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74"/>
  </p:notesMasterIdLst>
  <p:sldIdLst>
    <p:sldId id="333" r:id="rId2"/>
    <p:sldId id="266" r:id="rId3"/>
    <p:sldId id="295" r:id="rId4"/>
    <p:sldId id="277" r:id="rId5"/>
    <p:sldId id="330" r:id="rId6"/>
    <p:sldId id="331" r:id="rId7"/>
    <p:sldId id="265" r:id="rId8"/>
    <p:sldId id="257" r:id="rId9"/>
    <p:sldId id="258" r:id="rId10"/>
    <p:sldId id="320" r:id="rId11"/>
    <p:sldId id="270" r:id="rId12"/>
    <p:sldId id="267" r:id="rId13"/>
    <p:sldId id="269" r:id="rId14"/>
    <p:sldId id="268" r:id="rId15"/>
    <p:sldId id="271" r:id="rId16"/>
    <p:sldId id="299" r:id="rId17"/>
    <p:sldId id="273" r:id="rId18"/>
    <p:sldId id="296" r:id="rId19"/>
    <p:sldId id="297" r:id="rId20"/>
    <p:sldId id="298" r:id="rId21"/>
    <p:sldId id="293" r:id="rId22"/>
    <p:sldId id="301" r:id="rId23"/>
    <p:sldId id="311" r:id="rId24"/>
    <p:sldId id="294" r:id="rId25"/>
    <p:sldId id="272" r:id="rId26"/>
    <p:sldId id="326" r:id="rId27"/>
    <p:sldId id="327" r:id="rId28"/>
    <p:sldId id="302" r:id="rId29"/>
    <p:sldId id="276" r:id="rId30"/>
    <p:sldId id="274" r:id="rId31"/>
    <p:sldId id="303" r:id="rId32"/>
    <p:sldId id="259" r:id="rId33"/>
    <p:sldId id="260" r:id="rId34"/>
    <p:sldId id="261" r:id="rId35"/>
    <p:sldId id="262" r:id="rId36"/>
    <p:sldId id="321" r:id="rId37"/>
    <p:sldId id="278" r:id="rId38"/>
    <p:sldId id="283" r:id="rId39"/>
    <p:sldId id="284" r:id="rId40"/>
    <p:sldId id="313" r:id="rId41"/>
    <p:sldId id="314" r:id="rId42"/>
    <p:sldId id="287" r:id="rId43"/>
    <p:sldId id="281" r:id="rId44"/>
    <p:sldId id="282" r:id="rId45"/>
    <p:sldId id="288" r:id="rId46"/>
    <p:sldId id="289" r:id="rId47"/>
    <p:sldId id="290" r:id="rId48"/>
    <p:sldId id="291" r:id="rId49"/>
    <p:sldId id="309" r:id="rId50"/>
    <p:sldId id="285" r:id="rId51"/>
    <p:sldId id="328" r:id="rId52"/>
    <p:sldId id="329" r:id="rId53"/>
    <p:sldId id="305" r:id="rId54"/>
    <p:sldId id="315" r:id="rId55"/>
    <p:sldId id="307" r:id="rId56"/>
    <p:sldId id="318" r:id="rId57"/>
    <p:sldId id="319" r:id="rId58"/>
    <p:sldId id="316" r:id="rId59"/>
    <p:sldId id="310" r:id="rId60"/>
    <p:sldId id="317" r:id="rId61"/>
    <p:sldId id="304" r:id="rId62"/>
    <p:sldId id="264" r:id="rId63"/>
    <p:sldId id="324" r:id="rId64"/>
    <p:sldId id="325" r:id="rId65"/>
    <p:sldId id="322" r:id="rId66"/>
    <p:sldId id="292" r:id="rId67"/>
    <p:sldId id="280" r:id="rId68"/>
    <p:sldId id="323" r:id="rId69"/>
    <p:sldId id="332" r:id="rId70"/>
    <p:sldId id="312" r:id="rId71"/>
    <p:sldId id="263" r:id="rId72"/>
    <p:sldId id="306" r:id="rId7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2042" autoAdjust="0"/>
    <p:restoredTop sz="94713" autoAdjust="0"/>
  </p:normalViewPr>
  <p:slideViewPr>
    <p:cSldViewPr>
      <p:cViewPr varScale="1">
        <p:scale>
          <a:sx n="88" d="100"/>
          <a:sy n="88" d="100"/>
        </p:scale>
        <p:origin x="-360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72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-3858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54C54F9-A211-4079-B1DF-F95087CF5AD3}" type="datetimeFigureOut">
              <a:rPr lang="pt-BR"/>
              <a:pPr>
                <a:defRPr/>
              </a:pPr>
              <a:t>25/08/2014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5105B71-B211-4D93-A838-C345316A6B9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Retângulo 7"/>
          <p:cNvGrpSpPr>
            <a:grpSpLocks/>
          </p:cNvGrpSpPr>
          <p:nvPr/>
        </p:nvGrpSpPr>
        <p:grpSpPr bwMode="auto">
          <a:xfrm>
            <a:off x="2663825" y="-6350"/>
            <a:ext cx="6486525" cy="6870700"/>
            <a:chOff x="1678" y="-4"/>
            <a:chExt cx="4086" cy="4328"/>
          </a:xfrm>
        </p:grpSpPr>
        <p:pic>
          <p:nvPicPr>
            <p:cNvPr id="5" name="Retângulo 7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678" y="-4"/>
              <a:ext cx="4086" cy="4328"/>
            </a:xfrm>
            <a:prstGeom prst="rect">
              <a:avLst/>
            </a:prstGeom>
            <a:noFill/>
          </p:spPr>
        </p:pic>
        <p:sp>
          <p:nvSpPr>
            <p:cNvPr id="6" name="Text Box 3"/>
            <p:cNvSpPr txBox="1">
              <a:spLocks noChangeArrowheads="1"/>
            </p:cNvSpPr>
            <p:nvPr/>
          </p:nvSpPr>
          <p:spPr bwMode="auto">
            <a:xfrm>
              <a:off x="1680" y="0"/>
              <a:ext cx="408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  <a:latin typeface="Trebuchet MS" pitchFamily="34" charset="0"/>
              </a:endParaRPr>
            </a:p>
          </p:txBody>
        </p:sp>
      </p:grpSp>
      <p:sp>
        <p:nvSpPr>
          <p:cNvPr id="7" name="Conector reto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25" name="Subtítulo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8" name="Espaço Reservado para Data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3A2BEB9-A2B1-4092-B3F3-1F436A7672E4}" type="datetimeFigureOut">
              <a:rPr lang="pt-BR"/>
              <a:pPr>
                <a:defRPr/>
              </a:pPr>
              <a:t>25/08/2014</a:t>
            </a:fld>
            <a:endParaRPr lang="pt-BR"/>
          </a:p>
        </p:txBody>
      </p:sp>
      <p:sp>
        <p:nvSpPr>
          <p:cNvPr id="9" name="Espaço Reservado para Rodapé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0" name="Espaço Reservado para Número de Slide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BAADB50B-84B8-4AD3-B8FC-15378980BD3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B87AF-3588-4A4F-AC54-2A4C0C2E6FCD}" type="datetimeFigureOut">
              <a:rPr lang="pt-BR"/>
              <a:pPr>
                <a:defRPr/>
              </a:pPr>
              <a:t>25/08/2014</a:t>
            </a:fld>
            <a:endParaRPr lang="pt-BR"/>
          </a:p>
        </p:txBody>
      </p:sp>
      <p:sp>
        <p:nvSpPr>
          <p:cNvPr id="5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F89F6-4449-4124-95D5-2B30B988789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2AF8FA4B-8FA4-4900-B242-FF8A8D9B9D14}" type="datetimeFigureOut">
              <a:rPr lang="pt-BR"/>
              <a:pPr>
                <a:defRPr/>
              </a:pPr>
              <a:t>25/08/2014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E4898CD-1B6C-455F-A5A3-14168A12069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14A99-4F8D-443C-9888-87AF9B9DAE74}" type="datetimeFigureOut">
              <a:rPr lang="pt-BR"/>
              <a:pPr>
                <a:defRPr/>
              </a:pPr>
              <a:t>25/08/2014</a:t>
            </a:fld>
            <a:endParaRPr lang="pt-BR"/>
          </a:p>
        </p:txBody>
      </p:sp>
      <p:sp>
        <p:nvSpPr>
          <p:cNvPr id="6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6DF4E-E3CD-4E9A-B4FE-DA5F44C9CE2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10503-A155-4B66-97F0-E2B56043BD01}" type="datetimeFigureOut">
              <a:rPr lang="pt-BR"/>
              <a:pPr>
                <a:defRPr/>
              </a:pPr>
              <a:t>25/08/2014</a:t>
            </a:fld>
            <a:endParaRPr lang="pt-BR"/>
          </a:p>
        </p:txBody>
      </p:sp>
      <p:sp>
        <p:nvSpPr>
          <p:cNvPr id="8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5579C-E571-4087-9B35-BA067ED759D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5744C7-92B2-4775-885A-85BE8D4EEDFB}" type="datetimeFigureOut">
              <a:rPr lang="pt-BR"/>
              <a:pPr>
                <a:defRPr/>
              </a:pPr>
              <a:t>25/08/2014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73D998-4FC3-46E3-A4F2-8F56D0E98EB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80910-66B4-4FF6-AF81-E80DC91B0642}" type="datetimeFigureOut">
              <a:rPr lang="pt-BR"/>
              <a:pPr>
                <a:defRPr/>
              </a:pPr>
              <a:t>25/08/2014</a:t>
            </a:fld>
            <a:endParaRPr lang="pt-BR"/>
          </a:p>
        </p:txBody>
      </p:sp>
      <p:sp>
        <p:nvSpPr>
          <p:cNvPr id="3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77FBB-3DF8-45FD-AC6E-B98B91B7301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FE68D-7AA1-416D-882A-D30A5EC1C1B1}" type="datetimeFigureOut">
              <a:rPr lang="pt-BR"/>
              <a:pPr>
                <a:defRPr/>
              </a:pPr>
              <a:t>25/08/2014</a:t>
            </a:fld>
            <a:endParaRPr lang="pt-BR"/>
          </a:p>
        </p:txBody>
      </p:sp>
      <p:sp>
        <p:nvSpPr>
          <p:cNvPr id="6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C70437-A865-491E-841C-ABBBE0F284E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7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8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0" name="Espaço Reservado para Imagem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7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30D439F-862E-44AF-97A5-DE469A4C25D6}" type="datetimeFigureOut">
              <a:rPr lang="pt-BR"/>
              <a:pPr>
                <a:defRPr/>
              </a:pPr>
              <a:t>25/08/2014</a:t>
            </a:fld>
            <a:endParaRPr lang="pt-BR"/>
          </a:p>
        </p:txBody>
      </p:sp>
      <p:sp>
        <p:nvSpPr>
          <p:cNvPr id="8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A045E5F-BA43-4AE1-9590-3E789348E0B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61449-3FDA-460C-9B5E-3217254EFBD4}" type="datetimeFigureOut">
              <a:rPr lang="pt-BR"/>
              <a:pPr>
                <a:defRPr/>
              </a:pPr>
              <a:t>25/08/2014</a:t>
            </a:fld>
            <a:endParaRPr lang="pt-BR"/>
          </a:p>
        </p:txBody>
      </p:sp>
      <p:sp>
        <p:nvSpPr>
          <p:cNvPr id="5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F964E-6AE2-413D-AC1C-CF7C05FF7AD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BBEA62D-12BF-435C-B647-22E0A38AA81D}" type="datetimeFigureOut">
              <a:rPr lang="pt-BR"/>
              <a:pPr>
                <a:defRPr/>
              </a:pPr>
              <a:t>25/08/2014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C732F5A5-EFEA-4587-903E-E65114888A7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Espaço Reservado para Título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030" name="Espaço Reservado para Texto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27" name="Espaço Reservado para Data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BB8A909-2175-41EF-8CEB-A7F858A1DEFA}" type="datetimeFigureOut">
              <a:rPr lang="pt-BR"/>
              <a:pPr>
                <a:defRPr/>
              </a:pPr>
              <a:t>25/08/2014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 smtClean="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B0EF48F-9AA0-449C-9A22-C71D2528938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7" r:id="rId2"/>
    <p:sldLayoutId id="2147483769" r:id="rId3"/>
    <p:sldLayoutId id="2147483766" r:id="rId4"/>
    <p:sldLayoutId id="2147483765" r:id="rId5"/>
    <p:sldLayoutId id="2147483764" r:id="rId6"/>
    <p:sldLayoutId id="2147483763" r:id="rId7"/>
    <p:sldLayoutId id="2147483762" r:id="rId8"/>
    <p:sldLayoutId id="2147483770" r:id="rId9"/>
    <p:sldLayoutId id="2147483761" r:id="rId10"/>
    <p:sldLayoutId id="214748377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fontAlgn="base">
        <a:spcBef>
          <a:spcPts val="500"/>
        </a:spcBef>
        <a:spcAft>
          <a:spcPct val="0"/>
        </a:spcAft>
        <a:buClr>
          <a:srgbClr val="68007F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fontAlgn="base">
        <a:spcBef>
          <a:spcPts val="400"/>
        </a:spcBef>
        <a:spcAft>
          <a:spcPct val="0"/>
        </a:spcAft>
        <a:buClr>
          <a:srgbClr val="68007F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fontAlgn="base">
        <a:spcBef>
          <a:spcPct val="20000"/>
        </a:spcBef>
        <a:spcAft>
          <a:spcPct val="0"/>
        </a:spcAft>
        <a:buClr>
          <a:srgbClr val="68007F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fontAlgn="base">
        <a:spcBef>
          <a:spcPts val="400"/>
        </a:spcBef>
        <a:spcAft>
          <a:spcPct val="0"/>
        </a:spcAft>
        <a:buClr>
          <a:srgbClr val="68007F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923956" y="623888"/>
            <a:ext cx="5105400" cy="286816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Pneumonia complicada com derrame pleural </a:t>
            </a:r>
            <a:endParaRPr lang="pt-BR" dirty="0"/>
          </a:p>
        </p:txBody>
      </p:sp>
      <p:sp>
        <p:nvSpPr>
          <p:cNvPr id="14338" name="Subtítulo 2"/>
          <p:cNvSpPr>
            <a:spLocks noGrp="1"/>
          </p:cNvSpPr>
          <p:nvPr>
            <p:ph type="subTitle" idx="1"/>
          </p:nvPr>
        </p:nvSpPr>
        <p:spPr>
          <a:xfrm>
            <a:off x="2857500" y="3540125"/>
            <a:ext cx="6072188" cy="2674938"/>
          </a:xfrm>
        </p:spPr>
        <p:txBody>
          <a:bodyPr/>
          <a:lstStyle/>
          <a:p>
            <a:pPr algn="ctr"/>
            <a:r>
              <a:rPr lang="pt-BR" smtClean="0"/>
              <a:t>Apresentação: Luissa Marques de Brito</a:t>
            </a:r>
          </a:p>
          <a:p>
            <a:pPr algn="ctr"/>
            <a:r>
              <a:rPr lang="pt-BR" smtClean="0"/>
              <a:t>Coordenação: Lisliê Capoulade</a:t>
            </a:r>
          </a:p>
          <a:p>
            <a:pPr algn="ctr"/>
            <a:endParaRPr lang="pt-BR" smtClean="0"/>
          </a:p>
          <a:p>
            <a:pPr algn="ctr"/>
            <a:r>
              <a:rPr lang="pt-BR" smtClean="0"/>
              <a:t>Internato - Pediatria – Hospital Materno Infantil de Brasília</a:t>
            </a:r>
          </a:p>
          <a:p>
            <a:pPr algn="ctr"/>
            <a:r>
              <a:rPr lang="pt-BR" smtClean="0"/>
              <a:t>Escola Superior de Ciências da Saúde</a:t>
            </a:r>
          </a:p>
          <a:p>
            <a:pPr algn="ctr"/>
            <a:r>
              <a:rPr lang="pt-BR" smtClean="0">
                <a:hlinkClick r:id="rId2"/>
              </a:rPr>
              <a:t>www.paulomargotto.com.br</a:t>
            </a:r>
            <a:endParaRPr lang="pt-BR" smtClean="0"/>
          </a:p>
          <a:p>
            <a:pPr algn="ctr"/>
            <a:r>
              <a:rPr lang="pt-BR" smtClean="0"/>
              <a:t>Brasília, 25 de agosto de 2014 </a:t>
            </a:r>
          </a:p>
          <a:p>
            <a:endParaRPr lang="pt-BR" smtClean="0"/>
          </a:p>
        </p:txBody>
      </p:sp>
      <p:pic>
        <p:nvPicPr>
          <p:cNvPr id="14340" name="Picture 5" descr="DSC001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20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0" y="3429000"/>
            <a:ext cx="27320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2800">
                <a:solidFill>
                  <a:srgbClr val="0033CC"/>
                </a:solidFill>
              </a:rPr>
              <a:t>CASO CLÍNICO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>
          <a:xfrm>
            <a:off x="376881" y="109882"/>
            <a:ext cx="77724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altLang="pt-BR" dirty="0" smtClean="0"/>
              <a:t>Descrição do Caso</a:t>
            </a:r>
          </a:p>
        </p:txBody>
      </p:sp>
      <p:sp>
        <p:nvSpPr>
          <p:cNvPr id="15362" name="Espaço Reservado para Conteúdo 2"/>
          <p:cNvSpPr>
            <a:spLocks noGrp="1"/>
          </p:cNvSpPr>
          <p:nvPr>
            <p:ph idx="1"/>
          </p:nvPr>
        </p:nvSpPr>
        <p:spPr>
          <a:xfrm>
            <a:off x="0" y="1343025"/>
            <a:ext cx="8143875" cy="5514975"/>
          </a:xfrm>
        </p:spPr>
        <p:txBody>
          <a:bodyPr/>
          <a:lstStyle/>
          <a:p>
            <a:r>
              <a:rPr lang="pt-BR" smtClean="0"/>
              <a:t>Identificação:</a:t>
            </a:r>
            <a:br>
              <a:rPr lang="pt-BR" smtClean="0"/>
            </a:br>
            <a:r>
              <a:rPr lang="pt-BR" smtClean="0"/>
              <a:t>C.G.G., 18 meses, masculino, natural de Goiânia/GO, residente em Pedra Bernardo e procedente de Taguatinga-DF.</a:t>
            </a:r>
          </a:p>
          <a:p>
            <a:endParaRPr lang="pt-BR" smtClean="0"/>
          </a:p>
          <a:p>
            <a:r>
              <a:rPr lang="pt-BR" smtClean="0"/>
              <a:t>Queixa principal: “Febre há 48 horas”</a:t>
            </a:r>
            <a:br>
              <a:rPr lang="pt-BR" smtClean="0"/>
            </a:br>
            <a:endParaRPr lang="pt-BR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Descrição do caso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1609725"/>
            <a:ext cx="8143875" cy="5248275"/>
          </a:xfrm>
        </p:spPr>
        <p:txBody>
          <a:bodyPr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altLang="pt-BR" dirty="0" smtClean="0"/>
              <a:t>HDA: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>
                <a:solidFill>
                  <a:srgbClr val="FF0000"/>
                </a:solidFill>
              </a:rPr>
              <a:t>Febre</a:t>
            </a:r>
            <a:r>
              <a:rPr lang="pt-BR" dirty="0" smtClean="0"/>
              <a:t> aferida entre 37 – 39ºC  há cerca de 21 dias, freqüência de 4/4 horas, duração de  48 horas, melhora parcial ao uso de analgésicos associados.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 Há  cerca de 16 dias evoluiu com </a:t>
            </a:r>
            <a:r>
              <a:rPr lang="pt-BR" b="1" dirty="0" smtClean="0">
                <a:solidFill>
                  <a:srgbClr val="FF0000"/>
                </a:solidFill>
              </a:rPr>
              <a:t>desconforto respiratório</a:t>
            </a:r>
            <a:r>
              <a:rPr lang="pt-BR" dirty="0" smtClean="0"/>
              <a:t>, </a:t>
            </a:r>
            <a:r>
              <a:rPr lang="pt-BR" dirty="0" smtClean="0">
                <a:solidFill>
                  <a:srgbClr val="FF0000"/>
                </a:solidFill>
              </a:rPr>
              <a:t>tosse</a:t>
            </a:r>
            <a:r>
              <a:rPr lang="pt-BR" dirty="0" smtClean="0"/>
              <a:t> produtiva intensa, contínua, </a:t>
            </a:r>
            <a:r>
              <a:rPr lang="pt-BR" dirty="0" smtClean="0">
                <a:solidFill>
                  <a:srgbClr val="FF0000"/>
                </a:solidFill>
              </a:rPr>
              <a:t>distensão abdominal </a:t>
            </a:r>
            <a:r>
              <a:rPr lang="pt-BR" dirty="0" smtClean="0"/>
              <a:t>e manutenção da febre. Prescrito </a:t>
            </a:r>
            <a:r>
              <a:rPr lang="pt-BR" dirty="0" err="1" smtClean="0"/>
              <a:t>salbutamol</a:t>
            </a:r>
            <a:r>
              <a:rPr lang="pt-BR" dirty="0" smtClean="0"/>
              <a:t> e </a:t>
            </a:r>
            <a:r>
              <a:rPr lang="pt-BR" dirty="0" err="1" smtClean="0"/>
              <a:t>prednisolona</a:t>
            </a:r>
            <a:r>
              <a:rPr lang="pt-BR" dirty="0" smtClean="0"/>
              <a:t> por 8 dias.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Há 14 dias </a:t>
            </a:r>
            <a:r>
              <a:rPr lang="pt-BR" dirty="0" smtClean="0">
                <a:solidFill>
                  <a:srgbClr val="FF0000"/>
                </a:solidFill>
              </a:rPr>
              <a:t>persistiu com febre</a:t>
            </a:r>
            <a:r>
              <a:rPr lang="pt-BR" dirty="0" smtClean="0"/>
              <a:t>, sendo prescrito </a:t>
            </a:r>
            <a:r>
              <a:rPr lang="pt-BR" dirty="0" err="1" smtClean="0"/>
              <a:t>cefuroxima</a:t>
            </a:r>
            <a:r>
              <a:rPr lang="pt-BR" dirty="0" smtClean="0"/>
              <a:t> (fez uso por 5 dias), porém manteve febre e esquema foi trocado para </a:t>
            </a:r>
            <a:r>
              <a:rPr lang="pt-BR" dirty="0" err="1" smtClean="0"/>
              <a:t>ceftriaxona</a:t>
            </a:r>
            <a:r>
              <a:rPr lang="pt-BR" dirty="0" smtClean="0"/>
              <a:t> IM que realizou por 4 dias, sem melhora. Posteriormente encaminhado ao HMIB por falha terapêutica há 8 dias. </a:t>
            </a:r>
            <a:endParaRPr lang="pt-BR" altLang="pt-BR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DESCRIÇÃO DO CASO: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fontAlgn="auto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pt-BR" altLang="pt-BR" dirty="0" smtClean="0"/>
              <a:t>EXAME DA ADMISSÃO:</a:t>
            </a:r>
          </a:p>
          <a:p>
            <a:pPr marL="0" indent="0" fontAlgn="auto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endParaRPr lang="pt-BR" altLang="pt-BR" dirty="0" smtClean="0"/>
          </a:p>
          <a:p>
            <a:pPr marL="0" indent="0" fontAlgn="auto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endParaRPr lang="pt-BR" altLang="pt-BR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PT" dirty="0" smtClean="0"/>
              <a:t>“Bom estado geral,  taquipnéic</a:t>
            </a:r>
            <a:r>
              <a:rPr lang="pt-PT" dirty="0" smtClean="0">
                <a:solidFill>
                  <a:srgbClr val="FF0000"/>
                </a:solidFill>
              </a:rPr>
              <a:t>o</a:t>
            </a:r>
            <a:r>
              <a:rPr lang="pt-PT" dirty="0" smtClean="0"/>
              <a:t> leve </a:t>
            </a:r>
            <a:r>
              <a:rPr lang="pt-PT" b="1" dirty="0" smtClean="0">
                <a:solidFill>
                  <a:srgbClr val="FF0000"/>
                </a:solidFill>
              </a:rPr>
              <a:t>(FR: ?), </a:t>
            </a:r>
            <a:r>
              <a:rPr lang="pt-PT" dirty="0" smtClean="0"/>
              <a:t>acianótico, anictérico</a:t>
            </a:r>
            <a:endParaRPr lang="pt-BR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PT" dirty="0" smtClean="0"/>
              <a:t>AR: Murmúrio vesicular bilateral com roncos e </a:t>
            </a:r>
            <a:r>
              <a:rPr lang="pt-PT" b="1" dirty="0" smtClean="0">
                <a:solidFill>
                  <a:srgbClr val="FF0000"/>
                </a:solidFill>
              </a:rPr>
              <a:t>crepitações</a:t>
            </a:r>
            <a:r>
              <a:rPr lang="pt-PT" dirty="0" smtClean="0"/>
              <a:t>. Presença de diminuição importante de murmúrio vesicular em base direita.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PT" dirty="0" smtClean="0"/>
              <a:t>ACV: Ritmo cardíaco regular em 2 tempos. Bulhas normofonéticas sem sopros.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PT" dirty="0" smtClean="0"/>
              <a:t>Abdome:  plano, normotenso, indolor. Ausente visceromegalias.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PT" dirty="0" smtClean="0"/>
              <a:t>Extremidades: </a:t>
            </a:r>
            <a:r>
              <a:rPr lang="pt-BR" altLang="pt-BR" dirty="0" smtClean="0"/>
              <a:t>pulsos cheios e simétricos, ausência de edemas”.</a:t>
            </a:r>
            <a:r>
              <a:rPr lang="pt-PT" dirty="0" smtClean="0"/>
              <a:t> </a:t>
            </a:r>
            <a:endParaRPr lang="pt-BR" altLang="pt-BR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Antecedentes fisiológicos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fontAlgn="auto">
              <a:lnSpc>
                <a:spcPct val="8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pt-BR" sz="2800" dirty="0" smtClean="0"/>
              <a:t> Nascido de parto cesárea, por falha na indução; </a:t>
            </a:r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pt-BR" sz="2800" dirty="0" smtClean="0"/>
              <a:t>IG: 39 semanas;Peso ao nascer 3500g; comprimento 51 cm;  </a:t>
            </a:r>
            <a:r>
              <a:rPr lang="pt-BR" sz="2800" dirty="0" err="1" smtClean="0"/>
              <a:t>Apgar</a:t>
            </a:r>
            <a:r>
              <a:rPr lang="pt-BR" sz="2800" dirty="0" smtClean="0"/>
              <a:t>: 6/10. Recebeu alta com 3 dias de vida. </a:t>
            </a:r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pt-BR" sz="2800" dirty="0" smtClean="0"/>
              <a:t>Sem </a:t>
            </a:r>
            <a:r>
              <a:rPr lang="pt-BR" sz="2800" dirty="0" err="1" smtClean="0"/>
              <a:t>intercorrência</a:t>
            </a:r>
            <a:r>
              <a:rPr lang="pt-BR" sz="2800" dirty="0" smtClean="0"/>
              <a:t> durante a gestação, parto e período neonatal.</a:t>
            </a:r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pt-BR" sz="2800" dirty="0" smtClean="0"/>
              <a:t>Cartão vacinal atualizado.</a:t>
            </a:r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pt-BR" sz="2800" dirty="0" smtClean="0"/>
              <a:t>AME até os 6 meses de vida, complementado até o momento.</a:t>
            </a:r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pt-BR" sz="2800" dirty="0" smtClean="0"/>
              <a:t>Alimentação atual: semelhante a da família.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Antecedentes patológicos</a:t>
            </a:r>
            <a:endParaRPr lang="pt-BR" dirty="0"/>
          </a:p>
        </p:txBody>
      </p:sp>
      <p:sp>
        <p:nvSpPr>
          <p:cNvPr id="1945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80000"/>
              </a:lnSpc>
            </a:pPr>
            <a:endParaRPr lang="pt-BR" sz="2800" smtClean="0"/>
          </a:p>
          <a:p>
            <a:pPr marL="0" indent="0">
              <a:lnSpc>
                <a:spcPct val="80000"/>
              </a:lnSpc>
            </a:pPr>
            <a:r>
              <a:rPr lang="pt-BR" sz="2800" smtClean="0"/>
              <a:t>Nega comorbidades</a:t>
            </a:r>
          </a:p>
          <a:p>
            <a:pPr marL="0" indent="0">
              <a:lnSpc>
                <a:spcPct val="80000"/>
              </a:lnSpc>
            </a:pPr>
            <a:endParaRPr lang="pt-BR" sz="2800" smtClean="0"/>
          </a:p>
          <a:p>
            <a:pPr marL="0" indent="0">
              <a:lnSpc>
                <a:spcPct val="80000"/>
              </a:lnSpc>
            </a:pPr>
            <a:r>
              <a:rPr lang="pt-BR" sz="2800" smtClean="0"/>
              <a:t>Nega internações prévias e uso de medicamentos contínuos.</a:t>
            </a:r>
          </a:p>
          <a:p>
            <a:pPr marL="0" indent="0">
              <a:lnSpc>
                <a:spcPct val="80000"/>
              </a:lnSpc>
            </a:pPr>
            <a:endParaRPr lang="pt-BR" sz="2800" smtClean="0"/>
          </a:p>
          <a:p>
            <a:pPr marL="0" indent="0">
              <a:lnSpc>
                <a:spcPct val="80000"/>
              </a:lnSpc>
            </a:pPr>
            <a:r>
              <a:rPr lang="pt-BR" sz="2800" smtClean="0"/>
              <a:t>Nega alergias e acompanhamento com especialista ou cirurgia prévia</a:t>
            </a:r>
            <a:endParaRPr lang="pt-BR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altLang="pt-BR" smtClean="0"/>
              <a:t>Descrição do Caso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idx="1"/>
          </p:nvPr>
        </p:nvSpPr>
        <p:spPr>
          <a:xfrm>
            <a:off x="827088" y="1905000"/>
            <a:ext cx="3297237" cy="576263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3" charset="2"/>
              <a:buNone/>
              <a:defRPr/>
            </a:pPr>
            <a:r>
              <a:rPr lang="pt-BR" dirty="0"/>
              <a:t>RESULTADOS LABORATORIAIS:</a:t>
            </a: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sz="half" idx="3"/>
          </p:nvPr>
        </p:nvSpPr>
        <p:spPr>
          <a:xfrm>
            <a:off x="4240213" y="1905000"/>
            <a:ext cx="3297237" cy="576263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3" charset="2"/>
              <a:buNone/>
              <a:defRPr/>
            </a:pPr>
            <a:r>
              <a:rPr lang="pt-BR" dirty="0"/>
              <a:t>RESULTADOS LABORATORIAIS:</a:t>
            </a:r>
          </a:p>
        </p:txBody>
      </p:sp>
      <p:sp>
        <p:nvSpPr>
          <p:cNvPr id="12292" name="Espaço Reservado para Conteúdo 2"/>
          <p:cNvSpPr>
            <a:spLocks noGrp="1"/>
          </p:cNvSpPr>
          <p:nvPr>
            <p:ph sz="quarter" idx="2"/>
          </p:nvPr>
        </p:nvSpPr>
        <p:spPr>
          <a:xfrm>
            <a:off x="827088" y="2514600"/>
            <a:ext cx="3297237" cy="3741738"/>
          </a:xfrm>
        </p:spPr>
        <p:txBody>
          <a:bodyPr>
            <a:normAutofit/>
          </a:bodyPr>
          <a:lstStyle/>
          <a:p>
            <a:pPr marL="0" indent="0" fontAlgn="auto">
              <a:lnSpc>
                <a:spcPct val="90000"/>
              </a:lnSpc>
              <a:spcAft>
                <a:spcPts val="0"/>
              </a:spcAft>
              <a:buFont typeface="Wingdings 3" panose="05040102010807070707" pitchFamily="18" charset="2"/>
              <a:buNone/>
              <a:defRPr/>
            </a:pPr>
            <a:r>
              <a:rPr lang="pt-BR" altLang="pt-BR" sz="1700" dirty="0" smtClean="0"/>
              <a:t>Hemograma 18/07/2014</a:t>
            </a:r>
          </a:p>
          <a:p>
            <a:pPr marL="0" indent="0" fontAlgn="auto">
              <a:lnSpc>
                <a:spcPct val="9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pt-BR" altLang="pt-BR" sz="1700" b="1" dirty="0" err="1" smtClean="0"/>
              <a:t>Hb</a:t>
            </a:r>
            <a:r>
              <a:rPr lang="pt-BR" altLang="pt-BR" sz="1700" b="1" dirty="0" smtClean="0"/>
              <a:t>: 8,5g/dl</a:t>
            </a:r>
            <a:r>
              <a:rPr lang="pt-BR" altLang="pt-BR" sz="1700" dirty="0" smtClean="0"/>
              <a:t> </a:t>
            </a:r>
          </a:p>
          <a:p>
            <a:pPr marL="0" indent="0" fontAlgn="auto">
              <a:lnSpc>
                <a:spcPct val="9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pt-BR" altLang="pt-BR" sz="1700" dirty="0" err="1" smtClean="0"/>
              <a:t>Ht</a:t>
            </a:r>
            <a:r>
              <a:rPr lang="pt-BR" altLang="pt-BR" sz="1700" dirty="0" smtClean="0"/>
              <a:t>: 26% </a:t>
            </a:r>
          </a:p>
          <a:p>
            <a:pPr marL="0" indent="0" fontAlgn="auto">
              <a:lnSpc>
                <a:spcPct val="9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pt-BR" altLang="pt-BR" sz="1700" b="1" dirty="0" err="1" smtClean="0"/>
              <a:t>Leuco</a:t>
            </a:r>
            <a:r>
              <a:rPr lang="pt-BR" altLang="pt-BR" sz="1700" b="1" dirty="0" smtClean="0"/>
              <a:t>: 18200 </a:t>
            </a:r>
            <a:r>
              <a:rPr lang="pt-BR" altLang="pt-BR" sz="1700" dirty="0" smtClean="0"/>
              <a:t>(</a:t>
            </a:r>
            <a:r>
              <a:rPr lang="pt-BR" altLang="pt-BR" sz="1700" b="1" dirty="0" smtClean="0"/>
              <a:t>N 78 / B 1</a:t>
            </a:r>
            <a:r>
              <a:rPr lang="pt-BR" altLang="pt-BR" sz="1700" dirty="0" smtClean="0"/>
              <a:t> / L 15) </a:t>
            </a:r>
          </a:p>
          <a:p>
            <a:pPr marL="0" indent="0" fontAlgn="auto">
              <a:lnSpc>
                <a:spcPct val="9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pt-BR" altLang="pt-BR" sz="1700" b="1" dirty="0" smtClean="0"/>
              <a:t>Plaquetas 550mil</a:t>
            </a:r>
            <a:r>
              <a:rPr lang="pt-BR" altLang="pt-BR" sz="1700" dirty="0" smtClean="0"/>
              <a:t> </a:t>
            </a:r>
          </a:p>
          <a:p>
            <a:pPr marL="0" indent="0" fontAlgn="auto">
              <a:lnSpc>
                <a:spcPct val="9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pt-BR" altLang="pt-BR" sz="1700" dirty="0" smtClean="0"/>
              <a:t>Cr: 0,3	</a:t>
            </a:r>
            <a:r>
              <a:rPr lang="pt-BR" altLang="pt-BR" sz="1700" dirty="0" err="1" smtClean="0"/>
              <a:t>Ur</a:t>
            </a:r>
            <a:r>
              <a:rPr lang="pt-BR" altLang="pt-BR" sz="1700" dirty="0" smtClean="0"/>
              <a:t>: 11 </a:t>
            </a:r>
          </a:p>
          <a:p>
            <a:pPr marL="0" indent="0" fontAlgn="auto">
              <a:lnSpc>
                <a:spcPct val="9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pt-BR" altLang="pt-BR" sz="1700" dirty="0" smtClean="0"/>
              <a:t>TGP:  6    TGO: 19 </a:t>
            </a:r>
          </a:p>
          <a:p>
            <a:pPr marL="0" indent="0" fontAlgn="auto">
              <a:lnSpc>
                <a:spcPct val="9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pt-BR" altLang="pt-BR" sz="1700" dirty="0" smtClean="0"/>
              <a:t>Na: 138 	K: 5,1 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sz="1800" dirty="0" smtClean="0"/>
              <a:t> Proteína C-Reativa : </a:t>
            </a:r>
            <a:r>
              <a:rPr lang="pt-BR" sz="1800" b="1" dirty="0" smtClean="0"/>
              <a:t>27.80</a:t>
            </a:r>
            <a:endParaRPr lang="pt-BR" sz="1800" dirty="0" smtClean="0"/>
          </a:p>
          <a:p>
            <a:pPr marL="0" indent="0" fontAlgn="auto">
              <a:lnSpc>
                <a:spcPct val="90000"/>
              </a:lnSpc>
              <a:spcAft>
                <a:spcPts val="0"/>
              </a:spcAft>
              <a:buFont typeface="Wingdings 2"/>
              <a:buChar char=""/>
              <a:defRPr/>
            </a:pPr>
            <a:endParaRPr lang="pt-BR" altLang="pt-BR" sz="1700" dirty="0" smtClean="0"/>
          </a:p>
        </p:txBody>
      </p:sp>
      <p:sp>
        <p:nvSpPr>
          <p:cNvPr id="20485" name="Espaço Reservado para Conteúdo 6"/>
          <p:cNvSpPr>
            <a:spLocks noGrp="1"/>
          </p:cNvSpPr>
          <p:nvPr>
            <p:ph sz="quarter" idx="4"/>
          </p:nvPr>
        </p:nvSpPr>
        <p:spPr>
          <a:xfrm>
            <a:off x="4240213" y="2514600"/>
            <a:ext cx="3297237" cy="3741738"/>
          </a:xfrm>
        </p:spPr>
        <p:txBody>
          <a:bodyPr/>
          <a:lstStyle/>
          <a:p>
            <a:pPr marL="0" indent="0">
              <a:buFont typeface="Wingdings 3" pitchFamily="18" charset="2"/>
              <a:buNone/>
            </a:pPr>
            <a:r>
              <a:rPr lang="pt-BR" altLang="pt-BR" smtClean="0"/>
              <a:t>Hemograma 21/07/14</a:t>
            </a:r>
          </a:p>
          <a:p>
            <a:pPr marL="0" indent="0"/>
            <a:r>
              <a:rPr lang="pt-BR" altLang="pt-BR" b="1" smtClean="0"/>
              <a:t>Hb: 7,6 </a:t>
            </a:r>
          </a:p>
          <a:p>
            <a:pPr marL="0" indent="0"/>
            <a:r>
              <a:rPr lang="pt-BR" altLang="pt-BR" b="1" smtClean="0"/>
              <a:t>Ht: 22.7 </a:t>
            </a:r>
          </a:p>
          <a:p>
            <a:pPr marL="0" indent="0"/>
            <a:r>
              <a:rPr lang="pt-BR" altLang="pt-BR" b="1" smtClean="0"/>
              <a:t>Leucócitos: 49600  </a:t>
            </a:r>
            <a:r>
              <a:rPr lang="pt-BR" altLang="pt-BR" smtClean="0"/>
              <a:t>(N 84 </a:t>
            </a:r>
            <a:r>
              <a:rPr lang="pt-BR" altLang="pt-BR" b="1" smtClean="0"/>
              <a:t>B 7%</a:t>
            </a:r>
            <a:r>
              <a:rPr lang="pt-BR" altLang="pt-BR" smtClean="0"/>
              <a:t> Seg 77% L 14%)</a:t>
            </a:r>
          </a:p>
          <a:p>
            <a:pPr marL="0" indent="0"/>
            <a:r>
              <a:rPr lang="pt-BR" altLang="pt-BR" smtClean="0"/>
              <a:t>Plaquetas 618 000</a:t>
            </a:r>
            <a:r>
              <a:rPr lang="pt-BR" altLang="pt-BR" b="1" smtClean="0"/>
              <a:t>. 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altLang="pt-BR" smtClean="0"/>
              <a:t>Descrição do Caso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3" charset="2"/>
              <a:buNone/>
              <a:defRPr/>
            </a:pPr>
            <a:r>
              <a:rPr lang="pt-BR" dirty="0" smtClean="0"/>
              <a:t>ATENDIMENTO INICIAL:</a:t>
            </a:r>
          </a:p>
        </p:txBody>
      </p:sp>
      <p:pic>
        <p:nvPicPr>
          <p:cNvPr id="21507" name="Imagem 3" descr="la foto 1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8" y="222250"/>
            <a:ext cx="6884987" cy="638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altLang="pt-BR" dirty="0" smtClean="0"/>
              <a:t>                             12/07/2014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3" charset="2"/>
              <a:buNone/>
              <a:defRPr/>
            </a:pPr>
            <a:r>
              <a:rPr lang="pt-BR" dirty="0" smtClean="0"/>
              <a:t>ATENDIMENTO INICIAL:</a:t>
            </a:r>
          </a:p>
        </p:txBody>
      </p:sp>
      <p:pic>
        <p:nvPicPr>
          <p:cNvPr id="22531" name="Imagem 3" descr="la foto 3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33925" cy="650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2725" y="317500"/>
            <a:ext cx="7493000" cy="1150938"/>
          </a:xfrm>
        </p:spPr>
      </p:pic>
      <p:sp>
        <p:nvSpPr>
          <p:cNvPr id="2355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Radiografia de tórax  12/07/2014(sem laudo) imagens sugestivas de pneumatocele ou abscesso pulmonar a direita. </a:t>
            </a:r>
          </a:p>
          <a:p>
            <a:endParaRPr lang="pt-BR" smtClean="0"/>
          </a:p>
          <a:p>
            <a:r>
              <a:rPr lang="pt-BR" smtClean="0"/>
              <a:t>RX mostra imagem de consolidação, algumas áreas que sugerem pneumatoceles à direita e velamento do seio costofrênico direito, sugerindo derrame pleural.</a:t>
            </a:r>
          </a:p>
          <a:p>
            <a:endParaRPr lang="pt-BR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2725" y="317500"/>
            <a:ext cx="7493000" cy="1150938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É uma inflamação aguda do parênquima pulmonar. É uma doença comum e potencialmente seria com considerável morbidade. 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sz="1050" dirty="0" smtClean="0"/>
              <a:t>1-Nelson, Tratado de pediatria/Robert M. </a:t>
            </a:r>
            <a:r>
              <a:rPr lang="pt-BR" sz="1050" dirty="0" err="1" smtClean="0"/>
              <a:t>Kliegman</a:t>
            </a:r>
            <a:r>
              <a:rPr lang="pt-BR" sz="1050" dirty="0" smtClean="0"/>
              <a:t> </a:t>
            </a:r>
            <a:r>
              <a:rPr lang="pt-BR" sz="1050" dirty="0" err="1" smtClean="0"/>
              <a:t>et</a:t>
            </a:r>
            <a:r>
              <a:rPr lang="pt-BR" sz="1050" dirty="0" smtClean="0"/>
              <a:t> al. 18.ed. Rio de Janeiro: </a:t>
            </a:r>
            <a:r>
              <a:rPr lang="pt-BR" sz="1050" dirty="0" err="1" smtClean="0"/>
              <a:t>Elsevier</a:t>
            </a:r>
            <a:r>
              <a:rPr lang="pt-BR" sz="1050" dirty="0" smtClean="0"/>
              <a:t>, 2009. 2v:il. </a:t>
            </a:r>
            <a:endParaRPr lang="pt-BR" sz="10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Etiologia </a:t>
            </a:r>
            <a:endParaRPr lang="pt-BR" dirty="0"/>
          </a:p>
        </p:txBody>
      </p:sp>
      <p:pic>
        <p:nvPicPr>
          <p:cNvPr id="25602" name="Espaço Reservado para Conteúdo 3" descr="2014-07-27 22-29-5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428750"/>
            <a:ext cx="8143875" cy="542925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2725" y="317500"/>
            <a:ext cx="7493000" cy="1150938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2875" y="1609725"/>
            <a:ext cx="7929563" cy="510540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Mecanismos fisiológicos de defesa: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Sistema </a:t>
            </a:r>
            <a:r>
              <a:rPr lang="pt-BR" dirty="0" err="1" smtClean="0"/>
              <a:t>mucociliar</a:t>
            </a:r>
            <a:endParaRPr lang="pt-BR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err="1" smtClean="0"/>
              <a:t>Ig</a:t>
            </a:r>
            <a:r>
              <a:rPr lang="pt-BR" dirty="0" smtClean="0"/>
              <a:t> A secretória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Tosse           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pt-BR" dirty="0" smtClean="0"/>
          </a:p>
          <a:p>
            <a:pPr marL="514350" indent="-51435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Mecanismos imunológicos de defesa: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Macrófagos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Imunoglobulinas </a:t>
            </a:r>
          </a:p>
          <a:p>
            <a:pPr marL="514350" indent="-514350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sz="900" dirty="0" smtClean="0"/>
              <a:t>Nelson, Tratado de pediatria/Robert M. </a:t>
            </a:r>
            <a:r>
              <a:rPr lang="pt-BR" sz="900" dirty="0" err="1" smtClean="0"/>
              <a:t>Kliegman</a:t>
            </a:r>
            <a:r>
              <a:rPr lang="pt-BR" sz="900" dirty="0" smtClean="0"/>
              <a:t> </a:t>
            </a:r>
            <a:r>
              <a:rPr lang="pt-BR" sz="900" dirty="0" err="1" smtClean="0"/>
              <a:t>et</a:t>
            </a:r>
            <a:r>
              <a:rPr lang="pt-BR" sz="900" dirty="0" smtClean="0"/>
              <a:t> al. 18.ed. Rio de Janeiro: </a:t>
            </a:r>
            <a:r>
              <a:rPr lang="pt-BR" sz="900" dirty="0" err="1" smtClean="0"/>
              <a:t>Elsevier</a:t>
            </a:r>
            <a:r>
              <a:rPr lang="pt-BR" sz="900" dirty="0" smtClean="0"/>
              <a:t>, 2009. 2v:il. </a:t>
            </a:r>
          </a:p>
          <a:p>
            <a:pPr marL="514350" indent="-514350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2725" y="317500"/>
            <a:ext cx="7493000" cy="1150938"/>
          </a:xfrm>
        </p:spPr>
      </p:pic>
      <p:sp>
        <p:nvSpPr>
          <p:cNvPr id="27650" name="Espaço Reservado para Conteúdo 2"/>
          <p:cNvSpPr>
            <a:spLocks noGrp="1"/>
          </p:cNvSpPr>
          <p:nvPr>
            <p:ph idx="1"/>
          </p:nvPr>
        </p:nvSpPr>
        <p:spPr>
          <a:xfrm>
            <a:off x="142875" y="1609725"/>
            <a:ext cx="8001000" cy="4846638"/>
          </a:xfrm>
        </p:spPr>
        <p:txBody>
          <a:bodyPr/>
          <a:lstStyle/>
          <a:p>
            <a:r>
              <a:rPr lang="pt-BR" smtClean="0"/>
              <a:t>Viral: Disseminação acompanhada por lesão direta do epitélio respiratório      Edema + Secreções anormais +  Detritos celulares       Obstrução. </a:t>
            </a:r>
          </a:p>
          <a:p>
            <a:endParaRPr lang="pt-BR" smtClean="0"/>
          </a:p>
          <a:p>
            <a:r>
              <a:rPr lang="pt-BR" i="1" smtClean="0"/>
              <a:t>M. pneumoniae: </a:t>
            </a:r>
            <a:r>
              <a:rPr lang="pt-BR" smtClean="0"/>
              <a:t>Adesão ao epitélio respiratório, inibição da ação ciliar </a:t>
            </a:r>
            <a:r>
              <a:rPr lang="pt-BR" smtClean="0">
                <a:sym typeface="Wingdings" pitchFamily="2" charset="2"/>
              </a:rPr>
              <a:t>    Destruição celular        Resposta inflamatória na submucosa</a:t>
            </a:r>
          </a:p>
          <a:p>
            <a:endParaRPr lang="pt-BR" smtClean="0">
              <a:sym typeface="Wingdings" pitchFamily="2" charset="2"/>
            </a:endParaRPr>
          </a:p>
          <a:p>
            <a:r>
              <a:rPr lang="pt-BR" smtClean="0">
                <a:sym typeface="Wingdings" pitchFamily="2" charset="2"/>
              </a:rPr>
              <a:t>S. pneumoniae: Edema local, levando a profiferação dos organismos e disseminação para adjacências. </a:t>
            </a:r>
            <a:endParaRPr lang="pt-BR" smtClean="0"/>
          </a:p>
        </p:txBody>
      </p:sp>
      <p:sp>
        <p:nvSpPr>
          <p:cNvPr id="4" name="Seta para a direita 3"/>
          <p:cNvSpPr/>
          <p:nvPr/>
        </p:nvSpPr>
        <p:spPr>
          <a:xfrm>
            <a:off x="4000500" y="2214563"/>
            <a:ext cx="357188" cy="1428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Seta para a direita 4"/>
          <p:cNvSpPr/>
          <p:nvPr/>
        </p:nvSpPr>
        <p:spPr>
          <a:xfrm>
            <a:off x="5072063" y="2571750"/>
            <a:ext cx="357187" cy="1428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Seta para a direita 5"/>
          <p:cNvSpPr/>
          <p:nvPr/>
        </p:nvSpPr>
        <p:spPr>
          <a:xfrm>
            <a:off x="3857625" y="3929063"/>
            <a:ext cx="357188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Seta para a direita 6"/>
          <p:cNvSpPr/>
          <p:nvPr/>
        </p:nvSpPr>
        <p:spPr>
          <a:xfrm>
            <a:off x="7072313" y="3929063"/>
            <a:ext cx="357187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 smtClean="0"/>
              <a:t>Manisfestações</a:t>
            </a:r>
            <a:r>
              <a:rPr lang="pt-BR" dirty="0" smtClean="0"/>
              <a:t> clínicas: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2875" y="1609725"/>
            <a:ext cx="7929563" cy="5248275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Precedida por sintomas de IVAS (rinite; tosse)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>
                <a:solidFill>
                  <a:srgbClr val="FF0000"/>
                </a:solidFill>
              </a:rPr>
              <a:t>TAQUIPNÉIA</a:t>
            </a:r>
            <a:r>
              <a:rPr lang="pt-BR" dirty="0" smtClean="0"/>
              <a:t>: é a manifestação clínica mais consistente.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Viral: febre mais baixa.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Bacteriana: início súbito, calafrios, febre alta, tosse, dor torácica, inquietação, ansiedade.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Sinais de gravidade: cianose, </a:t>
            </a:r>
            <a:r>
              <a:rPr lang="pt-BR" dirty="0" err="1" smtClean="0"/>
              <a:t>hipoxemia</a:t>
            </a:r>
            <a:r>
              <a:rPr lang="pt-BR" dirty="0" smtClean="0"/>
              <a:t>, batimento de asa de nariz, uso de musculatura acessória, tiragem e retrações. </a:t>
            </a:r>
            <a:endParaRPr lang="pt-BR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4313" y="500063"/>
            <a:ext cx="7215187" cy="5643562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diagnóstico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Viral X Bacteriano: Proteína C reativa; </a:t>
            </a:r>
            <a:r>
              <a:rPr lang="pt-BR" dirty="0" err="1" smtClean="0"/>
              <a:t>Interleucina</a:t>
            </a:r>
            <a:r>
              <a:rPr lang="pt-BR" dirty="0" smtClean="0"/>
              <a:t> 6; Pró-calcitonina; contagem de leucócitos periféricos.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Hemoculturas positivas apenas em 10% - 35%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Radiografia de tórax: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Confirmar achados clínicos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Avaliar extensão do processo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Verificar presença de complicações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ço Reservado para Conteúdo 2"/>
          <p:cNvSpPr>
            <a:spLocks noGrp="1"/>
          </p:cNvSpPr>
          <p:nvPr>
            <p:ph idx="1"/>
          </p:nvPr>
        </p:nvSpPr>
        <p:spPr>
          <a:xfrm>
            <a:off x="142875" y="1609725"/>
            <a:ext cx="7929563" cy="5105400"/>
          </a:xfrm>
        </p:spPr>
        <p:txBody>
          <a:bodyPr/>
          <a:lstStyle/>
          <a:p>
            <a:r>
              <a:rPr lang="en-US" smtClean="0"/>
              <a:t>Acute phase reactants </a:t>
            </a:r>
            <a:r>
              <a:rPr lang="en-US" smtClean="0">
                <a:solidFill>
                  <a:srgbClr val="FF0000"/>
                </a:solidFill>
              </a:rPr>
              <a:t>are not of clinical utility in distinguishing viral from bacterial infections</a:t>
            </a:r>
            <a:r>
              <a:rPr lang="en-US" smtClean="0"/>
              <a:t> and should not </a:t>
            </a:r>
            <a:r>
              <a:rPr lang="pt-BR" smtClean="0"/>
              <a:t>routinely be tested. [A-]</a:t>
            </a:r>
          </a:p>
          <a:p>
            <a:endParaRPr lang="pt-BR" smtClean="0"/>
          </a:p>
          <a:p>
            <a:endParaRPr lang="pt-BR" smtClean="0"/>
          </a:p>
          <a:p>
            <a:r>
              <a:rPr lang="en-US" smtClean="0"/>
              <a:t> </a:t>
            </a:r>
            <a:r>
              <a:rPr lang="pt-BR" smtClean="0">
                <a:solidFill>
                  <a:srgbClr val="FF0000"/>
                </a:solidFill>
              </a:rPr>
              <a:t>C reactive protein</a:t>
            </a:r>
            <a:r>
              <a:rPr lang="en-US" smtClean="0">
                <a:solidFill>
                  <a:srgbClr val="FF0000"/>
                </a:solidFill>
              </a:rPr>
              <a:t> is not useful </a:t>
            </a:r>
            <a:r>
              <a:rPr lang="en-US" smtClean="0"/>
              <a:t>in the management of uncomplicated </a:t>
            </a:r>
            <a:r>
              <a:rPr lang="pt-BR" smtClean="0"/>
              <a:t>pneumonia. [A+] </a:t>
            </a:r>
          </a:p>
          <a:p>
            <a:endParaRPr lang="pt-BR" smtClean="0"/>
          </a:p>
          <a:p>
            <a:pPr>
              <a:buFont typeface="Wingdings 2" pitchFamily="18" charset="2"/>
              <a:buNone/>
            </a:pPr>
            <a:r>
              <a:rPr lang="en-US" sz="1100" smtClean="0"/>
              <a:t>British Thoracic Society guidelines for the management of community acquired pneumonia in </a:t>
            </a:r>
            <a:r>
              <a:rPr lang="pt-BR" sz="1100" smtClean="0"/>
              <a:t>children: update 2011; Michael et al; Thorax; October 2011 Volume 66 Supplement 2</a:t>
            </a:r>
          </a:p>
          <a:p>
            <a:endParaRPr lang="pt-BR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1438" y="1609725"/>
            <a:ext cx="8072437" cy="5176838"/>
          </a:xfrm>
        </p:spPr>
        <p:txBody>
          <a:bodyPr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Blood culture positivity is uncommon. [</a:t>
            </a:r>
            <a:r>
              <a:rPr lang="en-US" dirty="0" err="1" smtClean="0"/>
              <a:t>Ib</a:t>
            </a:r>
            <a:r>
              <a:rPr lang="en-US" dirty="0" smtClean="0"/>
              <a:t>]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en-US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Urinary antigen detection may be helpful as negative predictors of pneumococcal infection in older children.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en-US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Positive tests are too non-specific and may represent carriage.</a:t>
            </a:r>
            <a:r>
              <a:rPr lang="pt-BR" dirty="0" smtClean="0"/>
              <a:t>[</a:t>
            </a:r>
            <a:r>
              <a:rPr lang="pt-BR" dirty="0" err="1" smtClean="0"/>
              <a:t>Ib</a:t>
            </a:r>
            <a:r>
              <a:rPr lang="pt-BR" dirty="0" smtClean="0"/>
              <a:t>]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Molecular methods have shown promise but are currently most useful in identifying viral pathogens. [</a:t>
            </a:r>
            <a:r>
              <a:rPr lang="en-US" dirty="0" err="1" smtClean="0"/>
              <a:t>Ib</a:t>
            </a:r>
            <a:r>
              <a:rPr lang="en-US" dirty="0" smtClean="0"/>
              <a:t>]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1100" dirty="0" smtClean="0"/>
              <a:t>British Thoracic Society guidelines for the management of community acquired pneumonia in </a:t>
            </a:r>
            <a:r>
              <a:rPr lang="pt-BR" sz="1100" dirty="0" err="1" smtClean="0"/>
              <a:t>children</a:t>
            </a:r>
            <a:r>
              <a:rPr lang="pt-BR" sz="1100" dirty="0" smtClean="0"/>
              <a:t>: </a:t>
            </a:r>
            <a:r>
              <a:rPr lang="pt-BR" sz="1100" dirty="0" err="1" smtClean="0"/>
              <a:t>update</a:t>
            </a:r>
            <a:r>
              <a:rPr lang="pt-BR" sz="1100" dirty="0" smtClean="0"/>
              <a:t> 2011; Michael </a:t>
            </a:r>
            <a:r>
              <a:rPr lang="pt-BR" sz="1100" dirty="0" err="1" smtClean="0"/>
              <a:t>et</a:t>
            </a:r>
            <a:r>
              <a:rPr lang="pt-BR" sz="1100" dirty="0" smtClean="0"/>
              <a:t> </a:t>
            </a:r>
            <a:r>
              <a:rPr lang="pt-BR" sz="1100" dirty="0" err="1" smtClean="0"/>
              <a:t>al</a:t>
            </a:r>
            <a:r>
              <a:rPr lang="pt-BR" sz="1100" dirty="0" smtClean="0"/>
              <a:t>; </a:t>
            </a:r>
            <a:r>
              <a:rPr lang="pt-BR" sz="1100" dirty="0" err="1" smtClean="0"/>
              <a:t>Thorax</a:t>
            </a:r>
            <a:r>
              <a:rPr lang="pt-BR" sz="1100" dirty="0" smtClean="0"/>
              <a:t>; </a:t>
            </a:r>
            <a:r>
              <a:rPr lang="pt-BR" sz="1100" dirty="0" err="1" smtClean="0"/>
              <a:t>October</a:t>
            </a:r>
            <a:r>
              <a:rPr lang="pt-BR" sz="1100" dirty="0" smtClean="0"/>
              <a:t> 2011 Volume 66 </a:t>
            </a:r>
            <a:r>
              <a:rPr lang="pt-BR" sz="1100" dirty="0" err="1" smtClean="0"/>
              <a:t>Supplement</a:t>
            </a:r>
            <a:r>
              <a:rPr lang="pt-BR" sz="1100" dirty="0" smtClean="0"/>
              <a:t> 2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en-US" dirty="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 smtClean="0"/>
              <a:t>Recommendations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2875" y="1609725"/>
            <a:ext cx="7553325" cy="5105400"/>
          </a:xfrm>
        </p:spPr>
        <p:txBody>
          <a:bodyPr>
            <a:normAutofit fontScale="70000" lnSpcReduction="2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Microbiological diagnosis should be attempted in children with </a:t>
            </a:r>
            <a:r>
              <a:rPr lang="en-US" dirty="0" smtClean="0">
                <a:solidFill>
                  <a:srgbClr val="FF0000"/>
                </a:solidFill>
              </a:rPr>
              <a:t>severe pneumonia </a:t>
            </a:r>
            <a:r>
              <a:rPr lang="en-US" dirty="0" smtClean="0"/>
              <a:t>sufficient to require pediatric intensive care admission or those with complications of </a:t>
            </a:r>
            <a:r>
              <a:rPr lang="pt-BR" dirty="0" smtClean="0"/>
              <a:t>CAP. [C]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Microbiological investigations </a:t>
            </a:r>
            <a:r>
              <a:rPr lang="en-US" dirty="0" smtClean="0">
                <a:solidFill>
                  <a:srgbClr val="FF0000"/>
                </a:solidFill>
              </a:rPr>
              <a:t>should not be considered routinely </a:t>
            </a:r>
            <a:r>
              <a:rPr lang="en-US" dirty="0" smtClean="0"/>
              <a:t>in those with milder disease or those treated in </a:t>
            </a:r>
            <a:r>
              <a:rPr lang="pt-BR" dirty="0" err="1" smtClean="0"/>
              <a:t>the</a:t>
            </a:r>
            <a:r>
              <a:rPr lang="pt-BR" dirty="0" smtClean="0"/>
              <a:t> </a:t>
            </a:r>
            <a:r>
              <a:rPr lang="pt-BR" dirty="0" err="1" smtClean="0"/>
              <a:t>community</a:t>
            </a:r>
            <a:r>
              <a:rPr lang="pt-BR" dirty="0" smtClean="0"/>
              <a:t>. [C]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Microbiological methods used should include: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– </a:t>
            </a:r>
            <a:r>
              <a:rPr lang="pt-BR" dirty="0" err="1" smtClean="0"/>
              <a:t>Blood</a:t>
            </a:r>
            <a:r>
              <a:rPr lang="pt-BR" dirty="0" smtClean="0"/>
              <a:t> </a:t>
            </a:r>
            <a:r>
              <a:rPr lang="pt-BR" dirty="0" err="1" smtClean="0"/>
              <a:t>culture</a:t>
            </a:r>
            <a:r>
              <a:rPr lang="pt-BR" dirty="0" smtClean="0"/>
              <a:t>. [C]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 smtClean="0"/>
              <a:t>– Nasopharyngeal secretions and/or nasal swabs for viral detection by PCR and/or </a:t>
            </a:r>
            <a:r>
              <a:rPr lang="en-US" dirty="0" err="1" smtClean="0"/>
              <a:t>immunofluorescence</a:t>
            </a:r>
            <a:r>
              <a:rPr lang="en-US" dirty="0" smtClean="0"/>
              <a:t>. [C]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 smtClean="0"/>
              <a:t>– Acute and convalescent serology for respiratory viruses, </a:t>
            </a:r>
            <a:r>
              <a:rPr lang="pt-BR" dirty="0" err="1" smtClean="0"/>
              <a:t>Mycoplasma</a:t>
            </a:r>
            <a:r>
              <a:rPr lang="pt-BR" dirty="0" smtClean="0"/>
              <a:t> </a:t>
            </a:r>
            <a:r>
              <a:rPr lang="pt-BR" dirty="0" err="1" smtClean="0"/>
              <a:t>and</a:t>
            </a:r>
            <a:r>
              <a:rPr lang="pt-BR" dirty="0" smtClean="0"/>
              <a:t> </a:t>
            </a:r>
            <a:r>
              <a:rPr lang="pt-BR" dirty="0" err="1" smtClean="0"/>
              <a:t>Chlamydia</a:t>
            </a:r>
            <a:r>
              <a:rPr lang="pt-BR" dirty="0" smtClean="0"/>
              <a:t>. [B+]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 smtClean="0"/>
              <a:t>– If present, pleural fluid should be sent for microscopy, culture, pneumococcal antigen detection and/or PCR. [C]</a:t>
            </a:r>
          </a:p>
          <a:p>
            <a:pPr marL="274320" indent="-274320" fontAlgn="auto">
              <a:spcAft>
                <a:spcPts val="0"/>
              </a:spcAft>
              <a:buFontTx/>
              <a:buChar char="-"/>
              <a:defRPr/>
            </a:pPr>
            <a:r>
              <a:rPr lang="en-US" dirty="0" smtClean="0"/>
              <a:t>Urinary pneumococcal antigen detection should not be done </a:t>
            </a:r>
            <a:r>
              <a:rPr lang="pt-BR" dirty="0" smtClean="0"/>
              <a:t>in </a:t>
            </a:r>
            <a:r>
              <a:rPr lang="pt-BR" dirty="0" err="1" smtClean="0"/>
              <a:t>young</a:t>
            </a:r>
            <a:r>
              <a:rPr lang="pt-BR" dirty="0" smtClean="0"/>
              <a:t> </a:t>
            </a:r>
            <a:r>
              <a:rPr lang="pt-BR" dirty="0" err="1" smtClean="0"/>
              <a:t>children</a:t>
            </a:r>
            <a:r>
              <a:rPr lang="pt-BR" dirty="0" smtClean="0"/>
              <a:t>. [C]</a:t>
            </a:r>
          </a:p>
          <a:p>
            <a:pPr marL="274320" indent="-274320" fontAlgn="auto">
              <a:spcAft>
                <a:spcPts val="0"/>
              </a:spcAft>
              <a:buFontTx/>
              <a:buChar char="-"/>
              <a:defRPr/>
            </a:pPr>
            <a:endParaRPr lang="pt-BR" dirty="0" smtClean="0"/>
          </a:p>
          <a:p>
            <a:pPr marL="274320" indent="-274320" fontAlgn="auto">
              <a:spcAft>
                <a:spcPts val="0"/>
              </a:spcAft>
              <a:buFontTx/>
              <a:buChar char="-"/>
              <a:defRPr/>
            </a:pPr>
            <a:r>
              <a:rPr lang="en-US" sz="1600" dirty="0" smtClean="0"/>
              <a:t>British Thoracic Society guidelines for the management of community acquired pneumonia in </a:t>
            </a:r>
            <a:r>
              <a:rPr lang="pt-BR" sz="1600" dirty="0" err="1" smtClean="0"/>
              <a:t>children</a:t>
            </a:r>
            <a:r>
              <a:rPr lang="pt-BR" sz="1600" dirty="0" smtClean="0"/>
              <a:t>: </a:t>
            </a:r>
            <a:r>
              <a:rPr lang="pt-BR" sz="1600" dirty="0" err="1" smtClean="0"/>
              <a:t>update</a:t>
            </a:r>
            <a:r>
              <a:rPr lang="pt-BR" sz="1600" dirty="0" smtClean="0"/>
              <a:t> 2011; Michael </a:t>
            </a:r>
            <a:r>
              <a:rPr lang="pt-BR" sz="1600" dirty="0" err="1" smtClean="0"/>
              <a:t>et</a:t>
            </a:r>
            <a:r>
              <a:rPr lang="pt-BR" sz="1600" dirty="0" smtClean="0"/>
              <a:t> </a:t>
            </a:r>
            <a:r>
              <a:rPr lang="pt-BR" sz="1600" dirty="0" err="1" smtClean="0"/>
              <a:t>al</a:t>
            </a:r>
            <a:r>
              <a:rPr lang="pt-BR" sz="1600" dirty="0" smtClean="0"/>
              <a:t>; </a:t>
            </a:r>
            <a:r>
              <a:rPr lang="pt-BR" sz="1600" dirty="0" err="1" smtClean="0"/>
              <a:t>Thorax</a:t>
            </a:r>
            <a:r>
              <a:rPr lang="pt-BR" sz="1600" dirty="0" smtClean="0"/>
              <a:t>; </a:t>
            </a:r>
            <a:r>
              <a:rPr lang="pt-BR" sz="1600" dirty="0" err="1" smtClean="0"/>
              <a:t>October</a:t>
            </a:r>
            <a:r>
              <a:rPr lang="pt-BR" sz="1600" dirty="0" smtClean="0"/>
              <a:t> 2011 Volume 66 </a:t>
            </a:r>
            <a:r>
              <a:rPr lang="pt-BR" sz="1600" dirty="0" err="1" smtClean="0"/>
              <a:t>Supplement</a:t>
            </a:r>
            <a:r>
              <a:rPr lang="pt-BR" sz="1600" dirty="0" smtClean="0"/>
              <a:t> 2</a:t>
            </a:r>
          </a:p>
          <a:p>
            <a:pPr marL="274320" indent="-274320" fontAlgn="auto">
              <a:spcAft>
                <a:spcPts val="0"/>
              </a:spcAft>
              <a:buFontTx/>
              <a:buChar char="-"/>
              <a:defRPr/>
            </a:pPr>
            <a:endParaRPr lang="pt-BR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Critérios para internação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1609725"/>
            <a:ext cx="8072438" cy="5176838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1600" smtClean="0"/>
              <a:t>Idade &lt; 6 meses,</a:t>
            </a:r>
            <a:r>
              <a:rPr lang="en-US" sz="1600" smtClean="0"/>
              <a:t> com exceção de etiologia viral ou suspeita de </a:t>
            </a:r>
            <a:r>
              <a:rPr lang="en-US" sz="1600" i="1" smtClean="0"/>
              <a:t>Chlamydia trachomatis, normoxêmicos e relativamente oligossintomáticos.  </a:t>
            </a:r>
          </a:p>
          <a:p>
            <a:pPr>
              <a:lnSpc>
                <a:spcPct val="80000"/>
              </a:lnSpc>
            </a:pPr>
            <a:r>
              <a:rPr lang="en-US" sz="1600" i="1" smtClean="0"/>
              <a:t>Pais não aderem ao tratamento. </a:t>
            </a:r>
          </a:p>
          <a:p>
            <a:pPr>
              <a:lnSpc>
                <a:spcPct val="80000"/>
              </a:lnSpc>
            </a:pPr>
            <a:r>
              <a:rPr lang="en-US" sz="1600" smtClean="0"/>
              <a:t>Hipoxemia  [SpO2] &lt;90 em ar ambiente</a:t>
            </a:r>
          </a:p>
          <a:p>
            <a:pPr>
              <a:lnSpc>
                <a:spcPct val="80000"/>
              </a:lnSpc>
            </a:pPr>
            <a:r>
              <a:rPr lang="en-US" sz="1600" smtClean="0"/>
              <a:t>Desidratação ou inabilidade de manter hidratação via oral.</a:t>
            </a:r>
          </a:p>
          <a:p>
            <a:pPr>
              <a:lnSpc>
                <a:spcPct val="80000"/>
              </a:lnSpc>
            </a:pPr>
            <a:r>
              <a:rPr lang="en-US" sz="1600" smtClean="0"/>
              <a:t>Moderado a severo estresse respiratório: FR&gt;70 irpm ou lactentes&lt;12 meses de idade e &gt;50 irpm para outras crianças; retrações; batimentos de asa de nariz; dispnéia. </a:t>
            </a:r>
          </a:p>
          <a:p>
            <a:pPr>
              <a:lnSpc>
                <a:spcPct val="80000"/>
              </a:lnSpc>
            </a:pPr>
            <a:r>
              <a:rPr lang="en-US" sz="1600" smtClean="0"/>
              <a:t>Toxemia</a:t>
            </a:r>
          </a:p>
          <a:p>
            <a:pPr>
              <a:lnSpc>
                <a:spcPct val="80000"/>
              </a:lnSpc>
            </a:pPr>
            <a:r>
              <a:rPr lang="en-US" sz="1600" smtClean="0"/>
              <a:t>Condições de base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Complicações</a:t>
            </a:r>
          </a:p>
          <a:p>
            <a:pPr>
              <a:lnSpc>
                <a:spcPct val="80000"/>
              </a:lnSpc>
            </a:pPr>
            <a:r>
              <a:rPr lang="en-US" sz="1600" smtClean="0"/>
              <a:t>Suspeita ou confirmação de patogeno virulento (</a:t>
            </a:r>
            <a:r>
              <a:rPr lang="en-US" sz="1600" i="1" smtClean="0"/>
              <a:t>Staphylococcus aureus  ou Streptococcus do grupo A) </a:t>
            </a:r>
          </a:p>
          <a:p>
            <a:pPr>
              <a:lnSpc>
                <a:spcPct val="80000"/>
              </a:lnSpc>
            </a:pPr>
            <a:r>
              <a:rPr lang="en-US" sz="1600" smtClean="0"/>
              <a:t>Falha terapêutica (piora ou ausência de resposta em 48 a 72 h) 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en-US" sz="1600" b="1" smtClean="0">
                <a:solidFill>
                  <a:schemeClr val="accent1"/>
                </a:solidFill>
              </a:rPr>
              <a:t>                               Indicações de cuidados intensivos  </a:t>
            </a:r>
          </a:p>
          <a:p>
            <a:pPr>
              <a:lnSpc>
                <a:spcPct val="80000"/>
              </a:lnSpc>
            </a:pPr>
            <a:r>
              <a:rPr lang="en-US" sz="1600" b="1" smtClean="0">
                <a:solidFill>
                  <a:schemeClr val="accent1"/>
                </a:solidFill>
              </a:rPr>
              <a:t>Apnéia  </a:t>
            </a:r>
          </a:p>
          <a:p>
            <a:pPr>
              <a:lnSpc>
                <a:spcPct val="80000"/>
              </a:lnSpc>
            </a:pPr>
            <a:r>
              <a:rPr lang="pt-BR" sz="1600" b="1" smtClean="0">
                <a:solidFill>
                  <a:schemeClr val="accent1"/>
                </a:solidFill>
              </a:rPr>
              <a:t>PaO2/FiO2 &lt;250 </a:t>
            </a:r>
          </a:p>
          <a:p>
            <a:pPr>
              <a:lnSpc>
                <a:spcPct val="80000"/>
              </a:lnSpc>
            </a:pPr>
            <a:r>
              <a:rPr lang="pt-BR" sz="1600" b="1" smtClean="0">
                <a:solidFill>
                  <a:schemeClr val="accent1"/>
                </a:solidFill>
              </a:rPr>
              <a:t>Infiltrado Multilobar  </a:t>
            </a:r>
          </a:p>
          <a:p>
            <a:pPr>
              <a:lnSpc>
                <a:spcPct val="80000"/>
              </a:lnSpc>
            </a:pPr>
            <a:r>
              <a:rPr lang="pt-BR" sz="1600" b="1" smtClean="0">
                <a:solidFill>
                  <a:schemeClr val="accent1"/>
                </a:solidFill>
              </a:rPr>
              <a:t>Alteração do estado mental</a:t>
            </a:r>
          </a:p>
          <a:p>
            <a:pPr>
              <a:lnSpc>
                <a:spcPct val="80000"/>
              </a:lnSpc>
            </a:pPr>
            <a:r>
              <a:rPr lang="pt-BR" sz="1600" b="1" smtClean="0">
                <a:solidFill>
                  <a:schemeClr val="accent1"/>
                </a:solidFill>
              </a:rPr>
              <a:t>Hipotensão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 smtClean="0"/>
              <a:t>Recommendations</a:t>
            </a:r>
            <a:r>
              <a:rPr lang="pt-BR" dirty="0" smtClean="0"/>
              <a:t>: </a:t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1143000"/>
            <a:ext cx="8072438" cy="5715000"/>
          </a:xfrm>
        </p:spPr>
        <p:txBody>
          <a:bodyPr>
            <a:normAutofit fontScale="92500"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For a child in the community, re-consultation to the general practitioner with </a:t>
            </a:r>
            <a:r>
              <a:rPr lang="en-US" dirty="0" smtClean="0">
                <a:solidFill>
                  <a:srgbClr val="FF0000"/>
                </a:solidFill>
              </a:rPr>
              <a:t>persistent fever </a:t>
            </a:r>
            <a:r>
              <a:rPr lang="en-US" dirty="0" smtClean="0"/>
              <a:t>or parental concern about fever should prompt consideration of CAP. [D]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en-US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Children with CAP in the community or in hospital should be reassessed if </a:t>
            </a:r>
            <a:r>
              <a:rPr lang="en-US" dirty="0" smtClean="0">
                <a:solidFill>
                  <a:srgbClr val="FF0000"/>
                </a:solidFill>
              </a:rPr>
              <a:t>symptoms persist </a:t>
            </a:r>
            <a:r>
              <a:rPr lang="en-US" dirty="0" smtClean="0"/>
              <a:t>and/or they are </a:t>
            </a:r>
            <a:r>
              <a:rPr lang="en-US" dirty="0" smtClean="0">
                <a:solidFill>
                  <a:srgbClr val="FF0000"/>
                </a:solidFill>
              </a:rPr>
              <a:t>not </a:t>
            </a:r>
            <a:r>
              <a:rPr lang="pt-BR" dirty="0" err="1" smtClean="0">
                <a:solidFill>
                  <a:srgbClr val="FF0000"/>
                </a:solidFill>
              </a:rPr>
              <a:t>responding</a:t>
            </a:r>
            <a:r>
              <a:rPr lang="pt-BR" dirty="0" smtClean="0">
                <a:solidFill>
                  <a:srgbClr val="FF0000"/>
                </a:solidFill>
              </a:rPr>
              <a:t> to </a:t>
            </a:r>
            <a:r>
              <a:rPr lang="pt-BR" dirty="0" err="1" smtClean="0">
                <a:solidFill>
                  <a:srgbClr val="FF0000"/>
                </a:solidFill>
              </a:rPr>
              <a:t>treatment</a:t>
            </a:r>
            <a:r>
              <a:rPr lang="pt-BR" dirty="0" smtClean="0"/>
              <a:t>. [D]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Children who have </a:t>
            </a:r>
            <a:r>
              <a:rPr lang="en-US" dirty="0" smtClean="0">
                <a:solidFill>
                  <a:srgbClr val="FF0000"/>
                </a:solidFill>
              </a:rPr>
              <a:t>oxygen saturations &lt;92% </a:t>
            </a:r>
            <a:r>
              <a:rPr lang="en-US" dirty="0" smtClean="0"/>
              <a:t>should be referred to hospital for assessment and management. [B+]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en-US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en-US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1200" dirty="0" smtClean="0"/>
              <a:t>British Thoracic Society guidelines for the management of community acquired pneumonia in </a:t>
            </a:r>
            <a:r>
              <a:rPr lang="pt-BR" sz="1200" dirty="0" err="1" smtClean="0"/>
              <a:t>children</a:t>
            </a:r>
            <a:r>
              <a:rPr lang="pt-BR" sz="1200" dirty="0" smtClean="0"/>
              <a:t>: </a:t>
            </a:r>
            <a:r>
              <a:rPr lang="pt-BR" sz="1200" dirty="0" err="1" smtClean="0"/>
              <a:t>update</a:t>
            </a:r>
            <a:r>
              <a:rPr lang="pt-BR" sz="1200" dirty="0" smtClean="0"/>
              <a:t> 2011; Michael </a:t>
            </a:r>
            <a:r>
              <a:rPr lang="pt-BR" sz="1200" dirty="0" err="1" smtClean="0"/>
              <a:t>et</a:t>
            </a:r>
            <a:r>
              <a:rPr lang="pt-BR" sz="1200" dirty="0" smtClean="0"/>
              <a:t> </a:t>
            </a:r>
            <a:r>
              <a:rPr lang="pt-BR" sz="1200" dirty="0" err="1" smtClean="0"/>
              <a:t>al</a:t>
            </a:r>
            <a:r>
              <a:rPr lang="pt-BR" sz="1200" dirty="0" smtClean="0"/>
              <a:t>; </a:t>
            </a:r>
            <a:r>
              <a:rPr lang="pt-BR" sz="1200" dirty="0" err="1" smtClean="0"/>
              <a:t>Thorax</a:t>
            </a:r>
            <a:r>
              <a:rPr lang="pt-BR" sz="1200" dirty="0" smtClean="0"/>
              <a:t>; </a:t>
            </a:r>
            <a:r>
              <a:rPr lang="pt-BR" sz="1200" dirty="0" err="1" smtClean="0"/>
              <a:t>October</a:t>
            </a:r>
            <a:r>
              <a:rPr lang="pt-BR" sz="1200" dirty="0" smtClean="0"/>
              <a:t> 2011 Volume 66 </a:t>
            </a:r>
            <a:r>
              <a:rPr lang="pt-BR" sz="1200" dirty="0" err="1" smtClean="0"/>
              <a:t>Supplement</a:t>
            </a:r>
            <a:r>
              <a:rPr lang="pt-BR" sz="1200" dirty="0" smtClean="0"/>
              <a:t> 2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 smtClean="0"/>
              <a:t>Recommendations</a:t>
            </a:r>
            <a:r>
              <a:rPr lang="pt-BR" dirty="0" smtClean="0"/>
              <a:t>:</a:t>
            </a:r>
            <a:endParaRPr lang="pt-BR" dirty="0"/>
          </a:p>
        </p:txBody>
      </p:sp>
      <p:sp>
        <p:nvSpPr>
          <p:cNvPr id="36866" name="Espaço Reservado para Conteúdo 2"/>
          <p:cNvSpPr>
            <a:spLocks noGrp="1"/>
          </p:cNvSpPr>
          <p:nvPr>
            <p:ph idx="1"/>
          </p:nvPr>
        </p:nvSpPr>
        <p:spPr>
          <a:xfrm>
            <a:off x="0" y="1609725"/>
            <a:ext cx="8143875" cy="5176838"/>
          </a:xfrm>
        </p:spPr>
        <p:txBody>
          <a:bodyPr/>
          <a:lstStyle/>
          <a:p>
            <a:r>
              <a:rPr lang="en-US" smtClean="0"/>
              <a:t>Auscultation revealing </a:t>
            </a:r>
            <a:r>
              <a:rPr lang="en-US" smtClean="0">
                <a:solidFill>
                  <a:srgbClr val="FF0000"/>
                </a:solidFill>
              </a:rPr>
              <a:t>absent breath sounds with a dull percussion</a:t>
            </a:r>
            <a:r>
              <a:rPr lang="en-US" smtClean="0"/>
              <a:t> note should raise the possibility of a pneumonia complication by </a:t>
            </a:r>
            <a:r>
              <a:rPr lang="en-US" smtClean="0">
                <a:solidFill>
                  <a:srgbClr val="FF0000"/>
                </a:solidFill>
              </a:rPr>
              <a:t>effusion</a:t>
            </a:r>
            <a:r>
              <a:rPr lang="en-US" smtClean="0"/>
              <a:t> and should trigger a </a:t>
            </a:r>
            <a:r>
              <a:rPr lang="en-US" smtClean="0">
                <a:solidFill>
                  <a:srgbClr val="FF0000"/>
                </a:solidFill>
              </a:rPr>
              <a:t>referral to </a:t>
            </a:r>
            <a:r>
              <a:rPr lang="pt-BR" smtClean="0">
                <a:solidFill>
                  <a:srgbClr val="FF0000"/>
                </a:solidFill>
              </a:rPr>
              <a:t>hospital</a:t>
            </a:r>
            <a:r>
              <a:rPr lang="pt-BR" smtClean="0"/>
              <a:t>. [B-]</a:t>
            </a:r>
          </a:p>
          <a:p>
            <a:endParaRPr lang="pt-BR" smtClean="0"/>
          </a:p>
          <a:p>
            <a:r>
              <a:rPr lang="en-US" smtClean="0"/>
              <a:t>A child in hospital should be </a:t>
            </a:r>
            <a:r>
              <a:rPr lang="en-US" smtClean="0">
                <a:solidFill>
                  <a:srgbClr val="FF0000"/>
                </a:solidFill>
              </a:rPr>
              <a:t>reassessed medically </a:t>
            </a:r>
            <a:r>
              <a:rPr lang="en-US" smtClean="0"/>
              <a:t>if there is </a:t>
            </a:r>
            <a:r>
              <a:rPr lang="en-US" smtClean="0">
                <a:solidFill>
                  <a:srgbClr val="FF0000"/>
                </a:solidFill>
              </a:rPr>
              <a:t>persistence of fever 48 h after initiation of treatment</a:t>
            </a:r>
            <a:r>
              <a:rPr lang="en-US" smtClean="0"/>
              <a:t>, </a:t>
            </a:r>
            <a:r>
              <a:rPr lang="en-US" smtClean="0">
                <a:solidFill>
                  <a:srgbClr val="FF0000"/>
                </a:solidFill>
              </a:rPr>
              <a:t>increased work of breathing </a:t>
            </a:r>
            <a:r>
              <a:rPr lang="en-US" smtClean="0"/>
              <a:t>or if the child is becoming </a:t>
            </a:r>
            <a:r>
              <a:rPr lang="pt-BR" smtClean="0">
                <a:solidFill>
                  <a:srgbClr val="FF0000"/>
                </a:solidFill>
              </a:rPr>
              <a:t>distressed</a:t>
            </a:r>
            <a:r>
              <a:rPr lang="pt-BR" smtClean="0"/>
              <a:t> or </a:t>
            </a:r>
            <a:r>
              <a:rPr lang="pt-BR" smtClean="0">
                <a:solidFill>
                  <a:srgbClr val="FF0000"/>
                </a:solidFill>
              </a:rPr>
              <a:t>agitated</a:t>
            </a:r>
            <a:r>
              <a:rPr lang="pt-BR" smtClean="0"/>
              <a:t>. [D] </a:t>
            </a:r>
          </a:p>
          <a:p>
            <a:pPr>
              <a:buFont typeface="Wingdings 2" pitchFamily="18" charset="2"/>
              <a:buNone/>
            </a:pPr>
            <a:endParaRPr lang="pt-BR" smtClean="0"/>
          </a:p>
          <a:p>
            <a:pPr>
              <a:buFont typeface="Wingdings 2" pitchFamily="18" charset="2"/>
              <a:buNone/>
            </a:pPr>
            <a:r>
              <a:rPr lang="en-US" sz="1100" smtClean="0"/>
              <a:t>British Thoracic Society guidelines for the management of community acquired pneumonia in </a:t>
            </a:r>
            <a:r>
              <a:rPr lang="pt-BR" sz="1100" smtClean="0"/>
              <a:t>children: update 2011; Michael et al; Thorax; October 2011 Volume 66 Supplement 2</a:t>
            </a:r>
          </a:p>
          <a:p>
            <a:pPr>
              <a:buFont typeface="Wingdings 2" pitchFamily="18" charset="2"/>
              <a:buNone/>
            </a:pPr>
            <a:endParaRPr lang="pt-BR" smtClean="0"/>
          </a:p>
          <a:p>
            <a:endParaRPr lang="pt-BR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Tratamento realizado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/>
              <a:buNone/>
              <a:defRPr/>
            </a:pPr>
            <a:r>
              <a:rPr lang="pt-BR" dirty="0" smtClean="0"/>
              <a:t>ATENDIMENTO INICIAL HMIB:</a:t>
            </a:r>
          </a:p>
          <a:p>
            <a:pPr marL="0" indent="0"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/>
              <a:buNone/>
              <a:defRPr/>
            </a:pPr>
            <a:r>
              <a:rPr lang="pt-BR" dirty="0" err="1" smtClean="0"/>
              <a:t>Ampicilina</a:t>
            </a:r>
            <a:r>
              <a:rPr lang="pt-BR" dirty="0" smtClean="0"/>
              <a:t> + </a:t>
            </a:r>
            <a:r>
              <a:rPr lang="pt-BR" dirty="0" err="1" smtClean="0"/>
              <a:t>Sulbactam</a:t>
            </a:r>
            <a:r>
              <a:rPr lang="pt-BR" dirty="0" smtClean="0"/>
              <a:t> 200mg/kg/dia</a:t>
            </a:r>
          </a:p>
          <a:p>
            <a:pPr marL="0" indent="0"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/>
              <a:buNone/>
              <a:defRPr/>
            </a:pPr>
            <a:r>
              <a:rPr lang="pt-BR" dirty="0" err="1" smtClean="0"/>
              <a:t>Dipirona</a:t>
            </a:r>
            <a:r>
              <a:rPr lang="pt-BR" dirty="0" smtClean="0"/>
              <a:t> SOS</a:t>
            </a:r>
          </a:p>
          <a:p>
            <a:pPr marL="0" indent="0"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2"/>
              <a:buNone/>
              <a:defRPr/>
            </a:pPr>
            <a:r>
              <a:rPr lang="pt-BR" dirty="0" err="1" smtClean="0"/>
              <a:t>Holliday</a:t>
            </a:r>
            <a:r>
              <a:rPr lang="pt-BR" dirty="0" smtClean="0"/>
              <a:t> 100%</a:t>
            </a:r>
            <a:endParaRPr lang="pt-BR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Tratamento </a:t>
            </a:r>
            <a:endParaRPr lang="pt-BR" dirty="0"/>
          </a:p>
        </p:txBody>
      </p:sp>
      <p:pic>
        <p:nvPicPr>
          <p:cNvPr id="38914" name="Espaço Reservado para Conteúdo 3" descr="2014-07-27 22-32-1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42875" y="1357313"/>
            <a:ext cx="6340475" cy="5327650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Espaço Reservado para Conteúdo 3" descr="2014-07-27 22-34-0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42875" y="0"/>
            <a:ext cx="6083300" cy="6858000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Espaço Reservado para Conteúdo 3" descr="2014-07-27 22-35-5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42875"/>
            <a:ext cx="6477000" cy="6540500"/>
          </a:xfr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2875" y="1609725"/>
            <a:ext cx="7929563" cy="5105400"/>
          </a:xfrm>
        </p:spPr>
        <p:txBody>
          <a:bodyPr>
            <a:normAutofit fontScale="85000"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Antibiotics administered orally are safe and effective for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 smtClean="0"/>
              <a:t>children presenting with even severe CAP. [A+]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en-US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Intravenous antibiotics should be used in the treatment of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 smtClean="0"/>
              <a:t>pneumonia in children when the child is unable to tolerate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 smtClean="0"/>
              <a:t>oral fluids or absorb oral antibiotics (</a:t>
            </a:r>
            <a:r>
              <a:rPr lang="en-US" dirty="0" err="1" smtClean="0"/>
              <a:t>eg,because</a:t>
            </a:r>
            <a:r>
              <a:rPr lang="en-US" dirty="0" smtClean="0"/>
              <a:t> of vomiting) or presents with signs of </a:t>
            </a:r>
            <a:r>
              <a:rPr lang="en-US" dirty="0" err="1" smtClean="0"/>
              <a:t>septicaemia</a:t>
            </a:r>
            <a:r>
              <a:rPr lang="en-US" dirty="0" smtClean="0"/>
              <a:t> or complicated </a:t>
            </a:r>
            <a:r>
              <a:rPr lang="pt-BR" dirty="0" smtClean="0"/>
              <a:t>pneumonia. [D]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endParaRPr lang="pt-BR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Recommended intravenous antibiotics for severe </a:t>
            </a:r>
            <a:r>
              <a:rPr lang="pt-BR" dirty="0" smtClean="0"/>
              <a:t>pneumonia include </a:t>
            </a:r>
            <a:r>
              <a:rPr lang="pt-BR" dirty="0" err="1" smtClean="0"/>
              <a:t>amoxicillin</a:t>
            </a:r>
            <a:r>
              <a:rPr lang="pt-BR" dirty="0" smtClean="0"/>
              <a:t>, </a:t>
            </a:r>
            <a:r>
              <a:rPr lang="pt-BR" dirty="0" err="1" smtClean="0"/>
              <a:t>co-amoxiclav</a:t>
            </a:r>
            <a:r>
              <a:rPr lang="pt-BR" dirty="0" smtClean="0"/>
              <a:t>, </a:t>
            </a:r>
            <a:r>
              <a:rPr lang="pt-BR" dirty="0" err="1" smtClean="0"/>
              <a:t>cefuroxime</a:t>
            </a:r>
            <a:r>
              <a:rPr lang="pt-BR" dirty="0" smtClean="0"/>
              <a:t>, </a:t>
            </a:r>
            <a:r>
              <a:rPr lang="en-US" dirty="0" smtClean="0"/>
              <a:t>and </a:t>
            </a:r>
            <a:r>
              <a:rPr lang="en-US" dirty="0" err="1" smtClean="0"/>
              <a:t>cefotaxime</a:t>
            </a:r>
            <a:r>
              <a:rPr lang="en-US" dirty="0" smtClean="0"/>
              <a:t> or </a:t>
            </a:r>
            <a:r>
              <a:rPr lang="en-US" dirty="0" err="1" smtClean="0"/>
              <a:t>ceftriaxone</a:t>
            </a:r>
            <a:r>
              <a:rPr lang="en-US" dirty="0" smtClean="0"/>
              <a:t>. These can be </a:t>
            </a:r>
            <a:r>
              <a:rPr lang="en-US" dirty="0" err="1" smtClean="0"/>
              <a:t>rationalised</a:t>
            </a:r>
            <a:r>
              <a:rPr lang="en-US" dirty="0" smtClean="0"/>
              <a:t> if a microbiological diagnosis is made. [D]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1300" dirty="0" smtClean="0"/>
              <a:t>British Thoracic Society guidelines for the management of community acquired pneumonia in </a:t>
            </a:r>
            <a:r>
              <a:rPr lang="pt-BR" sz="1300" dirty="0" err="1" smtClean="0"/>
              <a:t>children</a:t>
            </a:r>
            <a:r>
              <a:rPr lang="pt-BR" sz="1300" dirty="0" smtClean="0"/>
              <a:t>: </a:t>
            </a:r>
            <a:r>
              <a:rPr lang="pt-BR" sz="1300" dirty="0" err="1" smtClean="0"/>
              <a:t>update</a:t>
            </a:r>
            <a:r>
              <a:rPr lang="pt-BR" sz="1300" dirty="0" smtClean="0"/>
              <a:t> 2011; Michael </a:t>
            </a:r>
            <a:r>
              <a:rPr lang="pt-BR" sz="1300" dirty="0" err="1" smtClean="0"/>
              <a:t>et</a:t>
            </a:r>
            <a:r>
              <a:rPr lang="pt-BR" sz="1300" dirty="0" smtClean="0"/>
              <a:t> </a:t>
            </a:r>
            <a:r>
              <a:rPr lang="pt-BR" sz="1300" dirty="0" err="1" smtClean="0"/>
              <a:t>al</a:t>
            </a:r>
            <a:r>
              <a:rPr lang="pt-BR" sz="1300" dirty="0" smtClean="0"/>
              <a:t>; </a:t>
            </a:r>
            <a:r>
              <a:rPr lang="pt-BR" sz="1300" dirty="0" err="1" smtClean="0"/>
              <a:t>Thorax</a:t>
            </a:r>
            <a:r>
              <a:rPr lang="pt-BR" sz="1300" dirty="0" smtClean="0"/>
              <a:t>; </a:t>
            </a:r>
            <a:r>
              <a:rPr lang="pt-BR" sz="1300" dirty="0" err="1" smtClean="0"/>
              <a:t>October</a:t>
            </a:r>
            <a:r>
              <a:rPr lang="pt-BR" sz="1300" dirty="0" smtClean="0"/>
              <a:t> 2011 Volume 66 </a:t>
            </a:r>
            <a:r>
              <a:rPr lang="pt-BR" sz="1300" dirty="0" err="1" smtClean="0"/>
              <a:t>Supplement</a:t>
            </a:r>
            <a:r>
              <a:rPr lang="pt-BR" sz="1300" dirty="0" smtClean="0"/>
              <a:t> 2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Falha terapêutica </a:t>
            </a:r>
            <a:endParaRPr lang="pt-BR" dirty="0"/>
          </a:p>
        </p:txBody>
      </p:sp>
      <p:sp>
        <p:nvSpPr>
          <p:cNvPr id="4301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“Ausência de melhoria:</a:t>
            </a:r>
          </a:p>
          <a:p>
            <a:r>
              <a:rPr lang="pt-BR" smtClean="0"/>
              <a:t>Febre persistente — temperatura corporal medida no mínimo a cada 6 h </a:t>
            </a:r>
          </a:p>
          <a:p>
            <a:r>
              <a:rPr lang="pt-BR" smtClean="0"/>
              <a:t>Taquipneia, dificuldade em respirar ou hipoxemia</a:t>
            </a:r>
          </a:p>
          <a:p>
            <a:r>
              <a:rPr lang="pt-BR" smtClean="0"/>
              <a:t>Após pelo menos 48 h de antibioticoterapia ou a deterioração durante a terapia antimicrobiana”</a:t>
            </a:r>
          </a:p>
          <a:p>
            <a:endParaRPr lang="pt-BR" smtClean="0"/>
          </a:p>
          <a:p>
            <a:endParaRPr lang="pt-BR" smtClean="0"/>
          </a:p>
          <a:p>
            <a:r>
              <a:rPr lang="pt-BR" sz="900" smtClean="0"/>
              <a:t>Empiema e pneumonia pneumocócica bacterêmica em menores de cinco anos de idade;  Maria Regina Alves Cardoso et al; J Bras Pneumol. 2014;40(1):69-72</a:t>
            </a:r>
          </a:p>
          <a:p>
            <a:endParaRPr lang="pt-BR" smtClean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RESPOSTA AO TRATAMENTO: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1438" y="1609725"/>
            <a:ext cx="8001000" cy="510540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PAC não complicada: melhora dos sintomas clínicos em 48-96 horas do início dos antibióticos.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Se pneumonia de resolução lenta: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Complicações ?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Resistência bacteriana ?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Etiologias não bacterianas ?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Doenças preexistentes ?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pt-BR" dirty="0" smtClean="0"/>
          </a:p>
          <a:p>
            <a:pPr marL="514350" indent="-51435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Radiografia de tórax repetida é o 1º passo </a:t>
            </a:r>
            <a:endParaRPr lang="pt-BR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ço Reservado para Conteúdo 2"/>
          <p:cNvSpPr>
            <a:spLocks noGrp="1"/>
          </p:cNvSpPr>
          <p:nvPr>
            <p:ph idx="1"/>
          </p:nvPr>
        </p:nvSpPr>
        <p:spPr>
          <a:xfrm>
            <a:off x="214313" y="1609725"/>
            <a:ext cx="7481887" cy="4846638"/>
          </a:xfrm>
        </p:spPr>
        <p:txBody>
          <a:bodyPr/>
          <a:lstStyle/>
          <a:p>
            <a:r>
              <a:rPr lang="en-US" smtClean="0"/>
              <a:t>If a child remains feverish or unwell 48 h after hospital admission with pneumonia, re-evaluation is necessary with consideration given to possible complications. [D]</a:t>
            </a:r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pPr>
              <a:buFont typeface="Wingdings 2" pitchFamily="18" charset="2"/>
              <a:buNone/>
            </a:pPr>
            <a:endParaRPr lang="en-US" sz="1000" smtClean="0"/>
          </a:p>
          <a:p>
            <a:pPr>
              <a:buFont typeface="Wingdings 2" pitchFamily="18" charset="2"/>
              <a:buNone/>
            </a:pPr>
            <a:endParaRPr lang="en-US" sz="1000" smtClean="0"/>
          </a:p>
          <a:p>
            <a:pPr>
              <a:buFont typeface="Wingdings 2" pitchFamily="18" charset="2"/>
              <a:buNone/>
            </a:pPr>
            <a:endParaRPr lang="en-US" sz="1000" smtClean="0"/>
          </a:p>
          <a:p>
            <a:pPr>
              <a:buFont typeface="Wingdings 2" pitchFamily="18" charset="2"/>
              <a:buNone/>
            </a:pPr>
            <a:endParaRPr lang="en-US" sz="1000" smtClean="0"/>
          </a:p>
          <a:p>
            <a:pPr>
              <a:buFont typeface="Wingdings 2" pitchFamily="18" charset="2"/>
              <a:buNone/>
            </a:pPr>
            <a:endParaRPr lang="en-US" sz="1000" smtClean="0"/>
          </a:p>
          <a:p>
            <a:pPr>
              <a:buFont typeface="Wingdings 2" pitchFamily="18" charset="2"/>
              <a:buNone/>
            </a:pPr>
            <a:r>
              <a:rPr lang="en-US" sz="1000" smtClean="0"/>
              <a:t>British Thoracic Society guidelines for the management of community acquired pneumonia in </a:t>
            </a:r>
            <a:r>
              <a:rPr lang="pt-BR" sz="1000" smtClean="0"/>
              <a:t>children: update 2011; Michael et al; Thorax; October 2011 Volume 66 Supplement 2</a:t>
            </a:r>
          </a:p>
          <a:p>
            <a:endParaRPr lang="en-US" smtClean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altLang="pt-BR" dirty="0" smtClean="0"/>
              <a:t>                             16/07/2014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3" charset="2"/>
              <a:buNone/>
              <a:defRPr/>
            </a:pPr>
            <a:r>
              <a:rPr lang="pt-BR" dirty="0" smtClean="0"/>
              <a:t>ATENDIMENTO INI</a:t>
            </a:r>
          </a:p>
        </p:txBody>
      </p:sp>
      <p:pic>
        <p:nvPicPr>
          <p:cNvPr id="46083" name="Imagem 4" descr="la foto 2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575050" cy="669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altLang="pt-BR" smtClean="0"/>
              <a:t>Descrição do Caso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3" charset="2"/>
              <a:buNone/>
              <a:defRPr/>
            </a:pPr>
            <a:r>
              <a:rPr lang="pt-BR" dirty="0" smtClean="0"/>
              <a:t>ATENDIMENTO INICIAL:</a:t>
            </a:r>
          </a:p>
        </p:txBody>
      </p:sp>
      <p:pic>
        <p:nvPicPr>
          <p:cNvPr id="47107" name="Imagem 3" descr="la foto 1(1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3825" y="188913"/>
            <a:ext cx="6635750" cy="668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2725" y="268288"/>
            <a:ext cx="8480425" cy="2097087"/>
          </a:xfrm>
        </p:spPr>
      </p:pic>
      <p:pic>
        <p:nvPicPr>
          <p:cNvPr id="48130" name="Espaço Reservado para Conteúdo 3" descr="la foto 3(1)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80963" y="0"/>
            <a:ext cx="5262562" cy="6672263"/>
          </a:xfr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 3" charset="2"/>
              <a:buNone/>
              <a:defRPr/>
            </a:pPr>
            <a:r>
              <a:rPr lang="pt-BR" dirty="0" smtClean="0"/>
              <a:t>ATENDIMENTO INICIAL:</a:t>
            </a:r>
          </a:p>
        </p:txBody>
      </p:sp>
      <p:pic>
        <p:nvPicPr>
          <p:cNvPr id="49155" name="Imagem 3" descr="la foto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613" y="0"/>
            <a:ext cx="4268787" cy="658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2725" y="317500"/>
            <a:ext cx="7493000" cy="1150938"/>
          </a:xfrm>
        </p:spPr>
      </p:pic>
      <p:sp>
        <p:nvSpPr>
          <p:cNvPr id="5017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Radiografia de tórax 16/07 (sem laudo): sugestivo de hidropneumotórax </a:t>
            </a:r>
          </a:p>
          <a:p>
            <a:endParaRPr lang="pt-BR" smtClean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Complicações: </a:t>
            </a:r>
            <a:endParaRPr lang="pt-BR" dirty="0"/>
          </a:p>
        </p:txBody>
      </p:sp>
      <p:sp>
        <p:nvSpPr>
          <p:cNvPr id="5120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Geralmente resulta de disseminação direta da infecção dentro da cavidade torácica; bacteremia; disseminação hematogênica. 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Derrames pleurais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Em condições fisiológicas: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Líquido pleural origina-se dos capilares da pleura parietal</a:t>
            </a:r>
            <a:r>
              <a:rPr lang="pt-BR" dirty="0" smtClean="0">
                <a:sym typeface="Wingdings" pitchFamily="2" charset="2"/>
              </a:rPr>
              <a:t> absorvido do espaço pleural por linfáticos da pleura parietal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pt-BR" dirty="0" smtClean="0">
              <a:sym typeface="Wingdings" pitchFamily="2" charset="2"/>
            </a:endParaRP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>
                <a:sym typeface="Wingdings" pitchFamily="2" charset="2"/>
              </a:rPr>
              <a:t>Formação ditada por Lei de </a:t>
            </a:r>
            <a:r>
              <a:rPr lang="pt-BR" dirty="0" err="1" smtClean="0">
                <a:sym typeface="Wingdings" pitchFamily="2" charset="2"/>
              </a:rPr>
              <a:t>Starling</a:t>
            </a:r>
            <a:endParaRPr lang="pt-BR" dirty="0" smtClean="0">
              <a:sym typeface="Wingdings" pitchFamily="2" charset="2"/>
            </a:endParaRP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pt-BR" dirty="0" smtClean="0">
              <a:sym typeface="Wingdings" pitchFamily="2" charset="2"/>
            </a:endParaRP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>
                <a:sym typeface="Wingdings" pitchFamily="2" charset="2"/>
              </a:rPr>
              <a:t>4 a 12 ml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pt-BR" dirty="0" smtClean="0">
              <a:sym typeface="Wingdings" pitchFamily="2" charset="2"/>
            </a:endParaRP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Derrames pleurais </a:t>
            </a:r>
            <a:r>
              <a:rPr lang="pt-BR" dirty="0" err="1" smtClean="0"/>
              <a:t>parapneumônicos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Inflamação pleural: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pt-BR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Aumenta permeabilidade da superfície pleural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pt-BR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Aumenta formação de líquido rico em proteínas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pt-BR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Algum grau de obstrução linfática. </a:t>
            </a:r>
          </a:p>
          <a:p>
            <a:pPr marL="514350" indent="-514350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sz="900" dirty="0" smtClean="0"/>
              <a:t>Nelson, Tratado de pediatria/Robert M. </a:t>
            </a:r>
            <a:r>
              <a:rPr lang="pt-BR" sz="900" dirty="0" err="1" smtClean="0"/>
              <a:t>Kliegman</a:t>
            </a:r>
            <a:r>
              <a:rPr lang="pt-BR" sz="900" dirty="0" smtClean="0"/>
              <a:t> </a:t>
            </a:r>
            <a:r>
              <a:rPr lang="pt-BR" sz="900" dirty="0" err="1" smtClean="0"/>
              <a:t>et</a:t>
            </a:r>
            <a:r>
              <a:rPr lang="pt-BR" sz="900" dirty="0" smtClean="0"/>
              <a:t> al. 18.ed. Rio de Janeiro: </a:t>
            </a:r>
            <a:r>
              <a:rPr lang="pt-BR" sz="900" dirty="0" err="1" smtClean="0"/>
              <a:t>Elsevier</a:t>
            </a:r>
            <a:r>
              <a:rPr lang="pt-BR" sz="900" dirty="0" smtClean="0"/>
              <a:t>, 2009. 2v:</a:t>
            </a:r>
            <a:r>
              <a:rPr lang="pt-BR" sz="900" dirty="0" err="1" smtClean="0"/>
              <a:t>il</a:t>
            </a:r>
            <a:endParaRPr lang="pt-BR" sz="900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2725" y="317500"/>
            <a:ext cx="7493000" cy="1150938"/>
          </a:xfrm>
        </p:spPr>
      </p:pic>
      <p:sp>
        <p:nvSpPr>
          <p:cNvPr id="54274" name="Espaço Reservado para Conteúdo 2"/>
          <p:cNvSpPr>
            <a:spLocks noGrp="1"/>
          </p:cNvSpPr>
          <p:nvPr>
            <p:ph idx="1"/>
          </p:nvPr>
        </p:nvSpPr>
        <p:spPr>
          <a:xfrm>
            <a:off x="142875" y="1609725"/>
            <a:ext cx="7929563" cy="5105400"/>
          </a:xfrm>
        </p:spPr>
        <p:txBody>
          <a:bodyPr/>
          <a:lstStyle/>
          <a:p>
            <a:r>
              <a:rPr lang="pt-BR" smtClean="0"/>
              <a:t>Crianças mais velhas </a:t>
            </a:r>
          </a:p>
          <a:p>
            <a:r>
              <a:rPr lang="pt-BR" smtClean="0"/>
              <a:t>Maior período sintomático antes da hospitalização </a:t>
            </a:r>
          </a:p>
          <a:p>
            <a:r>
              <a:rPr lang="pt-BR" smtClean="0"/>
              <a:t>Taquipneia, dificuldade em respirar </a:t>
            </a:r>
          </a:p>
          <a:p>
            <a:r>
              <a:rPr lang="pt-BR" smtClean="0"/>
              <a:t>Contagem de leucócitos &gt; 15.000 células/mm3 </a:t>
            </a:r>
          </a:p>
          <a:p>
            <a:endParaRPr lang="pt-BR" smtClean="0"/>
          </a:p>
          <a:p>
            <a:r>
              <a:rPr lang="pt-BR" smtClean="0"/>
              <a:t>Febre persistente foi um dos achados mais comuns durante os primeiros dias de hospitalização e exigiu investigação (radiografia de tórax, ultrassonografia de tórax ou ambas)</a:t>
            </a:r>
          </a:p>
          <a:p>
            <a:endParaRPr lang="pt-BR" smtClean="0"/>
          </a:p>
          <a:p>
            <a:pPr>
              <a:buFont typeface="Wingdings 2" pitchFamily="18" charset="2"/>
              <a:buNone/>
            </a:pPr>
            <a:r>
              <a:rPr lang="pt-BR" sz="1100" smtClean="0"/>
              <a:t>Empiema e pneumonia pneumocócica bacterêmica em menores de cinco anos de idade; Cardoso, M. R. A et al; J Bras Pneumol. 2014;40(1):69-72</a:t>
            </a:r>
          </a:p>
          <a:p>
            <a:endParaRPr lang="pt-BR" smtClean="0"/>
          </a:p>
          <a:p>
            <a:endParaRPr lang="pt-BR" smtClean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428625"/>
            <a:ext cx="7996238" cy="5491163"/>
          </a:xfr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DERRAMES PLEURAIS </a:t>
            </a:r>
            <a:r>
              <a:rPr lang="pt-BR" dirty="0" err="1" smtClean="0"/>
              <a:t>parapneumônicos</a:t>
            </a:r>
            <a:r>
              <a:rPr lang="pt-BR" dirty="0" smtClean="0"/>
              <a:t> </a:t>
            </a:r>
            <a:endParaRPr lang="pt-BR" dirty="0"/>
          </a:p>
        </p:txBody>
      </p:sp>
      <p:sp>
        <p:nvSpPr>
          <p:cNvPr id="5632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  <a:p>
            <a:endParaRPr lang="pt-BR" smtClean="0"/>
          </a:p>
          <a:p>
            <a:endParaRPr lang="pt-BR" smtClean="0"/>
          </a:p>
          <a:p>
            <a:r>
              <a:rPr lang="pt-BR" smtClean="0"/>
              <a:t>Toracocentese deve ser realizada na presença ou na suspeita de derrame pleural. 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Derrames pleurais </a:t>
            </a:r>
            <a:r>
              <a:rPr lang="pt-BR" dirty="0" err="1" smtClean="0"/>
              <a:t>parapneumônicos</a:t>
            </a:r>
            <a:r>
              <a:rPr lang="pt-BR" dirty="0" smtClean="0"/>
              <a:t>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Pleurisia Seca ou Plástica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Se limita à pleura visceral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Pequena quantidade de líquido seroso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Adesões entre superfícies pleurais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Dor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Atrito de fricção inspiratório/expiratório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Radiografia pode ser normal; USG e TC positivas. </a:t>
            </a:r>
            <a:endParaRPr lang="pt-BR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Derrames pleurais </a:t>
            </a:r>
            <a:r>
              <a:rPr lang="pt-BR" dirty="0" err="1" smtClean="0"/>
              <a:t>parapneumônicos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Pleurisia </a:t>
            </a:r>
            <a:r>
              <a:rPr lang="pt-BR" dirty="0" err="1" smtClean="0"/>
              <a:t>Serofibrosa</a:t>
            </a:r>
            <a:r>
              <a:rPr lang="pt-BR" dirty="0" smtClean="0"/>
              <a:t> ou </a:t>
            </a:r>
            <a:r>
              <a:rPr lang="pt-BR" dirty="0" err="1" smtClean="0"/>
              <a:t>Serossanguinolenta</a:t>
            </a:r>
            <a:r>
              <a:rPr lang="pt-BR" dirty="0" smtClean="0"/>
              <a:t>.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err="1" smtClean="0"/>
              <a:t>Exsudato</a:t>
            </a:r>
            <a:r>
              <a:rPr lang="pt-BR" dirty="0" smtClean="0"/>
              <a:t> fibroso na superfície pleural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Associado a infecções pulmonares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Grandes derrames: tosse, dispnéia, retrações, </a:t>
            </a:r>
            <a:r>
              <a:rPr lang="pt-BR" dirty="0" err="1" smtClean="0"/>
              <a:t>taquipnéia</a:t>
            </a:r>
            <a:r>
              <a:rPr lang="pt-BR" dirty="0" smtClean="0"/>
              <a:t>, </a:t>
            </a:r>
            <a:r>
              <a:rPr lang="pt-BR" dirty="0" err="1" smtClean="0"/>
              <a:t>ortopnéia</a:t>
            </a:r>
            <a:r>
              <a:rPr lang="pt-BR" dirty="0" smtClean="0"/>
              <a:t>, cianose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Radiografia de tórax: densidade homogênea preenchendo limites normais do pulmão subjacente.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Derrames pleurais </a:t>
            </a:r>
            <a:r>
              <a:rPr lang="pt-BR" dirty="0" err="1" smtClean="0"/>
              <a:t>parapneumônicos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Complicações: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Adesões entre as duas camadas da pleura à medida que o derrame é absorvido; sem dano funcional.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pt-BR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Espessamento pode persistir por meses, porem desaparece sem deixar </a:t>
            </a:r>
            <a:r>
              <a:rPr lang="pt-BR" dirty="0" err="1" smtClean="0"/>
              <a:t>sequelas</a:t>
            </a:r>
            <a:r>
              <a:rPr lang="pt-BR" dirty="0" smtClean="0"/>
              <a:t>. </a:t>
            </a:r>
            <a:endParaRPr lang="pt-BR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Derrames pleurais </a:t>
            </a:r>
            <a:r>
              <a:rPr lang="pt-BR" dirty="0" err="1" smtClean="0"/>
              <a:t>parapneumônicos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Pleurisia Purulenta ou </a:t>
            </a:r>
            <a:r>
              <a:rPr lang="pt-BR" dirty="0" err="1" smtClean="0"/>
              <a:t>Empiema</a:t>
            </a:r>
            <a:r>
              <a:rPr lang="pt-BR" dirty="0" smtClean="0"/>
              <a:t>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É o acúmulo de pus no espaço pleural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pt-BR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Ocorre em 5 a 10 %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pt-BR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dirty="0" smtClean="0"/>
              <a:t>3 fases:   </a:t>
            </a:r>
            <a:r>
              <a:rPr lang="pt-BR" dirty="0" err="1" smtClean="0"/>
              <a:t>Exsudativa</a:t>
            </a:r>
            <a:r>
              <a:rPr lang="pt-BR" dirty="0" smtClean="0"/>
              <a:t>  </a:t>
            </a:r>
          </a:p>
          <a:p>
            <a:pPr marL="514350" indent="-514350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                   </a:t>
            </a:r>
            <a:r>
              <a:rPr lang="pt-BR" dirty="0" err="1" smtClean="0"/>
              <a:t>Fibrinopurulenta</a:t>
            </a:r>
            <a:endParaRPr lang="pt-BR" dirty="0" smtClean="0"/>
          </a:p>
          <a:p>
            <a:pPr marL="514350" indent="-514350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                   Organização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pt-BR" dirty="0" smtClean="0"/>
          </a:p>
          <a:p>
            <a:pPr marL="514350" indent="-514350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Derrames pleurais </a:t>
            </a:r>
            <a:r>
              <a:rPr lang="pt-BR" dirty="0" err="1" smtClean="0"/>
              <a:t>parapneumônicos</a:t>
            </a:r>
            <a:endParaRPr lang="pt-BR" dirty="0"/>
          </a:p>
        </p:txBody>
      </p:sp>
      <p:sp>
        <p:nvSpPr>
          <p:cNvPr id="6144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“Crianças tratadas inadequadamente (...) podem apresentar intervalo de alguns dias entre a fase de pneumonia clínica e evidência de empiema”</a:t>
            </a:r>
          </a:p>
          <a:p>
            <a:endParaRPr lang="pt-BR" smtClean="0"/>
          </a:p>
          <a:p>
            <a:r>
              <a:rPr lang="pt-BR" smtClean="0"/>
              <a:t>Febril </a:t>
            </a:r>
          </a:p>
          <a:p>
            <a:endParaRPr lang="pt-BR" smtClean="0"/>
          </a:p>
          <a:p>
            <a:r>
              <a:rPr lang="pt-BR" smtClean="0"/>
              <a:t>Toraconcentese sempre deve ser realizada nos casos suspeitos de empiema !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528" name="Group 64"/>
          <p:cNvGraphicFramePr>
            <a:graphicFrameLocks noGrp="1"/>
          </p:cNvGraphicFramePr>
          <p:nvPr>
            <p:ph idx="1"/>
          </p:nvPr>
        </p:nvGraphicFramePr>
        <p:xfrm>
          <a:off x="500063" y="142875"/>
          <a:ext cx="7239000" cy="5695950"/>
        </p:xfrm>
        <a:graphic>
          <a:graphicData uri="http://schemas.openxmlformats.org/drawingml/2006/table">
            <a:tbl>
              <a:tblPr/>
              <a:tblGrid>
                <a:gridCol w="1809750"/>
                <a:gridCol w="1809750"/>
                <a:gridCol w="1809750"/>
                <a:gridCol w="180975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rebuchet MS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TRANSUDATO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EXSUDATO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EMPIEMA COMPLICADO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Aspecto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E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CLARO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E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TURVO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E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PURULENTO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Contagem celular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8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&lt; 1000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8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&gt; 1000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8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&gt; 5000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Tipo celular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E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Linfo, mono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E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PMN’s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E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PMN’s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DHL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8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&lt; 200 U/L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8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&gt; 200 U/L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8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&gt; 1000 U/L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Relação DHL pleural/sérica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E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&lt; 0,6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E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&gt; 0,6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E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&gt; 0,6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Proteína &gt; 3g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8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INCOMUM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8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COMUM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8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COMUM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Relação ptn pleural/sérica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E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&lt; 0,5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E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&gt; 0,5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E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&gt; 0,5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Glicose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8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NORMAL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8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BAIXA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8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MUITO BAIXA    &lt; 40mg/dL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pH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E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7,40 – 7,60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E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7,20 – 7,40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E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&lt; 7,20; Drenar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 Bacterioscopia com GRAM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8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NEGATIVA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8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COMUM POSITIVA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8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&gt; 85% POSITIVA*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71500" y="142875"/>
            <a:ext cx="7000875" cy="6456363"/>
          </a:xfrm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Derrames pleurais </a:t>
            </a:r>
            <a:r>
              <a:rPr lang="pt-BR" dirty="0" err="1" smtClean="0"/>
              <a:t>parapneumônicos</a:t>
            </a:r>
            <a:endParaRPr lang="pt-BR" dirty="0"/>
          </a:p>
        </p:txBody>
      </p:sp>
      <p:sp>
        <p:nvSpPr>
          <p:cNvPr id="6451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Quando solicitar USG ? </a:t>
            </a:r>
          </a:p>
          <a:p>
            <a:endParaRPr lang="pt-BR" smtClean="0"/>
          </a:p>
          <a:p>
            <a:r>
              <a:rPr lang="pt-BR" smtClean="0"/>
              <a:t>Quando solicitar TC ?</a:t>
            </a:r>
          </a:p>
          <a:p>
            <a:endParaRPr lang="pt-BR" smtClean="0"/>
          </a:p>
          <a:p>
            <a:r>
              <a:rPr lang="pt-BR" smtClean="0"/>
              <a:t>Essencial a diferenciação entre exsudato e transudato ! 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85813" y="-12700"/>
            <a:ext cx="5091112" cy="6853238"/>
          </a:xfrm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42875" y="1357313"/>
            <a:ext cx="7877175" cy="4686300"/>
          </a:xfrm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 smtClean="0"/>
              <a:t>ultrasonography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6758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  <a:p>
            <a:r>
              <a:rPr lang="en-US" smtClean="0"/>
              <a:t>Children with the above clinical findings should be evaluated with chest radiograph. If a large or nonfreeflowing (loculated) effusion is suspected, </a:t>
            </a:r>
            <a:r>
              <a:rPr lang="en-US" smtClean="0">
                <a:solidFill>
                  <a:srgbClr val="FF0000"/>
                </a:solidFill>
              </a:rPr>
              <a:t>ultrasonography is the preferred imaging modality to confirm the presence of fluid in the pleural space </a:t>
            </a:r>
            <a:r>
              <a:rPr lang="en-US" smtClean="0"/>
              <a:t>and to evaluate for early loculations and septations.  </a:t>
            </a:r>
          </a:p>
          <a:p>
            <a:endParaRPr lang="en-US" smtClean="0"/>
          </a:p>
          <a:p>
            <a:r>
              <a:rPr lang="en-US" sz="1100" b="1" smtClean="0"/>
              <a:t>Epidemiology; clinical presentation; and evaluation of parapneumonic effusion and empyema in children;</a:t>
            </a:r>
            <a:r>
              <a:rPr lang="pt-BR" sz="1100" smtClean="0"/>
              <a:t>Ibrahim A Janahi, Khoulood Fakhoury; 2014 UpToDate</a:t>
            </a:r>
          </a:p>
          <a:p>
            <a:endParaRPr lang="en-US" smtClean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vantagens</a:t>
            </a:r>
            <a:endParaRPr lang="pt-BR" dirty="0"/>
          </a:p>
        </p:txBody>
      </p:sp>
      <p:sp>
        <p:nvSpPr>
          <p:cNvPr id="68610" name="Espaço Reservado para Conteúdo 2"/>
          <p:cNvSpPr>
            <a:spLocks noGrp="1"/>
          </p:cNvSpPr>
          <p:nvPr>
            <p:ph idx="1"/>
          </p:nvPr>
        </p:nvSpPr>
        <p:spPr>
          <a:xfrm>
            <a:off x="71438" y="1609725"/>
            <a:ext cx="8001000" cy="5105400"/>
          </a:xfrm>
        </p:spPr>
        <p:txBody>
          <a:bodyPr/>
          <a:lstStyle/>
          <a:p>
            <a:endParaRPr lang="pt-BR" smtClean="0"/>
          </a:p>
          <a:p>
            <a:r>
              <a:rPr lang="pt-BR" smtClean="0"/>
              <a:t>Permite a distinção entre derrame e consolidações pulmonares</a:t>
            </a:r>
          </a:p>
          <a:p>
            <a:endParaRPr lang="pt-BR" smtClean="0"/>
          </a:p>
          <a:p>
            <a:r>
              <a:rPr lang="pt-BR" smtClean="0"/>
              <a:t>Detecta derrame pleural com maior precisão do que as radiografias de tórax à beira do leito (93% vs. 47%).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Vantagens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 A </a:t>
            </a:r>
            <a:r>
              <a:rPr lang="pt-BR" dirty="0" err="1" smtClean="0"/>
              <a:t>ultrassonografia</a:t>
            </a:r>
            <a:r>
              <a:rPr lang="pt-BR" dirty="0" smtClean="0"/>
              <a:t> aumenta o rendimento da </a:t>
            </a:r>
            <a:r>
              <a:rPr lang="pt-BR" dirty="0" err="1" smtClean="0"/>
              <a:t>toracocentese</a:t>
            </a:r>
            <a:r>
              <a:rPr lang="pt-BR" dirty="0" smtClean="0"/>
              <a:t> e reduz o risco de pneumotórax após o procedimento.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Taxa de pneumotórax significativamente menor (1,25% vs. 12,5%; p = 0,009; OR = 0,09) /Reduz o risco de pneumotórax após a </a:t>
            </a:r>
            <a:r>
              <a:rPr lang="pt-BR" dirty="0" err="1" smtClean="0"/>
              <a:t>toracocentese</a:t>
            </a:r>
            <a:r>
              <a:rPr lang="pt-BR" dirty="0" smtClean="0"/>
              <a:t> de 18% para 3%.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Maior número de pacientes com drenagem bem sucedida (79/80 vs. 72/80)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Maior quantidade de líquido removido (média ± </a:t>
            </a:r>
            <a:r>
              <a:rPr lang="pt-BR" dirty="0" err="1" smtClean="0"/>
              <a:t>dp</a:t>
            </a:r>
            <a:r>
              <a:rPr lang="pt-BR" dirty="0" smtClean="0"/>
              <a:t>: 960 ± 500 mL vs. 770 ± 480 mL).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endParaRPr lang="pt-BR" sz="10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endParaRPr lang="pt-BR" sz="10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sz="1000" dirty="0" smtClean="0"/>
              <a:t>A </a:t>
            </a:r>
            <a:r>
              <a:rPr lang="pt-BR" sz="1000" dirty="0" err="1" smtClean="0"/>
              <a:t>ultrassonografia</a:t>
            </a:r>
            <a:r>
              <a:rPr lang="pt-BR" sz="1000" dirty="0" smtClean="0"/>
              <a:t> pode reduzir o risco de pneumotórax após </a:t>
            </a:r>
            <a:r>
              <a:rPr lang="pt-BR" sz="1000" dirty="0" err="1" smtClean="0"/>
              <a:t>toracocentese</a:t>
            </a:r>
            <a:r>
              <a:rPr lang="pt-BR" sz="1000" dirty="0" smtClean="0"/>
              <a:t>? </a:t>
            </a:r>
            <a:r>
              <a:rPr lang="it-IT" sz="1000" dirty="0" smtClean="0"/>
              <a:t>Alessandro Perazzo et al;</a:t>
            </a:r>
            <a:r>
              <a:rPr lang="pt-BR" sz="1000" dirty="0" smtClean="0"/>
              <a:t>J </a:t>
            </a:r>
            <a:r>
              <a:rPr lang="pt-BR" sz="1000" dirty="0" err="1" smtClean="0"/>
              <a:t>Bras</a:t>
            </a:r>
            <a:r>
              <a:rPr lang="pt-BR" sz="1000" dirty="0" smtClean="0"/>
              <a:t> </a:t>
            </a:r>
            <a:r>
              <a:rPr lang="pt-BR" sz="1000" dirty="0" err="1" smtClean="0"/>
              <a:t>Pneumol</a:t>
            </a:r>
            <a:r>
              <a:rPr lang="pt-BR" sz="1000" dirty="0" smtClean="0"/>
              <a:t>. 2013;40(1):6-12 </a:t>
            </a:r>
            <a:endParaRPr lang="pt-BR" sz="1000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VANTAGENS</a:t>
            </a:r>
            <a:endParaRPr lang="pt-BR" dirty="0"/>
          </a:p>
        </p:txBody>
      </p:sp>
      <p:sp>
        <p:nvSpPr>
          <p:cNvPr id="7065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  <a:p>
            <a:r>
              <a:rPr lang="pt-BR" smtClean="0"/>
              <a:t> Permite a identificação de estruturas adjacentes: parede torácica, hemidiafragma (sobre o fígado ou baço) e superfície pleural visceral </a:t>
            </a:r>
          </a:p>
          <a:p>
            <a:r>
              <a:rPr lang="pt-BR" smtClean="0"/>
              <a:t>Presença de derrame pleural complexo sugere derrame exsudativo, enquanto um derrame anecogênico pode ser transudativo. Derrames ecogênicos homogêneos são resultado de derrames hemorrágicos ou empiema 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vantagens</a:t>
            </a:r>
            <a:endParaRPr lang="pt-BR" dirty="0"/>
          </a:p>
        </p:txBody>
      </p:sp>
      <p:sp>
        <p:nvSpPr>
          <p:cNvPr id="7168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  <a:p>
            <a:endParaRPr lang="pt-BR" smtClean="0"/>
          </a:p>
          <a:p>
            <a:endParaRPr lang="pt-BR" smtClean="0"/>
          </a:p>
          <a:p>
            <a:r>
              <a:rPr lang="pt-BR" smtClean="0"/>
              <a:t>Representa uma ferramenta muito útil para a avaliação de pacientes com derrame pleural durante a fase de diagnóstico e em associação com procedimentos invasivos.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desvantagens</a:t>
            </a:r>
            <a:endParaRPr lang="pt-BR" dirty="0"/>
          </a:p>
        </p:txBody>
      </p:sp>
      <p:sp>
        <p:nvSpPr>
          <p:cNvPr id="7270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pt-BR" smtClean="0"/>
              <a:t>Pode reduzir a qualidade das imagens: </a:t>
            </a:r>
          </a:p>
          <a:p>
            <a:r>
              <a:rPr lang="pt-BR" smtClean="0"/>
              <a:t>Edema de partes moles</a:t>
            </a:r>
          </a:p>
          <a:p>
            <a:r>
              <a:rPr lang="pt-BR" smtClean="0"/>
              <a:t>Enfisema subcutâneo </a:t>
            </a:r>
          </a:p>
          <a:p>
            <a:r>
              <a:rPr lang="pt-BR" smtClean="0"/>
              <a:t>Obesidade</a:t>
            </a:r>
          </a:p>
          <a:p>
            <a:r>
              <a:rPr lang="pt-BR" smtClean="0"/>
              <a:t>Paciente na posição sentada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2844" y="320040"/>
            <a:ext cx="7929618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 smtClean="0"/>
              <a:t>Ultrassonografia</a:t>
            </a:r>
            <a:r>
              <a:rPr lang="pt-BR" dirty="0" smtClean="0"/>
              <a:t> x radiografia</a:t>
            </a:r>
            <a:endParaRPr lang="pt-BR" dirty="0"/>
          </a:p>
        </p:txBody>
      </p:sp>
      <p:sp>
        <p:nvSpPr>
          <p:cNvPr id="7373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 ultrassonografia de pulmão detecta volumes de apenas 20 mL de líquido pleural. </a:t>
            </a:r>
          </a:p>
          <a:p>
            <a:endParaRPr lang="pt-BR" smtClean="0"/>
          </a:p>
          <a:p>
            <a:r>
              <a:rPr lang="pt-BR" smtClean="0"/>
              <a:t>Radiografia de tórax em incidência posteroanterior na posição ortostática não é capaz de detectar a obliteração do ângulo costofrênico a menos que haja no mínimo 100 mL (200ml) de líquido.</a:t>
            </a:r>
          </a:p>
          <a:p>
            <a:endParaRPr lang="pt-BR" smtClean="0"/>
          </a:p>
          <a:p>
            <a:pPr>
              <a:buFont typeface="Wingdings 2" pitchFamily="18" charset="2"/>
              <a:buNone/>
            </a:pPr>
            <a:r>
              <a:rPr lang="pt-BR" sz="1100" smtClean="0"/>
              <a:t>A ultrassonografia pode reduzir o risco de pneumotórax após toracocentese? </a:t>
            </a:r>
            <a:r>
              <a:rPr lang="it-IT" sz="1100" smtClean="0"/>
              <a:t>Alessandro Perazzo et al;</a:t>
            </a:r>
            <a:r>
              <a:rPr lang="pt-BR" sz="1100" smtClean="0"/>
              <a:t>J Bras Pneumol. 2013;40(1):6-12 </a:t>
            </a:r>
          </a:p>
          <a:p>
            <a:endParaRPr lang="pt-BR" smtClean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LAUDO </a:t>
            </a:r>
            <a:endParaRPr lang="pt-BR" dirty="0"/>
          </a:p>
        </p:txBody>
      </p:sp>
      <p:sp>
        <p:nvSpPr>
          <p:cNvPr id="7475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Ecografia de tórax 17/07/2014: Consolidação ocupando praticamente todo o hemitórax direito, com pequenas áreas cisticas de permeio, que podem estar relacionadas a abscessos ou brônquios dilatados e ramificados cheios de líquido. Observamos ainda pequenas imagens hiperecóicas de permeio a consolidação, representando gás (broncogramas aéreos?)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Chest CT — Chest computed tomography (CT)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2875" y="1500188"/>
            <a:ext cx="7929563" cy="5214937"/>
          </a:xfrm>
        </p:spPr>
        <p:txBody>
          <a:bodyPr>
            <a:normAutofit fontScale="77500" lnSpcReduction="2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b="1" dirty="0" smtClean="0"/>
              <a:t>  Also can identify the presence of pleural fluid.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b="1" dirty="0" smtClean="0"/>
              <a:t>T</a:t>
            </a:r>
            <a:r>
              <a:rPr lang="en-US" dirty="0" smtClean="0"/>
              <a:t>he accuracy to characterize the nature of fluid and the presence of </a:t>
            </a:r>
            <a:r>
              <a:rPr lang="en-US" dirty="0" err="1" smtClean="0"/>
              <a:t>empyema</a:t>
            </a:r>
            <a:r>
              <a:rPr lang="en-US" dirty="0" smtClean="0"/>
              <a:t>  and do not generally affect management decisions . A history of recurrent serious bacterial infections, failure to thrive, and/or chronic diarrhea or diaper rash is suggestive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en-US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CT should not be performed routinely in the evaluation of children with </a:t>
            </a:r>
            <a:r>
              <a:rPr lang="en-US" dirty="0" err="1" smtClean="0"/>
              <a:t>parapneumonic</a:t>
            </a:r>
            <a:r>
              <a:rPr lang="en-US" dirty="0" smtClean="0"/>
              <a:t> effusions . However, it may play a role in the evaluation of complicated cases, including failure to aspirate pleural </a:t>
            </a:r>
            <a:r>
              <a:rPr lang="en-US" dirty="0" err="1" smtClean="0"/>
              <a:t>fluid,failure</a:t>
            </a:r>
            <a:r>
              <a:rPr lang="en-US" dirty="0" smtClean="0"/>
              <a:t> of medical management, and for </a:t>
            </a:r>
            <a:r>
              <a:rPr lang="en-US" dirty="0" err="1" smtClean="0"/>
              <a:t>immunocompromised</a:t>
            </a:r>
            <a:r>
              <a:rPr lang="en-US" dirty="0" smtClean="0"/>
              <a:t> children, in whom CT may reveal other clinical problems 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en-US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dirty="0" smtClean="0"/>
              <a:t>CT may be required by surgeons before surgery (</a:t>
            </a:r>
            <a:r>
              <a:rPr lang="en-US" dirty="0" err="1" smtClean="0"/>
              <a:t>thoracotomy</a:t>
            </a:r>
            <a:r>
              <a:rPr lang="en-US" dirty="0" smtClean="0"/>
              <a:t> or </a:t>
            </a:r>
            <a:r>
              <a:rPr lang="en-US" dirty="0" err="1" smtClean="0"/>
              <a:t>thoracoscopy</a:t>
            </a:r>
            <a:r>
              <a:rPr lang="en-US" dirty="0" smtClean="0"/>
              <a:t>) to delineate anatomy and </a:t>
            </a:r>
            <a:r>
              <a:rPr lang="pt-BR" dirty="0" err="1" smtClean="0"/>
              <a:t>exclude</a:t>
            </a:r>
            <a:r>
              <a:rPr lang="pt-BR" dirty="0" smtClean="0"/>
              <a:t> </a:t>
            </a:r>
            <a:r>
              <a:rPr lang="pt-BR" dirty="0" err="1" smtClean="0"/>
              <a:t>intrapulmonary</a:t>
            </a:r>
            <a:r>
              <a:rPr lang="pt-BR" dirty="0" smtClean="0"/>
              <a:t> </a:t>
            </a:r>
            <a:r>
              <a:rPr lang="pt-BR" dirty="0" err="1" smtClean="0"/>
              <a:t>abscess</a:t>
            </a:r>
            <a:r>
              <a:rPr lang="pt-BR" dirty="0" smtClean="0"/>
              <a:t>.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sz="1400" b="1" dirty="0" smtClean="0"/>
              <a:t>      </a:t>
            </a:r>
            <a:r>
              <a:rPr lang="en-US" sz="1300" b="1" dirty="0" smtClean="0"/>
              <a:t>Epidemiology; clinical presentation; and evaluation of </a:t>
            </a:r>
            <a:r>
              <a:rPr lang="en-US" sz="1300" b="1" dirty="0" err="1" smtClean="0"/>
              <a:t>parapneumonic</a:t>
            </a:r>
            <a:r>
              <a:rPr lang="en-US" sz="1300" b="1" dirty="0" smtClean="0"/>
              <a:t> effusion and </a:t>
            </a:r>
            <a:r>
              <a:rPr lang="en-US" sz="1300" b="1" dirty="0" err="1" smtClean="0"/>
              <a:t>empyema</a:t>
            </a:r>
            <a:r>
              <a:rPr lang="en-US" sz="1300" b="1" dirty="0" smtClean="0"/>
              <a:t> in children;</a:t>
            </a:r>
            <a:r>
              <a:rPr lang="pt-BR" sz="1300" dirty="0" smtClean="0"/>
              <a:t>Ibrahim A </a:t>
            </a:r>
            <a:r>
              <a:rPr lang="pt-BR" sz="1300" dirty="0" err="1" smtClean="0"/>
              <a:t>Janahi</a:t>
            </a:r>
            <a:r>
              <a:rPr lang="pt-BR" sz="1300" dirty="0" smtClean="0"/>
              <a:t>, </a:t>
            </a:r>
            <a:r>
              <a:rPr lang="pt-BR" sz="1300" dirty="0" err="1" smtClean="0"/>
              <a:t>Khoulood</a:t>
            </a:r>
            <a:r>
              <a:rPr lang="pt-BR" sz="1300" dirty="0" smtClean="0"/>
              <a:t> </a:t>
            </a:r>
            <a:r>
              <a:rPr lang="pt-BR" sz="1300" dirty="0" err="1" smtClean="0"/>
              <a:t>Fakhoury</a:t>
            </a:r>
            <a:r>
              <a:rPr lang="pt-BR" sz="1300" dirty="0" smtClean="0"/>
              <a:t>; 2014 </a:t>
            </a:r>
            <a:r>
              <a:rPr lang="pt-BR" sz="1300" dirty="0" err="1" smtClean="0"/>
              <a:t>UpToDate</a:t>
            </a:r>
            <a:endParaRPr lang="pt-BR" sz="13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                                    18/07/2014</a:t>
            </a:r>
            <a:endParaRPr lang="pt-BR" dirty="0"/>
          </a:p>
        </p:txBody>
      </p:sp>
      <p:pic>
        <p:nvPicPr>
          <p:cNvPr id="76802" name="Espaço Reservado para Conteúdo 3" descr="la foto 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4095750" cy="6829425"/>
          </a:xfrm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Espaço Reservado para Conteúdo 3" descr="la foto 2(3)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5357813" cy="6858000"/>
          </a:xfrm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Espaço Reservado para Conteúdo 3" descr="la foto 3(3)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5640388" cy="6842125"/>
          </a:xfrm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laudo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1609725"/>
            <a:ext cx="8143875" cy="5248275"/>
          </a:xfrm>
        </p:spPr>
        <p:txBody>
          <a:bodyPr>
            <a:normAutofit fontScale="92500" lnSpcReduction="2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TC de Tórax 18/07: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Volumoso </a:t>
            </a:r>
            <a:r>
              <a:rPr lang="pt-BR" dirty="0" err="1" smtClean="0"/>
              <a:t>hidropneumotórax</a:t>
            </a:r>
            <a:r>
              <a:rPr lang="pt-BR" dirty="0" smtClean="0"/>
              <a:t> ocupando quase por completo a cavidade pleural à direita, com traves e septos espessos formando </a:t>
            </a:r>
            <a:r>
              <a:rPr lang="pt-BR" dirty="0" err="1" smtClean="0"/>
              <a:t>loculações</a:t>
            </a:r>
            <a:r>
              <a:rPr lang="pt-BR" dirty="0" smtClean="0"/>
              <a:t> no terço superior da cavidade pleural.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Há também </a:t>
            </a:r>
            <a:r>
              <a:rPr lang="pt-BR" dirty="0" err="1" smtClean="0"/>
              <a:t>loculação</a:t>
            </a:r>
            <a:r>
              <a:rPr lang="pt-BR" dirty="0" smtClean="0"/>
              <a:t> pleural no aspecto basal e medial da cavidade pleural junto à pleura </a:t>
            </a:r>
            <a:r>
              <a:rPr lang="pt-BR" dirty="0" err="1" smtClean="0"/>
              <a:t>mediastinal</a:t>
            </a:r>
            <a:r>
              <a:rPr lang="pt-BR" dirty="0" smtClean="0"/>
              <a:t>/</a:t>
            </a:r>
            <a:r>
              <a:rPr lang="pt-BR" dirty="0" err="1" smtClean="0"/>
              <a:t>paracardíaca</a:t>
            </a:r>
            <a:r>
              <a:rPr lang="pt-BR" dirty="0" smtClean="0"/>
              <a:t>.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Há espessamento e realce das pleuras parietal e visceral delimitando estas coleções.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Há </a:t>
            </a:r>
            <a:r>
              <a:rPr lang="pt-BR" dirty="0" err="1" smtClean="0"/>
              <a:t>atelectasia</a:t>
            </a:r>
            <a:r>
              <a:rPr lang="pt-BR" dirty="0" smtClean="0"/>
              <a:t> completa de quase todo o pulmão direito, notando-se algumas poucas áreas de pulmão aeradas no lobo médio, e o segmento </a:t>
            </a:r>
            <a:r>
              <a:rPr lang="pt-BR" dirty="0" err="1" smtClean="0"/>
              <a:t>ápico-posterior</a:t>
            </a:r>
            <a:r>
              <a:rPr lang="pt-BR" dirty="0" smtClean="0"/>
              <a:t> do LSD.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Pulmão esquerdo com coeficientes de atenuação normais.</a:t>
            </a:r>
            <a:endParaRPr lang="pt-BR" dirty="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Derrames pleurais </a:t>
            </a:r>
            <a:r>
              <a:rPr lang="pt-BR" dirty="0" err="1" smtClean="0"/>
              <a:t>parapneumônicos</a:t>
            </a:r>
            <a:endParaRPr lang="pt-BR" dirty="0"/>
          </a:p>
        </p:txBody>
      </p:sp>
      <p:sp>
        <p:nvSpPr>
          <p:cNvPr id="8089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  <a:p>
            <a:endParaRPr lang="pt-BR" smtClean="0"/>
          </a:p>
          <a:p>
            <a:r>
              <a:rPr lang="pt-BR" smtClean="0"/>
              <a:t>Complicações: </a:t>
            </a:r>
          </a:p>
          <a:p>
            <a:r>
              <a:rPr lang="pt-BR" smtClean="0"/>
              <a:t>Fistulas broncopleurais</a:t>
            </a:r>
          </a:p>
          <a:p>
            <a:r>
              <a:rPr lang="pt-BR" smtClean="0"/>
              <a:t>Piopneumotórax </a:t>
            </a:r>
          </a:p>
          <a:p>
            <a:r>
              <a:rPr lang="pt-BR" smtClean="0"/>
              <a:t>Abscesso pulmonar</a:t>
            </a:r>
          </a:p>
          <a:p>
            <a:r>
              <a:rPr lang="pt-BR" smtClean="0"/>
              <a:t>Osteomielite das costelas</a:t>
            </a:r>
          </a:p>
          <a:p>
            <a:endParaRPr lang="pt-BR" smtClean="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8192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Toracocentese</a:t>
            </a:r>
          </a:p>
          <a:p>
            <a:r>
              <a:rPr lang="pt-BR" smtClean="0"/>
              <a:t>Terapia antibiótica</a:t>
            </a:r>
          </a:p>
          <a:p>
            <a:r>
              <a:rPr lang="pt-BR" smtClean="0"/>
              <a:t>Drenagem com tubo de toracostomia</a:t>
            </a:r>
          </a:p>
          <a:p>
            <a:r>
              <a:rPr lang="pt-BR" smtClean="0"/>
              <a:t>Terapia fibrinolítica (uroquinase; estreptoquinase; alteplase)</a:t>
            </a:r>
          </a:p>
          <a:p>
            <a:r>
              <a:rPr lang="pt-BR" smtClean="0"/>
              <a:t>Cirurgia torácica videoassistida (CTVA) </a:t>
            </a:r>
          </a:p>
          <a:p>
            <a:r>
              <a:rPr lang="pt-BR" smtClean="0"/>
              <a:t>Mini-toracotomia</a:t>
            </a:r>
          </a:p>
          <a:p>
            <a:r>
              <a:rPr lang="pt-BR" smtClean="0"/>
              <a:t>Decorticação aberta</a:t>
            </a: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Relato cirúrgico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1428750"/>
            <a:ext cx="8143875" cy="5357813"/>
          </a:xfrm>
        </p:spPr>
        <p:txBody>
          <a:bodyPr>
            <a:normAutofit fontScale="55000" lnSpcReduction="2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21/07/2014 10:53 CIPE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“1- PCT EM DEC LATERAL E SOB ANESTESIA GERAL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2- ASSEPSIA, ANTISSEPSIA E CAMPOS ESTÉREIS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3- INSERÇÃO DE TROCATER DE 10MM EM REG AXILAR D POSTERIOR, TROCATERES DE 5 MM EM REG AXILAR D ANTERIOR - PASSADA CAMERA COM OTICA DE 10MM PELO MESMO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/>
            </a:r>
            <a:br>
              <a:rPr lang="pt-BR" dirty="0" smtClean="0"/>
            </a:br>
            <a:r>
              <a:rPr lang="pt-BR" b="1" dirty="0" smtClean="0"/>
              <a:t>4-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ACHADOS: MODERADA QTD DE PUS E FIBRINA COM ENCARCERAMENTO DE PULMÃO D ESPECIALMENTE EM REG LATERAL-POSTERIOR E MAIS CONCENTRADO EM LOBO INTERIOR E MÉDIO DO MESMO LADO;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5-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REALIZADOS LISE DE TRAVAS DE FIBRINA E LIMPADA CAVIDADE PULMONAR COM SOLTURA DE PULMÃO E BOA EXPANSIBILIDADE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6- RETIRADA DOS TROCATERES E PASSAGEM DE DRENO TORACICO NUMERO 24 PELO TROCATER DE 10MM E FIXAÇÃO DO MESMO COM FIO SEDA 2.0 E PROLENE 2.0 SEGUIDA POR DRENAGEM EM SELO D'AGUA - OBSERVADO BORBULHAMENTO E SAIDA DE PEQUENA QTD DE SECREÇÃO SEROPURULENTA COM GRUMOS.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7- FECHADO SUBCUTANEO DE INCISÕES COM FIO VICRYL 4.0 E PELE COM FIO MONOCRYL 5.0 COM PONTOS INTRADERMICOS CONTINUOS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8- PROCEDIMENTO SEM INTERCORRENCIAS”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Resultado culturas</a:t>
            </a:r>
            <a:endParaRPr lang="pt-BR" dirty="0"/>
          </a:p>
        </p:txBody>
      </p:sp>
      <p:sp>
        <p:nvSpPr>
          <p:cNvPr id="8397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Swab nasal (21/07/2014): cultura de vigilancia negativa para MRSA.</a:t>
            </a:r>
            <a:br>
              <a:rPr lang="pt-BR" smtClean="0"/>
            </a:br>
            <a:endParaRPr lang="pt-BR" smtClean="0"/>
          </a:p>
          <a:p>
            <a:r>
              <a:rPr lang="pt-BR" smtClean="0"/>
              <a:t>Fragmento de abscesso pulmonar (21/07/2014): negativa.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85813" y="114300"/>
            <a:ext cx="5643562" cy="6719888"/>
          </a:xfrm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                                                                                                                     21/                                   21/07/2014</a:t>
            </a:r>
            <a:endParaRPr lang="pt-BR" dirty="0"/>
          </a:p>
        </p:txBody>
      </p:sp>
      <p:pic>
        <p:nvPicPr>
          <p:cNvPr id="86018" name="Espaço Reservado para Conteúdo 3" descr="la foto 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5300663" cy="6858000"/>
          </a:xfrm>
          <a:noFill/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Referências: </a:t>
            </a:r>
            <a:endParaRPr lang="pt-BR" dirty="0"/>
          </a:p>
        </p:txBody>
      </p:sp>
      <p:sp>
        <p:nvSpPr>
          <p:cNvPr id="8704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Trebuchet MS" pitchFamily="34" charset="0"/>
              <a:buAutoNum type="arabicPeriod"/>
            </a:pPr>
            <a:r>
              <a:rPr lang="en-US" sz="1400" smtClean="0"/>
              <a:t>Epidemiology, clinical presentation, and evaluation of parapneumonic effusion and empyema in children; </a:t>
            </a:r>
            <a:r>
              <a:rPr lang="pt-BR" sz="1400" smtClean="0"/>
              <a:t>Ibrahim A Janahi, Khoulood Fakhoury; </a:t>
            </a:r>
            <a:r>
              <a:rPr lang="pt-BR" sz="1400" b="1" smtClean="0"/>
              <a:t>2014</a:t>
            </a:r>
            <a:r>
              <a:rPr lang="pt-BR" sz="1400" smtClean="0"/>
              <a:t> UpToDate</a:t>
            </a:r>
          </a:p>
          <a:p>
            <a:pPr marL="514350" indent="-514350">
              <a:buFont typeface="Trebuchet MS" pitchFamily="34" charset="0"/>
              <a:buAutoNum type="arabicPeriod"/>
            </a:pPr>
            <a:r>
              <a:rPr lang="pt-BR" sz="1400" smtClean="0"/>
              <a:t>Ultrassom de pulmão na avaliação de derrame pleural; Elena Prina et at, J Bras Pneumol. 2014;40(1):1-5</a:t>
            </a:r>
          </a:p>
          <a:p>
            <a:pPr marL="514350" indent="-514350">
              <a:buFont typeface="Trebuchet MS" pitchFamily="34" charset="0"/>
              <a:buAutoNum type="arabicPeriod"/>
            </a:pPr>
            <a:r>
              <a:rPr lang="pt-BR" sz="1400" smtClean="0"/>
              <a:t>Empiema e pneumonia pneumocócica bacterêmica em menores de cinco anos de idade;  Maria Regina Alves Cardoso et al; J Bras Pneumol. </a:t>
            </a:r>
            <a:r>
              <a:rPr lang="pt-BR" sz="1400" b="1" smtClean="0"/>
              <a:t>2014</a:t>
            </a:r>
            <a:r>
              <a:rPr lang="pt-BR" sz="1400" smtClean="0"/>
              <a:t>;40(1):69-72 </a:t>
            </a:r>
          </a:p>
          <a:p>
            <a:pPr marL="514350" indent="-514350">
              <a:buFont typeface="Trebuchet MS" pitchFamily="34" charset="0"/>
              <a:buAutoNum type="arabicPeriod"/>
            </a:pPr>
            <a:r>
              <a:rPr lang="pt-BR" sz="1400" smtClean="0"/>
              <a:t>A ultrassonografia pode reduzir o risco de pneumotórax após toracocentese? </a:t>
            </a:r>
            <a:r>
              <a:rPr lang="it-IT" sz="1400" smtClean="0"/>
              <a:t>Alessandro Perazzo et al;</a:t>
            </a:r>
            <a:r>
              <a:rPr lang="pt-BR" sz="1400" smtClean="0"/>
              <a:t>J Bras Pneumol. </a:t>
            </a:r>
            <a:r>
              <a:rPr lang="pt-BR" sz="1400" b="1" smtClean="0"/>
              <a:t>2013</a:t>
            </a:r>
            <a:r>
              <a:rPr lang="pt-BR" sz="1400" smtClean="0"/>
              <a:t>;40(1):6-12 </a:t>
            </a:r>
          </a:p>
          <a:p>
            <a:pPr marL="514350" indent="-514350">
              <a:buFont typeface="Trebuchet MS" pitchFamily="34" charset="0"/>
              <a:buAutoNum type="arabicPeriod"/>
            </a:pPr>
            <a:r>
              <a:rPr lang="pt-BR" sz="1400" smtClean="0"/>
              <a:t>Pronto-socorro. Cláudio Schvartsman et al; 2ªed; Manole; 2013. </a:t>
            </a:r>
          </a:p>
          <a:p>
            <a:pPr marL="514350" indent="-514350">
              <a:buFont typeface="Trebuchet MS" pitchFamily="34" charset="0"/>
              <a:buAutoNum type="arabicPeriod"/>
            </a:pPr>
            <a:r>
              <a:rPr lang="en-US" sz="1400" smtClean="0"/>
              <a:t>British Thoracic Society guidelines for the management of community acquired pneumonia in </a:t>
            </a:r>
            <a:r>
              <a:rPr lang="pt-BR" sz="1400" smtClean="0"/>
              <a:t>children: update 2011; Michael et al; Thorax; October </a:t>
            </a:r>
            <a:r>
              <a:rPr lang="pt-BR" sz="1400" b="1" smtClean="0"/>
              <a:t>2011</a:t>
            </a:r>
            <a:r>
              <a:rPr lang="pt-BR" sz="1400" smtClean="0"/>
              <a:t> Volume 66 Supplement 2</a:t>
            </a:r>
          </a:p>
          <a:p>
            <a:pPr marL="514350" indent="-514350">
              <a:buFont typeface="Trebuchet MS" pitchFamily="34" charset="0"/>
              <a:buAutoNum type="arabicPeriod"/>
            </a:pPr>
            <a:r>
              <a:rPr lang="pt-BR" sz="1400" smtClean="0"/>
              <a:t>Nelson, Tratado de pediatria/Robert M. Kliegman et al. 18.ed. Rio de Janeiro: Elsevier, 2009. 2v:il. </a:t>
            </a:r>
          </a:p>
          <a:p>
            <a:pPr marL="514350" indent="-514350">
              <a:buFont typeface="Trebuchet MS" pitchFamily="34" charset="0"/>
              <a:buAutoNum type="arabicPeriod"/>
            </a:pPr>
            <a:r>
              <a:rPr lang="pt-BR" sz="1400" smtClean="0"/>
              <a:t>Derrame Pleural Parapneumônico: análise descritiva de pacientes pediátricos e proposta de protocolo de atendimento</a:t>
            </a:r>
          </a:p>
          <a:p>
            <a:pPr marL="514350" indent="-514350">
              <a:buFont typeface="Trebuchet MS" pitchFamily="34" charset="0"/>
              <a:buAutoNum type="arabicPeriod"/>
            </a:pPr>
            <a:endParaRPr lang="pt-BR" sz="140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o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pulento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o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Verve">
    <a:dk1>
      <a:sysClr val="windowText" lastClr="000000"/>
    </a:dk1>
    <a:lt1>
      <a:sysClr val="window" lastClr="FFFFFF"/>
    </a:lt1>
    <a:dk2>
      <a:srgbClr val="666666"/>
    </a:dk2>
    <a:lt2>
      <a:srgbClr val="D2D2D2"/>
    </a:lt2>
    <a:accent1>
      <a:srgbClr val="FF388C"/>
    </a:accent1>
    <a:accent2>
      <a:srgbClr val="E40059"/>
    </a:accent2>
    <a:accent3>
      <a:srgbClr val="9C007F"/>
    </a:accent3>
    <a:accent4>
      <a:srgbClr val="68007F"/>
    </a:accent4>
    <a:accent5>
      <a:srgbClr val="005BD3"/>
    </a:accent5>
    <a:accent6>
      <a:srgbClr val="00349E"/>
    </a:accent6>
    <a:hlink>
      <a:srgbClr val="17BBFD"/>
    </a:hlink>
    <a:folHlink>
      <a:srgbClr val="FF79C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495</TotalTime>
  <Words>2662</Words>
  <Application>Microsoft Office PowerPoint</Application>
  <PresentationFormat>Apresentação na tela (4:3)</PresentationFormat>
  <Paragraphs>384</Paragraphs>
  <Slides>72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Modelo de design</vt:lpstr>
      </vt:variant>
      <vt:variant>
        <vt:i4>5</vt:i4>
      </vt:variant>
      <vt:variant>
        <vt:lpstr>Títulos de slides</vt:lpstr>
      </vt:variant>
      <vt:variant>
        <vt:i4>72</vt:i4>
      </vt:variant>
    </vt:vector>
  </HeadingPairs>
  <TitlesOfParts>
    <vt:vector size="83" baseType="lpstr">
      <vt:lpstr>Trebuchet MS</vt:lpstr>
      <vt:lpstr>Arial</vt:lpstr>
      <vt:lpstr>Wingdings 2</vt:lpstr>
      <vt:lpstr>Wingdings</vt:lpstr>
      <vt:lpstr>Calibri</vt:lpstr>
      <vt:lpstr>Wingdings 3</vt:lpstr>
      <vt:lpstr>Opulento</vt:lpstr>
      <vt:lpstr>Opulento</vt:lpstr>
      <vt:lpstr>Opulento</vt:lpstr>
      <vt:lpstr>Opulento</vt:lpstr>
      <vt:lpstr>Opulento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LU</dc:creator>
  <cp:lastModifiedBy>Paulo</cp:lastModifiedBy>
  <cp:revision>50</cp:revision>
  <dcterms:created xsi:type="dcterms:W3CDTF">2014-07-24T01:28:07Z</dcterms:created>
  <dcterms:modified xsi:type="dcterms:W3CDTF">2014-08-25T23:34:46Z</dcterms:modified>
</cp:coreProperties>
</file>