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5"/>
  </p:notesMasterIdLst>
  <p:handoutMasterIdLst>
    <p:handoutMasterId r:id="rId36"/>
  </p:handoutMasterIdLst>
  <p:sldIdLst>
    <p:sldId id="256" r:id="rId2"/>
    <p:sldId id="257" r:id="rId3"/>
    <p:sldId id="258" r:id="rId4"/>
    <p:sldId id="259" r:id="rId5"/>
    <p:sldId id="285" r:id="rId6"/>
    <p:sldId id="263" r:id="rId7"/>
    <p:sldId id="284" r:id="rId8"/>
    <p:sldId id="286" r:id="rId9"/>
    <p:sldId id="277" r:id="rId10"/>
    <p:sldId id="260" r:id="rId11"/>
    <p:sldId id="261" r:id="rId12"/>
    <p:sldId id="290" r:id="rId13"/>
    <p:sldId id="265" r:id="rId14"/>
    <p:sldId id="262" r:id="rId15"/>
    <p:sldId id="266" r:id="rId16"/>
    <p:sldId id="267" r:id="rId17"/>
    <p:sldId id="270" r:id="rId18"/>
    <p:sldId id="280" r:id="rId19"/>
    <p:sldId id="268" r:id="rId20"/>
    <p:sldId id="269" r:id="rId21"/>
    <p:sldId id="271" r:id="rId22"/>
    <p:sldId id="281" r:id="rId23"/>
    <p:sldId id="272" r:id="rId24"/>
    <p:sldId id="289" r:id="rId25"/>
    <p:sldId id="273" r:id="rId26"/>
    <p:sldId id="275" r:id="rId27"/>
    <p:sldId id="287" r:id="rId28"/>
    <p:sldId id="274" r:id="rId29"/>
    <p:sldId id="276" r:id="rId30"/>
    <p:sldId id="278" r:id="rId31"/>
    <p:sldId id="288" r:id="rId32"/>
    <p:sldId id="283" r:id="rId33"/>
    <p:sldId id="282" r:id="rId3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7" autoAdjust="0"/>
    <p:restoredTop sz="94660"/>
  </p:normalViewPr>
  <p:slideViewPr>
    <p:cSldViewPr>
      <p:cViewPr varScale="1">
        <p:scale>
          <a:sx n="84" d="100"/>
          <a:sy n="84" d="100"/>
        </p:scale>
        <p:origin x="-1426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23F2BB2-28CC-4582-8E98-36411E89B318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43DCF80-1352-4BD6-863A-758A50D41FB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7B9FA12-13D2-452B-A22B-975575CA1449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7123E9D-AEC7-4A5A-B029-630D568B065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31747" name="Espaço Reservado para Rodapé 4"/>
          <p:cNvSpPr>
            <a:spLocks noGrp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mtClean="0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tângulo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onector reto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Conector reto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Conector reto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Conector reto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Conector reto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Conector reto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Retângulo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e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e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Elipse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Elipse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Elipse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22" name="Espaço Reservado para Data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EC5C33-A3C4-4D45-9134-CC4F4A1E413C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23" name="Espaço Reservado para Rodapé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4" name="Espaço Reservado para Número de Slide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5A5002-9D62-4BF9-8790-E6E73713D22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D366399-1F25-4A26-9953-E70C10CBBE35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5" name="Espaço Reservado para Número de Slide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F4AB8BD-F907-4837-BCAD-BB4D63EC4B7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Espaço Reservado para Rodapé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tângulo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Conector reto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Conector reto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Conector reto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Conector reto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Conector reto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Retângulo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Elipse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Elipse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Elipse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e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e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Conector reto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0" name="Espaço Reservado para Data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CA5904-4145-4490-8E46-2B7E8770D8EA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21" name="Espaço Reservado para Rodapé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2" name="Espaço Reservado para Número de Slide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092656-9598-4B2C-B4B1-9ED2F268C80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D9513-7E78-4883-91ED-39D2423135E0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4C261-9B4E-4312-B778-79759F086E8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Espaço Reservado para Texto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7E0E7-2757-46CA-A412-C305108B5D7B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8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1554F-FB6F-4C9D-9B16-5AFF137ED4D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Data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7E08F45-AD44-4BBE-994C-5DA63E17A328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4" name="Espaço Reservado para Número de Slide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07C62F0-E3D2-4F06-9217-4E0AADA7EAF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Espaço Reservado para Rodapé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4A114-1911-4A6B-9557-CF83E9D8E70F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AE6BD-755F-46ED-963E-5A5050A2504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Conector reto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Conector reto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Conector reto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tângulo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onector reto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Elipse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8" name="Espaço Reservado para Conteúdo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2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4382C04-BED5-45EB-8191-79FF3CB0A81E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13" name="Espaço Reservado para Número de Slide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50A44D3-69FB-46FA-824B-25D9FB24646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4" name="Espaço Reservado para Rodapé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Elipse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Conector reto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tângulo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Conector reto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Conector reto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Conector reto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2" name="Espaço Reservado para Data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A341E94-681E-492D-9871-A67DDC6DA5D0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13" name="Espaço Reservado para Número de Slide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4BD98D7-FF42-4D55-AE8D-2C81C05AAEC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4" name="Espaço Reservado para Rodapé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9A5B5-491D-4814-B5E2-E7E9FA344FD8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DA0F45-651D-469F-A082-D88BBE6AE50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B2259-5ECA-4EE7-A577-A98B4F0B2C19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804AE-7064-4E9B-9395-FB181537175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ector reto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028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FE0E06E-9C97-44FD-B959-D7780C61F262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Retângulo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Elipse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A27BA71-0067-4487-8805-B6E42645B89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3" r:id="rId4"/>
    <p:sldLayoutId id="2147483682" r:id="rId5"/>
    <p:sldLayoutId id="2147483687" r:id="rId6"/>
    <p:sldLayoutId id="2147483681" r:id="rId7"/>
    <p:sldLayoutId id="2147483688" r:id="rId8"/>
    <p:sldLayoutId id="2147483689" r:id="rId9"/>
    <p:sldLayoutId id="2147483680" r:id="rId10"/>
    <p:sldLayoutId id="214748367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aulomargo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br/url?sa=t&amp;rct=j&amp;q=&amp;esrc=s&amp;frm=1&amp;source=web&amp;cd=4&amp;cad=rja&amp;uact=8&amp;ved=0CEsQFjAD&amp;url=http://www.scielo.br/pdf/jped/v90n1/pt_0021-7557-jped-90-01-00092.pdf&amp;ei=nWs8U8XnF4fRsQTKrIHgDQ&amp;usg=AFQjCNEP8KpNEPR2rRaJt-_2-ipfnOF9Cg&amp;sig2=zCC6ps2sbg5Avm4ELWXSEw" TargetMode="External"/><Relationship Id="rId2" Type="http://schemas.openxmlformats.org/officeDocument/2006/relationships/hyperlink" Target="http://www.google.com.br/url?sa=t&amp;rct=j&amp;q=&amp;esrc=s&amp;frm=1&amp;source=web&amp;cd=1&amp;cad=rja&amp;uact=8&amp;ved=0CDIQFjAA&amp;url=http://www.scielo.br/scielo.php?pid=S1806-37132007000700002&amp;script=sci_arttext&amp;ei=OG48U8qfAouysQSh-4GYAQ&amp;usg=AFQjCNELsP2igcHnKhhvMHHMeJsR8E5nRQ&amp;sig2=ZP8KsUGFjWNfuo6nAe-BmQ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residenciapediatrica.com.br/audiencia_pdf.asp?aid2=82&amp;nomeArquivo=v3n3a03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476375" y="1484313"/>
            <a:ext cx="6172200" cy="1893887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6000" cap="none" smtClean="0"/>
              <a:t>CASO CLÍNICO</a:t>
            </a:r>
            <a:br>
              <a:rPr lang="en-US" sz="6000" cap="none" smtClean="0"/>
            </a:br>
            <a:r>
              <a:rPr lang="en-US" sz="6000" cap="none" smtClean="0"/>
              <a:t>Pneumonia </a:t>
            </a:r>
            <a:endParaRPr lang="pt-BR" sz="6000" cap="none" smtClean="0"/>
          </a:p>
        </p:txBody>
      </p:sp>
      <p:sp>
        <p:nvSpPr>
          <p:cNvPr id="15362" name="Subtítulo 2"/>
          <p:cNvSpPr>
            <a:spLocks noGrp="1"/>
          </p:cNvSpPr>
          <p:nvPr>
            <p:ph type="subTitle" idx="1"/>
          </p:nvPr>
        </p:nvSpPr>
        <p:spPr>
          <a:xfrm>
            <a:off x="2286000" y="4005263"/>
            <a:ext cx="6172200" cy="2370137"/>
          </a:xfrm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en-US" sz="2400" smtClean="0"/>
              <a:t>Pediatria- HRAS/HMIB/SES/DF- Internato 2014</a:t>
            </a:r>
          </a:p>
          <a:p>
            <a:pPr algn="ctr">
              <a:lnSpc>
                <a:spcPct val="90000"/>
              </a:lnSpc>
            </a:pPr>
            <a:r>
              <a:rPr lang="en-US" sz="2400" smtClean="0"/>
              <a:t>Apresentação: Ana Flávia Oliveira</a:t>
            </a:r>
          </a:p>
          <a:p>
            <a:pPr algn="ctr">
              <a:lnSpc>
                <a:spcPct val="90000"/>
              </a:lnSpc>
            </a:pPr>
            <a:r>
              <a:rPr lang="en-US" sz="2400" smtClean="0"/>
              <a:t>Coordenação: Lisliê Capoulade</a:t>
            </a:r>
          </a:p>
          <a:p>
            <a:pPr algn="ctr">
              <a:lnSpc>
                <a:spcPct val="90000"/>
              </a:lnSpc>
            </a:pPr>
            <a:r>
              <a:rPr lang="en-US" sz="2400" smtClean="0">
                <a:hlinkClick r:id="rId2"/>
              </a:rPr>
              <a:t>www.paulomargoto.com.br</a:t>
            </a:r>
            <a:r>
              <a:rPr lang="en-US" sz="2400" smtClean="0"/>
              <a:t> </a:t>
            </a:r>
          </a:p>
          <a:p>
            <a:pPr algn="ctr">
              <a:lnSpc>
                <a:spcPct val="90000"/>
              </a:lnSpc>
            </a:pPr>
            <a:r>
              <a:rPr lang="pt-BR" sz="2400" smtClean="0"/>
              <a:t>Brasília, 2 de abril de 2014</a:t>
            </a:r>
          </a:p>
        </p:txBody>
      </p:sp>
      <p:pic>
        <p:nvPicPr>
          <p:cNvPr id="15365" name="Picture 5" descr="DSC001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71450"/>
            <a:ext cx="9144000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Imagem 3" descr="escs2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388" y="3284538"/>
            <a:ext cx="2286000" cy="1679575"/>
          </a:xfrm>
          <a:prstGeom prst="rect">
            <a:avLst/>
          </a:prstGeom>
          <a:noFill/>
          <a:ln w="38100" cap="sq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Caso</a:t>
            </a:r>
            <a:r>
              <a:rPr lang="en-US" dirty="0" smtClean="0"/>
              <a:t> </a:t>
            </a:r>
            <a:r>
              <a:rPr lang="en-US" dirty="0" err="1" smtClean="0"/>
              <a:t>Clínico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 fontScale="92500" lnSpcReduction="10000"/>
          </a:bodyPr>
          <a:lstStyle/>
          <a:p>
            <a:pPr marL="640080"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err="1" smtClean="0"/>
              <a:t>Identificação</a:t>
            </a:r>
            <a:r>
              <a:rPr lang="en-US" dirty="0" smtClean="0"/>
              <a:t>: IAM, 2 </a:t>
            </a:r>
            <a:r>
              <a:rPr lang="en-US" dirty="0" err="1" smtClean="0"/>
              <a:t>anos</a:t>
            </a:r>
            <a:r>
              <a:rPr lang="en-US" dirty="0" smtClean="0"/>
              <a:t> 7 </a:t>
            </a:r>
            <a:r>
              <a:rPr lang="en-US" dirty="0" err="1" smtClean="0"/>
              <a:t>meses</a:t>
            </a:r>
            <a:r>
              <a:rPr lang="en-US" dirty="0" smtClean="0"/>
              <a:t>, natural Santa Maria DF, </a:t>
            </a:r>
            <a:r>
              <a:rPr lang="en-US" dirty="0" err="1" smtClean="0"/>
              <a:t>procedente</a:t>
            </a:r>
            <a:r>
              <a:rPr lang="en-US" dirty="0" smtClean="0"/>
              <a:t> </a:t>
            </a:r>
            <a:r>
              <a:rPr lang="en-US" dirty="0" err="1" smtClean="0"/>
              <a:t>Cidade</a:t>
            </a:r>
            <a:r>
              <a:rPr lang="en-US" dirty="0" smtClean="0"/>
              <a:t> </a:t>
            </a:r>
            <a:r>
              <a:rPr lang="en-US" dirty="0" err="1" smtClean="0"/>
              <a:t>Ocidental</a:t>
            </a:r>
            <a:r>
              <a:rPr lang="en-US" dirty="0" smtClean="0"/>
              <a:t> GO, peso 15kg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en-US" dirty="0" err="1" smtClean="0"/>
              <a:t>Informante</a:t>
            </a:r>
            <a:r>
              <a:rPr lang="en-US" dirty="0" smtClean="0"/>
              <a:t>: </a:t>
            </a:r>
            <a:r>
              <a:rPr lang="en-US" dirty="0" err="1" smtClean="0"/>
              <a:t>avó</a:t>
            </a:r>
            <a:r>
              <a:rPr lang="en-US" dirty="0" smtClean="0"/>
              <a:t> </a:t>
            </a:r>
            <a:r>
              <a:rPr lang="en-US" dirty="0" err="1" smtClean="0"/>
              <a:t>materna</a:t>
            </a:r>
            <a:endParaRPr lang="en-US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en-US" dirty="0" smtClean="0"/>
              <a:t>QP: ‘’ </a:t>
            </a:r>
            <a:r>
              <a:rPr lang="en-US" dirty="0" err="1" smtClean="0"/>
              <a:t>Febre</a:t>
            </a:r>
            <a:r>
              <a:rPr lang="en-US" dirty="0" smtClean="0"/>
              <a:t>’’ </a:t>
            </a:r>
            <a:r>
              <a:rPr lang="en-US" dirty="0" err="1" smtClean="0"/>
              <a:t>há</a:t>
            </a:r>
            <a:r>
              <a:rPr lang="en-US" dirty="0" smtClean="0"/>
              <a:t> 9 </a:t>
            </a:r>
            <a:r>
              <a:rPr lang="en-US" dirty="0" err="1" smtClean="0"/>
              <a:t>dias</a:t>
            </a:r>
            <a:endParaRPr lang="en-US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en-US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en-US" dirty="0" smtClean="0"/>
              <a:t>HDA:</a:t>
            </a:r>
            <a:r>
              <a:rPr lang="pt-BR" dirty="0" smtClean="0"/>
              <a:t> </a:t>
            </a:r>
            <a:r>
              <a:rPr lang="pt-BR" dirty="0"/>
              <a:t>Relata que há 15 dias iniciou quadro de </a:t>
            </a:r>
            <a:r>
              <a:rPr lang="pt-BR" dirty="0">
                <a:solidFill>
                  <a:srgbClr val="FF0000"/>
                </a:solidFill>
              </a:rPr>
              <a:t>tosse seca, que piorava à noite</a:t>
            </a:r>
            <a:r>
              <a:rPr lang="pt-BR" dirty="0"/>
              <a:t>, sem guincho ou </a:t>
            </a:r>
            <a:r>
              <a:rPr lang="pt-BR" dirty="0" err="1"/>
              <a:t>cinanose</a:t>
            </a:r>
            <a:r>
              <a:rPr lang="pt-BR" dirty="0"/>
              <a:t> associada à </a:t>
            </a:r>
            <a:r>
              <a:rPr lang="pt-BR" dirty="0">
                <a:solidFill>
                  <a:srgbClr val="FF0000"/>
                </a:solidFill>
              </a:rPr>
              <a:t>febre há 9 dias </a:t>
            </a:r>
            <a:r>
              <a:rPr lang="pt-BR" dirty="0"/>
              <a:t>aferida </a:t>
            </a:r>
            <a:r>
              <a:rPr lang="pt-BR" dirty="0" smtClean="0"/>
              <a:t>até </a:t>
            </a:r>
            <a:r>
              <a:rPr lang="pt-BR" dirty="0">
                <a:solidFill>
                  <a:srgbClr val="FF0000"/>
                </a:solidFill>
              </a:rPr>
              <a:t>38,5ºC</a:t>
            </a:r>
            <a:r>
              <a:rPr lang="pt-BR" dirty="0"/>
              <a:t> que cedia com uso de 15-20gotas de paracetamol. Relata que nesse período sintomas tornaram-se mais frequentes e, há 1 dia associou-se ao quadro </a:t>
            </a:r>
            <a:r>
              <a:rPr lang="pt-BR" dirty="0">
                <a:solidFill>
                  <a:srgbClr val="FF0000"/>
                </a:solidFill>
              </a:rPr>
              <a:t>esforço respiratório</a:t>
            </a:r>
            <a:r>
              <a:rPr lang="pt-BR" dirty="0"/>
              <a:t>. Nega queixa álgica, chiado no peito, náusea, vômitos, coriza ou obstrução nasal.</a:t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333375"/>
            <a:ext cx="8229600" cy="6408738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2000" smtClean="0"/>
              <a:t>Antecedentes patológicos:</a:t>
            </a:r>
            <a:br>
              <a:rPr lang="pt-BR" sz="2000" smtClean="0"/>
            </a:br>
            <a:r>
              <a:rPr lang="pt-BR" sz="2000" smtClean="0"/>
              <a:t>Nega internações prévias, antecedente de broncoespasmo, alergia a medicamentos.</a:t>
            </a:r>
            <a:br>
              <a:rPr lang="pt-BR" sz="2000" smtClean="0"/>
            </a:br>
            <a:r>
              <a:rPr lang="pt-BR" sz="2000" smtClean="0"/>
              <a:t/>
            </a:r>
            <a:br>
              <a:rPr lang="pt-BR" sz="2000" smtClean="0"/>
            </a:br>
            <a:endParaRPr lang="pt-BR" sz="2000" smtClean="0"/>
          </a:p>
          <a:p>
            <a:pPr>
              <a:lnSpc>
                <a:spcPct val="80000"/>
              </a:lnSpc>
            </a:pPr>
            <a:r>
              <a:rPr lang="pt-BR" sz="2000" smtClean="0"/>
              <a:t>Antecedentes fisiológicos:</a:t>
            </a:r>
            <a:br>
              <a:rPr lang="pt-BR" sz="2000" smtClean="0"/>
            </a:br>
            <a:r>
              <a:rPr lang="pt-BR" sz="2000" smtClean="0"/>
              <a:t>Mãe G2C2P0A0, relata gestação sem intercorrências,realizadas 8 consultas de pré-natal, iniciado no 1º trimestre, não sabe relatar sobre uso de medicamentos. </a:t>
            </a:r>
            <a:br>
              <a:rPr lang="pt-BR" sz="2000" smtClean="0"/>
            </a:br>
            <a:r>
              <a:rPr lang="pt-BR" sz="2000" smtClean="0"/>
              <a:t>Nasceu a termo (38s+3d), de parto cesáreo por DCP, P3932g, PC 34cm, comprimento 50cm, Apgar 6/7, tipagem materna B+.</a:t>
            </a:r>
            <a:br>
              <a:rPr lang="pt-BR" sz="2000" smtClean="0"/>
            </a:br>
            <a:r>
              <a:rPr lang="pt-BR" sz="2000" smtClean="0">
                <a:solidFill>
                  <a:srgbClr val="FF0000"/>
                </a:solidFill>
              </a:rPr>
              <a:t>Cartão vacinal atualizado (SIC</a:t>
            </a:r>
            <a:r>
              <a:rPr lang="pt-BR" sz="2000" smtClean="0"/>
              <a:t>)</a:t>
            </a:r>
            <a:br>
              <a:rPr lang="pt-BR" sz="2000" smtClean="0"/>
            </a:br>
            <a:r>
              <a:rPr lang="pt-BR" sz="2000" smtClean="0"/>
              <a:t/>
            </a:r>
            <a:br>
              <a:rPr lang="pt-BR" sz="2000" smtClean="0"/>
            </a:br>
            <a:endParaRPr lang="pt-BR" sz="2000" smtClean="0"/>
          </a:p>
          <a:p>
            <a:pPr>
              <a:lnSpc>
                <a:spcPct val="80000"/>
              </a:lnSpc>
            </a:pPr>
            <a:r>
              <a:rPr lang="pt-BR" sz="2000" smtClean="0"/>
              <a:t>Antecedentes familiares:</a:t>
            </a:r>
            <a:br>
              <a:rPr lang="pt-BR" sz="2000" smtClean="0"/>
            </a:br>
            <a:r>
              <a:rPr lang="pt-BR" sz="2000" smtClean="0"/>
              <a:t>Mãe, 20 anos, do lar, aparentemente sadia</a:t>
            </a:r>
            <a:br>
              <a:rPr lang="pt-BR" sz="2000" smtClean="0"/>
            </a:br>
            <a:r>
              <a:rPr lang="pt-BR" sz="2000" smtClean="0"/>
              <a:t>Pai 23 anos, autônomo, aparentemente sadio</a:t>
            </a:r>
            <a:br>
              <a:rPr lang="pt-BR" sz="2000" smtClean="0"/>
            </a:br>
            <a:r>
              <a:rPr lang="pt-BR" sz="2000" smtClean="0"/>
              <a:t>irmã , 7 meses, sadia</a:t>
            </a:r>
            <a:br>
              <a:rPr lang="pt-BR" sz="2000" smtClean="0"/>
            </a:br>
            <a:r>
              <a:rPr lang="pt-BR" sz="2000" smtClean="0"/>
              <a:t>Alimentação:</a:t>
            </a:r>
            <a:br>
              <a:rPr lang="pt-BR" sz="2000" smtClean="0"/>
            </a:br>
            <a:r>
              <a:rPr lang="pt-BR" sz="2000" smtClean="0"/>
              <a:t>café: biscoito , leite com achocolatado ou café com leite</a:t>
            </a:r>
            <a:br>
              <a:rPr lang="pt-BR" sz="2000" smtClean="0"/>
            </a:br>
            <a:r>
              <a:rPr lang="pt-BR" sz="2000" smtClean="0"/>
              <a:t>almoço: arroz, feijão, macarrão, batata, cenoura, tomate, abobora, carne</a:t>
            </a:r>
            <a:br>
              <a:rPr lang="pt-BR" sz="2000" smtClean="0"/>
            </a:br>
            <a:r>
              <a:rPr lang="pt-BR" sz="2000" smtClean="0"/>
              <a:t>lanche: leite com achocolatado/ iogurte e pão ou biscoito</a:t>
            </a:r>
            <a:br>
              <a:rPr lang="pt-BR" sz="2000" smtClean="0"/>
            </a:br>
            <a:r>
              <a:rPr lang="pt-BR" sz="2000" smtClean="0"/>
              <a:t>jantar: igual ao almoço</a:t>
            </a:r>
            <a:br>
              <a:rPr lang="pt-BR" sz="2000" smtClean="0"/>
            </a:br>
            <a:r>
              <a:rPr lang="pt-BR" sz="2000" smtClean="0"/>
              <a:t>ceia: leite com achocolatado</a:t>
            </a:r>
          </a:p>
          <a:p>
            <a:pPr>
              <a:lnSpc>
                <a:spcPct val="80000"/>
              </a:lnSpc>
            </a:pPr>
            <a:endParaRPr lang="pt-BR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8434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23850" y="404813"/>
            <a:ext cx="8229600" cy="6337300"/>
          </a:xfrm>
        </p:spPr>
        <p:txBody>
          <a:bodyPr/>
          <a:lstStyle/>
          <a:p>
            <a:r>
              <a:rPr lang="pt-BR" smtClean="0"/>
              <a:t>Condições de moradia:</a:t>
            </a:r>
            <a:br>
              <a:rPr lang="pt-BR" smtClean="0"/>
            </a:br>
            <a:r>
              <a:rPr lang="pt-BR" smtClean="0"/>
              <a:t>Reside com pais, em moradia de alvenaria, com fossa e eletricidade. </a:t>
            </a:r>
            <a:r>
              <a:rPr lang="pt-BR" smtClean="0">
                <a:solidFill>
                  <a:srgbClr val="FF0000"/>
                </a:solidFill>
              </a:rPr>
              <a:t>Lar pouco ventilado, com mofo</a:t>
            </a:r>
            <a:r>
              <a:rPr lang="pt-BR" smtClean="0"/>
              <a:t>.</a:t>
            </a:r>
            <a:br>
              <a:rPr lang="pt-BR" smtClean="0"/>
            </a:br>
            <a:endParaRPr lang="pt-BR" smtClean="0"/>
          </a:p>
          <a:p>
            <a:r>
              <a:rPr lang="pt-BR" smtClean="0"/>
              <a:t>Exame físico:</a:t>
            </a:r>
            <a:br>
              <a:rPr lang="pt-BR" smtClean="0"/>
            </a:br>
            <a:r>
              <a:rPr lang="pt-BR" smtClean="0"/>
              <a:t>Paciente em BEG, ativo e reativo, corado, anictérico, acianótico, </a:t>
            </a:r>
            <a:r>
              <a:rPr lang="pt-BR" smtClean="0">
                <a:solidFill>
                  <a:srgbClr val="FF0000"/>
                </a:solidFill>
              </a:rPr>
              <a:t>taquipneico</a:t>
            </a:r>
            <a:r>
              <a:rPr lang="pt-BR" smtClean="0"/>
              <a:t>, afebril</a:t>
            </a:r>
            <a:br>
              <a:rPr lang="pt-BR" smtClean="0"/>
            </a:br>
            <a:r>
              <a:rPr lang="pt-BR" smtClean="0"/>
              <a:t>Sinais vitais:</a:t>
            </a:r>
            <a:br>
              <a:rPr lang="pt-BR" smtClean="0"/>
            </a:br>
            <a:r>
              <a:rPr lang="pt-BR" smtClean="0">
                <a:solidFill>
                  <a:srgbClr val="FF0000"/>
                </a:solidFill>
              </a:rPr>
              <a:t>FC 135bpm Fr 59bpm SATO2 com 2l/min O2 95%</a:t>
            </a:r>
            <a:br>
              <a:rPr lang="pt-BR" smtClean="0">
                <a:solidFill>
                  <a:srgbClr val="FF0000"/>
                </a:solidFill>
              </a:rPr>
            </a:br>
            <a:r>
              <a:rPr lang="pt-BR" smtClean="0"/>
              <a:t>AR: MVF+ com </a:t>
            </a:r>
            <a:r>
              <a:rPr lang="pt-BR" smtClean="0">
                <a:solidFill>
                  <a:srgbClr val="FF0000"/>
                </a:solidFill>
              </a:rPr>
              <a:t>redução em base direita, sem RA. </a:t>
            </a:r>
            <a:r>
              <a:rPr lang="pt-BR" smtClean="0"/>
              <a:t>ausência de esforço respiratório.</a:t>
            </a:r>
            <a:br>
              <a:rPr lang="pt-BR" smtClean="0"/>
            </a:br>
            <a:r>
              <a:rPr lang="pt-BR" smtClean="0"/>
              <a:t>ACV; RCR 2T BNF, sem sopros</a:t>
            </a:r>
            <a:br>
              <a:rPr lang="pt-BR" smtClean="0"/>
            </a:br>
            <a:r>
              <a:rPr lang="pt-BR" smtClean="0"/>
              <a:t>ABD: globoso, RHA+, flácido, normotimpânico, indolor à palpação.</a:t>
            </a:r>
            <a:br>
              <a:rPr lang="pt-BR" smtClean="0"/>
            </a:br>
            <a:r>
              <a:rPr lang="pt-BR" smtClean="0"/>
              <a:t>Extremidades: sem edema, TEC&lt;2s.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/>
              <a:t>Hipóteses</a:t>
            </a:r>
            <a:r>
              <a:rPr lang="en-US" dirty="0"/>
              <a:t> </a:t>
            </a:r>
            <a:r>
              <a:rPr lang="en-US" dirty="0" err="1"/>
              <a:t>diagnósticas</a:t>
            </a:r>
            <a:r>
              <a:rPr lang="en-US" dirty="0"/>
              <a:t> ?</a:t>
            </a:r>
            <a:endParaRPr lang="pt-BR" dirty="0"/>
          </a:p>
        </p:txBody>
      </p:sp>
      <p:sp>
        <p:nvSpPr>
          <p:cNvPr id="19458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Hipóteses</a:t>
            </a:r>
            <a:r>
              <a:rPr lang="en-US" dirty="0" smtClean="0"/>
              <a:t> </a:t>
            </a:r>
            <a:r>
              <a:rPr lang="en-US" dirty="0" err="1" smtClean="0"/>
              <a:t>diagnósticas</a:t>
            </a:r>
            <a:r>
              <a:rPr lang="en-US" dirty="0" smtClean="0"/>
              <a:t> </a:t>
            </a:r>
            <a:endParaRPr lang="pt-BR" dirty="0"/>
          </a:p>
        </p:txBody>
      </p:sp>
      <p:sp>
        <p:nvSpPr>
          <p:cNvPr id="20482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smtClean="0"/>
              <a:t>Tuberculose</a:t>
            </a:r>
          </a:p>
          <a:p>
            <a:r>
              <a:rPr lang="en-US" smtClean="0"/>
              <a:t>Asma</a:t>
            </a:r>
          </a:p>
          <a:p>
            <a:r>
              <a:rPr lang="en-US" smtClean="0"/>
              <a:t>IVAS</a:t>
            </a:r>
          </a:p>
          <a:p>
            <a:r>
              <a:rPr lang="pt-BR" altLang="pt-BR" smtClean="0">
                <a:cs typeface="Arial" charset="0"/>
              </a:rPr>
              <a:t>Displasia broncopulmonar</a:t>
            </a:r>
          </a:p>
          <a:p>
            <a:r>
              <a:rPr lang="pt-BR" altLang="pt-BR" smtClean="0">
                <a:cs typeface="Arial" charset="0"/>
              </a:rPr>
              <a:t> Mucoviscidose </a:t>
            </a:r>
          </a:p>
          <a:p>
            <a:r>
              <a:rPr lang="pt-BR" altLang="pt-BR" smtClean="0">
                <a:cs typeface="Arial" charset="0"/>
              </a:rPr>
              <a:t>Corpo estranho</a:t>
            </a:r>
          </a:p>
          <a:p>
            <a:r>
              <a:rPr lang="en-US" smtClean="0">
                <a:cs typeface="Arial" charset="0"/>
              </a:rPr>
              <a:t>Pneumonia</a:t>
            </a:r>
            <a:endParaRPr lang="pt-BR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Diagnóstico</a:t>
            </a:r>
            <a:endParaRPr lang="pt-BR" dirty="0"/>
          </a:p>
        </p:txBody>
      </p:sp>
      <p:sp>
        <p:nvSpPr>
          <p:cNvPr id="21506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smtClean="0"/>
              <a:t>Pneumonia</a:t>
            </a:r>
            <a:endParaRPr lang="pt-BR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/>
              <a:t>Exames</a:t>
            </a:r>
            <a:r>
              <a:rPr lang="en-US" dirty="0"/>
              <a:t> a </a:t>
            </a:r>
            <a:r>
              <a:rPr lang="en-US" dirty="0" err="1"/>
              <a:t>serem</a:t>
            </a:r>
            <a:r>
              <a:rPr lang="en-US" dirty="0"/>
              <a:t> </a:t>
            </a:r>
            <a:r>
              <a:rPr lang="en-US" dirty="0" err="1" smtClean="0"/>
              <a:t>solicitados</a:t>
            </a:r>
            <a:r>
              <a:rPr lang="en-US" dirty="0" smtClean="0"/>
              <a:t>?</a:t>
            </a:r>
            <a:endParaRPr lang="pt-BR" dirty="0"/>
          </a:p>
        </p:txBody>
      </p:sp>
      <p:sp>
        <p:nvSpPr>
          <p:cNvPr id="22530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Exames</a:t>
            </a:r>
            <a:r>
              <a:rPr lang="en-US" dirty="0" smtClean="0"/>
              <a:t> a </a:t>
            </a:r>
            <a:r>
              <a:rPr lang="en-US" dirty="0" err="1" smtClean="0"/>
              <a:t>serem</a:t>
            </a:r>
            <a:r>
              <a:rPr lang="en-US" dirty="0" smtClean="0"/>
              <a:t> </a:t>
            </a:r>
            <a:r>
              <a:rPr lang="en-US" dirty="0" err="1" smtClean="0"/>
              <a:t>solicitados</a:t>
            </a:r>
            <a:endParaRPr lang="pt-BR" dirty="0"/>
          </a:p>
        </p:txBody>
      </p:sp>
      <p:sp>
        <p:nvSpPr>
          <p:cNvPr id="23554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smtClean="0"/>
              <a:t>HC</a:t>
            </a:r>
          </a:p>
          <a:p>
            <a:r>
              <a:rPr lang="en-US" smtClean="0"/>
              <a:t>RX de tórax</a:t>
            </a:r>
          </a:p>
          <a:p>
            <a:r>
              <a:rPr lang="en-US" smtClean="0"/>
              <a:t>Hemocultura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Exames complementares </a:t>
            </a:r>
            <a:r>
              <a:rPr lang="pt-BR" dirty="0" smtClean="0"/>
              <a:t>da admissão:</a:t>
            </a: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>Hb12 </a:t>
            </a:r>
            <a:r>
              <a:rPr lang="pt-BR" dirty="0" err="1" smtClean="0"/>
              <a:t>Hmt</a:t>
            </a:r>
            <a:r>
              <a:rPr lang="pt-BR" dirty="0" smtClean="0"/>
              <a:t> 34,1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pt-BR" dirty="0"/>
              <a:t> </a:t>
            </a:r>
            <a:r>
              <a:rPr lang="pt-BR" dirty="0" smtClean="0"/>
              <a:t>   </a:t>
            </a:r>
            <a:r>
              <a:rPr lang="pt-BR" dirty="0"/>
              <a:t>leucócitos 8200(81% neutrófilos </a:t>
            </a:r>
            <a:r>
              <a:rPr lang="pt-BR" dirty="0" smtClean="0"/>
              <a:t>   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pt-BR" dirty="0" smtClean="0"/>
              <a:t> 29%bastonetes</a:t>
            </a:r>
            <a:r>
              <a:rPr lang="pt-BR" dirty="0"/>
              <a:t>), plaquetas 315000</a:t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25602" name="Espaço Reservado para Conteúdo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1196975"/>
            <a:ext cx="603567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Conduta</a:t>
            </a:r>
            <a:r>
              <a:rPr lang="en-US" dirty="0" smtClean="0"/>
              <a:t>?</a:t>
            </a:r>
            <a:endParaRPr lang="pt-BR" dirty="0"/>
          </a:p>
        </p:txBody>
      </p:sp>
      <p:sp>
        <p:nvSpPr>
          <p:cNvPr id="26626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7650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smtClean="0"/>
              <a:t>Conduta:</a:t>
            </a:r>
          </a:p>
          <a:p>
            <a:r>
              <a:rPr lang="en-US" smtClean="0"/>
              <a:t>Penicilina Cristalina- </a:t>
            </a:r>
            <a:r>
              <a:rPr lang="pt-BR" smtClean="0"/>
              <a:t>500 000 UI de 4/4h (200.000 UI/Kg/dia) </a:t>
            </a:r>
            <a:endParaRPr lang="en-US" smtClean="0"/>
          </a:p>
          <a:p>
            <a:r>
              <a:rPr lang="en-US" smtClean="0"/>
              <a:t>Hidratação venosa</a:t>
            </a:r>
          </a:p>
          <a:p>
            <a:r>
              <a:rPr lang="en-US" smtClean="0"/>
              <a:t>Dipirona</a:t>
            </a:r>
          </a:p>
          <a:p>
            <a:r>
              <a:rPr lang="en-US" smtClean="0"/>
              <a:t>O2 sob cateter nasal- 1L/min</a:t>
            </a:r>
            <a:endParaRPr lang="pt-BR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en-US" dirty="0" err="1" smtClean="0"/>
              <a:t>Evolução</a:t>
            </a:r>
            <a:r>
              <a:rPr lang="en-US" dirty="0" smtClean="0"/>
              <a:t>: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en-US" dirty="0" err="1" smtClean="0"/>
              <a:t>Paciente</a:t>
            </a:r>
            <a:r>
              <a:rPr lang="en-US" dirty="0" smtClean="0"/>
              <a:t> </a:t>
            </a:r>
            <a:r>
              <a:rPr lang="en-US" dirty="0" err="1" smtClean="0"/>
              <a:t>evoluiu</a:t>
            </a:r>
            <a:r>
              <a:rPr lang="en-US" dirty="0" smtClean="0"/>
              <a:t> com </a:t>
            </a:r>
            <a:r>
              <a:rPr lang="en-US" dirty="0" err="1" smtClean="0"/>
              <a:t>febre</a:t>
            </a:r>
            <a:r>
              <a:rPr lang="en-US" dirty="0" smtClean="0"/>
              <a:t> </a:t>
            </a:r>
            <a:r>
              <a:rPr lang="en-US" dirty="0" err="1" smtClean="0"/>
              <a:t>até</a:t>
            </a:r>
            <a:r>
              <a:rPr lang="en-US" dirty="0" smtClean="0"/>
              <a:t> o quarto </a:t>
            </a:r>
            <a:r>
              <a:rPr lang="en-US" dirty="0" err="1" smtClean="0"/>
              <a:t>dia</a:t>
            </a:r>
            <a:r>
              <a:rPr lang="en-US" dirty="0" smtClean="0"/>
              <a:t> de </a:t>
            </a:r>
            <a:r>
              <a:rPr lang="en-US" dirty="0" err="1" smtClean="0"/>
              <a:t>internação</a:t>
            </a:r>
            <a:r>
              <a:rPr lang="en-US" dirty="0" smtClean="0"/>
              <a:t>, </a:t>
            </a:r>
            <a:r>
              <a:rPr lang="en-US" dirty="0" err="1" smtClean="0"/>
              <a:t>persistência</a:t>
            </a:r>
            <a:r>
              <a:rPr lang="en-US" dirty="0" smtClean="0"/>
              <a:t> de </a:t>
            </a:r>
            <a:r>
              <a:rPr lang="en-US" dirty="0" err="1" smtClean="0"/>
              <a:t>hiporexia</a:t>
            </a:r>
            <a:r>
              <a:rPr lang="en-US" dirty="0" smtClean="0"/>
              <a:t>, </a:t>
            </a:r>
            <a:r>
              <a:rPr lang="en-US" dirty="0" err="1" smtClean="0"/>
              <a:t>dependente</a:t>
            </a:r>
            <a:r>
              <a:rPr lang="en-US" dirty="0" smtClean="0"/>
              <a:t> de O2 </a:t>
            </a:r>
            <a:r>
              <a:rPr lang="en-US" dirty="0" err="1" smtClean="0"/>
              <a:t>até</a:t>
            </a:r>
            <a:r>
              <a:rPr lang="en-US" dirty="0" smtClean="0"/>
              <a:t> </a:t>
            </a:r>
            <a:r>
              <a:rPr lang="en-US" dirty="0" err="1" smtClean="0"/>
              <a:t>sexto</a:t>
            </a:r>
            <a:r>
              <a:rPr lang="en-US" dirty="0" smtClean="0"/>
              <a:t> </a:t>
            </a:r>
            <a:r>
              <a:rPr lang="en-US" dirty="0" err="1" smtClean="0"/>
              <a:t>dia</a:t>
            </a:r>
            <a:r>
              <a:rPr lang="en-US" dirty="0" smtClean="0"/>
              <a:t>, </a:t>
            </a:r>
            <a:r>
              <a:rPr lang="en-US" dirty="0" err="1" smtClean="0"/>
              <a:t>apresentou</a:t>
            </a:r>
            <a:r>
              <a:rPr lang="en-US" dirty="0" smtClean="0"/>
              <a:t> </a:t>
            </a:r>
            <a:r>
              <a:rPr lang="en-US" dirty="0" err="1" smtClean="0"/>
              <a:t>sibilos</a:t>
            </a:r>
            <a:r>
              <a:rPr lang="en-US" dirty="0" smtClean="0"/>
              <a:t> á </a:t>
            </a:r>
            <a:r>
              <a:rPr lang="en-US" dirty="0" err="1" smtClean="0"/>
              <a:t>ausculta</a:t>
            </a:r>
            <a:r>
              <a:rPr lang="en-US" dirty="0" smtClean="0"/>
              <a:t> </a:t>
            </a:r>
            <a:r>
              <a:rPr lang="en-US" dirty="0" err="1" smtClean="0"/>
              <a:t>sendo</a:t>
            </a:r>
            <a:r>
              <a:rPr lang="en-US" dirty="0" smtClean="0"/>
              <a:t> </a:t>
            </a:r>
            <a:r>
              <a:rPr lang="en-US" dirty="0" err="1" smtClean="0"/>
              <a:t>utilizado</a:t>
            </a:r>
            <a:r>
              <a:rPr lang="en-US" dirty="0" smtClean="0"/>
              <a:t> salbutamol spray 5 </a:t>
            </a:r>
            <a:r>
              <a:rPr lang="en-US" dirty="0" err="1" smtClean="0"/>
              <a:t>jatos</a:t>
            </a:r>
            <a:r>
              <a:rPr lang="en-US" dirty="0"/>
              <a:t> </a:t>
            </a:r>
            <a:r>
              <a:rPr lang="en-US" dirty="0" smtClean="0"/>
              <a:t>de 6/6h, </a:t>
            </a:r>
            <a:r>
              <a:rPr lang="en-US" dirty="0" err="1" smtClean="0"/>
              <a:t>progrediu</a:t>
            </a:r>
            <a:r>
              <a:rPr lang="en-US" dirty="0" smtClean="0"/>
              <a:t> com </a:t>
            </a:r>
            <a:r>
              <a:rPr lang="en-US" dirty="0" err="1" smtClean="0"/>
              <a:t>melhora</a:t>
            </a:r>
            <a:r>
              <a:rPr lang="en-US" dirty="0" smtClean="0"/>
              <a:t> do </a:t>
            </a:r>
            <a:r>
              <a:rPr lang="en-US" dirty="0" err="1" smtClean="0"/>
              <a:t>desconforto</a:t>
            </a:r>
            <a:r>
              <a:rPr lang="en-US" dirty="0" smtClean="0"/>
              <a:t> </a:t>
            </a:r>
            <a:r>
              <a:rPr lang="en-US" dirty="0" err="1" smtClean="0"/>
              <a:t>respiratório</a:t>
            </a:r>
            <a:r>
              <a:rPr lang="en-US" dirty="0" smtClean="0"/>
              <a:t> e </a:t>
            </a:r>
            <a:r>
              <a:rPr lang="en-US" dirty="0" err="1" smtClean="0"/>
              <a:t>dispneia</a:t>
            </a:r>
            <a:r>
              <a:rPr lang="en-US" dirty="0"/>
              <a:t>.</a:t>
            </a:r>
            <a:endParaRPr lang="en-US" dirty="0" smtClean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en-US" dirty="0" smtClean="0"/>
              <a:t>Alta </a:t>
            </a:r>
            <a:r>
              <a:rPr lang="en-US" dirty="0" err="1" smtClean="0"/>
              <a:t>hospitalar</a:t>
            </a:r>
            <a:r>
              <a:rPr lang="en-US" dirty="0" smtClean="0"/>
              <a:t> no </a:t>
            </a:r>
            <a:r>
              <a:rPr lang="en-US" dirty="0" err="1" smtClean="0"/>
              <a:t>oitavo</a:t>
            </a:r>
            <a:r>
              <a:rPr lang="en-US" dirty="0" smtClean="0"/>
              <a:t> </a:t>
            </a:r>
            <a:r>
              <a:rPr lang="en-US" dirty="0" err="1" smtClean="0"/>
              <a:t>dia</a:t>
            </a:r>
            <a:r>
              <a:rPr lang="en-US" dirty="0" smtClean="0"/>
              <a:t>, </a:t>
            </a:r>
            <a:r>
              <a:rPr lang="en-US" dirty="0" err="1" smtClean="0"/>
              <a:t>após</a:t>
            </a:r>
            <a:r>
              <a:rPr lang="en-US" dirty="0" smtClean="0"/>
              <a:t> 7 </a:t>
            </a:r>
            <a:r>
              <a:rPr lang="en-US" dirty="0" err="1" smtClean="0"/>
              <a:t>dias</a:t>
            </a:r>
            <a:r>
              <a:rPr lang="en-US" dirty="0" smtClean="0"/>
              <a:t> de </a:t>
            </a:r>
            <a:r>
              <a:rPr lang="en-US" dirty="0" err="1" smtClean="0"/>
              <a:t>Penicilina</a:t>
            </a:r>
            <a:r>
              <a:rPr lang="en-US" dirty="0" smtClean="0"/>
              <a:t> </a:t>
            </a:r>
            <a:r>
              <a:rPr lang="en-US" dirty="0" err="1" smtClean="0"/>
              <a:t>Cristalina</a:t>
            </a:r>
            <a:r>
              <a:rPr lang="en-US" dirty="0" smtClean="0"/>
              <a:t> EV, com 8 </a:t>
            </a:r>
            <a:r>
              <a:rPr lang="en-US" dirty="0" err="1" smtClean="0"/>
              <a:t>dias</a:t>
            </a:r>
            <a:r>
              <a:rPr lang="en-US" dirty="0" smtClean="0"/>
              <a:t> de </a:t>
            </a:r>
            <a:r>
              <a:rPr lang="en-US" dirty="0" err="1" smtClean="0"/>
              <a:t>amoxicilina</a:t>
            </a:r>
            <a:r>
              <a:rPr lang="en-US" dirty="0"/>
              <a:t> </a:t>
            </a:r>
            <a:r>
              <a:rPr lang="en-US" dirty="0" err="1" smtClean="0"/>
              <a:t>domiciliar</a:t>
            </a:r>
            <a:r>
              <a:rPr lang="en-US" dirty="0" smtClean="0"/>
              <a:t>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539750" y="2492375"/>
            <a:ext cx="8147050" cy="1685925"/>
          </a:xfrm>
        </p:spPr>
        <p:txBody>
          <a:bodyPr>
            <a:normAutofit fontScale="85000" lnSpcReduction="10000"/>
          </a:bodyPr>
          <a:lstStyle/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en-US" sz="9600" dirty="0" smtClean="0"/>
              <a:t>  PNEUMONIA</a:t>
            </a:r>
            <a:endParaRPr lang="pt-BR" sz="9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Definição</a:t>
            </a:r>
            <a:endParaRPr lang="pt-BR" dirty="0"/>
          </a:p>
        </p:txBody>
      </p:sp>
      <p:sp>
        <p:nvSpPr>
          <p:cNvPr id="30722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smtClean="0"/>
              <a:t>‘’Inflamação do parênquima pulmonar por agentes infecciosos que estimulam resposta inflamatória promovendo lesão tissular.’’</a:t>
            </a:r>
            <a:endParaRPr lang="pt-BR" smtClean="0"/>
          </a:p>
        </p:txBody>
      </p:sp>
      <p:sp>
        <p:nvSpPr>
          <p:cNvPr id="30723" name="Espaço Reservado para Rodapé 3"/>
          <p:cNvSpPr>
            <a:spLocks noGrp="1"/>
          </p:cNvSpPr>
          <p:nvPr>
            <p:ph type="ftr" sz="quarter" idx="12"/>
          </p:nvPr>
        </p:nvSpPr>
        <p:spPr bwMode="auto">
          <a:xfrm>
            <a:off x="468313" y="6356350"/>
            <a:ext cx="8567737" cy="365125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mtClean="0">
                <a:cs typeface="Arial" charset="0"/>
              </a:rPr>
              <a:t>Pneumonia </a:t>
            </a:r>
            <a:r>
              <a:rPr lang="pt-BR" smtClean="0">
                <a:cs typeface="Arial" charset="0"/>
              </a:rPr>
              <a:t> </a:t>
            </a:r>
            <a:r>
              <a:rPr lang="pt-BR" b="1" smtClean="0">
                <a:cs typeface="Arial" charset="0"/>
              </a:rPr>
              <a:t>adquirida na comunidade na infância e imunizações , Residência pediátrica 2012</a:t>
            </a:r>
            <a:endParaRPr lang="pt-BR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-387350"/>
            <a:ext cx="7467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Epidemiologia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68313" y="765175"/>
            <a:ext cx="8218487" cy="6408738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A maioria das crianças tem de 4 a 6 infecções </a:t>
            </a:r>
            <a:r>
              <a:rPr lang="pt-BR" dirty="0" smtClean="0"/>
              <a:t>respiratórias agudas </a:t>
            </a:r>
            <a:r>
              <a:rPr lang="pt-BR" dirty="0"/>
              <a:t>(IRA) por ano</a:t>
            </a:r>
            <a:r>
              <a:rPr lang="pt-BR" dirty="0" smtClean="0"/>
              <a:t>. </a:t>
            </a:r>
            <a:r>
              <a:rPr lang="pt-BR" dirty="0"/>
              <a:t>Dessas, apenas 2-3% </a:t>
            </a:r>
            <a:r>
              <a:rPr lang="pt-BR" dirty="0" smtClean="0"/>
              <a:t>evoluem para </a:t>
            </a:r>
            <a:r>
              <a:rPr lang="pt-BR" dirty="0"/>
              <a:t>pneumonia</a:t>
            </a:r>
            <a:r>
              <a:rPr lang="pt-BR" dirty="0" smtClean="0"/>
              <a:t>. </a:t>
            </a:r>
            <a:r>
              <a:rPr lang="pt-BR" dirty="0"/>
              <a:t>Entretanto, 80% das mortes por IRA </a:t>
            </a:r>
            <a:r>
              <a:rPr lang="pt-BR" dirty="0" smtClean="0"/>
              <a:t>é devido </a:t>
            </a:r>
            <a:r>
              <a:rPr lang="pt-BR" dirty="0"/>
              <a:t>à pneumonia</a:t>
            </a:r>
            <a:r>
              <a:rPr lang="pt-BR" dirty="0" smtClean="0"/>
              <a:t>. (1)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 smtClean="0"/>
              <a:t>Fatores de risco: </a:t>
            </a:r>
            <a:r>
              <a:rPr lang="pt-BR" dirty="0"/>
              <a:t>a desnutrição, a baixa idade </a:t>
            </a:r>
            <a:r>
              <a:rPr lang="pt-BR" dirty="0" smtClean="0"/>
              <a:t>, </a:t>
            </a:r>
            <a:r>
              <a:rPr lang="pt-BR" dirty="0" err="1" smtClean="0"/>
              <a:t>co-morbidades</a:t>
            </a:r>
            <a:r>
              <a:rPr lang="pt-BR" dirty="0" smtClean="0"/>
              <a:t>, baixo</a:t>
            </a:r>
            <a:r>
              <a:rPr lang="pt-BR" dirty="0"/>
              <a:t> </a:t>
            </a:r>
            <a:r>
              <a:rPr lang="pt-BR" dirty="0" smtClean="0"/>
              <a:t>peso </a:t>
            </a:r>
            <a:r>
              <a:rPr lang="pt-BR" dirty="0"/>
              <a:t>ao nascer, permanência em creche, episódios </a:t>
            </a:r>
            <a:r>
              <a:rPr lang="pt-BR" dirty="0" smtClean="0"/>
              <a:t>prévios de </a:t>
            </a:r>
            <a:r>
              <a:rPr lang="pt-BR" dirty="0"/>
              <a:t>sibilos e pneumonia, ausência de aleitamento </a:t>
            </a:r>
            <a:r>
              <a:rPr lang="pt-BR" dirty="0" smtClean="0"/>
              <a:t>materno, vacinação </a:t>
            </a:r>
            <a:r>
              <a:rPr lang="pt-BR" dirty="0"/>
              <a:t>incompleta, variáveis </a:t>
            </a:r>
            <a:r>
              <a:rPr lang="pt-BR" dirty="0" err="1"/>
              <a:t>sócio-econômicas</a:t>
            </a:r>
            <a:r>
              <a:rPr lang="pt-BR" dirty="0"/>
              <a:t> e </a:t>
            </a:r>
            <a:r>
              <a:rPr lang="pt-BR" dirty="0" smtClean="0"/>
              <a:t>variáveis ambientais </a:t>
            </a:r>
            <a:r>
              <a:rPr lang="pt-BR" dirty="0"/>
              <a:t>também contribuem para a morbidade e </a:t>
            </a:r>
            <a:r>
              <a:rPr lang="pt-BR" dirty="0" smtClean="0"/>
              <a:t>a mortalidade. (1)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Atualmente, a estimativa mundial da incidência </a:t>
            </a:r>
            <a:r>
              <a:rPr lang="pt-BR" dirty="0" smtClean="0"/>
              <a:t>de PAC </a:t>
            </a:r>
            <a:r>
              <a:rPr lang="pt-BR" dirty="0"/>
              <a:t>entre </a:t>
            </a:r>
            <a:r>
              <a:rPr lang="pt-BR" dirty="0" smtClean="0"/>
              <a:t>crianças menores </a:t>
            </a:r>
            <a:r>
              <a:rPr lang="pt-BR" dirty="0"/>
              <a:t>de 5 anos é de cerca de 0,29 episódios/ano, </a:t>
            </a:r>
            <a:r>
              <a:rPr lang="pt-BR" dirty="0" smtClean="0"/>
              <a:t>que equivale </a:t>
            </a:r>
            <a:r>
              <a:rPr lang="pt-BR" dirty="0"/>
              <a:t>a uma incidência anual de 150,7 milhões de </a:t>
            </a:r>
            <a:r>
              <a:rPr lang="pt-BR" dirty="0" smtClean="0"/>
              <a:t>casos novos</a:t>
            </a:r>
            <a:r>
              <a:rPr lang="pt-BR" dirty="0"/>
              <a:t>, dos quais 11 a 20 milhões (de 7 a 13%) </a:t>
            </a:r>
            <a:r>
              <a:rPr lang="pt-BR" dirty="0" smtClean="0"/>
              <a:t>necessitam internação </a:t>
            </a:r>
            <a:r>
              <a:rPr lang="pt-BR" dirty="0"/>
              <a:t>hospitalar devido à gravidade</a:t>
            </a:r>
            <a:r>
              <a:rPr lang="pt-BR" dirty="0" smtClean="0"/>
              <a:t>.(1)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Epidemiologia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sz="2200" smtClean="0"/>
              <a:t>A maioria dos estudos têm demonstrado que a infecção pediátrica tracto respiratório inferior, incluindo pneumonia, são mais freqüentes no sexo masculino, com uma relação homem-mulher de 1,25:1 a 2:1. (2)</a:t>
            </a:r>
          </a:p>
          <a:p>
            <a:pPr>
              <a:lnSpc>
                <a:spcPct val="90000"/>
              </a:lnSpc>
            </a:pPr>
            <a:r>
              <a:rPr lang="pt-BR" sz="2200" smtClean="0"/>
              <a:t>A fumaça do cigarro compromete os mecanismos naturais de defesa pulmonar por perturbar tanto a função mucociliar e atividade dos macrófagos . A exposição à fumaça do cigarro , especialmente se a mãe fuma , aumenta o risco de pneumonia em crianças menores de um ano de idade. (2)</a:t>
            </a:r>
          </a:p>
          <a:p>
            <a:pPr>
              <a:lnSpc>
                <a:spcPct val="90000"/>
              </a:lnSpc>
            </a:pPr>
            <a:r>
              <a:rPr lang="pt-BR" sz="2200" smtClean="0"/>
              <a:t>Imunização com o </a:t>
            </a:r>
            <a:r>
              <a:rPr lang="pt-BR" sz="2200" i="1" smtClean="0"/>
              <a:t>Haemophilus influenzae</a:t>
            </a:r>
            <a:r>
              <a:rPr lang="pt-BR" sz="2200" smtClean="0"/>
              <a:t> tipo b (Hib) e vacinas conjugadas pneumocócicas protege as crianças de doenças invasivas causadas por estes organismos.(2)</a:t>
            </a:r>
          </a:p>
        </p:txBody>
      </p:sp>
      <p:sp>
        <p:nvSpPr>
          <p:cNvPr id="33795" name="Espaço Reservado para Rodapé 3"/>
          <p:cNvSpPr>
            <a:spLocks noGrp="1"/>
          </p:cNvSpPr>
          <p:nvPr>
            <p:ph type="ftr" sz="quarter" idx="12"/>
          </p:nvPr>
        </p:nvSpPr>
        <p:spPr bwMode="auto">
          <a:xfrm>
            <a:off x="395288" y="6356350"/>
            <a:ext cx="8497887" cy="365125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mtClean="0">
                <a:cs typeface="Arial" charset="0"/>
              </a:rPr>
              <a:t>1- </a:t>
            </a:r>
            <a:r>
              <a:rPr lang="pt-BR" b="1" smtClean="0">
                <a:cs typeface="Arial" charset="0"/>
              </a:rPr>
              <a:t>Diretrizes brasileiras em pneumonia </a:t>
            </a:r>
            <a:r>
              <a:rPr lang="pt-BR" smtClean="0">
                <a:cs typeface="Arial" charset="0"/>
              </a:rPr>
              <a:t>s </a:t>
            </a:r>
            <a:r>
              <a:rPr lang="pt-BR" b="1" smtClean="0">
                <a:cs typeface="Arial" charset="0"/>
              </a:rPr>
              <a:t>adquirida na comunidade em pediatria – 2007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smtClean="0">
                <a:cs typeface="Arial" charset="0"/>
              </a:rPr>
              <a:t>2</a:t>
            </a:r>
            <a:r>
              <a:rPr lang="en-US" smtClean="0">
                <a:cs typeface="Arial" charset="0"/>
              </a:rPr>
              <a:t> Epidemiology, pathogenesis, and etiology of pneumonia in children , Up to Date- 2013</a:t>
            </a:r>
            <a:endParaRPr lang="pt-BR" smtClean="0"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Etiologia</a:t>
            </a:r>
            <a:endParaRPr lang="pt-BR" dirty="0"/>
          </a:p>
        </p:txBody>
      </p:sp>
      <p:sp>
        <p:nvSpPr>
          <p:cNvPr id="34818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endParaRPr lang="pt-BR" smtClean="0"/>
          </a:p>
        </p:txBody>
      </p:sp>
      <p:sp>
        <p:nvSpPr>
          <p:cNvPr id="34819" name="Espaço Reservado para Rodapé 3"/>
          <p:cNvSpPr>
            <a:spLocks noGrp="1"/>
          </p:cNvSpPr>
          <p:nvPr>
            <p:ph type="ftr" sz="quarter" idx="12"/>
          </p:nvPr>
        </p:nvSpPr>
        <p:spPr bwMode="auto">
          <a:xfrm>
            <a:off x="4572000" y="6308725"/>
            <a:ext cx="4572000" cy="530225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b="1" smtClean="0">
                <a:cs typeface="Arial" charset="0"/>
              </a:rPr>
              <a:t>Diretrizes brasileiras em pneumonia </a:t>
            </a:r>
            <a:r>
              <a:rPr lang="pt-BR" smtClean="0">
                <a:cs typeface="Arial" charset="0"/>
              </a:rPr>
              <a:t>s </a:t>
            </a:r>
            <a:r>
              <a:rPr lang="pt-BR" b="1" smtClean="0">
                <a:cs typeface="Arial" charset="0"/>
              </a:rPr>
              <a:t>adquirida na comunidade em pediatria – 2007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mtClean="0">
              <a:cs typeface="Arial" charset="0"/>
            </a:endParaRPr>
          </a:p>
        </p:txBody>
      </p:sp>
      <p:pic>
        <p:nvPicPr>
          <p:cNvPr id="3482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57350"/>
            <a:ext cx="4457700" cy="520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1700" y="2613025"/>
            <a:ext cx="441007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Fisiopatologia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000" smtClean="0"/>
              <a:t>O trato respiratório tem mecanismos de defesa</a:t>
            </a:r>
          </a:p>
          <a:p>
            <a:pPr>
              <a:lnSpc>
                <a:spcPct val="90000"/>
              </a:lnSpc>
            </a:pPr>
            <a:r>
              <a:rPr lang="en-US" sz="2000" smtClean="0"/>
              <a:t>Infecção viral- disseminação e lesão direta do epitélio respiratório, resultando em obstrução das vias aéreas. Predispõe infecções bacterianas.</a:t>
            </a:r>
          </a:p>
          <a:p>
            <a:pPr>
              <a:lnSpc>
                <a:spcPct val="90000"/>
              </a:lnSpc>
            </a:pPr>
            <a:r>
              <a:rPr lang="pt-BR" sz="2000" smtClean="0"/>
              <a:t>Este processo reduz a complacência pulmonar , aumenta a resistência , obstrui as vias aéreas mais pequenas, e pode resultar em colapso de espaços distais aéreas, aprisionamento de ar e as relações ventilação - perfusão alterada . Infecção grave está associada com necrose do epitélio brônquico ou bronquiolar .</a:t>
            </a:r>
          </a:p>
          <a:p>
            <a:pPr>
              <a:lnSpc>
                <a:spcPct val="90000"/>
              </a:lnSpc>
            </a:pPr>
            <a:r>
              <a:rPr lang="pt-BR" sz="2000" smtClean="0"/>
              <a:t>Transmissão - Os agentes que causam infecção do trato respiratório inferior são mais freqüentemente transmitida por gotículas propagação resultante de contato próximo com um caso fonte . O contato com objetos contaminados também pode ser importante para a aquisição de agentes virais , em particular o vírus sincicial respiratório 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pt-BR" sz="2000" smtClean="0"/>
          </a:p>
        </p:txBody>
      </p:sp>
      <p:sp>
        <p:nvSpPr>
          <p:cNvPr id="35843" name="Espaço Reservado para Rodapé 3"/>
          <p:cNvSpPr>
            <a:spLocks noGrp="1"/>
          </p:cNvSpPr>
          <p:nvPr>
            <p:ph type="ftr" sz="quarter" idx="12"/>
          </p:nvPr>
        </p:nvSpPr>
        <p:spPr bwMode="auto">
          <a:xfrm>
            <a:off x="107950" y="6356350"/>
            <a:ext cx="8856663" cy="365125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mtClean="0">
                <a:cs typeface="Arial" charset="0"/>
              </a:rPr>
              <a:t> Epidemiology, pathogenesis, and etiology of pneumonia in children , Up to Date- 2013</a:t>
            </a:r>
            <a:endParaRPr lang="pt-BR" smtClean="0"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Quadro</a:t>
            </a:r>
            <a:r>
              <a:rPr lang="en-US" dirty="0" smtClean="0"/>
              <a:t> </a:t>
            </a:r>
            <a:r>
              <a:rPr lang="en-US" dirty="0" err="1" smtClean="0"/>
              <a:t>Clínico</a:t>
            </a:r>
            <a:endParaRPr lang="pt-BR" dirty="0"/>
          </a:p>
        </p:txBody>
      </p:sp>
      <p:sp>
        <p:nvSpPr>
          <p:cNvPr id="36866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pt-BR" smtClean="0"/>
              <a:t>A pneumonia adquirida na comunidade (PAC) costuma ser precedida por um quadro de infecção viral alta.</a:t>
            </a:r>
          </a:p>
          <a:p>
            <a:r>
              <a:rPr lang="pt-BR" smtClean="0"/>
              <a:t>A taquipnéia com ou sem dispnéia é o sintoma mais importante no seu diagnóstico</a:t>
            </a:r>
          </a:p>
          <a:p>
            <a:r>
              <a:rPr lang="pt-BR" smtClean="0"/>
              <a:t>Outras manifestações clínicas, tais como irritabilidade, cefaléia, redução do apetite e vômitos podem ser relatados.</a:t>
            </a:r>
          </a:p>
          <a:p>
            <a:r>
              <a:rPr lang="pt-BR" smtClean="0"/>
              <a:t>Os valores considerados normais da FR variam de acordo com a idade: até os 2 meses, FR = 60 ipm; de 2 meses a 12 meses FR = 50 ipm; acima de 12 meses até 5anos, FR = 40 ipm.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/>
            </a:r>
            <a:br>
              <a:rPr lang="pt-BR" dirty="0"/>
            </a:br>
            <a:r>
              <a:rPr lang="pt-BR" dirty="0"/>
              <a:t> </a:t>
            </a:r>
            <a:r>
              <a:rPr lang="pt-BR" dirty="0" smtClean="0"/>
              <a:t>Quadro Clínico</a:t>
            </a:r>
            <a:endParaRPr lang="pt-BR" dirty="0"/>
          </a:p>
        </p:txBody>
      </p:sp>
      <p:sp>
        <p:nvSpPr>
          <p:cNvPr id="37890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107950" y="1600200"/>
            <a:ext cx="8578850" cy="5257800"/>
          </a:xfrm>
        </p:spPr>
        <p:txBody>
          <a:bodyPr/>
          <a:lstStyle/>
          <a:p>
            <a:endParaRPr lang="pt-BR" smtClean="0"/>
          </a:p>
        </p:txBody>
      </p:sp>
      <p:sp>
        <p:nvSpPr>
          <p:cNvPr id="4" name="Retângulo 3"/>
          <p:cNvSpPr/>
          <p:nvPr/>
        </p:nvSpPr>
        <p:spPr>
          <a:xfrm>
            <a:off x="250825" y="1844675"/>
            <a:ext cx="8424863" cy="476091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latin typeface="+mn-lt"/>
                <a:cs typeface="+mn-cs"/>
              </a:rPr>
              <a:t>Em uma revisão retrospectiva de 254 crianças e adultos jovens (idade &lt;1 mês a 26 anos) com pneumonia pneumocócica (confirmado por sangue ou cultura do líquido pleural), os sinais e sintomas mais comuns e suas </a:t>
            </a:r>
            <a:r>
              <a:rPr lang="pt-BR" dirty="0" err="1">
                <a:latin typeface="+mn-lt"/>
                <a:cs typeface="+mn-cs"/>
              </a:rPr>
              <a:t>freqüências</a:t>
            </a:r>
            <a:r>
              <a:rPr lang="pt-BR" dirty="0">
                <a:latin typeface="+mn-lt"/>
                <a:cs typeface="+mn-cs"/>
              </a:rPr>
              <a:t> aproximadas :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latin typeface="+mn-lt"/>
                <a:cs typeface="+mn-cs"/>
              </a:rPr>
              <a:t> Febre: 90 %(duração média três dias antes do diagnóstico)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latin typeface="+mn-lt"/>
                <a:cs typeface="+mn-cs"/>
              </a:rPr>
              <a:t>Tosse: 70 %;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latin typeface="+mn-lt"/>
                <a:cs typeface="+mn-cs"/>
              </a:rPr>
              <a:t>Tosse produtiva: 10 %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 err="1">
                <a:latin typeface="+mn-lt"/>
                <a:cs typeface="+mn-cs"/>
              </a:rPr>
              <a:t>Taquipnéia</a:t>
            </a:r>
            <a:r>
              <a:rPr lang="pt-BR" dirty="0">
                <a:latin typeface="+mn-lt"/>
                <a:cs typeface="+mn-cs"/>
              </a:rPr>
              <a:t>: 50 %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latin typeface="+mn-lt"/>
                <a:cs typeface="+mn-cs"/>
              </a:rPr>
              <a:t>Mal-estar / letargia: 45 %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latin typeface="+mn-lt"/>
                <a:cs typeface="+mn-cs"/>
              </a:rPr>
              <a:t>Vômito: 43 %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latin typeface="+mn-lt"/>
                <a:cs typeface="+mn-cs"/>
              </a:rPr>
              <a:t>Hipoxemia (saturação de oxigênio ≤ 95 por cento): 50 %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latin typeface="+mn-lt"/>
                <a:cs typeface="+mn-cs"/>
              </a:rPr>
              <a:t>Diminuição sons respiratórios: 55 %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 err="1">
                <a:latin typeface="+mn-lt"/>
                <a:cs typeface="+mn-cs"/>
              </a:rPr>
              <a:t>Creptos</a:t>
            </a:r>
            <a:r>
              <a:rPr lang="pt-BR" dirty="0">
                <a:latin typeface="+mn-lt"/>
                <a:cs typeface="+mn-cs"/>
              </a:rPr>
              <a:t>: 40 %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latin typeface="+mn-lt"/>
                <a:cs typeface="+mn-cs"/>
              </a:rPr>
              <a:t> Retrações : 30 %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latin typeface="+mn-lt"/>
                <a:cs typeface="+mn-cs"/>
              </a:rPr>
              <a:t> Sibilos: 25 %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latin typeface="+mn-lt"/>
                <a:cs typeface="+mn-cs"/>
              </a:rPr>
              <a:t>Dor abdominal: 20 %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latin typeface="+mn-lt"/>
                <a:cs typeface="+mn-cs"/>
              </a:rPr>
              <a:t>Dor  Peito: 10 %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Diagnóstico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mtClean="0"/>
              <a:t>Quadro Clínico e exame físico</a:t>
            </a:r>
          </a:p>
          <a:p>
            <a:pPr>
              <a:lnSpc>
                <a:spcPct val="90000"/>
              </a:lnSpc>
            </a:pPr>
            <a:r>
              <a:rPr lang="en-US" smtClean="0"/>
              <a:t>RX de tórax- </a:t>
            </a:r>
            <a:r>
              <a:rPr lang="pt-BR" altLang="pt-BR" smtClean="0">
                <a:cs typeface="Arial" charset="0"/>
              </a:rPr>
              <a:t>Avaliar extensão do acometimento</a:t>
            </a:r>
            <a:endParaRPr lang="en-US" smtClean="0"/>
          </a:p>
          <a:p>
            <a:pPr>
              <a:lnSpc>
                <a:spcPct val="90000"/>
              </a:lnSpc>
            </a:pPr>
            <a:r>
              <a:rPr lang="en-US" smtClean="0"/>
              <a:t>Hemograma- </a:t>
            </a:r>
            <a:r>
              <a:rPr lang="pt-BR" altLang="pt-BR" smtClean="0">
                <a:cs typeface="Arial" charset="0"/>
              </a:rPr>
              <a:t>pouco valor, leucocitose com neutrofilia e desvio à esquerda, anemia e plaquetopenia</a:t>
            </a:r>
            <a:endParaRPr lang="en-US" smtClean="0"/>
          </a:p>
          <a:p>
            <a:pPr>
              <a:lnSpc>
                <a:spcPct val="90000"/>
              </a:lnSpc>
            </a:pPr>
            <a:r>
              <a:rPr lang="en-US" smtClean="0"/>
              <a:t>Hemocultura- </a:t>
            </a:r>
            <a:r>
              <a:rPr lang="pt-BR" altLang="pt-BR" smtClean="0">
                <a:cs typeface="Arial" charset="0"/>
              </a:rPr>
              <a:t>não é indicada em pneumonia simples e sim nos casos que requer internação</a:t>
            </a:r>
            <a:endParaRPr lang="en-US" smtClean="0"/>
          </a:p>
          <a:p>
            <a:pPr>
              <a:lnSpc>
                <a:spcPct val="90000"/>
              </a:lnSpc>
            </a:pPr>
            <a:r>
              <a:rPr lang="en-US" smtClean="0"/>
              <a:t>Teste sorológico- </a:t>
            </a:r>
            <a:r>
              <a:rPr lang="en-US" i="1" smtClean="0"/>
              <a:t>Mycoplasma</a:t>
            </a:r>
          </a:p>
          <a:p>
            <a:pPr>
              <a:lnSpc>
                <a:spcPct val="90000"/>
              </a:lnSpc>
            </a:pPr>
            <a:r>
              <a:rPr lang="en-US" smtClean="0"/>
              <a:t>Biópsia pulmonar</a:t>
            </a:r>
          </a:p>
          <a:p>
            <a:pPr>
              <a:lnSpc>
                <a:spcPct val="90000"/>
              </a:lnSpc>
            </a:pPr>
            <a:r>
              <a:rPr lang="en-US" smtClean="0"/>
              <a:t>TC de tórax</a:t>
            </a:r>
          </a:p>
          <a:p>
            <a:pPr>
              <a:lnSpc>
                <a:spcPct val="90000"/>
              </a:lnSpc>
            </a:pPr>
            <a:r>
              <a:rPr lang="en-US" smtClean="0"/>
              <a:t>USG</a:t>
            </a:r>
          </a:p>
          <a:p>
            <a:pPr>
              <a:lnSpc>
                <a:spcPct val="90000"/>
              </a:lnSpc>
            </a:pPr>
            <a:r>
              <a:rPr lang="en-US" smtClean="0"/>
              <a:t>Lavado broncoalveolar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Diagnóstico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r>
              <a:rPr lang="pt-BR" sz="2200" smtClean="0"/>
              <a:t>Pneumonia lobar - envolvimento de um único lobo ou segmento de um lobo, este é o padrão clássico de pneumonia S. pneumoniae </a:t>
            </a:r>
          </a:p>
          <a:p>
            <a:r>
              <a:rPr lang="pt-BR" sz="2200" smtClean="0"/>
              <a:t>Broncopneumonia - envolvimento primário de vias aéreas e interstício; esse padrão é às vezes visto em </a:t>
            </a:r>
            <a:r>
              <a:rPr lang="pt-BR" sz="2200" i="1" smtClean="0"/>
              <a:t>Streptococcus pyogenes</a:t>
            </a:r>
            <a:r>
              <a:rPr lang="pt-BR" sz="2200" smtClean="0"/>
              <a:t> e </a:t>
            </a:r>
            <a:r>
              <a:rPr lang="pt-BR" sz="2200" i="1" smtClean="0"/>
              <a:t>Staphylococcus aureus</a:t>
            </a:r>
            <a:r>
              <a:rPr lang="pt-BR" sz="2200" smtClean="0"/>
              <a:t> (pneumatocele, derrame pleural, abscesso) </a:t>
            </a:r>
          </a:p>
          <a:p>
            <a:r>
              <a:rPr lang="pt-BR" sz="2200" smtClean="0"/>
              <a:t>Pneumonia necrosante (associada a pneumonia por aspiração e pneumonia resultante de </a:t>
            </a:r>
            <a:r>
              <a:rPr lang="pt-BR" sz="2200" i="1" smtClean="0"/>
              <a:t>S. pneumoniae</a:t>
            </a:r>
            <a:r>
              <a:rPr lang="pt-BR" sz="2200" smtClean="0"/>
              <a:t>, </a:t>
            </a:r>
            <a:r>
              <a:rPr lang="pt-BR" sz="2200" i="1" smtClean="0"/>
              <a:t>S. pyogenes</a:t>
            </a:r>
            <a:r>
              <a:rPr lang="pt-BR" sz="2200" smtClean="0"/>
              <a:t> e </a:t>
            </a:r>
            <a:r>
              <a:rPr lang="pt-BR" sz="2200" i="1" smtClean="0"/>
              <a:t>S. aureus</a:t>
            </a:r>
            <a:r>
              <a:rPr lang="pt-BR" sz="2200" smtClean="0"/>
              <a:t>) </a:t>
            </a:r>
          </a:p>
          <a:p>
            <a:r>
              <a:rPr lang="pt-BR" sz="2200" smtClean="0"/>
              <a:t>Intersticial e peribronquiolar com infiltração do parênquima secundário - este padrão ocorre normalmente quando uma pneumonia atípica, viral</a:t>
            </a:r>
          </a:p>
          <a:p>
            <a:endParaRPr lang="pt-BR" sz="2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Avaliação</a:t>
            </a:r>
            <a:r>
              <a:rPr lang="en-US" dirty="0" smtClean="0"/>
              <a:t> da </a:t>
            </a:r>
            <a:r>
              <a:rPr lang="en-US" dirty="0" err="1" smtClean="0"/>
              <a:t>gravidade</a:t>
            </a:r>
            <a:endParaRPr lang="pt-BR" dirty="0"/>
          </a:p>
        </p:txBody>
      </p:sp>
      <p:pic>
        <p:nvPicPr>
          <p:cNvPr id="4096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043113" y="1600200"/>
            <a:ext cx="4295775" cy="4873625"/>
          </a:xfrm>
        </p:spPr>
      </p:pic>
      <p:sp>
        <p:nvSpPr>
          <p:cNvPr id="40963" name="Espaço Reservado para Rodapé 2"/>
          <p:cNvSpPr>
            <a:spLocks noGrp="1"/>
          </p:cNvSpPr>
          <p:nvPr>
            <p:ph type="ftr" sz="quarter" idx="12"/>
          </p:nvPr>
        </p:nvSpPr>
        <p:spPr bwMode="auto">
          <a:xfrm>
            <a:off x="323850" y="6356350"/>
            <a:ext cx="5695950" cy="365125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b="1" smtClean="0">
                <a:cs typeface="Arial" charset="0"/>
              </a:rPr>
              <a:t>Diretrizes brasileiras em pneumonia </a:t>
            </a:r>
            <a:r>
              <a:rPr lang="pt-BR" smtClean="0">
                <a:cs typeface="Arial" charset="0"/>
              </a:rPr>
              <a:t>s </a:t>
            </a:r>
            <a:r>
              <a:rPr lang="pt-BR" b="1" smtClean="0">
                <a:cs typeface="Arial" charset="0"/>
              </a:rPr>
              <a:t>adquirida na comunidade em pediatria – 2007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Critérios</a:t>
            </a:r>
            <a:r>
              <a:rPr lang="en-US" dirty="0" smtClean="0"/>
              <a:t> de </a:t>
            </a:r>
            <a:r>
              <a:rPr lang="en-US" dirty="0" err="1" smtClean="0"/>
              <a:t>internação</a:t>
            </a:r>
            <a:endParaRPr lang="pt-BR" dirty="0"/>
          </a:p>
        </p:txBody>
      </p:sp>
      <p:sp>
        <p:nvSpPr>
          <p:cNvPr id="41986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smtClean="0"/>
              <a:t>Até 2 meses: sempre internar</a:t>
            </a:r>
          </a:p>
          <a:p>
            <a:r>
              <a:rPr lang="en-US" smtClean="0"/>
              <a:t>2 meses a 5 anos: </a:t>
            </a:r>
            <a:r>
              <a:rPr lang="pt-BR" smtClean="0"/>
              <a:t>falha da terapêutica ambulatorial, doença grave concomitante, sinais radiológicos de gravidade (derrame pleural, pneumatoceles, abscesso)</a:t>
            </a:r>
          </a:p>
          <a:p>
            <a:r>
              <a:rPr lang="en-US" smtClean="0"/>
              <a:t>Transferência para UTI:</a:t>
            </a:r>
            <a:r>
              <a:rPr lang="pt-BR" smtClean="0"/>
              <a:t> SpO2 &lt; 92% com fração inspirada de oxigênio &gt; 60%, hipotensão arterial, evidência clínica de grave falência respiratória e exaustão, apnéia recorrente ou respiração irregular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Tratamento</a:t>
            </a:r>
            <a:endParaRPr lang="pt-BR" dirty="0"/>
          </a:p>
        </p:txBody>
      </p:sp>
      <p:sp>
        <p:nvSpPr>
          <p:cNvPr id="43010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smtClean="0"/>
              <a:t>Hidratação</a:t>
            </a:r>
          </a:p>
          <a:p>
            <a:r>
              <a:rPr lang="en-US" smtClean="0"/>
              <a:t>Nutrição</a:t>
            </a:r>
          </a:p>
          <a:p>
            <a:r>
              <a:rPr lang="en-US" smtClean="0"/>
              <a:t>Oxigênio</a:t>
            </a:r>
          </a:p>
          <a:p>
            <a:r>
              <a:rPr lang="en-US" smtClean="0"/>
              <a:t>Antitérmico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23950" y="-242888"/>
            <a:ext cx="7467600" cy="1143001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Tratamento</a:t>
            </a:r>
            <a:endParaRPr lang="pt-BR" dirty="0"/>
          </a:p>
        </p:txBody>
      </p:sp>
      <p:sp>
        <p:nvSpPr>
          <p:cNvPr id="44034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endParaRPr lang="pt-BR" smtClean="0"/>
          </a:p>
        </p:txBody>
      </p:sp>
      <p:sp>
        <p:nvSpPr>
          <p:cNvPr id="44035" name="Espaço Reservado para Rodapé 3"/>
          <p:cNvSpPr>
            <a:spLocks noGrp="1"/>
          </p:cNvSpPr>
          <p:nvPr>
            <p:ph type="ftr" sz="quarter" idx="12"/>
          </p:nvPr>
        </p:nvSpPr>
        <p:spPr bwMode="auto">
          <a:xfrm>
            <a:off x="2627313" y="6675438"/>
            <a:ext cx="6516687" cy="365125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b="1" smtClean="0">
                <a:cs typeface="Arial" charset="0"/>
              </a:rPr>
              <a:t>Diretrizes brasileiras em pneumonia </a:t>
            </a:r>
            <a:r>
              <a:rPr lang="pt-BR" smtClean="0">
                <a:cs typeface="Arial" charset="0"/>
              </a:rPr>
              <a:t>s </a:t>
            </a:r>
            <a:r>
              <a:rPr lang="pt-BR" b="1" smtClean="0">
                <a:cs typeface="Arial" charset="0"/>
              </a:rPr>
              <a:t>adquirida na comunidade em pediatria – 2007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mtClean="0">
              <a:cs typeface="Arial" charset="0"/>
            </a:endParaRPr>
          </a:p>
        </p:txBody>
      </p:sp>
      <p:pic>
        <p:nvPicPr>
          <p:cNvPr id="4403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2450" y="1052513"/>
            <a:ext cx="803910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413" y="2157413"/>
            <a:ext cx="9020175" cy="490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-387350"/>
            <a:ext cx="7467600" cy="122396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Tratamento</a:t>
            </a:r>
            <a:endParaRPr lang="pt-BR" dirty="0"/>
          </a:p>
        </p:txBody>
      </p:sp>
      <p:sp>
        <p:nvSpPr>
          <p:cNvPr id="45058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692150"/>
            <a:ext cx="7467600" cy="5781675"/>
          </a:xfrm>
        </p:spPr>
        <p:txBody>
          <a:bodyPr/>
          <a:lstStyle/>
          <a:p>
            <a:r>
              <a:rPr lang="pt-BR" altLang="pt-BR" smtClean="0"/>
              <a:t>Em pacientes menores de 5 anos, com rápida evolução ou pneumonia extensa, é importante entrar com oxacilina, associada a cefalosporina de 3 geração ou cloranfenicol, pelo aumento da prevalência de </a:t>
            </a:r>
            <a:r>
              <a:rPr lang="pt-BR" altLang="pt-BR" i="1" smtClean="0"/>
              <a:t>St. aureus ou H. influenzae</a:t>
            </a:r>
            <a:endParaRPr lang="pt-BR" smtClean="0"/>
          </a:p>
        </p:txBody>
      </p:sp>
      <p:sp>
        <p:nvSpPr>
          <p:cNvPr id="45059" name="Espaço Reservado para Rodapé 3"/>
          <p:cNvSpPr>
            <a:spLocks noGrp="1"/>
          </p:cNvSpPr>
          <p:nvPr>
            <p:ph type="ftr" sz="quarter" idx="12"/>
          </p:nvPr>
        </p:nvSpPr>
        <p:spPr bwMode="auto">
          <a:xfrm>
            <a:off x="395288" y="6356350"/>
            <a:ext cx="8353425" cy="365125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b="1" smtClean="0">
                <a:cs typeface="Arial" charset="0"/>
              </a:rPr>
              <a:t>Diretrizes brasileiras em pneumonia </a:t>
            </a:r>
            <a:r>
              <a:rPr lang="pt-BR" smtClean="0">
                <a:cs typeface="Arial" charset="0"/>
              </a:rPr>
              <a:t>s </a:t>
            </a:r>
            <a:r>
              <a:rPr lang="pt-BR" b="1" smtClean="0">
                <a:cs typeface="Arial" charset="0"/>
              </a:rPr>
              <a:t>adquirida na comunidade em pediatria – 2007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mtClean="0">
              <a:cs typeface="Arial" charset="0"/>
            </a:endParaRPr>
          </a:p>
        </p:txBody>
      </p:sp>
      <p:pic>
        <p:nvPicPr>
          <p:cNvPr id="4506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363" y="2590800"/>
            <a:ext cx="8677275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Prognóstico</a:t>
            </a:r>
            <a:endParaRPr lang="pt-BR" dirty="0"/>
          </a:p>
        </p:txBody>
      </p:sp>
      <p:sp>
        <p:nvSpPr>
          <p:cNvPr id="46082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pt-BR" smtClean="0"/>
              <a:t> </a:t>
            </a:r>
            <a:r>
              <a:rPr lang="pt-BR" altLang="pt-BR" smtClean="0"/>
              <a:t>Quando não há resposta clínica após 48-72 h da antibioticoterapia, é importante a averiguação das complicações</a:t>
            </a:r>
            <a:endParaRPr lang="pt-BR" smtClean="0"/>
          </a:p>
          <a:p>
            <a:r>
              <a:rPr lang="en-US" smtClean="0"/>
              <a:t>A presença de gravidade na internação é variável isolada associada a óbito.</a:t>
            </a:r>
            <a:endParaRPr lang="pt-BR" smtClean="0"/>
          </a:p>
        </p:txBody>
      </p:sp>
      <p:sp>
        <p:nvSpPr>
          <p:cNvPr id="46083" name="Espaço Reservado para Rodapé 3"/>
          <p:cNvSpPr>
            <a:spLocks noGrp="1"/>
          </p:cNvSpPr>
          <p:nvPr>
            <p:ph type="ftr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mtClean="0">
              <a:cs typeface="Arial" charset="0"/>
            </a:endParaRPr>
          </a:p>
        </p:txBody>
      </p:sp>
      <p:sp>
        <p:nvSpPr>
          <p:cNvPr id="46084" name="CaixaDeTexto 4"/>
          <p:cNvSpPr txBox="1">
            <a:spLocks noChangeArrowheads="1"/>
          </p:cNvSpPr>
          <p:nvPr/>
        </p:nvSpPr>
        <p:spPr bwMode="auto">
          <a:xfrm>
            <a:off x="107950" y="6488113"/>
            <a:ext cx="86645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>
                <a:latin typeface="Century Schoolbook"/>
              </a:rPr>
              <a:t>Lethality by pneumonia and factors associated to death- Jornal de Pediatria 2013</a:t>
            </a:r>
            <a:endParaRPr lang="pt-BR" sz="1200">
              <a:latin typeface="Century School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Complicações</a:t>
            </a:r>
            <a:endParaRPr lang="pt-BR" dirty="0"/>
          </a:p>
        </p:txBody>
      </p:sp>
      <p:sp>
        <p:nvSpPr>
          <p:cNvPr id="47106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smtClean="0"/>
              <a:t>Derrame pleural</a:t>
            </a:r>
          </a:p>
          <a:p>
            <a:r>
              <a:rPr lang="en-US" smtClean="0"/>
              <a:t>Empiema</a:t>
            </a:r>
          </a:p>
          <a:p>
            <a:r>
              <a:rPr lang="en-US" smtClean="0"/>
              <a:t>Abscesso pulmonar</a:t>
            </a:r>
          </a:p>
          <a:p>
            <a:r>
              <a:rPr lang="en-US" smtClean="0"/>
              <a:t>Atelectasia</a:t>
            </a:r>
          </a:p>
          <a:p>
            <a:r>
              <a:rPr lang="en-US" smtClean="0"/>
              <a:t>Disseminação hematogênica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48130" name="Espaço Reservado para Conteúdo 3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684213" y="333375"/>
            <a:ext cx="7848600" cy="10144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0" dirty="0">
                <a:solidFill>
                  <a:schemeClr val="bg2">
                    <a:lumMod val="75000"/>
                  </a:schemeClr>
                </a:solidFill>
                <a:latin typeface="+mn-lt"/>
                <a:cs typeface="+mn-cs"/>
              </a:rPr>
              <a:t>OBRIGADA !</a:t>
            </a:r>
            <a:endParaRPr lang="pt-BR" sz="6000" dirty="0">
              <a:solidFill>
                <a:schemeClr val="bg2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Referências</a:t>
            </a:r>
            <a:r>
              <a:rPr lang="en-US" dirty="0" smtClean="0"/>
              <a:t> </a:t>
            </a:r>
            <a:r>
              <a:rPr lang="en-US" dirty="0" err="1" smtClean="0"/>
              <a:t>bibliográficas</a:t>
            </a:r>
            <a:endParaRPr lang="pt-BR" dirty="0"/>
          </a:p>
        </p:txBody>
      </p:sp>
      <p:sp>
        <p:nvSpPr>
          <p:cNvPr id="49154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1188" y="765175"/>
            <a:ext cx="7467600" cy="4873625"/>
          </a:xfrm>
        </p:spPr>
        <p:txBody>
          <a:bodyPr/>
          <a:lstStyle/>
          <a:p>
            <a:r>
              <a:rPr lang="pt-BR" smtClean="0"/>
              <a:t>Diretrizes Brasileiras em Pneumonias Adquirida na Comunidade em Pediatria – 2007. J bras pneumol 33, suppl1, São Paulo, April 2007. Disponível em:</a:t>
            </a:r>
          </a:p>
          <a:p>
            <a:pPr>
              <a:buFont typeface="Wingdings" pitchFamily="2" charset="2"/>
              <a:buNone/>
            </a:pPr>
            <a:r>
              <a:rPr lang="pt-BR" sz="1800" b="1" i="1" smtClean="0"/>
              <a:t>     </a:t>
            </a:r>
            <a:r>
              <a:rPr lang="pt-BR" sz="1800" b="1" i="1" smtClean="0">
                <a:hlinkClick r:id="rId2"/>
              </a:rPr>
              <a:t>Diretrizes brasileiras em pneumonia adquirida na comunidade</a:t>
            </a:r>
            <a:r>
              <a:rPr lang="pt-BR" sz="1800" smtClean="0">
                <a:hlinkClick r:id="rId2"/>
              </a:rPr>
              <a:t> </a:t>
            </a:r>
            <a:endParaRPr lang="pt-BR" smtClean="0"/>
          </a:p>
          <a:p>
            <a:r>
              <a:rPr lang="en-US" smtClean="0"/>
              <a:t>Epidemiology, pathogenesis, and etiology of pneumonia in children , Up to Date- 2013</a:t>
            </a:r>
          </a:p>
          <a:p>
            <a:r>
              <a:rPr lang="en-US" smtClean="0"/>
              <a:t>Ferreira S et al.  Lethality by pneumonia and factors associated to deathJ Pediatr (Rio J) 2014;90:92-7. Disponível em (português): </a:t>
            </a:r>
            <a:r>
              <a:rPr lang="pt-BR" sz="1800" smtClean="0"/>
              <a:t>[PDF]</a:t>
            </a:r>
            <a:r>
              <a:rPr lang="pt-BR" sz="1800" b="1" i="1" smtClean="0">
                <a:hlinkClick r:id="rId3"/>
              </a:rPr>
              <a:t>Lethality by pneumonia and factors associated to death</a:t>
            </a:r>
            <a:endParaRPr lang="pt-BR" sz="1800" b="1" smtClean="0"/>
          </a:p>
          <a:p>
            <a:r>
              <a:rPr lang="en-US" smtClean="0"/>
              <a:t>Aurílio RB.Pneumonia </a:t>
            </a:r>
            <a:r>
              <a:rPr lang="pt-BR" smtClean="0"/>
              <a:t> adquirida na comunidade na infância e imunizações.  Residência Pediátrica, vol3, no 3, set/dez 2013 (disponível em:</a:t>
            </a:r>
            <a:r>
              <a:rPr lang="pt-BR" sz="1800" smtClean="0"/>
              <a:t>[PDF]</a:t>
            </a:r>
            <a:r>
              <a:rPr lang="pt-BR" sz="1800" b="1" smtClean="0">
                <a:hlinkClick r:id="rId4"/>
              </a:rPr>
              <a:t>PDF Português - Residência Pediátrica</a:t>
            </a:r>
            <a:r>
              <a:rPr lang="pt-BR" sz="1800" b="1" smtClean="0"/>
              <a:t>)</a:t>
            </a:r>
          </a:p>
          <a:p>
            <a:r>
              <a:rPr lang="pt-BR" smtClean="0"/>
              <a:t> </a:t>
            </a:r>
            <a:r>
              <a:rPr lang="en-US" smtClean="0"/>
              <a:t>Tratado de Pediatria Nelson- 18 Edição</a:t>
            </a:r>
          </a:p>
          <a:p>
            <a:r>
              <a:rPr lang="en-US" smtClean="0"/>
              <a:t>Doenças respiratórias- USP</a:t>
            </a:r>
            <a:endParaRPr lang="pt-BR" smtClean="0"/>
          </a:p>
          <a:p>
            <a:endParaRPr lang="pt-BR" smtClean="0"/>
          </a:p>
          <a:p>
            <a:endParaRPr lang="en-US" smtClean="0"/>
          </a:p>
          <a:p>
            <a:endParaRPr lang="pt-BR" smtClean="0"/>
          </a:p>
          <a:p>
            <a:endParaRPr lang="pt-BR" smtClean="0"/>
          </a:p>
        </p:txBody>
      </p:sp>
      <p:sp>
        <p:nvSpPr>
          <p:cNvPr id="49156" name="Line 4"/>
          <p:cNvSpPr>
            <a:spLocks noChangeShapeType="1"/>
          </p:cNvSpPr>
          <p:nvPr/>
        </p:nvSpPr>
        <p:spPr bwMode="auto">
          <a:xfrm flipH="1">
            <a:off x="7812088" y="1916113"/>
            <a:ext cx="431800" cy="287337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740650" y="1557338"/>
            <a:ext cx="1403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Clicar aqui</a:t>
            </a:r>
            <a:r>
              <a:rPr lang="pt-BR"/>
              <a:t>!)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lcão Envidraçad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Balcão Envidraçado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ostura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alcão Envidraçado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750</TotalTime>
  <Words>1438</Words>
  <Application>Microsoft Office PowerPoint</Application>
  <PresentationFormat>Apresentação na tela (4:3)</PresentationFormat>
  <Paragraphs>142</Paragraphs>
  <Slides>33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33</vt:i4>
      </vt:variant>
    </vt:vector>
  </HeadingPairs>
  <TitlesOfParts>
    <vt:vector size="34" baseType="lpstr">
      <vt:lpstr>Balcão Envidraçado</vt:lpstr>
      <vt:lpstr>CASO CLÍNICO Pneumonia </vt:lpstr>
      <vt:lpstr>Caso Clínico</vt:lpstr>
      <vt:lpstr>Slide 3</vt:lpstr>
      <vt:lpstr>Slide 4</vt:lpstr>
      <vt:lpstr>Hipóteses diagnósticas ?</vt:lpstr>
      <vt:lpstr>Hipóteses diagnósticas </vt:lpstr>
      <vt:lpstr>Diagnóstico</vt:lpstr>
      <vt:lpstr>Exames a serem solicitados?</vt:lpstr>
      <vt:lpstr>Exames a serem solicitados</vt:lpstr>
      <vt:lpstr>Slide 10</vt:lpstr>
      <vt:lpstr>Slide 11</vt:lpstr>
      <vt:lpstr>Conduta?</vt:lpstr>
      <vt:lpstr>Slide 13</vt:lpstr>
      <vt:lpstr>Slide 14</vt:lpstr>
      <vt:lpstr>Slide 15</vt:lpstr>
      <vt:lpstr>Definição</vt:lpstr>
      <vt:lpstr>Epidemiologia</vt:lpstr>
      <vt:lpstr>Epidemiologia</vt:lpstr>
      <vt:lpstr>Etiologia</vt:lpstr>
      <vt:lpstr>Fisiopatologia</vt:lpstr>
      <vt:lpstr>Quadro Clínico</vt:lpstr>
      <vt:lpstr>  Quadro Clínico</vt:lpstr>
      <vt:lpstr>Diagnóstico</vt:lpstr>
      <vt:lpstr>Diagnóstico</vt:lpstr>
      <vt:lpstr>Avaliação da gravidade</vt:lpstr>
      <vt:lpstr>Critérios de internação</vt:lpstr>
      <vt:lpstr>Tratamento</vt:lpstr>
      <vt:lpstr>Tratamento</vt:lpstr>
      <vt:lpstr>Tratamento</vt:lpstr>
      <vt:lpstr>Prognóstico</vt:lpstr>
      <vt:lpstr>Complicações</vt:lpstr>
      <vt:lpstr>Slide 32</vt:lpstr>
      <vt:lpstr>Referências bibliográficas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Caso Clínico 1</dc:title>
  <dc:creator>user</dc:creator>
  <cp:lastModifiedBy>Paulo</cp:lastModifiedBy>
  <cp:revision>46</cp:revision>
  <dcterms:created xsi:type="dcterms:W3CDTF">2014-03-17T23:05:42Z</dcterms:created>
  <dcterms:modified xsi:type="dcterms:W3CDTF">2014-05-01T12:12:52Z</dcterms:modified>
</cp:coreProperties>
</file>