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257" r:id="rId3"/>
    <p:sldId id="259" r:id="rId4"/>
    <p:sldId id="260" r:id="rId5"/>
    <p:sldId id="261" r:id="rId6"/>
    <p:sldId id="262" r:id="rId7"/>
    <p:sldId id="263" r:id="rId8"/>
    <p:sldId id="265" r:id="rId9"/>
    <p:sldId id="266" r:id="rId10"/>
    <p:sldId id="267" r:id="rId11"/>
    <p:sldId id="264" r:id="rId12"/>
    <p:sldId id="268" r:id="rId13"/>
    <p:sldId id="269" r:id="rId14"/>
    <p:sldId id="271" r:id="rId15"/>
    <p:sldId id="270" r:id="rId16"/>
    <p:sldId id="272" r:id="rId17"/>
    <p:sldId id="273" r:id="rId18"/>
    <p:sldId id="274" r:id="rId19"/>
    <p:sldId id="275" r:id="rId20"/>
    <p:sldId id="277" r:id="rId21"/>
    <p:sldId id="278" r:id="rId22"/>
    <p:sldId id="276" r:id="rId23"/>
    <p:sldId id="279" r:id="rId24"/>
    <p:sldId id="280" r:id="rId25"/>
    <p:sldId id="289" r:id="rId26"/>
    <p:sldId id="281" r:id="rId27"/>
    <p:sldId id="282" r:id="rId28"/>
    <p:sldId id="283" r:id="rId29"/>
    <p:sldId id="292" r:id="rId30"/>
    <p:sldId id="284" r:id="rId31"/>
    <p:sldId id="285" r:id="rId32"/>
    <p:sldId id="286" r:id="rId33"/>
    <p:sldId id="287" r:id="rId34"/>
    <p:sldId id="293" r:id="rId35"/>
    <p:sldId id="294" r:id="rId36"/>
    <p:sldId id="318" r:id="rId37"/>
    <p:sldId id="295" r:id="rId38"/>
    <p:sldId id="296" r:id="rId39"/>
    <p:sldId id="297" r:id="rId40"/>
    <p:sldId id="298" r:id="rId41"/>
    <p:sldId id="301" r:id="rId42"/>
    <p:sldId id="302" r:id="rId43"/>
    <p:sldId id="299" r:id="rId44"/>
    <p:sldId id="303" r:id="rId45"/>
    <p:sldId id="327" r:id="rId46"/>
    <p:sldId id="304" r:id="rId47"/>
    <p:sldId id="305" r:id="rId48"/>
    <p:sldId id="312" r:id="rId49"/>
    <p:sldId id="306" r:id="rId50"/>
    <p:sldId id="307" r:id="rId51"/>
    <p:sldId id="308" r:id="rId52"/>
    <p:sldId id="309" r:id="rId53"/>
    <p:sldId id="310" r:id="rId54"/>
    <p:sldId id="328" r:id="rId55"/>
    <p:sldId id="311" r:id="rId56"/>
    <p:sldId id="288" r:id="rId57"/>
    <p:sldId id="290" r:id="rId58"/>
    <p:sldId id="317" r:id="rId59"/>
    <p:sldId id="319" r:id="rId60"/>
    <p:sldId id="321" r:id="rId61"/>
    <p:sldId id="322" r:id="rId62"/>
    <p:sldId id="323" r:id="rId63"/>
    <p:sldId id="320" r:id="rId64"/>
    <p:sldId id="313" r:id="rId65"/>
    <p:sldId id="315" r:id="rId66"/>
    <p:sldId id="314" r:id="rId67"/>
    <p:sldId id="324" r:id="rId68"/>
    <p:sldId id="325" r:id="rId69"/>
    <p:sldId id="316" r:id="rId70"/>
    <p:sldId id="329" r:id="rId71"/>
    <p:sldId id="330" r:id="rId72"/>
    <p:sldId id="331" r:id="rId73"/>
    <p:sldId id="332" r:id="rId74"/>
    <p:sldId id="333" r:id="rId7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33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629" y="-67"/>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FB7AE78-7A30-44CA-B2D4-6BE75B741B58}" type="datetimeFigureOut">
              <a:rPr lang="en-US"/>
              <a:pPr>
                <a:defRPr/>
              </a:pPr>
              <a:t>8/17/2014</a:t>
            </a:fld>
            <a:endParaRPr lang="pt-B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pt-BR"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EE9D87B-599D-4C99-8975-6FC14A5CFA68}"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 necessidade de procedimentos de reanimação é maior quanto menor a idade gestacional e/ou peso ao nascer. </a:t>
            </a:r>
          </a:p>
          <a:p>
            <a:pPr eaLnBrk="1" hangingPunct="1">
              <a:spcBef>
                <a:spcPct val="0"/>
              </a:spcBef>
            </a:pPr>
            <a:r>
              <a:rPr lang="en-US" smtClean="0"/>
              <a:t>O parto cesárea, entre 37 e 39 semanas de gestação, mesmo sem fatores de risco antenatais para asfixia, também eleva o risco de que a ventilação ao nascer seja indicada </a:t>
            </a:r>
          </a:p>
          <a:p>
            <a:pPr eaLnBrk="1" hangingPunct="1">
              <a:spcBef>
                <a:spcPct val="0"/>
              </a:spcBef>
            </a:pPr>
            <a:endParaRPr lang="pt-BR" smtClean="0"/>
          </a:p>
        </p:txBody>
      </p:sp>
      <p:sp>
        <p:nvSpPr>
          <p:cNvPr id="3277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B4600A-3A7B-4EA9-A66F-E811C4675B16}" type="slidenum">
              <a:rPr lang="pt-BR">
                <a:cs typeface="Arial" charset="0"/>
              </a:rPr>
              <a:pPr fontAlgn="base">
                <a:spcBef>
                  <a:spcPct val="0"/>
                </a:spcBef>
                <a:spcAft>
                  <a:spcPct val="0"/>
                </a:spcAft>
                <a:defRPr/>
              </a:pPr>
              <a:t>17</a:t>
            </a:fld>
            <a:endParaRPr lang="pt-BR">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73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6D38F1-CAE2-4735-B400-379759F00C00}" type="slidenum">
              <a:rPr lang="pt-BR">
                <a:cs typeface="Arial" charset="0"/>
              </a:rPr>
              <a:pPr fontAlgn="base">
                <a:spcBef>
                  <a:spcPct val="0"/>
                </a:spcBef>
                <a:spcAft>
                  <a:spcPct val="0"/>
                </a:spcAft>
                <a:defRPr/>
              </a:pPr>
              <a:t>41</a:t>
            </a:fld>
            <a:endParaRPr lang="pt-BR">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 typeface="Wingdings" pitchFamily="2" charset="2"/>
              <a:buChar char="Ø"/>
            </a:pPr>
            <a:r>
              <a:rPr lang="pt-BR" smtClean="0"/>
              <a:t>Frequência de 40-60mov./min </a:t>
            </a:r>
            <a:r>
              <a:rPr lang="pt-BR" smtClean="0">
                <a:sym typeface="Wingdings" pitchFamily="2" charset="2"/>
              </a:rPr>
              <a:t> “aperta/solta/solta/aperta”</a:t>
            </a:r>
          </a:p>
          <a:p>
            <a:pPr eaLnBrk="1" hangingPunct="1">
              <a:spcBef>
                <a:spcPct val="0"/>
              </a:spcBef>
              <a:buFont typeface="Wingdings" pitchFamily="2" charset="2"/>
              <a:buChar char="Ø"/>
            </a:pPr>
            <a:r>
              <a:rPr lang="pt-BR" smtClean="0">
                <a:sym typeface="Wingdings" pitchFamily="2" charset="2"/>
              </a:rPr>
              <a:t>Iniciar: com pressão inspiratória de +/- 20cmH2O</a:t>
            </a:r>
          </a:p>
          <a:p>
            <a:pPr eaLnBrk="1" hangingPunct="1">
              <a:spcBef>
                <a:spcPct val="0"/>
              </a:spcBef>
            </a:pPr>
            <a:endParaRPr lang="pt-BR" smtClean="0"/>
          </a:p>
          <a:p>
            <a:pPr eaLnBrk="1" hangingPunct="1">
              <a:spcBef>
                <a:spcPct val="0"/>
              </a:spcBef>
            </a:pPr>
            <a:r>
              <a:rPr lang="pt-BR" smtClean="0"/>
              <a:t>AMBU: fácil manuseio, porém sem controle da pressão e do volume.</a:t>
            </a:r>
          </a:p>
          <a:p>
            <a:pPr eaLnBrk="1" hangingPunct="1">
              <a:spcBef>
                <a:spcPct val="0"/>
              </a:spcBef>
            </a:pPr>
            <a:r>
              <a:rPr lang="pt-BR" smtClean="0"/>
              <a:t>OUTROS: melhor controle da pressão e do volume, necessitam gás. </a:t>
            </a:r>
          </a:p>
        </p:txBody>
      </p:sp>
      <p:sp>
        <p:nvSpPr>
          <p:cNvPr id="593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25C9223-E886-41B3-AF6F-4995BBAAA4D0}" type="slidenum">
              <a:rPr lang="pt-BR">
                <a:cs typeface="Arial" charset="0"/>
              </a:rPr>
              <a:pPr fontAlgn="base">
                <a:spcBef>
                  <a:spcPct val="0"/>
                </a:spcBef>
                <a:spcAft>
                  <a:spcPct val="0"/>
                </a:spcAft>
                <a:defRPr/>
              </a:pPr>
              <a:t>42</a:t>
            </a:fld>
            <a:endParaRPr lang="pt-BR">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829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Forame de Bochdalek</a:t>
            </a:r>
          </a:p>
        </p:txBody>
      </p:sp>
      <p:sp>
        <p:nvSpPr>
          <p:cNvPr id="7475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DD56590-D9E2-4DDB-92CD-C772CB30B6E2}" type="slidenum">
              <a:rPr lang="pt-BR">
                <a:cs typeface="Arial" charset="0"/>
              </a:rPr>
              <a:pPr fontAlgn="base">
                <a:spcBef>
                  <a:spcPct val="0"/>
                </a:spcBef>
                <a:spcAft>
                  <a:spcPct val="0"/>
                </a:spcAft>
                <a:defRPr/>
              </a:pPr>
              <a:t>64</a:t>
            </a:fld>
            <a:endParaRPr lang="pt-B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9F2EB034-A477-4A3A-A0B5-2839753393B6}" type="datetimeFigureOut">
              <a:rPr lang="pt-BR"/>
              <a:pPr>
                <a:defRPr/>
              </a:pPr>
              <a:t>17/08/2014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E865427-8369-450C-BE3D-C1F924924F8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3545199-ADF4-4AFE-945F-396B30DC8B7A}" type="datetimeFigureOut">
              <a:rPr lang="pt-BR"/>
              <a:pPr>
                <a:defRPr/>
              </a:pPr>
              <a:t>17/08/2014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ECE4082-1852-4286-B909-CEEEDA2790B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2FB4DB02-A743-46E2-B690-B1D8FDD6A6BC}" type="datetimeFigureOut">
              <a:rPr lang="pt-BR"/>
              <a:pPr>
                <a:defRPr/>
              </a:pPr>
              <a:t>17/08/2014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FD2B271-C113-45A9-A12E-21425368E581}"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E725B1D-DDE2-4378-A97D-D41E999CF633}" type="datetimeFigureOut">
              <a:rPr lang="pt-BR"/>
              <a:pPr>
                <a:defRPr/>
              </a:pPr>
              <a:t>17/08/2014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B0DB8D1-E929-4891-BC0F-990A798792FC}"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ADD7A42-A727-4B41-B93C-19F32A980544}" type="datetimeFigureOut">
              <a:rPr lang="pt-BR"/>
              <a:pPr>
                <a:defRPr/>
              </a:pPr>
              <a:t>17/08/2014</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F62FCF3-E96A-4D9F-9E81-CFF191C6287D}"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11402C1B-92ED-4EBB-B524-488BE20EA6BB}" type="datetimeFigureOut">
              <a:rPr lang="pt-BR"/>
              <a:pPr>
                <a:defRPr/>
              </a:pPr>
              <a:t>17/08/2014</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A7B63C98-9467-4BEC-9D67-94E04A86D97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E0055FB-3289-4579-8008-BC0CCF94908A}" type="datetimeFigureOut">
              <a:rPr lang="pt-BR"/>
              <a:pPr>
                <a:defRPr/>
              </a:pPr>
              <a:t>17/08/2014</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8D3F8EED-3CB7-436F-8971-36943808641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4985976-3969-4BC9-BD1C-3E2885DFD553}" type="datetimeFigureOut">
              <a:rPr lang="pt-BR"/>
              <a:pPr>
                <a:defRPr/>
              </a:pPr>
              <a:t>17/08/2014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B7AAD3F-F000-4CF8-9E51-3D215B9E4010}"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95B8D919-B5AF-4C48-8A00-C34C4E670519}" type="datetimeFigureOut">
              <a:rPr lang="pt-BR"/>
              <a:pPr>
                <a:defRPr/>
              </a:pPr>
              <a:t>17/08/2014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CC74C4A-F324-4A30-BA79-D23407DA03B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868E19C-9D20-466D-8B04-19A6216B4BE0}" type="datetimeFigureOut">
              <a:rPr lang="pt-BR"/>
              <a:pPr>
                <a:defRPr/>
              </a:pPr>
              <a:t>17/08/2014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FDFBC4D-46D9-441A-972B-5CD71FBA741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4AB324BB-50A8-4341-BD37-BA160BEF8468}" type="datetimeFigureOut">
              <a:rPr lang="pt-BR"/>
              <a:pPr>
                <a:defRPr/>
              </a:pPr>
              <a:t>17/08/2014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D0C3E03-2DB7-41A5-9228-B6A4D6D0170E}"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77F456C-52F6-41C5-8991-3AE1E9F9CAD0}" type="datetimeFigureOut">
              <a:rPr lang="pt-BR"/>
              <a:pPr>
                <a:defRPr/>
              </a:pPr>
              <a:t>17/08/2014</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5CB3348-BFB1-46B8-8AC3-C447D4868D85}"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paulomargotto.com.br/documentos/PALS%20X%20PRN.doc"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www.paulomargotto.com.br/documentos/Assist-RN_Sala_Parto.doc" TargetMode="External"/><Relationship Id="rId2" Type="http://schemas.openxmlformats.org/officeDocument/2006/relationships/hyperlink" Target="http://www.scielo.br/scielo.php?script=sci_arttext&amp;pid=S0100-69912008000100010&amp;lng=en&amp;nrm=iso" TargetMode="External"/><Relationship Id="rId1" Type="http://schemas.openxmlformats.org/officeDocument/2006/relationships/slideLayout" Target="../slideLayouts/slideLayout2.xml"/><Relationship Id="rId5" Type="http://schemas.openxmlformats.org/officeDocument/2006/relationships/hyperlink" Target="http://www.paulomargotto.com.br/documentos/HERNIA%20DIAFRAGMATICA-2012.doc" TargetMode="External"/><Relationship Id="rId4" Type="http://schemas.openxmlformats.org/officeDocument/2006/relationships/image" Target="../media/image33.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paulomargotto.com.br/documentos/Clamp_cord_prec_tard_pre-term.doc" TargetMode="External"/><Relationship Id="rId1" Type="http://schemas.openxmlformats.org/officeDocument/2006/relationships/slideLayout" Target="../slideLayouts/slideLayout2.xml"/><Relationship Id="rId4" Type="http://schemas.openxmlformats.org/officeDocument/2006/relationships/hyperlink" Target="http://www.paulomargotto.com.br/documentos/Tempo_clampear_cordao_2014.ppt"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paulomargotto.com.br/documentos/SAM_2014.do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14338" name="Título 1"/>
          <p:cNvSpPr>
            <a:spLocks noGrp="1"/>
          </p:cNvSpPr>
          <p:nvPr>
            <p:ph type="ctrTitle"/>
          </p:nvPr>
        </p:nvSpPr>
        <p:spPr>
          <a:xfrm>
            <a:off x="684213" y="1844675"/>
            <a:ext cx="7772400" cy="1470025"/>
          </a:xfrm>
        </p:spPr>
        <p:txBody>
          <a:bodyPr/>
          <a:lstStyle/>
          <a:p>
            <a:pPr eaLnBrk="1" hangingPunct="1"/>
            <a:r>
              <a:rPr lang="pt-BR" sz="4000" b="1" smtClean="0"/>
              <a:t>Caso Clínico </a:t>
            </a:r>
            <a:br>
              <a:rPr lang="pt-BR" sz="4000" b="1" smtClean="0"/>
            </a:br>
            <a:r>
              <a:rPr lang="pt-BR" sz="4000" b="1" smtClean="0"/>
              <a:t>Reanimação Neonatal</a:t>
            </a:r>
            <a:br>
              <a:rPr lang="pt-BR" sz="4000" b="1" smtClean="0"/>
            </a:br>
            <a:r>
              <a:rPr lang="pt-BR" sz="4000" b="1" smtClean="0"/>
              <a:t>(Hérnia diafragmática)</a:t>
            </a:r>
          </a:p>
        </p:txBody>
      </p:sp>
      <p:sp>
        <p:nvSpPr>
          <p:cNvPr id="14339" name="Subtítulo 2"/>
          <p:cNvSpPr>
            <a:spLocks noGrp="1"/>
          </p:cNvSpPr>
          <p:nvPr>
            <p:ph type="subTitle" idx="1"/>
          </p:nvPr>
        </p:nvSpPr>
        <p:spPr>
          <a:xfrm>
            <a:off x="1547813" y="4005263"/>
            <a:ext cx="6911975" cy="2016125"/>
          </a:xfrm>
        </p:spPr>
        <p:txBody>
          <a:bodyPr/>
          <a:lstStyle/>
          <a:p>
            <a:pPr eaLnBrk="1" hangingPunct="1">
              <a:lnSpc>
                <a:spcPct val="80000"/>
              </a:lnSpc>
            </a:pPr>
            <a:r>
              <a:rPr lang="pt-BR" sz="2000" smtClean="0">
                <a:solidFill>
                  <a:srgbClr val="FFFFFF"/>
                </a:solidFill>
              </a:rPr>
              <a:t>Apresentação: Thiago do Amaral Miranda</a:t>
            </a:r>
          </a:p>
          <a:p>
            <a:pPr eaLnBrk="1" hangingPunct="1">
              <a:lnSpc>
                <a:spcPct val="80000"/>
              </a:lnSpc>
            </a:pPr>
            <a:r>
              <a:rPr lang="pt-BR" sz="2000" smtClean="0">
                <a:solidFill>
                  <a:srgbClr val="FFFFFF"/>
                </a:solidFill>
              </a:rPr>
              <a:t>Coordenação: Márcia Pimentel de Castro</a:t>
            </a:r>
          </a:p>
          <a:p>
            <a:pPr eaLnBrk="1" hangingPunct="1">
              <a:lnSpc>
                <a:spcPct val="80000"/>
              </a:lnSpc>
            </a:pPr>
            <a:r>
              <a:rPr lang="pt-BR" sz="2000" smtClean="0">
                <a:solidFill>
                  <a:srgbClr val="FFFFFF"/>
                </a:solidFill>
              </a:rPr>
              <a:t>Programa de Internato em Pediatria ESCS – HRAS/HMIB/2014</a:t>
            </a:r>
          </a:p>
          <a:p>
            <a:pPr eaLnBrk="1" hangingPunct="1">
              <a:lnSpc>
                <a:spcPct val="80000"/>
              </a:lnSpc>
            </a:pPr>
            <a:r>
              <a:rPr lang="pt-BR" sz="2000" smtClean="0">
                <a:solidFill>
                  <a:srgbClr val="FFFFFF"/>
                </a:solidFill>
                <a:hlinkClick r:id="rId2"/>
              </a:rPr>
              <a:t>www.paulomargotto.com.br</a:t>
            </a:r>
            <a:r>
              <a:rPr lang="pt-BR" sz="2000" smtClean="0">
                <a:solidFill>
                  <a:srgbClr val="FFFFFF"/>
                </a:solidFill>
              </a:rPr>
              <a:t> </a:t>
            </a:r>
          </a:p>
          <a:p>
            <a:pPr eaLnBrk="1" hangingPunct="1">
              <a:lnSpc>
                <a:spcPct val="80000"/>
              </a:lnSpc>
            </a:pPr>
            <a:r>
              <a:rPr lang="pt-BR" sz="2000" smtClean="0">
                <a:solidFill>
                  <a:srgbClr val="FFFFFF"/>
                </a:solidFill>
              </a:rPr>
              <a:t>Brasília, 17 de agosto de 2014</a:t>
            </a:r>
          </a:p>
          <a:p>
            <a:pPr eaLnBrk="1" hangingPunct="1">
              <a:lnSpc>
                <a:spcPct val="80000"/>
              </a:lnSpc>
            </a:pPr>
            <a:endParaRPr lang="pt-BR" sz="2900" smtClean="0">
              <a:solidFill>
                <a:srgbClr val="FFFFFF"/>
              </a:solidFill>
            </a:endParaRPr>
          </a:p>
          <a:p>
            <a:pPr eaLnBrk="1" hangingPunct="1">
              <a:lnSpc>
                <a:spcPct val="80000"/>
              </a:lnSpc>
            </a:pPr>
            <a:endParaRPr lang="pt-BR" sz="2900" smtClean="0">
              <a:solidFill>
                <a:srgbClr val="FFFFFF"/>
              </a:solidFill>
            </a:endParaRPr>
          </a:p>
        </p:txBody>
      </p:sp>
      <p:pic>
        <p:nvPicPr>
          <p:cNvPr id="14340" name="Picture 5" descr="DSC00114"/>
          <p:cNvPicPr>
            <a:picLocks noChangeAspect="1" noChangeArrowheads="1"/>
          </p:cNvPicPr>
          <p:nvPr/>
        </p:nvPicPr>
        <p:blipFill>
          <a:blip r:embed="rId3"/>
          <a:srcRect/>
          <a:stretch>
            <a:fillRect/>
          </a:stretch>
        </p:blipFill>
        <p:spPr bwMode="auto">
          <a:xfrm>
            <a:off x="0" y="0"/>
            <a:ext cx="9144000" cy="1203325"/>
          </a:xfrm>
          <a:prstGeom prst="rect">
            <a:avLst/>
          </a:prstGeom>
          <a:noFill/>
          <a:ln w="9525">
            <a:noFill/>
            <a:miter lim="800000"/>
            <a:headEnd/>
            <a:tailEnd/>
          </a:ln>
        </p:spPr>
      </p:pic>
      <p:pic>
        <p:nvPicPr>
          <p:cNvPr id="14341" name="Picture 3"/>
          <p:cNvPicPr>
            <a:picLocks noChangeAspect="1" noChangeArrowheads="1"/>
          </p:cNvPicPr>
          <p:nvPr/>
        </p:nvPicPr>
        <p:blipFill>
          <a:blip r:embed="rId4"/>
          <a:srcRect/>
          <a:stretch>
            <a:fillRect/>
          </a:stretch>
        </p:blipFill>
        <p:spPr bwMode="auto">
          <a:xfrm>
            <a:off x="0" y="1196975"/>
            <a:ext cx="1219200" cy="942975"/>
          </a:xfrm>
          <a:prstGeom prst="rect">
            <a:avLst/>
          </a:prstGeom>
          <a:noFill/>
          <a:ln w="9525">
            <a:noFill/>
            <a:miter lim="800000"/>
            <a:headEnd/>
            <a:tailEnd/>
          </a:ln>
        </p:spPr>
      </p:pic>
      <p:pic>
        <p:nvPicPr>
          <p:cNvPr id="14342" name="Picture 2" descr="C:\Users\Usuário\Desktop\foto 2-2.JPG"/>
          <p:cNvPicPr>
            <a:picLocks noChangeAspect="1" noChangeArrowheads="1"/>
          </p:cNvPicPr>
          <p:nvPr/>
        </p:nvPicPr>
        <p:blipFill>
          <a:blip r:embed="rId5"/>
          <a:srcRect/>
          <a:stretch>
            <a:fillRect/>
          </a:stretch>
        </p:blipFill>
        <p:spPr bwMode="auto">
          <a:xfrm>
            <a:off x="0" y="4797425"/>
            <a:ext cx="1546225" cy="2060575"/>
          </a:xfrm>
          <a:prstGeom prst="rect">
            <a:avLst/>
          </a:prstGeom>
          <a:noFill/>
          <a:ln w="9525">
            <a:noFill/>
            <a:miter lim="800000"/>
            <a:headEnd/>
            <a:tailEnd/>
          </a:ln>
        </p:spPr>
      </p:pic>
      <p:pic>
        <p:nvPicPr>
          <p:cNvPr id="14343" name="Picture 5" descr="Figura15"/>
          <p:cNvPicPr>
            <a:picLocks noChangeAspect="1" noChangeArrowheads="1"/>
          </p:cNvPicPr>
          <p:nvPr/>
        </p:nvPicPr>
        <p:blipFill>
          <a:blip r:embed="rId6"/>
          <a:srcRect/>
          <a:stretch>
            <a:fillRect/>
          </a:stretch>
        </p:blipFill>
        <p:spPr bwMode="auto">
          <a:xfrm>
            <a:off x="6924675" y="4941888"/>
            <a:ext cx="2219325" cy="163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pPr eaLnBrk="1" hangingPunct="1"/>
            <a:r>
              <a:rPr lang="pt-BR" smtClean="0"/>
              <a:t>Dados Maternos</a:t>
            </a:r>
          </a:p>
        </p:txBody>
      </p:sp>
      <p:sp>
        <p:nvSpPr>
          <p:cNvPr id="3" name="Espaço Reservado para Conteúdo 2"/>
          <p:cNvSpPr>
            <a:spLocks noGrp="1"/>
          </p:cNvSpPr>
          <p:nvPr>
            <p:ph idx="1"/>
          </p:nvPr>
        </p:nvSpPr>
        <p:spPr>
          <a:xfrm>
            <a:off x="457200" y="1700213"/>
            <a:ext cx="8229600" cy="4897437"/>
          </a:xfrm>
        </p:spPr>
        <p:txBody>
          <a:bodyPr rtlCol="0">
            <a:normAutofit fontScale="62500" lnSpcReduction="20000"/>
          </a:bodyPr>
          <a:lstStyle/>
          <a:p>
            <a:pPr eaLnBrk="1" fontAlgn="auto" hangingPunct="1">
              <a:spcAft>
                <a:spcPts val="0"/>
              </a:spcAft>
              <a:buFont typeface="Arial" pitchFamily="34" charset="0"/>
              <a:buChar char="•"/>
              <a:defRPr/>
            </a:pPr>
            <a:r>
              <a:rPr lang="pt-BR" dirty="0" smtClean="0"/>
              <a:t>Identificação: APJ; 25 anos; Procedência: Novo Gama</a:t>
            </a:r>
          </a:p>
          <a:p>
            <a:pPr eaLnBrk="1" fontAlgn="auto" hangingPunct="1">
              <a:spcAft>
                <a:spcPts val="0"/>
              </a:spcAft>
              <a:buFont typeface="Arial" pitchFamily="34" charset="0"/>
              <a:buChar char="•"/>
              <a:defRPr/>
            </a:pPr>
            <a:r>
              <a:rPr lang="pt-BR" dirty="0" smtClean="0"/>
              <a:t>Tipo Sanguíneo: A negativo / </a:t>
            </a:r>
            <a:r>
              <a:rPr lang="pt-BR" dirty="0" err="1" smtClean="0"/>
              <a:t>Coombs</a:t>
            </a:r>
            <a:r>
              <a:rPr lang="pt-BR" dirty="0" smtClean="0"/>
              <a:t> indireto negativo em 1ºT</a:t>
            </a:r>
          </a:p>
          <a:p>
            <a:pPr eaLnBrk="1" fontAlgn="auto" hangingPunct="1">
              <a:spcAft>
                <a:spcPts val="0"/>
              </a:spcAft>
              <a:buFont typeface="Arial" pitchFamily="34" charset="0"/>
              <a:buChar char="•"/>
              <a:defRPr/>
            </a:pPr>
            <a:r>
              <a:rPr lang="pt-BR" dirty="0" smtClean="0"/>
              <a:t>Pré-natal (n° de consultas): 7; 1ª consulta: 1º trimestre</a:t>
            </a:r>
          </a:p>
          <a:p>
            <a:pPr eaLnBrk="1" fontAlgn="auto" hangingPunct="1">
              <a:spcAft>
                <a:spcPts val="0"/>
              </a:spcAft>
              <a:buFont typeface="Arial" pitchFamily="34" charset="0"/>
              <a:buChar char="•"/>
              <a:defRPr/>
            </a:pPr>
            <a:r>
              <a:rPr lang="pt-BR" dirty="0" smtClean="0"/>
              <a:t>G3 Pn2 A0 </a:t>
            </a:r>
          </a:p>
          <a:p>
            <a:pPr eaLnBrk="1" fontAlgn="auto" hangingPunct="1">
              <a:spcAft>
                <a:spcPts val="0"/>
              </a:spcAft>
              <a:buFont typeface="Arial" pitchFamily="34" charset="0"/>
              <a:buChar char="•"/>
              <a:defRPr/>
            </a:pPr>
            <a:r>
              <a:rPr lang="pt-BR" dirty="0" smtClean="0"/>
              <a:t>DUM: 03/09/13 Patologias / Intercorrências na Gestação: Mãe refere ITU apenas em primeiro trimestre, tratada com amoxicilina + </a:t>
            </a:r>
            <a:r>
              <a:rPr lang="pt-BR" dirty="0" err="1" smtClean="0"/>
              <a:t>clavulanato</a:t>
            </a:r>
            <a:r>
              <a:rPr lang="pt-BR" dirty="0" smtClean="0"/>
              <a:t>.</a:t>
            </a:r>
          </a:p>
          <a:p>
            <a:pPr eaLnBrk="1" fontAlgn="auto" hangingPunct="1">
              <a:spcAft>
                <a:spcPts val="0"/>
              </a:spcAft>
              <a:buFont typeface="Arial" pitchFamily="34" charset="0"/>
              <a:buChar char="•"/>
              <a:defRPr/>
            </a:pPr>
            <a:r>
              <a:rPr lang="pt-BR" dirty="0" smtClean="0"/>
              <a:t>Vacinada contra Influenza; fez uso de Sulfato ferroso e Ácido fólico</a:t>
            </a:r>
          </a:p>
          <a:p>
            <a:pPr marL="0" indent="0" eaLnBrk="1" fontAlgn="auto" hangingPunct="1">
              <a:spcAft>
                <a:spcPts val="0"/>
              </a:spcAft>
              <a:buFont typeface="Arial" pitchFamily="34" charset="0"/>
              <a:buNone/>
              <a:defRPr/>
            </a:pPr>
            <a:endParaRPr lang="pt-BR" dirty="0" smtClean="0"/>
          </a:p>
          <a:p>
            <a:pPr marL="0" indent="0" eaLnBrk="1" fontAlgn="auto" hangingPunct="1">
              <a:spcAft>
                <a:spcPts val="0"/>
              </a:spcAft>
              <a:buFont typeface="Arial" pitchFamily="34" charset="0"/>
              <a:buNone/>
              <a:defRPr/>
            </a:pPr>
            <a:r>
              <a:rPr lang="pt-BR" dirty="0" smtClean="0"/>
              <a:t>Sorologias: </a:t>
            </a:r>
          </a:p>
          <a:p>
            <a:pPr eaLnBrk="1" fontAlgn="auto" hangingPunct="1">
              <a:spcAft>
                <a:spcPts val="0"/>
              </a:spcAft>
              <a:buFont typeface="Arial" pitchFamily="34" charset="0"/>
              <a:buChar char="•"/>
              <a:defRPr/>
            </a:pPr>
            <a:r>
              <a:rPr lang="pt-BR" dirty="0" smtClean="0"/>
              <a:t>- HIV: NR - 1°T(x) 2°T() 3°T(). Teste rápido: negativo.</a:t>
            </a:r>
          </a:p>
          <a:p>
            <a:pPr eaLnBrk="1" fontAlgn="auto" hangingPunct="1">
              <a:spcAft>
                <a:spcPts val="0"/>
              </a:spcAft>
              <a:buFont typeface="Arial" pitchFamily="34" charset="0"/>
              <a:buChar char="•"/>
              <a:defRPr/>
            </a:pPr>
            <a:r>
              <a:rPr lang="pt-BR" dirty="0" smtClean="0"/>
              <a:t>- VDRL: NR - 1°T(x) 2°T() 3°T(). VDRL da admissão: negativo.</a:t>
            </a:r>
          </a:p>
          <a:p>
            <a:pPr eaLnBrk="1" fontAlgn="auto" hangingPunct="1">
              <a:spcAft>
                <a:spcPts val="0"/>
              </a:spcAft>
              <a:buFont typeface="Arial" pitchFamily="34" charset="0"/>
              <a:buChar char="•"/>
              <a:defRPr/>
            </a:pPr>
            <a:r>
              <a:rPr lang="pt-BR" dirty="0" smtClean="0"/>
              <a:t>- Hepatite B: NR - 1°T(x) 2°T() 3°T().</a:t>
            </a:r>
          </a:p>
          <a:p>
            <a:pPr eaLnBrk="1" fontAlgn="auto" hangingPunct="1">
              <a:spcAft>
                <a:spcPts val="0"/>
              </a:spcAft>
              <a:buFont typeface="Arial" pitchFamily="34" charset="0"/>
              <a:buChar char="•"/>
              <a:defRPr/>
            </a:pPr>
            <a:r>
              <a:rPr lang="pt-BR" dirty="0" smtClean="0"/>
              <a:t>- Toxoplasmose: NR - 1°T(x) 2°T() 3°T(). </a:t>
            </a:r>
          </a:p>
          <a:p>
            <a:pPr eaLnBrk="1" fontAlgn="auto" hangingPunct="1">
              <a:spcAft>
                <a:spcPts val="0"/>
              </a:spcAft>
              <a:buFont typeface="Arial" pitchFamily="34" charset="0"/>
              <a:buChar char="•"/>
              <a:defRPr/>
            </a:pPr>
            <a:r>
              <a:rPr lang="pt-BR" dirty="0" smtClean="0"/>
              <a:t>- Outras: Hepatite C, CMV, HTLV, Chagas NR de 1ºT</a:t>
            </a: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pPr eaLnBrk="1" hangingPunct="1"/>
            <a:r>
              <a:rPr lang="pt-BR" smtClean="0"/>
              <a:t>Dados do Parto</a:t>
            </a:r>
          </a:p>
        </p:txBody>
      </p:sp>
      <p:sp>
        <p:nvSpPr>
          <p:cNvPr id="16386" name="Espaço Reservado para Conteúdo 2"/>
          <p:cNvSpPr>
            <a:spLocks noGrp="1"/>
          </p:cNvSpPr>
          <p:nvPr>
            <p:ph idx="1"/>
          </p:nvPr>
        </p:nvSpPr>
        <p:spPr/>
        <p:txBody>
          <a:bodyPr/>
          <a:lstStyle/>
          <a:p>
            <a:pPr eaLnBrk="1" hangingPunct="1"/>
            <a:r>
              <a:rPr lang="pt-BR" smtClean="0"/>
              <a:t>Parto normal</a:t>
            </a:r>
          </a:p>
          <a:p>
            <a:pPr eaLnBrk="1" hangingPunct="1"/>
            <a:r>
              <a:rPr lang="pt-BR" smtClean="0"/>
              <a:t>Data: 14/06/14</a:t>
            </a:r>
          </a:p>
          <a:p>
            <a:pPr eaLnBrk="1" hangingPunct="1"/>
            <a:r>
              <a:rPr lang="pt-BR" smtClean="0"/>
              <a:t>Hora: 11:19h</a:t>
            </a:r>
          </a:p>
          <a:p>
            <a:pPr eaLnBrk="1" hangingPunct="1"/>
            <a:r>
              <a:rPr lang="pt-BR" smtClean="0"/>
              <a:t>Bolsa Rota no ato; Líquido Amniótico claro</a:t>
            </a:r>
          </a:p>
          <a:p>
            <a:pPr eaLnBrk="1" hangingPunct="1"/>
            <a:r>
              <a:rPr lang="pt-BR" smtClean="0"/>
              <a:t>RN em apresentação cefálica com período expulsivo pouco prolongado, chorou forte ao nascer e apresentou tônus adequado.</a:t>
            </a:r>
          </a:p>
          <a:p>
            <a:pPr eaLnBrk="1" hangingPunct="1"/>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pPr eaLnBrk="1" hangingPunct="1"/>
            <a:r>
              <a:rPr lang="pt-BR" smtClean="0"/>
              <a:t>Dados do RN</a:t>
            </a:r>
          </a:p>
        </p:txBody>
      </p:sp>
      <p:sp>
        <p:nvSpPr>
          <p:cNvPr id="17410" name="Espaço Reservado para Conteúdo 2"/>
          <p:cNvSpPr>
            <a:spLocks noGrp="1"/>
          </p:cNvSpPr>
          <p:nvPr>
            <p:ph idx="1"/>
          </p:nvPr>
        </p:nvSpPr>
        <p:spPr/>
        <p:txBody>
          <a:bodyPr/>
          <a:lstStyle/>
          <a:p>
            <a:pPr eaLnBrk="1" hangingPunct="1"/>
            <a:r>
              <a:rPr lang="pt-BR" sz="3000" smtClean="0">
                <a:solidFill>
                  <a:srgbClr val="FFFF00"/>
                </a:solidFill>
              </a:rPr>
              <a:t>Peso: 3290g</a:t>
            </a:r>
          </a:p>
          <a:p>
            <a:pPr eaLnBrk="1" hangingPunct="1"/>
            <a:r>
              <a:rPr lang="pt-BR" sz="3000" smtClean="0"/>
              <a:t>Estatura: 50cm</a:t>
            </a:r>
          </a:p>
          <a:p>
            <a:pPr eaLnBrk="1" hangingPunct="1"/>
            <a:r>
              <a:rPr lang="pt-BR" sz="3000" smtClean="0"/>
              <a:t>PC: 35cm</a:t>
            </a:r>
          </a:p>
          <a:p>
            <a:pPr eaLnBrk="1" hangingPunct="1"/>
            <a:r>
              <a:rPr lang="pt-BR" sz="3000" smtClean="0">
                <a:solidFill>
                  <a:srgbClr val="FFFF00"/>
                </a:solidFill>
              </a:rPr>
              <a:t>Sexo: masculino</a:t>
            </a:r>
            <a:r>
              <a:rPr lang="pt-BR" sz="3000" smtClean="0"/>
              <a:t> </a:t>
            </a:r>
          </a:p>
          <a:p>
            <a:pPr eaLnBrk="1" hangingPunct="1"/>
            <a:r>
              <a:rPr lang="pt-BR" sz="3000" smtClean="0"/>
              <a:t>APGAR:8/9</a:t>
            </a:r>
          </a:p>
          <a:p>
            <a:pPr eaLnBrk="1" hangingPunct="1"/>
            <a:r>
              <a:rPr lang="pt-BR" sz="3000" smtClean="0"/>
              <a:t>IG (DUM): </a:t>
            </a:r>
            <a:r>
              <a:rPr lang="pt-BR" sz="3000" smtClean="0">
                <a:solidFill>
                  <a:srgbClr val="FFFF00"/>
                </a:solidFill>
              </a:rPr>
              <a:t>40 semanas</a:t>
            </a:r>
            <a:r>
              <a:rPr lang="pt-BR" sz="3000" smtClean="0"/>
              <a:t>; Idade gestacional (Método Capurro): 39 semanas</a:t>
            </a:r>
          </a:p>
          <a:p>
            <a:pPr eaLnBrk="1" hangingPunct="1"/>
            <a:r>
              <a:rPr lang="pt-BR" sz="3000" smtClean="0"/>
              <a:t>Sem diurese e sem  mecônio na Sala de Parto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smtClean="0"/>
              <a:t>Exame físico</a:t>
            </a:r>
          </a:p>
        </p:txBody>
      </p:sp>
      <p:sp>
        <p:nvSpPr>
          <p:cNvPr id="18434" name="Espaço Reservado para Conteúdo 2"/>
          <p:cNvSpPr>
            <a:spLocks noGrp="1"/>
          </p:cNvSpPr>
          <p:nvPr>
            <p:ph idx="1"/>
          </p:nvPr>
        </p:nvSpPr>
        <p:spPr/>
        <p:txBody>
          <a:bodyPr/>
          <a:lstStyle/>
          <a:p>
            <a:pPr eaLnBrk="1" hangingPunct="1">
              <a:lnSpc>
                <a:spcPct val="80000"/>
              </a:lnSpc>
            </a:pPr>
            <a:r>
              <a:rPr lang="pt-BR" sz="2200" smtClean="0"/>
              <a:t>BEG, corado, hidratado, acianótico, anictérico, ativo, dispneico. Tônus adequado.</a:t>
            </a:r>
          </a:p>
          <a:p>
            <a:pPr eaLnBrk="1" hangingPunct="1">
              <a:lnSpc>
                <a:spcPct val="80000"/>
              </a:lnSpc>
            </a:pPr>
            <a:r>
              <a:rPr lang="pt-BR" sz="2200" smtClean="0"/>
              <a:t>FA: plana e normotensa. Presença de bossa serossanguinea.</a:t>
            </a:r>
          </a:p>
          <a:p>
            <a:pPr eaLnBrk="1" hangingPunct="1">
              <a:lnSpc>
                <a:spcPct val="80000"/>
              </a:lnSpc>
            </a:pPr>
            <a:r>
              <a:rPr lang="pt-BR" sz="2200" smtClean="0"/>
              <a:t>Clavículas, palato e coluna vertebral íntegros.</a:t>
            </a:r>
          </a:p>
          <a:p>
            <a:pPr eaLnBrk="1" hangingPunct="1">
              <a:lnSpc>
                <a:spcPct val="80000"/>
              </a:lnSpc>
            </a:pPr>
            <a:r>
              <a:rPr lang="pt-BR" sz="2200" smtClean="0"/>
              <a:t>ACV: RCR 2T BNF, não auscultei sopro.</a:t>
            </a:r>
          </a:p>
          <a:p>
            <a:pPr eaLnBrk="1" hangingPunct="1">
              <a:lnSpc>
                <a:spcPct val="80000"/>
              </a:lnSpc>
            </a:pPr>
            <a:r>
              <a:rPr lang="pt-BR" sz="2200" smtClean="0"/>
              <a:t>AR: MV simétrico, com boa expansibilidade do tórax, sem RA. TSC + TIC + BAN leves a moderados. FR 65irpm. </a:t>
            </a:r>
          </a:p>
          <a:p>
            <a:pPr eaLnBrk="1" hangingPunct="1">
              <a:lnSpc>
                <a:spcPct val="80000"/>
              </a:lnSpc>
            </a:pPr>
            <a:r>
              <a:rPr lang="pt-BR" sz="2200" smtClean="0"/>
              <a:t>ABD: plano, depressível, sem massas ou visceromegalias.</a:t>
            </a:r>
          </a:p>
          <a:p>
            <a:pPr eaLnBrk="1" hangingPunct="1">
              <a:lnSpc>
                <a:spcPct val="80000"/>
              </a:lnSpc>
            </a:pPr>
            <a:r>
              <a:rPr lang="pt-BR" sz="2200" smtClean="0"/>
              <a:t>Ortolani e Barlow negativo bilateralmente.</a:t>
            </a:r>
          </a:p>
          <a:p>
            <a:pPr eaLnBrk="1" hangingPunct="1">
              <a:lnSpc>
                <a:spcPct val="80000"/>
              </a:lnSpc>
            </a:pPr>
            <a:r>
              <a:rPr lang="pt-BR" sz="2200" smtClean="0"/>
              <a:t>Pulsos femorais presentes bilateralmente, simétricos.</a:t>
            </a:r>
          </a:p>
          <a:p>
            <a:pPr eaLnBrk="1" hangingPunct="1">
              <a:lnSpc>
                <a:spcPct val="80000"/>
              </a:lnSpc>
            </a:pPr>
            <a:r>
              <a:rPr lang="pt-BR" sz="2200" smtClean="0"/>
              <a:t>Genitália externa masculina típica, sem alterações aparentes. Testículos tópicos.</a:t>
            </a:r>
          </a:p>
          <a:p>
            <a:pPr eaLnBrk="1" hangingPunct="1">
              <a:lnSpc>
                <a:spcPct val="80000"/>
              </a:lnSpc>
            </a:pPr>
            <a:r>
              <a:rPr lang="pt-BR" sz="2200" smtClean="0"/>
              <a:t>Ânus: normoimplantado, sem malformações aparentes.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Conteúdo 2"/>
          <p:cNvSpPr>
            <a:spLocks noGrp="1"/>
          </p:cNvSpPr>
          <p:nvPr>
            <p:ph idx="1"/>
          </p:nvPr>
        </p:nvSpPr>
        <p:spPr>
          <a:xfrm>
            <a:off x="457200" y="476250"/>
            <a:ext cx="8229600" cy="5649913"/>
          </a:xfrm>
        </p:spPr>
        <p:txBody>
          <a:bodyPr/>
          <a:lstStyle/>
          <a:p>
            <a:pPr eaLnBrk="1" hangingPunct="1">
              <a:lnSpc>
                <a:spcPct val="80000"/>
              </a:lnSpc>
            </a:pPr>
            <a:r>
              <a:rPr lang="pt-BR" sz="3000" smtClean="0">
                <a:solidFill>
                  <a:srgbClr val="FFFF00"/>
                </a:solidFill>
              </a:rPr>
              <a:t>Diagnósticos da Sala de Parto</a:t>
            </a:r>
            <a:r>
              <a:rPr lang="pt-BR" sz="3000" smtClean="0"/>
              <a:t>: Recém-nascido a termo - AIG + Desconforto Respiratório (</a:t>
            </a:r>
            <a:r>
              <a:rPr lang="pt-BR" sz="3000" smtClean="0">
                <a:solidFill>
                  <a:schemeClr val="accent2"/>
                </a:solidFill>
              </a:rPr>
              <a:t>TTRN?/ Pneumonia?)</a:t>
            </a:r>
          </a:p>
          <a:p>
            <a:pPr eaLnBrk="1" hangingPunct="1">
              <a:lnSpc>
                <a:spcPct val="80000"/>
              </a:lnSpc>
            </a:pPr>
            <a:r>
              <a:rPr lang="pt-BR" sz="3000" smtClean="0"/>
              <a:t>Conduta da Sala de Parto: Recém-nascido (RN) colocado em berço aquecido, posicionado com leve extensão do pescoço; aspirado boca e narinas, secado, retirados campos úmidos, clampeado cordão, apresentado à mãe. Logo após iniciou com desconforto respiratório moderado e gemência ocasional e foi colocado em berço aquecido, realizado O2 sob Hood, dieta zero e programada reavaliação.</a:t>
            </a:r>
          </a:p>
          <a:p>
            <a:pPr eaLnBrk="1" hangingPunct="1">
              <a:lnSpc>
                <a:spcPct val="80000"/>
              </a:lnSpc>
            </a:pPr>
            <a:r>
              <a:rPr lang="pt-BR" sz="3000" smtClean="0"/>
              <a:t>Outras condutas: Rotina de Sala de Parto (vitamina K, vacina para hepatite B, nitrato de prata); TS e Coombs direto do RN.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eaLnBrk="1" hangingPunct="1"/>
            <a:r>
              <a:rPr lang="pt-BR" smtClean="0"/>
              <a:t>Reavaliação com </a:t>
            </a:r>
            <a:r>
              <a:rPr lang="pt-BR" smtClean="0">
                <a:solidFill>
                  <a:srgbClr val="FFFF00"/>
                </a:solidFill>
              </a:rPr>
              <a:t>3h de vida</a:t>
            </a:r>
          </a:p>
        </p:txBody>
      </p:sp>
      <p:sp>
        <p:nvSpPr>
          <p:cNvPr id="20482" name="Espaço Reservado para Conteúdo 2"/>
          <p:cNvSpPr>
            <a:spLocks noGrp="1"/>
          </p:cNvSpPr>
          <p:nvPr>
            <p:ph idx="1"/>
          </p:nvPr>
        </p:nvSpPr>
        <p:spPr>
          <a:xfrm>
            <a:off x="457200" y="1484313"/>
            <a:ext cx="8229600" cy="5040312"/>
          </a:xfrm>
        </p:spPr>
        <p:txBody>
          <a:bodyPr/>
          <a:lstStyle/>
          <a:p>
            <a:pPr marL="0" indent="0" eaLnBrk="1" hangingPunct="1">
              <a:lnSpc>
                <a:spcPct val="80000"/>
              </a:lnSpc>
              <a:buFont typeface="Arial" charset="0"/>
              <a:buNone/>
            </a:pPr>
            <a:r>
              <a:rPr lang="pt-BR" sz="1800" smtClean="0"/>
              <a:t>RN segue em incubadora, hemodinamicamente estável, sob Hood, sem melhora da taquidispnéia e com </a:t>
            </a:r>
            <a:r>
              <a:rPr lang="pt-BR" sz="1800" b="1" smtClean="0">
                <a:solidFill>
                  <a:srgbClr val="FF3300"/>
                </a:solidFill>
              </a:rPr>
              <a:t>saturações entre 88-95%</a:t>
            </a:r>
            <a:r>
              <a:rPr lang="pt-BR" sz="1800" smtClean="0"/>
              <a:t> com </a:t>
            </a:r>
            <a:r>
              <a:rPr lang="pt-BR" sz="1800" smtClean="0">
                <a:solidFill>
                  <a:srgbClr val="FF3300"/>
                </a:solidFill>
              </a:rPr>
              <a:t>FiO</a:t>
            </a:r>
            <a:r>
              <a:rPr lang="pt-BR" sz="1800" baseline="-25000" smtClean="0">
                <a:solidFill>
                  <a:srgbClr val="FF3300"/>
                </a:solidFill>
              </a:rPr>
              <a:t>2</a:t>
            </a:r>
            <a:r>
              <a:rPr lang="pt-BR" sz="1800" smtClean="0">
                <a:solidFill>
                  <a:srgbClr val="FF3300"/>
                </a:solidFill>
              </a:rPr>
              <a:t> 100%,</a:t>
            </a:r>
            <a:r>
              <a:rPr lang="pt-BR" sz="1800" smtClean="0"/>
              <a:t> não tolerando redução de Fi0</a:t>
            </a:r>
            <a:r>
              <a:rPr lang="pt-BR" sz="1800" baseline="30000" smtClean="0"/>
              <a:t>2</a:t>
            </a:r>
            <a:r>
              <a:rPr lang="pt-BR" sz="1800" smtClean="0"/>
              <a:t>, gemência ocasional.</a:t>
            </a:r>
            <a:br>
              <a:rPr lang="pt-BR" sz="1800" smtClean="0"/>
            </a:br>
            <a:r>
              <a:rPr lang="pt-BR" sz="1800" smtClean="0"/>
              <a:t>Em dieta oral zero, diurese presente.</a:t>
            </a:r>
            <a:br>
              <a:rPr lang="pt-BR" sz="1800" smtClean="0"/>
            </a:br>
            <a:r>
              <a:rPr lang="pt-BR" sz="1800" smtClean="0"/>
              <a:t/>
            </a:r>
            <a:br>
              <a:rPr lang="pt-BR" sz="1800" smtClean="0"/>
            </a:br>
            <a:r>
              <a:rPr lang="pt-BR" sz="1800" smtClean="0"/>
              <a:t>EXAME FÍSICO: </a:t>
            </a:r>
            <a:br>
              <a:rPr lang="pt-BR" sz="1800" smtClean="0"/>
            </a:br>
            <a:r>
              <a:rPr lang="pt-BR" sz="1800" smtClean="0"/>
              <a:t>BEG, corado, hidratado, acianótico, anictérico, ativo, </a:t>
            </a:r>
            <a:r>
              <a:rPr lang="pt-BR" sz="1800" smtClean="0">
                <a:solidFill>
                  <a:srgbClr val="FF3300"/>
                </a:solidFill>
              </a:rPr>
              <a:t>taquidispneico</a:t>
            </a:r>
            <a:r>
              <a:rPr lang="pt-BR" sz="1800" smtClean="0"/>
              <a:t>. Tônus adequado.</a:t>
            </a:r>
            <a:br>
              <a:rPr lang="pt-BR" sz="1800" smtClean="0"/>
            </a:br>
            <a:r>
              <a:rPr lang="pt-BR" sz="1800" smtClean="0"/>
              <a:t>FA: plana e normotensa.</a:t>
            </a:r>
            <a:br>
              <a:rPr lang="pt-BR" sz="1800" smtClean="0"/>
            </a:br>
            <a:r>
              <a:rPr lang="pt-BR" sz="1800" smtClean="0"/>
              <a:t>ACV: RCR 2T BNF, não auscultei sopros. FC:160bpm.</a:t>
            </a:r>
            <a:br>
              <a:rPr lang="pt-BR" sz="1800" smtClean="0"/>
            </a:br>
            <a:r>
              <a:rPr lang="pt-BR" sz="1800" smtClean="0"/>
              <a:t>AR: MV simétrico, com boa expansibilidade do tórax, sem RA. TSC + TIC + BAN leves a moderados. FR 70irpm. SatO23 91%.</a:t>
            </a:r>
            <a:br>
              <a:rPr lang="pt-BR" sz="1800" smtClean="0"/>
            </a:br>
            <a:r>
              <a:rPr lang="pt-BR" sz="1800" smtClean="0"/>
              <a:t>ABD: plano, depressível, sem massas ou visceromegalias.</a:t>
            </a:r>
            <a:br>
              <a:rPr lang="pt-BR" sz="1800" smtClean="0"/>
            </a:br>
            <a:r>
              <a:rPr lang="pt-BR" sz="1800" smtClean="0"/>
              <a:t>Pulsos femorais presentes bilateralmente, cheios e simétricos.</a:t>
            </a:r>
          </a:p>
          <a:p>
            <a:pPr marL="0" indent="0" eaLnBrk="1" hangingPunct="1">
              <a:lnSpc>
                <a:spcPct val="80000"/>
              </a:lnSpc>
              <a:buFont typeface="Arial" charset="0"/>
              <a:buNone/>
            </a:pPr>
            <a:endParaRPr lang="pt-BR" sz="1800" smtClean="0"/>
          </a:p>
          <a:p>
            <a:pPr marL="0" indent="0" eaLnBrk="1" hangingPunct="1">
              <a:lnSpc>
                <a:spcPct val="80000"/>
              </a:lnSpc>
              <a:buFont typeface="Arial" charset="0"/>
              <a:buNone/>
            </a:pPr>
            <a:r>
              <a:rPr lang="pt-BR" sz="1800" smtClean="0"/>
              <a:t>CONDUTA:</a:t>
            </a:r>
            <a:br>
              <a:rPr lang="pt-BR" sz="1800" smtClean="0"/>
            </a:br>
            <a:r>
              <a:rPr lang="pt-BR" sz="1800" smtClean="0"/>
              <a:t>-Dieta zero e SOG aberta,</a:t>
            </a:r>
            <a:br>
              <a:rPr lang="pt-BR" sz="1800" smtClean="0"/>
            </a:br>
            <a:r>
              <a:rPr lang="pt-BR" sz="1800" smtClean="0"/>
              <a:t>-Hidratação venosa (HV): TH:80 ml/Kg SG a 10% ( TIG=5mg/kg/min), Ca:2 ml/kg  de gluconato de cálcio a 10%(1mEq/kg);</a:t>
            </a:r>
            <a:br>
              <a:rPr lang="pt-BR" sz="1800" smtClean="0"/>
            </a:br>
            <a:r>
              <a:rPr lang="pt-BR" sz="1800" smtClean="0"/>
              <a:t>-CPAP nasal com pressão de 5 cmH</a:t>
            </a:r>
            <a:r>
              <a:rPr lang="pt-BR" sz="1800" baseline="-25000" smtClean="0"/>
              <a:t>2</a:t>
            </a:r>
            <a:r>
              <a:rPr lang="pt-BR" sz="1800" smtClean="0"/>
              <a:t>0;</a:t>
            </a:r>
            <a:br>
              <a:rPr lang="pt-BR" sz="1800" smtClean="0"/>
            </a:br>
            <a:r>
              <a:rPr lang="pt-BR" sz="1800" smtClean="0"/>
              <a:t>-Radiografia de tórax e coleta de triagem com 12h de vida.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506" name="Picture 2" descr="C:\Users\Usuário\Desktop\foto 1-3.JPG"/>
          <p:cNvPicPr>
            <a:picLocks noChangeAspect="1" noChangeArrowheads="1"/>
          </p:cNvPicPr>
          <p:nvPr/>
        </p:nvPicPr>
        <p:blipFill>
          <a:blip r:embed="rId2"/>
          <a:srcRect/>
          <a:stretch>
            <a:fillRect/>
          </a:stretch>
        </p:blipFill>
        <p:spPr bwMode="auto">
          <a:xfrm>
            <a:off x="2000250" y="0"/>
            <a:ext cx="5143500" cy="6858000"/>
          </a:xfrm>
          <a:prstGeom prst="rect">
            <a:avLst/>
          </a:prstGeom>
          <a:noFill/>
          <a:ln w="9525">
            <a:noFill/>
            <a:miter lim="800000"/>
            <a:headEnd/>
            <a:tailEnd/>
          </a:ln>
        </p:spPr>
      </p:pic>
      <p:sp>
        <p:nvSpPr>
          <p:cNvPr id="21507" name="CaixaDeTexto 1"/>
          <p:cNvSpPr txBox="1">
            <a:spLocks noChangeArrowheads="1"/>
          </p:cNvSpPr>
          <p:nvPr/>
        </p:nvSpPr>
        <p:spPr bwMode="auto">
          <a:xfrm>
            <a:off x="320675" y="260350"/>
            <a:ext cx="1057275" cy="641350"/>
          </a:xfrm>
          <a:prstGeom prst="rect">
            <a:avLst/>
          </a:prstGeom>
          <a:noFill/>
          <a:ln w="9525">
            <a:noFill/>
            <a:miter lim="800000"/>
            <a:headEnd/>
            <a:tailEnd/>
          </a:ln>
        </p:spPr>
        <p:txBody>
          <a:bodyPr wrap="none">
            <a:spAutoFit/>
          </a:bodyPr>
          <a:lstStyle/>
          <a:p>
            <a:r>
              <a:rPr lang="pt-BR">
                <a:latin typeface="Calibri" pitchFamily="34" charset="0"/>
              </a:rPr>
              <a:t>14/06/14</a:t>
            </a:r>
          </a:p>
          <a:p>
            <a:r>
              <a:rPr lang="pt-BR">
                <a:latin typeface="Calibri" pitchFamily="34" charset="0"/>
              </a:rPr>
              <a:t>1° Rx</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pPr eaLnBrk="1" hangingPunct="1"/>
            <a:r>
              <a:rPr lang="pt-BR" smtClean="0"/>
              <a:t>Reavaliação após exame</a:t>
            </a:r>
          </a:p>
        </p:txBody>
      </p:sp>
      <p:sp>
        <p:nvSpPr>
          <p:cNvPr id="22530" name="Espaço Reservado para Conteúdo 2"/>
          <p:cNvSpPr>
            <a:spLocks noGrp="1"/>
          </p:cNvSpPr>
          <p:nvPr>
            <p:ph idx="1"/>
          </p:nvPr>
        </p:nvSpPr>
        <p:spPr/>
        <p:txBody>
          <a:bodyPr/>
          <a:lstStyle/>
          <a:p>
            <a:pPr eaLnBrk="1" hangingPunct="1"/>
            <a:r>
              <a:rPr lang="pt-BR" smtClean="0"/>
              <a:t>Diagnóstico: </a:t>
            </a:r>
            <a:r>
              <a:rPr lang="pt-BR" smtClean="0">
                <a:solidFill>
                  <a:srgbClr val="FF3300"/>
                </a:solidFill>
              </a:rPr>
              <a:t>Hérnia diafragmática a esquerda</a:t>
            </a:r>
            <a:r>
              <a:rPr lang="pt-BR" smtClean="0"/>
              <a:t/>
            </a:r>
            <a:br>
              <a:rPr lang="pt-BR" smtClean="0"/>
            </a:br>
            <a:r>
              <a:rPr lang="pt-BR" smtClean="0"/>
              <a:t>Eventração diafragmática???</a:t>
            </a:r>
          </a:p>
          <a:p>
            <a:pPr eaLnBrk="1" hangingPunct="1"/>
            <a:r>
              <a:rPr lang="pt-BR" smtClean="0"/>
              <a:t>Criança  intubada com tubo 3,5, fixado em 9,5. Cateterizado com cateter umbilical número 7, fixado em 6, com bom fluxo e refluxo. </a:t>
            </a:r>
            <a:br>
              <a:rPr lang="pt-BR" smtClean="0"/>
            </a:br>
            <a:r>
              <a:rPr lang="pt-BR" smtClean="0"/>
              <a:t>Colhido hemocultura e nova gasometria. Aguardando vaga em UTIN e CIRURGIA CIRURGIA PEDIÁTRICA.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468313" y="0"/>
            <a:ext cx="8229600" cy="1143000"/>
          </a:xfrm>
        </p:spPr>
        <p:txBody>
          <a:bodyPr/>
          <a:lstStyle/>
          <a:p>
            <a:pPr eaLnBrk="1" hangingPunct="1"/>
            <a:r>
              <a:rPr lang="pt-BR" smtClean="0"/>
              <a:t>Evolução</a:t>
            </a:r>
          </a:p>
        </p:txBody>
      </p:sp>
      <p:sp>
        <p:nvSpPr>
          <p:cNvPr id="23554" name="Espaço Reservado para Conteúdo 2"/>
          <p:cNvSpPr>
            <a:spLocks noGrp="1"/>
          </p:cNvSpPr>
          <p:nvPr>
            <p:ph idx="1"/>
          </p:nvPr>
        </p:nvSpPr>
        <p:spPr/>
        <p:txBody>
          <a:bodyPr/>
          <a:lstStyle/>
          <a:p>
            <a:pPr marL="0" indent="0" eaLnBrk="1" hangingPunct="1">
              <a:lnSpc>
                <a:spcPct val="90000"/>
              </a:lnSpc>
              <a:buFont typeface="Arial" charset="0"/>
              <a:buNone/>
            </a:pPr>
            <a:r>
              <a:rPr lang="pt-BR" sz="2800" smtClean="0"/>
              <a:t>15/06/14 – Paciente admitido na UTI Neonatal. Estável hemodinamicamente sem uso de drogas vasoativas. </a:t>
            </a:r>
          </a:p>
          <a:p>
            <a:pPr marL="0" indent="0" eaLnBrk="1" hangingPunct="1">
              <a:lnSpc>
                <a:spcPct val="90000"/>
              </a:lnSpc>
              <a:buFont typeface="Arial" charset="0"/>
              <a:buNone/>
            </a:pPr>
            <a:r>
              <a:rPr lang="pt-BR" sz="2800" smtClean="0"/>
              <a:t>Em ventilação mecânica (VM) com os seguintes parâmetros: FiO</a:t>
            </a:r>
            <a:r>
              <a:rPr lang="pt-BR" sz="2800" baseline="-25000" smtClean="0"/>
              <a:t>2</a:t>
            </a:r>
            <a:r>
              <a:rPr lang="pt-BR" sz="2800" smtClean="0"/>
              <a:t> 35% / Pressões: 16x4 / Pressão de suporte 10 / Tempo inspiratório: 0,35 / Frequência respiratória (FR) de  40 / Pressão média das vias aéreas (MAP) de  7,1 / Volume corrente (VC) 16, </a:t>
            </a:r>
            <a:r>
              <a:rPr lang="pt-BR" sz="2800" smtClean="0">
                <a:solidFill>
                  <a:srgbClr val="FF3300"/>
                </a:solidFill>
              </a:rPr>
              <a:t>sedoanalgesia realizada com fentanil</a:t>
            </a:r>
            <a:r>
              <a:rPr lang="pt-BR" sz="2800" smtClean="0"/>
              <a:t> 0,5ug/kg/min; mantendo desconforto respiratório leve. Iniciada nutrição parenteral total  sob acesso venoso umbilical. Programada cirurgia junto a equipe da Cirurgia Pediátrica após realização d0 Ecocardiograma</a:t>
            </a:r>
            <a:br>
              <a:rPr lang="pt-BR" sz="2800" smtClean="0"/>
            </a:br>
            <a:endParaRPr lang="pt-BR" sz="28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4578" name="Picture 2" descr="C:\Users\Usuário\Desktop\foto 2-2.JPG"/>
          <p:cNvPicPr>
            <a:picLocks noChangeAspect="1" noChangeArrowheads="1"/>
          </p:cNvPicPr>
          <p:nvPr/>
        </p:nvPicPr>
        <p:blipFill>
          <a:blip r:embed="rId2"/>
          <a:srcRect/>
          <a:stretch>
            <a:fillRect/>
          </a:stretch>
        </p:blipFill>
        <p:spPr bwMode="auto">
          <a:xfrm>
            <a:off x="1979613" y="0"/>
            <a:ext cx="5143500" cy="6858000"/>
          </a:xfrm>
          <a:prstGeom prst="rect">
            <a:avLst/>
          </a:prstGeom>
          <a:noFill/>
          <a:ln w="9525">
            <a:noFill/>
            <a:miter lim="800000"/>
            <a:headEnd/>
            <a:tailEnd/>
          </a:ln>
        </p:spPr>
      </p:pic>
      <p:sp>
        <p:nvSpPr>
          <p:cNvPr id="24579" name="CaixaDeTexto 1"/>
          <p:cNvSpPr txBox="1">
            <a:spLocks noChangeArrowheads="1"/>
          </p:cNvSpPr>
          <p:nvPr/>
        </p:nvSpPr>
        <p:spPr bwMode="auto">
          <a:xfrm>
            <a:off x="323850" y="404813"/>
            <a:ext cx="1057275" cy="641350"/>
          </a:xfrm>
          <a:prstGeom prst="rect">
            <a:avLst/>
          </a:prstGeom>
          <a:noFill/>
          <a:ln w="9525">
            <a:noFill/>
            <a:miter lim="800000"/>
            <a:headEnd/>
            <a:tailEnd/>
          </a:ln>
        </p:spPr>
        <p:txBody>
          <a:bodyPr wrap="none">
            <a:spAutoFit/>
          </a:bodyPr>
          <a:lstStyle/>
          <a:p>
            <a:r>
              <a:rPr lang="pt-BR">
                <a:latin typeface="Calibri" pitchFamily="34" charset="0"/>
              </a:rPr>
              <a:t>15/06/14</a:t>
            </a:r>
          </a:p>
          <a:p>
            <a:r>
              <a:rPr lang="pt-BR">
                <a:latin typeface="Calibri" pitchFamily="34" charset="0"/>
              </a:rPr>
              <a:t>2° Rx</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Espaço Reservado para Conteúdo 2"/>
          <p:cNvSpPr>
            <a:spLocks noGrp="1"/>
          </p:cNvSpPr>
          <p:nvPr>
            <p:ph idx="1"/>
          </p:nvPr>
        </p:nvSpPr>
        <p:spPr>
          <a:xfrm>
            <a:off x="457200" y="476250"/>
            <a:ext cx="8229600" cy="5976938"/>
          </a:xfrm>
        </p:spPr>
        <p:txBody>
          <a:bodyPr/>
          <a:lstStyle/>
          <a:p>
            <a:pPr marL="0" indent="0" eaLnBrk="1" hangingPunct="1">
              <a:lnSpc>
                <a:spcPct val="80000"/>
              </a:lnSpc>
              <a:buFont typeface="Arial" charset="0"/>
              <a:buNone/>
            </a:pPr>
            <a:r>
              <a:rPr lang="pt-BR" sz="2200" smtClean="0"/>
              <a:t>16/06/14 – </a:t>
            </a:r>
            <a:r>
              <a:rPr lang="pt-BR" sz="2200" b="1" smtClean="0">
                <a:solidFill>
                  <a:srgbClr val="FF3300"/>
                </a:solidFill>
              </a:rPr>
              <a:t>Realizada cirurgia de correção da hérnia.</a:t>
            </a:r>
            <a:r>
              <a:rPr lang="pt-BR" sz="2200" smtClean="0">
                <a:solidFill>
                  <a:srgbClr val="FF3300"/>
                </a:solidFill>
              </a:rPr>
              <a:t> </a:t>
            </a:r>
            <a:r>
              <a:rPr lang="pt-BR" sz="2200" smtClean="0"/>
              <a:t>Descrição: Punção de veia subclávia esquerda pela técnica de Seldinger, cateter 22 Ga, com bom fluxo e refluxo. Incisão oblíqua em hipocôndrio esquerdo Inventário da cavidade: Hérnia diafragmática póstero-lateral, com folheto diafragmático posterior presente e anterior ausente. Presença de cólon, estômago e baço no interior do tórax. Pulmão em posição superior na cavidade pleural, hipoplásico. Realizado: Retirada das alças e do baço da cavidade torácica. Ressecção da membrana do saco herniário. Liberação do diafragma posterior até os ângulos. Rafia do diafragma com prolene 3-0, pontos separados, ancorando o folheto posterior em caixa torácica anterior e lateralmente, sem tensão. Alças retornaram para a cavidade abdominal sem dificuldade, abdômen depressível.  RN retornou da cirurgia de correção de hérnia diafragmática, sedado, com pulsos finos, perfusão lentificada, pouca diurese em sonda vesical de demora (SVD) e drenagem de secreção acastanhada via sonda orogástrica. Feito rocurônio, fentanil e cefazolina no ato cirúrgico. </a:t>
            </a:r>
          </a:p>
          <a:p>
            <a:pPr marL="0" indent="0" eaLnBrk="1" hangingPunct="1">
              <a:lnSpc>
                <a:spcPct val="80000"/>
              </a:lnSpc>
              <a:buFont typeface="Arial" charset="0"/>
              <a:buNone/>
            </a:pPr>
            <a:r>
              <a:rPr lang="pt-BR" sz="2200" smtClean="0"/>
              <a:t/>
            </a:r>
            <a:br>
              <a:rPr lang="pt-BR" sz="2200" smtClean="0"/>
            </a:br>
            <a:r>
              <a:rPr lang="pt-BR" sz="2200" smtClean="0"/>
              <a:t>Conduta: Expansão SF0.9% (10ml/kg em 30min - houve melhora da perfusão após a reavaliação). Manter antibióticoterapia  profilática por 24h. Vigilância da diurese. Aferir pressão arterial . Iniciar </a:t>
            </a:r>
            <a:r>
              <a:rPr lang="pt-BR" sz="2200" smtClean="0">
                <a:solidFill>
                  <a:srgbClr val="FF3300"/>
                </a:solidFill>
              </a:rPr>
              <a:t>omeprazol </a:t>
            </a:r>
            <a:r>
              <a:rPr lang="pt-BR" sz="2200" smtClean="0"/>
              <a:t>1mg/kg EV.</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Espaço Reservado para Conteúdo 2"/>
          <p:cNvSpPr>
            <a:spLocks noGrp="1"/>
          </p:cNvSpPr>
          <p:nvPr>
            <p:ph idx="1"/>
          </p:nvPr>
        </p:nvSpPr>
        <p:spPr>
          <a:xfrm>
            <a:off x="457200" y="549275"/>
            <a:ext cx="8229600" cy="5576888"/>
          </a:xfrm>
        </p:spPr>
        <p:txBody>
          <a:bodyPr/>
          <a:lstStyle/>
          <a:p>
            <a:pPr eaLnBrk="1" hangingPunct="1">
              <a:lnSpc>
                <a:spcPct val="80000"/>
              </a:lnSpc>
            </a:pPr>
            <a:r>
              <a:rPr lang="pt-BR" sz="2200" smtClean="0"/>
              <a:t>19/06/14 – Paciente extubado. Iniciado CPAP. SVD retirada.</a:t>
            </a:r>
          </a:p>
          <a:p>
            <a:pPr eaLnBrk="1" hangingPunct="1">
              <a:lnSpc>
                <a:spcPct val="80000"/>
              </a:lnSpc>
            </a:pPr>
            <a:r>
              <a:rPr lang="pt-BR" sz="2200" smtClean="0"/>
              <a:t>20/06/14 – Durante a troca curativo de FO, foi observado saída de secreção purulenta em pequena quantidade. Iniciado cefepime 30mg/kg/dose 12/12h e vancomicina 10mg/kg/dose 12/12h após coleta de hemocultura. </a:t>
            </a:r>
          </a:p>
          <a:p>
            <a:pPr eaLnBrk="1" hangingPunct="1">
              <a:lnSpc>
                <a:spcPct val="80000"/>
              </a:lnSpc>
            </a:pPr>
            <a:r>
              <a:rPr lang="pt-BR" sz="2200" smtClean="0"/>
              <a:t>21/06/14 – Paciente estável hemodinamicamente, em ar ambiente, mantendo boa saturação. Ecocardiograma com resultado normal (sem sinais de hipertensão pulmonar).</a:t>
            </a:r>
            <a:br>
              <a:rPr lang="pt-BR" sz="2200" smtClean="0"/>
            </a:br>
            <a:r>
              <a:rPr lang="pt-BR" sz="2200" smtClean="0"/>
              <a:t>23/06/14 – Retirada SNG. Iniciada dieta oral de prova.</a:t>
            </a:r>
          </a:p>
          <a:p>
            <a:pPr eaLnBrk="1" hangingPunct="1">
              <a:lnSpc>
                <a:spcPct val="80000"/>
              </a:lnSpc>
            </a:pPr>
            <a:r>
              <a:rPr lang="pt-BR" sz="2200" smtClean="0"/>
              <a:t>28/06/14 – Suspenso antibiótico no dia 8</a:t>
            </a:r>
          </a:p>
          <a:p>
            <a:pPr eaLnBrk="1" hangingPunct="1">
              <a:lnSpc>
                <a:spcPct val="80000"/>
              </a:lnSpc>
            </a:pPr>
            <a:r>
              <a:rPr lang="pt-BR" sz="2200" smtClean="0"/>
              <a:t>30/06/14 – Ultrassonografia  abdominal normal</a:t>
            </a:r>
          </a:p>
          <a:p>
            <a:pPr eaLnBrk="1" hangingPunct="1">
              <a:lnSpc>
                <a:spcPct val="80000"/>
              </a:lnSpc>
            </a:pPr>
            <a:r>
              <a:rPr lang="pt-BR" sz="2200" smtClean="0"/>
              <a:t>01/07/14 – EED: Presença de RGE atingindo esôfago cervical; estômago e duodeno sem alterações, não há sinais de estenose hipertrófica de piloro.</a:t>
            </a:r>
          </a:p>
          <a:p>
            <a:pPr eaLnBrk="1" hangingPunct="1">
              <a:lnSpc>
                <a:spcPct val="80000"/>
              </a:lnSpc>
            </a:pPr>
            <a:r>
              <a:rPr lang="pt-BR" sz="2200" smtClean="0"/>
              <a:t>07/07/14 – Suspensa nutrição parenteral total  (22 dias).</a:t>
            </a:r>
          </a:p>
          <a:p>
            <a:pPr eaLnBrk="1" hangingPunct="1">
              <a:lnSpc>
                <a:spcPct val="80000"/>
              </a:lnSpc>
            </a:pPr>
            <a:r>
              <a:rPr lang="pt-BR" sz="2200" smtClean="0"/>
              <a:t>08/07/14 – Suspensa hidratação venosa.</a:t>
            </a:r>
          </a:p>
          <a:p>
            <a:pPr eaLnBrk="1" hangingPunct="1">
              <a:lnSpc>
                <a:spcPct val="80000"/>
              </a:lnSpc>
            </a:pPr>
            <a:r>
              <a:rPr lang="pt-BR" sz="2200" smtClean="0"/>
              <a:t>12/07/14 - Alta com retorno ambulatorial com equipe da NEONATOLOGIA E CIRURGIA PEDIÁTRICA.</a:t>
            </a:r>
          </a:p>
          <a:p>
            <a:pPr eaLnBrk="1" hangingPunct="1">
              <a:lnSpc>
                <a:spcPct val="80000"/>
              </a:lnSpc>
            </a:pPr>
            <a:endParaRPr lang="pt-BR" sz="2200" smtClean="0"/>
          </a:p>
          <a:p>
            <a:pPr eaLnBrk="1" hangingPunct="1">
              <a:lnSpc>
                <a:spcPct val="80000"/>
              </a:lnSpc>
            </a:pPr>
            <a:endParaRPr lang="pt-BR" sz="22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1835150" y="2565400"/>
            <a:ext cx="7772400" cy="1362075"/>
          </a:xfrm>
        </p:spPr>
        <p:txBody>
          <a:bodyPr/>
          <a:lstStyle/>
          <a:p>
            <a:pPr eaLnBrk="1" hangingPunct="1"/>
            <a:r>
              <a:rPr lang="pt-BR" cap="none" smtClean="0"/>
              <a:t>DISCUSSÃO CLÍNICA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404813"/>
            <a:ext cx="8229600" cy="5721350"/>
          </a:xfrm>
        </p:spPr>
        <p:txBody>
          <a:bodyPr rtlCol="0">
            <a:normAutofit fontScale="85000" lnSpcReduction="20000"/>
          </a:bodyPr>
          <a:lstStyle/>
          <a:p>
            <a:pPr marL="0" indent="0" eaLnBrk="1" fontAlgn="auto" hangingPunct="1">
              <a:spcAft>
                <a:spcPts val="0"/>
              </a:spcAft>
              <a:buFont typeface="Arial" pitchFamily="34" charset="0"/>
              <a:buNone/>
              <a:defRPr/>
            </a:pPr>
            <a:r>
              <a:rPr lang="pt-BR" dirty="0" smtClean="0"/>
              <a:t>Diante do caso exposto responda as seguintes questões:</a:t>
            </a:r>
          </a:p>
          <a:p>
            <a:pPr marL="0" indent="0" eaLnBrk="1" fontAlgn="auto" hangingPunct="1">
              <a:spcAft>
                <a:spcPts val="0"/>
              </a:spcAft>
              <a:buFont typeface="Arial" pitchFamily="34" charset="0"/>
              <a:buNone/>
              <a:defRPr/>
            </a:pPr>
            <a:endParaRPr lang="pt-BR" dirty="0" smtClean="0"/>
          </a:p>
          <a:p>
            <a:pPr marL="514350" indent="-514350" eaLnBrk="1" fontAlgn="auto" hangingPunct="1">
              <a:spcAft>
                <a:spcPts val="0"/>
              </a:spcAft>
              <a:buFont typeface="+mj-lt"/>
              <a:buAutoNum type="arabicPeriod"/>
              <a:defRPr/>
            </a:pPr>
            <a:r>
              <a:rPr lang="pt-BR" dirty="0" smtClean="0"/>
              <a:t>Quais são as três perguntas que devem ser respondidas para se avaliar a vitalidade ao nascer de um RN?</a:t>
            </a:r>
          </a:p>
          <a:p>
            <a:pPr marL="514350" indent="-514350" eaLnBrk="1" fontAlgn="auto" hangingPunct="1">
              <a:spcAft>
                <a:spcPts val="0"/>
              </a:spcAft>
              <a:buFont typeface="+mj-lt"/>
              <a:buAutoNum type="arabicPeriod"/>
              <a:defRPr/>
            </a:pPr>
            <a:r>
              <a:rPr lang="pt-BR" dirty="0" smtClean="0"/>
              <a:t>Após a avaliação inicial do paciente você indicaria o inicio do protocolo de reanimação Neonatal?</a:t>
            </a:r>
          </a:p>
          <a:p>
            <a:pPr marL="514350" indent="-514350" eaLnBrk="1" fontAlgn="auto" hangingPunct="1">
              <a:spcAft>
                <a:spcPts val="0"/>
              </a:spcAft>
              <a:buFont typeface="+mj-lt"/>
              <a:buAutoNum type="arabicPeriod"/>
              <a:defRPr/>
            </a:pPr>
            <a:r>
              <a:rPr lang="pt-BR" dirty="0" smtClean="0"/>
              <a:t>A conduta da sala de parto foi adequada considerando o quadro inicial do paciente?</a:t>
            </a:r>
          </a:p>
          <a:p>
            <a:pPr marL="514350" indent="-514350" eaLnBrk="1" fontAlgn="auto" hangingPunct="1">
              <a:spcAft>
                <a:spcPts val="0"/>
              </a:spcAft>
              <a:buFont typeface="+mj-lt"/>
              <a:buAutoNum type="arabicPeriod"/>
              <a:defRPr/>
            </a:pPr>
            <a:r>
              <a:rPr lang="pt-BR" dirty="0" smtClean="0"/>
              <a:t>Qual a manobra mais efetiva a ser realizada durante a reanimação neonatal?</a:t>
            </a:r>
          </a:p>
          <a:p>
            <a:pPr marL="514350" indent="-514350" eaLnBrk="1" fontAlgn="auto" hangingPunct="1">
              <a:spcAft>
                <a:spcPts val="0"/>
              </a:spcAft>
              <a:buFont typeface="+mj-lt"/>
              <a:buAutoNum type="arabicPeriod"/>
              <a:defRPr/>
            </a:pPr>
            <a:r>
              <a:rPr lang="pt-BR" dirty="0" smtClean="0"/>
              <a:t>Quais as duas principais contraindicações para a ventilação com pressão positiva e como deve ser feito o manejo dos pacientes portadores dessas condições?</a:t>
            </a:r>
          </a:p>
          <a:p>
            <a:pPr eaLnBrk="1" fontAlgn="auto" hangingPunct="1">
              <a:spcAft>
                <a:spcPts val="0"/>
              </a:spcAft>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pt-BR" dirty="0" smtClean="0"/>
              <a:t>Reanimação neonatal – Conceitos introdutórios</a:t>
            </a:r>
            <a:endParaRPr lang="pt-BR" dirty="0"/>
          </a:p>
        </p:txBody>
      </p:sp>
      <p:sp>
        <p:nvSpPr>
          <p:cNvPr id="29698" name="Content Placeholder 2"/>
          <p:cNvSpPr>
            <a:spLocks noGrp="1"/>
          </p:cNvSpPr>
          <p:nvPr>
            <p:ph idx="1"/>
          </p:nvPr>
        </p:nvSpPr>
        <p:spPr/>
        <p:txBody>
          <a:bodyPr/>
          <a:lstStyle/>
          <a:p>
            <a:pPr eaLnBrk="1" hangingPunct="1"/>
            <a:r>
              <a:rPr lang="en-US" smtClean="0"/>
              <a:t>No Brasil, nascem cerca de três milhões de crianças ao ano, das quais 98% em Hospitais.</a:t>
            </a:r>
          </a:p>
          <a:p>
            <a:pPr eaLnBrk="1" hangingPunct="1"/>
            <a:r>
              <a:rPr lang="en-US" smtClean="0"/>
              <a:t>Entre 2005 e 2009, 13 recém-nascidos morreram ao dia devido a condições associadas à asfixia perinatal, sendo cinco deles a termo e sem malformações congênitas.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pPr eaLnBrk="1" hangingPunct="1"/>
            <a:r>
              <a:rPr lang="pt-BR" smtClean="0"/>
              <a:t>Conceitos introdutórios</a:t>
            </a:r>
          </a:p>
        </p:txBody>
      </p:sp>
      <p:sp>
        <p:nvSpPr>
          <p:cNvPr id="30722" name="Content Placeholder 2"/>
          <p:cNvSpPr>
            <a:spLocks noGrp="1"/>
          </p:cNvSpPr>
          <p:nvPr>
            <p:ph idx="1"/>
          </p:nvPr>
        </p:nvSpPr>
        <p:spPr>
          <a:xfrm>
            <a:off x="457200" y="1600200"/>
            <a:ext cx="8229600" cy="4852988"/>
          </a:xfrm>
        </p:spPr>
        <p:txBody>
          <a:bodyPr/>
          <a:lstStyle/>
          <a:p>
            <a:pPr marL="0" indent="0" eaLnBrk="1" hangingPunct="1">
              <a:lnSpc>
                <a:spcPct val="90000"/>
              </a:lnSpc>
              <a:buFont typeface="Arial" charset="0"/>
              <a:buNone/>
            </a:pPr>
            <a:r>
              <a:rPr lang="en-US" sz="2700" b="1" smtClean="0"/>
              <a:t>Necessidade de reanimação ao nascimento:</a:t>
            </a:r>
            <a:endParaRPr lang="en-US" sz="2700" smtClean="0"/>
          </a:p>
          <a:p>
            <a:pPr marL="0" indent="0" eaLnBrk="1" hangingPunct="1">
              <a:lnSpc>
                <a:spcPct val="90000"/>
              </a:lnSpc>
            </a:pPr>
            <a:r>
              <a:rPr lang="en-US" sz="2700" smtClean="0"/>
              <a:t>Ventilação com pressão positiva: 1 em cada 10 RN. </a:t>
            </a:r>
          </a:p>
          <a:p>
            <a:pPr marL="0" indent="0" eaLnBrk="1" hangingPunct="1">
              <a:lnSpc>
                <a:spcPct val="90000"/>
              </a:lnSpc>
            </a:pPr>
            <a:r>
              <a:rPr lang="en-US" sz="2700" smtClean="0"/>
              <a:t>Intubação e/ou massagem cardíaca: 1 em cada 100 RN. </a:t>
            </a:r>
          </a:p>
          <a:p>
            <a:pPr marL="0" indent="0" eaLnBrk="1" hangingPunct="1">
              <a:lnSpc>
                <a:spcPct val="90000"/>
              </a:lnSpc>
            </a:pPr>
            <a:r>
              <a:rPr lang="en-US" sz="2700" smtClean="0"/>
              <a:t>Intubação, massagem e/ou medicações: 1 em cada 1.000 RN, </a:t>
            </a:r>
          </a:p>
          <a:p>
            <a:pPr marL="0" indent="0" eaLnBrk="1" hangingPunct="1">
              <a:lnSpc>
                <a:spcPct val="90000"/>
              </a:lnSpc>
              <a:buFont typeface="Arial" charset="0"/>
              <a:buNone/>
            </a:pPr>
            <a:r>
              <a:rPr lang="en-US" sz="2700" smtClean="0"/>
              <a:t>(</a:t>
            </a:r>
            <a:r>
              <a:rPr lang="en-US" sz="2700" smtClean="0">
                <a:solidFill>
                  <a:srgbClr val="FFFF00"/>
                </a:solidFill>
              </a:rPr>
              <a:t>desde que a ventilação seja aplicada adequadamente</a:t>
            </a:r>
            <a:r>
              <a:rPr lang="en-US" sz="2700" smtClean="0"/>
              <a:t>) </a:t>
            </a:r>
          </a:p>
          <a:p>
            <a:pPr marL="0" indent="0" eaLnBrk="1" hangingPunct="1">
              <a:lnSpc>
                <a:spcPct val="90000"/>
              </a:lnSpc>
              <a:buFont typeface="Arial" charset="0"/>
              <a:buNone/>
            </a:pPr>
            <a:r>
              <a:rPr lang="en-US" sz="2700" b="1" smtClean="0">
                <a:solidFill>
                  <a:srgbClr val="FF3300"/>
                </a:solidFill>
              </a:rPr>
              <a:t>Em RN prematuros:</a:t>
            </a:r>
            <a:endParaRPr lang="en-US" sz="2700" smtClean="0">
              <a:solidFill>
                <a:srgbClr val="FF3300"/>
              </a:solidFill>
            </a:endParaRPr>
          </a:p>
          <a:p>
            <a:pPr marL="0" indent="0" eaLnBrk="1" hangingPunct="1">
              <a:lnSpc>
                <a:spcPct val="90000"/>
              </a:lnSpc>
              <a:buFont typeface="Arial" charset="0"/>
              <a:buNone/>
            </a:pPr>
            <a:r>
              <a:rPr lang="en-US" sz="2700" smtClean="0"/>
              <a:t>• Nascidos com menos de 1.500g: 2 em cada 3 RN.</a:t>
            </a:r>
            <a:br>
              <a:rPr lang="en-US" sz="2700" smtClean="0"/>
            </a:br>
            <a:r>
              <a:rPr lang="en-US" sz="2700" smtClean="0"/>
              <a:t>• Idade gestacional de 34 a 36 semanas: 2 em cada 10 RN. </a:t>
            </a:r>
          </a:p>
          <a:p>
            <a:pPr marL="0" indent="0" eaLnBrk="1" hangingPunct="1">
              <a:lnSpc>
                <a:spcPct val="90000"/>
              </a:lnSpc>
            </a:pPr>
            <a:endParaRPr lang="en-US" sz="2700" smtClean="0"/>
          </a:p>
          <a:p>
            <a:pPr marL="0" indent="0" eaLnBrk="1" hangingPunct="1">
              <a:lnSpc>
                <a:spcPct val="90000"/>
              </a:lnSpc>
              <a:buFont typeface="Arial" charset="0"/>
              <a:buNone/>
            </a:pPr>
            <a:endParaRPr lang="en-US" sz="2700" smtClean="0"/>
          </a:p>
          <a:p>
            <a:pPr marL="0" indent="0" eaLnBrk="1" hangingPunct="1">
              <a:lnSpc>
                <a:spcPct val="90000"/>
              </a:lnSpc>
            </a:pPr>
            <a:endParaRPr lang="pt-BR" sz="27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pPr eaLnBrk="1" hangingPunct="1"/>
            <a:r>
              <a:rPr lang="pt-BR" smtClean="0"/>
              <a:t>Conceitos introdutórios</a:t>
            </a:r>
          </a:p>
        </p:txBody>
      </p:sp>
      <p:sp>
        <p:nvSpPr>
          <p:cNvPr id="32770" name="Content Placeholder 2"/>
          <p:cNvSpPr>
            <a:spLocks noGrp="1"/>
          </p:cNvSpPr>
          <p:nvPr>
            <p:ph idx="1"/>
          </p:nvPr>
        </p:nvSpPr>
        <p:spPr/>
        <p:txBody>
          <a:bodyPr/>
          <a:lstStyle/>
          <a:p>
            <a:pPr eaLnBrk="1" hangingPunct="1">
              <a:lnSpc>
                <a:spcPct val="90000"/>
              </a:lnSpc>
            </a:pPr>
            <a:r>
              <a:rPr lang="en-US" smtClean="0"/>
              <a:t>As práticas da reanimação em Sala de Parto baseiam-se nas diretrizes publicadas pelo </a:t>
            </a:r>
            <a:r>
              <a:rPr lang="en-US" i="1" smtClean="0"/>
              <a:t>International Liaison Committee on Resuscitation (ILCOR)</a:t>
            </a:r>
            <a:r>
              <a:rPr lang="en-US" smtClean="0"/>
              <a:t> </a:t>
            </a:r>
          </a:p>
          <a:p>
            <a:pPr eaLnBrk="1" hangingPunct="1">
              <a:lnSpc>
                <a:spcPct val="90000"/>
              </a:lnSpc>
            </a:pPr>
            <a:r>
              <a:rPr lang="en-US" smtClean="0"/>
              <a:t>A atual diretriz brasileira da Sociedade Brasileira de Pediatria de abril de 2013 foi baseada nos trabalhos do ILCOR e no documento </a:t>
            </a:r>
            <a:r>
              <a:rPr lang="en-US" i="1" smtClean="0"/>
              <a:t>Neonatal Resuscitation Program</a:t>
            </a:r>
            <a:r>
              <a:rPr lang="en-US" smtClean="0"/>
              <a:t> da Academia Americana de Pediatria e Associação Americana de Cardiologia  </a:t>
            </a:r>
          </a:p>
          <a:p>
            <a:pPr eaLnBrk="1" hangingPunct="1">
              <a:lnSpc>
                <a:spcPct val="90000"/>
              </a:lnSpc>
            </a:pPr>
            <a:endParaRPr lang="en-US" smtClean="0"/>
          </a:p>
          <a:p>
            <a:pPr eaLnBrk="1" hangingPunct="1">
              <a:lnSpc>
                <a:spcPct val="90000"/>
              </a:lnSpc>
            </a:pP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pPr eaLnBrk="1" hangingPunct="1"/>
            <a:r>
              <a:rPr lang="pt-BR" smtClean="0"/>
              <a:t>Preparo para a assistência</a:t>
            </a:r>
          </a:p>
        </p:txBody>
      </p:sp>
      <p:sp>
        <p:nvSpPr>
          <p:cNvPr id="33794" name="Content Placeholder 2"/>
          <p:cNvSpPr>
            <a:spLocks noGrp="1"/>
          </p:cNvSpPr>
          <p:nvPr>
            <p:ph idx="1"/>
          </p:nvPr>
        </p:nvSpPr>
        <p:spPr/>
        <p:txBody>
          <a:bodyPr/>
          <a:lstStyle/>
          <a:p>
            <a:pPr eaLnBrk="1" hangingPunct="1"/>
            <a:r>
              <a:rPr lang="en-US" smtClean="0"/>
              <a:t>O preparo para atender o recém-nascido na sala de parto consiste inicialmente na realização de anamnese materna, na disponibilidade do material para atendimento e na presença de equipe treinada em reanimação neonatal.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4818" name="Picture 1"/>
          <p:cNvPicPr>
            <a:picLocks noChangeAspect="1"/>
          </p:cNvPicPr>
          <p:nvPr/>
        </p:nvPicPr>
        <p:blipFill>
          <a:blip r:embed="rId2"/>
          <a:srcRect/>
          <a:stretch>
            <a:fillRect/>
          </a:stretch>
        </p:blipFill>
        <p:spPr bwMode="auto">
          <a:xfrm>
            <a:off x="11113" y="1412875"/>
            <a:ext cx="9132887" cy="4281488"/>
          </a:xfrm>
          <a:prstGeom prst="rect">
            <a:avLst/>
          </a:prstGeom>
          <a:noFill/>
          <a:ln w="9525">
            <a:noFill/>
            <a:miter lim="800000"/>
            <a:headEnd/>
            <a:tailEnd/>
          </a:ln>
        </p:spPr>
      </p:pic>
      <p:sp>
        <p:nvSpPr>
          <p:cNvPr id="34819" name="TextBox 2"/>
          <p:cNvSpPr txBox="1">
            <a:spLocks noChangeArrowheads="1"/>
          </p:cNvSpPr>
          <p:nvPr/>
        </p:nvSpPr>
        <p:spPr bwMode="auto">
          <a:xfrm>
            <a:off x="395288" y="404813"/>
            <a:ext cx="7921625" cy="830262"/>
          </a:xfrm>
          <a:prstGeom prst="rect">
            <a:avLst/>
          </a:prstGeom>
          <a:noFill/>
          <a:ln w="9525">
            <a:noFill/>
            <a:miter lim="800000"/>
            <a:headEnd/>
            <a:tailEnd/>
          </a:ln>
        </p:spPr>
        <p:txBody>
          <a:bodyPr>
            <a:spAutoFit/>
          </a:bodyPr>
          <a:lstStyle/>
          <a:p>
            <a:r>
              <a:rPr lang="pt-BR" sz="3600" b="1" baseline="30000">
                <a:solidFill>
                  <a:srgbClr val="000000"/>
                </a:solidFill>
                <a:latin typeface="Calibri" pitchFamily="34" charset="0"/>
              </a:rPr>
              <a:t>Quadro 1: </a:t>
            </a:r>
            <a:r>
              <a:rPr lang="pt-BR" sz="3600" baseline="30000">
                <a:solidFill>
                  <a:srgbClr val="000000"/>
                </a:solidFill>
                <a:latin typeface="Calibri" pitchFamily="34" charset="0"/>
              </a:rPr>
              <a:t>Condições perinatais associadas à necessidade de reanimação neonatal</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TextBox 1"/>
          <p:cNvSpPr txBox="1">
            <a:spLocks noChangeArrowheads="1"/>
          </p:cNvSpPr>
          <p:nvPr/>
        </p:nvSpPr>
        <p:spPr bwMode="auto">
          <a:xfrm>
            <a:off x="827088" y="188913"/>
            <a:ext cx="8137525" cy="1465262"/>
          </a:xfrm>
          <a:prstGeom prst="rect">
            <a:avLst/>
          </a:prstGeom>
          <a:noFill/>
          <a:ln w="9525">
            <a:noFill/>
            <a:miter lim="800000"/>
            <a:headEnd/>
            <a:tailEnd/>
          </a:ln>
        </p:spPr>
        <p:txBody>
          <a:bodyPr>
            <a:spAutoFit/>
          </a:bodyPr>
          <a:lstStyle/>
          <a:p>
            <a:r>
              <a:rPr lang="en-US" sz="3600" b="1">
                <a:solidFill>
                  <a:srgbClr val="000000"/>
                </a:solidFill>
                <a:latin typeface="Calibri" pitchFamily="34" charset="0"/>
              </a:rPr>
              <a:t>Quadro 2: </a:t>
            </a:r>
            <a:r>
              <a:rPr lang="en-US" sz="3600">
                <a:solidFill>
                  <a:srgbClr val="000000"/>
                </a:solidFill>
                <a:latin typeface="Calibri" pitchFamily="34" charset="0"/>
              </a:rPr>
              <a:t>Condições perinatais associadas à necessidade de reanimação </a:t>
            </a:r>
            <a:r>
              <a:rPr lang="en-US" sz="3600">
                <a:latin typeface="Calibri" pitchFamily="34" charset="0"/>
              </a:rPr>
              <a:t>neonatal </a:t>
            </a:r>
          </a:p>
          <a:p>
            <a:endParaRPr lang="pt-BR">
              <a:latin typeface="Calibri" pitchFamily="34" charset="0"/>
            </a:endParaRPr>
          </a:p>
        </p:txBody>
      </p:sp>
      <p:pic>
        <p:nvPicPr>
          <p:cNvPr id="35843" name="Picture 2"/>
          <p:cNvPicPr>
            <a:picLocks noChangeAspect="1"/>
          </p:cNvPicPr>
          <p:nvPr/>
        </p:nvPicPr>
        <p:blipFill>
          <a:blip r:embed="rId2"/>
          <a:srcRect/>
          <a:stretch>
            <a:fillRect/>
          </a:stretch>
        </p:blipFill>
        <p:spPr bwMode="auto">
          <a:xfrm>
            <a:off x="107950" y="1916113"/>
            <a:ext cx="8928100" cy="3744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p:txBody>
          <a:bodyPr/>
          <a:lstStyle/>
          <a:p>
            <a:pPr eaLnBrk="1" hangingPunct="1"/>
            <a:r>
              <a:rPr lang="pt-BR" smtClean="0"/>
              <a:t>Preparo do material</a:t>
            </a:r>
          </a:p>
        </p:txBody>
      </p:sp>
      <p:sp>
        <p:nvSpPr>
          <p:cNvPr id="36866" name="Content Placeholder 2"/>
          <p:cNvSpPr>
            <a:spLocks noGrp="1"/>
          </p:cNvSpPr>
          <p:nvPr>
            <p:ph idx="1"/>
          </p:nvPr>
        </p:nvSpPr>
        <p:spPr>
          <a:xfrm>
            <a:off x="457200" y="1639888"/>
            <a:ext cx="8229600" cy="4525962"/>
          </a:xfrm>
        </p:spPr>
        <p:txBody>
          <a:bodyPr/>
          <a:lstStyle/>
          <a:p>
            <a:pPr eaLnBrk="1" hangingPunct="1"/>
            <a:r>
              <a:rPr lang="pt-BR" smtClean="0"/>
              <a:t>O primeiro passo para se garantir um atendimento ao RN que necessita de reanimação é a verificação do material antes da realização de qualquer procedimento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p:cNvPicPr>
            <a:picLocks noChangeAspect="1"/>
          </p:cNvPicPr>
          <p:nvPr/>
        </p:nvPicPr>
        <p:blipFill>
          <a:blip r:embed="rId2"/>
          <a:srcRect/>
          <a:stretch>
            <a:fillRect/>
          </a:stretch>
        </p:blipFill>
        <p:spPr bwMode="auto">
          <a:xfrm>
            <a:off x="0" y="-11113"/>
            <a:ext cx="9144000" cy="6869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3" descr="Imagem6"/>
          <p:cNvPicPr>
            <a:picLocks noChangeAspect="1" noChangeArrowheads="1"/>
          </p:cNvPicPr>
          <p:nvPr/>
        </p:nvPicPr>
        <p:blipFill>
          <a:blip r:embed="rId2"/>
          <a:srcRect/>
          <a:stretch>
            <a:fillRect/>
          </a:stretch>
        </p:blipFill>
        <p:spPr bwMode="auto">
          <a:xfrm>
            <a:off x="279400" y="311150"/>
            <a:ext cx="5286375" cy="6229350"/>
          </a:xfrm>
          <a:prstGeom prst="rect">
            <a:avLst/>
          </a:prstGeom>
          <a:noFill/>
          <a:ln w="9525">
            <a:noFill/>
            <a:miter lim="800000"/>
            <a:headEnd/>
            <a:tailEnd/>
          </a:ln>
        </p:spPr>
      </p:pic>
      <p:pic>
        <p:nvPicPr>
          <p:cNvPr id="39938" name="Picture 3" descr="Imagem7"/>
          <p:cNvPicPr>
            <a:picLocks noChangeAspect="1" noChangeArrowheads="1"/>
          </p:cNvPicPr>
          <p:nvPr/>
        </p:nvPicPr>
        <p:blipFill>
          <a:blip r:embed="rId3"/>
          <a:srcRect/>
          <a:stretch>
            <a:fillRect/>
          </a:stretch>
        </p:blipFill>
        <p:spPr bwMode="auto">
          <a:xfrm>
            <a:off x="5772150" y="3914775"/>
            <a:ext cx="3132138" cy="2789238"/>
          </a:xfrm>
          <a:prstGeom prst="rect">
            <a:avLst/>
          </a:prstGeom>
          <a:noFill/>
          <a:ln w="9525">
            <a:noFill/>
            <a:miter lim="800000"/>
            <a:headEnd/>
            <a:tailEnd/>
          </a:ln>
        </p:spPr>
      </p:pic>
      <p:pic>
        <p:nvPicPr>
          <p:cNvPr id="39939" name="Picture 3" descr="Imagem8"/>
          <p:cNvPicPr>
            <a:picLocks noChangeAspect="1" noChangeArrowheads="1"/>
          </p:cNvPicPr>
          <p:nvPr/>
        </p:nvPicPr>
        <p:blipFill>
          <a:blip r:embed="rId4"/>
          <a:srcRect/>
          <a:stretch>
            <a:fillRect/>
          </a:stretch>
        </p:blipFill>
        <p:spPr bwMode="auto">
          <a:xfrm>
            <a:off x="5689600" y="274638"/>
            <a:ext cx="3260725" cy="3568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pPr eaLnBrk="1" hangingPunct="1"/>
            <a:r>
              <a:rPr lang="pt-BR" smtClean="0"/>
              <a:t>Avaliação da vitalidade ao nascer</a:t>
            </a:r>
          </a:p>
        </p:txBody>
      </p:sp>
      <p:sp>
        <p:nvSpPr>
          <p:cNvPr id="40962" name="Content Placeholder 2"/>
          <p:cNvSpPr>
            <a:spLocks noGrp="1"/>
          </p:cNvSpPr>
          <p:nvPr>
            <p:ph idx="1"/>
          </p:nvPr>
        </p:nvSpPr>
        <p:spPr/>
        <p:txBody>
          <a:bodyPr/>
          <a:lstStyle/>
          <a:p>
            <a:pPr marL="0" indent="0" eaLnBrk="1" hangingPunct="1">
              <a:lnSpc>
                <a:spcPct val="80000"/>
              </a:lnSpc>
              <a:buFont typeface="Arial" charset="0"/>
              <a:buNone/>
            </a:pPr>
            <a:r>
              <a:rPr lang="en-US" sz="3000" smtClean="0"/>
              <a:t>Imediatamente após o nascimento, a necessidade de reanimação depende da avaliação rápida de quatro situações referents à vital Dade do concept, sendo fiestas as beguines perguntas: </a:t>
            </a:r>
          </a:p>
          <a:p>
            <a:pPr marL="0" indent="0" eaLnBrk="1" hangingPunct="1">
              <a:lnSpc>
                <a:spcPct val="80000"/>
              </a:lnSpc>
              <a:buFont typeface="Calibri" pitchFamily="34" charset="0"/>
              <a:buAutoNum type="arabicPeriod"/>
            </a:pPr>
            <a:r>
              <a:rPr lang="en-US" sz="3000" smtClean="0"/>
              <a:t>Gestação a termo? </a:t>
            </a:r>
          </a:p>
          <a:p>
            <a:pPr marL="0" indent="0" eaLnBrk="1" hangingPunct="1">
              <a:lnSpc>
                <a:spcPct val="80000"/>
              </a:lnSpc>
              <a:buFont typeface="Calibri" pitchFamily="34" charset="0"/>
              <a:buAutoNum type="arabicPeriod"/>
            </a:pPr>
            <a:r>
              <a:rPr lang="en-US" sz="3000" smtClean="0"/>
              <a:t>Respirando ou chorando? </a:t>
            </a:r>
          </a:p>
          <a:p>
            <a:pPr marL="0" indent="0" eaLnBrk="1" hangingPunct="1">
              <a:lnSpc>
                <a:spcPct val="80000"/>
              </a:lnSpc>
              <a:buFont typeface="Calibri" pitchFamily="34" charset="0"/>
              <a:buAutoNum type="arabicPeriod"/>
            </a:pPr>
            <a:r>
              <a:rPr lang="en-US" sz="3000" smtClean="0"/>
              <a:t>Tônus muscular bom?</a:t>
            </a:r>
          </a:p>
          <a:p>
            <a:pPr marL="0" indent="0" eaLnBrk="1" hangingPunct="1">
              <a:lnSpc>
                <a:spcPct val="80000"/>
              </a:lnSpc>
              <a:buFont typeface="Calibri" pitchFamily="34" charset="0"/>
              <a:buAutoNum type="arabicPeriod"/>
            </a:pPr>
            <a:r>
              <a:rPr lang="en-US" sz="3000" smtClean="0"/>
              <a:t>Ausência de mecônio? *</a:t>
            </a:r>
          </a:p>
          <a:p>
            <a:pPr marL="0" indent="0" eaLnBrk="1" hangingPunct="1">
              <a:lnSpc>
                <a:spcPct val="80000"/>
              </a:lnSpc>
              <a:buFont typeface="Arial" charset="0"/>
              <a:buNone/>
            </a:pPr>
            <a:endParaRPr lang="en-US" sz="3000" smtClean="0"/>
          </a:p>
          <a:p>
            <a:pPr marL="0" indent="0" eaLnBrk="1" hangingPunct="1">
              <a:lnSpc>
                <a:spcPct val="80000"/>
              </a:lnSpc>
              <a:buFont typeface="Arial" charset="0"/>
              <a:buNone/>
            </a:pPr>
            <a:r>
              <a:rPr lang="en-US" sz="1800" smtClean="0"/>
              <a:t>* A ausência ou não de mecônio é um fator relacionado a conduta a se tomar, mas não constitui um parâmetro especifico da vital Dade do concept</a:t>
            </a:r>
          </a:p>
          <a:p>
            <a:pPr marL="0" indent="0" eaLnBrk="1" hangingPunct="1">
              <a:lnSpc>
                <a:spcPct val="80000"/>
              </a:lnSpc>
              <a:buFont typeface="Arial" charset="0"/>
              <a:buNone/>
            </a:pPr>
            <a:endParaRPr lang="en-US" sz="3000" smtClean="0"/>
          </a:p>
          <a:p>
            <a:pPr marL="0" indent="0" eaLnBrk="1" hangingPunct="1">
              <a:lnSpc>
                <a:spcPct val="80000"/>
              </a:lnSpc>
            </a:pPr>
            <a:endParaRPr lang="pt-BR" sz="30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pPr eaLnBrk="1" hangingPunct="1"/>
            <a:r>
              <a:rPr lang="pt-BR" smtClean="0"/>
              <a:t>Avaliação da vitalidade ao nascer</a:t>
            </a:r>
          </a:p>
        </p:txBody>
      </p:sp>
      <p:sp>
        <p:nvSpPr>
          <p:cNvPr id="41986" name="Content Placeholder 2"/>
          <p:cNvSpPr>
            <a:spLocks noGrp="1"/>
          </p:cNvSpPr>
          <p:nvPr>
            <p:ph idx="1"/>
          </p:nvPr>
        </p:nvSpPr>
        <p:spPr/>
        <p:txBody>
          <a:bodyPr/>
          <a:lstStyle/>
          <a:p>
            <a:pPr eaLnBrk="1" hangingPunct="1">
              <a:lnSpc>
                <a:spcPct val="80000"/>
              </a:lnSpc>
            </a:pPr>
            <a:r>
              <a:rPr lang="en-US" sz="2700" smtClean="0"/>
              <a:t>A reanimação depende da avaliação simultânea da respiração e da frequência cardíaca (FC). </a:t>
            </a:r>
          </a:p>
          <a:p>
            <a:pPr eaLnBrk="1" hangingPunct="1">
              <a:lnSpc>
                <a:spcPct val="80000"/>
              </a:lnSpc>
            </a:pPr>
            <a:r>
              <a:rPr lang="en-US" sz="2700" smtClean="0">
                <a:solidFill>
                  <a:srgbClr val="FFFF00"/>
                </a:solidFill>
              </a:rPr>
              <a:t>A FC é o principal determinante da decisão de indicar as diversas manobras de reanimação. </a:t>
            </a:r>
          </a:p>
          <a:p>
            <a:pPr eaLnBrk="1" hangingPunct="1">
              <a:lnSpc>
                <a:spcPct val="80000"/>
              </a:lnSpc>
            </a:pPr>
            <a:r>
              <a:rPr lang="en-US" sz="2700" smtClean="0"/>
              <a:t>Logo após o nascimento, o RN deve respirar de maneira regular, suficiente para manter a FC acima de 100 bpm. </a:t>
            </a:r>
          </a:p>
          <a:p>
            <a:pPr eaLnBrk="1" hangingPunct="1">
              <a:lnSpc>
                <a:spcPct val="80000"/>
              </a:lnSpc>
            </a:pPr>
            <a:r>
              <a:rPr lang="en-US" sz="2700" b="1" smtClean="0"/>
              <a:t>A FC deve ser avaliada por meio da ausculta do precórdio com estetoscópio</a:t>
            </a:r>
            <a:r>
              <a:rPr lang="en-US" sz="2700" smtClean="0"/>
              <a:t>, podendo eventualmente ser verificada pela palpação do pulso na base do cordão umbilical. Tanto a ausculta precordial quanto a palpação do cordão podem subestimar a FC*</a:t>
            </a:r>
          </a:p>
          <a:p>
            <a:pPr eaLnBrk="1" hangingPunct="1">
              <a:lnSpc>
                <a:spcPct val="80000"/>
              </a:lnSpc>
              <a:buFont typeface="Arial" charset="0"/>
              <a:buNone/>
            </a:pPr>
            <a:r>
              <a:rPr lang="en-US" sz="2700" smtClean="0"/>
              <a:t>      *</a:t>
            </a:r>
            <a:r>
              <a:rPr lang="en-US" sz="2700" smtClean="0">
                <a:solidFill>
                  <a:srgbClr val="FFFF00"/>
                </a:solidFill>
              </a:rPr>
              <a:t>O ideal é verificar através da oximetria de pulso </a:t>
            </a:r>
          </a:p>
          <a:p>
            <a:pPr eaLnBrk="1" hangingPunct="1">
              <a:lnSpc>
                <a:spcPct val="80000"/>
              </a:lnSpc>
            </a:pPr>
            <a:endParaRPr lang="pt-BR" sz="2700" smtClean="0">
              <a:solidFill>
                <a:srgbClr val="FFFF00"/>
              </a:solidFill>
            </a:endParaRPr>
          </a:p>
        </p:txBody>
      </p:sp>
      <p:pic>
        <p:nvPicPr>
          <p:cNvPr id="41987" name="Picture 9" descr="Imagem 001"/>
          <p:cNvPicPr>
            <a:picLocks noChangeAspect="1" noChangeArrowheads="1"/>
          </p:cNvPicPr>
          <p:nvPr/>
        </p:nvPicPr>
        <p:blipFill>
          <a:blip r:embed="rId2"/>
          <a:srcRect/>
          <a:stretch>
            <a:fillRect/>
          </a:stretch>
        </p:blipFill>
        <p:spPr bwMode="auto">
          <a:xfrm>
            <a:off x="7874000" y="5994400"/>
            <a:ext cx="1270000" cy="8636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pPr eaLnBrk="1" hangingPunct="1"/>
            <a:r>
              <a:rPr lang="pt-BR" smtClean="0"/>
              <a:t>Avaliação da vitalidade ao nascer</a:t>
            </a:r>
          </a:p>
        </p:txBody>
      </p:sp>
      <p:sp>
        <p:nvSpPr>
          <p:cNvPr id="43010" name="Content Placeholder 2"/>
          <p:cNvSpPr>
            <a:spLocks noGrp="1"/>
          </p:cNvSpPr>
          <p:nvPr>
            <p:ph idx="1"/>
          </p:nvPr>
        </p:nvSpPr>
        <p:spPr/>
        <p:txBody>
          <a:bodyPr/>
          <a:lstStyle/>
          <a:p>
            <a:pPr eaLnBrk="1" hangingPunct="1">
              <a:lnSpc>
                <a:spcPct val="90000"/>
              </a:lnSpc>
            </a:pPr>
            <a:r>
              <a:rPr lang="en-US" b="1" smtClean="0">
                <a:solidFill>
                  <a:srgbClr val="FF3300"/>
                </a:solidFill>
              </a:rPr>
              <a:t>Atenção:</a:t>
            </a:r>
            <a:r>
              <a:rPr lang="en-US" b="1" smtClean="0">
                <a:solidFill>
                  <a:srgbClr val="D99694"/>
                </a:solidFill>
              </a:rPr>
              <a:t> </a:t>
            </a:r>
            <a:r>
              <a:rPr lang="en-US" smtClean="0">
                <a:solidFill>
                  <a:srgbClr val="D99694"/>
                </a:solidFill>
              </a:rPr>
              <a:t>A avaliação da coloração da pele e mucosas do RN não é mais utilizada para decidir procedimentos na sala de parto. </a:t>
            </a:r>
          </a:p>
          <a:p>
            <a:pPr eaLnBrk="1" hangingPunct="1">
              <a:lnSpc>
                <a:spcPct val="90000"/>
              </a:lnSpc>
            </a:pPr>
            <a:r>
              <a:rPr lang="en-US" smtClean="0"/>
              <a:t>A avaliação da coloração é muito subjetiva e mesmo naqueles RN que não precisam de procedimentos de reanimação ao nascer, a saturação de oxigênio com 1 minuto de vida se situa ao redor de 60-65%, só atingindo valores entre 87-92% no quinto minuto. </a:t>
            </a:r>
          </a:p>
          <a:p>
            <a:pPr eaLnBrk="1" hangingPunct="1">
              <a:lnSpc>
                <a:spcPct val="90000"/>
              </a:lnSpc>
            </a:pPr>
            <a:endParaRPr lang="pt-BR"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p:txBody>
          <a:bodyPr/>
          <a:lstStyle/>
          <a:p>
            <a:pPr eaLnBrk="1" hangingPunct="1"/>
            <a:r>
              <a:rPr lang="pt-BR" smtClean="0"/>
              <a:t>Avaliação da vitalidade ao nascer</a:t>
            </a:r>
          </a:p>
        </p:txBody>
      </p:sp>
      <p:pic>
        <p:nvPicPr>
          <p:cNvPr id="44034" name="Picture 5" descr="Imagem7"/>
          <p:cNvPicPr>
            <a:picLocks noGrp="1" noChangeAspect="1" noChangeArrowheads="1"/>
          </p:cNvPicPr>
          <p:nvPr>
            <p:ph idx="1"/>
          </p:nvPr>
        </p:nvPicPr>
        <p:blipFill>
          <a:blip r:embed="rId2"/>
          <a:srcRect/>
          <a:stretch>
            <a:fillRect/>
          </a:stretch>
        </p:blipFill>
        <p:spPr>
          <a:xfrm>
            <a:off x="4067175" y="1557338"/>
            <a:ext cx="4802188" cy="4525962"/>
          </a:xfrm>
        </p:spPr>
      </p:pic>
      <p:sp>
        <p:nvSpPr>
          <p:cNvPr id="44035" name="CaixaDeTexto 4"/>
          <p:cNvSpPr txBox="1">
            <a:spLocks noChangeArrowheads="1"/>
          </p:cNvSpPr>
          <p:nvPr/>
        </p:nvSpPr>
        <p:spPr bwMode="auto">
          <a:xfrm>
            <a:off x="539750" y="1557338"/>
            <a:ext cx="3527425" cy="4087812"/>
          </a:xfrm>
          <a:prstGeom prst="rect">
            <a:avLst/>
          </a:prstGeom>
          <a:noFill/>
          <a:ln w="9525">
            <a:noFill/>
            <a:miter lim="800000"/>
            <a:headEnd/>
            <a:tailEnd/>
          </a:ln>
        </p:spPr>
        <p:txBody>
          <a:bodyPr>
            <a:spAutoFit/>
          </a:bodyPr>
          <a:lstStyle/>
          <a:p>
            <a:r>
              <a:rPr lang="pt-BR">
                <a:latin typeface="Calibri" pitchFamily="34" charset="0"/>
              </a:rPr>
              <a:t>O boletim de Apgar </a:t>
            </a:r>
            <a:r>
              <a:rPr lang="pt-BR" b="1">
                <a:latin typeface="Calibri" pitchFamily="34" charset="0"/>
              </a:rPr>
              <a:t>não deve ser utilizado para determinar o início da reanimação nem </a:t>
            </a:r>
          </a:p>
          <a:p>
            <a:r>
              <a:rPr lang="pt-BR" b="1">
                <a:latin typeface="Calibri" pitchFamily="34" charset="0"/>
              </a:rPr>
              <a:t>as manobras a serem instituídas no decorrer do procedimento</a:t>
            </a:r>
            <a:r>
              <a:rPr lang="pt-BR">
                <a:latin typeface="Calibri" pitchFamily="34" charset="0"/>
              </a:rPr>
              <a:t>. No entanto, sua aferição </a:t>
            </a:r>
          </a:p>
          <a:p>
            <a:r>
              <a:rPr lang="pt-BR">
                <a:latin typeface="Calibri" pitchFamily="34" charset="0"/>
              </a:rPr>
              <a:t>longitudinal permite avaliar a resposta do RN às manobras realizadas e a eficácia dessas</a:t>
            </a:r>
          </a:p>
          <a:p>
            <a:r>
              <a:rPr lang="pt-BR">
                <a:latin typeface="Calibri" pitchFamily="34" charset="0"/>
              </a:rPr>
              <a:t>manobras. Se o escore é inferior a sete no 5º minuto, recomenda-se sua aplicação a cada</a:t>
            </a:r>
          </a:p>
          <a:p>
            <a:r>
              <a:rPr lang="pt-BR">
                <a:latin typeface="Calibri" pitchFamily="34" charset="0"/>
              </a:rPr>
              <a:t>cinco minutos, até 20 minutos de vida.</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457200" y="476250"/>
            <a:ext cx="8229600" cy="941388"/>
          </a:xfrm>
        </p:spPr>
        <p:txBody>
          <a:bodyPr/>
          <a:lstStyle/>
          <a:p>
            <a:pPr eaLnBrk="1" hangingPunct="1"/>
            <a:r>
              <a:rPr lang="en-US" sz="3600" smtClean="0"/>
              <a:t>Assistência ao recém-nascido de termo com boa vital Dade ao nascer </a:t>
            </a:r>
            <a:r>
              <a:rPr lang="en-US" sz="4000" smtClean="0"/>
              <a:t/>
            </a:r>
            <a:br>
              <a:rPr lang="en-US" sz="4000" smtClean="0"/>
            </a:br>
            <a:endParaRPr lang="pt-BR" sz="4000" smtClean="0"/>
          </a:p>
        </p:txBody>
      </p:sp>
      <p:sp>
        <p:nvSpPr>
          <p:cNvPr id="45058" name="Content Placeholder 2"/>
          <p:cNvSpPr>
            <a:spLocks noGrp="1"/>
          </p:cNvSpPr>
          <p:nvPr>
            <p:ph idx="1"/>
          </p:nvPr>
        </p:nvSpPr>
        <p:spPr>
          <a:xfrm>
            <a:off x="457200" y="1600200"/>
            <a:ext cx="8229600" cy="4924425"/>
          </a:xfrm>
        </p:spPr>
        <p:txBody>
          <a:bodyPr/>
          <a:lstStyle/>
          <a:p>
            <a:pPr eaLnBrk="1" hangingPunct="1">
              <a:lnSpc>
                <a:spcPct val="90000"/>
              </a:lnSpc>
            </a:pPr>
            <a:r>
              <a:rPr lang="pt-BR" sz="2700" smtClean="0"/>
              <a:t>O RN deve ser </a:t>
            </a:r>
            <a:r>
              <a:rPr lang="pt-BR" sz="2700" b="1" smtClean="0"/>
              <a:t>posicionado no nível da placenta por </a:t>
            </a:r>
            <a:r>
              <a:rPr lang="pt-BR" sz="2700" b="1" smtClean="0">
                <a:solidFill>
                  <a:srgbClr val="FFFF00"/>
                </a:solidFill>
              </a:rPr>
              <a:t>um a três minutos</a:t>
            </a:r>
            <a:r>
              <a:rPr lang="pt-BR" sz="2700" smtClean="0"/>
              <a:t>, antes de clampear o cordão umbilical.</a:t>
            </a:r>
          </a:p>
          <a:p>
            <a:pPr eaLnBrk="1" hangingPunct="1">
              <a:lnSpc>
                <a:spcPct val="90000"/>
              </a:lnSpc>
            </a:pPr>
            <a:r>
              <a:rPr lang="pt-BR" sz="2700" smtClean="0"/>
              <a:t>O </a:t>
            </a:r>
            <a:r>
              <a:rPr lang="pt-BR" sz="2700" b="1" smtClean="0"/>
              <a:t>contato pele a pele com a mãe </a:t>
            </a:r>
            <a:r>
              <a:rPr lang="pt-BR" sz="2700" smtClean="0"/>
              <a:t>imediatamente após o nascimento, em temperatura ambiente, reduz o risco de hipotermia em recém-nascidos de termo, com boa vitalidade, desde que cobertos com campos pré-aquecidos. </a:t>
            </a:r>
          </a:p>
          <a:p>
            <a:pPr eaLnBrk="1" hangingPunct="1">
              <a:lnSpc>
                <a:spcPct val="90000"/>
              </a:lnSpc>
            </a:pPr>
            <a:r>
              <a:rPr lang="pt-BR" sz="2700" smtClean="0"/>
              <a:t>A OMS recomenda que o </a:t>
            </a:r>
            <a:r>
              <a:rPr lang="pt-BR" sz="2700" b="1" smtClean="0"/>
              <a:t>aleitamento materno seja iniciado na primeira hora de vida</a:t>
            </a:r>
            <a:r>
              <a:rPr lang="pt-BR" sz="2700" smtClean="0"/>
              <a:t>, pois se associa a um maior período de amamentação, melhor interação mãe-bebê e menor risco de hemorragia materna. </a:t>
            </a:r>
          </a:p>
          <a:p>
            <a:pPr eaLnBrk="1" hangingPunct="1">
              <a:lnSpc>
                <a:spcPct val="90000"/>
              </a:lnSpc>
            </a:pPr>
            <a:endParaRPr lang="pt-BR" sz="270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750" y="404813"/>
            <a:ext cx="8229600" cy="725487"/>
          </a:xfrm>
        </p:spPr>
        <p:txBody>
          <a:bodyPr rtlCol="0">
            <a:normAutofit fontScale="90000"/>
          </a:bodyPr>
          <a:lstStyle/>
          <a:p>
            <a:pPr eaLnBrk="1" fontAlgn="auto" hangingPunct="1">
              <a:spcAft>
                <a:spcPts val="0"/>
              </a:spcAft>
              <a:defRPr/>
            </a:pPr>
            <a:r>
              <a:rPr lang="en-US" dirty="0" err="1"/>
              <a:t>Assistência</a:t>
            </a:r>
            <a:r>
              <a:rPr lang="en-US" dirty="0"/>
              <a:t> </a:t>
            </a:r>
            <a:r>
              <a:rPr lang="en-US" dirty="0" err="1"/>
              <a:t>ao</a:t>
            </a:r>
            <a:r>
              <a:rPr lang="en-US" dirty="0"/>
              <a:t> </a:t>
            </a:r>
            <a:r>
              <a:rPr lang="en-US" dirty="0" err="1"/>
              <a:t>recém-nascido</a:t>
            </a:r>
            <a:r>
              <a:rPr lang="en-US" dirty="0"/>
              <a:t> com </a:t>
            </a:r>
            <a:r>
              <a:rPr lang="en-US" dirty="0" err="1"/>
              <a:t>líquido</a:t>
            </a:r>
            <a:r>
              <a:rPr lang="en-US" dirty="0"/>
              <a:t> </a:t>
            </a:r>
            <a:r>
              <a:rPr lang="en-US" dirty="0" err="1"/>
              <a:t>amniótico</a:t>
            </a:r>
            <a:r>
              <a:rPr lang="en-US" dirty="0"/>
              <a:t> </a:t>
            </a:r>
            <a:r>
              <a:rPr lang="en-US" dirty="0" err="1"/>
              <a:t>meconial</a:t>
            </a:r>
            <a:r>
              <a:rPr lang="en-US" dirty="0"/>
              <a:t> </a:t>
            </a:r>
            <a:br>
              <a:rPr lang="en-US" dirty="0"/>
            </a:br>
            <a:endParaRPr lang="pt-BR" dirty="0"/>
          </a:p>
        </p:txBody>
      </p:sp>
      <p:sp>
        <p:nvSpPr>
          <p:cNvPr id="46082" name="Content Placeholder 2"/>
          <p:cNvSpPr>
            <a:spLocks noGrp="1"/>
          </p:cNvSpPr>
          <p:nvPr>
            <p:ph idx="1"/>
          </p:nvPr>
        </p:nvSpPr>
        <p:spPr>
          <a:xfrm>
            <a:off x="468313" y="981075"/>
            <a:ext cx="8229600" cy="5257800"/>
          </a:xfrm>
        </p:spPr>
        <p:txBody>
          <a:bodyPr/>
          <a:lstStyle/>
          <a:p>
            <a:pPr eaLnBrk="1" hangingPunct="1">
              <a:lnSpc>
                <a:spcPct val="80000"/>
              </a:lnSpc>
            </a:pPr>
            <a:r>
              <a:rPr lang="en-US" sz="2000" smtClean="0">
                <a:solidFill>
                  <a:srgbClr val="FFFF00"/>
                </a:solidFill>
              </a:rPr>
              <a:t>Na presença de líquido amniótico meconial, fluido ou espesso, o obstetra não deve realizar a aspiração das vias aéreas </a:t>
            </a:r>
          </a:p>
          <a:p>
            <a:pPr eaLnBrk="1" hangingPunct="1">
              <a:lnSpc>
                <a:spcPct val="80000"/>
              </a:lnSpc>
              <a:buFont typeface="Arial" charset="0"/>
              <a:buNone/>
            </a:pPr>
            <a:r>
              <a:rPr lang="en-US" sz="2000" b="1" smtClean="0">
                <a:solidFill>
                  <a:srgbClr val="FFFF00"/>
                </a:solidFill>
              </a:rPr>
              <a:t>A conduta do pediatra</a:t>
            </a:r>
            <a:r>
              <a:rPr lang="en-US" sz="2000" smtClean="0"/>
              <a:t> frente à presença de líquido tinto de mecônio </a:t>
            </a:r>
            <a:r>
              <a:rPr lang="en-US" sz="2000" b="1" smtClean="0">
                <a:solidFill>
                  <a:srgbClr val="FFFF00"/>
                </a:solidFill>
              </a:rPr>
              <a:t>depende da vitalidade ao nascer</a:t>
            </a:r>
            <a:r>
              <a:rPr lang="en-US" sz="2000" smtClean="0"/>
              <a:t>. </a:t>
            </a:r>
          </a:p>
          <a:p>
            <a:pPr eaLnBrk="1" hangingPunct="1">
              <a:lnSpc>
                <a:spcPct val="80000"/>
              </a:lnSpc>
            </a:pPr>
            <a:r>
              <a:rPr lang="en-US" sz="2000" smtClean="0"/>
              <a:t>Caso o neonato apresente, logo após o nascimento, movimentos respiratórios rítmicos e regulares, tônus muscular adequado e FC &gt;100 bpm, levar o paciente à mesa de reanimação, posicionar sua cabeça com extensão do pescoço, aspirar, a seguir, secar, verificando novamente a posição da cabeça e, então, avaliar a respiração e a FC. Se a avaliação resultar normal, o RN receberá cuidados de rotina na sala de parto. </a:t>
            </a:r>
          </a:p>
          <a:p>
            <a:pPr eaLnBrk="1" hangingPunct="1">
              <a:lnSpc>
                <a:spcPct val="80000"/>
              </a:lnSpc>
            </a:pPr>
            <a:r>
              <a:rPr lang="en-US" sz="2000" smtClean="0"/>
              <a:t>Quando o neonato com líquido amniótico meconial fluido ou espesso, não apresentar ritmo respiratório regular e/ou o tônus muscular estiver flácido e/ou a FC &lt;100 bpm, o pediatra deve realizar a retirada do mecônio residual sob visualização direta com aspiração através da cânula traqueal, com o uso de dispositivo de aspiração de mecônio. Aspirar o excesso de mecônio uma única vez.</a:t>
            </a:r>
            <a:endParaRPr lang="pt-BR" sz="2000" smtClean="0"/>
          </a:p>
        </p:txBody>
      </p:sp>
      <p:pic>
        <p:nvPicPr>
          <p:cNvPr id="46083" name="Picture 2" descr="RRYERYYY5Y5Y5"/>
          <p:cNvPicPr>
            <a:picLocks noChangeAspect="1" noChangeArrowheads="1"/>
          </p:cNvPicPr>
          <p:nvPr/>
        </p:nvPicPr>
        <p:blipFill>
          <a:blip r:embed="rId2"/>
          <a:srcRect/>
          <a:stretch>
            <a:fillRect/>
          </a:stretch>
        </p:blipFill>
        <p:spPr bwMode="auto">
          <a:xfrm>
            <a:off x="2916238" y="5157788"/>
            <a:ext cx="2663825" cy="1679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9275"/>
            <a:ext cx="8229600" cy="868363"/>
          </a:xfrm>
        </p:spPr>
        <p:txBody>
          <a:bodyPr rtlCol="0">
            <a:normAutofit fontScale="90000"/>
          </a:bodyPr>
          <a:lstStyle/>
          <a:p>
            <a:pPr eaLnBrk="1" fontAlgn="auto" hangingPunct="1">
              <a:spcAft>
                <a:spcPts val="0"/>
              </a:spcAft>
              <a:defRPr/>
            </a:pPr>
            <a:r>
              <a:rPr lang="en-US" dirty="0" err="1"/>
              <a:t>Assistência</a:t>
            </a:r>
            <a:r>
              <a:rPr lang="en-US" dirty="0"/>
              <a:t> </a:t>
            </a:r>
            <a:r>
              <a:rPr lang="en-US" dirty="0" err="1"/>
              <a:t>ao</a:t>
            </a:r>
            <a:r>
              <a:rPr lang="en-US" dirty="0"/>
              <a:t> </a:t>
            </a:r>
            <a:r>
              <a:rPr lang="en-US" dirty="0" err="1"/>
              <a:t>recém-nascido</a:t>
            </a:r>
            <a:r>
              <a:rPr lang="en-US" dirty="0"/>
              <a:t> com </a:t>
            </a:r>
            <a:r>
              <a:rPr lang="en-US" dirty="0" err="1"/>
              <a:t>necessidade</a:t>
            </a:r>
            <a:r>
              <a:rPr lang="en-US" dirty="0"/>
              <a:t> de </a:t>
            </a:r>
            <a:r>
              <a:rPr lang="en-US" dirty="0" err="1"/>
              <a:t>reanimação</a:t>
            </a:r>
            <a:r>
              <a:rPr lang="en-US" dirty="0"/>
              <a:t> </a:t>
            </a:r>
            <a:br>
              <a:rPr lang="en-US" dirty="0"/>
            </a:br>
            <a:endParaRPr lang="pt-BR" dirty="0"/>
          </a:p>
        </p:txBody>
      </p:sp>
      <p:sp>
        <p:nvSpPr>
          <p:cNvPr id="47106" name="Content Placeholder 2"/>
          <p:cNvSpPr>
            <a:spLocks noGrp="1"/>
          </p:cNvSpPr>
          <p:nvPr>
            <p:ph idx="1"/>
          </p:nvPr>
        </p:nvSpPr>
        <p:spPr/>
        <p:txBody>
          <a:bodyPr/>
          <a:lstStyle/>
          <a:p>
            <a:pPr eaLnBrk="1" hangingPunct="1">
              <a:lnSpc>
                <a:spcPct val="90000"/>
              </a:lnSpc>
            </a:pPr>
            <a:r>
              <a:rPr lang="pt-BR" sz="3000" smtClean="0"/>
              <a:t>Se o RN é prematuro e apresenta boa vitalidade ao nascer, clampear o cordão umbilical em 1 minuto. Se, no entanto, o neonato ao nascer, prematuro ou a termo, não está respirando e/ou apresenta-se hipotônico, é preciso clampear o cordão umbilical de forma imediata. Todos os pacientes &lt;37 semanas de gestação e aqueles de qualquer idade gestacional sem vitalidade adequada ao nascer precisam ser conduzidos à mesa de reanimação.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8130" name="Picture 1"/>
          <p:cNvPicPr>
            <a:picLocks noChangeAspect="1"/>
          </p:cNvPicPr>
          <p:nvPr/>
        </p:nvPicPr>
        <p:blipFill>
          <a:blip r:embed="rId2"/>
          <a:srcRect/>
          <a:stretch>
            <a:fillRect/>
          </a:stretch>
        </p:blipFill>
        <p:spPr bwMode="auto">
          <a:xfrm>
            <a:off x="1828800" y="0"/>
            <a:ext cx="54673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p:txBody>
          <a:bodyPr/>
          <a:lstStyle/>
          <a:p>
            <a:pPr eaLnBrk="1" hangingPunct="1"/>
            <a:r>
              <a:rPr lang="pt-BR" smtClean="0"/>
              <a:t>Primeiros passos da reanimação</a:t>
            </a:r>
          </a:p>
        </p:txBody>
      </p:sp>
      <p:sp>
        <p:nvSpPr>
          <p:cNvPr id="49154" name="Espaço Reservado para Conteúdo 2"/>
          <p:cNvSpPr>
            <a:spLocks noGrp="1"/>
          </p:cNvSpPr>
          <p:nvPr>
            <p:ph idx="1"/>
          </p:nvPr>
        </p:nvSpPr>
        <p:spPr>
          <a:xfrm>
            <a:off x="468313" y="1628775"/>
            <a:ext cx="8229600" cy="4525963"/>
          </a:xfrm>
        </p:spPr>
        <p:txBody>
          <a:bodyPr/>
          <a:lstStyle/>
          <a:p>
            <a:pPr marL="514350" indent="-514350" eaLnBrk="1" hangingPunct="1">
              <a:buFont typeface="Calibri" pitchFamily="34" charset="0"/>
              <a:buAutoNum type="arabicPeriod"/>
            </a:pPr>
            <a:r>
              <a:rPr lang="pt-BR" smtClean="0"/>
              <a:t>prover calor, </a:t>
            </a:r>
          </a:p>
          <a:p>
            <a:pPr marL="514350" indent="-514350" eaLnBrk="1" hangingPunct="1">
              <a:buFont typeface="Calibri" pitchFamily="34" charset="0"/>
              <a:buAutoNum type="arabicPeriod"/>
            </a:pPr>
            <a:r>
              <a:rPr lang="pt-BR" smtClean="0"/>
              <a:t>posicionar a cabeça em leve extensão, </a:t>
            </a:r>
          </a:p>
          <a:p>
            <a:pPr marL="514350" indent="-514350" eaLnBrk="1" hangingPunct="1">
              <a:buFont typeface="Calibri" pitchFamily="34" charset="0"/>
              <a:buAutoNum type="arabicPeriod"/>
            </a:pPr>
            <a:r>
              <a:rPr lang="pt-BR" smtClean="0"/>
              <a:t>aspirar vias aéreas (se necessário),</a:t>
            </a:r>
          </a:p>
          <a:p>
            <a:pPr marL="514350" indent="-514350" eaLnBrk="1" hangingPunct="1">
              <a:buFont typeface="Calibri" pitchFamily="34" charset="0"/>
              <a:buAutoNum type="arabicPeriod"/>
            </a:pPr>
            <a:r>
              <a:rPr lang="pt-BR" smtClean="0"/>
              <a:t> secar o paciente.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p:txBody>
          <a:bodyPr/>
          <a:lstStyle/>
          <a:p>
            <a:pPr eaLnBrk="1" hangingPunct="1"/>
            <a:r>
              <a:rPr lang="pt-BR" smtClean="0"/>
              <a:t>Primeiros passos da reanimação</a:t>
            </a:r>
          </a:p>
        </p:txBody>
      </p:sp>
      <p:sp>
        <p:nvSpPr>
          <p:cNvPr id="50178" name="Espaço Reservado para Conteúdo 2"/>
          <p:cNvSpPr>
            <a:spLocks noGrp="1"/>
          </p:cNvSpPr>
          <p:nvPr>
            <p:ph idx="1"/>
          </p:nvPr>
        </p:nvSpPr>
        <p:spPr/>
        <p:txBody>
          <a:bodyPr/>
          <a:lstStyle/>
          <a:p>
            <a:pPr marL="0" indent="0" eaLnBrk="1" hangingPunct="1">
              <a:lnSpc>
                <a:spcPct val="80000"/>
              </a:lnSpc>
              <a:buFont typeface="Arial" charset="0"/>
              <a:buNone/>
            </a:pPr>
            <a:r>
              <a:rPr lang="pt-BR" sz="2700" smtClean="0"/>
              <a:t>O primeiro passo no cuidado ao recém nascido é prevenir a perda de calor através das seguintes ações: colocando o neonato sob fonte de calor pré-aquecida e secando rapidamente o líquido amniótico e removendo os campos úmidos.</a:t>
            </a:r>
          </a:p>
          <a:p>
            <a:pPr marL="0" indent="0" eaLnBrk="1" hangingPunct="1">
              <a:lnSpc>
                <a:spcPct val="80000"/>
              </a:lnSpc>
              <a:buFont typeface="Arial" charset="0"/>
              <a:buNone/>
            </a:pPr>
            <a:r>
              <a:rPr lang="pt-BR" sz="2700" b="1" smtClean="0">
                <a:solidFill>
                  <a:srgbClr val="FF3300"/>
                </a:solidFill>
              </a:rPr>
              <a:t>A Hipotermia é fator independente de risco para a mortalidade e a morbidade</a:t>
            </a:r>
            <a:r>
              <a:rPr lang="pt-BR" sz="2700" smtClean="0"/>
              <a:t> por agravar ou favorecer:</a:t>
            </a:r>
          </a:p>
          <a:p>
            <a:pPr marL="0" indent="0" eaLnBrk="1" hangingPunct="1">
              <a:lnSpc>
                <a:spcPct val="80000"/>
              </a:lnSpc>
              <a:buFont typeface="Calibri" pitchFamily="34" charset="0"/>
              <a:buAutoNum type="arabicPeriod"/>
            </a:pPr>
            <a:r>
              <a:rPr lang="pt-BR" sz="2700" smtClean="0"/>
              <a:t>o desequilíbrio ácido-básico, </a:t>
            </a:r>
          </a:p>
          <a:p>
            <a:pPr marL="0" indent="0" eaLnBrk="1" hangingPunct="1">
              <a:lnSpc>
                <a:spcPct val="80000"/>
              </a:lnSpc>
              <a:buFont typeface="Calibri" pitchFamily="34" charset="0"/>
              <a:buAutoNum type="arabicPeriod"/>
            </a:pPr>
            <a:r>
              <a:rPr lang="pt-BR" sz="2700" smtClean="0"/>
              <a:t>o desconforto respiratório, </a:t>
            </a:r>
          </a:p>
          <a:p>
            <a:pPr marL="0" indent="0" eaLnBrk="1" hangingPunct="1">
              <a:lnSpc>
                <a:spcPct val="80000"/>
              </a:lnSpc>
              <a:buFont typeface="Calibri" pitchFamily="34" charset="0"/>
              <a:buAutoNum type="arabicPeriod"/>
            </a:pPr>
            <a:r>
              <a:rPr lang="pt-BR" sz="2700" smtClean="0"/>
              <a:t>a enterocolite necrosante, </a:t>
            </a:r>
          </a:p>
          <a:p>
            <a:pPr marL="0" indent="0" eaLnBrk="1" hangingPunct="1">
              <a:lnSpc>
                <a:spcPct val="80000"/>
              </a:lnSpc>
              <a:buFont typeface="Calibri" pitchFamily="34" charset="0"/>
              <a:buAutoNum type="arabicPeriod"/>
            </a:pPr>
            <a:r>
              <a:rPr lang="pt-BR" sz="2700" smtClean="0"/>
              <a:t>a hemorragia peri/intraventricular em RN de muito baixo peso</a:t>
            </a:r>
          </a:p>
          <a:p>
            <a:pPr marL="0" indent="0" eaLnBrk="1" hangingPunct="1">
              <a:lnSpc>
                <a:spcPct val="80000"/>
              </a:lnSpc>
            </a:pPr>
            <a:endParaRPr lang="pt-BR" sz="270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descr="eetetertertert"/>
          <p:cNvPicPr>
            <a:picLocks noChangeAspect="1" noChangeArrowheads="1"/>
          </p:cNvPicPr>
          <p:nvPr/>
        </p:nvPicPr>
        <p:blipFill>
          <a:blip r:embed="rId2"/>
          <a:srcRect/>
          <a:stretch>
            <a:fillRect/>
          </a:stretch>
        </p:blipFill>
        <p:spPr bwMode="auto">
          <a:xfrm>
            <a:off x="900113" y="476250"/>
            <a:ext cx="7848600" cy="5610225"/>
          </a:xfrm>
          <a:prstGeom prst="rect">
            <a:avLst/>
          </a:prstGeom>
          <a:noFill/>
          <a:ln w="9525">
            <a:noFill/>
            <a:miter lim="800000"/>
            <a:headEnd/>
            <a:tailEnd/>
          </a:ln>
        </p:spPr>
      </p:pic>
      <p:sp>
        <p:nvSpPr>
          <p:cNvPr id="51202" name="Text Box 3"/>
          <p:cNvSpPr txBox="1">
            <a:spLocks noChangeArrowheads="1"/>
          </p:cNvSpPr>
          <p:nvPr/>
        </p:nvSpPr>
        <p:spPr bwMode="auto">
          <a:xfrm>
            <a:off x="6699250" y="6237288"/>
            <a:ext cx="2444750" cy="366712"/>
          </a:xfrm>
          <a:prstGeom prst="rect">
            <a:avLst/>
          </a:prstGeom>
          <a:noFill/>
          <a:ln w="9525">
            <a:noFill/>
            <a:miter lim="800000"/>
            <a:headEnd/>
            <a:tailEnd/>
          </a:ln>
        </p:spPr>
        <p:txBody>
          <a:bodyPr wrap="none">
            <a:spAutoFit/>
          </a:bodyPr>
          <a:lstStyle/>
          <a:p>
            <a:r>
              <a:rPr lang="pt-BR"/>
              <a:t>Jucille Menezes, 2011</a:t>
            </a:r>
          </a:p>
        </p:txBody>
      </p:sp>
      <p:pic>
        <p:nvPicPr>
          <p:cNvPr id="51203" name="Picture 2" descr="DSC02097"/>
          <p:cNvPicPr>
            <a:picLocks noChangeAspect="1" noChangeArrowheads="1"/>
          </p:cNvPicPr>
          <p:nvPr/>
        </p:nvPicPr>
        <p:blipFill>
          <a:blip r:embed="rId3"/>
          <a:srcRect/>
          <a:stretch>
            <a:fillRect/>
          </a:stretch>
        </p:blipFill>
        <p:spPr bwMode="auto">
          <a:xfrm>
            <a:off x="0" y="5157788"/>
            <a:ext cx="1276350" cy="1700212"/>
          </a:xfrm>
          <a:prstGeom prst="rect">
            <a:avLst/>
          </a:prstGeom>
          <a:noFill/>
          <a:ln w="9525">
            <a:noFill/>
            <a:miter lim="800000"/>
            <a:headEnd/>
            <a:tailEnd/>
          </a:ln>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p:txBody>
          <a:bodyPr/>
          <a:lstStyle/>
          <a:p>
            <a:pPr eaLnBrk="1" hangingPunct="1"/>
            <a:r>
              <a:rPr lang="pt-BR" smtClean="0"/>
              <a:t>Primeiros passos da reanimação</a:t>
            </a:r>
          </a:p>
        </p:txBody>
      </p:sp>
      <p:sp>
        <p:nvSpPr>
          <p:cNvPr id="3" name="Espaço Reservado para Conteúdo 2"/>
          <p:cNvSpPr>
            <a:spLocks noGrp="1"/>
          </p:cNvSpPr>
          <p:nvPr>
            <p:ph idx="1"/>
          </p:nvPr>
        </p:nvSpPr>
        <p:spPr>
          <a:xfrm>
            <a:off x="457200" y="1600200"/>
            <a:ext cx="4259263" cy="4525963"/>
          </a:xfrm>
        </p:spPr>
        <p:txBody>
          <a:bodyPr rtlCol="0">
            <a:normAutofit fontScale="85000" lnSpcReduction="20000"/>
          </a:bodyPr>
          <a:lstStyle/>
          <a:p>
            <a:pPr eaLnBrk="1" fontAlgn="auto" hangingPunct="1">
              <a:spcAft>
                <a:spcPts val="0"/>
              </a:spcAft>
              <a:buFont typeface="Arial" pitchFamily="34" charset="0"/>
              <a:buChar char="•"/>
              <a:defRPr/>
            </a:pPr>
            <a:r>
              <a:rPr lang="pt-BR" dirty="0"/>
              <a:t>A fim de manter a permeabilidade das vias aéreas, posiciona-se a cabeça do RN, </a:t>
            </a:r>
            <a:r>
              <a:rPr lang="pt-BR" dirty="0" smtClean="0"/>
              <a:t>com uma </a:t>
            </a:r>
            <a:r>
              <a:rPr lang="pt-BR" dirty="0"/>
              <a:t>leve extensão do pescoço. Evitar a hiperextensão ou a flexão exagerada do mesmo. </a:t>
            </a:r>
            <a:r>
              <a:rPr lang="pt-BR" dirty="0" smtClean="0"/>
              <a:t>Por vezes</a:t>
            </a:r>
            <a:r>
              <a:rPr lang="pt-BR" dirty="0"/>
              <a:t>, é necessário colocar um coxim sob os ombros do paciente para facilitar o </a:t>
            </a:r>
            <a:r>
              <a:rPr lang="pt-BR" dirty="0" smtClean="0"/>
              <a:t>posicionamento adequado </a:t>
            </a:r>
            <a:r>
              <a:rPr lang="pt-BR" dirty="0"/>
              <a:t>da cabeça.</a:t>
            </a:r>
          </a:p>
        </p:txBody>
      </p:sp>
      <p:pic>
        <p:nvPicPr>
          <p:cNvPr id="52227" name="Picture 5" descr="Imagem21"/>
          <p:cNvPicPr>
            <a:picLocks noChangeAspect="1" noChangeArrowheads="1"/>
          </p:cNvPicPr>
          <p:nvPr/>
        </p:nvPicPr>
        <p:blipFill>
          <a:blip r:embed="rId2"/>
          <a:srcRect/>
          <a:stretch>
            <a:fillRect/>
          </a:stretch>
        </p:blipFill>
        <p:spPr bwMode="auto">
          <a:xfrm>
            <a:off x="5435600" y="1628775"/>
            <a:ext cx="3076575" cy="4325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p:txBody>
          <a:bodyPr/>
          <a:lstStyle/>
          <a:p>
            <a:pPr eaLnBrk="1" hangingPunct="1"/>
            <a:r>
              <a:rPr lang="pt-BR" smtClean="0"/>
              <a:t>Primeiros passos da reanimação</a:t>
            </a:r>
          </a:p>
        </p:txBody>
      </p:sp>
      <p:sp>
        <p:nvSpPr>
          <p:cNvPr id="3" name="Espaço Reservado para Conteúdo 2"/>
          <p:cNvSpPr>
            <a:spLocks noGrp="1"/>
          </p:cNvSpPr>
          <p:nvPr>
            <p:ph idx="1"/>
          </p:nvPr>
        </p:nvSpPr>
        <p:spPr/>
        <p:txBody>
          <a:bodyPr rtlCol="0">
            <a:normAutofit fontScale="85000" lnSpcReduction="20000"/>
          </a:bodyPr>
          <a:lstStyle/>
          <a:p>
            <a:pPr eaLnBrk="1" fontAlgn="auto" hangingPunct="1">
              <a:spcAft>
                <a:spcPts val="0"/>
              </a:spcAft>
              <a:buFont typeface="Arial" pitchFamily="34" charset="0"/>
              <a:buChar char="•"/>
              <a:defRPr/>
            </a:pPr>
            <a:r>
              <a:rPr lang="pt-BR" dirty="0" smtClean="0"/>
              <a:t>Na </a:t>
            </a:r>
            <a:r>
              <a:rPr lang="pt-BR" dirty="0"/>
              <a:t>sequência, se houver obstrução à respiração espontânea por secreções ou </a:t>
            </a:r>
            <a:r>
              <a:rPr lang="pt-BR" dirty="0" smtClean="0"/>
              <a:t>caso o paciente necessite </a:t>
            </a:r>
            <a:r>
              <a:rPr lang="pt-BR" dirty="0"/>
              <a:t>de </a:t>
            </a:r>
            <a:r>
              <a:rPr lang="pt-BR" dirty="0" smtClean="0"/>
              <a:t>ventilação com </a:t>
            </a:r>
            <a:r>
              <a:rPr lang="pt-BR" dirty="0"/>
              <a:t>pressão positiva, a boca </a:t>
            </a:r>
            <a:r>
              <a:rPr lang="pt-BR" dirty="0" smtClean="0"/>
              <a:t>e depois </a:t>
            </a:r>
            <a:r>
              <a:rPr lang="pt-BR" dirty="0"/>
              <a:t>as narinas são aspiradas delicadamente com sonda traqueal conectada ao aspirador </a:t>
            </a:r>
            <a:r>
              <a:rPr lang="pt-BR" dirty="0" smtClean="0"/>
              <a:t>a vácuo</a:t>
            </a:r>
            <a:r>
              <a:rPr lang="pt-BR" dirty="0"/>
              <a:t>, sob pressão máxima aproximada de 100 mmHg</a:t>
            </a:r>
            <a:r>
              <a:rPr lang="pt-BR" dirty="0" smtClean="0"/>
              <a:t>.</a:t>
            </a:r>
          </a:p>
          <a:p>
            <a:pPr eaLnBrk="1" fontAlgn="auto" hangingPunct="1">
              <a:spcAft>
                <a:spcPts val="0"/>
              </a:spcAft>
              <a:buFont typeface="Arial" pitchFamily="34" charset="0"/>
              <a:buChar char="•"/>
              <a:defRPr/>
            </a:pPr>
            <a:r>
              <a:rPr lang="pt-BR" dirty="0" smtClean="0">
                <a:solidFill>
                  <a:schemeClr val="accent2">
                    <a:lumMod val="60000"/>
                    <a:lumOff val="40000"/>
                  </a:schemeClr>
                </a:solidFill>
              </a:rPr>
              <a:t>ATENÇÃO: Evitar </a:t>
            </a:r>
            <a:r>
              <a:rPr lang="pt-BR" dirty="0">
                <a:solidFill>
                  <a:schemeClr val="accent2">
                    <a:lumMod val="60000"/>
                    <a:lumOff val="40000"/>
                  </a:schemeClr>
                </a:solidFill>
              </a:rPr>
              <a:t>a introdução da sonda </a:t>
            </a:r>
            <a:r>
              <a:rPr lang="pt-BR" dirty="0" smtClean="0">
                <a:solidFill>
                  <a:schemeClr val="accent2">
                    <a:lumMod val="60000"/>
                    <a:lumOff val="40000"/>
                  </a:schemeClr>
                </a:solidFill>
              </a:rPr>
              <a:t>de </a:t>
            </a:r>
            <a:r>
              <a:rPr lang="pt-BR" dirty="0">
                <a:solidFill>
                  <a:schemeClr val="accent2">
                    <a:lumMod val="60000"/>
                    <a:lumOff val="40000"/>
                  </a:schemeClr>
                </a:solidFill>
              </a:rPr>
              <a:t>maneira brusca ou na faringe posterior, pois pode induzir à resposta vagal e </a:t>
            </a:r>
            <a:r>
              <a:rPr lang="pt-BR" dirty="0" smtClean="0">
                <a:solidFill>
                  <a:schemeClr val="accent2">
                    <a:lumMod val="60000"/>
                    <a:lumOff val="40000"/>
                  </a:schemeClr>
                </a:solidFill>
              </a:rPr>
              <a:t>ao espasmo </a:t>
            </a:r>
            <a:r>
              <a:rPr lang="pt-BR" dirty="0">
                <a:solidFill>
                  <a:schemeClr val="accent2">
                    <a:lumMod val="60000"/>
                    <a:lumOff val="40000"/>
                  </a:schemeClr>
                </a:solidFill>
              </a:rPr>
              <a:t>laríngeo, com apneia e </a:t>
            </a:r>
            <a:r>
              <a:rPr lang="pt-BR" dirty="0" smtClean="0">
                <a:solidFill>
                  <a:schemeClr val="accent2">
                    <a:lumMod val="60000"/>
                    <a:lumOff val="40000"/>
                  </a:schemeClr>
                </a:solidFill>
              </a:rPr>
              <a:t>bradicardia; evitar aspirar </a:t>
            </a:r>
            <a:r>
              <a:rPr lang="pt-BR" dirty="0" err="1" smtClean="0">
                <a:solidFill>
                  <a:schemeClr val="accent2">
                    <a:lumMod val="60000"/>
                    <a:lumOff val="40000"/>
                  </a:schemeClr>
                </a:solidFill>
              </a:rPr>
              <a:t>hipofaringe</a:t>
            </a:r>
            <a:r>
              <a:rPr lang="pt-BR" dirty="0" smtClean="0">
                <a:solidFill>
                  <a:schemeClr val="accent2">
                    <a:lumMod val="60000"/>
                    <a:lumOff val="40000"/>
                  </a:schemeClr>
                </a:solidFill>
              </a:rPr>
              <a:t>, </a:t>
            </a:r>
            <a:r>
              <a:rPr lang="pt-BR" dirty="0">
                <a:solidFill>
                  <a:schemeClr val="accent2">
                    <a:lumMod val="60000"/>
                    <a:lumOff val="40000"/>
                  </a:schemeClr>
                </a:solidFill>
              </a:rPr>
              <a:t>pois pode causar atelectasia, trauma e prejudicar o estabelecimento de uma </a:t>
            </a:r>
            <a:r>
              <a:rPr lang="pt-BR" dirty="0" smtClean="0">
                <a:solidFill>
                  <a:schemeClr val="accent2">
                    <a:lumMod val="60000"/>
                    <a:lumOff val="40000"/>
                  </a:schemeClr>
                </a:solidFill>
              </a:rPr>
              <a:t>respiração efetiva</a:t>
            </a:r>
            <a:r>
              <a:rPr lang="pt-BR" dirty="0">
                <a:solidFill>
                  <a:schemeClr val="accent2">
                    <a:lumMod val="60000"/>
                    <a:lumOff val="40000"/>
                  </a:schemeClr>
                </a:solidFill>
              </a:rPr>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p:txBody>
          <a:bodyPr/>
          <a:lstStyle/>
          <a:p>
            <a:pPr eaLnBrk="1" hangingPunct="1"/>
            <a:r>
              <a:rPr lang="pt-BR" smtClean="0"/>
              <a:t>Reavaliação (30 segundos)</a:t>
            </a:r>
          </a:p>
        </p:txBody>
      </p:sp>
      <p:sp>
        <p:nvSpPr>
          <p:cNvPr id="54274" name="Espaço Reservado para Conteúdo 2"/>
          <p:cNvSpPr>
            <a:spLocks noGrp="1"/>
          </p:cNvSpPr>
          <p:nvPr>
            <p:ph idx="1"/>
          </p:nvPr>
        </p:nvSpPr>
        <p:spPr/>
        <p:txBody>
          <a:bodyPr/>
          <a:lstStyle/>
          <a:p>
            <a:pPr eaLnBrk="1" hangingPunct="1"/>
            <a:r>
              <a:rPr lang="pt-BR" smtClean="0"/>
              <a:t>Uma vez feitos os passos iniciais da reanimação, avalia-se a respiração e a FC. Se houver vitalidade adequada, com respiração rítmica e regular e FC &gt;100 bpm, o RN deve receber os cuidados de rotina na sala de parto. Se o paciente, após os passos iniciais, não apresenta melhora, indica-se a ventilação com pressão positiva.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t>Ventilação com Pressão Positiva (VPP)</a:t>
            </a:r>
            <a:endParaRPr lang="pt-BR" dirty="0"/>
          </a:p>
        </p:txBody>
      </p:sp>
      <p:sp>
        <p:nvSpPr>
          <p:cNvPr id="55298" name="Espaço Reservado para Conteúdo 2"/>
          <p:cNvSpPr>
            <a:spLocks noGrp="1"/>
          </p:cNvSpPr>
          <p:nvPr>
            <p:ph idx="1"/>
          </p:nvPr>
        </p:nvSpPr>
        <p:spPr>
          <a:xfrm>
            <a:off x="323850" y="1600200"/>
            <a:ext cx="8362950" cy="4525963"/>
          </a:xfrm>
        </p:spPr>
        <p:txBody>
          <a:bodyPr/>
          <a:lstStyle/>
          <a:p>
            <a:pPr eaLnBrk="1" hangingPunct="1"/>
            <a:r>
              <a:rPr lang="pt-BR" sz="2200" smtClean="0"/>
              <a:t>O ponto crítico para o </a:t>
            </a:r>
            <a:r>
              <a:rPr lang="pt-BR" sz="2200" smtClean="0">
                <a:solidFill>
                  <a:srgbClr val="FFFF00"/>
                </a:solidFill>
              </a:rPr>
              <a:t>sucesso da reanimação neonatal é a ventilação pulmonar adequada</a:t>
            </a:r>
            <a:r>
              <a:rPr lang="pt-BR" sz="2200" smtClean="0"/>
              <a:t>, fazendo com que os pulmões do recém-nascido se inflem e, com isso haja dilatação da vasculatura pulmonar e hematose apropriada. </a:t>
            </a:r>
          </a:p>
          <a:p>
            <a:pPr eaLnBrk="1" hangingPunct="1"/>
            <a:r>
              <a:rPr lang="pt-BR" sz="2200" smtClean="0"/>
              <a:t>Após cuidados para manter a temperatura e a permeabilidade das vias aéreas do RN, a presença de apnéia, respiração irregular e/ou FC &lt;100 bpm indica a ventilação por pressão positiva (VPP). </a:t>
            </a:r>
            <a:r>
              <a:rPr lang="pt-BR" sz="2200" b="1" smtClean="0"/>
              <a:t>Esta precisa ser iniciada nos primeiros 60 segundos de vida (“The Golden Minute”). </a:t>
            </a:r>
          </a:p>
          <a:p>
            <a:pPr algn="ctr" eaLnBrk="1" hangingPunct="1">
              <a:buFont typeface="Arial" charset="0"/>
              <a:buNone/>
            </a:pPr>
            <a:r>
              <a:rPr lang="pt-BR" sz="2800" b="1" smtClean="0">
                <a:solidFill>
                  <a:srgbClr val="FFFF00"/>
                </a:solidFill>
              </a:rPr>
              <a:t>A ventilação pulmonar é o procedimento mais simples, importante e efetivo na reanimação do RN em sala de parto.</a:t>
            </a:r>
            <a:r>
              <a:rPr lang="pt-BR" sz="2200" b="1" smtClean="0"/>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48463" y="147638"/>
            <a:ext cx="1074737" cy="244475"/>
          </a:xfrm>
          <a:prstGeom prst="rect">
            <a:avLst/>
          </a:prstGeom>
          <a:solidFill>
            <a:schemeClr val="tx2">
              <a:lumMod val="60000"/>
              <a:lumOff val="40000"/>
            </a:schemeClr>
          </a:solidFill>
        </p:spPr>
        <p:txBody>
          <a:bodyPr>
            <a:spAutoFit/>
          </a:bodyPr>
          <a:lstStyle/>
          <a:p>
            <a:pPr fontAlgn="auto">
              <a:spcBef>
                <a:spcPts val="0"/>
              </a:spcBef>
              <a:spcAft>
                <a:spcPts val="0"/>
              </a:spcAft>
              <a:defRPr/>
            </a:pPr>
            <a:r>
              <a:rPr lang="pt-BR" sz="1050" dirty="0">
                <a:solidFill>
                  <a:schemeClr val="bg1"/>
                </a:solidFill>
                <a:latin typeface="+mn-lt"/>
                <a:cs typeface="+mn-cs"/>
              </a:rPr>
              <a:t>OU O CFR (HRAS)</a:t>
            </a:r>
          </a:p>
        </p:txBody>
      </p:sp>
      <p:pic>
        <p:nvPicPr>
          <p:cNvPr id="56322" name="Picture 6" descr="Imagem25"/>
          <p:cNvPicPr>
            <a:picLocks noChangeAspect="1" noChangeArrowheads="1"/>
          </p:cNvPicPr>
          <p:nvPr/>
        </p:nvPicPr>
        <p:blipFill>
          <a:blip r:embed="rId3"/>
          <a:srcRect/>
          <a:stretch>
            <a:fillRect/>
          </a:stretch>
        </p:blipFill>
        <p:spPr bwMode="auto">
          <a:xfrm>
            <a:off x="0" y="11113"/>
            <a:ext cx="9144000" cy="6894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3" descr="Imagem24"/>
          <p:cNvPicPr>
            <a:picLocks noChangeAspect="1" noChangeArrowheads="1"/>
          </p:cNvPicPr>
          <p:nvPr/>
        </p:nvPicPr>
        <p:blipFill>
          <a:blip r:embed="rId3"/>
          <a:srcRect/>
          <a:stretch>
            <a:fillRect/>
          </a:stretch>
        </p:blipFill>
        <p:spPr bwMode="auto">
          <a:xfrm>
            <a:off x="0" y="0"/>
            <a:ext cx="3851275" cy="3963988"/>
          </a:xfrm>
          <a:prstGeom prst="rect">
            <a:avLst/>
          </a:prstGeom>
          <a:noFill/>
          <a:ln w="9525">
            <a:noFill/>
            <a:miter lim="800000"/>
            <a:headEnd/>
            <a:tailEnd/>
          </a:ln>
        </p:spPr>
      </p:pic>
      <p:pic>
        <p:nvPicPr>
          <p:cNvPr id="58370" name="Picture 4" descr="Imagem25"/>
          <p:cNvPicPr>
            <a:picLocks noChangeAspect="1" noChangeArrowheads="1"/>
          </p:cNvPicPr>
          <p:nvPr/>
        </p:nvPicPr>
        <p:blipFill>
          <a:blip r:embed="rId4"/>
          <a:srcRect/>
          <a:stretch>
            <a:fillRect/>
          </a:stretch>
        </p:blipFill>
        <p:spPr bwMode="auto">
          <a:xfrm>
            <a:off x="7938" y="3927475"/>
            <a:ext cx="3843337" cy="2944813"/>
          </a:xfrm>
          <a:prstGeom prst="rect">
            <a:avLst/>
          </a:prstGeom>
          <a:noFill/>
          <a:ln w="9525">
            <a:noFill/>
            <a:miter lim="800000"/>
            <a:headEnd/>
            <a:tailEnd/>
          </a:ln>
        </p:spPr>
      </p:pic>
      <p:pic>
        <p:nvPicPr>
          <p:cNvPr id="58371" name="Picture 5" descr="Imagem26"/>
          <p:cNvPicPr>
            <a:picLocks noChangeAspect="1" noChangeArrowheads="1"/>
          </p:cNvPicPr>
          <p:nvPr/>
        </p:nvPicPr>
        <p:blipFill>
          <a:blip r:embed="rId5"/>
          <a:srcRect/>
          <a:stretch>
            <a:fillRect/>
          </a:stretch>
        </p:blipFill>
        <p:spPr bwMode="auto">
          <a:xfrm>
            <a:off x="3851275" y="-53975"/>
            <a:ext cx="5292725" cy="3916363"/>
          </a:xfrm>
          <a:prstGeom prst="rect">
            <a:avLst/>
          </a:prstGeom>
          <a:noFill/>
          <a:ln w="9525">
            <a:noFill/>
            <a:miter lim="800000"/>
            <a:headEnd/>
            <a:tailEnd/>
          </a:ln>
        </p:spPr>
      </p:pic>
      <p:pic>
        <p:nvPicPr>
          <p:cNvPr id="58372" name="Picture 8" descr="Imagem28"/>
          <p:cNvPicPr>
            <a:picLocks noChangeAspect="1" noChangeArrowheads="1"/>
          </p:cNvPicPr>
          <p:nvPr/>
        </p:nvPicPr>
        <p:blipFill>
          <a:blip r:embed="rId6"/>
          <a:srcRect/>
          <a:stretch>
            <a:fillRect/>
          </a:stretch>
        </p:blipFill>
        <p:spPr bwMode="auto">
          <a:xfrm>
            <a:off x="3851275" y="3862388"/>
            <a:ext cx="5292725" cy="3016250"/>
          </a:xfrm>
          <a:prstGeom prst="rect">
            <a:avLst/>
          </a:prstGeom>
          <a:noFill/>
          <a:ln w="9525">
            <a:noFill/>
            <a:miter lim="800000"/>
            <a:headEnd/>
            <a:tailEnd/>
          </a:ln>
        </p:spPr>
      </p:pic>
      <p:sp>
        <p:nvSpPr>
          <p:cNvPr id="58373" name="Rectangle 6"/>
          <p:cNvSpPr>
            <a:spLocks noChangeArrowheads="1"/>
          </p:cNvSpPr>
          <p:nvPr/>
        </p:nvSpPr>
        <p:spPr bwMode="auto">
          <a:xfrm>
            <a:off x="8229600" y="4941888"/>
            <a:ext cx="663575" cy="287337"/>
          </a:xfrm>
          <a:prstGeom prst="rect">
            <a:avLst/>
          </a:prstGeom>
          <a:solidFill>
            <a:schemeClr val="accent1"/>
          </a:solidFill>
          <a:ln w="9525">
            <a:solidFill>
              <a:schemeClr val="tx1"/>
            </a:solidFill>
            <a:miter lim="800000"/>
            <a:headEnd/>
            <a:tailEnd/>
          </a:ln>
        </p:spPr>
        <p:txBody>
          <a:bodyPr wrap="none" anchor="ctr"/>
          <a:lstStyle/>
          <a:p>
            <a:pPr algn="ctr"/>
            <a:r>
              <a:rPr lang="pt-BR"/>
              <a:t>CFR</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1"/>
          <p:cNvSpPr>
            <a:spLocks noGrp="1"/>
          </p:cNvSpPr>
          <p:nvPr>
            <p:ph type="title"/>
          </p:nvPr>
        </p:nvSpPr>
        <p:spPr/>
        <p:txBody>
          <a:bodyPr/>
          <a:lstStyle/>
          <a:p>
            <a:pPr eaLnBrk="1" hangingPunct="1"/>
            <a:r>
              <a:rPr lang="pt-BR" smtClean="0"/>
              <a:t>Saturação de O</a:t>
            </a:r>
            <a:r>
              <a:rPr lang="pt-BR" baseline="-25000" smtClean="0"/>
              <a:t>2</a:t>
            </a:r>
          </a:p>
        </p:txBody>
      </p:sp>
      <p:sp>
        <p:nvSpPr>
          <p:cNvPr id="60418" name="Espaço Reservado para Conteúdo 2"/>
          <p:cNvSpPr>
            <a:spLocks noGrp="1"/>
          </p:cNvSpPr>
          <p:nvPr>
            <p:ph idx="1"/>
          </p:nvPr>
        </p:nvSpPr>
        <p:spPr/>
        <p:txBody>
          <a:bodyPr/>
          <a:lstStyle/>
          <a:p>
            <a:pPr eaLnBrk="1" hangingPunct="1">
              <a:lnSpc>
                <a:spcPct val="90000"/>
              </a:lnSpc>
            </a:pPr>
            <a:r>
              <a:rPr lang="pt-BR" sz="3000" smtClean="0"/>
              <a:t>Após os passos iniciais, se o RN ≥34 semanas apresentar apnéia, respiração irregular e/ou FC &lt;100 bpm, deve-se iniciar a ventilação com ar ambiente. Uma vez iniciada a ventilação, recomenda-se o uso da oximetria de pulso para monitorar a oferta do oxigênio suplementar.</a:t>
            </a:r>
          </a:p>
          <a:p>
            <a:pPr eaLnBrk="1" hangingPunct="1">
              <a:lnSpc>
                <a:spcPct val="90000"/>
              </a:lnSpc>
            </a:pPr>
            <a:r>
              <a:rPr lang="pt-BR" sz="3000" smtClean="0"/>
              <a:t>Aplicar sempre o sensor neonatal no membro superior direito: no RN ≥34 semanas, de preferência, na região do pulso da radial e, no RN &lt;34 semanas, no pulso ou na palma da mão. </a:t>
            </a:r>
          </a:p>
          <a:p>
            <a:pPr eaLnBrk="1" hangingPunct="1">
              <a:lnSpc>
                <a:spcPct val="90000"/>
              </a:lnSpc>
            </a:pPr>
            <a:endParaRPr lang="pt-BR" sz="300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a:xfrm>
            <a:off x="611188" y="-171450"/>
            <a:ext cx="8229600" cy="1143000"/>
          </a:xfrm>
        </p:spPr>
        <p:txBody>
          <a:bodyPr/>
          <a:lstStyle/>
          <a:p>
            <a:pPr eaLnBrk="1" hangingPunct="1"/>
            <a:r>
              <a:rPr lang="pt-BR" smtClean="0"/>
              <a:t>Saturação de O2</a:t>
            </a:r>
          </a:p>
        </p:txBody>
      </p:sp>
      <p:sp>
        <p:nvSpPr>
          <p:cNvPr id="61442" name="Espaço Reservado para Conteúdo 2"/>
          <p:cNvSpPr>
            <a:spLocks noGrp="1"/>
          </p:cNvSpPr>
          <p:nvPr>
            <p:ph idx="1"/>
          </p:nvPr>
        </p:nvSpPr>
        <p:spPr>
          <a:xfrm>
            <a:off x="457200" y="1600200"/>
            <a:ext cx="8291513" cy="3413125"/>
          </a:xfrm>
        </p:spPr>
        <p:txBody>
          <a:bodyPr/>
          <a:lstStyle/>
          <a:p>
            <a:pPr eaLnBrk="1" hangingPunct="1">
              <a:lnSpc>
                <a:spcPct val="80000"/>
              </a:lnSpc>
            </a:pPr>
            <a:r>
              <a:rPr lang="pt-BR" sz="2700" smtClean="0"/>
              <a:t> Quando o RN ≥34 semanas não melhora e/ou não atinge os valores desejáveis de SatO2 com a VPP em ar ambiente, recomenda-se o uso do oxigênio suplementar. Indica-se, de preferência, a aplicação da mistura O2/ar, ajustando-se a concentração de oxigênio desejada por meio de um blender.</a:t>
            </a:r>
          </a:p>
          <a:p>
            <a:pPr eaLnBrk="1" hangingPunct="1">
              <a:lnSpc>
                <a:spcPct val="80000"/>
              </a:lnSpc>
            </a:pPr>
            <a:r>
              <a:rPr lang="pt-BR" sz="2700" smtClean="0"/>
              <a:t>Quando o oxigênio suplementar é indicado, oferecer inicialmente O2 a 40% e ajustar a oferta conforme saturação desejável</a:t>
            </a:r>
          </a:p>
        </p:txBody>
      </p:sp>
      <p:pic>
        <p:nvPicPr>
          <p:cNvPr id="61443" name="Picture 2"/>
          <p:cNvPicPr>
            <a:picLocks noChangeAspect="1" noChangeArrowheads="1"/>
          </p:cNvPicPr>
          <p:nvPr/>
        </p:nvPicPr>
        <p:blipFill>
          <a:blip r:embed="rId2"/>
          <a:srcRect/>
          <a:stretch>
            <a:fillRect/>
          </a:stretch>
        </p:blipFill>
        <p:spPr bwMode="auto">
          <a:xfrm>
            <a:off x="3924300" y="4508500"/>
            <a:ext cx="4341813" cy="2016125"/>
          </a:xfrm>
          <a:prstGeom prst="rect">
            <a:avLst/>
          </a:prstGeom>
          <a:noFill/>
          <a:ln w="9525">
            <a:noFill/>
            <a:miter lim="800000"/>
            <a:headEnd/>
            <a:tailEnd/>
          </a:ln>
        </p:spPr>
      </p:pic>
      <p:sp>
        <p:nvSpPr>
          <p:cNvPr id="61444" name="Text Box 5"/>
          <p:cNvSpPr txBox="1">
            <a:spLocks noChangeArrowheads="1"/>
          </p:cNvSpPr>
          <p:nvPr/>
        </p:nvSpPr>
        <p:spPr bwMode="auto">
          <a:xfrm>
            <a:off x="1403350" y="6491288"/>
            <a:ext cx="6153150" cy="366712"/>
          </a:xfrm>
          <a:prstGeom prst="rect">
            <a:avLst/>
          </a:prstGeom>
          <a:noFill/>
          <a:ln w="9525">
            <a:noFill/>
            <a:miter lim="800000"/>
            <a:headEnd/>
            <a:tailEnd/>
          </a:ln>
        </p:spPr>
        <p:txBody>
          <a:bodyPr wrap="none">
            <a:spAutoFit/>
          </a:bodyPr>
          <a:lstStyle/>
          <a:p>
            <a:r>
              <a:rPr lang="pt-BR">
                <a:solidFill>
                  <a:srgbClr val="FFFF00"/>
                </a:solidFill>
              </a:rPr>
              <a:t>Obs: Não havendo misturador ar e oxigênio, iniciar com ar!</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CaixaDeTexto 2"/>
          <p:cNvSpPr txBox="1">
            <a:spLocks noChangeArrowheads="1"/>
          </p:cNvSpPr>
          <p:nvPr/>
        </p:nvSpPr>
        <p:spPr bwMode="auto">
          <a:xfrm>
            <a:off x="827088" y="476250"/>
            <a:ext cx="8032750" cy="641350"/>
          </a:xfrm>
          <a:prstGeom prst="rect">
            <a:avLst/>
          </a:prstGeom>
          <a:noFill/>
          <a:ln w="9525">
            <a:noFill/>
            <a:miter lim="800000"/>
            <a:headEnd/>
            <a:tailEnd/>
          </a:ln>
        </p:spPr>
        <p:txBody>
          <a:bodyPr wrap="none">
            <a:spAutoFit/>
          </a:bodyPr>
          <a:lstStyle/>
          <a:p>
            <a:r>
              <a:rPr lang="en-US" sz="3600" b="1"/>
              <a:t>INDICAÇÕES de Intubação Traqueal</a:t>
            </a:r>
            <a:endParaRPr lang="pt-BR" sz="3600" b="1"/>
          </a:p>
        </p:txBody>
      </p:sp>
      <p:pic>
        <p:nvPicPr>
          <p:cNvPr id="62466" name="Picture 3" descr="TRRTRTYHRT"/>
          <p:cNvPicPr>
            <a:picLocks noChangeAspect="1" noChangeArrowheads="1"/>
          </p:cNvPicPr>
          <p:nvPr/>
        </p:nvPicPr>
        <p:blipFill>
          <a:blip r:embed="rId2"/>
          <a:srcRect/>
          <a:stretch>
            <a:fillRect/>
          </a:stretch>
        </p:blipFill>
        <p:spPr bwMode="auto">
          <a:xfrm>
            <a:off x="1042988" y="1484313"/>
            <a:ext cx="7429500" cy="2981325"/>
          </a:xfrm>
          <a:prstGeom prst="rect">
            <a:avLst/>
          </a:prstGeom>
          <a:noFill/>
          <a:ln w="9525">
            <a:noFill/>
            <a:miter lim="800000"/>
            <a:headEnd/>
            <a:tailEnd/>
          </a:ln>
        </p:spPr>
      </p:pic>
      <p:sp>
        <p:nvSpPr>
          <p:cNvPr id="62467" name="Text Box 4"/>
          <p:cNvSpPr txBox="1">
            <a:spLocks noChangeArrowheads="1"/>
          </p:cNvSpPr>
          <p:nvPr/>
        </p:nvSpPr>
        <p:spPr bwMode="auto">
          <a:xfrm>
            <a:off x="303213" y="6329363"/>
            <a:ext cx="2444750" cy="366712"/>
          </a:xfrm>
          <a:prstGeom prst="rect">
            <a:avLst/>
          </a:prstGeom>
          <a:noFill/>
          <a:ln w="9525">
            <a:noFill/>
            <a:miter lim="800000"/>
            <a:headEnd/>
            <a:tailEnd/>
          </a:ln>
        </p:spPr>
        <p:txBody>
          <a:bodyPr wrap="none">
            <a:spAutoFit/>
          </a:bodyPr>
          <a:lstStyle/>
          <a:p>
            <a:r>
              <a:rPr lang="pt-BR"/>
              <a:t>Jucille Menezes, 2011</a:t>
            </a:r>
          </a:p>
        </p:txBody>
      </p:sp>
      <p:pic>
        <p:nvPicPr>
          <p:cNvPr id="62468" name="Picture 5" descr="Figura15"/>
          <p:cNvPicPr>
            <a:picLocks noChangeAspect="1" noChangeArrowheads="1"/>
          </p:cNvPicPr>
          <p:nvPr/>
        </p:nvPicPr>
        <p:blipFill>
          <a:blip r:embed="rId3"/>
          <a:srcRect/>
          <a:stretch>
            <a:fillRect/>
          </a:stretch>
        </p:blipFill>
        <p:spPr bwMode="auto">
          <a:xfrm>
            <a:off x="2627313" y="4508500"/>
            <a:ext cx="2219325" cy="1631950"/>
          </a:xfrm>
          <a:prstGeom prst="rect">
            <a:avLst/>
          </a:prstGeom>
          <a:noFill/>
          <a:ln w="9525">
            <a:noFill/>
            <a:miter lim="800000"/>
            <a:headEnd/>
            <a:tailEnd/>
          </a:ln>
        </p:spPr>
      </p:pic>
      <p:pic>
        <p:nvPicPr>
          <p:cNvPr id="62469" name="Picture 5" descr="Figura31"/>
          <p:cNvPicPr>
            <a:picLocks noChangeAspect="1" noChangeArrowheads="1"/>
          </p:cNvPicPr>
          <p:nvPr/>
        </p:nvPicPr>
        <p:blipFill>
          <a:blip r:embed="rId4"/>
          <a:srcRect/>
          <a:stretch>
            <a:fillRect/>
          </a:stretch>
        </p:blipFill>
        <p:spPr bwMode="auto">
          <a:xfrm>
            <a:off x="6659563" y="4508500"/>
            <a:ext cx="2219325" cy="1595438"/>
          </a:xfrm>
          <a:prstGeom prst="rect">
            <a:avLst/>
          </a:prstGeom>
          <a:noFill/>
          <a:ln w="9525">
            <a:noFill/>
            <a:miter lim="800000"/>
            <a:headEnd/>
            <a:tailEnd/>
          </a:ln>
        </p:spPr>
      </p:pic>
      <p:sp>
        <p:nvSpPr>
          <p:cNvPr id="62470" name="Text Box 7"/>
          <p:cNvSpPr txBox="1">
            <a:spLocks noChangeArrowheads="1"/>
          </p:cNvSpPr>
          <p:nvPr/>
        </p:nvSpPr>
        <p:spPr bwMode="auto">
          <a:xfrm>
            <a:off x="5435600" y="5229225"/>
            <a:ext cx="1270000" cy="488950"/>
          </a:xfrm>
          <a:prstGeom prst="rect">
            <a:avLst/>
          </a:prstGeom>
          <a:noFill/>
          <a:ln w="9525" algn="ctr">
            <a:noFill/>
            <a:miter lim="800000"/>
            <a:headEnd/>
            <a:tailEnd/>
          </a:ln>
        </p:spPr>
        <p:txBody>
          <a:bodyPr wrap="none">
            <a:spAutoFit/>
          </a:bodyPr>
          <a:lstStyle/>
          <a:p>
            <a:pPr marL="342900" indent="-342900">
              <a:spcBef>
                <a:spcPct val="20000"/>
              </a:spcBef>
              <a:buClr>
                <a:schemeClr val="folHlink"/>
              </a:buClr>
              <a:buSzPct val="60000"/>
              <a:buFont typeface="Wingdings" pitchFamily="2" charset="2"/>
              <a:buNone/>
            </a:pPr>
            <a:r>
              <a:rPr lang="pt-BR" sz="2600">
                <a:solidFill>
                  <a:srgbClr val="FFFF00"/>
                </a:solidFill>
                <a:latin typeface="Tahoma" pitchFamily="34" charset="0"/>
              </a:rPr>
              <a:t>Outras:</a:t>
            </a:r>
          </a:p>
        </p:txBody>
      </p:sp>
      <p:sp>
        <p:nvSpPr>
          <p:cNvPr id="62471" name="AutoShape 8"/>
          <p:cNvSpPr>
            <a:spLocks noChangeArrowheads="1"/>
          </p:cNvSpPr>
          <p:nvPr/>
        </p:nvSpPr>
        <p:spPr bwMode="auto">
          <a:xfrm>
            <a:off x="1835150" y="4076700"/>
            <a:ext cx="733425" cy="1214438"/>
          </a:xfrm>
          <a:prstGeom prst="curvedRightArrow">
            <a:avLst>
              <a:gd name="adj1" fmla="val 33117"/>
              <a:gd name="adj2" fmla="val 66234"/>
              <a:gd name="adj3" fmla="val 33333"/>
            </a:avLst>
          </a:prstGeom>
          <a:solidFill>
            <a:srgbClr val="FFFF00"/>
          </a:solidFill>
          <a:ln w="9525">
            <a:noFill/>
            <a:miter lim="800000"/>
            <a:headEnd/>
            <a:tailEnd/>
          </a:ln>
        </p:spPr>
        <p:txBody>
          <a:bodyPr wrap="none" anchor="ctr"/>
          <a:lstStyle/>
          <a:p>
            <a:pPr>
              <a:spcBef>
                <a:spcPct val="20000"/>
              </a:spcBef>
              <a:buClr>
                <a:schemeClr val="folHlink"/>
              </a:buClr>
              <a:buSzPct val="60000"/>
              <a:buFont typeface="Wingdings" pitchFamily="2" charset="2"/>
              <a:buNone/>
            </a:pPr>
            <a:endParaRPr lang="pt-BR" sz="2600">
              <a:latin typeface="Tahoma" pitchFamily="34" charset="0"/>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ítulo 1"/>
          <p:cNvSpPr>
            <a:spLocks noGrp="1"/>
          </p:cNvSpPr>
          <p:nvPr>
            <p:ph type="title"/>
          </p:nvPr>
        </p:nvSpPr>
        <p:spPr/>
        <p:txBody>
          <a:bodyPr/>
          <a:lstStyle/>
          <a:p>
            <a:pPr eaLnBrk="1" hangingPunct="1"/>
            <a:r>
              <a:rPr lang="pt-BR" smtClean="0"/>
              <a:t>Massagem Cardíaca</a:t>
            </a:r>
          </a:p>
        </p:txBody>
      </p:sp>
      <p:sp>
        <p:nvSpPr>
          <p:cNvPr id="63490" name="Espaço Reservado para Conteúdo 2"/>
          <p:cNvSpPr>
            <a:spLocks noGrp="1"/>
          </p:cNvSpPr>
          <p:nvPr>
            <p:ph idx="1"/>
          </p:nvPr>
        </p:nvSpPr>
        <p:spPr/>
        <p:txBody>
          <a:bodyPr/>
          <a:lstStyle/>
          <a:p>
            <a:pPr eaLnBrk="1" hangingPunct="1">
              <a:lnSpc>
                <a:spcPct val="80000"/>
              </a:lnSpc>
            </a:pPr>
            <a:r>
              <a:rPr lang="pt-BR" sz="2500" smtClean="0"/>
              <a:t>A asfixia pode desencadear vasoconstrição periférica, hipoxemia tecidual, diminuição da contratilidade miocárdica, bradicardia e, eventualmente, parada cardíaca. </a:t>
            </a:r>
          </a:p>
          <a:p>
            <a:pPr eaLnBrk="1" hangingPunct="1">
              <a:lnSpc>
                <a:spcPct val="80000"/>
              </a:lnSpc>
            </a:pPr>
            <a:r>
              <a:rPr lang="pt-BR" sz="2500" smtClean="0"/>
              <a:t>A ventilação adequada do RN reverte esse quadro, na maioria dos pacientes.  A massagem cardíaca só é iniciada se, após 30 segundos de VPP com oxigênio suplementar, o RN apresentar ou persistir com FC &lt;60 bpm. </a:t>
            </a:r>
          </a:p>
          <a:p>
            <a:pPr eaLnBrk="1" hangingPunct="1">
              <a:lnSpc>
                <a:spcPct val="80000"/>
              </a:lnSpc>
            </a:pPr>
            <a:r>
              <a:rPr lang="pt-BR" sz="2500" smtClean="0">
                <a:solidFill>
                  <a:srgbClr val="FFFF00"/>
                </a:solidFill>
              </a:rPr>
              <a:t>A massagem cardíaca diminui a eficácia da ventilação assim, as compressões só devem ser iniciadas quando a expansão e a ventilação pulmonares estiverem bem estabelecidas.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ítulo 1"/>
          <p:cNvSpPr>
            <a:spLocks noGrp="1"/>
          </p:cNvSpPr>
          <p:nvPr>
            <p:ph type="title"/>
          </p:nvPr>
        </p:nvSpPr>
        <p:spPr/>
        <p:txBody>
          <a:bodyPr/>
          <a:lstStyle/>
          <a:p>
            <a:pPr eaLnBrk="1" hangingPunct="1"/>
            <a:r>
              <a:rPr lang="pt-BR" smtClean="0"/>
              <a:t>Massagem Cardíaca</a:t>
            </a:r>
          </a:p>
        </p:txBody>
      </p:sp>
      <p:sp>
        <p:nvSpPr>
          <p:cNvPr id="64514" name="Espaço Reservado para Conteúdo 2"/>
          <p:cNvSpPr>
            <a:spLocks noGrp="1"/>
          </p:cNvSpPr>
          <p:nvPr>
            <p:ph idx="1"/>
          </p:nvPr>
        </p:nvSpPr>
        <p:spPr/>
        <p:txBody>
          <a:bodyPr/>
          <a:lstStyle/>
          <a:p>
            <a:pPr eaLnBrk="1" hangingPunct="1">
              <a:lnSpc>
                <a:spcPct val="80000"/>
              </a:lnSpc>
            </a:pPr>
            <a:r>
              <a:rPr lang="pt-BR" sz="2200" smtClean="0"/>
              <a:t>A compressão cardíaca é realizada no terço inferior do esterno preferencialmente por meio da </a:t>
            </a:r>
            <a:r>
              <a:rPr lang="pt-BR" sz="2200" smtClean="0">
                <a:solidFill>
                  <a:srgbClr val="FFFF00"/>
                </a:solidFill>
              </a:rPr>
              <a:t>técnica dos dois polegares</a:t>
            </a:r>
            <a:r>
              <a:rPr lang="pt-BR" sz="2200" smtClean="0"/>
              <a:t>, com os polegares posicionados logo abaixo da linha intermamilar, poupando-se o apêndice xifoide. As palmas e os outros dedos devem circundar o tórax do RN. </a:t>
            </a:r>
          </a:p>
          <a:p>
            <a:pPr eaLnBrk="1" hangingPunct="1">
              <a:lnSpc>
                <a:spcPct val="80000"/>
              </a:lnSpc>
            </a:pPr>
            <a:r>
              <a:rPr lang="pt-BR" sz="2200" smtClean="0"/>
              <a:t>De modo eventual, pode-se aplicar a técnica dos dois dedos, posicionando-se o dedo indicador e o médio no terço inferior do esterno, usando a outra mão como contraforte, no dorso do paciente. </a:t>
            </a:r>
            <a:r>
              <a:rPr lang="pt-BR" sz="2200" smtClean="0">
                <a:solidFill>
                  <a:srgbClr val="FFFF00"/>
                </a:solidFill>
              </a:rPr>
              <a:t>A técnica dos dois polegares é mais eficiente</a:t>
            </a:r>
            <a:r>
              <a:rPr lang="pt-BR" sz="2200" smtClean="0"/>
              <a:t>, pois gera maior pico de pressão Sistólica e de perfusão coronariana, além de ser menos cansativa.</a:t>
            </a:r>
          </a:p>
          <a:p>
            <a:pPr eaLnBrk="1" hangingPunct="1">
              <a:lnSpc>
                <a:spcPct val="80000"/>
              </a:lnSpc>
            </a:pPr>
            <a:r>
              <a:rPr lang="pt-BR" sz="2200" smtClean="0"/>
              <a:t>As complicações da massagem cardíaca incluem a fratura de costelas, com pneumotórax e hemotórax, e laceração de fígado.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srcRect/>
          <a:stretch>
            <a:fillRect/>
          </a:stretch>
        </p:blipFill>
        <p:spPr bwMode="auto">
          <a:xfrm>
            <a:off x="0" y="676275"/>
            <a:ext cx="9144000" cy="5632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ítulo 1"/>
          <p:cNvSpPr>
            <a:spLocks noGrp="1"/>
          </p:cNvSpPr>
          <p:nvPr>
            <p:ph type="title"/>
          </p:nvPr>
        </p:nvSpPr>
        <p:spPr/>
        <p:txBody>
          <a:bodyPr/>
          <a:lstStyle/>
          <a:p>
            <a:pPr eaLnBrk="1" hangingPunct="1"/>
            <a:r>
              <a:rPr lang="pt-BR" smtClean="0"/>
              <a:t>Massagem Cardíaca</a:t>
            </a:r>
          </a:p>
        </p:txBody>
      </p:sp>
      <p:sp>
        <p:nvSpPr>
          <p:cNvPr id="66562" name="Espaço Reservado para Conteúdo 2"/>
          <p:cNvSpPr>
            <a:spLocks noGrp="1"/>
          </p:cNvSpPr>
          <p:nvPr>
            <p:ph idx="1"/>
          </p:nvPr>
        </p:nvSpPr>
        <p:spPr/>
        <p:txBody>
          <a:bodyPr/>
          <a:lstStyle/>
          <a:p>
            <a:pPr eaLnBrk="1" hangingPunct="1"/>
            <a:r>
              <a:rPr lang="pt-BR" smtClean="0"/>
              <a:t>A profundidade da compressão deve englobar 1/3 da dimensão ântero-posterior do tórax, de maneira a produzir um pulso palpável. </a:t>
            </a:r>
          </a:p>
          <a:p>
            <a:pPr eaLnBrk="1" hangingPunct="1"/>
            <a:r>
              <a:rPr lang="pt-BR" smtClean="0"/>
              <a:t>É importante permitir a reexpansão plena do tórax após a compressão para permitir o enchimento das câmaras ventriculares e das coronárias; no entanto, os dedos não devem ser retirados do terço inferior do tórax.</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ítulo 1"/>
          <p:cNvSpPr>
            <a:spLocks noGrp="1"/>
          </p:cNvSpPr>
          <p:nvPr>
            <p:ph type="title"/>
          </p:nvPr>
        </p:nvSpPr>
        <p:spPr>
          <a:xfrm>
            <a:off x="468313" y="-242888"/>
            <a:ext cx="8229600" cy="1143001"/>
          </a:xfrm>
        </p:spPr>
        <p:txBody>
          <a:bodyPr/>
          <a:lstStyle/>
          <a:p>
            <a:pPr eaLnBrk="1" hangingPunct="1"/>
            <a:r>
              <a:rPr lang="pt-BR" smtClean="0"/>
              <a:t>Massagem Cardíaca</a:t>
            </a:r>
          </a:p>
        </p:txBody>
      </p:sp>
      <p:sp>
        <p:nvSpPr>
          <p:cNvPr id="67586" name="Espaço Reservado para Conteúdo 2"/>
          <p:cNvSpPr>
            <a:spLocks noGrp="1"/>
          </p:cNvSpPr>
          <p:nvPr>
            <p:ph idx="1"/>
          </p:nvPr>
        </p:nvSpPr>
        <p:spPr/>
        <p:txBody>
          <a:bodyPr/>
          <a:lstStyle/>
          <a:p>
            <a:pPr eaLnBrk="1" hangingPunct="1">
              <a:lnSpc>
                <a:spcPct val="80000"/>
              </a:lnSpc>
            </a:pPr>
            <a:r>
              <a:rPr lang="pt-BR" sz="2200" smtClean="0"/>
              <a:t>No RN, a ventilação e a massagem cardíaca são realizadas de forma sincrônica, </a:t>
            </a:r>
            <a:r>
              <a:rPr lang="pt-BR" sz="2200" smtClean="0">
                <a:solidFill>
                  <a:srgbClr val="FFFF00"/>
                </a:solidFill>
              </a:rPr>
              <a:t>mantendo-se uma relação de 3:1, ou seja, 3 movimentos de massagem cardíaca para 1 movimento de ventilação, com uma frequência de 120 eventos por minuto (90 movimentos de massagem e 30 ventilações). </a:t>
            </a:r>
          </a:p>
          <a:p>
            <a:pPr eaLnBrk="1" hangingPunct="1">
              <a:lnSpc>
                <a:spcPct val="80000"/>
              </a:lnSpc>
            </a:pPr>
            <a:r>
              <a:rPr lang="pt-BR" sz="2200" smtClean="0"/>
              <a:t>A massagem deve continuar enquanto a FC estiver &lt;60 bpm. Lembrar que </a:t>
            </a:r>
            <a:r>
              <a:rPr lang="pt-BR" sz="2200" b="1" smtClean="0">
                <a:solidFill>
                  <a:srgbClr val="FFFF00"/>
                </a:solidFill>
              </a:rPr>
              <a:t>a VPP, durante a massagem cardíaca, deve ser ministrada através da Cânula Traqueal</a:t>
            </a:r>
          </a:p>
          <a:p>
            <a:pPr eaLnBrk="1" hangingPunct="1">
              <a:lnSpc>
                <a:spcPct val="80000"/>
              </a:lnSpc>
            </a:pPr>
            <a:r>
              <a:rPr lang="pt-BR" sz="2200" smtClean="0"/>
              <a:t>Deve-se aplicar a massagem cardíaca coordenada à ventilação por 45 a 60 segundos, antes de reavaliar a FC, pois este é o tempo mínimo para que a massagem cardíaca efetiva possa restabelecer a pressão de perfusão coronariana. O oxímetro é útil para avaliar de forma contínua a FC sem interromper a massagem, entretanto, se a perfusão periférica estiver comprometida, a oximetria de pulso pode não detectar a FC. </a:t>
            </a:r>
          </a:p>
        </p:txBody>
      </p:sp>
      <p:pic>
        <p:nvPicPr>
          <p:cNvPr id="67587" name="Picture 3" descr="FGRREREHTRHH"/>
          <p:cNvPicPr>
            <a:picLocks noChangeAspect="1" noChangeArrowheads="1"/>
          </p:cNvPicPr>
          <p:nvPr/>
        </p:nvPicPr>
        <p:blipFill>
          <a:blip r:embed="rId2"/>
          <a:srcRect/>
          <a:stretch>
            <a:fillRect/>
          </a:stretch>
        </p:blipFill>
        <p:spPr bwMode="auto">
          <a:xfrm>
            <a:off x="1403350" y="4797425"/>
            <a:ext cx="3673475" cy="2062163"/>
          </a:xfrm>
          <a:prstGeom prst="rect">
            <a:avLst/>
          </a:prstGeom>
          <a:noFill/>
          <a:ln w="9525">
            <a:noFill/>
            <a:miter lim="800000"/>
            <a:headEnd/>
            <a:tailEnd/>
          </a:ln>
        </p:spPr>
      </p:pic>
      <p:sp>
        <p:nvSpPr>
          <p:cNvPr id="67588" name="Text Box 5"/>
          <p:cNvSpPr txBox="1">
            <a:spLocks noChangeArrowheads="1"/>
          </p:cNvSpPr>
          <p:nvPr/>
        </p:nvSpPr>
        <p:spPr bwMode="auto">
          <a:xfrm>
            <a:off x="5219700" y="5516563"/>
            <a:ext cx="3676650" cy="366712"/>
          </a:xfrm>
          <a:prstGeom prst="rect">
            <a:avLst/>
          </a:prstGeom>
          <a:noFill/>
          <a:ln w="9525">
            <a:noFill/>
            <a:miter lim="800000"/>
            <a:headEnd/>
            <a:tailEnd/>
          </a:ln>
        </p:spPr>
        <p:txBody>
          <a:bodyPr wrap="none">
            <a:spAutoFit/>
          </a:bodyPr>
          <a:lstStyle/>
          <a:p>
            <a:r>
              <a:rPr lang="pt-BR"/>
              <a:t>1,2,3, VENTILA...1,2,3 VENTILA...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ítulo 1"/>
          <p:cNvSpPr>
            <a:spLocks noGrp="1"/>
          </p:cNvSpPr>
          <p:nvPr>
            <p:ph type="title"/>
          </p:nvPr>
        </p:nvSpPr>
        <p:spPr/>
        <p:txBody>
          <a:bodyPr/>
          <a:lstStyle/>
          <a:p>
            <a:pPr eaLnBrk="1" hangingPunct="1"/>
            <a:r>
              <a:rPr lang="pt-BR" smtClean="0"/>
              <a:t>Massagem Cardíaca</a:t>
            </a:r>
          </a:p>
        </p:txBody>
      </p:sp>
      <p:sp>
        <p:nvSpPr>
          <p:cNvPr id="3" name="Espaço Reservado para Conteúdo 2"/>
          <p:cNvSpPr>
            <a:spLocks noGrp="1"/>
          </p:cNvSpPr>
          <p:nvPr>
            <p:ph idx="1"/>
          </p:nvPr>
        </p:nvSpPr>
        <p:spPr/>
        <p:txBody>
          <a:bodyPr rtlCol="0">
            <a:normAutofit fontScale="85000" lnSpcReduction="20000"/>
          </a:bodyPr>
          <a:lstStyle/>
          <a:p>
            <a:pPr eaLnBrk="1" fontAlgn="auto" hangingPunct="1">
              <a:spcAft>
                <a:spcPts val="0"/>
              </a:spcAft>
              <a:buFont typeface="Arial" pitchFamily="34" charset="0"/>
              <a:buChar char="•"/>
              <a:defRPr/>
            </a:pPr>
            <a:r>
              <a:rPr lang="pt-BR" dirty="0"/>
              <a:t>A melhora é considerada quando, após a VPP acompanhada de massagem cardíaca, </a:t>
            </a:r>
            <a:r>
              <a:rPr lang="pt-BR" dirty="0" smtClean="0"/>
              <a:t>o RN </a:t>
            </a:r>
            <a:r>
              <a:rPr lang="pt-BR" dirty="0"/>
              <a:t>apresenta FC &gt;60 </a:t>
            </a:r>
            <a:r>
              <a:rPr lang="pt-BR" dirty="0" err="1"/>
              <a:t>bpm</a:t>
            </a:r>
            <a:r>
              <a:rPr lang="pt-BR" dirty="0" smtClean="0"/>
              <a:t>.</a:t>
            </a:r>
          </a:p>
          <a:p>
            <a:pPr eaLnBrk="1" fontAlgn="auto" hangingPunct="1">
              <a:spcAft>
                <a:spcPts val="0"/>
              </a:spcAft>
              <a:buFont typeface="Arial" pitchFamily="34" charset="0"/>
              <a:buChar char="•"/>
              <a:defRPr/>
            </a:pPr>
            <a:r>
              <a:rPr lang="pt-BR" dirty="0"/>
              <a:t>Considera-se a falha do procedimento se, após 45-60 segundos de massagem cardíaca </a:t>
            </a:r>
            <a:r>
              <a:rPr lang="pt-BR" dirty="0" smtClean="0"/>
              <a:t>e VPP </a:t>
            </a:r>
            <a:r>
              <a:rPr lang="pt-BR" dirty="0"/>
              <a:t>com cânula traqueal e oxigênio suplementar, o RN mantém FC &lt;60 </a:t>
            </a:r>
            <a:r>
              <a:rPr lang="pt-BR" dirty="0" err="1"/>
              <a:t>bpm</a:t>
            </a:r>
            <a:r>
              <a:rPr lang="pt-BR" dirty="0"/>
              <a:t>. Nesse </a:t>
            </a:r>
            <a:r>
              <a:rPr lang="pt-BR" dirty="0" smtClean="0"/>
              <a:t>caso, verificar </a:t>
            </a:r>
            <a:r>
              <a:rPr lang="pt-BR" dirty="0"/>
              <a:t>a posição da cânula, a permeabilidade das vias aéreas e a pressão de ventilação, </a:t>
            </a:r>
            <a:r>
              <a:rPr lang="pt-BR" dirty="0" smtClean="0"/>
              <a:t>além da </a:t>
            </a:r>
            <a:r>
              <a:rPr lang="pt-BR" dirty="0"/>
              <a:t>técnica da massagem propriamente dita, corrigindo o que for necessário</a:t>
            </a:r>
            <a:r>
              <a:rPr lang="pt-BR" dirty="0" smtClean="0"/>
              <a:t>.</a:t>
            </a:r>
          </a:p>
          <a:p>
            <a:pPr eaLnBrk="1" fontAlgn="auto" hangingPunct="1">
              <a:spcAft>
                <a:spcPts val="0"/>
              </a:spcAft>
              <a:buFont typeface="Arial" pitchFamily="34" charset="0"/>
              <a:buChar char="•"/>
              <a:defRPr/>
            </a:pPr>
            <a:r>
              <a:rPr lang="pt-BR" dirty="0" smtClean="0"/>
              <a:t>Se</a:t>
            </a:r>
            <a:r>
              <a:rPr lang="pt-BR" dirty="0"/>
              <a:t>, após a </a:t>
            </a:r>
            <a:r>
              <a:rPr lang="pt-BR" dirty="0" smtClean="0"/>
              <a:t>correção da </a:t>
            </a:r>
            <a:r>
              <a:rPr lang="pt-BR" dirty="0"/>
              <a:t>técnica da VPP e massagem, não há melhora, indica-se a adrenalina.</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ítulo 1"/>
          <p:cNvSpPr>
            <a:spLocks noGrp="1"/>
          </p:cNvSpPr>
          <p:nvPr>
            <p:ph type="title"/>
          </p:nvPr>
        </p:nvSpPr>
        <p:spPr/>
        <p:txBody>
          <a:bodyPr/>
          <a:lstStyle/>
          <a:p>
            <a:pPr eaLnBrk="1" hangingPunct="1"/>
            <a:r>
              <a:rPr lang="pt-BR" smtClean="0"/>
              <a:t>Drogas na Sala de Parto</a:t>
            </a:r>
          </a:p>
        </p:txBody>
      </p:sp>
      <p:sp>
        <p:nvSpPr>
          <p:cNvPr id="69634" name="Espaço Reservado para Conteúdo 2"/>
          <p:cNvSpPr>
            <a:spLocks noGrp="1"/>
          </p:cNvSpPr>
          <p:nvPr>
            <p:ph idx="1"/>
          </p:nvPr>
        </p:nvSpPr>
        <p:spPr/>
        <p:txBody>
          <a:bodyPr/>
          <a:lstStyle/>
          <a:p>
            <a:pPr eaLnBrk="1" hangingPunct="1"/>
            <a:r>
              <a:rPr lang="pt-BR" smtClean="0">
                <a:solidFill>
                  <a:srgbClr val="FFFF00"/>
                </a:solidFill>
              </a:rPr>
              <a:t>Quando a FC permanece abaixo de 60 bpm, a despeito de ventilação efetiva e de massagem cardíaca adequada, o uso de adrenalina, expansor de volume ou ambos está indicado.</a:t>
            </a:r>
          </a:p>
          <a:p>
            <a:pPr eaLnBrk="1" hangingPunct="1"/>
            <a:r>
              <a:rPr lang="pt-BR" smtClean="0">
                <a:solidFill>
                  <a:srgbClr val="D99694"/>
                </a:solidFill>
              </a:rPr>
              <a:t>ATENÇÃO: O bicarbonato de sódio e o naloxone não são recomendados na reanimação do recém-nascido em Sala de Parto.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ítulo 1"/>
          <p:cNvSpPr>
            <a:spLocks noGrp="1"/>
          </p:cNvSpPr>
          <p:nvPr>
            <p:ph type="title"/>
          </p:nvPr>
        </p:nvSpPr>
        <p:spPr/>
        <p:txBody>
          <a:bodyPr/>
          <a:lstStyle/>
          <a:p>
            <a:pPr eaLnBrk="1" hangingPunct="1"/>
            <a:r>
              <a:rPr lang="pt-BR" smtClean="0"/>
              <a:t>Drogas na Sala de Parto</a:t>
            </a:r>
          </a:p>
        </p:txBody>
      </p:sp>
      <p:sp>
        <p:nvSpPr>
          <p:cNvPr id="70658" name="Espaço Reservado para Conteúdo 2"/>
          <p:cNvSpPr>
            <a:spLocks noGrp="1"/>
          </p:cNvSpPr>
          <p:nvPr>
            <p:ph idx="1"/>
          </p:nvPr>
        </p:nvSpPr>
        <p:spPr/>
        <p:txBody>
          <a:bodyPr/>
          <a:lstStyle/>
          <a:p>
            <a:pPr eaLnBrk="1" hangingPunct="1">
              <a:lnSpc>
                <a:spcPct val="80000"/>
              </a:lnSpc>
            </a:pPr>
            <a:r>
              <a:rPr lang="pt-BR" sz="2200" smtClean="0"/>
              <a:t>A via preferencial para a infusão de medicações na sala de parto é a endovenosa, sendo a veia umbilical de acesso fácil e rápido. O cateter venoso umbilical deve ser inserido apenas 1 cm após o ânulo, mantendo-o periférico de modo a evitar a sua localização em nível hepático.</a:t>
            </a:r>
          </a:p>
          <a:p>
            <a:pPr eaLnBrk="1" hangingPunct="1">
              <a:lnSpc>
                <a:spcPct val="80000"/>
              </a:lnSpc>
            </a:pPr>
            <a:r>
              <a:rPr lang="pt-BR" sz="2200" smtClean="0"/>
              <a:t>Também é preciso cuidado na manipulação do cateter para que não ocorra a embolia gasosa. A administração de medicações por </a:t>
            </a:r>
            <a:r>
              <a:rPr lang="pt-BR" sz="2200" smtClean="0">
                <a:solidFill>
                  <a:srgbClr val="FFFF00"/>
                </a:solidFill>
              </a:rPr>
              <a:t>via traqueal </a:t>
            </a:r>
            <a:r>
              <a:rPr lang="pt-BR" smtClean="0">
                <a:solidFill>
                  <a:srgbClr val="FFFF00"/>
                </a:solidFill>
              </a:rPr>
              <a:t>só pode ser usada para a adrenalina</a:t>
            </a:r>
            <a:r>
              <a:rPr lang="pt-BR" sz="2200" smtClean="0">
                <a:solidFill>
                  <a:srgbClr val="FFFF00"/>
                </a:solidFill>
              </a:rPr>
              <a:t>, uma única vez, sabendo-se que a absorção por via pulmonar é lenta e imprevisível</a:t>
            </a:r>
            <a:r>
              <a:rPr lang="pt-BR" sz="2200" smtClean="0"/>
              <a:t>. </a:t>
            </a:r>
          </a:p>
          <a:p>
            <a:pPr eaLnBrk="1" hangingPunct="1">
              <a:lnSpc>
                <a:spcPct val="80000"/>
              </a:lnSpc>
            </a:pPr>
            <a:r>
              <a:rPr lang="pt-BR" sz="2200" smtClean="0">
                <a:solidFill>
                  <a:srgbClr val="D99694"/>
                </a:solidFill>
              </a:rPr>
              <a:t>ATENÇÃO: Doses elevadas de adrenalina (&gt;0,1 mg/kg) não devem ser empregadas, pois levam à hipertensão arterial grave, diminuição da função miocárdica e piora do quadro neurológico. A adrenalina deve ser sempre usada na </a:t>
            </a:r>
            <a:r>
              <a:rPr lang="pt-BR" sz="2200" b="1" smtClean="0">
                <a:solidFill>
                  <a:srgbClr val="FFFF00"/>
                </a:solidFill>
              </a:rPr>
              <a:t>diluição de 1:10.000.</a:t>
            </a:r>
          </a:p>
          <a:p>
            <a:pPr eaLnBrk="1" hangingPunct="1">
              <a:lnSpc>
                <a:spcPct val="80000"/>
              </a:lnSpc>
            </a:pPr>
            <a:endParaRPr lang="pt-BR" sz="2200" b="1" smtClean="0">
              <a:solidFill>
                <a:srgbClr val="FFFF00"/>
              </a:solidFill>
            </a:endParaRPr>
          </a:p>
          <a:p>
            <a:pPr eaLnBrk="1" hangingPunct="1">
              <a:lnSpc>
                <a:spcPct val="80000"/>
              </a:lnSpc>
            </a:pPr>
            <a:endParaRPr lang="pt-BR" sz="2200" b="1" smtClean="0">
              <a:solidFill>
                <a:srgbClr val="FFFF00"/>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3"/>
          <p:cNvSpPr>
            <a:spLocks noGrp="1"/>
          </p:cNvSpPr>
          <p:nvPr>
            <p:ph type="body" idx="1"/>
          </p:nvPr>
        </p:nvSpPr>
        <p:spPr>
          <a:xfrm>
            <a:off x="395288" y="2332038"/>
            <a:ext cx="8229600" cy="4525962"/>
          </a:xfrm>
        </p:spPr>
        <p:txBody>
          <a:bodyPr/>
          <a:lstStyle/>
          <a:p>
            <a:pPr algn="ctr" eaLnBrk="1" hangingPunct="1"/>
            <a:r>
              <a:rPr lang="pt-BR" smtClean="0"/>
              <a:t>Dose: 0,1-0,3 mL/kg/dose da solução a 1/10.000 (0,01 – 0,03 mg/kg)-diluição em </a:t>
            </a:r>
            <a:r>
              <a:rPr lang="pt-BR" b="1" smtClean="0">
                <a:solidFill>
                  <a:srgbClr val="FF9900"/>
                </a:solidFill>
              </a:rPr>
              <a:t>soro fisiológico</a:t>
            </a:r>
            <a:r>
              <a:rPr lang="pt-BR" smtClean="0"/>
              <a:t> e </a:t>
            </a:r>
            <a:r>
              <a:rPr lang="pt-BR" b="1" smtClean="0"/>
              <a:t>NÃO EM ÁGUA DESTILADA</a:t>
            </a:r>
            <a:r>
              <a:rPr lang="pt-BR" smtClean="0"/>
              <a:t> por via  endotraqueal (UMA ÚNICA VEZ) e a seguir, se necessário,  endovenosa </a:t>
            </a:r>
            <a:br>
              <a:rPr lang="pt-BR" smtClean="0"/>
            </a:br>
            <a:r>
              <a:rPr lang="pt-BR" smtClean="0"/>
              <a:t>(0,1 a 0,3 mL/kg/dose)</a:t>
            </a:r>
            <a:endParaRPr lang="en-GB" smtClean="0">
              <a:solidFill>
                <a:srgbClr val="FFCC00"/>
              </a:solidFill>
              <a:latin typeface="Arial" charset="0"/>
            </a:endParaRPr>
          </a:p>
          <a:p>
            <a:pPr eaLnBrk="1" hangingPunct="1"/>
            <a:endParaRPr lang="pt-BR" smtClean="0"/>
          </a:p>
        </p:txBody>
      </p:sp>
      <p:sp>
        <p:nvSpPr>
          <p:cNvPr id="71682" name="Título 1"/>
          <p:cNvSpPr>
            <a:spLocks/>
          </p:cNvSpPr>
          <p:nvPr/>
        </p:nvSpPr>
        <p:spPr bwMode="auto">
          <a:xfrm>
            <a:off x="468313" y="620713"/>
            <a:ext cx="8229600" cy="1143000"/>
          </a:xfrm>
          <a:prstGeom prst="rect">
            <a:avLst/>
          </a:prstGeom>
          <a:noFill/>
          <a:ln w="9525">
            <a:noFill/>
            <a:miter lim="800000"/>
            <a:headEnd/>
            <a:tailEnd/>
          </a:ln>
        </p:spPr>
        <p:txBody>
          <a:bodyPr anchor="ctr"/>
          <a:lstStyle/>
          <a:p>
            <a:pPr algn="ctr"/>
            <a:r>
              <a:rPr lang="pt-BR" sz="4400">
                <a:latin typeface="Calibri" pitchFamily="34" charset="0"/>
              </a:rPr>
              <a:t>Drogas na Sala de Parto</a:t>
            </a:r>
            <a:br>
              <a:rPr lang="pt-BR" sz="4400">
                <a:latin typeface="Calibri" pitchFamily="34" charset="0"/>
              </a:rPr>
            </a:br>
            <a:r>
              <a:rPr lang="pt-BR" sz="4400">
                <a:latin typeface="Calibri" pitchFamily="34" charset="0"/>
              </a:rPr>
              <a:t/>
            </a:r>
            <a:br>
              <a:rPr lang="pt-BR" sz="4400">
                <a:latin typeface="Calibri" pitchFamily="34" charset="0"/>
              </a:rPr>
            </a:br>
            <a:r>
              <a:rPr lang="pt-BR" sz="4400">
                <a:latin typeface="Calibri" pitchFamily="34" charset="0"/>
              </a:rPr>
              <a:t>ADRENALINA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ítulo 1"/>
          <p:cNvSpPr>
            <a:spLocks noGrp="1"/>
          </p:cNvSpPr>
          <p:nvPr>
            <p:ph type="title"/>
          </p:nvPr>
        </p:nvSpPr>
        <p:spPr/>
        <p:txBody>
          <a:bodyPr/>
          <a:lstStyle/>
          <a:p>
            <a:pPr eaLnBrk="1" hangingPunct="1"/>
            <a:r>
              <a:rPr lang="pt-BR" smtClean="0"/>
              <a:t>Drogas na Sala de Parto</a:t>
            </a:r>
          </a:p>
        </p:txBody>
      </p:sp>
      <p:sp>
        <p:nvSpPr>
          <p:cNvPr id="72706" name="Espaço Reservado para Conteúdo 2"/>
          <p:cNvSpPr>
            <a:spLocks noGrp="1"/>
          </p:cNvSpPr>
          <p:nvPr>
            <p:ph idx="1"/>
          </p:nvPr>
        </p:nvSpPr>
        <p:spPr>
          <a:xfrm>
            <a:off x="457200" y="1600200"/>
            <a:ext cx="8229600" cy="5257800"/>
          </a:xfrm>
        </p:spPr>
        <p:txBody>
          <a:bodyPr/>
          <a:lstStyle/>
          <a:p>
            <a:pPr eaLnBrk="1" hangingPunct="1">
              <a:lnSpc>
                <a:spcPct val="80000"/>
              </a:lnSpc>
            </a:pPr>
            <a:r>
              <a:rPr lang="pt-BR" sz="2200" smtClean="0"/>
              <a:t>Os expansores de volume podem ser necessários para reanimar o RN com hipovolemia.</a:t>
            </a:r>
          </a:p>
          <a:p>
            <a:pPr eaLnBrk="1" hangingPunct="1">
              <a:lnSpc>
                <a:spcPct val="80000"/>
              </a:lnSpc>
            </a:pPr>
            <a:r>
              <a:rPr lang="pt-BR" sz="2200" smtClean="0"/>
              <a:t>A suspeita é feita se há perda de sangue ou se existem sinais de choque hipovolêmico, como palidez, má perfusão e pulsos débeis, e não houve resposta adequada da FC às outras medidas de reanimação. </a:t>
            </a:r>
          </a:p>
          <a:p>
            <a:pPr eaLnBrk="1" hangingPunct="1">
              <a:lnSpc>
                <a:spcPct val="80000"/>
              </a:lnSpc>
            </a:pPr>
            <a:r>
              <a:rPr lang="pt-BR" sz="2200" smtClean="0"/>
              <a:t>A expansão de volume é feita com </a:t>
            </a:r>
            <a:r>
              <a:rPr lang="pt-BR" sz="2200" smtClean="0">
                <a:solidFill>
                  <a:srgbClr val="FFFF00"/>
                </a:solidFill>
              </a:rPr>
              <a:t>solução cristalóide</a:t>
            </a:r>
            <a:r>
              <a:rPr lang="pt-BR" sz="2200" smtClean="0"/>
              <a:t> isotônica, na dose de </a:t>
            </a:r>
            <a:r>
              <a:rPr lang="pt-BR" sz="2200" smtClean="0">
                <a:solidFill>
                  <a:srgbClr val="FFFF00"/>
                </a:solidFill>
              </a:rPr>
              <a:t>10 mL/kg</a:t>
            </a:r>
            <a:r>
              <a:rPr lang="pt-BR" sz="2200" smtClean="0"/>
              <a:t>, que pode ser repetida a critério clínico. Administrar o volume lentamente, em especial nos prematuros, pois a expansão rápida da volemia pode se associar à hemorragia intracraniana. </a:t>
            </a:r>
          </a:p>
          <a:p>
            <a:pPr eaLnBrk="1" hangingPunct="1">
              <a:lnSpc>
                <a:spcPct val="80000"/>
              </a:lnSpc>
            </a:pPr>
            <a:r>
              <a:rPr lang="pt-BR" sz="2200" smtClean="0"/>
              <a:t>Com o uso do expansor, espera-se o aumento da pressão arterial e a melhora dos pulsos e da palidez. </a:t>
            </a:r>
          </a:p>
          <a:p>
            <a:pPr eaLnBrk="1" hangingPunct="1">
              <a:lnSpc>
                <a:spcPct val="80000"/>
              </a:lnSpc>
            </a:pPr>
            <a:r>
              <a:rPr lang="pt-BR" sz="2200" smtClean="0"/>
              <a:t>Se não houver resposta, deve-se verificar a posição da cânula traqueal, o uso do oxigênio a 100%, a técnica da ventilação e da massagem e a permeabilidade da via de acesso vascular.</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3730" name="Picture 1"/>
          <p:cNvPicPr>
            <a:picLocks noChangeAspect="1"/>
          </p:cNvPicPr>
          <p:nvPr/>
        </p:nvPicPr>
        <p:blipFill>
          <a:blip r:embed="rId2"/>
          <a:srcRect/>
          <a:stretch>
            <a:fillRect/>
          </a:stretch>
        </p:blipFill>
        <p:spPr bwMode="auto">
          <a:xfrm>
            <a:off x="1258888" y="404813"/>
            <a:ext cx="6823075" cy="5997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4754" name="Picture 6" descr="Imagem8"/>
          <p:cNvPicPr>
            <a:picLocks noChangeAspect="1" noChangeArrowheads="1"/>
          </p:cNvPicPr>
          <p:nvPr/>
        </p:nvPicPr>
        <p:blipFill>
          <a:blip r:embed="rId2"/>
          <a:srcRect/>
          <a:stretch>
            <a:fillRect/>
          </a:stretch>
        </p:blipFill>
        <p:spPr bwMode="auto">
          <a:xfrm>
            <a:off x="0" y="0"/>
            <a:ext cx="4524375" cy="6858000"/>
          </a:xfrm>
          <a:prstGeom prst="rect">
            <a:avLst/>
          </a:prstGeom>
          <a:noFill/>
          <a:ln w="9525">
            <a:noFill/>
            <a:miter lim="800000"/>
            <a:headEnd/>
            <a:tailEnd/>
          </a:ln>
        </p:spPr>
      </p:pic>
      <p:pic>
        <p:nvPicPr>
          <p:cNvPr id="74755" name="Picture 1"/>
          <p:cNvPicPr>
            <a:picLocks noChangeAspect="1"/>
          </p:cNvPicPr>
          <p:nvPr/>
        </p:nvPicPr>
        <p:blipFill>
          <a:blip r:embed="rId3"/>
          <a:srcRect/>
          <a:stretch>
            <a:fillRect/>
          </a:stretch>
        </p:blipFill>
        <p:spPr bwMode="auto">
          <a:xfrm>
            <a:off x="4524375" y="26988"/>
            <a:ext cx="4598988" cy="6831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p:nvPr>
        </p:nvSpPr>
        <p:spPr/>
        <p:txBody>
          <a:bodyPr/>
          <a:lstStyle/>
          <a:p>
            <a:pPr eaLnBrk="1" hangingPunct="1"/>
            <a:r>
              <a:rPr lang="pt-BR" smtClean="0"/>
              <a:t>Duração da Reanimação Neonatal</a:t>
            </a:r>
          </a:p>
        </p:txBody>
      </p:sp>
      <p:sp>
        <p:nvSpPr>
          <p:cNvPr id="75778" name="Rectangle 3"/>
          <p:cNvSpPr>
            <a:spLocks noGrp="1"/>
          </p:cNvSpPr>
          <p:nvPr>
            <p:ph type="body" idx="1"/>
          </p:nvPr>
        </p:nvSpPr>
        <p:spPr/>
        <p:txBody>
          <a:bodyPr/>
          <a:lstStyle/>
          <a:p>
            <a:pPr eaLnBrk="1" hangingPunct="1">
              <a:lnSpc>
                <a:spcPct val="90000"/>
              </a:lnSpc>
            </a:pPr>
            <a:r>
              <a:rPr lang="pt-BR" smtClean="0"/>
              <a:t>Na reanimação prolongada, verificar sempre a efetividade das técnicas. Se o RN persistir ruim, considerar malformações de vias aéreas, pulmonares, pneumotórax, hérnia diafragmática, cardiopatia congênita. </a:t>
            </a:r>
          </a:p>
          <a:p>
            <a:pPr eaLnBrk="1" hangingPunct="1">
              <a:lnSpc>
                <a:spcPct val="90000"/>
              </a:lnSpc>
              <a:buFont typeface="Arial" charset="0"/>
              <a:buNone/>
            </a:pPr>
            <a:r>
              <a:rPr lang="pt-BR" smtClean="0"/>
              <a:t> </a:t>
            </a:r>
          </a:p>
          <a:p>
            <a:pPr algn="ctr" eaLnBrk="1" hangingPunct="1">
              <a:lnSpc>
                <a:spcPct val="90000"/>
              </a:lnSpc>
              <a:buFont typeface="Arial" charset="0"/>
              <a:buNone/>
            </a:pPr>
            <a:r>
              <a:rPr lang="pt-BR" b="1" smtClean="0">
                <a:solidFill>
                  <a:srgbClr val="FFFF00"/>
                </a:solidFill>
              </a:rPr>
              <a:t>APÓS 10 MINUTOS DE ASSISTOLIA COM A REANIMAÇÃO COMPLETA E BEM FEITA, INTERROMPER A REANIMAÇÃO.</a:t>
            </a:r>
            <a:endParaRPr lang="pt-BR" smtClean="0">
              <a:solidFill>
                <a:srgbClr val="FFFF00"/>
              </a:solidFill>
            </a:endParaRPr>
          </a:p>
          <a:p>
            <a:pPr algn="ctr" eaLnBrk="1" hangingPunct="1">
              <a:lnSpc>
                <a:spcPct val="90000"/>
              </a:lnSpc>
            </a:pPr>
            <a:endParaRPr lang="pt-BR" smtClean="0">
              <a:solidFill>
                <a:srgbClr val="FFFF00"/>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6801" name="Group 4"/>
          <p:cNvGrpSpPr>
            <a:grpSpLocks/>
          </p:cNvGrpSpPr>
          <p:nvPr/>
        </p:nvGrpSpPr>
        <p:grpSpPr bwMode="auto">
          <a:xfrm>
            <a:off x="1042988" y="376238"/>
            <a:ext cx="7750175" cy="6481762"/>
            <a:chOff x="745" y="209"/>
            <a:chExt cx="5492" cy="4083"/>
          </a:xfrm>
        </p:grpSpPr>
        <p:sp>
          <p:nvSpPr>
            <p:cNvPr id="76803" name="Line 5"/>
            <p:cNvSpPr>
              <a:spLocks noChangeShapeType="1"/>
            </p:cNvSpPr>
            <p:nvPr/>
          </p:nvSpPr>
          <p:spPr bwMode="invGray">
            <a:xfrm>
              <a:off x="3032" y="2143"/>
              <a:ext cx="0" cy="263"/>
            </a:xfrm>
            <a:prstGeom prst="line">
              <a:avLst/>
            </a:prstGeom>
            <a:noFill/>
            <a:ln w="38100">
              <a:solidFill>
                <a:srgbClr val="CC0000"/>
              </a:solidFill>
              <a:round/>
              <a:headEnd/>
              <a:tailEnd type="arrow" w="med" len="med"/>
            </a:ln>
          </p:spPr>
          <p:txBody>
            <a:bodyPr wrap="none" anchor="ctr"/>
            <a:lstStyle/>
            <a:p>
              <a:endParaRPr lang="pt-BR"/>
            </a:p>
          </p:txBody>
        </p:sp>
        <p:sp>
          <p:nvSpPr>
            <p:cNvPr id="38918" name="Text Box 6"/>
            <p:cNvSpPr txBox="1">
              <a:spLocks noChangeArrowheads="1"/>
            </p:cNvSpPr>
            <p:nvPr/>
          </p:nvSpPr>
          <p:spPr bwMode="invGray">
            <a:xfrm>
              <a:off x="2396" y="209"/>
              <a:ext cx="1270" cy="519"/>
            </a:xfrm>
            <a:prstGeom prst="rect">
              <a:avLst/>
            </a:prstGeom>
            <a:solidFill>
              <a:srgbClr val="EFFFEF"/>
            </a:solidFill>
            <a:ln w="9525">
              <a:solidFill>
                <a:srgbClr val="000099"/>
              </a:solidFill>
              <a:miter lim="800000"/>
              <a:headEnd/>
              <a:tailEnd/>
            </a:ln>
            <a:effectLst>
              <a:outerShdw dist="17961" dir="2700000" algn="ctr" rotWithShape="0">
                <a:schemeClr val="bg1"/>
              </a:outerShdw>
            </a:effectLst>
          </p:spPr>
          <p:txBody>
            <a:bodyPr wrap="none">
              <a:spAutoFit/>
            </a:bodyPr>
            <a:lstStyle/>
            <a:p>
              <a:pPr marL="190500" indent="-190500" algn="ctr" eaLnBrk="0" fontAlgn="auto" hangingPunct="0">
                <a:lnSpc>
                  <a:spcPct val="105000"/>
                </a:lnSpc>
                <a:spcBef>
                  <a:spcPct val="5000"/>
                </a:spcBef>
                <a:spcAft>
                  <a:spcPts val="0"/>
                </a:spcAft>
                <a:buFont typeface="Symbol" pitchFamily="18" charset="2"/>
                <a:buNone/>
                <a:defRPr/>
              </a:pPr>
              <a:r>
                <a:rPr lang="pt-BR" sz="2200" b="1">
                  <a:solidFill>
                    <a:srgbClr val="000099"/>
                  </a:solidFill>
                  <a:latin typeface="+mn-lt"/>
                </a:rPr>
                <a:t>NASCIMENTO</a:t>
              </a:r>
            </a:p>
            <a:p>
              <a:pPr marL="190500" indent="-190500" algn="ctr" eaLnBrk="0" fontAlgn="auto" hangingPunct="0">
                <a:lnSpc>
                  <a:spcPct val="105000"/>
                </a:lnSpc>
                <a:spcBef>
                  <a:spcPct val="5000"/>
                </a:spcBef>
                <a:spcAft>
                  <a:spcPts val="0"/>
                </a:spcAft>
                <a:buFont typeface="Symbol" pitchFamily="18" charset="2"/>
                <a:buNone/>
                <a:defRPr/>
              </a:pPr>
              <a:r>
                <a:rPr lang="pt-BR" sz="2200" b="1">
                  <a:solidFill>
                    <a:srgbClr val="000099"/>
                  </a:solidFill>
                  <a:latin typeface="+mn-lt"/>
                </a:rPr>
                <a:t>4 perguntas</a:t>
              </a:r>
            </a:p>
          </p:txBody>
        </p:sp>
        <p:grpSp>
          <p:nvGrpSpPr>
            <p:cNvPr id="76805" name="Group 7"/>
            <p:cNvGrpSpPr>
              <a:grpSpLocks/>
            </p:cNvGrpSpPr>
            <p:nvPr/>
          </p:nvGrpSpPr>
          <p:grpSpPr bwMode="auto">
            <a:xfrm>
              <a:off x="745" y="210"/>
              <a:ext cx="808" cy="1541"/>
              <a:chOff x="156" y="120"/>
              <a:chExt cx="808" cy="1541"/>
            </a:xfrm>
          </p:grpSpPr>
          <p:sp>
            <p:nvSpPr>
              <p:cNvPr id="76828" name="Line 8"/>
              <p:cNvSpPr>
                <a:spLocks noChangeShapeType="1"/>
              </p:cNvSpPr>
              <p:nvPr/>
            </p:nvSpPr>
            <p:spPr bwMode="invGray">
              <a:xfrm flipH="1">
                <a:off x="564" y="120"/>
                <a:ext cx="0" cy="1541"/>
              </a:xfrm>
              <a:prstGeom prst="line">
                <a:avLst/>
              </a:prstGeom>
              <a:noFill/>
              <a:ln w="76200" cmpd="tri">
                <a:solidFill>
                  <a:schemeClr val="bg1"/>
                </a:solidFill>
                <a:round/>
                <a:headEnd type="arrow" w="med" len="med"/>
                <a:tailEnd type="arrow" w="med" len="med"/>
              </a:ln>
            </p:spPr>
            <p:txBody>
              <a:bodyPr wrap="none" anchor="ctr"/>
              <a:lstStyle/>
              <a:p>
                <a:endParaRPr lang="pt-BR"/>
              </a:p>
            </p:txBody>
          </p:sp>
          <p:sp>
            <p:nvSpPr>
              <p:cNvPr id="76829" name="Text Box 9"/>
              <p:cNvSpPr txBox="1">
                <a:spLocks noChangeArrowheads="1"/>
              </p:cNvSpPr>
              <p:nvPr/>
            </p:nvSpPr>
            <p:spPr bwMode="invGray">
              <a:xfrm>
                <a:off x="156" y="744"/>
                <a:ext cx="808" cy="294"/>
              </a:xfrm>
              <a:prstGeom prst="rect">
                <a:avLst/>
              </a:prstGeom>
              <a:solidFill>
                <a:schemeClr val="tx1"/>
              </a:solidFill>
              <a:ln w="9525">
                <a:solidFill>
                  <a:schemeClr val="bg1"/>
                </a:solidFill>
                <a:miter lim="800000"/>
                <a:headEnd/>
                <a:tailEnd/>
              </a:ln>
            </p:spPr>
            <p:txBody>
              <a:bodyPr wrap="none">
                <a:spAutoFit/>
              </a:bodyPr>
              <a:lstStyle/>
              <a:p>
                <a:pPr marL="190500" indent="-190500" eaLnBrk="0" hangingPunct="0">
                  <a:buFont typeface="Symbol" pitchFamily="18" charset="2"/>
                  <a:buNone/>
                </a:pPr>
                <a:r>
                  <a:rPr lang="pt-BR" sz="2400" b="1">
                    <a:solidFill>
                      <a:srgbClr val="00E4D9"/>
                    </a:solidFill>
                    <a:latin typeface="Constantia" pitchFamily="18" charset="0"/>
                  </a:rPr>
                  <a:t>30 seg.</a:t>
                </a:r>
              </a:p>
            </p:txBody>
          </p:sp>
        </p:grpSp>
        <p:sp>
          <p:nvSpPr>
            <p:cNvPr id="76806" name="Text Box 10"/>
            <p:cNvSpPr txBox="1">
              <a:spLocks noChangeArrowheads="1"/>
            </p:cNvSpPr>
            <p:nvPr/>
          </p:nvSpPr>
          <p:spPr bwMode="invGray">
            <a:xfrm>
              <a:off x="3149" y="1393"/>
              <a:ext cx="2902" cy="231"/>
            </a:xfrm>
            <a:prstGeom prst="rect">
              <a:avLst/>
            </a:prstGeom>
            <a:solidFill>
              <a:schemeClr val="tx1"/>
            </a:solidFill>
            <a:ln w="9525">
              <a:noFill/>
              <a:miter lim="800000"/>
              <a:headEnd/>
              <a:tailEnd/>
            </a:ln>
          </p:spPr>
          <p:txBody>
            <a:bodyPr>
              <a:spAutoFit/>
            </a:bodyPr>
            <a:lstStyle/>
            <a:p>
              <a:pPr eaLnBrk="0" hangingPunct="0">
                <a:lnSpc>
                  <a:spcPct val="90000"/>
                </a:lnSpc>
                <a:buFont typeface="Symbol" pitchFamily="18" charset="2"/>
                <a:buNone/>
              </a:pPr>
              <a:r>
                <a:rPr lang="pt-BR" sz="2000" b="1">
                  <a:solidFill>
                    <a:srgbClr val="00E4D9"/>
                  </a:solidFill>
                  <a:latin typeface="Constantia" pitchFamily="18" charset="0"/>
                </a:rPr>
                <a:t>R. Irregular/ausente ou FC&lt;100</a:t>
              </a:r>
            </a:p>
          </p:txBody>
        </p:sp>
        <p:grpSp>
          <p:nvGrpSpPr>
            <p:cNvPr id="76807" name="Group 11"/>
            <p:cNvGrpSpPr>
              <a:grpSpLocks/>
            </p:cNvGrpSpPr>
            <p:nvPr/>
          </p:nvGrpSpPr>
          <p:grpSpPr bwMode="auto">
            <a:xfrm>
              <a:off x="745" y="1752"/>
              <a:ext cx="808" cy="1315"/>
              <a:chOff x="156" y="120"/>
              <a:chExt cx="808" cy="1541"/>
            </a:xfrm>
          </p:grpSpPr>
          <p:sp>
            <p:nvSpPr>
              <p:cNvPr id="76826" name="Line 12"/>
              <p:cNvSpPr>
                <a:spLocks noChangeShapeType="1"/>
              </p:cNvSpPr>
              <p:nvPr/>
            </p:nvSpPr>
            <p:spPr bwMode="invGray">
              <a:xfrm flipH="1">
                <a:off x="564" y="120"/>
                <a:ext cx="0" cy="1541"/>
              </a:xfrm>
              <a:prstGeom prst="line">
                <a:avLst/>
              </a:prstGeom>
              <a:noFill/>
              <a:ln w="76200" cmpd="tri">
                <a:solidFill>
                  <a:schemeClr val="bg1"/>
                </a:solidFill>
                <a:round/>
                <a:headEnd type="arrow" w="med" len="med"/>
                <a:tailEnd type="arrow" w="med" len="med"/>
              </a:ln>
            </p:spPr>
            <p:txBody>
              <a:bodyPr wrap="none" anchor="ctr"/>
              <a:lstStyle/>
              <a:p>
                <a:endParaRPr lang="pt-BR"/>
              </a:p>
            </p:txBody>
          </p:sp>
          <p:sp>
            <p:nvSpPr>
              <p:cNvPr id="76827" name="Text Box 13"/>
              <p:cNvSpPr txBox="1">
                <a:spLocks noChangeArrowheads="1"/>
              </p:cNvSpPr>
              <p:nvPr/>
            </p:nvSpPr>
            <p:spPr bwMode="invGray">
              <a:xfrm>
                <a:off x="156" y="743"/>
                <a:ext cx="808" cy="345"/>
              </a:xfrm>
              <a:prstGeom prst="rect">
                <a:avLst/>
              </a:prstGeom>
              <a:solidFill>
                <a:schemeClr val="tx1"/>
              </a:solidFill>
              <a:ln w="9525">
                <a:solidFill>
                  <a:schemeClr val="bg1"/>
                </a:solidFill>
                <a:miter lim="800000"/>
                <a:headEnd/>
                <a:tailEnd/>
              </a:ln>
            </p:spPr>
            <p:txBody>
              <a:bodyPr wrap="none">
                <a:spAutoFit/>
              </a:bodyPr>
              <a:lstStyle/>
              <a:p>
                <a:pPr marL="190500" indent="-190500" eaLnBrk="0" hangingPunct="0">
                  <a:buFont typeface="Symbol" pitchFamily="18" charset="2"/>
                  <a:buNone/>
                </a:pPr>
                <a:r>
                  <a:rPr lang="pt-BR" sz="2400" b="1">
                    <a:solidFill>
                      <a:srgbClr val="00E4D9"/>
                    </a:solidFill>
                    <a:latin typeface="Constantia" pitchFamily="18" charset="0"/>
                  </a:rPr>
                  <a:t>30 seg.</a:t>
                </a:r>
              </a:p>
            </p:txBody>
          </p:sp>
        </p:grpSp>
        <p:sp>
          <p:nvSpPr>
            <p:cNvPr id="76808" name="Line 14"/>
            <p:cNvSpPr>
              <a:spLocks noChangeShapeType="1"/>
            </p:cNvSpPr>
            <p:nvPr/>
          </p:nvSpPr>
          <p:spPr bwMode="invGray">
            <a:xfrm>
              <a:off x="3032" y="1431"/>
              <a:ext cx="0" cy="263"/>
            </a:xfrm>
            <a:prstGeom prst="line">
              <a:avLst/>
            </a:prstGeom>
            <a:noFill/>
            <a:ln w="38100">
              <a:solidFill>
                <a:srgbClr val="CC0000"/>
              </a:solidFill>
              <a:round/>
              <a:headEnd/>
              <a:tailEnd type="arrow" w="med" len="med"/>
            </a:ln>
          </p:spPr>
          <p:txBody>
            <a:bodyPr wrap="none" anchor="ctr"/>
            <a:lstStyle/>
            <a:p>
              <a:endParaRPr lang="pt-BR"/>
            </a:p>
          </p:txBody>
        </p:sp>
        <p:sp>
          <p:nvSpPr>
            <p:cNvPr id="76809" name="Line 15"/>
            <p:cNvSpPr>
              <a:spLocks noChangeShapeType="1"/>
            </p:cNvSpPr>
            <p:nvPr/>
          </p:nvSpPr>
          <p:spPr bwMode="invGray">
            <a:xfrm>
              <a:off x="3032" y="788"/>
              <a:ext cx="0" cy="263"/>
            </a:xfrm>
            <a:prstGeom prst="line">
              <a:avLst/>
            </a:prstGeom>
            <a:noFill/>
            <a:ln w="38100">
              <a:solidFill>
                <a:srgbClr val="CC0000"/>
              </a:solidFill>
              <a:round/>
              <a:headEnd/>
              <a:tailEnd type="arrow" w="med" len="med"/>
            </a:ln>
          </p:spPr>
          <p:txBody>
            <a:bodyPr wrap="none" anchor="ctr"/>
            <a:lstStyle/>
            <a:p>
              <a:endParaRPr lang="pt-BR"/>
            </a:p>
          </p:txBody>
        </p:sp>
        <p:sp>
          <p:nvSpPr>
            <p:cNvPr id="76810" name="Text Box 16"/>
            <p:cNvSpPr txBox="1">
              <a:spLocks noChangeArrowheads="1"/>
            </p:cNvSpPr>
            <p:nvPr/>
          </p:nvSpPr>
          <p:spPr bwMode="auto">
            <a:xfrm>
              <a:off x="3100" y="2902"/>
              <a:ext cx="1083" cy="212"/>
            </a:xfrm>
            <a:prstGeom prst="rect">
              <a:avLst/>
            </a:prstGeom>
            <a:noFill/>
            <a:ln w="9525">
              <a:noFill/>
              <a:miter lim="800000"/>
              <a:headEnd/>
              <a:tailEnd/>
            </a:ln>
          </p:spPr>
          <p:txBody>
            <a:bodyPr wrap="none">
              <a:spAutoFit/>
            </a:bodyPr>
            <a:lstStyle/>
            <a:p>
              <a:pPr algn="ctr" eaLnBrk="0" hangingPunct="0">
                <a:lnSpc>
                  <a:spcPct val="80000"/>
                </a:lnSpc>
              </a:pPr>
              <a:r>
                <a:rPr lang="pt-BR" sz="2000" b="1">
                  <a:solidFill>
                    <a:srgbClr val="00E4D9"/>
                  </a:solidFill>
                  <a:latin typeface="Constantia" pitchFamily="18" charset="0"/>
                </a:rPr>
                <a:t>FC&lt;60 bpm</a:t>
              </a:r>
            </a:p>
          </p:txBody>
        </p:sp>
        <p:sp>
          <p:nvSpPr>
            <p:cNvPr id="76811" name="Text Box 17"/>
            <p:cNvSpPr txBox="1">
              <a:spLocks noChangeArrowheads="1"/>
            </p:cNvSpPr>
            <p:nvPr/>
          </p:nvSpPr>
          <p:spPr bwMode="auto">
            <a:xfrm>
              <a:off x="1742" y="3205"/>
              <a:ext cx="1647" cy="237"/>
            </a:xfrm>
            <a:prstGeom prst="rect">
              <a:avLst/>
            </a:prstGeom>
            <a:solidFill>
              <a:srgbClr val="FFDEBD"/>
            </a:solidFill>
            <a:ln w="9525">
              <a:solidFill>
                <a:srgbClr val="000099"/>
              </a:solidFill>
              <a:miter lim="800000"/>
              <a:headEnd/>
              <a:tailEnd/>
            </a:ln>
          </p:spPr>
          <p:txBody>
            <a:bodyPr wrap="none">
              <a:spAutoFit/>
            </a:bodyPr>
            <a:lstStyle/>
            <a:p>
              <a:pPr eaLnBrk="0" hangingPunct="0"/>
              <a:r>
                <a:rPr lang="pt-BR" b="1">
                  <a:solidFill>
                    <a:srgbClr val="000099"/>
                  </a:solidFill>
                  <a:latin typeface="Constantia" pitchFamily="18" charset="0"/>
                </a:rPr>
                <a:t>Massagem Cardíaca</a:t>
              </a:r>
            </a:p>
          </p:txBody>
        </p:sp>
        <p:sp>
          <p:nvSpPr>
            <p:cNvPr id="76812" name="Text Box 18"/>
            <p:cNvSpPr txBox="1">
              <a:spLocks noChangeArrowheads="1"/>
            </p:cNvSpPr>
            <p:nvPr/>
          </p:nvSpPr>
          <p:spPr bwMode="invGray">
            <a:xfrm>
              <a:off x="2057" y="1805"/>
              <a:ext cx="1949" cy="292"/>
            </a:xfrm>
            <a:prstGeom prst="rect">
              <a:avLst/>
            </a:prstGeom>
            <a:solidFill>
              <a:srgbClr val="FFCCCC"/>
            </a:solidFill>
            <a:ln w="19050">
              <a:solidFill>
                <a:srgbClr val="000099"/>
              </a:solidFill>
              <a:miter lim="800000"/>
              <a:headEnd/>
              <a:tailEnd/>
            </a:ln>
          </p:spPr>
          <p:txBody>
            <a:bodyPr>
              <a:spAutoFit/>
            </a:bodyPr>
            <a:lstStyle/>
            <a:p>
              <a:pPr marL="190500" indent="-190500" algn="ctr" eaLnBrk="0" hangingPunct="0">
                <a:lnSpc>
                  <a:spcPct val="105000"/>
                </a:lnSpc>
                <a:spcBef>
                  <a:spcPct val="5000"/>
                </a:spcBef>
                <a:buFont typeface="Symbol" pitchFamily="18" charset="2"/>
                <a:buNone/>
              </a:pPr>
              <a:r>
                <a:rPr lang="pt-BR" sz="2200" b="1">
                  <a:solidFill>
                    <a:srgbClr val="000099"/>
                  </a:solidFill>
                  <a:latin typeface="Constantia" pitchFamily="18" charset="0"/>
                </a:rPr>
                <a:t>VPP com B&amp;M</a:t>
              </a:r>
            </a:p>
          </p:txBody>
        </p:sp>
        <p:sp>
          <p:nvSpPr>
            <p:cNvPr id="76813" name="Text Box 19"/>
            <p:cNvSpPr txBox="1">
              <a:spLocks noChangeArrowheads="1"/>
            </p:cNvSpPr>
            <p:nvPr/>
          </p:nvSpPr>
          <p:spPr bwMode="invGray">
            <a:xfrm>
              <a:off x="1921" y="2451"/>
              <a:ext cx="2222" cy="292"/>
            </a:xfrm>
            <a:prstGeom prst="rect">
              <a:avLst/>
            </a:prstGeom>
            <a:solidFill>
              <a:srgbClr val="FFFFCC"/>
            </a:solidFill>
            <a:ln w="19050">
              <a:solidFill>
                <a:srgbClr val="000099"/>
              </a:solidFill>
              <a:miter lim="800000"/>
              <a:headEnd/>
              <a:tailEnd/>
            </a:ln>
          </p:spPr>
          <p:txBody>
            <a:bodyPr>
              <a:spAutoFit/>
            </a:bodyPr>
            <a:lstStyle/>
            <a:p>
              <a:pPr marL="190500" indent="-190500" algn="ctr" eaLnBrk="0" hangingPunct="0">
                <a:lnSpc>
                  <a:spcPct val="105000"/>
                </a:lnSpc>
                <a:spcBef>
                  <a:spcPct val="5000"/>
                </a:spcBef>
                <a:buFont typeface="Symbol" pitchFamily="18" charset="2"/>
                <a:buNone/>
              </a:pPr>
              <a:r>
                <a:rPr lang="pt-BR" sz="2200" b="1">
                  <a:solidFill>
                    <a:srgbClr val="000099"/>
                  </a:solidFill>
                  <a:latin typeface="Constantia" pitchFamily="18" charset="0"/>
                </a:rPr>
                <a:t>VPP com B&amp;CET</a:t>
              </a:r>
            </a:p>
          </p:txBody>
        </p:sp>
        <p:sp>
          <p:nvSpPr>
            <p:cNvPr id="76814" name="Text Box 20"/>
            <p:cNvSpPr txBox="1">
              <a:spLocks noChangeArrowheads="1"/>
            </p:cNvSpPr>
            <p:nvPr/>
          </p:nvSpPr>
          <p:spPr bwMode="invGray">
            <a:xfrm>
              <a:off x="3149" y="2205"/>
              <a:ext cx="2903" cy="231"/>
            </a:xfrm>
            <a:prstGeom prst="rect">
              <a:avLst/>
            </a:prstGeom>
            <a:solidFill>
              <a:schemeClr val="tx1"/>
            </a:solidFill>
            <a:ln w="9525">
              <a:noFill/>
              <a:miter lim="800000"/>
              <a:headEnd/>
              <a:tailEnd/>
            </a:ln>
          </p:spPr>
          <p:txBody>
            <a:bodyPr>
              <a:spAutoFit/>
            </a:bodyPr>
            <a:lstStyle/>
            <a:p>
              <a:pPr eaLnBrk="0" hangingPunct="0">
                <a:lnSpc>
                  <a:spcPct val="90000"/>
                </a:lnSpc>
                <a:buFont typeface="Symbol" pitchFamily="18" charset="2"/>
                <a:buNone/>
              </a:pPr>
              <a:r>
                <a:rPr lang="pt-BR" sz="2000" b="1">
                  <a:solidFill>
                    <a:srgbClr val="00E4D9"/>
                  </a:solidFill>
                  <a:latin typeface="Constantia" pitchFamily="18" charset="0"/>
                </a:rPr>
                <a:t>RN não melhorou</a:t>
              </a:r>
            </a:p>
          </p:txBody>
        </p:sp>
        <p:sp>
          <p:nvSpPr>
            <p:cNvPr id="76815" name="Text Box 21"/>
            <p:cNvSpPr txBox="1">
              <a:spLocks noChangeArrowheads="1"/>
            </p:cNvSpPr>
            <p:nvPr/>
          </p:nvSpPr>
          <p:spPr bwMode="auto">
            <a:xfrm>
              <a:off x="3100" y="3604"/>
              <a:ext cx="1083" cy="212"/>
            </a:xfrm>
            <a:prstGeom prst="rect">
              <a:avLst/>
            </a:prstGeom>
            <a:noFill/>
            <a:ln w="9525">
              <a:noFill/>
              <a:miter lim="800000"/>
              <a:headEnd/>
              <a:tailEnd/>
            </a:ln>
          </p:spPr>
          <p:txBody>
            <a:bodyPr wrap="none">
              <a:spAutoFit/>
            </a:bodyPr>
            <a:lstStyle/>
            <a:p>
              <a:pPr algn="ctr" eaLnBrk="0" hangingPunct="0">
                <a:lnSpc>
                  <a:spcPct val="80000"/>
                </a:lnSpc>
              </a:pPr>
              <a:r>
                <a:rPr lang="pt-BR" sz="2000" b="1">
                  <a:solidFill>
                    <a:srgbClr val="00E4D9"/>
                  </a:solidFill>
                  <a:latin typeface="Constantia" pitchFamily="18" charset="0"/>
                </a:rPr>
                <a:t>FC&lt;60 bpm</a:t>
              </a:r>
            </a:p>
          </p:txBody>
        </p:sp>
        <p:sp>
          <p:nvSpPr>
            <p:cNvPr id="76816" name="Text Box 22"/>
            <p:cNvSpPr txBox="1">
              <a:spLocks noChangeArrowheads="1"/>
            </p:cNvSpPr>
            <p:nvPr/>
          </p:nvSpPr>
          <p:spPr bwMode="auto">
            <a:xfrm>
              <a:off x="2310" y="3892"/>
              <a:ext cx="1629" cy="352"/>
            </a:xfrm>
            <a:prstGeom prst="rect">
              <a:avLst/>
            </a:prstGeom>
            <a:solidFill>
              <a:srgbClr val="E5E5FF"/>
            </a:solidFill>
            <a:ln w="9525">
              <a:solidFill>
                <a:srgbClr val="000099"/>
              </a:solidFill>
              <a:miter lim="800000"/>
              <a:headEnd/>
              <a:tailEnd/>
            </a:ln>
          </p:spPr>
          <p:txBody>
            <a:bodyPr wrap="none">
              <a:spAutoFit/>
            </a:bodyPr>
            <a:lstStyle/>
            <a:p>
              <a:pPr eaLnBrk="0" hangingPunct="0"/>
              <a:r>
                <a:rPr lang="pt-BR" sz="3000" b="1">
                  <a:solidFill>
                    <a:srgbClr val="000099"/>
                  </a:solidFill>
                  <a:latin typeface="Constantia" pitchFamily="18" charset="0"/>
                </a:rPr>
                <a:t>Medicações</a:t>
              </a:r>
            </a:p>
          </p:txBody>
        </p:sp>
        <p:sp>
          <p:nvSpPr>
            <p:cNvPr id="76817" name="Line 23"/>
            <p:cNvSpPr>
              <a:spLocks noChangeShapeType="1"/>
            </p:cNvSpPr>
            <p:nvPr/>
          </p:nvSpPr>
          <p:spPr bwMode="invGray">
            <a:xfrm>
              <a:off x="3032" y="2877"/>
              <a:ext cx="0" cy="263"/>
            </a:xfrm>
            <a:prstGeom prst="line">
              <a:avLst/>
            </a:prstGeom>
            <a:noFill/>
            <a:ln w="38100">
              <a:solidFill>
                <a:srgbClr val="CC0000"/>
              </a:solidFill>
              <a:round/>
              <a:headEnd/>
              <a:tailEnd type="arrow" w="med" len="med"/>
            </a:ln>
          </p:spPr>
          <p:txBody>
            <a:bodyPr wrap="none" anchor="ctr"/>
            <a:lstStyle/>
            <a:p>
              <a:endParaRPr lang="pt-BR"/>
            </a:p>
          </p:txBody>
        </p:sp>
        <p:sp>
          <p:nvSpPr>
            <p:cNvPr id="76818" name="Line 24"/>
            <p:cNvSpPr>
              <a:spLocks noChangeShapeType="1"/>
            </p:cNvSpPr>
            <p:nvPr/>
          </p:nvSpPr>
          <p:spPr bwMode="invGray">
            <a:xfrm>
              <a:off x="3032" y="3579"/>
              <a:ext cx="0" cy="263"/>
            </a:xfrm>
            <a:prstGeom prst="line">
              <a:avLst/>
            </a:prstGeom>
            <a:noFill/>
            <a:ln w="38100">
              <a:solidFill>
                <a:srgbClr val="CC0000"/>
              </a:solidFill>
              <a:round/>
              <a:headEnd/>
              <a:tailEnd type="arrow" w="med" len="med"/>
            </a:ln>
          </p:spPr>
          <p:txBody>
            <a:bodyPr wrap="none" anchor="ctr"/>
            <a:lstStyle/>
            <a:p>
              <a:endParaRPr lang="pt-BR"/>
            </a:p>
          </p:txBody>
        </p:sp>
        <p:sp>
          <p:nvSpPr>
            <p:cNvPr id="76819" name="Text Box 25"/>
            <p:cNvSpPr txBox="1">
              <a:spLocks noChangeArrowheads="1"/>
            </p:cNvSpPr>
            <p:nvPr/>
          </p:nvSpPr>
          <p:spPr bwMode="invGray">
            <a:xfrm>
              <a:off x="2164" y="1100"/>
              <a:ext cx="1757" cy="292"/>
            </a:xfrm>
            <a:prstGeom prst="rect">
              <a:avLst/>
            </a:prstGeom>
            <a:solidFill>
              <a:srgbClr val="E5F5FF"/>
            </a:solidFill>
            <a:ln w="19050">
              <a:solidFill>
                <a:srgbClr val="000099"/>
              </a:solidFill>
              <a:miter lim="800000"/>
              <a:headEnd/>
              <a:tailEnd/>
            </a:ln>
          </p:spPr>
          <p:txBody>
            <a:bodyPr wrap="none">
              <a:spAutoFit/>
            </a:bodyPr>
            <a:lstStyle/>
            <a:p>
              <a:pPr marL="190500" indent="-190500" eaLnBrk="0" hangingPunct="0">
                <a:lnSpc>
                  <a:spcPct val="105000"/>
                </a:lnSpc>
                <a:spcBef>
                  <a:spcPct val="5000"/>
                </a:spcBef>
                <a:buFont typeface="Symbol" pitchFamily="18" charset="2"/>
                <a:buNone/>
              </a:pPr>
              <a:r>
                <a:rPr lang="pt-BR" sz="2200" b="1">
                  <a:solidFill>
                    <a:srgbClr val="000099"/>
                  </a:solidFill>
                  <a:latin typeface="Constantia" pitchFamily="18" charset="0"/>
                </a:rPr>
                <a:t>PASSOS INICIAIS</a:t>
              </a:r>
            </a:p>
          </p:txBody>
        </p:sp>
        <p:grpSp>
          <p:nvGrpSpPr>
            <p:cNvPr id="76820" name="Group 26"/>
            <p:cNvGrpSpPr>
              <a:grpSpLocks/>
            </p:cNvGrpSpPr>
            <p:nvPr/>
          </p:nvGrpSpPr>
          <p:grpSpPr bwMode="auto">
            <a:xfrm>
              <a:off x="745" y="3067"/>
              <a:ext cx="808" cy="1207"/>
              <a:chOff x="156" y="120"/>
              <a:chExt cx="808" cy="1541"/>
            </a:xfrm>
          </p:grpSpPr>
          <p:sp>
            <p:nvSpPr>
              <p:cNvPr id="76824" name="Line 27"/>
              <p:cNvSpPr>
                <a:spLocks noChangeShapeType="1"/>
              </p:cNvSpPr>
              <p:nvPr/>
            </p:nvSpPr>
            <p:spPr bwMode="invGray">
              <a:xfrm flipH="1">
                <a:off x="564" y="120"/>
                <a:ext cx="0" cy="1541"/>
              </a:xfrm>
              <a:prstGeom prst="line">
                <a:avLst/>
              </a:prstGeom>
              <a:noFill/>
              <a:ln w="76200" cmpd="tri">
                <a:solidFill>
                  <a:schemeClr val="bg1"/>
                </a:solidFill>
                <a:round/>
                <a:headEnd type="arrow" w="med" len="med"/>
                <a:tailEnd type="arrow" w="med" len="med"/>
              </a:ln>
            </p:spPr>
            <p:txBody>
              <a:bodyPr wrap="none" anchor="ctr"/>
              <a:lstStyle/>
              <a:p>
                <a:endParaRPr lang="pt-BR"/>
              </a:p>
            </p:txBody>
          </p:sp>
          <p:sp>
            <p:nvSpPr>
              <p:cNvPr id="76825" name="Text Box 28"/>
              <p:cNvSpPr txBox="1">
                <a:spLocks noChangeArrowheads="1"/>
              </p:cNvSpPr>
              <p:nvPr/>
            </p:nvSpPr>
            <p:spPr bwMode="invGray">
              <a:xfrm>
                <a:off x="156" y="742"/>
                <a:ext cx="808" cy="375"/>
              </a:xfrm>
              <a:prstGeom prst="rect">
                <a:avLst/>
              </a:prstGeom>
              <a:solidFill>
                <a:schemeClr val="tx1"/>
              </a:solidFill>
              <a:ln w="9525">
                <a:solidFill>
                  <a:schemeClr val="bg1"/>
                </a:solidFill>
                <a:miter lim="800000"/>
                <a:headEnd/>
                <a:tailEnd/>
              </a:ln>
            </p:spPr>
            <p:txBody>
              <a:bodyPr wrap="none">
                <a:spAutoFit/>
              </a:bodyPr>
              <a:lstStyle/>
              <a:p>
                <a:pPr marL="190500" indent="-190500" eaLnBrk="0" hangingPunct="0">
                  <a:buFont typeface="Symbol" pitchFamily="18" charset="2"/>
                  <a:buNone/>
                </a:pPr>
                <a:r>
                  <a:rPr lang="pt-BR" sz="2400" b="1">
                    <a:solidFill>
                      <a:srgbClr val="00E4D9"/>
                    </a:solidFill>
                    <a:latin typeface="Constantia" pitchFamily="18" charset="0"/>
                  </a:rPr>
                  <a:t>30 seg.</a:t>
                </a:r>
              </a:p>
            </p:txBody>
          </p:sp>
        </p:grpSp>
        <p:grpSp>
          <p:nvGrpSpPr>
            <p:cNvPr id="76821" name="Group 29"/>
            <p:cNvGrpSpPr>
              <a:grpSpLocks/>
            </p:cNvGrpSpPr>
            <p:nvPr/>
          </p:nvGrpSpPr>
          <p:grpSpPr bwMode="auto">
            <a:xfrm>
              <a:off x="4280" y="3566"/>
              <a:ext cx="1957" cy="726"/>
              <a:chOff x="4280" y="3566"/>
              <a:chExt cx="1957" cy="726"/>
            </a:xfrm>
          </p:grpSpPr>
          <p:sp>
            <p:nvSpPr>
              <p:cNvPr id="76822" name="Oval 30"/>
              <p:cNvSpPr>
                <a:spLocks noChangeArrowheads="1"/>
              </p:cNvSpPr>
              <p:nvPr/>
            </p:nvSpPr>
            <p:spPr bwMode="auto">
              <a:xfrm>
                <a:off x="4283" y="3566"/>
                <a:ext cx="1951" cy="726"/>
              </a:xfrm>
              <a:prstGeom prst="ellipse">
                <a:avLst/>
              </a:prstGeom>
              <a:solidFill>
                <a:srgbClr val="CC0000"/>
              </a:solidFill>
              <a:ln w="12700">
                <a:solidFill>
                  <a:schemeClr val="tx1"/>
                </a:solidFill>
                <a:round/>
                <a:headEnd/>
                <a:tailEnd/>
              </a:ln>
            </p:spPr>
            <p:txBody>
              <a:bodyPr wrap="none" anchor="ctr"/>
              <a:lstStyle/>
              <a:p>
                <a:endParaRPr lang="pt-BR">
                  <a:latin typeface="Constantia" pitchFamily="18" charset="0"/>
                </a:endParaRPr>
              </a:p>
            </p:txBody>
          </p:sp>
          <p:sp>
            <p:nvSpPr>
              <p:cNvPr id="38943" name="Text Box 31"/>
              <p:cNvSpPr txBox="1">
                <a:spLocks noChangeArrowheads="1"/>
              </p:cNvSpPr>
              <p:nvPr/>
            </p:nvSpPr>
            <p:spPr bwMode="auto">
              <a:xfrm>
                <a:off x="4280" y="3708"/>
                <a:ext cx="1957" cy="442"/>
              </a:xfrm>
              <a:prstGeom prst="rect">
                <a:avLst/>
              </a:prstGeom>
              <a:noFill/>
              <a:ln w="12700">
                <a:noFill/>
                <a:miter lim="800000"/>
                <a:headEnd/>
                <a:tailEnd/>
              </a:ln>
              <a:effectLst>
                <a:outerShdw dist="35921" dir="2700000" algn="ctr" rotWithShape="0">
                  <a:srgbClr val="000000"/>
                </a:outerShdw>
              </a:effectLst>
            </p:spPr>
            <p:txBody>
              <a:bodyPr wrap="none">
                <a:spAutoFit/>
              </a:bodyPr>
              <a:lstStyle/>
              <a:p>
                <a:pPr algn="ctr" eaLnBrk="0" hangingPunct="0">
                  <a:defRPr/>
                </a:pPr>
                <a:r>
                  <a:rPr lang="pt-BR" sz="2000" b="1">
                    <a:solidFill>
                      <a:srgbClr val="00E4D9"/>
                    </a:solidFill>
                    <a:latin typeface="Tahoma" pitchFamily="34" charset="0"/>
                  </a:rPr>
                  <a:t>Adrenalina e  </a:t>
                </a:r>
                <a:br>
                  <a:rPr lang="pt-BR" sz="2000" b="1">
                    <a:solidFill>
                      <a:srgbClr val="00E4D9"/>
                    </a:solidFill>
                    <a:latin typeface="Tahoma" pitchFamily="34" charset="0"/>
                  </a:rPr>
                </a:br>
                <a:r>
                  <a:rPr lang="pt-BR" sz="2000" b="1">
                    <a:solidFill>
                      <a:srgbClr val="00E4D9"/>
                    </a:solidFill>
                    <a:latin typeface="Tahoma" pitchFamily="34" charset="0"/>
                  </a:rPr>
                  <a:t>Expansor de volume</a:t>
                </a:r>
              </a:p>
            </p:txBody>
          </p:sp>
        </p:grpSp>
      </p:grpSp>
      <p:sp>
        <p:nvSpPr>
          <p:cNvPr id="76802" name="Text Box 30"/>
          <p:cNvSpPr txBox="1">
            <a:spLocks noChangeArrowheads="1"/>
          </p:cNvSpPr>
          <p:nvPr/>
        </p:nvSpPr>
        <p:spPr bwMode="auto">
          <a:xfrm>
            <a:off x="303213" y="6329363"/>
            <a:ext cx="2444750" cy="366712"/>
          </a:xfrm>
          <a:prstGeom prst="rect">
            <a:avLst/>
          </a:prstGeom>
          <a:noFill/>
          <a:ln w="9525">
            <a:noFill/>
            <a:miter lim="800000"/>
            <a:headEnd/>
            <a:tailEnd/>
          </a:ln>
        </p:spPr>
        <p:txBody>
          <a:bodyPr wrap="none">
            <a:spAutoFit/>
          </a:bodyPr>
          <a:lstStyle/>
          <a:p>
            <a:r>
              <a:rPr lang="pt-BR"/>
              <a:t>Jucille Menezes, 2011</a:t>
            </a:r>
          </a:p>
        </p:txBody>
      </p:sp>
    </p:spTree>
  </p:cSld>
  <p:clrMapOvr>
    <a:masterClrMapping/>
  </p:clrMapOvr>
  <p:transition advClick="0" advTm="1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5" name="Picture 2" descr="FGGGGGGGGGGGGGGGGGGGGGG"/>
          <p:cNvPicPr>
            <a:picLocks noChangeAspect="1" noChangeArrowheads="1"/>
          </p:cNvPicPr>
          <p:nvPr/>
        </p:nvPicPr>
        <p:blipFill>
          <a:blip r:embed="rId2"/>
          <a:srcRect/>
          <a:stretch>
            <a:fillRect/>
          </a:stretch>
        </p:blipFill>
        <p:spPr bwMode="auto">
          <a:xfrm>
            <a:off x="755650" y="1341438"/>
            <a:ext cx="7553325" cy="4562475"/>
          </a:xfrm>
          <a:prstGeom prst="rect">
            <a:avLst/>
          </a:prstGeom>
          <a:noFill/>
          <a:ln w="9525">
            <a:noFill/>
            <a:miter lim="800000"/>
            <a:headEnd/>
            <a:tailEnd/>
          </a:ln>
        </p:spPr>
      </p:pic>
      <p:sp>
        <p:nvSpPr>
          <p:cNvPr id="77826" name="Text Box 3"/>
          <p:cNvSpPr txBox="1">
            <a:spLocks noChangeArrowheads="1"/>
          </p:cNvSpPr>
          <p:nvPr/>
        </p:nvSpPr>
        <p:spPr bwMode="auto">
          <a:xfrm>
            <a:off x="6372225" y="6092825"/>
            <a:ext cx="2444750" cy="366713"/>
          </a:xfrm>
          <a:prstGeom prst="rect">
            <a:avLst/>
          </a:prstGeom>
          <a:noFill/>
          <a:ln w="9525">
            <a:noFill/>
            <a:miter lim="800000"/>
            <a:headEnd/>
            <a:tailEnd/>
          </a:ln>
        </p:spPr>
        <p:txBody>
          <a:bodyPr wrap="none">
            <a:spAutoFit/>
          </a:bodyPr>
          <a:lstStyle/>
          <a:p>
            <a:r>
              <a:rPr lang="pt-BR"/>
              <a:t>Jucille Menezes, 2011</a:t>
            </a:r>
          </a:p>
        </p:txBody>
      </p:sp>
      <p:sp>
        <p:nvSpPr>
          <p:cNvPr id="77827" name="Text Box 4"/>
          <p:cNvSpPr txBox="1">
            <a:spLocks noChangeArrowheads="1"/>
          </p:cNvSpPr>
          <p:nvPr/>
        </p:nvSpPr>
        <p:spPr bwMode="auto">
          <a:xfrm>
            <a:off x="808038" y="5502275"/>
            <a:ext cx="184150" cy="488950"/>
          </a:xfrm>
          <a:prstGeom prst="rect">
            <a:avLst/>
          </a:prstGeom>
          <a:noFill/>
          <a:ln w="9525" algn="ctr">
            <a:noFill/>
            <a:miter lim="800000"/>
            <a:headEnd/>
            <a:tailEnd/>
          </a:ln>
        </p:spPr>
        <p:txBody>
          <a:bodyPr wrap="none">
            <a:spAutoFit/>
          </a:bodyPr>
          <a:lstStyle/>
          <a:p>
            <a:pPr marL="342900" indent="-342900">
              <a:spcBef>
                <a:spcPct val="20000"/>
              </a:spcBef>
              <a:buClr>
                <a:schemeClr val="folHlink"/>
              </a:buClr>
              <a:buSzPct val="60000"/>
              <a:buFont typeface="Wingdings" pitchFamily="2" charset="2"/>
              <a:buNone/>
            </a:pPr>
            <a:endParaRPr lang="pt-BR" sz="2600">
              <a:latin typeface="Tahoma" pitchFamily="34" charset="0"/>
            </a:endParaRPr>
          </a:p>
        </p:txBody>
      </p:sp>
      <p:sp>
        <p:nvSpPr>
          <p:cNvPr id="77828" name="Text Box 5"/>
          <p:cNvSpPr txBox="1">
            <a:spLocks noChangeArrowheads="1"/>
          </p:cNvSpPr>
          <p:nvPr/>
        </p:nvSpPr>
        <p:spPr bwMode="auto">
          <a:xfrm>
            <a:off x="2627313" y="404813"/>
            <a:ext cx="4511675" cy="579437"/>
          </a:xfrm>
          <a:prstGeom prst="rect">
            <a:avLst/>
          </a:prstGeom>
          <a:noFill/>
          <a:ln w="9525">
            <a:noFill/>
            <a:miter lim="800000"/>
            <a:headEnd/>
            <a:tailEnd/>
          </a:ln>
        </p:spPr>
        <p:txBody>
          <a:bodyPr wrap="none">
            <a:spAutoFit/>
          </a:bodyPr>
          <a:lstStyle/>
          <a:p>
            <a:r>
              <a:rPr lang="pt-BR" sz="3200"/>
              <a:t>Lembrar sempre que ....</a:t>
            </a: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p:cNvSpPr>
          <p:nvPr>
            <p:ph type="body" idx="1"/>
          </p:nvPr>
        </p:nvSpPr>
        <p:spPr>
          <a:xfrm>
            <a:off x="457200" y="1600200"/>
            <a:ext cx="8229600" cy="4997450"/>
          </a:xfrm>
        </p:spPr>
        <p:txBody>
          <a:bodyPr/>
          <a:lstStyle/>
          <a:p>
            <a:pPr eaLnBrk="1" hangingPunct="1">
              <a:lnSpc>
                <a:spcPct val="80000"/>
              </a:lnSpc>
            </a:pPr>
            <a:r>
              <a:rPr lang="pt-BR" sz="2000" smtClean="0"/>
              <a:t>É muito difícil identificar quando o recém-nascido (RN) se torna lactente. Quando aplicar o que aprendemos no programa de reanimação pediátrica (PALS) ou o programa de reanimação neonatal(PRN). Não tenho uma boa resposta, mas tenho muitas perguntas. Talvez uma abordagem única  não se ajusta a todos os pacientes, mas os princípios ensinados em anos de cursos, quanto ao  monitoramento, </a:t>
            </a:r>
            <a:r>
              <a:rPr lang="pt-BR" sz="2000" i="1" smtClean="0"/>
              <a:t>feed-back</a:t>
            </a:r>
            <a:r>
              <a:rPr lang="pt-BR" sz="2000" smtClean="0"/>
              <a:t>, desempenho de equipe, qualidade com a qual realizamos as nossas intervenções todos iguais e importantes  para ambos os programas.</a:t>
            </a:r>
          </a:p>
          <a:p>
            <a:pPr eaLnBrk="1" hangingPunct="1">
              <a:lnSpc>
                <a:spcPct val="80000"/>
              </a:lnSpc>
            </a:pPr>
            <a:r>
              <a:rPr lang="pt-BR" sz="2000" b="1" smtClean="0">
                <a:solidFill>
                  <a:srgbClr val="FFFF00"/>
                </a:solidFill>
              </a:rPr>
              <a:t>o PALS enfatiza a não interrupção da massagem cardíaca</a:t>
            </a:r>
            <a:r>
              <a:rPr lang="pt-BR" sz="2000" smtClean="0"/>
              <a:t> uma vez ocorrida a parada cardíaca, enquanto o PRN concentra mais em garantir uma ventilação adequada, porque no RN, como foi demonstrado por Dawes GS et al ( estudo citado anteriormente)em 1963 em animais recém-nascidos, a reanimação a reanimação pode ser feita apenas com ventilação eficaz. </a:t>
            </a:r>
            <a:endParaRPr lang="pt-BR" sz="2000" b="1" smtClean="0"/>
          </a:p>
          <a:p>
            <a:pPr eaLnBrk="1" hangingPunct="1">
              <a:lnSpc>
                <a:spcPct val="80000"/>
              </a:lnSpc>
              <a:buFont typeface="Arial" charset="0"/>
              <a:buNone/>
            </a:pPr>
            <a:r>
              <a:rPr lang="pt-BR" sz="2000" b="1" smtClean="0"/>
              <a:t>                          </a:t>
            </a:r>
            <a:r>
              <a:rPr lang="pt-BR" sz="2000" b="1" smtClean="0">
                <a:solidFill>
                  <a:srgbClr val="FF9933"/>
                </a:solidFill>
              </a:rPr>
              <a:t>PALS: MASSAGEM CARDÍACA</a:t>
            </a:r>
          </a:p>
          <a:p>
            <a:pPr eaLnBrk="1" hangingPunct="1">
              <a:lnSpc>
                <a:spcPct val="80000"/>
              </a:lnSpc>
              <a:buFont typeface="Arial" charset="0"/>
              <a:buNone/>
            </a:pPr>
            <a:r>
              <a:rPr lang="pt-BR" sz="2000" b="1" smtClean="0">
                <a:solidFill>
                  <a:srgbClr val="FF9933"/>
                </a:solidFill>
              </a:rPr>
              <a:t>                            PRN : VENTILAÇÃO EFICAZ</a:t>
            </a:r>
            <a:endParaRPr lang="pt-BR" sz="2000" smtClean="0">
              <a:solidFill>
                <a:srgbClr val="FF9933"/>
              </a:solidFill>
            </a:endParaRPr>
          </a:p>
          <a:p>
            <a:pPr eaLnBrk="1" hangingPunct="1">
              <a:lnSpc>
                <a:spcPct val="80000"/>
              </a:lnSpc>
            </a:pPr>
            <a:r>
              <a:rPr lang="pt-BR" sz="2000" smtClean="0"/>
              <a:t>Embora os programas pareçam ser um contra o outro, na verdade os princípios são muito semelhantes apenas a população de pacientes que os programas abordam é que é diferente.</a:t>
            </a:r>
          </a:p>
        </p:txBody>
      </p:sp>
      <p:graphicFrame>
        <p:nvGraphicFramePr>
          <p:cNvPr id="83980" name="Group 12"/>
          <p:cNvGraphicFramePr>
            <a:graphicFrameLocks noGrp="1"/>
          </p:cNvGraphicFramePr>
          <p:nvPr/>
        </p:nvGraphicFramePr>
        <p:xfrm>
          <a:off x="395288" y="549275"/>
          <a:ext cx="8353425" cy="914400"/>
        </p:xfrm>
        <a:graphic>
          <a:graphicData uri="http://schemas.openxmlformats.org/drawingml/2006/table">
            <a:tbl>
              <a:tblPr/>
              <a:tblGrid>
                <a:gridCol w="7218362"/>
                <a:gridCol w="113506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999999"/>
                          </a:solidFill>
                          <a:effectLst/>
                          <a:latin typeface="Verdana" pitchFamily="34" charset="0"/>
                          <a:cs typeface="Arial" charset="0"/>
                        </a:rPr>
                        <a:t>Quando o rec</a:t>
                      </a:r>
                      <a:r>
                        <a:rPr kumimoji="0" lang="pt-BR" sz="1800" b="1" i="0" u="none" strike="noStrike" cap="none" normalizeH="0" baseline="0" smtClean="0">
                          <a:ln>
                            <a:noFill/>
                          </a:ln>
                          <a:solidFill>
                            <a:srgbClr val="999999"/>
                          </a:solidFill>
                          <a:effectLst/>
                          <a:latin typeface="Calibri"/>
                          <a:cs typeface="Arial" charset="0"/>
                        </a:rPr>
                        <a:t>é</a:t>
                      </a:r>
                      <a:r>
                        <a:rPr kumimoji="0" lang="pt-BR" sz="1800" b="1" i="0" u="none" strike="noStrike" cap="none" normalizeH="0" baseline="0" smtClean="0">
                          <a:ln>
                            <a:noFill/>
                          </a:ln>
                          <a:solidFill>
                            <a:srgbClr val="999999"/>
                          </a:solidFill>
                          <a:effectLst/>
                          <a:latin typeface="Verdana" pitchFamily="34" charset="0"/>
                          <a:cs typeface="Arial" charset="0"/>
                        </a:rPr>
                        <a:t>m</a:t>
                      </a:r>
                      <a:r>
                        <a:rPr kumimoji="0" lang="pt-BR" sz="1800" b="1" i="0" u="none" strike="noStrike" cap="none" normalizeH="0" baseline="0" smtClean="0">
                          <a:ln>
                            <a:noFill/>
                          </a:ln>
                          <a:solidFill>
                            <a:srgbClr val="999999"/>
                          </a:solidFill>
                          <a:effectLst/>
                          <a:latin typeface="Calibri"/>
                          <a:cs typeface="Arial" charset="0"/>
                        </a:rPr>
                        <a:t>–</a:t>
                      </a:r>
                      <a:r>
                        <a:rPr kumimoji="0" lang="pt-BR" sz="1800" b="1" i="0" u="none" strike="noStrike" cap="none" normalizeH="0" baseline="0" smtClean="0">
                          <a:ln>
                            <a:noFill/>
                          </a:ln>
                          <a:solidFill>
                            <a:srgbClr val="999999"/>
                          </a:solidFill>
                          <a:effectLst/>
                          <a:latin typeface="Verdana" pitchFamily="34" charset="0"/>
                          <a:cs typeface="Arial" charset="0"/>
                        </a:rPr>
                        <a:t>nascido se torna lactente</a:t>
                      </a:r>
                      <a:r>
                        <a:rPr kumimoji="0" lang="pt-BR" sz="1800" b="0" i="0" u="none" strike="noStrike" cap="none" normalizeH="0" baseline="0" smtClean="0">
                          <a:ln>
                            <a:noFill/>
                          </a:ln>
                          <a:solidFill>
                            <a:schemeClr val="tx1"/>
                          </a:solidFill>
                          <a:effectLst/>
                          <a:latin typeface="Calibri" pitchFamily="34" charset="0"/>
                          <a:cs typeface="Arial" charset="0"/>
                        </a:rPr>
                        <a:t/>
                      </a:r>
                      <a:br>
                        <a:rPr kumimoji="0" lang="pt-BR" sz="1800" b="0" i="0" u="none" strike="noStrike" cap="none" normalizeH="0" baseline="0" smtClean="0">
                          <a:ln>
                            <a:noFill/>
                          </a:ln>
                          <a:solidFill>
                            <a:schemeClr val="tx1"/>
                          </a:solidFill>
                          <a:effectLst/>
                          <a:latin typeface="Calibri" pitchFamily="34" charset="0"/>
                          <a:cs typeface="Arial" charset="0"/>
                        </a:rPr>
                      </a:br>
                      <a:r>
                        <a:rPr kumimoji="0" lang="pt-BR" sz="1800" b="0" i="0" u="none" strike="noStrike" cap="none" normalizeH="0" baseline="0" smtClean="0">
                          <a:ln>
                            <a:noFill/>
                          </a:ln>
                          <a:solidFill>
                            <a:srgbClr val="999999"/>
                          </a:solidFill>
                          <a:effectLst/>
                          <a:latin typeface="Verdana" pitchFamily="34" charset="0"/>
                          <a:cs typeface="Arial" charset="0"/>
                        </a:rPr>
                        <a:t>Autor(es): Vinay M. Nadkarni (EUA). Realizado por Paulo R. Margotto</a:t>
                      </a:r>
                      <a:endParaRPr kumimoji="0" lang="pt-BR"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3" name="Picture 10" descr="link2">
            <a:hlinkClick r:id="rId2"/>
          </p:cNvPr>
          <p:cNvPicPr>
            <a:picLocks noChangeAspect="1" noChangeArrowheads="1"/>
          </p:cNvPicPr>
          <p:nvPr/>
        </p:nvPicPr>
        <p:blipFill>
          <a:blip r:embed="rId3"/>
          <a:srcRect/>
          <a:stretch>
            <a:fillRect/>
          </a:stretch>
        </p:blipFill>
        <p:spPr bwMode="auto">
          <a:xfrm>
            <a:off x="8027988" y="719138"/>
            <a:ext cx="496887" cy="403225"/>
          </a:xfrm>
          <a:prstGeom prst="rect">
            <a:avLst/>
          </a:prstGeom>
          <a:noFill/>
          <a:ln w="9525">
            <a:noFill/>
            <a:miter lim="800000"/>
            <a:headEnd/>
            <a:tailEnd/>
          </a:ln>
        </p:spPr>
      </p:pic>
      <p:sp>
        <p:nvSpPr>
          <p:cNvPr id="78854" name="AutoShape 11"/>
          <p:cNvSpPr>
            <a:spLocks noChangeArrowheads="1"/>
          </p:cNvSpPr>
          <p:nvPr/>
        </p:nvSpPr>
        <p:spPr bwMode="auto">
          <a:xfrm>
            <a:off x="8167688" y="6372225"/>
            <a:ext cx="9763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
        <p:nvSpPr>
          <p:cNvPr id="78855" name="Text Box 13"/>
          <p:cNvSpPr txBox="1">
            <a:spLocks noChangeArrowheads="1"/>
          </p:cNvSpPr>
          <p:nvPr/>
        </p:nvSpPr>
        <p:spPr bwMode="auto">
          <a:xfrm>
            <a:off x="2608263" y="-7938"/>
            <a:ext cx="4298950" cy="366713"/>
          </a:xfrm>
          <a:prstGeom prst="rect">
            <a:avLst/>
          </a:prstGeom>
          <a:noFill/>
          <a:ln w="9525">
            <a:noFill/>
            <a:miter lim="800000"/>
            <a:headEnd/>
            <a:tailEnd/>
          </a:ln>
        </p:spPr>
        <p:txBody>
          <a:bodyPr wrap="none">
            <a:spAutoFit/>
          </a:bodyPr>
          <a:lstStyle/>
          <a:p>
            <a:r>
              <a:rPr lang="pt-BR" b="1">
                <a:solidFill>
                  <a:srgbClr val="FFFF00"/>
                </a:solidFill>
              </a:rPr>
              <a:t>Há diferença entre o PRN e o PAULS?</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p:cNvSpPr>
          <p:nvPr>
            <p:ph type="body" idx="1"/>
          </p:nvPr>
        </p:nvSpPr>
        <p:spPr>
          <a:xfrm>
            <a:off x="457200" y="549275"/>
            <a:ext cx="8229600" cy="6048375"/>
          </a:xfrm>
        </p:spPr>
        <p:txBody>
          <a:bodyPr/>
          <a:lstStyle/>
          <a:p>
            <a:pPr eaLnBrk="1" hangingPunct="1">
              <a:lnSpc>
                <a:spcPct val="80000"/>
              </a:lnSpc>
            </a:pPr>
            <a:r>
              <a:rPr lang="pt-BR" sz="2800" smtClean="0"/>
              <a:t>O </a:t>
            </a:r>
            <a:r>
              <a:rPr lang="pt-BR" sz="2000" smtClean="0"/>
              <a:t>Programa </a:t>
            </a:r>
            <a:r>
              <a:rPr lang="pt-BR" sz="2000" b="1" smtClean="0">
                <a:solidFill>
                  <a:srgbClr val="FF9933"/>
                </a:solidFill>
              </a:rPr>
              <a:t>PALS é muito enfocado em se evitar um excesso de ventilação</a:t>
            </a:r>
            <a:r>
              <a:rPr lang="pt-BR" sz="2000" smtClean="0"/>
              <a:t>, porque a compressão do coração, quando você está hipovolêmico pode diminuir o retorno do fluxo para o coração e os pediatras tendem a ventilar com muita força, muito profundo e rápido, pressionar o tórax  não é muito útil pra o fluxo cerebral na hora da parada cardíaca. Por outro lado, o PRN se concentra na Sala de Parto e a adequação da ventilação é priorizada e as pequenas pausas na massagem cardíaca  são permitidas, pois é reconhecida a importância da ventilação.Isto representa abordagens diferentes para o mesmo problema, porque na 	Sala de Parto  somente 0,1% dos partos resultam em massagem cardíaca se a ventilação for eficaz.</a:t>
            </a:r>
          </a:p>
          <a:p>
            <a:pPr eaLnBrk="1" hangingPunct="1">
              <a:lnSpc>
                <a:spcPct val="80000"/>
              </a:lnSpc>
            </a:pPr>
            <a:r>
              <a:rPr lang="pt-BR" sz="2000" smtClean="0"/>
              <a:t>Se compararmos massagens do PRN e PALS vemos que no </a:t>
            </a:r>
            <a:r>
              <a:rPr lang="pt-BR" sz="2000" b="1" smtClean="0">
                <a:solidFill>
                  <a:srgbClr val="FF9933"/>
                </a:solidFill>
              </a:rPr>
              <a:t>PRN há uma ênfase na ventilação efetiva</a:t>
            </a:r>
            <a:r>
              <a:rPr lang="pt-BR" sz="2000" smtClean="0"/>
              <a:t> (relação hoje de 3/1 que está sendo reexaminada),  a profundidade da massagem recomendava 1/3 do tórax ânteror-posteriror e 90 compressões/30 ventilações por minuto  O </a:t>
            </a:r>
            <a:r>
              <a:rPr lang="pt-BR" sz="2000" b="1" smtClean="0">
                <a:solidFill>
                  <a:srgbClr val="FF9933"/>
                </a:solidFill>
              </a:rPr>
              <a:t>PALS daria uma ênfase na massagem continua</a:t>
            </a:r>
            <a:r>
              <a:rPr lang="pt-BR" sz="2000" smtClean="0"/>
              <a:t>, relação de 50/2-profundidade da compressão de 1/3-1/2 da profundidade torácica ântero-posterior  e 100 massagens por minuto. </a:t>
            </a:r>
            <a:r>
              <a:rPr lang="pt-BR" sz="2000" b="1" smtClean="0"/>
              <a:t>É preciso estimular os pediatras a fazerem umas massagens cardíacas  mais fortes</a:t>
            </a:r>
            <a:r>
              <a:rPr lang="pt-BR" sz="2000" smtClean="0"/>
              <a:t>.Estudamos recentemente no Hospital a profundidade  da massagem que médicos e enfermeiros fazem na UTI e em geral é insuficiente.</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3"/>
          <p:cNvSpPr>
            <a:spLocks noGrp="1"/>
          </p:cNvSpPr>
          <p:nvPr>
            <p:ph type="body" idx="1"/>
          </p:nvPr>
        </p:nvSpPr>
        <p:spPr>
          <a:xfrm>
            <a:off x="323850" y="1557338"/>
            <a:ext cx="8229600" cy="4525962"/>
          </a:xfrm>
        </p:spPr>
        <p:txBody>
          <a:bodyPr/>
          <a:lstStyle/>
          <a:p>
            <a:pPr algn="ctr" eaLnBrk="1" hangingPunct="1">
              <a:buFont typeface="Arial" charset="0"/>
              <a:buNone/>
            </a:pPr>
            <a:r>
              <a:rPr lang="pt-BR" smtClean="0">
                <a:solidFill>
                  <a:srgbClr val="FFFF00"/>
                </a:solidFill>
              </a:rPr>
              <a:t>HÉRNIA DIAFRAGMÁTICA</a:t>
            </a:r>
          </a:p>
        </p:txBody>
      </p:sp>
      <p:pic>
        <p:nvPicPr>
          <p:cNvPr id="80898" name="Picture 4" descr="ca-7"/>
          <p:cNvPicPr>
            <a:picLocks noChangeAspect="1" noChangeArrowheads="1"/>
          </p:cNvPicPr>
          <p:nvPr/>
        </p:nvPicPr>
        <p:blipFill>
          <a:blip r:embed="rId2"/>
          <a:srcRect/>
          <a:stretch>
            <a:fillRect/>
          </a:stretch>
        </p:blipFill>
        <p:spPr bwMode="auto">
          <a:xfrm>
            <a:off x="1403350" y="2133600"/>
            <a:ext cx="5905500" cy="4219575"/>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ítulo 1"/>
          <p:cNvSpPr>
            <a:spLocks noGrp="1"/>
          </p:cNvSpPr>
          <p:nvPr>
            <p:ph type="title"/>
          </p:nvPr>
        </p:nvSpPr>
        <p:spPr/>
        <p:txBody>
          <a:bodyPr/>
          <a:lstStyle/>
          <a:p>
            <a:pPr eaLnBrk="1" hangingPunct="1"/>
            <a:r>
              <a:rPr lang="pt-BR" smtClean="0"/>
              <a:t>Hérnia Diafragmática Congênita</a:t>
            </a:r>
          </a:p>
        </p:txBody>
      </p:sp>
      <p:sp>
        <p:nvSpPr>
          <p:cNvPr id="81922" name="Espaço Reservado para Conteúdo 2"/>
          <p:cNvSpPr>
            <a:spLocks noGrp="1"/>
          </p:cNvSpPr>
          <p:nvPr>
            <p:ph idx="1"/>
          </p:nvPr>
        </p:nvSpPr>
        <p:spPr/>
        <p:txBody>
          <a:bodyPr/>
          <a:lstStyle/>
          <a:p>
            <a:pPr eaLnBrk="1" hangingPunct="1">
              <a:lnSpc>
                <a:spcPct val="80000"/>
              </a:lnSpc>
            </a:pPr>
            <a:r>
              <a:rPr lang="pt-BR" sz="2500" smtClean="0"/>
              <a:t>1 a cada 3000 nascimentos, predomino no sexo masculino</a:t>
            </a:r>
          </a:p>
          <a:p>
            <a:pPr eaLnBrk="1" hangingPunct="1">
              <a:lnSpc>
                <a:spcPct val="80000"/>
              </a:lnSpc>
            </a:pPr>
            <a:r>
              <a:rPr lang="pt-BR" sz="2500" smtClean="0"/>
              <a:t>Falha no fechamento dos canais pleuroperitoniais na 8°-10° semana de gestação</a:t>
            </a:r>
          </a:p>
          <a:p>
            <a:pPr eaLnBrk="1" hangingPunct="1">
              <a:lnSpc>
                <a:spcPct val="80000"/>
              </a:lnSpc>
            </a:pPr>
            <a:r>
              <a:rPr lang="pt-BR" sz="2500" smtClean="0"/>
              <a:t>O efeito de massa do tecido herniado pode comprometer o desenvolvimento da arvore brônquica e dos vasos pulmonares.</a:t>
            </a:r>
          </a:p>
          <a:p>
            <a:pPr eaLnBrk="1" hangingPunct="1">
              <a:lnSpc>
                <a:spcPct val="80000"/>
              </a:lnSpc>
            </a:pPr>
            <a:r>
              <a:rPr lang="pt-BR" sz="2500" smtClean="0"/>
              <a:t>Em 44-66% dos casos esta associada a outras malformações/anomalias cromossômicas</a:t>
            </a:r>
          </a:p>
          <a:p>
            <a:pPr eaLnBrk="1" hangingPunct="1">
              <a:lnSpc>
                <a:spcPct val="80000"/>
              </a:lnSpc>
            </a:pPr>
            <a:r>
              <a:rPr lang="pt-BR" sz="2500" smtClean="0"/>
              <a:t>Diagnóstico é suspeito no pré-natal através de USG fetal e realizado através de USG com Doppler ou ressonância magnética; ou pós-natal (abdome escavado, IRpA grave, RHA no tórax, bulhas abafadas, desvio do </a:t>
            </a:r>
            <a:r>
              <a:rPr lang="pt-BR" sz="2500" i="1" smtClean="0"/>
              <a:t>ictus</a:t>
            </a:r>
            <a:r>
              <a:rPr lang="pt-BR" sz="2500" smtClean="0"/>
              <a:t> para o lado contralateral) e é perceptivel ao Rx simples de tórax</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69" name="Picture 2" descr="http://www.scielo.br/img/revistas/rcbc/v35n1/a10fig04.jpg"/>
          <p:cNvPicPr>
            <a:picLocks noChangeAspect="1" noChangeArrowheads="1"/>
          </p:cNvPicPr>
          <p:nvPr/>
        </p:nvPicPr>
        <p:blipFill>
          <a:blip r:embed="rId2"/>
          <a:srcRect/>
          <a:stretch>
            <a:fillRect/>
          </a:stretch>
        </p:blipFill>
        <p:spPr bwMode="auto">
          <a:xfrm>
            <a:off x="0" y="-25400"/>
            <a:ext cx="9144000" cy="786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ítulo 1"/>
          <p:cNvSpPr>
            <a:spLocks noGrp="1"/>
          </p:cNvSpPr>
          <p:nvPr>
            <p:ph type="title"/>
          </p:nvPr>
        </p:nvSpPr>
        <p:spPr/>
        <p:txBody>
          <a:bodyPr/>
          <a:lstStyle/>
          <a:p>
            <a:pPr eaLnBrk="1" hangingPunct="1"/>
            <a:r>
              <a:rPr lang="pt-BR" smtClean="0"/>
              <a:t>Hérnia Diafragmática Congênita</a:t>
            </a:r>
          </a:p>
        </p:txBody>
      </p:sp>
      <p:sp>
        <p:nvSpPr>
          <p:cNvPr id="84994" name="Espaço Reservado para Conteúdo 2"/>
          <p:cNvSpPr>
            <a:spLocks noGrp="1"/>
          </p:cNvSpPr>
          <p:nvPr>
            <p:ph idx="1"/>
          </p:nvPr>
        </p:nvSpPr>
        <p:spPr/>
        <p:txBody>
          <a:bodyPr/>
          <a:lstStyle/>
          <a:p>
            <a:pPr eaLnBrk="1" hangingPunct="1"/>
            <a:r>
              <a:rPr lang="pt-BR" smtClean="0"/>
              <a:t>O paciente ira apresentar quadro de desconforto respiratório desde o nascimento e a piora será progressiva devido a deglutição de ar.</a:t>
            </a:r>
          </a:p>
          <a:p>
            <a:pPr eaLnBrk="1" hangingPunct="1"/>
            <a:r>
              <a:rPr lang="pt-BR" smtClean="0"/>
              <a:t>Conduta:</a:t>
            </a:r>
          </a:p>
          <a:p>
            <a:pPr eaLnBrk="1" hangingPunct="1"/>
            <a:r>
              <a:rPr lang="pt-BR" smtClean="0"/>
              <a:t>Intubação traqueal imediata + ventilação mecânica, SNG/SOG, controle de PA, sedo-analgesia, Cirurgia (tratamento definitivo) após estabilização clínica </a:t>
            </a:r>
          </a:p>
          <a:p>
            <a:pPr eaLnBrk="1" hangingPunct="1"/>
            <a:endParaRPr lang="pt-BR"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3"/>
          <p:cNvSpPr>
            <a:spLocks noGrp="1"/>
          </p:cNvSpPr>
          <p:nvPr>
            <p:ph type="body" idx="1"/>
          </p:nvPr>
        </p:nvSpPr>
        <p:spPr>
          <a:xfrm>
            <a:off x="395288" y="692150"/>
            <a:ext cx="8229600" cy="6670675"/>
          </a:xfrm>
        </p:spPr>
        <p:txBody>
          <a:bodyPr/>
          <a:lstStyle/>
          <a:p>
            <a:pPr eaLnBrk="1" hangingPunct="1">
              <a:lnSpc>
                <a:spcPct val="80000"/>
              </a:lnSpc>
              <a:buFont typeface="Arial" charset="0"/>
              <a:buNone/>
            </a:pPr>
            <a:r>
              <a:rPr lang="pt-BR" sz="1600" b="1" smtClean="0"/>
              <a:t>                                                         </a:t>
            </a:r>
            <a:r>
              <a:rPr lang="pt-BR" sz="1600" b="1" smtClean="0">
                <a:solidFill>
                  <a:schemeClr val="tx2"/>
                </a:solidFill>
              </a:rPr>
              <a:t>ESTABILIZAÇÃO PRÉ-OPERATÓRIA</a:t>
            </a:r>
          </a:p>
          <a:p>
            <a:pPr eaLnBrk="1" hangingPunct="1">
              <a:lnSpc>
                <a:spcPct val="80000"/>
              </a:lnSpc>
              <a:buFont typeface="Arial" charset="0"/>
              <a:buNone/>
            </a:pPr>
            <a:endParaRPr lang="pt-BR" sz="1600" b="1" smtClean="0">
              <a:solidFill>
                <a:schemeClr val="tx2"/>
              </a:solidFill>
            </a:endParaRPr>
          </a:p>
          <a:p>
            <a:pPr eaLnBrk="1" hangingPunct="1">
              <a:lnSpc>
                <a:spcPct val="80000"/>
              </a:lnSpc>
            </a:pPr>
            <a:r>
              <a:rPr lang="pt-BR" sz="1600" smtClean="0"/>
              <a:t>Historicamente a hérnia diafragmática congênita (HDC )foi considerada uma emergência médica. Os RN sintomáticos eram operados imediatamente. </a:t>
            </a:r>
          </a:p>
          <a:p>
            <a:pPr eaLnBrk="1" hangingPunct="1">
              <a:lnSpc>
                <a:spcPct val="80000"/>
              </a:lnSpc>
            </a:pPr>
            <a:r>
              <a:rPr lang="pt-BR" sz="1600" smtClean="0"/>
              <a:t>No entanto, a regra na maioria dos centros é atrasar a cirurgia o controle da crise hipertensiva pulmonar nos recém-nascidos com HDC. Este período de adaptação ao nascimento permite a estabilização da lábil hemodinâmica e fisiologia pulmonar. Assim, a hérnia diafragmática congênita está longe de ser um problema meramente cirúrgico, com um solução cirúrgica direta. Os determinantes mais importantes dos resultado são os fatores pré-natais que influenciam o desenvolvimento do parênquima pulmonar, do leito vascular pulmonar  e do sistema surfactante pulmonar.</a:t>
            </a:r>
          </a:p>
          <a:p>
            <a:pPr eaLnBrk="1" hangingPunct="1">
              <a:lnSpc>
                <a:spcPct val="80000"/>
              </a:lnSpc>
            </a:pPr>
            <a:r>
              <a:rPr lang="pt-BR" sz="1600" smtClean="0"/>
              <a:t>Antes dos anos 80, a abordagem era de se proceder à cirurgia de urgência, no sentido de descomprimir o pulmão do conteúdo abdominal e melhorar a complacência pulmonar.</a:t>
            </a:r>
          </a:p>
          <a:p>
            <a:pPr eaLnBrk="1" hangingPunct="1">
              <a:lnSpc>
                <a:spcPct val="80000"/>
              </a:lnSpc>
            </a:pPr>
            <a:r>
              <a:rPr lang="pt-BR" sz="1600" smtClean="0"/>
              <a:t>Recentemente se mostrou que em muitos casos há diminuição da complacência pulmonar após a cirurgia. Dois fatores podem estar envolvidos:</a:t>
            </a:r>
          </a:p>
          <a:p>
            <a:pPr eaLnBrk="1" hangingPunct="1">
              <a:lnSpc>
                <a:spcPct val="80000"/>
              </a:lnSpc>
              <a:buFont typeface="Arial" charset="0"/>
              <a:buNone/>
            </a:pPr>
            <a:r>
              <a:rPr lang="pt-BR" sz="1600" smtClean="0"/>
              <a:t>             -</a:t>
            </a:r>
            <a:r>
              <a:rPr lang="pt-BR" sz="1600" smtClean="0">
                <a:solidFill>
                  <a:srgbClr val="FFFF00"/>
                </a:solidFill>
              </a:rPr>
              <a:t>o deslocamento para baixo do diafragma e a distorção da parte superior da parede do tórax, associadas à incorporação do músculo oblíquo interno na correção.</a:t>
            </a:r>
          </a:p>
          <a:p>
            <a:pPr eaLnBrk="1" hangingPunct="1">
              <a:lnSpc>
                <a:spcPct val="80000"/>
              </a:lnSpc>
              <a:buFont typeface="Arial" charset="0"/>
              <a:buNone/>
            </a:pPr>
            <a:r>
              <a:rPr lang="pt-BR" sz="1600" smtClean="0">
                <a:solidFill>
                  <a:srgbClr val="FFFF00"/>
                </a:solidFill>
              </a:rPr>
              <a:t>             -a pressão intra-abdominal elevada e a pressão intratorácica aumentada que acompanham o fechamento abdominal.</a:t>
            </a:r>
          </a:p>
          <a:p>
            <a:pPr eaLnBrk="1" hangingPunct="1">
              <a:lnSpc>
                <a:spcPct val="80000"/>
              </a:lnSpc>
            </a:pPr>
            <a:r>
              <a:rPr lang="pt-BR" sz="1600" smtClean="0"/>
              <a:t>Metanálise de Moya F, Moya F et al não permitiu uma resposta definitiva, mas os dados, segundo Moya F nos dizem que </a:t>
            </a:r>
            <a:r>
              <a:rPr lang="pt-BR" sz="1600" b="1" smtClean="0">
                <a:solidFill>
                  <a:srgbClr val="FF9900"/>
                </a:solidFill>
              </a:rPr>
              <a:t>não há vantagem alguma em submeter esses RN a cirurgia precoce</a:t>
            </a:r>
            <a:r>
              <a:rPr lang="pt-BR" sz="1600" smtClean="0"/>
              <a:t>. Interpretamos esses dados como indicativo de estabilizar esses bebês, descobrindo se existem outras anomalias associadas antes de levá-los a cirurgia (muitas outras anomalias podem não ser diagnosticadas no pré-natal). Por isso os RN não devem ser operados num esquema de emergência. A hérnia diafragmática é uma emergência fisiológica e não cirúrgica. </a:t>
            </a:r>
          </a:p>
        </p:txBody>
      </p:sp>
      <p:sp>
        <p:nvSpPr>
          <p:cNvPr id="86018" name="Text Box 4"/>
          <p:cNvSpPr txBox="1">
            <a:spLocks noChangeArrowheads="1"/>
          </p:cNvSpPr>
          <p:nvPr/>
        </p:nvSpPr>
        <p:spPr bwMode="auto">
          <a:xfrm>
            <a:off x="2484438" y="115888"/>
            <a:ext cx="3587750" cy="366712"/>
          </a:xfrm>
          <a:prstGeom prst="rect">
            <a:avLst/>
          </a:prstGeom>
          <a:noFill/>
          <a:ln w="9525">
            <a:noFill/>
            <a:miter lim="800000"/>
            <a:headEnd/>
            <a:tailEnd/>
          </a:ln>
        </p:spPr>
        <p:txBody>
          <a:bodyPr wrap="none">
            <a:spAutoFit/>
          </a:bodyPr>
          <a:lstStyle/>
          <a:p>
            <a:r>
              <a:rPr lang="pt-BR">
                <a:solidFill>
                  <a:srgbClr val="FFFF00"/>
                </a:solidFill>
              </a:rPr>
              <a:t>QUANDO INDICAR A CIRURGIA</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3"/>
          <p:cNvSpPr>
            <a:spLocks noGrp="1"/>
          </p:cNvSpPr>
          <p:nvPr>
            <p:ph type="body" idx="1"/>
          </p:nvPr>
        </p:nvSpPr>
        <p:spPr>
          <a:xfrm>
            <a:off x="395288" y="1052513"/>
            <a:ext cx="8229600" cy="5678487"/>
          </a:xfrm>
        </p:spPr>
        <p:txBody>
          <a:bodyPr/>
          <a:lstStyle/>
          <a:p>
            <a:pPr eaLnBrk="1" hangingPunct="1">
              <a:lnSpc>
                <a:spcPct val="80000"/>
              </a:lnSpc>
            </a:pPr>
            <a:r>
              <a:rPr lang="pt-BR" sz="2000" smtClean="0"/>
              <a:t>O objetivo é uma boa estabilização pulmonar pré-operatória, com medidas adequadas como abordado anteriormente.</a:t>
            </a:r>
          </a:p>
          <a:p>
            <a:pPr eaLnBrk="1" hangingPunct="1">
              <a:lnSpc>
                <a:spcPct val="80000"/>
              </a:lnSpc>
            </a:pPr>
            <a:r>
              <a:rPr lang="pt-BR" sz="2000" smtClean="0"/>
              <a:t>O momento da correção cirúrgica depende do grau da estabilidade ou labilidade do leito vascular pulmonar. Recém-nascidos tolerando bem a ventilação gentil, sob uma FiO2 &lt;50%, sob mínima quantidade de NOi e bons valores de gases.</a:t>
            </a:r>
          </a:p>
          <a:p>
            <a:pPr eaLnBrk="1" hangingPunct="1">
              <a:lnSpc>
                <a:spcPct val="80000"/>
              </a:lnSpc>
            </a:pPr>
            <a:r>
              <a:rPr lang="pt-BR" sz="2000" smtClean="0"/>
              <a:t>Aqueles pacientes que podem ser tratados  com ventilação convencional com oxigenação adequada e sem shunt ductal, podem ter a correção feita entre 12 a 48hs. A maioria das correções hoje é feita entre o </a:t>
            </a:r>
            <a:r>
              <a:rPr lang="pt-BR" sz="2000" b="1" smtClean="0"/>
              <a:t>primeiro e o quinto dia de vida</a:t>
            </a:r>
            <a:r>
              <a:rPr lang="pt-BR" sz="2000" smtClean="0"/>
              <a:t> (um número considerável de bebês sofrem a correção após o quinto dia de vida.</a:t>
            </a:r>
          </a:p>
          <a:p>
            <a:pPr eaLnBrk="1" hangingPunct="1">
              <a:lnSpc>
                <a:spcPct val="80000"/>
              </a:lnSpc>
            </a:pPr>
            <a:r>
              <a:rPr lang="pt-BR" sz="2000" smtClean="0"/>
              <a:t>Os pacientes com shunt ductal devem adiar sua correção e a decisão é reavaliada numa base diária.</a:t>
            </a:r>
          </a:p>
          <a:p>
            <a:pPr eaLnBrk="1" hangingPunct="1">
              <a:lnSpc>
                <a:spcPct val="80000"/>
              </a:lnSpc>
            </a:pPr>
            <a:r>
              <a:rPr lang="pt-BR" sz="2000" smtClean="0"/>
              <a:t>Isso pode adiar a decisão de operar até uma semana em alguns casos.</a:t>
            </a:r>
          </a:p>
          <a:p>
            <a:pPr algn="ctr" eaLnBrk="1" hangingPunct="1">
              <a:lnSpc>
                <a:spcPct val="80000"/>
              </a:lnSpc>
              <a:buFont typeface="Arial" charset="0"/>
              <a:buNone/>
            </a:pPr>
            <a:r>
              <a:rPr lang="pt-BR" sz="2400" b="1" smtClean="0">
                <a:solidFill>
                  <a:srgbClr val="FFFF00"/>
                </a:solidFill>
              </a:rPr>
              <a:t>Lembrar que a Hérnia diafragmática é uma urgência fisiológica e NÃO cirúrgica</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ítulo 1"/>
          <p:cNvSpPr>
            <a:spLocks noGrp="1"/>
          </p:cNvSpPr>
          <p:nvPr>
            <p:ph type="title"/>
          </p:nvPr>
        </p:nvSpPr>
        <p:spPr/>
        <p:txBody>
          <a:bodyPr/>
          <a:lstStyle/>
          <a:p>
            <a:pPr eaLnBrk="1" hangingPunct="1"/>
            <a:r>
              <a:rPr lang="pt-BR" smtClean="0"/>
              <a:t>Bibliografia</a:t>
            </a:r>
          </a:p>
        </p:txBody>
      </p:sp>
      <p:sp>
        <p:nvSpPr>
          <p:cNvPr id="88066" name="Espaço Reservado para Conteúdo 2"/>
          <p:cNvSpPr>
            <a:spLocks noGrp="1"/>
          </p:cNvSpPr>
          <p:nvPr>
            <p:ph idx="1"/>
          </p:nvPr>
        </p:nvSpPr>
        <p:spPr/>
        <p:txBody>
          <a:bodyPr/>
          <a:lstStyle/>
          <a:p>
            <a:pPr eaLnBrk="1" hangingPunct="1">
              <a:lnSpc>
                <a:spcPct val="80000"/>
              </a:lnSpc>
            </a:pPr>
            <a:r>
              <a:rPr lang="pt-BR" sz="2000" smtClean="0"/>
              <a:t>Margotto, PR, Resende JG. Assistência ao Recém-Nascido na Sala  de Parto. In. Margotto, PR. Assistência ao recém nascido de risco, ESCS, Brasília, 3ª Edição, 2013, pg. 56-64</a:t>
            </a:r>
          </a:p>
          <a:p>
            <a:pPr eaLnBrk="1" hangingPunct="1">
              <a:lnSpc>
                <a:spcPct val="80000"/>
              </a:lnSpc>
            </a:pPr>
            <a:r>
              <a:rPr lang="pt-BR" sz="2000" smtClean="0"/>
              <a:t>Margotto, PR e col. Hérnia diafragmática. In. Margotto, PR. Assistência ao recém nascido de risco, ESCS, Brasília, 3ª Edição, 2013, pg. 262-267</a:t>
            </a:r>
          </a:p>
          <a:p>
            <a:pPr eaLnBrk="1" hangingPunct="1">
              <a:lnSpc>
                <a:spcPct val="80000"/>
              </a:lnSpc>
            </a:pPr>
            <a:r>
              <a:rPr lang="pt-BR" sz="2000" smtClean="0"/>
              <a:t>Almeida, MFB de; Guinsburg, R. REANIMAÇÃO NEONATAL EM SALA DE PARTO: Documento Científico do Programa de Reanimação Neonatal  da Sociedade Brasileira de Pediatria, 2013</a:t>
            </a:r>
          </a:p>
          <a:p>
            <a:pPr eaLnBrk="1" hangingPunct="1">
              <a:lnSpc>
                <a:spcPct val="80000"/>
              </a:lnSpc>
            </a:pPr>
            <a:r>
              <a:rPr lang="pt-BR" sz="2000" smtClean="0"/>
              <a:t>BRASIL. Atenção à Saúde do Recém-Nascido Guia para os Profissionais de Saúde – Volume 1 CUIDADOS GERAIS. Ministério da Saúde, Brasília, 2010</a:t>
            </a:r>
          </a:p>
          <a:p>
            <a:pPr eaLnBrk="1" hangingPunct="1">
              <a:lnSpc>
                <a:spcPct val="80000"/>
              </a:lnSpc>
            </a:pPr>
            <a:r>
              <a:rPr lang="pt-BR" sz="2000" smtClean="0"/>
              <a:t>Caraciolo J Fernandes, 2014, Neonatal resuscitation in the delivery room, UpToDate</a:t>
            </a:r>
          </a:p>
          <a:p>
            <a:pPr eaLnBrk="1" hangingPunct="1">
              <a:lnSpc>
                <a:spcPct val="80000"/>
              </a:lnSpc>
            </a:pPr>
            <a:r>
              <a:rPr lang="pt-BR" sz="2000" smtClean="0"/>
              <a:t>Oliveira, Daniel Riccioppo C.F. de; RODRIGUES JR., Aldo Junqueira. Hérnia de bochdalek em adulto.</a:t>
            </a:r>
            <a:r>
              <a:rPr lang="pt-BR" sz="2000" b="1" smtClean="0"/>
              <a:t> Rev. Col. Bras. Cir.</a:t>
            </a:r>
            <a:r>
              <a:rPr lang="pt-BR" sz="2000" smtClean="0"/>
              <a:t>,  Rio de Janeiro ,  v. 35, n. 1, Feb.  2008 .   Available from </a:t>
            </a:r>
            <a:r>
              <a:rPr lang="pt-BR" sz="2000" smtClean="0">
                <a:hlinkClick r:id="rId2"/>
              </a:rPr>
              <a:t>http://www.scielo.br/scielo.php?script=sci_arttext&amp;pid=S0100-69912008000100010&amp;lng=en&amp;nrm=iso</a:t>
            </a:r>
            <a:r>
              <a:rPr lang="pt-BR" sz="2000" smtClean="0"/>
              <a:t> . access on  12  Aug.  2014.  http://dx.doi.org/10.1590/S0100-69912008000100010.</a:t>
            </a:r>
          </a:p>
        </p:txBody>
      </p:sp>
      <p:pic>
        <p:nvPicPr>
          <p:cNvPr id="88067" name="Picture 6" descr="link2">
            <a:hlinkClick r:id="rId3"/>
          </p:cNvPr>
          <p:cNvPicPr>
            <a:picLocks noChangeAspect="1" noChangeArrowheads="1"/>
          </p:cNvPicPr>
          <p:nvPr/>
        </p:nvPicPr>
        <p:blipFill>
          <a:blip r:embed="rId4"/>
          <a:srcRect/>
          <a:stretch>
            <a:fillRect/>
          </a:stretch>
        </p:blipFill>
        <p:spPr bwMode="auto">
          <a:xfrm>
            <a:off x="4572000" y="2060575"/>
            <a:ext cx="352425" cy="285750"/>
          </a:xfrm>
          <a:prstGeom prst="rect">
            <a:avLst/>
          </a:prstGeom>
          <a:noFill/>
          <a:ln w="9525">
            <a:noFill/>
            <a:miter lim="800000"/>
            <a:headEnd/>
            <a:tailEnd/>
          </a:ln>
        </p:spPr>
      </p:pic>
      <p:pic>
        <p:nvPicPr>
          <p:cNvPr id="88068" name="Picture 6" descr="link2">
            <a:hlinkClick r:id="rId5"/>
          </p:cNvPr>
          <p:cNvPicPr>
            <a:picLocks noChangeAspect="1" noChangeArrowheads="1"/>
          </p:cNvPicPr>
          <p:nvPr/>
        </p:nvPicPr>
        <p:blipFill>
          <a:blip r:embed="rId4"/>
          <a:srcRect/>
          <a:stretch>
            <a:fillRect/>
          </a:stretch>
        </p:blipFill>
        <p:spPr bwMode="auto">
          <a:xfrm>
            <a:off x="7885113" y="2708275"/>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p:cNvSpPr>
          <p:nvPr>
            <p:ph type="title"/>
          </p:nvPr>
        </p:nvSpPr>
        <p:spPr>
          <a:xfrm>
            <a:off x="395288" y="836613"/>
            <a:ext cx="8229600" cy="1143000"/>
          </a:xfrm>
        </p:spPr>
        <p:txBody>
          <a:bodyPr/>
          <a:lstStyle/>
          <a:p>
            <a:pPr eaLnBrk="1" hangingPunct="1"/>
            <a:r>
              <a:rPr lang="pt-BR" sz="4000" b="1" smtClean="0">
                <a:solidFill>
                  <a:srgbClr val="FFFF00"/>
                </a:solidFill>
              </a:rPr>
              <a:t>Nota do Editor do site, </a:t>
            </a:r>
            <a:br>
              <a:rPr lang="pt-BR" sz="4000" b="1" smtClean="0">
                <a:solidFill>
                  <a:srgbClr val="FFFF00"/>
                </a:solidFill>
              </a:rPr>
            </a:br>
            <a:r>
              <a:rPr lang="pt-BR" sz="4000" b="1" smtClean="0">
                <a:solidFill>
                  <a:srgbClr val="FFFF00"/>
                </a:solidFill>
              </a:rPr>
              <a:t>Dr. Paulo R. Margotto</a:t>
            </a:r>
            <a:br>
              <a:rPr lang="pt-BR" sz="4000" b="1" smtClean="0">
                <a:solidFill>
                  <a:srgbClr val="FFFF00"/>
                </a:solidFill>
              </a:rPr>
            </a:br>
            <a:r>
              <a:rPr lang="pt-BR" sz="4000" b="1" smtClean="0">
                <a:solidFill>
                  <a:srgbClr val="FFFF00"/>
                </a:solidFill>
              </a:rPr>
              <a:t>Consultem também!</a:t>
            </a:r>
          </a:p>
        </p:txBody>
      </p:sp>
      <p:sp>
        <p:nvSpPr>
          <p:cNvPr id="89090" name="Rectangle 3"/>
          <p:cNvSpPr>
            <a:spLocks noGrp="1"/>
          </p:cNvSpPr>
          <p:nvPr>
            <p:ph type="body" idx="1"/>
          </p:nvPr>
        </p:nvSpPr>
        <p:spPr>
          <a:xfrm>
            <a:off x="250825" y="2924175"/>
            <a:ext cx="8229600" cy="4525963"/>
          </a:xfrm>
        </p:spPr>
        <p:txBody>
          <a:bodyPr/>
          <a:lstStyle/>
          <a:p>
            <a:pPr eaLnBrk="1" hangingPunct="1"/>
            <a:r>
              <a:rPr lang="pt-BR" smtClean="0">
                <a:solidFill>
                  <a:srgbClr val="FF9900"/>
                </a:solidFill>
              </a:rPr>
              <a:t>É difícil ventilar com máscara?</a:t>
            </a:r>
          </a:p>
          <a:p>
            <a:pPr eaLnBrk="1" hangingPunct="1"/>
            <a:r>
              <a:rPr lang="pt-BR" smtClean="0"/>
              <a:t>A importância de se atrasar o clampeamento do cordão (</a:t>
            </a:r>
            <a:r>
              <a:rPr lang="pt-BR" b="1" smtClean="0">
                <a:solidFill>
                  <a:srgbClr val="FFFF00"/>
                </a:solidFill>
              </a:rPr>
              <a:t>deveria ser feito APÓS a primeira respiração!</a:t>
            </a:r>
            <a:r>
              <a:rPr lang="pt-BR" smtClean="0"/>
              <a:t>)</a:t>
            </a:r>
          </a:p>
          <a:p>
            <a:pPr eaLnBrk="1" hangingPunct="1"/>
            <a:r>
              <a:rPr lang="pt-BR" smtClean="0">
                <a:solidFill>
                  <a:srgbClr val="FF9900"/>
                </a:solidFill>
              </a:rPr>
              <a:t>Devemos aspirar a traquéia dos recém-nascidos deprimidos com líquido amniótico meconial?</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3"/>
          <p:cNvSpPr>
            <a:spLocks noGrp="1"/>
          </p:cNvSpPr>
          <p:nvPr>
            <p:ph type="body" idx="4294967295"/>
          </p:nvPr>
        </p:nvSpPr>
        <p:spPr>
          <a:xfrm>
            <a:off x="684213" y="1773238"/>
            <a:ext cx="7924800" cy="4525962"/>
          </a:xfrm>
        </p:spPr>
        <p:txBody>
          <a:bodyPr/>
          <a:lstStyle/>
          <a:p>
            <a:pPr eaLnBrk="1" hangingPunct="1"/>
            <a:r>
              <a:rPr lang="pt-BR" sz="2400" smtClean="0"/>
              <a:t>É muito difícil fazer uma boa ventilação com máscara. Já indo para o fim da minha Palestra, vocês vão perceber que precisamos de muito mais pesquisa sobre os conceitos muito básicos de como usar uma máscara facial.</a:t>
            </a:r>
          </a:p>
          <a:p>
            <a:pPr eaLnBrk="1" hangingPunct="1"/>
            <a:r>
              <a:rPr lang="pt-BR" sz="2400" smtClean="0"/>
              <a:t>A ventilação com máscara é a base da reanimação dos bebês. Na verdade, o mito diz que é simples, mas na verdade é muito difícil, até mesmo para operadores experientes. Tivemos professores que tinham 100% de escape quando achavam que estavam fazendo tudo certo. Se você não ventila adequadamente, obviamente a reanimação é ineficaz. </a:t>
            </a:r>
          </a:p>
        </p:txBody>
      </p:sp>
      <p:graphicFrame>
        <p:nvGraphicFramePr>
          <p:cNvPr id="90120" name="Group 8"/>
          <p:cNvGraphicFramePr>
            <a:graphicFrameLocks noGrp="1"/>
          </p:cNvGraphicFramePr>
          <p:nvPr/>
        </p:nvGraphicFramePr>
        <p:xfrm>
          <a:off x="827088" y="188913"/>
          <a:ext cx="7993062" cy="1539875"/>
        </p:xfrm>
        <a:graphic>
          <a:graphicData uri="http://schemas.openxmlformats.org/drawingml/2006/table">
            <a:tbl>
              <a:tblPr/>
              <a:tblGrid>
                <a:gridCol w="6173787"/>
                <a:gridCol w="1819275"/>
              </a:tblGrid>
              <a:tr h="7270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900" b="1" i="0" u="none" strike="noStrike" cap="none" normalizeH="0" baseline="0" smtClean="0">
                          <a:ln>
                            <a:noFill/>
                          </a:ln>
                          <a:solidFill>
                            <a:srgbClr val="999999"/>
                          </a:solidFill>
                          <a:effectLst/>
                          <a:latin typeface="Verdana" pitchFamily="34" charset="0"/>
                          <a:cs typeface="Arial" charset="0"/>
                        </a:rPr>
                        <a:t>Ventila</a:t>
                      </a:r>
                      <a:r>
                        <a:rPr kumimoji="0" lang="pt-BR" sz="1900" b="1" i="0" u="none" strike="noStrike" cap="none" normalizeH="0" baseline="0" smtClean="0">
                          <a:ln>
                            <a:noFill/>
                          </a:ln>
                          <a:solidFill>
                            <a:srgbClr val="999999"/>
                          </a:solidFill>
                          <a:effectLst/>
                          <a:latin typeface="Arial" charset="0"/>
                          <a:cs typeface="Arial" charset="0"/>
                        </a:rPr>
                        <a:t>ç</a:t>
                      </a:r>
                      <a:r>
                        <a:rPr kumimoji="0" lang="pt-BR" sz="1900" b="1" i="0" u="none" strike="noStrike" cap="none" normalizeH="0" baseline="0" smtClean="0">
                          <a:ln>
                            <a:noFill/>
                          </a:ln>
                          <a:solidFill>
                            <a:srgbClr val="999999"/>
                          </a:solidFill>
                          <a:effectLst/>
                          <a:latin typeface="Verdana" pitchFamily="34" charset="0"/>
                          <a:cs typeface="Arial" charset="0"/>
                        </a:rPr>
                        <a:t>ão com m</a:t>
                      </a:r>
                      <a:r>
                        <a:rPr kumimoji="0" lang="pt-BR" sz="1900" b="1" i="0" u="none" strike="noStrike" cap="none" normalizeH="0" baseline="0" smtClean="0">
                          <a:ln>
                            <a:noFill/>
                          </a:ln>
                          <a:solidFill>
                            <a:srgbClr val="999999"/>
                          </a:solidFill>
                          <a:effectLst/>
                          <a:latin typeface="Arial" charset="0"/>
                          <a:cs typeface="Arial" charset="0"/>
                        </a:rPr>
                        <a:t>á</a:t>
                      </a:r>
                      <a:r>
                        <a:rPr kumimoji="0" lang="pt-BR" sz="1900" b="1" i="0" u="none" strike="noStrike" cap="none" normalizeH="0" baseline="0" smtClean="0">
                          <a:ln>
                            <a:noFill/>
                          </a:ln>
                          <a:solidFill>
                            <a:srgbClr val="999999"/>
                          </a:solidFill>
                          <a:effectLst/>
                          <a:latin typeface="Verdana" pitchFamily="34" charset="0"/>
                          <a:cs typeface="Arial" charset="0"/>
                        </a:rPr>
                        <a:t>scara </a:t>
                      </a:r>
                      <a:r>
                        <a:rPr kumimoji="0" lang="pt-BR" sz="1900" b="1" i="0" u="none" strike="noStrike" cap="none" normalizeH="0" baseline="0" smtClean="0">
                          <a:ln>
                            <a:noFill/>
                          </a:ln>
                          <a:solidFill>
                            <a:srgbClr val="999999"/>
                          </a:solidFill>
                          <a:effectLst/>
                          <a:latin typeface="Arial" charset="0"/>
                          <a:cs typeface="Arial" charset="0"/>
                        </a:rPr>
                        <a:t>é</a:t>
                      </a:r>
                      <a:r>
                        <a:rPr kumimoji="0" lang="pt-BR" sz="1900" b="1" i="0" u="none" strike="noStrike" cap="none" normalizeH="0" baseline="0" smtClean="0">
                          <a:ln>
                            <a:noFill/>
                          </a:ln>
                          <a:solidFill>
                            <a:srgbClr val="999999"/>
                          </a:solidFill>
                          <a:effectLst/>
                          <a:latin typeface="Verdana" pitchFamily="34" charset="0"/>
                          <a:cs typeface="Arial" charset="0"/>
                        </a:rPr>
                        <a:t> dif</a:t>
                      </a:r>
                      <a:r>
                        <a:rPr kumimoji="0" lang="pt-BR" sz="1900" b="1" i="0" u="none" strike="noStrike" cap="none" normalizeH="0" baseline="0" smtClean="0">
                          <a:ln>
                            <a:noFill/>
                          </a:ln>
                          <a:solidFill>
                            <a:srgbClr val="999999"/>
                          </a:solidFill>
                          <a:effectLst/>
                          <a:latin typeface="Arial" charset="0"/>
                          <a:cs typeface="Arial" charset="0"/>
                        </a:rPr>
                        <a:t>í</a:t>
                      </a:r>
                      <a:r>
                        <a:rPr kumimoji="0" lang="pt-BR" sz="1900" b="1" i="0" u="none" strike="noStrike" cap="none" normalizeH="0" baseline="0" smtClean="0">
                          <a:ln>
                            <a:noFill/>
                          </a:ln>
                          <a:solidFill>
                            <a:srgbClr val="999999"/>
                          </a:solidFill>
                          <a:effectLst/>
                          <a:latin typeface="Verdana" pitchFamily="34" charset="0"/>
                          <a:cs typeface="Arial" charset="0"/>
                        </a:rPr>
                        <a:t>cil: como melhorar?</a:t>
                      </a:r>
                      <a:r>
                        <a:rPr kumimoji="0" lang="pt-BR" sz="1900" b="0" i="0" u="none" strike="noStrike" cap="none" normalizeH="0" baseline="0" smtClean="0">
                          <a:ln>
                            <a:noFill/>
                          </a:ln>
                          <a:solidFill>
                            <a:schemeClr val="tx1"/>
                          </a:solidFill>
                          <a:effectLst/>
                          <a:latin typeface="Arial" charset="0"/>
                          <a:cs typeface="Arial" charset="0"/>
                        </a:rPr>
                        <a:t/>
                      </a:r>
                      <a:br>
                        <a:rPr kumimoji="0" lang="pt-BR" sz="1900" b="0" i="0" u="none" strike="noStrike" cap="none" normalizeH="0" baseline="0" smtClean="0">
                          <a:ln>
                            <a:noFill/>
                          </a:ln>
                          <a:solidFill>
                            <a:schemeClr val="tx1"/>
                          </a:solidFill>
                          <a:effectLst/>
                          <a:latin typeface="Arial" charset="0"/>
                          <a:cs typeface="Arial" charset="0"/>
                        </a:rPr>
                      </a:br>
                      <a:r>
                        <a:rPr kumimoji="0" lang="pt-BR" sz="1900" b="0" i="0" u="none" strike="noStrike" cap="none" normalizeH="0" baseline="0" smtClean="0">
                          <a:ln>
                            <a:noFill/>
                          </a:ln>
                          <a:solidFill>
                            <a:srgbClr val="999999"/>
                          </a:solidFill>
                          <a:effectLst/>
                          <a:latin typeface="Verdana" pitchFamily="34" charset="0"/>
                          <a:cs typeface="Arial" charset="0"/>
                        </a:rPr>
                        <a:t>Autor(es): Colin Morley (Austr</a:t>
                      </a:r>
                      <a:r>
                        <a:rPr kumimoji="0" lang="pt-BR" sz="1900" b="0" i="0" u="none" strike="noStrike" cap="none" normalizeH="0" baseline="0" smtClean="0">
                          <a:ln>
                            <a:noFill/>
                          </a:ln>
                          <a:solidFill>
                            <a:srgbClr val="999999"/>
                          </a:solidFill>
                          <a:effectLst/>
                          <a:latin typeface="Arial" charset="0"/>
                          <a:cs typeface="Arial" charset="0"/>
                        </a:rPr>
                        <a:t>á</a:t>
                      </a:r>
                      <a:r>
                        <a:rPr kumimoji="0" lang="pt-BR" sz="1900" b="0" i="0" u="none" strike="noStrike" cap="none" normalizeH="0" baseline="0" smtClean="0">
                          <a:ln>
                            <a:noFill/>
                          </a:ln>
                          <a:solidFill>
                            <a:srgbClr val="999999"/>
                          </a:solidFill>
                          <a:effectLst/>
                          <a:latin typeface="Verdana" pitchFamily="34" charset="0"/>
                          <a:cs typeface="Arial" charset="0"/>
                        </a:rPr>
                        <a:t>lia) (4o Simp</a:t>
                      </a:r>
                      <a:r>
                        <a:rPr kumimoji="0" lang="pt-BR" sz="1900" b="0" i="0" u="none" strike="noStrike" cap="none" normalizeH="0" baseline="0" smtClean="0">
                          <a:ln>
                            <a:noFill/>
                          </a:ln>
                          <a:solidFill>
                            <a:srgbClr val="999999"/>
                          </a:solidFill>
                          <a:effectLst/>
                          <a:latin typeface="Arial" charset="0"/>
                          <a:cs typeface="Arial" charset="0"/>
                        </a:rPr>
                        <a:t>ó</a:t>
                      </a:r>
                      <a:r>
                        <a:rPr kumimoji="0" lang="pt-BR" sz="1900" b="0" i="0" u="none" strike="noStrike" cap="none" normalizeH="0" baseline="0" smtClean="0">
                          <a:ln>
                            <a:noFill/>
                          </a:ln>
                          <a:solidFill>
                            <a:srgbClr val="999999"/>
                          </a:solidFill>
                          <a:effectLst/>
                          <a:latin typeface="Verdana" pitchFamily="34" charset="0"/>
                          <a:cs typeface="Arial" charset="0"/>
                        </a:rPr>
                        <a:t>sio Internacional de Neonatologia, São Paulo, 8-10/9/2011). Realizado por Paulo R. Margotto</a:t>
                      </a:r>
                      <a:endParaRPr kumimoji="0" lang="pt-BR" sz="1900" b="0" i="0" u="none" strike="noStrike" cap="none" normalizeH="0" baseline="0" smtClean="0">
                        <a:ln>
                          <a:noFill/>
                        </a:ln>
                        <a:solidFill>
                          <a:schemeClr val="tx1"/>
                        </a:solidFill>
                        <a:effectLst/>
                        <a:latin typeface="Arial"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3400" b="0" i="0" u="none" strike="noStrike" cap="none" normalizeH="0" baseline="0" smtClean="0">
                          <a:ln>
                            <a:noFill/>
                          </a:ln>
                          <a:solidFill>
                            <a:schemeClr val="tx1"/>
                          </a:solidFill>
                          <a:effectLst/>
                          <a:latin typeface="Arial" charset="0"/>
                          <a:cs typeface="Arial"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90117" name="Picture 6" descr="link2">
            <a:hlinkClick r:id="rId2"/>
          </p:cNvPr>
          <p:cNvPicPr>
            <a:picLocks noChangeAspect="1" noChangeArrowheads="1"/>
          </p:cNvPicPr>
          <p:nvPr/>
        </p:nvPicPr>
        <p:blipFill>
          <a:blip r:embed="rId3"/>
          <a:srcRect/>
          <a:stretch>
            <a:fillRect/>
          </a:stretch>
        </p:blipFill>
        <p:spPr bwMode="auto">
          <a:xfrm>
            <a:off x="8027988" y="1412875"/>
            <a:ext cx="352425" cy="285750"/>
          </a:xfrm>
          <a:prstGeom prst="rect">
            <a:avLst/>
          </a:prstGeom>
          <a:noFill/>
          <a:ln w="9525">
            <a:noFill/>
            <a:miter lim="800000"/>
            <a:headEnd/>
            <a:tailEnd/>
          </a:ln>
        </p:spPr>
      </p:pic>
      <p:sp>
        <p:nvSpPr>
          <p:cNvPr id="90118" name="AutoShape 20"/>
          <p:cNvSpPr>
            <a:spLocks noChangeArrowheads="1"/>
          </p:cNvSpPr>
          <p:nvPr/>
        </p:nvSpPr>
        <p:spPr bwMode="auto">
          <a:xfrm>
            <a:off x="7885113" y="6372225"/>
            <a:ext cx="976312" cy="485775"/>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7" name="Picture 5" descr="Imagem35"/>
          <p:cNvPicPr>
            <a:picLocks noChangeAspect="1" noChangeArrowheads="1"/>
          </p:cNvPicPr>
          <p:nvPr/>
        </p:nvPicPr>
        <p:blipFill>
          <a:blip r:embed="rId2"/>
          <a:srcRect/>
          <a:stretch>
            <a:fillRect/>
          </a:stretch>
        </p:blipFill>
        <p:spPr bwMode="auto">
          <a:xfrm>
            <a:off x="1187450" y="188913"/>
            <a:ext cx="6311900" cy="6408737"/>
          </a:xfrm>
          <a:prstGeom prst="rect">
            <a:avLst/>
          </a:prstGeom>
          <a:noFill/>
          <a:ln w="9525">
            <a:noFill/>
            <a:miter lim="800000"/>
            <a:headEnd/>
            <a:tailEnd/>
          </a:ln>
        </p:spPr>
      </p:pic>
      <p:sp>
        <p:nvSpPr>
          <p:cNvPr id="91138" name="Text Box 6"/>
          <p:cNvSpPr txBox="1">
            <a:spLocks noChangeArrowheads="1"/>
          </p:cNvSpPr>
          <p:nvPr/>
        </p:nvSpPr>
        <p:spPr bwMode="auto">
          <a:xfrm>
            <a:off x="7524750" y="6381750"/>
            <a:ext cx="1462088" cy="274638"/>
          </a:xfrm>
          <a:prstGeom prst="rect">
            <a:avLst/>
          </a:prstGeom>
          <a:noFill/>
          <a:ln w="9525">
            <a:noFill/>
            <a:miter lim="800000"/>
            <a:headEnd/>
            <a:tailEnd/>
          </a:ln>
        </p:spPr>
        <p:txBody>
          <a:bodyPr wrap="none">
            <a:spAutoFit/>
          </a:bodyPr>
          <a:lstStyle/>
          <a:p>
            <a:r>
              <a:rPr lang="pt-BR" sz="1200"/>
              <a:t>Fotos:Margotto,PR</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3"/>
          <p:cNvSpPr>
            <a:spLocks noGrp="1"/>
          </p:cNvSpPr>
          <p:nvPr>
            <p:ph type="body" idx="1"/>
          </p:nvPr>
        </p:nvSpPr>
        <p:spPr>
          <a:xfrm>
            <a:off x="457200" y="1600200"/>
            <a:ext cx="8229600" cy="5257800"/>
          </a:xfrm>
        </p:spPr>
        <p:txBody>
          <a:bodyPr/>
          <a:lstStyle/>
          <a:p>
            <a:pPr eaLnBrk="1" hangingPunct="1">
              <a:lnSpc>
                <a:spcPct val="80000"/>
              </a:lnSpc>
            </a:pPr>
            <a:r>
              <a:rPr lang="pt-BR" sz="1600" b="1" smtClean="0"/>
              <a:t>Entendimento da Transição Hemodinâmica ao Nascimento</a:t>
            </a:r>
            <a:r>
              <a:rPr lang="pt-BR" sz="1600" smtClean="0"/>
              <a:t>, Palestra proferida pela Dra. Marlyn Escobedo (Estados Unidos) no 5o Simpósio Internacional de Neonatologia ocorrido entre 27 e 29 de março de 2014 em Gramado (RS). Escobedo, a partir do estudo de Bhatt S enfatiza </a:t>
            </a:r>
            <a:r>
              <a:rPr lang="pt-BR" sz="1600" b="1" smtClean="0">
                <a:solidFill>
                  <a:srgbClr val="FFFF00"/>
                </a:solidFill>
              </a:rPr>
              <a:t>A IMPORTÂNCIA DE SE LIGAR O CORDÃO UMBILICAL APÓS O ESTABELECIMENTO DA RESPIRAÇÃO</a:t>
            </a:r>
            <a:r>
              <a:rPr lang="pt-BR" sz="1600" smtClean="0"/>
              <a:t>, melhorando a estabilidade cardiopulmonar durante a transição imediata para a vida neonatal após o nascimento do pré-termo. Quando o nascimento é a termo, o RN respira rapidamente, mas o pré-termo, de 29 semanas isto não ocorre; ele poderia ser estimulado suavemente, dar a ele um tempinho para ele respirar e fazer o clampeamento a seguir. Lógico esta é uma situação em que encontramos o RN razoavelmente bem ao nascimento. Isto tem a ver com o que foi dito aqui: ser suave e gentil com o bebe ao nascer, porque nos bastidores, quando o RN respira,mesmo que não chore muito alto, a capacidade funcional residual começa a se restabelecer , a resistência vascular pulmonar cai e o débito do VD vai para os pulmões e o sangue oxigenado retorna para o AE  e a pressão do AE aumenta e ocorre o fechamento do forâmen oval. O  principal é que ocorre o enchimento do VE e  o débito do  VE melhora, a perfusão pulmonar continua a aumentar. Há uma reversão do  fluxo no canal arterial, embora não feche imediatamente  e depois clampeamos o cordão e o bebê fica tranquilo e nós também. </a:t>
            </a:r>
            <a:r>
              <a:rPr lang="pt-BR" sz="1600" i="1" smtClean="0"/>
              <a:t>Pensar nas Cataratas do Iguaçu quando estivermos na Sala de Parto recepcionando estes bebês.  Esta catarata é o fluxo que chega aos pulmões e queremos que este fluxo chegue aos pulmões do bebê ao fazer esta transição. </a:t>
            </a:r>
            <a:r>
              <a:rPr lang="pt-BR" sz="1600" smtClean="0"/>
              <a:t>Susan Niermeyer e Velaphi, quando não possível retarda a ligação do cordão, considerar a ordenha!). </a:t>
            </a:r>
          </a:p>
        </p:txBody>
      </p:sp>
      <p:pic>
        <p:nvPicPr>
          <p:cNvPr id="92162" name="Picture 4" descr="link2">
            <a:hlinkClick r:id="rId2"/>
          </p:cNvPr>
          <p:cNvPicPr>
            <a:picLocks noChangeAspect="1" noChangeArrowheads="1"/>
          </p:cNvPicPr>
          <p:nvPr/>
        </p:nvPicPr>
        <p:blipFill>
          <a:blip r:embed="rId3"/>
          <a:srcRect/>
          <a:stretch>
            <a:fillRect/>
          </a:stretch>
        </p:blipFill>
        <p:spPr bwMode="auto">
          <a:xfrm>
            <a:off x="8027988" y="620713"/>
            <a:ext cx="352425" cy="285750"/>
          </a:xfrm>
          <a:prstGeom prst="rect">
            <a:avLst/>
          </a:prstGeom>
          <a:noFill/>
          <a:ln w="9525">
            <a:noFill/>
            <a:miter lim="800000"/>
            <a:headEnd/>
            <a:tailEnd/>
          </a:ln>
        </p:spPr>
      </p:pic>
      <p:graphicFrame>
        <p:nvGraphicFramePr>
          <p:cNvPr id="94235" name="Group 27"/>
          <p:cNvGraphicFramePr>
            <a:graphicFrameLocks noGrp="1"/>
          </p:cNvGraphicFramePr>
          <p:nvPr/>
        </p:nvGraphicFramePr>
        <p:xfrm>
          <a:off x="395288" y="333375"/>
          <a:ext cx="7561262" cy="1006475"/>
        </p:xfrm>
        <a:graphic>
          <a:graphicData uri="http://schemas.openxmlformats.org/drawingml/2006/table">
            <a:tbl>
              <a:tblPr/>
              <a:tblGrid>
                <a:gridCol w="4684712"/>
                <a:gridCol w="2876550"/>
              </a:tblGrid>
              <a:tr h="3825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hlinkClick r:id="rId2"/>
                        </a:rPr>
                        <a:t>Entendendo a transi</a:t>
                      </a:r>
                      <a:r>
                        <a:rPr kumimoji="0" lang="pt-BR" sz="1200" b="1" i="0" u="none" strike="noStrike" cap="none" normalizeH="0" baseline="0" smtClean="0">
                          <a:ln>
                            <a:noFill/>
                          </a:ln>
                          <a:solidFill>
                            <a:srgbClr val="999999"/>
                          </a:solidFill>
                          <a:effectLst/>
                          <a:latin typeface="Calibri"/>
                          <a:cs typeface="Times New Roman" pitchFamily="18" charset="0"/>
                          <a:hlinkClick r:id="rId2"/>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hlinkClick r:id="rId2"/>
                        </a:rPr>
                        <a:t>ão hemodinâmica ao nascimento (Hoje, 1a Cirurgia Ex-</a:t>
                      </a:r>
                      <a:r>
                        <a:rPr kumimoji="0" lang="pt-BR" sz="1200" b="1" i="0" u="none" strike="noStrike" cap="none" normalizeH="0" baseline="0" smtClean="0">
                          <a:ln>
                            <a:noFill/>
                          </a:ln>
                          <a:solidFill>
                            <a:srgbClr val="999999"/>
                          </a:solidFill>
                          <a:effectLst/>
                          <a:latin typeface="Calibri"/>
                          <a:cs typeface="Times New Roman" pitchFamily="18" charset="0"/>
                          <a:hlinkClick r:id="rId2"/>
                        </a:rPr>
                        <a:t>Ú</a:t>
                      </a:r>
                      <a:r>
                        <a:rPr kumimoji="0" lang="pt-BR" sz="1200" b="1" i="0" u="none" strike="noStrike" cap="none" normalizeH="0" baseline="0" smtClean="0">
                          <a:ln>
                            <a:noFill/>
                          </a:ln>
                          <a:solidFill>
                            <a:srgbClr val="999999"/>
                          </a:solidFill>
                          <a:effectLst/>
                          <a:latin typeface="Verdana" pitchFamily="34" charset="0"/>
                          <a:cs typeface="Times New Roman" pitchFamily="18" charset="0"/>
                          <a:hlinkClick r:id="rId2"/>
                        </a:rPr>
                        <a:t>tero Intraparto no HRAS/HMIB/SES/DF!)</a:t>
                      </a:r>
                      <a:r>
                        <a:rPr kumimoji="0" lang="pt-BR" sz="1200" b="0" i="0" u="none" strike="noStrike" cap="none" normalizeH="0" baseline="0" smtClean="0">
                          <a:ln>
                            <a:noFill/>
                          </a:ln>
                          <a:solidFill>
                            <a:srgbClr val="999999"/>
                          </a:solidFill>
                          <a:effectLst/>
                          <a:latin typeface="Verdana" pitchFamily="34" charset="0"/>
                          <a:cs typeface="Times New Roman" pitchFamily="18" charset="0"/>
                        </a:rPr>
                        <a:t/>
                      </a:r>
                      <a:br>
                        <a:rPr kumimoji="0" lang="pt-BR" sz="1200" b="0" i="0" u="none" strike="noStrike" cap="none" normalizeH="0" baseline="0" smtClean="0">
                          <a:ln>
                            <a:noFill/>
                          </a:ln>
                          <a:solidFill>
                            <a:srgbClr val="999999"/>
                          </a:solidFill>
                          <a:effectLst/>
                          <a:latin typeface="Verdana" pitchFamily="34"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a:t>
                      </a:r>
                      <a:r>
                        <a:rPr kumimoji="0" lang="pt-BR" sz="1200" b="0" i="0" u="none" strike="noStrike" cap="none" normalizeH="0" baseline="0" smtClean="0">
                          <a:ln>
                            <a:noFill/>
                          </a:ln>
                          <a:solidFill>
                            <a:srgbClr val="000000"/>
                          </a:solidFill>
                          <a:effectLst/>
                          <a:latin typeface="Calibri"/>
                          <a:cs typeface="Times New Roman" pitchFamily="18" charset="0"/>
                        </a:rPr>
                        <a:t> </a:t>
                      </a:r>
                      <a:r>
                        <a:rPr kumimoji="0" lang="pt-BR" sz="1200" b="0" i="0" u="none" strike="noStrike" cap="none" normalizeH="0" baseline="0" smtClean="0">
                          <a:ln>
                            <a:noFill/>
                          </a:ln>
                          <a:solidFill>
                            <a:srgbClr val="999999"/>
                          </a:solidFill>
                          <a:effectLst/>
                          <a:latin typeface="Verdana" pitchFamily="34" charset="0"/>
                          <a:cs typeface="Times New Roman" pitchFamily="18" charset="0"/>
                          <a:hlinkClick r:id="rId2"/>
                        </a:rPr>
                        <a:t>Marlyn B. Escobedo . Realizado por Paulo R. Margotto</a:t>
                      </a:r>
                      <a:endParaRPr kumimoji="0" lang="pt-BR" sz="1200" b="0" i="0" u="none" strike="noStrike" cap="none" normalizeH="0" baseline="0" smtClean="0">
                        <a:ln>
                          <a:noFill/>
                        </a:ln>
                        <a:solidFill>
                          <a:schemeClr val="tx1"/>
                        </a:solidFill>
                        <a:effectLst/>
                        <a:latin typeface="Calibri" pitchFamily="34"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pt-BR" sz="2800" b="0" i="0" u="none" strike="noStrike" cap="none" normalizeH="0" baseline="0" smtClean="0">
                        <a:ln>
                          <a:noFill/>
                        </a:ln>
                        <a:solidFill>
                          <a:schemeClr val="tx1"/>
                        </a:solidFill>
                        <a:effectLst/>
                        <a:latin typeface="Calibri" pitchFamily="34"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E4E4E4"/>
                    </a:solidFill>
                  </a:tcPr>
                </a:tc>
              </a:tr>
            </a:tbl>
          </a:graphicData>
        </a:graphic>
      </p:graphicFrame>
      <p:pic>
        <p:nvPicPr>
          <p:cNvPr id="92171" name="Picture 28" descr="link2">
            <a:hlinkClick r:id="rId4"/>
          </p:cNvPr>
          <p:cNvPicPr>
            <a:picLocks noChangeAspect="1" noChangeArrowheads="1"/>
          </p:cNvPicPr>
          <p:nvPr/>
        </p:nvPicPr>
        <p:blipFill>
          <a:blip r:embed="rId3"/>
          <a:srcRect/>
          <a:stretch>
            <a:fillRect/>
          </a:stretch>
        </p:blipFill>
        <p:spPr bwMode="auto">
          <a:xfrm>
            <a:off x="8172450" y="6021388"/>
            <a:ext cx="352425" cy="285750"/>
          </a:xfrm>
          <a:prstGeom prst="rect">
            <a:avLst/>
          </a:prstGeom>
          <a:noFill/>
          <a:ln w="9525">
            <a:noFill/>
            <a:miter lim="800000"/>
            <a:headEnd/>
            <a:tailEnd/>
          </a:ln>
        </p:spPr>
      </p:pic>
      <p:graphicFrame>
        <p:nvGraphicFramePr>
          <p:cNvPr id="94254" name="Group 46"/>
          <p:cNvGraphicFramePr>
            <a:graphicFrameLocks noGrp="1"/>
          </p:cNvGraphicFramePr>
          <p:nvPr/>
        </p:nvGraphicFramePr>
        <p:xfrm>
          <a:off x="684213" y="5876925"/>
          <a:ext cx="7343775" cy="854075"/>
        </p:xfrm>
        <a:graphic>
          <a:graphicData uri="http://schemas.openxmlformats.org/drawingml/2006/table">
            <a:tbl>
              <a:tblPr/>
              <a:tblGrid>
                <a:gridCol w="4549775"/>
                <a:gridCol w="2794000"/>
              </a:tblGrid>
              <a:tr h="3825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600" b="1" i="0" u="none" strike="noStrike" cap="none" normalizeH="0" baseline="0" smtClean="0">
                          <a:ln>
                            <a:noFill/>
                          </a:ln>
                          <a:solidFill>
                            <a:srgbClr val="999999"/>
                          </a:solidFill>
                          <a:effectLst/>
                          <a:latin typeface="Verdana" pitchFamily="34" charset="0"/>
                          <a:cs typeface="Times New Roman" pitchFamily="18" charset="0"/>
                          <a:hlinkClick r:id="rId4"/>
                        </a:rPr>
                        <a:t> </a:t>
                      </a:r>
                      <a:r>
                        <a:rPr kumimoji="0" lang="pt-BR" sz="1000" b="1" i="0" u="none" strike="noStrike" cap="none" normalizeH="0" baseline="0" smtClean="0">
                          <a:ln>
                            <a:noFill/>
                          </a:ln>
                          <a:solidFill>
                            <a:srgbClr val="999999"/>
                          </a:solidFill>
                          <a:effectLst/>
                          <a:latin typeface="Verdana" pitchFamily="34" charset="0"/>
                          <a:cs typeface="Times New Roman" pitchFamily="18" charset="0"/>
                          <a:hlinkClick r:id="rId4"/>
                        </a:rPr>
                        <a:t>Promovendo a transi</a:t>
                      </a:r>
                      <a:r>
                        <a:rPr kumimoji="0" lang="pt-BR" sz="1000" b="1" i="0" u="none" strike="noStrike" cap="none" normalizeH="0" baseline="0" smtClean="0">
                          <a:ln>
                            <a:noFill/>
                          </a:ln>
                          <a:solidFill>
                            <a:srgbClr val="999999"/>
                          </a:solidFill>
                          <a:effectLst/>
                          <a:latin typeface="Calibri"/>
                          <a:cs typeface="Times New Roman" pitchFamily="18" charset="0"/>
                          <a:hlinkClick r:id="rId4"/>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hlinkClick r:id="rId4"/>
                        </a:rPr>
                        <a:t>ão fisiol</a:t>
                      </a:r>
                      <a:r>
                        <a:rPr kumimoji="0" lang="pt-BR" sz="1000" b="1" i="0" u="none" strike="noStrike" cap="none" normalizeH="0" baseline="0" smtClean="0">
                          <a:ln>
                            <a:noFill/>
                          </a:ln>
                          <a:solidFill>
                            <a:srgbClr val="999999"/>
                          </a:solidFill>
                          <a:effectLst/>
                          <a:latin typeface="Calibri"/>
                          <a:cs typeface="Times New Roman" pitchFamily="18" charset="0"/>
                          <a:hlinkClick r:id="rId4"/>
                        </a:rPr>
                        <a:t>ó</a:t>
                      </a:r>
                      <a:r>
                        <a:rPr kumimoji="0" lang="pt-BR" sz="1000" b="1" i="0" u="none" strike="noStrike" cap="none" normalizeH="0" baseline="0" smtClean="0">
                          <a:ln>
                            <a:noFill/>
                          </a:ln>
                          <a:solidFill>
                            <a:srgbClr val="999999"/>
                          </a:solidFill>
                          <a:effectLst/>
                          <a:latin typeface="Verdana" pitchFamily="34" charset="0"/>
                          <a:cs typeface="Times New Roman" pitchFamily="18" charset="0"/>
                          <a:hlinkClick r:id="rId4"/>
                        </a:rPr>
                        <a:t>gica ao nascimento: Reavalia</a:t>
                      </a:r>
                      <a:r>
                        <a:rPr kumimoji="0" lang="pt-BR" sz="1000" b="1" i="0" u="none" strike="noStrike" cap="none" normalizeH="0" baseline="0" smtClean="0">
                          <a:ln>
                            <a:noFill/>
                          </a:ln>
                          <a:solidFill>
                            <a:srgbClr val="999999"/>
                          </a:solidFill>
                          <a:effectLst/>
                          <a:latin typeface="Calibri"/>
                          <a:cs typeface="Times New Roman" pitchFamily="18" charset="0"/>
                          <a:hlinkClick r:id="rId4"/>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hlinkClick r:id="rId4"/>
                        </a:rPr>
                        <a:t>ão da reanima</a:t>
                      </a:r>
                      <a:r>
                        <a:rPr kumimoji="0" lang="pt-BR" sz="1000" b="1" i="0" u="none" strike="noStrike" cap="none" normalizeH="0" baseline="0" smtClean="0">
                          <a:ln>
                            <a:noFill/>
                          </a:ln>
                          <a:solidFill>
                            <a:srgbClr val="999999"/>
                          </a:solidFill>
                          <a:effectLst/>
                          <a:latin typeface="Calibri"/>
                          <a:cs typeface="Times New Roman" pitchFamily="18" charset="0"/>
                          <a:hlinkClick r:id="rId4"/>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hlinkClick r:id="rId4"/>
                        </a:rPr>
                        <a:t>ão e momento de clampeamento do cordão</a:t>
                      </a:r>
                      <a:r>
                        <a:rPr kumimoji="0" lang="pt-BR" sz="1000" b="0" i="0" u="none" strike="noStrike" cap="none" normalizeH="0" baseline="0" smtClean="0">
                          <a:ln>
                            <a:noFill/>
                          </a:ln>
                          <a:solidFill>
                            <a:srgbClr val="999999"/>
                          </a:solidFill>
                          <a:effectLst/>
                          <a:latin typeface="Verdana" pitchFamily="34" charset="0"/>
                          <a:cs typeface="Times New Roman" pitchFamily="18" charset="0"/>
                        </a:rPr>
                        <a:t/>
                      </a:r>
                      <a:br>
                        <a:rPr kumimoji="0" lang="pt-BR" sz="1000" b="0" i="0" u="none" strike="noStrike" cap="none" normalizeH="0" baseline="0" smtClean="0">
                          <a:ln>
                            <a:noFill/>
                          </a:ln>
                          <a:solidFill>
                            <a:srgbClr val="999999"/>
                          </a:solidFill>
                          <a:effectLst/>
                          <a:latin typeface="Verdana" pitchFamily="34" charset="0"/>
                          <a:cs typeface="Times New Roman" pitchFamily="18" charset="0"/>
                        </a:rPr>
                      </a:br>
                      <a:r>
                        <a:rPr kumimoji="0" lang="pt-BR" sz="1000" b="0" i="0" u="none" strike="noStrike" cap="none" normalizeH="0" baseline="0" smtClean="0">
                          <a:ln>
                            <a:noFill/>
                          </a:ln>
                          <a:solidFill>
                            <a:srgbClr val="999999"/>
                          </a:solidFill>
                          <a:effectLst/>
                          <a:latin typeface="Verdana" pitchFamily="34" charset="0"/>
                          <a:cs typeface="Times New Roman" pitchFamily="18" charset="0"/>
                        </a:rPr>
                        <a:t>Autor(es):</a:t>
                      </a:r>
                      <a:r>
                        <a:rPr kumimoji="0" lang="pt-BR" sz="1000" b="0" i="0" u="none" strike="noStrike" cap="none" normalizeH="0" baseline="0" smtClean="0">
                          <a:ln>
                            <a:noFill/>
                          </a:ln>
                          <a:solidFill>
                            <a:srgbClr val="000000"/>
                          </a:solidFill>
                          <a:effectLst/>
                          <a:latin typeface="Calibri"/>
                          <a:cs typeface="Times New Roman" pitchFamily="18" charset="0"/>
                        </a:rPr>
                        <a:t> </a:t>
                      </a:r>
                      <a:r>
                        <a:rPr kumimoji="0" lang="pt-BR" sz="1000" b="0" i="0" u="none" strike="noStrike" cap="none" normalizeH="0" baseline="0" smtClean="0">
                          <a:ln>
                            <a:noFill/>
                          </a:ln>
                          <a:solidFill>
                            <a:srgbClr val="999999"/>
                          </a:solidFill>
                          <a:effectLst/>
                          <a:latin typeface="Verdana" pitchFamily="34" charset="0"/>
                          <a:cs typeface="Times New Roman" pitchFamily="18" charset="0"/>
                          <a:hlinkClick r:id="rId4"/>
                        </a:rPr>
                        <a:t>S. Niermeyer, S. Velaphi . Apresenta</a:t>
                      </a:r>
                      <a:r>
                        <a:rPr kumimoji="0" lang="pt-BR" sz="1000" b="0" i="0" u="none" strike="noStrike" cap="none" normalizeH="0" baseline="0" smtClean="0">
                          <a:ln>
                            <a:noFill/>
                          </a:ln>
                          <a:solidFill>
                            <a:srgbClr val="999999"/>
                          </a:solidFill>
                          <a:effectLst/>
                          <a:latin typeface="Calibri"/>
                          <a:cs typeface="Times New Roman" pitchFamily="18" charset="0"/>
                          <a:hlinkClick r:id="rId4"/>
                        </a:rPr>
                        <a:t>ç</a:t>
                      </a:r>
                      <a:r>
                        <a:rPr kumimoji="0" lang="pt-BR" sz="1000" b="0" i="0" u="none" strike="noStrike" cap="none" normalizeH="0" baseline="0" smtClean="0">
                          <a:ln>
                            <a:noFill/>
                          </a:ln>
                          <a:solidFill>
                            <a:srgbClr val="999999"/>
                          </a:solidFill>
                          <a:effectLst/>
                          <a:latin typeface="Verdana" pitchFamily="34" charset="0"/>
                          <a:cs typeface="Times New Roman" pitchFamily="18" charset="0"/>
                          <a:hlinkClick r:id="rId4"/>
                        </a:rPr>
                        <a:t>ão: Juliana Ferreira Gon</a:t>
                      </a:r>
                      <a:r>
                        <a:rPr kumimoji="0" lang="pt-BR" sz="1000" b="0" i="0" u="none" strike="noStrike" cap="none" normalizeH="0" baseline="0" smtClean="0">
                          <a:ln>
                            <a:noFill/>
                          </a:ln>
                          <a:solidFill>
                            <a:srgbClr val="999999"/>
                          </a:solidFill>
                          <a:effectLst/>
                          <a:latin typeface="Calibri"/>
                          <a:cs typeface="Times New Roman" pitchFamily="18" charset="0"/>
                          <a:hlinkClick r:id="rId4"/>
                        </a:rPr>
                        <a:t>ç</a:t>
                      </a:r>
                      <a:r>
                        <a:rPr kumimoji="0" lang="pt-BR" sz="1000" b="0" i="0" u="none" strike="noStrike" cap="none" normalizeH="0" baseline="0" smtClean="0">
                          <a:ln>
                            <a:noFill/>
                          </a:ln>
                          <a:solidFill>
                            <a:srgbClr val="999999"/>
                          </a:solidFill>
                          <a:effectLst/>
                          <a:latin typeface="Verdana" pitchFamily="34" charset="0"/>
                          <a:cs typeface="Times New Roman" pitchFamily="18" charset="0"/>
                          <a:hlinkClick r:id="rId4"/>
                        </a:rPr>
                        <a:t>alves</a:t>
                      </a:r>
                      <a:endParaRPr kumimoji="0" lang="pt-BR" sz="1000" b="0" i="0" u="none" strike="noStrike" cap="none" normalizeH="0" baseline="0" smtClean="0">
                        <a:ln>
                          <a:noFill/>
                        </a:ln>
                        <a:solidFill>
                          <a:schemeClr val="tx1"/>
                        </a:solidFill>
                        <a:effectLst/>
                        <a:latin typeface="Calibri" pitchFamily="34"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pt-BR" sz="2800" b="0" i="0" u="none" strike="noStrike" cap="none" normalizeH="0" baseline="0" smtClean="0">
                        <a:ln>
                          <a:noFill/>
                        </a:ln>
                        <a:solidFill>
                          <a:schemeClr val="tx1"/>
                        </a:solidFill>
                        <a:effectLst/>
                        <a:latin typeface="Calibri" pitchFamily="34"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E4E4E4"/>
                    </a:solidFill>
                  </a:tcPr>
                </a:tc>
              </a:tr>
            </a:tbl>
          </a:graphicData>
        </a:graphic>
      </p:graphicFrame>
      <p:sp>
        <p:nvSpPr>
          <p:cNvPr id="92180" name="AutoShape 25"/>
          <p:cNvSpPr>
            <a:spLocks noChangeArrowheads="1"/>
          </p:cNvSpPr>
          <p:nvPr/>
        </p:nvSpPr>
        <p:spPr bwMode="auto">
          <a:xfrm>
            <a:off x="0" y="5300663"/>
            <a:ext cx="755650" cy="504825"/>
          </a:xfrm>
          <a:prstGeom prst="lightningBolt">
            <a:avLst/>
          </a:prstGeom>
          <a:solidFill>
            <a:schemeClr val="accent1"/>
          </a:solidFill>
          <a:ln w="57150">
            <a:solidFill>
              <a:schemeClr val="tx1"/>
            </a:solidFill>
            <a:miter lim="800000"/>
            <a:headEnd/>
            <a:tailEnd/>
          </a:ln>
        </p:spPr>
        <p:txBody>
          <a:bodyPr wrap="none" anchor="ctr"/>
          <a:lstStyle/>
          <a:p>
            <a:endParaRPr lang="pt-B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a:xfrm>
            <a:off x="468313" y="1341438"/>
            <a:ext cx="8229600" cy="4525962"/>
          </a:xfrm>
        </p:spPr>
        <p:txBody>
          <a:bodyPr/>
          <a:lstStyle/>
          <a:p>
            <a:pPr algn="ctr">
              <a:lnSpc>
                <a:spcPct val="90000"/>
              </a:lnSpc>
            </a:pPr>
            <a:r>
              <a:rPr lang="pt-BR" sz="2400" b="1" i="1" smtClean="0">
                <a:solidFill>
                  <a:srgbClr val="FFFF00"/>
                </a:solidFill>
              </a:rPr>
              <a:t>5º Simpósio Internacional de Reanimação Neonatal na Cidade de Gramado, RS, entre os dias 27-29 de março de 2014.  </a:t>
            </a:r>
          </a:p>
          <a:p>
            <a:pPr>
              <a:lnSpc>
                <a:spcPct val="90000"/>
              </a:lnSpc>
            </a:pPr>
            <a:r>
              <a:rPr lang="pt-BR" sz="2400" smtClean="0"/>
              <a:t>São recordados os passos históricos na assistência aos recém-nascidos com líquido amniótico meconial, incluindo a aspiração da orofaringe antes da saída dos ombros (Dra. Carson), aspiração traqueal imediata de todos estes RN, vigorosos ou deprimidos (Dr. Gregory), aspiração seletiva da traquéia se houvesse mecônio abaixo das cordas vocais (Dra. Linder), a não aspiração traqueal em RN vigorosos (Dr. Wiswell), a não necessidade de aspiração da orofaringe (Dr. Vain) até chegarmos ao momento atual que é o </a:t>
            </a:r>
            <a:r>
              <a:rPr lang="pt-BR" sz="2400" b="1" smtClean="0">
                <a:solidFill>
                  <a:srgbClr val="FF3300"/>
                </a:solidFill>
              </a:rPr>
              <a:t>QUESTIONAMENTO SE DEVEMOS ASPIRAR A TRAQUÉIA DOS RECÉM-NASCIDOS DEPRIMIDOS</a:t>
            </a:r>
            <a:r>
              <a:rPr lang="pt-BR" sz="2400" smtClean="0"/>
              <a:t>, estudo piloto aguardando verba para o seu início. </a:t>
            </a:r>
          </a:p>
        </p:txBody>
      </p:sp>
      <p:graphicFrame>
        <p:nvGraphicFramePr>
          <p:cNvPr id="93204" name="Group 20"/>
          <p:cNvGraphicFramePr>
            <a:graphicFrameLocks noGrp="1"/>
          </p:cNvGraphicFramePr>
          <p:nvPr/>
        </p:nvGraphicFramePr>
        <p:xfrm>
          <a:off x="827088" y="476250"/>
          <a:ext cx="7561262" cy="728663"/>
        </p:xfrm>
        <a:graphic>
          <a:graphicData uri="http://schemas.openxmlformats.org/drawingml/2006/table">
            <a:tbl>
              <a:tblPr/>
              <a:tblGrid>
                <a:gridCol w="6762750"/>
                <a:gridCol w="798512"/>
              </a:tblGrid>
              <a:tr h="376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Rec</a:t>
                      </a:r>
                      <a:r>
                        <a:rPr kumimoji="0" lang="pt-BR" sz="1400" b="1" i="0" u="none" strike="noStrike" cap="none" normalizeH="0" baseline="0" smtClean="0">
                          <a:ln>
                            <a:noFill/>
                          </a:ln>
                          <a:solidFill>
                            <a:srgbClr val="999999"/>
                          </a:solidFill>
                          <a:effectLst/>
                          <a:latin typeface="Arial"/>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m-nascido com l</a:t>
                      </a:r>
                      <a:r>
                        <a:rPr kumimoji="0" lang="pt-BR" sz="1400" b="1" i="0" u="none" strike="noStrike" cap="none" normalizeH="0" baseline="0" smtClean="0">
                          <a:ln>
                            <a:noFill/>
                          </a:ln>
                          <a:solidFill>
                            <a:srgbClr val="999999"/>
                          </a:solidFill>
                          <a:effectLst/>
                          <a:latin typeface="Arial"/>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quido meconial: o pediatra deve aspirar a traqu</a:t>
                      </a:r>
                      <a:r>
                        <a:rPr kumimoji="0" lang="pt-BR" sz="1400" b="1" i="0" u="none" strike="noStrike" cap="none" normalizeH="0" baseline="0" smtClean="0">
                          <a:ln>
                            <a:noFill/>
                          </a:ln>
                          <a:solidFill>
                            <a:srgbClr val="999999"/>
                          </a:solidFill>
                          <a:effectLst/>
                          <a:latin typeface="Arial"/>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ia?</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David W. Boyle (EUA). Realizado por Paulo R. Margotto</a:t>
                      </a:r>
                      <a:endParaRPr kumimoji="0" lang="pt-BR" sz="1400" b="0" i="0" u="none" strike="noStrike" cap="none" normalizeH="0" baseline="0" smtClean="0">
                        <a:ln>
                          <a:noFill/>
                        </a:ln>
                        <a:solidFill>
                          <a:schemeClr val="tx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Aria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3190" name="Picture 6" descr="link2">
            <a:hlinkClick r:id="rId2"/>
          </p:cNvPr>
          <p:cNvPicPr>
            <a:picLocks noChangeAspect="1" noChangeArrowheads="1"/>
          </p:cNvPicPr>
          <p:nvPr/>
        </p:nvPicPr>
        <p:blipFill>
          <a:blip r:embed="rId3"/>
          <a:srcRect/>
          <a:stretch>
            <a:fillRect/>
          </a:stretch>
        </p:blipFill>
        <p:spPr bwMode="auto">
          <a:xfrm>
            <a:off x="7524750" y="620713"/>
            <a:ext cx="352425" cy="285750"/>
          </a:xfrm>
          <a:prstGeom prst="rect">
            <a:avLst/>
          </a:prstGeom>
          <a:noFill/>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881</TotalTime>
  <Words>5340</Words>
  <Application>Microsoft Office PowerPoint</Application>
  <PresentationFormat>Apresentação na tela (4:3)</PresentationFormat>
  <Paragraphs>301</Paragraphs>
  <Slides>74</Slides>
  <Notes>4</Notes>
  <HiddenSlides>0</HiddenSlides>
  <MMClips>0</MMClips>
  <ScaleCrop>false</ScaleCrop>
  <HeadingPairs>
    <vt:vector size="6" baseType="variant">
      <vt:variant>
        <vt:lpstr>Fontes usadas</vt:lpstr>
      </vt:variant>
      <vt:variant>
        <vt:i4>8</vt:i4>
      </vt:variant>
      <vt:variant>
        <vt:lpstr>Modelo de design</vt:lpstr>
      </vt:variant>
      <vt:variant>
        <vt:i4>1</vt:i4>
      </vt:variant>
      <vt:variant>
        <vt:lpstr>Títulos de slides</vt:lpstr>
      </vt:variant>
      <vt:variant>
        <vt:i4>74</vt:i4>
      </vt:variant>
    </vt:vector>
  </HeadingPairs>
  <TitlesOfParts>
    <vt:vector size="83" baseType="lpstr">
      <vt:lpstr>Arial</vt:lpstr>
      <vt:lpstr>Calibri</vt:lpstr>
      <vt:lpstr>Tahoma</vt:lpstr>
      <vt:lpstr>Wingdings</vt:lpstr>
      <vt:lpstr>Symbol</vt:lpstr>
      <vt:lpstr>Constantia</vt:lpstr>
      <vt:lpstr>Verdana</vt:lpstr>
      <vt:lpstr>Times New Roman</vt:lpstr>
      <vt:lpstr>Tema do Office</vt:lpstr>
      <vt:lpstr>Caso Clínico  Reanimação Neonatal (Hérnia diafragmática)</vt:lpstr>
      <vt:lpstr>Dados Maternos</vt:lpstr>
      <vt:lpstr>Dados do Parto</vt:lpstr>
      <vt:lpstr>Dados do RN</vt:lpstr>
      <vt:lpstr>Exame físico</vt:lpstr>
      <vt:lpstr>Slide 6</vt:lpstr>
      <vt:lpstr>Reavaliação com 3h de vida</vt:lpstr>
      <vt:lpstr>Slide 8</vt:lpstr>
      <vt:lpstr>Reavaliação após exame</vt:lpstr>
      <vt:lpstr>Evolução</vt:lpstr>
      <vt:lpstr>Slide 11</vt:lpstr>
      <vt:lpstr>Slide 12</vt:lpstr>
      <vt:lpstr>Slide 13</vt:lpstr>
      <vt:lpstr>DISCUSSÃO CLÍNICA</vt:lpstr>
      <vt:lpstr>Slide 15</vt:lpstr>
      <vt:lpstr>Reanimação neonatal – Conceitos introdutórios</vt:lpstr>
      <vt:lpstr>Conceitos introdutórios</vt:lpstr>
      <vt:lpstr>Conceitos introdutórios</vt:lpstr>
      <vt:lpstr>Preparo para a assistência</vt:lpstr>
      <vt:lpstr>Slide 20</vt:lpstr>
      <vt:lpstr>Slide 21</vt:lpstr>
      <vt:lpstr>Preparo do material</vt:lpstr>
      <vt:lpstr>Slide 23</vt:lpstr>
      <vt:lpstr>Slide 24</vt:lpstr>
      <vt:lpstr>Slide 25</vt:lpstr>
      <vt:lpstr>Avaliação da vitalidade ao nascer</vt:lpstr>
      <vt:lpstr>Avaliação da vitalidade ao nascer</vt:lpstr>
      <vt:lpstr>Avaliação da vitalidade ao nascer</vt:lpstr>
      <vt:lpstr>Avaliação da vitalidade ao nascer</vt:lpstr>
      <vt:lpstr>Assistência ao recém-nascido de termo com boa vital Dade ao nascer  </vt:lpstr>
      <vt:lpstr>Assistência ao recém-nascido com líquido amniótico meconial  </vt:lpstr>
      <vt:lpstr>Assistência ao recém-nascido com necessidade de reanimação  </vt:lpstr>
      <vt:lpstr>Slide 33</vt:lpstr>
      <vt:lpstr>Primeiros passos da reanimação</vt:lpstr>
      <vt:lpstr>Primeiros passos da reanimação</vt:lpstr>
      <vt:lpstr>Slide 36</vt:lpstr>
      <vt:lpstr>Primeiros passos da reanimação</vt:lpstr>
      <vt:lpstr>Primeiros passos da reanimação</vt:lpstr>
      <vt:lpstr>Reavaliação (30 segundos)</vt:lpstr>
      <vt:lpstr>Ventilação com Pressão Positiva (VPP)</vt:lpstr>
      <vt:lpstr>Slide 41</vt:lpstr>
      <vt:lpstr>Slide 42</vt:lpstr>
      <vt:lpstr>Saturação de O2</vt:lpstr>
      <vt:lpstr>Saturação de O2</vt:lpstr>
      <vt:lpstr>Slide 45</vt:lpstr>
      <vt:lpstr>Massagem Cardíaca</vt:lpstr>
      <vt:lpstr>Massagem Cardíaca</vt:lpstr>
      <vt:lpstr>Slide 48</vt:lpstr>
      <vt:lpstr>Massagem Cardíaca</vt:lpstr>
      <vt:lpstr>Massagem Cardíaca</vt:lpstr>
      <vt:lpstr>Massagem Cardíaca</vt:lpstr>
      <vt:lpstr>Drogas na Sala de Parto</vt:lpstr>
      <vt:lpstr>Drogas na Sala de Parto</vt:lpstr>
      <vt:lpstr>Slide 54</vt:lpstr>
      <vt:lpstr>Drogas na Sala de Parto</vt:lpstr>
      <vt:lpstr>Slide 56</vt:lpstr>
      <vt:lpstr>Slide 57</vt:lpstr>
      <vt:lpstr>Duração da Reanimação Neonatal</vt:lpstr>
      <vt:lpstr>Slide 59</vt:lpstr>
      <vt:lpstr>Slide 60</vt:lpstr>
      <vt:lpstr>Slide 61</vt:lpstr>
      <vt:lpstr>Slide 62</vt:lpstr>
      <vt:lpstr>Slide 63</vt:lpstr>
      <vt:lpstr>Hérnia Diafragmática Congênita</vt:lpstr>
      <vt:lpstr>Slide 65</vt:lpstr>
      <vt:lpstr>Hérnia Diafragmática Congênita</vt:lpstr>
      <vt:lpstr>Slide 67</vt:lpstr>
      <vt:lpstr>Slide 68</vt:lpstr>
      <vt:lpstr>Bibliografia</vt:lpstr>
      <vt:lpstr>Nota do Editor do site,  Dr. Paulo R. Margotto Consultem também!</vt:lpstr>
      <vt:lpstr>Slide 71</vt:lpstr>
      <vt:lpstr>Slide 72</vt:lpstr>
      <vt:lpstr>Slide 73</vt:lpstr>
      <vt:lpstr>Slide 74</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dc:creator>
  <cp:lastModifiedBy>Paulo</cp:lastModifiedBy>
  <cp:revision>47</cp:revision>
  <dcterms:created xsi:type="dcterms:W3CDTF">2014-08-11T00:49:02Z</dcterms:created>
  <dcterms:modified xsi:type="dcterms:W3CDTF">2014-08-17T20:36:55Z</dcterms:modified>
</cp:coreProperties>
</file>