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301" r:id="rId6"/>
    <p:sldId id="265" r:id="rId7"/>
    <p:sldId id="264" r:id="rId8"/>
    <p:sldId id="260" r:id="rId9"/>
    <p:sldId id="261" r:id="rId10"/>
    <p:sldId id="302" r:id="rId11"/>
    <p:sldId id="267" r:id="rId12"/>
    <p:sldId id="268" r:id="rId13"/>
    <p:sldId id="269" r:id="rId14"/>
    <p:sldId id="273" r:id="rId15"/>
    <p:sldId id="272" r:id="rId16"/>
    <p:sldId id="270" r:id="rId17"/>
    <p:sldId id="275" r:id="rId18"/>
    <p:sldId id="277" r:id="rId19"/>
    <p:sldId id="278" r:id="rId20"/>
    <p:sldId id="279" r:id="rId21"/>
    <p:sldId id="280" r:id="rId22"/>
    <p:sldId id="282" r:id="rId23"/>
    <p:sldId id="283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3" r:id="rId32"/>
    <p:sldId id="294" r:id="rId33"/>
    <p:sldId id="292" r:id="rId34"/>
    <p:sldId id="295" r:id="rId35"/>
    <p:sldId id="296" r:id="rId36"/>
    <p:sldId id="297" r:id="rId37"/>
    <p:sldId id="298" r:id="rId38"/>
    <p:sldId id="299" r:id="rId39"/>
    <p:sldId id="300" r:id="rId4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 varScale="1">
        <p:scale>
          <a:sx n="84" d="100"/>
          <a:sy n="84" d="100"/>
        </p:scale>
        <p:origin x="-1411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03402-A631-4A19-8EF8-B40B3608CA4E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1073B-1393-4D47-B328-36B8D24356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DF480-7119-4168-AE3D-62538C59CDDA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3066B-C2AC-4F0D-AA33-FBFE7DEADE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D0138-704D-419D-9F10-E77BAFB11681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482CC-5D6B-410A-873F-8F7067E64E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61373-8860-4FC0-86A4-BED71491A1C4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E2D23-4A72-44CA-A02B-FF2FC016EE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01F92-6A4B-4748-860A-C59EBEC0AFEA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B837F-FEA7-4CE3-857A-A71213E0DF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3E475-67EF-4FF5-A173-9A6C4743A2D1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64DD1-3531-4BD5-8E49-F38AE8D34F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80625-C270-4946-A8A2-B65F66AC650D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A13CA-AB28-45BE-ABEE-1F06E90BCC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3A7E1-3F2B-4693-8815-CDBA7F66F3C6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31716-A0F8-444D-8F96-12997BFF9E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6A7F3-A533-4594-B985-C57FD5F31463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81C12-85E6-445B-AA70-74F6C68DF6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9C553-8753-4980-8477-38189D4F27AD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B51E8-AF39-4770-900C-B69A574E26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B4974-685C-4A1F-95A1-9926AF45FE20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D0DE9-CA07-496D-86AA-892B040C720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2D3BAC-A21C-46CB-B6B2-5FA81F3DBEC8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C9E2A7-7FD5-4C4E-A1CC-FA6722540A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://www.supervestibular.com/universidades/universidade-catolica-brasilia---ucb.htm&amp;ei=6x8FU9bAD5G2kAfi5ID4Dg&amp;bvm=bv.61535280,d.eW0&amp;psig=AFQjCNFP_j1KKEktxLkteHqZgxfPUHu4ag&amp;ust=139293117095185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smtClean="0">
                <a:solidFill>
                  <a:schemeClr val="hlink"/>
                </a:solidFill>
              </a:rPr>
              <a:t>Doença Falciforme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Internato de Pediatria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Guilherme </a:t>
            </a:r>
            <a:r>
              <a:rPr lang="pt-BR" dirty="0"/>
              <a:t>S</a:t>
            </a:r>
            <a:r>
              <a:rPr lang="pt-BR" dirty="0" smtClean="0"/>
              <a:t>ales Gonçalves</a:t>
            </a:r>
            <a:endParaRPr lang="pt-BR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34450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7" descr="ANd9GcS8wDN0f34vO1R2VUORqcytV7ydgdtTIbRGocbROdvYSdHG3cpWmw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588"/>
            <a:ext cx="14763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476375" y="1628775"/>
            <a:ext cx="629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Faculdade de Medicina da Universidade Católica de Brasília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1433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smtClean="0"/>
          </a:p>
          <a:p>
            <a:pPr algn="just"/>
            <a:r>
              <a:rPr lang="pt-BR" smtClean="0"/>
              <a:t>A Doença Falciforme (DF) é o nome das hemoglobinopatias, dentre as quais estão incluídas a anemia falciforme, a S-betatalassemia e as hemoglobinopatias SC e SD.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 anemia falciforme é caracterizada pela presença de uma mutação no gene da hemoglobina (</a:t>
            </a:r>
            <a:r>
              <a:rPr lang="pt-BR" dirty="0" err="1"/>
              <a:t>H</a:t>
            </a:r>
            <a:r>
              <a:rPr lang="pt-BR" dirty="0" err="1" smtClean="0"/>
              <a:t>b</a:t>
            </a:r>
            <a:r>
              <a:rPr lang="pt-BR" dirty="0" smtClean="0"/>
              <a:t>).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Troca do </a:t>
            </a:r>
            <a:r>
              <a:rPr lang="pt-BR" dirty="0" err="1" smtClean="0"/>
              <a:t>ác</a:t>
            </a:r>
            <a:r>
              <a:rPr lang="pt-BR" dirty="0" smtClean="0"/>
              <a:t>. glutâmico por valina na posição 6 da cadeia beta da hemoglobina.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E</a:t>
            </a:r>
            <a:r>
              <a:rPr lang="pt-BR" dirty="0" smtClean="0"/>
              <a:t>m situações de carência de oxigênio essa alteração causa 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Forma de foice característica;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Efeitos sobre a membrana das hemácias que geram: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Lesão </a:t>
            </a:r>
            <a:r>
              <a:rPr lang="pt-BR" dirty="0" err="1" smtClean="0"/>
              <a:t>oxidativa</a:t>
            </a:r>
            <a:r>
              <a:rPr lang="pt-BR" dirty="0" smtClean="0"/>
              <a:t>;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Desidratação celular;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Assimetria anormal dos </a:t>
            </a:r>
            <a:r>
              <a:rPr lang="pt-BR" dirty="0" err="1" smtClean="0"/>
              <a:t>fosfolipídeos</a:t>
            </a:r>
            <a:r>
              <a:rPr lang="pt-BR" dirty="0" smtClean="0"/>
              <a:t>; e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Aumento da aderência ás células endoteliais.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São fatores precipitantes para essa falha na polimerização: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Desidratação;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Infecções;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Acidose; e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Tensão emocional.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549275"/>
            <a:ext cx="4333875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Anemia_falciforme_robbin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908050"/>
            <a:ext cx="8485187" cy="5113338"/>
          </a:xfrm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Padrão de herança autossômico recessivo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Indivíduos heterozigotos (</a:t>
            </a:r>
            <a:r>
              <a:rPr lang="pt-BR" dirty="0" err="1" smtClean="0"/>
              <a:t>HbAS</a:t>
            </a:r>
            <a:r>
              <a:rPr lang="pt-BR" dirty="0" smtClean="0"/>
              <a:t>) são denominados traço falciforme, 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N</a:t>
            </a:r>
            <a:r>
              <a:rPr lang="pt-BR" dirty="0" smtClean="0"/>
              <a:t>ão anêmico, não necessita de tratamento.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Manifestações sutis.</a:t>
            </a:r>
          </a:p>
          <a:p>
            <a:pPr marL="914400" lvl="2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Indivíduos homozigotos (</a:t>
            </a:r>
            <a:r>
              <a:rPr lang="pt-BR" dirty="0" err="1" smtClean="0"/>
              <a:t>HbSS</a:t>
            </a:r>
            <a:r>
              <a:rPr lang="pt-BR" dirty="0" smtClean="0"/>
              <a:t>) possuem anemia falciforme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processo fisiopatológico devido à presença de </a:t>
            </a:r>
            <a:r>
              <a:rPr lang="pt-BR" dirty="0" err="1"/>
              <a:t>Hb</a:t>
            </a:r>
            <a:r>
              <a:rPr lang="pt-BR" dirty="0"/>
              <a:t> S é </a:t>
            </a:r>
            <a:r>
              <a:rPr lang="pt-BR" dirty="0" smtClean="0"/>
              <a:t>observado nas </a:t>
            </a:r>
            <a:r>
              <a:rPr lang="pt-BR" dirty="0"/>
              <a:t>seguintes situações, em ordem decrescente </a:t>
            </a:r>
            <a:r>
              <a:rPr lang="pt-BR" dirty="0" smtClean="0"/>
              <a:t>de gravidade</a:t>
            </a:r>
            <a:r>
              <a:rPr lang="pt-BR" dirty="0"/>
              <a:t>: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Anemia </a:t>
            </a:r>
            <a:r>
              <a:rPr lang="pt-BR" dirty="0"/>
              <a:t>falciforme, </a:t>
            </a:r>
            <a:r>
              <a:rPr lang="pt-BR" dirty="0" err="1"/>
              <a:t>Hb</a:t>
            </a:r>
            <a:r>
              <a:rPr lang="pt-BR" dirty="0"/>
              <a:t> SS</a:t>
            </a:r>
            <a:r>
              <a:rPr lang="pt-BR" dirty="0" smtClean="0"/>
              <a:t>;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err="1" smtClean="0"/>
              <a:t>Hb</a:t>
            </a:r>
            <a:r>
              <a:rPr lang="pt-BR" dirty="0" smtClean="0"/>
              <a:t> </a:t>
            </a:r>
            <a:r>
              <a:rPr lang="pt-BR" dirty="0"/>
              <a:t>S beta </a:t>
            </a:r>
            <a:r>
              <a:rPr lang="pt-BR" dirty="0" err="1"/>
              <a:t>talassemia</a:t>
            </a:r>
            <a:r>
              <a:rPr lang="pt-BR" dirty="0"/>
              <a:t>, </a:t>
            </a:r>
            <a:r>
              <a:rPr lang="pt-BR" dirty="0" err="1"/>
              <a:t>Hb</a:t>
            </a:r>
            <a:r>
              <a:rPr lang="pt-BR" dirty="0"/>
              <a:t> SC; e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err="1" smtClean="0"/>
              <a:t>Hb</a:t>
            </a:r>
            <a:r>
              <a:rPr lang="pt-BR" dirty="0" smtClean="0"/>
              <a:t> </a:t>
            </a:r>
            <a:r>
              <a:rPr lang="pt-BR" dirty="0"/>
              <a:t>SD.</a:t>
            </a:r>
            <a:endParaRPr lang="pt-BR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1375" y="1622425"/>
            <a:ext cx="4697413" cy="23034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038" y="4443413"/>
            <a:ext cx="4319587" cy="2098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8688" y="4437063"/>
            <a:ext cx="4210050" cy="2098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Incidência </a:t>
            </a:r>
            <a:r>
              <a:rPr lang="pt-BR" dirty="0"/>
              <a:t>de pessoas com </a:t>
            </a:r>
            <a:r>
              <a:rPr lang="pt-BR" dirty="0" smtClean="0"/>
              <a:t>traço, no </a:t>
            </a:r>
            <a:r>
              <a:rPr lang="pt-BR" dirty="0"/>
              <a:t>Brasil, é de 1:35 dos nascidos vivos</a:t>
            </a:r>
            <a:r>
              <a:rPr lang="pt-BR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Atualmente</a:t>
            </a:r>
            <a:r>
              <a:rPr lang="pt-BR" dirty="0"/>
              <a:t>, estima-se que nasçam, a cada </a:t>
            </a:r>
            <a:r>
              <a:rPr lang="pt-BR" dirty="0" smtClean="0"/>
              <a:t>ano, 3.000 </a:t>
            </a:r>
            <a:r>
              <a:rPr lang="pt-BR" dirty="0"/>
              <a:t>crianças com DF e 200.000 com traço falciforme.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Pode ocorrer por: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Diagnóstico pré-natal: análise do DNA de células da vilosidade coriônica (feto de 12 a 14 semanas);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Triagem neonatal: realização de eletroforese de </a:t>
            </a:r>
            <a:r>
              <a:rPr lang="pt-BR" dirty="0" err="1" smtClean="0"/>
              <a:t>Hb</a:t>
            </a:r>
            <a:r>
              <a:rPr lang="pt-BR" dirty="0" smtClean="0"/>
              <a:t> em sangue de cordão ou pelo teste do pezinho;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História clínica: manifestações clínicas em geral por volta dos 6 meses de idade, relacionado ao declínio de </a:t>
            </a:r>
            <a:r>
              <a:rPr lang="pt-BR" dirty="0" err="1" smtClean="0"/>
              <a:t>Hb</a:t>
            </a:r>
            <a:r>
              <a:rPr lang="pt-BR" dirty="0" smtClean="0"/>
              <a:t> fetal.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Quadro de </a:t>
            </a:r>
            <a:r>
              <a:rPr lang="pt-BR" dirty="0" err="1" smtClean="0"/>
              <a:t>dactilite</a:t>
            </a:r>
            <a:r>
              <a:rPr lang="pt-BR" dirty="0" smtClean="0"/>
              <a:t>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Crises dolorosas de repetição em abdome e articulações;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Infecções;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Anemia; e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Icterícia.</a:t>
            </a: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Diagnóstico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Dactilite</a:t>
            </a:r>
          </a:p>
        </p:txBody>
      </p:sp>
      <p:pic>
        <p:nvPicPr>
          <p:cNvPr id="1026" name="Picture 2" descr="C:\Users\Guilherme\Desktop\downlo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195735" y="2492896"/>
            <a:ext cx="4816535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Pode ocorrer por: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Hemograma: anemia </a:t>
            </a:r>
            <a:r>
              <a:rPr lang="pt-BR" dirty="0" err="1" smtClean="0"/>
              <a:t>normocrômica</a:t>
            </a:r>
            <a:r>
              <a:rPr lang="pt-BR" dirty="0" smtClean="0"/>
              <a:t> e </a:t>
            </a:r>
            <a:r>
              <a:rPr lang="pt-BR" dirty="0" err="1" smtClean="0"/>
              <a:t>normocítica</a:t>
            </a:r>
            <a:r>
              <a:rPr lang="pt-BR" dirty="0" smtClean="0"/>
              <a:t>, </a:t>
            </a:r>
            <a:r>
              <a:rPr lang="pt-BR" dirty="0" err="1" smtClean="0"/>
              <a:t>Hb</a:t>
            </a:r>
            <a:r>
              <a:rPr lang="pt-BR" dirty="0" smtClean="0"/>
              <a:t> = 7 g/</a:t>
            </a:r>
            <a:r>
              <a:rPr lang="pt-BR" dirty="0" err="1" smtClean="0"/>
              <a:t>dL</a:t>
            </a:r>
            <a:r>
              <a:rPr lang="pt-BR" dirty="0" smtClean="0"/>
              <a:t>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Eletroforese de </a:t>
            </a:r>
            <a:r>
              <a:rPr lang="pt-BR" dirty="0" err="1" smtClean="0"/>
              <a:t>Hb</a:t>
            </a:r>
            <a:r>
              <a:rPr lang="pt-BR" dirty="0" smtClean="0"/>
              <a:t>: na anemia falciforme encontra-se: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HbS</a:t>
            </a:r>
            <a:r>
              <a:rPr lang="pt-BR" dirty="0" smtClean="0"/>
              <a:t>: 80 a 90%;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HbA1: Ausente</a:t>
            </a:r>
            <a:r>
              <a:rPr lang="pt-BR" dirty="0"/>
              <a:t>;</a:t>
            </a: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HbF</a:t>
            </a:r>
            <a:r>
              <a:rPr lang="pt-BR" dirty="0" smtClean="0"/>
              <a:t>: 2 a 20%;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HbA2: &lt; 3,5%.</a:t>
            </a:r>
          </a:p>
          <a:p>
            <a:pPr marL="45720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Diagnóstico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196975"/>
            <a:ext cx="676910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Acompanhamento ambulatorial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Uso de ácido fólico – 1 a 5mg/dia VO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err="1" smtClean="0"/>
              <a:t>Antibioticoprofilaxia</a:t>
            </a:r>
            <a:r>
              <a:rPr lang="pt-BR" dirty="0" smtClean="0"/>
              <a:t>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Profilaxia com penicilina </a:t>
            </a:r>
            <a:r>
              <a:rPr lang="pt-BR" dirty="0" err="1"/>
              <a:t>benzatina</a:t>
            </a:r>
            <a:r>
              <a:rPr lang="pt-BR" dirty="0"/>
              <a:t> ou V oral dos 4 meses </a:t>
            </a:r>
            <a:r>
              <a:rPr lang="pt-BR" dirty="0" smtClean="0"/>
              <a:t>até 5 </a:t>
            </a:r>
            <a:r>
              <a:rPr lang="pt-BR" dirty="0"/>
              <a:t>anos de idade, conforme o seguinte esquema</a:t>
            </a:r>
            <a:r>
              <a:rPr lang="pt-BR" dirty="0" smtClean="0"/>
              <a:t>: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Penicilina </a:t>
            </a:r>
            <a:r>
              <a:rPr lang="pt-BR" dirty="0"/>
              <a:t>V oral: 3 meses - 2 anos – 125mg 2 </a:t>
            </a:r>
            <a:r>
              <a:rPr lang="pt-BR" dirty="0" smtClean="0"/>
              <a:t>x/dia. 2 </a:t>
            </a:r>
            <a:r>
              <a:rPr lang="pt-BR" dirty="0"/>
              <a:t>- 5 anos - 250 mg 2x/dia</a:t>
            </a:r>
            <a:r>
              <a:rPr lang="pt-BR" dirty="0" smtClean="0"/>
              <a:t>.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Penicilina </a:t>
            </a:r>
            <a:r>
              <a:rPr lang="pt-BR" dirty="0" err="1"/>
              <a:t>benzatina</a:t>
            </a:r>
            <a:r>
              <a:rPr lang="pt-BR" dirty="0"/>
              <a:t>: 3 meses - 2 anos – 300.000 </a:t>
            </a:r>
            <a:r>
              <a:rPr lang="pt-BR" dirty="0" smtClean="0"/>
              <a:t>UI 28/28 dias. 2 </a:t>
            </a:r>
            <a:r>
              <a:rPr lang="pt-BR" dirty="0"/>
              <a:t>- 5 anos – 600.000 UI 28/28 </a:t>
            </a:r>
            <a:r>
              <a:rPr lang="pt-BR" dirty="0" smtClean="0"/>
              <a:t>dias.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Nas </a:t>
            </a:r>
            <a:r>
              <a:rPr lang="pt-BR" dirty="0"/>
              <a:t>crianças alérgicas a penicilina</a:t>
            </a:r>
            <a:r>
              <a:rPr lang="pt-BR" dirty="0" smtClean="0"/>
              <a:t>: 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Eritromicina</a:t>
            </a:r>
            <a:r>
              <a:rPr lang="pt-BR" dirty="0"/>
              <a:t>: 20mg/kg/dia (máx. 2g/dia), 12/12 h, via oral.</a:t>
            </a: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Acompanhamento ambulatorial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Programa especial de vacinação precoce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Vacina contra o </a:t>
            </a:r>
            <a:r>
              <a:rPr lang="pt-BR" b="1" dirty="0" err="1" smtClean="0"/>
              <a:t>Streptococcus</a:t>
            </a:r>
            <a:r>
              <a:rPr lang="pt-BR" b="1" dirty="0" smtClean="0"/>
              <a:t> </a:t>
            </a:r>
            <a:r>
              <a:rPr lang="pt-BR" b="1" dirty="0" err="1" smtClean="0"/>
              <a:t>pneumoniae</a:t>
            </a:r>
            <a:r>
              <a:rPr lang="pt-BR" b="1" dirty="0" smtClean="0"/>
              <a:t> (principal causa de óbito)</a:t>
            </a:r>
            <a:r>
              <a:rPr lang="pt-BR" dirty="0" smtClean="0"/>
              <a:t>: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err="1" smtClean="0"/>
              <a:t>Polissacáride</a:t>
            </a:r>
            <a:r>
              <a:rPr lang="pt-BR" dirty="0" smtClean="0"/>
              <a:t>: 1 dose após 2 anos de idade, com reforço 5 anos após a primeira dose.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Vacina </a:t>
            </a:r>
            <a:r>
              <a:rPr lang="pt-BR" dirty="0" err="1" smtClean="0"/>
              <a:t>antivaricela</a:t>
            </a:r>
            <a:r>
              <a:rPr lang="pt-BR" dirty="0" smtClean="0"/>
              <a:t>: dose única após 1 ano de idade.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Vacina </a:t>
            </a:r>
            <a:r>
              <a:rPr lang="pt-BR" dirty="0" err="1" smtClean="0"/>
              <a:t>anti-hepatite</a:t>
            </a:r>
            <a:r>
              <a:rPr lang="pt-BR" dirty="0" smtClean="0"/>
              <a:t> A: uma dose após 1 ano, com reforço 6 meses após a primeira dose.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Vacina </a:t>
            </a:r>
            <a:r>
              <a:rPr lang="pt-BR" dirty="0" err="1" smtClean="0"/>
              <a:t>anti-influenza</a:t>
            </a:r>
            <a:r>
              <a:rPr lang="pt-BR" dirty="0" smtClean="0"/>
              <a:t>: uma dose após 6 meses de idade, com reforço 1 mês após a primeira dose; a partir daí, anualmente.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109538"/>
            <a:ext cx="5857875" cy="663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28575"/>
            <a:ext cx="4640263" cy="664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Crises </a:t>
            </a:r>
            <a:r>
              <a:rPr lang="pt-BR" dirty="0" smtClean="0"/>
              <a:t>Álgicas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Complicações mais frequentes.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Dano tissular isquêmico </a:t>
            </a:r>
            <a:r>
              <a:rPr lang="pt-BR" dirty="0"/>
              <a:t>secundário à </a:t>
            </a:r>
            <a:r>
              <a:rPr lang="pt-BR" dirty="0" smtClean="0"/>
              <a:t>obstrução do </a:t>
            </a:r>
            <a:r>
              <a:rPr lang="pt-BR" dirty="0"/>
              <a:t>fluxo sanguíneo pelas </a:t>
            </a:r>
            <a:r>
              <a:rPr lang="pt-BR" dirty="0" smtClean="0"/>
              <a:t>hemácias </a:t>
            </a:r>
            <a:r>
              <a:rPr lang="pt-BR" dirty="0" err="1" smtClean="0"/>
              <a:t>falcizadas</a:t>
            </a:r>
            <a:r>
              <a:rPr lang="pt-BR" dirty="0" smtClean="0"/>
              <a:t>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primeira manifestação </a:t>
            </a:r>
            <a:r>
              <a:rPr lang="pt-BR" dirty="0" smtClean="0"/>
              <a:t>de dor</a:t>
            </a:r>
            <a:r>
              <a:rPr lang="pt-BR" dirty="0"/>
              <a:t>, na maioria das crianças, é a </a:t>
            </a:r>
            <a:r>
              <a:rPr lang="pt-BR" dirty="0" err="1" smtClean="0"/>
              <a:t>dactilite</a:t>
            </a:r>
            <a:r>
              <a:rPr lang="pt-BR" dirty="0" smtClean="0"/>
              <a:t> (ou </a:t>
            </a:r>
            <a:r>
              <a:rPr lang="pt-BR" dirty="0"/>
              <a:t>síndrome mão-pé).</a:t>
            </a:r>
            <a:endParaRPr lang="pt-BR" dirty="0" smtClean="0"/>
          </a:p>
          <a:p>
            <a:pPr marL="457200" lvl="1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Duram </a:t>
            </a:r>
            <a:r>
              <a:rPr lang="pt-BR" dirty="0"/>
              <a:t>de 4 a 6 dias, </a:t>
            </a:r>
            <a:r>
              <a:rPr lang="pt-BR" dirty="0" smtClean="0"/>
              <a:t>podem </a:t>
            </a:r>
            <a:r>
              <a:rPr lang="pt-BR" dirty="0"/>
              <a:t>persistir por semanas. </a:t>
            </a: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Hipóxia, infecção</a:t>
            </a:r>
            <a:r>
              <a:rPr lang="pt-BR" dirty="0"/>
              <a:t>, febre, acidose, </a:t>
            </a:r>
            <a:r>
              <a:rPr lang="pt-BR" dirty="0" smtClean="0"/>
              <a:t>desidratação e </a:t>
            </a:r>
            <a:r>
              <a:rPr lang="pt-BR" dirty="0"/>
              <a:t>exposição ao frio </a:t>
            </a:r>
            <a:r>
              <a:rPr lang="pt-BR" dirty="0" smtClean="0"/>
              <a:t>extremo precipitam </a:t>
            </a:r>
            <a:r>
              <a:rPr lang="pt-BR" dirty="0"/>
              <a:t>as crises álgicas. </a:t>
            </a:r>
            <a:endParaRPr lang="pt-BR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Crises Álgicas</a:t>
            </a:r>
          </a:p>
          <a:p>
            <a:pPr lvl="1" algn="just"/>
            <a:r>
              <a:rPr lang="pt-BR" smtClean="0"/>
              <a:t>Tratamento</a:t>
            </a:r>
          </a:p>
          <a:p>
            <a:pPr lvl="2" algn="just"/>
            <a:r>
              <a:rPr lang="pt-BR" smtClean="0"/>
              <a:t>Hidratação</a:t>
            </a:r>
          </a:p>
          <a:p>
            <a:pPr lvl="2" algn="just"/>
            <a:r>
              <a:rPr lang="pt-BR" smtClean="0"/>
              <a:t>Analgesia</a:t>
            </a:r>
          </a:p>
          <a:p>
            <a:pPr lvl="3" algn="just"/>
            <a:r>
              <a:rPr lang="pt-BR" smtClean="0"/>
              <a:t>Dor leve: analgésicos suaves, como paracetamol ou dipirona;</a:t>
            </a:r>
          </a:p>
          <a:p>
            <a:pPr lvl="3" algn="just"/>
            <a:r>
              <a:rPr lang="pt-BR" smtClean="0"/>
              <a:t>Dor moderada: codeína VO 0,5 a 0,75 mg/kg/dose a cada 4 horas</a:t>
            </a:r>
          </a:p>
          <a:p>
            <a:pPr lvl="3" algn="just"/>
            <a:r>
              <a:rPr lang="pt-BR" smtClean="0"/>
              <a:t>Dor severa: morfina VO, SC, IM 0,10 mg/kg/dose a cada 3 ou 4 horas, dose máxima = 10 mg/dia</a:t>
            </a:r>
          </a:p>
          <a:p>
            <a:pPr lvl="3" algn="just"/>
            <a:r>
              <a:rPr lang="pt-BR" smtClean="0"/>
              <a:t>Não usar meperidina, proporciona maior sedação e chance de convulsão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Acidente Vascular Cerebral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Evidente em 6 a 12% dos pacientes com </a:t>
            </a:r>
            <a:r>
              <a:rPr lang="pt-BR" dirty="0" err="1" smtClean="0"/>
              <a:t>HbSS</a:t>
            </a:r>
            <a:r>
              <a:rPr lang="pt-BR" dirty="0" smtClean="0"/>
              <a:t> e menos frequente em </a:t>
            </a:r>
            <a:r>
              <a:rPr lang="pt-BR" dirty="0" err="1" smtClean="0"/>
              <a:t>HbSC</a:t>
            </a:r>
            <a:r>
              <a:rPr lang="pt-BR" dirty="0" smtClean="0"/>
              <a:t>, cerca de 2%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Sintomas comuns: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Hemiparesia ou monoparesia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Afasia ou disfasia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Convulsões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Índice de recorrência é de 60% a 90% dentro de 3 anos em pacientes sem tratamento com transfusões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Acidente Vascular Cerebral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Tratamento na Emergência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Hemograma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TC de crânio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Tranfusão</a:t>
            </a:r>
            <a:r>
              <a:rPr lang="pt-BR" dirty="0" smtClean="0"/>
              <a:t> de glóbulos vermelhos: manter </a:t>
            </a:r>
            <a:r>
              <a:rPr lang="pt-BR" dirty="0" err="1" smtClean="0"/>
              <a:t>Hb</a:t>
            </a:r>
            <a:r>
              <a:rPr lang="pt-BR" dirty="0" smtClean="0"/>
              <a:t> = 10 g/</a:t>
            </a:r>
            <a:r>
              <a:rPr lang="pt-BR" dirty="0" err="1" smtClean="0"/>
              <a:t>dL</a:t>
            </a:r>
            <a:r>
              <a:rPr lang="pt-BR" dirty="0" smtClean="0"/>
              <a:t> e </a:t>
            </a:r>
            <a:r>
              <a:rPr lang="pt-BR" dirty="0" err="1" smtClean="0"/>
              <a:t>HbS</a:t>
            </a:r>
            <a:r>
              <a:rPr lang="pt-BR" dirty="0" smtClean="0"/>
              <a:t> &lt; 30%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Se </a:t>
            </a:r>
            <a:r>
              <a:rPr lang="pt-BR" dirty="0" err="1" smtClean="0"/>
              <a:t>HbS</a:t>
            </a:r>
            <a:r>
              <a:rPr lang="pt-BR" dirty="0"/>
              <a:t> </a:t>
            </a:r>
            <a:r>
              <a:rPr lang="pt-BR" dirty="0" smtClean="0"/>
              <a:t>&gt; 30% e </a:t>
            </a:r>
            <a:r>
              <a:rPr lang="pt-BR" dirty="0" err="1" smtClean="0"/>
              <a:t>Hb</a:t>
            </a:r>
            <a:r>
              <a:rPr lang="pt-BR" dirty="0" smtClean="0"/>
              <a:t> &gt; 10 g/</a:t>
            </a:r>
            <a:r>
              <a:rPr lang="pt-BR" dirty="0" err="1" smtClean="0"/>
              <a:t>dL</a:t>
            </a:r>
            <a:r>
              <a:rPr lang="pt-BR" dirty="0" smtClean="0"/>
              <a:t> realizar </a:t>
            </a:r>
            <a:r>
              <a:rPr lang="pt-BR" dirty="0" err="1" smtClean="0"/>
              <a:t>exsanguineotranfusão</a:t>
            </a: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Manter paciente em observação por pelo menos 24 a 48 horas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Tratamento Ambulatorial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Regime crônico de </a:t>
            </a:r>
            <a:r>
              <a:rPr lang="pt-BR" dirty="0" err="1" smtClean="0"/>
              <a:t>tranfusões</a:t>
            </a:r>
            <a:r>
              <a:rPr lang="pt-BR" dirty="0" smtClean="0"/>
              <a:t> por tempo indefinido, manter níveis de </a:t>
            </a:r>
            <a:r>
              <a:rPr lang="pt-BR" dirty="0" err="1" smtClean="0"/>
              <a:t>HbS</a:t>
            </a:r>
            <a:r>
              <a:rPr lang="pt-BR" dirty="0" smtClean="0"/>
              <a:t> menores que 30%</a:t>
            </a: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Priapismo</a:t>
            </a: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Manifestação </a:t>
            </a:r>
            <a:r>
              <a:rPr lang="pt-BR" dirty="0" err="1" smtClean="0"/>
              <a:t>vasoclusiva</a:t>
            </a:r>
            <a:r>
              <a:rPr lang="pt-BR" dirty="0" smtClean="0"/>
              <a:t>, com ereção dolorosa e persistente do pênis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Incide em 6 a 12% dos </a:t>
            </a:r>
            <a:r>
              <a:rPr lang="pt-BR" dirty="0" err="1" smtClean="0"/>
              <a:t>falcêmicos</a:t>
            </a: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Duas apresentações clínicas: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Agudo recorrente, forma mais comum. Dura em média de 2 a 4 horas, geralmente durante o sono, e cedem espontaneamente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Agudo prolongado, não melhora depois de várias horas, emergência. SEMPRE </a:t>
            </a:r>
            <a:r>
              <a:rPr lang="pt-BR" dirty="0" err="1" smtClean="0"/>
              <a:t>contactar</a:t>
            </a:r>
            <a:r>
              <a:rPr lang="pt-BR" dirty="0" smtClean="0"/>
              <a:t> Urologista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smtClean="0"/>
              <a:t>Hidratação e analgesia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err="1" smtClean="0"/>
              <a:t>Tranfusão</a:t>
            </a:r>
            <a:r>
              <a:rPr lang="pt-BR" sz="2600" dirty="0" smtClean="0"/>
              <a:t> para reduzir o </a:t>
            </a:r>
            <a:r>
              <a:rPr lang="pt-BR" sz="2600" dirty="0" err="1" smtClean="0"/>
              <a:t>HbS</a:t>
            </a:r>
            <a:r>
              <a:rPr lang="pt-BR" sz="2600" dirty="0" smtClean="0"/>
              <a:t>, auxílio no fenômeno obstrutivo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smtClean="0"/>
              <a:t>Intervenção cirúrgica, quando não a resposta, não esperar mais do que 24 horas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Síndrome Torácica Aguda (STA)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STA é caracterizada por infiltrado radiológico no pulmão tanto </a:t>
            </a:r>
            <a:r>
              <a:rPr lang="pt-BR" dirty="0" err="1" smtClean="0"/>
              <a:t>lobar</a:t>
            </a:r>
            <a:r>
              <a:rPr lang="pt-BR" dirty="0" smtClean="0"/>
              <a:t> quanto difuso.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Clínica: tosse, dispneia, dor pleurítica e ou hipoxemia.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Ocorre em mais de 50% dos pacientes pediátricos com </a:t>
            </a:r>
            <a:r>
              <a:rPr lang="pt-BR" dirty="0" err="1" smtClean="0"/>
              <a:t>HbSS</a:t>
            </a: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Principal causa de morbimortalidade em </a:t>
            </a:r>
            <a:r>
              <a:rPr lang="pt-BR" dirty="0" err="1" smtClean="0"/>
              <a:t>falcêmicos</a:t>
            </a:r>
            <a:r>
              <a:rPr lang="pt-BR" dirty="0" smtClean="0"/>
              <a:t> em qualquer idade.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Principais causas: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/>
              <a:t>H</a:t>
            </a:r>
            <a:r>
              <a:rPr lang="pt-BR" dirty="0" err="1" smtClean="0"/>
              <a:t>ipoventilação</a:t>
            </a:r>
            <a:r>
              <a:rPr lang="pt-BR" dirty="0" smtClean="0"/>
              <a:t> por analgésico narcóticos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Embolia gordurosa da medula óssea infartada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Edema pulmonar por </a:t>
            </a:r>
            <a:r>
              <a:rPr lang="pt-BR" dirty="0" err="1" smtClean="0"/>
              <a:t>hiperidratação</a:t>
            </a:r>
            <a:endParaRPr lang="pt-BR" dirty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Infecção, agentes mais comuns: </a:t>
            </a:r>
            <a:r>
              <a:rPr lang="pt-BR" i="1" dirty="0" err="1" smtClean="0"/>
              <a:t>Streptococcus</a:t>
            </a:r>
            <a:r>
              <a:rPr lang="pt-BR" i="1" dirty="0" smtClean="0"/>
              <a:t> </a:t>
            </a:r>
            <a:r>
              <a:rPr lang="pt-BR" i="1" dirty="0" err="1" smtClean="0"/>
              <a:t>pneumoniae</a:t>
            </a:r>
            <a:r>
              <a:rPr lang="pt-BR" i="1" dirty="0" smtClean="0"/>
              <a:t>, </a:t>
            </a:r>
            <a:r>
              <a:rPr lang="pt-BR" i="1" dirty="0" err="1" smtClean="0"/>
              <a:t>Haemophilus</a:t>
            </a:r>
            <a:r>
              <a:rPr lang="pt-BR" i="1" dirty="0" smtClean="0"/>
              <a:t> </a:t>
            </a:r>
            <a:r>
              <a:rPr lang="pt-BR" i="1" dirty="0" err="1" smtClean="0"/>
              <a:t>influenzae</a:t>
            </a:r>
            <a:r>
              <a:rPr lang="pt-BR" i="1" dirty="0" smtClean="0"/>
              <a:t> </a:t>
            </a:r>
            <a:r>
              <a:rPr lang="pt-BR" dirty="0" smtClean="0"/>
              <a:t>tipo B</a:t>
            </a:r>
            <a:r>
              <a:rPr lang="pt-BR" i="1" dirty="0" smtClean="0"/>
              <a:t>, </a:t>
            </a:r>
            <a:r>
              <a:rPr lang="pt-BR" i="1" dirty="0" err="1" smtClean="0"/>
              <a:t>Staphylococcus</a:t>
            </a:r>
            <a:r>
              <a:rPr lang="pt-BR" i="1" dirty="0" smtClean="0"/>
              <a:t> aureus, </a:t>
            </a:r>
            <a:r>
              <a:rPr lang="pt-BR" i="1" dirty="0" err="1" smtClean="0"/>
              <a:t>Salmonella</a:t>
            </a:r>
            <a:r>
              <a:rPr lang="pt-BR" i="1" dirty="0" smtClean="0"/>
              <a:t> </a:t>
            </a:r>
            <a:r>
              <a:rPr lang="pt-BR" i="1" dirty="0" err="1" smtClean="0"/>
              <a:t>sp</a:t>
            </a:r>
            <a:r>
              <a:rPr lang="pt-BR" i="1" dirty="0" smtClean="0"/>
              <a:t>, </a:t>
            </a:r>
            <a:r>
              <a:rPr lang="pt-BR" i="1" dirty="0" err="1" smtClean="0"/>
              <a:t>Klebsiella</a:t>
            </a:r>
            <a:r>
              <a:rPr lang="pt-BR" i="1" dirty="0" smtClean="0"/>
              <a:t> sp.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Agente importante: </a:t>
            </a:r>
            <a:r>
              <a:rPr lang="pt-BR" i="1" dirty="0" err="1" smtClean="0"/>
              <a:t>Mycoplasma</a:t>
            </a:r>
            <a:r>
              <a:rPr lang="pt-BR" i="1" dirty="0" smtClean="0"/>
              <a:t> </a:t>
            </a:r>
            <a:r>
              <a:rPr lang="pt-BR" i="1" dirty="0" err="1" smtClean="0"/>
              <a:t>pneumoniae</a:t>
            </a:r>
            <a:endParaRPr lang="pt-BR" i="1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Síndrome Torácica Aguda (STA)</a:t>
            </a:r>
          </a:p>
          <a:p>
            <a:pPr lvl="1"/>
            <a:r>
              <a:rPr lang="pt-BR" smtClean="0"/>
              <a:t>Conduta</a:t>
            </a:r>
          </a:p>
          <a:p>
            <a:pPr lvl="2"/>
            <a:r>
              <a:rPr lang="pt-BR" smtClean="0"/>
              <a:t>Hospitalização, hidratação e analgesia</a:t>
            </a:r>
          </a:p>
          <a:p>
            <a:pPr lvl="2"/>
            <a:r>
              <a:rPr lang="pt-BR" smtClean="0"/>
              <a:t>Hemograma e radiografia de tórax</a:t>
            </a:r>
          </a:p>
          <a:p>
            <a:pPr lvl="2"/>
            <a:r>
              <a:rPr lang="pt-BR" smtClean="0"/>
              <a:t>Gasometria arterial e oxigenoterapia se SatO2 &lt; 96%</a:t>
            </a:r>
          </a:p>
          <a:p>
            <a:pPr lvl="2"/>
            <a:r>
              <a:rPr lang="pt-BR" smtClean="0"/>
              <a:t>Antibioticoterapia:</a:t>
            </a:r>
          </a:p>
          <a:p>
            <a:pPr lvl="3"/>
            <a:r>
              <a:rPr lang="pt-BR" smtClean="0"/>
              <a:t>Ceftriaxona 100mg/kg/dia EV a cada 12 ou 24 horas, associar eritromicina 50mg/kg/dia se infiltrado pulmonar difuso</a:t>
            </a:r>
          </a:p>
          <a:p>
            <a:pPr lvl="2"/>
            <a:r>
              <a:rPr lang="pt-BR" smtClean="0"/>
              <a:t>Tranfusão de concentrado de glóbulos vermelhos se necessário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Sequestro Esplênico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Obstrução aguda da rede de drenagem </a:t>
            </a:r>
            <a:r>
              <a:rPr lang="pt-BR" dirty="0" err="1" smtClean="0"/>
              <a:t>venular</a:t>
            </a:r>
            <a:r>
              <a:rPr lang="pt-BR" dirty="0" smtClean="0"/>
              <a:t> de determinado órgão (baço, fígado e pulmão)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Segunda maior causa de óbito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Queda súbita da Hemoglobina e aumento da </a:t>
            </a:r>
            <a:r>
              <a:rPr lang="pt-BR" dirty="0" err="1" smtClean="0"/>
              <a:t>reticulocitose</a:t>
            </a:r>
            <a:endParaRPr lang="pt-BR" dirty="0" smtClean="0"/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Pode haver também: </a:t>
            </a:r>
            <a:r>
              <a:rPr lang="pt-BR" dirty="0" err="1" smtClean="0"/>
              <a:t>plaquetopenia</a:t>
            </a:r>
            <a:r>
              <a:rPr lang="pt-BR" dirty="0" smtClean="0"/>
              <a:t> e hipovolemia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Aumento abrupto do baço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Palidez súbita, letargia, taquicardia e/ou </a:t>
            </a:r>
            <a:r>
              <a:rPr lang="pt-BR" dirty="0" err="1" smtClean="0"/>
              <a:t>taquipneia</a:t>
            </a: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Recorrência em torno de 50% dentro de 2 anos após  primeira crise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Na recorrência maior chance de evolução fatal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Geralmente precedido por quadro viral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200" smtClean="0"/>
              <a:t>Sequestro Esplênico</a:t>
            </a:r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Conduta na emergência</a:t>
            </a:r>
          </a:p>
          <a:p>
            <a:pPr lvl="2" algn="just">
              <a:lnSpc>
                <a:spcPct val="80000"/>
              </a:lnSpc>
            </a:pPr>
            <a:r>
              <a:rPr lang="pt-BR" sz="1700" smtClean="0"/>
              <a:t>Hemograma</a:t>
            </a:r>
          </a:p>
          <a:p>
            <a:pPr lvl="2" algn="just">
              <a:lnSpc>
                <a:spcPct val="80000"/>
              </a:lnSpc>
            </a:pPr>
            <a:r>
              <a:rPr lang="pt-BR" sz="1700" smtClean="0"/>
              <a:t>Transfusão de concentrado de glóbulos vermelhos</a:t>
            </a:r>
          </a:p>
          <a:p>
            <a:pPr lvl="3" algn="just">
              <a:lnSpc>
                <a:spcPct val="80000"/>
              </a:lnSpc>
            </a:pPr>
            <a:r>
              <a:rPr lang="pt-BR" sz="1400" smtClean="0"/>
              <a:t>Avaliar nível de Hb após transfusão, baço tende a devolver o sangue represado levando a aumento acima do esperado de Hb.</a:t>
            </a:r>
          </a:p>
          <a:p>
            <a:pPr lvl="2" algn="just">
              <a:lnSpc>
                <a:spcPct val="80000"/>
              </a:lnSpc>
            </a:pPr>
            <a:r>
              <a:rPr lang="pt-BR" sz="1700" smtClean="0"/>
              <a:t>Permanecer internado para estabilização da Hb e do baço devido ao risco de novo sequestro</a:t>
            </a:r>
          </a:p>
          <a:p>
            <a:pPr lvl="2" algn="just">
              <a:lnSpc>
                <a:spcPct val="80000"/>
              </a:lnSpc>
            </a:pPr>
            <a:endParaRPr lang="pt-BR" sz="1700" smtClean="0"/>
          </a:p>
          <a:p>
            <a:pPr lvl="1" algn="just">
              <a:lnSpc>
                <a:spcPct val="80000"/>
              </a:lnSpc>
            </a:pPr>
            <a:r>
              <a:rPr lang="pt-BR" sz="2000" smtClean="0"/>
              <a:t>Conduta ambulatorial</a:t>
            </a:r>
          </a:p>
          <a:p>
            <a:pPr lvl="2" algn="just">
              <a:lnSpc>
                <a:spcPct val="80000"/>
              </a:lnSpc>
            </a:pPr>
            <a:r>
              <a:rPr lang="pt-BR" sz="1700" smtClean="0"/>
              <a:t>Paciente &gt; 2 anos de idade: imunização completa para pneumococo e hemófilos, preparo cirúrgico (HbS  &lt; 30%) para esplenectomia.</a:t>
            </a:r>
          </a:p>
          <a:p>
            <a:pPr lvl="2" algn="just">
              <a:lnSpc>
                <a:spcPct val="80000"/>
              </a:lnSpc>
            </a:pPr>
            <a:endParaRPr lang="pt-BR" sz="1700" smtClean="0"/>
          </a:p>
          <a:p>
            <a:pPr lvl="2" algn="just">
              <a:lnSpc>
                <a:spcPct val="80000"/>
              </a:lnSpc>
            </a:pPr>
            <a:r>
              <a:rPr lang="pt-BR" sz="1700" smtClean="0"/>
              <a:t>Paciente &lt; 2 anos de idade: iniciar esquema de hipertransfusão para redução de HbS, diminuido chance de recorrência até atingir idade de 2 anos, quando deve completar a imunização completa e ser indicada esplenectomia.</a:t>
            </a:r>
          </a:p>
          <a:p>
            <a:pPr lvl="2" algn="just">
              <a:lnSpc>
                <a:spcPct val="80000"/>
              </a:lnSpc>
            </a:pPr>
            <a:endParaRPr lang="pt-BR" sz="17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500" smtClean="0"/>
              <a:t>Febre</a:t>
            </a:r>
          </a:p>
          <a:p>
            <a:pPr lvl="1" algn="just">
              <a:lnSpc>
                <a:spcPct val="80000"/>
              </a:lnSpc>
            </a:pPr>
            <a:r>
              <a:rPr lang="pt-BR" sz="2200" smtClean="0"/>
              <a:t>Imunodeficiência devido a perda precoce da função esplênica</a:t>
            </a:r>
          </a:p>
          <a:p>
            <a:pPr lvl="1" algn="just">
              <a:lnSpc>
                <a:spcPct val="80000"/>
              </a:lnSpc>
            </a:pPr>
            <a:r>
              <a:rPr lang="pt-BR" sz="2200" smtClean="0"/>
              <a:t>Maior susceptibilidade ás infecções, principalmente por bactérias encapsuladas</a:t>
            </a:r>
          </a:p>
          <a:p>
            <a:pPr lvl="2" algn="just">
              <a:lnSpc>
                <a:spcPct val="80000"/>
              </a:lnSpc>
            </a:pPr>
            <a:r>
              <a:rPr lang="pt-BR" sz="1900" i="1" smtClean="0"/>
              <a:t>Streptococcus pneumoniae, Haemophilus influenzae </a:t>
            </a:r>
            <a:r>
              <a:rPr lang="pt-BR" sz="1900" smtClean="0"/>
              <a:t>tipo B</a:t>
            </a:r>
            <a:r>
              <a:rPr lang="pt-BR" sz="1900" i="1" smtClean="0"/>
              <a:t>, Salmonella sp, Klebsiella sp</a:t>
            </a:r>
          </a:p>
          <a:p>
            <a:pPr lvl="1" algn="just">
              <a:lnSpc>
                <a:spcPct val="80000"/>
              </a:lnSpc>
            </a:pPr>
            <a:r>
              <a:rPr lang="pt-BR" sz="2200" smtClean="0"/>
              <a:t>Conduta</a:t>
            </a:r>
          </a:p>
          <a:p>
            <a:pPr lvl="2" algn="just">
              <a:lnSpc>
                <a:spcPct val="80000"/>
              </a:lnSpc>
            </a:pPr>
            <a:r>
              <a:rPr lang="pt-BR" sz="1900" smtClean="0"/>
              <a:t>Criança em bom estado geral e febre</a:t>
            </a:r>
          </a:p>
          <a:p>
            <a:pPr lvl="3" algn="just">
              <a:lnSpc>
                <a:spcPct val="80000"/>
              </a:lnSpc>
            </a:pPr>
            <a:r>
              <a:rPr lang="pt-BR" sz="1600" smtClean="0"/>
              <a:t>Hemograma, EAS, Radiografia de tórax e seis da faca, hemocultura e urocultura</a:t>
            </a:r>
          </a:p>
          <a:p>
            <a:pPr lvl="3" algn="just">
              <a:lnSpc>
                <a:spcPct val="80000"/>
              </a:lnSpc>
            </a:pPr>
            <a:r>
              <a:rPr lang="pt-BR" sz="1600" smtClean="0"/>
              <a:t>Líquor, se necessário</a:t>
            </a:r>
          </a:p>
          <a:p>
            <a:pPr lvl="3" algn="just">
              <a:lnSpc>
                <a:spcPct val="80000"/>
              </a:lnSpc>
            </a:pPr>
            <a:r>
              <a:rPr lang="pt-BR" sz="1600" smtClean="0"/>
              <a:t>Sem foco localizado: &lt; 5 anos – Ampicilina 100 mg/kg/dia EV a cada 6 horas;  &gt; 5 anos – penicilina cristalina 100.000 U/kg/dia EV a cada 4 horas</a:t>
            </a:r>
          </a:p>
          <a:p>
            <a:pPr lvl="2" algn="just">
              <a:lnSpc>
                <a:spcPct val="80000"/>
              </a:lnSpc>
            </a:pPr>
            <a:r>
              <a:rPr lang="pt-BR" sz="1900" smtClean="0"/>
              <a:t>Criança Toxemiada e febre</a:t>
            </a:r>
          </a:p>
          <a:p>
            <a:pPr lvl="3" algn="just">
              <a:lnSpc>
                <a:spcPct val="80000"/>
              </a:lnSpc>
            </a:pPr>
            <a:r>
              <a:rPr lang="pt-BR" sz="1600" smtClean="0"/>
              <a:t>Lembrar que a STA pode estar associada a </a:t>
            </a:r>
            <a:r>
              <a:rPr lang="pt-BR" sz="1600" i="1" smtClean="0"/>
              <a:t>Mycoplasma pneumoniae, </a:t>
            </a:r>
            <a:r>
              <a:rPr lang="pt-BR" sz="1600" smtClean="0"/>
              <a:t>devendo associar eritromicina 50 mg/ kg/dia</a:t>
            </a:r>
            <a:endParaRPr lang="pt-BR" sz="1600" i="1" smtClean="0"/>
          </a:p>
          <a:p>
            <a:pPr marL="1828800" lvl="4" indent="0" algn="just">
              <a:lnSpc>
                <a:spcPct val="80000"/>
              </a:lnSpc>
              <a:buFont typeface="Arial" charset="0"/>
              <a:buNone/>
            </a:pPr>
            <a:endParaRPr lang="pt-BR" sz="1600" i="1" smtClean="0"/>
          </a:p>
          <a:p>
            <a:pPr lvl="3" algn="just">
              <a:lnSpc>
                <a:spcPct val="80000"/>
              </a:lnSpc>
            </a:pPr>
            <a:endParaRPr lang="pt-BR" sz="1600" smtClean="0"/>
          </a:p>
          <a:p>
            <a:pPr lvl="2" algn="just">
              <a:lnSpc>
                <a:spcPct val="80000"/>
              </a:lnSpc>
            </a:pPr>
            <a:endParaRPr lang="pt-BR" sz="19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 e 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700" smtClean="0"/>
              <a:t>Crise aplásica</a:t>
            </a:r>
          </a:p>
          <a:p>
            <a:pPr lvl="1" algn="just">
              <a:lnSpc>
                <a:spcPct val="80000"/>
              </a:lnSpc>
            </a:pPr>
            <a:r>
              <a:rPr lang="pt-BR" sz="2400" smtClean="0"/>
              <a:t>Meia vida do eritrócito falcêmico é em média de 17 dias</a:t>
            </a:r>
          </a:p>
          <a:p>
            <a:pPr lvl="1" algn="just">
              <a:lnSpc>
                <a:spcPct val="80000"/>
              </a:lnSpc>
            </a:pPr>
            <a:r>
              <a:rPr lang="pt-BR" sz="2400" smtClean="0"/>
              <a:t>Interrupção transitória na proliferação dos precursores eritrocitários na medula óssea</a:t>
            </a:r>
          </a:p>
          <a:p>
            <a:pPr lvl="1" algn="just">
              <a:lnSpc>
                <a:spcPct val="80000"/>
              </a:lnSpc>
            </a:pPr>
            <a:r>
              <a:rPr lang="pt-BR" sz="2400" smtClean="0"/>
              <a:t>Queda súbita nos níveis de hemoglobina acompanhada de reticulopenia, anemia, fadiga e dispneia</a:t>
            </a:r>
          </a:p>
          <a:p>
            <a:pPr lvl="1" algn="just">
              <a:lnSpc>
                <a:spcPct val="80000"/>
              </a:lnSpc>
            </a:pPr>
            <a:r>
              <a:rPr lang="pt-BR" sz="2400" smtClean="0"/>
              <a:t>Em geral precedida por infecção viral (parvovírus B19).</a:t>
            </a:r>
          </a:p>
          <a:p>
            <a:pPr lvl="1" algn="just">
              <a:lnSpc>
                <a:spcPct val="80000"/>
              </a:lnSpc>
            </a:pPr>
            <a:r>
              <a:rPr lang="pt-BR" sz="2400" smtClean="0"/>
              <a:t>Termina espontaneamente em torno de 5 a 10 dias</a:t>
            </a:r>
          </a:p>
          <a:p>
            <a:pPr lvl="1" algn="just">
              <a:lnSpc>
                <a:spcPct val="80000"/>
              </a:lnSpc>
            </a:pPr>
            <a:r>
              <a:rPr lang="pt-BR" sz="2400" smtClean="0"/>
              <a:t>Conduta</a:t>
            </a:r>
          </a:p>
          <a:p>
            <a:pPr lvl="2" algn="just">
              <a:lnSpc>
                <a:spcPct val="80000"/>
              </a:lnSpc>
            </a:pPr>
            <a:r>
              <a:rPr lang="pt-BR" sz="2000" smtClean="0"/>
              <a:t>Hemograma, reticulócitos, sorologia para parvovírus B19 ou PCR</a:t>
            </a:r>
          </a:p>
          <a:p>
            <a:pPr lvl="2" algn="just">
              <a:lnSpc>
                <a:spcPct val="80000"/>
              </a:lnSpc>
            </a:pPr>
            <a:r>
              <a:rPr lang="pt-BR" sz="2000" smtClean="0"/>
              <a:t>Tranfusão e concentrado de hemácias lentamente, 2 a 3 mL/kg EV até que os níveis de Hb alcancem 6 a 8 g/dL ou a funçaõ cardíaca se estabilize</a:t>
            </a:r>
          </a:p>
          <a:p>
            <a:pPr marL="1828800" lvl="4" indent="0" algn="just">
              <a:lnSpc>
                <a:spcPct val="80000"/>
              </a:lnSpc>
              <a:buFont typeface="Arial" charset="0"/>
              <a:buNone/>
            </a:pPr>
            <a:endParaRPr lang="pt-BR" sz="1700" i="1" smtClean="0"/>
          </a:p>
          <a:p>
            <a:pPr lvl="3" algn="just">
              <a:lnSpc>
                <a:spcPct val="80000"/>
              </a:lnSpc>
            </a:pPr>
            <a:endParaRPr lang="pt-BR" sz="1700" smtClean="0"/>
          </a:p>
          <a:p>
            <a:pPr lvl="2" algn="just">
              <a:lnSpc>
                <a:spcPct val="80000"/>
              </a:lnSpc>
            </a:pPr>
            <a:endParaRPr lang="pt-BR" sz="20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Nova proposta terapêutica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Hidroxiuréia</a:t>
            </a:r>
          </a:p>
          <a:p>
            <a:pPr lvl="1" algn="just"/>
            <a:r>
              <a:rPr lang="pt-BR" smtClean="0"/>
              <a:t>Agente quimioterápico citotóxico que aumenta a produção de hemoglobina fetal (HbF)</a:t>
            </a:r>
          </a:p>
          <a:p>
            <a:pPr lvl="1" algn="just"/>
            <a:r>
              <a:rPr lang="pt-BR" smtClean="0"/>
              <a:t>Concentrações de HbF podem diminuir a polimerização da hemoglobina S</a:t>
            </a:r>
          </a:p>
          <a:p>
            <a:pPr lvl="1" algn="just"/>
            <a:r>
              <a:rPr lang="pt-BR" smtClean="0"/>
              <a:t>Mecanismo de ação desconhecido</a:t>
            </a:r>
          </a:p>
          <a:p>
            <a:pPr lvl="1" algn="just"/>
            <a:r>
              <a:rPr lang="pt-BR" smtClean="0"/>
              <a:t>Reservado para casos selecionados</a:t>
            </a:r>
          </a:p>
          <a:p>
            <a:endParaRPr lang="pt-BR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000" smtClean="0"/>
              <a:t>M.G.S., 8m, pardo, natural e procedente de São Paulo.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Paciente acompanhado pela Hematologia desde os cinco meses de vida, com diagnóstico de anemia falciforme.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Recebendo ácido fólico diariamente e,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Penicilina benzatina profilática a cada 15 dias.</a:t>
            </a:r>
          </a:p>
          <a:p>
            <a:pPr lvl="1" algn="just">
              <a:lnSpc>
                <a:spcPct val="80000"/>
              </a:lnSpc>
            </a:pPr>
            <a:endParaRPr lang="pt-BR" sz="18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Mantinha em média, em nível ambulatorial, 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Níveis de hemoglobina de 7,5 g/dl e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Reticulócitos de 10-14%.</a:t>
            </a:r>
          </a:p>
          <a:p>
            <a:pPr lvl="1" algn="just">
              <a:lnSpc>
                <a:spcPct val="80000"/>
              </a:lnSpc>
            </a:pPr>
            <a:endParaRPr lang="pt-BR" sz="18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Deu entrada no pronto-socorro com história de febre de 39 graus havia 2 dias, com irritatibilidade intensa à manipulação e palidez cutâneomucosa severa.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43010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pt-BR" sz="2000" smtClean="0"/>
              <a:t>Ao exame físico</a:t>
            </a:r>
          </a:p>
          <a:p>
            <a:pPr lvl="1" algn="just"/>
            <a:r>
              <a:rPr lang="pt-BR" sz="1800" smtClean="0"/>
              <a:t>Encontrava-se em regular estado geral</a:t>
            </a:r>
          </a:p>
          <a:p>
            <a:pPr lvl="1" algn="just"/>
            <a:r>
              <a:rPr lang="pt-BR" sz="1800" smtClean="0"/>
              <a:t>Reativo</a:t>
            </a:r>
          </a:p>
          <a:p>
            <a:pPr lvl="1" algn="just"/>
            <a:r>
              <a:rPr lang="pt-BR" sz="1800" smtClean="0"/>
              <a:t>Palidez cutânea intensa, Descorado +++/4+, </a:t>
            </a:r>
          </a:p>
          <a:p>
            <a:pPr lvl="1" algn="just"/>
            <a:r>
              <a:rPr lang="pt-BR" sz="1800" smtClean="0"/>
              <a:t>Hidratado</a:t>
            </a:r>
          </a:p>
          <a:p>
            <a:pPr lvl="1" algn="just"/>
            <a:r>
              <a:rPr lang="pt-BR" sz="1800" smtClean="0"/>
              <a:t>Febril</a:t>
            </a:r>
          </a:p>
          <a:p>
            <a:pPr lvl="1" algn="just"/>
            <a:r>
              <a:rPr lang="pt-BR" sz="1800" smtClean="0"/>
              <a:t>Acianótico</a:t>
            </a:r>
          </a:p>
          <a:p>
            <a:pPr lvl="1" algn="just"/>
            <a:r>
              <a:rPr lang="pt-BR" sz="1800" smtClean="0"/>
              <a:t>Anictérico</a:t>
            </a:r>
          </a:p>
          <a:p>
            <a:pPr lvl="1" algn="just"/>
            <a:r>
              <a:rPr lang="pt-BR" sz="1800" smtClean="0"/>
              <a:t>Peso de 7.500 g</a:t>
            </a:r>
          </a:p>
          <a:p>
            <a:pPr lvl="1" algn="just"/>
            <a:endParaRPr lang="pt-BR" sz="1400" smtClean="0"/>
          </a:p>
        </p:txBody>
      </p:sp>
      <p:sp>
        <p:nvSpPr>
          <p:cNvPr id="43011" name="Espaço Reservado para Conteúdo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 algn="just"/>
            <a:r>
              <a:rPr lang="pt-BR" sz="1800" smtClean="0"/>
              <a:t>Temp axilar= 38,7 ºC.</a:t>
            </a:r>
          </a:p>
          <a:p>
            <a:pPr lvl="1" algn="just"/>
            <a:r>
              <a:rPr lang="pt-BR" sz="1800" smtClean="0"/>
              <a:t>Orofaringe: sem anormalidades; </a:t>
            </a:r>
          </a:p>
          <a:p>
            <a:pPr lvl="1" algn="just"/>
            <a:r>
              <a:rPr lang="pt-BR" sz="1800" smtClean="0"/>
              <a:t>AP: presença de  roncos difusos; Fr= 36 irpm</a:t>
            </a:r>
          </a:p>
          <a:p>
            <a:pPr lvl="1" algn="just"/>
            <a:r>
              <a:rPr lang="pt-BR" sz="1800" smtClean="0"/>
              <a:t>AC: coração com bulhas rítmicas, taquicárdicas, sem sopros;  Fc=128 bpm</a:t>
            </a:r>
          </a:p>
          <a:p>
            <a:pPr lvl="1" algn="just"/>
            <a:r>
              <a:rPr lang="pt-BR" sz="1800" smtClean="0"/>
              <a:t>Abdome: fígado palpável a 1,5 cm do rebordo costal direito e baço palpável a 3 cm do rebordo costal esquerdo</a:t>
            </a:r>
          </a:p>
          <a:p>
            <a:pPr lvl="1" algn="just"/>
            <a:r>
              <a:rPr lang="pt-BR" sz="1800" smtClean="0"/>
              <a:t>Sist. Nervoso : sem alterações; </a:t>
            </a:r>
          </a:p>
          <a:p>
            <a:pPr lvl="1" algn="just"/>
            <a:r>
              <a:rPr lang="pt-BR" sz="1800" smtClean="0"/>
              <a:t>Pele sem exantemas ou outras alterações</a:t>
            </a:r>
          </a:p>
          <a:p>
            <a:pPr lvl="1" algn="just"/>
            <a:r>
              <a:rPr lang="pt-BR" sz="1800" smtClean="0"/>
              <a:t>Cadeias ganglionares: normais.</a:t>
            </a:r>
          </a:p>
          <a:p>
            <a:pPr lvl="1" algn="just"/>
            <a:endParaRPr lang="pt-BR" sz="18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44034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Diagnóstico: </a:t>
            </a:r>
            <a:r>
              <a:rPr lang="pt-BR" smtClean="0">
                <a:solidFill>
                  <a:schemeClr val="bg1"/>
                </a:solidFill>
              </a:rPr>
              <a:t>Crise de anemia falciforme e processo infeccioso a esclarecer. </a:t>
            </a:r>
          </a:p>
          <a:p>
            <a:endParaRPr lang="pt-BR" smtClean="0">
              <a:solidFill>
                <a:schemeClr val="bg1"/>
              </a:solidFill>
            </a:endParaRPr>
          </a:p>
          <a:p>
            <a:r>
              <a:rPr lang="pt-BR" smtClean="0"/>
              <a:t>Conduta: </a:t>
            </a:r>
            <a:r>
              <a:rPr lang="pt-BR" smtClean="0">
                <a:solidFill>
                  <a:schemeClr val="bg1"/>
                </a:solidFill>
              </a:rPr>
              <a:t>Foi instalada venoclise com solução de manutenção e administrada ampicilina endovenosa (100mg/kg/dia) conforme protocolo terapêutico utilizado em nosso serviço.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Diagnóstico: Crise </a:t>
            </a:r>
            <a:r>
              <a:rPr lang="pt-BR" dirty="0"/>
              <a:t>de </a:t>
            </a:r>
            <a:r>
              <a:rPr lang="pt-BR" dirty="0" smtClean="0"/>
              <a:t>anemia falciforme </a:t>
            </a:r>
            <a:r>
              <a:rPr lang="pt-BR" dirty="0"/>
              <a:t>e processo infeccioso a esclarecer</a:t>
            </a:r>
            <a:r>
              <a:rPr lang="pt-BR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Conduta: </a:t>
            </a:r>
            <a:r>
              <a:rPr lang="pt-BR" dirty="0" smtClean="0">
                <a:solidFill>
                  <a:schemeClr val="bg1"/>
                </a:solidFill>
              </a:rPr>
              <a:t>Foi instalada </a:t>
            </a:r>
            <a:r>
              <a:rPr lang="pt-BR" dirty="0" err="1" smtClean="0">
                <a:solidFill>
                  <a:schemeClr val="bg1"/>
                </a:solidFill>
              </a:rPr>
              <a:t>venoclise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r>
              <a:rPr lang="pt-BR" dirty="0">
                <a:solidFill>
                  <a:schemeClr val="bg1"/>
                </a:solidFill>
              </a:rPr>
              <a:t>com solução de manutenção e administrada </a:t>
            </a:r>
            <a:r>
              <a:rPr lang="pt-BR" dirty="0" smtClean="0">
                <a:solidFill>
                  <a:schemeClr val="bg1"/>
                </a:solidFill>
              </a:rPr>
              <a:t>ampicilina endovenosa </a:t>
            </a:r>
            <a:r>
              <a:rPr lang="pt-BR" dirty="0">
                <a:solidFill>
                  <a:schemeClr val="bg1"/>
                </a:solidFill>
              </a:rPr>
              <a:t>(100mg/kg/dia) conforme </a:t>
            </a:r>
            <a:r>
              <a:rPr lang="pt-BR" dirty="0" smtClean="0">
                <a:solidFill>
                  <a:schemeClr val="bg1"/>
                </a:solidFill>
              </a:rPr>
              <a:t>protocolo terapêutico </a:t>
            </a:r>
            <a:r>
              <a:rPr lang="pt-BR" dirty="0">
                <a:solidFill>
                  <a:schemeClr val="bg1"/>
                </a:solidFill>
              </a:rPr>
              <a:t>utilizado em nosso serviço.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Diagnóstico: Crise </a:t>
            </a:r>
            <a:r>
              <a:rPr lang="pt-BR" dirty="0"/>
              <a:t>de </a:t>
            </a:r>
            <a:r>
              <a:rPr lang="pt-BR" dirty="0" smtClean="0"/>
              <a:t>anemia falciforme </a:t>
            </a:r>
            <a:r>
              <a:rPr lang="pt-BR" dirty="0"/>
              <a:t>e processo infeccioso a esclarecer</a:t>
            </a:r>
            <a:r>
              <a:rPr lang="pt-BR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Conduta: Foi instalada </a:t>
            </a:r>
            <a:r>
              <a:rPr lang="pt-BR" dirty="0" err="1" smtClean="0"/>
              <a:t>venoclise</a:t>
            </a:r>
            <a:r>
              <a:rPr lang="pt-BR" dirty="0" smtClean="0"/>
              <a:t> </a:t>
            </a:r>
            <a:r>
              <a:rPr lang="pt-BR" dirty="0"/>
              <a:t>com solução de manutenção e administrada </a:t>
            </a:r>
            <a:r>
              <a:rPr lang="pt-BR" dirty="0" smtClean="0"/>
              <a:t>ampicilina endovenosa </a:t>
            </a:r>
            <a:r>
              <a:rPr lang="pt-BR" dirty="0"/>
              <a:t>(100mg/kg/dia</a:t>
            </a:r>
            <a:r>
              <a:rPr lang="pt-BR" dirty="0" smtClean="0"/>
              <a:t>)</a:t>
            </a: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Resultado dos exames: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/>
              <a:t>Hemograma: G.V. 1.37 </a:t>
            </a:r>
            <a:r>
              <a:rPr lang="pt-BR" sz="2600" dirty="0" smtClean="0"/>
              <a:t>milhões/mm3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err="1"/>
              <a:t>Hb</a:t>
            </a:r>
            <a:r>
              <a:rPr lang="pt-BR" sz="2600" dirty="0"/>
              <a:t> 3,8 </a:t>
            </a:r>
            <a:r>
              <a:rPr lang="pt-BR" sz="2600" dirty="0" smtClean="0"/>
              <a:t>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err="1"/>
              <a:t>Ht</a:t>
            </a:r>
            <a:r>
              <a:rPr lang="pt-BR" sz="2600" dirty="0"/>
              <a:t> 11,1% </a:t>
            </a:r>
            <a:r>
              <a:rPr lang="pt-BR" sz="2600" dirty="0" err="1"/>
              <a:t>hipocromia</a:t>
            </a:r>
            <a:r>
              <a:rPr lang="pt-BR" sz="2600" dirty="0" smtClean="0"/>
              <a:t>+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/>
              <a:t>V.C.M. 81 </a:t>
            </a:r>
            <a:r>
              <a:rPr lang="pt-BR" sz="2600" dirty="0" err="1"/>
              <a:t>fL</a:t>
            </a:r>
            <a:r>
              <a:rPr lang="pt-BR" sz="2600" dirty="0"/>
              <a:t> </a:t>
            </a:r>
            <a:r>
              <a:rPr lang="pt-BR" sz="2600" dirty="0" err="1"/>
              <a:t>microcitose</a:t>
            </a:r>
            <a:r>
              <a:rPr lang="pt-BR" sz="2600" dirty="0" smtClean="0"/>
              <a:t>+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smtClean="0"/>
              <a:t>C.H.C.M. 34 g/</a:t>
            </a:r>
            <a:r>
              <a:rPr lang="pt-BR" sz="2600" dirty="0" err="1" smtClean="0"/>
              <a:t>dL</a:t>
            </a:r>
            <a:r>
              <a:rPr lang="pt-BR" sz="2600" dirty="0" smtClean="0"/>
              <a:t> </a:t>
            </a:r>
            <a:r>
              <a:rPr lang="pt-BR" sz="2600" dirty="0" err="1" smtClean="0"/>
              <a:t>anisocitose</a:t>
            </a:r>
            <a:r>
              <a:rPr lang="pt-BR" sz="2600" dirty="0" smtClean="0"/>
              <a:t>+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smtClean="0"/>
              <a:t>H.C.M</a:t>
            </a:r>
            <a:r>
              <a:rPr lang="pt-BR" sz="2600" dirty="0"/>
              <a:t>. 27 </a:t>
            </a:r>
            <a:r>
              <a:rPr lang="pt-BR" sz="2600" dirty="0" err="1"/>
              <a:t>pg</a:t>
            </a:r>
            <a:r>
              <a:rPr lang="pt-BR" sz="2600" dirty="0"/>
              <a:t> presença de hemácias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err="1" smtClean="0"/>
              <a:t>Falcizadas</a:t>
            </a:r>
            <a:r>
              <a:rPr lang="pt-BR" sz="2600" dirty="0"/>
              <a:t>+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0000" lnSpcReduction="20000"/>
          </a:bodyPr>
          <a:lstStyle/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err="1" smtClean="0"/>
              <a:t>Reticulócitos</a:t>
            </a:r>
            <a:r>
              <a:rPr lang="pt-BR" sz="2600" dirty="0" smtClean="0"/>
              <a:t> </a:t>
            </a:r>
            <a:r>
              <a:rPr lang="pt-BR" sz="2600" dirty="0"/>
              <a:t>2</a:t>
            </a:r>
            <a:r>
              <a:rPr lang="pt-BR" sz="2600" dirty="0" smtClean="0"/>
              <a:t>%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err="1" smtClean="0"/>
              <a:t>Leuc</a:t>
            </a:r>
            <a:r>
              <a:rPr lang="pt-BR" sz="2600" dirty="0" smtClean="0"/>
              <a:t> 9.400/mm3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2600" dirty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1% </a:t>
            </a:r>
            <a:r>
              <a:rPr lang="pt-BR" sz="2600" dirty="0" err="1"/>
              <a:t>metamielócito</a:t>
            </a:r>
            <a:endParaRPr lang="pt-BR" sz="2600" dirty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7% bastonetes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57% </a:t>
            </a:r>
            <a:r>
              <a:rPr lang="pt-BR" sz="2600" dirty="0" smtClean="0"/>
              <a:t>segmentados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1% monócito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2% basófilos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30% linfócitos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/>
              <a:t>2 %linfócitos </a:t>
            </a:r>
            <a:r>
              <a:rPr lang="pt-BR" sz="2600" dirty="0" smtClean="0"/>
              <a:t>atípicos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600" dirty="0" smtClean="0"/>
              <a:t>Plaquetas</a:t>
            </a:r>
            <a:r>
              <a:rPr lang="pt-BR" sz="2600" dirty="0"/>
              <a:t>: 326.000/mm3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48130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Resultado dos exames:</a:t>
            </a:r>
          </a:p>
          <a:p>
            <a:pPr algn="just"/>
            <a:endParaRPr lang="pt-BR" smtClean="0"/>
          </a:p>
          <a:p>
            <a:pPr lvl="1" algn="just"/>
            <a:r>
              <a:rPr lang="pt-BR" smtClean="0"/>
              <a:t>Urinálise: normal</a:t>
            </a:r>
          </a:p>
          <a:p>
            <a:pPr lvl="1" algn="just"/>
            <a:r>
              <a:rPr lang="pt-BR" smtClean="0"/>
              <a:t>Rx tórax discreto infiltrado brônquico bilateral</a:t>
            </a:r>
          </a:p>
          <a:p>
            <a:pPr lvl="1" algn="just"/>
            <a:r>
              <a:rPr lang="pt-BR" smtClean="0"/>
              <a:t>Hemocultura negativa</a:t>
            </a:r>
          </a:p>
          <a:p>
            <a:pPr lvl="1" algn="just"/>
            <a:r>
              <a:rPr lang="pt-BR" smtClean="0"/>
              <a:t>Urocultura negativa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Com esses resultados, ou seja</a:t>
            </a:r>
            <a:r>
              <a:rPr lang="pt-BR" dirty="0" smtClean="0"/>
              <a:t>,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D</a:t>
            </a:r>
            <a:r>
              <a:rPr lang="pt-BR" dirty="0" smtClean="0"/>
              <a:t>iminuição </a:t>
            </a:r>
            <a:r>
              <a:rPr lang="pt-BR" dirty="0"/>
              <a:t>dos </a:t>
            </a:r>
            <a:r>
              <a:rPr lang="pt-BR" dirty="0" smtClean="0"/>
              <a:t>elementos da </a:t>
            </a:r>
            <a:r>
              <a:rPr lang="pt-BR" dirty="0"/>
              <a:t>série vermelha</a:t>
            </a:r>
            <a:r>
              <a:rPr lang="pt-BR" dirty="0" smtClean="0"/>
              <a:t>,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Q</a:t>
            </a:r>
            <a:r>
              <a:rPr lang="pt-BR" dirty="0" smtClean="0"/>
              <a:t>ueda </a:t>
            </a:r>
            <a:r>
              <a:rPr lang="pt-BR" dirty="0"/>
              <a:t>da </a:t>
            </a:r>
            <a:r>
              <a:rPr lang="pt-BR" dirty="0" smtClean="0"/>
              <a:t>hemoglobina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Número de </a:t>
            </a:r>
            <a:r>
              <a:rPr lang="pt-BR" dirty="0" err="1" smtClean="0"/>
              <a:t>reticulócitos</a:t>
            </a:r>
            <a:r>
              <a:rPr lang="pt-BR" dirty="0" smtClean="0"/>
              <a:t> </a:t>
            </a:r>
            <a:r>
              <a:rPr lang="pt-BR" dirty="0"/>
              <a:t>diminuídos para paciente portador de </a:t>
            </a:r>
            <a:r>
              <a:rPr lang="pt-BR" dirty="0" smtClean="0"/>
              <a:t>anemia hemolítica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 smtClean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Concluiu-se </a:t>
            </a:r>
            <a:r>
              <a:rPr lang="pt-BR" dirty="0"/>
              <a:t>que se tratava de crise </a:t>
            </a:r>
            <a:r>
              <a:rPr lang="pt-BR" dirty="0" err="1"/>
              <a:t>aplástica</a:t>
            </a:r>
            <a:r>
              <a:rPr lang="pt-BR" dirty="0"/>
              <a:t> </a:t>
            </a:r>
            <a:r>
              <a:rPr lang="pt-BR" dirty="0" smtClean="0"/>
              <a:t>de anemia </a:t>
            </a:r>
            <a:r>
              <a:rPr lang="pt-BR" dirty="0"/>
              <a:t>falciforme.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Foram, então, colhidos exames </a:t>
            </a:r>
            <a:r>
              <a:rPr lang="pt-BR" dirty="0" smtClean="0"/>
              <a:t>para pesquisa </a:t>
            </a:r>
            <a:r>
              <a:rPr lang="pt-BR" dirty="0"/>
              <a:t>do </a:t>
            </a:r>
            <a:r>
              <a:rPr lang="pt-BR" dirty="0" err="1"/>
              <a:t>parvovírus</a:t>
            </a:r>
            <a:r>
              <a:rPr lang="pt-BR" dirty="0"/>
              <a:t> B19, através de sorologias (</a:t>
            </a:r>
            <a:r>
              <a:rPr lang="pt-BR" dirty="0" smtClean="0"/>
              <a:t>pesquisa de </a:t>
            </a:r>
            <a:r>
              <a:rPr lang="pt-BR" dirty="0"/>
              <a:t>anticorpos </a:t>
            </a:r>
            <a:r>
              <a:rPr lang="pt-BR" dirty="0" err="1"/>
              <a:t>Ig</a:t>
            </a:r>
            <a:r>
              <a:rPr lang="pt-BR" dirty="0"/>
              <a:t> M e </a:t>
            </a:r>
            <a:r>
              <a:rPr lang="pt-BR" dirty="0" err="1"/>
              <a:t>Ig</a:t>
            </a:r>
            <a:r>
              <a:rPr lang="pt-BR" dirty="0"/>
              <a:t> G) pelo método </a:t>
            </a:r>
            <a:r>
              <a:rPr lang="pt-BR" dirty="0" err="1" smtClean="0"/>
              <a:t>imuno-enzimático</a:t>
            </a:r>
            <a:r>
              <a:rPr lang="pt-BR" dirty="0" smtClean="0"/>
              <a:t>, e </a:t>
            </a:r>
            <a:r>
              <a:rPr lang="pt-BR" dirty="0"/>
              <a:t>pesquisa do antígeno, pela técnica do P.C.R</a:t>
            </a:r>
            <a:r>
              <a:rPr lang="pt-BR" dirty="0" smtClean="0"/>
              <a:t>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paciente recebeu concentrado de hemácias e </a:t>
            </a:r>
            <a:r>
              <a:rPr lang="pt-BR" dirty="0" smtClean="0"/>
              <a:t>apresentou evolução </a:t>
            </a:r>
            <a:r>
              <a:rPr lang="pt-BR" dirty="0"/>
              <a:t>favorável, com alta no quarto dia com </a:t>
            </a:r>
            <a:r>
              <a:rPr lang="pt-BR" dirty="0" err="1"/>
              <a:t>amoxacilina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resultado da sorologia para </a:t>
            </a:r>
            <a:r>
              <a:rPr lang="pt-BR" dirty="0" err="1"/>
              <a:t>parvovírus</a:t>
            </a:r>
            <a:r>
              <a:rPr lang="pt-BR" dirty="0"/>
              <a:t> B19 </a:t>
            </a:r>
            <a:r>
              <a:rPr lang="pt-BR" dirty="0" smtClean="0"/>
              <a:t>mostrou </a:t>
            </a:r>
            <a:r>
              <a:rPr lang="pt-BR" dirty="0" err="1" smtClean="0"/>
              <a:t>Ig</a:t>
            </a:r>
            <a:r>
              <a:rPr lang="pt-BR" dirty="0" smtClean="0"/>
              <a:t> </a:t>
            </a:r>
            <a:r>
              <a:rPr lang="pt-BR" dirty="0"/>
              <a:t>M positivo e </a:t>
            </a:r>
            <a:r>
              <a:rPr lang="pt-BR" dirty="0" err="1"/>
              <a:t>Ig</a:t>
            </a:r>
            <a:r>
              <a:rPr lang="pt-BR" dirty="0"/>
              <a:t> G negativo, assim como também </a:t>
            </a:r>
            <a:r>
              <a:rPr lang="pt-BR" dirty="0" smtClean="0"/>
              <a:t>o resultado </a:t>
            </a:r>
            <a:r>
              <a:rPr lang="pt-BR" dirty="0"/>
              <a:t>do P.C.R. foi positivo</a:t>
            </a:r>
            <a:r>
              <a:rPr lang="pt-BR" dirty="0" smtClean="0"/>
              <a:t>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controle colhido após 30 dias mostrou </a:t>
            </a:r>
            <a:r>
              <a:rPr lang="pt-BR" dirty="0" err="1"/>
              <a:t>Ig</a:t>
            </a:r>
            <a:r>
              <a:rPr lang="pt-BR" dirty="0"/>
              <a:t> M </a:t>
            </a:r>
            <a:r>
              <a:rPr lang="pt-BR" dirty="0" smtClean="0"/>
              <a:t>negativo e </a:t>
            </a:r>
            <a:r>
              <a:rPr lang="pt-BR" dirty="0" err="1"/>
              <a:t>Ig</a:t>
            </a:r>
            <a:r>
              <a:rPr lang="pt-BR" dirty="0"/>
              <a:t> G positivo, confirmando, portanto, que se tratava </a:t>
            </a:r>
            <a:r>
              <a:rPr lang="pt-BR" dirty="0" smtClean="0"/>
              <a:t>de crise </a:t>
            </a:r>
            <a:r>
              <a:rPr lang="pt-BR" dirty="0" err="1" smtClean="0"/>
              <a:t>aplástica</a:t>
            </a:r>
            <a:r>
              <a:rPr lang="pt-BR" dirty="0" smtClean="0"/>
              <a:t> transitória </a:t>
            </a:r>
            <a:r>
              <a:rPr lang="pt-BR" dirty="0"/>
              <a:t>condicionada pelo </a:t>
            </a:r>
            <a:r>
              <a:rPr lang="pt-BR" dirty="0" err="1" smtClean="0"/>
              <a:t>parvovírus</a:t>
            </a:r>
            <a:r>
              <a:rPr lang="pt-BR" dirty="0" smtClean="0"/>
              <a:t> B19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Referências Bibliográficas</a:t>
            </a:r>
          </a:p>
        </p:txBody>
      </p:sp>
      <p:sp>
        <p:nvSpPr>
          <p:cNvPr id="522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z="2800" smtClean="0"/>
              <a:t>Doença Falciforme – Condutas básicas para o tratamento. Ministério da saúde. 1ª edição. Brasília 2012.</a:t>
            </a:r>
          </a:p>
          <a:p>
            <a:pPr algn="just"/>
            <a:endParaRPr lang="pt-BR" sz="2800" smtClean="0"/>
          </a:p>
          <a:p>
            <a:pPr algn="just"/>
            <a:r>
              <a:rPr lang="pt-BR" sz="2800" smtClean="0"/>
              <a:t>Guia de medicina ambulatorial e hospitalar UNIFESP/ ESCOLA Paulista de medicina – Pediatria. 1ª Edição 2005. </a:t>
            </a:r>
          </a:p>
          <a:p>
            <a:pPr algn="just"/>
            <a:endParaRPr lang="pt-BR" sz="2800" smtClean="0"/>
          </a:p>
          <a:p>
            <a:pPr algn="just"/>
            <a:r>
              <a:rPr lang="pt-BR" sz="2800" smtClean="0"/>
              <a:t>Crise aplástica da anemia falciforme. - Borsato ML et al. Jornal de Pediatria - Vol. 76, Nº6 , 2000</a:t>
            </a:r>
          </a:p>
          <a:p>
            <a:pPr algn="just"/>
            <a:endParaRPr lang="pt-BR" sz="280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2174</Words>
  <Application>Microsoft Office PowerPoint</Application>
  <PresentationFormat>Apresentação na tela (4:3)</PresentationFormat>
  <Paragraphs>318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Tema do Office</vt:lpstr>
      <vt:lpstr>Doença Falciforme</vt:lpstr>
      <vt:lpstr>Introdução</vt:lpstr>
      <vt:lpstr>Introdução</vt:lpstr>
      <vt:lpstr>Slide 4</vt:lpstr>
      <vt:lpstr>Slide 5</vt:lpstr>
      <vt:lpstr>Introdução</vt:lpstr>
      <vt:lpstr>Introdução</vt:lpstr>
      <vt:lpstr>Epidemiologia</vt:lpstr>
      <vt:lpstr>Diagnóstico</vt:lpstr>
      <vt:lpstr>Diagnóstico</vt:lpstr>
      <vt:lpstr>Diagnóstico</vt:lpstr>
      <vt:lpstr>Diagnóstico</vt:lpstr>
      <vt:lpstr>Quadro Clínico e Tratamento</vt:lpstr>
      <vt:lpstr>Quadro Clínico e Tratamento</vt:lpstr>
      <vt:lpstr>Slide 15</vt:lpstr>
      <vt:lpstr>Slide 16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Quadro Clínico e Tratamento</vt:lpstr>
      <vt:lpstr>Nova proposta terapêutica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Referências Bibliográficas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Doença Falciforme</dc:title>
  <dc:creator>Guilherme Sales Gonçalves</dc:creator>
  <cp:lastModifiedBy>Paulo</cp:lastModifiedBy>
  <cp:revision>41</cp:revision>
  <dcterms:created xsi:type="dcterms:W3CDTF">2014-08-31T20:48:07Z</dcterms:created>
  <dcterms:modified xsi:type="dcterms:W3CDTF">2014-09-23T01:00:11Z</dcterms:modified>
</cp:coreProperties>
</file>