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2" r:id="rId4"/>
    <p:sldId id="277" r:id="rId5"/>
    <p:sldId id="259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83" r:id="rId14"/>
    <p:sldId id="271" r:id="rId15"/>
    <p:sldId id="272" r:id="rId16"/>
    <p:sldId id="273" r:id="rId17"/>
    <p:sldId id="274" r:id="rId18"/>
    <p:sldId id="275" r:id="rId19"/>
    <p:sldId id="276" r:id="rId20"/>
    <p:sldId id="278" r:id="rId21"/>
    <p:sldId id="279" r:id="rId22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43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11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13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18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10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9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Conector reto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4" name="Conector reto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5" name="Conector reto 21"/>
          <p:cNvSpPr>
            <a:spLocks noChangeShapeType="1"/>
          </p:cNvSpPr>
          <p:nvPr/>
        </p:nvSpPr>
        <p:spPr bwMode="auto">
          <a:xfrm>
            <a:off x="9113838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6" name="Retângulo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22"/>
          <p:cNvSpPr/>
          <p:nvPr/>
        </p:nvSpPr>
        <p:spPr bwMode="auto">
          <a:xfrm>
            <a:off x="1309688" y="4867275"/>
            <a:ext cx="641350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Elipse 23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0" name="Elipse 25"/>
          <p:cNvSpPr/>
          <p:nvPr/>
        </p:nvSpPr>
        <p:spPr bwMode="auto">
          <a:xfrm>
            <a:off x="1663700" y="5788025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1" name="Elipse 24"/>
          <p:cNvSpPr/>
          <p:nvPr/>
        </p:nvSpPr>
        <p:spPr>
          <a:xfrm>
            <a:off x="1905000" y="4495800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8" name="Título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22" name="Espaço Reservado para Data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463" y="1174750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C1F3BE-FFF0-4155-9E73-9A41E7888A26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23" name="Espaço Reservado para Rodapé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81475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4" name="Espaço Reservado para Número de Slide 28"/>
          <p:cNvSpPr>
            <a:spLocks noGrp="1"/>
          </p:cNvSpPr>
          <p:nvPr>
            <p:ph type="sldNum" sz="quarter" idx="12"/>
          </p:nvPr>
        </p:nvSpPr>
        <p:spPr bwMode="auto">
          <a:xfrm>
            <a:off x="1325563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D87024-B48F-4457-AFE5-DD2F2515A4E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8" name="Espaço Reservado para Conteúdo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1B8429E-10A9-4CC9-9381-2088CFE7138E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5" name="Espaço Reservado para Número de Slide 8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98CDB617-1284-421D-9B94-FAB64974DA9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6" name="Espaço Reservado para Rodapé 9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tângulo 9"/>
          <p:cNvSpPr/>
          <p:nvPr/>
        </p:nvSpPr>
        <p:spPr bwMode="auto">
          <a:xfrm>
            <a:off x="276225" y="0"/>
            <a:ext cx="104775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etângulo 10"/>
          <p:cNvSpPr/>
          <p:nvPr/>
        </p:nvSpPr>
        <p:spPr bwMode="auto">
          <a:xfrm>
            <a:off x="990600" y="0"/>
            <a:ext cx="182563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Retângulo 11"/>
          <p:cNvSpPr/>
          <p:nvPr/>
        </p:nvSpPr>
        <p:spPr bwMode="auto">
          <a:xfrm>
            <a:off x="1141413" y="0"/>
            <a:ext cx="230187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Conector reto 12"/>
          <p:cNvSpPr>
            <a:spLocks noChangeShapeType="1"/>
          </p:cNvSpPr>
          <p:nvPr/>
        </p:nvSpPr>
        <p:spPr bwMode="auto">
          <a:xfrm>
            <a:off x="106363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14"/>
          <p:cNvSpPr>
            <a:spLocks noChangeShapeType="1"/>
          </p:cNvSpPr>
          <p:nvPr/>
        </p:nvSpPr>
        <p:spPr bwMode="auto">
          <a:xfrm>
            <a:off x="854075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Conector reto 15"/>
          <p:cNvSpPr>
            <a:spLocks noChangeShapeType="1"/>
          </p:cNvSpPr>
          <p:nvPr/>
        </p:nvSpPr>
        <p:spPr bwMode="auto">
          <a:xfrm>
            <a:off x="172720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Conector reto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3" name="Retângulo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4" name="Elipse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" name="Elipse 19"/>
          <p:cNvSpPr/>
          <p:nvPr/>
        </p:nvSpPr>
        <p:spPr bwMode="auto">
          <a:xfrm>
            <a:off x="1323975" y="4867275"/>
            <a:ext cx="642938" cy="64135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6" name="Elipse 20"/>
          <p:cNvSpPr/>
          <p:nvPr/>
        </p:nvSpPr>
        <p:spPr bwMode="auto">
          <a:xfrm>
            <a:off x="1090613" y="5500688"/>
            <a:ext cx="138112" cy="136525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7" name="Elipse 21"/>
          <p:cNvSpPr/>
          <p:nvPr/>
        </p:nvSpPr>
        <p:spPr bwMode="auto">
          <a:xfrm>
            <a:off x="1663700" y="5791200"/>
            <a:ext cx="274638" cy="274638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Elipse 22"/>
          <p:cNvSpPr/>
          <p:nvPr/>
        </p:nvSpPr>
        <p:spPr bwMode="auto">
          <a:xfrm>
            <a:off x="1879600" y="4479925"/>
            <a:ext cx="365125" cy="365125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9" name="Conector reto 25"/>
          <p:cNvSpPr>
            <a:spLocks noChangeShapeType="1"/>
          </p:cNvSpPr>
          <p:nvPr/>
        </p:nvSpPr>
        <p:spPr bwMode="auto">
          <a:xfrm>
            <a:off x="9097963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Espaço Reservado para Data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2875" y="1169988"/>
            <a:ext cx="2286000" cy="381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FB84DF-8ADC-4CEA-815D-3FC16DCAA876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21" name="Espaço Reservado para Rodapé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076" y="4178300"/>
            <a:ext cx="3657600" cy="3841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22" name="Espaço Reservado para Número de Slide 5"/>
          <p:cNvSpPr>
            <a:spLocks noGrp="1"/>
          </p:cNvSpPr>
          <p:nvPr>
            <p:ph type="sldNum" sz="quarter" idx="12"/>
          </p:nvPr>
        </p:nvSpPr>
        <p:spPr bwMode="auto">
          <a:xfrm>
            <a:off x="1339850" y="4929188"/>
            <a:ext cx="609600" cy="5175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98CBE4-BCFB-4818-B40C-9052F475AF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9" name="Espaço Reservado para Conteúdo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F8DE56-08EF-4E10-9C17-519F444E2A34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6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4567BE-7323-4124-B08C-4BAB1CAAEA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1" name="Espaço Reservado para Conteúdo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1B8FFD-EA4E-46A7-9F0F-845ECE74B8B2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8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FA80AA-1DC0-4858-AA9D-669ACBB082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Data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F87AF688-4F6B-4A6F-A6CB-262DCD9AC596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4" name="Espaço Reservado para Número de Slide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6E013E90-795D-45B1-BA25-5F13F13F1F4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5" name="Espaço Reservado para Rodapé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894948-95A2-48E6-86E5-B86FE9E0FC61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61262A-616B-4458-A8E7-4611A242F55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6" name="Conector reto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7" name="Conector reto 8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Conector reto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Retângulo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Conector reto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1" name="Elipse 13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/>
          <a:lstStyle>
            <a:lvl1pPr algn="l">
              <a:buNone/>
              <a:defRPr sz="2000" b="1" cap="small" baseline="0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8" name="Espaço Reservado para Conteúdo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12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05DACADF-EADE-4C27-94FB-A53837C89B9D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13" name="Espaço Reservado para Número de Slide 21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12FB2CFE-A88D-4653-8C7F-8DC41520614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2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ector reto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Elipse 12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Conector reto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Retângulo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9" name="Conector reto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Conector reto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1" name="Conector reto 19"/>
          <p:cNvSpPr>
            <a:spLocks noChangeShapeType="1"/>
          </p:cNvSpPr>
          <p:nvPr/>
        </p:nvSpPr>
        <p:spPr bwMode="auto">
          <a:xfrm>
            <a:off x="6192838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spcCol="274320" rtlCol="0" fromWordArt="0" forceAA="0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Espaço Reservado para Data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5568CADF-5D7D-465A-8FDD-112AE2B697C3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13" name="Espaço Reservado para Número de Slide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fld id="{3D3D6AE8-A1EF-4305-ACF5-B1D8A2DC39B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sp>
        <p:nvSpPr>
          <p:cNvPr id="14" name="Espaço Reservado para Rodapé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866EB8-BE02-4CF9-9A19-AB086E44DDFD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94A70-FEC6-4A6E-ADE4-C8155151A2F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A1FC2D-2252-4C75-A9C3-F2318880A7D7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5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A25377-A492-44C0-BDDB-361D409F4C0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Conector reto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2" name="Espaço Reservado para Título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1028" name="Espaço Reservado para Texto 1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467600" cy="4873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14" name="Espaço Reservado para Data 13"/>
          <p:cNvSpPr>
            <a:spLocks noGrp="1"/>
          </p:cNvSpPr>
          <p:nvPr>
            <p:ph type="dt" sz="half" idx="2"/>
          </p:nvPr>
        </p:nvSpPr>
        <p:spPr>
          <a:xfrm rot="5400000">
            <a:off x="7589045" y="1081881"/>
            <a:ext cx="2011362" cy="384175"/>
          </a:xfrm>
          <a:prstGeom prst="rect">
            <a:avLst/>
          </a:prstGeom>
        </p:spPr>
        <p:txBody>
          <a:bodyPr vert="horz" anchor="ctr" anchorCtr="0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43C988C-828F-48E6-BB7C-B2E4920E92D2}" type="datetimeFigureOut">
              <a:rPr lang="pt-BR"/>
              <a:pPr>
                <a:defRPr/>
              </a:pPr>
              <a:t>05/11/2014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3"/>
          </p:nvPr>
        </p:nvSpPr>
        <p:spPr>
          <a:xfrm rot="5400000">
            <a:off x="6989763" y="3736975"/>
            <a:ext cx="32004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" name="Retângulo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Elipse 11"/>
          <p:cNvSpPr/>
          <p:nvPr/>
        </p:nvSpPr>
        <p:spPr>
          <a:xfrm>
            <a:off x="8156575" y="5715000"/>
            <a:ext cx="549275" cy="549275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3" name="Espaço Reservado para Número de Slide 22"/>
          <p:cNvSpPr>
            <a:spLocks noGrp="1"/>
          </p:cNvSpPr>
          <p:nvPr>
            <p:ph type="sldNum" sz="quarter" idx="4"/>
          </p:nvPr>
        </p:nvSpPr>
        <p:spPr>
          <a:xfrm>
            <a:off x="8129588" y="5734050"/>
            <a:ext cx="609600" cy="520700"/>
          </a:xfrm>
          <a:prstGeom prst="rect">
            <a:avLst/>
          </a:prstGeom>
        </p:spPr>
        <p:txBody>
          <a:bodyPr vert="horz" anchor="ctr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 b="1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80EBBC-D252-4142-9760-A66DF71371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0" r:id="rId5"/>
    <p:sldLayoutId id="2147483675" r:id="rId6"/>
    <p:sldLayoutId id="2147483669" r:id="rId7"/>
    <p:sldLayoutId id="2147483676" r:id="rId8"/>
    <p:sldLayoutId id="2147483677" r:id="rId9"/>
    <p:sldLayoutId id="2147483668" r:id="rId10"/>
    <p:sldLayoutId id="2147483667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000" kern="1200" cap="sm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5pPr>
      <a:lvl6pPr marL="4572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6pPr>
      <a:lvl7pPr marL="9144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7pPr>
      <a:lvl8pPr marL="13716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8pPr>
      <a:lvl9pPr marL="1828800" algn="l" rtl="0" fontAlgn="base">
        <a:spcBef>
          <a:spcPct val="0"/>
        </a:spcBef>
        <a:spcAft>
          <a:spcPct val="0"/>
        </a:spcAft>
        <a:defRPr sz="3000">
          <a:solidFill>
            <a:schemeClr val="tx2"/>
          </a:solidFill>
          <a:latin typeface="Century Schoolbook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563" algn="l" rtl="0" eaLnBrk="0" fontAlgn="base" hangingPunct="0">
        <a:spcBef>
          <a:spcPct val="20000"/>
        </a:spcBef>
        <a:spcAft>
          <a:spcPct val="0"/>
        </a:spcAft>
        <a:buClr>
          <a:srgbClr val="E0752F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182563" algn="l" rtl="0" eaLnBrk="0" fontAlgn="base" hangingPunct="0">
        <a:spcBef>
          <a:spcPct val="20000"/>
        </a:spcBef>
        <a:spcAft>
          <a:spcPct val="0"/>
        </a:spcAft>
        <a:buClr>
          <a:srgbClr val="FEC3AE"/>
        </a:buClr>
        <a:buSzPct val="60000"/>
        <a:buFont typeface="Wingdings" pitchFamily="2" charset="2"/>
        <a:buChar char="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182563" algn="l" rtl="0" eaLnBrk="0" fontAlgn="base" hangingPunct="0">
        <a:spcBef>
          <a:spcPct val="20000"/>
        </a:spcBef>
        <a:spcAft>
          <a:spcPct val="0"/>
        </a:spcAft>
        <a:buClr>
          <a:srgbClr val="BDCAE9"/>
        </a:buClr>
        <a:buSzPct val="68000"/>
        <a:buFont typeface="Wingdings 2" pitchFamily="18" charset="2"/>
        <a:buChar char="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inasthm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ítulo 1"/>
          <p:cNvSpPr>
            <a:spLocks noGrp="1"/>
          </p:cNvSpPr>
          <p:nvPr>
            <p:ph type="ctrTitle"/>
          </p:nvPr>
        </p:nvSpPr>
        <p:spPr bwMode="auto">
          <a:xfrm>
            <a:off x="1547813" y="836613"/>
            <a:ext cx="7704137" cy="1800225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BR" i="1" cap="none" smtClean="0"/>
              <a:t> </a:t>
            </a:r>
            <a:r>
              <a:rPr lang="pt-BR" sz="3200" cap="none" smtClean="0"/>
              <a:t>EXACERBAÇÕES</a:t>
            </a:r>
            <a:r>
              <a:rPr lang="pt-BR" i="1" cap="none" smtClean="0"/>
              <a:t> DA CRISE DE ASMA NO PS </a:t>
            </a:r>
            <a:endParaRPr lang="pt-BR" cap="none" smtClean="0"/>
          </a:p>
        </p:txBody>
      </p:sp>
      <p:sp>
        <p:nvSpPr>
          <p:cNvPr id="13314" name="Subtítulo 2"/>
          <p:cNvSpPr>
            <a:spLocks noGrp="1"/>
          </p:cNvSpPr>
          <p:nvPr>
            <p:ph type="subTitle" idx="1"/>
          </p:nvPr>
        </p:nvSpPr>
        <p:spPr>
          <a:xfrm>
            <a:off x="2465388" y="3716338"/>
            <a:ext cx="6678612" cy="1371600"/>
          </a:xfrm>
        </p:spPr>
        <p:txBody>
          <a:bodyPr/>
          <a:lstStyle/>
          <a:p>
            <a:pPr algn="ctr" eaLnBrk="1" hangingPunct="1">
              <a:lnSpc>
                <a:spcPct val="90000"/>
              </a:lnSpc>
            </a:pPr>
            <a:r>
              <a:rPr lang="pt-BR" smtClean="0"/>
              <a:t>Internato de Pediatria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mtClean="0"/>
              <a:t>Professora: Dra. Carmem Lívia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mtClean="0"/>
              <a:t>Interna : Andréia Fernandes Bastos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mtClean="0">
                <a:hlinkClick r:id="rId2"/>
              </a:rPr>
              <a:t>www.paulomargotto.com.br</a:t>
            </a:r>
            <a:endParaRPr lang="pt-BR" smtClean="0"/>
          </a:p>
          <a:p>
            <a:pPr algn="ctr" eaLnBrk="1" hangingPunct="1">
              <a:lnSpc>
                <a:spcPct val="90000"/>
              </a:lnSpc>
            </a:pPr>
            <a:r>
              <a:rPr lang="pt-BR" smtClean="0"/>
              <a:t>Brasília, 6 de novembro de 2014</a:t>
            </a:r>
          </a:p>
          <a:p>
            <a:pPr algn="ctr" eaLnBrk="1" hangingPunct="1">
              <a:lnSpc>
                <a:spcPct val="90000"/>
              </a:lnSpc>
            </a:pPr>
            <a:r>
              <a:rPr lang="pt-BR" smtClean="0"/>
              <a:t> </a:t>
            </a:r>
          </a:p>
        </p:txBody>
      </p:sp>
      <p:pic>
        <p:nvPicPr>
          <p:cNvPr id="13315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38475" y="0"/>
            <a:ext cx="2857500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7"/>
          <p:cNvPicPr>
            <a:picLocks noChangeAspect="1" noChangeArrowheads="1"/>
          </p:cNvPicPr>
          <p:nvPr/>
        </p:nvPicPr>
        <p:blipFill>
          <a:blip r:embed="rId4">
            <a:lum bright="18000"/>
          </a:blip>
          <a:srcRect/>
          <a:stretch>
            <a:fillRect/>
          </a:stretch>
        </p:blipFill>
        <p:spPr bwMode="auto">
          <a:xfrm>
            <a:off x="0" y="5454650"/>
            <a:ext cx="9144000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3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51050" y="476250"/>
            <a:ext cx="5183188" cy="88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b="1" dirty="0" smtClean="0"/>
              <a:t>Controle da crise no </a:t>
            </a:r>
            <a:r>
              <a:rPr lang="pt-BR" b="1" dirty="0"/>
              <a:t>P</a:t>
            </a:r>
            <a:r>
              <a:rPr lang="pt-BR" b="1" dirty="0" smtClean="0"/>
              <a:t>ronto-socorro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052513"/>
            <a:ext cx="8075613" cy="5616575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2200" dirty="0" smtClean="0"/>
              <a:t>Exacerbações graves de asma são potencialmente fatais e os cuidados devem ser imediatos.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200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2200" dirty="0" smtClean="0"/>
              <a:t>Mesmo com o tratamento adequado, aproximadamente 10 a 25% dos pacientes necessitam de internação.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2200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2200" dirty="0" smtClean="0"/>
              <a:t> Sempre realizar monitoramento da crise para o reconhecer os critérios de internação ou se  necessidade de transferência para a UTI.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2200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2200" dirty="0" smtClean="0"/>
              <a:t>Os serviços de urgência devem prover condições para o tratamento imediato das crises </a:t>
            </a:r>
            <a:r>
              <a:rPr lang="pt-BR" sz="2200" dirty="0"/>
              <a:t>.</a:t>
            </a:r>
            <a:endParaRPr lang="pt-BR" sz="22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Avaliação Inicial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052513"/>
            <a:ext cx="8075613" cy="5400675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dirty="0">
                <a:ea typeface="ＭＳ Ｐゴシック" pitchFamily="34" charset="-128"/>
              </a:rPr>
              <a:t>Avaliação </a:t>
            </a:r>
            <a:r>
              <a:rPr lang="pt-BR" altLang="pt-BR" dirty="0" smtClean="0">
                <a:ea typeface="ＭＳ Ｐゴシック" pitchFamily="34" charset="-128"/>
              </a:rPr>
              <a:t>clínica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altLang="pt-BR" dirty="0">
                <a:ea typeface="ＭＳ Ｐゴシック" pitchFamily="34" charset="-128"/>
              </a:rPr>
              <a:t> </a:t>
            </a:r>
            <a:r>
              <a:rPr lang="pt-BR" altLang="pt-BR" dirty="0" smtClean="0">
                <a:ea typeface="ＭＳ Ｐゴシック" pitchFamily="34" charset="-128"/>
              </a:rPr>
              <a:t>    </a:t>
            </a:r>
            <a:r>
              <a:rPr lang="pt-BR" altLang="pt-BR" sz="1800" dirty="0" smtClean="0">
                <a:ea typeface="ＭＳ Ｐゴシック" pitchFamily="34" charset="-128"/>
              </a:rPr>
              <a:t>Sinais e Sintomas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1800" dirty="0" smtClean="0">
              <a:ea typeface="ＭＳ Ｐゴシック" pitchFamily="34" charset="-128"/>
            </a:endParaRP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altLang="pt-BR" sz="2000" dirty="0" smtClean="0"/>
              <a:t>S</a:t>
            </a:r>
            <a:r>
              <a:rPr lang="pt-BR" sz="2000" dirty="0" smtClean="0"/>
              <a:t>empre </a:t>
            </a:r>
            <a:r>
              <a:rPr lang="pt-BR" sz="2000" dirty="0"/>
              <a:t>que </a:t>
            </a:r>
            <a:r>
              <a:rPr lang="pt-BR" sz="2000" dirty="0" smtClean="0"/>
              <a:t>possível, avaliação </a:t>
            </a:r>
            <a:r>
              <a:rPr lang="pt-BR" sz="2000" dirty="0"/>
              <a:t>objetiva da limitação ao fluxo aéreo, por espirometria ou medição do </a:t>
            </a:r>
            <a:r>
              <a:rPr lang="pt-BR" sz="2000" dirty="0" smtClean="0"/>
              <a:t>PFE</a:t>
            </a:r>
            <a:r>
              <a:rPr lang="pt-BR" sz="2000" dirty="0"/>
              <a:t>.</a:t>
            </a:r>
            <a:endParaRPr lang="pt-BR" altLang="pt-BR" sz="2000" dirty="0">
              <a:ea typeface="ＭＳ Ｐゴシック" pitchFamily="34" charset="-128"/>
            </a:endParaRPr>
          </a:p>
          <a:p>
            <a:pPr marL="731520" lvl="2" indent="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None/>
              <a:defRPr/>
            </a:pPr>
            <a:endParaRPr lang="pt-BR" altLang="pt-BR" dirty="0">
              <a:ea typeface="ＭＳ Ｐゴシック" pitchFamily="34" charset="-128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dirty="0" err="1">
                <a:ea typeface="ＭＳ Ｐゴシック" pitchFamily="34" charset="-128"/>
              </a:rPr>
              <a:t>Oximetria</a:t>
            </a:r>
            <a:r>
              <a:rPr lang="pt-BR" altLang="pt-BR" dirty="0">
                <a:ea typeface="ＭＳ Ｐゴシック" pitchFamily="34" charset="-128"/>
              </a:rPr>
              <a:t> de pulso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>
                <a:ea typeface="ＭＳ Ｐゴシック" pitchFamily="34" charset="-128"/>
              </a:rPr>
              <a:t>Avaliação acurada da gravidade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>
                <a:ea typeface="ＭＳ Ｐゴシック" pitchFamily="34" charset="-128"/>
              </a:rPr>
              <a:t>Nunca interpretar isoladamente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  <p:sp>
        <p:nvSpPr>
          <p:cNvPr id="15363" name="Retângulo 3"/>
          <p:cNvSpPr>
            <a:spLocks noChangeArrowheads="1"/>
          </p:cNvSpPr>
          <p:nvPr/>
        </p:nvSpPr>
        <p:spPr bwMode="auto">
          <a:xfrm>
            <a:off x="395288" y="5373688"/>
            <a:ext cx="7705725" cy="116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400">
              <a:latin typeface="Century Schoolbook"/>
            </a:endParaRPr>
          </a:p>
          <a:p>
            <a:endParaRPr lang="pt-BR" sz="1400">
              <a:latin typeface="Century Schoolbook"/>
            </a:endParaRPr>
          </a:p>
          <a:p>
            <a:endParaRPr lang="pt-BR" sz="1400">
              <a:latin typeface="Century Schoolbook"/>
            </a:endParaRPr>
          </a:p>
          <a:p>
            <a:endParaRPr lang="pt-BR" sz="1400">
              <a:latin typeface="Century Schoolbook"/>
            </a:endParaRPr>
          </a:p>
          <a:p>
            <a:r>
              <a:rPr lang="pt-BR" sz="1400">
                <a:latin typeface="Century Schoolbook"/>
              </a:rPr>
              <a:t>Diretrizes da Sociedade Brasileira de Pneumologia e Tisiologia para o Manejo da Asma - 2012 </a:t>
            </a:r>
          </a:p>
        </p:txBody>
      </p:sp>
      <p:pic>
        <p:nvPicPr>
          <p:cNvPr id="15364" name="Picture 2" descr="C:\Users\Andreia Bastos\Pictures\asma 2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48263" y="115888"/>
            <a:ext cx="3527425" cy="2881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Avaliação Inicial –Classificação  </a:t>
            </a:r>
            <a:endParaRPr lang="pt-BR" dirty="0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sz="quarter" idx="1"/>
          </p:nvPr>
        </p:nvGraphicFramePr>
        <p:xfrm>
          <a:off x="457200" y="1600200"/>
          <a:ext cx="8147050" cy="3730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5749"/>
                <a:gridCol w="2715749"/>
                <a:gridCol w="2715749"/>
              </a:tblGrid>
              <a:tr h="554655">
                <a:tc>
                  <a:txBody>
                    <a:bodyPr/>
                    <a:lstStyle/>
                    <a:p>
                      <a:r>
                        <a:rPr lang="pt-BR" dirty="0" smtClean="0"/>
                        <a:t>Sintomas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Moderada</a:t>
                      </a:r>
                      <a:r>
                        <a:rPr lang="pt-BR" baseline="0" dirty="0" smtClean="0"/>
                        <a:t>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Grave</a:t>
                      </a:r>
                      <a:endParaRPr lang="pt-BR" dirty="0"/>
                    </a:p>
                  </a:txBody>
                  <a:tcPr/>
                </a:tc>
              </a:tr>
              <a:tr h="554655">
                <a:tc>
                  <a:txBody>
                    <a:bodyPr/>
                    <a:lstStyle/>
                    <a:p>
                      <a:r>
                        <a:rPr lang="pt-BR" dirty="0" smtClean="0"/>
                        <a:t>Alteração consciência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baseline="0" dirty="0" smtClean="0"/>
                        <a:t>   não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Agitada, confusa</a:t>
                      </a:r>
                      <a:endParaRPr lang="pt-BR" dirty="0"/>
                    </a:p>
                  </a:txBody>
                  <a:tcPr/>
                </a:tc>
              </a:tr>
              <a:tr h="554655">
                <a:tc>
                  <a:txBody>
                    <a:bodyPr/>
                    <a:lstStyle/>
                    <a:p>
                      <a:r>
                        <a:rPr lang="pt-BR" dirty="0" err="1" smtClean="0"/>
                        <a:t>Oximetria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 &gt; 95%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&lt; 92%</a:t>
                      </a:r>
                      <a:endParaRPr lang="pt-BR" dirty="0"/>
                    </a:p>
                  </a:txBody>
                  <a:tcPr/>
                </a:tc>
              </a:tr>
              <a:tr h="957350">
                <a:tc>
                  <a:txBody>
                    <a:bodyPr/>
                    <a:lstStyle/>
                    <a:p>
                      <a:r>
                        <a:rPr lang="pt-BR" dirty="0" smtClean="0"/>
                        <a:t>Pulsação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 &lt;100 </a:t>
                      </a:r>
                      <a:r>
                        <a:rPr lang="pt-BR" dirty="0" err="1" smtClean="0"/>
                        <a:t>Bpm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&gt; 200 </a:t>
                      </a:r>
                      <a:r>
                        <a:rPr lang="pt-BR" dirty="0" err="1" smtClean="0"/>
                        <a:t>Bpm</a:t>
                      </a:r>
                      <a:r>
                        <a:rPr lang="pt-BR" dirty="0" smtClean="0"/>
                        <a:t> (0-3</a:t>
                      </a:r>
                      <a:r>
                        <a:rPr lang="pt-BR" baseline="0" dirty="0" smtClean="0"/>
                        <a:t> anos)</a:t>
                      </a:r>
                    </a:p>
                    <a:p>
                      <a:r>
                        <a:rPr lang="pt-BR" baseline="0" dirty="0" smtClean="0"/>
                        <a:t> &gt; 180 </a:t>
                      </a:r>
                      <a:r>
                        <a:rPr lang="pt-BR" baseline="0" dirty="0" err="1" smtClean="0"/>
                        <a:t>Bpm</a:t>
                      </a:r>
                      <a:r>
                        <a:rPr lang="pt-BR" baseline="0" dirty="0" smtClean="0"/>
                        <a:t> (0-5 anos)</a:t>
                      </a:r>
                      <a:endParaRPr lang="pt-BR" dirty="0"/>
                    </a:p>
                  </a:txBody>
                  <a:tcPr/>
                </a:tc>
              </a:tr>
              <a:tr h="554655">
                <a:tc>
                  <a:txBody>
                    <a:bodyPr/>
                    <a:lstStyle/>
                    <a:p>
                      <a:r>
                        <a:rPr lang="pt-BR" dirty="0" smtClean="0"/>
                        <a:t>Cianose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 Ausente</a:t>
                      </a:r>
                      <a:r>
                        <a:rPr lang="pt-BR" baseline="0" dirty="0" smtClean="0"/>
                        <a:t>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Presente</a:t>
                      </a:r>
                      <a:endParaRPr lang="pt-BR" dirty="0"/>
                    </a:p>
                  </a:txBody>
                  <a:tcPr/>
                </a:tc>
              </a:tr>
              <a:tr h="554655">
                <a:tc>
                  <a:txBody>
                    <a:bodyPr/>
                    <a:lstStyle/>
                    <a:p>
                      <a:r>
                        <a:rPr lang="pt-BR" dirty="0" smtClean="0"/>
                        <a:t>Sibilos , chiado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 Variável 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 Presente</a:t>
                      </a:r>
                      <a:r>
                        <a:rPr lang="pt-BR" baseline="0" dirty="0" smtClean="0"/>
                        <a:t> </a:t>
                      </a:r>
                      <a:endParaRPr lang="pt-BR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6416" name="Retângulo 6"/>
          <p:cNvSpPr>
            <a:spLocks noChangeArrowheads="1"/>
          </p:cNvSpPr>
          <p:nvPr/>
        </p:nvSpPr>
        <p:spPr bwMode="auto">
          <a:xfrm>
            <a:off x="-180975" y="5516563"/>
            <a:ext cx="7489825" cy="1201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 algn="just"/>
            <a:r>
              <a:rPr lang="pt-BR" altLang="pt-BR">
                <a:latin typeface="Century Schoolbook"/>
              </a:rPr>
              <a:t> </a:t>
            </a:r>
          </a:p>
          <a:p>
            <a:pPr lvl="1" algn="just"/>
            <a:r>
              <a:rPr lang="pt-BR" altLang="pt-BR">
                <a:latin typeface="Century Schoolbook"/>
              </a:rPr>
              <a:t>  Na maioria dos casos exames complementares não são necessários .</a:t>
            </a:r>
          </a:p>
          <a:p>
            <a:endParaRPr lang="pt-BR">
              <a:latin typeface="Century Schoolbook"/>
            </a:endParaRPr>
          </a:p>
        </p:txBody>
      </p:sp>
      <p:sp>
        <p:nvSpPr>
          <p:cNvPr id="11" name="Seta para a direita 10"/>
          <p:cNvSpPr/>
          <p:nvPr/>
        </p:nvSpPr>
        <p:spPr>
          <a:xfrm>
            <a:off x="0" y="5949950"/>
            <a:ext cx="488950" cy="4445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16418" name="Retângulo 3"/>
          <p:cNvSpPr>
            <a:spLocks noChangeArrowheads="1"/>
          </p:cNvSpPr>
          <p:nvPr/>
        </p:nvSpPr>
        <p:spPr bwMode="auto">
          <a:xfrm>
            <a:off x="7102475" y="5332413"/>
            <a:ext cx="15113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altLang="pt-BR">
                <a:latin typeface="Century Schoolbook"/>
              </a:rPr>
              <a:t>GINA ,2014</a:t>
            </a:r>
            <a:endParaRPr lang="pt-BR">
              <a:latin typeface="Century Schoolbook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388" y="260350"/>
            <a:ext cx="8496300" cy="936625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sz="3200" dirty="0" smtClean="0"/>
              <a:t>Necessidade  exames complementares</a:t>
            </a:r>
            <a:endParaRPr lang="pt-BR" sz="3200" dirty="0"/>
          </a:p>
        </p:txBody>
      </p:sp>
      <p:sp>
        <p:nvSpPr>
          <p:cNvPr id="17410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268413"/>
            <a:ext cx="8229600" cy="4857750"/>
          </a:xfrm>
        </p:spPr>
        <p:txBody>
          <a:bodyPr/>
          <a:lstStyle/>
          <a:p>
            <a:pPr marL="228600" lvl="1" eaLnBrk="1" hangingPunct="1">
              <a:spcBef>
                <a:spcPts val="2000"/>
              </a:spcBef>
            </a:pPr>
            <a:r>
              <a:rPr lang="pt-BR" altLang="pt-BR" smtClean="0"/>
              <a:t>Avaliação do diagnóstico diferencial</a:t>
            </a:r>
          </a:p>
          <a:p>
            <a:pPr marL="228600" lvl="1" eaLnBrk="1" hangingPunct="1">
              <a:spcBef>
                <a:spcPts val="2000"/>
              </a:spcBef>
            </a:pPr>
            <a:r>
              <a:rPr lang="pt-BR" altLang="pt-BR" smtClean="0"/>
              <a:t>Presença de comorbidades </a:t>
            </a:r>
          </a:p>
          <a:p>
            <a:pPr marL="228600" lvl="1" eaLnBrk="1" hangingPunct="1">
              <a:spcBef>
                <a:spcPts val="2000"/>
              </a:spcBef>
            </a:pPr>
            <a:r>
              <a:rPr lang="pt-BR" altLang="pt-BR" smtClean="0"/>
              <a:t>Presença de complicações.</a:t>
            </a:r>
          </a:p>
          <a:p>
            <a:pPr eaLnBrk="1" hangingPunct="1"/>
            <a:endParaRPr lang="pt-BR" smtClean="0"/>
          </a:p>
        </p:txBody>
      </p:sp>
      <p:pic>
        <p:nvPicPr>
          <p:cNvPr id="1741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2852738"/>
            <a:ext cx="7993063" cy="2520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Espaço Reservado para Conteúdo 2"/>
          <p:cNvSpPr txBox="1">
            <a:spLocks/>
          </p:cNvSpPr>
          <p:nvPr/>
        </p:nvSpPr>
        <p:spPr bwMode="auto">
          <a:xfrm>
            <a:off x="609600" y="1420813"/>
            <a:ext cx="822960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0" lvl="1">
              <a:spcBef>
                <a:spcPts val="2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endParaRPr lang="pt-BR" altLang="pt-BR" sz="2100">
              <a:latin typeface="Century Schoolbook"/>
            </a:endParaRPr>
          </a:p>
          <a:p>
            <a:pPr marL="0" lvl="1">
              <a:spcBef>
                <a:spcPts val="2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pt-BR" altLang="pt-BR" sz="2100">
                <a:latin typeface="Century Schoolbook"/>
              </a:rPr>
              <a:t> </a:t>
            </a:r>
          </a:p>
          <a:p>
            <a:pPr marL="0" lvl="1">
              <a:spcBef>
                <a:spcPts val="2000"/>
              </a:spcBef>
              <a:buClr>
                <a:schemeClr val="accent1"/>
              </a:buClr>
              <a:buSzPct val="80000"/>
              <a:buFont typeface="Wingdings 2" pitchFamily="18" charset="2"/>
              <a:buNone/>
            </a:pPr>
            <a:r>
              <a:rPr lang="pt-BR" altLang="pt-BR" sz="2100">
                <a:latin typeface="Century Schoolbook"/>
              </a:rPr>
              <a:t>.</a:t>
            </a:r>
          </a:p>
          <a:p>
            <a:pPr marL="273050" indent="-273050">
              <a:spcBef>
                <a:spcPts val="600"/>
              </a:spcBef>
              <a:buClr>
                <a:schemeClr val="accent1"/>
              </a:buClr>
              <a:buSzPct val="70000"/>
              <a:buFont typeface="Wingdings" pitchFamily="2" charset="2"/>
              <a:buChar char=""/>
            </a:pPr>
            <a:endParaRPr lang="pt-BR" sz="2400">
              <a:latin typeface="Century Schoolbook"/>
            </a:endParaRPr>
          </a:p>
        </p:txBody>
      </p:sp>
      <p:sp>
        <p:nvSpPr>
          <p:cNvPr id="17413" name="Retângulo 6"/>
          <p:cNvSpPr>
            <a:spLocks noChangeArrowheads="1"/>
          </p:cNvSpPr>
          <p:nvPr/>
        </p:nvSpPr>
        <p:spPr bwMode="auto">
          <a:xfrm>
            <a:off x="395288" y="6019800"/>
            <a:ext cx="79216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400">
              <a:latin typeface="Century Schoolbook"/>
            </a:endParaRPr>
          </a:p>
          <a:p>
            <a:r>
              <a:rPr lang="pt-BR" sz="1400">
                <a:latin typeface="Century Schoolbook"/>
              </a:rPr>
              <a:t>Diretrizes da Sociedade Brasileira de Pneumologia e Tisiologia para o Manejo da Asma - 2012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354137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sz="3600" dirty="0" smtClean="0"/>
              <a:t>Identificação de risco de evolução quase fatal/ fatal em menores cinco anos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29600" cy="4924425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altLang="pt-BR" sz="2200" b="1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1900" b="1" dirty="0" smtClean="0"/>
              <a:t>Atenção especial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Crianças com idade inferior a 12 meses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Doses repetidas de β2-agonistas de curta ação nas primeiras horas após a  crise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Recidiva abrupta do quadro clínico apesar de tratamento adequado</a:t>
            </a:r>
          </a:p>
          <a:p>
            <a:pPr marL="45720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1900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1900" dirty="0"/>
              <a:t>A asfixia é a principal causa de óbito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/>
              <a:t>Doença mal controlada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/>
              <a:t>Tratamento precário (uso inadequado de </a:t>
            </a:r>
            <a:r>
              <a:rPr lang="pt-BR" sz="1900" dirty="0" smtClean="0"/>
              <a:t>CI )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1900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sz="19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14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1400" dirty="0" smtClean="0"/>
              <a:t>Diretrizes </a:t>
            </a:r>
            <a:r>
              <a:rPr lang="pt-BR" sz="1400" dirty="0"/>
              <a:t>da Sociedade Brasileira de Pneumologia e Tisiologia para o Manejo da Asma - 2012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dirty="0" smtClean="0"/>
              <a:t>Manejo das exacerbações nos serviços de urgência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786688" cy="5257800"/>
          </a:xfrm>
        </p:spPr>
        <p:txBody>
          <a:bodyPr>
            <a:normAutofit fontScale="92500" lnSpcReduction="1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1900" b="1" dirty="0" smtClean="0"/>
              <a:t>Tratamento baseado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altLang="pt-BR" sz="1900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Quadro clínico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>
                <a:ea typeface="ＭＳ Ｐゴシック" pitchFamily="34" charset="-128"/>
              </a:rPr>
              <a:t>Sempre que possível: avaliação objetiva da limitação ao fluxo aéreo (espirometria ou </a:t>
            </a:r>
            <a:r>
              <a:rPr lang="pt-BR" altLang="pt-BR" sz="1900" dirty="0" smtClean="0">
                <a:ea typeface="ＭＳ Ｐゴシック" pitchFamily="34" charset="-128"/>
              </a:rPr>
              <a:t>PFE)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err="1" smtClean="0"/>
              <a:t>Oximetria</a:t>
            </a:r>
            <a:r>
              <a:rPr lang="pt-BR" altLang="pt-BR" sz="1900" dirty="0" smtClean="0"/>
              <a:t> de pulso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altLang="pt-BR" sz="1900" dirty="0" smtClean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1900" b="1" dirty="0" err="1"/>
              <a:t>Oxigenoterapia</a:t>
            </a:r>
            <a:r>
              <a:rPr lang="pt-BR" altLang="pt-BR" sz="1900" b="1" dirty="0"/>
              <a:t>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/>
              <a:t>Crianças:  meta é </a:t>
            </a:r>
            <a:r>
              <a:rPr lang="pt-BR" altLang="pt-BR" sz="1900" b="1" dirty="0">
                <a:solidFill>
                  <a:srgbClr val="FF0000"/>
                </a:solidFill>
              </a:rPr>
              <a:t>manter a SpO2 ≥ 94-95%.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/>
              <a:t>Escolha do sistema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sz="1900" dirty="0"/>
              <a:t>Disponibilidade de equipamentos no </a:t>
            </a:r>
            <a:r>
              <a:rPr lang="pt-BR" sz="1900" dirty="0" smtClean="0"/>
              <a:t>serviço Hospitalar</a:t>
            </a:r>
            <a:endParaRPr lang="pt-BR" sz="1900" dirty="0"/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sz="1900" dirty="0"/>
              <a:t>Baseada no grau de hipoxemia, nos sinais clínicos de disfunção respiratória e na adaptação/ conforto do paciente</a:t>
            </a:r>
            <a:endParaRPr lang="pt-BR" altLang="pt-BR" sz="19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19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15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15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1500" dirty="0" smtClean="0"/>
              <a:t>Diretrizes </a:t>
            </a:r>
            <a:r>
              <a:rPr lang="pt-BR" sz="1500" dirty="0"/>
              <a:t>da Sociedade Brasileira de Pneumologia e Tisiologia para o Manejo da Asma - 2012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1500" dirty="0"/>
          </a:p>
        </p:txBody>
      </p:sp>
      <p:pic>
        <p:nvPicPr>
          <p:cNvPr id="19459" name="Picture 2" descr="C:\Users\Andreia Bastos\Desktop\asma 111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67400" y="908050"/>
            <a:ext cx="2771775" cy="164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dirty="0" smtClean="0"/>
              <a:t>Manejo das exacerbações nos serviços de urgência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931150" cy="5257800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1900" b="1" dirty="0" err="1"/>
              <a:t>Broncodilatadores</a:t>
            </a:r>
            <a:r>
              <a:rPr lang="pt-BR" sz="1900" b="1" dirty="0"/>
              <a:t> de curta </a:t>
            </a:r>
            <a:r>
              <a:rPr lang="pt-BR" sz="1900" b="1" dirty="0" smtClean="0"/>
              <a:t>ação    </a:t>
            </a:r>
            <a:r>
              <a:rPr lang="pt-BR" sz="1600" dirty="0" smtClean="0"/>
              <a:t>( </a:t>
            </a:r>
            <a:r>
              <a:rPr lang="pt-BR" sz="1600" dirty="0" err="1" smtClean="0"/>
              <a:t>Ex</a:t>
            </a:r>
            <a:r>
              <a:rPr lang="pt-BR" sz="1600" dirty="0" smtClean="0"/>
              <a:t>:  </a:t>
            </a:r>
            <a:r>
              <a:rPr lang="pt-BR" sz="1600" dirty="0" err="1" smtClean="0"/>
              <a:t>salbutamol</a:t>
            </a:r>
            <a:r>
              <a:rPr lang="pt-BR" sz="1600" dirty="0" smtClean="0"/>
              <a:t>)</a:t>
            </a:r>
            <a:endParaRPr lang="pt-BR" sz="1600" dirty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sz="1800" dirty="0" smtClean="0"/>
              <a:t>Primeira  </a:t>
            </a:r>
            <a:r>
              <a:rPr lang="pt-BR" sz="1800" dirty="0"/>
              <a:t>m</a:t>
            </a:r>
            <a:r>
              <a:rPr lang="pt-BR" sz="1800" dirty="0" smtClean="0"/>
              <a:t>edida  </a:t>
            </a:r>
            <a:r>
              <a:rPr lang="pt-BR" sz="1800" dirty="0"/>
              <a:t>tratamento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 smtClean="0"/>
              <a:t>Indicada também </a:t>
            </a:r>
            <a:r>
              <a:rPr lang="pt-BR" sz="1900" dirty="0"/>
              <a:t>nas exacerbações graves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dirty="0"/>
              <a:t>Administração de doses repetidas de </a:t>
            </a:r>
            <a:r>
              <a:rPr lang="pt-BR" sz="1900" dirty="0">
                <a:solidFill>
                  <a:srgbClr val="FF0000"/>
                </a:solidFill>
              </a:rPr>
              <a:t>β2-agonistas por via inalatória, a cada </a:t>
            </a:r>
            <a:r>
              <a:rPr lang="pt-BR" sz="1900" dirty="0" smtClean="0">
                <a:solidFill>
                  <a:srgbClr val="FF0000"/>
                </a:solidFill>
              </a:rPr>
              <a:t>20 </a:t>
            </a:r>
            <a:r>
              <a:rPr lang="pt-BR" sz="1900" dirty="0">
                <a:solidFill>
                  <a:srgbClr val="FF0000"/>
                </a:solidFill>
              </a:rPr>
              <a:t>minutos na primeira </a:t>
            </a:r>
            <a:r>
              <a:rPr lang="pt-BR" sz="1900" dirty="0" smtClean="0">
                <a:solidFill>
                  <a:srgbClr val="FF0000"/>
                </a:solidFill>
              </a:rPr>
              <a:t>hora</a:t>
            </a:r>
          </a:p>
          <a:p>
            <a:pPr marL="45720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sz="1900" dirty="0">
              <a:solidFill>
                <a:srgbClr val="FF0000"/>
              </a:solidFill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sz="1900" b="1" dirty="0"/>
              <a:t>Eficácia semelhante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sz="1900" dirty="0"/>
              <a:t>Inalador pressurizado acoplado a espaçador, valvulado ou não valvulado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sz="1900" dirty="0"/>
              <a:t>Nebulizadores (medicamento veiculado em 3-4ml de solução salina, com fluxos de 6-8L de oxigênio)</a:t>
            </a:r>
          </a:p>
          <a:p>
            <a:pPr marL="1188720" lvl="3" indent="-182880" algn="just" eaLnBrk="1" fontAlgn="auto" hangingPunct="1"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"/>
              <a:buChar char=""/>
              <a:defRPr/>
            </a:pPr>
            <a:r>
              <a:rPr lang="pt-BR" sz="1900" dirty="0" smtClean="0"/>
              <a:t>Não deve usar água destilada para servir de veículo </a:t>
            </a:r>
            <a:r>
              <a:rPr lang="pt-BR" sz="1900" dirty="0" smtClean="0">
                <a:sym typeface="Wingdings" panose="05000000000000000000" pitchFamily="2" charset="2"/>
              </a:rPr>
              <a:t> </a:t>
            </a:r>
            <a:r>
              <a:rPr lang="pt-BR" sz="1900" dirty="0"/>
              <a:t>risco de </a:t>
            </a:r>
            <a:r>
              <a:rPr lang="pt-BR" sz="1900" dirty="0" smtClean="0"/>
              <a:t>agravamento .</a:t>
            </a:r>
            <a:endParaRPr lang="pt-BR" sz="19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14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1400" dirty="0" smtClean="0"/>
              <a:t>Diretrizes </a:t>
            </a:r>
            <a:r>
              <a:rPr lang="pt-BR" sz="1400" dirty="0"/>
              <a:t>da Sociedade Brasileira de Pneumologia e Tisiologia para o Manejo da Asma - 2012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050" cy="8509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dirty="0" smtClean="0"/>
              <a:t>Manejo das exacerbações nos serviços de urgência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07950" y="1412875"/>
            <a:ext cx="8567738" cy="5329238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1700" b="1" dirty="0" err="1" smtClean="0"/>
              <a:t>Broncodilatadores</a:t>
            </a:r>
            <a:r>
              <a:rPr lang="pt-BR" altLang="pt-BR" sz="1700" b="1" dirty="0" smtClean="0"/>
              <a:t> de curta ação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700" dirty="0"/>
              <a:t>A</a:t>
            </a:r>
            <a:r>
              <a:rPr lang="pt-BR" altLang="pt-BR" sz="1700" dirty="0" smtClean="0"/>
              <a:t>usência de resposta ao tratamento </a:t>
            </a:r>
            <a:r>
              <a:rPr lang="pt-BR" altLang="pt-BR" sz="1700" dirty="0" smtClean="0">
                <a:sym typeface="Wingdings" charset="2"/>
              </a:rPr>
              <a:t>: </a:t>
            </a:r>
            <a:r>
              <a:rPr lang="pt-BR" altLang="pt-BR" sz="1700" dirty="0" smtClean="0"/>
              <a:t>considerar o uso de nebulização contínua.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700" dirty="0" err="1" smtClean="0"/>
              <a:t>Salbutamol</a:t>
            </a:r>
            <a:r>
              <a:rPr lang="pt-BR" altLang="pt-BR" sz="1700" dirty="0" smtClean="0"/>
              <a:t> intravenoso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sz="1700" dirty="0" smtClean="0"/>
              <a:t>Indicado para crianças sem resposta ao uso da via inalatória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sz="1700" dirty="0" smtClean="0"/>
              <a:t>Infusão em </a:t>
            </a:r>
            <a:r>
              <a:rPr lang="pt-BR" altLang="pt-BR" sz="1700" dirty="0" err="1" smtClean="0"/>
              <a:t>bolus</a:t>
            </a:r>
            <a:endParaRPr lang="pt-BR" altLang="pt-BR" sz="1700" dirty="0" smtClean="0">
              <a:sym typeface="Wingdings" charset="2"/>
            </a:endParaRP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altLang="pt-BR" sz="1700" dirty="0" smtClean="0">
                <a:sym typeface="Wingdings" charset="2"/>
              </a:rPr>
              <a:t>Pode ser administrada conjuntamente à terapêutica convencional inalatória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altLang="pt-BR" sz="1700" dirty="0" smtClean="0">
              <a:sym typeface="Wingdings" charset="2"/>
            </a:endParaRP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1700" b="1" dirty="0" smtClean="0"/>
              <a:t>Corticoides </a:t>
            </a:r>
            <a:endParaRPr lang="pt-BR" altLang="pt-BR" sz="1700" b="1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7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Sistêmicos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sz="1700" dirty="0"/>
              <a:t>Essenciais no tratamento da exacerbação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sz="1700" dirty="0"/>
              <a:t>Devem ser usados precocemente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sz="1700" dirty="0"/>
              <a:t>Reduzem a inflamação, aceleram a recuperação, reduzem recidivas e hospitalizações e diminuem o risco de asma fatal.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b="1" dirty="0">
                <a:solidFill>
                  <a:srgbClr val="FF0000"/>
                </a:solidFill>
              </a:rPr>
              <a:t>Uso oral x intravenoso </a:t>
            </a:r>
          </a:p>
          <a:p>
            <a:pPr marL="1188720" lvl="3" indent="-182880" algn="just" eaLnBrk="1" fontAlgn="auto" hangingPunct="1"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"/>
              <a:buChar char=""/>
              <a:defRPr/>
            </a:pPr>
            <a:r>
              <a:rPr lang="pt-BR" altLang="pt-BR" dirty="0"/>
              <a:t>Efeito clínico </a:t>
            </a:r>
            <a:r>
              <a:rPr lang="pt-BR" altLang="pt-BR" dirty="0" smtClean="0"/>
              <a:t>equivalente, não </a:t>
            </a:r>
            <a:r>
              <a:rPr lang="pt-BR" altLang="pt-BR" dirty="0"/>
              <a:t>há evidências para utilização dos CI </a:t>
            </a:r>
          </a:p>
          <a:p>
            <a:pPr marL="1005840" lvl="3" indent="0" algn="just" eaLnBrk="1" fontAlgn="auto" hangingPunct="1"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"/>
              <a:buNone/>
              <a:defRPr/>
            </a:pPr>
            <a:r>
              <a:rPr lang="pt-BR" altLang="pt-BR" dirty="0" smtClean="0"/>
              <a:t>   em </a:t>
            </a:r>
            <a:r>
              <a:rPr lang="pt-BR" altLang="pt-BR" dirty="0"/>
              <a:t>substituição aos orais ou parenterais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altLang="pt-BR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alt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179388" y="1628775"/>
            <a:ext cx="8424862" cy="5400675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dirty="0" smtClean="0"/>
              <a:t>Drogas alternativas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u="sng" dirty="0" smtClean="0"/>
              <a:t>Brometo de </a:t>
            </a:r>
            <a:r>
              <a:rPr lang="pt-BR" altLang="pt-BR" u="sng" dirty="0" err="1" smtClean="0"/>
              <a:t>ipratrópio</a:t>
            </a:r>
            <a:r>
              <a:rPr lang="pt-BR" altLang="pt-BR" u="sng" dirty="0" smtClean="0"/>
              <a:t>      ( </a:t>
            </a:r>
            <a:r>
              <a:rPr lang="pt-BR" altLang="pt-BR" sz="1800" dirty="0" err="1" smtClean="0"/>
              <a:t>Ex</a:t>
            </a:r>
            <a:r>
              <a:rPr lang="pt-BR" altLang="pt-BR" sz="1800" dirty="0" smtClean="0"/>
              <a:t>: </a:t>
            </a:r>
            <a:r>
              <a:rPr lang="pt-BR" altLang="pt-BR" sz="1800" dirty="0" err="1" smtClean="0"/>
              <a:t>berotec</a:t>
            </a:r>
            <a:r>
              <a:rPr lang="pt-BR" altLang="pt-BR" sz="1800" dirty="0" smtClean="0"/>
              <a:t> , </a:t>
            </a:r>
            <a:r>
              <a:rPr lang="pt-BR" altLang="pt-BR" sz="1800" dirty="0" err="1" smtClean="0"/>
              <a:t>atrovent</a:t>
            </a:r>
            <a:r>
              <a:rPr lang="pt-BR" altLang="pt-BR" sz="1800" dirty="0" smtClean="0"/>
              <a:t>)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 smtClean="0"/>
              <a:t>Usados em exacerbações mais graves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 smtClean="0"/>
              <a:t>Pode ser administrado em doses repetidas, juntamente ao β2-agonista de curta ação por nebulização ou por inalador pressurizado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 smtClean="0"/>
              <a:t>Os benefícios clínicos são mais marcantes na abordagem inicial  das exacerbações</a:t>
            </a:r>
          </a:p>
          <a:p>
            <a:pPr marL="1188720" lvl="3" indent="-182880" algn="just" eaLnBrk="1" fontAlgn="auto" hangingPunct="1"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"/>
              <a:buChar char=""/>
              <a:defRPr/>
            </a:pPr>
            <a:r>
              <a:rPr lang="pt-BR" altLang="pt-BR" dirty="0" smtClean="0"/>
              <a:t>Parece diminuir a necessidade de admissão hospitalar</a:t>
            </a:r>
          </a:p>
          <a:p>
            <a:pPr marL="1188720" lvl="3" indent="-182880" algn="just" eaLnBrk="1" fontAlgn="auto" hangingPunct="1">
              <a:spcAft>
                <a:spcPts val="0"/>
              </a:spcAft>
              <a:buClr>
                <a:schemeClr val="accent1">
                  <a:tint val="60000"/>
                </a:schemeClr>
              </a:buClr>
              <a:buFont typeface="Wingdings"/>
              <a:buChar char=""/>
              <a:defRPr/>
            </a:pPr>
            <a:endParaRPr lang="pt-BR" altLang="pt-BR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u="sng" dirty="0"/>
              <a:t>Sulfato de magnésio </a:t>
            </a:r>
            <a:endParaRPr lang="pt-BR" altLang="pt-BR" dirty="0"/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/>
              <a:t>Exacerbações </a:t>
            </a:r>
            <a:r>
              <a:rPr lang="pt-BR" altLang="pt-BR" dirty="0" smtClean="0"/>
              <a:t> </a:t>
            </a:r>
            <a:r>
              <a:rPr lang="pt-BR" altLang="pt-BR" dirty="0"/>
              <a:t>graves, sem resposta ao tratamento usual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 smtClean="0"/>
              <a:t>EC:  Rubor , náuseas ,fraqueza</a:t>
            </a:r>
            <a:r>
              <a:rPr lang="pt-BR" altLang="pt-BR" dirty="0"/>
              <a:t>, </a:t>
            </a:r>
            <a:r>
              <a:rPr lang="pt-BR" altLang="pt-BR" dirty="0" err="1"/>
              <a:t>arreflexia</a:t>
            </a:r>
            <a:r>
              <a:rPr lang="pt-BR" altLang="pt-BR" dirty="0"/>
              <a:t> e depressão </a:t>
            </a:r>
            <a:r>
              <a:rPr lang="pt-BR" altLang="pt-BR" dirty="0" smtClean="0"/>
              <a:t>respiratória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sz="1400" dirty="0"/>
          </a:p>
          <a:p>
            <a:pPr marL="731520" lvl="2" indent="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None/>
              <a:defRPr/>
            </a:pPr>
            <a:endParaRPr lang="pt-BR" sz="1400" dirty="0" smtClean="0"/>
          </a:p>
          <a:p>
            <a:pPr marL="731520" lvl="2" indent="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None/>
              <a:defRPr/>
            </a:pPr>
            <a:endParaRPr lang="pt-BR" sz="1400" dirty="0"/>
          </a:p>
          <a:p>
            <a:pPr marL="731520" lvl="2" indent="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None/>
              <a:defRPr/>
            </a:pPr>
            <a:r>
              <a:rPr lang="pt-BR" sz="1400" dirty="0" smtClean="0"/>
              <a:t>Diretrizes </a:t>
            </a:r>
            <a:r>
              <a:rPr lang="pt-BR" sz="1400" dirty="0"/>
              <a:t>da Sociedade Brasileira de Pneumologia e Tisiologia para o Manejo da Asma - 2012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altLang="pt-BR" dirty="0" smtClean="0"/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altLang="pt-BR" dirty="0"/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alt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2355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068888"/>
          </a:xfrm>
        </p:spPr>
        <p:txBody>
          <a:bodyPr/>
          <a:lstStyle/>
          <a:p>
            <a:pPr lvl="1" algn="just" eaLnBrk="1" hangingPunct="1"/>
            <a:r>
              <a:rPr lang="pt-BR" altLang="pt-BR" u="sng" smtClean="0"/>
              <a:t>Aminofilina </a:t>
            </a:r>
            <a:endParaRPr lang="pt-BR" altLang="pt-BR" smtClean="0"/>
          </a:p>
          <a:p>
            <a:pPr lvl="2" algn="just" eaLnBrk="1" hangingPunct="1"/>
            <a:r>
              <a:rPr lang="pt-BR" altLang="pt-BR" smtClean="0"/>
              <a:t>Não tem indicação como tratamento inicial</a:t>
            </a:r>
          </a:p>
          <a:p>
            <a:pPr lvl="2" algn="just" eaLnBrk="1" hangingPunct="1"/>
            <a:r>
              <a:rPr lang="pt-BR" altLang="pt-BR" smtClean="0"/>
              <a:t>Usados em Crises refratárias ao tratamento convencional: considerada como adjuvante.</a:t>
            </a:r>
          </a:p>
          <a:p>
            <a:pPr lvl="2" algn="just" eaLnBrk="1" hangingPunct="1"/>
            <a:r>
              <a:rPr lang="pt-BR" altLang="pt-BR" smtClean="0"/>
              <a:t>Estreita faixa terapêutica, alta frequência de interações medicamentosas </a:t>
            </a:r>
          </a:p>
          <a:p>
            <a:pPr lvl="2" algn="just" eaLnBrk="1" hangingPunct="1"/>
            <a:r>
              <a:rPr lang="pt-BR" altLang="pt-BR" smtClean="0"/>
              <a:t>EC: cardiovasculares, neurológicos e gastrointestinais</a:t>
            </a:r>
          </a:p>
          <a:p>
            <a:pPr eaLnBrk="1" hangingPunct="1"/>
            <a:endParaRPr lang="pt-BR" smtClean="0"/>
          </a:p>
          <a:p>
            <a:pPr eaLnBrk="1" hangingPunct="1"/>
            <a:endParaRPr lang="pt-BR" smtClean="0"/>
          </a:p>
        </p:txBody>
      </p:sp>
      <p:sp>
        <p:nvSpPr>
          <p:cNvPr id="23555" name="Retângulo 3"/>
          <p:cNvSpPr>
            <a:spLocks noChangeArrowheads="1"/>
          </p:cNvSpPr>
          <p:nvPr/>
        </p:nvSpPr>
        <p:spPr bwMode="auto">
          <a:xfrm>
            <a:off x="395288" y="4902200"/>
            <a:ext cx="7777162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>
              <a:latin typeface="Century Schoolbook"/>
            </a:endParaRPr>
          </a:p>
          <a:p>
            <a:endParaRPr lang="pt-BR">
              <a:latin typeface="Century Schoolbook"/>
            </a:endParaRPr>
          </a:p>
          <a:p>
            <a:endParaRPr lang="pt-BR">
              <a:latin typeface="Century Schoolbook"/>
            </a:endParaRPr>
          </a:p>
          <a:p>
            <a:endParaRPr lang="pt-BR">
              <a:latin typeface="Century Schoolbook"/>
            </a:endParaRPr>
          </a:p>
          <a:p>
            <a:endParaRPr lang="pt-BR" sz="1400">
              <a:latin typeface="Century Schoolbook"/>
            </a:endParaRPr>
          </a:p>
          <a:p>
            <a:r>
              <a:rPr lang="pt-BR" sz="1400">
                <a:latin typeface="Century Schoolbook"/>
              </a:rPr>
              <a:t>Diretrizes da Sociedade Brasileira de Pneumologia e Tisiologia para o Manejo da Asma - 2012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202363" cy="777875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sz="3600" dirty="0" smtClean="0"/>
              <a:t>Avaliação da resposta  ao tratamento</a:t>
            </a: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-252413" y="1089025"/>
            <a:ext cx="9001126" cy="5768975"/>
          </a:xfrm>
        </p:spPr>
        <p:txBody>
          <a:bodyPr>
            <a:normAutofit fontScale="925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altLang="pt-BR" sz="1800" dirty="0" smtClean="0"/>
              <a:t>       Reavaliação em 30-60 min após o tratamento inicial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b="1" dirty="0" smtClean="0">
                <a:solidFill>
                  <a:srgbClr val="FF0000"/>
                </a:solidFill>
              </a:rPr>
              <a:t>Reclassificação da gravidade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pt-BR" altLang="pt-BR" sz="1800" dirty="0" smtClean="0"/>
              <a:t>   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altLang="pt-BR" sz="1800" b="1" dirty="0" smtClean="0"/>
              <a:t>          Atenção ao quadro Clínico :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Sinais clínicos não se correlacionam bem com a intensidade da obstrução das vias aéreas.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Melhor correlação com gravidade é a SpO2. 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1800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Persistência de SpO2 &lt; 92% após tratamento inicial com </a:t>
            </a:r>
            <a:r>
              <a:rPr lang="pt-BR" altLang="pt-BR" sz="1900" dirty="0" err="1" smtClean="0"/>
              <a:t>broncodilatador</a:t>
            </a:r>
            <a:r>
              <a:rPr lang="pt-BR" altLang="pt-BR" sz="1900" dirty="0" smtClean="0"/>
              <a:t> </a:t>
            </a:r>
            <a:r>
              <a:rPr lang="pt-BR" altLang="pt-BR" sz="1900" b="1" dirty="0" smtClean="0">
                <a:sym typeface="Wingdings" charset="2"/>
              </a:rPr>
              <a:t> hospitalização</a:t>
            </a:r>
            <a:r>
              <a:rPr lang="pt-BR" altLang="pt-BR" sz="1900" dirty="0" smtClean="0"/>
              <a:t>. 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1900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Boa </a:t>
            </a:r>
            <a:r>
              <a:rPr lang="pt-BR" altLang="pt-BR" sz="1900" dirty="0"/>
              <a:t>resposta ao tratamento, sem sinais de gravidade, com SpO2 &gt; 95% e que atingiram PFE ou VEF1 ≥ 70% </a:t>
            </a:r>
            <a:r>
              <a:rPr lang="pt-BR" altLang="pt-BR" sz="1900" dirty="0" smtClean="0"/>
              <a:t> </a:t>
            </a:r>
            <a:r>
              <a:rPr lang="pt-BR" altLang="pt-BR" sz="1900" dirty="0">
                <a:sym typeface="Wingdings" charset="2"/>
              </a:rPr>
              <a:t>:  </a:t>
            </a:r>
            <a:r>
              <a:rPr lang="pt-BR" altLang="pt-BR" sz="1900" b="1" dirty="0">
                <a:sym typeface="Wingdings" charset="2"/>
              </a:rPr>
              <a:t>Alta , </a:t>
            </a:r>
            <a:r>
              <a:rPr lang="pt-BR" altLang="pt-BR" sz="1900" b="1" dirty="0" smtClean="0">
                <a:sym typeface="Wingdings" charset="2"/>
              </a:rPr>
              <a:t>domicílio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1900" b="1" dirty="0" smtClean="0">
              <a:sym typeface="Wingdings" charset="2"/>
            </a:endParaRP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900" dirty="0" smtClean="0"/>
              <a:t>Critérios </a:t>
            </a:r>
            <a:r>
              <a:rPr lang="pt-BR" altLang="pt-BR" sz="1900" dirty="0"/>
              <a:t>clínicos de maior gravidade (SpO2 &lt; 92%, valores de PFE ou VEF1 ≤ 50% após tratamento na emergência ou complicação)</a:t>
            </a:r>
            <a:r>
              <a:rPr lang="pt-BR" altLang="pt-BR" sz="1900" dirty="0">
                <a:sym typeface="Wingdings" charset="2"/>
              </a:rPr>
              <a:t> </a:t>
            </a:r>
            <a:r>
              <a:rPr lang="pt-BR" altLang="pt-BR" sz="1900" b="1" dirty="0" smtClean="0"/>
              <a:t>hospitalização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altLang="pt-BR" sz="1900" b="1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altLang="pt-BR" sz="1900" b="1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altLang="pt-BR" sz="1600" b="1" i="1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pt-BR" altLang="pt-BR" sz="1600" b="1" i="1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600" b="1" i="1" dirty="0" smtClean="0"/>
              <a:t>Os </a:t>
            </a:r>
            <a:r>
              <a:rPr lang="pt-BR" altLang="pt-BR" sz="1600" b="1" i="1" dirty="0"/>
              <a:t>critérios de internação devem ser menos rígidos para os pacientes com problemas socioeconômicos 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altLang="pt-BR" dirty="0" smtClean="0"/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endParaRPr lang="pt-BR" alt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1800" dirty="0"/>
          </a:p>
        </p:txBody>
      </p:sp>
      <p:pic>
        <p:nvPicPr>
          <p:cNvPr id="24579" name="Picture 2" descr="C:\Users\Andreia Bastos\Pictures\asma 4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26175" y="115888"/>
            <a:ext cx="2381250" cy="194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050" cy="102711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sz="3200" b="1" dirty="0"/>
              <a:t>Tratamento na unidade de internação </a:t>
            </a:r>
            <a:br>
              <a:rPr lang="pt-BR" altLang="pt-BR" sz="3200" b="1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613" cy="3700463"/>
          </a:xfrm>
        </p:spPr>
        <p:txBody>
          <a:bodyPr>
            <a:normAutofit fontScale="25000" lnSpcReduction="20000"/>
          </a:bodyPr>
          <a:lstStyle/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altLang="pt-BR" sz="7200" dirty="0" smtClean="0"/>
              <a:t>Revisar </a:t>
            </a:r>
            <a:r>
              <a:rPr lang="pt-BR" altLang="pt-BR" sz="7200" dirty="0"/>
              <a:t>potenciais fatores </a:t>
            </a:r>
            <a:r>
              <a:rPr lang="pt-BR" altLang="pt-BR" sz="7200" dirty="0" smtClean="0"/>
              <a:t>desencadeantes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altLang="pt-BR" sz="7200" dirty="0" smtClean="0"/>
              <a:t>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altLang="pt-BR" sz="7200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7200" dirty="0"/>
              <a:t>Aspectos relacionados ao controle ambiental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7200" dirty="0"/>
              <a:t>Hábitos de vida (tabagismo passivo</a:t>
            </a:r>
            <a:r>
              <a:rPr lang="pt-BR" altLang="pt-BR" sz="7200" dirty="0" smtClean="0"/>
              <a:t>)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7200" dirty="0"/>
              <a:t>Á</a:t>
            </a:r>
            <a:r>
              <a:rPr lang="pt-BR" altLang="pt-BR" sz="7200" dirty="0" smtClean="0"/>
              <a:t>caros , animais domésticos e etc. </a:t>
            </a:r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7200" dirty="0" smtClean="0"/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7200" dirty="0" smtClean="0"/>
          </a:p>
          <a:p>
            <a:pPr marL="365760" lvl="1" indent="0" algn="just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pt-BR" altLang="pt-BR" sz="7200" dirty="0"/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7200" dirty="0"/>
              <a:t>Corrigir e revisar o plano terapêutico 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7200" dirty="0"/>
              <a:t>Estabelecer um plano de ação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7200" dirty="0"/>
              <a:t>Orientar quanto à piora dos sintomas ou dos testes funcionais.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72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72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72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72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56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5600" dirty="0" smtClean="0"/>
              <a:t>Diretrizes </a:t>
            </a:r>
            <a:r>
              <a:rPr lang="pt-BR" sz="5600" dirty="0"/>
              <a:t>da Sociedade Brasileira de Pneumologia e Tisiologia para o Manejo da Asma - 2012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9600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72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72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56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56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56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56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56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5600" dirty="0" smtClean="0"/>
              <a:t>Diretrizes </a:t>
            </a:r>
            <a:r>
              <a:rPr lang="pt-BR" sz="5600" dirty="0"/>
              <a:t>da Sociedade Brasileira de Pneumologia e Tisiologia para o Manejo da Asma - 2012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5600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9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35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3500" dirty="0" smtClean="0"/>
              <a:t>D</a:t>
            </a:r>
            <a:endParaRPr lang="pt-BR" sz="3500" dirty="0"/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3500" dirty="0"/>
          </a:p>
        </p:txBody>
      </p:sp>
      <p:pic>
        <p:nvPicPr>
          <p:cNvPr id="25603" name="Picture 2" descr="C:\Users\Andreia Bastos\Pictures\cigarro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1412875"/>
            <a:ext cx="2844800" cy="259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dirty="0" smtClean="0"/>
              <a:t>Conduta na alta dos serviços de urgência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050" cy="5257800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1800" dirty="0"/>
              <a:t>Pacientes em condições de alta devem ser </a:t>
            </a:r>
            <a:r>
              <a:rPr lang="pt-BR" altLang="pt-BR" sz="1800" dirty="0" smtClean="0"/>
              <a:t>orientados: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altLang="pt-BR" sz="1800" dirty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/>
              <a:t>Iniciar ou manter medicação preventiva por via inalatória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>
                <a:solidFill>
                  <a:srgbClr val="FF0000"/>
                </a:solidFill>
              </a:rPr>
              <a:t>A introdução de CI na alta</a:t>
            </a:r>
            <a:r>
              <a:rPr lang="pt-BR" altLang="pt-BR" dirty="0">
                <a:solidFill>
                  <a:srgbClr val="FF0000"/>
                </a:solidFill>
                <a:sym typeface="Wingdings" panose="05000000000000000000" pitchFamily="2" charset="2"/>
              </a:rPr>
              <a:t> </a:t>
            </a:r>
            <a:r>
              <a:rPr lang="pt-BR" altLang="pt-BR" dirty="0">
                <a:solidFill>
                  <a:srgbClr val="FF0000"/>
                </a:solidFill>
              </a:rPr>
              <a:t>reduz a recidiva das crises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dirty="0"/>
              <a:t>Revisão da posologia e da técnica de uso dos </a:t>
            </a:r>
            <a:r>
              <a:rPr lang="pt-BR" altLang="pt-BR" dirty="0"/>
              <a:t>dispositivos inalatórios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/>
              <a:t>Usar prednisona ou </a:t>
            </a:r>
            <a:r>
              <a:rPr lang="pt-BR" altLang="pt-BR" sz="1800" dirty="0" err="1"/>
              <a:t>prednisolona</a:t>
            </a:r>
            <a:r>
              <a:rPr lang="pt-BR" altLang="pt-BR" sz="1800" dirty="0"/>
              <a:t>, salvo exacerbações muito leves</a:t>
            </a:r>
          </a:p>
          <a:p>
            <a:pPr lvl="2" indent="-182880" algn="just" eaLnBrk="1" fontAlgn="auto" hangingPunct="1">
              <a:spcAft>
                <a:spcPts val="0"/>
              </a:spcAft>
              <a:buClr>
                <a:schemeClr val="accent1">
                  <a:shade val="75000"/>
                </a:schemeClr>
              </a:buClr>
              <a:buFont typeface="Wingdings"/>
              <a:buChar char=""/>
              <a:defRPr/>
            </a:pPr>
            <a:r>
              <a:rPr lang="pt-BR" altLang="pt-BR" dirty="0">
                <a:solidFill>
                  <a:srgbClr val="FF0000"/>
                </a:solidFill>
              </a:rPr>
              <a:t>1 mg/kg/dia (máximo, 60 mg/dia), preferencialmente pela manhã,  por 5-10 dias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/>
              <a:t>Encaminhamento para programas de educação em asma ou para consulta médica em até 7 dias após a alta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0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14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sz="1400" dirty="0" smtClean="0"/>
              <a:t>Diretrizes </a:t>
            </a:r>
            <a:r>
              <a:rPr lang="pt-BR" sz="1400" dirty="0"/>
              <a:t>da Sociedade Brasileira de Pneumologia e Tisiologia para o Manejo da Asma - 2012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22337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dirty="0" smtClean="0"/>
              <a:t>Necessidade de Transferência para UTI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5257800"/>
          </a:xfrm>
        </p:spPr>
        <p:txBody>
          <a:bodyPr>
            <a:normAutofit/>
          </a:bodyPr>
          <a:lstStyle/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r>
              <a:rPr lang="pt-BR" altLang="pt-BR" sz="2000" dirty="0" smtClean="0"/>
              <a:t>Indicações: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altLang="pt-BR" sz="2000" dirty="0" smtClean="0"/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Necessidade de ventilação mecânica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Parada cardiorrespiratória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err="1" smtClean="0"/>
              <a:t>Hipercapnia</a:t>
            </a:r>
            <a:r>
              <a:rPr lang="pt-BR" altLang="pt-BR" sz="1800" dirty="0" smtClean="0"/>
              <a:t>, acidose (pH &lt; 7,30) ou hipoxemia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Níveis elevados de lactato sérico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Hipotensão arterial ou arritmias cardíacas graves 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Persistência dos sinais e sintomas de gravidade a despeito do tratamento adequado</a:t>
            </a:r>
          </a:p>
          <a:p>
            <a:pPr marL="640080" lvl="1" indent="-274320" algn="just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r>
              <a:rPr lang="pt-BR" altLang="pt-BR" sz="1800" dirty="0" smtClean="0"/>
              <a:t>Necessidade de monitorização acurada em função da gravidade da doença ou do tratamento a ser utilizado </a:t>
            </a:r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0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000" dirty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sz="2000" dirty="0"/>
          </a:p>
        </p:txBody>
      </p:sp>
      <p:pic>
        <p:nvPicPr>
          <p:cNvPr id="27651" name="Picture 2" descr="C:\Users\Andreia Bastos\Pictures\asma 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24525" y="1341438"/>
            <a:ext cx="2890838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Retângulo 3"/>
          <p:cNvSpPr>
            <a:spLocks noChangeArrowheads="1"/>
          </p:cNvSpPr>
          <p:nvPr/>
        </p:nvSpPr>
        <p:spPr bwMode="auto">
          <a:xfrm>
            <a:off x="395288" y="5691188"/>
            <a:ext cx="76327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BR" sz="1400">
              <a:latin typeface="Century Schoolbook"/>
            </a:endParaRPr>
          </a:p>
          <a:p>
            <a:endParaRPr lang="pt-BR" sz="1400">
              <a:latin typeface="Century Schoolbook"/>
            </a:endParaRPr>
          </a:p>
          <a:p>
            <a:endParaRPr lang="pt-BR" sz="1400">
              <a:latin typeface="Century Schoolbook"/>
            </a:endParaRPr>
          </a:p>
          <a:p>
            <a:r>
              <a:rPr lang="pt-BR" sz="1400">
                <a:latin typeface="Century Schoolbook"/>
              </a:rPr>
              <a:t>Diretrizes da Sociedade Brasileira de Pneumologia e Tisiologia para o Manejo da Asma - 2012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8674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8737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301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pt-BR" dirty="0"/>
          </a:p>
        </p:txBody>
      </p:sp>
      <p:pic>
        <p:nvPicPr>
          <p:cNvPr id="307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Caso Clínico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218488" cy="4873625"/>
          </a:xfrm>
        </p:spPr>
        <p:txBody>
          <a:bodyPr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endParaRPr lang="pt-BR" dirty="0"/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dirty="0"/>
              <a:t> </a:t>
            </a:r>
            <a:r>
              <a:rPr lang="pt-BR" sz="1900" dirty="0" smtClean="0"/>
              <a:t>VGF</a:t>
            </a:r>
            <a:r>
              <a:rPr lang="pt-BR" sz="1900" dirty="0"/>
              <a:t>, 5 anos </a:t>
            </a:r>
            <a:r>
              <a:rPr lang="pt-BR" sz="1900" dirty="0" smtClean="0"/>
              <a:t>, </a:t>
            </a:r>
            <a:r>
              <a:rPr lang="pt-BR" sz="1900" dirty="0"/>
              <a:t>Feminina, Natural de Conselheiro Lafaiete, </a:t>
            </a:r>
            <a:r>
              <a:rPr lang="pt-BR" sz="1900" dirty="0" smtClean="0"/>
              <a:t>chega ao serviço de emergência </a:t>
            </a:r>
            <a:r>
              <a:rPr lang="pt-BR" sz="1900" dirty="0"/>
              <a:t>por apresentar</a:t>
            </a:r>
            <a:r>
              <a:rPr lang="pt-BR" sz="1900" dirty="0" smtClean="0"/>
              <a:t>, </a:t>
            </a:r>
            <a:r>
              <a:rPr lang="pt-BR" sz="1900" dirty="0"/>
              <a:t>tosse seca, </a:t>
            </a:r>
            <a:r>
              <a:rPr lang="pt-BR" sz="1900" dirty="0" smtClean="0"/>
              <a:t> intermitente, associada a </a:t>
            </a:r>
            <a:r>
              <a:rPr lang="pt-BR" sz="1900" dirty="0" err="1" smtClean="0"/>
              <a:t>sibilância</a:t>
            </a:r>
            <a:r>
              <a:rPr lang="pt-BR" sz="1900" dirty="0" smtClean="0"/>
              <a:t> </a:t>
            </a:r>
            <a:r>
              <a:rPr lang="pt-BR" sz="1900" dirty="0"/>
              <a:t>e</a:t>
            </a:r>
            <a:r>
              <a:rPr lang="pt-BR" sz="1900" dirty="0" smtClean="0"/>
              <a:t> </a:t>
            </a:r>
            <a:r>
              <a:rPr lang="pt-BR" sz="1900" dirty="0" err="1"/>
              <a:t>dispnéia</a:t>
            </a:r>
            <a:r>
              <a:rPr lang="pt-BR" sz="1900" dirty="0"/>
              <a:t> importante</a:t>
            </a:r>
            <a:r>
              <a:rPr lang="pt-BR" sz="1900" dirty="0" smtClean="0"/>
              <a:t>. </a:t>
            </a:r>
            <a:r>
              <a:rPr lang="pt-BR" sz="1900" dirty="0"/>
              <a:t>Ausência de febre, responde mal ao B2 e corticoide </a:t>
            </a:r>
            <a:r>
              <a:rPr lang="pt-BR" sz="1900" dirty="0" smtClean="0"/>
              <a:t>oral uso domiciliar . </a:t>
            </a:r>
            <a:r>
              <a:rPr lang="pt-BR" sz="1900" dirty="0"/>
              <a:t>O quadro se repete todo </a:t>
            </a:r>
            <a:r>
              <a:rPr lang="pt-BR" sz="1900" dirty="0" smtClean="0"/>
              <a:t>mês.</a:t>
            </a:r>
            <a:r>
              <a:rPr lang="pt-BR" altLang="pt-BR" sz="1900" dirty="0" smtClean="0">
                <a:ea typeface="ＭＳ Ｐゴシック" pitchFamily="34" charset="-128"/>
              </a:rPr>
              <a:t> </a:t>
            </a:r>
          </a:p>
          <a:p>
            <a:pPr marL="0" indent="0" algn="just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altLang="pt-BR" sz="1900" dirty="0" smtClean="0">
                <a:ea typeface="ＭＳ Ｐゴシック" pitchFamily="34" charset="-128"/>
              </a:rPr>
              <a:t> Seu </a:t>
            </a:r>
            <a:r>
              <a:rPr lang="pt-BR" altLang="pt-BR" sz="1900" dirty="0">
                <a:ea typeface="ＭＳ Ｐゴシック" pitchFamily="34" charset="-128"/>
              </a:rPr>
              <a:t>exame físico revela </a:t>
            </a:r>
            <a:r>
              <a:rPr lang="pt-BR" altLang="pt-BR" sz="1900" dirty="0" smtClean="0">
                <a:ea typeface="ＭＳ Ｐゴシック" pitchFamily="34" charset="-128"/>
              </a:rPr>
              <a:t>uma </a:t>
            </a:r>
            <a:r>
              <a:rPr lang="pt-BR" altLang="pt-BR" sz="1900" dirty="0">
                <a:ea typeface="ＭＳ Ｐゴシック" pitchFamily="34" charset="-128"/>
              </a:rPr>
              <a:t>paciente afebril, com FR</a:t>
            </a:r>
            <a:r>
              <a:rPr lang="pt-BR" altLang="pt-BR" sz="1900" dirty="0" smtClean="0">
                <a:ea typeface="ＭＳ Ｐゴシック" pitchFamily="34" charset="-128"/>
              </a:rPr>
              <a:t>: 50 </a:t>
            </a:r>
            <a:r>
              <a:rPr lang="pt-BR" altLang="pt-BR" sz="1900" dirty="0" err="1" smtClean="0">
                <a:ea typeface="ＭＳ Ｐゴシック" pitchFamily="34" charset="-128"/>
              </a:rPr>
              <a:t>irpm</a:t>
            </a:r>
            <a:r>
              <a:rPr lang="pt-BR" altLang="pt-BR" sz="1900" dirty="0" smtClean="0">
                <a:ea typeface="ＭＳ Ｐゴシック" pitchFamily="34" charset="-128"/>
              </a:rPr>
              <a:t> </a:t>
            </a:r>
            <a:r>
              <a:rPr lang="pt-BR" altLang="pt-BR" sz="1900" dirty="0">
                <a:ea typeface="ＭＳ Ｐゴシック" pitchFamily="34" charset="-128"/>
              </a:rPr>
              <a:t>e </a:t>
            </a:r>
            <a:r>
              <a:rPr lang="pt-BR" altLang="pt-BR" sz="1900" dirty="0" smtClean="0">
                <a:ea typeface="ＭＳ Ｐゴシック" pitchFamily="34" charset="-128"/>
              </a:rPr>
              <a:t>FC:115 </a:t>
            </a:r>
            <a:r>
              <a:rPr lang="pt-BR" altLang="pt-BR" sz="1900" dirty="0" err="1" smtClean="0">
                <a:ea typeface="ＭＳ Ｐゴシック" pitchFamily="34" charset="-128"/>
              </a:rPr>
              <a:t>bpm</a:t>
            </a:r>
            <a:r>
              <a:rPr lang="pt-BR" altLang="pt-BR" sz="1900" dirty="0">
                <a:ea typeface="ＭＳ Ｐゴシック" pitchFamily="34" charset="-128"/>
              </a:rPr>
              <a:t>. A</a:t>
            </a:r>
            <a:r>
              <a:rPr lang="pt-BR" altLang="pt-BR" sz="1900" dirty="0" smtClean="0">
                <a:ea typeface="ＭＳ Ｐゴシック" pitchFamily="34" charset="-128"/>
              </a:rPr>
              <a:t> pulsação dela </a:t>
            </a:r>
            <a:r>
              <a:rPr lang="pt-BR" altLang="pt-BR" sz="1900" dirty="0">
                <a:ea typeface="ＭＳ Ｐゴシック" pitchFamily="34" charset="-128"/>
              </a:rPr>
              <a:t>varia em amplitude com a respiração. A pressão arterial </a:t>
            </a:r>
            <a:r>
              <a:rPr lang="pt-BR" altLang="pt-BR" sz="1900" dirty="0" smtClean="0">
                <a:ea typeface="ＭＳ Ｐゴシック" pitchFamily="34" charset="-128"/>
              </a:rPr>
              <a:t> </a:t>
            </a:r>
            <a:r>
              <a:rPr lang="pt-BR" altLang="pt-BR" sz="1900" dirty="0">
                <a:ea typeface="ＭＳ Ｐゴシック" pitchFamily="34" charset="-128"/>
              </a:rPr>
              <a:t>está normal, </a:t>
            </a:r>
            <a:r>
              <a:rPr lang="pt-BR" altLang="pt-BR" sz="1900" dirty="0" smtClean="0">
                <a:ea typeface="ＭＳ Ｐゴシック" pitchFamily="34" charset="-128"/>
              </a:rPr>
              <a:t> ela </a:t>
            </a:r>
            <a:r>
              <a:rPr lang="pt-BR" altLang="pt-BR" sz="1900" dirty="0">
                <a:ea typeface="ＭＳ Ｐゴシック" pitchFamily="34" charset="-128"/>
              </a:rPr>
              <a:t>está </a:t>
            </a:r>
            <a:r>
              <a:rPr lang="pt-BR" altLang="pt-BR" sz="1900" dirty="0" smtClean="0">
                <a:ea typeface="ＭＳ Ｐゴシック" pitchFamily="34" charset="-128"/>
              </a:rPr>
              <a:t>pálida, </a:t>
            </a:r>
            <a:r>
              <a:rPr lang="pt-BR" altLang="pt-BR" sz="1900" dirty="0">
                <a:ea typeface="ＭＳ Ｐゴシック" pitchFamily="34" charset="-128"/>
              </a:rPr>
              <a:t>apresenta redução do nível de consciência, cianose </a:t>
            </a:r>
            <a:r>
              <a:rPr lang="pt-BR" altLang="pt-BR" sz="1900" dirty="0" err="1">
                <a:ea typeface="ＭＳ Ｐゴシック" pitchFamily="34" charset="-128"/>
              </a:rPr>
              <a:t>perioral</a:t>
            </a:r>
            <a:r>
              <a:rPr lang="pt-BR" altLang="pt-BR" sz="1900" dirty="0">
                <a:ea typeface="ＭＳ Ｐゴシック" pitchFamily="34" charset="-128"/>
              </a:rPr>
              <a:t> e </a:t>
            </a:r>
            <a:r>
              <a:rPr lang="pt-BR" altLang="pt-BR" sz="1900" dirty="0" smtClean="0">
                <a:ea typeface="ＭＳ Ｐゴシック" pitchFamily="34" charset="-128"/>
              </a:rPr>
              <a:t>está </a:t>
            </a:r>
            <a:r>
              <a:rPr lang="pt-BR" altLang="pt-BR" sz="1900" dirty="0">
                <a:ea typeface="ＭＳ Ｐゴシック" pitchFamily="34" charset="-128"/>
              </a:rPr>
              <a:t>utilizando musculatura acessória para respirar. A ausculta torácica revelou apenas sibilos fracos. 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/>
              <a:buChar char=""/>
              <a:defRPr/>
            </a:pPr>
            <a:endParaRPr lang="pt-BR" sz="1900" dirty="0" smtClean="0"/>
          </a:p>
          <a:p>
            <a:pPr marL="0" indent="0" eaLnBrk="1" fontAlgn="auto" hangingPunct="1">
              <a:spcAft>
                <a:spcPts val="0"/>
              </a:spcAft>
              <a:buFont typeface="Wingdings"/>
              <a:buNone/>
              <a:defRPr/>
            </a:pPr>
            <a:r>
              <a:rPr lang="pt-BR" dirty="0" smtClean="0"/>
              <a:t> 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>
            <a:normAutofit/>
          </a:bodyPr>
          <a:lstStyle/>
          <a:p>
            <a:pPr marL="274320" indent="-274320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r>
              <a:rPr lang="pt-BR" sz="1800" b="1" dirty="0"/>
              <a:t>Qual o diagnóstico provável?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r>
              <a:rPr lang="pt-BR" sz="1800" dirty="0">
                <a:solidFill>
                  <a:srgbClr val="FF0000"/>
                </a:solidFill>
              </a:rPr>
              <a:t>Exacerbação de asma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endParaRPr lang="pt-BR" sz="1800" dirty="0" smtClean="0"/>
          </a:p>
          <a:p>
            <a:pPr marL="274320" indent="-274320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r>
              <a:rPr lang="pt-BR" sz="1800" b="1" dirty="0"/>
              <a:t>Qual o tratamento inicial?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r>
              <a:rPr lang="pt-BR" sz="1800" dirty="0">
                <a:solidFill>
                  <a:srgbClr val="FF0000"/>
                </a:solidFill>
              </a:rPr>
              <a:t>Administração de oxigênio, de um beta-agonista por via inalatória e prednisona sistêmica. 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r>
              <a:rPr lang="pt-BR" sz="1800" dirty="0">
                <a:solidFill>
                  <a:srgbClr val="FF0000"/>
                </a:solidFill>
              </a:rPr>
              <a:t>A administração intravenosa de líquidos e de medicamentos é indicada para pacientes com esse grau de desconforto. </a:t>
            </a:r>
          </a:p>
          <a:p>
            <a:pPr marL="274320" indent="-274320" algn="just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r>
              <a:rPr lang="pt-BR" sz="1800" dirty="0">
                <a:solidFill>
                  <a:srgbClr val="FF0000"/>
                </a:solidFill>
              </a:rPr>
              <a:t>A determinação da gasometria arterial e a monitorização dos níveis de saturação de oxigênio ajudam a guiar as medidas terapêuticas adicionais</a:t>
            </a:r>
            <a:r>
              <a:rPr lang="pt-BR" sz="1800" dirty="0">
                <a:solidFill>
                  <a:schemeClr val="accent2">
                    <a:lumMod val="75000"/>
                    <a:lumOff val="25000"/>
                  </a:schemeClr>
                </a:solidFill>
              </a:rPr>
              <a:t>. </a:t>
            </a:r>
          </a:p>
          <a:p>
            <a:pPr marL="274320" indent="-274320" eaLnBrk="1" fontAlgn="auto" hangingPunct="1">
              <a:spcAft>
                <a:spcPts val="0"/>
              </a:spcAft>
              <a:buFont typeface="Wingdings" charset="2"/>
              <a:buChar char="n"/>
              <a:defRPr/>
            </a:pPr>
            <a:endParaRPr lang="pt-BR" sz="1800" dirty="0"/>
          </a:p>
        </p:txBody>
      </p:sp>
      <p:sp>
        <p:nvSpPr>
          <p:cNvPr id="32770" name="Retângulo 3"/>
          <p:cNvSpPr>
            <a:spLocks noChangeArrowheads="1"/>
          </p:cNvSpPr>
          <p:nvPr/>
        </p:nvSpPr>
        <p:spPr bwMode="auto">
          <a:xfrm>
            <a:off x="250825" y="5705475"/>
            <a:ext cx="7921625" cy="95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Font typeface="Wingdings" pitchFamily="2" charset="2"/>
              <a:buChar char="n"/>
            </a:pPr>
            <a:r>
              <a:rPr lang="pt-BR" sz="1400" i="1">
                <a:latin typeface="Century Schoolbook"/>
              </a:rPr>
              <a:t>Após estabilização , deverá ser obtida uma história médica e familiar pregressa (medicamentos, fatores precipitantes, frequência e gravidade dos episódios anteriores, hospitalizações ou internações anteriores em unidades de cuidados intensivos) e realizada uma revisão dos sistemas. Para  determinar o tratamento subsequente.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altLang="pt-BR" dirty="0">
                <a:ea typeface="ＭＳ Ｐゴシック" pitchFamily="34" charset="-128"/>
              </a:rPr>
              <a:t>Referências Bibliográficas</a:t>
            </a:r>
            <a:endParaRPr lang="pt-BR" dirty="0"/>
          </a:p>
        </p:txBody>
      </p:sp>
      <p:sp>
        <p:nvSpPr>
          <p:cNvPr id="33794" name="Espaço Reservado para Conteúdo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625"/>
          </a:xfrm>
        </p:spPr>
        <p:txBody>
          <a:bodyPr/>
          <a:lstStyle/>
          <a:p>
            <a:pPr marL="0" indent="0" eaLnBrk="1" hangingPunct="1">
              <a:buFont typeface="Wingdings" pitchFamily="2" charset="2"/>
              <a:buNone/>
            </a:pPr>
            <a:r>
              <a:rPr lang="pt-BR" altLang="pt-BR" sz="2000" smtClean="0">
                <a:ea typeface="ＭＳ Ｐゴシック" pitchFamily="34" charset="-128"/>
              </a:rPr>
              <a:t>SBPT. </a:t>
            </a:r>
            <a:r>
              <a:rPr lang="pt-BR" altLang="pt-BR" sz="2000" b="1" smtClean="0">
                <a:ea typeface="ＭＳ Ｐゴシック" pitchFamily="34" charset="-128"/>
              </a:rPr>
              <a:t>Diretrizes para o manejo da asma. </a:t>
            </a:r>
            <a:r>
              <a:rPr lang="pt-BR" altLang="pt-BR" sz="2000" smtClean="0">
                <a:ea typeface="ＭＳ Ｐゴシック" pitchFamily="34" charset="-128"/>
              </a:rPr>
              <a:t>Jornal Brasileiro de Pneumologia. Vol 38. Abril de 2012.</a:t>
            </a:r>
            <a:r>
              <a:rPr lang="pt-BR" sz="2000" i="1" smtClean="0"/>
              <a:t> 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pt-BR" sz="2000" i="1" smtClean="0"/>
          </a:p>
          <a:p>
            <a:pPr marL="0" indent="0" eaLnBrk="1" hangingPunct="1">
              <a:buFont typeface="Wingdings" pitchFamily="2" charset="2"/>
              <a:buNone/>
            </a:pPr>
            <a:r>
              <a:rPr lang="pt-BR" sz="2000" i="1" smtClean="0">
                <a:hlinkClick r:id="rId2"/>
              </a:rPr>
              <a:t>www.</a:t>
            </a:r>
            <a:r>
              <a:rPr lang="pt-BR" sz="2000" b="1" i="1" smtClean="0">
                <a:hlinkClick r:id="rId2"/>
              </a:rPr>
              <a:t>gina</a:t>
            </a:r>
            <a:r>
              <a:rPr lang="pt-BR" sz="2000" i="1" smtClean="0">
                <a:hlinkClick r:id="rId2"/>
              </a:rPr>
              <a:t>sthma.org/</a:t>
            </a:r>
            <a:r>
              <a:rPr lang="pt-BR" sz="2000" i="1" smtClean="0"/>
              <a:t> 2014.</a:t>
            </a:r>
            <a:endParaRPr lang="pt-BR" sz="2000" smtClean="0"/>
          </a:p>
          <a:p>
            <a:pPr marL="0" indent="0" eaLnBrk="1" hangingPunct="1">
              <a:buFont typeface="Wingdings" pitchFamily="2" charset="2"/>
              <a:buNone/>
            </a:pPr>
            <a:endParaRPr lang="pt-BR" altLang="pt-BR" sz="2000" smtClean="0">
              <a:ea typeface="ＭＳ Ｐゴシック" pitchFamily="34" charset="-128"/>
            </a:endParaRPr>
          </a:p>
          <a:p>
            <a:pPr marL="0" indent="0" eaLnBrk="1" hangingPunct="1">
              <a:buFont typeface="Wingdings" pitchFamily="2" charset="2"/>
              <a:buNone/>
            </a:pPr>
            <a:r>
              <a:rPr lang="pt-BR" altLang="pt-BR" sz="2000" smtClean="0">
                <a:ea typeface="ＭＳ Ｐゴシック" pitchFamily="34" charset="-128"/>
              </a:rPr>
              <a:t>http://www.asbai.org.br/revistas/vol343/V34N3-a05.pdf</a:t>
            </a:r>
          </a:p>
          <a:p>
            <a:pPr marL="0" indent="0" eaLnBrk="1" hangingPunct="1">
              <a:buFont typeface="Wingdings" pitchFamily="2" charset="2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lcão Envidraçado">
  <a:themeElements>
    <a:clrScheme name="Balcão Envidraçado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Balcão Envidraçado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Balcão Envidraçad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cão Envidraçado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723</TotalTime>
  <Words>1228</Words>
  <Application>Microsoft Office PowerPoint</Application>
  <PresentationFormat>Apresentação na tela (4:3)</PresentationFormat>
  <Paragraphs>257</Paragraphs>
  <Slides>21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Modelo de design</vt:lpstr>
      </vt:variant>
      <vt:variant>
        <vt:i4>7</vt:i4>
      </vt:variant>
      <vt:variant>
        <vt:lpstr>Títulos de slides</vt:lpstr>
      </vt:variant>
      <vt:variant>
        <vt:i4>21</vt:i4>
      </vt:variant>
    </vt:vector>
  </HeadingPairs>
  <TitlesOfParts>
    <vt:vector size="34" baseType="lpstr">
      <vt:lpstr>Arial</vt:lpstr>
      <vt:lpstr>Century Schoolbook</vt:lpstr>
      <vt:lpstr>Wingdings</vt:lpstr>
      <vt:lpstr>Wingdings 2</vt:lpstr>
      <vt:lpstr>Calibri</vt:lpstr>
      <vt:lpstr>ＭＳ Ｐゴシック</vt:lpstr>
      <vt:lpstr>Balcão Envidraçado</vt:lpstr>
      <vt:lpstr>Balcão Envidraçado</vt:lpstr>
      <vt:lpstr>Balcão Envidraçado</vt:lpstr>
      <vt:lpstr>Balcão Envidraçado</vt:lpstr>
      <vt:lpstr>Balcão Envidraçado</vt:lpstr>
      <vt:lpstr>Balcão Envidraçado</vt:lpstr>
      <vt:lpstr>Balcão Envidraçado</vt:lpstr>
      <vt:lpstr> EXACERBAÇÕES DA CRISE DE ASMA NO PS </vt:lpstr>
      <vt:lpstr>CONTROLE DA CRISE NO PRONTO-SOCORRO </vt:lpstr>
      <vt:lpstr>AVALIAÇÃO INICIAL</vt:lpstr>
      <vt:lpstr>AVALIAÇÃO INICIAL –CLASSIFICAÇÃO  </vt:lpstr>
      <vt:lpstr>NECESSIDADE  EXAMES COMPLEMENTARES</vt:lpstr>
      <vt:lpstr>IDENTIFICAÇÃO DE RISCO DE EVOLUÇÃO QUASE FATAL/ FATAL EM MENORES CINCO ANOS</vt:lpstr>
      <vt:lpstr>MANEJO DAS EXACERBAÇÕES NOS SERVIÇOS DE URGÊNCIA</vt:lpstr>
      <vt:lpstr>MANEJO DAS EXACERBAÇÕES NOS SERVIÇOS DE URGÊNCIA</vt:lpstr>
      <vt:lpstr>MANEJO DAS EXACERBAÇÕES NOS SERVIÇOS DE URGÊNCIA</vt:lpstr>
      <vt:lpstr>Slide 10</vt:lpstr>
      <vt:lpstr>Slide 11</vt:lpstr>
      <vt:lpstr>AVALIAÇÃO DA RESPOSTA  AO TRATAMENTO</vt:lpstr>
      <vt:lpstr>TRATAMENTO NA UNIDADE DE INTERNAÇÃO  </vt:lpstr>
      <vt:lpstr>CONDUTA NA ALTA DOS SERVIÇOS DE URGÊNCIA</vt:lpstr>
      <vt:lpstr>NECESSIDADE DE TRANSFERÊNCIA PARA UTI</vt:lpstr>
      <vt:lpstr>Slide 16</vt:lpstr>
      <vt:lpstr>Slide 17</vt:lpstr>
      <vt:lpstr>Slide 18</vt:lpstr>
      <vt:lpstr>CASO CLÍNICO</vt:lpstr>
      <vt:lpstr>Slide 20</vt:lpstr>
      <vt:lpstr>REFERÊNCIAS BIBLIOGRÁFICAS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Controle Asma Pronto Socorro</dc:title>
  <dc:creator>Andreia Bastos</dc:creator>
  <cp:lastModifiedBy>Paulo</cp:lastModifiedBy>
  <cp:revision>47</cp:revision>
  <dcterms:created xsi:type="dcterms:W3CDTF">2014-10-01T17:19:49Z</dcterms:created>
  <dcterms:modified xsi:type="dcterms:W3CDTF">2014-11-05T21:59:49Z</dcterms:modified>
</cp:coreProperties>
</file>