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75" r:id="rId3"/>
    <p:sldId id="276" r:id="rId4"/>
    <p:sldId id="288" r:id="rId5"/>
    <p:sldId id="281" r:id="rId6"/>
    <p:sldId id="282" r:id="rId7"/>
    <p:sldId id="284" r:id="rId8"/>
    <p:sldId id="285" r:id="rId9"/>
    <p:sldId id="286" r:id="rId10"/>
    <p:sldId id="287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6" r:id="rId20"/>
    <p:sldId id="265" r:id="rId21"/>
    <p:sldId id="267" r:id="rId22"/>
    <p:sldId id="268" r:id="rId23"/>
    <p:sldId id="271" r:id="rId24"/>
    <p:sldId id="292" r:id="rId25"/>
    <p:sldId id="272" r:id="rId26"/>
    <p:sldId id="290" r:id="rId27"/>
    <p:sldId id="293" r:id="rId28"/>
    <p:sldId id="294" r:id="rId29"/>
    <p:sldId id="295" r:id="rId30"/>
    <p:sldId id="291" r:id="rId31"/>
    <p:sldId id="277" r:id="rId3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38" autoAdjust="0"/>
  </p:normalViewPr>
  <p:slideViewPr>
    <p:cSldViewPr>
      <p:cViewPr>
        <p:scale>
          <a:sx n="66" d="100"/>
          <a:sy n="66" d="100"/>
        </p:scale>
        <p:origin x="-1930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307910-3EF0-4073-ABC8-64AE2E7F0813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DBB7C4E-F9CD-4F76-870F-ACC6808D09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pt-BR" altLang="pt-BR" sz="1900" smtClean="0"/>
              <a:t>Alternativas: Acetazolamida ou Furosemida (?)</a:t>
            </a:r>
            <a:r>
              <a:rPr lang="pt-BR" altLang="pt-BR" sz="1900" smtClean="0">
                <a:cs typeface="Times New Roman" pitchFamily="18" charset="0"/>
              </a:rPr>
              <a:t>↓ produção do LCR. / </a:t>
            </a:r>
            <a:r>
              <a:rPr lang="pt-BR" altLang="pt-BR" sz="1900" smtClean="0"/>
              <a:t>Punções lombares (?) (risco de infecção) / Drenagem Externa (risco de infecção)</a:t>
            </a:r>
          </a:p>
        </p:txBody>
      </p:sp>
      <p:sp>
        <p:nvSpPr>
          <p:cNvPr id="204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B87CB6-8E58-446F-A640-82276A40A3D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 smtClean="0"/>
              <a:t>*mães com pré-eclâmpsia grave que usaram Mg, podem dar à luz RN com </a:t>
            </a:r>
            <a:r>
              <a:rPr lang="pt-BR" sz="1050" dirty="0" err="1" smtClean="0"/>
              <a:t>Hipermagnesemia</a:t>
            </a:r>
            <a:r>
              <a:rPr lang="pt-BR" sz="1050" dirty="0" smtClean="0"/>
              <a:t> + </a:t>
            </a:r>
            <a:r>
              <a:rPr lang="pt-BR" sz="1050" dirty="0" err="1" smtClean="0"/>
              <a:t>hipercalcemia</a:t>
            </a:r>
            <a:r>
              <a:rPr lang="pt-BR" sz="1050" dirty="0" smtClean="0"/>
              <a:t> secundária à troca </a:t>
            </a:r>
            <a:r>
              <a:rPr lang="pt-BR" sz="1050" dirty="0" err="1" smtClean="0"/>
              <a:t>interiônica</a:t>
            </a:r>
            <a:r>
              <a:rPr lang="pt-BR" sz="1050" dirty="0" smtClean="0"/>
              <a:t> de Ca por Mg no osso).</a:t>
            </a:r>
            <a:endParaRPr lang="pt-BR" sz="1050" dirty="0"/>
          </a:p>
        </p:txBody>
      </p:sp>
      <p:sp>
        <p:nvSpPr>
          <p:cNvPr id="2355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00AC3D-1681-4491-8B36-19AA4B4B028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Ultimo – mais comum</a:t>
            </a:r>
          </a:p>
        </p:txBody>
      </p:sp>
      <p:sp>
        <p:nvSpPr>
          <p:cNvPr id="378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2B065C-3985-41ED-840E-05D9F96C8885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187E0-898D-485F-AB4F-3F62B21F08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B5356-D245-4C7C-B9F3-23ECBCFB40B0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66911-10D7-4646-A148-1A4A82F1F2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96D17-F23A-4F77-ABD3-0BDDA526D7FA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ADBEC-AE46-4E60-83BE-80D2060E93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51145-06CB-4949-B8F8-91BBBF1996BE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18073-D47D-40A9-9475-8F62F0047A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E9789-5205-4035-95AC-E3E75C5C1449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9854C-9716-48A7-8A91-A95968EDD3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DF792-5512-47E6-A440-DBC2115290D3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E1694-B0B0-4777-9363-F06E3A3FD3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6C762-0779-4E89-AE4F-9285F9D72D2B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D5318-EDAF-4185-802A-DF0D7C0855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AEFD5-2DAE-4095-938B-AFDF69AE060D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C3557-9330-4BAC-A8C1-774E3FC4A6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361E2-7623-4247-8CFB-E63DF91F2263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3A6CE-5147-4050-96AE-AEC3F10A69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324DA-0C55-424D-801A-521DB4585A87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E65D1-FB07-4475-A631-88422580C1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43079-DCFB-46F2-A9BB-F8AD3BB994F7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EBD6A-57D5-416C-9560-D66392169A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18587-4977-4787-B424-B43F245C8CFD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DC8D8A-AFC8-44C8-B0F4-A5F7EDD991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FC85F2-FF5B-4100-B72E-3658409394A0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2CB6C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95A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C89F5D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ume.ufrgs.br/bitstream/handle/10183/7777/000556692.pdf?sequ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ume.ufrgs.br/bitstream/handle/10183/7777/000556692.pdf?sequ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Hidrocefalia_fetal_neonatal.doc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Hidrocefalia_fetal_neonatal.do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Disturbios_metabolicos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Disturbios_metabolicos.do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Disturbios_metabolicos.do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nc.org.br/ed_art_down.php?id=10" TargetMode="External"/><Relationship Id="rId2" Type="http://schemas.openxmlformats.org/officeDocument/2006/relationships/hyperlink" Target="http://www.revistaneurociencias.com.br/edicoes/2013/RN2101/relatodecaso2101/782rc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1864954&amp;amp;dopt=Abstract" TargetMode="External"/><Relationship Id="rId13" Type="http://schemas.openxmlformats.org/officeDocument/2006/relationships/hyperlink" Target="http://www.ncbi.nlm.nih.gov/entrez/query.fcgi?holding=npg&amp;amp;cmd=Retrieve&amp;amp;db=PubMed&amp;amp;list_uids=3833331&amp;amp;dopt=Abstract" TargetMode="External"/><Relationship Id="rId3" Type="http://schemas.openxmlformats.org/officeDocument/2006/relationships/hyperlink" Target="http://links.isiglobalnet2.com/gateway/Gateway.cgi?&amp;amp;GWVersion=2&amp;amp;SrcAuth=Nature&amp;amp;SrcApp=Nature&amp;amp;DestLinkType=FullRecord&amp;amp;KeyUT=A1976CS81300003&amp;amp;DestApp=WOS_CPL" TargetMode="External"/><Relationship Id="rId7" Type="http://schemas.openxmlformats.org/officeDocument/2006/relationships/hyperlink" Target="http://dx.doi.org/10.1172/JCI115317" TargetMode="External"/><Relationship Id="rId12" Type="http://schemas.openxmlformats.org/officeDocument/2006/relationships/hyperlink" Target="http://dx.doi.org/10.1007/BF00270813" TargetMode="External"/><Relationship Id="rId2" Type="http://schemas.openxmlformats.org/officeDocument/2006/relationships/hyperlink" Target="http://www.ncbi.nlm.nih.gov/entrez/query.fcgi?holding=npg&amp;amp;cmd=Retrieve&amp;amp;db=PubMed&amp;amp;list_uids=1010389&amp;amp;dopt=Abstrac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x.doi.org/10.1016/0002-9343(88)90100-3" TargetMode="External"/><Relationship Id="rId11" Type="http://schemas.openxmlformats.org/officeDocument/2006/relationships/hyperlink" Target="http://www.ncbi.nlm.nih.gov/entrez/query.fcgi?holding=npg&amp;amp;cmd=Retrieve&amp;amp;db=PubMed&amp;amp;list_uids=16692767&amp;amp;dopt=Abstract" TargetMode="External"/><Relationship Id="rId5" Type="http://schemas.openxmlformats.org/officeDocument/2006/relationships/hyperlink" Target="http://www.ncbi.nlm.nih.gov/entrez/query.fcgi?holding=npg&amp;amp;cmd=Retrieve&amp;amp;db=PubMed&amp;amp;list_uids=20081299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10885218&amp;amp;dopt=Abstract" TargetMode="External"/><Relationship Id="rId10" Type="http://schemas.openxmlformats.org/officeDocument/2006/relationships/hyperlink" Target="http://chemport.cas.org/cgi-bin/sdcgi?APP=ftslink&amp;action=reflink&amp;origin=npg&amp;version=1.0&amp;coi=1:CAS:528:DyaK3MXlsFOltb0=&amp;pissn=0743-8346&amp;pyear=2014&amp;md5=b6e3ef507e7fe4f7fce0ed4af737fb5f" TargetMode="External"/><Relationship Id="rId4" Type="http://schemas.openxmlformats.org/officeDocument/2006/relationships/hyperlink" Target="http://chemport.cas.org/cgi-bin/sdcgi?APP=ftslink&amp;action=reflink&amp;origin=npg&amp;version=1.0&amp;coi=1:CAS:528:DyaE2sXos1yiug==&amp;pissn=0743-8346&amp;pyear=2014&amp;md5=1dcf3047c119c5b9637e0e3d383334bf" TargetMode="External"/><Relationship Id="rId9" Type="http://schemas.openxmlformats.org/officeDocument/2006/relationships/hyperlink" Target="http://links.isiglobalnet2.com/gateway/Gateway.cgi?&amp;amp;GWVersion=2&amp;amp;SrcAuth=Nature&amp;amp;SrcApp=Nature&amp;amp;DestLinkType=FullRecord&amp;amp;KeyUT=A1991GA27600007&amp;amp;DestApp=WOS_CPL" TargetMode="External"/><Relationship Id="rId14" Type="http://schemas.openxmlformats.org/officeDocument/2006/relationships/hyperlink" Target="http://dx.doi.org/10.1007/BF02820702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Hidrocefalia_fetal_neonatal.doc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Disturbios_metabolicos.doc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188" y="0"/>
            <a:ext cx="7543800" cy="259397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2400" b="1" dirty="0" err="1" smtClean="0">
                <a:solidFill>
                  <a:srgbClr val="0033CC"/>
                </a:solidFill>
              </a:rPr>
              <a:t>Hipomagnesemia</a:t>
            </a:r>
            <a:r>
              <a:rPr lang="pt-BR" sz="2400" b="1" dirty="0" smtClean="0">
                <a:solidFill>
                  <a:srgbClr val="0033CC"/>
                </a:solidFill>
              </a:rPr>
              <a:t> secundária à perda de líquido cefalorraquidiano  em paciente com hidrocefalia congênita.</a:t>
            </a:r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971550" y="5157788"/>
            <a:ext cx="6462713" cy="1954212"/>
          </a:xfrm>
        </p:spPr>
        <p:txBody>
          <a:bodyPr/>
          <a:lstStyle/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Pediatria HMIB – Neonatologia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Internato Medicina- 6ª Série - Universidade Católica de Brasília 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Apresentação: Fernanda Aragão e Natália Amaral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Coordenação: Paulo R. Margotto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Brasília, </a:t>
            </a:r>
            <a:r>
              <a:rPr lang="pt-BR" sz="1800" dirty="0" smtClean="0">
                <a:solidFill>
                  <a:srgbClr val="8E8D8C"/>
                </a:solidFill>
              </a:rPr>
              <a:t>4 de </a:t>
            </a:r>
            <a:r>
              <a:rPr lang="pt-BR" sz="1800" smtClean="0">
                <a:solidFill>
                  <a:srgbClr val="8E8D8C"/>
                </a:solidFill>
              </a:rPr>
              <a:t>setembro de </a:t>
            </a:r>
            <a:r>
              <a:rPr lang="pt-BR" sz="1800" dirty="0" smtClean="0">
                <a:solidFill>
                  <a:srgbClr val="8E8D8C"/>
                </a:solidFill>
              </a:rPr>
              <a:t>2014.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492375"/>
            <a:ext cx="68056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4005263"/>
            <a:ext cx="543877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/>
          <p:cNvPicPr>
            <a:picLocks noChangeAspect="1" noChangeArrowheads="1"/>
          </p:cNvPicPr>
          <p:nvPr/>
        </p:nvPicPr>
        <p:blipFill>
          <a:blip r:embed="rId4" cstate="print">
            <a:lum bright="18000"/>
          </a:blip>
          <a:srcRect/>
          <a:stretch>
            <a:fillRect/>
          </a:stretch>
        </p:blipFill>
        <p:spPr bwMode="auto">
          <a:xfrm>
            <a:off x="0" y="0"/>
            <a:ext cx="914400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7"/>
          <p:cNvSpPr>
            <a:spLocks noChangeArrowheads="1"/>
          </p:cNvSpPr>
          <p:nvPr/>
        </p:nvSpPr>
        <p:spPr bwMode="auto">
          <a:xfrm>
            <a:off x="1042988" y="4076700"/>
            <a:ext cx="77057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/>
              <a:t>Children’s Medical Center, Dallas, TX,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        Hidrocefalia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ym typeface="Wingdings" pitchFamily="2" charset="2"/>
              </a:rPr>
              <a:t>Hidrocefalia </a:t>
            </a:r>
            <a:r>
              <a:rPr lang="pt-BR" dirty="0">
                <a:sym typeface="Wingdings" pitchFamily="2" charset="2"/>
              </a:rPr>
              <a:t>é um processo dinâmico que resulta em um aumento progressivo do volume ventricular devido a uma obstrução relativa ou completa entre os locais de produção e absorção do LCE ou, muito menos comumente, produção excessiva. </a:t>
            </a:r>
            <a:r>
              <a:rPr lang="pt-BR" b="1" dirty="0">
                <a:sym typeface="Wingdings" pitchFamily="2" charset="2"/>
              </a:rPr>
              <a:t>(</a:t>
            </a:r>
            <a:r>
              <a:rPr lang="pt-BR" b="1" dirty="0" err="1">
                <a:sym typeface="Wingdings" pitchFamily="2" charset="2"/>
              </a:rPr>
              <a:t>Callen</a:t>
            </a:r>
            <a:r>
              <a:rPr lang="pt-BR" b="1" dirty="0">
                <a:sym typeface="Wingdings" pitchFamily="2" charset="2"/>
              </a:rPr>
              <a:t>, 2000; Davis, 2003)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dirty="0">
              <a:sym typeface="Wingdings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ym typeface="Wingdings" pitchFamily="2" charset="2"/>
              </a:rPr>
              <a:t>Hidrocefalia congênita: quando diagnosticada durante o pré-natal, ao nascimento ou logo após.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sym typeface="Wingdings" pitchFamily="2" charset="2"/>
            </a:endParaRPr>
          </a:p>
          <a:p>
            <a:pPr marL="11430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ym typeface="Wingdings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ym typeface="Wingdings" pitchFamily="2" charset="2"/>
              </a:rPr>
              <a:t>Prevalência hidrocefalia congênita: 8/10.000 nascimentos.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ym typeface="Wingdings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alt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altLang="pt-BR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15363" name="CaixaDeTexto 3"/>
          <p:cNvSpPr txBox="1">
            <a:spLocks noChangeArrowheads="1"/>
          </p:cNvSpPr>
          <p:nvPr/>
        </p:nvSpPr>
        <p:spPr bwMode="auto">
          <a:xfrm>
            <a:off x="0" y="6453188"/>
            <a:ext cx="8532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latin typeface="Calibri" pitchFamily="34" charset="0"/>
              </a:rPr>
              <a:t>HIDROCEFALIA FETAL GRAVE: ACHADOS ULTRASSONOGRÁFICOS PRÉ-NATAIS E SEGUIMENTO ATÉ O 1° ANO DE VIDA. Disponível em:</a:t>
            </a:r>
            <a:r>
              <a:rPr lang="pt-BR" sz="1200" b="1">
                <a:latin typeface="Calibri" pitchFamily="34" charset="0"/>
                <a:hlinkClick r:id="rId2"/>
              </a:rPr>
              <a:t>http://www.lume.ufrgs.br/bitstream/handle/10183/7777/000556692.pdf?seque</a:t>
            </a:r>
            <a:r>
              <a:rPr lang="pt-BR" sz="1200" b="1">
                <a:latin typeface="Calibri" pitchFamily="34" charset="0"/>
              </a:rPr>
              <a:t> .Acesso em 25/08/2014.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2339975" y="188913"/>
            <a:ext cx="426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Antes do artigo, Observações Iniciais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000" smtClean="0">
                <a:cs typeface="Times New Roman" pitchFamily="18" charset="0"/>
              </a:rPr>
              <a:t>Líquor céfalorraquidiano (LCR)</a:t>
            </a:r>
            <a:r>
              <a:rPr lang="pt-BR" sz="2000" smtClean="0"/>
              <a:t>  é formado pelo sistema ventricular:</a:t>
            </a:r>
          </a:p>
          <a:p>
            <a:pPr lvl="1" eaLnBrk="1" hangingPunct="1"/>
            <a:r>
              <a:rPr lang="pt-BR" sz="1800" smtClean="0"/>
              <a:t>50% plexos coróides;</a:t>
            </a:r>
          </a:p>
          <a:p>
            <a:pPr lvl="1" eaLnBrk="1" hangingPunct="1"/>
            <a:r>
              <a:rPr lang="pt-BR" sz="1800" smtClean="0"/>
              <a:t>Capilares cerebrais.</a:t>
            </a:r>
          </a:p>
          <a:p>
            <a:pPr eaLnBrk="1" hangingPunct="1"/>
            <a:r>
              <a:rPr lang="pt-BR" sz="2000" smtClean="0"/>
              <a:t>A circulação do LCR é unidirecional:</a:t>
            </a:r>
          </a:p>
          <a:p>
            <a:pPr eaLnBrk="1" hangingPunct="1">
              <a:buFont typeface="Arial" charset="0"/>
              <a:buNone/>
            </a:pPr>
            <a:r>
              <a:rPr lang="pt-BR" altLang="pt-BR" sz="2000" smtClean="0"/>
              <a:t>Inicia nos ventrículos laterais </a:t>
            </a:r>
            <a:r>
              <a:rPr lang="pt-BR" altLang="pt-BR" sz="2000" smtClean="0">
                <a:sym typeface="Wingdings" pitchFamily="2" charset="2"/>
              </a:rPr>
              <a:t></a:t>
            </a:r>
            <a:r>
              <a:rPr lang="pt-BR" altLang="pt-BR" sz="2000" smtClean="0"/>
              <a:t>Forâmen de Monroe </a:t>
            </a:r>
            <a:r>
              <a:rPr lang="pt-BR" altLang="pt-BR" sz="2000" smtClean="0">
                <a:sym typeface="Wingdings" pitchFamily="2" charset="2"/>
              </a:rPr>
              <a:t> 3</a:t>
            </a:r>
            <a:r>
              <a:rPr lang="pt-BR" altLang="pt-BR" sz="2000" smtClean="0">
                <a:cs typeface="Times New Roman" pitchFamily="18" charset="0"/>
              </a:rPr>
              <a:t>° ventrículo </a:t>
            </a:r>
            <a:r>
              <a:rPr lang="pt-BR" altLang="pt-BR" sz="2000" smtClean="0">
                <a:cs typeface="Times New Roman" pitchFamily="18" charset="0"/>
                <a:sym typeface="Wingdings" pitchFamily="2" charset="2"/>
              </a:rPr>
              <a:t> A</a:t>
            </a:r>
            <a:r>
              <a:rPr lang="pt-BR" altLang="pt-BR" sz="2000" smtClean="0">
                <a:cs typeface="Times New Roman" pitchFamily="18" charset="0"/>
              </a:rPr>
              <a:t>queduto de Silvio </a:t>
            </a:r>
            <a:r>
              <a:rPr lang="pt-BR" altLang="pt-BR" sz="2000" smtClean="0"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altLang="pt-BR" sz="2000" smtClean="0">
                <a:cs typeface="Times New Roman" pitchFamily="18" charset="0"/>
              </a:rPr>
              <a:t>4° ventrículo </a:t>
            </a:r>
            <a:r>
              <a:rPr lang="pt-BR" altLang="pt-BR" sz="2000" smtClean="0"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altLang="pt-BR" sz="2000" smtClean="0">
                <a:cs typeface="Times New Roman" pitchFamily="18" charset="0"/>
              </a:rPr>
              <a:t>espaço subaracnóideo do cérebro e  medula espinhal.</a:t>
            </a:r>
          </a:p>
          <a:p>
            <a:pPr eaLnBrk="1" hangingPunct="1">
              <a:buFont typeface="Arial" charset="0"/>
              <a:buNone/>
            </a:pPr>
            <a:endParaRPr lang="pt-BR" altLang="pt-BR" sz="2000" smtClean="0">
              <a:cs typeface="Times New Roman" pitchFamily="18" charset="0"/>
            </a:endParaRPr>
          </a:p>
          <a:p>
            <a:pPr eaLnBrk="1" hangingPunct="1"/>
            <a:r>
              <a:rPr lang="pt-BR" altLang="pt-BR" sz="2000" smtClean="0">
                <a:cs typeface="Times New Roman" pitchFamily="18" charset="0"/>
              </a:rPr>
              <a:t>Hidrocefalia é dividida em:</a:t>
            </a:r>
          </a:p>
          <a:p>
            <a:pPr lvl="1" eaLnBrk="1" hangingPunct="1"/>
            <a:r>
              <a:rPr lang="pt-BR" altLang="pt-BR" sz="1800" u="sng" smtClean="0">
                <a:cs typeface="Times New Roman" pitchFamily="18" charset="0"/>
              </a:rPr>
              <a:t>Comunicante</a:t>
            </a:r>
            <a:r>
              <a:rPr lang="pt-BR" altLang="pt-BR" sz="1800" smtClean="0">
                <a:cs typeface="Times New Roman" pitchFamily="18" charset="0"/>
              </a:rPr>
              <a:t>: obliteração do sistema subaracnóide. Ex.: hemorragia intraventricular (</a:t>
            </a:r>
            <a:r>
              <a:rPr lang="pt-BR" altLang="pt-BR" sz="1800" smtClean="0">
                <a:solidFill>
                  <a:srgbClr val="FF3300"/>
                </a:solidFill>
                <a:cs typeface="Times New Roman" pitchFamily="18" charset="0"/>
              </a:rPr>
              <a:t>NÃO OBSTRUTIVA</a:t>
            </a:r>
            <a:r>
              <a:rPr lang="pt-BR" altLang="pt-BR" sz="1800" smtClean="0">
                <a:cs typeface="Times New Roman" pitchFamily="18" charset="0"/>
              </a:rPr>
              <a:t>)</a:t>
            </a:r>
          </a:p>
          <a:p>
            <a:pPr lvl="1" eaLnBrk="1" hangingPunct="1"/>
            <a:r>
              <a:rPr lang="pt-BR" altLang="pt-BR" sz="1800" smtClean="0">
                <a:cs typeface="Times New Roman" pitchFamily="18" charset="0"/>
              </a:rPr>
              <a:t> </a:t>
            </a:r>
            <a:r>
              <a:rPr lang="pt-BR" altLang="pt-BR" sz="1800" u="sng" smtClean="0">
                <a:cs typeface="Times New Roman" pitchFamily="18" charset="0"/>
              </a:rPr>
              <a:t>Não comunicante</a:t>
            </a:r>
            <a:r>
              <a:rPr lang="pt-BR" altLang="pt-BR" sz="1800" smtClean="0">
                <a:cs typeface="Times New Roman" pitchFamily="18" charset="0"/>
              </a:rPr>
              <a:t>: obstrução dentro do sistema ventricular. Ex.: lesão 4° ventrículo- malformação de Chiari, Sd. Dandy-Walker (</a:t>
            </a:r>
            <a:r>
              <a:rPr lang="pt-BR" altLang="pt-BR" sz="1800" smtClean="0">
                <a:solidFill>
                  <a:srgbClr val="FF3300"/>
                </a:solidFill>
                <a:cs typeface="Times New Roman" pitchFamily="18" charset="0"/>
              </a:rPr>
              <a:t>OBSTRUTIVA</a:t>
            </a:r>
            <a:r>
              <a:rPr lang="pt-BR" altLang="pt-BR" sz="1800" smtClean="0">
                <a:cs typeface="Times New Roman" pitchFamily="18" charset="0"/>
              </a:rPr>
              <a:t>)</a:t>
            </a:r>
          </a:p>
          <a:p>
            <a:pPr eaLnBrk="1" hangingPunct="1"/>
            <a:endParaRPr lang="pt-BR" altLang="pt-BR" sz="2000" smtClean="0"/>
          </a:p>
          <a:p>
            <a:pPr eaLnBrk="1" hangingPunct="1"/>
            <a:endParaRPr lang="pt-BR" sz="2000" smtClean="0"/>
          </a:p>
        </p:txBody>
      </p:sp>
      <p:sp>
        <p:nvSpPr>
          <p:cNvPr id="16387" name="CaixaDeTexto 4"/>
          <p:cNvSpPr txBox="1">
            <a:spLocks noChangeArrowheads="1"/>
          </p:cNvSpPr>
          <p:nvPr/>
        </p:nvSpPr>
        <p:spPr bwMode="auto">
          <a:xfrm>
            <a:off x="0" y="6453188"/>
            <a:ext cx="8532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latin typeface="Calibri" pitchFamily="34" charset="0"/>
              </a:rPr>
              <a:t>HIDROCEFALIA FETAL GRAVE: ACHADOS ULTRASSONOGRÁFICOS PRÉ-NATAIS E SEGUIMENTO ATÉ O 1° ANO DE VIDA. Disponível em:</a:t>
            </a:r>
            <a:r>
              <a:rPr lang="pt-BR" sz="1200" b="1">
                <a:latin typeface="Calibri" pitchFamily="34" charset="0"/>
                <a:hlinkClick r:id="rId2"/>
              </a:rPr>
              <a:t>http://www.lume.ufrgs.br/bitstream/handle/10183/7777/000556692.pdf?seque</a:t>
            </a:r>
            <a:r>
              <a:rPr lang="pt-BR" sz="1200" b="1">
                <a:latin typeface="Calibri" pitchFamily="34" charset="0"/>
              </a:rPr>
              <a:t> .Acesso em 25/08/2014.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Etiologia: 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628775"/>
            <a:ext cx="5400675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Line 5"/>
          <p:cNvSpPr>
            <a:spLocks noChangeShapeType="1"/>
          </p:cNvSpPr>
          <p:nvPr/>
        </p:nvSpPr>
        <p:spPr bwMode="auto">
          <a:xfrm>
            <a:off x="4067175" y="2133600"/>
            <a:ext cx="649288" cy="3587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125538"/>
            <a:ext cx="7620000" cy="480060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 smtClean="0"/>
              <a:t>Quando suspeitar?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 smtClean="0"/>
              <a:t>Fon</a:t>
            </a:r>
            <a:r>
              <a:rPr lang="pt-BR" altLang="pt-BR" sz="2400" dirty="0" smtClean="0"/>
              <a:t>tanela </a:t>
            </a:r>
            <a:r>
              <a:rPr lang="pt-BR" altLang="pt-BR" sz="2400" dirty="0"/>
              <a:t>abaulada e maior que o normal com separação de </a:t>
            </a:r>
            <a:r>
              <a:rPr lang="pt-BR" altLang="pt-BR" sz="2400" dirty="0" smtClean="0"/>
              <a:t>suturas;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Olhar </a:t>
            </a:r>
            <a:r>
              <a:rPr lang="pt-BR" altLang="pt-BR" sz="2400" dirty="0"/>
              <a:t>de sol </a:t>
            </a:r>
            <a:r>
              <a:rPr lang="pt-BR" altLang="pt-BR" sz="2400" dirty="0" smtClean="0"/>
              <a:t>poente;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Irritabilidade;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Sonolência excessiva;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Perda </a:t>
            </a:r>
            <a:r>
              <a:rPr lang="pt-BR" altLang="pt-BR" sz="2400" dirty="0"/>
              <a:t>de apetite e vômitos </a:t>
            </a:r>
            <a:r>
              <a:rPr lang="pt-BR" altLang="pt-BR" sz="2400" dirty="0" smtClean="0"/>
              <a:t>frequentes;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Choro </a:t>
            </a:r>
            <a:r>
              <a:rPr lang="pt-BR" altLang="pt-BR" sz="2400" dirty="0"/>
              <a:t>constante e </a:t>
            </a:r>
            <a:r>
              <a:rPr lang="pt-BR" altLang="pt-BR" sz="2400" dirty="0" smtClean="0"/>
              <a:t>agudo;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Crises convulsivas;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Malformações associadas (</a:t>
            </a:r>
            <a:r>
              <a:rPr lang="pt-BR" altLang="pt-BR" sz="2400" dirty="0" err="1" smtClean="0"/>
              <a:t>mielomeningocele</a:t>
            </a:r>
            <a:r>
              <a:rPr lang="pt-BR" altLang="pt-BR" sz="2400" dirty="0" smtClean="0"/>
              <a:t> - 30%, alterações </a:t>
            </a:r>
            <a:r>
              <a:rPr lang="pt-BR" altLang="pt-BR" sz="2400" dirty="0"/>
              <a:t>cromossômicas </a:t>
            </a:r>
            <a:r>
              <a:rPr lang="pt-BR" altLang="pt-BR" sz="2400" dirty="0" smtClean="0"/>
              <a:t>- 11%, </a:t>
            </a:r>
            <a:r>
              <a:rPr lang="pt-BR" altLang="pt-BR" sz="2400" dirty="0" err="1" smtClean="0"/>
              <a:t>ventriculomegalia</a:t>
            </a:r>
            <a:r>
              <a:rPr lang="pt-BR" altLang="pt-BR" sz="2400" dirty="0"/>
              <a:t> </a:t>
            </a:r>
            <a:r>
              <a:rPr lang="pt-BR" altLang="pt-BR" sz="2400" dirty="0" smtClean="0"/>
              <a:t>– 6%).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altLang="pt-BR" sz="2400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Como confirmar?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/>
              <a:t>Ecografia </a:t>
            </a:r>
            <a:r>
              <a:rPr lang="pt-BR" altLang="pt-BR" sz="2400" dirty="0" err="1" smtClean="0"/>
              <a:t>Transfontanelar</a:t>
            </a:r>
            <a:r>
              <a:rPr lang="pt-BR" altLang="pt-BR" sz="2400" dirty="0"/>
              <a:t>.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/>
              <a:t>TC de </a:t>
            </a:r>
            <a:r>
              <a:rPr lang="pt-BR" altLang="pt-BR" sz="2400" dirty="0" smtClean="0"/>
              <a:t>crânio.</a:t>
            </a:r>
            <a:endParaRPr lang="pt-BR" altLang="pt-BR" sz="2400" dirty="0"/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RNM cerebral </a:t>
            </a:r>
            <a:r>
              <a:rPr lang="pt-BR" altLang="pt-BR" sz="2400" dirty="0"/>
              <a:t>e m</a:t>
            </a:r>
            <a:r>
              <a:rPr lang="pt-BR" altLang="pt-BR" sz="2400" dirty="0" smtClean="0"/>
              <a:t>edular (caso precise).</a:t>
            </a:r>
            <a:endParaRPr lang="pt-BR" altLang="pt-BR" sz="2400" dirty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Arial" pitchFamily="34" charset="0"/>
              <a:buChar char="•"/>
              <a:defRPr/>
            </a:pPr>
            <a:endParaRPr lang="pt-BR" altLang="pt-BR" dirty="0">
              <a:latin typeface="Times New Roman" pitchFamily="18" charset="0"/>
            </a:endParaRP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349500"/>
            <a:ext cx="31559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7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60928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451" name="Group 19"/>
          <p:cNvGraphicFramePr>
            <a:graphicFrameLocks noGrp="1"/>
          </p:cNvGraphicFramePr>
          <p:nvPr/>
        </p:nvGraphicFramePr>
        <p:xfrm>
          <a:off x="827088" y="5876925"/>
          <a:ext cx="6337300" cy="731520"/>
        </p:xfrm>
        <a:graphic>
          <a:graphicData uri="http://schemas.openxmlformats.org/drawingml/2006/table">
            <a:tbl>
              <a:tblPr/>
              <a:tblGrid>
                <a:gridCol w="3024187"/>
                <a:gridCol w="1200150"/>
                <a:gridCol w="2112963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Hidrocefalia fetal e neonatal (significado da dilata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ão ventricular no feto e rec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é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m-nascido)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8447" name="CaixaDeTexto 3"/>
          <p:cNvSpPr txBox="1">
            <a:spLocks noChangeArrowheads="1"/>
          </p:cNvSpPr>
          <p:nvPr/>
        </p:nvSpPr>
        <p:spPr bwMode="auto">
          <a:xfrm>
            <a:off x="0" y="6580188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Tratamento:</a:t>
            </a:r>
          </a:p>
          <a:p>
            <a:pPr lvl="1" eaLnBrk="1" hangingPunct="1"/>
            <a:r>
              <a:rPr lang="pt-BR" sz="1900" smtClean="0"/>
              <a:t>De</a:t>
            </a:r>
            <a:r>
              <a:rPr lang="pt-BR" altLang="pt-BR" sz="1900" smtClean="0"/>
              <a:t>rivação Ventrículo- peritoneal</a:t>
            </a:r>
          </a:p>
          <a:p>
            <a:pPr lvl="2" eaLnBrk="1" hangingPunct="1">
              <a:lnSpc>
                <a:spcPct val="80000"/>
              </a:lnSpc>
            </a:pPr>
            <a:r>
              <a:rPr lang="pt-BR" altLang="pt-BR" sz="1900" smtClean="0"/>
              <a:t>Quanto mais precoce, melhor! </a:t>
            </a:r>
          </a:p>
          <a:p>
            <a:pPr lvl="2" eaLnBrk="1" hangingPunct="1">
              <a:lnSpc>
                <a:spcPct val="80000"/>
              </a:lnSpc>
            </a:pPr>
            <a:r>
              <a:rPr lang="pt-BR" altLang="pt-BR" sz="1900" smtClean="0"/>
              <a:t>Complicações: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r>
              <a:rPr lang="pt-BR" altLang="pt-BR" sz="1900" smtClean="0"/>
              <a:t>- Obstrutivas: migração da válvula.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r>
              <a:rPr lang="pt-BR" altLang="pt-BR" sz="1900" smtClean="0"/>
              <a:t>- Infecciosas.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r>
              <a:rPr lang="pt-BR" altLang="pt-BR" sz="1900" smtClean="0"/>
              <a:t>- Drenagem excessiva (colapso ventricular + rompimento de vasos) ou insuficiente.</a:t>
            </a:r>
          </a:p>
          <a:p>
            <a:pPr lvl="2" eaLnBrk="1" hangingPunct="1">
              <a:lnSpc>
                <a:spcPct val="80000"/>
              </a:lnSpc>
            </a:pPr>
            <a:endParaRPr lang="pt-BR" altLang="pt-BR" sz="1900" smtClean="0"/>
          </a:p>
          <a:p>
            <a:pPr lvl="1" eaLnBrk="1" hangingPunct="1">
              <a:lnSpc>
                <a:spcPct val="80000"/>
              </a:lnSpc>
            </a:pPr>
            <a:r>
              <a:rPr lang="pt-BR" altLang="pt-BR" sz="1900" smtClean="0"/>
              <a:t>Ventriculostomia</a:t>
            </a:r>
          </a:p>
          <a:p>
            <a:pPr lvl="2" eaLnBrk="1" hangingPunct="1">
              <a:lnSpc>
                <a:spcPct val="80000"/>
              </a:lnSpc>
            </a:pPr>
            <a:r>
              <a:rPr lang="pt-BR" altLang="pt-BR" sz="1900" smtClean="0"/>
              <a:t>Casos de bloqueio da circulação do LCR.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endParaRPr lang="pt-BR" altLang="pt-BR" sz="1900" smtClean="0"/>
          </a:p>
          <a:p>
            <a:pPr lvl="1" eaLnBrk="1" hangingPunct="1">
              <a:lnSpc>
                <a:spcPct val="8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 lvl="1" eaLnBrk="1" hangingPunct="1"/>
            <a:endParaRPr lang="pt-BR" smtClean="0"/>
          </a:p>
        </p:txBody>
      </p:sp>
      <p:pic>
        <p:nvPicPr>
          <p:cNvPr id="19459" name="Picture 7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950" y="55895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9463" name="Group 7"/>
          <p:cNvGraphicFramePr>
            <a:graphicFrameLocks noGrp="1"/>
          </p:cNvGraphicFramePr>
          <p:nvPr/>
        </p:nvGraphicFramePr>
        <p:xfrm>
          <a:off x="684213" y="5373688"/>
          <a:ext cx="6337300" cy="731520"/>
        </p:xfrm>
        <a:graphic>
          <a:graphicData uri="http://schemas.openxmlformats.org/drawingml/2006/table">
            <a:tbl>
              <a:tblPr/>
              <a:tblGrid>
                <a:gridCol w="3024187"/>
                <a:gridCol w="1200150"/>
                <a:gridCol w="2112963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Hidrocefalia fetal e neonatal (significado da dilata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ão ventricular no feto e rec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é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m-nascido)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9470" name="CaixaDeTexto 3"/>
          <p:cNvSpPr txBox="1">
            <a:spLocks noChangeArrowheads="1"/>
          </p:cNvSpPr>
          <p:nvPr/>
        </p:nvSpPr>
        <p:spPr bwMode="auto">
          <a:xfrm>
            <a:off x="0" y="6237288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Margotto,3ª Edição,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3300"/>
                </a:solidFill>
              </a:rPr>
              <a:t>Hipomagnesemia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Magnésio (Mg):</a:t>
            </a:r>
          </a:p>
          <a:p>
            <a:pPr lvl="1" algn="just" eaLnBrk="1" hangingPunct="1"/>
            <a:r>
              <a:rPr lang="pt-BR" smtClean="0"/>
              <a:t>Au</a:t>
            </a:r>
            <a:r>
              <a:rPr lang="pt-BR" smtClean="0">
                <a:sym typeface="Wingdings" pitchFamily="2" charset="2"/>
              </a:rPr>
              <a:t>xilia n</a:t>
            </a:r>
            <a:r>
              <a:rPr lang="pt-BR" smtClean="0"/>
              <a:t>a excitabilidade cardíaca, na contração muscular, na irritabilidade neuronal, no controle do tônus vasomotor e canais de cálcio, regulação da adenilato-ciclase e proteção da injúria oxidativa.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É uma patologia neonatal.</a:t>
            </a:r>
          </a:p>
          <a:p>
            <a:pPr lvl="1" algn="just" eaLnBrk="1" hangingPunct="1"/>
            <a:r>
              <a:rPr lang="pt-BR" smtClean="0"/>
              <a:t>Magnésio total &lt; 1.6 mg%/magnésio ionizado &lt; 0,97mg%.</a:t>
            </a:r>
          </a:p>
          <a:p>
            <a:pPr lvl="1" algn="just" eaLnBrk="1" hangingPunct="1"/>
            <a:r>
              <a:rPr lang="pt-BR" smtClean="0"/>
              <a:t>Apenas 41% dos RN com hipomagnesemia total </a:t>
            </a:r>
            <a:r>
              <a:rPr lang="pt-BR" smtClean="0">
                <a:sym typeface="Wingdings" pitchFamily="2" charset="2"/>
              </a:rPr>
              <a:t> Mg </a:t>
            </a:r>
            <a:r>
              <a:rPr lang="pt-BR" smtClean="0"/>
              <a:t>iônico baixo; </a:t>
            </a:r>
          </a:p>
          <a:p>
            <a:pPr lvl="1" algn="just" eaLnBrk="1" hangingPunct="1"/>
            <a:r>
              <a:rPr lang="pt-BR" smtClean="0"/>
              <a:t>Mg iônico é dependente do pH sanguíneo, albumina sérica, [fosfato] sérico, Ca e HCO3.</a:t>
            </a:r>
          </a:p>
          <a:p>
            <a:pPr algn="just" eaLnBrk="1" hangingPunct="1"/>
            <a:endParaRPr lang="pt-BR" smtClean="0"/>
          </a:p>
        </p:txBody>
      </p:sp>
      <p:sp>
        <p:nvSpPr>
          <p:cNvPr id="21507" name="CaixaDeTexto 3"/>
          <p:cNvSpPr txBox="1">
            <a:spLocks noChangeArrowheads="1"/>
          </p:cNvSpPr>
          <p:nvPr/>
        </p:nvSpPr>
        <p:spPr bwMode="auto">
          <a:xfrm>
            <a:off x="0" y="6577013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  <p:pic>
        <p:nvPicPr>
          <p:cNvPr id="21508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8152" name="Group 24"/>
          <p:cNvGraphicFramePr>
            <a:graphicFrameLocks noGrp="1"/>
          </p:cNvGraphicFramePr>
          <p:nvPr/>
        </p:nvGraphicFramePr>
        <p:xfrm>
          <a:off x="1619250" y="5876925"/>
          <a:ext cx="5040313" cy="549275"/>
        </p:xfrm>
        <a:graphic>
          <a:graphicData uri="http://schemas.openxmlformats.org/drawingml/2006/table">
            <a:tbl>
              <a:tblPr/>
              <a:tblGrid>
                <a:gridCol w="1679575"/>
                <a:gridCol w="1681163"/>
                <a:gridCol w="1679575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DISTURBIOS METAB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3300"/>
                </a:solidFill>
              </a:rPr>
              <a:t>Hipomagnesemia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Causas:</a:t>
            </a:r>
          </a:p>
          <a:p>
            <a:pPr lvl="1" eaLnBrk="1" hangingPunct="1"/>
            <a:r>
              <a:rPr lang="pt-BR" smtClean="0"/>
              <a:t>RN filho de diabética insulinodependente (aumento da excreção renal de magnésio);</a:t>
            </a:r>
          </a:p>
          <a:p>
            <a:pPr lvl="1" eaLnBrk="1" hangingPunct="1"/>
            <a:r>
              <a:rPr lang="pt-BR" smtClean="0"/>
              <a:t>Coexistência com a hipocalcemia resistente;</a:t>
            </a:r>
          </a:p>
          <a:p>
            <a:pPr lvl="1" eaLnBrk="1" hangingPunct="1"/>
            <a:r>
              <a:rPr lang="pt-BR" smtClean="0"/>
              <a:t>Exsanguíneotransfusão ;</a:t>
            </a:r>
          </a:p>
          <a:p>
            <a:pPr lvl="1" eaLnBrk="1" hangingPunct="1"/>
            <a:r>
              <a:rPr lang="pt-BR" smtClean="0"/>
              <a:t>Hiperfosfatemia neonatal (muito fósforo  no leite de vaca);</a:t>
            </a:r>
          </a:p>
          <a:p>
            <a:pPr lvl="1" eaLnBrk="1" hangingPunct="1"/>
            <a:r>
              <a:rPr lang="pt-BR" smtClean="0"/>
              <a:t>Aminoglicosídeos;</a:t>
            </a:r>
          </a:p>
          <a:p>
            <a:pPr lvl="1" eaLnBrk="1" hangingPunct="1"/>
            <a:r>
              <a:rPr lang="pt-BR" smtClean="0"/>
              <a:t>Hipoparatireoidismo neonatal;</a:t>
            </a:r>
          </a:p>
          <a:p>
            <a:pPr lvl="1" eaLnBrk="1" hangingPunct="1"/>
            <a:r>
              <a:rPr lang="pt-BR" smtClean="0"/>
              <a:t>RN de baixo peso especialmente se a mãe teve Pré-eclâmpsia* </a:t>
            </a:r>
          </a:p>
          <a:p>
            <a:pPr lvl="1" eaLnBrk="1" hangingPunct="1"/>
            <a:r>
              <a:rPr lang="pt-BR" smtClean="0"/>
              <a:t>Síndrome de má-absorção.</a:t>
            </a:r>
          </a:p>
        </p:txBody>
      </p:sp>
      <p:sp>
        <p:nvSpPr>
          <p:cNvPr id="22531" name="CaixaDeTexto 3"/>
          <p:cNvSpPr txBox="1">
            <a:spLocks noChangeArrowheads="1"/>
          </p:cNvSpPr>
          <p:nvPr/>
        </p:nvSpPr>
        <p:spPr bwMode="auto">
          <a:xfrm>
            <a:off x="0" y="6577013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Margotto,3ª Edição, 2013</a:t>
            </a:r>
          </a:p>
        </p:txBody>
      </p:sp>
      <p:pic>
        <p:nvPicPr>
          <p:cNvPr id="22532" name="Picture 7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8152" name="Group 24"/>
          <p:cNvGraphicFramePr>
            <a:graphicFrameLocks noGrp="1"/>
          </p:cNvGraphicFramePr>
          <p:nvPr/>
        </p:nvGraphicFramePr>
        <p:xfrm>
          <a:off x="1619250" y="5805488"/>
          <a:ext cx="5545138" cy="549275"/>
        </p:xfrm>
        <a:graphic>
          <a:graphicData uri="http://schemas.openxmlformats.org/drawingml/2006/table">
            <a:tbl>
              <a:tblPr/>
              <a:tblGrid>
                <a:gridCol w="1847850"/>
                <a:gridCol w="1849438"/>
                <a:gridCol w="1847850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DISTURBIOS METAB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3300"/>
                </a:solidFill>
              </a:rPr>
              <a:t>Hipomagnesemia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Clínica:  </a:t>
            </a:r>
          </a:p>
          <a:p>
            <a:pPr lvl="1" eaLnBrk="1" hangingPunct="1"/>
            <a:r>
              <a:rPr lang="pt-BR" smtClean="0"/>
              <a:t>Mais presente se Mg sérico &lt; 1,2 mg% .</a:t>
            </a:r>
          </a:p>
          <a:p>
            <a:pPr lvl="1" eaLnBrk="1" hangingPunct="1"/>
            <a:r>
              <a:rPr lang="pt-BR" smtClean="0"/>
              <a:t>Semelhantes a hipocalcemia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NÃO responsiva ao cálcio.</a:t>
            </a:r>
          </a:p>
          <a:p>
            <a:pPr lvl="2" eaLnBrk="1" hangingPunct="1"/>
            <a:r>
              <a:rPr lang="pt-BR" smtClean="0"/>
              <a:t>Convulsões são tônicas, focais ou mesmo generalizadas.</a:t>
            </a:r>
          </a:p>
          <a:p>
            <a:pPr lvl="1" eaLnBrk="1" hangingPunct="1"/>
            <a:r>
              <a:rPr lang="pt-BR" smtClean="0"/>
              <a:t>Tratamento:</a:t>
            </a:r>
            <a:endParaRPr lang="pt-BR" b="1" i="1" smtClean="0"/>
          </a:p>
          <a:p>
            <a:pPr lvl="1" eaLnBrk="1" hangingPunct="1"/>
            <a:r>
              <a:rPr lang="pt-BR" smtClean="0"/>
              <a:t>Sulfato de Magnésio a 50%: 0,25 ml/Kg/dose IM;</a:t>
            </a:r>
            <a:r>
              <a:rPr lang="pt-BR" b="1" smtClean="0"/>
              <a:t> </a:t>
            </a:r>
            <a:r>
              <a:rPr lang="pt-BR" smtClean="0"/>
              <a:t>repetir 8 horas após. </a:t>
            </a:r>
          </a:p>
          <a:p>
            <a:pPr lvl="1" eaLnBrk="1" hangingPunct="1">
              <a:buFont typeface="Arial" charset="0"/>
              <a:buNone/>
            </a:pPr>
            <a:r>
              <a:rPr lang="pt-BR" smtClean="0"/>
              <a:t>Se persistir a clínica ou a dosagem de Mg estiver ainda  baixa; há perigo de bloqueio neuromuscular (hipotonia). </a:t>
            </a:r>
          </a:p>
          <a:p>
            <a:pPr lvl="1" eaLnBrk="1" hangingPunct="1">
              <a:buFont typeface="Wingdings" pitchFamily="2" charset="2"/>
              <a:buChar char="à"/>
            </a:pPr>
            <a:r>
              <a:rPr lang="pt-BR" smtClean="0"/>
              <a:t>Antídoto: Gluconato de Cálcio.</a:t>
            </a:r>
          </a:p>
          <a:p>
            <a:pPr lvl="1" eaLnBrk="1" hangingPunct="1">
              <a:buFont typeface="Arial" charset="0"/>
              <a:buNone/>
            </a:pPr>
            <a:r>
              <a:rPr lang="pt-BR" sz="1800" b="1" smtClean="0"/>
              <a:t>OBSERVAÇÃO:</a:t>
            </a:r>
            <a:r>
              <a:rPr lang="pt-BR" sz="1800" smtClean="0"/>
              <a:t> sulfato de Magnésio 50% = 4 mEq/ml //  12,5% = 1 mEq/ml</a:t>
            </a:r>
          </a:p>
        </p:txBody>
      </p:sp>
      <p:sp>
        <p:nvSpPr>
          <p:cNvPr id="24579" name="CaixaDeTexto 3"/>
          <p:cNvSpPr txBox="1">
            <a:spLocks noChangeArrowheads="1"/>
          </p:cNvSpPr>
          <p:nvPr/>
        </p:nvSpPr>
        <p:spPr bwMode="auto">
          <a:xfrm>
            <a:off x="0" y="6577013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2014</a:t>
            </a:r>
          </a:p>
        </p:txBody>
      </p:sp>
      <p:graphicFrame>
        <p:nvGraphicFramePr>
          <p:cNvPr id="48152" name="Group 24"/>
          <p:cNvGraphicFramePr>
            <a:graphicFrameLocks noGrp="1"/>
          </p:cNvGraphicFramePr>
          <p:nvPr/>
        </p:nvGraphicFramePr>
        <p:xfrm>
          <a:off x="1619250" y="5805488"/>
          <a:ext cx="5545138" cy="549275"/>
        </p:xfrm>
        <a:graphic>
          <a:graphicData uri="http://schemas.openxmlformats.org/drawingml/2006/table">
            <a:tbl>
              <a:tblPr/>
              <a:tblGrid>
                <a:gridCol w="1847850"/>
                <a:gridCol w="1849438"/>
                <a:gridCol w="1847850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DISTURBIOS METAB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4590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Tumor de Plexo Coróide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algn="just"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pt-BR" smtClean="0"/>
              <a:t>Raros, 0,4% a 0,6% de todos os tumores cerebrais. </a:t>
            </a:r>
          </a:p>
          <a:p>
            <a:pPr marL="708025" lvl="2" algn="just"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pt-BR" smtClean="0"/>
              <a:t>Incidência anual de 0,3 caso por milhão.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Origem neuroectodérmica.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Benignos em sua maioria - papilomas.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Local mais frequente – ventrículos laterais.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Em geral, tumores bem individualizados e, em função do tamanho, insinuam-se no tecido nervoso adjacente sem infiltrá-lo.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Considerado responsável pela </a:t>
            </a:r>
            <a:r>
              <a:rPr lang="pt-BR" smtClean="0">
                <a:solidFill>
                  <a:srgbClr val="FF3300"/>
                </a:solidFill>
              </a:rPr>
              <a:t>hiperprodução de LCR</a:t>
            </a:r>
            <a:r>
              <a:rPr lang="pt-BR" smtClean="0"/>
              <a:t>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Podem aparecer em adultos e no período pré-natal.</a:t>
            </a:r>
          </a:p>
          <a:p>
            <a:pPr marL="342900" lvl="1" algn="just" eaLnBrk="1" hangingPunct="1">
              <a:lnSpc>
                <a:spcPct val="90000"/>
              </a:lnSpc>
            </a:pPr>
            <a:r>
              <a:rPr lang="pt-BR" sz="2200" smtClean="0"/>
              <a:t>Maioria dos casos ocorre em crianças &gt;  2 anos.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Tratamento: cirúrgico</a:t>
            </a:r>
          </a:p>
          <a:p>
            <a:pPr marL="342900" lvl="1" algn="just" eaLnBrk="1" hangingPunct="1">
              <a:lnSpc>
                <a:spcPct val="90000"/>
              </a:lnSpc>
            </a:pPr>
            <a:r>
              <a:rPr lang="pt-BR" sz="2200" smtClean="0"/>
              <a:t>Resultados muito favoráveis em longo prazo.</a:t>
            </a:r>
          </a:p>
        </p:txBody>
      </p:sp>
      <p:sp>
        <p:nvSpPr>
          <p:cNvPr id="25603" name="CaixaDeTexto 3"/>
          <p:cNvSpPr txBox="1">
            <a:spLocks noChangeArrowheads="1"/>
          </p:cNvSpPr>
          <p:nvPr/>
        </p:nvSpPr>
        <p:spPr bwMode="auto">
          <a:xfrm>
            <a:off x="0" y="6362700"/>
            <a:ext cx="84597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  <a:hlinkClick r:id="rId2"/>
              </a:rPr>
              <a:t>&lt; http://www.revistaneurociencias.com.br/edicoes/2013/RN2101/relatodecaso2101/782rc.pdf</a:t>
            </a:r>
            <a:r>
              <a:rPr lang="pt-BR" sz="1400">
                <a:latin typeface="Calibri" pitchFamily="34" charset="0"/>
              </a:rPr>
              <a:t> &gt; e &lt; </a:t>
            </a:r>
            <a:r>
              <a:rPr lang="pt-BR" sz="1400" i="1">
                <a:latin typeface="Calibri" pitchFamily="34" charset="0"/>
                <a:hlinkClick r:id="rId3"/>
              </a:rPr>
              <a:t>www.abnc.org.br/ed_art_down.php?id=10</a:t>
            </a:r>
            <a:r>
              <a:rPr lang="pt-BR" sz="1400" i="1">
                <a:latin typeface="Calibri" pitchFamily="34" charset="0"/>
              </a:rPr>
              <a:t> &gt; </a:t>
            </a:r>
            <a:r>
              <a:rPr lang="pt-BR" sz="1400">
                <a:latin typeface="Calibri" pitchFamily="34" charset="0"/>
              </a:rPr>
              <a:t>Acesso 22 ago 2014.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Agora, a análise do estudo...</a:t>
            </a:r>
            <a:endParaRPr lang="pt-BR" dirty="0"/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r" eaLnBrk="1" hangingPunct="1">
              <a:buFont typeface="Arial" charset="0"/>
              <a:buNone/>
            </a:pPr>
            <a:r>
              <a:rPr lang="pt-BR" sz="3600" smtClean="0"/>
              <a:t>Relato de caso:</a:t>
            </a:r>
          </a:p>
          <a:p>
            <a:pPr marL="114300" indent="0" algn="r" eaLnBrk="1" hangingPunct="1">
              <a:buFont typeface="Arial" charset="0"/>
              <a:buNone/>
            </a:pPr>
            <a:r>
              <a:rPr lang="pt-BR" sz="3600" smtClean="0">
                <a:solidFill>
                  <a:srgbClr val="0033CC"/>
                </a:solidFill>
              </a:rPr>
              <a:t>Hipomagnesemia secundária à perda de líquido cefalorraquidiano em paciente com hidrocefalia congênita</a:t>
            </a:r>
            <a:r>
              <a:rPr lang="pt-BR" sz="36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RN, 1º dia de vida, masculino, transferido à UTI neonatal com diagnóstico de hidrocefalia congênita.</a:t>
            </a:r>
          </a:p>
          <a:p>
            <a:pPr algn="just" eaLnBrk="1" hangingPunct="1"/>
            <a:r>
              <a:rPr lang="pt-BR" smtClean="0"/>
              <a:t>IG: 35semanas + 6 dias de mãe com 35 anos,  G2PC1A0.</a:t>
            </a:r>
          </a:p>
          <a:p>
            <a:pPr algn="just" eaLnBrk="1" hangingPunct="1"/>
            <a:r>
              <a:rPr lang="pt-BR" smtClean="0"/>
              <a:t>Ultrassonografia pré-natal do 3º trimestre: </a:t>
            </a:r>
            <a:r>
              <a:rPr lang="pt-BR" b="1" smtClean="0"/>
              <a:t>hidrocefalia marcante com </a:t>
            </a:r>
            <a:r>
              <a:rPr lang="pt-PT" b="1" smtClean="0"/>
              <a:t>4º ventrículo alargado, exercendo efeito de massa sobre o tronco cerebral e cerebelo</a:t>
            </a:r>
            <a:r>
              <a:rPr lang="pt-PT" smtClean="0"/>
              <a:t>.</a:t>
            </a:r>
          </a:p>
          <a:p>
            <a:pPr lvl="1" algn="just" eaLnBrk="1" hangingPunct="1"/>
            <a:r>
              <a:rPr lang="pt-PT" smtClean="0"/>
              <a:t>Afunilamento de medula espinhal no nível da 4ª e 5ª vértebras. </a:t>
            </a:r>
          </a:p>
          <a:p>
            <a:pPr algn="just" eaLnBrk="1" hangingPunct="1"/>
            <a:r>
              <a:rPr lang="pt-PT" smtClean="0"/>
              <a:t>Ressonância magnética fetal em 32sem de gestação mostrou: </a:t>
            </a:r>
            <a:r>
              <a:rPr lang="pt-PT" b="1" smtClean="0"/>
              <a:t>enorme alargamento de 3º e 4º ventrículos laterais</a:t>
            </a:r>
            <a:r>
              <a:rPr lang="pt-PT" smtClean="0"/>
              <a:t>.</a:t>
            </a:r>
          </a:p>
          <a:p>
            <a:pPr algn="just" eaLnBrk="1" hangingPunct="1"/>
            <a:r>
              <a:rPr lang="pt-PT" smtClean="0"/>
              <a:t>Nascido por cesárea. </a:t>
            </a:r>
          </a:p>
          <a:p>
            <a:pPr algn="just" eaLnBrk="1" hangingPunct="1"/>
            <a:r>
              <a:rPr lang="pt-PT" smtClean="0"/>
              <a:t>Peso ao nascer:  </a:t>
            </a:r>
            <a:r>
              <a:rPr lang="pt-PT" b="1" smtClean="0"/>
              <a:t>6470 </a:t>
            </a:r>
            <a:r>
              <a:rPr lang="pt-PT" smtClean="0"/>
              <a:t>gramas/comprimento 55cm /</a:t>
            </a:r>
            <a:r>
              <a:rPr lang="pt-PT" b="1" smtClean="0"/>
              <a:t>PC: 68cm. </a:t>
            </a:r>
            <a:endParaRPr lang="pt-P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Ao exame físico:</a:t>
            </a:r>
          </a:p>
          <a:p>
            <a:pPr lvl="1" algn="just" eaLnBrk="1" hangingPunct="1"/>
            <a:r>
              <a:rPr lang="pt-BR" smtClean="0"/>
              <a:t>Estável ao ar ambiente.</a:t>
            </a:r>
          </a:p>
          <a:p>
            <a:pPr lvl="1" algn="just" eaLnBrk="1" hangingPunct="1"/>
            <a:r>
              <a:rPr lang="pt-BR" smtClean="0"/>
              <a:t>Proeminência nasal, </a:t>
            </a:r>
            <a:r>
              <a:rPr lang="pt-PT" smtClean="0"/>
              <a:t>vasculatura frontal, suturas amplamente divididas e fontanela anterior tensa.</a:t>
            </a:r>
          </a:p>
          <a:p>
            <a:pPr lvl="1" algn="just" eaLnBrk="1" hangingPunct="1"/>
            <a:r>
              <a:rPr lang="pt-PT" smtClean="0"/>
              <a:t>Proptose, retração palpebral e sinal do sol.</a:t>
            </a:r>
          </a:p>
          <a:p>
            <a:pPr lvl="1" algn="just" eaLnBrk="1" hangingPunct="1"/>
            <a:r>
              <a:rPr lang="pt-PT" smtClean="0"/>
              <a:t>Choro discreto e movimentação de braços e pernas quando estimulado.</a:t>
            </a:r>
          </a:p>
          <a:p>
            <a:pPr algn="just" eaLnBrk="1" hangingPunct="1"/>
            <a:r>
              <a:rPr lang="pt-PT" smtClean="0"/>
              <a:t>RNM do cérebro:</a:t>
            </a:r>
          </a:p>
          <a:p>
            <a:pPr lvl="1" algn="just" eaLnBrk="1" hangingPunct="1"/>
            <a:r>
              <a:rPr lang="pt-BR" smtClean="0"/>
              <a:t>Achados consistentes com a RNM fetal e não foi identificado nenhuma causa específica para a hidrocefalia.</a:t>
            </a:r>
          </a:p>
          <a:p>
            <a:pPr lvl="1" algn="just" eaLnBrk="1" hangingPunct="1"/>
            <a:r>
              <a:rPr lang="pt-BR" smtClean="0"/>
              <a:t>Tecido neural ficou mais fino </a:t>
            </a:r>
            <a:r>
              <a:rPr lang="pt-BR" smtClean="0">
                <a:sym typeface="Wingdings" pitchFamily="2" charset="2"/>
              </a:rPr>
              <a:t> piora da hidrocefalia.</a:t>
            </a:r>
            <a:endParaRPr lang="pt-PT" smtClean="0"/>
          </a:p>
          <a:p>
            <a:pPr lvl="1" algn="just" eaLnBrk="1" hangingPunct="1"/>
            <a:endParaRPr lang="pt-PT" smtClean="0"/>
          </a:p>
          <a:p>
            <a:pPr lvl="1"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Na consulta com a neurocirurgia: </a:t>
            </a:r>
          </a:p>
          <a:p>
            <a:pPr lvl="1" algn="just" eaLnBrk="1" hangingPunct="1"/>
            <a:r>
              <a:rPr lang="pt-PT" smtClean="0"/>
              <a:t>LCR  recolhido no 1º dia.</a:t>
            </a:r>
          </a:p>
          <a:p>
            <a:pPr lvl="1" algn="just" eaLnBrk="1" hangingPunct="1"/>
            <a:r>
              <a:rPr lang="pt-PT" smtClean="0"/>
              <a:t>No 2º dia de vida, LCR retirado com </a:t>
            </a:r>
            <a:r>
              <a:rPr lang="pt-PT" b="1" smtClean="0"/>
              <a:t>planos</a:t>
            </a:r>
            <a:r>
              <a:rPr lang="pt-PT" smtClean="0"/>
              <a:t> para uma derivação ventrículo-peritoneal, após de redução do PC.</a:t>
            </a:r>
          </a:p>
          <a:p>
            <a:pPr lvl="1" algn="just" eaLnBrk="1" hangingPunct="1"/>
            <a:r>
              <a:rPr lang="pt-PT" smtClean="0">
                <a:solidFill>
                  <a:srgbClr val="FF3300"/>
                </a:solidFill>
              </a:rPr>
              <a:t>Amostras de LCR foram retiradas 2 vezes/dia para aliviar a pressão devido a hidrocefalia e, possivelmente, reduzir o perímetro cefálico.</a:t>
            </a:r>
          </a:p>
          <a:p>
            <a:pPr lvl="1" algn="just" eaLnBrk="1" hangingPunct="1"/>
            <a:r>
              <a:rPr lang="pt-PT" smtClean="0"/>
              <a:t>Nos dias subsequentes, RN evoluiu com </a:t>
            </a:r>
            <a:r>
              <a:rPr lang="pt-PT" smtClean="0">
                <a:solidFill>
                  <a:srgbClr val="FF3300"/>
                </a:solidFill>
              </a:rPr>
              <a:t>desequilíbrio de fluidos e eletrólitos</a:t>
            </a:r>
            <a:r>
              <a:rPr lang="pt-PT" smtClean="0"/>
              <a:t> mais provavelmente devido à enorme quantidade de LCR drenado (800 a 1000 ml em um dia).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A estimativa de peso para gerenciamento de fluidos e calorias foram um desafio.</a:t>
            </a:r>
          </a:p>
          <a:p>
            <a:pPr algn="just" eaLnBrk="1" hangingPunct="1"/>
            <a:r>
              <a:rPr lang="pt-PT" b="1" smtClean="0"/>
              <a:t>RN recebeu alimentação via parenteral com leite materno ou 20 calorias/28gramas de fórmula.</a:t>
            </a:r>
          </a:p>
          <a:p>
            <a:pPr algn="just" eaLnBrk="1" hangingPunct="1"/>
            <a:r>
              <a:rPr lang="pt-PT" smtClean="0"/>
              <a:t>Reposto perda de LCR </a:t>
            </a:r>
            <a:r>
              <a:rPr lang="pt-PT" smtClean="0">
                <a:sym typeface="Wingdings" pitchFamily="2" charset="2"/>
              </a:rPr>
              <a:t> solução salina.</a:t>
            </a:r>
          </a:p>
          <a:p>
            <a:pPr algn="just" eaLnBrk="1" hangingPunct="1"/>
            <a:r>
              <a:rPr lang="pt-PT" b="1" smtClean="0">
                <a:solidFill>
                  <a:srgbClr val="FF3300"/>
                </a:solidFill>
              </a:rPr>
              <a:t>Em 10 dias,  bebê parecia desnutrido</a:t>
            </a:r>
            <a:r>
              <a:rPr lang="pt-PT" smtClean="0"/>
              <a:t>. </a:t>
            </a:r>
          </a:p>
          <a:p>
            <a:pPr lvl="1" algn="just" eaLnBrk="1" hangingPunct="1"/>
            <a:r>
              <a:rPr lang="pt-PT" smtClean="0"/>
              <a:t>Mesmo com ingestão adequada de nutrientes (160 ml/kg/dia do leite materno) e  perdas fecais normais.</a:t>
            </a:r>
          </a:p>
          <a:p>
            <a:pPr algn="just" eaLnBrk="1" hangingPunct="1"/>
            <a:r>
              <a:rPr lang="pt-PT" smtClean="0"/>
              <a:t>Densidade calórica foi aumentada </a:t>
            </a:r>
            <a:r>
              <a:rPr lang="pt-PT" smtClean="0">
                <a:sym typeface="Wingdings" pitchFamily="2" charset="2"/>
              </a:rPr>
              <a:t> f</a:t>
            </a:r>
            <a:r>
              <a:rPr lang="pt-PT" smtClean="0"/>
              <a:t>ortificar o leite materno para 22 e 24 calorias/gramas. </a:t>
            </a:r>
          </a:p>
          <a:p>
            <a:pPr algn="just" eaLnBrk="1" hangingPunct="1"/>
            <a:endParaRPr lang="pt-PT" smtClean="0">
              <a:sym typeface="Wingdings" pitchFamily="2" charset="2"/>
            </a:endParaRP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7620000" cy="4987925"/>
          </a:xfrm>
        </p:spPr>
        <p:txBody>
          <a:bodyPr/>
          <a:lstStyle/>
          <a:p>
            <a:pPr algn="just" eaLnBrk="1" hangingPunct="1"/>
            <a:r>
              <a:rPr lang="pt-PT" smtClean="0"/>
              <a:t>12º dia: hipocalcemia leve (Ca total 7,6mg/dl; 1.11mMl-1 de cálcio ionizado), nível de fosfato normal (5,8mg/dl), </a:t>
            </a:r>
            <a:r>
              <a:rPr lang="pt-PT" sz="2800" b="1" smtClean="0">
                <a:solidFill>
                  <a:srgbClr val="FF3300"/>
                </a:solidFill>
              </a:rPr>
              <a:t>hipomagnesemia grave</a:t>
            </a:r>
            <a:r>
              <a:rPr lang="pt-PT" sz="2800" b="1" smtClean="0"/>
              <a:t>  </a:t>
            </a:r>
            <a:r>
              <a:rPr lang="pt-PT" sz="2800" b="1" smtClean="0">
                <a:solidFill>
                  <a:srgbClr val="FF3300"/>
                </a:solidFill>
              </a:rPr>
              <a:t>(0,5mg%)</a:t>
            </a:r>
            <a:r>
              <a:rPr lang="pt-PT" b="1" smtClean="0"/>
              <a:t> </a:t>
            </a:r>
            <a:r>
              <a:rPr lang="pt-PT" smtClean="0"/>
              <a:t>e FA normal (212 UI/L).</a:t>
            </a:r>
          </a:p>
          <a:p>
            <a:pPr algn="just" eaLnBrk="1" hangingPunct="1"/>
            <a:endParaRPr lang="pt-PT" smtClean="0"/>
          </a:p>
          <a:p>
            <a:pPr algn="just" eaLnBrk="1" hangingPunct="1"/>
            <a:r>
              <a:rPr lang="pt-PT" smtClean="0"/>
              <a:t>Perdas renais de magnésio foram descartados por uma baixa fração de excreção de magnésio (1%). </a:t>
            </a:r>
          </a:p>
          <a:p>
            <a:pPr algn="just" eaLnBrk="1" hangingPunct="1"/>
            <a:r>
              <a:rPr lang="pt-PT" smtClean="0"/>
              <a:t>Não encontraram evidência de doença hepática ou renal. </a:t>
            </a:r>
          </a:p>
          <a:p>
            <a:pPr algn="just" eaLnBrk="1" hangingPunct="1"/>
            <a:r>
              <a:rPr lang="pt-PT" smtClean="0"/>
              <a:t>Radiografia de mão mostrou densidade óssea normal e sem  desgastes. </a:t>
            </a:r>
          </a:p>
          <a:p>
            <a:pPr algn="just" eaLnBrk="1" hangingPunct="1"/>
            <a:r>
              <a:rPr lang="pt-PT" smtClean="0"/>
              <a:t>Nível sérico de magnésio melhorou após administração de magnésio EV.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Suspeitaram da hipomagnesemia de realimentação e de déficit de magnésio pela perda LCR.</a:t>
            </a:r>
          </a:p>
          <a:p>
            <a:pPr algn="just" eaLnBrk="1" hangingPunct="1"/>
            <a:r>
              <a:rPr lang="pt-PT" smtClean="0"/>
              <a:t>23º dia de vida: nível de Mg no LCR </a:t>
            </a:r>
            <a:r>
              <a:rPr lang="pt-BR" smtClean="0"/>
              <a:t>(2.8 mg/dl)</a:t>
            </a:r>
            <a:r>
              <a:rPr lang="pt-PT" smtClean="0"/>
              <a:t> e soro  (1,2mg/dl). </a:t>
            </a:r>
          </a:p>
          <a:p>
            <a:pPr algn="just" eaLnBrk="1" hangingPunct="1"/>
            <a:r>
              <a:rPr lang="pt-PT" smtClean="0"/>
              <a:t>Não encontrado nenhuma outra deficiência. </a:t>
            </a:r>
          </a:p>
          <a:p>
            <a:pPr algn="just" eaLnBrk="1" hangingPunct="1"/>
            <a:r>
              <a:rPr lang="pt-PT" smtClean="0"/>
              <a:t>A suplementação oral de magnésio resultou em diarréia </a:t>
            </a:r>
            <a:r>
              <a:rPr lang="pt-PT" smtClean="0">
                <a:sym typeface="Wingdings" pitchFamily="2" charset="2"/>
              </a:rPr>
              <a:t> reidratação EV</a:t>
            </a:r>
            <a:r>
              <a:rPr lang="pt-PT" smtClean="0"/>
              <a:t>. </a:t>
            </a:r>
          </a:p>
          <a:p>
            <a:pPr lvl="1" algn="just" eaLnBrk="1" hangingPunct="1"/>
            <a:r>
              <a:rPr lang="pt-PT" smtClean="0"/>
              <a:t>Portanto,  </a:t>
            </a:r>
            <a:r>
              <a:rPr lang="pt-PT" smtClean="0">
                <a:solidFill>
                  <a:srgbClr val="0033CC"/>
                </a:solidFill>
              </a:rPr>
              <a:t>depleção de magnésio e líquor :tratada com Mg IV. </a:t>
            </a:r>
          </a:p>
          <a:p>
            <a:pPr algn="just" eaLnBrk="1" hangingPunct="1"/>
            <a:r>
              <a:rPr lang="pt-PT" smtClean="0"/>
              <a:t>O ganho de peso, o crescimento linear e  estado nutricional melhoraram substancialmente com leite materno fortificado (+- 128 calorias/kg esperado para idade/dia).</a:t>
            </a:r>
            <a:endParaRPr lang="pt-BR" smtClean="0"/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Perda maciça de LCR sugeriu aumento da produção da mesmo.</a:t>
            </a:r>
          </a:p>
          <a:p>
            <a:pPr eaLnBrk="1" hangingPunct="1"/>
            <a:r>
              <a:rPr lang="pt-BR" smtClean="0">
                <a:solidFill>
                  <a:srgbClr val="FF3300"/>
                </a:solidFill>
              </a:rPr>
              <a:t>RNM de 4 semanas de idade: </a:t>
            </a:r>
          </a:p>
          <a:p>
            <a:pPr lvl="1" eaLnBrk="1" hangingPunct="1"/>
            <a:r>
              <a:rPr lang="pt-BR" smtClean="0">
                <a:solidFill>
                  <a:srgbClr val="FF3300"/>
                </a:solidFill>
              </a:rPr>
              <a:t>Massa em fossa posterior com predominância  de 4º ventrículo</a:t>
            </a:r>
            <a:r>
              <a:rPr lang="pt-BR" smtClean="0"/>
              <a:t>.  </a:t>
            </a:r>
          </a:p>
          <a:p>
            <a:pPr eaLnBrk="1" hangingPunct="1"/>
            <a:r>
              <a:rPr lang="pt-BR" smtClean="0"/>
              <a:t>Retirada completa da massa levou ao decréscimo da produção de LCR. </a:t>
            </a:r>
          </a:p>
          <a:p>
            <a:pPr eaLnBrk="1" hangingPunct="1"/>
            <a:r>
              <a:rPr lang="pt-BR" smtClean="0"/>
              <a:t>Diagnóstico patológico: </a:t>
            </a:r>
            <a:r>
              <a:rPr lang="pt-BR" smtClean="0">
                <a:solidFill>
                  <a:srgbClr val="FF3300"/>
                </a:solidFill>
              </a:rPr>
              <a:t>papiloma de plexo coróide</a:t>
            </a:r>
            <a:r>
              <a:rPr lang="pt-BR" smtClean="0"/>
              <a:t>. </a:t>
            </a:r>
          </a:p>
          <a:p>
            <a:pPr eaLnBrk="1" hangingPunct="1"/>
            <a:r>
              <a:rPr lang="pt-BR" smtClean="0"/>
              <a:t>Níveis de magnésio sérico estabilizaram após cirurgia (sem suplementação). </a:t>
            </a:r>
          </a:p>
          <a:p>
            <a:pPr eaLnBrk="1" hangingPunct="1"/>
            <a:r>
              <a:rPr lang="pt-BR" smtClean="0"/>
              <a:t>Com 8 semanas de vida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derivação ventrículo-peritoneal.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>
          <a:xfrm>
            <a:off x="0" y="476250"/>
            <a:ext cx="8963025" cy="6121400"/>
          </a:xfrm>
          <a:ln w="38100">
            <a:solidFill>
              <a:srgbClr val="0033CC"/>
            </a:solidFill>
          </a:ln>
        </p:spPr>
      </p:pic>
      <p:sp>
        <p:nvSpPr>
          <p:cNvPr id="34819" name="Line 4"/>
          <p:cNvSpPr>
            <a:spLocks noChangeShapeType="1"/>
          </p:cNvSpPr>
          <p:nvPr/>
        </p:nvSpPr>
        <p:spPr bwMode="auto">
          <a:xfrm flipV="1">
            <a:off x="1979613" y="2060575"/>
            <a:ext cx="431800" cy="2889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4820" name="Line 5"/>
          <p:cNvSpPr>
            <a:spLocks noChangeShapeType="1"/>
          </p:cNvSpPr>
          <p:nvPr/>
        </p:nvSpPr>
        <p:spPr bwMode="auto">
          <a:xfrm flipV="1">
            <a:off x="1908175" y="1412875"/>
            <a:ext cx="71438" cy="2873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4821" name="Line 6"/>
          <p:cNvSpPr>
            <a:spLocks noChangeShapeType="1"/>
          </p:cNvSpPr>
          <p:nvPr/>
        </p:nvSpPr>
        <p:spPr bwMode="auto">
          <a:xfrm flipH="1" flipV="1">
            <a:off x="4932363" y="2205038"/>
            <a:ext cx="215900" cy="287337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Foi descrito um paciente com hidrocefalia e grande quantidade de produção e drenagem diária de LCR devido ao papiloma do complexo coróide.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Perda de LCR </a:t>
            </a:r>
            <a:r>
              <a:rPr lang="pt-BR" smtClean="0">
                <a:sym typeface="Wingdings" pitchFamily="2" charset="2"/>
              </a:rPr>
              <a:t> hipomagnesemia.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>
                <a:sym typeface="Wingdings" pitchFamily="2" charset="2"/>
              </a:rPr>
              <a:t>Maioria do magnésico depois do nascimento advém do esqueleto e tecidos moles</a:t>
            </a:r>
            <a:r>
              <a:rPr lang="pt-BR" baseline="30000" smtClean="0">
                <a:sym typeface="Wingdings" pitchFamily="2" charset="2"/>
              </a:rPr>
              <a:t>1</a:t>
            </a:r>
            <a:r>
              <a:rPr lang="pt-BR" smtClean="0">
                <a:sym typeface="Wingdings" pitchFamily="2" charset="2"/>
              </a:rPr>
              <a:t>.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>
                <a:sym typeface="Wingdings" pitchFamily="2" charset="2"/>
              </a:rPr>
              <a:t>Menos que 1% está na circulação.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smtClean="0"/>
              <a:t>O deficit de </a:t>
            </a:r>
            <a:r>
              <a:rPr lang="pt-BR" smtClean="0"/>
              <a:t>magnésio acumulativo estimado, no caso, foi de 196mg (43% do total normal - </a:t>
            </a:r>
            <a:r>
              <a:rPr lang="en-US" smtClean="0"/>
              <a:t>456 mg) para um </a:t>
            </a:r>
            <a:r>
              <a:rPr lang="pt-BR" smtClean="0"/>
              <a:t>feto na 35ª semana</a:t>
            </a:r>
            <a:r>
              <a:rPr lang="pt-BR" baseline="30000" smtClean="0"/>
              <a:t>2</a:t>
            </a:r>
            <a:r>
              <a:rPr lang="pt-BR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Magnésio EV ajudou a normalizar os níveis.</a:t>
            </a:r>
            <a:endParaRPr lang="en-US" smtClean="0"/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Não se acharam descrições prévias da relação perda de LCR e hipomagnesemia.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Hipomagnesemia: Mg sérico 1,8</a:t>
            </a:r>
            <a:r>
              <a:rPr lang="en-US" smtClean="0"/>
              <a:t>mg%</a:t>
            </a:r>
            <a:r>
              <a:rPr lang="en-US" baseline="30000" smtClean="0"/>
              <a:t>3</a:t>
            </a:r>
            <a:r>
              <a:rPr lang="en-US" smtClean="0"/>
              <a:t>. </a:t>
            </a:r>
            <a:r>
              <a:rPr lang="pt-PT" smtClean="0"/>
              <a:t>Resultado de</a:t>
            </a:r>
            <a:r>
              <a:rPr lang="pt-PT" baseline="30000" smtClean="0"/>
              <a:t>4,5</a:t>
            </a:r>
            <a:r>
              <a:rPr lang="pt-PT" smtClean="0"/>
              <a:t>: </a:t>
            </a:r>
          </a:p>
          <a:p>
            <a:pPr lvl="1" algn="just" eaLnBrk="1" hangingPunct="1"/>
            <a:r>
              <a:rPr lang="pt-PT" smtClean="0"/>
              <a:t>Ingestão inadequada;</a:t>
            </a:r>
          </a:p>
          <a:p>
            <a:pPr lvl="1" algn="just" eaLnBrk="1" hangingPunct="1"/>
            <a:r>
              <a:rPr lang="pt-PT" smtClean="0"/>
              <a:t>Mudança intracelular (tratamento da cetoacidose diabética, síndrome de realimentação, síndrome do osso faminto);</a:t>
            </a:r>
          </a:p>
          <a:p>
            <a:pPr lvl="1" algn="just" eaLnBrk="1" hangingPunct="1"/>
            <a:r>
              <a:rPr lang="pt-PT" smtClean="0"/>
              <a:t>Aumento da perda gastrointestinal (diarréia crônica, síndrome de má absorção, esteatorréia, vômitos e aspiração nasogástrica);</a:t>
            </a:r>
          </a:p>
          <a:p>
            <a:pPr lvl="1" algn="just" eaLnBrk="1" hangingPunct="1"/>
            <a:r>
              <a:rPr lang="pt-PT" smtClean="0"/>
              <a:t>Aumento da perda urinária.</a:t>
            </a:r>
          </a:p>
          <a:p>
            <a:pPr algn="just" eaLnBrk="1" hangingPunct="1"/>
            <a:endParaRPr lang="en-US" smtClean="0"/>
          </a:p>
          <a:p>
            <a:pPr algn="just" eaLnBrk="1" hangingPunct="1"/>
            <a:r>
              <a:rPr lang="pt-BR" smtClean="0"/>
              <a:t>Nível de magnésio no LCR é 25–40% &gt; sérico</a:t>
            </a:r>
            <a:r>
              <a:rPr lang="pt-BR" baseline="30000" smtClean="0"/>
              <a:t>6</a:t>
            </a:r>
            <a:r>
              <a:rPr lang="pt-BR" smtClean="0"/>
              <a:t>.</a:t>
            </a:r>
          </a:p>
          <a:p>
            <a:pPr algn="just" eaLnBrk="1" hangingPunct="1"/>
            <a:r>
              <a:rPr lang="pt-BR" smtClean="0"/>
              <a:t>Um estudo sugere que pacientes com hidrocefalia </a:t>
            </a:r>
            <a:r>
              <a:rPr lang="pt-BR" smtClean="0">
                <a:sym typeface="Wingdings" pitchFamily="2" charset="2"/>
              </a:rPr>
              <a:t> maiores concentrações de Mg no LCR  aumento da permeabilidade da barreira hematocefálica ou pela liberação maior de Mg por células necróticas</a:t>
            </a:r>
            <a:r>
              <a:rPr lang="pt-BR" baseline="30000" smtClean="0">
                <a:sym typeface="Wingdings" pitchFamily="2" charset="2"/>
              </a:rPr>
              <a:t>7</a:t>
            </a:r>
            <a:r>
              <a:rPr lang="pt-BR" smtClean="0">
                <a:sym typeface="Wingdings" pitchFamily="2" charset="2"/>
              </a:rPr>
              <a:t>.</a:t>
            </a:r>
            <a:r>
              <a:rPr lang="pt-BR" smtClean="0"/>
              <a:t> </a:t>
            </a:r>
            <a:endParaRPr lang="en-US" smtClean="0"/>
          </a:p>
          <a:p>
            <a:pPr algn="just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>
                <a:solidFill>
                  <a:schemeClr val="folHlink"/>
                </a:solidFill>
              </a:rPr>
              <a:t>Níveis Mg séricos no LCR para prematuros e RN a termo (12 -24h pós-parto): </a:t>
            </a:r>
            <a:r>
              <a:rPr lang="pt-BR" sz="2400" b="1" smtClean="0">
                <a:solidFill>
                  <a:schemeClr val="folHlink"/>
                </a:solidFill>
              </a:rPr>
              <a:t>2.5 ± 0.4mg%</a:t>
            </a:r>
            <a:r>
              <a:rPr lang="pt-BR" sz="2400" b="1" baseline="30000" smtClean="0">
                <a:solidFill>
                  <a:schemeClr val="folHlink"/>
                </a:solidFill>
              </a:rPr>
              <a:t>8</a:t>
            </a:r>
            <a:r>
              <a:rPr lang="pt-BR" smtClean="0"/>
              <a:t>. </a:t>
            </a:r>
          </a:p>
          <a:p>
            <a:pPr algn="just" eaLnBrk="1" hangingPunct="1"/>
            <a:endParaRPr lang="en-US" smtClean="0"/>
          </a:p>
          <a:p>
            <a:pPr algn="ctr" eaLnBrk="1" hangingPunct="1">
              <a:buFont typeface="Arial" charset="0"/>
              <a:buNone/>
            </a:pPr>
            <a:r>
              <a:rPr lang="pt-BR" sz="2400" b="1" smtClean="0">
                <a:solidFill>
                  <a:srgbClr val="0033CC"/>
                </a:solidFill>
              </a:rPr>
              <a:t>Baseado nos achados, o estudo recomenda que níveis de magnésio devem ser monitorados devidamente em casos de perda de LCR.</a:t>
            </a:r>
          </a:p>
          <a:p>
            <a:pPr algn="just" eaLnBrk="1" hangingPunct="1"/>
            <a:endParaRPr lang="pt-BR" sz="2400" b="1" smtClean="0">
              <a:solidFill>
                <a:srgbClr val="0033CC"/>
              </a:solidFill>
            </a:endParaRPr>
          </a:p>
          <a:p>
            <a:pPr algn="just" eaLnBrk="1" hangingPunct="1"/>
            <a:r>
              <a:rPr lang="pt-BR" b="1" smtClean="0"/>
              <a:t>Magnésio VO age como laxante </a:t>
            </a:r>
            <a:r>
              <a:rPr lang="pt-BR" smtClean="0"/>
              <a:t>causando diarréia. O modo </a:t>
            </a:r>
            <a:r>
              <a:rPr lang="pt-BR" b="1" smtClean="0"/>
              <a:t>EV é o modo correto </a:t>
            </a:r>
            <a:r>
              <a:rPr lang="pt-BR" smtClean="0"/>
              <a:t>de administração</a:t>
            </a:r>
            <a:r>
              <a:rPr lang="en-US" smtClean="0"/>
              <a:t>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z="2400" b="1" smtClean="0"/>
              <a:t>Não existiram conflitos de interesse.</a:t>
            </a:r>
            <a:endParaRPr lang="en-US" smtClean="0"/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Abstract</a:t>
            </a:r>
            <a:endParaRPr lang="pt-BR" dirty="0"/>
          </a:p>
        </p:txBody>
      </p:sp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925" y="2708275"/>
            <a:ext cx="8424863" cy="1916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333375"/>
            <a:ext cx="8147050" cy="65246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pt-BR" sz="1700" b="1" smtClean="0"/>
              <a:t>                                     </a:t>
            </a:r>
            <a:r>
              <a:rPr lang="pt-BR" sz="3300" b="1" smtClean="0">
                <a:solidFill>
                  <a:srgbClr val="0033CC"/>
                </a:solidFill>
              </a:rPr>
              <a:t>Referências em forma de links!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1-Koo WWTR. Building better bones: calcium, magnesium, phosphorus and vitamin D. Tsang RC, Zlotkin SH, Nichols BL, Hansen JW (ed). </a:t>
            </a:r>
            <a:r>
              <a:rPr lang="pt-BR" sz="1700" i="1" smtClean="0"/>
              <a:t>Nutrition During Infancy. Principles and Practice</a:t>
            </a:r>
            <a:r>
              <a:rPr lang="pt-BR" sz="1700" smtClean="0"/>
              <a:t>. Cincinnati, OH, USA: Digital Educational Publishing Inc.: Cincinnati, 1997. 175–199.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2-Ziegler EE, O’Donnell AM, Nelson ES, Fomon SJ. Body composition of the reference fetus. </a:t>
            </a:r>
            <a:r>
              <a:rPr lang="pt-BR" sz="1700" i="1" smtClean="0"/>
              <a:t>Growth</a:t>
            </a:r>
            <a:r>
              <a:rPr lang="pt-BR" sz="1700" smtClean="0"/>
              <a:t> 1976; </a:t>
            </a:r>
            <a:r>
              <a:rPr lang="pt-BR" sz="1700" b="1" smtClean="0"/>
              <a:t>40</a:t>
            </a:r>
            <a:r>
              <a:rPr lang="pt-BR" sz="1700" smtClean="0"/>
              <a:t>(4) 329–341.  | </a:t>
            </a:r>
            <a:r>
              <a:rPr lang="pt-BR" sz="1700" smtClean="0">
                <a:hlinkClick r:id="rId2" tooltip="Article on PubMed - "/>
              </a:rPr>
              <a:t>PubMed</a:t>
            </a:r>
            <a:r>
              <a:rPr lang="pt-BR" sz="1700" smtClean="0"/>
              <a:t> | </a:t>
            </a:r>
            <a:r>
              <a:rPr lang="pt-BR" sz="1700" smtClean="0">
                <a:hlinkClick r:id="rId3" tooltip="Article on ISI - "/>
              </a:rPr>
              <a:t>ISI</a:t>
            </a:r>
            <a:r>
              <a:rPr lang="pt-BR" sz="1700" smtClean="0"/>
              <a:t> | </a:t>
            </a:r>
            <a:r>
              <a:rPr lang="pt-BR" sz="1700" smtClean="0">
                <a:hlinkClick r:id="rId4" tooltip="Article on CAS - "/>
              </a:rPr>
              <a:t>CAS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3-Assadi F. Hypomagnesemia: an evidence-based approach to clinical cases.</a:t>
            </a:r>
            <a:r>
              <a:rPr lang="pt-BR" sz="1700" i="1" smtClean="0"/>
              <a:t>Iran J Kidney Dis</a:t>
            </a:r>
            <a:r>
              <a:rPr lang="pt-BR" sz="1700" smtClean="0"/>
              <a:t> 2010; </a:t>
            </a:r>
            <a:r>
              <a:rPr lang="pt-BR" sz="1700" b="1" smtClean="0"/>
              <a:t>4</a:t>
            </a:r>
            <a:r>
              <a:rPr lang="pt-BR" sz="1700" smtClean="0"/>
              <a:t>(1) 13–19.  | </a:t>
            </a:r>
            <a:r>
              <a:rPr lang="pt-BR" sz="1700" smtClean="0">
                <a:hlinkClick r:id="rId5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4-Brasier AR, Nussbaum SR. Hungry bone syndrome: clinical and biochemical predictors of its occurrence after parathyroid surgery. </a:t>
            </a:r>
            <a:r>
              <a:rPr lang="pt-BR" sz="1700" i="1" smtClean="0"/>
              <a:t>Am J Medi</a:t>
            </a:r>
            <a:r>
              <a:rPr lang="pt-BR" sz="1700" smtClean="0"/>
              <a:t> 1988;</a:t>
            </a:r>
            <a:r>
              <a:rPr lang="pt-BR" sz="1700" b="1" smtClean="0"/>
              <a:t>84</a:t>
            </a:r>
            <a:r>
              <a:rPr lang="pt-BR" sz="1700" smtClean="0"/>
              <a:t>(4) 654–660.  | </a:t>
            </a:r>
            <a:r>
              <a:rPr lang="pt-BR" sz="1700" smtClean="0">
                <a:hlinkClick r:id="rId6"/>
              </a:rPr>
              <a:t>Article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5-Fine KD, Santa Ana CA, Porter JL, Fordtran JS. Intestinal absorption of magnesium from food and supplements. </a:t>
            </a:r>
            <a:r>
              <a:rPr lang="pt-BR" sz="1700" i="1" smtClean="0"/>
              <a:t>J Clin Invest</a:t>
            </a:r>
            <a:r>
              <a:rPr lang="pt-BR" sz="1700" smtClean="0"/>
              <a:t> 1991; </a:t>
            </a:r>
            <a:r>
              <a:rPr lang="pt-BR" sz="1700" b="1" smtClean="0"/>
              <a:t>88</a:t>
            </a:r>
            <a:r>
              <a:rPr lang="pt-BR" sz="1700" smtClean="0"/>
              <a:t>(2) 396–402.  | </a:t>
            </a:r>
            <a:r>
              <a:rPr lang="pt-BR" sz="1700" smtClean="0">
                <a:hlinkClick r:id="rId7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8" tooltip="Article on PubMed - "/>
              </a:rPr>
              <a:t>PubMed</a:t>
            </a:r>
            <a:r>
              <a:rPr lang="pt-BR" sz="1700" smtClean="0"/>
              <a:t> | </a:t>
            </a:r>
            <a:r>
              <a:rPr lang="pt-BR" sz="1700" smtClean="0">
                <a:hlinkClick r:id="rId9" tooltip="Article on ISI - "/>
              </a:rPr>
              <a:t>ISI</a:t>
            </a:r>
            <a:r>
              <a:rPr lang="pt-BR" sz="1700" smtClean="0"/>
              <a:t> | </a:t>
            </a:r>
            <a:r>
              <a:rPr lang="pt-BR" sz="1700" smtClean="0">
                <a:hlinkClick r:id="rId10" tooltip="Article on CAS - "/>
              </a:rPr>
              <a:t>CAS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6-Cohen M, Kamner M, Killian JA. Comparative Chemical Studies of the Ocular Fluids, of Cerebrospinal Fluid, and of the Blood. </a:t>
            </a:r>
            <a:r>
              <a:rPr lang="pt-BR" sz="1700" i="1" smtClean="0"/>
              <a:t>Transactions of the American Ophthalmological Society</a:t>
            </a:r>
            <a:r>
              <a:rPr lang="pt-BR" sz="1700" smtClean="0"/>
              <a:t> 1927; </a:t>
            </a:r>
            <a:r>
              <a:rPr lang="pt-BR" sz="1700" b="1" smtClean="0"/>
              <a:t>25</a:t>
            </a:r>
            <a:r>
              <a:rPr lang="pt-BR" sz="1700" smtClean="0"/>
              <a:t>: 284–310. | </a:t>
            </a:r>
            <a:r>
              <a:rPr lang="pt-BR" sz="1700" smtClean="0">
                <a:hlinkClick r:id="rId11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7-Cerda M, Manterola A, Ponce S, Basauri L. Electrolyte levels in the CSF of children with nontumoral hydrocephalus. Relation to clinical parameters.</a:t>
            </a:r>
            <a:r>
              <a:rPr lang="pt-BR" sz="1700" i="1" smtClean="0"/>
              <a:t>Child's nervous system: ChNS: official journal of the International Society for Pediatric Neurosurgery</a:t>
            </a:r>
            <a:r>
              <a:rPr lang="pt-BR" sz="1700" smtClean="0"/>
              <a:t> 1985; </a:t>
            </a:r>
            <a:r>
              <a:rPr lang="pt-BR" sz="1700" b="1" smtClean="0"/>
              <a:t>1</a:t>
            </a:r>
            <a:r>
              <a:rPr lang="pt-BR" sz="1700" smtClean="0"/>
              <a:t>: 306–311. | </a:t>
            </a:r>
            <a:r>
              <a:rPr lang="pt-BR" sz="1700" smtClean="0">
                <a:hlinkClick r:id="rId12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13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8-Gupta M, Jain K, Mangoli S, Sharma RB, Khandelwal R. Serum cerebrospinal fluid magnesium levels in normal newborns. </a:t>
            </a:r>
            <a:r>
              <a:rPr lang="pt-BR" sz="1700" i="1" smtClean="0"/>
              <a:t>Indian journal of pediatrics</a:t>
            </a:r>
            <a:r>
              <a:rPr lang="pt-BR" sz="1700" smtClean="0"/>
              <a:t> 2000;</a:t>
            </a:r>
            <a:r>
              <a:rPr lang="pt-BR" sz="1700" b="1" smtClean="0"/>
              <a:t>67</a:t>
            </a:r>
            <a:r>
              <a:rPr lang="pt-BR" sz="1700" smtClean="0"/>
              <a:t>: 395–396. | </a:t>
            </a:r>
            <a:r>
              <a:rPr lang="pt-BR" sz="1700" smtClean="0">
                <a:hlinkClick r:id="rId14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15" tooltip="Article on PubMed - "/>
              </a:rPr>
              <a:t>PubMed</a:t>
            </a:r>
            <a:r>
              <a:rPr lang="pt-BR" sz="1700" smtClean="0"/>
              <a:t> |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 eaLnBrk="1" hangingPunct="1">
              <a:buFont typeface="Arial" charset="0"/>
              <a:buNone/>
            </a:pPr>
            <a:r>
              <a:rPr lang="pt-BR" sz="4000" smtClean="0"/>
              <a:t>Nota do editor do site, Dr. Paulo R. Margotto. Consultem também! </a:t>
            </a:r>
          </a:p>
          <a:p>
            <a:pPr marL="114300" indent="0" algn="r" eaLnBrk="1" hangingPunct="1"/>
            <a:endParaRPr lang="pt-BR" sz="3200" smtClean="0"/>
          </a:p>
          <a:p>
            <a:pPr marL="114300" indent="0" algn="r" eaLnBrk="1" hangingPunct="1"/>
            <a:endParaRPr lang="pt-BR" sz="3200" smtClean="0"/>
          </a:p>
          <a:p>
            <a:pPr marL="114300" indent="0" algn="r" eaLnBrk="1" hangingPunct="1">
              <a:buFont typeface="Arial" charset="0"/>
              <a:buNone/>
            </a:pPr>
            <a:r>
              <a:rPr lang="pt-BR" sz="5400" b="1" smtClean="0">
                <a:solidFill>
                  <a:srgbClr val="FFC000"/>
                </a:solidFill>
              </a:rPr>
              <a:t>ESTUDANDO JUNTOS!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LCR é secretado continuamente pelo plexo coróide, localizado nos ventrículos laterais, 3o e 4o ventrículo. O volume total do LCR é de 125 a 150 ml. A pressão normal em repouso está entre 150 e 180mmH2O. Calcula-se que o LCR seja produzido na velocidade de 0,2-0,7ml/min ou de 500 a 700 ml/dia. O LCR escoa através do sistema ventricular, passando por todas as regiões de atividade germinativa. As funções do LCR são: manter flutuante o tecido cerebral, atuando como amortizador, serve como veículo para transportar os nutrientes ao cérebro, assim como para eliminar escórias, circula entre o crânio e a espinha dorsal compensando as mudanças no volume de sangue intracraniano.</a:t>
            </a:r>
          </a:p>
        </p:txBody>
      </p:sp>
      <p:graphicFrame>
        <p:nvGraphicFramePr>
          <p:cNvPr id="46097" name="Group 17"/>
          <p:cNvGraphicFramePr>
            <a:graphicFrameLocks noGrp="1"/>
          </p:cNvGraphicFramePr>
          <p:nvPr/>
        </p:nvGraphicFramePr>
        <p:xfrm>
          <a:off x="755650" y="188913"/>
          <a:ext cx="6624638" cy="1463675"/>
        </p:xfrm>
        <a:graphic>
          <a:graphicData uri="http://schemas.openxmlformats.org/drawingml/2006/table">
            <a:tbl>
              <a:tblPr/>
              <a:tblGrid>
                <a:gridCol w="2208213"/>
                <a:gridCol w="2208212"/>
                <a:gridCol w="2208213"/>
              </a:tblGrid>
              <a:tr h="717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Hidrocefalia fetal e neonatal (significado da dilata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ão ventricular no feto e rec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m-nascido)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3020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6207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21" name="AutoShape 15"/>
          <p:cNvSpPr>
            <a:spLocks noChangeArrowheads="1"/>
          </p:cNvSpPr>
          <p:nvPr/>
        </p:nvSpPr>
        <p:spPr bwMode="auto">
          <a:xfrm>
            <a:off x="7235825" y="61658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>
          <a:xfrm>
            <a:off x="684213" y="1052513"/>
            <a:ext cx="7620000" cy="6381750"/>
          </a:xfrm>
        </p:spPr>
        <p:txBody>
          <a:bodyPr/>
          <a:lstStyle/>
          <a:p>
            <a:r>
              <a:rPr lang="pt-BR" b="1" smtClean="0"/>
              <a:t>Boillat et al evidenciaram que as alterações patológicas na substância cinzenta cortical no hidrocéfalo infantil variam com a idade em que teve início e pode não ser reversível após a colocação de derivação. Os efeitos foram mais severos no córtex visual. Com 3 semanas de hidrocéfalo, os neurônios mostraram alterações degenerativas. A colocação precoce de uma derivação pode prevenir a lesão progressiva neuronal</a:t>
            </a:r>
            <a:r>
              <a:rPr lang="pt-BR" smtClean="0"/>
              <a:t> .</a:t>
            </a:r>
          </a:p>
          <a:p>
            <a:r>
              <a:rPr lang="pt-BR" smtClean="0"/>
              <a:t>O LCR tem um papel potencial no processo do desenvolvimento cerebral. O acúmulo de LCR pode resultar em um anormal desenvolvimento cortical através do acúmulo de fatores inibitórios a proliferação neuronal normal. </a:t>
            </a:r>
          </a:p>
        </p:txBody>
      </p:sp>
      <p:sp>
        <p:nvSpPr>
          <p:cNvPr id="44034" name="AutoShape 4"/>
          <p:cNvSpPr>
            <a:spLocks noChangeArrowheads="1"/>
          </p:cNvSpPr>
          <p:nvPr/>
        </p:nvSpPr>
        <p:spPr bwMode="auto">
          <a:xfrm>
            <a:off x="7235825" y="61658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3"/>
          <p:cNvSpPr>
            <a:spLocks noGrp="1"/>
          </p:cNvSpPr>
          <p:nvPr>
            <p:ph type="body" idx="1"/>
          </p:nvPr>
        </p:nvSpPr>
        <p:spPr>
          <a:xfrm>
            <a:off x="468313" y="333375"/>
            <a:ext cx="7620000" cy="6669088"/>
          </a:xfrm>
        </p:spPr>
        <p:txBody>
          <a:bodyPr/>
          <a:lstStyle/>
          <a:p>
            <a:r>
              <a:rPr lang="pt-BR" smtClean="0"/>
              <a:t>Recentemente Khan et al, em estudo experimental em ratos, evidenciaram 7 dias após a indução de hidrocéfalo  em ratos de 1 dia, variável aumento ventricular com edema da substância branca, lesão de axônio, astrogliose reativa e acúmulo de macrófagos no severo hidrocéfalo. A proliferação celular na zona subependimal foi significativamente reduzida. A camada de neurônios da subplaca cortical foi rompida. Com 21 dias, os estudos histológicos evidenciaram redução do espessamento do corpo caloso, poucos oligodendrócitos maduros, lesão dos axônios e reação astroglial/microglial.</a:t>
            </a:r>
          </a:p>
          <a:p>
            <a:r>
              <a:rPr lang="pt-BR" smtClean="0"/>
              <a:t>Massicotte et al  evidenciaram, a partir de hidrocéfalo experimental em ratos adultos compressão da substância cinzenta, talvez associada com redução na água total que piora a difusão da água no tecido. A compressão da substância branca e a hipoperfusão precede o desenvolvimento do edema cerebral.	</a:t>
            </a:r>
          </a:p>
        </p:txBody>
      </p:sp>
      <p:sp>
        <p:nvSpPr>
          <p:cNvPr id="45058" name="AutoShape 4"/>
          <p:cNvSpPr>
            <a:spLocks noChangeArrowheads="1"/>
          </p:cNvSpPr>
          <p:nvPr/>
        </p:nvSpPr>
        <p:spPr bwMode="auto">
          <a:xfrm>
            <a:off x="7235825" y="61658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mtClean="0">
                <a:solidFill>
                  <a:srgbClr val="0033CC"/>
                </a:solidFill>
              </a:rPr>
              <a:t>Portanto....</a:t>
            </a:r>
          </a:p>
        </p:txBody>
      </p:sp>
      <p:sp>
        <p:nvSpPr>
          <p:cNvPr id="46082" name="Rectangle 3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7620000" cy="57324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O </a:t>
            </a:r>
            <a:r>
              <a:rPr lang="pt-BR" sz="1800" smtClean="0">
                <a:solidFill>
                  <a:srgbClr val="0033CC"/>
                </a:solidFill>
              </a:rPr>
              <a:t>único tratamento estabelecido</a:t>
            </a:r>
            <a:r>
              <a:rPr lang="pt-BR" sz="1800" smtClean="0"/>
              <a:t> para o hidrocéfalo pós-hemorrágico  persistente e progressivo  com aumento da pressão intracraniana é a </a:t>
            </a:r>
            <a:r>
              <a:rPr lang="pt-BR" sz="1800" smtClean="0">
                <a:solidFill>
                  <a:srgbClr val="0033CC"/>
                </a:solidFill>
              </a:rPr>
              <a:t>derivação ventrículo-peritoneal</a:t>
            </a:r>
            <a:r>
              <a:rPr lang="pt-BR" sz="1800" smtClean="0"/>
              <a:t>. Para os RN graves, abaixo de 1500g com coágulos sangüíneos ventriculares, a opção temporária é a colocação do shunt ventriculosubgaleal (em 20% pode ser definitivo) e a derivação ventricular externa. A colocação da derivação proporciona melhor desenvolvimento psicomotor e o conteúdo total de mielina pode se aproximar do normal, se os axônios não tenham sido lesados, assim como o restabelecimento das sinapses. </a:t>
            </a:r>
            <a:r>
              <a:rPr lang="pt-BR" sz="1800" smtClean="0">
                <a:solidFill>
                  <a:srgbClr val="FF3300"/>
                </a:solidFill>
              </a:rPr>
              <a:t>A hidrocefalia leva a lesão axonal, seguido de gliose, atrofia da substância branca e em alguns casos, com cavitação desta, além de alterações degenerativas nas fibras descendentes dos tratos corticoespinhais.</a:t>
            </a:r>
            <a:r>
              <a:rPr lang="pt-BR" sz="1800" smtClean="0"/>
              <a:t> O deficiente desenvolvimento cortical nos cérebros hidrocefálicos se deve a obstrução do líquor cefaloraquidiano nos estágios fetais (o LCR contém fatores moduladores da neurogênese e diferenciação). O acúmulo do LCR pode resultar em um desenvolvimento cortical anormal através do acúmulo de fatores inibitórios a proliferação neuronal normal. </a:t>
            </a:r>
            <a:r>
              <a:rPr lang="pt-BR" sz="2400" smtClean="0">
                <a:solidFill>
                  <a:srgbClr val="0033CC"/>
                </a:solidFill>
              </a:rPr>
              <a:t>A colocação precoce de uma derivação pode prevenir a lesão  neuronal progressiva</a:t>
            </a:r>
            <a:r>
              <a:rPr lang="pt-BR" sz="1800" smtClean="0"/>
              <a:t>. A  perda celular de progenitores neuronais para o LCR (há rompimento do epêndima no hidrocéfalo) pode contribuir para a deficiente recuperação do manto cortical. A exposição destas células no ambiente ventricular com altas concentrações de mediadores inflamatórios nestes RN, além de confundir os clínicos na interpretação da celularidade do LCR nestes  pode interferir com a proliferação apropriada, migração e diferenciação celular.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CLÍNICA: Os sinais clínicos estarão mais presentes quando o magnésio sérico estiver abaixo de 1,2 mg% e são semelhantes à hipocalcemia, mas não responsiva ao cálcio; as convulsões são tônicas, focais ou mesmo generalizadas </a:t>
            </a:r>
          </a:p>
        </p:txBody>
      </p:sp>
      <p:graphicFrame>
        <p:nvGraphicFramePr>
          <p:cNvPr id="47121" name="Group 17"/>
          <p:cNvGraphicFramePr>
            <a:graphicFrameLocks noGrp="1"/>
          </p:cNvGraphicFramePr>
          <p:nvPr/>
        </p:nvGraphicFramePr>
        <p:xfrm>
          <a:off x="684213" y="404813"/>
          <a:ext cx="7056437" cy="639762"/>
        </p:xfrm>
        <a:graphic>
          <a:graphicData uri="http://schemas.openxmlformats.org/drawingml/2006/table">
            <a:tbl>
              <a:tblPr/>
              <a:tblGrid>
                <a:gridCol w="2643187"/>
                <a:gridCol w="2206625"/>
                <a:gridCol w="2206625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DISTURBIOS METAB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7116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54927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7620000" cy="5419725"/>
          </a:xfrm>
        </p:spPr>
        <p:txBody>
          <a:bodyPr/>
          <a:lstStyle/>
          <a:p>
            <a:pPr marL="114300" indent="0" algn="ctr" eaLnBrk="1" hangingPunct="1">
              <a:buFont typeface="Arial" charset="0"/>
              <a:buNone/>
            </a:pPr>
            <a:r>
              <a:rPr lang="pt-BR" sz="6600" b="1" smtClean="0">
                <a:solidFill>
                  <a:srgbClr val="0070C0"/>
                </a:solidFill>
              </a:rPr>
              <a:t>OBRIGADA! 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924050"/>
            <a:ext cx="6492875" cy="488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1173</TotalTime>
  <Words>2624</Words>
  <Application>Microsoft Office PowerPoint</Application>
  <PresentationFormat>Apresentação na tela (4:3)</PresentationFormat>
  <Paragraphs>236</Paragraphs>
  <Slides>31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Adjacência</vt:lpstr>
      <vt:lpstr>Hipomagnesemia secundária à perda de líquido cefalorraquidiano  em paciente com hidrocefalia congênita.</vt:lpstr>
      <vt:lpstr>        Hidrocefalia Congênita</vt:lpstr>
      <vt:lpstr>Hidrocefalia Congênita</vt:lpstr>
      <vt:lpstr>Hidrocefalia Congênita</vt:lpstr>
      <vt:lpstr>Hidrocefalia Congênita</vt:lpstr>
      <vt:lpstr>Hidrocefalia Congênita</vt:lpstr>
      <vt:lpstr>Hipomagnesemia</vt:lpstr>
      <vt:lpstr>Hipomagnesemia</vt:lpstr>
      <vt:lpstr>Hipomagnesemia</vt:lpstr>
      <vt:lpstr>Tumor de Plexo Coróide</vt:lpstr>
      <vt:lpstr>Agora, a análise do estudo...</vt:lpstr>
      <vt:lpstr>Caso</vt:lpstr>
      <vt:lpstr>Caso</vt:lpstr>
      <vt:lpstr>Caso</vt:lpstr>
      <vt:lpstr>Caso</vt:lpstr>
      <vt:lpstr>Caso</vt:lpstr>
      <vt:lpstr>Caso</vt:lpstr>
      <vt:lpstr>Caso</vt:lpstr>
      <vt:lpstr>Caso</vt:lpstr>
      <vt:lpstr>Discussão</vt:lpstr>
      <vt:lpstr>Discussão</vt:lpstr>
      <vt:lpstr>Discussão</vt:lpstr>
      <vt:lpstr>Abstract</vt:lpstr>
      <vt:lpstr>Slide 24</vt:lpstr>
      <vt:lpstr>Slide 25</vt:lpstr>
      <vt:lpstr>Slide 26</vt:lpstr>
      <vt:lpstr>Slide 27</vt:lpstr>
      <vt:lpstr>Slide 28</vt:lpstr>
      <vt:lpstr>Portanto....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 Aragão</dc:creator>
  <cp:lastModifiedBy>Paulo</cp:lastModifiedBy>
  <cp:revision>76</cp:revision>
  <dcterms:created xsi:type="dcterms:W3CDTF">2014-08-22T14:04:37Z</dcterms:created>
  <dcterms:modified xsi:type="dcterms:W3CDTF">2014-09-05T00:43:42Z</dcterms:modified>
</cp:coreProperties>
</file>