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5" r:id="rId6"/>
    <p:sldId id="266" r:id="rId7"/>
    <p:sldId id="260" r:id="rId8"/>
    <p:sldId id="261" r:id="rId9"/>
    <p:sldId id="262" r:id="rId10"/>
    <p:sldId id="268" r:id="rId11"/>
    <p:sldId id="282" r:id="rId12"/>
    <p:sldId id="270" r:id="rId13"/>
    <p:sldId id="271" r:id="rId14"/>
    <p:sldId id="272" r:id="rId15"/>
    <p:sldId id="283" r:id="rId16"/>
    <p:sldId id="269" r:id="rId17"/>
    <p:sldId id="267" r:id="rId18"/>
    <p:sldId id="286" r:id="rId19"/>
    <p:sldId id="263" r:id="rId20"/>
    <p:sldId id="264" r:id="rId21"/>
    <p:sldId id="273" r:id="rId22"/>
    <p:sldId id="274" r:id="rId23"/>
    <p:sldId id="275" r:id="rId24"/>
    <p:sldId id="276" r:id="rId25"/>
    <p:sldId id="277" r:id="rId26"/>
    <p:sldId id="284" r:id="rId27"/>
    <p:sldId id="278" r:id="rId28"/>
    <p:sldId id="279" r:id="rId29"/>
    <p:sldId id="280" r:id="rId30"/>
    <p:sldId id="287" r:id="rId31"/>
    <p:sldId id="288" r:id="rId32"/>
    <p:sldId id="289" r:id="rId33"/>
    <p:sldId id="290" r:id="rId34"/>
    <p:sldId id="291" r:id="rId35"/>
    <p:sldId id="295" r:id="rId36"/>
    <p:sldId id="296" r:id="rId37"/>
    <p:sldId id="292" r:id="rId38"/>
    <p:sldId id="293" r:id="rId39"/>
    <p:sldId id="294" r:id="rId40"/>
    <p:sldId id="285" r:id="rId41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127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E125A-2C39-44A9-A8F7-F29F26FD5F90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EC70E-C468-4535-8C10-86507B70181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DBD86D-B05A-4AF4-8AF0-83ED7F9EB63C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9D5E1-50BF-482D-9FC1-42CF41F8166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51B0B-0CA9-4429-BC50-EEF52284DF20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17F6A-F68B-4325-96F4-BC5866CF2C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6ED99-C644-40BF-A99B-C76F1CC9DD36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06D575-D180-426E-BC9A-D5A81C65B12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4719-B3C9-490E-AE51-D7A2980ABD15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8A64F0-157D-4759-8CCF-5691E81C29E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C6BDB9-828B-4666-8EB0-D5226A9E97CF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7A315-11C0-4526-BEE7-54F1AE67EC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42ED6-C57E-48AB-928B-F645233A946D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741820-C7CA-462E-A6A3-7CEEEEE50E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1D465-263D-4EC2-A190-C5AEB6B80A71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2424AF-F1E7-4CAA-9321-727C66AC538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944012-133F-4930-B3A8-61E8D25D8756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CE6B17-F077-49E5-A6A4-1B1CAEEBF9B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B4598F-0946-4163-89A9-23B6B5E41BE8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8DA26-2D9B-452A-9CD3-8761EEEB9B0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CBFB86-95D9-4A02-AB35-F40FE68BF821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37911-0355-4111-B66B-2780C6345DC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pt-BR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48264DA-A02D-4E9E-8A9C-1BFB3EB1492B}" type="datetimeFigureOut">
              <a:rPr lang="pt-BR"/>
              <a:pPr>
                <a:defRPr/>
              </a:pPr>
              <a:t>22/09/2014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BED1B56-D22F-494C-B2E3-87650C65AEA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5" Type="http://schemas.openxmlformats.org/officeDocument/2006/relationships/hyperlink" Target="http://www.google.com.br/url?sa=i&amp;rct=j&amp;q=&amp;esrc=s&amp;frm=1&amp;source=images&amp;cd=&amp;cad=rja&amp;docid=zqe8Lf5QOHa1rM&amp;tbnid=tGyzYMpspHhoGM:&amp;ved=0CAUQjRw&amp;url=http%3A%2F%2Fwww.supervestibular.com%2Funiversidades%2Funiversidade-catolica-brasilia---ucb.htm&amp;ei=6x8FU9bAD5G2kAfi5ID4Dg&amp;bvm=bv.61535280,d.eW0&amp;psig=AFQjCNFP_j1KKEktxLkteHqZgxfPUHu4ag&amp;ust=1392931170951850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t-BR" smtClean="0"/>
              <a:t>Meningite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endParaRPr lang="pt-BR" sz="2800" smtClean="0">
              <a:solidFill>
                <a:srgbClr val="898989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800" smtClean="0">
                <a:solidFill>
                  <a:srgbClr val="898989"/>
                </a:solidFill>
              </a:rPr>
              <a:t>Paulo Sergio Zappalá Zerbini Borges</a:t>
            </a:r>
          </a:p>
          <a:p>
            <a:pPr>
              <a:lnSpc>
                <a:spcPct val="80000"/>
              </a:lnSpc>
            </a:pPr>
            <a:r>
              <a:rPr lang="pt-BR" sz="2800" smtClean="0">
                <a:solidFill>
                  <a:srgbClr val="898989"/>
                </a:solidFill>
                <a:hlinkClick r:id="rId2"/>
              </a:rPr>
              <a:t>www.paulomargotto.com.br</a:t>
            </a:r>
            <a:endParaRPr lang="pt-BR" sz="2800" smtClean="0">
              <a:solidFill>
                <a:srgbClr val="898989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800" smtClean="0">
                <a:solidFill>
                  <a:srgbClr val="898989"/>
                </a:solidFill>
              </a:rPr>
              <a:t>Brasília, 22 de setembro de 2014</a:t>
            </a:r>
          </a:p>
        </p:txBody>
      </p:sp>
      <p:pic>
        <p:nvPicPr>
          <p:cNvPr id="13316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51050" y="188913"/>
            <a:ext cx="5183188" cy="1050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8313" y="0"/>
            <a:ext cx="1619250" cy="130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7" descr="ANd9GcS8wDN0f34vO1R2VUORqcytV7ydgdtTIbRGocbROdvYSdHG3cpWmw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235825" y="0"/>
            <a:ext cx="1692275" cy="123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Epidemiologia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smtClean="0"/>
              <a:t>Problema de saúde pública no Brasil e no mundo. </a:t>
            </a:r>
          </a:p>
          <a:p>
            <a:pPr marL="822325" lvl="1" indent="-457200" algn="just"/>
            <a:r>
              <a:rPr lang="pt-BR" smtClean="0"/>
              <a:t>Mortalidade de 100%  (pré-antibiótico)</a:t>
            </a:r>
          </a:p>
          <a:p>
            <a:pPr marL="822325" lvl="1" indent="-457200" algn="just"/>
            <a:r>
              <a:rPr lang="pt-BR" smtClean="0"/>
              <a:t>Mortalidade hoje 5 a 10%</a:t>
            </a:r>
          </a:p>
          <a:p>
            <a:pPr marL="822325" lvl="1" indent="-457200" algn="just"/>
            <a:r>
              <a:rPr lang="pt-BR" smtClean="0"/>
              <a:t>Sequelas 5 a 30%.</a:t>
            </a:r>
          </a:p>
          <a:p>
            <a:pPr algn="just"/>
            <a:r>
              <a:rPr lang="pt-BR" smtClean="0"/>
              <a:t>200.000 novos casos anuais principalmente em crianças menores de dois anos.</a:t>
            </a:r>
          </a:p>
          <a:p>
            <a:endParaRPr lang="pt-BR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Conceitos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85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700" b="1" smtClean="0"/>
              <a:t>Meningite:</a:t>
            </a:r>
            <a:r>
              <a:rPr lang="pt-BR" sz="2700" smtClean="0"/>
              <a:t> é uma doença inflamatória aguda ou crônica das leptomeninges (aracnóide e pia-máter), e líquor.</a:t>
            </a:r>
          </a:p>
          <a:p>
            <a:pPr>
              <a:lnSpc>
                <a:spcPct val="80000"/>
              </a:lnSpc>
            </a:pPr>
            <a:r>
              <a:rPr lang="pt-BR" sz="2700" b="1" smtClean="0"/>
              <a:t>Encefalite:</a:t>
            </a:r>
            <a:r>
              <a:rPr lang="pt-BR" sz="2700" smtClean="0"/>
              <a:t> inflamação difusa restrita ao parênquima cerebral.</a:t>
            </a:r>
          </a:p>
          <a:p>
            <a:pPr>
              <a:lnSpc>
                <a:spcPct val="80000"/>
              </a:lnSpc>
            </a:pPr>
            <a:r>
              <a:rPr lang="pt-BR" sz="2700" b="1" smtClean="0"/>
              <a:t>Meningoencefalite:</a:t>
            </a:r>
            <a:r>
              <a:rPr lang="pt-BR" sz="2700" smtClean="0"/>
              <a:t> é a inflamação que se estende além das meninges, acometendo também o encéfalo.</a:t>
            </a:r>
          </a:p>
          <a:p>
            <a:pPr>
              <a:lnSpc>
                <a:spcPct val="80000"/>
              </a:lnSpc>
            </a:pPr>
            <a:r>
              <a:rPr lang="pt-BR" sz="2700" b="1" smtClean="0"/>
              <a:t>Meningite asséptica:</a:t>
            </a:r>
            <a:r>
              <a:rPr lang="pt-BR" sz="2700" smtClean="0"/>
              <a:t> geralmente é um processo autolimitado em que não se consegue identificar o agente, pois não há crescimento em cultura a partir do líquor. Principal causa é viral (mais comum: enterovírus), mas a possibilidade de ser outros agente existe.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Etiologia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55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pt-BR" smtClean="0"/>
              <a:t>Agentes etiológicos:</a:t>
            </a:r>
          </a:p>
          <a:p>
            <a:pPr marL="822325" lvl="1" indent="-457200">
              <a:lnSpc>
                <a:spcPct val="90000"/>
              </a:lnSpc>
            </a:pPr>
            <a:r>
              <a:rPr lang="pt-BR" smtClean="0"/>
              <a:t>Vírus (mais frequentes)</a:t>
            </a:r>
          </a:p>
          <a:p>
            <a:pPr marL="1222375" lvl="2" indent="-457200">
              <a:lnSpc>
                <a:spcPct val="90000"/>
              </a:lnSpc>
            </a:pPr>
            <a:r>
              <a:rPr lang="pt-BR" smtClean="0"/>
              <a:t>Principais: Enterovírus (Coxsackie e Echo)</a:t>
            </a:r>
          </a:p>
          <a:p>
            <a:pPr marL="1222375" lvl="2" indent="-457200">
              <a:lnSpc>
                <a:spcPct val="90000"/>
              </a:lnSpc>
            </a:pPr>
            <a:r>
              <a:rPr lang="pt-BR" smtClean="0"/>
              <a:t>Outros: herpes simples tipo 2, caxumba, HIV.</a:t>
            </a:r>
          </a:p>
          <a:p>
            <a:pPr marL="822325" lvl="1" indent="-457200">
              <a:lnSpc>
                <a:spcPct val="90000"/>
              </a:lnSpc>
            </a:pPr>
            <a:r>
              <a:rPr lang="pt-BR" smtClean="0"/>
              <a:t>Bactérias:</a:t>
            </a:r>
          </a:p>
          <a:p>
            <a:pPr marL="1222375" lvl="2" indent="-457200">
              <a:lnSpc>
                <a:spcPct val="90000"/>
              </a:lnSpc>
            </a:pPr>
            <a:r>
              <a:rPr lang="pt-BR" i="1" smtClean="0"/>
              <a:t>Streptococcus pneumoniae </a:t>
            </a:r>
            <a:r>
              <a:rPr lang="pt-BR" smtClean="0"/>
              <a:t>(pneumococo)</a:t>
            </a:r>
            <a:endParaRPr lang="pt-BR" i="1" smtClean="0"/>
          </a:p>
          <a:p>
            <a:pPr marL="1222375" lvl="2" indent="-457200">
              <a:lnSpc>
                <a:spcPct val="90000"/>
              </a:lnSpc>
            </a:pPr>
            <a:r>
              <a:rPr lang="pt-BR" i="1" smtClean="0"/>
              <a:t>Neisseria meningitidis </a:t>
            </a:r>
            <a:r>
              <a:rPr lang="pt-BR" smtClean="0"/>
              <a:t>(meningococo)</a:t>
            </a:r>
            <a:endParaRPr lang="pt-BR" i="1" smtClean="0"/>
          </a:p>
          <a:p>
            <a:pPr marL="1222375" lvl="2" indent="-457200">
              <a:lnSpc>
                <a:spcPct val="90000"/>
              </a:lnSpc>
            </a:pPr>
            <a:r>
              <a:rPr lang="pt-BR" i="1" smtClean="0"/>
              <a:t>Haemophilus influenzae</a:t>
            </a:r>
          </a:p>
          <a:p>
            <a:pPr marL="822325" lvl="1" indent="-457200">
              <a:lnSpc>
                <a:spcPct val="90000"/>
              </a:lnSpc>
            </a:pPr>
            <a:r>
              <a:rPr lang="pt-BR" smtClean="0"/>
              <a:t>Fungos</a:t>
            </a:r>
          </a:p>
          <a:p>
            <a:pPr marL="822325" lvl="1" indent="-457200">
              <a:lnSpc>
                <a:spcPct val="90000"/>
              </a:lnSpc>
            </a:pPr>
            <a:r>
              <a:rPr lang="pt-BR" smtClean="0"/>
              <a:t>Parasitas</a:t>
            </a:r>
          </a:p>
          <a:p>
            <a:pPr marL="822325" lvl="1" indent="-457200">
              <a:lnSpc>
                <a:spcPct val="90000"/>
              </a:lnSpc>
              <a:buFont typeface="Arial" charset="0"/>
              <a:buNone/>
            </a:pPr>
            <a:endParaRPr lang="pt-BR" smtClean="0"/>
          </a:p>
          <a:p>
            <a:pPr>
              <a:lnSpc>
                <a:spcPct val="90000"/>
              </a:lnSpc>
            </a:pPr>
            <a:endParaRPr lang="pt-BR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34" name="Group 26"/>
          <p:cNvGraphicFramePr>
            <a:graphicFrameLocks noGrp="1"/>
          </p:cNvGraphicFramePr>
          <p:nvPr/>
        </p:nvGraphicFramePr>
        <p:xfrm>
          <a:off x="1116013" y="836613"/>
          <a:ext cx="6911975" cy="4826000"/>
        </p:xfrm>
        <a:graphic>
          <a:graphicData uri="http://schemas.openxmlformats.org/drawingml/2006/table">
            <a:tbl>
              <a:tblPr/>
              <a:tblGrid>
                <a:gridCol w="2233612"/>
                <a:gridCol w="4678363"/>
              </a:tblGrid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Faixa etária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Agente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387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Neonato (0-2 meses)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Obs: colonização do canal de parto.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Estreptococo do grupo B (50%)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E. Coli (25%)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Outros gram negativos (8%)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Listeria monocytogenes (6%)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Pneumococo (5%)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outros : estreptococo, salmonela, klebisiela.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9207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1-3 meses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Estreptococo do grupo B (39%)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Bacilos gram negativos (32%)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Pneumococo (14%)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Meningococo (12%)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6224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 meses a 3 anos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Pneumococo (45%)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Meningococo (34%)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Estreptococo do grupo B (11%)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Bacilos gram negativos (9%)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Hemófilos (8%)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Outros: Micobacterium tuberculosis, estafilococo, enterobacterias. 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4540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3-10 anos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Pneumococo (47%)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Meningococo (32%)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20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10-19 anos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- meningococo (55%)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</a:tbl>
          </a:graphicData>
        </a:graphic>
      </p:graphicFrame>
      <p:sp>
        <p:nvSpPr>
          <p:cNvPr id="17432" name="Rectangle 4"/>
          <p:cNvSpPr>
            <a:spLocks noChangeArrowheads="1"/>
          </p:cNvSpPr>
          <p:nvPr/>
        </p:nvSpPr>
        <p:spPr bwMode="auto">
          <a:xfrm>
            <a:off x="1116013" y="5878513"/>
            <a:ext cx="69850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u="sng">
                <a:latin typeface="Calibri" pitchFamily="34" charset="0"/>
              </a:rPr>
              <a:t>Observação:</a:t>
            </a:r>
            <a:r>
              <a:rPr lang="pt-BR">
                <a:latin typeface="Calibri" pitchFamily="34" charset="0"/>
              </a:rPr>
              <a:t> nos primeiros 14 dias de vida, predominam gram-negativos, a partir de então os positivos.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Etiologia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/>
              <a:t>Meningococo:</a:t>
            </a:r>
            <a:r>
              <a:rPr lang="pt-BR" dirty="0"/>
              <a:t>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M</a:t>
            </a:r>
            <a:r>
              <a:rPr lang="pt-BR" dirty="0" smtClean="0"/>
              <a:t>aior </a:t>
            </a:r>
            <a:r>
              <a:rPr lang="pt-BR" dirty="0"/>
              <a:t>causa de meningite no Brasil.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Letalidade </a:t>
            </a:r>
            <a:r>
              <a:rPr lang="pt-BR" dirty="0"/>
              <a:t>de 20%.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Ocorre </a:t>
            </a:r>
            <a:r>
              <a:rPr lang="pt-BR" dirty="0"/>
              <a:t>principalmente </a:t>
            </a:r>
            <a:r>
              <a:rPr lang="pt-BR" dirty="0" smtClean="0"/>
              <a:t>em </a:t>
            </a:r>
            <a:r>
              <a:rPr lang="pt-BR" dirty="0"/>
              <a:t>&lt; 1 ano</a:t>
            </a:r>
            <a:r>
              <a:rPr lang="pt-BR" dirty="0" smtClean="0"/>
              <a:t>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É um diplococo gram negativo. No Brasil os sorotipos mais frequentes são B e C.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Vacina protege contra sorotipo C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Transmissão secreções nasofaríngeas.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Incubação em média: 3-4 dias (até 10 dias)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Após 24horas ATB correta não é mais transmissível.</a:t>
            </a: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/>
              <a:t>Pneumococo:</a:t>
            </a:r>
            <a:r>
              <a:rPr lang="pt-BR" dirty="0"/>
              <a:t>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Coco gram-positivo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Segunda maior prevalência no Brasil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Presente em todas as faixas etárias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Grande </a:t>
            </a:r>
            <a:r>
              <a:rPr lang="pt-BR" dirty="0"/>
              <a:t>letalidade e morbidade</a:t>
            </a:r>
            <a:r>
              <a:rPr lang="pt-BR" dirty="0" smtClean="0"/>
              <a:t>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Calendário de vacinação: antipneumocócica 10</a:t>
            </a: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457200" y="44450"/>
            <a:ext cx="8229600" cy="1143000"/>
          </a:xfrm>
        </p:spPr>
        <p:txBody>
          <a:bodyPr/>
          <a:lstStyle/>
          <a:p>
            <a:r>
              <a:rPr lang="pt-BR" smtClean="0"/>
              <a:t>Patogênese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445125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Penetram no organismo: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TGI, aparelho respiratório ou inoculação intracutânea.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Alcançam SNC via: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Hematogênica (principal)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Via nervos periféricos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Contiguidade (sinusite, otites, mastoidite)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Mecanismos de proteção: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Sistema reticuloendotelial: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Baço (remoção agentes sanguíneos)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Reações imunológicas celulares e humorais.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Barreira hematoencefálica.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u="sng" dirty="0"/>
              <a:t>Fatores predisponentes:</a:t>
            </a:r>
            <a:r>
              <a:rPr lang="pt-BR" dirty="0"/>
              <a:t> </a:t>
            </a:r>
            <a:endParaRPr lang="pt-BR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asplenia</a:t>
            </a:r>
            <a:r>
              <a:rPr lang="pt-BR" dirty="0"/>
              <a:t>, deficiência de complemento, uso de corticosteroides, HIV</a:t>
            </a:r>
            <a:endParaRPr lang="pt-BR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Características do SNC: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Proteção imunológica menor que demais órgãos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0,5% da quantidade de anticorpos presente no sangue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Poucos leucócitos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Ausência de rede linfática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Extremamente grave e com alto risco de mortalidade se não tratada</a:t>
            </a:r>
            <a:endParaRPr lang="pt-B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Manifestações inicias: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Mal-estar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Febre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Cefaléia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Náuseas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Vômitos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Rigidez de nuca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Preservação relativa capacidades mentais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Ausência de sinais focais e edema de papila.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Manifestações tardias: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Convulsões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Torpor e coma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Paralisia de nervos cranianos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Surdez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Sinais neurológicos focais</a:t>
            </a:r>
            <a:endParaRPr lang="pt-B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Mais sugestivo de meningite e não de encefalite: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Rigidez de nuca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Preservação relativa do estado de consciência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Ausência de sinais neurológicos focais e edema de papila.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Sugere etiologia: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Viral: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Evolução superaguda (sinais e sintomas em poucas horas)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Bacteriana: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Evolução aguda (evolução em horas a dias)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Tríade clássica: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Febre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Cefaléia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Vômitos em jato</a:t>
            </a:r>
            <a:endParaRPr lang="pt-B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Clínico</a:t>
            </a:r>
          </a:p>
        </p:txBody>
      </p:sp>
      <p:graphicFrame>
        <p:nvGraphicFramePr>
          <p:cNvPr id="22546" name="Group 18"/>
          <p:cNvGraphicFramePr>
            <a:graphicFrameLocks noGrp="1"/>
          </p:cNvGraphicFramePr>
          <p:nvPr/>
        </p:nvGraphicFramePr>
        <p:xfrm>
          <a:off x="827088" y="1341438"/>
          <a:ext cx="7632700" cy="2952750"/>
        </p:xfrm>
        <a:graphic>
          <a:graphicData uri="http://schemas.openxmlformats.org/drawingml/2006/table">
            <a:tbl>
              <a:tblPr/>
              <a:tblGrid>
                <a:gridCol w="2224087"/>
                <a:gridCol w="5408613"/>
              </a:tblGrid>
              <a:tr h="12080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Neonato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Febre/ hipotermia, hipoatividade, sucção débil, abaulamento de fontanela, cianose, apneia, convulsões, depressão de reflexos primitivos (pode ser a único sinal presente)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1747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Lactente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Febre, vômitos, irritabilidade, gemência, recusa alimentar, abaulamento de fontanela, convulsões, prostração.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99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Pré-escolares e escolares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Febre, cefaleia, vômitos, sinais de irritação meníngea.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971550" y="4583113"/>
            <a:ext cx="7345363" cy="173990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>
                <a:latin typeface="Calibri" pitchFamily="34" charset="0"/>
              </a:rPr>
              <a:t>Obs.: </a:t>
            </a:r>
          </a:p>
          <a:p>
            <a:pPr>
              <a:buFontTx/>
              <a:buChar char="-"/>
            </a:pPr>
            <a:r>
              <a:rPr lang="pt-BR">
                <a:latin typeface="Calibri" pitchFamily="34" charset="0"/>
              </a:rPr>
              <a:t>Quanto menor a criança, menos específicos são os sinais. Nas crianças maiores os sinais de irritação meníngeos já estão presentes. </a:t>
            </a:r>
          </a:p>
          <a:p>
            <a:pPr>
              <a:buFontTx/>
              <a:buChar char="-"/>
            </a:pPr>
            <a:r>
              <a:rPr lang="pt-BR">
                <a:latin typeface="Calibri" pitchFamily="34" charset="0"/>
              </a:rPr>
              <a:t>Sinais meníngeos a partir do 7º mês</a:t>
            </a:r>
          </a:p>
          <a:p>
            <a:pPr>
              <a:buFontTx/>
              <a:buChar char="-"/>
            </a:pPr>
            <a:r>
              <a:rPr lang="pt-BR">
                <a:latin typeface="Calibri" pitchFamily="34" charset="0"/>
              </a:rPr>
              <a:t>Convulsão não necessariamente relacionada ao prognóstico</a:t>
            </a:r>
          </a:p>
          <a:p>
            <a:pPr>
              <a:buFontTx/>
              <a:buChar char="-"/>
            </a:pPr>
            <a:r>
              <a:rPr lang="pt-BR">
                <a:latin typeface="Calibri" pitchFamily="34" charset="0"/>
              </a:rPr>
              <a:t>Pode haver ainda púrpuras, petéquias e icterícia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>
          <a:xfrm>
            <a:off x="457200" y="341313"/>
            <a:ext cx="8229600" cy="1143000"/>
          </a:xfrm>
        </p:spPr>
        <p:txBody>
          <a:bodyPr/>
          <a:lstStyle/>
          <a:p>
            <a:r>
              <a:rPr lang="pt-BR" smtClean="0"/>
              <a:t>Exame Físico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r>
              <a:rPr lang="pt-BR" smtClean="0"/>
              <a:t>Rigidez de nuca:</a:t>
            </a:r>
          </a:p>
          <a:p>
            <a:pPr lvl="1"/>
            <a:r>
              <a:rPr lang="pt-BR" sz="2200" smtClean="0"/>
              <a:t>É o sinal meníngeo mais precoce e fidedigno</a:t>
            </a:r>
          </a:p>
          <a:p>
            <a:pPr lvl="1"/>
            <a:r>
              <a:rPr lang="pt-BR" sz="2200" smtClean="0"/>
              <a:t>Examinador tenta flexionar a cabeça tentando encostar o mento em região de fúrcula.</a:t>
            </a:r>
          </a:p>
          <a:p>
            <a:pPr lvl="1"/>
            <a:r>
              <a:rPr lang="pt-BR" sz="2200" smtClean="0"/>
              <a:t>Este movimento causa muita dor no pescoço e encontra-se uma resistência involuntária invencível.</a:t>
            </a:r>
          </a:p>
          <a:p>
            <a:endParaRPr lang="pt-BR" smtClean="0"/>
          </a:p>
        </p:txBody>
      </p:sp>
      <p:pic>
        <p:nvPicPr>
          <p:cNvPr id="23555" name="Picture 2" descr="http://alergovaccine.com.br/site/images/stories/Conteudo/Pneumococias/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64163" y="3744913"/>
            <a:ext cx="2879725" cy="292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Exame Físico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>
          <a:xfrm>
            <a:off x="468313" y="1341438"/>
            <a:ext cx="8229600" cy="4525962"/>
          </a:xfrm>
        </p:spPr>
        <p:txBody>
          <a:bodyPr/>
          <a:lstStyle/>
          <a:p>
            <a:r>
              <a:rPr lang="pt-BR" smtClean="0"/>
              <a:t>Sinal de Brudzinski:</a:t>
            </a:r>
          </a:p>
          <a:p>
            <a:pPr lvl="1"/>
            <a:r>
              <a:rPr lang="pt-BR" smtClean="0"/>
              <a:t>Flexão involuntária da perna sobre a coxa e desta sobre a bacia ao se tentar antefletir a cabeça</a:t>
            </a:r>
          </a:p>
        </p:txBody>
      </p:sp>
      <p:pic>
        <p:nvPicPr>
          <p:cNvPr id="24579" name="Picture 2" descr="http://www.medicinageriatrica.com.br/wp-content/uploads/2012/05/Brudzinsk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00338" y="3614738"/>
            <a:ext cx="3810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Exame Físico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>
          <a:xfrm>
            <a:off x="457200" y="1341438"/>
            <a:ext cx="8229600" cy="4525962"/>
          </a:xfrm>
        </p:spPr>
        <p:txBody>
          <a:bodyPr/>
          <a:lstStyle/>
          <a:p>
            <a:r>
              <a:rPr lang="pt-BR" smtClean="0"/>
              <a:t>Sinal de Kernig:</a:t>
            </a:r>
          </a:p>
          <a:p>
            <a:pPr lvl="1"/>
            <a:r>
              <a:rPr lang="pt-BR" sz="2000" smtClean="0"/>
              <a:t>com o paciente em decúbito dorsal, flete-se passivamente a coxa sobre a bacia, em ângulo reto, tentando-se a seguir estender a perna sobre a coxa tanto quanto possível. Nos casos de doenças agudas das meninges e raizes nervosas observa-se resistência e limitação do movimento, pois o paciente queixa-se de muita dor.</a:t>
            </a:r>
          </a:p>
        </p:txBody>
      </p:sp>
      <p:pic>
        <p:nvPicPr>
          <p:cNvPr id="25603" name="Picture 2" descr="http://www.medicinageriatrica.com.br/wp-content/uploads/2011/11/Kernigs_sign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16238" y="3644900"/>
            <a:ext cx="3810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Exame Físico</a:t>
            </a:r>
          </a:p>
        </p:txBody>
      </p:sp>
      <p:sp>
        <p:nvSpPr>
          <p:cNvPr id="2662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Sinal de Lasegue:</a:t>
            </a:r>
          </a:p>
          <a:p>
            <a:pPr lvl="1"/>
            <a:r>
              <a:rPr lang="pt-BR" smtClean="0"/>
              <a:t>Dor lombar irradiada para região posterior do MI, quando este é elevado passivamente pelo examinador, que com a outra mão impede a flexão do joelho.</a:t>
            </a:r>
          </a:p>
        </p:txBody>
      </p:sp>
      <p:pic>
        <p:nvPicPr>
          <p:cNvPr id="26627" name="Picture 2" descr="http://dc219.4shared.com/doc/g85CKzSv/preview_html_133f8f8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3789363"/>
            <a:ext cx="3086100" cy="2568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Exame Físico</a:t>
            </a:r>
          </a:p>
        </p:txBody>
      </p:sp>
      <p:sp>
        <p:nvSpPr>
          <p:cNvPr id="27650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4425"/>
          </a:xfrm>
        </p:spPr>
        <p:txBody>
          <a:bodyPr/>
          <a:lstStyle/>
          <a:p>
            <a:r>
              <a:rPr lang="pt-BR" smtClean="0"/>
              <a:t>Eficácia dos Sinais Meníngeos:</a:t>
            </a:r>
            <a:r>
              <a:rPr lang="pt-BR" b="1" smtClean="0"/>
              <a:t> </a:t>
            </a:r>
          </a:p>
          <a:p>
            <a:pPr lvl="1"/>
            <a:r>
              <a:rPr lang="pt-BR" smtClean="0"/>
              <a:t>Não se deve confiar cegamente nos resultados dos testes dos sinais meníngeos. </a:t>
            </a:r>
          </a:p>
          <a:p>
            <a:pPr lvl="2"/>
            <a:r>
              <a:rPr lang="pt-BR" sz="2800" smtClean="0"/>
              <a:t>Baixa eficácia. </a:t>
            </a:r>
          </a:p>
          <a:p>
            <a:pPr lvl="3"/>
            <a:r>
              <a:rPr lang="pt-BR" sz="2400" smtClean="0"/>
              <a:t>Sinais de Brudzinski e Kernig</a:t>
            </a:r>
            <a:r>
              <a:rPr lang="pt-BR" smtClean="0"/>
              <a:t>:</a:t>
            </a:r>
          </a:p>
          <a:p>
            <a:pPr lvl="4"/>
            <a:r>
              <a:rPr lang="pt-BR" smtClean="0"/>
              <a:t>Sensibilidade: 5%.</a:t>
            </a:r>
          </a:p>
          <a:p>
            <a:pPr lvl="4"/>
            <a:r>
              <a:rPr lang="pt-BR" smtClean="0"/>
              <a:t>Especificidade: de 95%. </a:t>
            </a:r>
          </a:p>
          <a:p>
            <a:pPr lvl="3"/>
            <a:r>
              <a:rPr lang="pt-BR" sz="2400" smtClean="0"/>
              <a:t>Rigidez de Nuca:</a:t>
            </a:r>
          </a:p>
          <a:p>
            <a:pPr lvl="4"/>
            <a:r>
              <a:rPr lang="pt-BR" smtClean="0"/>
              <a:t>Sensibilidade: 30%.</a:t>
            </a:r>
          </a:p>
          <a:p>
            <a:pPr lvl="4"/>
            <a:r>
              <a:rPr lang="pt-BR" smtClean="0"/>
              <a:t>Especificidade: 68%. 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Quadro Síndrômico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4968875"/>
          </a:xfrm>
        </p:spPr>
        <p:txBody>
          <a:bodyPr rtlCol="0">
            <a:normAutofit fontScale="62500" lnSpcReduction="2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Síndrome infecciosa: </a:t>
            </a:r>
            <a:endParaRPr lang="pt-BR" dirty="0" smtClean="0"/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f</a:t>
            </a:r>
            <a:r>
              <a:rPr lang="pt-BR" dirty="0" smtClean="0"/>
              <a:t>ebre. 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n</a:t>
            </a:r>
            <a:r>
              <a:rPr lang="pt-BR" dirty="0" smtClean="0"/>
              <a:t>áuseas.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v</a:t>
            </a:r>
            <a:r>
              <a:rPr lang="pt-BR" dirty="0" smtClean="0"/>
              <a:t>ômitos. 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c</a:t>
            </a:r>
            <a:r>
              <a:rPr lang="pt-BR" dirty="0" smtClean="0"/>
              <a:t>efaléia. 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mialgia</a:t>
            </a:r>
            <a:r>
              <a:rPr lang="pt-BR" dirty="0"/>
              <a:t>. 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Síndrome de irritação meníngea:</a:t>
            </a:r>
          </a:p>
          <a:p>
            <a:pPr marL="822960" lvl="1" indent="-457200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compressão do exsudato purulento sobre a emergência dos nervos raquidianos: </a:t>
            </a:r>
            <a:endParaRPr lang="pt-BR" dirty="0" smtClean="0"/>
          </a:p>
          <a:p>
            <a:pPr marL="1223010" lvl="2" indent="-45720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rigidez </a:t>
            </a:r>
            <a:r>
              <a:rPr lang="pt-BR" dirty="0"/>
              <a:t>de </a:t>
            </a:r>
            <a:r>
              <a:rPr lang="pt-BR" dirty="0" smtClean="0"/>
              <a:t>nuca</a:t>
            </a:r>
            <a:r>
              <a:rPr lang="pt-BR" dirty="0"/>
              <a:t>.</a:t>
            </a:r>
            <a:r>
              <a:rPr lang="pt-BR" dirty="0" smtClean="0"/>
              <a:t>  </a:t>
            </a:r>
            <a:endParaRPr lang="pt-BR" dirty="0"/>
          </a:p>
          <a:p>
            <a:pPr marL="1223010" lvl="2" indent="-45720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sinal </a:t>
            </a:r>
            <a:r>
              <a:rPr lang="pt-BR" dirty="0"/>
              <a:t>de </a:t>
            </a:r>
            <a:r>
              <a:rPr lang="pt-BR" dirty="0" smtClean="0"/>
              <a:t>Kernig.  </a:t>
            </a:r>
          </a:p>
          <a:p>
            <a:pPr marL="1223010" lvl="2" indent="-45720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sinal </a:t>
            </a:r>
            <a:r>
              <a:rPr lang="pt-BR" dirty="0"/>
              <a:t>de </a:t>
            </a:r>
            <a:r>
              <a:rPr lang="pt-BR" dirty="0" smtClean="0"/>
              <a:t>Brudzinski</a:t>
            </a:r>
            <a:r>
              <a:rPr lang="pt-BR" dirty="0"/>
              <a:t>.</a:t>
            </a:r>
            <a:r>
              <a:rPr lang="pt-BR" dirty="0" smtClean="0"/>
              <a:t> </a:t>
            </a:r>
          </a:p>
          <a:p>
            <a:pPr marL="1223010" lvl="2" indent="-45720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sinal </a:t>
            </a:r>
            <a:r>
              <a:rPr lang="pt-BR" dirty="0"/>
              <a:t>de </a:t>
            </a:r>
            <a:r>
              <a:rPr lang="pt-BR" dirty="0" smtClean="0"/>
              <a:t>Lasègue.</a:t>
            </a:r>
          </a:p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Síndrome </a:t>
            </a:r>
            <a:r>
              <a:rPr lang="pt-BR" dirty="0"/>
              <a:t>de hipertensão </a:t>
            </a:r>
            <a:r>
              <a:rPr lang="pt-BR" dirty="0" smtClean="0"/>
              <a:t>intracraniana:</a:t>
            </a:r>
            <a:endParaRPr lang="pt-BR" dirty="0"/>
          </a:p>
          <a:p>
            <a:pPr marL="822960" lvl="1" indent="-457200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crianças </a:t>
            </a:r>
            <a:r>
              <a:rPr lang="pt-BR" dirty="0"/>
              <a:t>mais </a:t>
            </a:r>
            <a:r>
              <a:rPr lang="pt-BR" dirty="0" smtClean="0"/>
              <a:t>velhas</a:t>
            </a:r>
          </a:p>
          <a:p>
            <a:pPr marL="1223010" lvl="2" indent="-45720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cefaléia</a:t>
            </a:r>
          </a:p>
          <a:p>
            <a:pPr marL="1223010" lvl="2" indent="-45720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v</a:t>
            </a:r>
            <a:r>
              <a:rPr lang="pt-BR" dirty="0" smtClean="0"/>
              <a:t>ômitos em jato </a:t>
            </a:r>
          </a:p>
          <a:p>
            <a:pPr marL="822960" lvl="1" indent="-457200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em </a:t>
            </a:r>
            <a:r>
              <a:rPr lang="pt-BR" dirty="0"/>
              <a:t>crianças </a:t>
            </a:r>
            <a:r>
              <a:rPr lang="pt-BR" dirty="0" smtClean="0"/>
              <a:t>jovens:</a:t>
            </a:r>
          </a:p>
          <a:p>
            <a:pPr marL="1223010" lvl="2" indent="-457200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abaulamento </a:t>
            </a:r>
            <a:r>
              <a:rPr lang="pt-BR" dirty="0"/>
              <a:t>de fontanela .</a:t>
            </a:r>
            <a:r>
              <a:rPr lang="pt-BR" dirty="0" smtClean="0"/>
              <a:t> </a:t>
            </a:r>
            <a:endParaRPr lang="pt-BR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Meningococcemia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i="1" dirty="0" smtClean="0"/>
              <a:t>Neisseria meningitidis: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Infecção sanguínea generalizada.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Febre alta, comprometimento do estado geral.</a:t>
            </a:r>
          </a:p>
          <a:p>
            <a:pPr lvl="1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exantema purpúrico ou hemorrágico. 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localizado principalmente nas extremidades e regiões submetidas a pressões. 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podem coalescer e acometer regiões mais profundas formando sufusões hemorrágicas ou equimoses.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Pode ocorrer no pneumococo mas é muito mais característico do meningococo.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Nem sempre acompanhada de meningite.</a:t>
            </a:r>
          </a:p>
          <a:p>
            <a:pPr marL="457200" lvl="1" indent="0" algn="just"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pt-BR" i="1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1" name="Picture 2" descr="http://www.noticiasdematogrosso.com.br/fotos-noticias/meningite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333375"/>
            <a:ext cx="4321175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4" descr="http://www.saudedafamilia.blogger.com.br/menigit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716463" y="3421063"/>
            <a:ext cx="4194175" cy="310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Exames Complementares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5040312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Laboratorial: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hemograma completo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hemocultura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coagulograma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glicemia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gasometria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eletrólitos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PCR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DHL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p</a:t>
            </a:r>
            <a:r>
              <a:rPr lang="pt-BR" dirty="0" smtClean="0"/>
              <a:t>unção lombar (análise do líquor)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Imagem: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TC: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300" dirty="0" smtClean="0"/>
              <a:t>não indicados em meningite não complicada.</a:t>
            </a:r>
          </a:p>
          <a:p>
            <a:pPr lvl="2" algn="just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2300" dirty="0" smtClean="0"/>
              <a:t>Indicadas antes da punção lombar:  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300" dirty="0" smtClean="0"/>
              <a:t>paciente apresenta sinais de hipertensão intracraniana</a:t>
            </a:r>
          </a:p>
          <a:p>
            <a:pPr lvl="3" algn="just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2300" dirty="0" smtClean="0"/>
              <a:t>após o início do tratamento quando as anormalidades neurológicas persistem 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/>
          </a:p>
        </p:txBody>
      </p:sp>
      <p:pic>
        <p:nvPicPr>
          <p:cNvPr id="31747" name="Picture 3" descr="C:\Users\Lilian\Pictures\p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1685925"/>
            <a:ext cx="3382963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Exames Complementares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68888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400" smtClean="0"/>
              <a:t>Punção Lombar:</a:t>
            </a:r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Indicações:</a:t>
            </a:r>
          </a:p>
          <a:p>
            <a:pPr lvl="2" algn="just">
              <a:lnSpc>
                <a:spcPct val="80000"/>
              </a:lnSpc>
            </a:pPr>
            <a:r>
              <a:rPr lang="pt-BR" sz="1400" smtClean="0"/>
              <a:t>Crianças com bacteremia e sinais meníngeos </a:t>
            </a:r>
          </a:p>
          <a:p>
            <a:pPr lvl="2" algn="just">
              <a:lnSpc>
                <a:spcPct val="80000"/>
              </a:lnSpc>
            </a:pPr>
            <a:r>
              <a:rPr lang="pt-BR" sz="1400" smtClean="0"/>
              <a:t>Febre persistente mesmo sem sinais meníngeos. </a:t>
            </a:r>
          </a:p>
          <a:p>
            <a:pPr lvl="2" algn="just">
              <a:lnSpc>
                <a:spcPct val="80000"/>
              </a:lnSpc>
            </a:pPr>
            <a:r>
              <a:rPr lang="pt-BR" sz="1400" smtClean="0"/>
              <a:t>Repetida: persistência de clínica  caso a primeira cultura seja negativa ou  piora clínica.</a:t>
            </a:r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Contra- indicação: </a:t>
            </a:r>
            <a:endParaRPr lang="pt-BR" sz="1800" b="1" u="sng" smtClean="0"/>
          </a:p>
          <a:p>
            <a:pPr lvl="2" algn="just">
              <a:lnSpc>
                <a:spcPct val="80000"/>
              </a:lnSpc>
            </a:pPr>
            <a:r>
              <a:rPr lang="pt-BR" sz="1400" smtClean="0"/>
              <a:t>aumento da pressão intracraniana: Glasgow </a:t>
            </a:r>
            <a:r>
              <a:rPr lang="pt-BR" sz="1400" smtClean="0">
                <a:latin typeface="Times New Roman" pitchFamily="18" charset="0"/>
                <a:cs typeface="Times New Roman" pitchFamily="18" charset="0"/>
              </a:rPr>
              <a:t>˂ 8 ,</a:t>
            </a:r>
            <a:r>
              <a:rPr lang="pt-BR" sz="1400" smtClean="0"/>
              <a:t>assimetria pupilar ou sinais focais.</a:t>
            </a:r>
          </a:p>
          <a:p>
            <a:pPr lvl="3" algn="just">
              <a:lnSpc>
                <a:spcPct val="80000"/>
              </a:lnSpc>
            </a:pPr>
            <a:r>
              <a:rPr lang="pt-BR" sz="1400" smtClean="0"/>
              <a:t>precipitar ou exacerbar a herniação cerebral.</a:t>
            </a:r>
          </a:p>
          <a:p>
            <a:pPr lvl="2" algn="just">
              <a:lnSpc>
                <a:spcPct val="80000"/>
              </a:lnSpc>
            </a:pPr>
            <a:r>
              <a:rPr lang="pt-BR" sz="1400" smtClean="0"/>
              <a:t>distúrbio de coagulação. </a:t>
            </a:r>
          </a:p>
          <a:p>
            <a:pPr lvl="2" algn="just">
              <a:lnSpc>
                <a:spcPct val="80000"/>
              </a:lnSpc>
            </a:pPr>
            <a:r>
              <a:rPr lang="pt-BR" sz="1400" smtClean="0"/>
              <a:t>plaquetopenia (menor de 50.000/mm</a:t>
            </a:r>
            <a:r>
              <a:rPr lang="pt-BR" sz="1400" baseline="30000" smtClean="0"/>
              <a:t>3</a:t>
            </a:r>
            <a:r>
              <a:rPr lang="pt-BR" sz="1400" smtClean="0"/>
              <a:t>) ou INR maior que 1,4 segundos. </a:t>
            </a:r>
          </a:p>
          <a:p>
            <a:pPr lvl="2" algn="just">
              <a:lnSpc>
                <a:spcPct val="80000"/>
              </a:lnSpc>
            </a:pPr>
            <a:r>
              <a:rPr lang="pt-BR" sz="1400" smtClean="0"/>
              <a:t>Infecção de pele no local da punção.</a:t>
            </a:r>
          </a:p>
          <a:p>
            <a:pPr algn="just">
              <a:lnSpc>
                <a:spcPct val="80000"/>
              </a:lnSpc>
            </a:pPr>
            <a:r>
              <a:rPr lang="pt-BR" sz="2400" smtClean="0"/>
              <a:t>Líquor deve ser submetido à:</a:t>
            </a:r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Bacterioscopia</a:t>
            </a:r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Pesquisa de antígenos bacterianos </a:t>
            </a:r>
          </a:p>
          <a:p>
            <a:pPr lvl="2" algn="just">
              <a:lnSpc>
                <a:spcPct val="80000"/>
              </a:lnSpc>
            </a:pPr>
            <a:r>
              <a:rPr lang="pt-BR" sz="1400" smtClean="0"/>
              <a:t>aglutinação em látex</a:t>
            </a:r>
          </a:p>
          <a:p>
            <a:pPr lvl="3" algn="just">
              <a:lnSpc>
                <a:spcPct val="80000"/>
              </a:lnSpc>
            </a:pPr>
            <a:r>
              <a:rPr lang="pt-BR" sz="1400" smtClean="0"/>
              <a:t>Teste rápido</a:t>
            </a:r>
          </a:p>
          <a:p>
            <a:pPr lvl="3" algn="just">
              <a:lnSpc>
                <a:spcPct val="80000"/>
              </a:lnSpc>
            </a:pPr>
            <a:r>
              <a:rPr lang="pt-BR" sz="1400" smtClean="0"/>
              <a:t>Possibilidade de falso-positivo</a:t>
            </a:r>
          </a:p>
          <a:p>
            <a:pPr lvl="1" algn="just">
              <a:lnSpc>
                <a:spcPct val="80000"/>
              </a:lnSpc>
            </a:pPr>
            <a:r>
              <a:rPr lang="pt-BR" sz="1800" smtClean="0"/>
              <a:t>Cultura </a:t>
            </a:r>
          </a:p>
          <a:p>
            <a:pPr algn="just">
              <a:lnSpc>
                <a:spcPct val="80000"/>
              </a:lnSpc>
              <a:buFont typeface="Arial" charset="0"/>
              <a:buNone/>
            </a:pPr>
            <a:endParaRPr lang="pt-BR" sz="900" smtClean="0"/>
          </a:p>
          <a:p>
            <a:pPr algn="just">
              <a:lnSpc>
                <a:spcPct val="80000"/>
              </a:lnSpc>
              <a:buFont typeface="Arial" charset="0"/>
              <a:buNone/>
            </a:pPr>
            <a:r>
              <a:rPr lang="pt-BR" sz="1400" smtClean="0"/>
              <a:t>Obs.: A punção lombar em alguns pacientes pode resultar em trauma e pequenas quantidades de sangue quee podem interferir na contagem de células.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3857" name="Group 65"/>
          <p:cNvGraphicFramePr>
            <a:graphicFrameLocks noGrp="1"/>
          </p:cNvGraphicFramePr>
          <p:nvPr/>
        </p:nvGraphicFramePr>
        <p:xfrm>
          <a:off x="900113" y="549275"/>
          <a:ext cx="7488237" cy="4826000"/>
        </p:xfrm>
        <a:graphic>
          <a:graphicData uri="http://schemas.openxmlformats.org/drawingml/2006/table">
            <a:tbl>
              <a:tblPr/>
              <a:tblGrid>
                <a:gridCol w="1465262"/>
                <a:gridCol w="1466850"/>
                <a:gridCol w="1468438"/>
                <a:gridCol w="1531937"/>
                <a:gridCol w="1555750"/>
              </a:tblGrid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LCR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Normal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Bacteriana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Viral 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Tuberculosa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Aspecto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Límpido e incolor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Turvo a purulento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Transparente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Pressão (cmH2O)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5-20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hipertenso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1154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Celularidade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5 em crianças e adultos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20 em RN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Centena a 60.000. Predomina nutrófilo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Predomínio de linfomononuclear 100-500. Obs: viragem.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Predomínio de polimorfonuclear- linfocitose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8620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Proteínas(mg/dl)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15-45 crianças e adultos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120 RN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100-500 (ocasionalmente &gt; 1000)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Normal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aumentadas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Glicose (mg/dl)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2/3 da sérica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&lt;30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Normal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diminuída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568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Cloretos (mEq/L)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120-130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Pouca diminuição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diminuído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Bacterioscopia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Ausente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Positiva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Negativa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Bacilo BAAR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276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Cultura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Negativa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Positiva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Negativa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Positiva as vezes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  <p:sp>
        <p:nvSpPr>
          <p:cNvPr id="33855" name="Rectangle 4"/>
          <p:cNvSpPr>
            <a:spLocks noChangeArrowheads="1"/>
          </p:cNvSpPr>
          <p:nvPr/>
        </p:nvSpPr>
        <p:spPr bwMode="auto">
          <a:xfrm>
            <a:off x="611188" y="5516563"/>
            <a:ext cx="8137525" cy="1100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>
                <a:latin typeface="Calibri" pitchFamily="34" charset="0"/>
              </a:rPr>
              <a:t>Obs: um exame de líquor normal não descarta infecção no SNC.  Nessas situações deve-se repetir nova punção em 12-24h, se a cultura for positiva. Em caso de punção traumática é feito o desconto da celularidade do teor proteico. Para cada 500 hemácias que passam, há aumento de 1 leucócito. Portanto, se 1000 hemácia há aumento de 1 a1.5mg/dl de proteína</a:t>
            </a:r>
            <a:r>
              <a:rPr lang="pt-BR">
                <a:latin typeface="Calibri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Tratamento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2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9600" dirty="0"/>
              <a:t>Suporte: </a:t>
            </a:r>
            <a:endParaRPr lang="pt-BR" sz="96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jejum 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manutenção </a:t>
            </a:r>
            <a:r>
              <a:rPr lang="pt-BR" sz="7200" dirty="0"/>
              <a:t>de vias aéreas </a:t>
            </a:r>
            <a:r>
              <a:rPr lang="pt-BR" sz="7200" dirty="0" smtClean="0"/>
              <a:t>pérvias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oxigenioterapia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estabilização </a:t>
            </a:r>
            <a:r>
              <a:rPr lang="pt-BR" sz="7200" dirty="0"/>
              <a:t>hemodinâmica e </a:t>
            </a:r>
            <a:r>
              <a:rPr lang="pt-BR" sz="7200" dirty="0" smtClean="0"/>
              <a:t>eletrolítica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Reposição </a:t>
            </a:r>
            <a:r>
              <a:rPr lang="pt-BR" sz="7200" dirty="0"/>
              <a:t>hídrica (Holliday</a:t>
            </a:r>
            <a:r>
              <a:rPr lang="pt-BR" sz="7200" dirty="0" smtClean="0"/>
              <a:t>)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Controle </a:t>
            </a:r>
            <a:r>
              <a:rPr lang="pt-BR" sz="7200" dirty="0"/>
              <a:t>de </a:t>
            </a:r>
            <a:r>
              <a:rPr lang="pt-BR" sz="7200" dirty="0" smtClean="0"/>
              <a:t>HIC: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7200" dirty="0" smtClean="0"/>
              <a:t>decúbito </a:t>
            </a:r>
            <a:r>
              <a:rPr lang="pt-BR" sz="7200" dirty="0"/>
              <a:t>a 30</a:t>
            </a:r>
            <a:r>
              <a:rPr lang="pt-BR" sz="7200" dirty="0" smtClean="0"/>
              <a:t>°,com </a:t>
            </a:r>
            <a:r>
              <a:rPr lang="pt-BR" sz="7200" dirty="0"/>
              <a:t>corpo </a:t>
            </a:r>
            <a:r>
              <a:rPr lang="pt-BR" sz="7200" dirty="0" smtClean="0"/>
              <a:t>alinhado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7200" dirty="0" smtClean="0"/>
              <a:t>hiperventilação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sedação </a:t>
            </a:r>
            <a:r>
              <a:rPr lang="pt-BR" sz="7200" dirty="0"/>
              <a:t>e </a:t>
            </a:r>
            <a:r>
              <a:rPr lang="pt-BR" sz="7200" dirty="0" smtClean="0"/>
              <a:t>analgesia</a:t>
            </a:r>
            <a:endParaRPr lang="pt-BR" sz="7200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sz="9600" dirty="0"/>
              <a:t>Monitorização: </a:t>
            </a:r>
            <a:endParaRPr lang="pt-BR" sz="9600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dos </a:t>
            </a:r>
            <a:r>
              <a:rPr lang="pt-BR" sz="7200" dirty="0"/>
              <a:t>sinais </a:t>
            </a:r>
            <a:r>
              <a:rPr lang="pt-BR" sz="7200" dirty="0" smtClean="0"/>
              <a:t>vitais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nível </a:t>
            </a:r>
            <a:r>
              <a:rPr lang="pt-BR" sz="7200" dirty="0"/>
              <a:t>de </a:t>
            </a:r>
            <a:r>
              <a:rPr lang="pt-BR" sz="7200" dirty="0" smtClean="0"/>
              <a:t>consciência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diurese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sz="7200" dirty="0" smtClean="0"/>
              <a:t>avaliação </a:t>
            </a:r>
            <a:r>
              <a:rPr lang="pt-BR" sz="7200" dirty="0"/>
              <a:t>neurológica </a:t>
            </a:r>
            <a:r>
              <a:rPr lang="pt-BR" sz="7200" dirty="0" smtClean="0"/>
              <a:t>sequencial </a:t>
            </a:r>
            <a:endParaRPr lang="pt-BR" sz="7200" dirty="0"/>
          </a:p>
          <a:p>
            <a:pPr marL="0" indent="0"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pt-BR" dirty="0"/>
              <a:t> 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i="1" dirty="0" smtClean="0"/>
              <a:t>. </a:t>
            </a:r>
            <a:endParaRPr lang="pt-BR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Tratamento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Viral: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sintomático.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Se herpética: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aciclovir </a:t>
            </a:r>
            <a:r>
              <a:rPr lang="pt-BR" dirty="0"/>
              <a:t>E</a:t>
            </a:r>
            <a:r>
              <a:rPr lang="pt-BR" dirty="0" smtClean="0"/>
              <a:t>V 30mg/kg/dia de 8/8h por 14-21 dias 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se período neonatal, faz-se dose dobrada por 21 dias.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Bacteriana: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Iniciar tratamento com ATB empírico após coleta de material para cultura.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Empírica: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Até 2 meses: ampicilina + ceftriaxona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&gt;  2 meses: ceftriaxona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908" name="Group 44"/>
          <p:cNvGraphicFramePr>
            <a:graphicFrameLocks noGrp="1"/>
          </p:cNvGraphicFramePr>
          <p:nvPr/>
        </p:nvGraphicFramePr>
        <p:xfrm>
          <a:off x="468313" y="620713"/>
          <a:ext cx="8280400" cy="5832475"/>
        </p:xfrm>
        <a:graphic>
          <a:graphicData uri="http://schemas.openxmlformats.org/drawingml/2006/table">
            <a:tbl>
              <a:tblPr/>
              <a:tblGrid>
                <a:gridCol w="2159000"/>
                <a:gridCol w="1681162"/>
                <a:gridCol w="2300288"/>
                <a:gridCol w="2139950"/>
              </a:tblGrid>
              <a:tr h="2428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1ª escolha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Alternativa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1017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Pneumococo ou estreptococo  do grupo B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Coco gram positivo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Penicilina G cristalina 300.000U/kg/dia, IV, por 10-14 dias ou ampicilina.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Cefotaxima/ ceftriaxona/ vancomicina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017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Meningococo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Diplococo gram negativo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Penicilina G cristalina 300.000U/kg/dia, IV, por 5-7 dias ou ampicilina.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Cefotaxima/ ceftriaxona/ cloranfenicol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758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Hemófilos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Bacilos ou cocobacilos gram-negativos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Ampicilina 300-400 mg/kg/dia, IV, 7-10dias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Cefotaxima/ ceftriaxona/ cloranfenicol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2763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Listeria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Ampicilina 300-400 mg/kg/dia + gentamicina 7.5mg/kg/dia, IV, por 14-21 dias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////////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501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Herpes simples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Aciclovir 30 mg/kg/dia, IV, por 14-21 dias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/////////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10175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Bacilos gram-negativos</a:t>
                      </a:r>
                      <a:endParaRPr kumimoji="0" lang="pt-BR" sz="1100" b="1" i="0" u="none" strike="noStrike" cap="none" normalizeH="0" baseline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 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Cefalosporina de 3ª geração mais gentamicina por 14-21 dias. 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////////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Tratamento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256213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Corticóide: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Ela bloqueia a resposta inflamatória e edema.  A SBP recomenda seu uso de rotina.  Uso por 2 dias.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Dexametasona se: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LCR purulento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leucócitos </a:t>
            </a:r>
            <a:r>
              <a:rPr lang="pt-BR" dirty="0"/>
              <a:t>&gt; 1000/mm³, aumento de leucócitos no LCR associado a proteinorraquia, bactérias coradas no </a:t>
            </a:r>
            <a:r>
              <a:rPr lang="pt-BR" dirty="0" smtClean="0"/>
              <a:t>gram.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associada </a:t>
            </a:r>
            <a:r>
              <a:rPr lang="pt-BR" dirty="0"/>
              <a:t>a fatores de risco para </a:t>
            </a:r>
            <a:r>
              <a:rPr lang="pt-BR" dirty="0" smtClean="0"/>
              <a:t>letalidade: </a:t>
            </a:r>
          </a:p>
          <a:p>
            <a:pPr lvl="3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sinais </a:t>
            </a:r>
            <a:r>
              <a:rPr lang="pt-BR" dirty="0"/>
              <a:t>de choque, rebaixamento de consciência, </a:t>
            </a:r>
            <a:r>
              <a:rPr lang="pt-BR" dirty="0" smtClean="0"/>
              <a:t>convulsões.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Maior importância nos casos de infecção por </a:t>
            </a:r>
            <a:r>
              <a:rPr lang="pt-BR" i="1" dirty="0" smtClean="0"/>
              <a:t>Haemophilus: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Reduz sequelas neurológicas e auditivas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Contraindicações de dexametasona: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meningite asséptica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meningites </a:t>
            </a:r>
            <a:r>
              <a:rPr lang="pt-BR" dirty="0"/>
              <a:t>parcialmente </a:t>
            </a:r>
            <a:r>
              <a:rPr lang="pt-BR" dirty="0" smtClean="0"/>
              <a:t>tratadas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crianças </a:t>
            </a:r>
            <a:r>
              <a:rPr lang="pt-BR" dirty="0"/>
              <a:t>menores de 6 anos e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anomalias </a:t>
            </a:r>
            <a:r>
              <a:rPr lang="pt-BR" dirty="0"/>
              <a:t>no SNC.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endParaRPr lang="pt-BR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Tratamento</a:t>
            </a:r>
          </a:p>
        </p:txBody>
      </p:sp>
      <p:sp>
        <p:nvSpPr>
          <p:cNvPr id="3891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É comum durante o tratamento aparecimento de artropatia: </a:t>
            </a:r>
          </a:p>
          <a:p>
            <a:pPr lvl="1"/>
            <a:r>
              <a:rPr lang="pt-BR" smtClean="0"/>
              <a:t>principalmente se pneumocócica</a:t>
            </a:r>
          </a:p>
          <a:p>
            <a:pPr lvl="1"/>
            <a:r>
              <a:rPr lang="pt-BR" smtClean="0"/>
              <a:t>aparece no final da primeira semana. </a:t>
            </a:r>
          </a:p>
          <a:p>
            <a:pPr lvl="1"/>
            <a:r>
              <a:rPr lang="pt-BR" smtClean="0"/>
              <a:t>dor articular, edema, derrame, recrudescência da febre. </a:t>
            </a:r>
          </a:p>
          <a:p>
            <a:pPr lvl="1"/>
            <a:r>
              <a:rPr lang="pt-BR" smtClean="0"/>
              <a:t>É uma artrite transitória que não deixa sequelas. </a:t>
            </a:r>
          </a:p>
          <a:p>
            <a:pPr lvl="1"/>
            <a:r>
              <a:rPr lang="pt-BR" smtClean="0"/>
              <a:t>Conduta: </a:t>
            </a:r>
          </a:p>
          <a:p>
            <a:pPr lvl="2"/>
            <a:r>
              <a:rPr lang="pt-BR" smtClean="0"/>
              <a:t>AINE.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Quimioprofilaxia</a:t>
            </a:r>
          </a:p>
        </p:txBody>
      </p:sp>
      <p:sp>
        <p:nvSpPr>
          <p:cNvPr id="399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Eliminar as bactérias está indicada para contactuantes próximos. </a:t>
            </a:r>
          </a:p>
          <a:p>
            <a:pPr lvl="1"/>
            <a:r>
              <a:rPr lang="pt-BR" i="1" smtClean="0"/>
              <a:t>N. meningitidis:</a:t>
            </a:r>
          </a:p>
          <a:p>
            <a:pPr lvl="2"/>
            <a:r>
              <a:rPr lang="pt-BR" smtClean="0"/>
              <a:t>Não se faz com ceftriaxona</a:t>
            </a:r>
          </a:p>
          <a:p>
            <a:pPr lvl="2"/>
            <a:r>
              <a:rPr lang="pt-BR" smtClean="0"/>
              <a:t>Rifampicina – iniciar em até 48 horas por 2 dias</a:t>
            </a:r>
          </a:p>
          <a:p>
            <a:pPr lvl="1"/>
            <a:r>
              <a:rPr lang="pt-BR" i="1" smtClean="0"/>
              <a:t>S. Pneumoniae:</a:t>
            </a:r>
          </a:p>
          <a:p>
            <a:pPr lvl="2"/>
            <a:r>
              <a:rPr lang="pt-BR" smtClean="0"/>
              <a:t>Não é necessário quimioprofilaxia</a:t>
            </a:r>
          </a:p>
          <a:p>
            <a:pPr lvl="1"/>
            <a:r>
              <a:rPr lang="pt-BR" i="1" smtClean="0"/>
              <a:t>H. Influenzae:</a:t>
            </a:r>
          </a:p>
          <a:p>
            <a:pPr lvl="2"/>
            <a:r>
              <a:rPr lang="pt-BR" smtClean="0"/>
              <a:t>Rifampicina por 4 dias.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pt-BR" smtClean="0"/>
              <a:t>Complicações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111750"/>
          </a:xfrm>
        </p:spPr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/>
              <a:t>CIVD:</a:t>
            </a:r>
            <a:r>
              <a:rPr lang="pt-BR" dirty="0" smtClean="0"/>
              <a:t>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sangramento, púrpura, plaquetopenia e aumento de TP. 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/>
              <a:t>Choque </a:t>
            </a:r>
            <a:r>
              <a:rPr lang="pt-BR" b="1" dirty="0"/>
              <a:t>endotóxico:</a:t>
            </a:r>
            <a:r>
              <a:rPr lang="pt-BR" dirty="0"/>
              <a:t>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Síndrome </a:t>
            </a:r>
            <a:r>
              <a:rPr lang="pt-BR" dirty="0"/>
              <a:t>de </a:t>
            </a:r>
            <a:r>
              <a:rPr lang="pt-BR" dirty="0" smtClean="0"/>
              <a:t>Waterhouse-Friederichsen: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pulso </a:t>
            </a:r>
            <a:r>
              <a:rPr lang="pt-BR" dirty="0"/>
              <a:t>fraco, má </a:t>
            </a:r>
            <a:r>
              <a:rPr lang="pt-BR" dirty="0" smtClean="0"/>
              <a:t>perfusão.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Conduta: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Hidratação </a:t>
            </a:r>
            <a:r>
              <a:rPr lang="pt-BR" dirty="0"/>
              <a:t>e corticoterapia</a:t>
            </a:r>
            <a:r>
              <a:rPr lang="pt-BR" dirty="0" smtClean="0"/>
              <a:t>.</a:t>
            </a: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/>
              <a:t>Edema </a:t>
            </a:r>
            <a:r>
              <a:rPr lang="pt-BR" b="1" dirty="0"/>
              <a:t>cerebral (intoxicação </a:t>
            </a:r>
            <a:r>
              <a:rPr lang="pt-BR" b="1" dirty="0" smtClean="0"/>
              <a:t>hídrica</a:t>
            </a:r>
            <a:r>
              <a:rPr lang="pt-BR" dirty="0" smtClean="0"/>
              <a:t>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Sinais </a:t>
            </a:r>
            <a:r>
              <a:rPr lang="pt-BR" dirty="0"/>
              <a:t>de alarme: </a:t>
            </a:r>
            <a:endParaRPr lang="pt-BR" dirty="0" smtClean="0"/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deterioração </a:t>
            </a:r>
            <a:r>
              <a:rPr lang="pt-BR" dirty="0"/>
              <a:t>da consciência e diminuição aos estímulos dolorosos, alteração do ritmo respiratório, do reflexo pupilar, convulsões.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Conduta: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Restrição </a:t>
            </a:r>
            <a:r>
              <a:rPr lang="pt-BR" dirty="0"/>
              <a:t>hídrica, hiperventilação, manitol, dexametsona e </a:t>
            </a:r>
            <a:r>
              <a:rPr lang="pt-BR" dirty="0" smtClean="0"/>
              <a:t>elevação </a:t>
            </a:r>
            <a:r>
              <a:rPr lang="pt-BR" dirty="0"/>
              <a:t>da cabeceira. 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Complicações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/>
              <a:t>Convulsões:</a:t>
            </a:r>
            <a:r>
              <a:rPr lang="pt-BR" dirty="0" smtClean="0"/>
              <a:t>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Pode ser por: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edema cerebral, hiponatremia, empiema subdural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Conduta: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 Corrigir fatores desencadeantes, diazepínico.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b="1" dirty="0" smtClean="0"/>
              <a:t>Coleções/empiema/abscessos:</a:t>
            </a:r>
            <a:r>
              <a:rPr lang="pt-BR" dirty="0" smtClean="0"/>
              <a:t>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febre persistente, má evolução clínica, HIC, convulsões focais/persistentes, deficiências neurológicas, retração ou abaulamento de fontanela.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Conduta: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drenagem cirúrgica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445125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700" smtClean="0"/>
              <a:t>ERS, masculino, 11meses, natural e procedente de Brasília.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QP: convulsões, há 9 horas</a:t>
            </a:r>
          </a:p>
          <a:p>
            <a:pPr>
              <a:lnSpc>
                <a:spcPct val="80000"/>
              </a:lnSpc>
            </a:pPr>
            <a:r>
              <a:rPr lang="pt-BR" sz="2700" smtClean="0"/>
              <a:t>HDA:</a:t>
            </a:r>
          </a:p>
          <a:p>
            <a:pPr lvl="1">
              <a:lnSpc>
                <a:spcPct val="80000"/>
              </a:lnSpc>
            </a:pPr>
            <a:r>
              <a:rPr lang="pt-BR" sz="2400" smtClean="0"/>
              <a:t>Há 4 dias criança apresentou quadro de resfriado, com rinorréia e hiporexia. Há 1 dia apresentou febre aferida com pico máximo de 39,7º C, que melhorou parcialmente com uso de paracetamol gotas, associada a calafrios e 1 episódio de vômito. Há 9 horas iniciou contrações motoras espontâneas , sem associação com desvio do olhar, desvio de rima labial ou sem liberação de esfíncteres seguida de sonolência. A mãe então procurou atendimento da UPA, onde a criança foi medicada com dipirona, diazepam e  fenobarbital.</a:t>
            </a:r>
            <a:br>
              <a:rPr lang="pt-BR" sz="2400" smtClean="0"/>
            </a:br>
            <a:r>
              <a:rPr lang="pt-BR" sz="2400" smtClean="0"/>
              <a:t>Encaminhada para o HRC onde chegou  sonolento, em uso de Venturi e sem vigência de crise.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4403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Antecedentes Gestacionais e Perinatais:</a:t>
            </a:r>
          </a:p>
          <a:p>
            <a:pPr lvl="1"/>
            <a:r>
              <a:rPr lang="pt-BR" smtClean="0"/>
              <a:t>G2Pn1Pc1A0</a:t>
            </a:r>
          </a:p>
          <a:p>
            <a:pPr lvl="1"/>
            <a:r>
              <a:rPr lang="pt-BR" smtClean="0"/>
              <a:t>Gestação sangramento de 1 trimestre com ameaça de aborto tratada com progesterona e repouso.</a:t>
            </a:r>
          </a:p>
          <a:p>
            <a:pPr lvl="1"/>
            <a:r>
              <a:rPr lang="pt-BR" smtClean="0"/>
              <a:t>Parto cesáreo, no HMIB, por parada de progressão a termo, peso 3.750g e comprimento de 51cm. 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3000" smtClean="0"/>
              <a:t>Antecedentes Pessoais:</a:t>
            </a:r>
          </a:p>
          <a:p>
            <a:pPr lvl="1">
              <a:lnSpc>
                <a:spcPct val="80000"/>
              </a:lnSpc>
            </a:pPr>
            <a:r>
              <a:rPr lang="pt-BR" sz="2600" smtClean="0"/>
              <a:t>Aos 2 meses de vida apresentou uma internação por crise convulsiva  afebril . Na investigação realizou-se um EEG com padrão alterado sendo prescrito pelo neuropediatra fenobarbital 45gotas/dia de uso contínuo. </a:t>
            </a:r>
          </a:p>
          <a:p>
            <a:pPr lvl="1">
              <a:lnSpc>
                <a:spcPct val="80000"/>
              </a:lnSpc>
            </a:pPr>
            <a:r>
              <a:rPr lang="pt-BR" sz="2600" smtClean="0"/>
              <a:t>Desde início do tratamento não apresentou mais crises convulsivas.</a:t>
            </a:r>
          </a:p>
          <a:p>
            <a:pPr lvl="1">
              <a:lnSpc>
                <a:spcPct val="80000"/>
              </a:lnSpc>
            </a:pPr>
            <a:r>
              <a:rPr lang="pt-BR" sz="2600" smtClean="0"/>
              <a:t>Amamentação até os 3 meses; iniciou Nestogeno e depois Aptamil.</a:t>
            </a:r>
          </a:p>
          <a:p>
            <a:pPr lvl="1">
              <a:lnSpc>
                <a:spcPct val="80000"/>
              </a:lnSpc>
            </a:pPr>
            <a:r>
              <a:rPr lang="pt-BR" sz="2600" smtClean="0"/>
              <a:t>Vacinação em dia.</a:t>
            </a:r>
            <a:br>
              <a:rPr lang="pt-BR" sz="2600" smtClean="0"/>
            </a:br>
            <a:endParaRPr lang="pt-BR" sz="260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/>
              <a:t>Antecedentes </a:t>
            </a:r>
            <a:r>
              <a:rPr lang="pt-BR" dirty="0" smtClean="0"/>
              <a:t>Sociais: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4 </a:t>
            </a:r>
            <a:r>
              <a:rPr lang="pt-BR" dirty="0"/>
              <a:t>pessoas residem na casa de 5 cômodos, </a:t>
            </a:r>
            <a:r>
              <a:rPr lang="pt-BR" dirty="0" smtClean="0"/>
              <a:t>em boas condições socioeconômicas.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Mãe </a:t>
            </a:r>
            <a:r>
              <a:rPr lang="pt-BR" dirty="0"/>
              <a:t>(35 anos): </a:t>
            </a:r>
            <a:r>
              <a:rPr lang="pt-BR" dirty="0" smtClean="0"/>
              <a:t>hígida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Pai </a:t>
            </a:r>
            <a:r>
              <a:rPr lang="pt-BR" dirty="0"/>
              <a:t>(34 anos): </a:t>
            </a:r>
            <a:r>
              <a:rPr lang="pt-BR" dirty="0" smtClean="0"/>
              <a:t>hígido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Irmão </a:t>
            </a:r>
            <a:r>
              <a:rPr lang="pt-BR" dirty="0"/>
              <a:t>(16 anos - pai diferente): crises convulsivas e tratamento até 1 ano de idade; atualmente não usa </a:t>
            </a:r>
            <a:r>
              <a:rPr lang="pt-BR" dirty="0" smtClean="0"/>
              <a:t>medicações.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Tio </a:t>
            </a:r>
            <a:r>
              <a:rPr lang="pt-BR" dirty="0"/>
              <a:t>materno, primo materno e primo paterno com epilepsia.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pt-BR" sz="2200" smtClean="0"/>
              <a:t>Exame Físico: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BEG, sonolento, normocorado, hidratado, eupneico.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Sinais Vitais</a:t>
            </a:r>
          </a:p>
          <a:p>
            <a:pPr lvl="2">
              <a:lnSpc>
                <a:spcPct val="80000"/>
              </a:lnSpc>
            </a:pPr>
            <a:r>
              <a:rPr lang="pt-BR" sz="1700" smtClean="0"/>
              <a:t>FC: 128bpm / FR 30irpm / Tax: 36,5ºC 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OTO: sem alterações.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ORO: hiperemiada, incisivos centrais superiores nascendo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RINO: presença de secreção amarelada, congesta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AR: MV rude, sem ruídos adventícios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ACV: RCR, em 2 tempos, BNF, sem sopros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ABD: distendido, RHA+, flácido, indolor à palpação, sem visceromegalias.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EXT: pulsos  cheios simétricos, bem perfundidos</a:t>
            </a:r>
          </a:p>
          <a:p>
            <a:pPr lvl="1">
              <a:lnSpc>
                <a:spcPct val="80000"/>
              </a:lnSpc>
            </a:pPr>
            <a:r>
              <a:rPr lang="pt-BR" sz="2000" smtClean="0"/>
              <a:t>NEURO: pupilas isocóricas médio fixas,, sem rigidez de nuca ou sinais meníngeos, instabilidade do equilíbrio.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413"/>
            <a:ext cx="8229600" cy="5589587"/>
          </a:xfrm>
        </p:spPr>
        <p:txBody>
          <a:bodyPr rtlCol="0">
            <a:normAutofit fontScale="625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HEMOGRAMA COMPLETO: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Hb: 10,6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Ht: 32,1%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VCM: 80,5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HCM 26,6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Leucócito: 9.300 </a:t>
            </a:r>
          </a:p>
          <a:p>
            <a:pPr lvl="2"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(N: 45%; b:3%; E:0%; B:0%; M:17%)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Plaquetas: 127.000</a:t>
            </a:r>
            <a:endParaRPr lang="pt-BR" dirty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EAS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Densidade: 1,005;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pH:6,5</a:t>
            </a:r>
            <a:r>
              <a:rPr lang="pt-BR" dirty="0"/>
              <a:t>;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Proteínas, glicose, corpor cetônicos, bilirrubinas, hemoglobina: Ausentes</a:t>
            </a:r>
            <a:endParaRPr lang="pt-BR" dirty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Urobilinogênio: normal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Nitrito: negativo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Células </a:t>
            </a:r>
            <a:r>
              <a:rPr lang="pt-BR" dirty="0"/>
              <a:t>Epiteliais:Raras;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Flora </a:t>
            </a:r>
            <a:r>
              <a:rPr lang="pt-BR" dirty="0"/>
              <a:t>Bacteriana: Escassa;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Filamento </a:t>
            </a:r>
            <a:r>
              <a:rPr lang="pt-BR" dirty="0"/>
              <a:t>de Muco: Escasso;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Cristais</a:t>
            </a:r>
            <a:r>
              <a:rPr lang="pt-BR" dirty="0"/>
              <a:t>: Ausentes; 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Cilindros</a:t>
            </a:r>
            <a:r>
              <a:rPr lang="pt-BR" dirty="0"/>
              <a:t>: Ausentes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85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Bioquímica: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Glicemia: </a:t>
            </a:r>
            <a:r>
              <a:rPr lang="pt-BR" dirty="0"/>
              <a:t>98 </a:t>
            </a:r>
            <a:r>
              <a:rPr lang="pt-BR" dirty="0" smtClean="0"/>
              <a:t>mg/dL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Uréia: </a:t>
            </a:r>
            <a:r>
              <a:rPr lang="pt-BR" dirty="0"/>
              <a:t>9,0 </a:t>
            </a:r>
            <a:r>
              <a:rPr lang="pt-BR" dirty="0" smtClean="0"/>
              <a:t>mg/dL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Creatinina: 0,40mg/dL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TGO: 56 U/L </a:t>
            </a:r>
            <a:r>
              <a:rPr lang="pt-BR" dirty="0" smtClean="0"/>
              <a:t>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TGP</a:t>
            </a:r>
            <a:r>
              <a:rPr lang="pt-BR" dirty="0"/>
              <a:t>: 30 </a:t>
            </a:r>
            <a:r>
              <a:rPr lang="pt-BR" dirty="0" smtClean="0"/>
              <a:t>U/L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GAMA </a:t>
            </a:r>
            <a:r>
              <a:rPr lang="pt-BR" dirty="0"/>
              <a:t>GT: 16,0 </a:t>
            </a:r>
            <a:r>
              <a:rPr lang="pt-BR" dirty="0" smtClean="0"/>
              <a:t>U/L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FOSFATASE </a:t>
            </a:r>
            <a:r>
              <a:rPr lang="pt-BR" dirty="0"/>
              <a:t>ALCALINA: Falta de </a:t>
            </a:r>
            <a:r>
              <a:rPr lang="pt-BR" dirty="0" smtClean="0"/>
              <a:t>reagente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Na: </a:t>
            </a:r>
            <a:r>
              <a:rPr lang="pt-BR" dirty="0"/>
              <a:t>138,0 </a:t>
            </a:r>
            <a:r>
              <a:rPr lang="pt-BR" dirty="0" smtClean="0"/>
              <a:t>mEq/L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K: </a:t>
            </a:r>
            <a:r>
              <a:rPr lang="pt-BR" dirty="0"/>
              <a:t>3,90 </a:t>
            </a:r>
            <a:r>
              <a:rPr lang="pt-BR" dirty="0" smtClean="0"/>
              <a:t>mEq/L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Mg2,2 mg/dL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PCR: </a:t>
            </a:r>
            <a:r>
              <a:rPr lang="pt-BR" dirty="0"/>
              <a:t>6,73mg/dL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501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mtClean="0"/>
              <a:t>Hipóteses Diagnósticas na admissão:</a:t>
            </a:r>
          </a:p>
          <a:p>
            <a:pPr lvl="1"/>
            <a:r>
              <a:rPr lang="pt-BR" smtClean="0"/>
              <a:t>Convulsão febril </a:t>
            </a:r>
          </a:p>
          <a:p>
            <a:pPr lvl="1"/>
            <a:r>
              <a:rPr lang="pt-BR" smtClean="0"/>
              <a:t>IVAS</a:t>
            </a:r>
          </a:p>
          <a:p>
            <a:pPr lvl="1"/>
            <a:r>
              <a:rPr lang="pt-BR" smtClean="0"/>
              <a:t>Epilepsia?</a:t>
            </a:r>
          </a:p>
          <a:p>
            <a:pPr lvl="1"/>
            <a:r>
              <a:rPr lang="pt-BR" smtClean="0"/>
              <a:t>Intoxicação exógena?</a:t>
            </a:r>
          </a:p>
          <a:p>
            <a:r>
              <a:rPr lang="pt-BR" smtClean="0"/>
              <a:t>Sintomáticos</a:t>
            </a:r>
          </a:p>
          <a:p>
            <a:r>
              <a:rPr lang="pt-BR" smtClean="0"/>
              <a:t>Flumazenil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288" y="1628775"/>
            <a:ext cx="8229600" cy="4525963"/>
          </a:xfrm>
        </p:spPr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Evolução no dia seguinte: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3 episódios de febre &gt;38,5ºC que cediam com uso de dipirona.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Houve piora da sonolência mesmo após administração do flumazenil.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Hipotônico, hiporresponsivo aos chamados e estímulos, com dificuldade de sustentar o corpo quando sentado, protusão da língua e sialorréia.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Sinais meníngeos discretos e Brudzinski positivo.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Hipótese diagnóstica: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IVAS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Meningoencefalite?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Conduta 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Punção lombar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Iniciado ceftriaxona logo em seguida.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Caso Clínico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fontScale="70000" lnSpcReduction="2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Líquor: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/>
              <a:t>Cor: Incolor 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Aspecto</a:t>
            </a:r>
            <a:r>
              <a:rPr lang="pt-BR" dirty="0"/>
              <a:t>: Límpido </a:t>
            </a:r>
            <a:endParaRPr lang="pt-BR" dirty="0" smtClean="0"/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Proteínas</a:t>
            </a:r>
            <a:r>
              <a:rPr lang="pt-BR" dirty="0"/>
              <a:t>: 4,5 </a:t>
            </a:r>
            <a:r>
              <a:rPr lang="pt-BR" dirty="0" smtClean="0"/>
              <a:t>mg/dL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Glicose</a:t>
            </a:r>
            <a:r>
              <a:rPr lang="pt-BR" dirty="0"/>
              <a:t>: 67 </a:t>
            </a:r>
            <a:r>
              <a:rPr lang="pt-BR" dirty="0" smtClean="0"/>
              <a:t>mg/dL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Cloretos </a:t>
            </a:r>
            <a:r>
              <a:rPr lang="pt-BR" dirty="0"/>
              <a:t>111 </a:t>
            </a:r>
            <a:r>
              <a:rPr lang="pt-BR" dirty="0" smtClean="0"/>
              <a:t>mEq/L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Citometria</a:t>
            </a:r>
            <a:r>
              <a:rPr lang="pt-BR" dirty="0"/>
              <a:t>:</a:t>
            </a:r>
            <a:br>
              <a:rPr lang="pt-BR" dirty="0"/>
            </a:br>
            <a:r>
              <a:rPr lang="pt-BR" dirty="0"/>
              <a:t>- Hemácias: Ausente</a:t>
            </a:r>
            <a:br>
              <a:rPr lang="pt-BR" dirty="0"/>
            </a:br>
            <a:r>
              <a:rPr lang="pt-BR" dirty="0"/>
              <a:t>- Células Nucleadas: 10 /</a:t>
            </a:r>
            <a:r>
              <a:rPr lang="pt-BR" dirty="0" smtClean="0"/>
              <a:t>mm3 (pleiocitose discreta sem diferenciação)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Bacterioscopia </a:t>
            </a:r>
            <a:r>
              <a:rPr lang="pt-BR" dirty="0"/>
              <a:t>de </a:t>
            </a:r>
            <a:r>
              <a:rPr lang="pt-BR" dirty="0" smtClean="0"/>
              <a:t>LCR: negativa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Pesquisa direta para fungos: negativa.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Cultura: ainda em andamento.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Diagnóstico:</a:t>
            </a:r>
          </a:p>
          <a:p>
            <a:pPr lvl="1" fontAlgn="auto"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pt-BR" dirty="0" smtClean="0"/>
              <a:t>MENINGOENCEFALITE VIRAL.</a:t>
            </a:r>
            <a:endParaRPr lang="pt-BR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Referências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 lnSpcReduction="10000"/>
          </a:bodyPr>
          <a:lstStyle/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Tratado </a:t>
            </a:r>
            <a:r>
              <a:rPr lang="pt-BR" dirty="0"/>
              <a:t>de Pediatria SBP </a:t>
            </a:r>
            <a:endParaRPr lang="pt-BR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Pediatria </a:t>
            </a:r>
            <a:r>
              <a:rPr lang="pt-BR" dirty="0"/>
              <a:t>Diagnostico e tratamento UNIFESP </a:t>
            </a:r>
            <a:endParaRPr lang="pt-BR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Emergências </a:t>
            </a:r>
            <a:r>
              <a:rPr lang="pt-BR" dirty="0"/>
              <a:t>em Pediatria- Santa Casa </a:t>
            </a:r>
            <a:endParaRPr lang="pt-BR" dirty="0" smtClean="0"/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Pediatria </a:t>
            </a:r>
            <a:r>
              <a:rPr lang="pt-BR" dirty="0"/>
              <a:t>Pronto Socorro </a:t>
            </a:r>
            <a:r>
              <a:rPr lang="pt-BR" dirty="0" smtClean="0"/>
              <a:t>(USP) 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Pediatria </a:t>
            </a:r>
            <a:r>
              <a:rPr lang="pt-BR" dirty="0"/>
              <a:t>Diagnóstico e tratamento </a:t>
            </a:r>
            <a:r>
              <a:rPr lang="pt-BR" dirty="0" smtClean="0"/>
              <a:t>Murahovschi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Manual de infectologia da UNIFESP</a:t>
            </a:r>
          </a:p>
          <a:p>
            <a:pPr fontAlgn="auto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pt-BR" dirty="0" smtClean="0"/>
              <a:t>Neurologia para o não-especialista</a:t>
            </a:r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301</TotalTime>
  <Words>2160</Words>
  <Application>Microsoft Office PowerPoint</Application>
  <PresentationFormat>Apresentação na tela (4:3)</PresentationFormat>
  <Paragraphs>511</Paragraphs>
  <Slides>40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Modelo de design</vt:lpstr>
      </vt:variant>
      <vt:variant>
        <vt:i4>1</vt:i4>
      </vt:variant>
      <vt:variant>
        <vt:lpstr>Títulos de slides</vt:lpstr>
      </vt:variant>
      <vt:variant>
        <vt:i4>40</vt:i4>
      </vt:variant>
    </vt:vector>
  </HeadingPairs>
  <TitlesOfParts>
    <vt:vector size="44" baseType="lpstr">
      <vt:lpstr>Calibri</vt:lpstr>
      <vt:lpstr>Arial</vt:lpstr>
      <vt:lpstr>Times New Roman</vt:lpstr>
      <vt:lpstr>Office Theme</vt:lpstr>
      <vt:lpstr>Meningite</vt:lpstr>
      <vt:lpstr>Epidemiologia</vt:lpstr>
      <vt:lpstr>Conceitos</vt:lpstr>
      <vt:lpstr>Etiologia</vt:lpstr>
      <vt:lpstr>Slide 5</vt:lpstr>
      <vt:lpstr>Etiologia</vt:lpstr>
      <vt:lpstr>Patogênese</vt:lpstr>
      <vt:lpstr>Quadro Clínico</vt:lpstr>
      <vt:lpstr>Quadro clínico</vt:lpstr>
      <vt:lpstr>Quadro Clínico</vt:lpstr>
      <vt:lpstr>Exame Físico</vt:lpstr>
      <vt:lpstr>Exame Físico</vt:lpstr>
      <vt:lpstr>Exame Físico</vt:lpstr>
      <vt:lpstr>Exame Físico</vt:lpstr>
      <vt:lpstr>Exame Físico</vt:lpstr>
      <vt:lpstr>Quadro Síndrômico</vt:lpstr>
      <vt:lpstr>Meningococcemia</vt:lpstr>
      <vt:lpstr>Slide 18</vt:lpstr>
      <vt:lpstr>Exames Complementares</vt:lpstr>
      <vt:lpstr>Exames Complementares</vt:lpstr>
      <vt:lpstr>Slide 21</vt:lpstr>
      <vt:lpstr>Tratamento</vt:lpstr>
      <vt:lpstr>Tratamento</vt:lpstr>
      <vt:lpstr>Slide 24</vt:lpstr>
      <vt:lpstr>Tratamento</vt:lpstr>
      <vt:lpstr>Tratamento</vt:lpstr>
      <vt:lpstr>Quimioprofilaxia</vt:lpstr>
      <vt:lpstr>Complicações</vt:lpstr>
      <vt:lpstr>Complicações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Caso Clínico</vt:lpstr>
      <vt:lpstr>Referências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Martha</dc:creator>
  <cp:lastModifiedBy>Paulo</cp:lastModifiedBy>
  <cp:revision>33</cp:revision>
  <dcterms:created xsi:type="dcterms:W3CDTF">2014-09-01T03:01:58Z</dcterms:created>
  <dcterms:modified xsi:type="dcterms:W3CDTF">2014-09-23T01:18:33Z</dcterms:modified>
</cp:coreProperties>
</file>