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52" r:id="rId1"/>
  </p:sldMasterIdLst>
  <p:notesMasterIdLst>
    <p:notesMasterId r:id="rId34"/>
  </p:notesMasterIdLst>
  <p:sldIdLst>
    <p:sldId id="256" r:id="rId2"/>
    <p:sldId id="305" r:id="rId3"/>
    <p:sldId id="307" r:id="rId4"/>
    <p:sldId id="308" r:id="rId5"/>
    <p:sldId id="309" r:id="rId6"/>
    <p:sldId id="310" r:id="rId7"/>
    <p:sldId id="311" r:id="rId8"/>
    <p:sldId id="315" r:id="rId9"/>
    <p:sldId id="312" r:id="rId10"/>
    <p:sldId id="314" r:id="rId11"/>
    <p:sldId id="313" r:id="rId12"/>
    <p:sldId id="316" r:id="rId13"/>
    <p:sldId id="329" r:id="rId14"/>
    <p:sldId id="330" r:id="rId15"/>
    <p:sldId id="328" r:id="rId16"/>
    <p:sldId id="317" r:id="rId17"/>
    <p:sldId id="331" r:id="rId18"/>
    <p:sldId id="318" r:id="rId19"/>
    <p:sldId id="333" r:id="rId20"/>
    <p:sldId id="339" r:id="rId21"/>
    <p:sldId id="340" r:id="rId22"/>
    <p:sldId id="341" r:id="rId23"/>
    <p:sldId id="342" r:id="rId24"/>
    <p:sldId id="319" r:id="rId25"/>
    <p:sldId id="320" r:id="rId26"/>
    <p:sldId id="321" r:id="rId27"/>
    <p:sldId id="322" r:id="rId28"/>
    <p:sldId id="323" r:id="rId29"/>
    <p:sldId id="324" r:id="rId30"/>
    <p:sldId id="326" r:id="rId31"/>
    <p:sldId id="327" r:id="rId32"/>
    <p:sldId id="302" r:id="rId33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8" d="100"/>
          <a:sy n="88" d="100"/>
        </p:scale>
        <p:origin x="-1272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5C7DE153-E367-4FFE-80D9-8DDE04F43F62}" type="datetimeFigureOut">
              <a:rPr lang="pt-BR"/>
              <a:pPr>
                <a:defRPr/>
              </a:pPr>
              <a:t>26/11/2014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noProof="0" smtClean="0"/>
              <a:t>Clique para editar os estilos do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  <a:endParaRPr lang="pt-BR" noProof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7BBF82F6-4DF5-446D-870A-5992D564A3E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Retângulo 18"/>
          <p:cNvSpPr>
            <a:spLocks noChangeArrowheads="1"/>
          </p:cNvSpPr>
          <p:nvPr/>
        </p:nvSpPr>
        <p:spPr bwMode="white">
          <a:xfrm>
            <a:off x="8991600" y="3175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Retângulo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Retângulo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" name="Retângulo 11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Conector reto 6"/>
          <p:cNvSpPr>
            <a:spLocks noChangeShapeType="1"/>
          </p:cNvSpPr>
          <p:nvPr/>
        </p:nvSpPr>
        <p:spPr bwMode="auto">
          <a:xfrm>
            <a:off x="155575" y="241935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Retângulo 9"/>
          <p:cNvSpPr>
            <a:spLocks noChangeArrowheads="1"/>
          </p:cNvSpPr>
          <p:nvPr/>
        </p:nvSpPr>
        <p:spPr bwMode="auto">
          <a:xfrm>
            <a:off x="152400" y="15240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3" name="Elipse 12"/>
          <p:cNvSpPr/>
          <p:nvPr/>
        </p:nvSpPr>
        <p:spPr>
          <a:xfrm>
            <a:off x="4267200" y="211455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Elipse 13"/>
          <p:cNvSpPr/>
          <p:nvPr/>
        </p:nvSpPr>
        <p:spPr>
          <a:xfrm>
            <a:off x="4362450" y="2209800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pt-BR" smtClean="0"/>
              <a:t>Clique para editar o estilo do subtítulo mestre</a:t>
            </a:r>
            <a:endParaRPr lang="en-US"/>
          </a:p>
        </p:txBody>
      </p:sp>
      <p:sp>
        <p:nvSpPr>
          <p:cNvPr id="8" name="Título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15" name="Espaço Reservado para Data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40B655-D61A-4D0D-BBC6-4003876539DF}" type="datetimeFigureOut">
              <a:rPr lang="pt-BR"/>
              <a:pPr>
                <a:defRPr/>
              </a:pPr>
              <a:t>26/11/2014</a:t>
            </a:fld>
            <a:endParaRPr lang="pt-BR"/>
          </a:p>
        </p:txBody>
      </p:sp>
      <p:sp>
        <p:nvSpPr>
          <p:cNvPr id="16" name="Espaço Reservado para Rodapé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7" name="Espaço Reservado para Número de Slide 28"/>
          <p:cNvSpPr>
            <a:spLocks noGrp="1"/>
          </p:cNvSpPr>
          <p:nvPr>
            <p:ph type="sldNum" sz="quarter" idx="12"/>
          </p:nvPr>
        </p:nvSpPr>
        <p:spPr>
          <a:xfrm>
            <a:off x="4343400" y="2198688"/>
            <a:ext cx="457200" cy="441325"/>
          </a:xfrm>
        </p:spPr>
        <p:txBody>
          <a:bodyPr/>
          <a:lstStyle>
            <a:lvl1pPr>
              <a:defRPr smtClean="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9A73088F-72EF-47C7-BE39-764145D8349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8" name="Espaço Reservado para Conteúdo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6CCD15-1373-47E5-9E7E-044335F022BE}" type="datetimeFigureOut">
              <a:rPr lang="pt-BR"/>
              <a:pPr>
                <a:defRPr/>
              </a:pPr>
              <a:t>26/11/2014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>
          <a:xfrm>
            <a:off x="4362450" y="1027113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7D5DAB-0EFD-4C98-9D71-6FCCA5BA1FA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Retângulo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Retângulo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Retângulo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Retângulo 18"/>
          <p:cNvSpPr>
            <a:spLocks noChangeArrowheads="1"/>
          </p:cNvSpPr>
          <p:nvPr/>
        </p:nvSpPr>
        <p:spPr bwMode="white">
          <a:xfrm>
            <a:off x="152400" y="2286000"/>
            <a:ext cx="8832850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9" name="Retângulo 11"/>
          <p:cNvSpPr>
            <a:spLocks noChangeArrowheads="1"/>
          </p:cNvSpPr>
          <p:nvPr/>
        </p:nvSpPr>
        <p:spPr bwMode="auto">
          <a:xfrm>
            <a:off x="155575" y="142875"/>
            <a:ext cx="8832850" cy="2139950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" name="Retângulo 12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Retângulo 13"/>
          <p:cNvSpPr>
            <a:spLocks noChangeArrowheads="1"/>
          </p:cNvSpPr>
          <p:nvPr/>
        </p:nvSpPr>
        <p:spPr bwMode="auto">
          <a:xfrm>
            <a:off x="152400" y="15240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2" name="Conector reto 7"/>
          <p:cNvSpPr>
            <a:spLocks noChangeShapeType="1"/>
          </p:cNvSpPr>
          <p:nvPr/>
        </p:nvSpPr>
        <p:spPr bwMode="auto">
          <a:xfrm>
            <a:off x="152400" y="243840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3" name="Elipse 9"/>
          <p:cNvSpPr/>
          <p:nvPr/>
        </p:nvSpPr>
        <p:spPr>
          <a:xfrm>
            <a:off x="4267200" y="211455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Elipse 10"/>
          <p:cNvSpPr/>
          <p:nvPr/>
        </p:nvSpPr>
        <p:spPr>
          <a:xfrm>
            <a:off x="4362450" y="2209800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15" name="Espaço Reservado para Rodapé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6" name="Espaço Reservado para Data 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24DCE6-8B36-49C0-AF02-4DAF5437203D}" type="datetimeFigureOut">
              <a:rPr lang="pt-BR"/>
              <a:pPr>
                <a:defRPr/>
              </a:pPr>
              <a:t>26/11/2014</a:t>
            </a:fld>
            <a:endParaRPr lang="pt-BR"/>
          </a:p>
        </p:txBody>
      </p:sp>
      <p:sp>
        <p:nvSpPr>
          <p:cNvPr id="17" name="Espaço Reservado para Número de Slide 5"/>
          <p:cNvSpPr>
            <a:spLocks noGrp="1"/>
          </p:cNvSpPr>
          <p:nvPr>
            <p:ph type="sldNum" sz="quarter" idx="12"/>
          </p:nvPr>
        </p:nvSpPr>
        <p:spPr>
          <a:xfrm>
            <a:off x="4343400" y="2198688"/>
            <a:ext cx="457200" cy="441325"/>
          </a:xfrm>
        </p:spPr>
        <p:txBody>
          <a:bodyPr/>
          <a:lstStyle>
            <a:lvl1pPr>
              <a:defRPr smtClean="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366E62E5-25DB-47A8-B53F-F24F4DFE771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ector reto 7"/>
          <p:cNvSpPr>
            <a:spLocks noChangeShapeType="1"/>
          </p:cNvSpPr>
          <p:nvPr/>
        </p:nvSpPr>
        <p:spPr bwMode="auto">
          <a:xfrm flipV="1">
            <a:off x="4562475" y="1576388"/>
            <a:ext cx="9525" cy="481806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10" name="Espaço Reservado para Conteúdo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12" name="Espaço Reservado para Conteúdo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6" name="Espaço Reservado para Data 4"/>
          <p:cNvSpPr>
            <a:spLocks noGrp="1"/>
          </p:cNvSpPr>
          <p:nvPr>
            <p:ph type="dt" sz="half" idx="10"/>
          </p:nvPr>
        </p:nvSpPr>
        <p:spPr>
          <a:xfrm>
            <a:off x="5791200" y="6410325"/>
            <a:ext cx="304482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9CC992-907D-4D16-B71D-B5AB18546518}" type="datetimeFigureOut">
              <a:rPr lang="pt-BR"/>
              <a:pPr>
                <a:defRPr/>
              </a:pPr>
              <a:t>26/11/2014</a:t>
            </a:fld>
            <a:endParaRPr lang="pt-BR"/>
          </a:p>
        </p:txBody>
      </p:sp>
      <p:sp>
        <p:nvSpPr>
          <p:cNvPr id="7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8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6DC5B5-B417-491C-91C5-7A9A86484CF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9"/>
          <p:cNvSpPr>
            <a:spLocks noChangeShapeType="1"/>
          </p:cNvSpPr>
          <p:nvPr/>
        </p:nvSpPr>
        <p:spPr bwMode="auto">
          <a:xfrm flipV="1">
            <a:off x="4572000" y="2200275"/>
            <a:ext cx="0" cy="4187825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Retângulo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9" name="Retângulo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" name="Retângulo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Retângulo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Retângulo 10"/>
          <p:cNvSpPr/>
          <p:nvPr/>
        </p:nvSpPr>
        <p:spPr>
          <a:xfrm>
            <a:off x="152400" y="1371600"/>
            <a:ext cx="8832850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3" name="Retângulo 12"/>
          <p:cNvSpPr>
            <a:spLocks noChangeArrowheads="1"/>
          </p:cNvSpPr>
          <p:nvPr/>
        </p:nvSpPr>
        <p:spPr bwMode="auto">
          <a:xfrm>
            <a:off x="146050" y="6391275"/>
            <a:ext cx="8832850" cy="31115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4" name="Conector reto 14"/>
          <p:cNvSpPr>
            <a:spLocks noChangeShapeType="1"/>
          </p:cNvSpPr>
          <p:nvPr/>
        </p:nvSpPr>
        <p:spPr bwMode="auto">
          <a:xfrm>
            <a:off x="152400" y="1279525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5" name="Retângulo 17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6" name="Elipse 24"/>
          <p:cNvSpPr/>
          <p:nvPr/>
        </p:nvSpPr>
        <p:spPr>
          <a:xfrm>
            <a:off x="4267200" y="955675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7" name="Elipse 26"/>
          <p:cNvSpPr/>
          <p:nvPr/>
        </p:nvSpPr>
        <p:spPr>
          <a:xfrm>
            <a:off x="4362450" y="1050925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24" name="Espaço Reservado para Conteúdo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26" name="Espaço Reservado para Conteúdo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23" name="Título 22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18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717B0B-4DEA-4CE3-85FB-B854BA3B1123}" type="datetimeFigureOut">
              <a:rPr lang="pt-BR"/>
              <a:pPr>
                <a:defRPr/>
              </a:pPr>
              <a:t>26/11/2014</a:t>
            </a:fld>
            <a:endParaRPr lang="pt-BR"/>
          </a:p>
        </p:txBody>
      </p:sp>
      <p:sp>
        <p:nvSpPr>
          <p:cNvPr id="19" name="Espaço Reservado para Rodapé 7"/>
          <p:cNvSpPr>
            <a:spLocks noGrp="1"/>
          </p:cNvSpPr>
          <p:nvPr>
            <p:ph type="ftr" sz="quarter" idx="11"/>
          </p:nvPr>
        </p:nvSpPr>
        <p:spPr>
          <a:xfrm>
            <a:off x="304800" y="6410325"/>
            <a:ext cx="35814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20" name="Espaço Reservado para Número de Slide 8"/>
          <p:cNvSpPr>
            <a:spLocks noGrp="1"/>
          </p:cNvSpPr>
          <p:nvPr>
            <p:ph type="sldNum" sz="quarter" idx="12"/>
          </p:nvPr>
        </p:nvSpPr>
        <p:spPr>
          <a:xfrm>
            <a:off x="4343400" y="1042988"/>
            <a:ext cx="457200" cy="441325"/>
          </a:xfrm>
        </p:spPr>
        <p:txBody>
          <a:bodyPr/>
          <a:lstStyle>
            <a:lvl1pPr algn="ctr">
              <a:defRPr smtClean="0"/>
            </a:lvl1pPr>
          </a:lstStyle>
          <a:p>
            <a:pPr>
              <a:defRPr/>
            </a:pPr>
            <a:fld id="{EA0E102A-D825-4D9A-B812-505B509FFBB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129CB5-D60C-492C-9260-6E8AC1902DE1}" type="datetimeFigureOut">
              <a:rPr lang="pt-BR"/>
              <a:pPr>
                <a:defRPr/>
              </a:pPr>
              <a:t>26/11/2014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>
          <a:xfrm>
            <a:off x="4343400" y="1036638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53EAB0-6329-4F7D-B5C3-FF7E7B62147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3" name="Retângulo 7"/>
          <p:cNvSpPr>
            <a:spLocks noChangeArrowheads="1"/>
          </p:cNvSpPr>
          <p:nvPr/>
        </p:nvSpPr>
        <p:spPr bwMode="white">
          <a:xfrm>
            <a:off x="0" y="0"/>
            <a:ext cx="9144000" cy="155575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4" name="Retângulo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Retângulo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Retângulo 4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Retângulo 5"/>
          <p:cNvSpPr>
            <a:spLocks noChangeArrowheads="1"/>
          </p:cNvSpPr>
          <p:nvPr/>
        </p:nvSpPr>
        <p:spPr bwMode="auto">
          <a:xfrm>
            <a:off x="152400" y="15875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8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9F2BC7-7085-4A1D-A5BD-AFE54A236A92}" type="datetimeFigureOut">
              <a:rPr lang="pt-BR"/>
              <a:pPr>
                <a:defRPr/>
              </a:pPr>
              <a:t>26/11/2014</a:t>
            </a:fld>
            <a:endParaRPr lang="pt-BR"/>
          </a:p>
        </p:txBody>
      </p:sp>
      <p:sp>
        <p:nvSpPr>
          <p:cNvPr id="9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0" name="Espaço Reservado para Número de Slide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5"/>
          </a:xfrm>
        </p:spPr>
        <p:txBody>
          <a:bodyPr/>
          <a:lstStyle>
            <a:lvl1pPr>
              <a:defRPr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B8CFFCA7-544C-47DF-BBE8-9A808F66630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18"/>
          <p:cNvSpPr>
            <a:spLocks noChangeArrowheads="1"/>
          </p:cNvSpPr>
          <p:nvPr/>
        </p:nvSpPr>
        <p:spPr bwMode="auto">
          <a:xfrm>
            <a:off x="152400" y="152400"/>
            <a:ext cx="8832850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Retângulo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Retângulo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Retângulo 15"/>
          <p:cNvSpPr>
            <a:spLocks noChangeArrowheads="1"/>
          </p:cNvSpPr>
          <p:nvPr/>
        </p:nvSpPr>
        <p:spPr bwMode="white">
          <a:xfrm>
            <a:off x="0" y="0"/>
            <a:ext cx="9144000" cy="119063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9" name="Retângulo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" name="Retângulo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Retângulo 7"/>
          <p:cNvSpPr>
            <a:spLocks noChangeArrowheads="1"/>
          </p:cNvSpPr>
          <p:nvPr/>
        </p:nvSpPr>
        <p:spPr bwMode="auto">
          <a:xfrm>
            <a:off x="152400" y="15240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2" name="Conector reto 8"/>
          <p:cNvSpPr>
            <a:spLocks noChangeShapeType="1"/>
          </p:cNvSpPr>
          <p:nvPr/>
        </p:nvSpPr>
        <p:spPr bwMode="auto">
          <a:xfrm>
            <a:off x="152400" y="53340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3" name="Elipse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Elipse 10"/>
          <p:cNvSpPr/>
          <p:nvPr/>
        </p:nvSpPr>
        <p:spPr>
          <a:xfrm>
            <a:off x="1390650" y="323850"/>
            <a:ext cx="419100" cy="419100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5" name="Retângulo 20"/>
          <p:cNvSpPr>
            <a:spLocks noChangeArrowheads="1"/>
          </p:cNvSpPr>
          <p:nvPr/>
        </p:nvSpPr>
        <p:spPr bwMode="auto">
          <a:xfrm>
            <a:off x="149225" y="6388100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20" name="Espaço Reservado para Conteúdo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16" name="Espaço Reservado para Número de Slide 6"/>
          <p:cNvSpPr>
            <a:spLocks noGrp="1"/>
          </p:cNvSpPr>
          <p:nvPr>
            <p:ph type="sldNum" sz="quarter" idx="10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 smtClean="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FB496BA5-E528-42BF-A83E-E2B3C45E882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17" name="Espaço Reservado para Data 4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9F5274-3AB5-4894-B453-2E3379ED2EF0}" type="datetimeFigureOut">
              <a:rPr lang="pt-BR"/>
              <a:pPr>
                <a:defRPr/>
              </a:pPr>
              <a:t>26/11/2014</a:t>
            </a:fld>
            <a:endParaRPr lang="pt-BR"/>
          </a:p>
        </p:txBody>
      </p:sp>
      <p:sp>
        <p:nvSpPr>
          <p:cNvPr id="18" name="Espaço Reservado para Rodapé 5"/>
          <p:cNvSpPr>
            <a:spLocks noGrp="1"/>
          </p:cNvSpPr>
          <p:nvPr>
            <p:ph type="ftr" sz="quarter" idx="12"/>
          </p:nvPr>
        </p:nvSpPr>
        <p:spPr>
          <a:xfrm>
            <a:off x="301625" y="6410325"/>
            <a:ext cx="3382963" cy="366713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ector reto 20"/>
          <p:cNvSpPr>
            <a:spLocks noChangeShapeType="1"/>
          </p:cNvSpPr>
          <p:nvPr/>
        </p:nvSpPr>
        <p:spPr bwMode="auto">
          <a:xfrm>
            <a:off x="152400" y="53340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Retângulo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Retângulo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Retângulo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9" name="Retângulo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0" name="Retângulo 19"/>
          <p:cNvSpPr>
            <a:spLocks noChangeArrowheads="1"/>
          </p:cNvSpPr>
          <p:nvPr/>
        </p:nvSpPr>
        <p:spPr bwMode="auto">
          <a:xfrm>
            <a:off x="152400" y="152400"/>
            <a:ext cx="8832850" cy="301625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Retângulo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Retângulo 14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3" name="Elipse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Elipse 12"/>
          <p:cNvSpPr/>
          <p:nvPr/>
        </p:nvSpPr>
        <p:spPr>
          <a:xfrm>
            <a:off x="1390650" y="323850"/>
            <a:ext cx="419100" cy="419100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5" name="Retângulo 21"/>
          <p:cNvSpPr>
            <a:spLocks noChangeArrowheads="1"/>
          </p:cNvSpPr>
          <p:nvPr/>
        </p:nvSpPr>
        <p:spPr bwMode="auto">
          <a:xfrm>
            <a:off x="149225" y="6388100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pt-BR" noProof="0" smtClean="0"/>
              <a:t>Clique no ícone para adicionar uma imagem</a:t>
            </a:r>
            <a:endParaRPr lang="en-US" noProof="0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16" name="Espaço Reservado para Número de Slide 6"/>
          <p:cNvSpPr>
            <a:spLocks noGrp="1"/>
          </p:cNvSpPr>
          <p:nvPr>
            <p:ph type="sldNum" sz="quarter" idx="10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FB5CB9-3A3A-426B-891B-4C596E8E812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17" name="Espaço Reservado para Data 4"/>
          <p:cNvSpPr>
            <a:spLocks noGrp="1"/>
          </p:cNvSpPr>
          <p:nvPr>
            <p:ph type="dt" sz="half" idx="11"/>
          </p:nvPr>
        </p:nvSpPr>
        <p:spPr>
          <a:xfrm>
            <a:off x="5788025" y="6405563"/>
            <a:ext cx="304482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0E9291-69DE-41EB-ADEA-E46DF6C3EBE1}" type="datetimeFigureOut">
              <a:rPr lang="pt-BR"/>
              <a:pPr>
                <a:defRPr/>
              </a:pPr>
              <a:t>26/11/2014</a:t>
            </a:fld>
            <a:endParaRPr lang="pt-BR"/>
          </a:p>
        </p:txBody>
      </p:sp>
      <p:sp>
        <p:nvSpPr>
          <p:cNvPr id="18" name="Espaço Reservado para Rodapé 5"/>
          <p:cNvSpPr>
            <a:spLocks noGrp="1"/>
          </p:cNvSpPr>
          <p:nvPr>
            <p:ph type="ftr" sz="quarter" idx="12"/>
          </p:nvPr>
        </p:nvSpPr>
        <p:spPr>
          <a:xfrm>
            <a:off x="301625" y="6410325"/>
            <a:ext cx="3584575" cy="366713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</p:spTree>
  </p:cSld>
  <p:clrMapOvr>
    <a:masterClrMapping/>
  </p:clrMapOvr>
  <p:transition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6BFD16-DE65-44C3-B658-072A6DB3F296}" type="datetimeFigureOut">
              <a:rPr lang="pt-BR"/>
              <a:pPr>
                <a:defRPr/>
              </a:pPr>
              <a:t>26/11/2014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844D0A-0C93-4C06-81A8-887A19D139D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Retângulo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Retângulo 8"/>
          <p:cNvSpPr>
            <a:spLocks noChangeArrowheads="1"/>
          </p:cNvSpPr>
          <p:nvPr/>
        </p:nvSpPr>
        <p:spPr bwMode="white">
          <a:xfrm>
            <a:off x="0" y="0"/>
            <a:ext cx="9144000" cy="155575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Retângulo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Retângulo 10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9" name="Retângulo 11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0" name="Conector reto 12"/>
          <p:cNvSpPr>
            <a:spLocks noChangeShapeType="1"/>
          </p:cNvSpPr>
          <p:nvPr/>
        </p:nvSpPr>
        <p:spPr bwMode="auto">
          <a:xfrm rot="5400000">
            <a:off x="4021137" y="3278188"/>
            <a:ext cx="6245225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Elipse 13"/>
          <p:cNvSpPr/>
          <p:nvPr/>
        </p:nvSpPr>
        <p:spPr>
          <a:xfrm>
            <a:off x="6838950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Elipse 14"/>
          <p:cNvSpPr/>
          <p:nvPr/>
        </p:nvSpPr>
        <p:spPr>
          <a:xfrm>
            <a:off x="6934200" y="3021013"/>
            <a:ext cx="420688" cy="419100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13" name="Espaço Reservado para Número de Slide 5"/>
          <p:cNvSpPr>
            <a:spLocks noGrp="1"/>
          </p:cNvSpPr>
          <p:nvPr>
            <p:ph type="sldNum" sz="quarter" idx="10"/>
          </p:nvPr>
        </p:nvSpPr>
        <p:spPr>
          <a:xfrm>
            <a:off x="6915150" y="3009900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2F3D2E-C953-41EF-B913-F8ABD322A30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14" name="Espaço Reservado para Data 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7A32B0-173B-4F49-8156-B01C3B692EDD}" type="datetimeFigureOut">
              <a:rPr lang="pt-BR"/>
              <a:pPr>
                <a:defRPr/>
              </a:pPr>
              <a:t>26/11/2014</a:t>
            </a:fld>
            <a:endParaRPr lang="pt-BR"/>
          </a:p>
        </p:txBody>
      </p:sp>
      <p:sp>
        <p:nvSpPr>
          <p:cNvPr id="15" name="Espaço Reservado para Rodapé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tângulo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6" name="Retângulo 15"/>
          <p:cNvSpPr>
            <a:spLocks noChangeArrowheads="1"/>
          </p:cNvSpPr>
          <p:nvPr/>
        </p:nvSpPr>
        <p:spPr bwMode="white">
          <a:xfrm>
            <a:off x="0" y="0"/>
            <a:ext cx="9144000" cy="1393825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8" name="Retângulo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9" name="Retângulo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9" name="Retângulo 8"/>
          <p:cNvSpPr>
            <a:spLocks noChangeArrowheads="1"/>
          </p:cNvSpPr>
          <p:nvPr/>
        </p:nvSpPr>
        <p:spPr bwMode="auto">
          <a:xfrm>
            <a:off x="149225" y="6388100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4" name="Espaço Reservado para Data 13"/>
          <p:cNvSpPr>
            <a:spLocks noGrp="1"/>
          </p:cNvSpPr>
          <p:nvPr>
            <p:ph type="dt" sz="half" idx="2"/>
          </p:nvPr>
        </p:nvSpPr>
        <p:spPr>
          <a:xfrm>
            <a:off x="5791200" y="6405563"/>
            <a:ext cx="3044825" cy="36512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 smtClean="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6952D23-2055-4B80-B5A7-CD925EBE5492}" type="datetimeFigureOut">
              <a:rPr lang="pt-BR"/>
              <a:pPr>
                <a:defRPr/>
              </a:pPr>
              <a:t>26/11/2014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3"/>
          </p:nvPr>
        </p:nvSpPr>
        <p:spPr>
          <a:xfrm>
            <a:off x="304800" y="6410325"/>
            <a:ext cx="3581400" cy="366713"/>
          </a:xfrm>
          <a:prstGeom prst="rect">
            <a:avLst/>
          </a:prstGeom>
        </p:spPr>
        <p:txBody>
          <a:bodyPr vert="horz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8" name="Retângulo 7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0" name="Conector reto 9"/>
          <p:cNvSpPr>
            <a:spLocks noChangeShapeType="1"/>
          </p:cNvSpPr>
          <p:nvPr/>
        </p:nvSpPr>
        <p:spPr bwMode="auto">
          <a:xfrm>
            <a:off x="152400" y="1276350"/>
            <a:ext cx="8832850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Elipse 11"/>
          <p:cNvSpPr/>
          <p:nvPr/>
        </p:nvSpPr>
        <p:spPr>
          <a:xfrm>
            <a:off x="4267200" y="955675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5" name="Elipse 14"/>
          <p:cNvSpPr/>
          <p:nvPr/>
        </p:nvSpPr>
        <p:spPr>
          <a:xfrm>
            <a:off x="4362450" y="1050925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3" name="Espaço Reservado para Número de Slide 22"/>
          <p:cNvSpPr>
            <a:spLocks noGrp="1"/>
          </p:cNvSpPr>
          <p:nvPr>
            <p:ph type="sldNum" sz="quarter" idx="4"/>
          </p:nvPr>
        </p:nvSpPr>
        <p:spPr>
          <a:xfrm>
            <a:off x="4343400" y="1039813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600" smtClean="0">
                <a:solidFill>
                  <a:schemeClr val="accent3">
                    <a:shade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EA6947F-93A5-4385-AE1D-AEFD2C2E8AF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1038" name="Espaço Reservado para Título 21"/>
          <p:cNvSpPr>
            <a:spLocks noGrp="1"/>
          </p:cNvSpPr>
          <p:nvPr>
            <p:ph type="title"/>
          </p:nvPr>
        </p:nvSpPr>
        <p:spPr bwMode="auto">
          <a:xfrm>
            <a:off x="301625" y="228600"/>
            <a:ext cx="8534400" cy="758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  <a:endParaRPr lang="en-US" smtClean="0"/>
          </a:p>
        </p:txBody>
      </p:sp>
      <p:sp>
        <p:nvSpPr>
          <p:cNvPr id="1039" name="Espaço Reservado para Texto 12"/>
          <p:cNvSpPr>
            <a:spLocks noGrp="1"/>
          </p:cNvSpPr>
          <p:nvPr>
            <p:ph type="body" idx="1"/>
          </p:nvPr>
        </p:nvSpPr>
        <p:spPr bwMode="auto">
          <a:xfrm>
            <a:off x="301625" y="1524000"/>
            <a:ext cx="8534400" cy="4598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4" r:id="rId1"/>
    <p:sldLayoutId id="2147483865" r:id="rId2"/>
    <p:sldLayoutId id="2147483866" r:id="rId3"/>
    <p:sldLayoutId id="2147483867" r:id="rId4"/>
    <p:sldLayoutId id="2147483868" r:id="rId5"/>
    <p:sldLayoutId id="2147483869" r:id="rId6"/>
    <p:sldLayoutId id="2147483870" r:id="rId7"/>
    <p:sldLayoutId id="2147483871" r:id="rId8"/>
    <p:sldLayoutId id="2147483872" r:id="rId9"/>
    <p:sldLayoutId id="2147483873" r:id="rId10"/>
    <p:sldLayoutId id="2147483874" r:id="rId11"/>
  </p:sldLayoutIdLst>
  <p:transition>
    <p:wipe dir="d"/>
  </p:transition>
  <p:txStyles>
    <p:titleStyle>
      <a:lvl1pPr algn="ctr" rtl="0" fontAlgn="base">
        <a:spcBef>
          <a:spcPct val="0"/>
        </a:spcBef>
        <a:spcAft>
          <a:spcPct val="0"/>
        </a:spcAft>
        <a:defRPr sz="3300" kern="1200">
          <a:solidFill>
            <a:srgbClr val="7B9899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Calibri" pitchFamily="34" charset="0"/>
        </a:defRPr>
      </a:lvl9pPr>
    </p:titleStyle>
    <p:bodyStyle>
      <a:lvl1pPr marL="273050" indent="-2730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7305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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325" indent="-228600" algn="l" rtl="0" fontAlgn="base">
        <a:spcBef>
          <a:spcPct val="20000"/>
        </a:spcBef>
        <a:spcAft>
          <a:spcPct val="0"/>
        </a:spcAft>
        <a:buClr>
          <a:srgbClr val="8CADAE"/>
        </a:buClr>
        <a:buSzPct val="75000"/>
        <a:buFont typeface="Wingdings 2" pitchFamily="18" charset="2"/>
        <a:buChar char="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228600" algn="l" rtl="0" fontAlgn="base">
        <a:spcBef>
          <a:spcPct val="20000"/>
        </a:spcBef>
        <a:spcAft>
          <a:spcPct val="0"/>
        </a:spcAft>
        <a:buClr>
          <a:srgbClr val="8C7B70"/>
        </a:buClr>
        <a:buSzPct val="70000"/>
        <a:buFont typeface="Wingdings" pitchFamily="2" charset="2"/>
        <a:buChar char="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fontAlgn="base">
        <a:spcBef>
          <a:spcPct val="20000"/>
        </a:spcBef>
        <a:spcAft>
          <a:spcPct val="0"/>
        </a:spcAft>
        <a:buClr>
          <a:srgbClr val="8FB08C"/>
        </a:buClr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paulomargotto.com.br/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490538" y="2808288"/>
            <a:ext cx="7232650" cy="2952750"/>
          </a:xfrm>
        </p:spPr>
        <p:txBody>
          <a:bodyPr>
            <a:noAutofit/>
          </a:bodyPr>
          <a:lstStyle/>
          <a:p>
            <a:pPr algn="l"/>
            <a:r>
              <a:rPr lang="pt-BR" sz="1800" cap="none" smtClean="0">
                <a:solidFill>
                  <a:srgbClr val="262626"/>
                </a:solidFill>
              </a:rPr>
              <a:t>UNIVERSIDADE CATÓLICA DE BRASÍLIA</a:t>
            </a:r>
          </a:p>
          <a:p>
            <a:pPr algn="l"/>
            <a:r>
              <a:rPr lang="pt-BR" sz="1800" cap="none" smtClean="0">
                <a:solidFill>
                  <a:srgbClr val="262626"/>
                </a:solidFill>
              </a:rPr>
              <a:t>GRADUAÇÃO EM MEDICINA</a:t>
            </a:r>
          </a:p>
          <a:p>
            <a:pPr algn="l"/>
            <a:r>
              <a:rPr lang="pt-BR" sz="1800" cap="none" smtClean="0">
                <a:solidFill>
                  <a:srgbClr val="262626"/>
                </a:solidFill>
              </a:rPr>
              <a:t>INTERNATO EM PEDIATRIA</a:t>
            </a:r>
          </a:p>
          <a:p>
            <a:pPr algn="l"/>
            <a:endParaRPr lang="pt-BR" sz="1800" cap="none" smtClean="0">
              <a:solidFill>
                <a:srgbClr val="262626"/>
              </a:solidFill>
            </a:endParaRPr>
          </a:p>
          <a:p>
            <a:pPr algn="l"/>
            <a:r>
              <a:rPr lang="pt-BR" sz="1800" cap="none" smtClean="0">
                <a:solidFill>
                  <a:srgbClr val="262626"/>
                </a:solidFill>
              </a:rPr>
              <a:t>ACADÊMICO:</a:t>
            </a:r>
          </a:p>
          <a:p>
            <a:pPr algn="l"/>
            <a:r>
              <a:rPr lang="pt-BR" sz="1800" cap="none" smtClean="0">
                <a:solidFill>
                  <a:srgbClr val="262626"/>
                </a:solidFill>
              </a:rPr>
              <a:t>	</a:t>
            </a:r>
            <a:r>
              <a:rPr lang="pt-BR" sz="2000" cap="none" smtClean="0">
                <a:solidFill>
                  <a:srgbClr val="262626"/>
                </a:solidFill>
              </a:rPr>
              <a:t>H</a:t>
            </a:r>
            <a:r>
              <a:rPr lang="pt-BR" sz="1800" cap="none" smtClean="0">
                <a:solidFill>
                  <a:srgbClr val="262626"/>
                </a:solidFill>
              </a:rPr>
              <a:t>ÉLIS </a:t>
            </a:r>
            <a:r>
              <a:rPr lang="pt-BR" sz="2000" cap="none" smtClean="0">
                <a:solidFill>
                  <a:srgbClr val="262626"/>
                </a:solidFill>
              </a:rPr>
              <a:t>S</a:t>
            </a:r>
            <a:r>
              <a:rPr lang="pt-BR" sz="1800" cap="none" smtClean="0">
                <a:solidFill>
                  <a:srgbClr val="262626"/>
                </a:solidFill>
              </a:rPr>
              <a:t>OUSA </a:t>
            </a:r>
            <a:r>
              <a:rPr lang="pt-BR" sz="2000" cap="none" smtClean="0">
                <a:solidFill>
                  <a:srgbClr val="262626"/>
                </a:solidFill>
              </a:rPr>
              <a:t>A</a:t>
            </a:r>
            <a:r>
              <a:rPr lang="pt-BR" sz="1800" cap="none" smtClean="0">
                <a:solidFill>
                  <a:srgbClr val="262626"/>
                </a:solidFill>
              </a:rPr>
              <a:t>MORIM</a:t>
            </a:r>
          </a:p>
          <a:p>
            <a:pPr algn="l"/>
            <a:endParaRPr lang="pt-BR" sz="1800" cap="none" smtClean="0">
              <a:solidFill>
                <a:srgbClr val="262626"/>
              </a:solidFill>
            </a:endParaRPr>
          </a:p>
          <a:p>
            <a:pPr algn="l"/>
            <a:r>
              <a:rPr lang="pt-BR" sz="1800" cap="none" smtClean="0">
                <a:solidFill>
                  <a:srgbClr val="262626"/>
                </a:solidFill>
              </a:rPr>
              <a:t>COORDENADORA: </a:t>
            </a:r>
          </a:p>
          <a:p>
            <a:pPr algn="l"/>
            <a:r>
              <a:rPr lang="pt-BR" sz="1800" cap="none" smtClean="0">
                <a:solidFill>
                  <a:srgbClr val="262626"/>
                </a:solidFill>
              </a:rPr>
              <a:t>	DRA. CARMEM LÍVIA F. S. MARTINS</a:t>
            </a:r>
          </a:p>
          <a:p>
            <a:pPr algn="l"/>
            <a:r>
              <a:rPr lang="pt-BR" sz="1800" cap="none" smtClean="0">
                <a:solidFill>
                  <a:srgbClr val="262626"/>
                </a:solidFill>
              </a:rPr>
              <a:t>	 </a:t>
            </a:r>
          </a:p>
        </p:txBody>
      </p:sp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0" y="549275"/>
            <a:ext cx="9144000" cy="1752600"/>
          </a:xfrm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sz="5400" b="1" cap="small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itannic Bold" pitchFamily="34" charset="0"/>
              </a:rPr>
              <a:t>Meningites em Pediatria</a:t>
            </a:r>
            <a:endParaRPr lang="pt-BR" sz="5400" b="1" cap="small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itannic Bold" pitchFamily="34" charset="0"/>
            </a:endParaRPr>
          </a:p>
        </p:txBody>
      </p:sp>
      <p:sp>
        <p:nvSpPr>
          <p:cNvPr id="4" name="Subtítulo 2"/>
          <p:cNvSpPr txBox="1">
            <a:spLocks/>
          </p:cNvSpPr>
          <p:nvPr/>
        </p:nvSpPr>
        <p:spPr>
          <a:xfrm>
            <a:off x="2843213" y="6381750"/>
            <a:ext cx="3744912" cy="431800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ctr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18" charset="2"/>
              <a:buNone/>
            </a:pPr>
            <a:r>
              <a:rPr lang="pt-BR" sz="1500">
                <a:solidFill>
                  <a:srgbClr val="262626"/>
                </a:solidFill>
                <a:latin typeface="Calibri" pitchFamily="34" charset="0"/>
              </a:rPr>
              <a:t>Brasília – 20 de novembro de 2014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l="14389" t="18703" r="67348" b="73422"/>
          <a:stretch>
            <a:fillRect/>
          </a:stretch>
        </p:blipFill>
        <p:spPr bwMode="auto">
          <a:xfrm>
            <a:off x="3031661" y="252455"/>
            <a:ext cx="3080678" cy="74683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6350" stA="50000" endA="300" endPos="38500" dist="50800" dir="5400000" sy="-100000" algn="bl" rotWithShape="0"/>
          </a:effectLst>
        </p:spPr>
      </p:pic>
      <p:sp>
        <p:nvSpPr>
          <p:cNvPr id="14341" name="AutoShape 4" descr="data:image/jpeg;base64,/9j/4AAQSkZJRgABAQAAAQABAAD/2wCEAAkGBhQSERUUEhQUFRUVFBcVFxQUFRUVFxcUFBQVFBQWFRQXHCYeFxkjGRQUHy8gIycpLCwsFR4xNTAqNSYrLCkBCQoKDgwOFw8PGikcHBwpKSkpKSwpKSkpKSkpKSkpKSkpKSkpKSkpKSkpKSksKSkpKSksLCwsKSwsKSksKSkpKf/AABEIALoBDwMBIgACEQEDEQH/xAAcAAACAgMBAQAAAAAAAAAAAAAEBQMGAAECBwj/xABFEAABAwIDAwcHCwMDBAMAAAABAAIDBBEFEiExQVEGEyJhcYGRFDJCobHB0RUjM1JTcoKSk7LwJGKzQ3PhNGPC8RaDov/EABkBAAMBAQEAAAAAAAAAAAAAAAABAgMEBf/EACQRAQEAAgMBAAIBBQEAAAAAAAABAhESITEDE1EEFCIyQWFx/9oADAMBAAIRAxEAPwBVy+5aVNU9kZIYI5JCOazsJAAFndLXTVUetxmbM/LNLa+nzj/HarHj9M7ns7dokcbXte5s5t9xsqtirRzmgLRa+U7RxB4lY4+trOukQxif7ab9WT4rk4zN9vN+q/4ocv4LgMJWjMcMWn+3m/Vf8URBiU5/1pe3nH/FK4wL8EwhtbpW13/zYiq1E0mIztOs0v6j/isbjM320n6j/ioXMH81Q8kNtik9CX4vP9tL+o/4rg4vPunl/Vf8VBzJKmjoDtsjY1tv5Wn+3m/Vf8VtmKTk256X9R/xUnyeeB+C7ioTobd9kuR8KH+Vp2n6ab9V/wAV3FjU2+aX9R/xUtXhx2jwSx7LKt7HHRs3G5T/AKsu37R/gNV27F5dhlmJO4SPueoa6JOx9k4w8BzSQRcaHq60iNsGxKSzmufLcHY6RxtwAUXKHEZWtjIlkHTsbSOF9N9iouT1Mek47C7Q6622lc8pWXbG3jIPZ/yplvI9QxkqpM8Z5yTpAm2d1tnaijWSfaP/ADu+K5xGHLzP83LmyMqc078rk+0f+d3xWeWSfaP/ADu+K4stKdmk8tk+0f8And8Vz5bJ9o/87viuCuSEwl8tk+0k/O74rny2T7ST87vio7LVki0kNbJ9o/8AO74rRrpPtJPzu+KjK5IRstJPLpPtJPzu+KGqsUkGgkk6znd8VuSSwv4dZSyrdlGu0qsSvSCqxeYvAE0uptpI/fpxV3hqH2HTdsHpHgqXyeos8udw6Lf3K25rKfpW/wAcetsra19j03fmcg+TeJSGrjBe8jp6F7j/AKb911zXyaIfk1/1kf4/8bksFfSf2rDV5S94NtXO224rz/FnF0j7AnpEXsToCbWTWtePKZm7xI8nZvcSNQiojotePbm30p5pH/VcfwlSx0r97XDuKtWbVbzajtVJVcQ3XbIiNl/UrtVQtFui3vAK4ZRRkfRt7hZLs+lVjp3Hij4MMJ3eKssOGx/VHrR8OHx/VHrU2VpMoQUOBttd1uxMW4fGBu7gnTKRg9EeCjqLDYB4JcB+TXhQ6mj3D1KF4aNjfUipqg8UFO88UuBflqGeYWtYd6Q1tNHe5Pc0e9F1hKWVKqYyFc7Q9RYNGUW1711EzXae5aqGXaLam+wIiCmdcdF35SqIYyN+TM1zw0ENvc2udbLdLT849oc5x13uOnYV2+F2WwDstwSCwk3Gyx3LqjdkeC7o679EugJxxuRzGtc7TZmJKYD+eCV4/VNe5haQdRs13pqB7vYoyVGiFpdFayqTcOQk2ItGzpdnvKLq8Pa8bXjqB014hCPwADY894+BWkidovlC/ojxXTaoncFJBgDjfptsNSdfYo6ilA0aSesiyrjC2l57sUnMOIva/elphKVVONlpIYSbaE30RxPkezj0naN3X4pHiFU1x6LgUBXYm+W2Y6DYEPFEXEAbUSaT74v+DUgZGLbLDXidCSi5joswSECBrRsbpf2+tdzxaLmvrtwmposqHXBXPJ1v9ZHf+7/G9dyjVdYC3+rj/F/jeqwH08CVtA8zyvIefnH6kaZQ4kWWnVTWaOcAeHbsVuqW3c7tcO65C81xxuWZzdbNs0X22AAC2l3XHro0OJR388Ll2Lx3Fnb+BVc3qaOpI3u8dFSV7kro3gFr2nvClpnA7x4hUeOQuOnuurBheCk6u06lFy00mG1pit1Ipko4jxCUU+Bs4JhDg0fBKZw/x6G+Us+s3xCBq6xh9IHsRjKCMei3wC7MDRsaEci4q9I650Dj2NKifA87I3d+isllyUuZ8IqpwOR20Nb2lBV+B5NXOv2K6liS43TXalcqrjFRNN861o3qz00Vh/NyU0kfzoPAFOJJg1uZxACL2mx2UBiLQXxA7Ln2Bcx4zndljb3uNh4AXWqqJ8mUucwZb2yg+9VjCD4lRMbPFlAFzrZOSlLqc5g6+Yt2f+lqWukG8flTsKG1lpm3u96QvxeUbx4BGYRXue4hxBs24sLb0pDtNJD0Su3Ll40PYfYuv+D6gtEJ6UXDx/b70A6kRtK7U9ikLQgqqnKWTm4rDa827htVVhjzGw2mwHaVZOXWkkY/sJ7ybJfyc5tsrZJCCGHNktfNbceCLRJupcWwtlI8RnLLJlBd9RpO6w85QeUPGptl4ABvsTGroQ+Z0gfGQ6xtmta4GmvBDV9JIdGtv90tPsKmVWrPFg5NYl6J2HUJ5VN0XnmGl7CdCLHYfWrlRVwkaPWsc8e+nV87uIJNqkwRn9XF+L/G9ZNHqicEj/qGfi/Y74pY+xpn4Z10rWl7nGwBNz38N6ouO4dJIXThgDHdIHMCco3kK54tFmzA7MzvUdFXWukaJGEdC5GUbrj0eCreq5cMNztTittZdTzU5DiicPgu4DrWvLplx7NsDwnQOO9WqGMAKKmpQGgAbApnOWFu3VJqaFQBF8+xvnEDtKrs8pJ1cQOANkPT1kb35Wgvdw2+tOd9QrpZZMYiHpepRtxSN2x4UceDOewu5oZW7TtsktVhGug28F3T+F9LNuT+pwl0sZkXJcgMKo3CwNyOtPm4WSNAscv4+caT7Y0pnqw0XJsq9iXKNjtGgnr+CsNXyWkmda9h/NiS4lyBc06FxtvOmvCyz4Wer/JFbkxB4LXNADi7ojj29XwUhgcdXnM47T8OAUmF4QQ97nahnRbf1piaZXIzt2Cw+KzyeopiFHHFY9y7L7C52BAbW7oB+MM2ta9/3W6eJQsPKVhNnNczrOvjbYkNnFhwC7pmAO0AGm4BRtcCAQbgi4IU0LekEATZcs81v3R/PUu1zH5o7x4EpwVLTnU/dKgbUqenHSHf7EJPT727UyIuWcOYRv4EtPfqFWaaSz2nZqFcKtr3NLHROII3EG3AqpVUGU2s4HrFkFOqYy1BZM4XOV3SHCztVFXVB3E+K4aOejAGsjNLcWdXEgoaCne94Y0EuJsBvv1jcjpV2PwrNJcC5yi5JOnimlEbHTM3jY2TekwpscYjaNnnuG928Aod8FzptusblK6sMNQXkJGjz3hpRWCZvKGXLSOlsuD5jlHBR6ao/CqUNmYfvfsPxUT1pl5U2JN888CfalbjlYSdrjcjcQjsbkIZJbi4esoWgY2aFo9Jo2HfZPKMPlf2qVZEXuJtv3cFNhFPZ+vEJ/WUobsaBpbXbdJx0H6I5dKuMl2uFMLrt9JdA0VZonEDwUoMt/6V3EMDL7gk5TuG9d4BQ+Tm2W4J2jb33VldCCoX0QKqbxRbv1NHiTmRujaTkdtFvfdLdCdEUaMDdftXLmgbl34/zs8Y5b/FxtTUkoBT+mnFlVIn9JNYp7iyX9XcvSv8aYnkNa1rrLWK1TCw67lUK2pIeNdyjlrnOBHUVzZfXfTox+Wpssp5WmO4tq9x9i1oq9glWcjmHax5Hj/6TRtQqjMVM0AJXUs5x+T0R53WTsBRvPXCBppbHzXHM86gXAsbC6Almoy5oA01B4aA6jwQuN4OJGFwHTbr94bwf5uT6OFSENBAuL8CRfwQFP5LV5zc0ToRdvURtHYRfwVpYzUKsw4VknDhfoy6dmY+4q15EqI2uWb/ALx9Zv71srTd/b7gnAlpz0h2+1cOCxh1Hb7wtyDU9qAxkNmOedjR61Uq4c5e9jf1K4P+hf2FVUwAbAgEEtO5hu3TgQrHyVqHyZ3PNw0AXsA4uP8AcBfYgJ4bghEclqwMLo3G1zcX47Cpy8X8/wDKbWkXA0Cigp953lHSytDdEG2Vczu2MboERh7/AJ1v4v2lACTREYVJ8838X7Sqx9icvKjx6oytfdpddxFh2nwVbwfE+bfkkHRcbtO9jt3ci8expznyNY0gNe5pcbauDjew4KsVDvHeVprbkl0vtRKHjK9p4gjaFXq1lnX104rnBOUoa0MlJ02O23HAqXEMTjkcA03P8so1qtplLBtE42TamqbJTRM0R7FNVPDuCpuigUihksmEVQnKjLEXIENKtumS2trDqGp7GMdxvu7RNIBqk7MahY3VwCngxuM+a5ELKWpMSivY8EGF3XYowA693WgKeqNtVN9XPNK9jUHk9RnHmS7ep381WCqTiuiEgIcAQGkkHqCpUdcWdEjZuK3wu4w+kkqz0U1zbq96LotC5vB1+52vxSTAKvPIRb0D7k5qIHEh8fnt3bnDe0qtszeBbqYY7Z3NaS0XzEC4A12qvMx9jZCZM7LMy5HNJ1vckEbUuxvHn1PzcLX5Sddt3nd2BMqaUFfzsoA3kuPZtT4sSrk5gPMtLn6yO2/2jblHenvNoOAVy3f3e9DjEY7kF4BG0O6Jv3qSOZpJs5puBsI3FyAlXUm09q5IXUm1AS/6L+9VyRisjfo3JHJGgFsjEor4rG6fSsQVTDcJG1hONvcRG7W+w708glVbwaj+cufR08VYGNWOenV8rbOx7JUdhDvnmfi/aUma5M8CPz7PxfsKnH2Nb5VOxiW9RL1SyDTT0zuQUxupsaP9RL/uyH/9uQzXhdLz0WWyIptX34qN7b6hSUPn9yVOerdhz7tTFiRUM+U9qeNN1zV1SpRopmTKAFbKShEky7pqfjvQD61rdpC7bjkVtXtCqF/43W4HG/W1j1KvV2GmJ3Q3p1NynjHmgu9QQE3KAG/RBPYmfGl7GOzDNdNb6JJJiT3HTb2JjTvNuki9pjt8pyuOzMQy/Va508F3Hhsbh02Md121SalxJzyWHZfMOq1x71Y6cdELXGajmyu6Bmjgp7GzY81xfXVT01Sx3muaewgoTlNTNdA5xvdmrbcSbG/FUi9tmnZoq0nb04Rg7QO8D3qeJttgt2Cy87w3GZWPaOcdlzC4JuLX12q7xYgbXBDhxHxCZemrGqZrEvixMb2kdmqMir4z6QHbogwWO4LFNG4vaMwGjho4d+/vVSdyUb6L3DtF/Yr3Xyt5t3SGzj2JCCgK/wD/AByUebN63BTwUdYw9GQOHBzrj1hOmqVqAkwx0hhdztg7+3ZZCSMTCE9B/Yl8U+a+hFjbUWv2IASWNByMTGV7RtIHaUvlqmXsDf7uvsSoE4LTWjed5J+ClBUVDMWtIILQSdosumuWFnbt+f8AimaEzwJvz7Pxfscl0Sa4J9Mzv/YUp6u+V59jL/6iYf8Adk/yOQYOqLxn/qZv96T/ACOQi6XmpA5E4c27+5CMGz46Jpg8d336lOXisfYbyU1tUZQVu47lu2iX1EZabhc7pWDOuXyaJPS4psBRzaoEgcVPi5du46JriS4X7UJVYaG6tAI4EBNmtUNREbaJxcy0VQxxHR7LLZpoBc2NtwuiJMFeRfNbqsUIcGO9/qTVymgznNzdEWC1iuIZGZfScPVsJUslGI7km4Gvgq1X1pe7Me4cAtMZty/T6C8Gd853fBXOn80KlYGfnPw+9XWn80LZht25oIsQCDuOqVVPJiB5JsWk/VPuTZYg9KniHJFzQSxwcACSDobDVQ8l4Q6UtJcBkuMptrcK3VI6Dvuu/aVV+SzLVBv9l8Er4Wuz99JI3zXNeODuifzDRZGTvblI0IOvffYQjUK89J3d7FEq7NCGxAssRcEWISip5LtNzE97DwuS34hOYj0R/N66VxNUueOsh2l5HEdIf8KKPlRONpae1o9yvBS2uwGKTUtyni3Q96aQGD43LNnHQbYDYDvPb1KKsfJmLS+9t402rI6dtESXOLmyaNsNRl1N/FLq3EOce5zPN06ilDB1jzmsST13TXkr/qfh96TOjL3dEEk8ASrDgGHviDi8WzW0vc6X2oonplOy46xqEMHo26DqGWNxsKysdPzy10IgenOCn55n4v2lV6OROOT0152D737HJa7b29VSMYH9RPp/rSa//Y5BB+3r2/8ACYYxSvdUTWafppP8h4oZuFyfV9YW7zULgOKbYG/W3EIVmEPB1tbrKLo6BzHXFuwXU5eKx6qxDYuJmXCHbM62jCfFdiOU+iAs+FdHPEvng4JfPXGMjarA7C5Hbcvisk5Mte4k5ADuFzbsVY4/tncv0Fw7lHuJv6intPjLCNoSscjIuLu7RSx8lIh6Un5kXCf6E+v7NpK8EbQllVVtaNTc9Slbyfj4v73FdjB4BtaD94komCvy/pVMUrS/otuSdttbDuQkeByu1LcjeLtPUr03mmeY1o+633hIMUxxly0XuDY9yuTTHL+67DUzbOaNuVtgrLTeaFU8Oq88mzZqrZTjohMJVixYgOJ/Md9137VSIK4xS5hwHgrxKOifun2FefYg20n4W+xGti1fKKqEjA5RuHSd2j2BJeStZcFpOxOiek/tHsCizVVvcFReaP5vK6JXMewfzeVtUli1dbXKAW4vhrZsocSMtzpbfYb0hqMIZG8i7jsOtvcrTLtHZ70kxT6TuCmXs74IwhoDTYb0aUHhB6J+97gjCUqqOSoKg9E/zepyhq1vzbv5wPuSVPUF0z5NP/qY/wAX7HJUyQFo7EdyZf8A1cf4/wDG5Enba5dNV9uek/3H/vK4a0cAleLYy5s8oDW6SyDfue4IP5dk3ZR2D4rVydLK0DgFPGFUnYxL9bwAC4bXyEi73eKAuwfbafWt+VsG1zR3qrxuPEqUqLkuYrEcViHpX7LqJ/KFg2BxVce5Y0FLdO4w8k5TW2MHefgo6blNcnOcg6gSk0rVptMjY4Q2qOVcQ2CR/qCXT8rHHzI2jtu4pZXR5Sg1cZ3qmMvKCd3p2HBoAQT5CSSSSTtJXC0mnZlgn0nd7wrpTnohUrA/pD933hXWm80INKsWLEG1J5p7D7CqBi/0p+632K/v809h9hVHxOhe6S7WOIyjUC+5MmsBnyyjr0Vsa67n/e/8QqZDSyNcDkdp1FW6ifcOP93/AItU5eqnhgw6DsXV1y3YOxYSkVbutXWrrRKBpHL5w7PeEkxP6TuHsTeeUBwuQNPeEmxB4L9DfQepGu9nfBWEjont9wRhQmFnon73uCKJU31UaXLwulySkZRO0xm1uj6J9yP5JyXrIvx/43qSRgIIOoKI5NUDW1UZF9M2l/7HJi5f6VbGIHeUTdF300m47M7kFzDr+a78pX2JVYU152DwUHyC3gPALZzvkXyd31XflKzyd31XflK+s6jDooywPLWmRwYwHTM8guDRxNmuPcpvkJvAeCVhyvlunaSPNPgURzR4HwK+kIIqd4Ba4EFz2A2IGaIuEguRpbKdTwXbaWEvawFpc9hkaALhzGloLgRpa7m+KnhGk+j5rbSOO4+CJjw48D4L6T+Q2cB4LfyEzgPBLgf5P+PmzyE32HwUnk5A2HwK+jvkNnAeC4p8Lje0ObYtcLg2tcd6Pxj83/HyjiTHF56LtP7ShPJnfVd+Ur69+Q28B4Ba+Q28B4BXpnbuvkTyd31XflK15O76jvyn4L63qsNjjY6R9gxjS5zrbGtFydOpb+TYrNN22fYNvYXLhdoF95G5NO3yxgkDuc1a4dHe0jernTsOUae1e8fIbOA8FnyEzg3wSsOV4Xl/mqzL/NV7hT4XE8XbYi5F7W1aS0jUcQQpfkJnAeARo+TwiRpsdNx48Fx5DlYBwHrsvd5MIjbbNlFyGi9hdx2AcSeCjpaCGTPksebeY3aWs9trjXtCLByfPdTCeB8FJRRHKdD5x3L6G+Q2cB4LiLCo3FwbY5XZXabDYOts4EJaHJ4SAbDs4FZlPD2r3duDxkloy5gASNLgOvlJG4Gx8CuvkNnAeCNDk8Gynh7VotK93iwqNxcAASw5XabDYOtqOBCk+QmcB4D4I0OT5vxeMnLod+4pbzLvqu8CvqL5Cb9UeCEoaeCbPzZDgxxYTlIbmabODXEWdY6XFxcJyDk+esMjOU6Hbw6giiw8D4L31tJAXsYC0ukY6RlhcOY3KC4EaW6TfFE/ITOA8FNwPm+d8h4HwWsh4HwX0QcDZwHgt/ITOA8EuA5vnQxngfBH4A0ioZcH0t39jl758hM4DwXQwFvAeCfAudN1pbWK0qPyxweqqZS6FrAKeMPhLyQXVBeJM0dt4EbWdL7RyJ5UU8knksrIZHyNN+ZteMF2S4lIcMjm2OV4uBY8Vb1iAoMGASuytMThaXEGvJNmujnEj4joek1xc3W20HYoaHDpooqcxUrw6OhngMb9B5QRC4ZjmvkcWOGYG3YvRLLEB5phWATOkEckUwp+ezlr/mm2NGWEZGvNm88Bpc62KFqMGlpqW72SgOpqVsw5xxLp/LWBwvmuXmM2vw0XqqjmiDhZwBFxoQCNDcbesAoCucmcPIZUgxPjhkkPNQyE5gwxta/TMS0OeHEC+/ck+A4VPDNSF0crneTsjlMlyyINY/Vkgf518oc0g3uDfRX1q6QFL5SU9RzlQ2OOZ/PMpebcwjK0xSu53MS4ZeiQesBKZ8GqLSsjimMXlDJJHPZ87KwulzsLectK1pMZuC3M3S2i9KWrIDzKv5PS805joqmeN9NMIWWymGeR7zZ7A/oty5A0kmwBCsXKjCOcp6bNC6XmZoXvY3V2VrS15aLi5F+KtdltAUSkwybytjualD/KpHvnc75s0jo3hkYF9usTcltCwlHY5gMslWzJfmJ2sFT0iLCncZGWAPpg5Dbc1W1YgPMJeTlTZjJGziPJMxnNt510UjqqVzX3Mgynm3R5X62DbG287EcDrmSSmne4tj6cV3fSuqmiOfMP+2Q6Qbru0XoNliAqnKjAQaanYInTNgmhJaLl5jj6LiNQSbG+1KJOTc4e+aFjmTOrpXNeXEWgfTFrS4Xtlz5NLXBF16EsQFM5DYO+Il7+eY7mmMfG9ga10g1dIHZ3Z3XuMwtcHwHPJmR1QWvjeYDPVPy5zlLZIYebNs17GQSWG43OivaxAeaxYBUNEhEUgqZaCGNs172kjbI2VrnZui8tygE7TvCno+TL3c3pOInVTHSQvbzLWsZBMHOyiRxIc58YdrYlo0XodliA89rMDkbK7PBLLSieZwhjcSTmghETwMwJaHNlG3QuBtomXJbA5Wzc5VBxeynp2Mc5xcA8NlEttbFwBYC7ergssgKLieFTOq3ERyl5qYHRTh3zbKZoZzrDrpoJQW26ReE15JYHzNDzTo8hcZszCdz5JLa33tLVZVlkB5ph3JQuhp43U0jBDSVEbgSWf1BEWUsIdqCWkg7NNymoMDqnVDDOZ2vvA5krWBwa1kUfORukz9G7xIHDKb5767V6LZYgKVyywqWWZhtIYeac0c0znHMmLrh+XO2xy2s/WxBS6ShqTNNSwyudzMTqhkpf0ufmhMTI5LHQh/OyW2dNvBeiuUTIGtN2tALjdxAAubDU8T1oCs8icJdGZHnnmBzWN5qSMRtDm3LntGd2Ym4BdoDlurXZYFtAf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pt-BR">
              <a:latin typeface="Calibri" pitchFamily="34" charset="0"/>
            </a:endParaRPr>
          </a:p>
        </p:txBody>
      </p:sp>
      <p:sp>
        <p:nvSpPr>
          <p:cNvPr id="14342" name="AutoShape 6" descr="data:image/jpeg;base64,/9j/4AAQSkZJRgABAQAAAQABAAD/2wCEAAkGBhQSERUUEhQUFRUVFBcVFxQUFRUVFxcUFBQVFBQWFRQXHCYeFxkjGRQUHy8gIycpLCwsFR4xNTAqNSYrLCkBCQoKDgwOFw8PGikcHBwpKSkpKSwpKSkpKSkpKSkpKSkpKSkpKSkpKSkpKSksKSkpKSksLCwsKSwsKSksKSkpKf/AABEIALoBDwMBIgACEQEDEQH/xAAcAAACAgMBAQAAAAAAAAAAAAAEBQMGAAECBwj/xABFEAABAwIDAwcHCwMDBAMAAAABAAIDBBEFEiExQVEGEyJhcYGRFDJCobHB0RUjM1JTcoKSk7LwJGKzQ3PhNGPC8RaDov/EABkBAAMBAQEAAAAAAAAAAAAAAAABAgMEBf/EACQRAQEAAgMBAAIBBQEAAAAAAAABAhESITEDE1EEFCIyQWFx/9oADAMBAAIRAxEAPwBVy+5aVNU9kZIYI5JCOazsJAAFndLXTVUetxmbM/LNLa+nzj/HarHj9M7ns7dokcbXte5s5t9xsqtirRzmgLRa+U7RxB4lY4+trOukQxif7ab9WT4rk4zN9vN+q/4ocv4LgMJWjMcMWn+3m/Vf8URBiU5/1pe3nH/FK4wL8EwhtbpW13/zYiq1E0mIztOs0v6j/isbjM320n6j/ioXMH81Q8kNtik9CX4vP9tL+o/4rg4vPunl/Vf8VBzJKmjoDtsjY1tv5Wn+3m/Vf8VtmKTk256X9R/xUnyeeB+C7ioTobd9kuR8KH+Vp2n6ab9V/wAV3FjU2+aX9R/xUtXhx2jwSx7LKt7HHRs3G5T/AKsu37R/gNV27F5dhlmJO4SPueoa6JOx9k4w8BzSQRcaHq60iNsGxKSzmufLcHY6RxtwAUXKHEZWtjIlkHTsbSOF9N9iouT1Mek47C7Q6622lc8pWXbG3jIPZ/yplvI9QxkqpM8Z5yTpAm2d1tnaijWSfaP/ADu+K5xGHLzP83LmyMqc078rk+0f+d3xWeWSfaP/ADu+K4stKdmk8tk+0f8And8Vz5bJ9o/87viuCuSEwl8tk+0k/O74rny2T7ST87vio7LVki0kNbJ9o/8AO74rRrpPtJPzu+KjK5IRstJPLpPtJPzu+KGqsUkGgkk6znd8VuSSwv4dZSyrdlGu0qsSvSCqxeYvAE0uptpI/fpxV3hqH2HTdsHpHgqXyeos8udw6Lf3K25rKfpW/wAcetsra19j03fmcg+TeJSGrjBe8jp6F7j/AKb911zXyaIfk1/1kf4/8bksFfSf2rDV5S94NtXO224rz/FnF0j7AnpEXsToCbWTWtePKZm7xI8nZvcSNQiojotePbm30p5pH/VcfwlSx0r97XDuKtWbVbzajtVJVcQ3XbIiNl/UrtVQtFui3vAK4ZRRkfRt7hZLs+lVjp3Hij4MMJ3eKssOGx/VHrR8OHx/VHrU2VpMoQUOBttd1uxMW4fGBu7gnTKRg9EeCjqLDYB4JcB+TXhQ6mj3D1KF4aNjfUipqg8UFO88UuBflqGeYWtYd6Q1tNHe5Pc0e9F1hKWVKqYyFc7Q9RYNGUW1711EzXae5aqGXaLam+wIiCmdcdF35SqIYyN+TM1zw0ENvc2udbLdLT849oc5x13uOnYV2+F2WwDstwSCwk3Gyx3LqjdkeC7o679EugJxxuRzGtc7TZmJKYD+eCV4/VNe5haQdRs13pqB7vYoyVGiFpdFayqTcOQk2ItGzpdnvKLq8Pa8bXjqB014hCPwADY894+BWkidovlC/ojxXTaoncFJBgDjfptsNSdfYo6ilA0aSesiyrjC2l57sUnMOIva/elphKVVONlpIYSbaE30RxPkezj0naN3X4pHiFU1x6LgUBXYm+W2Y6DYEPFEXEAbUSaT74v+DUgZGLbLDXidCSi5joswSECBrRsbpf2+tdzxaLmvrtwmposqHXBXPJ1v9ZHf+7/G9dyjVdYC3+rj/F/jeqwH08CVtA8zyvIefnH6kaZQ4kWWnVTWaOcAeHbsVuqW3c7tcO65C81xxuWZzdbNs0X22AAC2l3XHro0OJR388Ll2Lx3Fnb+BVc3qaOpI3u8dFSV7kro3gFr2nvClpnA7x4hUeOQuOnuurBheCk6u06lFy00mG1pit1Ipko4jxCUU+Bs4JhDg0fBKZw/x6G+Us+s3xCBq6xh9IHsRjKCMei3wC7MDRsaEci4q9I650Dj2NKifA87I3d+isllyUuZ8IqpwOR20Nb2lBV+B5NXOv2K6liS43TXalcqrjFRNN861o3qz00Vh/NyU0kfzoPAFOJJg1uZxACL2mx2UBiLQXxA7Ln2Bcx4zndljb3uNh4AXWqqJ8mUucwZb2yg+9VjCD4lRMbPFlAFzrZOSlLqc5g6+Yt2f+lqWukG8flTsKG1lpm3u96QvxeUbx4BGYRXue4hxBs24sLb0pDtNJD0Su3Ll40PYfYuv+D6gtEJ6UXDx/b70A6kRtK7U9ikLQgqqnKWTm4rDa827htVVhjzGw2mwHaVZOXWkkY/sJ7ybJfyc5tsrZJCCGHNktfNbceCLRJupcWwtlI8RnLLJlBd9RpO6w85QeUPGptl4ABvsTGroQ+Z0gfGQ6xtmta4GmvBDV9JIdGtv90tPsKmVWrPFg5NYl6J2HUJ5VN0XnmGl7CdCLHYfWrlRVwkaPWsc8e+nV87uIJNqkwRn9XF+L/G9ZNHqicEj/qGfi/Y74pY+xpn4Z10rWl7nGwBNz38N6ouO4dJIXThgDHdIHMCco3kK54tFmzA7MzvUdFXWukaJGEdC5GUbrj0eCreq5cMNztTittZdTzU5DiicPgu4DrWvLplx7NsDwnQOO9WqGMAKKmpQGgAbApnOWFu3VJqaFQBF8+xvnEDtKrs8pJ1cQOANkPT1kb35Wgvdw2+tOd9QrpZZMYiHpepRtxSN2x4UceDOewu5oZW7TtsktVhGug28F3T+F9LNuT+pwl0sZkXJcgMKo3CwNyOtPm4WSNAscv4+caT7Y0pnqw0XJsq9iXKNjtGgnr+CsNXyWkmda9h/NiS4lyBc06FxtvOmvCyz4Wer/JFbkxB4LXNADi7ojj29XwUhgcdXnM47T8OAUmF4QQ97nahnRbf1piaZXIzt2Cw+KzyeopiFHHFY9y7L7C52BAbW7oB+MM2ta9/3W6eJQsPKVhNnNczrOvjbYkNnFhwC7pmAO0AGm4BRtcCAQbgi4IU0LekEATZcs81v3R/PUu1zH5o7x4EpwVLTnU/dKgbUqenHSHf7EJPT727UyIuWcOYRv4EtPfqFWaaSz2nZqFcKtr3NLHROII3EG3AqpVUGU2s4HrFkFOqYy1BZM4XOV3SHCztVFXVB3E+K4aOejAGsjNLcWdXEgoaCne94Y0EuJsBvv1jcjpV2PwrNJcC5yi5JOnimlEbHTM3jY2TekwpscYjaNnnuG928Aod8FzptusblK6sMNQXkJGjz3hpRWCZvKGXLSOlsuD5jlHBR6ao/CqUNmYfvfsPxUT1pl5U2JN888CfalbjlYSdrjcjcQjsbkIZJbi4esoWgY2aFo9Jo2HfZPKMPlf2qVZEXuJtv3cFNhFPZ+vEJ/WUobsaBpbXbdJx0H6I5dKuMl2uFMLrt9JdA0VZonEDwUoMt/6V3EMDL7gk5TuG9d4BQ+Tm2W4J2jb33VldCCoX0QKqbxRbv1NHiTmRujaTkdtFvfdLdCdEUaMDdftXLmgbl34/zs8Y5b/FxtTUkoBT+mnFlVIn9JNYp7iyX9XcvSv8aYnkNa1rrLWK1TCw67lUK2pIeNdyjlrnOBHUVzZfXfTox+Wpssp5WmO4tq9x9i1oq9glWcjmHax5Hj/6TRtQqjMVM0AJXUs5x+T0R53WTsBRvPXCBppbHzXHM86gXAsbC6Almoy5oA01B4aA6jwQuN4OJGFwHTbr94bwf5uT6OFSENBAuL8CRfwQFP5LV5zc0ToRdvURtHYRfwVpYzUKsw4VknDhfoy6dmY+4q15EqI2uWb/ALx9Zv71srTd/b7gnAlpz0h2+1cOCxh1Hb7wtyDU9qAxkNmOedjR61Uq4c5e9jf1K4P+hf2FVUwAbAgEEtO5hu3TgQrHyVqHyZ3PNw0AXsA4uP8AcBfYgJ4bghEclqwMLo3G1zcX47Cpy8X8/wDKbWkXA0Cigp953lHSytDdEG2Vczu2MboERh7/AJ1v4v2lACTREYVJ8838X7Sqx9icvKjx6oytfdpddxFh2nwVbwfE+bfkkHRcbtO9jt3ci8expznyNY0gNe5pcbauDjew4KsVDvHeVprbkl0vtRKHjK9p4gjaFXq1lnX104rnBOUoa0MlJ02O23HAqXEMTjkcA03P8so1qtplLBtE42TamqbJTRM0R7FNVPDuCpuigUihksmEVQnKjLEXIENKtumS2trDqGp7GMdxvu7RNIBqk7MahY3VwCngxuM+a5ELKWpMSivY8EGF3XYowA693WgKeqNtVN9XPNK9jUHk9RnHmS7ep381WCqTiuiEgIcAQGkkHqCpUdcWdEjZuK3wu4w+kkqz0U1zbq96LotC5vB1+52vxSTAKvPIRb0D7k5qIHEh8fnt3bnDe0qtszeBbqYY7Z3NaS0XzEC4A12qvMx9jZCZM7LMy5HNJ1vckEbUuxvHn1PzcLX5Sddt3nd2BMqaUFfzsoA3kuPZtT4sSrk5gPMtLn6yO2/2jblHenvNoOAVy3f3e9DjEY7kF4BG0O6Jv3qSOZpJs5puBsI3FyAlXUm09q5IXUm1AS/6L+9VyRisjfo3JHJGgFsjEor4rG6fSsQVTDcJG1hONvcRG7W+w708glVbwaj+cufR08VYGNWOenV8rbOx7JUdhDvnmfi/aUma5M8CPz7PxfsKnH2Nb5VOxiW9RL1SyDTT0zuQUxupsaP9RL/uyH/9uQzXhdLz0WWyIptX34qN7b6hSUPn9yVOerdhz7tTFiRUM+U9qeNN1zV1SpRopmTKAFbKShEky7pqfjvQD61rdpC7bjkVtXtCqF/43W4HG/W1j1KvV2GmJ3Q3p1NynjHmgu9QQE3KAG/RBPYmfGl7GOzDNdNb6JJJiT3HTb2JjTvNuki9pjt8pyuOzMQy/Va508F3Hhsbh02Md121SalxJzyWHZfMOq1x71Y6cdELXGajmyu6Bmjgp7GzY81xfXVT01Sx3muaewgoTlNTNdA5xvdmrbcSbG/FUi9tmnZoq0nb04Rg7QO8D3qeJttgt2Cy87w3GZWPaOcdlzC4JuLX12q7xYgbXBDhxHxCZemrGqZrEvixMb2kdmqMir4z6QHbogwWO4LFNG4vaMwGjho4d+/vVSdyUb6L3DtF/Yr3Xyt5t3SGzj2JCCgK/wD/AByUebN63BTwUdYw9GQOHBzrj1hOmqVqAkwx0hhdztg7+3ZZCSMTCE9B/Yl8U+a+hFjbUWv2IASWNByMTGV7RtIHaUvlqmXsDf7uvsSoE4LTWjed5J+ClBUVDMWtIILQSdosumuWFnbt+f8AimaEzwJvz7Pxfscl0Sa4J9Mzv/YUp6u+V59jL/6iYf8Adk/yOQYOqLxn/qZv96T/ACOQi6XmpA5E4c27+5CMGz46Jpg8d336lOXisfYbyU1tUZQVu47lu2iX1EZabhc7pWDOuXyaJPS4psBRzaoEgcVPi5du46JriS4X7UJVYaG6tAI4EBNmtUNREbaJxcy0VQxxHR7LLZpoBc2NtwuiJMFeRfNbqsUIcGO9/qTVymgznNzdEWC1iuIZGZfScPVsJUslGI7km4Gvgq1X1pe7Me4cAtMZty/T6C8Gd853fBXOn80KlYGfnPw+9XWn80LZht25oIsQCDuOqVVPJiB5JsWk/VPuTZYg9KniHJFzQSxwcACSDobDVQ8l4Q6UtJcBkuMptrcK3VI6Dvuu/aVV+SzLVBv9l8Er4Wuz99JI3zXNeODuifzDRZGTvblI0IOvffYQjUK89J3d7FEq7NCGxAssRcEWISip5LtNzE97DwuS34hOYj0R/N66VxNUueOsh2l5HEdIf8KKPlRONpae1o9yvBS2uwGKTUtyni3Q96aQGD43LNnHQbYDYDvPb1KKsfJmLS+9t402rI6dtESXOLmyaNsNRl1N/FLq3EOce5zPN06ilDB1jzmsST13TXkr/qfh96TOjL3dEEk8ASrDgGHviDi8WzW0vc6X2oonplOy46xqEMHo26DqGWNxsKysdPzy10IgenOCn55n4v2lV6OROOT0152D737HJa7b29VSMYH9RPp/rSa//Y5BB+3r2/8ACYYxSvdUTWafppP8h4oZuFyfV9YW7zULgOKbYG/W3EIVmEPB1tbrKLo6BzHXFuwXU5eKx6qxDYuJmXCHbM62jCfFdiOU+iAs+FdHPEvng4JfPXGMjarA7C5Hbcvisk5Mte4k5ADuFzbsVY4/tncv0Fw7lHuJv6intPjLCNoSscjIuLu7RSx8lIh6Un5kXCf6E+v7NpK8EbQllVVtaNTc9Slbyfj4v73FdjB4BtaD94komCvy/pVMUrS/otuSdttbDuQkeByu1LcjeLtPUr03mmeY1o+633hIMUxxly0XuDY9yuTTHL+67DUzbOaNuVtgrLTeaFU8Oq88mzZqrZTjohMJVixYgOJ/Md9137VSIK4xS5hwHgrxKOifun2FefYg20n4W+xGti1fKKqEjA5RuHSd2j2BJeStZcFpOxOiek/tHsCizVVvcFReaP5vK6JXMewfzeVtUli1dbXKAW4vhrZsocSMtzpbfYb0hqMIZG8i7jsOtvcrTLtHZ70kxT6TuCmXs74IwhoDTYb0aUHhB6J+97gjCUqqOSoKg9E/zepyhq1vzbv5wPuSVPUF0z5NP/qY/wAX7HJUyQFo7EdyZf8A1cf4/wDG5Enba5dNV9uek/3H/vK4a0cAleLYy5s8oDW6SyDfue4IP5dk3ZR2D4rVydLK0DgFPGFUnYxL9bwAC4bXyEi73eKAuwfbafWt+VsG1zR3qrxuPEqUqLkuYrEcViHpX7LqJ/KFg2BxVce5Y0FLdO4w8k5TW2MHefgo6blNcnOcg6gSk0rVptMjY4Q2qOVcQ2CR/qCXT8rHHzI2jtu4pZXR5Sg1cZ3qmMvKCd3p2HBoAQT5CSSSSTtJXC0mnZlgn0nd7wrpTnohUrA/pD933hXWm80INKsWLEG1J5p7D7CqBi/0p+632K/v809h9hVHxOhe6S7WOIyjUC+5MmsBnyyjr0Vsa67n/e/8QqZDSyNcDkdp1FW6ifcOP93/AItU5eqnhgw6DsXV1y3YOxYSkVbutXWrrRKBpHL5w7PeEkxP6TuHsTeeUBwuQNPeEmxB4L9DfQepGu9nfBWEjont9wRhQmFnon73uCKJU31UaXLwulySkZRO0xm1uj6J9yP5JyXrIvx/43qSRgIIOoKI5NUDW1UZF9M2l/7HJi5f6VbGIHeUTdF300m47M7kFzDr+a78pX2JVYU152DwUHyC3gPALZzvkXyd31XflKzyd31XflK+s6jDooywPLWmRwYwHTM8guDRxNmuPcpvkJvAeCVhyvlunaSPNPgURzR4HwK+kIIqd4Ba4EFz2A2IGaIuEguRpbKdTwXbaWEvawFpc9hkaALhzGloLgRpa7m+KnhGk+j5rbSOO4+CJjw48D4L6T+Q2cB4LfyEzgPBLgf5P+PmzyE32HwUnk5A2HwK+jvkNnAeC4p8Lje0ObYtcLg2tcd6Pxj83/HyjiTHF56LtP7ShPJnfVd+Ur69+Q28B4Ba+Q28B4BXpnbuvkTyd31XflK15O76jvyn4L63qsNjjY6R9gxjS5zrbGtFydOpb+TYrNN22fYNvYXLhdoF95G5NO3yxgkDuc1a4dHe0jernTsOUae1e8fIbOA8FnyEzg3wSsOV4Xl/mqzL/NV7hT4XE8XbYi5F7W1aS0jUcQQpfkJnAeARo+TwiRpsdNx48Fx5DlYBwHrsvd5MIjbbNlFyGi9hdx2AcSeCjpaCGTPksebeY3aWs9trjXtCLByfPdTCeB8FJRRHKdD5x3L6G+Q2cB4LiLCo3FwbY5XZXabDYOts4EJaHJ4SAbDs4FZlPD2r3duDxkloy5gASNLgOvlJG4Gx8CuvkNnAeCNDk8Gynh7VotK93iwqNxcAASw5XabDYOtqOBCk+QmcB4D4I0OT5vxeMnLod+4pbzLvqu8CvqL5Cb9UeCEoaeCbPzZDgxxYTlIbmabODXEWdY6XFxcJyDk+esMjOU6Hbw6giiw8D4L31tJAXsYC0ukY6RlhcOY3KC4EaW6TfFE/ITOA8FNwPm+d8h4HwWsh4HwX0QcDZwHgt/ITOA8EuA5vnQxngfBH4A0ioZcH0t39jl758hM4DwXQwFvAeCfAudN1pbWK0qPyxweqqZS6FrAKeMPhLyQXVBeJM0dt4EbWdL7RyJ5UU8knksrIZHyNN+ZteMF2S4lIcMjm2OV4uBY8Vb1iAoMGASuytMThaXEGvJNmujnEj4joek1xc3W20HYoaHDpooqcxUrw6OhngMb9B5QRC4ZjmvkcWOGYG3YvRLLEB5phWATOkEckUwp+ezlr/mm2NGWEZGvNm88Bpc62KFqMGlpqW72SgOpqVsw5xxLp/LWBwvmuXmM2vw0XqqjmiDhZwBFxoQCNDcbesAoCucmcPIZUgxPjhkkPNQyE5gwxta/TMS0OeHEC+/ck+A4VPDNSF0crneTsjlMlyyINY/Vkgf518oc0g3uDfRX1q6QFL5SU9RzlQ2OOZ/PMpebcwjK0xSu53MS4ZeiQesBKZ8GqLSsjimMXlDJJHPZ87KwulzsLectK1pMZuC3M3S2i9KWrIDzKv5PS805joqmeN9NMIWWymGeR7zZ7A/oty5A0kmwBCsXKjCOcp6bNC6XmZoXvY3V2VrS15aLi5F+KtdltAUSkwybytjualD/KpHvnc75s0jo3hkYF9usTcltCwlHY5gMslWzJfmJ2sFT0iLCncZGWAPpg5Dbc1W1YgPMJeTlTZjJGziPJMxnNt510UjqqVzX3Mgynm3R5X62DbG287EcDrmSSmne4tj6cV3fSuqmiOfMP+2Q6Qbru0XoNliAqnKjAQaanYInTNgmhJaLl5jj6LiNQSbG+1KJOTc4e+aFjmTOrpXNeXEWgfTFrS4Xtlz5NLXBF16EsQFM5DYO+Il7+eY7mmMfG9ga10g1dIHZ3Z3XuMwtcHwHPJmR1QWvjeYDPVPy5zlLZIYebNs17GQSWG43OivaxAeaxYBUNEhEUgqZaCGNs172kjbI2VrnZui8tygE7TvCno+TL3c3pOInVTHSQvbzLWsZBMHOyiRxIc58YdrYlo0XodliA89rMDkbK7PBLLSieZwhjcSTmghETwMwJaHNlG3QuBtomXJbA5Wzc5VBxeynp2Mc5xcA8NlEttbFwBYC7ergssgKLieFTOq3ERyl5qYHRTh3zbKZoZzrDrpoJQW26ReE15JYHzNDzTo8hcZszCdz5JLa33tLVZVlkB5ph3JQuhp43U0jBDSVEbgSWf1BEWUsIdqCWkg7NNymoMDqnVDDOZ2vvA5krWBwa1kUfORukz9G7xIHDKb5767V6LZYgKVyywqWWZhtIYeac0c0znHMmLrh+XO2xy2s/WxBS6ShqTNNSwyudzMTqhkpf0ufmhMTI5LHQh/OyW2dNvBeiuUTIGtN2tALjdxAAubDU8T1oCs8icJdGZHnnmBzWN5qSMRtDm3LntGd2Ym4BdoDlurXZYFtAf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pt-BR">
              <a:latin typeface="Calibri" pitchFamily="34" charset="0"/>
            </a:endParaRPr>
          </a:p>
        </p:txBody>
      </p:sp>
      <p:sp>
        <p:nvSpPr>
          <p:cNvPr id="14343" name="AutoShape 8" descr="data:image/jpeg;base64,/9j/4AAQSkZJRgABAQAAAQABAAD/2wCEAAkGBhQSERUUEhQUFRUVFBcVFxQUFRUVFxcUFBQVFBQWFRQXHCYeFxkjGRQUHy8gIycpLCwsFR4xNTAqNSYrLCkBCQoKDgwOFw8PGikcHBwpKSkpKSwpKSkpKSkpKSkpKSkpKSkpKSkpKSkpKSksKSkpKSksLCwsKSwsKSksKSkpKf/AABEIALoBDwMBIgACEQEDEQH/xAAcAAACAgMBAQAAAAAAAAAAAAAEBQMGAAECBwj/xABFEAABAwIDAwcHCwMDBAMAAAABAAIDBBEFEiExQVEGEyJhcYGRFDJCobHB0RUjM1JTcoKSk7LwJGKzQ3PhNGPC8RaDov/EABkBAAMBAQEAAAAAAAAAAAAAAAABAgMEBf/EACQRAQEAAgMBAAIBBQEAAAAAAAABAhESITEDE1EEFCIyQWFx/9oADAMBAAIRAxEAPwBVy+5aVNU9kZIYI5JCOazsJAAFndLXTVUetxmbM/LNLa+nzj/HarHj9M7ns7dokcbXte5s5t9xsqtirRzmgLRa+U7RxB4lY4+trOukQxif7ab9WT4rk4zN9vN+q/4ocv4LgMJWjMcMWn+3m/Vf8URBiU5/1pe3nH/FK4wL8EwhtbpW13/zYiq1E0mIztOs0v6j/isbjM320n6j/ioXMH81Q8kNtik9CX4vP9tL+o/4rg4vPunl/Vf8VBzJKmjoDtsjY1tv5Wn+3m/Vf8VtmKTk256X9R/xUnyeeB+C7ioTobd9kuR8KH+Vp2n6ab9V/wAV3FjU2+aX9R/xUtXhx2jwSx7LKt7HHRs3G5T/AKsu37R/gNV27F5dhlmJO4SPueoa6JOx9k4w8BzSQRcaHq60iNsGxKSzmufLcHY6RxtwAUXKHEZWtjIlkHTsbSOF9N9iouT1Mek47C7Q6622lc8pWXbG3jIPZ/yplvI9QxkqpM8Z5yTpAm2d1tnaijWSfaP/ADu+K5xGHLzP83LmyMqc078rk+0f+d3xWeWSfaP/ADu+K4stKdmk8tk+0f8And8Vz5bJ9o/87viuCuSEwl8tk+0k/O74rny2T7ST87vio7LVki0kNbJ9o/8AO74rRrpPtJPzu+KjK5IRstJPLpPtJPzu+KGqsUkGgkk6znd8VuSSwv4dZSyrdlGu0qsSvSCqxeYvAE0uptpI/fpxV3hqH2HTdsHpHgqXyeos8udw6Lf3K25rKfpW/wAcetsra19j03fmcg+TeJSGrjBe8jp6F7j/AKb911zXyaIfk1/1kf4/8bksFfSf2rDV5S94NtXO224rz/FnF0j7AnpEXsToCbWTWtePKZm7xI8nZvcSNQiojotePbm30p5pH/VcfwlSx0r97XDuKtWbVbzajtVJVcQ3XbIiNl/UrtVQtFui3vAK4ZRRkfRt7hZLs+lVjp3Hij4MMJ3eKssOGx/VHrR8OHx/VHrU2VpMoQUOBttd1uxMW4fGBu7gnTKRg9EeCjqLDYB4JcB+TXhQ6mj3D1KF4aNjfUipqg8UFO88UuBflqGeYWtYd6Q1tNHe5Pc0e9F1hKWVKqYyFc7Q9RYNGUW1711EzXae5aqGXaLam+wIiCmdcdF35SqIYyN+TM1zw0ENvc2udbLdLT849oc5x13uOnYV2+F2WwDstwSCwk3Gyx3LqjdkeC7o679EugJxxuRzGtc7TZmJKYD+eCV4/VNe5haQdRs13pqB7vYoyVGiFpdFayqTcOQk2ItGzpdnvKLq8Pa8bXjqB014hCPwADY894+BWkidovlC/ojxXTaoncFJBgDjfptsNSdfYo6ilA0aSesiyrjC2l57sUnMOIva/elphKVVONlpIYSbaE30RxPkezj0naN3X4pHiFU1x6LgUBXYm+W2Y6DYEPFEXEAbUSaT74v+DUgZGLbLDXidCSi5joswSECBrRsbpf2+tdzxaLmvrtwmposqHXBXPJ1v9ZHf+7/G9dyjVdYC3+rj/F/jeqwH08CVtA8zyvIefnH6kaZQ4kWWnVTWaOcAeHbsVuqW3c7tcO65C81xxuWZzdbNs0X22AAC2l3XHro0OJR388Ll2Lx3Fnb+BVc3qaOpI3u8dFSV7kro3gFr2nvClpnA7x4hUeOQuOnuurBheCk6u06lFy00mG1pit1Ipko4jxCUU+Bs4JhDg0fBKZw/x6G+Us+s3xCBq6xh9IHsRjKCMei3wC7MDRsaEci4q9I650Dj2NKifA87I3d+isllyUuZ8IqpwOR20Nb2lBV+B5NXOv2K6liS43TXalcqrjFRNN861o3qz00Vh/NyU0kfzoPAFOJJg1uZxACL2mx2UBiLQXxA7Ln2Bcx4zndljb3uNh4AXWqqJ8mUucwZb2yg+9VjCD4lRMbPFlAFzrZOSlLqc5g6+Yt2f+lqWukG8flTsKG1lpm3u96QvxeUbx4BGYRXue4hxBs24sLb0pDtNJD0Su3Ll40PYfYuv+D6gtEJ6UXDx/b70A6kRtK7U9ikLQgqqnKWTm4rDa827htVVhjzGw2mwHaVZOXWkkY/sJ7ybJfyc5tsrZJCCGHNktfNbceCLRJupcWwtlI8RnLLJlBd9RpO6w85QeUPGptl4ABvsTGroQ+Z0gfGQ6xtmta4GmvBDV9JIdGtv90tPsKmVWrPFg5NYl6J2HUJ5VN0XnmGl7CdCLHYfWrlRVwkaPWsc8e+nV87uIJNqkwRn9XF+L/G9ZNHqicEj/qGfi/Y74pY+xpn4Z10rWl7nGwBNz38N6ouO4dJIXThgDHdIHMCco3kK54tFmzA7MzvUdFXWukaJGEdC5GUbrj0eCreq5cMNztTittZdTzU5DiicPgu4DrWvLplx7NsDwnQOO9WqGMAKKmpQGgAbApnOWFu3VJqaFQBF8+xvnEDtKrs8pJ1cQOANkPT1kb35Wgvdw2+tOd9QrpZZMYiHpepRtxSN2x4UceDOewu5oZW7TtsktVhGug28F3T+F9LNuT+pwl0sZkXJcgMKo3CwNyOtPm4WSNAscv4+caT7Y0pnqw0XJsq9iXKNjtGgnr+CsNXyWkmda9h/NiS4lyBc06FxtvOmvCyz4Wer/JFbkxB4LXNADi7ojj29XwUhgcdXnM47T8OAUmF4QQ97nahnRbf1piaZXIzt2Cw+KzyeopiFHHFY9y7L7C52BAbW7oB+MM2ta9/3W6eJQsPKVhNnNczrOvjbYkNnFhwC7pmAO0AGm4BRtcCAQbgi4IU0LekEATZcs81v3R/PUu1zH5o7x4EpwVLTnU/dKgbUqenHSHf7EJPT727UyIuWcOYRv4EtPfqFWaaSz2nZqFcKtr3NLHROII3EG3AqpVUGU2s4HrFkFOqYy1BZM4XOV3SHCztVFXVB3E+K4aOejAGsjNLcWdXEgoaCne94Y0EuJsBvv1jcjpV2PwrNJcC5yi5JOnimlEbHTM3jY2TekwpscYjaNnnuG928Aod8FzptusblK6sMNQXkJGjz3hpRWCZvKGXLSOlsuD5jlHBR6ao/CqUNmYfvfsPxUT1pl5U2JN888CfalbjlYSdrjcjcQjsbkIZJbi4esoWgY2aFo9Jo2HfZPKMPlf2qVZEXuJtv3cFNhFPZ+vEJ/WUobsaBpbXbdJx0H6I5dKuMl2uFMLrt9JdA0VZonEDwUoMt/6V3EMDL7gk5TuG9d4BQ+Tm2W4J2jb33VldCCoX0QKqbxRbv1NHiTmRujaTkdtFvfdLdCdEUaMDdftXLmgbl34/zs8Y5b/FxtTUkoBT+mnFlVIn9JNYp7iyX9XcvSv8aYnkNa1rrLWK1TCw67lUK2pIeNdyjlrnOBHUVzZfXfTox+Wpssp5WmO4tq9x9i1oq9glWcjmHax5Hj/6TRtQqjMVM0AJXUs5x+T0R53WTsBRvPXCBppbHzXHM86gXAsbC6Almoy5oA01B4aA6jwQuN4OJGFwHTbr94bwf5uT6OFSENBAuL8CRfwQFP5LV5zc0ToRdvURtHYRfwVpYzUKsw4VknDhfoy6dmY+4q15EqI2uWb/ALx9Zv71srTd/b7gnAlpz0h2+1cOCxh1Hb7wtyDU9qAxkNmOedjR61Uq4c5e9jf1K4P+hf2FVUwAbAgEEtO5hu3TgQrHyVqHyZ3PNw0AXsA4uP8AcBfYgJ4bghEclqwMLo3G1zcX47Cpy8X8/wDKbWkXA0Cigp953lHSytDdEG2Vczu2MboERh7/AJ1v4v2lACTREYVJ8838X7Sqx9icvKjx6oytfdpddxFh2nwVbwfE+bfkkHRcbtO9jt3ci8expznyNY0gNe5pcbauDjew4KsVDvHeVprbkl0vtRKHjK9p4gjaFXq1lnX104rnBOUoa0MlJ02O23HAqXEMTjkcA03P8so1qtplLBtE42TamqbJTRM0R7FNVPDuCpuigUihksmEVQnKjLEXIENKtumS2trDqGp7GMdxvu7RNIBqk7MahY3VwCngxuM+a5ELKWpMSivY8EGF3XYowA693WgKeqNtVN9XPNK9jUHk9RnHmS7ep381WCqTiuiEgIcAQGkkHqCpUdcWdEjZuK3wu4w+kkqz0U1zbq96LotC5vB1+52vxSTAKvPIRb0D7k5qIHEh8fnt3bnDe0qtszeBbqYY7Z3NaS0XzEC4A12qvMx9jZCZM7LMy5HNJ1vckEbUuxvHn1PzcLX5Sddt3nd2BMqaUFfzsoA3kuPZtT4sSrk5gPMtLn6yO2/2jblHenvNoOAVy3f3e9DjEY7kF4BG0O6Jv3qSOZpJs5puBsI3FyAlXUm09q5IXUm1AS/6L+9VyRisjfo3JHJGgFsjEor4rG6fSsQVTDcJG1hONvcRG7W+w708glVbwaj+cufR08VYGNWOenV8rbOx7JUdhDvnmfi/aUma5M8CPz7PxfsKnH2Nb5VOxiW9RL1SyDTT0zuQUxupsaP9RL/uyH/9uQzXhdLz0WWyIptX34qN7b6hSUPn9yVOerdhz7tTFiRUM+U9qeNN1zV1SpRopmTKAFbKShEky7pqfjvQD61rdpC7bjkVtXtCqF/43W4HG/W1j1KvV2GmJ3Q3p1NynjHmgu9QQE3KAG/RBPYmfGl7GOzDNdNb6JJJiT3HTb2JjTvNuki9pjt8pyuOzMQy/Va508F3Hhsbh02Md121SalxJzyWHZfMOq1x71Y6cdELXGajmyu6Bmjgp7GzY81xfXVT01Sx3muaewgoTlNTNdA5xvdmrbcSbG/FUi9tmnZoq0nb04Rg7QO8D3qeJttgt2Cy87w3GZWPaOcdlzC4JuLX12q7xYgbXBDhxHxCZemrGqZrEvixMb2kdmqMir4z6QHbogwWO4LFNG4vaMwGjho4d+/vVSdyUb6L3DtF/Yr3Xyt5t3SGzj2JCCgK/wD/AByUebN63BTwUdYw9GQOHBzrj1hOmqVqAkwx0hhdztg7+3ZZCSMTCE9B/Yl8U+a+hFjbUWv2IASWNByMTGV7RtIHaUvlqmXsDf7uvsSoE4LTWjed5J+ClBUVDMWtIILQSdosumuWFnbt+f8AimaEzwJvz7Pxfscl0Sa4J9Mzv/YUp6u+V59jL/6iYf8Adk/yOQYOqLxn/qZv96T/ACOQi6XmpA5E4c27+5CMGz46Jpg8d336lOXisfYbyU1tUZQVu47lu2iX1EZabhc7pWDOuXyaJPS4psBRzaoEgcVPi5du46JriS4X7UJVYaG6tAI4EBNmtUNREbaJxcy0VQxxHR7LLZpoBc2NtwuiJMFeRfNbqsUIcGO9/qTVymgznNzdEWC1iuIZGZfScPVsJUslGI7km4Gvgq1X1pe7Me4cAtMZty/T6C8Gd853fBXOn80KlYGfnPw+9XWn80LZht25oIsQCDuOqVVPJiB5JsWk/VPuTZYg9KniHJFzQSxwcACSDobDVQ8l4Q6UtJcBkuMptrcK3VI6Dvuu/aVV+SzLVBv9l8Er4Wuz99JI3zXNeODuifzDRZGTvblI0IOvffYQjUK89J3d7FEq7NCGxAssRcEWISip5LtNzE97DwuS34hOYj0R/N66VxNUueOsh2l5HEdIf8KKPlRONpae1o9yvBS2uwGKTUtyni3Q96aQGD43LNnHQbYDYDvPb1KKsfJmLS+9t402rI6dtESXOLmyaNsNRl1N/FLq3EOce5zPN06ilDB1jzmsST13TXkr/qfh96TOjL3dEEk8ASrDgGHviDi8WzW0vc6X2oonplOy46xqEMHo26DqGWNxsKysdPzy10IgenOCn55n4v2lV6OROOT0152D737HJa7b29VSMYH9RPp/rSa//Y5BB+3r2/8ACYYxSvdUTWafppP8h4oZuFyfV9YW7zULgOKbYG/W3EIVmEPB1tbrKLo6BzHXFuwXU5eKx6qxDYuJmXCHbM62jCfFdiOU+iAs+FdHPEvng4JfPXGMjarA7C5Hbcvisk5Mte4k5ADuFzbsVY4/tncv0Fw7lHuJv6intPjLCNoSscjIuLu7RSx8lIh6Un5kXCf6E+v7NpK8EbQllVVtaNTc9Slbyfj4v73FdjB4BtaD94komCvy/pVMUrS/otuSdttbDuQkeByu1LcjeLtPUr03mmeY1o+633hIMUxxly0XuDY9yuTTHL+67DUzbOaNuVtgrLTeaFU8Oq88mzZqrZTjohMJVixYgOJ/Md9137VSIK4xS5hwHgrxKOifun2FefYg20n4W+xGti1fKKqEjA5RuHSd2j2BJeStZcFpOxOiek/tHsCizVVvcFReaP5vK6JXMewfzeVtUli1dbXKAW4vhrZsocSMtzpbfYb0hqMIZG8i7jsOtvcrTLtHZ70kxT6TuCmXs74IwhoDTYb0aUHhB6J+97gjCUqqOSoKg9E/zepyhq1vzbv5wPuSVPUF0z5NP/qY/wAX7HJUyQFo7EdyZf8A1cf4/wDG5Enba5dNV9uek/3H/vK4a0cAleLYy5s8oDW6SyDfue4IP5dk3ZR2D4rVydLK0DgFPGFUnYxL9bwAC4bXyEi73eKAuwfbafWt+VsG1zR3qrxuPEqUqLkuYrEcViHpX7LqJ/KFg2BxVce5Y0FLdO4w8k5TW2MHefgo6blNcnOcg6gSk0rVptMjY4Q2qOVcQ2CR/qCXT8rHHzI2jtu4pZXR5Sg1cZ3qmMvKCd3p2HBoAQT5CSSSSTtJXC0mnZlgn0nd7wrpTnohUrA/pD933hXWm80INKsWLEG1J5p7D7CqBi/0p+632K/v809h9hVHxOhe6S7WOIyjUC+5MmsBnyyjr0Vsa67n/e/8QqZDSyNcDkdp1FW6ifcOP93/AItU5eqnhgw6DsXV1y3YOxYSkVbutXWrrRKBpHL5w7PeEkxP6TuHsTeeUBwuQNPeEmxB4L9DfQepGu9nfBWEjont9wRhQmFnon73uCKJU31UaXLwulySkZRO0xm1uj6J9yP5JyXrIvx/43qSRgIIOoKI5NUDW1UZF9M2l/7HJi5f6VbGIHeUTdF300m47M7kFzDr+a78pX2JVYU152DwUHyC3gPALZzvkXyd31XflKzyd31XflK+s6jDooywPLWmRwYwHTM8guDRxNmuPcpvkJvAeCVhyvlunaSPNPgURzR4HwK+kIIqd4Ba4EFz2A2IGaIuEguRpbKdTwXbaWEvawFpc9hkaALhzGloLgRpa7m+KnhGk+j5rbSOO4+CJjw48D4L6T+Q2cB4LfyEzgPBLgf5P+PmzyE32HwUnk5A2HwK+jvkNnAeC4p8Lje0ObYtcLg2tcd6Pxj83/HyjiTHF56LtP7ShPJnfVd+Ur69+Q28B4Ba+Q28B4BXpnbuvkTyd31XflK15O76jvyn4L63qsNjjY6R9gxjS5zrbGtFydOpb+TYrNN22fYNvYXLhdoF95G5NO3yxgkDuc1a4dHe0jernTsOUae1e8fIbOA8FnyEzg3wSsOV4Xl/mqzL/NV7hT4XE8XbYi5F7W1aS0jUcQQpfkJnAeARo+TwiRpsdNx48Fx5DlYBwHrsvd5MIjbbNlFyGi9hdx2AcSeCjpaCGTPksebeY3aWs9trjXtCLByfPdTCeB8FJRRHKdD5x3L6G+Q2cB4LiLCo3FwbY5XZXabDYOts4EJaHJ4SAbDs4FZlPD2r3duDxkloy5gASNLgOvlJG4Gx8CuvkNnAeCNDk8Gynh7VotK93iwqNxcAASw5XabDYOtqOBCk+QmcB4D4I0OT5vxeMnLod+4pbzLvqu8CvqL5Cb9UeCEoaeCbPzZDgxxYTlIbmabODXEWdY6XFxcJyDk+esMjOU6Hbw6giiw8D4L31tJAXsYC0ukY6RlhcOY3KC4EaW6TfFE/ITOA8FNwPm+d8h4HwWsh4HwX0QcDZwHgt/ITOA8EuA5vnQxngfBH4A0ioZcH0t39jl758hM4DwXQwFvAeCfAudN1pbWK0qPyxweqqZS6FrAKeMPhLyQXVBeJM0dt4EbWdL7RyJ5UU8knksrIZHyNN+ZteMF2S4lIcMjm2OV4uBY8Vb1iAoMGASuytMThaXEGvJNmujnEj4joek1xc3W20HYoaHDpooqcxUrw6OhngMb9B5QRC4ZjmvkcWOGYG3YvRLLEB5phWATOkEckUwp+ezlr/mm2NGWEZGvNm88Bpc62KFqMGlpqW72SgOpqVsw5xxLp/LWBwvmuXmM2vw0XqqjmiDhZwBFxoQCNDcbesAoCucmcPIZUgxPjhkkPNQyE5gwxta/TMS0OeHEC+/ck+A4VPDNSF0crneTsjlMlyyINY/Vkgf518oc0g3uDfRX1q6QFL5SU9RzlQ2OOZ/PMpebcwjK0xSu53MS4ZeiQesBKZ8GqLSsjimMXlDJJHPZ87KwulzsLectK1pMZuC3M3S2i9KWrIDzKv5PS805joqmeN9NMIWWymGeR7zZ7A/oty5A0kmwBCsXKjCOcp6bNC6XmZoXvY3V2VrS15aLi5F+KtdltAUSkwybytjualD/KpHvnc75s0jo3hkYF9usTcltCwlHY5gMslWzJfmJ2sFT0iLCncZGWAPpg5Dbc1W1YgPMJeTlTZjJGziPJMxnNt510UjqqVzX3Mgynm3R5X62DbG287EcDrmSSmne4tj6cV3fSuqmiOfMP+2Q6Qbru0XoNliAqnKjAQaanYInTNgmhJaLl5jj6LiNQSbG+1KJOTc4e+aFjmTOrpXNeXEWgfTFrS4Xtlz5NLXBF16EsQFM5DYO+Il7+eY7mmMfG9ga10g1dIHZ3Z3XuMwtcHwHPJmR1QWvjeYDPVPy5zlLZIYebNs17GQSWG43OivaxAeaxYBUNEhEUgqZaCGNs172kjbI2VrnZui8tygE7TvCno+TL3c3pOInVTHSQvbzLWsZBMHOyiRxIc58YdrYlo0XodliA89rMDkbK7PBLLSieZwhjcSTmghETwMwJaHNlG3QuBtomXJbA5Wzc5VBxeynp2Mc5xcA8NlEttbFwBYC7ergssgKLieFTOq3ERyl5qYHRTh3zbKZoZzrDrpoJQW26ReE15JYHzNDzTo8hcZszCdz5JLa33tLVZVlkB5ph3JQuhp43U0jBDSVEbgSWf1BEWUsIdqCWkg7NNymoMDqnVDDOZ2vvA5krWBwa1kUfORukz9G7xIHDKb5767V6LZYgKVyywqWWZhtIYeac0c0znHMmLrh+XO2xy2s/WxBS6ShqTNNSwyudzMTqhkpf0ufmhMTI5LHQh/OyW2dNvBeiuUTIGtN2tALjdxAAubDU8T1oCs8icJdGZHnnmBzWN5qSMRtDm3LntGd2Ym4BdoDlurXZYFtAf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pt-BR">
              <a:latin typeface="Calibri" pitchFamily="34" charset="0"/>
            </a:endParaRPr>
          </a:p>
        </p:txBody>
      </p:sp>
      <p:pic>
        <p:nvPicPr>
          <p:cNvPr id="14344" name="Picture 2" descr="http://www.saudedicas.com.br/wp-content/uploads/2010/02/meningite-bacteriana.jpg"/>
          <p:cNvPicPr>
            <a:picLocks noChangeAspect="1" noChangeArrowheads="1"/>
          </p:cNvPicPr>
          <p:nvPr/>
        </p:nvPicPr>
        <p:blipFill>
          <a:blip r:embed="rId3"/>
          <a:srcRect l="5840"/>
          <a:stretch>
            <a:fillRect/>
          </a:stretch>
        </p:blipFill>
        <p:spPr bwMode="auto">
          <a:xfrm>
            <a:off x="4976813" y="2803525"/>
            <a:ext cx="3987800" cy="325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6" name="Text Box 10"/>
          <p:cNvSpPr txBox="1">
            <a:spLocks noChangeArrowheads="1"/>
          </p:cNvSpPr>
          <p:nvPr/>
        </p:nvSpPr>
        <p:spPr bwMode="auto">
          <a:xfrm>
            <a:off x="322263" y="5873750"/>
            <a:ext cx="30289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>
                <a:hlinkClick r:id="rId4"/>
              </a:rPr>
              <a:t>www.paulomargotto.com.br</a:t>
            </a:r>
            <a:r>
              <a:rPr lang="pt-BR"/>
              <a:t> 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04800" y="228600"/>
            <a:ext cx="8534400" cy="896938"/>
          </a:xfrm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sz="4400" b="1" cap="small" dirty="0" smtClean="0">
                <a:solidFill>
                  <a:srgbClr val="002060"/>
                </a:solidFill>
              </a:rPr>
              <a:t>Definição</a:t>
            </a:r>
            <a:endParaRPr lang="pt-BR" sz="4400" b="1" cap="small" dirty="0">
              <a:solidFill>
                <a:srgbClr val="002060"/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284163" y="1557338"/>
            <a:ext cx="8535987" cy="4794250"/>
          </a:xfrm>
        </p:spPr>
        <p:txBody>
          <a:bodyPr>
            <a:normAutofit/>
          </a:bodyPr>
          <a:lstStyle/>
          <a:p>
            <a:pPr marL="0" indent="809625" algn="just" fontAlgn="auto">
              <a:lnSpc>
                <a:spcPct val="150000"/>
              </a:lnSpc>
              <a:spcAft>
                <a:spcPts val="0"/>
              </a:spcAft>
              <a:buFont typeface="Wingdings 2"/>
              <a:buNone/>
              <a:defRPr/>
            </a:pPr>
            <a:r>
              <a:rPr lang="pt-BR" dirty="0" smtClean="0"/>
              <a:t>Afecção que cursa com inflamação das meninges (</a:t>
            </a:r>
            <a:r>
              <a:rPr lang="pt-BR" dirty="0" err="1" smtClean="0"/>
              <a:t>aracnóide</a:t>
            </a:r>
            <a:r>
              <a:rPr lang="pt-BR" dirty="0" smtClean="0"/>
              <a:t> e pia-máter), podendo se estender para ventrículos cerebrais pelo LCR, ou até atingir o parênquima cerebral (</a:t>
            </a:r>
            <a:r>
              <a:rPr lang="pt-BR" dirty="0" err="1" smtClean="0"/>
              <a:t>meningoencefalite</a:t>
            </a:r>
            <a:r>
              <a:rPr lang="pt-BR" dirty="0" smtClean="0"/>
              <a:t>).</a:t>
            </a:r>
          </a:p>
          <a:p>
            <a:pPr marL="0" indent="809625" algn="just" fontAlgn="auto">
              <a:spcAft>
                <a:spcPts val="0"/>
              </a:spcAft>
              <a:buFont typeface="Wingdings 2"/>
              <a:buNone/>
              <a:defRPr/>
            </a:pPr>
            <a:endParaRPr lang="pt-BR" dirty="0" smtClean="0"/>
          </a:p>
          <a:p>
            <a:pPr marL="274320" indent="-274320" algn="just" fontAlgn="auto">
              <a:spcAft>
                <a:spcPts val="0"/>
              </a:spcAft>
              <a:buFont typeface="Wingdings 2"/>
              <a:buChar char=""/>
              <a:defRPr/>
            </a:pPr>
            <a:endParaRPr lang="pt-BR" dirty="0" smtClean="0"/>
          </a:p>
        </p:txBody>
      </p:sp>
      <p:pic>
        <p:nvPicPr>
          <p:cNvPr id="15363" name="Picture 2" descr="http://blog.corewalking.com/wp-content/uploads/2012/10/Meninges_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5175" y="3582988"/>
            <a:ext cx="4313238" cy="305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4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3425" y="4152900"/>
            <a:ext cx="3433763" cy="2487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04800" y="228600"/>
            <a:ext cx="8534400" cy="896938"/>
          </a:xfrm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sz="4400" b="1" cap="small" dirty="0" smtClean="0">
                <a:solidFill>
                  <a:srgbClr val="002060"/>
                </a:solidFill>
              </a:rPr>
              <a:t>Epidemiologia</a:t>
            </a:r>
            <a:endParaRPr lang="pt-BR" sz="4400" b="1" cap="small" dirty="0">
              <a:solidFill>
                <a:srgbClr val="002060"/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284163" y="1557338"/>
            <a:ext cx="8535987" cy="4873625"/>
          </a:xfrm>
        </p:spPr>
        <p:txBody>
          <a:bodyPr>
            <a:normAutofit fontScale="92500" lnSpcReduction="20000"/>
          </a:bodyPr>
          <a:lstStyle/>
          <a:p>
            <a:pPr marL="0" indent="360363" algn="just" fontAlgn="auto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pt-BR" dirty="0" smtClean="0"/>
              <a:t>Ocorrência mundial</a:t>
            </a:r>
          </a:p>
          <a:p>
            <a:pPr marL="274320" lvl="1" indent="360363" algn="just" fontAlgn="auto">
              <a:spcAft>
                <a:spcPts val="600"/>
              </a:spcAft>
              <a:buFont typeface="Wingdings" pitchFamily="2" charset="2"/>
              <a:buChar char="Ø"/>
              <a:defRPr/>
            </a:pPr>
            <a:r>
              <a:rPr lang="pt-BR" dirty="0" smtClean="0"/>
              <a:t>Pior situação nos países subdesenvolvidos e em desenvolvimento.</a:t>
            </a:r>
          </a:p>
          <a:p>
            <a:pPr marL="0" indent="360363" algn="just" fontAlgn="auto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pt-BR" dirty="0" smtClean="0"/>
              <a:t>Todas as faixas etárias</a:t>
            </a:r>
          </a:p>
          <a:p>
            <a:pPr marL="274320" lvl="1" indent="360363" algn="just" fontAlgn="auto">
              <a:spcAft>
                <a:spcPts val="600"/>
              </a:spcAft>
              <a:buFont typeface="Wingdings" pitchFamily="2" charset="2"/>
              <a:buChar char="Ø"/>
              <a:defRPr/>
            </a:pPr>
            <a:r>
              <a:rPr lang="pt-BR" b="1" dirty="0" smtClean="0">
                <a:solidFill>
                  <a:srgbClr val="FF0000"/>
                </a:solidFill>
              </a:rPr>
              <a:t>Faixa de risco: 2-3 mês até 10 anos</a:t>
            </a:r>
            <a:r>
              <a:rPr lang="pt-BR" dirty="0" smtClean="0"/>
              <a:t>.</a:t>
            </a:r>
          </a:p>
          <a:p>
            <a:pPr marL="0" indent="360363" algn="just" fontAlgn="auto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pt-BR" dirty="0" smtClean="0"/>
              <a:t>Doença de notificação compulsória</a:t>
            </a:r>
          </a:p>
          <a:p>
            <a:pPr marL="274320" lvl="1" indent="360363" algn="just" fontAlgn="auto">
              <a:spcAft>
                <a:spcPts val="600"/>
              </a:spcAft>
              <a:buFont typeface="Wingdings" pitchFamily="2" charset="2"/>
              <a:buChar char="Ø"/>
              <a:defRPr/>
            </a:pPr>
            <a:r>
              <a:rPr lang="pt-BR" dirty="0" smtClean="0"/>
              <a:t>Se surtos -&gt; notificação imediata (até 24hs).</a:t>
            </a:r>
          </a:p>
          <a:p>
            <a:pPr marL="0" indent="360363" algn="just" fontAlgn="auto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pt-BR" dirty="0" smtClean="0"/>
              <a:t>Incidência decrescente ao longo dos anos</a:t>
            </a:r>
          </a:p>
          <a:p>
            <a:pPr marL="274320" lvl="1" indent="360363" algn="just" fontAlgn="auto">
              <a:spcAft>
                <a:spcPts val="600"/>
              </a:spcAft>
              <a:buFont typeface="Wingdings" pitchFamily="2" charset="2"/>
              <a:buChar char="Ø"/>
              <a:defRPr/>
            </a:pPr>
            <a:r>
              <a:rPr lang="pt-BR" dirty="0" smtClean="0"/>
              <a:t>Principalmente, devido às campanhas de vacinação.</a:t>
            </a:r>
          </a:p>
          <a:p>
            <a:pPr marL="0" indent="360363" algn="just" fontAlgn="auto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pt-BR" dirty="0" smtClean="0"/>
              <a:t>Taxa de mortalidade caiu de 20% para 10% nos últimos anos (antes da ATB era quase de 100%)</a:t>
            </a:r>
          </a:p>
          <a:p>
            <a:pPr marL="0" indent="360363" algn="just" fontAlgn="auto">
              <a:spcAft>
                <a:spcPts val="0"/>
              </a:spcAft>
              <a:buFont typeface="Wingdings" pitchFamily="2" charset="2"/>
              <a:buChar char="Ø"/>
              <a:defRPr/>
            </a:pPr>
            <a:endParaRPr lang="pt-BR" dirty="0" smtClean="0"/>
          </a:p>
          <a:p>
            <a:pPr marL="0" indent="360363" algn="just" fontAlgn="auto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pt-BR" sz="2400" i="1" dirty="0" smtClean="0"/>
              <a:t>Meningites virais correspondem atualmente a cerca de 90% dos casos, mas são as Bacterianas que possuem maior taxa de mortalidade.</a:t>
            </a:r>
            <a:endParaRPr lang="pt-BR" dirty="0" smtClean="0"/>
          </a:p>
        </p:txBody>
      </p:sp>
      <p:sp>
        <p:nvSpPr>
          <p:cNvPr id="8" name="Subtítulo 2"/>
          <p:cNvSpPr txBox="1">
            <a:spLocks/>
          </p:cNvSpPr>
          <p:nvPr/>
        </p:nvSpPr>
        <p:spPr>
          <a:xfrm>
            <a:off x="134938" y="6381750"/>
            <a:ext cx="8769350" cy="431800"/>
          </a:xfrm>
          <a:prstGeom prst="rect">
            <a:avLst/>
          </a:prstGeom>
        </p:spPr>
        <p:txBody>
          <a:bodyPr>
            <a:normAutofit/>
          </a:bodyPr>
          <a:lstStyle/>
          <a:p>
            <a:pPr fontAlgn="auto"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None/>
              <a:defRPr/>
            </a:pPr>
            <a:endParaRPr lang="pt-BR" sz="1600" spc="250" dirty="0">
              <a:solidFill>
                <a:schemeClr val="tx1">
                  <a:lumMod val="85000"/>
                  <a:lumOff val="15000"/>
                </a:schemeClr>
              </a:solidFill>
              <a:latin typeface="Calibri" pitchFamily="34" charset="0"/>
              <a:cs typeface="+mn-cs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04800" y="228600"/>
            <a:ext cx="8534400" cy="896938"/>
          </a:xfrm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sz="4400" b="1" cap="small" dirty="0" smtClean="0">
                <a:solidFill>
                  <a:srgbClr val="002060"/>
                </a:solidFill>
              </a:rPr>
              <a:t>Epidemiologia</a:t>
            </a:r>
            <a:endParaRPr lang="pt-BR" sz="4400" b="1" cap="small" dirty="0">
              <a:solidFill>
                <a:srgbClr val="002060"/>
              </a:solidFill>
            </a:endParaRPr>
          </a:p>
        </p:txBody>
      </p:sp>
      <p:sp>
        <p:nvSpPr>
          <p:cNvPr id="17410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284163" y="1557338"/>
            <a:ext cx="8535987" cy="4794250"/>
          </a:xfrm>
        </p:spPr>
        <p:txBody>
          <a:bodyPr/>
          <a:lstStyle/>
          <a:p>
            <a:pPr algn="just"/>
            <a:endParaRPr lang="pt-BR" smtClean="0"/>
          </a:p>
        </p:txBody>
      </p:sp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2"/>
          <a:srcRect l="19238" t="25871" r="21199" b="27203"/>
          <a:stretch>
            <a:fillRect/>
          </a:stretch>
        </p:blipFill>
        <p:spPr bwMode="auto">
          <a:xfrm>
            <a:off x="184150" y="2024063"/>
            <a:ext cx="8797925" cy="3897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Subtítulo 2"/>
          <p:cNvSpPr txBox="1">
            <a:spLocks/>
          </p:cNvSpPr>
          <p:nvPr/>
        </p:nvSpPr>
        <p:spPr>
          <a:xfrm>
            <a:off x="120650" y="6381750"/>
            <a:ext cx="8767763" cy="431800"/>
          </a:xfrm>
          <a:prstGeom prst="rect">
            <a:avLst/>
          </a:prstGeom>
        </p:spPr>
        <p:txBody>
          <a:bodyPr>
            <a:normAutofit/>
          </a:bodyPr>
          <a:lstStyle/>
          <a:p>
            <a:pPr fontAlgn="auto"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None/>
              <a:defRPr/>
            </a:pPr>
            <a:r>
              <a:rPr lang="pt-B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  <a:cs typeface="+mn-cs"/>
              </a:rPr>
              <a:t>FMUSP – Coleção de Clínica Médica – </a:t>
            </a:r>
            <a:r>
              <a:rPr lang="pt-BR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  <a:cs typeface="+mn-cs"/>
              </a:rPr>
              <a:t>Vol</a:t>
            </a:r>
            <a:r>
              <a:rPr lang="pt-B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  <a:cs typeface="+mn-cs"/>
              </a:rPr>
              <a:t> 7, p 687.</a:t>
            </a:r>
            <a:endParaRPr lang="pt-BR" sz="1600" dirty="0">
              <a:solidFill>
                <a:schemeClr val="tx1">
                  <a:lumMod val="85000"/>
                  <a:lumOff val="15000"/>
                </a:schemeClr>
              </a:solidFill>
              <a:latin typeface="Calibri" pitchFamily="34" charset="0"/>
              <a:cs typeface="+mn-cs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04800" y="228600"/>
            <a:ext cx="8534400" cy="896938"/>
          </a:xfrm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sz="4400" b="1" cap="small" dirty="0" smtClean="0">
                <a:solidFill>
                  <a:srgbClr val="002060"/>
                </a:solidFill>
              </a:rPr>
              <a:t>Epidemiologia</a:t>
            </a:r>
            <a:endParaRPr lang="pt-BR" sz="4400" b="1" cap="small" dirty="0">
              <a:solidFill>
                <a:srgbClr val="002060"/>
              </a:solidFill>
            </a:endParaRPr>
          </a:p>
        </p:txBody>
      </p:sp>
      <p:sp>
        <p:nvSpPr>
          <p:cNvPr id="18434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284163" y="1557338"/>
            <a:ext cx="8535987" cy="4794250"/>
          </a:xfrm>
        </p:spPr>
        <p:txBody>
          <a:bodyPr/>
          <a:lstStyle/>
          <a:p>
            <a:pPr algn="just"/>
            <a:endParaRPr lang="pt-BR" smtClean="0"/>
          </a:p>
        </p:txBody>
      </p:sp>
      <p:sp>
        <p:nvSpPr>
          <p:cNvPr id="5" name="Subtítulo 2"/>
          <p:cNvSpPr txBox="1">
            <a:spLocks/>
          </p:cNvSpPr>
          <p:nvPr/>
        </p:nvSpPr>
        <p:spPr>
          <a:xfrm>
            <a:off x="120650" y="6381750"/>
            <a:ext cx="8767763" cy="431800"/>
          </a:xfrm>
          <a:prstGeom prst="rect">
            <a:avLst/>
          </a:prstGeom>
        </p:spPr>
        <p:txBody>
          <a:bodyPr>
            <a:normAutofit/>
          </a:bodyPr>
          <a:lstStyle/>
          <a:p>
            <a:pPr fontAlgn="auto"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None/>
              <a:defRPr/>
            </a:pPr>
            <a:r>
              <a:rPr lang="pt-B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  <a:cs typeface="+mn-cs"/>
              </a:rPr>
              <a:t>Distribuição mundial dos sorotipos de </a:t>
            </a:r>
            <a:r>
              <a:rPr lang="pt-BR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  <a:cs typeface="+mn-cs"/>
              </a:rPr>
              <a:t>Meningococos</a:t>
            </a:r>
            <a:r>
              <a:rPr lang="pt-B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  <a:cs typeface="+mn-cs"/>
              </a:rPr>
              <a:t>. Sorotipo C, é o mais prevalente no Brasil.</a:t>
            </a:r>
            <a:endParaRPr lang="pt-BR" sz="1600" dirty="0">
              <a:solidFill>
                <a:schemeClr val="tx1">
                  <a:lumMod val="85000"/>
                  <a:lumOff val="15000"/>
                </a:schemeClr>
              </a:solidFill>
              <a:latin typeface="Calibri" pitchFamily="34" charset="0"/>
              <a:cs typeface="+mn-cs"/>
            </a:endParaRPr>
          </a:p>
        </p:txBody>
      </p:sp>
      <p:pic>
        <p:nvPicPr>
          <p:cNvPr id="18436" name="Picture 2"/>
          <p:cNvPicPr>
            <a:picLocks noChangeAspect="1" noChangeArrowheads="1"/>
          </p:cNvPicPr>
          <p:nvPr/>
        </p:nvPicPr>
        <p:blipFill>
          <a:blip r:embed="rId2"/>
          <a:srcRect l="19044" t="14488" r="18051" b="7848"/>
          <a:stretch>
            <a:fillRect/>
          </a:stretch>
        </p:blipFill>
        <p:spPr bwMode="auto">
          <a:xfrm>
            <a:off x="1101725" y="1500188"/>
            <a:ext cx="6940550" cy="4818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Elipse 6"/>
          <p:cNvSpPr/>
          <p:nvPr/>
        </p:nvSpPr>
        <p:spPr>
          <a:xfrm>
            <a:off x="3133725" y="4122738"/>
            <a:ext cx="388938" cy="344487"/>
          </a:xfrm>
          <a:prstGeom prst="ellipse">
            <a:avLst/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04800" y="228600"/>
            <a:ext cx="8534400" cy="896938"/>
          </a:xfrm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sz="4400" b="1" cap="small" dirty="0" smtClean="0">
                <a:solidFill>
                  <a:srgbClr val="002060"/>
                </a:solidFill>
              </a:rPr>
              <a:t>Etiologia</a:t>
            </a:r>
            <a:endParaRPr lang="pt-BR" sz="4400" b="1" cap="small" dirty="0">
              <a:solidFill>
                <a:srgbClr val="002060"/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284163" y="1557338"/>
            <a:ext cx="8535987" cy="4873625"/>
          </a:xfrm>
        </p:spPr>
        <p:txBody>
          <a:bodyPr>
            <a:normAutofit lnSpcReduction="10000"/>
          </a:bodyPr>
          <a:lstStyle/>
          <a:p>
            <a:pPr marL="449263" indent="360363" fontAlgn="auto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  <a:defRPr/>
            </a:pPr>
            <a:r>
              <a:rPr lang="pt-BR" sz="4000" dirty="0" smtClean="0"/>
              <a:t>Viral                  </a:t>
            </a:r>
            <a:r>
              <a:rPr lang="pt-BR" sz="2000" dirty="0" smtClean="0">
                <a:sym typeface="Wingdings" pitchFamily="2" charset="2"/>
              </a:rPr>
              <a:t></a:t>
            </a:r>
            <a:r>
              <a:rPr lang="pt-BR" sz="4000" dirty="0" smtClean="0">
                <a:sym typeface="Wingdings" pitchFamily="2" charset="2"/>
              </a:rPr>
              <a:t> </a:t>
            </a:r>
            <a:r>
              <a:rPr lang="pt-BR" sz="2400" i="1" dirty="0" smtClean="0">
                <a:sym typeface="Wingdings" pitchFamily="2" charset="2"/>
              </a:rPr>
              <a:t>mais frequente</a:t>
            </a:r>
            <a:endParaRPr lang="pt-BR" sz="2400" i="1" dirty="0" smtClean="0"/>
          </a:p>
          <a:p>
            <a:pPr marL="449263" indent="360363" fontAlgn="auto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  <a:defRPr/>
            </a:pPr>
            <a:r>
              <a:rPr lang="pt-BR" sz="4000" dirty="0" smtClean="0"/>
              <a:t>Bacteriana       </a:t>
            </a:r>
            <a:r>
              <a:rPr lang="pt-BR" sz="2000" dirty="0" smtClean="0">
                <a:sym typeface="Wingdings" pitchFamily="2" charset="2"/>
              </a:rPr>
              <a:t></a:t>
            </a:r>
            <a:r>
              <a:rPr lang="pt-BR" sz="4000" dirty="0" smtClean="0">
                <a:sym typeface="Wingdings" pitchFamily="2" charset="2"/>
              </a:rPr>
              <a:t> </a:t>
            </a:r>
            <a:r>
              <a:rPr lang="pt-BR" sz="2400" i="1" dirty="0" smtClean="0">
                <a:sym typeface="Wingdings" pitchFamily="2" charset="2"/>
              </a:rPr>
              <a:t>maior gravidade</a:t>
            </a:r>
            <a:endParaRPr lang="pt-BR" sz="2400" i="1" dirty="0" smtClean="0"/>
          </a:p>
          <a:p>
            <a:pPr marL="449263" indent="360363" fontAlgn="auto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  <a:defRPr/>
            </a:pPr>
            <a:r>
              <a:rPr lang="pt-BR" sz="4000" dirty="0" smtClean="0"/>
              <a:t>Tuberculosa</a:t>
            </a:r>
          </a:p>
          <a:p>
            <a:pPr marL="449263" indent="360363" fontAlgn="auto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  <a:defRPr/>
            </a:pPr>
            <a:r>
              <a:rPr lang="pt-BR" sz="4000" dirty="0" err="1" smtClean="0"/>
              <a:t>Fúngica</a:t>
            </a:r>
            <a:endParaRPr lang="pt-BR" sz="4000" dirty="0" smtClean="0"/>
          </a:p>
          <a:p>
            <a:pPr marL="449263" indent="360363" fontAlgn="auto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  <a:defRPr/>
            </a:pPr>
            <a:r>
              <a:rPr lang="pt-BR" sz="4000" dirty="0" smtClean="0"/>
              <a:t>Outros</a:t>
            </a:r>
          </a:p>
        </p:txBody>
      </p:sp>
      <p:sp>
        <p:nvSpPr>
          <p:cNvPr id="8" name="Subtítulo 2"/>
          <p:cNvSpPr txBox="1">
            <a:spLocks/>
          </p:cNvSpPr>
          <p:nvPr/>
        </p:nvSpPr>
        <p:spPr>
          <a:xfrm>
            <a:off x="134938" y="6381750"/>
            <a:ext cx="8769350" cy="431800"/>
          </a:xfrm>
          <a:prstGeom prst="rect">
            <a:avLst/>
          </a:prstGeom>
        </p:spPr>
        <p:txBody>
          <a:bodyPr>
            <a:normAutofit/>
          </a:bodyPr>
          <a:lstStyle/>
          <a:p>
            <a:pPr fontAlgn="auto"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None/>
              <a:defRPr/>
            </a:pPr>
            <a:endParaRPr lang="pt-BR" sz="1600" spc="250" dirty="0">
              <a:solidFill>
                <a:schemeClr val="tx1">
                  <a:lumMod val="85000"/>
                  <a:lumOff val="15000"/>
                </a:schemeClr>
              </a:solidFill>
              <a:latin typeface="Calibri" pitchFamily="34" charset="0"/>
              <a:cs typeface="+mn-cs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04800" y="228600"/>
            <a:ext cx="8534400" cy="896938"/>
          </a:xfrm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sz="4400" b="1" cap="small" dirty="0" smtClean="0">
                <a:solidFill>
                  <a:srgbClr val="002060"/>
                </a:solidFill>
              </a:rPr>
              <a:t>Meningite Viral</a:t>
            </a:r>
            <a:endParaRPr lang="pt-BR" sz="4400" b="1" cap="small" dirty="0">
              <a:solidFill>
                <a:srgbClr val="002060"/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284163" y="1557338"/>
            <a:ext cx="8535987" cy="4873625"/>
          </a:xfrm>
        </p:spPr>
        <p:txBody>
          <a:bodyPr>
            <a:normAutofit fontScale="92500" lnSpcReduction="20000"/>
          </a:bodyPr>
          <a:lstStyle/>
          <a:p>
            <a:pPr marL="0" indent="360363" algn="just" fontAlgn="auto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pt-BR" dirty="0" smtClean="0"/>
              <a:t>Principais </a:t>
            </a:r>
            <a:r>
              <a:rPr lang="pt-BR" dirty="0" err="1" smtClean="0"/>
              <a:t>Ag</a:t>
            </a:r>
            <a:r>
              <a:rPr lang="pt-BR" dirty="0" smtClean="0"/>
              <a:t>. Etiológicos são </a:t>
            </a:r>
            <a:r>
              <a:rPr lang="pt-BR" dirty="0" err="1" smtClean="0"/>
              <a:t>Enterovírus</a:t>
            </a:r>
            <a:endParaRPr lang="pt-BR" dirty="0" smtClean="0"/>
          </a:p>
          <a:p>
            <a:pPr marL="274320" lvl="1" indent="360363" algn="just" fontAlgn="auto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pt-BR" dirty="0" err="1" smtClean="0"/>
              <a:t>Coxsackie</a:t>
            </a:r>
            <a:r>
              <a:rPr lang="pt-BR" dirty="0" smtClean="0"/>
              <a:t> </a:t>
            </a:r>
          </a:p>
          <a:p>
            <a:pPr marL="274320" lvl="1" indent="360363" algn="just" fontAlgn="auto">
              <a:spcAft>
                <a:spcPts val="600"/>
              </a:spcAft>
              <a:buFont typeface="Wingdings" pitchFamily="2" charset="2"/>
              <a:buChar char="Ø"/>
              <a:defRPr/>
            </a:pPr>
            <a:r>
              <a:rPr lang="pt-BR" dirty="0" err="1" smtClean="0"/>
              <a:t>Echovírus</a:t>
            </a:r>
            <a:endParaRPr lang="pt-BR" dirty="0" smtClean="0"/>
          </a:p>
          <a:p>
            <a:pPr marL="0" indent="360363" algn="just" fontAlgn="auto">
              <a:spcAft>
                <a:spcPts val="600"/>
              </a:spcAft>
              <a:buFont typeface="Wingdings" pitchFamily="2" charset="2"/>
              <a:buChar char="Ø"/>
              <a:defRPr/>
            </a:pPr>
            <a:r>
              <a:rPr lang="pt-BR" dirty="0" smtClean="0"/>
              <a:t>Menores de 5 anos.</a:t>
            </a:r>
          </a:p>
          <a:p>
            <a:pPr marL="0" indent="360363" algn="just" fontAlgn="auto">
              <a:spcAft>
                <a:spcPts val="600"/>
              </a:spcAft>
              <a:buFont typeface="Wingdings" pitchFamily="2" charset="2"/>
              <a:buChar char="Ø"/>
              <a:defRPr/>
            </a:pPr>
            <a:r>
              <a:rPr lang="pt-BR" dirty="0" smtClean="0"/>
              <a:t>Sazonalidade: verão e início de outono.</a:t>
            </a:r>
          </a:p>
          <a:p>
            <a:pPr marL="0" indent="360363" algn="just" fontAlgn="auto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pt-BR" b="1" dirty="0" smtClean="0"/>
              <a:t>Quadro clínico</a:t>
            </a:r>
            <a:r>
              <a:rPr lang="pt-BR" dirty="0" smtClean="0"/>
              <a:t>: </a:t>
            </a:r>
            <a:r>
              <a:rPr lang="pt-BR" sz="2400" dirty="0" smtClean="0"/>
              <a:t>febre de início súbito, </a:t>
            </a:r>
            <a:r>
              <a:rPr lang="pt-BR" sz="2400" dirty="0" err="1" smtClean="0"/>
              <a:t>cefaléia</a:t>
            </a:r>
            <a:r>
              <a:rPr lang="pt-BR" sz="2400" dirty="0" smtClean="0"/>
              <a:t>, fotofobia, sintomas TGI (vômito, anorexia e </a:t>
            </a:r>
            <a:r>
              <a:rPr lang="pt-BR" sz="2400" dirty="0" err="1" smtClean="0"/>
              <a:t>diarréia</a:t>
            </a:r>
            <a:r>
              <a:rPr lang="pt-BR" sz="2400" dirty="0" smtClean="0"/>
              <a:t>), sintomas de vias aéreas superiores (faringite e tosse seca), </a:t>
            </a:r>
            <a:r>
              <a:rPr lang="pt-BR" sz="2400" dirty="0" err="1" smtClean="0"/>
              <a:t>exantema</a:t>
            </a:r>
            <a:r>
              <a:rPr lang="pt-BR" sz="2400" dirty="0" smtClean="0"/>
              <a:t> e mialgia</a:t>
            </a:r>
            <a:r>
              <a:rPr lang="pt-BR" dirty="0" smtClean="0"/>
              <a:t>.</a:t>
            </a:r>
          </a:p>
          <a:p>
            <a:pPr marL="274320" lvl="1" indent="360363" algn="r" fontAlgn="auto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pt-BR" b="1" i="1" dirty="0" smtClean="0">
                <a:solidFill>
                  <a:srgbClr val="0070C0"/>
                </a:solidFill>
              </a:rPr>
              <a:t>Evolução benigna e autolimitada.</a:t>
            </a:r>
          </a:p>
          <a:p>
            <a:pPr marL="274320" lvl="1" indent="360363" algn="just" fontAlgn="auto">
              <a:spcAft>
                <a:spcPts val="0"/>
              </a:spcAft>
              <a:buFont typeface="Wingdings" pitchFamily="2" charset="2"/>
              <a:buChar char="Ø"/>
              <a:defRPr/>
            </a:pPr>
            <a:endParaRPr lang="pt-BR" dirty="0" smtClean="0"/>
          </a:p>
          <a:p>
            <a:pPr marL="179388" indent="-176213" algn="just" fontAlgn="auto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pt-BR" sz="2800" dirty="0" smtClean="0"/>
              <a:t>Envolvimento neurológico: </a:t>
            </a:r>
          </a:p>
          <a:p>
            <a:pPr marL="719138" lvl="1" indent="-266700" algn="just" fontAlgn="auto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pt-BR" sz="2300" dirty="0" smtClean="0"/>
              <a:t>sinais de irritação </a:t>
            </a:r>
            <a:r>
              <a:rPr lang="pt-BR" sz="2300" dirty="0" err="1" smtClean="0"/>
              <a:t>meníngea</a:t>
            </a:r>
            <a:r>
              <a:rPr lang="pt-BR" sz="2300" dirty="0" smtClean="0"/>
              <a:t> e, em neonatos, pode ser observado abaulamento de fontanela.</a:t>
            </a:r>
            <a:endParaRPr lang="pt-BR" dirty="0" smtClean="0"/>
          </a:p>
        </p:txBody>
      </p:sp>
      <p:sp>
        <p:nvSpPr>
          <p:cNvPr id="8" name="Subtítulo 2"/>
          <p:cNvSpPr txBox="1">
            <a:spLocks/>
          </p:cNvSpPr>
          <p:nvPr/>
        </p:nvSpPr>
        <p:spPr>
          <a:xfrm>
            <a:off x="134938" y="6381750"/>
            <a:ext cx="8769350" cy="431800"/>
          </a:xfrm>
          <a:prstGeom prst="rect">
            <a:avLst/>
          </a:prstGeom>
        </p:spPr>
        <p:txBody>
          <a:bodyPr>
            <a:normAutofit/>
          </a:bodyPr>
          <a:lstStyle/>
          <a:p>
            <a:pPr fontAlgn="auto"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None/>
              <a:defRPr/>
            </a:pPr>
            <a:endParaRPr lang="pt-BR" sz="1600" spc="250" dirty="0">
              <a:solidFill>
                <a:schemeClr val="tx1">
                  <a:lumMod val="85000"/>
                  <a:lumOff val="15000"/>
                </a:schemeClr>
              </a:solidFill>
              <a:latin typeface="Calibri" pitchFamily="34" charset="0"/>
              <a:cs typeface="+mn-cs"/>
            </a:endParaRPr>
          </a:p>
        </p:txBody>
      </p:sp>
      <p:sp>
        <p:nvSpPr>
          <p:cNvPr id="5" name="Subtítulo 2"/>
          <p:cNvSpPr txBox="1">
            <a:spLocks/>
          </p:cNvSpPr>
          <p:nvPr/>
        </p:nvSpPr>
        <p:spPr>
          <a:xfrm>
            <a:off x="120650" y="6381750"/>
            <a:ext cx="8767763" cy="431800"/>
          </a:xfrm>
          <a:prstGeom prst="rect">
            <a:avLst/>
          </a:prstGeom>
        </p:spPr>
        <p:txBody>
          <a:bodyPr>
            <a:normAutofit/>
          </a:bodyPr>
          <a:lstStyle/>
          <a:p>
            <a:pPr fontAlgn="auto"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None/>
              <a:defRPr/>
            </a:pPr>
            <a:r>
              <a:rPr lang="pt-B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  <a:cs typeface="+mn-cs"/>
              </a:rPr>
              <a:t>FMUSP – Coleção de Clínica Médica – </a:t>
            </a:r>
            <a:r>
              <a:rPr lang="pt-BR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  <a:cs typeface="+mn-cs"/>
              </a:rPr>
              <a:t>Vol</a:t>
            </a:r>
            <a:r>
              <a:rPr lang="pt-B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  <a:cs typeface="+mn-cs"/>
              </a:rPr>
              <a:t> 7.</a:t>
            </a:r>
            <a:endParaRPr lang="pt-BR" sz="1600" dirty="0">
              <a:solidFill>
                <a:schemeClr val="tx1">
                  <a:lumMod val="85000"/>
                  <a:lumOff val="15000"/>
                </a:schemeClr>
              </a:solidFill>
              <a:latin typeface="Calibri" pitchFamily="34" charset="0"/>
              <a:cs typeface="+mn-cs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04800" y="228600"/>
            <a:ext cx="8534400" cy="896938"/>
          </a:xfrm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sz="4400" b="1" cap="small" dirty="0" smtClean="0">
                <a:solidFill>
                  <a:srgbClr val="002060"/>
                </a:solidFill>
              </a:rPr>
              <a:t>Meningite Viral</a:t>
            </a:r>
            <a:endParaRPr lang="pt-BR" sz="4400" b="1" cap="small" dirty="0">
              <a:solidFill>
                <a:srgbClr val="002060"/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284163" y="1557338"/>
            <a:ext cx="8535987" cy="4873625"/>
          </a:xfrm>
        </p:spPr>
        <p:txBody>
          <a:bodyPr>
            <a:normAutofit/>
          </a:bodyPr>
          <a:lstStyle/>
          <a:p>
            <a:pPr marL="0" indent="360363" algn="just" fontAlgn="auto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pt-BR" dirty="0" smtClean="0"/>
              <a:t>Cuidado com </a:t>
            </a:r>
            <a:r>
              <a:rPr lang="pt-BR" dirty="0" err="1" smtClean="0"/>
              <a:t>Herpesvírus</a:t>
            </a:r>
            <a:r>
              <a:rPr lang="pt-BR" dirty="0" smtClean="0"/>
              <a:t> (</a:t>
            </a:r>
            <a:r>
              <a:rPr lang="pt-BR" b="1" dirty="0" smtClean="0"/>
              <a:t>HSV-1</a:t>
            </a:r>
            <a:r>
              <a:rPr lang="pt-BR" dirty="0" smtClean="0"/>
              <a:t> e HSV-2)!</a:t>
            </a:r>
          </a:p>
          <a:p>
            <a:pPr marL="903288" algn="just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sz="2400" dirty="0" smtClean="0"/>
              <a:t>Manifestação aguda de </a:t>
            </a:r>
            <a:r>
              <a:rPr lang="pt-BR" sz="2400" dirty="0" err="1" smtClean="0"/>
              <a:t>cefaléia</a:t>
            </a:r>
            <a:r>
              <a:rPr lang="pt-BR" sz="2400" dirty="0" smtClean="0"/>
              <a:t> e febre, acompanhada de alteração do nível de consciência ou sinais focais, convulsão e coma.</a:t>
            </a:r>
          </a:p>
          <a:p>
            <a:pPr marL="903288" algn="just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sz="2400" dirty="0" smtClean="0"/>
              <a:t>Lesões vesiculares podem preceder a meningite.</a:t>
            </a:r>
          </a:p>
          <a:p>
            <a:pPr marL="903288" algn="just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sz="2400" dirty="0" smtClean="0"/>
              <a:t>Acometimento de lobo frontal. </a:t>
            </a:r>
          </a:p>
          <a:p>
            <a:pPr marL="903288" algn="just" fontAlgn="auto">
              <a:spcAft>
                <a:spcPts val="1200"/>
              </a:spcAft>
              <a:buFont typeface="Wingdings 2"/>
              <a:buChar char=""/>
              <a:defRPr/>
            </a:pPr>
            <a:r>
              <a:rPr lang="pt-BR" sz="2400" i="1" u="sng" dirty="0" smtClean="0"/>
              <a:t>Se não tratada precocemente, podem levar a </a:t>
            </a:r>
            <a:r>
              <a:rPr lang="pt-BR" sz="2400" i="1" u="sng" dirty="0" err="1" smtClean="0"/>
              <a:t>seqüelas</a:t>
            </a:r>
            <a:r>
              <a:rPr lang="pt-BR" sz="2400" i="1" u="sng" dirty="0" smtClean="0"/>
              <a:t> neurológicas ou morte.</a:t>
            </a:r>
          </a:p>
          <a:p>
            <a:pPr marL="452438" algn="just" fontAlgn="auto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pt-BR" dirty="0" smtClean="0"/>
              <a:t>Tratamento: </a:t>
            </a:r>
          </a:p>
          <a:p>
            <a:pPr marL="726758" lvl="1" algn="just" fontAlgn="auto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pt-BR" dirty="0" err="1" smtClean="0"/>
              <a:t>Enterovírus</a:t>
            </a:r>
            <a:r>
              <a:rPr lang="pt-BR" dirty="0" smtClean="0"/>
              <a:t>: medidas de suporte.</a:t>
            </a:r>
          </a:p>
          <a:p>
            <a:pPr marL="726758" lvl="1" algn="just" fontAlgn="auto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pt-BR" dirty="0" err="1" smtClean="0"/>
              <a:t>Herpesvírus</a:t>
            </a:r>
            <a:r>
              <a:rPr lang="pt-BR" dirty="0" smtClean="0"/>
              <a:t>: </a:t>
            </a:r>
            <a:r>
              <a:rPr lang="pt-BR" dirty="0" err="1" smtClean="0"/>
              <a:t>Aciclovir</a:t>
            </a:r>
            <a:r>
              <a:rPr lang="pt-BR" dirty="0" smtClean="0"/>
              <a:t> 10 </a:t>
            </a:r>
            <a:r>
              <a:rPr lang="pt-BR" dirty="0" err="1" smtClean="0"/>
              <a:t>mg</a:t>
            </a:r>
            <a:r>
              <a:rPr lang="pt-BR" dirty="0" smtClean="0"/>
              <a:t>/kg EV 8/8 h por 10 a 14 dias.</a:t>
            </a:r>
          </a:p>
        </p:txBody>
      </p:sp>
      <p:sp>
        <p:nvSpPr>
          <p:cNvPr id="8" name="Subtítulo 2"/>
          <p:cNvSpPr txBox="1">
            <a:spLocks/>
          </p:cNvSpPr>
          <p:nvPr/>
        </p:nvSpPr>
        <p:spPr>
          <a:xfrm>
            <a:off x="134938" y="6381750"/>
            <a:ext cx="8769350" cy="431800"/>
          </a:xfrm>
          <a:prstGeom prst="rect">
            <a:avLst/>
          </a:prstGeom>
        </p:spPr>
        <p:txBody>
          <a:bodyPr>
            <a:normAutofit/>
          </a:bodyPr>
          <a:lstStyle/>
          <a:p>
            <a:pPr fontAlgn="auto"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None/>
              <a:defRPr/>
            </a:pPr>
            <a:endParaRPr lang="pt-BR" sz="1600" spc="250" dirty="0">
              <a:solidFill>
                <a:schemeClr val="tx1">
                  <a:lumMod val="85000"/>
                  <a:lumOff val="15000"/>
                </a:schemeClr>
              </a:solidFill>
              <a:latin typeface="Calibri" pitchFamily="34" charset="0"/>
              <a:cs typeface="+mn-cs"/>
            </a:endParaRPr>
          </a:p>
        </p:txBody>
      </p:sp>
      <p:sp>
        <p:nvSpPr>
          <p:cNvPr id="5" name="Subtítulo 2"/>
          <p:cNvSpPr txBox="1">
            <a:spLocks/>
          </p:cNvSpPr>
          <p:nvPr/>
        </p:nvSpPr>
        <p:spPr>
          <a:xfrm>
            <a:off x="120650" y="6381750"/>
            <a:ext cx="8767763" cy="431800"/>
          </a:xfrm>
          <a:prstGeom prst="rect">
            <a:avLst/>
          </a:prstGeom>
        </p:spPr>
        <p:txBody>
          <a:bodyPr>
            <a:normAutofit/>
          </a:bodyPr>
          <a:lstStyle/>
          <a:p>
            <a:pPr fontAlgn="auto"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None/>
              <a:defRPr/>
            </a:pPr>
            <a:r>
              <a:rPr lang="pt-B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  <a:cs typeface="+mn-cs"/>
              </a:rPr>
              <a:t>FMUSP – Coleção de Clínica Médica – </a:t>
            </a:r>
            <a:r>
              <a:rPr lang="pt-BR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  <a:cs typeface="+mn-cs"/>
              </a:rPr>
              <a:t>Vol</a:t>
            </a:r>
            <a:r>
              <a:rPr lang="pt-B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  <a:cs typeface="+mn-cs"/>
              </a:rPr>
              <a:t> 7.</a:t>
            </a:r>
            <a:endParaRPr lang="pt-BR" sz="1600" dirty="0">
              <a:solidFill>
                <a:schemeClr val="tx1">
                  <a:lumMod val="85000"/>
                  <a:lumOff val="15000"/>
                </a:schemeClr>
              </a:solidFill>
              <a:latin typeface="Calibri" pitchFamily="34" charset="0"/>
              <a:cs typeface="+mn-cs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04800" y="228600"/>
            <a:ext cx="8534400" cy="896938"/>
          </a:xfrm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sz="4400" b="1" cap="small" dirty="0" smtClean="0">
                <a:solidFill>
                  <a:srgbClr val="002060"/>
                </a:solidFill>
              </a:rPr>
              <a:t>Outras meningites</a:t>
            </a:r>
            <a:endParaRPr lang="pt-BR" sz="4400" b="1" cap="small" dirty="0">
              <a:solidFill>
                <a:srgbClr val="002060"/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284163" y="1557338"/>
            <a:ext cx="8535987" cy="4873625"/>
          </a:xfrm>
        </p:spPr>
        <p:txBody>
          <a:bodyPr>
            <a:normAutofit/>
          </a:bodyPr>
          <a:lstStyle/>
          <a:p>
            <a:pPr marL="0" indent="360363" algn="just" fontAlgn="auto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pt-BR" dirty="0" smtClean="0"/>
              <a:t>Meningite Tuberculosa (</a:t>
            </a:r>
            <a:r>
              <a:rPr lang="pt-BR" i="1" dirty="0" smtClean="0"/>
              <a:t>M. </a:t>
            </a:r>
            <a:r>
              <a:rPr lang="pt-BR" i="1" dirty="0" err="1" smtClean="0"/>
              <a:t>tuberculosis</a:t>
            </a:r>
            <a:r>
              <a:rPr lang="pt-BR" i="1" dirty="0" smtClean="0"/>
              <a:t>)</a:t>
            </a:r>
          </a:p>
          <a:p>
            <a:pPr marL="274320" lvl="1" indent="360363" algn="just" fontAlgn="auto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pt-BR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Quadro mais arrastado de febre, </a:t>
            </a:r>
            <a:r>
              <a:rPr lang="pt-BR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cefaléia</a:t>
            </a:r>
            <a:r>
              <a:rPr lang="pt-BR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, mialgia, sonolência, irritabilidade ou sintomas do TGI;</a:t>
            </a:r>
          </a:p>
          <a:p>
            <a:pPr marL="274320" lvl="1" indent="360363" algn="just" fontAlgn="auto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pt-BR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Pode estar acompanhado de acometimento pulmonar, inclusive com alterações radiológicas.</a:t>
            </a:r>
          </a:p>
          <a:p>
            <a:pPr marL="274320" lvl="1" indent="360363" algn="just" fontAlgn="auto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pt-BR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Se não tratada, pode evoluir com lesões cerebrais levando a déficits neurológicos focais ou generalizados.</a:t>
            </a:r>
          </a:p>
          <a:p>
            <a:pPr marL="274320" lvl="1" indent="360363" algn="just" fontAlgn="auto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pt-BR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Tratamento: &gt; 10 anos - 2RIPE+7RI   //  &lt;10anos – 2RIP+7RI</a:t>
            </a:r>
          </a:p>
          <a:p>
            <a:pPr marL="274320" lvl="1" indent="360363" algn="just" fontAlgn="auto">
              <a:spcAft>
                <a:spcPts val="0"/>
              </a:spcAft>
              <a:buFont typeface="Wingdings" pitchFamily="2" charset="2"/>
              <a:buChar char="Ø"/>
              <a:defRPr/>
            </a:pPr>
            <a:endParaRPr lang="pt-BR" dirty="0" smtClean="0"/>
          </a:p>
          <a:p>
            <a:pPr marL="0" indent="360363" algn="just" fontAlgn="auto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pt-BR" dirty="0" smtClean="0"/>
              <a:t>Meningites </a:t>
            </a:r>
            <a:r>
              <a:rPr lang="pt-BR" dirty="0" err="1" smtClean="0"/>
              <a:t>fúngicas</a:t>
            </a:r>
            <a:r>
              <a:rPr lang="pt-BR" dirty="0" smtClean="0"/>
              <a:t>.</a:t>
            </a:r>
          </a:p>
          <a:p>
            <a:pPr marL="0" indent="360363" algn="just" fontAlgn="auto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pt-BR" dirty="0" smtClean="0"/>
              <a:t>Meningites por parasitas.</a:t>
            </a:r>
          </a:p>
          <a:p>
            <a:pPr marL="274320" lvl="1" indent="360363" algn="just" fontAlgn="auto">
              <a:spcAft>
                <a:spcPts val="0"/>
              </a:spcAft>
              <a:buFont typeface="Wingdings" pitchFamily="2" charset="2"/>
              <a:buChar char="Ø"/>
              <a:defRPr/>
            </a:pPr>
            <a:endParaRPr lang="pt-BR" dirty="0" smtClean="0"/>
          </a:p>
        </p:txBody>
      </p:sp>
      <p:sp>
        <p:nvSpPr>
          <p:cNvPr id="8" name="Subtítulo 2"/>
          <p:cNvSpPr txBox="1">
            <a:spLocks/>
          </p:cNvSpPr>
          <p:nvPr/>
        </p:nvSpPr>
        <p:spPr>
          <a:xfrm>
            <a:off x="134938" y="6381750"/>
            <a:ext cx="8769350" cy="431800"/>
          </a:xfrm>
          <a:prstGeom prst="rect">
            <a:avLst/>
          </a:prstGeom>
        </p:spPr>
        <p:txBody>
          <a:bodyPr>
            <a:normAutofit/>
          </a:bodyPr>
          <a:lstStyle/>
          <a:p>
            <a:pPr fontAlgn="auto"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None/>
              <a:defRPr/>
            </a:pPr>
            <a:endParaRPr lang="pt-BR" sz="1600" spc="250" dirty="0">
              <a:solidFill>
                <a:schemeClr val="tx1">
                  <a:lumMod val="85000"/>
                  <a:lumOff val="15000"/>
                </a:schemeClr>
              </a:solidFill>
              <a:latin typeface="Calibri" pitchFamily="34" charset="0"/>
              <a:cs typeface="+mn-cs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04800" y="228600"/>
            <a:ext cx="8534400" cy="896938"/>
          </a:xfrm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sz="4400" b="1" cap="small" dirty="0" smtClean="0">
                <a:solidFill>
                  <a:srgbClr val="002060"/>
                </a:solidFill>
              </a:rPr>
              <a:t>Meningite Bacteriana</a:t>
            </a:r>
            <a:endParaRPr lang="pt-BR" sz="4400" b="1" cap="small" dirty="0">
              <a:solidFill>
                <a:srgbClr val="002060"/>
              </a:solidFill>
            </a:endParaRPr>
          </a:p>
        </p:txBody>
      </p:sp>
      <p:sp>
        <p:nvSpPr>
          <p:cNvPr id="23554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284163" y="1557338"/>
            <a:ext cx="8535987" cy="4873625"/>
          </a:xfrm>
        </p:spPr>
        <p:txBody>
          <a:bodyPr/>
          <a:lstStyle/>
          <a:p>
            <a:pPr marL="0" indent="360363" algn="just">
              <a:spcAft>
                <a:spcPts val="600"/>
              </a:spcAft>
              <a:buFont typeface="Wingdings" pitchFamily="2" charset="2"/>
              <a:buChar char="Ø"/>
            </a:pPr>
            <a:r>
              <a:rPr lang="pt-BR" sz="2400" smtClean="0"/>
              <a:t>Até a década de 90: </a:t>
            </a:r>
            <a:r>
              <a:rPr lang="pt-BR" sz="2400" i="1" smtClean="0"/>
              <a:t>Haemophylus influenza </a:t>
            </a:r>
            <a:r>
              <a:rPr lang="pt-BR" sz="2400" smtClean="0"/>
              <a:t>do tipo B</a:t>
            </a:r>
            <a:r>
              <a:rPr lang="pt-BR" sz="2400" i="1" smtClean="0"/>
              <a:t>.</a:t>
            </a:r>
          </a:p>
          <a:p>
            <a:pPr marL="0" indent="360363" algn="just">
              <a:buFont typeface="Wingdings" pitchFamily="2" charset="2"/>
              <a:buChar char="Ø"/>
            </a:pPr>
            <a:r>
              <a:rPr lang="pt-BR" sz="2400" smtClean="0"/>
              <a:t>Atualmente,</a:t>
            </a:r>
            <a:r>
              <a:rPr lang="pt-BR" sz="2400" i="1" smtClean="0"/>
              <a:t> </a:t>
            </a:r>
            <a:r>
              <a:rPr lang="pt-BR" sz="2400" b="1" i="1" smtClean="0">
                <a:solidFill>
                  <a:srgbClr val="FF0000"/>
                </a:solidFill>
              </a:rPr>
              <a:t>Nesseria meningitides</a:t>
            </a:r>
          </a:p>
          <a:p>
            <a:pPr marL="273050" lvl="1" indent="360363" algn="just">
              <a:spcAft>
                <a:spcPts val="600"/>
              </a:spcAft>
              <a:buFont typeface="Wingdings" pitchFamily="2" charset="2"/>
              <a:buChar char="Ø"/>
            </a:pPr>
            <a:r>
              <a:rPr lang="pt-BR" i="1" smtClean="0"/>
              <a:t>Sorotipos A, </a:t>
            </a:r>
            <a:r>
              <a:rPr lang="pt-BR" b="1" i="1" u="sng" smtClean="0">
                <a:solidFill>
                  <a:srgbClr val="0070C0"/>
                </a:solidFill>
              </a:rPr>
              <a:t>B, C</a:t>
            </a:r>
            <a:r>
              <a:rPr lang="pt-BR" i="1" smtClean="0"/>
              <a:t>, Y, W</a:t>
            </a:r>
            <a:r>
              <a:rPr lang="pt-BR" i="1" baseline="-25000" smtClean="0"/>
              <a:t>135</a:t>
            </a:r>
            <a:r>
              <a:rPr lang="pt-BR" i="1" smtClean="0"/>
              <a:t>.</a:t>
            </a:r>
          </a:p>
          <a:p>
            <a:pPr marL="0" indent="360363" algn="just">
              <a:spcAft>
                <a:spcPts val="600"/>
              </a:spcAft>
              <a:buFont typeface="Wingdings" pitchFamily="2" charset="2"/>
              <a:buChar char="Ø"/>
            </a:pPr>
            <a:r>
              <a:rPr lang="pt-BR" sz="2400" i="1" smtClean="0"/>
              <a:t>Maior incidência: &lt;10 anos.</a:t>
            </a:r>
          </a:p>
          <a:p>
            <a:pPr marL="273050" lvl="1" indent="360363" algn="just">
              <a:spcAft>
                <a:spcPts val="600"/>
              </a:spcAft>
              <a:buFont typeface="Wingdings" pitchFamily="2" charset="2"/>
              <a:buChar char="Ø"/>
            </a:pPr>
            <a:r>
              <a:rPr lang="pt-BR" sz="1900" i="1" smtClean="0"/>
              <a:t>Faixa de risco 2 meses a 5 anos.</a:t>
            </a:r>
          </a:p>
          <a:p>
            <a:pPr marL="0" indent="360363" algn="just">
              <a:spcAft>
                <a:spcPts val="600"/>
              </a:spcAft>
              <a:buFont typeface="Wingdings" pitchFamily="2" charset="2"/>
              <a:buChar char="Ø"/>
            </a:pPr>
            <a:r>
              <a:rPr lang="pt-BR" sz="2400" i="1" smtClean="0"/>
              <a:t>N. meningitides, S. pneumoneae e H. influenza </a:t>
            </a:r>
            <a:r>
              <a:rPr lang="pt-BR" sz="2400" i="1" smtClean="0">
                <a:sym typeface="Wingdings" pitchFamily="2" charset="2"/>
              </a:rPr>
              <a:t> 90%</a:t>
            </a:r>
          </a:p>
        </p:txBody>
      </p:sp>
      <p:sp>
        <p:nvSpPr>
          <p:cNvPr id="8" name="Subtítulo 2"/>
          <p:cNvSpPr txBox="1">
            <a:spLocks/>
          </p:cNvSpPr>
          <p:nvPr/>
        </p:nvSpPr>
        <p:spPr>
          <a:xfrm>
            <a:off x="134938" y="6381750"/>
            <a:ext cx="8769350" cy="431800"/>
          </a:xfrm>
          <a:prstGeom prst="rect">
            <a:avLst/>
          </a:prstGeom>
        </p:spPr>
        <p:txBody>
          <a:bodyPr>
            <a:normAutofit/>
          </a:bodyPr>
          <a:lstStyle/>
          <a:p>
            <a:pPr fontAlgn="auto"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None/>
              <a:defRPr/>
            </a:pPr>
            <a:endParaRPr lang="pt-BR" sz="1600" spc="250" dirty="0">
              <a:solidFill>
                <a:schemeClr val="tx1">
                  <a:lumMod val="85000"/>
                  <a:lumOff val="15000"/>
                </a:schemeClr>
              </a:solidFill>
              <a:latin typeface="Calibri" pitchFamily="34" charset="0"/>
              <a:cs typeface="+mn-cs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04800" y="228600"/>
            <a:ext cx="8534400" cy="896938"/>
          </a:xfrm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sz="4400" b="1" cap="small" dirty="0" smtClean="0">
                <a:solidFill>
                  <a:srgbClr val="002060"/>
                </a:solidFill>
              </a:rPr>
              <a:t>Meningite Bacteriana</a:t>
            </a:r>
            <a:endParaRPr lang="pt-BR" sz="4400" b="1" cap="small" dirty="0">
              <a:solidFill>
                <a:srgbClr val="002060"/>
              </a:solidFill>
            </a:endParaRPr>
          </a:p>
        </p:txBody>
      </p:sp>
      <p:sp>
        <p:nvSpPr>
          <p:cNvPr id="24578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284163" y="1557338"/>
            <a:ext cx="8535987" cy="4873625"/>
          </a:xfrm>
        </p:spPr>
        <p:txBody>
          <a:bodyPr/>
          <a:lstStyle/>
          <a:p>
            <a:pPr marL="0" indent="360363" algn="just">
              <a:buFont typeface="Wingdings" pitchFamily="2" charset="2"/>
              <a:buChar char="Ø"/>
            </a:pPr>
            <a:endParaRPr lang="pt-BR" smtClean="0"/>
          </a:p>
        </p:txBody>
      </p:sp>
      <p:sp>
        <p:nvSpPr>
          <p:cNvPr id="8" name="Subtítulo 2"/>
          <p:cNvSpPr txBox="1">
            <a:spLocks/>
          </p:cNvSpPr>
          <p:nvPr/>
        </p:nvSpPr>
        <p:spPr>
          <a:xfrm>
            <a:off x="134938" y="6381750"/>
            <a:ext cx="8769350" cy="431800"/>
          </a:xfrm>
          <a:prstGeom prst="rect">
            <a:avLst/>
          </a:prstGeom>
        </p:spPr>
        <p:txBody>
          <a:bodyPr>
            <a:normAutofit/>
          </a:bodyPr>
          <a:lstStyle/>
          <a:p>
            <a:pPr fontAlgn="auto"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None/>
              <a:defRPr/>
            </a:pPr>
            <a:endParaRPr lang="pt-BR" sz="1600" spc="250" dirty="0">
              <a:solidFill>
                <a:schemeClr val="tx1">
                  <a:lumMod val="85000"/>
                  <a:lumOff val="15000"/>
                </a:schemeClr>
              </a:solidFill>
              <a:latin typeface="Calibri" pitchFamily="34" charset="0"/>
              <a:cs typeface="+mn-cs"/>
            </a:endParaRPr>
          </a:p>
        </p:txBody>
      </p:sp>
      <p:pic>
        <p:nvPicPr>
          <p:cNvPr id="24580" name="Picture 3"/>
          <p:cNvPicPr>
            <a:picLocks noChangeAspect="1" noChangeArrowheads="1"/>
          </p:cNvPicPr>
          <p:nvPr/>
        </p:nvPicPr>
        <p:blipFill>
          <a:blip r:embed="rId2"/>
          <a:srcRect l="37233" t="16251" r="6310" b="31250"/>
          <a:stretch>
            <a:fillRect/>
          </a:stretch>
        </p:blipFill>
        <p:spPr bwMode="auto">
          <a:xfrm>
            <a:off x="941388" y="2230438"/>
            <a:ext cx="7345362" cy="3840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04800" y="228600"/>
            <a:ext cx="8534400" cy="896938"/>
          </a:xfrm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sz="4400" b="1" cap="small" dirty="0" smtClean="0">
                <a:solidFill>
                  <a:srgbClr val="002060"/>
                </a:solidFill>
              </a:rPr>
              <a:t>Meningite Bacteriana</a:t>
            </a:r>
            <a:endParaRPr lang="pt-BR" sz="4400" b="1" cap="small" dirty="0">
              <a:solidFill>
                <a:srgbClr val="002060"/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225425" y="1557338"/>
            <a:ext cx="8594725" cy="4873625"/>
          </a:xfrm>
        </p:spPr>
        <p:txBody>
          <a:bodyPr>
            <a:normAutofit/>
          </a:bodyPr>
          <a:lstStyle/>
          <a:p>
            <a:pPr marL="0" indent="360363" algn="just" fontAlgn="auto">
              <a:spcAft>
                <a:spcPts val="600"/>
              </a:spcAft>
              <a:buFont typeface="Wingdings" pitchFamily="2" charset="2"/>
              <a:buChar char="Ø"/>
              <a:defRPr/>
            </a:pPr>
            <a:r>
              <a:rPr lang="pt-BR" sz="2400" b="1" dirty="0" smtClean="0"/>
              <a:t>QUADRO CLÍNICO: </a:t>
            </a:r>
            <a:r>
              <a:rPr lang="pt-BR" sz="2400" dirty="0" smtClean="0"/>
              <a:t>variado, dependendo da idade e duração da doença.</a:t>
            </a:r>
          </a:p>
          <a:p>
            <a:pPr marL="548640" lvl="1" indent="-274320" algn="just" fontAlgn="auto">
              <a:spcAft>
                <a:spcPts val="0"/>
              </a:spcAft>
              <a:buFont typeface="Wingdings"/>
              <a:buChar char=""/>
              <a:defRPr/>
            </a:pPr>
            <a:r>
              <a:rPr lang="pt-BR" sz="1900" dirty="0" smtClean="0"/>
              <a:t>Podem estar presentes sintomas inespecíficos, como manifestações respiratórias, mialgia, </a:t>
            </a:r>
            <a:r>
              <a:rPr lang="pt-BR" sz="1900" dirty="0" err="1" smtClean="0"/>
              <a:t>artralgia</a:t>
            </a:r>
            <a:r>
              <a:rPr lang="pt-BR" sz="1900" dirty="0" smtClean="0"/>
              <a:t>, taquicardia, hipotensão.</a:t>
            </a:r>
          </a:p>
          <a:p>
            <a:pPr marL="548640" lvl="1" indent="-274320" algn="just" fontAlgn="auto">
              <a:spcAft>
                <a:spcPts val="0"/>
              </a:spcAft>
              <a:buFont typeface="Wingdings"/>
              <a:buChar char=""/>
              <a:defRPr/>
            </a:pPr>
            <a:r>
              <a:rPr lang="pt-BR" sz="1900" dirty="0" smtClean="0"/>
              <a:t>As manifestações cutâneas comuns são </a:t>
            </a:r>
            <a:r>
              <a:rPr lang="pt-BR" sz="1900" dirty="0" err="1" smtClean="0"/>
              <a:t>petéquias</a:t>
            </a:r>
            <a:r>
              <a:rPr lang="pt-BR" sz="1900" dirty="0" smtClean="0"/>
              <a:t>, púrpura e </a:t>
            </a:r>
            <a:r>
              <a:rPr lang="pt-BR" sz="1900" dirty="0" err="1" smtClean="0"/>
              <a:t>exantema</a:t>
            </a:r>
            <a:r>
              <a:rPr lang="pt-BR" sz="1900" dirty="0" smtClean="0"/>
              <a:t> </a:t>
            </a:r>
            <a:r>
              <a:rPr lang="pt-BR" sz="1900" dirty="0" err="1" smtClean="0"/>
              <a:t>maculopapular</a:t>
            </a:r>
            <a:endParaRPr lang="pt-BR" sz="1900" dirty="0" smtClean="0"/>
          </a:p>
          <a:p>
            <a:pPr marL="548640" lvl="1" indent="-274320" fontAlgn="auto">
              <a:spcAft>
                <a:spcPts val="0"/>
              </a:spcAft>
              <a:buFont typeface="Wingdings"/>
              <a:buChar char=""/>
              <a:defRPr/>
            </a:pPr>
            <a:r>
              <a:rPr lang="pt-BR" sz="1900" dirty="0" smtClean="0"/>
              <a:t>Lactentes: suspeita clínica, quadro inespecífico, como febre e irritabilidade. Manifestações como hipotermia, letargia ou hipoatividade, recusa alimentar, vômitos, diarreia, dificuldade respiratória, fontanela abaulada, convulsões e alterações do nível de consciência</a:t>
            </a:r>
          </a:p>
          <a:p>
            <a:pPr marL="548640" lvl="1" indent="-274320" fontAlgn="auto">
              <a:spcAft>
                <a:spcPts val="600"/>
              </a:spcAft>
              <a:buFont typeface="Wingdings"/>
              <a:buChar char=""/>
              <a:defRPr/>
            </a:pPr>
            <a:r>
              <a:rPr lang="pt-BR" sz="1900" b="1" i="1" dirty="0" smtClean="0"/>
              <a:t>Sinais de Irritação </a:t>
            </a:r>
            <a:r>
              <a:rPr lang="pt-BR" sz="1900" b="1" i="1" dirty="0" err="1" smtClean="0"/>
              <a:t>meningea</a:t>
            </a:r>
            <a:r>
              <a:rPr lang="pt-BR" sz="1900" b="1" i="1" dirty="0" smtClean="0"/>
              <a:t>: Rigidez de nuca / Sinal de </a:t>
            </a:r>
            <a:r>
              <a:rPr lang="pt-BR" sz="1900" b="1" i="1" dirty="0" err="1" smtClean="0"/>
              <a:t>Kernig</a:t>
            </a:r>
            <a:r>
              <a:rPr lang="pt-BR" sz="1900" b="1" i="1" dirty="0" smtClean="0"/>
              <a:t> / Sinal de </a:t>
            </a:r>
            <a:r>
              <a:rPr lang="pt-BR" sz="1900" b="1" i="1" dirty="0" err="1" smtClean="0"/>
              <a:t>Brudzinski</a:t>
            </a:r>
            <a:r>
              <a:rPr lang="pt-BR" sz="1900" b="1" i="1" dirty="0" smtClean="0"/>
              <a:t> / Choro </a:t>
            </a:r>
            <a:r>
              <a:rPr lang="pt-BR" sz="1900" b="1" i="1" dirty="0" err="1" smtClean="0"/>
              <a:t>meningeo</a:t>
            </a:r>
            <a:r>
              <a:rPr lang="pt-BR" sz="1900" b="1" i="1" dirty="0" smtClean="0"/>
              <a:t>.</a:t>
            </a:r>
          </a:p>
          <a:p>
            <a:pPr marL="0" indent="0" algn="ctr" fontAlgn="auto">
              <a:lnSpc>
                <a:spcPct val="110000"/>
              </a:lnSpc>
              <a:spcAft>
                <a:spcPts val="0"/>
              </a:spcAft>
              <a:buFont typeface="Wingdings 2"/>
              <a:buNone/>
              <a:defRPr/>
            </a:pPr>
            <a:r>
              <a:rPr lang="pt-BR" sz="1800" dirty="0" smtClean="0"/>
              <a:t>Meningite Meningocócica (MM)       /      Doença Meningocócica (</a:t>
            </a:r>
            <a:r>
              <a:rPr lang="pt-BR" sz="1800" dirty="0" err="1" smtClean="0"/>
              <a:t>Meningococcemia</a:t>
            </a:r>
            <a:r>
              <a:rPr lang="pt-BR" sz="1800" dirty="0" smtClean="0"/>
              <a:t> + MM)</a:t>
            </a:r>
          </a:p>
          <a:p>
            <a:pPr marL="0" indent="360363" algn="ctr" fontAlgn="auto">
              <a:lnSpc>
                <a:spcPct val="110000"/>
              </a:lnSpc>
              <a:spcAft>
                <a:spcPts val="0"/>
              </a:spcAft>
              <a:buFont typeface="Wingdings 2"/>
              <a:buNone/>
              <a:defRPr/>
            </a:pPr>
            <a:r>
              <a:rPr lang="pt-BR" sz="1800" dirty="0" err="1" smtClean="0"/>
              <a:t>Meningococcemia</a:t>
            </a:r>
            <a:r>
              <a:rPr lang="pt-BR" sz="1800" dirty="0" smtClean="0"/>
              <a:t> Fulminante</a:t>
            </a:r>
          </a:p>
          <a:p>
            <a:pPr marL="0" indent="360363" algn="just" fontAlgn="auto">
              <a:spcAft>
                <a:spcPts val="600"/>
              </a:spcAft>
              <a:buFont typeface="Wingdings" pitchFamily="2" charset="2"/>
              <a:buChar char="Ø"/>
              <a:defRPr/>
            </a:pPr>
            <a:endParaRPr lang="pt-BR" sz="2400" i="1" dirty="0" smtClean="0">
              <a:sym typeface="Wingdings" pitchFamily="2" charset="2"/>
            </a:endParaRPr>
          </a:p>
        </p:txBody>
      </p:sp>
      <p:sp>
        <p:nvSpPr>
          <p:cNvPr id="8" name="Subtítulo 2"/>
          <p:cNvSpPr txBox="1">
            <a:spLocks/>
          </p:cNvSpPr>
          <p:nvPr/>
        </p:nvSpPr>
        <p:spPr>
          <a:xfrm>
            <a:off x="134938" y="6381750"/>
            <a:ext cx="8769350" cy="431800"/>
          </a:xfrm>
          <a:prstGeom prst="rect">
            <a:avLst/>
          </a:prstGeom>
        </p:spPr>
        <p:txBody>
          <a:bodyPr>
            <a:normAutofit/>
          </a:bodyPr>
          <a:lstStyle/>
          <a:p>
            <a:pPr fontAlgn="auto"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None/>
              <a:defRPr/>
            </a:pPr>
            <a:endParaRPr lang="pt-BR" sz="1600" spc="250" dirty="0">
              <a:solidFill>
                <a:schemeClr val="tx1">
                  <a:lumMod val="85000"/>
                  <a:lumOff val="15000"/>
                </a:schemeClr>
              </a:solidFill>
              <a:latin typeface="Calibri" pitchFamily="34" charset="0"/>
              <a:cs typeface="+mn-cs"/>
            </a:endParaRPr>
          </a:p>
        </p:txBody>
      </p:sp>
      <p:cxnSp>
        <p:nvCxnSpPr>
          <p:cNvPr id="6" name="Conector reto 5"/>
          <p:cNvCxnSpPr/>
          <p:nvPr/>
        </p:nvCxnSpPr>
        <p:spPr>
          <a:xfrm>
            <a:off x="284163" y="5651500"/>
            <a:ext cx="885983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04800" y="228600"/>
            <a:ext cx="8534400" cy="896938"/>
          </a:xfrm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sz="4400" b="1" cap="small" dirty="0" smtClean="0">
                <a:solidFill>
                  <a:srgbClr val="002060"/>
                </a:solidFill>
              </a:rPr>
              <a:t>Meningite Bacteriana</a:t>
            </a:r>
            <a:endParaRPr lang="pt-BR" sz="4400" b="1" cap="small" dirty="0">
              <a:solidFill>
                <a:srgbClr val="002060"/>
              </a:solidFill>
            </a:endParaRPr>
          </a:p>
        </p:txBody>
      </p:sp>
      <p:sp>
        <p:nvSpPr>
          <p:cNvPr id="26626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284163" y="1557338"/>
            <a:ext cx="8535987" cy="4873625"/>
          </a:xfrm>
        </p:spPr>
        <p:txBody>
          <a:bodyPr/>
          <a:lstStyle/>
          <a:p>
            <a:pPr marL="0" indent="360363" algn="just">
              <a:spcAft>
                <a:spcPts val="600"/>
              </a:spcAft>
              <a:buFont typeface="Wingdings" pitchFamily="2" charset="2"/>
              <a:buChar char="Ø"/>
            </a:pPr>
            <a:endParaRPr lang="pt-BR" sz="2400" i="1" smtClean="0">
              <a:sym typeface="Wingdings" pitchFamily="2" charset="2"/>
            </a:endParaRPr>
          </a:p>
        </p:txBody>
      </p:sp>
      <p:sp>
        <p:nvSpPr>
          <p:cNvPr id="8" name="Subtítulo 2"/>
          <p:cNvSpPr txBox="1">
            <a:spLocks/>
          </p:cNvSpPr>
          <p:nvPr/>
        </p:nvSpPr>
        <p:spPr>
          <a:xfrm>
            <a:off x="134938" y="6381750"/>
            <a:ext cx="8769350" cy="431800"/>
          </a:xfrm>
          <a:prstGeom prst="rect">
            <a:avLst/>
          </a:prstGeom>
        </p:spPr>
        <p:txBody>
          <a:bodyPr>
            <a:normAutofit/>
          </a:bodyPr>
          <a:lstStyle/>
          <a:p>
            <a:pPr fontAlgn="auto"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None/>
              <a:defRPr/>
            </a:pPr>
            <a:endParaRPr lang="pt-BR" sz="1600" spc="250" dirty="0">
              <a:solidFill>
                <a:schemeClr val="tx1">
                  <a:lumMod val="85000"/>
                  <a:lumOff val="15000"/>
                </a:schemeClr>
              </a:solidFill>
              <a:latin typeface="Calibri" pitchFamily="34" charset="0"/>
              <a:cs typeface="+mn-cs"/>
            </a:endParaRPr>
          </a:p>
        </p:txBody>
      </p:sp>
      <p:pic>
        <p:nvPicPr>
          <p:cNvPr id="26628" name="Picture 3"/>
          <p:cNvPicPr>
            <a:picLocks noChangeAspect="1" noChangeArrowheads="1"/>
          </p:cNvPicPr>
          <p:nvPr/>
        </p:nvPicPr>
        <p:blipFill>
          <a:blip r:embed="rId2"/>
          <a:srcRect l="12326" t="45543" r="49770" b="9171"/>
          <a:stretch>
            <a:fillRect/>
          </a:stretch>
        </p:blipFill>
        <p:spPr bwMode="auto">
          <a:xfrm>
            <a:off x="2238375" y="2068513"/>
            <a:ext cx="5645150" cy="3792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Chave esquerda 6"/>
          <p:cNvSpPr/>
          <p:nvPr/>
        </p:nvSpPr>
        <p:spPr>
          <a:xfrm>
            <a:off x="2293938" y="3252788"/>
            <a:ext cx="134937" cy="839787"/>
          </a:xfrm>
          <a:prstGeom prst="leftBrac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26630" name="CaixaDeTexto 8"/>
          <p:cNvSpPr txBox="1">
            <a:spLocks noChangeArrowheads="1"/>
          </p:cNvSpPr>
          <p:nvPr/>
        </p:nvSpPr>
        <p:spPr bwMode="auto">
          <a:xfrm>
            <a:off x="688975" y="3492500"/>
            <a:ext cx="1544638" cy="369888"/>
          </a:xfrm>
          <a:prstGeom prst="rect">
            <a:avLst/>
          </a:prstGeom>
          <a:solidFill>
            <a:schemeClr val="bg1"/>
          </a:solidFill>
          <a:ln w="381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>
                <a:latin typeface="Calibri" pitchFamily="34" charset="0"/>
              </a:rPr>
              <a:t>&gt;70%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04800" y="228600"/>
            <a:ext cx="8534400" cy="896938"/>
          </a:xfrm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sz="4400" b="1" cap="small" dirty="0" smtClean="0">
                <a:solidFill>
                  <a:srgbClr val="002060"/>
                </a:solidFill>
              </a:rPr>
              <a:t>Meningite Bacteriana</a:t>
            </a:r>
            <a:endParaRPr lang="pt-BR" sz="4400" b="1" cap="small" dirty="0">
              <a:solidFill>
                <a:srgbClr val="002060"/>
              </a:solidFill>
            </a:endParaRPr>
          </a:p>
        </p:txBody>
      </p:sp>
      <p:sp>
        <p:nvSpPr>
          <p:cNvPr id="27650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284163" y="1557338"/>
            <a:ext cx="8535987" cy="4873625"/>
          </a:xfrm>
        </p:spPr>
        <p:txBody>
          <a:bodyPr/>
          <a:lstStyle/>
          <a:p>
            <a:pPr marL="0" indent="360363" algn="just">
              <a:spcAft>
                <a:spcPts val="600"/>
              </a:spcAft>
              <a:buFont typeface="Wingdings" pitchFamily="2" charset="2"/>
              <a:buChar char="Ø"/>
            </a:pPr>
            <a:endParaRPr lang="pt-BR" sz="2400" i="1" smtClean="0">
              <a:sym typeface="Wingdings" pitchFamily="2" charset="2"/>
            </a:endParaRPr>
          </a:p>
        </p:txBody>
      </p:sp>
      <p:sp>
        <p:nvSpPr>
          <p:cNvPr id="8" name="Subtítulo 2"/>
          <p:cNvSpPr txBox="1">
            <a:spLocks/>
          </p:cNvSpPr>
          <p:nvPr/>
        </p:nvSpPr>
        <p:spPr>
          <a:xfrm>
            <a:off x="134938" y="6381750"/>
            <a:ext cx="8769350" cy="431800"/>
          </a:xfrm>
          <a:prstGeom prst="rect">
            <a:avLst/>
          </a:prstGeom>
        </p:spPr>
        <p:txBody>
          <a:bodyPr>
            <a:normAutofit/>
          </a:bodyPr>
          <a:lstStyle/>
          <a:p>
            <a:pPr fontAlgn="auto"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None/>
              <a:defRPr/>
            </a:pPr>
            <a:endParaRPr lang="pt-BR" sz="1600" spc="250" dirty="0">
              <a:solidFill>
                <a:schemeClr val="tx1">
                  <a:lumMod val="85000"/>
                  <a:lumOff val="15000"/>
                </a:schemeClr>
              </a:solidFill>
              <a:latin typeface="Calibri" pitchFamily="34" charset="0"/>
              <a:cs typeface="+mn-cs"/>
            </a:endParaRPr>
          </a:p>
        </p:txBody>
      </p:sp>
      <p:pic>
        <p:nvPicPr>
          <p:cNvPr id="27652" name="Picture 2"/>
          <p:cNvPicPr>
            <a:picLocks noChangeAspect="1" noChangeArrowheads="1"/>
          </p:cNvPicPr>
          <p:nvPr/>
        </p:nvPicPr>
        <p:blipFill>
          <a:blip r:embed="rId2"/>
          <a:srcRect l="12416" t="23750" r="49751" b="34167"/>
          <a:stretch>
            <a:fillRect/>
          </a:stretch>
        </p:blipFill>
        <p:spPr bwMode="auto">
          <a:xfrm>
            <a:off x="231775" y="1993900"/>
            <a:ext cx="5045075" cy="3154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3" name="Picture 2"/>
          <p:cNvPicPr>
            <a:picLocks noChangeAspect="1" noChangeArrowheads="1"/>
          </p:cNvPicPr>
          <p:nvPr/>
        </p:nvPicPr>
        <p:blipFill>
          <a:blip r:embed="rId3"/>
          <a:srcRect l="20732" t="11874" r="49364" b="45000"/>
          <a:stretch>
            <a:fillRect/>
          </a:stretch>
        </p:blipFill>
        <p:spPr bwMode="auto">
          <a:xfrm>
            <a:off x="5392738" y="1109663"/>
            <a:ext cx="3302000" cy="267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4" name="Picture 2"/>
          <p:cNvPicPr>
            <a:picLocks noChangeAspect="1" noChangeArrowheads="1"/>
          </p:cNvPicPr>
          <p:nvPr/>
        </p:nvPicPr>
        <p:blipFill>
          <a:blip r:embed="rId3"/>
          <a:srcRect l="50871" t="49792" r="18945" b="7292"/>
          <a:stretch>
            <a:fillRect/>
          </a:stretch>
        </p:blipFill>
        <p:spPr bwMode="auto">
          <a:xfrm>
            <a:off x="5362575" y="3940175"/>
            <a:ext cx="3332163" cy="2662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04800" y="228600"/>
            <a:ext cx="8534400" cy="896938"/>
          </a:xfrm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sz="4400" b="1" cap="small" dirty="0" smtClean="0">
                <a:solidFill>
                  <a:srgbClr val="002060"/>
                </a:solidFill>
              </a:rPr>
              <a:t>Meningite Bacteriana</a:t>
            </a:r>
            <a:endParaRPr lang="pt-BR" sz="4400" b="1" cap="small" dirty="0">
              <a:solidFill>
                <a:srgbClr val="002060"/>
              </a:solidFill>
            </a:endParaRPr>
          </a:p>
        </p:txBody>
      </p:sp>
      <p:sp>
        <p:nvSpPr>
          <p:cNvPr id="28674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284163" y="1557338"/>
            <a:ext cx="8535987" cy="4873625"/>
          </a:xfrm>
        </p:spPr>
        <p:txBody>
          <a:bodyPr/>
          <a:lstStyle/>
          <a:p>
            <a:pPr marL="0" indent="360363" algn="just">
              <a:spcAft>
                <a:spcPts val="600"/>
              </a:spcAft>
              <a:buFont typeface="Wingdings" pitchFamily="2" charset="2"/>
              <a:buChar char="Ø"/>
            </a:pPr>
            <a:r>
              <a:rPr lang="pt-BR" sz="2400" i="1" smtClean="0">
                <a:sym typeface="Wingdings" pitchFamily="2" charset="2"/>
              </a:rPr>
              <a:t>EVOLUÇÃO</a:t>
            </a:r>
          </a:p>
          <a:p>
            <a:pPr marL="273050" lvl="1" indent="360363" algn="just">
              <a:spcAft>
                <a:spcPts val="600"/>
              </a:spcAft>
              <a:buFont typeface="Wingdings" pitchFamily="2" charset="2"/>
              <a:buChar char="Ø"/>
            </a:pPr>
            <a:r>
              <a:rPr lang="pt-BR" sz="1900" i="1" smtClean="0">
                <a:sym typeface="Wingdings" pitchFamily="2" charset="2"/>
              </a:rPr>
              <a:t>Se ATB correta, geralmente, paciente evoluiu com boa melhora, caso contrário, alta morbi-mortalidade.</a:t>
            </a:r>
          </a:p>
          <a:p>
            <a:pPr marL="273050" lvl="1" indent="360363" algn="just">
              <a:spcAft>
                <a:spcPts val="600"/>
              </a:spcAft>
              <a:buFont typeface="Wingdings" pitchFamily="2" charset="2"/>
              <a:buChar char="Ø"/>
            </a:pPr>
            <a:r>
              <a:rPr lang="pt-BR" sz="1900" i="1" smtClean="0">
                <a:sym typeface="Wingdings" pitchFamily="2" charset="2"/>
              </a:rPr>
              <a:t>Geralmente, o processo inflamatório aumento após o inicio da ATB, por isso está indicado o uso de corticóide prévio.</a:t>
            </a:r>
          </a:p>
          <a:p>
            <a:pPr marL="0" indent="360363" algn="just">
              <a:spcAft>
                <a:spcPts val="600"/>
              </a:spcAft>
              <a:buFont typeface="Wingdings" pitchFamily="2" charset="2"/>
              <a:buChar char="Ø"/>
            </a:pPr>
            <a:r>
              <a:rPr lang="pt-BR" sz="2400" i="1" smtClean="0">
                <a:sym typeface="Wingdings" pitchFamily="2" charset="2"/>
              </a:rPr>
              <a:t>COMPLICAÇÕES</a:t>
            </a:r>
          </a:p>
          <a:p>
            <a:pPr marL="273050" lvl="1" indent="360363" algn="just">
              <a:buFont typeface="Wingdings" pitchFamily="2" charset="2"/>
              <a:buChar char="Ø"/>
            </a:pPr>
            <a:r>
              <a:rPr lang="pt-BR" sz="1900" i="1" smtClean="0"/>
              <a:t>Déficits neurossensoriais: como surdez (principalmente por HiB), déficits visuais</a:t>
            </a:r>
          </a:p>
          <a:p>
            <a:pPr marL="273050" lvl="1" indent="360363" algn="just">
              <a:buFont typeface="Wingdings" pitchFamily="2" charset="2"/>
              <a:buChar char="Ø"/>
            </a:pPr>
            <a:r>
              <a:rPr lang="pt-BR" sz="1900" i="1" smtClean="0"/>
              <a:t>Déficits cognitivos</a:t>
            </a:r>
          </a:p>
          <a:p>
            <a:pPr marL="273050" lvl="1" indent="360363" algn="just">
              <a:buFont typeface="Wingdings" pitchFamily="2" charset="2"/>
              <a:buChar char="Ø"/>
            </a:pPr>
            <a:r>
              <a:rPr lang="pt-BR" sz="1900" i="1" smtClean="0"/>
              <a:t>Espasticidades e convulsões.</a:t>
            </a:r>
          </a:p>
          <a:p>
            <a:pPr marL="273050" lvl="1" indent="360363" algn="just">
              <a:buFont typeface="Wingdings" pitchFamily="2" charset="2"/>
              <a:buChar char="Ø"/>
            </a:pPr>
            <a:r>
              <a:rPr lang="pt-BR" sz="1900" i="1" smtClean="0"/>
              <a:t>Abscesso subdural (principalmente pelo pneumococo)</a:t>
            </a:r>
          </a:p>
          <a:p>
            <a:pPr marL="273050" lvl="1" indent="360363" algn="just">
              <a:buFont typeface="Wingdings" pitchFamily="2" charset="2"/>
              <a:buChar char="Ø"/>
            </a:pPr>
            <a:r>
              <a:rPr lang="pt-BR" sz="1900" i="1" smtClean="0"/>
              <a:t>Coagulação Intravascular Dissemidade (Sd. Waterhouse-Friederich)</a:t>
            </a:r>
            <a:endParaRPr lang="pt-BR" sz="1700" i="1" smtClean="0"/>
          </a:p>
          <a:p>
            <a:pPr marL="273050" lvl="1" indent="360363" algn="r">
              <a:buFont typeface="Wingdings" pitchFamily="2" charset="2"/>
              <a:buChar char="Ø"/>
            </a:pPr>
            <a:r>
              <a:rPr lang="pt-BR" sz="1700" i="1" smtClean="0">
                <a:solidFill>
                  <a:srgbClr val="FF0000"/>
                </a:solidFill>
              </a:rPr>
              <a:t>Extremos de idade.</a:t>
            </a:r>
            <a:endParaRPr lang="pt-BR" sz="1900" i="1" smtClean="0">
              <a:solidFill>
                <a:srgbClr val="FF0000"/>
              </a:solidFill>
            </a:endParaRPr>
          </a:p>
        </p:txBody>
      </p:sp>
      <p:sp>
        <p:nvSpPr>
          <p:cNvPr id="8" name="Subtítulo 2"/>
          <p:cNvSpPr txBox="1">
            <a:spLocks/>
          </p:cNvSpPr>
          <p:nvPr/>
        </p:nvSpPr>
        <p:spPr>
          <a:xfrm>
            <a:off x="134938" y="6381750"/>
            <a:ext cx="8769350" cy="431800"/>
          </a:xfrm>
          <a:prstGeom prst="rect">
            <a:avLst/>
          </a:prstGeom>
        </p:spPr>
        <p:txBody>
          <a:bodyPr>
            <a:normAutofit/>
          </a:bodyPr>
          <a:lstStyle/>
          <a:p>
            <a:pPr fontAlgn="auto"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None/>
              <a:defRPr/>
            </a:pPr>
            <a:endParaRPr lang="pt-BR" sz="1600" spc="250" dirty="0">
              <a:solidFill>
                <a:schemeClr val="tx1">
                  <a:lumMod val="85000"/>
                  <a:lumOff val="15000"/>
                </a:schemeClr>
              </a:solidFill>
              <a:latin typeface="Calibri" pitchFamily="34" charset="0"/>
              <a:cs typeface="+mn-cs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04800" y="228600"/>
            <a:ext cx="8534400" cy="896938"/>
          </a:xfrm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sz="4400" b="1" cap="small" dirty="0" smtClean="0">
                <a:solidFill>
                  <a:srgbClr val="002060"/>
                </a:solidFill>
              </a:rPr>
              <a:t>Meningite Bacteriana</a:t>
            </a:r>
            <a:endParaRPr lang="pt-BR" sz="4400" b="1" cap="small" dirty="0">
              <a:solidFill>
                <a:srgbClr val="002060"/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284163" y="1557338"/>
            <a:ext cx="8535987" cy="4873625"/>
          </a:xfrm>
        </p:spPr>
        <p:txBody>
          <a:bodyPr>
            <a:normAutofit/>
          </a:bodyPr>
          <a:lstStyle/>
          <a:p>
            <a:pPr marL="0" indent="0" algn="just" fontAlgn="auto">
              <a:spcAft>
                <a:spcPts val="600"/>
              </a:spcAft>
              <a:buFont typeface="Wingdings 2"/>
              <a:buNone/>
              <a:defRPr/>
            </a:pPr>
            <a:r>
              <a:rPr lang="pt-BR" sz="2400" dirty="0" smtClean="0">
                <a:sym typeface="Wingdings" pitchFamily="2" charset="2"/>
              </a:rPr>
              <a:t>AVALIAÇÃO DIAGNÓSTICA</a:t>
            </a:r>
          </a:p>
          <a:p>
            <a:pPr marL="0" indent="360363" algn="just" fontAlgn="auto">
              <a:spcAft>
                <a:spcPts val="600"/>
              </a:spcAft>
              <a:buFont typeface="Wingdings" pitchFamily="2" charset="2"/>
              <a:buChar char="Ø"/>
              <a:defRPr/>
            </a:pPr>
            <a:r>
              <a:rPr lang="pt-BR" sz="2400" i="1" dirty="0" smtClean="0">
                <a:sym typeface="Wingdings" pitchFamily="2" charset="2"/>
              </a:rPr>
              <a:t>Identificação do Agente etiológico é que confirma o diagnóstico!</a:t>
            </a:r>
          </a:p>
          <a:p>
            <a:pPr marL="0" indent="360363" algn="just" fontAlgn="auto">
              <a:spcAft>
                <a:spcPts val="600"/>
              </a:spcAft>
              <a:buFont typeface="Wingdings" pitchFamily="2" charset="2"/>
              <a:buChar char="Ø"/>
              <a:defRPr/>
            </a:pPr>
            <a:r>
              <a:rPr lang="pt-BR" sz="2400" dirty="0" smtClean="0">
                <a:sym typeface="Wingdings" pitchFamily="2" charset="2"/>
              </a:rPr>
              <a:t>Hemograma e Hemocultura:</a:t>
            </a:r>
          </a:p>
          <a:p>
            <a:pPr marL="274320" lvl="1" indent="360363" algn="just" fontAlgn="auto">
              <a:spcAft>
                <a:spcPts val="600"/>
              </a:spcAft>
              <a:buFont typeface="Wingdings" pitchFamily="2" charset="2"/>
              <a:buChar char="Ø"/>
              <a:defRPr/>
            </a:pPr>
            <a:r>
              <a:rPr lang="pt-BR" sz="1900" dirty="0" smtClean="0">
                <a:sym typeface="Wingdings" pitchFamily="2" charset="2"/>
              </a:rPr>
              <a:t>Padrão infeccioso e  Identificação do agente etiológico.</a:t>
            </a:r>
          </a:p>
          <a:p>
            <a:pPr marL="0" indent="360363" algn="just" fontAlgn="auto">
              <a:spcAft>
                <a:spcPts val="600"/>
              </a:spcAft>
              <a:buFont typeface="Wingdings" pitchFamily="2" charset="2"/>
              <a:buChar char="Ø"/>
              <a:defRPr/>
            </a:pPr>
            <a:r>
              <a:rPr lang="pt-BR" sz="2400" dirty="0" smtClean="0">
                <a:sym typeface="Wingdings" pitchFamily="2" charset="2"/>
              </a:rPr>
              <a:t>Punção Lombar:</a:t>
            </a:r>
          </a:p>
          <a:p>
            <a:pPr marL="274320" lvl="1" indent="360363" algn="just" fontAlgn="auto">
              <a:spcAft>
                <a:spcPts val="600"/>
              </a:spcAft>
              <a:buFont typeface="Wingdings" pitchFamily="2" charset="2"/>
              <a:buChar char="Ø"/>
              <a:defRPr/>
            </a:pPr>
            <a:r>
              <a:rPr lang="pt-BR" sz="1900" dirty="0" smtClean="0">
                <a:sym typeface="Wingdings" pitchFamily="2" charset="2"/>
              </a:rPr>
              <a:t>Avaliação da </a:t>
            </a:r>
            <a:r>
              <a:rPr lang="pt-BR" sz="1900" dirty="0" err="1" smtClean="0">
                <a:sym typeface="Wingdings" pitchFamily="2" charset="2"/>
              </a:rPr>
              <a:t>celularidade</a:t>
            </a:r>
            <a:r>
              <a:rPr lang="pt-BR" sz="1900" dirty="0" smtClean="0">
                <a:sym typeface="Wingdings" pitchFamily="2" charset="2"/>
              </a:rPr>
              <a:t>, proteínas, glicose, </a:t>
            </a:r>
            <a:r>
              <a:rPr lang="pt-BR" sz="1900" dirty="0" err="1" smtClean="0">
                <a:sym typeface="Wingdings" pitchFamily="2" charset="2"/>
              </a:rPr>
              <a:t>Latex</a:t>
            </a:r>
            <a:r>
              <a:rPr lang="pt-BR" sz="1900" dirty="0" smtClean="0">
                <a:sym typeface="Wingdings" pitchFamily="2" charset="2"/>
              </a:rPr>
              <a:t>, cultura e outros. </a:t>
            </a:r>
          </a:p>
          <a:p>
            <a:pPr marL="0" indent="360363" algn="just" fontAlgn="auto">
              <a:spcAft>
                <a:spcPts val="0"/>
              </a:spcAft>
              <a:buFont typeface="Wingdings" pitchFamily="2" charset="2"/>
              <a:buChar char="Ø"/>
              <a:defRPr/>
            </a:pPr>
            <a:endParaRPr lang="pt-BR" sz="2400" i="1" dirty="0" smtClean="0"/>
          </a:p>
        </p:txBody>
      </p:sp>
      <p:sp>
        <p:nvSpPr>
          <p:cNvPr id="8" name="Subtítulo 2"/>
          <p:cNvSpPr txBox="1">
            <a:spLocks/>
          </p:cNvSpPr>
          <p:nvPr/>
        </p:nvSpPr>
        <p:spPr>
          <a:xfrm>
            <a:off x="134938" y="6381750"/>
            <a:ext cx="8769350" cy="431800"/>
          </a:xfrm>
          <a:prstGeom prst="rect">
            <a:avLst/>
          </a:prstGeom>
        </p:spPr>
        <p:txBody>
          <a:bodyPr>
            <a:normAutofit/>
          </a:bodyPr>
          <a:lstStyle/>
          <a:p>
            <a:pPr fontAlgn="auto"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None/>
              <a:defRPr/>
            </a:pPr>
            <a:endParaRPr lang="pt-BR" sz="1600" spc="250" dirty="0">
              <a:solidFill>
                <a:schemeClr val="tx1">
                  <a:lumMod val="85000"/>
                  <a:lumOff val="15000"/>
                </a:schemeClr>
              </a:solidFill>
              <a:latin typeface="Calibri" pitchFamily="34" charset="0"/>
              <a:cs typeface="+mn-cs"/>
            </a:endParaRPr>
          </a:p>
        </p:txBody>
      </p:sp>
      <p:pic>
        <p:nvPicPr>
          <p:cNvPr id="29700" name="Picture 3"/>
          <p:cNvPicPr>
            <a:picLocks noChangeAspect="1" noChangeArrowheads="1"/>
          </p:cNvPicPr>
          <p:nvPr/>
        </p:nvPicPr>
        <p:blipFill>
          <a:blip r:embed="rId2"/>
          <a:srcRect l="13364" t="53535" r="36867" b="19415"/>
          <a:stretch>
            <a:fillRect/>
          </a:stretch>
        </p:blipFill>
        <p:spPr bwMode="auto">
          <a:xfrm>
            <a:off x="1484313" y="4572000"/>
            <a:ext cx="5248275" cy="160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04800" y="228600"/>
            <a:ext cx="8534400" cy="896938"/>
          </a:xfrm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sz="4400" b="1" cap="small" dirty="0" smtClean="0">
                <a:solidFill>
                  <a:srgbClr val="002060"/>
                </a:solidFill>
              </a:rPr>
              <a:t>Meningite Bacteriana</a:t>
            </a:r>
            <a:endParaRPr lang="pt-BR" sz="4400" b="1" cap="small" dirty="0">
              <a:solidFill>
                <a:srgbClr val="002060"/>
              </a:solidFill>
            </a:endParaRPr>
          </a:p>
        </p:txBody>
      </p:sp>
      <p:sp>
        <p:nvSpPr>
          <p:cNvPr id="30722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284163" y="1557338"/>
            <a:ext cx="8535987" cy="4873625"/>
          </a:xfrm>
        </p:spPr>
        <p:txBody>
          <a:bodyPr/>
          <a:lstStyle/>
          <a:p>
            <a:pPr marL="0" indent="0" algn="just">
              <a:spcAft>
                <a:spcPts val="600"/>
              </a:spcAft>
              <a:buFont typeface="Wingdings 2" pitchFamily="18" charset="2"/>
              <a:buNone/>
            </a:pPr>
            <a:endParaRPr lang="pt-BR" sz="2400" smtClean="0">
              <a:sym typeface="Wingdings" pitchFamily="2" charset="2"/>
            </a:endParaRPr>
          </a:p>
        </p:txBody>
      </p:sp>
      <p:sp>
        <p:nvSpPr>
          <p:cNvPr id="8" name="Subtítulo 2"/>
          <p:cNvSpPr txBox="1">
            <a:spLocks/>
          </p:cNvSpPr>
          <p:nvPr/>
        </p:nvSpPr>
        <p:spPr>
          <a:xfrm>
            <a:off x="134938" y="6381750"/>
            <a:ext cx="8769350" cy="431800"/>
          </a:xfrm>
          <a:prstGeom prst="rect">
            <a:avLst/>
          </a:prstGeom>
        </p:spPr>
        <p:txBody>
          <a:bodyPr>
            <a:normAutofit/>
          </a:bodyPr>
          <a:lstStyle/>
          <a:p>
            <a:pPr fontAlgn="auto"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None/>
              <a:defRPr/>
            </a:pPr>
            <a:endParaRPr lang="pt-BR" sz="1600" spc="250" dirty="0">
              <a:solidFill>
                <a:schemeClr val="tx1">
                  <a:lumMod val="85000"/>
                  <a:lumOff val="15000"/>
                </a:schemeClr>
              </a:solidFill>
              <a:latin typeface="Calibri" pitchFamily="34" charset="0"/>
              <a:cs typeface="+mn-cs"/>
            </a:endParaRPr>
          </a:p>
        </p:txBody>
      </p:sp>
      <p:pic>
        <p:nvPicPr>
          <p:cNvPr id="30724" name="Picture 3" descr="C:\Users\Lilian\Pictures\p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47800" y="2435225"/>
            <a:ext cx="6527800" cy="321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04800" y="228600"/>
            <a:ext cx="8534400" cy="896938"/>
          </a:xfrm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sz="4400" b="1" cap="small" dirty="0" smtClean="0">
                <a:solidFill>
                  <a:srgbClr val="002060"/>
                </a:solidFill>
              </a:rPr>
              <a:t>Meningite Bacteriana</a:t>
            </a:r>
            <a:endParaRPr lang="pt-BR" sz="4400" b="1" cap="small" dirty="0">
              <a:solidFill>
                <a:srgbClr val="002060"/>
              </a:solidFill>
            </a:endParaRPr>
          </a:p>
        </p:txBody>
      </p:sp>
      <p:sp>
        <p:nvSpPr>
          <p:cNvPr id="31746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284163" y="1557338"/>
            <a:ext cx="8535987" cy="4873625"/>
          </a:xfrm>
        </p:spPr>
        <p:txBody>
          <a:bodyPr/>
          <a:lstStyle/>
          <a:p>
            <a:pPr marL="0" indent="360363" algn="just">
              <a:spcAft>
                <a:spcPts val="600"/>
              </a:spcAft>
              <a:buFont typeface="Wingdings" pitchFamily="2" charset="2"/>
              <a:buChar char="Ø"/>
            </a:pPr>
            <a:r>
              <a:rPr lang="pt-BR" sz="2400" smtClean="0">
                <a:sym typeface="Wingdings" pitchFamily="2" charset="2"/>
              </a:rPr>
              <a:t>Demais exames laboratorias para afastar outras causas.</a:t>
            </a:r>
          </a:p>
          <a:p>
            <a:pPr marL="0" indent="360363" algn="just">
              <a:spcAft>
                <a:spcPts val="600"/>
              </a:spcAft>
              <a:buFont typeface="Wingdings" pitchFamily="2" charset="2"/>
              <a:buChar char="Ø"/>
            </a:pPr>
            <a:r>
              <a:rPr lang="pt-BR" sz="2400" smtClean="0">
                <a:sym typeface="Wingdings" pitchFamily="2" charset="2"/>
              </a:rPr>
              <a:t>TC de Crânio para afastar massas.</a:t>
            </a:r>
          </a:p>
          <a:p>
            <a:pPr marL="0" indent="360363" algn="just">
              <a:spcAft>
                <a:spcPts val="600"/>
              </a:spcAft>
              <a:buFont typeface="Wingdings" pitchFamily="2" charset="2"/>
              <a:buChar char="Ø"/>
            </a:pPr>
            <a:endParaRPr lang="pt-BR" sz="2400" smtClean="0">
              <a:sym typeface="Wingdings" pitchFamily="2" charset="2"/>
            </a:endParaRPr>
          </a:p>
          <a:p>
            <a:pPr marL="0" indent="360363" algn="just">
              <a:spcAft>
                <a:spcPts val="600"/>
              </a:spcAft>
              <a:buFont typeface="Wingdings" pitchFamily="2" charset="2"/>
              <a:buChar char="Ø"/>
            </a:pPr>
            <a:r>
              <a:rPr lang="pt-BR" sz="2400" b="1" smtClean="0">
                <a:sym typeface="Wingdings" pitchFamily="2" charset="2"/>
              </a:rPr>
              <a:t>TRATAMENTO</a:t>
            </a:r>
            <a:r>
              <a:rPr lang="pt-BR" sz="2400" smtClean="0">
                <a:sym typeface="Wingdings" pitchFamily="2" charset="2"/>
              </a:rPr>
              <a:t>:</a:t>
            </a:r>
          </a:p>
          <a:p>
            <a:pPr marL="0" indent="360363" algn="just">
              <a:spcAft>
                <a:spcPts val="600"/>
              </a:spcAft>
              <a:buFont typeface="Wingdings" pitchFamily="2" charset="2"/>
              <a:buChar char="Ø"/>
            </a:pPr>
            <a:r>
              <a:rPr lang="pt-BR" sz="2400" smtClean="0">
                <a:sym typeface="Wingdings" pitchFamily="2" charset="2"/>
              </a:rPr>
              <a:t>Medidas de </a:t>
            </a:r>
          </a:p>
          <a:p>
            <a:pPr marL="0" indent="360363" algn="just">
              <a:spcAft>
                <a:spcPts val="600"/>
              </a:spcAft>
              <a:buFont typeface="Wingdings 2" pitchFamily="18" charset="2"/>
              <a:buNone/>
            </a:pPr>
            <a:r>
              <a:rPr lang="pt-BR" sz="2400" smtClean="0">
                <a:sym typeface="Wingdings" pitchFamily="2" charset="2"/>
              </a:rPr>
              <a:t>suporte.</a:t>
            </a:r>
          </a:p>
          <a:p>
            <a:pPr marL="0" indent="360363" algn="just">
              <a:spcAft>
                <a:spcPts val="600"/>
              </a:spcAft>
              <a:buFont typeface="Wingdings 2" pitchFamily="18" charset="2"/>
              <a:buNone/>
            </a:pPr>
            <a:endParaRPr lang="pt-BR" sz="2400" smtClean="0">
              <a:sym typeface="Wingdings" pitchFamily="2" charset="2"/>
            </a:endParaRPr>
          </a:p>
          <a:p>
            <a:pPr marL="0" indent="360363" algn="just">
              <a:spcAft>
                <a:spcPts val="600"/>
              </a:spcAft>
              <a:buFont typeface="Wingdings" pitchFamily="2" charset="2"/>
              <a:buChar char="Ø"/>
            </a:pPr>
            <a:r>
              <a:rPr lang="pt-BR" sz="2400" smtClean="0">
                <a:sym typeface="Wingdings" pitchFamily="2" charset="2"/>
              </a:rPr>
              <a:t>Corticoterapia</a:t>
            </a:r>
            <a:endParaRPr lang="pt-BR" sz="2400" i="1" smtClean="0">
              <a:sym typeface="Wingdings" pitchFamily="2" charset="2"/>
            </a:endParaRPr>
          </a:p>
          <a:p>
            <a:pPr marL="0" indent="360363" algn="just">
              <a:buFont typeface="Wingdings" pitchFamily="2" charset="2"/>
              <a:buChar char="Ø"/>
            </a:pPr>
            <a:endParaRPr lang="pt-BR" sz="2400" i="1" smtClean="0"/>
          </a:p>
        </p:txBody>
      </p:sp>
      <p:sp>
        <p:nvSpPr>
          <p:cNvPr id="8" name="Subtítulo 2"/>
          <p:cNvSpPr txBox="1">
            <a:spLocks/>
          </p:cNvSpPr>
          <p:nvPr/>
        </p:nvSpPr>
        <p:spPr>
          <a:xfrm>
            <a:off x="134938" y="6381750"/>
            <a:ext cx="8769350" cy="431800"/>
          </a:xfrm>
          <a:prstGeom prst="rect">
            <a:avLst/>
          </a:prstGeom>
        </p:spPr>
        <p:txBody>
          <a:bodyPr>
            <a:normAutofit/>
          </a:bodyPr>
          <a:lstStyle/>
          <a:p>
            <a:pPr fontAlgn="auto"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None/>
              <a:defRPr/>
            </a:pPr>
            <a:endParaRPr lang="pt-BR" sz="1600" spc="250" dirty="0">
              <a:solidFill>
                <a:schemeClr val="tx1">
                  <a:lumMod val="85000"/>
                  <a:lumOff val="15000"/>
                </a:schemeClr>
              </a:solidFill>
              <a:latin typeface="Calibri" pitchFamily="34" charset="0"/>
              <a:cs typeface="+mn-cs"/>
            </a:endParaRPr>
          </a:p>
        </p:txBody>
      </p:sp>
      <p:pic>
        <p:nvPicPr>
          <p:cNvPr id="31748" name="Picture 2"/>
          <p:cNvPicPr>
            <a:picLocks noChangeAspect="1" noChangeArrowheads="1"/>
          </p:cNvPicPr>
          <p:nvPr/>
        </p:nvPicPr>
        <p:blipFill>
          <a:blip r:embed="rId2"/>
          <a:srcRect l="51654" t="33542" r="10513" b="38541"/>
          <a:stretch>
            <a:fillRect/>
          </a:stretch>
        </p:blipFill>
        <p:spPr bwMode="auto">
          <a:xfrm>
            <a:off x="2727325" y="3162300"/>
            <a:ext cx="6178550" cy="2563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04800" y="228600"/>
            <a:ext cx="8534400" cy="896938"/>
          </a:xfrm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sz="4400" b="1" cap="small" dirty="0" smtClean="0">
                <a:solidFill>
                  <a:srgbClr val="002060"/>
                </a:solidFill>
              </a:rPr>
              <a:t>Meningite Bacteriana</a:t>
            </a:r>
            <a:endParaRPr lang="pt-BR" sz="4400" b="1" cap="small" dirty="0">
              <a:solidFill>
                <a:srgbClr val="002060"/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284163" y="1557338"/>
            <a:ext cx="8634412" cy="4873625"/>
          </a:xfrm>
        </p:spPr>
        <p:txBody>
          <a:bodyPr>
            <a:normAutofit/>
          </a:bodyPr>
          <a:lstStyle/>
          <a:p>
            <a:pPr marL="0" indent="360363" algn="just" fontAlgn="auto">
              <a:spcAft>
                <a:spcPts val="600"/>
              </a:spcAft>
              <a:buFont typeface="Wingdings" pitchFamily="2" charset="2"/>
              <a:buChar char="Ø"/>
              <a:defRPr/>
            </a:pPr>
            <a:r>
              <a:rPr lang="pt-BR" sz="2400" dirty="0" smtClean="0">
                <a:sym typeface="Wingdings" pitchFamily="2" charset="2"/>
              </a:rPr>
              <a:t>ANTIBIOTICOTERAPIA (EMPÍRICA x DIRECIONADA AO PATÓGENO)</a:t>
            </a:r>
          </a:p>
          <a:p>
            <a:pPr marL="0" indent="360363" algn="just" fontAlgn="auto">
              <a:spcAft>
                <a:spcPts val="600"/>
              </a:spcAft>
              <a:buFont typeface="Wingdings" pitchFamily="2" charset="2"/>
              <a:buChar char="Ø"/>
              <a:defRPr/>
            </a:pPr>
            <a:endParaRPr lang="pt-BR" sz="2400" dirty="0" smtClean="0">
              <a:sym typeface="Wingdings" pitchFamily="2" charset="2"/>
            </a:endParaRPr>
          </a:p>
          <a:p>
            <a:pPr marL="617344" indent="-617344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sz="2400" dirty="0" smtClean="0">
                <a:sym typeface="Wingdings" pitchFamily="2" charset="2"/>
              </a:rPr>
              <a:t>RECÉM-NASCIDOS:</a:t>
            </a:r>
          </a:p>
          <a:p>
            <a:pPr marL="617344" indent="-617344" fontAlgn="auto">
              <a:spcAft>
                <a:spcPts val="0"/>
              </a:spcAft>
              <a:buFont typeface="Wingdings" pitchFamily="2" charset="2"/>
              <a:buAutoNum type="arabicPeriod"/>
              <a:defRPr/>
            </a:pPr>
            <a:r>
              <a:rPr lang="pt-BR" sz="2400" dirty="0" smtClean="0">
                <a:sym typeface="Wingdings" pitchFamily="2" charset="2"/>
              </a:rPr>
              <a:t>AMPICILINA (200MG/KG/DIA EV DE 8/8 HS) + CEFOTAXIMA (200MG/KG/DIA);</a:t>
            </a:r>
          </a:p>
          <a:p>
            <a:pPr marL="617344" indent="-617344" fontAlgn="auto">
              <a:spcAft>
                <a:spcPts val="0"/>
              </a:spcAft>
              <a:buFont typeface="Wingdings" pitchFamily="2" charset="2"/>
              <a:buAutoNum type="arabicPeriod"/>
              <a:defRPr/>
            </a:pPr>
            <a:endParaRPr lang="pt-BR" sz="2400" dirty="0" smtClean="0">
              <a:sym typeface="Wingdings" pitchFamily="2" charset="2"/>
            </a:endParaRPr>
          </a:p>
          <a:p>
            <a:pPr marL="617344" indent="-617344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sz="2400" dirty="0" smtClean="0">
                <a:sym typeface="Wingdings" pitchFamily="2" charset="2"/>
              </a:rPr>
              <a:t>UM A DOIS MESES DE VIDA:</a:t>
            </a:r>
          </a:p>
          <a:p>
            <a:pPr marL="617344" indent="-617344" fontAlgn="auto">
              <a:spcAft>
                <a:spcPts val="0"/>
              </a:spcAft>
              <a:buFont typeface="Wingdings" pitchFamily="2" charset="2"/>
              <a:buAutoNum type="arabicPeriod"/>
              <a:defRPr/>
            </a:pPr>
            <a:r>
              <a:rPr lang="pt-BR" sz="2400" dirty="0" smtClean="0">
                <a:sym typeface="Wingdings" pitchFamily="2" charset="2"/>
              </a:rPr>
              <a:t>AMPICILINA 400MG/KG/DIA 6/6 HS + CEFOTAXIMA OU CEFTRIAXONE 100MG/KG/DIA DE 12/12 HS;</a:t>
            </a:r>
          </a:p>
          <a:p>
            <a:pPr marL="0" indent="360363" algn="just" fontAlgn="auto">
              <a:spcAft>
                <a:spcPts val="600"/>
              </a:spcAft>
              <a:buFont typeface="Wingdings" pitchFamily="2" charset="2"/>
              <a:buChar char="Ø"/>
              <a:defRPr/>
            </a:pPr>
            <a:endParaRPr lang="pt-BR" sz="2400" i="1" dirty="0" smtClean="0">
              <a:sym typeface="Wingdings" pitchFamily="2" charset="2"/>
            </a:endParaRPr>
          </a:p>
          <a:p>
            <a:pPr marL="0" indent="360363" algn="just" fontAlgn="auto">
              <a:spcAft>
                <a:spcPts val="0"/>
              </a:spcAft>
              <a:buFont typeface="Wingdings" pitchFamily="2" charset="2"/>
              <a:buChar char="Ø"/>
              <a:defRPr/>
            </a:pPr>
            <a:endParaRPr lang="pt-BR" sz="2400" i="1" dirty="0" smtClean="0"/>
          </a:p>
        </p:txBody>
      </p:sp>
      <p:sp>
        <p:nvSpPr>
          <p:cNvPr id="8" name="Subtítulo 2"/>
          <p:cNvSpPr txBox="1">
            <a:spLocks/>
          </p:cNvSpPr>
          <p:nvPr/>
        </p:nvSpPr>
        <p:spPr>
          <a:xfrm>
            <a:off x="134938" y="6381750"/>
            <a:ext cx="8769350" cy="431800"/>
          </a:xfrm>
          <a:prstGeom prst="rect">
            <a:avLst/>
          </a:prstGeom>
        </p:spPr>
        <p:txBody>
          <a:bodyPr>
            <a:normAutofit/>
          </a:bodyPr>
          <a:lstStyle/>
          <a:p>
            <a:pPr fontAlgn="auto"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None/>
              <a:defRPr/>
            </a:pPr>
            <a:endParaRPr lang="pt-BR" sz="1600" spc="250" dirty="0">
              <a:solidFill>
                <a:schemeClr val="tx1">
                  <a:lumMod val="85000"/>
                  <a:lumOff val="15000"/>
                </a:schemeClr>
              </a:solidFill>
              <a:latin typeface="Calibri" pitchFamily="34" charset="0"/>
              <a:cs typeface="+mn-cs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04800" y="228600"/>
            <a:ext cx="8534400" cy="896938"/>
          </a:xfrm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sz="4400" b="1" cap="small" dirty="0" smtClean="0">
                <a:solidFill>
                  <a:srgbClr val="002060"/>
                </a:solidFill>
              </a:rPr>
              <a:t>Meningite Bacteriana</a:t>
            </a:r>
            <a:endParaRPr lang="pt-BR" sz="4400" b="1" cap="small" dirty="0">
              <a:solidFill>
                <a:srgbClr val="002060"/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284163" y="1557338"/>
            <a:ext cx="8634412" cy="4873625"/>
          </a:xfrm>
        </p:spPr>
        <p:txBody>
          <a:bodyPr>
            <a:normAutofit/>
          </a:bodyPr>
          <a:lstStyle/>
          <a:p>
            <a:pPr marL="0" indent="360363" algn="just" fontAlgn="auto">
              <a:spcAft>
                <a:spcPts val="600"/>
              </a:spcAft>
              <a:buFont typeface="Wingdings" pitchFamily="2" charset="2"/>
              <a:buChar char="Ø"/>
              <a:defRPr/>
            </a:pPr>
            <a:r>
              <a:rPr lang="pt-BR" sz="2400" dirty="0" smtClean="0">
                <a:sym typeface="Wingdings" pitchFamily="2" charset="2"/>
              </a:rPr>
              <a:t>ANTIBIOTICOTERAPIA (EMPÍRICA x DIRECIONADA AO PATÓGENO)</a:t>
            </a:r>
          </a:p>
          <a:p>
            <a:pPr marL="0" indent="360363" algn="just" fontAlgn="auto">
              <a:spcAft>
                <a:spcPts val="600"/>
              </a:spcAft>
              <a:buFont typeface="Wingdings" pitchFamily="2" charset="2"/>
              <a:buChar char="Ø"/>
              <a:defRPr/>
            </a:pPr>
            <a:endParaRPr lang="pt-BR" sz="2400" dirty="0" smtClean="0">
              <a:sym typeface="Wingdings" pitchFamily="2" charset="2"/>
            </a:endParaRPr>
          </a:p>
          <a:p>
            <a:pPr marL="617344" indent="-617344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sz="2400" dirty="0" smtClean="0">
                <a:sym typeface="Wingdings" pitchFamily="2" charset="2"/>
              </a:rPr>
              <a:t>UM A DOIS MESES DE VIDA:</a:t>
            </a:r>
          </a:p>
          <a:p>
            <a:pPr marL="617344" indent="-617344" fontAlgn="auto">
              <a:spcAft>
                <a:spcPts val="0"/>
              </a:spcAft>
              <a:buFont typeface="Wingdings" pitchFamily="2" charset="2"/>
              <a:buAutoNum type="arabicPeriod"/>
              <a:defRPr/>
            </a:pPr>
            <a:r>
              <a:rPr lang="pt-BR" sz="2400" dirty="0" smtClean="0">
                <a:sym typeface="Wingdings" pitchFamily="2" charset="2"/>
              </a:rPr>
              <a:t>AMPICILINA 400MG/KG/DIA 6/6 HS + CEFOTAXIMA OU CEFTRIAXONE 100MG/KG/DIA DE 12/12 HS;</a:t>
            </a:r>
          </a:p>
          <a:p>
            <a:pPr marL="0" indent="360363" algn="just" fontAlgn="auto">
              <a:spcAft>
                <a:spcPts val="600"/>
              </a:spcAft>
              <a:buFont typeface="Wingdings" pitchFamily="2" charset="2"/>
              <a:buChar char="Ø"/>
              <a:defRPr/>
            </a:pPr>
            <a:endParaRPr lang="pt-BR" sz="2400" dirty="0" smtClean="0">
              <a:sym typeface="Wingdings" pitchFamily="2" charset="2"/>
            </a:endParaRPr>
          </a:p>
          <a:p>
            <a:pPr marL="617344" indent="-617344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sz="2400" dirty="0" smtClean="0">
                <a:sym typeface="Wingdings" pitchFamily="2" charset="2"/>
              </a:rPr>
              <a:t>TRÊS MESES A CINCO ANOS DE IDADE:</a:t>
            </a:r>
          </a:p>
          <a:p>
            <a:pPr marL="617344" indent="-617344" fontAlgn="auto">
              <a:spcAft>
                <a:spcPts val="0"/>
              </a:spcAft>
              <a:buFont typeface="Wingdings" pitchFamily="2" charset="2"/>
              <a:buAutoNum type="arabicPeriod"/>
              <a:defRPr/>
            </a:pPr>
            <a:r>
              <a:rPr lang="pt-BR" sz="2400" dirty="0" smtClean="0">
                <a:sym typeface="Wingdings" pitchFamily="2" charset="2"/>
              </a:rPr>
              <a:t>CEFTRIAXONE 100MG/KG/DIA 12/12 HS;</a:t>
            </a:r>
          </a:p>
          <a:p>
            <a:pPr marL="617344" indent="-617344" fontAlgn="auto">
              <a:spcAft>
                <a:spcPts val="0"/>
              </a:spcAft>
              <a:buFont typeface="Wingdings" pitchFamily="2" charset="2"/>
              <a:buAutoNum type="arabicPeriod"/>
              <a:defRPr/>
            </a:pPr>
            <a:r>
              <a:rPr lang="pt-BR" sz="2400" dirty="0" smtClean="0">
                <a:sym typeface="Wingdings" pitchFamily="2" charset="2"/>
              </a:rPr>
              <a:t>AMPICILINA 400MG/KG/DIA DE 6/6 HS + CLORANFENICOL 100MG/KG/DIA DE 6/6 HS;</a:t>
            </a:r>
          </a:p>
          <a:p>
            <a:pPr marL="0" indent="360363" algn="just" fontAlgn="auto">
              <a:spcAft>
                <a:spcPts val="600"/>
              </a:spcAft>
              <a:buFont typeface="Wingdings" pitchFamily="2" charset="2"/>
              <a:buChar char="Ø"/>
              <a:defRPr/>
            </a:pPr>
            <a:endParaRPr lang="pt-BR" sz="2400" i="1" dirty="0" smtClean="0">
              <a:sym typeface="Wingdings" pitchFamily="2" charset="2"/>
            </a:endParaRPr>
          </a:p>
          <a:p>
            <a:pPr marL="0" indent="360363" algn="just" fontAlgn="auto">
              <a:spcAft>
                <a:spcPts val="0"/>
              </a:spcAft>
              <a:buFont typeface="Wingdings" pitchFamily="2" charset="2"/>
              <a:buChar char="Ø"/>
              <a:defRPr/>
            </a:pPr>
            <a:endParaRPr lang="pt-BR" sz="2400" i="1" dirty="0" smtClean="0"/>
          </a:p>
        </p:txBody>
      </p:sp>
      <p:sp>
        <p:nvSpPr>
          <p:cNvPr id="8" name="Subtítulo 2"/>
          <p:cNvSpPr txBox="1">
            <a:spLocks/>
          </p:cNvSpPr>
          <p:nvPr/>
        </p:nvSpPr>
        <p:spPr>
          <a:xfrm>
            <a:off x="134938" y="6381750"/>
            <a:ext cx="8769350" cy="431800"/>
          </a:xfrm>
          <a:prstGeom prst="rect">
            <a:avLst/>
          </a:prstGeom>
        </p:spPr>
        <p:txBody>
          <a:bodyPr>
            <a:normAutofit/>
          </a:bodyPr>
          <a:lstStyle/>
          <a:p>
            <a:pPr fontAlgn="auto"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None/>
              <a:defRPr/>
            </a:pPr>
            <a:endParaRPr lang="pt-BR" sz="1600" spc="250" dirty="0">
              <a:solidFill>
                <a:schemeClr val="tx1">
                  <a:lumMod val="85000"/>
                  <a:lumOff val="15000"/>
                </a:schemeClr>
              </a:solidFill>
              <a:latin typeface="Calibri" pitchFamily="34" charset="0"/>
              <a:cs typeface="+mn-cs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04800" y="228600"/>
            <a:ext cx="8534400" cy="896938"/>
          </a:xfrm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sz="4400" b="1" cap="small" dirty="0" smtClean="0">
                <a:solidFill>
                  <a:srgbClr val="002060"/>
                </a:solidFill>
              </a:rPr>
              <a:t>Meningite Bacteriana</a:t>
            </a:r>
            <a:endParaRPr lang="pt-BR" sz="4400" b="1" cap="small" dirty="0">
              <a:solidFill>
                <a:srgbClr val="002060"/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284163" y="1557338"/>
            <a:ext cx="8634412" cy="4873625"/>
          </a:xfrm>
        </p:spPr>
        <p:txBody>
          <a:bodyPr>
            <a:normAutofit/>
          </a:bodyPr>
          <a:lstStyle/>
          <a:p>
            <a:pPr marL="0" indent="360363" algn="just" fontAlgn="auto">
              <a:spcAft>
                <a:spcPts val="600"/>
              </a:spcAft>
              <a:buFont typeface="Wingdings" pitchFamily="2" charset="2"/>
              <a:buChar char="Ø"/>
              <a:defRPr/>
            </a:pPr>
            <a:r>
              <a:rPr lang="pt-BR" sz="2400" dirty="0" smtClean="0">
                <a:sym typeface="Wingdings" pitchFamily="2" charset="2"/>
              </a:rPr>
              <a:t>ANTIBIOTICOTERAPIA (EMPÍRICA x DIRECIONADA AO PATÓGENO)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endParaRPr lang="pt-BR" sz="2400" u="sng" dirty="0" smtClean="0"/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sz="2400" u="sng" dirty="0" smtClean="0"/>
              <a:t>Acima de cinco anos:</a:t>
            </a:r>
          </a:p>
          <a:p>
            <a:pPr marL="548640" lvl="1" indent="-274320" fontAlgn="auto">
              <a:spcAft>
                <a:spcPts val="0"/>
              </a:spcAft>
              <a:buFont typeface="Wingdings"/>
              <a:buChar char=""/>
              <a:defRPr/>
            </a:pPr>
            <a:r>
              <a:rPr lang="pt-BR" sz="1900" dirty="0" smtClean="0">
                <a:solidFill>
                  <a:schemeClr val="tx1"/>
                </a:solidFill>
              </a:rPr>
              <a:t>CEFTRIAXONE 100MG/KG/DIA 12/12 HS;</a:t>
            </a:r>
          </a:p>
          <a:p>
            <a:pPr marL="548640" lvl="1" indent="-274320" fontAlgn="auto">
              <a:spcAft>
                <a:spcPts val="0"/>
              </a:spcAft>
              <a:buFont typeface="Wingdings"/>
              <a:buChar char=""/>
              <a:defRPr/>
            </a:pPr>
            <a:r>
              <a:rPr lang="pt-BR" sz="1900" dirty="0" smtClean="0">
                <a:solidFill>
                  <a:schemeClr val="tx1"/>
                </a:solidFill>
              </a:rPr>
              <a:t>PENICILINA G 400.000U/KG/DIA 4/4 HS MÁX DE 4 MILHÕES DE U 4/4 HS OU AMPICILINA;</a:t>
            </a:r>
          </a:p>
          <a:p>
            <a:pPr marL="0" indent="360363" algn="just" fontAlgn="auto">
              <a:spcAft>
                <a:spcPts val="600"/>
              </a:spcAft>
              <a:buFont typeface="Wingdings" pitchFamily="2" charset="2"/>
              <a:buChar char="Ø"/>
              <a:defRPr/>
            </a:pPr>
            <a:endParaRPr lang="pt-BR" sz="2400" i="1" dirty="0" smtClean="0">
              <a:sym typeface="Wingdings" pitchFamily="2" charset="2"/>
            </a:endParaRPr>
          </a:p>
          <a:p>
            <a:pPr marL="0" indent="360363" algn="just" fontAlgn="auto">
              <a:spcAft>
                <a:spcPts val="0"/>
              </a:spcAft>
              <a:buFont typeface="Wingdings" pitchFamily="2" charset="2"/>
              <a:buChar char="Ø"/>
              <a:defRPr/>
            </a:pPr>
            <a:endParaRPr lang="pt-BR" sz="2400" i="1" dirty="0" smtClean="0"/>
          </a:p>
        </p:txBody>
      </p:sp>
      <p:sp>
        <p:nvSpPr>
          <p:cNvPr id="8" name="Subtítulo 2"/>
          <p:cNvSpPr txBox="1">
            <a:spLocks/>
          </p:cNvSpPr>
          <p:nvPr/>
        </p:nvSpPr>
        <p:spPr>
          <a:xfrm>
            <a:off x="134938" y="6381750"/>
            <a:ext cx="8769350" cy="431800"/>
          </a:xfrm>
          <a:prstGeom prst="rect">
            <a:avLst/>
          </a:prstGeom>
        </p:spPr>
        <p:txBody>
          <a:bodyPr>
            <a:normAutofit/>
          </a:bodyPr>
          <a:lstStyle/>
          <a:p>
            <a:pPr fontAlgn="auto"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None/>
              <a:defRPr/>
            </a:pPr>
            <a:endParaRPr lang="pt-BR" sz="1600" spc="250" dirty="0">
              <a:solidFill>
                <a:schemeClr val="tx1">
                  <a:lumMod val="85000"/>
                  <a:lumOff val="15000"/>
                </a:schemeClr>
              </a:solidFill>
              <a:latin typeface="Calibri" pitchFamily="34" charset="0"/>
              <a:cs typeface="+mn-cs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04800" y="228600"/>
            <a:ext cx="8534400" cy="896938"/>
          </a:xfrm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sz="4400" b="1" cap="small" dirty="0" smtClean="0">
                <a:solidFill>
                  <a:srgbClr val="002060"/>
                </a:solidFill>
              </a:rPr>
              <a:t>Meningite Bacteriana</a:t>
            </a:r>
            <a:endParaRPr lang="pt-BR" sz="4400" b="1" cap="small" dirty="0">
              <a:solidFill>
                <a:srgbClr val="002060"/>
              </a:solidFill>
            </a:endParaRPr>
          </a:p>
        </p:txBody>
      </p:sp>
      <p:sp>
        <p:nvSpPr>
          <p:cNvPr id="35842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284163" y="1557338"/>
            <a:ext cx="8634412" cy="4873625"/>
          </a:xfrm>
        </p:spPr>
        <p:txBody>
          <a:bodyPr/>
          <a:lstStyle/>
          <a:p>
            <a:pPr marL="0" indent="360363" algn="just">
              <a:spcAft>
                <a:spcPts val="600"/>
              </a:spcAft>
              <a:buFont typeface="Wingdings" pitchFamily="2" charset="2"/>
              <a:buChar char="Ø"/>
            </a:pPr>
            <a:r>
              <a:rPr lang="pt-BR" sz="2400" smtClean="0">
                <a:sym typeface="Wingdings" pitchFamily="2" charset="2"/>
              </a:rPr>
              <a:t>TEMPO DE TRATAMENTO</a:t>
            </a:r>
            <a:endParaRPr lang="pt-BR" sz="1900" smtClean="0"/>
          </a:p>
          <a:p>
            <a:pPr marL="0" indent="360363" algn="just">
              <a:spcAft>
                <a:spcPts val="600"/>
              </a:spcAft>
              <a:buFont typeface="Wingdings" pitchFamily="2" charset="2"/>
              <a:buChar char="Ø"/>
            </a:pPr>
            <a:endParaRPr lang="pt-BR" sz="2400" i="1" smtClean="0">
              <a:sym typeface="Wingdings" pitchFamily="2" charset="2"/>
            </a:endParaRPr>
          </a:p>
          <a:p>
            <a:pPr marL="0" indent="360363" algn="just">
              <a:lnSpc>
                <a:spcPct val="90000"/>
              </a:lnSpc>
              <a:spcAft>
                <a:spcPts val="600"/>
              </a:spcAft>
              <a:buFont typeface="Wingdings" pitchFamily="2" charset="2"/>
              <a:buChar char="Ø"/>
            </a:pPr>
            <a:r>
              <a:rPr lang="pt-BR" sz="2400" smtClean="0">
                <a:sym typeface="Wingdings" pitchFamily="2" charset="2"/>
              </a:rPr>
              <a:t>Meningococo: no mínimo 7dias, com 5 dias sem febre. </a:t>
            </a:r>
          </a:p>
          <a:p>
            <a:pPr marL="0" indent="360363" algn="just">
              <a:lnSpc>
                <a:spcPct val="90000"/>
              </a:lnSpc>
              <a:spcAft>
                <a:spcPts val="600"/>
              </a:spcAft>
              <a:buFont typeface="Wingdings" pitchFamily="2" charset="2"/>
              <a:buChar char="Ø"/>
            </a:pPr>
            <a:endParaRPr lang="pt-BR" sz="2400" smtClean="0">
              <a:sym typeface="Wingdings" pitchFamily="2" charset="2"/>
            </a:endParaRPr>
          </a:p>
          <a:p>
            <a:pPr marL="0" indent="360363" algn="just">
              <a:lnSpc>
                <a:spcPct val="90000"/>
              </a:lnSpc>
              <a:spcAft>
                <a:spcPts val="600"/>
              </a:spcAft>
              <a:buFont typeface="Wingdings" pitchFamily="2" charset="2"/>
              <a:buChar char="Ø"/>
            </a:pPr>
            <a:r>
              <a:rPr lang="pt-BR" sz="2400" smtClean="0">
                <a:sym typeface="Wingdings" pitchFamily="2" charset="2"/>
              </a:rPr>
              <a:t>Haemophilus e pneumoccoco: em média de 10 - 14 dias.</a:t>
            </a:r>
          </a:p>
          <a:p>
            <a:pPr marL="0" indent="360363" algn="just">
              <a:lnSpc>
                <a:spcPct val="90000"/>
              </a:lnSpc>
              <a:spcAft>
                <a:spcPts val="600"/>
              </a:spcAft>
              <a:buFont typeface="Wingdings" pitchFamily="2" charset="2"/>
              <a:buChar char="Ø"/>
            </a:pPr>
            <a:endParaRPr lang="pt-BR" sz="2400" smtClean="0">
              <a:sym typeface="Wingdings" pitchFamily="2" charset="2"/>
            </a:endParaRPr>
          </a:p>
          <a:p>
            <a:pPr marL="0" indent="360363" algn="just">
              <a:lnSpc>
                <a:spcPct val="90000"/>
              </a:lnSpc>
              <a:spcAft>
                <a:spcPts val="600"/>
              </a:spcAft>
              <a:buFont typeface="Wingdings" pitchFamily="2" charset="2"/>
              <a:buChar char="Ø"/>
            </a:pPr>
            <a:r>
              <a:rPr lang="pt-BR" sz="2400" smtClean="0">
                <a:sym typeface="Wingdings" pitchFamily="2" charset="2"/>
              </a:rPr>
              <a:t>Gram-negativo: entre 14 e 21 dias;</a:t>
            </a:r>
          </a:p>
          <a:p>
            <a:pPr marL="0" indent="360363" algn="just">
              <a:lnSpc>
                <a:spcPct val="90000"/>
              </a:lnSpc>
              <a:spcAft>
                <a:spcPts val="600"/>
              </a:spcAft>
              <a:buFont typeface="Wingdings" pitchFamily="2" charset="2"/>
              <a:buChar char="Ø"/>
            </a:pPr>
            <a:endParaRPr lang="pt-BR" sz="2400" smtClean="0">
              <a:sym typeface="Wingdings" pitchFamily="2" charset="2"/>
            </a:endParaRPr>
          </a:p>
          <a:p>
            <a:pPr marL="0" indent="360363" algn="just">
              <a:lnSpc>
                <a:spcPct val="90000"/>
              </a:lnSpc>
              <a:spcAft>
                <a:spcPts val="600"/>
              </a:spcAft>
              <a:buFont typeface="Wingdings" pitchFamily="2" charset="2"/>
              <a:buChar char="Ø"/>
            </a:pPr>
            <a:r>
              <a:rPr lang="pt-BR" sz="2400" smtClean="0">
                <a:sym typeface="Wingdings" pitchFamily="2" charset="2"/>
              </a:rPr>
              <a:t>Estafilococo: em torno de 21 dias.</a:t>
            </a:r>
          </a:p>
          <a:p>
            <a:pPr marL="0" indent="360363" algn="just">
              <a:buFont typeface="Wingdings" pitchFamily="2" charset="2"/>
              <a:buChar char="Ø"/>
            </a:pPr>
            <a:endParaRPr lang="pt-BR" sz="2400" i="1" smtClean="0"/>
          </a:p>
        </p:txBody>
      </p:sp>
      <p:sp>
        <p:nvSpPr>
          <p:cNvPr id="8" name="Subtítulo 2"/>
          <p:cNvSpPr txBox="1">
            <a:spLocks/>
          </p:cNvSpPr>
          <p:nvPr/>
        </p:nvSpPr>
        <p:spPr>
          <a:xfrm>
            <a:off x="134938" y="6381750"/>
            <a:ext cx="8769350" cy="431800"/>
          </a:xfrm>
          <a:prstGeom prst="rect">
            <a:avLst/>
          </a:prstGeom>
        </p:spPr>
        <p:txBody>
          <a:bodyPr>
            <a:normAutofit/>
          </a:bodyPr>
          <a:lstStyle/>
          <a:p>
            <a:pPr fontAlgn="auto"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None/>
              <a:defRPr/>
            </a:pPr>
            <a:endParaRPr lang="pt-BR" sz="1600" spc="250" dirty="0">
              <a:solidFill>
                <a:schemeClr val="tx1">
                  <a:lumMod val="85000"/>
                  <a:lumOff val="15000"/>
                </a:schemeClr>
              </a:solidFill>
              <a:latin typeface="Calibri" pitchFamily="34" charset="0"/>
              <a:cs typeface="+mn-cs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04800" y="228600"/>
            <a:ext cx="8534400" cy="896938"/>
          </a:xfrm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sz="4400" b="1" cap="small" dirty="0" smtClean="0">
                <a:solidFill>
                  <a:srgbClr val="002060"/>
                </a:solidFill>
              </a:rPr>
              <a:t>Meningite Bacteriana</a:t>
            </a:r>
            <a:endParaRPr lang="pt-BR" sz="4400" b="1" cap="small" dirty="0">
              <a:solidFill>
                <a:srgbClr val="002060"/>
              </a:solidFill>
            </a:endParaRPr>
          </a:p>
        </p:txBody>
      </p:sp>
      <p:sp>
        <p:nvSpPr>
          <p:cNvPr id="36866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284163" y="1557338"/>
            <a:ext cx="8634412" cy="4873625"/>
          </a:xfrm>
        </p:spPr>
        <p:txBody>
          <a:bodyPr/>
          <a:lstStyle/>
          <a:p>
            <a:pPr marL="0" indent="360363" algn="just">
              <a:buFont typeface="Wingdings" pitchFamily="2" charset="2"/>
              <a:buChar char="Ø"/>
            </a:pPr>
            <a:r>
              <a:rPr lang="pt-BR" sz="2400" i="1" smtClean="0"/>
              <a:t>Vacinação</a:t>
            </a:r>
          </a:p>
        </p:txBody>
      </p:sp>
      <p:sp>
        <p:nvSpPr>
          <p:cNvPr id="8" name="Subtítulo 2"/>
          <p:cNvSpPr txBox="1">
            <a:spLocks/>
          </p:cNvSpPr>
          <p:nvPr/>
        </p:nvSpPr>
        <p:spPr>
          <a:xfrm>
            <a:off x="134938" y="6381750"/>
            <a:ext cx="8769350" cy="431800"/>
          </a:xfrm>
          <a:prstGeom prst="rect">
            <a:avLst/>
          </a:prstGeom>
        </p:spPr>
        <p:txBody>
          <a:bodyPr>
            <a:normAutofit/>
          </a:bodyPr>
          <a:lstStyle/>
          <a:p>
            <a:pPr fontAlgn="auto"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None/>
              <a:defRPr/>
            </a:pPr>
            <a:endParaRPr lang="pt-BR" sz="1600" spc="250" dirty="0">
              <a:solidFill>
                <a:schemeClr val="tx1">
                  <a:lumMod val="85000"/>
                  <a:lumOff val="15000"/>
                </a:schemeClr>
              </a:solidFill>
              <a:latin typeface="Calibri" pitchFamily="34" charset="0"/>
              <a:cs typeface="+mn-cs"/>
            </a:endParaRPr>
          </a:p>
        </p:txBody>
      </p:sp>
      <p:pic>
        <p:nvPicPr>
          <p:cNvPr id="36868" name="Picture 2"/>
          <p:cNvPicPr>
            <a:picLocks noChangeAspect="1" noChangeArrowheads="1"/>
          </p:cNvPicPr>
          <p:nvPr/>
        </p:nvPicPr>
        <p:blipFill>
          <a:blip r:embed="rId2"/>
          <a:srcRect l="12534" t="23750" r="49634" b="17500"/>
          <a:stretch>
            <a:fillRect/>
          </a:stretch>
        </p:blipFill>
        <p:spPr bwMode="auto">
          <a:xfrm>
            <a:off x="2222500" y="2333625"/>
            <a:ext cx="4922838" cy="4297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04800" y="228600"/>
            <a:ext cx="8534400" cy="896938"/>
          </a:xfrm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sz="4400" b="1" cap="small" dirty="0" smtClean="0">
                <a:solidFill>
                  <a:srgbClr val="002060"/>
                </a:solidFill>
              </a:rPr>
              <a:t>Quadro comparativo</a:t>
            </a:r>
            <a:endParaRPr lang="pt-BR" sz="4400" b="1" cap="small" dirty="0">
              <a:solidFill>
                <a:srgbClr val="002060"/>
              </a:solidFill>
            </a:endParaRPr>
          </a:p>
        </p:txBody>
      </p:sp>
      <p:sp>
        <p:nvSpPr>
          <p:cNvPr id="37890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284163" y="1557338"/>
            <a:ext cx="8535987" cy="4873625"/>
          </a:xfrm>
        </p:spPr>
        <p:txBody>
          <a:bodyPr/>
          <a:lstStyle/>
          <a:p>
            <a:pPr marL="0" indent="360363" algn="just">
              <a:spcAft>
                <a:spcPts val="600"/>
              </a:spcAft>
              <a:buFont typeface="Wingdings 2" pitchFamily="18" charset="2"/>
              <a:buNone/>
            </a:pPr>
            <a:endParaRPr lang="pt-BR" sz="2400" i="1" smtClean="0">
              <a:sym typeface="Wingdings" pitchFamily="2" charset="2"/>
            </a:endParaRPr>
          </a:p>
          <a:p>
            <a:pPr marL="0" indent="360363" algn="just">
              <a:buFont typeface="Wingdings" pitchFamily="2" charset="2"/>
              <a:buChar char="Ø"/>
            </a:pPr>
            <a:endParaRPr lang="pt-BR" sz="2400" i="1" smtClean="0"/>
          </a:p>
        </p:txBody>
      </p:sp>
      <p:sp>
        <p:nvSpPr>
          <p:cNvPr id="8" name="Subtítulo 2"/>
          <p:cNvSpPr txBox="1">
            <a:spLocks/>
          </p:cNvSpPr>
          <p:nvPr/>
        </p:nvSpPr>
        <p:spPr>
          <a:xfrm>
            <a:off x="134938" y="6381750"/>
            <a:ext cx="8769350" cy="431800"/>
          </a:xfrm>
          <a:prstGeom prst="rect">
            <a:avLst/>
          </a:prstGeom>
        </p:spPr>
        <p:txBody>
          <a:bodyPr>
            <a:normAutofit/>
          </a:bodyPr>
          <a:lstStyle/>
          <a:p>
            <a:pPr fontAlgn="auto"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None/>
              <a:defRPr/>
            </a:pPr>
            <a:endParaRPr lang="pt-BR" sz="1600" spc="250" dirty="0">
              <a:solidFill>
                <a:schemeClr val="tx1">
                  <a:lumMod val="85000"/>
                  <a:lumOff val="15000"/>
                </a:schemeClr>
              </a:solidFill>
              <a:latin typeface="Calibri" pitchFamily="34" charset="0"/>
              <a:cs typeface="+mn-cs"/>
            </a:endParaRPr>
          </a:p>
        </p:txBody>
      </p:sp>
      <p:pic>
        <p:nvPicPr>
          <p:cNvPr id="37892" name="Picture 2"/>
          <p:cNvPicPr>
            <a:picLocks noChangeAspect="1" noChangeArrowheads="1"/>
          </p:cNvPicPr>
          <p:nvPr/>
        </p:nvPicPr>
        <p:blipFill>
          <a:blip r:embed="rId2"/>
          <a:srcRect l="37247" t="11250" r="21523" b="5894"/>
          <a:stretch>
            <a:fillRect/>
          </a:stretch>
        </p:blipFill>
        <p:spPr bwMode="auto">
          <a:xfrm>
            <a:off x="2068513" y="1003300"/>
            <a:ext cx="5035550" cy="568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04800" y="228600"/>
            <a:ext cx="8534400" cy="896938"/>
          </a:xfrm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sz="4400" b="1" cap="small" dirty="0" smtClean="0">
                <a:solidFill>
                  <a:srgbClr val="002060"/>
                </a:solidFill>
              </a:rPr>
              <a:t>Quadro comparativo</a:t>
            </a:r>
            <a:endParaRPr lang="pt-BR" sz="4400" b="1" cap="small" dirty="0">
              <a:solidFill>
                <a:srgbClr val="002060"/>
              </a:solidFill>
            </a:endParaRPr>
          </a:p>
        </p:txBody>
      </p:sp>
      <p:sp>
        <p:nvSpPr>
          <p:cNvPr id="38914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284163" y="1557338"/>
            <a:ext cx="8535987" cy="4873625"/>
          </a:xfrm>
        </p:spPr>
        <p:txBody>
          <a:bodyPr/>
          <a:lstStyle/>
          <a:p>
            <a:pPr marL="0" indent="360363" algn="just">
              <a:spcAft>
                <a:spcPts val="600"/>
              </a:spcAft>
              <a:buFont typeface="Wingdings 2" pitchFamily="18" charset="2"/>
              <a:buNone/>
            </a:pPr>
            <a:endParaRPr lang="pt-BR" sz="2400" i="1" smtClean="0">
              <a:sym typeface="Wingdings" pitchFamily="2" charset="2"/>
            </a:endParaRPr>
          </a:p>
          <a:p>
            <a:pPr marL="0" indent="360363" algn="just">
              <a:buFont typeface="Wingdings" pitchFamily="2" charset="2"/>
              <a:buChar char="Ø"/>
            </a:pPr>
            <a:endParaRPr lang="pt-BR" sz="2400" i="1" smtClean="0"/>
          </a:p>
        </p:txBody>
      </p:sp>
      <p:sp>
        <p:nvSpPr>
          <p:cNvPr id="8" name="Subtítulo 2"/>
          <p:cNvSpPr txBox="1">
            <a:spLocks/>
          </p:cNvSpPr>
          <p:nvPr/>
        </p:nvSpPr>
        <p:spPr>
          <a:xfrm>
            <a:off x="134938" y="6381750"/>
            <a:ext cx="8769350" cy="431800"/>
          </a:xfrm>
          <a:prstGeom prst="rect">
            <a:avLst/>
          </a:prstGeom>
        </p:spPr>
        <p:txBody>
          <a:bodyPr>
            <a:normAutofit/>
          </a:bodyPr>
          <a:lstStyle/>
          <a:p>
            <a:pPr fontAlgn="auto"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None/>
              <a:defRPr/>
            </a:pPr>
            <a:endParaRPr lang="pt-BR" sz="1600" spc="250" dirty="0">
              <a:solidFill>
                <a:schemeClr val="tx1">
                  <a:lumMod val="85000"/>
                  <a:lumOff val="15000"/>
                </a:schemeClr>
              </a:solidFill>
              <a:latin typeface="Calibri" pitchFamily="34" charset="0"/>
              <a:cs typeface="+mn-cs"/>
            </a:endParaRPr>
          </a:p>
        </p:txBody>
      </p:sp>
      <p:pic>
        <p:nvPicPr>
          <p:cNvPr id="38916" name="Picture 2"/>
          <p:cNvPicPr>
            <a:picLocks noChangeAspect="1" noChangeArrowheads="1"/>
          </p:cNvPicPr>
          <p:nvPr/>
        </p:nvPicPr>
        <p:blipFill>
          <a:blip r:embed="rId2"/>
          <a:srcRect l="37717" t="12708" r="21172" b="13959"/>
          <a:stretch>
            <a:fillRect/>
          </a:stretch>
        </p:blipFill>
        <p:spPr bwMode="auto">
          <a:xfrm>
            <a:off x="1665288" y="1065213"/>
            <a:ext cx="5730875" cy="5748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04800" y="228600"/>
            <a:ext cx="8534400" cy="896938"/>
          </a:xfrm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sz="4400" b="1" cap="small" dirty="0" smtClean="0">
                <a:solidFill>
                  <a:srgbClr val="002060"/>
                </a:solidFill>
              </a:rPr>
              <a:t>Quadro comparativo</a:t>
            </a:r>
            <a:endParaRPr lang="pt-BR" sz="4400" b="1" cap="small" dirty="0">
              <a:solidFill>
                <a:srgbClr val="002060"/>
              </a:solidFill>
            </a:endParaRPr>
          </a:p>
        </p:txBody>
      </p:sp>
      <p:sp>
        <p:nvSpPr>
          <p:cNvPr id="39938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284163" y="1557338"/>
            <a:ext cx="8535987" cy="4873625"/>
          </a:xfrm>
        </p:spPr>
        <p:txBody>
          <a:bodyPr/>
          <a:lstStyle/>
          <a:p>
            <a:pPr marL="0" indent="360363" algn="just">
              <a:spcAft>
                <a:spcPts val="600"/>
              </a:spcAft>
              <a:buFont typeface="Wingdings 2" pitchFamily="18" charset="2"/>
              <a:buNone/>
            </a:pPr>
            <a:endParaRPr lang="pt-BR" sz="2400" i="1" smtClean="0">
              <a:sym typeface="Wingdings" pitchFamily="2" charset="2"/>
            </a:endParaRPr>
          </a:p>
          <a:p>
            <a:pPr marL="0" indent="360363" algn="just">
              <a:buFont typeface="Wingdings" pitchFamily="2" charset="2"/>
              <a:buChar char="Ø"/>
            </a:pPr>
            <a:endParaRPr lang="pt-BR" sz="2400" i="1" smtClean="0"/>
          </a:p>
        </p:txBody>
      </p:sp>
      <p:sp>
        <p:nvSpPr>
          <p:cNvPr id="8" name="Subtítulo 2"/>
          <p:cNvSpPr txBox="1">
            <a:spLocks/>
          </p:cNvSpPr>
          <p:nvPr/>
        </p:nvSpPr>
        <p:spPr>
          <a:xfrm>
            <a:off x="134938" y="6381750"/>
            <a:ext cx="8769350" cy="431800"/>
          </a:xfrm>
          <a:prstGeom prst="rect">
            <a:avLst/>
          </a:prstGeom>
        </p:spPr>
        <p:txBody>
          <a:bodyPr>
            <a:normAutofit/>
          </a:bodyPr>
          <a:lstStyle/>
          <a:p>
            <a:pPr fontAlgn="auto"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None/>
              <a:defRPr/>
            </a:pPr>
            <a:endParaRPr lang="pt-BR" sz="1600" spc="250" dirty="0">
              <a:solidFill>
                <a:schemeClr val="tx1">
                  <a:lumMod val="85000"/>
                  <a:lumOff val="15000"/>
                </a:schemeClr>
              </a:solidFill>
              <a:latin typeface="Calibri" pitchFamily="34" charset="0"/>
              <a:cs typeface="+mn-cs"/>
            </a:endParaRPr>
          </a:p>
        </p:txBody>
      </p:sp>
      <p:pic>
        <p:nvPicPr>
          <p:cNvPr id="39940" name="Picture 2"/>
          <p:cNvPicPr>
            <a:picLocks noChangeAspect="1" noChangeArrowheads="1"/>
          </p:cNvPicPr>
          <p:nvPr/>
        </p:nvPicPr>
        <p:blipFill>
          <a:blip r:embed="rId2"/>
          <a:srcRect l="19444" t="12292" r="30989" b="16667"/>
          <a:stretch>
            <a:fillRect/>
          </a:stretch>
        </p:blipFill>
        <p:spPr bwMode="auto">
          <a:xfrm>
            <a:off x="1495425" y="1423988"/>
            <a:ext cx="6450013" cy="5195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04800" y="228600"/>
            <a:ext cx="8534400" cy="896938"/>
          </a:xfrm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sz="4400" b="1" cap="small" dirty="0" smtClean="0">
                <a:solidFill>
                  <a:srgbClr val="002060"/>
                </a:solidFill>
              </a:rPr>
              <a:t>Caso Clínico</a:t>
            </a:r>
            <a:endParaRPr lang="pt-BR" sz="4400" b="1" cap="small" dirty="0">
              <a:solidFill>
                <a:srgbClr val="002060"/>
              </a:solidFill>
            </a:endParaRPr>
          </a:p>
        </p:txBody>
      </p:sp>
      <p:sp>
        <p:nvSpPr>
          <p:cNvPr id="40962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284163" y="1557338"/>
            <a:ext cx="8535987" cy="4873625"/>
          </a:xfrm>
        </p:spPr>
        <p:txBody>
          <a:bodyPr/>
          <a:lstStyle/>
          <a:p>
            <a:pPr marL="0" indent="360363" algn="just">
              <a:spcAft>
                <a:spcPts val="600"/>
              </a:spcAft>
              <a:buFont typeface="Wingdings" pitchFamily="2" charset="2"/>
              <a:buChar char="Ø"/>
            </a:pPr>
            <a:r>
              <a:rPr lang="pt-BR" sz="2400" i="1" smtClean="0">
                <a:sym typeface="Wingdings" pitchFamily="2" charset="2"/>
              </a:rPr>
              <a:t>ID: EPS, feminino, 5 anos, natural e procedente de Salvador.</a:t>
            </a:r>
          </a:p>
          <a:p>
            <a:pPr marL="0" indent="360363" algn="just">
              <a:spcAft>
                <a:spcPts val="600"/>
              </a:spcAft>
              <a:buFont typeface="Wingdings" pitchFamily="2" charset="2"/>
              <a:buChar char="Ø"/>
            </a:pPr>
            <a:r>
              <a:rPr lang="pt-BR" sz="2400" i="1" smtClean="0">
                <a:sym typeface="Wingdings" pitchFamily="2" charset="2"/>
              </a:rPr>
              <a:t>QP: 	“ Febre há 12 horas”</a:t>
            </a:r>
          </a:p>
          <a:p>
            <a:pPr marL="0" indent="360363" algn="just">
              <a:spcAft>
                <a:spcPts val="600"/>
              </a:spcAft>
              <a:buFont typeface="Wingdings" pitchFamily="2" charset="2"/>
              <a:buChar char="Ø"/>
            </a:pPr>
            <a:r>
              <a:rPr lang="pt-BR" sz="2400" i="1" smtClean="0"/>
              <a:t>HDA: </a:t>
            </a:r>
            <a:r>
              <a:rPr lang="pt-BR" sz="2400" smtClean="0"/>
              <a:t>Mãe relata que a criança apresentou quadro de febre (39°C) há 12 horas, que cedeu temporariamente após uso de Paracetamol. Pouco depois, a febre voltou, agora acompanhada de calafrios, piora do estado geral e irritabilidade. Após 3 horas, notou o aparecimento de lesões “avermelhadas” em tronco e MMSS e na face posterior de MMII. Nega tosse, coriza, vômitos, diarreia, alterações de consciência. Com medo, a mãe procurou o PS do HGE. A paciente, ao ser admitida no hospital, apresentou piora rápida e progressiva do estado geral. </a:t>
            </a:r>
            <a:endParaRPr lang="pt-BR" sz="2400" i="1" smtClean="0"/>
          </a:p>
        </p:txBody>
      </p:sp>
      <p:sp>
        <p:nvSpPr>
          <p:cNvPr id="8" name="Subtítulo 2"/>
          <p:cNvSpPr txBox="1">
            <a:spLocks/>
          </p:cNvSpPr>
          <p:nvPr/>
        </p:nvSpPr>
        <p:spPr>
          <a:xfrm>
            <a:off x="134938" y="6381750"/>
            <a:ext cx="8769350" cy="431800"/>
          </a:xfrm>
          <a:prstGeom prst="rect">
            <a:avLst/>
          </a:prstGeom>
        </p:spPr>
        <p:txBody>
          <a:bodyPr>
            <a:normAutofit/>
          </a:bodyPr>
          <a:lstStyle/>
          <a:p>
            <a:pPr fontAlgn="auto"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None/>
              <a:defRPr/>
            </a:pPr>
            <a:endParaRPr lang="pt-BR" sz="1600" spc="250" dirty="0">
              <a:solidFill>
                <a:schemeClr val="tx1">
                  <a:lumMod val="85000"/>
                  <a:lumOff val="15000"/>
                </a:schemeClr>
              </a:solidFill>
              <a:latin typeface="Calibri" pitchFamily="34" charset="0"/>
              <a:cs typeface="+mn-cs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04800" y="228600"/>
            <a:ext cx="8534400" cy="896938"/>
          </a:xfrm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sz="4400" b="1" cap="small" dirty="0" smtClean="0">
                <a:solidFill>
                  <a:srgbClr val="002060"/>
                </a:solidFill>
              </a:rPr>
              <a:t>Caso Clínico</a:t>
            </a:r>
            <a:endParaRPr lang="pt-BR" sz="4400" b="1" cap="small" dirty="0">
              <a:solidFill>
                <a:srgbClr val="002060"/>
              </a:solidFill>
            </a:endParaRPr>
          </a:p>
        </p:txBody>
      </p:sp>
      <p:sp>
        <p:nvSpPr>
          <p:cNvPr id="41986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284163" y="1557338"/>
            <a:ext cx="8535987" cy="4873625"/>
          </a:xfrm>
        </p:spPr>
        <p:txBody>
          <a:bodyPr/>
          <a:lstStyle/>
          <a:p>
            <a:pPr>
              <a:buFont typeface="Wingdings 2" pitchFamily="18" charset="2"/>
              <a:buNone/>
            </a:pPr>
            <a:r>
              <a:rPr lang="pt-BR" sz="2400" smtClean="0"/>
              <a:t>ANTECEDENTES: </a:t>
            </a:r>
          </a:p>
          <a:p>
            <a:r>
              <a:rPr lang="pt-BR" sz="2400" smtClean="0"/>
              <a:t>Fisiológicos: </a:t>
            </a:r>
          </a:p>
          <a:p>
            <a:pPr lvl="1"/>
            <a:r>
              <a:rPr lang="pt-BR" sz="1900" smtClean="0"/>
              <a:t>Gestação: Sem intercorrências; Pré-natal completo; </a:t>
            </a:r>
          </a:p>
          <a:p>
            <a:pPr lvl="1"/>
            <a:r>
              <a:rPr lang="pt-BR" sz="1900" smtClean="0"/>
              <a:t>Nascida de parto normal com 40sem e 1dia, com 3.150g. Estatura: 46 cm </a:t>
            </a:r>
          </a:p>
          <a:p>
            <a:pPr lvl="1"/>
            <a:r>
              <a:rPr lang="pt-BR" sz="1900" smtClean="0"/>
              <a:t>Chorou ao nascer, Vacina atualizada (sem cartão); Recebeu alta aos 3 dias de vida, sem intercorrências; </a:t>
            </a:r>
          </a:p>
          <a:p>
            <a:r>
              <a:rPr lang="pt-BR" sz="2400" smtClean="0"/>
              <a:t>Médicos: </a:t>
            </a:r>
          </a:p>
          <a:p>
            <a:pPr lvl="1"/>
            <a:r>
              <a:rPr lang="pt-BR" sz="1900" smtClean="0"/>
              <a:t>Portadora de Asma com crise no 2º ano evoluindo com PCR rapidamente revertida; </a:t>
            </a:r>
          </a:p>
          <a:p>
            <a:pPr lvl="1"/>
            <a:r>
              <a:rPr lang="pt-BR" sz="1900" smtClean="0"/>
              <a:t>Nega cirurgias e transfusões sanguíneas; </a:t>
            </a:r>
          </a:p>
          <a:p>
            <a:r>
              <a:rPr lang="pt-BR" sz="2400" smtClean="0"/>
              <a:t>Familiares</a:t>
            </a:r>
            <a:r>
              <a:rPr lang="pt-BR" sz="2400" i="1" smtClean="0"/>
              <a:t>: ndn.</a:t>
            </a:r>
          </a:p>
        </p:txBody>
      </p:sp>
      <p:sp>
        <p:nvSpPr>
          <p:cNvPr id="8" name="Subtítulo 2"/>
          <p:cNvSpPr txBox="1">
            <a:spLocks/>
          </p:cNvSpPr>
          <p:nvPr/>
        </p:nvSpPr>
        <p:spPr>
          <a:xfrm>
            <a:off x="134938" y="6381750"/>
            <a:ext cx="8769350" cy="431800"/>
          </a:xfrm>
          <a:prstGeom prst="rect">
            <a:avLst/>
          </a:prstGeom>
        </p:spPr>
        <p:txBody>
          <a:bodyPr>
            <a:normAutofit/>
          </a:bodyPr>
          <a:lstStyle/>
          <a:p>
            <a:pPr fontAlgn="auto"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None/>
              <a:defRPr/>
            </a:pPr>
            <a:endParaRPr lang="pt-BR" sz="1600" spc="250" dirty="0">
              <a:solidFill>
                <a:schemeClr val="tx1">
                  <a:lumMod val="85000"/>
                  <a:lumOff val="15000"/>
                </a:schemeClr>
              </a:solidFill>
              <a:latin typeface="Calibri" pitchFamily="34" charset="0"/>
              <a:cs typeface="+mn-cs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04800" y="228600"/>
            <a:ext cx="8534400" cy="896938"/>
          </a:xfrm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sz="4400" b="1" cap="small" dirty="0" smtClean="0">
                <a:solidFill>
                  <a:srgbClr val="002060"/>
                </a:solidFill>
              </a:rPr>
              <a:t>Caso Clínico</a:t>
            </a:r>
            <a:endParaRPr lang="pt-BR" sz="4400" b="1" cap="small" dirty="0">
              <a:solidFill>
                <a:srgbClr val="002060"/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284163" y="1557338"/>
            <a:ext cx="8535987" cy="4873625"/>
          </a:xfrm>
        </p:spPr>
        <p:txBody>
          <a:bodyPr>
            <a:normAutofit fontScale="92500" lnSpcReduction="20000"/>
          </a:bodyPr>
          <a:lstStyle/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r>
              <a:rPr lang="pt-BR" sz="2400" dirty="0" smtClean="0"/>
              <a:t>EXAME FÍSICO: 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sz="2400" dirty="0" smtClean="0"/>
              <a:t>Sinais Vitais: FR: 16 </a:t>
            </a:r>
            <a:r>
              <a:rPr lang="pt-BR" sz="2400" dirty="0" err="1" smtClean="0"/>
              <a:t>ipm</a:t>
            </a:r>
            <a:r>
              <a:rPr lang="pt-BR" sz="2400" dirty="0" smtClean="0"/>
              <a:t>; FC: 120 </a:t>
            </a:r>
            <a:r>
              <a:rPr lang="pt-BR" sz="2400" dirty="0" err="1" smtClean="0"/>
              <a:t>bpm</a:t>
            </a:r>
            <a:r>
              <a:rPr lang="pt-BR" sz="2400" dirty="0" smtClean="0"/>
              <a:t>; 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sz="2400" dirty="0" smtClean="0"/>
              <a:t>- REG, </a:t>
            </a:r>
            <a:r>
              <a:rPr lang="pt-BR" sz="2400" dirty="0" err="1" smtClean="0"/>
              <a:t>eupneica</a:t>
            </a:r>
            <a:r>
              <a:rPr lang="pt-BR" sz="2400" dirty="0" smtClean="0"/>
              <a:t>, corada, desidratada leve, febril, </a:t>
            </a:r>
            <a:r>
              <a:rPr lang="pt-BR" sz="2400" dirty="0" err="1" smtClean="0"/>
              <a:t>acianótica</a:t>
            </a:r>
            <a:r>
              <a:rPr lang="pt-BR" sz="2400" dirty="0" smtClean="0"/>
              <a:t>, chorosa, </a:t>
            </a:r>
            <a:r>
              <a:rPr lang="pt-BR" sz="2400" dirty="0" err="1" smtClean="0"/>
              <a:t>anictérica</a:t>
            </a:r>
            <a:r>
              <a:rPr lang="pt-BR" sz="2400" dirty="0" smtClean="0"/>
              <a:t>, </a:t>
            </a:r>
            <a:r>
              <a:rPr lang="pt-BR" sz="2400" b="1" dirty="0" smtClean="0"/>
              <a:t>irritada</a:t>
            </a:r>
            <a:r>
              <a:rPr lang="pt-BR" sz="2400" dirty="0" smtClean="0"/>
              <a:t>, consciente; 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sz="2400" dirty="0" smtClean="0"/>
              <a:t>- </a:t>
            </a:r>
            <a:r>
              <a:rPr lang="pt-BR" sz="2400" b="1" dirty="0" smtClean="0"/>
              <a:t>Pele: presença de lesões </a:t>
            </a:r>
            <a:r>
              <a:rPr lang="pt-BR" sz="2400" b="1" dirty="0" err="1" smtClean="0"/>
              <a:t>petequiais</a:t>
            </a:r>
            <a:r>
              <a:rPr lang="pt-BR" sz="2400" b="1" dirty="0" smtClean="0"/>
              <a:t> em tórax anterior, MMSS e MMII</a:t>
            </a:r>
            <a:r>
              <a:rPr lang="pt-BR" sz="2400" dirty="0" smtClean="0"/>
              <a:t>; 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sz="2400" dirty="0" smtClean="0"/>
              <a:t>- </a:t>
            </a:r>
            <a:r>
              <a:rPr lang="pt-BR" sz="2400" b="1" dirty="0" err="1" smtClean="0"/>
              <a:t>Linfonodos</a:t>
            </a:r>
            <a:r>
              <a:rPr lang="pt-BR" sz="2400" b="1" dirty="0" smtClean="0"/>
              <a:t>: gânglios aumentados em cadeia cervical poste</a:t>
            </a:r>
            <a:r>
              <a:rPr lang="pt-BR" sz="2400" dirty="0" smtClean="0"/>
              <a:t>rior; 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endParaRPr lang="pt-BR" sz="2400" dirty="0" smtClean="0"/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sz="2400" dirty="0" smtClean="0"/>
              <a:t>ARP: Tórax atípico, MV Rude, simétrico, sem RA e sem sinais de esforço respiratório. 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sz="2400" dirty="0" smtClean="0"/>
              <a:t>ACV: BRNF audíveis em 2T, sem sopros. Pulsos cheios; 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sz="2400" dirty="0" smtClean="0"/>
              <a:t>ABD: Plano, RHA+, flácido, indolor a palpação, sem VMG; 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sz="2400" dirty="0" smtClean="0"/>
              <a:t>Extremidades: Sem edemas; 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sz="2400" dirty="0" smtClean="0"/>
              <a:t>SNC: pupilas </a:t>
            </a:r>
            <a:r>
              <a:rPr lang="pt-BR" sz="2400" dirty="0" err="1" smtClean="0"/>
              <a:t>isocóricas</a:t>
            </a:r>
            <a:r>
              <a:rPr lang="pt-BR" sz="2400" dirty="0" smtClean="0"/>
              <a:t> e </a:t>
            </a:r>
            <a:r>
              <a:rPr lang="pt-BR" sz="2400" dirty="0" err="1" smtClean="0"/>
              <a:t>fotorreagentes</a:t>
            </a:r>
            <a:r>
              <a:rPr lang="pt-BR" sz="2400" dirty="0" smtClean="0"/>
              <a:t>. </a:t>
            </a:r>
            <a:r>
              <a:rPr lang="pt-BR" sz="2400" b="1" dirty="0" smtClean="0"/>
              <a:t>Rigidez de nuca, </a:t>
            </a:r>
            <a:r>
              <a:rPr lang="pt-BR" sz="2400" b="1" dirty="0" err="1" smtClean="0"/>
              <a:t>Kerning</a:t>
            </a:r>
            <a:r>
              <a:rPr lang="pt-BR" sz="2400" b="1" dirty="0" smtClean="0"/>
              <a:t> e </a:t>
            </a:r>
            <a:r>
              <a:rPr lang="pt-BR" sz="2400" b="1" dirty="0" err="1" smtClean="0"/>
              <a:t>Brudzinski</a:t>
            </a:r>
            <a:r>
              <a:rPr lang="pt-BR" sz="2400" b="1" dirty="0" smtClean="0"/>
              <a:t> presentes</a:t>
            </a:r>
            <a:r>
              <a:rPr lang="pt-BR" sz="2400" dirty="0" smtClean="0"/>
              <a:t> </a:t>
            </a:r>
            <a:endParaRPr lang="pt-BR" sz="2400" i="1" dirty="0" smtClean="0"/>
          </a:p>
        </p:txBody>
      </p:sp>
      <p:sp>
        <p:nvSpPr>
          <p:cNvPr id="8" name="Subtítulo 2"/>
          <p:cNvSpPr txBox="1">
            <a:spLocks/>
          </p:cNvSpPr>
          <p:nvPr/>
        </p:nvSpPr>
        <p:spPr>
          <a:xfrm>
            <a:off x="134938" y="6381750"/>
            <a:ext cx="8769350" cy="431800"/>
          </a:xfrm>
          <a:prstGeom prst="rect">
            <a:avLst/>
          </a:prstGeom>
        </p:spPr>
        <p:txBody>
          <a:bodyPr>
            <a:normAutofit/>
          </a:bodyPr>
          <a:lstStyle/>
          <a:p>
            <a:pPr fontAlgn="auto"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None/>
              <a:defRPr/>
            </a:pPr>
            <a:endParaRPr lang="pt-BR" sz="1600" spc="250" dirty="0">
              <a:solidFill>
                <a:schemeClr val="tx1">
                  <a:lumMod val="85000"/>
                  <a:lumOff val="15000"/>
                </a:schemeClr>
              </a:solidFill>
              <a:latin typeface="Calibri" pitchFamily="34" charset="0"/>
              <a:cs typeface="+mn-cs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04800" y="228600"/>
            <a:ext cx="8534400" cy="896938"/>
          </a:xfrm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sz="4400" b="1" cap="small" dirty="0" smtClean="0">
                <a:solidFill>
                  <a:srgbClr val="002060"/>
                </a:solidFill>
              </a:rPr>
              <a:t>Caso Clínico</a:t>
            </a:r>
            <a:endParaRPr lang="pt-BR" sz="4400" b="1" cap="small" dirty="0">
              <a:solidFill>
                <a:srgbClr val="002060"/>
              </a:solidFill>
            </a:endParaRPr>
          </a:p>
        </p:txBody>
      </p:sp>
      <p:sp>
        <p:nvSpPr>
          <p:cNvPr id="8" name="Subtítulo 2"/>
          <p:cNvSpPr txBox="1">
            <a:spLocks/>
          </p:cNvSpPr>
          <p:nvPr/>
        </p:nvSpPr>
        <p:spPr>
          <a:xfrm>
            <a:off x="134938" y="6381750"/>
            <a:ext cx="8769350" cy="431800"/>
          </a:xfrm>
          <a:prstGeom prst="rect">
            <a:avLst/>
          </a:prstGeom>
        </p:spPr>
        <p:txBody>
          <a:bodyPr>
            <a:normAutofit/>
          </a:bodyPr>
          <a:lstStyle/>
          <a:p>
            <a:pPr fontAlgn="auto"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None/>
              <a:defRPr/>
            </a:pPr>
            <a:endParaRPr lang="pt-BR" sz="1600" spc="250" dirty="0">
              <a:solidFill>
                <a:schemeClr val="tx1">
                  <a:lumMod val="85000"/>
                  <a:lumOff val="15000"/>
                </a:schemeClr>
              </a:solidFill>
              <a:latin typeface="Calibri" pitchFamily="34" charset="0"/>
              <a:cs typeface="+mn-cs"/>
            </a:endParaRPr>
          </a:p>
        </p:txBody>
      </p:sp>
      <p:pic>
        <p:nvPicPr>
          <p:cNvPr id="44036" name="Picture 3"/>
          <p:cNvPicPr>
            <a:picLocks noChangeAspect="1" noChangeArrowheads="1"/>
          </p:cNvPicPr>
          <p:nvPr/>
        </p:nvPicPr>
        <p:blipFill>
          <a:blip r:embed="rId2"/>
          <a:srcRect l="22475" t="17917" r="32664" b="18124"/>
          <a:stretch>
            <a:fillRect/>
          </a:stretch>
        </p:blipFill>
        <p:spPr bwMode="auto">
          <a:xfrm>
            <a:off x="2609850" y="1217613"/>
            <a:ext cx="3717925" cy="2979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37" name="Picture 4"/>
          <p:cNvPicPr>
            <a:picLocks noChangeAspect="1" noChangeArrowheads="1"/>
          </p:cNvPicPr>
          <p:nvPr/>
        </p:nvPicPr>
        <p:blipFill>
          <a:blip r:embed="rId3"/>
          <a:srcRect l="21428" t="20953" r="21428" b="21875"/>
          <a:stretch>
            <a:fillRect/>
          </a:stretch>
        </p:blipFill>
        <p:spPr bwMode="auto">
          <a:xfrm>
            <a:off x="2308225" y="4297363"/>
            <a:ext cx="4392613" cy="247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04800" y="228600"/>
            <a:ext cx="8534400" cy="896938"/>
          </a:xfrm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sz="4400" b="1" cap="small" dirty="0" smtClean="0">
                <a:solidFill>
                  <a:srgbClr val="002060"/>
                </a:solidFill>
              </a:rPr>
              <a:t>Caso Clínico</a:t>
            </a:r>
            <a:endParaRPr lang="pt-BR" sz="4400" b="1" cap="small" dirty="0">
              <a:solidFill>
                <a:srgbClr val="002060"/>
              </a:solidFill>
            </a:endParaRPr>
          </a:p>
        </p:txBody>
      </p:sp>
      <p:sp>
        <p:nvSpPr>
          <p:cNvPr id="45058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284163" y="1557338"/>
            <a:ext cx="8535987" cy="4873625"/>
          </a:xfrm>
        </p:spPr>
        <p:txBody>
          <a:bodyPr/>
          <a:lstStyle/>
          <a:p>
            <a:pPr algn="ctr">
              <a:buFont typeface="Wingdings 2" pitchFamily="18" charset="2"/>
              <a:buNone/>
            </a:pPr>
            <a:endParaRPr lang="pt-BR" sz="4000" b="1" smtClean="0"/>
          </a:p>
          <a:p>
            <a:pPr algn="ctr">
              <a:buFont typeface="Wingdings 2" pitchFamily="18" charset="2"/>
              <a:buNone/>
            </a:pPr>
            <a:r>
              <a:rPr lang="pt-BR" sz="4000" b="1" smtClean="0"/>
              <a:t>Doença Meningocócica</a:t>
            </a:r>
          </a:p>
        </p:txBody>
      </p:sp>
      <p:sp>
        <p:nvSpPr>
          <p:cNvPr id="8" name="Subtítulo 2"/>
          <p:cNvSpPr txBox="1">
            <a:spLocks/>
          </p:cNvSpPr>
          <p:nvPr/>
        </p:nvSpPr>
        <p:spPr>
          <a:xfrm>
            <a:off x="134938" y="6381750"/>
            <a:ext cx="8769350" cy="431800"/>
          </a:xfrm>
          <a:prstGeom prst="rect">
            <a:avLst/>
          </a:prstGeom>
        </p:spPr>
        <p:txBody>
          <a:bodyPr>
            <a:normAutofit/>
          </a:bodyPr>
          <a:lstStyle/>
          <a:p>
            <a:pPr fontAlgn="auto"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None/>
              <a:defRPr/>
            </a:pPr>
            <a:endParaRPr lang="pt-BR" sz="1600" spc="250" dirty="0">
              <a:solidFill>
                <a:schemeClr val="tx1">
                  <a:lumMod val="85000"/>
                  <a:lumOff val="15000"/>
                </a:schemeClr>
              </a:solidFill>
              <a:latin typeface="Calibri" pitchFamily="34" charset="0"/>
              <a:cs typeface="+mn-cs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ubtítulo 2"/>
          <p:cNvSpPr>
            <a:spLocks noGrp="1"/>
          </p:cNvSpPr>
          <p:nvPr>
            <p:ph type="subTitle" idx="1"/>
          </p:nvPr>
        </p:nvSpPr>
        <p:spPr>
          <a:xfrm>
            <a:off x="0" y="3748088"/>
            <a:ext cx="9144000" cy="3076575"/>
          </a:xfrm>
        </p:spPr>
        <p:txBody>
          <a:bodyPr>
            <a:noAutofit/>
          </a:bodyPr>
          <a:lstStyle/>
          <a:p>
            <a:pPr>
              <a:spcBef>
                <a:spcPct val="0"/>
              </a:spcBef>
            </a:pPr>
            <a:r>
              <a:rPr lang="pt-BR" sz="1800" cap="none" smtClean="0">
                <a:solidFill>
                  <a:srgbClr val="262626"/>
                </a:solidFill>
              </a:rPr>
              <a:t>UNIVERSIDADE CATÓLICA DE BRASÍLIA</a:t>
            </a:r>
          </a:p>
          <a:p>
            <a:pPr>
              <a:spcBef>
                <a:spcPct val="0"/>
              </a:spcBef>
            </a:pPr>
            <a:r>
              <a:rPr lang="pt-BR" sz="1800" cap="none" smtClean="0">
                <a:solidFill>
                  <a:srgbClr val="262626"/>
                </a:solidFill>
              </a:rPr>
              <a:t>GRADUAÇÃO EM MEDICINA</a:t>
            </a:r>
          </a:p>
          <a:p>
            <a:pPr>
              <a:spcBef>
                <a:spcPct val="0"/>
              </a:spcBef>
            </a:pPr>
            <a:r>
              <a:rPr lang="pt-BR" sz="1800" cap="none" smtClean="0">
                <a:solidFill>
                  <a:srgbClr val="262626"/>
                </a:solidFill>
              </a:rPr>
              <a:t>INTERNATO EM PEDIATRIA</a:t>
            </a:r>
          </a:p>
          <a:p>
            <a:endParaRPr lang="pt-BR" sz="1800" cap="none" smtClean="0">
              <a:solidFill>
                <a:srgbClr val="262626"/>
              </a:solidFill>
            </a:endParaRPr>
          </a:p>
          <a:p>
            <a:endParaRPr lang="pt-BR" sz="1800" cap="none" smtClean="0">
              <a:solidFill>
                <a:srgbClr val="262626"/>
              </a:solidFill>
            </a:endParaRPr>
          </a:p>
          <a:p>
            <a:endParaRPr lang="pt-BR" sz="1800" cap="none" smtClean="0">
              <a:solidFill>
                <a:srgbClr val="262626"/>
              </a:solidFill>
              <a:hlinkClick r:id="rId2"/>
            </a:endParaRPr>
          </a:p>
          <a:p>
            <a:endParaRPr lang="pt-BR" sz="1800" cap="none" smtClean="0">
              <a:solidFill>
                <a:srgbClr val="262626"/>
              </a:solidFill>
              <a:hlinkClick r:id="rId2"/>
            </a:endParaRPr>
          </a:p>
          <a:p>
            <a:endParaRPr lang="pt-BR" sz="1800" cap="none" smtClean="0">
              <a:solidFill>
                <a:srgbClr val="262626"/>
              </a:solidFill>
              <a:hlinkClick r:id="rId2"/>
            </a:endParaRPr>
          </a:p>
          <a:p>
            <a:endParaRPr lang="pt-BR" sz="1800" cap="none" smtClean="0">
              <a:solidFill>
                <a:srgbClr val="262626"/>
              </a:solidFill>
              <a:hlinkClick r:id="rId2"/>
            </a:endParaRPr>
          </a:p>
          <a:p>
            <a:endParaRPr lang="pt-BR" sz="1200" cap="none" smtClean="0">
              <a:solidFill>
                <a:srgbClr val="C00000"/>
              </a:solidFill>
              <a:hlinkClick r:id="rId2"/>
            </a:endParaRPr>
          </a:p>
        </p:txBody>
      </p:sp>
      <p:sp>
        <p:nvSpPr>
          <p:cNvPr id="4608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pt-BR" sz="7200" b="1" smtClean="0">
                <a:solidFill>
                  <a:srgbClr val="002060"/>
                </a:solidFill>
              </a:rPr>
              <a:t>Obrigado!</a:t>
            </a:r>
          </a:p>
        </p:txBody>
      </p:sp>
      <p:sp>
        <p:nvSpPr>
          <p:cNvPr id="5" name="Título 1"/>
          <p:cNvSpPr txBox="1">
            <a:spLocks/>
          </p:cNvSpPr>
          <p:nvPr/>
        </p:nvSpPr>
        <p:spPr>
          <a:xfrm>
            <a:off x="0" y="3802063"/>
            <a:ext cx="9144000" cy="1752600"/>
          </a:xfrm>
          <a:prstGeom prst="rect">
            <a:avLst/>
          </a:prstGeom>
        </p:spPr>
        <p:txBody>
          <a:bodyPr anchor="b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t-BR" sz="4000" b="1" cap="small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itannic Bold" pitchFamily="34" charset="0"/>
                <a:ea typeface="+mj-ea"/>
                <a:cs typeface="+mj-cs"/>
              </a:rPr>
              <a:t>Meningites em Pediatria</a:t>
            </a:r>
            <a:endParaRPr lang="pt-BR" sz="4000" b="1" cap="small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itannic Bold" pitchFamily="34" charset="0"/>
              <a:ea typeface="+mj-ea"/>
              <a:cs typeface="+mj-cs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/>
          <a:srcRect l="14389" t="18703" r="67348" b="73422"/>
          <a:stretch>
            <a:fillRect/>
          </a:stretch>
        </p:blipFill>
        <p:spPr bwMode="auto">
          <a:xfrm>
            <a:off x="3258573" y="2790846"/>
            <a:ext cx="2626854" cy="63681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6350" stA="50000" endA="300" endPos="38500" dist="50800" dir="5400000" sy="-100000" algn="bl" rotWithShape="0"/>
          </a:effectLst>
        </p:spPr>
      </p:pic>
      <p:sp>
        <p:nvSpPr>
          <p:cNvPr id="10" name="Subtítulo 2"/>
          <p:cNvSpPr txBox="1">
            <a:spLocks/>
          </p:cNvSpPr>
          <p:nvPr/>
        </p:nvSpPr>
        <p:spPr>
          <a:xfrm>
            <a:off x="0" y="5341938"/>
            <a:ext cx="4572000" cy="1133475"/>
          </a:xfrm>
          <a:prstGeom prst="rect">
            <a:avLst/>
          </a:prstGeom>
        </p:spPr>
        <p:txBody>
          <a:bodyPr/>
          <a:lstStyle/>
          <a:p>
            <a:pPr algn="ctr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18" charset="2"/>
              <a:buNone/>
            </a:pPr>
            <a:endParaRPr lang="pt-BR" b="1">
              <a:solidFill>
                <a:srgbClr val="262626"/>
              </a:solidFill>
              <a:latin typeface="Calibri" pitchFamily="34" charset="0"/>
            </a:endParaRPr>
          </a:p>
          <a:p>
            <a:pPr algn="ctr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18" charset="2"/>
              <a:buNone/>
            </a:pPr>
            <a:r>
              <a:rPr lang="pt-BR" b="1">
                <a:solidFill>
                  <a:srgbClr val="262626"/>
                </a:solidFill>
                <a:latin typeface="Calibri" pitchFamily="34" charset="0"/>
              </a:rPr>
              <a:t>ACADÊMICO:</a:t>
            </a:r>
          </a:p>
          <a:p>
            <a:pPr algn="ctr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18" charset="2"/>
              <a:buNone/>
            </a:pPr>
            <a:r>
              <a:rPr lang="pt-BR" b="1">
                <a:solidFill>
                  <a:srgbClr val="262626"/>
                </a:solidFill>
                <a:latin typeface="Calibri" pitchFamily="34" charset="0"/>
              </a:rPr>
              <a:t>HÉLIS SOUSA AMORIM</a:t>
            </a:r>
          </a:p>
          <a:p>
            <a:pPr algn="ctr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18" charset="2"/>
              <a:buNone/>
            </a:pPr>
            <a:endParaRPr lang="pt-BR" sz="300" b="1">
              <a:solidFill>
                <a:srgbClr val="262626"/>
              </a:solidFill>
              <a:latin typeface="Calibri" pitchFamily="34" charset="0"/>
            </a:endParaRPr>
          </a:p>
        </p:txBody>
      </p:sp>
      <p:sp>
        <p:nvSpPr>
          <p:cNvPr id="11" name="Subtítulo 2"/>
          <p:cNvSpPr txBox="1">
            <a:spLocks/>
          </p:cNvSpPr>
          <p:nvPr/>
        </p:nvSpPr>
        <p:spPr>
          <a:xfrm>
            <a:off x="4572000" y="5289550"/>
            <a:ext cx="4572000" cy="1312863"/>
          </a:xfrm>
          <a:prstGeom prst="rect">
            <a:avLst/>
          </a:prstGeom>
        </p:spPr>
        <p:txBody>
          <a:bodyPr/>
          <a:lstStyle/>
          <a:p>
            <a:pPr algn="ctr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18" charset="2"/>
              <a:buNone/>
            </a:pPr>
            <a:endParaRPr lang="pt-BR" b="1">
              <a:solidFill>
                <a:srgbClr val="262626"/>
              </a:solidFill>
              <a:latin typeface="Calibri" pitchFamily="34" charset="0"/>
            </a:endParaRPr>
          </a:p>
          <a:p>
            <a:pPr algn="ctr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18" charset="2"/>
              <a:buNone/>
            </a:pPr>
            <a:endParaRPr lang="pt-BR" sz="300" b="1">
              <a:solidFill>
                <a:srgbClr val="262626"/>
              </a:solidFill>
              <a:latin typeface="Calibri" pitchFamily="34" charset="0"/>
            </a:endParaRPr>
          </a:p>
          <a:p>
            <a:pPr algn="ctr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18" charset="2"/>
              <a:buNone/>
            </a:pPr>
            <a:r>
              <a:rPr lang="pt-BR" b="1">
                <a:solidFill>
                  <a:srgbClr val="262626"/>
                </a:solidFill>
                <a:latin typeface="Calibri" pitchFamily="34" charset="0"/>
              </a:rPr>
              <a:t>COORDENADORA: </a:t>
            </a:r>
          </a:p>
          <a:p>
            <a:pPr algn="ctr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18" charset="2"/>
              <a:buNone/>
            </a:pPr>
            <a:r>
              <a:rPr lang="pt-BR" b="1">
                <a:solidFill>
                  <a:srgbClr val="262626"/>
                </a:solidFill>
                <a:latin typeface="Calibri" pitchFamily="34" charset="0"/>
              </a:rPr>
              <a:t>DRA. CARMEM LÍVIA F. S. MARTINS</a:t>
            </a:r>
          </a:p>
        </p:txBody>
      </p:sp>
      <p:cxnSp>
        <p:nvCxnSpPr>
          <p:cNvPr id="13" name="Conector reto 12"/>
          <p:cNvCxnSpPr/>
          <p:nvPr/>
        </p:nvCxnSpPr>
        <p:spPr>
          <a:xfrm>
            <a:off x="1589088" y="4751388"/>
            <a:ext cx="5965825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Conector reto 13"/>
          <p:cNvCxnSpPr/>
          <p:nvPr/>
        </p:nvCxnSpPr>
        <p:spPr>
          <a:xfrm>
            <a:off x="1589088" y="5638800"/>
            <a:ext cx="5965825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ívico">
  <a:themeElements>
    <a:clrScheme name="Cívico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Cívico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2039</TotalTime>
  <Words>1065</Words>
  <Application>Microsoft Office PowerPoint</Application>
  <PresentationFormat>Apresentação na tela (4:3)</PresentationFormat>
  <Paragraphs>200</Paragraphs>
  <Slides>32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Modelo de design</vt:lpstr>
      </vt:variant>
      <vt:variant>
        <vt:i4>12</vt:i4>
      </vt:variant>
      <vt:variant>
        <vt:lpstr>Títulos de slides</vt:lpstr>
      </vt:variant>
      <vt:variant>
        <vt:i4>32</vt:i4>
      </vt:variant>
    </vt:vector>
  </HeadingPairs>
  <TitlesOfParts>
    <vt:vector size="49" baseType="lpstr">
      <vt:lpstr>Calibri</vt:lpstr>
      <vt:lpstr>Arial</vt:lpstr>
      <vt:lpstr>Wingdings 2</vt:lpstr>
      <vt:lpstr>Wingdings</vt:lpstr>
      <vt:lpstr>Britannic Bold</vt:lpstr>
      <vt:lpstr>Cívico</vt:lpstr>
      <vt:lpstr>Cívico</vt:lpstr>
      <vt:lpstr>Cívico</vt:lpstr>
      <vt:lpstr>Cívico</vt:lpstr>
      <vt:lpstr>Cívico</vt:lpstr>
      <vt:lpstr>Cívico</vt:lpstr>
      <vt:lpstr>Cívico</vt:lpstr>
      <vt:lpstr>Cívico</vt:lpstr>
      <vt:lpstr>Cívico</vt:lpstr>
      <vt:lpstr>Cívico</vt:lpstr>
      <vt:lpstr>Cívico</vt:lpstr>
      <vt:lpstr>Cívico</vt:lpstr>
      <vt:lpstr>MENINGITES EM PEDIATRIA</vt:lpstr>
      <vt:lpstr>DEFINIÇÃO</vt:lpstr>
      <vt:lpstr>EPIDEMIOLOGIA</vt:lpstr>
      <vt:lpstr>EPIDEMIOLOGIA</vt:lpstr>
      <vt:lpstr>EPIDEMIOLOGIA</vt:lpstr>
      <vt:lpstr>ETIOLOGIA</vt:lpstr>
      <vt:lpstr>MENINGITE VIRAL</vt:lpstr>
      <vt:lpstr>MENINGITE VIRAL</vt:lpstr>
      <vt:lpstr>OUTRAS MENINGITES</vt:lpstr>
      <vt:lpstr>MENINGITE BACTERIANA</vt:lpstr>
      <vt:lpstr>MENINGITE BACTERIANA</vt:lpstr>
      <vt:lpstr>MENINGITE BACTERIANA</vt:lpstr>
      <vt:lpstr>MENINGITE BACTERIANA</vt:lpstr>
      <vt:lpstr>MENINGITE BACTERIANA</vt:lpstr>
      <vt:lpstr>MENINGITE BACTERIANA</vt:lpstr>
      <vt:lpstr>MENINGITE BACTERIANA</vt:lpstr>
      <vt:lpstr>MENINGITE BACTERIANA</vt:lpstr>
      <vt:lpstr>MENINGITE BACTERIANA</vt:lpstr>
      <vt:lpstr>MENINGITE BACTERIANA</vt:lpstr>
      <vt:lpstr>MENINGITE BACTERIANA</vt:lpstr>
      <vt:lpstr>MENINGITE BACTERIANA</vt:lpstr>
      <vt:lpstr>MENINGITE BACTERIANA</vt:lpstr>
      <vt:lpstr>MENINGITE BACTERIANA</vt:lpstr>
      <vt:lpstr>QUADRO COMPARATIVO</vt:lpstr>
      <vt:lpstr>QUADRO COMPARATIVO</vt:lpstr>
      <vt:lpstr>QUADRO COMPARATIVO</vt:lpstr>
      <vt:lpstr>CASO CLÍNICO</vt:lpstr>
      <vt:lpstr>CASO CLÍNICO</vt:lpstr>
      <vt:lpstr>CASO CLÍNICO</vt:lpstr>
      <vt:lpstr>CASO CLÍNICO</vt:lpstr>
      <vt:lpstr>CASO CLÍNICO</vt:lpstr>
      <vt:lpstr>Obrigado!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Retinopatia Diabética</dc:title>
  <dc:creator>admin</dc:creator>
  <cp:lastModifiedBy>Paulo</cp:lastModifiedBy>
  <cp:revision>52</cp:revision>
  <dcterms:created xsi:type="dcterms:W3CDTF">2013-06-02T21:22:57Z</dcterms:created>
  <dcterms:modified xsi:type="dcterms:W3CDTF">2014-11-26T17:53:48Z</dcterms:modified>
</cp:coreProperties>
</file>