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6" r:id="rId2"/>
    <p:sldId id="283" r:id="rId3"/>
    <p:sldId id="284" r:id="rId4"/>
    <p:sldId id="285" r:id="rId5"/>
    <p:sldId id="286" r:id="rId6"/>
    <p:sldId id="287" r:id="rId7"/>
    <p:sldId id="260" r:id="rId8"/>
    <p:sldId id="280" r:id="rId9"/>
    <p:sldId id="281" r:id="rId10"/>
    <p:sldId id="288" r:id="rId11"/>
    <p:sldId id="268" r:id="rId12"/>
    <p:sldId id="289" r:id="rId13"/>
    <p:sldId id="270" r:id="rId14"/>
    <p:sldId id="290" r:id="rId15"/>
    <p:sldId id="271" r:id="rId16"/>
    <p:sldId id="291" r:id="rId17"/>
    <p:sldId id="274" r:id="rId18"/>
    <p:sldId id="275" r:id="rId19"/>
    <p:sldId id="292" r:id="rId20"/>
    <p:sldId id="276" r:id="rId21"/>
    <p:sldId id="277" r:id="rId22"/>
    <p:sldId id="278" r:id="rId23"/>
    <p:sldId id="265" r:id="rId24"/>
    <p:sldId id="293" r:id="rId25"/>
    <p:sldId id="294" r:id="rId26"/>
    <p:sldId id="295" r:id="rId27"/>
    <p:sldId id="282" r:id="rId28"/>
    <p:sldId id="296" r:id="rId2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642" y="-24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E2F4BEC-6B17-472B-8EC8-C5CF652363FC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A8B9A12-9403-42CC-AC3C-BEA6272D462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969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7286213-659A-4228-AFE4-3F5AC65C7E5D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C5C5EC-B9CA-4590-9888-22F23E9525B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98176-24DD-4A08-B722-F072F177536E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035745-500A-471C-87C8-7215F442B66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28E6D-8F80-432B-BF90-B32177C6CE32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71E473-136D-4F54-BB28-097CAD72878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42AE5-8564-4D02-8880-C38DD425AD64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5B8B2-BE4A-4337-86BF-58208D0C028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DDF00-8D03-4F22-969E-BC93F6FF36F3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ED7C95-86D2-4044-A272-1DACAC4AE95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DA0BF-FDFD-4E1F-B9A8-5B40E9AAF412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1CD92F-DC6C-4916-9274-479EFCC0EC8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136DB-6CCB-4AC9-B7FC-C7E669169464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032B0-9705-4662-899C-C6D98918A6C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38363-722D-4DFA-819D-55984D714E2C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E2D39-FE1A-4468-900A-CFA5EE1EE3D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2145F-8CE2-4F77-A5B5-66F83358F1C2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5858F7-FC6B-4E25-AA84-79BFD03B10B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186F6-00C6-4D72-AC61-C249447A497C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014830-C2FA-40A5-B2B2-5D4D77EAEC4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CDB84-4BCB-4BF1-BD96-161F1CAD11B9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EDF7BD-FAD1-449F-AE05-AD5BDA3E95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0E939-2A9B-4A92-8B8C-5531B7F5EEC4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6200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225" y="5648325"/>
            <a:ext cx="549275" cy="396875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8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DE1048-3B33-49EA-8D8A-090A6B9F3E4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7456" y="4048919"/>
            <a:ext cx="23669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738" y="1646237"/>
            <a:ext cx="2438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C2AEE63-80E6-4EAA-929E-D48D1D1B3BDF}" type="datetimeFigureOut">
              <a:rPr lang="pt-BR"/>
              <a:pPr>
                <a:defRPr/>
              </a:pPr>
              <a:t>01/05/2014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6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9pPr>
    </p:titleStyle>
    <p:bodyStyle>
      <a:lvl1pPr marL="3429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28600" algn="l" rtl="0" fontAlgn="base">
        <a:spcBef>
          <a:spcPct val="20000"/>
        </a:spcBef>
        <a:spcAft>
          <a:spcPct val="0"/>
        </a:spcAft>
        <a:buClr>
          <a:srgbClr val="D2CB6C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fontAlgn="base">
        <a:spcBef>
          <a:spcPct val="20000"/>
        </a:spcBef>
        <a:spcAft>
          <a:spcPct val="0"/>
        </a:spcAft>
        <a:buClr>
          <a:srgbClr val="95A39D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fontAlgn="base">
        <a:spcBef>
          <a:spcPct val="20000"/>
        </a:spcBef>
        <a:spcAft>
          <a:spcPct val="0"/>
        </a:spcAft>
        <a:buClr>
          <a:srgbClr val="C89F5D"/>
        </a:buClr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Penicilinas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125" cy="1066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600" smtClean="0">
                <a:solidFill>
                  <a:srgbClr val="8E8D8C"/>
                </a:solidFill>
              </a:rPr>
              <a:t>Barbara Freyre </a:t>
            </a:r>
          </a:p>
          <a:p>
            <a:pPr>
              <a:lnSpc>
                <a:spcPct val="80000"/>
              </a:lnSpc>
            </a:pPr>
            <a:r>
              <a:rPr lang="pt-BR" sz="1600" smtClean="0">
                <a:solidFill>
                  <a:srgbClr val="8E8D8C"/>
                </a:solidFill>
              </a:rPr>
              <a:t>Raísa Borges</a:t>
            </a:r>
          </a:p>
          <a:p>
            <a:pPr>
              <a:lnSpc>
                <a:spcPct val="80000"/>
              </a:lnSpc>
            </a:pPr>
            <a:r>
              <a:rPr lang="pt-BR" sz="1600" smtClean="0">
                <a:solidFill>
                  <a:srgbClr val="8E8D8C"/>
                </a:solidFill>
                <a:hlinkClick r:id="rId2"/>
              </a:rPr>
              <a:t>www.paulomargotto.com.br</a:t>
            </a:r>
            <a:r>
              <a:rPr lang="pt-BR" sz="1600" smtClean="0">
                <a:solidFill>
                  <a:srgbClr val="8E8D8C"/>
                </a:solidFill>
              </a:rPr>
              <a:t> </a:t>
            </a:r>
          </a:p>
          <a:p>
            <a:pPr>
              <a:lnSpc>
                <a:spcPct val="80000"/>
              </a:lnSpc>
            </a:pPr>
            <a:r>
              <a:rPr lang="pt-BR" sz="1600" smtClean="0">
                <a:solidFill>
                  <a:srgbClr val="8E8D8C"/>
                </a:solidFill>
              </a:rPr>
              <a:t>Brasília, 3 de abril de 2014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1412875"/>
            <a:ext cx="3960813" cy="530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42888"/>
            <a:ext cx="9144000" cy="1498601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Bactérias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1800" b="1" smtClean="0"/>
              <a:t>BACTERIAS</a:t>
            </a:r>
          </a:p>
          <a:p>
            <a:pPr>
              <a:buFont typeface="Arial" charset="0"/>
              <a:buNone/>
            </a:pPr>
            <a:r>
              <a:rPr lang="pt-BR" sz="1800" b="1" smtClean="0"/>
              <a:t># GRAM </a:t>
            </a:r>
            <a:r>
              <a:rPr lang="pt-BR" b="1" smtClean="0"/>
              <a:t>+</a:t>
            </a:r>
            <a:endParaRPr lang="pt-BR" smtClean="0"/>
          </a:p>
          <a:p>
            <a:pPr>
              <a:buFont typeface="Arial" charset="0"/>
              <a:buNone/>
            </a:pPr>
            <a:r>
              <a:rPr lang="pt-BR" smtClean="0"/>
              <a:t>-</a:t>
            </a:r>
            <a:r>
              <a:rPr lang="pt-BR" sz="1900" smtClean="0"/>
              <a:t>Parede bacteriana tem apenas 1 camada de peptideoglicano, de espessura 20-80nm</a:t>
            </a:r>
          </a:p>
          <a:p>
            <a:r>
              <a:rPr lang="pt-BR" sz="1900" smtClean="0"/>
              <a:t>	</a:t>
            </a:r>
            <a:r>
              <a:rPr lang="pt-BR" sz="1900" i="1" smtClean="0"/>
              <a:t>Streptococcus sp</a:t>
            </a:r>
          </a:p>
          <a:p>
            <a:r>
              <a:rPr lang="pt-BR" sz="1900" i="1" smtClean="0"/>
              <a:t>	Staphylococcus sp</a:t>
            </a:r>
          </a:p>
          <a:p>
            <a:r>
              <a:rPr lang="pt-BR" sz="1900" i="1" smtClean="0"/>
              <a:t>	Enterococcus so</a:t>
            </a:r>
          </a:p>
          <a:p>
            <a:r>
              <a:rPr lang="pt-BR" sz="1900" i="1" smtClean="0"/>
              <a:t>	Peptostreptococcus sp</a:t>
            </a:r>
          </a:p>
          <a:p>
            <a:r>
              <a:rPr lang="pt-BR" sz="1900" i="1" smtClean="0"/>
              <a:t>	Clostridium sp</a:t>
            </a:r>
          </a:p>
          <a:p>
            <a:endParaRPr lang="pt-BR" i="1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/>
              <a:t>Bactérias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000" b="1" smtClean="0"/>
              <a:t>BACTERIAS</a:t>
            </a:r>
            <a:endParaRPr lang="pt-BR" sz="200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2000" b="1" smtClean="0"/>
              <a:t># GRAM -</a:t>
            </a:r>
            <a:endParaRPr lang="pt-BR" sz="200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2000" smtClean="0"/>
              <a:t>-Parede bacteriana tem 2 camadas: uma de peptideoglicano de 1nm, e outra de lipopolissacarídeo, entre as camadas tem o espaço periplasmatico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	</a:t>
            </a:r>
            <a:r>
              <a:rPr lang="pt-BR" sz="2000" i="1" smtClean="0"/>
              <a:t>Haemophilus sp</a:t>
            </a:r>
          </a:p>
          <a:p>
            <a:pPr>
              <a:lnSpc>
                <a:spcPct val="80000"/>
              </a:lnSpc>
            </a:pPr>
            <a:r>
              <a:rPr lang="pt-BR" sz="2000" i="1" smtClean="0"/>
              <a:t>	Moraxella sp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	Familia Enterobacteriaceae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		</a:t>
            </a:r>
            <a:r>
              <a:rPr lang="pt-BR" sz="2000" i="1" smtClean="0"/>
              <a:t>E. coli</a:t>
            </a:r>
          </a:p>
          <a:p>
            <a:pPr>
              <a:lnSpc>
                <a:spcPct val="80000"/>
              </a:lnSpc>
            </a:pPr>
            <a:r>
              <a:rPr lang="pt-BR" sz="2000" i="1" smtClean="0"/>
              <a:t>		Klebsiella pneumoniae</a:t>
            </a:r>
          </a:p>
          <a:p>
            <a:pPr>
              <a:lnSpc>
                <a:spcPct val="80000"/>
              </a:lnSpc>
            </a:pPr>
            <a:r>
              <a:rPr lang="pt-BR" sz="2000" i="1" smtClean="0"/>
              <a:t>		Proteus sp</a:t>
            </a:r>
          </a:p>
          <a:p>
            <a:pPr>
              <a:lnSpc>
                <a:spcPct val="80000"/>
              </a:lnSpc>
            </a:pPr>
            <a:r>
              <a:rPr lang="pt-BR" sz="2000" i="1" smtClean="0"/>
              <a:t>		Enteroobacter sp</a:t>
            </a:r>
          </a:p>
          <a:p>
            <a:pPr>
              <a:lnSpc>
                <a:spcPct val="80000"/>
              </a:lnSpc>
            </a:pPr>
            <a:r>
              <a:rPr lang="pt-BR" sz="2000" i="1" smtClean="0"/>
              <a:t>		Serratia sp</a:t>
            </a:r>
          </a:p>
          <a:p>
            <a:pPr>
              <a:lnSpc>
                <a:spcPct val="80000"/>
              </a:lnSpc>
            </a:pPr>
            <a:r>
              <a:rPr lang="pt-BR" sz="2000" i="1" smtClean="0"/>
              <a:t>		Citrobacter sp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	</a:t>
            </a:r>
            <a:r>
              <a:rPr lang="pt-BR" sz="2000" i="1" smtClean="0"/>
              <a:t>Pseudomonas sp</a:t>
            </a:r>
          </a:p>
          <a:p>
            <a:pPr>
              <a:lnSpc>
                <a:spcPct val="80000"/>
              </a:lnSpc>
            </a:pPr>
            <a:r>
              <a:rPr lang="pt-BR" sz="2000" i="1" smtClean="0"/>
              <a:t>	Bacteroides sp</a:t>
            </a:r>
          </a:p>
          <a:p>
            <a:pPr>
              <a:lnSpc>
                <a:spcPct val="80000"/>
              </a:lnSpc>
            </a:pPr>
            <a:endParaRPr lang="pt-BR" sz="2000" i="1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Betalactâmicos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Font typeface="Arial" charset="0"/>
              <a:buNone/>
            </a:pPr>
            <a:r>
              <a:rPr lang="pt-BR" smtClean="0"/>
              <a:t>-</a:t>
            </a:r>
            <a:r>
              <a:rPr lang="pt-BR" sz="1800" smtClean="0"/>
              <a:t>As penicilinas fazem parte do grupo de betalactâmicos .são antibióticos  que possuem em sua composição  o anel betalactâmicos. </a:t>
            </a:r>
          </a:p>
          <a:p>
            <a:pPr marL="0" indent="0"/>
            <a:endParaRPr lang="pt-BR" sz="1800" smtClean="0"/>
          </a:p>
          <a:p>
            <a:pPr marL="0" indent="0"/>
            <a:endParaRPr lang="pt-BR" sz="1800" smtClean="0"/>
          </a:p>
          <a:p>
            <a:pPr marL="0" indent="0"/>
            <a:r>
              <a:rPr lang="pt-BR" sz="1800" smtClean="0"/>
              <a:t>-Inibem Gram + e –</a:t>
            </a:r>
          </a:p>
          <a:p>
            <a:pPr marL="0" indent="0"/>
            <a:endParaRPr lang="pt-BR" sz="1800" smtClean="0"/>
          </a:p>
          <a:p>
            <a:pPr marL="0" indent="0"/>
            <a:endParaRPr lang="pt-BR" sz="1800" smtClean="0"/>
          </a:p>
          <a:p>
            <a:pPr marL="0" indent="0"/>
            <a:endParaRPr lang="pt-BR" sz="1800" smtClean="0"/>
          </a:p>
          <a:p>
            <a:pPr marL="0" indent="0">
              <a:buFont typeface="Arial" charset="0"/>
              <a:buNone/>
            </a:pPr>
            <a:r>
              <a:rPr lang="pt-BR" sz="1800" smtClean="0"/>
              <a:t>- Ação:  penicilina se ligam a PBP (proteína ligadora da penicilina) da membrana plasmática, inibindo a produção da parede bacteriana, causando morte celular. Nos gram - , tem que atravessar o espaço periplasmático para atingir a MP, por isso existe mais resistência.</a:t>
            </a:r>
          </a:p>
          <a:p>
            <a:pPr marL="0" indent="0">
              <a:buFont typeface="Arial" charset="0"/>
              <a:buNone/>
            </a:pPr>
            <a:endParaRPr lang="pt-BR" sz="1800" smtClean="0"/>
          </a:p>
          <a:p>
            <a:pPr marL="0" indent="0">
              <a:buFont typeface="Arial" charset="0"/>
              <a:buNone/>
            </a:pPr>
            <a:endParaRPr lang="pt-BR" sz="180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843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8435" name="Picture 2" descr="C:\Users\Usuario\AppData\Local\Microsoft\Windows\Temporary Internet Files\Content.IE5\U5Y3KZWA\f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60350"/>
            <a:ext cx="7704137" cy="619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HISTÓRIA DA PENICILINA</a:t>
            </a:r>
          </a:p>
        </p:txBody>
      </p:sp>
      <p:sp>
        <p:nvSpPr>
          <p:cNvPr id="19458" name="Espaço Reservado para Conteú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875"/>
            <a:ext cx="8459788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HISTÓRIA DA PENICILINA</a:t>
            </a:r>
            <a:endParaRPr lang="pt-BR" dirty="0"/>
          </a:p>
        </p:txBody>
      </p:sp>
      <p:sp>
        <p:nvSpPr>
          <p:cNvPr id="2048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z="1800" smtClean="0"/>
          </a:p>
          <a:p>
            <a:r>
              <a:rPr lang="pt-BR" sz="1800" smtClean="0"/>
              <a:t> A penicilina foi descoberta em 1928 por Alexander Fleming quando saiu de férias e esqueceu algumas placas com culturas de microrganismos em seu laboratório. Quando voltou, reparou que uma das suas culturas de Staphylococcus tinha sido contaminada por um bolor, e em volta das colônias deste não havia mais bactérias.  </a:t>
            </a:r>
          </a:p>
          <a:p>
            <a:endParaRPr lang="pt-BR" sz="1800" smtClean="0"/>
          </a:p>
          <a:p>
            <a:endParaRPr lang="pt-BR" sz="1800" smtClean="0"/>
          </a:p>
          <a:p>
            <a:endParaRPr lang="pt-BR" sz="1800" smtClean="0"/>
          </a:p>
          <a:p>
            <a:endParaRPr lang="pt-BR" sz="1800" smtClean="0"/>
          </a:p>
          <a:p>
            <a:r>
              <a:rPr lang="pt-BR" sz="1800" smtClean="0"/>
              <a:t>Então Fleming e seu colega, Dr. Pryce, descobriram um fungo do gênero Penicillium, e demonstraram que o fungo produzia uma substância responsável pelo efeito bactericida: a penicilina. Eles comprovaram as suas qualidades antibióticas, assim como a sua não-toxicidade e a utilizaram clinicamente em 1941.  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CLASSIFICAÇÃO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dirty="0" smtClean="0"/>
              <a:t>  1-Penicilina </a:t>
            </a:r>
            <a:r>
              <a:rPr lang="pt-BR" sz="2400" dirty="0"/>
              <a:t>G </a:t>
            </a:r>
            <a:endParaRPr lang="pt-BR" sz="2400" dirty="0" smtClean="0"/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/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dirty="0" smtClean="0"/>
              <a:t>  2-Penicilina </a:t>
            </a:r>
            <a:r>
              <a:rPr lang="pt-BR" sz="2400" dirty="0"/>
              <a:t>V</a:t>
            </a:r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 smtClean="0"/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dirty="0" smtClean="0"/>
              <a:t>  3-Penicilina </a:t>
            </a:r>
            <a:r>
              <a:rPr lang="pt-BR" sz="2400" dirty="0" err="1"/>
              <a:t>penicilinase</a:t>
            </a:r>
            <a:r>
              <a:rPr lang="pt-BR" sz="2400" dirty="0"/>
              <a:t> resistente</a:t>
            </a:r>
          </a:p>
          <a:p>
            <a:pPr marL="11430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 smtClean="0"/>
          </a:p>
          <a:p>
            <a:pPr marL="11430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dirty="0" smtClean="0"/>
              <a:t>  4- Penicilinas de espectro ampliado</a:t>
            </a:r>
            <a:endParaRPr lang="pt-BR" sz="2400" dirty="0"/>
          </a:p>
          <a:p>
            <a:pPr marL="11430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 smtClean="0"/>
          </a:p>
          <a:p>
            <a:pPr marL="11430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dirty="0" smtClean="0"/>
              <a:t>  5- Penicilinas </a:t>
            </a:r>
            <a:r>
              <a:rPr lang="pt-BR" sz="2400" dirty="0" err="1" smtClean="0"/>
              <a:t>anti-pseudomonas</a:t>
            </a:r>
            <a:endParaRPr lang="pt-BR" sz="24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7620000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PENICILINA G (benzilpenicilina)</a:t>
            </a:r>
            <a:endParaRPr lang="pt-BR" dirty="0"/>
          </a:p>
        </p:txBody>
      </p:sp>
      <p:sp>
        <p:nvSpPr>
          <p:cNvPr id="2253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r>
              <a:rPr lang="pt-BR" sz="1800" b="1" smtClean="0"/>
              <a:t>-PENICILINA G CRISTALINA</a:t>
            </a:r>
            <a:endParaRPr lang="pt-BR" sz="1800" smtClean="0"/>
          </a:p>
          <a:p>
            <a:pPr marL="0" indent="0">
              <a:buFont typeface="Arial" charset="0"/>
              <a:buNone/>
            </a:pPr>
            <a:r>
              <a:rPr lang="pt-BR" sz="1800" smtClean="0"/>
              <a:t>	Via EV; uso em infecções graves e em internação hospitalar</a:t>
            </a:r>
          </a:p>
          <a:p>
            <a:pPr marL="0" indent="0">
              <a:buFont typeface="Arial" charset="0"/>
              <a:buNone/>
            </a:pPr>
            <a:endParaRPr lang="pt-BR" sz="1800" b="1" smtClean="0"/>
          </a:p>
          <a:p>
            <a:pPr marL="0" indent="0">
              <a:buFont typeface="Arial" charset="0"/>
              <a:buNone/>
            </a:pPr>
            <a:r>
              <a:rPr lang="pt-BR" sz="1800" b="1" smtClean="0"/>
              <a:t>-PENICILINA G PROCAINA </a:t>
            </a:r>
            <a:r>
              <a:rPr lang="pt-BR" sz="1800" smtClean="0"/>
              <a:t>(despacilina)</a:t>
            </a:r>
          </a:p>
          <a:p>
            <a:pPr marL="0" indent="0">
              <a:buFont typeface="Arial" charset="0"/>
              <a:buNone/>
            </a:pPr>
            <a:r>
              <a:rPr lang="pt-BR" sz="1800" smtClean="0"/>
              <a:t>	Via IM; uso em infecções de gravidade intermediaria  (ex. Erisipela)</a:t>
            </a:r>
          </a:p>
          <a:p>
            <a:pPr marL="0" indent="0">
              <a:buFont typeface="Arial" charset="0"/>
              <a:buNone/>
            </a:pPr>
            <a:endParaRPr lang="pt-BR" sz="1800" b="1" smtClean="0"/>
          </a:p>
          <a:p>
            <a:pPr marL="0" indent="0">
              <a:buFont typeface="Arial" charset="0"/>
              <a:buNone/>
            </a:pPr>
            <a:r>
              <a:rPr lang="pt-BR" sz="1800" b="1" smtClean="0"/>
              <a:t>-PENICILINA G BENZATINA</a:t>
            </a:r>
            <a:r>
              <a:rPr lang="pt-BR" sz="1800" smtClean="0"/>
              <a:t> (benzetacil)</a:t>
            </a:r>
          </a:p>
          <a:p>
            <a:pPr marL="0" indent="0">
              <a:buFont typeface="Arial" charset="0"/>
              <a:buNone/>
            </a:pPr>
            <a:r>
              <a:rPr lang="pt-BR" sz="1800" smtClean="0"/>
              <a:t>	Via IM; penicilina de liberação lenta, efeito durante 10 dias. Uso em faringoamgdalite e impetigo por Estreptococco e sífilis.</a:t>
            </a:r>
          </a:p>
          <a:p>
            <a:pPr marL="0" indent="0">
              <a:buFont typeface="Arial" charset="0"/>
              <a:buNone/>
            </a:pPr>
            <a:r>
              <a:rPr lang="pt-BR" sz="1800" smtClean="0"/>
              <a:t> </a:t>
            </a:r>
          </a:p>
          <a:p>
            <a:pPr marL="0" indent="0">
              <a:buFont typeface="Arial" charset="0"/>
              <a:buNone/>
            </a:pPr>
            <a:endParaRPr lang="pt-BR" sz="1800" b="1" smtClean="0"/>
          </a:p>
          <a:p>
            <a:pPr marL="0" indent="0">
              <a:buFont typeface="Arial" charset="0"/>
              <a:buNone/>
            </a:pPr>
            <a:r>
              <a:rPr lang="pt-BR" sz="1800" b="1" smtClean="0"/>
              <a:t>-Dose:  </a:t>
            </a:r>
            <a:r>
              <a:rPr lang="pt-BR" sz="1800" smtClean="0"/>
              <a:t>dose intermediaria: 8-12 milhões U/dia</a:t>
            </a:r>
          </a:p>
          <a:p>
            <a:pPr marL="0" indent="0">
              <a:buFont typeface="Arial" charset="0"/>
              <a:buNone/>
            </a:pPr>
            <a:r>
              <a:rPr lang="pt-BR" sz="1800" smtClean="0"/>
              <a:t>             dose alta: 18-24 milhões U/dia em 6 tomadas (4/4h)</a:t>
            </a:r>
          </a:p>
          <a:p>
            <a:pPr marL="0" indent="0">
              <a:buFont typeface="Arial" charset="0"/>
              <a:buNone/>
            </a:pPr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dirty="0"/>
              <a:t>PENICILINA G (benzilpenicilina)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1700" b="1" smtClean="0"/>
              <a:t>- Eficaz contra: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700" smtClean="0"/>
              <a:t>	-</a:t>
            </a:r>
            <a:r>
              <a:rPr lang="pt-BR" sz="1800" smtClean="0"/>
              <a:t>Coccos gram +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smtClean="0"/>
              <a:t>		</a:t>
            </a:r>
            <a:r>
              <a:rPr lang="pt-BR" sz="1800" i="1" smtClean="0"/>
              <a:t>Streptococcus pyogenes grupo A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i="1" smtClean="0"/>
              <a:t>		Streptococcus galactie grupo B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i="1" smtClean="0"/>
              <a:t>		Streptococcus viridans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i="1" smtClean="0"/>
              <a:t>		Streptococcus pneumoniae</a:t>
            </a:r>
            <a:r>
              <a:rPr lang="pt-BR" sz="1800" smtClean="0"/>
              <a:t> (pneumococco)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smtClean="0"/>
              <a:t>	-Bacilos gram+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smtClean="0"/>
              <a:t>		</a:t>
            </a:r>
            <a:r>
              <a:rPr lang="pt-BR" sz="1800" i="1" smtClean="0"/>
              <a:t>Listeria monocytogenes</a:t>
            </a:r>
            <a:r>
              <a:rPr lang="pt-BR" sz="1800" smtClean="0"/>
              <a:t> 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smtClean="0"/>
              <a:t>	-Coccos gram +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smtClean="0"/>
              <a:t>		</a:t>
            </a:r>
            <a:r>
              <a:rPr lang="pt-BR" sz="1800" i="1" smtClean="0"/>
              <a:t>Neisseria meningites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smtClean="0"/>
              <a:t>	-Anaerobios da orofaringe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smtClean="0"/>
              <a:t>	-Espiroquetas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smtClean="0"/>
              <a:t>		</a:t>
            </a:r>
            <a:r>
              <a:rPr lang="pt-BR" sz="1800" i="1" smtClean="0"/>
              <a:t>Treponema pallidum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i="1" smtClean="0"/>
              <a:t>		Lepstospira interrogans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pt-BR" sz="1800" smtClean="0"/>
              <a:t> 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- A maioria dos gram - são resistentes, pois a penicilina G não atravessa as porinas</a:t>
            </a:r>
          </a:p>
          <a:p>
            <a:pPr>
              <a:lnSpc>
                <a:spcPct val="80000"/>
              </a:lnSpc>
            </a:pPr>
            <a:endParaRPr lang="pt-BR" sz="180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750" y="188913"/>
            <a:ext cx="8229600" cy="13589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/>
            </a:r>
            <a:br>
              <a:rPr lang="pt-BR" dirty="0" smtClean="0"/>
            </a:br>
            <a:r>
              <a:rPr lang="pt-BR" sz="4400" dirty="0" smtClean="0"/>
              <a:t>PENICILINA G (benzilpenicilina)</a:t>
            </a:r>
            <a:br>
              <a:rPr lang="pt-BR" sz="4400" dirty="0" smtClean="0"/>
            </a:br>
            <a:r>
              <a:rPr lang="pt-BR" sz="4400" dirty="0" smtClean="0"/>
              <a:t>FARMACOCINÉTICA</a:t>
            </a:r>
            <a:br>
              <a:rPr lang="pt-BR" sz="4400" dirty="0" smtClean="0"/>
            </a:br>
            <a:endParaRPr lang="pt-BR" sz="4400" dirty="0"/>
          </a:p>
        </p:txBody>
      </p:sp>
      <p:sp>
        <p:nvSpPr>
          <p:cNvPr id="2457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1800" smtClean="0"/>
              <a:t>Pode ser administradas pelas vias oral, intramuscular e intravenosa. </a:t>
            </a:r>
          </a:p>
          <a:p>
            <a:endParaRPr lang="pt-BR" sz="1800" smtClean="0"/>
          </a:p>
          <a:p>
            <a:r>
              <a:rPr lang="pt-BR" sz="1800" smtClean="0"/>
              <a:t>As preparações usadas por via oral podem ser inativadas pelo suco gástrico, e sua absorção é imprevisível.  A porcentagem de absorção das preparações orais varia de 20 a 30%, ao nível do duodeno. Quando administrada por via oral, a adultos em jejum, 30 a 60 minutos observa-se o nível sérico máximo da droga. </a:t>
            </a:r>
          </a:p>
          <a:p>
            <a:endParaRPr lang="pt-BR" sz="1800" smtClean="0"/>
          </a:p>
          <a:p>
            <a:r>
              <a:rPr lang="pt-BR" sz="1800" smtClean="0"/>
              <a:t>Por via intramuscular os níveis sanguíneos máximos da droga são atingidos 15 a 30 minutos após a injeção de penicilina cristalina em solução aquosa. </a:t>
            </a:r>
          </a:p>
          <a:p>
            <a:endParaRPr lang="pt-BR" sz="1800" smtClean="0"/>
          </a:p>
          <a:p>
            <a:endParaRPr lang="pt-BR" sz="1800" smtClean="0"/>
          </a:p>
          <a:p>
            <a:r>
              <a:rPr lang="pt-BR" sz="1800" smtClean="0"/>
              <a:t>Pela via intravenosa, com essa forma de penicilina os níveis séricos máximos são atingidos imediatamente. Esses níveis são de quatro a cinco vezes maiores do que os obtidos por via oral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13" y="0"/>
            <a:ext cx="7620000" cy="15573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dirty="0" smtClean="0"/>
              <a:t/>
            </a:r>
            <a:br>
              <a:rPr lang="pt-BR" sz="4000" dirty="0" smtClean="0"/>
            </a:br>
            <a:r>
              <a:rPr lang="pt-BR" sz="4000" dirty="0" smtClean="0"/>
              <a:t>PENICILINA </a:t>
            </a:r>
            <a:r>
              <a:rPr lang="pt-BR" sz="4000" dirty="0"/>
              <a:t>G (benzilpenicilina)</a:t>
            </a:r>
            <a:br>
              <a:rPr lang="pt-BR" sz="4000" dirty="0"/>
            </a:br>
            <a:r>
              <a:rPr lang="pt-BR" sz="4000" dirty="0"/>
              <a:t>FARMACOCINÉTICA</a:t>
            </a:r>
            <a:r>
              <a:rPr lang="pt-BR" sz="4800" dirty="0"/>
              <a:t/>
            </a:r>
            <a:br>
              <a:rPr lang="pt-BR" sz="4800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800" dirty="0" smtClean="0"/>
              <a:t>A </a:t>
            </a:r>
            <a:r>
              <a:rPr lang="pt-BR" sz="1800" dirty="0"/>
              <a:t>placenta é facilmente atravessada pela benzilpenicilina. </a:t>
            </a:r>
            <a:endParaRPr lang="pt-BR" sz="1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1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18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1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800" dirty="0" smtClean="0"/>
              <a:t> </a:t>
            </a:r>
            <a:r>
              <a:rPr lang="pt-BR" sz="1800" dirty="0"/>
              <a:t>A eliminação da benzilpenicilina é muito rápida. Na </a:t>
            </a:r>
            <a:r>
              <a:rPr lang="pt-BR" sz="1800" dirty="0" smtClean="0"/>
              <a:t>administração </a:t>
            </a:r>
            <a:r>
              <a:rPr lang="pt-BR" sz="1800" dirty="0"/>
              <a:t>parenteral, a droga é eliminada</a:t>
            </a:r>
            <a:r>
              <a:rPr lang="pt-BR" sz="1800" dirty="0" smtClean="0"/>
              <a:t>, na </a:t>
            </a:r>
            <a:r>
              <a:rPr lang="pt-BR" sz="1800" dirty="0"/>
              <a:t>taxa de 60 a 90%, pela urina, 1 hora após sua </a:t>
            </a:r>
            <a:r>
              <a:rPr lang="pt-BR" sz="1800" dirty="0" smtClean="0"/>
              <a:t>administração, </a:t>
            </a:r>
            <a:r>
              <a:rPr lang="pt-BR" sz="1800" dirty="0"/>
              <a:t>principalmente pelo mecanismo de secreção tubular. Esse tipo de excreção pode ser retardado da probenecida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1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18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18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800" dirty="0" smtClean="0"/>
              <a:t> </a:t>
            </a:r>
            <a:r>
              <a:rPr lang="pt-BR" sz="1800" dirty="0"/>
              <a:t>Uma pequena parte da droga é excretada pela bile e cerca de 20% são metabolizados, produzindo derivados inativos do ácido </a:t>
            </a:r>
            <a:r>
              <a:rPr lang="pt-BR" sz="1800" dirty="0" err="1"/>
              <a:t>penicilóico</a:t>
            </a:r>
            <a:r>
              <a:rPr lang="pt-BR" sz="1800" dirty="0"/>
              <a:t> </a:t>
            </a:r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1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PENICILINA V farmacocinética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 </a:t>
            </a:r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 smtClean="0"/>
              <a:t>A penicilina V foi desenvolvida para obviar a desvantagem da benzilpenicilina ou penicilina G de ser inativada pelo suco gástrico, tendo como vantagem a possibilidade de ser administrada por via oral </a:t>
            </a:r>
          </a:p>
          <a:p>
            <a:pPr marL="411480" lvl="1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600" dirty="0"/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 smtClean="0"/>
              <a:t>É absorvida na taxa de 60%, principalmente ao nível do duodeno.</a:t>
            </a:r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 smtClean="0"/>
              <a:t> </a:t>
            </a:r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 smtClean="0"/>
              <a:t> A presença de alimento, ao contrário do que acontece com a benzilpenicilina , não interfere na absorção da penicilina V</a:t>
            </a:r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600" dirty="0" smtClean="0"/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 smtClean="0"/>
              <a:t>A distribuição da penicilina V é ampla .</a:t>
            </a:r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600" dirty="0" smtClean="0"/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 smtClean="0"/>
              <a:t> É eliminada rapidamente pelos rins, pelo mecanismos de secreção tubular renal. A probenecida retarda essa eliminação </a:t>
            </a:r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600" dirty="0" smtClean="0"/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 smtClean="0"/>
              <a:t> A meia-vida da penicilina V dura aproximadamente 30 a 60 minutos </a:t>
            </a:r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600" dirty="0" smtClean="0"/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600" dirty="0" smtClean="0"/>
              <a:t> É metabolizada na taxa de 55% em derivados do ácido </a:t>
            </a:r>
            <a:r>
              <a:rPr lang="pt-BR" sz="2600" dirty="0" err="1" smtClean="0"/>
              <a:t>penicilóico</a:t>
            </a:r>
            <a:endParaRPr lang="pt-BR" sz="26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PENICILINA V farmacocinética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1800" smtClean="0"/>
              <a:t>INDICAÇÕES:</a:t>
            </a:r>
          </a:p>
          <a:p>
            <a:pPr>
              <a:buFont typeface="Arial" charset="0"/>
              <a:buNone/>
            </a:pPr>
            <a:endParaRPr lang="pt-BR" sz="1800" smtClean="0"/>
          </a:p>
          <a:p>
            <a:pPr lvl="1"/>
            <a:r>
              <a:rPr lang="pt-BR" sz="1800" smtClean="0"/>
              <a:t> Faringite estreptocócica por estreptococos beta-hemolíticos do grupo A, durante 10 dias.</a:t>
            </a:r>
          </a:p>
          <a:p>
            <a:pPr lvl="1"/>
            <a:endParaRPr lang="pt-BR" sz="1800" smtClean="0"/>
          </a:p>
          <a:p>
            <a:pPr lvl="1"/>
            <a:r>
              <a:rPr lang="pt-BR" sz="1800" smtClean="0"/>
              <a:t>Piodermas estreptocócicos brandos, infecção brandas do trato respiratório superior por </a:t>
            </a:r>
            <a:r>
              <a:rPr lang="pt-BR" sz="1800" i="1" smtClean="0"/>
              <a:t>Streptococcus pneumoniae</a:t>
            </a:r>
            <a:r>
              <a:rPr lang="pt-BR" sz="1800" smtClean="0"/>
              <a:t> </a:t>
            </a:r>
          </a:p>
          <a:p>
            <a:pPr lvl="1"/>
            <a:endParaRPr lang="pt-BR" sz="1800" smtClean="0"/>
          </a:p>
          <a:p>
            <a:pPr lvl="1"/>
            <a:r>
              <a:rPr lang="pt-BR" sz="1800" smtClean="0"/>
              <a:t> Profilaxia secundária da febre reumática ( deve-se preferir a penicilina G benzatina) e profilaxia, por via oral, em certos pacientes da alto risco, antes de intervenção dentária ou cirúrgica e instrumentação no trato respiratório superior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PENICILINAS PENICILINASES- RESISTENTES</a:t>
            </a:r>
            <a:endParaRPr lang="pt-BR" dirty="0"/>
          </a:p>
        </p:txBody>
      </p:sp>
      <p:sp>
        <p:nvSpPr>
          <p:cNvPr id="2867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1800" smtClean="0"/>
              <a:t> Nesta categoria as penicilinas, também chamadas de antiestafilocócicas, caracterizam-se por sua capacidade de resistir a ação de penicilinases, especialmente produzidas por </a:t>
            </a:r>
            <a:r>
              <a:rPr lang="pt-BR" sz="1800" i="1" smtClean="0"/>
              <a:t>Staphylococcus aureus</a:t>
            </a:r>
            <a:r>
              <a:rPr lang="pt-BR" sz="1800" smtClean="0"/>
              <a:t>. </a:t>
            </a:r>
          </a:p>
          <a:p>
            <a:endParaRPr lang="pt-BR" sz="1800" smtClean="0"/>
          </a:p>
          <a:p>
            <a:endParaRPr lang="pt-BR" sz="1800" smtClean="0"/>
          </a:p>
          <a:p>
            <a:r>
              <a:rPr lang="pt-BR" sz="1800" smtClean="0"/>
              <a:t>São representadas pela Meticilina, Nafcilina, e pelas penicilinas Isoxazolíticas ou Izoxazolilpenicilinas (Oxacilina, Cloxacilina e Dicloxacilina)</a:t>
            </a:r>
          </a:p>
          <a:p>
            <a:endParaRPr lang="pt-BR" sz="1800" smtClean="0"/>
          </a:p>
          <a:p>
            <a:r>
              <a:rPr lang="pt-BR" sz="1800" smtClean="0"/>
              <a:t>Em nosso meio a única droga deste grupo utilizada na pratica é a oxacilina , enquanto a meticilina  é importante apenas para os testes de antibiograma.</a:t>
            </a:r>
          </a:p>
          <a:p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PENICILINAS PENICILINASES- RESISTENTES</a:t>
            </a:r>
          </a:p>
        </p:txBody>
      </p:sp>
      <p:sp>
        <p:nvSpPr>
          <p:cNvPr id="3072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1800" smtClean="0"/>
              <a:t>Atualmente a oxacilina é considerada a droga mais eficaz contra o </a:t>
            </a:r>
            <a:r>
              <a:rPr lang="pt-BR" sz="1800" i="1" smtClean="0"/>
              <a:t>S.aureus</a:t>
            </a:r>
            <a:r>
              <a:rPr lang="pt-BR" sz="1800" smtClean="0"/>
              <a:t>, excluindo-se apenas as cepas  MRSA. </a:t>
            </a:r>
          </a:p>
          <a:p>
            <a:endParaRPr lang="pt-BR" sz="1800" smtClean="0"/>
          </a:p>
          <a:p>
            <a:endParaRPr lang="pt-BR" sz="1800" smtClean="0"/>
          </a:p>
          <a:p>
            <a:r>
              <a:rPr lang="pt-BR" sz="1800" smtClean="0"/>
              <a:t>Por ser mal absorvida pelo trato GI, a oxacilina deve ser administrada  por via venosa.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PENICILINA DE ESPECTRO AMPLIADO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b="1" dirty="0" smtClean="0"/>
              <a:t> </a:t>
            </a:r>
            <a:r>
              <a:rPr lang="pt-BR" sz="1800" b="1" dirty="0" smtClean="0"/>
              <a:t>Estão nesse grupo:</a:t>
            </a:r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800" dirty="0" smtClean="0"/>
              <a:t>1- Penicilinas da segunda geração ou </a:t>
            </a:r>
            <a:r>
              <a:rPr lang="pt-BR" sz="1800" dirty="0" err="1" smtClean="0"/>
              <a:t>Aminopenicilinas</a:t>
            </a:r>
            <a:r>
              <a:rPr lang="pt-BR" sz="1800" dirty="0" smtClean="0"/>
              <a:t>: Ampicilina, </a:t>
            </a:r>
            <a:r>
              <a:rPr lang="pt-BR" sz="1800" dirty="0" err="1" smtClean="0"/>
              <a:t>Amoxilina</a:t>
            </a:r>
            <a:r>
              <a:rPr lang="pt-BR" sz="1800" dirty="0" smtClean="0"/>
              <a:t>, </a:t>
            </a:r>
            <a:r>
              <a:rPr lang="pt-BR" sz="1800" dirty="0" err="1" smtClean="0"/>
              <a:t>Bacompicilina</a:t>
            </a:r>
            <a:r>
              <a:rPr lang="pt-BR" sz="1800" dirty="0" smtClean="0"/>
              <a:t>, </a:t>
            </a:r>
            <a:r>
              <a:rPr lang="pt-BR" sz="1800" dirty="0" err="1" smtClean="0"/>
              <a:t>Ciclacilina</a:t>
            </a:r>
            <a:r>
              <a:rPr lang="pt-BR" sz="1800" dirty="0" smtClean="0"/>
              <a:t> .</a:t>
            </a:r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1800" dirty="0" smtClean="0"/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800" dirty="0" smtClean="0"/>
              <a:t>2- Penicilinas da terceira geração ou </a:t>
            </a:r>
            <a:r>
              <a:rPr lang="pt-BR" sz="1800" dirty="0" err="1" smtClean="0"/>
              <a:t>Antipseudomonas</a:t>
            </a:r>
            <a:r>
              <a:rPr lang="pt-BR" sz="1800" dirty="0" smtClean="0"/>
              <a:t>: </a:t>
            </a:r>
            <a:r>
              <a:rPr lang="pt-BR" sz="1800" dirty="0" err="1" smtClean="0"/>
              <a:t>Carbenicilina</a:t>
            </a:r>
            <a:r>
              <a:rPr lang="pt-BR" sz="1800" dirty="0" smtClean="0"/>
              <a:t>, Ticarcilina.</a:t>
            </a:r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800" dirty="0" smtClean="0"/>
              <a:t> </a:t>
            </a:r>
          </a:p>
          <a:p>
            <a:pPr marL="11430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800" dirty="0" smtClean="0"/>
              <a:t>3-Penicilinas da quarta geração: </a:t>
            </a:r>
            <a:r>
              <a:rPr lang="pt-BR" sz="1800" dirty="0" err="1" smtClean="0"/>
              <a:t>Azlocilina</a:t>
            </a:r>
            <a:r>
              <a:rPr lang="pt-BR" sz="1800" dirty="0" smtClean="0"/>
              <a:t>, </a:t>
            </a:r>
            <a:r>
              <a:rPr lang="pt-BR" sz="1800" dirty="0" err="1" smtClean="0"/>
              <a:t>Mezlocilina</a:t>
            </a:r>
            <a:r>
              <a:rPr lang="pt-BR" sz="1800" dirty="0" smtClean="0"/>
              <a:t>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800" dirty="0" err="1" smtClean="0"/>
              <a:t>Piperazinopenicilina</a:t>
            </a:r>
            <a:r>
              <a:rPr lang="pt-BR" sz="1800" dirty="0" smtClean="0"/>
              <a:t>: </a:t>
            </a:r>
            <a:r>
              <a:rPr lang="pt-BR" sz="1800" dirty="0" err="1" smtClean="0"/>
              <a:t>piperacilina</a:t>
            </a:r>
            <a:r>
              <a:rPr lang="pt-BR" sz="1800" dirty="0" smtClean="0"/>
              <a:t> </a:t>
            </a:r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1800" b="1" dirty="0" smtClean="0"/>
          </a:p>
          <a:p>
            <a:pPr marL="640080" lvl="1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1800" b="1" dirty="0" smtClean="0"/>
              <a:t>As </a:t>
            </a:r>
            <a:r>
              <a:rPr lang="pt-BR" sz="1800" b="1" dirty="0" err="1" smtClean="0"/>
              <a:t>aminopenicilinas</a:t>
            </a:r>
            <a:r>
              <a:rPr lang="pt-BR" sz="1800" b="1" dirty="0" smtClean="0"/>
              <a:t> foram às primeiras penicilinas com atividade contra bactérias Gram-negativas. Pertencem a esta classificação a amoxicilina e ampicilina.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dirty="0" smtClean="0"/>
              <a:t>AMPICILINA</a:t>
            </a:r>
            <a:endParaRPr lang="pt-BR" sz="4000" dirty="0"/>
          </a:p>
        </p:txBody>
      </p:sp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7620000" cy="4924425"/>
          </a:xfrm>
        </p:spPr>
        <p:txBody>
          <a:bodyPr/>
          <a:lstStyle/>
          <a:p>
            <a:r>
              <a:rPr lang="pt-BR" sz="1800" smtClean="0"/>
              <a:t> A ampicilina é uma penicilina de amplo espectro, resistente à ação do suco gástrico, porém sensíveis às beta-lactamases. Pertencem a classe das aminopenicilinas </a:t>
            </a:r>
          </a:p>
          <a:p>
            <a:r>
              <a:rPr lang="pt-BR" sz="1800" smtClean="0"/>
              <a:t>Pode ser administrada pelas vias oral, intramuscular e intravenosa </a:t>
            </a:r>
          </a:p>
          <a:p>
            <a:endParaRPr lang="pt-BR" sz="1800" b="1" smtClean="0"/>
          </a:p>
          <a:p>
            <a:r>
              <a:rPr lang="pt-BR" sz="1800" b="1" smtClean="0"/>
              <a:t>ESPECTRO ANTIBACTERIANO </a:t>
            </a:r>
          </a:p>
          <a:p>
            <a:pPr lvl="1"/>
            <a:endParaRPr lang="pt-BR" sz="1800" smtClean="0"/>
          </a:p>
          <a:p>
            <a:pPr lvl="1"/>
            <a:r>
              <a:rPr lang="pt-BR" sz="1800" smtClean="0"/>
              <a:t> É ativa in vitro contra a maioria das bactérias Gram-positivas, estafilococos, estreptococos, com exceção dos estafilococos produtores de beta- lactamases. Além de cocos Gram-positivos, bactérias anaeróbias com exceção de algumas bactérias </a:t>
            </a:r>
          </a:p>
          <a:p>
            <a:pPr lvl="1"/>
            <a:endParaRPr lang="pt-BR" sz="1800" smtClean="0"/>
          </a:p>
          <a:p>
            <a:pPr lvl="1"/>
            <a:r>
              <a:rPr lang="pt-BR" sz="1800" smtClean="0"/>
              <a:t> É ativa contra algumas bactérias Gram-Negativas </a:t>
            </a:r>
          </a:p>
          <a:p>
            <a:pPr lvl="1"/>
            <a:endParaRPr lang="pt-BR" sz="1800" smtClean="0"/>
          </a:p>
          <a:p>
            <a:pPr lvl="1"/>
            <a:r>
              <a:rPr lang="pt-BR" sz="1800" smtClean="0"/>
              <a:t> A ampicilina é hidrolisada pelas beta-lactamases produzidas por diversas bactérias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dirty="0"/>
              <a:t>AMPICILINA</a:t>
            </a:r>
          </a:p>
        </p:txBody>
      </p:sp>
      <p:sp>
        <p:nvSpPr>
          <p:cNvPr id="3379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1900" b="1" smtClean="0"/>
              <a:t>INDICAÇÕES</a:t>
            </a:r>
            <a:r>
              <a:rPr lang="pt-BR" sz="1900" smtClean="0"/>
              <a:t> </a:t>
            </a:r>
          </a:p>
          <a:p>
            <a:pPr lvl="1"/>
            <a:r>
              <a:rPr lang="pt-BR" sz="1800" smtClean="0"/>
              <a:t> É bactericida, possui elevado índice terapêutico .</a:t>
            </a:r>
          </a:p>
          <a:p>
            <a:pPr lvl="1"/>
            <a:endParaRPr lang="pt-BR" sz="1800" smtClean="0"/>
          </a:p>
          <a:p>
            <a:pPr lvl="1"/>
            <a:r>
              <a:rPr lang="pt-BR" sz="1800" smtClean="0"/>
              <a:t> Cistite aguda bacteriana, pielonefrite aguda, epidídimo- orquite aguda, gonorréia não complicada ou disseminada, meningite, pneumonia, infecções cultâneas, otite média aguda, sinusite aguda, entre outros</a:t>
            </a:r>
          </a:p>
          <a:p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dirty="0" smtClean="0"/>
              <a:t>AMOXICILINA</a:t>
            </a:r>
            <a:endParaRPr lang="pt-BR" sz="4000" dirty="0"/>
          </a:p>
        </p:txBody>
      </p:sp>
      <p:sp>
        <p:nvSpPr>
          <p:cNvPr id="3481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1800" smtClean="0"/>
              <a:t>A amoxicilina é uma penicilina de amplo espectro, porém sensíveis as beta-lactamases .</a:t>
            </a:r>
          </a:p>
          <a:p>
            <a:endParaRPr lang="pt-BR" sz="1800" smtClean="0"/>
          </a:p>
          <a:p>
            <a:r>
              <a:rPr lang="pt-BR" sz="1800" smtClean="0"/>
              <a:t> Administradas por via oral .</a:t>
            </a:r>
          </a:p>
          <a:p>
            <a:endParaRPr lang="pt-BR" sz="1800" smtClean="0"/>
          </a:p>
          <a:p>
            <a:r>
              <a:rPr lang="pt-BR" sz="1800" smtClean="0"/>
              <a:t> Pertence à classe das aminopenicilinase.</a:t>
            </a:r>
          </a:p>
          <a:p>
            <a:r>
              <a:rPr lang="pt-BR" sz="1800" b="1" smtClean="0"/>
              <a:t>ESPECTRO ANTIBACTERIANO </a:t>
            </a:r>
          </a:p>
          <a:p>
            <a:pPr lvl="1"/>
            <a:r>
              <a:rPr lang="pt-BR" sz="1800" smtClean="0"/>
              <a:t> Similar a da ampicilina, porém exerce menor atividade contra espécie de Shigella. </a:t>
            </a:r>
          </a:p>
          <a:p>
            <a:pPr lvl="1"/>
            <a:endParaRPr lang="pt-BR" sz="1800" smtClean="0"/>
          </a:p>
          <a:p>
            <a:pPr lvl="1"/>
            <a:r>
              <a:rPr lang="pt-BR" sz="1800" smtClean="0"/>
              <a:t> É inativada pelas beta-lactamases produzidas por diversas bactérias como </a:t>
            </a:r>
            <a:r>
              <a:rPr lang="pt-BR" sz="1800" i="1" smtClean="0"/>
              <a:t>S. aureus, H. Influenze, N. gonorrhoeae</a:t>
            </a:r>
            <a:r>
              <a:rPr lang="pt-BR" sz="1800" smtClean="0"/>
              <a:t> e várias enterobactérias, como </a:t>
            </a:r>
            <a:r>
              <a:rPr lang="pt-BR" sz="1800" i="1" smtClean="0"/>
              <a:t>E. coli</a:t>
            </a:r>
            <a:r>
              <a:rPr lang="pt-BR" sz="1800" smtClean="0"/>
              <a:t> e </a:t>
            </a:r>
            <a:r>
              <a:rPr lang="pt-BR" sz="1800" i="1" smtClean="0"/>
              <a:t>Salmonella sp</a:t>
            </a:r>
            <a:r>
              <a:rPr lang="pt-BR" sz="1800" smtClean="0"/>
              <a:t>.</a:t>
            </a:r>
          </a:p>
          <a:p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AMOXICILINA</a:t>
            </a:r>
            <a:endParaRPr lang="pt-BR" dirty="0"/>
          </a:p>
        </p:txBody>
      </p:sp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000" b="1" smtClean="0"/>
              <a:t>INDICAÇÕES</a:t>
            </a:r>
          </a:p>
          <a:p>
            <a:pPr lvl="1"/>
            <a:r>
              <a:rPr lang="pt-BR" sz="1800" b="1" smtClean="0"/>
              <a:t> INFECÇÕES ESTREPTOCÓCICAS </a:t>
            </a:r>
            <a:r>
              <a:rPr lang="pt-BR" sz="1800" smtClean="0"/>
              <a:t>Faringite, amigdalite, otite média, sinusite, impetigo, erisipela, pneumonia  </a:t>
            </a:r>
          </a:p>
          <a:p>
            <a:pPr lvl="1"/>
            <a:r>
              <a:rPr lang="pt-BR" sz="1800" smtClean="0"/>
              <a:t> </a:t>
            </a:r>
            <a:r>
              <a:rPr lang="pt-BR" sz="1800" b="1" smtClean="0"/>
              <a:t>INFECÇÕES PNEUMOCÓCICAS </a:t>
            </a:r>
            <a:r>
              <a:rPr lang="pt-BR" sz="1800" smtClean="0"/>
              <a:t>Pneumonia</a:t>
            </a:r>
          </a:p>
          <a:p>
            <a:pPr lvl="1"/>
            <a:r>
              <a:rPr lang="pt-BR" sz="1800" smtClean="0"/>
              <a:t> </a:t>
            </a:r>
            <a:r>
              <a:rPr lang="pt-BR" sz="1800" b="1" smtClean="0"/>
              <a:t>INFECÇÕES GONOCÓCICAS </a:t>
            </a:r>
          </a:p>
          <a:p>
            <a:pPr lvl="1"/>
            <a:r>
              <a:rPr lang="pt-BR" sz="1800" smtClean="0"/>
              <a:t> </a:t>
            </a:r>
            <a:r>
              <a:rPr lang="pt-BR" sz="1800" b="1" smtClean="0"/>
              <a:t>SÍFILIS</a:t>
            </a:r>
            <a:r>
              <a:rPr lang="pt-BR" sz="1800" smtClean="0"/>
              <a:t> </a:t>
            </a:r>
          </a:p>
          <a:p>
            <a:pPr lvl="1"/>
            <a:r>
              <a:rPr lang="pt-BR" sz="1800" b="1" smtClean="0"/>
              <a:t>INFECÇÕES ESTAFILOCÓCICAS </a:t>
            </a:r>
            <a:r>
              <a:rPr lang="pt-BR" sz="1800" smtClean="0"/>
              <a:t>Broncopneumonia, septicemia, meningoencefalites, abcessos, osteomielites, furúnculos </a:t>
            </a:r>
          </a:p>
          <a:p>
            <a:pPr lvl="1"/>
            <a:r>
              <a:rPr lang="pt-BR" sz="1800" smtClean="0"/>
              <a:t> </a:t>
            </a:r>
            <a:r>
              <a:rPr lang="pt-BR" sz="1800" b="1" smtClean="0"/>
              <a:t>INFECÇÕES POR BACILOS GRAM-NEGATIVOS</a:t>
            </a:r>
          </a:p>
          <a:p>
            <a:pPr lvl="1"/>
            <a:r>
              <a:rPr lang="pt-BR" sz="1800" b="1" smtClean="0"/>
              <a:t>INFECÇÕES POR PSEUDOMONAS</a:t>
            </a:r>
          </a:p>
          <a:p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dirty="0" smtClean="0"/>
              <a:t>PENICILINAS ANTIPSEUDOMONAS CARBENICILINA</a:t>
            </a:r>
            <a:endParaRPr lang="pt-BR" sz="4000" dirty="0"/>
          </a:p>
        </p:txBody>
      </p:sp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1800" smtClean="0"/>
              <a:t> A carbenicilina é uma penicilina semi-sintética, sensível à ação do suco gástrico e das beta-lactamases.  Pertence ao grupo das penicilinas antipseudomonas</a:t>
            </a:r>
          </a:p>
          <a:p>
            <a:r>
              <a:rPr lang="pt-BR" sz="1800" b="1" smtClean="0"/>
              <a:t>ESPECTRO ANTIBACTERIANO: </a:t>
            </a:r>
          </a:p>
          <a:p>
            <a:pPr lvl="1"/>
            <a:r>
              <a:rPr lang="pt-BR" sz="1800" smtClean="0"/>
              <a:t> Ativa contra a maioria dos cocos Gram-positivos e Gram- negativos, mas nessas indicações, é muito menos ativa que a benzilpenicilina e a ampicilina. </a:t>
            </a:r>
          </a:p>
          <a:p>
            <a:pPr lvl="1"/>
            <a:r>
              <a:rPr lang="pt-BR" sz="1800" smtClean="0"/>
              <a:t>A maior vantagem clínica da carbenicilina consiste na sua atividade contra diversas raças de </a:t>
            </a:r>
            <a:r>
              <a:rPr lang="pt-BR" sz="1800" i="1" smtClean="0"/>
              <a:t>Pseudomonas aeruginosa</a:t>
            </a:r>
            <a:r>
              <a:rPr lang="pt-BR" sz="1800" smtClean="0"/>
              <a:t> e também ativa contra cepas de </a:t>
            </a:r>
            <a:r>
              <a:rPr lang="pt-BR" sz="1800" i="1" smtClean="0"/>
              <a:t>Acinetobacter </a:t>
            </a:r>
            <a:r>
              <a:rPr lang="pt-BR" sz="1800" smtClean="0"/>
              <a:t>e, entre os anaeróbios, </a:t>
            </a:r>
            <a:r>
              <a:rPr lang="pt-BR" sz="1800" i="1" smtClean="0"/>
              <a:t>Fusobacteruim</a:t>
            </a:r>
            <a:r>
              <a:rPr lang="pt-BR" sz="1800" smtClean="0"/>
              <a:t> e Bacteroides. Como a carbenicilina é sensível à ação de beta-lactamases, o aparecimento de raças resistentes de bacilos Gram-negativos é muito comum.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RESISTÊNCIA ÀS PENICILINAS</a:t>
            </a:r>
            <a:endParaRPr lang="pt-BR" dirty="0"/>
          </a:p>
        </p:txBody>
      </p:sp>
      <p:sp>
        <p:nvSpPr>
          <p:cNvPr id="3789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 </a:t>
            </a:r>
            <a:r>
              <a:rPr lang="pt-BR" sz="1800" smtClean="0"/>
              <a:t>O principal mecanismo de resistência de bactérias à penicilina baseia-se na produção de Beta-lactamases, enzimas que degradam o anel betalactâmico impedindo assim a ação ATB.</a:t>
            </a:r>
          </a:p>
          <a:p>
            <a:endParaRPr lang="pt-BR" smtClean="0"/>
          </a:p>
          <a:p>
            <a:r>
              <a:rPr lang="pt-BR" sz="1800" smtClean="0"/>
              <a:t>PBP com baixa afinidade pelos antibióticos</a:t>
            </a:r>
          </a:p>
          <a:p>
            <a:endParaRPr lang="pt-BR" sz="1800" smtClean="0"/>
          </a:p>
          <a:p>
            <a:r>
              <a:rPr lang="pt-BR" sz="1800" smtClean="0"/>
              <a:t>Porinas que dificultam ou impedem a passagem do antibiótico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RESISTÊNCIA ÀS PENICILINAS</a:t>
            </a:r>
          </a:p>
        </p:txBody>
      </p:sp>
      <p:sp>
        <p:nvSpPr>
          <p:cNvPr id="3891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1800" smtClean="0"/>
              <a:t>A produção de betalactamase é o principal mecanismo de resistência dos Gram -  aos antibióticos betalactâmicos.</a:t>
            </a:r>
          </a:p>
          <a:p>
            <a:endParaRPr lang="pt-BR" sz="1800" smtClean="0"/>
          </a:p>
          <a:p>
            <a:r>
              <a:rPr lang="pt-BR" sz="1800" i="1" smtClean="0"/>
              <a:t>Haemophilus influenzae , moraxella catarrhalis , eschechia coli , proteus mirabilis, salmonella sp</a:t>
            </a:r>
            <a:r>
              <a:rPr lang="pt-BR" sz="1800" smtClean="0"/>
              <a:t>.  Produzem beta lactamase que os tornam resistentes às penicilinas e cefalosporinas de    1 º geração.</a:t>
            </a:r>
          </a:p>
          <a:p>
            <a:endParaRPr lang="pt-BR" sz="1800" smtClean="0"/>
          </a:p>
          <a:p>
            <a:r>
              <a:rPr lang="pt-BR" sz="1800" smtClean="0"/>
              <a:t>A associação de antibióticos betalactâmicos com inibidores da betalactamase( clavulanato , ulbactam, tazobactam) tem  ampliado significativamente o espectro desses antibióticos. </a:t>
            </a:r>
          </a:p>
          <a:p>
            <a:endParaRPr lang="pt-BR" sz="1800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Penicilinas + inibidores de betalactamase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1800" smtClean="0"/>
              <a:t>As duas primeiras associações – AMOXACILINA +CLAVULANATO ( CLAVULIN)  E AMPICILINA +SLBACTAM ( UNASYN).</a:t>
            </a:r>
          </a:p>
          <a:p>
            <a:endParaRPr lang="pt-BR" sz="1800" smtClean="0"/>
          </a:p>
          <a:p>
            <a:r>
              <a:rPr lang="pt-BR" sz="1800" smtClean="0"/>
              <a:t> Tem eficácia garantida contra gram + ( incluindo </a:t>
            </a:r>
            <a:r>
              <a:rPr lang="pt-BR" sz="1800" i="1" smtClean="0"/>
              <a:t>S.aureus</a:t>
            </a:r>
            <a:r>
              <a:rPr lang="pt-BR" sz="1800" smtClean="0"/>
              <a:t>  oxacilina sensível)  , gram -  e anaerobios .</a:t>
            </a:r>
          </a:p>
          <a:p>
            <a:pPr>
              <a:buFont typeface="Arial" charset="0"/>
              <a:buNone/>
            </a:pPr>
            <a:endParaRPr lang="pt-BR" sz="1800" smtClean="0"/>
          </a:p>
          <a:p>
            <a:endParaRPr lang="pt-BR" sz="1800" smtClean="0"/>
          </a:p>
          <a:p>
            <a:r>
              <a:rPr lang="pt-BR" sz="1800" smtClean="0"/>
              <a:t>Sendo exelentes drogas para o tratamento de infecções comunitárias polimicrobianas do tipo pneumonia  aspirativa , pé diabético infectado, sinusite cronica. </a:t>
            </a:r>
          </a:p>
          <a:p>
            <a:endParaRPr lang="pt-BR" smtClean="0"/>
          </a:p>
          <a:p>
            <a:pPr>
              <a:buFont typeface="Arial" charset="0"/>
              <a:buNone/>
            </a:pPr>
            <a:endParaRPr lang="pt-BR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Penicilinas + inibidores de betalactamase</a:t>
            </a:r>
          </a:p>
        </p:txBody>
      </p:sp>
      <p:sp>
        <p:nvSpPr>
          <p:cNvPr id="4096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1800" smtClean="0"/>
              <a:t>Outras associações do mercado : TICARCILINA +CLAVULANATO (TIMENTIN) E PIPERACILINA+TAZOBACTAM(TAZOCIN) </a:t>
            </a:r>
          </a:p>
          <a:p>
            <a:endParaRPr lang="pt-BR" sz="1800" smtClean="0"/>
          </a:p>
          <a:p>
            <a:r>
              <a:rPr lang="pt-BR" sz="1800" smtClean="0"/>
              <a:t>Esses tem um espectro ampliado  para </a:t>
            </a:r>
            <a:r>
              <a:rPr lang="pt-BR" sz="1800" i="1" smtClean="0"/>
              <a:t>P. aeruginosa</a:t>
            </a:r>
            <a:r>
              <a:rPr lang="pt-BR" sz="1800" smtClean="0"/>
              <a:t>.</a:t>
            </a:r>
          </a:p>
          <a:p>
            <a:endParaRPr lang="pt-BR" sz="1800" smtClean="0"/>
          </a:p>
          <a:p>
            <a:r>
              <a:rPr lang="pt-BR" sz="1800" smtClean="0"/>
              <a:t>São excelentes drogas  para o tratamento de infecções nosocomiais como a pneumonia.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/>
              <a:t>REFERÊNCIA BIBLIOGRÁFICA</a:t>
            </a:r>
          </a:p>
        </p:txBody>
      </p:sp>
      <p:sp>
        <p:nvSpPr>
          <p:cNvPr id="4198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 SILVA, Penildon. Farmacologia. 6. ed. Rio de Janeiro: Guanabara Koogan, 2002. </a:t>
            </a:r>
          </a:p>
          <a:p>
            <a:r>
              <a:rPr lang="pt-BR" smtClean="0"/>
              <a:t>FARIAS, S. M. Revista Sociedade Brasileira de Pediatria: Penicilinas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/>
          </p:nvPr>
        </p:nvSpPr>
        <p:spPr bwMode="auto">
          <a:xfrm>
            <a:off x="468313" y="260350"/>
            <a:ext cx="7620000" cy="1143000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/>
              <a:t>OBRIGADA!</a:t>
            </a:r>
          </a:p>
        </p:txBody>
      </p:sp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1052513"/>
            <a:ext cx="4322763" cy="509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2339975" y="6237288"/>
            <a:ext cx="3219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Doutorandas Barbara e Raísa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ência">
  <a:themeElements>
    <a:clrScheme name="Adjacência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Escritório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ência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228</TotalTime>
  <Words>1501</Words>
  <Application>Microsoft Office PowerPoint</Application>
  <PresentationFormat>Apresentação na tela (4:3)</PresentationFormat>
  <Paragraphs>222</Paragraphs>
  <Slides>28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28</vt:i4>
      </vt:variant>
    </vt:vector>
  </HeadingPairs>
  <TitlesOfParts>
    <vt:vector size="29" baseType="lpstr">
      <vt:lpstr>Adjacência</vt:lpstr>
      <vt:lpstr>Penicilinas</vt:lpstr>
      <vt:lpstr>Bactérias </vt:lpstr>
      <vt:lpstr>Bactérias </vt:lpstr>
      <vt:lpstr>Betalactâmicos </vt:lpstr>
      <vt:lpstr>Slide 5</vt:lpstr>
      <vt:lpstr>HISTÓRIA DA PENICILINA</vt:lpstr>
      <vt:lpstr>HISTÓRIA DA PENICILINA</vt:lpstr>
      <vt:lpstr>CLASSIFICAÇÃO</vt:lpstr>
      <vt:lpstr>PENICILINA G (benzilpenicilina)</vt:lpstr>
      <vt:lpstr>PENICILINA G (benzilpenicilina)</vt:lpstr>
      <vt:lpstr> PENICILINA G (benzilpenicilina) FARMACOCINÉTICA </vt:lpstr>
      <vt:lpstr> PENICILINA G (benzilpenicilina) FARMACOCINÉTICA </vt:lpstr>
      <vt:lpstr>PENICILINA V farmacocinética </vt:lpstr>
      <vt:lpstr>PENICILINA V farmacocinética </vt:lpstr>
      <vt:lpstr>PENICILINAS PENICILINASES- RESISTENTES</vt:lpstr>
      <vt:lpstr>PENICILINAS PENICILINASES- RESISTENTES</vt:lpstr>
      <vt:lpstr>PENICILINA DE ESPECTRO AMPLIADO</vt:lpstr>
      <vt:lpstr>AMPICILINA</vt:lpstr>
      <vt:lpstr>AMPICILINA</vt:lpstr>
      <vt:lpstr>AMOXICILINA</vt:lpstr>
      <vt:lpstr>AMOXICILINA</vt:lpstr>
      <vt:lpstr>PENICILINAS ANTIPSEUDOMONAS CARBENICILINA</vt:lpstr>
      <vt:lpstr>RESISTÊNCIA ÀS PENICILINAS</vt:lpstr>
      <vt:lpstr>RESISTÊNCIA ÀS PENICILINAS</vt:lpstr>
      <vt:lpstr>Penicilinas + inibidores de betalactamase</vt:lpstr>
      <vt:lpstr>Penicilinas + inibidores de betalactamase</vt:lpstr>
      <vt:lpstr>REFERÊNCIA BIBLIOGRÁFICA</vt:lpstr>
      <vt:lpstr>OBRIGADA!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Penicilinas</dc:title>
  <dc:creator>Paulo Gilberto Freyre Costa</dc:creator>
  <cp:lastModifiedBy>Paulo</cp:lastModifiedBy>
  <cp:revision>23</cp:revision>
  <dcterms:created xsi:type="dcterms:W3CDTF">2014-02-18T19:38:04Z</dcterms:created>
  <dcterms:modified xsi:type="dcterms:W3CDTF">2014-05-01T12:15:45Z</dcterms:modified>
</cp:coreProperties>
</file>