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28"/>
  </p:notesMasterIdLst>
  <p:sldIdLst>
    <p:sldId id="256" r:id="rId2"/>
    <p:sldId id="257" r:id="rId3"/>
    <p:sldId id="259" r:id="rId4"/>
    <p:sldId id="260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82" r:id="rId20"/>
    <p:sldId id="277" r:id="rId21"/>
    <p:sldId id="278" r:id="rId22"/>
    <p:sldId id="279" r:id="rId23"/>
    <p:sldId id="280" r:id="rId24"/>
    <p:sldId id="281" r:id="rId25"/>
    <p:sldId id="284" r:id="rId26"/>
    <p:sldId id="283" r:id="rId27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Estilo Médio 2 - Ênfas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1151" autoAdjust="0"/>
  </p:normalViewPr>
  <p:slideViewPr>
    <p:cSldViewPr>
      <p:cViewPr varScale="1">
        <p:scale>
          <a:sx n="75" d="100"/>
          <a:sy n="75" d="100"/>
        </p:scale>
        <p:origin x="-1013" y="-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FF073E3-22E4-4E23-A1D5-516BC992ED74}" type="datetimeFigureOut">
              <a:rPr lang="pt-BR"/>
              <a:pPr>
                <a:defRPr/>
              </a:pPr>
              <a:t>29/05/2014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C8CD2F2-3FA6-476E-83D2-56B5C5BF652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60% dos casos o agente etiológico não é identificado.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Primeiros 2 anos de vida: Predomina a etiologia viral (VSR e rinovírus).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Nas demais a etiologia bacteriana se iguala à viral*.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Neonatos (primeiro mês): </a:t>
            </a:r>
            <a:r>
              <a:rPr lang="pt-BR" u="sng" smtClean="0"/>
              <a:t>S. aureus</a:t>
            </a:r>
            <a:r>
              <a:rPr lang="pt-BR" smtClean="0"/>
              <a:t>., </a:t>
            </a:r>
            <a:r>
              <a:rPr lang="pt-BR" u="sng" smtClean="0"/>
              <a:t>S. pyogenes</a:t>
            </a:r>
            <a:r>
              <a:rPr lang="pt-BR" smtClean="0"/>
              <a:t>, </a:t>
            </a:r>
            <a:r>
              <a:rPr lang="pt-BR" u="sng" smtClean="0"/>
              <a:t>E. coli</a:t>
            </a:r>
            <a:r>
              <a:rPr lang="pt-BR" smtClean="0"/>
              <a:t>.</a:t>
            </a:r>
          </a:p>
          <a:p>
            <a:pPr eaLnBrk="1" hangingPunct="1">
              <a:spcBef>
                <a:spcPct val="0"/>
              </a:spcBef>
            </a:pPr>
            <a:r>
              <a:rPr lang="pt-BR" u="sng" smtClean="0"/>
              <a:t>M. pneumoniae</a:t>
            </a:r>
            <a:r>
              <a:rPr lang="pt-BR" smtClean="0"/>
              <a:t>, </a:t>
            </a:r>
            <a:r>
              <a:rPr lang="pt-BR" u="sng" smtClean="0"/>
              <a:t>C. pneumoniae: </a:t>
            </a:r>
            <a:r>
              <a:rPr lang="pt-BR" smtClean="0"/>
              <a:t>Crescem em prevalência após os 5 anos.</a:t>
            </a:r>
          </a:p>
        </p:txBody>
      </p:sp>
      <p:sp>
        <p:nvSpPr>
          <p:cNvPr id="17411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667ABE-7786-48CB-8787-48D4D2404DF6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Nenhuma dessas alterações é especifica para a definiçaõ do agente etiológico. Podem ser influenciados pela idade e situação imunológica do paciente. Servem como auxilio no diagnóstico diferencial, suporte à impressão clínica e extensão do processo inflamatório</a:t>
            </a:r>
          </a:p>
          <a:p>
            <a:pPr eaLnBrk="1" hangingPunct="1">
              <a:spcBef>
                <a:spcPct val="0"/>
              </a:spcBef>
            </a:pPr>
            <a:endParaRPr lang="pt-BR" smtClean="0"/>
          </a:p>
          <a:p>
            <a:pPr eaLnBrk="1" hangingPunct="1">
              <a:spcBef>
                <a:spcPct val="0"/>
              </a:spcBef>
            </a:pPr>
            <a:r>
              <a:rPr lang="pt-BR" smtClean="0"/>
              <a:t>Timo e dissociação clinico radiologica.</a:t>
            </a:r>
          </a:p>
        </p:txBody>
      </p:sp>
      <p:sp>
        <p:nvSpPr>
          <p:cNvPr id="19459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2F73D4A-2905-4802-A476-92062B483503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22531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B32EFA2-AE14-4728-B509-0E0938ED4E71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FR por 1 minuto inteiro. Lembrar de reavaliar na ausência de febre.</a:t>
            </a:r>
          </a:p>
          <a:p>
            <a:pPr eaLnBrk="1" hangingPunct="1">
              <a:spcBef>
                <a:spcPct val="0"/>
              </a:spcBef>
            </a:pPr>
            <a:endParaRPr lang="pt-BR" smtClean="0"/>
          </a:p>
          <a:p>
            <a:pPr marL="0" lvl="1" eaLnBrk="1" hangingPunct="1">
              <a:spcBef>
                <a:spcPct val="0"/>
              </a:spcBef>
            </a:pPr>
            <a:r>
              <a:rPr lang="pt-BR" sz="2000" smtClean="0"/>
              <a:t>Rigidez de nuca (sem infecção meníngea) – lobo superior direito.</a:t>
            </a:r>
          </a:p>
        </p:txBody>
      </p:sp>
      <p:sp>
        <p:nvSpPr>
          <p:cNvPr id="24579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D6B1C79-39D0-4E26-9E96-9F1C37915A85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lvl="1" eaLnBrk="1" hangingPunct="1">
              <a:spcBef>
                <a:spcPct val="0"/>
              </a:spcBef>
            </a:pPr>
            <a:r>
              <a:rPr lang="pt-BR" smtClean="0"/>
              <a:t>Tiragem SC: Aumento do trabalho respiratório pela diminuição da complacência pulmonar. </a:t>
            </a:r>
          </a:p>
          <a:p>
            <a:pPr marL="0" lvl="1" eaLnBrk="1" hangingPunct="1">
              <a:spcBef>
                <a:spcPct val="0"/>
              </a:spcBef>
            </a:pPr>
            <a:r>
              <a:rPr lang="pt-BR" smtClean="0"/>
              <a:t>Batimento de asa de nariz: Dilatação promove aumento do raio e reduz resistência ao fluxo pelo nariz.</a:t>
            </a:r>
          </a:p>
          <a:p>
            <a:pPr marL="0" lvl="1" eaLnBrk="1" hangingPunct="1">
              <a:spcBef>
                <a:spcPct val="0"/>
              </a:spcBef>
            </a:pPr>
            <a:r>
              <a:rPr lang="pt-BR" smtClean="0"/>
              <a:t>Gemência: Expiração contra glote parcialmente fechada (diminuição da capacidade residual funcional). Ao expirarmos contra a glote parcialmente fechada, conseguimos manter uma pressão positiva mais prolongada durante a expiração, otimizando a troca gasosa.</a:t>
            </a:r>
          </a:p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26627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CFC6CC8-5AAD-4969-8FCB-2CFDF43F8637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dificuldade respiratória grave (movimentos involuntários da cabeça) </a:t>
            </a:r>
          </a:p>
        </p:txBody>
      </p:sp>
      <p:sp>
        <p:nvSpPr>
          <p:cNvPr id="29699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21F2AA-3681-4FE7-9E7F-D3FC63D1C3E6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lvl="1" eaLnBrk="1" hangingPunct="1">
              <a:spcBef>
                <a:spcPct val="0"/>
              </a:spcBef>
            </a:pPr>
            <a:r>
              <a:rPr lang="pt-BR" sz="2000" smtClean="0"/>
              <a:t>Morbidade prolongada e alta mortalidade, se não tratada adequadamente.</a:t>
            </a:r>
          </a:p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31747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058AD24-5EB1-403F-8942-338685D4FFAB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lvl="1" eaLnBrk="1" hangingPunct="1">
              <a:spcBef>
                <a:spcPct val="0"/>
              </a:spcBef>
            </a:pPr>
            <a:r>
              <a:rPr lang="pt-BR" smtClean="0"/>
              <a:t>Mais comumente limitada ao trato respiratório superior.</a:t>
            </a:r>
          </a:p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33795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F99E856-7445-4E89-A715-0239740522FE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Não utilizada para controle de cura: evidências radiológicas de melhora são posteriores à melhora clínica.</a:t>
            </a:r>
          </a:p>
        </p:txBody>
      </p:sp>
      <p:sp>
        <p:nvSpPr>
          <p:cNvPr id="36867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E938EE4-0A63-43C3-96E0-B166004D6810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4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Sinais respiratórios de gravidade: hipoxemia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Sinais radiológicos de gravidade: Derrame pleural, abscessos e pneumatoceles.</a:t>
            </a:r>
          </a:p>
          <a:p>
            <a:pPr eaLnBrk="1" hangingPunct="1">
              <a:spcBef>
                <a:spcPct val="0"/>
              </a:spcBef>
            </a:pPr>
            <a:r>
              <a:rPr lang="pt-BR" sz="2000" smtClean="0"/>
              <a:t>Comprometimento do estado geral: </a:t>
            </a:r>
            <a:r>
              <a:rPr lang="pt-BR" sz="1800" smtClean="0"/>
              <a:t>Sinais de toxemia, dificuldade de ingerir líquidos.</a:t>
            </a:r>
          </a:p>
          <a:p>
            <a:pPr eaLnBrk="1" hangingPunct="1">
              <a:spcBef>
                <a:spcPct val="0"/>
              </a:spcBef>
            </a:pPr>
            <a:endParaRPr lang="pt-BR" sz="1800" smtClean="0"/>
          </a:p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38915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B9EF6B6-C445-44C1-BD0B-C65FD53FCD74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2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Reavaliadas após 48h</a:t>
            </a:r>
          </a:p>
        </p:txBody>
      </p:sp>
      <p:sp>
        <p:nvSpPr>
          <p:cNvPr id="40963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C9063FE-BF56-424C-9B0D-035BECF4066D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4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Outras etiologias, obstrução brônquica, resistência bacteriana, doenças pre-existentes.</a:t>
            </a:r>
          </a:p>
        </p:txBody>
      </p:sp>
      <p:sp>
        <p:nvSpPr>
          <p:cNvPr id="44035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23B92FA-1158-4705-A47E-25718299E914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Hemolise por anticorpos a frio.</a:t>
            </a:r>
          </a:p>
        </p:txBody>
      </p:sp>
      <p:sp>
        <p:nvSpPr>
          <p:cNvPr id="48131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763B56C-1D5B-47BD-877C-0E01A71FFB84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8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Macrolídeos</a:t>
            </a:r>
          </a:p>
        </p:txBody>
      </p:sp>
      <p:sp>
        <p:nvSpPr>
          <p:cNvPr id="50179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09042D3-240A-4FE8-96E7-00AF4B916925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8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55299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3299689-DEBD-42FB-AF06-E9E8F8BF51F9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/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A7CE53-8FA2-4A3E-955F-E90E729F3B31}" type="datetimeFigureOut">
              <a:rPr lang="pt-BR"/>
              <a:pPr>
                <a:defRPr/>
              </a:pPr>
              <a:t>29/05/2014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D1077D-69EB-4C12-AA11-4964302B834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C8156-B44D-4DCC-BF9C-9B4EA72FC6C1}" type="datetimeFigureOut">
              <a:rPr lang="pt-BR"/>
              <a:pPr>
                <a:defRPr/>
              </a:pPr>
              <a:t>29/05/2014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7A4E3B-1DB8-4244-8FC0-43425C36B18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6"/>
          <p:cNvSpPr/>
          <p:nvPr/>
        </p:nvSpPr>
        <p:spPr>
          <a:xfrm>
            <a:off x="4495800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val 7"/>
          <p:cNvSpPr/>
          <p:nvPr/>
        </p:nvSpPr>
        <p:spPr>
          <a:xfrm>
            <a:off x="4695825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val 8"/>
          <p:cNvSpPr/>
          <p:nvPr/>
        </p:nvSpPr>
        <p:spPr>
          <a:xfrm>
            <a:off x="4297363" y="3924300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623EC3-59D2-4575-AD90-F1EB0986B614}" type="datetimeFigureOut">
              <a:rPr lang="pt-BR"/>
              <a:pPr>
                <a:defRPr/>
              </a:pPr>
              <a:t>29/05/2014</a:t>
            </a:fld>
            <a:endParaRPr 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5CA12D-C20B-4E75-A2CC-A358CC8E690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3583E0-67C5-4AC3-ACAB-23C7650E0B54}" type="datetimeFigureOut">
              <a:rPr lang="pt-BR"/>
              <a:pPr>
                <a:defRPr/>
              </a:pPr>
              <a:t>29/05/2014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ADE162-7C89-4DD9-9C42-FF36F362777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B48A4C-29E9-40CD-9F78-5041A9B47BD0}" type="datetimeFigureOut">
              <a:rPr lang="pt-BR"/>
              <a:pPr>
                <a:defRPr/>
              </a:pPr>
              <a:t>29/05/2014</a:t>
            </a:fld>
            <a:endParaRPr 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039356-2AAF-4C94-BCFA-582F5909024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385E31-E6BD-4961-847B-90139FD304B2}" type="datetimeFigureOut">
              <a:rPr lang="pt-BR"/>
              <a:pPr>
                <a:defRPr/>
              </a:pPr>
              <a:t>29/05/2014</a:t>
            </a:fld>
            <a:endParaRPr lang="pt-B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51912E-542B-4FE1-97BC-2BC071696A9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994EEF-A877-47D9-A1CC-A9E6196B6F7A}" type="datetimeFigureOut">
              <a:rPr lang="pt-BR"/>
              <a:pPr>
                <a:defRPr/>
              </a:pPr>
              <a:t>29/05/2014</a:t>
            </a:fld>
            <a:endParaRPr lang="pt-B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95EB62-58E6-4A0C-B3E4-95BF1742DBB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C4A712-E1DF-4924-A21B-2BB543609497}" type="datetimeFigureOut">
              <a:rPr lang="pt-BR"/>
              <a:pPr>
                <a:defRPr/>
              </a:pPr>
              <a:t>29/05/2014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82D878-8FCF-4445-A698-6C5675E567B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3CF1A5-BB9B-4925-8AD1-7833E2245987}" type="datetimeFigureOut">
              <a:rPr lang="pt-BR"/>
              <a:pPr>
                <a:defRPr/>
              </a:pPr>
              <a:t>29/05/2014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DD7093-41BA-4273-AE78-9386D5421AC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52BD28-78C0-4D5D-BA67-76FF651D42F6}" type="datetimeFigureOut">
              <a:rPr lang="pt-BR"/>
              <a:pPr>
                <a:defRPr/>
              </a:pPr>
              <a:t>29/05/2014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573C15-8319-4F35-9289-FEF6EB54DF7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E42563-7B53-41A2-93D9-A266B3AB47B3}" type="datetimeFigureOut">
              <a:rPr lang="pt-BR"/>
              <a:pPr>
                <a:defRPr/>
              </a:pPr>
              <a:t>29/05/2014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34F234-F358-4B15-940A-0044C099FA0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2700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cs typeface="+mn-cs"/>
              </a:defRPr>
            </a:lvl1pPr>
          </a:lstStyle>
          <a:p>
            <a:pPr>
              <a:defRPr/>
            </a:pPr>
            <a:fld id="{53810676-8B82-4BB2-B9C4-3EF1EE54E8DE}" type="datetimeFigureOut">
              <a:rPr lang="pt-BR"/>
              <a:pPr>
                <a:defRPr/>
              </a:pPr>
              <a:t>29/05/2014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8813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925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cs typeface="+mn-cs"/>
              </a:defRPr>
            </a:lvl1pPr>
          </a:lstStyle>
          <a:p>
            <a:pPr>
              <a:defRPr/>
            </a:pPr>
            <a:fld id="{740B5039-0DB1-44ED-93AC-F8782F0CAE7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7" name="Oval 6"/>
          <p:cNvSpPr/>
          <p:nvPr/>
        </p:nvSpPr>
        <p:spPr>
          <a:xfrm>
            <a:off x="8458200" y="6499225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569913" y="6499225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2" r:id="rId2"/>
    <p:sldLayoutId id="2147483744" r:id="rId3"/>
    <p:sldLayoutId id="2147483741" r:id="rId4"/>
    <p:sldLayoutId id="2147483740" r:id="rId5"/>
    <p:sldLayoutId id="2147483739" r:id="rId6"/>
    <p:sldLayoutId id="2147483738" r:id="rId7"/>
    <p:sldLayoutId id="2147483737" r:id="rId8"/>
    <p:sldLayoutId id="2147483736" r:id="rId9"/>
    <p:sldLayoutId id="2147483735" r:id="rId10"/>
    <p:sldLayoutId id="2147483734" r:id="rId11"/>
  </p:sldLayoutIdLst>
  <p:txStyles>
    <p:titleStyle>
      <a:lvl1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  <a:lvl2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2pPr>
      <a:lvl3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3pPr>
      <a:lvl4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4pPr>
      <a:lvl5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5pPr>
      <a:lvl6pPr marL="4572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6pPr>
      <a:lvl7pPr marL="9144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7pPr>
      <a:lvl8pPr marL="13716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8pPr>
      <a:lvl9pPr marL="18288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7F7F7F"/>
          </a:solidFill>
          <a:latin typeface="+mj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Courier New" pitchFamily="49" charset="0"/>
        <a:buChar char="o"/>
        <a:defRPr sz="1600" kern="1200">
          <a:solidFill>
            <a:srgbClr val="7F7F7F"/>
          </a:solidFill>
          <a:latin typeface="+mj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rgbClr val="7F7F7F"/>
          </a:solidFill>
          <a:latin typeface="+mj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Courier New" pitchFamily="49" charset="0"/>
        <a:buChar char="o"/>
        <a:defRPr sz="1600" kern="1200">
          <a:solidFill>
            <a:srgbClr val="7F7F7F"/>
          </a:solidFill>
          <a:latin typeface="+mj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rgbClr val="7F7F7F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27088" y="-1827213"/>
            <a:ext cx="7772400" cy="4267201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Pneumonia</a:t>
            </a:r>
            <a:endParaRPr lang="pt-BR" dirty="0"/>
          </a:p>
        </p:txBody>
      </p:sp>
      <p:sp>
        <p:nvSpPr>
          <p:cNvPr id="14338" name="Subtítulo 2"/>
          <p:cNvSpPr>
            <a:spLocks noGrp="1"/>
          </p:cNvSpPr>
          <p:nvPr>
            <p:ph type="subTitle" idx="1"/>
          </p:nvPr>
        </p:nvSpPr>
        <p:spPr>
          <a:xfrm>
            <a:off x="1476375" y="2349500"/>
            <a:ext cx="6400800" cy="2305050"/>
          </a:xfrm>
        </p:spPr>
        <p:txBody>
          <a:bodyPr/>
          <a:lstStyle/>
          <a:p>
            <a:pPr eaLnBrk="1" hangingPunct="1"/>
            <a:r>
              <a:rPr lang="pt-BR" smtClean="0">
                <a:solidFill>
                  <a:srgbClr val="898989"/>
                </a:solidFill>
              </a:rPr>
              <a:t>Internato de Pediatria</a:t>
            </a:r>
          </a:p>
          <a:p>
            <a:pPr eaLnBrk="1" hangingPunct="1"/>
            <a:r>
              <a:rPr lang="pt-BR" smtClean="0">
                <a:solidFill>
                  <a:srgbClr val="898989"/>
                </a:solidFill>
              </a:rPr>
              <a:t>Débora Pennafort Palma</a:t>
            </a:r>
          </a:p>
          <a:p>
            <a:pPr eaLnBrk="1" hangingPunct="1"/>
            <a:r>
              <a:rPr lang="pt-BR" smtClean="0">
                <a:solidFill>
                  <a:srgbClr val="898989"/>
                </a:solidFill>
              </a:rPr>
              <a:t>Universidade Católica de Brasília</a:t>
            </a:r>
          </a:p>
          <a:p>
            <a:pPr eaLnBrk="1" hangingPunct="1"/>
            <a:r>
              <a:rPr lang="pt-BR" smtClean="0">
                <a:solidFill>
                  <a:srgbClr val="898989"/>
                </a:solidFill>
                <a:hlinkClick r:id="rId2"/>
              </a:rPr>
              <a:t>www.paulomargotto.com.br</a:t>
            </a:r>
            <a:r>
              <a:rPr lang="pt-BR" smtClean="0">
                <a:solidFill>
                  <a:srgbClr val="898989"/>
                </a:solidFill>
              </a:rPr>
              <a:t> </a:t>
            </a:r>
          </a:p>
          <a:p>
            <a:pPr eaLnBrk="1" hangingPunct="1"/>
            <a:r>
              <a:rPr lang="pt-BR" smtClean="0">
                <a:solidFill>
                  <a:srgbClr val="898989"/>
                </a:solidFill>
              </a:rPr>
              <a:t>Brasília, 29 de maio de 2014</a:t>
            </a:r>
          </a:p>
        </p:txBody>
      </p:sp>
      <p:pic>
        <p:nvPicPr>
          <p:cNvPr id="14339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42888"/>
            <a:ext cx="9144000" cy="1498601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14340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868863"/>
            <a:ext cx="9144000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288" y="-315913"/>
            <a:ext cx="8229600" cy="1600201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Pneumonia</a:t>
            </a:r>
            <a:endParaRPr lang="pt-BR" dirty="0"/>
          </a:p>
        </p:txBody>
      </p:sp>
      <p:sp>
        <p:nvSpPr>
          <p:cNvPr id="15362" name="Espaço Reservado para Conteúdo 2"/>
          <p:cNvSpPr>
            <a:spLocks noGrp="1"/>
          </p:cNvSpPr>
          <p:nvPr>
            <p:ph idx="1"/>
          </p:nvPr>
        </p:nvSpPr>
        <p:spPr>
          <a:xfrm>
            <a:off x="323850" y="1600200"/>
            <a:ext cx="8496300" cy="4781550"/>
          </a:xfrm>
        </p:spPr>
        <p:txBody>
          <a:bodyPr/>
          <a:lstStyle/>
          <a:p>
            <a:pPr eaLnBrk="1" hangingPunct="1"/>
            <a:r>
              <a:rPr lang="pt-BR" smtClean="0"/>
              <a:t>Inflamação do parênquima pulmonar. Na maioria das vezes, é causada por agentes infecciosos.</a:t>
            </a:r>
          </a:p>
          <a:p>
            <a:pPr lvl="1" eaLnBrk="1" hangingPunct="1"/>
            <a:r>
              <a:rPr lang="pt-BR" sz="2000" smtClean="0"/>
              <a:t>Aspiração de alimentos e/ou ácido gástrico, corpos estranhos e pneumonite induzida por drogas ou radiação.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Correspondem a 2 a 3% das IRAS.</a:t>
            </a:r>
          </a:p>
          <a:p>
            <a:pPr lvl="1" eaLnBrk="1" hangingPunct="1"/>
            <a:r>
              <a:rPr lang="pt-BR" sz="2000" smtClean="0"/>
              <a:t>80% dos óbitos por essas afecções.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Fatores de Risco: </a:t>
            </a:r>
            <a:r>
              <a:rPr lang="pt-BR" sz="2000" smtClean="0"/>
              <a:t>Desnutrição, baixa idade e comorbidades.</a:t>
            </a:r>
          </a:p>
          <a:p>
            <a:pPr lvl="1" eaLnBrk="1" hangingPunct="1"/>
            <a:r>
              <a:rPr lang="pt-BR" sz="2000" smtClean="0"/>
              <a:t>Baixo peso ao nascer, creches, episódios prévios de sibilos e pneumonia, ausência de aleitamento materno, vacinação incompleta, variáveis socioeconômicas e ambientais.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288" y="-458788"/>
            <a:ext cx="8229600" cy="1600201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Etiologia</a:t>
            </a:r>
            <a:endParaRPr lang="pt-BR" dirty="0"/>
          </a:p>
        </p:txBody>
      </p:sp>
      <p:graphicFrame>
        <p:nvGraphicFramePr>
          <p:cNvPr id="16413" name="Group 29"/>
          <p:cNvGraphicFramePr>
            <a:graphicFrameLocks noGrp="1"/>
          </p:cNvGraphicFramePr>
          <p:nvPr>
            <p:ph idx="1"/>
          </p:nvPr>
        </p:nvGraphicFramePr>
        <p:xfrm>
          <a:off x="250825" y="1341438"/>
          <a:ext cx="8569325" cy="5027612"/>
        </p:xfrm>
        <a:graphic>
          <a:graphicData uri="http://schemas.openxmlformats.org/drawingml/2006/table">
            <a:tbl>
              <a:tblPr/>
              <a:tblGrid>
                <a:gridCol w="1874838"/>
                <a:gridCol w="6694487"/>
              </a:tblGrid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Idade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Patógeno (ordem de frequência)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7445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RN &lt; 3 dias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6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Streptococcus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 do grupo B, Gram negativos (</a:t>
                      </a:r>
                      <a:r>
                        <a:rPr kumimoji="0" lang="pt-BR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E. coli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), </a:t>
                      </a:r>
                      <a:r>
                        <a:rPr kumimoji="0" lang="pt-BR" sz="18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Listeria sp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. (pouco comum em nosso meio).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6E5"/>
                    </a:solidFill>
                  </a:tcPr>
                </a:tc>
              </a:tr>
              <a:tr h="693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RN &gt; 3 dias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C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S. aureus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, </a:t>
                      </a:r>
                      <a:r>
                        <a:rPr kumimoji="0" lang="pt-BR" sz="18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S. epidermidis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, Gram negativos. (</a:t>
                      </a:r>
                      <a:r>
                        <a:rPr kumimoji="0" lang="pt-BR" sz="18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S. pyogenes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, </a:t>
                      </a:r>
                      <a:r>
                        <a:rPr kumimoji="0" lang="pt-BR" sz="18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E. coli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CF2"/>
                    </a:solidFill>
                  </a:tcPr>
                </a:tc>
              </a:tr>
              <a:tr h="492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1 a 3 meses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6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VSR, </a:t>
                      </a:r>
                      <a:r>
                        <a:rPr kumimoji="0" lang="pt-BR" sz="18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Chlamydia trachomatis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, </a:t>
                      </a:r>
                      <a:r>
                        <a:rPr kumimoji="0" lang="pt-BR" sz="18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Ureaplasma urealyticum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6E5"/>
                    </a:solidFill>
                  </a:tcPr>
                </a:tc>
              </a:tr>
              <a:tr h="777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1 mês a 2 anos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C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Vírus, </a:t>
                      </a:r>
                      <a:r>
                        <a:rPr kumimoji="0" lang="pt-BR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Streptococcus pneumoniae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, </a:t>
                      </a:r>
                      <a:r>
                        <a:rPr kumimoji="0" lang="pt-BR" sz="18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Haemophilus influenzae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(tipo B), </a:t>
                      </a:r>
                      <a:r>
                        <a:rPr kumimoji="0" lang="pt-BR" sz="18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H. influenzae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 não tipável, </a:t>
                      </a:r>
                      <a:r>
                        <a:rPr kumimoji="0" lang="pt-BR" sz="18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S. aureus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.</a:t>
                      </a:r>
                      <a:endParaRPr kumimoji="0" lang="pt-BR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Palatino Linotype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CF2"/>
                    </a:solidFill>
                  </a:tcPr>
                </a:tc>
              </a:tr>
              <a:tr h="1041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2 a 5 anos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6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Vírus*, </a:t>
                      </a:r>
                      <a:r>
                        <a:rPr kumimoji="0" lang="pt-BR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S. pneumoniae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, </a:t>
                      </a:r>
                      <a:r>
                        <a:rPr kumimoji="0" lang="pt-BR" sz="18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H. influenzae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 (tipo B), </a:t>
                      </a:r>
                      <a:r>
                        <a:rPr kumimoji="0" lang="pt-BR" sz="18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H. influenzae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 não tipável, </a:t>
                      </a:r>
                      <a:r>
                        <a:rPr kumimoji="0" lang="pt-BR" sz="18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Mycoplasma pneumoniae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, </a:t>
                      </a:r>
                      <a:r>
                        <a:rPr kumimoji="0" lang="pt-BR" sz="18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Chlamydia pneumoniae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, S. aureus.</a:t>
                      </a:r>
                      <a:endParaRPr kumimoji="0" lang="pt-BR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Palatino Linotype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6E5"/>
                    </a:solidFill>
                  </a:tcPr>
                </a:tc>
              </a:tr>
              <a:tr h="7445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6 a 18 anos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C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Vírus*, </a:t>
                      </a:r>
                      <a:r>
                        <a:rPr kumimoji="0" lang="pt-BR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S. pneumoniae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, </a:t>
                      </a:r>
                      <a:r>
                        <a:rPr kumimoji="0" lang="pt-BR" sz="18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M. pneumoniae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, </a:t>
                      </a:r>
                      <a:r>
                        <a:rPr kumimoji="0" lang="pt-BR" sz="18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C. pneumoniae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, </a:t>
                      </a:r>
                      <a:r>
                        <a:rPr kumimoji="0" lang="pt-BR" sz="18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H. influenzae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 não tipável.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CF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-387350"/>
            <a:ext cx="8229600" cy="1600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Radiologia</a:t>
            </a:r>
            <a:endParaRPr lang="pt-BR" dirty="0"/>
          </a:p>
        </p:txBody>
      </p:sp>
      <p:graphicFrame>
        <p:nvGraphicFramePr>
          <p:cNvPr id="5" name="Espaço Reservado para Conteúdo 4"/>
          <p:cNvGraphicFramePr>
            <a:graphicFrameLocks noGrp="1"/>
          </p:cNvGraphicFramePr>
          <p:nvPr>
            <p:ph idx="1"/>
          </p:nvPr>
        </p:nvGraphicFramePr>
        <p:xfrm>
          <a:off x="250825" y="1412875"/>
          <a:ext cx="8712200" cy="51069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4256"/>
                <a:gridCol w="3870974"/>
                <a:gridCol w="2537738"/>
              </a:tblGrid>
              <a:tr h="531781">
                <a:tc gridSpan="3">
                  <a:txBody>
                    <a:bodyPr/>
                    <a:lstStyle/>
                    <a:p>
                      <a:pPr algn="ctr"/>
                      <a:r>
                        <a:rPr lang="pt-BR" sz="2400" dirty="0" smtClean="0"/>
                        <a:t>Padrões Radiológicos</a:t>
                      </a:r>
                      <a:endParaRPr lang="pt-BR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</a:tr>
              <a:tr h="2132515">
                <a:tc>
                  <a:txBody>
                    <a:bodyPr/>
                    <a:lstStyle/>
                    <a:p>
                      <a:r>
                        <a:rPr lang="pt-BR" b="1" dirty="0" smtClean="0"/>
                        <a:t>Infiltrado Alveolar </a:t>
                      </a:r>
                      <a:r>
                        <a:rPr lang="pt-BR" b="1" dirty="0" err="1" smtClean="0"/>
                        <a:t>Broncopneumônico</a:t>
                      </a:r>
                      <a:r>
                        <a:rPr lang="pt-BR" b="1" dirty="0" smtClean="0"/>
                        <a:t> (Broncopneumonia)</a:t>
                      </a:r>
                      <a:endParaRPr lang="pt-B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u="sng" dirty="0" smtClean="0"/>
                        <a:t>Consolidação alveolar multifocal</a:t>
                      </a:r>
                      <a:r>
                        <a:rPr lang="pt-BR" dirty="0" smtClean="0"/>
                        <a:t>. Não respeitam a segmentação pulmonar. Multiformes,</a:t>
                      </a:r>
                      <a:r>
                        <a:rPr lang="pt-BR" baseline="0" dirty="0" smtClean="0"/>
                        <a:t> únicas ou múltiplas, uni ou bilaterais, dispersas ou confluentes.</a:t>
                      </a:r>
                      <a:endParaRPr lang="pt-BR" dirty="0" smtClean="0"/>
                    </a:p>
                    <a:p>
                      <a:r>
                        <a:rPr lang="pt-BR" u="sng" dirty="0" smtClean="0"/>
                        <a:t>Estafilococo</a:t>
                      </a:r>
                      <a:r>
                        <a:rPr lang="pt-BR" dirty="0" smtClean="0"/>
                        <a:t>: </a:t>
                      </a:r>
                      <a:r>
                        <a:rPr lang="pt-BR" dirty="0" err="1" smtClean="0"/>
                        <a:t>pneumatoceles</a:t>
                      </a:r>
                      <a:r>
                        <a:rPr lang="pt-BR" dirty="0" smtClean="0"/>
                        <a:t> e derrame pleural.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Micro-organismos típicos. Pneumococo, estafilococo .</a:t>
                      </a:r>
                    </a:p>
                    <a:p>
                      <a:r>
                        <a:rPr lang="pt-BR" baseline="0" dirty="0" smtClean="0"/>
                        <a:t>RN, desnutridos, &lt; 1 ano, doença de base</a:t>
                      </a:r>
                    </a:p>
                    <a:p>
                      <a:r>
                        <a:rPr lang="pt-BR" baseline="0" dirty="0" smtClean="0"/>
                        <a:t>(defesas imunitárias baixas).</a:t>
                      </a:r>
                      <a:endParaRPr lang="pt-BR" dirty="0"/>
                    </a:p>
                  </a:txBody>
                  <a:tcPr/>
                </a:tc>
              </a:tr>
              <a:tr h="1254103">
                <a:tc>
                  <a:txBody>
                    <a:bodyPr/>
                    <a:lstStyle/>
                    <a:p>
                      <a:r>
                        <a:rPr lang="pt-BR" b="1" dirty="0" smtClean="0"/>
                        <a:t>Lobares ou Segmentares</a:t>
                      </a:r>
                      <a:endParaRPr lang="pt-B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u="sng" dirty="0" smtClean="0"/>
                        <a:t>Grandes áreas de consolidação alveolar</a:t>
                      </a:r>
                      <a:r>
                        <a:rPr lang="pt-BR" u="none" dirty="0" smtClean="0"/>
                        <a:t>.  </a:t>
                      </a:r>
                      <a:r>
                        <a:rPr lang="pt-BR" dirty="0" smtClean="0"/>
                        <a:t>Homogeneamente</a:t>
                      </a:r>
                      <a:r>
                        <a:rPr lang="pt-BR" baseline="0" dirty="0" smtClean="0"/>
                        <a:t> um ou mais lobos ou segmentos pulmonares. </a:t>
                      </a:r>
                      <a:r>
                        <a:rPr lang="pt-BR" baseline="0" dirty="0" err="1" smtClean="0"/>
                        <a:t>Broncogramas</a:t>
                      </a:r>
                      <a:r>
                        <a:rPr lang="pt-BR" baseline="0" dirty="0" smtClean="0"/>
                        <a:t> aéreos.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Penumococo. </a:t>
                      </a:r>
                    </a:p>
                    <a:p>
                      <a:r>
                        <a:rPr lang="pt-BR" dirty="0" smtClean="0"/>
                        <a:t>Lactentes &gt;</a:t>
                      </a:r>
                      <a:r>
                        <a:rPr lang="pt-BR" baseline="0" dirty="0" smtClean="0"/>
                        <a:t> 6 meses e crianças maiores.</a:t>
                      </a:r>
                      <a:endParaRPr lang="pt-BR" dirty="0"/>
                    </a:p>
                  </a:txBody>
                  <a:tcPr/>
                </a:tc>
              </a:tr>
              <a:tr h="1047624">
                <a:tc>
                  <a:txBody>
                    <a:bodyPr/>
                    <a:lstStyle/>
                    <a:p>
                      <a:r>
                        <a:rPr lang="pt-BR" b="1" i="0" dirty="0" smtClean="0"/>
                        <a:t>Intersticiais</a:t>
                      </a:r>
                      <a:endParaRPr lang="pt-BR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Aumento da trama </a:t>
                      </a:r>
                      <a:r>
                        <a:rPr lang="pt-BR" dirty="0" err="1" smtClean="0"/>
                        <a:t>broncovascular</a:t>
                      </a:r>
                      <a:r>
                        <a:rPr lang="pt-BR" dirty="0" smtClean="0"/>
                        <a:t>, espessamento </a:t>
                      </a:r>
                      <a:r>
                        <a:rPr lang="pt-BR" baseline="0" dirty="0" smtClean="0"/>
                        <a:t> </a:t>
                      </a:r>
                      <a:r>
                        <a:rPr lang="pt-BR" baseline="0" dirty="0" err="1" smtClean="0"/>
                        <a:t>peribrônquico</a:t>
                      </a:r>
                      <a:r>
                        <a:rPr lang="pt-BR" baseline="0" dirty="0" smtClean="0"/>
                        <a:t> e hiperinsuflação. </a:t>
                      </a:r>
                    </a:p>
                    <a:p>
                      <a:r>
                        <a:rPr lang="pt-BR" baseline="0" dirty="0" err="1" smtClean="0"/>
                        <a:t>Hipotransparência</a:t>
                      </a:r>
                      <a:r>
                        <a:rPr lang="pt-BR" baseline="0" dirty="0" smtClean="0"/>
                        <a:t> e atelectasias.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Vírus ou </a:t>
                      </a:r>
                      <a:r>
                        <a:rPr lang="pt-BR" i="1" dirty="0" err="1" smtClean="0"/>
                        <a:t>Mycoplasma</a:t>
                      </a:r>
                      <a:r>
                        <a:rPr lang="pt-BR" dirty="0" smtClean="0"/>
                        <a:t>.</a:t>
                      </a:r>
                    </a:p>
                    <a:p>
                      <a:endParaRPr lang="pt-BR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1600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800" dirty="0" smtClean="0"/>
              <a:t>Pneumonia Bacteriana por Micro-organismos Típicos</a:t>
            </a:r>
            <a:endParaRPr lang="pt-BR" sz="48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773238"/>
            <a:ext cx="8229600" cy="4352925"/>
          </a:xfrm>
        </p:spPr>
        <p:txBody>
          <a:bodyPr rtlCol="0"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Maior parte dos óbitos associados às infecções das vias aéreas inferiores na infância.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2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600" b="1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Streptococcus</a:t>
            </a:r>
            <a:r>
              <a:rPr lang="pt-BR" sz="2600" b="1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pt-BR" sz="2600" b="1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pneumoniae</a:t>
            </a:r>
            <a:r>
              <a:rPr lang="pt-BR" sz="2600" b="1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pt-BR" sz="2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(pneumococo).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pt-BR" sz="2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Principal agente da pneumonia bacteriana típica.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2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</a:t>
            </a:r>
            <a:r>
              <a:rPr lang="pt-BR" sz="2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rincipais bactérias além do pneumococo: 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pt-BR" sz="2600" b="1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Haemophilus</a:t>
            </a:r>
            <a:r>
              <a:rPr lang="pt-BR" sz="2600" b="1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pt-BR" sz="2600" b="1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influenzae</a:t>
            </a:r>
            <a:r>
              <a:rPr lang="pt-BR" sz="2600" b="1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pt-BR" sz="2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pt-BR" sz="2600" b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tipável</a:t>
            </a:r>
            <a:r>
              <a:rPr lang="pt-BR" sz="2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e não </a:t>
            </a:r>
            <a:r>
              <a:rPr lang="pt-BR" sz="2600" b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tipável</a:t>
            </a:r>
            <a:r>
              <a:rPr lang="pt-BR" sz="2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) 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pt-BR" sz="2600" b="1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Staphylococcus</a:t>
            </a:r>
            <a:r>
              <a:rPr lang="pt-BR" sz="2600" b="1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aureus</a:t>
            </a:r>
            <a:endParaRPr lang="pt-BR" sz="2600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-242888"/>
            <a:ext cx="8229600" cy="1600201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Pneumonia Pneumocócica</a:t>
            </a:r>
            <a:endParaRPr lang="pt-BR" dirty="0"/>
          </a:p>
        </p:txBody>
      </p:sp>
      <p:sp>
        <p:nvSpPr>
          <p:cNvPr id="2150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Quadro típico da pneumonia bacteriana típica.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b="1" smtClean="0"/>
              <a:t>Instalação hiperaguda, com febre alta, tosse e dor torácica.</a:t>
            </a:r>
          </a:p>
          <a:p>
            <a:pPr lvl="1" eaLnBrk="1" hangingPunct="1"/>
            <a:r>
              <a:rPr lang="pt-BR" sz="2200" u="sng" smtClean="0"/>
              <a:t>Nos lactentes, a apresentação clínica é variável</a:t>
            </a:r>
            <a:r>
              <a:rPr lang="pt-BR" sz="2200" smtClean="0"/>
              <a:t>:</a:t>
            </a:r>
          </a:p>
          <a:p>
            <a:pPr lvl="1" eaLnBrk="1" hangingPunct="1"/>
            <a:r>
              <a:rPr lang="pt-BR" sz="2200" smtClean="0"/>
              <a:t>Precedido de quadro de IVAS (obstrução nasal, irritabilidade e redução do apetite) por alguns dias.</a:t>
            </a:r>
          </a:p>
          <a:p>
            <a:pPr lvl="1" eaLnBrk="1" hangingPunct="1"/>
            <a:r>
              <a:rPr lang="pt-BR" sz="2200" smtClean="0"/>
              <a:t>Início abrupto de febre, inquietude, apreensão e dificuldade respiratória. </a:t>
            </a:r>
          </a:p>
          <a:p>
            <a:pPr lvl="2" eaLnBrk="1" hangingPunct="1"/>
            <a:r>
              <a:rPr lang="pt-BR" sz="2000" smtClean="0"/>
              <a:t>Tosse estará presente, embora não seja específica.</a:t>
            </a:r>
          </a:p>
          <a:p>
            <a:pPr eaLnBrk="1" hangingPunct="1"/>
            <a:endParaRPr lang="pt-BR" sz="3000" smtClean="0"/>
          </a:p>
          <a:p>
            <a:pPr eaLnBrk="1" hangingPunct="1"/>
            <a:endParaRPr lang="pt-BR" sz="3000" smtClean="0"/>
          </a:p>
          <a:p>
            <a:pPr eaLnBrk="1" hangingPunct="1"/>
            <a:endParaRPr lang="pt-BR" sz="3000" smtClean="0"/>
          </a:p>
          <a:p>
            <a:pPr eaLnBrk="1" hangingPunct="1"/>
            <a:endParaRPr lang="pt-BR" sz="2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-315913"/>
            <a:ext cx="8229600" cy="1600201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Pneumonia Pneumocócica</a:t>
            </a:r>
          </a:p>
        </p:txBody>
      </p:sp>
      <p:sp>
        <p:nvSpPr>
          <p:cNvPr id="2355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b="1" smtClean="0"/>
              <a:t>Taquipnéia na ausência de estridor.</a:t>
            </a:r>
          </a:p>
          <a:p>
            <a:pPr lvl="1" eaLnBrk="1" hangingPunct="1"/>
            <a:r>
              <a:rPr lang="pt-BR" sz="2000" smtClean="0"/>
              <a:t>FR apresenta estreita relação com a gravidade e com a hipoxemia.</a:t>
            </a:r>
          </a:p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  <a:p>
            <a:pPr lvl="1" eaLnBrk="1" hangingPunct="1"/>
            <a:endParaRPr lang="pt-BR" sz="2000" smtClean="0"/>
          </a:p>
          <a:p>
            <a:pPr lvl="1" eaLnBrk="1" hangingPunct="1"/>
            <a:endParaRPr lang="pt-BR" sz="2000" smtClean="0"/>
          </a:p>
          <a:p>
            <a:pPr lvl="1" eaLnBrk="1" hangingPunct="1"/>
            <a:r>
              <a:rPr lang="pt-BR" sz="2000" smtClean="0"/>
              <a:t>Manifestações gastrointestinais: vômitos, diarreia ou distensão abdominal – deglutição de ar ou íleo paralítico.</a:t>
            </a:r>
          </a:p>
          <a:p>
            <a:pPr lvl="1" eaLnBrk="1" hangingPunct="1"/>
            <a:r>
              <a:rPr lang="pt-BR" sz="2000" smtClean="0"/>
              <a:t>Rigidez de nuca (sem infecção meníngea).</a:t>
            </a:r>
          </a:p>
        </p:txBody>
      </p:sp>
      <p:graphicFrame>
        <p:nvGraphicFramePr>
          <p:cNvPr id="23568" name="Group 16"/>
          <p:cNvGraphicFramePr>
            <a:graphicFrameLocks noGrp="1"/>
          </p:cNvGraphicFramePr>
          <p:nvPr/>
        </p:nvGraphicFramePr>
        <p:xfrm>
          <a:off x="1979613" y="2997200"/>
          <a:ext cx="5040312" cy="1479550"/>
        </p:xfrm>
        <a:graphic>
          <a:graphicData uri="http://schemas.openxmlformats.org/drawingml/2006/table">
            <a:tbl>
              <a:tblPr/>
              <a:tblGrid>
                <a:gridCol w="5040312"/>
              </a:tblGrid>
              <a:tr h="227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Taquipnéia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≥ 60 irpm em menores de 2 meses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6E5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≥ 50 irpm entre 2 meses e 11 meses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CF2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≥ 40 irpm de 1 a 5 anos de idade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6E5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-171450"/>
            <a:ext cx="8229600" cy="1600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Pneumonia Pneumocócica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850" y="1600200"/>
            <a:ext cx="8496300" cy="4525963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800" u="sng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Sinais de Gravidade: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Tiragem subcostal</a:t>
            </a:r>
            <a:r>
              <a:rPr lang="pt-B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: Mais associada à gravidade (deve ser evidente e mantida). 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pt-BR" sz="2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Tiragem intercostal também pode ser avaliada.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Batimento de asa nasal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pt-BR" sz="2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Menores de 1 ano. Não específico. 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b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Gemência</a:t>
            </a:r>
            <a:endParaRPr lang="pt-BR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Cianose</a:t>
            </a:r>
            <a:r>
              <a:rPr lang="pt-B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: “Muita gravidade”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pt-BR" sz="2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OMS: cianose central utilizada para caracterizar pneumonia muito grave.</a:t>
            </a:r>
            <a:endParaRPr lang="pt-BR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-12700"/>
            <a:ext cx="8229600" cy="1600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Pneumonia Pneumocócica</a:t>
            </a:r>
          </a:p>
        </p:txBody>
      </p:sp>
      <p:sp>
        <p:nvSpPr>
          <p:cNvPr id="27650" name="Espaço Reservado para Conteúdo 2"/>
          <p:cNvSpPr>
            <a:spLocks noGrp="1"/>
          </p:cNvSpPr>
          <p:nvPr>
            <p:ph idx="1"/>
          </p:nvPr>
        </p:nvSpPr>
        <p:spPr>
          <a:xfrm>
            <a:off x="323850" y="1628775"/>
            <a:ext cx="8434388" cy="4525963"/>
          </a:xfrm>
        </p:spPr>
        <p:txBody>
          <a:bodyPr/>
          <a:lstStyle/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Crianças maiores e adolescentes:</a:t>
            </a:r>
          </a:p>
          <a:p>
            <a:pPr lvl="1" eaLnBrk="1" hangingPunct="1"/>
            <a:r>
              <a:rPr lang="pt-BR" sz="2000" smtClean="0"/>
              <a:t>Após surgimento dos sinais de IVAS: </a:t>
            </a:r>
          </a:p>
          <a:p>
            <a:pPr lvl="1" eaLnBrk="1" hangingPunct="1"/>
            <a:endParaRPr lang="pt-BR" sz="2000" b="1" smtClean="0"/>
          </a:p>
          <a:p>
            <a:pPr lvl="1" eaLnBrk="1" hangingPunct="1"/>
            <a:r>
              <a:rPr lang="pt-BR" sz="2000" b="1" smtClean="0"/>
              <a:t>Calafrios e febre</a:t>
            </a:r>
            <a:r>
              <a:rPr lang="pt-BR" sz="2000" smtClean="0"/>
              <a:t> (de até 40,5ºC).</a:t>
            </a:r>
          </a:p>
          <a:p>
            <a:pPr lvl="1" eaLnBrk="1" hangingPunct="1"/>
            <a:r>
              <a:rPr lang="pt-BR" sz="2000" b="1" smtClean="0"/>
              <a:t>Estertores inspiratórios </a:t>
            </a:r>
            <a:endParaRPr lang="pt-BR" sz="2000" smtClean="0"/>
          </a:p>
          <a:p>
            <a:pPr lvl="1" eaLnBrk="1" hangingPunct="1"/>
            <a:r>
              <a:rPr lang="pt-BR" sz="2000" b="1" smtClean="0"/>
              <a:t>Síndrome de consolidação: </a:t>
            </a:r>
            <a:r>
              <a:rPr lang="pt-BR" sz="2000" smtClean="0"/>
              <a:t>aumento do frêmito toracovocal, submacicez, broncofonia, sopro tubário e pectorilóquia fônica.</a:t>
            </a:r>
          </a:p>
          <a:p>
            <a:pPr lvl="2" eaLnBrk="1" hangingPunct="1"/>
            <a:r>
              <a:rPr lang="pt-BR" sz="2000" smtClean="0"/>
              <a:t>Identificação mais difícil na criança pequena: respiração superficial, FR aumentada, choro frequentemente.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Pneumonia Pneumocócica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Classificação da gravidade das pneumonias – OMS (2005):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Pneumonia muito grave: 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pt-BR" sz="2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Cianose central 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pt-BR" sz="2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Dificuldade respiratória grave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pt-BR" sz="2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Incapacidade de ingerir líquidos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Pneumonia Grave: Tiragem Subcostal.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Pneumonia: </a:t>
            </a:r>
            <a:r>
              <a:rPr lang="pt-BR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Taquipneia</a:t>
            </a:r>
            <a:r>
              <a:rPr lang="pt-B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e </a:t>
            </a:r>
            <a:r>
              <a:rPr lang="pt-BR" dirty="0">
                <a:solidFill>
                  <a:schemeClr val="tx1">
                    <a:lumMod val="50000"/>
                    <a:lumOff val="50000"/>
                  </a:schemeClr>
                </a:solidFill>
              </a:rPr>
              <a:t>E</a:t>
            </a:r>
            <a:r>
              <a:rPr lang="pt-B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stertores crepitantes.</a:t>
            </a:r>
            <a:endParaRPr lang="pt-BR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-242888"/>
            <a:ext cx="8229600" cy="1600201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Pneumonia </a:t>
            </a:r>
            <a:r>
              <a:rPr lang="pt-BR" dirty="0" err="1" smtClean="0"/>
              <a:t>Estafilocócica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Infecção grave e rapidamente progressiva.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pt-BR" sz="2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Morbidade prolongada e alta mortalidade.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pt-BR" sz="2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Pouco comum. Maioria dos casos no </a:t>
            </a:r>
            <a:r>
              <a:rPr lang="pt-BR" sz="2000" u="sng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primeiro ano de vida</a:t>
            </a:r>
            <a:r>
              <a:rPr lang="pt-BR" sz="2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endParaRPr lang="pt-BR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Broncopneumonia confluente com extensas áreas de necrose hemorrágica e áreas irregulares de cavitação.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pt-BR" sz="22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Pneumatocele</a:t>
            </a:r>
            <a:r>
              <a:rPr lang="pt-BR" sz="2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derrame pleural  ou abscesso pulmonar.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pt-BR" sz="2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História de furúnculos, internação recente, trauma, infecção supurada à distância (osteomielite). 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pt-BR" sz="2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Inalado ou via hematogênica (bacteremia).</a:t>
            </a:r>
            <a:endParaRPr lang="pt-BR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Pneumonia </a:t>
            </a:r>
            <a:r>
              <a:rPr lang="pt-BR" dirty="0" smtClean="0"/>
              <a:t>Estreptocócica</a:t>
            </a:r>
            <a:endParaRPr lang="pt-BR" dirty="0"/>
          </a:p>
        </p:txBody>
      </p:sp>
      <p:sp>
        <p:nvSpPr>
          <p:cNvPr id="3277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Estreptococos do grupo A:</a:t>
            </a:r>
          </a:p>
          <a:p>
            <a:pPr lvl="1" eaLnBrk="1" hangingPunct="1"/>
            <a:r>
              <a:rPr lang="pt-BR" sz="2000" smtClean="0"/>
              <a:t>Tende a complicar sarampo e varicela. </a:t>
            </a:r>
          </a:p>
          <a:p>
            <a:pPr lvl="2" eaLnBrk="1" hangingPunct="1"/>
            <a:r>
              <a:rPr lang="pt-BR" sz="2000" smtClean="0"/>
              <a:t>Escarlatina pode ocorrer simultaneamente.</a:t>
            </a:r>
          </a:p>
          <a:p>
            <a:pPr lvl="1" eaLnBrk="1" hangingPunct="1"/>
            <a:r>
              <a:rPr lang="pt-BR" sz="2000" smtClean="0"/>
              <a:t>Necrose da mucosa traqueobrônquica (traqueíte, bronquite e pneumonite intersticial) com formação de úlceras.</a:t>
            </a:r>
          </a:p>
          <a:p>
            <a:pPr lvl="1" eaLnBrk="1" hangingPunct="1"/>
            <a:r>
              <a:rPr lang="pt-BR" sz="2000" b="1" smtClean="0"/>
              <a:t>Broncopneumonia difusa</a:t>
            </a:r>
            <a:r>
              <a:rPr lang="pt-BR" sz="2000" smtClean="0"/>
              <a:t>: Pleuris, com derrame volumoso e seroso, às vezes serossanguinolento ou purulento.</a:t>
            </a:r>
          </a:p>
          <a:p>
            <a:pPr lvl="1" eaLnBrk="1" hangingPunct="1"/>
            <a:r>
              <a:rPr lang="pt-BR" sz="2000" smtClean="0"/>
              <a:t>Manifestações clínicas semelhantes à pneumonia pneumocócica.</a:t>
            </a:r>
          </a:p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-171450"/>
            <a:ext cx="8229600" cy="1600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800" dirty="0" smtClean="0"/>
              <a:t>Pneumonia por </a:t>
            </a:r>
            <a:r>
              <a:rPr lang="pt-BR" sz="4800" i="1" dirty="0" smtClean="0"/>
              <a:t>H. </a:t>
            </a:r>
            <a:r>
              <a:rPr lang="pt-BR" sz="4800" i="1" dirty="0" err="1" smtClean="0"/>
              <a:t>Influenzae</a:t>
            </a:r>
            <a:endParaRPr lang="pt-BR" sz="4800" i="1" dirty="0"/>
          </a:p>
        </p:txBody>
      </p:sp>
      <p:sp>
        <p:nvSpPr>
          <p:cNvPr id="3481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i="1" smtClean="0"/>
              <a:t>H. influenzae </a:t>
            </a:r>
            <a:r>
              <a:rPr lang="pt-BR" smtClean="0"/>
              <a:t>tipo B é causa frequente de infecção bacteriana grave em lactentes não vacinados.</a:t>
            </a:r>
          </a:p>
          <a:p>
            <a:pPr lvl="1" eaLnBrk="1" hangingPunct="1"/>
            <a:r>
              <a:rPr lang="pt-BR" sz="2000" smtClean="0"/>
              <a:t>Rara devido à vacinação indiscriminada.</a:t>
            </a:r>
          </a:p>
          <a:p>
            <a:pPr lvl="1" eaLnBrk="1" hangingPunct="1"/>
            <a:r>
              <a:rPr lang="pt-BR" sz="2000" smtClean="0"/>
              <a:t>Maioria decorre de cepas não encapsuladas.</a:t>
            </a:r>
          </a:p>
          <a:p>
            <a:pPr eaLnBrk="1" hangingPunct="1"/>
            <a:endParaRPr lang="pt-BR" sz="2000" smtClean="0"/>
          </a:p>
          <a:p>
            <a:pPr eaLnBrk="1" hangingPunct="1"/>
            <a:r>
              <a:rPr lang="pt-BR" sz="2000" b="1" smtClean="0"/>
              <a:t>Início insidioso e quadro prolongado. </a:t>
            </a:r>
            <a:r>
              <a:rPr lang="pt-BR" sz="2000" smtClean="0"/>
              <a:t>Precedidas de infecção nasofaríngea.</a:t>
            </a:r>
            <a:endParaRPr lang="pt-BR" sz="2000" b="1" smtClean="0"/>
          </a:p>
          <a:p>
            <a:pPr eaLnBrk="1" hangingPunct="1"/>
            <a:r>
              <a:rPr lang="pt-BR" sz="2000" smtClean="0"/>
              <a:t>Radiografia: Geralmente, têm padrão lobar. Não há padrão típico. Pode cursar com empiema.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Complicações </a:t>
            </a:r>
            <a:r>
              <a:rPr lang="pt-BR" sz="2000" smtClean="0"/>
              <a:t>(lactentes pequenos): Bacteremia, pericardite, celulite, empiema, meningite e pioartrose.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-171450"/>
            <a:ext cx="8229600" cy="1600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Avaliação Complementar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Radiografia de Tórax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pt-BR" sz="2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Confirmar diagnóstico, avaliar extensão do processo e identificar a presença de complicações. Não utilizada para controle de cura.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Exames laboratoriais: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pt-BR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Leucocitose (15.000 – 40.000), predomínio de neutrófilos</a:t>
            </a:r>
            <a:r>
              <a:rPr lang="pt-BR" sz="2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. PCR e VHS alteradas.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Hemocultura: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pt-BR" sz="2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Sempre solicitada na internação. Baixo rendimento.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Líquido Pleural: Derrame pleural.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pt-BR" sz="2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Toracocentese. Gram e cultura da amostra.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Exame de Escarro: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pt-BR" sz="2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Bacterioscopia e cultura. Difícil realização em crianças.</a:t>
            </a:r>
            <a:endParaRPr lang="pt-BR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-315913"/>
            <a:ext cx="8229600" cy="1600201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Tratamento</a:t>
            </a:r>
            <a:endParaRPr lang="pt-BR" dirty="0"/>
          </a:p>
        </p:txBody>
      </p:sp>
      <p:sp>
        <p:nvSpPr>
          <p:cNvPr id="37890" name="Espaço Reservado para Conteúdo 2"/>
          <p:cNvSpPr>
            <a:spLocks noGrp="1"/>
          </p:cNvSpPr>
          <p:nvPr>
            <p:ph idx="1"/>
          </p:nvPr>
        </p:nvSpPr>
        <p:spPr>
          <a:xfrm>
            <a:off x="250825" y="1600200"/>
            <a:ext cx="8642350" cy="4852988"/>
          </a:xfrm>
        </p:spPr>
        <p:txBody>
          <a:bodyPr/>
          <a:lstStyle/>
          <a:p>
            <a:pPr eaLnBrk="1" hangingPunct="1"/>
            <a:r>
              <a:rPr lang="pt-BR" smtClean="0"/>
              <a:t>Internação:</a:t>
            </a:r>
          </a:p>
          <a:p>
            <a:pPr lvl="1" eaLnBrk="1" hangingPunct="1"/>
            <a:r>
              <a:rPr lang="pt-BR" sz="2000" smtClean="0"/>
              <a:t>Idade &lt; 2 meses (Nelson: &lt; 6 meses)</a:t>
            </a:r>
          </a:p>
          <a:p>
            <a:pPr lvl="1" eaLnBrk="1" hangingPunct="1"/>
            <a:r>
              <a:rPr lang="pt-BR" sz="2000" smtClean="0"/>
              <a:t>Sinais respiratórios de gravidade: </a:t>
            </a:r>
            <a:r>
              <a:rPr lang="pt-BR" sz="1800" smtClean="0"/>
              <a:t>SpO2 &lt; 92% ou FR &gt;70 (&lt; 1 ano).</a:t>
            </a:r>
          </a:p>
          <a:p>
            <a:pPr lvl="1" eaLnBrk="1" hangingPunct="1"/>
            <a:r>
              <a:rPr lang="pt-BR" sz="2000" smtClean="0"/>
              <a:t>Comprometimento do estado geral.</a:t>
            </a:r>
          </a:p>
          <a:p>
            <a:pPr lvl="1" eaLnBrk="1" hangingPunct="1"/>
            <a:r>
              <a:rPr lang="pt-BR" sz="2000" smtClean="0"/>
              <a:t>Doença grave concomitante.</a:t>
            </a:r>
          </a:p>
          <a:p>
            <a:pPr lvl="1" eaLnBrk="1" hangingPunct="1"/>
            <a:r>
              <a:rPr lang="pt-BR" sz="2000" smtClean="0"/>
              <a:t>Sinais radiológicos de gravidade.</a:t>
            </a:r>
          </a:p>
          <a:p>
            <a:pPr lvl="1" eaLnBrk="1" hangingPunct="1"/>
            <a:r>
              <a:rPr lang="pt-BR" sz="2000" smtClean="0"/>
              <a:t>Falha da terapêutica ambulatorial.</a:t>
            </a:r>
          </a:p>
          <a:p>
            <a:pPr eaLnBrk="1" hangingPunct="1"/>
            <a:r>
              <a:rPr lang="pt-BR" smtClean="0"/>
              <a:t>Leito de Terapia Intensiva:</a:t>
            </a:r>
          </a:p>
          <a:p>
            <a:pPr lvl="1" eaLnBrk="1" hangingPunct="1"/>
            <a:r>
              <a:rPr lang="pt-BR" sz="2000" smtClean="0"/>
              <a:t>SpO2 &lt; 92% em FiO2 &gt; 60%</a:t>
            </a:r>
          </a:p>
          <a:p>
            <a:pPr lvl="1" eaLnBrk="1" hangingPunct="1"/>
            <a:r>
              <a:rPr lang="pt-BR" sz="2000" smtClean="0"/>
              <a:t>Apneia recorrente ou respiração irregular</a:t>
            </a:r>
          </a:p>
          <a:p>
            <a:pPr lvl="1" eaLnBrk="1" hangingPunct="1"/>
            <a:r>
              <a:rPr lang="pt-BR" sz="2000" smtClean="0"/>
              <a:t>Falência respiratória e exaustão</a:t>
            </a:r>
          </a:p>
          <a:p>
            <a:pPr lvl="1" eaLnBrk="1" hangingPunct="1"/>
            <a:r>
              <a:rPr lang="pt-BR" sz="2000" smtClean="0"/>
              <a:t>Hipotensão arterial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-242888"/>
            <a:ext cx="8229600" cy="1600201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Tratamento Ambulatorial</a:t>
            </a:r>
            <a:endParaRPr lang="pt-BR" dirty="0"/>
          </a:p>
        </p:txBody>
      </p:sp>
      <p:sp>
        <p:nvSpPr>
          <p:cNvPr id="3993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b="1" smtClean="0"/>
              <a:t>Amoxicilina </a:t>
            </a:r>
            <a:r>
              <a:rPr lang="pt-BR" smtClean="0"/>
              <a:t>50 mg/kg/dia VO 8/8h</a:t>
            </a:r>
          </a:p>
          <a:p>
            <a:pPr lvl="1" eaLnBrk="1" hangingPunct="1"/>
            <a:r>
              <a:rPr lang="pt-BR" sz="2000" smtClean="0"/>
              <a:t>Dose dobrada 80-90 mg/kg/dia – resistência intermediária.</a:t>
            </a:r>
          </a:p>
          <a:p>
            <a:pPr eaLnBrk="1" hangingPunct="1"/>
            <a:r>
              <a:rPr lang="pt-BR" b="1" smtClean="0"/>
              <a:t>Penicilina Procaína </a:t>
            </a:r>
            <a:r>
              <a:rPr lang="pt-BR" smtClean="0"/>
              <a:t>50.000 U/kg/dia IM 1x/dia</a:t>
            </a:r>
          </a:p>
          <a:p>
            <a:pPr eaLnBrk="1" hangingPunct="1"/>
            <a:r>
              <a:rPr lang="pt-BR" smtClean="0"/>
              <a:t>10 a 14 dias </a:t>
            </a:r>
          </a:p>
          <a:p>
            <a:pPr lvl="1" eaLnBrk="1" hangingPunct="1"/>
            <a:r>
              <a:rPr lang="pt-BR" sz="2000" smtClean="0"/>
              <a:t>Até que o paciente esteja afebril há 72 horas.</a:t>
            </a:r>
          </a:p>
          <a:p>
            <a:pPr eaLnBrk="1" hangingPunct="1"/>
            <a:endParaRPr lang="pt-BR" sz="2800" smtClean="0"/>
          </a:p>
          <a:p>
            <a:pPr lvl="1" eaLnBrk="1" hangingPunct="1"/>
            <a:r>
              <a:rPr lang="pt-BR" sz="2000" smtClean="0"/>
              <a:t>Alérgicos: Clindamicina ou cloranfenicol</a:t>
            </a:r>
          </a:p>
          <a:p>
            <a:pPr lvl="1" eaLnBrk="1" hangingPunct="1"/>
            <a:r>
              <a:rPr lang="pt-BR" sz="2000" i="1" smtClean="0"/>
              <a:t>H. influenzae</a:t>
            </a:r>
            <a:r>
              <a:rPr lang="pt-BR" sz="2000" smtClean="0"/>
              <a:t>: Ampicilina</a:t>
            </a:r>
          </a:p>
          <a:p>
            <a:pPr lvl="1" eaLnBrk="1" hangingPunct="1"/>
            <a:r>
              <a:rPr lang="pt-BR" sz="2000" smtClean="0"/>
              <a:t>Estreptococos: Penicilina G</a:t>
            </a:r>
          </a:p>
          <a:p>
            <a:pPr lvl="1" eaLnBrk="1" hangingPunct="1"/>
            <a:r>
              <a:rPr lang="pt-BR" sz="2000" smtClean="0"/>
              <a:t>Estafilococos: oxacilina/cefalotina/clindamicina</a:t>
            </a:r>
          </a:p>
          <a:p>
            <a:pPr lvl="2" eaLnBrk="1" hangingPunct="1"/>
            <a:r>
              <a:rPr lang="pt-BR" sz="1800" smtClean="0"/>
              <a:t>Cepas resistentes: Vancomicina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Tratamento Hospitalar</a:t>
            </a:r>
            <a:endParaRPr lang="pt-BR" dirty="0"/>
          </a:p>
        </p:txBody>
      </p:sp>
      <p:sp>
        <p:nvSpPr>
          <p:cNvPr id="41986" name="Espaço Reservado para Conteúdo 2"/>
          <p:cNvSpPr>
            <a:spLocks noGrp="1"/>
          </p:cNvSpPr>
          <p:nvPr>
            <p:ph idx="1"/>
          </p:nvPr>
        </p:nvSpPr>
        <p:spPr>
          <a:xfrm>
            <a:off x="323850" y="1700213"/>
            <a:ext cx="8496300" cy="4425950"/>
          </a:xfrm>
        </p:spPr>
        <p:txBody>
          <a:bodyPr/>
          <a:lstStyle/>
          <a:p>
            <a:pPr eaLnBrk="1" hangingPunct="1"/>
            <a:r>
              <a:rPr lang="pt-BR" sz="2000" smtClean="0"/>
              <a:t>&lt; 2 meses:</a:t>
            </a:r>
          </a:p>
          <a:p>
            <a:pPr lvl="1" eaLnBrk="1" hangingPunct="1"/>
            <a:r>
              <a:rPr lang="pt-BR" sz="2000" b="1" smtClean="0"/>
              <a:t>Penicilina/ampicilina + amicacina/gentamicina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z="2000" smtClean="0"/>
              <a:t>&gt; 2 meses:</a:t>
            </a:r>
          </a:p>
          <a:p>
            <a:pPr lvl="1" eaLnBrk="1" hangingPunct="1"/>
            <a:r>
              <a:rPr lang="pt-BR" sz="2000" b="1" smtClean="0"/>
              <a:t>Penicilina Cristalina </a:t>
            </a:r>
            <a:r>
              <a:rPr lang="pt-BR" sz="2000" smtClean="0"/>
              <a:t>100.000-200.000 U/kg/dia EV 4/4 ou 6/6h.</a:t>
            </a:r>
          </a:p>
          <a:p>
            <a:pPr lvl="1" eaLnBrk="1" hangingPunct="1"/>
            <a:r>
              <a:rPr lang="pt-BR" sz="2000" smtClean="0"/>
              <a:t>Pneumonia muito grave: </a:t>
            </a:r>
          </a:p>
          <a:p>
            <a:pPr lvl="2" eaLnBrk="1" hangingPunct="1"/>
            <a:r>
              <a:rPr lang="pt-BR" sz="2000" b="1" smtClean="0"/>
              <a:t>Oxacilina + Ceftriaxona/Cloranfenicol </a:t>
            </a:r>
            <a:r>
              <a:rPr lang="pt-BR" sz="2000" smtClean="0"/>
              <a:t>– Estafilococos, produtores de betalactamase e pneumococos.</a:t>
            </a:r>
          </a:p>
          <a:p>
            <a:pPr lvl="2" eaLnBrk="1" hangingPunct="1"/>
            <a:r>
              <a:rPr lang="pt-BR" sz="2000" smtClean="0"/>
              <a:t>Nelson: Ceftriaxona ou Cefotaxima + Vancomicina ou Clindamicina (suspeita de estafilococos).</a:t>
            </a:r>
          </a:p>
          <a:p>
            <a:pPr lvl="2" eaLnBrk="1" hangingPunct="1"/>
            <a:endParaRPr lang="pt-BR" sz="2000" smtClean="0"/>
          </a:p>
          <a:p>
            <a:pPr eaLnBrk="1" hangingPunct="1"/>
            <a:r>
              <a:rPr lang="pt-BR" sz="2000" smtClean="0"/>
              <a:t>Duração de 10 a 14 dias.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-242888"/>
            <a:ext cx="8229600" cy="1600201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Complicações</a:t>
            </a:r>
            <a:endParaRPr lang="pt-BR" dirty="0"/>
          </a:p>
        </p:txBody>
      </p:sp>
      <p:sp>
        <p:nvSpPr>
          <p:cNvPr id="43010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600200"/>
            <a:ext cx="8424862" cy="4525963"/>
          </a:xfrm>
        </p:spPr>
        <p:txBody>
          <a:bodyPr/>
          <a:lstStyle/>
          <a:p>
            <a:pPr eaLnBrk="1" hangingPunct="1"/>
            <a:r>
              <a:rPr lang="pt-BR" b="1" smtClean="0"/>
              <a:t>Falha Terapêutica: </a:t>
            </a:r>
            <a:r>
              <a:rPr lang="pt-BR" sz="2200" b="1" smtClean="0"/>
              <a:t>Febre ou instabilidade clínica após 48-72 horas de tratamento.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Derrame Pleural: </a:t>
            </a:r>
            <a:r>
              <a:rPr lang="pt-BR" sz="2000" smtClean="0"/>
              <a:t>Típico das pneumonias </a:t>
            </a:r>
            <a:r>
              <a:rPr lang="pt-BR" sz="2000" b="1" smtClean="0"/>
              <a:t>estafilocócicas</a:t>
            </a:r>
            <a:r>
              <a:rPr lang="pt-BR" sz="2000" smtClean="0"/>
              <a:t>. Mas o </a:t>
            </a:r>
            <a:r>
              <a:rPr lang="pt-BR" sz="2000" b="1" i="1" smtClean="0"/>
              <a:t>S. pneumoniae </a:t>
            </a:r>
            <a:r>
              <a:rPr lang="pt-BR" sz="2000" smtClean="0"/>
              <a:t>é o agente mais encontrado. </a:t>
            </a:r>
          </a:p>
          <a:p>
            <a:pPr lvl="1" eaLnBrk="1" hangingPunct="1"/>
            <a:r>
              <a:rPr lang="pt-BR" sz="2000" smtClean="0"/>
              <a:t>Abolição/diminuição MV e FTV, egofonia e submacicez.</a:t>
            </a:r>
          </a:p>
          <a:p>
            <a:pPr eaLnBrk="1" hangingPunct="1"/>
            <a:endParaRPr lang="pt-BR" sz="2000" smtClean="0"/>
          </a:p>
          <a:p>
            <a:pPr eaLnBrk="1" hangingPunct="1"/>
            <a:r>
              <a:rPr lang="pt-BR" sz="2000" smtClean="0"/>
              <a:t>Derrame parapneumônico = derrame exsudativo!</a:t>
            </a:r>
          </a:p>
          <a:p>
            <a:pPr eaLnBrk="1" hangingPunct="1"/>
            <a:r>
              <a:rPr lang="pt-BR" sz="2000" smtClean="0"/>
              <a:t>Exsudato complicado com empiema </a:t>
            </a:r>
            <a:r>
              <a:rPr lang="pt-BR" sz="2000" smtClean="0">
                <a:sym typeface="Wingdings 3" pitchFamily="18" charset="2"/>
              </a:rPr>
              <a:t> </a:t>
            </a:r>
            <a:r>
              <a:rPr lang="pt-BR" sz="2000" b="1" smtClean="0">
                <a:sym typeface="Wingdings 3" pitchFamily="18" charset="2"/>
              </a:rPr>
              <a:t>drenagem de tórax</a:t>
            </a:r>
            <a:r>
              <a:rPr lang="pt-BR" sz="2000" smtClean="0">
                <a:sym typeface="Wingdings 3" pitchFamily="18" charset="2"/>
              </a:rPr>
              <a:t>.</a:t>
            </a:r>
          </a:p>
          <a:p>
            <a:pPr lvl="1" eaLnBrk="1" hangingPunct="1"/>
            <a:r>
              <a:rPr lang="pt-BR" sz="1800" smtClean="0">
                <a:sym typeface="Wingdings 3" pitchFamily="18" charset="2"/>
              </a:rPr>
              <a:t>Não é necessária a troca do ATB, desde que seja administrado por via  parenteral.</a:t>
            </a:r>
          </a:p>
          <a:p>
            <a:pPr lvl="1" eaLnBrk="1" hangingPunct="1"/>
            <a:r>
              <a:rPr lang="pt-BR" sz="1800" smtClean="0">
                <a:sym typeface="Wingdings 3" pitchFamily="18" charset="2"/>
              </a:rPr>
              <a:t>Exsudato não complicado regride com tratamento da pneumonia.</a:t>
            </a:r>
            <a:endParaRPr lang="pt-BR" sz="1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-242888"/>
            <a:ext cx="8229600" cy="1600201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Complicações</a:t>
            </a:r>
            <a:endParaRPr lang="pt-BR" dirty="0"/>
          </a:p>
        </p:txBody>
      </p:sp>
      <p:sp>
        <p:nvSpPr>
          <p:cNvPr id="45058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2988"/>
          </a:xfrm>
        </p:spPr>
        <p:txBody>
          <a:bodyPr/>
          <a:lstStyle/>
          <a:p>
            <a:pPr eaLnBrk="1" hangingPunct="1"/>
            <a:r>
              <a:rPr lang="pt-BR" smtClean="0"/>
              <a:t>Pneumatocele: </a:t>
            </a:r>
            <a:r>
              <a:rPr lang="pt-BR" sz="2000" smtClean="0"/>
              <a:t>Lesões císticas de conteúdo aéreo, paredes finas, podendo conter nível hidroaéreo.</a:t>
            </a:r>
          </a:p>
          <a:p>
            <a:pPr lvl="1" eaLnBrk="1" hangingPunct="1"/>
            <a:r>
              <a:rPr lang="pt-BR" sz="2000" smtClean="0"/>
              <a:t>Características da infecção estafilocócica. Porém mais frequentes nas pneumonias pneumocócicas.</a:t>
            </a:r>
          </a:p>
          <a:p>
            <a:pPr lvl="1" eaLnBrk="1" hangingPunct="1"/>
            <a:r>
              <a:rPr lang="pt-BR" sz="2000" smtClean="0"/>
              <a:t>Conduta expectante.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Abscesso Pulmonar: </a:t>
            </a:r>
            <a:r>
              <a:rPr lang="pt-BR" sz="2000" smtClean="0"/>
              <a:t>Imagens cavitárias, &gt; 2 cm, com paredes espessas e nível hidroaéreo.</a:t>
            </a:r>
          </a:p>
          <a:p>
            <a:pPr lvl="1" eaLnBrk="1" hangingPunct="1"/>
            <a:r>
              <a:rPr lang="pt-BR" sz="2000" smtClean="0"/>
              <a:t>2 a 3 semanas de ATB parenteral, seguida de ATB oral.</a:t>
            </a:r>
          </a:p>
          <a:p>
            <a:pPr lvl="1" eaLnBrk="1" hangingPunct="1"/>
            <a:r>
              <a:rPr lang="pt-BR" sz="2000" b="1" smtClean="0"/>
              <a:t>Clindamicina ou ticarcilina + clavulanato </a:t>
            </a:r>
            <a:r>
              <a:rPr lang="pt-BR" sz="2000" smtClean="0">
                <a:sym typeface="Wingdings 3" pitchFamily="18" charset="2"/>
              </a:rPr>
              <a:t> </a:t>
            </a:r>
            <a:r>
              <a:rPr lang="pt-BR" sz="2000" smtClean="0"/>
              <a:t>Anaeróbios de cavidade oral; estreptococos, </a:t>
            </a:r>
            <a:r>
              <a:rPr lang="pt-BR" sz="2000" i="1" smtClean="0"/>
              <a:t>S. aureus</a:t>
            </a:r>
            <a:r>
              <a:rPr lang="pt-BR" sz="2000" smtClean="0"/>
              <a:t>, </a:t>
            </a:r>
            <a:r>
              <a:rPr lang="pt-BR" sz="2000" i="1" smtClean="0"/>
              <a:t>E. coli</a:t>
            </a:r>
            <a:r>
              <a:rPr lang="pt-BR" sz="2000" smtClean="0"/>
              <a:t>, </a:t>
            </a:r>
            <a:r>
              <a:rPr lang="pt-BR" sz="2000" i="1" smtClean="0"/>
              <a:t>K. pneumoniae</a:t>
            </a:r>
            <a:r>
              <a:rPr lang="pt-BR" sz="2000" smtClean="0"/>
              <a:t>, </a:t>
            </a:r>
            <a:r>
              <a:rPr lang="pt-BR" sz="2000" i="1" smtClean="0"/>
              <a:t>Pseudomonas</a:t>
            </a:r>
            <a:r>
              <a:rPr lang="pt-BR" sz="2000" smtClean="0"/>
              <a:t>.</a:t>
            </a:r>
          </a:p>
          <a:p>
            <a:pPr lvl="1" eaLnBrk="1" hangingPunct="1"/>
            <a:r>
              <a:rPr lang="pt-BR" sz="2000" smtClean="0"/>
              <a:t>Intervenção cirúrgica: ausência de melhora após 10 dias.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-100013"/>
            <a:ext cx="8229600" cy="1600201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Pneumonia Atípica</a:t>
            </a:r>
            <a:endParaRPr lang="pt-BR" dirty="0"/>
          </a:p>
        </p:txBody>
      </p:sp>
      <p:sp>
        <p:nvSpPr>
          <p:cNvPr id="4608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i="1" smtClean="0"/>
          </a:p>
          <a:p>
            <a:pPr eaLnBrk="1" hangingPunct="1"/>
            <a:r>
              <a:rPr lang="pt-BR" i="1" smtClean="0"/>
              <a:t>Mycoplasma pneumoniae </a:t>
            </a:r>
            <a:endParaRPr lang="pt-BR" smtClean="0"/>
          </a:p>
          <a:p>
            <a:pPr lvl="1" eaLnBrk="1" hangingPunct="1"/>
            <a:r>
              <a:rPr lang="pt-BR" sz="2000" smtClean="0"/>
              <a:t>Mais frequente em crianças e adolescentes. </a:t>
            </a:r>
          </a:p>
          <a:p>
            <a:pPr eaLnBrk="1" hangingPunct="1"/>
            <a:r>
              <a:rPr lang="pt-BR" i="1" smtClean="0"/>
              <a:t>Chlamydophila pneumoniae</a:t>
            </a:r>
            <a:r>
              <a:rPr lang="pt-BR" smtClean="0"/>
              <a:t>.</a:t>
            </a:r>
          </a:p>
          <a:p>
            <a:pPr eaLnBrk="1" hangingPunct="1"/>
            <a:r>
              <a:rPr lang="pt-BR" smtClean="0"/>
              <a:t>Mais comuns a partir dos 4 ou 5 anos de idade.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Quadro arrastado.</a:t>
            </a:r>
          </a:p>
          <a:p>
            <a:pPr lvl="1" eaLnBrk="1" hangingPunct="1"/>
            <a:r>
              <a:rPr lang="pt-BR" sz="2000" smtClean="0"/>
              <a:t>Propagação de gotículas na via respiratória, incubação de 1 a 3 semanas.</a:t>
            </a:r>
          </a:p>
          <a:p>
            <a:pPr lvl="1" eaLnBrk="1" hangingPunct="1"/>
            <a:r>
              <a:rPr lang="pt-BR" sz="2000" smtClean="0"/>
              <a:t>Comum a infecção entre membros da mesma família, pequenos surtos em ambientes fechados.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-100013"/>
            <a:ext cx="8229600" cy="1600201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800" dirty="0" smtClean="0"/>
              <a:t>Pneumonia por </a:t>
            </a:r>
            <a:r>
              <a:rPr lang="pt-BR" sz="4800" dirty="0" err="1" smtClean="0"/>
              <a:t>Mycoplasma</a:t>
            </a:r>
            <a:endParaRPr lang="pt-BR" sz="4800" dirty="0"/>
          </a:p>
        </p:txBody>
      </p:sp>
      <p:sp>
        <p:nvSpPr>
          <p:cNvPr id="4710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Início gradual: </a:t>
            </a:r>
            <a:r>
              <a:rPr lang="pt-BR" sz="2000" smtClean="0"/>
              <a:t>cefaléia, mal-estar, febre, rinorreia e dor de garganta; coriza é incomum.</a:t>
            </a:r>
          </a:p>
          <a:p>
            <a:pPr lvl="1" eaLnBrk="1" hangingPunct="1"/>
            <a:r>
              <a:rPr lang="pt-BR" sz="2000" b="1" smtClean="0"/>
              <a:t>Rouquidão e tosse </a:t>
            </a:r>
            <a:r>
              <a:rPr lang="pt-BR" sz="2000" smtClean="0"/>
              <a:t>(piora 2 primeiras semanas). </a:t>
            </a:r>
          </a:p>
          <a:p>
            <a:pPr lvl="1" eaLnBrk="1" hangingPunct="1"/>
            <a:r>
              <a:rPr lang="pt-BR" sz="2000" smtClean="0"/>
              <a:t>Remissão dos sintomas em 3 a 4 semanas. Evolução de 7  a 21 dias. Tosse e expectoração persistem.</a:t>
            </a:r>
          </a:p>
          <a:p>
            <a:pPr eaLnBrk="1" hangingPunct="1"/>
            <a:endParaRPr lang="pt-BR" sz="2000" smtClean="0"/>
          </a:p>
          <a:p>
            <a:pPr eaLnBrk="1" hangingPunct="1"/>
            <a:r>
              <a:rPr lang="pt-BR" smtClean="0"/>
              <a:t>Complicações: </a:t>
            </a:r>
            <a:r>
              <a:rPr lang="pt-BR" sz="2000" smtClean="0"/>
              <a:t>Otite média, pericardite, miocardite, eritema nodoso, síndrome de Stevens-Johnson.</a:t>
            </a:r>
          </a:p>
          <a:p>
            <a:pPr eaLnBrk="1" hangingPunct="1"/>
            <a:endParaRPr lang="pt-BR" sz="2000" smtClean="0"/>
          </a:p>
          <a:p>
            <a:pPr eaLnBrk="1" hangingPunct="1"/>
            <a:r>
              <a:rPr lang="pt-BR" sz="2000" smtClean="0"/>
              <a:t>Leucograma normal, VHS elevado. </a:t>
            </a:r>
            <a:r>
              <a:rPr lang="pt-BR" sz="2000" b="1" smtClean="0"/>
              <a:t>Hemólise induzida por crioaglutininas (segunda semana)</a:t>
            </a:r>
            <a:r>
              <a:rPr lang="pt-BR" sz="2000" smtClean="0"/>
              <a:t>. Diagnóstico específico por meio de avaliação sorológica.</a:t>
            </a:r>
          </a:p>
          <a:p>
            <a:pPr eaLnBrk="1" hangingPunct="1"/>
            <a:endParaRPr lang="pt-BR" sz="2000" smtClean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800" dirty="0"/>
              <a:t>Pneumonia por </a:t>
            </a:r>
            <a:r>
              <a:rPr lang="pt-BR" sz="4800" dirty="0" err="1"/>
              <a:t>Mycoplasma</a:t>
            </a:r>
            <a:endParaRPr lang="pt-BR" sz="4800" dirty="0"/>
          </a:p>
        </p:txBody>
      </p:sp>
      <p:sp>
        <p:nvSpPr>
          <p:cNvPr id="49154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844675"/>
            <a:ext cx="8229600" cy="4281488"/>
          </a:xfrm>
        </p:spPr>
        <p:txBody>
          <a:bodyPr/>
          <a:lstStyle/>
          <a:p>
            <a:pPr eaLnBrk="1" hangingPunct="1"/>
            <a:r>
              <a:rPr lang="pt-BR" smtClean="0"/>
              <a:t>Achados Radiográficos: </a:t>
            </a:r>
          </a:p>
          <a:p>
            <a:pPr lvl="1" eaLnBrk="1" hangingPunct="1"/>
            <a:r>
              <a:rPr lang="pt-BR" sz="2000" smtClean="0"/>
              <a:t>Pneumonia intersticial ou broncopneumonia, com infiltrados unilaterais (75% dos pacientes).</a:t>
            </a:r>
          </a:p>
          <a:p>
            <a:pPr lvl="1" eaLnBrk="1" hangingPunct="1"/>
            <a:r>
              <a:rPr lang="pt-BR" sz="2000" smtClean="0"/>
              <a:t>Lobos inferiores são mais acometidos.</a:t>
            </a:r>
          </a:p>
          <a:p>
            <a:pPr lvl="1" eaLnBrk="1" hangingPunct="1"/>
            <a:r>
              <a:rPr lang="pt-BR" sz="2000" smtClean="0"/>
              <a:t>Linfadenopatia hilar (33% dos casos).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Tratamento: </a:t>
            </a:r>
          </a:p>
          <a:p>
            <a:pPr lvl="1" eaLnBrk="1" hangingPunct="1"/>
            <a:r>
              <a:rPr lang="pt-BR" sz="2000" b="1" smtClean="0"/>
              <a:t>Claritromicina </a:t>
            </a:r>
            <a:r>
              <a:rPr lang="pt-BR" sz="2000" smtClean="0"/>
              <a:t>15 mg/kg/dia 2x/dia 10 dias.</a:t>
            </a:r>
            <a:endParaRPr lang="pt-BR" sz="2000" b="1" smtClean="0"/>
          </a:p>
          <a:p>
            <a:pPr lvl="1" eaLnBrk="1" hangingPunct="1"/>
            <a:r>
              <a:rPr lang="pt-BR" sz="2000" b="1" smtClean="0"/>
              <a:t>Azitromicina</a:t>
            </a:r>
            <a:r>
              <a:rPr lang="pt-BR" sz="2000" smtClean="0"/>
              <a:t> 10 mg/kg/dia 1º dia + 5 mg/kg/dia 4 dias.</a:t>
            </a:r>
          </a:p>
          <a:p>
            <a:pPr lvl="1" eaLnBrk="1" hangingPunct="1"/>
            <a:r>
              <a:rPr lang="pt-BR" sz="2000" b="1" smtClean="0"/>
              <a:t>Eritromicina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-171450"/>
            <a:ext cx="8229600" cy="1600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400" dirty="0" smtClean="0"/>
              <a:t>Pneumonia Afebril do Lactente</a:t>
            </a:r>
            <a:endParaRPr lang="pt-BR" sz="4400" dirty="0"/>
          </a:p>
        </p:txBody>
      </p:sp>
      <p:sp>
        <p:nvSpPr>
          <p:cNvPr id="5120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z="2200" i="1" smtClean="0"/>
              <a:t>Chlamydia trachomatis </a:t>
            </a:r>
            <a:r>
              <a:rPr lang="pt-BR" sz="2200" smtClean="0"/>
              <a:t>e </a:t>
            </a:r>
            <a:r>
              <a:rPr lang="pt-BR" sz="2200" i="1" smtClean="0"/>
              <a:t>Ureaplasma urealyticum</a:t>
            </a:r>
            <a:r>
              <a:rPr lang="pt-BR" sz="2200" smtClean="0"/>
              <a:t>.</a:t>
            </a:r>
          </a:p>
          <a:p>
            <a:pPr eaLnBrk="1" hangingPunct="1"/>
            <a:endParaRPr lang="pt-BR" sz="2200" i="1" smtClean="0"/>
          </a:p>
          <a:p>
            <a:pPr eaLnBrk="1" hangingPunct="1"/>
            <a:r>
              <a:rPr lang="pt-BR" sz="2200" i="1" smtClean="0"/>
              <a:t>Chlamydia</a:t>
            </a:r>
            <a:r>
              <a:rPr lang="pt-BR" sz="2200" smtClean="0"/>
              <a:t>: </a:t>
            </a:r>
            <a:r>
              <a:rPr lang="pt-BR" sz="2000" smtClean="0"/>
              <a:t>Infecta trato genital feminino.  Transmissão para o RN durante o parto (50%).</a:t>
            </a:r>
          </a:p>
          <a:p>
            <a:pPr lvl="1" eaLnBrk="1" hangingPunct="1"/>
            <a:r>
              <a:rPr lang="pt-BR" sz="2000" smtClean="0"/>
              <a:t>Infecção: conjuntiva, nasofaringe, reto ou vagina do RN.</a:t>
            </a:r>
          </a:p>
          <a:p>
            <a:pPr lvl="1" eaLnBrk="1" hangingPunct="1"/>
            <a:r>
              <a:rPr lang="pt-BR" sz="2000" smtClean="0"/>
              <a:t>História de parto vaginal (ou cesáreo se bolsa rota prévia).</a:t>
            </a:r>
          </a:p>
          <a:p>
            <a:pPr eaLnBrk="1" hangingPunct="1"/>
            <a:endParaRPr lang="pt-BR" sz="2200" smtClean="0"/>
          </a:p>
          <a:p>
            <a:pPr eaLnBrk="1" hangingPunct="1"/>
            <a:r>
              <a:rPr lang="pt-BR" sz="2200" smtClean="0"/>
              <a:t>Quadro clínico </a:t>
            </a:r>
            <a:r>
              <a:rPr lang="pt-BR" sz="2200" b="1" smtClean="0"/>
              <a:t>insidioso</a:t>
            </a:r>
            <a:r>
              <a:rPr lang="pt-BR" sz="2200" smtClean="0"/>
              <a:t>: </a:t>
            </a:r>
            <a:r>
              <a:rPr lang="pt-BR" sz="2000" smtClean="0"/>
              <a:t>Antes dos 3 meses de idade. </a:t>
            </a:r>
            <a:endParaRPr lang="pt-BR" sz="2200" smtClean="0"/>
          </a:p>
          <a:p>
            <a:pPr lvl="1" eaLnBrk="1" hangingPunct="1"/>
            <a:r>
              <a:rPr lang="pt-BR" sz="2000" b="1" smtClean="0"/>
              <a:t>Conjuntivite</a:t>
            </a:r>
            <a:r>
              <a:rPr lang="pt-BR" sz="2000" smtClean="0"/>
              <a:t> (5 a 14 dias). </a:t>
            </a:r>
          </a:p>
          <a:p>
            <a:pPr lvl="1" eaLnBrk="1" hangingPunct="1"/>
            <a:r>
              <a:rPr lang="pt-BR" sz="2000" smtClean="0"/>
              <a:t>Infecção nasofaríngea </a:t>
            </a:r>
            <a:r>
              <a:rPr lang="pt-BR" sz="2000" smtClean="0">
                <a:sym typeface="Wingdings 3" pitchFamily="18" charset="2"/>
              </a:rPr>
              <a:t></a:t>
            </a:r>
            <a:r>
              <a:rPr lang="pt-BR" sz="2000" smtClean="0"/>
              <a:t> pneumonia (1 a 3 meses).</a:t>
            </a:r>
          </a:p>
          <a:p>
            <a:pPr lvl="1" eaLnBrk="1" hangingPunct="1"/>
            <a:r>
              <a:rPr lang="pt-BR" sz="2000" smtClean="0"/>
              <a:t>Coriza e obstrução nasal. Tosse seca e taquipneia (bom estado geral). </a:t>
            </a:r>
            <a:r>
              <a:rPr lang="pt-BR" sz="2000" b="1" smtClean="0"/>
              <a:t>Não há febre!</a:t>
            </a:r>
          </a:p>
          <a:p>
            <a:pPr lvl="1" eaLnBrk="1" hangingPunct="1"/>
            <a:endParaRPr lang="pt-BR" sz="1800" smtClean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400" dirty="0"/>
              <a:t>Pneumonia Afebril do Lactente</a:t>
            </a:r>
          </a:p>
        </p:txBody>
      </p:sp>
      <p:sp>
        <p:nvSpPr>
          <p:cNvPr id="5222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Exames Complementares: </a:t>
            </a:r>
          </a:p>
          <a:p>
            <a:pPr lvl="1" eaLnBrk="1" hangingPunct="1"/>
            <a:r>
              <a:rPr lang="pt-BR" sz="2000" b="1" smtClean="0"/>
              <a:t>Eosinofilia</a:t>
            </a:r>
            <a:r>
              <a:rPr lang="pt-BR" sz="2000" smtClean="0"/>
              <a:t> no sangue periférico (&gt; 400 cels/mm³).</a:t>
            </a:r>
          </a:p>
          <a:p>
            <a:pPr lvl="1" eaLnBrk="1" hangingPunct="1"/>
            <a:r>
              <a:rPr lang="pt-BR" sz="2000" smtClean="0"/>
              <a:t>Diagnóstico: material da nasofaringe ou conjuntiva (cultura e técnicas imunoenzimáticas).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Radiografia de tórax: infiltrado intersticial bilateral, pode haver hiperinsuflação.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Tratamento: </a:t>
            </a:r>
            <a:r>
              <a:rPr lang="pt-BR" b="1" smtClean="0"/>
              <a:t>Eritromicina</a:t>
            </a:r>
            <a:r>
              <a:rPr lang="pt-BR" smtClean="0"/>
              <a:t> 50 mg/kg/dia 14 dias.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Referências Bibliográficas: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altLang="pt-BR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pt-B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BEHRMAN</a:t>
            </a:r>
            <a:r>
              <a:rPr lang="en-US" altLang="pt-BR" dirty="0">
                <a:solidFill>
                  <a:schemeClr val="tx1">
                    <a:lumMod val="50000"/>
                    <a:lumOff val="50000"/>
                  </a:schemeClr>
                </a:solidFill>
              </a:rPr>
              <a:t>, KLIEGMAN e JENSON. </a:t>
            </a:r>
            <a:r>
              <a:rPr lang="pt-BR" altLang="pt-BR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Nelson Tratado de Pediatria</a:t>
            </a:r>
            <a:r>
              <a:rPr lang="pt-BR" altLang="pt-BR" dirty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pt-BR" altLang="pt-BR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Elsevier</a:t>
            </a:r>
            <a:r>
              <a:rPr lang="pt-BR" altLang="pt-BR" dirty="0">
                <a:solidFill>
                  <a:schemeClr val="tx1">
                    <a:lumMod val="50000"/>
                    <a:lumOff val="50000"/>
                  </a:schemeClr>
                </a:solidFill>
              </a:rPr>
              <a:t>, Rio de Janeiro, 2009, 18ª ed.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Manual </a:t>
            </a:r>
            <a:r>
              <a:rPr lang="en-US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ilustrado</a:t>
            </a: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de </a:t>
            </a:r>
            <a:r>
              <a:rPr lang="en-US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Pediatria</a:t>
            </a: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 Tom </a:t>
            </a:r>
            <a:r>
              <a:rPr lang="en-US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Lissauer</a:t>
            </a: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, Graham </a:t>
            </a:r>
            <a:r>
              <a:rPr lang="en-US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Clayden</a:t>
            </a: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 Rio de Janeiro : Elsevier, 2009.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altLang="pt-BR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617538" y="5084763"/>
            <a:ext cx="8229601" cy="1600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8000" dirty="0" smtClean="0"/>
              <a:t>Obrigada!!!</a:t>
            </a:r>
            <a:endParaRPr lang="pt-BR" sz="8000" dirty="0"/>
          </a:p>
        </p:txBody>
      </p:sp>
      <p:pic>
        <p:nvPicPr>
          <p:cNvPr id="5427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2943225" cy="5000625"/>
          </a:xfrm>
        </p:spPr>
      </p:pic>
      <p:pic>
        <p:nvPicPr>
          <p:cNvPr id="54275" name="Imagem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48375" y="0"/>
            <a:ext cx="30956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o">
  <a:themeElements>
    <a:clrScheme name="Executivo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o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332</TotalTime>
  <Words>1633</Words>
  <Application>Microsoft Office PowerPoint</Application>
  <PresentationFormat>Apresentação na tela (4:3)</PresentationFormat>
  <Paragraphs>297</Paragraphs>
  <Slides>26</Slides>
  <Notes>15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Modelo de design</vt:lpstr>
      </vt:variant>
      <vt:variant>
        <vt:i4>2</vt:i4>
      </vt:variant>
      <vt:variant>
        <vt:lpstr>Títulos de slides</vt:lpstr>
      </vt:variant>
      <vt:variant>
        <vt:i4>26</vt:i4>
      </vt:variant>
    </vt:vector>
  </HeadingPairs>
  <TitlesOfParts>
    <vt:vector size="34" baseType="lpstr">
      <vt:lpstr>Arial</vt:lpstr>
      <vt:lpstr>Palatino Linotype</vt:lpstr>
      <vt:lpstr>Century Gothic</vt:lpstr>
      <vt:lpstr>Courier New</vt:lpstr>
      <vt:lpstr>Calibri</vt:lpstr>
      <vt:lpstr>Wingdings 3</vt:lpstr>
      <vt:lpstr>Executivo</vt:lpstr>
      <vt:lpstr>Executivo</vt:lpstr>
      <vt:lpstr>Pneumonia</vt:lpstr>
      <vt:lpstr>Pneumonia</vt:lpstr>
      <vt:lpstr>Etiologia</vt:lpstr>
      <vt:lpstr>Radiologia</vt:lpstr>
      <vt:lpstr>Pneumonia Bacteriana por Micro-organismos Típicos</vt:lpstr>
      <vt:lpstr>Pneumonia Pneumocócica</vt:lpstr>
      <vt:lpstr>Pneumonia Pneumocócica</vt:lpstr>
      <vt:lpstr>Pneumonia Pneumocócica</vt:lpstr>
      <vt:lpstr>Pneumonia Pneumocócica</vt:lpstr>
      <vt:lpstr>Pneumonia Pneumocócica</vt:lpstr>
      <vt:lpstr>Pneumonia Estafilocócica</vt:lpstr>
      <vt:lpstr>Pneumonia Estreptocócica</vt:lpstr>
      <vt:lpstr>Pneumonia por H. Influenzae</vt:lpstr>
      <vt:lpstr>Avaliação Complementar</vt:lpstr>
      <vt:lpstr>Tratamento</vt:lpstr>
      <vt:lpstr>Tratamento Ambulatorial</vt:lpstr>
      <vt:lpstr>Tratamento Hospitalar</vt:lpstr>
      <vt:lpstr>Complicações</vt:lpstr>
      <vt:lpstr>Complicações</vt:lpstr>
      <vt:lpstr>Pneumonia Atípica</vt:lpstr>
      <vt:lpstr>Pneumonia por Mycoplasma</vt:lpstr>
      <vt:lpstr>Pneumonia por Mycoplasma</vt:lpstr>
      <vt:lpstr>Pneumonia Afebril do Lactente</vt:lpstr>
      <vt:lpstr>Pneumonia Afebril do Lactente</vt:lpstr>
      <vt:lpstr>Referências Bibliográficas:</vt:lpstr>
      <vt:lpstr>Obrigada!!!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Pneumonia</dc:title>
  <dc:creator>Debora</dc:creator>
  <cp:lastModifiedBy>Paulo</cp:lastModifiedBy>
  <cp:revision>33</cp:revision>
  <dcterms:created xsi:type="dcterms:W3CDTF">2014-05-20T20:07:30Z</dcterms:created>
  <dcterms:modified xsi:type="dcterms:W3CDTF">2014-05-30T01:17:04Z</dcterms:modified>
</cp:coreProperties>
</file>