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256" r:id="rId2"/>
    <p:sldId id="268" r:id="rId3"/>
    <p:sldId id="269" r:id="rId4"/>
    <p:sldId id="270" r:id="rId5"/>
    <p:sldId id="271" r:id="rId6"/>
    <p:sldId id="272" r:id="rId7"/>
    <p:sldId id="257" r:id="rId8"/>
    <p:sldId id="258" r:id="rId9"/>
    <p:sldId id="273" r:id="rId10"/>
    <p:sldId id="274" r:id="rId11"/>
    <p:sldId id="281" r:id="rId12"/>
    <p:sldId id="259" r:id="rId13"/>
    <p:sldId id="260" r:id="rId14"/>
    <p:sldId id="262" r:id="rId15"/>
    <p:sldId id="264" r:id="rId16"/>
    <p:sldId id="261" r:id="rId17"/>
    <p:sldId id="263" r:id="rId18"/>
    <p:sldId id="275" r:id="rId19"/>
    <p:sldId id="276" r:id="rId20"/>
    <p:sldId id="277" r:id="rId21"/>
    <p:sldId id="278" r:id="rId22"/>
    <p:sldId id="279" r:id="rId23"/>
    <p:sldId id="280" r:id="rId24"/>
    <p:sldId id="267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097" autoAdjust="0"/>
  </p:normalViewPr>
  <p:slideViewPr>
    <p:cSldViewPr>
      <p:cViewPr varScale="1">
        <p:scale>
          <a:sx n="77" d="100"/>
          <a:sy n="77" d="100"/>
        </p:scale>
        <p:origin x="-16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2572A-F6FB-442A-AC36-7BF55EB824A6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5C611-6BBD-4ED1-94B3-DDF2D280A6D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13584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25944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404373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29674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858576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56249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Porém a concentração intracelular é pequena, por necessitarem de transporte ativo para sua absorção.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5C611-6BBD-4ED1-94B3-DDF2D280A6DF}" type="slidenum">
              <a:rPr lang="pt-BR" smtClean="0"/>
              <a:pPr/>
              <a:t>8</a:t>
            </a:fld>
            <a:endParaRPr lang="pt-B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Atualmente,</a:t>
            </a:r>
            <a:r>
              <a:rPr lang="pt-BR" baseline="0" dirty="0" smtClean="0"/>
              <a:t> uma única dose diária tem sido utilizada.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5C611-6BBD-4ED1-94B3-DDF2D280A6DF}" type="slidenum">
              <a:rPr lang="pt-BR" smtClean="0"/>
              <a:pPr/>
              <a:t>11</a:t>
            </a:fld>
            <a:endParaRPr lang="pt-B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51388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980639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374691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188473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81878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28197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Retângulo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tângulo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D5E4B5C-A971-4DA8-92A5-C84F9CD9917F}" type="datetimeFigureOut">
              <a:rPr lang="pt-BR" smtClean="0"/>
              <a:pPr/>
              <a:t>01/05/2014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9257BB8-C9D6-44FA-938E-105C68ED3DB7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://www.supervestibular.com/universidades/universidade-catolica-brasilia---ucb.htm&amp;ei=6x8FU9bAD5G2kAfi5ID4Dg&amp;bvm=bv.61535280,d.eW0&amp;psig=AFQjCNFP_j1KKEktxLkteHqZgxfPUHu4ag&amp;ust=139293117095185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visa.gov.br/servicosaude/controle/rede_rm/cursos/rm_controle/opas_web/modulo1/aminoglicosideos4.htm" TargetMode="External"/><Relationship Id="rId2" Type="http://schemas.openxmlformats.org/officeDocument/2006/relationships/hyperlink" Target="http://www.sbp.com.br/show_item2.cfm?id_categoria=24&amp;id_detalhe=660&amp;tipo_detalhe=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f.up.pt/toxicologia/monografias/ano0304/Tuberculose/doc/ESTREPTOMICIN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27784" y="2420888"/>
            <a:ext cx="8077200" cy="1673352"/>
          </a:xfrm>
        </p:spPr>
        <p:txBody>
          <a:bodyPr/>
          <a:lstStyle/>
          <a:p>
            <a:r>
              <a:rPr lang="pt-BR" dirty="0" smtClean="0"/>
              <a:t>Aminoglicosídeos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073" y="2780928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pt-BR" dirty="0" smtClean="0"/>
              <a:t>Apresentação:</a:t>
            </a:r>
          </a:p>
          <a:p>
            <a:pPr algn="r"/>
            <a:r>
              <a:rPr lang="pt-BR" dirty="0" smtClean="0"/>
              <a:t>Danielle Gumieiro</a:t>
            </a:r>
          </a:p>
          <a:p>
            <a:pPr algn="r"/>
            <a:r>
              <a:rPr lang="pt-BR" dirty="0" smtClean="0"/>
              <a:t>Sarah Cardoso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771800" y="1484784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Universidade Católica de Brasília</a:t>
            </a:r>
          </a:p>
          <a:p>
            <a:pPr algn="ctr"/>
            <a:r>
              <a:rPr lang="pt-BR" dirty="0" smtClean="0"/>
              <a:t>Internato em Pediatria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952750" y="5374957"/>
            <a:ext cx="397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pPr algn="ctr"/>
            <a:r>
              <a:rPr lang="pt-BR" dirty="0" smtClean="0"/>
              <a:t>Brasília, 17 de abril de 2014 </a:t>
            </a:r>
            <a:endParaRPr lang="pt-BR" dirty="0"/>
          </a:p>
        </p:txBody>
      </p:sp>
      <p:pic>
        <p:nvPicPr>
          <p:cNvPr id="1026" name="Picture 2" descr="DSC014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52750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ANd9GcS8wDN0f34vO1R2VUORqcytV7ydgdtTIbRGocbROdvYSdHG3cpWmw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25" y="0"/>
            <a:ext cx="2771775" cy="218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800" dirty="0"/>
              <a:t>Classe de antibiótico cuja estrutura química consiste essencialmente de um núcleo central de hexose (anel aminociclitol) ligado, por ponte glicosídica, a pelo menos dois aminoaçúcares.</a:t>
            </a:r>
          </a:p>
        </p:txBody>
      </p:sp>
    </p:spTree>
    <p:extLst>
      <p:ext uri="{BB962C8B-B14F-4D97-AF65-F5344CB8AC3E}">
        <p14:creationId xmlns:p14="http://schemas.microsoft.com/office/powerpoint/2010/main" xmlns="" val="260407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800" dirty="0" smtClean="0"/>
              <a:t>Amicacina;</a:t>
            </a:r>
            <a:endParaRPr lang="it-IT" sz="2800" dirty="0"/>
          </a:p>
          <a:p>
            <a:pPr algn="just"/>
            <a:r>
              <a:rPr lang="it-IT" sz="2800" dirty="0" smtClean="0"/>
              <a:t>Tobramicina;</a:t>
            </a:r>
          </a:p>
          <a:p>
            <a:pPr algn="just"/>
            <a:r>
              <a:rPr lang="it-IT" sz="2800" dirty="0" smtClean="0"/>
              <a:t>Neomicina;</a:t>
            </a:r>
            <a:endParaRPr lang="it-IT" sz="2800" dirty="0"/>
          </a:p>
          <a:p>
            <a:pPr algn="just"/>
            <a:r>
              <a:rPr lang="it-IT" sz="2800" dirty="0" smtClean="0"/>
              <a:t>Sisomicina;</a:t>
            </a:r>
            <a:endParaRPr lang="it-IT" sz="2800" dirty="0"/>
          </a:p>
          <a:p>
            <a:pPr algn="just"/>
            <a:r>
              <a:rPr lang="it-IT" sz="2800" dirty="0" smtClean="0"/>
              <a:t>Gentamicina;</a:t>
            </a:r>
            <a:endParaRPr lang="it-IT" sz="2800" dirty="0"/>
          </a:p>
          <a:p>
            <a:pPr algn="just"/>
            <a:r>
              <a:rPr lang="it-IT" sz="2800" dirty="0" smtClean="0"/>
              <a:t>Netilmicina;</a:t>
            </a:r>
            <a:endParaRPr lang="it-IT" sz="2800" dirty="0"/>
          </a:p>
          <a:p>
            <a:pPr algn="just"/>
            <a:r>
              <a:rPr lang="it-IT" sz="2800" dirty="0" smtClean="0"/>
              <a:t>Estreptomicina.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2824152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800" dirty="0">
                <a:ea typeface="Verdana"/>
                <a:cs typeface="Verdana"/>
              </a:rPr>
              <a:t>Ligam-se à fração 30S dos ribossomos inibindo a síntese </a:t>
            </a:r>
            <a:r>
              <a:rPr lang="pt-BR" sz="2800" dirty="0" smtClean="0">
                <a:ea typeface="Verdana"/>
                <a:cs typeface="Verdana"/>
              </a:rPr>
              <a:t>proteica </a:t>
            </a:r>
            <a:r>
              <a:rPr lang="pt-BR" sz="2800" dirty="0">
                <a:ea typeface="Verdana"/>
                <a:cs typeface="Verdana"/>
              </a:rPr>
              <a:t>ou produzindo proteínas defeituosas</a:t>
            </a:r>
            <a:r>
              <a:rPr lang="pt-BR" sz="2800" dirty="0" smtClean="0">
                <a:ea typeface="Verdana"/>
                <a:cs typeface="Verdana"/>
              </a:rPr>
              <a:t>;</a:t>
            </a:r>
          </a:p>
          <a:p>
            <a:pPr algn="just"/>
            <a:endParaRPr lang="pt-BR" sz="2800" dirty="0">
              <a:ea typeface="Verdana"/>
              <a:cs typeface="Verdana"/>
            </a:endParaRPr>
          </a:p>
          <a:p>
            <a:pPr algn="just"/>
            <a:r>
              <a:rPr lang="pt-BR" sz="2800" dirty="0">
                <a:ea typeface="Verdana"/>
                <a:cs typeface="Verdana"/>
              </a:rPr>
              <a:t>Para atuar, o aminoglicosídeo deve primeiramente ligar-se à superfície da célula bacteriana e posteriormente deve ser transportado através da parede por um processo dependente de energia oxidativa.</a:t>
            </a:r>
          </a:p>
          <a:p>
            <a:pPr marL="0" indent="0">
              <a:buNone/>
            </a:pPr>
            <a:endParaRPr lang="pt-BR" sz="1125" dirty="0">
              <a:solidFill>
                <a:srgbClr val="2B3953"/>
              </a:solidFill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endParaRPr lang="pt-BR" sz="1125" dirty="0">
              <a:solidFill>
                <a:srgbClr val="2B3953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091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68711"/>
            <a:ext cx="5688632" cy="3457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800" dirty="0"/>
              <a:t>Interação iônica;</a:t>
            </a:r>
          </a:p>
          <a:p>
            <a:pPr algn="just"/>
            <a:r>
              <a:rPr lang="pt-BR" sz="2800" dirty="0"/>
              <a:t>Captação bifásica;</a:t>
            </a:r>
          </a:p>
          <a:p>
            <a:pPr algn="just"/>
            <a:r>
              <a:rPr lang="pt-BR" sz="2800" dirty="0"/>
              <a:t>Ligação ao ribossomo.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347864" y="648866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 smtClean="0"/>
              <a:t>Fonte: ANVISA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8530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Mecanismo de </a:t>
            </a:r>
            <a:r>
              <a:rPr lang="pt-BR" dirty="0" smtClean="0"/>
              <a:t>resistência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1" y="1825625"/>
            <a:ext cx="8074418" cy="4576600"/>
          </a:xfrm>
        </p:spPr>
        <p:txBody>
          <a:bodyPr>
            <a:normAutofit/>
          </a:bodyPr>
          <a:lstStyle/>
          <a:p>
            <a:pPr algn="just"/>
            <a:r>
              <a:rPr lang="pt-BR" sz="2800" dirty="0"/>
              <a:t>Existem três mecanismos reconhecidos de resistência bacteriana aos aminoglicosídeos: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Alteração </a:t>
            </a:r>
            <a:r>
              <a:rPr lang="pt-BR" sz="2400" dirty="0"/>
              <a:t>dos sítios de ligação no ribossomo;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Alteração </a:t>
            </a:r>
            <a:r>
              <a:rPr lang="pt-BR" sz="2400" dirty="0"/>
              <a:t>na permeabilidade;</a:t>
            </a:r>
          </a:p>
          <a:p>
            <a:pPr lvl="1" algn="just"/>
            <a:r>
              <a:rPr lang="pt-BR" sz="2400" dirty="0" smtClean="0">
                <a:ea typeface="Verdana"/>
                <a:cs typeface="Verdana"/>
              </a:rPr>
              <a:t>Modificação </a:t>
            </a:r>
            <a:r>
              <a:rPr lang="pt-BR" sz="2400" dirty="0"/>
              <a:t>enzimática da droga.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468793"/>
            <a:ext cx="3425087" cy="2389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6651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Propriedades farmacológicas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81128"/>
          </a:xfrm>
        </p:spPr>
        <p:txBody>
          <a:bodyPr>
            <a:normAutofit/>
          </a:bodyPr>
          <a:lstStyle/>
          <a:p>
            <a:pPr algn="just"/>
            <a:r>
              <a:rPr lang="pt-BR" sz="2600" dirty="0"/>
              <a:t>Pouco absorvíveis por via </a:t>
            </a:r>
            <a:r>
              <a:rPr lang="pt-BR" sz="2600" dirty="0" smtClean="0"/>
              <a:t>oral;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Níveis </a:t>
            </a:r>
            <a:r>
              <a:rPr lang="pt-BR" sz="2600" dirty="0"/>
              <a:t>séricos </a:t>
            </a:r>
            <a:r>
              <a:rPr lang="pt-BR" sz="2600" dirty="0" smtClean="0"/>
              <a:t>máximos:</a:t>
            </a:r>
          </a:p>
          <a:p>
            <a:pPr lvl="1" algn="just"/>
            <a:r>
              <a:rPr lang="pt-BR" sz="2400" dirty="0" smtClean="0"/>
              <a:t>Via intramuscular: 60 </a:t>
            </a:r>
            <a:r>
              <a:rPr lang="pt-BR" sz="2400" dirty="0"/>
              <a:t>a 90 </a:t>
            </a:r>
            <a:r>
              <a:rPr lang="pt-BR" sz="2400" dirty="0" smtClean="0"/>
              <a:t>minutos;</a:t>
            </a:r>
          </a:p>
          <a:p>
            <a:pPr lvl="1" algn="just"/>
            <a:r>
              <a:rPr lang="pt-BR" sz="2400" dirty="0"/>
              <a:t>I</a:t>
            </a:r>
            <a:r>
              <a:rPr lang="pt-BR" sz="2400" dirty="0" smtClean="0"/>
              <a:t>nfusões intravenosas: 30 minutos.</a:t>
            </a:r>
          </a:p>
          <a:p>
            <a:pPr lvl="1" algn="just"/>
            <a:endParaRPr lang="pt-BR" sz="2600" dirty="0" smtClean="0"/>
          </a:p>
          <a:p>
            <a:pPr algn="just"/>
            <a:r>
              <a:rPr lang="pt-BR" sz="2600" dirty="0" smtClean="0"/>
              <a:t>Quanto maior concentração → </a:t>
            </a:r>
            <a:r>
              <a:rPr lang="pt-BR" sz="2600" dirty="0"/>
              <a:t>mais </a:t>
            </a:r>
            <a:r>
              <a:rPr lang="pt-BR" sz="2600" dirty="0" smtClean="0"/>
              <a:t>rápido </a:t>
            </a:r>
            <a:r>
              <a:rPr lang="pt-BR" sz="2600" dirty="0"/>
              <a:t>e maior o efeito </a:t>
            </a:r>
            <a:r>
              <a:rPr lang="pt-BR" sz="2600" dirty="0" smtClean="0"/>
              <a:t>bactericida;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Importante </a:t>
            </a:r>
            <a:r>
              <a:rPr lang="pt-BR" sz="2600" dirty="0"/>
              <a:t>atividade bacteriostática </a:t>
            </a:r>
            <a:r>
              <a:rPr lang="pt-BR" sz="2600" dirty="0" smtClean="0"/>
              <a:t>residual (principalmente com </a:t>
            </a:r>
            <a:r>
              <a:rPr lang="pt-BR" sz="2600" dirty="0"/>
              <a:t>antimicrobianos </a:t>
            </a:r>
            <a:r>
              <a:rPr lang="pt-BR" sz="2600" dirty="0" smtClean="0"/>
              <a:t>ß-lactâmicos).</a:t>
            </a:r>
            <a:endParaRPr lang="pt-BR" sz="2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Propriedades farmacológicas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sz="2800" dirty="0"/>
              <a:t>Distribuem-se bem no líquido </a:t>
            </a:r>
            <a:r>
              <a:rPr lang="pt-BR" sz="2800" dirty="0" smtClean="0"/>
              <a:t>extracelular;</a:t>
            </a:r>
          </a:p>
          <a:p>
            <a:pPr lvl="1" algn="just"/>
            <a:r>
              <a:rPr lang="pt-BR" sz="2600" dirty="0"/>
              <a:t>Exceção são as células tubulares renais </a:t>
            </a:r>
            <a:r>
              <a:rPr lang="pt-BR" sz="2600" dirty="0" smtClean="0"/>
              <a:t>proximais: urina com concentração de 25 a 100x a concentração sérica.</a:t>
            </a:r>
          </a:p>
          <a:p>
            <a:pPr lvl="1" algn="just"/>
            <a:endParaRPr lang="pt-BR" dirty="0" smtClean="0"/>
          </a:p>
          <a:p>
            <a:pPr algn="just"/>
            <a:r>
              <a:rPr lang="pt-BR" sz="2800" dirty="0"/>
              <a:t>A penetração nas secreções pulmonares alcança 20% da concentração </a:t>
            </a:r>
            <a:r>
              <a:rPr lang="pt-BR" sz="2800" dirty="0" smtClean="0"/>
              <a:t>sérica;</a:t>
            </a:r>
          </a:p>
          <a:p>
            <a:pPr algn="just"/>
            <a:endParaRPr lang="pt-BR" sz="2800" dirty="0" smtClean="0"/>
          </a:p>
          <a:p>
            <a:pPr algn="just"/>
            <a:r>
              <a:rPr lang="pt-BR" sz="2800" dirty="0" smtClean="0"/>
              <a:t>A penetração </a:t>
            </a:r>
            <a:r>
              <a:rPr lang="pt-BR" sz="2800" dirty="0"/>
              <a:t>em </a:t>
            </a:r>
            <a:r>
              <a:rPr lang="pt-BR" sz="2800" dirty="0" smtClean="0"/>
              <a:t>líquor é baixa (exceto </a:t>
            </a:r>
            <a:r>
              <a:rPr lang="pt-BR" sz="2800" dirty="0"/>
              <a:t>em </a:t>
            </a:r>
            <a:r>
              <a:rPr lang="pt-BR" sz="2800" dirty="0" smtClean="0"/>
              <a:t>recém-nascidos);</a:t>
            </a:r>
          </a:p>
          <a:p>
            <a:pPr algn="just"/>
            <a:endParaRPr lang="pt-BR" sz="2800" dirty="0" smtClean="0"/>
          </a:p>
          <a:p>
            <a:pPr algn="just"/>
            <a:r>
              <a:rPr lang="pt-BR" sz="2800" dirty="0"/>
              <a:t>E</a:t>
            </a:r>
            <a:r>
              <a:rPr lang="pt-BR" sz="2800" dirty="0" smtClean="0"/>
              <a:t>liminados </a:t>
            </a:r>
            <a:r>
              <a:rPr lang="pt-BR" sz="2800" dirty="0"/>
              <a:t>quase que inalterados por filtração glomerular.</a:t>
            </a:r>
            <a:endParaRPr lang="pt-BR" sz="2800" dirty="0" smtClean="0"/>
          </a:p>
          <a:p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Efeitos adversos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600" dirty="0" smtClean="0"/>
              <a:t>Nefrotoxicidade: todos são potencialmente nefrotóxicos</a:t>
            </a:r>
          </a:p>
          <a:p>
            <a:pPr lvl="1" algn="just"/>
            <a:r>
              <a:rPr lang="pt-BR" sz="2400" dirty="0" smtClean="0"/>
              <a:t>Pode manifestar-se, após 7-10 dias de tratamento, com IRA do tipo não-oligúrica, por necrose tubular aguda;</a:t>
            </a:r>
          </a:p>
          <a:p>
            <a:pPr lvl="1" algn="just"/>
            <a:r>
              <a:rPr lang="pt-BR" sz="2400" dirty="0" smtClean="0"/>
              <a:t>Há reversibilidade da função renal com a interrupção do tratamento; </a:t>
            </a:r>
          </a:p>
          <a:p>
            <a:pPr lvl="1" algn="just"/>
            <a:r>
              <a:rPr lang="pt-BR" sz="2400" dirty="0" smtClean="0"/>
              <a:t>Fatores de risco: uso concomitante de outras drogas nefrotóxicas, idade avançada, doença hepática subjacente, uso prévio de aminoglicosídeos e estados hipovolêmicos.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Efeitos adversos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sz="3100" dirty="0" smtClean="0"/>
              <a:t>Ototoxicidade:</a:t>
            </a:r>
          </a:p>
          <a:p>
            <a:pPr lvl="1" algn="just"/>
            <a:r>
              <a:rPr lang="pt-BR" dirty="0"/>
              <a:t>É relativamente </a:t>
            </a:r>
            <a:r>
              <a:rPr lang="pt-BR" dirty="0" smtClean="0"/>
              <a:t>incomum. Porém, </a:t>
            </a:r>
            <a:r>
              <a:rPr lang="pt-BR" dirty="0"/>
              <a:t>importante por sua </a:t>
            </a:r>
            <a:r>
              <a:rPr lang="pt-BR" dirty="0" smtClean="0"/>
              <a:t>irreversibilidade, </a:t>
            </a:r>
            <a:r>
              <a:rPr lang="pt-BR" dirty="0"/>
              <a:t>podendo ocorrer mesmo após a interrupção da droga</a:t>
            </a:r>
            <a:r>
              <a:rPr lang="pt-BR" dirty="0" smtClean="0"/>
              <a:t>.</a:t>
            </a:r>
          </a:p>
          <a:p>
            <a:pPr lvl="1" algn="just"/>
            <a:endParaRPr lang="pt-BR" dirty="0"/>
          </a:p>
          <a:p>
            <a:pPr algn="just"/>
            <a:r>
              <a:rPr lang="pt-BR" sz="3100" dirty="0" smtClean="0"/>
              <a:t>Paralisia neuromuscular: é rara</a:t>
            </a:r>
          </a:p>
          <a:p>
            <a:pPr lvl="1" algn="just"/>
            <a:r>
              <a:rPr lang="pt-BR" dirty="0" smtClean="0"/>
              <a:t>Normalmente ocorre em </a:t>
            </a:r>
            <a:r>
              <a:rPr lang="pt-BR" dirty="0"/>
              <a:t>situações </a:t>
            </a:r>
            <a:r>
              <a:rPr lang="pt-BR" dirty="0" smtClean="0"/>
              <a:t>especiais </a:t>
            </a:r>
            <a:r>
              <a:rPr lang="pt-BR" dirty="0"/>
              <a:t>(</a:t>
            </a:r>
            <a:r>
              <a:rPr lang="pt-BR" dirty="0" smtClean="0"/>
              <a:t>absorção </a:t>
            </a:r>
            <a:r>
              <a:rPr lang="pt-BR" dirty="0"/>
              <a:t>de altas doses </a:t>
            </a:r>
            <a:r>
              <a:rPr lang="pt-BR" dirty="0" smtClean="0"/>
              <a:t>intraperitoneais </a:t>
            </a:r>
            <a:r>
              <a:rPr lang="pt-BR" dirty="0"/>
              <a:t>ou de infusões </a:t>
            </a:r>
            <a:r>
              <a:rPr lang="pt-BR" dirty="0" smtClean="0"/>
              <a:t>rápidas);</a:t>
            </a:r>
          </a:p>
          <a:p>
            <a:pPr lvl="1" algn="just"/>
            <a:r>
              <a:rPr lang="pt-BR" dirty="0" smtClean="0"/>
              <a:t>Alguns </a:t>
            </a:r>
            <a:r>
              <a:rPr lang="pt-BR" dirty="0"/>
              <a:t>pacientes estão mais susceptíveis a esta </a:t>
            </a:r>
            <a:r>
              <a:rPr lang="pt-BR" dirty="0" smtClean="0"/>
              <a:t>complicação: pacientes </a:t>
            </a:r>
            <a:r>
              <a:rPr lang="pt-BR" dirty="0"/>
              <a:t>que usaram </a:t>
            </a:r>
            <a:r>
              <a:rPr lang="pt-BR" dirty="0" smtClean="0"/>
              <a:t>curarizantes ou </a:t>
            </a:r>
            <a:r>
              <a:rPr lang="pt-BR" dirty="0"/>
              <a:t>com miastenia gravis, hipocalcemia, hiperfosfatemia, </a:t>
            </a:r>
            <a:r>
              <a:rPr lang="pt-BR" dirty="0" smtClean="0"/>
              <a:t>botulismo;</a:t>
            </a:r>
          </a:p>
          <a:p>
            <a:pPr lvl="1" algn="just"/>
            <a:r>
              <a:rPr lang="pt-BR" dirty="0"/>
              <a:t>T</a:t>
            </a:r>
            <a:r>
              <a:rPr lang="pt-BR" dirty="0" smtClean="0"/>
              <a:t>ratamento: gluconato </a:t>
            </a:r>
            <a:r>
              <a:rPr lang="pt-BR" dirty="0"/>
              <a:t>de cálcio.</a:t>
            </a:r>
            <a:endParaRPr lang="pt-BR" dirty="0" smtClean="0"/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Posologia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600" dirty="0" smtClean="0"/>
              <a:t>A melhoria dos benefícios clínicos e a redução do risco de nefrotoxicidade é alcançada com a alteração da posologia para 1 única tomada diária de maior dosagem;</a:t>
            </a:r>
          </a:p>
          <a:p>
            <a:pPr algn="just"/>
            <a:endParaRPr lang="pt-BR" sz="2600" dirty="0" smtClean="0"/>
          </a:p>
          <a:p>
            <a:pPr algn="just"/>
            <a:r>
              <a:rPr lang="pt-BR" sz="2600" dirty="0" smtClean="0"/>
              <a:t>A dose única atinge picos de concentração plasmática superiores com melhores efeitos bactericidas do que com as doses múltiplas.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Amicacina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 smtClean="0"/>
              <a:t>Obtenção semi-sintética;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Indicada em infecções </a:t>
            </a:r>
            <a:r>
              <a:rPr lang="pt-BR" sz="2400" dirty="0"/>
              <a:t>moderadas ou </a:t>
            </a:r>
            <a:r>
              <a:rPr lang="pt-BR" sz="2400" dirty="0" smtClean="0"/>
              <a:t>severas (hospitalares), por </a:t>
            </a:r>
            <a:r>
              <a:rPr lang="pt-BR" sz="2400" dirty="0"/>
              <a:t>bacilos Gram negativos resistentes aos demais </a:t>
            </a:r>
            <a:r>
              <a:rPr lang="pt-BR" sz="2400" dirty="0" smtClean="0"/>
              <a:t>aminoglicosídeos. Exemplos: </a:t>
            </a:r>
            <a:r>
              <a:rPr lang="pt-BR" sz="2400" i="1" dirty="0" smtClean="0"/>
              <a:t>E</a:t>
            </a:r>
            <a:r>
              <a:rPr lang="pt-BR" sz="2400" i="1" dirty="0"/>
              <a:t>. coli, Klebsiella, Enterobacter, Serratia, Proteus, Providentia, Morganella, Acinetobacter </a:t>
            </a:r>
            <a:r>
              <a:rPr lang="pt-BR" sz="2400" dirty="0"/>
              <a:t>e</a:t>
            </a:r>
            <a:r>
              <a:rPr lang="pt-BR" sz="2400" i="1" dirty="0"/>
              <a:t> P. </a:t>
            </a:r>
            <a:r>
              <a:rPr lang="pt-BR" sz="2400" i="1" dirty="0" smtClean="0"/>
              <a:t>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É </a:t>
            </a:r>
            <a:r>
              <a:rPr lang="pt-BR" sz="2400" dirty="0" smtClean="0"/>
              <a:t>o único aminoglicosídeo ativo </a:t>
            </a:r>
            <a:r>
              <a:rPr lang="pt-BR" sz="2400" dirty="0"/>
              <a:t>contra </a:t>
            </a:r>
            <a:r>
              <a:rPr lang="pt-BR" sz="2400" i="1" dirty="0"/>
              <a:t>Nocardia </a:t>
            </a:r>
            <a:r>
              <a:rPr lang="pt-BR" sz="2400" i="1" dirty="0" smtClean="0"/>
              <a:t>asteroides</a:t>
            </a:r>
            <a:r>
              <a:rPr lang="pt-BR" sz="2400" dirty="0" smtClean="0"/>
              <a:t>; 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Pode ser incluída </a:t>
            </a:r>
            <a:r>
              <a:rPr lang="pt-BR" sz="2400" dirty="0"/>
              <a:t>no </a:t>
            </a:r>
            <a:r>
              <a:rPr lang="pt-BR" sz="2400" dirty="0" smtClean="0"/>
              <a:t>tratamento de infecções por </a:t>
            </a:r>
            <a:r>
              <a:rPr lang="pt-BR" sz="2400" i="1" dirty="0" smtClean="0"/>
              <a:t>Mycobacterium</a:t>
            </a:r>
            <a:r>
              <a:rPr lang="pt-BR" sz="2400" i="1" dirty="0"/>
              <a:t> </a:t>
            </a:r>
            <a:r>
              <a:rPr lang="pt-BR" sz="2400" i="1" dirty="0" smtClean="0"/>
              <a:t>avium-intracellulare</a:t>
            </a:r>
            <a:r>
              <a:rPr lang="pt-BR" sz="2400" dirty="0"/>
              <a:t>. É</a:t>
            </a:r>
            <a:r>
              <a:rPr lang="pt-BR" sz="2400" dirty="0" smtClean="0"/>
              <a:t> ativa em </a:t>
            </a:r>
            <a:r>
              <a:rPr lang="pt-BR" sz="2400" dirty="0"/>
              <a:t>algumas espécies </a:t>
            </a:r>
            <a:r>
              <a:rPr lang="pt-BR" sz="2400" dirty="0" smtClean="0"/>
              <a:t>de </a:t>
            </a:r>
            <a:r>
              <a:rPr lang="pt-BR" sz="2400" dirty="0"/>
              <a:t>crescimento rápido (</a:t>
            </a:r>
            <a:r>
              <a:rPr lang="pt-BR" sz="2400" i="1" dirty="0"/>
              <a:t>M.chelonae </a:t>
            </a:r>
            <a:r>
              <a:rPr lang="pt-BR" sz="2400" dirty="0"/>
              <a:t>e</a:t>
            </a:r>
            <a:r>
              <a:rPr lang="pt-BR" sz="2400" i="1" dirty="0"/>
              <a:t> M.fortuitum</a:t>
            </a:r>
            <a:r>
              <a:rPr lang="pt-BR" sz="2400" dirty="0"/>
              <a:t>).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Amicacina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G</a:t>
            </a:r>
            <a:r>
              <a:rPr lang="pt-BR" sz="2400" dirty="0" smtClean="0"/>
              <a:t>raves estafilococcias: associada </a:t>
            </a:r>
            <a:r>
              <a:rPr lang="pt-BR" sz="2400" dirty="0"/>
              <a:t>à cefalotina ou à </a:t>
            </a:r>
            <a:r>
              <a:rPr lang="pt-BR" sz="2400" dirty="0" smtClean="0"/>
              <a:t>oxacilina;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P</a:t>
            </a:r>
            <a:r>
              <a:rPr lang="pt-BR" sz="2400" dirty="0" smtClean="0"/>
              <a:t>neumonias e septicemias estafilocóccicas: </a:t>
            </a:r>
            <a:r>
              <a:rPr lang="pt-BR" sz="2400" dirty="0"/>
              <a:t>é</a:t>
            </a:r>
            <a:r>
              <a:rPr lang="pt-BR" sz="2400" dirty="0" smtClean="0"/>
              <a:t> combinada com </a:t>
            </a:r>
            <a:r>
              <a:rPr lang="el-GR" sz="2400" dirty="0" smtClean="0"/>
              <a:t>β</a:t>
            </a:r>
            <a:r>
              <a:rPr lang="pt-BR" sz="2400" dirty="0" smtClean="0"/>
              <a:t>-lactâmico, sendo mantida </a:t>
            </a:r>
            <a:r>
              <a:rPr lang="pt-BR" sz="2400" dirty="0"/>
              <a:t>durante os </a:t>
            </a:r>
            <a:r>
              <a:rPr lang="pt-BR" sz="2400" dirty="0" smtClean="0"/>
              <a:t>3-5 dias </a:t>
            </a:r>
            <a:r>
              <a:rPr lang="pt-BR" sz="2400" dirty="0"/>
              <a:t>iniciais do </a:t>
            </a:r>
            <a:r>
              <a:rPr lang="pt-BR" sz="2400" dirty="0" smtClean="0"/>
              <a:t>tratamento. Depois mantém a monoterapia </a:t>
            </a:r>
            <a:r>
              <a:rPr lang="pt-BR" sz="2400" dirty="0"/>
              <a:t>com o </a:t>
            </a:r>
            <a:r>
              <a:rPr lang="pt-BR" sz="2400" dirty="0" smtClean="0"/>
              <a:t>antiestafilocóccico;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Posologia: 15 </a:t>
            </a:r>
            <a:r>
              <a:rPr lang="pt-BR" sz="2400" dirty="0"/>
              <a:t>a 22,5 mg/kg/dia (máximo de 1,5 g/dia</a:t>
            </a:r>
            <a:r>
              <a:rPr lang="pt-BR" sz="2400" dirty="0" smtClean="0"/>
              <a:t>), IM ou EV, de </a:t>
            </a:r>
            <a:r>
              <a:rPr lang="pt-BR" sz="2400" dirty="0"/>
              <a:t>8/8horas. </a:t>
            </a:r>
            <a:endParaRPr lang="pt-BR" sz="2400" dirty="0" smtClean="0"/>
          </a:p>
          <a:p>
            <a:pPr lvl="1" algn="just"/>
            <a:r>
              <a:rPr lang="pt-BR" sz="2400" dirty="0" smtClean="0"/>
              <a:t>Nebulização na fibrose cística: 250 mg </a:t>
            </a:r>
            <a:r>
              <a:rPr lang="pt-BR" sz="2400" dirty="0"/>
              <a:t>em 2 a 3 ml de solução salina, </a:t>
            </a:r>
            <a:r>
              <a:rPr lang="pt-BR" sz="2400" dirty="0" smtClean="0"/>
              <a:t>2x/dia.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Tobramicina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/>
              <a:t>Derivada do </a:t>
            </a:r>
            <a:r>
              <a:rPr lang="pt-BR" sz="2400" i="1" dirty="0"/>
              <a:t>Streptomyces </a:t>
            </a:r>
            <a:r>
              <a:rPr lang="pt-BR" sz="2400" i="1" dirty="0" smtClean="0"/>
              <a:t>sp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Demonstra, in vitro, maior atividade contra algumas cepas de </a:t>
            </a:r>
            <a:r>
              <a:rPr lang="pt-BR" sz="2400" i="1" dirty="0"/>
              <a:t>Acinetobacter </a:t>
            </a:r>
            <a:r>
              <a:rPr lang="pt-BR" sz="2400" dirty="0"/>
              <a:t>e</a:t>
            </a:r>
            <a:r>
              <a:rPr lang="pt-BR" sz="2400" i="1" dirty="0"/>
              <a:t>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Pode </a:t>
            </a:r>
            <a:r>
              <a:rPr lang="pt-BR" sz="2400" dirty="0"/>
              <a:t>ser </a:t>
            </a:r>
            <a:r>
              <a:rPr lang="pt-BR" sz="2400" dirty="0" smtClean="0"/>
              <a:t>escolha </a:t>
            </a:r>
            <a:r>
              <a:rPr lang="pt-BR" sz="2400" dirty="0"/>
              <a:t>para o tratamento de infecções </a:t>
            </a:r>
            <a:r>
              <a:rPr lang="pt-BR" sz="2400" dirty="0" smtClean="0"/>
              <a:t>por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, </a:t>
            </a:r>
            <a:r>
              <a:rPr lang="pt-BR" sz="2400" dirty="0"/>
              <a:t>em associação com um antibiótico </a:t>
            </a:r>
            <a:r>
              <a:rPr lang="el-GR" sz="2400" dirty="0" smtClean="0"/>
              <a:t>β</a:t>
            </a:r>
            <a:r>
              <a:rPr lang="pt-BR" sz="2400" dirty="0" smtClean="0"/>
              <a:t>-lactâmico </a:t>
            </a:r>
            <a:r>
              <a:rPr lang="pt-BR" sz="2400" dirty="0"/>
              <a:t>de ação </a:t>
            </a:r>
            <a:r>
              <a:rPr lang="pt-BR" sz="2400" dirty="0" smtClean="0"/>
              <a:t>anti-pseudomonas;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Seu espectro de ação inclui ainda estafilococos produtores ou não de penicilinase e </a:t>
            </a:r>
            <a:r>
              <a:rPr lang="pt-BR" sz="2400" dirty="0" smtClean="0"/>
              <a:t>o gonococo;</a:t>
            </a:r>
          </a:p>
          <a:p>
            <a:pPr algn="just"/>
            <a:endParaRPr lang="pt-BR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Tobramicina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 smtClean="0"/>
              <a:t>Juntamente com a gentamicina, constitui o que apresenta maior atividade contra as enterobactérias;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 posologia é de 3 a 7,5 mg/kg/dia, por via intramuscular ou endovenosa, a cada oito horas.</a:t>
            </a:r>
          </a:p>
          <a:p>
            <a:pPr lvl="1" algn="just"/>
            <a:r>
              <a:rPr lang="pt-BR" sz="2400" dirty="0" smtClean="0"/>
              <a:t>Fibrose cística (diminui a densidade por </a:t>
            </a:r>
            <a:r>
              <a:rPr lang="pt-BR" sz="2400" i="1" dirty="0" smtClean="0"/>
              <a:t>P. aeruginosa</a:t>
            </a:r>
            <a:r>
              <a:rPr lang="pt-BR" sz="2400" dirty="0" smtClean="0"/>
              <a:t>): 80 mg em 3 ml de solução salina, 3x/dia, via inalatória. </a:t>
            </a:r>
            <a:r>
              <a:rPr lang="pt-BR" sz="2500" dirty="0" smtClean="0"/>
              <a:t> 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Neomicina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Produto de </a:t>
            </a:r>
            <a:r>
              <a:rPr lang="pt-BR" sz="2400" dirty="0" smtClean="0"/>
              <a:t>fermentação, </a:t>
            </a:r>
            <a:r>
              <a:rPr lang="pt-BR" sz="2400" dirty="0"/>
              <a:t>derivada do </a:t>
            </a:r>
            <a:r>
              <a:rPr lang="pt-BR" sz="2400" i="1" dirty="0"/>
              <a:t>Streptomyces </a:t>
            </a:r>
            <a:r>
              <a:rPr lang="pt-BR" sz="2400" i="1" dirty="0" smtClean="0"/>
              <a:t>sp</a:t>
            </a:r>
            <a:r>
              <a:rPr lang="pt-BR" sz="2400" dirty="0" smtClean="0"/>
              <a:t>, formado </a:t>
            </a:r>
            <a:r>
              <a:rPr lang="pt-BR" sz="2400" dirty="0"/>
              <a:t>por 3</a:t>
            </a:r>
            <a:r>
              <a:rPr lang="pt-BR" sz="2400" dirty="0" smtClean="0"/>
              <a:t> </a:t>
            </a:r>
            <a:r>
              <a:rPr lang="pt-BR" sz="2400" dirty="0"/>
              <a:t>constituintes (A, B e C</a:t>
            </a:r>
            <a:r>
              <a:rPr lang="pt-BR" sz="2400" dirty="0" smtClean="0"/>
              <a:t>). Embora a </a:t>
            </a:r>
            <a:r>
              <a:rPr lang="pt-BR" sz="2400" dirty="0"/>
              <a:t>neomicina B seja o principal </a:t>
            </a:r>
            <a:r>
              <a:rPr lang="pt-BR" sz="2400" dirty="0" smtClean="0"/>
              <a:t>componente;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É </a:t>
            </a:r>
            <a:r>
              <a:rPr lang="pt-BR" sz="2400" dirty="0"/>
              <a:t>ativa contra </a:t>
            </a:r>
            <a:r>
              <a:rPr lang="pt-BR" sz="2400" dirty="0" smtClean="0"/>
              <a:t>estreptococos</a:t>
            </a:r>
            <a:r>
              <a:rPr lang="pt-BR" sz="2400" dirty="0"/>
              <a:t>, estafilococos, enterobactérias e micobactérias, não atuando sobre </a:t>
            </a:r>
            <a:r>
              <a:rPr lang="pt-BR" sz="2400" i="1" dirty="0" smtClean="0"/>
              <a:t>P.aeruginosa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/>
              <a:t>Devido à acentuada nefrotoxicidade e ototoxicidade, seu emprego </a:t>
            </a:r>
            <a:r>
              <a:rPr lang="pt-BR" sz="2400" dirty="0" smtClean="0"/>
              <a:t>restringe-se </a:t>
            </a:r>
            <a:r>
              <a:rPr lang="pt-BR" sz="2400" dirty="0"/>
              <a:t>ao uso tópico e </a:t>
            </a:r>
            <a:r>
              <a:rPr lang="pt-BR" sz="2400" dirty="0" smtClean="0"/>
              <a:t>via </a:t>
            </a:r>
            <a:r>
              <a:rPr lang="pt-BR" sz="2400" dirty="0"/>
              <a:t>oral: </a:t>
            </a:r>
            <a:endParaRPr lang="pt-BR" sz="2400" dirty="0" smtClean="0"/>
          </a:p>
          <a:p>
            <a:pPr lvl="1" algn="just"/>
            <a:r>
              <a:rPr lang="pt-BR" sz="2400" dirty="0"/>
              <a:t>I</a:t>
            </a:r>
            <a:r>
              <a:rPr lang="pt-BR" sz="2400" dirty="0" smtClean="0"/>
              <a:t>ndicada </a:t>
            </a:r>
            <a:r>
              <a:rPr lang="pt-BR" sz="2400" dirty="0"/>
              <a:t>para a esterilização pré-operatória da flora aeróbica </a:t>
            </a:r>
            <a:r>
              <a:rPr lang="pt-BR" sz="2400" dirty="0" smtClean="0"/>
              <a:t>intestinal. No </a:t>
            </a:r>
            <a:r>
              <a:rPr lang="pt-BR" sz="2400" dirty="0"/>
              <a:t>tratamento do coma </a:t>
            </a:r>
            <a:r>
              <a:rPr lang="pt-BR" sz="2400" dirty="0" smtClean="0"/>
              <a:t>hepático, </a:t>
            </a:r>
            <a:r>
              <a:rPr lang="pt-BR" sz="2400" dirty="0"/>
              <a:t>seu uso objetiva redução da microbiota intestinal. 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Sisomicina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 smtClean="0"/>
              <a:t>Possui </a:t>
            </a:r>
            <a:r>
              <a:rPr lang="pt-BR" sz="2400" dirty="0"/>
              <a:t>espectro de ação semelhante ao da gentamicina e </a:t>
            </a:r>
            <a:r>
              <a:rPr lang="pt-BR" sz="2400" dirty="0" smtClean="0"/>
              <a:t>tobramicina;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Deve-se </a:t>
            </a:r>
            <a:r>
              <a:rPr lang="pt-BR" sz="2400" dirty="0"/>
              <a:t>evitar o uso concomitante da furosemida e ácido etacrínico pela possível exacerbação da </a:t>
            </a:r>
            <a:r>
              <a:rPr lang="pt-BR" sz="2400" dirty="0" smtClean="0"/>
              <a:t>toxicidade;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Atualmente </a:t>
            </a:r>
            <a:r>
              <a:rPr lang="pt-BR" sz="2400" dirty="0"/>
              <a:t>não é mais </a:t>
            </a:r>
            <a:r>
              <a:rPr lang="pt-BR" sz="2400" dirty="0" smtClean="0"/>
              <a:t>fabricada </a:t>
            </a:r>
            <a:r>
              <a:rPr lang="pt-BR" sz="2400" dirty="0"/>
              <a:t>no país.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400" dirty="0">
                <a:ea typeface="Verdana"/>
                <a:cs typeface="Verdana"/>
              </a:rPr>
              <a:t>Especial </a:t>
            </a:r>
            <a:r>
              <a:rPr lang="pt-BR" sz="2400" dirty="0"/>
              <a:t>atuação sobre </a:t>
            </a:r>
            <a:r>
              <a:rPr lang="pt-BR" sz="2400" i="1" dirty="0"/>
              <a:t>P. aeruginosa </a:t>
            </a:r>
            <a:r>
              <a:rPr lang="pt-BR" sz="2400" dirty="0"/>
              <a:t>e </a:t>
            </a:r>
            <a:r>
              <a:rPr lang="pt-BR" sz="2400" i="1" dirty="0" smtClean="0"/>
              <a:t>Acinetobacter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Caracteriza-se por atuação sinérgica com as penicilinas, cefalosporinas e polimixinas e antagonismo com as tetraciclinas e cloranfenicol</a:t>
            </a:r>
            <a:r>
              <a:rPr lang="pt-BR" sz="2400" dirty="0" smtClean="0"/>
              <a:t>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Possui amplo espectro de ação, atuando sobre gram-positivos, negativos e </a:t>
            </a:r>
            <a:r>
              <a:rPr lang="pt-BR" sz="2400" dirty="0" smtClean="0"/>
              <a:t>micobactérias;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Possui atividade sobre os estreptococos, estafilococos e pneumococos. Não é indicada para as infecções por clostrídeos e </a:t>
            </a:r>
            <a:r>
              <a:rPr lang="pt-BR" sz="2400" dirty="0" smtClean="0"/>
              <a:t>corinebactérias</a:t>
            </a:r>
            <a:r>
              <a:rPr lang="pt-BR" sz="24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xmlns="" val="329508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772816"/>
            <a:ext cx="8363272" cy="4925144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pt-BR" sz="3800" dirty="0"/>
              <a:t>Principal indicação contra os bacilos gram-negativos, especialmente enterobactérias e </a:t>
            </a:r>
            <a:r>
              <a:rPr lang="pt-BR" sz="3800" i="1" dirty="0"/>
              <a:t>P.aeruginosa</a:t>
            </a:r>
            <a:r>
              <a:rPr lang="pt-BR" sz="3800" dirty="0"/>
              <a:t>, sendo pequena sua atividade contra cocos gram-negativos (meningococo e gonococo</a:t>
            </a:r>
            <a:r>
              <a:rPr lang="pt-BR" sz="3800" dirty="0" smtClean="0"/>
              <a:t>);</a:t>
            </a:r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Não possui ação contra </a:t>
            </a:r>
            <a:r>
              <a:rPr lang="pt-BR" sz="3800" i="1" dirty="0"/>
              <a:t>H.influenzae </a:t>
            </a:r>
            <a:r>
              <a:rPr lang="pt-BR" sz="3800" dirty="0"/>
              <a:t>e bactérias </a:t>
            </a:r>
            <a:r>
              <a:rPr lang="pt-BR" sz="3800" dirty="0" smtClean="0"/>
              <a:t>anaeróbias;</a:t>
            </a:r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Possui ação sobre as micobactérias, porém a dificuldade de sua utilização está no tempo prolongado de tratamento exigido para a cura das infecções, o que impossibilitaria sua manutenção pela toxicidade </a:t>
            </a:r>
            <a:r>
              <a:rPr lang="pt-BR" sz="3800" dirty="0" smtClean="0"/>
              <a:t>decorrente;</a:t>
            </a:r>
            <a:r>
              <a:rPr lang="pt-BR" sz="3800" dirty="0"/>
              <a:t> </a:t>
            </a:r>
            <a:endParaRPr lang="pt-BR" sz="3800" dirty="0" smtClean="0"/>
          </a:p>
          <a:p>
            <a:pPr algn="just"/>
            <a:endParaRPr lang="pt-BR" sz="3800" dirty="0"/>
          </a:p>
          <a:p>
            <a:pPr algn="just"/>
            <a:r>
              <a:rPr lang="pt-BR" sz="3800" dirty="0"/>
              <a:t>Persiste como o aminoglicosídeo de escolha para o tratamento de infecções graves causadas por </a:t>
            </a:r>
            <a:r>
              <a:rPr lang="pt-BR" sz="3800" i="1" dirty="0"/>
              <a:t>Enterobacteriaceae</a:t>
            </a:r>
            <a:r>
              <a:rPr lang="pt-BR" sz="3800" dirty="0"/>
              <a:t> e </a:t>
            </a:r>
            <a:r>
              <a:rPr lang="pt-BR" sz="3800" i="1" dirty="0"/>
              <a:t>P.aeruginosa</a:t>
            </a:r>
            <a:r>
              <a:rPr lang="pt-BR" sz="3800" dirty="0"/>
              <a:t>.</a:t>
            </a:r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463272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400" dirty="0"/>
              <a:t>Indicações </a:t>
            </a:r>
            <a:r>
              <a:rPr lang="pt-BR" sz="2400" dirty="0" smtClean="0"/>
              <a:t>adicionais:</a:t>
            </a:r>
            <a:endParaRPr lang="pt-BR" sz="2400" dirty="0"/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Tratamento </a:t>
            </a:r>
            <a:r>
              <a:rPr lang="pt-BR" sz="2200" b="1" dirty="0">
                <a:ea typeface="Verdana"/>
                <a:cs typeface="Verdana"/>
              </a:rPr>
              <a:t>de endocardite bacteriana: </a:t>
            </a:r>
            <a:r>
              <a:rPr lang="pt-BR" sz="2200" dirty="0">
                <a:ea typeface="Verdana"/>
                <a:cs typeface="Verdana"/>
              </a:rPr>
              <a:t> em combinação com ampicilina, penicilina cristalina</a:t>
            </a:r>
            <a:r>
              <a:rPr lang="pt-BR" sz="2200" b="1" dirty="0">
                <a:ea typeface="Verdana"/>
                <a:cs typeface="Verdana"/>
              </a:rPr>
              <a:t> </a:t>
            </a:r>
            <a:r>
              <a:rPr lang="pt-BR" sz="2200" dirty="0">
                <a:ea typeface="Verdana"/>
                <a:cs typeface="Verdana"/>
              </a:rPr>
              <a:t>ou </a:t>
            </a:r>
            <a:r>
              <a:rPr lang="pt-BR" sz="2200" dirty="0" smtClean="0">
                <a:ea typeface="Verdana"/>
                <a:cs typeface="Verdana"/>
              </a:rPr>
              <a:t>vancomicina;</a:t>
            </a:r>
          </a:p>
          <a:p>
            <a:pPr marL="400050" lvl="1" indent="0" algn="just"/>
            <a:endParaRPr lang="pt-BR" sz="2200" dirty="0" smtClean="0">
              <a:ea typeface="Verdana"/>
              <a:cs typeface="Verdana"/>
            </a:endParaRPr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Profilaxia</a:t>
            </a:r>
            <a:r>
              <a:rPr lang="pt-BR" sz="2200" dirty="0" smtClean="0">
                <a:ea typeface="Verdana"/>
                <a:cs typeface="Verdana"/>
              </a:rPr>
              <a:t> </a:t>
            </a:r>
            <a:r>
              <a:rPr lang="pt-BR" sz="2200" b="1" dirty="0">
                <a:ea typeface="Verdana"/>
                <a:cs typeface="Verdana"/>
              </a:rPr>
              <a:t>de endocardite bacteriana em pacientes de alto risco antes de se submeterem a procedimentos no trato geniturinário ou gastrintestinal: </a:t>
            </a:r>
            <a:r>
              <a:rPr lang="pt-BR" sz="2200" dirty="0">
                <a:ea typeface="Verdana"/>
                <a:cs typeface="Verdana"/>
              </a:rPr>
              <a:t>em associação com ampicilina (ou vancomicina em pacientes alérgicos a penicilina</a:t>
            </a:r>
            <a:r>
              <a:rPr lang="pt-BR" sz="2200" dirty="0" smtClean="0">
                <a:ea typeface="Verdana"/>
                <a:cs typeface="Verdana"/>
              </a:rPr>
              <a:t>);</a:t>
            </a:r>
          </a:p>
          <a:p>
            <a:pPr marL="400050" lvl="1" indent="0" algn="just"/>
            <a:endParaRPr lang="pt-BR" sz="2200" dirty="0" smtClean="0">
              <a:ea typeface="Verdana"/>
              <a:cs typeface="Verdana"/>
            </a:endParaRPr>
          </a:p>
          <a:p>
            <a:pPr marL="400050" lvl="1" indent="0" algn="just"/>
            <a:r>
              <a:rPr lang="pt-BR" sz="2200" b="1" dirty="0" smtClean="0">
                <a:ea typeface="Verdana"/>
                <a:cs typeface="Verdana"/>
              </a:rPr>
              <a:t>Tratamento </a:t>
            </a:r>
            <a:r>
              <a:rPr lang="pt-BR" sz="2200" b="1" dirty="0">
                <a:ea typeface="Verdana"/>
                <a:cs typeface="Verdana"/>
              </a:rPr>
              <a:t>de infecções graves causadas por </a:t>
            </a:r>
            <a:r>
              <a:rPr lang="pt-BR" sz="2200" b="1" i="1" dirty="0">
                <a:ea typeface="Verdana"/>
                <a:cs typeface="Verdana"/>
              </a:rPr>
              <a:t>P.aeruginosa</a:t>
            </a:r>
            <a:r>
              <a:rPr lang="pt-BR" sz="2200" b="1" dirty="0">
                <a:ea typeface="Verdana"/>
                <a:cs typeface="Verdana"/>
              </a:rPr>
              <a:t> em outra localização que não o trato urinário  e para o tratamento inicial de otite externa maligna: </a:t>
            </a:r>
            <a:r>
              <a:rPr lang="pt-BR" sz="2200" dirty="0">
                <a:ea typeface="Verdana"/>
                <a:cs typeface="Verdana"/>
              </a:rPr>
              <a:t>associada às penicilinas de ação </a:t>
            </a:r>
            <a:r>
              <a:rPr lang="pt-BR" sz="2200" dirty="0" smtClean="0">
                <a:ea typeface="Verdana"/>
                <a:cs typeface="Verdana"/>
              </a:rPr>
              <a:t>antipseudomonas.</a:t>
            </a:r>
            <a:endParaRPr lang="pt-BR" sz="2200" dirty="0"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808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Gentamicina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algn="just"/>
            <a:r>
              <a:rPr lang="pt-BR" sz="2400" dirty="0" smtClean="0">
                <a:latin typeface="Corbel" pitchFamily="34" charset="0"/>
              </a:rPr>
              <a:t>É </a:t>
            </a:r>
            <a:r>
              <a:rPr lang="pt-BR" sz="2400" dirty="0">
                <a:latin typeface="Corbel" pitchFamily="34" charset="0"/>
              </a:rPr>
              <a:t>utilizada na dose de </a:t>
            </a:r>
            <a:r>
              <a:rPr lang="pt-BR" sz="2400" b="1" dirty="0">
                <a:latin typeface="Corbel" pitchFamily="34" charset="0"/>
              </a:rPr>
              <a:t>3,0 a </a:t>
            </a:r>
            <a:r>
              <a:rPr lang="pt-BR" sz="2400" b="1" dirty="0" smtClean="0">
                <a:latin typeface="Corbel" pitchFamily="34" charset="0"/>
              </a:rPr>
              <a:t>7,5mg/Kg/dia</a:t>
            </a:r>
            <a:r>
              <a:rPr lang="pt-BR" sz="2400" dirty="0" smtClean="0">
                <a:latin typeface="Corbel" pitchFamily="34" charset="0"/>
              </a:rPr>
              <a:t>,</a:t>
            </a:r>
            <a:r>
              <a:rPr lang="pt-BR" sz="2400" b="1" dirty="0" smtClean="0">
                <a:latin typeface="Corbel" pitchFamily="34" charset="0"/>
              </a:rPr>
              <a:t> </a:t>
            </a:r>
            <a:r>
              <a:rPr lang="pt-BR" sz="2400" dirty="0">
                <a:latin typeface="Corbel" pitchFamily="34" charset="0"/>
              </a:rPr>
              <a:t>IM ou IV, com intervalo de 8 horas entre as doses.</a:t>
            </a:r>
          </a:p>
          <a:p>
            <a:pPr marL="0" indent="0">
              <a:buNone/>
            </a:pPr>
            <a:endParaRPr lang="pt-BR" sz="2400" dirty="0">
              <a:solidFill>
                <a:srgbClr val="333333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9607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Netilmicina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  <a:noFill/>
        </p:spPr>
        <p:txBody>
          <a:bodyPr>
            <a:noAutofit/>
          </a:bodyPr>
          <a:lstStyle/>
          <a:p>
            <a:pPr algn="just"/>
            <a:r>
              <a:rPr lang="pt-BR" sz="2200" dirty="0"/>
              <a:t>Derivada da </a:t>
            </a:r>
            <a:r>
              <a:rPr lang="pt-BR" sz="2200" dirty="0" smtClean="0"/>
              <a:t>sisomicina;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É geralmente menos ativo contra a </a:t>
            </a:r>
            <a:r>
              <a:rPr lang="pt-BR" sz="2200" i="1" dirty="0"/>
              <a:t>P.aeruginosa</a:t>
            </a:r>
            <a:r>
              <a:rPr lang="pt-BR" sz="2200" dirty="0"/>
              <a:t>, mas tem, em geral, espectro de atividade similar à gentamicina e tobramicina</a:t>
            </a:r>
            <a:r>
              <a:rPr lang="pt-BR" sz="2200" dirty="0" smtClean="0"/>
              <a:t>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É inativada principalmente por três acetiltransferases produzidas por bacilos gram-negativos, mas não por adenil ou fosfotransferases, justificando-se a erradicação pela netilmicina de cepas de enterobactérias e </a:t>
            </a:r>
            <a:r>
              <a:rPr lang="pt-BR" sz="2200" i="1" dirty="0"/>
              <a:t>P.aeruginosa</a:t>
            </a:r>
            <a:r>
              <a:rPr lang="pt-BR" sz="2200" dirty="0"/>
              <a:t> resistentes à gentamicina e à </a:t>
            </a:r>
            <a:r>
              <a:rPr lang="pt-BR" sz="2200" dirty="0" smtClean="0"/>
              <a:t>tobramicina;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Alguns estudos sugeriram ser a netilmicina menos ototóxica do que outros aminoglicosídeos, mas não há comprovação científica. </a:t>
            </a:r>
          </a:p>
        </p:txBody>
      </p:sp>
    </p:spTree>
    <p:extLst>
      <p:ext uri="{BB962C8B-B14F-4D97-AF65-F5344CB8AC3E}">
        <p14:creationId xmlns:p14="http://schemas.microsoft.com/office/powerpoint/2010/main" xmlns="" val="18863584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Estreptomicina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pPr algn="just"/>
            <a:r>
              <a:rPr lang="pt-BR" sz="2400" dirty="0">
                <a:cs typeface="Times New Roman"/>
              </a:rPr>
              <a:t>A estreptomicina foi o primeiro fármaco a surgir em 1942 com eficácia clínica no tratamento da tuberculose</a:t>
            </a:r>
            <a:r>
              <a:rPr lang="pt-BR" sz="2400" dirty="0" smtClean="0">
                <a:cs typeface="Times New Roman"/>
              </a:rPr>
              <a:t>;</a:t>
            </a:r>
          </a:p>
          <a:p>
            <a:pPr algn="just"/>
            <a:endParaRPr lang="pt-BR" sz="2400" dirty="0">
              <a:cs typeface="Times New Roman"/>
            </a:endParaRPr>
          </a:p>
          <a:p>
            <a:pPr algn="just"/>
            <a:r>
              <a:rPr lang="pt-BR" sz="2400" dirty="0">
                <a:cs typeface="Times New Roman"/>
              </a:rPr>
              <a:t>Hoje  em dia não é tão usado devido à sua toxicidade  e ao desenvolvimento de estirpes </a:t>
            </a:r>
            <a:r>
              <a:rPr lang="pt-BR" sz="2400" dirty="0" smtClean="0">
                <a:cs typeface="Times New Roman"/>
              </a:rPr>
              <a:t>resistentes;</a:t>
            </a:r>
          </a:p>
          <a:p>
            <a:pPr algn="just"/>
            <a:endParaRPr lang="pt-BR" sz="2400" dirty="0">
              <a:cs typeface="Times New Roman"/>
            </a:endParaRPr>
          </a:p>
          <a:p>
            <a:pPr algn="just"/>
            <a:r>
              <a:rPr lang="pt-BR" sz="2400" dirty="0"/>
              <a:t>Está reservada para o tratamento da tuberculose, como droga de segunda linha e em infecções sistêmicas, causadas por enterococo altamente resistente à gentamicina (em associação com ampicilina ou penicilina G). A posologia é de 20 a 40 mg/kg/dia (máximo de 1 g/dia), por via intramuscular, a cada 12 horas.</a:t>
            </a:r>
          </a:p>
        </p:txBody>
      </p:sp>
    </p:spTree>
    <p:extLst>
      <p:ext uri="{BB962C8B-B14F-4D97-AF65-F5344CB8AC3E}">
        <p14:creationId xmlns:p14="http://schemas.microsoft.com/office/powerpoint/2010/main" xmlns="" val="1840409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Sociedade Brasileira de Pediatria. Atualização em antibioticoterapia. Disponível em: </a:t>
            </a:r>
            <a:r>
              <a:rPr lang="pt-BR" dirty="0" smtClean="0">
                <a:hlinkClick r:id="rId2"/>
              </a:rPr>
              <a:t>http://www.sbp.com.br/show_item2.cfm?id_categoria=24&amp;id_detalhe=660&amp;tipo_detalhe=s</a:t>
            </a:r>
            <a:r>
              <a:rPr lang="pt-BR" dirty="0" smtClean="0"/>
              <a:t>. Acesso em 9 de março de 2014.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ANVISA</a:t>
            </a:r>
            <a:r>
              <a:rPr lang="pt-BR" dirty="0"/>
              <a:t>. Agência Nacional de Vigilância Sanitária</a:t>
            </a:r>
            <a:r>
              <a:rPr lang="pt-BR" dirty="0" smtClean="0"/>
              <a:t>. Antimicrobianos – Bases teóricas e uso clínico. Disponível em: </a:t>
            </a:r>
            <a:r>
              <a:rPr lang="pt-BR" dirty="0" smtClean="0">
                <a:hlinkClick r:id="rId3"/>
              </a:rPr>
              <a:t>http://www.anvisa.gov.br/servicosaude/controle/rede_rm/cursos/rm_controle/opas_web/modulo1/aminoglicosideos4.htm</a:t>
            </a:r>
            <a:r>
              <a:rPr lang="pt-BR" dirty="0" smtClean="0"/>
              <a:t>. Acesso em 9 de março de 2014. 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Remião, Fernando. Tuberculose, riscos associado ao seu tratamento. Disponível em : </a:t>
            </a:r>
            <a:r>
              <a:rPr lang="pt-BR" dirty="0" smtClean="0">
                <a:hlinkClick r:id="rId4"/>
              </a:rPr>
              <a:t>http://www.ff.up.pt/toxicologia/monografias/ano0304/Tuberculose/doc/ESTREPTOMICINA.html</a:t>
            </a:r>
            <a:r>
              <a:rPr lang="pt-BR" dirty="0" smtClean="0"/>
              <a:t>. Acesso em 9 de março de 2014.</a:t>
            </a: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228</TotalTime>
  <Words>1220</Words>
  <Application>Microsoft Office PowerPoint</Application>
  <PresentationFormat>Apresentação na tela (4:3)</PresentationFormat>
  <Paragraphs>158</Paragraphs>
  <Slides>24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Módulo</vt:lpstr>
      <vt:lpstr>Aminoglicosídeos</vt:lpstr>
      <vt:lpstr>Definição</vt:lpstr>
      <vt:lpstr>Definição</vt:lpstr>
      <vt:lpstr>Mecanismo de ação</vt:lpstr>
      <vt:lpstr>Mecanismo de ação</vt:lpstr>
      <vt:lpstr>Mecanismo de resistência</vt:lpstr>
      <vt:lpstr>Propriedades farmacológicas</vt:lpstr>
      <vt:lpstr>Propriedades farmacológicas</vt:lpstr>
      <vt:lpstr>Efeitos adversos</vt:lpstr>
      <vt:lpstr>Efeitos adversos</vt:lpstr>
      <vt:lpstr>Posologia</vt:lpstr>
      <vt:lpstr>Amicacina</vt:lpstr>
      <vt:lpstr>Amicacina</vt:lpstr>
      <vt:lpstr>Tobramicina</vt:lpstr>
      <vt:lpstr>Tobramicina</vt:lpstr>
      <vt:lpstr>Neomicina</vt:lpstr>
      <vt:lpstr>Sisomicina</vt:lpstr>
      <vt:lpstr>Gentamicina</vt:lpstr>
      <vt:lpstr>Gentamicina</vt:lpstr>
      <vt:lpstr>Gentamicina</vt:lpstr>
      <vt:lpstr>Gentamicina</vt:lpstr>
      <vt:lpstr>Netilmicina</vt:lpstr>
      <vt:lpstr>Estreptomicina</vt:lpstr>
      <vt:lpstr>Referências Bibliográficas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Cardoso</dc:creator>
  <cp:lastModifiedBy>Paulo</cp:lastModifiedBy>
  <cp:revision>46</cp:revision>
  <dcterms:created xsi:type="dcterms:W3CDTF">2014-03-11T19:49:30Z</dcterms:created>
  <dcterms:modified xsi:type="dcterms:W3CDTF">2014-05-01T12:37:11Z</dcterms:modified>
</cp:coreProperties>
</file>