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theme/themeOverride1.xml" ContentType="application/vnd.openxmlformats-officedocument.themeOverr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notesMasterIdLst>
    <p:notesMasterId r:id="rId43"/>
  </p:notesMasterIdLst>
  <p:sldIdLst>
    <p:sldId id="282" r:id="rId2"/>
    <p:sldId id="283" r:id="rId3"/>
    <p:sldId id="285" r:id="rId4"/>
    <p:sldId id="286" r:id="rId5"/>
    <p:sldId id="294" r:id="rId6"/>
    <p:sldId id="287" r:id="rId7"/>
    <p:sldId id="288" r:id="rId8"/>
    <p:sldId id="289" r:id="rId9"/>
    <p:sldId id="291" r:id="rId10"/>
    <p:sldId id="297" r:id="rId11"/>
    <p:sldId id="298" r:id="rId12"/>
    <p:sldId id="299" r:id="rId13"/>
    <p:sldId id="300" r:id="rId14"/>
    <p:sldId id="301" r:id="rId15"/>
    <p:sldId id="302" r:id="rId16"/>
    <p:sldId id="303" r:id="rId17"/>
    <p:sldId id="305" r:id="rId18"/>
    <p:sldId id="306" r:id="rId19"/>
    <p:sldId id="307" r:id="rId20"/>
    <p:sldId id="308" r:id="rId21"/>
    <p:sldId id="309" r:id="rId22"/>
    <p:sldId id="310" r:id="rId23"/>
    <p:sldId id="311" r:id="rId24"/>
    <p:sldId id="312" r:id="rId25"/>
    <p:sldId id="313" r:id="rId26"/>
    <p:sldId id="314" r:id="rId27"/>
    <p:sldId id="315" r:id="rId28"/>
    <p:sldId id="316" r:id="rId29"/>
    <p:sldId id="317" r:id="rId30"/>
    <p:sldId id="318" r:id="rId31"/>
    <p:sldId id="319" r:id="rId32"/>
    <p:sldId id="320" r:id="rId33"/>
    <p:sldId id="321" r:id="rId34"/>
    <p:sldId id="322" r:id="rId35"/>
    <p:sldId id="323" r:id="rId36"/>
    <p:sldId id="324" r:id="rId37"/>
    <p:sldId id="325" r:id="rId38"/>
    <p:sldId id="326" r:id="rId39"/>
    <p:sldId id="327" r:id="rId40"/>
    <p:sldId id="260" r:id="rId41"/>
    <p:sldId id="328" r:id="rId42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0033CC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9261" autoAdjust="0"/>
  </p:normalViewPr>
  <p:slideViewPr>
    <p:cSldViewPr>
      <p:cViewPr>
        <p:scale>
          <a:sx n="70" d="100"/>
          <a:sy n="70" d="100"/>
        </p:scale>
        <p:origin x="-1810" y="-259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FD9B979F-2B51-449F-B893-B88B92E29F6A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noProof="0" smtClean="0"/>
              <a:t>Clique para editar 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  <a:endParaRPr lang="pt-BR" noProof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98AB0BA0-2CB8-49D8-88B9-75979547492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smtClean="0"/>
              <a:t>Resulta de uma interação entre genética, exposição ambiental a alérgenos e irritantes, e outros fatores específicos que levam ao desenvolvimento e manutenção dos sintomas.</a:t>
            </a:r>
          </a:p>
          <a:p>
            <a:pPr>
              <a:spcBef>
                <a:spcPct val="0"/>
              </a:spcBef>
            </a:pPr>
            <a:r>
              <a:rPr lang="pt-BR" smtClean="0"/>
              <a:t>A inflamação crônica da asma é um processo no qual existe um ciclo contínuo de agressão e reparo que pode levar a alterações estruturais irreversíveis, isto é, o remodelamento das vias aéreas.</a:t>
            </a:r>
          </a:p>
        </p:txBody>
      </p:sp>
      <p:sp>
        <p:nvSpPr>
          <p:cNvPr id="17411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8F97DC1-01C4-4113-9409-E61D27F45849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pt-BR">
              <a:cs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58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smtClean="0"/>
              <a:t>P. 1ª: por meio do controle de fatores ambientais</a:t>
            </a:r>
          </a:p>
          <a:p>
            <a:pPr>
              <a:spcBef>
                <a:spcPct val="0"/>
              </a:spcBef>
            </a:pPr>
            <a:r>
              <a:rPr lang="pt-BR" smtClean="0"/>
              <a:t>P. 2: por meio do uso de corticóides inalatórios</a:t>
            </a:r>
          </a:p>
        </p:txBody>
      </p:sp>
      <p:sp>
        <p:nvSpPr>
          <p:cNvPr id="19459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6860688-FCBC-4DA4-A7FD-9426E73879A6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pt-BR">
              <a:cs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0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smtClean="0"/>
              <a:t>O diagnóstico da asma deve ser baseado na anamnese, exame clínico e, sempre que possível, nas provas de função pulmonar e avaliação da alergia.</a:t>
            </a:r>
          </a:p>
        </p:txBody>
      </p:sp>
      <p:sp>
        <p:nvSpPr>
          <p:cNvPr id="22531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F76AF56-FDC1-40EB-8A37-92F065E2E013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pt-BR">
              <a:cs typeface="Arial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8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smtClean="0"/>
              <a:t>Variabilidade indica melhora ou deterioração dos sintomas ou função pulmonar no decorrer do tempo.</a:t>
            </a:r>
          </a:p>
          <a:p>
            <a:pPr>
              <a:spcBef>
                <a:spcPct val="0"/>
              </a:spcBef>
            </a:pPr>
            <a:r>
              <a:rPr lang="pt-BR" smtClean="0"/>
              <a:t>Irritantes inespecíficos (fumaças, odores fortes e exercício)</a:t>
            </a:r>
          </a:p>
          <a:p>
            <a:pPr>
              <a:spcBef>
                <a:spcPct val="0"/>
              </a:spcBef>
            </a:pPr>
            <a:r>
              <a:rPr lang="pt-BR" smtClean="0"/>
              <a:t>Aeroalérgenos:ácaros e fungos</a:t>
            </a:r>
          </a:p>
          <a:p>
            <a:pPr>
              <a:spcBef>
                <a:spcPct val="0"/>
              </a:spcBef>
            </a:pPr>
            <a:r>
              <a:rPr lang="pt-BR" smtClean="0"/>
              <a:t>Exame físico: sinais de obstrução: sibilos expiratórios, hiperexpansão pulmonar e tiragem intercostal.</a:t>
            </a:r>
          </a:p>
        </p:txBody>
      </p:sp>
      <p:sp>
        <p:nvSpPr>
          <p:cNvPr id="24579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5659042-A056-4429-A7D8-91C0373BE958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pt-BR">
              <a:cs typeface="Arial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6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smtClean="0"/>
              <a:t>Embora o diagnóstico clinico da asma em sua forma clássica de apresentação não seja difícil, a confirmação deve ser feita por um método objetivo como: espirometria (antes e após o uso de broncodilatador), testes de broncoprovocação  e medidas seriadas de PFE.</a:t>
            </a:r>
          </a:p>
          <a:p>
            <a:pPr>
              <a:spcBef>
                <a:spcPct val="0"/>
              </a:spcBef>
            </a:pPr>
            <a:r>
              <a:rPr lang="pt-BR" smtClean="0"/>
              <a:t>Espirometria: avalia a limitação do fluxo aéreo, assim como a gravidade e modificações com o tratamento.</a:t>
            </a:r>
          </a:p>
        </p:txBody>
      </p:sp>
      <p:sp>
        <p:nvSpPr>
          <p:cNvPr id="26627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84453EF-F4B0-4F93-A82B-45A5D47C0B44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pt-BR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6"/>
          <p:cNvSpPr/>
          <p:nvPr/>
        </p:nvSpPr>
        <p:spPr bwMode="white">
          <a:xfrm>
            <a:off x="0" y="5970588"/>
            <a:ext cx="9144000" cy="887412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tângulo 9"/>
          <p:cNvSpPr/>
          <p:nvPr/>
        </p:nvSpPr>
        <p:spPr>
          <a:xfrm>
            <a:off x="-9525" y="6053138"/>
            <a:ext cx="2249488" cy="7127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tângulo 10"/>
          <p:cNvSpPr/>
          <p:nvPr/>
        </p:nvSpPr>
        <p:spPr>
          <a:xfrm>
            <a:off x="2359025" y="6043613"/>
            <a:ext cx="6784975" cy="7143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Título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pt-BR" smtClean="0"/>
              <a:t>Clique para editar o estilo do subtítulo mestre</a:t>
            </a:r>
            <a:endParaRPr lang="en-US"/>
          </a:p>
        </p:txBody>
      </p:sp>
      <p:sp>
        <p:nvSpPr>
          <p:cNvPr id="7" name="Espaço Reservado para Data 27"/>
          <p:cNvSpPr>
            <a:spLocks noGrp="1"/>
          </p:cNvSpPr>
          <p:nvPr>
            <p:ph type="dt" sz="half" idx="10"/>
          </p:nvPr>
        </p:nvSpPr>
        <p:spPr>
          <a:xfrm>
            <a:off x="76200" y="6069013"/>
            <a:ext cx="2057400" cy="685800"/>
          </a:xfrm>
        </p:spPr>
        <p:txBody>
          <a:bodyPr>
            <a:noAutofit/>
          </a:bodyPr>
          <a:lstStyle>
            <a:lvl1pPr algn="ctr">
              <a:defRPr sz="2000"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E56B6179-8853-48EC-8E23-82B5E712D62C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  <p:sp>
        <p:nvSpPr>
          <p:cNvPr id="10" name="Espaço Reservado para Rodapé 16"/>
          <p:cNvSpPr>
            <a:spLocks noGrp="1"/>
          </p:cNvSpPr>
          <p:nvPr>
            <p:ph type="ftr" sz="quarter" idx="11"/>
          </p:nvPr>
        </p:nvSpPr>
        <p:spPr>
          <a:xfrm>
            <a:off x="2085975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1" name="Espaço Reservado para Número de Slide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FD4F465F-2A73-43BB-8EC5-1F64944FDC8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8" name="Espaço Reservado para Conteúdo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F67091-4776-40F4-AF28-836871F6FCEE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  <p:sp>
        <p:nvSpPr>
          <p:cNvPr id="5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2A364B-9BC2-4F24-9F6E-D1AA822D59B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tângulo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tângulo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7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9FAA7C-31A0-4428-88A4-F2AEE0950776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  <p:sp>
        <p:nvSpPr>
          <p:cNvPr id="8" name="Espaço Reservado para Número de Slide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5"/>
          </a:xfrm>
        </p:spPr>
        <p:txBody>
          <a:bodyPr>
            <a:noAutofit/>
          </a:bodyPr>
          <a:lstStyle>
            <a:lvl1pPr>
              <a:defRPr sz="2400"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1A2C28FB-A3EC-4175-B729-0D4D5DB8E77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9" name="Espaço Reservado para Rodapé 13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9" name="Espaço Reservado para Conteúdo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11" name="Espaço Reservado para Conteúdo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5" name="Espaço Reservado para Data 7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3F8E559C-B160-4243-ADEC-67F14E4B31EC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  <p:sp>
        <p:nvSpPr>
          <p:cNvPr id="6" name="Espaço Reservado para Número de Slide 9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92FA1A78-8C9B-4E0A-92A7-5AA98BAA1A8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7" name="Espaço Reservado para Rodapé 11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11" name="Espaço Reservado para Conteúdo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16" name="Espaço Reservado para Texto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15" name="Espaço Reservado para Texto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7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C67F1ECE-69A9-4989-9394-01DC87268913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  <p:sp>
        <p:nvSpPr>
          <p:cNvPr id="8" name="Espaço Reservado para Número de Slide 11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405E29DC-BD9D-4833-8901-2D7A99024FC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9" name="Espaço Reservado para Rodapé 13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Data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78F527-CE3B-43CC-977B-070C6EB799AF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  <p:sp>
        <p:nvSpPr>
          <p:cNvPr id="4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E6B89-9AF6-47F0-AD2B-BC3698F7BC0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8A8667-CD85-4EDB-B537-62D8C6437605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3EE1C82A-4F22-408E-B101-2739CE3114B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/>
          <a:lstStyle>
            <a:lvl1pPr algn="l">
              <a:buNone/>
              <a:defRPr sz="4400" b="0"/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9" name="Espaço Reservado para Conteúdo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5" name="Espaço Reservado para Data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10CAC2-3056-4CCF-BF07-91504CEC6A45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  <p:sp>
        <p:nvSpPr>
          <p:cNvPr id="6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4CFC73-7D6D-4B4F-85B7-AA901B55D69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7"/>
          <p:cNvSpPr/>
          <p:nvPr/>
        </p:nvSpPr>
        <p:spPr bwMode="white">
          <a:xfrm>
            <a:off x="-9525" y="4572000"/>
            <a:ext cx="9144000" cy="887413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tângulo 8"/>
          <p:cNvSpPr/>
          <p:nvPr/>
        </p:nvSpPr>
        <p:spPr>
          <a:xfrm>
            <a:off x="-9525" y="4664075"/>
            <a:ext cx="1463675" cy="712788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Retângulo 9"/>
          <p:cNvSpPr/>
          <p:nvPr/>
        </p:nvSpPr>
        <p:spPr>
          <a:xfrm>
            <a:off x="1544638" y="4654550"/>
            <a:ext cx="7599362" cy="712788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Retângulo 10"/>
          <p:cNvSpPr/>
          <p:nvPr/>
        </p:nvSpPr>
        <p:spPr bwMode="white">
          <a:xfrm>
            <a:off x="1447800" y="0"/>
            <a:ext cx="100013" cy="6867525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pt-BR" noProof="0" smtClean="0"/>
              <a:t>Clique no ícone para adicionar uma imagem</a:t>
            </a:r>
            <a:endParaRPr lang="en-US" noProof="0" dirty="0"/>
          </a:p>
        </p:txBody>
      </p:sp>
      <p:sp>
        <p:nvSpPr>
          <p:cNvPr id="9" name="Espaço Reservado para Data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8D7076C9-768E-45D5-B547-EA53DA2E467B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  <p:sp>
        <p:nvSpPr>
          <p:cNvPr id="10" name="Espaço Reservado para Número de Slide 12"/>
          <p:cNvSpPr>
            <a:spLocks noGrp="1"/>
          </p:cNvSpPr>
          <p:nvPr>
            <p:ph type="sldNum" sz="quarter" idx="11"/>
          </p:nvPr>
        </p:nvSpPr>
        <p:spPr>
          <a:xfrm>
            <a:off x="0" y="4667250"/>
            <a:ext cx="1447800" cy="663575"/>
          </a:xfrm>
        </p:spPr>
        <p:txBody>
          <a:bodyPr rtlCol="0"/>
          <a:lstStyle>
            <a:lvl1pPr>
              <a:defRPr sz="2800" smtClean="0"/>
            </a:lvl1pPr>
          </a:lstStyle>
          <a:p>
            <a:pPr>
              <a:defRPr/>
            </a:pPr>
            <a:fld id="{0C3109D7-6CC1-4F97-BF6E-EA03E5F50B7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11" name="Espaço Reservado para Rodapé 13"/>
          <p:cNvSpPr>
            <a:spLocks noGrp="1"/>
          </p:cNvSpPr>
          <p:nvPr>
            <p:ph type="ftr" sz="quarter" idx="12"/>
          </p:nvPr>
        </p:nvSpPr>
        <p:spPr>
          <a:xfrm>
            <a:off x="1600200" y="6248400"/>
            <a:ext cx="4572000" cy="36512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11CC66-DE39-40A0-8DBA-341E1EC6A1D7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  <p:sp>
        <p:nvSpPr>
          <p:cNvPr id="5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A35E9C-4A5A-4186-9E1A-E4E1E85B3E8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6"/>
          <p:cNvSpPr/>
          <p:nvPr/>
        </p:nvSpPr>
        <p:spPr bwMode="white">
          <a:xfrm>
            <a:off x="6096000" y="0"/>
            <a:ext cx="320675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tângulo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tângulo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6553200" y="6248400"/>
            <a:ext cx="2209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9C9B5D-09AA-487D-B085-CAAFE282F50A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457200" y="6248400"/>
            <a:ext cx="5573713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EB0C9C-8233-4871-8F32-1DD898F27DA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21"/>
          <p:cNvSpPr>
            <a:spLocks noGrp="1"/>
          </p:cNvSpPr>
          <p:nvPr>
            <p:ph type="title"/>
          </p:nvPr>
        </p:nvSpPr>
        <p:spPr bwMode="auto">
          <a:xfrm>
            <a:off x="609600" y="228600"/>
            <a:ext cx="81534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  <a:endParaRPr lang="en-US" smtClean="0"/>
          </a:p>
        </p:txBody>
      </p:sp>
      <p:sp>
        <p:nvSpPr>
          <p:cNvPr id="1027" name="Espaço Reservado para Texto 12"/>
          <p:cNvSpPr>
            <a:spLocks noGrp="1"/>
          </p:cNvSpPr>
          <p:nvPr>
            <p:ph type="body" idx="1"/>
          </p:nvPr>
        </p:nvSpPr>
        <p:spPr bwMode="auto">
          <a:xfrm>
            <a:off x="612775" y="1600200"/>
            <a:ext cx="81534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smtClean="0"/>
          </a:p>
        </p:txBody>
      </p:sp>
      <p:sp>
        <p:nvSpPr>
          <p:cNvPr id="14" name="Espaço Reservado para Data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smtClean="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365A842-1176-449C-B53E-7A74C90DC1A3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3"/>
          </p:nvPr>
        </p:nvSpPr>
        <p:spPr>
          <a:xfrm>
            <a:off x="609600" y="6248400"/>
            <a:ext cx="5421313" cy="365125"/>
          </a:xfrm>
          <a:prstGeom prst="rect">
            <a:avLst/>
          </a:prstGeom>
        </p:spPr>
        <p:txBody>
          <a:bodyPr vert="horz" anchor="ctr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tângulo 6"/>
          <p:cNvSpPr/>
          <p:nvPr/>
        </p:nvSpPr>
        <p:spPr bwMode="white">
          <a:xfrm>
            <a:off x="0" y="1235075"/>
            <a:ext cx="9144000" cy="31908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Retângulo 7"/>
          <p:cNvSpPr/>
          <p:nvPr/>
        </p:nvSpPr>
        <p:spPr>
          <a:xfrm>
            <a:off x="0" y="1279525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Retângulo 8"/>
          <p:cNvSpPr/>
          <p:nvPr/>
        </p:nvSpPr>
        <p:spPr>
          <a:xfrm>
            <a:off x="590550" y="1279525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3" name="Espaço Reservado para Número de Slide 22"/>
          <p:cNvSpPr>
            <a:spLocks noGrp="1"/>
          </p:cNvSpPr>
          <p:nvPr>
            <p:ph type="sldNum" sz="quarter" idx="4"/>
          </p:nvPr>
        </p:nvSpPr>
        <p:spPr>
          <a:xfrm>
            <a:off x="0" y="1271588"/>
            <a:ext cx="533400" cy="244475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b="1" smtClean="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5EC28EB-5873-415C-A94E-72F156EFC0F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4" r:id="rId1"/>
    <p:sldLayoutId id="2147483803" r:id="rId2"/>
    <p:sldLayoutId id="2147483805" r:id="rId3"/>
    <p:sldLayoutId id="2147483806" r:id="rId4"/>
    <p:sldLayoutId id="2147483807" r:id="rId5"/>
    <p:sldLayoutId id="2147483802" r:id="rId6"/>
    <p:sldLayoutId id="2147483808" r:id="rId7"/>
    <p:sldLayoutId id="2147483801" r:id="rId8"/>
    <p:sldLayoutId id="2147483809" r:id="rId9"/>
    <p:sldLayoutId id="2147483800" r:id="rId10"/>
    <p:sldLayoutId id="2147483810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/>
        </a:defRPr>
      </a:lvl9pPr>
    </p:titleStyle>
    <p:bodyStyle>
      <a:lvl1pPr marL="319088" indent="-319088" algn="l" rtl="0" fontAlgn="base">
        <a:spcBef>
          <a:spcPts val="7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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fontAlgn="base">
        <a:spcBef>
          <a:spcPts val="55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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fontAlgn="base">
        <a:spcBef>
          <a:spcPts val="5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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fontAlgn="base">
        <a:spcBef>
          <a:spcPts val="400"/>
        </a:spcBef>
        <a:spcAft>
          <a:spcPct val="0"/>
        </a:spcAft>
        <a:buClr>
          <a:srgbClr val="A5AB81"/>
        </a:buClr>
        <a:buSzPct val="75000"/>
        <a:buFont typeface="Wingdings" pitchFamily="2" charset="2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fontAlgn="base">
        <a:spcBef>
          <a:spcPts val="400"/>
        </a:spcBef>
        <a:spcAft>
          <a:spcPct val="0"/>
        </a:spcAft>
        <a:buClr>
          <a:srgbClr val="D8B25C"/>
        </a:buClr>
        <a:buSzPct val="65000"/>
        <a:buFont typeface="Wingdings" pitchFamily="2" charset="2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www.google.com.br/url?sa=i&amp;rct=j&amp;q=ASMA&amp;source=images&amp;cd=&amp;cad=rja&amp;docid=o5nqMU7AghKEeM&amp;tbnid=-vfyrEO_K2RhgM:&amp;ved=0CAUQjRw&amp;url=http://www.eunascinoviladaserra.com.br/dicas/asma-%E2%80%93-sintomas-e-tratamento/&amp;ei=BiMlUaalEIbS9QSCx4EQ&amp;bvm=bv.42661473,d.dmQ&amp;psig=AFQjCNF1nawIbOHCc5yWC5pCe5knLiXjJw&amp;ust=1361474679023124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m.br/url?sa=i&amp;source=images&amp;cd=&amp;cad=rja&amp;docid=FxfYkunWlTmyaM&amp;tbnid=RfMJmYWF5UktpM:&amp;ved=0CAgQjRwwAA&amp;url=http://fisioemforma.blogspot.com/2010/07/os-beneficios-da-fisioterapia-no.html&amp;ei=PAQlUYeHMYvW8gTspYDIDQ&amp;psig=AFQjCNGuxYAWFmatlk9ysb1TfTFJJb9fYg&amp;ust=1361466812848099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hyperlink" Target="http://portal.saude.gov.br/portal/arquivos/pdf/pcdt_asma.pdf" TargetMode="Externa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900113" y="1268413"/>
            <a:ext cx="7772400" cy="1268412"/>
          </a:xfrm>
        </p:spPr>
        <p:txBody>
          <a:bodyPr>
            <a:noAutofit/>
          </a:bodyPr>
          <a:lstStyle/>
          <a:p>
            <a:pPr algn="ctr"/>
            <a:r>
              <a:rPr lang="pt-BR" sz="2800" cap="none" smtClean="0"/>
              <a:t>UNIVERSIDADE CATÓLICA DE BRASÍLIA</a:t>
            </a:r>
            <a:r>
              <a:rPr lang="pt-BR" sz="3200" cap="none" smtClean="0"/>
              <a:t/>
            </a:r>
            <a:br>
              <a:rPr lang="pt-BR" sz="3200" cap="none" smtClean="0"/>
            </a:br>
            <a:r>
              <a:rPr lang="pt-BR" sz="2400" cap="none" smtClean="0"/>
              <a:t>HOSPITAL REGIONAL DA CEILÂNDIA</a:t>
            </a:r>
          </a:p>
        </p:txBody>
      </p:sp>
      <p:sp>
        <p:nvSpPr>
          <p:cNvPr id="14338" name="Subtítulo 2"/>
          <p:cNvSpPr>
            <a:spLocks noGrp="1"/>
          </p:cNvSpPr>
          <p:nvPr>
            <p:ph type="subTitle" idx="1"/>
          </p:nvPr>
        </p:nvSpPr>
        <p:spPr>
          <a:xfrm>
            <a:off x="2195513" y="2133600"/>
            <a:ext cx="6400800" cy="1752600"/>
          </a:xfrm>
        </p:spPr>
        <p:txBody>
          <a:bodyPr/>
          <a:lstStyle/>
          <a:p>
            <a:r>
              <a:rPr lang="pt-BR" sz="6600" smtClean="0"/>
              <a:t>Asma</a:t>
            </a:r>
          </a:p>
        </p:txBody>
      </p:sp>
      <p:sp>
        <p:nvSpPr>
          <p:cNvPr id="14340" name="CaixaDeTexto 5"/>
          <p:cNvSpPr txBox="1">
            <a:spLocks noChangeArrowheads="1"/>
          </p:cNvSpPr>
          <p:nvPr/>
        </p:nvSpPr>
        <p:spPr bwMode="auto">
          <a:xfrm>
            <a:off x="4211638" y="3644900"/>
            <a:ext cx="4932362" cy="265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pt-BR" sz="2800">
                <a:latin typeface="Tw Cen MT"/>
              </a:rPr>
              <a:t>Internato em pediatria</a:t>
            </a:r>
          </a:p>
          <a:p>
            <a:pPr algn="r"/>
            <a:r>
              <a:rPr lang="pt-BR" sz="2800">
                <a:latin typeface="Tw Cen MT"/>
              </a:rPr>
              <a:t> Barbara R. Freyre 	</a:t>
            </a:r>
          </a:p>
          <a:p>
            <a:pPr algn="r"/>
            <a:r>
              <a:rPr lang="pt-BR" sz="2800">
                <a:latin typeface="Tw Cen MT"/>
              </a:rPr>
              <a:t> Raísa B. Castro</a:t>
            </a:r>
          </a:p>
          <a:p>
            <a:pPr algn="r"/>
            <a:r>
              <a:rPr lang="pt-BR" sz="2800">
                <a:latin typeface="Tw Cen MT"/>
                <a:hlinkClick r:id="rId2"/>
              </a:rPr>
              <a:t>www.paulomargotto.com.br</a:t>
            </a:r>
            <a:endParaRPr lang="pt-BR" sz="2800">
              <a:latin typeface="Tw Cen MT"/>
            </a:endParaRPr>
          </a:p>
          <a:p>
            <a:pPr algn="r"/>
            <a:r>
              <a:rPr lang="pt-BR" sz="2800">
                <a:latin typeface="Tw Cen MT"/>
              </a:rPr>
              <a:t>Brasília, 2 de abril de 2014		</a:t>
            </a:r>
          </a:p>
        </p:txBody>
      </p:sp>
      <p:pic>
        <p:nvPicPr>
          <p:cNvPr id="14342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498600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ítulo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r>
              <a:rPr lang="pt-BR" smtClean="0"/>
              <a:t>Asma</a:t>
            </a:r>
          </a:p>
        </p:txBody>
      </p:sp>
      <p:sp>
        <p:nvSpPr>
          <p:cNvPr id="15362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algn="just"/>
            <a:r>
              <a:rPr lang="pt-BR" smtClean="0"/>
              <a:t>Doença inflamatória crônica, caracterizada por hiperresponsividade das vias aéreas inferiores e por limitação variável ao fluxo aéreo, reversível espontaneamente ou com tratamento.</a:t>
            </a:r>
          </a:p>
          <a:p>
            <a:pPr algn="just">
              <a:buFont typeface="Wingdings" pitchFamily="2" charset="2"/>
              <a:buNone/>
            </a:pPr>
            <a:endParaRPr lang="pt-BR" smtClean="0"/>
          </a:p>
        </p:txBody>
      </p:sp>
      <p:pic>
        <p:nvPicPr>
          <p:cNvPr id="15363" name="Picture 2" descr="http://www.eunascinoviladaserra.com.br/wp-content/uploads/2011/07/asma1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375" y="3860800"/>
            <a:ext cx="2592388" cy="258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4" name="CaixaDeTexto 5"/>
          <p:cNvSpPr txBox="1">
            <a:spLocks noChangeArrowheads="1"/>
          </p:cNvSpPr>
          <p:nvPr/>
        </p:nvSpPr>
        <p:spPr bwMode="auto">
          <a:xfrm>
            <a:off x="5543550" y="6488113"/>
            <a:ext cx="36004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>
                <a:latin typeface="Tw Cen MT"/>
              </a:rPr>
              <a:t>Diretriz SBPT Asma - 2012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ítulo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r>
              <a:rPr lang="pt-BR" smtClean="0"/>
              <a:t>Fisiopatogenia</a:t>
            </a:r>
          </a:p>
        </p:txBody>
      </p:sp>
      <p:grpSp>
        <p:nvGrpSpPr>
          <p:cNvPr id="16386" name="Grupo 24"/>
          <p:cNvGrpSpPr>
            <a:grpSpLocks/>
          </p:cNvGrpSpPr>
          <p:nvPr/>
        </p:nvGrpSpPr>
        <p:grpSpPr bwMode="auto">
          <a:xfrm rot="3444457">
            <a:off x="2629694" y="2229644"/>
            <a:ext cx="355600" cy="541338"/>
            <a:chOff x="3860215" y="2899444"/>
            <a:chExt cx="509170" cy="424309"/>
          </a:xfrm>
        </p:grpSpPr>
        <p:sp>
          <p:nvSpPr>
            <p:cNvPr id="26" name="Seta para a direita 25"/>
            <p:cNvSpPr/>
            <p:nvPr/>
          </p:nvSpPr>
          <p:spPr>
            <a:xfrm rot="5400000">
              <a:off x="3902645" y="2857013"/>
              <a:ext cx="424309" cy="509170"/>
            </a:xfrm>
            <a:prstGeom prst="rightArrow">
              <a:avLst>
                <a:gd name="adj1" fmla="val 60000"/>
                <a:gd name="adj2" fmla="val 50000"/>
              </a:avLst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</p:sp>
        <p:sp>
          <p:nvSpPr>
            <p:cNvPr id="27" name="Seta para a direita 4"/>
            <p:cNvSpPr/>
            <p:nvPr/>
          </p:nvSpPr>
          <p:spPr>
            <a:xfrm>
              <a:off x="3960305" y="2900106"/>
              <a:ext cx="304593" cy="297389"/>
            </a:xfrm>
            <a:prstGeom prst="rect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lIns="0" tIns="0" rIns="0" bIns="0" spcCol="1270" anchor="ctr"/>
            <a:lstStyle/>
            <a:p>
              <a:pPr algn="ctr" defTabSz="844550" fontAlgn="auto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pt-BR" sz="1900"/>
            </a:p>
          </p:txBody>
        </p:sp>
      </p:grpSp>
      <p:sp>
        <p:nvSpPr>
          <p:cNvPr id="32" name="Retângulo de cantos arredondados 31"/>
          <p:cNvSpPr/>
          <p:nvPr/>
        </p:nvSpPr>
        <p:spPr>
          <a:xfrm>
            <a:off x="3492500" y="2924175"/>
            <a:ext cx="2232025" cy="1225550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dirty="0"/>
              <a:t>Estreitamento brônquico</a:t>
            </a:r>
          </a:p>
        </p:txBody>
      </p:sp>
      <p:sp>
        <p:nvSpPr>
          <p:cNvPr id="33" name="Retângulo de cantos arredondados 32"/>
          <p:cNvSpPr/>
          <p:nvPr/>
        </p:nvSpPr>
        <p:spPr>
          <a:xfrm>
            <a:off x="179388" y="2924175"/>
            <a:ext cx="2520950" cy="1296988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600" dirty="0"/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600" dirty="0"/>
              <a:t>Contração do músculo  liso brônquico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600" dirty="0"/>
              <a:t>Edema da mucosa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600" dirty="0"/>
              <a:t>Hipersecreção mucosa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600" dirty="0"/>
          </a:p>
        </p:txBody>
      </p:sp>
      <p:grpSp>
        <p:nvGrpSpPr>
          <p:cNvPr id="16389" name="Grupo 33"/>
          <p:cNvGrpSpPr>
            <a:grpSpLocks/>
          </p:cNvGrpSpPr>
          <p:nvPr/>
        </p:nvGrpSpPr>
        <p:grpSpPr bwMode="auto">
          <a:xfrm rot="-5400000">
            <a:off x="2936082" y="3191669"/>
            <a:ext cx="355600" cy="541337"/>
            <a:chOff x="3860215" y="2899444"/>
            <a:chExt cx="509170" cy="424309"/>
          </a:xfrm>
        </p:grpSpPr>
        <p:sp>
          <p:nvSpPr>
            <p:cNvPr id="35" name="Seta para a direita 34"/>
            <p:cNvSpPr/>
            <p:nvPr/>
          </p:nvSpPr>
          <p:spPr>
            <a:xfrm rot="5400000">
              <a:off x="3902645" y="2857013"/>
              <a:ext cx="424309" cy="509170"/>
            </a:xfrm>
            <a:prstGeom prst="rightArrow">
              <a:avLst>
                <a:gd name="adj1" fmla="val 60000"/>
                <a:gd name="adj2" fmla="val 50000"/>
              </a:avLst>
            </a:prstGeom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</p:sp>
        <p:sp>
          <p:nvSpPr>
            <p:cNvPr id="36" name="Seta para a direita 4"/>
            <p:cNvSpPr/>
            <p:nvPr/>
          </p:nvSpPr>
          <p:spPr>
            <a:xfrm>
              <a:off x="3962503" y="2899443"/>
              <a:ext cx="304593" cy="297389"/>
            </a:xfrm>
            <a:prstGeom prst="rect">
              <a:avLst/>
            </a:prstGeom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lIns="0" tIns="0" rIns="0" bIns="0" spcCol="1270" anchor="ctr"/>
            <a:lstStyle/>
            <a:p>
              <a:pPr algn="ctr" defTabSz="844550" fontAlgn="auto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pt-BR" sz="1900"/>
            </a:p>
          </p:txBody>
        </p:sp>
      </p:grpSp>
      <p:grpSp>
        <p:nvGrpSpPr>
          <p:cNvPr id="16390" name="Grupo 36"/>
          <p:cNvGrpSpPr>
            <a:grpSpLocks/>
          </p:cNvGrpSpPr>
          <p:nvPr/>
        </p:nvGrpSpPr>
        <p:grpSpPr bwMode="auto">
          <a:xfrm>
            <a:off x="4500563" y="4292600"/>
            <a:ext cx="355600" cy="541338"/>
            <a:chOff x="3860215" y="2899444"/>
            <a:chExt cx="509170" cy="424309"/>
          </a:xfrm>
        </p:grpSpPr>
        <p:sp>
          <p:nvSpPr>
            <p:cNvPr id="38" name="Seta para a direita 37"/>
            <p:cNvSpPr/>
            <p:nvPr/>
          </p:nvSpPr>
          <p:spPr>
            <a:xfrm rot="5400000">
              <a:off x="3902646" y="2857014"/>
              <a:ext cx="424309" cy="509170"/>
            </a:xfrm>
            <a:prstGeom prst="rightArrow">
              <a:avLst>
                <a:gd name="adj1" fmla="val 60000"/>
                <a:gd name="adj2" fmla="val 50000"/>
              </a:avLst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</p:sp>
        <p:sp>
          <p:nvSpPr>
            <p:cNvPr id="39" name="Seta para a direita 4"/>
            <p:cNvSpPr/>
            <p:nvPr/>
          </p:nvSpPr>
          <p:spPr>
            <a:xfrm>
              <a:off x="3962503" y="2899444"/>
              <a:ext cx="304593" cy="297390"/>
            </a:xfrm>
            <a:prstGeom prst="rect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lIns="0" tIns="0" rIns="0" bIns="0" spcCol="1270" anchor="ctr"/>
            <a:lstStyle/>
            <a:p>
              <a:pPr algn="ctr" defTabSz="844550" fontAlgn="auto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pt-BR" sz="1900"/>
            </a:p>
          </p:txBody>
        </p:sp>
      </p:grpSp>
      <p:sp>
        <p:nvSpPr>
          <p:cNvPr id="40" name="Retângulo de cantos arredondados 39"/>
          <p:cNvSpPr/>
          <p:nvPr/>
        </p:nvSpPr>
        <p:spPr>
          <a:xfrm>
            <a:off x="3492500" y="4941888"/>
            <a:ext cx="2159000" cy="1223962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dirty="0"/>
              <a:t>Obstrução de fluxo aéreo</a:t>
            </a:r>
          </a:p>
        </p:txBody>
      </p:sp>
      <p:sp>
        <p:nvSpPr>
          <p:cNvPr id="41" name="Retângulo de cantos arredondados 40"/>
          <p:cNvSpPr/>
          <p:nvPr/>
        </p:nvSpPr>
        <p:spPr>
          <a:xfrm>
            <a:off x="3492500" y="1412875"/>
            <a:ext cx="2159000" cy="1223963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dirty="0"/>
              <a:t>Processo inflamatório</a:t>
            </a:r>
          </a:p>
        </p:txBody>
      </p:sp>
      <p:sp>
        <p:nvSpPr>
          <p:cNvPr id="42" name="Seta em curva para a esquerda 41"/>
          <p:cNvSpPr/>
          <p:nvPr/>
        </p:nvSpPr>
        <p:spPr>
          <a:xfrm>
            <a:off x="6156325" y="1412875"/>
            <a:ext cx="503238" cy="1008063"/>
          </a:xfrm>
          <a:prstGeom prst="curvedLeft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solidFill>
                <a:schemeClr val="tx1"/>
              </a:solidFill>
            </a:endParaRPr>
          </a:p>
        </p:txBody>
      </p:sp>
      <p:sp>
        <p:nvSpPr>
          <p:cNvPr id="43" name="Retângulo de cantos arredondados 42"/>
          <p:cNvSpPr/>
          <p:nvPr/>
        </p:nvSpPr>
        <p:spPr>
          <a:xfrm>
            <a:off x="6948488" y="1268413"/>
            <a:ext cx="1800225" cy="792162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Cronicidade da inflamação</a:t>
            </a:r>
          </a:p>
        </p:txBody>
      </p:sp>
      <p:grpSp>
        <p:nvGrpSpPr>
          <p:cNvPr id="16395" name="Grupo 43"/>
          <p:cNvGrpSpPr>
            <a:grpSpLocks/>
          </p:cNvGrpSpPr>
          <p:nvPr/>
        </p:nvGrpSpPr>
        <p:grpSpPr bwMode="auto">
          <a:xfrm>
            <a:off x="7667625" y="2349500"/>
            <a:ext cx="357188" cy="539750"/>
            <a:chOff x="3860215" y="2899444"/>
            <a:chExt cx="509170" cy="424309"/>
          </a:xfrm>
        </p:grpSpPr>
        <p:sp>
          <p:nvSpPr>
            <p:cNvPr id="45" name="Seta para a direita 44"/>
            <p:cNvSpPr/>
            <p:nvPr/>
          </p:nvSpPr>
          <p:spPr>
            <a:xfrm rot="5400000">
              <a:off x="3902646" y="2857014"/>
              <a:ext cx="424309" cy="509170"/>
            </a:xfrm>
            <a:prstGeom prst="rightArrow">
              <a:avLst>
                <a:gd name="adj1" fmla="val 60000"/>
                <a:gd name="adj2" fmla="val 50000"/>
              </a:avLst>
            </a:prstGeom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</p:sp>
        <p:sp>
          <p:nvSpPr>
            <p:cNvPr id="46" name="Seta para a direita 4"/>
            <p:cNvSpPr/>
            <p:nvPr/>
          </p:nvSpPr>
          <p:spPr>
            <a:xfrm>
              <a:off x="3962050" y="2899444"/>
              <a:ext cx="305501" cy="297016"/>
            </a:xfrm>
            <a:prstGeom prst="rect">
              <a:avLst/>
            </a:prstGeom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lIns="0" tIns="0" rIns="0" bIns="0" spcCol="1270" anchor="ctr"/>
            <a:lstStyle/>
            <a:p>
              <a:pPr algn="ctr" defTabSz="844550" fontAlgn="auto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pt-BR" sz="1900"/>
            </a:p>
          </p:txBody>
        </p:sp>
      </p:grpSp>
      <p:sp>
        <p:nvSpPr>
          <p:cNvPr id="47" name="Retângulo de cantos arredondados 46"/>
          <p:cNvSpPr/>
          <p:nvPr/>
        </p:nvSpPr>
        <p:spPr>
          <a:xfrm>
            <a:off x="6948488" y="2997200"/>
            <a:ext cx="2052637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Remodelamento de vias aéreas</a:t>
            </a:r>
          </a:p>
        </p:txBody>
      </p:sp>
      <p:pic>
        <p:nvPicPr>
          <p:cNvPr id="16397" name="Picture 2" descr="http://1.bp.blogspot.com/_so-iJsQVJgo/TFMQRiw1vYI/AAAAAAAAOlo/vSMv68T_xL4/s400/asma_muco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48338" y="4149725"/>
            <a:ext cx="3395662" cy="211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98" name="CaixaDeTexto 27"/>
          <p:cNvSpPr txBox="1">
            <a:spLocks noChangeArrowheads="1"/>
          </p:cNvSpPr>
          <p:nvPr/>
        </p:nvSpPr>
        <p:spPr bwMode="auto">
          <a:xfrm>
            <a:off x="5543550" y="6488113"/>
            <a:ext cx="36004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>
                <a:latin typeface="Tw Cen MT"/>
              </a:rPr>
              <a:t>Diretriz SBPT Asma - 2012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ítulo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r>
              <a:rPr lang="pt-BR" smtClean="0"/>
              <a:t>História natural da doença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>
            <a:normAutofit fontScale="77500" lnSpcReduction="20000"/>
          </a:bodyPr>
          <a:lstStyle/>
          <a:p>
            <a:pPr marL="320040" indent="-320040" fontAlgn="auto">
              <a:spcAft>
                <a:spcPts val="0"/>
              </a:spcAft>
              <a:buFont typeface="Wingdings"/>
              <a:buChar char=""/>
              <a:defRPr/>
            </a:pPr>
            <a:r>
              <a:rPr lang="pt-BR" dirty="0" smtClean="0"/>
              <a:t>Os determinantes da história natural da asma são pouco compreendidos.</a:t>
            </a:r>
          </a:p>
          <a:p>
            <a:pPr marL="320040" indent="-320040" fontAlgn="auto">
              <a:spcAft>
                <a:spcPts val="0"/>
              </a:spcAft>
              <a:buFont typeface="Wingdings"/>
              <a:buChar char=""/>
              <a:defRPr/>
            </a:pPr>
            <a:endParaRPr lang="pt-BR" dirty="0" smtClean="0"/>
          </a:p>
          <a:p>
            <a:pPr marL="320040" indent="-320040" fontAlgn="auto">
              <a:spcAft>
                <a:spcPts val="0"/>
              </a:spcAft>
              <a:buFont typeface="Wingdings"/>
              <a:buChar char=""/>
              <a:defRPr/>
            </a:pPr>
            <a:r>
              <a:rPr lang="pt-BR" dirty="0" smtClean="0"/>
              <a:t>Nem a prevenção primária, nem a prevenção secundária mostraram-se capazes de modificar a progressão da doença em longo prazo na infância.</a:t>
            </a:r>
          </a:p>
          <a:p>
            <a:pPr marL="320040" indent="-320040" fontAlgn="auto">
              <a:spcAft>
                <a:spcPts val="0"/>
              </a:spcAft>
              <a:buFont typeface="Wingdings"/>
              <a:buChar char=""/>
              <a:defRPr/>
            </a:pPr>
            <a:endParaRPr lang="pt-BR" dirty="0" smtClean="0"/>
          </a:p>
          <a:p>
            <a:pPr marL="320040" indent="-320040" fontAlgn="auto">
              <a:spcAft>
                <a:spcPts val="0"/>
              </a:spcAft>
              <a:buFont typeface="Wingdings"/>
              <a:buChar char=""/>
              <a:defRPr/>
            </a:pPr>
            <a:r>
              <a:rPr lang="pt-BR" dirty="0" smtClean="0"/>
              <a:t>As principais  características que têm sido utilizadas para prever se a </a:t>
            </a:r>
            <a:r>
              <a:rPr lang="pt-BR" dirty="0" err="1" smtClean="0"/>
              <a:t>sibilância</a:t>
            </a:r>
            <a:r>
              <a:rPr lang="pt-BR" dirty="0" smtClean="0"/>
              <a:t> recorrente na criança irá persistir na vida adulta são:</a:t>
            </a:r>
          </a:p>
          <a:p>
            <a:pPr marL="640080" lvl="1" indent="-274320" fontAlgn="auto">
              <a:spcAft>
                <a:spcPts val="0"/>
              </a:spcAft>
              <a:buFont typeface="Wingdings 2"/>
              <a:buChar char=""/>
              <a:defRPr/>
            </a:pPr>
            <a:r>
              <a:rPr lang="pt-BR" dirty="0" smtClean="0"/>
              <a:t>diagnóstico de eczema nos três primeiros anos de vida;</a:t>
            </a:r>
          </a:p>
          <a:p>
            <a:pPr marL="640080" lvl="1" indent="-274320" fontAlgn="auto">
              <a:spcAft>
                <a:spcPts val="0"/>
              </a:spcAft>
              <a:buFont typeface="Wingdings 2"/>
              <a:buChar char=""/>
              <a:defRPr/>
            </a:pPr>
            <a:r>
              <a:rPr lang="pt-BR" dirty="0" smtClean="0"/>
              <a:t>pai ou mãe com asma;</a:t>
            </a:r>
          </a:p>
          <a:p>
            <a:pPr marL="640080" lvl="1" indent="-274320" fontAlgn="auto">
              <a:spcAft>
                <a:spcPts val="0"/>
              </a:spcAft>
              <a:buFont typeface="Wingdings 2"/>
              <a:buChar char=""/>
              <a:defRPr/>
            </a:pPr>
            <a:r>
              <a:rPr lang="pt-BR" dirty="0" smtClean="0"/>
              <a:t>diagnóstico de rinite nos três primeiros anos de vida; </a:t>
            </a:r>
          </a:p>
          <a:p>
            <a:pPr marL="640080" lvl="1" indent="-274320" fontAlgn="auto">
              <a:spcAft>
                <a:spcPts val="0"/>
              </a:spcAft>
              <a:buFont typeface="Wingdings 2"/>
              <a:buChar char=""/>
              <a:defRPr/>
            </a:pPr>
            <a:r>
              <a:rPr lang="pt-BR" dirty="0" err="1" smtClean="0"/>
              <a:t>sibilância</a:t>
            </a:r>
            <a:r>
              <a:rPr lang="pt-BR" dirty="0" smtClean="0"/>
              <a:t> sem resfriado (virose); </a:t>
            </a:r>
          </a:p>
          <a:p>
            <a:pPr marL="640080" lvl="1" indent="-274320" fontAlgn="auto">
              <a:spcAft>
                <a:spcPts val="0"/>
              </a:spcAft>
              <a:buFont typeface="Wingdings 2"/>
              <a:buChar char=""/>
              <a:defRPr/>
            </a:pPr>
            <a:r>
              <a:rPr lang="pt-BR" dirty="0" err="1" smtClean="0"/>
              <a:t>eosinofilia</a:t>
            </a:r>
            <a:r>
              <a:rPr lang="pt-BR" dirty="0" smtClean="0"/>
              <a:t> sanguínea &gt; 3% (na ausência de parasitoses)</a:t>
            </a:r>
            <a:endParaRPr lang="pt-BR" dirty="0"/>
          </a:p>
        </p:txBody>
      </p:sp>
      <p:sp>
        <p:nvSpPr>
          <p:cNvPr id="18435" name="CaixaDeTexto 5"/>
          <p:cNvSpPr txBox="1">
            <a:spLocks noChangeArrowheads="1"/>
          </p:cNvSpPr>
          <p:nvPr/>
        </p:nvSpPr>
        <p:spPr bwMode="auto">
          <a:xfrm>
            <a:off x="5543550" y="6488113"/>
            <a:ext cx="36004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>
                <a:latin typeface="Tw Cen MT"/>
              </a:rPr>
              <a:t>Diretriz SBPT Asma - 2012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ctrTitle"/>
          </p:nvPr>
        </p:nvSpPr>
        <p:spPr>
          <a:xfrm>
            <a:off x="1571625" y="1785938"/>
            <a:ext cx="6477000" cy="1828800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dirty="0" err="1" smtClean="0"/>
              <a:t>DiaGNÓSTICO</a:t>
            </a:r>
            <a:endParaRPr lang="pt-BR" dirty="0"/>
          </a:p>
        </p:txBody>
      </p:sp>
      <p:sp>
        <p:nvSpPr>
          <p:cNvPr id="20482" name="Subtítulo 4"/>
          <p:cNvSpPr>
            <a:spLocks noGrp="1"/>
          </p:cNvSpPr>
          <p:nvPr>
            <p:ph type="subTitle" idx="1"/>
          </p:nvPr>
        </p:nvSpPr>
        <p:spPr>
          <a:xfrm>
            <a:off x="2362200" y="6049963"/>
            <a:ext cx="6705600" cy="685800"/>
          </a:xfrm>
        </p:spPr>
        <p:txBody>
          <a:bodyPr/>
          <a:lstStyle/>
          <a:p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Título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r>
              <a:rPr lang="pt-BR" smtClean="0"/>
              <a:t>Diagnóstico clínico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>
            <a:normAutofit fontScale="85000" lnSpcReduction="20000"/>
          </a:bodyPr>
          <a:lstStyle/>
          <a:p>
            <a:pPr marL="320040" indent="-320040" fontAlgn="auto"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pt-BR" sz="2400" dirty="0" smtClean="0"/>
              <a:t>É feito com base na presença de um ou mais dos seguintes sintomas sobretudo à noite ou nas primeiras horas da manhã:</a:t>
            </a:r>
          </a:p>
          <a:p>
            <a:pPr marL="640080" lvl="1" indent="-274320" fontAlgn="auto">
              <a:spcAft>
                <a:spcPts val="0"/>
              </a:spcAft>
              <a:buFont typeface="Wingdings 2"/>
              <a:buChar char=""/>
              <a:defRPr/>
            </a:pPr>
            <a:r>
              <a:rPr lang="pt-BR" sz="2000" dirty="0" smtClean="0"/>
              <a:t>Dispnéia</a:t>
            </a:r>
          </a:p>
          <a:p>
            <a:pPr marL="640080" lvl="1" indent="-274320" fontAlgn="auto">
              <a:spcAft>
                <a:spcPts val="0"/>
              </a:spcAft>
              <a:buFont typeface="Wingdings 2"/>
              <a:buChar char=""/>
              <a:defRPr/>
            </a:pPr>
            <a:r>
              <a:rPr lang="pt-BR" sz="2000" dirty="0" smtClean="0"/>
              <a:t>Chiado no peito</a:t>
            </a:r>
          </a:p>
          <a:p>
            <a:pPr marL="640080" lvl="1" indent="-274320" fontAlgn="auto">
              <a:spcAft>
                <a:spcPts val="0"/>
              </a:spcAft>
              <a:buFont typeface="Wingdings 2"/>
              <a:buChar char=""/>
              <a:defRPr/>
            </a:pPr>
            <a:r>
              <a:rPr lang="pt-BR" sz="2000" dirty="0" smtClean="0"/>
              <a:t>Dor torácica ou sensação de aperto</a:t>
            </a:r>
          </a:p>
          <a:p>
            <a:pPr marL="640080" lvl="1" indent="-274320" fontAlgn="auto">
              <a:spcAft>
                <a:spcPts val="0"/>
              </a:spcAft>
              <a:buFont typeface="Wingdings 2"/>
              <a:buChar char=""/>
              <a:defRPr/>
            </a:pPr>
            <a:r>
              <a:rPr lang="pt-BR" sz="2000" dirty="0" smtClean="0"/>
              <a:t>Tosse crônica</a:t>
            </a:r>
          </a:p>
          <a:p>
            <a:pPr marL="640080" lvl="1" indent="-274320" fontAlgn="auto">
              <a:spcAft>
                <a:spcPts val="0"/>
              </a:spcAft>
              <a:buFont typeface="Wingdings 2"/>
              <a:buChar char=""/>
              <a:defRPr/>
            </a:pPr>
            <a:r>
              <a:rPr lang="pt-BR" sz="2000" dirty="0" err="1" smtClean="0"/>
              <a:t>Sibilância</a:t>
            </a:r>
            <a:endParaRPr lang="pt-BR" sz="2000" dirty="0" smtClean="0"/>
          </a:p>
          <a:p>
            <a:pPr marL="320040" indent="-320040" fontAlgn="auto">
              <a:spcAft>
                <a:spcPts val="0"/>
              </a:spcAft>
              <a:buFont typeface="Wingdings"/>
              <a:buChar char=""/>
              <a:defRPr/>
            </a:pPr>
            <a:endParaRPr lang="pt-BR" sz="2300" dirty="0" smtClean="0"/>
          </a:p>
          <a:p>
            <a:pPr marL="320040" indent="-320040" fontAlgn="auto">
              <a:spcAft>
                <a:spcPts val="0"/>
              </a:spcAft>
              <a:buFont typeface="Wingdings"/>
              <a:buChar char=""/>
              <a:defRPr/>
            </a:pPr>
            <a:r>
              <a:rPr lang="pt-BR" sz="2500" dirty="0" smtClean="0"/>
              <a:t>Importante verificar com família se sintomas desencadeados por:</a:t>
            </a:r>
          </a:p>
          <a:p>
            <a:pPr marL="640080" lvl="1" indent="-274320" fontAlgn="auto">
              <a:spcAft>
                <a:spcPts val="0"/>
              </a:spcAft>
              <a:buFont typeface="Wingdings 2"/>
              <a:buChar char=""/>
              <a:defRPr/>
            </a:pPr>
            <a:r>
              <a:rPr lang="pt-BR" sz="2000" dirty="0" smtClean="0"/>
              <a:t> </a:t>
            </a:r>
            <a:r>
              <a:rPr lang="pt-BR" sz="2000" dirty="0" err="1" smtClean="0"/>
              <a:t>alérgenos</a:t>
            </a:r>
            <a:r>
              <a:rPr lang="pt-BR" sz="2000" dirty="0" smtClean="0"/>
              <a:t> ambientais( ex.: mofo, poeira, perfumes, fumaça de cigarro)</a:t>
            </a:r>
          </a:p>
          <a:p>
            <a:pPr marL="640080" lvl="1" indent="-274320" fontAlgn="auto">
              <a:spcAft>
                <a:spcPts val="0"/>
              </a:spcAft>
              <a:buFont typeface="Wingdings 2"/>
              <a:buChar char=""/>
              <a:defRPr/>
            </a:pPr>
            <a:r>
              <a:rPr lang="pt-BR" sz="2000" dirty="0" smtClean="0"/>
              <a:t>Infecções virais das vias aéreas superiores</a:t>
            </a:r>
          </a:p>
          <a:p>
            <a:pPr marL="640080" lvl="1" indent="-274320" fontAlgn="auto">
              <a:spcAft>
                <a:spcPts val="0"/>
              </a:spcAft>
              <a:buFont typeface="Wingdings 2"/>
              <a:buChar char=""/>
              <a:defRPr/>
            </a:pPr>
            <a:r>
              <a:rPr lang="pt-BR" sz="2000" dirty="0" smtClean="0"/>
              <a:t>Alterações emocionais( ex.: choro ou riso)  </a:t>
            </a:r>
          </a:p>
          <a:p>
            <a:pPr marL="640080" lvl="1" indent="-274320" fontAlgn="auto">
              <a:spcAft>
                <a:spcPts val="0"/>
              </a:spcAft>
              <a:buFont typeface="Wingdings 2"/>
              <a:buChar char=""/>
              <a:defRPr/>
            </a:pPr>
            <a:r>
              <a:rPr lang="pt-BR" sz="2000" dirty="0" smtClean="0"/>
              <a:t>ou exercício</a:t>
            </a:r>
          </a:p>
          <a:p>
            <a:pPr marL="640080" lvl="1" indent="-274320" fontAlgn="auto">
              <a:spcAft>
                <a:spcPts val="0"/>
              </a:spcAft>
              <a:buFont typeface="Wingdings 2"/>
              <a:buChar char=""/>
              <a:defRPr/>
            </a:pPr>
            <a:r>
              <a:rPr lang="pt-BR" sz="2000" dirty="0" smtClean="0"/>
              <a:t>História de </a:t>
            </a:r>
            <a:r>
              <a:rPr lang="pt-BR" sz="2000" dirty="0" err="1" smtClean="0"/>
              <a:t>atopia</a:t>
            </a:r>
            <a:r>
              <a:rPr lang="pt-BR" sz="2000" dirty="0" smtClean="0"/>
              <a:t> na família</a:t>
            </a:r>
          </a:p>
          <a:p>
            <a:pPr marL="640080" lvl="1" indent="-274320" fontAlgn="auto">
              <a:spcAft>
                <a:spcPts val="0"/>
              </a:spcAft>
              <a:buFont typeface="Wingdings 2"/>
              <a:buChar char=""/>
              <a:defRPr/>
            </a:pPr>
            <a:r>
              <a:rPr lang="pt-BR" sz="2000" dirty="0" smtClean="0"/>
              <a:t>Irreversibilidade do quadro com uso de </a:t>
            </a:r>
            <a:r>
              <a:rPr lang="pt-BR" sz="2000" dirty="0" err="1" smtClean="0"/>
              <a:t>boncodilatadores</a:t>
            </a:r>
            <a:r>
              <a:rPr lang="pt-BR" sz="2000" dirty="0" smtClean="0"/>
              <a:t> ou antiinflamatórios.</a:t>
            </a:r>
          </a:p>
          <a:p>
            <a:pPr marL="640080" lvl="1" indent="-274320" fontAlgn="auto">
              <a:spcAft>
                <a:spcPts val="0"/>
              </a:spcAft>
              <a:buFont typeface="Wingdings 2"/>
              <a:buChar char=""/>
              <a:defRPr/>
            </a:pPr>
            <a:endParaRPr lang="pt-BR" sz="2000" dirty="0" smtClean="0"/>
          </a:p>
          <a:p>
            <a:pPr marL="640080" lvl="1" indent="-274320" fontAlgn="auto">
              <a:spcAft>
                <a:spcPts val="0"/>
              </a:spcAft>
              <a:buFont typeface="Wingdings 2"/>
              <a:buChar char=""/>
              <a:defRPr/>
            </a:pPr>
            <a:endParaRPr lang="pt-BR" sz="2000" dirty="0" smtClean="0"/>
          </a:p>
        </p:txBody>
      </p:sp>
      <p:sp>
        <p:nvSpPr>
          <p:cNvPr id="21507" name="CaixaDeTexto 5"/>
          <p:cNvSpPr txBox="1">
            <a:spLocks noChangeArrowheads="1"/>
          </p:cNvSpPr>
          <p:nvPr/>
        </p:nvSpPr>
        <p:spPr bwMode="auto">
          <a:xfrm>
            <a:off x="5543550" y="6488113"/>
            <a:ext cx="36004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>
                <a:latin typeface="Tw Cen MT"/>
              </a:rPr>
              <a:t>Diretriz SBPT Asma - 2012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Título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r>
              <a:rPr lang="pt-BR" smtClean="0"/>
              <a:t>Diagnóstico clínico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757738"/>
          </a:xfrm>
        </p:spPr>
        <p:txBody>
          <a:bodyPr>
            <a:normAutofit lnSpcReduction="10000"/>
          </a:bodyPr>
          <a:lstStyle/>
          <a:p>
            <a:pPr marL="320040" indent="-320040" fontAlgn="auto">
              <a:spcAft>
                <a:spcPts val="0"/>
              </a:spcAft>
              <a:buFont typeface="Wingdings"/>
              <a:buChar char=""/>
              <a:defRPr/>
            </a:pPr>
            <a:r>
              <a:rPr lang="pt-BR" sz="2200" dirty="0" smtClean="0"/>
              <a:t>Lactente </a:t>
            </a:r>
            <a:r>
              <a:rPr lang="pt-BR" sz="2200" dirty="0" smtClean="0">
                <a:sym typeface="Wingdings" pitchFamily="2" charset="2"/>
              </a:rPr>
              <a:t></a:t>
            </a:r>
            <a:r>
              <a:rPr lang="pt-BR" sz="2200" dirty="0" smtClean="0"/>
              <a:t> diagnóstico difícil </a:t>
            </a:r>
          </a:p>
          <a:p>
            <a:pPr lvl="2" fontAlgn="auto">
              <a:spcAft>
                <a:spcPts val="0"/>
              </a:spcAft>
              <a:buFont typeface="Wingdings"/>
              <a:buChar char=""/>
              <a:defRPr/>
            </a:pPr>
            <a:r>
              <a:rPr lang="pt-BR" sz="1100" dirty="0" smtClean="0"/>
              <a:t>Lactente sibilantes são considerados transitórios e geralmente é a exposição ao vírus, principalmente VSC, a maior causa da </a:t>
            </a:r>
            <a:r>
              <a:rPr lang="pt-BR" sz="1100" dirty="0" err="1" smtClean="0"/>
              <a:t>hiperresponsividade</a:t>
            </a:r>
            <a:r>
              <a:rPr lang="pt-BR" sz="1100" dirty="0" smtClean="0"/>
              <a:t>.</a:t>
            </a:r>
          </a:p>
          <a:p>
            <a:pPr marL="640080" lvl="1" indent="-274320" fontAlgn="auto">
              <a:spcAft>
                <a:spcPts val="0"/>
              </a:spcAft>
              <a:buFont typeface="Wingdings 2"/>
              <a:buChar char=""/>
              <a:defRPr/>
            </a:pPr>
            <a:endParaRPr lang="pt-BR" sz="1400" dirty="0" smtClean="0"/>
          </a:p>
          <a:p>
            <a:pPr lvl="2" fontAlgn="auto">
              <a:spcAft>
                <a:spcPts val="0"/>
              </a:spcAft>
              <a:buFont typeface="Wingdings"/>
              <a:buChar char=""/>
              <a:defRPr/>
            </a:pPr>
            <a:r>
              <a:rPr lang="pt-BR" sz="1100" dirty="0" smtClean="0"/>
              <a:t>A própria infecção viral predispõe à sensibilização por </a:t>
            </a:r>
            <a:r>
              <a:rPr lang="pt-BR" sz="1100" dirty="0" err="1" smtClean="0"/>
              <a:t>alérgenos</a:t>
            </a:r>
            <a:r>
              <a:rPr lang="pt-BR" sz="1100" dirty="0" smtClean="0"/>
              <a:t> ambientais ou irritantes em crianças geneticamente susceptível.</a:t>
            </a:r>
          </a:p>
          <a:p>
            <a:pPr marL="640080" lvl="1" indent="-274320" fontAlgn="auto">
              <a:spcAft>
                <a:spcPts val="0"/>
              </a:spcAft>
              <a:buFont typeface="Wingdings 2"/>
              <a:buChar char=""/>
              <a:defRPr/>
            </a:pPr>
            <a:endParaRPr lang="pt-BR" sz="1400" dirty="0" smtClean="0"/>
          </a:p>
          <a:p>
            <a:pPr lvl="2" fontAlgn="auto">
              <a:spcAft>
                <a:spcPts val="0"/>
              </a:spcAft>
              <a:buFont typeface="Wingdings"/>
              <a:buChar char=""/>
              <a:defRPr/>
            </a:pPr>
            <a:r>
              <a:rPr lang="pt-BR" sz="1100" dirty="0" smtClean="0"/>
              <a:t>Além disso, a exposição precoce a ácaros domésticos, fungos e antígenos derivados de animais é outro fator muito importante para sensibilização.</a:t>
            </a:r>
          </a:p>
          <a:p>
            <a:pPr marL="320040" indent="-320040" fontAlgn="auto">
              <a:spcAft>
                <a:spcPts val="0"/>
              </a:spcAft>
              <a:buFont typeface="Wingdings"/>
              <a:buChar char=""/>
              <a:defRPr/>
            </a:pPr>
            <a:r>
              <a:rPr lang="pt-BR" sz="2000" dirty="0" smtClean="0"/>
              <a:t>Quadro define o risco de asma para lactente sibilante(mínimo 3 episódios no último ano):</a:t>
            </a:r>
          </a:p>
          <a:p>
            <a:pPr marL="640080" lvl="1" indent="-274320" fontAlgn="auto">
              <a:spcAft>
                <a:spcPts val="0"/>
              </a:spcAft>
              <a:buFont typeface="Wingdings 2"/>
              <a:buChar char=""/>
              <a:defRPr/>
            </a:pPr>
            <a:endParaRPr lang="pt-BR" sz="1700" dirty="0" smtClean="0"/>
          </a:p>
          <a:p>
            <a:pPr marL="640080" lvl="1" indent="-274320" fontAlgn="auto">
              <a:spcAft>
                <a:spcPts val="0"/>
              </a:spcAft>
              <a:buFont typeface="Wingdings 2"/>
              <a:buChar char=""/>
              <a:defRPr/>
            </a:pPr>
            <a:endParaRPr lang="pt-BR" sz="1700" dirty="0" smtClean="0"/>
          </a:p>
          <a:p>
            <a:pPr marL="640080" lvl="1" indent="-274320" fontAlgn="auto">
              <a:spcAft>
                <a:spcPts val="0"/>
              </a:spcAft>
              <a:buFont typeface="Wingdings 2"/>
              <a:buNone/>
              <a:defRPr/>
            </a:pPr>
            <a:endParaRPr lang="pt-BR" sz="1700" dirty="0" smtClean="0"/>
          </a:p>
          <a:p>
            <a:pPr marL="640080" lvl="1" indent="-274320" fontAlgn="auto">
              <a:spcAft>
                <a:spcPts val="0"/>
              </a:spcAft>
              <a:buFont typeface="Wingdings 2"/>
              <a:buChar char=""/>
              <a:defRPr/>
            </a:pPr>
            <a:endParaRPr lang="pt-BR" sz="1700" dirty="0" smtClean="0"/>
          </a:p>
          <a:p>
            <a:pPr marL="640080" lvl="1" indent="-274320" fontAlgn="auto">
              <a:spcAft>
                <a:spcPts val="0"/>
              </a:spcAft>
              <a:buFont typeface="Wingdings 2"/>
              <a:buChar char=""/>
              <a:defRPr/>
            </a:pPr>
            <a:endParaRPr lang="pt-BR" sz="1700" dirty="0" smtClean="0"/>
          </a:p>
          <a:p>
            <a:pPr marL="640080" lvl="1" indent="-274320" fontAlgn="auto">
              <a:spcAft>
                <a:spcPts val="0"/>
              </a:spcAft>
              <a:buFont typeface="Wingdings 2"/>
              <a:buChar char=""/>
              <a:defRPr/>
            </a:pPr>
            <a:r>
              <a:rPr lang="pt-BR" sz="1700" dirty="0" smtClean="0"/>
              <a:t>Dois critérios maiores, ou 1 maior e 2 menores </a:t>
            </a:r>
            <a:r>
              <a:rPr lang="pt-BR" sz="1700" dirty="0" smtClean="0">
                <a:sym typeface="Wingdings" pitchFamily="2" charset="2"/>
              </a:rPr>
              <a:t> devem ser considerados alto risco para asma futuro.</a:t>
            </a:r>
            <a:endParaRPr lang="pt-BR" sz="1700" dirty="0"/>
          </a:p>
        </p:txBody>
      </p:sp>
      <p:graphicFrame>
        <p:nvGraphicFramePr>
          <p:cNvPr id="23579" name="Group 27"/>
          <p:cNvGraphicFramePr>
            <a:graphicFrameLocks noGrp="1"/>
          </p:cNvGraphicFramePr>
          <p:nvPr/>
        </p:nvGraphicFramePr>
        <p:xfrm>
          <a:off x="428625" y="4357688"/>
          <a:ext cx="3786188" cy="1249680"/>
        </p:xfrm>
        <a:graphic>
          <a:graphicData uri="http://schemas.openxmlformats.org/drawingml/2006/table">
            <a:tbl>
              <a:tblPr/>
              <a:tblGrid>
                <a:gridCol w="3786188"/>
              </a:tblGrid>
              <a:tr h="323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w Cen MT"/>
                          <a:cs typeface="Arial" charset="0"/>
                        </a:rPr>
                        <a:t>                   Critérios maiores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323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w Cen MT"/>
                          <a:cs typeface="Arial" charset="0"/>
                        </a:rPr>
                        <a:t>1. Um dos pais com asma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5EE"/>
                    </a:solidFill>
                  </a:tcPr>
                </a:tc>
              </a:tr>
              <a:tr h="323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w Cen MT"/>
                          <a:cs typeface="Arial" charset="0"/>
                        </a:rPr>
                        <a:t>2. Diagnóstico de dermatite atópica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F7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" name="Tabela 6"/>
          <p:cNvGraphicFramePr>
            <a:graphicFrameLocks noGrp="1"/>
          </p:cNvGraphicFramePr>
          <p:nvPr/>
        </p:nvGraphicFramePr>
        <p:xfrm>
          <a:off x="4357688" y="4143375"/>
          <a:ext cx="4500594" cy="1219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00594"/>
              </a:tblGrid>
              <a:tr h="303612">
                <a:tc>
                  <a:txBody>
                    <a:bodyPr/>
                    <a:lstStyle/>
                    <a:p>
                      <a:r>
                        <a:rPr lang="pt-BR" sz="1400" dirty="0" smtClean="0"/>
                        <a:t>                        Critérios</a:t>
                      </a:r>
                      <a:r>
                        <a:rPr lang="pt-BR" sz="1400" baseline="0" dirty="0" smtClean="0"/>
                        <a:t> maiores</a:t>
                      </a:r>
                      <a:endParaRPr lang="pt-BR" sz="1400" dirty="0"/>
                    </a:p>
                  </a:txBody>
                  <a:tcPr/>
                </a:tc>
              </a:tr>
              <a:tr h="303612">
                <a:tc>
                  <a:txBody>
                    <a:bodyPr/>
                    <a:lstStyle/>
                    <a:p>
                      <a:r>
                        <a:rPr lang="pt-BR" sz="1400" dirty="0" smtClean="0"/>
                        <a:t>1. Diagnóstico</a:t>
                      </a:r>
                      <a:r>
                        <a:rPr lang="pt-BR" sz="1400" baseline="0" dirty="0" smtClean="0"/>
                        <a:t> médico de rinite alérgica</a:t>
                      </a:r>
                      <a:endParaRPr lang="pt-BR" sz="1400" dirty="0"/>
                    </a:p>
                  </a:txBody>
                  <a:tcPr/>
                </a:tc>
              </a:tr>
              <a:tr h="303612">
                <a:tc>
                  <a:txBody>
                    <a:bodyPr/>
                    <a:lstStyle/>
                    <a:p>
                      <a:r>
                        <a:rPr lang="pt-BR" sz="1400" dirty="0" smtClean="0"/>
                        <a:t>2. </a:t>
                      </a:r>
                      <a:r>
                        <a:rPr lang="pt-BR" sz="1400" dirty="0" err="1" smtClean="0"/>
                        <a:t>Sibilância</a:t>
                      </a:r>
                      <a:r>
                        <a:rPr lang="pt-BR" sz="1400" dirty="0" smtClean="0"/>
                        <a:t> não associada a resfriado</a:t>
                      </a:r>
                      <a:endParaRPr lang="pt-BR" sz="1400" dirty="0"/>
                    </a:p>
                  </a:txBody>
                  <a:tcPr/>
                </a:tc>
              </a:tr>
              <a:tr h="303612">
                <a:tc>
                  <a:txBody>
                    <a:bodyPr/>
                    <a:lstStyle/>
                    <a:p>
                      <a:r>
                        <a:rPr lang="pt-BR" sz="1400" dirty="0" smtClean="0"/>
                        <a:t>3. </a:t>
                      </a:r>
                      <a:r>
                        <a:rPr lang="pt-BR" sz="1400" dirty="0" err="1" smtClean="0"/>
                        <a:t>Eosinofilia</a:t>
                      </a:r>
                      <a:r>
                        <a:rPr lang="pt-BR" sz="1400" dirty="0" smtClean="0"/>
                        <a:t> maior ou igual a 4%</a:t>
                      </a:r>
                      <a:endParaRPr lang="pt-BR" sz="1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3577" name="CaixaDeTexto 7"/>
          <p:cNvSpPr txBox="1">
            <a:spLocks noChangeArrowheads="1"/>
          </p:cNvSpPr>
          <p:nvPr/>
        </p:nvSpPr>
        <p:spPr bwMode="auto">
          <a:xfrm>
            <a:off x="5543550" y="6488113"/>
            <a:ext cx="36004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>
                <a:latin typeface="Tw Cen MT"/>
              </a:rPr>
              <a:t>Diretriz SBPT Asma - 2012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Título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r>
              <a:rPr lang="pt-BR" smtClean="0"/>
              <a:t>Diagnóstico funcional</a:t>
            </a:r>
          </a:p>
        </p:txBody>
      </p:sp>
      <p:sp>
        <p:nvSpPr>
          <p:cNvPr id="25602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428625" y="1714500"/>
            <a:ext cx="8153400" cy="4495800"/>
          </a:xfrm>
        </p:spPr>
        <p:txBody>
          <a:bodyPr/>
          <a:lstStyle/>
          <a:p>
            <a:pPr lvl="1"/>
            <a:r>
              <a:rPr lang="pt-BR" smtClean="0"/>
              <a:t>Para se confirmar diagnóstico funcional, as provas respiratórias devem responder a 3 características: </a:t>
            </a:r>
          </a:p>
          <a:p>
            <a:pPr lvl="3"/>
            <a:r>
              <a:rPr lang="pt-BR" smtClean="0"/>
              <a:t>Obstrução ao fluxo aéreo</a:t>
            </a:r>
          </a:p>
          <a:p>
            <a:pPr lvl="3"/>
            <a:r>
              <a:rPr lang="pt-BR" smtClean="0"/>
              <a:t>Reversibilidade com uso de broncodilatadores</a:t>
            </a:r>
          </a:p>
          <a:p>
            <a:pPr lvl="3"/>
            <a:r>
              <a:rPr lang="pt-BR" smtClean="0"/>
              <a:t>Variabilidade noturna.</a:t>
            </a:r>
          </a:p>
          <a:p>
            <a:pPr lvl="1"/>
            <a:r>
              <a:rPr lang="pt-BR" smtClean="0"/>
              <a:t>As provas funcionais mais utilizadas para avaliar tais requisitos são:</a:t>
            </a:r>
          </a:p>
          <a:p>
            <a:pPr lvl="2"/>
            <a:r>
              <a:rPr lang="pt-BR" smtClean="0"/>
              <a:t>1. Espirometria</a:t>
            </a:r>
          </a:p>
          <a:p>
            <a:pPr lvl="2"/>
            <a:r>
              <a:rPr lang="pt-BR" smtClean="0"/>
              <a:t>2. Pico de fluxo expiratório(PFE)</a:t>
            </a:r>
          </a:p>
        </p:txBody>
      </p:sp>
      <p:sp>
        <p:nvSpPr>
          <p:cNvPr id="25603" name="CaixaDeTexto 4"/>
          <p:cNvSpPr txBox="1">
            <a:spLocks noChangeArrowheads="1"/>
          </p:cNvSpPr>
          <p:nvPr/>
        </p:nvSpPr>
        <p:spPr bwMode="auto">
          <a:xfrm>
            <a:off x="5543550" y="6488113"/>
            <a:ext cx="36004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>
                <a:latin typeface="Tw Cen MT"/>
              </a:rPr>
              <a:t>Diretriz SBPT Asma - 2012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Título 1"/>
          <p:cNvSpPr>
            <a:spLocks noGrp="1"/>
          </p:cNvSpPr>
          <p:nvPr>
            <p:ph type="title"/>
          </p:nvPr>
        </p:nvSpPr>
        <p:spPr>
          <a:xfrm>
            <a:off x="611188" y="188913"/>
            <a:ext cx="8229600" cy="1143000"/>
          </a:xfrm>
        </p:spPr>
        <p:txBody>
          <a:bodyPr/>
          <a:lstStyle/>
          <a:p>
            <a:r>
              <a:rPr lang="pt-BR" smtClean="0"/>
              <a:t>Diagnóstico diferencial</a:t>
            </a:r>
          </a:p>
        </p:txBody>
      </p:sp>
      <p:sp>
        <p:nvSpPr>
          <p:cNvPr id="27650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endParaRPr lang="pt-BR" smtClean="0"/>
          </a:p>
        </p:txBody>
      </p:sp>
      <p:pic>
        <p:nvPicPr>
          <p:cNvPr id="27651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313" y="1268413"/>
            <a:ext cx="8432800" cy="498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2" name="CaixaDeTexto 6"/>
          <p:cNvSpPr txBox="1">
            <a:spLocks noChangeArrowheads="1"/>
          </p:cNvSpPr>
          <p:nvPr/>
        </p:nvSpPr>
        <p:spPr bwMode="auto">
          <a:xfrm>
            <a:off x="5543550" y="6488113"/>
            <a:ext cx="36004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>
                <a:latin typeface="Tw Cen MT"/>
              </a:rPr>
              <a:t>Diretriz SBPT Asma - 2012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71625" y="1928813"/>
            <a:ext cx="6477000" cy="1828800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MANEJO DA ASMA</a:t>
            </a:r>
            <a:endParaRPr lang="pt-BR" dirty="0"/>
          </a:p>
        </p:txBody>
      </p:sp>
      <p:sp>
        <p:nvSpPr>
          <p:cNvPr id="28674" name="Subtítulo 2"/>
          <p:cNvSpPr>
            <a:spLocks noGrp="1"/>
          </p:cNvSpPr>
          <p:nvPr>
            <p:ph type="subTitle" idx="1"/>
          </p:nvPr>
        </p:nvSpPr>
        <p:spPr>
          <a:xfrm>
            <a:off x="2362200" y="6049963"/>
            <a:ext cx="6705600" cy="685800"/>
          </a:xfrm>
        </p:spPr>
        <p:txBody>
          <a:bodyPr/>
          <a:lstStyle/>
          <a:p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Título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r>
              <a:rPr lang="pt-BR" smtClean="0"/>
              <a:t>Níveis de controle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550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pt-BR" sz="2700" smtClean="0"/>
              <a:t>Extensão com a qual as manifestações estão suprimidas pelo tratamento	</a:t>
            </a:r>
          </a:p>
          <a:p>
            <a:pPr lvl="1">
              <a:lnSpc>
                <a:spcPct val="80000"/>
              </a:lnSpc>
            </a:pPr>
            <a:r>
              <a:rPr lang="pt-BR" sz="2400" smtClean="0"/>
              <a:t>Controle/avaliação das limitações atuais e redução de riscos futuros</a:t>
            </a:r>
          </a:p>
          <a:p>
            <a:pPr lvl="1">
              <a:lnSpc>
                <a:spcPct val="80000"/>
              </a:lnSpc>
            </a:pPr>
            <a:r>
              <a:rPr lang="pt-BR" sz="2400" smtClean="0"/>
              <a:t>Últimas 4 semanas</a:t>
            </a:r>
          </a:p>
          <a:p>
            <a:pPr>
              <a:lnSpc>
                <a:spcPct val="80000"/>
              </a:lnSpc>
            </a:pPr>
            <a:r>
              <a:rPr lang="pt-BR" sz="2700" smtClean="0"/>
              <a:t>3 grupos: </a:t>
            </a:r>
          </a:p>
          <a:p>
            <a:pPr lvl="1">
              <a:lnSpc>
                <a:spcPct val="80000"/>
              </a:lnSpc>
            </a:pPr>
            <a:r>
              <a:rPr lang="pt-BR" sz="2400" smtClean="0"/>
              <a:t>Asma controlada</a:t>
            </a:r>
          </a:p>
          <a:p>
            <a:pPr lvl="1">
              <a:lnSpc>
                <a:spcPct val="80000"/>
              </a:lnSpc>
            </a:pPr>
            <a:r>
              <a:rPr lang="pt-BR" sz="2400" smtClean="0"/>
              <a:t>Asma parcialmente controlada</a:t>
            </a:r>
          </a:p>
          <a:p>
            <a:pPr lvl="1">
              <a:lnSpc>
                <a:spcPct val="80000"/>
              </a:lnSpc>
            </a:pPr>
            <a:r>
              <a:rPr lang="pt-BR" sz="2400" smtClean="0"/>
              <a:t>Asma não controlada</a:t>
            </a:r>
          </a:p>
          <a:p>
            <a:pPr>
              <a:lnSpc>
                <a:spcPct val="80000"/>
              </a:lnSpc>
            </a:pPr>
            <a:r>
              <a:rPr lang="pt-BR" sz="2700" smtClean="0"/>
              <a:t>Por definição qualquer exacerbação é indicativa de asma não controlada</a:t>
            </a:r>
          </a:p>
          <a:p>
            <a:pPr>
              <a:lnSpc>
                <a:spcPct val="80000"/>
              </a:lnSpc>
            </a:pPr>
            <a:r>
              <a:rPr lang="pt-BR" sz="2700" smtClean="0"/>
              <a:t>Não é válida para crianças &lt; 5 anos</a:t>
            </a:r>
          </a:p>
        </p:txBody>
      </p:sp>
      <p:sp>
        <p:nvSpPr>
          <p:cNvPr id="29699" name="CaixaDeTexto 3"/>
          <p:cNvSpPr txBox="1">
            <a:spLocks noChangeArrowheads="1"/>
          </p:cNvSpPr>
          <p:nvPr/>
        </p:nvSpPr>
        <p:spPr bwMode="auto">
          <a:xfrm>
            <a:off x="5543550" y="6488113"/>
            <a:ext cx="36004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>
                <a:latin typeface="Tw Cen MT"/>
              </a:rPr>
              <a:t>Diretriz SBPT Asma - 2012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Título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endParaRPr lang="pt-BR" smtClean="0"/>
          </a:p>
        </p:txBody>
      </p:sp>
      <p:sp>
        <p:nvSpPr>
          <p:cNvPr id="30722" name="Espaço Reservado para Conteúdo 2"/>
          <p:cNvSpPr>
            <a:spLocks noGrp="1"/>
          </p:cNvSpPr>
          <p:nvPr>
            <p:ph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endParaRPr lang="pt-BR" smtClean="0"/>
          </a:p>
        </p:txBody>
      </p:sp>
      <p:pic>
        <p:nvPicPr>
          <p:cNvPr id="3072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8" y="836613"/>
            <a:ext cx="8396287" cy="5391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4" name="CaixaDeTexto 4"/>
          <p:cNvSpPr txBox="1">
            <a:spLocks noChangeArrowheads="1"/>
          </p:cNvSpPr>
          <p:nvPr/>
        </p:nvSpPr>
        <p:spPr bwMode="auto">
          <a:xfrm>
            <a:off x="5543550" y="6488113"/>
            <a:ext cx="36004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>
                <a:latin typeface="Tw Cen MT"/>
              </a:rPr>
              <a:t>Diretriz SBPT Asma - 2012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Título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r>
              <a:rPr lang="pt-BR" smtClean="0"/>
              <a:t>Classificação de gravidade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8362950" cy="4525963"/>
          </a:xfrm>
        </p:spPr>
        <p:txBody>
          <a:bodyPr>
            <a:normAutofit fontScale="92500" lnSpcReduction="20000"/>
          </a:bodyPr>
          <a:lstStyle/>
          <a:p>
            <a:pPr marL="320040" indent="-320040" fontAlgn="auto">
              <a:spcAft>
                <a:spcPts val="0"/>
              </a:spcAft>
              <a:buFont typeface="Wingdings"/>
              <a:buChar char=""/>
              <a:defRPr/>
            </a:pPr>
            <a:r>
              <a:rPr lang="pt-BR" dirty="0" smtClean="0"/>
              <a:t>Refere-se a quantidade de medicamento necessária para atingir o controle</a:t>
            </a:r>
          </a:p>
          <a:p>
            <a:pPr marL="320040" indent="-320040" fontAlgn="auto">
              <a:spcAft>
                <a:spcPts val="0"/>
              </a:spcAft>
              <a:buFont typeface="Wingdings"/>
              <a:buChar char=""/>
              <a:defRPr/>
            </a:pPr>
            <a:r>
              <a:rPr lang="pt-BR" dirty="0" smtClean="0"/>
              <a:t>Deve ser feita após exclusão de causas importantes de descontrole</a:t>
            </a:r>
          </a:p>
          <a:p>
            <a:pPr marL="640080" lvl="1" indent="-274320" fontAlgn="auto">
              <a:spcAft>
                <a:spcPts val="0"/>
              </a:spcAft>
              <a:buFont typeface="Wingdings 2"/>
              <a:buChar char=""/>
              <a:defRPr/>
            </a:pPr>
            <a:r>
              <a:rPr lang="pt-BR" dirty="0" smtClean="0"/>
              <a:t>Comorbidades não tratadas</a:t>
            </a:r>
          </a:p>
          <a:p>
            <a:pPr marL="640080" lvl="1" indent="-274320" fontAlgn="auto">
              <a:spcAft>
                <a:spcPts val="0"/>
              </a:spcAft>
              <a:buFont typeface="Wingdings 2"/>
              <a:buChar char=""/>
              <a:defRPr/>
            </a:pPr>
            <a:r>
              <a:rPr lang="pt-BR" dirty="0" smtClean="0"/>
              <a:t>Uso incorreto de dispositivo </a:t>
            </a:r>
            <a:r>
              <a:rPr lang="pt-BR" dirty="0" err="1" smtClean="0"/>
              <a:t>inalatório</a:t>
            </a:r>
            <a:endParaRPr lang="pt-BR" dirty="0" smtClean="0"/>
          </a:p>
          <a:p>
            <a:pPr marL="640080" lvl="1" indent="-274320" fontAlgn="auto">
              <a:spcAft>
                <a:spcPts val="0"/>
              </a:spcAft>
              <a:buFont typeface="Wingdings 2"/>
              <a:buChar char=""/>
              <a:defRPr/>
            </a:pPr>
            <a:r>
              <a:rPr lang="pt-BR" dirty="0" smtClean="0"/>
              <a:t>Não adesão ao tratamento</a:t>
            </a:r>
          </a:p>
          <a:p>
            <a:pPr marL="320040" indent="-320040" fontAlgn="auto">
              <a:spcAft>
                <a:spcPts val="0"/>
              </a:spcAft>
              <a:buFont typeface="Wingdings"/>
              <a:buChar char=""/>
              <a:defRPr/>
            </a:pPr>
            <a:r>
              <a:rPr lang="pt-BR" dirty="0" smtClean="0"/>
              <a:t>Leve: é a que necessita de baixa intensidade de tratamento (etapa 2)</a:t>
            </a:r>
          </a:p>
          <a:p>
            <a:pPr marL="320040" indent="-320040" fontAlgn="auto">
              <a:spcAft>
                <a:spcPts val="0"/>
              </a:spcAft>
              <a:buFont typeface="Wingdings"/>
              <a:buChar char=""/>
              <a:defRPr/>
            </a:pPr>
            <a:r>
              <a:rPr lang="pt-BR" dirty="0" smtClean="0"/>
              <a:t>Moderada: intensidade intermediária (etapa 3)</a:t>
            </a:r>
          </a:p>
          <a:p>
            <a:pPr marL="320040" indent="-320040" fontAlgn="auto">
              <a:spcAft>
                <a:spcPts val="0"/>
              </a:spcAft>
              <a:buFont typeface="Wingdings"/>
              <a:buChar char=""/>
              <a:defRPr/>
            </a:pPr>
            <a:r>
              <a:rPr lang="pt-BR" dirty="0" smtClean="0"/>
              <a:t>Grave: alta intensidade de tratamento (etapas 4 e 5)</a:t>
            </a:r>
          </a:p>
          <a:p>
            <a:pPr marL="320040" indent="-320040" fontAlgn="auto">
              <a:spcAft>
                <a:spcPts val="0"/>
              </a:spcAft>
              <a:buFont typeface="Wingdings"/>
              <a:buChar char=""/>
              <a:defRPr/>
            </a:pPr>
            <a:endParaRPr lang="pt-BR" dirty="0" smtClean="0"/>
          </a:p>
        </p:txBody>
      </p:sp>
      <p:sp>
        <p:nvSpPr>
          <p:cNvPr id="31747" name="CaixaDeTexto 3"/>
          <p:cNvSpPr txBox="1">
            <a:spLocks noChangeArrowheads="1"/>
          </p:cNvSpPr>
          <p:nvPr/>
        </p:nvSpPr>
        <p:spPr bwMode="auto">
          <a:xfrm>
            <a:off x="5543550" y="6488113"/>
            <a:ext cx="36004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>
                <a:latin typeface="Tw Cen MT"/>
              </a:rPr>
              <a:t>Diretriz SBPT Asma - 2012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Título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r>
              <a:rPr lang="pt-BR" smtClean="0"/>
              <a:t>Componentes do cuidado da asma</a:t>
            </a:r>
          </a:p>
        </p:txBody>
      </p:sp>
      <p:sp>
        <p:nvSpPr>
          <p:cNvPr id="32770" name="Espaço Reservado para Conteúdo 2"/>
          <p:cNvSpPr>
            <a:spLocks noGrp="1"/>
          </p:cNvSpPr>
          <p:nvPr>
            <p:ph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r>
              <a:rPr lang="pt-BR" smtClean="0"/>
              <a:t>Atingir e manter o controle dos sintomas</a:t>
            </a:r>
          </a:p>
          <a:p>
            <a:r>
              <a:rPr lang="pt-BR" smtClean="0"/>
              <a:t>Manter atividades diárias normais incluindo exercícios</a:t>
            </a:r>
          </a:p>
          <a:p>
            <a:r>
              <a:rPr lang="pt-BR" smtClean="0"/>
              <a:t>Manter função pulmonar normal ou o mais próximo</a:t>
            </a:r>
          </a:p>
          <a:p>
            <a:r>
              <a:rPr lang="pt-BR" smtClean="0"/>
              <a:t>Prevenir exacerbações</a:t>
            </a:r>
          </a:p>
          <a:p>
            <a:r>
              <a:rPr lang="pt-BR" smtClean="0"/>
              <a:t>Minimizar efeitos colaterais das medicações</a:t>
            </a:r>
          </a:p>
          <a:p>
            <a:r>
              <a:rPr lang="pt-BR" smtClean="0"/>
              <a:t>Prevenir mortalidade</a:t>
            </a:r>
          </a:p>
          <a:p>
            <a:endParaRPr lang="pt-BR" smtClean="0"/>
          </a:p>
          <a:p>
            <a:endParaRPr lang="pt-BR" smtClean="0"/>
          </a:p>
        </p:txBody>
      </p:sp>
      <p:sp>
        <p:nvSpPr>
          <p:cNvPr id="32771" name="CaixaDeTexto 3"/>
          <p:cNvSpPr txBox="1">
            <a:spLocks noChangeArrowheads="1"/>
          </p:cNvSpPr>
          <p:nvPr/>
        </p:nvSpPr>
        <p:spPr bwMode="auto">
          <a:xfrm>
            <a:off x="5543550" y="6488113"/>
            <a:ext cx="36004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>
                <a:latin typeface="Tw Cen MT"/>
              </a:rPr>
              <a:t>Diretriz SBPT Asma - 2012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Título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r>
              <a:rPr lang="pt-BR" smtClean="0"/>
              <a:t>Componentes do cuidado da asma</a:t>
            </a:r>
          </a:p>
        </p:txBody>
      </p:sp>
      <p:sp>
        <p:nvSpPr>
          <p:cNvPr id="33794" name="Espaço Reservado para Conteúdo 2"/>
          <p:cNvSpPr>
            <a:spLocks noGrp="1"/>
          </p:cNvSpPr>
          <p:nvPr>
            <p:ph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r>
              <a:rPr lang="pt-BR" smtClean="0"/>
              <a:t>Baseia-se em 5 componentes inter-relacionados:</a:t>
            </a:r>
          </a:p>
          <a:p>
            <a:pPr lvl="1"/>
            <a:r>
              <a:rPr lang="pt-BR" smtClean="0"/>
              <a:t>1) Parceria médico-paciente</a:t>
            </a:r>
          </a:p>
          <a:p>
            <a:pPr lvl="1"/>
            <a:r>
              <a:rPr lang="pt-BR" smtClean="0"/>
              <a:t>2) Identificação e controle dos fatores de risco</a:t>
            </a:r>
          </a:p>
          <a:p>
            <a:pPr lvl="1"/>
            <a:r>
              <a:rPr lang="pt-BR" smtClean="0"/>
              <a:t>3) Avaliação, monitoramento e manutenção do controle da asma</a:t>
            </a:r>
          </a:p>
          <a:p>
            <a:pPr lvl="1"/>
            <a:r>
              <a:rPr lang="pt-BR" smtClean="0"/>
              <a:t>4) Prevenção e controle de riscos futuros</a:t>
            </a:r>
          </a:p>
          <a:p>
            <a:pPr lvl="1"/>
            <a:r>
              <a:rPr lang="pt-BR" smtClean="0"/>
              <a:t>5)Situações especiais</a:t>
            </a:r>
          </a:p>
        </p:txBody>
      </p:sp>
      <p:sp>
        <p:nvSpPr>
          <p:cNvPr id="33795" name="CaixaDeTexto 3"/>
          <p:cNvSpPr txBox="1">
            <a:spLocks noChangeArrowheads="1"/>
          </p:cNvSpPr>
          <p:nvPr/>
        </p:nvSpPr>
        <p:spPr bwMode="auto">
          <a:xfrm>
            <a:off x="5543550" y="6488113"/>
            <a:ext cx="36004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>
                <a:latin typeface="Tw Cen MT"/>
              </a:rPr>
              <a:t>Diretriz SBPT Asma - 2012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Título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r>
              <a:rPr lang="pt-BR" smtClean="0"/>
              <a:t>1) Parceria médico-paciente</a:t>
            </a:r>
          </a:p>
        </p:txBody>
      </p:sp>
      <p:sp>
        <p:nvSpPr>
          <p:cNvPr id="34818" name="Espaço Reservado para Conteúdo 2"/>
          <p:cNvSpPr>
            <a:spLocks noGrp="1"/>
          </p:cNvSpPr>
          <p:nvPr>
            <p:ph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r>
              <a:rPr lang="pt-BR" smtClean="0"/>
              <a:t>Objetivo: permitir que o paciente adquira conhecimento, confiança e habilidade para assumir o papel principal no manejo da doença</a:t>
            </a:r>
          </a:p>
          <a:p>
            <a:r>
              <a:rPr lang="pt-BR" smtClean="0"/>
              <a:t>Desenvolvimento de um plano de ação escrito e personalizado periodicamente</a:t>
            </a:r>
          </a:p>
          <a:p>
            <a:r>
              <a:rPr lang="pt-BR" smtClean="0"/>
              <a:t>Adesão: uso de pelo menos 80% da dose prescrita</a:t>
            </a:r>
          </a:p>
          <a:p>
            <a:pPr lvl="1"/>
            <a:r>
              <a:rPr lang="pt-BR" smtClean="0"/>
              <a:t>50% não usam adequadamente</a:t>
            </a:r>
          </a:p>
        </p:txBody>
      </p:sp>
      <p:sp>
        <p:nvSpPr>
          <p:cNvPr id="34819" name="CaixaDeTexto 3"/>
          <p:cNvSpPr txBox="1">
            <a:spLocks noChangeArrowheads="1"/>
          </p:cNvSpPr>
          <p:nvPr/>
        </p:nvSpPr>
        <p:spPr bwMode="auto">
          <a:xfrm>
            <a:off x="5543550" y="6488113"/>
            <a:ext cx="36004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>
                <a:latin typeface="Tw Cen MT"/>
              </a:rPr>
              <a:t>Diretriz SBPT Asma - 2012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2) Identificação e controle dos fatores de risco</a:t>
            </a:r>
            <a:endParaRPr lang="pt-BR" dirty="0"/>
          </a:p>
        </p:txBody>
      </p:sp>
      <p:sp>
        <p:nvSpPr>
          <p:cNvPr id="35842" name="Espaço Reservado para Conteúdo 2"/>
          <p:cNvSpPr>
            <a:spLocks noGrp="1"/>
          </p:cNvSpPr>
          <p:nvPr>
            <p:ph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r>
              <a:rPr lang="pt-BR" smtClean="0"/>
              <a:t>Identificar e reduzir a exposição a alérgenos e irritantes</a:t>
            </a:r>
          </a:p>
          <a:p>
            <a:r>
              <a:rPr lang="pt-BR" smtClean="0"/>
              <a:t>Exercícios físicos não devem ser evitados pois aumentam o limiar aeróbico e reduz suscetibilidade ao broncoespasmo induzido pelo exercício</a:t>
            </a:r>
          </a:p>
          <a:p>
            <a:pPr lvl="1"/>
            <a:r>
              <a:rPr lang="pt-BR" smtClean="0"/>
              <a:t>Não há evidencias que a natação seja superior</a:t>
            </a:r>
          </a:p>
          <a:p>
            <a:pPr lvl="1"/>
            <a:r>
              <a:rPr lang="pt-BR" smtClean="0"/>
              <a:t>Identificar descontrole e associar medicação (B-agonista de curta duração + aumento da dose de medicação usual)</a:t>
            </a:r>
          </a:p>
          <a:p>
            <a:pPr lvl="1"/>
            <a:endParaRPr lang="pt-BR" smtClean="0"/>
          </a:p>
        </p:txBody>
      </p:sp>
      <p:sp>
        <p:nvSpPr>
          <p:cNvPr id="35843" name="CaixaDeTexto 3"/>
          <p:cNvSpPr txBox="1">
            <a:spLocks noChangeArrowheads="1"/>
          </p:cNvSpPr>
          <p:nvPr/>
        </p:nvSpPr>
        <p:spPr bwMode="auto">
          <a:xfrm>
            <a:off x="5543550" y="6488113"/>
            <a:ext cx="36004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>
                <a:latin typeface="Tw Cen MT"/>
              </a:rPr>
              <a:t>Diretriz SBPT Asma - 2012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Título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endParaRPr lang="pt-BR" smtClean="0"/>
          </a:p>
        </p:txBody>
      </p:sp>
      <p:sp>
        <p:nvSpPr>
          <p:cNvPr id="36866" name="Espaço Reservado para Conteúdo 2"/>
          <p:cNvSpPr>
            <a:spLocks noGrp="1"/>
          </p:cNvSpPr>
          <p:nvPr>
            <p:ph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endParaRPr lang="pt-BR" smtClean="0"/>
          </a:p>
        </p:txBody>
      </p:sp>
      <p:pic>
        <p:nvPicPr>
          <p:cNvPr id="3686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76300"/>
            <a:ext cx="9144000" cy="1430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8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9538" y="2781300"/>
            <a:ext cx="9034462" cy="3633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69" name="CaixaDeTexto 5"/>
          <p:cNvSpPr txBox="1">
            <a:spLocks noChangeArrowheads="1"/>
          </p:cNvSpPr>
          <p:nvPr/>
        </p:nvSpPr>
        <p:spPr bwMode="auto">
          <a:xfrm>
            <a:off x="5543550" y="6488113"/>
            <a:ext cx="36004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>
                <a:latin typeface="Tw Cen MT"/>
              </a:rPr>
              <a:t>Diretriz SBPT Asma - 2012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3) Avaliação, monitoramento e manutenção do controle da asma</a:t>
            </a:r>
            <a:endParaRPr lang="pt-BR" dirty="0"/>
          </a:p>
        </p:txBody>
      </p:sp>
      <p:sp>
        <p:nvSpPr>
          <p:cNvPr id="37890" name="Espaço Reservado para Conteúdo 2"/>
          <p:cNvSpPr>
            <a:spLocks noGrp="1"/>
          </p:cNvSpPr>
          <p:nvPr>
            <p:ph idx="1"/>
          </p:nvPr>
        </p:nvSpPr>
        <p:spPr>
          <a:xfrm>
            <a:off x="468313" y="2060575"/>
            <a:ext cx="8229600" cy="4525963"/>
          </a:xfrm>
        </p:spPr>
        <p:txBody>
          <a:bodyPr/>
          <a:lstStyle/>
          <a:p>
            <a:r>
              <a:rPr lang="pt-BR" smtClean="0"/>
              <a:t>5 etapas, no qual cada paciente deve ser alocado em uma dessas etapas de acordo com o tratamento atual e o nível de controle</a:t>
            </a:r>
          </a:p>
        </p:txBody>
      </p:sp>
      <p:sp>
        <p:nvSpPr>
          <p:cNvPr id="37891" name="CaixaDeTexto 4"/>
          <p:cNvSpPr txBox="1">
            <a:spLocks noChangeArrowheads="1"/>
          </p:cNvSpPr>
          <p:nvPr/>
        </p:nvSpPr>
        <p:spPr bwMode="auto">
          <a:xfrm>
            <a:off x="5543550" y="6488113"/>
            <a:ext cx="36004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>
                <a:latin typeface="Tw Cen MT"/>
              </a:rPr>
              <a:t>Diretriz SBPT Asma - 2012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Título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r>
              <a:rPr lang="pt-BR" smtClean="0"/>
              <a:t>Etapa 1</a:t>
            </a:r>
          </a:p>
        </p:txBody>
      </p:sp>
      <p:sp>
        <p:nvSpPr>
          <p:cNvPr id="38914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08525"/>
          </a:xfrm>
        </p:spPr>
        <p:txBody>
          <a:bodyPr/>
          <a:lstStyle/>
          <a:p>
            <a:r>
              <a:rPr lang="pt-BR" i="1" smtClean="0"/>
              <a:t>Medicação de resgate para o alívio dos sintomas</a:t>
            </a:r>
          </a:p>
          <a:p>
            <a:r>
              <a:rPr lang="pt-BR" smtClean="0"/>
              <a:t>Uso apenas de medicações de alívio para pacientes que tem sintomas ocasionais </a:t>
            </a:r>
          </a:p>
          <a:p>
            <a:pPr lvl="1"/>
            <a:r>
              <a:rPr lang="pt-BR" smtClean="0"/>
              <a:t>Tosse, sibilos ou dispnéia ocorrendo 2x/semana ou menos</a:t>
            </a:r>
          </a:p>
          <a:p>
            <a:r>
              <a:rPr lang="pt-BR" smtClean="0"/>
              <a:t>B-agonistas de curta duração (salbutamol, fenoterol ou formoterol)</a:t>
            </a:r>
          </a:p>
          <a:p>
            <a:pPr lvl="1"/>
            <a:r>
              <a:rPr lang="pt-BR" smtClean="0"/>
              <a:t>Alternativas: B- agonista oral, anticolinérgico inalatório ou teofilina oral – início de ação mais lento e mais efeitos colaterais</a:t>
            </a:r>
          </a:p>
        </p:txBody>
      </p:sp>
      <p:sp>
        <p:nvSpPr>
          <p:cNvPr id="38915" name="CaixaDeTexto 3"/>
          <p:cNvSpPr txBox="1">
            <a:spLocks noChangeArrowheads="1"/>
          </p:cNvSpPr>
          <p:nvPr/>
        </p:nvSpPr>
        <p:spPr bwMode="auto">
          <a:xfrm>
            <a:off x="5543550" y="6488113"/>
            <a:ext cx="36004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>
                <a:latin typeface="Tw Cen MT"/>
              </a:rPr>
              <a:t>Diretriz SBPT Asma - 2012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Título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r>
              <a:rPr lang="pt-BR" smtClean="0"/>
              <a:t>Etapa 2</a:t>
            </a:r>
          </a:p>
        </p:txBody>
      </p:sp>
      <p:sp>
        <p:nvSpPr>
          <p:cNvPr id="39938" name="Espaço Reservado para Conteúdo 2"/>
          <p:cNvSpPr>
            <a:spLocks noGrp="1"/>
          </p:cNvSpPr>
          <p:nvPr>
            <p:ph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r>
              <a:rPr lang="pt-BR" i="1" smtClean="0"/>
              <a:t>Medicação de alívio mais 01 único medicamento de controle</a:t>
            </a:r>
          </a:p>
          <a:p>
            <a:r>
              <a:rPr lang="pt-BR" smtClean="0"/>
              <a:t>Corticóides inalatórios em dose baixa – primeira escolha</a:t>
            </a:r>
          </a:p>
          <a:p>
            <a:pPr lvl="1"/>
            <a:r>
              <a:rPr lang="pt-BR" smtClean="0"/>
              <a:t>Alternativas: antileucotrienos para pctes que não conseguem utilizar a via inalatória ou com efeitos adversos intoleráveis</a:t>
            </a:r>
          </a:p>
          <a:p>
            <a:pPr lvl="1"/>
            <a:endParaRPr lang="pt-BR" smtClean="0"/>
          </a:p>
        </p:txBody>
      </p:sp>
      <p:sp>
        <p:nvSpPr>
          <p:cNvPr id="39939" name="CaixaDeTexto 3"/>
          <p:cNvSpPr txBox="1">
            <a:spLocks noChangeArrowheads="1"/>
          </p:cNvSpPr>
          <p:nvPr/>
        </p:nvSpPr>
        <p:spPr bwMode="auto">
          <a:xfrm>
            <a:off x="5543550" y="6488113"/>
            <a:ext cx="36004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>
                <a:latin typeface="Tw Cen MT"/>
              </a:rPr>
              <a:t>Diretriz SBPT Asma - 2012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Título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r>
              <a:rPr lang="pt-BR" smtClean="0"/>
              <a:t>Etapa 3</a:t>
            </a:r>
          </a:p>
        </p:txBody>
      </p:sp>
      <p:sp>
        <p:nvSpPr>
          <p:cNvPr id="40962" name="Espaço Reservado para Conteúdo 2"/>
          <p:cNvSpPr>
            <a:spLocks noGrp="1"/>
          </p:cNvSpPr>
          <p:nvPr>
            <p:ph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r>
              <a:rPr lang="pt-BR" i="1" smtClean="0"/>
              <a:t>Medicações de alívio + 01 ou 02 medicamentos de controle</a:t>
            </a:r>
          </a:p>
          <a:p>
            <a:r>
              <a:rPr lang="pt-BR" smtClean="0"/>
              <a:t>Corticóide inalatório + B-agonista de ação prolongada – primeira escolha (B de curta utilizado para alívio de sintomas)</a:t>
            </a:r>
          </a:p>
          <a:p>
            <a:pPr lvl="1"/>
            <a:r>
              <a:rPr lang="pt-BR" smtClean="0"/>
              <a:t>Alternativas</a:t>
            </a:r>
          </a:p>
          <a:p>
            <a:pPr lvl="2"/>
            <a:r>
              <a:rPr lang="pt-BR" smtClean="0"/>
              <a:t>Aumentar apenas a dose do CI ou adicionar um antileucotrienos  ou teofilina ao CI em doses baixas</a:t>
            </a:r>
          </a:p>
        </p:txBody>
      </p:sp>
      <p:sp>
        <p:nvSpPr>
          <p:cNvPr id="40963" name="CaixaDeTexto 3"/>
          <p:cNvSpPr txBox="1">
            <a:spLocks noChangeArrowheads="1"/>
          </p:cNvSpPr>
          <p:nvPr/>
        </p:nvSpPr>
        <p:spPr bwMode="auto">
          <a:xfrm>
            <a:off x="5543550" y="6488113"/>
            <a:ext cx="36004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>
                <a:latin typeface="Tw Cen MT"/>
              </a:rPr>
              <a:t>Diretriz SBPT Asma - 2012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Título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r>
              <a:rPr lang="pt-BR" smtClean="0"/>
              <a:t>Etapa 4</a:t>
            </a:r>
          </a:p>
        </p:txBody>
      </p:sp>
      <p:sp>
        <p:nvSpPr>
          <p:cNvPr id="41986" name="Espaço Reservado para Conteúdo 2"/>
          <p:cNvSpPr>
            <a:spLocks noGrp="1"/>
          </p:cNvSpPr>
          <p:nvPr>
            <p:ph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r>
              <a:rPr lang="pt-BR" i="1" smtClean="0"/>
              <a:t>Medicações de alívio + 02 ou mais medicamentos de controle</a:t>
            </a:r>
          </a:p>
          <a:p>
            <a:r>
              <a:rPr lang="pt-BR" smtClean="0"/>
              <a:t>Sempre que possível ser conduzido por médico especialista</a:t>
            </a:r>
          </a:p>
          <a:p>
            <a:r>
              <a:rPr lang="pt-BR" smtClean="0"/>
              <a:t>Primeira escolha: CI em doses médias ou altas + B-agonista de ação prolongada</a:t>
            </a:r>
          </a:p>
          <a:p>
            <a:r>
              <a:rPr lang="pt-BR" smtClean="0"/>
              <a:t>Alternativas: + antileucotrienos ou teofilina</a:t>
            </a:r>
          </a:p>
        </p:txBody>
      </p:sp>
      <p:sp>
        <p:nvSpPr>
          <p:cNvPr id="41987" name="CaixaDeTexto 3"/>
          <p:cNvSpPr txBox="1">
            <a:spLocks noChangeArrowheads="1"/>
          </p:cNvSpPr>
          <p:nvPr/>
        </p:nvSpPr>
        <p:spPr bwMode="auto">
          <a:xfrm>
            <a:off x="5543550" y="6488113"/>
            <a:ext cx="36004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>
                <a:latin typeface="Tw Cen MT"/>
              </a:rPr>
              <a:t>Diretriz SBPT Asma - 2012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Título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r>
              <a:rPr lang="pt-BR" smtClean="0"/>
              <a:t>Etapa 5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12775" y="1600200"/>
            <a:ext cx="8153400" cy="449580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pt-BR" i="1" smtClean="0"/>
              <a:t>Medicação de alívio + medicação de controle adicional</a:t>
            </a:r>
          </a:p>
          <a:p>
            <a:pPr>
              <a:lnSpc>
                <a:spcPct val="90000"/>
              </a:lnSpc>
            </a:pPr>
            <a:r>
              <a:rPr lang="pt-BR" smtClean="0"/>
              <a:t>Adição de corticóide oral (dose menor possível) as demais medicações de controle </a:t>
            </a:r>
          </a:p>
          <a:p>
            <a:pPr>
              <a:lnSpc>
                <a:spcPct val="90000"/>
              </a:lnSpc>
            </a:pPr>
            <a:r>
              <a:rPr lang="pt-BR" smtClean="0"/>
              <a:t>Deve ser somente empregado em pacientes sem controle na etapa 4, com limitações das atividades diárias, frequentes exacerbações e questionados exaustivamente sobre a adesão</a:t>
            </a:r>
          </a:p>
          <a:p>
            <a:pPr>
              <a:lnSpc>
                <a:spcPct val="90000"/>
              </a:lnSpc>
            </a:pPr>
            <a:r>
              <a:rPr lang="pt-BR" smtClean="0"/>
              <a:t>Pode ser adicionado anti-IgE para pacientes atópicos (alternativa)</a:t>
            </a:r>
          </a:p>
          <a:p>
            <a:pPr>
              <a:lnSpc>
                <a:spcPct val="90000"/>
              </a:lnSpc>
            </a:pPr>
            <a:endParaRPr lang="pt-BR" smtClean="0"/>
          </a:p>
        </p:txBody>
      </p:sp>
      <p:sp>
        <p:nvSpPr>
          <p:cNvPr id="43011" name="CaixaDeTexto 3"/>
          <p:cNvSpPr txBox="1">
            <a:spLocks noChangeArrowheads="1"/>
          </p:cNvSpPr>
          <p:nvPr/>
        </p:nvSpPr>
        <p:spPr bwMode="auto">
          <a:xfrm>
            <a:off x="5543550" y="6488113"/>
            <a:ext cx="36004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>
                <a:latin typeface="Tw Cen MT"/>
              </a:rPr>
              <a:t>Diretriz SBPT Asma - 2012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Título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endParaRPr lang="pt-BR" smtClean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5373688"/>
            <a:ext cx="8686800" cy="1184275"/>
          </a:xfrm>
        </p:spPr>
        <p:txBody>
          <a:bodyPr>
            <a:normAutofit fontScale="70000" lnSpcReduction="20000"/>
          </a:bodyPr>
          <a:lstStyle/>
          <a:p>
            <a:pPr marL="320040" indent="-320040" fontAlgn="auto">
              <a:spcAft>
                <a:spcPts val="0"/>
              </a:spcAft>
              <a:buFont typeface="Wingdings"/>
              <a:buChar char=""/>
              <a:defRPr/>
            </a:pPr>
            <a:r>
              <a:rPr lang="pt-BR" dirty="0" smtClean="0"/>
              <a:t>Observações: inicio do tratamento é feito na etapa 02 (ou 03 – muito sintomáticos)</a:t>
            </a:r>
          </a:p>
          <a:p>
            <a:pPr marL="320040" indent="-320040" fontAlgn="auto">
              <a:spcAft>
                <a:spcPts val="0"/>
              </a:spcAft>
              <a:buFont typeface="Wingdings"/>
              <a:buChar char=""/>
              <a:defRPr/>
            </a:pPr>
            <a:r>
              <a:rPr lang="pt-BR" dirty="0" smtClean="0"/>
              <a:t>&lt;5 anos – não recomendado LABA (não tem estudos sobre efeitos colaterais</a:t>
            </a:r>
            <a:endParaRPr lang="pt-BR" dirty="0"/>
          </a:p>
        </p:txBody>
      </p:sp>
      <p:pic>
        <p:nvPicPr>
          <p:cNvPr id="4403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260350"/>
            <a:ext cx="8682038" cy="496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036" name="CaixaDeTexto 4"/>
          <p:cNvSpPr txBox="1">
            <a:spLocks noChangeArrowheads="1"/>
          </p:cNvSpPr>
          <p:nvPr/>
        </p:nvSpPr>
        <p:spPr bwMode="auto">
          <a:xfrm>
            <a:off x="5543550" y="6488113"/>
            <a:ext cx="36004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>
                <a:latin typeface="Tw Cen MT"/>
              </a:rPr>
              <a:t>Diretriz SBPT Asma - 2012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Monitorando para manter o controle</a:t>
            </a:r>
            <a:endParaRPr lang="pt-BR" dirty="0"/>
          </a:p>
        </p:txBody>
      </p:sp>
      <p:sp>
        <p:nvSpPr>
          <p:cNvPr id="45058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8362950" cy="4525963"/>
          </a:xfrm>
        </p:spPr>
        <p:txBody>
          <a:bodyPr/>
          <a:lstStyle/>
          <a:p>
            <a:r>
              <a:rPr lang="pt-BR" smtClean="0"/>
              <a:t>Tratamento deve ser ajustado de acordo com o estado de controle</a:t>
            </a:r>
          </a:p>
          <a:p>
            <a:r>
              <a:rPr lang="pt-BR" smtClean="0"/>
              <a:t>Se controlado por pelo menos 03 meses pode considerar redução da medicação (redução EA)</a:t>
            </a:r>
          </a:p>
          <a:p>
            <a:endParaRPr lang="pt-BR" smtClean="0"/>
          </a:p>
        </p:txBody>
      </p:sp>
      <p:pic>
        <p:nvPicPr>
          <p:cNvPr id="4505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3933825"/>
            <a:ext cx="8575675" cy="169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60" name="CaixaDeTexto 4"/>
          <p:cNvSpPr txBox="1">
            <a:spLocks noChangeArrowheads="1"/>
          </p:cNvSpPr>
          <p:nvPr/>
        </p:nvSpPr>
        <p:spPr bwMode="auto">
          <a:xfrm>
            <a:off x="5543550" y="6488113"/>
            <a:ext cx="36004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>
                <a:latin typeface="Tw Cen MT"/>
              </a:rPr>
              <a:t>Diretriz SBPT Asma - 2012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>
            <a:normAutofit fontScale="90000"/>
          </a:bodyPr>
          <a:lstStyle/>
          <a:p>
            <a:pPr lvl="1" algn="ctr" fontAlgn="auto">
              <a:spcAft>
                <a:spcPts val="0"/>
              </a:spcAft>
              <a:defRPr/>
            </a:pPr>
            <a:r>
              <a:rPr lang="pt-BR" dirty="0">
                <a:solidFill>
                  <a:sysClr val="windowText" lastClr="000000"/>
                </a:solidFill>
              </a:rPr>
              <a:t>4) Prevenção e controle de riscos futuros</a:t>
            </a:r>
            <a:r>
              <a:rPr lang="pt-BR" sz="1800" dirty="0">
                <a:solidFill>
                  <a:sysClr val="windowText" lastClr="000000"/>
                </a:solidFill>
              </a:rPr>
              <a:t/>
            </a:r>
            <a:br>
              <a:rPr lang="pt-BR" sz="1800" dirty="0">
                <a:solidFill>
                  <a:sysClr val="windowText" lastClr="000000"/>
                </a:solidFill>
              </a:rPr>
            </a:br>
            <a:endParaRPr lang="pt-BR" sz="1800" dirty="0">
              <a:solidFill>
                <a:sysClr val="windowText" lastClr="000000"/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2988"/>
          </a:xfrm>
        </p:spPr>
        <p:txBody>
          <a:bodyPr>
            <a:normAutofit lnSpcReduction="10000"/>
          </a:bodyPr>
          <a:lstStyle/>
          <a:p>
            <a:pPr marL="320040" indent="-320040" fontAlgn="auto">
              <a:spcAft>
                <a:spcPts val="0"/>
              </a:spcAft>
              <a:buFont typeface="Wingdings"/>
              <a:buChar char=""/>
              <a:defRPr/>
            </a:pPr>
            <a:r>
              <a:rPr lang="pt-BR" dirty="0" smtClean="0"/>
              <a:t>Prevenir instabilidade clínico-funcional (ocorrências de surtos de sintomas, uso intermitente de medicação de resgate, variação diurna dos </a:t>
            </a:r>
            <a:r>
              <a:rPr lang="pt-BR" dirty="0" err="1" smtClean="0"/>
              <a:t>PFEs</a:t>
            </a:r>
            <a:r>
              <a:rPr lang="pt-BR" dirty="0" smtClean="0"/>
              <a:t>) </a:t>
            </a:r>
          </a:p>
          <a:p>
            <a:pPr marL="640080" lvl="1" indent="-274320" fontAlgn="auto">
              <a:spcAft>
                <a:spcPts val="0"/>
              </a:spcAft>
              <a:buFont typeface="Wingdings 2"/>
              <a:buChar char=""/>
              <a:defRPr/>
            </a:pPr>
            <a:r>
              <a:rPr lang="pt-BR" dirty="0" smtClean="0"/>
              <a:t>Diminuição do risco futuro de instabilidade</a:t>
            </a:r>
          </a:p>
          <a:p>
            <a:pPr marL="320040" indent="-320040" fontAlgn="auto">
              <a:spcAft>
                <a:spcPts val="0"/>
              </a:spcAft>
              <a:buFont typeface="Wingdings"/>
              <a:buChar char=""/>
              <a:defRPr/>
            </a:pPr>
            <a:r>
              <a:rPr lang="pt-BR" dirty="0" smtClean="0"/>
              <a:t>Prevenir a aceleração da perda da função pulmonar</a:t>
            </a:r>
          </a:p>
          <a:p>
            <a:pPr marL="640080" lvl="1" indent="-274320" fontAlgn="auto">
              <a:spcAft>
                <a:spcPts val="0"/>
              </a:spcAft>
              <a:buFont typeface="Wingdings 2"/>
              <a:buChar char=""/>
              <a:defRPr/>
            </a:pPr>
            <a:r>
              <a:rPr lang="pt-BR" dirty="0" smtClean="0"/>
              <a:t>Espirometria – VEF </a:t>
            </a:r>
            <a:r>
              <a:rPr lang="pt-BR" dirty="0" err="1" smtClean="0"/>
              <a:t>pré-broncodilatador</a:t>
            </a:r>
            <a:r>
              <a:rPr lang="pt-BR" dirty="0" smtClean="0"/>
              <a:t> com valor abaixo do esperado é fator importante para predizer exacerbações</a:t>
            </a:r>
          </a:p>
          <a:p>
            <a:pPr marL="640080" lvl="1" indent="-274320" fontAlgn="auto">
              <a:spcAft>
                <a:spcPts val="0"/>
              </a:spcAft>
              <a:buFont typeface="Wingdings 2"/>
              <a:buChar char=""/>
              <a:defRPr/>
            </a:pPr>
            <a:r>
              <a:rPr lang="pt-BR" dirty="0" smtClean="0"/>
              <a:t>Evitar ou minimizar ao máximo efeitos </a:t>
            </a:r>
            <a:r>
              <a:rPr lang="pt-BR" dirty="0" err="1" smtClean="0"/>
              <a:t>colaterias</a:t>
            </a:r>
            <a:r>
              <a:rPr lang="pt-BR" dirty="0" smtClean="0"/>
              <a:t> (sempre medicações mínimas necessárias)</a:t>
            </a:r>
          </a:p>
        </p:txBody>
      </p:sp>
      <p:sp>
        <p:nvSpPr>
          <p:cNvPr id="46083" name="CaixaDeTexto 3"/>
          <p:cNvSpPr txBox="1">
            <a:spLocks noChangeArrowheads="1"/>
          </p:cNvSpPr>
          <p:nvPr/>
        </p:nvSpPr>
        <p:spPr bwMode="auto">
          <a:xfrm>
            <a:off x="5543550" y="6488113"/>
            <a:ext cx="36004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>
                <a:latin typeface="Tw Cen MT"/>
              </a:rPr>
              <a:t>Diretriz SBPT Asma - 2012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Título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r>
              <a:rPr lang="pt-BR" smtClean="0"/>
              <a:t>5) Situações especiais 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4425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pt-BR" sz="2400" i="1" smtClean="0"/>
              <a:t>Rinite, sinusite e pólipos nasais –</a:t>
            </a:r>
            <a:r>
              <a:rPr lang="pt-BR" sz="2400" smtClean="0"/>
              <a:t> comuns (atopia) – tratamento evidencia melhora no controle da asma</a:t>
            </a:r>
          </a:p>
          <a:p>
            <a:pPr>
              <a:lnSpc>
                <a:spcPct val="90000"/>
              </a:lnSpc>
            </a:pPr>
            <a:r>
              <a:rPr lang="pt-BR" sz="2400" i="1" smtClean="0"/>
              <a:t>DRGE – </a:t>
            </a:r>
            <a:r>
              <a:rPr lang="pt-BR" sz="2400" smtClean="0"/>
              <a:t>prevalência é muito maior em pacientes com asma – não há indícios de melhora pós tratamento </a:t>
            </a:r>
          </a:p>
          <a:p>
            <a:pPr>
              <a:lnSpc>
                <a:spcPct val="90000"/>
              </a:lnSpc>
            </a:pPr>
            <a:r>
              <a:rPr lang="pt-BR" sz="2400" i="1" smtClean="0"/>
              <a:t>Gestação - </a:t>
            </a:r>
            <a:r>
              <a:rPr lang="pt-BR" sz="2400" smtClean="0"/>
              <a:t>8-13% de prevalência – maior risco de pré-eclâmpsia, prematuridade, baixo peso, malformações.</a:t>
            </a:r>
          </a:p>
          <a:p>
            <a:pPr lvl="1">
              <a:lnSpc>
                <a:spcPct val="90000"/>
              </a:lnSpc>
            </a:pPr>
            <a:r>
              <a:rPr lang="pt-BR" sz="2400" smtClean="0"/>
              <a:t>Budesonida (CI), beclometasona são preferíveis para manutenção. Salbutamol é o B-curta preferível – manter SatO2 &gt; 95%</a:t>
            </a:r>
          </a:p>
          <a:p>
            <a:pPr lvl="1">
              <a:lnSpc>
                <a:spcPct val="90000"/>
              </a:lnSpc>
            </a:pPr>
            <a:r>
              <a:rPr lang="pt-BR" sz="2400" smtClean="0"/>
              <a:t>Sem estudos quanto a passagem para o leite materno</a:t>
            </a:r>
          </a:p>
          <a:p>
            <a:pPr>
              <a:lnSpc>
                <a:spcPct val="90000"/>
              </a:lnSpc>
            </a:pPr>
            <a:r>
              <a:rPr lang="pt-BR" sz="2400" smtClean="0"/>
              <a:t>Controle/atenção para ansiedade, estresse, depressão e fatores psicossociais</a:t>
            </a:r>
          </a:p>
        </p:txBody>
      </p:sp>
      <p:sp>
        <p:nvSpPr>
          <p:cNvPr id="47107" name="CaixaDeTexto 3"/>
          <p:cNvSpPr txBox="1">
            <a:spLocks noChangeArrowheads="1"/>
          </p:cNvSpPr>
          <p:nvPr/>
        </p:nvSpPr>
        <p:spPr bwMode="auto">
          <a:xfrm>
            <a:off x="5543550" y="6488113"/>
            <a:ext cx="36004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>
                <a:latin typeface="Tw Cen MT"/>
              </a:rPr>
              <a:t>Diretriz SBPT Asma - 2012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Manejo </a:t>
            </a:r>
            <a:r>
              <a:rPr lang="pt-BR" smtClean="0"/>
              <a:t>das exacerbações</a:t>
            </a:r>
            <a:endParaRPr lang="pt-BR" dirty="0"/>
          </a:p>
        </p:txBody>
      </p:sp>
      <p:sp>
        <p:nvSpPr>
          <p:cNvPr id="48130" name="Subtítulo 4"/>
          <p:cNvSpPr>
            <a:spLocks noGrp="1"/>
          </p:cNvSpPr>
          <p:nvPr>
            <p:ph type="subTitle" idx="1"/>
          </p:nvPr>
        </p:nvSpPr>
        <p:spPr>
          <a:xfrm>
            <a:off x="2362200" y="6049963"/>
            <a:ext cx="6705600" cy="685800"/>
          </a:xfrm>
        </p:spPr>
        <p:txBody>
          <a:bodyPr/>
          <a:lstStyle/>
          <a:p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Título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r>
              <a:rPr lang="pt-BR" smtClean="0"/>
              <a:t>Manejo das exacerbações</a:t>
            </a:r>
          </a:p>
        </p:txBody>
      </p:sp>
      <p:sp>
        <p:nvSpPr>
          <p:cNvPr id="49154" name="Espaço Reservado para Conteúdo 2"/>
          <p:cNvSpPr>
            <a:spLocks noGrp="1"/>
          </p:cNvSpPr>
          <p:nvPr>
            <p:ph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r>
              <a:rPr lang="pt-BR" smtClean="0"/>
              <a:t>Evento mais temido – causa de grande mortalidade</a:t>
            </a:r>
          </a:p>
          <a:p>
            <a:r>
              <a:rPr lang="pt-BR" smtClean="0"/>
              <a:t>Maior parte não está adequadamente controlada</a:t>
            </a:r>
          </a:p>
          <a:p>
            <a:pPr lvl="1"/>
            <a:r>
              <a:rPr lang="pt-BR" smtClean="0"/>
              <a:t>Persiste como uma das maiores causas de atendimento em serviços de emergência</a:t>
            </a:r>
          </a:p>
          <a:p>
            <a:r>
              <a:rPr lang="pt-BR" smtClean="0"/>
              <a:t>Maioria ocorre de forma gradual – deterioração clínica progressiva de 5-7 dias</a:t>
            </a:r>
          </a:p>
          <a:p>
            <a:pPr lvl="1"/>
            <a:r>
              <a:rPr lang="pt-BR" smtClean="0"/>
              <a:t>Infecções virais, exposição a alérgenos ambientais (mais comuns), poluição ambiental...</a:t>
            </a:r>
          </a:p>
        </p:txBody>
      </p:sp>
      <p:sp>
        <p:nvSpPr>
          <p:cNvPr id="49155" name="CaixaDeTexto 3"/>
          <p:cNvSpPr txBox="1">
            <a:spLocks noChangeArrowheads="1"/>
          </p:cNvSpPr>
          <p:nvPr/>
        </p:nvSpPr>
        <p:spPr bwMode="auto">
          <a:xfrm>
            <a:off x="5543550" y="6488113"/>
            <a:ext cx="36004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>
                <a:latin typeface="Tw Cen MT"/>
              </a:rPr>
              <a:t>Diretriz SBPT Asma - 2012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50825" y="274638"/>
            <a:ext cx="8435975" cy="1143000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Manejo das exacerbações - classificação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12775" y="1600200"/>
            <a:ext cx="8153400" cy="449580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pt-BR" sz="2700" smtClean="0"/>
              <a:t>Leves: </a:t>
            </a:r>
          </a:p>
          <a:p>
            <a:pPr lvl="1">
              <a:lnSpc>
                <a:spcPct val="90000"/>
              </a:lnSpc>
            </a:pPr>
            <a:r>
              <a:rPr lang="pt-BR" sz="2400" smtClean="0"/>
              <a:t>Episódios fora da variação normal</a:t>
            </a:r>
          </a:p>
          <a:p>
            <a:pPr lvl="1">
              <a:lnSpc>
                <a:spcPct val="90000"/>
              </a:lnSpc>
            </a:pPr>
            <a:r>
              <a:rPr lang="pt-BR" sz="2400" smtClean="0"/>
              <a:t>Difícil distinguir de perda transitória do controle da asma</a:t>
            </a:r>
          </a:p>
          <a:p>
            <a:pPr>
              <a:lnSpc>
                <a:spcPct val="90000"/>
              </a:lnSpc>
            </a:pPr>
            <a:r>
              <a:rPr lang="pt-BR" sz="2700" smtClean="0"/>
              <a:t>Moderadas: alteração temporária do tratamento para prevenir que uma exacerbação se torne grave</a:t>
            </a:r>
          </a:p>
          <a:p>
            <a:pPr>
              <a:lnSpc>
                <a:spcPct val="90000"/>
              </a:lnSpc>
            </a:pPr>
            <a:r>
              <a:rPr lang="pt-BR" sz="2700" smtClean="0"/>
              <a:t>Graves: ação urgente para prevenir uma hospitalização ou morte</a:t>
            </a:r>
          </a:p>
          <a:p>
            <a:pPr>
              <a:lnSpc>
                <a:spcPct val="90000"/>
              </a:lnSpc>
            </a:pPr>
            <a:r>
              <a:rPr lang="pt-BR" sz="2700" smtClean="0"/>
              <a:t>Exame rápido – clínico + oximetria de pulso </a:t>
            </a:r>
          </a:p>
          <a:p>
            <a:pPr lvl="1">
              <a:lnSpc>
                <a:spcPct val="90000"/>
              </a:lnSpc>
            </a:pPr>
            <a:r>
              <a:rPr lang="pt-BR" sz="2400" smtClean="0"/>
              <a:t>PFE não é confiável em crianças pois dispnéia atrapalha o exame (esforço dependente) </a:t>
            </a:r>
          </a:p>
        </p:txBody>
      </p:sp>
      <p:sp>
        <p:nvSpPr>
          <p:cNvPr id="50179" name="CaixaDeTexto 3"/>
          <p:cNvSpPr txBox="1">
            <a:spLocks noChangeArrowheads="1"/>
          </p:cNvSpPr>
          <p:nvPr/>
        </p:nvSpPr>
        <p:spPr bwMode="auto">
          <a:xfrm>
            <a:off x="5543550" y="6488113"/>
            <a:ext cx="36004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>
                <a:latin typeface="Tw Cen MT"/>
              </a:rPr>
              <a:t>Diretriz SBPT Asma - 2012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Título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endParaRPr lang="pt-BR" smtClean="0"/>
          </a:p>
        </p:txBody>
      </p:sp>
      <p:sp>
        <p:nvSpPr>
          <p:cNvPr id="51202" name="Espaço Reservado para Conteúdo 2"/>
          <p:cNvSpPr>
            <a:spLocks noGrp="1"/>
          </p:cNvSpPr>
          <p:nvPr>
            <p:ph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endParaRPr lang="pt-BR" smtClean="0"/>
          </a:p>
        </p:txBody>
      </p:sp>
      <p:pic>
        <p:nvPicPr>
          <p:cNvPr id="5120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7950"/>
            <a:ext cx="9144000" cy="6354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04" name="CaixaDeTexto 4"/>
          <p:cNvSpPr txBox="1">
            <a:spLocks noChangeArrowheads="1"/>
          </p:cNvSpPr>
          <p:nvPr/>
        </p:nvSpPr>
        <p:spPr bwMode="auto">
          <a:xfrm>
            <a:off x="5543550" y="6488113"/>
            <a:ext cx="36004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>
                <a:latin typeface="Tw Cen MT"/>
              </a:rPr>
              <a:t>Diretriz SBPT Asma - 2012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Título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r>
              <a:rPr lang="pt-BR" smtClean="0"/>
              <a:t>Manejo das exacerbações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12775" y="1600200"/>
            <a:ext cx="8153400" cy="4495800"/>
          </a:xfrm>
        </p:spPr>
        <p:txBody>
          <a:bodyPr>
            <a:normAutofit fontScale="92500" lnSpcReduction="10000"/>
          </a:bodyPr>
          <a:lstStyle/>
          <a:p>
            <a:pPr marL="320040" indent="-320040" fontAlgn="auto">
              <a:spcAft>
                <a:spcPts val="0"/>
              </a:spcAft>
              <a:buFont typeface="Wingdings"/>
              <a:buChar char=""/>
              <a:defRPr/>
            </a:pPr>
            <a:r>
              <a:rPr lang="pt-BR" i="1" dirty="0" err="1" smtClean="0"/>
              <a:t>Oxigenoterapia</a:t>
            </a:r>
            <a:r>
              <a:rPr lang="pt-BR" i="1" dirty="0" smtClean="0"/>
              <a:t>: </a:t>
            </a:r>
          </a:p>
          <a:p>
            <a:pPr marL="640080" lvl="1" indent="-274320" fontAlgn="auto">
              <a:spcAft>
                <a:spcPts val="0"/>
              </a:spcAft>
              <a:buFont typeface="Wingdings 2"/>
              <a:buChar char=""/>
              <a:defRPr/>
            </a:pPr>
            <a:r>
              <a:rPr lang="pt-BR" dirty="0" smtClean="0"/>
              <a:t>Manter SatO2 94-95% em crianças</a:t>
            </a:r>
          </a:p>
          <a:p>
            <a:pPr marL="640080" lvl="1" indent="-274320" fontAlgn="auto">
              <a:spcAft>
                <a:spcPts val="0"/>
              </a:spcAft>
              <a:buFont typeface="Wingdings 2"/>
              <a:buChar char=""/>
              <a:defRPr/>
            </a:pPr>
            <a:r>
              <a:rPr lang="pt-BR" dirty="0" smtClean="0"/>
              <a:t>Escolha do sistema variável (gravidade, adaptação, grau de </a:t>
            </a:r>
            <a:r>
              <a:rPr lang="pt-BR" dirty="0" err="1" smtClean="0"/>
              <a:t>hipoxemia</a:t>
            </a:r>
            <a:r>
              <a:rPr lang="pt-BR" dirty="0" smtClean="0"/>
              <a:t>)</a:t>
            </a:r>
          </a:p>
          <a:p>
            <a:pPr marL="320040" indent="-320040" fontAlgn="auto">
              <a:spcAft>
                <a:spcPts val="0"/>
              </a:spcAft>
              <a:buFont typeface="Wingdings"/>
              <a:buChar char=""/>
              <a:defRPr/>
            </a:pPr>
            <a:r>
              <a:rPr lang="pt-BR" i="1" dirty="0" err="1" smtClean="0"/>
              <a:t>Broncodilatadores</a:t>
            </a:r>
            <a:r>
              <a:rPr lang="pt-BR" i="1" dirty="0" smtClean="0"/>
              <a:t> de curta ação:</a:t>
            </a:r>
          </a:p>
          <a:p>
            <a:pPr marL="640080" lvl="1" indent="-274320" fontAlgn="auto">
              <a:spcAft>
                <a:spcPts val="0"/>
              </a:spcAft>
              <a:buFont typeface="Wingdings 2"/>
              <a:buChar char=""/>
              <a:defRPr/>
            </a:pPr>
            <a:r>
              <a:rPr lang="pt-BR" dirty="0" smtClean="0"/>
              <a:t>Administrar por via </a:t>
            </a:r>
            <a:r>
              <a:rPr lang="pt-BR" dirty="0" err="1" smtClean="0"/>
              <a:t>inalatória</a:t>
            </a:r>
            <a:r>
              <a:rPr lang="pt-BR" dirty="0" smtClean="0"/>
              <a:t> doses repetidas a cada 10-30min na primeira hora – medida inicial de tratamento</a:t>
            </a:r>
          </a:p>
          <a:p>
            <a:pPr marL="640080" lvl="1" indent="-274320" fontAlgn="auto">
              <a:spcAft>
                <a:spcPts val="0"/>
              </a:spcAft>
              <a:buFont typeface="Wingdings 2"/>
              <a:buChar char=""/>
              <a:defRPr/>
            </a:pPr>
            <a:r>
              <a:rPr lang="pt-BR" dirty="0" smtClean="0"/>
              <a:t>Pode ser acoplado a espaçador ou </a:t>
            </a:r>
            <a:r>
              <a:rPr lang="pt-BR" dirty="0" err="1" smtClean="0"/>
              <a:t>nebulizador</a:t>
            </a:r>
            <a:r>
              <a:rPr lang="pt-BR" dirty="0" smtClean="0"/>
              <a:t> (em solução salina – fluxo O2 6-8l) – nunca usar água destilada (risco de agravamento)</a:t>
            </a:r>
          </a:p>
          <a:p>
            <a:pPr marL="640080" lvl="1" indent="-274320" fontAlgn="auto">
              <a:spcAft>
                <a:spcPts val="0"/>
              </a:spcAft>
              <a:buFont typeface="Wingdings 2"/>
              <a:buChar char=""/>
              <a:defRPr/>
            </a:pPr>
            <a:r>
              <a:rPr lang="pt-BR" dirty="0" smtClean="0"/>
              <a:t>Crianças sem resposta considerar NBZ contínua</a:t>
            </a:r>
          </a:p>
          <a:p>
            <a:pPr marL="320040" indent="-320040" fontAlgn="auto">
              <a:spcAft>
                <a:spcPts val="0"/>
              </a:spcAft>
              <a:buFont typeface="Wingdings"/>
              <a:buChar char=""/>
              <a:defRPr/>
            </a:pPr>
            <a:endParaRPr lang="pt-BR" dirty="0"/>
          </a:p>
        </p:txBody>
      </p:sp>
      <p:sp>
        <p:nvSpPr>
          <p:cNvPr id="52227" name="CaixaDeTexto 3"/>
          <p:cNvSpPr txBox="1">
            <a:spLocks noChangeArrowheads="1"/>
          </p:cNvSpPr>
          <p:nvPr/>
        </p:nvSpPr>
        <p:spPr bwMode="auto">
          <a:xfrm>
            <a:off x="5543550" y="6488113"/>
            <a:ext cx="36004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>
                <a:latin typeface="Tw Cen MT"/>
              </a:rPr>
              <a:t>Diretriz SBPT Asma - 2012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Título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r>
              <a:rPr lang="pt-BR" smtClean="0"/>
              <a:t>Manejo das exacerbações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450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pt-BR" sz="2200" i="1" smtClean="0"/>
              <a:t>Corticóides:</a:t>
            </a:r>
          </a:p>
          <a:p>
            <a:pPr lvl="1">
              <a:lnSpc>
                <a:spcPct val="80000"/>
              </a:lnSpc>
            </a:pPr>
            <a:r>
              <a:rPr lang="pt-BR" sz="2000" smtClean="0"/>
              <a:t>Essenciais na redução da inflamação, aceleram a recuperação e reduz recidivas – devem ser usados precocemente</a:t>
            </a:r>
          </a:p>
          <a:p>
            <a:pPr lvl="1">
              <a:lnSpc>
                <a:spcPct val="80000"/>
              </a:lnSpc>
            </a:pPr>
            <a:r>
              <a:rPr lang="pt-BR" sz="2000" smtClean="0"/>
              <a:t>CI, CO ou paraenteral – efeito equivalente (sem muitos estudos)</a:t>
            </a:r>
          </a:p>
          <a:p>
            <a:pPr>
              <a:lnSpc>
                <a:spcPct val="80000"/>
              </a:lnSpc>
            </a:pPr>
            <a:r>
              <a:rPr lang="pt-BR" sz="2200" i="1" smtClean="0"/>
              <a:t>Alternativas:</a:t>
            </a:r>
          </a:p>
          <a:p>
            <a:pPr lvl="1">
              <a:lnSpc>
                <a:spcPct val="80000"/>
              </a:lnSpc>
            </a:pPr>
            <a:r>
              <a:rPr lang="pt-BR" sz="2000" smtClean="0"/>
              <a:t>Brometo de ipratrópio</a:t>
            </a:r>
          </a:p>
          <a:p>
            <a:pPr lvl="2">
              <a:lnSpc>
                <a:spcPct val="80000"/>
              </a:lnSpc>
            </a:pPr>
            <a:r>
              <a:rPr lang="pt-BR" sz="1800" smtClean="0"/>
              <a:t>Derivado da atropina, via inalatória</a:t>
            </a:r>
          </a:p>
          <a:p>
            <a:pPr lvl="2">
              <a:lnSpc>
                <a:spcPct val="80000"/>
              </a:lnSpc>
            </a:pPr>
            <a:r>
              <a:rPr lang="pt-BR" sz="1800" smtClean="0"/>
              <a:t>Usado com B-curta ação na NBZ</a:t>
            </a:r>
          </a:p>
          <a:p>
            <a:pPr lvl="2">
              <a:lnSpc>
                <a:spcPct val="80000"/>
              </a:lnSpc>
            </a:pPr>
            <a:r>
              <a:rPr lang="pt-BR" sz="1800" smtClean="0"/>
              <a:t>Maiores benefícios quando administrado precocemente</a:t>
            </a:r>
          </a:p>
          <a:p>
            <a:pPr lvl="1">
              <a:lnSpc>
                <a:spcPct val="80000"/>
              </a:lnSpc>
            </a:pPr>
            <a:r>
              <a:rPr lang="pt-BR" sz="2000" smtClean="0"/>
              <a:t>Sulfato de magnésio</a:t>
            </a:r>
          </a:p>
          <a:p>
            <a:pPr lvl="2">
              <a:lnSpc>
                <a:spcPct val="80000"/>
              </a:lnSpc>
            </a:pPr>
            <a:r>
              <a:rPr lang="pt-BR" sz="1800" smtClean="0"/>
              <a:t>Indicado nas E. muito graves, sem resposta ao tratamento usual</a:t>
            </a:r>
          </a:p>
          <a:p>
            <a:pPr lvl="2">
              <a:lnSpc>
                <a:spcPct val="80000"/>
              </a:lnSpc>
            </a:pPr>
            <a:r>
              <a:rPr lang="pt-BR" sz="1800" smtClean="0"/>
              <a:t>Início da resposta quando favorável – 1-2h após infusão</a:t>
            </a:r>
          </a:p>
          <a:p>
            <a:pPr lvl="2">
              <a:lnSpc>
                <a:spcPct val="80000"/>
              </a:lnSpc>
            </a:pPr>
            <a:r>
              <a:rPr lang="pt-BR" sz="1800" smtClean="0"/>
              <a:t>EA – rubor cutâneo e náuseas</a:t>
            </a:r>
          </a:p>
          <a:p>
            <a:pPr lvl="1">
              <a:lnSpc>
                <a:spcPct val="80000"/>
              </a:lnSpc>
            </a:pPr>
            <a:r>
              <a:rPr lang="pt-BR" sz="2000" smtClean="0"/>
              <a:t>Aminofilina</a:t>
            </a:r>
          </a:p>
          <a:p>
            <a:pPr lvl="2">
              <a:lnSpc>
                <a:spcPct val="80000"/>
              </a:lnSpc>
            </a:pPr>
            <a:r>
              <a:rPr lang="pt-BR" sz="1800" smtClean="0"/>
              <a:t>Adjuvante em pacientes muito graves, sem resposta</a:t>
            </a:r>
          </a:p>
          <a:p>
            <a:pPr lvl="2">
              <a:lnSpc>
                <a:spcPct val="80000"/>
              </a:lnSpc>
            </a:pPr>
            <a:r>
              <a:rPr lang="pt-BR" sz="1800" smtClean="0"/>
              <a:t>Muitos EA cardiovasculares, neurológicos e gastrointestinais</a:t>
            </a:r>
          </a:p>
        </p:txBody>
      </p:sp>
      <p:sp>
        <p:nvSpPr>
          <p:cNvPr id="53251" name="CaixaDeTexto 3"/>
          <p:cNvSpPr txBox="1">
            <a:spLocks noChangeArrowheads="1"/>
          </p:cNvSpPr>
          <p:nvPr/>
        </p:nvSpPr>
        <p:spPr bwMode="auto">
          <a:xfrm>
            <a:off x="5543550" y="6488113"/>
            <a:ext cx="36004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>
                <a:latin typeface="Tw Cen MT"/>
              </a:rPr>
              <a:t>Diretriz SBPT Asma - 2012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Título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endParaRPr lang="pt-BR" smtClean="0"/>
          </a:p>
        </p:txBody>
      </p:sp>
      <p:sp>
        <p:nvSpPr>
          <p:cNvPr id="54274" name="Espaço Reservado para Conteúdo 2"/>
          <p:cNvSpPr>
            <a:spLocks noGrp="1"/>
          </p:cNvSpPr>
          <p:nvPr>
            <p:ph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endParaRPr lang="pt-BR" smtClean="0"/>
          </a:p>
        </p:txBody>
      </p:sp>
      <p:pic>
        <p:nvPicPr>
          <p:cNvPr id="5427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2088" y="836613"/>
            <a:ext cx="8951912" cy="563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Título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endParaRPr lang="pt-BR" smtClean="0"/>
          </a:p>
        </p:txBody>
      </p:sp>
      <p:sp>
        <p:nvSpPr>
          <p:cNvPr id="55298" name="Espaço Reservado para Conteúdo 2"/>
          <p:cNvSpPr>
            <a:spLocks noGrp="1"/>
          </p:cNvSpPr>
          <p:nvPr>
            <p:ph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endParaRPr lang="pt-BR" smtClean="0"/>
          </a:p>
        </p:txBody>
      </p:sp>
      <p:pic>
        <p:nvPicPr>
          <p:cNvPr id="5529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6013" y="123825"/>
            <a:ext cx="7054850" cy="673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Título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endParaRPr lang="pt-BR" smtClean="0"/>
          </a:p>
        </p:txBody>
      </p:sp>
      <p:sp>
        <p:nvSpPr>
          <p:cNvPr id="56322" name="Espaço Reservado para Conteúdo 2"/>
          <p:cNvSpPr>
            <a:spLocks noGrp="1"/>
          </p:cNvSpPr>
          <p:nvPr>
            <p:ph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endParaRPr lang="pt-BR" smtClean="0"/>
          </a:p>
        </p:txBody>
      </p:sp>
      <p:pic>
        <p:nvPicPr>
          <p:cNvPr id="56323" name="Picture 2"/>
          <p:cNvPicPr>
            <a:picLocks noChangeAspect="1" noChangeArrowheads="1"/>
          </p:cNvPicPr>
          <p:nvPr/>
        </p:nvPicPr>
        <p:blipFill>
          <a:blip r:embed="rId2" cstate="print"/>
          <a:srcRect l="18085" t="18539" r="20935" b="12471"/>
          <a:stretch>
            <a:fillRect/>
          </a:stretch>
        </p:blipFill>
        <p:spPr bwMode="auto">
          <a:xfrm>
            <a:off x="314325" y="295275"/>
            <a:ext cx="8505825" cy="6013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6324" name="CaixaDeTexto 4"/>
          <p:cNvSpPr txBox="1">
            <a:spLocks noChangeArrowheads="1"/>
          </p:cNvSpPr>
          <p:nvPr/>
        </p:nvSpPr>
        <p:spPr bwMode="auto">
          <a:xfrm>
            <a:off x="5543550" y="6488113"/>
            <a:ext cx="36004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>
                <a:latin typeface="Tw Cen MT"/>
              </a:rPr>
              <a:t>Diretriz SBPT Asma - 2012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Título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endParaRPr lang="pt-BR" smtClean="0"/>
          </a:p>
        </p:txBody>
      </p:sp>
      <p:sp>
        <p:nvSpPr>
          <p:cNvPr id="57346" name="Espaço Reservado para Conteúdo 2"/>
          <p:cNvSpPr>
            <a:spLocks noGrp="1"/>
          </p:cNvSpPr>
          <p:nvPr>
            <p:ph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endParaRPr lang="pt-BR" smtClean="0"/>
          </a:p>
        </p:txBody>
      </p:sp>
      <p:pic>
        <p:nvPicPr>
          <p:cNvPr id="57347" name="Picture 2"/>
          <p:cNvPicPr>
            <a:picLocks noChangeAspect="1" noChangeArrowheads="1"/>
          </p:cNvPicPr>
          <p:nvPr/>
        </p:nvPicPr>
        <p:blipFill>
          <a:blip r:embed="rId2" cstate="print"/>
          <a:srcRect l="22517" t="11133" r="17377" b="6682"/>
          <a:stretch>
            <a:fillRect/>
          </a:stretch>
        </p:blipFill>
        <p:spPr bwMode="auto">
          <a:xfrm>
            <a:off x="971550" y="476250"/>
            <a:ext cx="7299325" cy="6237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Título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endParaRPr lang="pt-BR" smtClean="0"/>
          </a:p>
        </p:txBody>
      </p:sp>
      <p:sp>
        <p:nvSpPr>
          <p:cNvPr id="58370" name="Espaço Reservado para Conteúdo 2"/>
          <p:cNvSpPr>
            <a:spLocks noGrp="1"/>
          </p:cNvSpPr>
          <p:nvPr>
            <p:ph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endParaRPr lang="pt-BR" smtClean="0"/>
          </a:p>
        </p:txBody>
      </p:sp>
      <p:pic>
        <p:nvPicPr>
          <p:cNvPr id="58371" name="Picture 2"/>
          <p:cNvPicPr>
            <a:picLocks noChangeAspect="1" noChangeArrowheads="1"/>
          </p:cNvPicPr>
          <p:nvPr/>
        </p:nvPicPr>
        <p:blipFill>
          <a:blip r:embed="rId2" cstate="print"/>
          <a:srcRect l="22453" t="19141" r="15628" b="11014"/>
          <a:stretch>
            <a:fillRect/>
          </a:stretch>
        </p:blipFill>
        <p:spPr bwMode="auto">
          <a:xfrm>
            <a:off x="250825" y="476250"/>
            <a:ext cx="8694738" cy="6129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Título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r>
              <a:rPr lang="en-US" smtClean="0"/>
              <a:t>Referências Bibliográficas</a:t>
            </a:r>
            <a:endParaRPr lang="pt-BR" smtClean="0"/>
          </a:p>
        </p:txBody>
      </p:sp>
      <p:sp>
        <p:nvSpPr>
          <p:cNvPr id="59394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algn="just"/>
            <a:r>
              <a:rPr lang="en-US" smtClean="0"/>
              <a:t>MINISTÉRIO DA SAÚDE. Protocolo clínico e diretrizes terapêuticas – Asma. Dezembro de 2010. Disponível em: </a:t>
            </a:r>
            <a:r>
              <a:rPr lang="en-US" smtClean="0">
                <a:hlinkClick r:id="rId2"/>
              </a:rPr>
              <a:t>http://portal.saude.gov.br/portal/arquivos/pdf/pcdt_asma.pdf</a:t>
            </a:r>
            <a:r>
              <a:rPr lang="en-US" smtClean="0"/>
              <a:t> . Acessado em: 20/fev/2013.</a:t>
            </a:r>
          </a:p>
          <a:p>
            <a:pPr algn="just"/>
            <a:r>
              <a:rPr lang="en-US" smtClean="0"/>
              <a:t>SBPT. Diretrizes para o manejo da asma. Jornal Brasileiro de Pneumologia. Vol 38. Abril de 2012.</a:t>
            </a:r>
          </a:p>
          <a:p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</p:spPr>
        <p:txBody>
          <a:bodyPr/>
          <a:lstStyle/>
          <a:p>
            <a:r>
              <a:rPr lang="pt-BR" smtClean="0"/>
              <a:t>OBRIGADO!</a:t>
            </a:r>
          </a:p>
        </p:txBody>
      </p:sp>
      <p:pic>
        <p:nvPicPr>
          <p:cNvPr id="6758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150" y="1484313"/>
            <a:ext cx="4441825" cy="522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7589" name="Text Box 5"/>
          <p:cNvSpPr txBox="1">
            <a:spLocks noChangeArrowheads="1"/>
          </p:cNvSpPr>
          <p:nvPr/>
        </p:nvSpPr>
        <p:spPr bwMode="auto">
          <a:xfrm>
            <a:off x="6496050" y="4240213"/>
            <a:ext cx="25590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pt-BR">
                <a:solidFill>
                  <a:srgbClr val="0033CC"/>
                </a:solidFill>
              </a:rPr>
              <a:t>Doutorandas Bárbara e</a:t>
            </a:r>
          </a:p>
          <a:p>
            <a:pPr algn="ctr"/>
            <a:r>
              <a:rPr lang="pt-BR">
                <a:solidFill>
                  <a:srgbClr val="0033CC"/>
                </a:solidFill>
              </a:rPr>
              <a:t>Raísa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ano">
  <a:themeElements>
    <a:clrScheme name="Mediano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Mediano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ano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Mediano">
    <a:dk1>
      <a:sysClr val="windowText" lastClr="000000"/>
    </a:dk1>
    <a:lt1>
      <a:sysClr val="window" lastClr="FFFFFF"/>
    </a:lt1>
    <a:dk2>
      <a:srgbClr val="775F55"/>
    </a:dk2>
    <a:lt2>
      <a:srgbClr val="EBDDC3"/>
    </a:lt2>
    <a:accent1>
      <a:srgbClr val="94B6D2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F7B615"/>
    </a:hlink>
    <a:folHlink>
      <a:srgbClr val="704404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2133</TotalTime>
  <Words>2007</Words>
  <Application>Microsoft Office PowerPoint</Application>
  <PresentationFormat>Apresentação na tela (4:3)</PresentationFormat>
  <Paragraphs>257</Paragraphs>
  <Slides>41</Slides>
  <Notes>5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41</vt:i4>
      </vt:variant>
    </vt:vector>
  </HeadingPairs>
  <TitlesOfParts>
    <vt:vector size="42" baseType="lpstr">
      <vt:lpstr>Mediano</vt:lpstr>
      <vt:lpstr>UNIVERSIDADE CATÓLICA DE BRASÍLIA HOSPITAL REGIONAL DA CEILÂNDIA</vt:lpstr>
      <vt:lpstr>Asma</vt:lpstr>
      <vt:lpstr>Fisiopatogenia</vt:lpstr>
      <vt:lpstr>História natural da doença</vt:lpstr>
      <vt:lpstr>DiaGNÓSTICO</vt:lpstr>
      <vt:lpstr>Diagnóstico clínico</vt:lpstr>
      <vt:lpstr>Diagnóstico clínico</vt:lpstr>
      <vt:lpstr>Diagnóstico funcional</vt:lpstr>
      <vt:lpstr>Diagnóstico diferencial</vt:lpstr>
      <vt:lpstr>MANEJO DA ASMA</vt:lpstr>
      <vt:lpstr>Níveis de controle</vt:lpstr>
      <vt:lpstr>Slide 12</vt:lpstr>
      <vt:lpstr>Classificação de gravidade</vt:lpstr>
      <vt:lpstr>Componentes do cuidado da asma</vt:lpstr>
      <vt:lpstr>Componentes do cuidado da asma</vt:lpstr>
      <vt:lpstr>1) Parceria médico-paciente</vt:lpstr>
      <vt:lpstr>2) Identificação e controle dos fatores de risco</vt:lpstr>
      <vt:lpstr>Slide 18</vt:lpstr>
      <vt:lpstr>3) Avaliação, monitoramento e manutenção do controle da asma</vt:lpstr>
      <vt:lpstr>Etapa 1</vt:lpstr>
      <vt:lpstr>Etapa 2</vt:lpstr>
      <vt:lpstr>Etapa 3</vt:lpstr>
      <vt:lpstr>Etapa 4</vt:lpstr>
      <vt:lpstr>Etapa 5</vt:lpstr>
      <vt:lpstr>Slide 25</vt:lpstr>
      <vt:lpstr>Monitorando para manter o controle</vt:lpstr>
      <vt:lpstr>4) Prevenção e controle de riscos futuros </vt:lpstr>
      <vt:lpstr>5) Situações especiais </vt:lpstr>
      <vt:lpstr>Manejo das exacerbações</vt:lpstr>
      <vt:lpstr>Manejo das exacerbações</vt:lpstr>
      <vt:lpstr>Manejo das exacerbações - classificação</vt:lpstr>
      <vt:lpstr>Slide 32</vt:lpstr>
      <vt:lpstr>Manejo das exacerbações</vt:lpstr>
      <vt:lpstr>Manejo das exacerbações</vt:lpstr>
      <vt:lpstr>Slide 35</vt:lpstr>
      <vt:lpstr>Slide 36</vt:lpstr>
      <vt:lpstr>Slide 37</vt:lpstr>
      <vt:lpstr>Slide 38</vt:lpstr>
      <vt:lpstr>Slide 39</vt:lpstr>
      <vt:lpstr>Referências Bibliográficas</vt:lpstr>
      <vt:lpstr>OBRIGADO!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TRATAMENTO</dc:title>
  <dc:creator>HALINE</dc:creator>
  <cp:lastModifiedBy>Paulo</cp:lastModifiedBy>
  <cp:revision>86</cp:revision>
  <dcterms:created xsi:type="dcterms:W3CDTF">2013-02-19T23:52:44Z</dcterms:created>
  <dcterms:modified xsi:type="dcterms:W3CDTF">2014-05-01T12:18:50Z</dcterms:modified>
</cp:coreProperties>
</file>