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0" r:id="rId2"/>
    <p:sldId id="285" r:id="rId3"/>
    <p:sldId id="284" r:id="rId4"/>
    <p:sldId id="265" r:id="rId5"/>
    <p:sldId id="291" r:id="rId6"/>
    <p:sldId id="267" r:id="rId7"/>
    <p:sldId id="294" r:id="rId8"/>
    <p:sldId id="269" r:id="rId9"/>
    <p:sldId id="296" r:id="rId10"/>
    <p:sldId id="275" r:id="rId11"/>
    <p:sldId id="292" r:id="rId12"/>
    <p:sldId id="293" r:id="rId13"/>
    <p:sldId id="276" r:id="rId14"/>
    <p:sldId id="295" r:id="rId15"/>
    <p:sldId id="278" r:id="rId16"/>
    <p:sldId id="279" r:id="rId17"/>
    <p:sldId id="271" r:id="rId18"/>
    <p:sldId id="287" r:id="rId19"/>
    <p:sldId id="273" r:id="rId20"/>
    <p:sldId id="274" r:id="rId21"/>
    <p:sldId id="282" r:id="rId2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6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5637079-94F9-4FE6-ADA4-75ADFF4DC8F1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12C8599-D824-4792-B786-18CDD3DBCD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6D610E-E02F-42A8-A4BE-131843B2193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E047B2-A315-4915-BB65-15D1C74CC15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Esquema de Dexametasona: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10 mg EV a cada 6 horas de dexametasona, durante 4 dias ou 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0,15 mg por Kg por dia, fracionada de 6 em 6 horas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durante 4 dias ou 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0,4 mg por kg a cada 12 horas, durante 2 dias</a:t>
            </a:r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01205F-DF7E-424F-A111-45DD4BEAB80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0FA13-5FBC-47C6-8656-0BF9D511CC4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A7D04-EEB5-4FC5-B96D-C624583967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C72B3-5DA7-404D-A4D8-9FECCE5D305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204F3-FB87-4BB3-9B08-4880E0D72C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B88BB-11F0-4A96-961C-47ABEB0938AB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EE856-3E4D-42E5-8EE1-2D38B54181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5D4F9-526C-40DB-B51C-6AD7284B402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A6B9B-220B-46DA-82C2-84C57E2B95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2077E-FB64-4241-B80C-AEE1B215732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382E4-9353-41A8-A7EA-C0057F2DA6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C1873-3874-4A61-A1B9-213BFBBA330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D9B92-33B7-44C6-9EA9-158A8DBD2E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17A4C-E0BE-4F3A-A1AA-5CB981DC588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0644E-D25B-4F1D-A54D-2BE25026A0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FD8CA-1727-44F5-A7FA-DE007B76B9F7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B68D7-CB09-42B5-8857-367CB137C7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52A11-EFED-4E38-859F-740C30D6F18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E036D-69C2-4E07-93B5-231D142EA9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6706C-70A0-4E63-A734-C229F6973E8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FE3B7-3E02-4C94-BAC0-6568E6F446C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08977-5A66-4424-9B80-8A8F999053B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EAF82-A4C2-408A-8B40-270B0CB695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157538-E6FF-44D1-9DE2-1CAD13434DC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5655C1-D011-40BF-9FF7-C218EF3A4B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547813" y="1412875"/>
            <a:ext cx="5473700" cy="12827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dirty="0" smtClean="0"/>
              <a:t>Universidade Católica de Brasília</a:t>
            </a:r>
            <a:br>
              <a:rPr lang="pt-BR" sz="3200" dirty="0" smtClean="0"/>
            </a:br>
            <a:r>
              <a:rPr lang="pt-BR" sz="3200" dirty="0" smtClean="0"/>
              <a:t>Departamento de Medicina</a:t>
            </a:r>
            <a:br>
              <a:rPr lang="pt-BR" sz="3200" dirty="0" smtClean="0"/>
            </a:br>
            <a:r>
              <a:rPr lang="pt-BR" sz="3200" dirty="0" smtClean="0"/>
              <a:t>Internato em Pediatria</a:t>
            </a:r>
            <a:endParaRPr lang="pt-BR" sz="3200" dirty="0"/>
          </a:p>
        </p:txBody>
      </p:sp>
      <p:sp>
        <p:nvSpPr>
          <p:cNvPr id="14338" name="CaixaDeTexto 5"/>
          <p:cNvSpPr txBox="1">
            <a:spLocks noChangeArrowheads="1"/>
          </p:cNvSpPr>
          <p:nvPr/>
        </p:nvSpPr>
        <p:spPr bwMode="auto">
          <a:xfrm>
            <a:off x="2484438" y="3500438"/>
            <a:ext cx="34559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 b="1">
                <a:solidFill>
                  <a:schemeClr val="hlink"/>
                </a:solidFill>
                <a:latin typeface="Calibri" pitchFamily="34" charset="0"/>
              </a:rPr>
              <a:t>Meningites</a:t>
            </a:r>
          </a:p>
        </p:txBody>
      </p:sp>
      <p:sp>
        <p:nvSpPr>
          <p:cNvPr id="14339" name="CaixaDeTexto 6"/>
          <p:cNvSpPr txBox="1">
            <a:spLocks noChangeArrowheads="1"/>
          </p:cNvSpPr>
          <p:nvPr/>
        </p:nvSpPr>
        <p:spPr bwMode="auto">
          <a:xfrm>
            <a:off x="2268538" y="4292600"/>
            <a:ext cx="48974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>
                <a:latin typeface="Calibri" pitchFamily="34" charset="0"/>
              </a:rPr>
              <a:t>Interno Thales da Silva Antunes</a:t>
            </a:r>
          </a:p>
        </p:txBody>
      </p:sp>
      <p:sp>
        <p:nvSpPr>
          <p:cNvPr id="14340" name="CaixaDeTexto 7"/>
          <p:cNvSpPr txBox="1">
            <a:spLocks noChangeArrowheads="1"/>
          </p:cNvSpPr>
          <p:nvPr/>
        </p:nvSpPr>
        <p:spPr bwMode="auto">
          <a:xfrm>
            <a:off x="2843213" y="4868863"/>
            <a:ext cx="32400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Brasília, 11 de abril de 2014</a:t>
            </a:r>
          </a:p>
          <a:p>
            <a:r>
              <a:rPr lang="pt-BR">
                <a:latin typeface="Calibri" pitchFamily="34" charset="0"/>
                <a:hlinkClick r:id="rId2"/>
              </a:rPr>
              <a:t>www.paulomargotto.com.br</a:t>
            </a:r>
            <a:r>
              <a:rPr lang="pt-BR">
                <a:latin typeface="Calibri" pitchFamily="34" charset="0"/>
              </a:rPr>
              <a:t> </a:t>
            </a:r>
          </a:p>
        </p:txBody>
      </p:sp>
      <p:pic>
        <p:nvPicPr>
          <p:cNvPr id="1434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2888"/>
            <a:ext cx="9144000" cy="149860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5734050"/>
            <a:ext cx="6769100" cy="7651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300" dirty="0" smtClean="0"/>
              <a:t>Definição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 inflamação das meninges.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3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3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300" dirty="0" smtClean="0"/>
              <a:t>Etiologia: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</a:t>
            </a:r>
            <a:r>
              <a:rPr lang="pt-BR" sz="3300" u="sng" dirty="0" smtClean="0"/>
              <a:t>vírus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</a:t>
            </a:r>
            <a:r>
              <a:rPr lang="pt-BR" sz="3300" u="sng" dirty="0" smtClean="0"/>
              <a:t>bactérias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fungos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parasitas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</a:t>
            </a:r>
            <a:r>
              <a:rPr lang="pt-BR" sz="3300" dirty="0" err="1" smtClean="0"/>
              <a:t>não-infecciosas</a:t>
            </a:r>
            <a:r>
              <a:rPr lang="pt-BR" sz="3300" dirty="0" smtClean="0"/>
              <a:t>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33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33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300" dirty="0" smtClean="0"/>
              <a:t>Doença potencialmente grave: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quadros fulminantes, com óbito em poucas horas, mesmo com o </a:t>
            </a:r>
            <a:r>
              <a:rPr lang="pt-BR" sz="3300" dirty="0" err="1" smtClean="0"/>
              <a:t>tto</a:t>
            </a:r>
            <a:r>
              <a:rPr lang="pt-BR" sz="3300" dirty="0" smtClean="0"/>
              <a:t> adequado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           etiologia viral geralmente quadros mais leves (&lt; letalidade e sequelas).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3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300" dirty="0" smtClean="0"/>
              <a:t>Surtos e epidemias: etiologia viral e doença meningocócica.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3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300" dirty="0" smtClean="0"/>
              <a:t>Manifestações hemorrágicas: DD com febre maculosa, dengue etc.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9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9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9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dirty="0" smtClean="0"/>
              <a:t>(SES-MG, 2010)</a:t>
            </a:r>
            <a:endParaRPr lang="pt-BR" sz="2200" dirty="0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0350" y="890588"/>
            <a:ext cx="3883025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bacteriana</a:t>
            </a:r>
          </a:p>
        </p:txBody>
      </p:sp>
      <p:sp>
        <p:nvSpPr>
          <p:cNvPr id="16386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827584" y="1916832"/>
          <a:ext cx="7560840" cy="185420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0000" endA="300" endPos="55000" dir="5400000" sy="-100000" algn="bl" rotWithShape="0"/>
                </a:effectLst>
                <a:tableStyleId>{5C22544A-7EE6-4342-B048-85BDC9FD1C3A}</a:tableStyleId>
              </a:tblPr>
              <a:tblGrid>
                <a:gridCol w="1152128"/>
                <a:gridCol w="64087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Idade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Agente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RN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agalactiae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 E. coli, K.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pneumoniae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Lysteria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1-3m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Gram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negativos, S.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pneumoniae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H.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influenzae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 N. 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Meningitidis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3m – 5a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pneumoniae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N.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meningitidis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 H.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influenzae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B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&gt; 5 anos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pneunoniae</a:t>
                      </a:r>
                      <a:r>
                        <a:rPr lang="pt-BR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e N. </a:t>
                      </a:r>
                      <a:r>
                        <a:rPr lang="pt-BR" sz="1800" b="1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meningitidis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388" name="CaixaDeTexto 6"/>
          <p:cNvSpPr txBox="1">
            <a:spLocks noChangeArrowheads="1"/>
          </p:cNvSpPr>
          <p:nvPr/>
        </p:nvSpPr>
        <p:spPr bwMode="auto">
          <a:xfrm>
            <a:off x="684213" y="1052513"/>
            <a:ext cx="5327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por </a:t>
            </a:r>
            <a:r>
              <a:rPr lang="pt-BR" sz="2800" i="1" smtClean="0"/>
              <a:t>H. influenzae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Agente: bacilo gram-negativo, capsulado, diferentes sorotipos (A, </a:t>
            </a:r>
            <a:r>
              <a:rPr lang="pt-BR" b="1" dirty="0" smtClean="0"/>
              <a:t>B</a:t>
            </a:r>
            <a:r>
              <a:rPr lang="pt-BR" dirty="0" smtClean="0"/>
              <a:t>, C, D, e F)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Incubação: 2 a 4 dias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Transmissibilidade: 24/48 horas após o inicio da terapêutica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Epidemiologia: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Distribuição universal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Alta incidência em crianças (&lt; 1 ano; rara &gt; 5 anos)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Vacina HIB (1999): redução significativa dos casos.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                                 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dirty="0" smtClean="0"/>
              <a:t>                                                                                    (MS, 2010)</a:t>
            </a:r>
            <a:endParaRPr lang="pt-BR" sz="2200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716338"/>
            <a:ext cx="39592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por </a:t>
            </a:r>
            <a:r>
              <a:rPr lang="pt-BR" sz="2800" i="1" smtClean="0"/>
              <a:t>H. influenzae</a:t>
            </a:r>
          </a:p>
        </p:txBody>
      </p:sp>
      <p:sp>
        <p:nvSpPr>
          <p:cNvPr id="18434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200" smtClean="0"/>
              <a:t>Clínica: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200" smtClean="0"/>
              <a:t>     Sinais clínicos iniciais inespecíficos (instabilidade térmica, desconforto respiratório, irritabilidade, letargia e recusa alimentar).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200" smtClean="0"/>
              <a:t>      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200" smtClean="0"/>
              <a:t>     Início súbito de febre, cefaléia intensa, náuseas, vômitos e rigidez de nuca (Kernig e Brudzinski);</a:t>
            </a:r>
          </a:p>
          <a:p>
            <a:pPr algn="just" eaLnBrk="1" hangingPunct="1">
              <a:lnSpc>
                <a:spcPct val="80000"/>
              </a:lnSpc>
            </a:pPr>
            <a:endParaRPr lang="pt-BR" sz="2200" smtClean="0"/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200" smtClean="0"/>
              <a:t>     Lactentes raramente apresentam sinais meníngeos ou de hipertensão intracraniana (rigidez de nuca, convulsões e opistótono).                                            </a:t>
            </a:r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200" smtClean="0"/>
              <a:t>                                                                                  </a:t>
            </a:r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endParaRPr lang="pt-BR" sz="2200" smtClean="0"/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endParaRPr lang="pt-BR" sz="2200" smtClean="0"/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endParaRPr lang="pt-BR" sz="2200" smtClean="0"/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endParaRPr lang="pt-BR" sz="2200" smtClean="0"/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endParaRPr lang="pt-BR" sz="2200" smtClean="0"/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endParaRPr lang="pt-BR" sz="2200" smtClean="0"/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1200" smtClean="0"/>
              <a:t>        (MS, 2010)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por </a:t>
            </a:r>
            <a:r>
              <a:rPr lang="pt-BR" sz="2800" i="1" smtClean="0"/>
              <a:t>H. influenzae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358775" y="908050"/>
            <a:ext cx="8316913" cy="2808288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Diagnóstico:  confirmação laboratorial pelo LCR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dirty="0" smtClean="0"/>
              <a:t>      </a:t>
            </a:r>
            <a:r>
              <a:rPr lang="pt-BR" dirty="0" smtClean="0"/>
              <a:t>  </a:t>
            </a:r>
            <a:r>
              <a:rPr lang="pt-BR" dirty="0" err="1" smtClean="0"/>
              <a:t>Macroscopia</a:t>
            </a:r>
            <a:r>
              <a:rPr lang="pt-BR" dirty="0" smtClean="0"/>
              <a:t>: turvo, branco-leitoso ou xantocrômico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Bioquímica:</a:t>
            </a:r>
            <a:r>
              <a:rPr lang="pt-BR" b="1" dirty="0" smtClean="0">
                <a:latin typeface="Times New Roman"/>
                <a:cs typeface="Times New Roman"/>
              </a:rPr>
              <a:t>    </a:t>
            </a:r>
            <a:r>
              <a:rPr lang="pt-BR" dirty="0" smtClean="0">
                <a:latin typeface="Times New Roman"/>
                <a:cs typeface="Times New Roman"/>
              </a:rPr>
              <a:t>de </a:t>
            </a:r>
            <a:r>
              <a:rPr lang="pt-BR" dirty="0" smtClean="0"/>
              <a:t>glicose e cloreto e   de proteínas e leucocitose (neutrófilos).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</a:t>
            </a:r>
            <a:r>
              <a:rPr lang="pt-BR" dirty="0" err="1" smtClean="0"/>
              <a:t>Gram</a:t>
            </a:r>
            <a:r>
              <a:rPr lang="pt-BR" dirty="0" smtClean="0"/>
              <a:t>: bacilo gram-negativo </a:t>
            </a:r>
            <a:r>
              <a:rPr lang="pt-BR" dirty="0" err="1" smtClean="0"/>
              <a:t>pleomórfico</a:t>
            </a:r>
            <a:r>
              <a:rPr lang="pt-BR" dirty="0" smtClean="0"/>
              <a:t>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Cultura do LCR e do sangue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Exames indiretos: </a:t>
            </a:r>
            <a:r>
              <a:rPr lang="pt-BR" dirty="0" err="1" smtClean="0"/>
              <a:t>contra-imunoeletroforese</a:t>
            </a:r>
            <a:r>
              <a:rPr lang="pt-BR" dirty="0" smtClean="0"/>
              <a:t> cruzada e prova do látex (</a:t>
            </a:r>
            <a:r>
              <a:rPr lang="pt-BR" dirty="0" err="1" smtClean="0"/>
              <a:t>anti-Hib</a:t>
            </a:r>
            <a:r>
              <a:rPr lang="pt-BR" dirty="0" smtClean="0"/>
              <a:t>).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dirty="0" smtClean="0"/>
              <a:t>(MS, 2010)</a:t>
            </a:r>
            <a:endParaRPr lang="pt-BR" sz="2500" dirty="0"/>
          </a:p>
        </p:txBody>
      </p:sp>
      <p:cxnSp>
        <p:nvCxnSpPr>
          <p:cNvPr id="7" name="Conector de seta reta 6"/>
          <p:cNvCxnSpPr/>
          <p:nvPr/>
        </p:nvCxnSpPr>
        <p:spPr>
          <a:xfrm>
            <a:off x="2051050" y="1484313"/>
            <a:ext cx="0" cy="28892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de seta reta 7"/>
          <p:cNvCxnSpPr/>
          <p:nvPr/>
        </p:nvCxnSpPr>
        <p:spPr>
          <a:xfrm flipV="1">
            <a:off x="4211638" y="1412875"/>
            <a:ext cx="0" cy="28733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tângulo 11"/>
          <p:cNvSpPr/>
          <p:nvPr/>
        </p:nvSpPr>
        <p:spPr>
          <a:xfrm>
            <a:off x="323850" y="3573463"/>
            <a:ext cx="8208963" cy="29511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dirty="0"/>
              <a:t>  Para cada 500 hemácias/mm³ no LCR (acidente de punção), subtrair um leucócito.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dirty="0"/>
              <a:t>  </a:t>
            </a:r>
            <a:r>
              <a:rPr lang="pt-BR" dirty="0" err="1"/>
              <a:t>Imunodeprimidos</a:t>
            </a:r>
            <a:r>
              <a:rPr lang="pt-BR" dirty="0"/>
              <a:t>, </a:t>
            </a:r>
            <a:r>
              <a:rPr lang="pt-BR" dirty="0" err="1"/>
              <a:t>menigococcemia</a:t>
            </a:r>
            <a:r>
              <a:rPr lang="pt-BR" dirty="0"/>
              <a:t> fulminante e por pneumococo: meningite sem aumento de </a:t>
            </a:r>
            <a:r>
              <a:rPr lang="pt-BR" dirty="0" err="1"/>
              <a:t>celularidade</a:t>
            </a:r>
            <a:r>
              <a:rPr lang="pt-BR" dirty="0"/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dirty="0"/>
              <a:t>  Tumores no SNC e LES: aumentam a </a:t>
            </a:r>
            <a:r>
              <a:rPr lang="pt-BR" dirty="0" err="1"/>
              <a:t>celularidade</a:t>
            </a:r>
            <a:r>
              <a:rPr lang="pt-BR" dirty="0"/>
              <a:t>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dirty="0"/>
              <a:t>  </a:t>
            </a:r>
            <a:r>
              <a:rPr lang="pt-BR" dirty="0" err="1"/>
              <a:t>Glicorraquia</a:t>
            </a:r>
            <a:r>
              <a:rPr lang="pt-BR" dirty="0"/>
              <a:t>: vírus da caxumba, herpes, </a:t>
            </a:r>
            <a:r>
              <a:rPr lang="pt-BR" dirty="0" err="1"/>
              <a:t>arbovírus</a:t>
            </a:r>
            <a:r>
              <a:rPr lang="pt-BR" dirty="0"/>
              <a:t>, cisticerco e fungos.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dirty="0"/>
              <a:t>  Há consumo de 3-4 </a:t>
            </a:r>
            <a:r>
              <a:rPr lang="pt-BR" dirty="0" err="1"/>
              <a:t>mg</a:t>
            </a:r>
            <a:r>
              <a:rPr lang="pt-BR" dirty="0"/>
              <a:t>/dL de glicose a cada hora após a colheita do LCR.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dirty="0"/>
              <a:t>  Sempre coletar glicemia concomitante à do LCR. Se for coletada depois, considerar </a:t>
            </a:r>
            <a:r>
              <a:rPr lang="pt-BR" dirty="0" err="1"/>
              <a:t>glicorraquia</a:t>
            </a:r>
            <a:r>
              <a:rPr lang="pt-BR" dirty="0"/>
              <a:t> &lt; 50 </a:t>
            </a:r>
            <a:r>
              <a:rPr lang="pt-BR" dirty="0" err="1"/>
              <a:t>mg</a:t>
            </a:r>
            <a:r>
              <a:rPr lang="pt-BR" dirty="0"/>
              <a:t>/dl.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(SES-SP, 2003)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Contraindicações para a punção lombar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358775" y="908050"/>
            <a:ext cx="8316913" cy="5689600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Pacientes sem estabilização hemodinâmica ou respira tória.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Discrasias</a:t>
            </a:r>
            <a:r>
              <a:rPr lang="pt-BR" dirty="0" smtClean="0"/>
              <a:t> sanguíneas: plaquetas &lt;50000; CID; uso de anticoagulantes.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Presença de sinais focais: pupilas dilatadas ou </a:t>
            </a:r>
            <a:r>
              <a:rPr lang="pt-BR" dirty="0" err="1" smtClean="0"/>
              <a:t>não-reativas</a:t>
            </a:r>
            <a:r>
              <a:rPr lang="pt-BR" dirty="0" smtClean="0"/>
              <a:t>, anormalidades nos movimentos oculares ou no campo visual, monoplegias, hemiplegias.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História TCE.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Crises convulsivas de início recente (1 semana).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Nível de consciência moderada ou gravemente acometido.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Glasgow</a:t>
            </a:r>
            <a:r>
              <a:rPr lang="pt-BR" dirty="0" smtClean="0"/>
              <a:t>  escore &lt; 8.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Imunossupressão: AIDS, transplantes e imunossupressores.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Infecção no local da punção.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Alterações no CT: massas ou abscessos, hidrocefalia, edema cerebral difuso, herniação, desvios da linha média.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5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5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por </a:t>
            </a:r>
            <a:r>
              <a:rPr lang="pt-BR" sz="2800" i="1" smtClean="0"/>
              <a:t>H. influenzae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81075"/>
            <a:ext cx="8785225" cy="5688013"/>
          </a:xfrm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000" dirty="0" smtClean="0"/>
              <a:t>Tratamento: 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 </a:t>
            </a:r>
            <a:r>
              <a:rPr lang="pt-BR" sz="2000" dirty="0" err="1" smtClean="0"/>
              <a:t>Cloranfenicol</a:t>
            </a:r>
            <a:r>
              <a:rPr lang="pt-BR" sz="2000" dirty="0" smtClean="0"/>
              <a:t> (75 a 100mg/kg/dia, EV, até o máximo de 6g/dia, 6/6h) ou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 </a:t>
            </a:r>
            <a:r>
              <a:rPr lang="pt-BR" sz="2000" dirty="0" err="1" smtClean="0"/>
              <a:t>Ceftriaxona</a:t>
            </a:r>
            <a:r>
              <a:rPr lang="pt-BR" sz="2000" dirty="0" smtClean="0"/>
              <a:t> (100mg/kg/dia, EV, até o máximo de 4g/dia, 12/12 horas)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 Duração: 7 a 10 dias.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 Corticoterapia associada (</a:t>
            </a:r>
            <a:r>
              <a:rPr lang="pt-BR" sz="2000" dirty="0" err="1" smtClean="0"/>
              <a:t>dexametasona</a:t>
            </a:r>
            <a:r>
              <a:rPr lang="pt-BR" sz="2000" dirty="0" smtClean="0"/>
              <a:t>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0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000" dirty="0" smtClean="0"/>
              <a:t>Quimioprofilaxia: todos os contatos domiciliares se: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menores de 4 anos de idade (além do caso-índice) sem vacinação ou com esquema de vacinação incompleto.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Rifampicina por 4 dias (&lt; 1 mês 10mg/kg/dia; 1mês a 10anos 20mg/kg/dia; adultos 600mg/dia).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0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000" dirty="0" smtClean="0"/>
              <a:t>Tratamento feito com </a:t>
            </a:r>
            <a:r>
              <a:rPr lang="pt-BR" sz="2000" dirty="0" err="1" smtClean="0"/>
              <a:t>Ceftriaxona</a:t>
            </a:r>
            <a:r>
              <a:rPr lang="pt-BR" sz="2000" dirty="0" smtClean="0"/>
              <a:t> e esquema vacinal completo para </a:t>
            </a:r>
            <a:r>
              <a:rPr lang="pt-BR" sz="2000" dirty="0" err="1" smtClean="0"/>
              <a:t>Hib</a:t>
            </a:r>
            <a:r>
              <a:rPr lang="pt-BR" sz="2000" dirty="0" smtClean="0"/>
              <a:t>: não é necessária quimioprofilaxia de alta do caso.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0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000" dirty="0" smtClean="0"/>
              <a:t>Prevenção: vacina contra </a:t>
            </a:r>
            <a:r>
              <a:rPr lang="pt-BR" sz="2000" i="1" dirty="0" smtClean="0"/>
              <a:t>H. </a:t>
            </a:r>
            <a:r>
              <a:rPr lang="pt-BR" sz="2000" i="1" dirty="0" err="1" smtClean="0"/>
              <a:t>Influenzae</a:t>
            </a:r>
            <a:r>
              <a:rPr lang="pt-BR" sz="2000" i="1" dirty="0" smtClean="0"/>
              <a:t> </a:t>
            </a:r>
            <a:r>
              <a:rPr lang="pt-BR" sz="2000" dirty="0" smtClean="0"/>
              <a:t>tipo b (</a:t>
            </a:r>
            <a:r>
              <a:rPr lang="pt-BR" sz="2000" dirty="0" err="1" smtClean="0"/>
              <a:t>Hib</a:t>
            </a:r>
            <a:r>
              <a:rPr lang="pt-BR" sz="2000" dirty="0" smtClean="0"/>
              <a:t>). Alta eficácia.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 smtClean="0"/>
              <a:t>       Esquema preconizado: 3 doses em menores de 1 ano, no 2º, 4º e 6º meses de vida.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0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4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 smtClean="0"/>
              <a:t>(MS, 2010)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por </a:t>
            </a:r>
            <a:r>
              <a:rPr lang="pt-BR" sz="2800" i="1" smtClean="0"/>
              <a:t>H. influenzae</a:t>
            </a:r>
          </a:p>
        </p:txBody>
      </p:sp>
      <p:sp>
        <p:nvSpPr>
          <p:cNvPr id="25602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81075"/>
            <a:ext cx="8785225" cy="5688013"/>
          </a:xfrm>
        </p:spPr>
        <p:txBody>
          <a:bodyPr/>
          <a:lstStyle/>
          <a:p>
            <a:pPr algn="just" eaLnBrk="1" hangingPunct="1"/>
            <a:endParaRPr lang="pt-BR" sz="1800" smtClean="0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981075"/>
            <a:ext cx="7312025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Doença meningocócica</a:t>
            </a:r>
            <a:endParaRPr lang="pt-BR" sz="2800" i="1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 rtlCol="0">
            <a:normAutofit fontScale="70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Entidade clínica: diversas formas e prognósticos.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Benigna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febre e </a:t>
            </a:r>
            <a:r>
              <a:rPr lang="pt-BR" dirty="0" err="1" smtClean="0"/>
              <a:t>bacteremia</a:t>
            </a:r>
            <a:r>
              <a:rPr lang="pt-BR" dirty="0" smtClean="0"/>
              <a:t>, simulando infecção respiratória.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</a:t>
            </a:r>
            <a:r>
              <a:rPr lang="pt-BR" dirty="0" err="1" smtClean="0"/>
              <a:t>Meningococcemia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quadro grave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septicemia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</a:t>
            </a:r>
            <a:r>
              <a:rPr lang="pt-BR" dirty="0" err="1" smtClean="0"/>
              <a:t>petéquias</a:t>
            </a:r>
            <a:r>
              <a:rPr lang="pt-BR" dirty="0" smtClean="0"/>
              <a:t>, </a:t>
            </a:r>
            <a:r>
              <a:rPr lang="pt-BR" dirty="0" err="1" smtClean="0"/>
              <a:t>sufusões</a:t>
            </a:r>
            <a:r>
              <a:rPr lang="pt-BR" dirty="0" smtClean="0"/>
              <a:t> hemorrágicas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sem sinais e sintomas de meningite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sem alterações </a:t>
            </a:r>
            <a:r>
              <a:rPr lang="pt-BR" dirty="0" err="1" smtClean="0"/>
              <a:t>alterações</a:t>
            </a:r>
            <a:r>
              <a:rPr lang="pt-BR" dirty="0" smtClean="0"/>
              <a:t> no LCR que demonstrem invasão meníngea.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Meningite </a:t>
            </a:r>
            <a:r>
              <a:rPr lang="pt-BR" dirty="0" err="1" smtClean="0"/>
              <a:t>Menigocócica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com ou sem </a:t>
            </a:r>
            <a:r>
              <a:rPr lang="pt-BR" dirty="0" err="1" smtClean="0"/>
              <a:t>meningococcemia</a:t>
            </a:r>
            <a:r>
              <a:rPr lang="pt-BR" dirty="0" smtClean="0"/>
              <a:t>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dirty="0" smtClean="0"/>
              <a:t>(MS, 2010)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Doença meningocócica</a:t>
            </a:r>
            <a:endParaRPr lang="pt-BR" sz="2800" i="1" smtClean="0"/>
          </a:p>
        </p:txBody>
      </p:sp>
      <p:sp>
        <p:nvSpPr>
          <p:cNvPr id="27650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endParaRPr lang="pt-BR" smtClean="0"/>
          </a:p>
          <a:p>
            <a:pPr algn="just" eaLnBrk="1" hangingPunct="1"/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just" eaLnBrk="1" hangingPunct="1"/>
            <a:endParaRPr lang="pt-BR" smtClean="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981075"/>
            <a:ext cx="7802562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Menigococcemia</a:t>
            </a:r>
            <a:endParaRPr lang="pt-BR" sz="2800" i="1" smtClean="0"/>
          </a:p>
        </p:txBody>
      </p:sp>
      <p:sp>
        <p:nvSpPr>
          <p:cNvPr id="28674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endParaRPr lang="pt-BR" smtClean="0"/>
          </a:p>
          <a:p>
            <a:pPr algn="just" eaLnBrk="1" hangingPunct="1"/>
            <a:endParaRPr lang="pt-BR" smtClean="0"/>
          </a:p>
          <a:p>
            <a:pPr algn="r" eaLnBrk="1" hangingPunct="1">
              <a:buFont typeface="Arial" charset="0"/>
              <a:buNone/>
            </a:pPr>
            <a:endParaRPr lang="pt-BR" smtClean="0"/>
          </a:p>
          <a:p>
            <a:pPr algn="just" eaLnBrk="1" hangingPunct="1"/>
            <a:endParaRPr lang="pt-BR" smtClean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225" y="1500188"/>
            <a:ext cx="55435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meningocócica</a:t>
            </a:r>
            <a:endParaRPr lang="pt-BR" sz="2800" i="1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Agente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N. </a:t>
            </a:r>
            <a:r>
              <a:rPr lang="pt-BR" dirty="0" err="1" smtClean="0"/>
              <a:t>meningitidis</a:t>
            </a:r>
            <a:r>
              <a:rPr lang="pt-BR" dirty="0" smtClean="0"/>
              <a:t> (</a:t>
            </a:r>
            <a:r>
              <a:rPr lang="pt-BR" dirty="0" err="1" smtClean="0"/>
              <a:t>meningococo</a:t>
            </a:r>
            <a:r>
              <a:rPr lang="pt-BR" dirty="0" smtClean="0"/>
              <a:t>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diplococos gram-negativo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Período de incubação: 2-10 dias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Transmissibilidade: até 24h após início do ATB.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Clínica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Início súbito de febre, cefaleia intensa, náuseas, vômitos e sinais </a:t>
            </a:r>
            <a:r>
              <a:rPr lang="pt-BR" dirty="0" err="1" smtClean="0"/>
              <a:t>meníngeos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Consciente, sonolento, </a:t>
            </a:r>
            <a:r>
              <a:rPr lang="pt-BR" dirty="0" err="1" smtClean="0"/>
              <a:t>torporoso</a:t>
            </a:r>
            <a:r>
              <a:rPr lang="pt-BR" dirty="0" smtClean="0"/>
              <a:t> ou coma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Delírio e coma: doença fulminante e sinais de choque séptico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</a:t>
            </a:r>
            <a:r>
              <a:rPr lang="pt-BR" dirty="0" err="1" smtClean="0"/>
              <a:t>Meningoencefalite</a:t>
            </a:r>
            <a:r>
              <a:rPr lang="pt-BR" dirty="0" smtClean="0"/>
              <a:t>: depressão sensorial profunda, sinais de irritação meníngea e   </a:t>
            </a:r>
            <a:r>
              <a:rPr lang="pt-BR" dirty="0" err="1" smtClean="0"/>
              <a:t>compromentimento</a:t>
            </a:r>
            <a:r>
              <a:rPr lang="pt-BR" dirty="0" smtClean="0"/>
              <a:t> dos reflexos.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Lactentes: sem sinais de irritação meníngea (febre, irritabilidade ou agitação, grito meníngeo e recusa alimentar, acompanhados ou não de vômitos,  convulsões e abaulamento da fontanela).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dirty="0" smtClean="0"/>
              <a:t>(MS, 2010)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meningocócica</a:t>
            </a:r>
            <a:endParaRPr lang="pt-BR" sz="2800" i="1" smtClean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981075"/>
            <a:ext cx="6334125" cy="443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meningocócica</a:t>
            </a:r>
            <a:endParaRPr lang="pt-BR" sz="2800" i="1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Diagnóstico: confirmação laboratorial (LCR)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Aspecto turvo, leitoso ou xantocrômico.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Redução da glicose (&lt; 50% a do LCR) e cloretos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Elevação de proteínas (acima de 100mg/dl)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Leucocitose (predominando neutrófilos).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</a:t>
            </a:r>
            <a:r>
              <a:rPr lang="pt-BR" dirty="0" err="1" smtClean="0"/>
              <a:t>Contra-imunoeletroforese</a:t>
            </a:r>
            <a:r>
              <a:rPr lang="pt-BR" dirty="0" smtClean="0"/>
              <a:t> reagente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 Cultura LCR ou sangue: crescimento de </a:t>
            </a:r>
            <a:r>
              <a:rPr lang="pt-BR" i="1" dirty="0" smtClean="0"/>
              <a:t>N. </a:t>
            </a:r>
            <a:r>
              <a:rPr lang="pt-BR" i="1" dirty="0" err="1" smtClean="0"/>
              <a:t>meningitidis</a:t>
            </a:r>
            <a:endParaRPr lang="pt-BR" i="1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i="1" dirty="0" smtClean="0"/>
              <a:t>         </a:t>
            </a:r>
            <a:r>
              <a:rPr lang="pt-BR" dirty="0" err="1" smtClean="0"/>
              <a:t>Meningococcemia</a:t>
            </a:r>
            <a:r>
              <a:rPr lang="pt-BR" dirty="0" smtClean="0"/>
              <a:t>: cultura positiva do raspado das lesões.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Tratamento: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</a:t>
            </a:r>
            <a:r>
              <a:rPr lang="pt-BR" u="sng" dirty="0" smtClean="0"/>
              <a:t>Penicilina Cristalina </a:t>
            </a:r>
            <a:r>
              <a:rPr lang="pt-BR" dirty="0" smtClean="0"/>
              <a:t>(300 a 500 mil UI/kg/dia; máxima de 24.000.000UI/dia, IV, 3/3h ou 4/4h, por 7 a 10 dias) + </a:t>
            </a:r>
            <a:r>
              <a:rPr lang="pt-BR" u="sng" dirty="0" err="1" smtClean="0"/>
              <a:t>Ampicilina</a:t>
            </a:r>
            <a:r>
              <a:rPr lang="pt-BR" dirty="0" smtClean="0"/>
              <a:t> (200 a 400mg/kg/dia, até no máximo de 15 g/dia, IV, 4/4h ou 6/6h, por 7 a 10 dias).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Em casos de alergia, usar </a:t>
            </a:r>
            <a:r>
              <a:rPr lang="pt-BR" dirty="0" err="1" smtClean="0"/>
              <a:t>Cloranfenicol</a:t>
            </a:r>
            <a:r>
              <a:rPr lang="pt-BR" dirty="0" smtClean="0"/>
              <a:t> (50 a 100mg/kg/dia, IV, 6/6 horas).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Quimioprofilaxia:  contatos íntimos do doente (Rifampicina).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Quimioprofilaxia de alta (exceto se tratamento com Ceftriaxone).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dirty="0" smtClean="0"/>
              <a:t>(MS, 2010)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meningocócica</a:t>
            </a:r>
            <a:endParaRPr lang="pt-BR" sz="2800" i="1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Complicações: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necroses profundas com perda de tecido nas áreas externas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surdez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artrite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miocardite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pericardite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paralisias e </a:t>
            </a:r>
            <a:r>
              <a:rPr lang="pt-BR" dirty="0" err="1" smtClean="0"/>
              <a:t>paresias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abscesso cerebral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    hidrocefalia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É a meningite de maior importância para a saúde pública, por apresentar sob a forma de ondas epidêmicas que podem durar de 2 a 5 anos.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No período de 2000 a 2007, foram detectados 22 surtos de Doença Meningocócica no Brasil, um pelo sorotipo B e os demais pelo sorotipo C, que atualmente são os sorotipos circulantes.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dirty="0" smtClean="0"/>
              <a:t>(MS, 2010)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tuberculosa</a:t>
            </a:r>
            <a:endParaRPr lang="pt-BR" sz="2800" i="1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 rtlCol="0">
            <a:normAutofit fontScale="47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800" dirty="0" smtClean="0"/>
              <a:t>É uma das complicações mais graves da TB.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800" dirty="0" smtClean="0"/>
              <a:t>Agente:  M. </a:t>
            </a:r>
            <a:r>
              <a:rPr lang="pt-BR" sz="3800" i="1" dirty="0" err="1" smtClean="0"/>
              <a:t>tuberculosis</a:t>
            </a:r>
            <a:endParaRPr lang="pt-BR" sz="3800" i="1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800" dirty="0" smtClean="0"/>
              <a:t>Não é transmissível (exceto se associada a TB pulmonar bacilífera).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800" dirty="0" smtClean="0"/>
              <a:t>Risco elevado nos primeiros anos de vida, muito baixo na idade escolar, voltando a se elevar na adolescência e no início da idade adulta.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3800" dirty="0" smtClean="0"/>
              <a:t>Quadro clínico insidioso, evolução lenta (de semanas a meses).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dirty="0" smtClean="0"/>
              <a:t>(MS, 2010)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2411413" y="3789363"/>
            <a:ext cx="5797550" cy="50323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1-2 semanas, sintomas inespecíficos.</a:t>
            </a:r>
          </a:p>
        </p:txBody>
      </p:sp>
      <p:sp>
        <p:nvSpPr>
          <p:cNvPr id="7" name="Retângulo 6"/>
          <p:cNvSpPr/>
          <p:nvPr/>
        </p:nvSpPr>
        <p:spPr>
          <a:xfrm>
            <a:off x="900113" y="3860800"/>
            <a:ext cx="1439862" cy="28892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Estágio I</a:t>
            </a:r>
          </a:p>
        </p:txBody>
      </p:sp>
      <p:sp>
        <p:nvSpPr>
          <p:cNvPr id="8" name="Retângulo 7"/>
          <p:cNvSpPr/>
          <p:nvPr/>
        </p:nvSpPr>
        <p:spPr>
          <a:xfrm>
            <a:off x="900113" y="4581525"/>
            <a:ext cx="1439862" cy="28733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Estágio II</a:t>
            </a:r>
          </a:p>
        </p:txBody>
      </p:sp>
      <p:sp>
        <p:nvSpPr>
          <p:cNvPr id="9" name="Retângulo 8"/>
          <p:cNvSpPr/>
          <p:nvPr/>
        </p:nvSpPr>
        <p:spPr>
          <a:xfrm>
            <a:off x="900113" y="5300663"/>
            <a:ext cx="1439862" cy="28892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Estágio III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411413" y="4508500"/>
            <a:ext cx="5797550" cy="51276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Persistência dos sintomas sistêmicos e surgimento das evidências de dano cerebral (</a:t>
            </a:r>
            <a:r>
              <a:rPr lang="pt-BR" sz="1200" dirty="0" err="1"/>
              <a:t>paresias</a:t>
            </a:r>
            <a:r>
              <a:rPr lang="pt-BR" sz="1200" dirty="0"/>
              <a:t>, </a:t>
            </a:r>
            <a:r>
              <a:rPr lang="pt-BR" sz="1200" dirty="0" err="1"/>
              <a:t>plegias</a:t>
            </a:r>
            <a:r>
              <a:rPr lang="pt-BR" sz="1200" dirty="0"/>
              <a:t>, estrabismo, ptose palpebral, irritação meníngea e HIC).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2411413" y="5229225"/>
            <a:ext cx="5832475" cy="50323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Surgimento de déficit neurológico focal, </a:t>
            </a:r>
            <a:r>
              <a:rPr lang="pt-BR" sz="1200" dirty="0" err="1"/>
              <a:t>opistótono</a:t>
            </a:r>
            <a:r>
              <a:rPr lang="pt-BR" sz="1200" dirty="0"/>
              <a:t>, rigidez de nuca, alterações do ritmo cardíaco e respiratório, além de perturbações  da consciência.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 tuberculosa</a:t>
            </a:r>
            <a:endParaRPr lang="pt-BR" sz="2800" i="1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Diagnóstico: análise do LCR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Límpido ou xantocrômico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Predomínio inicial de PMN, seguido por linfócitos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Glicose &lt; 40 </a:t>
            </a:r>
            <a:r>
              <a:rPr lang="pt-BR" dirty="0" err="1" smtClean="0"/>
              <a:t>mg</a:t>
            </a:r>
            <a:r>
              <a:rPr lang="pt-BR" dirty="0" smtClean="0"/>
              <a:t>/dL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</a:t>
            </a:r>
            <a:r>
              <a:rPr lang="pt-BR" dirty="0" err="1" smtClean="0"/>
              <a:t>Ptn</a:t>
            </a:r>
            <a:r>
              <a:rPr lang="pt-BR" dirty="0" smtClean="0"/>
              <a:t> aumentam gradativamente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Cloreto reduzido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  </a:t>
            </a:r>
            <a:r>
              <a:rPr lang="pt-BR" dirty="0" err="1" smtClean="0"/>
              <a:t>Baciloscopia</a:t>
            </a:r>
            <a:r>
              <a:rPr lang="pt-BR" dirty="0" smtClean="0"/>
              <a:t> e cultura positivas.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Tratamento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Se &gt; 10 anos: 2RHZE/7RH.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Recomenda-se o uso de </a:t>
            </a:r>
            <a:r>
              <a:rPr lang="pt-BR" dirty="0" err="1" smtClean="0"/>
              <a:t>corticosteróides</a:t>
            </a:r>
            <a:r>
              <a:rPr lang="pt-BR" dirty="0" smtClean="0"/>
              <a:t>  (prednisona 1-2 </a:t>
            </a:r>
            <a:r>
              <a:rPr lang="pt-BR" dirty="0" err="1" smtClean="0"/>
              <a:t>mg</a:t>
            </a:r>
            <a:r>
              <a:rPr lang="pt-BR" dirty="0" smtClean="0"/>
              <a:t>/kg, máximo de 30mg/dia).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 vacinação com BCG reduz a incidência das formas graves de Tuberculose.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9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9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dirty="0" smtClean="0"/>
              <a:t>(MS, 2010)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924175"/>
            <a:ext cx="4248150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Meningites virais</a:t>
            </a:r>
            <a:endParaRPr lang="pt-BR" sz="2800" i="1" smtClean="0"/>
          </a:p>
        </p:txBody>
      </p:sp>
      <p:sp>
        <p:nvSpPr>
          <p:cNvPr id="35842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5761038"/>
          </a:xfrm>
        </p:spPr>
        <p:txBody>
          <a:bodyPr/>
          <a:lstStyle/>
          <a:p>
            <a:pPr algn="just" eaLnBrk="1" hangingPunct="1"/>
            <a:r>
              <a:rPr lang="pt-BR" sz="2000" smtClean="0"/>
              <a:t>Meningites assépticas ou serosas.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Agentes: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Enterovírus (</a:t>
            </a:r>
            <a:r>
              <a:rPr lang="pt-BR" sz="2000" i="1" smtClean="0"/>
              <a:t>Echovirus e Coxsackievirus)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i="1" smtClean="0"/>
              <a:t>      </a:t>
            </a:r>
            <a:r>
              <a:rPr lang="pt-BR" sz="2000" smtClean="0"/>
              <a:t>Vírus do Sarampo, da caxumba, da coriomeningite linfocítica, HIV-1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Grupo herpes (HSV tipo 1 e 2, Varicela zoster, Epstein-Barr e CMV).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Clínica: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Cefaleia intensa, fotofobia, rigidez de nuca, febre, náuseas, vômitos e febre.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Enterovírus: associação a manifestações respiratórias, mialgia e erupção cutânea.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EF: bom estado geral do paciente e a presença de sinais de irritação meníngea.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Evolução rápida e benigna, sem complicações (exceto em imunodeficientes). </a:t>
            </a:r>
          </a:p>
          <a:p>
            <a:pPr algn="just" eaLnBrk="1" hangingPunct="1"/>
            <a:endParaRPr lang="pt-BR" sz="2000" smtClean="0"/>
          </a:p>
          <a:p>
            <a:pPr algn="r" eaLnBrk="1" hangingPunct="1">
              <a:buFont typeface="Arial" charset="0"/>
              <a:buNone/>
            </a:pPr>
            <a:r>
              <a:rPr lang="pt-BR" sz="1200" smtClean="0"/>
              <a:t>(MS, 2010)</a:t>
            </a:r>
          </a:p>
          <a:p>
            <a:pPr algn="r" eaLnBrk="1" hangingPunct="1">
              <a:buFont typeface="Arial" charset="0"/>
              <a:buNone/>
            </a:pPr>
            <a:endParaRPr lang="pt-BR" sz="2000" smtClean="0"/>
          </a:p>
          <a:p>
            <a:pPr algn="just" eaLnBrk="1" hangingPunct="1"/>
            <a:endParaRPr lang="pt-BR" sz="2000" smtClean="0"/>
          </a:p>
          <a:p>
            <a:pPr algn="just" eaLnBrk="1" hangingPunct="1">
              <a:buFont typeface="Arial" charset="0"/>
              <a:buNone/>
            </a:pPr>
            <a:endParaRPr lang="pt-BR" sz="2000" smtClean="0"/>
          </a:p>
          <a:p>
            <a:pPr algn="just" eaLnBrk="1" hangingPunct="1">
              <a:buFont typeface="Arial" charset="0"/>
              <a:buNone/>
            </a:pPr>
            <a:endParaRPr lang="pt-BR" sz="2000" smtClean="0"/>
          </a:p>
          <a:p>
            <a:pPr algn="just" eaLnBrk="1" hangingPunct="1">
              <a:buFont typeface="Arial" charset="0"/>
              <a:buNone/>
            </a:pPr>
            <a:endParaRPr lang="pt-BR" sz="2000" smtClean="0"/>
          </a:p>
          <a:p>
            <a:pPr algn="just" eaLnBrk="1" hangingPunct="1">
              <a:buFont typeface="Arial" charset="0"/>
              <a:buNone/>
            </a:pPr>
            <a:endParaRPr lang="pt-BR" sz="2000" smtClean="0"/>
          </a:p>
          <a:p>
            <a:pPr algn="r" eaLnBrk="1" hangingPunct="1">
              <a:buFont typeface="Arial" charset="0"/>
              <a:buNone/>
            </a:pPr>
            <a:r>
              <a:rPr lang="pt-BR" sz="1200" smtClean="0"/>
              <a:t>(MS, 2010)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Meningites virais</a:t>
            </a:r>
            <a:endParaRPr lang="pt-BR" sz="2800" i="1" smtClean="0"/>
          </a:p>
        </p:txBody>
      </p:sp>
      <p:sp>
        <p:nvSpPr>
          <p:cNvPr id="36866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/>
          <a:lstStyle/>
          <a:p>
            <a:pPr algn="just" eaLnBrk="1" hangingPunct="1"/>
            <a:r>
              <a:rPr lang="pt-BR" sz="2000" smtClean="0"/>
              <a:t>Diagnóstico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A história clínica e epidemiológica pode orientar o diagnóstico etiológico (caxumba, sarampo, varicela, etc).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LCR: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Límpido, incolor ou opalescente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Glicose e cloreto normais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PTN ligeiramente elevada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Celularidade aumentada com predomínio de linfócitos (início PMN)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Culturas: ausência de bactérias.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Tratamento: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Suporte, com adequada avaliação e monitoramento clínico.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Casos graves como herpética, pode-se usar o Aciclovir EV; </a:t>
            </a:r>
          </a:p>
          <a:p>
            <a:pPr algn="just" eaLnBrk="1" hangingPunct="1">
              <a:buFont typeface="Arial" charset="0"/>
              <a:buNone/>
            </a:pPr>
            <a:r>
              <a:rPr lang="pt-BR" sz="2000" smtClean="0"/>
              <a:t>      Na caxumba, a globulina hiperimune pode reduzir a incidência de orquite, porém não melhora a síndrome neurológica.</a:t>
            </a:r>
          </a:p>
          <a:p>
            <a:pPr algn="r" eaLnBrk="1" hangingPunct="1">
              <a:buFont typeface="Arial" charset="0"/>
              <a:buNone/>
            </a:pPr>
            <a:r>
              <a:rPr lang="pt-BR" sz="1200" smtClean="0"/>
              <a:t>(MS, 2010)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17512"/>
          </a:xfrm>
        </p:spPr>
        <p:txBody>
          <a:bodyPr/>
          <a:lstStyle/>
          <a:p>
            <a:pPr eaLnBrk="1" hangingPunct="1"/>
            <a:r>
              <a:rPr lang="pt-BR" sz="2800" smtClean="0"/>
              <a:t>Bibliografia </a:t>
            </a:r>
            <a:endParaRPr lang="pt-BR" sz="2800" i="1" smtClean="0"/>
          </a:p>
        </p:txBody>
      </p:sp>
      <p:sp>
        <p:nvSpPr>
          <p:cNvPr id="37890" name="Espaço Reservado para Conteúdo 4"/>
          <p:cNvSpPr>
            <a:spLocks noGrp="1"/>
          </p:cNvSpPr>
          <p:nvPr>
            <p:ph idx="1"/>
          </p:nvPr>
        </p:nvSpPr>
        <p:spPr>
          <a:xfrm>
            <a:off x="179388" y="765175"/>
            <a:ext cx="8785225" cy="5903913"/>
          </a:xfrm>
        </p:spPr>
        <p:txBody>
          <a:bodyPr/>
          <a:lstStyle/>
          <a:p>
            <a:pPr algn="just" eaLnBrk="1" hangingPunct="1"/>
            <a:r>
              <a:rPr lang="pt-BR" sz="2000" smtClean="0"/>
              <a:t>Ministério da saúde. </a:t>
            </a:r>
            <a:r>
              <a:rPr lang="pt-BR" sz="2000" b="1" smtClean="0"/>
              <a:t>Doenças infecciosas e parasitárias:  guia de bolso</a:t>
            </a:r>
            <a:r>
              <a:rPr lang="pt-BR" sz="2000" smtClean="0"/>
              <a:t>. 8º edição. Brasília, DF. 2010. 444p.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Secretaria de estado de saúde de São Paulo</a:t>
            </a:r>
            <a:r>
              <a:rPr lang="pt-BR" sz="2000" b="1" smtClean="0"/>
              <a:t>. Meningites</a:t>
            </a:r>
            <a:r>
              <a:rPr lang="pt-BR" sz="2000" smtClean="0"/>
              <a:t>: Manual de Instruções - Critérios de Confirmação e Classificação. Março, 2003.</a:t>
            </a:r>
          </a:p>
          <a:p>
            <a:pPr algn="just" eaLnBrk="1" hangingPunct="1"/>
            <a:endParaRPr lang="pt-BR" sz="2000" smtClean="0"/>
          </a:p>
          <a:p>
            <a:pPr algn="just" eaLnBrk="1" hangingPunct="1"/>
            <a:r>
              <a:rPr lang="pt-BR" sz="2000" smtClean="0"/>
              <a:t>Secretaria de Estado de Saúde de Minas Gerais. </a:t>
            </a:r>
            <a:r>
              <a:rPr lang="pt-BR" sz="2000" b="1" smtClean="0"/>
              <a:t>Protocolo de vigilância epidemiológica de meningites</a:t>
            </a:r>
            <a:r>
              <a:rPr lang="pt-BR" sz="2000" smtClean="0"/>
              <a:t>: notificação e investigação. 3º ed. Belo Horizonte, janeiro 2013.</a:t>
            </a:r>
          </a:p>
          <a:p>
            <a:pPr algn="just" eaLnBrk="1" hangingPunct="1">
              <a:buFont typeface="Arial" charset="0"/>
              <a:buNone/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1770</Words>
  <Application>Microsoft Office PowerPoint</Application>
  <PresentationFormat>Apresentação na tela (4:3)</PresentationFormat>
  <Paragraphs>326</Paragraphs>
  <Slides>21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2" baseType="lpstr">
      <vt:lpstr>Tema do Office</vt:lpstr>
      <vt:lpstr>Universidade Católica de Brasília Departamento de Medicina Internato em Pediatria</vt:lpstr>
      <vt:lpstr>Meningite</vt:lpstr>
      <vt:lpstr>Meningite bacteriana</vt:lpstr>
      <vt:lpstr>Meningite por H. influenzae</vt:lpstr>
      <vt:lpstr>Meningite por H. influenzae</vt:lpstr>
      <vt:lpstr>Meningite por H. influenzae</vt:lpstr>
      <vt:lpstr>Contraindicações para a punção lombar</vt:lpstr>
      <vt:lpstr>Meningite por H. influenzae</vt:lpstr>
      <vt:lpstr>Meningite por H. influenzae</vt:lpstr>
      <vt:lpstr>Doença meningocócica</vt:lpstr>
      <vt:lpstr>Doença meningocócica</vt:lpstr>
      <vt:lpstr>Menigococcemia</vt:lpstr>
      <vt:lpstr>Meningite meningocócica</vt:lpstr>
      <vt:lpstr>Meningite meningocócica</vt:lpstr>
      <vt:lpstr>Meningite meningocócica</vt:lpstr>
      <vt:lpstr>Meningite meningocócica</vt:lpstr>
      <vt:lpstr>Meningite tuberculosa</vt:lpstr>
      <vt:lpstr>Meningite tuberculosa</vt:lpstr>
      <vt:lpstr>Meningites virais</vt:lpstr>
      <vt:lpstr>Meningites virais</vt:lpstr>
      <vt:lpstr>Bibliografia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Thales</dc:creator>
  <cp:lastModifiedBy>Paulo</cp:lastModifiedBy>
  <cp:revision>57</cp:revision>
  <dcterms:created xsi:type="dcterms:W3CDTF">2014-03-07T21:54:44Z</dcterms:created>
  <dcterms:modified xsi:type="dcterms:W3CDTF">2014-05-01T12:19:11Z</dcterms:modified>
</cp:coreProperties>
</file>