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5"/>
  </p:notesMasterIdLst>
  <p:sldIdLst>
    <p:sldId id="256" r:id="rId2"/>
    <p:sldId id="257" r:id="rId3"/>
    <p:sldId id="261" r:id="rId4"/>
    <p:sldId id="259" r:id="rId5"/>
    <p:sldId id="276" r:id="rId6"/>
    <p:sldId id="278" r:id="rId7"/>
    <p:sldId id="279" r:id="rId8"/>
    <p:sldId id="294" r:id="rId9"/>
    <p:sldId id="280" r:id="rId10"/>
    <p:sldId id="283" r:id="rId11"/>
    <p:sldId id="284" r:id="rId12"/>
    <p:sldId id="295" r:id="rId13"/>
    <p:sldId id="285" r:id="rId14"/>
    <p:sldId id="286" r:id="rId15"/>
    <p:sldId id="287" r:id="rId16"/>
    <p:sldId id="289" r:id="rId17"/>
    <p:sldId id="288" r:id="rId18"/>
    <p:sldId id="290" r:id="rId19"/>
    <p:sldId id="296" r:id="rId20"/>
    <p:sldId id="292" r:id="rId21"/>
    <p:sldId id="267" r:id="rId22"/>
    <p:sldId id="274" r:id="rId23"/>
    <p:sldId id="266" r:id="rId2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810" y="-3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B94E98-A095-4276-9315-F7034F5F92F1}" type="datetimeFigureOut">
              <a:rPr lang="pt-BR" smtClean="0"/>
              <a:pPr/>
              <a:t>01/05/2014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4E5B38-B634-4C55-AF46-18E13471A710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18895666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/>
            <a:r>
              <a:rPr lang="pt-BR" dirty="0" smtClean="0"/>
              <a:t>Nunca em SOS, com intervalos de </a:t>
            </a:r>
          </a:p>
          <a:p>
            <a:pPr lvl="1">
              <a:buNone/>
            </a:pPr>
            <a:r>
              <a:rPr lang="pt-BR" dirty="0" smtClean="0"/>
              <a:t>2h entre as medicações, </a:t>
            </a:r>
          </a:p>
          <a:p>
            <a:pPr lvl="1">
              <a:buNone/>
            </a:pPr>
            <a:r>
              <a:rPr lang="pt-BR" dirty="0" smtClean="0"/>
              <a:t>intercalando-as</a:t>
            </a:r>
          </a:p>
          <a:p>
            <a:pPr lvl="1"/>
            <a:r>
              <a:rPr lang="pt-BR" dirty="0" smtClean="0"/>
              <a:t>Retirada a cada 24h, </a:t>
            </a:r>
          </a:p>
          <a:p>
            <a:pPr lvl="1">
              <a:buNone/>
            </a:pPr>
            <a:r>
              <a:rPr lang="pt-BR" dirty="0" smtClean="0"/>
              <a:t>do mais forte ao mais fraco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91D77D-5CEA-472A-8DFA-64841BD0A233}" type="slidenum">
              <a:rPr lang="pt-BR" smtClean="0"/>
              <a:pPr/>
              <a:t>10</a:t>
            </a:fld>
            <a:endParaRPr lang="pt-BR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91D77D-5CEA-472A-8DFA-64841BD0A233}" type="slidenum">
              <a:rPr lang="pt-BR" smtClean="0"/>
              <a:pPr/>
              <a:t>11</a:t>
            </a:fld>
            <a:endParaRPr lang="pt-BR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7: difteria tetano</a:t>
            </a:r>
            <a:r>
              <a:rPr lang="pt-BR" baseline="0" dirty="0" smtClean="0"/>
              <a:t> coqueluxe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91D77D-5CEA-472A-8DFA-64841BD0A233}" type="slidenum">
              <a:rPr lang="pt-BR" smtClean="0"/>
              <a:pPr/>
              <a:t>18</a:t>
            </a:fld>
            <a:endParaRPr lang="pt-BR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E6062E01-7CAC-4517-9209-7889C07218AB}" type="datetimeFigureOut">
              <a:rPr lang="pt-BR" smtClean="0"/>
              <a:pPr/>
              <a:t>01/05/2014</a:t>
            </a:fld>
            <a:endParaRPr lang="pt-BR" dirty="0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ED1A96CE-D09B-48B8-BF05-B90AECDAC0F0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62E01-7CAC-4517-9209-7889C07218AB}" type="datetimeFigureOut">
              <a:rPr lang="pt-BR" smtClean="0"/>
              <a:pPr/>
              <a:t>01/05/2014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A96CE-D09B-48B8-BF05-B90AECDAC0F0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62E01-7CAC-4517-9209-7889C07218AB}" type="datetimeFigureOut">
              <a:rPr lang="pt-BR" smtClean="0"/>
              <a:pPr/>
              <a:t>01/05/2014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A96CE-D09B-48B8-BF05-B90AECDAC0F0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62E01-7CAC-4517-9209-7889C07218AB}" type="datetimeFigureOut">
              <a:rPr lang="pt-BR" smtClean="0"/>
              <a:pPr/>
              <a:t>01/05/2014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A96CE-D09B-48B8-BF05-B90AECDAC0F0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62E01-7CAC-4517-9209-7889C07218AB}" type="datetimeFigureOut">
              <a:rPr lang="pt-BR" smtClean="0"/>
              <a:pPr/>
              <a:t>01/05/2014</a:t>
            </a:fld>
            <a:endParaRPr lang="pt-B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A96CE-D09B-48B8-BF05-B90AECDAC0F0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62E01-7CAC-4517-9209-7889C07218AB}" type="datetimeFigureOut">
              <a:rPr lang="pt-BR" smtClean="0"/>
              <a:pPr/>
              <a:t>01/05/2014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A96CE-D09B-48B8-BF05-B90AECDAC0F0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62E01-7CAC-4517-9209-7889C07218AB}" type="datetimeFigureOut">
              <a:rPr lang="pt-BR" smtClean="0"/>
              <a:pPr/>
              <a:t>01/05/2014</a:t>
            </a:fld>
            <a:endParaRPr lang="pt-B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A96CE-D09B-48B8-BF05-B90AECDAC0F0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62E01-7CAC-4517-9209-7889C07218AB}" type="datetimeFigureOut">
              <a:rPr lang="pt-BR" smtClean="0"/>
              <a:pPr/>
              <a:t>01/05/2014</a:t>
            </a:fld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A96CE-D09B-48B8-BF05-B90AECDAC0F0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62E01-7CAC-4517-9209-7889C07218AB}" type="datetimeFigureOut">
              <a:rPr lang="pt-BR" smtClean="0"/>
              <a:pPr/>
              <a:t>01/05/2014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A96CE-D09B-48B8-BF05-B90AECDAC0F0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62E01-7CAC-4517-9209-7889C07218AB}" type="datetimeFigureOut">
              <a:rPr lang="pt-BR" smtClean="0"/>
              <a:pPr/>
              <a:t>01/05/2014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A96CE-D09B-48B8-BF05-B90AECDAC0F0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62E01-7CAC-4517-9209-7889C07218AB}" type="datetimeFigureOut">
              <a:rPr lang="pt-BR" smtClean="0"/>
              <a:pPr/>
              <a:t>01/05/2014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A96CE-D09B-48B8-BF05-B90AECDAC0F0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E6062E01-7CAC-4517-9209-7889C07218AB}" type="datetimeFigureOut">
              <a:rPr lang="pt-BR" smtClean="0"/>
              <a:pPr/>
              <a:t>01/05/2014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ED1A96CE-D09B-48B8-BF05-B90AECDAC0F0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hyperlink" Target="http://www.google.com.br/url?sa=i&amp;rct=j&amp;q=&amp;esrc=s&amp;frm=1&amp;source=images&amp;cd=&amp;cad=rja&amp;docid=zqe8Lf5QOHa1rM&amp;tbnid=tGyzYMpspHhoGM:&amp;ved=0CAUQjRw&amp;url=http://www.supervestibular.com/universidades/universidade-catolica-brasilia---ucb.htm&amp;ei=6x8FU9bAD5G2kAfi5ID4Dg&amp;bvm=bv.61535280,d.eW0&amp;psig=AFQjCNFP_j1KKEktxLkteHqZgxfPUHu4ag&amp;ust=1392931170951850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t-BR" dirty="0" smtClean="0"/>
              <a:t>Anemia Falciforme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sz="1600" dirty="0" smtClean="0"/>
              <a:t>Internato em Pediatria</a:t>
            </a:r>
          </a:p>
          <a:p>
            <a:r>
              <a:rPr lang="pt-BR" sz="1600" dirty="0" smtClean="0"/>
              <a:t>Patr</a:t>
            </a:r>
            <a:r>
              <a:rPr lang="en-US" sz="1600" dirty="0" smtClean="0"/>
              <a:t>ícia Barbosa Martins Castro</a:t>
            </a:r>
          </a:p>
          <a:p>
            <a:r>
              <a:rPr lang="pt-BR" sz="1600" dirty="0" smtClean="0"/>
              <a:t>Brasília, 18 de abril de 2014</a:t>
            </a:r>
          </a:p>
          <a:p>
            <a:r>
              <a:rPr lang="pt-BR" sz="1600" dirty="0" smtClean="0">
                <a:hlinkClick r:id="rId2"/>
              </a:rPr>
              <a:t>www.paulomargotto.com.br</a:t>
            </a:r>
            <a:r>
              <a:rPr lang="pt-BR" sz="1600" dirty="0" smtClean="0"/>
              <a:t> </a:t>
            </a:r>
          </a:p>
          <a:p>
            <a:endParaRPr lang="pt-BR" dirty="0"/>
          </a:p>
        </p:txBody>
      </p:sp>
      <p:pic>
        <p:nvPicPr>
          <p:cNvPr id="1026" name="Picture 2" descr="DSC0143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332656"/>
            <a:ext cx="2843213" cy="1995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ANd9GcS8wDN0f34vO1R2VUORqcytV7ydgdtTIbRGocbROdvYSdHG3cpWmw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006" y="3645024"/>
            <a:ext cx="2771775" cy="2189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-68239" y="2745795"/>
            <a:ext cx="454483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18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yriadPro-Regular"/>
              </a:rPr>
              <a:t>Universidade Católica de Brasília (UCB</a:t>
            </a:r>
            <a:r>
              <a:rPr kumimoji="0" lang="pt-BR" altLang="pt-BR" sz="1800" b="0" i="0" u="none" strike="noStrike" cap="none" normalizeH="0" baseline="0" dirty="0" smtClean="0">
                <a:ln>
                  <a:noFill/>
                </a:ln>
                <a:solidFill>
                  <a:srgbClr val="231F2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yriadPro-Regular"/>
              </a:rPr>
              <a:t>)</a:t>
            </a:r>
            <a:br>
              <a:rPr kumimoji="0" lang="pt-BR" altLang="pt-BR" sz="1800" b="0" i="0" u="none" strike="noStrike" cap="none" normalizeH="0" baseline="0" dirty="0" smtClean="0">
                <a:ln>
                  <a:noFill/>
                </a:ln>
                <a:solidFill>
                  <a:srgbClr val="231F2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yriadPro-Regular"/>
              </a:rPr>
            </a:br>
            <a:endParaRPr kumimoji="0" lang="pt-BR" alt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9" name="Picture 5" descr="DSC0143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0"/>
            <a:ext cx="2952750" cy="2214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t-BR" dirty="0" smtClean="0"/>
              <a:t>Doença hemolítica autossômica recessiva, caracterizada por mutação da globina B, originando a hemoglobina </a:t>
            </a:r>
            <a:r>
              <a:rPr lang="pt-BR" dirty="0"/>
              <a:t>mutante S (Hb S</a:t>
            </a:r>
            <a:r>
              <a:rPr lang="pt-BR" dirty="0" smtClean="0"/>
              <a:t>).</a:t>
            </a:r>
          </a:p>
          <a:p>
            <a:endParaRPr lang="pt-BR" dirty="0" smtClean="0"/>
          </a:p>
          <a:p>
            <a:r>
              <a:rPr lang="pt-BR" dirty="0" smtClean="0"/>
              <a:t>Genótipo da doença:</a:t>
            </a:r>
          </a:p>
          <a:p>
            <a:pPr lvl="1"/>
            <a:r>
              <a:rPr lang="pt-BR" dirty="0" smtClean="0"/>
              <a:t>Homozigose para HbS</a:t>
            </a:r>
          </a:p>
          <a:p>
            <a:r>
              <a:rPr lang="pt-BR" dirty="0" smtClean="0"/>
              <a:t>Genótipos compostos:</a:t>
            </a:r>
          </a:p>
          <a:p>
            <a:pPr lvl="1"/>
            <a:r>
              <a:rPr lang="pt-BR" dirty="0" smtClean="0"/>
              <a:t>HbS/beta-talassemia</a:t>
            </a:r>
          </a:p>
          <a:p>
            <a:pPr lvl="1"/>
            <a:r>
              <a:rPr lang="pt-BR" dirty="0" smtClean="0"/>
              <a:t>HbS/HbC	</a:t>
            </a:r>
          </a:p>
          <a:p>
            <a:pPr lvl="1"/>
            <a:r>
              <a:rPr lang="pt-BR" dirty="0" smtClean="0"/>
              <a:t>HbS/HbD</a:t>
            </a:r>
          </a:p>
          <a:p>
            <a:endParaRPr lang="pt-BR" dirty="0" smtClean="0"/>
          </a:p>
          <a:p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Ocorre polimerização da hemoglobina S ocasionando a falcização.</a:t>
            </a:r>
          </a:p>
          <a:p>
            <a:pPr lvl="1"/>
            <a:r>
              <a:rPr lang="pt-BR" dirty="0" smtClean="0"/>
              <a:t>Desoxigenação</a:t>
            </a:r>
          </a:p>
          <a:p>
            <a:endParaRPr lang="pt-BR" dirty="0" smtClean="0"/>
          </a:p>
          <a:p>
            <a:r>
              <a:rPr lang="pt-BR" dirty="0" smtClean="0"/>
              <a:t>HbS desoxigenadas formam polímeros. </a:t>
            </a:r>
          </a:p>
          <a:p>
            <a:pPr lvl="2"/>
            <a:r>
              <a:rPr lang="pt-BR" dirty="0" smtClean="0"/>
              <a:t>Influxo cálcio, saída potássio, depleção ATP</a:t>
            </a:r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pt-BR" dirty="0" smtClean="0"/>
              <a:t>Principais </a:t>
            </a:r>
            <a:r>
              <a:rPr lang="pt-BR" dirty="0"/>
              <a:t>causas de </a:t>
            </a:r>
            <a:r>
              <a:rPr lang="pt-BR" dirty="0" smtClean="0"/>
              <a:t>óbito:</a:t>
            </a:r>
          </a:p>
          <a:p>
            <a:pPr lvl="1"/>
            <a:r>
              <a:rPr lang="pt-BR" dirty="0" smtClean="0"/>
              <a:t>Infecção por microorganismos capsulados: </a:t>
            </a:r>
            <a:r>
              <a:rPr lang="pt-BR" i="1" dirty="0" smtClean="0"/>
              <a:t>S. pneumoniae, H. influenzae, Neisseria meningitidis, Salmonella sp.</a:t>
            </a:r>
          </a:p>
          <a:p>
            <a:pPr lvl="1"/>
            <a:r>
              <a:rPr lang="pt-BR" dirty="0" smtClean="0"/>
              <a:t>Seqüestro esplênico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Mortalidade</a:t>
            </a:r>
          </a:p>
          <a:p>
            <a:pPr lvl="1" algn="just"/>
            <a:r>
              <a:rPr lang="pt-BR" dirty="0" smtClean="0"/>
              <a:t>Depende do haplótipo herdado</a:t>
            </a:r>
          </a:p>
          <a:p>
            <a:pPr lvl="1" algn="just"/>
            <a:r>
              <a:rPr lang="pt-BR" dirty="0" smtClean="0"/>
              <a:t>20 a 25% não chegam aos 5 anos de idade. </a:t>
            </a:r>
          </a:p>
          <a:p>
            <a:pPr lvl="1" algn="just"/>
            <a:r>
              <a:rPr lang="pt-BR" dirty="0" smtClean="0"/>
              <a:t>Sobrevida homem  42 anos</a:t>
            </a:r>
          </a:p>
          <a:p>
            <a:pPr lvl="1" algn="just"/>
            <a:r>
              <a:rPr lang="pt-BR" dirty="0" smtClean="0"/>
              <a:t>Sobrevida mulher 48 anos</a:t>
            </a:r>
          </a:p>
          <a:p>
            <a:pPr algn="just"/>
            <a:r>
              <a:rPr lang="pt-BR" dirty="0" smtClean="0"/>
              <a:t>Traço falcêmico</a:t>
            </a:r>
          </a:p>
          <a:p>
            <a:pPr lvl="1" algn="just"/>
            <a:r>
              <a:rPr lang="pt-BR" dirty="0" smtClean="0"/>
              <a:t>Aconselhamento genético</a:t>
            </a:r>
          </a:p>
          <a:p>
            <a:pPr algn="just"/>
            <a:endParaRPr lang="pt-BR" dirty="0" smtClean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Epidemiologia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pt-BR" dirty="0" smtClean="0"/>
              <a:t>No Brasil, nascem 3500 crianças portadoras de anemia falciforme ao ano</a:t>
            </a:r>
          </a:p>
          <a:p>
            <a:pPr lvl="2" algn="just"/>
            <a:r>
              <a:rPr lang="pt-BR" dirty="0" smtClean="0"/>
              <a:t>250.000 portadores do traço falciforme ao ano.</a:t>
            </a:r>
          </a:p>
          <a:p>
            <a:pPr algn="just"/>
            <a:r>
              <a:rPr lang="pt-BR" dirty="0" smtClean="0"/>
              <a:t>Prevalência de 2-6% população brasileira</a:t>
            </a:r>
          </a:p>
          <a:p>
            <a:pPr lvl="1" algn="just"/>
            <a:r>
              <a:rPr lang="pt-BR" dirty="0" smtClean="0"/>
              <a:t>6-10% população negra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Redução de 80% da mortalidade daqueles que são triados adequadamente e acompanhados por programas de atenção multiprofissional. (OMS)</a:t>
            </a:r>
          </a:p>
          <a:p>
            <a:pPr algn="just"/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Crises de dor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pt-BR" dirty="0" smtClean="0"/>
              <a:t>Manifestação clínica mais frequente. </a:t>
            </a:r>
          </a:p>
          <a:p>
            <a:pPr lvl="1" algn="just"/>
            <a:r>
              <a:rPr lang="pt-BR" dirty="0" smtClean="0"/>
              <a:t>Principal causa de internação.</a:t>
            </a:r>
          </a:p>
          <a:p>
            <a:pPr algn="just"/>
            <a:r>
              <a:rPr lang="pt-BR" dirty="0" smtClean="0"/>
              <a:t>Ocorre vasoclusão com hipóxia, acidose</a:t>
            </a:r>
          </a:p>
          <a:p>
            <a:pPr lvl="1" algn="just"/>
            <a:r>
              <a:rPr lang="pt-BR" dirty="0" smtClean="0"/>
              <a:t>Isquemia tissular. </a:t>
            </a:r>
          </a:p>
          <a:p>
            <a:pPr algn="just"/>
            <a:r>
              <a:rPr lang="pt-BR" dirty="0" smtClean="0"/>
              <a:t>Tem duração de 4 – 6 dias. 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Situações que predispõe à crise:</a:t>
            </a:r>
          </a:p>
          <a:p>
            <a:pPr lvl="1" algn="just"/>
            <a:r>
              <a:rPr lang="pt-BR" dirty="0" smtClean="0"/>
              <a:t>Desidratação</a:t>
            </a:r>
          </a:p>
          <a:p>
            <a:pPr lvl="1" algn="just"/>
            <a:r>
              <a:rPr lang="pt-BR" dirty="0" smtClean="0"/>
              <a:t>Infecções e febre</a:t>
            </a:r>
          </a:p>
          <a:p>
            <a:pPr lvl="1" algn="just"/>
            <a:r>
              <a:rPr lang="pt-BR" dirty="0" smtClean="0"/>
              <a:t>Estresse físico e emocional</a:t>
            </a:r>
          </a:p>
          <a:p>
            <a:pPr lvl="1" algn="just"/>
            <a:r>
              <a:rPr lang="pt-BR" dirty="0" smtClean="0"/>
              <a:t>Exposição ao frio</a:t>
            </a:r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Crises de dor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pt-BR" dirty="0" smtClean="0"/>
              <a:t>Ossos e articulações -&gt; hipóxia tecidual </a:t>
            </a:r>
          </a:p>
          <a:p>
            <a:pPr lvl="1" algn="just"/>
            <a:r>
              <a:rPr lang="pt-BR" dirty="0" smtClean="0"/>
              <a:t>Dor difusa, sem alteração óssea</a:t>
            </a:r>
          </a:p>
          <a:p>
            <a:pPr lvl="1" algn="just"/>
            <a:r>
              <a:rPr lang="pt-BR" dirty="0" smtClean="0"/>
              <a:t>Derrame articular -&gt; punção em casos duvidosos</a:t>
            </a:r>
          </a:p>
          <a:p>
            <a:pPr lvl="1" algn="just"/>
            <a:r>
              <a:rPr lang="pt-BR" dirty="0" smtClean="0"/>
              <a:t>Eritema -&gt; celulite </a:t>
            </a:r>
          </a:p>
          <a:p>
            <a:pPr lvl="1" algn="just"/>
            <a:r>
              <a:rPr lang="pt-BR" dirty="0" smtClean="0"/>
              <a:t>Dor coxofemural -&gt; necrose cabeça fêmur</a:t>
            </a:r>
          </a:p>
          <a:p>
            <a:pPr lvl="1" algn="just"/>
            <a:r>
              <a:rPr lang="pt-BR" dirty="0" smtClean="0"/>
              <a:t>Osteomielites- Salmonela 80%</a:t>
            </a:r>
          </a:p>
          <a:p>
            <a:pPr algn="just"/>
            <a:r>
              <a:rPr lang="pt-BR" dirty="0" smtClean="0"/>
              <a:t>Dactilite</a:t>
            </a:r>
          </a:p>
          <a:p>
            <a:pPr lvl="1"/>
            <a:r>
              <a:rPr lang="pt-BR" dirty="0" smtClean="0"/>
              <a:t>Síndrome mãe-pé</a:t>
            </a:r>
          </a:p>
          <a:p>
            <a:pPr lvl="1"/>
            <a:r>
              <a:rPr lang="pt-BR" dirty="0" smtClean="0"/>
              <a:t>Dor e edema no dorso das mãos/pés com calor e eritema local</a:t>
            </a:r>
          </a:p>
          <a:p>
            <a:pPr lvl="1"/>
            <a:r>
              <a:rPr lang="pt-BR" dirty="0" smtClean="0"/>
              <a:t>1-2 semanas</a:t>
            </a:r>
          </a:p>
        </p:txBody>
      </p:sp>
      <p:pic>
        <p:nvPicPr>
          <p:cNvPr id="4" name="Picture 2" descr="C:\Users\Home\Desktop\da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388" y="214290"/>
            <a:ext cx="2214578" cy="14226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Crises de dor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dirty="0" smtClean="0"/>
              <a:t>Dor abdominal</a:t>
            </a:r>
          </a:p>
          <a:p>
            <a:pPr lvl="1" algn="just"/>
            <a:r>
              <a:rPr lang="pt-BR" dirty="0" smtClean="0"/>
              <a:t>Difusa e constante</a:t>
            </a:r>
          </a:p>
          <a:p>
            <a:pPr lvl="1" algn="just"/>
            <a:r>
              <a:rPr lang="pt-BR" dirty="0" smtClean="0"/>
              <a:t>Infarto, apendicite, colecistite (70% tem ao menos  um episódio)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Dor lombar.</a:t>
            </a:r>
          </a:p>
          <a:p>
            <a:pPr lvl="1" algn="just"/>
            <a:r>
              <a:rPr lang="pt-BR" dirty="0" smtClean="0"/>
              <a:t>Pielonefrite, litíase renal</a:t>
            </a:r>
          </a:p>
          <a:p>
            <a:pPr lvl="1" algn="just"/>
            <a:r>
              <a:rPr lang="pt-BR" dirty="0" smtClean="0"/>
              <a:t>Necrose de papila.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Tratamento 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pt-BR" dirty="0" smtClean="0"/>
              <a:t>Avaliar fatores desencadeantes</a:t>
            </a:r>
          </a:p>
          <a:p>
            <a:pPr algn="just"/>
            <a:r>
              <a:rPr lang="pt-BR" dirty="0" smtClean="0"/>
              <a:t>Hidratação oral e venosa</a:t>
            </a:r>
          </a:p>
          <a:p>
            <a:pPr lvl="1" algn="just"/>
            <a:r>
              <a:rPr lang="pt-BR" dirty="0" smtClean="0"/>
              <a:t>50ml/kg/24h </a:t>
            </a:r>
          </a:p>
          <a:p>
            <a:pPr lvl="1" algn="just"/>
            <a:r>
              <a:rPr lang="pt-BR" dirty="0" smtClean="0"/>
              <a:t>SF0,9 + SG 0,5%</a:t>
            </a:r>
          </a:p>
          <a:p>
            <a:pPr algn="just"/>
            <a:r>
              <a:rPr lang="pt-BR" dirty="0" smtClean="0"/>
              <a:t>Analgesia</a:t>
            </a:r>
          </a:p>
          <a:p>
            <a:pPr algn="just"/>
            <a:r>
              <a:rPr lang="pt-BR" dirty="0" smtClean="0"/>
              <a:t>Investigação de foco infeccioso  </a:t>
            </a:r>
          </a:p>
          <a:p>
            <a:pPr lvl="1" algn="just"/>
            <a:r>
              <a:rPr lang="pt-BR" dirty="0" smtClean="0"/>
              <a:t>Hemograma com reticulócitos</a:t>
            </a:r>
          </a:p>
          <a:p>
            <a:pPr lvl="1" algn="just"/>
            <a:r>
              <a:rPr lang="pt-BR" dirty="0" smtClean="0"/>
              <a:t>Hemocultura</a:t>
            </a:r>
          </a:p>
          <a:p>
            <a:pPr lvl="1" algn="just"/>
            <a:r>
              <a:rPr lang="pt-BR" dirty="0" smtClean="0"/>
              <a:t>Radiografia de tórax e extremidades</a:t>
            </a:r>
          </a:p>
          <a:p>
            <a:pPr lvl="1" algn="just"/>
            <a:r>
              <a:rPr lang="pt-BR" dirty="0" smtClean="0"/>
              <a:t>Punção articular</a:t>
            </a:r>
          </a:p>
          <a:p>
            <a:pPr lvl="1" algn="just"/>
            <a:r>
              <a:rPr lang="pt-BR" dirty="0" smtClean="0"/>
              <a:t>EAS e urocultura</a:t>
            </a:r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29600" cy="1143000"/>
          </a:xfrm>
        </p:spPr>
        <p:txBody>
          <a:bodyPr/>
          <a:lstStyle/>
          <a:p>
            <a:r>
              <a:rPr lang="pt-BR" dirty="0" smtClean="0"/>
              <a:t>Manejo da Dor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00034" y="1285860"/>
            <a:ext cx="8115328" cy="5572140"/>
          </a:xfrm>
        </p:spPr>
        <p:txBody>
          <a:bodyPr>
            <a:normAutofit/>
          </a:bodyPr>
          <a:lstStyle/>
          <a:p>
            <a:endParaRPr lang="pt-BR" dirty="0" smtClean="0"/>
          </a:p>
          <a:p>
            <a:endParaRPr lang="pt-BR" dirty="0" smtClean="0"/>
          </a:p>
          <a:p>
            <a:endParaRPr lang="pt-BR" dirty="0" smtClean="0"/>
          </a:p>
          <a:p>
            <a:endParaRPr lang="pt-BR" dirty="0" smtClean="0"/>
          </a:p>
          <a:p>
            <a:pPr lvl="2">
              <a:buNone/>
            </a:pPr>
            <a:endParaRPr lang="pt-BR" dirty="0" smtClean="0"/>
          </a:p>
          <a:p>
            <a:endParaRPr lang="pt-BR" dirty="0" smtClean="0"/>
          </a:p>
          <a:p>
            <a:endParaRPr lang="pt-BR" dirty="0" smtClean="0"/>
          </a:p>
          <a:p>
            <a:endParaRPr lang="pt-BR" dirty="0" smtClean="0"/>
          </a:p>
          <a:p>
            <a:pPr>
              <a:buNone/>
            </a:pPr>
            <a:endParaRPr lang="pt-BR" dirty="0" smtClean="0"/>
          </a:p>
          <a:p>
            <a:endParaRPr lang="pt-BR" dirty="0" smtClean="0"/>
          </a:p>
          <a:p>
            <a:endParaRPr lang="pt-BR" dirty="0" smtClean="0"/>
          </a:p>
          <a:p>
            <a:endParaRPr lang="pt-BR" dirty="0" smtClean="0"/>
          </a:p>
          <a:p>
            <a:pPr>
              <a:buNone/>
            </a:pPr>
            <a:endParaRPr lang="pt-BR" dirty="0"/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8220281"/>
              </p:ext>
            </p:extLst>
          </p:nvPr>
        </p:nvGraphicFramePr>
        <p:xfrm>
          <a:off x="899592" y="2348880"/>
          <a:ext cx="7358116" cy="33832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839529"/>
                <a:gridCol w="1839529"/>
                <a:gridCol w="1839529"/>
                <a:gridCol w="1839529"/>
              </a:tblGrid>
              <a:tr h="311699"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Escala de Dor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Medicação 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Exemplos</a:t>
                      </a:r>
                      <a:endParaRPr lang="pt-BR" dirty="0"/>
                    </a:p>
                  </a:txBody>
                  <a:tcPr/>
                </a:tc>
              </a:tr>
              <a:tr h="779247">
                <a:tc>
                  <a:txBody>
                    <a:bodyPr/>
                    <a:lstStyle/>
                    <a:p>
                      <a:r>
                        <a:rPr lang="pt-BR" dirty="0" smtClean="0"/>
                        <a:t>Nível 1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Escala</a:t>
                      </a:r>
                      <a:r>
                        <a:rPr lang="pt-BR" baseline="0" dirty="0" smtClean="0"/>
                        <a:t> de 1 a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Analgésicos</a:t>
                      </a:r>
                      <a:r>
                        <a:rPr lang="pt-BR" baseline="0" dirty="0" smtClean="0"/>
                        <a:t> não-opiódes 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b="1" dirty="0" smtClean="0"/>
                        <a:t>Dipirona (4/4h)</a:t>
                      </a:r>
                      <a:r>
                        <a:rPr lang="pt-BR" dirty="0" smtClean="0"/>
                        <a:t>,</a:t>
                      </a:r>
                      <a:r>
                        <a:rPr lang="pt-BR" baseline="0" dirty="0" smtClean="0"/>
                        <a:t> Paracetamol</a:t>
                      </a:r>
                      <a:endParaRPr lang="pt-BR" dirty="0"/>
                    </a:p>
                  </a:txBody>
                  <a:tcPr/>
                </a:tc>
              </a:tr>
              <a:tr h="779247">
                <a:tc>
                  <a:txBody>
                    <a:bodyPr/>
                    <a:lstStyle/>
                    <a:p>
                      <a:r>
                        <a:rPr lang="pt-BR" dirty="0" smtClean="0"/>
                        <a:t>Nível 2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Escala de 4 a 6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+</a:t>
                      </a:r>
                      <a:r>
                        <a:rPr lang="pt-BR" baseline="0" dirty="0" smtClean="0"/>
                        <a:t> AINE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Diclofenaco, </a:t>
                      </a:r>
                      <a:r>
                        <a:rPr lang="pt-BR" b="1" dirty="0" smtClean="0"/>
                        <a:t>Ibuprofeno (8/8h)</a:t>
                      </a:r>
                      <a:endParaRPr lang="pt-BR" b="1" dirty="0"/>
                    </a:p>
                  </a:txBody>
                  <a:tcPr/>
                </a:tc>
              </a:tr>
              <a:tr h="1013021">
                <a:tc>
                  <a:txBody>
                    <a:bodyPr/>
                    <a:lstStyle/>
                    <a:p>
                      <a:r>
                        <a:rPr lang="pt-BR" dirty="0" smtClean="0"/>
                        <a:t>Nível 3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Escala de 7 a 10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+ Opióides  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Codeína, Tramadol, </a:t>
                      </a:r>
                      <a:r>
                        <a:rPr lang="pt-BR" b="1" dirty="0" smtClean="0"/>
                        <a:t>Morfina (4/4h)</a:t>
                      </a:r>
                      <a:r>
                        <a:rPr lang="pt-BR" dirty="0" smtClean="0"/>
                        <a:t>, Fentanil</a:t>
                      </a:r>
                      <a:r>
                        <a:rPr lang="pt-BR" baseline="0" dirty="0" smtClean="0"/>
                        <a:t> </a:t>
                      </a:r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Síndrome Torácica Aguda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pt-BR" dirty="0" smtClean="0"/>
              <a:t>Causada por infecção e vasoclusão pulmonar.</a:t>
            </a:r>
          </a:p>
          <a:p>
            <a:pPr algn="just"/>
            <a:r>
              <a:rPr lang="pt-BR" dirty="0" smtClean="0"/>
              <a:t>Principal causa mortis em adultos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Critérios:</a:t>
            </a:r>
          </a:p>
          <a:p>
            <a:pPr lvl="1" algn="just"/>
            <a:r>
              <a:rPr lang="pt-BR" dirty="0" smtClean="0"/>
              <a:t>Infiltrado pulmonar novo (excluir atelectasia)</a:t>
            </a:r>
          </a:p>
          <a:p>
            <a:pPr lvl="1" algn="just"/>
            <a:r>
              <a:rPr lang="pt-BR" dirty="0" smtClean="0"/>
              <a:t>Dor torácica aguda</a:t>
            </a:r>
          </a:p>
          <a:p>
            <a:pPr lvl="1" algn="just"/>
            <a:r>
              <a:rPr lang="pt-BR" dirty="0" smtClean="0"/>
              <a:t>Febre&gt;38,5°C</a:t>
            </a:r>
          </a:p>
          <a:p>
            <a:pPr lvl="1" algn="just"/>
            <a:r>
              <a:rPr lang="pt-BR" dirty="0" smtClean="0"/>
              <a:t>Taquipneia tosse ou sibilância</a:t>
            </a:r>
          </a:p>
          <a:p>
            <a:pPr lvl="2"/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Síndrome Torácica Aguda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t-BR" dirty="0" smtClean="0"/>
              <a:t>Tratamento</a:t>
            </a:r>
          </a:p>
          <a:p>
            <a:pPr lvl="1"/>
            <a:r>
              <a:rPr lang="pt-BR" dirty="0" smtClean="0"/>
              <a:t>Hidratação e analgesia</a:t>
            </a:r>
          </a:p>
          <a:p>
            <a:pPr lvl="1"/>
            <a:r>
              <a:rPr lang="pt-BR" dirty="0" smtClean="0"/>
              <a:t>ATB: cefalosporina 3° geração + macrolídeo</a:t>
            </a:r>
          </a:p>
          <a:p>
            <a:pPr lvl="2"/>
            <a:r>
              <a:rPr lang="it-IT" dirty="0" smtClean="0"/>
              <a:t> Mycoplasma, Legionella e Chlamidia</a:t>
            </a:r>
            <a:endParaRPr lang="pt-BR" dirty="0" smtClean="0"/>
          </a:p>
          <a:p>
            <a:endParaRPr lang="pt-BR" dirty="0" smtClean="0"/>
          </a:p>
          <a:p>
            <a:r>
              <a:rPr lang="pt-BR" dirty="0" smtClean="0"/>
              <a:t>Exames:</a:t>
            </a:r>
          </a:p>
          <a:p>
            <a:pPr lvl="1"/>
            <a:r>
              <a:rPr lang="pt-BR" dirty="0" smtClean="0"/>
              <a:t>Radiografia de tórax</a:t>
            </a:r>
          </a:p>
          <a:p>
            <a:pPr lvl="1"/>
            <a:r>
              <a:rPr lang="pt-BR" dirty="0" smtClean="0"/>
              <a:t>Gasometria</a:t>
            </a:r>
          </a:p>
          <a:p>
            <a:pPr lvl="1"/>
            <a:r>
              <a:rPr lang="pt-BR" dirty="0" smtClean="0"/>
              <a:t>Hemograma</a:t>
            </a:r>
          </a:p>
          <a:p>
            <a:pPr lvl="1"/>
            <a:r>
              <a:rPr lang="pt-BR" dirty="0" smtClean="0"/>
              <a:t>Hemoculturas</a:t>
            </a:r>
          </a:p>
          <a:p>
            <a:pPr>
              <a:buNone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Febre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pt-BR" dirty="0" smtClean="0"/>
              <a:t>Sepse é a principal causa mortis &lt;5anos</a:t>
            </a:r>
          </a:p>
          <a:p>
            <a:pPr algn="just"/>
            <a:r>
              <a:rPr lang="pt-BR" dirty="0" smtClean="0"/>
              <a:t>Risco de sepse ou meningite por Pneumococo e </a:t>
            </a:r>
            <a:r>
              <a:rPr lang="pt-BR" i="1" dirty="0" smtClean="0"/>
              <a:t>H. influenzae </a:t>
            </a:r>
            <a:r>
              <a:rPr lang="pt-BR" dirty="0" smtClean="0"/>
              <a:t>é maior</a:t>
            </a:r>
          </a:p>
          <a:p>
            <a:pPr algn="just"/>
            <a:r>
              <a:rPr lang="pt-BR" dirty="0" smtClean="0"/>
              <a:t>Protocoloco para febre</a:t>
            </a:r>
          </a:p>
          <a:p>
            <a:pPr lvl="1" algn="just"/>
            <a:r>
              <a:rPr lang="pt-BR" dirty="0" smtClean="0"/>
              <a:t>Internar  &lt;3 anos ou com febre &gt;38,3°C</a:t>
            </a:r>
          </a:p>
          <a:p>
            <a:pPr lvl="1" algn="just"/>
            <a:r>
              <a:rPr lang="pt-BR" dirty="0" smtClean="0"/>
              <a:t>Exame físico detalhado em busca de desconforto respiratório, icterícia, sepse ou meningite. </a:t>
            </a:r>
          </a:p>
          <a:p>
            <a:pPr lvl="1" algn="just"/>
            <a:r>
              <a:rPr lang="pt-BR" dirty="0" smtClean="0"/>
              <a:t>Esplenomegalia</a:t>
            </a:r>
          </a:p>
          <a:p>
            <a:pPr lvl="1" algn="just"/>
            <a:r>
              <a:rPr lang="pt-BR" dirty="0" smtClean="0"/>
              <a:t>Dor óssea</a:t>
            </a:r>
          </a:p>
          <a:p>
            <a:pPr lvl="1" algn="just"/>
            <a:r>
              <a:rPr lang="pt-BR" dirty="0" smtClean="0"/>
              <a:t>AVC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Sequestro Esplênico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pt-BR" dirty="0" smtClean="0"/>
              <a:t>Aprisionamento agudo de eritrócitos no baço</a:t>
            </a:r>
          </a:p>
          <a:p>
            <a:pPr algn="just"/>
            <a:r>
              <a:rPr lang="pt-BR" dirty="0" smtClean="0"/>
              <a:t>Queda basal de &gt;2g/dL podendo evoluir com choque hipovolêmico</a:t>
            </a:r>
          </a:p>
          <a:p>
            <a:pPr lvl="1"/>
            <a:r>
              <a:rPr lang="pt-BR" dirty="0" smtClean="0"/>
              <a:t>Taquicardia, palidez, taquipnéia, esplenomegalia, aumento de reticulócitos. </a:t>
            </a:r>
          </a:p>
          <a:p>
            <a:endParaRPr lang="pt-BR" dirty="0" smtClean="0"/>
          </a:p>
          <a:p>
            <a:r>
              <a:rPr lang="pt-BR" dirty="0" smtClean="0"/>
              <a:t>Conduta:</a:t>
            </a:r>
          </a:p>
          <a:p>
            <a:pPr lvl="1" algn="just"/>
            <a:r>
              <a:rPr lang="pt-BR" dirty="0" smtClean="0"/>
              <a:t>Suporte hemodinâmico, correção rápida da hipovolemia com transfusão sanguínea. </a:t>
            </a:r>
          </a:p>
          <a:p>
            <a:pPr lvl="1" algn="just"/>
            <a:r>
              <a:rPr lang="pt-BR" dirty="0" smtClean="0"/>
              <a:t>Níveis ideiais de 9 – 10 g/dL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Crise Aplásica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just"/>
            <a:r>
              <a:rPr lang="pt-BR" dirty="0" smtClean="0"/>
              <a:t>Supressão temporária eritropoese, geralmente, após quadros infecciosos.</a:t>
            </a:r>
          </a:p>
          <a:p>
            <a:pPr lvl="1" algn="just"/>
            <a:r>
              <a:rPr lang="pt-BR" dirty="0" smtClean="0"/>
              <a:t>Grave em pacientes anêmicos com hemácias de ½ curta.</a:t>
            </a:r>
          </a:p>
          <a:p>
            <a:pPr lvl="1" algn="just"/>
            <a:r>
              <a:rPr lang="pt-BR" dirty="0" smtClean="0"/>
              <a:t>Parvovírus B19. </a:t>
            </a:r>
          </a:p>
          <a:p>
            <a:pPr lvl="1" algn="just"/>
            <a:r>
              <a:rPr lang="pt-BR" dirty="0" smtClean="0"/>
              <a:t>Deficiência de folato</a:t>
            </a:r>
          </a:p>
          <a:p>
            <a:pPr lvl="2" algn="just"/>
            <a:endParaRPr lang="pt-BR" dirty="0" smtClean="0"/>
          </a:p>
          <a:p>
            <a:pPr algn="just"/>
            <a:r>
              <a:rPr lang="pt-BR" dirty="0" smtClean="0"/>
              <a:t>Quadro clínico: </a:t>
            </a:r>
          </a:p>
          <a:p>
            <a:pPr lvl="1" algn="just"/>
            <a:r>
              <a:rPr lang="pt-BR" dirty="0" smtClean="0"/>
              <a:t>Anemia aguda, </a:t>
            </a:r>
          </a:p>
          <a:p>
            <a:pPr lvl="1" algn="just"/>
            <a:r>
              <a:rPr lang="pt-BR" dirty="0" smtClean="0"/>
              <a:t>Fadiga, dispnéia, febre, IVAS, distúrbios gastrointestinais </a:t>
            </a:r>
          </a:p>
          <a:p>
            <a:pPr lvl="1" algn="just"/>
            <a:r>
              <a:rPr lang="pt-BR" dirty="0" smtClean="0"/>
              <a:t>Reticulocitopenia</a:t>
            </a:r>
            <a:endParaRPr lang="pt-BR" u="sng" dirty="0" smtClean="0"/>
          </a:p>
          <a:p>
            <a:pPr algn="just"/>
            <a:r>
              <a:rPr lang="pt-BR" dirty="0" smtClean="0"/>
              <a:t>São auto-limitadas, duração de 7 – 10 dias. 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Tratamento com sintomáticos e estabilidade hemodinâmica. </a:t>
            </a:r>
          </a:p>
          <a:p>
            <a:pPr lvl="1" algn="just"/>
            <a:r>
              <a:rPr lang="pt-BR" dirty="0" smtClean="0"/>
              <a:t>Transfusão em sintomáticos*</a:t>
            </a:r>
          </a:p>
          <a:p>
            <a:pPr lvl="2"/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Priapismo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pt-BR" dirty="0" smtClean="0"/>
              <a:t>É a ereção involuntária sustentada e dolorosa do pênis ocasionada por vaso-oclusão com déficit drenagem venosa.</a:t>
            </a:r>
          </a:p>
          <a:p>
            <a:pPr lvl="1" algn="just"/>
            <a:r>
              <a:rPr lang="pt-BR" dirty="0" smtClean="0"/>
              <a:t>Aos 20 anos, 89% já apresentaram algum episódio</a:t>
            </a:r>
          </a:p>
          <a:p>
            <a:pPr algn="just"/>
            <a:r>
              <a:rPr lang="pt-BR" dirty="0" smtClean="0"/>
              <a:t>Duração &gt;3 horas -&gt; urgência médica</a:t>
            </a:r>
          </a:p>
          <a:p>
            <a:pPr algn="just"/>
            <a:r>
              <a:rPr lang="pt-BR" dirty="0" smtClean="0"/>
              <a:t>Avaliação urológica</a:t>
            </a:r>
          </a:p>
          <a:p>
            <a:pPr lvl="1" algn="just"/>
            <a:endParaRPr lang="pt-BR" dirty="0" smtClean="0"/>
          </a:p>
          <a:p>
            <a:pPr algn="just"/>
            <a:r>
              <a:rPr lang="pt-BR" dirty="0" smtClean="0"/>
              <a:t>Conduta:</a:t>
            </a:r>
          </a:p>
          <a:p>
            <a:pPr lvl="1" algn="just"/>
            <a:r>
              <a:rPr lang="pt-BR" dirty="0" smtClean="0"/>
              <a:t>Hidratação e analgesia. </a:t>
            </a:r>
          </a:p>
          <a:p>
            <a:pPr lvl="1" algn="just"/>
            <a:r>
              <a:rPr lang="pt-BR" dirty="0" smtClean="0"/>
              <a:t>Transfusão de hemácias ou exsanguíneo transfusão parcial, </a:t>
            </a:r>
          </a:p>
          <a:p>
            <a:pPr lvl="1" algn="just"/>
            <a:r>
              <a:rPr lang="pt-BR" dirty="0" smtClean="0"/>
              <a:t>Injeção intracavernosa de agonista A-adrenérgicos</a:t>
            </a:r>
          </a:p>
          <a:p>
            <a:pPr lvl="1" algn="just"/>
            <a:r>
              <a:rPr lang="pt-BR" dirty="0" smtClean="0"/>
              <a:t>Drenagem cirúrgica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Acidentes vasculares cerebrais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/>
            <a:r>
              <a:rPr lang="pt-BR" dirty="0" smtClean="0"/>
              <a:t>AVC isquêmico</a:t>
            </a:r>
          </a:p>
          <a:p>
            <a:pPr lvl="1" algn="just"/>
            <a:r>
              <a:rPr lang="pt-BR" dirty="0" smtClean="0"/>
              <a:t>Acomete 10% dos falcêmicos antes dos 20 anos</a:t>
            </a:r>
          </a:p>
          <a:p>
            <a:pPr lvl="1" algn="just"/>
            <a:r>
              <a:rPr lang="pt-BR" dirty="0" smtClean="0"/>
              <a:t>Associado com crises torácicas agudas frequentes e HAS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Após a regressão, o paciente deve ser mantido em regime crônico de transfusões, mantendo a HbS próxima a 30%. </a:t>
            </a:r>
          </a:p>
          <a:p>
            <a:pPr lvl="1" algn="just"/>
            <a:r>
              <a:rPr lang="pt-BR" dirty="0" smtClean="0"/>
              <a:t>Risco de recorrência em 3 anos &gt;67%. Cumulativo chega a 90%</a:t>
            </a:r>
          </a:p>
          <a:p>
            <a:pPr lvl="1" algn="just"/>
            <a:r>
              <a:rPr lang="pt-BR" dirty="0" smtClean="0"/>
              <a:t>É indicado Doppler transcraniano em &gt;3 anos, com objetivo de identificar pacientes de risco e iniciar regime de transfusões profilático.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ACV Hemorrágico	</a:t>
            </a:r>
          </a:p>
          <a:p>
            <a:pPr lvl="1" algn="just"/>
            <a:r>
              <a:rPr lang="pt-BR" dirty="0" smtClean="0"/>
              <a:t>Em Adultos chega a 50% dos casos</a:t>
            </a:r>
          </a:p>
          <a:p>
            <a:pPr lvl="1" algn="just"/>
            <a:r>
              <a:rPr lang="pt-BR" dirty="0" smtClean="0"/>
              <a:t>Maior incidência de aneurismas e hemorragia subaracnoide</a:t>
            </a:r>
          </a:p>
          <a:p>
            <a:pPr algn="just"/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Imunizações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/>
            <a:r>
              <a:rPr lang="pt-BR" dirty="0" smtClean="0"/>
              <a:t>A asplenia funcional atinge níveis máximos em torno dos 5 anos, deixando os pacientes suscetíveis a infecções por germes capsulados;</a:t>
            </a:r>
          </a:p>
          <a:p>
            <a:pPr lvl="2" algn="just"/>
            <a:r>
              <a:rPr lang="pt-BR" dirty="0" smtClean="0"/>
              <a:t>Pneumococco</a:t>
            </a:r>
          </a:p>
          <a:p>
            <a:pPr lvl="2" algn="just"/>
            <a:r>
              <a:rPr lang="pt-BR" i="1" dirty="0" smtClean="0"/>
              <a:t>Haemophilus influenzae.</a:t>
            </a:r>
          </a:p>
          <a:p>
            <a:endParaRPr lang="pt-BR" dirty="0" smtClean="0"/>
          </a:p>
          <a:p>
            <a:r>
              <a:rPr lang="pt-BR" dirty="0" smtClean="0"/>
              <a:t>Profilaxia com penicilina dos 3 meses aos 5 anos. </a:t>
            </a:r>
          </a:p>
          <a:p>
            <a:pPr lvl="1"/>
            <a:r>
              <a:rPr lang="pt-BR" dirty="0" smtClean="0"/>
              <a:t>Reduz 80% episódios fatais</a:t>
            </a:r>
          </a:p>
          <a:p>
            <a:pPr lvl="1"/>
            <a:r>
              <a:rPr lang="pt-BR" dirty="0" smtClean="0"/>
              <a:t>Penicilina VO:</a:t>
            </a:r>
          </a:p>
          <a:p>
            <a:pPr lvl="2"/>
            <a:r>
              <a:rPr lang="pt-BR" dirty="0" smtClean="0"/>
              <a:t>3 meses – 2 anos: 125mg/ 2x por dia. </a:t>
            </a:r>
          </a:p>
          <a:p>
            <a:pPr lvl="2"/>
            <a:r>
              <a:rPr lang="pt-BR" dirty="0" smtClean="0"/>
              <a:t>2 – 5 anos: 250mg/2x por dia</a:t>
            </a:r>
          </a:p>
          <a:p>
            <a:pPr lvl="1"/>
            <a:r>
              <a:rPr lang="pt-BR" dirty="0" smtClean="0"/>
              <a:t>Penicilina G Benzatina</a:t>
            </a:r>
          </a:p>
          <a:p>
            <a:pPr lvl="2"/>
            <a:r>
              <a:rPr lang="pt-BR" dirty="0" smtClean="0"/>
              <a:t>3 meses – 2 anos: 300.000 U/28 dias</a:t>
            </a:r>
          </a:p>
          <a:p>
            <a:pPr lvl="2"/>
            <a:r>
              <a:rPr lang="pt-BR" dirty="0" smtClean="0"/>
              <a:t>2 – 5 anos: 600.000U/28 dias</a:t>
            </a:r>
          </a:p>
          <a:p>
            <a:pPr algn="just"/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Calendário vacinal</a:t>
            </a:r>
            <a:endParaRPr lang="pt-BR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798178" y="2324100"/>
            <a:ext cx="3266656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Indicação para transfusão</a:t>
            </a:r>
            <a:endParaRPr lang="pt-BR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115616" y="1916832"/>
          <a:ext cx="6419056" cy="32004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6419056"/>
              </a:tblGrid>
              <a:tr h="363615"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</a:tr>
              <a:tr h="363615">
                <a:tc>
                  <a:txBody>
                    <a:bodyPr/>
                    <a:lstStyle/>
                    <a:p>
                      <a:r>
                        <a:rPr lang="pt-BR" dirty="0" smtClean="0"/>
                        <a:t>Queda &gt;2g/dL</a:t>
                      </a:r>
                      <a:r>
                        <a:rPr lang="pt-BR" baseline="0" dirty="0" smtClean="0"/>
                        <a:t> do valor basal, com repercussão hemodinâmica</a:t>
                      </a:r>
                      <a:endParaRPr lang="pt-BR" dirty="0"/>
                    </a:p>
                  </a:txBody>
                  <a:tcPr/>
                </a:tc>
              </a:tr>
              <a:tr h="363615">
                <a:tc>
                  <a:txBody>
                    <a:bodyPr/>
                    <a:lstStyle/>
                    <a:p>
                      <a:r>
                        <a:rPr lang="pt-BR" dirty="0" smtClean="0"/>
                        <a:t>Crise aplásica</a:t>
                      </a:r>
                      <a:endParaRPr lang="pt-BR" dirty="0"/>
                    </a:p>
                  </a:txBody>
                  <a:tcPr/>
                </a:tc>
              </a:tr>
              <a:tr h="363615">
                <a:tc>
                  <a:txBody>
                    <a:bodyPr/>
                    <a:lstStyle/>
                    <a:p>
                      <a:r>
                        <a:rPr lang="pt-BR" dirty="0" smtClean="0"/>
                        <a:t>Sequestro esplênico</a:t>
                      </a:r>
                      <a:endParaRPr lang="pt-BR" dirty="0"/>
                    </a:p>
                  </a:txBody>
                  <a:tcPr/>
                </a:tc>
              </a:tr>
              <a:tr h="363615">
                <a:tc>
                  <a:txBody>
                    <a:bodyPr/>
                    <a:lstStyle/>
                    <a:p>
                      <a:r>
                        <a:rPr lang="pt-BR" dirty="0" smtClean="0"/>
                        <a:t>Síndrome torácica aguda</a:t>
                      </a:r>
                      <a:endParaRPr lang="pt-BR" dirty="0"/>
                    </a:p>
                  </a:txBody>
                  <a:tcPr/>
                </a:tc>
              </a:tr>
              <a:tr h="363615">
                <a:tc>
                  <a:txBody>
                    <a:bodyPr/>
                    <a:lstStyle/>
                    <a:p>
                      <a:r>
                        <a:rPr lang="pt-BR" dirty="0" smtClean="0"/>
                        <a:t>Hipóxica crônica</a:t>
                      </a:r>
                      <a:endParaRPr lang="pt-BR" dirty="0"/>
                    </a:p>
                  </a:txBody>
                  <a:tcPr/>
                </a:tc>
              </a:tr>
              <a:tr h="363615">
                <a:tc>
                  <a:txBody>
                    <a:bodyPr/>
                    <a:lstStyle/>
                    <a:p>
                      <a:r>
                        <a:rPr lang="pt-BR" dirty="0" smtClean="0"/>
                        <a:t>Cansaço ou dispneia com HB abaixo do</a:t>
                      </a:r>
                      <a:r>
                        <a:rPr lang="pt-BR" baseline="0" dirty="0" smtClean="0"/>
                        <a:t> basal </a:t>
                      </a:r>
                      <a:endParaRPr lang="pt-BR" dirty="0"/>
                    </a:p>
                  </a:txBody>
                  <a:tcPr/>
                </a:tc>
              </a:tr>
              <a:tr h="363615">
                <a:tc>
                  <a:txBody>
                    <a:bodyPr/>
                    <a:lstStyle/>
                    <a:p>
                      <a:r>
                        <a:rPr lang="pt-BR" dirty="0" smtClean="0"/>
                        <a:t>Falência cardíaca</a:t>
                      </a:r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Consequências a longo prazo: </a:t>
            </a:r>
            <a:br>
              <a:rPr lang="pt-BR" dirty="0" smtClean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Retardo da maturação sexual</a:t>
            </a:r>
          </a:p>
          <a:p>
            <a:r>
              <a:rPr lang="pt-BR" dirty="0" smtClean="0"/>
              <a:t>Sobrecarga cardíaca com insuficiência cardíaca na terceira década de vida e </a:t>
            </a:r>
          </a:p>
          <a:p>
            <a:r>
              <a:rPr lang="pt-BR" dirty="0" smtClean="0"/>
              <a:t>Gênese das úlceras de perna </a:t>
            </a:r>
          </a:p>
          <a:p>
            <a:r>
              <a:rPr lang="pt-BR" dirty="0" smtClean="0"/>
              <a:t>IRC</a:t>
            </a:r>
          </a:p>
          <a:p>
            <a:r>
              <a:rPr lang="pt-BR" dirty="0" smtClean="0"/>
              <a:t>AVCh</a:t>
            </a:r>
          </a:p>
          <a:p>
            <a:r>
              <a:rPr lang="pt-BR" dirty="0" smtClean="0"/>
              <a:t>Litíase biliar</a:t>
            </a:r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Insuficiência de múltiplos orgãos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pt-BR" dirty="0" smtClean="0"/>
              <a:t>Comprometem a qualidade de vida do paciente:</a:t>
            </a:r>
          </a:p>
          <a:p>
            <a:r>
              <a:rPr lang="pt-BR" dirty="0" smtClean="0"/>
              <a:t>úlceras de pernas, retinopatia, necrose óssea (da cabeça do fêmur), cálculos de bilirrubina</a:t>
            </a:r>
          </a:p>
          <a:p>
            <a:r>
              <a:rPr lang="pt-BR" dirty="0" smtClean="0"/>
              <a:t>Comprometimento da expectativa de vida.</a:t>
            </a:r>
          </a:p>
          <a:p>
            <a:r>
              <a:rPr lang="pt-BR" dirty="0" smtClean="0"/>
              <a:t>Infecções, complicações cardio-respiratórias (ICC, STA) IRC, acidentes vasculares cerebrais.</a:t>
            </a:r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43608" y="1340768"/>
            <a:ext cx="7024744" cy="673144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Referências Bibliográficas</a:t>
            </a:r>
            <a:br>
              <a:rPr lang="pt-BR" dirty="0" smtClean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43492" y="1700808"/>
            <a:ext cx="6777317" cy="4131821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Schvartsaman, Benita; Maluf Jr, Paulo. Pediatria. Instituto da Criança. Hospital das Clínicas. São Paulo: Manole, 2013.</a:t>
            </a:r>
          </a:p>
          <a:p>
            <a:r>
              <a:rPr lang="en-US" dirty="0" smtClean="0"/>
              <a:t>Fauci et al. Manual de Medicina de Harrison. 17 ed. Porto Alegre, Mc GrawHill, 2011.</a:t>
            </a:r>
          </a:p>
          <a:p>
            <a:r>
              <a:rPr lang="en-US" dirty="0" smtClean="0"/>
              <a:t>Lissauer, Tom; Clauden, Graham. Manual Ilustrado de Pediatria. 3 ed. Rio de Janeiro: Elsivier, 2007.</a:t>
            </a:r>
            <a:endParaRPr lang="pt-BR" dirty="0" smtClean="0"/>
          </a:p>
          <a:p>
            <a:r>
              <a:rPr lang="pt-BR" dirty="0"/>
              <a:t>Prevalência do traço e da anemia falciforme em recém-nascidos do Distrito Federal, Brasil, 2004 a </a:t>
            </a:r>
            <a:r>
              <a:rPr lang="pt-BR" dirty="0" smtClean="0"/>
              <a:t>2006</a:t>
            </a:r>
          </a:p>
          <a:p>
            <a:r>
              <a:rPr lang="pt-BR" dirty="0" smtClean="0"/>
              <a:t>Doença falciforme: um grave e desconhecido problema de saúde pública no Brasil</a:t>
            </a:r>
            <a:br>
              <a:rPr lang="pt-BR" dirty="0" smtClean="0"/>
            </a:br>
            <a:r>
              <a:rPr lang="pt-BR" dirty="0" smtClean="0"/>
              <a:t>Lúcia Mariano da Rocha Silla. </a:t>
            </a:r>
            <a:r>
              <a:rPr lang="pt-BR" i="1" dirty="0" smtClean="0"/>
              <a:t>J Pediatr (Rio J) 1999;75(3):145-6</a:t>
            </a:r>
            <a:endParaRPr lang="pt-BR" dirty="0" smtClean="0"/>
          </a:p>
          <a:p>
            <a:r>
              <a:rPr lang="pt-BR" dirty="0" smtClean="0"/>
              <a:t>Martins, HS; NETO, AS; VELASCO, IT. Emergências clínicas. Ed. Manole, 2008. </a:t>
            </a:r>
            <a:endParaRPr lang="pt-BR" dirty="0"/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356</TotalTime>
  <Words>1116</Words>
  <Application>Microsoft Office PowerPoint</Application>
  <PresentationFormat>Apresentação na tela (4:3)</PresentationFormat>
  <Paragraphs>236</Paragraphs>
  <Slides>23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24" baseType="lpstr">
      <vt:lpstr>Austin</vt:lpstr>
      <vt:lpstr>Anemia Falciforme</vt:lpstr>
      <vt:lpstr>Introdução</vt:lpstr>
      <vt:lpstr>introdução</vt:lpstr>
      <vt:lpstr>Introdução</vt:lpstr>
      <vt:lpstr>Epidemiologia</vt:lpstr>
      <vt:lpstr>Crises de dor</vt:lpstr>
      <vt:lpstr>Crises de dor</vt:lpstr>
      <vt:lpstr>Crises de dor</vt:lpstr>
      <vt:lpstr>Tratamento </vt:lpstr>
      <vt:lpstr>Manejo da Dor</vt:lpstr>
      <vt:lpstr>Síndrome Torácica Aguda</vt:lpstr>
      <vt:lpstr>Síndrome Torácica Aguda</vt:lpstr>
      <vt:lpstr>Febre</vt:lpstr>
      <vt:lpstr>Sequestro Esplênico</vt:lpstr>
      <vt:lpstr>Crise Aplásica</vt:lpstr>
      <vt:lpstr>Priapismo</vt:lpstr>
      <vt:lpstr>Acidentes vasculares cerebrais</vt:lpstr>
      <vt:lpstr>Imunizações</vt:lpstr>
      <vt:lpstr>Calendário vacinal</vt:lpstr>
      <vt:lpstr>Indicação para transfusão</vt:lpstr>
      <vt:lpstr>Consequências a longo prazo:  </vt:lpstr>
      <vt:lpstr>Insuficiência de múltiplos orgãos</vt:lpstr>
      <vt:lpstr>Referências Bibliográficas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Anemia falciforme</dc:title>
  <dc:creator>Home</dc:creator>
  <cp:lastModifiedBy>Paulo</cp:lastModifiedBy>
  <cp:revision>65</cp:revision>
  <dcterms:created xsi:type="dcterms:W3CDTF">2013-11-20T18:07:37Z</dcterms:created>
  <dcterms:modified xsi:type="dcterms:W3CDTF">2014-05-01T12:37:44Z</dcterms:modified>
</cp:coreProperties>
</file>