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77" r:id="rId4"/>
    <p:sldId id="278" r:id="rId5"/>
    <p:sldId id="276" r:id="rId6"/>
    <p:sldId id="290" r:id="rId7"/>
    <p:sldId id="279" r:id="rId8"/>
    <p:sldId id="280" r:id="rId9"/>
    <p:sldId id="281" r:id="rId10"/>
    <p:sldId id="259" r:id="rId11"/>
    <p:sldId id="282" r:id="rId12"/>
    <p:sldId id="283" r:id="rId13"/>
    <p:sldId id="261" r:id="rId14"/>
    <p:sldId id="262" r:id="rId15"/>
    <p:sldId id="263" r:id="rId16"/>
    <p:sldId id="267" r:id="rId17"/>
    <p:sldId id="284" r:id="rId18"/>
    <p:sldId id="285" r:id="rId19"/>
    <p:sldId id="264" r:id="rId20"/>
    <p:sldId id="268" r:id="rId21"/>
    <p:sldId id="266" r:id="rId22"/>
    <p:sldId id="286" r:id="rId23"/>
    <p:sldId id="265" r:id="rId24"/>
    <p:sldId id="269" r:id="rId25"/>
    <p:sldId id="270" r:id="rId26"/>
    <p:sldId id="273" r:id="rId27"/>
    <p:sldId id="271" r:id="rId28"/>
    <p:sldId id="291" r:id="rId29"/>
    <p:sldId id="288" r:id="rId30"/>
    <p:sldId id="289" r:id="rId31"/>
    <p:sldId id="292" r:id="rId32"/>
    <p:sldId id="272" r:id="rId33"/>
    <p:sldId id="275" r:id="rId3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>
        <p:scale>
          <a:sx n="85" d="100"/>
          <a:sy n="85" d="100"/>
        </p:scale>
        <p:origin x="-1387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overOverla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6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7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A5DA001-0D93-47B5-B27C-5394ECAA8FF0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40A04B0-7339-4349-A96F-604299CC2FD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5" name="TextBox 12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6" name="Straight Connector 13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4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B46A9-C08B-48AC-AF9A-903196B9E24F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CFC14-50ED-480E-8B96-20E4445C2EB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CoverOverlay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1173163" y="2887663"/>
            <a:ext cx="6778625" cy="923925"/>
            <a:chOff x="1172584" y="1381459"/>
            <a:chExt cx="6779110" cy="923330"/>
          </a:xfrm>
        </p:grpSpPr>
        <p:sp>
          <p:nvSpPr>
            <p:cNvPr id="6" name="TextBox 8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7" name="Straight Connector 9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10800000">
              <a:off x="4832033" y="1927207"/>
              <a:ext cx="3119661" cy="1586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9988A-BF94-4281-92A1-485FB436F14D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269A9-C82D-4AE5-A46A-B0A7F69B73E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1173163" y="1392238"/>
            <a:ext cx="6778625" cy="914400"/>
            <a:chOff x="1172584" y="1381459"/>
            <a:chExt cx="6779110" cy="913811"/>
          </a:xfrm>
        </p:grpSpPr>
        <p:sp>
          <p:nvSpPr>
            <p:cNvPr id="6" name="TextBox 13"/>
            <p:cNvSpPr txBox="1"/>
            <p:nvPr/>
          </p:nvSpPr>
          <p:spPr>
            <a:xfrm>
              <a:off x="4147772" y="1381459"/>
              <a:ext cx="870012" cy="91381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7" name="Straight Connector 14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5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515F1-A57C-4CDC-8E61-9B8D8317BCFD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72C67-0D35-49FC-93F0-06DAE5311A0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3"/>
          <p:cNvGrpSpPr>
            <a:grpSpLocks/>
          </p:cNvGrpSpPr>
          <p:nvPr/>
        </p:nvGrpSpPr>
        <p:grpSpPr bwMode="auto">
          <a:xfrm>
            <a:off x="1173163" y="1392238"/>
            <a:ext cx="6778625" cy="914400"/>
            <a:chOff x="1172584" y="1381459"/>
            <a:chExt cx="6779110" cy="913811"/>
          </a:xfrm>
        </p:grpSpPr>
        <p:sp>
          <p:nvSpPr>
            <p:cNvPr id="8" name="TextBox 15"/>
            <p:cNvSpPr txBox="1"/>
            <p:nvPr/>
          </p:nvSpPr>
          <p:spPr>
            <a:xfrm>
              <a:off x="4147772" y="1381459"/>
              <a:ext cx="870012" cy="91381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9" name="Straight Connector 16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7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99634-3F0B-4CE1-882A-BBE921BA174E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2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E8DED-C217-495B-9D64-4CBBAD66E2E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173163" y="1392238"/>
            <a:ext cx="6778625" cy="914400"/>
            <a:chOff x="1172584" y="1381459"/>
            <a:chExt cx="6779110" cy="913811"/>
          </a:xfrm>
        </p:grpSpPr>
        <p:sp>
          <p:nvSpPr>
            <p:cNvPr id="4" name="TextBox 13"/>
            <p:cNvSpPr txBox="1"/>
            <p:nvPr/>
          </p:nvSpPr>
          <p:spPr>
            <a:xfrm>
              <a:off x="4147772" y="1381459"/>
              <a:ext cx="870012" cy="91381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5" name="Straight Connector 14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5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E0D48-12BA-4601-A23B-9C4E1142E44B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045A4-E939-42C9-813C-E71AEC4BA06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015EF-1B5C-4789-919E-B83B4AD0F2B8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BD030-98BD-4509-8BD2-4121C4527FD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AE642-9BB6-4553-B687-CA5E24B56E6A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B0A2B-0205-4EB6-9384-22BA9B94698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6721B-1C94-40EC-9670-4B0C1DB6A10F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D7185-2BE0-4C5E-9EB7-B0E602D5D06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1173163" y="1392238"/>
            <a:ext cx="6778625" cy="914400"/>
            <a:chOff x="1172584" y="1381459"/>
            <a:chExt cx="6779110" cy="913811"/>
          </a:xfrm>
        </p:grpSpPr>
        <p:sp>
          <p:nvSpPr>
            <p:cNvPr id="5" name="TextBox 14"/>
            <p:cNvSpPr txBox="1"/>
            <p:nvPr/>
          </p:nvSpPr>
          <p:spPr>
            <a:xfrm>
              <a:off x="4147772" y="1381459"/>
              <a:ext cx="870012" cy="91381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6" name="Straight Connector 15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6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D6FBA-4BD8-457A-B868-584A40269B23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48757-4FFC-4FE1-B036-3D11A2A0E3C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 rot="5400000">
            <a:off x="3912394" y="2885282"/>
            <a:ext cx="5481637" cy="914400"/>
            <a:chOff x="1815339" y="1383048"/>
            <a:chExt cx="5480154" cy="915384"/>
          </a:xfrm>
        </p:grpSpPr>
        <p:sp>
          <p:nvSpPr>
            <p:cNvPr id="5" name="TextBox 11"/>
            <p:cNvSpPr txBox="1"/>
            <p:nvPr/>
          </p:nvSpPr>
          <p:spPr>
            <a:xfrm>
              <a:off x="4148332" y="1383047"/>
              <a:ext cx="869715" cy="91538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6" name="Straight Connector 12"/>
            <p:cNvCxnSpPr/>
            <p:nvPr/>
          </p:nvCxnSpPr>
          <p:spPr>
            <a:xfrm flipH="1" flipV="1">
              <a:off x="1815339" y="1926557"/>
              <a:ext cx="2469482" cy="159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3"/>
            <p:cNvCxnSpPr/>
            <p:nvPr/>
          </p:nvCxnSpPr>
          <p:spPr>
            <a:xfrm rot="10800000">
              <a:off x="4826011" y="1929735"/>
              <a:ext cx="2469482" cy="159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359AB-4338-415D-80C5-67ABC351E099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9607F-BAC6-4451-8684-989D8DC8B31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688975" y="569913"/>
            <a:ext cx="7756525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98500" y="2247900"/>
            <a:ext cx="7747000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63" y="61610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1207F56-5341-45E1-8A5D-75B7595EAAE4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08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8925" y="61610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8D34A7-8F6A-4870-883E-CD710DDA1F4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07" r:id="rId7"/>
    <p:sldLayoutId id="2147483706" r:id="rId8"/>
    <p:sldLayoutId id="2147483705" r:id="rId9"/>
    <p:sldLayoutId id="2147483714" r:id="rId10"/>
    <p:sldLayoutId id="214748371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125" indent="-365125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76288" indent="-365125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"/>
        <a:defRPr sz="2200" kern="1200">
          <a:solidFill>
            <a:srgbClr val="262626"/>
          </a:solidFill>
          <a:latin typeface="+mn-lt"/>
          <a:ea typeface="+mn-ea"/>
          <a:cs typeface="+mn-cs"/>
        </a:defRPr>
      </a:lvl2pPr>
      <a:lvl3pPr marL="1143000" indent="-365125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000" kern="1200">
          <a:solidFill>
            <a:srgbClr val="262626"/>
          </a:solidFill>
          <a:latin typeface="+mn-lt"/>
          <a:ea typeface="+mn-ea"/>
          <a:cs typeface="+mn-cs"/>
        </a:defRPr>
      </a:lvl3pPr>
      <a:lvl4pPr marL="1508125" indent="-319088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kern="1200">
          <a:solidFill>
            <a:srgbClr val="262626"/>
          </a:solidFill>
          <a:latin typeface="+mn-lt"/>
          <a:ea typeface="+mn-ea"/>
          <a:cs typeface="+mn-cs"/>
        </a:defRPr>
      </a:lvl4pPr>
      <a:lvl5pPr marL="1828800" indent="-319088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CEFALOSPORINAS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767138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18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Internas:</a:t>
            </a:r>
          </a:p>
          <a:p>
            <a:pPr>
              <a:lnSpc>
                <a:spcPct val="80000"/>
              </a:lnSpc>
            </a:pPr>
            <a:r>
              <a:rPr lang="pt-BR" sz="18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Letícia Vieira e Silva</a:t>
            </a:r>
          </a:p>
          <a:p>
            <a:pPr>
              <a:lnSpc>
                <a:spcPct val="80000"/>
              </a:lnSpc>
            </a:pPr>
            <a:r>
              <a:rPr lang="pt-BR" sz="18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Marcela Gondim Borges Guimarães</a:t>
            </a:r>
          </a:p>
          <a:p>
            <a:pPr>
              <a:lnSpc>
                <a:spcPct val="80000"/>
              </a:lnSpc>
            </a:pPr>
            <a:r>
              <a:rPr lang="pt-BR" sz="18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Universidade Católica de Brasília</a:t>
            </a:r>
          </a:p>
          <a:p>
            <a:pPr>
              <a:lnSpc>
                <a:spcPct val="80000"/>
              </a:lnSpc>
            </a:pPr>
            <a:r>
              <a:rPr lang="pt-BR" sz="1800" smtClean="0">
                <a:effectLst>
                  <a:outerShdw blurRad="38100" dist="38100" dir="2700000" algn="tl">
                    <a:srgbClr val="895D1D"/>
                  </a:outerShdw>
                </a:effectLst>
                <a:hlinkClick r:id="rId2"/>
              </a:rPr>
              <a:t>www.paulomargotto.com.br</a:t>
            </a:r>
            <a:endParaRPr lang="pt-BR" sz="1800" smtClean="0">
              <a:effectLst>
                <a:outerShdw blurRad="38100" dist="38100" dir="2700000" algn="tl">
                  <a:srgbClr val="895D1D"/>
                </a:outerShdw>
              </a:effectLst>
            </a:endParaRPr>
          </a:p>
          <a:p>
            <a:pPr>
              <a:lnSpc>
                <a:spcPct val="80000"/>
              </a:lnSpc>
            </a:pPr>
            <a:r>
              <a:rPr lang="pt-BR" sz="18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Brasília, 6 de abril de 2014</a:t>
            </a: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42888"/>
            <a:ext cx="9144000" cy="1498601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</p:pic>
      <p:pic>
        <p:nvPicPr>
          <p:cNvPr id="13317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8888" y="5805488"/>
            <a:ext cx="6769100" cy="765175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ítulo 3"/>
          <p:cNvSpPr>
            <a:spLocks noGrp="1"/>
          </p:cNvSpPr>
          <p:nvPr>
            <p:ph type="title"/>
          </p:nvPr>
        </p:nvSpPr>
        <p:spPr>
          <a:xfrm>
            <a:off x="690563" y="1204913"/>
            <a:ext cx="7754937" cy="1911350"/>
          </a:xfrm>
        </p:spPr>
        <p:txBody>
          <a:bodyPr/>
          <a:lstStyle/>
          <a:p>
            <a:r>
              <a:rPr lang="pt-BR" sz="6000" smtClean="0"/>
              <a:t>INTRODUÇÃO</a:t>
            </a:r>
          </a:p>
        </p:txBody>
      </p:sp>
      <p:sp>
        <p:nvSpPr>
          <p:cNvPr id="14338" name="Espaço Reservado para Texto 4"/>
          <p:cNvSpPr>
            <a:spLocks noGrp="1"/>
          </p:cNvSpPr>
          <p:nvPr>
            <p:ph type="body" idx="1"/>
          </p:nvPr>
        </p:nvSpPr>
        <p:spPr>
          <a:xfrm>
            <a:off x="698500" y="3767138"/>
            <a:ext cx="7735888" cy="1500187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Semelhante as penicilinas do ponto de vista químico, mecanismo de ação e toxicidade</a:t>
            </a:r>
          </a:p>
          <a:p>
            <a:endParaRPr lang="pt-BR" smtClean="0"/>
          </a:p>
          <a:p>
            <a:r>
              <a:rPr lang="pt-BR" smtClean="0"/>
              <a:t>Mais estáveis com relação à B-lactamase e maior espectro de atividade.</a:t>
            </a:r>
          </a:p>
        </p:txBody>
      </p:sp>
      <p:sp>
        <p:nvSpPr>
          <p:cNvPr id="153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pt-BR" sz="1600" smtClean="0"/>
              <a:t>Pertencem ao grupo dos ATB betalactâmicos</a:t>
            </a:r>
          </a:p>
          <a:p>
            <a:pPr>
              <a:buFont typeface="Wingdings" pitchFamily="2" charset="2"/>
              <a:buNone/>
            </a:pPr>
            <a:endParaRPr lang="pt-BR" sz="1600" smtClean="0"/>
          </a:p>
          <a:p>
            <a:r>
              <a:rPr lang="pt-BR" sz="1600" smtClean="0"/>
              <a:t>Giuseppe Brotzu, 1948, identificou </a:t>
            </a:r>
            <a:r>
              <a:rPr lang="pt-BR" sz="1600" i="1" smtClean="0"/>
              <a:t>Cephalosporium acremonium </a:t>
            </a:r>
            <a:r>
              <a:rPr lang="pt-BR" sz="1600" smtClean="0"/>
              <a:t> como uma substancia que inibe o crescimento bacteriano.</a:t>
            </a:r>
          </a:p>
          <a:p>
            <a:pPr lvl="1"/>
            <a:r>
              <a:rPr lang="pt-BR" sz="1600" smtClean="0"/>
              <a:t>Estratos do fungo </a:t>
            </a:r>
            <a:r>
              <a:rPr lang="pt-BR" sz="1600" i="1" smtClean="0"/>
              <a:t>Cephalosporium acremonium </a:t>
            </a:r>
            <a:r>
              <a:rPr lang="pt-BR" sz="1600" smtClean="0"/>
              <a:t>com propriedades bactericidas</a:t>
            </a:r>
            <a:endParaRPr lang="pt-BR" sz="1600" i="1" smtClean="0"/>
          </a:p>
          <a:p>
            <a:r>
              <a:rPr lang="pt-BR" sz="1600" smtClean="0"/>
              <a:t>Bactericidas: inibem síntese da parede celular = lise osmótica</a:t>
            </a:r>
          </a:p>
          <a:p>
            <a:r>
              <a:rPr lang="pt-BR" sz="1600" smtClean="0"/>
              <a:t>Primeira: Cefalotina</a:t>
            </a:r>
          </a:p>
          <a:p>
            <a:pPr lvl="1"/>
            <a:r>
              <a:rPr lang="pt-BR" sz="1600" smtClean="0"/>
              <a:t>1962</a:t>
            </a:r>
          </a:p>
          <a:p>
            <a:pPr lvl="1"/>
            <a:r>
              <a:rPr lang="pt-BR" sz="1600" smtClean="0"/>
              <a:t>Cobria Gram – entéricos e resistia a penicilinase estafilocócica</a:t>
            </a:r>
          </a:p>
          <a:p>
            <a:pPr lvl="1"/>
            <a:r>
              <a:rPr lang="pt-BR" sz="1600" smtClean="0"/>
              <a:t>Sofre ação da lactamase</a:t>
            </a:r>
          </a:p>
          <a:p>
            <a:pPr lvl="1"/>
            <a:r>
              <a:rPr lang="pt-BR" sz="1600" smtClean="0"/>
              <a:t>Cefalosporinases: produzidas por bacilos gram –</a:t>
            </a:r>
          </a:p>
          <a:p>
            <a:r>
              <a:rPr lang="pt-BR" sz="1600" smtClean="0"/>
              <a:t>Núcleo de cefalosporina tem duas vantagens: é intrinsecamente mais resistente a clivagem por b-lactamase e possui dois sítios R1 E R2/</a:t>
            </a:r>
          </a:p>
        </p:txBody>
      </p:sp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365760" indent="-365760" fontAlgn="auto"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defRPr/>
            </a:pP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Descoberto 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em 1961 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 ácido 7-aminocefalosporâmico (7-ACA)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Deu origem às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cefalosporinas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sym typeface="Wingdings" pitchFamily="2" charset="2"/>
            </a:endParaRPr>
          </a:p>
          <a:p>
            <a:pPr marL="514350" indent="-514350" fontAlgn="auto"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buFont typeface="+mj-lt"/>
              <a:buAutoNum type="arabicPeriod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Modificações em R1</a:t>
            </a:r>
          </a:p>
          <a:p>
            <a:pPr marL="365760" indent="-365760" fontAlgn="auto"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Espectro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de ação</a:t>
            </a:r>
          </a:p>
          <a:p>
            <a:pPr marL="365760" indent="-365760" fontAlgn="auto"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Estabilidade às </a:t>
            </a:r>
            <a:r>
              <a:rPr lang="el-G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β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-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lactamases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sym typeface="Wingdings" pitchFamily="2" charset="2"/>
            </a:endParaRPr>
          </a:p>
          <a:p>
            <a:pPr marL="365760" indent="-365760" fontAlgn="auto"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Afinidade da molécula pelo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alvo</a:t>
            </a:r>
          </a:p>
          <a:p>
            <a:pPr marL="514350" indent="-514350" fontAlgn="auto"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buFont typeface="+mj-lt"/>
              <a:buAutoNum type="arabicPeriod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Modificações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em R2</a:t>
            </a:r>
          </a:p>
          <a:p>
            <a:pPr marL="365760" indent="-365760" fontAlgn="auto"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Aumento da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itchFamily="2" charset="2"/>
              </a:rPr>
              <a:t>meia-vida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sym typeface="Wingdings" pitchFamily="2" charset="2"/>
            </a:endParaRPr>
          </a:p>
          <a:p>
            <a:pPr marL="1508760" lvl="3" indent="-320040" fontAlgn="auto">
              <a:spcBef>
                <a:spcPct val="50000"/>
              </a:spcBef>
              <a:spcAft>
                <a:spcPts val="0"/>
              </a:spcAft>
              <a:buClr>
                <a:schemeClr val="accent2"/>
              </a:buClr>
              <a:buFont typeface="Wingdings" pitchFamily="2" charset="2"/>
              <a:buNone/>
              <a:defRPr/>
            </a:pPr>
            <a:r>
              <a:rPr lang="pt-BR" dirty="0">
                <a:solidFill>
                  <a:schemeClr val="bg1"/>
                </a:solidFill>
                <a:sym typeface="Wingdings" pitchFamily="2" charset="2"/>
              </a:rPr>
              <a:t>vida</a:t>
            </a:r>
          </a:p>
          <a:p>
            <a:pPr marL="365760" indent="-365760" fontAlgn="auto">
              <a:spcAft>
                <a:spcPts val="0"/>
              </a:spcAft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27088" y="1628775"/>
            <a:ext cx="7058025" cy="4468813"/>
          </a:xfrm>
        </p:spPr>
      </p:pic>
      <p:sp>
        <p:nvSpPr>
          <p:cNvPr id="18434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Ligação com receptor  PBP</a:t>
            </a: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Inibição de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tranpeptidação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das cadeias de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peptidioglicano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Inibição da síntese da parede </a:t>
            </a:r>
          </a:p>
          <a:p>
            <a:pPr marL="0" indent="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celular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Mecanismo de ação</a:t>
            </a: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525" y="3128963"/>
            <a:ext cx="2663825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Produção de b-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lactamase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Sítios de ligação modificados-PBP</a:t>
            </a: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Redução da permeabilidade da membrana externa</a:t>
            </a: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/>
                </a:solidFill>
              </a:rPr>
              <a:t>Bomba de </a:t>
            </a:r>
            <a:r>
              <a:rPr lang="pt-BR" dirty="0" err="1" smtClean="0">
                <a:solidFill>
                  <a:schemeClr val="tx1"/>
                </a:solidFill>
              </a:rPr>
              <a:t>efluxo</a:t>
            </a:r>
            <a:endParaRPr lang="pt-BR" dirty="0" smtClean="0">
              <a:solidFill>
                <a:schemeClr val="tx1"/>
              </a:solidFill>
            </a:endParaRPr>
          </a:p>
          <a:p>
            <a:pPr marL="0" indent="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Mecanismo de resistência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365760" indent="-365760" fontAlgn="auto">
              <a:lnSpc>
                <a:spcPct val="90000"/>
              </a:lnSpc>
              <a:spcAft>
                <a:spcPts val="0"/>
              </a:spcAft>
              <a:buClr>
                <a:srgbClr val="FF0000"/>
              </a:buClr>
              <a:defRPr/>
            </a:pP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Hidrossolúveis: Apresentações orais e </a:t>
            </a: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parenterais</a:t>
            </a:r>
          </a:p>
          <a:p>
            <a:pPr marL="365760" indent="-365760" fontAlgn="auto">
              <a:lnSpc>
                <a:spcPct val="90000"/>
              </a:lnSpc>
              <a:spcAft>
                <a:spcPts val="0"/>
              </a:spcAft>
              <a:buClr>
                <a:srgbClr val="FF0000"/>
              </a:buClr>
              <a:defRPr/>
            </a:pPr>
            <a:r>
              <a:rPr lang="pt-BR" sz="2000" dirty="0" smtClean="0">
                <a:solidFill>
                  <a:schemeClr val="tx1"/>
                </a:solidFill>
              </a:rPr>
              <a:t>Parenteral </a:t>
            </a:r>
            <a:r>
              <a:rPr lang="pt-BR" sz="2000" dirty="0">
                <a:solidFill>
                  <a:schemeClr val="tx1"/>
                </a:solidFill>
              </a:rPr>
              <a:t>: IV, IM </a:t>
            </a:r>
            <a:endParaRPr lang="pt-BR" sz="2000" dirty="0" smtClean="0">
              <a:solidFill>
                <a:schemeClr val="tx1"/>
              </a:solidFill>
            </a:endParaRPr>
          </a:p>
          <a:p>
            <a:pPr marL="365760" indent="-365760" fontAlgn="auto">
              <a:lnSpc>
                <a:spcPct val="90000"/>
              </a:lnSpc>
              <a:spcAft>
                <a:spcPts val="0"/>
              </a:spcAft>
              <a:buClr>
                <a:srgbClr val="FF0000"/>
              </a:buClr>
              <a:defRPr/>
            </a:pPr>
            <a:r>
              <a:rPr lang="pt-BR" sz="2000" dirty="0" smtClean="0">
                <a:solidFill>
                  <a:schemeClr val="tx1"/>
                </a:solidFill>
              </a:rPr>
              <a:t>Oral</a:t>
            </a:r>
            <a:r>
              <a:rPr lang="pt-BR" sz="2000" dirty="0">
                <a:solidFill>
                  <a:schemeClr val="tx1"/>
                </a:solidFill>
              </a:rPr>
              <a:t>: estável em meio ácido, ésteres para facilitar a absorção</a:t>
            </a:r>
          </a:p>
          <a:p>
            <a:pPr marL="0" indent="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Absorção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ítulo 3"/>
          <p:cNvSpPr>
            <a:spLocks noGrp="1"/>
          </p:cNvSpPr>
          <p:nvPr>
            <p:ph type="title"/>
          </p:nvPr>
        </p:nvSpPr>
        <p:spPr>
          <a:xfrm>
            <a:off x="690563" y="1204913"/>
            <a:ext cx="7754937" cy="1911350"/>
          </a:xfrm>
        </p:spPr>
        <p:txBody>
          <a:bodyPr/>
          <a:lstStyle/>
          <a:p>
            <a:r>
              <a:rPr lang="pt-BR" smtClean="0"/>
              <a:t>PRIMEIRA</a:t>
            </a:r>
            <a:br>
              <a:rPr lang="pt-BR" smtClean="0"/>
            </a:br>
            <a:r>
              <a:rPr lang="pt-BR" smtClean="0"/>
              <a:t>GERAÇÃO</a:t>
            </a:r>
          </a:p>
        </p:txBody>
      </p:sp>
      <p:sp>
        <p:nvSpPr>
          <p:cNvPr id="22530" name="Espaço Reservado para Texto 4"/>
          <p:cNvSpPr>
            <a:spLocks noGrp="1"/>
          </p:cNvSpPr>
          <p:nvPr>
            <p:ph type="body" idx="1"/>
          </p:nvPr>
        </p:nvSpPr>
        <p:spPr>
          <a:xfrm>
            <a:off x="698500" y="3767138"/>
            <a:ext cx="7735888" cy="1500187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Cefalosporinas desta geração posssuem atividade contra cocos aeróbicos gram-positivos como estafilococos e estreptococos</a:t>
            </a:r>
          </a:p>
          <a:p>
            <a:r>
              <a:rPr lang="pt-BR" smtClean="0"/>
              <a:t>Cadeias laterais R1 protegem seu anel b-lactâmico da clivagem por b-lactamases</a:t>
            </a:r>
          </a:p>
          <a:p>
            <a:r>
              <a:rPr lang="pt-BR" smtClean="0"/>
              <a:t>Úteis no tratamento de infecções causadas por muitas cepas de </a:t>
            </a:r>
            <a:r>
              <a:rPr lang="pt-BR" i="1" smtClean="0"/>
              <a:t>Staphylococcus aureus</a:t>
            </a:r>
          </a:p>
        </p:txBody>
      </p:sp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Primeira Geração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Não se ligam as PBPs de estafilococos resistentes a meticilina e muitos estreptococos altamente resistentes a penicilina</a:t>
            </a:r>
          </a:p>
          <a:p>
            <a:r>
              <a:rPr lang="pt-BR" smtClean="0"/>
              <a:t>Não posssuem atividade contra </a:t>
            </a:r>
            <a:r>
              <a:rPr lang="pt-BR" i="1" smtClean="0"/>
              <a:t>Listeria monocytogenes  </a:t>
            </a:r>
            <a:r>
              <a:rPr lang="pt-BR" smtClean="0"/>
              <a:t>e enterococos</a:t>
            </a:r>
          </a:p>
          <a:p>
            <a:r>
              <a:rPr lang="pt-BR" smtClean="0"/>
              <a:t>Tem atividade limitada contra bactérias anaeróbicas e bactérias gram-negativas facultativas, algumas são susceptíveis.</a:t>
            </a:r>
          </a:p>
        </p:txBody>
      </p:sp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Primeira Geração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Via parenteral</a:t>
            </a:r>
          </a:p>
          <a:p>
            <a:pPr lvl="1"/>
            <a:endParaRPr lang="pt-BR" smtClean="0"/>
          </a:p>
        </p:txBody>
      </p:sp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PRIMEIRA GERAÇÃO (IV)</a:t>
            </a:r>
          </a:p>
        </p:txBody>
      </p:sp>
      <p:graphicFrame>
        <p:nvGraphicFramePr>
          <p:cNvPr id="25630" name="Group 30"/>
          <p:cNvGraphicFramePr>
            <a:graphicFrameLocks noGrp="1"/>
          </p:cNvGraphicFramePr>
          <p:nvPr/>
        </p:nvGraphicFramePr>
        <p:xfrm>
          <a:off x="500063" y="1214438"/>
          <a:ext cx="7929562" cy="5564187"/>
        </p:xfrm>
        <a:graphic>
          <a:graphicData uri="http://schemas.openxmlformats.org/drawingml/2006/table">
            <a:tbl>
              <a:tblPr/>
              <a:tblGrid>
                <a:gridCol w="1143000"/>
                <a:gridCol w="1857375"/>
                <a:gridCol w="2000250"/>
                <a:gridCol w="1285875"/>
                <a:gridCol w="1643062"/>
              </a:tblGrid>
              <a:tr h="714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Fármaco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Espectro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Efeitos  Adversos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Dose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OBS: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57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Cefalotina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Streptoccus spp, S. aureus (não MRSA), alguns gram – (Klebsiella spp,  E. coli, Proteus spp)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 (reação cruzada com penicilinas) e elevação das AMT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50 a 200 mg/kg/dia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4/4 ou 6/6 IV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Não pega H. influenzae,  Acinetobacter, Enterococcus e anaeróbios. Se com aminoglico pode causar IRA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</a:tr>
              <a:tr h="157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Cefazolina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Streptoccus spp, S. aureus (não MRSA), alguns gram – (Klebsiella spp,  E. coli, Proteus spp)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 (reação cruzada com penicilinas) e elevação das AMT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30 a 100 mg/kg/dia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8/8h IV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Profilaxia cirúrgica por maior vida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t"/>
            <a:endParaRPr lang="pt-BR" smtClean="0"/>
          </a:p>
          <a:p>
            <a:pPr fontAlgn="t"/>
            <a:endParaRPr lang="pt-BR" smtClean="0"/>
          </a:p>
          <a:p>
            <a:pPr fontAlgn="t"/>
            <a:endParaRPr lang="pt-BR" smtClean="0"/>
          </a:p>
          <a:p>
            <a:pPr fontAlgn="t"/>
            <a:endParaRPr lang="pt-BR" smtClean="0"/>
          </a:p>
          <a:p>
            <a:pPr fontAlgn="t"/>
            <a:endParaRPr lang="pt-BR" smtClean="0"/>
          </a:p>
          <a:p>
            <a:pPr fontAlgn="t"/>
            <a:endParaRPr lang="pt-BR" smtClean="0"/>
          </a:p>
          <a:p>
            <a:pPr fontAlgn="t"/>
            <a:endParaRPr lang="pt-BR" smtClean="0"/>
          </a:p>
          <a:p>
            <a:pPr fontAlgn="t"/>
            <a:endParaRPr lang="pt-BR" smtClean="0"/>
          </a:p>
          <a:p>
            <a:pPr fontAlgn="t"/>
            <a:endParaRPr lang="pt-BR" smtClean="0"/>
          </a:p>
          <a:p>
            <a:endParaRPr lang="pt-BR" smtClean="0"/>
          </a:p>
        </p:txBody>
      </p:sp>
      <p:sp>
        <p:nvSpPr>
          <p:cNvPr id="266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PRIMEIRA GERAÇÃO (EV)</a:t>
            </a:r>
          </a:p>
        </p:txBody>
      </p:sp>
      <p:graphicFrame>
        <p:nvGraphicFramePr>
          <p:cNvPr id="26654" name="Group 30"/>
          <p:cNvGraphicFramePr>
            <a:graphicFrameLocks noGrp="1"/>
          </p:cNvGraphicFramePr>
          <p:nvPr/>
        </p:nvGraphicFramePr>
        <p:xfrm>
          <a:off x="428625" y="1214438"/>
          <a:ext cx="8143875" cy="5287962"/>
        </p:xfrm>
        <a:graphic>
          <a:graphicData uri="http://schemas.openxmlformats.org/drawingml/2006/table">
            <a:tbl>
              <a:tblPr/>
              <a:tblGrid>
                <a:gridCol w="1320800"/>
                <a:gridCol w="1760538"/>
                <a:gridCol w="2054225"/>
                <a:gridCol w="1320800"/>
                <a:gridCol w="1687512"/>
              </a:tblGrid>
              <a:tr h="75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Fármaco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Espectro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Efeitos  Adversos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Dose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OBS: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122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Cefalexina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Streptoccus spp, S. aureus (não MRSA), alguns gram – (Klebsiella spp,  E. coli, Proteus spp)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 (reação cruzada com penicilinas) e elevação das AMT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30 a 50 mg/kg/dia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8/8h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 EV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Uso em infecções menos graves ou complementar o tratamento via EV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</a:tr>
              <a:tr h="2411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Cefadroxil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Streptoccus spp, S. aureus (não MRSA), alguns gram – (Klebsiella spp,  E. coli, Proteus spp)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 (reação cruzada com penicilinas) e elevação das AMT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15 a 30 mg/kg/dia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8/8h ou 12/12h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Uso em infecções menos graves ou complementar o tratamento via EV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ítulo 3"/>
          <p:cNvSpPr>
            <a:spLocks noGrp="1"/>
          </p:cNvSpPr>
          <p:nvPr>
            <p:ph type="title"/>
          </p:nvPr>
        </p:nvSpPr>
        <p:spPr>
          <a:xfrm>
            <a:off x="690563" y="1204913"/>
            <a:ext cx="7754937" cy="1911350"/>
          </a:xfrm>
        </p:spPr>
        <p:txBody>
          <a:bodyPr/>
          <a:lstStyle/>
          <a:p>
            <a:r>
              <a:rPr lang="pt-BR" smtClean="0"/>
              <a:t>SEGUNDA</a:t>
            </a:r>
            <a:br>
              <a:rPr lang="pt-BR" smtClean="0"/>
            </a:br>
            <a:r>
              <a:rPr lang="pt-BR" smtClean="0"/>
              <a:t>GERAÇÃO</a:t>
            </a:r>
          </a:p>
        </p:txBody>
      </p:sp>
      <p:sp>
        <p:nvSpPr>
          <p:cNvPr id="27650" name="Espaço Reservado para Texto 4"/>
          <p:cNvSpPr>
            <a:spLocks noGrp="1"/>
          </p:cNvSpPr>
          <p:nvPr>
            <p:ph type="body" idx="1"/>
          </p:nvPr>
        </p:nvSpPr>
        <p:spPr>
          <a:xfrm>
            <a:off x="698500" y="3767138"/>
            <a:ext cx="7735888" cy="1500187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Resultado de pesquisas que buscavam ATB resistentes a hidrólise da cefalosporinases</a:t>
            </a:r>
          </a:p>
          <a:p>
            <a:pPr lvl="1"/>
            <a:r>
              <a:rPr lang="pt-BR" smtClean="0"/>
              <a:t>OBS: MO sempre produzindo outros tipos de beta-lactamases</a:t>
            </a:r>
          </a:p>
          <a:p>
            <a:r>
              <a:rPr lang="pt-BR" smtClean="0"/>
              <a:t>Gram + e Cocos Gram –</a:t>
            </a:r>
          </a:p>
          <a:p>
            <a:r>
              <a:rPr lang="pt-BR" smtClean="0"/>
              <a:t>Hemófilos</a:t>
            </a:r>
          </a:p>
          <a:p>
            <a:r>
              <a:rPr lang="pt-BR" smtClean="0"/>
              <a:t>Enterobactérias</a:t>
            </a:r>
          </a:p>
          <a:p>
            <a:r>
              <a:rPr lang="pt-BR" smtClean="0"/>
              <a:t>Alguns eficazes contra </a:t>
            </a:r>
            <a:r>
              <a:rPr lang="pt-BR" i="1" smtClean="0"/>
              <a:t>B. fragilis</a:t>
            </a:r>
          </a:p>
          <a:p>
            <a:r>
              <a:rPr lang="pt-BR" b="1" u="sng" smtClean="0"/>
              <a:t>Não são eficazes contra P. aeruginosa</a:t>
            </a:r>
          </a:p>
          <a:p>
            <a:endParaRPr lang="pt-BR" smtClean="0"/>
          </a:p>
        </p:txBody>
      </p:sp>
      <p:sp>
        <p:nvSpPr>
          <p:cNvPr id="286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SEGUNDA GERAÇÃO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São divididas em dois grupos: as verdadeiras cefalosporinas como cefuroxima, e as cefamicinas, cefotetano e cefoxitina</a:t>
            </a:r>
          </a:p>
          <a:p>
            <a:r>
              <a:rPr lang="pt-BR" smtClean="0"/>
              <a:t>Cefamicinas são derivadas da bacteria Streptomyces lactamdurans. Tem um grupo metoxi no lugar do hidrogenio. São incluídas porque são semelhantes quimica e farmacologicamente.</a:t>
            </a:r>
          </a:p>
        </p:txBody>
      </p:sp>
      <p:sp>
        <p:nvSpPr>
          <p:cNvPr id="296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Segunda geração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Cefalosporinas verdadeiras são ativas contra cocos gram-positivos aeróbicos( como os de primeira) e as cefamicinas tem atividade limitada, mas boa para anaeróbios( </a:t>
            </a:r>
            <a:r>
              <a:rPr lang="pt-BR" i="1" smtClean="0"/>
              <a:t>Bacteroides fragilis   </a:t>
            </a:r>
            <a:r>
              <a:rPr lang="pt-BR" smtClean="0"/>
              <a:t>)</a:t>
            </a:r>
          </a:p>
          <a:p>
            <a:r>
              <a:rPr lang="pt-BR" smtClean="0"/>
              <a:t>Os de segunda geração tem atividade aumentada contra bactérias aeróbicas e gram-negativas e são mais potentes contra </a:t>
            </a:r>
            <a:r>
              <a:rPr lang="pt-BR" i="1" smtClean="0"/>
              <a:t>E.coli, K.pneumoniae e P.mirabilis. </a:t>
            </a:r>
            <a:r>
              <a:rPr lang="pt-BR" smtClean="0"/>
              <a:t>São ativos contra</a:t>
            </a:r>
            <a:r>
              <a:rPr lang="pt-BR" i="1" smtClean="0"/>
              <a:t> Neisseria spp. e Haemophilus infuenzae(</a:t>
            </a:r>
            <a:r>
              <a:rPr lang="pt-BR" smtClean="0"/>
              <a:t> para as verdadeiras).</a:t>
            </a:r>
            <a:r>
              <a:rPr lang="pt-BR" i="1" smtClean="0"/>
              <a:t> </a:t>
            </a:r>
          </a:p>
        </p:txBody>
      </p:sp>
      <p:sp>
        <p:nvSpPr>
          <p:cNvPr id="307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Segunda geração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17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SEGUNDA GERAÇÃO</a:t>
            </a:r>
          </a:p>
        </p:txBody>
      </p:sp>
      <p:graphicFrame>
        <p:nvGraphicFramePr>
          <p:cNvPr id="31780" name="Group 36"/>
          <p:cNvGraphicFramePr>
            <a:graphicFrameLocks noGrp="1"/>
          </p:cNvGraphicFramePr>
          <p:nvPr/>
        </p:nvGraphicFramePr>
        <p:xfrm>
          <a:off x="428625" y="157163"/>
          <a:ext cx="8286750" cy="6573837"/>
        </p:xfrm>
        <a:graphic>
          <a:graphicData uri="http://schemas.openxmlformats.org/drawingml/2006/table">
            <a:tbl>
              <a:tblPr/>
              <a:tblGrid>
                <a:gridCol w="1485900"/>
                <a:gridCol w="1800225"/>
                <a:gridCol w="1895475"/>
                <a:gridCol w="1331913"/>
                <a:gridCol w="1773237"/>
              </a:tblGrid>
              <a:tr h="855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Fármaco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Espectro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Efeitos  Adversos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Dose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OBS: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797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Cefuroxima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S. Aureus (não MRSA), Streptococcus, H. influenzae, N. meningitidis, M. catarrhalis, E. coli, K. pneumoniae e Proteus spp.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Hipersensibilidade, aumento das AMT,  leucopenia e trombocitopenia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50 a 100 mg/kg/dia 8/8h (IV)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 ou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125 a 500 mg/kg/dia 12/12 h(VO)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INATIVA CONTRA ENTEROCOCCUS E P. AERUGINOSA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</a:tr>
              <a:tr h="1797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Cefaclor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S. Aureus (não MRSA), Streptococcus, H. influenzae, N. meningitidis, M. catarrhalis, E. coli, K. pneumoniae e Proteus spp.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 e distúrbios do TGI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20 a 40 mg/kg/dia,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6/6 ou 8/8h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VO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INATIVA CONTRA ENTEROCOCCUS E P. AERUGINOSA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</a:tr>
              <a:tr h="1820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Cefoxitina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Boa para B. fragilis,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Menos potente para Gram +, ação igual em Gram 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 e raros de neutropenia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100 a 400 mg/kg/dia,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4/4 ou 6/6h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IV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Útil e bastante utilizado em profilaxias cirúrgicas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ítulo 1"/>
          <p:cNvSpPr>
            <a:spLocks noGrp="1"/>
          </p:cNvSpPr>
          <p:nvPr>
            <p:ph type="title"/>
          </p:nvPr>
        </p:nvSpPr>
        <p:spPr>
          <a:xfrm>
            <a:off x="690563" y="1204913"/>
            <a:ext cx="7754937" cy="1911350"/>
          </a:xfrm>
        </p:spPr>
        <p:txBody>
          <a:bodyPr/>
          <a:lstStyle/>
          <a:p>
            <a:r>
              <a:rPr lang="pt-BR" smtClean="0"/>
              <a:t>TERCEIRA</a:t>
            </a:r>
            <a:br>
              <a:rPr lang="pt-BR" smtClean="0"/>
            </a:br>
            <a:r>
              <a:rPr lang="pt-BR" smtClean="0"/>
              <a:t>GERAÇÃO</a:t>
            </a:r>
          </a:p>
        </p:txBody>
      </p:sp>
      <p:sp>
        <p:nvSpPr>
          <p:cNvPr id="32770" name="Espaço Reservado para Texto 3"/>
          <p:cNvSpPr>
            <a:spLocks noGrp="1"/>
          </p:cNvSpPr>
          <p:nvPr>
            <p:ph type="body" idx="1"/>
          </p:nvPr>
        </p:nvSpPr>
        <p:spPr>
          <a:xfrm>
            <a:off x="698500" y="3767138"/>
            <a:ext cx="7735888" cy="1500187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Atividade moderada contra bactérias anaeróbicas gram-positivas</a:t>
            </a:r>
          </a:p>
          <a:p>
            <a:r>
              <a:rPr lang="pt-BR" smtClean="0"/>
              <a:t>Inibem a maioria das cepas de </a:t>
            </a:r>
            <a:r>
              <a:rPr lang="pt-BR" i="1" smtClean="0"/>
              <a:t>S.pneumoniae </a:t>
            </a:r>
            <a:r>
              <a:rPr lang="pt-BR" smtClean="0"/>
              <a:t>susceptível a penicilina, exceto Ceftizoxima. Esta inibe bactérias anaeróbicas.</a:t>
            </a:r>
          </a:p>
          <a:p>
            <a:r>
              <a:rPr lang="pt-BR" smtClean="0"/>
              <a:t>São ativas contra o espiroqueta </a:t>
            </a:r>
            <a:r>
              <a:rPr lang="pt-BR" i="1" smtClean="0"/>
              <a:t>Borrelia burgdorferi.</a:t>
            </a:r>
            <a:endParaRPr lang="pt-BR" smtClean="0"/>
          </a:p>
        </p:txBody>
      </p:sp>
      <p:sp>
        <p:nvSpPr>
          <p:cNvPr id="337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TERCEIRA GERAÇÃO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Grupo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aminotiazol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em R1 causa aumento de penetração desses agentes através da membrana externa das bactérias ,aumento da afinidade por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PBPs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e aumento de estabilidade em presença de algumas das b-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lactamases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codificadas por plasmídeos de bactérias aeróbicas e gram-negativas facultativas.</a:t>
            </a: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Grupo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carboxipropil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substitui o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aminotiazol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aumentando ação contra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Pseudomonas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Ceftadizima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e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Cefoperozona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para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pseudomonas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,mas limitada para </a:t>
            </a: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S. aureus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8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Terceira Geração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47500" lnSpcReduction="20000"/>
          </a:bodyPr>
          <a:lstStyle/>
          <a:p>
            <a:pPr marL="365760" indent="-365760" fontAlgn="t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Fármaco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Espectro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Efeitos  Adversos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fontAlgn="t">
              <a:spcAft>
                <a:spcPts val="0"/>
              </a:spcAft>
              <a:defRPr/>
            </a:pPr>
            <a:endParaRPr lang="pt-BR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Dose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OBS: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u="sng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Cefalotina</a:t>
            </a:r>
            <a:endParaRPr lang="pt-BR" u="sng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Streptoccus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spp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S.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aureus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(não MRSA), alguns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gram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– (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Klebsiella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spp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 E.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coli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Proteus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spp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Hipersensibilidade (reação cruzada com penicilinas) e elevação das AMT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50 a 200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mg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/kg/dia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4/4 ou 6/6 IV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Não pega H.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influenzae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Acinetobacter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Enterococcus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e anaeróbios. Se com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aminoglico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pode causar IRA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Cefazolina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Streptoccus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spp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S.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aureus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(não MRSA), alguns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gram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– (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Klebsiella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spp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 E.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coli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Proteus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spp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 </a:t>
            </a:r>
          </a:p>
          <a:p>
            <a:pPr marL="365760" indent="-365760" fontAlgn="t">
              <a:spcAft>
                <a:spcPts val="0"/>
              </a:spcAft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Hipersensibilidade (reação cruzada com penicilinas) e elevação das AMT</a:t>
            </a:r>
          </a:p>
          <a:p>
            <a:pPr marL="365760" indent="-365760" fontAlgn="t">
              <a:spcAft>
                <a:spcPts val="0"/>
              </a:spcAft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30 a 100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mg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/kg/dia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8/8h IV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  <a:p>
            <a:pPr marL="365760" indent="-365760" fontAlgn="t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Profilaxia cirúrgica por maior vida</a:t>
            </a:r>
          </a:p>
          <a:p>
            <a:pPr marL="365760" indent="-365760" fontAlgn="auto">
              <a:spcAft>
                <a:spcPts val="0"/>
              </a:spcAft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58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TERCEIRA GERAÇÃO</a:t>
            </a:r>
          </a:p>
        </p:txBody>
      </p:sp>
      <p:graphicFrame>
        <p:nvGraphicFramePr>
          <p:cNvPr id="35870" name="Group 30"/>
          <p:cNvGraphicFramePr>
            <a:graphicFrameLocks noGrp="1"/>
          </p:cNvGraphicFramePr>
          <p:nvPr/>
        </p:nvGraphicFramePr>
        <p:xfrm>
          <a:off x="214313" y="357188"/>
          <a:ext cx="8929687" cy="6437312"/>
        </p:xfrm>
        <a:graphic>
          <a:graphicData uri="http://schemas.openxmlformats.org/drawingml/2006/table">
            <a:tbl>
              <a:tblPr/>
              <a:tblGrid>
                <a:gridCol w="1287462"/>
                <a:gridCol w="2090738"/>
                <a:gridCol w="2252662"/>
                <a:gridCol w="1447800"/>
                <a:gridCol w="1851025"/>
              </a:tblGrid>
              <a:tr h="763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Fármaco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Espectro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Efeitos  Adversos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Dose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OBS: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443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Ceftriaxona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Enterobacteriaceae,Streptoccus spp, Neisseria spp, H. influenzae, M. Catarrhalis e T. pallidum, desprezível ação em anaeróbicos e sem   para P. aeruginosa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Hipersensibilidade, elevação das AMT, “lama biliar”, riscos de kernicterus em RN (perferir a cefotaxima)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50 a 100 mg/kg/dia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12/12 ou 24/24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IM ou IV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Inativa contra Enterococcus spp, MRSA, P. aerugionosa e Acinetobacter.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Profilaxina para meningite meningocócica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</a:tr>
              <a:tr h="2151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Cefotaxima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Enterobacteriaceae,Streptoccus spp, Neisseria spp, H. influenzae, M. Catarrhalis e T. pallidum, desprezível ação para anaeróbicos e sem para P. aeruginosa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40 a 100 mg/kg/dia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4/4 ou 6/6h IV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Inativa contra Enterococcus spp, MRSA, P. aerugionosa e Acinetobacter.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Escolha em RN para meningite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68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TERCEIRA GERAÇÃO</a:t>
            </a:r>
          </a:p>
        </p:txBody>
      </p:sp>
      <p:graphicFrame>
        <p:nvGraphicFramePr>
          <p:cNvPr id="36894" name="Group 30"/>
          <p:cNvGraphicFramePr>
            <a:graphicFrameLocks noGrp="1"/>
          </p:cNvGraphicFramePr>
          <p:nvPr/>
        </p:nvGraphicFramePr>
        <p:xfrm>
          <a:off x="214313" y="285750"/>
          <a:ext cx="8929687" cy="5751513"/>
        </p:xfrm>
        <a:graphic>
          <a:graphicData uri="http://schemas.openxmlformats.org/drawingml/2006/table">
            <a:tbl>
              <a:tblPr/>
              <a:tblGrid>
                <a:gridCol w="1287462"/>
                <a:gridCol w="2090738"/>
                <a:gridCol w="2252662"/>
                <a:gridCol w="1447800"/>
                <a:gridCol w="1851025"/>
              </a:tblGrid>
              <a:tr h="763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Fármaco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Espectro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Efeitos  Adversos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Dose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OBS: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443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Cefodizima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Enterobacteriaceae,Streptoccus spp, Neisseria spp, H. influenzae, M. Catarrhalis e T. pallidum, desprezível ação para anaeróbicos e sem para P. aeruginosa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1 a 2g 24/24h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IM ou IV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Estimula fagocitose e crescimento linfocitário. Não usar em infecções do SNC. Inativa contra Enterococcus spp, MRSA,</a:t>
                      </a: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</a:tr>
              <a:tr h="2151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Ceftazidima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P. aeruginosa,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Enterobacteriaceae e algumas espécies de Acinetobacter spp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Hipersensibilidade, aumento das AMT,  leucopenia e trombocitopenia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60 a 100 mg/kg/dia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8/8h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IV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Fármaco de escolha para o tratamento de infecções por  P. aerugionosa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ítulo 3"/>
          <p:cNvSpPr>
            <a:spLocks noGrp="1"/>
          </p:cNvSpPr>
          <p:nvPr>
            <p:ph type="title"/>
          </p:nvPr>
        </p:nvSpPr>
        <p:spPr>
          <a:xfrm>
            <a:off x="690563" y="1204913"/>
            <a:ext cx="7754937" cy="1911350"/>
          </a:xfrm>
        </p:spPr>
        <p:txBody>
          <a:bodyPr/>
          <a:lstStyle/>
          <a:p>
            <a:r>
              <a:rPr lang="pt-BR" smtClean="0"/>
              <a:t>QUARTA</a:t>
            </a:r>
            <a:br>
              <a:rPr lang="pt-BR" smtClean="0"/>
            </a:br>
            <a:r>
              <a:rPr lang="pt-BR" smtClean="0"/>
              <a:t>GERAÇÃO</a:t>
            </a:r>
          </a:p>
        </p:txBody>
      </p:sp>
      <p:sp>
        <p:nvSpPr>
          <p:cNvPr id="37890" name="Espaço Reservado para Texto 4"/>
          <p:cNvSpPr>
            <a:spLocks noGrp="1"/>
          </p:cNvSpPr>
          <p:nvPr>
            <p:ph type="body" idx="1"/>
          </p:nvPr>
        </p:nvSpPr>
        <p:spPr>
          <a:xfrm>
            <a:off x="698500" y="3767138"/>
            <a:ext cx="7735888" cy="1500187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São agentes antimicrobianos poderosos</a:t>
            </a:r>
          </a:p>
          <a:p>
            <a:r>
              <a:rPr lang="pt-BR" smtClean="0"/>
              <a:t>Cefeptime possui cadeias laterais que permitem penetração mais rápida através da membrana externa, incluindo </a:t>
            </a:r>
            <a:r>
              <a:rPr lang="pt-BR" i="1" smtClean="0"/>
              <a:t>P.aeruginosa</a:t>
            </a:r>
          </a:p>
          <a:p>
            <a:r>
              <a:rPr lang="pt-BR" smtClean="0"/>
              <a:t>Cefeptime também se liga com alta afinidade a PBPs</a:t>
            </a:r>
          </a:p>
          <a:p>
            <a:r>
              <a:rPr lang="pt-BR" smtClean="0"/>
              <a:t>Resistente a hidrolise por b-lactamase gram-negativas</a:t>
            </a:r>
          </a:p>
        </p:txBody>
      </p:sp>
      <p:sp>
        <p:nvSpPr>
          <p:cNvPr id="3891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QUARTA GERAÇÃO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9938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QUARTA GERAÇÃO</a:t>
            </a:r>
          </a:p>
        </p:txBody>
      </p:sp>
      <p:graphicFrame>
        <p:nvGraphicFramePr>
          <p:cNvPr id="39966" name="Group 30"/>
          <p:cNvGraphicFramePr>
            <a:graphicFrameLocks noGrp="1"/>
          </p:cNvGraphicFramePr>
          <p:nvPr/>
        </p:nvGraphicFramePr>
        <p:xfrm>
          <a:off x="214313" y="285750"/>
          <a:ext cx="8929687" cy="6162675"/>
        </p:xfrm>
        <a:graphic>
          <a:graphicData uri="http://schemas.openxmlformats.org/drawingml/2006/table">
            <a:tbl>
              <a:tblPr/>
              <a:tblGrid>
                <a:gridCol w="1287462"/>
                <a:gridCol w="2090738"/>
                <a:gridCol w="2252662"/>
                <a:gridCol w="1447800"/>
                <a:gridCol w="1851025"/>
              </a:tblGrid>
              <a:tr h="763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Fármaco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Espectro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Efeitos  Adversos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Dose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OBS: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443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Cefpiroma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Enterobacteriaceae,Streptoccus spp, P. aeruginosa, S.aureus (não MRSA)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Hipersensibilidade, aumento das AMT,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1 a 2g 12/12h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IV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Se por pseudomona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ou S. aureus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2g 8/8h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Enterococcus spp, MRSA, B. fragilis e Acinetobacter são resistentes</a:t>
                      </a: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CECC"/>
                    </a:solidFill>
                  </a:tcPr>
                </a:tc>
              </a:tr>
              <a:tr h="2151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Cefepima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Enterobacteriaceae,Streptoccus spp, P. aeruginosa, S.aureus (não MRSA)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Hipersensibilidade, aumento das AMT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1g 12/12h IV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Se por pseudomona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ou S. aureus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2g 8/8h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Arial" charset="0"/>
                        </a:rPr>
                        <a:t>Enterococcus spp, MRSA, B. fragilis e Acinetobacter são resistentes</a:t>
                      </a: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Agentes microbianos poderosos</a:t>
            </a:r>
          </a:p>
          <a:p>
            <a:r>
              <a:rPr lang="pt-BR" smtClean="0"/>
              <a:t>Ceftobiprole medocaril possui ação contra microrganismos gram + e gram –</a:t>
            </a:r>
          </a:p>
          <a:p>
            <a:r>
              <a:rPr lang="pt-BR" smtClean="0"/>
              <a:t>Bactericida</a:t>
            </a:r>
          </a:p>
          <a:p>
            <a:r>
              <a:rPr lang="pt-BR" smtClean="0"/>
              <a:t>Inibe as transpeptidases, inclusive a enzima responsável pela resistência de bactérias aos antibióticos b-lactâmicos.</a:t>
            </a:r>
          </a:p>
          <a:p>
            <a:r>
              <a:rPr lang="pt-BR" smtClean="0"/>
              <a:t>Ceftobiprole-IV-MRSA</a:t>
            </a:r>
          </a:p>
          <a:p>
            <a:r>
              <a:rPr lang="pt-BR" smtClean="0"/>
              <a:t>Ceftaroline-IV- VRSA</a:t>
            </a:r>
          </a:p>
        </p:txBody>
      </p:sp>
      <p:sp>
        <p:nvSpPr>
          <p:cNvPr id="40962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Quinta Geração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Primeira geração: ITU, pequena lesões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estafilocócicas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celulites ou abcessos de tecido mole</a:t>
            </a: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Segunda geração: infecções do trato respiratório inferior, otite,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sinusite,amigdalites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tecidos moles e IU.</a:t>
            </a: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Terceira geração: infecções graves, sepse, meningites por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meningococos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pneumococos e </a:t>
            </a:r>
            <a:r>
              <a:rPr lang="pt-BR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H.influenzae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doenças por gonococos, pneumonias graves associar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azitromicina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marL="365760" indent="-365760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Quarta geração: infecções por gram-negativas resistentes ao de terceira, pneumococos resistentes a penicilina.</a:t>
            </a:r>
          </a:p>
        </p:txBody>
      </p:sp>
      <p:sp>
        <p:nvSpPr>
          <p:cNvPr id="419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USOS CLINICOS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Alergia: mancha macula-papular</a:t>
            </a:r>
          </a:p>
          <a:p>
            <a:r>
              <a:rPr lang="pt-BR" smtClean="0"/>
              <a:t>Gastrointestinal: Diarreia e enterocolite</a:t>
            </a:r>
          </a:p>
          <a:p>
            <a:r>
              <a:rPr lang="pt-BR" smtClean="0"/>
              <a:t>Alterações na coagulação: hipoprotrombinemia</a:t>
            </a:r>
          </a:p>
        </p:txBody>
      </p:sp>
      <p:sp>
        <p:nvSpPr>
          <p:cNvPr id="430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Efeitos adversos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58888" y="1412875"/>
            <a:ext cx="6626225" cy="4713288"/>
          </a:xfrm>
        </p:spPr>
      </p:pic>
      <p:sp>
        <p:nvSpPr>
          <p:cNvPr id="44034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ítulo 1"/>
          <p:cNvSpPr>
            <a:spLocks noGrp="1"/>
          </p:cNvSpPr>
          <p:nvPr>
            <p:ph type="title"/>
          </p:nvPr>
        </p:nvSpPr>
        <p:spPr>
          <a:xfrm>
            <a:off x="690563" y="1204913"/>
            <a:ext cx="7754937" cy="1911350"/>
          </a:xfrm>
        </p:spPr>
        <p:txBody>
          <a:bodyPr/>
          <a:lstStyle/>
          <a:p>
            <a:r>
              <a:rPr lang="pt-BR" sz="6000" smtClean="0"/>
              <a:t>OBRIGADA</a:t>
            </a:r>
          </a:p>
        </p:txBody>
      </p:sp>
      <p:sp>
        <p:nvSpPr>
          <p:cNvPr id="45058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98500" y="3767138"/>
            <a:ext cx="7735888" cy="1500187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Tavares, Walter. Antibióticos e quimioterápicos para o clínico/Walter Tavares.- 2. ed. rev. e atual. – São Paulo: Editora Atheneu, 2009.</a:t>
            </a:r>
          </a:p>
          <a:p>
            <a:r>
              <a:rPr lang="pt-BR" smtClean="0"/>
              <a:t>Batista, Rodrigo Siqueira. Manual de Infectologia. 1. ed.- Rio de Janeira: Editora Revinter, 2003.</a:t>
            </a:r>
          </a:p>
        </p:txBody>
      </p:sp>
      <p:sp>
        <p:nvSpPr>
          <p:cNvPr id="46082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Referências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pa Dura">
  <a:themeElements>
    <a:clrScheme name="Capa Dura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Capa Dura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apa Dura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apa Dura">
    <a:dk1>
      <a:sysClr val="windowText" lastClr="000000"/>
    </a:dk1>
    <a:lt1>
      <a:sysClr val="window" lastClr="FFFFFF"/>
    </a:lt1>
    <a:dk2>
      <a:srgbClr val="895D1D"/>
    </a:dk2>
    <a:lt2>
      <a:srgbClr val="ECE9C6"/>
    </a:lt2>
    <a:accent1>
      <a:srgbClr val="873624"/>
    </a:accent1>
    <a:accent2>
      <a:srgbClr val="D6862D"/>
    </a:accent2>
    <a:accent3>
      <a:srgbClr val="D0BE40"/>
    </a:accent3>
    <a:accent4>
      <a:srgbClr val="877F6C"/>
    </a:accent4>
    <a:accent5>
      <a:srgbClr val="972109"/>
    </a:accent5>
    <a:accent6>
      <a:srgbClr val="AEB795"/>
    </a:accent6>
    <a:hlink>
      <a:srgbClr val="CC99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496</TotalTime>
  <Words>1681</Words>
  <Application>Microsoft Office PowerPoint</Application>
  <PresentationFormat>Apresentação na tela (4:3)</PresentationFormat>
  <Paragraphs>273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33</vt:i4>
      </vt:variant>
    </vt:vector>
  </HeadingPairs>
  <TitlesOfParts>
    <vt:vector size="34" baseType="lpstr">
      <vt:lpstr>Capa Dura</vt:lpstr>
      <vt:lpstr>CEFALOSPORINAS</vt:lpstr>
      <vt:lpstr>INTRODUÇÃO</vt:lpstr>
      <vt:lpstr>Introdução </vt:lpstr>
      <vt:lpstr>Introdução</vt:lpstr>
      <vt:lpstr>Introdução</vt:lpstr>
      <vt:lpstr>Slide 6</vt:lpstr>
      <vt:lpstr>Mecanismo de ação</vt:lpstr>
      <vt:lpstr>Mecanismo de resistência</vt:lpstr>
      <vt:lpstr>Absorção</vt:lpstr>
      <vt:lpstr>PRIMEIRA GERAÇÃO</vt:lpstr>
      <vt:lpstr>Primeira Geração</vt:lpstr>
      <vt:lpstr>Primeira Geração</vt:lpstr>
      <vt:lpstr>PRIMEIRA GERAÇÃO (IV)</vt:lpstr>
      <vt:lpstr>PRIMEIRA GERAÇÃO (EV)</vt:lpstr>
      <vt:lpstr>SEGUNDA GERAÇÃO</vt:lpstr>
      <vt:lpstr>SEGUNDA GERAÇÃO</vt:lpstr>
      <vt:lpstr>Segunda geração</vt:lpstr>
      <vt:lpstr>Segunda geração</vt:lpstr>
      <vt:lpstr>SEGUNDA GERAÇÃO</vt:lpstr>
      <vt:lpstr>TERCEIRA GERAÇÃO</vt:lpstr>
      <vt:lpstr>TERCEIRA GERAÇÃO</vt:lpstr>
      <vt:lpstr>Terceira Geração</vt:lpstr>
      <vt:lpstr>TERCEIRA GERAÇÃO</vt:lpstr>
      <vt:lpstr>TERCEIRA GERAÇÃO</vt:lpstr>
      <vt:lpstr>QUARTA GERAÇÃO</vt:lpstr>
      <vt:lpstr>QUARTA GERAÇÃO</vt:lpstr>
      <vt:lpstr>QUARTA GERAÇÃO</vt:lpstr>
      <vt:lpstr>Quinta Geração</vt:lpstr>
      <vt:lpstr>USOS CLINICOS</vt:lpstr>
      <vt:lpstr>Efeitos adversos</vt:lpstr>
      <vt:lpstr>Slide 31</vt:lpstr>
      <vt:lpstr>OBRIGADA</vt:lpstr>
      <vt:lpstr>Referências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CEFALOSPORINAS</dc:title>
  <dc:creator>usuario</dc:creator>
  <cp:lastModifiedBy>Paulo</cp:lastModifiedBy>
  <cp:revision>30</cp:revision>
  <dcterms:created xsi:type="dcterms:W3CDTF">2013-08-19T02:13:12Z</dcterms:created>
  <dcterms:modified xsi:type="dcterms:W3CDTF">2014-05-01T12:21:22Z</dcterms:modified>
</cp:coreProperties>
</file>