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82" r:id="rId3"/>
    <p:sldId id="260" r:id="rId4"/>
    <p:sldId id="287" r:id="rId5"/>
    <p:sldId id="314" r:id="rId6"/>
    <p:sldId id="284" r:id="rId7"/>
    <p:sldId id="330" r:id="rId8"/>
    <p:sldId id="291" r:id="rId9"/>
    <p:sldId id="312" r:id="rId10"/>
    <p:sldId id="319" r:id="rId11"/>
    <p:sldId id="321" r:id="rId12"/>
    <p:sldId id="323" r:id="rId13"/>
    <p:sldId id="326" r:id="rId14"/>
    <p:sldId id="325" r:id="rId15"/>
    <p:sldId id="292" r:id="rId16"/>
    <p:sldId id="318" r:id="rId17"/>
    <p:sldId id="294" r:id="rId18"/>
    <p:sldId id="332" r:id="rId19"/>
    <p:sldId id="328" r:id="rId20"/>
    <p:sldId id="296" r:id="rId21"/>
    <p:sldId id="298" r:id="rId22"/>
    <p:sldId id="315" r:id="rId23"/>
    <p:sldId id="316" r:id="rId24"/>
    <p:sldId id="329" r:id="rId25"/>
    <p:sldId id="317" r:id="rId26"/>
    <p:sldId id="263" r:id="rId27"/>
    <p:sldId id="281" r:id="rId28"/>
    <p:sldId id="309" r:id="rId29"/>
    <p:sldId id="310" r:id="rId30"/>
    <p:sldId id="333" r:id="rId31"/>
    <p:sldId id="334" r:id="rId32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91" autoAdjust="0"/>
  </p:normalViewPr>
  <p:slideViewPr>
    <p:cSldViewPr snapToGrid="0" snapToObjects="1">
      <p:cViewPr>
        <p:scale>
          <a:sx n="76" d="100"/>
          <a:sy n="76" d="100"/>
        </p:scale>
        <p:origin x="-1642" y="-1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18517E2-B35E-4F1D-8956-366F4983887F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Click to edit Master text styles</a:t>
            </a:r>
          </a:p>
          <a:p>
            <a:pPr lvl="1"/>
            <a:r>
              <a:rPr lang="pt-BR" noProof="0" smtClean="0"/>
              <a:t>Second level</a:t>
            </a:r>
          </a:p>
          <a:p>
            <a:pPr lvl="2"/>
            <a:r>
              <a:rPr lang="pt-BR" noProof="0" smtClean="0"/>
              <a:t>Third level</a:t>
            </a:r>
          </a:p>
          <a:p>
            <a:pPr lvl="3"/>
            <a:r>
              <a:rPr lang="pt-BR" noProof="0" smtClean="0"/>
              <a:t>Fourth level</a:t>
            </a:r>
          </a:p>
          <a:p>
            <a:pPr lvl="4"/>
            <a:r>
              <a:rPr lang="pt-BR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170B1BC-77DA-4666-9A0E-6A8763ADD9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Parto prematuro em 50% dos casos.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Pedir análise da placenta.</a:t>
            </a:r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3F52C9-55EB-480C-929C-0E846CA6E3CF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TCD4 – reação de hipersensibilidade tipo IV – tardia /   2UT no 3 medio anterior /  Leitura 48-72h apos /  Adultos – infeccao latente  /   medir a area endurecida e nao o eritema</a:t>
            </a: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0C9FBE-6FF2-4422-8BC6-6572E22D602D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Especificidade 95%. Ainda não recomendado para uso de rotina em nosso meio</a:t>
            </a:r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472D3-EBDA-45C4-84D7-6F4359E1AD8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Meio liquido: 5a 13 dias</a:t>
            </a: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5DBB03-D15B-4815-BCF1-E4602E1016E5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Devido a elevada prevalencia em nosso meio</a:t>
            </a:r>
          </a:p>
        </p:txBody>
      </p:sp>
      <p:sp>
        <p:nvSpPr>
          <p:cNvPr id="4915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8CBEFBF-7227-405F-9B7F-CF92840D601E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D9AF5-AFAE-40E0-B4A7-14D6D0349464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7030B-6481-4FB4-BAEC-22343F7F4A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7772D-ACA2-4494-A881-61D471B2D8DF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F0D02-E67D-4CFE-95C0-440B703B7A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DFC36-6DD3-42BA-B071-FF82DF109B5E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90E84-E4BF-48B5-BF8B-B4E50A30CC5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38522-00F2-4F9C-A18A-00C54A9B343F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0AC49-0BEA-4FC7-9DBC-9707B06C56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0800C-161B-4BBA-B686-BDB99121B433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08898-82AC-4F19-B98E-608495B955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24463-77C8-4BCD-83FE-B1307E56A9C8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89672-2C45-48F7-A146-AF4F25E3657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9E184-ED42-45EE-AD32-2120EA6E08CF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710AA-6506-476B-A3A3-ABC60785B56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25BF0-A7EA-4976-8F9B-A3DBBB377841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04F91-3BC2-4A67-A54A-BE8BED8CE3E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03087-80BC-4853-9117-DCC4DE847561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0C3C5-57EE-4735-B15B-53C7721D4B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EE829-FE62-4B09-A8B7-00C5BFC7BB89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25621-09B7-4B25-8393-83D78812D8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03391-68A1-4106-8270-6E95CA87D7B7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34C04-8E83-4FAB-B9D9-D3DFFF9FAE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6A491D-AC5A-4AE5-AFC3-CFF8517CA19B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B5B75E-0938-4034-A61F-53EA47824F5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5400" b="1" smtClean="0">
                <a:solidFill>
                  <a:schemeClr val="bg1"/>
                </a:solidFill>
              </a:rPr>
              <a:t>TUBERCULOSE</a:t>
            </a:r>
          </a:p>
        </p:txBody>
      </p:sp>
      <p:sp>
        <p:nvSpPr>
          <p:cNvPr id="14339" name="Subtitle 2"/>
          <p:cNvSpPr>
            <a:spLocks noGrp="1"/>
          </p:cNvSpPr>
          <p:nvPr>
            <p:ph type="subTitle" idx="1"/>
          </p:nvPr>
        </p:nvSpPr>
        <p:spPr>
          <a:xfrm>
            <a:off x="1384300" y="3875088"/>
            <a:ext cx="6400800" cy="1752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</a:rPr>
              <a:t>Hospital Materno Infantil de Brasília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</a:rPr>
              <a:t>Residência de Pediatria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</a:rPr>
              <a:t>Isadora de Carvalho Trevizoli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</a:rPr>
              <a:t>Orientadora: Dra. Lisliê Capoulade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  <a:hlinkClick r:id="rId2"/>
              </a:rPr>
              <a:t>www.paulomargotto.com.br</a:t>
            </a:r>
            <a:endParaRPr lang="en-US" sz="2400" smtClean="0">
              <a:solidFill>
                <a:srgbClr val="A6A6A6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</a:rPr>
              <a:t>Brasília, 11 de abril de 2014</a:t>
            </a:r>
          </a:p>
        </p:txBody>
      </p:sp>
      <p:pic>
        <p:nvPicPr>
          <p:cNvPr id="14340" name="Picture 4" descr="11111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834438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5" descr="mapa-mund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46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50825" y="5430838"/>
            <a:ext cx="9144000" cy="1354137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22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</a:rPr>
              <a:t>países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</a:rPr>
              <a:t>priorizados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</a:rPr>
              <a:t>pela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OMS = 80%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carga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mundial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de TB</a:t>
            </a: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Brasil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: 19˚posição -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número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de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casos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   </a:t>
            </a: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               104˚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posição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-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coeficiente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de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incidência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      </a:t>
            </a:r>
            <a:endParaRPr lang="en-US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6745288" y="2159000"/>
            <a:ext cx="322262" cy="79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462713" y="2801938"/>
            <a:ext cx="1492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263900" y="3608388"/>
            <a:ext cx="2254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176838" y="3802063"/>
            <a:ext cx="246062" cy="793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5364163" y="3810000"/>
            <a:ext cx="328612" cy="1412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7194550" y="2913063"/>
            <a:ext cx="20161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976938" y="2316163"/>
            <a:ext cx="3587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7396163" y="3429000"/>
            <a:ext cx="635000" cy="79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029325" y="1471613"/>
            <a:ext cx="231775" cy="793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716838" y="2913063"/>
            <a:ext cx="2317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049838" y="4221163"/>
            <a:ext cx="2317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6184900" y="2316163"/>
            <a:ext cx="277813" cy="15716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5475288" y="3279775"/>
            <a:ext cx="21748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945063" y="3249613"/>
            <a:ext cx="20955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7321550" y="2801938"/>
            <a:ext cx="1492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5364163" y="3429000"/>
            <a:ext cx="2317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6954838" y="2832100"/>
            <a:ext cx="26193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4691063" y="2928938"/>
            <a:ext cx="23971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295900" y="3205163"/>
            <a:ext cx="19526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194550" y="3205163"/>
            <a:ext cx="2762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5491163" y="3062288"/>
            <a:ext cx="25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6559550" y="2600325"/>
            <a:ext cx="24606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6805613" y="2716213"/>
            <a:ext cx="21113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50825" y="384175"/>
            <a:ext cx="8655050" cy="544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4ª </a:t>
            </a:r>
            <a:r>
              <a:rPr lang="en-US" sz="2800" dirty="0" err="1"/>
              <a:t>causa</a:t>
            </a:r>
            <a:r>
              <a:rPr lang="en-US" sz="2800" dirty="0"/>
              <a:t> de </a:t>
            </a:r>
            <a:r>
              <a:rPr lang="en-US" sz="2800" dirty="0" err="1"/>
              <a:t>morte</a:t>
            </a:r>
            <a:r>
              <a:rPr lang="en-US" sz="2800" dirty="0"/>
              <a:t> </a:t>
            </a:r>
            <a:r>
              <a:rPr lang="en-US" sz="2800" dirty="0" err="1"/>
              <a:t>por</a:t>
            </a:r>
            <a:r>
              <a:rPr lang="en-US" sz="2800" dirty="0"/>
              <a:t> </a:t>
            </a:r>
            <a:r>
              <a:rPr lang="en-US" sz="2800" dirty="0" err="1"/>
              <a:t>doenças</a:t>
            </a:r>
            <a:r>
              <a:rPr lang="en-US" sz="2800" dirty="0"/>
              <a:t> </a:t>
            </a:r>
            <a:r>
              <a:rPr lang="en-US" sz="2800" dirty="0" err="1"/>
              <a:t>infecciosas</a:t>
            </a:r>
            <a:endParaRPr lang="en-US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250825" y="1217613"/>
            <a:ext cx="8655050" cy="544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1ª </a:t>
            </a:r>
            <a:r>
              <a:rPr lang="en-US" sz="2800" dirty="0" err="1"/>
              <a:t>causa</a:t>
            </a:r>
            <a:r>
              <a:rPr lang="en-US" sz="2800" dirty="0"/>
              <a:t> de </a:t>
            </a:r>
            <a:r>
              <a:rPr lang="en-US" sz="2800" dirty="0" err="1"/>
              <a:t>morte</a:t>
            </a:r>
            <a:r>
              <a:rPr lang="en-US" sz="2800" dirty="0"/>
              <a:t> dos </a:t>
            </a:r>
            <a:r>
              <a:rPr lang="en-US" sz="2800" dirty="0" err="1"/>
              <a:t>pacientes</a:t>
            </a:r>
            <a:r>
              <a:rPr lang="en-US" sz="2800" dirty="0"/>
              <a:t> com AIDS (SIM – 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17375E"/>
                </a:solidFill>
              </a:rPr>
              <a:t>Importância em pediatria</a:t>
            </a:r>
          </a:p>
        </p:txBody>
      </p:sp>
      <p:pic>
        <p:nvPicPr>
          <p:cNvPr id="16386" name="Picture 4" descr="208531-children-and-positive-thinkin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1677988"/>
            <a:ext cx="241617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download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3388" y="1751013"/>
            <a:ext cx="16541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157538" y="2984500"/>
            <a:ext cx="2473325" cy="86995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</a:rPr>
              <a:t>Progressão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</a:rPr>
              <a:t>Rápida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</a:rPr>
              <a:t>Casos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</a:rPr>
              <a:t>sentinelas</a:t>
            </a: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3157538" y="2590800"/>
            <a:ext cx="3159125" cy="517525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919163" y="4964113"/>
            <a:ext cx="7518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latin typeface="Calibri" pitchFamily="34" charset="0"/>
              </a:rPr>
              <a:t>2011: 8,7milhões de casos novos no mundo</a:t>
            </a:r>
          </a:p>
          <a:p>
            <a:r>
              <a:rPr lang="en-US" sz="2000">
                <a:latin typeface="Calibri" pitchFamily="34" charset="0"/>
              </a:rPr>
              <a:t>	  500 000 em menores de 15 anos</a:t>
            </a:r>
          </a:p>
          <a:p>
            <a:endParaRPr lang="en-US" sz="2000">
              <a:latin typeface="Calibri" pitchFamily="34" charset="0"/>
            </a:endParaRPr>
          </a:p>
          <a:p>
            <a:r>
              <a:rPr lang="en-US" sz="2000">
                <a:latin typeface="Calibri" pitchFamily="34" charset="0"/>
              </a:rPr>
              <a:t>64 000 óbitos infantis em decorrência de TB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Etiologia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76600"/>
            <a:ext cx="2600325" cy="2159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1600" dirty="0" err="1" smtClean="0"/>
              <a:t>Bacilo</a:t>
            </a:r>
            <a:r>
              <a:rPr lang="en-US" sz="1600" dirty="0" smtClean="0"/>
              <a:t> de Koch – </a:t>
            </a:r>
            <a:r>
              <a:rPr lang="en-US" sz="1600" dirty="0" err="1" smtClean="0"/>
              <a:t>técnica</a:t>
            </a:r>
            <a:r>
              <a:rPr lang="en-US" sz="1600" dirty="0" smtClean="0"/>
              <a:t> de </a:t>
            </a:r>
            <a:r>
              <a:rPr lang="en-US" sz="1600" dirty="0" err="1" smtClean="0"/>
              <a:t>Ziehl-Neelsen</a:t>
            </a:r>
            <a:endParaRPr lang="en-US" sz="1600" dirty="0"/>
          </a:p>
        </p:txBody>
      </p:sp>
      <p:pic>
        <p:nvPicPr>
          <p:cNvPr id="17411" name="Picture 3" descr="Mycobacterium_tuberculosis_Ziehl-Neelsen_stain_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00200"/>
            <a:ext cx="260032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pulma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3325" y="1600200"/>
            <a:ext cx="3429000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ight Arrow 5"/>
          <p:cNvSpPr/>
          <p:nvPr/>
        </p:nvSpPr>
        <p:spPr>
          <a:xfrm rot="21257416">
            <a:off x="2881313" y="2009775"/>
            <a:ext cx="3151187" cy="528638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90875" y="2370138"/>
            <a:ext cx="1687513" cy="666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Estritamente</a:t>
            </a:r>
            <a:r>
              <a:rPr lang="en-US" dirty="0"/>
              <a:t> </a:t>
            </a:r>
            <a:r>
              <a:rPr lang="en-US" dirty="0" err="1"/>
              <a:t>aeróbios</a:t>
            </a:r>
            <a:r>
              <a:rPr lang="en-US" dirty="0"/>
              <a:t>!</a:t>
            </a:r>
          </a:p>
        </p:txBody>
      </p:sp>
      <p:pic>
        <p:nvPicPr>
          <p:cNvPr id="8" name="Picture 7" descr="figura tb.tif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8300" y="4100513"/>
            <a:ext cx="4510088" cy="250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146675" y="4100513"/>
            <a:ext cx="3540125" cy="14763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dirty="0" err="1"/>
              <a:t>Concentração</a:t>
            </a:r>
            <a:r>
              <a:rPr lang="en-US" dirty="0"/>
              <a:t> de </a:t>
            </a:r>
            <a:r>
              <a:rPr lang="en-US" dirty="0" err="1"/>
              <a:t>bacilos</a:t>
            </a:r>
            <a:endParaRPr lang="en-US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dirty="0" err="1"/>
              <a:t>Intensidade</a:t>
            </a:r>
            <a:r>
              <a:rPr lang="en-US" dirty="0"/>
              <a:t> e </a:t>
            </a:r>
            <a:r>
              <a:rPr lang="en-US" dirty="0" err="1"/>
              <a:t>frequência</a:t>
            </a:r>
            <a:r>
              <a:rPr lang="en-US" dirty="0"/>
              <a:t> do </a:t>
            </a:r>
            <a:r>
              <a:rPr lang="en-US" dirty="0" err="1"/>
              <a:t>contato</a:t>
            </a:r>
            <a:endParaRPr lang="en-US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dirty="0" err="1"/>
              <a:t>Condições</a:t>
            </a:r>
            <a:r>
              <a:rPr lang="en-US" dirty="0"/>
              <a:t> </a:t>
            </a:r>
            <a:r>
              <a:rPr lang="en-US" dirty="0" err="1"/>
              <a:t>ambientais</a:t>
            </a:r>
            <a:endParaRPr lang="en-US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dirty="0" err="1"/>
              <a:t>Resistência</a:t>
            </a:r>
            <a:r>
              <a:rPr lang="en-US" dirty="0"/>
              <a:t> natural do </a:t>
            </a:r>
            <a:r>
              <a:rPr lang="en-US" dirty="0" err="1"/>
              <a:t>indivíduo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146675" y="6237288"/>
            <a:ext cx="3540125" cy="37623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Chance de </a:t>
            </a:r>
            <a:r>
              <a:rPr lang="en-US" dirty="0" err="1"/>
              <a:t>infecção</a:t>
            </a:r>
            <a:endParaRPr lang="en-US" dirty="0"/>
          </a:p>
        </p:txBody>
      </p:sp>
      <p:sp>
        <p:nvSpPr>
          <p:cNvPr id="11" name="Down Arrow 10"/>
          <p:cNvSpPr/>
          <p:nvPr/>
        </p:nvSpPr>
        <p:spPr>
          <a:xfrm>
            <a:off x="6700838" y="5576888"/>
            <a:ext cx="300037" cy="6604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8435" name="Picture 4" descr="cycle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13" y="0"/>
            <a:ext cx="9107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84150" y="5494338"/>
            <a:ext cx="2005013" cy="121602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Após</a:t>
            </a:r>
            <a:r>
              <a:rPr lang="en-US" dirty="0"/>
              <a:t> 2-10 </a:t>
            </a:r>
            <a:r>
              <a:rPr lang="en-US" dirty="0" err="1"/>
              <a:t>semanas</a:t>
            </a:r>
            <a:r>
              <a:rPr lang="en-US" dirty="0"/>
              <a:t>: </a:t>
            </a:r>
            <a:r>
              <a:rPr lang="en-US" dirty="0" err="1"/>
              <a:t>imunidade</a:t>
            </a:r>
            <a:r>
              <a:rPr lang="en-US" dirty="0"/>
              <a:t> </a:t>
            </a:r>
            <a:r>
              <a:rPr lang="en-US" dirty="0" err="1"/>
              <a:t>celular</a:t>
            </a:r>
            <a:r>
              <a:rPr lang="en-US" dirty="0"/>
              <a:t> </a:t>
            </a:r>
            <a:r>
              <a:rPr lang="en-US" dirty="0" err="1"/>
              <a:t>específica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513" y="1924050"/>
            <a:ext cx="1771650" cy="66675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Liquefação</a:t>
            </a:r>
            <a:r>
              <a:rPr lang="en-US" dirty="0"/>
              <a:t> da </a:t>
            </a:r>
            <a:r>
              <a:rPr lang="en-US" dirty="0" err="1"/>
              <a:t>necrose</a:t>
            </a:r>
            <a:r>
              <a:rPr lang="en-US" dirty="0"/>
              <a:t> </a:t>
            </a:r>
            <a:r>
              <a:rPr lang="en-US" dirty="0" err="1"/>
              <a:t>caseosa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565px-Extrapulmonary_tuberculosis_symptom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9025" y="617538"/>
            <a:ext cx="4303713" cy="584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 descr="1_14923_293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52688" y="306388"/>
            <a:ext cx="4191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5"/>
          <p:cNvSpPr txBox="1">
            <a:spLocks/>
          </p:cNvSpPr>
          <p:nvPr/>
        </p:nvSpPr>
        <p:spPr>
          <a:xfrm>
            <a:off x="2452688" y="4497388"/>
            <a:ext cx="4191000" cy="16541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2400" dirty="0" err="1" smtClean="0">
                <a:solidFill>
                  <a:schemeClr val="bg1"/>
                </a:solidFill>
              </a:rPr>
              <a:t>Mais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comum</a:t>
            </a:r>
            <a:endParaRPr lang="en-US" sz="2400" dirty="0" smtClean="0">
              <a:solidFill>
                <a:schemeClr val="bg1"/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400" dirty="0" err="1" smtClean="0">
                <a:solidFill>
                  <a:schemeClr val="bg1"/>
                </a:solidFill>
              </a:rPr>
              <a:t>Mantém</a:t>
            </a:r>
            <a:r>
              <a:rPr lang="en-US" sz="2400" dirty="0" smtClean="0">
                <a:solidFill>
                  <a:schemeClr val="bg1"/>
                </a:solidFill>
              </a:rPr>
              <a:t> a </a:t>
            </a:r>
            <a:r>
              <a:rPr lang="en-US" sz="2400" dirty="0" err="1" smtClean="0">
                <a:solidFill>
                  <a:schemeClr val="bg1"/>
                </a:solidFill>
              </a:rPr>
              <a:t>cadeia</a:t>
            </a:r>
            <a:r>
              <a:rPr lang="en-US" sz="2400" dirty="0" smtClean="0">
                <a:solidFill>
                  <a:schemeClr val="bg1"/>
                </a:solidFill>
              </a:rPr>
              <a:t> de </a:t>
            </a:r>
            <a:r>
              <a:rPr lang="en-US" sz="2400" dirty="0" err="1" smtClean="0">
                <a:solidFill>
                  <a:schemeClr val="bg1"/>
                </a:solidFill>
              </a:rPr>
              <a:t>transmissão</a:t>
            </a:r>
            <a:r>
              <a:rPr lang="en-US" sz="2400" dirty="0" smtClean="0">
                <a:solidFill>
                  <a:schemeClr val="bg1"/>
                </a:solidFill>
              </a:rPr>
              <a:t> da </a:t>
            </a:r>
            <a:r>
              <a:rPr lang="en-US" sz="2400" dirty="0" err="1" smtClean="0">
                <a:solidFill>
                  <a:schemeClr val="bg1"/>
                </a:solidFill>
              </a:rPr>
              <a:t>doença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>
          <a:xfrm>
            <a:off x="457200" y="265113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Manifestações Clínicas</a:t>
            </a:r>
          </a:p>
        </p:txBody>
      </p:sp>
      <p:pic>
        <p:nvPicPr>
          <p:cNvPr id="21506" name="Picture 6" descr="bigstockphoto_Little_Girl_With_The_Flu_424644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2613" y="1323975"/>
            <a:ext cx="2341562" cy="1562100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8C3836"/>
            </a:solidFill>
            <a:miter lim="800000"/>
            <a:headEnd/>
            <a:tailEnd/>
          </a:ln>
        </p:spPr>
      </p:pic>
      <p:pic>
        <p:nvPicPr>
          <p:cNvPr id="21507" name="Picture 7" descr="baby-with-feve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8313" y="2973388"/>
            <a:ext cx="1885950" cy="1263650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8C3836"/>
            </a:solidFill>
            <a:miter lim="800000"/>
            <a:headEnd/>
            <a:tailEnd/>
          </a:ln>
        </p:spPr>
      </p:pic>
      <p:pic>
        <p:nvPicPr>
          <p:cNvPr id="21508" name="Picture 8" descr="peso_menino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9975" y="4395788"/>
            <a:ext cx="1854200" cy="1782762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8C3836"/>
            </a:solidFill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957513" y="1598613"/>
            <a:ext cx="3844925" cy="100171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err="1"/>
              <a:t>Tosse</a:t>
            </a:r>
            <a:r>
              <a:rPr lang="en-US" sz="2000" dirty="0"/>
              <a:t> </a:t>
            </a:r>
            <a:r>
              <a:rPr lang="en-US" sz="2000" dirty="0" err="1"/>
              <a:t>incessante</a:t>
            </a:r>
            <a:r>
              <a:rPr lang="en-US" sz="2000" dirty="0"/>
              <a:t>, </a:t>
            </a:r>
            <a:r>
              <a:rPr lang="en-US" sz="2000" dirty="0" err="1"/>
              <a:t>crônica</a:t>
            </a:r>
            <a:r>
              <a:rPr lang="en-US" sz="2000" dirty="0"/>
              <a:t>, </a:t>
            </a:r>
            <a:r>
              <a:rPr lang="en-US" sz="2000" dirty="0" err="1"/>
              <a:t>sem</a:t>
            </a:r>
            <a:r>
              <a:rPr lang="en-US" sz="2000" dirty="0"/>
              <a:t> </a:t>
            </a:r>
            <a:r>
              <a:rPr lang="en-US" sz="2000" dirty="0" err="1"/>
              <a:t>melhora</a:t>
            </a:r>
            <a:r>
              <a:rPr lang="en-US" sz="2000" dirty="0"/>
              <a:t> </a:t>
            </a:r>
            <a:r>
              <a:rPr lang="en-US" sz="2000" dirty="0" err="1"/>
              <a:t>por</a:t>
            </a:r>
            <a:r>
              <a:rPr lang="en-US" sz="2000" dirty="0"/>
              <a:t> </a:t>
            </a:r>
            <a:r>
              <a:rPr lang="en-US" sz="2000" dirty="0" err="1"/>
              <a:t>mais</a:t>
            </a:r>
            <a:r>
              <a:rPr lang="en-US" sz="2000" dirty="0"/>
              <a:t> de 3 </a:t>
            </a:r>
            <a:r>
              <a:rPr lang="en-US" sz="2000" dirty="0" err="1"/>
              <a:t>semanas</a:t>
            </a:r>
            <a:r>
              <a:rPr lang="en-US" sz="2000" dirty="0"/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957513" y="3125788"/>
            <a:ext cx="3844925" cy="100171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err="1"/>
              <a:t>Febre</a:t>
            </a:r>
            <a:r>
              <a:rPr lang="en-US" sz="2000" dirty="0"/>
              <a:t> &gt; 38˚C, </a:t>
            </a:r>
            <a:r>
              <a:rPr lang="en-US" sz="2000" dirty="0" err="1"/>
              <a:t>por</a:t>
            </a:r>
            <a:r>
              <a:rPr lang="en-US" sz="2000" dirty="0"/>
              <a:t> </a:t>
            </a:r>
            <a:r>
              <a:rPr lang="en-US" sz="2000" dirty="0" err="1"/>
              <a:t>mais</a:t>
            </a:r>
            <a:r>
              <a:rPr lang="en-US" sz="2000" dirty="0"/>
              <a:t> de 2 </a:t>
            </a:r>
            <a:r>
              <a:rPr lang="en-US" sz="2000" dirty="0" err="1"/>
              <a:t>semanas</a:t>
            </a:r>
            <a:r>
              <a:rPr lang="en-US" sz="2000" dirty="0"/>
              <a:t>, </a:t>
            </a:r>
            <a:r>
              <a:rPr lang="en-US" sz="2000" dirty="0" err="1"/>
              <a:t>excluindo</a:t>
            </a:r>
            <a:r>
              <a:rPr lang="en-US" sz="2000" dirty="0"/>
              <a:t> </a:t>
            </a:r>
            <a:r>
              <a:rPr lang="en-US" sz="2000" dirty="0" err="1"/>
              <a:t>outras</a:t>
            </a:r>
            <a:r>
              <a:rPr lang="en-US" sz="2000" dirty="0"/>
              <a:t> </a:t>
            </a:r>
            <a:r>
              <a:rPr lang="en-US" sz="2000" dirty="0" err="1"/>
              <a:t>causas</a:t>
            </a:r>
            <a:r>
              <a:rPr lang="en-US" sz="2000" dirty="0"/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957513" y="4805363"/>
            <a:ext cx="3860800" cy="7270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err="1"/>
              <a:t>Perda</a:t>
            </a:r>
            <a:r>
              <a:rPr lang="en-US" sz="2000" dirty="0"/>
              <a:t> de peso </a:t>
            </a:r>
            <a:r>
              <a:rPr lang="en-US" sz="2000" dirty="0" err="1"/>
              <a:t>ou</a:t>
            </a:r>
            <a:r>
              <a:rPr lang="en-US" sz="2000" dirty="0"/>
              <a:t> </a:t>
            </a:r>
            <a:r>
              <a:rPr lang="en-US" sz="2000" dirty="0" err="1"/>
              <a:t>ganho</a:t>
            </a:r>
            <a:r>
              <a:rPr lang="en-US" sz="2000" dirty="0"/>
              <a:t> </a:t>
            </a:r>
            <a:r>
              <a:rPr lang="en-US" sz="2000" dirty="0" err="1"/>
              <a:t>inadequado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Manifestações Clínicas</a:t>
            </a:r>
          </a:p>
        </p:txBody>
      </p:sp>
      <p:sp>
        <p:nvSpPr>
          <p:cNvPr id="5" name="Explosion 1 4"/>
          <p:cNvSpPr/>
          <p:nvPr/>
        </p:nvSpPr>
        <p:spPr>
          <a:xfrm rot="20534501">
            <a:off x="674688" y="1570038"/>
            <a:ext cx="3943350" cy="2041525"/>
          </a:xfrm>
          <a:prstGeom prst="irregularSeal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solidFill>
                  <a:srgbClr val="17375E"/>
                </a:solidFill>
              </a:rPr>
              <a:t>Sintomas</a:t>
            </a:r>
            <a:r>
              <a:rPr lang="en-US" sz="2400" dirty="0">
                <a:solidFill>
                  <a:srgbClr val="17375E"/>
                </a:solidFill>
              </a:rPr>
              <a:t> </a:t>
            </a:r>
            <a:r>
              <a:rPr lang="en-US" sz="2400" dirty="0" err="1">
                <a:solidFill>
                  <a:srgbClr val="17375E"/>
                </a:solidFill>
              </a:rPr>
              <a:t>Inespecíficos</a:t>
            </a:r>
            <a:endParaRPr lang="en-US" sz="2400" dirty="0">
              <a:solidFill>
                <a:srgbClr val="17375E"/>
              </a:solidFill>
            </a:endParaRPr>
          </a:p>
        </p:txBody>
      </p:sp>
      <p:pic>
        <p:nvPicPr>
          <p:cNvPr id="6" name="Picture 5" descr="Captura de Tela 2014-03-22 às 10.53.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13" y="3819525"/>
            <a:ext cx="8877300" cy="127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7" name="TextBox 6"/>
          <p:cNvSpPr txBox="1"/>
          <p:nvPr/>
        </p:nvSpPr>
        <p:spPr>
          <a:xfrm>
            <a:off x="6048375" y="5732463"/>
            <a:ext cx="2655888" cy="3683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17375E"/>
                </a:solidFill>
              </a:rPr>
              <a:t>PPD 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48375" y="6273800"/>
            <a:ext cx="2655888" cy="392113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solidFill>
                  <a:srgbClr val="17375E"/>
                </a:solidFill>
              </a:rPr>
              <a:t>Contato</a:t>
            </a:r>
            <a:r>
              <a:rPr lang="en-US" dirty="0">
                <a:solidFill>
                  <a:srgbClr val="17375E"/>
                </a:solidFill>
              </a:rPr>
              <a:t> com TB</a:t>
            </a:r>
          </a:p>
        </p:txBody>
      </p:sp>
      <p:sp>
        <p:nvSpPr>
          <p:cNvPr id="9" name="Bent Arrow 8"/>
          <p:cNvSpPr/>
          <p:nvPr/>
        </p:nvSpPr>
        <p:spPr>
          <a:xfrm flipV="1">
            <a:off x="5037138" y="5089525"/>
            <a:ext cx="711200" cy="1327150"/>
          </a:xfrm>
          <a:prstGeom prst="ben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tx2">
                    <a:lumMod val="50000"/>
                  </a:schemeClr>
                </a:solidFill>
              </a:rPr>
              <a:t>Tuberculose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50000"/>
                  </a:schemeClr>
                </a:solidFill>
              </a:rPr>
              <a:t>Primária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50000"/>
                  </a:schemeClr>
                </a:solidFill>
              </a:rPr>
              <a:t>Típica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3554" name="Picture 3" descr="Captura de Tela 2014-03-22 às 12.19.09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03688" y="1600200"/>
            <a:ext cx="4583112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57200" y="2473325"/>
            <a:ext cx="3646488" cy="7270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Mais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comum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em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crianças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de 2-12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anos</a:t>
            </a: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3722688"/>
            <a:ext cx="3646488" cy="7270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254061"/>
                </a:solidFill>
              </a:rPr>
              <a:t>Ocorre</a:t>
            </a:r>
            <a:r>
              <a:rPr lang="en-US" sz="2000" b="1" dirty="0">
                <a:solidFill>
                  <a:srgbClr val="254061"/>
                </a:solidFill>
              </a:rPr>
              <a:t> </a:t>
            </a:r>
            <a:r>
              <a:rPr lang="en-US" sz="2000" b="1" dirty="0" err="1">
                <a:solidFill>
                  <a:srgbClr val="254061"/>
                </a:solidFill>
              </a:rPr>
              <a:t>nos</a:t>
            </a:r>
            <a:r>
              <a:rPr lang="en-US" sz="2000" b="1" dirty="0">
                <a:solidFill>
                  <a:srgbClr val="254061"/>
                </a:solidFill>
              </a:rPr>
              <a:t> </a:t>
            </a:r>
            <a:r>
              <a:rPr lang="en-US" sz="2000" b="1" dirty="0" err="1">
                <a:solidFill>
                  <a:srgbClr val="254061"/>
                </a:solidFill>
              </a:rPr>
              <a:t>primeiros</a:t>
            </a:r>
            <a:r>
              <a:rPr lang="en-US" sz="2000" b="1" dirty="0">
                <a:solidFill>
                  <a:srgbClr val="254061"/>
                </a:solidFill>
              </a:rPr>
              <a:t> 3 </a:t>
            </a:r>
            <a:r>
              <a:rPr lang="en-US" sz="2000" b="1" dirty="0" err="1">
                <a:solidFill>
                  <a:srgbClr val="254061"/>
                </a:solidFill>
              </a:rPr>
              <a:t>anos</a:t>
            </a:r>
            <a:r>
              <a:rPr lang="en-US" sz="2000" b="1" dirty="0">
                <a:solidFill>
                  <a:srgbClr val="254061"/>
                </a:solidFill>
              </a:rPr>
              <a:t> da </a:t>
            </a:r>
            <a:r>
              <a:rPr lang="en-US" sz="2000" b="1" dirty="0" err="1">
                <a:solidFill>
                  <a:srgbClr val="254061"/>
                </a:solidFill>
              </a:rPr>
              <a:t>primoinfecção</a:t>
            </a:r>
            <a:endParaRPr lang="en-US" sz="2000" b="1" dirty="0">
              <a:solidFill>
                <a:srgbClr val="25406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4981575"/>
            <a:ext cx="3646488" cy="4222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254061"/>
                </a:solidFill>
              </a:rPr>
              <a:t>Terço</a:t>
            </a:r>
            <a:r>
              <a:rPr lang="en-US" sz="2000" b="1" dirty="0">
                <a:solidFill>
                  <a:srgbClr val="254061"/>
                </a:solidFill>
              </a:rPr>
              <a:t> </a:t>
            </a:r>
            <a:r>
              <a:rPr lang="en-US" sz="2000" b="1" dirty="0" err="1">
                <a:solidFill>
                  <a:srgbClr val="254061"/>
                </a:solidFill>
              </a:rPr>
              <a:t>médio</a:t>
            </a:r>
            <a:r>
              <a:rPr lang="en-US" sz="2000" b="1" dirty="0">
                <a:solidFill>
                  <a:srgbClr val="254061"/>
                </a:solidFill>
              </a:rPr>
              <a:t> do </a:t>
            </a:r>
            <a:r>
              <a:rPr lang="en-US" sz="2000" b="1" dirty="0" err="1">
                <a:solidFill>
                  <a:srgbClr val="254061"/>
                </a:solidFill>
              </a:rPr>
              <a:t>pulmão</a:t>
            </a:r>
            <a:endParaRPr lang="en-US" sz="2000" b="1" dirty="0">
              <a:solidFill>
                <a:srgbClr val="25406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Tuberculose Primária Progressiva</a:t>
            </a:r>
          </a:p>
        </p:txBody>
      </p:sp>
      <p:pic>
        <p:nvPicPr>
          <p:cNvPr id="24578" name="Picture 4" descr="Captura de Tela 2014-03-22 às 12.20.1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0850" y="1787525"/>
            <a:ext cx="4694238" cy="458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57200" y="2527300"/>
            <a:ext cx="3803650" cy="7270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10253F"/>
                </a:solidFill>
              </a:rPr>
              <a:t>Grande </a:t>
            </a:r>
            <a:r>
              <a:rPr lang="en-US" sz="2000" b="1" dirty="0" err="1">
                <a:solidFill>
                  <a:srgbClr val="10253F"/>
                </a:solidFill>
              </a:rPr>
              <a:t>inóculo</a:t>
            </a:r>
            <a:r>
              <a:rPr lang="en-US" sz="2000" b="1" dirty="0">
                <a:solidFill>
                  <a:srgbClr val="10253F"/>
                </a:solidFill>
              </a:rPr>
              <a:t> de </a:t>
            </a:r>
            <a:r>
              <a:rPr lang="en-US" sz="2000" b="1" dirty="0" err="1">
                <a:solidFill>
                  <a:srgbClr val="10253F"/>
                </a:solidFill>
              </a:rPr>
              <a:t>bacilos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ou</a:t>
            </a:r>
            <a:endParaRPr lang="en-US" sz="2000" b="1" dirty="0">
              <a:solidFill>
                <a:srgbClr val="10253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Defesas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imunológicas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deprimidas</a:t>
            </a:r>
            <a:endParaRPr lang="en-US" sz="2000" b="1" dirty="0">
              <a:solidFill>
                <a:srgbClr val="10253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3795713"/>
            <a:ext cx="3803650" cy="7270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10253F"/>
                </a:solidFill>
              </a:rPr>
              <a:t>Grande </a:t>
            </a:r>
            <a:r>
              <a:rPr lang="en-US" sz="2000" b="1" dirty="0" err="1">
                <a:solidFill>
                  <a:srgbClr val="10253F"/>
                </a:solidFill>
              </a:rPr>
              <a:t>área</a:t>
            </a:r>
            <a:r>
              <a:rPr lang="en-US" sz="2000" b="1" dirty="0">
                <a:solidFill>
                  <a:srgbClr val="10253F"/>
                </a:solidFill>
              </a:rPr>
              <a:t> de </a:t>
            </a:r>
            <a:r>
              <a:rPr lang="en-US" sz="2000" b="1" dirty="0" err="1">
                <a:solidFill>
                  <a:srgbClr val="10253F"/>
                </a:solidFill>
              </a:rPr>
              <a:t>inflamação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granulomatosa</a:t>
            </a:r>
            <a:r>
              <a:rPr lang="en-US" sz="2000" b="1" dirty="0">
                <a:solidFill>
                  <a:srgbClr val="10253F"/>
                </a:solidFill>
              </a:rPr>
              <a:t> e </a:t>
            </a:r>
            <a:r>
              <a:rPr lang="en-US" sz="2000" b="1" dirty="0" err="1">
                <a:solidFill>
                  <a:srgbClr val="10253F"/>
                </a:solidFill>
              </a:rPr>
              <a:t>exsudativa</a:t>
            </a:r>
            <a:endParaRPr lang="en-US" sz="2000" b="1" dirty="0">
              <a:solidFill>
                <a:srgbClr val="10253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4933950"/>
            <a:ext cx="3803650" cy="4222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Terço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médio</a:t>
            </a:r>
            <a:r>
              <a:rPr lang="en-US" sz="2000" b="1" dirty="0">
                <a:solidFill>
                  <a:srgbClr val="10253F"/>
                </a:solidFill>
              </a:rPr>
              <a:t> do </a:t>
            </a:r>
            <a:r>
              <a:rPr lang="en-US" sz="2000" b="1" dirty="0" err="1">
                <a:solidFill>
                  <a:srgbClr val="10253F"/>
                </a:solidFill>
              </a:rPr>
              <a:t>pulmão</a:t>
            </a:r>
            <a:endParaRPr lang="en-US" sz="2000" b="1" dirty="0">
              <a:solidFill>
                <a:srgbClr val="10253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 descr="Captura de Tela 2014-03-22 às 12.19.4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6738" y="2071688"/>
            <a:ext cx="5580062" cy="389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Tuberculose Miliar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825" y="2295525"/>
            <a:ext cx="2855913" cy="16414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Mais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comum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em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&lt; 2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anos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não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vacinados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imudepressão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moderada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a grave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0825" y="4265613"/>
            <a:ext cx="2855913" cy="13366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Interstício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Pulmonar</a:t>
            </a:r>
            <a:endParaRPr lang="en-US" sz="2000" b="1" dirty="0">
              <a:solidFill>
                <a:srgbClr val="10253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10253F"/>
                </a:solidFill>
              </a:rPr>
              <a:t>Meninges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Sistema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Reticuloendotelial</a:t>
            </a:r>
            <a:endParaRPr lang="en-US" sz="2000" b="1" dirty="0">
              <a:solidFill>
                <a:srgbClr val="10253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4" descr="Captura de Tela 2014-03-22 às 12.20.2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92525" y="1585913"/>
            <a:ext cx="4870450" cy="48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Tuberculose Pós Primária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1955800"/>
            <a:ext cx="3235325" cy="4222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10253F"/>
                </a:solidFill>
              </a:rPr>
              <a:t>3 </a:t>
            </a:r>
            <a:r>
              <a:rPr lang="en-US" sz="2000" b="1" dirty="0" err="1">
                <a:solidFill>
                  <a:srgbClr val="10253F"/>
                </a:solidFill>
              </a:rPr>
              <a:t>anos</a:t>
            </a:r>
            <a:r>
              <a:rPr lang="en-US" sz="2000" b="1" dirty="0">
                <a:solidFill>
                  <a:srgbClr val="10253F"/>
                </a:solidFill>
              </a:rPr>
              <a:t> da </a:t>
            </a:r>
            <a:r>
              <a:rPr lang="en-US" sz="2000" b="1" dirty="0" err="1">
                <a:solidFill>
                  <a:srgbClr val="10253F"/>
                </a:solidFill>
              </a:rPr>
              <a:t>infecção</a:t>
            </a:r>
            <a:endParaRPr lang="en-US" sz="2000" b="1" dirty="0">
              <a:solidFill>
                <a:srgbClr val="10253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2925763"/>
            <a:ext cx="3235325" cy="4222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Adolescentes</a:t>
            </a:r>
            <a:r>
              <a:rPr lang="en-US" sz="2000" b="1" dirty="0">
                <a:solidFill>
                  <a:srgbClr val="10253F"/>
                </a:solidFill>
              </a:rPr>
              <a:t> e </a:t>
            </a:r>
            <a:r>
              <a:rPr lang="en-US" sz="2000" b="1" dirty="0" err="1">
                <a:solidFill>
                  <a:srgbClr val="10253F"/>
                </a:solidFill>
              </a:rPr>
              <a:t>Adultos</a:t>
            </a:r>
            <a:endParaRPr lang="en-US" sz="2000" b="1" dirty="0">
              <a:solidFill>
                <a:srgbClr val="10253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3763963"/>
            <a:ext cx="3235325" cy="7270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Reativação</a:t>
            </a:r>
            <a:endParaRPr lang="en-US" sz="2000" b="1" dirty="0">
              <a:solidFill>
                <a:srgbClr val="10253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Reinfecção</a:t>
            </a:r>
            <a:endParaRPr lang="en-US" sz="2000" b="1" dirty="0">
              <a:solidFill>
                <a:srgbClr val="10253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4" descr="Captura de Tela 2014-03-22 às 12.19.26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7475" y="588963"/>
            <a:ext cx="6261100" cy="553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5694363"/>
            <a:ext cx="8229600" cy="9906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Opacificação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que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não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melhora</a:t>
            </a:r>
            <a:r>
              <a:rPr lang="en-US" dirty="0" smtClean="0">
                <a:solidFill>
                  <a:schemeClr val="bg1"/>
                </a:solidFill>
              </a:rPr>
              <a:t> com o </a:t>
            </a:r>
            <a:r>
              <a:rPr lang="en-US" dirty="0" err="1" smtClean="0">
                <a:solidFill>
                  <a:schemeClr val="bg1"/>
                </a:solidFill>
              </a:rPr>
              <a:t>uso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dirty="0" err="1" smtClean="0">
                <a:solidFill>
                  <a:schemeClr val="bg1"/>
                </a:solidFill>
              </a:rPr>
              <a:t>antibióticos</a:t>
            </a:r>
            <a:r>
              <a:rPr lang="en-US" dirty="0" smtClean="0">
                <a:solidFill>
                  <a:schemeClr val="bg1"/>
                </a:solidFill>
              </a:rPr>
              <a:t> – </a:t>
            </a:r>
            <a:r>
              <a:rPr lang="en-US" dirty="0" err="1" smtClean="0">
                <a:solidFill>
                  <a:schemeClr val="bg1"/>
                </a:solidFill>
              </a:rPr>
              <a:t>pensar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em</a:t>
            </a:r>
            <a:r>
              <a:rPr lang="en-US" dirty="0" smtClean="0">
                <a:solidFill>
                  <a:schemeClr val="bg1"/>
                </a:solidFill>
              </a:rPr>
              <a:t> TB!!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4" descr="100219084209_bebe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3188" y="-96838"/>
            <a:ext cx="9363076" cy="708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17375E"/>
                </a:solidFill>
              </a:rPr>
              <a:t>Tuberculose Perinatal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US" b="1" dirty="0" err="1" smtClean="0">
                <a:solidFill>
                  <a:srgbClr val="17375E"/>
                </a:solidFill>
              </a:rPr>
              <a:t>Congênita</a:t>
            </a:r>
            <a:r>
              <a:rPr lang="en-US" b="1" dirty="0" smtClean="0">
                <a:solidFill>
                  <a:srgbClr val="17375E"/>
                </a:solidFill>
              </a:rPr>
              <a:t>: </a:t>
            </a:r>
            <a:r>
              <a:rPr lang="en-US" b="1" dirty="0" err="1" smtClean="0">
                <a:solidFill>
                  <a:srgbClr val="17375E"/>
                </a:solidFill>
              </a:rPr>
              <a:t>mãe</a:t>
            </a:r>
            <a:r>
              <a:rPr lang="en-US" b="1" dirty="0" smtClean="0">
                <a:solidFill>
                  <a:srgbClr val="17375E"/>
                </a:solidFill>
              </a:rPr>
              <a:t> com </a:t>
            </a:r>
            <a:r>
              <a:rPr lang="en-US" b="1" dirty="0" err="1" smtClean="0">
                <a:solidFill>
                  <a:srgbClr val="17375E"/>
                </a:solidFill>
              </a:rPr>
              <a:t>endometrite</a:t>
            </a:r>
            <a:r>
              <a:rPr lang="en-US" b="1" dirty="0" smtClean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tuberculosa</a:t>
            </a:r>
            <a:r>
              <a:rPr lang="en-US" b="1" dirty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ou</a:t>
            </a:r>
            <a:r>
              <a:rPr lang="en-US" b="1" dirty="0" smtClean="0">
                <a:solidFill>
                  <a:srgbClr val="17375E"/>
                </a:solidFill>
              </a:rPr>
              <a:t> </a:t>
            </a:r>
            <a:r>
              <a:rPr lang="en-US" b="1" dirty="0">
                <a:solidFill>
                  <a:srgbClr val="17375E"/>
                </a:solidFill>
              </a:rPr>
              <a:t>TB </a:t>
            </a:r>
            <a:r>
              <a:rPr lang="en-US" b="1" dirty="0" err="1">
                <a:solidFill>
                  <a:srgbClr val="17375E"/>
                </a:solidFill>
              </a:rPr>
              <a:t>disseminada</a:t>
            </a:r>
            <a:endParaRPr lang="en-US" b="1" dirty="0">
              <a:solidFill>
                <a:srgbClr val="17375E"/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Arial"/>
              <a:buChar char="–"/>
              <a:defRPr/>
            </a:pPr>
            <a:r>
              <a:rPr lang="en-US" b="1" dirty="0">
                <a:solidFill>
                  <a:srgbClr val="17375E"/>
                </a:solidFill>
              </a:rPr>
              <a:t>Via </a:t>
            </a:r>
            <a:r>
              <a:rPr lang="en-US" b="1" dirty="0" err="1">
                <a:solidFill>
                  <a:srgbClr val="17375E"/>
                </a:solidFill>
              </a:rPr>
              <a:t>hematogênica</a:t>
            </a:r>
            <a:r>
              <a:rPr lang="en-US" b="1" dirty="0">
                <a:solidFill>
                  <a:srgbClr val="17375E"/>
                </a:solidFill>
              </a:rPr>
              <a:t> </a:t>
            </a:r>
            <a:r>
              <a:rPr lang="en-US" b="1" dirty="0" err="1">
                <a:solidFill>
                  <a:srgbClr val="17375E"/>
                </a:solidFill>
              </a:rPr>
              <a:t>ou</a:t>
            </a:r>
            <a:r>
              <a:rPr lang="en-US" b="1" dirty="0">
                <a:solidFill>
                  <a:srgbClr val="17375E"/>
                </a:solidFill>
              </a:rPr>
              <a:t> </a:t>
            </a:r>
            <a:r>
              <a:rPr lang="en-US" b="1" dirty="0" err="1">
                <a:solidFill>
                  <a:srgbClr val="17375E"/>
                </a:solidFill>
              </a:rPr>
              <a:t>aspiração</a:t>
            </a:r>
            <a:r>
              <a:rPr lang="en-US" b="1" dirty="0">
                <a:solidFill>
                  <a:srgbClr val="17375E"/>
                </a:solidFill>
              </a:rPr>
              <a:t> do </a:t>
            </a:r>
            <a:r>
              <a:rPr lang="en-US" b="1" dirty="0" err="1">
                <a:solidFill>
                  <a:srgbClr val="17375E"/>
                </a:solidFill>
              </a:rPr>
              <a:t>líquido</a:t>
            </a:r>
            <a:r>
              <a:rPr lang="en-US" b="1" dirty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amniótico</a:t>
            </a:r>
            <a:endParaRPr lang="en-US" b="1" dirty="0" smtClean="0">
              <a:solidFill>
                <a:srgbClr val="17375E"/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Arial"/>
              <a:buChar char="–"/>
              <a:defRPr/>
            </a:pPr>
            <a:r>
              <a:rPr lang="en-US" b="1" dirty="0" err="1" smtClean="0">
                <a:solidFill>
                  <a:srgbClr val="17375E"/>
                </a:solidFill>
              </a:rPr>
              <a:t>Febre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desconforto</a:t>
            </a:r>
            <a:r>
              <a:rPr lang="en-US" b="1" dirty="0" smtClean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respiratório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hepatoesplenomegalia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letargia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irritabilidade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baixa</a:t>
            </a:r>
            <a:r>
              <a:rPr lang="en-US" b="1" dirty="0" smtClean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ingesta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baixo</a:t>
            </a:r>
            <a:r>
              <a:rPr lang="en-US" b="1" dirty="0" smtClean="0">
                <a:solidFill>
                  <a:srgbClr val="17375E"/>
                </a:solidFill>
              </a:rPr>
              <a:t> peso</a:t>
            </a:r>
          </a:p>
          <a:p>
            <a:pPr lvl="1" eaLnBrk="1" fontAlgn="auto" hangingPunct="1">
              <a:spcAft>
                <a:spcPts val="0"/>
              </a:spcAft>
              <a:buFont typeface="Arial"/>
              <a:buChar char="–"/>
              <a:defRPr/>
            </a:pPr>
            <a:endParaRPr lang="en-US" dirty="0" smtClean="0">
              <a:solidFill>
                <a:srgbClr val="17375E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US" b="1" dirty="0" smtClean="0">
                <a:solidFill>
                  <a:srgbClr val="17375E"/>
                </a:solidFill>
              </a:rPr>
              <a:t>Neonatal: </a:t>
            </a:r>
            <a:r>
              <a:rPr lang="en-US" b="1" dirty="0" err="1" smtClean="0">
                <a:solidFill>
                  <a:srgbClr val="17375E"/>
                </a:solidFill>
              </a:rPr>
              <a:t>exposição</a:t>
            </a:r>
            <a:r>
              <a:rPr lang="en-US" b="1" dirty="0" smtClean="0">
                <a:solidFill>
                  <a:srgbClr val="17375E"/>
                </a:solidFill>
              </a:rPr>
              <a:t> a </a:t>
            </a:r>
            <a:r>
              <a:rPr lang="en-US" b="1" dirty="0" err="1" smtClean="0">
                <a:solidFill>
                  <a:srgbClr val="17375E"/>
                </a:solidFill>
              </a:rPr>
              <a:t>aerossóis</a:t>
            </a:r>
            <a:r>
              <a:rPr lang="en-US" b="1" dirty="0">
                <a:solidFill>
                  <a:srgbClr val="17375E"/>
                </a:solidFill>
              </a:rPr>
              <a:t> </a:t>
            </a:r>
            <a:endParaRPr lang="en-US" b="1" dirty="0" smtClean="0">
              <a:solidFill>
                <a:srgbClr val="17375E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b="1" dirty="0" smtClean="0">
                <a:solidFill>
                  <a:srgbClr val="17375E"/>
                </a:solidFill>
              </a:rPr>
              <a:t>    da </a:t>
            </a:r>
            <a:r>
              <a:rPr lang="en-US" b="1" dirty="0" err="1" smtClean="0">
                <a:solidFill>
                  <a:srgbClr val="17375E"/>
                </a:solidFill>
              </a:rPr>
              <a:t>mãe</a:t>
            </a:r>
            <a:r>
              <a:rPr lang="en-US" b="1" dirty="0" smtClean="0">
                <a:solidFill>
                  <a:srgbClr val="17375E"/>
                </a:solidFill>
              </a:rPr>
              <a:t> (</a:t>
            </a:r>
            <a:r>
              <a:rPr lang="en-US" b="1" dirty="0" err="1" smtClean="0">
                <a:solidFill>
                  <a:srgbClr val="17375E"/>
                </a:solidFill>
              </a:rPr>
              <a:t>mais</a:t>
            </a:r>
            <a:r>
              <a:rPr lang="en-US" b="1" dirty="0" smtClean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comum</a:t>
            </a:r>
            <a:r>
              <a:rPr lang="en-US" b="1" dirty="0" smtClean="0">
                <a:solidFill>
                  <a:srgbClr val="17375E"/>
                </a:solidFill>
              </a:rPr>
              <a:t>)</a:t>
            </a:r>
          </a:p>
        </p:txBody>
      </p:sp>
      <p:sp>
        <p:nvSpPr>
          <p:cNvPr id="6" name="Hexagon 5"/>
          <p:cNvSpPr/>
          <p:nvPr/>
        </p:nvSpPr>
        <p:spPr>
          <a:xfrm>
            <a:off x="6516688" y="4532313"/>
            <a:ext cx="2505075" cy="2216150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/>
              <a:t>Mortalidade</a:t>
            </a:r>
            <a:r>
              <a:rPr lang="en-US" sz="2400" dirty="0"/>
              <a:t> </a:t>
            </a:r>
            <a:r>
              <a:rPr lang="en-US" sz="2400" dirty="0" err="1"/>
              <a:t>chega</a:t>
            </a:r>
            <a:r>
              <a:rPr lang="en-US" sz="2400" dirty="0"/>
              <a:t> a 50%!!!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0722" name="Picture 4" descr="07CV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25" y="274638"/>
            <a:ext cx="9244013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897563" y="274638"/>
            <a:ext cx="3246437" cy="1831975"/>
          </a:xfrm>
        </p:spPr>
        <p:txBody>
          <a:bodyPr rtlCol="0">
            <a:normAutofit fontScale="925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Clínica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Inespecífica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Paucibacilares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Não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expectoram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dirty="0"/>
          </a:p>
        </p:txBody>
      </p:sp>
      <p:sp>
        <p:nvSpPr>
          <p:cNvPr id="30724" name="TextBox 6"/>
          <p:cNvSpPr txBox="1">
            <a:spLocks noChangeArrowheads="1"/>
          </p:cNvSpPr>
          <p:nvPr/>
        </p:nvSpPr>
        <p:spPr bwMode="auto">
          <a:xfrm>
            <a:off x="1036638" y="5364163"/>
            <a:ext cx="76501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Dificuldade em estabelecer diagnóstico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Diagnóstico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78898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/>
              <a:t>Contato</a:t>
            </a:r>
            <a:r>
              <a:rPr lang="en-US" dirty="0" smtClean="0"/>
              <a:t> </a:t>
            </a:r>
            <a:r>
              <a:rPr lang="en-US" dirty="0" err="1" smtClean="0"/>
              <a:t>recente</a:t>
            </a:r>
            <a:r>
              <a:rPr lang="en-US" dirty="0" smtClean="0"/>
              <a:t> com </a:t>
            </a:r>
            <a:r>
              <a:rPr lang="en-US" dirty="0" err="1" smtClean="0"/>
              <a:t>caso</a:t>
            </a:r>
            <a:r>
              <a:rPr lang="en-US" dirty="0" smtClean="0"/>
              <a:t> de TB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2587625"/>
            <a:ext cx="8229600" cy="6873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smtClean="0"/>
              <a:t>PPD </a:t>
            </a:r>
            <a:r>
              <a:rPr lang="en-US" dirty="0" err="1" smtClean="0"/>
              <a:t>positivo</a:t>
            </a:r>
            <a:endParaRPr lang="en-US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463925"/>
            <a:ext cx="8229600" cy="11366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/>
              <a:t>Achados</a:t>
            </a:r>
            <a:r>
              <a:rPr lang="en-US" dirty="0" smtClean="0"/>
              <a:t> </a:t>
            </a:r>
            <a:r>
              <a:rPr lang="en-US" dirty="0" err="1" smtClean="0"/>
              <a:t>positivos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radiografia</a:t>
            </a:r>
            <a:r>
              <a:rPr lang="en-US" dirty="0" smtClean="0"/>
              <a:t> de </a:t>
            </a:r>
            <a:r>
              <a:rPr lang="en-US" dirty="0" err="1" smtClean="0"/>
              <a:t>tórax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exame</a:t>
            </a:r>
            <a:r>
              <a:rPr lang="en-US" dirty="0" smtClean="0"/>
              <a:t> </a:t>
            </a:r>
            <a:r>
              <a:rPr lang="en-US" dirty="0" err="1" smtClean="0"/>
              <a:t>físico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90825" y="4760913"/>
            <a:ext cx="5948363" cy="544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30-40% - </a:t>
            </a:r>
            <a:r>
              <a:rPr lang="en-US" sz="2800" b="1" dirty="0" err="1">
                <a:solidFill>
                  <a:schemeClr val="accent2">
                    <a:lumMod val="75000"/>
                  </a:schemeClr>
                </a:solidFill>
              </a:rPr>
              <a:t>confirmação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accent2">
                    <a:lumMod val="75000"/>
                  </a:schemeClr>
                </a:solidFill>
              </a:rPr>
              <a:t>bacteriológica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751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963244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Quadro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clínico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Radiológico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Contato</a:t>
                      </a:r>
                      <a:r>
                        <a:rPr lang="en-US" dirty="0" smtClean="0"/>
                        <a:t> com </a:t>
                      </a:r>
                      <a:r>
                        <a:rPr lang="en-US" dirty="0" err="1" smtClean="0"/>
                        <a:t>adulto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tuberculoso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Teste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Tuberculínico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Estado </a:t>
                      </a:r>
                      <a:r>
                        <a:rPr lang="en-US" dirty="0" err="1" smtClean="0"/>
                        <a:t>Nutricional</a:t>
                      </a:r>
                      <a:endParaRPr lang="en-US" dirty="0"/>
                    </a:p>
                  </a:txBody>
                  <a:tcPr/>
                </a:tc>
              </a:tr>
              <a:tr h="2972459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Febre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tosse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adinamina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expectoração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emagrecimento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sudorese</a:t>
                      </a:r>
                      <a:r>
                        <a:rPr lang="en-US" sz="1600" dirty="0" smtClean="0"/>
                        <a:t> &gt; 2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semanas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Adenomegalia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hilar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ou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padrão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miliar</a:t>
                      </a:r>
                      <a:endParaRPr lang="en-US" sz="1400" baseline="0" dirty="0" smtClean="0"/>
                    </a:p>
                    <a:p>
                      <a:r>
                        <a:rPr lang="en-US" sz="1400" baseline="0" dirty="0" err="1" smtClean="0"/>
                        <a:t>Condensação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ou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infiltrado</a:t>
                      </a:r>
                      <a:r>
                        <a:rPr lang="en-US" sz="1400" baseline="0" dirty="0" smtClean="0"/>
                        <a:t> (com </a:t>
                      </a:r>
                      <a:r>
                        <a:rPr lang="en-US" sz="1400" baseline="0" dirty="0" err="1" smtClean="0"/>
                        <a:t>ou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sem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escavação</a:t>
                      </a:r>
                      <a:r>
                        <a:rPr lang="en-US" sz="1400" baseline="0" dirty="0" smtClean="0"/>
                        <a:t>) </a:t>
                      </a:r>
                      <a:r>
                        <a:rPr lang="en-US" sz="1400" baseline="0" dirty="0" err="1" smtClean="0"/>
                        <a:t>inalterado</a:t>
                      </a:r>
                      <a:r>
                        <a:rPr lang="en-US" sz="1400" baseline="0" dirty="0" smtClean="0"/>
                        <a:t> &gt; 2 sem. OU </a:t>
                      </a:r>
                      <a:r>
                        <a:rPr lang="en-US" sz="1400" baseline="0" dirty="0" err="1" smtClean="0"/>
                        <a:t>evoluindo</a:t>
                      </a:r>
                      <a:r>
                        <a:rPr lang="en-US" sz="1400" baseline="0" dirty="0" smtClean="0"/>
                        <a:t> com </a:t>
                      </a:r>
                      <a:r>
                        <a:rPr lang="en-US" sz="1400" baseline="0" dirty="0" err="1" smtClean="0"/>
                        <a:t>piora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ou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sem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melhora</a:t>
                      </a:r>
                      <a:r>
                        <a:rPr lang="en-US" sz="1400" baseline="0" dirty="0" smtClean="0"/>
                        <a:t> com </a:t>
                      </a:r>
                      <a:r>
                        <a:rPr lang="en-US" sz="1400" baseline="0" dirty="0" err="1" smtClean="0"/>
                        <a:t>uso</a:t>
                      </a:r>
                      <a:r>
                        <a:rPr lang="en-US" sz="1400" baseline="0" dirty="0" smtClean="0"/>
                        <a:t> de </a:t>
                      </a:r>
                      <a:r>
                        <a:rPr lang="en-US" sz="1400" baseline="0" dirty="0" err="1" smtClean="0"/>
                        <a:t>antibióticos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comuns</a:t>
                      </a:r>
                      <a:endParaRPr lang="en-US" sz="1400" baseline="0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Próximo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nos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últimos</a:t>
                      </a:r>
                      <a:r>
                        <a:rPr lang="en-US" dirty="0" smtClean="0"/>
                        <a:t> 2 </a:t>
                      </a:r>
                      <a:r>
                        <a:rPr lang="en-US" dirty="0" err="1" smtClean="0"/>
                        <a:t>anos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≥ 5mm: </a:t>
                      </a:r>
                      <a:r>
                        <a:rPr lang="en-US" dirty="0" err="1" smtClean="0"/>
                        <a:t>em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não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vacinados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vacinado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há</a:t>
                      </a:r>
                      <a:r>
                        <a:rPr lang="en-US" baseline="0" dirty="0" smtClean="0"/>
                        <a:t> ≥ 2 </a:t>
                      </a:r>
                      <a:r>
                        <a:rPr lang="en-US" baseline="0" dirty="0" err="1" smtClean="0"/>
                        <a:t>anos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imunossuprimidos</a:t>
                      </a:r>
                      <a:endParaRPr lang="en-US" baseline="0" dirty="0" smtClean="0"/>
                    </a:p>
                    <a:p>
                      <a:r>
                        <a:rPr lang="en-US" baseline="0" dirty="0" smtClean="0"/>
                        <a:t>≥ 10mm: </a:t>
                      </a:r>
                      <a:r>
                        <a:rPr lang="en-US" baseline="0" dirty="0" err="1" smtClean="0"/>
                        <a:t>vacinados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há</a:t>
                      </a:r>
                      <a:r>
                        <a:rPr lang="en-US" baseline="0" dirty="0" smtClean="0"/>
                        <a:t> &lt; 2 </a:t>
                      </a:r>
                      <a:r>
                        <a:rPr lang="en-US" baseline="0" dirty="0" err="1" smtClean="0"/>
                        <a:t>anos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Desnutrição</a:t>
                      </a:r>
                      <a:r>
                        <a:rPr lang="en-US" dirty="0" smtClean="0"/>
                        <a:t> grave</a:t>
                      </a:r>
                      <a:endParaRPr lang="en-US" dirty="0"/>
                    </a:p>
                  </a:txBody>
                  <a:tcPr/>
                </a:tc>
              </a:tr>
              <a:tr h="1395280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Assintomático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ou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sintomas</a:t>
                      </a:r>
                      <a:r>
                        <a:rPr lang="en-US" sz="1600" baseline="0" dirty="0" smtClean="0"/>
                        <a:t> &lt; 2 </a:t>
                      </a:r>
                      <a:r>
                        <a:rPr lang="en-US" sz="1600" baseline="0" dirty="0" err="1" smtClean="0"/>
                        <a:t>semanas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Condensação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ou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infiltrado</a:t>
                      </a:r>
                      <a:r>
                        <a:rPr lang="en-US" sz="1400" dirty="0" smtClean="0"/>
                        <a:t> de </a:t>
                      </a:r>
                      <a:r>
                        <a:rPr lang="en-US" sz="1400" dirty="0" err="1" smtClean="0"/>
                        <a:t>qualquer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tipo</a:t>
                      </a:r>
                      <a:r>
                        <a:rPr lang="en-US" sz="1400" dirty="0" smtClean="0"/>
                        <a:t> &lt; 2 </a:t>
                      </a:r>
                      <a:r>
                        <a:rPr lang="en-US" sz="1400" dirty="0" err="1" smtClean="0"/>
                        <a:t>semanas</a:t>
                      </a:r>
                      <a:endParaRPr lang="en-US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dirty="0" err="1" smtClean="0"/>
                        <a:t>Ocasional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ou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negativo</a:t>
                      </a:r>
                      <a:endParaRPr 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0 a 4mm</a:t>
                      </a:r>
                      <a:endParaRPr 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42048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Infecção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respiratória</a:t>
                      </a:r>
                      <a:r>
                        <a:rPr lang="en-US" sz="1400" dirty="0" smtClean="0"/>
                        <a:t> com </a:t>
                      </a:r>
                      <a:r>
                        <a:rPr lang="en-US" sz="1400" dirty="0" err="1" smtClean="0"/>
                        <a:t>melhora</a:t>
                      </a:r>
                      <a:r>
                        <a:rPr lang="en-US" sz="1400" dirty="0" smtClean="0"/>
                        <a:t> com </a:t>
                      </a:r>
                      <a:r>
                        <a:rPr lang="en-US" sz="1400" dirty="0" err="1" smtClean="0"/>
                        <a:t>antibiótico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para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germes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comuns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ou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sem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antibiótico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Radiografia</a:t>
                      </a:r>
                      <a:r>
                        <a:rPr lang="en-US" sz="1600" dirty="0" smtClean="0"/>
                        <a:t> normal</a:t>
                      </a:r>
                      <a:endParaRPr lang="en-US" sz="1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1019175" y="3294063"/>
            <a:ext cx="735013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15</a:t>
            </a:r>
          </a:p>
        </p:txBody>
      </p:sp>
      <p:sp>
        <p:nvSpPr>
          <p:cNvPr id="6" name="Oval 5"/>
          <p:cNvSpPr/>
          <p:nvPr/>
        </p:nvSpPr>
        <p:spPr>
          <a:xfrm>
            <a:off x="8318500" y="3294063"/>
            <a:ext cx="736600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7" name="Oval 6"/>
          <p:cNvSpPr/>
          <p:nvPr/>
        </p:nvSpPr>
        <p:spPr>
          <a:xfrm>
            <a:off x="4683125" y="3294063"/>
            <a:ext cx="735013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10</a:t>
            </a:r>
          </a:p>
        </p:txBody>
      </p:sp>
      <p:sp>
        <p:nvSpPr>
          <p:cNvPr id="8" name="Oval 7"/>
          <p:cNvSpPr/>
          <p:nvPr/>
        </p:nvSpPr>
        <p:spPr>
          <a:xfrm>
            <a:off x="2897188" y="3294063"/>
            <a:ext cx="735012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15</a:t>
            </a:r>
          </a:p>
        </p:txBody>
      </p:sp>
      <p:sp>
        <p:nvSpPr>
          <p:cNvPr id="9" name="Oval 8"/>
          <p:cNvSpPr/>
          <p:nvPr/>
        </p:nvSpPr>
        <p:spPr>
          <a:xfrm>
            <a:off x="6516688" y="3294063"/>
            <a:ext cx="735012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15</a:t>
            </a:r>
          </a:p>
        </p:txBody>
      </p:sp>
      <p:sp>
        <p:nvSpPr>
          <p:cNvPr id="10" name="Oval 9"/>
          <p:cNvSpPr/>
          <p:nvPr/>
        </p:nvSpPr>
        <p:spPr>
          <a:xfrm>
            <a:off x="1036638" y="4611688"/>
            <a:ext cx="735012" cy="48577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11" name="Oval 10"/>
          <p:cNvSpPr/>
          <p:nvPr/>
        </p:nvSpPr>
        <p:spPr>
          <a:xfrm>
            <a:off x="2897188" y="4629150"/>
            <a:ext cx="735012" cy="48418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2" name="Oval 11"/>
          <p:cNvSpPr/>
          <p:nvPr/>
        </p:nvSpPr>
        <p:spPr>
          <a:xfrm>
            <a:off x="1036638" y="6373813"/>
            <a:ext cx="735012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-10</a:t>
            </a:r>
          </a:p>
        </p:txBody>
      </p:sp>
      <p:sp>
        <p:nvSpPr>
          <p:cNvPr id="13" name="Oval 12"/>
          <p:cNvSpPr/>
          <p:nvPr/>
        </p:nvSpPr>
        <p:spPr>
          <a:xfrm>
            <a:off x="2897188" y="6373813"/>
            <a:ext cx="735012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-5</a:t>
            </a:r>
          </a:p>
        </p:txBody>
      </p:sp>
      <p:sp>
        <p:nvSpPr>
          <p:cNvPr id="14" name="Oval 13"/>
          <p:cNvSpPr/>
          <p:nvPr/>
        </p:nvSpPr>
        <p:spPr>
          <a:xfrm>
            <a:off x="6516688" y="6373813"/>
            <a:ext cx="735012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15" name="Oval 14"/>
          <p:cNvSpPr/>
          <p:nvPr/>
        </p:nvSpPr>
        <p:spPr>
          <a:xfrm>
            <a:off x="4683125" y="6373813"/>
            <a:ext cx="735013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16" name="Oval 15"/>
          <p:cNvSpPr/>
          <p:nvPr/>
        </p:nvSpPr>
        <p:spPr>
          <a:xfrm>
            <a:off x="8318500" y="6373813"/>
            <a:ext cx="736600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4163" y="2841625"/>
            <a:ext cx="8621712" cy="847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30 a 35: </a:t>
            </a:r>
            <a:r>
              <a:rPr lang="en-US" sz="2400" dirty="0" err="1"/>
              <a:t>possível</a:t>
            </a:r>
            <a:endParaRPr lang="en-US" sz="24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	</a:t>
            </a:r>
            <a:r>
              <a:rPr lang="en-US" sz="2400" dirty="0" err="1"/>
              <a:t>tratamento</a:t>
            </a:r>
            <a:r>
              <a:rPr lang="en-US" sz="2400" dirty="0"/>
              <a:t> a </a:t>
            </a:r>
            <a:r>
              <a:rPr lang="en-US" sz="2400" dirty="0" err="1"/>
              <a:t>critério</a:t>
            </a:r>
            <a:r>
              <a:rPr lang="en-US" sz="2400" dirty="0"/>
              <a:t> </a:t>
            </a:r>
            <a:r>
              <a:rPr lang="en-US" sz="2400" dirty="0" err="1"/>
              <a:t>clínico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84163" y="1655763"/>
            <a:ext cx="8621712" cy="831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≥ 40: </a:t>
            </a:r>
            <a:r>
              <a:rPr lang="en-US" sz="2400" dirty="0" err="1"/>
              <a:t>muito</a:t>
            </a:r>
            <a:r>
              <a:rPr lang="en-US" sz="2400" dirty="0"/>
              <a:t> </a:t>
            </a:r>
            <a:r>
              <a:rPr lang="en-US" sz="2400" dirty="0" err="1"/>
              <a:t>provável</a:t>
            </a:r>
            <a:endParaRPr lang="en-US" sz="24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	</a:t>
            </a:r>
            <a:r>
              <a:rPr lang="en-US" sz="2400" dirty="0" err="1"/>
              <a:t>permite</a:t>
            </a:r>
            <a:r>
              <a:rPr lang="en-US" sz="2400" dirty="0"/>
              <a:t> </a:t>
            </a:r>
            <a:r>
              <a:rPr lang="en-US" sz="2400" dirty="0" err="1"/>
              <a:t>iniciar</a:t>
            </a:r>
            <a:r>
              <a:rPr lang="en-US" sz="2400" dirty="0"/>
              <a:t> </a:t>
            </a:r>
            <a:r>
              <a:rPr lang="en-US" sz="2400" dirty="0" err="1"/>
              <a:t>tratamento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84163" y="4065588"/>
            <a:ext cx="8621712" cy="831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&lt; 30: </a:t>
            </a:r>
            <a:r>
              <a:rPr lang="en-US" sz="2400" dirty="0" err="1"/>
              <a:t>pouco</a:t>
            </a:r>
            <a:r>
              <a:rPr lang="en-US" sz="2400" dirty="0"/>
              <a:t> </a:t>
            </a:r>
            <a:r>
              <a:rPr lang="en-US" sz="2400" dirty="0" err="1"/>
              <a:t>provável</a:t>
            </a:r>
            <a:endParaRPr lang="en-US" sz="24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	</a:t>
            </a:r>
            <a:r>
              <a:rPr lang="en-US" sz="2400" dirty="0" err="1"/>
              <a:t>Continuar</a:t>
            </a:r>
            <a:r>
              <a:rPr lang="en-US" sz="2400" dirty="0"/>
              <a:t> </a:t>
            </a:r>
            <a:r>
              <a:rPr lang="en-US" sz="2400" dirty="0" err="1"/>
              <a:t>investigação</a:t>
            </a:r>
            <a:endParaRPr lang="en-US" sz="2400" dirty="0"/>
          </a:p>
        </p:txBody>
      </p:sp>
      <p:sp>
        <p:nvSpPr>
          <p:cNvPr id="3379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Diagnóstico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Teste Tuberculínico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1835150"/>
            <a:ext cx="3402013" cy="22987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/>
              <a:t>I</a:t>
            </a:r>
            <a:r>
              <a:rPr lang="en-US" sz="2400" dirty="0" err="1" smtClean="0"/>
              <a:t>noculação</a:t>
            </a:r>
            <a:r>
              <a:rPr lang="en-US" sz="2400" dirty="0" smtClean="0"/>
              <a:t> </a:t>
            </a:r>
            <a:r>
              <a:rPr lang="en-US" sz="2400" dirty="0" err="1"/>
              <a:t>intradérmica</a:t>
            </a:r>
            <a:r>
              <a:rPr lang="en-US" sz="2400" dirty="0"/>
              <a:t> de um </a:t>
            </a:r>
            <a:r>
              <a:rPr lang="en-US" sz="2400" dirty="0" err="1" smtClean="0"/>
              <a:t>derivado</a:t>
            </a:r>
            <a:r>
              <a:rPr lang="en-US" sz="2400" dirty="0"/>
              <a:t> </a:t>
            </a:r>
            <a:r>
              <a:rPr lang="en-US" sz="2400" dirty="0" err="1" smtClean="0"/>
              <a:t>protéico</a:t>
            </a:r>
            <a:r>
              <a:rPr lang="en-US" sz="2400" dirty="0" smtClean="0"/>
              <a:t> </a:t>
            </a:r>
            <a:r>
              <a:rPr lang="en-US" sz="2400" dirty="0" err="1" smtClean="0"/>
              <a:t>purificado</a:t>
            </a:r>
            <a:r>
              <a:rPr lang="en-US" sz="2400" dirty="0" smtClean="0"/>
              <a:t> do </a:t>
            </a:r>
            <a:r>
              <a:rPr lang="en-US" sz="2400" dirty="0"/>
              <a:t>M. tuberculosis </a:t>
            </a:r>
            <a:r>
              <a:rPr lang="en-US" sz="2400" dirty="0" err="1"/>
              <a:t>para</a:t>
            </a:r>
            <a:r>
              <a:rPr lang="en-US" sz="2400" dirty="0"/>
              <a:t> </a:t>
            </a:r>
            <a:r>
              <a:rPr lang="en-US" sz="2400" dirty="0" err="1"/>
              <a:t>medir</a:t>
            </a:r>
            <a:r>
              <a:rPr lang="en-US" sz="2400" dirty="0"/>
              <a:t> a </a:t>
            </a:r>
            <a:r>
              <a:rPr lang="en-US" sz="2400" dirty="0" err="1"/>
              <a:t>resposta</a:t>
            </a:r>
            <a:r>
              <a:rPr lang="en-US" sz="2400" dirty="0"/>
              <a:t> </a:t>
            </a:r>
            <a:r>
              <a:rPr lang="en-US" sz="2400" dirty="0" err="1"/>
              <a:t>imune</a:t>
            </a:r>
            <a:r>
              <a:rPr lang="en-US" sz="2400" dirty="0"/>
              <a:t> </a:t>
            </a:r>
            <a:r>
              <a:rPr lang="en-US" sz="2400" dirty="0" err="1"/>
              <a:t>celular</a:t>
            </a:r>
            <a:r>
              <a:rPr lang="en-US" sz="2400" dirty="0"/>
              <a:t> a </a:t>
            </a:r>
            <a:r>
              <a:rPr lang="en-US" sz="2400" dirty="0" err="1"/>
              <a:t>estes</a:t>
            </a:r>
            <a:r>
              <a:rPr lang="en-US" sz="2400" dirty="0"/>
              <a:t> </a:t>
            </a:r>
            <a:r>
              <a:rPr lang="en-US" sz="2400" dirty="0" err="1" smtClean="0"/>
              <a:t>antígenos</a:t>
            </a:r>
            <a:endParaRPr lang="en-US" sz="2400" dirty="0" smtClean="0"/>
          </a:p>
        </p:txBody>
      </p:sp>
      <p:sp>
        <p:nvSpPr>
          <p:cNvPr id="8" name="Folded Corner 7"/>
          <p:cNvSpPr/>
          <p:nvPr/>
        </p:nvSpPr>
        <p:spPr>
          <a:xfrm>
            <a:off x="5159375" y="5126038"/>
            <a:ext cx="3527425" cy="1212850"/>
          </a:xfrm>
          <a:prstGeom prst="foldedCorne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Apenas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este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achado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não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significa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doença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ativa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10" name="Picture 9" descr="images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2650" y="1835150"/>
            <a:ext cx="2962275" cy="22987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3213" y="2192338"/>
            <a:ext cx="4121150" cy="25892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&gt; 5 mm: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Infectados</a:t>
            </a:r>
            <a:r>
              <a:rPr lang="en-US" dirty="0"/>
              <a:t> com HIV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Contatos</a:t>
            </a:r>
            <a:r>
              <a:rPr lang="en-US" dirty="0"/>
              <a:t> </a:t>
            </a:r>
            <a:r>
              <a:rPr lang="en-US" dirty="0" err="1"/>
              <a:t>recentes</a:t>
            </a:r>
            <a:r>
              <a:rPr lang="en-US" dirty="0"/>
              <a:t> (&lt; 2 </a:t>
            </a:r>
            <a:r>
              <a:rPr lang="en-US" dirty="0" err="1"/>
              <a:t>anos</a:t>
            </a:r>
            <a:r>
              <a:rPr lang="en-US" dirty="0"/>
              <a:t>) de TB </a:t>
            </a:r>
            <a:r>
              <a:rPr lang="en-US" dirty="0" err="1"/>
              <a:t>pulmonar</a:t>
            </a:r>
            <a:r>
              <a:rPr lang="en-US" dirty="0"/>
              <a:t> </a:t>
            </a:r>
            <a:r>
              <a:rPr lang="en-US" dirty="0" err="1"/>
              <a:t>vacinados</a:t>
            </a:r>
            <a:r>
              <a:rPr lang="en-US" dirty="0"/>
              <a:t> com a BCG </a:t>
            </a:r>
            <a:r>
              <a:rPr lang="en-US" dirty="0" err="1"/>
              <a:t>há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de 2 </a:t>
            </a:r>
            <a:r>
              <a:rPr lang="en-US" dirty="0" err="1"/>
              <a:t>anos</a:t>
            </a:r>
            <a:r>
              <a:rPr lang="en-US" dirty="0"/>
              <a:t>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Indivíduos</a:t>
            </a:r>
            <a:r>
              <a:rPr lang="en-US" dirty="0"/>
              <a:t>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tratados</a:t>
            </a:r>
            <a:r>
              <a:rPr lang="en-US" dirty="0"/>
              <a:t> </a:t>
            </a:r>
            <a:r>
              <a:rPr lang="en-US" dirty="0" err="1"/>
              <a:t>para</a:t>
            </a:r>
            <a:r>
              <a:rPr lang="en-US" dirty="0"/>
              <a:t> TB e </a:t>
            </a:r>
            <a:r>
              <a:rPr lang="en-US" dirty="0" err="1"/>
              <a:t>portadores</a:t>
            </a:r>
            <a:r>
              <a:rPr lang="en-US" dirty="0"/>
              <a:t> de </a:t>
            </a:r>
            <a:r>
              <a:rPr lang="en-US" dirty="0" err="1"/>
              <a:t>lesões</a:t>
            </a:r>
            <a:r>
              <a:rPr lang="en-US" dirty="0"/>
              <a:t> </a:t>
            </a:r>
            <a:r>
              <a:rPr lang="en-US" dirty="0" err="1"/>
              <a:t>sequelares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radiografia</a:t>
            </a:r>
            <a:r>
              <a:rPr lang="en-US" dirty="0"/>
              <a:t> de </a:t>
            </a:r>
            <a:r>
              <a:rPr lang="en-US" dirty="0" err="1"/>
              <a:t>tórax</a:t>
            </a:r>
            <a:r>
              <a:rPr lang="en-US" dirty="0"/>
              <a:t> 	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Imunossuprimidos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outras</a:t>
            </a:r>
            <a:r>
              <a:rPr lang="en-US" dirty="0"/>
              <a:t> </a:t>
            </a:r>
            <a:r>
              <a:rPr lang="en-US" dirty="0" err="1"/>
              <a:t>razões</a:t>
            </a:r>
            <a:r>
              <a:rPr lang="en-US" dirty="0"/>
              <a:t>	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65650" y="2195513"/>
            <a:ext cx="4121150" cy="17653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TT &gt; 10mm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Contatos</a:t>
            </a:r>
            <a:r>
              <a:rPr lang="en-US" dirty="0"/>
              <a:t> </a:t>
            </a:r>
            <a:r>
              <a:rPr lang="en-US" dirty="0" err="1"/>
              <a:t>recentes</a:t>
            </a:r>
            <a:r>
              <a:rPr lang="en-US" dirty="0"/>
              <a:t> de TB com BCG </a:t>
            </a:r>
            <a:r>
              <a:rPr lang="en-US" dirty="0" err="1"/>
              <a:t>há</a:t>
            </a:r>
            <a:r>
              <a:rPr lang="en-US" dirty="0"/>
              <a:t> </a:t>
            </a:r>
            <a:r>
              <a:rPr lang="en-US" dirty="0" err="1"/>
              <a:t>menos</a:t>
            </a:r>
            <a:r>
              <a:rPr lang="en-US" dirty="0"/>
              <a:t> de 2 </a:t>
            </a:r>
            <a:r>
              <a:rPr lang="en-US" dirty="0" err="1"/>
              <a:t>anos</a:t>
            </a:r>
            <a:endParaRPr lang="en-US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Crianças</a:t>
            </a:r>
            <a:r>
              <a:rPr lang="en-US" dirty="0"/>
              <a:t> &lt; 4 </a:t>
            </a:r>
            <a:r>
              <a:rPr lang="en-US" dirty="0" err="1"/>
              <a:t>anos</a:t>
            </a:r>
            <a:endParaRPr lang="en-US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Usuário</a:t>
            </a:r>
            <a:r>
              <a:rPr lang="en-US" dirty="0"/>
              <a:t> de </a:t>
            </a:r>
            <a:r>
              <a:rPr lang="en-US" dirty="0" err="1"/>
              <a:t>drogas</a:t>
            </a:r>
            <a:r>
              <a:rPr lang="en-US" dirty="0"/>
              <a:t> </a:t>
            </a:r>
            <a:r>
              <a:rPr lang="en-US" dirty="0" err="1"/>
              <a:t>injetáveis</a:t>
            </a:r>
            <a:endParaRPr lang="en-US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Populações</a:t>
            </a:r>
            <a:r>
              <a:rPr lang="en-US" dirty="0"/>
              <a:t> </a:t>
            </a:r>
            <a:r>
              <a:rPr lang="en-US" dirty="0" err="1"/>
              <a:t>indigenas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565650" y="4132263"/>
            <a:ext cx="4121150" cy="6667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TT &gt; 15mm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fator</a:t>
            </a:r>
            <a:r>
              <a:rPr lang="en-US" dirty="0"/>
              <a:t> de </a:t>
            </a:r>
            <a:r>
              <a:rPr lang="en-US" dirty="0" err="1"/>
              <a:t>risco</a:t>
            </a:r>
            <a:endParaRPr lang="en-US" dirty="0"/>
          </a:p>
        </p:txBody>
      </p:sp>
      <p:sp>
        <p:nvSpPr>
          <p:cNvPr id="3686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Teste Tuberculínico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>
          <a:xfrm>
            <a:off x="395288" y="3270250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sz="2800" smtClean="0"/>
              <a:t>Falsos Negativos</a:t>
            </a:r>
          </a:p>
        </p:txBody>
      </p:sp>
      <p:graphicFrame>
        <p:nvGraphicFramePr>
          <p:cNvPr id="37919" name="Group 31"/>
          <p:cNvGraphicFramePr>
            <a:graphicFrameLocks noGrp="1"/>
          </p:cNvGraphicFramePr>
          <p:nvPr>
            <p:ph idx="1"/>
          </p:nvPr>
        </p:nvGraphicFramePr>
        <p:xfrm>
          <a:off x="450850" y="4148138"/>
          <a:ext cx="8229600" cy="222885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Erro na técnica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Tuberculínica mal conservada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Contaminação, diluição errada ou desnaturação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Injeção profunda ou de quantidade insuficiente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Administração após 20 minutos da aspiração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Leitor inexperiente ou com vicío de leitura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06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>
                <a:latin typeface="Calibri" pitchFamily="34" charset="0"/>
              </a:rPr>
              <a:t>Teste Tuberculínico</a:t>
            </a:r>
          </a:p>
        </p:txBody>
      </p:sp>
      <p:graphicFrame>
        <p:nvGraphicFramePr>
          <p:cNvPr id="37918" name="Group 30"/>
          <p:cNvGraphicFramePr>
            <a:graphicFrameLocks noGrp="1"/>
          </p:cNvGraphicFramePr>
          <p:nvPr/>
        </p:nvGraphicFramePr>
        <p:xfrm>
          <a:off x="444500" y="1766888"/>
          <a:ext cx="8229600" cy="1382712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Falsos positivos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Infecção por outras micobactérias 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Vacinados pelo BCG, principalmente se vacinados após o primeiro ano de vida, quando reações maiores e mais duradouras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>
          <a:xfrm>
            <a:off x="457200" y="1149350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sz="3200" smtClean="0"/>
              <a:t>Falsos Negativos</a:t>
            </a:r>
          </a:p>
        </p:txBody>
      </p:sp>
      <p:graphicFrame>
        <p:nvGraphicFramePr>
          <p:cNvPr id="38944" name="Group 32"/>
          <p:cNvGraphicFramePr>
            <a:graphicFrameLocks noGrp="1"/>
          </p:cNvGraphicFramePr>
          <p:nvPr>
            <p:ph idx="1"/>
          </p:nvPr>
        </p:nvGraphicFramePr>
        <p:xfrm>
          <a:off x="457200" y="2151063"/>
          <a:ext cx="8229600" cy="445770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Biológicas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Tuberculose ativa (grave ou disseminada)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Outras infecções bacterianas (febre tifóide, brucelose, pertussis, hanseniase)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HIV (principalmente se CD4 &lt; 200)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Infecções virais (sarampo, varicela)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Infecções fúngicas (blastomicose)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Vacinação com vírus vivo recente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Uso de imunossupressores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Desnutrição, insuficiência renal, DM e outras condições metabólicas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Linfoma, LLC, sarcoidose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Idade: &lt; 6 meses ou idosos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Febre durante a inoculação ou desidratação acentuada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8942" name="Title 1"/>
          <p:cNvSpPr txBox="1">
            <a:spLocks/>
          </p:cNvSpPr>
          <p:nvPr/>
        </p:nvSpPr>
        <p:spPr bwMode="auto">
          <a:xfrm>
            <a:off x="609600" y="1762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>
                <a:latin typeface="Calibri" pitchFamily="34" charset="0"/>
              </a:rPr>
              <a:t>Teste Tuberculínico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>
          <a:xfrm>
            <a:off x="266700" y="274638"/>
            <a:ext cx="8639175" cy="1143000"/>
          </a:xfrm>
        </p:spPr>
        <p:txBody>
          <a:bodyPr/>
          <a:lstStyle/>
          <a:p>
            <a:pPr eaLnBrk="1" hangingPunct="1"/>
            <a:r>
              <a:rPr lang="en-US" sz="3200" smtClean="0"/>
              <a:t>Ensaios para detecção de gama interferon (IGRAs)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3025" y="3192463"/>
            <a:ext cx="5708650" cy="94456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 fontScale="70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Estimula</a:t>
            </a:r>
            <a:r>
              <a:rPr lang="en-US" dirty="0" smtClean="0">
                <a:solidFill>
                  <a:schemeClr val="bg1"/>
                </a:solidFill>
              </a:rPr>
              <a:t> a </a:t>
            </a:r>
            <a:r>
              <a:rPr lang="en-US" dirty="0" err="1" smtClean="0">
                <a:solidFill>
                  <a:schemeClr val="bg1"/>
                </a:solidFill>
              </a:rPr>
              <a:t>resposta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celular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utilizando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peptídeos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ausentes</a:t>
            </a:r>
            <a:r>
              <a:rPr lang="en-US" dirty="0">
                <a:solidFill>
                  <a:schemeClr val="bg1"/>
                </a:solidFill>
              </a:rPr>
              <a:t> no BCG e </a:t>
            </a:r>
            <a:r>
              <a:rPr lang="en-US" dirty="0" err="1">
                <a:solidFill>
                  <a:schemeClr val="bg1"/>
                </a:solidFill>
              </a:rPr>
              <a:t>em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outras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micobactérias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atípicas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 descr="Captura de Tela 2014-03-23 às 15.23.4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00200"/>
            <a:ext cx="6248400" cy="1219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62200" y="4318000"/>
            <a:ext cx="5708650" cy="946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/>
              <a:t>Não</a:t>
            </a:r>
            <a:r>
              <a:rPr lang="en-US" sz="2400" dirty="0" smtClean="0"/>
              <a:t> distingue </a:t>
            </a:r>
            <a:r>
              <a:rPr lang="en-US" sz="2400" dirty="0" err="1" smtClean="0"/>
              <a:t>infecção</a:t>
            </a:r>
            <a:r>
              <a:rPr lang="en-US" sz="2400" dirty="0" smtClean="0"/>
              <a:t> </a:t>
            </a:r>
            <a:r>
              <a:rPr lang="en-US" sz="2400" dirty="0" err="1" smtClean="0"/>
              <a:t>latente</a:t>
            </a:r>
            <a:r>
              <a:rPr lang="en-US" sz="2400" dirty="0" smtClean="0"/>
              <a:t> de </a:t>
            </a:r>
            <a:r>
              <a:rPr lang="en-US" sz="2400" dirty="0" err="1" smtClean="0"/>
              <a:t>doença</a:t>
            </a:r>
            <a:r>
              <a:rPr lang="en-US" sz="2400" dirty="0" smtClean="0"/>
              <a:t> </a:t>
            </a:r>
            <a:r>
              <a:rPr lang="en-US" sz="2400" dirty="0" err="1" smtClean="0"/>
              <a:t>ativa</a:t>
            </a:r>
            <a:endParaRPr lang="en-US" sz="240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111375" y="5518150"/>
            <a:ext cx="5708650" cy="946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/>
              <a:t>Eficácia</a:t>
            </a:r>
            <a:r>
              <a:rPr lang="en-US" sz="2400" dirty="0" smtClean="0"/>
              <a:t> </a:t>
            </a:r>
            <a:r>
              <a:rPr lang="en-US" sz="2400" dirty="0" err="1" smtClean="0"/>
              <a:t>pouco</a:t>
            </a:r>
            <a:r>
              <a:rPr lang="en-US" sz="2400" dirty="0" smtClean="0"/>
              <a:t> </a:t>
            </a:r>
            <a:r>
              <a:rPr lang="en-US" sz="2400" dirty="0" err="1" smtClean="0"/>
              <a:t>avaliada</a:t>
            </a:r>
            <a:r>
              <a:rPr lang="en-US" sz="2400" dirty="0" smtClean="0"/>
              <a:t> </a:t>
            </a:r>
            <a:r>
              <a:rPr lang="en-US" sz="2400" dirty="0" err="1" smtClean="0"/>
              <a:t>em</a:t>
            </a:r>
            <a:r>
              <a:rPr lang="en-US" sz="2400" dirty="0" smtClean="0"/>
              <a:t> HIV e </a:t>
            </a:r>
            <a:r>
              <a:rPr lang="en-US" sz="2400" dirty="0" err="1" smtClean="0"/>
              <a:t>crianças</a:t>
            </a:r>
            <a:endParaRPr lang="en-US" sz="2400" dirty="0"/>
          </a:p>
        </p:txBody>
      </p:sp>
      <p:sp>
        <p:nvSpPr>
          <p:cNvPr id="7" name="Bent Arrow 6"/>
          <p:cNvSpPr/>
          <p:nvPr/>
        </p:nvSpPr>
        <p:spPr>
          <a:xfrm flipV="1">
            <a:off x="1771650" y="2819400"/>
            <a:ext cx="657225" cy="1103313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Bent Arrow 7"/>
          <p:cNvSpPr/>
          <p:nvPr/>
        </p:nvSpPr>
        <p:spPr>
          <a:xfrm flipV="1">
            <a:off x="1252538" y="2819400"/>
            <a:ext cx="657225" cy="3363913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Bent Arrow 8"/>
          <p:cNvSpPr/>
          <p:nvPr/>
        </p:nvSpPr>
        <p:spPr>
          <a:xfrm flipV="1">
            <a:off x="1509713" y="2816225"/>
            <a:ext cx="657225" cy="206375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TOMOGRAFIA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2238" y="2035175"/>
            <a:ext cx="4937125" cy="135731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Envolvimento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endobronquial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bronquiectasias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ou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cavitações</a:t>
            </a:r>
            <a:endParaRPr lang="en-US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1987" name="Picture 3" descr="d539d9b2a592059da56d726f43c5a7e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3613" y="4503738"/>
            <a:ext cx="1647825" cy="1962150"/>
          </a:xfrm>
          <a:prstGeom prst="rect">
            <a:avLst/>
          </a:prstGeom>
          <a:solidFill>
            <a:schemeClr val="bg1"/>
          </a:solidFill>
          <a:ln w="25400" algn="ctr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41988" name="Picture 4" descr="download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3613" y="1751013"/>
            <a:ext cx="1641475" cy="1912937"/>
          </a:xfrm>
          <a:prstGeom prst="rect">
            <a:avLst/>
          </a:prstGeom>
          <a:solidFill>
            <a:schemeClr val="bg1"/>
          </a:solidFill>
          <a:ln w="25400" algn="ctr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662238" y="4670425"/>
            <a:ext cx="4937125" cy="16224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sz="2800" dirty="0" err="1" smtClean="0">
                <a:solidFill>
                  <a:srgbClr val="254061"/>
                </a:solidFill>
              </a:rPr>
              <a:t>Meningoencefálica</a:t>
            </a:r>
            <a:r>
              <a:rPr lang="en-US" sz="2800" dirty="0" smtClean="0">
                <a:solidFill>
                  <a:srgbClr val="254061"/>
                </a:solidFill>
              </a:rPr>
              <a:t>: </a:t>
            </a:r>
            <a:r>
              <a:rPr lang="en-US" sz="2800" dirty="0" err="1" smtClean="0">
                <a:solidFill>
                  <a:srgbClr val="254061"/>
                </a:solidFill>
              </a:rPr>
              <a:t>hidrocefalia</a:t>
            </a:r>
            <a:r>
              <a:rPr lang="en-US" sz="2800" dirty="0" smtClean="0">
                <a:solidFill>
                  <a:srgbClr val="254061"/>
                </a:solidFill>
              </a:rPr>
              <a:t>, </a:t>
            </a:r>
            <a:r>
              <a:rPr lang="en-US" sz="2800" dirty="0" err="1" smtClean="0">
                <a:solidFill>
                  <a:srgbClr val="254061"/>
                </a:solidFill>
              </a:rPr>
              <a:t>espessamento</a:t>
            </a:r>
            <a:r>
              <a:rPr lang="en-US" sz="2800" dirty="0" smtClean="0">
                <a:solidFill>
                  <a:srgbClr val="254061"/>
                </a:solidFill>
              </a:rPr>
              <a:t> </a:t>
            </a:r>
            <a:r>
              <a:rPr lang="en-US" sz="2800" dirty="0" err="1" smtClean="0">
                <a:solidFill>
                  <a:srgbClr val="254061"/>
                </a:solidFill>
              </a:rPr>
              <a:t>meníngeo</a:t>
            </a:r>
            <a:r>
              <a:rPr lang="en-US" sz="2800" dirty="0" smtClean="0">
                <a:solidFill>
                  <a:srgbClr val="254061"/>
                </a:solidFill>
              </a:rPr>
              <a:t> basal e </a:t>
            </a:r>
            <a:r>
              <a:rPr lang="en-US" sz="2800" dirty="0" err="1" smtClean="0">
                <a:solidFill>
                  <a:srgbClr val="254061"/>
                </a:solidFill>
              </a:rPr>
              <a:t>infartos</a:t>
            </a:r>
            <a:r>
              <a:rPr lang="en-US" sz="2800" dirty="0" smtClean="0">
                <a:solidFill>
                  <a:srgbClr val="254061"/>
                </a:solidFill>
              </a:rPr>
              <a:t> do </a:t>
            </a:r>
            <a:r>
              <a:rPr lang="en-US" sz="2800" dirty="0" err="1" smtClean="0">
                <a:solidFill>
                  <a:srgbClr val="254061"/>
                </a:solidFill>
              </a:rPr>
              <a:t>parênquima</a:t>
            </a:r>
            <a:r>
              <a:rPr lang="en-US" sz="2800" dirty="0" smtClean="0">
                <a:solidFill>
                  <a:srgbClr val="254061"/>
                </a:solidFill>
              </a:rPr>
              <a:t> cerebral</a:t>
            </a:r>
            <a:endParaRPr lang="en-US" sz="2800" dirty="0">
              <a:solidFill>
                <a:srgbClr val="25406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Diagnóstico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5893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Baciloscopia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 smtClean="0">
                <a:solidFill>
                  <a:srgbClr val="4F6228"/>
                </a:solidFill>
              </a:rPr>
              <a:t>direta</a:t>
            </a:r>
            <a:r>
              <a:rPr lang="en-US" sz="2400" dirty="0" smtClean="0">
                <a:solidFill>
                  <a:srgbClr val="4F6228"/>
                </a:solidFill>
              </a:rPr>
              <a:t>:</a:t>
            </a:r>
          </a:p>
          <a:p>
            <a:pPr lvl="1" eaLnBrk="1" fontAlgn="auto" hangingPunct="1">
              <a:spcAft>
                <a:spcPts val="0"/>
              </a:spcAft>
              <a:buFont typeface="Arial"/>
              <a:buChar char="–"/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Pesquisa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>
                <a:solidFill>
                  <a:srgbClr val="4F6228"/>
                </a:solidFill>
              </a:rPr>
              <a:t>do </a:t>
            </a:r>
            <a:r>
              <a:rPr lang="en-US" sz="2400" dirty="0" smtClean="0">
                <a:solidFill>
                  <a:srgbClr val="4F6228"/>
                </a:solidFill>
              </a:rPr>
              <a:t>BAAR </a:t>
            </a:r>
            <a:r>
              <a:rPr lang="en-US" sz="2400" dirty="0" err="1" smtClean="0">
                <a:solidFill>
                  <a:srgbClr val="4F6228"/>
                </a:solidFill>
              </a:rPr>
              <a:t>pelo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>
                <a:solidFill>
                  <a:srgbClr val="4F6228"/>
                </a:solidFill>
              </a:rPr>
              <a:t>método</a:t>
            </a:r>
            <a:r>
              <a:rPr lang="en-US" sz="2400" dirty="0">
                <a:solidFill>
                  <a:srgbClr val="4F6228"/>
                </a:solidFill>
              </a:rPr>
              <a:t> de </a:t>
            </a:r>
            <a:r>
              <a:rPr lang="en-US" sz="2400" dirty="0" err="1">
                <a:solidFill>
                  <a:srgbClr val="4F6228"/>
                </a:solidFill>
              </a:rPr>
              <a:t>Ziehl</a:t>
            </a:r>
            <a:r>
              <a:rPr lang="en-US" sz="2400" dirty="0">
                <a:solidFill>
                  <a:srgbClr val="4F6228"/>
                </a:solidFill>
              </a:rPr>
              <a:t>-</a:t>
            </a:r>
            <a:r>
              <a:rPr lang="en-US" sz="2400" dirty="0" smtClean="0">
                <a:solidFill>
                  <a:srgbClr val="4F6228"/>
                </a:solidFill>
              </a:rPr>
              <a:t>Nielsen </a:t>
            </a:r>
            <a:endParaRPr lang="en-US" sz="2400" dirty="0">
              <a:solidFill>
                <a:srgbClr val="4F6228"/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Arial"/>
              <a:buChar char="–"/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Permite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>
                <a:solidFill>
                  <a:srgbClr val="4F6228"/>
                </a:solidFill>
              </a:rPr>
              <a:t>detectar</a:t>
            </a:r>
            <a:r>
              <a:rPr lang="en-US" sz="2400" dirty="0">
                <a:solidFill>
                  <a:srgbClr val="4F6228"/>
                </a:solidFill>
              </a:rPr>
              <a:t> de 60% a 80% dos </a:t>
            </a:r>
            <a:r>
              <a:rPr lang="en-US" sz="2400" dirty="0" err="1">
                <a:solidFill>
                  <a:srgbClr val="4F6228"/>
                </a:solidFill>
              </a:rPr>
              <a:t>casos</a:t>
            </a:r>
            <a:r>
              <a:rPr lang="en-US" sz="2400" dirty="0">
                <a:solidFill>
                  <a:srgbClr val="4F6228"/>
                </a:solidFill>
              </a:rPr>
              <a:t> de </a:t>
            </a:r>
            <a:r>
              <a:rPr lang="en-US" sz="2400" dirty="0" err="1">
                <a:solidFill>
                  <a:srgbClr val="4F6228"/>
                </a:solidFill>
              </a:rPr>
              <a:t>tuberculose</a:t>
            </a:r>
            <a:r>
              <a:rPr lang="en-US" sz="2400" dirty="0">
                <a:solidFill>
                  <a:srgbClr val="4F6228"/>
                </a:solidFill>
              </a:rPr>
              <a:t> </a:t>
            </a:r>
            <a:r>
              <a:rPr lang="en-US" sz="2400" dirty="0" err="1" smtClean="0">
                <a:solidFill>
                  <a:srgbClr val="4F6228"/>
                </a:solidFill>
              </a:rPr>
              <a:t>pulmonar</a:t>
            </a:r>
            <a:endParaRPr lang="en-US" sz="2400" dirty="0" smtClean="0">
              <a:solidFill>
                <a:srgbClr val="4F6228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3576638"/>
            <a:ext cx="8229600" cy="18542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Cultura</a:t>
            </a:r>
            <a:r>
              <a:rPr lang="en-US" sz="2400" dirty="0" smtClean="0">
                <a:solidFill>
                  <a:srgbClr val="4F6228"/>
                </a:solidFill>
              </a:rPr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Aumenta</a:t>
            </a:r>
            <a:r>
              <a:rPr lang="en-US" sz="2400" dirty="0" smtClean="0">
                <a:solidFill>
                  <a:srgbClr val="4F6228"/>
                </a:solidFill>
              </a:rPr>
              <a:t> a </a:t>
            </a:r>
            <a:r>
              <a:rPr lang="en-US" sz="2400" dirty="0" err="1" smtClean="0">
                <a:solidFill>
                  <a:srgbClr val="4F6228"/>
                </a:solidFill>
              </a:rPr>
              <a:t>sensibilidade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 smtClean="0">
                <a:solidFill>
                  <a:srgbClr val="4F6228"/>
                </a:solidFill>
              </a:rPr>
              <a:t>em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 smtClean="0">
                <a:solidFill>
                  <a:srgbClr val="4F6228"/>
                </a:solidFill>
              </a:rPr>
              <a:t>até</a:t>
            </a:r>
            <a:r>
              <a:rPr lang="en-US" sz="2400" dirty="0" smtClean="0">
                <a:solidFill>
                  <a:srgbClr val="4F6228"/>
                </a:solidFill>
              </a:rPr>
              <a:t> 30%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Meio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 smtClean="0">
                <a:solidFill>
                  <a:srgbClr val="4F6228"/>
                </a:solidFill>
              </a:rPr>
              <a:t>sólido</a:t>
            </a:r>
            <a:r>
              <a:rPr lang="en-US" sz="2400" dirty="0" smtClean="0">
                <a:solidFill>
                  <a:srgbClr val="4F6228"/>
                </a:solidFill>
              </a:rPr>
              <a:t> (base de </a:t>
            </a:r>
            <a:r>
              <a:rPr lang="en-US" sz="2400" dirty="0" err="1" smtClean="0">
                <a:solidFill>
                  <a:srgbClr val="4F6228"/>
                </a:solidFill>
              </a:rPr>
              <a:t>ovo</a:t>
            </a:r>
            <a:r>
              <a:rPr lang="en-US" sz="2400" dirty="0" smtClean="0">
                <a:solidFill>
                  <a:srgbClr val="4F6228"/>
                </a:solidFill>
              </a:rPr>
              <a:t>, </a:t>
            </a:r>
            <a:r>
              <a:rPr lang="en-US" sz="2400" dirty="0" err="1" smtClean="0">
                <a:solidFill>
                  <a:srgbClr val="4F6228"/>
                </a:solidFill>
              </a:rPr>
              <a:t>Löwenstein</a:t>
            </a:r>
            <a:r>
              <a:rPr lang="en-US" sz="2400" dirty="0" smtClean="0">
                <a:solidFill>
                  <a:srgbClr val="4F6228"/>
                </a:solidFill>
              </a:rPr>
              <a:t>-Jensen e Ogawa-</a:t>
            </a:r>
            <a:r>
              <a:rPr lang="en-US" sz="2400" dirty="0" err="1" smtClean="0">
                <a:solidFill>
                  <a:srgbClr val="4F6228"/>
                </a:solidFill>
              </a:rPr>
              <a:t>Kudoh</a:t>
            </a:r>
            <a:r>
              <a:rPr lang="en-US" sz="2400" dirty="0" smtClean="0">
                <a:solidFill>
                  <a:srgbClr val="4F6228"/>
                </a:solidFill>
              </a:rPr>
              <a:t>): </a:t>
            </a:r>
            <a:r>
              <a:rPr lang="en-US" sz="2400" dirty="0" err="1" smtClean="0">
                <a:solidFill>
                  <a:srgbClr val="4F6228"/>
                </a:solidFill>
              </a:rPr>
              <a:t>Crescimento</a:t>
            </a:r>
            <a:r>
              <a:rPr lang="en-US" sz="2400" dirty="0" smtClean="0">
                <a:solidFill>
                  <a:srgbClr val="4F6228"/>
                </a:solidFill>
              </a:rPr>
              <a:t> 14 a 30 </a:t>
            </a:r>
            <a:r>
              <a:rPr lang="en-US" sz="2400" dirty="0" err="1" smtClean="0">
                <a:solidFill>
                  <a:srgbClr val="4F6228"/>
                </a:solidFill>
              </a:rPr>
              <a:t>dias</a:t>
            </a:r>
            <a:r>
              <a:rPr lang="en-US" sz="2400" dirty="0" smtClean="0">
                <a:solidFill>
                  <a:srgbClr val="4F6228"/>
                </a:solidFill>
              </a:rPr>
              <a:t> (8 </a:t>
            </a:r>
            <a:r>
              <a:rPr lang="en-US" sz="2400" dirty="0" err="1" smtClean="0">
                <a:solidFill>
                  <a:srgbClr val="4F6228"/>
                </a:solidFill>
              </a:rPr>
              <a:t>semanas</a:t>
            </a:r>
            <a:r>
              <a:rPr lang="en-US" sz="2400" dirty="0" smtClean="0">
                <a:solidFill>
                  <a:srgbClr val="4F6228"/>
                </a:solidFill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5643563"/>
            <a:ext cx="8229600" cy="4603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/>
              <a:t>Lavado</a:t>
            </a:r>
            <a:r>
              <a:rPr lang="en-US" sz="2400" b="1" dirty="0"/>
              <a:t> </a:t>
            </a:r>
            <a:r>
              <a:rPr lang="en-US" sz="2400" b="1" dirty="0" err="1"/>
              <a:t>Gástrico</a:t>
            </a:r>
            <a:r>
              <a:rPr lang="en-US" sz="2400" b="1" dirty="0"/>
              <a:t>: principal </a:t>
            </a:r>
            <a:r>
              <a:rPr lang="en-US" sz="2400" b="1" dirty="0" err="1"/>
              <a:t>meio</a:t>
            </a:r>
            <a:r>
              <a:rPr lang="en-US" sz="2400" b="1" dirty="0"/>
              <a:t> de </a:t>
            </a:r>
            <a:r>
              <a:rPr lang="en-US" sz="2400" b="1" dirty="0" err="1"/>
              <a:t>obter</a:t>
            </a:r>
            <a:r>
              <a:rPr lang="en-US" sz="2400" b="1" dirty="0"/>
              <a:t> material </a:t>
            </a:r>
            <a:r>
              <a:rPr lang="en-US" sz="2400" b="1" dirty="0" err="1"/>
              <a:t>para</a:t>
            </a:r>
            <a:r>
              <a:rPr lang="en-US" sz="2400" b="1" dirty="0"/>
              <a:t> </a:t>
            </a:r>
            <a:r>
              <a:rPr lang="en-US" sz="2400" b="1" dirty="0" err="1"/>
              <a:t>cultura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rgbClr val="FFFFFF"/>
                </a:solidFill>
              </a:rPr>
              <a:t>Tratamento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04975"/>
            <a:ext cx="8267700" cy="27130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419100" y="4813300"/>
            <a:ext cx="6416675" cy="4349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charset="0"/>
              <a:buChar char="Ø"/>
              <a:defRPr/>
            </a:pPr>
            <a:r>
              <a:rPr lang="en-US" sz="2000" dirty="0">
                <a:solidFill>
                  <a:schemeClr val="bg1"/>
                </a:solidFill>
              </a:rPr>
              <a:t>10 </a:t>
            </a:r>
            <a:r>
              <a:rPr lang="en-US" sz="2000" dirty="0" err="1">
                <a:solidFill>
                  <a:schemeClr val="bg1"/>
                </a:solidFill>
              </a:rPr>
              <a:t>anos</a:t>
            </a:r>
            <a:r>
              <a:rPr lang="en-US" sz="2000" dirty="0">
                <a:solidFill>
                  <a:schemeClr val="bg1"/>
                </a:solidFill>
              </a:rPr>
              <a:t>: </a:t>
            </a:r>
            <a:r>
              <a:rPr lang="en-US" sz="2000" dirty="0" err="1">
                <a:solidFill>
                  <a:schemeClr val="bg1"/>
                </a:solidFill>
              </a:rPr>
              <a:t>adiciona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etambutol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fase</a:t>
            </a:r>
            <a:r>
              <a:rPr lang="en-US" sz="2000" dirty="0">
                <a:solidFill>
                  <a:schemeClr val="bg1"/>
                </a:solidFill>
              </a:rPr>
              <a:t> de </a:t>
            </a:r>
            <a:r>
              <a:rPr lang="en-US" sz="2000" dirty="0" err="1">
                <a:solidFill>
                  <a:schemeClr val="bg1"/>
                </a:solidFill>
              </a:rPr>
              <a:t>ataque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9100" y="5354638"/>
            <a:ext cx="6416675" cy="13493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charset="0"/>
              <a:buChar char="Ø"/>
              <a:defRPr/>
            </a:pPr>
            <a:r>
              <a:rPr lang="en-US" sz="2000" dirty="0" err="1"/>
              <a:t>Meningoencefalite</a:t>
            </a:r>
            <a:r>
              <a:rPr lang="en-US" sz="2000" dirty="0"/>
              <a:t>: 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Wingdings" charset="0"/>
              <a:buChar char="Ø"/>
              <a:defRPr/>
            </a:pPr>
            <a:r>
              <a:rPr lang="en-US" sz="2000" dirty="0" err="1"/>
              <a:t>Corticoterapia</a:t>
            </a:r>
            <a:r>
              <a:rPr lang="en-US" sz="2000" dirty="0"/>
              <a:t>: </a:t>
            </a:r>
            <a:r>
              <a:rPr lang="en-US" sz="2000" dirty="0" err="1"/>
              <a:t>prednisolona</a:t>
            </a:r>
            <a:r>
              <a:rPr lang="en-US" sz="2000" dirty="0"/>
              <a:t> </a:t>
            </a:r>
            <a:r>
              <a:rPr lang="en-US" sz="2000" dirty="0" err="1"/>
              <a:t>por</a:t>
            </a:r>
            <a:r>
              <a:rPr lang="en-US" sz="2000" dirty="0"/>
              <a:t> 4 </a:t>
            </a:r>
            <a:r>
              <a:rPr lang="en-US" sz="2000" dirty="0" err="1"/>
              <a:t>semanas</a:t>
            </a:r>
            <a:r>
              <a:rPr lang="en-US" sz="2000" dirty="0"/>
              <a:t> </a:t>
            </a:r>
            <a:r>
              <a:rPr lang="en-US" sz="2000" dirty="0" err="1"/>
              <a:t>ou</a:t>
            </a:r>
            <a:r>
              <a:rPr lang="en-US" sz="2000" dirty="0"/>
              <a:t> </a:t>
            </a:r>
            <a:r>
              <a:rPr lang="en-US" sz="2000" dirty="0" err="1"/>
              <a:t>dexametasona</a:t>
            </a:r>
            <a:r>
              <a:rPr lang="en-US" sz="2000" dirty="0"/>
              <a:t> </a:t>
            </a:r>
            <a:r>
              <a:rPr lang="en-US" sz="2000" dirty="0" err="1"/>
              <a:t>por</a:t>
            </a:r>
            <a:r>
              <a:rPr lang="en-US" sz="2000" dirty="0"/>
              <a:t> 4-8 </a:t>
            </a:r>
            <a:r>
              <a:rPr lang="en-US" sz="2000" dirty="0" err="1"/>
              <a:t>semanas</a:t>
            </a:r>
            <a:endParaRPr lang="en-US" sz="2000" dirty="0"/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Wingdings" charset="0"/>
              <a:buChar char="Ø"/>
              <a:defRPr/>
            </a:pPr>
            <a:r>
              <a:rPr lang="en-US" sz="2000" dirty="0" err="1"/>
              <a:t>Mantém</a:t>
            </a:r>
            <a:r>
              <a:rPr lang="en-US" sz="2000" dirty="0"/>
              <a:t> </a:t>
            </a:r>
            <a:r>
              <a:rPr lang="en-US" sz="2000" dirty="0" err="1"/>
              <a:t>fase</a:t>
            </a:r>
            <a:r>
              <a:rPr lang="en-US" sz="2000" dirty="0"/>
              <a:t> de </a:t>
            </a:r>
            <a:r>
              <a:rPr lang="en-US" sz="2000" dirty="0" err="1"/>
              <a:t>manutenção</a:t>
            </a:r>
            <a:r>
              <a:rPr lang="en-US" sz="2000" dirty="0"/>
              <a:t> </a:t>
            </a:r>
            <a:r>
              <a:rPr lang="en-US" sz="2000" dirty="0" err="1"/>
              <a:t>por</a:t>
            </a:r>
            <a:r>
              <a:rPr lang="en-US" sz="2000" dirty="0"/>
              <a:t> 7 </a:t>
            </a:r>
            <a:r>
              <a:rPr lang="en-US" sz="2000" dirty="0" err="1"/>
              <a:t>meses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Prevenção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da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Infecção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Latente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566988" y="1600200"/>
            <a:ext cx="3792537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RN co-</a:t>
            </a:r>
            <a:r>
              <a:rPr lang="en-US" dirty="0" err="1"/>
              <a:t>habitante</a:t>
            </a:r>
            <a:r>
              <a:rPr lang="en-US" dirty="0"/>
              <a:t> de </a:t>
            </a:r>
            <a:r>
              <a:rPr lang="en-US" dirty="0" err="1"/>
              <a:t>caso</a:t>
            </a:r>
            <a:r>
              <a:rPr lang="en-US" dirty="0"/>
              <a:t> </a:t>
            </a:r>
            <a:r>
              <a:rPr lang="en-US" dirty="0" err="1"/>
              <a:t>índice</a:t>
            </a:r>
            <a:r>
              <a:rPr lang="en-US" dirty="0"/>
              <a:t> </a:t>
            </a:r>
            <a:r>
              <a:rPr lang="en-US" dirty="0" err="1"/>
              <a:t>bacilífero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2566988" y="2722563"/>
            <a:ext cx="3792537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Quimioprofilaxia</a:t>
            </a:r>
            <a:r>
              <a:rPr lang="en-US" dirty="0"/>
              <a:t> </a:t>
            </a:r>
            <a:r>
              <a:rPr lang="en-US" dirty="0" err="1"/>
              <a:t>primária</a:t>
            </a:r>
            <a:r>
              <a:rPr lang="en-US" dirty="0"/>
              <a:t> com </a:t>
            </a:r>
            <a:r>
              <a:rPr lang="en-US" dirty="0" err="1"/>
              <a:t>Isoniazida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2566988" y="3759200"/>
            <a:ext cx="3792537" cy="62388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Após</a:t>
            </a:r>
            <a:r>
              <a:rPr lang="en-US" dirty="0"/>
              <a:t> 3 </a:t>
            </a:r>
            <a:r>
              <a:rPr lang="en-US" dirty="0" err="1"/>
              <a:t>meses</a:t>
            </a:r>
            <a:r>
              <a:rPr lang="en-US" dirty="0"/>
              <a:t>, </a:t>
            </a:r>
            <a:r>
              <a:rPr lang="en-US" dirty="0" err="1"/>
              <a:t>realizar</a:t>
            </a:r>
            <a:r>
              <a:rPr lang="en-US" dirty="0"/>
              <a:t> </a:t>
            </a:r>
            <a:r>
              <a:rPr lang="en-US" dirty="0" err="1"/>
              <a:t>teste</a:t>
            </a:r>
            <a:r>
              <a:rPr lang="en-US" dirty="0"/>
              <a:t> </a:t>
            </a:r>
            <a:r>
              <a:rPr lang="en-US" dirty="0" err="1"/>
              <a:t>tuberculínico</a:t>
            </a:r>
            <a:r>
              <a:rPr lang="en-US" dirty="0"/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57200" y="4748213"/>
            <a:ext cx="3792538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≥ 5mm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57200" y="5815013"/>
            <a:ext cx="3792538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Manter</a:t>
            </a:r>
            <a:r>
              <a:rPr lang="en-US" dirty="0"/>
              <a:t> QP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3 </a:t>
            </a:r>
            <a:r>
              <a:rPr lang="en-US" dirty="0" err="1"/>
              <a:t>meses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4894263" y="4748213"/>
            <a:ext cx="3792537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&lt; 5mm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894263" y="5815013"/>
            <a:ext cx="3792537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Suspender QP e </a:t>
            </a:r>
            <a:r>
              <a:rPr lang="en-US" dirty="0" err="1"/>
              <a:t>administrar</a:t>
            </a:r>
            <a:r>
              <a:rPr lang="en-US" dirty="0"/>
              <a:t> BCG</a:t>
            </a:r>
          </a:p>
        </p:txBody>
      </p:sp>
      <p:sp>
        <p:nvSpPr>
          <p:cNvPr id="11" name="Down Arrow 10"/>
          <p:cNvSpPr/>
          <p:nvPr/>
        </p:nvSpPr>
        <p:spPr>
          <a:xfrm>
            <a:off x="4344988" y="2322513"/>
            <a:ext cx="249237" cy="33496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2249488" y="5402263"/>
            <a:ext cx="250825" cy="33337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Down Arrow 12"/>
          <p:cNvSpPr/>
          <p:nvPr/>
        </p:nvSpPr>
        <p:spPr>
          <a:xfrm>
            <a:off x="4344988" y="3425825"/>
            <a:ext cx="249237" cy="33337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Down Arrow 13"/>
          <p:cNvSpPr/>
          <p:nvPr/>
        </p:nvSpPr>
        <p:spPr>
          <a:xfrm>
            <a:off x="6786563" y="5418138"/>
            <a:ext cx="249237" cy="33496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Down Arrow 14"/>
          <p:cNvSpPr/>
          <p:nvPr/>
        </p:nvSpPr>
        <p:spPr>
          <a:xfrm>
            <a:off x="5697538" y="4383088"/>
            <a:ext cx="301625" cy="36512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Down Arrow 15"/>
          <p:cNvSpPr/>
          <p:nvPr/>
        </p:nvSpPr>
        <p:spPr>
          <a:xfrm>
            <a:off x="3460750" y="4383088"/>
            <a:ext cx="300038" cy="36512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>
          <a:xfrm>
            <a:off x="457200" y="4457700"/>
            <a:ext cx="8229600" cy="10414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 sz="2400" smtClean="0"/>
              <a:t>Reduz 60-90% o risco de adoecimento</a:t>
            </a:r>
          </a:p>
          <a:p>
            <a:pPr marL="0" indent="0" eaLnBrk="1" hangingPunct="1">
              <a:buFont typeface="Arial" charset="0"/>
              <a:buNone/>
            </a:pPr>
            <a:r>
              <a:rPr lang="en-US" sz="2400" smtClean="0"/>
              <a:t>Isoniazida – na dose de 5 a 10 mg/kg de peso, por 6 meses</a:t>
            </a:r>
          </a:p>
          <a:p>
            <a:pPr marL="0" indent="0" eaLnBrk="1" hangingPunct="1">
              <a:buFont typeface="Arial" charset="0"/>
              <a:buNone/>
            </a:pPr>
            <a:endParaRPr lang="en-US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2022475"/>
            <a:ext cx="8229600" cy="191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latin typeface="+mn-lt"/>
                <a:cs typeface="+mn-cs"/>
              </a:rPr>
              <a:t>Indicações</a:t>
            </a:r>
            <a:r>
              <a:rPr lang="en-US" sz="2400" dirty="0">
                <a:latin typeface="+mn-lt"/>
                <a:cs typeface="+mn-cs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latin typeface="+mn-lt"/>
                <a:cs typeface="+mn-cs"/>
              </a:rPr>
              <a:t>Crianças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contactantes</a:t>
            </a:r>
            <a:r>
              <a:rPr lang="en-US" sz="2400" dirty="0">
                <a:latin typeface="+mn-lt"/>
                <a:cs typeface="+mn-cs"/>
              </a:rPr>
              <a:t> de </a:t>
            </a:r>
            <a:r>
              <a:rPr lang="en-US" sz="2400" dirty="0" err="1">
                <a:latin typeface="+mn-lt"/>
                <a:cs typeface="+mn-cs"/>
              </a:rPr>
              <a:t>bacilíferos</a:t>
            </a:r>
            <a:endParaRPr lang="en-US" sz="2400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n-lt"/>
                <a:cs typeface="+mn-cs"/>
              </a:rPr>
              <a:t>PT ≥ 5mm: </a:t>
            </a:r>
            <a:r>
              <a:rPr lang="en-US" sz="2400" dirty="0" err="1">
                <a:latin typeface="+mn-lt"/>
                <a:cs typeface="+mn-cs"/>
              </a:rPr>
              <a:t>crianças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não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vacinadas</a:t>
            </a:r>
            <a:r>
              <a:rPr lang="en-US" sz="2400" dirty="0">
                <a:latin typeface="+mn-lt"/>
                <a:cs typeface="+mn-cs"/>
              </a:rPr>
              <a:t> com BCG, </a:t>
            </a:r>
            <a:r>
              <a:rPr lang="en-US" sz="2400" dirty="0" err="1">
                <a:latin typeface="+mn-lt"/>
                <a:cs typeface="+mn-cs"/>
              </a:rPr>
              <a:t>vacinadas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há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mais</a:t>
            </a:r>
            <a:r>
              <a:rPr lang="en-US" sz="2400" dirty="0">
                <a:latin typeface="+mn-lt"/>
                <a:cs typeface="+mn-cs"/>
              </a:rPr>
              <a:t> de 2 </a:t>
            </a:r>
            <a:r>
              <a:rPr lang="en-US" sz="2400" dirty="0" err="1">
                <a:latin typeface="+mn-lt"/>
                <a:cs typeface="+mn-cs"/>
              </a:rPr>
              <a:t>anos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ou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imunossuprimidos</a:t>
            </a:r>
            <a:endParaRPr lang="en-US" sz="2400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n-lt"/>
                <a:cs typeface="+mn-cs"/>
              </a:rPr>
              <a:t>PT ≥ 10mm: </a:t>
            </a:r>
            <a:r>
              <a:rPr lang="en-US" sz="2400" dirty="0" err="1">
                <a:latin typeface="+mn-lt"/>
                <a:cs typeface="+mn-cs"/>
              </a:rPr>
              <a:t>crianças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vacinadas</a:t>
            </a:r>
            <a:r>
              <a:rPr lang="en-US" sz="2400" dirty="0">
                <a:latin typeface="+mn-lt"/>
                <a:cs typeface="+mn-cs"/>
              </a:rPr>
              <a:t> com BCG </a:t>
            </a:r>
            <a:r>
              <a:rPr lang="en-US" sz="2400" dirty="0" err="1">
                <a:latin typeface="+mn-lt"/>
                <a:cs typeface="+mn-cs"/>
              </a:rPr>
              <a:t>há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menos</a:t>
            </a:r>
            <a:r>
              <a:rPr lang="en-US" sz="2400" dirty="0">
                <a:latin typeface="+mn-lt"/>
                <a:cs typeface="+mn-cs"/>
              </a:rPr>
              <a:t> de 2 </a:t>
            </a:r>
            <a:r>
              <a:rPr lang="en-US" sz="2400" dirty="0" err="1">
                <a:latin typeface="+mn-lt"/>
                <a:cs typeface="+mn-cs"/>
              </a:rPr>
              <a:t>anos</a:t>
            </a:r>
            <a:endParaRPr lang="en-US" sz="2400" dirty="0">
              <a:latin typeface="+mn-lt"/>
              <a:cs typeface="+mn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dirty="0" err="1"/>
              <a:t>Tratamento</a:t>
            </a:r>
            <a:r>
              <a:rPr lang="en-US" dirty="0"/>
              <a:t> da </a:t>
            </a:r>
            <a:r>
              <a:rPr lang="en-US" dirty="0" err="1"/>
              <a:t>Infecção</a:t>
            </a:r>
            <a:r>
              <a:rPr lang="en-US" dirty="0"/>
              <a:t> </a:t>
            </a:r>
            <a:r>
              <a:rPr lang="en-US" dirty="0" err="1"/>
              <a:t>Latente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5" descr="vacinacao-vacina-criancas-20120308-size-59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9163"/>
            <a:ext cx="9472613" cy="533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0" name="Title 1"/>
          <p:cNvSpPr txBox="1">
            <a:spLocks/>
          </p:cNvSpPr>
          <p:nvPr/>
        </p:nvSpPr>
        <p:spPr bwMode="auto">
          <a:xfrm>
            <a:off x="476250" y="6270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 b="1">
                <a:latin typeface="Calibri" pitchFamily="34" charset="0"/>
              </a:rPr>
              <a:t>Vacina BCG</a:t>
            </a:r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As crianças devem ser vacinadas o quanto antes, se possível logo após o nascimento (≥2kg).</a:t>
            </a:r>
          </a:p>
          <a:p>
            <a:pPr eaLnBrk="1" hangingPunct="1"/>
            <a:r>
              <a:rPr lang="en-US" b="1" smtClean="0"/>
              <a:t>Protege contra as manifestações graves da (disseminações hematogênicas e a meningoencefalite)</a:t>
            </a:r>
          </a:p>
          <a:p>
            <a:pPr eaLnBrk="1" hangingPunct="1"/>
            <a:r>
              <a:rPr lang="en-US" b="1" smtClean="0"/>
              <a:t>A imunidade se mantém por 10 a 15 anos.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>
          <a:xfrm>
            <a:off x="457200" y="5705475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Obrigada!!</a:t>
            </a:r>
          </a:p>
        </p:txBody>
      </p:sp>
      <p:pic>
        <p:nvPicPr>
          <p:cNvPr id="50178" name="Picture 3" descr="sick childre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365125"/>
            <a:ext cx="8872537" cy="5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671</TotalTime>
  <Words>1095</Words>
  <Application>Microsoft Office PowerPoint</Application>
  <PresentationFormat>Apresentação na tela (4:3)</PresentationFormat>
  <Paragraphs>207</Paragraphs>
  <Slides>31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2" baseType="lpstr">
      <vt:lpstr>Office Theme</vt:lpstr>
      <vt:lpstr>TUBERCULOSE</vt:lpstr>
      <vt:lpstr>Slide 2</vt:lpstr>
      <vt:lpstr>Importância em pediatria</vt:lpstr>
      <vt:lpstr>Etiologia</vt:lpstr>
      <vt:lpstr>Slide 5</vt:lpstr>
      <vt:lpstr>Slide 6</vt:lpstr>
      <vt:lpstr>Slide 7</vt:lpstr>
      <vt:lpstr>Manifestações Clínicas</vt:lpstr>
      <vt:lpstr>Manifestações Clínicas</vt:lpstr>
      <vt:lpstr>Tuberculose Primária Típica</vt:lpstr>
      <vt:lpstr>Tuberculose Primária Progressiva</vt:lpstr>
      <vt:lpstr>Tuberculose Miliar</vt:lpstr>
      <vt:lpstr>Tuberculose Pós Primária</vt:lpstr>
      <vt:lpstr>Slide 14</vt:lpstr>
      <vt:lpstr>Tuberculose Perinatal</vt:lpstr>
      <vt:lpstr>Slide 16</vt:lpstr>
      <vt:lpstr>Diagnóstico</vt:lpstr>
      <vt:lpstr>Slide 18</vt:lpstr>
      <vt:lpstr>Diagnóstico</vt:lpstr>
      <vt:lpstr>Teste Tuberculínico</vt:lpstr>
      <vt:lpstr>Teste Tuberculínico</vt:lpstr>
      <vt:lpstr>Falsos Negativos</vt:lpstr>
      <vt:lpstr>Falsos Negativos</vt:lpstr>
      <vt:lpstr>Ensaios para detecção de gama interferon (IGRAs)</vt:lpstr>
      <vt:lpstr>TOMOGRAFIA</vt:lpstr>
      <vt:lpstr>Diagnóstico</vt:lpstr>
      <vt:lpstr>Tratamento</vt:lpstr>
      <vt:lpstr>Prevenção da Infecção Latente</vt:lpstr>
      <vt:lpstr>Slide 29</vt:lpstr>
      <vt:lpstr>Slide 30</vt:lpstr>
      <vt:lpstr>Obrigada!!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TUBERCULOSE</dc:title>
  <dc:creator>Isadora de Carvalho Trevizoli</dc:creator>
  <cp:lastModifiedBy>Paulo</cp:lastModifiedBy>
  <cp:revision>60</cp:revision>
  <dcterms:created xsi:type="dcterms:W3CDTF">2014-03-21T02:13:17Z</dcterms:created>
  <dcterms:modified xsi:type="dcterms:W3CDTF">2014-05-01T12:23:07Z</dcterms:modified>
</cp:coreProperties>
</file>