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6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86" r:id="rId12"/>
    <p:sldId id="267" r:id="rId13"/>
    <p:sldId id="266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2" r:id="rId27"/>
    <p:sldId id="377" r:id="rId28"/>
    <p:sldId id="376" r:id="rId29"/>
    <p:sldId id="378" r:id="rId30"/>
    <p:sldId id="307" r:id="rId31"/>
    <p:sldId id="379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299" r:id="rId46"/>
    <p:sldId id="301" r:id="rId47"/>
    <p:sldId id="304" r:id="rId48"/>
    <p:sldId id="302" r:id="rId49"/>
    <p:sldId id="303" r:id="rId50"/>
    <p:sldId id="305" r:id="rId51"/>
    <p:sldId id="306" r:id="rId52"/>
    <p:sldId id="310" r:id="rId53"/>
    <p:sldId id="311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09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5" r:id="rId71"/>
    <p:sldId id="336" r:id="rId72"/>
    <p:sldId id="337" r:id="rId73"/>
    <p:sldId id="338" r:id="rId74"/>
    <p:sldId id="339" r:id="rId75"/>
    <p:sldId id="340" r:id="rId76"/>
    <p:sldId id="341" r:id="rId77"/>
    <p:sldId id="342" r:id="rId78"/>
    <p:sldId id="343" r:id="rId79"/>
    <p:sldId id="344" r:id="rId80"/>
    <p:sldId id="345" r:id="rId81"/>
    <p:sldId id="346" r:id="rId82"/>
    <p:sldId id="348" r:id="rId83"/>
    <p:sldId id="349" r:id="rId84"/>
    <p:sldId id="350" r:id="rId85"/>
    <p:sldId id="351" r:id="rId86"/>
    <p:sldId id="352" r:id="rId87"/>
    <p:sldId id="353" r:id="rId88"/>
    <p:sldId id="354" r:id="rId89"/>
    <p:sldId id="355" r:id="rId90"/>
    <p:sldId id="371" r:id="rId91"/>
    <p:sldId id="370" r:id="rId92"/>
    <p:sldId id="372" r:id="rId93"/>
    <p:sldId id="357" r:id="rId94"/>
    <p:sldId id="358" r:id="rId95"/>
    <p:sldId id="359" r:id="rId96"/>
    <p:sldId id="360" r:id="rId97"/>
    <p:sldId id="361" r:id="rId98"/>
    <p:sldId id="362" r:id="rId99"/>
    <p:sldId id="363" r:id="rId100"/>
    <p:sldId id="364" r:id="rId101"/>
    <p:sldId id="365" r:id="rId102"/>
    <p:sldId id="366" r:id="rId103"/>
    <p:sldId id="367" r:id="rId104"/>
    <p:sldId id="368" r:id="rId10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66FF"/>
    <a:srgbClr val="3333FF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2635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7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pt-BR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381EE5F-1343-406B-BDD8-B01986F5B0A5}" type="datetimeFigureOut">
              <a:rPr lang="pt-BR"/>
              <a:pPr/>
              <a:t>25/05/2015</a:t>
            </a:fld>
            <a:endParaRPr lang="pt-BR"/>
          </a:p>
        </p:txBody>
      </p:sp>
      <p:sp>
        <p:nvSpPr>
          <p:cNvPr id="727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pt-BR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BEF551E-F3F3-4CF7-87D1-DA759F3F06D5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6042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26910977-497A-44A0-8121-360CEAD00D97}" type="slidenum">
              <a:rPr lang="en-US" sz="1200">
                <a:latin typeface="+mn-lt"/>
                <a:cs typeface="+mn-cs"/>
              </a:rPr>
              <a:pPr algn="r">
                <a:defRPr/>
              </a:pPr>
              <a:t>57</a:t>
            </a:fld>
            <a:endParaRPr lang="en-U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pt-BR"/>
              <a:t>	A ocorrência de alterações no LCR é muito mais frequente nas crianças sintomáticas com outras evidencias de sífilis congênitas do que nas crianças assintomáticas, apesar de infectadas. Caso não haja contraindicações, recomenda-se realizar punção lombar para a coleta de LCR para avaliar a celularidade, o perfil proteico e o VDRL, em todos os casos de sífilis em crianças, para exclusão do diagnóstico de neurossífilis.</a:t>
            </a:r>
          </a:p>
          <a:p>
            <a:pPr>
              <a:spcBef>
                <a:spcPct val="0"/>
              </a:spcBef>
            </a:pPr>
            <a:r>
              <a:rPr lang="pt-BR"/>
              <a:t>	A presença de leucocitose(mais de 25 leucócitos/mm³) e a elevada concentração de proteínas( mais de 150mg/dl) no LCR em recém –nascidos com suspeita de sífilis congênita devem ser consideradas como evidencias adicionais para o diagnóstico. Uma criança com VRDL positivo no LCR deve ser diagnosticada com portadora de neurossífilis, independentemente de haver alterações na celularidade e/ou na concentração de proteínas do LCR.</a:t>
            </a:r>
          </a:p>
          <a:p>
            <a:pPr>
              <a:spcBef>
                <a:spcPct val="0"/>
              </a:spcBef>
            </a:pPr>
            <a:r>
              <a:rPr lang="pt-BR"/>
              <a:t>	Todo criança com diagnóstico/suspeita de neurossífilis seja adequadamente tratada para neurossífilis.</a:t>
            </a:r>
          </a:p>
        </p:txBody>
      </p:sp>
      <p:sp>
        <p:nvSpPr>
          <p:cNvPr id="136196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3D770C0-47A7-47DB-AABF-5A62182EF33D}" type="slidenum">
              <a:rPr lang="pt-BR" sz="1200">
                <a:latin typeface="+mn-lt"/>
                <a:cs typeface="+mn-cs"/>
              </a:rPr>
              <a:pPr algn="r">
                <a:defRPr/>
              </a:pPr>
              <a:t>81</a:t>
            </a:fld>
            <a:endParaRPr lang="pt-BR" sz="1200" dirty="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BBC28A0-8665-4DD2-BA5F-88CC06D5BC51}" type="slidenum">
              <a:rPr lang="pt-BR" sz="1200"/>
              <a:pPr algn="r"/>
              <a:t>95</a:t>
            </a:fld>
            <a:endParaRPr lang="pt-BR" sz="1200"/>
          </a:p>
        </p:txBody>
      </p:sp>
      <p:sp>
        <p:nvSpPr>
          <p:cNvPr id="1239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26797F4-FB54-4CFA-8B95-CB166868F593}" type="slidenum">
              <a:rPr lang="pt-BR" sz="1200"/>
              <a:pPr algn="r"/>
              <a:t>96</a:t>
            </a:fld>
            <a:endParaRPr lang="pt-BR" sz="1200"/>
          </a:p>
        </p:txBody>
      </p:sp>
      <p:sp>
        <p:nvSpPr>
          <p:cNvPr id="125955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1027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2495D3A-3B56-4407-B708-F759DF048536}" type="slidenum">
              <a:rPr lang="pt-BR" sz="1200"/>
              <a:pPr algn="r"/>
              <a:t>97</a:t>
            </a:fld>
            <a:endParaRPr lang="pt-BR" sz="1200"/>
          </a:p>
        </p:txBody>
      </p:sp>
      <p:sp>
        <p:nvSpPr>
          <p:cNvPr id="1280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CCCA3FB-227B-42A6-B8FE-B21DC4C3D5BC}" type="slidenum">
              <a:rPr lang="pt-BR" sz="1200"/>
              <a:pPr algn="r"/>
              <a:t>98</a:t>
            </a:fld>
            <a:endParaRPr lang="pt-BR" sz="1200"/>
          </a:p>
        </p:txBody>
      </p:sp>
      <p:sp>
        <p:nvSpPr>
          <p:cNvPr id="130051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1027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29884D2-CA6C-4881-A279-24AC5BE9B200}" type="slidenum">
              <a:rPr lang="pt-BR" sz="1200"/>
              <a:pPr algn="r"/>
              <a:t>100</a:t>
            </a:fld>
            <a:endParaRPr lang="pt-BR" sz="1200"/>
          </a:p>
        </p:txBody>
      </p:sp>
      <p:sp>
        <p:nvSpPr>
          <p:cNvPr id="133123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1027"/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41A36-379F-4076-BD04-DCD196A3F86E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D2ABB-FFDA-4F02-BB9D-B199D5D6CD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C1594-0EBD-4964-AB17-24B298177483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8B8C6-31BE-433B-AEE4-E722585B73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E2E16-C848-4FB5-AD05-EFE30989DF77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62FB1-2815-4343-9472-5C1DA2429F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3F5D4-FE2A-4FF5-A360-04B86DD31551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68242-B1BE-44D3-A895-7E6D078392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E15FC-27E3-4014-B7B8-C80A9878E379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1A04D-BD3F-4CF8-878B-69B8ABBADC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47B9D-48EF-4203-989A-61FB5E6375B5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5F717-8806-426E-A62D-86AE206698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5FA6C-645A-4D34-A05F-D478B57B2B10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26533-DBC9-49F5-AEB4-7F9A2EB166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89D53-C79A-4DC6-998F-0F31010E0341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D4F1A-5BBD-46A6-9584-3ADE324916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00E6-D445-4DA3-B93E-458148FB98D5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4F6E7-DBDC-4B7C-A7BF-6236A266EF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E1756-B663-4710-B168-B89008A1670B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F9663-F52B-49D9-B39A-96DFE02733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89ED9-4523-4CFF-802D-77C8020DD6CF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D50AE-43BA-4E0E-9C8D-10ECAF77B2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, texto e clip-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lip-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708525"/>
          </a:xfr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B9912E8-60DA-46B9-A8CB-CD4E3E9324CB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9ABAE03-3496-449A-9A54-3F0FF88D65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804DBA-F9F7-43E6-BFD9-CFCB2FF2F91C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0423FAD-517A-4549-BC11-FC19018C06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3CC255-5559-467E-8C3E-CA5D04BA5F9A}" type="datetimeFigureOut">
              <a:rPr lang="pt-BR"/>
              <a:pPr>
                <a:defRPr/>
              </a:pPr>
              <a:t>25/05/2015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8D0FDE-FF46-4515-8A55-2E8D4A7FF8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86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72.jpeg"/><Relationship Id="rId2" Type="http://schemas.openxmlformats.org/officeDocument/2006/relationships/hyperlink" Target="http://www.paulomargotto.com.br/documentos/Sifilis_congenita.doc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hyperlink" Target="http://www.paulomargotto.com.br/index_sub.php?tipo=23" TargetMode="External"/><Relationship Id="rId4" Type="http://schemas.openxmlformats.org/officeDocument/2006/relationships/image" Target="../media/image70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Sifilis_cong_soro_materno_cordao.ppt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paulomargotto.com.br/documentos/sifiliscongenita.ppt" TargetMode="Externa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://www.paulomargotto.com.br/documentos/Neurossifilis_2012.ppt" TargetMode="Externa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Infec-Cong-Noc-Basicas.ppt" TargetMode="Externa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Group_B_streptococcus.pdf" TargetMode="Externa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Paracetamol-oral-PCA-2014.ppt" TargetMode="Externa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Infeccoes_bacterianas_2012.doc" TargetMode="External"/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sepse.doc" TargetMode="Externa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pse.doc" TargetMode="Externa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pneumonia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pse_Neonatal_PB-2012.ppt" TargetMode="Externa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septcemia.ppt" TargetMode="Externa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paulomargotto.com.br/documentos/Antibiot_Racional_PB-2012.ppt" TargetMode="Externa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6875" y="1341438"/>
            <a:ext cx="8240713" cy="2035175"/>
          </a:xfrm>
        </p:spPr>
      </p:pic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r>
              <a:rPr lang="pt-BR" smtClean="0"/>
              <a:t>Internato ESCS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z="1400" smtClean="0"/>
              <a:t>Apresentação: Carlos Tadeu Garrote Filho</a:t>
            </a:r>
          </a:p>
          <a:p>
            <a:pPr eaLnBrk="1" hangingPunct="1"/>
            <a:r>
              <a:rPr lang="pt-BR" sz="1400" smtClean="0"/>
              <a:t>Coordenação: Márcia Pimentel de Castro</a:t>
            </a:r>
          </a:p>
          <a:p>
            <a:pPr eaLnBrk="1" hangingPunct="1"/>
            <a:r>
              <a:rPr lang="pt-BR" sz="1400" smtClean="0">
                <a:hlinkClick r:id="rId3"/>
              </a:rPr>
              <a:t>www.paulomargoto.com.br</a:t>
            </a:r>
            <a:endParaRPr lang="pt-BR" sz="1400" smtClean="0"/>
          </a:p>
          <a:p>
            <a:pPr eaLnBrk="1" hangingPunct="1"/>
            <a:r>
              <a:rPr lang="pt-BR" sz="1400" smtClean="0"/>
              <a:t>Brasília, 25 de maio de 2015</a:t>
            </a:r>
          </a:p>
        </p:txBody>
      </p:sp>
      <p:pic>
        <p:nvPicPr>
          <p:cNvPr id="3077" name="Picture 5" descr="DSC001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14975"/>
            <a:ext cx="914400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547813" y="1268413"/>
            <a:ext cx="62563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>
                <a:solidFill>
                  <a:srgbClr val="FFFF00"/>
                </a:solidFill>
              </a:rPr>
              <a:t>CASO CLÍNICO: Sífilis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60325"/>
            <a:ext cx="8240713" cy="1062038"/>
          </a:xfrm>
        </p:spPr>
      </p:pic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179388" y="1125538"/>
            <a:ext cx="8964612" cy="5429250"/>
          </a:xfrm>
        </p:spPr>
        <p:txBody>
          <a:bodyPr/>
          <a:lstStyle/>
          <a:p>
            <a:pPr eaLnBrk="1" hangingPunct="1"/>
            <a:r>
              <a:rPr lang="pt-BR" smtClean="0"/>
              <a:t>Identificação: RN de LCO, data nascimento: 23-4-15, procedente de Arinos – MG.</a:t>
            </a:r>
          </a:p>
          <a:p>
            <a:pPr eaLnBrk="1" hangingPunct="1"/>
            <a:r>
              <a:rPr lang="pt-BR" smtClean="0"/>
              <a:t>Prontuário SES DF : 6376383</a:t>
            </a:r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RN, com 3 horas de vida, IG( DUM) 27sem + 4 dias, chega ao Hospital Regional da Asa Sul/Hospital Materno Infantil de Brasília  após parto em trânsito entre Arinos-MG e Brasília. Com </a:t>
            </a:r>
            <a:r>
              <a:rPr lang="pt-BR" smtClean="0">
                <a:solidFill>
                  <a:srgbClr val="FF3300"/>
                </a:solidFill>
              </a:rPr>
              <a:t>15 dias de bolsa rota</a:t>
            </a:r>
            <a:r>
              <a:rPr lang="pt-BR" smtClean="0"/>
              <a:t> e gestante apresentando </a:t>
            </a:r>
            <a:r>
              <a:rPr lang="pt-BR" smtClean="0">
                <a:solidFill>
                  <a:srgbClr val="FF3300"/>
                </a:solidFill>
              </a:rPr>
              <a:t>leucorréia e ITU não tratada.</a:t>
            </a:r>
          </a:p>
          <a:p>
            <a:pPr eaLnBrk="1" hangingPunct="1"/>
            <a:r>
              <a:rPr lang="pt-BR" smtClean="0"/>
              <a:t>RN chegou com desconforto respiratório, evoluiu de imediato com necessidade de intubação.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323850"/>
            <a:ext cx="8240713" cy="1157288"/>
          </a:xfrm>
        </p:spPr>
      </p:pic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Idade Gestacional: (Capurro): 33 sem + 1 dia.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P: 1425g (muito baixo peso)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Est: 40 cm , PC: 27,5 cm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PIG (&lt; p 10) simétrico (Índice ponderal  de 2,2, entre P10 e 90)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Ectoscopia: palidez ++/4+, anictérico, acianótico, afebril. Ausência de malformações morfológicas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AR: MV rude difusamento, com esforço respiratório (ventilação mecânica:  FiO2: 35%&gt; PaO2: 67,2)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ACV: sem sopros.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ABD: massa palpável em hipocôndrio esquerdo, de 3cm . Fígado palpável, lobo direito a 3 cm do rebordo costal e lobo esquerdo a 2 cm do apêndice xifóide.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Pele: lesões bolhosas, descamativas em mãos, pés e abdomen inferior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Mãe 19 anos, previamente hígida,  gestação não planejada. G1P1A0.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Realizou 4 consultas pré natal.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Data da última menstruação: 12/10/14. Data provável do parto: 25/06/15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 Infecção do trato urinário (ITU) no 1o trimestre.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ITU e leucorréia atual.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Bolsa rota: 15 dias.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realizou swab reto-vaginal, não tem relato de ser colonizada por </a:t>
            </a:r>
            <a:r>
              <a:rPr lang="pt-BR" i="1" smtClean="0"/>
              <a:t>Streptococcus agalactiae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usou acido fólico ou sulfato ferroso.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0"/>
            <a:ext cx="8466138" cy="1493838"/>
          </a:xfrm>
        </p:spPr>
      </p:pic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84775"/>
          </a:xfrm>
        </p:spPr>
        <p:txBody>
          <a:bodyPr/>
          <a:lstStyle/>
          <a:p>
            <a:pPr eaLnBrk="1" hangingPunct="1"/>
            <a:r>
              <a:rPr lang="pt-BR" smtClean="0"/>
              <a:t>Prematuridade (causas: </a:t>
            </a:r>
            <a:r>
              <a:rPr lang="pt-BR" smtClean="0">
                <a:solidFill>
                  <a:srgbClr val="FF3300"/>
                </a:solidFill>
              </a:rPr>
              <a:t>infecção congênita</a:t>
            </a:r>
            <a:r>
              <a:rPr lang="pt-BR" smtClean="0"/>
              <a:t>? Obstétrica?)</a:t>
            </a:r>
          </a:p>
          <a:p>
            <a:pPr eaLnBrk="1" hangingPunct="1"/>
            <a:r>
              <a:rPr lang="pt-BR" smtClean="0"/>
              <a:t>Gravidez não planejada.</a:t>
            </a:r>
          </a:p>
          <a:p>
            <a:pPr eaLnBrk="1" hangingPunct="1"/>
            <a:r>
              <a:rPr lang="pt-BR" smtClean="0"/>
              <a:t>Pré natal inadequado</a:t>
            </a:r>
          </a:p>
          <a:p>
            <a:pPr eaLnBrk="1" hangingPunct="1"/>
            <a:r>
              <a:rPr lang="pt-BR" smtClean="0"/>
              <a:t>PIG simétrico Palidez</a:t>
            </a:r>
          </a:p>
          <a:p>
            <a:pPr eaLnBrk="1" hangingPunct="1"/>
            <a:r>
              <a:rPr lang="pt-BR" smtClean="0"/>
              <a:t>Hepatoesplenomegalia</a:t>
            </a:r>
          </a:p>
          <a:p>
            <a:pPr eaLnBrk="1" hangingPunct="1"/>
            <a:r>
              <a:rPr lang="pt-BR" smtClean="0"/>
              <a:t>Lesões bolhosas em mãos/pés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mtClean="0"/>
              <a:t>                (</a:t>
            </a:r>
            <a:r>
              <a:rPr lang="pt-BR" smtClean="0">
                <a:solidFill>
                  <a:srgbClr val="FFFF00"/>
                </a:solidFill>
              </a:rPr>
              <a:t>vide fotos a seguir</a:t>
            </a:r>
            <a:r>
              <a:rPr lang="pt-BR" smtClean="0"/>
              <a:t>)</a:t>
            </a:r>
          </a:p>
          <a:p>
            <a:pPr eaLnBrk="1" hangingPunct="1"/>
            <a:r>
              <a:rPr lang="pt-BR" smtClean="0"/>
              <a:t>Sorologias maternas até então desconhecidas</a:t>
            </a:r>
          </a:p>
          <a:p>
            <a:pPr eaLnBrk="1" hangingPunct="1"/>
            <a:endParaRPr lang="pt-BR" smtClean="0"/>
          </a:p>
        </p:txBody>
      </p:sp>
      <p:sp>
        <p:nvSpPr>
          <p:cNvPr id="8197" name="AutoShape 5"/>
          <p:cNvSpPr>
            <a:spLocks/>
          </p:cNvSpPr>
          <p:nvPr/>
        </p:nvSpPr>
        <p:spPr bwMode="auto">
          <a:xfrm>
            <a:off x="5795963" y="3284538"/>
            <a:ext cx="431800" cy="1512887"/>
          </a:xfrm>
          <a:prstGeom prst="leftBrace">
            <a:avLst>
              <a:gd name="adj1" fmla="val 2919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084888" y="3789363"/>
            <a:ext cx="222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00"/>
                </a:solidFill>
              </a:rPr>
              <a:t>Infecção congênita?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988" y="49213"/>
            <a:ext cx="8418512" cy="1493837"/>
          </a:xfrm>
        </p:spPr>
      </p:pic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392612"/>
          </a:xfrm>
        </p:spPr>
        <p:txBody>
          <a:bodyPr/>
          <a:lstStyle/>
          <a:p>
            <a:pPr eaLnBrk="1" hangingPunct="1"/>
            <a:r>
              <a:rPr lang="pt-BR" smtClean="0"/>
              <a:t>Sorologias maternas; sorologias do recém-nascido (RN coletado em sangue periférico!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Após direcionamento pela sorologia podemos ter abordagem mais específica.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Pênfigo palmoplantar</a:t>
            </a:r>
            <a:endParaRPr lang="pt-BR" dirty="0"/>
          </a:p>
        </p:txBody>
      </p:sp>
      <p:pic>
        <p:nvPicPr>
          <p:cNvPr id="10243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2239963"/>
            <a:ext cx="6096000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11267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24000" y="2239963"/>
            <a:ext cx="6096000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Pênfigo palmoplantar</a:t>
            </a:r>
            <a:endParaRPr lang="pt-BR" dirty="0"/>
          </a:p>
        </p:txBody>
      </p:sp>
      <p:pic>
        <p:nvPicPr>
          <p:cNvPr id="12291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0" y="2239963"/>
            <a:ext cx="6096000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49213"/>
            <a:ext cx="8242300" cy="1493837"/>
          </a:xfrm>
        </p:spPr>
      </p:pic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08525"/>
          </a:xfrm>
        </p:spPr>
        <p:txBody>
          <a:bodyPr/>
          <a:lstStyle/>
          <a:p>
            <a:pPr eaLnBrk="1" hangingPunct="1"/>
            <a:r>
              <a:rPr lang="pt-BR" smtClean="0"/>
              <a:t>Sopro sistólico – rubéola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Descamação palmo plantar- sífilis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Petéquias/ púrpuras/ macro/microcefalias      ( toxo /rubéola/CMV)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323850" y="476250"/>
            <a:ext cx="8362950" cy="5832475"/>
          </a:xfrm>
        </p:spPr>
        <p:txBody>
          <a:bodyPr/>
          <a:lstStyle/>
          <a:p>
            <a:pPr eaLnBrk="1" hangingPunct="1"/>
            <a:r>
              <a:rPr lang="pt-BR" smtClean="0"/>
              <a:t>Sorologias maternas: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HIV- 2º  trimestre: NEGATIVA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HEPATITE B: 2º trimestre: NEGATIVA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TOXO: 2º  trimestre: IG M neg; Ig G + ( imune)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b="1" smtClean="0">
                <a:solidFill>
                  <a:srgbClr val="FF3300"/>
                </a:solidFill>
              </a:rPr>
              <a:t>VDRL: 2º trimestre : 1/512</a:t>
            </a:r>
          </a:p>
          <a:p>
            <a:pPr eaLnBrk="1" hangingPunct="1"/>
            <a:endParaRPr lang="pt-BR" b="1" smtClean="0">
              <a:solidFill>
                <a:srgbClr val="FF3300"/>
              </a:solidFill>
            </a:endParaRPr>
          </a:p>
          <a:p>
            <a:pPr eaLnBrk="1" hangingPunct="1"/>
            <a:endParaRPr lang="pt-BR" b="1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261938"/>
            <a:ext cx="8240713" cy="1152525"/>
          </a:xfrm>
        </p:spPr>
      </p:pic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675687" cy="47085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600" smtClean="0"/>
              <a:t>À admissão do RN:</a:t>
            </a:r>
          </a:p>
          <a:p>
            <a:pPr eaLnBrk="1" hangingPunct="1">
              <a:lnSpc>
                <a:spcPct val="90000"/>
              </a:lnSpc>
            </a:pPr>
            <a:endParaRPr lang="pt-BR" sz="2600" smtClean="0"/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HEMOGRAMA: </a:t>
            </a:r>
            <a:r>
              <a:rPr lang="pt-BR" sz="2600" smtClean="0">
                <a:solidFill>
                  <a:srgbClr val="FF3300"/>
                </a:solidFill>
              </a:rPr>
              <a:t>Hb: 11,2; Ht: 30%;</a:t>
            </a:r>
            <a:r>
              <a:rPr lang="pt-BR" sz="2600" smtClean="0"/>
              <a:t> VCM: 106</a:t>
            </a:r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LEUCÓCITOS:  7,400/mm3, com predomínio de neutrófilos ( 77%</a:t>
            </a:r>
          </a:p>
          <a:p>
            <a:pPr eaLnBrk="1" hangingPunct="1">
              <a:lnSpc>
                <a:spcPct val="90000"/>
              </a:lnSpc>
            </a:pPr>
            <a:r>
              <a:rPr lang="pt-BR" sz="2600" smtClean="0">
                <a:solidFill>
                  <a:srgbClr val="FF3300"/>
                </a:solidFill>
              </a:rPr>
              <a:t>Plaquetas: 57.000/mm3</a:t>
            </a:r>
          </a:p>
          <a:p>
            <a:pPr eaLnBrk="1" hangingPunct="1">
              <a:lnSpc>
                <a:spcPct val="90000"/>
              </a:lnSpc>
            </a:pPr>
            <a:endParaRPr lang="pt-BR" sz="2600" smtClean="0"/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RX tórax: infiltrado pulmonar difuso bilateral</a:t>
            </a:r>
          </a:p>
          <a:p>
            <a:pPr eaLnBrk="1" hangingPunct="1">
              <a:lnSpc>
                <a:spcPct val="90000"/>
              </a:lnSpc>
            </a:pPr>
            <a:r>
              <a:rPr lang="pt-BR" sz="2600" smtClean="0"/>
              <a:t>Gasometria( FiO2: 35%): pH 7,39. HCO3: 21,8. PaCO2: 36. PaO2: 67 .</a:t>
            </a:r>
          </a:p>
          <a:p>
            <a:pPr eaLnBrk="1" hangingPunct="1">
              <a:lnSpc>
                <a:spcPct val="90000"/>
              </a:lnSpc>
            </a:pPr>
            <a:r>
              <a:rPr lang="pt-BR" sz="1800" b="1" smtClean="0"/>
              <a:t>SURFACTANTE</a:t>
            </a:r>
            <a:r>
              <a:rPr lang="pt-BR" sz="1800" smtClean="0"/>
              <a:t>: necessidade de aumento da FiO2 acima de 45% para manter PSaO2 (Saturação de Oxigênio)  no alvo (</a:t>
            </a:r>
            <a:r>
              <a:rPr lang="pt-BR" sz="1800" b="1" smtClean="0"/>
              <a:t>em 5 minutos é de 70-80%, de 5-10 minutos, 80-90% e a partir de 10 minutos, 90-95%)</a:t>
            </a:r>
            <a:r>
              <a:rPr lang="pt-BR" smtClean="0"/>
              <a:t>  </a:t>
            </a:r>
            <a:r>
              <a:rPr lang="pt-BR" sz="1800" b="1" smtClean="0"/>
              <a:t>nas primeiras 2horas de vida</a:t>
            </a:r>
            <a:r>
              <a:rPr lang="pt-BR" sz="1800" smtClean="0"/>
              <a:t>. </a:t>
            </a:r>
            <a:r>
              <a:rPr lang="pt-BR" sz="1800" b="1" smtClean="0"/>
              <a:t>Não aguardar resultado do Rx.</a:t>
            </a:r>
            <a:r>
              <a:rPr lang="pt-BR" sz="1800" smtClean="0"/>
              <a:t>                 Clicar Aqui!</a:t>
            </a:r>
            <a:endParaRPr lang="pt-BR" sz="1800" smtClean="0">
              <a:solidFill>
                <a:srgbClr val="FF3300"/>
              </a:solidFill>
            </a:endParaRPr>
          </a:p>
        </p:txBody>
      </p:sp>
      <p:pic>
        <p:nvPicPr>
          <p:cNvPr id="15366" name="Picture 6" descr="Clique aqui para ver o arti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6237288"/>
            <a:ext cx="360362" cy="360362"/>
          </a:xfrm>
          <a:prstGeom prst="rect">
            <a:avLst/>
          </a:prstGeom>
          <a:noFill/>
        </p:spPr>
      </p:pic>
      <p:sp>
        <p:nvSpPr>
          <p:cNvPr id="15367" name="Line 7"/>
          <p:cNvSpPr>
            <a:spLocks noChangeShapeType="1"/>
          </p:cNvSpPr>
          <p:nvPr/>
        </p:nvSpPr>
        <p:spPr bwMode="auto">
          <a:xfrm flipH="1">
            <a:off x="6372225" y="6453188"/>
            <a:ext cx="431800" cy="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79388" y="1600200"/>
            <a:ext cx="8964612" cy="4708525"/>
          </a:xfrm>
        </p:spPr>
        <p:txBody>
          <a:bodyPr/>
          <a:lstStyle/>
          <a:p>
            <a:pPr eaLnBrk="1" hangingPunct="1"/>
            <a:r>
              <a:rPr lang="pt-BR" smtClean="0"/>
              <a:t>Feitos os cuidados de rotina de Sala de Parto (Vit K, vacina hepatite B, crede ocular,)</a:t>
            </a:r>
          </a:p>
          <a:p>
            <a:pPr eaLnBrk="1" hangingPunct="1"/>
            <a:r>
              <a:rPr lang="pt-BR" smtClean="0"/>
              <a:t>Solicitado sorologia de sangue do cordão TORCH, Coombs direto, hemocultura, hemograma</a:t>
            </a:r>
          </a:p>
          <a:p>
            <a:pPr eaLnBrk="1" hangingPunct="1"/>
            <a:r>
              <a:rPr lang="pt-BR" smtClean="0"/>
              <a:t>Rx tórax ( já descrito)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Resgate de placenta: não localizada, pois o parto foi em trânsito!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9750" y="-242888"/>
            <a:ext cx="8242300" cy="1158876"/>
          </a:xfrm>
        </p:spPr>
      </p:pic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539750" y="765175"/>
            <a:ext cx="8229600" cy="4708525"/>
          </a:xfrm>
        </p:spPr>
        <p:txBody>
          <a:bodyPr/>
          <a:lstStyle/>
          <a:p>
            <a:pPr eaLnBrk="1" hangingPunct="1"/>
            <a:r>
              <a:rPr lang="pt-BR" smtClean="0"/>
              <a:t>Penicilina cristalina + gentamicina</a:t>
            </a:r>
          </a:p>
          <a:p>
            <a:pPr eaLnBrk="1" hangingPunct="1"/>
            <a:r>
              <a:rPr lang="pt-BR" smtClean="0"/>
              <a:t>Aminofilina (apnéia idiopática da prematuridade - até 34 sem de idade pós concepção*)</a:t>
            </a:r>
          </a:p>
          <a:p>
            <a:pPr eaLnBrk="1" hangingPunct="1"/>
            <a:r>
              <a:rPr lang="pt-BR" smtClean="0"/>
              <a:t>Concentrado de hemácias.</a:t>
            </a:r>
          </a:p>
          <a:p>
            <a:pPr eaLnBrk="1" hangingPunct="1"/>
            <a:r>
              <a:rPr lang="pt-BR" smtClean="0"/>
              <a:t>Ventilação mecânica</a:t>
            </a:r>
          </a:p>
          <a:p>
            <a:pPr>
              <a:buFont typeface="Wingdings 2" pitchFamily="18" charset="2"/>
              <a:buNone/>
            </a:pPr>
            <a:r>
              <a:rPr lang="pt-BR" smtClean="0"/>
              <a:t>*   </a:t>
            </a:r>
            <a:r>
              <a:rPr lang="pt-BR" sz="1400" b="1" smtClean="0">
                <a:solidFill>
                  <a:srgbClr val="FFFF00"/>
                </a:solidFill>
              </a:rPr>
              <a:t>Idade Gestacional  pós-concepcional:</a:t>
            </a:r>
            <a:endParaRPr lang="pt-BR" sz="1400" smtClean="0">
              <a:solidFill>
                <a:srgbClr val="FFFF00"/>
              </a:solidFill>
            </a:endParaRPr>
          </a:p>
          <a:p>
            <a:pPr algn="ctr">
              <a:buFont typeface="Wingdings 2" pitchFamily="18" charset="2"/>
              <a:buNone/>
            </a:pPr>
            <a:r>
              <a:rPr lang="pt-BR" sz="1400" smtClean="0"/>
              <a:t>         (IGpc): Tempo transcorrido desde o nascimento do bebê (Idade Gestacional + tempo  em semanas de vida pós-natal).</a:t>
            </a:r>
            <a:endParaRPr lang="pt-BR" sz="1400" b="1" u="sng" smtClean="0"/>
          </a:p>
          <a:p>
            <a:pPr>
              <a:buFont typeface="Wingdings 2" pitchFamily="18" charset="2"/>
              <a:buNone/>
            </a:pPr>
            <a:r>
              <a:rPr lang="pt-BR" sz="1400" b="1" smtClean="0"/>
              <a:t>         </a:t>
            </a:r>
            <a:r>
              <a:rPr lang="pt-BR" sz="1400" b="1" smtClean="0">
                <a:solidFill>
                  <a:srgbClr val="FFFF00"/>
                </a:solidFill>
              </a:rPr>
              <a:t>Idade Gestacional  Corrigida:</a:t>
            </a:r>
            <a:endParaRPr lang="pt-BR" sz="1400" smtClean="0">
              <a:solidFill>
                <a:srgbClr val="FFFF0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pt-BR" sz="1400" smtClean="0"/>
              <a:t>               (IGc): Tempo transcorrido  em semanas </a:t>
            </a:r>
            <a:r>
              <a:rPr lang="pt-BR" sz="1400" u="sng" smtClean="0"/>
              <a:t>após</a:t>
            </a:r>
            <a:r>
              <a:rPr lang="pt-BR" sz="1400" smtClean="0"/>
              <a:t> o bebê prematuro ter atingido 40 semanas.</a:t>
            </a:r>
            <a:endParaRPr lang="pt-BR" sz="1400" b="1" u="sng" smtClean="0"/>
          </a:p>
          <a:p>
            <a:pPr>
              <a:buFont typeface="Wingdings 2" pitchFamily="18" charset="2"/>
              <a:buNone/>
            </a:pPr>
            <a:r>
              <a:rPr lang="pt-BR" sz="1400" b="1" smtClean="0"/>
              <a:t>               Exemplo</a:t>
            </a:r>
            <a:r>
              <a:rPr lang="pt-BR" sz="1400" smtClean="0"/>
              <a:t>: RN com idade gestacional de 29 semanas. Transcorridos 12 semanas, a sua Igpc é: 29 + 12 =  41 semanas e a IGc é de 1 semana (é como se ele tivesse, 7 dias de vida se não tivesse nascido prematuro).</a:t>
            </a:r>
          </a:p>
          <a:p>
            <a:pPr>
              <a:buFont typeface="Wingdings 2" pitchFamily="18" charset="2"/>
              <a:buNone/>
            </a:pPr>
            <a:r>
              <a:rPr lang="pt-BR" sz="1400" smtClean="0"/>
              <a:t>                                                              </a:t>
            </a:r>
            <a:r>
              <a:rPr lang="pt-BR" sz="1400" smtClean="0">
                <a:solidFill>
                  <a:srgbClr val="FFFF00"/>
                </a:solidFill>
              </a:rPr>
              <a:t>Então: IGc = IGpc – 40    (por link)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261938"/>
            <a:ext cx="8240713" cy="1152525"/>
          </a:xfrm>
        </p:spPr>
      </p:pic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Insuf respiratória  (pneumonia por Estreptococo? Doença da membrana hialina?)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Infecção congênita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Síndrome anêmica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Sepse neonatal precoce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mtClean="0"/>
              <a:t>               ENTRE O PRIMEIRO E 4º  DIA: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Permaneceu em ventilação mecânica</a:t>
            </a:r>
          </a:p>
          <a:p>
            <a:pPr eaLnBrk="1" hangingPunct="1"/>
            <a:r>
              <a:rPr lang="pt-BR" smtClean="0"/>
              <a:t>Sem necessidade de drogas vasoativas</a:t>
            </a:r>
          </a:p>
          <a:p>
            <a:pPr eaLnBrk="1" hangingPunct="1"/>
            <a:r>
              <a:rPr lang="pt-BR" smtClean="0"/>
              <a:t>Recebeu nutrição parenteral e dieta trófica por sonda orogástrica</a:t>
            </a:r>
          </a:p>
          <a:p>
            <a:pPr eaLnBrk="1" hangingPunct="1"/>
            <a:r>
              <a:rPr lang="pt-BR" smtClean="0"/>
              <a:t>Melhora das bolhas no terceiro dia</a:t>
            </a:r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261938"/>
            <a:ext cx="8240713" cy="1152525"/>
          </a:xfrm>
        </p:spPr>
      </p:pic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Evoluiu com icterícia tardia, zona 2-3 Kramer.</a:t>
            </a:r>
          </a:p>
          <a:p>
            <a:pPr eaLnBrk="1" hangingPunct="1"/>
            <a:r>
              <a:rPr lang="pt-BR" smtClean="0"/>
              <a:t>Bilirrubina Total: 14, Bilirrubina Direta: 4; bilirrubina indiretaI:10</a:t>
            </a:r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eaLnBrk="1" hangingPunct="1">
              <a:buFont typeface="Wingdings 2" pitchFamily="18" charset="2"/>
              <a:buNone/>
            </a:pPr>
            <a:r>
              <a:rPr lang="pt-BR" smtClean="0"/>
              <a:t>Qual o padrão dessa icterícia?</a:t>
            </a:r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eaLnBrk="1" hangingPunct="1">
              <a:buFont typeface="Wingdings 2" pitchFamily="18" charset="2"/>
              <a:buNone/>
            </a:pPr>
            <a:r>
              <a:rPr lang="pt-BR" smtClean="0"/>
              <a:t>Ficou em fototerapia por dois dias, evoluiu com a Síndrome  do bebê bronzeado.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No 5º dia foi auscultado sopro cardíaco , solicitado Eco: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PCA com repercussão hemodinâmica, medindo 3,7 mm com fluxo predominante E/D</a:t>
            </a:r>
          </a:p>
          <a:p>
            <a:pPr eaLnBrk="1" hangingPunct="1"/>
            <a:r>
              <a:rPr lang="pt-BR" smtClean="0"/>
              <a:t>FORAMEN OVAL PATENTE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FOI INICIADO </a:t>
            </a:r>
            <a:r>
              <a:rPr lang="pt-BR" smtClean="0">
                <a:solidFill>
                  <a:srgbClr val="FFFF00"/>
                </a:solidFill>
              </a:rPr>
              <a:t>PARACETAMOL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Piora do leucograma , ainda dependente de ventilação mecãnica, indicada troca troca de antibiótico:</a:t>
            </a:r>
          </a:p>
          <a:p>
            <a:pPr eaLnBrk="1" hangingPunct="1"/>
            <a:r>
              <a:rPr lang="pt-BR" smtClean="0"/>
              <a:t>Penicilina cristalina + vancomicina+ cefepime</a:t>
            </a:r>
          </a:p>
          <a:p>
            <a:pPr eaLnBrk="1" hangingPunct="1"/>
            <a:r>
              <a:rPr lang="pt-BR" smtClean="0"/>
              <a:t>RX TORÁX: infiltrado a direita, sem derrame.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Diagnóstico atual:</a:t>
            </a:r>
          </a:p>
          <a:p>
            <a:pPr eaLnBrk="1" hangingPunct="1"/>
            <a:r>
              <a:rPr lang="pt-BR" smtClean="0">
                <a:solidFill>
                  <a:srgbClr val="FF3300"/>
                </a:solidFill>
              </a:rPr>
              <a:t>Sepse neonatal tardia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9900" y="261938"/>
            <a:ext cx="8240713" cy="1152525"/>
          </a:xfrm>
        </p:spPr>
      </p:pic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08525"/>
          </a:xfrm>
        </p:spPr>
        <p:txBody>
          <a:bodyPr/>
          <a:lstStyle/>
          <a:p>
            <a:pPr eaLnBrk="1" hangingPunct="1"/>
            <a:r>
              <a:rPr lang="pt-BR" smtClean="0"/>
              <a:t>Permaneceu com níveis elevados de bilirrubinas, sempre com predomínio de bilirrubina direta</a:t>
            </a:r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8º  dia: Bilirrubina total: 8,28; </a:t>
            </a:r>
            <a:r>
              <a:rPr lang="pt-BR" smtClean="0">
                <a:solidFill>
                  <a:srgbClr val="FF3300"/>
                </a:solidFill>
              </a:rPr>
              <a:t>BD: 4,16</a:t>
            </a:r>
            <a:r>
              <a:rPr lang="pt-BR" smtClean="0"/>
              <a:t>: BI: 4,12</a:t>
            </a:r>
          </a:p>
          <a:p>
            <a:pPr eaLnBrk="1" hangingPunct="1"/>
            <a:r>
              <a:rPr lang="pt-BR" smtClean="0"/>
              <a:t>11º  dia: Bilirrubina total:: 7,1; </a:t>
            </a:r>
            <a:r>
              <a:rPr lang="pt-BR" smtClean="0">
                <a:solidFill>
                  <a:srgbClr val="FF3300"/>
                </a:solidFill>
              </a:rPr>
              <a:t>BD: 4,19</a:t>
            </a:r>
            <a:r>
              <a:rPr lang="pt-BR" smtClean="0"/>
              <a:t>; BI: 2,9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>
                <a:solidFill>
                  <a:srgbClr val="FF3300"/>
                </a:solidFill>
              </a:rPr>
              <a:t>VDRL de sangue periférico:   1:512.</a:t>
            </a:r>
          </a:p>
        </p:txBody>
      </p:sp>
      <p:pic>
        <p:nvPicPr>
          <p:cNvPr id="23556" name="Title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2423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FOI EXTUBADO NO 12º  dia de vida, APÓS TÉRMINO DE antibiótico 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FOI TRANSFERIDO PARA HOSPITAL REGIONAL DE CEILÂNDIA, PARA SEGUIMENTO E GANHO DE PESO.</a:t>
            </a:r>
          </a:p>
          <a:p>
            <a:pPr eaLnBrk="1" hangingPunct="1"/>
            <a:r>
              <a:rPr lang="pt-BR" smtClean="0"/>
              <a:t>HEMOCULTURAS (1º DIA E  8º DIA): NEGATIVAS</a:t>
            </a:r>
          </a:p>
          <a:p>
            <a:pPr eaLnBrk="1" hangingPunct="1"/>
            <a:r>
              <a:rPr lang="pt-BR" smtClean="0"/>
              <a:t>Peso no dia da transferência:  1510 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516562"/>
          </a:xfrm>
        </p:spPr>
        <p:txBody>
          <a:bodyPr/>
          <a:lstStyle/>
          <a:p>
            <a:pPr eaLnBrk="1" hangingPunct="1"/>
            <a:r>
              <a:rPr lang="pt-BR" smtClean="0"/>
              <a:t>QUAIS OS DIAGNÓSTICOS DIFERENCIAIS em se considerando INFECÇÃO CONGÊNITA?</a:t>
            </a:r>
          </a:p>
          <a:p>
            <a:pPr eaLnBrk="1" hangingPunct="1"/>
            <a:r>
              <a:rPr lang="pt-BR" smtClean="0"/>
              <a:t>QUAL A PRINCIPAL HIPÓTESE DIAGNÓSTICA?</a:t>
            </a:r>
          </a:p>
          <a:p>
            <a:pPr eaLnBrk="1" hangingPunct="1"/>
            <a:r>
              <a:rPr lang="pt-BR" smtClean="0"/>
              <a:t>QUAIS EXAMES DEVERIAM TER SIDO REALIZADOS?</a:t>
            </a:r>
          </a:p>
          <a:p>
            <a:pPr eaLnBrk="1" hangingPunct="1"/>
            <a:r>
              <a:rPr lang="pt-BR" smtClean="0"/>
              <a:t>QUE COMPLICAÇÕES PODERIAM SER ESPERAADAS NESTE CASO?</a:t>
            </a:r>
          </a:p>
          <a:p>
            <a:pPr eaLnBrk="1" hangingPunct="1"/>
            <a:r>
              <a:rPr lang="pt-BR" smtClean="0"/>
              <a:t>QUAL O PADRÃO DE ICTERÍCIA APRESENTADO?</a:t>
            </a:r>
          </a:p>
          <a:p>
            <a:pPr eaLnBrk="1" hangingPunct="1"/>
            <a:r>
              <a:rPr lang="pt-BR" smtClean="0"/>
              <a:t>QUAL ACOMPANHAMENTO EVOLUTIVO DEVERÁ SER FEITO, APÓS A ALTA HOSPITALAR?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PIG simétrico : Gerado por fatores intrínsecos, manifesta desde o início da vida fetal. Altera multiplicação celular.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PIG assimétrico: Gerado por fatores extrínsecos. Final do 2º  tri e 3º  tri. Altera hipertrofia celular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Como diferenciar ambos???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7937500" cy="1357313"/>
          </a:xfrm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41438"/>
            <a:ext cx="5508625" cy="53721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3743325"/>
            <a:ext cx="3201988" cy="3114675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</p:spPr>
      </p:pic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7092950" y="36449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981075"/>
            <a:ext cx="3168650" cy="3024188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</p:spPr>
      </p:pic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7019925" y="36449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59" name="Line 11"/>
          <p:cNvSpPr>
            <a:spLocks noChangeShapeType="1"/>
          </p:cNvSpPr>
          <p:nvPr/>
        </p:nvSpPr>
        <p:spPr bwMode="auto">
          <a:xfrm flipV="1">
            <a:off x="7019925" y="3213100"/>
            <a:ext cx="0" cy="4318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>
            <a:off x="6443663" y="3213100"/>
            <a:ext cx="576262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 flipV="1">
            <a:off x="7019925" y="5589588"/>
            <a:ext cx="0" cy="5032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>
            <a:off x="6372225" y="5589588"/>
            <a:ext cx="6477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 flipH="1">
            <a:off x="3779838" y="4941888"/>
            <a:ext cx="360362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3635375" y="4632325"/>
            <a:ext cx="1414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FF3300"/>
                </a:solidFill>
              </a:rPr>
              <a:t>(presente caso)</a:t>
            </a:r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7308850" y="6583363"/>
            <a:ext cx="15033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solidFill>
                  <a:schemeClr val="bg1"/>
                </a:solidFill>
              </a:rPr>
              <a:t>Margotto, PR, 1995</a:t>
            </a:r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7019925" y="3262313"/>
            <a:ext cx="5187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lang="pt-BR">
                <a:solidFill>
                  <a:srgbClr val="3333FF"/>
                </a:solidFill>
              </a:rPr>
              <a:t> </a:t>
            </a:r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250825" y="1268413"/>
            <a:ext cx="4464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200" i="1">
                <a:solidFill>
                  <a:srgbClr val="3333FF"/>
                </a:solidFill>
              </a:rPr>
              <a:t>De acordo com o tempo em que se teve início o insulto perinatal, poderá haver, também, comprometimento da estatura e do perímetro cefálico (PC).</a:t>
            </a:r>
          </a:p>
          <a:p>
            <a:pPr algn="ctr" eaLnBrk="0" hangingPunct="0"/>
            <a:endParaRPr lang="pt-BR" sz="1200" i="1">
              <a:solidFill>
                <a:srgbClr val="3333FF"/>
              </a:solidFill>
            </a:endParaRPr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>
            <a:off x="7812088" y="6237288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00"/>
                </a:solidFill>
              </a:rPr>
              <a:t>(por link)</a:t>
            </a:r>
          </a:p>
        </p:txBody>
      </p:sp>
      <p:pic>
        <p:nvPicPr>
          <p:cNvPr id="27670" name="Picture 22" descr="link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657225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9750" y="-100013"/>
            <a:ext cx="7920038" cy="1008063"/>
          </a:xfrm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90600"/>
            <a:ext cx="4686300" cy="5867400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</p:spPr>
      </p:pic>
      <p:sp>
        <p:nvSpPr>
          <p:cNvPr id="30728" name="Oval 8"/>
          <p:cNvSpPr>
            <a:spLocks noChangeArrowheads="1"/>
          </p:cNvSpPr>
          <p:nvPr/>
        </p:nvSpPr>
        <p:spPr bwMode="auto">
          <a:xfrm>
            <a:off x="4787900" y="3789363"/>
            <a:ext cx="4356100" cy="1152525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200" b="1">
                <a:solidFill>
                  <a:srgbClr val="3333FF"/>
                </a:solidFill>
              </a:rPr>
              <a:t>Para os RN&lt;1500g, utiliza-se o Método de Ballard e cl, </a:t>
            </a:r>
          </a:p>
          <a:p>
            <a:pPr algn="ctr"/>
            <a:r>
              <a:rPr lang="pt-BR" sz="1200" b="1">
                <a:solidFill>
                  <a:srgbClr val="3333FF"/>
                </a:solidFill>
              </a:rPr>
              <a:t>modificado por Constantine e cl</a:t>
            </a:r>
          </a:p>
        </p:txBody>
      </p:sp>
      <p:sp>
        <p:nvSpPr>
          <p:cNvPr id="30729" name="AutoShape 9"/>
          <p:cNvSpPr>
            <a:spLocks noChangeArrowheads="1"/>
          </p:cNvSpPr>
          <p:nvPr/>
        </p:nvSpPr>
        <p:spPr bwMode="auto">
          <a:xfrm>
            <a:off x="8675688" y="4724400"/>
            <a:ext cx="328612" cy="1984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7308850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Margotto, 2013</a:t>
            </a:r>
          </a:p>
        </p:txBody>
      </p:sp>
      <p:pic>
        <p:nvPicPr>
          <p:cNvPr id="30732" name="Picture 12" descr="link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657225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5650" y="1628775"/>
            <a:ext cx="8242300" cy="1446213"/>
          </a:xfrm>
        </p:spPr>
      </p:pic>
      <p:pic>
        <p:nvPicPr>
          <p:cNvPr id="3" name="Title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-242888"/>
            <a:ext cx="8255000" cy="206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6437" name="Oval 5"/>
          <p:cNvSpPr>
            <a:spLocks noChangeArrowheads="1"/>
          </p:cNvSpPr>
          <p:nvPr/>
        </p:nvSpPr>
        <p:spPr bwMode="auto">
          <a:xfrm>
            <a:off x="250825" y="1125538"/>
            <a:ext cx="1944688" cy="1368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3333FF"/>
                </a:solidFill>
              </a:rPr>
              <a:t>Também pode</a:t>
            </a:r>
          </a:p>
          <a:p>
            <a:pPr algn="ctr"/>
            <a:r>
              <a:rPr lang="pt-BR" b="1">
                <a:solidFill>
                  <a:srgbClr val="3333FF"/>
                </a:solidFill>
              </a:rPr>
              <a:t>ser feito!</a:t>
            </a:r>
          </a:p>
        </p:txBody>
      </p:sp>
      <p:sp>
        <p:nvSpPr>
          <p:cNvPr id="146438" name="Text Box 6"/>
          <p:cNvSpPr txBox="1">
            <a:spLocks noChangeArrowheads="1"/>
          </p:cNvSpPr>
          <p:nvPr/>
        </p:nvSpPr>
        <p:spPr bwMode="auto">
          <a:xfrm>
            <a:off x="6804025" y="6491288"/>
            <a:ext cx="216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Margotto, PR, 1995</a:t>
            </a:r>
          </a:p>
        </p:txBody>
      </p:sp>
      <p:pic>
        <p:nvPicPr>
          <p:cNvPr id="14644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92425"/>
            <a:ext cx="4248150" cy="3965575"/>
          </a:xfrm>
          <a:prstGeom prst="rect">
            <a:avLst/>
          </a:prstGeom>
          <a:noFill/>
        </p:spPr>
      </p:pic>
      <p:pic>
        <p:nvPicPr>
          <p:cNvPr id="146446" name="Picture 14" descr="link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62372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74663" y="263525"/>
            <a:ext cx="8229600" cy="1143001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PIG simétrico x PIG assimétrico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C: 40 cm. IG: 33 SEM</a:t>
            </a:r>
            <a:br>
              <a:rPr lang="pt-BR" dirty="0" smtClean="0"/>
            </a:br>
            <a:r>
              <a:rPr lang="pt-BR" dirty="0" smtClean="0"/>
              <a:t>&lt; P 10</a:t>
            </a:r>
            <a:endParaRPr lang="pt-BR" dirty="0"/>
          </a:p>
        </p:txBody>
      </p:sp>
      <p:pic>
        <p:nvPicPr>
          <p:cNvPr id="145411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42988" y="1844675"/>
            <a:ext cx="7056437" cy="4303713"/>
          </a:xfrm>
          <a:ln w="57150">
            <a:solidFill>
              <a:srgbClr val="3333FF"/>
            </a:solidFill>
          </a:ln>
        </p:spPr>
      </p:pic>
      <p:sp>
        <p:nvSpPr>
          <p:cNvPr id="145412" name="Text Box 4"/>
          <p:cNvSpPr txBox="1">
            <a:spLocks noChangeArrowheads="1"/>
          </p:cNvSpPr>
          <p:nvPr/>
        </p:nvSpPr>
        <p:spPr bwMode="auto">
          <a:xfrm>
            <a:off x="3635375" y="6165850"/>
            <a:ext cx="2165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Margotto, PR, 1995</a:t>
            </a:r>
          </a:p>
        </p:txBody>
      </p:sp>
      <p:sp>
        <p:nvSpPr>
          <p:cNvPr id="145413" name="Line 5"/>
          <p:cNvSpPr>
            <a:spLocks noChangeShapeType="1"/>
          </p:cNvSpPr>
          <p:nvPr/>
        </p:nvSpPr>
        <p:spPr bwMode="auto">
          <a:xfrm>
            <a:off x="2771775" y="4437063"/>
            <a:ext cx="12954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5416" name="Line 8"/>
          <p:cNvSpPr>
            <a:spLocks noChangeShapeType="1"/>
          </p:cNvSpPr>
          <p:nvPr/>
        </p:nvSpPr>
        <p:spPr bwMode="auto">
          <a:xfrm flipH="1" flipV="1">
            <a:off x="4140200" y="4437063"/>
            <a:ext cx="0" cy="11525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pic>
        <p:nvPicPr>
          <p:cNvPr id="145418" name="Picture 10" descr="link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616585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96838"/>
            <a:ext cx="8242300" cy="1446212"/>
          </a:xfrm>
        </p:spPr>
      </p:pic>
      <p:pic>
        <p:nvPicPr>
          <p:cNvPr id="147459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116013" y="1557338"/>
            <a:ext cx="6804025" cy="4446587"/>
          </a:xfrm>
          <a:ln w="57150">
            <a:solidFill>
              <a:srgbClr val="3333FF"/>
            </a:solidFill>
          </a:ln>
        </p:spPr>
      </p:pic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3492500" y="6021388"/>
            <a:ext cx="216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Margotto, PR, 1995</a:t>
            </a:r>
          </a:p>
        </p:txBody>
      </p:sp>
      <p:sp>
        <p:nvSpPr>
          <p:cNvPr id="147461" name="Line 5"/>
          <p:cNvSpPr>
            <a:spLocks noChangeShapeType="1"/>
          </p:cNvSpPr>
          <p:nvPr/>
        </p:nvSpPr>
        <p:spPr bwMode="auto">
          <a:xfrm>
            <a:off x="2411413" y="4581525"/>
            <a:ext cx="1512887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7462" name="Line 6"/>
          <p:cNvSpPr>
            <a:spLocks noChangeShapeType="1"/>
          </p:cNvSpPr>
          <p:nvPr/>
        </p:nvSpPr>
        <p:spPr bwMode="auto">
          <a:xfrm flipV="1">
            <a:off x="3924300" y="4581525"/>
            <a:ext cx="0" cy="7191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pt-BR"/>
          </a:p>
        </p:txBody>
      </p:sp>
      <p:pic>
        <p:nvPicPr>
          <p:cNvPr id="147464" name="Picture 8" descr="link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60213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9188" y="0"/>
            <a:ext cx="6384925" cy="6858000"/>
          </a:xfrm>
          <a:prstGeom prst="rect">
            <a:avLst/>
          </a:prstGeom>
          <a:noFill/>
          <a:ln w="57150">
            <a:solidFill>
              <a:srgbClr val="3333FF"/>
            </a:solidFill>
            <a:miter lim="800000"/>
            <a:headEnd/>
            <a:tailEnd/>
          </a:ln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7937500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Margotto, 2013</a:t>
            </a:r>
          </a:p>
        </p:txBody>
      </p:sp>
      <p:pic>
        <p:nvPicPr>
          <p:cNvPr id="64519" name="Picture 7" descr="link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/>
          </p:cNvSpPr>
          <p:nvPr>
            <p:ph type="title"/>
          </p:nvPr>
        </p:nvSpPr>
        <p:spPr bwMode="auto">
          <a:xfrm>
            <a:off x="395288" y="0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ln>
                  <a:noFill/>
                </a:ln>
                <a:solidFill>
                  <a:schemeClr val="tx1"/>
                </a:solidFill>
                <a:effectLst/>
              </a:rPr>
              <a:t>INTERVALO! Exercício!</a:t>
            </a:r>
          </a:p>
        </p:txBody>
      </p:sp>
      <p:pic>
        <p:nvPicPr>
          <p:cNvPr id="148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798513"/>
            <a:ext cx="6551612" cy="6059487"/>
          </a:xfrm>
          <a:prstGeom prst="rect">
            <a:avLst/>
          </a:prstGeom>
          <a:noFill/>
          <a:ln w="57150">
            <a:solidFill>
              <a:srgbClr val="3333FF"/>
            </a:solidFill>
            <a:miter lim="800000"/>
            <a:headEnd/>
            <a:tailEnd/>
          </a:ln>
          <a:effectLst/>
        </p:spPr>
      </p:pic>
      <p:sp>
        <p:nvSpPr>
          <p:cNvPr id="148485" name="Line 5"/>
          <p:cNvSpPr>
            <a:spLocks noChangeShapeType="1"/>
          </p:cNvSpPr>
          <p:nvPr/>
        </p:nvSpPr>
        <p:spPr bwMode="auto">
          <a:xfrm flipH="1">
            <a:off x="7380288" y="4508500"/>
            <a:ext cx="431800" cy="360363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8486" name="Text Box 6"/>
          <p:cNvSpPr txBox="1">
            <a:spLocks noChangeArrowheads="1"/>
          </p:cNvSpPr>
          <p:nvPr/>
        </p:nvSpPr>
        <p:spPr bwMode="auto">
          <a:xfrm>
            <a:off x="7613650" y="3860800"/>
            <a:ext cx="1530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Curva de </a:t>
            </a:r>
          </a:p>
          <a:p>
            <a:pPr algn="ctr"/>
            <a:r>
              <a:rPr lang="pt-BR"/>
              <a:t>Margotto PR,</a:t>
            </a:r>
          </a:p>
          <a:p>
            <a:pPr algn="ctr"/>
            <a:r>
              <a:rPr lang="pt-BR"/>
              <a:t>1995</a:t>
            </a: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7648575" y="5537200"/>
            <a:ext cx="145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(resposta no</a:t>
            </a:r>
          </a:p>
          <a:p>
            <a:pPr algn="ctr"/>
            <a:r>
              <a:rPr lang="pt-BR"/>
              <a:t>final!)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600" smtClean="0"/>
              <a:t>Etiologias mais prováveis: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Estreptococo B-hemolítico do grupo b ( </a:t>
            </a:r>
            <a:r>
              <a:rPr lang="pt-BR" sz="2600" i="1" smtClean="0"/>
              <a:t>S. agalactiae)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i="1" smtClean="0"/>
              <a:t>E. coli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Listeria</a:t>
            </a:r>
          </a:p>
          <a:p>
            <a:pPr eaLnBrk="1" hangingPunct="1">
              <a:lnSpc>
                <a:spcPct val="80000"/>
              </a:lnSpc>
            </a:pPr>
            <a:endParaRPr lang="pt-BR" sz="2600" smtClean="0"/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Quadro Clínico: inespecífico, não focaliza a infecção.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De difícil diagnóstico diferencial com doença da membrana hialina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smtClean="0"/>
              <a:t>O segredo do uso racional antimicrobiano é saber a hora de suspender.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258888" y="549275"/>
            <a:ext cx="6121400" cy="7699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800"/>
              <a:t>Sepse Precoce ≤ 3 dias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Não sabemos se mãe era altamente colonizada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realizou swab reto-vaginal na 35- 37 sem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                             Fator risco: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Trabalho parto &lt; 37 sem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Tempo de bolsa rota &gt; 18 horas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Febre intraparto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realizou profilaxia intraparto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988" y="268288"/>
            <a:ext cx="8424862" cy="1158875"/>
          </a:xfrm>
        </p:spPr>
      </p:pic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Utilizou penicilina (pela sifílis) + gentamicina</a:t>
            </a:r>
          </a:p>
          <a:p>
            <a:pPr eaLnBrk="1" hangingPunct="1"/>
            <a:r>
              <a:rPr lang="pt-BR" smtClean="0"/>
              <a:t>Utilizou por 10 dias para completar tratamento preconizado para sífilis congênita.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39750" y="1341438"/>
            <a:ext cx="8229600" cy="4708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           Exames que podem ser realizados: 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z="2400" smtClean="0"/>
              <a:t>VDRL ( TESTE NÃO TREPONÊMICO): É teste de triagem e de acompanhamento.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 eaLnBrk="1" hangingPunct="1">
              <a:lnSpc>
                <a:spcPct val="90000"/>
              </a:lnSpc>
            </a:pPr>
            <a:r>
              <a:rPr lang="pt-BR" sz="2400" smtClean="0"/>
              <a:t>VDRL menor ou igual a 1: 8 aumenta a chance de ser falso + , porém não muda a conduta de tratamento</a:t>
            </a:r>
          </a:p>
          <a:p>
            <a:pPr eaLnBrk="1" hangingPunct="1">
              <a:lnSpc>
                <a:spcPct val="90000"/>
              </a:lnSpc>
            </a:pPr>
            <a:endParaRPr lang="pt-BR" sz="2400" smtClean="0"/>
          </a:p>
          <a:p>
            <a:pPr eaLnBrk="1" hangingPunct="1">
              <a:lnSpc>
                <a:spcPct val="90000"/>
              </a:lnSpc>
            </a:pPr>
            <a:r>
              <a:rPr lang="pt-BR" sz="2400" smtClean="0"/>
              <a:t>Teste treponêmico para qualquer titulação para confirmar ( FTAbs) - solicitar apenas uma vez!!! Não serve para acompanhamento. </a:t>
            </a:r>
          </a:p>
          <a:p>
            <a:pPr eaLnBrk="1" hangingPunct="1">
              <a:lnSpc>
                <a:spcPct val="90000"/>
              </a:lnSpc>
            </a:pPr>
            <a:r>
              <a:rPr lang="pt-BR" sz="2400" smtClean="0"/>
              <a:t>Obs&gt;&gt;&gt;Não é realizado no RN, pois pode ser positivo até 18 meses, apenas por transmissão de Anticorpos maternos!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5425" y="268288"/>
            <a:ext cx="8785225" cy="1158875"/>
          </a:xfrm>
        </p:spPr>
      </p:pic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                  Tratamento inadequado?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Não documentado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Tratamento não penicilínico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(penicilina atravessa placenta , logo também trata o feto/sem resistência )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Sem resposta sorológica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Realizado &lt; 30 dias antes do parto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Parceiro não tratado (deve ser tratado mesmo se assintomático ou VDRL negativo)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708525"/>
          </a:xfrm>
        </p:spPr>
        <p:txBody>
          <a:bodyPr/>
          <a:lstStyle/>
          <a:p>
            <a:pPr marL="136525" indent="0" algn="ctr" eaLnBrk="1" hangingPunct="1">
              <a:buFont typeface="Wingdings 2" pitchFamily="18" charset="2"/>
              <a:buNone/>
            </a:pPr>
            <a:r>
              <a:rPr lang="pt-BR" b="1" smtClean="0">
                <a:solidFill>
                  <a:srgbClr val="3333FF"/>
                </a:solidFill>
              </a:rPr>
              <a:t>Adequadamente tratado: apenas quando feito nas doses corretas! </a:t>
            </a:r>
          </a:p>
          <a:p>
            <a:pPr marL="136525" indent="0" algn="ctr" eaLnBrk="1" hangingPunct="1">
              <a:buFont typeface="Wingdings 2" pitchFamily="18" charset="2"/>
              <a:buNone/>
            </a:pPr>
            <a:endParaRPr lang="pt-BR" b="1" smtClean="0">
              <a:solidFill>
                <a:srgbClr val="3333FF"/>
              </a:solidFill>
            </a:endParaRP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pt-BR" smtClean="0"/>
              <a:t>Sifílis primária ( benzatina 2,4 M 1x)</a:t>
            </a:r>
          </a:p>
          <a:p>
            <a:pPr marL="136525" indent="0" eaLnBrk="1" hangingPunct="1">
              <a:buFont typeface="Wingdings 2" pitchFamily="18" charset="2"/>
              <a:buNone/>
            </a:pPr>
            <a:endParaRPr lang="pt-BR" smtClean="0"/>
          </a:p>
          <a:p>
            <a:pPr marL="136525" indent="0" eaLnBrk="1" hangingPunct="1">
              <a:buFont typeface="Wingdings 2" pitchFamily="18" charset="2"/>
              <a:buNone/>
            </a:pPr>
            <a:r>
              <a:rPr lang="pt-BR" smtClean="0"/>
              <a:t>Sifílis secundária ( benzatina 2,4M  2X)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pt-BR" smtClean="0"/>
              <a:t> </a:t>
            </a:r>
          </a:p>
          <a:p>
            <a:pPr marL="136525" indent="0" eaLnBrk="1" hangingPunct="1">
              <a:buFont typeface="Wingdings 2" pitchFamily="18" charset="2"/>
              <a:buNone/>
            </a:pPr>
            <a:r>
              <a:rPr lang="pt-BR" smtClean="0"/>
              <a:t>Sifílis terciária ( benzatina 2,4 M 3x)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600" smtClean="0"/>
              <a:t>Vou tratar!!!! (Dependo da avaliação dos exames para saber o correto tratamento)</a:t>
            </a:r>
          </a:p>
          <a:p>
            <a:pPr eaLnBrk="1" hangingPunct="1"/>
            <a:endParaRPr lang="pt-BR" sz="2600" smtClean="0"/>
          </a:p>
          <a:p>
            <a:pPr eaLnBrk="1" hangingPunct="1"/>
            <a:r>
              <a:rPr lang="pt-BR" sz="2600" smtClean="0"/>
              <a:t>EXAMES DO RN:</a:t>
            </a:r>
          </a:p>
          <a:p>
            <a:pPr eaLnBrk="1" hangingPunct="1"/>
            <a:endParaRPr lang="pt-BR" sz="2600" smtClean="0"/>
          </a:p>
          <a:p>
            <a:pPr eaLnBrk="1" hangingPunct="1"/>
            <a:r>
              <a:rPr lang="pt-BR" sz="2600" smtClean="0"/>
              <a:t>Exame clínico/ Hemograma ( “penias” - no caso,  anemia com necessidade de transfusão, plaquetopenia) / VDRL sangue periférico do RN ( neste caso:1: 512)</a:t>
            </a:r>
          </a:p>
          <a:p>
            <a:pPr eaLnBrk="1" hangingPunct="1"/>
            <a:r>
              <a:rPr lang="pt-BR" sz="2600" smtClean="0"/>
              <a:t>Punção lombar ( não realizado pela plaquetopenia)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RX ossos longos (osteocondrite, periostite) - não realizado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Fundoscopia (em toda infecção congênita)</a:t>
            </a:r>
          </a:p>
          <a:p>
            <a:pPr eaLnBrk="1" hangingPunct="1"/>
            <a:endParaRPr lang="pt-BR" smtClean="0"/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49213"/>
            <a:ext cx="8242300" cy="1493837"/>
          </a:xfrm>
        </p:spPr>
      </p:pic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Exame alterado? Penicilina cristalina IV por 10 dias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Assintomático  com todos os exames normais (incluindo VDRL )</a:t>
            </a:r>
          </a:p>
          <a:p>
            <a:pPr eaLnBrk="1" hangingPunct="1"/>
            <a:endParaRPr lang="pt-BR" smtClean="0"/>
          </a:p>
          <a:p>
            <a:pPr eaLnBrk="1" hangingPunct="1">
              <a:buFont typeface="Wingdings 2" pitchFamily="18" charset="2"/>
              <a:buNone/>
            </a:pPr>
            <a:r>
              <a:rPr lang="pt-BR" smtClean="0"/>
              <a:t>               -Penicilina benzatina ( dose única)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RN sintomático: investigar  e tratar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RN assintomático ( tratamento vai depender do VDRL)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Se VDRL maior que o materno é caso suspeito, investigar  e tratar.  Se exames normais, 1 dose de penicilina benzatina. Se  alterado : penicilina cristalina  IV por 10 dias.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Se VDRL menor que materno e RN assintomático:                                      {{acompanhamento }} ou 1 dose de penicilina benzatina se eu não conseguir garantir o acompanhamento ambulatorial.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44035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33513" y="1600200"/>
            <a:ext cx="6276975" cy="4708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45059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24000" y="1787525"/>
            <a:ext cx="6096000" cy="4333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49213"/>
            <a:ext cx="11423650" cy="1493837"/>
          </a:xfrm>
        </p:spPr>
      </p:pic>
      <p:pic>
        <p:nvPicPr>
          <p:cNvPr id="46083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979613" y="1600200"/>
            <a:ext cx="4895850" cy="4708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47107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33513" y="1600200"/>
            <a:ext cx="6276975" cy="4708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Coriorretinite </a:t>
            </a:r>
          </a:p>
          <a:p>
            <a:pPr eaLnBrk="1" hangingPunct="1"/>
            <a:r>
              <a:rPr lang="pt-BR" smtClean="0"/>
              <a:t>Calcificações  intra-cranianas difusas</a:t>
            </a:r>
          </a:p>
          <a:p>
            <a:pPr eaLnBrk="1" hangingPunct="1"/>
            <a:r>
              <a:rPr lang="pt-BR" smtClean="0"/>
              <a:t>Hidrocefalia</a:t>
            </a:r>
          </a:p>
          <a:p>
            <a:pPr eaLnBrk="1" hangingPunct="1"/>
            <a:r>
              <a:rPr lang="pt-BR" smtClean="0"/>
              <a:t>Após período neonatal:</a:t>
            </a:r>
          </a:p>
          <a:p>
            <a:pPr eaLnBrk="1" hangingPunct="1"/>
            <a:r>
              <a:rPr lang="pt-BR" smtClean="0"/>
              <a:t>Retardo mental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49155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2276475"/>
            <a:ext cx="8178800" cy="3455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49213"/>
            <a:ext cx="8358188" cy="1493837"/>
          </a:xfrm>
        </p:spPr>
      </p:pic>
      <p:pic>
        <p:nvPicPr>
          <p:cNvPr id="50179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24075" y="1724025"/>
            <a:ext cx="4691063" cy="5118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512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Calcificações intracranianas periventriculares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Tratamento : ganciclovir 42 dias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Principal sequela : surdez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tle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522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Toda mulher no início da puberdade deve ser vacinada</a:t>
            </a:r>
          </a:p>
          <a:p>
            <a:pPr eaLnBrk="1" hangingPunct="1"/>
            <a:r>
              <a:rPr lang="pt-BR" smtClean="0"/>
              <a:t>Tríade clássica:</a:t>
            </a:r>
          </a:p>
          <a:p>
            <a:pPr eaLnBrk="1" hangingPunct="1"/>
            <a:r>
              <a:rPr lang="pt-BR" smtClean="0"/>
              <a:t>Catarata</a:t>
            </a:r>
          </a:p>
          <a:p>
            <a:pPr eaLnBrk="1" hangingPunct="1"/>
            <a:r>
              <a:rPr lang="pt-BR" smtClean="0"/>
              <a:t>Surdez neurossensorial</a:t>
            </a:r>
          </a:p>
          <a:p>
            <a:pPr eaLnBrk="1" hangingPunct="1"/>
            <a:r>
              <a:rPr lang="pt-BR" smtClean="0"/>
              <a:t>Cardiopatia congênita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/>
          </p:cNvSpPr>
          <p:nvPr>
            <p:ph type="title" idx="4294967295"/>
          </p:nvPr>
        </p:nvSpPr>
        <p:spPr bwMode="auto">
          <a:noFill/>
        </p:spPr>
        <p:txBody>
          <a:bodyPr wrap="square" lIns="45720" tIns="45720" rIns="45720" bIns="45720" numCol="1" anchor="b" anchorCtr="0" compatLnSpc="1">
            <a:prstTxWarp prst="textNoShape">
              <a:avLst/>
            </a:prstTxWarp>
          </a:bodyPr>
          <a:lstStyle/>
          <a:p>
            <a:r>
              <a:rPr lang="pt-BR" sz="3700" smtClean="0">
                <a:ln>
                  <a:noFill/>
                </a:ln>
                <a:solidFill>
                  <a:srgbClr val="FFFF00"/>
                </a:solidFill>
                <a:effectLst/>
              </a:rPr>
              <a:t>Consultem também, Aqui e Agora!</a:t>
            </a:r>
            <a:br>
              <a:rPr lang="pt-BR" sz="3700" smtClean="0">
                <a:ln>
                  <a:noFill/>
                </a:ln>
                <a:solidFill>
                  <a:srgbClr val="FFFF00"/>
                </a:solidFill>
                <a:effectLst/>
              </a:rPr>
            </a:br>
            <a:r>
              <a:rPr lang="pt-BR" sz="3700" smtClean="0">
                <a:ln>
                  <a:noFill/>
                </a:ln>
                <a:solidFill>
                  <a:srgbClr val="FFFF00"/>
                </a:solidFill>
                <a:effectLst/>
              </a:rPr>
              <a:t>Dr. Paulo R. Margotto</a:t>
            </a:r>
          </a:p>
        </p:txBody>
      </p:sp>
      <p:graphicFrame>
        <p:nvGraphicFramePr>
          <p:cNvPr id="87057" name="Group 17"/>
          <p:cNvGraphicFramePr>
            <a:graphicFrameLocks noGrp="1"/>
          </p:cNvGraphicFramePr>
          <p:nvPr/>
        </p:nvGraphicFramePr>
        <p:xfrm>
          <a:off x="1042988" y="1844675"/>
          <a:ext cx="6553200" cy="641350"/>
        </p:xfrm>
        <a:graphic>
          <a:graphicData uri="http://schemas.openxmlformats.org/drawingml/2006/table">
            <a:tbl>
              <a:tblPr/>
              <a:tblGrid>
                <a:gridCol w="5859462"/>
                <a:gridCol w="693738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Sífilis Congênita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/>
                      </a:r>
                      <a:b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</a:b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Autor(es): Liu Campello Porto</a:t>
                      </a:r>
                    </a:p>
                  </a:txBody>
                  <a:tcPr marL="45720" marR="457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hlinkClick r:id="rId2"/>
                        </a:rPr>
                        <a:t> 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    </a:t>
                      </a:r>
                    </a:p>
                  </a:txBody>
                  <a:tcPr marL="45720" marR="4572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759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19891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1" name="Text Box 18"/>
          <p:cNvSpPr txBox="1">
            <a:spLocks noChangeArrowheads="1"/>
          </p:cNvSpPr>
          <p:nvPr/>
        </p:nvSpPr>
        <p:spPr bwMode="auto">
          <a:xfrm>
            <a:off x="1116013" y="2636838"/>
            <a:ext cx="621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  <a:sym typeface="Tw Cen MT" charset="0"/>
              </a:rPr>
              <a:t>(Capítulo do livro Assistência ao Recém-Nascido de Risco, </a:t>
            </a:r>
          </a:p>
          <a:p>
            <a:pPr algn="ctr"/>
            <a:r>
              <a:rPr lang="pt-BR">
                <a:solidFill>
                  <a:schemeClr val="bg1"/>
                </a:solidFill>
                <a:sym typeface="Tw Cen MT" charset="0"/>
              </a:rPr>
              <a:t>ESCS, Brasília, 3ª Edição, 2013)</a:t>
            </a:r>
          </a:p>
        </p:txBody>
      </p:sp>
      <p:pic>
        <p:nvPicPr>
          <p:cNvPr id="67592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37400" y="1341438"/>
            <a:ext cx="20066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3" name="Text Box 21"/>
          <p:cNvSpPr txBox="1">
            <a:spLocks/>
          </p:cNvSpPr>
          <p:nvPr/>
        </p:nvSpPr>
        <p:spPr bwMode="auto">
          <a:xfrm>
            <a:off x="1908175" y="3500438"/>
            <a:ext cx="3876675" cy="366712"/>
          </a:xfrm>
          <a:prstGeom prst="rect">
            <a:avLst/>
          </a:prstGeom>
          <a:noFill/>
          <a:ln w="25400">
            <a:noFill/>
            <a:bevel/>
            <a:headEnd/>
            <a:tailEnd/>
          </a:ln>
        </p:spPr>
        <p:txBody>
          <a:bodyPr wrap="none" lIns="45720" rIns="45720">
            <a:spAutoFit/>
          </a:bodyPr>
          <a:lstStyle/>
          <a:p>
            <a:pPr hangingPunct="0"/>
            <a:r>
              <a:rPr lang="pt-BR">
                <a:solidFill>
                  <a:schemeClr val="bg1"/>
                </a:solidFill>
                <a:latin typeface="Tw Cen MT" charset="0"/>
                <a:sym typeface="Tw Cen MT" charset="0"/>
              </a:rPr>
              <a:t>E mais Infecções Perinatais Crônicas</a:t>
            </a:r>
          </a:p>
        </p:txBody>
      </p:sp>
      <p:sp>
        <p:nvSpPr>
          <p:cNvPr id="67594" name="Rectangle 22"/>
          <p:cNvSpPr>
            <a:spLocks/>
          </p:cNvSpPr>
          <p:nvPr/>
        </p:nvSpPr>
        <p:spPr bwMode="auto">
          <a:xfrm>
            <a:off x="4572000" y="4149725"/>
            <a:ext cx="9144000" cy="366713"/>
          </a:xfrm>
          <a:prstGeom prst="rect">
            <a:avLst/>
          </a:prstGeom>
          <a:noFill/>
          <a:ln w="25400">
            <a:noFill/>
            <a:bevel/>
            <a:headEnd/>
            <a:tailEnd/>
          </a:ln>
        </p:spPr>
        <p:txBody>
          <a:bodyPr lIns="45720" rIns="45720" anchor="ctr">
            <a:spAutoFit/>
          </a:bodyPr>
          <a:lstStyle/>
          <a:p>
            <a:pPr eaLnBrk="0" hangingPunct="0"/>
            <a:r>
              <a:rPr lang="pt-BR">
                <a:solidFill>
                  <a:srgbClr val="000000"/>
                </a:solidFill>
                <a:latin typeface="Tw Cen MT" charset="0"/>
                <a:sym typeface="Tw Cen MT" charset="0"/>
                <a:hlinkClick r:id="rId5"/>
              </a:rPr>
              <a:t>Infecções Perinatais Crônicas</a:t>
            </a:r>
            <a:r>
              <a:rPr lang="pt-BR">
                <a:solidFill>
                  <a:srgbClr val="000000"/>
                </a:solidFill>
                <a:latin typeface="Tw Cen MT" charset="0"/>
                <a:sym typeface="Tw Cen MT" charset="0"/>
              </a:rPr>
              <a:t> </a:t>
            </a:r>
          </a:p>
        </p:txBody>
      </p:sp>
      <p:sp>
        <p:nvSpPr>
          <p:cNvPr id="67595" name="Line 23"/>
          <p:cNvSpPr>
            <a:spLocks noChangeShapeType="1"/>
          </p:cNvSpPr>
          <p:nvPr/>
        </p:nvSpPr>
        <p:spPr bwMode="auto">
          <a:xfrm>
            <a:off x="5867400" y="3716338"/>
            <a:ext cx="360363" cy="360362"/>
          </a:xfrm>
          <a:prstGeom prst="line">
            <a:avLst/>
          </a:prstGeom>
          <a:noFill/>
          <a:ln w="76200">
            <a:solidFill>
              <a:schemeClr val="folHlink"/>
            </a:solidFill>
            <a:bevel/>
            <a:headEnd/>
            <a:tailEnd type="triangle" w="med" len="med"/>
          </a:ln>
        </p:spPr>
        <p:txBody>
          <a:bodyPr lIns="45720" rIns="45720">
            <a:spAutoFit/>
          </a:bodyPr>
          <a:lstStyle/>
          <a:p>
            <a:endParaRPr lang="pt-BR"/>
          </a:p>
        </p:txBody>
      </p:sp>
      <p:sp>
        <p:nvSpPr>
          <p:cNvPr id="67596" name="AutoShape 12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67597" name="Picture 8" descr="Imagersr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578350"/>
            <a:ext cx="2624138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8" name="Picture 9" descr="fdsgfdgmagem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8625" y="4613275"/>
            <a:ext cx="2595563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08050" y="4237038"/>
            <a:ext cx="7785100" cy="2090737"/>
          </a:xfrm>
        </p:spPr>
      </p:pic>
      <p:sp>
        <p:nvSpPr>
          <p:cNvPr id="4" name="Retângulo 3"/>
          <p:cNvSpPr/>
          <p:nvPr/>
        </p:nvSpPr>
        <p:spPr>
          <a:xfrm>
            <a:off x="1258888" y="1196975"/>
            <a:ext cx="67691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SÍFILIS CONGÊNITA</a:t>
            </a:r>
            <a:endParaRPr lang="en-US" sz="6000" dirty="0">
              <a:latin typeface="+mn-lt"/>
              <a:cs typeface="+mn-cs"/>
            </a:endParaRPr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08050" y="4237038"/>
            <a:ext cx="7785100" cy="2090737"/>
          </a:xfrm>
        </p:spPr>
      </p:pic>
      <p:sp>
        <p:nvSpPr>
          <p:cNvPr id="4" name="Retângulo 3"/>
          <p:cNvSpPr/>
          <p:nvPr/>
        </p:nvSpPr>
        <p:spPr>
          <a:xfrm>
            <a:off x="1258888" y="1196975"/>
            <a:ext cx="67691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SÍFILIS CONGÊNITA</a:t>
            </a:r>
            <a:endParaRPr lang="en-US" sz="6000" dirty="0">
              <a:latin typeface="+mn-lt"/>
              <a:cs typeface="+mn-cs"/>
            </a:endParaRP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33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Mães adequadamente tratadas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/>
          <a:lstStyle/>
          <a:p>
            <a:pPr marL="411163" indent="-342900" algn="just" eaLnBrk="1" hangingPunct="1"/>
            <a:r>
              <a:rPr lang="pt-BR" sz="2600" smtClean="0"/>
              <a:t>Tratada com penicilina benzatina na dose adequada à fase da sífilis</a:t>
            </a:r>
          </a:p>
          <a:p>
            <a:pPr marL="411163" indent="-342900" algn="just" eaLnBrk="1" hangingPunct="1"/>
            <a:endParaRPr lang="en-US" sz="2600" smtClean="0"/>
          </a:p>
          <a:p>
            <a:pPr marL="411163" indent="-342900" algn="just" eaLnBrk="1" hangingPunct="1"/>
            <a:r>
              <a:rPr lang="pt-BR" sz="2600" smtClean="0"/>
              <a:t>Tratamento realizado até 30 dias que antecederam o parto</a:t>
            </a:r>
          </a:p>
          <a:p>
            <a:pPr marL="411163" indent="-342900" algn="just" eaLnBrk="1" hangingPunct="1"/>
            <a:endParaRPr lang="en-US" sz="2600" smtClean="0"/>
          </a:p>
          <a:p>
            <a:pPr marL="411163" indent="-342900" algn="just" eaLnBrk="1" hangingPunct="1"/>
            <a:r>
              <a:rPr lang="pt-BR" sz="2600" smtClean="0"/>
              <a:t>Realização de VDRL mensal após o tratamento</a:t>
            </a:r>
          </a:p>
          <a:p>
            <a:pPr marL="411163" indent="-342900" algn="just" eaLnBrk="1" hangingPunct="1"/>
            <a:endParaRPr lang="en-US" sz="2600" smtClean="0"/>
          </a:p>
          <a:p>
            <a:pPr marL="411163" indent="-342900" algn="just" eaLnBrk="1" hangingPunct="1"/>
            <a:r>
              <a:rPr lang="pt-BR" sz="2600" smtClean="0"/>
              <a:t>Tratamento do parceiro concomitante  ao da gestante.</a:t>
            </a:r>
            <a:endParaRPr lang="en-US" sz="2600" smtClean="0"/>
          </a:p>
        </p:txBody>
      </p:sp>
      <p:sp>
        <p:nvSpPr>
          <p:cNvPr id="79876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33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Mães inadequadamente tratadas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/>
          <a:lstStyle/>
          <a:p>
            <a:pPr marL="411163" indent="-342900" algn="just" eaLnBrk="1" hangingPunct="1"/>
            <a:r>
              <a:rPr lang="pt-BR" sz="2600" smtClean="0"/>
              <a:t>Tratada com qualquer droga que não seja penicilina ou tratamento incompleto (&lt; 7.200.00 UI penicilina benzatina) </a:t>
            </a:r>
          </a:p>
          <a:p>
            <a:pPr marL="411163" indent="-342900" algn="just" eaLnBrk="1" hangingPunct="1"/>
            <a:r>
              <a:rPr lang="pt-BR" sz="2600" smtClean="0"/>
              <a:t>Instituição de tratamento dentro do prazo de 30 dias anteriores ao parto </a:t>
            </a:r>
          </a:p>
          <a:p>
            <a:pPr marL="411163" indent="-342900" algn="just" eaLnBrk="1" hangingPunct="1"/>
            <a:r>
              <a:rPr lang="pt-BR" sz="2600" smtClean="0"/>
              <a:t>Não houver comprovação do tratamento mediante Cartão da Gestante</a:t>
            </a:r>
          </a:p>
          <a:p>
            <a:pPr marL="411163" indent="-342900" algn="just" eaLnBrk="1" hangingPunct="1"/>
            <a:r>
              <a:rPr lang="pt-BR" sz="2600" smtClean="0"/>
              <a:t>Parceiro não foi tratado ou foi tratado inadequadamente e manteve contato sexual com a gestante após o tratamento da mesma.</a:t>
            </a:r>
          </a:p>
        </p:txBody>
      </p:sp>
      <p:sp>
        <p:nvSpPr>
          <p:cNvPr id="80900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18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Tratamento do RN de mães com sífilis não tratada ou inadequadamente tratada, independentemente do resultado do VDRL do recém-nascido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>
            <a:normAutofit/>
          </a:bodyPr>
          <a:lstStyle/>
          <a:p>
            <a:pPr marL="411163" indent="-342900" algn="just" eaLnBrk="1" hangingPunct="1">
              <a:lnSpc>
                <a:spcPct val="80000"/>
              </a:lnSpc>
            </a:pPr>
            <a:r>
              <a:rPr lang="pt-BR" sz="1900" b="1" smtClean="0"/>
              <a:t>A – VDRL,  Raio X de ossos longos, estudo do LCR (com pesquisa de VDRL), e outros exames dependendo da clínica apresentada pelo recém-nascido.</a:t>
            </a:r>
            <a:endParaRPr lang="en-US" sz="1900" b="1" smtClean="0"/>
          </a:p>
          <a:p>
            <a:pPr marL="411163" indent="-342900" algn="just"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1400" smtClean="0"/>
          </a:p>
          <a:p>
            <a:pPr marL="411163" indent="-342900" algn="just" eaLnBrk="1" hangingPunct="1">
              <a:lnSpc>
                <a:spcPct val="80000"/>
              </a:lnSpc>
            </a:pPr>
            <a:r>
              <a:rPr lang="pt-BR" sz="1500" b="1" smtClean="0"/>
              <a:t>A1</a:t>
            </a:r>
            <a:r>
              <a:rPr lang="pt-BR" sz="1500" smtClean="0"/>
              <a:t> – se houver alterações clínicas e/ou sorológicas e/ou radiológicas, mas não liquóricas:</a:t>
            </a:r>
            <a:endParaRPr lang="en-US" sz="1500" smtClean="0"/>
          </a:p>
          <a:p>
            <a:pPr marL="739775" lvl="1" indent="-285750" algn="just" eaLnBrk="1" hangingPunct="1">
              <a:lnSpc>
                <a:spcPct val="80000"/>
              </a:lnSpc>
            </a:pPr>
            <a:r>
              <a:rPr lang="pt-BR" sz="1500" smtClean="0"/>
              <a:t>Penicilina Cristalina – 50.000 UI/Kg/dose, EV, dividida em 2 doses (menos que 7 	dias de vida) ou 3 vezes (se tiver mais de 7 dias), por 10 dias; ou</a:t>
            </a:r>
            <a:endParaRPr lang="en-US" sz="1500" smtClean="0"/>
          </a:p>
          <a:p>
            <a:pPr marL="739775" lvl="1" indent="-285750" algn="just" eaLnBrk="1" hangingPunct="1">
              <a:lnSpc>
                <a:spcPct val="80000"/>
              </a:lnSpc>
            </a:pPr>
            <a:r>
              <a:rPr lang="pt-BR" sz="1500" smtClean="0"/>
              <a:t>Penicilina G Procaína – 50.000 UI/Kg/dia, IM, por 10 dias;</a:t>
            </a:r>
            <a:endParaRPr lang="en-US" sz="1500" smtClean="0"/>
          </a:p>
          <a:p>
            <a:pPr marL="411163" indent="-342900" algn="just"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1500" smtClean="0"/>
          </a:p>
          <a:p>
            <a:pPr marL="411163" indent="-342900" algn="just" eaLnBrk="1" hangingPunct="1">
              <a:lnSpc>
                <a:spcPct val="80000"/>
              </a:lnSpc>
            </a:pPr>
            <a:r>
              <a:rPr lang="pt-BR" sz="1500" b="1" smtClean="0"/>
              <a:t>A2</a:t>
            </a:r>
            <a:r>
              <a:rPr lang="pt-BR" sz="1500" smtClean="0"/>
              <a:t> – se houver alteração liquórica:</a:t>
            </a:r>
          </a:p>
          <a:p>
            <a:pPr marL="739775" lvl="1" indent="-285750" algn="just" eaLnBrk="1" hangingPunct="1">
              <a:lnSpc>
                <a:spcPct val="80000"/>
              </a:lnSpc>
            </a:pPr>
            <a:r>
              <a:rPr lang="pt-BR" sz="1500" smtClean="0"/>
              <a:t>Penicilina G Cristalina, na dose de 50.000 UI/Kg/dose, EV, em 2 vezes por dia (se tiver menos de 1 semana de vida) ou 3 vezes (se tiver mais de 1 semana de vida), por 10 dias;</a:t>
            </a:r>
            <a:endParaRPr lang="en-US" sz="1500" smtClean="0"/>
          </a:p>
          <a:p>
            <a:pPr marL="739775" lvl="1" indent="-285750" algn="just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500" smtClean="0"/>
              <a:t> </a:t>
            </a:r>
            <a:endParaRPr lang="en-US" sz="1500" smtClean="0"/>
          </a:p>
          <a:p>
            <a:pPr marL="411163" indent="-342900" algn="just" eaLnBrk="1" hangingPunct="1">
              <a:lnSpc>
                <a:spcPct val="80000"/>
              </a:lnSpc>
            </a:pPr>
            <a:r>
              <a:rPr lang="pt-BR" sz="1500" b="1" smtClean="0"/>
              <a:t>A3</a:t>
            </a:r>
            <a:r>
              <a:rPr lang="pt-BR" sz="1500" smtClean="0"/>
              <a:t> – se não houver alterações clínicas, radiológicas e/ou liquóricas, e a sorologia for negativa no recém-nascido:</a:t>
            </a:r>
          </a:p>
          <a:p>
            <a:pPr marL="739775" lvl="1" indent="-285750" algn="just" eaLnBrk="1" hangingPunct="1">
              <a:lnSpc>
                <a:spcPct val="80000"/>
              </a:lnSpc>
            </a:pPr>
            <a:r>
              <a:rPr lang="pt-BR" sz="1500" smtClean="0"/>
              <a:t>Penicilina G Benzatina, IM, na dose única de 50.000 UI/Kg/dia. </a:t>
            </a:r>
          </a:p>
          <a:p>
            <a:pPr marL="739775" lvl="1" indent="-285750" algn="just" eaLnBrk="1" hangingPunct="1">
              <a:lnSpc>
                <a:spcPct val="80000"/>
              </a:lnSpc>
            </a:pPr>
            <a:r>
              <a:rPr lang="pt-BR" sz="1500" smtClean="0"/>
              <a:t>O seguimento ambulatorial é obrigatório. Caso não seja possível garantir o acompanhamento, o recém-nascido deverá ser tratado como esquema A1.</a:t>
            </a:r>
            <a:endParaRPr lang="en-US" sz="1500" smtClean="0"/>
          </a:p>
        </p:txBody>
      </p:sp>
      <p:sp>
        <p:nvSpPr>
          <p:cNvPr id="81924" name="AutoShape 4"/>
          <p:cNvSpPr>
            <a:spLocks noChangeArrowheads="1"/>
          </p:cNvSpPr>
          <p:nvPr/>
        </p:nvSpPr>
        <p:spPr bwMode="auto">
          <a:xfrm>
            <a:off x="8167688" y="6183313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18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Tratamento do RN de mães com sífilis não tratada ou inadequadamente tratada, independentemente do resultado do VDRL do recém-nascido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/>
          <a:lstStyle/>
          <a:p>
            <a:pPr marL="411163" indent="-342900" algn="just" eaLnBrk="1" hangingPunct="1"/>
            <a:endParaRPr lang="pt-BR" sz="3700" smtClean="0"/>
          </a:p>
          <a:p>
            <a:pPr marL="411163" indent="-342900" algn="ctr" eaLnBrk="1" hangingPunct="1"/>
            <a:r>
              <a:rPr lang="pt-BR" sz="3700" smtClean="0"/>
              <a:t>Na impossibilidade de se realizar a análise liquórica, tratar como neurossífilis.</a:t>
            </a:r>
            <a:endParaRPr lang="en-US" sz="3700" smtClean="0"/>
          </a:p>
        </p:txBody>
      </p:sp>
      <p:sp>
        <p:nvSpPr>
          <p:cNvPr id="83972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25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Tratamento do RN de mães adequadamente tratadas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/>
          <a:lstStyle/>
          <a:p>
            <a:pPr marL="411163" indent="-342900" eaLnBrk="1" hangingPunct="1"/>
            <a:r>
              <a:rPr lang="en-US" sz="1700" b="1" smtClean="0"/>
              <a:t> </a:t>
            </a:r>
            <a:r>
              <a:rPr lang="en-US" sz="1900" b="1" smtClean="0"/>
              <a:t>B - </a:t>
            </a:r>
            <a:r>
              <a:rPr lang="pt-BR" sz="1900" b="1" smtClean="0"/>
              <a:t>Realizar o VDRL de amostra de sangue periférico do recém-nascido.</a:t>
            </a:r>
            <a:endParaRPr lang="en-US" sz="1900" b="1" smtClean="0"/>
          </a:p>
          <a:p>
            <a:pPr marL="411163" indent="-342900" eaLnBrk="1" hangingPunct="1">
              <a:buFont typeface="Wingdings 2" pitchFamily="18" charset="2"/>
              <a:buNone/>
            </a:pPr>
            <a:endParaRPr lang="en-US" sz="1700" smtClean="0"/>
          </a:p>
          <a:p>
            <a:pPr marL="411163" indent="-342900" eaLnBrk="1" hangingPunct="1"/>
            <a:r>
              <a:rPr lang="pt-BR" sz="1700" smtClean="0"/>
              <a:t>B1- se o título for maior que o materno e/ou na presença de alterações clínicas, realizar Rx de ossos longos e análise do LCR.</a:t>
            </a:r>
          </a:p>
          <a:p>
            <a:pPr marL="411163" indent="-342900" eaLnBrk="1" hangingPunct="1"/>
            <a:endParaRPr lang="en-US" sz="1700" smtClean="0"/>
          </a:p>
          <a:p>
            <a:pPr marL="411163" indent="-342900" eaLnBrk="1" hangingPunct="1"/>
            <a:r>
              <a:rPr lang="pt-BR" sz="1700" smtClean="0"/>
              <a:t>Se não houver alterações liquóricas: seguir esquema A1.</a:t>
            </a:r>
          </a:p>
          <a:p>
            <a:pPr marL="411163" indent="-342900" eaLnBrk="1" hangingPunct="1"/>
            <a:endParaRPr lang="en-US" sz="1700" smtClean="0"/>
          </a:p>
          <a:p>
            <a:pPr marL="411163" indent="-342900" eaLnBrk="1" hangingPunct="1"/>
            <a:r>
              <a:rPr lang="pt-BR" sz="1700" smtClean="0"/>
              <a:t>B2- se houver alteração liquórica: seguir esquema A2.</a:t>
            </a:r>
          </a:p>
          <a:p>
            <a:pPr marL="411163" indent="-342900" eaLnBrk="1" hangingPunct="1"/>
            <a:endParaRPr lang="en-US" sz="1700" smtClean="0"/>
          </a:p>
          <a:p>
            <a:pPr marL="411163" indent="-342900" eaLnBrk="1" hangingPunct="1"/>
            <a:r>
              <a:rPr lang="pt-BR" sz="1700" smtClean="0"/>
              <a:t>B3- se o título do RN for não reagente ou titulação menor ou igual à da mãe e assintomático e Rx de ossos longos sem alterações, deve-se fazer seguimento ambulatorial. Caso não seja possível, tratar como em A3.</a:t>
            </a:r>
            <a:endParaRPr lang="en-US" sz="1700" smtClean="0"/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25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Período pós-natal (após 28º dia de vida)</a:t>
            </a:r>
            <a:r>
              <a:rPr lang="pt-BR" sz="18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pt-BR" sz="18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pt-BR" sz="1800" b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627188"/>
            <a:ext cx="8458200" cy="5257800"/>
          </a:xfrm>
        </p:spPr>
        <p:txBody>
          <a:bodyPr/>
          <a:lstStyle/>
          <a:p>
            <a:pPr marL="411163" indent="-342900" eaLnBrk="1" hangingPunct="1"/>
            <a:r>
              <a:rPr lang="pt-BR" sz="2200" smtClean="0"/>
              <a:t>As crianças sintomáticas deverão ser investigadas e tratadas conforme esquemas anteriores, com intervalo entre as doses de 4 horas para Penicilina G Cristalina e 12 horas para Penicilina G Procaína.</a:t>
            </a:r>
            <a:endParaRPr lang="en-US" sz="2200" smtClean="0"/>
          </a:p>
          <a:p>
            <a:pPr marL="411163" indent="-342900" eaLnBrk="1" hangingPunct="1"/>
            <a:endParaRPr lang="pt-BR" sz="2200" smtClean="0"/>
          </a:p>
          <a:p>
            <a:pPr marL="411163" indent="-342900" eaLnBrk="1" hangingPunct="1"/>
            <a:r>
              <a:rPr lang="pt-BR" sz="2200" smtClean="0"/>
              <a:t>Caso o tratamento seja interrompido por mais de um dia, deverá ser reiniciado.</a:t>
            </a:r>
          </a:p>
          <a:p>
            <a:pPr marL="411163" indent="-342900" eaLnBrk="1" hangingPunct="1"/>
            <a:endParaRPr lang="en-US" sz="2200" smtClean="0"/>
          </a:p>
          <a:p>
            <a:pPr marL="411163" indent="-342900" eaLnBrk="1" hangingPunct="1"/>
            <a:r>
              <a:rPr lang="pt-BR" sz="2200" smtClean="0"/>
              <a:t>Deverá ser realizada fundoscopia em todas as crianças sintomáticas.</a:t>
            </a:r>
            <a:endParaRPr lang="en-US" sz="2200" smtClean="0"/>
          </a:p>
        </p:txBody>
      </p:sp>
      <p:sp>
        <p:nvSpPr>
          <p:cNvPr id="86020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6313" y="125413"/>
            <a:ext cx="7772400" cy="11430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SÍFILIS CONGÊNITA</a:t>
            </a:r>
            <a:br>
              <a:rPr lang="pt-BR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2900" b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Seguimento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484313"/>
            <a:ext cx="8458200" cy="5257800"/>
          </a:xfrm>
        </p:spPr>
        <p:txBody>
          <a:bodyPr/>
          <a:lstStyle/>
          <a:p>
            <a:pPr marL="411163" indent="-342900" algn="just" eaLnBrk="1" hangingPunct="1"/>
            <a:r>
              <a:rPr lang="pt-BR" sz="2200" smtClean="0"/>
              <a:t>Acompanhamento clínico inicial deverá ser mensal. </a:t>
            </a:r>
          </a:p>
          <a:p>
            <a:pPr marL="411163" indent="-342900" algn="just" eaLnBrk="1" hangingPunct="1"/>
            <a:endParaRPr lang="en-US" sz="2200" smtClean="0"/>
          </a:p>
          <a:p>
            <a:pPr marL="411163" indent="-342900" algn="just" eaLnBrk="1" hangingPunct="1"/>
            <a:r>
              <a:rPr lang="pt-BR" sz="2200" smtClean="0"/>
              <a:t>RN não tratado após o nascimento - VDRL deverá ser negativo aos 3 meses.</a:t>
            </a:r>
          </a:p>
          <a:p>
            <a:pPr marL="739775" lvl="1" indent="-285750" algn="just" eaLnBrk="1" hangingPunct="1"/>
            <a:r>
              <a:rPr lang="pt-BR" sz="1800" smtClean="0"/>
              <a:t>Se positivo = sífilis congênita </a:t>
            </a:r>
            <a:r>
              <a:rPr lang="pt-BR" sz="1800" smtClean="0">
                <a:sym typeface="Wingdings" pitchFamily="2" charset="2"/>
              </a:rPr>
              <a:t></a:t>
            </a:r>
            <a:r>
              <a:rPr lang="pt-BR" sz="1800" smtClean="0"/>
              <a:t> tratamento.</a:t>
            </a:r>
          </a:p>
          <a:p>
            <a:pPr marL="739775" lvl="1" indent="-285750" algn="just" eaLnBrk="1" hangingPunct="1"/>
            <a:endParaRPr lang="en-US" sz="1800" smtClean="0"/>
          </a:p>
          <a:p>
            <a:pPr marL="411163" indent="-342900" algn="just" eaLnBrk="1" hangingPunct="1"/>
            <a:r>
              <a:rPr lang="pt-BR" sz="2200" smtClean="0"/>
              <a:t>RN tratado após o nascimento - VDRL deverá ser realizado com 1, 3, 6, 12 e 18 meses e os resultados devem ser descendentes.</a:t>
            </a:r>
          </a:p>
          <a:p>
            <a:pPr marL="411163" indent="-342900" algn="just" eaLnBrk="1" hangingPunct="1"/>
            <a:endParaRPr lang="en-US" sz="2200" smtClean="0"/>
          </a:p>
          <a:p>
            <a:pPr marL="411163" indent="-342900" algn="just" eaLnBrk="1" hangingPunct="1"/>
            <a:r>
              <a:rPr lang="pt-BR" sz="2200" smtClean="0"/>
              <a:t>Deverá ser feito acompanhamento oftalmológico, neurológico e audiológico nos casos confirmados de sífilis congênita. </a:t>
            </a:r>
            <a:endParaRPr lang="en-US" sz="2200" smtClean="0"/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8167688" y="61658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Grupo I – RPR reagente em soro materno e sangue do cordão.</a:t>
            </a:r>
          </a:p>
          <a:p>
            <a:pPr eaLnBrk="1" hangingPunct="1"/>
            <a:r>
              <a:rPr lang="pt-BR" sz="2400" smtClean="0"/>
              <a:t>Grupo II – RPR reagente apenas em sangue do cordão.</a:t>
            </a:r>
          </a:p>
          <a:p>
            <a:pPr eaLnBrk="1" hangingPunct="1"/>
            <a:r>
              <a:rPr lang="pt-BR" sz="2400" smtClean="0"/>
              <a:t>Grupo III – RPR reagente apenas em soro materno.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smtClean="0"/>
              <a:t>                                         </a:t>
            </a:r>
            <a:r>
              <a:rPr lang="pt-BR" sz="2400" smtClean="0">
                <a:solidFill>
                  <a:srgbClr val="FF66FF"/>
                </a:solidFill>
              </a:rPr>
              <a:t>Resultado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Falso positivo de 65% (17% grupo I, 38% grupo II, 45% grupo III, 53% em soro materno, 65% em sangue do cordão) para os 39 casos de RPR reagente e 1% no total da amostra.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Falso negativo de 35% no sangue do cordão, 0% na amostra materna.</a:t>
            </a:r>
          </a:p>
          <a:p>
            <a:pPr eaLnBrk="1" hangingPunct="1">
              <a:lnSpc>
                <a:spcPct val="90000"/>
              </a:lnSpc>
            </a:pPr>
            <a:r>
              <a:rPr lang="pt-BR" sz="2000" smtClean="0"/>
              <a:t>Três dos nove RN que necessitaram de tratamento não seriam diagnosticados sem o RPR no soro materno.</a:t>
            </a:r>
          </a:p>
          <a:p>
            <a:pPr eaLnBrk="1" hangingPunct="1"/>
            <a:endParaRPr lang="pt-BR" sz="2400" smtClean="0"/>
          </a:p>
          <a:p>
            <a:endParaRPr lang="pt-BR" sz="2400" smtClean="0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66583" name="Group 23"/>
          <p:cNvGraphicFramePr>
            <a:graphicFrameLocks noGrp="1"/>
          </p:cNvGraphicFramePr>
          <p:nvPr/>
        </p:nvGraphicFramePr>
        <p:xfrm>
          <a:off x="684213" y="476250"/>
          <a:ext cx="7920037" cy="1185863"/>
        </p:xfrm>
        <a:graphic>
          <a:graphicData uri="http://schemas.openxmlformats.org/drawingml/2006/table">
            <a:tbl>
              <a:tblPr/>
              <a:tblGrid>
                <a:gridCol w="7083425"/>
                <a:gridCol w="836612"/>
              </a:tblGrid>
              <a:tr h="6619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Pesquisa de S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filis Congênita no momento do parto: soro materno ou sangue do cordão? (Pesquisa de s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filis cong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nita al momento del parto: 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¿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Suero materno o sangre de cord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n?)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Fernando Abarz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C., Cristi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 Belmar J., Alonso Rioseco R., Jacqueline Parada B., Teresa Quiroga G. y Patricia Garc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C.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Talita Viana, Tereza I B Dias, Tatiane Sampaio,Paulo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6569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6207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s-ES" sz="2500" b="0" smtClean="0">
                <a:ln>
                  <a:noFill/>
                </a:ln>
                <a:solidFill>
                  <a:schemeClr val="hlink"/>
                </a:solidFill>
                <a:effectLst/>
              </a:rPr>
              <a:t>Resultados das provas não treponêmicas segundo o tipo de amostra em que se realiza a pesquisa em 9 casos catalogados como sífilis congênita</a:t>
            </a:r>
            <a:br>
              <a:rPr lang="es-ES" sz="2500" b="0" smtClean="0">
                <a:ln>
                  <a:noFill/>
                </a:ln>
                <a:solidFill>
                  <a:schemeClr val="hlink"/>
                </a:solidFill>
                <a:effectLst/>
              </a:rPr>
            </a:br>
            <a:endParaRPr lang="pt-BR" sz="2500" b="0" smtClean="0">
              <a:ln>
                <a:noFill/>
              </a:ln>
              <a:solidFill>
                <a:schemeClr val="hlink"/>
              </a:solidFill>
              <a:effectLst/>
            </a:endParaRPr>
          </a:p>
        </p:txBody>
      </p:sp>
      <p:sp>
        <p:nvSpPr>
          <p:cNvPr id="89091" name="Text Box 4"/>
          <p:cNvSpPr txBox="1">
            <a:spLocks noChangeArrowheads="1"/>
          </p:cNvSpPr>
          <p:nvPr/>
        </p:nvSpPr>
        <p:spPr bwMode="auto">
          <a:xfrm>
            <a:off x="592138" y="6121400"/>
            <a:ext cx="8286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0000"/>
                </a:solidFill>
                <a:ea typeface="MS PGothic" pitchFamily="34" charset="-128"/>
              </a:rPr>
              <a:t>Vejam que 3 casos de 9 (33%) não seriam diagnosticados  sem o teste não</a:t>
            </a:r>
          </a:p>
          <a:p>
            <a:pPr algn="ctr"/>
            <a:r>
              <a:rPr lang="pt-BR" b="1">
                <a:solidFill>
                  <a:srgbClr val="FF0000"/>
                </a:solidFill>
                <a:ea typeface="MS PGothic" pitchFamily="34" charset="-128"/>
              </a:rPr>
              <a:t> treponêmico materno (e portanto, NÃO TRATADOS!)</a:t>
            </a:r>
          </a:p>
        </p:txBody>
      </p:sp>
      <p:pic>
        <p:nvPicPr>
          <p:cNvPr id="89092" name="Picture 6" descr="Imagem1MHMHG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8229600" cy="454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/>
          </p:cNvSpPr>
          <p:nvPr>
            <p:ph type="subTitle" idx="1"/>
          </p:nvPr>
        </p:nvSpPr>
        <p:spPr>
          <a:xfrm>
            <a:off x="1258888" y="2349500"/>
            <a:ext cx="6400800" cy="1752600"/>
          </a:xfrm>
          <a:ln w="38100">
            <a:solidFill>
              <a:srgbClr val="3333FF"/>
            </a:solidFill>
          </a:ln>
        </p:spPr>
        <p:txBody>
          <a:bodyPr/>
          <a:lstStyle/>
          <a:p>
            <a:pPr marL="136525"/>
            <a:r>
              <a:rPr lang="pt-BR" sz="5400" b="1" i="1" u="sng" smtClean="0">
                <a:solidFill>
                  <a:schemeClr val="accent1"/>
                </a:solidFill>
              </a:rPr>
              <a:t>CASOS CLÍNICOS</a:t>
            </a:r>
            <a:endParaRPr lang="pt-BR" sz="5400" smtClean="0">
              <a:solidFill>
                <a:schemeClr val="accent1"/>
              </a:solidFill>
            </a:endParaRPr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611188" y="4508500"/>
            <a:ext cx="7294562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pt-BR" b="1">
                <a:solidFill>
                  <a:srgbClr val="FFFF00"/>
                </a:solidFill>
              </a:rPr>
              <a:t>FENÔMENO PRÓ-ZONA</a:t>
            </a:r>
            <a:r>
              <a:rPr lang="pt-BR">
                <a:solidFill>
                  <a:srgbClr val="FFFF00"/>
                </a:solidFill>
              </a:rPr>
              <a:t>:  </a:t>
            </a:r>
            <a:r>
              <a:rPr lang="pt-BR">
                <a:solidFill>
                  <a:srgbClr val="FF66FF"/>
                </a:solidFill>
              </a:rPr>
              <a:t>Grande quantidade de anticorpos do paciente infectado não ocorre a reação de aglutinação do teste e o resultado parecerá negativo ( falso negativo).</a:t>
            </a:r>
            <a:r>
              <a:rPr lang="pt-BR">
                <a:solidFill>
                  <a:srgbClr val="FFFF00"/>
                </a:solidFill>
              </a:rPr>
              <a:t> Deve-se fazer, de rotina, a reação de VDRL com soro puro (1:1) e soro diluído (1:10), e solicitar testes confirmatório.</a:t>
            </a:r>
          </a:p>
        </p:txBody>
      </p:sp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90160" name="Group 48"/>
          <p:cNvGraphicFramePr>
            <a:graphicFrameLocks noGrp="1"/>
          </p:cNvGraphicFramePr>
          <p:nvPr/>
        </p:nvGraphicFramePr>
        <p:xfrm>
          <a:off x="684213" y="549275"/>
          <a:ext cx="7775575" cy="717550"/>
        </p:xfrm>
        <a:graphic>
          <a:graphicData uri="http://schemas.openxmlformats.org/drawingml/2006/table">
            <a:tbl>
              <a:tblPr/>
              <a:tblGrid>
                <a:gridCol w="2592387"/>
                <a:gridCol w="2786063"/>
                <a:gridCol w="2397125"/>
              </a:tblGrid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Titulo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Autor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</a:rPr>
                        <a:t>Link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68FD4"/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S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filis congênita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ea typeface="Geneva"/>
                          <a:cs typeface="Times New Roman" pitchFamily="18" charset="0"/>
                          <a:hlinkClick r:id="rId2"/>
                        </a:rPr>
                        <a:t>ú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 Campello de Mello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0125" name="Picture 1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620713"/>
            <a:ext cx="574675" cy="574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5270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smtClean="0">
              <a:ln>
                <a:noFill/>
              </a:ln>
              <a:solidFill>
                <a:schemeClr val="accent2"/>
              </a:solidFill>
              <a:effectLst/>
            </a:endParaRPr>
          </a:p>
        </p:txBody>
      </p:sp>
      <p:sp>
        <p:nvSpPr>
          <p:cNvPr id="91139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chemeClr val="bg1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008000"/>
                </a:solidFill>
              </a:rPr>
              <a:t>ALCON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CARTÃO DO PRÉ-NATAL VDRL 1/1 e CONFIRMATÓRIO +</a:t>
            </a:r>
          </a:p>
          <a:p>
            <a:r>
              <a:rPr lang="pt-BR" sz="2000" b="1" smtClean="0">
                <a:solidFill>
                  <a:srgbClr val="FF0000"/>
                </a:solidFill>
              </a:rPr>
              <a:t>TRATOU (PARC) 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PEN B 7.200.000 U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RNT e AIG e ASSINT</a:t>
            </a:r>
          </a:p>
          <a:p>
            <a:r>
              <a:rPr lang="pt-BR" sz="2000" b="1" u="sng" smtClean="0">
                <a:solidFill>
                  <a:srgbClr val="FF0000"/>
                </a:solidFill>
              </a:rPr>
              <a:t>CONDUTA????</a:t>
            </a:r>
            <a:endParaRPr lang="pt-BR" sz="2000" u="sng" smtClean="0">
              <a:solidFill>
                <a:srgbClr val="FF0000"/>
              </a:solidFill>
            </a:endParaRPr>
          </a:p>
        </p:txBody>
      </p:sp>
      <p:sp>
        <p:nvSpPr>
          <p:cNvPr id="91140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solidFill>
            <a:schemeClr val="bg1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FF0000"/>
                </a:solidFill>
              </a:rPr>
              <a:t>VDRL PERIFÉRICO</a:t>
            </a:r>
            <a:endParaRPr lang="pt-BR" sz="2400" b="1" smtClean="0"/>
          </a:p>
          <a:p>
            <a:r>
              <a:rPr lang="pt-BR" sz="2400" b="1" smtClean="0"/>
              <a:t>NR</a:t>
            </a:r>
          </a:p>
          <a:p>
            <a:r>
              <a:rPr lang="pt-BR" sz="2400" b="1" smtClean="0"/>
              <a:t>Rx ossos longos: NORMAL</a:t>
            </a:r>
          </a:p>
          <a:p>
            <a:r>
              <a:rPr lang="pt-BR" sz="2400" b="1" u="sng" smtClean="0">
                <a:solidFill>
                  <a:srgbClr val="FF0000"/>
                </a:solidFill>
              </a:rPr>
              <a:t>TRATAMENTO:</a:t>
            </a:r>
            <a:endParaRPr lang="pt-BR" sz="2400" b="1" smtClean="0"/>
          </a:p>
          <a:p>
            <a:r>
              <a:rPr lang="pt-BR" sz="2400" b="1" smtClean="0"/>
              <a:t>PEN. B ou AMBULATÓRIO</a:t>
            </a:r>
            <a:endParaRPr lang="pt-BR" sz="2400" smtClean="0"/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91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91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91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91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91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91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91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91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91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 autoUpdateAnimBg="0"/>
      <p:bldP spid="91140" grpId="0" build="p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chemeClr val="bg1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008000"/>
                </a:solidFill>
              </a:rPr>
              <a:t>SALA DE PARTO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CARTÃO DO PRÉ-NATAL VDRL 1/8 e CONFIRMATÓRIO +</a:t>
            </a:r>
          </a:p>
          <a:p>
            <a:r>
              <a:rPr lang="pt-BR" sz="2000" b="1" smtClean="0">
                <a:solidFill>
                  <a:srgbClr val="FF0000"/>
                </a:solidFill>
              </a:rPr>
              <a:t>TRATOU-PARCEIRO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PEN B 7.200.000 U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RNT e AIG</a:t>
            </a:r>
          </a:p>
          <a:p>
            <a:r>
              <a:rPr lang="pt-BR" sz="2000" b="1" smtClean="0">
                <a:solidFill>
                  <a:srgbClr val="FF0000"/>
                </a:solidFill>
              </a:rPr>
              <a:t>CONDUTA????</a:t>
            </a:r>
            <a:endParaRPr lang="pt-BR" sz="2000" smtClean="0">
              <a:solidFill>
                <a:srgbClr val="FF0000"/>
              </a:solidFill>
            </a:endParaRPr>
          </a:p>
        </p:txBody>
      </p:sp>
      <p:sp>
        <p:nvSpPr>
          <p:cNvPr id="92164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ln>
            <a:solidFill>
              <a:srgbClr val="006600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3300"/>
                </a:solidFill>
              </a:rPr>
              <a:t>VDRL SG PERIFÉRICO</a:t>
            </a:r>
          </a:p>
          <a:p>
            <a:pPr>
              <a:lnSpc>
                <a:spcPct val="90000"/>
              </a:lnSpc>
            </a:pPr>
            <a:r>
              <a:rPr lang="pt-BR" sz="2400" b="1" i="1" u="sng" smtClean="0">
                <a:solidFill>
                  <a:srgbClr val="FF0000"/>
                </a:solidFill>
              </a:rPr>
              <a:t>RESULTADO:</a:t>
            </a:r>
            <a:endParaRPr lang="pt-BR" sz="2400" i="1" u="sng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3300"/>
                </a:solidFill>
              </a:rPr>
              <a:t>VDRL 1/8</a:t>
            </a: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3300"/>
                </a:solidFill>
              </a:rPr>
              <a:t>Rx ossos longos </a:t>
            </a:r>
            <a:r>
              <a:rPr lang="pt-BR" sz="2400" smtClean="0">
                <a:solidFill>
                  <a:srgbClr val="FF3300"/>
                </a:solidFill>
              </a:rPr>
              <a:t>normal</a:t>
            </a:r>
          </a:p>
          <a:p>
            <a:pPr>
              <a:lnSpc>
                <a:spcPct val="90000"/>
              </a:lnSpc>
            </a:pPr>
            <a:r>
              <a:rPr lang="pt-BR" sz="2400" b="1" u="sng" smtClean="0">
                <a:solidFill>
                  <a:srgbClr val="FF3300"/>
                </a:solidFill>
              </a:rPr>
              <a:t>CONDUTA:</a:t>
            </a:r>
          </a:p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3300"/>
                </a:solidFill>
              </a:rPr>
              <a:t>Pen B 50.000 U/Kg ou AMBULATÓRIO</a:t>
            </a:r>
            <a:endParaRPr lang="pt-BR" sz="2400" b="1" u="sng" smtClean="0"/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92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92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92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"/>
                                        <p:tgtEl>
                                          <p:spTgt spid="92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"/>
                                        <p:tgtEl>
                                          <p:spTgt spid="92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"/>
                                        <p:tgtEl>
                                          <p:spTgt spid="921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build="p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smtClean="0">
              <a:ln>
                <a:noFill/>
              </a:ln>
              <a:solidFill>
                <a:schemeClr val="accent2"/>
              </a:solidFill>
              <a:effectLst/>
            </a:endParaRPr>
          </a:p>
        </p:txBody>
      </p:sp>
      <p:sp>
        <p:nvSpPr>
          <p:cNvPr id="93187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chemeClr val="bg1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008000"/>
                </a:solidFill>
              </a:rPr>
              <a:t>SALA DE PARTO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CARTÃO DO PRÉ-NATAL VDRL 1/4 e CONFIRMATÓRIO +</a:t>
            </a:r>
          </a:p>
          <a:p>
            <a:r>
              <a:rPr lang="pt-BR" sz="2000" b="1" smtClean="0">
                <a:solidFill>
                  <a:srgbClr val="FF0000"/>
                </a:solidFill>
              </a:rPr>
              <a:t>TRATOU (PARCEIRO)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PEN B 7.200.000 U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RNT e AIG e ASSINT</a:t>
            </a:r>
          </a:p>
          <a:p>
            <a:endParaRPr lang="pt-BR" sz="2000" b="1" u="sng" smtClean="0">
              <a:solidFill>
                <a:srgbClr val="FF0000"/>
              </a:solidFill>
            </a:endParaRPr>
          </a:p>
        </p:txBody>
      </p:sp>
      <p:sp>
        <p:nvSpPr>
          <p:cNvPr id="93188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ln>
            <a:solidFill>
              <a:srgbClr val="000099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0000"/>
                </a:solidFill>
              </a:rPr>
              <a:t>VDRL PERIFÉRICO</a:t>
            </a:r>
            <a:endParaRPr lang="pt-BR" sz="2400" b="1" smtClean="0"/>
          </a:p>
          <a:p>
            <a:pPr>
              <a:lnSpc>
                <a:spcPct val="90000"/>
              </a:lnSpc>
            </a:pPr>
            <a:r>
              <a:rPr lang="pt-BR" sz="2400" b="1" smtClean="0"/>
              <a:t>1/16</a:t>
            </a:r>
          </a:p>
          <a:p>
            <a:pPr>
              <a:lnSpc>
                <a:spcPct val="90000"/>
              </a:lnSpc>
            </a:pPr>
            <a:r>
              <a:rPr lang="pt-BR" sz="2400" b="1" smtClean="0"/>
              <a:t>Rx ossos longos+ LCR </a:t>
            </a:r>
            <a:r>
              <a:rPr lang="pt-BR" sz="2400" b="1" u="sng" smtClean="0">
                <a:solidFill>
                  <a:srgbClr val="FF0000"/>
                </a:solidFill>
              </a:rPr>
              <a:t>TRATAMENTO:</a:t>
            </a:r>
            <a:endParaRPr lang="pt-BR" sz="2400" b="1" smtClean="0"/>
          </a:p>
          <a:p>
            <a:pPr>
              <a:lnSpc>
                <a:spcPct val="90000"/>
              </a:lnSpc>
            </a:pPr>
            <a:r>
              <a:rPr lang="pt-BR" sz="2400" b="1" smtClean="0"/>
              <a:t>PEN C 10 ou 14 dias (NEUROLUES)</a:t>
            </a:r>
            <a:endParaRPr lang="pt-BR" sz="2400" smtClean="0"/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 build="p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4211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chemeClr val="bg1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990099"/>
                </a:solidFill>
              </a:rPr>
              <a:t>SALA DE PARTO</a:t>
            </a:r>
          </a:p>
          <a:p>
            <a:r>
              <a:rPr lang="pt-BR" sz="2000" b="1" smtClean="0">
                <a:solidFill>
                  <a:srgbClr val="990099"/>
                </a:solidFill>
              </a:rPr>
              <a:t>CARTÃO DO PRÉ-NATAL VDRL 1/4 e CONFIRMATÓRIO + </a:t>
            </a:r>
            <a:endParaRPr lang="pt-BR" sz="2000" b="1" smtClean="0">
              <a:solidFill>
                <a:srgbClr val="008000"/>
              </a:solidFill>
            </a:endParaRPr>
          </a:p>
          <a:p>
            <a:r>
              <a:rPr lang="pt-BR" sz="2000" b="1" smtClean="0">
                <a:solidFill>
                  <a:srgbClr val="FF0000"/>
                </a:solidFill>
              </a:rPr>
              <a:t>TRATOU PARCEIRO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PEN B 7.200.000 U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RNT e PIG</a:t>
            </a:r>
          </a:p>
          <a:p>
            <a:r>
              <a:rPr lang="pt-BR" sz="2000" b="1" u="sng" smtClean="0">
                <a:solidFill>
                  <a:srgbClr val="FF0000"/>
                </a:solidFill>
              </a:rPr>
              <a:t>CONDUTA????</a:t>
            </a:r>
          </a:p>
        </p:txBody>
      </p:sp>
      <p:pic>
        <p:nvPicPr>
          <p:cNvPr id="94212" name="Picture 4" descr="L-18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52963" y="2327275"/>
            <a:ext cx="4033837" cy="3251200"/>
          </a:xfrm>
        </p:spPr>
      </p:pic>
      <p:sp>
        <p:nvSpPr>
          <p:cNvPr id="94213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0326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mtClean="0">
                <a:solidFill>
                  <a:srgbClr val="990099"/>
                </a:solidFill>
              </a:rPr>
              <a:t>MÃE ADEQUADAMENTE TRATADA</a:t>
            </a:r>
          </a:p>
          <a:p>
            <a:r>
              <a:rPr lang="pt-BR" smtClean="0">
                <a:solidFill>
                  <a:srgbClr val="990099"/>
                </a:solidFill>
              </a:rPr>
              <a:t>RNT e </a:t>
            </a:r>
            <a:r>
              <a:rPr lang="pt-BR" smtClean="0">
                <a:solidFill>
                  <a:srgbClr val="FF3300"/>
                </a:solidFill>
              </a:rPr>
              <a:t>PIG</a:t>
            </a:r>
            <a:endParaRPr lang="pt-BR" smtClean="0">
              <a:solidFill>
                <a:srgbClr val="990099"/>
              </a:solidFill>
            </a:endParaRPr>
          </a:p>
          <a:p>
            <a:r>
              <a:rPr lang="pt-BR" smtClean="0">
                <a:solidFill>
                  <a:srgbClr val="990099"/>
                </a:solidFill>
              </a:rPr>
              <a:t>VDRL NR</a:t>
            </a:r>
          </a:p>
          <a:p>
            <a:r>
              <a:rPr lang="pt-BR" smtClean="0">
                <a:solidFill>
                  <a:srgbClr val="990099"/>
                </a:solidFill>
              </a:rPr>
              <a:t>Rx OSSOS LONGOS: NORMAL</a:t>
            </a:r>
          </a:p>
          <a:p>
            <a:r>
              <a:rPr lang="pt-BR" smtClean="0">
                <a:solidFill>
                  <a:srgbClr val="990099"/>
                </a:solidFill>
              </a:rPr>
              <a:t>LCR NORMAL e VDRL NR</a:t>
            </a:r>
          </a:p>
          <a:p>
            <a:r>
              <a:rPr lang="pt-BR" smtClean="0">
                <a:solidFill>
                  <a:srgbClr val="990099"/>
                </a:solidFill>
              </a:rPr>
              <a:t>TRATAMENTO COM PEN. C 10 dias</a:t>
            </a:r>
            <a:endParaRPr lang="pt-BR" smtClean="0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33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330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6259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008000"/>
                </a:solidFill>
              </a:rPr>
              <a:t>ALCON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CARTÃO DO PRÉ-NATAL VDRL 1/4 e CONFIRMATÓRIO +</a:t>
            </a:r>
          </a:p>
          <a:p>
            <a:r>
              <a:rPr lang="pt-BR" sz="2000" b="1" smtClean="0">
                <a:solidFill>
                  <a:srgbClr val="FF0000"/>
                </a:solidFill>
              </a:rPr>
              <a:t>TRATOU (PARCEIRO)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PEN B 7.200.000 U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RNT e AIG e ASSINT</a:t>
            </a:r>
          </a:p>
          <a:p>
            <a:r>
              <a:rPr lang="pt-BR" sz="2000" b="1" u="sng" smtClean="0">
                <a:solidFill>
                  <a:srgbClr val="FF0000"/>
                </a:solidFill>
              </a:rPr>
              <a:t>CONDUTA????</a:t>
            </a:r>
            <a:endParaRPr lang="pt-BR" sz="2000" u="sng" smtClean="0">
              <a:solidFill>
                <a:srgbClr val="FF0000"/>
              </a:solidFill>
            </a:endParaRPr>
          </a:p>
        </p:txBody>
      </p:sp>
      <p:sp>
        <p:nvSpPr>
          <p:cNvPr id="96260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800" b="1" smtClean="0">
                <a:solidFill>
                  <a:srgbClr val="FF0000"/>
                </a:solidFill>
              </a:rPr>
              <a:t>VDRL PERIFÉRICO</a:t>
            </a:r>
            <a:endParaRPr lang="pt-BR" sz="2800" b="1" smtClean="0"/>
          </a:p>
          <a:p>
            <a:r>
              <a:rPr lang="pt-BR" sz="2400" b="1" smtClean="0"/>
              <a:t>1/2</a:t>
            </a:r>
          </a:p>
          <a:p>
            <a:r>
              <a:rPr lang="pt-BR" sz="2800" b="1" smtClean="0"/>
              <a:t>Rx ossos longos :</a:t>
            </a:r>
            <a:r>
              <a:rPr lang="pt-BR" sz="2400" b="1" smtClean="0"/>
              <a:t>NORMAL</a:t>
            </a:r>
          </a:p>
          <a:p>
            <a:r>
              <a:rPr lang="pt-BR" sz="2400" b="1" smtClean="0"/>
              <a:t>LCR VDRL 1/2</a:t>
            </a:r>
          </a:p>
          <a:p>
            <a:r>
              <a:rPr lang="pt-BR" sz="2800" b="1" u="sng" smtClean="0">
                <a:solidFill>
                  <a:srgbClr val="FF0000"/>
                </a:solidFill>
              </a:rPr>
              <a:t>TRATAMENTO:</a:t>
            </a:r>
            <a:endParaRPr lang="pt-BR" sz="2800" b="1" smtClean="0"/>
          </a:p>
          <a:p>
            <a:r>
              <a:rPr lang="pt-BR" sz="2400" b="1" smtClean="0"/>
              <a:t>PEN C 14 dias (NEUROLUES)</a:t>
            </a:r>
            <a:endParaRPr lang="pt-BR" sz="2400" smtClean="0"/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96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96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96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96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96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962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962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962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962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962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962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" fill="hold"/>
                                        <p:tgtEl>
                                          <p:spTgt spid="962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962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build="p" autoUpdateAnimBg="0"/>
      <p:bldP spid="96260" grpId="0" build="p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5270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i="1" u="sng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7283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rgbClr val="FF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FF3300"/>
                </a:solidFill>
              </a:rPr>
              <a:t>MÃE VDRL 1/32</a:t>
            </a:r>
          </a:p>
          <a:p>
            <a:r>
              <a:rPr lang="pt-BR" sz="2400" b="1" smtClean="0">
                <a:solidFill>
                  <a:srgbClr val="FF3300"/>
                </a:solidFill>
              </a:rPr>
              <a:t>ALÉRGICA	 À PEN</a:t>
            </a:r>
          </a:p>
          <a:p>
            <a:r>
              <a:rPr lang="pt-BR" sz="2400" b="1" smtClean="0">
                <a:solidFill>
                  <a:srgbClr val="FF3300"/>
                </a:solidFill>
              </a:rPr>
              <a:t>TRATOU ERITROMICINA</a:t>
            </a:r>
          </a:p>
          <a:p>
            <a:r>
              <a:rPr lang="pt-BR" sz="2400" b="1" smtClean="0">
                <a:solidFill>
                  <a:srgbClr val="FF3300"/>
                </a:solidFill>
              </a:rPr>
              <a:t>VDRL PARTO 1/8</a:t>
            </a:r>
            <a:endParaRPr lang="pt-BR" sz="2400" smtClean="0"/>
          </a:p>
        </p:txBody>
      </p:sp>
      <p:sp>
        <p:nvSpPr>
          <p:cNvPr id="97284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solidFill>
            <a:srgbClr val="FF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800000"/>
                </a:solidFill>
              </a:rPr>
              <a:t>RNT+AIG+ASSIN</a:t>
            </a:r>
          </a:p>
          <a:p>
            <a:r>
              <a:rPr lang="pt-BR" sz="2400" b="1" smtClean="0">
                <a:solidFill>
                  <a:srgbClr val="800000"/>
                </a:solidFill>
              </a:rPr>
              <a:t>VDRL PERIF NR</a:t>
            </a:r>
          </a:p>
          <a:p>
            <a:r>
              <a:rPr lang="pt-BR" sz="2400" b="1" smtClean="0">
                <a:solidFill>
                  <a:srgbClr val="800000"/>
                </a:solidFill>
              </a:rPr>
              <a:t>Rx OSSOS: NORMAL</a:t>
            </a:r>
          </a:p>
          <a:p>
            <a:r>
              <a:rPr lang="pt-BR" sz="2000" b="1" smtClean="0">
                <a:solidFill>
                  <a:srgbClr val="800000"/>
                </a:solidFill>
              </a:rPr>
              <a:t>TTO:PEN B e AMBULATÓRIO OBRIGATÓRIO (se não, pen C)</a:t>
            </a:r>
            <a:endParaRPr lang="pt-BR" sz="2000" smtClean="0"/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7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7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"/>
                                        <p:tgtEl>
                                          <p:spTgt spid="97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75"/>
                                        <p:tgtEl>
                                          <p:spTgt spid="972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75"/>
                                        <p:tgtEl>
                                          <p:spTgt spid="97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75"/>
                                        <p:tgtEl>
                                          <p:spTgt spid="97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IGITA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3" grpId="0" build="p" autoUpdateAnimBg="0"/>
      <p:bldP spid="97284" grpId="0" build="p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i="1" u="sng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8307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008000"/>
                </a:solidFill>
              </a:rPr>
              <a:t>MÃE VDRL 1/16</a:t>
            </a:r>
          </a:p>
          <a:p>
            <a:r>
              <a:rPr lang="pt-BR" sz="2400" b="1" smtClean="0">
                <a:solidFill>
                  <a:srgbClr val="008000"/>
                </a:solidFill>
              </a:rPr>
              <a:t>TRATOU PEN C 7200000 U</a:t>
            </a:r>
          </a:p>
          <a:p>
            <a:r>
              <a:rPr lang="pt-BR" sz="2400" b="1" smtClean="0">
                <a:solidFill>
                  <a:srgbClr val="008000"/>
                </a:solidFill>
              </a:rPr>
              <a:t>PARCEIRO NÃO TRATOU </a:t>
            </a:r>
            <a:endParaRPr lang="pt-BR" sz="2400" b="1" smtClean="0"/>
          </a:p>
        </p:txBody>
      </p:sp>
      <p:sp>
        <p:nvSpPr>
          <p:cNvPr id="98308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FFFF00"/>
                </a:solidFill>
              </a:rPr>
              <a:t>RNT+AIG+ASSIN</a:t>
            </a:r>
          </a:p>
          <a:p>
            <a:r>
              <a:rPr lang="pt-BR" sz="2400" b="1" smtClean="0">
                <a:solidFill>
                  <a:srgbClr val="FFFF00"/>
                </a:solidFill>
              </a:rPr>
              <a:t>VDRL PERIF 1/16</a:t>
            </a:r>
          </a:p>
          <a:p>
            <a:r>
              <a:rPr lang="pt-BR" sz="2400" b="1" smtClean="0">
                <a:solidFill>
                  <a:srgbClr val="FFFF00"/>
                </a:solidFill>
              </a:rPr>
              <a:t>Rx OSSOS: NORMAL</a:t>
            </a:r>
          </a:p>
          <a:p>
            <a:r>
              <a:rPr lang="pt-BR" sz="2400" b="1" smtClean="0">
                <a:solidFill>
                  <a:srgbClr val="FFFF00"/>
                </a:solidFill>
              </a:rPr>
              <a:t>LCR NORMAL</a:t>
            </a:r>
          </a:p>
          <a:p>
            <a:r>
              <a:rPr lang="pt-BR" sz="2400" b="1" smtClean="0">
                <a:solidFill>
                  <a:srgbClr val="FFFF00"/>
                </a:solidFill>
              </a:rPr>
              <a:t>TTO:</a:t>
            </a:r>
          </a:p>
          <a:p>
            <a:pPr lvl="1"/>
            <a:r>
              <a:rPr lang="pt-BR" sz="2000" b="1" smtClean="0">
                <a:solidFill>
                  <a:srgbClr val="FFFF00"/>
                </a:solidFill>
              </a:rPr>
              <a:t>PEN C 10 DIAS</a:t>
            </a:r>
            <a:endParaRPr lang="pt-BR" sz="2000" smtClean="0">
              <a:solidFill>
                <a:srgbClr val="FFFF00"/>
              </a:solidFill>
            </a:endParaRPr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8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3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8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83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83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83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83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83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3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83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REIAD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 autoUpdateAnimBg="0"/>
      <p:bldP spid="98308" grpId="0" build="p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159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chemeClr val="accent2"/>
                </a:solidFill>
                <a:effectLst/>
              </a:rPr>
              <a:t>SÍFILIS CONGÊNITA</a:t>
            </a:r>
            <a:endParaRPr lang="pt-BR" sz="2900" i="1" u="sng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99331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CC0099"/>
                </a:solidFill>
              </a:rPr>
              <a:t>MÃE VDRL 1/16</a:t>
            </a:r>
          </a:p>
          <a:p>
            <a:r>
              <a:rPr lang="pt-BR" sz="2400" b="1" smtClean="0">
                <a:solidFill>
                  <a:srgbClr val="CC0099"/>
                </a:solidFill>
              </a:rPr>
              <a:t>TRATOU PEN C 7200000 U</a:t>
            </a:r>
          </a:p>
          <a:p>
            <a:r>
              <a:rPr lang="pt-BR" sz="2400" b="1" smtClean="0">
                <a:solidFill>
                  <a:srgbClr val="CC0099"/>
                </a:solidFill>
              </a:rPr>
              <a:t>PARCEIRO NÃO TRATOU</a:t>
            </a:r>
            <a:endParaRPr lang="pt-BR" sz="2400" b="1" smtClean="0">
              <a:solidFill>
                <a:srgbClr val="008000"/>
              </a:solidFill>
            </a:endParaRPr>
          </a:p>
        </p:txBody>
      </p:sp>
      <p:sp>
        <p:nvSpPr>
          <p:cNvPr id="99332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000" b="1" smtClean="0">
                <a:solidFill>
                  <a:srgbClr val="FFFF00"/>
                </a:solidFill>
              </a:rPr>
              <a:t>RNT+AIG+ASSINT</a:t>
            </a:r>
          </a:p>
          <a:p>
            <a:r>
              <a:rPr lang="pt-BR" sz="2000" b="1" u="sng" smtClean="0">
                <a:solidFill>
                  <a:srgbClr val="FFFF00"/>
                </a:solidFill>
              </a:rPr>
              <a:t>VDRL PERIF</a:t>
            </a:r>
            <a:r>
              <a:rPr lang="pt-BR" sz="2000" b="1" smtClean="0">
                <a:solidFill>
                  <a:srgbClr val="FFFF00"/>
                </a:solidFill>
              </a:rPr>
              <a:t> NR</a:t>
            </a:r>
          </a:p>
          <a:p>
            <a:r>
              <a:rPr lang="pt-BR" sz="2000" b="1" u="sng" smtClean="0">
                <a:solidFill>
                  <a:srgbClr val="FFFF00"/>
                </a:solidFill>
              </a:rPr>
              <a:t>Rx OSSOS</a:t>
            </a:r>
            <a:r>
              <a:rPr lang="pt-BR" sz="2000" b="1" smtClean="0">
                <a:solidFill>
                  <a:srgbClr val="FFFF00"/>
                </a:solidFill>
              </a:rPr>
              <a:t>: NORMAL</a:t>
            </a:r>
          </a:p>
          <a:p>
            <a:r>
              <a:rPr lang="pt-BR" sz="2000" b="1" u="sng" smtClean="0">
                <a:solidFill>
                  <a:srgbClr val="FFFF00"/>
                </a:solidFill>
              </a:rPr>
              <a:t>LCR</a:t>
            </a:r>
            <a:r>
              <a:rPr lang="pt-BR" sz="2000" b="1" smtClean="0">
                <a:solidFill>
                  <a:srgbClr val="FFFF00"/>
                </a:solidFill>
              </a:rPr>
              <a:t> PLEOCITOSE e HIPERPROTEINOR-</a:t>
            </a:r>
          </a:p>
          <a:p>
            <a:pPr>
              <a:buFont typeface="Wingdings 2" pitchFamily="18" charset="2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   RAQUIA</a:t>
            </a:r>
          </a:p>
          <a:p>
            <a:r>
              <a:rPr lang="pt-BR" sz="2000" b="1" u="sng" smtClean="0">
                <a:solidFill>
                  <a:srgbClr val="FFFF00"/>
                </a:solidFill>
              </a:rPr>
              <a:t>TTO</a:t>
            </a:r>
            <a:r>
              <a:rPr lang="pt-BR" sz="2000" b="1" smtClean="0">
                <a:solidFill>
                  <a:srgbClr val="FFFF00"/>
                </a:solidFill>
              </a:rPr>
              <a:t>:PEN C 14 d</a:t>
            </a:r>
            <a:endParaRPr lang="pt-BR" sz="2000" smtClean="0">
              <a:solidFill>
                <a:srgbClr val="FFFF00"/>
              </a:solidFill>
            </a:endParaRPr>
          </a:p>
          <a:p>
            <a:endParaRPr lang="pt-BR" sz="2000" smtClean="0">
              <a:solidFill>
                <a:srgbClr val="FFFF00"/>
              </a:solidFill>
            </a:endParaRPr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9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9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9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9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9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9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93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93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9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9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93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93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COT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 autoUpdateAnimBg="0"/>
      <p:bldP spid="99332" grpId="0" build="p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703262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900" i="1" u="sng" smtClean="0">
                <a:ln>
                  <a:noFill/>
                </a:ln>
                <a:solidFill>
                  <a:srgbClr val="006600"/>
                </a:solidFill>
                <a:effectLst/>
              </a:rPr>
              <a:t>SÍFILIS CONGÊNITA</a:t>
            </a:r>
          </a:p>
        </p:txBody>
      </p:sp>
      <p:sp>
        <p:nvSpPr>
          <p:cNvPr id="100355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3838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r>
              <a:rPr lang="pt-BR" sz="2400" b="1" smtClean="0">
                <a:solidFill>
                  <a:srgbClr val="006666"/>
                </a:solidFill>
              </a:rPr>
              <a:t>MÃE VDRL 1/8</a:t>
            </a:r>
          </a:p>
          <a:p>
            <a:r>
              <a:rPr lang="pt-BR" sz="2400" b="1" smtClean="0">
                <a:solidFill>
                  <a:srgbClr val="006666"/>
                </a:solidFill>
              </a:rPr>
              <a:t>CONFIRMATÓRIO NEGATIVO</a:t>
            </a:r>
          </a:p>
          <a:p>
            <a:r>
              <a:rPr lang="pt-BR" sz="2400" b="1" smtClean="0">
                <a:solidFill>
                  <a:srgbClr val="006666"/>
                </a:solidFill>
              </a:rPr>
              <a:t>RNT+AIG+ASSIN</a:t>
            </a:r>
            <a:endParaRPr lang="pt-BR" sz="2400" smtClean="0">
              <a:solidFill>
                <a:srgbClr val="006666"/>
              </a:solidFill>
            </a:endParaRPr>
          </a:p>
        </p:txBody>
      </p:sp>
      <p:sp>
        <p:nvSpPr>
          <p:cNvPr id="100356" name="Rectangle 4"/>
          <p:cNvSpPr>
            <a:spLocks noGrp="1"/>
          </p:cNvSpPr>
          <p:nvPr>
            <p:ph type="body" sz="half" idx="2"/>
          </p:nvPr>
        </p:nvSpPr>
        <p:spPr>
          <a:xfrm>
            <a:off x="4652963" y="1600200"/>
            <a:ext cx="4033837" cy="4708525"/>
          </a:xfrm>
          <a:solidFill>
            <a:srgbClr val="CCFFCC"/>
          </a:solidFill>
          <a:ln>
            <a:solidFill>
              <a:srgbClr val="006600"/>
            </a:solidFill>
          </a:ln>
        </p:spPr>
        <p:txBody>
          <a:bodyPr/>
          <a:lstStyle/>
          <a:p>
            <a:endParaRPr lang="pt-BR" sz="2400" b="1" smtClean="0">
              <a:solidFill>
                <a:srgbClr val="009999"/>
              </a:solidFill>
            </a:endParaRPr>
          </a:p>
          <a:p>
            <a:endParaRPr lang="pt-BR" sz="2400" b="1" smtClean="0">
              <a:solidFill>
                <a:srgbClr val="009999"/>
              </a:solidFill>
            </a:endParaRPr>
          </a:p>
          <a:p>
            <a:endParaRPr lang="pt-BR" sz="2400" b="1" smtClean="0">
              <a:solidFill>
                <a:srgbClr val="009999"/>
              </a:solidFill>
            </a:endParaRPr>
          </a:p>
          <a:p>
            <a:r>
              <a:rPr lang="pt-BR" sz="2400" b="1" smtClean="0">
                <a:solidFill>
                  <a:srgbClr val="009999"/>
                </a:solidFill>
              </a:rPr>
              <a:t>NÃO INVESTIGAR RN</a:t>
            </a: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build="p" autoUpdateAnimBg="0"/>
      <p:bldP spid="100356" grpId="0" build="p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042988" y="2605088"/>
            <a:ext cx="7200900" cy="19462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2100" b="1" smtClean="0">
                <a:solidFill>
                  <a:srgbClr val="898989"/>
                </a:solidFill>
              </a:rPr>
              <a:t>Apresentação: Pedro Henrique Silva Almeida</a:t>
            </a:r>
          </a:p>
          <a:p>
            <a:pPr marL="0" indent="0"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2100" b="1" smtClean="0">
                <a:solidFill>
                  <a:srgbClr val="898989"/>
                </a:solidFill>
              </a:rPr>
              <a:t>Coordenação: Paulo R. Margotto/Raulê de Almeida</a:t>
            </a:r>
          </a:p>
          <a:p>
            <a:pPr marL="0" indent="0"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2100" b="1" smtClean="0">
                <a:solidFill>
                  <a:srgbClr val="898989"/>
                </a:solidFill>
              </a:rPr>
              <a:t>Escola Superior de Ciências da Saúde (ESCS) internato 2012/HRAS/SES/DF</a:t>
            </a:r>
          </a:p>
          <a:p>
            <a:pPr marL="0" indent="0"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2100" smtClean="0">
                <a:solidFill>
                  <a:srgbClr val="FF0066"/>
                </a:solidFill>
                <a:hlinkClick r:id="rId2"/>
              </a:rPr>
              <a:t>www.paulomargotto.com.br</a:t>
            </a:r>
            <a:r>
              <a:rPr lang="pt-BR" sz="2100" smtClean="0">
                <a:solidFill>
                  <a:srgbClr val="898989"/>
                </a:solidFill>
              </a:rPr>
              <a:t> 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6443663" y="6524625"/>
            <a:ext cx="3097212" cy="385763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 </a:t>
            </a:r>
            <a:r>
              <a:rPr lang="pt-BR" sz="2300" b="1" dirty="0" smtClean="0"/>
              <a:t>10 de Setembro de 2012</a:t>
            </a:r>
            <a:endParaRPr lang="pt-BR" sz="2300" b="1" dirty="0"/>
          </a:p>
        </p:txBody>
      </p:sp>
      <p:pic>
        <p:nvPicPr>
          <p:cNvPr id="101382" name="Picture 9" descr="fdfgfghh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4454525"/>
            <a:ext cx="3600450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84" name="Text Box 8"/>
          <p:cNvSpPr txBox="1">
            <a:spLocks noChangeArrowheads="1"/>
          </p:cNvSpPr>
          <p:nvPr/>
        </p:nvSpPr>
        <p:spPr bwMode="auto">
          <a:xfrm>
            <a:off x="592138" y="5248275"/>
            <a:ext cx="94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Por link</a:t>
            </a:r>
          </a:p>
        </p:txBody>
      </p:sp>
      <p:sp>
        <p:nvSpPr>
          <p:cNvPr id="101385" name="AutoShape 9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101411" name="Group 35"/>
          <p:cNvGraphicFramePr>
            <a:graphicFrameLocks noGrp="1"/>
          </p:cNvGraphicFramePr>
          <p:nvPr/>
        </p:nvGraphicFramePr>
        <p:xfrm>
          <a:off x="684213" y="549275"/>
          <a:ext cx="7632700" cy="1366838"/>
        </p:xfrm>
        <a:graphic>
          <a:graphicData uri="http://schemas.openxmlformats.org/drawingml/2006/table">
            <a:tbl>
              <a:tblPr/>
              <a:tblGrid>
                <a:gridCol w="2543175"/>
                <a:gridCol w="2546350"/>
                <a:gridCol w="2543175"/>
              </a:tblGrid>
              <a:tr h="13668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4"/>
                        </a:rPr>
                        <a:t>Caso Cl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ea typeface="Geneva"/>
                          <a:cs typeface="Times New Roman" pitchFamily="18" charset="0"/>
                          <a:hlinkClick r:id="rId4"/>
                        </a:rPr>
                        <a:t>í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4"/>
                        </a:rPr>
                        <a:t>nico: Neuross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ea typeface="Geneva"/>
                          <a:cs typeface="Times New Roman" pitchFamily="18" charset="0"/>
                          <a:hlinkClick r:id="rId4"/>
                        </a:rPr>
                        <a:t>í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4"/>
                        </a:rPr>
                        <a:t>filis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4"/>
                        </a:rPr>
                        <a:t>Pedro Henrique Silva Almeida, Raulê de Almeida, Paulo R. Margotto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4"/>
                        </a:rPr>
                        <a:t> 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1389" name="Picture 13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1052513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CaixaDeTexto 5"/>
          <p:cNvSpPr txBox="1">
            <a:spLocks noChangeArrowheads="1"/>
          </p:cNvSpPr>
          <p:nvPr/>
        </p:nvSpPr>
        <p:spPr bwMode="auto">
          <a:xfrm rot="-1457588">
            <a:off x="3794125" y="4083050"/>
            <a:ext cx="879475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</p:txBody>
      </p:sp>
      <p:pic>
        <p:nvPicPr>
          <p:cNvPr id="102403" name="Picture 5" descr="Imagghjfgjhf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" y="142875"/>
            <a:ext cx="8724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4" name="AutoShape 4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4" descr="Idfgbdfg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8" y="176213"/>
            <a:ext cx="8658225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27" name="AutoShape 3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4" descr="Imfdgfgdfg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" y="142875"/>
            <a:ext cx="87249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AutoShape 3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4" descr="Imsdfsdfdsfs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088" y="233363"/>
            <a:ext cx="8505825" cy="639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5" name="AutoShape 3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4" descr="sdsdfsdf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988" y="204788"/>
            <a:ext cx="8582025" cy="644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499" name="AutoShape 3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57200" y="44450"/>
            <a:ext cx="8229600" cy="6477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3700" smtClean="0">
                <a:ln>
                  <a:noFill/>
                </a:ln>
                <a:solidFill>
                  <a:srgbClr val="000000"/>
                </a:solidFill>
                <a:effectLst/>
                <a:latin typeface="Lucida Sans"/>
              </a:rPr>
              <a:t>Sífilis Congênita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628775"/>
            <a:ext cx="8229600" cy="48418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eaLnBrk="1" hangingPunct="1"/>
            <a:r>
              <a:rPr lang="pt-BR" sz="1600" smtClean="0">
                <a:solidFill>
                  <a:schemeClr val="tx1"/>
                </a:solidFill>
              </a:rPr>
              <a:t>A ocorrência de alterações no LCR é muito mais frequente nas crianças sintomáticas com outras evidencias de sífilis congênitas do que nas crianças assintomáticas apesar de infectadas. </a:t>
            </a:r>
          </a:p>
          <a:p>
            <a:pPr algn="ctr" eaLnBrk="1" hangingPunct="1"/>
            <a:endParaRPr lang="pt-BR" sz="1600" smtClean="0">
              <a:solidFill>
                <a:schemeClr val="tx1"/>
              </a:solidFill>
            </a:endParaRPr>
          </a:p>
          <a:p>
            <a:pPr algn="ctr" eaLnBrk="1" hangingPunct="1"/>
            <a:r>
              <a:rPr lang="pt-BR" sz="1600" smtClean="0">
                <a:solidFill>
                  <a:schemeClr val="tx1"/>
                </a:solidFill>
              </a:rPr>
              <a:t>Caso não haja contraindicações, recomenda-se realizar punção lombar para a coleta de LCR para avaliar a celularidade, o perfil proteico e o VDRL, em todos os casos de sífilis em crianças, para exclusão do diagnóstico de neurossífilis.</a:t>
            </a:r>
          </a:p>
          <a:p>
            <a:pPr algn="ctr" eaLnBrk="1" hangingPunct="1"/>
            <a:endParaRPr lang="pt-BR" sz="1600" smtClean="0">
              <a:solidFill>
                <a:schemeClr val="tx1"/>
              </a:solidFill>
            </a:endParaRPr>
          </a:p>
          <a:p>
            <a:pPr algn="ctr" eaLnBrk="1" hangingPunct="1"/>
            <a:r>
              <a:rPr lang="pt-BR" sz="1600" smtClean="0">
                <a:solidFill>
                  <a:schemeClr val="tx1"/>
                </a:solidFill>
              </a:rPr>
              <a:t>A presença de leucocitose (mais de 25 leucócitos/mm³) e a elevada concentração de proteínas( mais de 150mg/dl) no LCR em recém – nascidos com suspeita de sífilis congênita devem ser consideradas como evidencias adicionais para o diagnóstico. </a:t>
            </a:r>
          </a:p>
          <a:p>
            <a:pPr algn="ctr" eaLnBrk="1" hangingPunct="1"/>
            <a:endParaRPr lang="pt-BR" sz="1600" smtClean="0">
              <a:solidFill>
                <a:schemeClr val="tx1"/>
              </a:solidFill>
            </a:endParaRPr>
          </a:p>
          <a:p>
            <a:pPr algn="ctr" eaLnBrk="1" hangingPunct="1"/>
            <a:r>
              <a:rPr lang="pt-BR" sz="1600" b="1" smtClean="0">
                <a:solidFill>
                  <a:srgbClr val="FFFF00"/>
                </a:solidFill>
              </a:rPr>
              <a:t>Criança com VRDL positivo no LCR deve ser diagnosticada com portadora de neurossífilis, independentemente de haver alterações na celularidade e/ou na concentração de proteínas do LCR.</a:t>
            </a:r>
          </a:p>
          <a:p>
            <a:pPr algn="ctr" eaLnBrk="1" hangingPunct="1"/>
            <a:r>
              <a:rPr lang="pt-BR" sz="1600" smtClean="0">
                <a:solidFill>
                  <a:schemeClr val="tx1"/>
                </a:solidFill>
              </a:rPr>
              <a:t>Todo criança com diagnóstico ou com suspeita de neurossífilis deve ser tratada para neurossífilis.</a:t>
            </a:r>
          </a:p>
          <a:p>
            <a:pPr eaLnBrk="1" hangingPunct="1">
              <a:buFont typeface="Wingdings 2" pitchFamily="18" charset="2"/>
              <a:buNone/>
            </a:pPr>
            <a:endParaRPr lang="pt-BR" sz="1600" smtClean="0">
              <a:solidFill>
                <a:schemeClr val="tx1"/>
              </a:solidFill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8313" y="836613"/>
            <a:ext cx="8229600" cy="7207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4400" dirty="0" smtClean="0"/>
              <a:t>Líquido Cefalorraquidiano </a:t>
            </a:r>
          </a:p>
        </p:txBody>
      </p:sp>
      <p:sp>
        <p:nvSpPr>
          <p:cNvPr id="107525" name="Retângulo 4"/>
          <p:cNvSpPr>
            <a:spLocks noChangeArrowheads="1"/>
          </p:cNvSpPr>
          <p:nvPr/>
        </p:nvSpPr>
        <p:spPr bwMode="auto">
          <a:xfrm>
            <a:off x="657225" y="6551613"/>
            <a:ext cx="785018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100">
                <a:latin typeface="Calibri" pitchFamily="34" charset="0"/>
              </a:rPr>
              <a:t>Conceição A. M. Segre; Helenilce de Paula Fiod Costa; Umberto Gazi Lippi- </a:t>
            </a:r>
            <a:r>
              <a:rPr lang="pt-BR" sz="1100" b="1">
                <a:latin typeface="Calibri" pitchFamily="34" charset="0"/>
              </a:rPr>
              <a:t>Perinatologia fundamentos e prática- </a:t>
            </a:r>
            <a:r>
              <a:rPr lang="pt-BR" sz="1100">
                <a:latin typeface="Calibri" pitchFamily="34" charset="0"/>
              </a:rPr>
              <a:t>SAIVIER ,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>
          <a:xfrm>
            <a:off x="323850" y="981075"/>
            <a:ext cx="8820150" cy="5661025"/>
          </a:xfrm>
          <a:ln w="57150">
            <a:solidFill>
              <a:srgbClr val="3333FF"/>
            </a:solidFill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Cinco aspectos  desta infecção ainda presente no nosso meio, merecem destaque, como 1) </a:t>
            </a:r>
            <a:r>
              <a:rPr lang="pt-BR" sz="1800" b="1" smtClean="0"/>
              <a:t>o efeito pró-zona</a:t>
            </a:r>
            <a:r>
              <a:rPr lang="pt-BR" sz="1800" smtClean="0"/>
              <a:t>: Grande quantidade de anticorpos do paciente infectado não ocorre a reação de aglutinação do teste e o resultado parecerá negativo ( falso negativo). Deve-se fazer, de rotina, a reação de VDRL (</a:t>
            </a:r>
            <a:r>
              <a:rPr lang="pt-BR" sz="1800" i="1" smtClean="0"/>
              <a:t>veneral disease research laboratory</a:t>
            </a:r>
            <a:r>
              <a:rPr lang="pt-BR" sz="1800" smtClean="0"/>
              <a:t>) com soro puro (1:1) e soro diluído (1:10) e solicitar testes confirmatórios 2) </a:t>
            </a:r>
            <a:r>
              <a:rPr lang="pt-BR" sz="1800" b="1" smtClean="0"/>
              <a:t>VDRL do cordão</a:t>
            </a:r>
            <a:r>
              <a:rPr lang="pt-BR" sz="1800" smtClean="0"/>
              <a:t> não serve, pois não tem sensibilidade nem especificidade para diagnóstico de sífilis (maior número de casos falso negativos com o sangue do cordão; no estudo de Abarzúa et al, no Chile mostrou que 33% dos recém-nascidos deixariam de ser identificados se colhesse apenas o VDRL do cordão! 9veja nos links) 3) </a:t>
            </a:r>
            <a:r>
              <a:rPr lang="pt-BR" sz="1800" b="1" smtClean="0"/>
              <a:t>Interpretação do VDRL</a:t>
            </a:r>
            <a:r>
              <a:rPr lang="pt-BR" sz="1800" smtClean="0"/>
              <a:t>: Os resultados são representados em títulos, sendo positivo </a:t>
            </a:r>
            <a:r>
              <a:rPr lang="pt-BR" sz="1800" smtClean="0">
                <a:sym typeface="Symbol" pitchFamily="18" charset="2"/>
              </a:rPr>
              <a:t></a:t>
            </a:r>
            <a:r>
              <a:rPr lang="pt-BR" sz="1800" smtClean="0"/>
              <a:t> 1/1; quando persistentemente estáveis até 1/8 são considerados cicatriz sorológica; o tratamento é considerado eficaz caso haja queda de 4x dos títulos; anticorpos passivos negativam até aos 3 meses; a negativação dos títulos de pacientes infectados após tratamento ocorre entre 1 e 2 anos e meio 4) </a:t>
            </a:r>
            <a:r>
              <a:rPr lang="pt-BR" sz="1800" b="1" smtClean="0"/>
              <a:t>Mãe inadequadamente tratada</a:t>
            </a:r>
            <a:r>
              <a:rPr lang="pt-BR" sz="1800" smtClean="0"/>
              <a:t>: não uso de penicilina, dose inadequada à fase; </a:t>
            </a:r>
            <a:r>
              <a:rPr lang="pt-BR" sz="1800" b="1" i="1" smtClean="0"/>
              <a:t>nos últimos 30 dias antes do parto</a:t>
            </a:r>
            <a:r>
              <a:rPr lang="pt-BR" sz="1800" smtClean="0"/>
              <a:t> e parceiro não tratado  5) </a:t>
            </a:r>
            <a:r>
              <a:rPr lang="pt-BR" sz="1800" b="1" smtClean="0"/>
              <a:t>neurossífilis</a:t>
            </a:r>
            <a:r>
              <a:rPr lang="pt-BR" sz="1800" smtClean="0"/>
              <a:t>: criança com VRDL positivo no LCR deve ser diagnosticada com portadora de neurossífilis, independentemente de haver alterações na celularidade e/ou na concentração de proteínas do LCR ; na impossibilidade de fazer o LCR, tratar como neurossífilis; o tratamento inclui  dosagem de penicilina G cristalina de 150.000UI/kg por 10 dias; Em caso de alteração liquórica, a punção lombar deverá ser repetida a cada 6 meses: caso o teste confirmatório seja positivo aos 18 meses de vida, confirma-se, retrospectivamente, o diagnóstico de sífilis congênita e o retratamento deve ser feito conforme esquemas já apresentados. </a:t>
            </a:r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2024063" y="3201988"/>
            <a:ext cx="3214687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110599" name="Rectangle 7">
            <a:hlinkClick r:id="rId2"/>
          </p:cNvPr>
          <p:cNvSpPr>
            <a:spLocks noChangeArrowheads="1"/>
          </p:cNvSpPr>
          <p:nvPr/>
        </p:nvSpPr>
        <p:spPr bwMode="auto">
          <a:xfrm>
            <a:off x="2024063" y="3201988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110596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404813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110611" name="Group 19"/>
          <p:cNvGraphicFramePr>
            <a:graphicFrameLocks noGrp="1"/>
          </p:cNvGraphicFramePr>
          <p:nvPr/>
        </p:nvGraphicFramePr>
        <p:xfrm>
          <a:off x="1835150" y="188913"/>
          <a:ext cx="5097463" cy="728662"/>
        </p:xfrm>
        <a:graphic>
          <a:graphicData uri="http://schemas.openxmlformats.org/drawingml/2006/table">
            <a:tbl>
              <a:tblPr/>
              <a:tblGrid>
                <a:gridCol w="3128963"/>
                <a:gridCol w="1968500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Batang" pitchFamily="18" charset="-127"/>
                          <a:cs typeface="Arial" pitchFamily="34" charset="0"/>
                        </a:rPr>
                        <a:t>No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ea typeface="Batang" pitchFamily="18" charset="-127"/>
                          <a:cs typeface="Arial" pitchFamily="34" charset="0"/>
                        </a:rPr>
                        <a:t>ç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Batang" pitchFamily="18" charset="-127"/>
                          <a:cs typeface="Arial" pitchFamily="34" charset="0"/>
                        </a:rPr>
                        <a:t>ões B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ea typeface="Batang" pitchFamily="18" charset="-127"/>
                          <a:cs typeface="Arial" pitchFamily="34" charset="0"/>
                        </a:rPr>
                        <a:t>á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Batang" pitchFamily="18" charset="-127"/>
                          <a:cs typeface="Arial" pitchFamily="34" charset="0"/>
                        </a:rPr>
                        <a:t>sicas de Infec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ea typeface="Batang" pitchFamily="18" charset="-127"/>
                          <a:cs typeface="Arial" pitchFamily="34" charset="0"/>
                        </a:rPr>
                        <a:t>ç</a:t>
                      </a:r>
                      <a:r>
                        <a:rPr kumimoji="0" lang="pt-BR" altLang="ko-K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Batang" pitchFamily="18" charset="-127"/>
                          <a:cs typeface="Arial" pitchFamily="34" charset="0"/>
                        </a:rPr>
                        <a:t>ões congênitas e Perinatais</a:t>
                      </a:r>
                      <a:r>
                        <a:rPr kumimoji="0" lang="pt-BR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Batang" pitchFamily="18" charset="-127"/>
                          <a:cs typeface="Arial" pitchFamily="34" charset="0"/>
                        </a:rPr>
                        <a:t/>
                      </a:r>
                      <a:br>
                        <a:rPr kumimoji="0" lang="pt-BR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Batang" pitchFamily="18" charset="-127"/>
                          <a:cs typeface="Arial" pitchFamily="34" charset="0"/>
                        </a:rPr>
                      </a:br>
                      <a:r>
                        <a:rPr kumimoji="0" lang="pt-BR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Batang" pitchFamily="18" charset="-127"/>
                          <a:cs typeface="Arial" pitchFamily="34" charset="0"/>
                        </a:rPr>
                        <a:t>Autor(es): Liu Campello Porto</a:t>
                      </a:r>
                      <a:endParaRPr kumimoji="0" lang="pt-B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Gulim" pitchFamily="34" charset="-127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110612" name="Text Box 20"/>
          <p:cNvSpPr txBox="1">
            <a:spLocks noChangeArrowheads="1"/>
          </p:cNvSpPr>
          <p:nvPr/>
        </p:nvSpPr>
        <p:spPr bwMode="auto">
          <a:xfrm>
            <a:off x="7942263" y="6613525"/>
            <a:ext cx="12017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675687" cy="5445125"/>
          </a:xfrm>
          <a:ln w="38100">
            <a:solidFill>
              <a:srgbClr val="3333FF"/>
            </a:solidFill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z="2000" smtClean="0">
                <a:ea typeface="MS PGothic" pitchFamily="34" charset="-128"/>
              </a:rPr>
              <a:t>Estudo publicado online na Revista </a:t>
            </a:r>
            <a:r>
              <a:rPr lang="pt-BR" altLang="ja-JP" sz="2000" i="1" smtClean="0">
                <a:ea typeface="MS PGothic" pitchFamily="34" charset="-128"/>
              </a:rPr>
              <a:t>The Brazilian Journal of Infectious Diseases</a:t>
            </a:r>
            <a:r>
              <a:rPr lang="pt-BR" altLang="ja-JP" sz="2000" smtClean="0">
                <a:ea typeface="MS PGothic" pitchFamily="34" charset="-128"/>
              </a:rPr>
              <a:t>, realizado na Unidade de Neonatologia do HRAS/HMIB pela Dra. Maria Lopes Bahia Evangelista e Felipe Teixeira de Melo Freitas. O </a:t>
            </a:r>
            <a:r>
              <a:rPr lang="pt-BR" altLang="ja-JP" sz="2000" i="1" smtClean="0">
                <a:ea typeface="MS PGothic" pitchFamily="34" charset="-128"/>
              </a:rPr>
              <a:t>Streptococcus agalactiae</a:t>
            </a:r>
            <a:r>
              <a:rPr lang="pt-BR" altLang="ja-JP" sz="2000" smtClean="0">
                <a:ea typeface="MS PGothic" pitchFamily="34" charset="-128"/>
              </a:rPr>
              <a:t> é o principal agente etiológico responsável pela sepse neonatal na América do Norte. O objetivo do trabalho foi descrever o perfil clinico de recém-nascidos com hemocultura positiva para S. agalactiae de janeiro de 2012 a outubro de 2013 internados na UTI neonatal do HMIB. Foram detectados 8 recém-nascidos (3 RN a termo!) num total de 12.585 nascidos vivos, incidência de 0,63 por 1000  nascidos vivos. Nenhum recém- nascido nasceu com malformação aparente. Todos os pacientes foram sintomáticos, e em dois deles a descompensação foi imediatamente após o parto, e o restante em até 24 horas. Não foi realizada punção lombar. No total, 5 crianças morreram, o que significa uma taxa de letalidade de 62,5%. Duas crianças foram a óbito em menos de 24 horas e os demais óbitos que tiveram ocorreram em até 8 dias de vida. A infecção neonatal por </a:t>
            </a:r>
            <a:r>
              <a:rPr lang="pt-BR" altLang="ja-JP" sz="2000" i="1" smtClean="0">
                <a:ea typeface="MS PGothic" pitchFamily="34" charset="-128"/>
              </a:rPr>
              <a:t>S. agalactiae </a:t>
            </a:r>
            <a:r>
              <a:rPr lang="pt-BR" altLang="ja-JP" sz="2000" smtClean="0">
                <a:ea typeface="MS PGothic" pitchFamily="34" charset="-128"/>
              </a:rPr>
              <a:t>é extremamente grave, com alta letalidade e evolução fulminante. Desta forma, a principal ferramenta para sua prevenção é a triagem pré-natal e profilaxia no momento do parto. Parabéns aos autores por este estudo. </a:t>
            </a:r>
            <a:endParaRPr lang="pt-BR" sz="2000" smtClean="0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1893888" y="3201988"/>
            <a:ext cx="33766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111623" name="Rectangle 7">
            <a:hlinkClick r:id="rId2"/>
          </p:cNvPr>
          <p:cNvSpPr>
            <a:spLocks noChangeArrowheads="1"/>
          </p:cNvSpPr>
          <p:nvPr/>
        </p:nvSpPr>
        <p:spPr bwMode="auto">
          <a:xfrm>
            <a:off x="1893888" y="3201988"/>
            <a:ext cx="19685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111620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32813" y="549275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111637" name="Group 21"/>
          <p:cNvGraphicFramePr>
            <a:graphicFrameLocks noGrp="1"/>
          </p:cNvGraphicFramePr>
          <p:nvPr/>
        </p:nvGraphicFramePr>
        <p:xfrm>
          <a:off x="539750" y="188913"/>
          <a:ext cx="7920038" cy="1154112"/>
        </p:xfrm>
        <a:graphic>
          <a:graphicData uri="http://schemas.openxmlformats.org/drawingml/2006/table">
            <a:tbl>
              <a:tblPr/>
              <a:tblGrid>
                <a:gridCol w="5010150"/>
                <a:gridCol w="2909888"/>
              </a:tblGrid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Group B streptococcus neonatal infection in an intensive care unit in Brazil: high fatality and missed opportunities for antibiotic prophylaxis</a:t>
                      </a:r>
                      <a:r>
                        <a:rPr kumimoji="0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/>
                      </a:r>
                      <a:br>
                        <a:rPr kumimoji="0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</a:br>
                      <a:r>
                        <a:rPr kumimoji="0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S Mincho" pitchFamily="49" charset="-128"/>
                          <a:cs typeface="Times New Roman" pitchFamily="18" charset="0"/>
                        </a:rPr>
                        <a:t>Autor(es): Evangelista ML, de Mello Freitas FT (Braz J Infect Dis. 2014 Aug 29)</a:t>
                      </a:r>
                      <a:endParaRPr kumimoji="0" lang="en-US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Mincho" pitchFamily="49" charset="-128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111638" name="Text Box 22"/>
          <p:cNvSpPr txBox="1">
            <a:spLocks noChangeArrowheads="1"/>
          </p:cNvSpPr>
          <p:nvPr/>
        </p:nvSpPr>
        <p:spPr bwMode="auto">
          <a:xfrm>
            <a:off x="7942263" y="6613525"/>
            <a:ext cx="12017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507413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Oncel et al (2014) usaram Paracetamol 15 mg/kg de 6/6h durante 3 dias. Devido a meia vida do paracetamol ser maior nos pré-termos, Tekgunduz KS et al acreditam ser possível ajustar a dose o intervalo nos pré-termos. O uso de menor dose e maior intervalo mostrou-se seguro e eficaz. Segundo Allegaert K et al, a dose de 15mg/kg/ de 6/6 h (60mg/kg/dia) é muito alta para os pré-termos, gerando concentrações séricas acima de  10mg/l. Assim, propõe dose de 30mg/kg dia-7,5mg/kg/dose de 6/6 horas. Diferente da indometacina, não se conhece, ainda,   a concentração alvo de paracetamol para o fechamento do canal arterial. Segundo Brener P et al, em caso de intoxicação pelo paracetamol, o antídoto é a N-acetilcisteína na dose de 100mg e depois, 50mg até alcançar 17 doses (estes autores argentinos descreveram um RN de 27 semanas, 9 dias de vida, 750g que recebeu a dose  de paracetamol equivalente a 17.7 vezes a que deveria receber. PORTANTO, até que sejam realizados estudos farmacocinéticos nesta população, sugere-se ma dose de 7,5mg/kg/dose de 6/6 horas. </a:t>
            </a: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1836738" y="3154363"/>
            <a:ext cx="344805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112647" name="Rectangle 7">
            <a:hlinkClick r:id="rId2"/>
          </p:cNvPr>
          <p:cNvSpPr>
            <a:spLocks noChangeArrowheads="1"/>
          </p:cNvSpPr>
          <p:nvPr/>
        </p:nvSpPr>
        <p:spPr bwMode="auto">
          <a:xfrm>
            <a:off x="1836738" y="3154363"/>
            <a:ext cx="2082800" cy="0"/>
          </a:xfrm>
          <a:prstGeom prst="rect">
            <a:avLst/>
          </a:prstGeom>
          <a:solidFill>
            <a:srgbClr val="E4E4E4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pic>
        <p:nvPicPr>
          <p:cNvPr id="112644" name="Picture 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91575" y="404813"/>
            <a:ext cx="352425" cy="285750"/>
          </a:xfrm>
          <a:prstGeom prst="rect">
            <a:avLst/>
          </a:prstGeom>
          <a:noFill/>
        </p:spPr>
      </p:pic>
      <p:graphicFrame>
        <p:nvGraphicFramePr>
          <p:cNvPr id="112662" name="Group 22"/>
          <p:cNvGraphicFramePr>
            <a:graphicFrameLocks noGrp="1"/>
          </p:cNvGraphicFramePr>
          <p:nvPr/>
        </p:nvGraphicFramePr>
        <p:xfrm>
          <a:off x="684213" y="0"/>
          <a:ext cx="8135937" cy="1185863"/>
        </p:xfrm>
        <a:graphic>
          <a:graphicData uri="http://schemas.openxmlformats.org/drawingml/2006/table">
            <a:tbl>
              <a:tblPr/>
              <a:tblGrid>
                <a:gridCol w="5038725"/>
                <a:gridCol w="3097212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Paracetamol oral versus ibuprofeno oral no manuseio do ductus arteriosus em rec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-termos: ensaio controlado randomizado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Oncel MY, Yurttutan S, Endeve O et al.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Camila Rodrigues, Isabela Lobo, Karine Frausino, M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rcia Pimentel de Castro,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112663" name="Text Box 23"/>
          <p:cNvSpPr txBox="1">
            <a:spLocks noChangeArrowheads="1"/>
          </p:cNvSpPr>
          <p:nvPr/>
        </p:nvSpPr>
        <p:spPr bwMode="auto">
          <a:xfrm>
            <a:off x="7942263" y="6613525"/>
            <a:ext cx="12017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62" name="Group 18"/>
          <p:cNvGraphicFramePr>
            <a:graphicFrameLocks noGrp="1"/>
          </p:cNvGraphicFramePr>
          <p:nvPr>
            <p:ph/>
          </p:nvPr>
        </p:nvGraphicFramePr>
        <p:xfrm>
          <a:off x="395288" y="1989138"/>
          <a:ext cx="8229600" cy="1081087"/>
        </p:xfrm>
        <a:graphic>
          <a:graphicData uri="http://schemas.openxmlformats.org/drawingml/2006/table">
            <a:tbl>
              <a:tblPr/>
              <a:tblGrid>
                <a:gridCol w="7112000"/>
                <a:gridCol w="1117600"/>
              </a:tblGrid>
              <a:tr h="1081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Infec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ões bacterianas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Autor(es): Paulo R. Margotto, Martha Gon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</a:rPr>
                        <a:t>alves Vieira, Martha David Rocha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367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4250" y="23495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73" name="Oval 9"/>
          <p:cNvSpPr>
            <a:spLocks noChangeArrowheads="1"/>
          </p:cNvSpPr>
          <p:nvPr/>
        </p:nvSpPr>
        <p:spPr bwMode="auto">
          <a:xfrm>
            <a:off x="1979613" y="3933825"/>
            <a:ext cx="5905500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800">
                <a:solidFill>
                  <a:srgbClr val="3333FF"/>
                </a:solidFill>
              </a:rPr>
              <a:t>Quando iniciar o antibiótico?</a:t>
            </a:r>
          </a:p>
        </p:txBody>
      </p:sp>
      <p:sp>
        <p:nvSpPr>
          <p:cNvPr id="113674" name="AutoShape 10"/>
          <p:cNvSpPr>
            <a:spLocks noChangeArrowheads="1"/>
          </p:cNvSpPr>
          <p:nvPr/>
        </p:nvSpPr>
        <p:spPr bwMode="auto">
          <a:xfrm>
            <a:off x="7956550" y="6092825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-300038"/>
            <a:ext cx="7772400" cy="5984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Uso Racional de Antibióticos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765175"/>
            <a:ext cx="8964612" cy="44196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341313" indent="-341313" algn="ctr" defTabSz="912813">
              <a:spcBef>
                <a:spcPct val="0"/>
              </a:spcBef>
              <a:buClrTx/>
              <a:buSzTx/>
              <a:buFontTx/>
              <a:buNone/>
            </a:pPr>
            <a:r>
              <a:rPr lang="pt-BR" sz="2000" b="1" smtClean="0">
                <a:solidFill>
                  <a:srgbClr val="FF3300"/>
                </a:solidFill>
              </a:rPr>
              <a:t>            </a:t>
            </a:r>
            <a:r>
              <a:rPr lang="pt-BR" sz="2400" b="1" smtClean="0">
                <a:solidFill>
                  <a:srgbClr val="FF3300"/>
                </a:solidFill>
              </a:rPr>
              <a:t>RN assintomático com IG </a:t>
            </a:r>
            <a:r>
              <a:rPr lang="pt-BR" sz="2400" b="1" u="sng" smtClean="0">
                <a:solidFill>
                  <a:srgbClr val="FF3300"/>
                </a:solidFill>
              </a:rPr>
              <a:t>&lt;</a:t>
            </a:r>
            <a:r>
              <a:rPr lang="pt-BR" sz="2400" b="1" smtClean="0">
                <a:solidFill>
                  <a:srgbClr val="FF3300"/>
                </a:solidFill>
              </a:rPr>
              <a:t> 34 semanas com fatores clássicos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320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</a:t>
            </a:r>
            <a:r>
              <a:rPr lang="pt-BR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 </a:t>
            </a: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Bolsa rota &gt; 24 h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ITU não tratada ou tratada </a:t>
            </a:r>
            <a:r>
              <a:rPr lang="pt-BR" sz="2400" u="sng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&lt;</a:t>
            </a: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72 h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Febre materna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Leucocitose materna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LA fétido ou purulento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Colonização materna pelo Streptococcus grupo ß 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- Gemelaridade (RN &lt; 1000g): 5 X risco de SGB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	- Hemograma, PCR, hemocultura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	- PCR diário (3 dias)</a:t>
            </a:r>
          </a:p>
        </p:txBody>
      </p:sp>
      <p:sp>
        <p:nvSpPr>
          <p:cNvPr id="115717" name="Text Box 11"/>
          <p:cNvSpPr txBox="1">
            <a:spLocks noChangeArrowheads="1"/>
          </p:cNvSpPr>
          <p:nvPr/>
        </p:nvSpPr>
        <p:spPr bwMode="auto">
          <a:xfrm>
            <a:off x="441325" y="5865813"/>
            <a:ext cx="7483475" cy="430212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rgbClr val="FF99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 eaLnBrk="0" hangingPunct="0">
              <a:lnSpc>
                <a:spcPct val="90000"/>
              </a:lnSpc>
              <a:spcBef>
                <a:spcPct val="20000"/>
              </a:spcBef>
            </a:pPr>
            <a:r>
              <a:rPr lang="pt-BR" sz="2400">
                <a:solidFill>
                  <a:srgbClr val="FFFF00"/>
                </a:solidFill>
              </a:rPr>
              <a:t>INICIAR O ANTIBIÓTICO</a:t>
            </a:r>
          </a:p>
        </p:txBody>
      </p:sp>
      <p:sp>
        <p:nvSpPr>
          <p:cNvPr id="115718" name="Text Box 8"/>
          <p:cNvSpPr txBox="1">
            <a:spLocks noChangeArrowheads="1"/>
          </p:cNvSpPr>
          <p:nvPr/>
        </p:nvSpPr>
        <p:spPr bwMode="auto">
          <a:xfrm>
            <a:off x="6804025" y="6400800"/>
            <a:ext cx="1766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latin typeface="Times New Roman" pitchFamily="18" charset="0"/>
              </a:rPr>
              <a:t>Margotto PR</a:t>
            </a:r>
          </a:p>
        </p:txBody>
      </p:sp>
      <p:pic>
        <p:nvPicPr>
          <p:cNvPr id="115719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4250" y="6419850"/>
            <a:ext cx="5397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20" name="AutoShape 8"/>
          <p:cNvSpPr>
            <a:spLocks noChangeArrowheads="1"/>
          </p:cNvSpPr>
          <p:nvPr/>
        </p:nvSpPr>
        <p:spPr bwMode="auto">
          <a:xfrm>
            <a:off x="8167688" y="5734050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49275" y="357188"/>
            <a:ext cx="7772400" cy="3190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Uso Racional de Antibióticos</a:t>
            </a:r>
          </a:p>
        </p:txBody>
      </p:sp>
      <p:sp>
        <p:nvSpPr>
          <p:cNvPr id="37376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42988" y="1268413"/>
            <a:ext cx="6948487" cy="4805362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341313" indent="-341313" algn="ctr" defTabSz="912813">
              <a:lnSpc>
                <a:spcPct val="110000"/>
              </a:lnSpc>
              <a:buFont typeface="Wingdings 2" pitchFamily="18" charset="2"/>
              <a:buNone/>
            </a:pPr>
            <a:r>
              <a:rPr lang="pt-BR" sz="2400" b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Delimitação da Idade Gestacional </a:t>
            </a:r>
            <a:r>
              <a:rPr lang="pt-BR" sz="2400" b="1" u="sng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&lt;</a:t>
            </a:r>
            <a:r>
              <a:rPr lang="pt-BR" sz="2400" b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34 semanas</a:t>
            </a:r>
          </a:p>
          <a:p>
            <a:pPr marL="741363" lvl="1" indent="-284163" defTabSz="912813">
              <a:lnSpc>
                <a:spcPct val="120000"/>
              </a:lnSpc>
            </a:pPr>
            <a:endParaRPr lang="pt-BR" b="1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741363" lvl="1" indent="-284163" defTabSz="912813">
              <a:lnSpc>
                <a:spcPct val="120000"/>
              </a:lnSpc>
            </a:pPr>
            <a:r>
              <a:rPr lang="pt-BR" sz="20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IG na qual inicia - se o aparecimento de substâncias protetoras no LA:</a:t>
            </a:r>
          </a:p>
          <a:p>
            <a:pPr marL="1160463" lvl="2" indent="-227013" defTabSz="912813">
              <a:lnSpc>
                <a:spcPct val="120000"/>
              </a:lnSpc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peptideos catiônicos, </a:t>
            </a:r>
          </a:p>
          <a:p>
            <a:pPr marL="1160463" lvl="2" indent="-227013" defTabSz="912813">
              <a:lnSpc>
                <a:spcPct val="120000"/>
              </a:lnSpc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Betalisina,</a:t>
            </a:r>
          </a:p>
          <a:p>
            <a:pPr marL="1160463" lvl="2" indent="-227013" defTabSz="912813">
              <a:lnSpc>
                <a:spcPct val="120000"/>
              </a:lnSpc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Complexo de zinco,</a:t>
            </a:r>
          </a:p>
          <a:p>
            <a:pPr marL="1160463" lvl="2" indent="-227013" defTabSz="912813">
              <a:lnSpc>
                <a:spcPct val="120000"/>
              </a:lnSpc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Transferina, peroxidase, </a:t>
            </a:r>
          </a:p>
          <a:p>
            <a:pPr marL="1160463" lvl="2" indent="-227013" defTabSz="912813">
              <a:lnSpc>
                <a:spcPct val="120000"/>
              </a:lnSpc>
            </a:pPr>
            <a:r>
              <a:rPr lang="pt-BR" sz="24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Todas as classes de imunoglobulinas</a:t>
            </a: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6740" name="Text Box 6"/>
          <p:cNvSpPr txBox="1">
            <a:spLocks noChangeArrowheads="1"/>
          </p:cNvSpPr>
          <p:nvPr/>
        </p:nvSpPr>
        <p:spPr bwMode="auto">
          <a:xfrm>
            <a:off x="6500813" y="6143625"/>
            <a:ext cx="2308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0" hangingPunct="0"/>
            <a:r>
              <a:rPr lang="pt-BR"/>
              <a:t>Mataloun, 1997</a:t>
            </a:r>
          </a:p>
        </p:txBody>
      </p:sp>
      <p:sp>
        <p:nvSpPr>
          <p:cNvPr id="116742" name="AutoShape 6"/>
          <p:cNvSpPr>
            <a:spLocks noChangeArrowheads="1"/>
          </p:cNvSpPr>
          <p:nvPr/>
        </p:nvSpPr>
        <p:spPr bwMode="auto">
          <a:xfrm>
            <a:off x="8167688" y="6372225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52400"/>
            <a:ext cx="7772400" cy="70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pt-BR" sz="25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Uso Racional de Antibióticos</a:t>
            </a:r>
          </a:p>
        </p:txBody>
      </p:sp>
      <p:sp>
        <p:nvSpPr>
          <p:cNvPr id="3747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357313"/>
            <a:ext cx="8748712" cy="4735512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341313" indent="-341313" algn="ctr" defTabSz="912813">
              <a:lnSpc>
                <a:spcPct val="110000"/>
              </a:lnSpc>
            </a:pPr>
            <a:r>
              <a:rPr lang="pt-BR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RN assintomático com IG &gt;34 semanas com ou sem fatores de risco clássicos</a:t>
            </a:r>
            <a:r>
              <a:rPr lang="pt-BR" sz="240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 marL="1160463" lvl="2" indent="-227013" defTabSz="912813">
              <a:lnSpc>
                <a:spcPct val="140000"/>
              </a:lnSpc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Não iniciamos o antibiótico</a:t>
            </a:r>
          </a:p>
          <a:p>
            <a:pPr marL="1160463" lvl="2" indent="-227013" defTabSz="912813">
              <a:lnSpc>
                <a:spcPct val="140000"/>
              </a:lnSpc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Hemograma com 12 - 24 - 48 h </a:t>
            </a:r>
          </a:p>
          <a:p>
            <a:pPr marL="1160463" lvl="2" indent="-227013" defTabSz="912813">
              <a:lnSpc>
                <a:spcPct val="140000"/>
              </a:lnSpc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PCR seriado (3 dias)</a:t>
            </a:r>
          </a:p>
          <a:p>
            <a:pPr marL="1160463" lvl="2" indent="-227013" defTabSz="912813">
              <a:lnSpc>
                <a:spcPct val="140000"/>
              </a:lnSpc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O hemograma não deve ser usado como o</a:t>
            </a:r>
          </a:p>
          <a:p>
            <a:pPr marL="1160463" lvl="2" indent="-227013" defTabSz="912813">
              <a:lnSpc>
                <a:spcPct val="140000"/>
              </a:lnSpc>
              <a:buFont typeface="Wingdings" pitchFamily="2" charset="2"/>
              <a:buNone/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único parâmetro de decisão</a:t>
            </a:r>
          </a:p>
          <a:p>
            <a:pPr marL="1160463" lvl="2" indent="-227013" defTabSz="912813">
              <a:lnSpc>
                <a:spcPct val="140000"/>
              </a:lnSpc>
              <a:buFont typeface="Wingdings" pitchFamily="2" charset="2"/>
              <a:buNone/>
            </a:pPr>
            <a:r>
              <a:rPr lang="pt-BR" sz="26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 decisão mais difícil:deve ser a RETIRADA</a:t>
            </a:r>
          </a:p>
          <a:p>
            <a:pPr marL="341313" indent="-341313" defTabSz="912813">
              <a:lnSpc>
                <a:spcPct val="140000"/>
              </a:lnSpc>
              <a:buFont typeface="Wingdings 2" pitchFamily="18" charset="2"/>
              <a:buNone/>
            </a:pPr>
            <a:endParaRPr lang="pt-BR" sz="240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17764" name="Picture 15" descr="prematu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3038" y="2276475"/>
            <a:ext cx="262096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5" name="Text Box 8"/>
          <p:cNvSpPr txBox="1">
            <a:spLocks noChangeArrowheads="1"/>
          </p:cNvSpPr>
          <p:nvPr/>
        </p:nvSpPr>
        <p:spPr bwMode="auto">
          <a:xfrm>
            <a:off x="6804025" y="6400800"/>
            <a:ext cx="1766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latin typeface="Times New Roman" pitchFamily="18" charset="0"/>
              </a:rPr>
              <a:t>Margotto PR</a:t>
            </a:r>
          </a:p>
        </p:txBody>
      </p:sp>
      <p:pic>
        <p:nvPicPr>
          <p:cNvPr id="117766" name="Picture 9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6419850"/>
            <a:ext cx="5397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7" name="AutoShape 7"/>
          <p:cNvSpPr>
            <a:spLocks noChangeArrowheads="1"/>
          </p:cNvSpPr>
          <p:nvPr/>
        </p:nvSpPr>
        <p:spPr bwMode="auto">
          <a:xfrm>
            <a:off x="8312150" y="6021388"/>
            <a:ext cx="8318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152400"/>
            <a:ext cx="7772400" cy="70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pt-BR" sz="2900" smtClean="0">
                <a:ln>
                  <a:noFill/>
                </a:ln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Uso Racional de Antibióticos</a:t>
            </a:r>
          </a:p>
        </p:txBody>
      </p:sp>
      <p:sp>
        <p:nvSpPr>
          <p:cNvPr id="3758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85875"/>
            <a:ext cx="91440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1160463" lvl="2" indent="-227013" defTabSz="912813">
              <a:lnSpc>
                <a:spcPct val="140000"/>
              </a:lnSpc>
            </a:pPr>
            <a:r>
              <a:rPr lang="pt-BR" sz="200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pt-BR" sz="200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Iniciar o antibiótico se:</a:t>
            </a:r>
          </a:p>
          <a:p>
            <a:pPr marL="1598613" lvl="3" indent="-227013" defTabSz="912813">
              <a:lnSpc>
                <a:spcPct val="140000"/>
              </a:lnSpc>
            </a:pPr>
            <a:r>
              <a:rPr lang="pt-BR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DMH* que não responde ao surfactante / cursa com hipotensão necessitando de drogas vasoativas</a:t>
            </a:r>
          </a:p>
          <a:p>
            <a:pPr marL="1598613" lvl="3" indent="-227013" defTabSz="912813">
              <a:lnSpc>
                <a:spcPct val="140000"/>
              </a:lnSpc>
            </a:pPr>
            <a:r>
              <a:rPr lang="pt-BR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Acidose metabólica persistente</a:t>
            </a:r>
          </a:p>
          <a:p>
            <a:pPr marL="1598613" lvl="3" indent="-227013" defTabSz="912813">
              <a:lnSpc>
                <a:spcPct val="140000"/>
              </a:lnSpc>
            </a:pPr>
            <a:r>
              <a:rPr lang="pt-BR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Hiperglicemia</a:t>
            </a:r>
          </a:p>
          <a:p>
            <a:pPr marL="1598613" lvl="3" indent="-227013" defTabSz="912813">
              <a:lnSpc>
                <a:spcPct val="140000"/>
              </a:lnSpc>
            </a:pPr>
            <a:r>
              <a:rPr lang="pt-BR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Distermia</a:t>
            </a:r>
          </a:p>
          <a:p>
            <a:pPr marL="1598613" lvl="3" indent="-227013" defTabSz="912813">
              <a:lnSpc>
                <a:spcPct val="140000"/>
              </a:lnSpc>
            </a:pPr>
            <a:r>
              <a:rPr lang="pt-BR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Má perfusão</a:t>
            </a:r>
          </a:p>
          <a:p>
            <a:pPr marL="341313" indent="-341313" defTabSz="912813">
              <a:lnSpc>
                <a:spcPct val="140000"/>
              </a:lnSpc>
              <a:buFont typeface="Wingdings 2" pitchFamily="18" charset="2"/>
              <a:buNone/>
            </a:pPr>
            <a:r>
              <a:rPr lang="pt-BR" sz="18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*</a:t>
            </a:r>
            <a:r>
              <a:rPr lang="pt-BR" sz="18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DMH: doença da membrana hialina</a:t>
            </a:r>
          </a:p>
        </p:txBody>
      </p:sp>
      <p:pic>
        <p:nvPicPr>
          <p:cNvPr id="11878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6397625"/>
            <a:ext cx="568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9" name="Rectangle 9"/>
          <p:cNvSpPr>
            <a:spLocks noChangeArrowheads="1"/>
          </p:cNvSpPr>
          <p:nvPr/>
        </p:nvSpPr>
        <p:spPr bwMode="auto">
          <a:xfrm>
            <a:off x="6372225" y="6400800"/>
            <a:ext cx="1919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latin typeface="Times New Roman" pitchFamily="18" charset="0"/>
              </a:rPr>
              <a:t>Margotto, PR</a:t>
            </a:r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5272088" y="6042025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endParaRPr lang="pt-BR" sz="2400">
              <a:latin typeface="Times New Roman" pitchFamily="18" charset="0"/>
            </a:endParaRPr>
          </a:p>
        </p:txBody>
      </p:sp>
      <p:pic>
        <p:nvPicPr>
          <p:cNvPr id="11879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2565400"/>
            <a:ext cx="24622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2" name="AutoShape 4"/>
          <p:cNvSpPr>
            <a:spLocks noChangeArrowheads="1"/>
          </p:cNvSpPr>
          <p:nvPr/>
        </p:nvSpPr>
        <p:spPr bwMode="auto">
          <a:xfrm>
            <a:off x="8312150" y="6021388"/>
            <a:ext cx="8318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140293" name="Picture 1028" descr="DSC007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989138"/>
            <a:ext cx="6985000" cy="39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2916238" y="6021388"/>
            <a:ext cx="3028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EVITAR ESTA SITUAÇÃO!</a:t>
            </a:r>
          </a:p>
        </p:txBody>
      </p:sp>
      <p:graphicFrame>
        <p:nvGraphicFramePr>
          <p:cNvPr id="140312" name="Group 24"/>
          <p:cNvGraphicFramePr>
            <a:graphicFrameLocks noGrp="1"/>
          </p:cNvGraphicFramePr>
          <p:nvPr/>
        </p:nvGraphicFramePr>
        <p:xfrm>
          <a:off x="1331913" y="692150"/>
          <a:ext cx="6481762" cy="728663"/>
        </p:xfrm>
        <a:graphic>
          <a:graphicData uri="http://schemas.openxmlformats.org/drawingml/2006/table">
            <a:tbl>
              <a:tblPr/>
              <a:tblGrid>
                <a:gridCol w="5795962"/>
                <a:gridCol w="6858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Sepse Neonatal (VII Congresso Paraibano de Pediatria, João Pessoa, PB, 13 a 15/9/2012)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40299" name="Picture 11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90805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7048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140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SEPSE: hemocultura positiva + resposta inflamatória sistêmica e </a:t>
            </a:r>
            <a:br>
              <a:rPr lang="pt-BR" sz="140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BR" sz="140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SEPSE NEONATAL?:falta consenso</a:t>
            </a:r>
            <a:r>
              <a:rPr lang="pt-BR" sz="210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!</a:t>
            </a:r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765175"/>
            <a:ext cx="8388350" cy="6092825"/>
          </a:xfrm>
          <a:ln>
            <a:solidFill>
              <a:srgbClr val="000000"/>
            </a:solidFill>
          </a:ln>
        </p:spPr>
        <p:txBody>
          <a:bodyPr/>
          <a:lstStyle/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Precoce*</a:t>
            </a: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</a:t>
            </a: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  <a:cs typeface="Tahoma" pitchFamily="34" charset="0"/>
              </a:rPr>
              <a:t>até 3 dias de </a:t>
            </a: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vida →Relaciona-se a fatores da gestação e parto</a:t>
            </a:r>
          </a:p>
          <a:p>
            <a:pPr marL="1598613" lvl="3" indent="-227013" defTabSz="912813">
              <a:lnSpc>
                <a:spcPct val="80000"/>
              </a:lnSpc>
              <a:buFont typeface="Wingdings 3" pitchFamily="18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85% nas primeiras 24h</a:t>
            </a:r>
          </a:p>
          <a:p>
            <a:pPr marL="1598613" lvl="3" indent="-227013" defTabSz="912813">
              <a:lnSpc>
                <a:spcPct val="80000"/>
              </a:lnSpc>
              <a:buFont typeface="Wingdings 3" pitchFamily="18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5% entre 24-48h</a:t>
            </a:r>
          </a:p>
          <a:p>
            <a:pPr marL="1598613" lvl="3" indent="-227013" defTabSz="912813">
              <a:lnSpc>
                <a:spcPct val="80000"/>
              </a:lnSpc>
              <a:buFont typeface="Wingdings 3" pitchFamily="18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10 % &gt; 48h</a:t>
            </a:r>
            <a:r>
              <a:rPr lang="pt-BR" sz="1200" b="1" smtClean="0">
                <a:solidFill>
                  <a:srgbClr val="66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Sepse Precoce: até 3 dias de vida</a:t>
            </a:r>
          </a:p>
          <a:p>
            <a:pPr marL="1143000" lvl="2" defTabSz="912813">
              <a:lnSpc>
                <a:spcPct val="130000"/>
              </a:lnSpc>
              <a:buFont typeface="Wingdings" pitchFamily="2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Streptococcus do grupo ß </a:t>
            </a:r>
          </a:p>
          <a:p>
            <a:pPr marL="1143000" lvl="2" defTabSz="912813">
              <a:lnSpc>
                <a:spcPct val="80000"/>
              </a:lnSpc>
              <a:buFont typeface="Wingdings" pitchFamily="2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Enterobactérias gram-negativas (origem materna)</a:t>
            </a:r>
          </a:p>
          <a:p>
            <a:pPr marL="1143000" lvl="2" defTabSz="912813">
              <a:lnSpc>
                <a:spcPct val="80000"/>
              </a:lnSpc>
              <a:buFont typeface="Wingdings" pitchFamily="2" charset="2"/>
              <a:buNone/>
            </a:pPr>
            <a:r>
              <a:rPr lang="pt-BR" sz="12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	- </a:t>
            </a:r>
            <a:r>
              <a:rPr lang="pt-BR" sz="12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E. coli</a:t>
            </a:r>
          </a:p>
          <a:p>
            <a:pPr marL="1143000" lvl="2" defTabSz="912813">
              <a:lnSpc>
                <a:spcPct val="80000"/>
              </a:lnSpc>
              <a:buFont typeface="Wingdings" pitchFamily="2" charset="2"/>
              <a:buNone/>
            </a:pPr>
            <a:r>
              <a:rPr lang="pt-BR" sz="12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	- Klebsiella sp</a:t>
            </a:r>
          </a:p>
          <a:p>
            <a:pPr marL="1143000" lvl="2" defTabSz="912813">
              <a:lnSpc>
                <a:spcPct val="80000"/>
              </a:lnSpc>
              <a:buFont typeface="Wingdings" pitchFamily="2" charset="2"/>
              <a:buNone/>
            </a:pPr>
            <a:r>
              <a:rPr lang="pt-BR" sz="12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	- Enterobacter</a:t>
            </a:r>
          </a:p>
          <a:p>
            <a:pPr marL="1143000" lvl="2" defTabSz="912813">
              <a:lnSpc>
                <a:spcPct val="80000"/>
              </a:lnSpc>
              <a:buFont typeface="Wingdings" pitchFamily="2" charset="2"/>
              <a:buNone/>
            </a:pPr>
            <a:endParaRPr lang="pt-BR" sz="1200" smtClean="0">
              <a:effectLst>
                <a:outerShdw blurRad="38100" dist="38100" dir="2700000" algn="tl">
                  <a:srgbClr val="69676D"/>
                </a:outerShdw>
              </a:effectLst>
            </a:endParaRPr>
          </a:p>
          <a:p>
            <a:pPr marL="1598613" lvl="3" indent="-227013" defTabSz="912813">
              <a:lnSpc>
                <a:spcPct val="80000"/>
              </a:lnSpc>
              <a:buFont typeface="Wingdings 3" pitchFamily="18" charset="2"/>
              <a:buNone/>
            </a:pPr>
            <a:endParaRPr lang="pt-BR" sz="1200" smtClean="0">
              <a:effectLst>
                <a:outerShdw blurRad="38100" dist="38100" dir="2700000" algn="tl">
                  <a:srgbClr val="69676D"/>
                </a:outerShdw>
              </a:effectLst>
            </a:endParaRP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Tardia</a:t>
            </a: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</a:t>
            </a:r>
            <a:r>
              <a:rPr lang="pt-BR" sz="160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*</a:t>
            </a: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Após  3 dias de vida → Relaciona-se a fatores ambientais 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Principais fatores de risco:  </a:t>
            </a:r>
            <a:r>
              <a:rPr lang="pt-BR" sz="1000" b="1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cateter vascular central, </a:t>
            </a: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(RR:3,81; IC a 85%: 2,32-6,25),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                                                 </a:t>
            </a:r>
            <a:r>
              <a:rPr lang="pt-BR" sz="1000" b="1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nutrição parenteral (</a:t>
            </a: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RR: 5,72; IC a 95%: 3,49-9,49)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            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</a:t>
            </a:r>
            <a:r>
              <a:rPr lang="pt-BR" sz="1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         </a:t>
            </a:r>
            <a:r>
              <a:rPr lang="pt-BR" sz="1600" b="1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pt-BR" sz="1600" b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Bactérias gram-positivas: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endParaRPr lang="pt-BR" sz="1600" b="1" smtClean="0">
              <a:effectLst>
                <a:outerShdw blurRad="38100" dist="38100" dir="2700000" algn="tl">
                  <a:srgbClr val="69676D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</a:t>
            </a:r>
            <a:r>
              <a:rPr lang="pt-BR" sz="16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Staphylococcus coagulase-negativa (S. epidermidis)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endParaRPr lang="pt-BR" sz="1600" b="1" i="1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6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 -</a:t>
            </a:r>
            <a:r>
              <a:rPr lang="pt-BR" sz="1600" b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Bactérias gram-negativas</a:t>
            </a:r>
          </a:p>
          <a:p>
            <a:pPr marL="341313" indent="-34131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Enterobacter sp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   Klebsiella sp:34%-produtoras de betalactamase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  Citrobacter sp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pt-BR" sz="10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Serratia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	              Pseudomonas aeruginosa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	             Acinetobacter sp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</a:t>
            </a:r>
            <a:r>
              <a:rPr lang="pt-BR" sz="10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Stenotrophomonas maltophia</a:t>
            </a: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1000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                    </a:t>
            </a:r>
            <a:r>
              <a:rPr lang="pt-BR" sz="1000" i="1" smtClean="0">
                <a:effectLst>
                  <a:outerShdw blurRad="38100" dist="38100" dir="2700000" algn="tl">
                    <a:srgbClr val="69676D"/>
                  </a:outerShdw>
                </a:effectLst>
                <a:latin typeface="Arial" pitchFamily="34" charset="0"/>
                <a:cs typeface="Arial" pitchFamily="34" charset="0"/>
              </a:rPr>
              <a:t>Burkhodelia cepacea</a:t>
            </a: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endParaRPr lang="pt-BR" sz="1000" i="1" smtClean="0">
              <a:effectLst>
                <a:outerShdw blurRad="38100" dist="38100" dir="2700000" algn="tl">
                  <a:srgbClr val="69676D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endParaRPr lang="pt-BR" sz="1200" smtClean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741363" lvl="1" indent="-284163" defTabSz="912813">
              <a:lnSpc>
                <a:spcPct val="80000"/>
              </a:lnSpc>
              <a:buFont typeface="Wingdings 2" pitchFamily="18" charset="2"/>
              <a:buNone/>
            </a:pPr>
            <a:r>
              <a:rPr lang="pt-BR" sz="900" smtClean="0">
                <a:effectLst>
                  <a:outerShdw blurRad="38100" dist="38100" dir="2700000" algn="tl">
                    <a:srgbClr val="69676D"/>
                  </a:outerShdw>
                </a:effectLst>
              </a:rPr>
              <a:t>		</a:t>
            </a: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5715000" y="6172200"/>
            <a:ext cx="8318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2813" eaLnBrk="0" hangingPunct="0"/>
            <a:r>
              <a:rPr lang="pt-BR" sz="1400">
                <a:latin typeface="Times New Roman" pitchFamily="18" charset="0"/>
              </a:rPr>
              <a:t>Vieira M</a:t>
            </a:r>
          </a:p>
        </p:txBody>
      </p:sp>
      <p:pic>
        <p:nvPicPr>
          <p:cNvPr id="139269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70" name="Text Box 9"/>
          <p:cNvSpPr txBox="1">
            <a:spLocks noChangeArrowheads="1"/>
          </p:cNvSpPr>
          <p:nvPr/>
        </p:nvSpPr>
        <p:spPr bwMode="auto">
          <a:xfrm>
            <a:off x="6948488" y="6237288"/>
            <a:ext cx="949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1400">
                <a:latin typeface="Times New Roman" pitchFamily="18" charset="0"/>
              </a:rPr>
              <a:t>Sohn,2001</a:t>
            </a:r>
          </a:p>
        </p:txBody>
      </p:sp>
      <p:sp>
        <p:nvSpPr>
          <p:cNvPr id="139271" name="Text Box 10"/>
          <p:cNvSpPr txBox="1">
            <a:spLocks noChangeArrowheads="1"/>
          </p:cNvSpPr>
          <p:nvPr/>
        </p:nvSpPr>
        <p:spPr bwMode="auto">
          <a:xfrm>
            <a:off x="6269038" y="404813"/>
            <a:ext cx="2874962" cy="30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1400">
                <a:latin typeface="Times New Roman" pitchFamily="18" charset="0"/>
              </a:rPr>
              <a:t>Ohlin, 2011: </a:t>
            </a:r>
            <a:r>
              <a:rPr lang="pt-BR" sz="1400">
                <a:solidFill>
                  <a:srgbClr val="FF9900"/>
                </a:solidFill>
                <a:latin typeface="Times New Roman" pitchFamily="18" charset="0"/>
              </a:rPr>
              <a:t>What is neonatal sepsis?</a:t>
            </a:r>
          </a:p>
        </p:txBody>
      </p:sp>
      <p:sp>
        <p:nvSpPr>
          <p:cNvPr id="139272" name="Text Box 11"/>
          <p:cNvSpPr txBox="1">
            <a:spLocks noChangeArrowheads="1"/>
          </p:cNvSpPr>
          <p:nvPr/>
        </p:nvSpPr>
        <p:spPr bwMode="auto">
          <a:xfrm>
            <a:off x="468313" y="6491288"/>
            <a:ext cx="1335087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>
                <a:solidFill>
                  <a:srgbClr val="FF3300"/>
                </a:solidFill>
              </a:rPr>
              <a:t>*</a:t>
            </a:r>
            <a:r>
              <a:rPr lang="pt-BR"/>
              <a:t> </a:t>
            </a:r>
            <a:r>
              <a:rPr lang="pt-BR" sz="1400">
                <a:latin typeface="Times New Roman" pitchFamily="18" charset="0"/>
              </a:rPr>
              <a:t>NICHD;VON</a:t>
            </a:r>
            <a:endParaRPr lang="pt-BR" sz="14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39273" name="Text Box 12"/>
          <p:cNvSpPr txBox="1">
            <a:spLocks noChangeArrowheads="1"/>
          </p:cNvSpPr>
          <p:nvPr/>
        </p:nvSpPr>
        <p:spPr bwMode="auto">
          <a:xfrm>
            <a:off x="6804025" y="6400800"/>
            <a:ext cx="12319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400">
                <a:latin typeface="Times New Roman" pitchFamily="18" charset="0"/>
              </a:rPr>
              <a:t>   </a:t>
            </a:r>
            <a:r>
              <a:rPr lang="pt-BR" sz="1400">
                <a:latin typeface="Times New Roman" pitchFamily="18" charset="0"/>
              </a:rPr>
              <a:t>Polin, 2012</a:t>
            </a:r>
          </a:p>
        </p:txBody>
      </p:sp>
      <p:sp>
        <p:nvSpPr>
          <p:cNvPr id="139274" name="AutoShape 10"/>
          <p:cNvSpPr>
            <a:spLocks noChangeArrowheads="1"/>
          </p:cNvSpPr>
          <p:nvPr/>
        </p:nvSpPr>
        <p:spPr bwMode="auto">
          <a:xfrm>
            <a:off x="8748713" y="6588125"/>
            <a:ext cx="395287" cy="2698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>
            <p:ph type="body" sz="half" idx="4294967295"/>
          </p:nvPr>
        </p:nvSpPr>
        <p:spPr>
          <a:xfrm>
            <a:off x="304800" y="1700213"/>
            <a:ext cx="8839200" cy="4495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342900" indent="-342900" algn="ctr">
              <a:lnSpc>
                <a:spcPct val="7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C20000"/>
                </a:solidFill>
                <a:latin typeface="Arial" pitchFamily="34" charset="0"/>
              </a:rPr>
              <a:t>Pneumonia intrauterina</a:t>
            </a:r>
          </a:p>
          <a:p>
            <a:pPr marL="342900" indent="-342900" algn="ctr">
              <a:lnSpc>
                <a:spcPct val="13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6600FF"/>
                </a:solidFill>
                <a:latin typeface="Arial" pitchFamily="34" charset="0"/>
              </a:rPr>
              <a:t>Diagnostico Diferencial</a:t>
            </a:r>
            <a:r>
              <a:rPr lang="pt-BR" sz="2000" b="1" smtClean="0">
                <a:solidFill>
                  <a:srgbClr val="EED730"/>
                </a:solidFill>
                <a:latin typeface="Arial" pitchFamily="34" charset="0"/>
              </a:rPr>
              <a:t>: </a:t>
            </a:r>
            <a:r>
              <a:rPr lang="pt-BR" sz="2000" smtClean="0">
                <a:solidFill>
                  <a:schemeClr val="bg1"/>
                </a:solidFill>
                <a:latin typeface="Arial" pitchFamily="34" charset="0"/>
              </a:rPr>
              <a:t>Doen</a:t>
            </a:r>
            <a:r>
              <a:rPr lang="pt-BR" sz="2000" smtClean="0">
                <a:solidFill>
                  <a:schemeClr val="bg1"/>
                </a:solidFill>
              </a:rPr>
              <a:t>ç</a:t>
            </a:r>
            <a:r>
              <a:rPr lang="pt-BR" sz="2000" smtClean="0">
                <a:solidFill>
                  <a:schemeClr val="bg1"/>
                </a:solidFill>
                <a:latin typeface="Arial" pitchFamily="34" charset="0"/>
              </a:rPr>
              <a:t>a da Membrana Hialina</a:t>
            </a: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	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Rx de T</a:t>
            </a:r>
            <a:r>
              <a:rPr lang="pt-BR" sz="1900" smtClean="0">
                <a:solidFill>
                  <a:schemeClr val="bg1"/>
                </a:solidFill>
              </a:rPr>
              <a:t>ó</a:t>
            </a: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rax: mesmo padrão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Hipotensão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Drogas inotr</a:t>
            </a:r>
            <a:r>
              <a:rPr lang="pt-BR" sz="1900" smtClean="0">
                <a:solidFill>
                  <a:srgbClr val="6600FF"/>
                </a:solidFill>
              </a:rPr>
              <a:t>ó</a:t>
            </a: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picas e vasoativas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Acidose metab</a:t>
            </a:r>
            <a:r>
              <a:rPr lang="pt-BR" sz="1900" smtClean="0">
                <a:solidFill>
                  <a:srgbClr val="6600FF"/>
                </a:solidFill>
              </a:rPr>
              <a:t>ó</a:t>
            </a: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lica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Resposta ruim ao surfactante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Hist</a:t>
            </a:r>
            <a:r>
              <a:rPr lang="pt-BR" sz="1900" smtClean="0">
                <a:solidFill>
                  <a:schemeClr val="bg1"/>
                </a:solidFill>
              </a:rPr>
              <a:t>ó</a:t>
            </a: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ria materna: RPM, febre materna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Leucograma alterado</a:t>
            </a:r>
            <a:r>
              <a:rPr lang="pt-BR" sz="1900" smtClean="0">
                <a:latin typeface="Arial" pitchFamily="34" charset="0"/>
              </a:rPr>
              <a:t>:</a:t>
            </a:r>
            <a:r>
              <a:rPr lang="pt-BR" sz="1900" smtClean="0">
                <a:solidFill>
                  <a:srgbClr val="6600FF"/>
                </a:solidFill>
                <a:latin typeface="Arial" pitchFamily="34" charset="0"/>
              </a:rPr>
              <a:t> leucopenia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Neutropenia total (87% dos caso)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I/T (91% dos casos)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Imaturos (s</a:t>
            </a:r>
            <a:r>
              <a:rPr lang="pt-BR" sz="1900" smtClean="0">
                <a:solidFill>
                  <a:schemeClr val="bg1"/>
                </a:solidFill>
              </a:rPr>
              <a:t>ó</a:t>
            </a: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 em 42%)</a:t>
            </a:r>
          </a:p>
          <a:p>
            <a:pPr marL="342900" indent="-342900">
              <a:lnSpc>
                <a:spcPct val="90000"/>
              </a:lnSpc>
              <a:buFontTx/>
              <a:buChar char="-"/>
            </a:pP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  PCR:  (24-48hs ap</a:t>
            </a:r>
            <a:r>
              <a:rPr lang="pt-BR" sz="1900" smtClean="0">
                <a:solidFill>
                  <a:schemeClr val="bg1"/>
                </a:solidFill>
              </a:rPr>
              <a:t>ó</a:t>
            </a:r>
            <a:r>
              <a:rPr lang="pt-BR" sz="1900" smtClean="0">
                <a:solidFill>
                  <a:schemeClr val="bg1"/>
                </a:solidFill>
                <a:latin typeface="Arial" pitchFamily="34" charset="0"/>
              </a:rPr>
              <a:t>s)</a:t>
            </a:r>
          </a:p>
          <a:p>
            <a:pPr marL="342900" indent="-342900">
              <a:lnSpc>
                <a:spcPct val="90000"/>
              </a:lnSpc>
              <a:buFont typeface="Wingdings 2" pitchFamily="18" charset="2"/>
              <a:buNone/>
            </a:pPr>
            <a:endParaRPr lang="pt-BR" sz="1900" smtClean="0">
              <a:solidFill>
                <a:schemeClr val="bg1"/>
              </a:solidFill>
              <a:latin typeface="Arial" pitchFamily="34" charset="0"/>
            </a:endParaRPr>
          </a:p>
          <a:p>
            <a:pPr marL="342900" indent="-342900">
              <a:lnSpc>
                <a:spcPct val="90000"/>
              </a:lnSpc>
              <a:buFont typeface="Wingdings 2" pitchFamily="18" charset="2"/>
              <a:buNone/>
            </a:pPr>
            <a:r>
              <a:rPr lang="pt-BR" sz="1900" smtClean="0">
                <a:latin typeface="Arial" pitchFamily="34" charset="0"/>
              </a:rPr>
              <a:t>	</a:t>
            </a:r>
          </a:p>
        </p:txBody>
      </p:sp>
      <p:sp>
        <p:nvSpPr>
          <p:cNvPr id="141315" name="Text Box 5"/>
          <p:cNvSpPr txBox="1">
            <a:spLocks noChangeArrowheads="1"/>
          </p:cNvSpPr>
          <p:nvPr/>
        </p:nvSpPr>
        <p:spPr bwMode="auto">
          <a:xfrm>
            <a:off x="971550" y="6392863"/>
            <a:ext cx="6553200" cy="465137"/>
          </a:xfrm>
          <a:prstGeom prst="rect">
            <a:avLst/>
          </a:prstGeom>
          <a:solidFill>
            <a:srgbClr val="EED730"/>
          </a:solidFill>
          <a:ln w="38100" cap="sq">
            <a:solidFill>
              <a:srgbClr val="C2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2200" b="1">
                <a:solidFill>
                  <a:schemeClr val="bg2"/>
                </a:solidFill>
              </a:rPr>
              <a:t>SUGESTIVO DE PNEUMONIA INTRAUTERINA</a:t>
            </a:r>
          </a:p>
        </p:txBody>
      </p:sp>
      <p:sp>
        <p:nvSpPr>
          <p:cNvPr id="141316" name="Line 6"/>
          <p:cNvSpPr>
            <a:spLocks noChangeShapeType="1"/>
          </p:cNvSpPr>
          <p:nvPr/>
        </p:nvSpPr>
        <p:spPr bwMode="auto">
          <a:xfrm>
            <a:off x="611188" y="2133600"/>
            <a:ext cx="0" cy="3429000"/>
          </a:xfrm>
          <a:prstGeom prst="line">
            <a:avLst/>
          </a:prstGeom>
          <a:noFill/>
          <a:ln w="57150" cap="sq">
            <a:solidFill>
              <a:srgbClr val="C200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141317" name="Picture 7" descr="Figura4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lum bright="-18000"/>
          </a:blip>
          <a:srcRect/>
          <a:stretch>
            <a:fillRect/>
          </a:stretch>
        </p:blipFill>
        <p:spPr>
          <a:xfrm>
            <a:off x="5292725" y="2636838"/>
            <a:ext cx="3505200" cy="3657600"/>
          </a:xfrm>
          <a:ln/>
        </p:spPr>
      </p:pic>
      <p:sp>
        <p:nvSpPr>
          <p:cNvPr id="141318" name="Line 8"/>
          <p:cNvSpPr>
            <a:spLocks noChangeShapeType="1"/>
          </p:cNvSpPr>
          <p:nvPr/>
        </p:nvSpPr>
        <p:spPr bwMode="auto">
          <a:xfrm flipH="1" flipV="1">
            <a:off x="684213" y="5734050"/>
            <a:ext cx="0" cy="304800"/>
          </a:xfrm>
          <a:prstGeom prst="line">
            <a:avLst/>
          </a:prstGeom>
          <a:noFill/>
          <a:ln w="38100" cap="sq">
            <a:solidFill>
              <a:srgbClr val="C20000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36905" name="Rectangle 4"/>
          <p:cNvSpPr>
            <a:spLocks noChangeArrowheads="1"/>
          </p:cNvSpPr>
          <p:nvPr/>
        </p:nvSpPr>
        <p:spPr bwMode="auto">
          <a:xfrm>
            <a:off x="755650" y="0"/>
            <a:ext cx="83883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 eaLnBrk="0" hangingPunct="0">
              <a:defRPr/>
            </a:pPr>
            <a:r>
              <a:rPr kumimoji="1" lang="pt-BR" sz="240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+mn-cs"/>
              </a:rPr>
              <a:t>SEPSE NEONATAL</a:t>
            </a:r>
          </a:p>
          <a:p>
            <a:pPr algn="ctr" defTabSz="912813" eaLnBrk="0" hangingPunct="0">
              <a:defRPr/>
            </a:pPr>
            <a:r>
              <a:rPr kumimoji="1" lang="pt-BR" sz="2400" i="1">
                <a:latin typeface="Times New Roman" pitchFamily="18" charset="0"/>
                <a:cs typeface="+mn-cs"/>
              </a:rPr>
              <a:t>Streptococcus</a:t>
            </a:r>
            <a:r>
              <a:rPr kumimoji="1" lang="pt-BR" sz="2400">
                <a:latin typeface="Times New Roman" pitchFamily="18" charset="0"/>
                <a:cs typeface="+mn-cs"/>
              </a:rPr>
              <a:t> do Grupo B(GBS)</a:t>
            </a:r>
          </a:p>
        </p:txBody>
      </p:sp>
      <p:sp>
        <p:nvSpPr>
          <p:cNvPr id="141320" name="Text Box 10"/>
          <p:cNvSpPr txBox="1">
            <a:spLocks noChangeArrowheads="1"/>
          </p:cNvSpPr>
          <p:nvPr/>
        </p:nvSpPr>
        <p:spPr bwMode="auto">
          <a:xfrm>
            <a:off x="7599363" y="6461125"/>
            <a:ext cx="1544637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000">
                <a:latin typeface="Times New Roman" pitchFamily="18" charset="0"/>
              </a:rPr>
              <a:t>Manroe,1977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/>
          </p:cNvSpPr>
          <p:nvPr>
            <p:ph type="body" idx="1"/>
          </p:nvPr>
        </p:nvSpPr>
        <p:spPr>
          <a:xfrm>
            <a:off x="914400" y="3141663"/>
            <a:ext cx="8229600" cy="4708525"/>
          </a:xfrm>
        </p:spPr>
        <p:txBody>
          <a:bodyPr/>
          <a:lstStyle/>
          <a:p>
            <a:pPr algn="ctr"/>
            <a:r>
              <a:rPr lang="pt-BR" sz="4800" smtClean="0">
                <a:solidFill>
                  <a:srgbClr val="FF3300"/>
                </a:solidFill>
              </a:rPr>
              <a:t>Mãos sujas são mãos assassinas!</a:t>
            </a:r>
          </a:p>
        </p:txBody>
      </p:sp>
      <p:sp>
        <p:nvSpPr>
          <p:cNvPr id="120836" name="AutoShape 4"/>
          <p:cNvSpPr>
            <a:spLocks noChangeArrowheads="1"/>
          </p:cNvSpPr>
          <p:nvPr/>
        </p:nvSpPr>
        <p:spPr bwMode="auto">
          <a:xfrm>
            <a:off x="8312150" y="6021388"/>
            <a:ext cx="8318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graphicFrame>
        <p:nvGraphicFramePr>
          <p:cNvPr id="120853" name="Group 21"/>
          <p:cNvGraphicFramePr>
            <a:graphicFrameLocks noGrp="1"/>
          </p:cNvGraphicFramePr>
          <p:nvPr/>
        </p:nvGraphicFramePr>
        <p:xfrm>
          <a:off x="971550" y="908050"/>
          <a:ext cx="6840538" cy="941388"/>
        </p:xfrm>
        <a:graphic>
          <a:graphicData uri="http://schemas.openxmlformats.org/drawingml/2006/table">
            <a:tbl>
              <a:tblPr/>
              <a:tblGrid>
                <a:gridCol w="6116638"/>
                <a:gridCol w="723900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VII Congresso Paraibano de Pediatria, João Pessoa, PB (13 a 15/9/2012): Uso Racional de Antibi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ticos (UTI Neonatal)-Avan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os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0839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0525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68313" y="620713"/>
            <a:ext cx="82296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z="3300" smtClean="0">
                <a:ln>
                  <a:noFill/>
                </a:ln>
                <a:solidFill>
                  <a:srgbClr val="0033CC"/>
                </a:solidFill>
                <a:effectLst/>
                <a:latin typeface="Arial" pitchFamily="34" charset="0"/>
                <a:cs typeface="Arial" pitchFamily="34" charset="0"/>
              </a:rPr>
              <a:t>Ações de combate à Infecção na UTIN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2492375"/>
            <a:ext cx="8229600" cy="3811588"/>
          </a:xfrm>
          <a:ln>
            <a:solidFill>
              <a:srgbClr val="000000"/>
            </a:solidFill>
          </a:ln>
        </p:spPr>
        <p:txBody>
          <a:bodyPr/>
          <a:lstStyle/>
          <a:p>
            <a:pPr marL="341313" indent="-341313" algn="ctr" defTabSz="912813">
              <a:lnSpc>
                <a:spcPct val="90000"/>
              </a:lnSpc>
              <a:buFont typeface="Wingdings 2" pitchFamily="18" charset="2"/>
              <a:buNone/>
            </a:pPr>
            <a:r>
              <a:rPr lang="pt-BR" sz="2000" smtClean="0">
                <a:solidFill>
                  <a:srgbClr val="6600FF"/>
                </a:solidFill>
                <a:latin typeface="Arial" pitchFamily="34" charset="0"/>
                <a:cs typeface="Arial" pitchFamily="34" charset="0"/>
              </a:rPr>
              <a:t>Lavagem das mãos: </a:t>
            </a:r>
            <a:r>
              <a:rPr lang="pt-BR" sz="2000" smtClean="0">
                <a:solidFill>
                  <a:srgbClr val="6600FF"/>
                </a:solidFill>
                <a:latin typeface="Arial" pitchFamily="34" charset="0"/>
              </a:rPr>
              <a:t>mãos sujas</a:t>
            </a:r>
            <a:r>
              <a:rPr lang="pt-BR" sz="2000" smtClean="0">
                <a:solidFill>
                  <a:srgbClr val="6600FF"/>
                </a:solidFill>
                <a:latin typeface="Arial" pitchFamily="34" charset="0"/>
                <a:cs typeface="Arial" pitchFamily="34" charset="0"/>
              </a:rPr>
              <a:t> são mãos assassinas!</a:t>
            </a:r>
          </a:p>
          <a:p>
            <a:pPr marL="341313" indent="-341313" algn="ctr" defTabSz="912813">
              <a:lnSpc>
                <a:spcPct val="90000"/>
              </a:lnSpc>
              <a:buFont typeface="Wingdings 2" pitchFamily="18" charset="2"/>
              <a:buNone/>
            </a:pPr>
            <a:endParaRPr lang="pt-BR" sz="2000" smtClean="0">
              <a:solidFill>
                <a:srgbClr val="66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1860" name="Picture 4" descr="hand_washin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148263" y="3357563"/>
            <a:ext cx="3563937" cy="3065462"/>
          </a:xfrm>
          <a:noFill/>
          <a:ln/>
        </p:spPr>
      </p:pic>
      <p:pic>
        <p:nvPicPr>
          <p:cNvPr id="121861" name="Picture 2" descr="glob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57563"/>
            <a:ext cx="4140200" cy="296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2" name="AutoShape 7"/>
          <p:cNvSpPr>
            <a:spLocks noChangeArrowheads="1"/>
          </p:cNvSpPr>
          <p:nvPr/>
        </p:nvSpPr>
        <p:spPr bwMode="auto">
          <a:xfrm>
            <a:off x="4284663" y="5661025"/>
            <a:ext cx="914400" cy="914400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sz="2400">
              <a:latin typeface="Times New Roman" pitchFamily="18" charset="0"/>
            </a:endParaRPr>
          </a:p>
        </p:txBody>
      </p:sp>
      <p:sp>
        <p:nvSpPr>
          <p:cNvPr id="121863" name="Text Box 8"/>
          <p:cNvSpPr txBox="1">
            <a:spLocks noChangeArrowheads="1"/>
          </p:cNvSpPr>
          <p:nvPr/>
        </p:nvSpPr>
        <p:spPr bwMode="auto">
          <a:xfrm>
            <a:off x="5219700" y="6278563"/>
            <a:ext cx="35242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3200" b="1">
                <a:solidFill>
                  <a:srgbClr val="0033CC"/>
                </a:solidFill>
                <a:latin typeface="Times New Roman" pitchFamily="18" charset="0"/>
              </a:rPr>
              <a:t>Lavem as mãos!!!!!</a:t>
            </a:r>
          </a:p>
        </p:txBody>
      </p:sp>
      <p:sp>
        <p:nvSpPr>
          <p:cNvPr id="121864" name="Rectangle 3"/>
          <p:cNvSpPr>
            <a:spLocks noChangeArrowheads="1"/>
          </p:cNvSpPr>
          <p:nvPr/>
        </p:nvSpPr>
        <p:spPr bwMode="auto">
          <a:xfrm>
            <a:off x="827088" y="0"/>
            <a:ext cx="77724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 eaLnBrk="0" hangingPunct="0"/>
            <a:r>
              <a:rPr lang="pt-BR" sz="3200">
                <a:solidFill>
                  <a:srgbClr val="FF9933"/>
                </a:solidFill>
              </a:rPr>
              <a:t>Uso Racional de Antibióticos</a:t>
            </a:r>
          </a:p>
        </p:txBody>
      </p:sp>
      <p:sp>
        <p:nvSpPr>
          <p:cNvPr id="121865" name="AutoShape 9"/>
          <p:cNvSpPr>
            <a:spLocks noChangeArrowheads="1"/>
          </p:cNvSpPr>
          <p:nvPr/>
        </p:nvSpPr>
        <p:spPr bwMode="auto">
          <a:xfrm>
            <a:off x="8672513" y="5949950"/>
            <a:ext cx="471487" cy="3333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854075"/>
            <a:ext cx="69850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>
                <a:solidFill>
                  <a:srgbClr val="FF9933"/>
                </a:solidFill>
                <a:latin typeface="Times New Roman" pitchFamily="18" charset="0"/>
              </a:rPr>
              <a:t>M</a:t>
            </a:r>
            <a:r>
              <a:rPr lang="pt-BR" sz="3200">
                <a:solidFill>
                  <a:srgbClr val="FFFF00"/>
                </a:solidFill>
                <a:latin typeface="Times New Roman" pitchFamily="18" charset="0"/>
              </a:rPr>
              <a:t>ã</a:t>
            </a:r>
            <a:r>
              <a:rPr lang="pt-BR" sz="3200">
                <a:solidFill>
                  <a:srgbClr val="CC0000"/>
                </a:solidFill>
                <a:latin typeface="Times New Roman" pitchFamily="18" charset="0"/>
              </a:rPr>
              <a:t>o</a:t>
            </a:r>
            <a:r>
              <a:rPr lang="pt-BR" sz="3200">
                <a:solidFill>
                  <a:schemeClr val="bg1"/>
                </a:solidFill>
                <a:latin typeface="Times New Roman" pitchFamily="18" charset="0"/>
              </a:rPr>
              <a:t>s</a:t>
            </a:r>
            <a:r>
              <a:rPr lang="pt-BR" sz="3200">
                <a:solidFill>
                  <a:srgbClr val="FF9933"/>
                </a:solidFill>
                <a:latin typeface="Times New Roman" pitchFamily="18" charset="0"/>
              </a:rPr>
              <a:t> </a:t>
            </a:r>
            <a:r>
              <a:rPr lang="pt-BR" sz="3200">
                <a:solidFill>
                  <a:schemeClr val="accent1"/>
                </a:solidFill>
                <a:latin typeface="Times New Roman" pitchFamily="18" charset="0"/>
              </a:rPr>
              <a:t>S</a:t>
            </a:r>
            <a:r>
              <a:rPr lang="pt-BR" sz="3200">
                <a:solidFill>
                  <a:srgbClr val="00FFCC"/>
                </a:solidFill>
                <a:latin typeface="Times New Roman" pitchFamily="18" charset="0"/>
              </a:rPr>
              <a:t>u</a:t>
            </a:r>
            <a:r>
              <a:rPr lang="pt-BR" sz="3200">
                <a:solidFill>
                  <a:srgbClr val="FF00FF"/>
                </a:solidFill>
                <a:latin typeface="Times New Roman" pitchFamily="18" charset="0"/>
              </a:rPr>
              <a:t>j</a:t>
            </a:r>
            <a:r>
              <a:rPr lang="pt-BR" sz="3200">
                <a:solidFill>
                  <a:srgbClr val="FF5050"/>
                </a:solidFill>
                <a:latin typeface="Times New Roman" pitchFamily="18" charset="0"/>
              </a:rPr>
              <a:t>a</a:t>
            </a:r>
            <a:r>
              <a:rPr lang="pt-BR" sz="3200">
                <a:solidFill>
                  <a:srgbClr val="33CCFF"/>
                </a:solidFill>
                <a:latin typeface="Times New Roman" pitchFamily="18" charset="0"/>
              </a:rPr>
              <a:t>s</a:t>
            </a:r>
            <a:r>
              <a:rPr lang="pt-BR" sz="3200">
                <a:solidFill>
                  <a:srgbClr val="FF9933"/>
                </a:solidFill>
                <a:latin typeface="Times New Roman" pitchFamily="18" charset="0"/>
              </a:rPr>
              <a:t>!!!!!</a:t>
            </a:r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22885" name="AutoShape 5"/>
          <p:cNvSpPr>
            <a:spLocks noChangeArrowheads="1"/>
          </p:cNvSpPr>
          <p:nvPr/>
        </p:nvSpPr>
        <p:spPr bwMode="auto">
          <a:xfrm>
            <a:off x="8675688" y="5445125"/>
            <a:ext cx="468312" cy="2698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358900"/>
            <a:ext cx="6696075" cy="50228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0" y="457200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>
                <a:solidFill>
                  <a:srgbClr val="6600FF"/>
                </a:solidFill>
              </a:rPr>
              <a:t>Mãos após lavagem com água e sabão</a:t>
            </a: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24933" name="AutoShape 5"/>
          <p:cNvSpPr>
            <a:spLocks noChangeArrowheads="1"/>
          </p:cNvSpPr>
          <p:nvPr/>
        </p:nvSpPr>
        <p:spPr bwMode="auto">
          <a:xfrm>
            <a:off x="8604250" y="58054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2675" y="1219200"/>
            <a:ext cx="6842125" cy="513238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0" y="50006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200">
                <a:solidFill>
                  <a:srgbClr val="6600FF"/>
                </a:solidFill>
              </a:rPr>
              <a:t>Mãos após anti-sepsia com álcool 70%</a:t>
            </a:r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26981" name="AutoShape 5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0" y="182563"/>
            <a:ext cx="1809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6600FF"/>
                </a:solidFill>
              </a:rPr>
              <a:t>Aliança</a:t>
            </a:r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29029" name="AutoShape 5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pt-B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310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0" y="0"/>
            <a:ext cx="3562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3600" b="1">
                <a:solidFill>
                  <a:srgbClr val="6600FF"/>
                </a:solidFill>
                <a:latin typeface="Times New Roman" pitchFamily="18" charset="0"/>
              </a:rPr>
              <a:t>Pano de Limpeza</a:t>
            </a: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31078" name="AutoShape 6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0" y="109538"/>
            <a:ext cx="1885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/>
              <a:t>Dinheiro</a:t>
            </a:r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32101" name="AutoShape 5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pt-BR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34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1403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3200" b="1">
                <a:solidFill>
                  <a:srgbClr val="6600FF"/>
                </a:solidFill>
                <a:latin typeface="Times New Roman" pitchFamily="18" charset="0"/>
              </a:rPr>
              <a:t>Cabelo</a:t>
            </a:r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6437313" y="6400800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>
                <a:solidFill>
                  <a:schemeClr val="bg1"/>
                </a:solidFill>
                <a:latin typeface="Times New Roman" pitchFamily="18" charset="0"/>
              </a:rPr>
              <a:t>Franz Novaes,2008</a:t>
            </a:r>
          </a:p>
        </p:txBody>
      </p:sp>
      <p:sp>
        <p:nvSpPr>
          <p:cNvPr id="134150" name="AutoShape 6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9316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051050" y="836613"/>
            <a:ext cx="2486025" cy="4114800"/>
          </a:xfrm>
          <a:noFill/>
          <a:ln/>
        </p:spPr>
      </p:pic>
      <p:sp>
        <p:nvSpPr>
          <p:cNvPr id="135171" name="Rectangle 4"/>
          <p:cNvSpPr>
            <a:spLocks noChangeArrowheads="1"/>
          </p:cNvSpPr>
          <p:nvPr>
            <p:ph type="title" idx="4294967295"/>
          </p:nvPr>
        </p:nvSpPr>
        <p:spPr bwMode="auto">
          <a:xfrm>
            <a:off x="684213" y="0"/>
            <a:ext cx="77724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defTabSz="912813"/>
            <a:r>
              <a:rPr lang="pt-BR" smtClean="0">
                <a:ln>
                  <a:noFill/>
                </a:ln>
                <a:solidFill>
                  <a:srgbClr val="FF9900"/>
                </a:solidFill>
                <a:effectLst/>
              </a:rPr>
              <a:t>Uso Racional de Antibióticos</a:t>
            </a: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5292725" y="3284538"/>
            <a:ext cx="3454400" cy="831850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LAVEM AS MÃOS!</a:t>
            </a:r>
          </a:p>
          <a:p>
            <a:pPr eaLnBrk="0" hangingPunct="0"/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USEM ÁLCOOL A 70%</a:t>
            </a:r>
          </a:p>
        </p:txBody>
      </p:sp>
      <p:sp>
        <p:nvSpPr>
          <p:cNvPr id="135173" name="AutoShape 5"/>
          <p:cNvSpPr>
            <a:spLocks noChangeArrowheads="1"/>
          </p:cNvSpPr>
          <p:nvPr/>
        </p:nvSpPr>
        <p:spPr bwMode="auto">
          <a:xfrm>
            <a:off x="4859338" y="1125538"/>
            <a:ext cx="1871662" cy="2016125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pt-BR" sz="2400">
              <a:latin typeface="Times New Roman" pitchFamily="18" charset="0"/>
            </a:endParaRPr>
          </a:p>
        </p:txBody>
      </p:sp>
      <p:pic>
        <p:nvPicPr>
          <p:cNvPr id="135174" name="Picture 5" descr="A-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4357688"/>
            <a:ext cx="267017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5" name="Picture 4" descr="MPj0427641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908050"/>
            <a:ext cx="2411412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6" name="AutoShape 8"/>
          <p:cNvSpPr>
            <a:spLocks noChangeArrowheads="1"/>
          </p:cNvSpPr>
          <p:nvPr/>
        </p:nvSpPr>
        <p:spPr bwMode="auto">
          <a:xfrm>
            <a:off x="8604250" y="6021388"/>
            <a:ext cx="539750" cy="341312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55650" y="0"/>
            <a:ext cx="7772400" cy="114300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ln>
                  <a:noFill/>
                </a:ln>
                <a:solidFill>
                  <a:srgbClr val="0033CC"/>
                </a:solidFill>
                <a:effectLst/>
              </a:rPr>
              <a:t>E AGORA?</a:t>
            </a:r>
          </a:p>
        </p:txBody>
      </p:sp>
      <p:pic>
        <p:nvPicPr>
          <p:cNvPr id="136195" name="Picture 3" descr="gdfrtrry7t8ik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36700"/>
            <a:ext cx="7091363" cy="5321300"/>
          </a:xfrm>
          <a:noFill/>
          <a:ln/>
        </p:spPr>
      </p:pic>
      <p:sp>
        <p:nvSpPr>
          <p:cNvPr id="136196" name="TextBox 2"/>
          <p:cNvSpPr txBox="1">
            <a:spLocks noChangeArrowheads="1"/>
          </p:cNvSpPr>
          <p:nvPr/>
        </p:nvSpPr>
        <p:spPr bwMode="auto">
          <a:xfrm>
            <a:off x="250825" y="5445125"/>
            <a:ext cx="7632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i="1">
                <a:solidFill>
                  <a:srgbClr val="0033CC"/>
                </a:solidFill>
                <a:latin typeface="Calibri" pitchFamily="34" charset="0"/>
              </a:rPr>
              <a:t>“Tudo parece impossível até que seja feito”</a:t>
            </a:r>
            <a:r>
              <a:rPr lang="en-US">
                <a:solidFill>
                  <a:srgbClr val="0033CC"/>
                </a:solidFill>
                <a:latin typeface="Calibri" pitchFamily="34" charset="0"/>
              </a:rPr>
              <a:t> (Nelson Mandela)</a:t>
            </a:r>
          </a:p>
        </p:txBody>
      </p:sp>
      <p:pic>
        <p:nvPicPr>
          <p:cNvPr id="136197" name="Picture 6" descr="C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163" y="1916113"/>
            <a:ext cx="3779837" cy="307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4"/>
          <p:cNvSpPr txBox="1">
            <a:spLocks noChangeArrowheads="1"/>
          </p:cNvSpPr>
          <p:nvPr/>
        </p:nvSpPr>
        <p:spPr bwMode="auto">
          <a:xfrm>
            <a:off x="2124075" y="476250"/>
            <a:ext cx="28543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2813" eaLnBrk="0" hangingPunct="0"/>
            <a:r>
              <a:rPr lang="pt-BR" sz="4400" b="1">
                <a:solidFill>
                  <a:srgbClr val="0033CC"/>
                </a:solidFill>
              </a:rPr>
              <a:t>Obrigado!</a:t>
            </a:r>
          </a:p>
        </p:txBody>
      </p:sp>
      <p:pic>
        <p:nvPicPr>
          <p:cNvPr id="137220" name="Espaço Reservado para Conteúdo 5" descr="2989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916113"/>
            <a:ext cx="2840037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989138"/>
            <a:ext cx="222408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158750" y="5824538"/>
            <a:ext cx="8997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Resposta a questão do eslide 31: Entre as opções oferecidas, a melhor é a  </a:t>
            </a:r>
            <a:r>
              <a:rPr lang="pt-BR" b="1">
                <a:solidFill>
                  <a:srgbClr val="FFFF00"/>
                </a:solidFill>
              </a:rPr>
              <a:t>B</a:t>
            </a:r>
            <a:r>
              <a:rPr lang="pt-BR"/>
              <a:t>, embora</a:t>
            </a:r>
          </a:p>
          <a:p>
            <a:r>
              <a:rPr lang="pt-BR"/>
              <a:t>saibamos QUE A HIPOGLICEMIA OCORRE MAIS NO  PIG SSIMÉTRICO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1378</TotalTime>
  <Words>4038</Words>
  <Application>Microsoft Office PowerPoint</Application>
  <PresentationFormat>Apresentação na tela (4:3)</PresentationFormat>
  <Paragraphs>591</Paragraphs>
  <Slides>104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104</vt:i4>
      </vt:variant>
    </vt:vector>
  </HeadingPairs>
  <TitlesOfParts>
    <vt:vector size="123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Tw Cen MT</vt:lpstr>
      <vt:lpstr>Corbel</vt:lpstr>
      <vt:lpstr>Times New Roman</vt:lpstr>
      <vt:lpstr>Verdana</vt:lpstr>
      <vt:lpstr>MS PGothic</vt:lpstr>
      <vt:lpstr>Geneva</vt:lpstr>
      <vt:lpstr>Symbol</vt:lpstr>
      <vt:lpstr>Batang</vt:lpstr>
      <vt:lpstr>Gulim</vt:lpstr>
      <vt:lpstr>MS Mincho</vt:lpstr>
      <vt:lpstr>Tahoma</vt:lpstr>
      <vt:lpstr>Apex</vt:lpstr>
      <vt:lpstr>Slide 1</vt:lpstr>
      <vt:lpstr>Slide 2</vt:lpstr>
      <vt:lpstr>Slide 3</vt:lpstr>
      <vt:lpstr>Slide 4</vt:lpstr>
      <vt:lpstr>Slide 5</vt:lpstr>
      <vt:lpstr>Slide 6</vt:lpstr>
      <vt:lpstr>Slide 7</vt:lpstr>
      <vt:lpstr>Pênfigo palmoplantar</vt:lpstr>
      <vt:lpstr>Slide 9</vt:lpstr>
      <vt:lpstr>Pênfigo palmoplantar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PIG simétrico x PIG assimétrico C: 40 cm. IG: 33 SEM &lt; P 10</vt:lpstr>
      <vt:lpstr>Slide 29</vt:lpstr>
      <vt:lpstr>Slide 30</vt:lpstr>
      <vt:lpstr>INTERVALO! Exercício!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Consultem também, Aqui e Agora! Dr. Paulo R. Margotto</vt:lpstr>
      <vt:lpstr>Slide 53</vt:lpstr>
      <vt:lpstr>Slide 54</vt:lpstr>
      <vt:lpstr> SÍFILIS CONGÊNITA Mães adequadamente tratadas</vt:lpstr>
      <vt:lpstr> SÍFILIS CONGÊNITA Mães inadequadamente tratadas</vt:lpstr>
      <vt:lpstr> SÍFILIS CONGÊNITA Tratamento do RN de mães com sífilis não tratada ou inadequadamente tratada, independentemente do resultado do VDRL do recém-nascido</vt:lpstr>
      <vt:lpstr> SÍFILIS CONGÊNITA Tratamento do RN de mães com sífilis não tratada ou inadequadamente tratada, independentemente do resultado do VDRL do recém-nascido</vt:lpstr>
      <vt:lpstr> SÍFILIS CONGÊNITA Tratamento do RN de mães adequadamente tratadas</vt:lpstr>
      <vt:lpstr> SÍFILIS CONGÊNITA Período pós-natal (após 28º dia de vida) </vt:lpstr>
      <vt:lpstr> SÍFILIS CONGÊNITA Seguimento</vt:lpstr>
      <vt:lpstr>Slide 62</vt:lpstr>
      <vt:lpstr>Resultados das provas não treponêmicas segundo o tipo de amostra em que se realiza a pesquisa em 9 casos catalogados como sífilis congênita </vt:lpstr>
      <vt:lpstr>Slide 64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SÍFILIS CONGÊNITA</vt:lpstr>
      <vt:lpstr>Slide 75</vt:lpstr>
      <vt:lpstr>Slide 76</vt:lpstr>
      <vt:lpstr>Slide 77</vt:lpstr>
      <vt:lpstr>Slide 78</vt:lpstr>
      <vt:lpstr>Slide 79</vt:lpstr>
      <vt:lpstr>Slide 80</vt:lpstr>
      <vt:lpstr>Sífilis Congênita </vt:lpstr>
      <vt:lpstr>Slide 82</vt:lpstr>
      <vt:lpstr>Slide 83</vt:lpstr>
      <vt:lpstr>Slide 84</vt:lpstr>
      <vt:lpstr>Slide 85</vt:lpstr>
      <vt:lpstr> Uso Racional de Antibióticos</vt:lpstr>
      <vt:lpstr> Uso Racional de Antibióticos</vt:lpstr>
      <vt:lpstr> Uso Racional de Antibióticos</vt:lpstr>
      <vt:lpstr> Uso Racional de Antibióticos</vt:lpstr>
      <vt:lpstr>Slide 90</vt:lpstr>
      <vt:lpstr>SEPSE: hemocultura positiva + resposta inflamatória sistêmica e  SEPSE NEONATAL?:falta consenso!</vt:lpstr>
      <vt:lpstr>Slide 92</vt:lpstr>
      <vt:lpstr>Slide 93</vt:lpstr>
      <vt:lpstr>Ações de combate à Infecção na UTIN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Uso Racional de Antibióticos</vt:lpstr>
      <vt:lpstr>E AGORA?</vt:lpstr>
      <vt:lpstr>Slide 104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Abordagem sindrôMICA DAS INFECÇÕES CONGÊnitas</dc:title>
  <dc:creator>carlos tadeu</dc:creator>
  <cp:lastModifiedBy>Paulo</cp:lastModifiedBy>
  <cp:revision>51</cp:revision>
  <dcterms:created xsi:type="dcterms:W3CDTF">2015-05-15T21:28:13Z</dcterms:created>
  <dcterms:modified xsi:type="dcterms:W3CDTF">2015-05-26T00:46:01Z</dcterms:modified>
</cp:coreProperties>
</file>