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52"/>
  </p:notesMasterIdLst>
  <p:sldIdLst>
    <p:sldId id="256" r:id="rId2"/>
    <p:sldId id="257" r:id="rId3"/>
    <p:sldId id="267" r:id="rId4"/>
    <p:sldId id="268" r:id="rId5"/>
    <p:sldId id="269" r:id="rId6"/>
    <p:sldId id="270" r:id="rId7"/>
    <p:sldId id="259" r:id="rId8"/>
    <p:sldId id="291" r:id="rId9"/>
    <p:sldId id="260" r:id="rId10"/>
    <p:sldId id="271" r:id="rId11"/>
    <p:sldId id="261" r:id="rId12"/>
    <p:sldId id="272" r:id="rId13"/>
    <p:sldId id="265" r:id="rId14"/>
    <p:sldId id="262" r:id="rId15"/>
    <p:sldId id="263" r:id="rId16"/>
    <p:sldId id="266" r:id="rId17"/>
    <p:sldId id="264" r:id="rId18"/>
    <p:sldId id="283" r:id="rId19"/>
    <p:sldId id="288" r:id="rId20"/>
    <p:sldId id="284" r:id="rId21"/>
    <p:sldId id="289" r:id="rId22"/>
    <p:sldId id="285" r:id="rId23"/>
    <p:sldId id="290" r:id="rId24"/>
    <p:sldId id="273" r:id="rId25"/>
    <p:sldId id="275" r:id="rId26"/>
    <p:sldId id="277" r:id="rId27"/>
    <p:sldId id="278" r:id="rId28"/>
    <p:sldId id="292" r:id="rId29"/>
    <p:sldId id="293" r:id="rId30"/>
    <p:sldId id="294" r:id="rId31"/>
    <p:sldId id="279" r:id="rId32"/>
    <p:sldId id="295" r:id="rId33"/>
    <p:sldId id="296" r:id="rId34"/>
    <p:sldId id="286" r:id="rId35"/>
    <p:sldId id="297" r:id="rId36"/>
    <p:sldId id="299" r:id="rId37"/>
    <p:sldId id="298" r:id="rId38"/>
    <p:sldId id="300" r:id="rId39"/>
    <p:sldId id="301" r:id="rId40"/>
    <p:sldId id="305" r:id="rId41"/>
    <p:sldId id="306" r:id="rId42"/>
    <p:sldId id="307" r:id="rId43"/>
    <p:sldId id="308" r:id="rId44"/>
    <p:sldId id="303" r:id="rId45"/>
    <p:sldId id="309" r:id="rId46"/>
    <p:sldId id="310" r:id="rId47"/>
    <p:sldId id="314" r:id="rId48"/>
    <p:sldId id="312" r:id="rId49"/>
    <p:sldId id="311" r:id="rId50"/>
    <p:sldId id="315" r:id="rId5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CC"/>
    <a:srgbClr val="FF9900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03" autoAdjust="0"/>
    <p:restoredTop sz="88602" autoAdjust="0"/>
  </p:normalViewPr>
  <p:slideViewPr>
    <p:cSldViewPr>
      <p:cViewPr>
        <p:scale>
          <a:sx n="66" d="100"/>
          <a:sy n="66" d="100"/>
        </p:scale>
        <p:origin x="-1843" y="-22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4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518818-BB76-437D-8EB6-C457F56A9EB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EF2ED5C8-26AE-459D-B37A-1E24977816EA}">
      <dgm:prSet phldrT="[Texto]"/>
      <dgm:spPr/>
      <dgm:t>
        <a:bodyPr/>
        <a:lstStyle/>
        <a:p>
          <a:r>
            <a:rPr lang="pt-BR" dirty="0" smtClean="0"/>
            <a:t>LESÃO EPITELIAL DA MUCOSA INTESTINAL</a:t>
          </a:r>
          <a:endParaRPr lang="pt-BR" dirty="0"/>
        </a:p>
      </dgm:t>
    </dgm:pt>
    <dgm:pt modelId="{F78C0FA7-6E78-433E-9A1F-6E3BC8E1C825}" type="parTrans" cxnId="{253ABEB1-1799-4E18-BA0A-D22130FD1648}">
      <dgm:prSet/>
      <dgm:spPr/>
      <dgm:t>
        <a:bodyPr/>
        <a:lstStyle/>
        <a:p>
          <a:endParaRPr lang="pt-BR"/>
        </a:p>
      </dgm:t>
    </dgm:pt>
    <dgm:pt modelId="{2F53C4C7-578B-4353-8144-47C84CEE72B5}" type="sibTrans" cxnId="{253ABEB1-1799-4E18-BA0A-D22130FD1648}">
      <dgm:prSet/>
      <dgm:spPr/>
      <dgm:t>
        <a:bodyPr/>
        <a:lstStyle/>
        <a:p>
          <a:endParaRPr lang="pt-BR"/>
        </a:p>
      </dgm:t>
    </dgm:pt>
    <dgm:pt modelId="{8275963F-1807-46DA-BBEA-165F5565D6C2}">
      <dgm:prSet phldrT="[Texto]"/>
      <dgm:spPr/>
      <dgm:t>
        <a:bodyPr/>
        <a:lstStyle/>
        <a:p>
          <a:r>
            <a:rPr lang="pt-BR" dirty="0" smtClean="0"/>
            <a:t>SECREÇÃO EPITELIAL DE IL-33</a:t>
          </a:r>
          <a:endParaRPr lang="pt-BR" dirty="0"/>
        </a:p>
      </dgm:t>
    </dgm:pt>
    <dgm:pt modelId="{AF47DC54-1917-4316-9957-AA33BA03C3BA}" type="parTrans" cxnId="{BAF8FB24-58D8-4610-A106-57B2D70B6D42}">
      <dgm:prSet/>
      <dgm:spPr/>
      <dgm:t>
        <a:bodyPr/>
        <a:lstStyle/>
        <a:p>
          <a:endParaRPr lang="pt-BR"/>
        </a:p>
      </dgm:t>
    </dgm:pt>
    <dgm:pt modelId="{8008C7E4-F878-4C38-AAD7-A84FF3A25A9E}" type="sibTrans" cxnId="{BAF8FB24-58D8-4610-A106-57B2D70B6D42}">
      <dgm:prSet/>
      <dgm:spPr/>
      <dgm:t>
        <a:bodyPr/>
        <a:lstStyle/>
        <a:p>
          <a:endParaRPr lang="pt-BR"/>
        </a:p>
      </dgm:t>
    </dgm:pt>
    <dgm:pt modelId="{A2048638-C51C-4DBC-A316-57EBF275C101}">
      <dgm:prSet phldrT="[Texto]"/>
      <dgm:spPr/>
      <dgm:t>
        <a:bodyPr/>
        <a:lstStyle/>
        <a:p>
          <a:r>
            <a:rPr lang="pt-BR" dirty="0" smtClean="0"/>
            <a:t>INTERAÇÃO COM MASTÓCITOS E MACRÓFAGOS</a:t>
          </a:r>
          <a:endParaRPr lang="pt-BR" dirty="0"/>
        </a:p>
      </dgm:t>
    </dgm:pt>
    <dgm:pt modelId="{C060E44A-9B68-4E2F-B7D4-CFAD7EE844BF}" type="parTrans" cxnId="{A845AAF0-70EC-4D59-B40D-CFD8F1D6A40A}">
      <dgm:prSet/>
      <dgm:spPr/>
      <dgm:t>
        <a:bodyPr/>
        <a:lstStyle/>
        <a:p>
          <a:endParaRPr lang="pt-BR"/>
        </a:p>
      </dgm:t>
    </dgm:pt>
    <dgm:pt modelId="{81D587AC-D36D-4049-A245-F05C652A5607}" type="sibTrans" cxnId="{A845AAF0-70EC-4D59-B40D-CFD8F1D6A40A}">
      <dgm:prSet/>
      <dgm:spPr/>
      <dgm:t>
        <a:bodyPr/>
        <a:lstStyle/>
        <a:p>
          <a:endParaRPr lang="pt-BR"/>
        </a:p>
      </dgm:t>
    </dgm:pt>
    <dgm:pt modelId="{6B90F64F-3755-43C6-A2EE-31B5F60216FF}" type="pres">
      <dgm:prSet presAssocID="{9B518818-BB76-437D-8EB6-C457F56A9EB1}" presName="CompostProcess" presStyleCnt="0">
        <dgm:presLayoutVars>
          <dgm:dir/>
          <dgm:resizeHandles val="exact"/>
        </dgm:presLayoutVars>
      </dgm:prSet>
      <dgm:spPr/>
    </dgm:pt>
    <dgm:pt modelId="{71289BAF-D779-4CAB-8733-BCB3A7601433}" type="pres">
      <dgm:prSet presAssocID="{9B518818-BB76-437D-8EB6-C457F56A9EB1}" presName="arrow" presStyleLbl="bgShp" presStyleIdx="0" presStyleCnt="1"/>
      <dgm:spPr/>
    </dgm:pt>
    <dgm:pt modelId="{7E82068E-5A62-4072-8BE7-5AA1B151C96C}" type="pres">
      <dgm:prSet presAssocID="{9B518818-BB76-437D-8EB6-C457F56A9EB1}" presName="linearProcess" presStyleCnt="0"/>
      <dgm:spPr/>
    </dgm:pt>
    <dgm:pt modelId="{2AECFB71-B651-4A27-8CA1-2CE8539A1198}" type="pres">
      <dgm:prSet presAssocID="{EF2ED5C8-26AE-459D-B37A-1E24977816EA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1BCADD-5FFB-498C-A786-3553342FD1B5}" type="pres">
      <dgm:prSet presAssocID="{2F53C4C7-578B-4353-8144-47C84CEE72B5}" presName="sibTrans" presStyleCnt="0"/>
      <dgm:spPr/>
    </dgm:pt>
    <dgm:pt modelId="{0A756E17-0140-4C8F-9AB8-8AA82AC8C9EE}" type="pres">
      <dgm:prSet presAssocID="{8275963F-1807-46DA-BBEA-165F5565D6C2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FF684C-5460-4AF7-AB69-716F8307317D}" type="pres">
      <dgm:prSet presAssocID="{8008C7E4-F878-4C38-AAD7-A84FF3A25A9E}" presName="sibTrans" presStyleCnt="0"/>
      <dgm:spPr/>
    </dgm:pt>
    <dgm:pt modelId="{53D7964E-7EEC-477D-89E4-A0EE8E1D8D2F}" type="pres">
      <dgm:prSet presAssocID="{A2048638-C51C-4DBC-A316-57EBF275C101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B781E3D-6FB3-4DF4-99B9-6A9AB8CC2EA4}" type="presOf" srcId="{EF2ED5C8-26AE-459D-B37A-1E24977816EA}" destId="{2AECFB71-B651-4A27-8CA1-2CE8539A1198}" srcOrd="0" destOrd="0" presId="urn:microsoft.com/office/officeart/2005/8/layout/hProcess9"/>
    <dgm:cxn modelId="{1643DF5A-C9B7-4A7F-B9AD-5189F4B4C609}" type="presOf" srcId="{9B518818-BB76-437D-8EB6-C457F56A9EB1}" destId="{6B90F64F-3755-43C6-A2EE-31B5F60216FF}" srcOrd="0" destOrd="0" presId="urn:microsoft.com/office/officeart/2005/8/layout/hProcess9"/>
    <dgm:cxn modelId="{1ED7FCFB-2154-4D7F-AFAC-DEF2A06E3D82}" type="presOf" srcId="{A2048638-C51C-4DBC-A316-57EBF275C101}" destId="{53D7964E-7EEC-477D-89E4-A0EE8E1D8D2F}" srcOrd="0" destOrd="0" presId="urn:microsoft.com/office/officeart/2005/8/layout/hProcess9"/>
    <dgm:cxn modelId="{253ABEB1-1799-4E18-BA0A-D22130FD1648}" srcId="{9B518818-BB76-437D-8EB6-C457F56A9EB1}" destId="{EF2ED5C8-26AE-459D-B37A-1E24977816EA}" srcOrd="0" destOrd="0" parTransId="{F78C0FA7-6E78-433E-9A1F-6E3BC8E1C825}" sibTransId="{2F53C4C7-578B-4353-8144-47C84CEE72B5}"/>
    <dgm:cxn modelId="{BAF8FB24-58D8-4610-A106-57B2D70B6D42}" srcId="{9B518818-BB76-437D-8EB6-C457F56A9EB1}" destId="{8275963F-1807-46DA-BBEA-165F5565D6C2}" srcOrd="1" destOrd="0" parTransId="{AF47DC54-1917-4316-9957-AA33BA03C3BA}" sibTransId="{8008C7E4-F878-4C38-AAD7-A84FF3A25A9E}"/>
    <dgm:cxn modelId="{A845AAF0-70EC-4D59-B40D-CFD8F1D6A40A}" srcId="{9B518818-BB76-437D-8EB6-C457F56A9EB1}" destId="{A2048638-C51C-4DBC-A316-57EBF275C101}" srcOrd="2" destOrd="0" parTransId="{C060E44A-9B68-4E2F-B7D4-CFAD7EE844BF}" sibTransId="{81D587AC-D36D-4049-A245-F05C652A5607}"/>
    <dgm:cxn modelId="{A00D0DC0-9B31-4CEE-BF7A-77A9860A8262}" type="presOf" srcId="{8275963F-1807-46DA-BBEA-165F5565D6C2}" destId="{0A756E17-0140-4C8F-9AB8-8AA82AC8C9EE}" srcOrd="0" destOrd="0" presId="urn:microsoft.com/office/officeart/2005/8/layout/hProcess9"/>
    <dgm:cxn modelId="{7D61971E-510D-4B3D-980F-204082DFD68D}" type="presParOf" srcId="{6B90F64F-3755-43C6-A2EE-31B5F60216FF}" destId="{71289BAF-D779-4CAB-8733-BCB3A7601433}" srcOrd="0" destOrd="0" presId="urn:microsoft.com/office/officeart/2005/8/layout/hProcess9"/>
    <dgm:cxn modelId="{82B3DEC9-1705-4E0F-9FD1-D8718144F131}" type="presParOf" srcId="{6B90F64F-3755-43C6-A2EE-31B5F60216FF}" destId="{7E82068E-5A62-4072-8BE7-5AA1B151C96C}" srcOrd="1" destOrd="0" presId="urn:microsoft.com/office/officeart/2005/8/layout/hProcess9"/>
    <dgm:cxn modelId="{E99D812F-F90A-46B2-A30E-8D886C143960}" type="presParOf" srcId="{7E82068E-5A62-4072-8BE7-5AA1B151C96C}" destId="{2AECFB71-B651-4A27-8CA1-2CE8539A1198}" srcOrd="0" destOrd="0" presId="urn:microsoft.com/office/officeart/2005/8/layout/hProcess9"/>
    <dgm:cxn modelId="{F3366A4F-BBB8-4739-A936-38EE87466226}" type="presParOf" srcId="{7E82068E-5A62-4072-8BE7-5AA1B151C96C}" destId="{561BCADD-5FFB-498C-A786-3553342FD1B5}" srcOrd="1" destOrd="0" presId="urn:microsoft.com/office/officeart/2005/8/layout/hProcess9"/>
    <dgm:cxn modelId="{D308E8C7-A3A2-46DC-9E14-32FF36A4299A}" type="presParOf" srcId="{7E82068E-5A62-4072-8BE7-5AA1B151C96C}" destId="{0A756E17-0140-4C8F-9AB8-8AA82AC8C9EE}" srcOrd="2" destOrd="0" presId="urn:microsoft.com/office/officeart/2005/8/layout/hProcess9"/>
    <dgm:cxn modelId="{D640741C-402B-4F61-9883-A30D1FF1094D}" type="presParOf" srcId="{7E82068E-5A62-4072-8BE7-5AA1B151C96C}" destId="{07FF684C-5460-4AF7-AB69-716F8307317D}" srcOrd="3" destOrd="0" presId="urn:microsoft.com/office/officeart/2005/8/layout/hProcess9"/>
    <dgm:cxn modelId="{2880247A-AA12-4874-A3D2-286670B8F93F}" type="presParOf" srcId="{7E82068E-5A62-4072-8BE7-5AA1B151C96C}" destId="{53D7964E-7EEC-477D-89E4-A0EE8E1D8D2F}" srcOrd="4" destOrd="0" presId="urn:microsoft.com/office/officeart/2005/8/layout/hProcess9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AEF8C2-FFB7-42E2-AA06-A2CCFA3E4AB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DC67D66D-827D-4FA9-AA71-639D2B37A088}">
      <dgm:prSet phldrT="[Texto]" custT="1"/>
      <dgm:spPr/>
      <dgm:t>
        <a:bodyPr/>
        <a:lstStyle/>
        <a:p>
          <a:r>
            <a:rPr lang="pt-BR" sz="1700" dirty="0" smtClean="0"/>
            <a:t>IL-33 SINALIZA ATRAVÉS DA VIA DO RECEPTOR ST2</a:t>
          </a:r>
          <a:endParaRPr lang="pt-BR" sz="1700" dirty="0"/>
        </a:p>
      </dgm:t>
    </dgm:pt>
    <dgm:pt modelId="{15C295D5-ACEF-48CC-9D0B-A0B9E605FF2F}" type="parTrans" cxnId="{1592DE05-556E-4E8B-B361-5975EC7258AF}">
      <dgm:prSet/>
      <dgm:spPr/>
      <dgm:t>
        <a:bodyPr/>
        <a:lstStyle/>
        <a:p>
          <a:endParaRPr lang="pt-BR"/>
        </a:p>
      </dgm:t>
    </dgm:pt>
    <dgm:pt modelId="{A62B7E57-BE22-4696-A305-7C1BA23168AA}" type="sibTrans" cxnId="{1592DE05-556E-4E8B-B361-5975EC7258AF}">
      <dgm:prSet/>
      <dgm:spPr/>
      <dgm:t>
        <a:bodyPr/>
        <a:lstStyle/>
        <a:p>
          <a:endParaRPr lang="pt-BR"/>
        </a:p>
      </dgm:t>
    </dgm:pt>
    <dgm:pt modelId="{2904F0D9-23FC-48E5-B7F5-FE43A92F09F4}">
      <dgm:prSet phldrT="[Texto]" custT="1"/>
      <dgm:spPr/>
      <dgm:t>
        <a:bodyPr/>
        <a:lstStyle/>
        <a:p>
          <a:r>
            <a:rPr lang="pt-BR" sz="1700" dirty="0" smtClean="0"/>
            <a:t>AÇÃO DE LINFÓCITOS T HELPER TIPO 2 (Th2)</a:t>
          </a:r>
          <a:endParaRPr lang="pt-BR" sz="1700" dirty="0"/>
        </a:p>
      </dgm:t>
    </dgm:pt>
    <dgm:pt modelId="{0C5A0177-13C5-43D1-A8FB-48C2C0798FC4}" type="parTrans" cxnId="{7309CA70-EBB2-4191-9102-D6B9A6A5E9E7}">
      <dgm:prSet/>
      <dgm:spPr/>
      <dgm:t>
        <a:bodyPr/>
        <a:lstStyle/>
        <a:p>
          <a:endParaRPr lang="pt-BR"/>
        </a:p>
      </dgm:t>
    </dgm:pt>
    <dgm:pt modelId="{11260CBD-F37C-4FEC-BD1D-1846BEA98786}" type="sibTrans" cxnId="{7309CA70-EBB2-4191-9102-D6B9A6A5E9E7}">
      <dgm:prSet/>
      <dgm:spPr/>
      <dgm:t>
        <a:bodyPr/>
        <a:lstStyle/>
        <a:p>
          <a:endParaRPr lang="pt-BR"/>
        </a:p>
      </dgm:t>
    </dgm:pt>
    <dgm:pt modelId="{5725E6D6-F544-4F9D-BC0A-6228E513C8FB}">
      <dgm:prSet phldrT="[Texto]" custT="1"/>
      <dgm:spPr/>
      <dgm:t>
        <a:bodyPr/>
        <a:lstStyle/>
        <a:p>
          <a:r>
            <a:rPr lang="pt-BR" sz="1700" dirty="0" smtClean="0"/>
            <a:t>Th2 SECRETA CITOCINAS E QUIMIOCINAS</a:t>
          </a:r>
        </a:p>
      </dgm:t>
    </dgm:pt>
    <dgm:pt modelId="{667E074C-AA71-4A9A-A22A-2028AE63610C}" type="parTrans" cxnId="{023444BC-9FB2-43F4-A78D-CB15389F7CB0}">
      <dgm:prSet/>
      <dgm:spPr/>
      <dgm:t>
        <a:bodyPr/>
        <a:lstStyle/>
        <a:p>
          <a:endParaRPr lang="pt-BR"/>
        </a:p>
      </dgm:t>
    </dgm:pt>
    <dgm:pt modelId="{3380BC8A-3800-4FF1-9EC2-5D8F413EC4D2}" type="sibTrans" cxnId="{023444BC-9FB2-43F4-A78D-CB15389F7CB0}">
      <dgm:prSet/>
      <dgm:spPr/>
      <dgm:t>
        <a:bodyPr/>
        <a:lstStyle/>
        <a:p>
          <a:endParaRPr lang="pt-BR"/>
        </a:p>
      </dgm:t>
    </dgm:pt>
    <dgm:pt modelId="{91FE7A33-D18A-4F3E-9F27-F7F65CA2026B}">
      <dgm:prSet phldrT="[Texto]" custT="1"/>
      <dgm:spPr/>
      <dgm:t>
        <a:bodyPr/>
        <a:lstStyle/>
        <a:p>
          <a:r>
            <a:rPr lang="pt-BR" sz="1700" dirty="0" smtClean="0"/>
            <a:t>AUMENTO DA PRODUÇÃO DE EOSINÓFILOS E RECRUTAMENTO DESTES PARA COMPARTIMENTO INTESTINAL</a:t>
          </a:r>
        </a:p>
      </dgm:t>
    </dgm:pt>
    <dgm:pt modelId="{8CEFBF32-B190-4094-AAE2-908AD0216C61}" type="parTrans" cxnId="{27F00DFB-0207-4E8B-BA30-81754EDE1DFD}">
      <dgm:prSet/>
      <dgm:spPr/>
      <dgm:t>
        <a:bodyPr/>
        <a:lstStyle/>
        <a:p>
          <a:endParaRPr lang="pt-BR"/>
        </a:p>
      </dgm:t>
    </dgm:pt>
    <dgm:pt modelId="{A40FCE82-D98A-4824-9096-C881624B932E}" type="sibTrans" cxnId="{27F00DFB-0207-4E8B-BA30-81754EDE1DFD}">
      <dgm:prSet/>
      <dgm:spPr/>
      <dgm:t>
        <a:bodyPr/>
        <a:lstStyle/>
        <a:p>
          <a:endParaRPr lang="pt-BR"/>
        </a:p>
      </dgm:t>
    </dgm:pt>
    <dgm:pt modelId="{A7265880-CF4C-4EEB-96CE-D58A772A1970}" type="pres">
      <dgm:prSet presAssocID="{9EAEF8C2-FFB7-42E2-AA06-A2CCFA3E4ABD}" presName="CompostProcess" presStyleCnt="0">
        <dgm:presLayoutVars>
          <dgm:dir/>
          <dgm:resizeHandles val="exact"/>
        </dgm:presLayoutVars>
      </dgm:prSet>
      <dgm:spPr/>
    </dgm:pt>
    <dgm:pt modelId="{DFCEAA8E-1F3F-4331-A6DC-128016A38D3A}" type="pres">
      <dgm:prSet presAssocID="{9EAEF8C2-FFB7-42E2-AA06-A2CCFA3E4ABD}" presName="arrow" presStyleLbl="bgShp" presStyleIdx="0" presStyleCnt="1"/>
      <dgm:spPr/>
    </dgm:pt>
    <dgm:pt modelId="{F6EF4E3B-47C8-44EB-97B5-845F539599E0}" type="pres">
      <dgm:prSet presAssocID="{9EAEF8C2-FFB7-42E2-AA06-A2CCFA3E4ABD}" presName="linearProcess" presStyleCnt="0"/>
      <dgm:spPr/>
    </dgm:pt>
    <dgm:pt modelId="{20462F65-66C0-4061-B1D0-D2C447101414}" type="pres">
      <dgm:prSet presAssocID="{DC67D66D-827D-4FA9-AA71-639D2B37A088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357130-6F09-40D0-AF9F-E89C1FCAD8E6}" type="pres">
      <dgm:prSet presAssocID="{A62B7E57-BE22-4696-A305-7C1BA23168AA}" presName="sibTrans" presStyleCnt="0"/>
      <dgm:spPr/>
    </dgm:pt>
    <dgm:pt modelId="{C212847C-B63F-4D4B-9410-1AC9096EDAE6}" type="pres">
      <dgm:prSet presAssocID="{2904F0D9-23FC-48E5-B7F5-FE43A92F09F4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CA8ADF5-B4AB-4B71-AF9E-9E1BF0A11827}" type="pres">
      <dgm:prSet presAssocID="{11260CBD-F37C-4FEC-BD1D-1846BEA98786}" presName="sibTrans" presStyleCnt="0"/>
      <dgm:spPr/>
    </dgm:pt>
    <dgm:pt modelId="{DEA4FCED-476B-4EA5-9095-BF116C39B0CB}" type="pres">
      <dgm:prSet presAssocID="{5725E6D6-F544-4F9D-BC0A-6228E513C8FB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5FBBA2-DDAD-4722-B314-F9C6F726788E}" type="pres">
      <dgm:prSet presAssocID="{3380BC8A-3800-4FF1-9EC2-5D8F413EC4D2}" presName="sibTrans" presStyleCnt="0"/>
      <dgm:spPr/>
    </dgm:pt>
    <dgm:pt modelId="{D789317D-8704-4F19-B4B2-F00F19AE8E7E}" type="pres">
      <dgm:prSet presAssocID="{91FE7A33-D18A-4F3E-9F27-F7F65CA2026B}" presName="textNode" presStyleLbl="node1" presStyleIdx="3" presStyleCnt="4" custScaleX="11846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A32013D-36BF-41D6-A9AC-F8786CDE3397}" type="presOf" srcId="{2904F0D9-23FC-48E5-B7F5-FE43A92F09F4}" destId="{C212847C-B63F-4D4B-9410-1AC9096EDAE6}" srcOrd="0" destOrd="0" presId="urn:microsoft.com/office/officeart/2005/8/layout/hProcess9"/>
    <dgm:cxn modelId="{3E747416-630F-44A8-8E12-D539F060B1EC}" type="presOf" srcId="{5725E6D6-F544-4F9D-BC0A-6228E513C8FB}" destId="{DEA4FCED-476B-4EA5-9095-BF116C39B0CB}" srcOrd="0" destOrd="0" presId="urn:microsoft.com/office/officeart/2005/8/layout/hProcess9"/>
    <dgm:cxn modelId="{27F00DFB-0207-4E8B-BA30-81754EDE1DFD}" srcId="{9EAEF8C2-FFB7-42E2-AA06-A2CCFA3E4ABD}" destId="{91FE7A33-D18A-4F3E-9F27-F7F65CA2026B}" srcOrd="3" destOrd="0" parTransId="{8CEFBF32-B190-4094-AAE2-908AD0216C61}" sibTransId="{A40FCE82-D98A-4824-9096-C881624B932E}"/>
    <dgm:cxn modelId="{E5D36261-DB38-42CC-9C2A-2D54277084DD}" type="presOf" srcId="{91FE7A33-D18A-4F3E-9F27-F7F65CA2026B}" destId="{D789317D-8704-4F19-B4B2-F00F19AE8E7E}" srcOrd="0" destOrd="0" presId="urn:microsoft.com/office/officeart/2005/8/layout/hProcess9"/>
    <dgm:cxn modelId="{CA0F318F-DE7C-4BA4-B183-FFD2C817369D}" type="presOf" srcId="{DC67D66D-827D-4FA9-AA71-639D2B37A088}" destId="{20462F65-66C0-4061-B1D0-D2C447101414}" srcOrd="0" destOrd="0" presId="urn:microsoft.com/office/officeart/2005/8/layout/hProcess9"/>
    <dgm:cxn modelId="{7309CA70-EBB2-4191-9102-D6B9A6A5E9E7}" srcId="{9EAEF8C2-FFB7-42E2-AA06-A2CCFA3E4ABD}" destId="{2904F0D9-23FC-48E5-B7F5-FE43A92F09F4}" srcOrd="1" destOrd="0" parTransId="{0C5A0177-13C5-43D1-A8FB-48C2C0798FC4}" sibTransId="{11260CBD-F37C-4FEC-BD1D-1846BEA98786}"/>
    <dgm:cxn modelId="{023444BC-9FB2-43F4-A78D-CB15389F7CB0}" srcId="{9EAEF8C2-FFB7-42E2-AA06-A2CCFA3E4ABD}" destId="{5725E6D6-F544-4F9D-BC0A-6228E513C8FB}" srcOrd="2" destOrd="0" parTransId="{667E074C-AA71-4A9A-A22A-2028AE63610C}" sibTransId="{3380BC8A-3800-4FF1-9EC2-5D8F413EC4D2}"/>
    <dgm:cxn modelId="{C6105F58-5E4A-4B00-9484-E5FE6FFF158F}" type="presOf" srcId="{9EAEF8C2-FFB7-42E2-AA06-A2CCFA3E4ABD}" destId="{A7265880-CF4C-4EEB-96CE-D58A772A1970}" srcOrd="0" destOrd="0" presId="urn:microsoft.com/office/officeart/2005/8/layout/hProcess9"/>
    <dgm:cxn modelId="{1592DE05-556E-4E8B-B361-5975EC7258AF}" srcId="{9EAEF8C2-FFB7-42E2-AA06-A2CCFA3E4ABD}" destId="{DC67D66D-827D-4FA9-AA71-639D2B37A088}" srcOrd="0" destOrd="0" parTransId="{15C295D5-ACEF-48CC-9D0B-A0B9E605FF2F}" sibTransId="{A62B7E57-BE22-4696-A305-7C1BA23168AA}"/>
    <dgm:cxn modelId="{B224F138-B215-441C-80DB-544A4927A0A8}" type="presParOf" srcId="{A7265880-CF4C-4EEB-96CE-D58A772A1970}" destId="{DFCEAA8E-1F3F-4331-A6DC-128016A38D3A}" srcOrd="0" destOrd="0" presId="urn:microsoft.com/office/officeart/2005/8/layout/hProcess9"/>
    <dgm:cxn modelId="{CA27565E-6E9C-456C-A7F0-9AF05999A0B2}" type="presParOf" srcId="{A7265880-CF4C-4EEB-96CE-D58A772A1970}" destId="{F6EF4E3B-47C8-44EB-97B5-845F539599E0}" srcOrd="1" destOrd="0" presId="urn:microsoft.com/office/officeart/2005/8/layout/hProcess9"/>
    <dgm:cxn modelId="{6CCDE138-DA72-464A-82DF-003EADFD08C0}" type="presParOf" srcId="{F6EF4E3B-47C8-44EB-97B5-845F539599E0}" destId="{20462F65-66C0-4061-B1D0-D2C447101414}" srcOrd="0" destOrd="0" presId="urn:microsoft.com/office/officeart/2005/8/layout/hProcess9"/>
    <dgm:cxn modelId="{C01A842C-6B8D-41A0-815E-859C9E478678}" type="presParOf" srcId="{F6EF4E3B-47C8-44EB-97B5-845F539599E0}" destId="{A4357130-6F09-40D0-AF9F-E89C1FCAD8E6}" srcOrd="1" destOrd="0" presId="urn:microsoft.com/office/officeart/2005/8/layout/hProcess9"/>
    <dgm:cxn modelId="{E3ADECB6-152D-41A0-96DC-09F1B00D16CC}" type="presParOf" srcId="{F6EF4E3B-47C8-44EB-97B5-845F539599E0}" destId="{C212847C-B63F-4D4B-9410-1AC9096EDAE6}" srcOrd="2" destOrd="0" presId="urn:microsoft.com/office/officeart/2005/8/layout/hProcess9"/>
    <dgm:cxn modelId="{26A549DF-B645-4FEC-8007-FC6026409972}" type="presParOf" srcId="{F6EF4E3B-47C8-44EB-97B5-845F539599E0}" destId="{6CA8ADF5-B4AB-4B71-AF9E-9E1BF0A11827}" srcOrd="3" destOrd="0" presId="urn:microsoft.com/office/officeart/2005/8/layout/hProcess9"/>
    <dgm:cxn modelId="{04353B00-7849-44AA-B72C-CE1DB89C545F}" type="presParOf" srcId="{F6EF4E3B-47C8-44EB-97B5-845F539599E0}" destId="{DEA4FCED-476B-4EA5-9095-BF116C39B0CB}" srcOrd="4" destOrd="0" presId="urn:microsoft.com/office/officeart/2005/8/layout/hProcess9"/>
    <dgm:cxn modelId="{4D0E4D2A-A617-4465-B09C-F2F741D3264F}" type="presParOf" srcId="{F6EF4E3B-47C8-44EB-97B5-845F539599E0}" destId="{F15FBBA2-DDAD-4722-B314-F9C6F726788E}" srcOrd="5" destOrd="0" presId="urn:microsoft.com/office/officeart/2005/8/layout/hProcess9"/>
    <dgm:cxn modelId="{0FEDEDCB-AC57-4434-85BF-1C98466D1885}" type="presParOf" srcId="{F6EF4E3B-47C8-44EB-97B5-845F539599E0}" destId="{D789317D-8704-4F19-B4B2-F00F19AE8E7E}" srcOrd="6" destOrd="0" presId="urn:microsoft.com/office/officeart/2005/8/layout/hProcess9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F24069-C282-42CE-ADD2-E523F01FEB55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25B05ED-BB18-4264-A0BA-4A72147C21BE}">
      <dgm:prSet phldrT="[Texto]"/>
      <dgm:spPr/>
      <dgm:t>
        <a:bodyPr/>
        <a:lstStyle/>
        <a:p>
          <a:r>
            <a:rPr lang="pt-BR" dirty="0" smtClean="0"/>
            <a:t>IL-33</a:t>
          </a:r>
          <a:endParaRPr lang="pt-BR" dirty="0"/>
        </a:p>
      </dgm:t>
    </dgm:pt>
    <dgm:pt modelId="{7921392F-641C-4D99-8B01-89D6CE89919C}" type="parTrans" cxnId="{5A0E3949-B1A9-46BF-944F-23832168C51D}">
      <dgm:prSet/>
      <dgm:spPr/>
      <dgm:t>
        <a:bodyPr/>
        <a:lstStyle/>
        <a:p>
          <a:endParaRPr lang="pt-BR"/>
        </a:p>
      </dgm:t>
    </dgm:pt>
    <dgm:pt modelId="{A2DBDA11-9F3F-4059-90CC-32C638004C7A}" type="sibTrans" cxnId="{5A0E3949-B1A9-46BF-944F-23832168C51D}">
      <dgm:prSet/>
      <dgm:spPr/>
      <dgm:t>
        <a:bodyPr/>
        <a:lstStyle/>
        <a:p>
          <a:endParaRPr lang="pt-BR"/>
        </a:p>
      </dgm:t>
    </dgm:pt>
    <dgm:pt modelId="{079E23D2-CC58-44A8-90D4-BF10D465F4F7}">
      <dgm:prSet phldrT="[Texto]"/>
      <dgm:spPr/>
      <dgm:t>
        <a:bodyPr/>
        <a:lstStyle/>
        <a:p>
          <a:r>
            <a:rPr lang="pt-BR" dirty="0" smtClean="0"/>
            <a:t>RESTAURAÇÃO DE DANO DA MUCOSA INTESTINAL</a:t>
          </a:r>
          <a:endParaRPr lang="pt-BR" dirty="0"/>
        </a:p>
      </dgm:t>
    </dgm:pt>
    <dgm:pt modelId="{8E848FB9-9D8D-4DDF-A50F-CD084E8DCE63}" type="parTrans" cxnId="{AD57F97F-0FAA-4D72-B2F7-02FBF36E4292}">
      <dgm:prSet/>
      <dgm:spPr/>
      <dgm:t>
        <a:bodyPr/>
        <a:lstStyle/>
        <a:p>
          <a:endParaRPr lang="pt-BR"/>
        </a:p>
      </dgm:t>
    </dgm:pt>
    <dgm:pt modelId="{BBB4E03D-B4F0-419A-979D-B59222F14733}" type="sibTrans" cxnId="{AD57F97F-0FAA-4D72-B2F7-02FBF36E4292}">
      <dgm:prSet/>
      <dgm:spPr/>
      <dgm:t>
        <a:bodyPr/>
        <a:lstStyle/>
        <a:p>
          <a:endParaRPr lang="pt-BR"/>
        </a:p>
      </dgm:t>
    </dgm:pt>
    <dgm:pt modelId="{BE9C7A5E-0AF9-454D-86B9-420885E2D3D8}">
      <dgm:prSet phldrT="[Texto]"/>
      <dgm:spPr/>
      <dgm:t>
        <a:bodyPr/>
        <a:lstStyle/>
        <a:p>
          <a:r>
            <a:rPr lang="pt-BR" dirty="0" smtClean="0"/>
            <a:t>AUMENTA O FATOR TRANSFORMADOR DE CRESCIMENTO BETA</a:t>
          </a:r>
          <a:endParaRPr lang="pt-BR" dirty="0"/>
        </a:p>
      </dgm:t>
    </dgm:pt>
    <dgm:pt modelId="{73A471F7-091B-4546-A7E7-816238019C58}" type="parTrans" cxnId="{14A063B1-A6D4-45AF-9133-54C46229F796}">
      <dgm:prSet/>
      <dgm:spPr/>
      <dgm:t>
        <a:bodyPr/>
        <a:lstStyle/>
        <a:p>
          <a:endParaRPr lang="pt-BR"/>
        </a:p>
      </dgm:t>
    </dgm:pt>
    <dgm:pt modelId="{0A4F7CC5-811B-4B06-BBFA-BC1AD6FEFE0A}" type="sibTrans" cxnId="{14A063B1-A6D4-45AF-9133-54C46229F796}">
      <dgm:prSet/>
      <dgm:spPr/>
      <dgm:t>
        <a:bodyPr/>
        <a:lstStyle/>
        <a:p>
          <a:endParaRPr lang="pt-BR"/>
        </a:p>
      </dgm:t>
    </dgm:pt>
    <dgm:pt modelId="{18ABDB25-CB87-484C-AADA-2DBF61558A19}">
      <dgm:prSet phldrT="[Texto]"/>
      <dgm:spPr/>
      <dgm:t>
        <a:bodyPr/>
        <a:lstStyle/>
        <a:p>
          <a:r>
            <a:rPr lang="pt-BR" dirty="0" smtClean="0"/>
            <a:t>FATOR TRANSFORMADOR DE CRESCIMENTO BETA </a:t>
          </a:r>
          <a:r>
            <a:rPr lang="en-US" dirty="0" smtClean="0"/>
            <a:t>→ ANORMALIDADES ESTRUTURAIS (FIBROSE SUBEPITELIAL)</a:t>
          </a:r>
          <a:endParaRPr lang="pt-BR" dirty="0"/>
        </a:p>
      </dgm:t>
    </dgm:pt>
    <dgm:pt modelId="{1117E3BA-AE7F-40C2-BE57-3C4C7DCA3583}" type="parTrans" cxnId="{B68944DA-A657-4824-8D3B-39A34C5B370F}">
      <dgm:prSet/>
      <dgm:spPr/>
      <dgm:t>
        <a:bodyPr/>
        <a:lstStyle/>
        <a:p>
          <a:endParaRPr lang="pt-BR"/>
        </a:p>
      </dgm:t>
    </dgm:pt>
    <dgm:pt modelId="{C254747E-6102-4453-999E-80F06E7983BD}" type="sibTrans" cxnId="{B68944DA-A657-4824-8D3B-39A34C5B370F}">
      <dgm:prSet/>
      <dgm:spPr/>
      <dgm:t>
        <a:bodyPr/>
        <a:lstStyle/>
        <a:p>
          <a:endParaRPr lang="pt-BR"/>
        </a:p>
      </dgm:t>
    </dgm:pt>
    <dgm:pt modelId="{01AD577B-44F8-42DC-A540-E7202D4BEABA}" type="pres">
      <dgm:prSet presAssocID="{6CF24069-C282-42CE-ADD2-E523F01FEB55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06094D-6574-402B-9150-E716F604C650}" type="pres">
      <dgm:prSet presAssocID="{F25B05ED-BB18-4264-A0BA-4A72147C21BE}" presName="root1" presStyleCnt="0"/>
      <dgm:spPr/>
    </dgm:pt>
    <dgm:pt modelId="{EA12F79B-FB1D-4DFD-87DB-47CBC79696B1}" type="pres">
      <dgm:prSet presAssocID="{F25B05ED-BB18-4264-A0BA-4A72147C21BE}" presName="LevelOneTextNode" presStyleLbl="node0" presStyleIdx="0" presStyleCnt="1" custScaleX="237649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5F153F9E-9861-4CE6-A8A7-A3E0DBE24EF3}" type="pres">
      <dgm:prSet presAssocID="{F25B05ED-BB18-4264-A0BA-4A72147C21BE}" presName="level2hierChild" presStyleCnt="0"/>
      <dgm:spPr/>
    </dgm:pt>
    <dgm:pt modelId="{EA294522-3FAF-4CFE-933C-35BEF6492C51}" type="pres">
      <dgm:prSet presAssocID="{8E848FB9-9D8D-4DDF-A50F-CD084E8DCE63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7226CD85-7C2B-43F2-AB48-5A076397ACB1}" type="pres">
      <dgm:prSet presAssocID="{8E848FB9-9D8D-4DDF-A50F-CD084E8DCE63}" presName="connTx" presStyleLbl="parChTrans1D2" presStyleIdx="0" presStyleCnt="3"/>
      <dgm:spPr/>
      <dgm:t>
        <a:bodyPr/>
        <a:lstStyle/>
        <a:p>
          <a:endParaRPr lang="en-US"/>
        </a:p>
      </dgm:t>
    </dgm:pt>
    <dgm:pt modelId="{0CA66E47-8310-44B5-8693-F2492E0253B5}" type="pres">
      <dgm:prSet presAssocID="{079E23D2-CC58-44A8-90D4-BF10D465F4F7}" presName="root2" presStyleCnt="0"/>
      <dgm:spPr/>
    </dgm:pt>
    <dgm:pt modelId="{03E83B6C-DCA0-4C5E-8C18-7D2A68CB7721}" type="pres">
      <dgm:prSet presAssocID="{079E23D2-CC58-44A8-90D4-BF10D465F4F7}" presName="LevelTwoTextNode" presStyleLbl="node2" presStyleIdx="0" presStyleCnt="3" custScaleX="505149" custScaleY="21570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ED4AAD0-AC2F-4857-9086-ECD54AF68663}" type="pres">
      <dgm:prSet presAssocID="{079E23D2-CC58-44A8-90D4-BF10D465F4F7}" presName="level3hierChild" presStyleCnt="0"/>
      <dgm:spPr/>
    </dgm:pt>
    <dgm:pt modelId="{D733DC94-0241-439E-88E4-E5808207BDD3}" type="pres">
      <dgm:prSet presAssocID="{73A471F7-091B-4546-A7E7-816238019C58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25C275C7-8C51-46B5-87F9-51E13F55BB46}" type="pres">
      <dgm:prSet presAssocID="{73A471F7-091B-4546-A7E7-816238019C58}" presName="connTx" presStyleLbl="parChTrans1D2" presStyleIdx="1" presStyleCnt="3"/>
      <dgm:spPr/>
      <dgm:t>
        <a:bodyPr/>
        <a:lstStyle/>
        <a:p>
          <a:endParaRPr lang="en-US"/>
        </a:p>
      </dgm:t>
    </dgm:pt>
    <dgm:pt modelId="{0CB2CCF4-3AAA-45BF-943D-0CD487142C7D}" type="pres">
      <dgm:prSet presAssocID="{BE9C7A5E-0AF9-454D-86B9-420885E2D3D8}" presName="root2" presStyleCnt="0"/>
      <dgm:spPr/>
    </dgm:pt>
    <dgm:pt modelId="{C77596AE-7239-4903-86D1-701BFEF3D68B}" type="pres">
      <dgm:prSet presAssocID="{BE9C7A5E-0AF9-454D-86B9-420885E2D3D8}" presName="LevelTwoTextNode" presStyleLbl="node2" presStyleIdx="1" presStyleCnt="3" custScaleX="505149" custScaleY="21570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220BCB1-41B8-448C-9498-786309BADA20}" type="pres">
      <dgm:prSet presAssocID="{BE9C7A5E-0AF9-454D-86B9-420885E2D3D8}" presName="level3hierChild" presStyleCnt="0"/>
      <dgm:spPr/>
    </dgm:pt>
    <dgm:pt modelId="{3C63236A-1CB3-49AB-8723-785367EC4F66}" type="pres">
      <dgm:prSet presAssocID="{1117E3BA-AE7F-40C2-BE57-3C4C7DCA3583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DA16E98-2514-45EA-97A6-3171BE618DC9}" type="pres">
      <dgm:prSet presAssocID="{1117E3BA-AE7F-40C2-BE57-3C4C7DCA3583}" presName="connTx" presStyleLbl="parChTrans1D2" presStyleIdx="2" presStyleCnt="3"/>
      <dgm:spPr/>
      <dgm:t>
        <a:bodyPr/>
        <a:lstStyle/>
        <a:p>
          <a:endParaRPr lang="en-US"/>
        </a:p>
      </dgm:t>
    </dgm:pt>
    <dgm:pt modelId="{05A8FB87-9AB9-496C-A40B-6EB604E8143E}" type="pres">
      <dgm:prSet presAssocID="{18ABDB25-CB87-484C-AADA-2DBF61558A19}" presName="root2" presStyleCnt="0"/>
      <dgm:spPr/>
    </dgm:pt>
    <dgm:pt modelId="{A9A714C0-AEE3-40FE-9749-348871447313}" type="pres">
      <dgm:prSet presAssocID="{18ABDB25-CB87-484C-AADA-2DBF61558A19}" presName="LevelTwoTextNode" presStyleLbl="node2" presStyleIdx="2" presStyleCnt="3" custScaleX="505149" custScaleY="215701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13CBB49-7798-4BAE-B18A-FED9192FE867}" type="pres">
      <dgm:prSet presAssocID="{18ABDB25-CB87-484C-AADA-2DBF61558A19}" presName="level3hierChild" presStyleCnt="0"/>
      <dgm:spPr/>
    </dgm:pt>
  </dgm:ptLst>
  <dgm:cxnLst>
    <dgm:cxn modelId="{51D7C2EA-268F-4147-8D64-7BAD7C084E94}" type="presOf" srcId="{18ABDB25-CB87-484C-AADA-2DBF61558A19}" destId="{A9A714C0-AEE3-40FE-9749-348871447313}" srcOrd="0" destOrd="0" presId="urn:microsoft.com/office/officeart/2008/layout/HorizontalMultiLevelHierarchy"/>
    <dgm:cxn modelId="{1E0FA65D-19A1-490D-8AA6-555C23FFC8CC}" type="presOf" srcId="{BE9C7A5E-0AF9-454D-86B9-420885E2D3D8}" destId="{C77596AE-7239-4903-86D1-701BFEF3D68B}" srcOrd="0" destOrd="0" presId="urn:microsoft.com/office/officeart/2008/layout/HorizontalMultiLevelHierarchy"/>
    <dgm:cxn modelId="{B68944DA-A657-4824-8D3B-39A34C5B370F}" srcId="{F25B05ED-BB18-4264-A0BA-4A72147C21BE}" destId="{18ABDB25-CB87-484C-AADA-2DBF61558A19}" srcOrd="2" destOrd="0" parTransId="{1117E3BA-AE7F-40C2-BE57-3C4C7DCA3583}" sibTransId="{C254747E-6102-4453-999E-80F06E7983BD}"/>
    <dgm:cxn modelId="{C5901C59-EA6D-4E5F-8D08-5066A207006D}" type="presOf" srcId="{1117E3BA-AE7F-40C2-BE57-3C4C7DCA3583}" destId="{BDA16E98-2514-45EA-97A6-3171BE618DC9}" srcOrd="1" destOrd="0" presId="urn:microsoft.com/office/officeart/2008/layout/HorizontalMultiLevelHierarchy"/>
    <dgm:cxn modelId="{25AAC2C2-54BA-49EB-A407-5A65EC44441F}" type="presOf" srcId="{079E23D2-CC58-44A8-90D4-BF10D465F4F7}" destId="{03E83B6C-DCA0-4C5E-8C18-7D2A68CB7721}" srcOrd="0" destOrd="0" presId="urn:microsoft.com/office/officeart/2008/layout/HorizontalMultiLevelHierarchy"/>
    <dgm:cxn modelId="{2CD825D4-D6BF-4254-B1C8-3314A3020E10}" type="presOf" srcId="{6CF24069-C282-42CE-ADD2-E523F01FEB55}" destId="{01AD577B-44F8-42DC-A540-E7202D4BEABA}" srcOrd="0" destOrd="0" presId="urn:microsoft.com/office/officeart/2008/layout/HorizontalMultiLevelHierarchy"/>
    <dgm:cxn modelId="{442CB03A-E6E6-439B-AD3C-317F67EA5ADE}" type="presOf" srcId="{8E848FB9-9D8D-4DDF-A50F-CD084E8DCE63}" destId="{EA294522-3FAF-4CFE-933C-35BEF6492C51}" srcOrd="0" destOrd="0" presId="urn:microsoft.com/office/officeart/2008/layout/HorizontalMultiLevelHierarchy"/>
    <dgm:cxn modelId="{0324FC25-C736-4DCA-BE77-A9AE016D824C}" type="presOf" srcId="{73A471F7-091B-4546-A7E7-816238019C58}" destId="{D733DC94-0241-439E-88E4-E5808207BDD3}" srcOrd="0" destOrd="0" presId="urn:microsoft.com/office/officeart/2008/layout/HorizontalMultiLevelHierarchy"/>
    <dgm:cxn modelId="{14A063B1-A6D4-45AF-9133-54C46229F796}" srcId="{F25B05ED-BB18-4264-A0BA-4A72147C21BE}" destId="{BE9C7A5E-0AF9-454D-86B9-420885E2D3D8}" srcOrd="1" destOrd="0" parTransId="{73A471F7-091B-4546-A7E7-816238019C58}" sibTransId="{0A4F7CC5-811B-4B06-BBFA-BC1AD6FEFE0A}"/>
    <dgm:cxn modelId="{AD57F97F-0FAA-4D72-B2F7-02FBF36E4292}" srcId="{F25B05ED-BB18-4264-A0BA-4A72147C21BE}" destId="{079E23D2-CC58-44A8-90D4-BF10D465F4F7}" srcOrd="0" destOrd="0" parTransId="{8E848FB9-9D8D-4DDF-A50F-CD084E8DCE63}" sibTransId="{BBB4E03D-B4F0-419A-979D-B59222F14733}"/>
    <dgm:cxn modelId="{10579D4E-433F-499F-9DA6-34B6B9C72F2D}" type="presOf" srcId="{1117E3BA-AE7F-40C2-BE57-3C4C7DCA3583}" destId="{3C63236A-1CB3-49AB-8723-785367EC4F66}" srcOrd="0" destOrd="0" presId="urn:microsoft.com/office/officeart/2008/layout/HorizontalMultiLevelHierarchy"/>
    <dgm:cxn modelId="{1C120F34-6743-478B-8537-2FCB3D4B3A7F}" type="presOf" srcId="{8E848FB9-9D8D-4DDF-A50F-CD084E8DCE63}" destId="{7226CD85-7C2B-43F2-AB48-5A076397ACB1}" srcOrd="1" destOrd="0" presId="urn:microsoft.com/office/officeart/2008/layout/HorizontalMultiLevelHierarchy"/>
    <dgm:cxn modelId="{C0F6F64C-0C93-4573-9558-D8AE08A1A8C7}" type="presOf" srcId="{73A471F7-091B-4546-A7E7-816238019C58}" destId="{25C275C7-8C51-46B5-87F9-51E13F55BB46}" srcOrd="1" destOrd="0" presId="urn:microsoft.com/office/officeart/2008/layout/HorizontalMultiLevelHierarchy"/>
    <dgm:cxn modelId="{BBA1E10F-AC97-4739-8848-ECFF13AB2A3B}" type="presOf" srcId="{F25B05ED-BB18-4264-A0BA-4A72147C21BE}" destId="{EA12F79B-FB1D-4DFD-87DB-47CBC79696B1}" srcOrd="0" destOrd="0" presId="urn:microsoft.com/office/officeart/2008/layout/HorizontalMultiLevelHierarchy"/>
    <dgm:cxn modelId="{5A0E3949-B1A9-46BF-944F-23832168C51D}" srcId="{6CF24069-C282-42CE-ADD2-E523F01FEB55}" destId="{F25B05ED-BB18-4264-A0BA-4A72147C21BE}" srcOrd="0" destOrd="0" parTransId="{7921392F-641C-4D99-8B01-89D6CE89919C}" sibTransId="{A2DBDA11-9F3F-4059-90CC-32C638004C7A}"/>
    <dgm:cxn modelId="{019857B9-16CC-4B90-B09F-72154181F7BC}" type="presParOf" srcId="{01AD577B-44F8-42DC-A540-E7202D4BEABA}" destId="{3406094D-6574-402B-9150-E716F604C650}" srcOrd="0" destOrd="0" presId="urn:microsoft.com/office/officeart/2008/layout/HorizontalMultiLevelHierarchy"/>
    <dgm:cxn modelId="{5C7A06D1-D0BF-45C0-AF82-FCF86704100E}" type="presParOf" srcId="{3406094D-6574-402B-9150-E716F604C650}" destId="{EA12F79B-FB1D-4DFD-87DB-47CBC79696B1}" srcOrd="0" destOrd="0" presId="urn:microsoft.com/office/officeart/2008/layout/HorizontalMultiLevelHierarchy"/>
    <dgm:cxn modelId="{59787DF9-CA74-4DE4-B915-9D8999418E17}" type="presParOf" srcId="{3406094D-6574-402B-9150-E716F604C650}" destId="{5F153F9E-9861-4CE6-A8A7-A3E0DBE24EF3}" srcOrd="1" destOrd="0" presId="urn:microsoft.com/office/officeart/2008/layout/HorizontalMultiLevelHierarchy"/>
    <dgm:cxn modelId="{25E4E132-40E7-47B6-96D6-ECEE6EADE95E}" type="presParOf" srcId="{5F153F9E-9861-4CE6-A8A7-A3E0DBE24EF3}" destId="{EA294522-3FAF-4CFE-933C-35BEF6492C51}" srcOrd="0" destOrd="0" presId="urn:microsoft.com/office/officeart/2008/layout/HorizontalMultiLevelHierarchy"/>
    <dgm:cxn modelId="{7E9EC5F4-C694-418E-8EE6-0B06FAA05B8C}" type="presParOf" srcId="{EA294522-3FAF-4CFE-933C-35BEF6492C51}" destId="{7226CD85-7C2B-43F2-AB48-5A076397ACB1}" srcOrd="0" destOrd="0" presId="urn:microsoft.com/office/officeart/2008/layout/HorizontalMultiLevelHierarchy"/>
    <dgm:cxn modelId="{85B6A2FA-0360-47EE-9B00-152C9EEFC138}" type="presParOf" srcId="{5F153F9E-9861-4CE6-A8A7-A3E0DBE24EF3}" destId="{0CA66E47-8310-44B5-8693-F2492E0253B5}" srcOrd="1" destOrd="0" presId="urn:microsoft.com/office/officeart/2008/layout/HorizontalMultiLevelHierarchy"/>
    <dgm:cxn modelId="{075AC4A9-1226-4DBB-800C-1BE76B564359}" type="presParOf" srcId="{0CA66E47-8310-44B5-8693-F2492E0253B5}" destId="{03E83B6C-DCA0-4C5E-8C18-7D2A68CB7721}" srcOrd="0" destOrd="0" presId="urn:microsoft.com/office/officeart/2008/layout/HorizontalMultiLevelHierarchy"/>
    <dgm:cxn modelId="{1240CF87-CB12-4184-A140-E543FCB6620E}" type="presParOf" srcId="{0CA66E47-8310-44B5-8693-F2492E0253B5}" destId="{FED4AAD0-AC2F-4857-9086-ECD54AF68663}" srcOrd="1" destOrd="0" presId="urn:microsoft.com/office/officeart/2008/layout/HorizontalMultiLevelHierarchy"/>
    <dgm:cxn modelId="{3FA260C1-F154-44A9-A866-04F7BD32B2DD}" type="presParOf" srcId="{5F153F9E-9861-4CE6-A8A7-A3E0DBE24EF3}" destId="{D733DC94-0241-439E-88E4-E5808207BDD3}" srcOrd="2" destOrd="0" presId="urn:microsoft.com/office/officeart/2008/layout/HorizontalMultiLevelHierarchy"/>
    <dgm:cxn modelId="{B876F365-9975-4ACF-BBAD-1803CB9AAB4C}" type="presParOf" srcId="{D733DC94-0241-439E-88E4-E5808207BDD3}" destId="{25C275C7-8C51-46B5-87F9-51E13F55BB46}" srcOrd="0" destOrd="0" presId="urn:microsoft.com/office/officeart/2008/layout/HorizontalMultiLevelHierarchy"/>
    <dgm:cxn modelId="{21E20F8D-E8E8-453A-AB06-FB7F8CB7F818}" type="presParOf" srcId="{5F153F9E-9861-4CE6-A8A7-A3E0DBE24EF3}" destId="{0CB2CCF4-3AAA-45BF-943D-0CD487142C7D}" srcOrd="3" destOrd="0" presId="urn:microsoft.com/office/officeart/2008/layout/HorizontalMultiLevelHierarchy"/>
    <dgm:cxn modelId="{7B64E3D3-4D2F-421C-9CFE-860A72A5F9FD}" type="presParOf" srcId="{0CB2CCF4-3AAA-45BF-943D-0CD487142C7D}" destId="{C77596AE-7239-4903-86D1-701BFEF3D68B}" srcOrd="0" destOrd="0" presId="urn:microsoft.com/office/officeart/2008/layout/HorizontalMultiLevelHierarchy"/>
    <dgm:cxn modelId="{031A5710-6789-4A65-8EA4-3672ABB88769}" type="presParOf" srcId="{0CB2CCF4-3AAA-45BF-943D-0CD487142C7D}" destId="{2220BCB1-41B8-448C-9498-786309BADA20}" srcOrd="1" destOrd="0" presId="urn:microsoft.com/office/officeart/2008/layout/HorizontalMultiLevelHierarchy"/>
    <dgm:cxn modelId="{1FAD192B-88E1-4DB4-B713-3D5C2D292B8C}" type="presParOf" srcId="{5F153F9E-9861-4CE6-A8A7-A3E0DBE24EF3}" destId="{3C63236A-1CB3-49AB-8723-785367EC4F66}" srcOrd="4" destOrd="0" presId="urn:microsoft.com/office/officeart/2008/layout/HorizontalMultiLevelHierarchy"/>
    <dgm:cxn modelId="{7EAA0584-5C67-4899-A44E-C6184D5D139A}" type="presParOf" srcId="{3C63236A-1CB3-49AB-8723-785367EC4F66}" destId="{BDA16E98-2514-45EA-97A6-3171BE618DC9}" srcOrd="0" destOrd="0" presId="urn:microsoft.com/office/officeart/2008/layout/HorizontalMultiLevelHierarchy"/>
    <dgm:cxn modelId="{63CD6007-ACD7-4AA8-A382-269888C5EECC}" type="presParOf" srcId="{5F153F9E-9861-4CE6-A8A7-A3E0DBE24EF3}" destId="{05A8FB87-9AB9-496C-A40B-6EB604E8143E}" srcOrd="5" destOrd="0" presId="urn:microsoft.com/office/officeart/2008/layout/HorizontalMultiLevelHierarchy"/>
    <dgm:cxn modelId="{9D9F402E-0D12-4B74-9B08-5E12EE58AE64}" type="presParOf" srcId="{05A8FB87-9AB9-496C-A40B-6EB604E8143E}" destId="{A9A714C0-AEE3-40FE-9749-348871447313}" srcOrd="0" destOrd="0" presId="urn:microsoft.com/office/officeart/2008/layout/HorizontalMultiLevelHierarchy"/>
    <dgm:cxn modelId="{C53C2002-CF8E-4619-B530-7E97C7CC42F5}" type="presParOf" srcId="{05A8FB87-9AB9-496C-A40B-6EB604E8143E}" destId="{D13CBB49-7798-4BAE-B18A-FED9192FE867}" srcOrd="1" destOrd="0" presId="urn:microsoft.com/office/officeart/2008/layout/HorizontalMultiLevelHierarchy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D29BD35-5C09-4F62-B534-5D1F6814D83C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42F782E-32CC-47E6-B46B-7EDC1610D46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58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64689E-9F25-4475-A867-27D31488BCA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68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369B6D0-A3DA-4D1E-B64E-F0ACB6AB47C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Como um membro da família IL-1, a IL-33 sinaliza através da via do receptor ST2 e induz ação de linfócitos T helper tipo 2 (Th2 – associado à secreção de citocina).</a:t>
            </a:r>
          </a:p>
          <a:p>
            <a:pPr>
              <a:spcBef>
                <a:spcPct val="0"/>
              </a:spcBef>
            </a:pPr>
            <a:r>
              <a:rPr lang="pt-BR" smtClean="0"/>
              <a:t>A célula Th2 secreta citocinas e quimiocinas como IL-5, IL-13 e eotaxina, além de aumentar a produção medular de eosinófilos e mediar quimiotaxia associada a eosinófilos para o compartimento intestinal.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789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60BA4FF-004F-4E30-961A-C75EF246A38E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Independente da frequência de eosinofilia na enterocolite necrosante, esse marcador hematológico ainda não é um preditor de progressão da doença em neonatos.</a:t>
            </a:r>
          </a:p>
          <a:p>
            <a:pPr>
              <a:spcBef>
                <a:spcPct val="0"/>
              </a:spcBef>
            </a:pPr>
            <a:r>
              <a:rPr lang="pt-BR" smtClean="0"/>
              <a:t>Esse estudo avalia se a eosinofila pode atuar como preditor de complicações durante o curso de enterocolite necrosante.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89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0861844-B9B0-4F00-91BD-461882FF620C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Medimos a severidade das complicações através da escala Likert. TABELA 2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29FE3F0-EC53-4AA0-866B-85B02F66CE4F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09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1700221-3A10-48B2-8BA4-85377D87B9FD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. Se prematuros têm NEC e eosinofilia persistente cedo, os cuidadores devem seguir estas crianças para as complicações descritas na Tabela 2.</a:t>
            </a:r>
          </a:p>
        </p:txBody>
      </p:sp>
      <p:sp>
        <p:nvSpPr>
          <p:cNvPr id="419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E0C857C-9F6A-4B70-963A-D44CE6AF209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FE03F-801E-4641-971C-AA7D867DB5F8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1D395-1F3B-493B-964B-13C9AB3B5F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369B2-3CD9-4F3C-B8A9-D83B3A23CA79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04173-8C0F-4076-ADE9-3D71D306E2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2672C-1A88-4CE5-9993-23713D34FE20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4CB31-2D5A-4F4C-8908-139CAA8D4C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168B-6B48-431D-91FB-07BAFC702DEA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7AF6A-C0E0-4123-952F-92C5015250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B966F-385B-41FD-BAED-D7B69927629A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138F8-BC82-4C3B-9A12-E8462F83C2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CD478-A4A1-454A-B05C-673C413FB0B2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C5FA6-F31E-4136-B1C3-8B6F9F6210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08906-1D5A-49DC-8A7B-D830B093D5A9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E7966-700E-449B-83C8-18CE5240C9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B1CE1-86C8-4B8B-BA0E-CD5578580719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ABF4D-E163-4B89-8B3B-6EFE8F7ED8C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FDC84-D75B-4F55-AECC-A25543A270B0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9AE5-BE6D-4A3E-B15A-3DD90E7078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05C84-DA5E-4089-AADE-67E8B165CD60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F2031-8B5D-483F-8615-D7E90E7D8A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1BFD-0B7D-431D-933D-4B100DA6B6A8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E1272-622E-4809-A215-B688160EA4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1C0252-CFCB-4954-BDB2-6190FFE48E62}" type="datetimeFigureOut">
              <a:rPr lang="pt-BR"/>
              <a:pPr>
                <a:defRPr/>
              </a:pPr>
              <a:t>19/09/2015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199F8D-9AFC-44B3-AC00-3FE225FC4F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6" r:id="rId2"/>
    <p:sldLayoutId id="2147483744" r:id="rId3"/>
    <p:sldLayoutId id="2147483737" r:id="rId4"/>
    <p:sldLayoutId id="2147483745" r:id="rId5"/>
    <p:sldLayoutId id="2147483738" r:id="rId6"/>
    <p:sldLayoutId id="2147483739" r:id="rId7"/>
    <p:sldLayoutId id="2147483746" r:id="rId8"/>
    <p:sldLayoutId id="2147483740" r:id="rId9"/>
    <p:sldLayoutId id="2147483741" r:id="rId10"/>
    <p:sldLayoutId id="214748374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https://translate.googleusercontent.com/translate_c?depth=1&amp;hl=pt-BR&amp;prev=search&amp;rurl=translate.google.com.br&amp;sl=en&amp;u=https://en.wikipedia.org/wiki/Chemokine&amp;usg=ALkJrhjoQT2V3LuGq4d3UxoKY6icfEScIw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Enteroc_necros_monocitopenia.ppt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ECN_caract_ritmo-cardiaco_2013.pptx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ECN_como_prevenir.ppt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://www.paulomargotto.com.br/documentos/Colostroterapia_2014.ppt" TargetMode="External"/><Relationship Id="rId7" Type="http://schemas.openxmlformats.org/officeDocument/2006/relationships/hyperlink" Target="http://www.paulomargotto.com.br/documentos/Colostroterapia.ppt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aulomargotto.com.br/documentos/Nutric_enteral_prec_2014.ppt" TargetMode="External"/><Relationship Id="rId5" Type="http://schemas.openxmlformats.org/officeDocument/2006/relationships/hyperlink" Target="http://www.paulomargotto.com.br/documentos/Colostroterapia-PROTOCOLO_2014.doc" TargetMode="External"/><Relationship Id="rId4" Type="http://schemas.openxmlformats.org/officeDocument/2006/relationships/image" Target="../media/image12.jpeg"/><Relationship Id="rId9" Type="http://schemas.openxmlformats.org/officeDocument/2006/relationships/hyperlink" Target="http://www.paulomargotto.com.br/documentos/Colostroterapia_random-control_2015.ppt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Leite_matern_precoce_2012.doc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Colostroterapia_random-control_2015.pp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documentos/ENTEROCOLITE_NECROSANTE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Ranitina_enterocolite_infec_morte.ppt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39750" y="2349500"/>
            <a:ext cx="7920038" cy="990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1600" cap="none" smtClean="0"/>
              <a:t>EARLY PERSISTENTE BLOOD EOSINOPHILIA IN NECROTIZING ENTEROCOLITIS IS A PREDICTOR OF LATE COMPLICATIONS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4213" y="3429000"/>
            <a:ext cx="7848600" cy="2687638"/>
          </a:xfrm>
        </p:spPr>
        <p:txBody>
          <a:bodyPr>
            <a:normAutofit/>
          </a:bodyPr>
          <a:lstStyle/>
          <a:p>
            <a:pPr algn="ctr"/>
            <a:r>
              <a:rPr lang="pt-BR" sz="1800" smtClean="0">
                <a:solidFill>
                  <a:srgbClr val="57576E"/>
                </a:solidFill>
              </a:rPr>
              <a:t>Lila S. Wahidi, Jan Sherman, Mindy M. Miller, Habib Zaghouani, Michal P. Sherman</a:t>
            </a:r>
          </a:p>
          <a:p>
            <a:pPr algn="ctr"/>
            <a:r>
              <a:rPr lang="pt-BR" sz="1800" smtClean="0">
                <a:solidFill>
                  <a:schemeClr val="tx1"/>
                </a:solidFill>
              </a:rPr>
              <a:t>Neonatology 2015;108:137-142 </a:t>
            </a:r>
            <a:endParaRPr lang="pt-BR" sz="1800" smtClean="0">
              <a:solidFill>
                <a:srgbClr val="57576E"/>
              </a:solidFill>
            </a:endParaRP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Apresentação: Julia Amorim Cruz</a:t>
            </a: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Mayara Guerra</a:t>
            </a: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Renata Fernandes Costa</a:t>
            </a: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Coordenação Paulo R. Margotto</a:t>
            </a:r>
          </a:p>
          <a:p>
            <a:pPr algn="ctr"/>
            <a:r>
              <a:rPr lang="pt-BR" sz="1800" smtClean="0">
                <a:solidFill>
                  <a:srgbClr val="57576E"/>
                </a:solidFill>
                <a:hlinkClick r:id="rId2"/>
              </a:rPr>
              <a:t>www.paulomargotto.com.br</a:t>
            </a:r>
            <a:endParaRPr lang="pt-BR" sz="1800" smtClean="0">
              <a:solidFill>
                <a:srgbClr val="57576E"/>
              </a:solidFill>
            </a:endParaRPr>
          </a:p>
          <a:p>
            <a:pPr algn="ctr"/>
            <a:r>
              <a:rPr lang="pt-BR" sz="1800" smtClean="0">
                <a:solidFill>
                  <a:srgbClr val="57576E"/>
                </a:solidFill>
              </a:rPr>
              <a:t>Brasília, 19 de setembro de 2015 </a:t>
            </a:r>
          </a:p>
          <a:p>
            <a:pPr algn="r"/>
            <a:endParaRPr lang="pt-BR" sz="1800" smtClean="0">
              <a:solidFill>
                <a:srgbClr val="57576E"/>
              </a:solidFill>
            </a:endParaRPr>
          </a:p>
          <a:p>
            <a:pPr algn="ctr"/>
            <a:endParaRPr lang="pt-BR" sz="1900" smtClean="0">
              <a:solidFill>
                <a:srgbClr val="57576E"/>
              </a:solidFill>
            </a:endParaRPr>
          </a:p>
        </p:txBody>
      </p:sp>
      <p:pic>
        <p:nvPicPr>
          <p:cNvPr id="6149" name="Picture 6" descr="DSC0346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21388"/>
            <a:ext cx="9144000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DSC03468 (1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0" y="1557338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chemeClr val="hlink"/>
                </a:solidFill>
              </a:rPr>
              <a:t>Eosinofilia sanguínea precoce e persistente na enterocolite necrosante</a:t>
            </a:r>
          </a:p>
          <a:p>
            <a:pPr algn="ctr"/>
            <a:r>
              <a:rPr lang="pt-BR" sz="2400" b="1">
                <a:solidFill>
                  <a:schemeClr val="hlink"/>
                </a:solidFill>
              </a:rPr>
              <a:t>é um preditor de complicações tardias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6567488" y="4816475"/>
            <a:ext cx="2089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Brasília, 19/9/2015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Neonatos que necessitam de cirurgia devido à complicações por enterocolite necrosante apresentam aumento de eosinófilos em fragmentos de biópsia intestinal</a:t>
            </a:r>
            <a:r>
              <a:rPr lang="pt-BR" baseline="30000" smtClean="0"/>
              <a:t>1</a:t>
            </a:r>
            <a:r>
              <a:rPr lang="pt-BR" smtClean="0"/>
              <a:t>.</a:t>
            </a:r>
          </a:p>
          <a:p>
            <a:pPr algn="just"/>
            <a:r>
              <a:rPr lang="pt-BR" smtClean="0"/>
              <a:t>Doenças gastrintestinais (GI) com infiltrados eosinofílicos ocorrem em diferentes locais durante a infância e na vida adulta</a:t>
            </a:r>
            <a:r>
              <a:rPr lang="pt-BR" baseline="30000" smtClean="0"/>
              <a:t>2</a:t>
            </a:r>
            <a:r>
              <a:rPr lang="pt-BR" smtClean="0"/>
              <a:t>.</a:t>
            </a:r>
          </a:p>
          <a:p>
            <a:pPr algn="just"/>
            <a:endParaRPr lang="pt-BR" sz="1000" smtClean="0"/>
          </a:p>
          <a:p>
            <a:pPr algn="just"/>
            <a:r>
              <a:rPr lang="pt-BR" smtClean="0"/>
              <a:t>Complicações no adulto com doenças GI e infiltrado eosinofílico se assemelham a complicações oriundas de enterocolite necrosante</a:t>
            </a:r>
            <a:r>
              <a:rPr lang="pt-BR" baseline="30000" smtClean="0"/>
              <a:t>3</a:t>
            </a:r>
            <a:r>
              <a:rPr lang="pt-BR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2195513" y="2060575"/>
          <a:ext cx="4680520" cy="3384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520"/>
              </a:tblGrid>
              <a:tr h="530267">
                <a:tc>
                  <a:txBody>
                    <a:bodyPr/>
                    <a:lstStyle/>
                    <a:p>
                      <a:pPr algn="ctr"/>
                      <a:r>
                        <a:rPr lang="pt-BR" sz="2400" dirty="0" smtClean="0"/>
                        <a:t>COMPLICAÇÕES</a:t>
                      </a:r>
                      <a:endParaRPr lang="pt-BR" sz="2400" dirty="0"/>
                    </a:p>
                  </a:txBody>
                  <a:tcPr/>
                </a:tc>
              </a:tr>
              <a:tr h="2854108">
                <a:tc>
                  <a:txBody>
                    <a:bodyPr/>
                    <a:lstStyle/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pt-BR" sz="1000" dirty="0" smtClean="0"/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Distúrbios de motilidade</a:t>
                      </a: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r>
                        <a:rPr lang="pt-BR" sz="1000" dirty="0" smtClean="0"/>
                        <a:t> </a:t>
                      </a:r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Distúrbios de alimentação</a:t>
                      </a: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pt-BR" sz="1000" dirty="0" smtClean="0"/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Estenoses </a:t>
                      </a:r>
                      <a:r>
                        <a:rPr lang="pt-BR" sz="2400" dirty="0" err="1" smtClean="0"/>
                        <a:t>fibróticas</a:t>
                      </a:r>
                      <a:endParaRPr lang="pt-BR" sz="2400" dirty="0" smtClean="0"/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pt-BR" sz="1000" dirty="0" smtClean="0"/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Aderências intestinais </a:t>
                      </a:r>
                    </a:p>
                    <a:p>
                      <a:pPr marL="0" indent="0" algn="ctr">
                        <a:buFont typeface="Wingdings" panose="05000000000000000000" pitchFamily="2" charset="2"/>
                        <a:buNone/>
                      </a:pPr>
                      <a:endParaRPr lang="pt-BR" sz="1000" dirty="0" smtClean="0"/>
                    </a:p>
                    <a:p>
                      <a:pPr marL="342900" indent="-342900" algn="ctr">
                        <a:buFont typeface="Wingdings" panose="05000000000000000000" pitchFamily="2" charset="2"/>
                        <a:buChar char="v"/>
                      </a:pPr>
                      <a:r>
                        <a:rPr lang="pt-BR" sz="2400" dirty="0" smtClean="0"/>
                        <a:t>Perfuração intestinal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127000" y="1412875"/>
            <a:ext cx="9036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3300"/>
                </a:solidFill>
              </a:rPr>
              <a:t>As complicações observadas na doença GI eosinofílica do adulto asssemelham-se </a:t>
            </a:r>
          </a:p>
          <a:p>
            <a:pPr algn="ctr"/>
            <a:r>
              <a:rPr lang="pt-BR">
                <a:solidFill>
                  <a:srgbClr val="FF3300"/>
                </a:solidFill>
              </a:rPr>
              <a:t> aos resultados adversos do curso clínico da enterocolilite necrosante (ECN) e incluem: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pt-BR" b="1" smtClean="0">
                <a:solidFill>
                  <a:schemeClr val="hlink"/>
                </a:solidFill>
              </a:rPr>
              <a:t>                            Objetivo</a:t>
            </a:r>
            <a:r>
              <a:rPr lang="pt-BR" smtClean="0"/>
              <a:t> </a:t>
            </a:r>
            <a:r>
              <a:rPr lang="pt-BR" b="1" smtClean="0">
                <a:solidFill>
                  <a:schemeClr val="hlink"/>
                </a:solidFill>
              </a:rPr>
              <a:t>do estudo</a:t>
            </a:r>
            <a:r>
              <a:rPr lang="pt-BR" smtClean="0"/>
              <a:t>  </a:t>
            </a:r>
          </a:p>
          <a:p>
            <a:pPr algn="just"/>
            <a:endParaRPr lang="pt-BR" smtClean="0"/>
          </a:p>
          <a:p>
            <a:pPr algn="just">
              <a:buFont typeface="Arial" charset="0"/>
              <a:buNone/>
            </a:pPr>
            <a:r>
              <a:rPr lang="pt-BR" sz="3200" smtClean="0"/>
              <a:t>mostrar que eosinofilia persistente durante o curso de enterocolite necrosante é marcador preditor de complicações clínicas e/ou cirúrgicas tardias.</a:t>
            </a:r>
          </a:p>
          <a:p>
            <a:endParaRPr lang="pt-BR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IMUNOPATOLOGIA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269541" y="3196429"/>
          <a:ext cx="7075920" cy="3654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50825" y="1412875"/>
            <a:ext cx="8388350" cy="192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chemeClr val="hlink"/>
                </a:solidFill>
              </a:rPr>
              <a:t>Imunopatologia determina a participação de células imunes, citocinas e quimiotaxinas na inflamação eosinofílica após lesão epitelial da mucosa intestinal.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Uma das mais importantes citocinas na imunidade GI é a interleucina IL-33</a:t>
            </a:r>
            <a:r>
              <a:rPr lang="pt-BR" baseline="30000">
                <a:solidFill>
                  <a:schemeClr val="hlink"/>
                </a:solidFill>
              </a:rPr>
              <a:t>5</a:t>
            </a:r>
            <a:r>
              <a:rPr lang="pt-BR">
                <a:solidFill>
                  <a:schemeClr val="hlink"/>
                </a:solidFill>
              </a:rPr>
              <a:t>. 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Diante de lesão, o epitélio intestinal secreta IL-33 que interage com mastócitos e macrófagos teciduais</a:t>
            </a:r>
            <a:r>
              <a:rPr lang="pt-BR" baseline="30000">
                <a:solidFill>
                  <a:schemeClr val="hlink"/>
                </a:solidFill>
              </a:rPr>
              <a:t>6,7</a:t>
            </a:r>
            <a:r>
              <a:rPr lang="pt-BR">
                <a:solidFill>
                  <a:schemeClr val="hlink"/>
                </a:solidFill>
              </a:rPr>
              <a:t>. </a:t>
            </a:r>
          </a:p>
          <a:p>
            <a:endParaRPr lang="pt-BR" sz="1200">
              <a:solidFill>
                <a:schemeClr val="hlink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IMUNOPATOLOGIA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697607" y="2999707"/>
          <a:ext cx="8164470" cy="3850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1268413"/>
            <a:ext cx="914400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chemeClr val="hlink"/>
                </a:solidFill>
              </a:rPr>
              <a:t>Como um membro da família IL-1, a IL-33 sinaliza através da via do receptor ST2 e induz ação de linfócitos T </a:t>
            </a:r>
            <a:r>
              <a:rPr lang="pt-BR" i="1">
                <a:solidFill>
                  <a:schemeClr val="hlink"/>
                </a:solidFill>
              </a:rPr>
              <a:t>helper</a:t>
            </a:r>
            <a:r>
              <a:rPr lang="pt-BR">
                <a:solidFill>
                  <a:schemeClr val="hlink"/>
                </a:solidFill>
              </a:rPr>
              <a:t> tipo 2 (Th2 – associado à secreção de citocina)</a:t>
            </a:r>
            <a:r>
              <a:rPr lang="pt-BR" baseline="30000">
                <a:solidFill>
                  <a:schemeClr val="hlink"/>
                </a:solidFill>
              </a:rPr>
              <a:t>5,8</a:t>
            </a:r>
            <a:r>
              <a:rPr lang="pt-BR">
                <a:solidFill>
                  <a:schemeClr val="hlink"/>
                </a:solidFill>
              </a:rPr>
              <a:t>.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A célula Th2 secreta citocinas e quimiocinas como IL-5, IL-13 e eotaxina, além de aumentar a produção medular de eosinófilos e mediar quimiotaxia associada a eosinófilos para o compartimento intestinal</a:t>
            </a:r>
            <a:r>
              <a:rPr lang="pt-BR" baseline="30000">
                <a:solidFill>
                  <a:schemeClr val="hlink"/>
                </a:solidFill>
              </a:rPr>
              <a:t>9,10</a:t>
            </a:r>
            <a:endParaRPr lang="pt-BR">
              <a:solidFill>
                <a:schemeClr val="hlink"/>
              </a:solidFill>
            </a:endParaRPr>
          </a:p>
          <a:p>
            <a:pPr algn="ctr"/>
            <a:r>
              <a:rPr lang="pt-BR">
                <a:solidFill>
                  <a:schemeClr val="hlink"/>
                </a:solidFill>
              </a:rPr>
              <a:t>(Figura1)</a:t>
            </a:r>
          </a:p>
          <a:p>
            <a:pPr>
              <a:spcBef>
                <a:spcPct val="50000"/>
              </a:spcBef>
            </a:pPr>
            <a:endParaRPr lang="pt-BR" sz="1200">
              <a:solidFill>
                <a:schemeClr val="hlink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IMUNOPATOLOGIA</a:t>
            </a:r>
            <a:endParaRPr lang="pt-BR" dirty="0"/>
          </a:p>
        </p:txBody>
      </p:sp>
      <p:graphicFrame>
        <p:nvGraphicFramePr>
          <p:cNvPr id="4" name="Diagrama 3"/>
          <p:cNvGraphicFramePr/>
          <p:nvPr/>
        </p:nvGraphicFramePr>
        <p:xfrm>
          <a:off x="213990" y="1056159"/>
          <a:ext cx="8568953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tângulo 4"/>
          <p:cNvSpPr>
            <a:spLocks noChangeArrowheads="1"/>
          </p:cNvSpPr>
          <p:nvPr/>
        </p:nvSpPr>
        <p:spPr bwMode="auto">
          <a:xfrm>
            <a:off x="1258888" y="4581525"/>
            <a:ext cx="7345362" cy="1008063"/>
          </a:xfrm>
          <a:prstGeom prst="rect">
            <a:avLst/>
          </a:prstGeom>
          <a:solidFill>
            <a:schemeClr val="bg1"/>
          </a:solidFill>
          <a:ln w="26425" algn="ctr">
            <a:solidFill>
              <a:srgbClr val="FF9900"/>
            </a:solidFill>
            <a:prstDash val="dash"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As complicações observadas na esofagite </a:t>
            </a:r>
            <a:r>
              <a:rPr lang="pt-BR" b="1" dirty="0" err="1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eosinofílica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, doença de </a:t>
            </a:r>
            <a:r>
              <a:rPr lang="pt-BR" b="1" dirty="0" err="1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Crohn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 e colite ulcerativa são consequentes desse </a:t>
            </a:r>
            <a:r>
              <a:rPr lang="pt-BR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processo.</a:t>
            </a:r>
            <a:endParaRPr lang="pt-BR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8101013" y="1628775"/>
            <a:ext cx="288925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5</a:t>
            </a: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5508625" y="3141663"/>
            <a:ext cx="503238" cy="2873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5,11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8316913" y="3860800"/>
            <a:ext cx="430212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/>
              <a:t>5,11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179388" y="5589588"/>
            <a:ext cx="8964612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600" b="1">
                <a:solidFill>
                  <a:schemeClr val="hlink"/>
                </a:solidFill>
              </a:rPr>
              <a:t>Independente da frequência de eosinofilia na enterocolite necrosante, esse marcador hematológico ainda não é um preditor de progressão da doença em neonatos.</a:t>
            </a:r>
          </a:p>
          <a:p>
            <a:pPr algn="ctr"/>
            <a:r>
              <a:rPr lang="pt-BR" sz="1600" b="1">
                <a:solidFill>
                  <a:schemeClr val="hlink"/>
                </a:solidFill>
              </a:rPr>
              <a:t>Esse estudo avalia se a eosinofila pode atuar como preditor de complicações durante o curso de enterocolite necrosante.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link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981075"/>
            <a:ext cx="8388350" cy="4922838"/>
          </a:xfrm>
          <a:prstGeom prst="rect">
            <a:avLst/>
          </a:prstGeom>
          <a:noFill/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528638" y="352425"/>
            <a:ext cx="831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chemeClr val="hlink"/>
                </a:solidFill>
              </a:rPr>
              <a:t>Células imunes,citocinas e quimiocinas*</a:t>
            </a:r>
            <a:r>
              <a:rPr lang="pt-BR"/>
              <a:t> </a:t>
            </a:r>
            <a:r>
              <a:rPr lang="pt-BR">
                <a:solidFill>
                  <a:schemeClr val="hlink"/>
                </a:solidFill>
              </a:rPr>
              <a:t> que participam na eosinofiia durante a 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enterocolite necrosante</a:t>
            </a:r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1692275" y="5915025"/>
            <a:ext cx="61880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1400" b="1"/>
              <a:t>*As quimiocinas</a:t>
            </a:r>
            <a:r>
              <a:rPr lang="en-US" sz="1400"/>
              <a:t> (grego </a:t>
            </a:r>
            <a:r>
              <a:rPr lang="en-US" sz="1400" i="1"/>
              <a:t>-kinos,</a:t>
            </a:r>
            <a:r>
              <a:rPr lang="en-US" sz="1400"/>
              <a:t> movimento) são uma família de pequenas citocinas, ou sinalização de proteínas  secretadas por células. O seu nome deriva da sua capacidade para induzir dirigidos a quimiotaxina de células sensíveis nas proximidades; eles são </a:t>
            </a:r>
            <a:r>
              <a:rPr lang="en-US" sz="1400" b="1"/>
              <a:t>quimio</a:t>
            </a:r>
            <a:r>
              <a:rPr lang="en-US" sz="1400"/>
              <a:t> táctica</a:t>
            </a:r>
            <a:r>
              <a:rPr lang="en-US" sz="1400" b="1"/>
              <a:t>Kines</a:t>
            </a:r>
            <a:r>
              <a:rPr lang="en-US" sz="1400"/>
              <a:t> cito.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Desenho do   estudo e participantes:</a:t>
            </a:r>
          </a:p>
          <a:p>
            <a:pPr algn="just"/>
            <a:endParaRPr lang="pt-BR" sz="1000" smtClean="0"/>
          </a:p>
          <a:p>
            <a:pPr lvl="1" algn="just"/>
            <a:r>
              <a:rPr lang="pt-BR" sz="2200" smtClean="0"/>
              <a:t>Estudo retrospectivo aprovado pelo Painel de Revisão do Instituto de Ciências da Saúde da Universidade de Missouri.</a:t>
            </a:r>
          </a:p>
          <a:p>
            <a:pPr lvl="1" algn="just"/>
            <a:r>
              <a:rPr lang="pt-BR" sz="2200" smtClean="0"/>
              <a:t>Participantes: neonatos pré-termo admitidos na UTI neonatal do Hospital Infantil da Universidade de Missouri (janeiro de 2008 até dezembro de 2013).</a:t>
            </a:r>
          </a:p>
          <a:p>
            <a:pPr lvl="1" algn="just"/>
            <a:r>
              <a:rPr lang="pt-BR" sz="2200" smtClean="0"/>
              <a:t>Os casos foram identificados através de critérios do banco de dados “Vermont Oxford Neonatal Network”.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Desenho do  estudo e participantes:</a:t>
            </a:r>
          </a:p>
          <a:p>
            <a:pPr algn="just"/>
            <a:endParaRPr lang="pt-BR" sz="1000" smtClean="0"/>
          </a:p>
          <a:p>
            <a:pPr lvl="1" algn="just"/>
            <a:r>
              <a:rPr lang="pt-BR" sz="2200" b="1" smtClean="0">
                <a:solidFill>
                  <a:schemeClr val="hlink"/>
                </a:solidFill>
              </a:rPr>
              <a:t>Grupo controle</a:t>
            </a:r>
            <a:r>
              <a:rPr lang="pt-BR" sz="2200" smtClean="0"/>
              <a:t>: crianças que nasceram próximo ao momento de admissão dos neonatos que desenvolveram enterocolite necrosante e que tinham peso ao nascer e idade gestacional (IG) semelhantes, mas </a:t>
            </a:r>
            <a:r>
              <a:rPr lang="pt-BR" sz="2200" smtClean="0">
                <a:solidFill>
                  <a:schemeClr val="hlink"/>
                </a:solidFill>
              </a:rPr>
              <a:t>sem</a:t>
            </a:r>
            <a:r>
              <a:rPr lang="pt-BR" sz="2200" smtClean="0"/>
              <a:t> desenvolver </a:t>
            </a:r>
            <a:r>
              <a:rPr lang="pt-BR" sz="2200" smtClean="0">
                <a:solidFill>
                  <a:schemeClr val="hlink"/>
                </a:solidFill>
              </a:rPr>
              <a:t>enterocolite necrosante</a:t>
            </a:r>
            <a:r>
              <a:rPr lang="pt-BR" sz="2200" smtClean="0"/>
              <a:t> durante o seu período de internação.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mtClean="0"/>
              <a:t>Procedimentos:</a:t>
            </a:r>
          </a:p>
          <a:p>
            <a:pPr algn="just"/>
            <a:endParaRPr lang="pt-BR" sz="1100" smtClean="0"/>
          </a:p>
          <a:p>
            <a:pPr lvl="1" algn="just"/>
            <a:r>
              <a:rPr lang="pt-BR" sz="2200" smtClean="0"/>
              <a:t>Prontuários médicos eletrônicos categorizaram dados clínicos, nutricionais, laboratoriais, radiográficos e cirúrgicos de cada caso. </a:t>
            </a:r>
          </a:p>
          <a:p>
            <a:pPr lvl="1" algn="just"/>
            <a:r>
              <a:rPr lang="pt-BR" sz="2200" smtClean="0"/>
              <a:t>Os casos de enterocolite necrosante foram divididos entre neonatos com apresentação clássica e aqueles que desenvolveram </a:t>
            </a:r>
            <a:r>
              <a:rPr lang="pt-BR" sz="2200" smtClean="0">
                <a:solidFill>
                  <a:srgbClr val="FF3300"/>
                </a:solidFill>
              </a:rPr>
              <a:t>enterocolite &lt; 48 horas depois de transfusão sanguínea (enterocolite associada à transfusão).</a:t>
            </a:r>
          </a:p>
          <a:p>
            <a:pPr>
              <a:buFont typeface="Arial" charset="0"/>
              <a:buNone/>
            </a:pPr>
            <a:endParaRPr lang="pt-BR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mtClean="0"/>
              <a:t>Procedimentos:</a:t>
            </a:r>
          </a:p>
          <a:p>
            <a:endParaRPr lang="pt-BR" sz="1000" smtClean="0"/>
          </a:p>
          <a:p>
            <a:pPr lvl="1" algn="just"/>
            <a:r>
              <a:rPr lang="pt-BR" sz="2200" smtClean="0"/>
              <a:t>Todos os neonatos com enterocolite e controles tiveram seus hemogramas examinados para pesquisa de eosinofilia (percentual e em valores absolutos) em dias consecutivos. </a:t>
            </a:r>
          </a:p>
          <a:p>
            <a:pPr lvl="1" algn="just"/>
            <a:r>
              <a:rPr lang="pt-BR" sz="2200" smtClean="0"/>
              <a:t>Quatro grupos de neonatos surgiram dessa análise (vide </a:t>
            </a:r>
            <a:r>
              <a:rPr lang="pt-BR" sz="2200" smtClean="0">
                <a:solidFill>
                  <a:schemeClr val="hlink"/>
                </a:solidFill>
              </a:rPr>
              <a:t>Tabela 1</a:t>
            </a:r>
            <a:r>
              <a:rPr lang="pt-BR" sz="2200" smtClean="0"/>
              <a:t>).</a:t>
            </a:r>
          </a:p>
          <a:p>
            <a:pPr lvl="1"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34" name="Group 26"/>
          <p:cNvGraphicFramePr>
            <a:graphicFrameLocks noGrp="1"/>
          </p:cNvGraphicFramePr>
          <p:nvPr>
            <p:ph idx="1"/>
          </p:nvPr>
        </p:nvGraphicFramePr>
        <p:xfrm>
          <a:off x="457200" y="1412875"/>
          <a:ext cx="8229600" cy="4922838"/>
        </p:xfrm>
        <a:graphic>
          <a:graphicData uri="http://schemas.openxmlformats.org/drawingml/2006/table">
            <a:tbl>
              <a:tblPr/>
              <a:tblGrid>
                <a:gridCol w="2819400"/>
                <a:gridCol w="5410200"/>
              </a:tblGrid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Neonatos pré termo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Definições de grupo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79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Grupo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Níveis elevados de eosinofilia persistente depois do estabelecimento de enterocolite necrosante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1273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Grupo 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Neonatos com enterocolite necrosante e níveis baixos ou normais de eosinófilos; sem persistência de eosinofilia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979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Grupo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Controles com níveis normais de eosinófilos; sem infecção ou enterocolite necrosante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Grupo 4*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Controles com contagem de eosinófilos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≥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5%  por 3 a 5 dias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6080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*Neonatos com eosinofilia por infecção sistêmica ou localizada por bactéria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>
          <a:xfrm>
            <a:off x="455613" y="836613"/>
            <a:ext cx="8229600" cy="79216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2000" dirty="0" smtClean="0"/>
              <a:t>TABELA 1. Definição da divisão de grupos</a:t>
            </a: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mtClean="0"/>
              <a:t>Procedimentos:</a:t>
            </a:r>
          </a:p>
          <a:p>
            <a:pPr lvl="1"/>
            <a:endParaRPr lang="pt-BR" sz="1000" smtClean="0"/>
          </a:p>
          <a:p>
            <a:pPr lvl="1" algn="just"/>
            <a:r>
              <a:rPr lang="pt-BR" sz="2200" smtClean="0"/>
              <a:t>Baseado na revisão hematológica desses 4 grupos, </a:t>
            </a:r>
            <a:r>
              <a:rPr lang="pt-BR" sz="2200" b="1" smtClean="0">
                <a:solidFill>
                  <a:schemeClr val="hlink"/>
                </a:solidFill>
              </a:rPr>
              <a:t>eosinofilia persistente foi definida como </a:t>
            </a:r>
            <a:r>
              <a:rPr lang="pt-BR" sz="2200" b="1" smtClean="0">
                <a:solidFill>
                  <a:schemeClr val="hlink"/>
                </a:solidFill>
                <a:latin typeface="Calibri" pitchFamily="34" charset="0"/>
              </a:rPr>
              <a:t>≥ </a:t>
            </a:r>
            <a:r>
              <a:rPr lang="pt-BR" sz="2200" b="1" smtClean="0">
                <a:solidFill>
                  <a:schemeClr val="hlink"/>
                </a:solidFill>
              </a:rPr>
              <a:t>5% do total de células brancas por 5 ou mais dias consecutivos, depois do início de enterocolite.</a:t>
            </a:r>
          </a:p>
          <a:p>
            <a:pPr lvl="1" algn="just"/>
            <a:r>
              <a:rPr lang="pt-BR" sz="2200" smtClean="0"/>
              <a:t>As fezes dos neonatos diagnosticados com enterocolite eosinofílica foram examinadas para excluir colite eosinofílica.</a:t>
            </a:r>
          </a:p>
          <a:p>
            <a:pPr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3600" smtClean="0"/>
              <a:t>MÉTODOS: definição de enterocolite necrosante (Critério de VON</a:t>
            </a:r>
            <a:r>
              <a:rPr lang="pt-BR" sz="3600" baseline="30000" smtClean="0"/>
              <a:t>12</a:t>
            </a:r>
            <a:r>
              <a:rPr lang="pt-BR" sz="3600" smtClean="0"/>
              <a:t>)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316038" y="1773238"/>
          <a:ext cx="6840537" cy="1736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2200" dirty="0" smtClean="0">
                          <a:latin typeface="Calibri" panose="020F0502020204030204" pitchFamily="34" charset="0"/>
                        </a:rPr>
                        <a:t>DEFINIÇÃO</a:t>
                      </a:r>
                      <a:r>
                        <a:rPr lang="pt-BR" sz="2200" baseline="0" dirty="0" smtClean="0">
                          <a:latin typeface="Calibri" panose="020F0502020204030204" pitchFamily="34" charset="0"/>
                        </a:rPr>
                        <a:t> (≥ </a:t>
                      </a:r>
                      <a:r>
                        <a:rPr lang="pt-BR" sz="2200" baseline="0" dirty="0" smtClean="0">
                          <a:latin typeface="Calibri"/>
                        </a:rPr>
                        <a:t>1 CRITÉRIOS CLÍNICOS)</a:t>
                      </a:r>
                      <a:endParaRPr lang="pt-BR" sz="2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>
                          <a:latin typeface="Calibri" panose="020F0502020204030204" pitchFamily="34" charset="0"/>
                        </a:rPr>
                        <a:t>1. vômitos biliosos ou sua aspiração.</a:t>
                      </a:r>
                    </a:p>
                    <a:p>
                      <a:pPr algn="ctr"/>
                      <a:r>
                        <a:rPr lang="pt-BR" sz="2000" dirty="0" smtClean="0">
                          <a:latin typeface="Calibri" panose="020F0502020204030204" pitchFamily="34" charset="0"/>
                        </a:rPr>
                        <a:t>2. distensão abdominal.</a:t>
                      </a:r>
                    </a:p>
                    <a:p>
                      <a:pPr algn="ctr"/>
                      <a:r>
                        <a:rPr lang="pt-BR" sz="2000" dirty="0" smtClean="0">
                          <a:latin typeface="Calibri" panose="020F0502020204030204" pitchFamily="34" charset="0"/>
                        </a:rPr>
                        <a:t>3. sangue oculto ou visualizado nas fezes (excluídas as fissuras)</a:t>
                      </a:r>
                    </a:p>
                    <a:p>
                      <a:pPr algn="ctr"/>
                      <a:endParaRPr lang="pt-BR" sz="2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478" name="Group 22"/>
          <p:cNvGraphicFramePr>
            <a:graphicFrameLocks noGrp="1"/>
          </p:cNvGraphicFramePr>
          <p:nvPr/>
        </p:nvGraphicFramePr>
        <p:xfrm>
          <a:off x="1268413" y="4292600"/>
          <a:ext cx="6840537" cy="1430338"/>
        </p:xfrm>
        <a:graphic>
          <a:graphicData uri="http://schemas.openxmlformats.org/drawingml/2006/table">
            <a:tbl>
              <a:tblPr/>
              <a:tblGrid>
                <a:gridCol w="6840537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(</a:t>
                      </a:r>
                      <a:r>
                        <a:rPr kumimoji="0" lang="pt-BR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≥ 1 CRITÉRIOS RADIOLÓGICOS)</a:t>
                      </a:r>
                      <a:endParaRPr kumimoji="0" lang="pt-BR" sz="2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1. pneumatose intestinal;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2. gás hepatobiliar;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3. pneumoperitônio.g</a:t>
                      </a:r>
                      <a:endParaRPr kumimoji="0" lang="pt-B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</a:tbl>
          </a:graphicData>
        </a:graphic>
      </p:graphicFrame>
      <p:sp>
        <p:nvSpPr>
          <p:cNvPr id="6" name="Cruz 5"/>
          <p:cNvSpPr/>
          <p:nvPr/>
        </p:nvSpPr>
        <p:spPr>
          <a:xfrm>
            <a:off x="4506913" y="3687763"/>
            <a:ext cx="458787" cy="433387"/>
          </a:xfrm>
          <a:prstGeom prst="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0825" y="620713"/>
            <a:ext cx="8229600" cy="79216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b="1" smtClean="0">
                <a:solidFill>
                  <a:schemeClr val="hlink"/>
                </a:solidFill>
              </a:rPr>
              <a:t>TABELA 2. Escala Likert, medindo a severidade das complicações depois do início e durante o curso da enterocolite necrosante</a:t>
            </a:r>
          </a:p>
        </p:txBody>
      </p:sp>
      <p:graphicFrame>
        <p:nvGraphicFramePr>
          <p:cNvPr id="20512" name="Group 32"/>
          <p:cNvGraphicFramePr>
            <a:graphicFrameLocks noGrp="1"/>
          </p:cNvGraphicFramePr>
          <p:nvPr>
            <p:ph idx="1"/>
          </p:nvPr>
        </p:nvGraphicFramePr>
        <p:xfrm>
          <a:off x="250825" y="1387475"/>
          <a:ext cx="8642350" cy="5365750"/>
        </p:xfrm>
        <a:graphic>
          <a:graphicData uri="http://schemas.openxmlformats.org/drawingml/2006/table">
            <a:tbl>
              <a:tblPr/>
              <a:tblGrid>
                <a:gridCol w="1143000"/>
                <a:gridCol w="7499350"/>
              </a:tblGrid>
              <a:tr h="3381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Escore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Definição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Efeitos colaterais mínimos depois do estabelecimento da enterocolite necrosante até alta hospitalar e/ou atraso na nutrição enteral causada por resíduos ou distensão abdominal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Distúrbios alimentares prolongados (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Calibri" pitchFamily="34" charset="0"/>
                        </a:rPr>
                        <a:t>≥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2 semanas) ou significantes (necessidade de nutrição parenteral) após enterocolite; espessamento de parede intestinal em achados radiográficos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Estenose intestinal isolada, sem necessidade de abordagem cirúrgica durante convalescência após enterocolite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80168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Necessidade de cirurgia devido à complicações após enterocolite (obstrução intestinal, perfuração, obstrução ou múltiplas áreas de estenose e/ou aderências, pneumoperitôneo)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5635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Necessidade de remoção intestinal e/ou ostomias em cirurgias (intestino não viável, múltiplas estenoses)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34"/>
                          </a:solidFill>
                          <a:effectLst/>
                          <a:latin typeface="Arial" charset="0"/>
                        </a:rPr>
                        <a:t>Morte causada por complicações da enterocolite antes da alta hospitalar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F0EF"/>
                    </a:solidFill>
                  </a:tcPr>
                </a:tc>
              </a:tr>
              <a:tr h="974725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292934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Escala Likert não foi aplicada em neonatos que morreram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alibri" pitchFamily="34" charset="0"/>
                        </a:rPr>
                        <a:t>≤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2 dias depois do início de enterocolite, para eliminar possível viés. Esses neonatos não sobreviveram tempo suficiente para apresentar eosinofilia persistente. Foram excluídos neonatos que morreram de outras causas.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0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Análise estatística:</a:t>
            </a:r>
          </a:p>
          <a:p>
            <a:endParaRPr lang="pt-BR" sz="1000" smtClean="0"/>
          </a:p>
          <a:p>
            <a:endParaRPr lang="pt-BR" sz="100" smtClean="0"/>
          </a:p>
          <a:p>
            <a:pPr lvl="1" algn="just"/>
            <a:r>
              <a:rPr lang="pt-BR" sz="2200" smtClean="0"/>
              <a:t>O tamanho da amostra foi determinado por análise de variância, 4 grupos, poder estatístico de 0.80, efeito de 0.50, e alfa = 0.05, e resultou num grupo total mínimo de 48 sujeitos.</a:t>
            </a:r>
          </a:p>
          <a:p>
            <a:pPr lvl="1" algn="just"/>
            <a:r>
              <a:rPr lang="pt-BR" sz="2200" smtClean="0"/>
              <a:t>Registro e análise de dados foram feitos através de SPSS Software, versão 22.</a:t>
            </a:r>
          </a:p>
          <a:p>
            <a:pPr lvl="1" algn="just"/>
            <a:r>
              <a:rPr lang="pt-BR" sz="2200" smtClean="0"/>
              <a:t>Para mostrar significância clínica, os resultados foram apresentados em média </a:t>
            </a:r>
            <a:r>
              <a:rPr lang="en-US" sz="2200" smtClean="0">
                <a:cs typeface="Arial" charset="0"/>
              </a:rPr>
              <a:t>±</a:t>
            </a:r>
            <a:r>
              <a:rPr lang="pt-BR" sz="2200" smtClean="0"/>
              <a:t> desvio padrão, curvas ROC expressas como área sob a curvas e intervalos de confiança de 95%.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mtClean="0"/>
              <a:t>Excluídos: </a:t>
            </a:r>
          </a:p>
          <a:p>
            <a:pPr>
              <a:buFont typeface="Arial" charset="0"/>
              <a:buNone/>
            </a:pPr>
            <a:endParaRPr lang="pt-BR" smtClean="0"/>
          </a:p>
          <a:p>
            <a:pPr lvl="1"/>
            <a:r>
              <a:rPr lang="pt-BR" sz="2200" smtClean="0"/>
              <a:t>2 lactentes que tiveram perfuração intestinal espontânea, após a revisão da patologia gastrintestinal</a:t>
            </a:r>
          </a:p>
          <a:p>
            <a:pPr lvl="1"/>
            <a:r>
              <a:rPr lang="pt-BR" sz="2200" smtClean="0"/>
              <a:t>Grupo1: 2 lactentes que tiveram ECN, mas que morreram de outras causas</a:t>
            </a:r>
          </a:p>
          <a:p>
            <a:pPr lvl="1"/>
            <a:r>
              <a:rPr lang="pt-BR" sz="2200" smtClean="0"/>
              <a:t>Grupo 2: 6 crianças que morreram em menos de 2 dias após o início da ECN, por isso não poderia ter apresentado eosinofilia persistente </a:t>
            </a:r>
          </a:p>
          <a:p>
            <a:pPr lvl="1"/>
            <a:r>
              <a:rPr lang="pt-BR" sz="2200" smtClean="0"/>
              <a:t>Na </a:t>
            </a:r>
            <a:r>
              <a:rPr lang="pt-BR" sz="2200" smtClean="0">
                <a:solidFill>
                  <a:schemeClr val="hlink"/>
                </a:solidFill>
              </a:rPr>
              <a:t>Figura 2</a:t>
            </a:r>
            <a:r>
              <a:rPr lang="pt-BR" sz="2200" smtClean="0"/>
              <a:t>, o Diagrama para todos os pacientes do estudo</a:t>
            </a:r>
          </a:p>
          <a:p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hlink"/>
                </a:solidFill>
              </a:rPr>
              <a:t>Grupo 1 (total de 17 crianças): </a:t>
            </a:r>
          </a:p>
          <a:p>
            <a:endParaRPr lang="pt-BR" b="1" smtClean="0">
              <a:solidFill>
                <a:schemeClr val="hlink"/>
              </a:solidFill>
            </a:endParaRPr>
          </a:p>
          <a:p>
            <a:pPr lvl="1"/>
            <a:r>
              <a:rPr lang="pt-BR" sz="2200" smtClean="0"/>
              <a:t>12 crianças (71%) tinha ECN clássica.</a:t>
            </a:r>
          </a:p>
          <a:p>
            <a:pPr lvl="1"/>
            <a:r>
              <a:rPr lang="pt-BR" sz="2200" smtClean="0"/>
              <a:t>5 crianças (21%) apresentaram transfusão associada a enterocolite necrosante (TANEC)</a:t>
            </a:r>
          </a:p>
          <a:p>
            <a:pPr lvl="1"/>
            <a:r>
              <a:rPr lang="pt-BR" sz="2200" smtClean="0"/>
              <a:t> nenhum das crianças com eosinofilia apresentavam sinais de colite eosinofílica fecal</a:t>
            </a:r>
          </a:p>
          <a:p>
            <a:pPr lvl="1"/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457200"/>
            <a:r>
              <a:rPr lang="pt-BR" b="1" smtClean="0">
                <a:solidFill>
                  <a:schemeClr val="hlink"/>
                </a:solidFill>
              </a:rPr>
              <a:t>Grupo 2 (total de 25 crianças): </a:t>
            </a:r>
          </a:p>
          <a:p>
            <a:pPr marL="514350" indent="-457200"/>
            <a:endParaRPr lang="pt-BR" b="1" smtClean="0">
              <a:solidFill>
                <a:schemeClr val="hlink"/>
              </a:solidFill>
            </a:endParaRPr>
          </a:p>
          <a:p>
            <a:pPr marL="914400" lvl="1" indent="-457200"/>
            <a:r>
              <a:rPr lang="pt-BR" sz="2200" smtClean="0"/>
              <a:t>13 crianças (52%) tiveram TANEC.</a:t>
            </a:r>
          </a:p>
          <a:p>
            <a:pPr marL="914400" lvl="1" indent="-457200"/>
            <a:r>
              <a:rPr lang="pt-BR" sz="2200" smtClean="0"/>
              <a:t>6 óbitos em menos de 48 horas</a:t>
            </a:r>
          </a:p>
          <a:p>
            <a:pPr marL="914400" lvl="1" indent="-457200"/>
            <a:r>
              <a:rPr lang="pt-BR" sz="2200" smtClean="0"/>
              <a:t>Eosinófilos médio absoluto: </a:t>
            </a:r>
            <a:r>
              <a:rPr lang="es-ES_tradnl" sz="2200" smtClean="0"/>
              <a:t>0,12 x 10</a:t>
            </a:r>
            <a:r>
              <a:rPr lang="es-ES_tradnl" sz="2200" baseline="30000" smtClean="0"/>
              <a:t>9</a:t>
            </a:r>
            <a:r>
              <a:rPr lang="es-ES_tradnl" sz="2200" smtClean="0"/>
              <a:t> células/L</a:t>
            </a:r>
          </a:p>
          <a:p>
            <a:pPr marL="914400" lvl="1" indent="-457200"/>
            <a:r>
              <a:rPr lang="pt-BR" smtClean="0"/>
              <a:t>A patologia do seu intestino delgado mostrou necrose não envolveu perda sanguínea. Este intestino desvitalizado provavelmente ocorreu  devido a baixas quantidades de citocinas e quimiocinas. Os autores sugerem que esta patologia intestinal explica a baixa contagem  absoluta de eosinófilos nestes bebês.</a:t>
            </a:r>
          </a:p>
          <a:p>
            <a:pPr marL="914400" lvl="1" indent="-457200"/>
            <a:r>
              <a:rPr lang="pt-BR" smtClean="0"/>
              <a:t>contagens nestes bebês.</a:t>
            </a:r>
            <a:endParaRPr lang="pt-BR" sz="2200" smtClean="0"/>
          </a:p>
          <a:p>
            <a:pPr marL="914400" lvl="1" indent="-457200"/>
            <a:r>
              <a:rPr lang="pt-BR" sz="2200" smtClean="0"/>
              <a:t> 2 crianças tiveram mortes tardias apos resolução da ECN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95400"/>
            <a:ext cx="9144000" cy="4287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>
                <a:solidFill>
                  <a:schemeClr val="hlink"/>
                </a:solidFill>
              </a:rPr>
              <a:t>Grupo 3:</a:t>
            </a:r>
          </a:p>
          <a:p>
            <a:pPr lvl="1"/>
            <a:r>
              <a:rPr lang="pt-BR" smtClean="0"/>
              <a:t>Não apresentou eosinofilia &gt; 5% por mais de 2 dias</a:t>
            </a:r>
          </a:p>
          <a:p>
            <a:pPr lvl="1"/>
            <a:r>
              <a:rPr lang="pt-BR" smtClean="0"/>
              <a:t>No entanto: 4 crianças tiveram infecções da corrente sanguínea ou pneumonia com ≥ 5% eosinofilia por 3 a 5 dias</a:t>
            </a:r>
          </a:p>
          <a:p>
            <a:r>
              <a:rPr lang="pt-BR" sz="2000" smtClean="0"/>
              <a:t>Grupo 3 e 4 recém-nascidos não tinham sinais ou sintomas de ECN ou 5% eosinofilia que persistiu durante&gt; 5 dias, e nenhum deles desenvolveram complicações como as crianças com ECN durante a internação</a:t>
            </a:r>
          </a:p>
          <a:p>
            <a:r>
              <a:rPr lang="pt-BR" sz="2000" smtClean="0"/>
              <a:t>.Por último, os recém-nascidos designados para o Grupo 1 apresentaram menor peso ao nascer e idade gestacional dos 4 grupos (</a:t>
            </a:r>
            <a:r>
              <a:rPr lang="pt-BR" sz="2000" smtClean="0">
                <a:solidFill>
                  <a:schemeClr val="hlink"/>
                </a:solidFill>
              </a:rPr>
              <a:t>Tabela 3</a:t>
            </a:r>
            <a:r>
              <a:rPr lang="pt-BR" sz="2000" smtClean="0"/>
              <a:t>).</a:t>
            </a:r>
          </a:p>
          <a:p>
            <a:r>
              <a:rPr lang="pt-BR" sz="2000" smtClean="0"/>
              <a:t>Peso ao nascer e idade gestacional podem ser fatores de risco para complicações relacionadas a ECN, além da persistente eosinofilia sanguínea</a:t>
            </a:r>
          </a:p>
          <a:p>
            <a:pPr lvl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36550" y="549275"/>
            <a:ext cx="8123238" cy="62182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DISCUSSÃO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ECN é a principal doença inflamatória GI e uma líder de causas de morte e internações prolongadas de pré-termo</a:t>
            </a:r>
            <a:r>
              <a:rPr lang="pt-BR" baseline="30000" smtClean="0"/>
              <a:t>3</a:t>
            </a:r>
            <a:r>
              <a:rPr lang="pt-BR" smtClean="0"/>
              <a:t>. </a:t>
            </a:r>
          </a:p>
          <a:p>
            <a:endParaRPr lang="pt-BR" smtClean="0"/>
          </a:p>
          <a:p>
            <a:r>
              <a:rPr lang="pt-BR" smtClean="0"/>
              <a:t>Grandes cirurgias gastrointestinais com finalidade para tratar as complicações da ECN duplicam o risco de morte.</a:t>
            </a:r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DISCUSSÃO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Avanços no cuidado neonatal melhoraram a taxa de sobrevivência para crianças e imaturos lactentes, mas este avanço também aumentou o risco de contrair ECN</a:t>
            </a:r>
            <a:r>
              <a:rPr lang="pt-BR" baseline="30000" smtClean="0"/>
              <a:t>3</a:t>
            </a:r>
            <a:r>
              <a:rPr lang="pt-BR" smtClean="0"/>
              <a:t>.</a:t>
            </a:r>
          </a:p>
          <a:p>
            <a:r>
              <a:rPr lang="pt-BR" smtClean="0"/>
              <a:t> O Grupo 1 com lactentes com ECN e precoce eosinofilia persistente pertencia a uma população de bebês extremamente prematuros (</a:t>
            </a:r>
            <a:r>
              <a:rPr lang="pt-BR" smtClean="0">
                <a:solidFill>
                  <a:schemeClr val="hlink"/>
                </a:solidFill>
              </a:rPr>
              <a:t>Tabela 3</a:t>
            </a:r>
            <a:r>
              <a:rPr lang="pt-BR" smtClean="0"/>
              <a:t>)</a:t>
            </a:r>
          </a:p>
          <a:p>
            <a:r>
              <a:rPr lang="pt-BR" smtClean="0"/>
              <a:t>Enquanto muitos sobreviventes da ECN aguda sofrem poucos / nenhuma  seqüelas, um significativo número de crianças desenvolvem complicações com risco de vida após o tratamento médico bem sucedido.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DISCUSSÃO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Schimpl et al</a:t>
            </a:r>
            <a:r>
              <a:rPr lang="pt-BR" baseline="30000" smtClean="0"/>
              <a:t>14</a:t>
            </a:r>
            <a:r>
              <a:rPr lang="pt-BR" smtClean="0"/>
              <a:t> salientaram que estenoses intestinais ocorrem em 15 - 35% das crianças em recuperação da ECN e formação de estenose aumenta o risco de perfuração intestinal, septicemia e morte. </a:t>
            </a:r>
          </a:p>
          <a:p>
            <a:r>
              <a:rPr lang="pt-BR" smtClean="0"/>
              <a:t>Fibrose e / ou estenose hepática ocorreu 8 vezes mais frequente no grupo 1 do que no grupo 2 (</a:t>
            </a:r>
            <a:r>
              <a:rPr lang="pt-BR" smtClean="0">
                <a:solidFill>
                  <a:schemeClr val="hlink"/>
                </a:solidFill>
              </a:rPr>
              <a:t>Tabela 3</a:t>
            </a:r>
            <a:r>
              <a:rPr lang="pt-BR" smtClean="0"/>
              <a:t>).</a:t>
            </a:r>
          </a:p>
          <a:p>
            <a:r>
              <a:rPr lang="pt-BR" smtClean="0"/>
              <a:t>Como mostrado  na </a:t>
            </a:r>
            <a:r>
              <a:rPr lang="pt-BR" smtClean="0">
                <a:solidFill>
                  <a:schemeClr val="hlink"/>
                </a:solidFill>
              </a:rPr>
              <a:t>Figura 1</a:t>
            </a:r>
            <a:r>
              <a:rPr lang="pt-BR" smtClean="0"/>
              <a:t>, epitélios intestinais lesados secretam IL-33 que entra nos tecidos e na circulação portal, agindo como um estímulo para fibrinogênese</a:t>
            </a:r>
            <a:r>
              <a:rPr lang="pt-BR" baseline="30000" smtClean="0"/>
              <a:t>5,11, 15</a:t>
            </a:r>
            <a:r>
              <a:rPr lang="pt-BR" smtClean="0"/>
              <a:t>. </a:t>
            </a:r>
          </a:p>
          <a:p>
            <a:r>
              <a:rPr lang="pt-BR" smtClean="0"/>
              <a:t>Artigos recentes sobre biomarcadores associados com citocinas durante ECN nada dizem  sobre a IL-33 na imunopatologia da ECN</a:t>
            </a:r>
            <a:r>
              <a:rPr lang="pt-BR" baseline="30000" smtClean="0"/>
              <a:t>16</a:t>
            </a:r>
            <a:r>
              <a:rPr lang="pt-BR" smtClean="0"/>
              <a:t>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DISCUSSÃO</a:t>
            </a:r>
            <a:endParaRPr lang="en-US" dirty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atendimento clínico torna imperativo na identificação de  crianças com ECN e eosinofilia persistente porque o tratamento pode reduzir complicações.</a:t>
            </a:r>
          </a:p>
          <a:p>
            <a:r>
              <a:rPr lang="pt-BR" smtClean="0"/>
              <a:t>Em ratinhos, anticorpo anti-IL-33 e anticorpo e ST-2 solúvel, o receptor da IL-33, inibem os efeitos prejudiciais intestinais da IL-33.</a:t>
            </a:r>
          </a:p>
          <a:p>
            <a:r>
              <a:rPr lang="pt-BR" smtClean="0"/>
              <a:t> O análogo febrifugina rompe o fator de crescimento transformante β, bloqueando assim a transformação de fibroblastos a miofibroblastos-e fibrose</a:t>
            </a:r>
            <a:r>
              <a:rPr lang="pt-BR" baseline="30000" smtClean="0"/>
              <a:t>19</a:t>
            </a:r>
            <a:r>
              <a:rPr lang="pt-BR" smtClean="0"/>
              <a:t>. </a:t>
            </a:r>
          </a:p>
          <a:p>
            <a:r>
              <a:rPr lang="en-US" smtClean="0"/>
              <a:t>O</a:t>
            </a:r>
            <a:r>
              <a:rPr lang="pt-BR" smtClean="0"/>
              <a:t> uso de </a:t>
            </a:r>
            <a:r>
              <a:rPr lang="es-ES_tradnl" smtClean="0"/>
              <a:t>análogos de febrifugina</a:t>
            </a:r>
            <a:r>
              <a:rPr lang="pt-BR" smtClean="0"/>
              <a:t> podem prevenir danos intestinais em recém-nascidos que apresentam altas contagens de eosinófilos durante a ECN.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000" smtClean="0"/>
              <a:t>Revisões de biomarcadores celulares durante a ECN não mencionam os  eosinófilos como um preditor de desfechos desfavoráveis</a:t>
            </a:r>
            <a:r>
              <a:rPr lang="pt-BR" sz="2000" baseline="30000" smtClean="0"/>
              <a:t>16,17</a:t>
            </a:r>
            <a:r>
              <a:rPr lang="pt-BR" sz="2000" smtClean="0"/>
              <a:t>. Baixa concentração, eosinofilia inespecífica é um achado freqüente em prematuros durante a internação hospitalar</a:t>
            </a:r>
            <a:r>
              <a:rPr lang="pt-BR" sz="2000" baseline="30000" smtClean="0"/>
              <a:t>20</a:t>
            </a:r>
            <a:r>
              <a:rPr lang="pt-BR" sz="2000" smtClean="0"/>
              <a:t> e os pesquisadores descreveram eosinofilia  nos perfis hematológicos de sepse tardia e ECN</a:t>
            </a:r>
            <a:r>
              <a:rPr lang="pt-BR" sz="2000" baseline="30000" smtClean="0"/>
              <a:t>21</a:t>
            </a:r>
            <a:r>
              <a:rPr lang="pt-BR" sz="2000" smtClean="0"/>
              <a:t>.</a:t>
            </a:r>
          </a:p>
          <a:p>
            <a:r>
              <a:rPr lang="pt-BR" sz="2000" smtClean="0"/>
              <a:t>O presente estudo diferiu dos estudos anteriores pela demonstração da duração persistente de eosinofilia nos estágios iniciais de ECN.</a:t>
            </a:r>
          </a:p>
          <a:p>
            <a:r>
              <a:rPr lang="pt-BR" sz="2000" smtClean="0"/>
              <a:t> Os autores teorizaram  que a ECN é um grande estímulo para a produção prolongada de eosinófilos, ativação e recrutamento, bem como os resultados inflamatórios durante a ECN.</a:t>
            </a:r>
          </a:p>
          <a:p>
            <a:r>
              <a:rPr lang="pt-BR" sz="2000" smtClean="0"/>
              <a:t> Dentre as causas de dismotilidade durante a ECN</a:t>
            </a:r>
            <a:r>
              <a:rPr lang="pt-BR" sz="2000" baseline="30000" smtClean="0"/>
              <a:t>3</a:t>
            </a:r>
            <a:r>
              <a:rPr lang="pt-BR" sz="2000" smtClean="0"/>
              <a:t>, secreções granulares eosinofílica são um grande irritante para gânglios motores no intestino</a:t>
            </a:r>
            <a:r>
              <a:rPr lang="pt-BR" sz="2000" baseline="30000" smtClean="0"/>
              <a:t>22</a:t>
            </a:r>
            <a:r>
              <a:rPr lang="pt-BR" sz="2000" smtClean="0"/>
              <a:t>.</a:t>
            </a:r>
          </a:p>
        </p:txBody>
      </p:sp>
      <p:sp>
        <p:nvSpPr>
          <p:cNvPr id="2" name="Title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DISCUSSÃO</a:t>
            </a:r>
            <a:endParaRPr lang="en-US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000" smtClean="0"/>
              <a:t>Interessantemente, um dos principais membro intraintestinal da rede de citocinas associado a eosinofilia e ECN é a IL-13</a:t>
            </a:r>
            <a:r>
              <a:rPr lang="pt-BR" sz="2000" baseline="30000" smtClean="0"/>
              <a:t>10 23</a:t>
            </a:r>
            <a:r>
              <a:rPr lang="pt-BR" sz="2000" smtClean="0"/>
              <a:t>.</a:t>
            </a:r>
          </a:p>
          <a:p>
            <a:r>
              <a:rPr lang="pt-BR" sz="2000" smtClean="0"/>
              <a:t>A interação entre a IL-33, IL-4, IL-5 e IL-13 como mediadores de complicações fibróticas durante a ECN exige mais investigação (</a:t>
            </a:r>
            <a:r>
              <a:rPr lang="pt-BR" sz="2000" smtClean="0">
                <a:solidFill>
                  <a:schemeClr val="hlink"/>
                </a:solidFill>
              </a:rPr>
              <a:t>Fig. 1</a:t>
            </a:r>
            <a:r>
              <a:rPr lang="pt-BR" sz="2000" smtClean="0"/>
              <a:t>) </a:t>
            </a:r>
            <a:r>
              <a:rPr lang="pt-BR" sz="2000" baseline="30000" smtClean="0"/>
              <a:t>5,10, 23</a:t>
            </a:r>
            <a:r>
              <a:rPr lang="pt-BR" sz="2000" smtClean="0"/>
              <a:t>. </a:t>
            </a:r>
          </a:p>
          <a:p>
            <a:r>
              <a:rPr lang="pt-BR" sz="2000" smtClean="0"/>
              <a:t>Alguns pesquisadores sugeriram que a eosinofilia e sangue nas fezes pode identificar o início da ECN apresentando &lt;48 h depois da hemotransfusão</a:t>
            </a:r>
            <a:r>
              <a:rPr lang="pt-BR" sz="2000" baseline="30000" smtClean="0"/>
              <a:t>24</a:t>
            </a:r>
            <a:r>
              <a:rPr lang="pt-BR" sz="2000" smtClean="0"/>
              <a:t>, mas TANEC nas crianças do presente estudo  não apresentaram  eosinofilia persistente precoce e / ou fezes sanguinolentas (</a:t>
            </a:r>
            <a:r>
              <a:rPr lang="pt-BR" sz="2000" smtClean="0">
                <a:solidFill>
                  <a:schemeClr val="hlink"/>
                </a:solidFill>
              </a:rPr>
              <a:t>Tabela 3</a:t>
            </a:r>
            <a:r>
              <a:rPr lang="pt-BR" sz="2000" smtClean="0"/>
              <a:t>). </a:t>
            </a:r>
          </a:p>
          <a:p>
            <a:r>
              <a:rPr lang="pt-BR" sz="2000" smtClean="0"/>
              <a:t>Em espécimes cirúrgicos, a mucosa intestinal de indivíduos com eosinofilia e ECN apresentavam úlceras possivelmente relacionadas com fibrose subepitelial.</a:t>
            </a:r>
          </a:p>
        </p:txBody>
      </p:sp>
      <p:sp>
        <p:nvSpPr>
          <p:cNvPr id="2" name="Title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DISCUSSÃO</a:t>
            </a:r>
            <a:endParaRPr lang="en-US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000" smtClean="0"/>
              <a:t>Este achado pode ser responsável pelas fezes com sangue vistos</a:t>
            </a:r>
          </a:p>
          <a:p>
            <a:pPr>
              <a:buFont typeface="Arial" charset="0"/>
              <a:buNone/>
            </a:pPr>
            <a:r>
              <a:rPr lang="pt-BR" sz="2000" smtClean="0"/>
              <a:t>  durante a convalescença da ECN (</a:t>
            </a:r>
            <a:r>
              <a:rPr lang="pt-BR" sz="2000" smtClean="0">
                <a:solidFill>
                  <a:schemeClr val="hlink"/>
                </a:solidFill>
              </a:rPr>
              <a:t>Tabela 3</a:t>
            </a:r>
            <a:r>
              <a:rPr lang="pt-BR" sz="2000" smtClean="0"/>
              <a:t>). </a:t>
            </a:r>
          </a:p>
          <a:p>
            <a:pPr>
              <a:buFont typeface="Arial" charset="0"/>
              <a:buNone/>
            </a:pPr>
            <a:r>
              <a:rPr lang="pt-BR" sz="2000" smtClean="0"/>
              <a:t>   Na população de prematuros aqui estudada, o percentual de eosinófilos na contagem total dos leucócitos e a elevação eosinofílica por 5 dias identificou precisamente as crianças em rico de complicações após o início da ECN.</a:t>
            </a:r>
          </a:p>
          <a:p>
            <a:r>
              <a:rPr lang="pt-BR" sz="2000" smtClean="0"/>
              <a:t>Neste estudo este biomarcador foi selecionafo por 3 razões: Primeiro, a imunopatologia atual se encaixa nas observações clínicas (</a:t>
            </a:r>
            <a:r>
              <a:rPr lang="pt-BR" sz="2000" smtClean="0">
                <a:solidFill>
                  <a:schemeClr val="hlink"/>
                </a:solidFill>
              </a:rPr>
              <a:t>Fig. 1</a:t>
            </a:r>
            <a:r>
              <a:rPr lang="pt-BR" sz="2000" smtClean="0"/>
              <a:t>). Em segundo lugar, os cuidadores podem facilmente obter as informações sobre a contagem de eosinófilos em dias consecutivos</a:t>
            </a:r>
          </a:p>
          <a:p>
            <a:pPr>
              <a:buFont typeface="Arial" charset="0"/>
              <a:buNone/>
            </a:pPr>
            <a:r>
              <a:rPr lang="pt-BR" sz="2000" smtClean="0"/>
              <a:t>  Por fim, observou-se que a leucopenia influenciou a contagem absoluta de eosinófilos, mais frequentemente do que o percentual de eosinófilos diárias / 100 glóbulos brancos. Na verdade, 31% das crianças com ECN apresentam neutropenia</a:t>
            </a:r>
            <a:r>
              <a:rPr lang="pt-BR" sz="2000" baseline="30000" smtClean="0"/>
              <a:t>25</a:t>
            </a:r>
            <a:r>
              <a:rPr lang="pt-BR" sz="2000" smtClean="0"/>
              <a:t>.</a:t>
            </a:r>
          </a:p>
          <a:p>
            <a:endParaRPr lang="pt-BR" sz="2000" smtClean="0"/>
          </a:p>
        </p:txBody>
      </p:sp>
      <p:sp>
        <p:nvSpPr>
          <p:cNvPr id="2" name="Title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DISCUSSÃO</a:t>
            </a:r>
            <a:endParaRPr lang="en-US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LIMITAÇÕES DO ESTUDO</a:t>
            </a:r>
            <a:endParaRPr lang="en-US" dirty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presente estudo teve vantagem e desvantagens.Uma única instituição foi uma vantagem, porque houve uma consistente aplicação de políticas e protocolos entre os neonatologistas e cirurgiões pediátricos, medidas de laboratório e apresentação de relatórios eram qualidade controlada e confiável e as interpretações por radiologistas pediátricos foram constante e confiável.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Mais de 5 anos, casos suficientes permitiu atender cálculos do tamanho da  amostra e  uma população de controle apropriada.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O número de indivíduos permitiu uma análise clínica detalhada de cada objeto em todos os 4 grupos.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No grupo 2, apenas alguns recém-nascidos tiveram cirurgia abdominal, não sendo realizadas biópsias hepáticas.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No entanto, os resultados para este grupo verificou que baixo nível de  eosinofilia baixa pontuação de Likert foram  preditores de menos intervenções cirúrgicas após ECN (</a:t>
            </a:r>
            <a:r>
              <a:rPr lang="pt-BR" sz="2000" smtClean="0">
                <a:solidFill>
                  <a:schemeClr val="hlink"/>
                </a:solidFill>
              </a:rPr>
              <a:t>Tabela 3</a:t>
            </a:r>
            <a:r>
              <a:rPr lang="pt-BR" sz="2000" smtClean="0"/>
              <a:t>)</a:t>
            </a:r>
            <a:r>
              <a:rPr lang="pt-BR" sz="2000" smtClean="0">
                <a:solidFill>
                  <a:schemeClr val="hlink"/>
                </a:solidFill>
              </a:rPr>
              <a:t>.</a:t>
            </a:r>
            <a:r>
              <a:rPr lang="pt-BR" sz="20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Notavelmente, papel da microbiota intestinal como um indutor da inflamação eosinofílica e fibrose durante a ECN não foi suficientemente explorado</a:t>
            </a:r>
            <a:r>
              <a:rPr lang="pt-BR" sz="2000" baseline="30000" smtClean="0"/>
              <a:t>17</a:t>
            </a:r>
            <a:r>
              <a:rPr lang="pt-BR" sz="2000" smtClean="0"/>
              <a:t>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Assim, os autores propõem uma investigação multicêntrica para examinar a eosinofilia persistente, as concentrações séricas de citocinas e quimiocinas e análises do microbioma fecal.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Conhecimentos deste estudo provavelmente vão reconhecer biomarcadores microbiológicos e imunológicos  que irão  melhorar a predição de complicações durante o curso da ECN..</a:t>
            </a:r>
          </a:p>
        </p:txBody>
      </p:sp>
      <p:sp>
        <p:nvSpPr>
          <p:cNvPr id="2" name="Title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LIMITAÇÕES DO ESTUDO</a:t>
            </a:r>
            <a:endParaRPr lang="en-US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A presente investigação  estabeleceu que a  eosinofilia persistente é um  preditor de complicações durante o curso da ECN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Anteriormente, pesquisadores haviam proposto eosinofilia como um biomarcador relacionado ao  início da ECN</a:t>
            </a:r>
            <a:r>
              <a:rPr lang="pt-BR" sz="2000" baseline="30000" smtClean="0"/>
              <a:t>24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Além disso, a doença fibrótica intestinal e hepática são as principais causas de lesões de órgãos e os médicos têm um melhor entendimento hoje da patogênese e prevenção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da fibrose</a:t>
            </a:r>
            <a:r>
              <a:rPr lang="pt-BR" sz="2000" baseline="30000" smtClean="0"/>
              <a:t>26</a:t>
            </a:r>
            <a:r>
              <a:rPr lang="pt-BR" sz="2000" smtClean="0"/>
              <a:t>.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Eosinofilia sanguínea pode ser um indicador de patologia que resulta o aparecimento da ECN (</a:t>
            </a:r>
            <a:r>
              <a:rPr lang="pt-BR" sz="2000" smtClean="0">
                <a:solidFill>
                  <a:schemeClr val="hlink"/>
                </a:solidFill>
              </a:rPr>
              <a:t>Figura 1</a:t>
            </a:r>
            <a:r>
              <a:rPr lang="pt-BR" sz="2000" smtClean="0"/>
              <a:t>).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Os profissionais de saúde que cuidam de crianças que desenvolvem   ECN devem estar atentos ao  aumento precoce de eosinófilos no sangue of≥ 5% for≥ 5 dias consecutivos.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Nos prematuros com   ECN que apresentarem eosinofilia persistente de início precoce, os cuidadores devem acompanhar essas crianças para as complicações descritas na </a:t>
            </a:r>
            <a:r>
              <a:rPr lang="pt-BR" sz="2000" smtClean="0">
                <a:solidFill>
                  <a:schemeClr val="hlink"/>
                </a:solidFill>
              </a:rPr>
              <a:t>Tabela 2</a:t>
            </a:r>
            <a:r>
              <a:rPr lang="pt-BR" sz="2000" smtClean="0"/>
              <a:t>.</a:t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2" name="Título 1"/>
          <p:cNvSpPr>
            <a:spLocks/>
          </p:cNvSpPr>
          <p:nvPr/>
        </p:nvSpPr>
        <p:spPr bwMode="auto">
          <a:xfrm>
            <a:off x="457200" y="533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pt-BR" sz="4000" spc="-1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CONCLUSÃO</a:t>
            </a:r>
            <a:endParaRPr lang="pt-BR" sz="4000" spc="-1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Portanto...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pPr algn="ctr"/>
            <a:r>
              <a:rPr lang="pt-BR" smtClean="0">
                <a:solidFill>
                  <a:schemeClr val="hlink"/>
                </a:solidFill>
              </a:rPr>
              <a:t>Eosinofilia persistente é um preditor de complicações da ECN</a:t>
            </a:r>
          </a:p>
          <a:p>
            <a:pPr algn="ctr"/>
            <a:r>
              <a:rPr lang="pt-BR" smtClean="0">
                <a:solidFill>
                  <a:schemeClr val="hlink"/>
                </a:solidFill>
              </a:rPr>
              <a:t>Fibrose intestinal e hepática  são as principais causas de lesão do órgão.</a:t>
            </a:r>
          </a:p>
          <a:p>
            <a:pPr algn="ctr"/>
            <a:r>
              <a:rPr lang="pt-BR" smtClean="0">
                <a:solidFill>
                  <a:schemeClr val="hlink"/>
                </a:solidFill>
              </a:rPr>
              <a:t>A eosinofilia pode ser um indicador do inicio da ECN</a:t>
            </a:r>
          </a:p>
          <a:p>
            <a:pPr algn="ctr"/>
            <a:r>
              <a:rPr lang="pt-BR" smtClean="0">
                <a:solidFill>
                  <a:schemeClr val="hlink"/>
                </a:solidFill>
              </a:rPr>
              <a:t>Deve se procurar em crianças com ECN um aumento de eosinófilos no sangue ≥5% para ≥ 5 dias consecutivos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7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027738" cy="6049963"/>
          </a:xfrm>
          <a:prstGeom prst="rect">
            <a:avLst/>
          </a:prstGeom>
          <a:noFill/>
        </p:spPr>
      </p:pic>
      <p:pic>
        <p:nvPicPr>
          <p:cNvPr id="60428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075" y="2349500"/>
            <a:ext cx="5957888" cy="2400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1700213"/>
            <a:ext cx="5957888" cy="2400300"/>
          </a:xfrm>
        </p:spPr>
      </p:pic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1187450" y="2924175"/>
            <a:ext cx="7273925" cy="37449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6247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6129338"/>
            <a:ext cx="4535487" cy="728662"/>
          </a:xfrm>
          <a:prstGeom prst="rect">
            <a:avLst/>
          </a:prstGeom>
          <a:noFill/>
        </p:spPr>
      </p:pic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1258888" y="2852738"/>
            <a:ext cx="6937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600"/>
              <a:t>tures.</a:t>
            </a:r>
          </a:p>
        </p:txBody>
      </p:sp>
      <p:pic>
        <p:nvPicPr>
          <p:cNvPr id="62474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84438" y="2924175"/>
            <a:ext cx="4495800" cy="32178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20713"/>
            <a:ext cx="8375650" cy="5662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 bwMode="auto">
          <a:xfrm>
            <a:off x="323850" y="2492375"/>
            <a:ext cx="8229600" cy="990600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solidFill>
                  <a:schemeClr val="hlink"/>
                </a:solidFill>
              </a:rPr>
              <a:t>Nota do Editor do site, Dr. Paulo R. Margotto</a:t>
            </a:r>
            <a:br>
              <a:rPr lang="pt-BR" smtClean="0">
                <a:solidFill>
                  <a:schemeClr val="hlink"/>
                </a:solidFill>
              </a:rPr>
            </a:br>
            <a:r>
              <a:rPr lang="pt-BR" smtClean="0">
                <a:solidFill>
                  <a:schemeClr val="hlink"/>
                </a:solidFill>
              </a:rPr>
              <a:t>Consultem também! </a:t>
            </a:r>
            <a:br>
              <a:rPr lang="pt-BR" smtClean="0">
                <a:solidFill>
                  <a:schemeClr val="hlink"/>
                </a:solidFill>
              </a:rPr>
            </a:br>
            <a:r>
              <a:rPr lang="pt-BR" smtClean="0">
                <a:solidFill>
                  <a:schemeClr val="hlink"/>
                </a:solidFill>
              </a:rPr>
              <a:t>Aqui e Agora!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/>
          </p:cNvSpPr>
          <p:nvPr>
            <p:ph type="body" idx="1"/>
          </p:nvPr>
        </p:nvSpPr>
        <p:spPr>
          <a:xfrm>
            <a:off x="395288" y="1981200"/>
            <a:ext cx="8229600" cy="4876800"/>
          </a:xfrm>
        </p:spPr>
        <p:txBody>
          <a:bodyPr/>
          <a:lstStyle/>
          <a:p>
            <a:r>
              <a:rPr lang="pt-BR" smtClean="0"/>
              <a:t>Histopatologicamente, a ECN é caracterizada por presença de infiltrado leucocitário rico em macrófagos</a:t>
            </a:r>
            <a:endParaRPr lang="pt-BR" baseline="30000" smtClean="0"/>
          </a:p>
          <a:p>
            <a:r>
              <a:rPr lang="pt-BR" smtClean="0"/>
              <a:t>macrófagos intestinais são normalmente mantidas em recrutamento contínuo e diferenciação </a:t>
            </a:r>
            <a:r>
              <a:rPr lang="pt-BR" i="1" smtClean="0"/>
              <a:t>in situ </a:t>
            </a:r>
            <a:r>
              <a:rPr lang="pt-BR" smtClean="0"/>
              <a:t>de monócitos circulantes na lâmina própria</a:t>
            </a:r>
            <a:endParaRPr lang="pt-BR" baseline="30000" smtClean="0"/>
          </a:p>
          <a:p>
            <a:r>
              <a:rPr lang="pt-BR" smtClean="0">
                <a:solidFill>
                  <a:srgbClr val="FF9900"/>
                </a:solidFill>
              </a:rPr>
              <a:t>os autores especulam que maciço influxo de monócitos circulantes para o intestino durante a ECN no pré-termo → queda aguda na contagem de monócitos em sangue periférico, podendo diferenciar  ECN precoce de outras causas de  intolerância alimentar</a:t>
            </a:r>
          </a:p>
          <a:p>
            <a:r>
              <a:rPr lang="pt-BR" baseline="30000" smtClean="0"/>
              <a:t>69 RN com ECN X 257 RN controles (episódios de intolerância alimentar sem ECN)</a:t>
            </a:r>
          </a:p>
          <a:p>
            <a:endParaRPr lang="pt-BR" sz="2000" smtClean="0"/>
          </a:p>
        </p:txBody>
      </p:sp>
      <p:graphicFrame>
        <p:nvGraphicFramePr>
          <p:cNvPr id="65556" name="Group 20"/>
          <p:cNvGraphicFramePr>
            <a:graphicFrameLocks noGrp="1"/>
          </p:cNvGraphicFramePr>
          <p:nvPr/>
        </p:nvGraphicFramePr>
        <p:xfrm>
          <a:off x="684213" y="620713"/>
          <a:ext cx="8135937" cy="1368425"/>
        </p:xfrm>
        <a:graphic>
          <a:graphicData uri="http://schemas.openxmlformats.org/drawingml/2006/table">
            <a:tbl>
              <a:tblPr/>
              <a:tblGrid>
                <a:gridCol w="4586287"/>
                <a:gridCol w="3549650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Queda aguda na contagem dos mon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citos sangu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neos diferencia enterocolite necrosante (ECN) de outras causas de intolerância alimentar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 Remon, R Kampanatkosol ,RR Kaul , JK Muraskas , RD Christensen and A Maheshwari. Apresenta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ão:Ângela Brandão, B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rbara Paes Leme, Liana Sfair, Paulo R. Margotto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554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836613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body" idx="1"/>
          </p:nvPr>
        </p:nvSpPr>
        <p:spPr>
          <a:xfrm>
            <a:off x="1141413" y="304800"/>
            <a:ext cx="6861175" cy="426720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en-US" b="1" smtClean="0">
                <a:solidFill>
                  <a:schemeClr val="hlink"/>
                </a:solidFill>
              </a:rPr>
              <a:t>Monócitos pré-sintomáticos</a:t>
            </a:r>
          </a:p>
          <a:p>
            <a:pPr lvl="1" algn="ctr">
              <a:buFont typeface="Arial" charset="0"/>
              <a:buNone/>
            </a:pPr>
            <a:r>
              <a:rPr lang="en-US" sz="1800" b="1" smtClean="0">
                <a:solidFill>
                  <a:schemeClr val="hlink"/>
                </a:solidFill>
              </a:rPr>
              <a:t>Muito baixa nos pacientes com Estágio II e III de Bell no primeiro dia de sintomas e no primeiro </a:t>
            </a:r>
            <a:r>
              <a:rPr lang="en-US" sz="1800" b="1" i="1" smtClean="0">
                <a:solidFill>
                  <a:schemeClr val="hlink"/>
                </a:solidFill>
              </a:rPr>
              <a:t>follow-up</a:t>
            </a:r>
          </a:p>
          <a:p>
            <a:pPr lvl="1">
              <a:buFont typeface="Arial" charset="0"/>
              <a:buNone/>
            </a:pPr>
            <a:r>
              <a:rPr lang="en-US" sz="1800" smtClean="0">
                <a:solidFill>
                  <a:schemeClr val="bg1"/>
                </a:solidFill>
              </a:rPr>
              <a:t>(</a:t>
            </a:r>
            <a:r>
              <a:rPr lang="en-US" sz="1600" smtClean="0"/>
              <a:t>caiu de 1,7 x 10</a:t>
            </a:r>
            <a:r>
              <a:rPr lang="en-US" sz="1600" baseline="30000" smtClean="0"/>
              <a:t>9 </a:t>
            </a:r>
            <a:r>
              <a:rPr lang="en-US" sz="1600" smtClean="0"/>
              <a:t>I</a:t>
            </a:r>
            <a:r>
              <a:rPr lang="en-US" sz="1600" baseline="30000" smtClean="0"/>
              <a:t>-1</a:t>
            </a:r>
            <a:r>
              <a:rPr lang="en-US" sz="1600" smtClean="0"/>
              <a:t> (IQR 0.98 a 2.4) para 0,8 x10</a:t>
            </a:r>
            <a:r>
              <a:rPr lang="en-US" sz="1600" baseline="30000" smtClean="0"/>
              <a:t>9 </a:t>
            </a:r>
            <a:r>
              <a:rPr lang="en-US" sz="1600" smtClean="0"/>
              <a:t>I</a:t>
            </a:r>
            <a:r>
              <a:rPr lang="en-US" sz="1600" baseline="30000" smtClean="0"/>
              <a:t>-1</a:t>
            </a:r>
            <a:r>
              <a:rPr lang="en-US" sz="1600" smtClean="0"/>
              <a:t> </a:t>
            </a:r>
            <a:r>
              <a:rPr lang="pl-PL" sz="1600" smtClean="0"/>
              <a:t>(IQR 0.62</a:t>
            </a:r>
            <a:r>
              <a:rPr lang="pt-BR" sz="1600" smtClean="0"/>
              <a:t> a</a:t>
            </a:r>
            <a:r>
              <a:rPr lang="pl-PL" sz="1600" smtClean="0"/>
              <a:t> 2.1); P</a:t>
            </a:r>
            <a:r>
              <a:rPr lang="pt-BR" sz="1600" smtClean="0"/>
              <a:t>&lt;</a:t>
            </a:r>
            <a:r>
              <a:rPr lang="pl-PL" sz="1600" smtClean="0"/>
              <a:t>0.05</a:t>
            </a:r>
            <a:r>
              <a:rPr lang="pt-BR" sz="1600" smtClean="0"/>
              <a:t> nos pacientes com ECN no  estágio II de Bell); caiu de 2,1 x 10</a:t>
            </a:r>
            <a:r>
              <a:rPr lang="en-US" sz="1600" baseline="30000" smtClean="0"/>
              <a:t>9 </a:t>
            </a:r>
            <a:r>
              <a:rPr lang="en-US" sz="1600" smtClean="0"/>
              <a:t>I</a:t>
            </a:r>
            <a:r>
              <a:rPr lang="en-US" sz="1600" baseline="30000" smtClean="0"/>
              <a:t>-1</a:t>
            </a:r>
            <a:r>
              <a:rPr lang="en-US" sz="1600" smtClean="0"/>
              <a:t>(IQR 0.1.5 a 3.2) para </a:t>
            </a:r>
            <a:r>
              <a:rPr lang="pl-PL" sz="1600" smtClean="0"/>
              <a:t>0.8 (IQR 0.6 </a:t>
            </a:r>
            <a:r>
              <a:rPr lang="pt-BR" sz="1600" smtClean="0"/>
              <a:t>a</a:t>
            </a:r>
            <a:r>
              <a:rPr lang="pl-PL" sz="1600" smtClean="0"/>
              <a:t> 1.9);P</a:t>
            </a:r>
            <a:r>
              <a:rPr lang="pt-BR" sz="1600" smtClean="0"/>
              <a:t>&lt;</a:t>
            </a:r>
            <a:r>
              <a:rPr lang="pl-PL" sz="1600" smtClean="0"/>
              <a:t>0.05</a:t>
            </a:r>
            <a:r>
              <a:rPr lang="pt-BR" sz="1600" smtClean="0"/>
              <a:t> nos pacientes com ECN estágio III de Bell). Sem mudanças na contagem de leucócitos, linfócitos e neutrófilos)</a:t>
            </a:r>
          </a:p>
          <a:p>
            <a:endParaRPr lang="pt-BR" sz="1600" smtClean="0"/>
          </a:p>
        </p:txBody>
      </p:sp>
      <p:sp>
        <p:nvSpPr>
          <p:cNvPr id="69635" name="TextBox 6"/>
          <p:cNvSpPr txBox="1">
            <a:spLocks noChangeArrowheads="1"/>
          </p:cNvSpPr>
          <p:nvPr/>
        </p:nvSpPr>
        <p:spPr bwMode="auto">
          <a:xfrm>
            <a:off x="827088" y="2708275"/>
            <a:ext cx="3295650" cy="3082925"/>
          </a:xfrm>
          <a:prstGeom prst="rect">
            <a:avLst/>
          </a:prstGeom>
          <a:noFill/>
          <a:ln w="57150">
            <a:solidFill>
              <a:srgbClr val="FF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 typeface="Arial" charset="0"/>
              <a:buChar char="•"/>
            </a:pPr>
            <a:r>
              <a:rPr lang="en-US" sz="1600" b="1">
                <a:latin typeface="Calibri" pitchFamily="34" charset="0"/>
              </a:rPr>
              <a:t>O valor de corte com máximo valor de efetividade da contagem de monócitos (AMC) como teste para ECN: = 0,8 </a:t>
            </a:r>
          </a:p>
          <a:p>
            <a:pPr marL="342900" indent="-342900" algn="ctr">
              <a:buFont typeface="Arial" charset="0"/>
              <a:buChar char="•"/>
            </a:pPr>
            <a:r>
              <a:rPr lang="en-US" sz="1600" b="1">
                <a:latin typeface="Calibri" pitchFamily="34" charset="0"/>
              </a:rPr>
              <a:t>(sensibilidade de 70% e e 70% de especificidade).Tabela 3</a:t>
            </a:r>
          </a:p>
          <a:p>
            <a:pPr marL="800100" lvl="1" indent="-342900">
              <a:buFont typeface="Arial" charset="0"/>
              <a:buChar char="•"/>
            </a:pPr>
            <a:r>
              <a:rPr lang="en-US" sz="1600" b="1">
                <a:latin typeface="Calibri" pitchFamily="34" charset="0"/>
              </a:rPr>
              <a:t>Queda de &gt;20% da contagem de monócitos antes do início da intolerância alimentar identificou corretamente a ECN em 76% dos</a:t>
            </a:r>
          </a:p>
        </p:txBody>
      </p:sp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2636838"/>
            <a:ext cx="2852737" cy="3597275"/>
          </a:xfrm>
          <a:prstGeom prst="rect">
            <a:avLst/>
          </a:prstGeom>
          <a:noFill/>
        </p:spPr>
      </p:pic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0" y="6216650"/>
            <a:ext cx="87995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>
                <a:solidFill>
                  <a:schemeClr val="hlink"/>
                </a:solidFill>
              </a:rPr>
              <a:t>valor preditivo negativo alto (88%), o que pode ajudar a excluir o diagnóstico de enterocolite dentre outras causas de intolerância a alimentação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4313" y="1447800"/>
            <a:ext cx="5773737" cy="4908550"/>
          </a:xfrm>
          <a:prstGeom prst="rect">
            <a:avLst/>
          </a:prstGeom>
          <a:noFill/>
        </p:spPr>
      </p:pic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484313" y="304800"/>
            <a:ext cx="65754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chemeClr val="hlink"/>
                </a:solidFill>
              </a:rPr>
              <a:t>Monócitos pré-sintomáticos</a:t>
            </a:r>
          </a:p>
          <a:p>
            <a:pPr lvl="1" algn="ctr"/>
            <a:r>
              <a:rPr lang="en-US" b="1">
                <a:solidFill>
                  <a:schemeClr val="hlink"/>
                </a:solidFill>
              </a:rPr>
              <a:t>Muito baixa nos pacientes com Estágio II e III de Bell no primeiro dia de sintomas e no primeiro follow-up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7216775" y="6400800"/>
            <a:ext cx="1873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Manroe, B, 1979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SzTx/>
              <a:buFontTx/>
              <a:buNone/>
            </a:pPr>
            <a:r>
              <a:rPr lang="pt-BR" sz="2000" smtClean="0"/>
              <a:t>Características do ritmo cardíaco anormal(HRC) foram estabelecidos como um biomarcador para sepse neonatal tardia (semelhante fisiopatologia da ECN)e mortalidade dos pacientes na UTIN</a:t>
            </a:r>
          </a:p>
          <a:p>
            <a:pPr>
              <a:lnSpc>
                <a:spcPct val="90000"/>
              </a:lnSpc>
              <a:buSzTx/>
              <a:buFontTx/>
              <a:buNone/>
            </a:pPr>
            <a:r>
              <a:rPr lang="pt-BR" sz="2000" smtClean="0"/>
              <a:t>-</a:t>
            </a:r>
            <a:r>
              <a:rPr lang="pt-BR" sz="2000" smtClean="0">
                <a:solidFill>
                  <a:srgbClr val="FF9900"/>
                </a:solidFill>
              </a:rPr>
              <a:t>níveis de circulação elevados de citocinas pró-inflamatórias contribuem para a diminuição da variabilidade da frequência cardíaca</a:t>
            </a:r>
            <a:endParaRPr lang="pt-BR" sz="2000" baseline="30000" smtClean="0">
              <a:solidFill>
                <a:srgbClr val="FF9900"/>
              </a:solidFill>
            </a:endParaRPr>
          </a:p>
          <a:p>
            <a:pPr>
              <a:lnSpc>
                <a:spcPct val="90000"/>
              </a:lnSpc>
              <a:buSzTx/>
              <a:buFontTx/>
              <a:buNone/>
            </a:pPr>
            <a:r>
              <a:rPr lang="pt-BR" sz="2000" baseline="30000" smtClean="0"/>
              <a:t>-</a:t>
            </a:r>
            <a:r>
              <a:rPr lang="pt-BR" sz="2000" smtClean="0"/>
              <a:t>Na ECN, principalmente se bacteremia e necrose intestinal,  ocorre aumento de citocinas.</a:t>
            </a:r>
          </a:p>
          <a:p>
            <a:pPr>
              <a:lnSpc>
                <a:spcPct val="90000"/>
              </a:lnSpc>
              <a:buSzTx/>
              <a:buFontTx/>
              <a:buNone/>
            </a:pPr>
            <a:r>
              <a:rPr lang="pt-PT" sz="2000" smtClean="0"/>
              <a:t>-Monitor HRC (</a:t>
            </a:r>
            <a:r>
              <a:rPr lang="pt-PT" sz="2000" i="1" smtClean="0"/>
              <a:t>Predictive Medical Science Corporation, </a:t>
            </a:r>
            <a:r>
              <a:rPr lang="pt-BR" sz="2000" i="1" smtClean="0"/>
              <a:t>Charlottesville</a:t>
            </a:r>
            <a:r>
              <a:rPr lang="pt-BR" sz="2000" smtClean="0"/>
              <a:t>, VA, EUA): usa a monitoração  eletrocardiograma padrão ao lado do leito da UTIN para o cálculo contínuo do índice HRC (reflete diminuição de acelerações e desacelerações transitórias))</a:t>
            </a:r>
          </a:p>
          <a:p>
            <a:pPr>
              <a:lnSpc>
                <a:spcPct val="90000"/>
              </a:lnSpc>
              <a:buSzTx/>
              <a:buFontTx/>
              <a:buNone/>
            </a:pPr>
            <a:r>
              <a:rPr lang="pt-BR" sz="2000" smtClean="0"/>
              <a:t>- </a:t>
            </a:r>
            <a:r>
              <a:rPr lang="pt-PT" sz="2000" smtClean="0"/>
              <a:t>O presente  estudo indica que um </a:t>
            </a:r>
            <a:r>
              <a:rPr lang="pt-PT" sz="2000" smtClean="0">
                <a:solidFill>
                  <a:schemeClr val="hlink"/>
                </a:solidFill>
              </a:rPr>
              <a:t>monitor disponível</a:t>
            </a:r>
            <a:r>
              <a:rPr lang="pt-PT" sz="2000" smtClean="0"/>
              <a:t> no mercado aprovado pelo FDA que relata  HRC anormal em recém-nascidos </a:t>
            </a:r>
            <a:r>
              <a:rPr lang="pt-PT" sz="2000" smtClean="0">
                <a:solidFill>
                  <a:schemeClr val="hlink"/>
                </a:solidFill>
              </a:rPr>
              <a:t>pode detectar alterações biológicas associadas com a ECN até um dia antes dos clínicos reconhecerem que um paciente está doente</a:t>
            </a:r>
            <a:endParaRPr lang="pt-BR" sz="2000" smtClean="0">
              <a:solidFill>
                <a:schemeClr val="hlink"/>
              </a:solidFill>
            </a:endParaRPr>
          </a:p>
        </p:txBody>
      </p:sp>
      <p:graphicFrame>
        <p:nvGraphicFramePr>
          <p:cNvPr id="71699" name="Group 19"/>
          <p:cNvGraphicFramePr>
            <a:graphicFrameLocks noGrp="1"/>
          </p:cNvGraphicFramePr>
          <p:nvPr/>
        </p:nvGraphicFramePr>
        <p:xfrm>
          <a:off x="827088" y="620713"/>
          <a:ext cx="8064500" cy="941387"/>
        </p:xfrm>
        <a:graphic>
          <a:graphicData uri="http://schemas.openxmlformats.org/drawingml/2006/table">
            <a:tbl>
              <a:tblPr/>
              <a:tblGrid>
                <a:gridCol w="7210425"/>
                <a:gridCol w="8540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Caracter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sticas do ritmo card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aco anormal antes do diagn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stico cl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nico de enterocolite necrosante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Stone ML, Tatum PM, Weitkamp JH, Mukherjee AB et al. Apresenta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Mar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lia L. Bahia Evangelista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168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765175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302000" cy="5040313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72707" name="AutoShape 5"/>
          <p:cNvSpPr>
            <a:spLocks noChangeArrowheads="1"/>
          </p:cNvSpPr>
          <p:nvPr/>
        </p:nvSpPr>
        <p:spPr bwMode="auto">
          <a:xfrm>
            <a:off x="2700338" y="3860800"/>
            <a:ext cx="6905625" cy="2794000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 b="1"/>
          </a:p>
          <a:p>
            <a:pPr algn="ctr"/>
            <a:endParaRPr lang="pt-BR" b="1"/>
          </a:p>
          <a:p>
            <a:pPr algn="ctr"/>
            <a:r>
              <a:rPr lang="pt-BR" sz="1400" b="1"/>
              <a:t>Características do ritmo cardíaco anormal podem</a:t>
            </a:r>
          </a:p>
          <a:p>
            <a:pPr algn="ctr"/>
            <a:r>
              <a:rPr lang="pt-BR" sz="1400" b="1"/>
              <a:t>ocorrer antes do diagnóstico clínico de enterocolite</a:t>
            </a:r>
          </a:p>
          <a:p>
            <a:pPr algn="ctr"/>
            <a:r>
              <a:rPr lang="pt-BR" sz="1400" b="1"/>
              <a:t>necrosante, sendo de utilidade na detecção precoce e</a:t>
            </a:r>
          </a:p>
          <a:p>
            <a:pPr algn="ctr"/>
            <a:r>
              <a:rPr lang="pt-BR" sz="1400" b="1"/>
              <a:t>tratamento</a:t>
            </a:r>
          </a:p>
          <a:p>
            <a:pPr algn="ctr"/>
            <a:endParaRPr lang="pt-BR"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05" name="Group 21"/>
          <p:cNvGraphicFramePr>
            <a:graphicFrameLocks noGrp="1"/>
          </p:cNvGraphicFramePr>
          <p:nvPr/>
        </p:nvGraphicFramePr>
        <p:xfrm>
          <a:off x="827088" y="2286000"/>
          <a:ext cx="7416800" cy="1503363"/>
        </p:xfrm>
        <a:graphic>
          <a:graphicData uri="http://schemas.openxmlformats.org/drawingml/2006/table">
            <a:tbl>
              <a:tblPr/>
              <a:tblGrid>
                <a:gridCol w="6630987"/>
                <a:gridCol w="785813"/>
              </a:tblGrid>
              <a:tr h="1503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Enterocolite necrosante, a l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gica da preven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67590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1725" y="242093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800" smtClean="0">
                <a:solidFill>
                  <a:srgbClr val="FF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Dieta precoce com leite humano</a:t>
            </a:r>
          </a:p>
          <a:p>
            <a:pPr>
              <a:buFont typeface="Arial" charset="0"/>
              <a:buNone/>
            </a:pPr>
            <a:r>
              <a:rPr lang="pt-BR" sz="2000" b="1" i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pt-BR" sz="2000" b="1" i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(a mais importante estratégia de prevenção!)</a:t>
            </a:r>
          </a:p>
          <a:p>
            <a:pPr algn="ctr">
              <a:buFont typeface="Arial" charset="0"/>
              <a:buNone/>
            </a:pPr>
            <a:r>
              <a:rPr lang="pt-BR" sz="20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Colostroterapia</a:t>
            </a:r>
            <a:r>
              <a:rPr lang="pt-BR" sz="2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nos RN pré-termos extremos</a:t>
            </a:r>
          </a:p>
          <a:p>
            <a:pPr algn="ctr">
              <a:buFont typeface="Arial" charset="0"/>
              <a:buNone/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(terapia imune imune oral)</a:t>
            </a:r>
          </a:p>
          <a:p>
            <a:pPr>
              <a:buFont typeface="Arial" charset="0"/>
              <a:buNone/>
            </a:pPr>
            <a:r>
              <a:rPr lang="pt-BR" sz="2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Na Unidade Neonatal HRAS/HMIB:Protocolo</a:t>
            </a:r>
          </a:p>
          <a:p>
            <a:r>
              <a:rPr lang="pt-BR" sz="18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É a administração do colostro da mãe do RN diretamente na mucosa oral deste, independentemente da administração de dieta via sonda gástrica; O colostro é rico em IgAsecretora, lactoferrinas  e citocinas ani-inflamatórias; Iniciamos depois de 48 h por 7 dias, mesmo em dieta zero</a:t>
            </a:r>
            <a:endParaRPr lang="pt-BR" sz="1800" smtClean="0"/>
          </a:p>
        </p:txBody>
      </p:sp>
      <p:sp>
        <p:nvSpPr>
          <p:cNvPr id="73731" name="Text Box 5"/>
          <p:cNvSpPr txBox="1">
            <a:spLocks noChangeArrowheads="1"/>
          </p:cNvSpPr>
          <p:nvPr/>
        </p:nvSpPr>
        <p:spPr bwMode="auto">
          <a:xfrm>
            <a:off x="1547813" y="692150"/>
            <a:ext cx="6507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chemeClr val="hlink"/>
                </a:solidFill>
                <a:latin typeface="Tahoma" pitchFamily="34" charset="0"/>
              </a:rPr>
              <a:t>Á luz dos conhecimentos atuais, como prevenir</a:t>
            </a:r>
          </a:p>
        </p:txBody>
      </p:sp>
      <p:sp>
        <p:nvSpPr>
          <p:cNvPr id="73732" name="Text Box 7"/>
          <p:cNvSpPr txBox="1">
            <a:spLocks noChangeArrowheads="1"/>
          </p:cNvSpPr>
          <p:nvPr/>
        </p:nvSpPr>
        <p:spPr bwMode="auto">
          <a:xfrm>
            <a:off x="2051050" y="6553200"/>
            <a:ext cx="6985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Tahoma" pitchFamily="34" charset="0"/>
              </a:rPr>
              <a:t>   Rodrigues NA,2010; Abrahamsson T,  2014; Gephart SM, 2014; Hamilton, 2014, Lee J, 2015</a:t>
            </a:r>
          </a:p>
        </p:txBody>
      </p:sp>
      <p:pic>
        <p:nvPicPr>
          <p:cNvPr id="737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68863"/>
            <a:ext cx="1727200" cy="138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4" name="Picture 6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6308725"/>
            <a:ext cx="279400" cy="227013"/>
          </a:xfrm>
          <a:prstGeom prst="rect">
            <a:avLst/>
          </a:prstGeom>
          <a:noFill/>
        </p:spPr>
      </p:pic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1771650" y="4724400"/>
            <a:ext cx="69865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pt-BR">
                <a:solidFill>
                  <a:schemeClr val="hlink"/>
                </a:solidFill>
                <a:latin typeface="Tahoma" pitchFamily="34" charset="0"/>
              </a:rPr>
              <a:t>0,1ml (02 gotas) de leite na face interna de cada bochecha do RN. </a:t>
            </a:r>
          </a:p>
        </p:txBody>
      </p:sp>
      <p:pic>
        <p:nvPicPr>
          <p:cNvPr id="73736" name="Picture 8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2997200"/>
            <a:ext cx="352425" cy="285750"/>
          </a:xfrm>
          <a:prstGeom prst="rect">
            <a:avLst/>
          </a:prstGeom>
          <a:noFill/>
        </p:spPr>
      </p:pic>
      <p:pic>
        <p:nvPicPr>
          <p:cNvPr id="73737" name="Picture 9" descr="link2">
            <a:hlinkClick r:id="rId6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6308725"/>
            <a:ext cx="280988" cy="228600"/>
          </a:xfrm>
          <a:prstGeom prst="rect">
            <a:avLst/>
          </a:prstGeom>
          <a:noFill/>
        </p:spPr>
      </p:pic>
      <p:pic>
        <p:nvPicPr>
          <p:cNvPr id="73738" name="Picture 10" descr="link2">
            <a:hlinkClick r:id="rId7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16238" y="6308725"/>
            <a:ext cx="280987" cy="228600"/>
          </a:xfrm>
          <a:prstGeom prst="rect">
            <a:avLst/>
          </a:prstGeom>
          <a:noFill/>
        </p:spPr>
      </p:pic>
      <p:pic>
        <p:nvPicPr>
          <p:cNvPr id="73740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19925" y="5084763"/>
            <a:ext cx="2124075" cy="1241425"/>
          </a:xfrm>
          <a:prstGeom prst="rect">
            <a:avLst/>
          </a:prstGeom>
          <a:noFill/>
        </p:spPr>
      </p:pic>
      <p:sp>
        <p:nvSpPr>
          <p:cNvPr id="73741" name="Text Box 13"/>
          <p:cNvSpPr txBox="1">
            <a:spLocks noChangeArrowheads="1"/>
          </p:cNvSpPr>
          <p:nvPr/>
        </p:nvSpPr>
        <p:spPr bwMode="auto">
          <a:xfrm>
            <a:off x="5795963" y="6021388"/>
            <a:ext cx="9779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Lee J, 2015</a:t>
            </a:r>
          </a:p>
        </p:txBody>
      </p:sp>
      <p:pic>
        <p:nvPicPr>
          <p:cNvPr id="73744" name="Picture 16" descr="link2">
            <a:hlinkClick r:id="rId9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6308725"/>
            <a:ext cx="352425" cy="285750"/>
          </a:xfrm>
          <a:prstGeom prst="rect">
            <a:avLst/>
          </a:prstGeom>
          <a:noFill/>
        </p:spPr>
      </p:pic>
      <p:sp>
        <p:nvSpPr>
          <p:cNvPr id="73755" name="Text Box 27"/>
          <p:cNvSpPr txBox="1">
            <a:spLocks noChangeArrowheads="1"/>
          </p:cNvSpPr>
          <p:nvPr/>
        </p:nvSpPr>
        <p:spPr bwMode="auto">
          <a:xfrm>
            <a:off x="1619250" y="5972175"/>
            <a:ext cx="2003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HRAS/HMIB,SES/DF,2014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body" idx="1"/>
          </p:nvPr>
        </p:nvSpPr>
        <p:spPr>
          <a:xfrm>
            <a:off x="455613" y="1600200"/>
            <a:ext cx="8232775" cy="4876800"/>
          </a:xfrm>
        </p:spPr>
        <p:txBody>
          <a:bodyPr/>
          <a:lstStyle/>
          <a:p>
            <a:pPr lvl="1">
              <a:buFont typeface="Arial" charset="0"/>
              <a:buNone/>
            </a:pPr>
            <a:r>
              <a:rPr lang="pt-BR" altLang="ko-KR" sz="2800" b="1" smtClean="0">
                <a:ea typeface="Gulim" pitchFamily="34" charset="-127"/>
              </a:rPr>
              <a:t>Corpeleijn, 2012</a:t>
            </a:r>
          </a:p>
          <a:p>
            <a:pPr lvl="1"/>
            <a:r>
              <a:rPr lang="pt-BR" altLang="ko-KR" sz="2800" b="1" smtClean="0">
                <a:solidFill>
                  <a:schemeClr val="hlink"/>
                </a:solidFill>
                <a:ea typeface="Gulim" pitchFamily="34" charset="-127"/>
              </a:rPr>
              <a:t>A ingesta de leite da sua própria</a:t>
            </a:r>
            <a:r>
              <a:rPr lang="pt-BR" altLang="ko-KR" sz="2800" b="1" smtClean="0">
                <a:ea typeface="Gulim" pitchFamily="34" charset="-127"/>
              </a:rPr>
              <a:t> mãe nos primeiros </a:t>
            </a:r>
            <a:r>
              <a:rPr lang="pt-BR" altLang="ko-KR" sz="2800" b="1" smtClean="0">
                <a:solidFill>
                  <a:schemeClr val="hlink"/>
                </a:solidFill>
                <a:ea typeface="Gulim" pitchFamily="34" charset="-127"/>
              </a:rPr>
              <a:t>5 dias de vida</a:t>
            </a:r>
            <a:r>
              <a:rPr lang="pt-BR" altLang="ko-KR" sz="2800" b="1" smtClean="0">
                <a:ea typeface="Gulim" pitchFamily="34" charset="-127"/>
              </a:rPr>
              <a:t> foi associada a uma </a:t>
            </a:r>
            <a:r>
              <a:rPr lang="pt-BR" altLang="ko-KR" sz="2800" b="1" smtClean="0">
                <a:solidFill>
                  <a:schemeClr val="hlink"/>
                </a:solidFill>
                <a:ea typeface="Gulim" pitchFamily="34" charset="-127"/>
              </a:rPr>
              <a:t>menor incidência de ECN</a:t>
            </a:r>
            <a:r>
              <a:rPr lang="pt-BR" altLang="ko-KR" sz="2800" b="1" smtClean="0">
                <a:ea typeface="Gulim" pitchFamily="34" charset="-127"/>
              </a:rPr>
              <a:t>, sepse e / ou morte durante os primeiros 60 dias de vida</a:t>
            </a:r>
          </a:p>
          <a:p>
            <a:pPr lvl="1"/>
            <a:r>
              <a:rPr lang="pt-BR" altLang="ko-KR" sz="2800" smtClean="0">
                <a:ea typeface="Gulim" pitchFamily="34" charset="-127"/>
              </a:rPr>
              <a:t> </a:t>
            </a:r>
            <a:r>
              <a:rPr lang="pt-BR" altLang="ko-KR" sz="2800" b="1" smtClean="0">
                <a:ea typeface="Gulim" pitchFamily="34" charset="-127"/>
              </a:rPr>
              <a:t>Durante os dias 6-10, o efeito protetor  este presente se &gt;50% da ingesta total foi leite da própria mãe</a:t>
            </a:r>
            <a:r>
              <a:rPr lang="pt-BR" altLang="ko-KR" sz="2800" smtClean="0">
                <a:ea typeface="Gulim" pitchFamily="34" charset="-127"/>
              </a:rPr>
              <a:t> (HR=0,37;IC a 95%:0,22-0,65).</a:t>
            </a:r>
          </a:p>
          <a:p>
            <a:pPr lvl="1" algn="ctr">
              <a:buFont typeface="Arial" charset="0"/>
              <a:buNone/>
            </a:pPr>
            <a:r>
              <a:rPr lang="pt-BR" altLang="ko-KR" sz="2800" b="1" smtClean="0">
                <a:solidFill>
                  <a:schemeClr val="hlink"/>
                </a:solidFill>
                <a:ea typeface="Gulim" pitchFamily="34" charset="-127"/>
              </a:rPr>
              <a:t>Todos os esforços devem ser feitos para iniciar lactação rapidamente após o nascimento do pré-termo.</a:t>
            </a:r>
            <a:endParaRPr lang="pt-BR" sz="2800" b="1" smtClean="0">
              <a:solidFill>
                <a:schemeClr val="hlink"/>
              </a:solidFill>
            </a:endParaRPr>
          </a:p>
        </p:txBody>
      </p:sp>
      <p:sp>
        <p:nvSpPr>
          <p:cNvPr id="74756" name="Text Box 5"/>
          <p:cNvSpPr txBox="1">
            <a:spLocks noChangeArrowheads="1"/>
          </p:cNvSpPr>
          <p:nvPr/>
        </p:nvSpPr>
        <p:spPr bwMode="auto">
          <a:xfrm>
            <a:off x="1835150" y="836613"/>
            <a:ext cx="6507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chemeClr val="hlink"/>
                </a:solidFill>
                <a:latin typeface="Tahoma" pitchFamily="34" charset="0"/>
              </a:rPr>
              <a:t>Á luz dos conhecimentos atuais, como prevenir</a:t>
            </a:r>
          </a:p>
        </p:txBody>
      </p:sp>
      <p:pic>
        <p:nvPicPr>
          <p:cNvPr id="74757" name="Picture 5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1700213"/>
            <a:ext cx="350838" cy="285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67" name="Group 19"/>
          <p:cNvGraphicFramePr>
            <a:graphicFrameLocks noGrp="1"/>
          </p:cNvGraphicFramePr>
          <p:nvPr/>
        </p:nvGraphicFramePr>
        <p:xfrm>
          <a:off x="827088" y="476250"/>
          <a:ext cx="7991475" cy="944880"/>
        </p:xfrm>
        <a:graphic>
          <a:graphicData uri="http://schemas.openxmlformats.org/drawingml/2006/table">
            <a:tbl>
              <a:tblPr/>
              <a:tblGrid>
                <a:gridCol w="7146925"/>
                <a:gridCol w="8445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Administra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orofar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ngea de colostro em prematuros extremos-um ensaio randomizado controlado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Juyoung Lee, Han-Suk Kim, Young Hwa Jung et al.Apresenta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Fernanda Pinho, Paulo Nilo, Yasmine Oliveira, Paulo R. Margotto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8854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01013" y="620713"/>
            <a:ext cx="352425" cy="285750"/>
          </a:xfrm>
          <a:prstGeom prst="rect">
            <a:avLst/>
          </a:prstGeom>
          <a:noFill/>
        </p:spPr>
      </p:pic>
      <p:pic>
        <p:nvPicPr>
          <p:cNvPr id="78869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0" y="1412875"/>
            <a:ext cx="2751138" cy="1608138"/>
          </a:xfrm>
          <a:prstGeom prst="rect">
            <a:avLst/>
          </a:prstGeom>
          <a:noFill/>
        </p:spPr>
      </p:pic>
      <p:pic>
        <p:nvPicPr>
          <p:cNvPr id="78870" name="Picture 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3006725"/>
            <a:ext cx="8497888" cy="330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507413" cy="4530725"/>
          </a:xfrm>
        </p:spPr>
        <p:txBody>
          <a:bodyPr/>
          <a:lstStyle/>
          <a:p>
            <a:r>
              <a:rPr lang="pt-BR" sz="280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Evitar a Antibioticoterapia prolongada</a:t>
            </a:r>
          </a:p>
          <a:p>
            <a:pPr>
              <a:buFont typeface="Arial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(Coton, 2009; Alexandre,2011/Kupala,2011</a:t>
            </a:r>
          </a:p>
          <a:p>
            <a:r>
              <a:rPr lang="pt-BR" sz="280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Evitar o uso de Ranitidina</a:t>
            </a:r>
          </a:p>
          <a:p>
            <a:pPr>
              <a:buFont typeface="Arial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Terrin G, 2012</a:t>
            </a:r>
          </a:p>
        </p:txBody>
      </p:sp>
      <p:sp>
        <p:nvSpPr>
          <p:cNvPr id="76803" name="Rectangle 6"/>
          <p:cNvSpPr>
            <a:spLocks noChangeArrowheads="1"/>
          </p:cNvSpPr>
          <p:nvPr/>
        </p:nvSpPr>
        <p:spPr bwMode="auto">
          <a:xfrm>
            <a:off x="1619250" y="3933825"/>
            <a:ext cx="5040313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kumimoji="1" lang="pt-BR">
                <a:solidFill>
                  <a:srgbClr val="FF3300"/>
                </a:solidFill>
                <a:latin typeface="Tahoma" pitchFamily="34" charset="0"/>
              </a:rPr>
              <a:t>Infecções</a:t>
            </a:r>
            <a:r>
              <a:rPr kumimoji="1" lang="pt-BR">
                <a:solidFill>
                  <a:srgbClr val="FFFF00"/>
                </a:solidFill>
                <a:latin typeface="Tahoma" pitchFamily="34" charset="0"/>
              </a:rPr>
              <a:t> </a:t>
            </a:r>
            <a:r>
              <a:rPr kumimoji="1" lang="pt-BR">
                <a:latin typeface="Tahoma" pitchFamily="34" charset="0"/>
              </a:rPr>
              <a:t>(OR 5.5; IC a  95%:2.9-10.4, </a:t>
            </a:r>
            <a:r>
              <a:rPr kumimoji="1" lang="pt-BR" i="1">
                <a:latin typeface="Tahoma" pitchFamily="34" charset="0"/>
              </a:rPr>
              <a:t>P </a:t>
            </a:r>
            <a:r>
              <a:rPr kumimoji="1" lang="pt-BR">
                <a:latin typeface="Tahoma" pitchFamily="34" charset="0"/>
              </a:rPr>
              <a:t>&lt; 0,001) </a:t>
            </a:r>
            <a:r>
              <a:rPr lang="pt-BR">
                <a:latin typeface="Tahoma" pitchFamily="34" charset="0"/>
              </a:rPr>
              <a:t>Sepse, Pneumonia,ITU</a:t>
            </a:r>
          </a:p>
          <a:p>
            <a:pPr lvl="1"/>
            <a:r>
              <a:rPr lang="pt-BR">
                <a:solidFill>
                  <a:srgbClr val="FF3300"/>
                </a:solidFill>
                <a:latin typeface="Tahoma" pitchFamily="34" charset="0"/>
              </a:rPr>
              <a:t>Enterocolite necrosante</a:t>
            </a:r>
            <a:r>
              <a:rPr lang="pt-BR">
                <a:latin typeface="Tahoma" pitchFamily="34" charset="0"/>
              </a:rPr>
              <a:t> (</a:t>
            </a:r>
            <a:r>
              <a:rPr lang="fr-FR">
                <a:latin typeface="Tahoma" pitchFamily="34" charset="0"/>
              </a:rPr>
              <a:t>OR 6.6; IC a 95%: 1.7–25.0</a:t>
            </a:r>
            <a:r>
              <a:rPr lang="pt-BR">
                <a:latin typeface="Tahoma" pitchFamily="34" charset="0"/>
              </a:rPr>
              <a:t> </a:t>
            </a:r>
          </a:p>
          <a:p>
            <a:pPr lvl="1"/>
            <a:r>
              <a:rPr lang="pt-BR">
                <a:solidFill>
                  <a:srgbClr val="FF3300"/>
                </a:solidFill>
                <a:latin typeface="Tahoma" pitchFamily="34" charset="0"/>
              </a:rPr>
              <a:t>Taxa de mortalidade</a:t>
            </a:r>
            <a:r>
              <a:rPr lang="pt-BR">
                <a:latin typeface="Tahoma" pitchFamily="34" charset="0"/>
              </a:rPr>
              <a:t> :</a:t>
            </a:r>
            <a:r>
              <a:rPr lang="pt-BR" b="1">
                <a:latin typeface="Tahoma" pitchFamily="34" charset="0"/>
              </a:rPr>
              <a:t>6 vezes maior</a:t>
            </a:r>
          </a:p>
        </p:txBody>
      </p:sp>
      <p:sp>
        <p:nvSpPr>
          <p:cNvPr id="76804" name="Text Box 5"/>
          <p:cNvSpPr txBox="1">
            <a:spLocks noChangeArrowheads="1"/>
          </p:cNvSpPr>
          <p:nvPr/>
        </p:nvSpPr>
        <p:spPr bwMode="auto">
          <a:xfrm>
            <a:off x="755650" y="5589588"/>
            <a:ext cx="7793038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 sz="2400" b="1">
                <a:solidFill>
                  <a:schemeClr val="hlink"/>
                </a:solidFill>
                <a:latin typeface="Times New Roman" pitchFamily="18" charset="0"/>
              </a:rPr>
              <a:t>O suco gástrico é o maior mecanismo de defesa não imune</a:t>
            </a:r>
            <a:r>
              <a:rPr lang="pt-BR" sz="2400">
                <a:latin typeface="Times New Roman" pitchFamily="18" charset="0"/>
              </a:rPr>
              <a:t> </a:t>
            </a:r>
          </a:p>
        </p:txBody>
      </p:sp>
      <p:sp>
        <p:nvSpPr>
          <p:cNvPr id="76805" name="Text Box 5"/>
          <p:cNvSpPr txBox="1">
            <a:spLocks noChangeArrowheads="1"/>
          </p:cNvSpPr>
          <p:nvPr/>
        </p:nvSpPr>
        <p:spPr bwMode="auto">
          <a:xfrm>
            <a:off x="1331913" y="765175"/>
            <a:ext cx="65071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chemeClr val="hlink"/>
                </a:solidFill>
                <a:latin typeface="Tahoma" pitchFamily="34" charset="0"/>
              </a:rPr>
              <a:t>Á luz dos conhecimentos atuais, como prevenir</a:t>
            </a:r>
          </a:p>
        </p:txBody>
      </p:sp>
      <p:pic>
        <p:nvPicPr>
          <p:cNvPr id="76807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2060575"/>
            <a:ext cx="2063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8" name="Picture 11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2060575"/>
            <a:ext cx="206375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9" name="Picture 9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3141663"/>
            <a:ext cx="288925" cy="285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AutoShape 2"/>
          <p:cNvSpPr>
            <a:spLocks noChangeArrowheads="1"/>
          </p:cNvSpPr>
          <p:nvPr/>
        </p:nvSpPr>
        <p:spPr bwMode="auto">
          <a:xfrm>
            <a:off x="1657350" y="457200"/>
            <a:ext cx="6835775" cy="5489575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57150">
            <a:solidFill>
              <a:srgbClr val="FFFF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LEITE DA PRÓPRIA MÃE CRU 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PARA O SEU PRÉ-TERMO NA 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UTI NEONATAL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(um trabalho diuturno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de toda a Equipe!Começa ao nascer!)</a:t>
            </a:r>
          </a:p>
          <a:p>
            <a:pPr algn="ctr"/>
            <a:endParaRPr lang="pt-BR" sz="2400" b="1">
              <a:solidFill>
                <a:schemeClr val="hlink"/>
              </a:solidFill>
            </a:endParaRP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348038" y="692150"/>
            <a:ext cx="1484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033CC"/>
                </a:solidFill>
              </a:rPr>
              <a:t>MENSAGEM</a:t>
            </a:r>
          </a:p>
        </p:txBody>
      </p:sp>
      <p:pic>
        <p:nvPicPr>
          <p:cNvPr id="75780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81200"/>
            <a:ext cx="2052638" cy="2860675"/>
          </a:xfrm>
          <a:prstGeom prst="rect">
            <a:avLst/>
          </a:prstGeom>
          <a:noFill/>
          <a:ln w="9525">
            <a:solidFill>
              <a:srgbClr val="0033CC"/>
            </a:solidFill>
            <a:prstDash val="dash"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  <p:sp>
        <p:nvSpPr>
          <p:cNvPr id="798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79876" name="Picture 4" descr="DSC04589 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290513"/>
            <a:ext cx="9531350" cy="7148513"/>
          </a:xfrm>
          <a:prstGeom prst="rect">
            <a:avLst/>
          </a:prstGeom>
          <a:noFill/>
        </p:spPr>
      </p:pic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-252413" y="404813"/>
            <a:ext cx="4897438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33CC"/>
                </a:solidFill>
              </a:rPr>
              <a:t>Ddos Aline, Julia, Gustavo, (Dr. Paulo R. Margotto), Iasmin, Mayara e Renata (na frente)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250825" y="0"/>
            <a:ext cx="151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hlink"/>
                </a:solidFill>
              </a:rPr>
              <a:t>OBRIGADO!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rilho">
    <a:dk1>
      <a:srgbClr val="292934"/>
    </a:dk1>
    <a:lt1>
      <a:srgbClr val="FFFFFF"/>
    </a:lt1>
    <a:dk2>
      <a:srgbClr val="D2533C"/>
    </a:dk2>
    <a:lt2>
      <a:srgbClr val="F3F2DC"/>
    </a:lt2>
    <a:accent1>
      <a:srgbClr val="93A299"/>
    </a:accent1>
    <a:accent2>
      <a:srgbClr val="AD8F67"/>
    </a:accent2>
    <a:accent3>
      <a:srgbClr val="726056"/>
    </a:accent3>
    <a:accent4>
      <a:srgbClr val="4C5A6A"/>
    </a:accent4>
    <a:accent5>
      <a:srgbClr val="808DA0"/>
    </a:accent5>
    <a:accent6>
      <a:srgbClr val="79463D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10956</TotalTime>
  <Words>3626</Words>
  <Application>Microsoft Office PowerPoint</Application>
  <PresentationFormat>Apresentação na tela (4:3)</PresentationFormat>
  <Paragraphs>303</Paragraphs>
  <Slides>50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50</vt:i4>
      </vt:variant>
    </vt:vector>
  </HeadingPairs>
  <TitlesOfParts>
    <vt:vector size="59" baseType="lpstr">
      <vt:lpstr>Arial</vt:lpstr>
      <vt:lpstr>Calibri</vt:lpstr>
      <vt:lpstr>Wingdings</vt:lpstr>
      <vt:lpstr>Times New Roman</vt:lpstr>
      <vt:lpstr>Verdana</vt:lpstr>
      <vt:lpstr>Tahoma</vt:lpstr>
      <vt:lpstr>Gulim</vt:lpstr>
      <vt:lpstr>Wingdings 2</vt:lpstr>
      <vt:lpstr>Brilho</vt:lpstr>
      <vt:lpstr>EARLY PERSISTENTE BLOOD EOSINOPHILIA IN NECROTIZING ENTEROCOLITIS IS A PREDICTOR OF LATE COMPLICATIONS</vt:lpstr>
      <vt:lpstr>INTRODUÇÃO</vt:lpstr>
      <vt:lpstr>INTRODUÇÃO</vt:lpstr>
      <vt:lpstr>INTRODUÇÃO</vt:lpstr>
      <vt:lpstr>IMUNOPATOLOGIA</vt:lpstr>
      <vt:lpstr>IMUNOPATOLOGIA</vt:lpstr>
      <vt:lpstr>IMUNOPATOLOGIA</vt:lpstr>
      <vt:lpstr>Slide 8</vt:lpstr>
      <vt:lpstr>MÉTODOS</vt:lpstr>
      <vt:lpstr>MÉTODOS</vt:lpstr>
      <vt:lpstr>MÉTODOS</vt:lpstr>
      <vt:lpstr>MÉTODOS</vt:lpstr>
      <vt:lpstr>Slide 13</vt:lpstr>
      <vt:lpstr>MÉTODOS</vt:lpstr>
      <vt:lpstr>MÉTODOS: definição de enterocolite necrosante (Critério de VON12)</vt:lpstr>
      <vt:lpstr>TABELA 2. Escala Likert, medindo a severidade das complicações depois do início e durante o curso da enterocolite necrosante</vt:lpstr>
      <vt:lpstr>MÉTODOS</vt:lpstr>
      <vt:lpstr>RESULTADOS</vt:lpstr>
      <vt:lpstr>RESULTADOS</vt:lpstr>
      <vt:lpstr>RESULTADOS</vt:lpstr>
      <vt:lpstr>Slide 21</vt:lpstr>
      <vt:lpstr>RESULTADOS</vt:lpstr>
      <vt:lpstr>Slide 23</vt:lpstr>
      <vt:lpstr>DISCUSSÃO</vt:lpstr>
      <vt:lpstr>DISCUSSÃO</vt:lpstr>
      <vt:lpstr>DISCUSSÃO</vt:lpstr>
      <vt:lpstr>DISCUSSÃO</vt:lpstr>
      <vt:lpstr>Slide 28</vt:lpstr>
      <vt:lpstr>Slide 29</vt:lpstr>
      <vt:lpstr>Slide 30</vt:lpstr>
      <vt:lpstr>LIMITAÇÕES DO ESTUDO</vt:lpstr>
      <vt:lpstr>Slide 32</vt:lpstr>
      <vt:lpstr>Slide 33</vt:lpstr>
      <vt:lpstr>Portanto...</vt:lpstr>
      <vt:lpstr>Slide 35</vt:lpstr>
      <vt:lpstr>Slide 36</vt:lpstr>
      <vt:lpstr>Slide 37</vt:lpstr>
      <vt:lpstr>Nota do Editor do site, Dr. Paulo R. Margotto Consultem também!  Aqui e Agora!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Fcocruz</dc:creator>
  <cp:lastModifiedBy>Paulo</cp:lastModifiedBy>
  <cp:revision>34</cp:revision>
  <dcterms:created xsi:type="dcterms:W3CDTF">2015-08-16T21:05:34Z</dcterms:created>
  <dcterms:modified xsi:type="dcterms:W3CDTF">2015-09-19T17:22:49Z</dcterms:modified>
</cp:coreProperties>
</file>