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0"/>
  </p:notesMasterIdLst>
  <p:sldIdLst>
    <p:sldId id="256" r:id="rId2"/>
    <p:sldId id="273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258" r:id="rId11"/>
    <p:sldId id="259" r:id="rId12"/>
    <p:sldId id="260" r:id="rId13"/>
    <p:sldId id="261" r:id="rId14"/>
    <p:sldId id="262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6" r:id="rId24"/>
    <p:sldId id="274" r:id="rId25"/>
    <p:sldId id="275" r:id="rId26"/>
    <p:sldId id="277" r:id="rId27"/>
    <p:sldId id="278" r:id="rId28"/>
    <p:sldId id="279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12" r:id="rId4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704" y="-3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B58B7ED-6868-4CBB-A110-6557944C9EBD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BFFF24E-1D46-41F5-98AD-5BB290CD71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Degranulação de mastocitos com liberação de mediadores inflamatórios, depois imfiltração de células de defesa na mucosa</a:t>
            </a:r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8470B7-E223-43B3-A1DA-E1F579EC220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Intermitente: períodos de melhora e períodos de exacerbação</a:t>
            </a:r>
          </a:p>
          <a:p>
            <a:pPr>
              <a:spcBef>
                <a:spcPct val="0"/>
              </a:spcBef>
            </a:pPr>
            <a:r>
              <a:rPr lang="pt-BR" smtClean="0"/>
              <a:t>Mista: Mesclagem de intemitente com persistente (persistente com exacerbações)</a:t>
            </a:r>
          </a:p>
        </p:txBody>
      </p:sp>
      <p:sp>
        <p:nvSpPr>
          <p:cNvPr id="573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4FE9D8-4891-4B87-8584-199965B1463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Interferindo na qualidade do sono</a:t>
            </a:r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1552DA-467B-415B-BC13-559D4625631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Contrastando com rinoscopia da rinite infecciosa : eritematosa !!!!</a:t>
            </a:r>
          </a:p>
          <a:p>
            <a:pPr>
              <a:spcBef>
                <a:spcPct val="0"/>
              </a:spcBef>
            </a:pPr>
            <a:r>
              <a:rPr lang="pt-BR" smtClean="0"/>
              <a:t>Cças &gt; 1 ano, pois antes disso não há sensibilização aos alérgenos, e raramente se obtém testes positivos</a:t>
            </a:r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B69010-B5A6-48BB-B871-8CEAE73B59C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Controle do ambiente: redução dos alérgenos do ambiente    plastico</a:t>
            </a:r>
          </a:p>
          <a:p>
            <a:pPr>
              <a:spcBef>
                <a:spcPct val="0"/>
              </a:spcBef>
            </a:pPr>
            <a:r>
              <a:rPr lang="pt-BR" smtClean="0"/>
              <a:t>Corticoides: reduzem a inflamação local, diminuindo os sintomas </a:t>
            </a:r>
          </a:p>
        </p:txBody>
      </p:sp>
      <p:sp>
        <p:nvSpPr>
          <p:cNvPr id="604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6C8808-FF01-4EF6-B1FF-D66607F1E88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Descongestionantes: Reduzem a obstrução nasal</a:t>
            </a:r>
          </a:p>
          <a:p>
            <a:pPr>
              <a:spcBef>
                <a:spcPct val="0"/>
              </a:spcBef>
            </a:pPr>
            <a:r>
              <a:rPr lang="pt-BR" smtClean="0"/>
              <a:t>Inibe quimiotaxia: inibe atração de eosinofilos para o local de reação alérgica</a:t>
            </a:r>
          </a:p>
          <a:p>
            <a:pPr>
              <a:spcBef>
                <a:spcPct val="0"/>
              </a:spcBef>
            </a:pPr>
            <a:r>
              <a:rPr lang="pt-BR" smtClean="0"/>
              <a:t>Nome comercial: Montelucaste, aqui no Brasil</a:t>
            </a:r>
          </a:p>
          <a:p>
            <a:pPr>
              <a:spcBef>
                <a:spcPct val="0"/>
              </a:spcBef>
            </a:pPr>
            <a:r>
              <a:rPr lang="pt-BR" smtClean="0"/>
              <a:t>Soluçoes salinas: Limpeza de secreções e alivio da irritação local</a:t>
            </a:r>
          </a:p>
          <a:p>
            <a:pPr>
              <a:spcBef>
                <a:spcPct val="0"/>
              </a:spcBef>
            </a:pPr>
            <a:r>
              <a:rPr lang="pt-BR" smtClean="0"/>
              <a:t>Imunoterapia: São administradas concentrações pequenas de alérgeno ao individuo, com aumento progressivo (para reduzir a responsividade ao antigeno</a:t>
            </a:r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EFB8AE-1714-4461-BA9B-ACE2CE8EC7F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1) Mucosas são contíguas, embriologica e anatomicamente, e respondem de forma similar ao tratamento. De forma que é dificil ocorrer uma patologia sem a outra</a:t>
            </a:r>
          </a:p>
          <a:p>
            <a:pPr>
              <a:spcBef>
                <a:spcPct val="0"/>
              </a:spcBef>
            </a:pPr>
            <a:r>
              <a:rPr lang="pt-BR" smtClean="0"/>
              <a:t>2) De dificil reconhecimento, pois acometimento do nariz geralmente acomete os seios pn, mas este é autolimitado e passa despercebido</a:t>
            </a:r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2D53C2-A36F-4DA3-B239-7557416CA9D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Complicação local ou sistêmica, em qualquer fase</a:t>
            </a:r>
          </a:p>
        </p:txBody>
      </p:sp>
      <p:sp>
        <p:nvSpPr>
          <p:cNvPr id="634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C5A6ED-1573-4A90-A217-091B381064F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Pneumatização</a:t>
            </a:r>
          </a:p>
        </p:txBody>
      </p:sp>
      <p:sp>
        <p:nvSpPr>
          <p:cNvPr id="645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032BF6E-5CF4-458A-817D-11640CB7D5B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Anormalidades estruturais: pólipos, tumores, adenoide hipertrofiada, desvio de septo nasal (obstrução da drenagem dos seios)</a:t>
            </a:r>
          </a:p>
          <a:p>
            <a:pPr>
              <a:spcBef>
                <a:spcPct val="0"/>
              </a:spcBef>
            </a:pPr>
            <a:r>
              <a:rPr lang="pt-BR" smtClean="0"/>
              <a:t>Tubos e sondas nasotraqueais: servem como meio de cultura, e tambem passa ar frio e seco por eles, facilitando proliferação de microorganismos</a:t>
            </a:r>
          </a:p>
          <a:p>
            <a:pPr>
              <a:spcBef>
                <a:spcPct val="0"/>
              </a:spcBef>
            </a:pPr>
            <a:r>
              <a:rPr lang="pt-BR" smtClean="0"/>
              <a:t>Disfunção ciliar: sindrome de kartagener, fibrose cística </a:t>
            </a:r>
          </a:p>
        </p:txBody>
      </p:sp>
      <p:sp>
        <p:nvSpPr>
          <p:cNvPr id="655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798288-A4E8-4CFE-8FA7-05885292F55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pt-BR" smtClean="0"/>
              <a:t>Que são sintomas comuns de RS em crianças maiores e adolescentes !!!</a:t>
            </a:r>
          </a:p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pt-BR" smtClean="0"/>
              <a:t>Sintomatologia se assemelha a qualquer IVAS! Diferenciando-se principalmente pela duração do quadro</a:t>
            </a:r>
          </a:p>
        </p:txBody>
      </p:sp>
      <p:sp>
        <p:nvSpPr>
          <p:cNvPr id="665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EF7CB6-EDA9-45FE-9627-C5F2EDB07B6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Ex de imagem dão muito falso positivo!!!!</a:t>
            </a:r>
          </a:p>
          <a:p>
            <a:pPr>
              <a:spcBef>
                <a:spcPct val="0"/>
              </a:spcBef>
            </a:pPr>
            <a:r>
              <a:rPr lang="pt-BR" smtClean="0"/>
              <a:t>Crianças &gt; 6 anos é controverso a indicação de ex de imagem..</a:t>
            </a:r>
          </a:p>
        </p:txBody>
      </p:sp>
      <p:sp>
        <p:nvSpPr>
          <p:cNvPr id="675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4A2105-8695-47F2-A933-C3C8CF3E3D8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Embora 50 -60% das RS agudas se resolveriam esponteamente, sem ATB</a:t>
            </a:r>
          </a:p>
        </p:txBody>
      </p:sp>
      <p:sp>
        <p:nvSpPr>
          <p:cNvPr id="686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65E945-0676-498E-A17B-9A0F22BACAA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Remove o muco em excesso, ajudando na função ciliar</a:t>
            </a:r>
          </a:p>
          <a:p>
            <a:pPr>
              <a:spcBef>
                <a:spcPct val="0"/>
              </a:spcBef>
            </a:pPr>
            <a:r>
              <a:rPr lang="pt-BR" smtClean="0"/>
              <a:t>Reduz o edema da mucosa, facilitando o escoamento do muco</a:t>
            </a:r>
          </a:p>
        </p:txBody>
      </p:sp>
      <p:sp>
        <p:nvSpPr>
          <p:cNvPr id="696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6B85D90-8CD4-4366-8C3D-2BC45143FA1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Strepto pode causar a febre reumática, que pode gerar sequelas cardíacas</a:t>
            </a:r>
          </a:p>
        </p:txBody>
      </p:sp>
      <p:sp>
        <p:nvSpPr>
          <p:cNvPr id="706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9481001-ADD6-43A7-BC5F-D6A1EF0E456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HSV – herpes simples virus, este RARAMENTE causa faringoamigdalite!</a:t>
            </a:r>
          </a:p>
        </p:txBody>
      </p:sp>
      <p:sp>
        <p:nvSpPr>
          <p:cNvPr id="716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6FB08B6-F2C3-474B-B272-D683E1B4DC5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Strepto b-hemolítico grupo A = Strepto pyogenes</a:t>
            </a:r>
          </a:p>
          <a:p>
            <a:pPr>
              <a:spcBef>
                <a:spcPct val="0"/>
              </a:spcBef>
            </a:pPr>
            <a:r>
              <a:rPr lang="pt-BR" smtClean="0"/>
              <a:t>FAB – faringoamigdalite bacteriana</a:t>
            </a:r>
          </a:p>
          <a:p>
            <a:pPr>
              <a:spcBef>
                <a:spcPct val="0"/>
              </a:spcBef>
            </a:pPr>
            <a:r>
              <a:rPr lang="pt-BR" smtClean="0"/>
              <a:t>Escarlatina – é pelo strepto pyogenes!</a:t>
            </a:r>
          </a:p>
          <a:p>
            <a:pPr>
              <a:spcBef>
                <a:spcPct val="0"/>
              </a:spcBef>
            </a:pPr>
            <a:r>
              <a:rPr lang="pt-BR" smtClean="0"/>
              <a:t>Outra preocupação é a GNDA, que pode complicar com: abcesso..</a:t>
            </a:r>
          </a:p>
        </p:txBody>
      </p:sp>
      <p:sp>
        <p:nvSpPr>
          <p:cNvPr id="727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73AE5E-0239-4F0D-B5ED-B444A0D22D1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pt-BR" smtClean="0"/>
              <a:t>Eritema e edema de superficie tonsilar</a:t>
            </a:r>
          </a:p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pt-BR" smtClean="0"/>
              <a:t> Eritema e edema de superifice tonsilar, além de exsudato amarelado nas criptas e tonsilas</a:t>
            </a:r>
          </a:p>
          <a:p>
            <a:pPr marL="228600" indent="-228600">
              <a:spcBef>
                <a:spcPct val="0"/>
              </a:spcBef>
              <a:buFontTx/>
              <a:buAutoNum type="arabicParenR"/>
            </a:pPr>
            <a:r>
              <a:rPr lang="pt-BR" smtClean="0"/>
              <a:t>Na amígdala, podendo invadir faringite, palato e úvula</a:t>
            </a:r>
          </a:p>
        </p:txBody>
      </p:sp>
      <p:sp>
        <p:nvSpPr>
          <p:cNvPr id="737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926B3A-0F82-41D6-B98D-27292D966C9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Costuma causar odinofagia leve a moderada, eventualmente exsudato no palato e folículos linfóides</a:t>
            </a:r>
          </a:p>
        </p:txBody>
      </p:sp>
      <p:sp>
        <p:nvSpPr>
          <p:cNvPr id="747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72A10A-C2B6-4FEE-ADDE-4020EE066F4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Achado muito sugestivo de FA por adenovirus é a conjuntivite folicular !!!!</a:t>
            </a:r>
          </a:p>
          <a:p>
            <a:pPr>
              <a:spcBef>
                <a:spcPct val="0"/>
              </a:spcBef>
            </a:pPr>
            <a:r>
              <a:rPr lang="pt-BR" smtClean="0"/>
              <a:t>Eipstein barr - Mononucleose</a:t>
            </a:r>
          </a:p>
        </p:txBody>
      </p:sp>
      <p:sp>
        <p:nvSpPr>
          <p:cNvPr id="757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7D4875-8207-4821-9DEF-33FA72B800B2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68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D36D797-87FD-4F31-BF33-D21E8C045183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Diferenciar é o primeiro passo, pois vai nortear o tratamento</a:t>
            </a:r>
          </a:p>
        </p:txBody>
      </p:sp>
      <p:sp>
        <p:nvSpPr>
          <p:cNvPr id="778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BE50CB-3070-460C-A541-72FE1FCE501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Isso não é especifico!</a:t>
            </a:r>
          </a:p>
        </p:txBody>
      </p:sp>
      <p:sp>
        <p:nvSpPr>
          <p:cNvPr id="788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B29F4CA-FBFE-4C5B-B869-FD119CBE4B6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Abcessos peritonsilares são complicações de FA</a:t>
            </a:r>
          </a:p>
        </p:txBody>
      </p:sp>
      <p:sp>
        <p:nvSpPr>
          <p:cNvPr id="798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C56838-DB1D-4DF9-9BE2-43D8C658CCE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Gargarejos para controle da dor</a:t>
            </a:r>
          </a:p>
        </p:txBody>
      </p:sp>
      <p:sp>
        <p:nvSpPr>
          <p:cNvPr id="809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3646A4-D801-473E-B052-5756E7B7592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nasofibrolaringoscopia</a:t>
            </a:r>
          </a:p>
        </p:txBody>
      </p:sp>
      <p:sp>
        <p:nvSpPr>
          <p:cNvPr id="819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178CFC2-B8BE-4BEB-90D6-E8B4EE78921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Embora a tendencia seja uma diminuicao das adenoides com o tempo...</a:t>
            </a:r>
          </a:p>
        </p:txBody>
      </p:sp>
      <p:sp>
        <p:nvSpPr>
          <p:cNvPr id="829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ACD178D-4B01-4BD8-876C-9D28AA77D6F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ângulo retângulo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upo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orma livre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orma livre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Conector reto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1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C8E9EE8-97E5-4FC2-8785-07B6E22BD3E4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12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BBE0861-ADCF-478B-8F43-A0B952CA46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19DE8-77D5-428A-84D8-99E906867B4A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DDC3A-8DC7-4064-9F4A-2FE0F8CC49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sa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ivisa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497E02-88D8-493E-A4EF-33BD439139F0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E72692-91D9-4D27-9142-7138E276F8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E38A9-EA3E-4A92-BB8D-AEFCCC30DDA5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44E0A-803B-4619-946B-9F23F05051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1F4158-6F9A-4730-9AF7-37BED40BE1F5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64A4EB-97C1-4F58-A7F9-BDCCAE6767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4D5D9-8EB1-4BD1-A6D7-111E35B9A1A3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7A43C-EDC0-4334-88A9-9BD517E979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FCA64-D95D-49F0-B246-7EBED165C255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98ED2-9F9F-4D6A-8E54-4FC1BB30C9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BC68551-9A07-4377-A315-10A05AF20609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F1DA5A-2774-4C5E-85BF-13E410E34A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Triângulo retângulo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Conector reto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ivisa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ivisa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A409851-48DF-4E04-9002-489413223814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12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D88565E-99D5-4F8D-BF3F-3917923EEF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B4D78-CFBF-4DCB-AF6B-9365F0C08815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7B0F9-A1F8-4612-A334-B776C06042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AF179-8176-426A-820E-AD1A53838718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111A1-A70E-4D7F-9D54-A52ABF0809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33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5DD2128-3855-4082-92B8-16E76438E648}" type="datetimeFigureOut">
              <a:rPr lang="pt-BR"/>
              <a:pPr>
                <a:defRPr/>
              </a:pPr>
              <a:t>01/05/2015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2BDB3D6-DD68-4BC8-8EBF-7CE2D3375F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5" r:id="rId5"/>
    <p:sldLayoutId id="2147483680" r:id="rId6"/>
    <p:sldLayoutId id="2147483679" r:id="rId7"/>
    <p:sldLayoutId id="2147483686" r:id="rId8"/>
    <p:sldLayoutId id="2147483687" r:id="rId9"/>
    <p:sldLayoutId id="2147483678" r:id="rId10"/>
    <p:sldLayoutId id="214748367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4213" y="3933825"/>
            <a:ext cx="7772400" cy="1198563"/>
          </a:xfrm>
        </p:spPr>
        <p:txBody>
          <a:bodyPr>
            <a:normAutofit/>
          </a:bodyPr>
          <a:lstStyle/>
          <a:p>
            <a:pPr marR="0" algn="ctr"/>
            <a:r>
              <a:rPr lang="pt-BR" sz="2100" smtClean="0"/>
              <a:t>Aluno: Waldemar Naves do Amaral Filho</a:t>
            </a:r>
          </a:p>
          <a:p>
            <a:pPr marR="0" algn="ctr"/>
            <a:r>
              <a:rPr lang="pt-BR" sz="2100" smtClean="0"/>
              <a:t>Internato em Pediatria</a:t>
            </a:r>
          </a:p>
          <a:p>
            <a:pPr marR="0" algn="ctr"/>
            <a:r>
              <a:rPr lang="pt-BR" sz="2100" smtClean="0"/>
              <a:t>Faculdade de Medicina da Universidade Católica de Brasília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715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895600" y="5608638"/>
            <a:ext cx="2965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www.paulomargotto.com.br</a:t>
            </a:r>
            <a:endParaRPr lang="pt-BR"/>
          </a:p>
          <a:p>
            <a:r>
              <a:rPr lang="pt-BR"/>
              <a:t>Brasília, 2 de maio de 2015</a:t>
            </a:r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323850" y="1844675"/>
            <a:ext cx="8424863" cy="792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dirty="0">
                <a:solidFill>
                  <a:srgbClr val="FFFF00"/>
                </a:solidFill>
              </a:rPr>
              <a:t>Infecções de vias aéreas: rinite, sinusite, faringite, amigdalite e </a:t>
            </a:r>
            <a:r>
              <a:rPr lang="pt-BR" dirty="0" err="1">
                <a:solidFill>
                  <a:srgbClr val="FFFF00"/>
                </a:solidFill>
              </a:rPr>
              <a:t>adenoidite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Conteúdo 1"/>
          <p:cNvSpPr>
            <a:spLocks noGrp="1"/>
          </p:cNvSpPr>
          <p:nvPr>
            <p:ph idx="1"/>
          </p:nvPr>
        </p:nvSpPr>
        <p:spPr>
          <a:xfrm>
            <a:off x="446088" y="1341438"/>
            <a:ext cx="8229600" cy="4525962"/>
          </a:xfrm>
        </p:spPr>
        <p:txBody>
          <a:bodyPr/>
          <a:lstStyle/>
          <a:p>
            <a:r>
              <a:rPr lang="pt-BR" smtClean="0"/>
              <a:t>Doença inflamatória da mucosa nasal</a:t>
            </a:r>
          </a:p>
          <a:p>
            <a:endParaRPr lang="pt-BR" smtClean="0"/>
          </a:p>
          <a:p>
            <a:r>
              <a:rPr lang="pt-BR" smtClean="0"/>
              <a:t>Doença crônica de alta prevalência e de efeitos deletérios na qualidade de vida do escolar</a:t>
            </a:r>
          </a:p>
          <a:p>
            <a:endParaRPr lang="pt-BR" smtClean="0"/>
          </a:p>
          <a:p>
            <a:r>
              <a:rPr lang="pt-BR" smtClean="0"/>
              <a:t>Estimativa: 20 a 40% das crianças apresentem RA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Rinite alérgica</a:t>
            </a:r>
            <a:endParaRPr lang="pt-BR" dirty="0"/>
          </a:p>
        </p:txBody>
      </p:sp>
      <p:pic>
        <p:nvPicPr>
          <p:cNvPr id="8196" name="Picture 2" descr="http://www.einstein.br/PublishingImages/esps-rinite-higiene-da-ca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4652963"/>
            <a:ext cx="345598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Sintomas se iniciam ainda na fase de lactentes, mas diagnóstico normalmente é estabelecido aos 6 anos</a:t>
            </a:r>
          </a:p>
          <a:p>
            <a:endParaRPr lang="pt-BR" smtClean="0"/>
          </a:p>
          <a:p>
            <a:r>
              <a:rPr lang="pt-BR" smtClean="0"/>
              <a:t>Fatores de risco: História familiar de atopia, IgE &gt; 100 UI/ml, introdução de alimentos e fórmulas infantis precocemente, tabagismo materno (antes da criança completar 1 ano), alergia alimentar, exposição à alérgenos domiciliares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Rinite alérgica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O indivíduo alérgico é </a:t>
            </a:r>
            <a:r>
              <a:rPr lang="pt-BR" dirty="0" err="1" smtClean="0"/>
              <a:t>hiperreativo</a:t>
            </a:r>
            <a:r>
              <a:rPr lang="pt-BR" dirty="0" smtClean="0"/>
              <a:t> a determinadas substâncias que, para outras pessoas não despertariam resposta de defesa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Principais </a:t>
            </a:r>
            <a:r>
              <a:rPr lang="pt-BR" dirty="0" err="1" smtClean="0"/>
              <a:t>alérgenos</a:t>
            </a:r>
            <a:r>
              <a:rPr lang="pt-BR" dirty="0" smtClean="0"/>
              <a:t>: Poeira, ácaros, fungos, epitélio, urina, saliva de animais, baratas, pólen, </a:t>
            </a:r>
            <a:r>
              <a:rPr lang="pt-BR" dirty="0" err="1" smtClean="0"/>
              <a:t>etc</a:t>
            </a: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Patogênese: Ligação de antígeno inalado no ambiente que se liga ao IgE na membrana de mastócitos. </a:t>
            </a:r>
            <a:r>
              <a:rPr lang="pt-BR" dirty="0" err="1" smtClean="0"/>
              <a:t>Degranulação</a:t>
            </a:r>
            <a:r>
              <a:rPr lang="pt-BR" dirty="0" smtClean="0"/>
              <a:t> de mastócitos, e depois infiltração de células na mucosa nasal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Rinite alérgica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Quanto à duração: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Intermitente (sazonal) (20%): Sintomas em menos de 4 dias/semana ou menos que 4 semanas 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Persistente (Perene) (40%): Sintomas em mais de 4 dias/semana ou mais que 4 semanas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Mista (40%)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b="1" dirty="0" smtClean="0">
                <a:solidFill>
                  <a:srgbClr val="FF0000"/>
                </a:solidFill>
              </a:rPr>
              <a:t>Quanto à intensidade</a:t>
            </a:r>
            <a:r>
              <a:rPr lang="pt-BR" dirty="0" smtClean="0"/>
              <a:t>: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/>
              <a:t> </a:t>
            </a:r>
            <a:r>
              <a:rPr lang="pt-BR" dirty="0" smtClean="0"/>
              <a:t>Leve: Nenhum destes: Distúrbios do sono, prejuízo de atividades diárias ou lazer, prejuízo das atividades de escola e trabalho, sintomas insuportáveis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 Moderado a grave: 1 ou mais dos sintomas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Sintomas típicos: Prurido nasal, congestão, rinorréia aquosa, espirros, e conjuntivite (eritema, prurido, lacrimejamento e fotofobia)</a:t>
            </a:r>
          </a:p>
          <a:p>
            <a:endParaRPr lang="pt-BR" smtClean="0"/>
          </a:p>
          <a:p>
            <a:r>
              <a:rPr lang="pt-BR" smtClean="0"/>
              <a:t>Frequentemente há associação entre rinite e conjuntivite alérgica em atópicos</a:t>
            </a:r>
          </a:p>
          <a:p>
            <a:endParaRPr lang="pt-BR" smtClean="0"/>
          </a:p>
          <a:p>
            <a:r>
              <a:rPr lang="pt-BR" smtClean="0"/>
              <a:t>Congestão nasal, que frequentemente piora à noite, propicia a respiração bucal e roncos, interferindo no sono 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Quadro clínico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500" smtClean="0"/>
              <a:t>Clínico + Testes diagnósticos (IgE alérgeno-específicas na pele ou sangue)</a:t>
            </a:r>
          </a:p>
          <a:p>
            <a:pPr>
              <a:lnSpc>
                <a:spcPct val="90000"/>
              </a:lnSpc>
            </a:pPr>
            <a:endParaRPr lang="pt-BR" sz="2500" smtClean="0"/>
          </a:p>
          <a:p>
            <a:pPr>
              <a:lnSpc>
                <a:spcPct val="90000"/>
              </a:lnSpc>
            </a:pPr>
            <a:r>
              <a:rPr lang="pt-BR" sz="2500" smtClean="0"/>
              <a:t>Rinoscopia anterior: mucosa pálida e edemaciada</a:t>
            </a:r>
          </a:p>
          <a:p>
            <a:pPr>
              <a:lnSpc>
                <a:spcPct val="90000"/>
              </a:lnSpc>
            </a:pPr>
            <a:r>
              <a:rPr lang="pt-BR" sz="2500" smtClean="0"/>
              <a:t>Nasofibroscopia (mucosa nos terços médio, superior e posterior da cav. Nasal)</a:t>
            </a:r>
          </a:p>
          <a:p>
            <a:pPr>
              <a:lnSpc>
                <a:spcPct val="90000"/>
              </a:lnSpc>
            </a:pPr>
            <a:r>
              <a:rPr lang="pt-BR" sz="2500" smtClean="0"/>
              <a:t>Testes cutâneos: para detecção de IgE alérgeno-específica, realizados em crianças&gt; 1 ano</a:t>
            </a:r>
          </a:p>
          <a:p>
            <a:pPr>
              <a:lnSpc>
                <a:spcPct val="90000"/>
              </a:lnSpc>
            </a:pPr>
            <a:r>
              <a:rPr lang="pt-BR" sz="2500" smtClean="0"/>
              <a:t>Detecção sérica de IgE específica: Para cças com impossibilidade de fazer testes cutâneos (pequenas,  com grande risco de anafilaxia, dermatite atópica importante)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Controle do ambiente: Retirar animais domésticos, cobertura de colchões e travesseiros, limpeza de superfícies, </a:t>
            </a:r>
            <a:r>
              <a:rPr lang="pt-BR" dirty="0" err="1" smtClean="0"/>
              <a:t>etc</a:t>
            </a: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Anti-histamínicos: Para sintomas leves, intermitentes, e persistentes. Reduzem prurido, espirros e coriza. </a:t>
            </a:r>
            <a:r>
              <a:rPr lang="pt-BR" dirty="0" err="1" smtClean="0"/>
              <a:t>Prometazina</a:t>
            </a:r>
            <a:r>
              <a:rPr lang="pt-BR" dirty="0" smtClean="0"/>
              <a:t>, </a:t>
            </a:r>
            <a:r>
              <a:rPr lang="pt-BR" dirty="0" err="1" smtClean="0"/>
              <a:t>loratadina</a:t>
            </a:r>
            <a:r>
              <a:rPr lang="pt-BR" dirty="0" smtClean="0"/>
              <a:t>, </a:t>
            </a:r>
            <a:r>
              <a:rPr lang="pt-BR" dirty="0" err="1" smtClean="0"/>
              <a:t>cetirizina</a:t>
            </a:r>
            <a:r>
              <a:rPr lang="pt-BR" dirty="0" smtClean="0"/>
              <a:t>, </a:t>
            </a:r>
            <a:r>
              <a:rPr lang="pt-BR" dirty="0" err="1" smtClean="0"/>
              <a:t>fexofenadina</a:t>
            </a:r>
            <a:r>
              <a:rPr lang="pt-BR" dirty="0" smtClean="0"/>
              <a:t>, </a:t>
            </a:r>
            <a:r>
              <a:rPr lang="pt-BR" dirty="0" err="1" smtClean="0"/>
              <a:t>azelastina</a:t>
            </a: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Corticóides</a:t>
            </a:r>
            <a:r>
              <a:rPr lang="pt-BR" dirty="0"/>
              <a:t> </a:t>
            </a:r>
            <a:r>
              <a:rPr lang="pt-BR" dirty="0" smtClean="0"/>
              <a:t>nasais: Para todos os sintomas. Reservados para rinite persistente. </a:t>
            </a:r>
            <a:r>
              <a:rPr lang="pt-BR" dirty="0" err="1" smtClean="0"/>
              <a:t>Fluticasona</a:t>
            </a:r>
            <a:r>
              <a:rPr lang="pt-BR" dirty="0" smtClean="0"/>
              <a:t>, </a:t>
            </a:r>
            <a:r>
              <a:rPr lang="pt-BR" dirty="0" err="1" smtClean="0"/>
              <a:t>budesonida</a:t>
            </a:r>
            <a:r>
              <a:rPr lang="pt-BR" dirty="0" smtClean="0"/>
              <a:t>, </a:t>
            </a:r>
            <a:r>
              <a:rPr lang="pt-BR" dirty="0" err="1" smtClean="0"/>
              <a:t>mometasona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Corticóides</a:t>
            </a:r>
            <a:r>
              <a:rPr lang="pt-BR" dirty="0" smtClean="0"/>
              <a:t> sistêmicos: Por 5-7 dias, usado nos casos graves e com sinusite crônica. Prednisona, </a:t>
            </a:r>
            <a:r>
              <a:rPr lang="pt-BR" dirty="0" err="1" smtClean="0"/>
              <a:t>prednisolona</a:t>
            </a:r>
            <a:r>
              <a:rPr lang="pt-BR" dirty="0" smtClean="0"/>
              <a:t>, </a:t>
            </a:r>
            <a:r>
              <a:rPr lang="pt-BR" dirty="0" err="1" smtClean="0"/>
              <a:t>deflazacort</a:t>
            </a: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Descongestionantes: alfa-adrenérgicos. Tópicos: </a:t>
            </a:r>
            <a:r>
              <a:rPr lang="pt-BR" dirty="0" err="1" smtClean="0"/>
              <a:t>Nafazolina</a:t>
            </a:r>
            <a:r>
              <a:rPr lang="pt-BR" dirty="0" smtClean="0"/>
              <a:t>, </a:t>
            </a:r>
            <a:r>
              <a:rPr lang="pt-BR" dirty="0" err="1" smtClean="0"/>
              <a:t>oximetazolina</a:t>
            </a:r>
            <a:r>
              <a:rPr lang="pt-BR" dirty="0" smtClean="0"/>
              <a:t>. Uso oral: Pseudoefedrina, fenilefrina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Antagonistas de </a:t>
            </a:r>
            <a:r>
              <a:rPr lang="pt-BR" dirty="0" err="1" smtClean="0"/>
              <a:t>leucotrieno</a:t>
            </a:r>
            <a:r>
              <a:rPr lang="pt-BR" dirty="0" smtClean="0"/>
              <a:t>: Vasoconstrição, inibe quimiotaxia. </a:t>
            </a:r>
            <a:r>
              <a:rPr lang="pt-BR" dirty="0" err="1" smtClean="0"/>
              <a:t>Montelucaste</a:t>
            </a:r>
            <a:r>
              <a:rPr lang="pt-BR" dirty="0" smtClean="0"/>
              <a:t>: Uso reservado para Rinite com asma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Soluções salinas: SF 0,9%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Imunoterapia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7164388" y="692150"/>
            <a:ext cx="1871662" cy="147638"/>
          </a:xfrm>
        </p:spPr>
        <p:txBody>
          <a:bodyPr>
            <a:normAutofit fontScale="25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Sinusite</a:t>
            </a:r>
            <a:endParaRPr lang="pt-BR" dirty="0"/>
          </a:p>
        </p:txBody>
      </p:sp>
      <p:pic>
        <p:nvPicPr>
          <p:cNvPr id="16388" name="Picture 4" descr="http://www.flaviapuccini.com.br/wp-content/uploads/2010/09/canais-1024x68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628775"/>
            <a:ext cx="6119813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Idealmente deve-se empregar o termo </a:t>
            </a:r>
            <a:r>
              <a:rPr lang="pt-BR" dirty="0" err="1" smtClean="0"/>
              <a:t>rinossinusite</a:t>
            </a:r>
            <a:r>
              <a:rPr lang="pt-BR" dirty="0" smtClean="0"/>
              <a:t> (mucosas são contíguas e respondem de forma similar à terapia)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Rinite sem sinusite ocorre, mas sinusite sem rinite é raro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Rinossinusite</a:t>
            </a:r>
            <a:r>
              <a:rPr lang="pt-BR" dirty="0" smtClean="0"/>
              <a:t> é comum na infância, mas de difícil reconhecimento. Pode ser viral ou bacteriana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É uma resposta </a:t>
            </a:r>
            <a:r>
              <a:rPr lang="pt-BR" dirty="0"/>
              <a:t>inflamatória da membrana mucosa que reveste a cavidade nasal e os seios paranasais, podendo </a:t>
            </a:r>
            <a:r>
              <a:rPr lang="pt-BR" dirty="0" smtClean="0"/>
              <a:t>se </a:t>
            </a:r>
            <a:r>
              <a:rPr lang="pt-BR" dirty="0" err="1"/>
              <a:t>extender-se</a:t>
            </a:r>
            <a:r>
              <a:rPr lang="pt-BR" dirty="0"/>
              <a:t> para o </a:t>
            </a:r>
            <a:r>
              <a:rPr lang="pt-BR" dirty="0" err="1"/>
              <a:t>neuroepitélio</a:t>
            </a:r>
            <a:r>
              <a:rPr lang="pt-BR" dirty="0"/>
              <a:t> e osso </a:t>
            </a:r>
            <a:r>
              <a:rPr lang="pt-BR" dirty="0" smtClean="0"/>
              <a:t>subjacente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Sinusite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Classificação: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Aguda – Duração inferior à 4 semanas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Subaguda – Duração entre 4 e 12 semanas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Crônica – Duração superior à 12 semanas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Recorrente – Mais de 3 episódios agudo/ano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Complicada – Complicação local ou sistêmica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/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Sinusite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 RS aguda geralmente responde bem ao tratamento clínico adequado. Importante suspeitar de uma RS aguda bacteriana quando os sintomas pioram após o 5° dia, ou persistem por mais de 10 dias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RS subaguda possui sintomas mais brandos do que a RN aguda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Na RS crônica, quanto mais tempo persistir o processo infeccioso, maior a chance de alterações inflamatórias ficarem irreversíveis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Sinusite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Conteúdo 1"/>
          <p:cNvSpPr>
            <a:spLocks noGrp="1"/>
          </p:cNvSpPr>
          <p:nvPr>
            <p:ph idx="1"/>
          </p:nvPr>
        </p:nvSpPr>
        <p:spPr>
          <a:xfrm>
            <a:off x="468313" y="1341438"/>
            <a:ext cx="8289925" cy="3530600"/>
          </a:xfrm>
        </p:spPr>
        <p:txBody>
          <a:bodyPr/>
          <a:lstStyle/>
          <a:p>
            <a:r>
              <a:rPr lang="pt-BR" smtClean="0"/>
              <a:t>Pneumatização dos seios paranasais:</a:t>
            </a:r>
          </a:p>
          <a:p>
            <a:endParaRPr lang="pt-BR" smtClean="0"/>
          </a:p>
          <a:p>
            <a:r>
              <a:rPr lang="pt-BR" smtClean="0"/>
              <a:t>Ao nascimento: Apenas seios etmoidais estão pneumatizados</a:t>
            </a:r>
          </a:p>
          <a:p>
            <a:r>
              <a:rPr lang="pt-BR" smtClean="0"/>
              <a:t>Aos 4 anos: Seios maxilares</a:t>
            </a:r>
          </a:p>
          <a:p>
            <a:r>
              <a:rPr lang="pt-BR" smtClean="0"/>
              <a:t>Aos 5 anos: Seios esfenoidais</a:t>
            </a:r>
          </a:p>
          <a:p>
            <a:r>
              <a:rPr lang="pt-BR" smtClean="0"/>
              <a:t>7-8 anos até adolescência: Seios frontais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Sinusite</a:t>
            </a:r>
            <a:endParaRPr lang="pt-BR" dirty="0"/>
          </a:p>
        </p:txBody>
      </p:sp>
      <p:pic>
        <p:nvPicPr>
          <p:cNvPr id="20484" name="Picture 2" descr="http://biosom.com.br/blog/wp-content/uploads/2015/01/Seios_paranasai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14988" y="4508500"/>
            <a:ext cx="2967037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maior parte das RS são complicações de IVAS (geram edema da mucosa)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A causa mais comum de RS é uma infecção viral das vias aéreas superiores    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Etiologia e patogênese</a:t>
            </a:r>
            <a:endParaRPr lang="pt-BR" dirty="0"/>
          </a:p>
        </p:txBody>
      </p:sp>
      <p:sp>
        <p:nvSpPr>
          <p:cNvPr id="4" name="Seta para baixo 3"/>
          <p:cNvSpPr/>
          <p:nvPr/>
        </p:nvSpPr>
        <p:spPr>
          <a:xfrm>
            <a:off x="1155700" y="4246563"/>
            <a:ext cx="163513" cy="504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1509" name="CaixaDeTexto 4"/>
          <p:cNvSpPr txBox="1">
            <a:spLocks noChangeArrowheads="1"/>
          </p:cNvSpPr>
          <p:nvPr/>
        </p:nvSpPr>
        <p:spPr bwMode="auto">
          <a:xfrm>
            <a:off x="446088" y="5013325"/>
            <a:ext cx="1990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Lucida Sans Unicode" pitchFamily="34" charset="0"/>
              </a:rPr>
              <a:t>edema e inflamação da mucosa</a:t>
            </a:r>
          </a:p>
        </p:txBody>
      </p:sp>
      <p:sp>
        <p:nvSpPr>
          <p:cNvPr id="6" name="Seta para a direita 5"/>
          <p:cNvSpPr/>
          <p:nvPr/>
        </p:nvSpPr>
        <p:spPr>
          <a:xfrm>
            <a:off x="2700338" y="5483225"/>
            <a:ext cx="719137" cy="1857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1511" name="CaixaDeTexto 7"/>
          <p:cNvSpPr txBox="1">
            <a:spLocks noChangeArrowheads="1"/>
          </p:cNvSpPr>
          <p:nvPr/>
        </p:nvSpPr>
        <p:spPr bwMode="auto">
          <a:xfrm>
            <a:off x="3563938" y="5373688"/>
            <a:ext cx="21605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Lucida Sans Unicode" pitchFamily="34" charset="0"/>
              </a:rPr>
              <a:t>Acúmulo de muco nos seios</a:t>
            </a:r>
          </a:p>
        </p:txBody>
      </p:sp>
      <p:sp>
        <p:nvSpPr>
          <p:cNvPr id="9" name="Seta para a direita 8"/>
          <p:cNvSpPr/>
          <p:nvPr/>
        </p:nvSpPr>
        <p:spPr>
          <a:xfrm>
            <a:off x="5724525" y="5475288"/>
            <a:ext cx="719138" cy="1936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1513" name="CaixaDeTexto 9"/>
          <p:cNvSpPr txBox="1">
            <a:spLocks noChangeArrowheads="1"/>
          </p:cNvSpPr>
          <p:nvPr/>
        </p:nvSpPr>
        <p:spPr bwMode="auto">
          <a:xfrm>
            <a:off x="6948488" y="5157788"/>
            <a:ext cx="1511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Lucida Sans Unicode" pitchFamily="34" charset="0"/>
              </a:rPr>
              <a:t>Proliferação</a:t>
            </a:r>
          </a:p>
          <a:p>
            <a:r>
              <a:rPr lang="pt-BR">
                <a:latin typeface="Lucida Sans Unicode" pitchFamily="34" charset="0"/>
              </a:rPr>
              <a:t>bacteriana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Resfriado comum (principal causa)</a:t>
            </a:r>
          </a:p>
          <a:p>
            <a:r>
              <a:rPr lang="pt-BR" smtClean="0"/>
              <a:t>Rinite alérgica (2° causa)</a:t>
            </a:r>
          </a:p>
          <a:p>
            <a:r>
              <a:rPr lang="pt-BR" smtClean="0"/>
              <a:t>Exposição à fumaça de cigarro</a:t>
            </a:r>
          </a:p>
          <a:p>
            <a:r>
              <a:rPr lang="pt-BR" smtClean="0"/>
              <a:t>Anormalidades estruturais</a:t>
            </a:r>
          </a:p>
          <a:p>
            <a:r>
              <a:rPr lang="pt-BR" smtClean="0"/>
              <a:t>Disfunção ciliar</a:t>
            </a:r>
          </a:p>
          <a:p>
            <a:r>
              <a:rPr lang="pt-BR" smtClean="0"/>
              <a:t>Imunodeficiência humoral</a:t>
            </a:r>
          </a:p>
          <a:p>
            <a:r>
              <a:rPr lang="pt-BR" smtClean="0"/>
              <a:t>DRGE</a:t>
            </a:r>
          </a:p>
          <a:p>
            <a:r>
              <a:rPr lang="pt-BR" smtClean="0"/>
              <a:t>Tubos e sondas nasotraqueais</a:t>
            </a:r>
          </a:p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Fatores de risco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1412875"/>
            <a:ext cx="8229600" cy="4752975"/>
          </a:xfrm>
        </p:spPr>
        <p:txBody>
          <a:bodyPr>
            <a:normAutofit fontScale="77500" lnSpcReduction="20000"/>
          </a:bodyPr>
          <a:lstStyle/>
          <a:p>
            <a:pPr marL="365760" lvl="1" indent="-256032" fontAlgn="auto">
              <a:spcBef>
                <a:spcPts val="400"/>
              </a:spcBef>
              <a:spcAft>
                <a:spcPts val="0"/>
              </a:spcAft>
              <a:buSzPct val="68000"/>
              <a:buFont typeface="Wingdings 3"/>
              <a:buChar char=""/>
              <a:defRPr/>
            </a:pPr>
            <a:r>
              <a:rPr lang="en-US" sz="2700" dirty="0" err="1" smtClean="0">
                <a:latin typeface="+mj-lt"/>
              </a:rPr>
              <a:t>Geralmente</a:t>
            </a:r>
            <a:r>
              <a:rPr lang="en-US" sz="2700" dirty="0" smtClean="0">
                <a:latin typeface="+mj-lt"/>
              </a:rPr>
              <a:t> é viral: </a:t>
            </a:r>
            <a:r>
              <a:rPr lang="en-US" sz="2700" dirty="0" err="1" smtClean="0">
                <a:latin typeface="+mj-lt"/>
              </a:rPr>
              <a:t>Rinovírus</a:t>
            </a:r>
            <a:r>
              <a:rPr lang="en-US" sz="2700" dirty="0">
                <a:latin typeface="+mj-lt"/>
              </a:rPr>
              <a:t>, </a:t>
            </a:r>
            <a:r>
              <a:rPr lang="en-US" sz="2700" dirty="0" err="1">
                <a:latin typeface="+mj-lt"/>
              </a:rPr>
              <a:t>adenovírus</a:t>
            </a:r>
            <a:r>
              <a:rPr lang="en-US" sz="2700" dirty="0">
                <a:latin typeface="+mj-lt"/>
              </a:rPr>
              <a:t>, VSR, </a:t>
            </a:r>
            <a:r>
              <a:rPr lang="en-US" sz="2700" dirty="0" err="1">
                <a:latin typeface="+mj-lt"/>
              </a:rPr>
              <a:t>parainfluenza</a:t>
            </a:r>
            <a:endParaRPr lang="en-US" sz="2700" dirty="0">
              <a:latin typeface="+mj-lt"/>
            </a:endParaRP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Os que mais causam RS bacteriana aguda são: </a:t>
            </a:r>
            <a:r>
              <a:rPr lang="pt-BR" i="1" dirty="0" err="1" smtClean="0"/>
              <a:t>Streptococus</a:t>
            </a:r>
            <a:r>
              <a:rPr lang="pt-BR" i="1" dirty="0" smtClean="0"/>
              <a:t> </a:t>
            </a:r>
            <a:r>
              <a:rPr lang="pt-BR" i="1" dirty="0" err="1" smtClean="0"/>
              <a:t>pneumoniae</a:t>
            </a:r>
            <a:r>
              <a:rPr lang="pt-BR" i="1" dirty="0" smtClean="0"/>
              <a:t> </a:t>
            </a:r>
            <a:r>
              <a:rPr lang="pt-BR" dirty="0" smtClean="0"/>
              <a:t>(30%), </a:t>
            </a:r>
            <a:r>
              <a:rPr lang="pt-BR" i="1" dirty="0" err="1" smtClean="0"/>
              <a:t>Haemophilus</a:t>
            </a:r>
            <a:r>
              <a:rPr lang="pt-BR" i="1" dirty="0" smtClean="0"/>
              <a:t> </a:t>
            </a:r>
            <a:r>
              <a:rPr lang="pt-BR" i="1" dirty="0" err="1" smtClean="0"/>
              <a:t>influenzae</a:t>
            </a:r>
            <a:r>
              <a:rPr lang="pt-BR" i="1" dirty="0" smtClean="0"/>
              <a:t> </a:t>
            </a:r>
            <a:r>
              <a:rPr lang="pt-BR" dirty="0" smtClean="0"/>
              <a:t>(20%) e </a:t>
            </a:r>
            <a:r>
              <a:rPr lang="pt-BR" i="1" dirty="0" err="1" smtClean="0"/>
              <a:t>Moraxella</a:t>
            </a:r>
            <a:r>
              <a:rPr lang="pt-BR" i="1" dirty="0" smtClean="0"/>
              <a:t> </a:t>
            </a:r>
            <a:r>
              <a:rPr lang="pt-BR" i="1" dirty="0" err="1" smtClean="0"/>
              <a:t>catharralis</a:t>
            </a:r>
            <a:r>
              <a:rPr lang="pt-BR" i="1" dirty="0" smtClean="0"/>
              <a:t> </a:t>
            </a:r>
            <a:r>
              <a:rPr lang="pt-BR" dirty="0" smtClean="0"/>
              <a:t>(20%)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Na RS subaguda e crônica: </a:t>
            </a:r>
            <a:r>
              <a:rPr lang="pt-BR" i="1" dirty="0" err="1" smtClean="0"/>
              <a:t>Staphilococus</a:t>
            </a:r>
            <a:r>
              <a:rPr lang="pt-BR" dirty="0" smtClean="0"/>
              <a:t> </a:t>
            </a:r>
            <a:r>
              <a:rPr lang="pt-BR" dirty="0" err="1" smtClean="0"/>
              <a:t>coagulase</a:t>
            </a:r>
            <a:r>
              <a:rPr lang="pt-BR" dirty="0" smtClean="0"/>
              <a:t> negativo, </a:t>
            </a:r>
            <a:r>
              <a:rPr lang="pt-BR" i="1" dirty="0" err="1" smtClean="0"/>
              <a:t>Staphilococus</a:t>
            </a:r>
            <a:r>
              <a:rPr lang="pt-BR" i="1" dirty="0" smtClean="0"/>
              <a:t> aureus, </a:t>
            </a:r>
            <a:r>
              <a:rPr lang="pt-BR" i="1" dirty="0" err="1" smtClean="0"/>
              <a:t>Streptococus</a:t>
            </a:r>
            <a:r>
              <a:rPr lang="pt-BR" dirty="0" smtClean="0"/>
              <a:t> alfa-hemolítico e anaeróbios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 presença de múltiplos </a:t>
            </a:r>
            <a:r>
              <a:rPr lang="pt-BR" dirty="0" err="1" smtClean="0"/>
              <a:t>microorganismos</a:t>
            </a:r>
            <a:r>
              <a:rPr lang="pt-BR" dirty="0" smtClean="0"/>
              <a:t> é bem mais comum na RS crônica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Suspeitar de RS bacteriana quando uma IVAS não melhora ou piora 10 dias após seu início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Agentes infecciosos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Crianças &lt; 5 anos </a:t>
            </a:r>
            <a:r>
              <a:rPr lang="pt-BR" u="sng" dirty="0" smtClean="0">
                <a:solidFill>
                  <a:srgbClr val="FF0000"/>
                </a:solidFill>
              </a:rPr>
              <a:t>não</a:t>
            </a:r>
            <a:r>
              <a:rPr lang="pt-BR" dirty="0" smtClean="0"/>
              <a:t> apresentam dor facial, </a:t>
            </a:r>
            <a:r>
              <a:rPr lang="pt-BR" dirty="0" err="1" smtClean="0"/>
              <a:t>cefaléia</a:t>
            </a:r>
            <a:r>
              <a:rPr lang="pt-BR" dirty="0" smtClean="0"/>
              <a:t>, e sensibilidade à percussão da face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Crianças &lt; 5 anos: Tosse e coriza persistentes (Tosse &gt; 10-14 dias e coriza purulenta &gt; 3-4 dias consecutivos)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Infância: Tosse (principal sintoma) que piora com posição supina, </a:t>
            </a:r>
            <a:r>
              <a:rPr lang="pt-BR" dirty="0" err="1" smtClean="0"/>
              <a:t>rinorréia</a:t>
            </a:r>
            <a:r>
              <a:rPr lang="pt-BR" dirty="0" smtClean="0"/>
              <a:t> clara ou purulenta, febre, pressão em região frontal, diminuição do olfato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Sintomatologia muito pouco específica!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Quadro clínico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geral é clínico, e suspeitado quando da presença de sintomas de IVAS por mais de 10-14 dias, ou recorrência de febre, dor em seios maxilares e/ou frontais</a:t>
            </a:r>
          </a:p>
          <a:p>
            <a:endParaRPr lang="pt-BR" smtClean="0"/>
          </a:p>
          <a:p>
            <a:r>
              <a:rPr lang="pt-BR" smtClean="0"/>
              <a:t>Exames de imagem  são pouco úteis, pois tem pouca sensibilidade e especificidade, especialmente em menores de 5 anos. Dessa forma, ex. de imagem não são indicados para &lt; 5 anos</a:t>
            </a:r>
          </a:p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adolescentes exames de imagem são rotineiramente necesários (opacificações, nível hidroaéreo, espessamento de mucosa &gt; 4 mm ).</a:t>
            </a:r>
          </a:p>
          <a:p>
            <a:endParaRPr lang="pt-BR" smtClean="0"/>
          </a:p>
          <a:p>
            <a:r>
              <a:rPr lang="pt-BR" smtClean="0"/>
              <a:t>RS recorrentes, infecções persistentes ou RS complicada indica-se TC de seios da face</a:t>
            </a:r>
          </a:p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pt-BR" sz="2500" smtClean="0"/>
              <a:t>RS agudas</a:t>
            </a:r>
          </a:p>
          <a:p>
            <a:r>
              <a:rPr lang="pt-BR" sz="2500" smtClean="0"/>
              <a:t>Recomenda-se usar ATB para RS aguda para evitar complicações supurativas</a:t>
            </a:r>
          </a:p>
          <a:p>
            <a:r>
              <a:rPr lang="pt-BR" sz="2500" smtClean="0"/>
              <a:t>Escolha inicial: Amoxicilina 45-50 mg/kg/dia. Se alergia: Sulfametoxazol-trimetoprim, cefuroxima ou macrolídeos. Por 14 a 21 dias, ou até 7 dias após resolução dos sintomas</a:t>
            </a:r>
          </a:p>
          <a:p>
            <a:r>
              <a:rPr lang="pt-BR" sz="2500" smtClean="0"/>
              <a:t>Amoxicilina + clavulanato 80-90 mg/kg/dia para: Cças &lt; 2 anos, cças que frequentam creches e cças que usaram ATB nos últimos 3 meses</a:t>
            </a:r>
          </a:p>
          <a:p>
            <a:endParaRPr lang="pt-BR" sz="250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RS frontal: ATB parenteral (</a:t>
            </a:r>
            <a:r>
              <a:rPr lang="pt-BR" dirty="0" err="1" smtClean="0"/>
              <a:t>ex</a:t>
            </a:r>
            <a:r>
              <a:rPr lang="pt-BR" dirty="0" smtClean="0"/>
              <a:t>: </a:t>
            </a:r>
            <a:r>
              <a:rPr lang="pt-BR" dirty="0" err="1" smtClean="0"/>
              <a:t>ceftriaxona</a:t>
            </a:r>
            <a:r>
              <a:rPr lang="pt-BR" dirty="0" smtClean="0"/>
              <a:t>) pelo risco de complicações intracranianas. Após controle da infecção pode passar para via oral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RS subaguda e crônica: amoxicilina + </a:t>
            </a:r>
            <a:r>
              <a:rPr lang="pt-BR" dirty="0" err="1" smtClean="0"/>
              <a:t>clavulanato</a:t>
            </a:r>
            <a:r>
              <a:rPr lang="pt-BR" dirty="0" smtClean="0"/>
              <a:t>, por pelo menos 4 semanas (</a:t>
            </a:r>
            <a:r>
              <a:rPr lang="pt-BR" dirty="0" err="1" smtClean="0"/>
              <a:t>microorganismos</a:t>
            </a:r>
            <a:r>
              <a:rPr lang="pt-BR" dirty="0" smtClean="0"/>
              <a:t> produtores b-</a:t>
            </a:r>
            <a:r>
              <a:rPr lang="pt-BR" dirty="0" err="1" smtClean="0"/>
              <a:t>lactamase</a:t>
            </a:r>
            <a:r>
              <a:rPr lang="pt-BR" dirty="0" smtClean="0"/>
              <a:t>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Soluções nasais fisiológicas remove o muco em excesso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Spray nasal de </a:t>
            </a:r>
            <a:r>
              <a:rPr lang="pt-BR" dirty="0" err="1" smtClean="0"/>
              <a:t>corticóide</a:t>
            </a:r>
            <a:r>
              <a:rPr lang="pt-BR" dirty="0" smtClean="0"/>
              <a:t>, que reduz o edema da mucosa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Faringite</a:t>
            </a:r>
            <a:endParaRPr lang="pt-BR" dirty="0"/>
          </a:p>
        </p:txBody>
      </p:sp>
      <p:pic>
        <p:nvPicPr>
          <p:cNvPr id="29700" name="Picture 2" descr="http://images.minhavida.com.br/imgHandler.ashx?mid=348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773238"/>
            <a:ext cx="57150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Inflamação da faringe, com aparecimento de exsudato faríngeo, úlceras e vesículas.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Maioria de etiologia viral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Infecções por </a:t>
            </a:r>
            <a:r>
              <a:rPr lang="pt-BR" dirty="0" err="1" smtClean="0"/>
              <a:t>Parainfluenza</a:t>
            </a:r>
            <a:r>
              <a:rPr lang="pt-BR" dirty="0" smtClean="0"/>
              <a:t>, influenza e </a:t>
            </a:r>
            <a:r>
              <a:rPr lang="pt-BR" dirty="0" err="1" smtClean="0"/>
              <a:t>coronavírus</a:t>
            </a:r>
            <a:r>
              <a:rPr lang="pt-BR" dirty="0" smtClean="0"/>
              <a:t> geralmente são leves, e geram tosse e coriza nasal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Adenovírus          faringites </a:t>
            </a:r>
            <a:r>
              <a:rPr lang="pt-BR" dirty="0" err="1" smtClean="0"/>
              <a:t>exsudativas</a:t>
            </a:r>
            <a:r>
              <a:rPr lang="pt-BR" dirty="0" smtClean="0"/>
              <a:t> com </a:t>
            </a:r>
            <a:r>
              <a:rPr lang="pt-BR" dirty="0" err="1" smtClean="0"/>
              <a:t>adenomegalia</a:t>
            </a:r>
            <a:r>
              <a:rPr lang="pt-BR" dirty="0" smtClean="0"/>
              <a:t>, duração de até 7 dias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Faringite</a:t>
            </a:r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2978150" y="5229225"/>
            <a:ext cx="647700" cy="1444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Frequentemente acompanha-se de conjuntivite (duração de 10-14 dias)</a:t>
            </a:r>
          </a:p>
          <a:p>
            <a:endParaRPr lang="pt-BR" smtClean="0"/>
          </a:p>
          <a:p>
            <a:r>
              <a:rPr lang="pt-BR" smtClean="0"/>
              <a:t>O quadro clínico apresenta resolução espontânea</a:t>
            </a:r>
          </a:p>
          <a:p>
            <a:endParaRPr lang="pt-BR" smtClean="0"/>
          </a:p>
          <a:p>
            <a:r>
              <a:rPr lang="pt-BR" smtClean="0"/>
              <a:t>O maior objetivo diagnóstico nas faringites é excluir a presença do </a:t>
            </a:r>
            <a:r>
              <a:rPr lang="pt-BR" i="1" smtClean="0"/>
              <a:t>Streptococus</a:t>
            </a:r>
            <a:r>
              <a:rPr lang="pt-BR" smtClean="0"/>
              <a:t> b-hemolítico do grupo A. Exclusão feita pela clínica e bacteriologia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Faringite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Faringite</a:t>
            </a:r>
            <a:endParaRPr lang="pt-BR" dirty="0"/>
          </a:p>
        </p:txBody>
      </p:sp>
      <p:pic>
        <p:nvPicPr>
          <p:cNvPr id="32772" name="Picture 2" descr="C:\Users\Waldemar Filho\Downloads\IMG_6755.JPG"/>
          <p:cNvPicPr>
            <a:picLocks noChangeAspect="1" noChangeArrowheads="1"/>
          </p:cNvPicPr>
          <p:nvPr/>
        </p:nvPicPr>
        <p:blipFill>
          <a:blip r:embed="rId2"/>
          <a:srcRect t="11047" r="7841" b="6094"/>
          <a:stretch>
            <a:fillRect/>
          </a:stretch>
        </p:blipFill>
        <p:spPr bwMode="auto">
          <a:xfrm>
            <a:off x="2411413" y="1196975"/>
            <a:ext cx="4524375" cy="542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500" smtClean="0"/>
              <a:t>Tratamento das faringoamigdalites estreptocócicas: Penicilina benzatina ou amoxicilina, por 10 dias</a:t>
            </a:r>
          </a:p>
          <a:p>
            <a:pPr>
              <a:lnSpc>
                <a:spcPct val="90000"/>
              </a:lnSpc>
            </a:pPr>
            <a:endParaRPr lang="pt-BR" sz="2500" smtClean="0"/>
          </a:p>
          <a:p>
            <a:pPr>
              <a:lnSpc>
                <a:spcPct val="90000"/>
              </a:lnSpc>
            </a:pPr>
            <a:r>
              <a:rPr lang="pt-BR" sz="2500" smtClean="0"/>
              <a:t>Reconhecimento e tratamento precoce são muito importantes, pois 24-48h após início do ATB o paciente não mais transmite o agente</a:t>
            </a:r>
          </a:p>
          <a:p>
            <a:pPr>
              <a:lnSpc>
                <a:spcPct val="90000"/>
              </a:lnSpc>
            </a:pPr>
            <a:endParaRPr lang="pt-BR" sz="2500" smtClean="0"/>
          </a:p>
          <a:p>
            <a:pPr>
              <a:lnSpc>
                <a:spcPct val="90000"/>
              </a:lnSpc>
            </a:pPr>
            <a:r>
              <a:rPr lang="pt-BR" sz="2500" smtClean="0"/>
              <a:t>Entretanto, o diagnóstico de certeza de FA estreptococica só se faz mediante provas microbiológicas (teste rápido ou cultura para Estreptococo do  grupo A)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Faringite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Eritema, presença ou não de exsudato amigdaliano, ulcerações e vesículas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Acometimento de orofaringe + amígdalas também é conhecido por angina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Presença ou ausência das amígdalas não altera a susceptibilidade ou o curso clínico da faringite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Etiologia viral (75%)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Crianças &lt; 3 anos raramente tem a doença bacteriana</a:t>
            </a:r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Etiologia bacteriana é mais frequente entre 5 e 15 anos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Principais vírus: Rinovírus, adenovírus, coronavírus, enterovírus, rinovírus, VSR, Eipstein-barr vírus, e HSV</a:t>
            </a:r>
          </a:p>
          <a:p>
            <a:endParaRPr lang="pt-BR" smtClean="0"/>
          </a:p>
          <a:p>
            <a:r>
              <a:rPr lang="pt-BR" smtClean="0"/>
              <a:t>Os 2 primeiros e Influenzae causam faringite + outros comemorativos de uma IVAS (coriza, tosse, anorexia, etc)</a:t>
            </a:r>
          </a:p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r>
              <a:rPr lang="pt-BR" dirty="0" smtClean="0"/>
              <a:t> viral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i="1" smtClean="0"/>
              <a:t>Streptococus pyogenes</a:t>
            </a:r>
            <a:r>
              <a:rPr lang="pt-BR" smtClean="0"/>
              <a:t> é o mais importante na gênese da doença, principalmente entre 5 e 15 anos </a:t>
            </a:r>
          </a:p>
          <a:p>
            <a:pPr>
              <a:lnSpc>
                <a:spcPct val="90000"/>
              </a:lnSpc>
            </a:pPr>
            <a:r>
              <a:rPr lang="pt-BR" smtClean="0"/>
              <a:t>15-20% das FAB entre 5 e 15 anos são pelo </a:t>
            </a:r>
            <a:r>
              <a:rPr lang="pt-BR" i="1" smtClean="0"/>
              <a:t>Streptococus pyogenes</a:t>
            </a:r>
          </a:p>
          <a:p>
            <a:pPr>
              <a:lnSpc>
                <a:spcPct val="90000"/>
              </a:lnSpc>
            </a:pPr>
            <a:r>
              <a:rPr lang="pt-BR" smtClean="0"/>
              <a:t>Escarlatina – Faringoamigdalite exsudativa + exantema em forma de lixa</a:t>
            </a:r>
          </a:p>
          <a:p>
            <a:pPr>
              <a:lnSpc>
                <a:spcPct val="90000"/>
              </a:lnSpc>
            </a:pPr>
            <a:r>
              <a:rPr lang="pt-BR" smtClean="0"/>
              <a:t>Grande preocupação: Febre reumática – sequelas cardíacas</a:t>
            </a:r>
          </a:p>
          <a:p>
            <a:pPr>
              <a:lnSpc>
                <a:spcPct val="90000"/>
              </a:lnSpc>
            </a:pPr>
            <a:r>
              <a:rPr lang="pt-BR" smtClean="0"/>
              <a:t>GNDA pós-estreptocócica – abscesso retrofaríngeo e abcesso periamigdaliano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endParaRPr lang="pt-BR" i="1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r>
              <a:rPr lang="pt-BR" dirty="0" smtClean="0"/>
              <a:t> bacteriana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Outros agentes:</a:t>
            </a:r>
          </a:p>
          <a:p>
            <a:endParaRPr lang="pt-BR" smtClean="0"/>
          </a:p>
          <a:p>
            <a:r>
              <a:rPr lang="pt-BR" i="1" smtClean="0"/>
              <a:t>Neisseria gonorrhoeae </a:t>
            </a:r>
            <a:r>
              <a:rPr lang="pt-BR" smtClean="0"/>
              <a:t>– faringite gonoccócica, em caso de abuso sexual ou adolescentes sexualmente ativos, quadro oligo ou assintomático</a:t>
            </a:r>
          </a:p>
          <a:p>
            <a:endParaRPr lang="pt-BR" smtClean="0"/>
          </a:p>
          <a:p>
            <a:r>
              <a:rPr lang="pt-BR" i="1" smtClean="0"/>
              <a:t>Corynebacterium diphtheriae</a:t>
            </a:r>
            <a:r>
              <a:rPr lang="pt-BR" smtClean="0"/>
              <a:t>- difteria, gera uma faringite aguda com membranas acinzentadas em amígdalas, pilares e úvula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Faringoamigdalite</a:t>
            </a:r>
            <a:r>
              <a:rPr lang="pt-BR" dirty="0"/>
              <a:t> bacteriana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Apresentações:</a:t>
            </a:r>
          </a:p>
          <a:p>
            <a:r>
              <a:rPr lang="pt-BR" smtClean="0"/>
              <a:t>1) Eritematosas – Principal etiologia é viral</a:t>
            </a:r>
          </a:p>
          <a:p>
            <a:r>
              <a:rPr lang="pt-BR" smtClean="0"/>
              <a:t>2) Eritematopultáceas – Exsudato amarelado, faringite estreptocócica e por EBV</a:t>
            </a:r>
          </a:p>
          <a:p>
            <a:r>
              <a:rPr lang="pt-BR" smtClean="0"/>
              <a:t>3) Pseudomembranosas – Placas esbranquiçadas, difteria</a:t>
            </a:r>
          </a:p>
          <a:p>
            <a:r>
              <a:rPr lang="pt-BR" smtClean="0"/>
              <a:t>4) Ulcerosas – superficiais (herpangina e angina herpética) ou profundas (angina de Plaut-Vincent, Tuberculose, sífilis e imunodeficiência)</a:t>
            </a:r>
          </a:p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Faringoamigdalite</a:t>
            </a:r>
            <a:r>
              <a:rPr lang="pt-BR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Virais</a:t>
            </a:r>
          </a:p>
          <a:p>
            <a:pPr>
              <a:buFont typeface="Wingdings" pitchFamily="2" charset="2"/>
              <a:buChar char="v"/>
            </a:pPr>
            <a:r>
              <a:rPr lang="pt-BR" smtClean="0"/>
              <a:t>Resfriado comum: Não costuma causar odinofagia intensa, coriza, tosse, anorexia, febre... Faringe eritematosa e edemaciada, eventualmente exsudato e adenomegalia. Duração: Não persiste por mais de 5 dias, em geral</a:t>
            </a:r>
          </a:p>
          <a:p>
            <a:pPr>
              <a:buFont typeface="Wingdings" pitchFamily="2" charset="2"/>
              <a:buChar char="v"/>
            </a:pPr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endParaRPr lang="pt-BR" dirty="0"/>
          </a:p>
        </p:txBody>
      </p:sp>
      <p:pic>
        <p:nvPicPr>
          <p:cNvPr id="39940" name="Picture 2" descr="http://www.mdsaude.com/wp-content/uploads/2009/03/Pharyngit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4135438"/>
            <a:ext cx="33782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smtClean="0"/>
              <a:t>Adenovírus: </a:t>
            </a:r>
            <a:r>
              <a:rPr lang="pt-BR" dirty="0" err="1" smtClean="0"/>
              <a:t>Odinofagia</a:t>
            </a:r>
            <a:r>
              <a:rPr lang="pt-BR" dirty="0" smtClean="0"/>
              <a:t> mais intensa, gera mialgia, </a:t>
            </a:r>
            <a:r>
              <a:rPr lang="pt-BR" dirty="0" err="1" smtClean="0"/>
              <a:t>cefaléia</a:t>
            </a:r>
            <a:r>
              <a:rPr lang="pt-BR" dirty="0" smtClean="0"/>
              <a:t>, febre &gt; 38,3° C (que persiste por 5 a 6 dias). Eritema e exsudatos amigdalianos. Conjuntivite do tipo folicular (Em até 50%) 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err="1" smtClean="0"/>
              <a:t>Eipstein-Barr</a:t>
            </a:r>
            <a:r>
              <a:rPr lang="pt-BR" dirty="0" smtClean="0"/>
              <a:t>: </a:t>
            </a:r>
            <a:r>
              <a:rPr lang="pt-BR" dirty="0" err="1" smtClean="0"/>
              <a:t>odinofagia</a:t>
            </a:r>
            <a:r>
              <a:rPr lang="pt-BR" dirty="0" smtClean="0"/>
              <a:t> e amigdalite </a:t>
            </a:r>
            <a:r>
              <a:rPr lang="pt-BR" dirty="0" err="1" smtClean="0"/>
              <a:t>exsudativa</a:t>
            </a:r>
            <a:r>
              <a:rPr lang="pt-BR" dirty="0"/>
              <a:t> </a:t>
            </a:r>
            <a:r>
              <a:rPr lang="pt-BR" dirty="0" smtClean="0"/>
              <a:t>(50% dos casos). Febre, </a:t>
            </a:r>
            <a:r>
              <a:rPr lang="pt-BR" dirty="0" err="1" smtClean="0"/>
              <a:t>linfadenopatia</a:t>
            </a:r>
            <a:r>
              <a:rPr lang="pt-BR" dirty="0"/>
              <a:t> </a:t>
            </a:r>
            <a:r>
              <a:rPr lang="pt-BR" dirty="0" smtClean="0"/>
              <a:t>cervical, esplenomegalia. Quando é realizado Ampicilina para esse quadro de FA surge um exantema típico (90% dos casos). Duração: até 15 dias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Bacterianas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 err="1" smtClean="0"/>
              <a:t>Faringoamigdalite</a:t>
            </a:r>
            <a:r>
              <a:rPr lang="pt-BR" dirty="0" smtClean="0"/>
              <a:t> estreptocócica: Entre 5 e 15 anos, </a:t>
            </a:r>
            <a:r>
              <a:rPr lang="pt-BR" dirty="0" err="1"/>
              <a:t>c</a:t>
            </a:r>
            <a:r>
              <a:rPr lang="pt-BR" dirty="0" err="1" smtClean="0"/>
              <a:t>efaléia</a:t>
            </a:r>
            <a:r>
              <a:rPr lang="pt-BR" dirty="0" smtClean="0"/>
              <a:t>, dor abdominal, anorexia, náuseas, febre de até 40°C, </a:t>
            </a:r>
            <a:r>
              <a:rPr lang="pt-BR" dirty="0" err="1" smtClean="0"/>
              <a:t>odinofagia</a:t>
            </a:r>
            <a:r>
              <a:rPr lang="pt-BR" dirty="0" smtClean="0"/>
              <a:t>, exsudato amigdaliano, </a:t>
            </a:r>
            <a:r>
              <a:rPr lang="pt-BR" dirty="0" err="1" smtClean="0"/>
              <a:t>linfadenopatia</a:t>
            </a:r>
            <a:r>
              <a:rPr lang="pt-BR" dirty="0" smtClean="0"/>
              <a:t> cervical ou submandibular é precoce e dolorosa. Ao exame: Eritema de amígdalas e pilares, presença ou não de exsudato, </a:t>
            </a:r>
            <a:r>
              <a:rPr lang="pt-BR" dirty="0" err="1" smtClean="0"/>
              <a:t>petéquias</a:t>
            </a:r>
            <a:r>
              <a:rPr lang="pt-BR" dirty="0" smtClean="0"/>
              <a:t> em palato mole.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dirty="0"/>
              <a:t> </a:t>
            </a:r>
            <a:r>
              <a:rPr lang="pt-BR" dirty="0" smtClean="0"/>
              <a:t>Quase sempre evolui com resolução espontânea após 4-5 dias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*Não é considerada benigna pelo risco de febre reumática, GNDA, complicações supurativas e grande transmissibilidade quando não tratada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Faringoamigdalite</a:t>
            </a:r>
            <a:endParaRPr lang="pt-BR" dirty="0"/>
          </a:p>
        </p:txBody>
      </p:sp>
      <p:sp>
        <p:nvSpPr>
          <p:cNvPr id="43012" name="AutoShape 2" descr="Foto-amigdalite5.jpg (280×261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Lucida Sans Unicode" pitchFamily="34" charset="0"/>
            </a:endParaRPr>
          </a:p>
        </p:txBody>
      </p:sp>
      <p:pic>
        <p:nvPicPr>
          <p:cNvPr id="43013" name="Picture 4" descr="http://medfoco.com.br/wp-content/uploads/2012/06/Foto-amigdalite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284538"/>
            <a:ext cx="3167063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Diferenciar infecção viral de bacteriana pode ser dificil (apenas clinicamente)</a:t>
            </a:r>
          </a:p>
          <a:p>
            <a:r>
              <a:rPr lang="pt-BR" smtClean="0"/>
              <a:t>Swab de orofaringe seguido de cultura – Padrão ouro</a:t>
            </a:r>
          </a:p>
          <a:p>
            <a:r>
              <a:rPr lang="pt-BR" smtClean="0"/>
              <a:t>Testes de detecção rápida de antígenos estreptocócicos, a partir de swab tem alta especificidade, baixa sensibilidade (não muito realizado em nosso meio)</a:t>
            </a:r>
          </a:p>
          <a:p>
            <a:r>
              <a:rPr lang="pt-BR" smtClean="0"/>
              <a:t>Leucograma não diferencia com confiabilidade as inf. Bacterianas de virais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infecções estreptocócicas: leucocitose &gt; 12000 cel/mm3 (em geral)</a:t>
            </a:r>
          </a:p>
          <a:p>
            <a:endParaRPr lang="pt-BR" smtClean="0"/>
          </a:p>
          <a:p>
            <a:r>
              <a:rPr lang="pt-BR" smtClean="0"/>
              <a:t>Sorologias virais não costumam ser solicitadas, exceto suspeita de mononucleose</a:t>
            </a:r>
          </a:p>
          <a:p>
            <a:endParaRPr lang="pt-BR" smtClean="0"/>
          </a:p>
          <a:p>
            <a:r>
              <a:rPr lang="pt-BR" smtClean="0"/>
              <a:t>Não se deve adiar muito o tratamento de crianças com mais de 3 anos, com suspeita de FA estreptocócica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300" smtClean="0"/>
              <a:t>Como a maioria é viral (70%), o tratamento seria apenas suporte, exceto FA por hepres simplex em imunosuprimidos (que necessitariam de aciclovir)</a:t>
            </a:r>
          </a:p>
          <a:p>
            <a:pPr>
              <a:lnSpc>
                <a:spcPct val="80000"/>
              </a:lnSpc>
            </a:pPr>
            <a:endParaRPr lang="pt-BR" sz="2300" smtClean="0"/>
          </a:p>
          <a:p>
            <a:pPr>
              <a:lnSpc>
                <a:spcPct val="80000"/>
              </a:lnSpc>
            </a:pPr>
            <a:r>
              <a:rPr lang="pt-BR" sz="2300" smtClean="0"/>
              <a:t>ATB deve ser iniciado para FA estreptocócica. Mesmo a terapia se iniciando com até 9 dias de sintomas, ela previne a febre reumática. Mas ATB não previne GNDA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300" smtClean="0"/>
              <a:t>ATB também previniria abscessos peritonsilares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endParaRPr lang="pt-BR" sz="2300" smtClean="0"/>
          </a:p>
          <a:p>
            <a:pPr>
              <a:lnSpc>
                <a:spcPct val="80000"/>
              </a:lnSpc>
            </a:pPr>
            <a:r>
              <a:rPr lang="pt-BR" sz="2300" smtClean="0"/>
              <a:t>Pode ser feito tonsilectomia/adenoidectomia para FA de repetição ( &gt; 7 episódios no último ano e &gt;5 episódios/ano nos últimos 2 anos)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Na prática, muitos clínicos e pediatras iniciam ATB com base no exame de orofaringe: Se exsudato purulento associado a febre alta e/ou </a:t>
            </a:r>
            <a:r>
              <a:rPr lang="pt-BR" dirty="0" err="1" smtClean="0"/>
              <a:t>petéquias</a:t>
            </a:r>
            <a:r>
              <a:rPr lang="pt-BR" dirty="0" smtClean="0"/>
              <a:t> em palato, inicia-se ATB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Droga de escolha: Penicilina </a:t>
            </a:r>
            <a:r>
              <a:rPr lang="pt-BR" dirty="0" err="1" smtClean="0"/>
              <a:t>benzatina</a:t>
            </a:r>
            <a:r>
              <a:rPr lang="pt-BR" dirty="0" smtClean="0"/>
              <a:t> IM, de 600000UI a 1200000 UI, dose única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Alternativas: Amoxicilina 50 mg/kg/dia, 8/8h, 10 dias; Ampicilina e Penicilina V oral, por 10 dias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Gargarejos com solução salina, antipiréticos..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Adenoidite</a:t>
            </a:r>
            <a:endParaRPr lang="pt-BR" dirty="0"/>
          </a:p>
        </p:txBody>
      </p:sp>
      <p:pic>
        <p:nvPicPr>
          <p:cNvPr id="48132" name="Picture 2" descr="http://cdn.bancodasaude.com/info_saude/info_saude/w800/adeno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484313"/>
            <a:ext cx="55499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Adenóides</a:t>
            </a:r>
            <a:r>
              <a:rPr lang="pt-BR" dirty="0"/>
              <a:t> </a:t>
            </a:r>
            <a:r>
              <a:rPr lang="pt-BR" dirty="0" smtClean="0"/>
              <a:t>(tonsilas faríngeas) formam a parte posterior do anel de </a:t>
            </a:r>
            <a:r>
              <a:rPr lang="pt-BR" dirty="0" err="1" smtClean="0"/>
              <a:t>Waldeyer</a:t>
            </a:r>
            <a:r>
              <a:rPr lang="pt-BR" dirty="0" smtClean="0"/>
              <a:t>, ocupando a parte </a:t>
            </a:r>
            <a:r>
              <a:rPr lang="pt-BR" dirty="0" err="1" smtClean="0"/>
              <a:t>posterossuperior</a:t>
            </a:r>
            <a:r>
              <a:rPr lang="pt-BR" dirty="0" smtClean="0"/>
              <a:t> da nasofaringe.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Compostas de tecido </a:t>
            </a:r>
            <a:r>
              <a:rPr lang="pt-BR" dirty="0" err="1" smtClean="0"/>
              <a:t>linfóide</a:t>
            </a:r>
            <a:r>
              <a:rPr lang="pt-BR" dirty="0" smtClean="0"/>
              <a:t> e epitélio respiratório em sua superfície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Regridem de tamanho por volta dos 6-7 anos de idade (aumentam de tamanho nos primeiros anos)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Adenoidite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Em geral, adenoidites e hipertrofia de adenoides são associadas à </a:t>
            </a:r>
            <a:r>
              <a:rPr lang="pt-BR" dirty="0" err="1" smtClean="0"/>
              <a:t>faringoamigdalites</a:t>
            </a: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Quadro clínico: respiração bucal em posição supina (obstrução nasal), roncos, rinite crônica com secreção nasal persistente, diminuição do paladar e olfato, tosse (pus na faringe), </a:t>
            </a:r>
            <a:r>
              <a:rPr lang="pt-BR" dirty="0" err="1" smtClean="0"/>
              <a:t>adenomegalia</a:t>
            </a: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Respiração bucal          alteração no desenvolvimento da arcada dentária e musculatura da face, </a:t>
            </a:r>
            <a:r>
              <a:rPr lang="pt-BR" dirty="0" err="1" smtClean="0"/>
              <a:t>apnéia</a:t>
            </a:r>
            <a:r>
              <a:rPr lang="pt-BR" dirty="0" smtClean="0"/>
              <a:t> do sono, voz anasalada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Adenoidite</a:t>
            </a:r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3635375" y="4508500"/>
            <a:ext cx="720725" cy="1444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caso de bloqueio e alastramento para tubas de Eustáquio, surge otite média, com hipoacusia (acúmulo de líquido no ouvido médio)</a:t>
            </a:r>
          </a:p>
          <a:p>
            <a:endParaRPr lang="pt-BR" smtClean="0"/>
          </a:p>
          <a:p>
            <a:r>
              <a:rPr lang="pt-BR" smtClean="0"/>
              <a:t>Também pode causar sinusites de repetição (obstrução da drenagem dos seios paranasais)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Adenoidite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 infecções </a:t>
            </a:r>
            <a:r>
              <a:rPr lang="pt-BR" dirty="0"/>
              <a:t>recorrentes na garganta, pescoço ou </a:t>
            </a:r>
            <a:r>
              <a:rPr lang="pt-BR" dirty="0" smtClean="0"/>
              <a:t>cabeça, </a:t>
            </a:r>
            <a:r>
              <a:rPr lang="pt-BR" dirty="0" err="1" smtClean="0"/>
              <a:t>faringoamigdalite</a:t>
            </a:r>
            <a:r>
              <a:rPr lang="pt-BR" dirty="0" smtClean="0"/>
              <a:t>, aerossóis</a:t>
            </a:r>
            <a:endParaRPr lang="pt-BR" dirty="0"/>
          </a:p>
          <a:p>
            <a:pPr marL="109728" indent="0" fontAlgn="auto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Diagnóstico: Clínico + exames de imagem (radiografia e endoscopia nasal)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Adenoidite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v"/>
            </a:pPr>
            <a:r>
              <a:rPr lang="pt-BR" sz="2100" smtClean="0"/>
              <a:t>Tratamento</a:t>
            </a:r>
          </a:p>
          <a:p>
            <a:pPr>
              <a:lnSpc>
                <a:spcPct val="80000"/>
              </a:lnSpc>
              <a:buFont typeface="Wingdings" pitchFamily="2" charset="2"/>
              <a:buChar char="v"/>
            </a:pPr>
            <a:endParaRPr lang="pt-BR" sz="2100" smtClean="0"/>
          </a:p>
          <a:p>
            <a:pPr>
              <a:lnSpc>
                <a:spcPct val="80000"/>
              </a:lnSpc>
            </a:pPr>
            <a:r>
              <a:rPr lang="pt-BR" sz="2100" smtClean="0"/>
              <a:t>Cirurgia é indicada nos casos de otite de repetição, perda auditiva, apnéia do sono e quando a obstrução nasal é tão grave que a criança só consegue respirar pela boca. </a:t>
            </a:r>
          </a:p>
          <a:p>
            <a:pPr>
              <a:lnSpc>
                <a:spcPct val="80000"/>
              </a:lnSpc>
            </a:pPr>
            <a:endParaRPr lang="pt-BR" sz="2100" smtClean="0"/>
          </a:p>
          <a:p>
            <a:pPr>
              <a:lnSpc>
                <a:spcPct val="80000"/>
              </a:lnSpc>
            </a:pPr>
            <a:r>
              <a:rPr lang="pt-BR" sz="2100" smtClean="0"/>
              <a:t>Em geral, no mesmo ato cirúrgico, são removidas também as amídalas comprometidas por infecções de repetição. </a:t>
            </a:r>
          </a:p>
          <a:p>
            <a:pPr>
              <a:lnSpc>
                <a:spcPct val="80000"/>
              </a:lnSpc>
            </a:pPr>
            <a:endParaRPr lang="pt-BR" sz="2100" smtClean="0"/>
          </a:p>
          <a:p>
            <a:pPr>
              <a:lnSpc>
                <a:spcPct val="80000"/>
              </a:lnSpc>
            </a:pPr>
            <a:r>
              <a:rPr lang="pt-BR" sz="2100" smtClean="0"/>
              <a:t>Cirurgia só é indicada quando tratamento farmacológico não apresentou resultados satisfatórios. Usa-se ATB e suporte primeiramente (amoxicilina, azitromicina ou penicilina por 7 dias)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Adenoidite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sz="8000" dirty="0" smtClean="0"/>
              <a:t>Tratado de pediatria: Sociedade Brasileira de Pediatria. – 2. ed. – Barueri, SP; Manole, 2010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sz="8000" dirty="0" err="1" smtClean="0"/>
              <a:t>Sakano</a:t>
            </a:r>
            <a:r>
              <a:rPr lang="pt-BR" sz="8000" dirty="0" smtClean="0"/>
              <a:t> </a:t>
            </a:r>
            <a:r>
              <a:rPr lang="pt-BR" sz="8000" dirty="0"/>
              <a:t>E, </a:t>
            </a:r>
            <a:r>
              <a:rPr lang="pt-BR" sz="8000" dirty="0" err="1" smtClean="0"/>
              <a:t>Weckx</a:t>
            </a:r>
            <a:r>
              <a:rPr lang="pt-BR" sz="8000" dirty="0" smtClean="0"/>
              <a:t> </a:t>
            </a:r>
            <a:r>
              <a:rPr lang="pt-BR" sz="8000" dirty="0"/>
              <a:t>LLM, </a:t>
            </a:r>
            <a:r>
              <a:rPr lang="pt-BR" sz="8000" dirty="0" err="1" smtClean="0"/>
              <a:t>Sennes</a:t>
            </a:r>
            <a:r>
              <a:rPr lang="pt-BR" sz="8000" dirty="0" smtClean="0"/>
              <a:t> LU, </a:t>
            </a:r>
            <a:r>
              <a:rPr lang="pt-BR" sz="8000" i="1" dirty="0" smtClean="0"/>
              <a:t>Diagnóstico e tratamento da </a:t>
            </a:r>
            <a:r>
              <a:rPr lang="pt-BR" sz="8000" i="1" dirty="0" err="1" smtClean="0"/>
              <a:t>rinossinusite</a:t>
            </a:r>
            <a:r>
              <a:rPr lang="pt-BR" sz="8000" i="1" dirty="0" smtClean="0"/>
              <a:t>: projeto diretrizes, </a:t>
            </a:r>
            <a:r>
              <a:rPr lang="pt-BR" sz="8000" dirty="0" smtClean="0"/>
              <a:t>Sociedade Brasileira de otorrinolaringologia, 2001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sz="8000" dirty="0"/>
              <a:t>Oliveira SKF, Magalhães CS, </a:t>
            </a:r>
            <a:r>
              <a:rPr lang="pt-BR" sz="8000" dirty="0" err="1"/>
              <a:t>GoldensteinSchainberg</a:t>
            </a:r>
            <a:r>
              <a:rPr lang="pt-BR" sz="8000" dirty="0"/>
              <a:t> C, Silva CCA, Paim L, Rodrigues MCF, Hilário MO, </a:t>
            </a:r>
            <a:r>
              <a:rPr lang="pt-BR" sz="8000" dirty="0" err="1"/>
              <a:t>Hirschheimer</a:t>
            </a:r>
            <a:r>
              <a:rPr lang="pt-BR" sz="8000" dirty="0"/>
              <a:t> </a:t>
            </a:r>
            <a:r>
              <a:rPr lang="pt-BR" sz="8000" dirty="0" smtClean="0"/>
              <a:t>SMS, et. Al.; Febre reumática: Tratamento e prevenção. Projeto diretrizes – Associação médica brasileira, 2011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sz="8000" dirty="0"/>
              <a:t>Álvaro A. </a:t>
            </a:r>
            <a:r>
              <a:rPr lang="pt-BR" sz="8000" dirty="0" smtClean="0"/>
              <a:t>C. </a:t>
            </a:r>
            <a:r>
              <a:rPr lang="pt-BR" sz="8000" dirty="0" err="1"/>
              <a:t>Antonio</a:t>
            </a:r>
            <a:r>
              <a:rPr lang="pt-BR" sz="8000" dirty="0"/>
              <a:t> </a:t>
            </a:r>
            <a:r>
              <a:rPr lang="pt-BR" sz="8000" dirty="0" smtClean="0"/>
              <a:t>C. P. </a:t>
            </a:r>
            <a:r>
              <a:rPr lang="pt-BR" sz="8000" dirty="0"/>
              <a:t>Evandro A. </a:t>
            </a:r>
            <a:r>
              <a:rPr lang="pt-BR" sz="8000" dirty="0" smtClean="0"/>
              <a:t>P. </a:t>
            </a:r>
            <a:r>
              <a:rPr lang="pt-BR" sz="8000" dirty="0"/>
              <a:t>Fábio F. </a:t>
            </a:r>
            <a:r>
              <a:rPr lang="pt-BR" sz="8000" dirty="0" smtClean="0"/>
              <a:t>M. C. </a:t>
            </a:r>
            <a:r>
              <a:rPr lang="pt-BR" sz="8000" dirty="0"/>
              <a:t>João </a:t>
            </a:r>
            <a:r>
              <a:rPr lang="pt-BR" sz="8000" dirty="0" smtClean="0"/>
              <a:t>F. M. et. Al. </a:t>
            </a:r>
            <a:r>
              <a:rPr lang="pt-BR" sz="8000" i="1" dirty="0" smtClean="0"/>
              <a:t>III Consenso Brasileiro sobre rinites</a:t>
            </a:r>
            <a:r>
              <a:rPr lang="pt-BR" sz="8000" dirty="0" smtClean="0"/>
              <a:t>. ABORLCCF – </a:t>
            </a:r>
            <a:r>
              <a:rPr lang="pt-BR" sz="8000" dirty="0" err="1" smtClean="0"/>
              <a:t>Brazilian</a:t>
            </a:r>
            <a:r>
              <a:rPr lang="pt-BR" sz="8000" dirty="0" smtClean="0"/>
              <a:t> </a:t>
            </a:r>
            <a:r>
              <a:rPr lang="pt-BR" sz="8000" dirty="0" err="1" smtClean="0"/>
              <a:t>journal</a:t>
            </a:r>
            <a:r>
              <a:rPr lang="pt-BR" sz="8000" dirty="0" smtClean="0"/>
              <a:t> </a:t>
            </a:r>
            <a:r>
              <a:rPr lang="pt-BR" sz="8000" dirty="0" err="1" smtClean="0"/>
              <a:t>of</a:t>
            </a:r>
            <a:r>
              <a:rPr lang="pt-BR" sz="8000" dirty="0"/>
              <a:t> </a:t>
            </a:r>
            <a:r>
              <a:rPr lang="pt-BR" sz="8000" dirty="0" err="1" smtClean="0"/>
              <a:t>Otorhinolaryngology</a:t>
            </a:r>
            <a:r>
              <a:rPr lang="pt-BR" sz="8000" dirty="0" smtClean="0"/>
              <a:t>, São Paulo, 2012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sz="8000" dirty="0" err="1"/>
              <a:t>Ejzenberg</a:t>
            </a:r>
            <a:r>
              <a:rPr lang="pt-BR" sz="8000" dirty="0"/>
              <a:t> B. </a:t>
            </a:r>
            <a:r>
              <a:rPr lang="pt-BR" sz="8000" i="1" dirty="0"/>
              <a:t>A conduta frente ao paciente com faringite aguda</a:t>
            </a:r>
            <a:r>
              <a:rPr lang="pt-BR" sz="8000" dirty="0"/>
              <a:t>. J </a:t>
            </a:r>
            <a:r>
              <a:rPr lang="pt-BR" sz="8000" dirty="0" err="1"/>
              <a:t>Pediatr</a:t>
            </a:r>
            <a:r>
              <a:rPr lang="pt-BR" sz="8000" dirty="0"/>
              <a:t> (Rio J). 2005;81:1-2.</a:t>
            </a:r>
            <a:r>
              <a:rPr lang="pt-BR" sz="8000" dirty="0" smtClean="0"/>
              <a:t>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sz="8000" dirty="0"/>
              <a:t>Santos AG, </a:t>
            </a:r>
            <a:r>
              <a:rPr lang="pt-BR" sz="8000" dirty="0" err="1"/>
              <a:t>Berezin</a:t>
            </a:r>
            <a:r>
              <a:rPr lang="pt-BR" sz="8000" dirty="0"/>
              <a:t> I. </a:t>
            </a:r>
            <a:r>
              <a:rPr lang="pt-BR" sz="8000" i="1" dirty="0"/>
              <a:t>Comparação entre métodos clínicos e laboratoriais no diagnóstico das </a:t>
            </a:r>
            <a:r>
              <a:rPr lang="pt-BR" sz="8000" i="1" dirty="0" err="1"/>
              <a:t>faringotonsilites</a:t>
            </a:r>
            <a:r>
              <a:rPr lang="pt-BR" sz="8000" i="1" dirty="0"/>
              <a:t> estreptocócicas.</a:t>
            </a:r>
            <a:r>
              <a:rPr lang="pt-BR" sz="8000" dirty="0"/>
              <a:t> J </a:t>
            </a:r>
            <a:r>
              <a:rPr lang="pt-BR" sz="8000" dirty="0" err="1"/>
              <a:t>Pediatr</a:t>
            </a:r>
            <a:r>
              <a:rPr lang="pt-BR" sz="8000" dirty="0"/>
              <a:t> (Rio J). 2005;81:23-8.</a:t>
            </a:r>
            <a:endParaRPr lang="pt-BR" sz="8000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i="1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pt-BR" i="1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. </a:t>
            </a:r>
            <a:endParaRPr lang="pt-BR" i="1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OBRIGADO!</a:t>
            </a:r>
          </a:p>
        </p:txBody>
      </p:sp>
      <p:pic>
        <p:nvPicPr>
          <p:cNvPr id="95236" name="Picture 4" descr="DSC03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125538"/>
            <a:ext cx="6146800" cy="4610100"/>
          </a:xfrm>
          <a:prstGeom prst="rect">
            <a:avLst/>
          </a:prstGeom>
          <a:noFill/>
        </p:spPr>
      </p:pic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2771775" y="5661025"/>
            <a:ext cx="408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Ddo Waldemar Naves do Amaral Filho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urso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1114</TotalTime>
  <Words>3113</Words>
  <Application>Microsoft Office PowerPoint</Application>
  <PresentationFormat>Apresentação na tela (4:3)</PresentationFormat>
  <Paragraphs>355</Paragraphs>
  <Slides>48</Slides>
  <Notes>27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49" baseType="lpstr">
      <vt:lpstr>Concurso</vt:lpstr>
      <vt:lpstr>Slide 1</vt:lpstr>
      <vt:lpstr>Rinite alérgica</vt:lpstr>
      <vt:lpstr>Rinite alérgica</vt:lpstr>
      <vt:lpstr>Rinite alérgica</vt:lpstr>
      <vt:lpstr>Classificação</vt:lpstr>
      <vt:lpstr>Quadro clínico</vt:lpstr>
      <vt:lpstr>Diagnóstico</vt:lpstr>
      <vt:lpstr>Tratamento</vt:lpstr>
      <vt:lpstr>Tratamento</vt:lpstr>
      <vt:lpstr>Sinusite</vt:lpstr>
      <vt:lpstr>Sinusite</vt:lpstr>
      <vt:lpstr>Sinusite</vt:lpstr>
      <vt:lpstr>Sinusite</vt:lpstr>
      <vt:lpstr>Sinusite</vt:lpstr>
      <vt:lpstr>Etiologia e patogênese</vt:lpstr>
      <vt:lpstr>Fatores de risco</vt:lpstr>
      <vt:lpstr>Agentes infecciosos</vt:lpstr>
      <vt:lpstr>Quadro clínico</vt:lpstr>
      <vt:lpstr>Diagnóstico</vt:lpstr>
      <vt:lpstr>Diagnóstico</vt:lpstr>
      <vt:lpstr>Tratamento</vt:lpstr>
      <vt:lpstr>Tratamento</vt:lpstr>
      <vt:lpstr>Faringite</vt:lpstr>
      <vt:lpstr>Faringite</vt:lpstr>
      <vt:lpstr>Faringite</vt:lpstr>
      <vt:lpstr>Faringite</vt:lpstr>
      <vt:lpstr>Faringite</vt:lpstr>
      <vt:lpstr>Faringoamigdalite</vt:lpstr>
      <vt:lpstr>Faringoamigdalite viral</vt:lpstr>
      <vt:lpstr>Faringoamigdalite bacteriana</vt:lpstr>
      <vt:lpstr>Faringoamigdalite bacteriana</vt:lpstr>
      <vt:lpstr>Faringoamigdalite </vt:lpstr>
      <vt:lpstr>Faringoamigdalite</vt:lpstr>
      <vt:lpstr>Faringoamigdalite</vt:lpstr>
      <vt:lpstr>Faringoamigdalite</vt:lpstr>
      <vt:lpstr>Faringoamigdalite</vt:lpstr>
      <vt:lpstr>Diagnóstico</vt:lpstr>
      <vt:lpstr>Diagnóstico</vt:lpstr>
      <vt:lpstr>Tratamento</vt:lpstr>
      <vt:lpstr>Tratamento</vt:lpstr>
      <vt:lpstr>Adenoidite</vt:lpstr>
      <vt:lpstr>Adenoidite</vt:lpstr>
      <vt:lpstr>Adenoidite</vt:lpstr>
      <vt:lpstr>Adenoidite</vt:lpstr>
      <vt:lpstr>Adenoidite</vt:lpstr>
      <vt:lpstr>Adenoidite</vt:lpstr>
      <vt:lpstr>Referências bibliográficas</vt:lpstr>
      <vt:lpstr>OBRIGADO!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IVAS 1</dc:title>
  <dc:creator>Waldemar Filho</dc:creator>
  <cp:lastModifiedBy>Paulo</cp:lastModifiedBy>
  <cp:revision>93</cp:revision>
  <dcterms:created xsi:type="dcterms:W3CDTF">2015-04-26T13:31:55Z</dcterms:created>
  <dcterms:modified xsi:type="dcterms:W3CDTF">2015-05-01T15:29:38Z</dcterms:modified>
</cp:coreProperties>
</file>