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57"/>
  </p:notesMasterIdLst>
  <p:sldIdLst>
    <p:sldId id="256" r:id="rId2"/>
    <p:sldId id="257" r:id="rId3"/>
    <p:sldId id="258" r:id="rId4"/>
    <p:sldId id="259" r:id="rId5"/>
    <p:sldId id="260" r:id="rId6"/>
    <p:sldId id="261" r:id="rId7"/>
    <p:sldId id="263" r:id="rId8"/>
    <p:sldId id="262" r:id="rId9"/>
    <p:sldId id="275" r:id="rId10"/>
    <p:sldId id="287" r:id="rId11"/>
    <p:sldId id="276" r:id="rId12"/>
    <p:sldId id="277" r:id="rId13"/>
    <p:sldId id="278" r:id="rId14"/>
    <p:sldId id="279" r:id="rId15"/>
    <p:sldId id="288" r:id="rId16"/>
    <p:sldId id="280" r:id="rId17"/>
    <p:sldId id="281" r:id="rId18"/>
    <p:sldId id="282" r:id="rId19"/>
    <p:sldId id="283" r:id="rId20"/>
    <p:sldId id="284" r:id="rId21"/>
    <p:sldId id="285" r:id="rId22"/>
    <p:sldId id="286" r:id="rId23"/>
    <p:sldId id="290" r:id="rId24"/>
    <p:sldId id="265" r:id="rId25"/>
    <p:sldId id="266" r:id="rId26"/>
    <p:sldId id="267" r:id="rId27"/>
    <p:sldId id="268" r:id="rId28"/>
    <p:sldId id="269" r:id="rId29"/>
    <p:sldId id="270" r:id="rId30"/>
    <p:sldId id="271" r:id="rId31"/>
    <p:sldId id="272" r:id="rId32"/>
    <p:sldId id="273" r:id="rId33"/>
    <p:sldId id="274" r:id="rId34"/>
    <p:sldId id="320" r:id="rId35"/>
    <p:sldId id="296" r:id="rId36"/>
    <p:sldId id="293" r:id="rId37"/>
    <p:sldId id="295" r:id="rId38"/>
    <p:sldId id="294" r:id="rId39"/>
    <p:sldId id="301" r:id="rId40"/>
    <p:sldId id="302" r:id="rId41"/>
    <p:sldId id="303" r:id="rId42"/>
    <p:sldId id="304" r:id="rId43"/>
    <p:sldId id="305" r:id="rId44"/>
    <p:sldId id="308" r:id="rId45"/>
    <p:sldId id="310" r:id="rId46"/>
    <p:sldId id="311" r:id="rId47"/>
    <p:sldId id="312" r:id="rId48"/>
    <p:sldId id="313" r:id="rId49"/>
    <p:sldId id="314" r:id="rId50"/>
    <p:sldId id="315" r:id="rId51"/>
    <p:sldId id="297" r:id="rId52"/>
    <p:sldId id="317" r:id="rId53"/>
    <p:sldId id="318" r:id="rId54"/>
    <p:sldId id="319" r:id="rId55"/>
    <p:sldId id="321"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00"/>
    <a:srgbClr val="FF3399"/>
    <a:srgbClr val="FF99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85" d="100"/>
          <a:sy n="85" d="100"/>
        </p:scale>
        <p:origin x="-1368"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8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313A373-07E1-4A63-A136-37050C0477F3}" type="datetimeFigureOut">
              <a:rPr lang="pt-BR"/>
              <a:pPr>
                <a:defRPr/>
              </a:pPr>
              <a:t>18/10/2015</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85F296D-48C9-40C1-9C1E-CC4A831D555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99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Estudo francês PREMAG (2007) incluiu 573 mulheres (688 crianças) com menos de 33 semanas de gravidez e com expectativa de ou planejamento de parto até 24hs pós-randomização. Foi administrada uma única dose IV de MgSO4 (4g) ou de placebo em 30 minutos.</a:t>
            </a:r>
          </a:p>
        </p:txBody>
      </p:sp>
      <p:sp>
        <p:nvSpPr>
          <p:cNvPr id="3994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9788710-CBAA-4C13-82F6-0C390FEF1FF1}" type="slidenum">
              <a:rPr lang="pt-BR"/>
              <a:pPr fontAlgn="base">
                <a:spcBef>
                  <a:spcPct val="0"/>
                </a:spcBef>
                <a:spcAft>
                  <a:spcPct val="0"/>
                </a:spcAft>
              </a:pPr>
              <a:t>24</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Shape 153"/>
          <p:cNvSpPr>
            <a:spLocks noGrp="1" noRot="1" noChangeAspect="1" noTextEdit="1"/>
          </p:cNvSpPr>
          <p:nvPr>
            <p:ph type="sldImg" idx="2"/>
          </p:nvPr>
        </p:nvSpPr>
        <p:spPr bwMode="auto">
          <a:xfrm>
            <a:off x="1143000" y="685800"/>
            <a:ext cx="4572000" cy="3429000"/>
          </a:xfrm>
          <a:noFill/>
          <a:ln>
            <a:solidFill>
              <a:srgbClr val="000000"/>
            </a:solidFill>
            <a:miter lim="800000"/>
            <a:headEnd/>
            <a:tailEnd/>
          </a:ln>
        </p:spPr>
      </p:sp>
      <p:sp>
        <p:nvSpPr>
          <p:cNvPr id="92163" name="Shape 154"/>
          <p:cNvSpPr>
            <a:spLocks noGrp="1"/>
          </p:cNvSpPr>
          <p:nvPr>
            <p:ph type="body" idx="1"/>
          </p:nvPr>
        </p:nvSpPr>
        <p:spPr bwMode="auto">
          <a:xfrm>
            <a:off x="685800" y="4343400"/>
            <a:ext cx="5486400" cy="4114800"/>
          </a:xfrm>
          <a:noFill/>
        </p:spPr>
        <p:txBody>
          <a:bodyPr wrap="square" lIns="91425" tIns="91425" rIns="91425" bIns="91425" numCol="1" anchor="t" anchorCtr="0" compatLnSpc="1">
            <a:prstTxWarp prst="textNoShape">
              <a:avLst/>
            </a:prstTxWarp>
          </a:bodyPr>
          <a:lstStyle/>
          <a:p>
            <a:pPr>
              <a:spcBef>
                <a:spcPct val="0"/>
              </a:spcBef>
            </a:pPr>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7"/>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x-none"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1B94F67-BAC5-454D-83D2-78C6DFE985EC}"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790A9A3-9264-4448-AA72-0B75B44498EB}"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B47638A-30B2-40B7-A5FF-C063131B8A29}"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066065-0692-4EFE-88DF-181C86C0DC6C}"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cxnSp>
        <p:nvCxnSpPr>
          <p:cNvPr id="4" name="Straight Connector 6"/>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x-none"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71EFF61-AC11-479D-9D9D-03E7F5735081}" type="datetime2">
              <a:rPr lang="en-US"/>
              <a:pPr>
                <a:defRPr/>
              </a:pPr>
              <a:t>Sunday, October 18, 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A10A2E8-8F45-4AC6-BBC9-98A25742091F}" type="slidenum">
              <a:rPr lang="en-US"/>
              <a:pPr>
                <a:defRPr/>
              </a:pPr>
              <a:t>‹nº›</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3A261DFA-4759-493A-9993-C2B04FFB2424}"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6FE7441-9763-4ECF-8153-802CDFD9EF90}"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10"/>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x-none"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FC6891BB-99B3-4F29-9EDC-C0F718AF8B6F}" type="datetime2">
              <a:rPr lang="en-US"/>
              <a:pPr>
                <a:defRPr/>
              </a:pPr>
              <a:t>Sunday, October 18, 2015</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12E82861-B02E-4AEC-9E79-2FEFD6B1D6D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67FF6E1-2BEE-4571-9D24-2E3126474454}" type="datetime2">
              <a:rPr lang="en-US"/>
              <a:pPr>
                <a:defRPr/>
              </a:pPr>
              <a:t>Sunday, October 18, 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E7A4FFF-D572-48F9-A1D0-7A3DA2B38483}"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83DF1D8-3D3D-4375-9995-2BA41051E3E0}" type="datetime2">
              <a:rPr lang="en-US"/>
              <a:pPr>
                <a:defRPr/>
              </a:pPr>
              <a:t>Sunday, October 18, 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E018FE7-E91A-4FA8-A3C7-AE36E4761474}"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8"/>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x-none"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FFC8370F-5D19-430F-B7AB-C4CE223F3158}" type="datetime2">
              <a:rPr lang="en-US"/>
              <a:pPr>
                <a:defRPr/>
              </a:pPr>
              <a:t>Sunday, October 18, 2015</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BC4E0386-31CB-4D64-B903-ED252BA49293}"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x-none"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80B14E-1DF6-4E5C-A7F1-9CE6DA02321E}" type="datetime2">
              <a:rPr lang="en-US"/>
              <a:pPr>
                <a:defRPr/>
              </a:pPr>
              <a:t>Sunday, October 18, 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5906969-0F63-4877-8523-1E31A508230F}"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91A21FF-9650-42D3-A999-4F02DE460DDC}"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69A079C-701F-4F5F-BB15-4EB123002491}"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x-none"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4B4C4DDD-F1F1-47D5-B5CB-6CD7320C4FB0}" type="datetime2">
              <a:rPr lang="en-US"/>
              <a:pPr>
                <a:defRPr/>
              </a:pPr>
              <a:t>Sunday, October 18, 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0D19D1-52D0-4560-A795-F6473B6D3AEC}"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Content with Caption">
    <p:spTree>
      <p:nvGrpSpPr>
        <p:cNvPr id="1" name=""/>
        <p:cNvGrpSpPr/>
        <p:nvPr/>
      </p:nvGrpSpPr>
      <p:grpSpPr>
        <a:xfrm>
          <a:off x="0" y="0"/>
          <a:ext cx="0" cy="0"/>
          <a:chOff x="0" y="0"/>
          <a:chExt cx="0" cy="0"/>
        </a:xfrm>
      </p:grpSpPr>
      <p:sp>
        <p:nvSpPr>
          <p:cNvPr id="4" name="Shape 39"/>
          <p:cNvSpPr/>
          <p:nvPr/>
        </p:nvSpPr>
        <p:spPr>
          <a:xfrm flipH="1">
            <a:off x="2774950" y="792163"/>
            <a:ext cx="1588" cy="5578475"/>
          </a:xfrm>
          <a:prstGeom prst="line">
            <a:avLst/>
          </a:prstGeom>
          <a:ln w="19050">
            <a:solidFill>
              <a:srgbClr val="D2533C"/>
            </a:solidFill>
          </a:ln>
        </p:spPr>
        <p:txBody>
          <a:bodyPr lIns="0" tIns="0" rIns="0" bIns="0"/>
          <a:lstStyle/>
          <a:p>
            <a:pPr defTabSz="457200" fontAlgn="auto">
              <a:spcBef>
                <a:spcPts val="0"/>
              </a:spcBef>
              <a:spcAft>
                <a:spcPts val="0"/>
              </a:spcAft>
              <a:defRPr sz="1200">
                <a:solidFill>
                  <a:srgbClr val="000000"/>
                </a:solidFill>
                <a:latin typeface="+mn-lt"/>
                <a:ea typeface="+mn-ea"/>
                <a:cs typeface="+mn-cs"/>
                <a:sym typeface="Helvetica"/>
              </a:defRPr>
            </a:pPr>
            <a:endParaRPr sz="1200">
              <a:solidFill>
                <a:srgbClr val="000000"/>
              </a:solidFill>
              <a:latin typeface="+mn-lt"/>
              <a:cs typeface="+mn-cs"/>
              <a:sym typeface="Helvetica"/>
            </a:endParaRPr>
          </a:p>
        </p:txBody>
      </p:sp>
      <p:sp>
        <p:nvSpPr>
          <p:cNvPr id="36" name="Shape 36"/>
          <p:cNvSpPr>
            <a:spLocks noGrp="1"/>
          </p:cNvSpPr>
          <p:nvPr>
            <p:ph type="title"/>
          </p:nvPr>
        </p:nvSpPr>
        <p:spPr>
          <a:xfrm>
            <a:off x="457200" y="0"/>
            <a:ext cx="2139696" cy="2053952"/>
          </a:xfrm>
          <a:prstGeom prst="rect">
            <a:avLst/>
          </a:prstGeom>
        </p:spPr>
        <p:txBody>
          <a:bodyPr anchor="b">
            <a:noAutofit/>
          </a:bodyPr>
          <a:lstStyle>
            <a:lvl1pPr>
              <a:defRPr sz="2400"/>
            </a:lvl1pPr>
          </a:lstStyle>
          <a:p>
            <a:pPr lvl="0"/>
            <a:r>
              <a:rPr/>
              <a:t>Texto do Título</a:t>
            </a:r>
          </a:p>
        </p:txBody>
      </p:sp>
      <p:sp>
        <p:nvSpPr>
          <p:cNvPr id="37" name="Shape 37"/>
          <p:cNvSpPr>
            <a:spLocks noGrp="1"/>
          </p:cNvSpPr>
          <p:nvPr>
            <p:ph type="body" idx="1"/>
          </p:nvPr>
        </p:nvSpPr>
        <p:spPr>
          <a:xfrm>
            <a:off x="2971800" y="792079"/>
            <a:ext cx="5715000" cy="6065922"/>
          </a:xfrm>
          <a:prstGeom prst="rect">
            <a:avLst/>
          </a:prstGeom>
        </p:spPr>
        <p:txBody>
          <a:bodyPr/>
          <a:lstStyle>
            <a:lvl1pPr>
              <a:spcBef>
                <a:spcPts val="700"/>
              </a:spcBef>
              <a:defRPr sz="3200"/>
            </a:lvl1pPr>
            <a:lvl2pPr marL="483325" indent="-209005">
              <a:spcBef>
                <a:spcPts val="700"/>
              </a:spcBef>
              <a:defRPr sz="3200"/>
            </a:lvl2pPr>
            <a:lvl3pPr marL="792480" indent="-243840">
              <a:spcBef>
                <a:spcPts val="700"/>
              </a:spcBef>
              <a:defRPr sz="3200"/>
            </a:lvl3pPr>
            <a:lvl4pPr marL="1115567" indent="-292608">
              <a:spcBef>
                <a:spcPts val="700"/>
              </a:spcBef>
              <a:defRPr sz="3200"/>
            </a:lvl4pPr>
            <a:lvl5pPr marL="1271016" indent="-219456">
              <a:spcBef>
                <a:spcPts val="700"/>
              </a:spcBef>
              <a:defRPr sz="3200"/>
            </a:lvl5pPr>
          </a:lstStyle>
          <a:p>
            <a:pPr lvl="0"/>
            <a:r>
              <a:rPr/>
              <a:t>Nível de Corpo Um</a:t>
            </a:r>
          </a:p>
          <a:p>
            <a:pPr lvl="1"/>
            <a:r>
              <a:rPr/>
              <a:t>Nível de Corpo Dois</a:t>
            </a:r>
          </a:p>
          <a:p>
            <a:pPr lvl="2"/>
            <a:r>
              <a:rPr/>
              <a:t>Nível de Corpo Três</a:t>
            </a:r>
          </a:p>
          <a:p>
            <a:pPr lvl="3"/>
            <a:r>
              <a:rPr/>
              <a:t>Nível de Corpo Quatro</a:t>
            </a:r>
          </a:p>
          <a:p>
            <a:pPr lvl="4"/>
            <a:r>
              <a:rPr/>
              <a:t>Nível de Corpo Cinco</a:t>
            </a:r>
          </a:p>
        </p:txBody>
      </p:sp>
      <p:sp>
        <p:nvSpPr>
          <p:cNvPr id="5" name="Shape 38"/>
          <p:cNvSpPr>
            <a:spLocks noGrp="1"/>
          </p:cNvSpPr>
          <p:nvPr>
            <p:ph type="sldNum" sz="quarter" idx="10"/>
          </p:nvPr>
        </p:nvSpPr>
        <p:spPr/>
        <p:txBody>
          <a:bodyPr/>
          <a:lstStyle>
            <a:lvl1pPr>
              <a:defRPr/>
            </a:lvl1pPr>
          </a:lstStyle>
          <a:p>
            <a:pPr>
              <a:defRPr/>
            </a:pPr>
            <a:fld id="{8E7F4BB2-BB67-4501-A06C-13F83E9B549C}" type="slidenum">
              <a:rPr/>
              <a:pPr>
                <a:defRPr/>
              </a:pPr>
              <a:t>‹nº›</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chartAndTx" preserve="1">
  <p:cSld name="Título, gráfico e text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33400"/>
            <a:ext cx="8229600" cy="990600"/>
          </a:xfrm>
        </p:spPr>
        <p:txBody>
          <a:bodyPr/>
          <a:lstStyle/>
          <a:p>
            <a:r>
              <a:rPr lang="pt-BR" smtClean="0"/>
              <a:t>Clique para editar o estilo do título mestre</a:t>
            </a:r>
            <a:endParaRPr lang="pt-BR"/>
          </a:p>
        </p:txBody>
      </p:sp>
      <p:sp>
        <p:nvSpPr>
          <p:cNvPr id="3" name="Espaço Reservado para Gráfico 2"/>
          <p:cNvSpPr>
            <a:spLocks noGrp="1"/>
          </p:cNvSpPr>
          <p:nvPr>
            <p:ph type="chart" sz="half" idx="1"/>
          </p:nvPr>
        </p:nvSpPr>
        <p:spPr>
          <a:xfrm>
            <a:off x="457200" y="1600200"/>
            <a:ext cx="4038600" cy="4876800"/>
          </a:xfrm>
        </p:spPr>
        <p:txBody>
          <a:bodyPr/>
          <a:lstStyle/>
          <a:p>
            <a:endParaRPr lang="pt-BR"/>
          </a:p>
        </p:txBody>
      </p:sp>
      <p:sp>
        <p:nvSpPr>
          <p:cNvPr id="4" name="Espaço Reservado para Texto 3"/>
          <p:cNvSpPr>
            <a:spLocks noGrp="1"/>
          </p:cNvSpPr>
          <p:nvPr>
            <p:ph type="body" sz="half" idx="2"/>
          </p:nvPr>
        </p:nvSpPr>
        <p:spPr>
          <a:xfrm>
            <a:off x="4648200" y="1600200"/>
            <a:ext cx="4038600" cy="4876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a:xfrm>
            <a:off x="457200" y="19050"/>
            <a:ext cx="2895600" cy="328613"/>
          </a:xfrm>
        </p:spPr>
        <p:txBody>
          <a:bodyPr/>
          <a:lstStyle>
            <a:lvl1pPr>
              <a:defRPr/>
            </a:lvl1pPr>
          </a:lstStyle>
          <a:p>
            <a:pPr>
              <a:defRPr/>
            </a:pPr>
            <a:fld id="{9E2091F7-2CFB-4D56-A1DB-D2575027DE2B}" type="datetime2">
              <a:rPr lang="en-US"/>
              <a:pPr>
                <a:defRPr/>
              </a:pPr>
              <a:t>Sunday, October 18, 2015</a:t>
            </a:fld>
            <a:endParaRPr lang="en-US" dirty="0"/>
          </a:p>
        </p:txBody>
      </p:sp>
      <p:sp>
        <p:nvSpPr>
          <p:cNvPr id="6" name="Espaço Reservado para Rodapé 5"/>
          <p:cNvSpPr>
            <a:spLocks noGrp="1"/>
          </p:cNvSpPr>
          <p:nvPr>
            <p:ph type="ftr" sz="quarter" idx="11"/>
          </p:nvPr>
        </p:nvSpPr>
        <p:spPr>
          <a:xfrm>
            <a:off x="3429000" y="19050"/>
            <a:ext cx="4114800" cy="328613"/>
          </a:xfrm>
        </p:spPr>
        <p:txBody>
          <a:bodyPr/>
          <a:lstStyle>
            <a:lvl1pPr>
              <a:defRPr/>
            </a:lvl1pPr>
          </a:lstStyle>
          <a:p>
            <a:pPr>
              <a:defRPr/>
            </a:pPr>
            <a:endParaRPr lang="en-US"/>
          </a:p>
        </p:txBody>
      </p:sp>
      <p:sp>
        <p:nvSpPr>
          <p:cNvPr id="7" name="Espaço Reservado para Número de Slide 6"/>
          <p:cNvSpPr>
            <a:spLocks noGrp="1"/>
          </p:cNvSpPr>
          <p:nvPr>
            <p:ph type="sldNum" sz="quarter" idx="12"/>
          </p:nvPr>
        </p:nvSpPr>
        <p:spPr>
          <a:xfrm>
            <a:off x="7620000" y="19050"/>
            <a:ext cx="1066800" cy="328613"/>
          </a:xfrm>
        </p:spPr>
        <p:txBody>
          <a:bodyPr/>
          <a:lstStyle>
            <a:lvl1pPr>
              <a:defRPr/>
            </a:lvl1pPr>
          </a:lstStyle>
          <a:p>
            <a:pPr>
              <a:defRPr/>
            </a:pPr>
            <a:fld id="{81A59846-631C-4D54-A62D-9C609BCFB765}"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x-none" smtClean="0"/>
              <a:t>Click to edit Master title style</a:t>
            </a:r>
            <a:endParaRPr lang="en-US" dirty="0"/>
          </a:p>
        </p:txBody>
      </p:sp>
      <p:sp>
        <p:nvSpPr>
          <p:cNvPr id="1028" name="Text Placeholder 2"/>
          <p:cNvSpPr>
            <a:spLocks noGrp="1"/>
          </p:cNvSpPr>
          <p:nvPr>
            <p:ph type="body" idx="1"/>
          </p:nvPr>
        </p:nvSpPr>
        <p:spPr bwMode="auto">
          <a:xfrm>
            <a:off x="457200" y="1600200"/>
            <a:ext cx="82296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cs typeface="+mn-cs"/>
              </a:defRPr>
            </a:lvl1pPr>
          </a:lstStyle>
          <a:p>
            <a:pPr>
              <a:defRPr/>
            </a:pPr>
            <a:fld id="{D7B8C85B-0CE4-47EE-994F-4D3EFA3E7B5B}" type="datetime2">
              <a:rPr lang="en-US"/>
              <a:pPr>
                <a:defRPr/>
              </a:pPr>
              <a:t>Sunday, October 18, 2015</a:t>
            </a:fld>
            <a:endParaRPr lang="en-US" dirty="0"/>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r" fontAlgn="auto">
              <a:spcBef>
                <a:spcPts val="0"/>
              </a:spcBef>
              <a:spcAft>
                <a:spcPts val="0"/>
              </a:spcAft>
              <a:defRPr sz="1200" dirty="0">
                <a:solidFill>
                  <a:srgbClr val="FFFFFF"/>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lIns="91440" tIns="45720" rIns="91440" bIns="45720" rtlCol="0" anchor="ctr"/>
          <a:lstStyle>
            <a:lvl1pPr algn="l" fontAlgn="auto">
              <a:spcBef>
                <a:spcPts val="0"/>
              </a:spcBef>
              <a:spcAft>
                <a:spcPts val="0"/>
              </a:spcAft>
              <a:defRPr sz="1400" b="1" smtClean="0">
                <a:solidFill>
                  <a:srgbClr val="FFFFFF"/>
                </a:solidFill>
                <a:latin typeface="+mn-lt"/>
                <a:cs typeface="+mn-cs"/>
              </a:defRPr>
            </a:lvl1pPr>
          </a:lstStyle>
          <a:p>
            <a:pPr>
              <a:defRPr/>
            </a:pPr>
            <a:fld id="{8EAE7AB1-31BF-41B7-88DF-D96093F45B4E}"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986" r:id="rId1"/>
    <p:sldLayoutId id="2147483984" r:id="rId2"/>
    <p:sldLayoutId id="2147483987" r:id="rId3"/>
    <p:sldLayoutId id="2147483983" r:id="rId4"/>
    <p:sldLayoutId id="2147483988" r:id="rId5"/>
    <p:sldLayoutId id="2147483982" r:id="rId6"/>
    <p:sldLayoutId id="2147483981" r:id="rId7"/>
    <p:sldLayoutId id="2147483989" r:id="rId8"/>
    <p:sldLayoutId id="2147483980" r:id="rId9"/>
    <p:sldLayoutId id="2147483979" r:id="rId10"/>
    <p:sldLayoutId id="2147483978" r:id="rId11"/>
    <p:sldLayoutId id="2147483990" r:id="rId12"/>
    <p:sldLayoutId id="2147483985" r:id="rId13"/>
  </p:sldLayoutIdLst>
  <p:hf sldNum="0" hdr="0" ftr="0" dt="0"/>
  <p:txStyles>
    <p:titleStyle>
      <a:lvl1pPr algn="l" rtl="0" fontAlgn="base">
        <a:spcBef>
          <a:spcPct val="0"/>
        </a:spcBef>
        <a:spcAft>
          <a:spcPct val="0"/>
        </a:spcAft>
        <a:defRPr sz="4000" kern="1200" spc="-1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pitchFamily="34" charset="0"/>
        </a:defRPr>
      </a:lvl2pPr>
      <a:lvl3pPr algn="l" rtl="0" fontAlgn="base">
        <a:spcBef>
          <a:spcPct val="0"/>
        </a:spcBef>
        <a:spcAft>
          <a:spcPct val="0"/>
        </a:spcAft>
        <a:defRPr sz="4000">
          <a:solidFill>
            <a:schemeClr val="tx2"/>
          </a:solidFill>
          <a:latin typeface="Arial" pitchFamily="34" charset="0"/>
        </a:defRPr>
      </a:lvl3pPr>
      <a:lvl4pPr algn="l" rtl="0" fontAlgn="base">
        <a:spcBef>
          <a:spcPct val="0"/>
        </a:spcBef>
        <a:spcAft>
          <a:spcPct val="0"/>
        </a:spcAft>
        <a:defRPr sz="4000">
          <a:solidFill>
            <a:schemeClr val="tx2"/>
          </a:solidFill>
          <a:latin typeface="Arial" pitchFamily="34" charset="0"/>
        </a:defRPr>
      </a:lvl4pPr>
      <a:lvl5pPr algn="l" rtl="0" fontAlgn="base">
        <a:spcBef>
          <a:spcPct val="0"/>
        </a:spcBef>
        <a:spcAft>
          <a:spcPct val="0"/>
        </a:spcAft>
        <a:defRPr sz="4000">
          <a:solidFill>
            <a:schemeClr val="tx2"/>
          </a:solidFill>
          <a:latin typeface="Arial" pitchFamily="34" charset="0"/>
        </a:defRPr>
      </a:lvl5pPr>
      <a:lvl6pPr marL="457200" algn="l" rtl="0" fontAlgn="base">
        <a:spcBef>
          <a:spcPct val="0"/>
        </a:spcBef>
        <a:spcAft>
          <a:spcPct val="0"/>
        </a:spcAft>
        <a:defRPr sz="4000">
          <a:solidFill>
            <a:schemeClr val="tx2"/>
          </a:solidFill>
          <a:latin typeface="Arial" pitchFamily="34" charset="0"/>
        </a:defRPr>
      </a:lvl6pPr>
      <a:lvl7pPr marL="914400" algn="l" rtl="0" fontAlgn="base">
        <a:spcBef>
          <a:spcPct val="0"/>
        </a:spcBef>
        <a:spcAft>
          <a:spcPct val="0"/>
        </a:spcAft>
        <a:defRPr sz="4000">
          <a:solidFill>
            <a:schemeClr val="tx2"/>
          </a:solidFill>
          <a:latin typeface="Arial" pitchFamily="34" charset="0"/>
        </a:defRPr>
      </a:lvl7pPr>
      <a:lvl8pPr marL="1371600" algn="l" rtl="0" fontAlgn="base">
        <a:spcBef>
          <a:spcPct val="0"/>
        </a:spcBef>
        <a:spcAft>
          <a:spcPct val="0"/>
        </a:spcAft>
        <a:defRPr sz="4000">
          <a:solidFill>
            <a:schemeClr val="tx2"/>
          </a:solidFill>
          <a:latin typeface="Arial" pitchFamily="34" charset="0"/>
        </a:defRPr>
      </a:lvl8pPr>
      <a:lvl9pPr marL="1828800" algn="l" rtl="0" fontAlgn="base">
        <a:spcBef>
          <a:spcPct val="0"/>
        </a:spcBef>
        <a:spcAft>
          <a:spcPct val="0"/>
        </a:spcAft>
        <a:defRPr sz="4000">
          <a:solidFill>
            <a:schemeClr val="tx2"/>
          </a:solidFill>
          <a:latin typeface="Arial" pitchFamily="34" charset="0"/>
        </a:defRPr>
      </a:lvl9pPr>
    </p:titleStyle>
    <p:bodyStyle>
      <a:lvl1pPr marL="182563" indent="-182563" algn="l" rtl="0" fontAlgn="base">
        <a:spcBef>
          <a:spcPct val="20000"/>
        </a:spcBef>
        <a:spcAft>
          <a:spcPct val="0"/>
        </a:spcAft>
        <a:buClr>
          <a:schemeClr val="accent1"/>
        </a:buClr>
        <a:buSzPct val="85000"/>
        <a:buFont typeface="Arial" pitchFamily="34" charset="0"/>
        <a:buChar char="•"/>
        <a:defRPr sz="2400" kern="1200">
          <a:solidFill>
            <a:schemeClr val="tx1"/>
          </a:solidFill>
          <a:latin typeface="+mn-lt"/>
          <a:ea typeface="+mn-ea"/>
          <a:cs typeface="+mn-cs"/>
        </a:defRPr>
      </a:lvl1pPr>
      <a:lvl2pPr marL="457200" indent="-182563" algn="l" rtl="0" fontAlgn="base">
        <a:spcBef>
          <a:spcPct val="20000"/>
        </a:spcBef>
        <a:spcAft>
          <a:spcPct val="0"/>
        </a:spcAft>
        <a:buClr>
          <a:schemeClr val="accent1"/>
        </a:buClr>
        <a:buSzPct val="85000"/>
        <a:buFont typeface="Arial" pitchFamily="34" charset="0"/>
        <a:buChar char="•"/>
        <a:defRPr sz="2000" kern="1200">
          <a:solidFill>
            <a:schemeClr val="tx1"/>
          </a:solidFill>
          <a:latin typeface="+mn-lt"/>
          <a:ea typeface="+mn-ea"/>
          <a:cs typeface="+mn-cs"/>
        </a:defRPr>
      </a:lvl2pPr>
      <a:lvl3pPr marL="730250" indent="-182563" algn="l" rtl="0" fontAlgn="base">
        <a:spcBef>
          <a:spcPct val="20000"/>
        </a:spcBef>
        <a:spcAft>
          <a:spcPct val="0"/>
        </a:spcAft>
        <a:buClr>
          <a:schemeClr val="accent1"/>
        </a:buClr>
        <a:buSzPct val="90000"/>
        <a:buFont typeface="Arial" pitchFamily="34" charset="0"/>
        <a:buChar char="•"/>
        <a:defRPr kern="1200">
          <a:solidFill>
            <a:schemeClr val="tx1"/>
          </a:solidFill>
          <a:latin typeface="+mn-lt"/>
          <a:ea typeface="+mn-ea"/>
          <a:cs typeface="+mn-cs"/>
        </a:defRPr>
      </a:lvl3pPr>
      <a:lvl4pPr marL="1004888" indent="-182563" algn="l" rtl="0" fontAlgn="base">
        <a:spcBef>
          <a:spcPct val="20000"/>
        </a:spcBef>
        <a:spcAft>
          <a:spcPct val="0"/>
        </a:spcAft>
        <a:buClr>
          <a:schemeClr val="accent1"/>
        </a:buClr>
        <a:buFont typeface="Arial" pitchFamily="34" charset="0"/>
        <a:buChar char="•"/>
        <a:defRPr sz="1600" kern="1200">
          <a:solidFill>
            <a:schemeClr val="tx1"/>
          </a:solidFill>
          <a:latin typeface="+mn-lt"/>
          <a:ea typeface="+mn-ea"/>
          <a:cs typeface="+mn-cs"/>
        </a:defRPr>
      </a:lvl4pPr>
      <a:lvl5pPr marL="1187450" indent="-136525" algn="l" rtl="0" fontAlgn="base">
        <a:spcBef>
          <a:spcPct val="20000"/>
        </a:spcBef>
        <a:spcAft>
          <a:spcPct val="0"/>
        </a:spcAft>
        <a:buClr>
          <a:schemeClr val="accent1"/>
        </a:buClr>
        <a:buSzPct val="100000"/>
        <a:buFont typeface="Arial"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paulomargotto.com.br/documentos/Ecogenici-periv-USxRM.doc"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Ecogenici-periv-USxRM.doc"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www.paulomargotto.com.br/documentos/Lesao_cerebral_PT_diag-seg.doc"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www.paulomargotto.com.br/documentos/Taman_ventricul_neurodese.ppt" TargetMode="External"/><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Hidrocefalia_fetal_neonatal.doc" TargetMode="External"/><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g-Pre-Natal-Neuroprotec.ppt"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Neuroprotec_Magnesio_2014.ppt"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paulomargotto.com.br/documentos/Magnesio_pre_natal_perfura_intest.ppt"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0400" y="1031875"/>
            <a:ext cx="7848600" cy="1927225"/>
          </a:xfrm>
        </p:spPr>
        <p:txBody>
          <a:bodyPr wrap="square" numCol="1" anchorCtr="0" compatLnSpc="1">
            <a:prstTxWarp prst="textNoShape">
              <a:avLst/>
            </a:prstTxWarp>
          </a:bodyPr>
          <a:lstStyle/>
          <a:p>
            <a:pPr algn="ctr"/>
            <a:r>
              <a:rPr lang="en-US" sz="2800" cap="none" dirty="0" err="1" smtClean="0">
                <a:solidFill>
                  <a:schemeClr val="hlink"/>
                </a:solidFill>
              </a:rPr>
              <a:t>Magnésio</a:t>
            </a:r>
            <a:r>
              <a:rPr lang="en-US" sz="2800" cap="none" dirty="0" smtClean="0">
                <a:solidFill>
                  <a:schemeClr val="hlink"/>
                </a:solidFill>
              </a:rPr>
              <a:t> </a:t>
            </a:r>
            <a:r>
              <a:rPr lang="en-US" sz="2800" cap="none" dirty="0" err="1" smtClean="0">
                <a:solidFill>
                  <a:schemeClr val="hlink"/>
                </a:solidFill>
              </a:rPr>
              <a:t>pré</a:t>
            </a:r>
            <a:r>
              <a:rPr lang="en-US" sz="2800" cap="none" dirty="0" smtClean="0">
                <a:solidFill>
                  <a:schemeClr val="hlink"/>
                </a:solidFill>
              </a:rPr>
              <a:t>-natal e </a:t>
            </a:r>
            <a:r>
              <a:rPr lang="en-US" sz="2800" cap="none" dirty="0" err="1" smtClean="0">
                <a:solidFill>
                  <a:schemeClr val="hlink"/>
                </a:solidFill>
              </a:rPr>
              <a:t>paralisia</a:t>
            </a:r>
            <a:r>
              <a:rPr lang="en-US" sz="2800" cap="none" dirty="0" smtClean="0">
                <a:solidFill>
                  <a:schemeClr val="hlink"/>
                </a:solidFill>
              </a:rPr>
              <a:t> cerebral </a:t>
            </a:r>
            <a:r>
              <a:rPr lang="en-US" sz="2800" cap="none" dirty="0" err="1" smtClean="0">
                <a:solidFill>
                  <a:schemeClr val="hlink"/>
                </a:solidFill>
              </a:rPr>
              <a:t>nos</a:t>
            </a:r>
            <a:r>
              <a:rPr lang="en-US" sz="2800" cap="none" dirty="0" smtClean="0">
                <a:solidFill>
                  <a:schemeClr val="hlink"/>
                </a:solidFill>
              </a:rPr>
              <a:t> </a:t>
            </a:r>
            <a:r>
              <a:rPr lang="en-US" sz="2800" cap="none" dirty="0" err="1" smtClean="0">
                <a:solidFill>
                  <a:schemeClr val="hlink"/>
                </a:solidFill>
              </a:rPr>
              <a:t>pré-termos</a:t>
            </a:r>
            <a:r>
              <a:rPr lang="en-US" sz="2800" cap="none" dirty="0" smtClean="0">
                <a:solidFill>
                  <a:schemeClr val="tx1"/>
                </a:solidFill>
              </a:rPr>
              <a:t/>
            </a:r>
            <a:br>
              <a:rPr lang="en-US" sz="2800" cap="none" dirty="0" smtClean="0">
                <a:solidFill>
                  <a:schemeClr val="tx1"/>
                </a:solidFill>
              </a:rPr>
            </a:br>
            <a:r>
              <a:rPr lang="en-US" sz="1800" i="1" cap="none" dirty="0" smtClean="0">
                <a:solidFill>
                  <a:schemeClr val="tx1"/>
                </a:solidFill>
              </a:rPr>
              <a:t>Antenatal magnesium and cerebral palsy in preterm infants</a:t>
            </a:r>
          </a:p>
        </p:txBody>
      </p:sp>
      <p:sp>
        <p:nvSpPr>
          <p:cNvPr id="3" name="Subtitle 2"/>
          <p:cNvSpPr>
            <a:spLocks noGrp="1"/>
          </p:cNvSpPr>
          <p:nvPr>
            <p:ph type="subTitle" idx="1"/>
          </p:nvPr>
        </p:nvSpPr>
        <p:spPr>
          <a:xfrm>
            <a:off x="231775" y="4237038"/>
            <a:ext cx="8623300" cy="2025650"/>
          </a:xfrm>
          <a:ln w="28575">
            <a:solidFill>
              <a:schemeClr val="tx2"/>
            </a:solidFill>
          </a:ln>
        </p:spPr>
        <p:txBody>
          <a:bodyPr>
            <a:normAutofit/>
          </a:bodyPr>
          <a:lstStyle/>
          <a:p>
            <a:pPr algn="ctr">
              <a:lnSpc>
                <a:spcPct val="80000"/>
              </a:lnSpc>
            </a:pPr>
            <a:r>
              <a:rPr lang="en-US" sz="2000" b="1" u="sng" dirty="0" err="1" smtClean="0">
                <a:solidFill>
                  <a:srgbClr val="8A8AA3"/>
                </a:solidFill>
              </a:rPr>
              <a:t>Internato</a:t>
            </a:r>
            <a:r>
              <a:rPr lang="en-US" sz="2000" b="1" u="sng" dirty="0" smtClean="0">
                <a:solidFill>
                  <a:srgbClr val="8A8AA3"/>
                </a:solidFill>
              </a:rPr>
              <a:t> </a:t>
            </a:r>
            <a:r>
              <a:rPr lang="en-US" sz="2000" b="1" u="sng" dirty="0" err="1" smtClean="0">
                <a:solidFill>
                  <a:srgbClr val="8A8AA3"/>
                </a:solidFill>
              </a:rPr>
              <a:t>em</a:t>
            </a:r>
            <a:r>
              <a:rPr lang="en-US" sz="2000" b="1" u="sng" dirty="0" smtClean="0">
                <a:solidFill>
                  <a:srgbClr val="8A8AA3"/>
                </a:solidFill>
              </a:rPr>
              <a:t> </a:t>
            </a:r>
            <a:r>
              <a:rPr lang="en-US" sz="2000" b="1" u="sng" dirty="0" err="1" smtClean="0">
                <a:solidFill>
                  <a:srgbClr val="8A8AA3"/>
                </a:solidFill>
              </a:rPr>
              <a:t>Pediatria</a:t>
            </a:r>
            <a:r>
              <a:rPr lang="en-US" sz="2000" b="1" u="sng" dirty="0" smtClean="0">
                <a:solidFill>
                  <a:srgbClr val="8A8AA3"/>
                </a:solidFill>
              </a:rPr>
              <a:t> 6ª </a:t>
            </a:r>
            <a:r>
              <a:rPr lang="en-US" sz="2000" b="1" u="sng" dirty="0" err="1" smtClean="0">
                <a:solidFill>
                  <a:srgbClr val="8A8AA3"/>
                </a:solidFill>
              </a:rPr>
              <a:t>Série</a:t>
            </a:r>
            <a:r>
              <a:rPr lang="en-US" sz="2000" b="1" u="sng" dirty="0" smtClean="0">
                <a:solidFill>
                  <a:srgbClr val="8A8AA3"/>
                </a:solidFill>
              </a:rPr>
              <a:t>– </a:t>
            </a:r>
            <a:r>
              <a:rPr lang="en-US" sz="2000" b="1" u="sng" dirty="0" err="1" smtClean="0">
                <a:solidFill>
                  <a:srgbClr val="8A8AA3"/>
                </a:solidFill>
              </a:rPr>
              <a:t>Universidade</a:t>
            </a:r>
            <a:r>
              <a:rPr lang="en-US" sz="2000" b="1" u="sng" dirty="0" smtClean="0">
                <a:solidFill>
                  <a:srgbClr val="8A8AA3"/>
                </a:solidFill>
              </a:rPr>
              <a:t> </a:t>
            </a:r>
            <a:r>
              <a:rPr lang="en-US" sz="2000" b="1" u="sng" dirty="0" err="1" smtClean="0">
                <a:solidFill>
                  <a:srgbClr val="8A8AA3"/>
                </a:solidFill>
              </a:rPr>
              <a:t>Católica</a:t>
            </a:r>
            <a:r>
              <a:rPr lang="en-US" sz="2000" b="1" u="sng" dirty="0" smtClean="0">
                <a:solidFill>
                  <a:srgbClr val="8A8AA3"/>
                </a:solidFill>
              </a:rPr>
              <a:t> de Brasília </a:t>
            </a:r>
          </a:p>
          <a:p>
            <a:pPr algn="ctr">
              <a:lnSpc>
                <a:spcPct val="80000"/>
              </a:lnSpc>
            </a:pPr>
            <a:endParaRPr lang="en-US" sz="2000" b="1" u="sng" dirty="0" smtClean="0">
              <a:solidFill>
                <a:srgbClr val="8A8AA3"/>
              </a:solidFill>
            </a:endParaRPr>
          </a:p>
          <a:p>
            <a:pPr algn="ctr">
              <a:lnSpc>
                <a:spcPct val="80000"/>
              </a:lnSpc>
            </a:pPr>
            <a:r>
              <a:rPr lang="en-US" sz="2000" b="1" dirty="0" err="1" smtClean="0">
                <a:solidFill>
                  <a:srgbClr val="8A8AA3"/>
                </a:solidFill>
              </a:rPr>
              <a:t>Internas</a:t>
            </a:r>
            <a:r>
              <a:rPr lang="en-US" sz="2000" b="1" dirty="0" smtClean="0">
                <a:solidFill>
                  <a:srgbClr val="8A8AA3"/>
                </a:solidFill>
              </a:rPr>
              <a:t>: </a:t>
            </a:r>
            <a:r>
              <a:rPr lang="en-US" sz="2000" b="1" dirty="0" err="1" smtClean="0">
                <a:solidFill>
                  <a:srgbClr val="8A8AA3"/>
                </a:solidFill>
              </a:rPr>
              <a:t>Janayne</a:t>
            </a:r>
            <a:r>
              <a:rPr lang="en-US" sz="2000" b="1" dirty="0" smtClean="0">
                <a:solidFill>
                  <a:srgbClr val="8A8AA3"/>
                </a:solidFill>
              </a:rPr>
              <a:t> Oliveira, Juliana Bruno, Mariana </a:t>
            </a:r>
            <a:r>
              <a:rPr lang="en-US" sz="2000" b="1" dirty="0" err="1" smtClean="0">
                <a:solidFill>
                  <a:srgbClr val="8A8AA3"/>
                </a:solidFill>
              </a:rPr>
              <a:t>Figueiredo</a:t>
            </a:r>
            <a:endParaRPr lang="en-US" sz="2000" b="1" dirty="0" smtClean="0">
              <a:solidFill>
                <a:srgbClr val="8A8AA3"/>
              </a:solidFill>
            </a:endParaRPr>
          </a:p>
          <a:p>
            <a:pPr algn="ctr">
              <a:lnSpc>
                <a:spcPct val="80000"/>
              </a:lnSpc>
            </a:pPr>
            <a:endParaRPr lang="en-US" sz="2000" b="1" dirty="0" smtClean="0">
              <a:solidFill>
                <a:srgbClr val="8A8AA3"/>
              </a:solidFill>
            </a:endParaRPr>
          </a:p>
          <a:p>
            <a:pPr algn="ctr">
              <a:lnSpc>
                <a:spcPct val="80000"/>
              </a:lnSpc>
            </a:pPr>
            <a:r>
              <a:rPr lang="en-US" sz="2000" b="1" dirty="0" err="1" smtClean="0">
                <a:solidFill>
                  <a:srgbClr val="8A8AA3"/>
                </a:solidFill>
              </a:rPr>
              <a:t>Coordenação</a:t>
            </a:r>
            <a:r>
              <a:rPr lang="en-US" sz="2000" b="1" dirty="0" smtClean="0">
                <a:solidFill>
                  <a:srgbClr val="8A8AA3"/>
                </a:solidFill>
              </a:rPr>
              <a:t>: Paulo R.  Margotto</a:t>
            </a:r>
          </a:p>
          <a:p>
            <a:pPr algn="ctr">
              <a:lnSpc>
                <a:spcPct val="80000"/>
              </a:lnSpc>
            </a:pPr>
            <a:r>
              <a:rPr lang="en-US" sz="2000" b="1" dirty="0" smtClean="0">
                <a:solidFill>
                  <a:srgbClr val="8A8AA3"/>
                </a:solidFill>
              </a:rPr>
              <a:t>Brasília, 17 de </a:t>
            </a:r>
            <a:r>
              <a:rPr lang="en-US" sz="2000" b="1" dirty="0" err="1" smtClean="0">
                <a:solidFill>
                  <a:srgbClr val="8A8AA3"/>
                </a:solidFill>
              </a:rPr>
              <a:t>outubro</a:t>
            </a:r>
            <a:r>
              <a:rPr lang="en-US" sz="2000" b="1" dirty="0" smtClean="0">
                <a:solidFill>
                  <a:srgbClr val="8A8AA3"/>
                </a:solidFill>
              </a:rPr>
              <a:t> de 2015</a:t>
            </a:r>
          </a:p>
        </p:txBody>
      </p:sp>
      <p:sp>
        <p:nvSpPr>
          <p:cNvPr id="7172" name="Subtitle 2"/>
          <p:cNvSpPr txBox="1">
            <a:spLocks/>
          </p:cNvSpPr>
          <p:nvPr/>
        </p:nvSpPr>
        <p:spPr bwMode="auto">
          <a:xfrm>
            <a:off x="520700" y="2495550"/>
            <a:ext cx="6400800" cy="1752600"/>
          </a:xfrm>
          <a:prstGeom prst="rect">
            <a:avLst/>
          </a:prstGeom>
          <a:noFill/>
          <a:ln w="9525">
            <a:noFill/>
            <a:miter lim="800000"/>
            <a:headEnd/>
            <a:tailEnd/>
          </a:ln>
        </p:spPr>
        <p:txBody>
          <a:bodyPr/>
          <a:lstStyle/>
          <a:p>
            <a:pPr>
              <a:spcBef>
                <a:spcPct val="20000"/>
              </a:spcBef>
              <a:buClr>
                <a:schemeClr val="accent1"/>
              </a:buClr>
              <a:buSzPct val="85000"/>
              <a:buFont typeface="Arial" pitchFamily="34" charset="0"/>
              <a:buNone/>
            </a:pPr>
            <a:endParaRPr lang="pt-BR" sz="2400">
              <a:solidFill>
                <a:srgbClr val="57576E"/>
              </a:solidFill>
            </a:endParaRPr>
          </a:p>
        </p:txBody>
      </p:sp>
      <p:sp>
        <p:nvSpPr>
          <p:cNvPr id="7173" name="Subtitle 2"/>
          <p:cNvSpPr txBox="1">
            <a:spLocks/>
          </p:cNvSpPr>
          <p:nvPr/>
        </p:nvSpPr>
        <p:spPr bwMode="auto">
          <a:xfrm>
            <a:off x="101600" y="3360738"/>
            <a:ext cx="8753475" cy="1752600"/>
          </a:xfrm>
          <a:prstGeom prst="rect">
            <a:avLst/>
          </a:prstGeom>
          <a:noFill/>
          <a:ln w="9525">
            <a:noFill/>
            <a:miter lim="800000"/>
            <a:headEnd/>
            <a:tailEnd/>
          </a:ln>
        </p:spPr>
        <p:txBody>
          <a:bodyPr/>
          <a:lstStyle/>
          <a:p>
            <a:pPr algn="ctr">
              <a:spcBef>
                <a:spcPct val="20000"/>
              </a:spcBef>
              <a:buClr>
                <a:schemeClr val="accent1"/>
              </a:buClr>
              <a:buSzPct val="85000"/>
              <a:buFont typeface="Arial" pitchFamily="34" charset="0"/>
              <a:buNone/>
            </a:pPr>
            <a:r>
              <a:rPr lang="de-DE" sz="1600" dirty="0">
                <a:solidFill>
                  <a:srgbClr val="57576E"/>
                </a:solidFill>
              </a:rPr>
              <a:t>Deborah G. Hirtz, Steven J. Weiner, Dorothy Bulas, Michael DiPietro, Joanna Seibert, Dwight J. Rouse et al. </a:t>
            </a:r>
            <a:endParaRPr lang="en-US" sz="1600" dirty="0">
              <a:solidFill>
                <a:srgbClr val="57576E"/>
              </a:solidFill>
            </a:endParaRPr>
          </a:p>
          <a:p>
            <a:pPr algn="ctr">
              <a:spcBef>
                <a:spcPct val="20000"/>
              </a:spcBef>
              <a:buClr>
                <a:schemeClr val="accent1"/>
              </a:buClr>
              <a:buSzPct val="85000"/>
              <a:buFont typeface="Arial" pitchFamily="34" charset="0"/>
              <a:buNone/>
            </a:pPr>
            <a:r>
              <a:rPr lang="en-US" sz="1600" b="1" dirty="0">
                <a:solidFill>
                  <a:schemeClr val="hlink"/>
                </a:solidFill>
              </a:rPr>
              <a:t>J </a:t>
            </a:r>
            <a:r>
              <a:rPr lang="en-US" sz="1600" b="1" dirty="0" err="1">
                <a:solidFill>
                  <a:schemeClr val="hlink"/>
                </a:solidFill>
              </a:rPr>
              <a:t>Pediatr</a:t>
            </a:r>
            <a:r>
              <a:rPr lang="en-US" sz="1600" b="1" dirty="0">
                <a:solidFill>
                  <a:schemeClr val="hlink"/>
                </a:solidFill>
              </a:rPr>
              <a:t>. 2015; 167: 834-9</a:t>
            </a:r>
          </a:p>
        </p:txBody>
      </p:sp>
      <p:pic>
        <p:nvPicPr>
          <p:cNvPr id="7175" name="Picture 6" descr="DSC04438"/>
          <p:cNvPicPr>
            <a:picLocks noChangeAspect="1" noChangeArrowheads="1"/>
          </p:cNvPicPr>
          <p:nvPr/>
        </p:nvPicPr>
        <p:blipFill>
          <a:blip r:embed="rId2"/>
          <a:srcRect/>
          <a:stretch>
            <a:fillRect/>
          </a:stretch>
        </p:blipFill>
        <p:spPr bwMode="auto">
          <a:xfrm>
            <a:off x="0" y="4763"/>
            <a:ext cx="9144000" cy="1428750"/>
          </a:xfrm>
          <a:prstGeom prst="rect">
            <a:avLst/>
          </a:prstGeom>
          <a:noFill/>
          <a:ln w="9525">
            <a:noFill/>
            <a:miter lim="800000"/>
            <a:headEnd/>
            <a:tailEnd/>
          </a:ln>
        </p:spPr>
      </p:pic>
      <p:pic>
        <p:nvPicPr>
          <p:cNvPr id="7176" name="Imagem 8" descr="logomarca_ucb.png"/>
          <p:cNvPicPr>
            <a:picLocks noChangeAspect="1"/>
          </p:cNvPicPr>
          <p:nvPr/>
        </p:nvPicPr>
        <p:blipFill>
          <a:blip r:embed="rId3"/>
          <a:srcRect/>
          <a:stretch>
            <a:fillRect/>
          </a:stretch>
        </p:blipFill>
        <p:spPr bwMode="auto">
          <a:xfrm>
            <a:off x="1525588" y="6262688"/>
            <a:ext cx="6119812" cy="595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8195" name="Content Placeholder 2"/>
          <p:cNvSpPr>
            <a:spLocks noGrp="1"/>
          </p:cNvSpPr>
          <p:nvPr>
            <p:ph idx="1"/>
          </p:nvPr>
        </p:nvSpPr>
        <p:spPr/>
        <p:txBody>
          <a:bodyPr/>
          <a:lstStyle/>
          <a:p>
            <a:r>
              <a:rPr lang="en-US" smtClean="0"/>
              <a:t>RN nascidos antes de 32 semanas de gestação representam cerca de 2% dos nascimentos</a:t>
            </a:r>
            <a:r>
              <a:rPr lang="en-US" baseline="30000" smtClean="0"/>
              <a:t>1</a:t>
            </a:r>
            <a:r>
              <a:rPr lang="en-US" smtClean="0"/>
              <a:t>. </a:t>
            </a:r>
          </a:p>
          <a:p>
            <a:pPr lvl="1"/>
            <a:r>
              <a:rPr lang="en-US" smtClean="0"/>
              <a:t>Maior risco de deficiências no desenvolvimento neuropsicomotor e maior risco de paralisia cerebral.</a:t>
            </a:r>
            <a:r>
              <a:rPr lang="en-US" baseline="30000" smtClean="0"/>
              <a:t>2-9</a:t>
            </a:r>
            <a:endParaRPr lang="en-US" smtClean="0"/>
          </a:p>
          <a:p>
            <a:pPr lvl="1"/>
            <a:endParaRPr lang="en-US" smtClean="0"/>
          </a:p>
          <a:p>
            <a:r>
              <a:rPr lang="en-US" smtClean="0"/>
              <a:t>Em prematuros, as lesões cerebrais detectadas por exames de neuroimagem são fortemente relacionadas a um pior prognóstico.</a:t>
            </a:r>
            <a:r>
              <a:rPr lang="en-US" baseline="30000" smtClean="0"/>
              <a:t>10</a:t>
            </a:r>
            <a:endParaRPr lang="en-US" smtClean="0"/>
          </a:p>
          <a:p>
            <a:pPr lvl="1"/>
            <a:r>
              <a:rPr lang="en-US" smtClean="0"/>
              <a:t>Cistos periventriculares na substância  branca, ventriculomegalia e hemorragia da matriz germinal.</a:t>
            </a:r>
          </a:p>
          <a:p>
            <a:pPr lvl="2"/>
            <a:r>
              <a:rPr lang="en-US" smtClean="0"/>
              <a:t>Podem ser detectados por ultrassom (US). No entanto, lesões não císticas na sustância branca não são tão bem visualizadas ao US. </a:t>
            </a:r>
          </a:p>
          <a:p>
            <a:pPr lvl="1"/>
            <a:endParaRPr lang="en-US"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Formação císticas lesionais podem demorar cerca de </a:t>
            </a:r>
            <a:r>
              <a:rPr lang="en-US" smtClean="0">
                <a:solidFill>
                  <a:schemeClr val="hlink"/>
                </a:solidFill>
              </a:rPr>
              <a:t>2-5 semanas para se desenvolverem.</a:t>
            </a:r>
          </a:p>
          <a:p>
            <a:pPr lvl="1"/>
            <a:r>
              <a:rPr lang="en-US" smtClean="0"/>
              <a:t>Portanto, é importante que se repita o US durante o período.</a:t>
            </a:r>
            <a:r>
              <a:rPr lang="en-US" baseline="30000" smtClean="0"/>
              <a:t>11</a:t>
            </a:r>
            <a:endParaRPr lang="en-US" smtClean="0"/>
          </a:p>
          <a:p>
            <a:pPr lvl="1"/>
            <a:endParaRPr lang="en-US" smtClean="0"/>
          </a:p>
          <a:p>
            <a:r>
              <a:rPr lang="en-US" smtClean="0"/>
              <a:t>Lesões não císticas que se resolvem no período neonatal possuem um melhor prognóstico em relação às lesões císticas.</a:t>
            </a:r>
            <a:r>
              <a:rPr lang="en-US" baseline="30000" smtClean="0"/>
              <a:t>12</a:t>
            </a:r>
            <a:endParaRPr lang="en-US" smtClean="0"/>
          </a:p>
          <a:p>
            <a:endParaRPr lang="en-US" smtClean="0"/>
          </a:p>
          <a:p>
            <a:endParaRPr lang="en-US" smtClean="0"/>
          </a:p>
          <a:p>
            <a:pPr>
              <a:buFont typeface="Arial" pitchFamily="34" charset="0"/>
              <a:buNone/>
            </a:pPr>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endParaRPr lang="en-US" smtClean="0"/>
          </a:p>
          <a:p>
            <a:endParaRPr lang="en-US" smtClean="0"/>
          </a:p>
          <a:p>
            <a:r>
              <a:rPr lang="en-US" smtClean="0"/>
              <a:t>Importante lembrar: nem todas as crianças que desenvolvem paralisia cerebral possuem alguma lesão no US neonatal.</a:t>
            </a:r>
          </a:p>
          <a:p>
            <a:pPr lvl="1"/>
            <a:r>
              <a:rPr lang="en-US" b="1" smtClean="0"/>
              <a:t>4-9,4%</a:t>
            </a:r>
            <a:r>
              <a:rPr lang="en-US" smtClean="0"/>
              <a:t> dependendo da idade gestacional ou peso.</a:t>
            </a:r>
            <a:r>
              <a:rPr lang="en-US" baseline="30000" smtClean="0"/>
              <a:t>13-15</a:t>
            </a:r>
            <a:r>
              <a:rPr lang="en-US" smtClean="0"/>
              <a:t> </a:t>
            </a:r>
          </a:p>
          <a:p>
            <a:pPr>
              <a:buFont typeface="Arial" pitchFamily="34" charset="0"/>
              <a:buNone/>
            </a:pPr>
            <a:endParaRPr lang="en-US" smtClean="0"/>
          </a:p>
          <a:p>
            <a:r>
              <a:rPr lang="en-US" smtClean="0"/>
              <a:t>Em comparação, </a:t>
            </a:r>
            <a:r>
              <a:rPr lang="en-US" smtClean="0">
                <a:solidFill>
                  <a:srgbClr val="FF3300"/>
                </a:solidFill>
              </a:rPr>
              <a:t>28-52% dos RN com lesões na US cerebral irão desenvolver paralisia cerebral.</a:t>
            </a:r>
            <a:r>
              <a:rPr lang="en-US" baseline="30000" smtClean="0">
                <a:solidFill>
                  <a:srgbClr val="FF3300"/>
                </a:solidFill>
              </a:rPr>
              <a:t>10,14</a:t>
            </a:r>
            <a:endParaRPr lang="en-US" smtClean="0">
              <a:solidFill>
                <a:srgbClr val="FF33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Introdução</a:t>
            </a:r>
            <a:endParaRPr lang="en-US" dirty="0"/>
          </a:p>
        </p:txBody>
      </p:sp>
      <p:sp>
        <p:nvSpPr>
          <p:cNvPr id="3" name="Content Placeholder 2"/>
          <p:cNvSpPr>
            <a:spLocks noGrp="1"/>
          </p:cNvSpPr>
          <p:nvPr>
            <p:ph idx="1"/>
          </p:nvPr>
        </p:nvSpPr>
        <p:spPr/>
        <p:txBody>
          <a:bodyPr>
            <a:normAutofit/>
          </a:bodyPr>
          <a:lstStyle/>
          <a:p>
            <a:r>
              <a:rPr lang="en-US" smtClean="0"/>
              <a:t>Uma metanálise de diversos ensaios clínicos mostrou:  sulfato de magnésio quando administrados à mulheres com risco de parto antes de 32 semanas de gestação reduz o risco de paralisia cerebral nos bebês.</a:t>
            </a:r>
            <a:r>
              <a:rPr lang="en-US" baseline="30000" smtClean="0"/>
              <a:t>16</a:t>
            </a:r>
            <a:endParaRPr lang="en-US" smtClean="0"/>
          </a:p>
          <a:p>
            <a:pPr>
              <a:buFont typeface="Arial" pitchFamily="34" charset="0"/>
              <a:buNone/>
            </a:pPr>
            <a:endParaRPr lang="en-US" smtClean="0"/>
          </a:p>
          <a:p>
            <a:r>
              <a:rPr lang="en-US" smtClean="0"/>
              <a:t>O presente estudo é um ensaio clínico randomizado para testar a hipótese de que o  sulfato de magnésio reduz o risco de PC, através da realização de US seriados nos RN.</a:t>
            </a:r>
            <a:r>
              <a:rPr lang="en-US" baseline="30000" smtClean="0"/>
              <a:t>17</a:t>
            </a:r>
            <a:endParaRPr lang="en-US" smtClean="0"/>
          </a:p>
          <a:p>
            <a:pPr lvl="1" algn="ctr"/>
            <a:r>
              <a:rPr lang="en-US" sz="1800" b="1" smtClean="0">
                <a:solidFill>
                  <a:schemeClr val="hlink"/>
                </a:solidFill>
              </a:rPr>
              <a:t>Como não se sabe se o sulfato de magnésio tem efeito diretamente nas lesões cerebrais ou se ocorre por uma via diferente, será  realizada uma avaliação do efeito protetor do sulfato de magnésio nas lesões cerebrais detectadas no US que poderá explicar a diminuição da taxa de paralisia cerebral aos 2 anos de idade.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2291" name="Content Placeholder 2"/>
          <p:cNvSpPr>
            <a:spLocks noGrp="1"/>
          </p:cNvSpPr>
          <p:nvPr>
            <p:ph idx="1"/>
          </p:nvPr>
        </p:nvSpPr>
        <p:spPr/>
        <p:txBody>
          <a:bodyPr/>
          <a:lstStyle/>
          <a:p>
            <a:r>
              <a:rPr lang="en-US" smtClean="0"/>
              <a:t>Total de 2241 mulheres entre 24-32 semanas de gestação receberam ou sulfato de magnésio (ataque de  6 g infundido em 20-30 minutos, seguido por uma dose de manutenção de 2g/h) ou placebo, randômicamente. </a:t>
            </a:r>
          </a:p>
          <a:p>
            <a:endParaRPr lang="en-US" smtClean="0"/>
          </a:p>
          <a:p>
            <a:pPr algn="ctr"/>
            <a:r>
              <a:rPr lang="en-US" smtClean="0"/>
              <a:t>Inclusas mulheres com </a:t>
            </a:r>
            <a:r>
              <a:rPr lang="en-US" u="sng" smtClean="0">
                <a:solidFill>
                  <a:schemeClr val="tx2"/>
                </a:solidFill>
              </a:rPr>
              <a:t>alto risco de trabalho de parto prematuro por ruptura de membranas </a:t>
            </a:r>
            <a:r>
              <a:rPr lang="en-US" smtClean="0"/>
              <a:t>ou </a:t>
            </a:r>
            <a:r>
              <a:rPr lang="en-US" u="sng" smtClean="0">
                <a:solidFill>
                  <a:srgbClr val="D2533C"/>
                </a:solidFill>
              </a:rPr>
              <a:t>trabalho de parto prematuro avançado</a:t>
            </a:r>
            <a:r>
              <a:rPr lang="en-US" u="sng" smtClean="0"/>
              <a:t> ou </a:t>
            </a:r>
            <a:r>
              <a:rPr lang="en-US" u="sng" smtClean="0">
                <a:solidFill>
                  <a:srgbClr val="D2533C"/>
                </a:solidFill>
              </a:rPr>
              <a:t>indicação fetal de interrupção da gestação. </a:t>
            </a:r>
          </a:p>
          <a:p>
            <a:endParaRPr lang="en-US" smtClean="0"/>
          </a:p>
          <a:p>
            <a:r>
              <a:rPr lang="en-US" smtClean="0"/>
              <a:t>Desenvolvimento neuropsicomotor foi avaliado em 6 meses, 12 meses, 24 meses (corrigidos para a prematuridade).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3315" name="Content Placeholder 2"/>
          <p:cNvSpPr>
            <a:spLocks noGrp="1"/>
          </p:cNvSpPr>
          <p:nvPr>
            <p:ph idx="1"/>
          </p:nvPr>
        </p:nvSpPr>
        <p:spPr/>
        <p:txBody>
          <a:bodyPr/>
          <a:lstStyle/>
          <a:p>
            <a:r>
              <a:rPr lang="en-US" smtClean="0"/>
              <a:t>Paralisia cerebral foi diagnosticada aos 24 meses por examinadores treinados.</a:t>
            </a:r>
          </a:p>
          <a:p>
            <a:endParaRPr lang="en-US" smtClean="0"/>
          </a:p>
          <a:p>
            <a:r>
              <a:rPr lang="en-US" smtClean="0"/>
              <a:t>Todas as crianças foram submetidas até à 3 US. </a:t>
            </a:r>
          </a:p>
          <a:p>
            <a:pPr lvl="1"/>
            <a:r>
              <a:rPr lang="en-US" smtClean="0"/>
              <a:t>Protocolo definia período dependendo da idade gestacional(IG). </a:t>
            </a:r>
          </a:p>
          <a:p>
            <a:pPr lvl="1"/>
            <a:r>
              <a:rPr lang="en-US" smtClean="0"/>
              <a:t>Pelo menos 3 imagens coronais e 3 sagitais pela fontanela anterior, em cada estudo. </a:t>
            </a:r>
          </a:p>
          <a:p>
            <a:pPr lvl="1"/>
            <a:endParaRPr lang="en-US" smtClean="0"/>
          </a:p>
          <a:p>
            <a:r>
              <a:rPr lang="en-US" smtClean="0"/>
              <a:t>Imagens foram analisadas por um time de 3 radiologistas pediátricos muito experientes em US craniano. </a:t>
            </a:r>
          </a:p>
          <a:p>
            <a:pPr lvl="1"/>
            <a:r>
              <a:rPr lang="en-US" smtClean="0"/>
              <a:t>Não sabiam o objetivo do estudo</a:t>
            </a:r>
          </a:p>
          <a:p>
            <a:pPr lvl="1"/>
            <a:r>
              <a:rPr lang="en-US" smtClean="0"/>
              <a:t>Cada imagem foi revisada por 2 dos 3 radiologistas.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Métodos</a:t>
            </a:r>
            <a:endParaRPr lang="en-US" dirty="0"/>
          </a:p>
        </p:txBody>
      </p:sp>
      <p:sp>
        <p:nvSpPr>
          <p:cNvPr id="14339" name="Content Placeholder 2"/>
          <p:cNvSpPr>
            <a:spLocks noGrp="1"/>
          </p:cNvSpPr>
          <p:nvPr>
            <p:ph idx="1"/>
          </p:nvPr>
        </p:nvSpPr>
        <p:spPr/>
        <p:txBody>
          <a:bodyPr/>
          <a:lstStyle/>
          <a:p>
            <a:r>
              <a:rPr lang="en-US" smtClean="0"/>
              <a:t>Análise buscava: hemorragia intra parenquimatosa, leucomalácia periventricular, ecodensidade intracerebral e ventriculomegalia. </a:t>
            </a:r>
          </a:p>
          <a:p>
            <a:endParaRPr lang="en-US" smtClean="0"/>
          </a:p>
          <a:p>
            <a:r>
              <a:rPr lang="en-US" smtClean="0"/>
              <a:t>Cada alteração foi graduada em escalas específicas.</a:t>
            </a:r>
          </a:p>
          <a:p>
            <a:endParaRPr lang="en-US" smtClean="0"/>
          </a:p>
          <a:p>
            <a:r>
              <a:rPr lang="en-US" smtClean="0"/>
              <a:t>Análise estatística: para cada análise da coorte, o efeito do sulfato de magnésio versos placebo em cada anormalidade do US craniano foi analisado  por </a:t>
            </a:r>
            <a:r>
              <a:rPr lang="en-US" b="1" smtClean="0"/>
              <a:t>log de regressão binomial, </a:t>
            </a:r>
            <a:r>
              <a:rPr lang="en-US" smtClean="0"/>
              <a:t>levando em conta a correlação entre os gêmeos.  P&lt;0.05 mostrou significância.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Shape 8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81" name="Shape 81"/>
          <p:cNvSpPr>
            <a:spLocks noGrp="1"/>
          </p:cNvSpPr>
          <p:nvPr>
            <p:ph type="body" idx="1"/>
          </p:nvPr>
        </p:nvSpPr>
        <p:spPr/>
        <p:txBody>
          <a:bodyPr>
            <a:normAutofit/>
          </a:bodyPr>
          <a:lstStyle/>
          <a:p>
            <a:r>
              <a:rPr lang="pt-BR" smtClean="0">
                <a:solidFill>
                  <a:srgbClr val="292934"/>
                </a:solidFill>
              </a:rPr>
              <a:t>Inscrição durou de dezembro de 1997 a maio de 2004. </a:t>
            </a:r>
          </a:p>
          <a:p>
            <a:endParaRPr lang="pt-BR" smtClean="0">
              <a:solidFill>
                <a:srgbClr val="292934"/>
              </a:solidFill>
            </a:endParaRPr>
          </a:p>
          <a:p>
            <a:r>
              <a:rPr lang="pt-BR" b="1" smtClean="0">
                <a:solidFill>
                  <a:srgbClr val="292934"/>
                </a:solidFill>
              </a:rPr>
              <a:t>Das 2241 mulheres :    </a:t>
            </a:r>
            <a:r>
              <a:rPr lang="pt-BR" smtClean="0">
                <a:solidFill>
                  <a:srgbClr val="292934"/>
                </a:solidFill>
              </a:rPr>
              <a:t>  </a:t>
            </a:r>
          </a:p>
          <a:p>
            <a:pPr>
              <a:buClrTx/>
              <a:buSzPct val="100000"/>
              <a:buFontTx/>
              <a:buChar char="•"/>
            </a:pPr>
            <a:r>
              <a:rPr lang="pt-BR" sz="2200" smtClean="0">
                <a:solidFill>
                  <a:srgbClr val="292934"/>
                </a:solidFill>
              </a:rPr>
              <a:t>2444 fetos foram incluídos no estudo</a:t>
            </a:r>
          </a:p>
          <a:p>
            <a:pPr>
              <a:buClrTx/>
              <a:buSzPct val="100000"/>
              <a:buFontTx/>
              <a:buChar char="•"/>
            </a:pPr>
            <a:r>
              <a:rPr lang="pt-BR" sz="2200" smtClean="0">
                <a:solidFill>
                  <a:srgbClr val="292934"/>
                </a:solidFill>
              </a:rPr>
              <a:t>2110 crianças receberam alta vivos e tinham pelo                 menos 1 ultra-sonografia de crânio</a:t>
            </a:r>
          </a:p>
          <a:p>
            <a:pPr>
              <a:buClrTx/>
              <a:buSzPct val="100000"/>
              <a:buFontTx/>
              <a:buNone/>
            </a:pPr>
            <a:r>
              <a:rPr lang="pt-BR" sz="2200" smtClean="0">
                <a:solidFill>
                  <a:srgbClr val="292934"/>
                </a:solidFill>
              </a:rPr>
              <a:t>                                           (</a:t>
            </a:r>
            <a:r>
              <a:rPr lang="pt-BR" sz="2200" smtClean="0">
                <a:solidFill>
                  <a:schemeClr val="hlink"/>
                </a:solidFill>
              </a:rPr>
              <a:t>Figura</a:t>
            </a:r>
            <a:r>
              <a:rPr lang="pt-BR" sz="2200" smtClean="0">
                <a:solidFill>
                  <a:srgbClr val="292934"/>
                </a:solidFill>
              </a:rPr>
              <a:t>)</a:t>
            </a:r>
          </a:p>
          <a:p>
            <a:pPr>
              <a:buClrTx/>
              <a:buSzPct val="100000"/>
              <a:buFontTx/>
              <a:buChar char="•"/>
            </a:pPr>
            <a:r>
              <a:rPr lang="pt-BR" sz="2200" smtClean="0">
                <a:solidFill>
                  <a:srgbClr val="292934"/>
                </a:solidFill>
              </a:rPr>
              <a:t>1 avaliação para Paralisia Cerebral foi realizada em 1979 crianças (94%) aos 2 anos de idade. </a:t>
            </a:r>
          </a:p>
          <a:p>
            <a:pPr>
              <a:buClrTx/>
              <a:buSzPct val="100000"/>
              <a:buFontTx/>
              <a:buChar char="•"/>
            </a:pPr>
            <a:r>
              <a:rPr lang="pt-BR" sz="2200" smtClean="0">
                <a:solidFill>
                  <a:srgbClr val="292934"/>
                </a:solidFill>
              </a:rPr>
              <a:t>A </a:t>
            </a:r>
            <a:r>
              <a:rPr lang="pt-BR" sz="2200" smtClean="0">
                <a:solidFill>
                  <a:schemeClr val="hlink"/>
                </a:solidFill>
              </a:rPr>
              <a:t>Tabela I</a:t>
            </a:r>
            <a:r>
              <a:rPr lang="pt-BR" sz="2200" smtClean="0">
                <a:solidFill>
                  <a:srgbClr val="292934"/>
                </a:solidFill>
              </a:rPr>
              <a:t> mostra as características das crianças na coorte.</a:t>
            </a:r>
          </a:p>
        </p:txBody>
      </p:sp>
      <p:sp>
        <p:nvSpPr>
          <p:cNvPr id="15364" name="Shape 8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1D6B090-4126-4222-8A8F-0C10B142F5C9}" type="slidenum">
              <a:rPr lang="pt-BR"/>
              <a:pPr fontAlgn="base">
                <a:spcBef>
                  <a:spcPct val="0"/>
                </a:spcBef>
                <a:spcAft>
                  <a:spcPct val="0"/>
                </a:spcAft>
              </a:pPr>
              <a:t>9</a:t>
            </a:fld>
            <a:endParaRPr lang="pt-B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1630363" y="560388"/>
            <a:ext cx="5883275" cy="573881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a:spLocks noGrp="1"/>
          </p:cNvSpPr>
          <p:nvPr>
            <p:ph type="title"/>
          </p:nvPr>
        </p:nvSpPr>
        <p:spPr>
          <a:xfrm>
            <a:off x="88900" y="0"/>
            <a:ext cx="3068638" cy="1163638"/>
          </a:xfrm>
        </p:spPr>
        <p:txBody>
          <a:bodyPr/>
          <a:lstStyle>
            <a:lvl1pPr>
              <a:defRPr sz="4000"/>
            </a:lvl1pPr>
          </a:lstStyle>
          <a:p>
            <a:pPr fontAlgn="auto">
              <a:spcAft>
                <a:spcPts val="0"/>
              </a:spcAft>
              <a:defRPr sz="1800" spc="0">
                <a:solidFill>
                  <a:srgbClr val="000000"/>
                </a:solidFill>
              </a:defRPr>
            </a:pPr>
            <a:r>
              <a:rPr>
                <a:solidFill>
                  <a:srgbClr val="D2533C"/>
                </a:solidFill>
              </a:rPr>
              <a:t>Resultados</a:t>
            </a:r>
          </a:p>
        </p:txBody>
      </p:sp>
      <p:sp>
        <p:nvSpPr>
          <p:cNvPr id="85" name="Shape 85"/>
          <p:cNvSpPr>
            <a:spLocks noGrp="1"/>
          </p:cNvSpPr>
          <p:nvPr>
            <p:ph type="body" idx="1"/>
          </p:nvPr>
        </p:nvSpPr>
        <p:spPr>
          <a:xfrm>
            <a:off x="3619500" y="669925"/>
            <a:ext cx="5715000" cy="6067425"/>
          </a:xfrm>
        </p:spPr>
        <p:txBody>
          <a:bodyPr rtlCol="0">
            <a:normAutofit/>
          </a:bodyPr>
          <a:lstStyle/>
          <a:p>
            <a:pPr marL="2595879" indent="-182879" fontAlgn="auto">
              <a:spcAft>
                <a:spcPts val="0"/>
              </a:spcAft>
              <a:defRPr sz="1800">
                <a:solidFill>
                  <a:srgbClr val="000000"/>
                </a:solidFill>
              </a:defRPr>
            </a:pPr>
            <a:r>
              <a:rPr sz="2100">
                <a:solidFill>
                  <a:srgbClr val="292934"/>
                </a:solidFill>
              </a:rPr>
              <a:t> </a:t>
            </a:r>
            <a:r>
              <a:rPr sz="2100" b="1">
                <a:solidFill>
                  <a:srgbClr val="292934"/>
                </a:solidFill>
              </a:rPr>
              <a:t>953</a:t>
            </a:r>
            <a:r>
              <a:rPr sz="2100">
                <a:solidFill>
                  <a:srgbClr val="292934"/>
                </a:solidFill>
              </a:rPr>
              <a:t> das crianças </a:t>
            </a:r>
          </a:p>
          <a:p>
            <a:pPr marL="0" indent="2413000" fontAlgn="auto">
              <a:spcAft>
                <a:spcPts val="0"/>
              </a:spcAft>
              <a:buClrTx/>
              <a:buSzTx/>
              <a:buFontTx/>
              <a:buNone/>
              <a:defRPr sz="1800">
                <a:solidFill>
                  <a:srgbClr val="000000"/>
                </a:solidFill>
              </a:defRPr>
            </a:pPr>
            <a:r>
              <a:rPr sz="2100">
                <a:solidFill>
                  <a:srgbClr val="292934"/>
                </a:solidFill>
              </a:rPr>
              <a:t>(</a:t>
            </a:r>
            <a:r>
              <a:rPr sz="2100" b="1">
                <a:solidFill>
                  <a:srgbClr val="292934"/>
                </a:solidFill>
              </a:rPr>
              <a:t>48%</a:t>
            </a:r>
            <a:r>
              <a:rPr sz="2100">
                <a:solidFill>
                  <a:srgbClr val="292934"/>
                </a:solidFill>
              </a:rPr>
              <a:t>) estavam no </a:t>
            </a:r>
          </a:p>
          <a:p>
            <a:pPr marL="0" indent="2413000" fontAlgn="auto">
              <a:spcAft>
                <a:spcPts val="0"/>
              </a:spcAft>
              <a:buClrTx/>
              <a:buSzTx/>
              <a:buFontTx/>
              <a:buNone/>
              <a:defRPr sz="1800">
                <a:solidFill>
                  <a:srgbClr val="000000"/>
                </a:solidFill>
              </a:defRPr>
            </a:pPr>
            <a:r>
              <a:rPr sz="2100">
                <a:solidFill>
                  <a:srgbClr val="292934"/>
                </a:solidFill>
              </a:rPr>
              <a:t>grupo de </a:t>
            </a:r>
            <a:r>
              <a:rPr sz="2100" b="1">
                <a:solidFill>
                  <a:srgbClr val="292934"/>
                </a:solidFill>
              </a:rPr>
              <a:t>MgSO4</a:t>
            </a:r>
            <a:endParaRPr sz="2100">
              <a:solidFill>
                <a:srgbClr val="292934"/>
              </a:solidFill>
            </a:endParaRPr>
          </a:p>
          <a:p>
            <a:pPr marL="2595879" indent="-182879" fontAlgn="auto">
              <a:spcAft>
                <a:spcPts val="0"/>
              </a:spcAft>
              <a:defRPr sz="1800">
                <a:solidFill>
                  <a:srgbClr val="000000"/>
                </a:solidFill>
              </a:defRPr>
            </a:pPr>
            <a:endParaRPr sz="2100">
              <a:solidFill>
                <a:srgbClr val="292934"/>
              </a:solidFill>
            </a:endParaRPr>
          </a:p>
          <a:p>
            <a:pPr marL="2595879" indent="-182879" fontAlgn="auto">
              <a:spcAft>
                <a:spcPts val="0"/>
              </a:spcAft>
              <a:defRPr sz="1800">
                <a:solidFill>
                  <a:srgbClr val="000000"/>
                </a:solidFill>
              </a:defRPr>
            </a:pPr>
            <a:r>
              <a:rPr sz="2100" b="1">
                <a:solidFill>
                  <a:srgbClr val="292934"/>
                </a:solidFill>
              </a:rPr>
              <a:t>1,026</a:t>
            </a:r>
            <a:r>
              <a:rPr sz="2100">
                <a:solidFill>
                  <a:srgbClr val="292934"/>
                </a:solidFill>
              </a:rPr>
              <a:t> no grupo </a:t>
            </a:r>
          </a:p>
          <a:p>
            <a:pPr marL="0" indent="2413000" fontAlgn="auto">
              <a:spcAft>
                <a:spcPts val="0"/>
              </a:spcAft>
              <a:buClrTx/>
              <a:buSzTx/>
              <a:buFontTx/>
              <a:buNone/>
              <a:defRPr sz="1800">
                <a:solidFill>
                  <a:srgbClr val="000000"/>
                </a:solidFill>
              </a:defRPr>
            </a:pPr>
            <a:r>
              <a:rPr sz="2100">
                <a:solidFill>
                  <a:srgbClr val="292934"/>
                </a:solidFill>
              </a:rPr>
              <a:t>de </a:t>
            </a:r>
            <a:r>
              <a:rPr sz="2100" b="1">
                <a:solidFill>
                  <a:srgbClr val="292934"/>
                </a:solidFill>
              </a:rPr>
              <a:t>placebo</a:t>
            </a:r>
            <a:r>
              <a:rPr sz="2100">
                <a:solidFill>
                  <a:srgbClr val="292934"/>
                </a:solidFill>
              </a:rPr>
              <a:t>; </a:t>
            </a:r>
          </a:p>
          <a:p>
            <a:pPr marL="0" indent="2413000" fontAlgn="auto">
              <a:spcAft>
                <a:spcPts val="0"/>
              </a:spcAft>
              <a:buClrTx/>
              <a:buSzTx/>
              <a:buFontTx/>
              <a:buNone/>
              <a:defRPr sz="1800">
                <a:solidFill>
                  <a:srgbClr val="000000"/>
                </a:solidFill>
              </a:defRPr>
            </a:pPr>
            <a:endParaRPr sz="2100">
              <a:solidFill>
                <a:srgbClr val="292934"/>
              </a:solidFill>
            </a:endParaRPr>
          </a:p>
          <a:p>
            <a:pPr marL="2733842" indent="-320842" fontAlgn="auto">
              <a:spcAft>
                <a:spcPts val="0"/>
              </a:spcAft>
              <a:buClrTx/>
              <a:buSzPct val="100000"/>
              <a:buFontTx/>
              <a:buChar char="•"/>
              <a:defRPr sz="1800">
                <a:solidFill>
                  <a:srgbClr val="000000"/>
                </a:solidFill>
              </a:defRPr>
            </a:pPr>
            <a:r>
              <a:rPr sz="2100" b="1">
                <a:solidFill>
                  <a:srgbClr val="292934"/>
                </a:solidFill>
              </a:rPr>
              <a:t>1613 </a:t>
            </a:r>
            <a:r>
              <a:rPr sz="2100">
                <a:solidFill>
                  <a:srgbClr val="292934"/>
                </a:solidFill>
              </a:rPr>
              <a:t>(</a:t>
            </a:r>
            <a:r>
              <a:rPr sz="2100" b="1">
                <a:solidFill>
                  <a:srgbClr val="292934"/>
                </a:solidFill>
              </a:rPr>
              <a:t>82%</a:t>
            </a:r>
            <a:r>
              <a:rPr sz="2100">
                <a:solidFill>
                  <a:srgbClr val="292934"/>
                </a:solidFill>
              </a:rPr>
              <a:t>)                 </a:t>
            </a:r>
          </a:p>
          <a:p>
            <a:pPr marL="0" indent="2413000" fontAlgn="auto">
              <a:spcAft>
                <a:spcPts val="0"/>
              </a:spcAft>
              <a:buClrTx/>
              <a:buSzTx/>
              <a:buFontTx/>
              <a:buNone/>
              <a:defRPr sz="1800">
                <a:solidFill>
                  <a:srgbClr val="000000"/>
                </a:solidFill>
              </a:defRPr>
            </a:pPr>
            <a:r>
              <a:rPr sz="2100">
                <a:solidFill>
                  <a:srgbClr val="292934"/>
                </a:solidFill>
              </a:rPr>
              <a:t>nasceram </a:t>
            </a:r>
            <a:r>
              <a:rPr sz="2100" b="1">
                <a:solidFill>
                  <a:srgbClr val="292934"/>
                </a:solidFill>
              </a:rPr>
              <a:t>antes de  32 </a:t>
            </a:r>
          </a:p>
          <a:p>
            <a:pPr marL="0" indent="2413000" fontAlgn="auto">
              <a:spcAft>
                <a:spcPts val="0"/>
              </a:spcAft>
              <a:buClrTx/>
              <a:buSzTx/>
              <a:buFontTx/>
              <a:buNone/>
              <a:defRPr sz="1800">
                <a:solidFill>
                  <a:srgbClr val="000000"/>
                </a:solidFill>
              </a:defRPr>
            </a:pPr>
            <a:r>
              <a:rPr sz="2100" b="1">
                <a:solidFill>
                  <a:srgbClr val="292934"/>
                </a:solidFill>
              </a:rPr>
              <a:t>semanas</a:t>
            </a:r>
            <a:r>
              <a:rPr sz="2100">
                <a:solidFill>
                  <a:srgbClr val="292934"/>
                </a:solidFill>
              </a:rPr>
              <a:t> de gestação</a:t>
            </a:r>
          </a:p>
          <a:p>
            <a:pPr marL="2623552" indent="-210552" fontAlgn="auto">
              <a:spcAft>
                <a:spcPts val="0"/>
              </a:spcAft>
              <a:buClrTx/>
              <a:buSzPct val="100000"/>
              <a:buFontTx/>
              <a:buChar char="•"/>
              <a:defRPr sz="1800">
                <a:solidFill>
                  <a:srgbClr val="000000"/>
                </a:solidFill>
              </a:defRPr>
            </a:pPr>
            <a:endParaRPr sz="2100">
              <a:solidFill>
                <a:srgbClr val="292934"/>
              </a:solidFill>
            </a:endParaRPr>
          </a:p>
          <a:p>
            <a:pPr marL="2623552" indent="-210552" fontAlgn="auto">
              <a:spcAft>
                <a:spcPts val="0"/>
              </a:spcAft>
              <a:buClrTx/>
              <a:buSzPct val="100000"/>
              <a:buFontTx/>
              <a:buChar char="•"/>
              <a:defRPr sz="1800">
                <a:solidFill>
                  <a:srgbClr val="000000"/>
                </a:solidFill>
              </a:defRPr>
            </a:pPr>
            <a:r>
              <a:rPr sz="2100" b="1">
                <a:solidFill>
                  <a:srgbClr val="292934"/>
                </a:solidFill>
              </a:rPr>
              <a:t>17%</a:t>
            </a:r>
            <a:r>
              <a:rPr sz="2100">
                <a:solidFill>
                  <a:srgbClr val="292934"/>
                </a:solidFill>
              </a:rPr>
              <a:t> eram </a:t>
            </a:r>
            <a:r>
              <a:rPr sz="2100" b="1">
                <a:solidFill>
                  <a:srgbClr val="292934"/>
                </a:solidFill>
              </a:rPr>
              <a:t>gêmeos</a:t>
            </a:r>
            <a:r>
              <a:rPr sz="2100">
                <a:solidFill>
                  <a:srgbClr val="292934"/>
                </a:solidFill>
              </a:rPr>
              <a:t>.                     </a:t>
            </a:r>
          </a:p>
        </p:txBody>
      </p:sp>
      <p:sp>
        <p:nvSpPr>
          <p:cNvPr id="16388" name="Shape 86"/>
          <p:cNvSpPr>
            <a:spLocks noGrp="1"/>
          </p:cNvSpPr>
          <p:nvPr>
            <p:ph type="sldNum" sz="quarter" idx="10"/>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EA1BC13-D79C-48F7-9F95-11F0CE445878}" type="slidenum">
              <a:rPr lang="pt-BR" smtClean="0"/>
              <a:pPr fontAlgn="base">
                <a:spcBef>
                  <a:spcPct val="0"/>
                </a:spcBef>
                <a:spcAft>
                  <a:spcPct val="0"/>
                </a:spcAft>
              </a:pPr>
              <a:t>11</a:t>
            </a:fld>
            <a:endParaRPr lang="pt-BR" smtClean="0"/>
          </a:p>
        </p:txBody>
      </p:sp>
      <p:pic>
        <p:nvPicPr>
          <p:cNvPr id="16389" name="pasted-image.png"/>
          <p:cNvPicPr>
            <a:picLocks noChangeAspect="1" noChangeArrowheads="1"/>
          </p:cNvPicPr>
          <p:nvPr/>
        </p:nvPicPr>
        <p:blipFill>
          <a:blip r:embed="rId2"/>
          <a:srcRect/>
          <a:stretch>
            <a:fillRect/>
          </a:stretch>
        </p:blipFill>
        <p:spPr bwMode="auto">
          <a:xfrm>
            <a:off x="4763" y="1155700"/>
            <a:ext cx="5829300" cy="5095875"/>
          </a:xfrm>
          <a:prstGeom prst="rect">
            <a:avLst/>
          </a:prstGeom>
          <a:noFill/>
          <a:ln w="12700">
            <a:noFill/>
            <a:miter lim="400000"/>
            <a:headEnd/>
            <a:tailEnd/>
          </a:ln>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hape 89"/>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90" name="Shape 90"/>
          <p:cNvSpPr>
            <a:spLocks noGrp="1"/>
          </p:cNvSpPr>
          <p:nvPr>
            <p:ph type="body" idx="1"/>
          </p:nvPr>
        </p:nvSpPr>
        <p:spPr/>
        <p:txBody>
          <a:bodyPr>
            <a:normAutofit/>
          </a:bodyPr>
          <a:lstStyle/>
          <a:p>
            <a:pPr marL="0" indent="0">
              <a:buClrTx/>
              <a:buSzTx/>
              <a:buFontTx/>
              <a:buNone/>
            </a:pPr>
            <a:r>
              <a:rPr lang="pt-BR" b="1" smtClean="0">
                <a:solidFill>
                  <a:srgbClr val="292934"/>
                </a:solidFill>
              </a:rPr>
              <a:t>Nas 1979 crianças desta análise:</a:t>
            </a:r>
          </a:p>
          <a:p>
            <a:pPr marL="0" indent="0"/>
            <a:endParaRPr lang="pt-BR" smtClean="0">
              <a:solidFill>
                <a:srgbClr val="292934"/>
              </a:solidFill>
            </a:endParaRPr>
          </a:p>
          <a:p>
            <a:pPr marL="0" indent="0"/>
            <a:r>
              <a:rPr lang="pt-BR" smtClean="0">
                <a:solidFill>
                  <a:srgbClr val="292934"/>
                </a:solidFill>
              </a:rPr>
              <a:t> o SULFATO DE MAGNÉSIO (MgSO4) foi associado a uma redução de Paralisia Cerebral (</a:t>
            </a:r>
            <a:r>
              <a:rPr lang="pt-BR" b="1" smtClean="0">
                <a:solidFill>
                  <a:srgbClr val="292934"/>
                </a:solidFill>
              </a:rPr>
              <a:t>PC</a:t>
            </a:r>
            <a:r>
              <a:rPr lang="pt-BR" smtClean="0">
                <a:solidFill>
                  <a:srgbClr val="292934"/>
                </a:solidFill>
              </a:rPr>
              <a:t>) nas crianças com 2 anos de idade:</a:t>
            </a:r>
          </a:p>
          <a:p>
            <a:pPr lvl="2">
              <a:buSzPct val="85000"/>
            </a:pPr>
            <a:r>
              <a:rPr lang="pt-BR" sz="2200" smtClean="0">
                <a:solidFill>
                  <a:srgbClr val="292934"/>
                </a:solidFill>
              </a:rPr>
              <a:t>4,2% no grupo MgSO4 vs 6.9% no grupo placebo </a:t>
            </a:r>
          </a:p>
          <a:p>
            <a:pPr lvl="2" algn="ctr">
              <a:buSzPct val="85000"/>
              <a:buFont typeface="Arial" pitchFamily="34" charset="0"/>
              <a:buNone/>
            </a:pPr>
            <a:r>
              <a:rPr lang="pt-BR" sz="2200" b="1" smtClean="0">
                <a:solidFill>
                  <a:schemeClr val="hlink"/>
                </a:solidFill>
              </a:rPr>
              <a:t>OR 0,59; 95% Intervalo de confiança: 0,39-0,88</a:t>
            </a:r>
            <a:r>
              <a:rPr lang="pt-BR" sz="2200" smtClean="0">
                <a:solidFill>
                  <a:srgbClr val="292934"/>
                </a:solidFill>
              </a:rPr>
              <a:t> </a:t>
            </a:r>
          </a:p>
          <a:p>
            <a:pPr marL="0" indent="0"/>
            <a:endParaRPr lang="pt-BR" smtClean="0">
              <a:solidFill>
                <a:srgbClr val="292934"/>
              </a:solidFill>
            </a:endParaRPr>
          </a:p>
          <a:p>
            <a:pPr marL="0" indent="0"/>
            <a:r>
              <a:rPr lang="pt-BR" smtClean="0">
                <a:solidFill>
                  <a:srgbClr val="292934"/>
                </a:solidFill>
              </a:rPr>
              <a:t>MgSO4 também foi associado com um risco reduzido de Paralisia Cerebral entre as 1613 crianças </a:t>
            </a:r>
            <a:r>
              <a:rPr lang="pt-BR" b="1" smtClean="0">
                <a:solidFill>
                  <a:srgbClr val="FF9900"/>
                </a:solidFill>
              </a:rPr>
              <a:t>nascidas antes de 32 semanas. </a:t>
            </a:r>
          </a:p>
          <a:p>
            <a:pPr lvl="2">
              <a:buSzPct val="85000"/>
              <a:buFont typeface="Arial" pitchFamily="34" charset="0"/>
              <a:buNone/>
            </a:pPr>
            <a:r>
              <a:rPr lang="pt-BR" sz="2200" b="1" smtClean="0">
                <a:solidFill>
                  <a:schemeClr val="hlink"/>
                </a:solidFill>
              </a:rPr>
              <a:t>OR 0,63; 95% Intervalo de confiança: 0,42-0,95</a:t>
            </a:r>
          </a:p>
        </p:txBody>
      </p:sp>
      <p:sp>
        <p:nvSpPr>
          <p:cNvPr id="17412" name="Shape 91"/>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624EFD49-A7B5-41A1-B407-BA4C95942BBF}" type="slidenum">
              <a:rPr lang="pt-BR"/>
              <a:pPr fontAlgn="base">
                <a:spcBef>
                  <a:spcPct val="0"/>
                </a:spcBef>
                <a:spcAft>
                  <a:spcPct val="0"/>
                </a:spcAft>
              </a:pPr>
              <a:t>12</a:t>
            </a:fld>
            <a:endParaRPr lang="pt-B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8435" name="Shape 94"/>
          <p:cNvSpPr>
            <a:spLocks noGrp="1"/>
          </p:cNvSpPr>
          <p:nvPr>
            <p:ph type="body" idx="1"/>
          </p:nvPr>
        </p:nvSpPr>
        <p:spPr/>
        <p:txBody>
          <a:bodyPr/>
          <a:lstStyle/>
          <a:p>
            <a:r>
              <a:rPr lang="pt-BR" smtClean="0">
                <a:solidFill>
                  <a:srgbClr val="292934"/>
                </a:solidFill>
              </a:rPr>
              <a:t>Uma discrepância inicial entre os 2 radiologistas atribuídos para ler cada ultrassom foi encontrada em 14% dos filmes.</a:t>
            </a:r>
          </a:p>
          <a:p>
            <a:pPr lvl="2">
              <a:buSzPct val="85000"/>
            </a:pPr>
            <a:endParaRPr lang="pt-BR" sz="2200" smtClean="0">
              <a:solidFill>
                <a:srgbClr val="292934"/>
              </a:solidFill>
            </a:endParaRPr>
          </a:p>
          <a:p>
            <a:pPr lvl="2">
              <a:buSzPct val="85000"/>
            </a:pPr>
            <a:r>
              <a:rPr lang="pt-BR" sz="2200" smtClean="0">
                <a:solidFill>
                  <a:srgbClr val="292934"/>
                </a:solidFill>
              </a:rPr>
              <a:t>Discordância sobre a presença ou ausência de um achado na conclusão do ultrassom</a:t>
            </a:r>
          </a:p>
          <a:p>
            <a:pPr lvl="2">
              <a:buSzPct val="85000"/>
            </a:pPr>
            <a:endParaRPr lang="pt-BR" sz="2200" smtClean="0">
              <a:solidFill>
                <a:srgbClr val="292934"/>
              </a:solidFill>
            </a:endParaRPr>
          </a:p>
          <a:p>
            <a:pPr lvl="2">
              <a:buSzPct val="85000"/>
            </a:pPr>
            <a:r>
              <a:rPr lang="pt-BR" sz="2200" smtClean="0">
                <a:solidFill>
                  <a:srgbClr val="292934"/>
                </a:solidFill>
              </a:rPr>
              <a:t>Diferenças de graus (por exemplo, discrepância entre os revisores de hemorragia intraventricular grau III vs IV). </a:t>
            </a:r>
          </a:p>
        </p:txBody>
      </p:sp>
      <p:sp>
        <p:nvSpPr>
          <p:cNvPr id="18436" name="Shape 95"/>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A261E341-4203-4AC6-A5E8-5A62DCD33C9A}" type="slidenum">
              <a:rPr lang="pt-BR"/>
              <a:pPr fontAlgn="base">
                <a:spcBef>
                  <a:spcPct val="0"/>
                </a:spcBef>
                <a:spcAft>
                  <a:spcPct val="0"/>
                </a:spcAft>
              </a:pPr>
              <a:t>13</a:t>
            </a:fld>
            <a:endParaRPr lang="pt-B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9459" name="Shape 98"/>
          <p:cNvSpPr>
            <a:spLocks noGrp="1"/>
          </p:cNvSpPr>
          <p:nvPr>
            <p:ph type="body" idx="1"/>
          </p:nvPr>
        </p:nvSpPr>
        <p:spPr>
          <a:xfrm>
            <a:off x="457200" y="1587500"/>
            <a:ext cx="8229600" cy="5257800"/>
          </a:xfrm>
        </p:spPr>
        <p:txBody>
          <a:bodyPr/>
          <a:lstStyle/>
          <a:p>
            <a:r>
              <a:rPr lang="pt-BR" smtClean="0">
                <a:solidFill>
                  <a:srgbClr val="292934"/>
                </a:solidFill>
              </a:rPr>
              <a:t>Não houve efeito de MgSO4 em qualquer das anormalidades cranianas detectados nos US realizados a termo (</a:t>
            </a:r>
            <a:r>
              <a:rPr lang="pt-BR" smtClean="0">
                <a:solidFill>
                  <a:schemeClr val="hlink"/>
                </a:solidFill>
              </a:rPr>
              <a:t>Tabela II</a:t>
            </a:r>
            <a:r>
              <a:rPr lang="pt-BR" smtClean="0">
                <a:solidFill>
                  <a:srgbClr val="292934"/>
                </a:solidFill>
              </a:rPr>
              <a:t>). </a:t>
            </a:r>
          </a:p>
          <a:p>
            <a:endParaRPr lang="pt-BR" smtClean="0">
              <a:solidFill>
                <a:srgbClr val="292934"/>
              </a:solidFill>
            </a:endParaRPr>
          </a:p>
          <a:p>
            <a:r>
              <a:rPr lang="pt-BR" smtClean="0">
                <a:solidFill>
                  <a:srgbClr val="292934"/>
                </a:solidFill>
              </a:rPr>
              <a:t>Ecolucência, leucomalácia periventricular, ventriculomegalia e hemorragia intraventricular observado nos US realizados a termo </a:t>
            </a:r>
            <a:r>
              <a:rPr lang="pt-BR" b="1" smtClean="0">
                <a:solidFill>
                  <a:srgbClr val="292934"/>
                </a:solidFill>
              </a:rPr>
              <a:t>foram todos fortemente associadas com Paralisia Cerebral (P &lt;0,001), </a:t>
            </a:r>
            <a:r>
              <a:rPr lang="pt-BR" smtClean="0">
                <a:solidFill>
                  <a:srgbClr val="292934"/>
                </a:solidFill>
              </a:rPr>
              <a:t>com </a:t>
            </a:r>
            <a:r>
              <a:rPr lang="pt-BR" i="1" smtClean="0">
                <a:solidFill>
                  <a:srgbClr val="292934"/>
                </a:solidFill>
              </a:rPr>
              <a:t>odds ratios</a:t>
            </a:r>
            <a:r>
              <a:rPr lang="pt-BR" smtClean="0">
                <a:solidFill>
                  <a:srgbClr val="292934"/>
                </a:solidFill>
              </a:rPr>
              <a:t> (</a:t>
            </a:r>
            <a:r>
              <a:rPr lang="pt-BR" b="1" smtClean="0">
                <a:solidFill>
                  <a:srgbClr val="292934"/>
                </a:solidFill>
              </a:rPr>
              <a:t>ORs) variando</a:t>
            </a:r>
            <a:r>
              <a:rPr lang="pt-BR" smtClean="0">
                <a:solidFill>
                  <a:srgbClr val="292934"/>
                </a:solidFill>
              </a:rPr>
              <a:t> de </a:t>
            </a:r>
            <a:r>
              <a:rPr lang="pt-BR" b="1" smtClean="0">
                <a:solidFill>
                  <a:srgbClr val="FF3300"/>
                </a:solidFill>
              </a:rPr>
              <a:t>3,1</a:t>
            </a:r>
            <a:r>
              <a:rPr lang="pt-BR" smtClean="0">
                <a:solidFill>
                  <a:srgbClr val="292934"/>
                </a:solidFill>
              </a:rPr>
              <a:t> (qualquer hemorragia intraventricular) </a:t>
            </a:r>
            <a:r>
              <a:rPr lang="pt-BR" b="1" smtClean="0">
                <a:solidFill>
                  <a:srgbClr val="FF3300"/>
                </a:solidFill>
              </a:rPr>
              <a:t>a 70,9</a:t>
            </a:r>
            <a:r>
              <a:rPr lang="pt-BR" smtClean="0">
                <a:solidFill>
                  <a:srgbClr val="292934"/>
                </a:solidFill>
              </a:rPr>
              <a:t> (leucomalácia periventricular) (</a:t>
            </a:r>
            <a:r>
              <a:rPr lang="pt-BR" smtClean="0">
                <a:solidFill>
                  <a:schemeClr val="hlink"/>
                </a:solidFill>
              </a:rPr>
              <a:t>Tabela III</a:t>
            </a:r>
            <a:r>
              <a:rPr lang="pt-BR" smtClean="0">
                <a:solidFill>
                  <a:srgbClr val="292934"/>
                </a:solidFill>
              </a:rPr>
              <a:t>). </a:t>
            </a:r>
          </a:p>
          <a:p>
            <a:r>
              <a:rPr lang="pt-BR" smtClean="0">
                <a:solidFill>
                  <a:srgbClr val="292934"/>
                </a:solidFill>
              </a:rPr>
              <a:t>No entanto, sem efeito no US realizado a termo na PC.</a:t>
            </a:r>
          </a:p>
        </p:txBody>
      </p:sp>
      <p:sp>
        <p:nvSpPr>
          <p:cNvPr id="19460" name="Shape 99"/>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C8B70645-C3AF-4BA0-A494-CD5A9F700CF2}" type="slidenum">
              <a:rPr lang="pt-BR"/>
              <a:pPr fontAlgn="base">
                <a:spcBef>
                  <a:spcPct val="0"/>
                </a:spcBef>
                <a:spcAft>
                  <a:spcPct val="0"/>
                </a:spcAft>
              </a:pPr>
              <a:t>14</a:t>
            </a:fld>
            <a:endParaRPr lang="pt-B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p:cNvPicPr>
            <a:picLocks noChangeAspect="1" noChangeArrowheads="1"/>
          </p:cNvPicPr>
          <p:nvPr/>
        </p:nvPicPr>
        <p:blipFill>
          <a:blip r:embed="rId2"/>
          <a:srcRect/>
          <a:stretch>
            <a:fillRect/>
          </a:stretch>
        </p:blipFill>
        <p:spPr bwMode="auto">
          <a:xfrm>
            <a:off x="244475" y="698500"/>
            <a:ext cx="8655050" cy="2730500"/>
          </a:xfrm>
          <a:prstGeom prst="rect">
            <a:avLst/>
          </a:prstGeom>
          <a:noFill/>
        </p:spPr>
      </p:pic>
      <p:pic>
        <p:nvPicPr>
          <p:cNvPr id="56326" name="Picture 6"/>
          <p:cNvPicPr>
            <a:picLocks noChangeAspect="1" noChangeArrowheads="1"/>
          </p:cNvPicPr>
          <p:nvPr/>
        </p:nvPicPr>
        <p:blipFill>
          <a:blip r:embed="rId3"/>
          <a:srcRect/>
          <a:stretch>
            <a:fillRect/>
          </a:stretch>
        </p:blipFill>
        <p:spPr bwMode="auto">
          <a:xfrm>
            <a:off x="244475" y="3905250"/>
            <a:ext cx="8655050" cy="282575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hape 101"/>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0483" name="Shape 102"/>
          <p:cNvSpPr>
            <a:spLocks noGrp="1"/>
          </p:cNvSpPr>
          <p:nvPr>
            <p:ph type="body" idx="1"/>
          </p:nvPr>
        </p:nvSpPr>
        <p:spPr/>
        <p:txBody>
          <a:bodyPr/>
          <a:lstStyle/>
          <a:p>
            <a:r>
              <a:rPr lang="pt-BR" smtClean="0">
                <a:solidFill>
                  <a:srgbClr val="292934"/>
                </a:solidFill>
              </a:rPr>
              <a:t>No grupo de </a:t>
            </a:r>
            <a:r>
              <a:rPr lang="pt-BR" b="1" smtClean="0">
                <a:solidFill>
                  <a:srgbClr val="292934"/>
                </a:solidFill>
              </a:rPr>
              <a:t>crianças nascidas antes de 32 semanas </a:t>
            </a:r>
            <a:r>
              <a:rPr lang="pt-BR" smtClean="0">
                <a:solidFill>
                  <a:srgbClr val="292934"/>
                </a:solidFill>
              </a:rPr>
              <a:t>e recebendo ultrassons seriados, houve uma</a:t>
            </a:r>
            <a:r>
              <a:rPr lang="pt-BR" b="1" smtClean="0">
                <a:solidFill>
                  <a:srgbClr val="292934"/>
                </a:solidFill>
              </a:rPr>
              <a:t> redução do risco de:</a:t>
            </a:r>
          </a:p>
          <a:p>
            <a:pPr lvl="2">
              <a:buSzPct val="85000"/>
            </a:pPr>
            <a:r>
              <a:rPr lang="pt-BR" sz="2200" smtClean="0">
                <a:solidFill>
                  <a:srgbClr val="FF2600"/>
                </a:solidFill>
              </a:rPr>
              <a:t>Ecodensidade (OR 0,38, 95% CI 0,19-0,79) </a:t>
            </a:r>
          </a:p>
          <a:p>
            <a:pPr lvl="2">
              <a:buSzPct val="85000"/>
            </a:pPr>
            <a:r>
              <a:rPr lang="pt-BR" sz="2200" smtClean="0">
                <a:solidFill>
                  <a:srgbClr val="FF2600"/>
                </a:solidFill>
              </a:rPr>
              <a:t>Ecolucência (OR 0,59, 95% CI 0,36-0,97) </a:t>
            </a:r>
          </a:p>
          <a:p>
            <a:endParaRPr lang="pt-BR" smtClean="0">
              <a:solidFill>
                <a:srgbClr val="292934"/>
              </a:solidFill>
            </a:endParaRPr>
          </a:p>
          <a:p>
            <a:r>
              <a:rPr lang="pt-BR" smtClean="0">
                <a:solidFill>
                  <a:srgbClr val="292934"/>
                </a:solidFill>
              </a:rPr>
              <a:t>Detectado em qualquer ultrasson para aqueles que recebem MgSO4 (n = 777) em comparação com o placebo (n = 836; </a:t>
            </a:r>
            <a:r>
              <a:rPr lang="pt-BR" smtClean="0">
                <a:solidFill>
                  <a:schemeClr val="hlink"/>
                </a:solidFill>
              </a:rPr>
              <a:t>Tabela II</a:t>
            </a:r>
            <a:r>
              <a:rPr lang="pt-BR" smtClean="0">
                <a:solidFill>
                  <a:srgbClr val="292934"/>
                </a:solidFill>
              </a:rPr>
              <a:t>).</a:t>
            </a:r>
          </a:p>
        </p:txBody>
      </p:sp>
      <p:sp>
        <p:nvSpPr>
          <p:cNvPr id="20484" name="Shape 103"/>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16ADCF4C-EF2E-411C-AA6E-A5D75318C7B2}" type="slidenum">
              <a:rPr lang="pt-BR"/>
              <a:pPr fontAlgn="base">
                <a:spcBef>
                  <a:spcPct val="0"/>
                </a:spcBef>
                <a:spcAft>
                  <a:spcPct val="0"/>
                </a:spcAft>
              </a:pPr>
              <a:t>16</a:t>
            </a:fld>
            <a:endParaRPr lang="pt-B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1507" name="Shape 106"/>
          <p:cNvSpPr>
            <a:spLocks noGrp="1"/>
          </p:cNvSpPr>
          <p:nvPr>
            <p:ph type="body" idx="1"/>
          </p:nvPr>
        </p:nvSpPr>
        <p:spPr>
          <a:xfrm>
            <a:off x="457200" y="1511300"/>
            <a:ext cx="8229600" cy="5257800"/>
          </a:xfrm>
        </p:spPr>
        <p:txBody>
          <a:bodyPr/>
          <a:lstStyle/>
          <a:p>
            <a:r>
              <a:rPr lang="pt-BR" smtClean="0">
                <a:solidFill>
                  <a:srgbClr val="292934"/>
                </a:solidFill>
              </a:rPr>
              <a:t>Todas as anormalidades cranianas relatadas foram fortemente associadas à Paralisia Cerebral (RN&lt;32 sem) </a:t>
            </a:r>
          </a:p>
          <a:p>
            <a:pPr lvl="2">
              <a:buSzPct val="85000"/>
            </a:pPr>
            <a:r>
              <a:rPr lang="pt-BR" sz="2200" b="1" smtClean="0">
                <a:solidFill>
                  <a:srgbClr val="292934"/>
                </a:solidFill>
              </a:rPr>
              <a:t>Todos P &lt;0,001 </a:t>
            </a:r>
          </a:p>
          <a:p>
            <a:pPr lvl="2">
              <a:buSzPct val="85000"/>
            </a:pPr>
            <a:r>
              <a:rPr lang="pt-BR" sz="2200" smtClean="0">
                <a:solidFill>
                  <a:srgbClr val="292934"/>
                </a:solidFill>
              </a:rPr>
              <a:t>Com </a:t>
            </a:r>
            <a:r>
              <a:rPr lang="pt-BR" sz="2200" b="1" smtClean="0">
                <a:solidFill>
                  <a:srgbClr val="292934"/>
                </a:solidFill>
              </a:rPr>
              <a:t>ORs</a:t>
            </a:r>
            <a:r>
              <a:rPr lang="pt-BR" sz="2200" smtClean="0">
                <a:solidFill>
                  <a:srgbClr val="292934"/>
                </a:solidFill>
              </a:rPr>
              <a:t> variando de </a:t>
            </a:r>
            <a:r>
              <a:rPr lang="pt-BR" sz="2200" b="1" smtClean="0">
                <a:solidFill>
                  <a:srgbClr val="FF3300"/>
                </a:solidFill>
              </a:rPr>
              <a:t>3.3</a:t>
            </a:r>
            <a:r>
              <a:rPr lang="pt-BR" sz="2200" b="1" smtClean="0">
                <a:solidFill>
                  <a:srgbClr val="292934"/>
                </a:solidFill>
              </a:rPr>
              <a:t> </a:t>
            </a:r>
            <a:r>
              <a:rPr lang="pt-BR" sz="2200" smtClean="0">
                <a:solidFill>
                  <a:srgbClr val="292934"/>
                </a:solidFill>
              </a:rPr>
              <a:t>(qualquer hemorragia intraventricular) </a:t>
            </a:r>
            <a:r>
              <a:rPr lang="pt-BR" sz="2200" b="1" smtClean="0">
                <a:solidFill>
                  <a:srgbClr val="FF3300"/>
                </a:solidFill>
              </a:rPr>
              <a:t>a 34,9</a:t>
            </a:r>
            <a:r>
              <a:rPr lang="pt-BR" sz="2200" smtClean="0">
                <a:solidFill>
                  <a:srgbClr val="292934"/>
                </a:solidFill>
              </a:rPr>
              <a:t> (leucomalácia periventricular) (</a:t>
            </a:r>
            <a:r>
              <a:rPr lang="pt-BR" sz="2200" smtClean="0">
                <a:solidFill>
                  <a:schemeClr val="hlink"/>
                </a:solidFill>
              </a:rPr>
              <a:t>Tabela IV</a:t>
            </a:r>
            <a:r>
              <a:rPr lang="pt-BR" sz="2200" smtClean="0">
                <a:solidFill>
                  <a:srgbClr val="292934"/>
                </a:solidFill>
              </a:rPr>
              <a:t>).</a:t>
            </a:r>
          </a:p>
        </p:txBody>
      </p:sp>
      <p:sp>
        <p:nvSpPr>
          <p:cNvPr id="21508" name="Shape 107"/>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719E5310-E920-4329-AC25-D5B8D996BFDC}" type="slidenum">
              <a:rPr lang="pt-BR"/>
              <a:pPr fontAlgn="base">
                <a:spcBef>
                  <a:spcPct val="0"/>
                </a:spcBef>
                <a:spcAft>
                  <a:spcPct val="0"/>
                </a:spcAft>
              </a:pPr>
              <a:t>17</a:t>
            </a:fld>
            <a:endParaRPr lang="pt-BR"/>
          </a:p>
        </p:txBody>
      </p:sp>
      <p:pic>
        <p:nvPicPr>
          <p:cNvPr id="21509" name="pasted-image.png"/>
          <p:cNvPicPr>
            <a:picLocks noChangeAspect="1" noChangeArrowheads="1"/>
          </p:cNvPicPr>
          <p:nvPr/>
        </p:nvPicPr>
        <p:blipFill>
          <a:blip r:embed="rId2"/>
          <a:srcRect/>
          <a:stretch>
            <a:fillRect/>
          </a:stretch>
        </p:blipFill>
        <p:spPr bwMode="auto">
          <a:xfrm>
            <a:off x="192088" y="3806825"/>
            <a:ext cx="8759825" cy="3035300"/>
          </a:xfrm>
          <a:prstGeom prst="rect">
            <a:avLst/>
          </a:prstGeom>
          <a:noFill/>
          <a:ln w="12700">
            <a:noFill/>
            <a:miter lim="400000"/>
            <a:headEnd/>
            <a:tailEnd/>
          </a:ln>
        </p:spPr>
      </p:pic>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111" name="Shape 111"/>
          <p:cNvSpPr>
            <a:spLocks noGrp="1"/>
          </p:cNvSpPr>
          <p:nvPr>
            <p:ph type="body" idx="1"/>
          </p:nvPr>
        </p:nvSpPr>
        <p:spPr/>
        <p:txBody>
          <a:bodyPr>
            <a:normAutofit/>
          </a:bodyPr>
          <a:lstStyle/>
          <a:p>
            <a:r>
              <a:rPr lang="pt-BR" sz="2000" smtClean="0">
                <a:solidFill>
                  <a:srgbClr val="292934"/>
                </a:solidFill>
              </a:rPr>
              <a:t>Todas as anormalidades relatadas cranianas foram fortemente associadas à Paralisia Cerebral: </a:t>
            </a:r>
          </a:p>
          <a:p>
            <a:endParaRPr lang="pt-BR" sz="2000" smtClean="0">
              <a:solidFill>
                <a:srgbClr val="292934"/>
              </a:solidFill>
            </a:endParaRPr>
          </a:p>
          <a:p>
            <a:pPr lvl="2">
              <a:buSzPct val="85000"/>
            </a:pPr>
            <a:r>
              <a:rPr lang="pt-BR" sz="2100" smtClean="0">
                <a:solidFill>
                  <a:srgbClr val="FF3300"/>
                </a:solidFill>
              </a:rPr>
              <a:t>29% (24/84) dos RN com  ventriculomegalia em qualquer verificação desenvolveram paralisia cerebral</a:t>
            </a:r>
          </a:p>
          <a:p>
            <a:endParaRPr lang="pt-BR" sz="2100" smtClean="0">
              <a:solidFill>
                <a:srgbClr val="FF3300"/>
              </a:solidFill>
            </a:endParaRPr>
          </a:p>
          <a:p>
            <a:pPr lvl="2">
              <a:buSzPct val="85000"/>
            </a:pPr>
            <a:r>
              <a:rPr lang="pt-BR" sz="2100" smtClean="0">
                <a:solidFill>
                  <a:srgbClr val="FF3300"/>
                </a:solidFill>
              </a:rPr>
              <a:t>43% (18/42) dos RN com hemorragia grau III/IV desenvolveram paralisia cerebral</a:t>
            </a:r>
            <a:endParaRPr lang="pt-BR" sz="1600" smtClean="0">
              <a:solidFill>
                <a:srgbClr val="FF3300"/>
              </a:solidFill>
            </a:endParaRPr>
          </a:p>
          <a:p>
            <a:pPr lvl="2">
              <a:buSzPct val="85000"/>
            </a:pPr>
            <a:r>
              <a:rPr lang="pt-BR" sz="2100" smtClean="0">
                <a:solidFill>
                  <a:srgbClr val="FF3300"/>
                </a:solidFill>
              </a:rPr>
              <a:t>67% (22/33) dos RN com leucomalácia periventricular desenvolveram paralisia cerebral. </a:t>
            </a:r>
          </a:p>
        </p:txBody>
      </p:sp>
      <p:sp>
        <p:nvSpPr>
          <p:cNvPr id="22532" name="Shape 112"/>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2C62FCBA-157C-4108-8401-B166ED16357F}" type="slidenum">
              <a:rPr lang="pt-BR"/>
              <a:pPr fontAlgn="base">
                <a:spcBef>
                  <a:spcPct val="0"/>
                </a:spcBef>
                <a:spcAft>
                  <a:spcPct val="0"/>
                </a:spcAft>
              </a:pPr>
              <a:t>18</a:t>
            </a:fld>
            <a:endParaRPr lang="pt-BR"/>
          </a:p>
        </p:txBody>
      </p:sp>
      <p:sp>
        <p:nvSpPr>
          <p:cNvPr id="22536" name="AutoShape 8"/>
          <p:cNvSpPr>
            <a:spLocks noChangeArrowheads="1"/>
          </p:cNvSpPr>
          <p:nvPr/>
        </p:nvSpPr>
        <p:spPr bwMode="auto">
          <a:xfrm>
            <a:off x="233363" y="2724150"/>
            <a:ext cx="933450" cy="846138"/>
          </a:xfrm>
          <a:prstGeom prst="lightningBolt">
            <a:avLst/>
          </a:prstGeom>
          <a:solidFill>
            <a:srgbClr val="FF3300"/>
          </a:solidFill>
          <a:ln w="57150">
            <a:solidFill>
              <a:schemeClr val="folHlink"/>
            </a:solidFill>
            <a:miter lim="800000"/>
            <a:headEnd/>
            <a:tailEnd/>
          </a:ln>
          <a:effectLst/>
        </p:spPr>
        <p:txBody>
          <a:bodyPr wrap="none" anchor="ctr"/>
          <a:lstStyle/>
          <a:p>
            <a:pPr algn="ctr"/>
            <a:endParaRPr lang="pt-BR">
              <a:solidFill>
                <a:srgbClr val="FF3300"/>
              </a:solidFill>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a:spLocks noGrp="1"/>
          </p:cNvSpPr>
          <p:nvPr>
            <p:ph type="title"/>
          </p:nvPr>
        </p:nvSpPr>
        <p:spPr/>
        <p:txBody>
          <a:bodyPr/>
          <a:lstStyle/>
          <a:p>
            <a:pPr fontAlgn="auto">
              <a:spcAft>
                <a:spcPts val="0"/>
              </a:spcAft>
              <a:defRPr sz="1800" spc="0">
                <a:solidFill>
                  <a:srgbClr val="000000"/>
                </a:solidFill>
              </a:defRPr>
            </a:pPr>
            <a:r>
              <a:rPr>
                <a:solidFill>
                  <a:srgbClr val="D2533C"/>
                </a:solidFill>
              </a:rPr>
              <a:t>Resultados</a:t>
            </a:r>
          </a:p>
        </p:txBody>
      </p:sp>
      <p:sp>
        <p:nvSpPr>
          <p:cNvPr id="23555" name="Shape 115"/>
          <p:cNvSpPr>
            <a:spLocks noGrp="1"/>
          </p:cNvSpPr>
          <p:nvPr>
            <p:ph type="body" idx="1"/>
          </p:nvPr>
        </p:nvSpPr>
        <p:spPr/>
        <p:txBody>
          <a:bodyPr/>
          <a:lstStyle/>
          <a:p>
            <a:r>
              <a:rPr lang="pt-BR" smtClean="0">
                <a:solidFill>
                  <a:schemeClr val="hlink"/>
                </a:solidFill>
              </a:rPr>
              <a:t>A diminuição na ecodensidade e ecolucência associada com MgSO4 explica parcialmente a redução da paralisia cerebral devido ao MgSO4. </a:t>
            </a:r>
          </a:p>
          <a:p>
            <a:endParaRPr lang="pt-BR" smtClean="0">
              <a:solidFill>
                <a:schemeClr val="hlink"/>
              </a:solidFill>
            </a:endParaRPr>
          </a:p>
          <a:p>
            <a:r>
              <a:rPr lang="pt-BR" smtClean="0">
                <a:solidFill>
                  <a:srgbClr val="292934"/>
                </a:solidFill>
              </a:rPr>
              <a:t>Quando a presença de ecodensidade foi adicionado ao modelo de regressão que examina o efeito de MgSO4 em Paralisia Cerebral:</a:t>
            </a:r>
          </a:p>
          <a:p>
            <a:pPr lvl="1"/>
            <a:r>
              <a:rPr lang="pt-BR" sz="2200" smtClean="0">
                <a:solidFill>
                  <a:srgbClr val="292934"/>
                </a:solidFill>
              </a:rPr>
              <a:t>OR de paralisia cerebral aumentou de 0,63 para 0,69.</a:t>
            </a:r>
          </a:p>
          <a:p>
            <a:endParaRPr lang="pt-BR" smtClean="0">
              <a:solidFill>
                <a:srgbClr val="292934"/>
              </a:solidFill>
            </a:endParaRPr>
          </a:p>
          <a:p>
            <a:pPr algn="ctr"/>
            <a:r>
              <a:rPr lang="pt-BR" b="1" smtClean="0">
                <a:solidFill>
                  <a:schemeClr val="hlink"/>
                </a:solidFill>
              </a:rPr>
              <a:t>Redução de ecodensidade explica 20% do efeito sobre a redução da PC com o MgSO4 pré-natal (P = 0,02).</a:t>
            </a:r>
            <a:r>
              <a:rPr lang="pt-BR" smtClean="0">
                <a:solidFill>
                  <a:srgbClr val="292934"/>
                </a:solidFill>
              </a:rPr>
              <a:t> </a:t>
            </a:r>
          </a:p>
        </p:txBody>
      </p:sp>
      <p:sp>
        <p:nvSpPr>
          <p:cNvPr id="23556" name="Shape 116"/>
          <p:cNvSpPr>
            <a:spLocks noGrp="1"/>
          </p:cNvSpPr>
          <p:nvPr>
            <p:ph type="sldNum" sz="quarter" idx="12"/>
          </p:nvPr>
        </p:nvSpPr>
        <p:spPr bwMode="auto">
          <a:xfrm>
            <a:off x="7620000" y="38100"/>
            <a:ext cx="1066800" cy="288925"/>
          </a:xfrm>
          <a:noFill/>
          <a:ln>
            <a:miter lim="800000"/>
            <a:headEnd/>
            <a:tailEnd/>
          </a:ln>
        </p:spPr>
        <p:txBody>
          <a:bodyPr wrap="square" numCol="1" anchorCtr="0" compatLnSpc="1">
            <a:prstTxWarp prst="textNoShape">
              <a:avLst/>
            </a:prstTxWarp>
          </a:bodyPr>
          <a:lstStyle/>
          <a:p>
            <a:pPr fontAlgn="base">
              <a:spcBef>
                <a:spcPct val="0"/>
              </a:spcBef>
              <a:spcAft>
                <a:spcPct val="0"/>
              </a:spcAft>
            </a:pPr>
            <a:fld id="{53C97893-D69C-4E9D-A4A9-46608A5B05FE}" type="slidenum">
              <a:rPr lang="pt-BR"/>
              <a:pPr fontAlgn="base">
                <a:spcBef>
                  <a:spcPct val="0"/>
                </a:spcBef>
                <a:spcAft>
                  <a:spcPct val="0"/>
                </a:spcAft>
              </a:pPr>
              <a:t>19</a:t>
            </a:fld>
            <a:endParaRPr lang="pt-B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4579" name="Shape 119"/>
          <p:cNvSpPr>
            <a:spLocks noGrp="1"/>
          </p:cNvSpPr>
          <p:nvPr>
            <p:ph type="body" idx="1"/>
          </p:nvPr>
        </p:nvSpPr>
        <p:spPr/>
        <p:txBody>
          <a:bodyPr/>
          <a:lstStyle/>
          <a:p>
            <a:pPr>
              <a:lnSpc>
                <a:spcPct val="90000"/>
              </a:lnSpc>
            </a:pPr>
            <a:r>
              <a:rPr lang="pt-BR" b="1" smtClean="0">
                <a:solidFill>
                  <a:schemeClr val="hlink"/>
                </a:solidFill>
              </a:rPr>
              <a:t>O efeito de MgSO4 na redução da ecolucência explica 21% do efeito de MgSO4 em PC (P = 0,04).</a:t>
            </a:r>
            <a:r>
              <a:rPr lang="pt-BR" smtClean="0">
                <a:solidFill>
                  <a:srgbClr val="292934"/>
                </a:solidFill>
              </a:rPr>
              <a:t> </a:t>
            </a:r>
          </a:p>
          <a:p>
            <a:pPr>
              <a:lnSpc>
                <a:spcPct val="90000"/>
              </a:lnSpc>
            </a:pPr>
            <a:endParaRPr lang="pt-BR" smtClean="0">
              <a:solidFill>
                <a:srgbClr val="292934"/>
              </a:solidFill>
            </a:endParaRPr>
          </a:p>
          <a:p>
            <a:pPr>
              <a:lnSpc>
                <a:spcPct val="90000"/>
              </a:lnSpc>
            </a:pPr>
            <a:r>
              <a:rPr lang="pt-BR" smtClean="0">
                <a:solidFill>
                  <a:srgbClr val="292934"/>
                </a:solidFill>
              </a:rPr>
              <a:t>Não houve efeitos observados nas seguintes alterações no US:</a:t>
            </a:r>
          </a:p>
          <a:p>
            <a:pPr lvl="2">
              <a:lnSpc>
                <a:spcPct val="90000"/>
              </a:lnSpc>
              <a:buSzPct val="85000"/>
            </a:pPr>
            <a:r>
              <a:rPr lang="pt-BR" sz="2200" smtClean="0">
                <a:solidFill>
                  <a:srgbClr val="292934"/>
                </a:solidFill>
              </a:rPr>
              <a:t>Leucomalácia periventricular. (3%)</a:t>
            </a:r>
          </a:p>
          <a:p>
            <a:pPr lvl="2">
              <a:lnSpc>
                <a:spcPct val="90000"/>
              </a:lnSpc>
              <a:buSzPct val="85000"/>
            </a:pPr>
            <a:r>
              <a:rPr lang="pt-BR" sz="2200" smtClean="0">
                <a:solidFill>
                  <a:srgbClr val="292934"/>
                </a:solidFill>
              </a:rPr>
              <a:t>Ventriculomegalia (1%)</a:t>
            </a:r>
          </a:p>
          <a:p>
            <a:pPr lvl="2">
              <a:lnSpc>
                <a:spcPct val="90000"/>
              </a:lnSpc>
              <a:buSzPct val="85000"/>
            </a:pPr>
            <a:r>
              <a:rPr lang="pt-BR" sz="2200" smtClean="0">
                <a:solidFill>
                  <a:srgbClr val="FF3300"/>
                </a:solidFill>
              </a:rPr>
              <a:t>Hemorragia intraventricular (</a:t>
            </a:r>
            <a:r>
              <a:rPr lang="pt-BR" sz="2200" smtClean="0"/>
              <a:t>3</a:t>
            </a:r>
            <a:r>
              <a:rPr lang="pt-BR" sz="2200" smtClean="0">
                <a:solidFill>
                  <a:srgbClr val="292934"/>
                </a:solidFill>
              </a:rPr>
              <a:t>%). </a:t>
            </a:r>
          </a:p>
          <a:p>
            <a:pPr>
              <a:lnSpc>
                <a:spcPct val="90000"/>
              </a:lnSpc>
            </a:pPr>
            <a:endParaRPr lang="pt-BR" smtClean="0">
              <a:solidFill>
                <a:srgbClr val="292934"/>
              </a:solidFill>
            </a:endParaRPr>
          </a:p>
          <a:p>
            <a:pPr algn="ctr">
              <a:lnSpc>
                <a:spcPct val="90000"/>
              </a:lnSpc>
              <a:buFont typeface="Arial" pitchFamily="34" charset="0"/>
              <a:buNone/>
            </a:pPr>
            <a:r>
              <a:rPr lang="pt-BR" smtClean="0">
                <a:solidFill>
                  <a:schemeClr val="hlink"/>
                </a:solidFill>
              </a:rPr>
              <a:t>   No entanto, 11% do efeito de MgSO4 na paralisia cerebral é explicada pela redução de hemorragia intraventricular grau III ou IV, embora não significativo (P=0.10)</a:t>
            </a:r>
          </a:p>
        </p:txBody>
      </p:sp>
      <p:sp>
        <p:nvSpPr>
          <p:cNvPr id="24580" name="Shape 120"/>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41EE863-5D85-417F-912B-55340342F8E3}" type="slidenum">
              <a:rPr lang="pt-BR"/>
              <a:pPr fontAlgn="base">
                <a:spcBef>
                  <a:spcPct val="0"/>
                </a:spcBef>
                <a:spcAft>
                  <a:spcPct val="0"/>
                </a:spcAft>
              </a:pPr>
              <a:t>20</a:t>
            </a:fld>
            <a:endParaRPr lang="pt-BR"/>
          </a:p>
        </p:txBody>
      </p:sp>
      <p:sp>
        <p:nvSpPr>
          <p:cNvPr id="24582" name="AutoShape 6"/>
          <p:cNvSpPr>
            <a:spLocks noChangeArrowheads="1"/>
          </p:cNvSpPr>
          <p:nvPr/>
        </p:nvSpPr>
        <p:spPr bwMode="auto">
          <a:xfrm>
            <a:off x="695325" y="4298950"/>
            <a:ext cx="476250" cy="779463"/>
          </a:xfrm>
          <a:prstGeom prst="curvedRightArrow">
            <a:avLst>
              <a:gd name="adj1" fmla="val 32733"/>
              <a:gd name="adj2" fmla="val 65467"/>
              <a:gd name="adj3" fmla="val 33333"/>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Shape 122"/>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5603" name="Shape 123"/>
          <p:cNvSpPr>
            <a:spLocks noGrp="1"/>
          </p:cNvSpPr>
          <p:nvPr>
            <p:ph type="body" idx="1"/>
          </p:nvPr>
        </p:nvSpPr>
        <p:spPr/>
        <p:txBody>
          <a:bodyPr/>
          <a:lstStyle/>
          <a:p>
            <a:r>
              <a:rPr lang="pt-BR" smtClean="0">
                <a:solidFill>
                  <a:srgbClr val="292934"/>
                </a:solidFill>
              </a:rPr>
              <a:t>A fim de medir qualquer </a:t>
            </a:r>
            <a:r>
              <a:rPr lang="pt-BR" b="1" smtClean="0">
                <a:solidFill>
                  <a:srgbClr val="292934"/>
                </a:solidFill>
              </a:rPr>
              <a:t>efeito potencial da falta de diagnósticos de paralisia cerebral</a:t>
            </a:r>
            <a:r>
              <a:rPr lang="pt-BR" smtClean="0">
                <a:solidFill>
                  <a:srgbClr val="292934"/>
                </a:solidFill>
              </a:rPr>
              <a:t> para aqueles que morreram após a alta neonatal, mas antes do exame do desenvolvimento neurológico da criança:</a:t>
            </a:r>
          </a:p>
          <a:p>
            <a:endParaRPr lang="pt-BR" smtClean="0">
              <a:solidFill>
                <a:srgbClr val="292934"/>
              </a:solidFill>
            </a:endParaRPr>
          </a:p>
          <a:p>
            <a:pPr lvl="2">
              <a:buSzPct val="85000"/>
            </a:pPr>
            <a:r>
              <a:rPr lang="pt-BR" sz="2400" b="1" smtClean="0">
                <a:solidFill>
                  <a:srgbClr val="292934"/>
                </a:solidFill>
              </a:rPr>
              <a:t>MgSO4</a:t>
            </a:r>
            <a:r>
              <a:rPr lang="pt-BR" sz="2400" smtClean="0">
                <a:solidFill>
                  <a:srgbClr val="292934"/>
                </a:solidFill>
              </a:rPr>
              <a:t>: 6 mortes e 12 não tiveram anormalidades no ultrasson craniano; </a:t>
            </a:r>
          </a:p>
          <a:p>
            <a:pPr lvl="2">
              <a:buSzPct val="85000"/>
            </a:pPr>
            <a:endParaRPr lang="pt-BR" sz="2400" smtClean="0">
              <a:solidFill>
                <a:srgbClr val="292934"/>
              </a:solidFill>
            </a:endParaRPr>
          </a:p>
          <a:p>
            <a:pPr lvl="2">
              <a:buSzPct val="85000"/>
            </a:pPr>
            <a:r>
              <a:rPr lang="pt-BR" sz="2400" b="1" smtClean="0">
                <a:solidFill>
                  <a:srgbClr val="292934"/>
                </a:solidFill>
              </a:rPr>
              <a:t>Placebo</a:t>
            </a:r>
            <a:r>
              <a:rPr lang="pt-BR" sz="2400" smtClean="0">
                <a:solidFill>
                  <a:srgbClr val="292934"/>
                </a:solidFill>
              </a:rPr>
              <a:t>: 3 óbitos e 14 não tiveram anormalidades no ultrasson craniano; </a:t>
            </a:r>
          </a:p>
        </p:txBody>
      </p:sp>
      <p:sp>
        <p:nvSpPr>
          <p:cNvPr id="25604" name="Shape 124"/>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E9387701-43BA-4652-852A-AE9ABC042DF6}" type="slidenum">
              <a:rPr lang="pt-BR"/>
              <a:pPr fontAlgn="base">
                <a:spcBef>
                  <a:spcPct val="0"/>
                </a:spcBef>
                <a:spcAft>
                  <a:spcPct val="0"/>
                </a:spcAft>
              </a:pPr>
              <a:t>21</a:t>
            </a:fld>
            <a:endParaRPr lang="pt-B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Shape 126"/>
          <p:cNvSpPr>
            <a:spLocks noGrp="1"/>
          </p:cNvSpPr>
          <p:nvPr>
            <p:ph type="title"/>
          </p:nvPr>
        </p:nvSpPr>
        <p:spPr/>
        <p:txBody>
          <a:bodyPr lIns="0" tIns="0" rIns="0" bIns="0"/>
          <a:lstStyle/>
          <a:p>
            <a:pPr fontAlgn="auto">
              <a:spcAft>
                <a:spcPts val="0"/>
              </a:spcAft>
              <a:defRPr sz="1800" spc="0">
                <a:solidFill>
                  <a:srgbClr val="000000"/>
                </a:solidFill>
              </a:defRPr>
            </a:pPr>
            <a:r>
              <a:rPr>
                <a:solidFill>
                  <a:srgbClr val="D2533C"/>
                </a:solidFill>
              </a:rPr>
              <a:t>Resultados</a:t>
            </a:r>
          </a:p>
        </p:txBody>
      </p:sp>
      <p:sp>
        <p:nvSpPr>
          <p:cNvPr id="26627" name="Shape 127"/>
          <p:cNvSpPr>
            <a:spLocks noGrp="1"/>
          </p:cNvSpPr>
          <p:nvPr>
            <p:ph type="body" idx="1"/>
          </p:nvPr>
        </p:nvSpPr>
        <p:spPr/>
        <p:txBody>
          <a:bodyPr/>
          <a:lstStyle/>
          <a:p>
            <a:r>
              <a:rPr lang="pt-BR" smtClean="0">
                <a:solidFill>
                  <a:srgbClr val="292934"/>
                </a:solidFill>
              </a:rPr>
              <a:t>Todas as análises com paralisia cerebral foram repetidas com um resultado combinado de paralisia cerebral ou morte. </a:t>
            </a:r>
          </a:p>
          <a:p>
            <a:endParaRPr lang="pt-BR" smtClean="0">
              <a:solidFill>
                <a:srgbClr val="292934"/>
              </a:solidFill>
            </a:endParaRPr>
          </a:p>
          <a:p>
            <a:r>
              <a:rPr lang="pt-BR" smtClean="0">
                <a:solidFill>
                  <a:srgbClr val="292934"/>
                </a:solidFill>
              </a:rPr>
              <a:t>Nenhum dos resultados foram substancialmente alterados em relação aqueles com paralisia cerebral sozinho (</a:t>
            </a:r>
            <a:r>
              <a:rPr lang="pt-BR" smtClean="0">
                <a:solidFill>
                  <a:schemeClr val="hlink"/>
                </a:solidFill>
              </a:rPr>
              <a:t>Tabelas V e VI</a:t>
            </a:r>
            <a:r>
              <a:rPr lang="pt-BR" smtClean="0">
                <a:solidFill>
                  <a:srgbClr val="292934"/>
                </a:solidFill>
              </a:rPr>
              <a:t>).</a:t>
            </a:r>
          </a:p>
        </p:txBody>
      </p:sp>
      <p:sp>
        <p:nvSpPr>
          <p:cNvPr id="26628" name="Shape 128"/>
          <p:cNvSpPr>
            <a:spLocks noGrp="1"/>
          </p:cNvSpPr>
          <p:nvPr>
            <p:ph type="sldNum" sz="quarter" idx="12"/>
          </p:nvPr>
        </p:nvSpPr>
        <p:spPr bwMode="auto">
          <a:xfrm>
            <a:off x="7620000" y="38100"/>
            <a:ext cx="1066800" cy="288925"/>
          </a:xfrm>
          <a:noFill/>
          <a:ln>
            <a:miter lim="800000"/>
            <a:headEnd/>
            <a:tailEnd/>
          </a:ln>
        </p:spPr>
        <p:txBody>
          <a:bodyPr wrap="square" lIns="0" tIns="0" rIns="0" bIns="0" numCol="1" anchorCtr="0" compatLnSpc="1">
            <a:prstTxWarp prst="textNoShape">
              <a:avLst/>
            </a:prstTxWarp>
          </a:bodyPr>
          <a:lstStyle/>
          <a:p>
            <a:pPr fontAlgn="base">
              <a:spcBef>
                <a:spcPct val="0"/>
              </a:spcBef>
              <a:spcAft>
                <a:spcPct val="0"/>
              </a:spcAft>
            </a:pPr>
            <a:fld id="{83251157-94D0-473C-B0C6-D0C9F1C132D4}" type="slidenum">
              <a:rPr lang="pt-BR"/>
              <a:pPr fontAlgn="base">
                <a:spcBef>
                  <a:spcPct val="0"/>
                </a:spcBef>
                <a:spcAft>
                  <a:spcPct val="0"/>
                </a:spcAft>
              </a:pPr>
              <a:t>22</a:t>
            </a:fld>
            <a:endParaRPr lang="pt-B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7" name="Picture 5"/>
          <p:cNvPicPr>
            <a:picLocks noChangeAspect="1" noChangeArrowheads="1"/>
          </p:cNvPicPr>
          <p:nvPr/>
        </p:nvPicPr>
        <p:blipFill>
          <a:blip r:embed="rId2"/>
          <a:srcRect/>
          <a:stretch>
            <a:fillRect/>
          </a:stretch>
        </p:blipFill>
        <p:spPr bwMode="auto">
          <a:xfrm>
            <a:off x="206375" y="431800"/>
            <a:ext cx="8731250" cy="2997200"/>
          </a:xfrm>
          <a:prstGeom prst="rect">
            <a:avLst/>
          </a:prstGeom>
          <a:noFill/>
        </p:spPr>
      </p:pic>
      <p:pic>
        <p:nvPicPr>
          <p:cNvPr id="59398" name="Picture 6"/>
          <p:cNvPicPr>
            <a:picLocks noChangeAspect="1" noChangeArrowheads="1"/>
          </p:cNvPicPr>
          <p:nvPr/>
        </p:nvPicPr>
        <p:blipFill>
          <a:blip r:embed="rId3"/>
          <a:srcRect/>
          <a:stretch>
            <a:fillRect/>
          </a:stretch>
        </p:blipFill>
        <p:spPr bwMode="auto">
          <a:xfrm>
            <a:off x="295275" y="3651250"/>
            <a:ext cx="8553450" cy="3206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7651" name="Espaço Reservado para Conteúdo 2"/>
          <p:cNvSpPr>
            <a:spLocks noGrp="1"/>
          </p:cNvSpPr>
          <p:nvPr>
            <p:ph idx="1"/>
          </p:nvPr>
        </p:nvSpPr>
        <p:spPr>
          <a:xfrm>
            <a:off x="457200" y="1006475"/>
            <a:ext cx="8229600" cy="4876800"/>
          </a:xfrm>
        </p:spPr>
        <p:txBody>
          <a:bodyPr/>
          <a:lstStyle/>
          <a:p>
            <a:pPr algn="just">
              <a:spcBef>
                <a:spcPct val="0"/>
              </a:spcBef>
            </a:pPr>
            <a:r>
              <a:rPr lang="pt-BR" sz="1800" smtClean="0"/>
              <a:t>Os dados do presente estudo  reafirmam a forte associação documentada de achados ultrassonográficos cranianos neonatais (dilatação ventricular, leucomalácia periventricular e hemorragia intraventricular) com paralisia cerebral.</a:t>
            </a:r>
            <a:r>
              <a:rPr lang="pt-BR" sz="1800" baseline="30000" smtClean="0"/>
              <a:t>20-23</a:t>
            </a:r>
            <a:endParaRPr lang="pt-BR" sz="1800" smtClean="0"/>
          </a:p>
          <a:p>
            <a:pPr algn="just">
              <a:spcBef>
                <a:spcPct val="0"/>
              </a:spcBef>
            </a:pPr>
            <a:r>
              <a:rPr lang="pt-BR" sz="1800" smtClean="0"/>
              <a:t> Em estudos prospectivos e retrospectivos sobre sulfato de magnésio pré-natal também tem sido associado a uma diminuição do risco de hemorragia intraventricular e lesão da substância branca em recém-nascidos pré-termo.</a:t>
            </a:r>
            <a:r>
              <a:rPr lang="pt-BR" sz="1800" baseline="30000" smtClean="0"/>
              <a:t>24-27</a:t>
            </a:r>
          </a:p>
          <a:p>
            <a:pPr algn="just">
              <a:spcBef>
                <a:spcPct val="0"/>
              </a:spcBef>
            </a:pPr>
            <a:r>
              <a:rPr lang="pt-BR" sz="1800" smtClean="0"/>
              <a:t>Outros estudos não encontraram uma diminuição da hemorragia intraventricular com sulfato de magnésio.</a:t>
            </a:r>
            <a:r>
              <a:rPr lang="pt-BR" sz="1800" baseline="30000" smtClean="0"/>
              <a:t>28,29</a:t>
            </a:r>
          </a:p>
          <a:p>
            <a:pPr algn="just">
              <a:spcBef>
                <a:spcPct val="0"/>
              </a:spcBef>
            </a:pPr>
            <a:r>
              <a:rPr lang="pt-BR" sz="1800" smtClean="0"/>
              <a:t>O estudo francês PREMAG não mostrou diminuição significativa na lesão da substância branca nos grupos tratados com sulfato de magnésio comparado com o placebo.</a:t>
            </a:r>
            <a:r>
              <a:rPr lang="pt-BR" sz="1800" baseline="30000" smtClean="0"/>
              <a:t>30</a:t>
            </a:r>
            <a:endParaRPr lang="pt-BR" sz="1800" smtClean="0"/>
          </a:p>
          <a:p>
            <a:pPr algn="just">
              <a:spcBef>
                <a:spcPct val="0"/>
              </a:spcBef>
            </a:pPr>
            <a:r>
              <a:rPr lang="pt-BR" sz="1800" smtClean="0"/>
              <a:t> Ensaios clínicos randomizados e estudos observacionais encontraram uma diminuição do risco de paralisia cerebral quando administrado sulfato de magnésio em mulheres com ameaça de parto prematuro.</a:t>
            </a:r>
            <a:r>
              <a:rPr lang="pt-BR" sz="1800" baseline="30000" smtClean="0"/>
              <a:t>16,22,23</a:t>
            </a:r>
          </a:p>
          <a:p>
            <a:pPr algn="just">
              <a:spcBef>
                <a:spcPct val="0"/>
              </a:spcBef>
            </a:pPr>
            <a:r>
              <a:rPr lang="pt-BR" sz="1800" smtClean="0"/>
              <a:t>Previamente os autores deste estudo determinaram que o sulfato de magnésio reduziu a taxa de PC aos 2 anos de idade.</a:t>
            </a:r>
            <a:r>
              <a:rPr lang="pt-BR" sz="1800" baseline="30000" smtClean="0"/>
              <a:t>17</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80000"/>
              </a:lnSpc>
              <a:buFont typeface="Arial" pitchFamily="34" charset="0"/>
              <a:buNone/>
            </a:pPr>
            <a:endParaRPr lang="pt-BR" sz="2000" smtClean="0"/>
          </a:p>
          <a:p>
            <a:pPr algn="just">
              <a:lnSpc>
                <a:spcPct val="80000"/>
              </a:lnSpc>
            </a:pPr>
            <a:r>
              <a:rPr lang="pt-BR" sz="2000" smtClean="0"/>
              <a:t>Neste estudo, é explorado se a diminuição do risco de paralisia cerebral após administração de sulfato de magnésio antes do parto foi mediado pela relação entre o tratamento e as  anormalidades vistas em exames ultrassonográficos precoces.</a:t>
            </a:r>
          </a:p>
          <a:p>
            <a:pPr algn="just">
              <a:lnSpc>
                <a:spcPct val="80000"/>
              </a:lnSpc>
            </a:pPr>
            <a:endParaRPr lang="pt-BR" sz="2000" smtClean="0"/>
          </a:p>
          <a:p>
            <a:pPr algn="just">
              <a:lnSpc>
                <a:spcPct val="80000"/>
              </a:lnSpc>
            </a:pPr>
            <a:r>
              <a:rPr lang="pt-BR" sz="2000" smtClean="0"/>
              <a:t>Encontrou-se uma diminuição clínica importante das lesões à ultrassonografia craniana naqueles que tinham sido tratados  com sulfato de magnésio comparado com placebo.</a:t>
            </a:r>
          </a:p>
          <a:p>
            <a:pPr algn="just">
              <a:lnSpc>
                <a:spcPct val="80000"/>
              </a:lnSpc>
            </a:pPr>
            <a:endParaRPr lang="pt-BR" sz="2000" smtClean="0"/>
          </a:p>
          <a:p>
            <a:pPr algn="just">
              <a:lnSpc>
                <a:spcPct val="80000"/>
              </a:lnSpc>
            </a:pPr>
            <a:r>
              <a:rPr lang="pt-BR" sz="2000" smtClean="0"/>
              <a:t>Embora o efeito sobre </a:t>
            </a:r>
            <a:r>
              <a:rPr lang="pt-BR" sz="2000" b="1" smtClean="0"/>
              <a:t>ecolucência</a:t>
            </a:r>
            <a:r>
              <a:rPr lang="pt-BR" sz="2000" smtClean="0"/>
              <a:t> e </a:t>
            </a:r>
            <a:r>
              <a:rPr lang="pt-BR" sz="2000" b="1" smtClean="0"/>
              <a:t>ecodensidade</a:t>
            </a:r>
            <a:r>
              <a:rPr lang="pt-BR" sz="2000" smtClean="0"/>
              <a:t> foi significativo para o grupo de pré-termo precoce, o ponto estimado da OR para ecolucência foi muito similar no grupo pré-termo precoce (OR 0.59, P = .04) e para a ultrassonografia a termo em toda a população (OR 0.60, P = .06)</a:t>
            </a:r>
          </a:p>
          <a:p>
            <a:pPr>
              <a:lnSpc>
                <a:spcPct val="80000"/>
              </a:lnSpc>
            </a:pPr>
            <a:endParaRPr lang="pt-BR" sz="20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a:xfrm>
            <a:off x="457200" y="1600200"/>
            <a:ext cx="8229600" cy="5046663"/>
          </a:xfrm>
        </p:spPr>
        <p:txBody>
          <a:bodyPr>
            <a:normAutofit/>
          </a:bodyPr>
          <a:lstStyle/>
          <a:p>
            <a:pPr algn="just">
              <a:lnSpc>
                <a:spcPct val="80000"/>
              </a:lnSpc>
            </a:pPr>
            <a:r>
              <a:rPr lang="pt-BR" sz="1700" smtClean="0"/>
              <a:t>Verificou-se que a redução das anormalidades ultrassonográficas cranianas foram parcialmente explicadas pela diminuição da paralisia cerebral pelo sulfato de magnésio.</a:t>
            </a:r>
          </a:p>
          <a:p>
            <a:pPr algn="just">
              <a:lnSpc>
                <a:spcPct val="80000"/>
              </a:lnSpc>
            </a:pPr>
            <a:endParaRPr lang="pt-BR" sz="1700" smtClean="0"/>
          </a:p>
          <a:p>
            <a:pPr algn="just">
              <a:lnSpc>
                <a:spcPct val="80000"/>
              </a:lnSpc>
            </a:pPr>
            <a:r>
              <a:rPr lang="pt-BR" sz="1700" smtClean="0"/>
              <a:t>Há um número de possíveis mecanismos pelo qual o sulfato de magnésio pode mediar seu efeito protetor:</a:t>
            </a:r>
          </a:p>
          <a:p>
            <a:pPr lvl="1" algn="just">
              <a:lnSpc>
                <a:spcPct val="80000"/>
              </a:lnSpc>
            </a:pPr>
            <a:r>
              <a:rPr lang="pt-BR" sz="1300" smtClean="0"/>
              <a:t>Bloqueio dos receptores de N-metil-D-aspartato que permitem a liberação de glutamato e influxo de cálcio</a:t>
            </a:r>
            <a:r>
              <a:rPr lang="pt-BR" sz="1300" baseline="30000" smtClean="0"/>
              <a:t>16</a:t>
            </a:r>
            <a:endParaRPr lang="pt-BR" sz="1300" smtClean="0"/>
          </a:p>
          <a:p>
            <a:pPr lvl="1" algn="just">
              <a:lnSpc>
                <a:spcPct val="80000"/>
              </a:lnSpc>
            </a:pPr>
            <a:r>
              <a:rPr lang="pt-BR" sz="1300" smtClean="0"/>
              <a:t>Aumentando a agregação e adesão plaquetária</a:t>
            </a:r>
          </a:p>
          <a:p>
            <a:pPr lvl="1" algn="just">
              <a:lnSpc>
                <a:spcPct val="80000"/>
              </a:lnSpc>
            </a:pPr>
            <a:r>
              <a:rPr lang="pt-BR" sz="1300" smtClean="0"/>
              <a:t>Reforçando a resposta imune e modulando a reações inflamatórias</a:t>
            </a:r>
          </a:p>
          <a:p>
            <a:pPr lvl="1" algn="just">
              <a:lnSpc>
                <a:spcPct val="80000"/>
              </a:lnSpc>
            </a:pPr>
            <a:r>
              <a:rPr lang="pt-BR" sz="1300" smtClean="0"/>
              <a:t>Estabilizando membranas com a redução de radicais livres</a:t>
            </a:r>
            <a:r>
              <a:rPr lang="pt-BR" sz="1300" baseline="30000" smtClean="0"/>
              <a:t>31</a:t>
            </a:r>
            <a:endParaRPr lang="pt-BR" sz="1300" smtClean="0"/>
          </a:p>
          <a:p>
            <a:pPr algn="just">
              <a:lnSpc>
                <a:spcPct val="80000"/>
              </a:lnSpc>
            </a:pPr>
            <a:endParaRPr lang="pt-BR" sz="1700" smtClean="0"/>
          </a:p>
          <a:p>
            <a:pPr algn="just">
              <a:lnSpc>
                <a:spcPct val="80000"/>
              </a:lnSpc>
            </a:pPr>
            <a:r>
              <a:rPr lang="pt-BR" sz="1700" smtClean="0"/>
              <a:t>Sulfato de magnésio pode reduzir o risco de morte celular por diminuir citocinas proinflamatórias ou produção de radicais livres durante reperfusão da hipoxia-isquemia.</a:t>
            </a:r>
            <a:r>
              <a:rPr lang="pt-BR" sz="1700" baseline="30000" smtClean="0"/>
              <a:t>32</a:t>
            </a:r>
            <a:r>
              <a:rPr lang="pt-BR" sz="1700" smtClean="0"/>
              <a:t> </a:t>
            </a:r>
          </a:p>
          <a:p>
            <a:pPr algn="just">
              <a:lnSpc>
                <a:spcPct val="80000"/>
              </a:lnSpc>
            </a:pPr>
            <a:endParaRPr lang="pt-BR" sz="1700" smtClean="0"/>
          </a:p>
          <a:p>
            <a:pPr algn="just">
              <a:lnSpc>
                <a:spcPct val="80000"/>
              </a:lnSpc>
            </a:pPr>
            <a:r>
              <a:rPr lang="pt-BR" sz="1700" smtClean="0"/>
              <a:t>Sulfato de magnésio também pode ter efeito benéfico através da redução do fluxo sanguíneo cerebral neonatal</a:t>
            </a:r>
            <a:r>
              <a:rPr lang="pt-BR" sz="1700" baseline="30000" smtClean="0"/>
              <a:t>33</a:t>
            </a:r>
            <a:r>
              <a:rPr lang="pt-BR" sz="1700" smtClean="0"/>
              <a:t>, especialmente em hemorragias intraventriculares, quando as flutuações do fluxo sanguíneo cerebral e a fragilidade da matriz germinal da vasculatura cerebral pode ter um papel na causa de danos.</a:t>
            </a:r>
            <a:r>
              <a:rPr lang="pt-BR" sz="1700" baseline="30000" smtClean="0"/>
              <a:t>34</a:t>
            </a:r>
            <a:endParaRPr lang="pt-BR" sz="220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 – Limitações do Estudo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z="2200" smtClean="0"/>
              <a:t>A Diretriz recente da Academia Americana de Neurologia sobre neuroimagem neonatal recomenda ultrassonografia craniana seriada em neonatos prematuros &lt; 30 semanas de gestação</a:t>
            </a:r>
            <a:r>
              <a:rPr lang="pt-BR" sz="2200" baseline="30000" smtClean="0"/>
              <a:t>35</a:t>
            </a:r>
            <a:r>
              <a:rPr lang="pt-BR" sz="2200" smtClean="0"/>
              <a:t>, ressonância magnética com técnicas avançadas para uma avaliação mais detalhada, particularmente quando a termo e depois.</a:t>
            </a:r>
            <a:r>
              <a:rPr lang="pt-BR" sz="2200" baseline="30000" smtClean="0"/>
              <a:t>36</a:t>
            </a:r>
          </a:p>
          <a:p>
            <a:pPr lvl="1" algn="just">
              <a:lnSpc>
                <a:spcPct val="90000"/>
              </a:lnSpc>
            </a:pPr>
            <a:r>
              <a:rPr lang="pt-BR" sz="1800" smtClean="0"/>
              <a:t>O estudo não realizou ressonância magnética e essas lesões, assim como anormalidades focais não císticas da substância branca podem ter sido perdidas</a:t>
            </a:r>
          </a:p>
          <a:p>
            <a:pPr lvl="1" algn="just">
              <a:lnSpc>
                <a:spcPct val="90000"/>
              </a:lnSpc>
            </a:pPr>
            <a:endParaRPr lang="pt-BR" sz="1800" smtClean="0"/>
          </a:p>
          <a:p>
            <a:pPr algn="just">
              <a:lnSpc>
                <a:spcPct val="90000"/>
              </a:lnSpc>
            </a:pPr>
            <a:r>
              <a:rPr lang="pt-BR" sz="2200" smtClean="0"/>
              <a:t>Entretanto, através de realização de ultrassonografia craniana seriada no período neonatal, inclusive na idade gestacional a termo, as lesões mais grave da substância branca podem ser detectadas pelo desenvolvimento de leucomalácia cística; lesão moderada ou leve é menos detectada.</a:t>
            </a:r>
          </a:p>
          <a:p>
            <a:pPr>
              <a:lnSpc>
                <a:spcPct val="90000"/>
              </a:lnSpc>
            </a:pPr>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marL="0" indent="0" algn="ctr">
              <a:buFont typeface="Arial" pitchFamily="34" charset="0"/>
              <a:buNone/>
            </a:pPr>
            <a:r>
              <a:rPr lang="pt-BR" smtClean="0"/>
              <a:t> Ecodensidades na substância branca periventricular, ​</a:t>
            </a:r>
          </a:p>
          <a:p>
            <a:pPr marL="0" indent="0" algn="ctr">
              <a:buFont typeface="Arial" pitchFamily="34" charset="0"/>
              <a:buNone/>
            </a:pPr>
            <a:r>
              <a:rPr lang="pt-BR" sz="1800" smtClean="0"/>
              <a:t>que pode ser ipsilateral à hemorragia (ou seja, grau IV  de hemorragia intraventricular) ou pode ocorrer independente da hemorragia intraventricular, muitas vezes bilateralmente (ou seja, leucomalácia periventricular)</a:t>
            </a:r>
            <a:r>
              <a:rPr lang="pt-BR" sz="2000" smtClean="0"/>
              <a:t>​</a:t>
            </a:r>
          </a:p>
          <a:p>
            <a:pPr marL="0" indent="0" algn="ctr">
              <a:buFont typeface="Arial" pitchFamily="34" charset="0"/>
              <a:buNone/>
            </a:pPr>
            <a:r>
              <a:rPr lang="pt-BR" smtClean="0"/>
              <a:t>pode gradualmente mudar para ecolucências e terminar com lesões císticas visíveis.</a:t>
            </a:r>
            <a:r>
              <a:rPr lang="pt-BR" baseline="30000" smtClean="0"/>
              <a:t>37</a:t>
            </a:r>
            <a:r>
              <a:rPr lang="pt-BR" smtClean="0"/>
              <a:t>​</a:t>
            </a:r>
          </a:p>
          <a:p>
            <a:pPr marL="0" indent="0">
              <a:buFont typeface="Arial" pitchFamily="34" charset="0"/>
              <a:buNone/>
            </a:pPr>
            <a:r>
              <a:rPr lang="pt-BR" smtClean="0"/>
              <a:t>​</a:t>
            </a:r>
          </a:p>
          <a:p>
            <a:pPr marL="0" indent="0" algn="just"/>
            <a:r>
              <a:rPr lang="pt-BR" smtClean="0"/>
              <a:t>Embora teria sido informativo realizar uma análise daqueles diagnosticados com  moderada a severa paralisia cerebral (sem paralisia cerebral leve), as taxas relativamente baixas neste estudo de coorte impediu uma análise mais limitada.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2771" name="Espaço Reservado para Conteúdo 2"/>
          <p:cNvSpPr>
            <a:spLocks noGrp="1"/>
          </p:cNvSpPr>
          <p:nvPr>
            <p:ph idx="1"/>
          </p:nvPr>
        </p:nvSpPr>
        <p:spPr/>
        <p:txBody>
          <a:bodyPr/>
          <a:lstStyle/>
          <a:p>
            <a:pPr algn="just"/>
            <a:r>
              <a:rPr lang="pt-BR" smtClean="0"/>
              <a:t>Apesar da proporção de recém-nascidos estudados sem alguma ultrassonografia craniana (6.9%) ou sem exame de 2 anos para paralisia cerebral (4.6%) serem relativamente pequenos, é possível que esses dados perdidos poderiam ter um impacto nos resultados.​</a:t>
            </a:r>
          </a:p>
          <a:p>
            <a:pPr lvl="1" algn="just"/>
            <a:r>
              <a:rPr lang="pt-BR" smtClean="0"/>
              <a:t>esses sem exames eram provavelmente os recém-nascidos de idade gestacional mais tardia e com tempo de internação menor. ​</a:t>
            </a:r>
          </a:p>
          <a:p>
            <a:pPr algn="just"/>
            <a:endParaRPr lang="pt-BR" smtClean="0"/>
          </a:p>
          <a:p>
            <a:pPr lvl="1" algn="just"/>
            <a:r>
              <a:rPr lang="pt-BR" smtClean="0"/>
              <a:t>esses neonatos, em geral, eram os menos provável a demonstrar alterações na ultrassonografia craniana ou ter paralisia cerebral​</a:t>
            </a:r>
          </a:p>
          <a:p>
            <a:endParaRPr lang="pt-B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 Limitações do Estudo</a:t>
            </a:r>
          </a:p>
        </p:txBody>
      </p:sp>
      <p:sp>
        <p:nvSpPr>
          <p:cNvPr id="3" name="Espaço Reservado para Conteúdo 2"/>
          <p:cNvSpPr>
            <a:spLocks noGrp="1"/>
          </p:cNvSpPr>
          <p:nvPr>
            <p:ph idx="1"/>
          </p:nvPr>
        </p:nvSpPr>
        <p:spPr/>
        <p:txBody>
          <a:bodyPr>
            <a:normAutofit/>
          </a:bodyPr>
          <a:lstStyle/>
          <a:p>
            <a:pPr algn="just"/>
            <a:r>
              <a:rPr lang="pt-BR" smtClean="0"/>
              <a:t>Aqueles que tinham ultrassonografia craniana, mas subsequentemente perderam o </a:t>
            </a:r>
            <a:r>
              <a:rPr lang="pt-BR" i="1" smtClean="0"/>
              <a:t>follow-up</a:t>
            </a:r>
            <a:r>
              <a:rPr lang="pt-BR" smtClean="0"/>
              <a:t> antes do exame de 2 anos (n=95) eram mais propensos a ter leucomalácia periventricular identificada ao exame (porém não tinham outras anormalidades na ultrassonografia craniana).​</a:t>
            </a:r>
          </a:p>
          <a:p>
            <a:pPr algn="just"/>
            <a:endParaRPr lang="pt-BR" smtClean="0"/>
          </a:p>
          <a:p>
            <a:pPr algn="just"/>
            <a:r>
              <a:rPr lang="pt-BR" smtClean="0"/>
              <a:t>Entretanto, não houve desequilíbrio por grupo de tratamento, seja no plano geral entre os que perderam o </a:t>
            </a:r>
            <a:r>
              <a:rPr lang="pt-BR" i="1" smtClean="0"/>
              <a:t>follow-up</a:t>
            </a:r>
            <a:r>
              <a:rPr lang="pt-BR" smtClean="0"/>
              <a:t> ou não, ou especificamente naqueles com leucomalácia periventricular.</a:t>
            </a:r>
          </a:p>
          <a:p>
            <a:pPr>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idx="1"/>
          </p:nvPr>
        </p:nvSpPr>
        <p:spPr/>
        <p:txBody>
          <a:bodyPr>
            <a:normAutofit/>
          </a:bodyPr>
          <a:lstStyle/>
          <a:p>
            <a:pPr algn="just">
              <a:lnSpc>
                <a:spcPct val="90000"/>
              </a:lnSpc>
            </a:pPr>
            <a:r>
              <a:rPr lang="pt-BR" smtClean="0"/>
              <a:t>O estudo fornece uma análise detalhada dos achados ultrassonográficos cranianos não descritos anteriormente a partir de um grande ensaio clínico de neonatos.</a:t>
            </a:r>
          </a:p>
          <a:p>
            <a:pPr algn="just">
              <a:lnSpc>
                <a:spcPct val="90000"/>
              </a:lnSpc>
            </a:pPr>
            <a:endParaRPr lang="pt-BR" smtClean="0"/>
          </a:p>
          <a:p>
            <a:pPr algn="just">
              <a:lnSpc>
                <a:spcPct val="90000"/>
              </a:lnSpc>
            </a:pPr>
            <a:r>
              <a:rPr lang="pt-BR" smtClean="0"/>
              <a:t> Em resumo, cerca de ¼ das crianças examinadas com ultrassom craniano tinham um ou mais anormalidades ecográficas: ecodensidade do parênquima, ecoluscência do parênquima, ventriculomegalia, hemorragia intraventricular, ou qualquer combinação.</a:t>
            </a:r>
          </a:p>
          <a:p>
            <a:pPr algn="just">
              <a:lnSpc>
                <a:spcPct val="90000"/>
              </a:lnSpc>
            </a:pPr>
            <a:endParaRPr lang="pt-BR" smtClean="0"/>
          </a:p>
          <a:p>
            <a:pPr algn="ctr">
              <a:lnSpc>
                <a:spcPct val="90000"/>
              </a:lnSpc>
              <a:buFont typeface="Arial" pitchFamily="34" charset="0"/>
              <a:buNone/>
            </a:pPr>
            <a:r>
              <a:rPr lang="pt-BR" smtClean="0">
                <a:solidFill>
                  <a:srgbClr val="FF3300"/>
                </a:solidFill>
              </a:rPr>
              <a:t>O estudo confirmou que as anomalias identificadas por ultrassom craniano foram fortemente associadas à paralisia cerebral</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5843" name="Espaço Reservado para Conteúdo 2"/>
          <p:cNvSpPr>
            <a:spLocks noGrp="1"/>
          </p:cNvSpPr>
          <p:nvPr>
            <p:ph idx="1"/>
          </p:nvPr>
        </p:nvSpPr>
        <p:spPr/>
        <p:txBody>
          <a:bodyPr/>
          <a:lstStyle/>
          <a:p>
            <a:pPr algn="just"/>
            <a:r>
              <a:rPr lang="pt-BR" smtClean="0"/>
              <a:t>Não foi visto efeito do sulfato de magnésio administrado em idades gestacionais tardias (equivalente a &gt;35 semanas) para todo grupo coorte.</a:t>
            </a:r>
          </a:p>
          <a:p>
            <a:endParaRPr lang="pt-BR" smtClean="0"/>
          </a:p>
          <a:p>
            <a:pPr algn="just"/>
            <a:r>
              <a:rPr lang="pt-BR" smtClean="0"/>
              <a:t> Mas </a:t>
            </a:r>
            <a:r>
              <a:rPr lang="pt-BR" b="1" smtClean="0">
                <a:solidFill>
                  <a:schemeClr val="hlink"/>
                </a:solidFill>
              </a:rPr>
              <a:t>para aqueles nascidos antes de 32 semanas de gestação foi associada a um risco reduzido de anormalidades ultrassonográficas cranianas específicas.</a:t>
            </a:r>
          </a:p>
          <a:p>
            <a:pPr lvl="1" algn="just"/>
            <a:r>
              <a:rPr lang="pt-BR" smtClean="0"/>
              <a:t>Fornecendo um possível mecanismo pelo qual o sulfato de magnésio exerce seu efeito protetor sobre paralisia cerebral</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6867" name="Espaço Reservado para Conteúdo 2"/>
          <p:cNvSpPr>
            <a:spLocks noGrp="1"/>
          </p:cNvSpPr>
          <p:nvPr>
            <p:ph idx="1"/>
          </p:nvPr>
        </p:nvSpPr>
        <p:spPr/>
        <p:txBody>
          <a:bodyPr/>
          <a:lstStyle/>
          <a:p>
            <a:pPr algn="just"/>
            <a:r>
              <a:rPr lang="pt-BR" smtClean="0"/>
              <a:t>Houve redução do risco de ecodensidade ou ecoluscência naqueles em que foram administrados sulfato de magnésio comparado com placebo.</a:t>
            </a:r>
          </a:p>
          <a:p>
            <a:pPr lvl="1" algn="just"/>
            <a:r>
              <a:rPr lang="pt-BR" smtClean="0"/>
              <a:t>E observou-se uma mediação entre paralisia cerebral atribuível a essas mesmas anomalias.</a:t>
            </a:r>
          </a:p>
          <a:p>
            <a:pPr lvl="1" algn="just"/>
            <a:endParaRPr lang="pt-BR" smtClean="0"/>
          </a:p>
          <a:p>
            <a:pPr algn="just"/>
            <a:r>
              <a:rPr lang="pt-BR" smtClean="0"/>
              <a:t> Essa nova informação complementa o conhecimento dos neonatologistas na avaliação prognóstica quando aconselharem familiares, particularmente no uso de sulfato de magnésio pré-natal para prevenção de paralisia cerebral.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bwMode="auto">
          <a:noFill/>
        </p:spPr>
        <p:txBody>
          <a:bodyPr wrap="square" numCol="1" anchorCtr="0" compatLnSpc="1">
            <a:prstTxWarp prst="textNoShape">
              <a:avLst/>
            </a:prstTxWarp>
          </a:bodyPr>
          <a:lstStyle/>
          <a:p>
            <a:pPr algn="ctr"/>
            <a:r>
              <a:rPr lang="pt-BR" sz="2400" smtClean="0">
                <a:solidFill>
                  <a:srgbClr val="0033CC"/>
                </a:solidFill>
              </a:rPr>
              <a:t>Papel do Magnésio Pré-natal</a:t>
            </a:r>
            <a:br>
              <a:rPr lang="pt-BR" sz="2400" smtClean="0">
                <a:solidFill>
                  <a:srgbClr val="0033CC"/>
                </a:solidFill>
              </a:rPr>
            </a:br>
            <a:r>
              <a:rPr lang="pt-BR" sz="2400" smtClean="0">
                <a:solidFill>
                  <a:srgbClr val="0033CC"/>
                </a:solidFill>
              </a:rPr>
              <a:t>nas lesões cerebrais ao US do pré-termo</a:t>
            </a:r>
          </a:p>
        </p:txBody>
      </p:sp>
      <p:sp>
        <p:nvSpPr>
          <p:cNvPr id="94211" name="Rectangle 3"/>
          <p:cNvSpPr>
            <a:spLocks noGrp="1"/>
          </p:cNvSpPr>
          <p:nvPr>
            <p:ph type="body" idx="1"/>
          </p:nvPr>
        </p:nvSpPr>
        <p:spPr>
          <a:xfrm>
            <a:off x="612775" y="1474788"/>
            <a:ext cx="8153400" cy="5308600"/>
          </a:xfrm>
        </p:spPr>
        <p:txBody>
          <a:bodyPr/>
          <a:lstStyle/>
          <a:p>
            <a:pPr algn="ctr"/>
            <a:r>
              <a:rPr lang="pt-BR" sz="1900" smtClean="0"/>
              <a:t>Hirtz D et al(2015):1613 RN&lt;32 seman (777 receberam MgSO4 e 836 não)</a:t>
            </a:r>
          </a:p>
        </p:txBody>
      </p:sp>
      <p:pic>
        <p:nvPicPr>
          <p:cNvPr id="94212" name="Picture 4"/>
          <p:cNvPicPr>
            <a:picLocks noChangeAspect="1" noChangeArrowheads="1"/>
          </p:cNvPicPr>
          <p:nvPr/>
        </p:nvPicPr>
        <p:blipFill>
          <a:blip r:embed="rId2"/>
          <a:srcRect/>
          <a:stretch>
            <a:fillRect/>
          </a:stretch>
        </p:blipFill>
        <p:spPr bwMode="auto">
          <a:xfrm>
            <a:off x="841375" y="2692400"/>
            <a:ext cx="2598738" cy="2209800"/>
          </a:xfrm>
          <a:prstGeom prst="rect">
            <a:avLst/>
          </a:prstGeom>
          <a:noFill/>
        </p:spPr>
      </p:pic>
      <p:sp>
        <p:nvSpPr>
          <p:cNvPr id="94213" name="Line 5"/>
          <p:cNvSpPr>
            <a:spLocks noChangeShapeType="1"/>
          </p:cNvSpPr>
          <p:nvPr/>
        </p:nvSpPr>
        <p:spPr bwMode="auto">
          <a:xfrm flipV="1">
            <a:off x="3440113" y="4129088"/>
            <a:ext cx="660400" cy="0"/>
          </a:xfrm>
          <a:prstGeom prst="line">
            <a:avLst/>
          </a:prstGeom>
          <a:noFill/>
          <a:ln w="76200">
            <a:solidFill>
              <a:srgbClr val="FF00FF"/>
            </a:solidFill>
            <a:round/>
            <a:headEnd/>
            <a:tailEnd type="triangle" w="med" len="med"/>
          </a:ln>
          <a:effectLst/>
        </p:spPr>
        <p:txBody>
          <a:bodyPr/>
          <a:lstStyle/>
          <a:p>
            <a:endParaRPr lang="pt-BR"/>
          </a:p>
        </p:txBody>
      </p:sp>
      <p:pic>
        <p:nvPicPr>
          <p:cNvPr id="94214" name="Picture 6"/>
          <p:cNvPicPr>
            <a:picLocks noChangeAspect="1" noChangeArrowheads="1"/>
          </p:cNvPicPr>
          <p:nvPr/>
        </p:nvPicPr>
        <p:blipFill>
          <a:blip r:embed="rId3"/>
          <a:srcRect/>
          <a:stretch>
            <a:fillRect/>
          </a:stretch>
        </p:blipFill>
        <p:spPr bwMode="auto">
          <a:xfrm>
            <a:off x="4100513" y="2692400"/>
            <a:ext cx="1349375" cy="2209800"/>
          </a:xfrm>
          <a:prstGeom prst="rect">
            <a:avLst/>
          </a:prstGeom>
          <a:noFill/>
        </p:spPr>
      </p:pic>
      <p:pic>
        <p:nvPicPr>
          <p:cNvPr id="94215" name="Picture 7"/>
          <p:cNvPicPr>
            <a:picLocks noChangeAspect="1" noChangeArrowheads="1"/>
          </p:cNvPicPr>
          <p:nvPr/>
        </p:nvPicPr>
        <p:blipFill>
          <a:blip r:embed="rId4"/>
          <a:srcRect/>
          <a:stretch>
            <a:fillRect/>
          </a:stretch>
        </p:blipFill>
        <p:spPr bwMode="auto">
          <a:xfrm>
            <a:off x="5922963" y="3233738"/>
            <a:ext cx="1127125" cy="1668462"/>
          </a:xfrm>
          <a:prstGeom prst="rect">
            <a:avLst/>
          </a:prstGeom>
          <a:noFill/>
        </p:spPr>
      </p:pic>
      <p:sp>
        <p:nvSpPr>
          <p:cNvPr id="94216" name="Rectangle 8"/>
          <p:cNvSpPr>
            <a:spLocks noChangeArrowheads="1"/>
          </p:cNvSpPr>
          <p:nvPr/>
        </p:nvSpPr>
        <p:spPr bwMode="auto">
          <a:xfrm>
            <a:off x="271463" y="5080000"/>
            <a:ext cx="8491537" cy="336550"/>
          </a:xfrm>
          <a:prstGeom prst="rect">
            <a:avLst/>
          </a:prstGeom>
          <a:noFill/>
          <a:ln w="9525">
            <a:noFill/>
            <a:miter lim="800000"/>
            <a:headEnd/>
            <a:tailEnd/>
          </a:ln>
          <a:effectLst/>
        </p:spPr>
        <p:txBody>
          <a:bodyPr wrap="none">
            <a:spAutoFit/>
          </a:bodyPr>
          <a:lstStyle/>
          <a:p>
            <a:r>
              <a:rPr lang="pt-BR" sz="1600">
                <a:solidFill>
                  <a:schemeClr val="hlink"/>
                </a:solidFill>
              </a:rPr>
              <a:t>Redução de ecodensidade explica 20% do efeito sobre a redução de MgSO4 CP (P = 0,02).</a:t>
            </a:r>
          </a:p>
        </p:txBody>
      </p:sp>
      <p:sp>
        <p:nvSpPr>
          <p:cNvPr id="94217" name="Rectangle 9"/>
          <p:cNvSpPr>
            <a:spLocks noChangeArrowheads="1"/>
          </p:cNvSpPr>
          <p:nvPr/>
        </p:nvSpPr>
        <p:spPr bwMode="auto">
          <a:xfrm>
            <a:off x="0" y="5416550"/>
            <a:ext cx="9299575" cy="336550"/>
          </a:xfrm>
          <a:prstGeom prst="rect">
            <a:avLst/>
          </a:prstGeom>
          <a:noFill/>
          <a:ln w="9525">
            <a:noFill/>
            <a:miter lim="800000"/>
            <a:headEnd/>
            <a:tailEnd/>
          </a:ln>
          <a:effectLst/>
        </p:spPr>
        <p:txBody>
          <a:bodyPr wrap="none">
            <a:spAutoFit/>
          </a:bodyPr>
          <a:lstStyle/>
          <a:p>
            <a:r>
              <a:rPr lang="pt-BR" sz="1600">
                <a:solidFill>
                  <a:schemeClr val="hlink"/>
                </a:solidFill>
              </a:rPr>
              <a:t>O</a:t>
            </a:r>
            <a:r>
              <a:rPr lang="pt-BR" sz="1600">
                <a:solidFill>
                  <a:srgbClr val="292934"/>
                </a:solidFill>
              </a:rPr>
              <a:t> </a:t>
            </a:r>
            <a:r>
              <a:rPr lang="pt-BR" sz="1600">
                <a:solidFill>
                  <a:schemeClr val="hlink"/>
                </a:solidFill>
              </a:rPr>
              <a:t>efeito de MgSO4 em redutores da ecolucencia explica 21% do efeito de MgSO4 em PC (P = 0,04).</a:t>
            </a:r>
          </a:p>
        </p:txBody>
      </p:sp>
      <p:sp>
        <p:nvSpPr>
          <p:cNvPr id="94218" name="Rectangle 10"/>
          <p:cNvSpPr>
            <a:spLocks noChangeArrowheads="1"/>
          </p:cNvSpPr>
          <p:nvPr/>
        </p:nvSpPr>
        <p:spPr bwMode="auto">
          <a:xfrm>
            <a:off x="434975" y="5753100"/>
            <a:ext cx="8331200" cy="336550"/>
          </a:xfrm>
          <a:prstGeom prst="rect">
            <a:avLst/>
          </a:prstGeom>
          <a:noFill/>
          <a:ln w="9525">
            <a:noFill/>
            <a:miter lim="800000"/>
            <a:headEnd/>
            <a:tailEnd/>
          </a:ln>
          <a:effectLst/>
        </p:spPr>
        <p:txBody>
          <a:bodyPr wrap="none">
            <a:spAutoFit/>
          </a:bodyPr>
          <a:lstStyle/>
          <a:p>
            <a:pPr>
              <a:spcBef>
                <a:spcPct val="20000"/>
              </a:spcBef>
              <a:buClr>
                <a:schemeClr val="accent1"/>
              </a:buClr>
              <a:buSzPct val="85000"/>
              <a:buFont typeface="Arial" pitchFamily="34" charset="0"/>
              <a:buNone/>
            </a:pPr>
            <a:r>
              <a:rPr lang="pt-BR" sz="1600">
                <a:solidFill>
                  <a:schemeClr val="hlink"/>
                </a:solidFill>
              </a:rPr>
              <a:t>O efeito de MgSO4 na redução da HIV explica 11% do seu efeito na redução da PC (0,10)</a:t>
            </a:r>
          </a:p>
        </p:txBody>
      </p:sp>
      <p:sp>
        <p:nvSpPr>
          <p:cNvPr id="94219" name="Oval 11"/>
          <p:cNvSpPr>
            <a:spLocks noChangeArrowheads="1"/>
          </p:cNvSpPr>
          <p:nvPr/>
        </p:nvSpPr>
        <p:spPr bwMode="auto">
          <a:xfrm>
            <a:off x="841375" y="2036763"/>
            <a:ext cx="8302625" cy="527050"/>
          </a:xfrm>
          <a:prstGeom prst="ellipse">
            <a:avLst/>
          </a:prstGeom>
          <a:solidFill>
            <a:schemeClr val="accent1"/>
          </a:solidFill>
          <a:ln w="9525">
            <a:solidFill>
              <a:schemeClr val="tx1"/>
            </a:solidFill>
            <a:round/>
            <a:headEnd/>
            <a:tailEnd/>
          </a:ln>
          <a:effectLst/>
        </p:spPr>
        <p:txBody>
          <a:bodyPr wrap="none" anchor="ctr"/>
          <a:lstStyle/>
          <a:p>
            <a:pPr algn="ctr"/>
            <a:endParaRPr lang="pt-BR" sz="1600"/>
          </a:p>
          <a:p>
            <a:pPr algn="ctr"/>
            <a:endParaRPr lang="pt-BR" sz="1600"/>
          </a:p>
          <a:p>
            <a:pPr algn="ctr"/>
            <a:r>
              <a:rPr lang="pt-BR" sz="1600" b="1">
                <a:solidFill>
                  <a:srgbClr val="FFFF00"/>
                </a:solidFill>
              </a:rPr>
              <a:t>Redução da Paralisia cerebral:OR: 0,63; 95% CI 0,42-0,95</a:t>
            </a:r>
          </a:p>
          <a:p>
            <a:pPr lvl="2" algn="ctr">
              <a:lnSpc>
                <a:spcPct val="90000"/>
              </a:lnSpc>
              <a:spcBef>
                <a:spcPct val="20000"/>
              </a:spcBef>
              <a:buClr>
                <a:schemeClr val="accent1"/>
              </a:buClr>
              <a:buSzPct val="85000"/>
              <a:buFont typeface="Arial" pitchFamily="34" charset="0"/>
              <a:buChar char="•"/>
            </a:pPr>
            <a:endParaRPr lang="pt-BR" sz="1600" b="1">
              <a:solidFill>
                <a:srgbClr val="FFFF00"/>
              </a:solidFill>
            </a:endParaRPr>
          </a:p>
        </p:txBody>
      </p:sp>
      <p:sp>
        <p:nvSpPr>
          <p:cNvPr id="94220" name="Text Box 12"/>
          <p:cNvSpPr txBox="1">
            <a:spLocks noChangeArrowheads="1"/>
          </p:cNvSpPr>
          <p:nvPr/>
        </p:nvSpPr>
        <p:spPr bwMode="auto">
          <a:xfrm>
            <a:off x="365125" y="349250"/>
            <a:ext cx="1657350" cy="366713"/>
          </a:xfrm>
          <a:prstGeom prst="rect">
            <a:avLst/>
          </a:prstGeom>
          <a:noFill/>
          <a:ln w="9525">
            <a:noFill/>
            <a:miter lim="800000"/>
            <a:headEnd/>
            <a:tailEnd/>
          </a:ln>
          <a:effectLst/>
        </p:spPr>
        <p:txBody>
          <a:bodyPr wrap="none">
            <a:spAutoFit/>
          </a:bodyPr>
          <a:lstStyle/>
          <a:p>
            <a:r>
              <a:rPr lang="pt-BR" b="1">
                <a:solidFill>
                  <a:srgbClr val="FF9900"/>
                </a:solidFill>
              </a:rPr>
              <a:t>PORTANTO...</a:t>
            </a:r>
          </a:p>
        </p:txBody>
      </p:sp>
      <p:sp>
        <p:nvSpPr>
          <p:cNvPr id="94221" name="AutoShape 13"/>
          <p:cNvSpPr>
            <a:spLocks noChangeArrowheads="1"/>
          </p:cNvSpPr>
          <p:nvPr/>
        </p:nvSpPr>
        <p:spPr bwMode="auto">
          <a:xfrm>
            <a:off x="1128713" y="2568575"/>
            <a:ext cx="758825" cy="914400"/>
          </a:xfrm>
          <a:prstGeom prst="lightningBolt">
            <a:avLst/>
          </a:prstGeom>
          <a:solidFill>
            <a:srgbClr val="FF3300"/>
          </a:solidFill>
          <a:ln w="76200">
            <a:solidFill>
              <a:schemeClr val="tx1"/>
            </a:solidFill>
            <a:miter lim="800000"/>
            <a:headEnd/>
            <a:tailEnd/>
          </a:ln>
          <a:effectLst/>
        </p:spPr>
        <p:txBody>
          <a:bodyPr wrap="none" anchor="ctr"/>
          <a:lstStyle/>
          <a:p>
            <a:pPr algn="ctr"/>
            <a:endParaRPr lang="pt-BR">
              <a:solidFill>
                <a:schemeClr val="folHlink"/>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noFill/>
        </p:spPr>
        <p:txBody>
          <a:bodyPr wrap="square" numCol="1" anchorCtr="0" compatLnSpc="1">
            <a:prstTxWarp prst="textNoShape">
              <a:avLst/>
            </a:prstTxWarp>
          </a:bodyPr>
          <a:lstStyle/>
          <a:p>
            <a:pPr algn="ctr"/>
            <a:r>
              <a:rPr lang="pt-BR" smtClean="0"/>
              <a:t>ABSTRACT</a:t>
            </a:r>
          </a:p>
        </p:txBody>
      </p:sp>
      <p:pic>
        <p:nvPicPr>
          <p:cNvPr id="66564" name="Picture 4"/>
          <p:cNvPicPr>
            <a:picLocks noChangeAspect="1" noChangeArrowheads="1"/>
          </p:cNvPicPr>
          <p:nvPr/>
        </p:nvPicPr>
        <p:blipFill>
          <a:blip r:embed="rId2"/>
          <a:srcRect/>
          <a:stretch>
            <a:fillRect/>
          </a:stretch>
        </p:blipFill>
        <p:spPr bwMode="auto">
          <a:xfrm>
            <a:off x="868363" y="2147888"/>
            <a:ext cx="7818437" cy="1706562"/>
          </a:xfrm>
          <a:prstGeom prst="rect">
            <a:avLst/>
          </a:prstGeom>
          <a:noFill/>
        </p:spPr>
      </p:pic>
      <p:pic>
        <p:nvPicPr>
          <p:cNvPr id="66565" name="Picture 5"/>
          <p:cNvPicPr>
            <a:picLocks noChangeAspect="1" noChangeArrowheads="1"/>
          </p:cNvPicPr>
          <p:nvPr/>
        </p:nvPicPr>
        <p:blipFill>
          <a:blip r:embed="rId3"/>
          <a:srcRect/>
          <a:stretch>
            <a:fillRect/>
          </a:stretch>
        </p:blipFill>
        <p:spPr bwMode="auto">
          <a:xfrm>
            <a:off x="868363" y="3854450"/>
            <a:ext cx="4976812" cy="2239963"/>
          </a:xfrm>
          <a:prstGeom prst="rect">
            <a:avLst/>
          </a:prstGeom>
          <a:noFill/>
        </p:spPr>
      </p:pic>
      <p:pic>
        <p:nvPicPr>
          <p:cNvPr id="66567" name="Picture 7"/>
          <p:cNvPicPr>
            <a:picLocks noChangeAspect="1" noChangeArrowheads="1"/>
          </p:cNvPicPr>
          <p:nvPr/>
        </p:nvPicPr>
        <p:blipFill>
          <a:blip r:embed="rId4"/>
          <a:srcRect/>
          <a:stretch>
            <a:fillRect/>
          </a:stretch>
        </p:blipFill>
        <p:spPr bwMode="auto">
          <a:xfrm>
            <a:off x="6040438" y="3840163"/>
            <a:ext cx="2646362" cy="96837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p:cNvPicPr>
            <a:picLocks noChangeAspect="1" noChangeArrowheads="1"/>
          </p:cNvPicPr>
          <p:nvPr/>
        </p:nvPicPr>
        <p:blipFill>
          <a:blip r:embed="rId2"/>
          <a:srcRect/>
          <a:stretch>
            <a:fillRect/>
          </a:stretch>
        </p:blipFill>
        <p:spPr bwMode="auto">
          <a:xfrm>
            <a:off x="152400" y="368300"/>
            <a:ext cx="3916363" cy="6103938"/>
          </a:xfrm>
          <a:prstGeom prst="rect">
            <a:avLst/>
          </a:prstGeom>
          <a:noFill/>
        </p:spPr>
      </p:pic>
      <p:pic>
        <p:nvPicPr>
          <p:cNvPr id="63493" name="Picture 5"/>
          <p:cNvPicPr>
            <a:picLocks noChangeAspect="1" noChangeArrowheads="1"/>
          </p:cNvPicPr>
          <p:nvPr/>
        </p:nvPicPr>
        <p:blipFill>
          <a:blip r:embed="rId3"/>
          <a:srcRect/>
          <a:stretch>
            <a:fillRect/>
          </a:stretch>
        </p:blipFill>
        <p:spPr bwMode="auto">
          <a:xfrm>
            <a:off x="4572000" y="1927225"/>
            <a:ext cx="3863975" cy="3024188"/>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srcRect/>
          <a:stretch>
            <a:fillRect/>
          </a:stretch>
        </p:blipFill>
        <p:spPr bwMode="auto">
          <a:xfrm>
            <a:off x="171450" y="752475"/>
            <a:ext cx="8362950" cy="5629275"/>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p:nvPr>
        </p:nvSpPr>
        <p:spPr bwMode="auto">
          <a:xfrm>
            <a:off x="168275" y="3414713"/>
            <a:ext cx="8229600" cy="769937"/>
          </a:xfrm>
          <a:noFill/>
        </p:spPr>
        <p:txBody>
          <a:bodyPr wrap="square" numCol="1" anchorCtr="0" compatLnSpc="1">
            <a:prstTxWarp prst="textNoShape">
              <a:avLst/>
            </a:prstTxWarp>
          </a:bodyPr>
          <a:lstStyle/>
          <a:p>
            <a:pPr algn="ctr"/>
            <a:r>
              <a:rPr lang="pt-BR" sz="3600" smtClean="0">
                <a:solidFill>
                  <a:schemeClr val="hlink"/>
                </a:solidFill>
              </a:rPr>
              <a:t>Nota do Editor do site, Dr. Paulo R. Margotto.Consultem também!Aqui e Agora!</a:t>
            </a:r>
            <a:br>
              <a:rPr lang="pt-BR" sz="3600" smtClean="0">
                <a:solidFill>
                  <a:schemeClr val="hlink"/>
                </a:solidFill>
              </a:rPr>
            </a:br>
            <a:r>
              <a:rPr lang="pt-BR" sz="3600" smtClean="0">
                <a:solidFill>
                  <a:schemeClr val="hlink"/>
                </a:solidFill>
              </a:rPr>
              <a:t/>
            </a:r>
            <a:br>
              <a:rPr lang="pt-BR" sz="3600" smtClean="0">
                <a:solidFill>
                  <a:schemeClr val="hlink"/>
                </a:solidFill>
              </a:rPr>
            </a:br>
            <a:r>
              <a:rPr lang="pt-BR" sz="3600" smtClean="0">
                <a:solidFill>
                  <a:srgbClr val="FF3399"/>
                </a:solidFill>
              </a:rPr>
              <a:t>Entendendo a hiperecogenicidade e a ventriculomegalia!</a:t>
            </a:r>
            <a:br>
              <a:rPr lang="pt-BR" sz="3600" smtClean="0">
                <a:solidFill>
                  <a:srgbClr val="FF3399"/>
                </a:solidFill>
              </a:rPr>
            </a:br>
            <a:r>
              <a:rPr lang="pt-BR" sz="3600" smtClean="0">
                <a:solidFill>
                  <a:srgbClr val="FF3399"/>
                </a:solidFill>
              </a:rPr>
              <a:t/>
            </a:r>
            <a:br>
              <a:rPr lang="pt-BR" sz="3600" smtClean="0">
                <a:solidFill>
                  <a:srgbClr val="FF3399"/>
                </a:solidFill>
              </a:rPr>
            </a:br>
            <a:r>
              <a:rPr lang="pt-BR" sz="2400" smtClean="0">
                <a:solidFill>
                  <a:schemeClr val="hlink"/>
                </a:solidFill>
              </a:rPr>
              <a:t>Da Conferência sobre </a:t>
            </a:r>
            <a:r>
              <a:rPr lang="pt-BR" sz="2400" b="1" smtClean="0">
                <a:solidFill>
                  <a:srgbClr val="0033CC"/>
                </a:solidFill>
              </a:rPr>
              <a:t>Ultrassonografia  nas Hemorragias e Anoxia Neonatal</a:t>
            </a:r>
            <a:r>
              <a:rPr lang="pt-BR" sz="2400" smtClean="0">
                <a:solidFill>
                  <a:schemeClr val="hlink"/>
                </a:solidFill>
              </a:rPr>
              <a:t> a ser realizada por nós  no</a:t>
            </a:r>
            <a:br>
              <a:rPr lang="pt-BR" sz="2400" smtClean="0">
                <a:solidFill>
                  <a:schemeClr val="hlink"/>
                </a:solidFill>
              </a:rPr>
            </a:br>
            <a:r>
              <a:rPr lang="pt-BR" sz="2400" smtClean="0">
                <a:solidFill>
                  <a:srgbClr val="0033CC"/>
                </a:solidFill>
              </a:rPr>
              <a:t>19º Congresso Brasileiro de Ultrassonografia da SBUS</a:t>
            </a:r>
            <a:br>
              <a:rPr lang="pt-BR" sz="2400" smtClean="0">
                <a:solidFill>
                  <a:srgbClr val="0033CC"/>
                </a:solidFill>
              </a:rPr>
            </a:br>
            <a:r>
              <a:rPr lang="pt-BR" sz="2400" smtClean="0">
                <a:solidFill>
                  <a:srgbClr val="0033CC"/>
                </a:solidFill>
              </a:rPr>
              <a:t>São Paulo, 21 a 24 de outubro de 2015 (</a:t>
            </a:r>
            <a:r>
              <a:rPr lang="pt-BR" sz="2400" smtClean="0">
                <a:solidFill>
                  <a:schemeClr val="tx1"/>
                </a:solidFill>
              </a:rPr>
              <a:t>ainda em preparação)</a:t>
            </a:r>
          </a:p>
        </p:txBody>
      </p:sp>
      <p:sp>
        <p:nvSpPr>
          <p:cNvPr id="64516" name="AutoShape 4"/>
          <p:cNvSpPr>
            <a:spLocks noChangeArrowheads="1"/>
          </p:cNvSpPr>
          <p:nvPr/>
        </p:nvSpPr>
        <p:spPr bwMode="auto">
          <a:xfrm>
            <a:off x="7539038" y="6245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pic>
        <p:nvPicPr>
          <p:cNvPr id="64517" name="Picture 20"/>
          <p:cNvPicPr>
            <a:picLocks noChangeAspect="1" noChangeArrowheads="1"/>
          </p:cNvPicPr>
          <p:nvPr/>
        </p:nvPicPr>
        <p:blipFill>
          <a:blip r:embed="rId2"/>
          <a:srcRect/>
          <a:stretch>
            <a:fillRect/>
          </a:stretch>
        </p:blipFill>
        <p:spPr bwMode="auto">
          <a:xfrm>
            <a:off x="0" y="0"/>
            <a:ext cx="930275" cy="1116013"/>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sz="half" idx="2"/>
          </p:nvPr>
        </p:nvSpPr>
        <p:spPr>
          <a:xfrm>
            <a:off x="741363" y="1538288"/>
            <a:ext cx="7924800" cy="6096000"/>
          </a:xfrm>
        </p:spPr>
        <p:txBody>
          <a:bodyPr/>
          <a:lstStyle/>
          <a:p>
            <a:pPr algn="ctr">
              <a:lnSpc>
                <a:spcPct val="80000"/>
              </a:lnSpc>
            </a:pPr>
            <a:r>
              <a:rPr lang="pt-BR" sz="1600" smtClean="0">
                <a:solidFill>
                  <a:schemeClr val="bg1"/>
                </a:solidFill>
              </a:rPr>
              <a:t>)</a:t>
            </a:r>
          </a:p>
          <a:p>
            <a:pPr algn="ctr">
              <a:lnSpc>
                <a:spcPct val="80000"/>
              </a:lnSpc>
              <a:buFont typeface="Arial" pitchFamily="34" charset="0"/>
              <a:buNone/>
            </a:pPr>
            <a:r>
              <a:rPr lang="pt-BR" sz="1600" smtClean="0">
                <a:solidFill>
                  <a:srgbClr val="FF9900"/>
                </a:solidFill>
              </a:rPr>
              <a:t>Dammann e Leviton ( 1997 ) </a:t>
            </a:r>
          </a:p>
          <a:p>
            <a:pPr lvl="3">
              <a:lnSpc>
                <a:spcPct val="60000"/>
              </a:lnSpc>
              <a:buFont typeface="Arial" pitchFamily="34" charset="0"/>
              <a:buNone/>
            </a:pPr>
            <a:r>
              <a:rPr lang="pt-BR" smtClean="0"/>
              <a:t> - Curto</a:t>
            </a:r>
            <a:r>
              <a:rPr lang="pt-BR" smtClean="0">
                <a:solidFill>
                  <a:schemeClr val="bg1"/>
                </a:solidFill>
              </a:rPr>
              <a:t> </a:t>
            </a:r>
            <a:r>
              <a:rPr lang="pt-BR" smtClean="0"/>
              <a:t>:Resolve em 6 dias </a:t>
            </a:r>
          </a:p>
          <a:p>
            <a:pPr lvl="3">
              <a:lnSpc>
                <a:spcPct val="70000"/>
              </a:lnSpc>
              <a:buFont typeface="Arial" pitchFamily="34" charset="0"/>
              <a:buNone/>
            </a:pPr>
            <a:r>
              <a:rPr lang="pt-BR" smtClean="0"/>
              <a:t>- Intermediário : Resolve em 7 – 14 dias</a:t>
            </a:r>
          </a:p>
          <a:p>
            <a:pPr lvl="3">
              <a:lnSpc>
                <a:spcPct val="70000"/>
              </a:lnSpc>
              <a:buFont typeface="Arial" pitchFamily="34" charset="0"/>
              <a:buNone/>
            </a:pPr>
            <a:r>
              <a:rPr lang="pt-BR" smtClean="0"/>
              <a:t>- Prolongado : persiste &gt; 14 dias</a:t>
            </a:r>
          </a:p>
          <a:p>
            <a:pPr lvl="3">
              <a:lnSpc>
                <a:spcPct val="70000"/>
              </a:lnSpc>
              <a:buFontTx/>
              <a:buChar char="-"/>
            </a:pPr>
            <a:r>
              <a:rPr lang="pt-BR" smtClean="0"/>
              <a:t>Aos 18 meses : Paralisia Cerebral : 8,3% X 62% LPV*</a:t>
            </a:r>
            <a:r>
              <a:rPr lang="pt-BR" smtClean="0">
                <a:solidFill>
                  <a:schemeClr val="bg1"/>
                </a:solidFill>
              </a:rPr>
              <a:t> cística</a:t>
            </a:r>
          </a:p>
          <a:p>
            <a:pPr algn="ctr">
              <a:lnSpc>
                <a:spcPct val="60000"/>
              </a:lnSpc>
              <a:buFontTx/>
              <a:buNone/>
            </a:pPr>
            <a:r>
              <a:rPr lang="pt-BR" sz="1600" smtClean="0">
                <a:solidFill>
                  <a:srgbClr val="FF9900"/>
                </a:solidFill>
              </a:rPr>
              <a:t>DeVries e cl ( 1988)</a:t>
            </a:r>
            <a:r>
              <a:rPr lang="pt-BR" sz="1600" smtClean="0"/>
              <a:t> </a:t>
            </a:r>
          </a:p>
          <a:p>
            <a:pPr algn="ctr">
              <a:lnSpc>
                <a:spcPct val="80000"/>
              </a:lnSpc>
              <a:buFontTx/>
              <a:buNone/>
            </a:pPr>
            <a:r>
              <a:rPr lang="pt-BR" sz="1600" smtClean="0">
                <a:solidFill>
                  <a:schemeClr val="bg1"/>
                </a:solidFill>
              </a:rPr>
              <a:t>-  </a:t>
            </a:r>
            <a:r>
              <a:rPr lang="pt-BR" sz="1600" smtClean="0"/>
              <a:t>53 RN c/</a:t>
            </a:r>
            <a:r>
              <a:rPr lang="pt-BR" sz="1600" smtClean="0">
                <a:solidFill>
                  <a:schemeClr val="bg1"/>
                </a:solidFill>
              </a:rPr>
              <a:t> </a:t>
            </a:r>
            <a:r>
              <a:rPr lang="pt-BR" sz="1600" smtClean="0"/>
              <a:t>hiperecogenicidade periventricular prolongada ( 10 dias ) </a:t>
            </a:r>
          </a:p>
          <a:p>
            <a:pPr lvl="2">
              <a:lnSpc>
                <a:spcPct val="80000"/>
              </a:lnSpc>
              <a:buFontTx/>
              <a:buChar char="-"/>
            </a:pPr>
            <a:r>
              <a:rPr lang="pt-BR" sz="1400" smtClean="0"/>
              <a:t>8% com paralisia cerebral</a:t>
            </a:r>
          </a:p>
          <a:p>
            <a:pPr algn="ctr">
              <a:lnSpc>
                <a:spcPct val="80000"/>
              </a:lnSpc>
              <a:buFontTx/>
              <a:buNone/>
            </a:pPr>
            <a:r>
              <a:rPr lang="pt-BR" sz="1600" smtClean="0">
                <a:solidFill>
                  <a:srgbClr val="FF9900"/>
                </a:solidFill>
              </a:rPr>
              <a:t>Jongmans M e cl ( 1993 ) </a:t>
            </a:r>
          </a:p>
          <a:p>
            <a:pPr>
              <a:lnSpc>
                <a:spcPct val="80000"/>
              </a:lnSpc>
              <a:buFontTx/>
              <a:buNone/>
            </a:pPr>
            <a:r>
              <a:rPr lang="pt-BR" sz="1600" smtClean="0"/>
              <a:t>     </a:t>
            </a:r>
            <a:r>
              <a:rPr lang="pt-BR" sz="1400" smtClean="0"/>
              <a:t>da</a:t>
            </a:r>
            <a:r>
              <a:rPr lang="pt-BR" sz="1400" smtClean="0">
                <a:solidFill>
                  <a:schemeClr val="bg1"/>
                </a:solidFill>
              </a:rPr>
              <a:t> </a:t>
            </a:r>
            <a:r>
              <a:rPr lang="pt-BR" sz="1400" smtClean="0"/>
              <a:t>performance</a:t>
            </a:r>
            <a:r>
              <a:rPr lang="pt-BR" sz="1600" smtClean="0"/>
              <a:t>  </a:t>
            </a:r>
            <a:r>
              <a:rPr lang="pt-BR" sz="1400" smtClean="0"/>
              <a:t>motora aos 6 anos nos RN com ( “ flares “)   &gt; 14</a:t>
            </a:r>
            <a:r>
              <a:rPr lang="pt-BR" sz="1400" smtClean="0">
                <a:solidFill>
                  <a:schemeClr val="bg1"/>
                </a:solidFill>
              </a:rPr>
              <a:t> dias</a:t>
            </a:r>
          </a:p>
          <a:p>
            <a:pPr algn="ctr">
              <a:lnSpc>
                <a:spcPct val="80000"/>
              </a:lnSpc>
              <a:buFontTx/>
              <a:buNone/>
            </a:pPr>
            <a:r>
              <a:rPr lang="pt-BR" sz="1600" smtClean="0">
                <a:solidFill>
                  <a:srgbClr val="FF9900"/>
                </a:solidFill>
              </a:rPr>
              <a:t>Appleton  e cl ( 1990)</a:t>
            </a:r>
          </a:p>
          <a:p>
            <a:pPr>
              <a:lnSpc>
                <a:spcPct val="80000"/>
              </a:lnSpc>
              <a:buFontTx/>
              <a:buChar char="-"/>
            </a:pPr>
            <a:r>
              <a:rPr lang="pt-BR" sz="1600" smtClean="0"/>
              <a:t>                 13,3% de</a:t>
            </a:r>
            <a:r>
              <a:rPr lang="pt-BR" sz="1600" smtClean="0">
                <a:solidFill>
                  <a:schemeClr val="bg1"/>
                </a:solidFill>
              </a:rPr>
              <a:t> </a:t>
            </a:r>
            <a:r>
              <a:rPr lang="pt-BR" sz="1600" smtClean="0"/>
              <a:t>diplegia espástica ( 2/ 15)</a:t>
            </a:r>
          </a:p>
          <a:p>
            <a:pPr>
              <a:lnSpc>
                <a:spcPct val="80000"/>
              </a:lnSpc>
              <a:buFontTx/>
              <a:buNone/>
            </a:pPr>
            <a:r>
              <a:rPr lang="pt-BR" sz="1600" smtClean="0"/>
              <a:t>                         (RN com “ flares “ 21 - 35 dias )</a:t>
            </a:r>
          </a:p>
          <a:p>
            <a:pPr>
              <a:lnSpc>
                <a:spcPct val="80000"/>
              </a:lnSpc>
              <a:buFontTx/>
              <a:buChar char="-"/>
            </a:pPr>
            <a:r>
              <a:rPr lang="pt-BR" sz="1600" b="1" smtClean="0">
                <a:solidFill>
                  <a:srgbClr val="0033CC"/>
                </a:solidFill>
              </a:rPr>
              <a:t>Os “ flares “ representam provavelmente uma LPV leve  </a:t>
            </a:r>
          </a:p>
        </p:txBody>
      </p:sp>
      <p:sp>
        <p:nvSpPr>
          <p:cNvPr id="71684" name="Line 4"/>
          <p:cNvSpPr>
            <a:spLocks noChangeShapeType="1"/>
          </p:cNvSpPr>
          <p:nvPr/>
        </p:nvSpPr>
        <p:spPr bwMode="auto">
          <a:xfrm>
            <a:off x="936625" y="3770313"/>
            <a:ext cx="0" cy="381000"/>
          </a:xfrm>
          <a:prstGeom prst="line">
            <a:avLst/>
          </a:prstGeom>
          <a:noFill/>
          <a:ln w="76200">
            <a:solidFill>
              <a:srgbClr val="FF3300"/>
            </a:solidFill>
            <a:miter lim="800000"/>
            <a:headEnd/>
            <a:tailEnd type="triangle" w="med" len="med"/>
          </a:ln>
          <a:effectLst/>
        </p:spPr>
        <p:txBody>
          <a:bodyPr wrap="none"/>
          <a:lstStyle/>
          <a:p>
            <a:endParaRPr lang="pt-BR"/>
          </a:p>
        </p:txBody>
      </p:sp>
      <p:sp>
        <p:nvSpPr>
          <p:cNvPr id="71685" name="Rectangle 5"/>
          <p:cNvSpPr>
            <a:spLocks noGrp="1"/>
          </p:cNvSpPr>
          <p:nvPr>
            <p:ph type="title"/>
          </p:nvPr>
        </p:nvSpPr>
        <p:spPr bwMode="auto">
          <a:xfrm>
            <a:off x="477838" y="254000"/>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endParaRPr lang="pt-BR" sz="3600" smtClean="0">
              <a:solidFill>
                <a:srgbClr val="FF00FF"/>
              </a:solidFill>
            </a:endParaRPr>
          </a:p>
        </p:txBody>
      </p:sp>
      <p:sp>
        <p:nvSpPr>
          <p:cNvPr id="71686" name="Rectangle 6"/>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1687" name="Rectangle 7"/>
          <p:cNvSpPr>
            <a:spLocks noChangeArrowheads="1"/>
          </p:cNvSpPr>
          <p:nvPr/>
        </p:nvSpPr>
        <p:spPr bwMode="auto">
          <a:xfrm>
            <a:off x="166688" y="1082675"/>
            <a:ext cx="8499475" cy="581025"/>
          </a:xfrm>
          <a:prstGeom prst="rect">
            <a:avLst/>
          </a:prstGeom>
          <a:solidFill>
            <a:schemeClr val="hlink"/>
          </a:solidFill>
          <a:ln w="9525">
            <a:noFill/>
            <a:miter lim="800000"/>
            <a:headEnd/>
            <a:tailEnd/>
          </a:ln>
          <a:effectLst/>
        </p:spPr>
        <p:txBody>
          <a:bodyPr anchor="ctr">
            <a:spAutoFit/>
          </a:bodyPr>
          <a:lstStyle/>
          <a:p>
            <a:pPr algn="ctr"/>
            <a:r>
              <a:rPr lang="pt-BR" sz="1600">
                <a:solidFill>
                  <a:srgbClr val="FFFF00"/>
                </a:solidFill>
              </a:rPr>
              <a:t>pode expressar congestão vascular ou infarto hemorrágico conseqüente a lesões cerebrais isquêmicas. </a:t>
            </a:r>
          </a:p>
        </p:txBody>
      </p:sp>
      <p:sp>
        <p:nvSpPr>
          <p:cNvPr id="71689" name="Text Box 9"/>
          <p:cNvSpPr txBox="1">
            <a:spLocks noChangeArrowheads="1"/>
          </p:cNvSpPr>
          <p:nvPr/>
        </p:nvSpPr>
        <p:spPr bwMode="auto">
          <a:xfrm>
            <a:off x="7243763" y="5191125"/>
            <a:ext cx="1724025" cy="517525"/>
          </a:xfrm>
          <a:prstGeom prst="rect">
            <a:avLst/>
          </a:prstGeom>
          <a:noFill/>
          <a:ln w="9525">
            <a:noFill/>
            <a:miter lim="800000"/>
            <a:headEnd/>
            <a:tailEnd/>
          </a:ln>
          <a:effectLst/>
        </p:spPr>
        <p:txBody>
          <a:bodyPr wrap="none">
            <a:spAutoFit/>
          </a:bodyPr>
          <a:lstStyle/>
          <a:p>
            <a:pPr algn="ctr"/>
            <a:r>
              <a:rPr lang="pt-BR" sz="1400"/>
              <a:t>*LPV: leucomalácia</a:t>
            </a:r>
          </a:p>
          <a:p>
            <a:pPr algn="ctr"/>
            <a:r>
              <a:rPr lang="pt-BR" sz="1400"/>
              <a:t>periventricular</a:t>
            </a:r>
          </a:p>
        </p:txBody>
      </p:sp>
      <p:sp>
        <p:nvSpPr>
          <p:cNvPr id="71690" name="AutoShape 10"/>
          <p:cNvSpPr>
            <a:spLocks noChangeArrowheads="1"/>
          </p:cNvSpPr>
          <p:nvPr/>
        </p:nvSpPr>
        <p:spPr bwMode="auto">
          <a:xfrm>
            <a:off x="7991475"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pic>
        <p:nvPicPr>
          <p:cNvPr id="72707" name="Picture 3"/>
          <p:cNvPicPr>
            <a:picLocks noChangeAspect="1" noChangeArrowheads="1"/>
          </p:cNvPicPr>
          <p:nvPr/>
        </p:nvPicPr>
        <p:blipFill>
          <a:blip r:embed="rId2"/>
          <a:srcRect/>
          <a:stretch>
            <a:fillRect/>
          </a:stretch>
        </p:blipFill>
        <p:spPr bwMode="auto">
          <a:xfrm>
            <a:off x="1027113" y="1398588"/>
            <a:ext cx="7070725" cy="3654425"/>
          </a:xfrm>
          <a:prstGeom prst="rect">
            <a:avLst/>
          </a:prstGeom>
          <a:noFill/>
        </p:spPr>
      </p:pic>
      <p:sp>
        <p:nvSpPr>
          <p:cNvPr id="72708" name="Text Box 4"/>
          <p:cNvSpPr txBox="1">
            <a:spLocks noChangeArrowheads="1"/>
          </p:cNvSpPr>
          <p:nvPr/>
        </p:nvSpPr>
        <p:spPr bwMode="auto">
          <a:xfrm>
            <a:off x="609600" y="5067300"/>
            <a:ext cx="7829550" cy="366713"/>
          </a:xfrm>
          <a:prstGeom prst="rect">
            <a:avLst/>
          </a:prstGeom>
          <a:noFill/>
          <a:ln w="9525">
            <a:noFill/>
            <a:miter lim="800000"/>
            <a:headEnd/>
            <a:tailEnd/>
          </a:ln>
          <a:effectLst/>
        </p:spPr>
        <p:txBody>
          <a:bodyPr wrap="none">
            <a:spAutoFit/>
          </a:bodyPr>
          <a:lstStyle/>
          <a:p>
            <a:r>
              <a:rPr lang="pt-BR">
                <a:solidFill>
                  <a:srgbClr val="FF9933"/>
                </a:solidFill>
              </a:rPr>
              <a:t>Média de aparecimento dos cistos:18 a 20 dias/desaparecem com 3 meses</a:t>
            </a:r>
          </a:p>
        </p:txBody>
      </p:sp>
      <p:sp>
        <p:nvSpPr>
          <p:cNvPr id="72709" name="Rectangle 5"/>
          <p:cNvSpPr>
            <a:spLocks noChangeArrowheads="1"/>
          </p:cNvSpPr>
          <p:nvPr/>
        </p:nvSpPr>
        <p:spPr bwMode="auto">
          <a:xfrm>
            <a:off x="3092450" y="6103938"/>
            <a:ext cx="5573713" cy="596900"/>
          </a:xfrm>
          <a:prstGeom prst="rect">
            <a:avLst/>
          </a:prstGeom>
          <a:noFill/>
          <a:ln w="9525">
            <a:noFill/>
            <a:miter lim="800000"/>
            <a:headEnd/>
            <a:tailEnd/>
          </a:ln>
          <a:effectLst/>
        </p:spPr>
        <p:txBody>
          <a:bodyPr>
            <a:spAutoFit/>
          </a:bodyPr>
          <a:lstStyle/>
          <a:p>
            <a:pPr algn="ctr"/>
            <a:r>
              <a:rPr lang="pt-BR" sz="1100"/>
              <a:t>Margotto PR. Leucomalácia periventricular/síndrome hipóxico-isquêmica. In.Margotto PR. Neurossonografia Neonatal, </a:t>
            </a:r>
          </a:p>
          <a:p>
            <a:pPr algn="ctr"/>
            <a:r>
              <a:rPr lang="pt-BR" sz="1100"/>
              <a:t>ESCS, Brasília, 2013</a:t>
            </a:r>
          </a:p>
        </p:txBody>
      </p:sp>
      <p:sp>
        <p:nvSpPr>
          <p:cNvPr id="72710" name="AutoShape 6"/>
          <p:cNvSpPr>
            <a:spLocks noChangeArrowheads="1"/>
          </p:cNvSpPr>
          <p:nvPr/>
        </p:nvSpPr>
        <p:spPr bwMode="auto">
          <a:xfrm>
            <a:off x="8097838" y="63722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bwMode="auto">
          <a:xfrm>
            <a:off x="1042988" y="153988"/>
            <a:ext cx="8153400" cy="990600"/>
          </a:xfrm>
          <a:noFill/>
        </p:spPr>
        <p:txBody>
          <a:bodyPr wrap="square" numCol="1" anchorCtr="0" compatLnSpc="1">
            <a:prstTxWarp prst="textNoShape">
              <a:avLst/>
            </a:prstTxWarp>
          </a:bodyPr>
          <a:lstStyle/>
          <a:p>
            <a:pPr algn="ctr"/>
            <a:r>
              <a:rPr lang="pt-BR" sz="1600" b="1" smtClean="0">
                <a:solidFill>
                  <a:srgbClr val="0033CC"/>
                </a:solidFill>
              </a:rPr>
              <a:t>US NAS LESÕES ISQUÊMICAS DO PRÉ-TERMO</a:t>
            </a:r>
            <a:r>
              <a:rPr lang="pt-BR" sz="1600" b="1" smtClean="0"/>
              <a:t/>
            </a:r>
            <a:br>
              <a:rPr lang="pt-BR" sz="1600" b="1" smtClean="0"/>
            </a:br>
            <a:r>
              <a:rPr lang="pt-BR" sz="1600" b="1" smtClean="0">
                <a:solidFill>
                  <a:srgbClr val="FF00FF"/>
                </a:solidFill>
              </a:rPr>
              <a:t>Hiperecogenicidade periventricular (“flares”)</a:t>
            </a:r>
          </a:p>
        </p:txBody>
      </p:sp>
      <p:sp>
        <p:nvSpPr>
          <p:cNvPr id="73731" name="Rectangle 3"/>
          <p:cNvSpPr>
            <a:spLocks noGrp="1"/>
          </p:cNvSpPr>
          <p:nvPr>
            <p:ph type="body" idx="1"/>
          </p:nvPr>
        </p:nvSpPr>
        <p:spPr>
          <a:xfrm>
            <a:off x="227013" y="1511300"/>
            <a:ext cx="8689975" cy="4927600"/>
          </a:xfrm>
        </p:spPr>
        <p:txBody>
          <a:bodyPr/>
          <a:lstStyle/>
          <a:p>
            <a:pPr>
              <a:lnSpc>
                <a:spcPct val="90000"/>
              </a:lnSpc>
            </a:pPr>
            <a:r>
              <a:rPr lang="pt-PT" sz="1500" smtClean="0"/>
              <a:t>A ecogenicidade é definida pelo “brilho mais intenso” do que o plexo coróide, </a:t>
            </a:r>
          </a:p>
          <a:p>
            <a:pPr>
              <a:lnSpc>
                <a:spcPct val="90000"/>
              </a:lnSpc>
            </a:pPr>
            <a:r>
              <a:rPr lang="pt-PT" sz="1500" smtClean="0"/>
              <a:t>DEHSI é definido como sinal de maior intensidade da substância branca do que a substância branca não mielinizada em imagens T2.</a:t>
            </a:r>
          </a:p>
          <a:p>
            <a:pPr>
              <a:lnSpc>
                <a:spcPct val="90000"/>
              </a:lnSpc>
            </a:pPr>
            <a:r>
              <a:rPr lang="pt-PT" sz="1500" smtClean="0"/>
              <a:t>Tem sido mostrado correlação entre os dois fenômenos, embora a ausência de ecogenicidade não prevê sinal normal de intensidade RM</a:t>
            </a:r>
          </a:p>
          <a:p>
            <a:pPr>
              <a:lnSpc>
                <a:spcPct val="90000"/>
              </a:lnSpc>
            </a:pPr>
            <a:endParaRPr lang="pt-BR" sz="1500" smtClean="0"/>
          </a:p>
        </p:txBody>
      </p:sp>
      <p:sp>
        <p:nvSpPr>
          <p:cNvPr id="73732" name="Text Box 4"/>
          <p:cNvSpPr txBox="1">
            <a:spLocks noChangeArrowheads="1"/>
          </p:cNvSpPr>
          <p:nvPr/>
        </p:nvSpPr>
        <p:spPr bwMode="auto">
          <a:xfrm>
            <a:off x="1757363" y="1144588"/>
            <a:ext cx="5492750" cy="366712"/>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é a correlação com a Ressonância magnética?</a:t>
            </a:r>
          </a:p>
        </p:txBody>
      </p:sp>
      <p:pic>
        <p:nvPicPr>
          <p:cNvPr id="73733" name="Picture 5"/>
          <p:cNvPicPr>
            <a:picLocks noChangeAspect="1" noChangeArrowheads="1"/>
          </p:cNvPicPr>
          <p:nvPr/>
        </p:nvPicPr>
        <p:blipFill>
          <a:blip r:embed="rId2"/>
          <a:srcRect/>
          <a:stretch>
            <a:fillRect/>
          </a:stretch>
        </p:blipFill>
        <p:spPr bwMode="auto">
          <a:xfrm>
            <a:off x="1946275" y="2755900"/>
            <a:ext cx="4233863" cy="4070350"/>
          </a:xfrm>
          <a:prstGeom prst="rect">
            <a:avLst/>
          </a:prstGeom>
          <a:noFill/>
          <a:ln w="9525">
            <a:noFill/>
            <a:miter lim="800000"/>
            <a:headEnd/>
            <a:tailEnd/>
          </a:ln>
        </p:spPr>
      </p:pic>
      <p:sp>
        <p:nvSpPr>
          <p:cNvPr id="73734" name="Text Box 6"/>
          <p:cNvSpPr txBox="1">
            <a:spLocks noChangeArrowheads="1"/>
          </p:cNvSpPr>
          <p:nvPr/>
        </p:nvSpPr>
        <p:spPr bwMode="auto">
          <a:xfrm>
            <a:off x="6154738" y="4176713"/>
            <a:ext cx="2949575" cy="825500"/>
          </a:xfrm>
          <a:prstGeom prst="rect">
            <a:avLst/>
          </a:prstGeom>
          <a:noFill/>
          <a:ln w="9525">
            <a:noFill/>
            <a:miter lim="800000"/>
            <a:headEnd/>
            <a:tailEnd/>
          </a:ln>
          <a:effectLst/>
        </p:spPr>
        <p:txBody>
          <a:bodyPr wrap="none">
            <a:spAutoFit/>
          </a:bodyPr>
          <a:lstStyle/>
          <a:p>
            <a:pPr algn="ctr"/>
            <a:r>
              <a:rPr lang="pt-BR" sz="1600" b="1">
                <a:solidFill>
                  <a:srgbClr val="0033CC"/>
                </a:solidFill>
              </a:rPr>
              <a:t>Graduação da severidade da</a:t>
            </a:r>
          </a:p>
          <a:p>
            <a:pPr algn="ctr"/>
            <a:r>
              <a:rPr lang="pt-BR" sz="1600" b="1">
                <a:solidFill>
                  <a:srgbClr val="0033CC"/>
                </a:solidFill>
              </a:rPr>
              <a:t>Ecogenicidade  e DEHSI</a:t>
            </a:r>
            <a:r>
              <a:rPr lang="pt-BR" sz="1600"/>
              <a:t> </a:t>
            </a:r>
          </a:p>
          <a:p>
            <a:pPr algn="ctr"/>
            <a:endParaRPr lang="pt-BR" sz="1600"/>
          </a:p>
        </p:txBody>
      </p:sp>
      <p:sp>
        <p:nvSpPr>
          <p:cNvPr id="73735" name="Text Box 7"/>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3736" name="Picture 8" descr="link2">
            <a:hlinkClick r:id="rId3"/>
          </p:cNvPr>
          <p:cNvPicPr>
            <a:picLocks noChangeAspect="1" noChangeArrowheads="1"/>
          </p:cNvPicPr>
          <p:nvPr/>
        </p:nvPicPr>
        <p:blipFill>
          <a:blip r:embed="rId4"/>
          <a:srcRect/>
          <a:stretch>
            <a:fillRect/>
          </a:stretch>
        </p:blipFill>
        <p:spPr bwMode="auto">
          <a:xfrm>
            <a:off x="8101013" y="5908675"/>
            <a:ext cx="352425" cy="285750"/>
          </a:xfrm>
          <a:prstGeom prst="rect">
            <a:avLst/>
          </a:prstGeom>
          <a:noFill/>
        </p:spPr>
      </p:pic>
      <p:sp>
        <p:nvSpPr>
          <p:cNvPr id="73737" name="AutoShape 9"/>
          <p:cNvSpPr>
            <a:spLocks noChangeArrowheads="1"/>
          </p:cNvSpPr>
          <p:nvPr/>
        </p:nvSpPr>
        <p:spPr bwMode="auto">
          <a:xfrm>
            <a:off x="8026400" y="6530975"/>
            <a:ext cx="1077913" cy="32702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body" idx="1"/>
          </p:nvPr>
        </p:nvSpPr>
        <p:spPr>
          <a:xfrm>
            <a:off x="612775" y="1219200"/>
            <a:ext cx="8153400" cy="4927600"/>
          </a:xfrm>
        </p:spPr>
        <p:txBody>
          <a:bodyPr/>
          <a:lstStyle/>
          <a:p>
            <a:r>
              <a:rPr lang="pt-BR" smtClean="0"/>
              <a:t>Foram estudados 49 RN </a:t>
            </a:r>
            <a:r>
              <a:rPr lang="pt-PT" smtClean="0"/>
              <a:t>prematuros pré-selecionados com somente ecogenicidade no primeiro ultrassom de rotina (USC-1-&gt;7dias vida) passaram pela RM e ultrassom na idade a termo equivalente (USC-2). </a:t>
            </a:r>
          </a:p>
          <a:p>
            <a:r>
              <a:rPr lang="pt-PT" smtClean="0"/>
              <a:t>Achados:Na idade equivalente ao termo, </a:t>
            </a:r>
            <a:r>
              <a:rPr lang="pt-PT" smtClean="0">
                <a:solidFill>
                  <a:srgbClr val="0033CC"/>
                </a:solidFill>
              </a:rPr>
              <a:t>alta concordância</a:t>
            </a:r>
            <a:r>
              <a:rPr lang="pt-PT" smtClean="0"/>
              <a:t> foi encontrada na distribuição e gravidade da alteração de sinal na substância branca  ao USC e RM  nas </a:t>
            </a:r>
            <a:r>
              <a:rPr lang="pt-PT" b="1" smtClean="0">
                <a:solidFill>
                  <a:srgbClr val="0033CC"/>
                </a:solidFill>
              </a:rPr>
              <a:t>áreas frontal e frontal posterior</a:t>
            </a:r>
            <a:r>
              <a:rPr lang="pt-PT" smtClean="0"/>
              <a:t>, enquanto nas áreas do cérebro posterior a  RM detectou significativamente mais mudanças de sinal na substância branca.</a:t>
            </a:r>
            <a:r>
              <a:rPr lang="pt-BR" smtClean="0"/>
              <a:t> </a:t>
            </a:r>
          </a:p>
          <a:p>
            <a:pPr algn="ctr"/>
            <a:r>
              <a:rPr lang="pt-BR" smtClean="0"/>
              <a:t>A transitoriedade do fenômeno pode implicar que seja parte de mudança do desenvolvimento</a:t>
            </a:r>
          </a:p>
          <a:p>
            <a:pPr>
              <a:buFont typeface="Arial" pitchFamily="34" charset="0"/>
              <a:buNone/>
            </a:pPr>
            <a:r>
              <a:rPr lang="pt-BR" smtClean="0"/>
              <a:t> </a:t>
            </a:r>
          </a:p>
        </p:txBody>
      </p:sp>
      <p:sp>
        <p:nvSpPr>
          <p:cNvPr id="74755" name="Rectangle 3"/>
          <p:cNvSpPr>
            <a:spLocks noGrp="1"/>
          </p:cNvSpPr>
          <p:nvPr>
            <p:ph type="title"/>
          </p:nvPr>
        </p:nvSpPr>
        <p:spPr bwMode="auto">
          <a:xfrm>
            <a:off x="612775" y="228600"/>
            <a:ext cx="81534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74756" name="Text Box 4"/>
          <p:cNvSpPr txBox="1">
            <a:spLocks noChangeArrowheads="1"/>
          </p:cNvSpPr>
          <p:nvPr/>
        </p:nvSpPr>
        <p:spPr bwMode="auto">
          <a:xfrm>
            <a:off x="7250113" y="6194425"/>
            <a:ext cx="1946275" cy="336550"/>
          </a:xfrm>
          <a:prstGeom prst="rect">
            <a:avLst/>
          </a:prstGeom>
          <a:noFill/>
          <a:ln w="9525">
            <a:noFill/>
            <a:miter lim="800000"/>
            <a:headEnd/>
            <a:tailEnd/>
          </a:ln>
          <a:effectLst/>
        </p:spPr>
        <p:txBody>
          <a:bodyPr wrap="none">
            <a:spAutoFit/>
          </a:bodyPr>
          <a:lstStyle/>
          <a:p>
            <a:r>
              <a:rPr lang="de-DE" sz="1600" i="1"/>
              <a:t>Weinstein W, 2014</a:t>
            </a:r>
            <a:r>
              <a:rPr lang="pt-BR" sz="1600"/>
              <a:t> </a:t>
            </a:r>
          </a:p>
        </p:txBody>
      </p:sp>
      <p:pic>
        <p:nvPicPr>
          <p:cNvPr id="74757" name="Picture 5" descr="link2">
            <a:hlinkClick r:id="rId2"/>
          </p:cNvPr>
          <p:cNvPicPr>
            <a:picLocks noChangeAspect="1" noChangeArrowheads="1"/>
          </p:cNvPicPr>
          <p:nvPr/>
        </p:nvPicPr>
        <p:blipFill>
          <a:blip r:embed="rId3"/>
          <a:srcRect/>
          <a:stretch>
            <a:fillRect/>
          </a:stretch>
        </p:blipFill>
        <p:spPr bwMode="auto">
          <a:xfrm>
            <a:off x="8007350" y="5908675"/>
            <a:ext cx="352425" cy="285750"/>
          </a:xfrm>
          <a:prstGeom prst="rect">
            <a:avLst/>
          </a:prstGeom>
          <a:noFill/>
        </p:spPr>
      </p:pic>
      <p:sp>
        <p:nvSpPr>
          <p:cNvPr id="74758" name="AutoShape 6"/>
          <p:cNvSpPr>
            <a:spLocks noChangeArrowheads="1"/>
          </p:cNvSpPr>
          <p:nvPr/>
        </p:nvSpPr>
        <p:spPr bwMode="auto">
          <a:xfrm>
            <a:off x="8007350" y="6530975"/>
            <a:ext cx="976313" cy="31115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1"/>
          </p:nvPr>
        </p:nvSpPr>
        <p:spPr>
          <a:xfrm>
            <a:off x="187325" y="869950"/>
            <a:ext cx="8766175" cy="4927600"/>
          </a:xfrm>
        </p:spPr>
        <p:txBody>
          <a:bodyPr/>
          <a:lstStyle/>
          <a:p>
            <a:r>
              <a:rPr lang="pt-BR" sz="1700" smtClean="0"/>
              <a:t>Argyropoulou MI ( 2010): </a:t>
            </a:r>
          </a:p>
          <a:p>
            <a:r>
              <a:rPr lang="pt-BR" sz="1700" smtClean="0"/>
              <a:t> </a:t>
            </a:r>
            <a:r>
              <a:rPr lang="pt-BR" sz="1700" smtClean="0">
                <a:solidFill>
                  <a:srgbClr val="0033CC"/>
                </a:solidFill>
              </a:rPr>
              <a:t>ecogenicidade que evolui com cistos/ventriculomegalia de bordas irregulares:</a:t>
            </a:r>
            <a:r>
              <a:rPr lang="pt-BR" sz="1700" smtClean="0"/>
              <a:t> </a:t>
            </a:r>
            <a:r>
              <a:rPr lang="pt-BR" sz="1700" smtClean="0">
                <a:solidFill>
                  <a:srgbClr val="FF00FF"/>
                </a:solidFill>
              </a:rPr>
              <a:t>LPV com componente focal profundo</a:t>
            </a: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FF00FF"/>
              </a:solidFill>
            </a:endParaRPr>
          </a:p>
          <a:p>
            <a:endParaRPr lang="pt-BR" sz="1700" smtClean="0">
              <a:solidFill>
                <a:srgbClr val="0033CC"/>
              </a:solidFill>
            </a:endParaRPr>
          </a:p>
          <a:p>
            <a:r>
              <a:rPr lang="pt-BR" sz="1700" smtClean="0">
                <a:solidFill>
                  <a:srgbClr val="0033CC"/>
                </a:solidFill>
              </a:rPr>
              <a:t>Ecogenicidade com dilatação ventricular com bordas regulares</a:t>
            </a:r>
            <a:r>
              <a:rPr lang="pt-BR" sz="1700" smtClean="0"/>
              <a:t>: </a:t>
            </a:r>
            <a:r>
              <a:rPr lang="pt-BR" sz="1700" smtClean="0">
                <a:solidFill>
                  <a:srgbClr val="FF00FF"/>
                </a:solidFill>
              </a:rPr>
              <a:t>LPV com componente difuso</a:t>
            </a:r>
          </a:p>
        </p:txBody>
      </p:sp>
      <p:pic>
        <p:nvPicPr>
          <p:cNvPr id="75779" name="Picture 3"/>
          <p:cNvPicPr>
            <a:picLocks noChangeAspect="1" noChangeArrowheads="1"/>
          </p:cNvPicPr>
          <p:nvPr/>
        </p:nvPicPr>
        <p:blipFill>
          <a:blip r:embed="rId2"/>
          <a:srcRect/>
          <a:stretch>
            <a:fillRect/>
          </a:stretch>
        </p:blipFill>
        <p:spPr bwMode="auto">
          <a:xfrm>
            <a:off x="3659188" y="1552575"/>
            <a:ext cx="2247900" cy="2419350"/>
          </a:xfrm>
          <a:prstGeom prst="rect">
            <a:avLst/>
          </a:prstGeom>
          <a:noFill/>
          <a:ln w="9525">
            <a:noFill/>
            <a:miter lim="800000"/>
            <a:headEnd/>
            <a:tailEnd/>
          </a:ln>
        </p:spPr>
      </p:pic>
      <p:pic>
        <p:nvPicPr>
          <p:cNvPr id="75780" name="Picture 4"/>
          <p:cNvPicPr>
            <a:picLocks noChangeAspect="1" noChangeArrowheads="1"/>
          </p:cNvPicPr>
          <p:nvPr/>
        </p:nvPicPr>
        <p:blipFill>
          <a:blip r:embed="rId3"/>
          <a:srcRect/>
          <a:stretch>
            <a:fillRect/>
          </a:stretch>
        </p:blipFill>
        <p:spPr bwMode="auto">
          <a:xfrm>
            <a:off x="2871788" y="4276725"/>
            <a:ext cx="3192462" cy="2201863"/>
          </a:xfrm>
          <a:prstGeom prst="rect">
            <a:avLst/>
          </a:prstGeom>
          <a:noFill/>
        </p:spPr>
      </p:pic>
      <p:sp>
        <p:nvSpPr>
          <p:cNvPr id="75781" name="Rectangle 5"/>
          <p:cNvSpPr>
            <a:spLocks noGrp="1"/>
          </p:cNvSpPr>
          <p:nvPr>
            <p:ph type="title"/>
          </p:nvPr>
        </p:nvSpPr>
        <p:spPr bwMode="auto">
          <a:xfrm>
            <a:off x="612775" y="250825"/>
            <a:ext cx="8153400" cy="990600"/>
          </a:xfrm>
          <a:noFill/>
        </p:spPr>
        <p:txBody>
          <a:bodyPr wrap="square" numCol="1" anchorCtr="0" compatLnSpc="1">
            <a:prstTxWarp prst="textNoShape">
              <a:avLst/>
            </a:prstTxWarp>
          </a:bodyPr>
          <a:lstStyle/>
          <a:p>
            <a:pPr algn="ctr"/>
            <a:r>
              <a:rPr lang="pt-BR" sz="1400" b="1" smtClean="0">
                <a:solidFill>
                  <a:srgbClr val="0033CC"/>
                </a:solidFill>
              </a:rPr>
              <a:t>US NAS LESÕES ISQUÊMICAS DO PRÉ-TERMO</a:t>
            </a:r>
            <a:br>
              <a:rPr lang="pt-BR" sz="1400" b="1" smtClean="0">
                <a:solidFill>
                  <a:srgbClr val="0033CC"/>
                </a:solidFill>
              </a:rPr>
            </a:br>
            <a:r>
              <a:rPr lang="pt-BR" sz="1400" b="1" smtClean="0">
                <a:solidFill>
                  <a:srgbClr val="FF00FF"/>
                </a:solidFill>
              </a:rPr>
              <a:t>Hiperecogenicidade periventricular (“flares”)</a:t>
            </a:r>
          </a:p>
        </p:txBody>
      </p:sp>
      <p:sp>
        <p:nvSpPr>
          <p:cNvPr id="75782" name="Line 6"/>
          <p:cNvSpPr>
            <a:spLocks noChangeShapeType="1"/>
          </p:cNvSpPr>
          <p:nvPr/>
        </p:nvSpPr>
        <p:spPr bwMode="auto">
          <a:xfrm>
            <a:off x="3968750" y="5797550"/>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3" name="Line 7"/>
          <p:cNvSpPr>
            <a:spLocks noChangeShapeType="1"/>
          </p:cNvSpPr>
          <p:nvPr/>
        </p:nvSpPr>
        <p:spPr bwMode="auto">
          <a:xfrm>
            <a:off x="4562475" y="1963738"/>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4" name="Line 8"/>
          <p:cNvSpPr>
            <a:spLocks noChangeShapeType="1"/>
          </p:cNvSpPr>
          <p:nvPr/>
        </p:nvSpPr>
        <p:spPr bwMode="auto">
          <a:xfrm>
            <a:off x="4562475" y="2963863"/>
            <a:ext cx="481013" cy="301625"/>
          </a:xfrm>
          <a:prstGeom prst="line">
            <a:avLst/>
          </a:prstGeom>
          <a:noFill/>
          <a:ln w="57150">
            <a:solidFill>
              <a:schemeClr val="bg1"/>
            </a:solidFill>
            <a:round/>
            <a:headEnd/>
            <a:tailEnd type="triangle" w="med" len="med"/>
          </a:ln>
          <a:effectLst/>
        </p:spPr>
        <p:txBody>
          <a:bodyPr/>
          <a:lstStyle/>
          <a:p>
            <a:endParaRPr lang="pt-BR"/>
          </a:p>
        </p:txBody>
      </p:sp>
      <p:sp>
        <p:nvSpPr>
          <p:cNvPr id="75785" name="Text Box 9"/>
          <p:cNvSpPr txBox="1">
            <a:spLocks noChangeArrowheads="1"/>
          </p:cNvSpPr>
          <p:nvPr/>
        </p:nvSpPr>
        <p:spPr bwMode="auto">
          <a:xfrm>
            <a:off x="6064250" y="6203950"/>
            <a:ext cx="993775" cy="274638"/>
          </a:xfrm>
          <a:prstGeom prst="rect">
            <a:avLst/>
          </a:prstGeom>
          <a:noFill/>
          <a:ln w="9525">
            <a:noFill/>
            <a:miter lim="800000"/>
            <a:headEnd/>
            <a:tailEnd/>
          </a:ln>
          <a:effectLst/>
        </p:spPr>
        <p:txBody>
          <a:bodyPr wrap="none">
            <a:spAutoFit/>
          </a:bodyPr>
          <a:lstStyle/>
          <a:p>
            <a:r>
              <a:rPr lang="pt-BR" sz="1200"/>
              <a:t>Volpe, 1995</a:t>
            </a:r>
          </a:p>
        </p:txBody>
      </p:sp>
      <p:sp>
        <p:nvSpPr>
          <p:cNvPr id="75786" name="Text Box 10"/>
          <p:cNvSpPr txBox="1">
            <a:spLocks noChangeArrowheads="1"/>
          </p:cNvSpPr>
          <p:nvPr/>
        </p:nvSpPr>
        <p:spPr bwMode="auto">
          <a:xfrm>
            <a:off x="5907088" y="3565525"/>
            <a:ext cx="1457325" cy="274638"/>
          </a:xfrm>
          <a:prstGeom prst="rect">
            <a:avLst/>
          </a:prstGeom>
          <a:noFill/>
          <a:ln w="9525">
            <a:noFill/>
            <a:miter lim="800000"/>
            <a:headEnd/>
            <a:tailEnd/>
          </a:ln>
          <a:effectLst/>
        </p:spPr>
        <p:txBody>
          <a:bodyPr wrap="none">
            <a:spAutoFit/>
          </a:bodyPr>
          <a:lstStyle/>
          <a:p>
            <a:r>
              <a:rPr lang="pt-BR" sz="1200"/>
              <a:t>Agyropoulou, 2010</a:t>
            </a:r>
          </a:p>
        </p:txBody>
      </p:sp>
      <p:pic>
        <p:nvPicPr>
          <p:cNvPr id="75787" name="Picture 11" descr="Clique aqui para ver o artigo">
            <a:hlinkClick r:id="rId4"/>
          </p:cNvPr>
          <p:cNvPicPr>
            <a:picLocks noChangeAspect="1" noChangeArrowheads="1"/>
          </p:cNvPicPr>
          <p:nvPr/>
        </p:nvPicPr>
        <p:blipFill>
          <a:blip r:embed="rId5"/>
          <a:srcRect/>
          <a:stretch>
            <a:fillRect/>
          </a:stretch>
        </p:blipFill>
        <p:spPr bwMode="auto">
          <a:xfrm>
            <a:off x="2871788" y="946150"/>
            <a:ext cx="295275" cy="295275"/>
          </a:xfrm>
          <a:prstGeom prst="rect">
            <a:avLst/>
          </a:prstGeom>
          <a:noFill/>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p:cNvPicPr>
            <a:picLocks noChangeAspect="1" noChangeArrowheads="1"/>
          </p:cNvPicPr>
          <p:nvPr/>
        </p:nvPicPr>
        <p:blipFill>
          <a:blip r:embed="rId2"/>
          <a:srcRect/>
          <a:stretch>
            <a:fillRect/>
          </a:stretch>
        </p:blipFill>
        <p:spPr bwMode="auto">
          <a:xfrm>
            <a:off x="971550" y="1398588"/>
            <a:ext cx="7159625" cy="5419725"/>
          </a:xfrm>
          <a:prstGeom prst="rect">
            <a:avLst/>
          </a:prstGeom>
          <a:noFill/>
        </p:spPr>
      </p:pic>
      <p:sp>
        <p:nvSpPr>
          <p:cNvPr id="78853" name="AutoShape 5"/>
          <p:cNvSpPr>
            <a:spLocks noChangeArrowheads="1"/>
          </p:cNvSpPr>
          <p:nvPr/>
        </p:nvSpPr>
        <p:spPr bwMode="auto">
          <a:xfrm>
            <a:off x="8131175" y="6235700"/>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graphicFrame>
        <p:nvGraphicFramePr>
          <p:cNvPr id="78869" name="Group 21"/>
          <p:cNvGraphicFramePr>
            <a:graphicFrameLocks noGrp="1"/>
          </p:cNvGraphicFramePr>
          <p:nvPr/>
        </p:nvGraphicFramePr>
        <p:xfrm>
          <a:off x="1216025" y="504825"/>
          <a:ext cx="7353300" cy="701040"/>
        </p:xfrm>
        <a:graphic>
          <a:graphicData uri="http://schemas.openxmlformats.org/drawingml/2006/table">
            <a:tbl>
              <a:tblPr/>
              <a:tblGrid>
                <a:gridCol w="6575425"/>
                <a:gridCol w="777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As rela</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ões entre tamanho ventricular com 1 mês e resultados aos 2 anos de idade em crian</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as com idade gestacional menor que 30 semanas</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Fox LM, Choo P, Rogerson SR et al, Austr</a:t>
                      </a:r>
                      <a:r>
                        <a:rPr kumimoji="0" lang="en-US" sz="1000" b="0" i="0" u="none" strike="noStrike" cap="none" normalizeH="0" baseline="0" smtClean="0">
                          <a:ln>
                            <a:noFill/>
                          </a:ln>
                          <a:solidFill>
                            <a:srgbClr val="999999"/>
                          </a:solidFill>
                          <a:effectLst/>
                          <a:latin typeface="Arial"/>
                          <a:cs typeface="Times New Roman" pitchFamily="18" charset="0"/>
                        </a:rPr>
                        <a:t>á</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lia.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ão:H</a:t>
                      </a:r>
                      <a:r>
                        <a:rPr kumimoji="0" lang="en-US" sz="1000" b="0" i="0" u="none" strike="noStrike" cap="none" normalizeH="0" baseline="0" smtClean="0">
                          <a:ln>
                            <a:noFill/>
                          </a:ln>
                          <a:solidFill>
                            <a:srgbClr val="999999"/>
                          </a:solidFill>
                          <a:effectLst/>
                          <a:latin typeface="Arial"/>
                          <a:cs typeface="Times New Roman" pitchFamily="18" charset="0"/>
                        </a:rPr>
                        <a:t>é</a:t>
                      </a:r>
                      <a:r>
                        <a:rPr kumimoji="0" lang="en-US" sz="1000" b="0" i="0" u="none" strike="noStrike" cap="none" normalizeH="0" baseline="0" smtClean="0">
                          <a:ln>
                            <a:noFill/>
                          </a:ln>
                          <a:solidFill>
                            <a:srgbClr val="999999"/>
                          </a:solidFill>
                          <a:effectLst/>
                          <a:latin typeface="Verdana" pitchFamily="34" charset="0"/>
                          <a:cs typeface="Times New Roman" pitchFamily="18" charset="0"/>
                        </a:rPr>
                        <a:t>lio Henrique, Leonardo Amaral, Rosana de Paula e Paulo R. Margotto</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8856" name="Picture 8" descr="link2">
            <a:hlinkClick r:id="rId3"/>
          </p:cNvPr>
          <p:cNvPicPr>
            <a:picLocks noChangeAspect="1" noChangeArrowheads="1"/>
          </p:cNvPicPr>
          <p:nvPr/>
        </p:nvPicPr>
        <p:blipFill>
          <a:blip r:embed="rId4"/>
          <a:srcRect/>
          <a:stretch>
            <a:fillRect/>
          </a:stretch>
        </p:blipFill>
        <p:spPr bwMode="auto">
          <a:xfrm>
            <a:off x="7791450" y="660400"/>
            <a:ext cx="352425" cy="2857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m 3"/>
          <p:cNvPicPr>
            <a:picLocks noChangeAspect="1"/>
          </p:cNvPicPr>
          <p:nvPr/>
        </p:nvPicPr>
        <p:blipFill>
          <a:blip r:embed="rId2"/>
          <a:srcRect/>
          <a:stretch>
            <a:fillRect/>
          </a:stretch>
        </p:blipFill>
        <p:spPr bwMode="auto">
          <a:xfrm>
            <a:off x="2476500" y="1341438"/>
            <a:ext cx="5184775" cy="4540250"/>
          </a:xfrm>
          <a:prstGeom prst="rect">
            <a:avLst/>
          </a:prstGeom>
          <a:noFill/>
          <a:ln w="9525">
            <a:noFill/>
            <a:miter lim="800000"/>
            <a:headEnd/>
            <a:tailEnd/>
          </a:ln>
        </p:spPr>
      </p:pic>
      <p:sp>
        <p:nvSpPr>
          <p:cNvPr id="81923" name="Rectangle 5"/>
          <p:cNvSpPr>
            <a:spLocks noChangeArrowheads="1"/>
          </p:cNvSpPr>
          <p:nvPr/>
        </p:nvSpPr>
        <p:spPr bwMode="auto">
          <a:xfrm>
            <a:off x="1858963" y="5521325"/>
            <a:ext cx="6121400" cy="720725"/>
          </a:xfrm>
          <a:prstGeom prst="rect">
            <a:avLst/>
          </a:prstGeom>
          <a:solidFill>
            <a:schemeClr val="accent1"/>
          </a:solidFill>
          <a:ln w="38100">
            <a:solidFill>
              <a:srgbClr val="0033CC"/>
            </a:solidFill>
            <a:miter lim="800000"/>
            <a:headEnd/>
            <a:tailEnd/>
          </a:ln>
        </p:spPr>
        <p:txBody>
          <a:bodyPr wrap="none" anchor="ctr"/>
          <a:lstStyle/>
          <a:p>
            <a:pPr algn="ctr"/>
            <a:r>
              <a:rPr lang="pt-BR">
                <a:solidFill>
                  <a:srgbClr val="0033CC"/>
                </a:solidFill>
              </a:rPr>
              <a:t>Fig. 2. Vista parassagital. (A): altura ventricular; </a:t>
            </a:r>
          </a:p>
          <a:p>
            <a:pPr algn="ctr"/>
            <a:r>
              <a:rPr lang="pt-BR">
                <a:solidFill>
                  <a:srgbClr val="0033CC"/>
                </a:solidFill>
              </a:rPr>
              <a:t>(B):altura da metade do corpo ventricular</a:t>
            </a:r>
          </a:p>
        </p:txBody>
      </p:sp>
      <p:sp>
        <p:nvSpPr>
          <p:cNvPr id="81924" name="Rectangle 4"/>
          <p:cNvSpPr>
            <a:spLocks noChangeArrowheads="1"/>
          </p:cNvSpPr>
          <p:nvPr/>
        </p:nvSpPr>
        <p:spPr bwMode="auto">
          <a:xfrm>
            <a:off x="461963" y="592138"/>
            <a:ext cx="7518400" cy="749300"/>
          </a:xfrm>
          <a:prstGeom prst="rect">
            <a:avLst/>
          </a:prstGeom>
          <a:noFill/>
          <a:ln w="9525">
            <a:noFill/>
            <a:miter lim="800000"/>
            <a:headEnd/>
            <a:tailEnd/>
          </a:ln>
          <a:effectLst/>
        </p:spPr>
        <p:txBody>
          <a:bodyPr>
            <a:spAutoFit/>
          </a:bodyPr>
          <a:lstStyle/>
          <a:p>
            <a:pPr algn="r">
              <a:lnSpc>
                <a:spcPct val="80000"/>
              </a:lnSpc>
              <a:spcBef>
                <a:spcPct val="20000"/>
              </a:spcBef>
              <a:buFont typeface="Arial" pitchFamily="34" charset="0"/>
              <a:buNone/>
            </a:pPr>
            <a:r>
              <a:rPr lang="pt-BR">
                <a:solidFill>
                  <a:srgbClr val="FF3300"/>
                </a:solidFill>
              </a:rPr>
              <a:t>As medidas precoces (1 mês de vida) do crescimento cerebral em crianças pré-termo se correlacionam com o estado de neurodesenvolvimento aos 2 anos de idade</a:t>
            </a:r>
          </a:p>
        </p:txBody>
      </p:sp>
      <p:sp>
        <p:nvSpPr>
          <p:cNvPr id="81925" name="AutoShape 5"/>
          <p:cNvSpPr>
            <a:spLocks noChangeArrowheads="1"/>
          </p:cNvSpPr>
          <p:nvPr/>
        </p:nvSpPr>
        <p:spPr bwMode="auto">
          <a:xfrm>
            <a:off x="7980363"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4294967295"/>
          </p:nvPr>
        </p:nvSpPr>
        <p:spPr/>
        <p:txBody>
          <a:bodyPr>
            <a:normAutofit/>
          </a:bodyPr>
          <a:lstStyle/>
          <a:p>
            <a:pPr algn="ctr">
              <a:lnSpc>
                <a:spcPct val="80000"/>
              </a:lnSpc>
            </a:pPr>
            <a:r>
              <a:rPr lang="pt-BR" smtClean="0"/>
              <a:t>Aumento dos ventrículos laterais relacionam-se com:</a:t>
            </a:r>
          </a:p>
          <a:p>
            <a:pPr lvl="1" algn="ctr">
              <a:lnSpc>
                <a:spcPct val="80000"/>
              </a:lnSpc>
            </a:pPr>
            <a:r>
              <a:rPr lang="pt-BR" sz="2400" smtClean="0"/>
              <a:t>Desenvolvimento motor aos 2 anos</a:t>
            </a:r>
          </a:p>
          <a:p>
            <a:pPr lvl="1" algn="ctr">
              <a:lnSpc>
                <a:spcPct val="80000"/>
              </a:lnSpc>
            </a:pPr>
            <a:r>
              <a:rPr lang="pt-BR" sz="2400" smtClean="0"/>
              <a:t>Desenvolvimento da linguagem</a:t>
            </a:r>
          </a:p>
          <a:p>
            <a:pPr algn="ctr">
              <a:lnSpc>
                <a:spcPct val="80000"/>
              </a:lnSpc>
            </a:pPr>
            <a:r>
              <a:rPr lang="pt-BR" smtClean="0"/>
              <a:t>Essas mudanças aparentam ser detectáveis de forma precoce no período pós-natal.</a:t>
            </a:r>
          </a:p>
          <a:p>
            <a:pPr algn="ctr">
              <a:lnSpc>
                <a:spcPct val="80000"/>
              </a:lnSpc>
              <a:buFont typeface="Arial" pitchFamily="34" charset="0"/>
              <a:buNone/>
            </a:pPr>
            <a:r>
              <a:rPr lang="pt-BR" sz="2800" b="1" i="1" smtClean="0">
                <a:solidFill>
                  <a:srgbClr val="0033CC"/>
                </a:solidFill>
              </a:rPr>
              <a:t>Técnicas que permitam uma avaliação seriada do crescimento cerebral em pré-termos podem ser úteis para avaliar o impacto da Intervenções pós-natais no cérebro do RN, além de vigilância do neurodesenvolvimento</a:t>
            </a:r>
            <a:endParaRPr lang="pt-BR" sz="2800" smtClean="0"/>
          </a:p>
          <a:p>
            <a:pPr algn="ctr">
              <a:lnSpc>
                <a:spcPct val="80000"/>
              </a:lnSpc>
            </a:pPr>
            <a:endParaRPr lang="pt-BR" sz="2800" smtClean="0"/>
          </a:p>
        </p:txBody>
      </p:sp>
      <p:sp>
        <p:nvSpPr>
          <p:cNvPr id="82948" name="AutoShape 4"/>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684213" y="4178300"/>
            <a:ext cx="7848600" cy="2362200"/>
          </a:xfrm>
          <a:solidFill>
            <a:srgbClr val="FF66CC"/>
          </a:solidFill>
        </p:spPr>
        <p:txBody>
          <a:bodyPr/>
          <a:lstStyle/>
          <a:p>
            <a:pPr>
              <a:lnSpc>
                <a:spcPct val="90000"/>
              </a:lnSpc>
              <a:buFont typeface="Arial" pitchFamily="34" charset="0"/>
              <a:buNone/>
            </a:pPr>
            <a:r>
              <a:rPr lang="pt-BR" sz="1800" smtClean="0"/>
              <a:t>                     </a:t>
            </a:r>
            <a:r>
              <a:rPr lang="pt-BR" sz="1800" b="1" smtClean="0">
                <a:solidFill>
                  <a:srgbClr val="0033CC"/>
                </a:solidFill>
              </a:rPr>
              <a:t>O que este estudo acrescenta</a:t>
            </a:r>
            <a:r>
              <a:rPr lang="pt-BR" sz="1800" smtClean="0"/>
              <a:t> </a:t>
            </a:r>
          </a:p>
          <a:p>
            <a:pPr>
              <a:lnSpc>
                <a:spcPct val="90000"/>
              </a:lnSpc>
              <a:buFont typeface="Arial" pitchFamily="34" charset="0"/>
              <a:buNone/>
            </a:pPr>
            <a:r>
              <a:rPr lang="pt-BR" sz="1800" smtClean="0"/>
              <a:t>   ▸ tamanho ventricular medido no início do período neonatal usando medidas biométricas lineares com o ultrassom correlaciona com o neurodesenvolvimento aos 2 anos de crianças muito prematuras. </a:t>
            </a:r>
          </a:p>
          <a:p>
            <a:pPr>
              <a:lnSpc>
                <a:spcPct val="90000"/>
              </a:lnSpc>
              <a:buFont typeface="Arial" pitchFamily="34" charset="0"/>
              <a:buNone/>
            </a:pPr>
            <a:r>
              <a:rPr lang="pt-BR" sz="1800" smtClean="0"/>
              <a:t>   ▸ grandes ventrículos laterais na região parietal na idade de </a:t>
            </a:r>
          </a:p>
          <a:p>
            <a:pPr>
              <a:lnSpc>
                <a:spcPct val="90000"/>
              </a:lnSpc>
              <a:buFont typeface="Arial" pitchFamily="34" charset="0"/>
              <a:buNone/>
            </a:pPr>
            <a:r>
              <a:rPr lang="pt-BR" sz="1800" smtClean="0"/>
              <a:t>     1 mês estão associados com pior resultado do motor aos 2 anos. </a:t>
            </a:r>
          </a:p>
          <a:p>
            <a:pPr>
              <a:lnSpc>
                <a:spcPct val="90000"/>
              </a:lnSpc>
              <a:buFont typeface="Arial" pitchFamily="34" charset="0"/>
              <a:buNone/>
            </a:pPr>
            <a:r>
              <a:rPr lang="pt-BR" sz="1800" smtClean="0"/>
              <a:t>   ▸ Estas medidas biométricas tem muito boa confiabilidade interobservador.</a:t>
            </a:r>
          </a:p>
        </p:txBody>
      </p:sp>
      <p:pic>
        <p:nvPicPr>
          <p:cNvPr id="83971" name="Picture 5" descr="Imagem11"/>
          <p:cNvPicPr>
            <a:picLocks noChangeAspect="1" noChangeArrowheads="1"/>
          </p:cNvPicPr>
          <p:nvPr/>
        </p:nvPicPr>
        <p:blipFill>
          <a:blip r:embed="rId2"/>
          <a:srcRect/>
          <a:stretch>
            <a:fillRect/>
          </a:stretch>
        </p:blipFill>
        <p:spPr bwMode="auto">
          <a:xfrm>
            <a:off x="2608263" y="754063"/>
            <a:ext cx="4068762" cy="3082925"/>
          </a:xfrm>
          <a:prstGeom prst="rect">
            <a:avLst/>
          </a:prstGeom>
          <a:noFill/>
          <a:ln w="9525">
            <a:noFill/>
            <a:miter lim="800000"/>
            <a:headEnd/>
            <a:tailEnd/>
          </a:ln>
        </p:spPr>
      </p:pic>
      <p:sp>
        <p:nvSpPr>
          <p:cNvPr id="83972" name="AutoShape 4"/>
          <p:cNvSpPr>
            <a:spLocks noChangeArrowheads="1"/>
          </p:cNvSpPr>
          <p:nvPr/>
        </p:nvSpPr>
        <p:spPr bwMode="auto">
          <a:xfrm>
            <a:off x="8026400" y="63722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003" name="Group 11"/>
          <p:cNvGraphicFramePr>
            <a:graphicFrameLocks noGrp="1"/>
          </p:cNvGraphicFramePr>
          <p:nvPr/>
        </p:nvGraphicFramePr>
        <p:xfrm>
          <a:off x="679450" y="2538413"/>
          <a:ext cx="7200900" cy="2225040"/>
        </p:xfrm>
        <a:graphic>
          <a:graphicData uri="http://schemas.openxmlformats.org/drawingml/2006/table">
            <a:tbl>
              <a:tblPr/>
              <a:tblGrid>
                <a:gridCol w="6437313"/>
                <a:gridCol w="763587"/>
              </a:tblGrid>
              <a:tr h="731838">
                <a:tc>
                  <a:txBody>
                    <a:bodyPr/>
                    <a:lstStyle/>
                    <a:p>
                      <a:pPr marL="0" marR="0" lvl="0" indent="0" algn="ctr" defTabSz="914400" rtl="0" eaLnBrk="1" fontAlgn="base" latinLnBrk="0" hangingPunct="1">
                        <a:lnSpc>
                          <a:spcPct val="100000"/>
                        </a:lnSpc>
                        <a:spcBef>
                          <a:spcPct val="0"/>
                        </a:spcBef>
                        <a:spcAft>
                          <a:spcPct val="0"/>
                        </a:spcAft>
                        <a:buClr>
                          <a:schemeClr val="accent1"/>
                        </a:buClr>
                        <a:buSzPct val="85000"/>
                        <a:buFontTx/>
                        <a:buNone/>
                        <a:tabLst/>
                      </a:pPr>
                      <a:r>
                        <a:rPr kumimoji="0" lang="pt-BR" sz="2800" b="1" i="0" u="none" strike="noStrike" cap="none" normalizeH="0" baseline="0" smtClean="0">
                          <a:ln>
                            <a:noFill/>
                          </a:ln>
                          <a:solidFill>
                            <a:srgbClr val="0033CC"/>
                          </a:solidFill>
                          <a:effectLst/>
                          <a:latin typeface="Verdana" pitchFamily="34" charset="0"/>
                          <a:cs typeface="Times New Roman" pitchFamily="18" charset="0"/>
                        </a:rPr>
                        <a:t>Hidrocefalia fetal e neonatal (significado da dilata</a:t>
                      </a:r>
                      <a:r>
                        <a:rPr kumimoji="0" lang="pt-BR" sz="2800" b="1" i="0" u="none" strike="noStrike" cap="none" normalizeH="0" baseline="0" smtClean="0">
                          <a:ln>
                            <a:noFill/>
                          </a:ln>
                          <a:solidFill>
                            <a:srgbClr val="0033CC"/>
                          </a:solidFill>
                          <a:effectLst/>
                          <a:latin typeface="Arial" pitchFamily="34" charset="0"/>
                          <a:cs typeface="Times New Roman" pitchFamily="18" charset="0"/>
                        </a:rPr>
                        <a:t>ç</a:t>
                      </a:r>
                      <a:r>
                        <a:rPr kumimoji="0" lang="pt-BR" sz="2800" b="1" i="0" u="none" strike="noStrike" cap="none" normalizeH="0" baseline="0" smtClean="0">
                          <a:ln>
                            <a:noFill/>
                          </a:ln>
                          <a:solidFill>
                            <a:srgbClr val="0033CC"/>
                          </a:solidFill>
                          <a:effectLst/>
                          <a:latin typeface="Verdana" pitchFamily="34" charset="0"/>
                          <a:cs typeface="Times New Roman" pitchFamily="18" charset="0"/>
                        </a:rPr>
                        <a:t>ão ventricular no feto e rec</a:t>
                      </a:r>
                      <a:r>
                        <a:rPr kumimoji="0" lang="pt-BR" sz="2800" b="1" i="0" u="none" strike="noStrike" cap="none" normalizeH="0" baseline="0" smtClean="0">
                          <a:ln>
                            <a:noFill/>
                          </a:ln>
                          <a:solidFill>
                            <a:srgbClr val="0033CC"/>
                          </a:solidFill>
                          <a:effectLst/>
                          <a:latin typeface="Arial" pitchFamily="34" charset="0"/>
                          <a:cs typeface="Times New Roman" pitchFamily="18" charset="0"/>
                        </a:rPr>
                        <a:t>é</a:t>
                      </a:r>
                      <a:r>
                        <a:rPr kumimoji="0" lang="pt-BR" sz="2800" b="1" i="0" u="none" strike="noStrike" cap="none" normalizeH="0" baseline="0" smtClean="0">
                          <a:ln>
                            <a:noFill/>
                          </a:ln>
                          <a:solidFill>
                            <a:srgbClr val="0033CC"/>
                          </a:solidFill>
                          <a:effectLst/>
                          <a:latin typeface="Verdana" pitchFamily="34" charset="0"/>
                          <a:cs typeface="Times New Roman" pitchFamily="18" charset="0"/>
                        </a:rPr>
                        <a:t>m-nascido)</a:t>
                      </a:r>
                      <a:r>
                        <a:rPr kumimoji="0" lang="pt-BR" sz="28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28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28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2800" b="0" i="0" u="none" strike="noStrike" cap="none" normalizeH="0" baseline="0" smtClean="0">
                        <a:ln>
                          <a:noFill/>
                        </a:ln>
                        <a:solidFill>
                          <a:srgbClr val="0033CC"/>
                        </a:solidFill>
                        <a:effectLst/>
                        <a:latin typeface="Arial"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
                          <a:schemeClr val="accent1"/>
                        </a:buClr>
                        <a:buSzPct val="85000"/>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84998" name="Picture 6" descr="link2">
            <a:hlinkClick r:id="rId2"/>
          </p:cNvPr>
          <p:cNvPicPr>
            <a:picLocks noChangeAspect="1" noChangeArrowheads="1"/>
          </p:cNvPicPr>
          <p:nvPr/>
        </p:nvPicPr>
        <p:blipFill>
          <a:blip r:embed="rId3"/>
          <a:srcRect/>
          <a:stretch>
            <a:fillRect/>
          </a:stretch>
        </p:blipFill>
        <p:spPr bwMode="auto">
          <a:xfrm>
            <a:off x="6977063" y="3460750"/>
            <a:ext cx="352425" cy="285750"/>
          </a:xfrm>
          <a:prstGeom prst="rect">
            <a:avLst/>
          </a:prstGeom>
          <a:noFill/>
          <a:ln w="9525">
            <a:noFill/>
            <a:miter lim="800000"/>
            <a:headEnd/>
            <a:tailEnd/>
          </a:ln>
        </p:spPr>
      </p:pic>
      <p:pic>
        <p:nvPicPr>
          <p:cNvPr id="85000" name="Picture 21"/>
          <p:cNvPicPr>
            <a:picLocks noChangeAspect="1" noChangeArrowheads="1"/>
          </p:cNvPicPr>
          <p:nvPr/>
        </p:nvPicPr>
        <p:blipFill>
          <a:blip r:embed="rId4"/>
          <a:srcRect/>
          <a:stretch>
            <a:fillRect/>
          </a:stretch>
        </p:blipFill>
        <p:spPr bwMode="auto">
          <a:xfrm>
            <a:off x="3473450" y="1341438"/>
            <a:ext cx="2051050" cy="1196975"/>
          </a:xfrm>
          <a:prstGeom prst="rect">
            <a:avLst/>
          </a:prstGeom>
          <a:noFill/>
          <a:ln w="9525">
            <a:noFill/>
            <a:miter lim="800000"/>
            <a:headEnd/>
            <a:tailEnd/>
          </a:ln>
        </p:spPr>
      </p:pic>
      <p:pic>
        <p:nvPicPr>
          <p:cNvPr id="85001" name="Picture 20"/>
          <p:cNvPicPr>
            <a:picLocks noChangeAspect="1" noChangeArrowheads="1"/>
          </p:cNvPicPr>
          <p:nvPr/>
        </p:nvPicPr>
        <p:blipFill>
          <a:blip r:embed="rId5"/>
          <a:srcRect/>
          <a:stretch>
            <a:fillRect/>
          </a:stretch>
        </p:blipFill>
        <p:spPr bwMode="auto">
          <a:xfrm>
            <a:off x="611188" y="4764088"/>
            <a:ext cx="1012825" cy="1439862"/>
          </a:xfrm>
          <a:prstGeom prst="rect">
            <a:avLst/>
          </a:prstGeom>
          <a:noFill/>
          <a:ln w="9525">
            <a:noFill/>
            <a:miter lim="800000"/>
            <a:headEnd/>
            <a:tailEnd/>
          </a:ln>
        </p:spPr>
      </p:pic>
      <p:sp>
        <p:nvSpPr>
          <p:cNvPr id="85002" name="Text Box 23"/>
          <p:cNvSpPr txBox="1">
            <a:spLocks noChangeArrowheads="1"/>
          </p:cNvSpPr>
          <p:nvPr/>
        </p:nvSpPr>
        <p:spPr bwMode="auto">
          <a:xfrm>
            <a:off x="1835150" y="5197475"/>
            <a:ext cx="5494338" cy="549275"/>
          </a:xfrm>
          <a:prstGeom prst="rect">
            <a:avLst/>
          </a:prstGeom>
          <a:noFill/>
          <a:ln w="9525">
            <a:noFill/>
            <a:miter lim="800000"/>
            <a:headEnd/>
            <a:tailEnd/>
          </a:ln>
        </p:spPr>
        <p:txBody>
          <a:bodyPr wrap="none">
            <a:spAutoFit/>
          </a:bodyPr>
          <a:lstStyle/>
          <a:p>
            <a:pPr algn="ctr"/>
            <a:r>
              <a:rPr lang="pt-BR" sz="1200" b="1" i="1"/>
              <a:t>Capítulo do livro Assistência ao Recém-Nascido de Risco,ESCS, Brasília,</a:t>
            </a:r>
          </a:p>
          <a:p>
            <a:pPr algn="ctr"/>
            <a:r>
              <a:rPr lang="pt-BR" sz="1200" b="1" i="1"/>
              <a:t>3ª Edição,2013, pg. 358-371</a:t>
            </a:r>
            <a:r>
              <a:rPr lang="pt-BR"/>
              <a:t> </a:t>
            </a:r>
          </a:p>
        </p:txBody>
      </p:sp>
      <p:sp>
        <p:nvSpPr>
          <p:cNvPr id="85004" name="AutoShape 12"/>
          <p:cNvSpPr>
            <a:spLocks noChangeArrowheads="1"/>
          </p:cNvSpPr>
          <p:nvPr/>
        </p:nvSpPr>
        <p:spPr bwMode="auto">
          <a:xfrm>
            <a:off x="7539038" y="6235700"/>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99"/>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a:xfrm>
            <a:off x="117475" y="1096963"/>
            <a:ext cx="8643938" cy="6264275"/>
          </a:xfrm>
        </p:spPr>
        <p:txBody>
          <a:bodyPr/>
          <a:lstStyle/>
          <a:p>
            <a:pPr>
              <a:lnSpc>
                <a:spcPct val="80000"/>
              </a:lnSpc>
            </a:pPr>
            <a:r>
              <a:rPr lang="pt-BR" smtClean="0"/>
              <a:t>Paneth sugere incluir a </a:t>
            </a:r>
            <a:r>
              <a:rPr lang="pt-BR" i="1" smtClean="0">
                <a:solidFill>
                  <a:srgbClr val="FF3300"/>
                </a:solidFill>
              </a:rPr>
              <a:t>ventriculomegalia</a:t>
            </a:r>
            <a:r>
              <a:rPr lang="pt-BR" i="1" smtClean="0"/>
              <a:t> no espectro da lesão da substância branca</a:t>
            </a:r>
            <a:r>
              <a:rPr lang="pt-BR" smtClean="0"/>
              <a:t>, podendo alguns destes RN com ventriculomegalia apresentar  espectro de </a:t>
            </a:r>
            <a:r>
              <a:rPr lang="pt-BR" smtClean="0">
                <a:solidFill>
                  <a:srgbClr val="FF3300"/>
                </a:solidFill>
              </a:rPr>
              <a:t>leucomalácia tipo II (</a:t>
            </a:r>
            <a:r>
              <a:rPr lang="pt-BR" smtClean="0"/>
              <a:t>densidades periventriculares transitórias evoluindo para pequenos cistos localizados). Tradicionalmente a ventriculomegalia e o hidrocéfalo tem sido interpretados como seqüela de hemorragia intraventricular, mas há uma evidência cada vez maior que a </a:t>
            </a:r>
            <a:r>
              <a:rPr lang="pt-BR" smtClean="0">
                <a:solidFill>
                  <a:srgbClr val="FF3300"/>
                </a:solidFill>
              </a:rPr>
              <a:t>ventriculomegalia quase sempre reflete algum grau de lesão da substância branca</a:t>
            </a:r>
            <a:r>
              <a:rPr lang="pt-BR" smtClean="0"/>
              <a:t>.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bwMode="auto">
          <a:xfrm>
            <a:off x="457200" y="319088"/>
            <a:ext cx="8229600" cy="990600"/>
          </a:xfrm>
          <a:noFill/>
        </p:spPr>
        <p:txBody>
          <a:bodyPr wrap="square" numCol="1" anchorCtr="0" compatLnSpc="1">
            <a:prstTxWarp prst="textNoShape">
              <a:avLst/>
            </a:prstTxWarp>
          </a:bodyPr>
          <a:lstStyle/>
          <a:p>
            <a:pPr algn="ctr"/>
            <a:r>
              <a:rPr lang="pt-BR" sz="1800" b="1" smtClean="0">
                <a:solidFill>
                  <a:srgbClr val="0033CC"/>
                </a:solidFill>
              </a:rPr>
              <a:t>US NAS LESÕES ISQUÊMICAS DO PRÉ-TERMO</a:t>
            </a:r>
            <a:r>
              <a:rPr lang="pt-BR" sz="1800" b="1" smtClean="0"/>
              <a:t/>
            </a:r>
            <a:br>
              <a:rPr lang="pt-BR" sz="1800" b="1" smtClean="0"/>
            </a:br>
            <a:r>
              <a:rPr lang="pt-BR" sz="1800" b="1" smtClean="0">
                <a:solidFill>
                  <a:srgbClr val="FF00FF"/>
                </a:solidFill>
              </a:rPr>
              <a:t>Hiperecogenicidade periventricular (“flares”)</a:t>
            </a:r>
          </a:p>
        </p:txBody>
      </p:sp>
      <p:sp>
        <p:nvSpPr>
          <p:cNvPr id="87043" name="Rectangle 3"/>
          <p:cNvSpPr>
            <a:spLocks noGrp="1"/>
          </p:cNvSpPr>
          <p:nvPr>
            <p:ph type="body" idx="1"/>
          </p:nvPr>
        </p:nvSpPr>
        <p:spPr>
          <a:xfrm>
            <a:off x="457200" y="1854200"/>
            <a:ext cx="8229600" cy="4876800"/>
          </a:xfrm>
        </p:spPr>
        <p:txBody>
          <a:bodyPr/>
          <a:lstStyle/>
          <a:p>
            <a:pPr algn="ctr">
              <a:lnSpc>
                <a:spcPct val="90000"/>
              </a:lnSpc>
            </a:pPr>
            <a:r>
              <a:rPr lang="pt-PT" i="1" smtClean="0"/>
              <a:t>Portanto, na nossa prática clínica, não consideramos a hiperecogenicidade como leucomalácia, diferente de outros autores. Ela pode ser </a:t>
            </a:r>
            <a:r>
              <a:rPr lang="pt-PT" i="1" smtClean="0">
                <a:solidFill>
                  <a:srgbClr val="0033CC"/>
                </a:solidFill>
              </a:rPr>
              <a:t>transitória, quando detectada nos primeiros 14 dias de vida</a:t>
            </a:r>
            <a:r>
              <a:rPr lang="pt-PT" i="1" smtClean="0"/>
              <a:t> (principalmente nos primeiros 6 dias de vida). </a:t>
            </a:r>
            <a:r>
              <a:rPr lang="pt-PT" b="1" i="1" smtClean="0"/>
              <a:t>A persistência depois de 14 dias implica em acompanhamento</a:t>
            </a:r>
            <a:r>
              <a:rPr lang="pt-PT" i="1" smtClean="0"/>
              <a:t>, pela possibilidade de  detecção de leucomalácia cística. </a:t>
            </a:r>
            <a:r>
              <a:rPr lang="pt-PT" i="1" smtClean="0">
                <a:solidFill>
                  <a:srgbClr val="0033CC"/>
                </a:solidFill>
              </a:rPr>
              <a:t>Quando a </a:t>
            </a:r>
            <a:r>
              <a:rPr lang="pt-PT" b="1" i="1" smtClean="0">
                <a:solidFill>
                  <a:srgbClr val="0033CC"/>
                </a:solidFill>
              </a:rPr>
              <a:t>hiperecogenicidade </a:t>
            </a:r>
            <a:r>
              <a:rPr lang="pt-PT" i="1" smtClean="0">
                <a:solidFill>
                  <a:srgbClr val="0033CC"/>
                </a:solidFill>
              </a:rPr>
              <a:t>vem </a:t>
            </a:r>
            <a:r>
              <a:rPr lang="pt-PT" b="1" i="1" smtClean="0">
                <a:solidFill>
                  <a:srgbClr val="0033CC"/>
                </a:solidFill>
              </a:rPr>
              <a:t>acompanhada  de dilatação biventricular</a:t>
            </a:r>
            <a:r>
              <a:rPr lang="pt-PT" i="1" smtClean="0"/>
              <a:t>, a nossa atenção é maior e se estes achados  persistirem na alta do bebê, encaminhamos á Terapia Ocupacional, pois </a:t>
            </a:r>
            <a:r>
              <a:rPr lang="pt-PT" b="1" i="1" smtClean="0">
                <a:solidFill>
                  <a:srgbClr val="FF00FF"/>
                </a:solidFill>
              </a:rPr>
              <a:t>pode traduzir lesão cerebral difusa</a:t>
            </a:r>
            <a:r>
              <a:rPr lang="pt-PT" b="1" i="1" smtClean="0"/>
              <a:t>.</a:t>
            </a:r>
            <a:endParaRPr lang="pt-BR" b="1" i="1" smtClean="0"/>
          </a:p>
          <a:p>
            <a:pPr algn="ctr">
              <a:lnSpc>
                <a:spcPct val="90000"/>
              </a:lnSpc>
            </a:pPr>
            <a:r>
              <a:rPr lang="pt-BR" sz="1400" smtClean="0">
                <a:solidFill>
                  <a:srgbClr val="0033CC"/>
                </a:solidFill>
              </a:rPr>
              <a:t>19º Congresso Brasileiro de Ultrasonografia da SBUS</a:t>
            </a:r>
            <a:br>
              <a:rPr lang="pt-BR" sz="1400" smtClean="0">
                <a:solidFill>
                  <a:srgbClr val="0033CC"/>
                </a:solidFill>
              </a:rPr>
            </a:br>
            <a:r>
              <a:rPr lang="pt-BR" sz="1400" smtClean="0">
                <a:solidFill>
                  <a:srgbClr val="0033CC"/>
                </a:solidFill>
              </a:rPr>
              <a:t>São Paulo, 21 a 24 de outubro de 2015 (</a:t>
            </a:r>
            <a:r>
              <a:rPr lang="pt-BR" sz="1400" smtClean="0"/>
              <a:t>ainda em preparação)</a:t>
            </a:r>
          </a:p>
        </p:txBody>
      </p:sp>
      <p:sp>
        <p:nvSpPr>
          <p:cNvPr id="87044" name="Text Box 4"/>
          <p:cNvSpPr txBox="1">
            <a:spLocks noChangeArrowheads="1"/>
          </p:cNvSpPr>
          <p:nvPr/>
        </p:nvSpPr>
        <p:spPr bwMode="auto">
          <a:xfrm>
            <a:off x="2378075" y="1108075"/>
            <a:ext cx="4324350" cy="366713"/>
          </a:xfrm>
          <a:prstGeom prst="rect">
            <a:avLst/>
          </a:prstGeom>
          <a:solidFill>
            <a:schemeClr val="hlink"/>
          </a:solidFill>
          <a:ln w="9525">
            <a:noFill/>
            <a:miter lim="800000"/>
            <a:headEnd/>
            <a:tailEnd/>
          </a:ln>
          <a:effectLst/>
        </p:spPr>
        <p:txBody>
          <a:bodyPr wrap="none">
            <a:spAutoFit/>
          </a:bodyPr>
          <a:lstStyle/>
          <a:p>
            <a:r>
              <a:rPr lang="pt-BR">
                <a:solidFill>
                  <a:srgbClr val="FFFF00"/>
                </a:solidFill>
              </a:rPr>
              <a:t>Qual conduta que temos nestas crianças</a:t>
            </a:r>
          </a:p>
        </p:txBody>
      </p:sp>
      <p:sp>
        <p:nvSpPr>
          <p:cNvPr id="87045" name="Text Box 5"/>
          <p:cNvSpPr txBox="1">
            <a:spLocks noChangeArrowheads="1"/>
          </p:cNvSpPr>
          <p:nvPr/>
        </p:nvSpPr>
        <p:spPr bwMode="auto">
          <a:xfrm>
            <a:off x="365125" y="-22225"/>
            <a:ext cx="1689100" cy="457200"/>
          </a:xfrm>
          <a:prstGeom prst="rect">
            <a:avLst/>
          </a:prstGeom>
          <a:noFill/>
          <a:ln w="9525">
            <a:noFill/>
            <a:miter lim="800000"/>
            <a:headEnd/>
            <a:tailEnd/>
          </a:ln>
          <a:effectLst/>
        </p:spPr>
        <p:txBody>
          <a:bodyPr wrap="none">
            <a:spAutoFit/>
          </a:bodyPr>
          <a:lstStyle/>
          <a:p>
            <a:r>
              <a:rPr lang="pt-BR" sz="2400" b="1">
                <a:solidFill>
                  <a:srgbClr val="FF3399"/>
                </a:solidFill>
              </a:rPr>
              <a:t>Portanto...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02" name="Group 18"/>
          <p:cNvGraphicFramePr>
            <a:graphicFrameLocks noGrp="1"/>
          </p:cNvGraphicFramePr>
          <p:nvPr/>
        </p:nvGraphicFramePr>
        <p:xfrm>
          <a:off x="1400175" y="444500"/>
          <a:ext cx="6702425" cy="396240"/>
        </p:xfrm>
        <a:graphic>
          <a:graphicData uri="http://schemas.openxmlformats.org/drawingml/2006/table">
            <a:tbl>
              <a:tblPr/>
              <a:tblGrid>
                <a:gridCol w="5994400"/>
                <a:gridCol w="70802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0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sio pr</a:t>
                      </a:r>
                      <a:r>
                        <a:rPr kumimoji="0" lang="en-US" sz="1000" b="1" i="0" u="none" strike="noStrike" cap="none" normalizeH="0" baseline="0" smtClean="0">
                          <a:ln>
                            <a:noFill/>
                          </a:ln>
                          <a:solidFill>
                            <a:srgbClr val="999999"/>
                          </a:solidFill>
                          <a:effectLst/>
                          <a:latin typeface="Arial"/>
                          <a:cs typeface="Times New Roman" pitchFamily="18" charset="0"/>
                        </a:rPr>
                        <a:t>é</a:t>
                      </a:r>
                      <a:r>
                        <a:rPr kumimoji="0" lang="en-US" sz="1000" b="1" i="0" u="none" strike="noStrike" cap="none" normalizeH="0" baseline="0" smtClean="0">
                          <a:ln>
                            <a:noFill/>
                          </a:ln>
                          <a:solidFill>
                            <a:srgbClr val="999999"/>
                          </a:solidFill>
                          <a:effectLst/>
                          <a:latin typeface="Verdana" pitchFamily="34" charset="0"/>
                          <a:cs typeface="Times New Roman" pitchFamily="18" charset="0"/>
                        </a:rPr>
                        <a:t>-natal para neuroprote</a:t>
                      </a:r>
                      <a:r>
                        <a:rPr kumimoji="0" lang="en-US" sz="1000" b="1" i="0" u="none" strike="noStrike" cap="none" normalizeH="0" baseline="0" smtClean="0">
                          <a:ln>
                            <a:noFill/>
                          </a:ln>
                          <a:solidFill>
                            <a:srgbClr val="999999"/>
                          </a:solidFill>
                          <a:effectLst/>
                          <a:latin typeface="Arial"/>
                          <a:cs typeface="Times New Roman" pitchFamily="18" charset="0"/>
                        </a:rPr>
                        <a:t>ç</a:t>
                      </a:r>
                      <a:r>
                        <a:rPr kumimoji="0" lang="en-US" sz="1000" b="1" i="0" u="none" strike="noStrike" cap="none" normalizeH="0" baseline="0" smtClean="0">
                          <a:ln>
                            <a:noFill/>
                          </a:ln>
                          <a:solidFill>
                            <a:srgbClr val="999999"/>
                          </a:solidFill>
                          <a:effectLst/>
                          <a:latin typeface="Verdana" pitchFamily="34" charset="0"/>
                          <a:cs typeface="Times New Roman" pitchFamily="18" charset="0"/>
                        </a:rPr>
                        <a:t>ão</a:t>
                      </a:r>
                      <a:r>
                        <a:rPr kumimoji="0" lang="en-US"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0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000" b="0" i="0" u="none" strike="noStrike" cap="none" normalizeH="0" baseline="0" smtClean="0">
                          <a:ln>
                            <a:noFill/>
                          </a:ln>
                          <a:solidFill>
                            <a:srgbClr val="999999"/>
                          </a:solidFill>
                          <a:effectLst/>
                          <a:latin typeface="Verdana" pitchFamily="34" charset="0"/>
                          <a:cs typeface="Times New Roman" pitchFamily="18" charset="0"/>
                        </a:rPr>
                        <a:t>Autor(es): Magee L et al. Apresenta</a:t>
                      </a:r>
                      <a:r>
                        <a:rPr kumimoji="0" lang="en-US" sz="1000" b="0" i="0" u="none" strike="noStrike" cap="none" normalizeH="0" baseline="0" smtClean="0">
                          <a:ln>
                            <a:noFill/>
                          </a:ln>
                          <a:solidFill>
                            <a:srgbClr val="999999"/>
                          </a:solidFill>
                          <a:effectLst/>
                          <a:latin typeface="Arial"/>
                          <a:cs typeface="Times New Roman" pitchFamily="18" charset="0"/>
                        </a:rPr>
                        <a:t>ç</a:t>
                      </a:r>
                      <a:r>
                        <a:rPr kumimoji="0" lang="en-US" sz="1000" b="0" i="0" u="none" strike="noStrike" cap="none" normalizeH="0" baseline="0" smtClean="0">
                          <a:ln>
                            <a:noFill/>
                          </a:ln>
                          <a:solidFill>
                            <a:srgbClr val="999999"/>
                          </a:solidFill>
                          <a:effectLst/>
                          <a:latin typeface="Verdana" pitchFamily="34" charset="0"/>
                          <a:cs typeface="Times New Roman" pitchFamily="18" charset="0"/>
                        </a:rPr>
                        <a:t>ão: Roberto Faria</a:t>
                      </a:r>
                      <a:endParaRPr kumimoji="0" lang="en-US" sz="1000" b="0" i="0" u="none" strike="noStrike" cap="none" normalizeH="0" baseline="0" smtClean="0">
                        <a:ln>
                          <a:noFill/>
                        </a:ln>
                        <a:solidFill>
                          <a:schemeClr val="tx1"/>
                        </a:solidFill>
                        <a:effectLst/>
                        <a:latin typeface="Arial"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Arial"/>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7358063" y="554038"/>
            <a:ext cx="352425" cy="285750"/>
          </a:xfrm>
          <a:prstGeom prst="rect">
            <a:avLst/>
          </a:prstGeom>
          <a:noFill/>
        </p:spPr>
      </p:pic>
      <p:pic>
        <p:nvPicPr>
          <p:cNvPr id="67603" name="Picture 2"/>
          <p:cNvPicPr>
            <a:picLocks noGrp="1" noChangeAspect="1" noChangeArrowheads="1"/>
          </p:cNvPicPr>
          <p:nvPr>
            <p:ph type="body" idx="1"/>
          </p:nvPr>
        </p:nvPicPr>
        <p:blipFill>
          <a:blip r:embed="rId4"/>
          <a:srcRect/>
          <a:stretch>
            <a:fillRect/>
          </a:stretch>
        </p:blipFill>
        <p:spPr>
          <a:xfrm>
            <a:off x="1527175" y="1136650"/>
            <a:ext cx="5830888" cy="5556250"/>
          </a:xfrm>
          <a:noFill/>
          <a:ln w="57150">
            <a:solidFill>
              <a:schemeClr val="hlink"/>
            </a:solid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097" name="Group 9"/>
          <p:cNvGraphicFramePr>
            <a:graphicFrameLocks noGrp="1"/>
          </p:cNvGraphicFramePr>
          <p:nvPr/>
        </p:nvGraphicFramePr>
        <p:xfrm>
          <a:off x="825500" y="390525"/>
          <a:ext cx="7796213" cy="676275"/>
        </p:xfrm>
        <a:graphic>
          <a:graphicData uri="http://schemas.openxmlformats.org/drawingml/2006/table">
            <a:tbl>
              <a:tblPr/>
              <a:tblGrid>
                <a:gridCol w="6965950"/>
                <a:gridCol w="830263"/>
              </a:tblGrid>
              <a:tr h="676275">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Neuroprote</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no RN prematuro :Sulfato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e Via de parto (22Congresso Brasileiro de Perinatologia, 19 a 22/11/2014, Bras</a:t>
                      </a:r>
                      <a:r>
                        <a:rPr kumimoji="0" lang="pt-BR" sz="900" b="1" i="0" u="none" strike="noStrike" cap="none" normalizeH="0" baseline="0" smtClean="0">
                          <a:ln>
                            <a:noFill/>
                          </a:ln>
                          <a:solidFill>
                            <a:srgbClr val="999999"/>
                          </a:solidFill>
                          <a:effectLst/>
                          <a:latin typeface="Arial" pitchFamily="34" charset="0"/>
                          <a:cs typeface="Times New Roman" pitchFamily="18" charset="0"/>
                        </a:rPr>
                        <a:t>í</a:t>
                      </a:r>
                      <a:r>
                        <a:rPr kumimoji="0" lang="pt-BR" sz="900" b="1" i="0" u="none" strike="noStrike" cap="none" normalizeH="0" baseline="0" smtClean="0">
                          <a:ln>
                            <a:noFill/>
                          </a:ln>
                          <a:solidFill>
                            <a:srgbClr val="999999"/>
                          </a:solidFill>
                          <a:effectLst/>
                          <a:latin typeface="Verdana" pitchFamily="34" charset="0"/>
                          <a:cs typeface="Times New Roman" pitchFamily="18" charset="0"/>
                        </a:rPr>
                        <a:t>lia)</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Silândia Amaral da Silva Freitas</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89093" name="Picture 6" descr="link2">
            <a:hlinkClick r:id="rId2"/>
          </p:cNvPr>
          <p:cNvPicPr>
            <a:picLocks noChangeAspect="1" noChangeArrowheads="1"/>
          </p:cNvPicPr>
          <p:nvPr/>
        </p:nvPicPr>
        <p:blipFill>
          <a:blip r:embed="rId3"/>
          <a:srcRect/>
          <a:stretch>
            <a:fillRect/>
          </a:stretch>
        </p:blipFill>
        <p:spPr bwMode="auto">
          <a:xfrm>
            <a:off x="7812088" y="492125"/>
            <a:ext cx="412750" cy="334963"/>
          </a:xfrm>
          <a:prstGeom prst="rect">
            <a:avLst/>
          </a:prstGeom>
          <a:noFill/>
          <a:ln w="9525">
            <a:noFill/>
            <a:miter lim="800000"/>
            <a:headEnd/>
            <a:tailEnd/>
          </a:ln>
        </p:spPr>
      </p:pic>
      <p:sp>
        <p:nvSpPr>
          <p:cNvPr id="89094" name="Título 11"/>
          <p:cNvSpPr>
            <a:spLocks/>
          </p:cNvSpPr>
          <p:nvPr/>
        </p:nvSpPr>
        <p:spPr bwMode="auto">
          <a:xfrm>
            <a:off x="357188" y="1201738"/>
            <a:ext cx="8786812" cy="1143000"/>
          </a:xfrm>
          <a:prstGeom prst="rect">
            <a:avLst/>
          </a:prstGeom>
          <a:noFill/>
          <a:ln w="12700">
            <a:noFill/>
            <a:miter lim="400000"/>
            <a:headEnd/>
            <a:tailEnd/>
          </a:ln>
        </p:spPr>
        <p:txBody>
          <a:bodyPr lIns="91435" tIns="45718" rIns="91435" bIns="45718" anchor="ctr"/>
          <a:lstStyle/>
          <a:p>
            <a:pPr algn="ctr" defTabSz="411163">
              <a:lnSpc>
                <a:spcPct val="90000"/>
              </a:lnSpc>
            </a:pPr>
            <a:r>
              <a:rPr lang="pt-BR" sz="3300" b="1">
                <a:solidFill>
                  <a:srgbClr val="C00000"/>
                </a:solidFill>
                <a:latin typeface="Georgia" pitchFamily="18" charset="0"/>
                <a:sym typeface="Georgia" pitchFamily="18" charset="0"/>
              </a:rPr>
              <a:t>SULFATO DE MAGNÉSIO PARA NEUROPROTEÇÃO.</a:t>
            </a:r>
            <a:endParaRPr lang="pt-BR" sz="3300" b="1">
              <a:solidFill>
                <a:srgbClr val="C00000"/>
              </a:solidFill>
              <a:latin typeface="Georgia" pitchFamily="18" charset="0"/>
              <a:cs typeface="Times New Roman" pitchFamily="18" charset="0"/>
              <a:sym typeface="Georgia" pitchFamily="18" charset="0"/>
            </a:endParaRPr>
          </a:p>
        </p:txBody>
      </p:sp>
      <p:sp>
        <p:nvSpPr>
          <p:cNvPr id="89095" name="CaixaDeTexto 1"/>
          <p:cNvSpPr>
            <a:spLocks noGrp="1" noChangeArrowheads="1"/>
          </p:cNvSpPr>
          <p:nvPr>
            <p:ph type="body" idx="4294967295"/>
          </p:nvPr>
        </p:nvSpPr>
        <p:spPr>
          <a:xfrm>
            <a:off x="1160463" y="1252538"/>
            <a:ext cx="7983537" cy="4375150"/>
          </a:xfrm>
          <a:ln/>
        </p:spPr>
        <p:txBody>
          <a:bodyPr lIns="0" tIns="0" rIns="0" bIns="0" anchor="ctr"/>
          <a:lstStyle/>
          <a:p>
            <a:pPr marL="431800" indent="-431800" defTabSz="1300163">
              <a:spcBef>
                <a:spcPct val="0"/>
              </a:spcBef>
              <a:buSzTx/>
              <a:buFontTx/>
              <a:buNone/>
            </a:pPr>
            <a:r>
              <a:rPr lang="en-US" b="1" smtClean="0"/>
              <a:t>American College of Obstetricians </a:t>
            </a:r>
            <a:r>
              <a:rPr lang="pt-BR" b="1" smtClean="0"/>
              <a:t>and Gynecologists (ACOG) and </a:t>
            </a:r>
            <a:r>
              <a:rPr lang="en-US" b="1" smtClean="0"/>
              <a:t>Society for Maternal-Fetal Medicine - </a:t>
            </a:r>
            <a:r>
              <a:rPr lang="pt-BR" smtClean="0"/>
              <a:t>março 2010.</a:t>
            </a:r>
          </a:p>
        </p:txBody>
      </p:sp>
      <p:sp>
        <p:nvSpPr>
          <p:cNvPr id="89096" name="CaixaDeTexto 3"/>
          <p:cNvSpPr txBox="1">
            <a:spLocks noChangeArrowheads="1"/>
          </p:cNvSpPr>
          <p:nvPr/>
        </p:nvSpPr>
        <p:spPr bwMode="auto">
          <a:xfrm>
            <a:off x="673100" y="4694238"/>
            <a:ext cx="8135938" cy="1377950"/>
          </a:xfrm>
          <a:prstGeom prst="rect">
            <a:avLst/>
          </a:prstGeom>
          <a:solidFill>
            <a:srgbClr val="FFE636"/>
          </a:solidFill>
          <a:ln w="9525">
            <a:noFill/>
            <a:miter lim="800000"/>
            <a:headEnd/>
            <a:tailEnd/>
          </a:ln>
        </p:spPr>
        <p:txBody>
          <a:bodyPr lIns="91435" tIns="45718" rIns="91435" bIns="45718">
            <a:spAutoFit/>
          </a:bodyPr>
          <a:lstStyle/>
          <a:p>
            <a:r>
              <a:rPr lang="pt-BR" sz="2800">
                <a:solidFill>
                  <a:srgbClr val="002060"/>
                </a:solidFill>
                <a:sym typeface="Georgia" pitchFamily="18" charset="0"/>
              </a:rPr>
              <a:t>“A evidência disponível sugere que o sulfato de magnésio administrado antes do nascimento prematuro reduz o risco de paralisia cerebral”.</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21" name="Group 9"/>
          <p:cNvGraphicFramePr>
            <a:graphicFrameLocks noGrp="1"/>
          </p:cNvGraphicFramePr>
          <p:nvPr>
            <p:ph idx="4294967295"/>
          </p:nvPr>
        </p:nvGraphicFramePr>
        <p:xfrm>
          <a:off x="723900" y="1655763"/>
          <a:ext cx="7983538" cy="1081088"/>
        </p:xfrm>
        <a:graphic>
          <a:graphicData uri="http://schemas.openxmlformats.org/drawingml/2006/table">
            <a:tbl>
              <a:tblPr/>
              <a:tblGrid>
                <a:gridCol w="7135813"/>
                <a:gridCol w="847725"/>
              </a:tblGrid>
              <a:tr h="1081088">
                <a:tc>
                  <a:txBody>
                    <a:bodyPr/>
                    <a:lstStyle/>
                    <a:p>
                      <a:pPr marL="0" marR="0" lvl="0" indent="0" algn="ctr" defTabSz="584200" rtl="0" eaLnBrk="1" fontAlgn="base" latinLnBrk="0" hangingPunct="1">
                        <a:lnSpc>
                          <a:spcPct val="100000"/>
                        </a:lnSpc>
                        <a:spcBef>
                          <a:spcPct val="0"/>
                        </a:spcBef>
                        <a:spcAft>
                          <a:spcPct val="0"/>
                        </a:spcAft>
                        <a:buClr>
                          <a:schemeClr val="accent1"/>
                        </a:buClr>
                        <a:buSzTx/>
                        <a:buFontTx/>
                        <a:buNone/>
                        <a:tabLst/>
                      </a:pPr>
                      <a:r>
                        <a:rPr kumimoji="0" lang="pt-BR" sz="900" b="1" i="0" u="none" strike="noStrike" cap="none" normalizeH="0" baseline="0" smtClean="0">
                          <a:ln>
                            <a:noFill/>
                          </a:ln>
                          <a:solidFill>
                            <a:srgbClr val="999999"/>
                          </a:solidFill>
                          <a:effectLst/>
                          <a:latin typeface="Verdana" pitchFamily="34" charset="0"/>
                          <a:cs typeface="Times New Roman" pitchFamily="18" charset="0"/>
                        </a:rPr>
                        <a:t>Sulfato de magn</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sio pr</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-natal e perfura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 intestinal espontânea em rec</a:t>
                      </a:r>
                      <a:r>
                        <a:rPr kumimoji="0" lang="pt-BR" sz="900" b="1" i="0" u="none" strike="noStrike" cap="none" normalizeH="0" baseline="0" smtClean="0">
                          <a:ln>
                            <a:noFill/>
                          </a:ln>
                          <a:solidFill>
                            <a:srgbClr val="999999"/>
                          </a:solidFill>
                          <a:effectLst/>
                          <a:latin typeface="Arial" pitchFamily="34" charset="0"/>
                          <a:cs typeface="Times New Roman" pitchFamily="18" charset="0"/>
                        </a:rPr>
                        <a:t>é</a:t>
                      </a:r>
                      <a:r>
                        <a:rPr kumimoji="0" lang="pt-BR" sz="900" b="1" i="0" u="none" strike="noStrike" cap="none" normalizeH="0" baseline="0" smtClean="0">
                          <a:ln>
                            <a:noFill/>
                          </a:ln>
                          <a:solidFill>
                            <a:srgbClr val="999999"/>
                          </a:solidFill>
                          <a:effectLst/>
                          <a:latin typeface="Verdana" pitchFamily="34" charset="0"/>
                          <a:cs typeface="Times New Roman" pitchFamily="18" charset="0"/>
                        </a:rPr>
                        <a:t>m-nascidos menores de 25 semanas de gesta</a:t>
                      </a:r>
                      <a:r>
                        <a:rPr kumimoji="0" lang="pt-BR" sz="900" b="1" i="0" u="none" strike="noStrike" cap="none" normalizeH="0" baseline="0" smtClean="0">
                          <a:ln>
                            <a:noFill/>
                          </a:ln>
                          <a:solidFill>
                            <a:srgbClr val="999999"/>
                          </a:solidFill>
                          <a:effectLst/>
                          <a:latin typeface="Arial" pitchFamily="34" charset="0"/>
                          <a:cs typeface="Times New Roman" pitchFamily="18" charset="0"/>
                        </a:rPr>
                        <a:t>ç</a:t>
                      </a:r>
                      <a:r>
                        <a:rPr kumimoji="0" lang="pt-BR" sz="900" b="1" i="0" u="none" strike="noStrike" cap="none" normalizeH="0" baseline="0" smtClean="0">
                          <a:ln>
                            <a:noFill/>
                          </a:ln>
                          <a:solidFill>
                            <a:srgbClr val="999999"/>
                          </a:solidFill>
                          <a:effectLst/>
                          <a:latin typeface="Verdana" pitchFamily="34" charset="0"/>
                          <a:cs typeface="Times New Roman" pitchFamily="18" charset="0"/>
                        </a:rPr>
                        <a:t>ão</a:t>
                      </a:r>
                      <a:r>
                        <a:rPr kumimoji="0" lang="pt-BR" sz="9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9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900" b="0" i="0" u="none" strike="noStrike" cap="none" normalizeH="0" baseline="0" smtClean="0">
                          <a:ln>
                            <a:noFill/>
                          </a:ln>
                          <a:solidFill>
                            <a:srgbClr val="999999"/>
                          </a:solidFill>
                          <a:effectLst/>
                          <a:latin typeface="Verdana" pitchFamily="34" charset="0"/>
                          <a:cs typeface="Times New Roman" pitchFamily="18" charset="0"/>
                        </a:rPr>
                        <a:t>Autor(es): BN Rattray, DM Kraus, LR Drinker, RN Goldberg, DT Tanaka, CM Cotten. Apresenta</a:t>
                      </a:r>
                      <a:r>
                        <a:rPr kumimoji="0" lang="pt-BR" sz="900" b="0" i="0" u="none" strike="noStrike" cap="none" normalizeH="0" baseline="0" smtClean="0">
                          <a:ln>
                            <a:noFill/>
                          </a:ln>
                          <a:solidFill>
                            <a:srgbClr val="999999"/>
                          </a:solidFill>
                          <a:effectLst/>
                          <a:latin typeface="Arial" pitchFamily="34" charset="0"/>
                          <a:cs typeface="Times New Roman" pitchFamily="18" charset="0"/>
                        </a:rPr>
                        <a:t>ç</a:t>
                      </a:r>
                      <a:r>
                        <a:rPr kumimoji="0" lang="pt-BR" sz="900" b="0" i="0" u="none" strike="noStrike" cap="none" normalizeH="0" baseline="0" smtClean="0">
                          <a:ln>
                            <a:noFill/>
                          </a:ln>
                          <a:solidFill>
                            <a:srgbClr val="999999"/>
                          </a:solidFill>
                          <a:effectLst/>
                          <a:latin typeface="Verdana" pitchFamily="34" charset="0"/>
                          <a:cs typeface="Times New Roman" pitchFamily="18" charset="0"/>
                        </a:rPr>
                        <a:t>ão: Aline Saliba, Fabiana M</a:t>
                      </a:r>
                      <a:r>
                        <a:rPr kumimoji="0" lang="pt-BR" sz="900" b="0" i="0" u="none" strike="noStrike" cap="none" normalizeH="0" baseline="0" smtClean="0">
                          <a:ln>
                            <a:noFill/>
                          </a:ln>
                          <a:solidFill>
                            <a:srgbClr val="999999"/>
                          </a:solidFill>
                          <a:effectLst/>
                          <a:latin typeface="Arial" pitchFamily="34" charset="0"/>
                          <a:cs typeface="Times New Roman" pitchFamily="18" charset="0"/>
                        </a:rPr>
                        <a:t>á</a:t>
                      </a:r>
                      <a:r>
                        <a:rPr kumimoji="0" lang="pt-BR" sz="900" b="0" i="0" u="none" strike="noStrike" cap="none" normalizeH="0" baseline="0" smtClean="0">
                          <a:ln>
                            <a:noFill/>
                          </a:ln>
                          <a:solidFill>
                            <a:srgbClr val="999999"/>
                          </a:solidFill>
                          <a:effectLst/>
                          <a:latin typeface="Verdana" pitchFamily="34" charset="0"/>
                          <a:cs typeface="Times New Roman" pitchFamily="18" charset="0"/>
                        </a:rPr>
                        <a:t>rcia de Alcântara Moraes Altivo</a:t>
                      </a:r>
                      <a:endParaRPr kumimoji="0" lang="pt-BR" sz="900" b="0" i="0" u="none" strike="noStrike" cap="none" normalizeH="0" baseline="0" smtClean="0">
                        <a:ln>
                          <a:noFill/>
                        </a:ln>
                        <a:solidFill>
                          <a:schemeClr val="tx1"/>
                        </a:solidFill>
                        <a:effectLst/>
                        <a:latin typeface="Arial" pitchFamily="34"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c>
                  <a:txBody>
                    <a:bodyPr/>
                    <a:lstStyle/>
                    <a:p>
                      <a:pPr marL="0" marR="0" lvl="0" indent="0" algn="l" defTabSz="584200" rtl="0" eaLnBrk="1" fontAlgn="base" latinLnBrk="0" hangingPunct="1">
                        <a:lnSpc>
                          <a:spcPct val="100000"/>
                        </a:lnSpc>
                        <a:spcBef>
                          <a:spcPct val="0"/>
                        </a:spcBef>
                        <a:spcAft>
                          <a:spcPct val="0"/>
                        </a:spcAft>
                        <a:buClr>
                          <a:schemeClr val="accent1"/>
                        </a:buClr>
                        <a:buSzTx/>
                        <a:buFontTx/>
                        <a:buNone/>
                        <a:tabLst/>
                      </a:pPr>
                      <a:r>
                        <a:rPr kumimoji="0" lang="pt-BR" sz="20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Arial" pitchFamily="34" charset="0"/>
                          <a:cs typeface="Times New Roman" pitchFamily="18" charset="0"/>
                        </a:rPr>
                        <a:t> </a:t>
                      </a:r>
                      <a:r>
                        <a:rPr kumimoji="0" lang="pt-BR" sz="2000" b="0" i="0" u="none" strike="noStrike" cap="none" normalizeH="0" baseline="0" smtClean="0">
                          <a:ln>
                            <a:noFill/>
                          </a:ln>
                          <a:solidFill>
                            <a:srgbClr val="000000"/>
                          </a:solidFill>
                          <a:effectLst/>
                          <a:latin typeface="Arial" pitchFamily="34" charset="0"/>
                          <a:cs typeface="Times New Roman" pitchFamily="18" charset="0"/>
                        </a:rPr>
                        <a:t>  </a:t>
                      </a:r>
                      <a:endParaRPr kumimoji="0" lang="pt-BR"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64291" marR="64291" marT="32146" marB="32146" horzOverflow="overflow">
                    <a:lnL>
                      <a:noFill/>
                    </a:lnL>
                    <a:lnR>
                      <a:noFill/>
                    </a:lnR>
                    <a:lnT>
                      <a:noFill/>
                    </a:lnT>
                    <a:lnB>
                      <a:noFill/>
                    </a:lnB>
                    <a:lnTlToBr>
                      <a:noFill/>
                    </a:lnTlToBr>
                    <a:lnBlToTr>
                      <a:noFill/>
                    </a:lnBlToTr>
                    <a:solidFill>
                      <a:srgbClr val="E4E4E4"/>
                    </a:solidFill>
                  </a:tcPr>
                </a:tc>
              </a:tr>
            </a:tbl>
          </a:graphicData>
        </a:graphic>
      </p:graphicFrame>
      <p:pic>
        <p:nvPicPr>
          <p:cNvPr id="90117" name="Picture 13" descr="link2">
            <a:hlinkClick r:id="rId2"/>
          </p:cNvPr>
          <p:cNvPicPr>
            <a:picLocks noChangeAspect="1" noChangeArrowheads="1"/>
          </p:cNvPicPr>
          <p:nvPr/>
        </p:nvPicPr>
        <p:blipFill>
          <a:blip r:embed="rId3"/>
          <a:srcRect/>
          <a:stretch>
            <a:fillRect/>
          </a:stretch>
        </p:blipFill>
        <p:spPr bwMode="auto">
          <a:xfrm>
            <a:off x="7812088" y="1909763"/>
            <a:ext cx="349250" cy="284162"/>
          </a:xfrm>
          <a:prstGeom prst="rect">
            <a:avLst/>
          </a:prstGeom>
          <a:noFill/>
          <a:ln w="9525">
            <a:noFill/>
            <a:miter lim="800000"/>
            <a:headEnd/>
            <a:tailEnd/>
          </a:ln>
        </p:spPr>
      </p:pic>
      <p:sp>
        <p:nvSpPr>
          <p:cNvPr id="90118" name="Rectangle 14"/>
          <p:cNvSpPr>
            <a:spLocks/>
          </p:cNvSpPr>
          <p:nvPr/>
        </p:nvSpPr>
        <p:spPr bwMode="auto">
          <a:xfrm>
            <a:off x="581025" y="36513"/>
            <a:ext cx="7981950" cy="1428750"/>
          </a:xfrm>
          <a:prstGeom prst="rect">
            <a:avLst/>
          </a:prstGeom>
          <a:solidFill>
            <a:schemeClr val="accent1"/>
          </a:solidFill>
          <a:ln w="12700">
            <a:noFill/>
            <a:miter lim="400000"/>
            <a:headEnd/>
            <a:tailEnd/>
          </a:ln>
        </p:spPr>
        <p:txBody>
          <a:bodyPr lIns="0" tIns="0" rIns="0" bIns="0" anchor="ctr"/>
          <a:lstStyle/>
          <a:p>
            <a:pPr algn="ctr" defTabSz="411163" eaLnBrk="0" hangingPunct="0">
              <a:lnSpc>
                <a:spcPct val="90000"/>
              </a:lnSpc>
            </a:pPr>
            <a:r>
              <a:rPr lang="pt-BR" sz="2800" b="1">
                <a:solidFill>
                  <a:srgbClr val="FFFF00"/>
                </a:solidFill>
                <a:latin typeface="Georgia" pitchFamily="18" charset="0"/>
                <a:sym typeface="Georgia" pitchFamily="18" charset="0"/>
              </a:rPr>
              <a:t>SULFATO DE MAGNESIO PARA OS  RN &lt;25 SEMANAS</a:t>
            </a:r>
          </a:p>
        </p:txBody>
      </p:sp>
      <p:sp>
        <p:nvSpPr>
          <p:cNvPr id="90119" name="Rectangle 15"/>
          <p:cNvSpPr>
            <a:spLocks noChangeArrowheads="1"/>
          </p:cNvSpPr>
          <p:nvPr/>
        </p:nvSpPr>
        <p:spPr bwMode="auto">
          <a:xfrm>
            <a:off x="166688" y="2770188"/>
            <a:ext cx="8977312" cy="3748087"/>
          </a:xfrm>
          <a:prstGeom prst="rect">
            <a:avLst/>
          </a:prstGeom>
          <a:solidFill>
            <a:schemeClr val="accent1"/>
          </a:solidFill>
          <a:ln w="9525">
            <a:noFill/>
            <a:miter lim="800000"/>
            <a:headEnd/>
            <a:tailEnd/>
          </a:ln>
        </p:spPr>
        <p:txBody>
          <a:bodyPr lIns="64291" tIns="32146" rIns="64291" bIns="32146">
            <a:spAutoFit/>
          </a:bodyPr>
          <a:lstStyle/>
          <a:p>
            <a:pPr defTabSz="642938"/>
            <a:r>
              <a:rPr lang="pt-BR" sz="2200">
                <a:solidFill>
                  <a:srgbClr val="FFFFFF"/>
                </a:solidFill>
                <a:sym typeface="Georgia" pitchFamily="18" charset="0"/>
              </a:rPr>
              <a:t>A incidência de perfuração intestinal espontânea ocorreu em 30,4%</a:t>
            </a:r>
          </a:p>
          <a:p>
            <a:pPr defTabSz="642938"/>
            <a:r>
              <a:rPr lang="pt-BR" sz="2200">
                <a:solidFill>
                  <a:srgbClr val="FFFFFF"/>
                </a:solidFill>
                <a:sym typeface="Georgia" pitchFamily="18" charset="0"/>
              </a:rPr>
              <a:t> no protocolo do magnésio para neuroproteção, versos 12,9% fora</a:t>
            </a:r>
          </a:p>
          <a:p>
            <a:pPr defTabSz="642938"/>
            <a:r>
              <a:rPr lang="pt-BR" sz="2200">
                <a:solidFill>
                  <a:srgbClr val="FFFFFF"/>
                </a:solidFill>
                <a:sym typeface="Georgia" pitchFamily="18" charset="0"/>
              </a:rPr>
              <a:t> do protocolo, </a:t>
            </a:r>
            <a:r>
              <a:rPr lang="pt-BR" sz="2200" b="1">
                <a:solidFill>
                  <a:srgbClr val="FF3300"/>
                </a:solidFill>
                <a:sym typeface="Georgia" pitchFamily="18" charset="0"/>
              </a:rPr>
              <a:t>nos recém-nascidos &lt;25 semanas</a:t>
            </a:r>
          </a:p>
          <a:p>
            <a:pPr defTabSz="642938"/>
            <a:r>
              <a:rPr lang="pt-BR" sz="2200">
                <a:solidFill>
                  <a:srgbClr val="FFFFFF"/>
                </a:solidFill>
                <a:sym typeface="Georgia" pitchFamily="18" charset="0"/>
              </a:rPr>
              <a:t>                                       PATOGÊNESE</a:t>
            </a:r>
          </a:p>
          <a:p>
            <a:pPr defTabSz="642938"/>
            <a:r>
              <a:rPr lang="pt-BR" sz="2200">
                <a:solidFill>
                  <a:srgbClr val="FFFFFF"/>
                </a:solidFill>
                <a:sym typeface="Arial" pitchFamily="34" charset="0"/>
              </a:rPr>
              <a:t>    -O Mg cruza a placenta rapidamente: os níveis séricos do RN são </a:t>
            </a:r>
          </a:p>
          <a:p>
            <a:pPr defTabSz="642938"/>
            <a:r>
              <a:rPr lang="pt-BR" sz="2200">
                <a:solidFill>
                  <a:srgbClr val="FFFFFF"/>
                </a:solidFill>
                <a:sym typeface="Arial" pitchFamily="34" charset="0"/>
              </a:rPr>
              <a:t>proporcionais aos maternos;</a:t>
            </a:r>
          </a:p>
          <a:p>
            <a:pPr defTabSz="642938"/>
            <a:r>
              <a:rPr lang="pt-BR" sz="2200">
                <a:solidFill>
                  <a:srgbClr val="FFFFFF"/>
                </a:solidFill>
                <a:sym typeface="Arial" pitchFamily="34" charset="0"/>
              </a:rPr>
              <a:t>    -Regulação do tônus muscular:</a:t>
            </a:r>
          </a:p>
          <a:p>
            <a:pPr defTabSz="642938"/>
            <a:r>
              <a:rPr lang="pt-BR" sz="2200">
                <a:solidFill>
                  <a:srgbClr val="FFFFFF"/>
                </a:solidFill>
                <a:sym typeface="Arial" pitchFamily="34" charset="0"/>
              </a:rPr>
              <a:t>         Antagonista competitivo do Ca:</a:t>
            </a:r>
          </a:p>
          <a:p>
            <a:pPr marL="642938" lvl="2" indent="-322263" defTabSz="642938"/>
            <a:r>
              <a:rPr lang="pt-BR" sz="2200">
                <a:solidFill>
                  <a:srgbClr val="FFFFFF"/>
                </a:solidFill>
                <a:sym typeface="Arial" pitchFamily="34" charset="0"/>
              </a:rPr>
              <a:t>             -redução do Ca intracelular que favorece a interação </a:t>
            </a:r>
          </a:p>
          <a:p>
            <a:pPr marL="642938" lvl="2" indent="-322263" defTabSz="642938"/>
            <a:r>
              <a:rPr lang="pt-BR" sz="2200">
                <a:solidFill>
                  <a:srgbClr val="FFFFFF"/>
                </a:solidFill>
                <a:sym typeface="Arial" pitchFamily="34" charset="0"/>
              </a:rPr>
              <a:t>               actina-miosina16.</a:t>
            </a:r>
          </a:p>
          <a:p>
            <a:pPr marL="320675" lvl="1" indent="-160338" defTabSz="642938"/>
            <a:r>
              <a:rPr lang="pt-BR" sz="2200">
                <a:solidFill>
                  <a:srgbClr val="FFFFFF"/>
                </a:solidFill>
                <a:sym typeface="Arial" pitchFamily="34" charset="0"/>
              </a:rPr>
              <a:t>     -Atonia intestinal e impactação fecal</a:t>
            </a:r>
          </a:p>
        </p:txBody>
      </p:sp>
      <p:sp>
        <p:nvSpPr>
          <p:cNvPr id="90120" name="AutoShape 16"/>
          <p:cNvSpPr>
            <a:spLocks noChangeArrowheads="1"/>
          </p:cNvSpPr>
          <p:nvPr/>
        </p:nvSpPr>
        <p:spPr bwMode="auto">
          <a:xfrm>
            <a:off x="8167688" y="6062663"/>
            <a:ext cx="685800" cy="341312"/>
          </a:xfrm>
          <a:custGeom>
            <a:avLst/>
            <a:gdLst>
              <a:gd name="T0" fmla="*/ 33096705 w 21600"/>
              <a:gd name="T1" fmla="*/ 0 h 21600"/>
              <a:gd name="T2" fmla="*/ 0 w 21600"/>
              <a:gd name="T3" fmla="*/ 5462449 h 21600"/>
              <a:gd name="T4" fmla="*/ 33096705 w 21600"/>
              <a:gd name="T5" fmla="*/ 10924876 h 21600"/>
              <a:gd name="T6" fmla="*/ 44128936 w 21600"/>
              <a:gd name="T7" fmla="*/ 546244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a:solidFill>
              <a:schemeClr val="tx1"/>
            </a:solidFill>
            <a:miter lim="800000"/>
            <a:headEnd/>
            <a:tailEnd/>
          </a:ln>
        </p:spPr>
        <p:txBody>
          <a:bodyPr wrap="none" lIns="64291" tIns="32146" rIns="64291" bIns="32146" anchor="ctr"/>
          <a:lstStyle/>
          <a:p>
            <a:pPr defTabSz="411163"/>
            <a:endParaRPr lang="pt-BR" sz="2800">
              <a:solidFill>
                <a:srgbClr val="4F5C3F"/>
              </a:solidFill>
              <a:sym typeface="Georgia" pitchFamily="18" charset="0"/>
            </a:endParaRP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hape 151"/>
          <p:cNvSpPr>
            <a:spLocks noGrp="1"/>
          </p:cNvSpPr>
          <p:nvPr>
            <p:ph type="body" idx="4294967295"/>
          </p:nvPr>
        </p:nvSpPr>
        <p:spPr>
          <a:xfrm>
            <a:off x="512763" y="596900"/>
            <a:ext cx="8004175" cy="6102350"/>
          </a:xfrm>
          <a:solidFill>
            <a:schemeClr val="accent1"/>
          </a:solidFill>
          <a:ln/>
        </p:spPr>
        <p:txBody>
          <a:bodyPr lIns="102387" tIns="102387" rIns="102387" bIns="102387"/>
          <a:lstStyle/>
          <a:p>
            <a:pPr marL="457200" indent="-419100">
              <a:lnSpc>
                <a:spcPct val="90000"/>
              </a:lnSpc>
              <a:buClr>
                <a:srgbClr val="000000"/>
              </a:buClr>
              <a:buFont typeface="Arial" pitchFamily="34" charset="0"/>
              <a:buChar char="●"/>
            </a:pPr>
            <a:r>
              <a:rPr lang="pt-BR" sz="1800" smtClean="0">
                <a:solidFill>
                  <a:srgbClr val="FFFFFF"/>
                </a:solidFill>
              </a:rPr>
              <a:t>Estudos em animais mostraram que o Mg  causa dilatação das artérias cerebrais e mesentéricas  e reduções dos fluxos mesentérico e renal.</a:t>
            </a:r>
          </a:p>
          <a:p>
            <a:pPr marL="457200" indent="-419100">
              <a:lnSpc>
                <a:spcPct val="90000"/>
              </a:lnSpc>
              <a:buClr>
                <a:srgbClr val="000000"/>
              </a:buClr>
              <a:buFont typeface="Arial" pitchFamily="34" charset="0"/>
              <a:buChar char="●"/>
            </a:pPr>
            <a:r>
              <a:rPr lang="pt-BR" sz="1800" smtClean="0">
                <a:solidFill>
                  <a:srgbClr val="FFFFFF"/>
                </a:solidFill>
              </a:rPr>
              <a:t>Tem sido demonstrado similares reduções do fluxo sanguíneo cerebral  e perfusão nos pré-termos.</a:t>
            </a:r>
          </a:p>
          <a:p>
            <a:pPr marL="457200" indent="-419100">
              <a:lnSpc>
                <a:spcPct val="90000"/>
              </a:lnSpc>
              <a:buClr>
                <a:srgbClr val="000000"/>
              </a:buClr>
              <a:buFont typeface="Arial" pitchFamily="34" charset="0"/>
              <a:buChar char="●"/>
            </a:pPr>
            <a:r>
              <a:rPr lang="pt-BR" sz="1800" smtClean="0">
                <a:solidFill>
                  <a:srgbClr val="FFFFFF"/>
                </a:solidFill>
              </a:rPr>
              <a:t>O Mg reduz a ativação colinérgica na junção mioneural, produzindo hipomotilidade intestinal</a:t>
            </a:r>
            <a:r>
              <a:rPr lang="pt-BR" sz="1800" baseline="30000" smtClean="0">
                <a:solidFill>
                  <a:srgbClr val="FFFFFF"/>
                </a:solidFill>
              </a:rPr>
              <a:t> </a:t>
            </a:r>
            <a:r>
              <a:rPr lang="pt-BR" sz="1800" smtClean="0">
                <a:solidFill>
                  <a:srgbClr val="FFFFFF"/>
                </a:solidFill>
              </a:rPr>
              <a:t>e esta pode levar a:</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absorção de água com a formação de plugs fecais -- Crescimento bacteriano;</a:t>
            </a:r>
          </a:p>
          <a:p>
            <a:pPr marL="1371600" lvl="2" indent="-381000">
              <a:lnSpc>
                <a:spcPct val="90000"/>
              </a:lnSpc>
              <a:buClr>
                <a:srgbClr val="000000"/>
              </a:buClr>
              <a:buSzPct val="80000"/>
              <a:buFont typeface="Wingdings" pitchFamily="2" charset="2"/>
              <a:buChar char="§"/>
            </a:pPr>
            <a:r>
              <a:rPr lang="pt-BR" sz="1400" smtClean="0">
                <a:solidFill>
                  <a:srgbClr val="FFFFFF"/>
                </a:solidFill>
              </a:rPr>
              <a:t>Aumento da pressão intraluminal;</a:t>
            </a:r>
          </a:p>
          <a:p>
            <a:pPr marL="1371600" lvl="2" indent="-381000">
              <a:lnSpc>
                <a:spcPct val="90000"/>
              </a:lnSpc>
              <a:buClr>
                <a:srgbClr val="000000"/>
              </a:buClr>
              <a:buSzPct val="80000"/>
              <a:buFont typeface="Wingdings" pitchFamily="2" charset="2"/>
              <a:buChar char="§"/>
            </a:pPr>
            <a:r>
              <a:rPr lang="pt-BR" sz="1400" smtClean="0">
                <a:solidFill>
                  <a:srgbClr val="FFFFFF"/>
                </a:solidFill>
              </a:rPr>
              <a:t>Exarcebação secundária ao uso de outras medicações</a:t>
            </a:r>
            <a:r>
              <a:rPr lang="pt-BR" sz="800" smtClean="0">
                <a:solidFill>
                  <a:srgbClr val="FFFFFF"/>
                </a:solidFill>
              </a:rPr>
              <a:t> - Morfina.</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457200" indent="-419100" algn="ctr">
              <a:lnSpc>
                <a:spcPct val="110000"/>
              </a:lnSpc>
              <a:buFont typeface="Arial" pitchFamily="34" charset="0"/>
              <a:buNone/>
            </a:pPr>
            <a:r>
              <a:rPr lang="pt-BR" smtClean="0">
                <a:solidFill>
                  <a:srgbClr val="FFFFFF"/>
                </a:solidFill>
              </a:rPr>
              <a:t>Em resumo os autores demonstram preocupação  quanto à associação entre exposição ao  magnésio e perfuração intestinal espontânea, principalmente </a:t>
            </a:r>
            <a:r>
              <a:rPr lang="pt-BR" b="1" smtClean="0">
                <a:solidFill>
                  <a:srgbClr val="FFFFFF"/>
                </a:solidFill>
              </a:rPr>
              <a:t>nos RN com idade gestacional menor que 25 semanas</a:t>
            </a:r>
            <a:r>
              <a:rPr lang="pt-BR" smtClean="0">
                <a:solidFill>
                  <a:srgbClr val="FFFFFF"/>
                </a:solidFill>
              </a:rPr>
              <a:t>, tornando-se necessária a análise da exposição a dose cumulativa em  um grande número de pré-termos extremos para verificar a segurança</a:t>
            </a:r>
            <a:r>
              <a:rPr lang="pt-BR" smtClean="0"/>
              <a:t>.</a:t>
            </a: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a:p>
            <a:pPr marL="1371600" lvl="2" indent="-381000">
              <a:lnSpc>
                <a:spcPct val="90000"/>
              </a:lnSpc>
              <a:buClr>
                <a:srgbClr val="000000"/>
              </a:buClr>
              <a:buSzPct val="80000"/>
              <a:buFont typeface="Wingdings" pitchFamily="2" charset="2"/>
              <a:buChar char="§"/>
            </a:pPr>
            <a:endParaRPr lang="pt-BR" sz="800" smtClean="0">
              <a:solidFill>
                <a:srgbClr val="FFFFFF"/>
              </a:solidFill>
            </a:endParaRPr>
          </a:p>
        </p:txBody>
      </p:sp>
    </p:spTree>
  </p:cSld>
  <p:clrMapOvr>
    <a:masterClrMapping/>
  </p:clrMapOvr>
  <p:transition spd="slow">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7" name="Text Box 5"/>
          <p:cNvSpPr txBox="1">
            <a:spLocks noChangeArrowheads="1"/>
          </p:cNvSpPr>
          <p:nvPr/>
        </p:nvSpPr>
        <p:spPr bwMode="auto">
          <a:xfrm>
            <a:off x="457200" y="6281738"/>
            <a:ext cx="8134350" cy="366712"/>
          </a:xfrm>
          <a:prstGeom prst="rect">
            <a:avLst/>
          </a:prstGeom>
          <a:noFill/>
          <a:ln w="9525">
            <a:noFill/>
            <a:miter lim="800000"/>
            <a:headEnd/>
            <a:tailEnd/>
          </a:ln>
          <a:effectLst/>
        </p:spPr>
        <p:txBody>
          <a:bodyPr wrap="none">
            <a:spAutoFit/>
          </a:bodyPr>
          <a:lstStyle/>
          <a:p>
            <a:r>
              <a:rPr lang="pt-BR">
                <a:solidFill>
                  <a:srgbClr val="FF3399"/>
                </a:solidFill>
              </a:rPr>
              <a:t>Ddas Huri, Haliny,Mariana (Dr. Paulo R. Margotto), Janayne, Juliana e Marina </a:t>
            </a:r>
          </a:p>
        </p:txBody>
      </p:sp>
      <p:sp>
        <p:nvSpPr>
          <p:cNvPr id="95238" name="Text Box 6"/>
          <p:cNvSpPr txBox="1">
            <a:spLocks noChangeArrowheads="1"/>
          </p:cNvSpPr>
          <p:nvPr/>
        </p:nvSpPr>
        <p:spPr bwMode="auto">
          <a:xfrm>
            <a:off x="-92075" y="-80963"/>
            <a:ext cx="1517650" cy="366713"/>
          </a:xfrm>
          <a:prstGeom prst="rect">
            <a:avLst/>
          </a:prstGeom>
          <a:noFill/>
          <a:ln w="9525">
            <a:noFill/>
            <a:miter lim="800000"/>
            <a:headEnd/>
            <a:tailEnd/>
          </a:ln>
          <a:effectLst/>
        </p:spPr>
        <p:txBody>
          <a:bodyPr wrap="none">
            <a:spAutoFit/>
          </a:bodyPr>
          <a:lstStyle/>
          <a:p>
            <a:r>
              <a:rPr lang="pt-BR" b="1">
                <a:solidFill>
                  <a:srgbClr val="FFFF00"/>
                </a:solidFill>
              </a:rPr>
              <a:t>OBRIGADO!</a:t>
            </a:r>
          </a:p>
        </p:txBody>
      </p:sp>
      <p:pic>
        <p:nvPicPr>
          <p:cNvPr id="95239" name="Picture 7" descr="DSC04949"/>
          <p:cNvPicPr>
            <a:picLocks noGrp="1" noChangeAspect="1" noChangeArrowheads="1"/>
          </p:cNvPicPr>
          <p:nvPr>
            <p:ph type="body" idx="1"/>
          </p:nvPr>
        </p:nvPicPr>
        <p:blipFill>
          <a:blip r:embed="rId2" cstate="print">
            <a:lum bright="-6000"/>
          </a:blip>
          <a:srcRect/>
          <a:stretch>
            <a:fillRect/>
          </a:stretch>
        </p:blipFill>
        <p:spPr>
          <a:xfrm>
            <a:off x="839788" y="415925"/>
            <a:ext cx="7881937" cy="5911850"/>
          </a:xfrm>
          <a:ln w="38100">
            <a:solidFill>
              <a:srgbClr val="FF3399"/>
            </a:solidFill>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Clarity.thmx</Template>
  <TotalTime>980</TotalTime>
  <Words>3594</Words>
  <Application>Microsoft Office PowerPoint</Application>
  <PresentationFormat>Apresentação na tela (4:3)</PresentationFormat>
  <Paragraphs>338</Paragraphs>
  <Slides>55</Slides>
  <Notes>2</Notes>
  <HiddenSlides>0</HiddenSlides>
  <MMClips>0</MMClips>
  <ScaleCrop>false</ScaleCrop>
  <HeadingPairs>
    <vt:vector size="4" baseType="variant">
      <vt:variant>
        <vt:lpstr>Tema</vt:lpstr>
      </vt:variant>
      <vt:variant>
        <vt:i4>1</vt:i4>
      </vt:variant>
      <vt:variant>
        <vt:lpstr>Títulos de slides</vt:lpstr>
      </vt:variant>
      <vt:variant>
        <vt:i4>55</vt:i4>
      </vt:variant>
    </vt:vector>
  </HeadingPairs>
  <TitlesOfParts>
    <vt:vector size="56" baseType="lpstr">
      <vt:lpstr>Clarity</vt:lpstr>
      <vt:lpstr>Magnésio pré-natal e paralisia cerebral nos pré-termos Antenatal magnesium and cerebral palsy in preterm infants</vt:lpstr>
      <vt:lpstr>Introdução</vt:lpstr>
      <vt:lpstr>Introdução</vt:lpstr>
      <vt:lpstr>Introdução</vt:lpstr>
      <vt:lpstr>Introdução</vt:lpstr>
      <vt:lpstr>Métodos</vt:lpstr>
      <vt:lpstr>Métodos</vt:lpstr>
      <vt:lpstr>Métodos</vt:lpstr>
      <vt:lpstr>Resultados</vt:lpstr>
      <vt:lpstr>Slide 10</vt:lpstr>
      <vt:lpstr>Resultados</vt:lpstr>
      <vt:lpstr>Resultados</vt:lpstr>
      <vt:lpstr>Resultados</vt:lpstr>
      <vt:lpstr>Resultados</vt:lpstr>
      <vt:lpstr>Slide 15</vt:lpstr>
      <vt:lpstr>Resultados</vt:lpstr>
      <vt:lpstr>Resultados</vt:lpstr>
      <vt:lpstr>Resultados</vt:lpstr>
      <vt:lpstr>Resultados</vt:lpstr>
      <vt:lpstr>Resultados</vt:lpstr>
      <vt:lpstr>Resultados</vt:lpstr>
      <vt:lpstr>Resultados</vt:lpstr>
      <vt:lpstr>Slide 23</vt:lpstr>
      <vt:lpstr>DISCUSSÃO</vt:lpstr>
      <vt:lpstr>DISCUSSÃO</vt:lpstr>
      <vt:lpstr>DISCUSSÃO</vt:lpstr>
      <vt:lpstr>DISCUSSÃO – Limitações do Estudo</vt:lpstr>
      <vt:lpstr>DISCUSSÃO – Limitações do Estudo</vt:lpstr>
      <vt:lpstr>DISCUSSÃO – Limitações do Estudo</vt:lpstr>
      <vt:lpstr>DISCUSSÃO – Limitações do Estudo</vt:lpstr>
      <vt:lpstr>DISCUSSÃO</vt:lpstr>
      <vt:lpstr>DISCUSSÃO</vt:lpstr>
      <vt:lpstr>DISCUSSÃO</vt:lpstr>
      <vt:lpstr>Papel do Magnésio Pré-natal nas lesões cerebrais ao US do pré-termo</vt:lpstr>
      <vt:lpstr>ABSTRACT</vt:lpstr>
      <vt:lpstr>Slide 36</vt:lpstr>
      <vt:lpstr>Slide 37</vt:lpstr>
      <vt:lpstr>Nota do Editor do site, Dr. Paulo R. Margotto.Consultem também!Aqui e Agora!  Entendendo a hiperecogenicidade e a ventriculomegalia!  Da Conferência sobre Ultrassonografia  nas Hemorragias e Anoxia Neonatal a ser realizada por nós  no 19º Congresso Brasileiro de Ultrassonografia da SBUS São Paulo, 21 a 24 de outubro de 2015 (ainda em preparação)</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US NAS LESÕES ISQUÊMICAS DO PRÉ-TERMO Hiperecogenicidade periventricular (“flares”)</vt:lpstr>
      <vt:lpstr>Slide 44</vt:lpstr>
      <vt:lpstr>Slide 45</vt:lpstr>
      <vt:lpstr>Slide 46</vt:lpstr>
      <vt:lpstr>Slide 47</vt:lpstr>
      <vt:lpstr>Slide 48</vt:lpstr>
      <vt:lpstr>Slide 49</vt:lpstr>
      <vt:lpstr>US NAS LESÕES ISQUÊMICAS DO PRÉ-TERMO Hiperecogenicidade periventricular (“flares”)</vt:lpstr>
      <vt:lpstr>Slide 51</vt:lpstr>
      <vt:lpstr>Slide 52</vt:lpstr>
      <vt:lpstr>Slide 53</vt:lpstr>
      <vt:lpstr>Slide 54</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Antenatal magnesium and cerebral palsy in preterm infants</dc:title>
  <dc:creator>Douglas Freire</dc:creator>
  <cp:lastModifiedBy>Paulo</cp:lastModifiedBy>
  <cp:revision>37</cp:revision>
  <dcterms:created xsi:type="dcterms:W3CDTF">2015-10-12T21:33:27Z</dcterms:created>
  <dcterms:modified xsi:type="dcterms:W3CDTF">2015-10-18T11:49:29Z</dcterms:modified>
</cp:coreProperties>
</file>