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71" r:id="rId3"/>
    <p:sldId id="272" r:id="rId4"/>
    <p:sldId id="273" r:id="rId5"/>
    <p:sldId id="276" r:id="rId6"/>
    <p:sldId id="275" r:id="rId7"/>
    <p:sldId id="274" r:id="rId8"/>
    <p:sldId id="277" r:id="rId9"/>
    <p:sldId id="278" r:id="rId10"/>
    <p:sldId id="257" r:id="rId11"/>
    <p:sldId id="258" r:id="rId12"/>
    <p:sldId id="259" r:id="rId13"/>
    <p:sldId id="260" r:id="rId14"/>
    <p:sldId id="281" r:id="rId15"/>
    <p:sldId id="261" r:id="rId16"/>
    <p:sldId id="262" r:id="rId17"/>
    <p:sldId id="263" r:id="rId18"/>
    <p:sldId id="264" r:id="rId19"/>
    <p:sldId id="266" r:id="rId20"/>
    <p:sldId id="267" r:id="rId21"/>
    <p:sldId id="268" r:id="rId22"/>
    <p:sldId id="269" r:id="rId23"/>
    <p:sldId id="282" r:id="rId24"/>
    <p:sldId id="270" r:id="rId25"/>
    <p:sldId id="279" r:id="rId2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94434" autoAdjust="0"/>
  </p:normalViewPr>
  <p:slideViewPr>
    <p:cSldViewPr snapToGrid="0">
      <p:cViewPr varScale="1">
        <p:scale>
          <a:sx n="79" d="100"/>
          <a:sy n="79" d="100"/>
        </p:scale>
        <p:origin x="-691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1B2C7-B814-455F-A931-7D6BE63DF9B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97C52BC-0CE5-46D3-8FB9-CDE905F3A768}">
      <dgm:prSet phldrT="[Texto]"/>
      <dgm:spPr/>
      <dgm:t>
        <a:bodyPr/>
        <a:lstStyle/>
        <a:p>
          <a:r>
            <a:rPr lang="pt-BR" dirty="0" err="1" smtClean="0"/>
            <a:t>Rash</a:t>
          </a:r>
          <a:r>
            <a:rPr lang="pt-BR" dirty="0" smtClean="0"/>
            <a:t> cutâneo</a:t>
          </a:r>
        </a:p>
        <a:p>
          <a:r>
            <a:rPr lang="pt-BR" dirty="0" err="1" smtClean="0"/>
            <a:t>purpúrico</a:t>
          </a:r>
          <a:endParaRPr lang="pt-BR" dirty="0"/>
        </a:p>
      </dgm:t>
    </dgm:pt>
    <dgm:pt modelId="{6165E25E-BCA5-4342-AB4A-DB67396B1FE2}" type="parTrans" cxnId="{5EE90884-09E8-430C-9785-B07B3E093207}">
      <dgm:prSet/>
      <dgm:spPr/>
      <dgm:t>
        <a:bodyPr/>
        <a:lstStyle/>
        <a:p>
          <a:endParaRPr lang="pt-BR"/>
        </a:p>
      </dgm:t>
    </dgm:pt>
    <dgm:pt modelId="{7CE7E2EC-7BF6-43E9-9E67-D5BC9EF559A9}" type="sibTrans" cxnId="{5EE90884-09E8-430C-9785-B07B3E093207}">
      <dgm:prSet/>
      <dgm:spPr/>
      <dgm:t>
        <a:bodyPr/>
        <a:lstStyle/>
        <a:p>
          <a:endParaRPr lang="pt-BR"/>
        </a:p>
      </dgm:t>
    </dgm:pt>
    <dgm:pt modelId="{66A7540A-D691-44D6-95D3-664617D9C260}">
      <dgm:prSet phldrT="[Texto]"/>
      <dgm:spPr/>
      <dgm:t>
        <a:bodyPr/>
        <a:lstStyle/>
        <a:p>
          <a:r>
            <a:rPr lang="pt-BR" dirty="0" smtClean="0"/>
            <a:t>Artrite</a:t>
          </a:r>
          <a:endParaRPr lang="pt-BR" dirty="0"/>
        </a:p>
      </dgm:t>
    </dgm:pt>
    <dgm:pt modelId="{B7094224-1392-41A4-BCFF-DCD951E0F1B5}" type="parTrans" cxnId="{7C362C7F-2F19-4EE1-8A73-40A8AC5D5B29}">
      <dgm:prSet/>
      <dgm:spPr/>
      <dgm:t>
        <a:bodyPr/>
        <a:lstStyle/>
        <a:p>
          <a:endParaRPr lang="pt-BR"/>
        </a:p>
      </dgm:t>
    </dgm:pt>
    <dgm:pt modelId="{DF5C95C0-9148-4BA4-8996-2033A80A4BA7}" type="sibTrans" cxnId="{7C362C7F-2F19-4EE1-8A73-40A8AC5D5B29}">
      <dgm:prSet/>
      <dgm:spPr/>
      <dgm:t>
        <a:bodyPr/>
        <a:lstStyle/>
        <a:p>
          <a:endParaRPr lang="pt-BR"/>
        </a:p>
      </dgm:t>
    </dgm:pt>
    <dgm:pt modelId="{663D7E9D-C3AC-4AAC-9EC4-9F52DCB93248}">
      <dgm:prSet phldrT="[Texto]"/>
      <dgm:spPr/>
      <dgm:t>
        <a:bodyPr/>
        <a:lstStyle/>
        <a:p>
          <a:r>
            <a:rPr lang="pt-BR" dirty="0" smtClean="0"/>
            <a:t>Dor abdominal</a:t>
          </a:r>
          <a:endParaRPr lang="pt-BR" dirty="0"/>
        </a:p>
      </dgm:t>
    </dgm:pt>
    <dgm:pt modelId="{1D668CAF-7F90-47A6-8FBD-04A0669E7887}" type="parTrans" cxnId="{BACB0C57-9BA4-457A-8156-78F0587E92A6}">
      <dgm:prSet/>
      <dgm:spPr/>
      <dgm:t>
        <a:bodyPr/>
        <a:lstStyle/>
        <a:p>
          <a:endParaRPr lang="pt-BR"/>
        </a:p>
      </dgm:t>
    </dgm:pt>
    <dgm:pt modelId="{186AF385-E227-494A-841A-8B99141433CF}" type="sibTrans" cxnId="{BACB0C57-9BA4-457A-8156-78F0587E92A6}">
      <dgm:prSet/>
      <dgm:spPr/>
      <dgm:t>
        <a:bodyPr/>
        <a:lstStyle/>
        <a:p>
          <a:endParaRPr lang="pt-BR"/>
        </a:p>
      </dgm:t>
    </dgm:pt>
    <dgm:pt modelId="{D5FB6180-948D-47CB-9E9B-A32AE174EBBF}">
      <dgm:prSet phldrT="[Texto]"/>
      <dgm:spPr/>
      <dgm:t>
        <a:bodyPr/>
        <a:lstStyle/>
        <a:p>
          <a:r>
            <a:rPr lang="pt-BR" dirty="0" err="1" smtClean="0"/>
            <a:t>Glomerulonefrite</a:t>
          </a:r>
          <a:endParaRPr lang="pt-BR" dirty="0"/>
        </a:p>
      </dgm:t>
    </dgm:pt>
    <dgm:pt modelId="{E84F09F3-12CC-4482-AD9F-62435DFDB0F9}" type="parTrans" cxnId="{509D1498-43B6-4CB7-B4EF-6186C955F0CD}">
      <dgm:prSet/>
      <dgm:spPr/>
      <dgm:t>
        <a:bodyPr/>
        <a:lstStyle/>
        <a:p>
          <a:endParaRPr lang="pt-BR"/>
        </a:p>
      </dgm:t>
    </dgm:pt>
    <dgm:pt modelId="{3F8E87FC-67E1-4E2D-80C1-105BA997C998}" type="sibTrans" cxnId="{509D1498-43B6-4CB7-B4EF-6186C955F0CD}">
      <dgm:prSet/>
      <dgm:spPr/>
      <dgm:t>
        <a:bodyPr/>
        <a:lstStyle/>
        <a:p>
          <a:endParaRPr lang="pt-BR"/>
        </a:p>
      </dgm:t>
    </dgm:pt>
    <dgm:pt modelId="{DCFC3422-BE51-4192-8F64-9DCE7DC7D6D5}" type="pres">
      <dgm:prSet presAssocID="{3741B2C7-B814-455F-A931-7D6BE63DF9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1B15DAB-E612-400A-947F-B60323DF7C58}" type="pres">
      <dgm:prSet presAssocID="{897C52BC-0CE5-46D3-8FB9-CDE905F3A768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0828077-5CF0-43F4-8BAE-C1B6B8878721}" type="pres">
      <dgm:prSet presAssocID="{7CE7E2EC-7BF6-43E9-9E67-D5BC9EF559A9}" presName="space" presStyleCnt="0"/>
      <dgm:spPr/>
    </dgm:pt>
    <dgm:pt modelId="{0FB49D1D-4447-40E8-92C2-56E1F44CBAD0}" type="pres">
      <dgm:prSet presAssocID="{66A7540A-D691-44D6-95D3-664617D9C260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9EEA784-06D5-476A-BD75-0399D6A1F39F}" type="pres">
      <dgm:prSet presAssocID="{DF5C95C0-9148-4BA4-8996-2033A80A4BA7}" presName="space" presStyleCnt="0"/>
      <dgm:spPr/>
    </dgm:pt>
    <dgm:pt modelId="{60DEDE80-4A77-4869-948B-38CB38D3705C}" type="pres">
      <dgm:prSet presAssocID="{663D7E9D-C3AC-4AAC-9EC4-9F52DCB93248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4D061FC-06FF-44AC-A32F-181FBCF5982B}" type="pres">
      <dgm:prSet presAssocID="{186AF385-E227-494A-841A-8B99141433CF}" presName="space" presStyleCnt="0"/>
      <dgm:spPr/>
    </dgm:pt>
    <dgm:pt modelId="{644F7DFD-858D-4D04-B6A8-BC16293BD1DE}" type="pres">
      <dgm:prSet presAssocID="{D5FB6180-948D-47CB-9E9B-A32AE174EBBF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49C8349-D2DE-47ED-A523-343641C3E0EA}" type="presOf" srcId="{3741B2C7-B814-455F-A931-7D6BE63DF9B6}" destId="{DCFC3422-BE51-4192-8F64-9DCE7DC7D6D5}" srcOrd="0" destOrd="0" presId="urn:microsoft.com/office/officeart/2005/8/layout/venn3"/>
    <dgm:cxn modelId="{6794A59C-C9A4-465C-A2BB-E73599215166}" type="presOf" srcId="{663D7E9D-C3AC-4AAC-9EC4-9F52DCB93248}" destId="{60DEDE80-4A77-4869-948B-38CB38D3705C}" srcOrd="0" destOrd="0" presId="urn:microsoft.com/office/officeart/2005/8/layout/venn3"/>
    <dgm:cxn modelId="{BACB0C57-9BA4-457A-8156-78F0587E92A6}" srcId="{3741B2C7-B814-455F-A931-7D6BE63DF9B6}" destId="{663D7E9D-C3AC-4AAC-9EC4-9F52DCB93248}" srcOrd="2" destOrd="0" parTransId="{1D668CAF-7F90-47A6-8FBD-04A0669E7887}" sibTransId="{186AF385-E227-494A-841A-8B99141433CF}"/>
    <dgm:cxn modelId="{5EE90884-09E8-430C-9785-B07B3E093207}" srcId="{3741B2C7-B814-455F-A931-7D6BE63DF9B6}" destId="{897C52BC-0CE5-46D3-8FB9-CDE905F3A768}" srcOrd="0" destOrd="0" parTransId="{6165E25E-BCA5-4342-AB4A-DB67396B1FE2}" sibTransId="{7CE7E2EC-7BF6-43E9-9E67-D5BC9EF559A9}"/>
    <dgm:cxn modelId="{9ED00E84-17BB-4ED0-99E4-FEF5A58EDB9C}" type="presOf" srcId="{D5FB6180-948D-47CB-9E9B-A32AE174EBBF}" destId="{644F7DFD-858D-4D04-B6A8-BC16293BD1DE}" srcOrd="0" destOrd="0" presId="urn:microsoft.com/office/officeart/2005/8/layout/venn3"/>
    <dgm:cxn modelId="{509D1498-43B6-4CB7-B4EF-6186C955F0CD}" srcId="{3741B2C7-B814-455F-A931-7D6BE63DF9B6}" destId="{D5FB6180-948D-47CB-9E9B-A32AE174EBBF}" srcOrd="3" destOrd="0" parTransId="{E84F09F3-12CC-4482-AD9F-62435DFDB0F9}" sibTransId="{3F8E87FC-67E1-4E2D-80C1-105BA997C998}"/>
    <dgm:cxn modelId="{D2D5E11F-EB69-41AB-957C-D1676495830F}" type="presOf" srcId="{66A7540A-D691-44D6-95D3-664617D9C260}" destId="{0FB49D1D-4447-40E8-92C2-56E1F44CBAD0}" srcOrd="0" destOrd="0" presId="urn:microsoft.com/office/officeart/2005/8/layout/venn3"/>
    <dgm:cxn modelId="{E50CE4DB-8D54-4E0F-862E-0BCD29069861}" type="presOf" srcId="{897C52BC-0CE5-46D3-8FB9-CDE905F3A768}" destId="{A1B15DAB-E612-400A-947F-B60323DF7C58}" srcOrd="0" destOrd="0" presId="urn:microsoft.com/office/officeart/2005/8/layout/venn3"/>
    <dgm:cxn modelId="{7C362C7F-2F19-4EE1-8A73-40A8AC5D5B29}" srcId="{3741B2C7-B814-455F-A931-7D6BE63DF9B6}" destId="{66A7540A-D691-44D6-95D3-664617D9C260}" srcOrd="1" destOrd="0" parTransId="{B7094224-1392-41A4-BCFF-DCD951E0F1B5}" sibTransId="{DF5C95C0-9148-4BA4-8996-2033A80A4BA7}"/>
    <dgm:cxn modelId="{3F981E3D-B3D5-4259-9929-C0EADFAE2ED9}" type="presParOf" srcId="{DCFC3422-BE51-4192-8F64-9DCE7DC7D6D5}" destId="{A1B15DAB-E612-400A-947F-B60323DF7C58}" srcOrd="0" destOrd="0" presId="urn:microsoft.com/office/officeart/2005/8/layout/venn3"/>
    <dgm:cxn modelId="{688C37D5-047C-41C1-8F3A-3C789909C7F3}" type="presParOf" srcId="{DCFC3422-BE51-4192-8F64-9DCE7DC7D6D5}" destId="{50828077-5CF0-43F4-8BAE-C1B6B8878721}" srcOrd="1" destOrd="0" presId="urn:microsoft.com/office/officeart/2005/8/layout/venn3"/>
    <dgm:cxn modelId="{C75D18CC-D846-4281-90E1-5EE3703B0041}" type="presParOf" srcId="{DCFC3422-BE51-4192-8F64-9DCE7DC7D6D5}" destId="{0FB49D1D-4447-40E8-92C2-56E1F44CBAD0}" srcOrd="2" destOrd="0" presId="urn:microsoft.com/office/officeart/2005/8/layout/venn3"/>
    <dgm:cxn modelId="{D445C391-4F60-4CA3-8320-9706351F50B7}" type="presParOf" srcId="{DCFC3422-BE51-4192-8F64-9DCE7DC7D6D5}" destId="{69EEA784-06D5-476A-BD75-0399D6A1F39F}" srcOrd="3" destOrd="0" presId="urn:microsoft.com/office/officeart/2005/8/layout/venn3"/>
    <dgm:cxn modelId="{1559FDC8-D91A-4C24-8E27-A258DFDB8E5D}" type="presParOf" srcId="{DCFC3422-BE51-4192-8F64-9DCE7DC7D6D5}" destId="{60DEDE80-4A77-4869-948B-38CB38D3705C}" srcOrd="4" destOrd="0" presId="urn:microsoft.com/office/officeart/2005/8/layout/venn3"/>
    <dgm:cxn modelId="{D80B4B70-1826-4856-932A-4C1C3550B807}" type="presParOf" srcId="{DCFC3422-BE51-4192-8F64-9DCE7DC7D6D5}" destId="{54D061FC-06FF-44AC-A32F-181FBCF5982B}" srcOrd="5" destOrd="0" presId="urn:microsoft.com/office/officeart/2005/8/layout/venn3"/>
    <dgm:cxn modelId="{507ACF36-59D6-46A4-83B6-BA3F70AE72C6}" type="presParOf" srcId="{DCFC3422-BE51-4192-8F64-9DCE7DC7D6D5}" destId="{644F7DFD-858D-4D04-B6A8-BC16293BD1DE}" srcOrd="6" destOrd="0" presId="urn:microsoft.com/office/officeart/2005/8/layout/venn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CE9B92-65B7-4CF0-90DC-AFA922073EFB}" type="doc">
      <dgm:prSet loTypeId="urn:microsoft.com/office/officeart/2005/8/layout/process1" loCatId="process" qsTypeId="urn:microsoft.com/office/officeart/2005/8/quickstyle/simple1" qsCatId="simple" csTypeId="urn:microsoft.com/office/officeart/2005/8/colors/accent5_1" csCatId="accent5" phldr="1"/>
      <dgm:spPr/>
    </dgm:pt>
    <dgm:pt modelId="{8248E5F6-F860-44D8-B022-F19D3FC7B524}">
      <dgm:prSet phldrT="[Texto]"/>
      <dgm:spPr/>
      <dgm:t>
        <a:bodyPr/>
        <a:lstStyle/>
        <a:p>
          <a:r>
            <a:rPr lang="pt-BR" dirty="0" smtClean="0"/>
            <a:t>Lesões maculo- </a:t>
          </a:r>
          <a:r>
            <a:rPr lang="pt-BR" dirty="0" err="1" smtClean="0"/>
            <a:t>papulares</a:t>
          </a:r>
          <a:r>
            <a:rPr lang="pt-BR" dirty="0" smtClean="0"/>
            <a:t> róseas</a:t>
          </a:r>
          <a:endParaRPr lang="pt-BR" dirty="0"/>
        </a:p>
      </dgm:t>
    </dgm:pt>
    <dgm:pt modelId="{68848867-61F7-449A-9DB3-46832487BBFF}" type="parTrans" cxnId="{6E92F010-F400-4589-AD68-478595056065}">
      <dgm:prSet/>
      <dgm:spPr/>
      <dgm:t>
        <a:bodyPr/>
        <a:lstStyle/>
        <a:p>
          <a:endParaRPr lang="pt-BR"/>
        </a:p>
      </dgm:t>
    </dgm:pt>
    <dgm:pt modelId="{9F6DB343-3156-4A73-963A-9548BC510D5D}" type="sibTrans" cxnId="{6E92F010-F400-4589-AD68-478595056065}">
      <dgm:prSet/>
      <dgm:spPr/>
      <dgm:t>
        <a:bodyPr/>
        <a:lstStyle/>
        <a:p>
          <a:endParaRPr lang="pt-BR"/>
        </a:p>
      </dgm:t>
    </dgm:pt>
    <dgm:pt modelId="{C76D8FF4-A6FC-4B4F-A234-7B6C37CA9D08}">
      <dgm:prSet phldrT="[Texto]"/>
      <dgm:spPr/>
      <dgm:t>
        <a:bodyPr/>
        <a:lstStyle/>
        <a:p>
          <a:r>
            <a:rPr lang="pt-BR" dirty="0" err="1" smtClean="0"/>
            <a:t>Petéquias</a:t>
          </a:r>
          <a:endParaRPr lang="pt-BR" dirty="0"/>
        </a:p>
      </dgm:t>
    </dgm:pt>
    <dgm:pt modelId="{D4AE46C4-3E4C-42CF-A23F-1A841B400F66}" type="parTrans" cxnId="{F4B47752-23FE-4F97-AF70-8203487EA7DC}">
      <dgm:prSet/>
      <dgm:spPr/>
      <dgm:t>
        <a:bodyPr/>
        <a:lstStyle/>
        <a:p>
          <a:endParaRPr lang="pt-BR"/>
        </a:p>
      </dgm:t>
    </dgm:pt>
    <dgm:pt modelId="{84D76FF9-9461-438D-8B0E-B0CB9147FCC1}" type="sibTrans" cxnId="{F4B47752-23FE-4F97-AF70-8203487EA7DC}">
      <dgm:prSet/>
      <dgm:spPr/>
      <dgm:t>
        <a:bodyPr/>
        <a:lstStyle/>
        <a:p>
          <a:endParaRPr lang="pt-BR"/>
        </a:p>
      </dgm:t>
    </dgm:pt>
    <dgm:pt modelId="{D6710483-555F-47AA-9F23-1531C0615864}">
      <dgm:prSet phldrT="[Texto]"/>
      <dgm:spPr/>
      <dgm:t>
        <a:bodyPr/>
        <a:lstStyle/>
        <a:p>
          <a:r>
            <a:rPr lang="pt-BR" dirty="0" smtClean="0"/>
            <a:t>Púrpuras (cor*)</a:t>
          </a:r>
          <a:endParaRPr lang="pt-BR" dirty="0"/>
        </a:p>
      </dgm:t>
    </dgm:pt>
    <dgm:pt modelId="{0C93DCE7-CBB5-4D4A-9773-0F3574C0425C}" type="parTrans" cxnId="{D76BF7F9-3B09-4126-9477-2647E5DAD244}">
      <dgm:prSet/>
      <dgm:spPr/>
      <dgm:t>
        <a:bodyPr/>
        <a:lstStyle/>
        <a:p>
          <a:endParaRPr lang="pt-BR"/>
        </a:p>
      </dgm:t>
    </dgm:pt>
    <dgm:pt modelId="{6DDEF645-3C12-465A-ACEE-41812C72BBC6}" type="sibTrans" cxnId="{D76BF7F9-3B09-4126-9477-2647E5DAD244}">
      <dgm:prSet/>
      <dgm:spPr/>
      <dgm:t>
        <a:bodyPr/>
        <a:lstStyle/>
        <a:p>
          <a:endParaRPr lang="pt-BR"/>
        </a:p>
      </dgm:t>
    </dgm:pt>
    <dgm:pt modelId="{600FBDFD-569A-444B-9A8C-FEF135F4AE9E}" type="pres">
      <dgm:prSet presAssocID="{93CE9B92-65B7-4CF0-90DC-AFA922073EFB}" presName="Name0" presStyleCnt="0">
        <dgm:presLayoutVars>
          <dgm:dir/>
          <dgm:resizeHandles val="exact"/>
        </dgm:presLayoutVars>
      </dgm:prSet>
      <dgm:spPr/>
    </dgm:pt>
    <dgm:pt modelId="{46546BCD-4718-4914-8BC8-14BB4479C13C}" type="pres">
      <dgm:prSet presAssocID="{8248E5F6-F860-44D8-B022-F19D3FC7B52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D938CB9-6DA6-4E95-90EF-0FA2BE2F552A}" type="pres">
      <dgm:prSet presAssocID="{9F6DB343-3156-4A73-963A-9548BC510D5D}" presName="sibTrans" presStyleLbl="sibTrans2D1" presStyleIdx="0" presStyleCnt="2"/>
      <dgm:spPr/>
      <dgm:t>
        <a:bodyPr/>
        <a:lstStyle/>
        <a:p>
          <a:endParaRPr lang="pt-BR"/>
        </a:p>
      </dgm:t>
    </dgm:pt>
    <dgm:pt modelId="{366F7A7A-834B-4A7A-A26A-26AC1D943EE5}" type="pres">
      <dgm:prSet presAssocID="{9F6DB343-3156-4A73-963A-9548BC510D5D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0D5FF82E-E4C1-42C9-A166-BE2B85E7D8BE}" type="pres">
      <dgm:prSet presAssocID="{C76D8FF4-A6FC-4B4F-A234-7B6C37CA9D0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F339AA3-5971-479E-BFB9-D8C56472E591}" type="pres">
      <dgm:prSet presAssocID="{84D76FF9-9461-438D-8B0E-B0CB9147FCC1}" presName="sibTrans" presStyleLbl="sibTrans2D1" presStyleIdx="1" presStyleCnt="2"/>
      <dgm:spPr/>
      <dgm:t>
        <a:bodyPr/>
        <a:lstStyle/>
        <a:p>
          <a:endParaRPr lang="pt-BR"/>
        </a:p>
      </dgm:t>
    </dgm:pt>
    <dgm:pt modelId="{648A0D37-4D97-4E64-B651-97A0E1F76A0B}" type="pres">
      <dgm:prSet presAssocID="{84D76FF9-9461-438D-8B0E-B0CB9147FCC1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5040BE4-FFD6-45AF-9336-8030AFCD176A}" type="pres">
      <dgm:prSet presAssocID="{D6710483-555F-47AA-9F23-1531C06158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710AF6D-D459-4186-9E66-564B90197B29}" type="presOf" srcId="{9F6DB343-3156-4A73-963A-9548BC510D5D}" destId="{DD938CB9-6DA6-4E95-90EF-0FA2BE2F552A}" srcOrd="0" destOrd="0" presId="urn:microsoft.com/office/officeart/2005/8/layout/process1"/>
    <dgm:cxn modelId="{AE77153A-D805-4967-B744-D8CD5F7C93C7}" type="presOf" srcId="{C76D8FF4-A6FC-4B4F-A234-7B6C37CA9D08}" destId="{0D5FF82E-E4C1-42C9-A166-BE2B85E7D8BE}" srcOrd="0" destOrd="0" presId="urn:microsoft.com/office/officeart/2005/8/layout/process1"/>
    <dgm:cxn modelId="{3A615D00-EC7B-4198-A19F-37CB1E40C5D3}" type="presOf" srcId="{84D76FF9-9461-438D-8B0E-B0CB9147FCC1}" destId="{AF339AA3-5971-479E-BFB9-D8C56472E591}" srcOrd="0" destOrd="0" presId="urn:microsoft.com/office/officeart/2005/8/layout/process1"/>
    <dgm:cxn modelId="{6E92F010-F400-4589-AD68-478595056065}" srcId="{93CE9B92-65B7-4CF0-90DC-AFA922073EFB}" destId="{8248E5F6-F860-44D8-B022-F19D3FC7B524}" srcOrd="0" destOrd="0" parTransId="{68848867-61F7-449A-9DB3-46832487BBFF}" sibTransId="{9F6DB343-3156-4A73-963A-9548BC510D5D}"/>
    <dgm:cxn modelId="{D76BF7F9-3B09-4126-9477-2647E5DAD244}" srcId="{93CE9B92-65B7-4CF0-90DC-AFA922073EFB}" destId="{D6710483-555F-47AA-9F23-1531C0615864}" srcOrd="2" destOrd="0" parTransId="{0C93DCE7-CBB5-4D4A-9773-0F3574C0425C}" sibTransId="{6DDEF645-3C12-465A-ACEE-41812C72BBC6}"/>
    <dgm:cxn modelId="{DDB54449-59DF-4C1B-93F6-9290C64ECEB4}" type="presOf" srcId="{8248E5F6-F860-44D8-B022-F19D3FC7B524}" destId="{46546BCD-4718-4914-8BC8-14BB4479C13C}" srcOrd="0" destOrd="0" presId="urn:microsoft.com/office/officeart/2005/8/layout/process1"/>
    <dgm:cxn modelId="{F0F3EF7C-F2A4-4F4D-89AA-12F57F6FCF1B}" type="presOf" srcId="{9F6DB343-3156-4A73-963A-9548BC510D5D}" destId="{366F7A7A-834B-4A7A-A26A-26AC1D943EE5}" srcOrd="1" destOrd="0" presId="urn:microsoft.com/office/officeart/2005/8/layout/process1"/>
    <dgm:cxn modelId="{A0C2EBD2-63D5-42FD-A3C1-0B32C9C4486B}" type="presOf" srcId="{84D76FF9-9461-438D-8B0E-B0CB9147FCC1}" destId="{648A0D37-4D97-4E64-B651-97A0E1F76A0B}" srcOrd="1" destOrd="0" presId="urn:microsoft.com/office/officeart/2005/8/layout/process1"/>
    <dgm:cxn modelId="{B1B9170B-DB80-4E7A-BB16-DD765AE4D29F}" type="presOf" srcId="{D6710483-555F-47AA-9F23-1531C0615864}" destId="{95040BE4-FFD6-45AF-9336-8030AFCD176A}" srcOrd="0" destOrd="0" presId="urn:microsoft.com/office/officeart/2005/8/layout/process1"/>
    <dgm:cxn modelId="{F976B457-E366-4106-9F94-62C594E3F678}" type="presOf" srcId="{93CE9B92-65B7-4CF0-90DC-AFA922073EFB}" destId="{600FBDFD-569A-444B-9A8C-FEF135F4AE9E}" srcOrd="0" destOrd="0" presId="urn:microsoft.com/office/officeart/2005/8/layout/process1"/>
    <dgm:cxn modelId="{F4B47752-23FE-4F97-AF70-8203487EA7DC}" srcId="{93CE9B92-65B7-4CF0-90DC-AFA922073EFB}" destId="{C76D8FF4-A6FC-4B4F-A234-7B6C37CA9D08}" srcOrd="1" destOrd="0" parTransId="{D4AE46C4-3E4C-42CF-A23F-1A841B400F66}" sibTransId="{84D76FF9-9461-438D-8B0E-B0CB9147FCC1}"/>
    <dgm:cxn modelId="{AC8C1E48-0F26-4C27-BEB2-648ED0658F7C}" type="presParOf" srcId="{600FBDFD-569A-444B-9A8C-FEF135F4AE9E}" destId="{46546BCD-4718-4914-8BC8-14BB4479C13C}" srcOrd="0" destOrd="0" presId="urn:microsoft.com/office/officeart/2005/8/layout/process1"/>
    <dgm:cxn modelId="{9AE3183F-4156-431E-9A86-3621D76C0511}" type="presParOf" srcId="{600FBDFD-569A-444B-9A8C-FEF135F4AE9E}" destId="{DD938CB9-6DA6-4E95-90EF-0FA2BE2F552A}" srcOrd="1" destOrd="0" presId="urn:microsoft.com/office/officeart/2005/8/layout/process1"/>
    <dgm:cxn modelId="{D9C981A1-832C-4A2E-B9D0-562750E3F402}" type="presParOf" srcId="{DD938CB9-6DA6-4E95-90EF-0FA2BE2F552A}" destId="{366F7A7A-834B-4A7A-A26A-26AC1D943EE5}" srcOrd="0" destOrd="0" presId="urn:microsoft.com/office/officeart/2005/8/layout/process1"/>
    <dgm:cxn modelId="{CE16D848-70AA-4D44-BFB4-C0599EF4B1F0}" type="presParOf" srcId="{600FBDFD-569A-444B-9A8C-FEF135F4AE9E}" destId="{0D5FF82E-E4C1-42C9-A166-BE2B85E7D8BE}" srcOrd="2" destOrd="0" presId="urn:microsoft.com/office/officeart/2005/8/layout/process1"/>
    <dgm:cxn modelId="{89F4C725-96DB-4779-AC06-C3C7DAEE7DBE}" type="presParOf" srcId="{600FBDFD-569A-444B-9A8C-FEF135F4AE9E}" destId="{AF339AA3-5971-479E-BFB9-D8C56472E591}" srcOrd="3" destOrd="0" presId="urn:microsoft.com/office/officeart/2005/8/layout/process1"/>
    <dgm:cxn modelId="{F10EBD2C-5CA9-414B-B79B-5173121F7634}" type="presParOf" srcId="{AF339AA3-5971-479E-BFB9-D8C56472E591}" destId="{648A0D37-4D97-4E64-B651-97A0E1F76A0B}" srcOrd="0" destOrd="0" presId="urn:microsoft.com/office/officeart/2005/8/layout/process1"/>
    <dgm:cxn modelId="{DB453086-6CCD-477C-9540-8B1D1AA3B69D}" type="presParOf" srcId="{600FBDFD-569A-444B-9A8C-FEF135F4AE9E}" destId="{95040BE4-FFD6-45AF-9336-8030AFCD176A}" srcOrd="4" destOrd="0" presId="urn:microsoft.com/office/officeart/2005/8/layout/process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BE7B04-90A5-40C5-AB57-20535209F40E}" type="doc">
      <dgm:prSet loTypeId="urn:microsoft.com/office/officeart/2005/8/layout/hList1" loCatId="list" qsTypeId="urn:microsoft.com/office/officeart/2005/8/quickstyle/simple1" qsCatId="simple" csTypeId="urn:microsoft.com/office/officeart/2005/8/colors/accent5_2" csCatId="accent5" phldr="1"/>
      <dgm:spPr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</dgm:spPr>
      <dgm:t>
        <a:bodyPr/>
        <a:lstStyle/>
        <a:p>
          <a:endParaRPr lang="pt-BR"/>
        </a:p>
      </dgm:t>
    </dgm:pt>
    <dgm:pt modelId="{4FB71FEF-09D4-4BBB-AA56-FD7B887297FC}">
      <dgm:prSet phldrT="[Texto]"/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pt-BR" dirty="0" smtClean="0"/>
            <a:t>TGI e neurológicas</a:t>
          </a:r>
          <a:endParaRPr lang="pt-BR" dirty="0"/>
        </a:p>
      </dgm:t>
    </dgm:pt>
    <dgm:pt modelId="{91B51E45-5417-4ECB-BDFE-4C6D24D39C80}" type="parTrans" cxnId="{A9A9B656-35DB-49DD-B8D9-609B7C97ACF6}">
      <dgm:prSet/>
      <dgm:spPr/>
      <dgm:t>
        <a:bodyPr/>
        <a:lstStyle/>
        <a:p>
          <a:endParaRPr lang="pt-BR"/>
        </a:p>
      </dgm:t>
    </dgm:pt>
    <dgm:pt modelId="{BC688B5A-0891-42F0-9334-3DAA1B96D83E}" type="sibTrans" cxnId="{A9A9B656-35DB-49DD-B8D9-609B7C97ACF6}">
      <dgm:prSet/>
      <dgm:spPr/>
      <dgm:t>
        <a:bodyPr/>
        <a:lstStyle/>
        <a:p>
          <a:endParaRPr lang="pt-BR"/>
        </a:p>
      </dgm:t>
    </dgm:pt>
    <dgm:pt modelId="{164DA262-E30E-4AFD-93B7-326E2ACA9E39}">
      <dgm:prSet phldrT="[Texto]"/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pPr algn="ctr"/>
          <a:r>
            <a:rPr lang="pt-BR" b="1" dirty="0" smtClean="0"/>
            <a:t>Prednisona 1 – 2 mg/Kg/ dia </a:t>
          </a:r>
          <a:r>
            <a:rPr lang="pt-BR" b="0" dirty="0" smtClean="0"/>
            <a:t>(não altera prognóstico geral e não previne doença renal)</a:t>
          </a:r>
          <a:r>
            <a:rPr lang="pt-BR" b="1" dirty="0" smtClean="0"/>
            <a:t> </a:t>
          </a:r>
          <a:endParaRPr lang="pt-BR" dirty="0"/>
        </a:p>
      </dgm:t>
    </dgm:pt>
    <dgm:pt modelId="{7E8AFECB-CEE9-4C1D-B35F-F5335FBDA818}" type="parTrans" cxnId="{3D5D79C1-F787-4862-A073-C5633A1DA5E2}">
      <dgm:prSet/>
      <dgm:spPr/>
      <dgm:t>
        <a:bodyPr/>
        <a:lstStyle/>
        <a:p>
          <a:endParaRPr lang="pt-BR"/>
        </a:p>
      </dgm:t>
    </dgm:pt>
    <dgm:pt modelId="{86C47C81-74FF-4260-B226-720A73139B83}" type="sibTrans" cxnId="{3D5D79C1-F787-4862-A073-C5633A1DA5E2}">
      <dgm:prSet/>
      <dgm:spPr/>
      <dgm:t>
        <a:bodyPr/>
        <a:lstStyle/>
        <a:p>
          <a:endParaRPr lang="pt-BR"/>
        </a:p>
      </dgm:t>
    </dgm:pt>
    <dgm:pt modelId="{A4ACDE3F-7C89-43C9-9C0F-861017EDD4B6}">
      <dgm:prSet phldrT="[Texto]"/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pt-BR" dirty="0" smtClean="0"/>
            <a:t>Púrpura </a:t>
          </a:r>
          <a:r>
            <a:rPr lang="pt-BR" dirty="0" err="1" smtClean="0"/>
            <a:t>recidivante</a:t>
          </a:r>
          <a:r>
            <a:rPr lang="pt-BR" dirty="0" smtClean="0"/>
            <a:t> ou crônica</a:t>
          </a:r>
          <a:endParaRPr lang="pt-BR" dirty="0"/>
        </a:p>
      </dgm:t>
    </dgm:pt>
    <dgm:pt modelId="{12E7F66C-D8DB-4941-A55D-9A44F233D083}" type="parTrans" cxnId="{A74887B6-D642-46EB-98B3-4C75346C2AA4}">
      <dgm:prSet/>
      <dgm:spPr/>
      <dgm:t>
        <a:bodyPr/>
        <a:lstStyle/>
        <a:p>
          <a:endParaRPr lang="pt-BR"/>
        </a:p>
      </dgm:t>
    </dgm:pt>
    <dgm:pt modelId="{E4D91CAC-47EB-487C-8886-1F05BE772200}" type="sibTrans" cxnId="{A74887B6-D642-46EB-98B3-4C75346C2AA4}">
      <dgm:prSet/>
      <dgm:spPr/>
      <dgm:t>
        <a:bodyPr/>
        <a:lstStyle/>
        <a:p>
          <a:endParaRPr lang="pt-BR"/>
        </a:p>
      </dgm:t>
    </dgm:pt>
    <dgm:pt modelId="{D749B403-4F17-437A-AF1A-12AD75DE3ABF}">
      <dgm:prSet phldrT="[Texto]"/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pPr marL="0" indent="0" algn="ctr">
            <a:lnSpc>
              <a:spcPct val="150000"/>
            </a:lnSpc>
            <a:spcAft>
              <a:spcPts val="0"/>
            </a:spcAft>
          </a:pPr>
          <a:r>
            <a:rPr lang="pt-BR" dirty="0" err="1" smtClean="0"/>
            <a:t>Pulsoterapia</a:t>
          </a:r>
          <a:r>
            <a:rPr lang="pt-BR" dirty="0" smtClean="0"/>
            <a:t> </a:t>
          </a:r>
          <a:r>
            <a:rPr lang="pt-BR" dirty="0" err="1" smtClean="0"/>
            <a:t>metilprednisolona</a:t>
          </a:r>
          <a:r>
            <a:rPr lang="pt-BR" dirty="0" smtClean="0"/>
            <a:t>, 30 mg/Kg/dia, máximo de 1g, por 3 dias, 1 a 2x/semanas seguida de redução progressiva da dose.</a:t>
          </a:r>
          <a:endParaRPr lang="pt-BR" dirty="0"/>
        </a:p>
      </dgm:t>
    </dgm:pt>
    <dgm:pt modelId="{DC171334-C89A-4B9C-9E0F-3FD60A0745D6}" type="parTrans" cxnId="{05DABBCD-1611-4446-AFBA-2686F92DDF27}">
      <dgm:prSet/>
      <dgm:spPr/>
      <dgm:t>
        <a:bodyPr/>
        <a:lstStyle/>
        <a:p>
          <a:endParaRPr lang="pt-BR"/>
        </a:p>
      </dgm:t>
    </dgm:pt>
    <dgm:pt modelId="{84A5CDBF-B64A-4245-A380-BB1DC99DCB7A}" type="sibTrans" cxnId="{05DABBCD-1611-4446-AFBA-2686F92DDF27}">
      <dgm:prSet/>
      <dgm:spPr/>
      <dgm:t>
        <a:bodyPr/>
        <a:lstStyle/>
        <a:p>
          <a:endParaRPr lang="pt-BR"/>
        </a:p>
      </dgm:t>
    </dgm:pt>
    <dgm:pt modelId="{225B1EC3-689E-415A-8B50-F30B91AF21A0}">
      <dgm:prSet phldrT="[Texto]"/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pt-BR" dirty="0" err="1" smtClean="0"/>
            <a:t>Glomerulonefrite</a:t>
          </a:r>
          <a:r>
            <a:rPr lang="pt-BR" dirty="0" smtClean="0"/>
            <a:t> </a:t>
          </a:r>
          <a:r>
            <a:rPr lang="pt-BR" dirty="0" err="1" smtClean="0"/>
            <a:t>crescêntica</a:t>
          </a:r>
          <a:r>
            <a:rPr lang="pt-BR" dirty="0" smtClean="0"/>
            <a:t> e </a:t>
          </a:r>
          <a:r>
            <a:rPr lang="pt-BR" dirty="0" err="1" smtClean="0"/>
            <a:t>Sd</a:t>
          </a:r>
          <a:r>
            <a:rPr lang="pt-BR" dirty="0" smtClean="0"/>
            <a:t>. </a:t>
          </a:r>
          <a:r>
            <a:rPr lang="pt-BR" dirty="0" err="1" smtClean="0"/>
            <a:t>Nefrótica</a:t>
          </a:r>
          <a:r>
            <a:rPr lang="pt-BR" dirty="0" smtClean="0"/>
            <a:t> franca</a:t>
          </a:r>
          <a:endParaRPr lang="pt-BR" dirty="0"/>
        </a:p>
      </dgm:t>
    </dgm:pt>
    <dgm:pt modelId="{08E2666B-7570-490E-B129-9BDC63E09290}" type="parTrans" cxnId="{451A059B-53E2-4C20-A7C7-D4A1F2933D3E}">
      <dgm:prSet/>
      <dgm:spPr/>
      <dgm:t>
        <a:bodyPr/>
        <a:lstStyle/>
        <a:p>
          <a:endParaRPr lang="pt-BR"/>
        </a:p>
      </dgm:t>
    </dgm:pt>
    <dgm:pt modelId="{AE682024-9F79-45A4-9872-26785DD8F5EF}" type="sibTrans" cxnId="{451A059B-53E2-4C20-A7C7-D4A1F2933D3E}">
      <dgm:prSet/>
      <dgm:spPr/>
      <dgm:t>
        <a:bodyPr/>
        <a:lstStyle/>
        <a:p>
          <a:endParaRPr lang="pt-BR"/>
        </a:p>
      </dgm:t>
    </dgm:pt>
    <dgm:pt modelId="{B39C3E61-75A7-46C8-B92B-FB11B4414588}">
      <dgm:prSet phldrT="[Texto]"/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pPr marL="0" indent="0" algn="ctr">
            <a:lnSpc>
              <a:spcPct val="150000"/>
            </a:lnSpc>
            <a:spcAft>
              <a:spcPts val="0"/>
            </a:spcAft>
          </a:pPr>
          <a:r>
            <a:rPr lang="pt-BR" dirty="0" err="1" smtClean="0"/>
            <a:t>Corticóides</a:t>
          </a:r>
          <a:r>
            <a:rPr lang="pt-BR" dirty="0" smtClean="0"/>
            <a:t> ou agentes citotóxicos (ciclofosfamida ou </a:t>
          </a:r>
          <a:r>
            <a:rPr lang="pt-BR" dirty="0" err="1" smtClean="0"/>
            <a:t>azatioprina</a:t>
          </a:r>
          <a:r>
            <a:rPr lang="pt-BR" dirty="0" smtClean="0"/>
            <a:t>)*</a:t>
          </a:r>
          <a:endParaRPr lang="pt-BR" dirty="0"/>
        </a:p>
      </dgm:t>
    </dgm:pt>
    <dgm:pt modelId="{3012B329-29DA-4B9C-84D7-DF87B6E6CDD7}" type="parTrans" cxnId="{886221A4-30C8-434E-9279-1374A6EC2AEE}">
      <dgm:prSet/>
      <dgm:spPr/>
      <dgm:t>
        <a:bodyPr/>
        <a:lstStyle/>
        <a:p>
          <a:endParaRPr lang="pt-BR"/>
        </a:p>
      </dgm:t>
    </dgm:pt>
    <dgm:pt modelId="{D087479B-B1D9-4969-A7F0-F559CB43D9A1}" type="sibTrans" cxnId="{886221A4-30C8-434E-9279-1374A6EC2AEE}">
      <dgm:prSet/>
      <dgm:spPr/>
      <dgm:t>
        <a:bodyPr/>
        <a:lstStyle/>
        <a:p>
          <a:endParaRPr lang="pt-BR"/>
        </a:p>
      </dgm:t>
    </dgm:pt>
    <dgm:pt modelId="{D6B389FA-349C-4D40-A168-8C6B8E8F2E38}" type="pres">
      <dgm:prSet presAssocID="{88BE7B04-90A5-40C5-AB57-20535209F40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2524AC7-275B-43F8-8BE3-F79B9E79D059}" type="pres">
      <dgm:prSet presAssocID="{4FB71FEF-09D4-4BBB-AA56-FD7B887297FC}" presName="composite" presStyleCnt="0"/>
      <dgm:spPr/>
    </dgm:pt>
    <dgm:pt modelId="{665839C6-A874-42AE-9B95-6BAE9768BB1C}" type="pres">
      <dgm:prSet presAssocID="{4FB71FEF-09D4-4BBB-AA56-FD7B887297F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45F76BF-C662-4908-AD79-FEB7236B918B}" type="pres">
      <dgm:prSet presAssocID="{4FB71FEF-09D4-4BBB-AA56-FD7B887297FC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B68025-D8CC-423A-B6E8-F7B343CA0E7A}" type="pres">
      <dgm:prSet presAssocID="{BC688B5A-0891-42F0-9334-3DAA1B96D83E}" presName="space" presStyleCnt="0"/>
      <dgm:spPr/>
    </dgm:pt>
    <dgm:pt modelId="{E5EB5198-6A8A-46D8-BFBF-59266DF8DDF5}" type="pres">
      <dgm:prSet presAssocID="{A4ACDE3F-7C89-43C9-9C0F-861017EDD4B6}" presName="composite" presStyleCnt="0"/>
      <dgm:spPr/>
    </dgm:pt>
    <dgm:pt modelId="{398F1CEC-D7CC-4091-9C89-1D623B106081}" type="pres">
      <dgm:prSet presAssocID="{A4ACDE3F-7C89-43C9-9C0F-861017EDD4B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3F7A04F-3B27-4B56-993E-9C8EE5775760}" type="pres">
      <dgm:prSet presAssocID="{A4ACDE3F-7C89-43C9-9C0F-861017EDD4B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6BB8D65-560C-478C-BA3E-F22F2F770284}" type="pres">
      <dgm:prSet presAssocID="{E4D91CAC-47EB-487C-8886-1F05BE772200}" presName="space" presStyleCnt="0"/>
      <dgm:spPr/>
    </dgm:pt>
    <dgm:pt modelId="{BA04CDC9-1394-459D-85A3-21B0EFA9A409}" type="pres">
      <dgm:prSet presAssocID="{225B1EC3-689E-415A-8B50-F30B91AF21A0}" presName="composite" presStyleCnt="0"/>
      <dgm:spPr/>
    </dgm:pt>
    <dgm:pt modelId="{3014EBA3-3714-461E-BA4E-DC3A4608D13D}" type="pres">
      <dgm:prSet presAssocID="{225B1EC3-689E-415A-8B50-F30B91AF21A0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0DC4C9-3394-4458-A538-0A6F6B2F922F}" type="pres">
      <dgm:prSet presAssocID="{225B1EC3-689E-415A-8B50-F30B91AF21A0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9A9B656-35DB-49DD-B8D9-609B7C97ACF6}" srcId="{88BE7B04-90A5-40C5-AB57-20535209F40E}" destId="{4FB71FEF-09D4-4BBB-AA56-FD7B887297FC}" srcOrd="0" destOrd="0" parTransId="{91B51E45-5417-4ECB-BDFE-4C6D24D39C80}" sibTransId="{BC688B5A-0891-42F0-9334-3DAA1B96D83E}"/>
    <dgm:cxn modelId="{4424537B-39AD-469F-B08A-4C8DACD7D2C8}" type="presOf" srcId="{4FB71FEF-09D4-4BBB-AA56-FD7B887297FC}" destId="{665839C6-A874-42AE-9B95-6BAE9768BB1C}" srcOrd="0" destOrd="0" presId="urn:microsoft.com/office/officeart/2005/8/layout/hList1"/>
    <dgm:cxn modelId="{3D5D79C1-F787-4862-A073-C5633A1DA5E2}" srcId="{4FB71FEF-09D4-4BBB-AA56-FD7B887297FC}" destId="{164DA262-E30E-4AFD-93B7-326E2ACA9E39}" srcOrd="0" destOrd="0" parTransId="{7E8AFECB-CEE9-4C1D-B35F-F5335FBDA818}" sibTransId="{86C47C81-74FF-4260-B226-720A73139B83}"/>
    <dgm:cxn modelId="{2BEA842F-C4D4-47D1-B0B7-376C745B59CD}" type="presOf" srcId="{D749B403-4F17-437A-AF1A-12AD75DE3ABF}" destId="{C3F7A04F-3B27-4B56-993E-9C8EE5775760}" srcOrd="0" destOrd="0" presId="urn:microsoft.com/office/officeart/2005/8/layout/hList1"/>
    <dgm:cxn modelId="{C7EA66E5-6AA2-4A05-ADE0-07711FE20F48}" type="presOf" srcId="{164DA262-E30E-4AFD-93B7-326E2ACA9E39}" destId="{C45F76BF-C662-4908-AD79-FEB7236B918B}" srcOrd="0" destOrd="0" presId="urn:microsoft.com/office/officeart/2005/8/layout/hList1"/>
    <dgm:cxn modelId="{886221A4-30C8-434E-9279-1374A6EC2AEE}" srcId="{225B1EC3-689E-415A-8B50-F30B91AF21A0}" destId="{B39C3E61-75A7-46C8-B92B-FB11B4414588}" srcOrd="0" destOrd="0" parTransId="{3012B329-29DA-4B9C-84D7-DF87B6E6CDD7}" sibTransId="{D087479B-B1D9-4969-A7F0-F559CB43D9A1}"/>
    <dgm:cxn modelId="{05DABBCD-1611-4446-AFBA-2686F92DDF27}" srcId="{A4ACDE3F-7C89-43C9-9C0F-861017EDD4B6}" destId="{D749B403-4F17-437A-AF1A-12AD75DE3ABF}" srcOrd="0" destOrd="0" parTransId="{DC171334-C89A-4B9C-9E0F-3FD60A0745D6}" sibTransId="{84A5CDBF-B64A-4245-A380-BB1DC99DCB7A}"/>
    <dgm:cxn modelId="{451A059B-53E2-4C20-A7C7-D4A1F2933D3E}" srcId="{88BE7B04-90A5-40C5-AB57-20535209F40E}" destId="{225B1EC3-689E-415A-8B50-F30B91AF21A0}" srcOrd="2" destOrd="0" parTransId="{08E2666B-7570-490E-B129-9BDC63E09290}" sibTransId="{AE682024-9F79-45A4-9872-26785DD8F5EF}"/>
    <dgm:cxn modelId="{2807CBC1-A06B-42B5-A7DD-52F5E46DE1E8}" type="presOf" srcId="{225B1EC3-689E-415A-8B50-F30B91AF21A0}" destId="{3014EBA3-3714-461E-BA4E-DC3A4608D13D}" srcOrd="0" destOrd="0" presId="urn:microsoft.com/office/officeart/2005/8/layout/hList1"/>
    <dgm:cxn modelId="{D8B5D802-8ABE-4650-87FD-8C0DB25AAAD6}" type="presOf" srcId="{A4ACDE3F-7C89-43C9-9C0F-861017EDD4B6}" destId="{398F1CEC-D7CC-4091-9C89-1D623B106081}" srcOrd="0" destOrd="0" presId="urn:microsoft.com/office/officeart/2005/8/layout/hList1"/>
    <dgm:cxn modelId="{EF840488-F90E-46AF-8759-3597EFA20871}" type="presOf" srcId="{B39C3E61-75A7-46C8-B92B-FB11B4414588}" destId="{430DC4C9-3394-4458-A538-0A6F6B2F922F}" srcOrd="0" destOrd="0" presId="urn:microsoft.com/office/officeart/2005/8/layout/hList1"/>
    <dgm:cxn modelId="{1392C1A3-CFBC-424B-80AF-721924234E0C}" type="presOf" srcId="{88BE7B04-90A5-40C5-AB57-20535209F40E}" destId="{D6B389FA-349C-4D40-A168-8C6B8E8F2E38}" srcOrd="0" destOrd="0" presId="urn:microsoft.com/office/officeart/2005/8/layout/hList1"/>
    <dgm:cxn modelId="{A74887B6-D642-46EB-98B3-4C75346C2AA4}" srcId="{88BE7B04-90A5-40C5-AB57-20535209F40E}" destId="{A4ACDE3F-7C89-43C9-9C0F-861017EDD4B6}" srcOrd="1" destOrd="0" parTransId="{12E7F66C-D8DB-4941-A55D-9A44F233D083}" sibTransId="{E4D91CAC-47EB-487C-8886-1F05BE772200}"/>
    <dgm:cxn modelId="{FE29630B-D748-4CE9-9967-230CB4017337}" type="presParOf" srcId="{D6B389FA-349C-4D40-A168-8C6B8E8F2E38}" destId="{52524AC7-275B-43F8-8BE3-F79B9E79D059}" srcOrd="0" destOrd="0" presId="urn:microsoft.com/office/officeart/2005/8/layout/hList1"/>
    <dgm:cxn modelId="{2A096B5B-AFCF-4708-8160-0E195406D0F6}" type="presParOf" srcId="{52524AC7-275B-43F8-8BE3-F79B9E79D059}" destId="{665839C6-A874-42AE-9B95-6BAE9768BB1C}" srcOrd="0" destOrd="0" presId="urn:microsoft.com/office/officeart/2005/8/layout/hList1"/>
    <dgm:cxn modelId="{2A434334-0C58-45B0-BD3E-29F8DB19336E}" type="presParOf" srcId="{52524AC7-275B-43F8-8BE3-F79B9E79D059}" destId="{C45F76BF-C662-4908-AD79-FEB7236B918B}" srcOrd="1" destOrd="0" presId="urn:microsoft.com/office/officeart/2005/8/layout/hList1"/>
    <dgm:cxn modelId="{C9ADCD7D-AFF6-429D-8539-2F1BDA5F6C36}" type="presParOf" srcId="{D6B389FA-349C-4D40-A168-8C6B8E8F2E38}" destId="{43B68025-D8CC-423A-B6E8-F7B343CA0E7A}" srcOrd="1" destOrd="0" presId="urn:microsoft.com/office/officeart/2005/8/layout/hList1"/>
    <dgm:cxn modelId="{D18D29A7-5698-4749-BF84-6ED2DCADAA64}" type="presParOf" srcId="{D6B389FA-349C-4D40-A168-8C6B8E8F2E38}" destId="{E5EB5198-6A8A-46D8-BFBF-59266DF8DDF5}" srcOrd="2" destOrd="0" presId="urn:microsoft.com/office/officeart/2005/8/layout/hList1"/>
    <dgm:cxn modelId="{4EE32204-369B-42E3-AFE7-9FDB25428D27}" type="presParOf" srcId="{E5EB5198-6A8A-46D8-BFBF-59266DF8DDF5}" destId="{398F1CEC-D7CC-4091-9C89-1D623B106081}" srcOrd="0" destOrd="0" presId="urn:microsoft.com/office/officeart/2005/8/layout/hList1"/>
    <dgm:cxn modelId="{FEB69F54-4953-4073-8037-41D07CD2A339}" type="presParOf" srcId="{E5EB5198-6A8A-46D8-BFBF-59266DF8DDF5}" destId="{C3F7A04F-3B27-4B56-993E-9C8EE5775760}" srcOrd="1" destOrd="0" presId="urn:microsoft.com/office/officeart/2005/8/layout/hList1"/>
    <dgm:cxn modelId="{D5142648-A435-4480-A37A-319DDEB3FCF1}" type="presParOf" srcId="{D6B389FA-349C-4D40-A168-8C6B8E8F2E38}" destId="{E6BB8D65-560C-478C-BA3E-F22F2F770284}" srcOrd="3" destOrd="0" presId="urn:microsoft.com/office/officeart/2005/8/layout/hList1"/>
    <dgm:cxn modelId="{3505D6DD-F994-4508-9415-DB14175CFF70}" type="presParOf" srcId="{D6B389FA-349C-4D40-A168-8C6B8E8F2E38}" destId="{BA04CDC9-1394-459D-85A3-21B0EFA9A409}" srcOrd="4" destOrd="0" presId="urn:microsoft.com/office/officeart/2005/8/layout/hList1"/>
    <dgm:cxn modelId="{2386903A-9E1D-4FB3-90F1-C742453F409F}" type="presParOf" srcId="{BA04CDC9-1394-459D-85A3-21B0EFA9A409}" destId="{3014EBA3-3714-461E-BA4E-DC3A4608D13D}" srcOrd="0" destOrd="0" presId="urn:microsoft.com/office/officeart/2005/8/layout/hList1"/>
    <dgm:cxn modelId="{15FACB59-4EF9-4467-A1CA-CC7D926AC057}" type="presParOf" srcId="{BA04CDC9-1394-459D-85A3-21B0EFA9A409}" destId="{430DC4C9-3394-4458-A538-0A6F6B2F922F}" srcOrd="1" destOrd="0" presId="urn:microsoft.com/office/officeart/2005/8/layout/hList1"/>
  </dgm:cxnLst>
  <dgm:bg>
    <a:noFill/>
  </dgm:bg>
  <dgm:whole>
    <a:ln>
      <a:noFill/>
    </a:ln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106938B-56DB-44EA-BE7C-963791B54CCD}" type="datetimeFigureOut">
              <a:rPr lang="pt-BR"/>
              <a:pPr>
                <a:defRPr/>
              </a:pPr>
              <a:t>13/11/2015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4761CAD-FA90-4B08-AD3F-1C79FEC189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C172AE0-3EFB-48A7-88BF-E1553D368BF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ASO: antiestreptolisina O</a:t>
            </a:r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791090A-9C6C-421F-AA7E-33DDCAAC80E9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Coloração das púrpuras (pápulas elevadas agrupadas): vermelho, roxo ou marrom</a:t>
            </a:r>
          </a:p>
        </p:txBody>
      </p:sp>
      <p:sp>
        <p:nvSpPr>
          <p:cNvPr id="440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6F4807-D6FB-4EDB-A384-ABEEC53FECC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* Não há estudos que indiquem que tal medicação reduz a progressão para doença renal crônica.</a:t>
            </a:r>
          </a:p>
        </p:txBody>
      </p:sp>
      <p:sp>
        <p:nvSpPr>
          <p:cNvPr id="450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738D78-96D5-43E8-B6E4-79EF26C9253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34AE7-361C-4D22-8804-BBABD6C33947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55D14-73CD-44EF-94E5-894813BE53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A204F-F6BB-4C1A-92BE-3D654F3AF768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C35C2-C06F-41ED-814C-0D619DE51B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5B3F2-CB50-42BD-B081-24114D4CE66D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97EC3-5EF3-43C9-A0FD-A729C4EE13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DEFFA-20CE-451C-B7D6-3A8D68C6DA9A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9D216-F07F-4707-8996-F39879A938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CCC79-FDF4-42A4-9A43-920913CC0A9A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BA9D0-B8BD-4162-82E4-25E6C01505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60062-4F1A-46F3-8332-59CAC696ABA8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4425A-89A3-45BC-8D74-03D2D80761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98CD3-6EAD-42CE-A4B6-BFD5C8D0A00C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FDC46-A24C-4F01-8ED4-32E8F2052F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27090-61E3-4383-A161-89CAE62B7570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369B0-F47C-48C7-B003-582FA0BC5A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05114-CE93-4A61-BF11-F05533BEAA17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14068-314A-445E-913D-DD692FC3C5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9AB0C-D0F9-4320-AAE7-C5EDE23362A4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4EC80-E925-4800-8491-CA4FCD88FC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1F4A1-0F01-4EE1-A313-57372EECA24B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E428C-350D-4B51-A5A2-8E5E963B6B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599738" y="28273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9870D-3D4F-4C7D-909D-F04A55032C13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BAD71-999C-4883-A2D5-E4E64D555B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FED2B-7DBC-4701-B5F9-816CAB43E37B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7FA64-2585-41D4-AFF2-3BE335D80B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599738" y="25987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B5CCA-53C8-40AE-9507-B4788F30F1A1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A429D-9E1E-468A-BB51-700FF11FB7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E91CD-040B-4CF9-A6C9-60E676617B30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BBCAB-595D-4983-815F-6FE94E4693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7943A-75EB-4FB1-AAA5-1FBD27DF350C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B8E7B-AD81-4242-A28C-1857E7EE51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931DD-56F9-4EE6-B719-EF23B4FDB557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BE7E3-7DD4-4223-B6D1-A7FD518484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11D776B1-4440-4D67-9422-7C146458181D}" type="datetime1">
              <a:rPr lang="en-US"/>
              <a:pPr>
                <a:defRPr/>
              </a:pPr>
              <a:t>11/13/2015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Nelson, Tratado de pediatria/ Robert M. kliegman [et al.]. Rio de Janeiro: Elsevier, 2014. 19 Ed.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6317436F-540E-4006-9245-42BFFF1A53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86" r:id="rId7"/>
    <p:sldLayoutId id="2147483693" r:id="rId8"/>
    <p:sldLayoutId id="2147483685" r:id="rId9"/>
    <p:sldLayoutId id="2147483684" r:id="rId10"/>
    <p:sldLayoutId id="2147483694" r:id="rId11"/>
    <p:sldLayoutId id="2147483695" r:id="rId12"/>
    <p:sldLayoutId id="2147483683" r:id="rId13"/>
    <p:sldLayoutId id="2147483696" r:id="rId14"/>
    <p:sldLayoutId id="2147483697" r:id="rId15"/>
    <p:sldLayoutId id="2147483698" r:id="rId16"/>
    <p:sldLayoutId id="2147483699" r:id="rId17"/>
  </p:sldLayoutIdLst>
  <p:hf sldNum="0" hd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ctrTitle"/>
          </p:nvPr>
        </p:nvSpPr>
        <p:spPr>
          <a:xfrm>
            <a:off x="2682875" y="1965325"/>
            <a:ext cx="6815138" cy="1514475"/>
          </a:xfrm>
        </p:spPr>
        <p:txBody>
          <a:bodyPr/>
          <a:lstStyle/>
          <a:p>
            <a:r>
              <a:rPr lang="pt-BR" sz="4000" b="1" dirty="0" smtClean="0">
                <a:ln>
                  <a:noFill/>
                </a:ln>
                <a:solidFill>
                  <a:srgbClr val="0066FF"/>
                </a:solidFill>
              </a:rPr>
              <a:t>Púrpura de </a:t>
            </a:r>
            <a:r>
              <a:rPr lang="pt-BR" sz="4000" b="1" dirty="0" err="1" smtClean="0">
                <a:ln>
                  <a:noFill/>
                </a:ln>
                <a:solidFill>
                  <a:srgbClr val="0066FF"/>
                </a:solidFill>
              </a:rPr>
              <a:t>Henoch</a:t>
            </a:r>
            <a:r>
              <a:rPr lang="pt-BR" sz="4000" b="1" dirty="0" smtClean="0">
                <a:ln>
                  <a:noFill/>
                </a:ln>
                <a:solidFill>
                  <a:srgbClr val="0066FF"/>
                </a:solidFill>
              </a:rPr>
              <a:t>- </a:t>
            </a:r>
            <a:r>
              <a:rPr lang="pt-BR" sz="4000" b="1" dirty="0" err="1" smtClean="0">
                <a:ln>
                  <a:noFill/>
                </a:ln>
                <a:solidFill>
                  <a:srgbClr val="0066FF"/>
                </a:solidFill>
              </a:rPr>
              <a:t>Schönlein</a:t>
            </a:r>
            <a:r>
              <a:rPr lang="pt-BR" sz="4000" b="1" dirty="0" smtClean="0">
                <a:ln>
                  <a:noFill/>
                </a:ln>
                <a:solidFill>
                  <a:srgbClr val="0066FF"/>
                </a:solidFill>
              </a:rPr>
              <a:t/>
            </a:r>
            <a:br>
              <a:rPr lang="pt-BR" sz="4000" b="1" dirty="0" smtClean="0">
                <a:ln>
                  <a:noFill/>
                </a:ln>
                <a:solidFill>
                  <a:srgbClr val="0066FF"/>
                </a:solidFill>
              </a:rPr>
            </a:br>
            <a:r>
              <a:rPr lang="pt-BR" sz="4000" b="1" dirty="0" smtClean="0">
                <a:ln>
                  <a:noFill/>
                </a:ln>
                <a:solidFill>
                  <a:srgbClr val="0066FF"/>
                </a:solidFill>
              </a:rPr>
              <a:t>(Caso Clínico)</a:t>
            </a:r>
            <a:r>
              <a:rPr lang="pt-BR" dirty="0" smtClean="0">
                <a:ln>
                  <a:noFill/>
                </a:ln>
              </a:rPr>
              <a:t> 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400" y="3657600"/>
            <a:ext cx="6981825" cy="19002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dirty="0" smtClean="0"/>
              <a:t>Universidade Católica de Brasília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Medicina - Internato em Pediatria (6ª Série)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Apresentação: </a:t>
            </a:r>
            <a:r>
              <a:rPr lang="pt-BR" sz="1600" dirty="0" err="1" smtClean="0"/>
              <a:t>Iula</a:t>
            </a:r>
            <a:r>
              <a:rPr lang="pt-BR" sz="1600" dirty="0" smtClean="0"/>
              <a:t> </a:t>
            </a:r>
            <a:r>
              <a:rPr lang="pt-BR" sz="1600" dirty="0" err="1" smtClean="0"/>
              <a:t>Rossoni</a:t>
            </a: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600" dirty="0" smtClean="0"/>
              <a:t>Coordenação: </a:t>
            </a:r>
            <a:r>
              <a:rPr lang="pt-BR" sz="1600" dirty="0" err="1" smtClean="0"/>
              <a:t>Drª</a:t>
            </a:r>
            <a:r>
              <a:rPr lang="pt-BR" sz="1600" dirty="0" smtClean="0"/>
              <a:t> Carmen Lívia</a:t>
            </a:r>
          </a:p>
          <a:p>
            <a:pPr>
              <a:lnSpc>
                <a:spcPct val="80000"/>
              </a:lnSpc>
            </a:pPr>
            <a:r>
              <a:rPr lang="pt-BR" sz="1600" dirty="0" smtClean="0">
                <a:hlinkClick r:id="rId2"/>
              </a:rPr>
              <a:t>www.paulomargotto.com.br</a:t>
            </a:r>
            <a:r>
              <a:rPr lang="pt-BR" sz="1600" dirty="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1600" dirty="0" err="1" smtClean="0"/>
              <a:t>bRsília</a:t>
            </a:r>
            <a:r>
              <a:rPr lang="pt-BR" sz="1600" dirty="0" smtClean="0"/>
              <a:t>, 13 de novembro de 2015</a:t>
            </a: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6150" y="330200"/>
            <a:ext cx="7478713" cy="1066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ID: Paciente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MPL,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 anos, branco, masculino, Procedente: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MG, Natural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DF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QP: “ Manchas em MMII há 3 dias” 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HDA: Pai refere aparecimento de lesões violáceas em MMII e nádegas há 3 dias associado à queixa de dor abdominal leve e dor em joelho esquerdo. Nega febre no período. Informa ter recebido Vacina ( Tríplice viral e DPT) há 7 dias.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RS: Aceitando bem a dieta. Informa urina escurecida . </a:t>
            </a: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Antecedentes fisiológicos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Mãe realizou 7 consultas de pré-natal, sem qualquer tipo de intercorrência. Nascido de Parto Normal a Termo, pesando 3600 gramas com 50 cm de estatura, com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Apgar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8`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10. Pai refere ser esta a primeira internação da criança.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História familiar: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Pai 25 anos saudável. Mãe 25 saudável. Irmão 6 meses sem qualquer internação hospitalar.</a:t>
            </a: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450" y="2557463"/>
            <a:ext cx="9709150" cy="3502025"/>
          </a:xfrm>
        </p:spPr>
        <p:txBody>
          <a:bodyPr rtlCol="0">
            <a:normAutofit fontScale="62500" lnSpcReduction="20000"/>
          </a:bodyPr>
          <a:lstStyle/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Exame Físico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PA: 119 x 74 mmHg (P95 113 x 74)  Peso 23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KG;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FC 80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bpm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;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FR 19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ipm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; 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Temp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36,7C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BEG , Corado , Hidratado, Anictérico, Acianótico,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Eupneico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Ativo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AVC: RCR em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2T,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BNF sem sopros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AR: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MV presente,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sem RA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ABD: Plano , normotenso, indolor a palpação, sem VMG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EXT: Boa perfusão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Pele: Púrpuras palpáveis em MMII e nádegas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Ost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Edema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perimaleolar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bilateral  discreto sem sinais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flogísticos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Edema de joelho E. Dor leve a movimentação passiva de joelho E.</a:t>
            </a: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543300"/>
          </a:xfrm>
        </p:spPr>
        <p:txBody>
          <a:bodyPr rtlCol="0">
            <a:normAutofit fontScale="92500" lnSpcReduction="20000"/>
          </a:bodyPr>
          <a:lstStyle/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EAS: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Dens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:. 1030  pH: 6,0 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ptr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+++ 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leuc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3 p/c hem: raras 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HC: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Leu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: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8260;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Hb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11,7 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34,8  Plaq:230.000 Ur: 36 Cr: 0,6 PT: 6,2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Alb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3,7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Colesterol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106 Tri: 44 HDL: 33 LDL: 64 VLDL: 9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Proteinúria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24 horas: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Volume: 650mL; Proteínas: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1838mg/24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hrs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(80 mg/Kg/Dia)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CD: Início Captopril 0,5 mg/Kg/dose 8/8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hrs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Evolução: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2 DIH 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	Paciente evolui bem, sem qualquer tipo de intercorrência: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	PA: 80 x 56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mmhg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CD: Mantido Captopril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Dieta Hipossódica 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Solicitado parecer da Reumatologia </a:t>
            </a: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60463" y="2557463"/>
            <a:ext cx="9736137" cy="35845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</a:pPr>
            <a:r>
              <a:rPr lang="pt-BR" sz="1500" smtClean="0"/>
              <a:t>Evolução: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pt-BR" sz="1500" smtClean="0"/>
              <a:t>    3 DIH :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pt-BR" sz="1500" smtClean="0"/>
              <a:t>	Paciente segue com quadro clínico estável, referindo apenas quadro de cefaléia que remitiu após uso de Dipirona VO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pt-BR" sz="1500" smtClean="0"/>
              <a:t>	PA: 87 x 48 mmhg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</a:pPr>
            <a:r>
              <a:rPr lang="pt-BR" sz="1500" smtClean="0"/>
              <a:t>EAS: Dens:. 1030  pH: 6,0  ptr: ++  piócitos : 4 p/c hem:  20 p/c Cetonas : traços</a:t>
            </a:r>
            <a:endParaRPr lang="en-US" sz="1500" smtClean="0"/>
          </a:p>
          <a:p>
            <a:pPr marL="0" indent="0" algn="just">
              <a:lnSpc>
                <a:spcPct val="150000"/>
              </a:lnSpc>
              <a:spcBef>
                <a:spcPct val="0"/>
              </a:spcBef>
            </a:pPr>
            <a:r>
              <a:rPr lang="en-US" sz="1500" smtClean="0"/>
              <a:t>HC: Leu : 10100  Hb: 12,2  Ht: 37,5  Plaq:  292.000</a:t>
            </a:r>
            <a:endParaRPr lang="pt-BR" sz="1500" smtClean="0"/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pt-BR" sz="1500" smtClean="0"/>
              <a:t>    Ur: 45 Cr: 0,5  TGO 33 TGP 12 Na 148 K 5,1 Cl 107 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</a:pPr>
            <a:r>
              <a:rPr lang="pt-BR" sz="1500" smtClean="0"/>
              <a:t>CD: Reduzido Captopril para 1mk/Kg/ dia</a:t>
            </a:r>
            <a:r>
              <a:rPr lang="pt-BR" sz="1400" smtClean="0"/>
              <a:t> </a:t>
            </a:r>
          </a:p>
          <a:p>
            <a:pPr marL="0" indent="0">
              <a:lnSpc>
                <a:spcPct val="80000"/>
              </a:lnSpc>
            </a:pPr>
            <a:endParaRPr lang="pt-BR" sz="1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46175" y="2557463"/>
            <a:ext cx="9750425" cy="3543300"/>
          </a:xfrm>
        </p:spPr>
        <p:txBody>
          <a:bodyPr rtlCol="0">
            <a:normAutofit fontScale="62500" lnSpcReduction="20000"/>
          </a:bodyPr>
          <a:lstStyle/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Evolução: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4 DIH: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Criança segue com quadro clínico estável. Apresentando lesões difusas em Membros Inferiores.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Mantido níveis pressóricos normais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Parecer da Reumatologia: Considera as alterações renais compatíveis com quadro clínico apresentado pelo paciente, podendo permanecer ate 2 meses. Sugere retorno ambulatorial após este período com novos exames.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CD:	Suspenso Captopril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Iniciado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Corticoideoterapia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Albendazol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Solicitado parecer da Nefrologia </a:t>
            </a: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982663" y="1160463"/>
            <a:ext cx="10345737" cy="266065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chemeClr val="accent3"/>
                </a:solidFill>
              </a:rPr>
              <a:t>PÚRPURA DE HENOCH - SCHÖNLEIN </a:t>
            </a:r>
            <a:endParaRPr lang="pt-BR" sz="60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727450"/>
          </a:xfrm>
        </p:spPr>
        <p:txBody>
          <a:bodyPr rtlCol="0">
            <a:normAutofit fontScale="62500" lnSpcReduction="20000"/>
          </a:bodyPr>
          <a:lstStyle/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Principal vasculite da infância; 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Pequenos vasos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pele, rins, articulações e TGI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14 – 20/ 100.000;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2 homens: 1 mulher; </a:t>
            </a:r>
          </a:p>
          <a:p>
            <a:pPr marL="0" indent="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3 – 10 anos.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5" name="Diagrama 4"/>
          <p:cNvGraphicFramePr/>
          <p:nvPr/>
        </p:nvGraphicFramePr>
        <p:xfrm>
          <a:off x="2358189" y="3277108"/>
          <a:ext cx="6688594" cy="1984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1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ETIOPATOGÊNESE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Vasculite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leucocitoclástica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 deposição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IgA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em vasos.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Não é totalmente conhecida;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Após IVAS;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Elevação da ASO (50 %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pcts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Streptococo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Grupo A;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Fase aguda:        TNF- alfa e IL-6;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Deposição de imunoglobulina A e C3  inflamação vasos pele e glomérulos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Histologia ~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Dça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de Berger (apenas rim);</a:t>
            </a:r>
          </a:p>
          <a:p>
            <a:pPr fontAlgn="auto"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Seta para cima 3"/>
          <p:cNvSpPr/>
          <p:nvPr/>
        </p:nvSpPr>
        <p:spPr>
          <a:xfrm>
            <a:off x="2890838" y="4352925"/>
            <a:ext cx="320675" cy="37941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5605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2287587"/>
          </a:xfrm>
        </p:spPr>
        <p:txBody>
          <a:bodyPr rtlCol="0">
            <a:normAutofit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Abrupto ou insidioso;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Sintomas de acordo com órgão-alvo vasculites;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Sintomas gerais: febre baixa e fadiga</a:t>
            </a: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b="1" u="sng" dirty="0" smtClean="0">
              <a:solidFill>
                <a:srgbClr val="FF0000"/>
              </a:solidFill>
            </a:endParaRPr>
          </a:p>
        </p:txBody>
      </p:sp>
      <p:sp>
        <p:nvSpPr>
          <p:cNvPr id="2662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buFont typeface="Arial"/>
              <a:buChar char="•"/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PELE:</a:t>
            </a:r>
          </a:p>
          <a:p>
            <a:pPr fontAlgn="auto">
              <a:buFont typeface="Arial"/>
              <a:buChar char="•"/>
              <a:defRPr/>
            </a:pPr>
            <a:endParaRPr lang="pt-BR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Angioedema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– tecido conj. Frouxo e gravidade: dorso, nádegas, pés, mãos, escroto...</a:t>
            </a:r>
          </a:p>
          <a:p>
            <a:pPr fontAlgn="auto">
              <a:buFont typeface="Courier New" panose="02070309020205020404" pitchFamily="49" charset="0"/>
              <a:buChar char="o"/>
              <a:defRPr/>
            </a:pPr>
            <a:endParaRPr lang="pt-BR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Explosão 1 3"/>
          <p:cNvSpPr/>
          <p:nvPr/>
        </p:nvSpPr>
        <p:spPr>
          <a:xfrm>
            <a:off x="2819400" y="2519363"/>
            <a:ext cx="1524000" cy="1090612"/>
          </a:xfrm>
          <a:prstGeom prst="irregularSeal1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7653" name="CaixaDeTexto 4"/>
          <p:cNvSpPr txBox="1">
            <a:spLocks noChangeArrowheads="1"/>
          </p:cNvSpPr>
          <p:nvPr/>
        </p:nvSpPr>
        <p:spPr bwMode="auto">
          <a:xfrm>
            <a:off x="3221038" y="2865438"/>
            <a:ext cx="1122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Garamond" pitchFamily="18" charset="0"/>
              </a:rPr>
              <a:t>RASH</a:t>
            </a:r>
          </a:p>
        </p:txBody>
      </p:sp>
      <p:graphicFrame>
        <p:nvGraphicFramePr>
          <p:cNvPr id="6" name="Diagrama 5"/>
          <p:cNvGraphicFramePr/>
          <p:nvPr/>
        </p:nvGraphicFramePr>
        <p:xfrm>
          <a:off x="1584158" y="3625152"/>
          <a:ext cx="7591924" cy="1293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have esquerda 6"/>
          <p:cNvSpPr/>
          <p:nvPr/>
        </p:nvSpPr>
        <p:spPr>
          <a:xfrm>
            <a:off x="9207500" y="3933825"/>
            <a:ext cx="433388" cy="75406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7656" name="CaixaDeTexto 7"/>
          <p:cNvSpPr txBox="1">
            <a:spLocks noChangeArrowheads="1"/>
          </p:cNvSpPr>
          <p:nvPr/>
        </p:nvSpPr>
        <p:spPr bwMode="auto">
          <a:xfrm>
            <a:off x="9640888" y="3987800"/>
            <a:ext cx="17002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Garamond" pitchFamily="18" charset="0"/>
              </a:rPr>
              <a:t>&lt;10%: púrpura palpável</a:t>
            </a:r>
          </a:p>
        </p:txBody>
      </p:sp>
      <p:sp>
        <p:nvSpPr>
          <p:cNvPr id="27657" name="Espaço Reservado para Rodapé 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Purpur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9063" y="871538"/>
            <a:ext cx="3005137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9" descr="Imagem1GFDHGHHF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75313" y="871538"/>
            <a:ext cx="2325687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24888" y="1074738"/>
            <a:ext cx="2730500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4" descr="image0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4013" y="3859213"/>
            <a:ext cx="2566987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10" descr="Imagem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11238" y="3363913"/>
            <a:ext cx="360045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Artrite e </a:t>
            </a:r>
            <a:r>
              <a:rPr lang="pt-BR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artralgias</a:t>
            </a: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75% dos casos de PHS;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Joelhos e tornozelos;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Resolução em poucos dias;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 sequelas.</a:t>
            </a:r>
          </a:p>
          <a:p>
            <a:pPr fontAlgn="auto">
              <a:buFont typeface="Courier New" panose="02070309020205020404" pitchFamily="49" charset="0"/>
              <a:buChar char="o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70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Trato gastrointestinal: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80% </a:t>
            </a:r>
            <a:endParaRPr lang="pt-BR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Vasculite das alças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dor abdominal em </a:t>
            </a:r>
            <a:r>
              <a:rPr lang="pt-BR" u="sng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cólica;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aumento de linfonodos mesentéricos, edema e até hemorragia de alça;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Clínica: diarreia sanguinolenta, perfuração de alça; intussuscepção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ileoileal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(fezes em “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geléia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de framboesa”);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Hepatoesplenomegalia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linfadenomegalia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mesentérica (raros).</a:t>
            </a:r>
          </a:p>
          <a:p>
            <a:pPr fontAlgn="auto">
              <a:buFont typeface="Courier New" panose="02070309020205020404" pitchFamily="49" charset="0"/>
              <a:buChar char="o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72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Rins: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50%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Sd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nefrítica,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sd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Nefrótica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IR aguda...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Nefrite: 1 – 3 semanas após IVAS;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Hematúria: 30% casos;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Ureterite: cólicas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nefréticas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intensas;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Inflamação ureter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cicatrização  estenose segmentar 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hidronefrose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.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fontAlgn="auto">
              <a:buFont typeface="Courier New" panose="02070309020205020404" pitchFamily="49" charset="0"/>
              <a:buChar char="o"/>
              <a:defRPr/>
            </a:pPr>
            <a:endParaRPr lang="pt-BR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74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5"/>
          <p:cNvSpPr txBox="1">
            <a:spLocks noChangeArrowheads="1"/>
          </p:cNvSpPr>
          <p:nvPr/>
        </p:nvSpPr>
        <p:spPr bwMode="auto">
          <a:xfrm>
            <a:off x="946150" y="930275"/>
            <a:ext cx="9737725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b="1">
                <a:latin typeface="Garamond" pitchFamily="18" charset="0"/>
              </a:rPr>
              <a:t>   EDEMA HEMORRÁGICO DA INFÂNCIA:</a:t>
            </a:r>
          </a:p>
          <a:p>
            <a:pPr algn="ctr">
              <a:lnSpc>
                <a:spcPct val="150000"/>
              </a:lnSpc>
            </a:pPr>
            <a:r>
              <a:rPr lang="pt-BR" sz="2400">
                <a:latin typeface="Garamond" pitchFamily="18" charset="0"/>
              </a:rPr>
              <a:t>Lactentes &lt; 2 anos;</a:t>
            </a:r>
          </a:p>
          <a:p>
            <a:pPr algn="ctr">
              <a:lnSpc>
                <a:spcPct val="150000"/>
              </a:lnSpc>
            </a:pPr>
            <a:r>
              <a:rPr lang="pt-BR" sz="2400">
                <a:latin typeface="Garamond" pitchFamily="18" charset="0"/>
              </a:rPr>
              <a:t>~ PHS;</a:t>
            </a:r>
          </a:p>
          <a:p>
            <a:pPr algn="ctr">
              <a:lnSpc>
                <a:spcPct val="150000"/>
              </a:lnSpc>
            </a:pPr>
            <a:r>
              <a:rPr lang="pt-BR" sz="2400">
                <a:latin typeface="Garamond" pitchFamily="18" charset="0"/>
              </a:rPr>
              <a:t>Vasculite de pequenos vasos por deposição e IgA;</a:t>
            </a:r>
          </a:p>
          <a:p>
            <a:pPr algn="ctr">
              <a:lnSpc>
                <a:spcPct val="150000"/>
              </a:lnSpc>
            </a:pPr>
            <a:r>
              <a:rPr lang="pt-BR" sz="2400">
                <a:latin typeface="Garamond" pitchFamily="18" charset="0"/>
              </a:rPr>
              <a:t>Restringe-se à pele!</a:t>
            </a:r>
          </a:p>
          <a:p>
            <a:pPr algn="ctr">
              <a:lnSpc>
                <a:spcPct val="150000"/>
              </a:lnSpc>
            </a:pPr>
            <a:r>
              <a:rPr lang="pt-BR" sz="2400">
                <a:latin typeface="Garamond" pitchFamily="18" charset="0"/>
              </a:rPr>
              <a:t>Clínica: </a:t>
            </a:r>
          </a:p>
          <a:p>
            <a:pPr algn="ctr">
              <a:lnSpc>
                <a:spcPct val="150000"/>
              </a:lnSpc>
              <a:buFontTx/>
              <a:buChar char="-"/>
            </a:pPr>
            <a:r>
              <a:rPr lang="pt-BR" sz="2400">
                <a:latin typeface="Garamond" pitchFamily="18" charset="0"/>
              </a:rPr>
              <a:t>Edema doloroso de face, escroto, mãos e pés;</a:t>
            </a:r>
          </a:p>
          <a:p>
            <a:pPr algn="ctr">
              <a:lnSpc>
                <a:spcPct val="150000"/>
              </a:lnSpc>
              <a:buFontTx/>
              <a:buChar char="-"/>
            </a:pPr>
            <a:r>
              <a:rPr lang="pt-BR" sz="2400">
                <a:latin typeface="Garamond" pitchFamily="18" charset="0"/>
              </a:rPr>
              <a:t>Equimoses e placas eritematopurpúricas em face e extremidades;</a:t>
            </a:r>
          </a:p>
          <a:p>
            <a:pPr algn="ctr">
              <a:lnSpc>
                <a:spcPct val="150000"/>
              </a:lnSpc>
              <a:buFontTx/>
              <a:buChar char="-"/>
            </a:pPr>
            <a:r>
              <a:rPr lang="pt-BR" sz="2400">
                <a:latin typeface="Garamond" pitchFamily="18" charset="0"/>
              </a:rPr>
              <a:t>Tronco parcialmente poupado</a:t>
            </a:r>
          </a:p>
        </p:txBody>
      </p:sp>
      <p:sp>
        <p:nvSpPr>
          <p:cNvPr id="32771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Possível: Clínico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Dx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: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rash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+ artrite + dor abdominal + edema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lúpus, AIJ,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poliartrite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nodosa e Kawasaki.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Exames complementares: FAN, FR, ANCA...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Laboratoriais: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trombocitose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, leucocitose e anemia discreta;     VHS.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Biópsia cutânea: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Biópsia renal: depósitos mesangiais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IgA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 e C3 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Diferente de 3"/>
          <p:cNvSpPr/>
          <p:nvPr/>
        </p:nvSpPr>
        <p:spPr>
          <a:xfrm>
            <a:off x="1765300" y="3160713"/>
            <a:ext cx="481013" cy="336550"/>
          </a:xfrm>
          <a:prstGeom prst="mathNotEqua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Seta para cima 4"/>
          <p:cNvSpPr/>
          <p:nvPr/>
        </p:nvSpPr>
        <p:spPr>
          <a:xfrm>
            <a:off x="7283450" y="4048125"/>
            <a:ext cx="223838" cy="336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3154363" y="4500563"/>
            <a:ext cx="3321050" cy="4302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3799" name="CaixaDeTexto 6"/>
          <p:cNvSpPr txBox="1">
            <a:spLocks noChangeArrowheads="1"/>
          </p:cNvSpPr>
          <p:nvPr/>
        </p:nvSpPr>
        <p:spPr bwMode="auto">
          <a:xfrm>
            <a:off x="3154363" y="4500563"/>
            <a:ext cx="36576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200" b="1">
                <a:latin typeface="Garamond" pitchFamily="18" charset="0"/>
              </a:rPr>
              <a:t>Vasculite leucocitoclástica</a:t>
            </a:r>
          </a:p>
        </p:txBody>
      </p:sp>
      <p:sp>
        <p:nvSpPr>
          <p:cNvPr id="33800" name="Espaço Reservado para Rodapé 7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CRITÉRIOS DIAGNÓSTICOS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mtClean="0"/>
              <a:t>American College of Reumatology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pt-BR" smtClean="0"/>
              <a:t>Púrpura palpável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pt-BR" smtClean="0"/>
              <a:t>Idade de início &lt; = 20 anos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pt-BR" smtClean="0"/>
              <a:t>Dor abdominal (pós - prandial ou diarreia com sangue)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pt-BR" smtClean="0"/>
              <a:t>Biópsia: granulócitos intramurais em pequenas arteríolas e/ou vênulas.</a:t>
            </a:r>
          </a:p>
        </p:txBody>
      </p:sp>
      <p:sp>
        <p:nvSpPr>
          <p:cNvPr id="4" name="Chave direita 3"/>
          <p:cNvSpPr/>
          <p:nvPr/>
        </p:nvSpPr>
        <p:spPr>
          <a:xfrm>
            <a:off x="10139363" y="3000375"/>
            <a:ext cx="223837" cy="2373313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821" name="CaixaDeTexto 4"/>
          <p:cNvSpPr txBox="1">
            <a:spLocks noChangeArrowheads="1"/>
          </p:cNvSpPr>
          <p:nvPr/>
        </p:nvSpPr>
        <p:spPr bwMode="auto">
          <a:xfrm>
            <a:off x="10528300" y="3402013"/>
            <a:ext cx="7366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9600">
                <a:latin typeface="Garamond" pitchFamily="18" charset="0"/>
              </a:rPr>
              <a:t>2</a:t>
            </a:r>
          </a:p>
        </p:txBody>
      </p:sp>
      <p:sp>
        <p:nvSpPr>
          <p:cNvPr id="34822" name="Espaço Reservado para Rodapé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CRITÉRIOS DIAGNÓSTICOS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2363" y="2557463"/>
            <a:ext cx="9931400" cy="3538537"/>
          </a:xfrm>
        </p:spPr>
        <p:txBody>
          <a:bodyPr rtlCol="0">
            <a:normAutofit fontScale="77500" lnSpcReduction="20000"/>
          </a:bodyPr>
          <a:lstStyle/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Pediatric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Rheumatology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European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Society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Presença de púrpura palpável (na ausência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coagulopatia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plaquetopenia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na presença de </a:t>
            </a:r>
            <a:r>
              <a:rPr lang="pt-BR" sz="49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ou mais dos seguintes: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Dor abdominal: aguda, difusa, em cólica</a:t>
            </a: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Artrite ou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artralgia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Biópsia do tecido afetado revelando depósitos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IgA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Sd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Renal: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ptnúria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(3g/24h), hematúria, cilindros acastanhados</a:t>
            </a:r>
          </a:p>
        </p:txBody>
      </p:sp>
      <p:sp>
        <p:nvSpPr>
          <p:cNvPr id="3584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TRATAMENTO</a:t>
            </a: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1131888" y="2286000"/>
            <a:ext cx="9601200" cy="331946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smtClean="0"/>
              <a:t>Tto de apoio – analgesia e hidratação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000" smtClean="0"/>
              <a:t> Dç grave - Imunoglobulina e plasmaférese ( eficácia ?)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pt-BR" sz="2000" i="1" smtClean="0"/>
          </a:p>
        </p:txBody>
      </p:sp>
      <p:graphicFrame>
        <p:nvGraphicFramePr>
          <p:cNvPr id="8" name="Diagrama 7"/>
          <p:cNvGraphicFramePr/>
          <p:nvPr/>
        </p:nvGraphicFramePr>
        <p:xfrm>
          <a:off x="928048" y="3357349"/>
          <a:ext cx="10249468" cy="2734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6869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COMPLICAÇÕES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mtClean="0"/>
              <a:t>Forma aguda: envolvimento gastrointestinal grave – perfuração intestinal (aumenta morbimortalidade) ;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</a:pPr>
            <a:r>
              <a:rPr lang="pt-BR" smtClean="0"/>
              <a:t>Longo prazo: </a:t>
            </a:r>
            <a:r>
              <a:rPr lang="pt-BR" b="1" smtClean="0"/>
              <a:t>doença renal crônica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mtClean="0"/>
              <a:t>Monitoramento seriado da PA e análise de urina por 6 meses após diagnóstico (hipertensão e anormalidades urinárias)</a:t>
            </a:r>
          </a:p>
        </p:txBody>
      </p:sp>
      <p:sp>
        <p:nvSpPr>
          <p:cNvPr id="37892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ln>
                  <a:noFill/>
                </a:ln>
              </a:rPr>
              <a:t>PROGNÓSTICO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asculite auto limitada;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Bom prognóstico;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30 % recorrência (+ curso inicial grave), 4 – 6 m após diagnóstico (sintomas mais brandos);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 – 5%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nefropatia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crônica;</a:t>
            </a:r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Sd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Nefrítica ou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nefrótica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FR p/ lesão crônica e HAS futuro.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91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/>
              <a:t>Nelson, Tratado de pediatria/ Robert M. kliegman [et al.]. Rio de Janeiro: Elsevier, 2014. 19 Ed.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Espaço Reservado para Conteúdo 12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252663" y="566738"/>
            <a:ext cx="7651750" cy="5738812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209</TotalTime>
  <Words>1521</Words>
  <Application>Microsoft Office PowerPoint</Application>
  <PresentationFormat>Personalizar</PresentationFormat>
  <Paragraphs>189</Paragraphs>
  <Slides>25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1" baseType="lpstr">
      <vt:lpstr>Garamond</vt:lpstr>
      <vt:lpstr>Arial</vt:lpstr>
      <vt:lpstr>Calibri</vt:lpstr>
      <vt:lpstr>Wingdings</vt:lpstr>
      <vt:lpstr>Courier New</vt:lpstr>
      <vt:lpstr>Orgânico</vt:lpstr>
      <vt:lpstr>Púrpura de Henoch- Schönlein (Caso Clínico) 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PÚRPURA DE HENOCH - SCHÖNLEIN </vt:lpstr>
      <vt:lpstr>EPIDEMIOLOGIA</vt:lpstr>
      <vt:lpstr>ETIOPATOGÊNESE</vt:lpstr>
      <vt:lpstr>CLÍNICA</vt:lpstr>
      <vt:lpstr>CLÍNICA</vt:lpstr>
      <vt:lpstr>Slide 14</vt:lpstr>
      <vt:lpstr>CLÍNICA</vt:lpstr>
      <vt:lpstr>CLÍNICA</vt:lpstr>
      <vt:lpstr>CLÍNICA</vt:lpstr>
      <vt:lpstr>Slide 18</vt:lpstr>
      <vt:lpstr>DIAGNÓSTICO</vt:lpstr>
      <vt:lpstr>CRITÉRIOS DIAGNÓSTICOS</vt:lpstr>
      <vt:lpstr>CRITÉRIOS DIAGNÓSTICOS</vt:lpstr>
      <vt:lpstr>TRATAMENTO</vt:lpstr>
      <vt:lpstr>COMPLICAÇÕES</vt:lpstr>
      <vt:lpstr>PROGNÓSTICO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Púrpura de Henoch- Schönlein</dc:title>
  <dc:creator>Cliente</dc:creator>
  <cp:lastModifiedBy>Paulo</cp:lastModifiedBy>
  <cp:revision>31</cp:revision>
  <dcterms:created xsi:type="dcterms:W3CDTF">2015-11-09T16:08:28Z</dcterms:created>
  <dcterms:modified xsi:type="dcterms:W3CDTF">2015-11-13T10:44:40Z</dcterms:modified>
</cp:coreProperties>
</file>