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84" r:id="rId22"/>
    <p:sldId id="275" r:id="rId23"/>
    <p:sldId id="277" r:id="rId24"/>
    <p:sldId id="278" r:id="rId25"/>
    <p:sldId id="279" r:id="rId26"/>
    <p:sldId id="280" r:id="rId27"/>
    <p:sldId id="281" r:id="rId28"/>
    <p:sldId id="282" r:id="rId29"/>
    <p:sldId id="286" r:id="rId30"/>
    <p:sldId id="285" r:id="rId31"/>
    <p:sldId id="283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0066FF"/>
    <a:srgbClr val="FF99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36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014932D-7E69-486B-8F8F-E29C3DD56275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C2EA083-C313-459A-9B7D-CCC2C37660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Uma combinação de fatores ambientais e genéticos no inicio da vida molda como o sistema imune se desenvolve e responde a exposições ambientais universais. Microrganismos respiratórios, alérgenos inalatórios e toxinas que podem lesar as vias aéreas inferiores direcionam o processo patológico aos pulmões. Respostas imunes e de reparo anômalas e essas das vias aéreas estão por trás da doença persistente, HVA, hiperresponsividade das vias aéreas; FCA, fumaça de cigarros no ambiente </a:t>
            </a:r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AE5DD81-E7DA-4C0E-8B32-E9D61185F70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overEmboss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overAccentBottom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4686300"/>
            <a:ext cx="731520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coverAccentTop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1619250"/>
            <a:ext cx="73152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6012" y="1904999"/>
            <a:ext cx="6938963" cy="1582271"/>
          </a:xfrm>
        </p:spPr>
        <p:txBody>
          <a:bodyPr anchor="b"/>
          <a:lstStyle>
            <a:lvl1pPr>
              <a:lnSpc>
                <a:spcPct val="95000"/>
              </a:lnSpc>
              <a:defRPr sz="660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6013" y="3487271"/>
            <a:ext cx="6938961" cy="1143000"/>
          </a:xfrm>
        </p:spPr>
        <p:txBody>
          <a:bodyPr/>
          <a:lstStyle>
            <a:lvl1pPr marL="0" indent="0" algn="ctr">
              <a:spcBef>
                <a:spcPts val="300"/>
              </a:spcBef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5907088" y="5715000"/>
            <a:ext cx="2133600" cy="276225"/>
          </a:xfrm>
        </p:spPr>
        <p:txBody>
          <a:bodyPr/>
          <a:lstStyle>
            <a:lvl1pPr>
              <a:defRPr smtClean="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F04280F6-DCD5-4759-BB67-EDECFC864974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3313" y="5715000"/>
            <a:ext cx="2895600" cy="276225"/>
          </a:xfrm>
        </p:spPr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5715000"/>
            <a:ext cx="457200" cy="276225"/>
          </a:xfrm>
        </p:spPr>
        <p:txBody>
          <a:bodyPr/>
          <a:lstStyle>
            <a:lvl1pPr>
              <a:defRPr smtClean="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649E2A06-2370-4ECC-B354-43624CBC74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ageAccent-Ful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1689100"/>
            <a:ext cx="795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C8D4F-6DDF-45EC-9EA3-4985F1691ABD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B5632-67F2-4BA7-B202-30C5A2FC81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overEmboss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overAccentBottom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3916363"/>
            <a:ext cx="7315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519" y="4038600"/>
            <a:ext cx="6938963" cy="1174376"/>
          </a:xfrm>
        </p:spPr>
        <p:txBody>
          <a:bodyPr anchor="b">
            <a:noAutofit/>
          </a:bodyPr>
          <a:lstStyle>
            <a:lvl1pPr>
              <a:lnSpc>
                <a:spcPct val="95000"/>
              </a:lnSpc>
              <a:defRPr sz="520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2520" y="5212977"/>
            <a:ext cx="6938961" cy="775447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1188720" y="1004455"/>
            <a:ext cx="6766560" cy="2729345"/>
          </a:xfrm>
          <a:solidFill>
            <a:schemeClr val="bg2"/>
          </a:solidFill>
          <a:ln w="127000">
            <a:solidFill>
              <a:schemeClr val="tx1"/>
            </a:solidFill>
            <a:miter lim="800000"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x-none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>
          <a:xfrm>
            <a:off x="5907088" y="6215063"/>
            <a:ext cx="2133600" cy="274637"/>
          </a:xfrm>
        </p:spPr>
        <p:txBody>
          <a:bodyPr/>
          <a:lstStyle>
            <a:lvl1pPr>
              <a:defRPr smtClean="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360D9949-FE95-430B-8535-9F5BF9E823E2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1103313" y="6215063"/>
            <a:ext cx="2895600" cy="274637"/>
          </a:xfrm>
        </p:spPr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4343400" y="6215063"/>
            <a:ext cx="457200" cy="274637"/>
          </a:xfrm>
        </p:spPr>
        <p:txBody>
          <a:bodyPr/>
          <a:lstStyle>
            <a:lvl1pPr>
              <a:defRPr smtClean="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A59B4F8E-D69E-4749-A3EA-3A057DBEE4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ectionAccentTo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619250"/>
            <a:ext cx="73152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SectionAccentBotto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4691063"/>
            <a:ext cx="73152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012" y="1904998"/>
            <a:ext cx="6938964" cy="1582271"/>
          </a:xfrm>
        </p:spPr>
        <p:txBody>
          <a:bodyPr rtlCol="0" anchor="b">
            <a:noAutofit/>
          </a:bodyPr>
          <a:lstStyle>
            <a:lvl1pPr algn="ctr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012" y="3487271"/>
            <a:ext cx="6938960" cy="1143000"/>
          </a:xfrm>
        </p:spPr>
        <p:txBody>
          <a:bodyPr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SzPct val="100000"/>
              <a:buFont typeface="Wingdings" pitchFamily="2" charset="2"/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2B95D-68B9-4D50-85A7-9784682D58E5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33362-5698-49A7-845B-91DB9EC4B1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ageAccent-Ful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1689100"/>
            <a:ext cx="795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084293"/>
            <a:ext cx="3429000" cy="3639312"/>
          </a:xfrm>
        </p:spPr>
        <p:txBody>
          <a:bodyPr>
            <a:normAutofit/>
          </a:bodyPr>
          <a:lstStyle>
            <a:lvl1pPr marL="282575" indent="-282575">
              <a:defRPr sz="2000"/>
            </a:lvl1pPr>
            <a:lvl2pPr marL="573088" indent="-282575">
              <a:defRPr sz="1800"/>
            </a:lvl2pPr>
            <a:lvl3pPr marL="855663" indent="-282575">
              <a:defRPr sz="1800"/>
            </a:lvl3pPr>
            <a:lvl4pPr marL="1146175" indent="-282575">
              <a:defRPr sz="1800"/>
            </a:lvl4pPr>
            <a:lvl5pPr marL="1430338" indent="-282575">
              <a:defRPr sz="1800"/>
            </a:lvl5pPr>
            <a:lvl6pPr marL="1712913" indent="-282575">
              <a:defRPr sz="1800"/>
            </a:lvl6pPr>
            <a:lvl7pPr marL="2003425" indent="-282575">
              <a:defRPr sz="1800"/>
            </a:lvl7pPr>
            <a:lvl8pPr marL="2286000" indent="-282575">
              <a:defRPr sz="1800"/>
            </a:lvl8pPr>
            <a:lvl9pPr marL="2568575" indent="-282575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6106" y="2084293"/>
            <a:ext cx="3429000" cy="3639312"/>
          </a:xfrm>
        </p:spPr>
        <p:txBody>
          <a:bodyPr>
            <a:normAutofit/>
          </a:bodyPr>
          <a:lstStyle>
            <a:lvl1pPr marL="282575" indent="-282575">
              <a:defRPr sz="2000"/>
            </a:lvl1pPr>
            <a:lvl2pPr marL="573088" indent="-282575">
              <a:defRPr sz="1800"/>
            </a:lvl2pPr>
            <a:lvl3pPr marL="855663" indent="-282575">
              <a:defRPr sz="1800"/>
            </a:lvl3pPr>
            <a:lvl4pPr marL="1146175" indent="-282575">
              <a:defRPr sz="1800"/>
            </a:lvl4pPr>
            <a:lvl5pPr marL="1430338" indent="-282575">
              <a:defRPr sz="1800"/>
            </a:lvl5pPr>
            <a:lvl6pPr marL="1712913" indent="-282575">
              <a:defRPr sz="1800"/>
            </a:lvl6pPr>
            <a:lvl7pPr marL="2005013" indent="-282575">
              <a:defRPr sz="1800"/>
            </a:lvl7pPr>
            <a:lvl8pPr marL="2287588" indent="-282575">
              <a:defRPr sz="1800"/>
            </a:lvl8pPr>
            <a:lvl9pPr marL="2568575" indent="-280988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A821D-B7DA-400B-8675-302904785D87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A055D-6CF1-47CE-98D4-D27F123236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ageAccent-Ful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1689100"/>
            <a:ext cx="795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omparisonRu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7775" y="2686050"/>
            <a:ext cx="26098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omparisonRu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5588" y="2686050"/>
            <a:ext cx="26098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1100" y="1839913"/>
            <a:ext cx="2743200" cy="903287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2971800"/>
            <a:ext cx="3429000" cy="2751804"/>
          </a:xfrm>
        </p:spPr>
        <p:txBody>
          <a:bodyPr>
            <a:normAutofit/>
          </a:bodyPr>
          <a:lstStyle>
            <a:lvl1pPr marL="282575" indent="-282575">
              <a:defRPr sz="1800"/>
            </a:lvl1pPr>
            <a:lvl2pPr marL="573088" indent="-282575">
              <a:defRPr sz="1800"/>
            </a:lvl2pPr>
            <a:lvl3pPr marL="855663" indent="-282575">
              <a:defRPr sz="1800"/>
            </a:lvl3pPr>
            <a:lvl4pPr marL="1146175" indent="-282575">
              <a:defRPr sz="1800"/>
            </a:lvl4pPr>
            <a:lvl5pPr marL="1430338" indent="-284163">
              <a:defRPr sz="1800"/>
            </a:lvl5pPr>
            <a:lvl6pPr marL="1712913" indent="-282575">
              <a:defRPr sz="1600"/>
            </a:lvl6pPr>
            <a:lvl7pPr marL="2003425" indent="-282575">
              <a:defRPr sz="1600"/>
            </a:lvl7pPr>
            <a:lvl8pPr marL="2286000" indent="-282575">
              <a:defRPr sz="1600"/>
            </a:lvl8pPr>
            <a:lvl9pPr marL="2568575" indent="-282575"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69006" y="1839913"/>
            <a:ext cx="2743200" cy="903287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6106" y="2971800"/>
            <a:ext cx="3429000" cy="2751804"/>
          </a:xfrm>
        </p:spPr>
        <p:txBody>
          <a:bodyPr>
            <a:normAutofit/>
          </a:bodyPr>
          <a:lstStyle>
            <a:lvl1pPr marL="282575" indent="-282575">
              <a:defRPr sz="1800"/>
            </a:lvl1pPr>
            <a:lvl2pPr marL="573088" indent="-282575">
              <a:defRPr sz="1800"/>
            </a:lvl2pPr>
            <a:lvl3pPr marL="855663" indent="-282575">
              <a:defRPr sz="1800"/>
            </a:lvl3pPr>
            <a:lvl4pPr marL="1146175" indent="-282575">
              <a:defRPr sz="1800"/>
            </a:lvl4pPr>
            <a:lvl5pPr marL="1430338" indent="-282575">
              <a:defRPr sz="1800"/>
            </a:lvl5pPr>
            <a:lvl6pPr marL="1712913" indent="-282575">
              <a:defRPr sz="1600"/>
            </a:lvl6pPr>
            <a:lvl7pPr marL="2003425" indent="-282575">
              <a:defRPr sz="1600"/>
            </a:lvl7pPr>
            <a:lvl8pPr marL="2286000" indent="-282575">
              <a:defRPr sz="1600"/>
            </a:lvl8pPr>
            <a:lvl9pPr marL="2568575" indent="-282575"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10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56F2D-77EC-4997-A074-634610F69FF4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11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034E1-4013-40E6-99FB-2EB4ABA89F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ageAccent-Ful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1689100"/>
            <a:ext cx="795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B94DA-34E4-426B-87F4-265DCB155457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D077A-097A-4D82-B0E7-9F10B7F3B8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994A9-28DE-4EB7-B9F1-010B023BB98A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1ABF1-C68F-4441-81A3-C5A79ABBC5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aptionAccen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325688"/>
            <a:ext cx="34290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4400"/>
            <a:ext cx="3429000" cy="1371600"/>
          </a:xfrm>
        </p:spPr>
        <p:txBody>
          <a:bodyPr anchor="b">
            <a:noAutofit/>
          </a:bodyPr>
          <a:lstStyle>
            <a:lvl1pPr algn="ctr">
              <a:defRPr sz="3600" b="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6106" y="914400"/>
            <a:ext cx="3429000" cy="4815841"/>
          </a:xfrm>
        </p:spPr>
        <p:txBody>
          <a:bodyPr>
            <a:normAutofit/>
          </a:bodyPr>
          <a:lstStyle>
            <a:lvl1pPr marL="341313" indent="-341313">
              <a:defRPr sz="2200"/>
            </a:lvl1pPr>
            <a:lvl2pPr marL="631825" indent="-284163">
              <a:defRPr sz="2000"/>
            </a:lvl2pPr>
            <a:lvl3pPr marL="914400" indent="-284163">
              <a:defRPr sz="1800"/>
            </a:lvl3pPr>
            <a:lvl4pPr marL="1196975" indent="-284163">
              <a:defRPr sz="1800"/>
            </a:lvl4pPr>
            <a:lvl5pPr marL="1487488" indent="-284163">
              <a:defRPr sz="1800"/>
            </a:lvl5pPr>
            <a:lvl6pPr marL="1770063" indent="-284163">
              <a:defRPr sz="1800"/>
            </a:lvl6pPr>
            <a:lvl7pPr marL="2060575" indent="-284163">
              <a:defRPr sz="1800"/>
            </a:lvl7pPr>
            <a:lvl8pPr marL="2344738" indent="-284163">
              <a:defRPr sz="1800"/>
            </a:lvl8pPr>
            <a:lvl9pPr marL="2627313" indent="-284163"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2667001"/>
            <a:ext cx="3429000" cy="2895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916-E51E-4102-A9B8-F8EA3F0DB701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7366A-A6E2-403C-8BFD-6BE0E40AF7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crollwork-To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4563" y="67310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scrollwork-Botto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54563" y="5637213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scrollwork-Bottom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3988" y="5637213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scrollwork-Top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73988" y="67310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aptionAccent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200" y="2325688"/>
            <a:ext cx="34290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4400"/>
            <a:ext cx="3429000" cy="1371600"/>
          </a:xfrm>
        </p:spPr>
        <p:txBody>
          <a:bodyPr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081121" y="914400"/>
            <a:ext cx="3108960" cy="4815841"/>
          </a:xfrm>
          <a:solidFill>
            <a:schemeClr val="bg2"/>
          </a:solidFill>
          <a:ln w="127000">
            <a:solidFill>
              <a:schemeClr val="bg1"/>
            </a:solidFill>
            <a:miter lim="800000"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x-none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2667001"/>
            <a:ext cx="3429000" cy="2895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500"/>
              </a:spcBef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7A666-A60F-40EE-8D1A-0F6304C9B3C2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4ABBE-CA7A-43AD-82E4-C8CEE667C9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crollwork-To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56515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scrollwork-Botto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412750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scrollwork-Bottom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8450" y="412750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scrollwork-Top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8450" y="56515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aptionLongAccent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90650" y="5203825"/>
            <a:ext cx="63627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0160" y="4406153"/>
            <a:ext cx="6583680" cy="784412"/>
          </a:xfrm>
        </p:spPr>
        <p:txBody>
          <a:bodyPr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0" y="780826"/>
            <a:ext cx="4572000" cy="3467548"/>
          </a:xfrm>
          <a:solidFill>
            <a:schemeClr val="bg2"/>
          </a:solidFill>
          <a:ln w="127000">
            <a:solidFill>
              <a:schemeClr val="bg1"/>
            </a:solidFill>
            <a:miter lim="800000"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x-none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5446059"/>
            <a:ext cx="7543800" cy="609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F00E0-3BB5-4CAB-AE01-2120870E9E9B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CAF99-BEB1-4F6D-8FE2-E496A9AC3B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scrollwork-Botto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3775" y="412750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scrollwork-Botto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7275" y="412750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scrollwork-Top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3775" y="56515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scrollwork-Top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07275" y="565150"/>
            <a:ext cx="742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aptionLongAccent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90650" y="5203825"/>
            <a:ext cx="63627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0160" y="4406153"/>
            <a:ext cx="6583680" cy="784412"/>
          </a:xfrm>
        </p:spPr>
        <p:txBody>
          <a:bodyPr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780826"/>
            <a:ext cx="2743200" cy="3467548"/>
          </a:xfrm>
          <a:solidFill>
            <a:schemeClr val="bg2"/>
          </a:solidFill>
          <a:ln w="127000">
            <a:solidFill>
              <a:schemeClr val="bg1"/>
            </a:solidFill>
            <a:miter lim="800000"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x-none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5446059"/>
            <a:ext cx="7543800" cy="609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idx="13"/>
          </p:nvPr>
        </p:nvSpPr>
        <p:spPr>
          <a:xfrm>
            <a:off x="4912659" y="780826"/>
            <a:ext cx="2743200" cy="3467548"/>
          </a:xfrm>
          <a:solidFill>
            <a:schemeClr val="bg2"/>
          </a:solidFill>
          <a:ln w="127000">
            <a:solidFill>
              <a:schemeClr val="bg1"/>
            </a:solidFill>
            <a:miter lim="800000"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x-none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06A8F-6D9E-4ED3-B4A9-B4FAF84639AB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40DA3-8DB9-44DB-8FDB-493E0EE4D7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ageAccent-Ful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1689100"/>
            <a:ext cx="795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084294"/>
            <a:ext cx="7543800" cy="3639670"/>
          </a:xfrm>
        </p:spPr>
        <p:txBody>
          <a:bodyPr vert="eaVert"/>
          <a:lstStyle>
            <a:lvl5pPr>
              <a:defRPr/>
            </a:lvl5pPr>
            <a:lvl6pPr marL="2286000">
              <a:defRPr/>
            </a:lvl6pPr>
            <a:lvl7pPr marL="2286000">
              <a:defRPr/>
            </a:lvl7pPr>
            <a:lvl8pPr marL="2286000">
              <a:defRPr/>
            </a:lvl8pPr>
            <a:lvl9pPr marL="2286000">
              <a:defRPr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32E7A-9D72-4D82-8A07-B93008854225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B59CD-3B25-45A0-BFDC-8BDBE3FD54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rticalAccen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6225" y="860425"/>
            <a:ext cx="247650" cy="493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922048"/>
            <a:ext cx="1676400" cy="4814888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922048"/>
            <a:ext cx="5638800" cy="481488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1E651-149E-4A21-8F15-A082AEA120C7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1F344-09E0-4A7B-A739-E5749A98E8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interiorEdging.png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800100" y="381000"/>
            <a:ext cx="7543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2084388"/>
            <a:ext cx="6950075" cy="364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118225"/>
            <a:ext cx="21336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DD7E33-6147-4C1B-A7B2-2CD967439147}" type="datetimeFigureOut">
              <a:rPr lang="en-US"/>
              <a:pPr>
                <a:defRPr/>
              </a:pPr>
              <a:t>10/30/2015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18225"/>
            <a:ext cx="28956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43400" y="6118225"/>
            <a:ext cx="4572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20DD4D-40DB-4CE3-9EBB-05918C4A73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88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Garamond" pitchFamily="18" charset="0"/>
        </a:defRPr>
      </a:lvl9pPr>
    </p:titleStyle>
    <p:bodyStyle>
      <a:lvl1pPr marL="457200" indent="-457200" algn="l" rtl="0" fontAlgn="base">
        <a:spcBef>
          <a:spcPts val="2000"/>
        </a:spcBef>
        <a:spcAft>
          <a:spcPct val="0"/>
        </a:spcAft>
        <a:buSzPct val="100000"/>
        <a:buFont typeface="Wingdings" pitchFamily="2" charset="2"/>
        <a:buChar char="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rtl="0" fontAlgn="base">
        <a:spcBef>
          <a:spcPts val="1500"/>
        </a:spcBef>
        <a:spcAft>
          <a:spcPct val="0"/>
        </a:spcAft>
        <a:buClr>
          <a:srgbClr val="A58A7B"/>
        </a:buClr>
        <a:buSzPct val="100000"/>
        <a:buFont typeface="Wingdings" pitchFamily="2" charset="2"/>
        <a:buChar char="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rtl="0" fontAlgn="base">
        <a:spcBef>
          <a:spcPts val="1500"/>
        </a:spcBef>
        <a:spcAft>
          <a:spcPct val="0"/>
        </a:spcAft>
        <a:buSzPct val="100000"/>
        <a:buFont typeface="Wingdings" pitchFamily="2" charset="2"/>
        <a:buChar char="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rtl="0" fontAlgn="base">
        <a:spcBef>
          <a:spcPts val="1500"/>
        </a:spcBef>
        <a:spcAft>
          <a:spcPct val="0"/>
        </a:spcAft>
        <a:buClr>
          <a:srgbClr val="A58A7B"/>
        </a:buClr>
        <a:buSzPct val="100000"/>
        <a:buFont typeface="Wingdings" pitchFamily="2" charset="2"/>
        <a:buChar char="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rtl="0" fontAlgn="base">
        <a:spcBef>
          <a:spcPts val="1500"/>
        </a:spcBef>
        <a:spcAft>
          <a:spcPct val="0"/>
        </a:spcAft>
        <a:buSzPct val="100000"/>
        <a:buFont typeface="Wingdings" pitchFamily="2" charset="2"/>
        <a:buChar char="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57200" algn="l" defTabSz="914400" rtl="0" eaLnBrk="1" latinLnBrk="0" hangingPunct="1">
        <a:spcBef>
          <a:spcPts val="1500"/>
        </a:spcBef>
        <a:buClr>
          <a:schemeClr val="tx1">
            <a:lumMod val="60000"/>
            <a:lumOff val="40000"/>
          </a:schemeClr>
        </a:buClr>
        <a:buSzPct val="100000"/>
        <a:buFont typeface="Wingdings" pitchFamily="2" charset="2"/>
        <a:buChar char="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500"/>
        </a:spcBef>
        <a:buSzPct val="100000"/>
        <a:buFont typeface="Wingdings" pitchFamily="2" charset="2"/>
        <a:buChar char=""/>
        <a:tabLst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500"/>
        </a:spcBef>
        <a:buClr>
          <a:schemeClr val="tx1">
            <a:lumMod val="60000"/>
            <a:lumOff val="40000"/>
          </a:schemeClr>
        </a:buClr>
        <a:buSzPct val="100000"/>
        <a:buFont typeface="Wingdings" pitchFamily="2" charset="2"/>
        <a:buChar char=""/>
        <a:tabLst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500"/>
        </a:spcBef>
        <a:buSzPct val="100000"/>
        <a:buFont typeface="Wingdings" pitchFamily="2" charset="2"/>
        <a:buChar char=""/>
        <a:tabLst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Microbios_intest_pulm_2015.doc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/>
          </p:nvPr>
        </p:nvSpPr>
        <p:spPr>
          <a:xfrm>
            <a:off x="1116013" y="2595563"/>
            <a:ext cx="6938962" cy="1582737"/>
          </a:xfrm>
        </p:spPr>
        <p:txBody>
          <a:bodyPr/>
          <a:lstStyle/>
          <a:p>
            <a:r>
              <a:rPr lang="en-US" sz="8800" smtClean="0"/>
              <a:t>Asma</a:t>
            </a:r>
            <a:br>
              <a:rPr lang="en-US" sz="8800" smtClean="0"/>
            </a:br>
            <a:r>
              <a:rPr lang="en-US" sz="4000" smtClean="0"/>
              <a:t>(link: Pulmões, micróbios e o desenvolvimento do neonato)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6013" y="4178300"/>
            <a:ext cx="6938962" cy="2679700"/>
          </a:xfrm>
        </p:spPr>
        <p:txBody>
          <a:bodyPr>
            <a:normAutofit/>
          </a:bodyPr>
          <a:lstStyle/>
          <a:p>
            <a:r>
              <a:rPr lang="it-IT" smtClean="0">
                <a:solidFill>
                  <a:srgbClr val="FFFFFF"/>
                </a:solidFill>
              </a:rPr>
              <a:t>Internato de Pediatria 2º Semestre de 2015</a:t>
            </a:r>
          </a:p>
          <a:p>
            <a:r>
              <a:rPr lang="it-IT" smtClean="0">
                <a:solidFill>
                  <a:srgbClr val="FFFFFF"/>
                </a:solidFill>
              </a:rPr>
              <a:t>Apresentação: Wrssula Perdigão </a:t>
            </a:r>
          </a:p>
          <a:p>
            <a:r>
              <a:rPr lang="es-ES_tradnl" smtClean="0">
                <a:solidFill>
                  <a:srgbClr val="FFFFFF"/>
                </a:solidFill>
              </a:rPr>
              <a:t>Coordenação: Carmen Lívia</a:t>
            </a:r>
          </a:p>
          <a:p>
            <a:r>
              <a:rPr lang="pt-BR" smtClean="0">
                <a:solidFill>
                  <a:srgbClr val="FFFFFF"/>
                </a:solidFill>
                <a:hlinkClick r:id="rId2"/>
              </a:rPr>
              <a:t>www.paulomargotto.com.br</a:t>
            </a:r>
            <a:r>
              <a:rPr lang="pt-BR" smtClean="0">
                <a:solidFill>
                  <a:srgbClr val="FFFFFF"/>
                </a:solidFill>
              </a:rPr>
              <a:t> </a:t>
            </a:r>
          </a:p>
          <a:p>
            <a:r>
              <a:rPr lang="en-US" smtClean="0">
                <a:solidFill>
                  <a:srgbClr val="FFFFFF"/>
                </a:solidFill>
              </a:rPr>
              <a:t>Brasília, 30 de outubro de 2015</a:t>
            </a:r>
          </a:p>
        </p:txBody>
      </p:sp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023938" y="1373188"/>
            <a:ext cx="629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33"/>
                </a:solidFill>
              </a:rPr>
              <a:t>Faculdade de Medicina da Universidade Católica de Brasília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Definição: </a:t>
            </a:r>
            <a:endParaRPr lang="en-US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23863" y="2084388"/>
            <a:ext cx="8339137" cy="4149725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A asma é uma </a:t>
            </a:r>
            <a:r>
              <a:rPr lang="pt-BR" b="1" smtClean="0"/>
              <a:t>doença inflamatória crônica</a:t>
            </a:r>
            <a:r>
              <a:rPr lang="pt-BR" smtClean="0"/>
              <a:t> das vias aéreas pulmonares, que resulta em obstrução episódica do fluxo aéreo.</a:t>
            </a:r>
          </a:p>
          <a:p>
            <a:endParaRPr lang="pt-BR" smtClean="0"/>
          </a:p>
          <a:p>
            <a:r>
              <a:rPr lang="pt-BR" smtClean="0"/>
              <a:t>A inflamação crônica eleva a “contratilidade” das vias aéreas - hiperresponsividade das vias aéreas- a exposições irritantes </a:t>
            </a:r>
            <a:endParaRPr lang="en-US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Etiologia: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463" y="2084388"/>
            <a:ext cx="8402637" cy="443230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 causa da asma na infância ainda não foi </a:t>
            </a:r>
            <a:r>
              <a:rPr lang="pt-BR" dirty="0" smtClean="0"/>
              <a:t>determinada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Pesquisas apontam a combinação de fatores como exposição ambientais e vulnerabilidades biológicas e genéticas inerentes </a:t>
            </a:r>
            <a:endParaRPr lang="pt-BR" dirty="0" smtClean="0"/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As exposições respiratórias, nesse ambiente causal, incluem: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 err="1"/>
              <a:t>Alérgenos</a:t>
            </a:r>
            <a:r>
              <a:rPr lang="pt-BR" dirty="0"/>
              <a:t> inalatórios 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/>
              <a:t>Infecções </a:t>
            </a:r>
            <a:r>
              <a:rPr lang="pt-BR" dirty="0" smtClean="0"/>
              <a:t>respiratórias </a:t>
            </a:r>
            <a:r>
              <a:rPr lang="pt-BR" dirty="0"/>
              <a:t>virais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pt-BR" dirty="0"/>
              <a:t>Poluentes químicos e biológicas do ar (fumaça de cigarro) 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-5650" r="-5650"/>
          <a:stretch>
            <a:fillRect/>
          </a:stretch>
        </p:blipFill>
        <p:spPr>
          <a:xfrm>
            <a:off x="2065338" y="80963"/>
            <a:ext cx="5121275" cy="68405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Epidemiologia: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175" y="2084388"/>
            <a:ext cx="8416925" cy="4445000"/>
          </a:xfrm>
        </p:spPr>
        <p:txBody>
          <a:bodyPr rtlCol="0">
            <a:normAutofit fontScale="92500" lnSpcReduction="10000"/>
          </a:bodyPr>
          <a:lstStyle/>
          <a:p>
            <a:pPr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pt-BR" dirty="0"/>
              <a:t>A asma é uma das condições crônicas mais comuns que afeta tanto crianças quanto </a:t>
            </a:r>
            <a:r>
              <a:rPr lang="pt-BR" dirty="0" smtClean="0"/>
              <a:t>adultos.</a:t>
            </a:r>
            <a:endParaRPr lang="pt-BR" dirty="0"/>
          </a:p>
          <a:p>
            <a:pPr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pt-BR" dirty="0" smtClean="0"/>
              <a:t>É </a:t>
            </a:r>
            <a:r>
              <a:rPr lang="pt-BR" dirty="0"/>
              <a:t>um problema mundial de saúde </a:t>
            </a:r>
            <a:r>
              <a:rPr lang="pt-BR" dirty="0" smtClean="0"/>
              <a:t>que acomete </a:t>
            </a:r>
            <a:r>
              <a:rPr lang="pt-BR" dirty="0"/>
              <a:t>cerca de 300 milhões de indivíduos</a:t>
            </a:r>
            <a:r>
              <a:rPr lang="pt-BR" dirty="0" smtClean="0"/>
              <a:t>.</a:t>
            </a:r>
            <a:endParaRPr lang="pt-BR" dirty="0"/>
          </a:p>
          <a:p>
            <a:pPr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pt-BR" dirty="0"/>
              <a:t>Estima-se que, no Brasil, existam aproximadamente 20 milhões de asmáticos, se for considerada uma prevalência global de 10%. </a:t>
            </a:r>
          </a:p>
          <a:p>
            <a:pPr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pt-BR" dirty="0"/>
              <a:t>O nível de controle da asma, a gravidade da doença e os recursos médicos utilizados por asmáticos brasileiros são pouco documentados</a:t>
            </a:r>
            <a:r>
              <a:rPr lang="pt-BR" dirty="0" smtClean="0"/>
              <a:t>.</a:t>
            </a:r>
          </a:p>
          <a:p>
            <a:pPr fontAlgn="auto">
              <a:lnSpc>
                <a:spcPct val="110000"/>
              </a:lnSpc>
              <a:spcAft>
                <a:spcPts val="0"/>
              </a:spcAft>
              <a:defRPr/>
            </a:pPr>
            <a:r>
              <a:rPr lang="pt-BR" dirty="0"/>
              <a:t>Aproximadamente 80% de todos os asmáticos relatam inicio da doença antes dos 6 anos de idade. </a:t>
            </a: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Patogênese: </a:t>
            </a:r>
            <a:endParaRPr lang="en-US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29625" cy="4367212"/>
          </a:xfrm>
        </p:spPr>
        <p:txBody>
          <a:bodyPr/>
          <a:lstStyle/>
          <a:p>
            <a:r>
              <a:rPr lang="pt-BR" smtClean="0"/>
              <a:t>O fenômeno fisiopatológico básico da asma é a inflamação crônica das vias aéreas inferiores </a:t>
            </a:r>
          </a:p>
          <a:p>
            <a:r>
              <a:rPr lang="pt-BR" smtClean="0"/>
              <a:t>Pacientes, sintomáticos ou não, apresentam uma reação inflamatória característica na parede brônquica, cuja intensidade pode variar ao longo do tempo</a:t>
            </a:r>
          </a:p>
          <a:p>
            <a:r>
              <a:rPr lang="pt-BR" smtClean="0"/>
              <a:t>Esta inflamação, através de uma complexa rede de interações moleculares é a causa da hiperreatividade brônquica.</a:t>
            </a:r>
          </a:p>
          <a:p>
            <a:r>
              <a:rPr lang="pt-BR" smtClean="0"/>
              <a:t>Além do broncoespasmo também são observados edema da mucosa e formação de tampões de muco.  </a:t>
            </a:r>
            <a:endParaRPr lang="en-US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Patogênese:</a:t>
            </a:r>
            <a:endParaRPr lang="en-US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371475" y="2084388"/>
            <a:ext cx="8442325" cy="4406900"/>
          </a:xfrm>
        </p:spPr>
        <p:txBody>
          <a:bodyPr/>
          <a:lstStyle/>
          <a:p>
            <a:r>
              <a:rPr lang="pt-BR" smtClean="0"/>
              <a:t>Podem desencadear um quadro de crise asmática alguns estímulos como:</a:t>
            </a:r>
          </a:p>
          <a:p>
            <a:pPr lvl="2"/>
            <a:r>
              <a:rPr lang="pt-BR" smtClean="0"/>
              <a:t> Infecção</a:t>
            </a:r>
          </a:p>
          <a:p>
            <a:pPr lvl="2"/>
            <a:r>
              <a:rPr lang="pt-BR" smtClean="0"/>
              <a:t>Contato com alérgenos</a:t>
            </a:r>
          </a:p>
          <a:p>
            <a:pPr lvl="2"/>
            <a:r>
              <a:rPr lang="pt-BR" smtClean="0"/>
              <a:t>Mudanças climáticas</a:t>
            </a:r>
          </a:p>
          <a:p>
            <a:pPr lvl="2"/>
            <a:r>
              <a:rPr lang="pt-BR" smtClean="0"/>
              <a:t>Exercício físico </a:t>
            </a:r>
          </a:p>
          <a:p>
            <a:pPr lvl="2"/>
            <a:r>
              <a:rPr lang="pt-BR" smtClean="0"/>
              <a:t>Agentes químicos </a:t>
            </a:r>
          </a:p>
          <a:p>
            <a:pPr lvl="2"/>
            <a:r>
              <a:rPr lang="en-US" smtClean="0"/>
              <a:t>F</a:t>
            </a:r>
            <a:r>
              <a:rPr lang="pt-BR" smtClean="0"/>
              <a:t>ármacos </a:t>
            </a:r>
          </a:p>
          <a:p>
            <a:pPr lvl="2"/>
            <a:r>
              <a:rPr lang="pt-BR" smtClean="0"/>
              <a:t>Estresse emocional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Patogênese:</a:t>
            </a:r>
            <a:endParaRPr lang="en-US" smtClean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04225" cy="4406900"/>
          </a:xfrm>
        </p:spPr>
        <p:txBody>
          <a:bodyPr/>
          <a:lstStyle/>
          <a:p>
            <a:r>
              <a:rPr lang="pt-BR" smtClean="0"/>
              <a:t>Ocorre um desequilíbrio imunológico relacionado à diferenciação dos linfócitos T-helper. </a:t>
            </a:r>
          </a:p>
          <a:p>
            <a:r>
              <a:rPr lang="pt-BR" smtClean="0"/>
              <a:t>Nos pacientes asmáticos, existe predomínio dos linfócitos Th2, os quais estimulam, pela liberação de citocinas especificas, os seguintes eventos secundários: </a:t>
            </a:r>
          </a:p>
          <a:p>
            <a:pPr lvl="2"/>
            <a:r>
              <a:rPr lang="pt-BR" smtClean="0"/>
              <a:t>Proliferação de mastócitos </a:t>
            </a:r>
          </a:p>
          <a:p>
            <a:pPr lvl="2"/>
            <a:r>
              <a:rPr lang="pt-BR" smtClean="0"/>
              <a:t>Produção de IgE por linfócitos B</a:t>
            </a:r>
          </a:p>
          <a:p>
            <a:pPr lvl="2"/>
            <a:r>
              <a:rPr lang="pt-BR" smtClean="0"/>
              <a:t>Recrutamento de eosinófilos à mucosa respiratória </a:t>
            </a:r>
          </a:p>
          <a:p>
            <a:r>
              <a:rPr lang="pt-BR" smtClean="0"/>
              <a:t>Os eosinófilos parecem ser os principais responsáveis pelas lesões estruturais encontradas na via aérea do asmático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Diagnóstico: </a:t>
            </a:r>
            <a:endParaRPr lang="en-US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371475" y="2533650"/>
            <a:ext cx="8404225" cy="3059113"/>
          </a:xfrm>
        </p:spPr>
        <p:txBody>
          <a:bodyPr/>
          <a:lstStyle/>
          <a:p>
            <a:r>
              <a:rPr lang="pt-BR" smtClean="0"/>
              <a:t>O diagnóstico de asma é essencialmente clínico. </a:t>
            </a:r>
          </a:p>
          <a:p>
            <a:r>
              <a:rPr lang="pt-BR" smtClean="0"/>
              <a:t>Classicamente a asma se manifesta com episódios limitados de </a:t>
            </a:r>
            <a:r>
              <a:rPr lang="pt-BR" b="1" smtClean="0"/>
              <a:t>dispneia</a:t>
            </a:r>
            <a:r>
              <a:rPr lang="pt-BR" smtClean="0"/>
              <a:t>, </a:t>
            </a:r>
            <a:r>
              <a:rPr lang="pt-BR" b="1" smtClean="0"/>
              <a:t>tosse </a:t>
            </a:r>
            <a:r>
              <a:rPr lang="pt-BR" smtClean="0"/>
              <a:t>e </a:t>
            </a:r>
            <a:r>
              <a:rPr lang="pt-BR" b="1" smtClean="0"/>
              <a:t>sibilância</a:t>
            </a:r>
            <a:r>
              <a:rPr lang="pt-BR" smtClean="0"/>
              <a:t>. </a:t>
            </a:r>
          </a:p>
          <a:p>
            <a:r>
              <a:rPr lang="pt-BR" smtClean="0"/>
              <a:t>Os sintomas são mais intensos à noite ou nas primeiras horas da manhã</a:t>
            </a:r>
          </a:p>
          <a:p>
            <a:r>
              <a:rPr lang="pt-BR" smtClean="0"/>
              <a:t>A história de atopia familiar e/ou pessoal, como dermatite atópica e rinite alérgica, auxilia no diagnóstico de asma.</a:t>
            </a:r>
            <a:endParaRPr lang="en-US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Exame Físico:</a:t>
            </a:r>
            <a:endParaRPr lang="en-US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71475" y="2084388"/>
            <a:ext cx="8429625" cy="4367212"/>
          </a:xfrm>
        </p:spPr>
        <p:txBody>
          <a:bodyPr/>
          <a:lstStyle/>
          <a:p>
            <a:r>
              <a:rPr lang="pt-BR" smtClean="0"/>
              <a:t>A ausculta respiratória revela o sinal clássico da asma: os sibilos </a:t>
            </a:r>
          </a:p>
          <a:p>
            <a:pPr lvl="1"/>
            <a:r>
              <a:rPr lang="pt-BR" smtClean="0"/>
              <a:t>Na crise muito grave pode-se não auscultar sibilos, devido ao fluxo aéreo extremamente baixo. </a:t>
            </a:r>
          </a:p>
          <a:p>
            <a:r>
              <a:rPr lang="pt-BR" smtClean="0"/>
              <a:t>Na crise asmática há taquipneia com tempo expiratório prolongado em relação ao tempo inspiratório.</a:t>
            </a:r>
          </a:p>
          <a:p>
            <a:r>
              <a:rPr lang="pt-BR" smtClean="0"/>
              <a:t>Nos casos mais graves podemos observar sinais de esforço ventilatório (tiragem intercostal, tiragem supraclavicular, batimento de asa do nariz, respiração abdominal)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6000" smtClean="0"/>
              <a:t>Espirometria:</a:t>
            </a:r>
            <a:endParaRPr lang="en-US" smtClean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04225" cy="4381500"/>
          </a:xfrm>
        </p:spPr>
        <p:txBody>
          <a:bodyPr/>
          <a:lstStyle/>
          <a:p>
            <a:r>
              <a:rPr lang="pt-BR" smtClean="0"/>
              <a:t>A avaliação funcional da asma, através da espirometria, tem três utilidades principais: </a:t>
            </a:r>
          </a:p>
          <a:p>
            <a:pPr lvl="1"/>
            <a:r>
              <a:rPr lang="pt-BR" sz="2200" smtClean="0"/>
              <a:t>Estabelecer o diagnóstico</a:t>
            </a:r>
          </a:p>
          <a:p>
            <a:pPr lvl="1"/>
            <a:r>
              <a:rPr lang="pt-BR" sz="2200" smtClean="0"/>
              <a:t>Documentar a gravidade da obstrução ao fluxo aéreo</a:t>
            </a:r>
          </a:p>
          <a:p>
            <a:pPr lvl="1"/>
            <a:r>
              <a:rPr lang="pt-BR" sz="2200" smtClean="0"/>
              <a:t>Monitorar o curso da doença e as modificações decorrentes do tratamento</a:t>
            </a:r>
          </a:p>
          <a:p>
            <a:r>
              <a:rPr lang="pt-BR" smtClean="0"/>
              <a:t>O diagnóstico de limitação ao fluxo aéreo é estabelecido pela redução da relação VEF1/CVF (Índice de Tiffenau).</a:t>
            </a:r>
            <a:endParaRPr lang="en-US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42325" cy="4419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 diagnóstico de asma é confirmado </a:t>
            </a:r>
            <a:r>
              <a:rPr lang="pt-BR" dirty="0" smtClean="0"/>
              <a:t>pela </a:t>
            </a:r>
            <a:r>
              <a:rPr lang="pt-BR" dirty="0"/>
              <a:t>demonstração </a:t>
            </a:r>
            <a:r>
              <a:rPr lang="pt-BR" dirty="0" smtClean="0"/>
              <a:t>da reversibilidade</a:t>
            </a:r>
            <a:r>
              <a:rPr lang="pt-BR" dirty="0"/>
              <a:t>, parcial ou completa após </a:t>
            </a:r>
            <a:r>
              <a:rPr lang="pt-BR" dirty="0" smtClean="0"/>
              <a:t>o uso de </a:t>
            </a:r>
            <a:r>
              <a:rPr lang="pt-BR" dirty="0" err="1" smtClean="0"/>
              <a:t>broncodilatador</a:t>
            </a:r>
            <a:r>
              <a:rPr lang="pt-BR" dirty="0" smtClean="0"/>
              <a:t> </a:t>
            </a:r>
            <a:r>
              <a:rPr lang="pt-BR" dirty="0"/>
              <a:t>de curta </a:t>
            </a:r>
            <a:r>
              <a:rPr lang="pt-BR" dirty="0" smtClean="0"/>
              <a:t>ação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 resposta ao </a:t>
            </a:r>
            <a:r>
              <a:rPr lang="pt-BR" dirty="0" err="1"/>
              <a:t>broncodilatador</a:t>
            </a:r>
            <a:r>
              <a:rPr lang="pt-BR" dirty="0"/>
              <a:t> é considerada significativa e indicativa de asma quando o </a:t>
            </a:r>
            <a:r>
              <a:rPr lang="pt-BR" dirty="0" smtClean="0"/>
              <a:t>VEF</a:t>
            </a:r>
            <a:r>
              <a:rPr lang="pt-BR" baseline="-25000" dirty="0" smtClean="0"/>
              <a:t>1</a:t>
            </a:r>
            <a:r>
              <a:rPr lang="pt-BR" dirty="0" smtClean="0"/>
              <a:t> aumenta pelo menos: </a:t>
            </a:r>
          </a:p>
          <a:p>
            <a:pPr fontAlgn="auto">
              <a:spcAft>
                <a:spcPts val="0"/>
              </a:spcAft>
              <a:defRPr/>
            </a:pPr>
            <a:endParaRPr lang="pt-BR" dirty="0" smtClean="0"/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en-US" dirty="0"/>
          </a:p>
        </p:txBody>
      </p:sp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6000" smtClean="0"/>
              <a:t>Espirometria:</a:t>
            </a:r>
            <a:endParaRPr lang="en-US" smtClean="0"/>
          </a:p>
        </p:txBody>
      </p:sp>
      <p:pic>
        <p:nvPicPr>
          <p:cNvPr id="26628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8163" y="4630738"/>
            <a:ext cx="523557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Diagnóstico em Crianças Menores de Cinco </a:t>
            </a:r>
            <a:r>
              <a:rPr lang="pt-BR" dirty="0" smtClean="0"/>
              <a:t>Anos: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75" y="2084388"/>
            <a:ext cx="8467725" cy="436721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 diagnóstico de asma em crianças até os cinco anos de idade deve ser baseado principalmente em aspectos </a:t>
            </a:r>
            <a:r>
              <a:rPr lang="pt-BR" dirty="0" smtClean="0"/>
              <a:t>clínicos.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Aproximadamente 50% das crianças apresentam pelo menos um episódio de </a:t>
            </a:r>
            <a:r>
              <a:rPr lang="pt-BR" dirty="0" err="1"/>
              <a:t>sibilância</a:t>
            </a:r>
            <a:r>
              <a:rPr lang="pt-BR" dirty="0"/>
              <a:t> nos primeiros anos de vida, sendo que a maioria delas não desenvolverá asma.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Rotular precipitadamente como asmática uma criança com um ou dois episódios de </a:t>
            </a:r>
            <a:r>
              <a:rPr lang="pt-BR" dirty="0" err="1"/>
              <a:t>sibilância</a:t>
            </a:r>
            <a:r>
              <a:rPr lang="pt-BR" dirty="0"/>
              <a:t> leva ao uso desnecessário de medicamentos </a:t>
            </a:r>
            <a:r>
              <a:rPr lang="pt-BR" dirty="0" err="1"/>
              <a:t>broncodilatadores</a:t>
            </a:r>
            <a:r>
              <a:rPr lang="pt-BR" dirty="0"/>
              <a:t> e profiláticos. 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 investigação </a:t>
            </a:r>
            <a:r>
              <a:rPr lang="pt-BR" dirty="0"/>
              <a:t>e o tratamento da </a:t>
            </a:r>
            <a:r>
              <a:rPr lang="pt-BR" dirty="0" err="1"/>
              <a:t>sibilância</a:t>
            </a:r>
            <a:r>
              <a:rPr lang="pt-BR" dirty="0"/>
              <a:t> e tosse recorrentes exigem uma </a:t>
            </a:r>
            <a:r>
              <a:rPr lang="pt-BR" b="1" dirty="0"/>
              <a:t>avaliação cuidadosa dos sintomas</a:t>
            </a:r>
            <a:r>
              <a:rPr lang="pt-BR" dirty="0"/>
              <a:t>, </a:t>
            </a:r>
            <a:r>
              <a:rPr lang="pt-BR" b="1" dirty="0"/>
              <a:t>da sua evolução</a:t>
            </a:r>
            <a:r>
              <a:rPr lang="pt-BR" dirty="0"/>
              <a:t>, </a:t>
            </a:r>
            <a:r>
              <a:rPr lang="pt-BR" b="1" dirty="0"/>
              <a:t>dos antecedentes pessoais</a:t>
            </a:r>
            <a:r>
              <a:rPr lang="pt-BR" dirty="0"/>
              <a:t>, </a:t>
            </a:r>
            <a:r>
              <a:rPr lang="pt-BR" b="1" dirty="0"/>
              <a:t>da história familiar </a:t>
            </a:r>
            <a:r>
              <a:rPr lang="pt-BR" dirty="0"/>
              <a:t>e </a:t>
            </a:r>
            <a:r>
              <a:rPr lang="pt-BR" b="1" dirty="0"/>
              <a:t>dos achados físicos</a:t>
            </a:r>
            <a:r>
              <a:rPr lang="pt-BR" dirty="0"/>
              <a:t>.</a:t>
            </a:r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Classificação Clinica da Asma:</a:t>
            </a:r>
            <a:endParaRPr lang="en-US" dirty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358775" y="2314575"/>
            <a:ext cx="8442325" cy="3843338"/>
          </a:xfrm>
        </p:spPr>
        <p:txBody>
          <a:bodyPr/>
          <a:lstStyle/>
          <a:p>
            <a:r>
              <a:rPr lang="pt-BR" smtClean="0"/>
              <a:t>Atualmente recomenda-se classificar a asma de acordo com o nível de controle. </a:t>
            </a:r>
          </a:p>
          <a:p>
            <a:r>
              <a:rPr lang="pt-BR" smtClean="0"/>
              <a:t>O termo controle refere-se ao grau de supressão das manifestações clinicas da doença doença</a:t>
            </a:r>
          </a:p>
          <a:p>
            <a:r>
              <a:rPr lang="pt-BR" smtClean="0"/>
              <a:t>Abrange duas esferas principais: </a:t>
            </a:r>
          </a:p>
          <a:p>
            <a:pPr lvl="1"/>
            <a:r>
              <a:rPr lang="pt-BR" b="1" smtClean="0"/>
              <a:t>Controle das manifestações clinicas atuais </a:t>
            </a:r>
          </a:p>
          <a:p>
            <a:pPr lvl="1"/>
            <a:r>
              <a:rPr lang="pt-BR" b="1" smtClean="0"/>
              <a:t>Controle dos riscos futuros</a:t>
            </a:r>
            <a:endParaRPr lang="en-US" b="1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Classificação Clinica da Asma:</a:t>
            </a:r>
            <a:endParaRPr lang="en-US" dirty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29625" cy="4406900"/>
          </a:xfrm>
        </p:spPr>
        <p:txBody>
          <a:bodyPr/>
          <a:lstStyle/>
          <a:p>
            <a:r>
              <a:rPr lang="pt-BR" b="1" smtClean="0"/>
              <a:t>Controle das Manifestações Clinicas Atuais:</a:t>
            </a:r>
          </a:p>
          <a:p>
            <a:pPr lvl="1"/>
            <a:r>
              <a:rPr lang="pt-BR" smtClean="0"/>
              <a:t>Referem-se ao comportamento da doença nas ultimas 4 semanas</a:t>
            </a:r>
          </a:p>
          <a:p>
            <a:pPr lvl="1"/>
            <a:r>
              <a:rPr lang="pt-BR" smtClean="0"/>
              <a:t>Permite estabelecer 3 diferentes níveis de controle: asma controlada, asma parcialmente controlada e asma não controlada </a:t>
            </a:r>
          </a:p>
          <a:p>
            <a:r>
              <a:rPr lang="pt-BR" b="1" smtClean="0"/>
              <a:t>Controle dos Riscos Futuros: </a:t>
            </a:r>
          </a:p>
          <a:p>
            <a:pPr lvl="1"/>
            <a:r>
              <a:rPr lang="pt-BR" smtClean="0"/>
              <a:t>Refere-se à redução das chances de exacerbação, perda acelerada da função pulmonar e efeitos colaterais do tratamento.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Classificação Clinica da Asma:</a:t>
            </a:r>
            <a:endParaRPr lang="en-US" dirty="0"/>
          </a:p>
        </p:txBody>
      </p:sp>
      <p:pic>
        <p:nvPicPr>
          <p:cNvPr id="30723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8775" y="1911350"/>
            <a:ext cx="6319838" cy="48307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Asma Aguda: </a:t>
            </a:r>
            <a:endParaRPr lang="en-US" smtClean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371475" y="2084388"/>
            <a:ext cx="8442325" cy="4354512"/>
          </a:xfrm>
        </p:spPr>
        <p:txBody>
          <a:bodyPr/>
          <a:lstStyle/>
          <a:p>
            <a:r>
              <a:rPr lang="pt-BR" smtClean="0"/>
              <a:t>As exacerbações da asma podem ser </a:t>
            </a:r>
            <a:r>
              <a:rPr lang="pt-BR" b="1" smtClean="0"/>
              <a:t>graves,</a:t>
            </a:r>
            <a:r>
              <a:rPr lang="pt-BR" smtClean="0"/>
              <a:t> </a:t>
            </a:r>
            <a:r>
              <a:rPr lang="pt-BR" b="1" smtClean="0"/>
              <a:t>moderadas</a:t>
            </a:r>
            <a:r>
              <a:rPr lang="pt-BR" smtClean="0"/>
              <a:t> ou </a:t>
            </a:r>
            <a:r>
              <a:rPr lang="pt-BR" b="1" smtClean="0"/>
              <a:t>leves.</a:t>
            </a:r>
            <a:r>
              <a:rPr lang="pt-BR" smtClean="0"/>
              <a:t> </a:t>
            </a:r>
          </a:p>
          <a:p>
            <a:r>
              <a:rPr lang="pt-BR" smtClean="0"/>
              <a:t>No atendimento inicial de uma exacerbação da asma, a avaliação clínica deve ser rápida e objetiva. </a:t>
            </a:r>
          </a:p>
          <a:p>
            <a:r>
              <a:rPr lang="pt-BR" smtClean="0"/>
              <a:t>Em se tratando de adultos, sempre que possível, medidas objetivas, como espirometria ou medidas seriadas de PFE, devem ser tomadas. </a:t>
            </a:r>
          </a:p>
          <a:p>
            <a:r>
              <a:rPr lang="pt-BR" smtClean="0"/>
              <a:t>As medidas seriadas de PFE têm pouca confiabilidade em crianças e adolescentes, pois a dispneia impede verificações confiáveis dessa manobra esforço-dependente. 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Asma Aguda: </a:t>
            </a:r>
            <a:endParaRPr lang="en-US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384175" y="1789113"/>
            <a:ext cx="8404225" cy="4368800"/>
          </a:xfrm>
        </p:spPr>
        <p:txBody>
          <a:bodyPr/>
          <a:lstStyle/>
          <a:p>
            <a:r>
              <a:rPr lang="pt-BR" smtClean="0"/>
              <a:t>A classificação da intensidade das exacerbações, para fins de manejo de emergência, é verificada a partir dos dados clínicos e funcionais </a:t>
            </a:r>
          </a:p>
          <a:p>
            <a:endParaRPr lang="en-US" smtClean="0"/>
          </a:p>
        </p:txBody>
      </p:sp>
      <p:pic>
        <p:nvPicPr>
          <p:cNvPr id="32772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90675" y="2584450"/>
            <a:ext cx="59785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Tratamento da Asma Aguda: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1752600"/>
            <a:ext cx="8455025" cy="4713288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u="sng" dirty="0"/>
              <a:t>Principais Medicações: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b="1" dirty="0"/>
              <a:t>Oxigênio: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A meta em crianças é manter a </a:t>
            </a:r>
            <a:r>
              <a:rPr lang="pt-BR" dirty="0" err="1"/>
              <a:t>SpO</a:t>
            </a:r>
            <a:r>
              <a:rPr lang="pt-BR" dirty="0"/>
              <a:t> ≥ 94-95%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b="1" dirty="0"/>
              <a:t>Beta 2- Agonista de Curta Ação: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Primeira escolha no tratamento da crise asmática.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A administração de doses repetidas de b2-agonistas por via inalatória, a cada 10-30 min na primeira hora, constitui a medida inicial de tratamento.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É semelhante a eficácia desses medicamentos quando administrados através de inalador pressurizado acoplado a espaçador, valvulado ou não valvulado, ou de nebulizadores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pt-BR" b="1" dirty="0"/>
              <a:t>Brometo de </a:t>
            </a:r>
            <a:r>
              <a:rPr lang="pt-BR" b="1" dirty="0" err="1"/>
              <a:t>Ipratrópio</a:t>
            </a:r>
            <a:r>
              <a:rPr lang="pt-BR" b="1" dirty="0"/>
              <a:t>: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Podem ser associadas aos b2-agonistas para efeito aditivo nos casos de crise asmática moderada/grave ou pouco responsiva à terapia inicial.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Sem Título.jpg"/>
          <p:cNvPicPr>
            <a:picLocks noChangeAspect="1"/>
          </p:cNvPicPr>
          <p:nvPr/>
        </p:nvPicPr>
        <p:blipFill>
          <a:blip r:embed="rId2"/>
          <a:srcRect l="29044" r="32375" b="48090"/>
          <a:stretch>
            <a:fillRect/>
          </a:stretch>
        </p:blipFill>
        <p:spPr bwMode="auto">
          <a:xfrm>
            <a:off x="501650" y="892175"/>
            <a:ext cx="8175625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Sem Título.jpg"/>
          <p:cNvPicPr>
            <a:picLocks noChangeAspect="1"/>
          </p:cNvPicPr>
          <p:nvPr/>
        </p:nvPicPr>
        <p:blipFill>
          <a:blip r:embed="rId2"/>
          <a:srcRect l="29044" t="31265" r="32375"/>
          <a:stretch>
            <a:fillRect/>
          </a:stretch>
        </p:blipFill>
        <p:spPr bwMode="auto">
          <a:xfrm>
            <a:off x="515938" y="357188"/>
            <a:ext cx="8096250" cy="612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78" name="Group 14"/>
          <p:cNvGraphicFramePr>
            <a:graphicFrameLocks noGrp="1"/>
          </p:cNvGraphicFramePr>
          <p:nvPr>
            <p:ph idx="1"/>
          </p:nvPr>
        </p:nvGraphicFramePr>
        <p:xfrm>
          <a:off x="384175" y="411163"/>
          <a:ext cx="8404225" cy="5549900"/>
        </p:xfrm>
        <a:graphic>
          <a:graphicData uri="http://schemas.openxmlformats.org/drawingml/2006/table">
            <a:tbl>
              <a:tblPr/>
              <a:tblGrid>
                <a:gridCol w="4202113"/>
                <a:gridCol w="4202112"/>
              </a:tblGrid>
              <a:tr h="6127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aramond" pitchFamily="18" charset="0"/>
                        </a:rPr>
                        <a:t>Resumindo: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30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Beta 2- agonista de curta ação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Fazer 1ª dose* a cada 20 min ate melhora ou máximo de 3 doses na  primeira hora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Associar Brometo de Ipatrópio 20gts nos casos graves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Sulfato de magnésio está indicado nas exacerbações muito graves, sem resposta ao tratamento usual.  </a:t>
                      </a:r>
                      <a:r>
                        <a:rPr kumimoji="0" lang="es-ES_tradn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25-75 mg/kg/dose </a:t>
                      </a: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  <a:r>
                        <a:rPr kumimoji="0" lang="es-ES_tradn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(dose máxima: 2 g). </a:t>
                      </a:r>
                      <a:br>
                        <a:rPr kumimoji="0" lang="es-ES_tradn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</a:b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D8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Observar a Resposta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Boa resposta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Espaçar as doses inalatórias e avaliar alta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Resposta incompleta ou sem resposta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Associar corticoide sistemico, Prednisona 1-2mg/kg/dia (dose máxima em criança 40mg/dia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34239"/>
                          </a:solidFill>
                          <a:effectLst/>
                          <a:latin typeface="Garamond" pitchFamily="18" charset="0"/>
                        </a:rPr>
                        <a:t>Hospitalizar os casos graves ou refratários 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534239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D8D6"/>
                    </a:solidFill>
                  </a:tcPr>
                </a:tc>
              </a:tr>
            </a:tbl>
          </a:graphicData>
        </a:graphic>
      </p:graphicFrame>
      <p:sp>
        <p:nvSpPr>
          <p:cNvPr id="36876" name="TextBox 4"/>
          <p:cNvSpPr txBox="1">
            <a:spLocks noChangeArrowheads="1"/>
          </p:cNvSpPr>
          <p:nvPr/>
        </p:nvSpPr>
        <p:spPr bwMode="auto">
          <a:xfrm>
            <a:off x="350838" y="6070600"/>
            <a:ext cx="5102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Garamond" pitchFamily="18" charset="0"/>
              </a:rPr>
              <a:t>* Uma dose= 1gt/3Kg (0,1mg/kg) da solução de NBZ</a:t>
            </a:r>
            <a:endParaRPr lang="en-US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Alta Hospitalar: </a:t>
            </a:r>
            <a:endParaRPr lang="en-US" smtClean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16925" cy="3640137"/>
          </a:xfrm>
        </p:spPr>
        <p:txBody>
          <a:bodyPr/>
          <a:lstStyle/>
          <a:p>
            <a:r>
              <a:rPr lang="pt-BR" smtClean="0"/>
              <a:t>Sem sinais clinicas de gravidade após tratamento inicial </a:t>
            </a:r>
          </a:p>
          <a:p>
            <a:endParaRPr lang="pt-BR" smtClean="0"/>
          </a:p>
          <a:p>
            <a:r>
              <a:rPr lang="hr-HR" smtClean="0"/>
              <a:t>SaO2 &gt; 95%</a:t>
            </a:r>
          </a:p>
          <a:p>
            <a:endParaRPr lang="hr-HR" smtClean="0"/>
          </a:p>
          <a:p>
            <a:r>
              <a:rPr lang="pt-BR" smtClean="0"/>
              <a:t>Apos alta, orientar o paciente a continuar a medicação inalaria de manutenção e usar corticoide na dose de 1mg/kg/dia (máximo 60mg) VO por 5 dias.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Critérios de Internação:</a:t>
            </a:r>
            <a:endParaRPr lang="en-US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320675" y="2084388"/>
            <a:ext cx="8455025" cy="4394200"/>
          </a:xfrm>
        </p:spPr>
        <p:txBody>
          <a:bodyPr/>
          <a:lstStyle/>
          <a:p>
            <a:r>
              <a:rPr lang="pt-BR" smtClean="0"/>
              <a:t>Permanecer com sinais clínicos de gravidade </a:t>
            </a:r>
          </a:p>
          <a:p>
            <a:r>
              <a:rPr lang="hr-HR" smtClean="0"/>
              <a:t>SaO2 &lt;92%</a:t>
            </a:r>
          </a:p>
          <a:p>
            <a:r>
              <a:rPr lang="pt-BR" b="1" smtClean="0"/>
              <a:t>Critérios de Internação na UTI:</a:t>
            </a:r>
          </a:p>
          <a:p>
            <a:pPr lvl="1"/>
            <a:r>
              <a:rPr lang="pl-PL" smtClean="0"/>
              <a:t>Hipercapnia, pH &lt;7,3 ou hipoxemia</a:t>
            </a:r>
          </a:p>
          <a:p>
            <a:pPr lvl="1"/>
            <a:r>
              <a:rPr lang="pt-BR" smtClean="0"/>
              <a:t>Níveis elevados de lactato</a:t>
            </a:r>
          </a:p>
          <a:p>
            <a:pPr lvl="1"/>
            <a:r>
              <a:rPr lang="pt-BR" smtClean="0"/>
              <a:t>Hipotensão arterial e arritmias cardíacas </a:t>
            </a:r>
          </a:p>
          <a:p>
            <a:pPr lvl="1"/>
            <a:r>
              <a:rPr lang="pt-BR" smtClean="0"/>
              <a:t>Persistência dos sinais e sintomas de gravidade (sonolência, confusão, exaustão, cianose)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Tratamento de Manutenção:</a:t>
            </a:r>
            <a:endParaRPr lang="en-US" dirty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16925" cy="4419600"/>
          </a:xfrm>
        </p:spPr>
        <p:txBody>
          <a:bodyPr/>
          <a:lstStyle/>
          <a:p>
            <a:r>
              <a:rPr lang="pt-BR" smtClean="0"/>
              <a:t>Etapa 1: medicação de resgate para o alívio dos sintomas </a:t>
            </a:r>
          </a:p>
          <a:p>
            <a:pPr lvl="1"/>
            <a:r>
              <a:rPr lang="pt-BR" smtClean="0"/>
              <a:t>Promover a educação do asmático e o controle ambiental. </a:t>
            </a:r>
          </a:p>
          <a:p>
            <a:pPr lvl="1"/>
            <a:r>
              <a:rPr lang="pt-BR" smtClean="0"/>
              <a:t>Utiliza-se apenas medicação de alívio para pacientes que têm sintomas ocasionais de curta duração. </a:t>
            </a:r>
          </a:p>
          <a:p>
            <a:pPr lvl="1"/>
            <a:endParaRPr lang="pt-BR" smtClean="0"/>
          </a:p>
          <a:p>
            <a:r>
              <a:rPr lang="pt-BR" smtClean="0"/>
              <a:t>Etapa 2: medicação de alívio mais um único medicamento de controle </a:t>
            </a:r>
          </a:p>
          <a:p>
            <a:pPr lvl="1"/>
            <a:r>
              <a:rPr lang="pt-BR" smtClean="0"/>
              <a:t>Os corticoides inalatórios em doses baixas são a primeira escolha.</a:t>
            </a:r>
          </a:p>
          <a:p>
            <a:pPr lvl="1"/>
            <a:r>
              <a:rPr lang="pt-BR" smtClean="0"/>
              <a:t>Antileucotrienos para pacientes que têm efeitos adversos intoleráveis com o uso de corticoide inalatório.</a:t>
            </a:r>
            <a:endParaRPr lang="en-US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Tratamento de Manutenção: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16925" cy="438150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Etapa 3: medicação de alívio mais um ou dois medicamentos de controle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A associação de um corticoide inalatório em doses baixas com um b2-agonista inalatório de ação prolongada é a primeira escolha.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Etapa </a:t>
            </a:r>
            <a:r>
              <a:rPr lang="pt-BR" dirty="0"/>
              <a:t>4: medicação de alívio mais dois ou mais medicamentos de </a:t>
            </a:r>
            <a:r>
              <a:rPr lang="pt-BR" dirty="0" smtClean="0"/>
              <a:t>controle</a:t>
            </a:r>
            <a:endParaRPr lang="pt-BR" dirty="0"/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O tratamento deve ser conduzido por um médico especialista no tratamento da asma.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A 1ª escolha consiste na combinação de corticoide inalatório em doses médias ou altas com um b2-agonista de ação prolongada.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P</a:t>
            </a:r>
            <a:r>
              <a:rPr lang="pt-BR" dirty="0" smtClean="0"/>
              <a:t>ode</a:t>
            </a:r>
            <a:r>
              <a:rPr lang="pt-BR" dirty="0"/>
              <a:t>-se adicionar um </a:t>
            </a:r>
            <a:r>
              <a:rPr lang="pt-BR" dirty="0" err="1"/>
              <a:t>antileucotrieno</a:t>
            </a:r>
            <a:r>
              <a:rPr lang="pt-BR" dirty="0"/>
              <a:t> ou teofilina à associação acima descrita. 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Tratamento de Manutenção: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2084388"/>
            <a:ext cx="8429625" cy="436721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Etapa 5: medicação de alívio mais medicação de controle adicional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Nesta etapa, adiciona-se corticoide oral às outras medicações de controle já referidas.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Esse esquema só deve utilizado para pacientes com asma não controlada na etapa 4, </a:t>
            </a:r>
            <a:r>
              <a:rPr lang="pt-BR" dirty="0" smtClean="0"/>
              <a:t>que </a:t>
            </a:r>
            <a:r>
              <a:rPr lang="pt-BR" dirty="0"/>
              <a:t>tenham sido exaustivamente questionados sobre a adesão ao tratamento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A adição de </a:t>
            </a:r>
            <a:r>
              <a:rPr lang="pt-BR" dirty="0" err="1"/>
              <a:t>anti</a:t>
            </a:r>
            <a:r>
              <a:rPr lang="pt-BR" dirty="0"/>
              <a:t>-IgE é uma alternativa na etapa 5 para pacientes </a:t>
            </a:r>
            <a:r>
              <a:rPr lang="pt-BR" dirty="0" err="1"/>
              <a:t>atópicos</a:t>
            </a:r>
            <a:r>
              <a:rPr lang="pt-BR" dirty="0"/>
              <a:t>, pois sua utilização pode melhorar o controle da asma e reduzir o risco de exacerbações.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Atenção: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60000"/>
                  <a:lumOff val="40000"/>
                </a:schemeClr>
              </a:buClr>
              <a:defRPr/>
            </a:pPr>
            <a:r>
              <a:rPr lang="pt-BR" dirty="0"/>
              <a:t>Em crianças menores de cinco </a:t>
            </a:r>
            <a:r>
              <a:rPr lang="pt-BR" dirty="0" smtClean="0"/>
              <a:t>anos, </a:t>
            </a:r>
            <a:r>
              <a:rPr lang="pt-BR" b="1" dirty="0"/>
              <a:t>não é recomendado o uso de b2-agonista de ação prolongada</a:t>
            </a:r>
            <a:r>
              <a:rPr lang="pt-BR" dirty="0"/>
              <a:t>, porque os efeitos colaterais ainda não estão adequadamente estudados nessa faixa etária 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Tratamento de Manutenção:</a:t>
            </a:r>
            <a:endParaRPr lang="en-US" dirty="0"/>
          </a:p>
        </p:txBody>
      </p:sp>
      <p:pic>
        <p:nvPicPr>
          <p:cNvPr id="43011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558" b="-488"/>
          <a:stretch>
            <a:fillRect/>
          </a:stretch>
        </p:blipFill>
        <p:spPr>
          <a:xfrm>
            <a:off x="949325" y="2128838"/>
            <a:ext cx="7239000" cy="4310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Tratamento de Manutenção:</a:t>
            </a:r>
            <a:endParaRPr lang="en-US" dirty="0"/>
          </a:p>
        </p:txBody>
      </p:sp>
      <p:pic>
        <p:nvPicPr>
          <p:cNvPr id="44035" name="Content Placeholder 3" descr="Sem Títul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7175" y="1839913"/>
            <a:ext cx="6092825" cy="4768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Obrigada!  </a:t>
            </a:r>
          </a:p>
        </p:txBody>
      </p:sp>
      <p:pic>
        <p:nvPicPr>
          <p:cNvPr id="45059" name="Content Placeholder 3" descr="Luana.jpg"/>
          <p:cNvPicPr>
            <a:picLocks noGrp="1" noChangeAspect="1"/>
          </p:cNvPicPr>
          <p:nvPr>
            <p:ph idx="1"/>
          </p:nvPr>
        </p:nvPicPr>
        <p:blipFill>
          <a:blip r:embed="rId2"/>
          <a:srcRect t="-700" b="5579"/>
          <a:stretch>
            <a:fillRect/>
          </a:stretch>
        </p:blipFill>
        <p:spPr>
          <a:xfrm>
            <a:off x="2181225" y="1757363"/>
            <a:ext cx="4822825" cy="4587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Referencias:   </a:t>
            </a:r>
            <a:endParaRPr lang="en-US" smtClean="0"/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371475" y="2084388"/>
            <a:ext cx="8416925" cy="2316162"/>
          </a:xfrm>
        </p:spPr>
        <p:txBody>
          <a:bodyPr/>
          <a:lstStyle/>
          <a:p>
            <a:pPr>
              <a:buFont typeface="Garamond" pitchFamily="18" charset="0"/>
              <a:buAutoNum type="arabicPeriod"/>
            </a:pPr>
            <a:r>
              <a:rPr lang="pt-BR" sz="1600" smtClean="0"/>
              <a:t>Diretrizes da Sociedade Brasileira de Pneumologia e Tisiologia para o Manejo da Asma- 2012. J Bras Pneumol. v.38, Suplemento 1, p. S1-S46 Abril 2012. </a:t>
            </a:r>
          </a:p>
          <a:p>
            <a:pPr>
              <a:buFont typeface="Garamond" pitchFamily="18" charset="0"/>
              <a:buAutoNum type="arabicPeriod"/>
            </a:pPr>
            <a:r>
              <a:rPr lang="pt-BR" sz="1600" smtClean="0"/>
              <a:t>Nelson Textbook of Pediatrics, 18ª edição, Andrew H. Liu, Ronina A. Covar, Joseph D. Spahn e Donald Y. M. Leung</a:t>
            </a:r>
          </a:p>
          <a:p>
            <a:pPr>
              <a:buFont typeface="Garamond" pitchFamily="18" charset="0"/>
              <a:buAutoNum type="arabicPeriod"/>
            </a:pPr>
            <a:r>
              <a:rPr lang="pt-BR" sz="1600" smtClean="0"/>
              <a:t>Tratado de Pediatria- Sociedade Brasileira de Pediatria 2ª edição, Gustavo Falbo Wandalsen Maria das Graças Nascimento e Silva Dirceu Solé.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5000" smtClean="0"/>
              <a:t/>
            </a:r>
            <a:br>
              <a:rPr lang="pt-BR" sz="5000" smtClean="0"/>
            </a:br>
            <a:r>
              <a:rPr lang="pt-BR" sz="5000" smtClean="0"/>
              <a:t>Nota do Editor do site, Dr. Paulo R. Margotto</a:t>
            </a:r>
            <a:br>
              <a:rPr lang="pt-BR" sz="5000" smtClean="0"/>
            </a:br>
            <a:r>
              <a:rPr lang="pt-BR" sz="5000" smtClean="0"/>
              <a:t>Consultem também!</a:t>
            </a:r>
          </a:p>
        </p:txBody>
      </p:sp>
      <p:graphicFrame>
        <p:nvGraphicFramePr>
          <p:cNvPr id="63506" name="Group 18"/>
          <p:cNvGraphicFramePr>
            <a:graphicFrameLocks noGrp="1"/>
          </p:cNvGraphicFramePr>
          <p:nvPr/>
        </p:nvGraphicFramePr>
        <p:xfrm>
          <a:off x="612775" y="3459163"/>
          <a:ext cx="7731125" cy="915987"/>
        </p:xfrm>
        <a:graphic>
          <a:graphicData uri="http://schemas.openxmlformats.org/drawingml/2006/table">
            <a:tbl>
              <a:tblPr/>
              <a:tblGrid>
                <a:gridCol w="6913563"/>
                <a:gridCol w="817562"/>
              </a:tblGrid>
              <a:tr h="915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Pulmões, micróbios e o desenvolvimento do neonato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/>
                      </a:r>
                      <a:b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</a:b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Autor(es): Aaron Hamvas (30th International Workshop on Surfactant Replacement, Stockholm, June 4-6, 2015). Realizado por Paulo R.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 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3494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6338" y="3632200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>
          <a:xfrm>
            <a:off x="554038" y="381000"/>
            <a:ext cx="7493000" cy="6048375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pt-BR" sz="2400" b="1" smtClean="0">
                <a:solidFill>
                  <a:srgbClr val="0066FF"/>
                </a:solidFill>
              </a:rPr>
              <a:t>Períodos críticos do desenvolvimento</a:t>
            </a:r>
            <a:endParaRPr lang="pt-BR" sz="2400" smtClean="0">
              <a:solidFill>
                <a:srgbClr val="0066FF"/>
              </a:solidFill>
            </a:endParaRPr>
          </a:p>
          <a:p>
            <a:pPr>
              <a:lnSpc>
                <a:spcPct val="90000"/>
              </a:lnSpc>
            </a:pPr>
            <a:r>
              <a:rPr lang="pt-BR" sz="2000" smtClean="0"/>
              <a:t> 	</a:t>
            </a:r>
            <a:r>
              <a:rPr lang="pt-BR" sz="2000" b="1" smtClean="0"/>
              <a:t>O período perinatal é crítico para a programação de efeitos imune-mediados</a:t>
            </a:r>
            <a:r>
              <a:rPr lang="pt-BR" sz="2000" smtClean="0"/>
              <a:t>. A importância da exposição  microbiana durante este período foi demonstrada elegantemente em modelos murinos (ratos) de asma alérgica.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	Camundongos normalmente demonstram hiperresponsividade </a:t>
            </a:r>
            <a:r>
              <a:rPr lang="pt-BR" sz="2000" u="sng" smtClean="0"/>
              <a:t>das vias aéreas</a:t>
            </a:r>
            <a:r>
              <a:rPr lang="pt-BR" sz="2000" smtClean="0"/>
              <a:t> após a exposição do trato respiratório a alergenos . Como a carga  bacteriana pulmonar aumenta durante o desenvolvimento, a hiperresponsividade diminui. </a:t>
            </a:r>
            <a:r>
              <a:rPr lang="pt-BR" sz="2000" b="1" smtClean="0"/>
              <a:t>Se a colonização microbiana é, no entanto, limitada durante as primeiras duas semanas após o nascimento ou se os ratinhos chegam a idade adulta em condições isentas de germes, a hiperresponsividade das vias respiratórias é mantida com o aumento da resistência das vias aéreas, elevados níveis séricos e teciduais  de IgE e de citoquinas pró-inflamatórias </a:t>
            </a:r>
            <a:r>
              <a:rPr lang="pt-BR" sz="2000" smtClean="0"/>
              <a:t>. </a:t>
            </a:r>
            <a:r>
              <a:rPr lang="pt-BR" sz="2000" b="1" smtClean="0"/>
              <a:t>No ratos livres de germes estas reações alérgicas foram revogadas apenas quando os ratos foram recolonizados  com a microbiota convencional através de exposições ambientais no início da vida. </a:t>
            </a:r>
            <a:r>
              <a:rPr lang="pt-BR" sz="2000" smtClean="0"/>
              <a:t> Recolonização de adultos não teve nenhum efeito 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5539" name="Rectangle 3"/>
          <p:cNvSpPr>
            <a:spLocks noGrp="1"/>
          </p:cNvSpPr>
          <p:nvPr>
            <p:ph type="body" idx="4294967295"/>
          </p:nvPr>
        </p:nvSpPr>
        <p:spPr>
          <a:xfrm>
            <a:off x="0" y="146050"/>
            <a:ext cx="9144000" cy="6711950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0066FF"/>
                </a:solidFill>
              </a:rPr>
              <a:t>O eixo "Intestino-Pulmão"</a:t>
            </a:r>
            <a:endParaRPr lang="pt-BR" sz="2000" smtClean="0">
              <a:solidFill>
                <a:srgbClr val="0066FF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300" smtClean="0"/>
              <a:t>	</a:t>
            </a:r>
            <a:endParaRPr lang="pt-BR" sz="1300" b="1" i="1" smtClean="0"/>
          </a:p>
          <a:p>
            <a:pPr>
              <a:lnSpc>
                <a:spcPct val="80000"/>
              </a:lnSpc>
            </a:pPr>
            <a:r>
              <a:rPr lang="pt-BR" sz="1300" b="1" i="1" smtClean="0"/>
              <a:t>Cross-talk </a:t>
            </a:r>
            <a:r>
              <a:rPr lang="pt-BR" sz="1300" b="1" smtClean="0"/>
              <a:t>("conversa-trocada"</a:t>
            </a:r>
            <a:r>
              <a:rPr lang="pt-BR" sz="1300" b="1" i="1" smtClean="0"/>
              <a:t>)</a:t>
            </a:r>
            <a:r>
              <a:rPr lang="pt-BR" sz="1300" b="1" smtClean="0"/>
              <a:t> entre o intestino e pulmão tem o potencial para existir em vários níveis,</a:t>
            </a:r>
            <a:r>
              <a:rPr lang="pt-BR" sz="1300" smtClean="0"/>
              <a:t> desde a transferência física direta de bactérias através de refluxo e microaspiração para efeitos indiretos de seus subprodutos ou respostas imunes mediadas por mucosas comuns a ambos os trato</a:t>
            </a:r>
            <a:r>
              <a:rPr lang="pt-BR" sz="1300" b="1" smtClean="0"/>
              <a:t>s:</a:t>
            </a:r>
            <a:r>
              <a:rPr lang="pt-BR" sz="1300" smtClean="0"/>
              <a:t> gastrintestinal e pulmonar [41]. Como descrito anteriormente, os </a:t>
            </a:r>
            <a:r>
              <a:rPr lang="pt-BR" sz="1300" b="1" smtClean="0"/>
              <a:t>ratos livres de germes apresentam doença alérgica das vias respiratórias e colite mais grave</a:t>
            </a:r>
            <a:r>
              <a:rPr lang="pt-BR" sz="1300" smtClean="0"/>
              <a:t> do que a colite convencionalmente observada em animais, um efeito que pode ser suavizado por exposição a condições ambientais convencionais e da flora no início da vida [38, 42]. Efeitos similares foi demonstrado em ratinhos tratados com antibióticos via enteral [43, 44]. Os animais tratados com doses clinicamente relevantes de vancomicina, mas não estreptomicina, apresentaram  asma mais grave, indicando que o efeito pode estar mais relacionado com a composição microbiana do que com números. </a:t>
            </a:r>
            <a:r>
              <a:rPr lang="pt-BR" sz="1300" b="1" smtClean="0"/>
              <a:t>Estudos epidemiológicos humanos também têm ligado mudanças nas comunidades microbianas intestinais a manifestações alérgicas e asmáticas</a:t>
            </a:r>
            <a:r>
              <a:rPr lang="pt-BR" sz="1300" smtClean="0"/>
              <a:t> [45-47].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 	A microbiota intestinal também pode afetar a função respiratória através de subprodutos metabólicos como os ácidos graxos de  cadeia curta (AGCC). Em </a:t>
            </a:r>
            <a:r>
              <a:rPr lang="pt-BR" sz="1300" b="1" smtClean="0"/>
              <a:t>ratos alimentados com uma dieta rica em fibras</a:t>
            </a:r>
            <a:r>
              <a:rPr lang="pt-BR" sz="1300" smtClean="0"/>
              <a:t>, houve  aumento das proporções de Bacteroidetes no trato gastrintestinal  e maior circulação de AGCC. Estes animais </a:t>
            </a:r>
            <a:r>
              <a:rPr lang="pt-BR" sz="1300" b="1" smtClean="0"/>
              <a:t>foram protegidos da inflamação alérgica das vias respiratórias, </a:t>
            </a:r>
            <a:r>
              <a:rPr lang="pt-BR" sz="1300" smtClean="0"/>
              <a:t>enquanto que os animais alimentados com dietas de baixa fibra tinham maiores  proporções de Firmicutes, diminuição da circulação de AGCC e aumento da doença alérgica da via aérea [48]. AGCC também resultaram em células dendríticas em pulmão  derivadas da medula óssea que eram menos capazes de condução de respostas das células TH2, suavizando assim a inflamação das vias aéreas.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 	</a:t>
            </a:r>
            <a:r>
              <a:rPr lang="pt-BR" sz="1300" b="1" smtClean="0"/>
              <a:t>Em humanos, a alimentação com leite humano  afeta a composição de ambas as microbiotas: do pulmão e do trato gastrintestinal, sugerindo uma ligação  entre o pulmão e o intestino</a:t>
            </a:r>
            <a:r>
              <a:rPr lang="pt-BR" sz="1300" smtClean="0"/>
              <a:t> [29-31]. Além disso, uma série de amostras respiratórias e de fezes de crianças com fibrose cística demonstrou que, enquanto as comunidades microbianas nos dois locais tinham composições distintas, houve uma superposição  dominada pela </a:t>
            </a:r>
            <a:r>
              <a:rPr lang="pt-BR" sz="1300" i="1" smtClean="0"/>
              <a:t>Veillonella </a:t>
            </a:r>
            <a:r>
              <a:rPr lang="pt-BR" sz="1300" smtClean="0"/>
              <a:t>e</a:t>
            </a:r>
            <a:r>
              <a:rPr lang="pt-BR" sz="1300" i="1" smtClean="0"/>
              <a:t> Streptococcus</a:t>
            </a:r>
            <a:r>
              <a:rPr lang="pt-BR" sz="1300" smtClean="0"/>
              <a:t>, com um elevado grau de concordância entre as bactérias que estavam aumentando e diminuindo ao longo do tempo em ambos os compartimentos. Além disso, </a:t>
            </a:r>
            <a:r>
              <a:rPr lang="pt-BR" sz="1300" b="1" smtClean="0"/>
              <a:t>mudanças na dieta afetaram a composição microbiana das vias aéreas, sugerindo uma ligação entre a alimentação e a flora respiratória </a:t>
            </a:r>
            <a:r>
              <a:rPr lang="pt-BR" sz="1300" smtClean="0"/>
              <a:t>[49].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 	Assim, o trato gastrintestinal parece desempenhar um papel fundamental no desenvolvimento e regulação imune, algum dos quais podem ser mediados por fatores nutricionais, que, por sua vez, afetam a saúde respiratória e respostas às exposições ambientais.</a:t>
            </a:r>
            <a:endParaRPr lang="pt-BR" sz="1300" b="1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300" smtClean="0"/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>
          <a:xfrm>
            <a:off x="0" y="242888"/>
            <a:ext cx="9017000" cy="6478587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3400" b="1" smtClean="0">
                <a:solidFill>
                  <a:srgbClr val="0066FF"/>
                </a:solidFill>
              </a:rPr>
              <a:t>Microbioma pulmonar e Doença Respiratória</a:t>
            </a:r>
            <a:endParaRPr lang="pt-BR" sz="3400" smtClean="0">
              <a:solidFill>
                <a:srgbClr val="0066FF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500" smtClean="0"/>
              <a:t> 	</a:t>
            </a:r>
            <a:r>
              <a:rPr lang="pt-BR" sz="1800" smtClean="0"/>
              <a:t>Estudos recentes têm começado a avaliar a relação entre o microbioma das vias respiratórias e doenças respiratórias a fim de compreender o seu papel nos mecanismos ou modificação dos mesmos e para expandir as possibilidades de intervenção terapêutica. </a:t>
            </a:r>
            <a:endParaRPr lang="pt-BR" sz="1800" b="1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>
                <a:solidFill>
                  <a:srgbClr val="0066FF"/>
                </a:solidFill>
              </a:rPr>
              <a:t>Asma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 	As fortes interações entre a flora microbiana e respostas imunes têm levado ao foco natural de asma e doenças alérgicas. Estudos utilizando lavagem bronco-alveolar ou expectoração induzida demonstraram que Proteobacteria (predominantemente </a:t>
            </a:r>
            <a:r>
              <a:rPr lang="pt-BR" sz="1800" i="1" smtClean="0"/>
              <a:t>Haemophilus spp</a:t>
            </a:r>
            <a:r>
              <a:rPr lang="pt-BR" sz="1800" smtClean="0"/>
              <a:t>.) são mais abundantes em vias aéreas distais dos indivíduos com asma e doença pulmonar obstrutiva crônica (DPOC); Firmicutes (</a:t>
            </a:r>
            <a:r>
              <a:rPr lang="pt-BR" sz="1800" i="1" smtClean="0"/>
              <a:t>Staphylococcus spp</a:t>
            </a:r>
            <a:r>
              <a:rPr lang="pt-BR" sz="1800" smtClean="0"/>
              <a:t>.) são mais abundantes em crianças com asma de difícil controle[17, 50, 51]. Em contraste, Bacteroides, especialmente </a:t>
            </a:r>
            <a:r>
              <a:rPr lang="pt-BR" sz="1800" i="1" smtClean="0"/>
              <a:t>Prevotella spp</a:t>
            </a:r>
            <a:r>
              <a:rPr lang="pt-BR" sz="1800" smtClean="0"/>
              <a:t>., são mais abundantes nos controles [50]. </a:t>
            </a:r>
            <a:endParaRPr lang="pt-BR" sz="1800" b="1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/>
              <a:t> </a:t>
            </a:r>
            <a:r>
              <a:rPr lang="pt-BR" sz="1800" b="1" smtClean="0">
                <a:solidFill>
                  <a:srgbClr val="0066FF"/>
                </a:solidFill>
              </a:rPr>
              <a:t>Displasia broncopulmonar (DBP)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 	Se o microbioma desempenha um papel direto na a patogênese da DBP ou não está apenas começando a ser explorado. Elementos microbianos, primariamente </a:t>
            </a:r>
            <a:r>
              <a:rPr lang="pt-BR" sz="1800" i="1" smtClean="0"/>
              <a:t>Acinetobacter</a:t>
            </a:r>
            <a:r>
              <a:rPr lang="pt-BR" sz="1800" smtClean="0"/>
              <a:t>, poderiam ser identificados em secreção traqueal de crianças nascidas com idade gestacional &lt;28 semanas, mesmo com o nascimento por cesariana. </a:t>
            </a:r>
            <a:r>
              <a:rPr lang="pt-BR" sz="1800" b="1" smtClean="0"/>
              <a:t>Aqueles que mais tarde desenvolveram DBP demonstraram diminuída diversidade bacteriana, diminuição proporcional de </a:t>
            </a:r>
            <a:r>
              <a:rPr lang="pt-BR" sz="1800" b="1" i="1" smtClean="0"/>
              <a:t>Acinetobacter   spp</a:t>
            </a:r>
            <a:r>
              <a:rPr lang="pt-BR" sz="1800" b="1" smtClean="0"/>
              <a:t>. e proporções crescentes de </a:t>
            </a:r>
            <a:r>
              <a:rPr lang="pt-BR" sz="1800" b="1" i="1" smtClean="0"/>
              <a:t>Staphylococcus spp</a:t>
            </a:r>
            <a:r>
              <a:rPr lang="pt-BR" sz="1800" b="1" smtClean="0"/>
              <a:t>. em secreção traqueal durante as primeiras 3 semanas</a:t>
            </a:r>
            <a:r>
              <a:rPr lang="pt-BR" sz="1800" smtClean="0"/>
              <a:t> 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>
          <a:xfrm>
            <a:off x="1096963" y="2084388"/>
            <a:ext cx="6950075" cy="4325937"/>
          </a:xfrm>
          <a:solidFill>
            <a:schemeClr val="bg1"/>
          </a:solidFill>
          <a:ln w="57150">
            <a:solidFill>
              <a:srgbClr val="FF66CC"/>
            </a:solidFill>
          </a:ln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2800" b="1" smtClean="0">
                <a:solidFill>
                  <a:srgbClr val="0066FF"/>
                </a:solidFill>
              </a:rPr>
              <a:t>Em Resumo...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66FF"/>
                </a:solidFill>
              </a:rPr>
              <a:t> Os micróbios são ubíquos no corpo humano e compreendem aproximadamente 90% das células e 99% dos genes do supraorganismo humano. 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66FF"/>
                </a:solidFill>
              </a:rPr>
              <a:t>Além disso, </a:t>
            </a:r>
            <a:r>
              <a:rPr lang="pt-BR" sz="2000" b="1" smtClean="0">
                <a:solidFill>
                  <a:srgbClr val="0066FF"/>
                </a:solidFill>
              </a:rPr>
              <a:t>parece haver uma interação entre o complexo desenvolvimento da microbiota gastrintestinal e respiratória e a regulação da função imune.</a:t>
            </a:r>
            <a:r>
              <a:rPr lang="pt-BR" sz="2000" smtClean="0">
                <a:solidFill>
                  <a:srgbClr val="0066FF"/>
                </a:solidFill>
              </a:rPr>
              <a:t> A contribuição dessa massa metabólica dinâmica para doenças respiratórias no recém-nascido é desconhecida. Este artigo revisou  os dados emergentes recentes  de estudos em humanos e murino que sugerem que </a:t>
            </a:r>
            <a:r>
              <a:rPr lang="pt-BR" sz="2000" b="1" smtClean="0">
                <a:solidFill>
                  <a:srgbClr val="0066FF"/>
                </a:solidFill>
              </a:rPr>
              <a:t>há uma influência microbiana no desenvolvimento da doença respiratória,</a:t>
            </a:r>
            <a:r>
              <a:rPr lang="pt-BR" sz="2000" smtClean="0">
                <a:solidFill>
                  <a:srgbClr val="0066FF"/>
                </a:solidFill>
              </a:rPr>
              <a:t> mas também destaca muitas das lacunas que permanecem na compreensão da função do microbioma respiratório.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Formal">
  <a:themeElements>
    <a:clrScheme name="Formal">
      <a:dk1>
        <a:srgbClr val="534239"/>
      </a:dk1>
      <a:lt1>
        <a:srgbClr val="FFFFFF"/>
      </a:lt1>
      <a:dk2>
        <a:srgbClr val="3D3A48"/>
      </a:dk2>
      <a:lt2>
        <a:srgbClr val="E1DFD1"/>
      </a:lt2>
      <a:accent1>
        <a:srgbClr val="907F76"/>
      </a:accent1>
      <a:accent2>
        <a:srgbClr val="A46645"/>
      </a:accent2>
      <a:accent3>
        <a:srgbClr val="CD9C47"/>
      </a:accent3>
      <a:accent4>
        <a:srgbClr val="9A92CD"/>
      </a:accent4>
      <a:accent5>
        <a:srgbClr val="7D639B"/>
      </a:accent5>
      <a:accent6>
        <a:srgbClr val="733678"/>
      </a:accent6>
      <a:hlink>
        <a:srgbClr val="A84914"/>
      </a:hlink>
      <a:folHlink>
        <a:srgbClr val="B25672"/>
      </a:folHlink>
    </a:clrScheme>
    <a:fontScheme name="Formal">
      <a:majorFont>
        <a:latin typeface="Garamond"/>
        <a:ea typeface=""/>
        <a:cs typeface=""/>
        <a:font script="Jpan" typeface="ヒラギノ明朝 Pro W3"/>
        <a:font script="Hans" typeface="宋体"/>
        <a:font script="Hant" typeface="新細明體"/>
      </a:majorFont>
      <a:minorFont>
        <a:latin typeface="Garamond"/>
        <a:ea typeface=""/>
        <a:cs typeface=""/>
        <a:font script="Jpan" typeface="ヒラギノ明朝 Pro W3"/>
        <a:font script="Hans" typeface="宋体"/>
        <a:font script="Hant" typeface="新細明體"/>
      </a:minorFont>
    </a:fontScheme>
    <a:fmtScheme name="Forma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0000"/>
                <a:satMod val="200000"/>
              </a:schemeClr>
              <a:schemeClr val="phClr">
                <a:shade val="90000"/>
                <a:satMod val="150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80000"/>
                <a:satMod val="135000"/>
              </a:schemeClr>
              <a:schemeClr val="phClr">
                <a:shade val="80000"/>
                <a:satMod val="150000"/>
              </a:schemeClr>
            </a:duotone>
          </a:blip>
          <a:tile tx="0" ty="0" sx="65000" sy="65000" flip="none" algn="tl"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>
              <a:shade val="90000"/>
              <a:alpha val="90000"/>
            </a:schemeClr>
          </a:solidFill>
          <a:prstDash val="solid"/>
          <a:miter/>
        </a:ln>
        <a:ln w="38100" cap="flat" cmpd="sng" algn="ctr">
          <a:solidFill>
            <a:schemeClr val="phClr">
              <a:shade val="85000"/>
              <a:alpha val="90000"/>
              <a:satMod val="125000"/>
            </a:schemeClr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88900" dist="38100" dir="5400000" sx="101000" sy="101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6000000"/>
            </a:lightRig>
          </a:scene3d>
          <a:sp3d prstMaterial="metal">
            <a:bevelT w="25400" h="12700" prst="artDeco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3">
            <a:duotone>
              <a:schemeClr val="phClr">
                <a:tint val="50000"/>
                <a:satMod val="250000"/>
              </a:schemeClr>
              <a:schemeClr val="phClr">
                <a:shade val="80000"/>
                <a:satMod val="175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tint val="10000"/>
                <a:satMod val="260000"/>
                <a:lumMod val="115000"/>
              </a:schemeClr>
              <a:schemeClr val="phClr">
                <a:shade val="75000"/>
                <a:satMod val="175000"/>
                <a:lumMod val="10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Formal">
    <a:dk1>
      <a:srgbClr val="534239"/>
    </a:dk1>
    <a:lt1>
      <a:srgbClr val="FFFFFF"/>
    </a:lt1>
    <a:dk2>
      <a:srgbClr val="3D3A48"/>
    </a:dk2>
    <a:lt2>
      <a:srgbClr val="E1DFD1"/>
    </a:lt2>
    <a:accent1>
      <a:srgbClr val="907F76"/>
    </a:accent1>
    <a:accent2>
      <a:srgbClr val="A46645"/>
    </a:accent2>
    <a:accent3>
      <a:srgbClr val="CD9C47"/>
    </a:accent3>
    <a:accent4>
      <a:srgbClr val="9A92CD"/>
    </a:accent4>
    <a:accent5>
      <a:srgbClr val="7D639B"/>
    </a:accent5>
    <a:accent6>
      <a:srgbClr val="733678"/>
    </a:accent6>
    <a:hlink>
      <a:srgbClr val="A84914"/>
    </a:hlink>
    <a:folHlink>
      <a:srgbClr val="B25672"/>
    </a:folHlink>
  </a:clrScheme>
</a:themeOverride>
</file>

<file path=ppt/theme/themeOverride2.xml><?xml version="1.0" encoding="utf-8"?>
<a:themeOverride xmlns:a="http://schemas.openxmlformats.org/drawingml/2006/main">
  <a:clrScheme name="Formal">
    <a:dk1>
      <a:srgbClr val="534239"/>
    </a:dk1>
    <a:lt1>
      <a:srgbClr val="FFFFFF"/>
    </a:lt1>
    <a:dk2>
      <a:srgbClr val="3D3A48"/>
    </a:dk2>
    <a:lt2>
      <a:srgbClr val="E1DFD1"/>
    </a:lt2>
    <a:accent1>
      <a:srgbClr val="907F76"/>
    </a:accent1>
    <a:accent2>
      <a:srgbClr val="A46645"/>
    </a:accent2>
    <a:accent3>
      <a:srgbClr val="CD9C47"/>
    </a:accent3>
    <a:accent4>
      <a:srgbClr val="9A92CD"/>
    </a:accent4>
    <a:accent5>
      <a:srgbClr val="7D639B"/>
    </a:accent5>
    <a:accent6>
      <a:srgbClr val="733678"/>
    </a:accent6>
    <a:hlink>
      <a:srgbClr val="A84914"/>
    </a:hlink>
    <a:folHlink>
      <a:srgbClr val="B256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Formal.thmx</Template>
  <TotalTime>195</TotalTime>
  <Words>1759</Words>
  <Application>Microsoft Macintosh PowerPoint</Application>
  <PresentationFormat>Apresentação na tela (4:3)</PresentationFormat>
  <Paragraphs>186</Paragraphs>
  <Slides>36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1" baseType="lpstr">
      <vt:lpstr>Garamond</vt:lpstr>
      <vt:lpstr>Arial</vt:lpstr>
      <vt:lpstr>Wingdings</vt:lpstr>
      <vt:lpstr>Calibri</vt:lpstr>
      <vt:lpstr>Formal</vt:lpstr>
      <vt:lpstr>Asma (link: Pulmões, micróbios e o desenvolvimento do neonato)</vt:lpstr>
      <vt:lpstr>Definição: </vt:lpstr>
      <vt:lpstr>Etiologia:</vt:lpstr>
      <vt:lpstr>Slide 4</vt:lpstr>
      <vt:lpstr>Epidemiologia:</vt:lpstr>
      <vt:lpstr>Patogênese: </vt:lpstr>
      <vt:lpstr>Patogênese:</vt:lpstr>
      <vt:lpstr>Patogênese:</vt:lpstr>
      <vt:lpstr>Diagnóstico: </vt:lpstr>
      <vt:lpstr>Exame Físico:</vt:lpstr>
      <vt:lpstr>Espirometria:</vt:lpstr>
      <vt:lpstr>Espirometria:</vt:lpstr>
      <vt:lpstr>Diagnóstico em Crianças Menores de Cinco Anos:</vt:lpstr>
      <vt:lpstr>Classificação Clinica da Asma:</vt:lpstr>
      <vt:lpstr>Classificação Clinica da Asma:</vt:lpstr>
      <vt:lpstr>Classificação Clinica da Asma:</vt:lpstr>
      <vt:lpstr>Asma Aguda: </vt:lpstr>
      <vt:lpstr>Asma Aguda: </vt:lpstr>
      <vt:lpstr>Tratamento da Asma Aguda:</vt:lpstr>
      <vt:lpstr>Slide 20</vt:lpstr>
      <vt:lpstr>Slide 21</vt:lpstr>
      <vt:lpstr>Slide 22</vt:lpstr>
      <vt:lpstr>Alta Hospitalar: </vt:lpstr>
      <vt:lpstr>Critérios de Internação:</vt:lpstr>
      <vt:lpstr>Tratamento de Manutenção:</vt:lpstr>
      <vt:lpstr>Tratamento de Manutenção:</vt:lpstr>
      <vt:lpstr>Tratamento de Manutenção:</vt:lpstr>
      <vt:lpstr>Tratamento de Manutenção:</vt:lpstr>
      <vt:lpstr>Tratamento de Manutenção:</vt:lpstr>
      <vt:lpstr>Obrigada!  </vt:lpstr>
      <vt:lpstr>Referencias:   </vt:lpstr>
      <vt:lpstr> Nota do Editor do site, Dr. Paulo R. Margotto Consultem também!</vt:lpstr>
      <vt:lpstr>Slide 33</vt:lpstr>
      <vt:lpstr>Slide 34</vt:lpstr>
      <vt:lpstr>Slide 35</vt:lpstr>
      <vt:lpstr>Slide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Asma</dc:title>
  <dc:creator>Wrssula Britto Perdigão Caetano de Souza</dc:creator>
  <cp:lastModifiedBy>Paulo</cp:lastModifiedBy>
  <cp:revision>22</cp:revision>
  <dcterms:created xsi:type="dcterms:W3CDTF">2015-10-27T23:10:46Z</dcterms:created>
  <dcterms:modified xsi:type="dcterms:W3CDTF">2015-10-30T17:23:02Z</dcterms:modified>
</cp:coreProperties>
</file>