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311" r:id="rId2"/>
    <p:sldId id="325" r:id="rId3"/>
    <p:sldId id="312" r:id="rId4"/>
    <p:sldId id="258" r:id="rId5"/>
    <p:sldId id="259" r:id="rId6"/>
    <p:sldId id="313" r:id="rId7"/>
    <p:sldId id="314" r:id="rId8"/>
    <p:sldId id="315" r:id="rId9"/>
    <p:sldId id="263" r:id="rId10"/>
    <p:sldId id="261" r:id="rId11"/>
    <p:sldId id="265" r:id="rId12"/>
    <p:sldId id="316" r:id="rId13"/>
    <p:sldId id="266" r:id="rId14"/>
    <p:sldId id="264" r:id="rId15"/>
    <p:sldId id="270" r:id="rId16"/>
    <p:sldId id="271" r:id="rId17"/>
    <p:sldId id="310" r:id="rId18"/>
    <p:sldId id="272" r:id="rId19"/>
    <p:sldId id="276" r:id="rId20"/>
    <p:sldId id="267" r:id="rId21"/>
    <p:sldId id="268" r:id="rId22"/>
    <p:sldId id="278" r:id="rId23"/>
    <p:sldId id="318" r:id="rId24"/>
    <p:sldId id="277" r:id="rId25"/>
    <p:sldId id="320" r:id="rId26"/>
    <p:sldId id="321" r:id="rId27"/>
    <p:sldId id="322" r:id="rId28"/>
    <p:sldId id="281" r:id="rId29"/>
    <p:sldId id="282" r:id="rId30"/>
    <p:sldId id="283" r:id="rId31"/>
    <p:sldId id="284" r:id="rId32"/>
    <p:sldId id="285" r:id="rId33"/>
    <p:sldId id="287" r:id="rId34"/>
    <p:sldId id="288" r:id="rId35"/>
    <p:sldId id="289" r:id="rId36"/>
    <p:sldId id="290" r:id="rId37"/>
    <p:sldId id="291" r:id="rId38"/>
    <p:sldId id="293" r:id="rId39"/>
    <p:sldId id="294" r:id="rId40"/>
    <p:sldId id="296" r:id="rId41"/>
    <p:sldId id="297" r:id="rId42"/>
    <p:sldId id="298" r:id="rId43"/>
    <p:sldId id="299" r:id="rId44"/>
    <p:sldId id="300" r:id="rId45"/>
    <p:sldId id="301" r:id="rId46"/>
    <p:sldId id="303" r:id="rId47"/>
    <p:sldId id="304" r:id="rId48"/>
    <p:sldId id="308" r:id="rId49"/>
    <p:sldId id="309" r:id="rId50"/>
    <p:sldId id="326" r:id="rId51"/>
    <p:sldId id="323" r:id="rId52"/>
    <p:sldId id="324" r:id="rId53"/>
    <p:sldId id="327" r:id="rId54"/>
    <p:sldId id="357" r:id="rId55"/>
    <p:sldId id="358"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 id="344" r:id="rId73"/>
    <p:sldId id="345" r:id="rId74"/>
    <p:sldId id="353" r:id="rId75"/>
    <p:sldId id="348" r:id="rId76"/>
    <p:sldId id="349" r:id="rId77"/>
    <p:sldId id="346" r:id="rId78"/>
    <p:sldId id="350" r:id="rId79"/>
    <p:sldId id="351" r:id="rId80"/>
    <p:sldId id="354" r:id="rId81"/>
    <p:sldId id="355" r:id="rId82"/>
    <p:sldId id="356" r:id="rId83"/>
    <p:sldId id="306"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99FF"/>
    <a:srgbClr val="FF3300"/>
    <a:srgbClr val="0000FF"/>
    <a:srgbClr val="FFFF00"/>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49"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ctrTitle"/>
          </p:nvPr>
        </p:nvSpPr>
        <p:spPr>
          <a:xfrm>
            <a:off x="685800" y="3355848"/>
            <a:ext cx="8077200" cy="1673352"/>
          </a:xfrm>
        </p:spPr>
        <p:txBody>
          <a:bodyPr tIns="0" bIns="0" anchor="t"/>
          <a:lstStyle>
            <a:lvl1pPr algn="l">
              <a:defRPr sz="4700" b="1"/>
            </a:lvl1pPr>
            <a:extLst/>
          </a:lstStyle>
          <a:p>
            <a:r>
              <a:rPr lang="pt-BR" smtClean="0"/>
              <a:t>Clique para editar o estilo do título mestre</a:t>
            </a:r>
            <a:endParaRPr lang="en-US"/>
          </a:p>
        </p:txBody>
      </p:sp>
      <p:sp>
        <p:nvSpPr>
          <p:cNvPr id="3" name="Subtítulo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pt-BR" smtClean="0"/>
              <a:t>Clique para editar o estilo do subtítulo mestre</a:t>
            </a:r>
            <a:endParaRPr lang="en-US"/>
          </a:p>
        </p:txBody>
      </p:sp>
      <p:sp>
        <p:nvSpPr>
          <p:cNvPr id="6" name="Espaço Reservado para Data 3"/>
          <p:cNvSpPr>
            <a:spLocks noGrp="1"/>
          </p:cNvSpPr>
          <p:nvPr>
            <p:ph type="dt" sz="half" idx="10"/>
          </p:nvPr>
        </p:nvSpPr>
        <p:spPr/>
        <p:txBody>
          <a:bodyPr/>
          <a:lstStyle>
            <a:lvl1pPr>
              <a:defRPr/>
            </a:lvl1pPr>
          </a:lstStyle>
          <a:p>
            <a:pPr>
              <a:defRPr/>
            </a:pPr>
            <a:fld id="{4A3002F0-B63E-4553-B0B2-C34EBC771097}" type="datetimeFigureOut">
              <a:rPr lang="pt-BR"/>
              <a:pPr>
                <a:defRPr/>
              </a:pPr>
              <a:t>13/07/2015</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3B57E1D3-26C9-4A02-8F01-511D5C2A9860}"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448"/>
            <a:ext cx="8229600" cy="1252728"/>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506DFD6-5306-46C4-ABE4-958220A29FE7}" type="datetimeFigureOut">
              <a:rPr lang="pt-BR"/>
              <a:pPr>
                <a:defRPr/>
              </a:pPr>
              <a:t>13/07/2015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DFDDABE-14B7-4546-B0BF-52D7DC8BC70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67CABE3F-167A-4B09-8CDB-3D3AE5CF6280}" type="datetimeFigureOut">
              <a:rPr lang="pt-BR"/>
              <a:pPr>
                <a:defRPr/>
              </a:pPr>
              <a:t>13/07/2015</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C19935B5-94C3-465D-BF67-2C0444AFA29A}"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6B760E78-1B31-40D7-959D-87F770B76B08}" type="datetimeFigureOut">
              <a:rPr lang="pt-BR"/>
              <a:pPr>
                <a:defRPr/>
              </a:pPr>
              <a:t>13/07/2015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42E0183-0DED-4774-96F7-FBB51CC8E92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4" name="Espaço Reservado para Conteúdo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97893220-2631-4D90-81F7-A2455EA4C9B4}" type="datetimeFigureOut">
              <a:rPr lang="pt-BR"/>
              <a:pPr>
                <a:defRPr/>
              </a:pPr>
              <a:t>13/07/2015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BBC9B9D9-6F59-4A90-8472-AFD03E8BE5D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DA14721D-1899-4645-AF9D-0C9B52A312CF}" type="datetimeFigureOut">
              <a:rPr lang="pt-BR"/>
              <a:pPr>
                <a:defRPr/>
              </a:pPr>
              <a:t>13/07/2015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91BBFA11-1DF7-4758-98A1-A9CC2A651D7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3F0CCBA0-0463-4570-90E4-92017F89D940}" type="datetimeFigureOut">
              <a:rPr lang="pt-BR"/>
              <a:pPr>
                <a:defRPr/>
              </a:pPr>
              <a:t>13/07/2015</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161AD897-2383-42CF-A2C0-2C404B40206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Conteúdo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p:txBody>
          <a:bodyPr/>
          <a:lstStyle>
            <a:lvl1pPr>
              <a:defRPr/>
            </a:lvl1pPr>
          </a:lstStyle>
          <a:p>
            <a:pPr>
              <a:defRPr/>
            </a:pPr>
            <a:fld id="{AF0E230E-C8AC-46EB-96AB-9D0DE0277475}" type="datetimeFigureOut">
              <a:rPr lang="pt-BR"/>
              <a:pPr>
                <a:defRPr/>
              </a:pPr>
              <a:t>13/07/2015</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52D2A1DE-F4E4-48DF-B171-788CDAA5A53E}"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5" name="Retângulo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a:xfrm>
            <a:off x="165100" y="1169988"/>
            <a:ext cx="2522538" cy="201612"/>
          </a:xfrm>
        </p:spPr>
        <p:txBody>
          <a:bodyPr/>
          <a:lstStyle>
            <a:lvl1pPr>
              <a:defRPr/>
            </a:lvl1pPr>
          </a:lstStyle>
          <a:p>
            <a:pPr>
              <a:defRPr/>
            </a:pPr>
            <a:fld id="{0944BF34-367A-482D-8EF0-0DD2907F8969}" type="datetimeFigureOut">
              <a:rPr lang="pt-BR"/>
              <a:pPr>
                <a:defRPr/>
              </a:pPr>
              <a:t>13/07/2015</a:t>
            </a:fld>
            <a:endParaRPr lang="pt-BR"/>
          </a:p>
        </p:txBody>
      </p:sp>
      <p:sp>
        <p:nvSpPr>
          <p:cNvPr id="8" name="Espaço Reservado para Rodapé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pt-BR"/>
          </a:p>
        </p:txBody>
      </p:sp>
      <p:sp>
        <p:nvSpPr>
          <p:cNvPr id="9" name="Espaço Reservado para Número de Slide 6"/>
          <p:cNvSpPr>
            <a:spLocks noGrp="1"/>
          </p:cNvSpPr>
          <p:nvPr>
            <p:ph type="sldNum" sz="quarter" idx="12"/>
          </p:nvPr>
        </p:nvSpPr>
        <p:spPr>
          <a:xfrm>
            <a:off x="8339138" y="1169988"/>
            <a:ext cx="733425" cy="201612"/>
          </a:xfrm>
        </p:spPr>
        <p:txBody>
          <a:bodyPr/>
          <a:lstStyle>
            <a:lvl1pPr>
              <a:defRPr/>
            </a:lvl1pPr>
          </a:lstStyle>
          <a:p>
            <a:pPr>
              <a:defRPr/>
            </a:pPr>
            <a:fld id="{D297CB0F-DD12-4A43-8D45-B0C39D20AA7B}"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447663A-7EE3-4EA1-9F3E-CC1866C314AF}" type="datetimeFigureOut">
              <a:rPr lang="pt-BR"/>
              <a:pPr>
                <a:defRPr/>
              </a:pPr>
              <a:t>13/07/2015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EC4B265-9AEC-48CE-8755-0199BCBAA4A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Vertical 1"/>
          <p:cNvSpPr>
            <a:spLocks noGrp="1"/>
          </p:cNvSpPr>
          <p:nvPr>
            <p:ph type="title" orient="vert"/>
          </p:nvPr>
        </p:nvSpPr>
        <p:spPr>
          <a:xfrm>
            <a:off x="6781800" y="274640"/>
            <a:ext cx="19050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304800"/>
            <a:ext cx="60198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3"/>
          <p:cNvSpPr>
            <a:spLocks noGrp="1"/>
          </p:cNvSpPr>
          <p:nvPr>
            <p:ph type="dt" sz="half" idx="10"/>
          </p:nvPr>
        </p:nvSpPr>
        <p:spPr/>
        <p:txBody>
          <a:bodyPr/>
          <a:lstStyle>
            <a:lvl1pPr>
              <a:defRPr/>
            </a:lvl1pPr>
          </a:lstStyle>
          <a:p>
            <a:pPr>
              <a:defRPr/>
            </a:pPr>
            <a:fld id="{418FB71B-8FCB-4F99-B294-7A0AE3F827B9}" type="datetimeFigureOut">
              <a:rPr lang="pt-BR"/>
              <a:pPr>
                <a:defRPr/>
              </a:pPr>
              <a:t>13/07/2015</a:t>
            </a:fld>
            <a:endParaRPr lang="pt-BR"/>
          </a:p>
        </p:txBody>
      </p:sp>
      <p:sp>
        <p:nvSpPr>
          <p:cNvPr id="7" name="Espaço Reservado para Rodapé 4"/>
          <p:cNvSpPr>
            <a:spLocks noGrp="1"/>
          </p:cNvSpPr>
          <p:nvPr>
            <p:ph type="ftr" sz="quarter" idx="11"/>
          </p:nvPr>
        </p:nvSpPr>
        <p:spPr>
          <a:xfrm>
            <a:off x="2640013" y="6376988"/>
            <a:ext cx="3836987" cy="365125"/>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03291586-9D77-427F-9723-32E80EA5BC11}"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tIns="32146" bIns="32146"/>
          <a:lstStyle>
            <a:lvl1pPr>
              <a:defRPr sz="5600"/>
            </a:lvl1pPr>
          </a:lstStyle>
          <a:p>
            <a:pPr lvl="0"/>
            <a:r>
              <a:rPr/>
              <a:t>Texto do Título</a:t>
            </a:r>
          </a:p>
        </p:txBody>
      </p:sp>
      <p:sp>
        <p:nvSpPr>
          <p:cNvPr id="19" name="Shape 19"/>
          <p:cNvSpPr>
            <a:spLocks noGrp="1"/>
          </p:cNvSpPr>
          <p:nvPr>
            <p:ph type="body" idx="1"/>
          </p:nvPr>
        </p:nvSpPr>
        <p:spPr>
          <a:prstGeom prst="rect">
            <a:avLst/>
          </a:prstGeom>
        </p:spPr>
        <p:txBody>
          <a:bodyPr rIns="64291" bIns="32146"/>
          <a:lstStyle>
            <a:lvl1pPr>
              <a:defRPr sz="2500"/>
            </a:lvl1pPr>
            <a:lvl2pPr>
              <a:defRPr sz="2500"/>
            </a:lvl2pPr>
            <a:lvl3pPr>
              <a:defRPr sz="2500"/>
            </a:lvl3pPr>
            <a:lvl4pPr>
              <a:defRPr sz="2500"/>
            </a:lvl4pPr>
            <a:lvl5pPr>
              <a:defRPr sz="25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tângulo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Retângulo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Espaço Reservado para Título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pt-BR" smtClean="0"/>
              <a:t>Clique para editar o estilo do título mestre</a:t>
            </a:r>
            <a:endParaRPr lang="en-US"/>
          </a:p>
        </p:txBody>
      </p:sp>
      <p:sp>
        <p:nvSpPr>
          <p:cNvPr id="1029" name="Espaço Reservado para Texto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A31ED104-EE87-4728-BA72-1749024654D6}" type="datetimeFigureOut">
              <a:rPr lang="pt-BR"/>
              <a:pPr>
                <a:defRPr/>
              </a:pPr>
              <a:t>13/07/2015</a:t>
            </a:fld>
            <a:endParaRPr lang="pt-BR"/>
          </a:p>
        </p:txBody>
      </p:sp>
      <p:sp>
        <p:nvSpPr>
          <p:cNvPr id="5" name="Espaço Reservado para Rodapé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endParaRPr lang="pt-BR"/>
          </a:p>
        </p:txBody>
      </p:sp>
      <p:sp>
        <p:nvSpPr>
          <p:cNvPr id="6" name="Espaço Reservado para Número de Slide 5"/>
          <p:cNvSpPr>
            <a:spLocks noGrp="1"/>
          </p:cNvSpPr>
          <p:nvPr>
            <p:ph type="sldNum" sz="quarter" idx="4"/>
          </p:nvPr>
        </p:nvSpPr>
        <p:spPr>
          <a:xfrm>
            <a:off x="8204200" y="6477000"/>
            <a:ext cx="733425" cy="274638"/>
          </a:xfrm>
          <a:prstGeom prst="rect">
            <a:avLst/>
          </a:prstGeom>
        </p:spPr>
        <p:txBody>
          <a:bodyPr vert="horz" bIns="0" rtlCol="0" anchor="b"/>
          <a:lstStyle>
            <a:lvl1pPr algn="r"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C23B8BFD-8A18-4F75-B333-358B26ED40B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45" r:id="rId1"/>
    <p:sldLayoutId id="2147483744" r:id="rId2"/>
    <p:sldLayoutId id="2147483746" r:id="rId3"/>
    <p:sldLayoutId id="2147483743" r:id="rId4"/>
    <p:sldLayoutId id="2147483742" r:id="rId5"/>
    <p:sldLayoutId id="2147483741" r:id="rId6"/>
    <p:sldLayoutId id="2147483747" r:id="rId7"/>
    <p:sldLayoutId id="2147483748" r:id="rId8"/>
    <p:sldLayoutId id="2147483749" r:id="rId9"/>
    <p:sldLayoutId id="2147483740" r:id="rId10"/>
    <p:sldLayoutId id="2147483750" r:id="rId11"/>
    <p:sldLayoutId id="2147483751" r:id="rId12"/>
  </p:sldLayoutIdLst>
  <p:txStyles>
    <p:titleStyle>
      <a:lvl1pPr algn="l" rtl="0" fontAlgn="base">
        <a:spcBef>
          <a:spcPct val="0"/>
        </a:spcBef>
        <a:spcAft>
          <a:spcPct val="0"/>
        </a:spcAft>
        <a:defRPr sz="4500" b="1" kern="1200">
          <a:solidFill>
            <a:srgbClr val="FFC800"/>
          </a:solidFill>
          <a:latin typeface="+mj-lt"/>
          <a:ea typeface="+mj-ea"/>
          <a:cs typeface="+mj-cs"/>
        </a:defRPr>
      </a:lvl1pPr>
      <a:lvl2pPr algn="l" rtl="0" fontAlgn="base">
        <a:spcBef>
          <a:spcPct val="0"/>
        </a:spcBef>
        <a:spcAft>
          <a:spcPct val="0"/>
        </a:spcAft>
        <a:defRPr sz="4500" b="1">
          <a:solidFill>
            <a:srgbClr val="FFC800"/>
          </a:solidFill>
          <a:latin typeface="Corbel" pitchFamily="34" charset="0"/>
        </a:defRPr>
      </a:lvl2pPr>
      <a:lvl3pPr algn="l" rtl="0" fontAlgn="base">
        <a:spcBef>
          <a:spcPct val="0"/>
        </a:spcBef>
        <a:spcAft>
          <a:spcPct val="0"/>
        </a:spcAft>
        <a:defRPr sz="4500" b="1">
          <a:solidFill>
            <a:srgbClr val="FFC800"/>
          </a:solidFill>
          <a:latin typeface="Corbel" pitchFamily="34" charset="0"/>
        </a:defRPr>
      </a:lvl3pPr>
      <a:lvl4pPr algn="l" rtl="0" fontAlgn="base">
        <a:spcBef>
          <a:spcPct val="0"/>
        </a:spcBef>
        <a:spcAft>
          <a:spcPct val="0"/>
        </a:spcAft>
        <a:defRPr sz="4500" b="1">
          <a:solidFill>
            <a:srgbClr val="FFC800"/>
          </a:solidFill>
          <a:latin typeface="Corbel" pitchFamily="34" charset="0"/>
        </a:defRPr>
      </a:lvl4pPr>
      <a:lvl5pPr algn="l" rtl="0" fontAlgn="base">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fontAlgn="base">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fontAlgn="base">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fontAlgn="base">
        <a:spcBef>
          <a:spcPct val="20000"/>
        </a:spcBef>
        <a:spcAft>
          <a:spcPct val="0"/>
        </a:spcAft>
        <a:buClr>
          <a:srgbClr val="E66C7D"/>
        </a:buClr>
        <a:buFont typeface="Arial" pitchFamily="34" charset="0"/>
        <a:buChar char="▪"/>
        <a:defRPr sz="2400" kern="1200">
          <a:solidFill>
            <a:schemeClr val="tx1"/>
          </a:solidFill>
          <a:latin typeface="+mn-lt"/>
          <a:ea typeface="+mn-ea"/>
          <a:cs typeface="+mn-cs"/>
        </a:defRPr>
      </a:lvl3pPr>
      <a:lvl4pPr marL="1216025" indent="-182563" algn="l" rtl="0" fontAlgn="base">
        <a:spcBef>
          <a:spcPct val="20000"/>
        </a:spcBef>
        <a:spcAft>
          <a:spcPct val="0"/>
        </a:spcAft>
        <a:buClr>
          <a:srgbClr val="6BB76D"/>
        </a:buClr>
        <a:buFont typeface="Arial" pitchFamily="34" charset="0"/>
        <a:buChar char="▪"/>
        <a:defRPr sz="2000" kern="1200">
          <a:solidFill>
            <a:schemeClr val="tx1"/>
          </a:solidFill>
          <a:latin typeface="+mn-lt"/>
          <a:ea typeface="+mn-ea"/>
          <a:cs typeface="+mn-cs"/>
        </a:defRPr>
      </a:lvl4pPr>
      <a:lvl5pPr marL="1425575" indent="-182563" algn="l" rtl="0" fontAlgn="base">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o.com.br/"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Neurossonog_Cap_X.doc" TargetMode="Externa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Taman_ventricul_neurodese.ppt" TargetMode="Externa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Hidrocefalia_fetal_neonatal.doc" TargetMode="Externa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sao_cereb_dilat_ventric.doc" TargetMode="Externa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Lesao_cerebral_PT_diag-seg.doc" TargetMode="Externa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Ecogenici-periv-USxRM.doc" TargetMode="Externa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2.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ubtítulo 4"/>
          <p:cNvSpPr>
            <a:spLocks noGrp="1"/>
          </p:cNvSpPr>
          <p:nvPr>
            <p:ph type="subTitle" idx="4294967295"/>
          </p:nvPr>
        </p:nvSpPr>
        <p:spPr>
          <a:xfrm>
            <a:off x="571500" y="5143500"/>
            <a:ext cx="8077200" cy="1500188"/>
          </a:xfrm>
        </p:spPr>
        <p:txBody>
          <a:bodyPr lIns="118872" tIns="0" rIns="45720" bIns="0" anchor="b"/>
          <a:lstStyle/>
          <a:p>
            <a:pPr marL="0" indent="0" algn="ctr">
              <a:buFont typeface="Wingdings 2" pitchFamily="18" charset="2"/>
              <a:buNone/>
            </a:pPr>
            <a:r>
              <a:rPr lang="pt-BR" sz="2000" dirty="0" smtClean="0">
                <a:solidFill>
                  <a:srgbClr val="FFFFFF"/>
                </a:solidFill>
              </a:rPr>
              <a:t>Faculdade de Medicina da Universidade Católica de Brasília</a:t>
            </a:r>
          </a:p>
          <a:p>
            <a:pPr marL="0" indent="0" algn="ctr">
              <a:buFont typeface="Wingdings 2" pitchFamily="18" charset="2"/>
              <a:buNone/>
            </a:pPr>
            <a:r>
              <a:rPr lang="pt-BR" sz="2000" dirty="0" smtClean="0">
                <a:solidFill>
                  <a:srgbClr val="FFFFFF"/>
                </a:solidFill>
              </a:rPr>
              <a:t>Internato de Pediatria (6ª Série) - </a:t>
            </a:r>
            <a:r>
              <a:rPr lang="pt-BR" sz="2000" dirty="0" err="1" smtClean="0">
                <a:solidFill>
                  <a:srgbClr val="FFFFFF"/>
                </a:solidFill>
              </a:rPr>
              <a:t>Neonatologia</a:t>
            </a:r>
            <a:endParaRPr lang="pt-BR" sz="2000" dirty="0" smtClean="0">
              <a:solidFill>
                <a:srgbClr val="FFFFFF"/>
              </a:solidFill>
            </a:endParaRPr>
          </a:p>
          <a:p>
            <a:pPr marL="0" indent="0" algn="ctr">
              <a:buFont typeface="Wingdings 2" pitchFamily="18" charset="2"/>
              <a:buNone/>
            </a:pPr>
            <a:r>
              <a:rPr lang="pt-BR" sz="2000" dirty="0" smtClean="0">
                <a:solidFill>
                  <a:srgbClr val="FFFFFF"/>
                </a:solidFill>
              </a:rPr>
              <a:t>Apresentação: Camila Vieira e Lucas Benjamin</a:t>
            </a:r>
          </a:p>
          <a:p>
            <a:pPr marL="0" indent="0" algn="ctr">
              <a:buFont typeface="Wingdings 2" pitchFamily="18" charset="2"/>
              <a:buNone/>
            </a:pPr>
            <a:r>
              <a:rPr lang="pt-BR" sz="2000" dirty="0" smtClean="0">
                <a:solidFill>
                  <a:srgbClr val="FFFFFF"/>
                </a:solidFill>
              </a:rPr>
              <a:t>Coordenação: Paulo R. Margotto</a:t>
            </a:r>
          </a:p>
        </p:txBody>
      </p:sp>
      <p:sp>
        <p:nvSpPr>
          <p:cNvPr id="70659" name="Text Box 3"/>
          <p:cNvSpPr txBox="1">
            <a:spLocks noChangeArrowheads="1"/>
          </p:cNvSpPr>
          <p:nvPr/>
        </p:nvSpPr>
        <p:spPr bwMode="auto">
          <a:xfrm>
            <a:off x="842963" y="1628775"/>
            <a:ext cx="7816850" cy="641350"/>
          </a:xfrm>
          <a:prstGeom prst="rect">
            <a:avLst/>
          </a:prstGeom>
          <a:noFill/>
          <a:ln w="9525">
            <a:noFill/>
            <a:miter lim="800000"/>
            <a:headEnd/>
            <a:tailEnd/>
          </a:ln>
          <a:effectLst/>
        </p:spPr>
        <p:txBody>
          <a:bodyPr wrap="none">
            <a:spAutoFit/>
          </a:bodyPr>
          <a:lstStyle/>
          <a:p>
            <a:pPr algn="ctr"/>
            <a:r>
              <a:rPr lang="pt-BR" b="1" dirty="0" err="1">
                <a:solidFill>
                  <a:srgbClr val="FFFF00"/>
                </a:solidFill>
              </a:rPr>
              <a:t>Ultrassonografia</a:t>
            </a:r>
            <a:r>
              <a:rPr lang="pt-BR" b="1" dirty="0">
                <a:solidFill>
                  <a:srgbClr val="FFFF00"/>
                </a:solidFill>
              </a:rPr>
              <a:t> seriada de crânio ou ressonância magnética precoce</a:t>
            </a:r>
          </a:p>
          <a:p>
            <a:pPr algn="ctr"/>
            <a:r>
              <a:rPr lang="pt-BR" b="1" dirty="0">
                <a:solidFill>
                  <a:srgbClr val="FFFF00"/>
                </a:solidFill>
              </a:rPr>
              <a:t>para a detecção da lesão cerebral no pré-termo?</a:t>
            </a:r>
          </a:p>
        </p:txBody>
      </p:sp>
      <p:sp>
        <p:nvSpPr>
          <p:cNvPr id="70660" name="Rectangle 4"/>
          <p:cNvSpPr>
            <a:spLocks noChangeArrowheads="1"/>
          </p:cNvSpPr>
          <p:nvPr/>
        </p:nvSpPr>
        <p:spPr bwMode="auto">
          <a:xfrm>
            <a:off x="900113" y="2138363"/>
            <a:ext cx="7308850" cy="3113087"/>
          </a:xfrm>
          <a:prstGeom prst="rect">
            <a:avLst/>
          </a:prstGeom>
          <a:noFill/>
          <a:ln w="9525">
            <a:noFill/>
            <a:miter lim="800000"/>
            <a:headEnd/>
            <a:tailEnd/>
          </a:ln>
          <a:effectLst/>
        </p:spPr>
        <p:txBody>
          <a:bodyPr wrap="none" anchor="ctr">
            <a:spAutoFit/>
          </a:bodyPr>
          <a:lstStyle/>
          <a:p>
            <a:pPr algn="ctr"/>
            <a:r>
              <a:rPr lang="pt-BR" i="1" dirty="0"/>
              <a:t>Serial cranial </a:t>
            </a:r>
            <a:r>
              <a:rPr lang="pt-BR" i="1" dirty="0" err="1"/>
              <a:t>ultrasonography</a:t>
            </a:r>
            <a:r>
              <a:rPr lang="pt-BR" i="1" dirty="0"/>
              <a:t> </a:t>
            </a:r>
            <a:r>
              <a:rPr lang="pt-BR" i="1" dirty="0" err="1"/>
              <a:t>or</a:t>
            </a:r>
            <a:r>
              <a:rPr lang="pt-BR" i="1" dirty="0"/>
              <a:t> </a:t>
            </a:r>
            <a:r>
              <a:rPr lang="pt-BR" i="1" dirty="0" err="1"/>
              <a:t>early</a:t>
            </a:r>
            <a:r>
              <a:rPr lang="pt-BR" i="1" dirty="0"/>
              <a:t> MRI</a:t>
            </a:r>
            <a:br>
              <a:rPr lang="pt-BR" i="1" dirty="0"/>
            </a:br>
            <a:r>
              <a:rPr lang="pt-BR" i="1" dirty="0"/>
              <a:t>for </a:t>
            </a:r>
            <a:r>
              <a:rPr lang="pt-BR" i="1" dirty="0" err="1"/>
              <a:t>detecting</a:t>
            </a:r>
            <a:r>
              <a:rPr lang="pt-BR" i="1" dirty="0"/>
              <a:t> </a:t>
            </a:r>
            <a:r>
              <a:rPr lang="pt-BR" i="1" dirty="0" err="1"/>
              <a:t>preterm</a:t>
            </a:r>
            <a:r>
              <a:rPr lang="pt-BR" i="1" dirty="0"/>
              <a:t> </a:t>
            </a:r>
            <a:r>
              <a:rPr lang="pt-BR" i="1" dirty="0" err="1"/>
              <a:t>brain</a:t>
            </a:r>
            <a:r>
              <a:rPr lang="pt-BR" i="1" dirty="0"/>
              <a:t> </a:t>
            </a:r>
            <a:r>
              <a:rPr lang="pt-BR" i="1" dirty="0" err="1"/>
              <a:t>injury</a:t>
            </a:r>
            <a:r>
              <a:rPr lang="pt-BR" i="1" dirty="0"/>
              <a:t>?</a:t>
            </a:r>
            <a:br>
              <a:rPr lang="pt-BR" i="1" dirty="0"/>
            </a:br>
            <a:r>
              <a:rPr lang="pt-BR" dirty="0"/>
              <a:t/>
            </a:r>
            <a:br>
              <a:rPr lang="pt-BR" dirty="0"/>
            </a:br>
            <a:r>
              <a:rPr lang="pt-BR" dirty="0" err="1"/>
              <a:t>Annemarie</a:t>
            </a:r>
            <a:r>
              <a:rPr lang="pt-BR" dirty="0"/>
              <a:t> </a:t>
            </a:r>
            <a:r>
              <a:rPr lang="pt-BR" dirty="0" err="1"/>
              <a:t>Plaisier</a:t>
            </a:r>
            <a:r>
              <a:rPr lang="pt-BR" dirty="0"/>
              <a:t>, </a:t>
            </a:r>
            <a:r>
              <a:rPr lang="pt-BR" dirty="0" err="1"/>
              <a:t>Marlou</a:t>
            </a:r>
            <a:r>
              <a:rPr lang="pt-BR" dirty="0"/>
              <a:t> M A </a:t>
            </a:r>
            <a:r>
              <a:rPr lang="pt-BR" dirty="0" err="1"/>
              <a:t>Raets</a:t>
            </a:r>
            <a:r>
              <a:rPr lang="pt-BR" dirty="0"/>
              <a:t>, </a:t>
            </a:r>
            <a:r>
              <a:rPr lang="pt-BR" dirty="0" err="1"/>
              <a:t>Ginette</a:t>
            </a:r>
            <a:r>
              <a:rPr lang="pt-BR" dirty="0"/>
              <a:t> M </a:t>
            </a:r>
            <a:r>
              <a:rPr lang="pt-BR" dirty="0" err="1"/>
              <a:t>Ecury-Goossen</a:t>
            </a:r>
            <a:r>
              <a:rPr lang="pt-BR" dirty="0"/>
              <a:t> </a:t>
            </a:r>
            <a:r>
              <a:rPr lang="pt-BR" dirty="0" err="1"/>
              <a:t>et</a:t>
            </a:r>
            <a:r>
              <a:rPr lang="pt-BR" dirty="0"/>
              <a:t> </a:t>
            </a:r>
            <a:r>
              <a:rPr lang="pt-BR" dirty="0" err="1"/>
              <a:t>al</a:t>
            </a:r>
            <a:endParaRPr lang="pt-BR" dirty="0"/>
          </a:p>
          <a:p>
            <a:pPr algn="ctr"/>
            <a:r>
              <a:rPr lang="pt-BR" dirty="0"/>
              <a:t/>
            </a:r>
            <a:br>
              <a:rPr lang="pt-BR" dirty="0"/>
            </a:br>
            <a:r>
              <a:rPr lang="pt-BR" b="1" dirty="0" err="1">
                <a:solidFill>
                  <a:srgbClr val="FF99FF"/>
                </a:solidFill>
              </a:rPr>
              <a:t>Arch</a:t>
            </a:r>
            <a:r>
              <a:rPr lang="pt-BR" b="1" dirty="0">
                <a:solidFill>
                  <a:srgbClr val="FF99FF"/>
                </a:solidFill>
              </a:rPr>
              <a:t> </a:t>
            </a:r>
            <a:r>
              <a:rPr lang="pt-BR" b="1" dirty="0" err="1">
                <a:solidFill>
                  <a:srgbClr val="FF99FF"/>
                </a:solidFill>
              </a:rPr>
              <a:t>Dis</a:t>
            </a:r>
            <a:r>
              <a:rPr lang="pt-BR" b="1" dirty="0">
                <a:solidFill>
                  <a:srgbClr val="FF99FF"/>
                </a:solidFill>
              </a:rPr>
              <a:t> </a:t>
            </a:r>
            <a:r>
              <a:rPr lang="pt-BR" b="1" dirty="0" err="1">
                <a:solidFill>
                  <a:srgbClr val="FF99FF"/>
                </a:solidFill>
              </a:rPr>
              <a:t>Child</a:t>
            </a:r>
            <a:r>
              <a:rPr lang="pt-BR" b="1" dirty="0">
                <a:solidFill>
                  <a:srgbClr val="FF99FF"/>
                </a:solidFill>
              </a:rPr>
              <a:t> Fetal Neonatal Ed. 2015 Jul;100(4):F293-300 </a:t>
            </a:r>
          </a:p>
          <a:p>
            <a:pPr algn="ctr"/>
            <a:r>
              <a:rPr lang="pt-BR" dirty="0">
                <a:solidFill>
                  <a:schemeClr val="accent1"/>
                </a:solidFill>
                <a:hlinkClick r:id="rId2"/>
              </a:rPr>
              <a:t>www.paulomargoto.com.br</a:t>
            </a:r>
            <a:endParaRPr lang="pt-BR" dirty="0">
              <a:solidFill>
                <a:schemeClr val="accent1"/>
              </a:solidFill>
            </a:endParaRPr>
          </a:p>
          <a:p>
            <a:pPr algn="ctr"/>
            <a:r>
              <a:rPr lang="pt-BR" dirty="0">
                <a:solidFill>
                  <a:schemeClr val="accent1"/>
                </a:solidFill>
              </a:rPr>
              <a:t>Brasília, </a:t>
            </a:r>
            <a:r>
              <a:rPr lang="pt-BR" dirty="0" smtClean="0">
                <a:solidFill>
                  <a:schemeClr val="accent1"/>
                </a:solidFill>
              </a:rPr>
              <a:t>12 </a:t>
            </a:r>
            <a:r>
              <a:rPr lang="pt-BR" dirty="0">
                <a:solidFill>
                  <a:schemeClr val="accent1"/>
                </a:solidFill>
              </a:rPr>
              <a:t>de julho de 2015</a:t>
            </a:r>
            <a:br>
              <a:rPr lang="pt-BR" dirty="0">
                <a:solidFill>
                  <a:schemeClr val="accent1"/>
                </a:solidFill>
              </a:rPr>
            </a:br>
            <a:r>
              <a:rPr lang="pt-BR" dirty="0"/>
              <a:t/>
            </a:r>
            <a:br>
              <a:rPr lang="pt-BR" dirty="0"/>
            </a:br>
            <a:r>
              <a:rPr lang="pt-BR" dirty="0"/>
              <a:t/>
            </a:r>
            <a:br>
              <a:rPr lang="pt-BR" dirty="0"/>
            </a:br>
            <a:endParaRPr lang="pt-BR" dirty="0"/>
          </a:p>
        </p:txBody>
      </p:sp>
      <p:pic>
        <p:nvPicPr>
          <p:cNvPr id="70661" name="Picture 5"/>
          <p:cNvPicPr>
            <a:picLocks noChangeAspect="1" noChangeArrowheads="1"/>
          </p:cNvPicPr>
          <p:nvPr/>
        </p:nvPicPr>
        <p:blipFill>
          <a:blip r:embed="rId3"/>
          <a:srcRect/>
          <a:stretch>
            <a:fillRect/>
          </a:stretch>
        </p:blipFill>
        <p:spPr bwMode="auto">
          <a:xfrm>
            <a:off x="0" y="-242888"/>
            <a:ext cx="9144000" cy="1498601"/>
          </a:xfrm>
          <a:prstGeom prst="rect">
            <a:avLst/>
          </a:prstGeom>
          <a:noFill/>
          <a:ln w="38100">
            <a:solidFill>
              <a:srgbClr val="0066FF"/>
            </a:solidFill>
            <a:miter lim="800000"/>
            <a:headEnd/>
            <a:tailEnd/>
          </a:ln>
          <a:effectLst/>
        </p:spPr>
      </p:pic>
      <p:pic>
        <p:nvPicPr>
          <p:cNvPr id="70662" name="Picture 6"/>
          <p:cNvPicPr>
            <a:picLocks noChangeAspect="1" noChangeArrowheads="1"/>
          </p:cNvPicPr>
          <p:nvPr/>
        </p:nvPicPr>
        <p:blipFill>
          <a:blip r:embed="rId4"/>
          <a:srcRect/>
          <a:stretch>
            <a:fillRect/>
          </a:stretch>
        </p:blipFill>
        <p:spPr bwMode="auto">
          <a:xfrm>
            <a:off x="0" y="4365625"/>
            <a:ext cx="9144000" cy="1065213"/>
          </a:xfrm>
          <a:prstGeom prst="rect">
            <a:avLst/>
          </a:prstGeom>
          <a:noFill/>
          <a:ln w="9525">
            <a:solidFill>
              <a:srgbClr val="FFFF00"/>
            </a:solidFill>
            <a:miter lim="800000"/>
            <a:headEnd/>
            <a:tailEnd/>
          </a:ln>
          <a:effectLst/>
        </p:spPr>
      </p:pic>
      <p:sp>
        <p:nvSpPr>
          <p:cNvPr id="70663" name="Text Box 7"/>
          <p:cNvSpPr txBox="1">
            <a:spLocks noChangeArrowheads="1"/>
          </p:cNvSpPr>
          <p:nvPr/>
        </p:nvSpPr>
        <p:spPr bwMode="auto">
          <a:xfrm>
            <a:off x="2195513" y="6491288"/>
            <a:ext cx="4591050" cy="366712"/>
          </a:xfrm>
          <a:prstGeom prst="rect">
            <a:avLst/>
          </a:prstGeom>
          <a:noFill/>
          <a:ln w="9525">
            <a:noFill/>
            <a:miter lim="800000"/>
            <a:headEnd/>
            <a:tailEnd/>
          </a:ln>
          <a:effectLst/>
        </p:spPr>
        <p:txBody>
          <a:bodyPr wrap="none">
            <a:spAutoFit/>
          </a:bodyPr>
          <a:lstStyle/>
          <a:p>
            <a:r>
              <a:rPr lang="pt-BR">
                <a:solidFill>
                  <a:srgbClr val="FFFF00"/>
                </a:solidFill>
              </a:rPr>
              <a:t>“Todos os caminhos conduzem ao cérebro”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4294967295"/>
          </p:nvPr>
        </p:nvSpPr>
        <p:spPr>
          <a:xfrm>
            <a:off x="1116013" y="3311525"/>
            <a:ext cx="7272337" cy="3070225"/>
          </a:xfrm>
          <a:solidFill>
            <a:srgbClr val="FF99FF"/>
          </a:solidFill>
        </p:spPr>
        <p:txBody>
          <a:bodyPr/>
          <a:lstStyle/>
          <a:p>
            <a:endParaRPr lang="pt-BR" sz="2400" smtClean="0"/>
          </a:p>
          <a:p>
            <a:r>
              <a:rPr lang="pt-BR" sz="2400" b="1" smtClean="0">
                <a:solidFill>
                  <a:schemeClr val="bg1"/>
                </a:solidFill>
              </a:rPr>
              <a:t>A RM é considerada o método de imagem ideal para identificar lesão cerebral no prematuro, mas as circunstâncias clínicas podem impedir o seu uso.</a:t>
            </a:r>
          </a:p>
          <a:p>
            <a:endParaRPr lang="pt-BR" sz="2400" b="1" smtClean="0">
              <a:solidFill>
                <a:schemeClr val="bg1"/>
              </a:solidFill>
            </a:endParaRPr>
          </a:p>
          <a:p>
            <a:r>
              <a:rPr lang="pt-BR" sz="2400" b="1" smtClean="0">
                <a:solidFill>
                  <a:schemeClr val="bg1"/>
                </a:solidFill>
              </a:rPr>
              <a:t>A US de crânio permite avaliação seriada no leito e o desenvolvimento das técnicas está melhorando a detecção das lesões.</a:t>
            </a:r>
          </a:p>
        </p:txBody>
      </p:sp>
      <p:pic>
        <p:nvPicPr>
          <p:cNvPr id="87044" name="Picture 4"/>
          <p:cNvPicPr>
            <a:picLocks noChangeAspect="1" noChangeArrowheads="1"/>
          </p:cNvPicPr>
          <p:nvPr/>
        </p:nvPicPr>
        <p:blipFill>
          <a:blip r:embed="rId2"/>
          <a:srcRect/>
          <a:stretch>
            <a:fillRect/>
          </a:stretch>
        </p:blipFill>
        <p:spPr bwMode="auto">
          <a:xfrm>
            <a:off x="2555875" y="0"/>
            <a:ext cx="4664075" cy="2538413"/>
          </a:xfrm>
          <a:prstGeom prst="rect">
            <a:avLst/>
          </a:prstGeom>
          <a:noFill/>
        </p:spPr>
      </p:pic>
      <p:pic>
        <p:nvPicPr>
          <p:cNvPr id="2" name="Título 1"/>
          <p:cNvPicPr>
            <a:picLocks noChangeArrowheads="1"/>
          </p:cNvPicPr>
          <p:nvPr/>
        </p:nvPicPr>
        <p:blipFill>
          <a:blip r:embed="rId3"/>
          <a:srcRect/>
          <a:stretch>
            <a:fillRect/>
          </a:stretch>
        </p:blipFill>
        <p:spPr bwMode="auto">
          <a:xfrm>
            <a:off x="468313" y="2205038"/>
            <a:ext cx="8474075" cy="126206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57200" y="155448"/>
            <a:ext cx="8229600" cy="1252728"/>
          </a:xfrm>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71683" name="Espaço Reservado para Conteúdo 2"/>
          <p:cNvSpPr>
            <a:spLocks noGrp="1"/>
          </p:cNvSpPr>
          <p:nvPr>
            <p:ph idx="4294967295"/>
          </p:nvPr>
        </p:nvSpPr>
        <p:spPr>
          <a:xfrm>
            <a:off x="539750" y="1844675"/>
            <a:ext cx="8229600" cy="4625975"/>
          </a:xfrm>
        </p:spPr>
        <p:txBody>
          <a:bodyPr/>
          <a:lstStyle/>
          <a:p>
            <a:r>
              <a:rPr lang="pt-BR" smtClean="0"/>
              <a:t>O diagnóstico precoce e objetivo de alterações do neurodesenvolvimento é fundamental para a condução e prognóstico de Recém Nascidos (RN)  pré-termos em UTI</a:t>
            </a:r>
            <a:r>
              <a:rPr lang="pt-BR" baseline="30000" smtClean="0"/>
              <a:t>1,2</a:t>
            </a:r>
            <a:r>
              <a:rPr lang="pt-BR" smtClean="0"/>
              <a:t>.</a:t>
            </a:r>
          </a:p>
        </p:txBody>
      </p:sp>
      <p:sp>
        <p:nvSpPr>
          <p:cNvPr id="71684" name="Oval 4"/>
          <p:cNvSpPr>
            <a:spLocks noChangeArrowheads="1"/>
          </p:cNvSpPr>
          <p:nvPr/>
        </p:nvSpPr>
        <p:spPr bwMode="auto">
          <a:xfrm>
            <a:off x="0" y="5300663"/>
            <a:ext cx="8893175" cy="1490662"/>
          </a:xfrm>
          <a:prstGeom prst="ellipse">
            <a:avLst/>
          </a:prstGeom>
          <a:solidFill>
            <a:schemeClr val="accent1"/>
          </a:solidFill>
          <a:ln w="9525">
            <a:solidFill>
              <a:schemeClr val="tx1"/>
            </a:solidFill>
            <a:round/>
            <a:headEnd/>
            <a:tailEnd/>
          </a:ln>
          <a:effectLst/>
        </p:spPr>
        <p:txBody>
          <a:bodyPr wrap="none" anchor="ctr"/>
          <a:lstStyle/>
          <a:p>
            <a:pPr algn="ctr"/>
            <a:r>
              <a:rPr lang="pt-BR" sz="2400"/>
              <a:t>Neuroimagens atualmente disponíveis:</a:t>
            </a:r>
          </a:p>
          <a:p>
            <a:pPr algn="ctr"/>
            <a:r>
              <a:rPr lang="pt-BR"/>
              <a:t>         </a:t>
            </a:r>
            <a:r>
              <a:rPr lang="pt-BR">
                <a:solidFill>
                  <a:srgbClr val="0066FF"/>
                </a:solidFill>
              </a:rPr>
              <a:t>-</a:t>
            </a:r>
            <a:r>
              <a:rPr lang="pt-BR" b="1">
                <a:solidFill>
                  <a:srgbClr val="0066FF"/>
                </a:solidFill>
              </a:rPr>
              <a:t>Ressonância Magnética (RM)</a:t>
            </a:r>
          </a:p>
          <a:p>
            <a:pPr algn="ctr"/>
            <a:r>
              <a:rPr lang="pt-BR" b="1">
                <a:solidFill>
                  <a:srgbClr val="0066FF"/>
                </a:solidFill>
              </a:rPr>
              <a:t>             -Ultrassonografia (US) de crânio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200" b="1" smtClean="0">
                <a:solidFill>
                  <a:srgbClr val="0066FF"/>
                </a:solidFill>
              </a:rPr>
              <a:t>RESSONÂNCIA MAGNÉTICA</a:t>
            </a:r>
            <a:r>
              <a:rPr lang="pt-BR" sz="2200" smtClean="0"/>
              <a:t>:</a:t>
            </a:r>
          </a:p>
          <a:p>
            <a:pPr>
              <a:lnSpc>
                <a:spcPct val="80000"/>
              </a:lnSpc>
              <a:buFont typeface="Wingdings 2" pitchFamily="18" charset="2"/>
              <a:buNone/>
            </a:pPr>
            <a:endParaRPr lang="pt-BR" sz="2200" smtClean="0"/>
          </a:p>
          <a:p>
            <a:pPr>
              <a:lnSpc>
                <a:spcPct val="80000"/>
              </a:lnSpc>
            </a:pPr>
            <a:r>
              <a:rPr lang="pt-BR" sz="2200" smtClean="0"/>
              <a:t>Eficiente, não-ionizante e com diversos avanços para analisar o encéfalo do recém-nascido (RN): </a:t>
            </a:r>
            <a:r>
              <a:rPr lang="pt-BR" sz="2200" i="1" smtClean="0"/>
              <a:t>D</a:t>
            </a:r>
            <a:r>
              <a:rPr lang="en-US" sz="2200" i="1" smtClean="0"/>
              <a:t>iffusion tensor imaging</a:t>
            </a:r>
            <a:r>
              <a:rPr lang="en-US" sz="2200" smtClean="0"/>
              <a:t> (DTI), RM funcional, RM volumétrica e </a:t>
            </a:r>
            <a:r>
              <a:rPr lang="en-US" sz="2200" i="1" smtClean="0"/>
              <a:t>proton MR spectroscopy</a:t>
            </a:r>
            <a:r>
              <a:rPr lang="en-US" sz="2200" i="1" baseline="30000" smtClean="0"/>
              <a:t>3</a:t>
            </a:r>
            <a:r>
              <a:rPr lang="en-US" sz="2200" smtClean="0"/>
              <a:t>; </a:t>
            </a:r>
          </a:p>
          <a:p>
            <a:pPr>
              <a:lnSpc>
                <a:spcPct val="80000"/>
              </a:lnSpc>
            </a:pPr>
            <a:endParaRPr lang="pt-BR" sz="2200" smtClean="0"/>
          </a:p>
          <a:p>
            <a:pPr>
              <a:lnSpc>
                <a:spcPct val="80000"/>
              </a:lnSpc>
            </a:pPr>
            <a:r>
              <a:rPr lang="pt-BR" sz="2200" smtClean="0"/>
              <a:t>Permite quantificar distúrbios na maturação cerebral e elucidar a conectividade e funcionalidade cerebral no pré-termo</a:t>
            </a:r>
            <a:r>
              <a:rPr lang="en-US" sz="2200" i="1" baseline="30000" smtClean="0"/>
              <a:t>3</a:t>
            </a:r>
            <a:r>
              <a:rPr lang="pt-BR" sz="2200" smtClean="0"/>
              <a:t>; </a:t>
            </a:r>
          </a:p>
          <a:p>
            <a:pPr>
              <a:lnSpc>
                <a:spcPct val="80000"/>
              </a:lnSpc>
            </a:pPr>
            <a:endParaRPr lang="pt-BR" sz="2200" smtClean="0"/>
          </a:p>
          <a:p>
            <a:pPr>
              <a:lnSpc>
                <a:spcPct val="80000"/>
              </a:lnSpc>
            </a:pPr>
            <a:r>
              <a:rPr lang="pt-BR" sz="2200" smtClean="0"/>
              <a:t>Melhor método para detectar e quantificar lesões não-císticas difusas da substância branca</a:t>
            </a:r>
            <a:r>
              <a:rPr lang="en-US" sz="2200" i="1" baseline="30000" smtClean="0"/>
              <a:t>4</a:t>
            </a:r>
            <a:r>
              <a:rPr lang="pt-BR" sz="2200" smtClean="0"/>
              <a:t>;</a:t>
            </a:r>
          </a:p>
          <a:p>
            <a:pPr>
              <a:lnSpc>
                <a:spcPct val="80000"/>
              </a:lnSpc>
            </a:pPr>
            <a:endParaRPr lang="pt-BR" sz="2200" smtClean="0"/>
          </a:p>
          <a:p>
            <a:pPr>
              <a:lnSpc>
                <a:spcPct val="80000"/>
              </a:lnSpc>
            </a:pPr>
            <a:r>
              <a:rPr lang="pt-BR" sz="2200" smtClean="0"/>
              <a:t>Cada vez mais utilizada para diagnóstico precoce de lesões no pré-termo</a:t>
            </a:r>
            <a:r>
              <a:rPr lang="en-US" sz="2200" i="1" baseline="30000" smtClean="0"/>
              <a:t>2</a:t>
            </a:r>
            <a:r>
              <a:rPr lang="pt-BR" sz="2200" smtClean="0"/>
              <a:t>;</a:t>
            </a:r>
          </a:p>
          <a:p>
            <a:pPr>
              <a:lnSpc>
                <a:spcPct val="80000"/>
              </a:lnSpc>
            </a:pPr>
            <a:endParaRPr lang="pt-BR" sz="2200" smtClean="0"/>
          </a:p>
          <a:p>
            <a:pPr>
              <a:lnSpc>
                <a:spcPct val="80000"/>
              </a:lnSpc>
            </a:pPr>
            <a:r>
              <a:rPr lang="pt-BR" sz="2200" smtClean="0"/>
              <a:t>Dispendioso, demorado e de difícil realização em RN graves.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200" smtClean="0">
                <a:solidFill>
                  <a:srgbClr val="0066FF"/>
                </a:solidFill>
              </a:rPr>
              <a:t>ULTRASSONOGRAFIA DE CRÂNIO:</a:t>
            </a:r>
          </a:p>
          <a:p>
            <a:pPr>
              <a:lnSpc>
                <a:spcPct val="80000"/>
              </a:lnSpc>
              <a:buFont typeface="Wingdings 2" pitchFamily="18" charset="2"/>
              <a:buNone/>
            </a:pPr>
            <a:endParaRPr lang="pt-BR" sz="2200" smtClean="0"/>
          </a:p>
          <a:p>
            <a:pPr>
              <a:lnSpc>
                <a:spcPct val="80000"/>
              </a:lnSpc>
            </a:pPr>
            <a:r>
              <a:rPr lang="pt-BR" sz="2200" smtClean="0"/>
              <a:t>Baixo custo, disponível e permite avaliação seriada no leito (menos incômodo);</a:t>
            </a:r>
          </a:p>
          <a:p>
            <a:pPr>
              <a:lnSpc>
                <a:spcPct val="80000"/>
              </a:lnSpc>
            </a:pPr>
            <a:endParaRPr lang="pt-BR" sz="2200" smtClean="0"/>
          </a:p>
          <a:p>
            <a:pPr>
              <a:lnSpc>
                <a:spcPct val="80000"/>
              </a:lnSpc>
            </a:pPr>
            <a:r>
              <a:rPr lang="pt-BR" sz="2200" smtClean="0"/>
              <a:t>Usado tradicionalmente para detectar hemorragia na matriz germinativa germinal e hemorragia intraventricular (GMH-IVH) e Leucomalácia periventricular (PVL);</a:t>
            </a:r>
          </a:p>
          <a:p>
            <a:pPr>
              <a:lnSpc>
                <a:spcPct val="80000"/>
              </a:lnSpc>
            </a:pPr>
            <a:endParaRPr lang="pt-BR" sz="2200" smtClean="0"/>
          </a:p>
          <a:p>
            <a:pPr>
              <a:lnSpc>
                <a:spcPct val="80000"/>
              </a:lnSpc>
            </a:pPr>
            <a:r>
              <a:rPr lang="pt-BR" sz="2200" smtClean="0"/>
              <a:t>É de valor na eficácia para detecção outros tipos de lesão com o uso do ultrassom de alta resolução  e o uso de janelas acústicas adicionais  (mastóide e fontanela posterior) </a:t>
            </a:r>
            <a:r>
              <a:rPr lang="en-US" sz="2200" i="1" baseline="30000" smtClean="0"/>
              <a:t>5-11</a:t>
            </a:r>
            <a:r>
              <a:rPr lang="pt-BR" sz="2200" smtClean="0"/>
              <a:t>; </a:t>
            </a:r>
          </a:p>
          <a:p>
            <a:pPr>
              <a:lnSpc>
                <a:spcPct val="80000"/>
              </a:lnSpc>
            </a:pPr>
            <a:r>
              <a:rPr lang="pt-BR" sz="2200" smtClean="0"/>
              <a:t>Limitações  incluem: observador-dependente</a:t>
            </a:r>
            <a:r>
              <a:rPr lang="en-US" sz="2200" i="1" baseline="30000" smtClean="0"/>
              <a:t>12</a:t>
            </a:r>
            <a:r>
              <a:rPr lang="pt-BR" sz="2200" smtClean="0"/>
              <a:t>, dificuldades para mensurar objetivamente e problemas para identificar anomalias na fossa posterior e alterações no córtex cerebral</a:t>
            </a:r>
            <a:r>
              <a:rPr lang="pt-BR" sz="2200" baseline="30000" smtClean="0"/>
              <a:t>9</a:t>
            </a:r>
            <a:r>
              <a:rPr lang="pt-BR" sz="2200" smtClean="0"/>
              <a:t>.cortical cerebral</a:t>
            </a:r>
            <a:r>
              <a:rPr lang="en-US" sz="2200" i="1" baseline="30000" smtClean="0"/>
              <a:t>9</a:t>
            </a:r>
            <a:r>
              <a:rPr lang="pt-BR" sz="2200" smtClean="0"/>
              <a:t>. </a:t>
            </a:r>
          </a:p>
          <a:p>
            <a:pPr>
              <a:lnSpc>
                <a:spcPct val="80000"/>
              </a:lnSpc>
            </a:pPr>
            <a:endParaRPr lang="pt-BR" sz="22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pPr>
              <a:lnSpc>
                <a:spcPct val="90000"/>
              </a:lnSpc>
            </a:pPr>
            <a:r>
              <a:rPr lang="pt-PT" sz="2400" smtClean="0"/>
              <a:t>Com base em estudos comparativos entre RM e US sobre habilidades para prever o resultado, a RM é proposta como o método de imagem de escolha para os RN pré-termos de alto risco</a:t>
            </a:r>
            <a:r>
              <a:rPr lang="pt-PT" sz="2400" baseline="30000" smtClean="0"/>
              <a:t>13-15</a:t>
            </a:r>
            <a:r>
              <a:rPr lang="pt-PT" sz="2400" smtClean="0"/>
              <a:t>, especialmente quando realizada próxima á idade equivalente ao termo.</a:t>
            </a:r>
          </a:p>
          <a:p>
            <a:pPr>
              <a:lnSpc>
                <a:spcPct val="90000"/>
              </a:lnSpc>
            </a:pPr>
            <a:r>
              <a:rPr lang="pt-PT" sz="2400" smtClean="0"/>
              <a:t>Contudo, estes estudos não usaram janelas acústicas adicionais, ultra-sonografia de alta resolução e Doppler</a:t>
            </a:r>
            <a:br>
              <a:rPr lang="pt-PT" sz="2400" smtClean="0"/>
            </a:br>
            <a:r>
              <a:rPr lang="pt-PT" sz="2400" smtClean="0"/>
              <a:t>tal como recomendado pelo outros 5, 16-18. </a:t>
            </a:r>
          </a:p>
          <a:p>
            <a:pPr>
              <a:lnSpc>
                <a:spcPct val="90000"/>
              </a:lnSpc>
            </a:pPr>
            <a:r>
              <a:rPr lang="pt-PT" sz="2400" smtClean="0"/>
              <a:t>E, mais importante, as limitações da ressonância magnética no contexto clínico, frequentemente não são consideradas.</a:t>
            </a:r>
            <a:br>
              <a:rPr lang="pt-PT" sz="2400" smtClean="0"/>
            </a:br>
            <a:endParaRPr lang="pt-BR" sz="24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p:txBody>
          <a:bodyPr/>
          <a:lstStyle/>
          <a:p>
            <a:r>
              <a:rPr lang="pt-PT" sz="2800" smtClean="0"/>
              <a:t>Exames de ressonância magnética de rotina com 30 semanas de gestação têm a vantagem de</a:t>
            </a:r>
            <a:br>
              <a:rPr lang="pt-PT" sz="2800" smtClean="0"/>
            </a:br>
            <a:r>
              <a:rPr lang="pt-PT" sz="2800" smtClean="0"/>
              <a:t>de detectar  precocemente lesão cerebral relacionada à prematuridade que pode ajudar na tomada de decisão clínica, enquanto as crianças ainda estão exigindo níveis críticos de suporte.</a:t>
            </a:r>
          </a:p>
          <a:p>
            <a:r>
              <a:rPr lang="pt-PT" sz="2800" smtClean="0"/>
              <a:t> Devido ao período crítico da plasticidade  cerebral</a:t>
            </a:r>
            <a:br>
              <a:rPr lang="pt-PT" sz="2800" smtClean="0"/>
            </a:br>
            <a:r>
              <a:rPr lang="pt-PT" sz="2800" smtClean="0"/>
              <a:t> entre 30 semanas e a termo, a realização precoce da RM parece lógico.</a:t>
            </a:r>
            <a:endParaRPr lang="pt-BR" sz="28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457200" y="1774825"/>
            <a:ext cx="8578850" cy="4625975"/>
          </a:xfrm>
        </p:spPr>
        <p:txBody>
          <a:bodyPr/>
          <a:lstStyle/>
          <a:p>
            <a:r>
              <a:rPr lang="pt-PT" smtClean="0"/>
              <a:t>Atualmente, muitos Centros neonatais só executam a RM  na idade equivalente a termo  que fornece informações importantes sobre lesões cerebrais apenas antes da alta, mas não têm as vantagens mencionadas acima.</a:t>
            </a:r>
            <a:br>
              <a:rPr lang="pt-PT" smtClean="0"/>
            </a:br>
            <a:endParaRPr lang="pt-PT" smtClean="0"/>
          </a:p>
          <a:p>
            <a:r>
              <a:rPr lang="pt-PT" smtClean="0"/>
              <a:t>Apesar de vários hospitais executarem </a:t>
            </a:r>
            <a:r>
              <a:rPr lang="pt-PT" i="1" smtClean="0"/>
              <a:t>scans</a:t>
            </a:r>
            <a:r>
              <a:rPr lang="pt-PT" smtClean="0"/>
              <a:t> em idade pré-termo inicial, o valor clínico</a:t>
            </a:r>
            <a:br>
              <a:rPr lang="pt-PT" smtClean="0"/>
            </a:br>
            <a:r>
              <a:rPr lang="pt-PT" smtClean="0"/>
              <a:t>da realização desta rotina deve  ser avaliada.</a:t>
            </a: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8596" y="1643050"/>
            <a:ext cx="8229600" cy="4625975"/>
          </a:xfrm>
        </p:spPr>
        <p:txBody>
          <a:bodyPr>
            <a:normAutofit lnSpcReduction="10000"/>
          </a:bodyPr>
          <a:lstStyle/>
          <a:p>
            <a:pPr>
              <a:lnSpc>
                <a:spcPct val="80000"/>
              </a:lnSpc>
            </a:pPr>
            <a:r>
              <a:rPr lang="pt-BR" sz="2800" dirty="0" smtClean="0"/>
              <a:t>O presente estudo  foca  na viabilidade clínica da RM precoce de rotina, comparada com US seriada em um estudo de coorte prospectivo;</a:t>
            </a:r>
          </a:p>
          <a:p>
            <a:pPr>
              <a:lnSpc>
                <a:spcPct val="80000"/>
              </a:lnSpc>
            </a:pPr>
            <a:endParaRPr lang="pt-BR" sz="2800" dirty="0" smtClean="0"/>
          </a:p>
          <a:p>
            <a:pPr>
              <a:lnSpc>
                <a:spcPct val="80000"/>
              </a:lnSpc>
            </a:pPr>
            <a:r>
              <a:rPr lang="pt-BR" sz="2800" dirty="0" smtClean="0"/>
              <a:t>Objetivou-se investigar a </a:t>
            </a:r>
            <a:r>
              <a:rPr lang="pt-BR" sz="2800" dirty="0" err="1" smtClean="0"/>
              <a:t>acurácia</a:t>
            </a:r>
            <a:r>
              <a:rPr lang="pt-BR" sz="2800" dirty="0" smtClean="0"/>
              <a:t> e viabilidade clínica da US seriada (do nascimento à alta) comparada à RM de rotina obtida às 30 semanas de idade gestacional  pós-menstrual (PMA) em RN nascidos &lt; 29 semanas.</a:t>
            </a:r>
          </a:p>
          <a:p>
            <a:pPr>
              <a:lnSpc>
                <a:spcPct val="80000"/>
              </a:lnSpc>
            </a:pPr>
            <a:endParaRPr lang="pt-BR" sz="2800" dirty="0" smtClean="0"/>
          </a:p>
          <a:p>
            <a:pPr algn="ctr">
              <a:lnSpc>
                <a:spcPct val="80000"/>
              </a:lnSpc>
            </a:pPr>
            <a:r>
              <a:rPr lang="pt-BR" sz="2800" b="1" dirty="0" smtClean="0">
                <a:solidFill>
                  <a:srgbClr val="0066FF"/>
                </a:solidFill>
              </a:rPr>
              <a:t>Hipótese: US seriada avançada é igualmente efetiva que uma única RM às 30 semanas PMA no diagnóstico de lesões  cerebrais nos recém-nascidos pré-termo e tem maior disponibilidade clínica.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16387" name="Espaço Reservado para Conteúdo 2"/>
          <p:cNvSpPr>
            <a:spLocks noGrp="1"/>
          </p:cNvSpPr>
          <p:nvPr>
            <p:ph idx="1"/>
          </p:nvPr>
        </p:nvSpPr>
        <p:spPr/>
        <p:txBody>
          <a:bodyPr/>
          <a:lstStyle/>
          <a:p>
            <a:r>
              <a:rPr lang="pt-BR" sz="2600" smtClean="0"/>
              <a:t>Prematuros com &lt; 29 semanas </a:t>
            </a:r>
          </a:p>
          <a:p>
            <a:r>
              <a:rPr lang="pt-BR" sz="2600" smtClean="0"/>
              <a:t>Maio de 2010 - Janeiro de 2013:</a:t>
            </a:r>
          </a:p>
          <a:p>
            <a:r>
              <a:rPr lang="pt-BR" sz="2600" smtClean="0"/>
              <a:t>Dos 336 RN elegíveis, 29 foram descartados devido a:</a:t>
            </a:r>
          </a:p>
          <a:p>
            <a:pPr lvl="1"/>
            <a:r>
              <a:rPr lang="pt-BR" sz="2600" smtClean="0"/>
              <a:t>Malformações congênitas (n=18)</a:t>
            </a:r>
          </a:p>
          <a:p>
            <a:pPr lvl="1"/>
            <a:r>
              <a:rPr lang="pt-BR" sz="2600" smtClean="0"/>
              <a:t>IDADEGESTACIONAL (IG) mal definida (n=5)</a:t>
            </a:r>
          </a:p>
          <a:p>
            <a:pPr lvl="1"/>
            <a:r>
              <a:rPr lang="pt-BR" sz="2600" smtClean="0"/>
              <a:t>Recusa dos pais (n=6)</a:t>
            </a:r>
          </a:p>
          <a:p>
            <a:r>
              <a:rPr lang="pt-BR" sz="2600" smtClean="0">
                <a:solidFill>
                  <a:srgbClr val="0066FF"/>
                </a:solidFill>
              </a:rPr>
              <a:t>US</a:t>
            </a:r>
            <a:r>
              <a:rPr lang="pt-BR" sz="2600" smtClean="0"/>
              <a:t>:com 0,1,2 7 dias e depois, semanalmente (tradutores de 8,5MHz e para a alta resolução em áreas localizadas superficialmente, transdutor de alta definição (13MHz) (</a:t>
            </a:r>
            <a:r>
              <a:rPr lang="pt-BR" sz="2600" smtClean="0">
                <a:solidFill>
                  <a:srgbClr val="0066FF"/>
                </a:solidFill>
              </a:rPr>
              <a:t>FIGURA 1</a:t>
            </a:r>
            <a:r>
              <a:rPr lang="pt-BR" sz="2600" smtClean="0"/>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2"/>
          <p:cNvPicPr>
            <a:picLocks noChangeAspect="1" noChangeArrowheads="1"/>
          </p:cNvPicPr>
          <p:nvPr/>
        </p:nvPicPr>
        <p:blipFill>
          <a:blip r:embed="rId2"/>
          <a:srcRect/>
          <a:stretch>
            <a:fillRect/>
          </a:stretch>
        </p:blipFill>
        <p:spPr bwMode="auto">
          <a:xfrm>
            <a:off x="785813" y="0"/>
            <a:ext cx="7618412" cy="6816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p:txBody>
          <a:bodyPr/>
          <a:lstStyle/>
          <a:p>
            <a:r>
              <a:rPr lang="pt-BR" smtClean="0">
                <a:solidFill>
                  <a:srgbClr val="0066FF"/>
                </a:solidFill>
              </a:rPr>
              <a:t>RM</a:t>
            </a:r>
            <a:r>
              <a:rPr lang="pt-BR" smtClean="0"/>
              <a:t>:foi realizada somente se o RN estivesse estável e sempre com o acompanhamento do neonatogista e enfermeiro. O procedimento foi feito de acôrdo com as diretrizes do Serviço</a:t>
            </a:r>
            <a:r>
              <a:rPr lang="pt-BR" u="sng" baseline="30000" smtClean="0"/>
              <a:t>19</a:t>
            </a:r>
            <a:r>
              <a:rPr lang="pt-BR" smtClean="0"/>
              <a:t>. </a:t>
            </a:r>
            <a:r>
              <a:rPr lang="pt-BR" smtClean="0">
                <a:solidFill>
                  <a:srgbClr val="0066FF"/>
                </a:solidFill>
              </a:rPr>
              <a:t>Figura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575"/>
            <a:ext cx="8229600" cy="1252538"/>
          </a:xfrm>
        </p:spPr>
        <p:txBody>
          <a:bodyPr/>
          <a:lstStyle/>
          <a:p>
            <a:pPr fontAlgn="auto">
              <a:spcAft>
                <a:spcPts val="0"/>
              </a:spcAft>
              <a:defRPr/>
            </a:pPr>
            <a:endParaRPr lang="pt-BR">
              <a:solidFill>
                <a:schemeClr val="accent1">
                  <a:satMod val="150000"/>
                </a:schemeClr>
              </a:solidFill>
            </a:endParaRPr>
          </a:p>
        </p:txBody>
      </p:sp>
      <p:sp>
        <p:nvSpPr>
          <p:cNvPr id="18435" name="Espaço Reservado para Conteúdo 2"/>
          <p:cNvSpPr>
            <a:spLocks noGrp="1"/>
          </p:cNvSpPr>
          <p:nvPr>
            <p:ph idx="1"/>
          </p:nvPr>
        </p:nvSpPr>
        <p:spPr/>
        <p:txBody>
          <a:bodyPr/>
          <a:lstStyle/>
          <a:p>
            <a:endParaRPr lang="pt-BR" smtClean="0"/>
          </a:p>
        </p:txBody>
      </p:sp>
      <p:pic>
        <p:nvPicPr>
          <p:cNvPr id="1843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fontScale="92500"/>
          </a:bodyPr>
          <a:lstStyle/>
          <a:p>
            <a:pPr>
              <a:lnSpc>
                <a:spcPct val="90000"/>
              </a:lnSpc>
              <a:buFont typeface="Wingdings 2" pitchFamily="18" charset="2"/>
              <a:buNone/>
            </a:pPr>
            <a:r>
              <a:rPr lang="pt-BR" sz="2700" smtClean="0"/>
              <a:t>Avaliação da lesão Cerebral:</a:t>
            </a:r>
          </a:p>
          <a:p>
            <a:pPr algn="ctr">
              <a:lnSpc>
                <a:spcPct val="90000"/>
              </a:lnSpc>
              <a:buFont typeface="Wingdings 2" pitchFamily="18" charset="2"/>
              <a:buNone/>
            </a:pPr>
            <a:r>
              <a:rPr lang="pt-BR" sz="2700" smtClean="0"/>
              <a:t>Foi realizada por experientes investigadores, acima de 20 anos de experiência</a:t>
            </a:r>
          </a:p>
          <a:p>
            <a:pPr>
              <a:lnSpc>
                <a:spcPct val="90000"/>
              </a:lnSpc>
              <a:buFont typeface="Wingdings 2" pitchFamily="18" charset="2"/>
              <a:buNone/>
            </a:pPr>
            <a:endParaRPr lang="pt-BR" sz="2700" smtClean="0"/>
          </a:p>
          <a:p>
            <a:pPr>
              <a:lnSpc>
                <a:spcPct val="90000"/>
              </a:lnSpc>
            </a:pPr>
            <a:r>
              <a:rPr lang="pt-BR" sz="2700" smtClean="0"/>
              <a:t>Investigou-se com sistema de classificação detalhado que envolve tipos comuns de injúria cerebral </a:t>
            </a:r>
            <a:r>
              <a:rPr lang="pt-BR" sz="2700" baseline="30000" smtClean="0"/>
              <a:t>20,21</a:t>
            </a:r>
            <a:r>
              <a:rPr lang="pt-BR" sz="2700" smtClean="0"/>
              <a:t>; </a:t>
            </a:r>
          </a:p>
          <a:p>
            <a:pPr>
              <a:lnSpc>
                <a:spcPct val="90000"/>
              </a:lnSpc>
            </a:pPr>
            <a:r>
              <a:rPr lang="pt-BR" sz="2700" smtClean="0"/>
              <a:t>Hemorragia intraventricular, classificada segundo  – Volpe </a:t>
            </a:r>
            <a:r>
              <a:rPr lang="pt-BR" sz="2700" baseline="30000" smtClean="0"/>
              <a:t>20,21</a:t>
            </a:r>
            <a:r>
              <a:rPr lang="pt-BR" sz="2700" smtClean="0"/>
              <a:t>; </a:t>
            </a:r>
          </a:p>
          <a:p>
            <a:pPr>
              <a:lnSpc>
                <a:spcPct val="90000"/>
              </a:lnSpc>
            </a:pPr>
            <a:r>
              <a:rPr lang="pt-BR" sz="2700" smtClean="0"/>
              <a:t>Lesão da substância branca (WMI) foi classificada como leucomalácia (PVL) cística e WMI não-cística difuso </a:t>
            </a:r>
            <a:r>
              <a:rPr lang="pt-BR" sz="2700" baseline="30000" smtClean="0"/>
              <a:t>4,17</a:t>
            </a:r>
            <a:r>
              <a:rPr lang="pt-BR" sz="2700" smtClean="0"/>
              <a:t>; </a:t>
            </a:r>
          </a:p>
          <a:p>
            <a:pPr>
              <a:lnSpc>
                <a:spcPct val="90000"/>
              </a:lnSpc>
            </a:pPr>
            <a:endParaRPr lang="pt-BR" sz="2700" smtClean="0"/>
          </a:p>
          <a:p>
            <a:pPr>
              <a:lnSpc>
                <a:spcPct val="90000"/>
              </a:lnSpc>
            </a:pPr>
            <a:r>
              <a:rPr lang="pt-BR" sz="2700" smtClean="0"/>
              <a:t>Hemorragia cerebelar foi classificada entre folial e lobar </a:t>
            </a:r>
            <a:r>
              <a:rPr lang="pt-BR" sz="2700" baseline="30000" smtClean="0"/>
              <a:t>23</a:t>
            </a:r>
            <a:r>
              <a:rPr lang="pt-BR" sz="2700" smtClean="0"/>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20483" name="Espaço Reservado para Conteúdo 2"/>
          <p:cNvSpPr>
            <a:spLocks noGrp="1"/>
          </p:cNvSpPr>
          <p:nvPr>
            <p:ph idx="1"/>
          </p:nvPr>
        </p:nvSpPr>
        <p:spPr/>
        <p:txBody>
          <a:bodyPr/>
          <a:lstStyle/>
          <a:p>
            <a:pPr>
              <a:buFont typeface="Wingdings 2" pitchFamily="18" charset="2"/>
              <a:buNone/>
            </a:pPr>
            <a:r>
              <a:rPr lang="pt-BR" smtClean="0"/>
              <a:t>Avaliação de Injúria Cerebral - US:</a:t>
            </a:r>
          </a:p>
          <a:p>
            <a:pPr>
              <a:buFont typeface="Wingdings 2" pitchFamily="18" charset="2"/>
              <a:buNone/>
            </a:pPr>
            <a:endParaRPr lang="pt-BR" smtClean="0"/>
          </a:p>
          <a:p>
            <a:r>
              <a:rPr lang="pt-BR" smtClean="0"/>
              <a:t>Baseada em achados acumulativos, nos exames realizados até a alta;</a:t>
            </a:r>
          </a:p>
          <a:p>
            <a:endParaRPr lang="pt-BR" smtClean="0"/>
          </a:p>
          <a:p>
            <a:pPr>
              <a:buFont typeface="Wingdings 2" pitchFamily="18" charset="2"/>
              <a:buNone/>
            </a:pPr>
            <a:r>
              <a:rPr lang="pt-BR" smtClean="0"/>
              <a:t>Discrepâncias entre US e RM foram registradas e diagnósticos adicionais pela US após a RM também foram registrados</a:t>
            </a:r>
          </a:p>
          <a:p>
            <a:endParaRPr lang="pt-BR" smtClean="0"/>
          </a:p>
          <a:p>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700" smtClean="0"/>
              <a:t>Análise Estatística:</a:t>
            </a:r>
          </a:p>
          <a:p>
            <a:pPr>
              <a:lnSpc>
                <a:spcPct val="80000"/>
              </a:lnSpc>
              <a:buFont typeface="Wingdings 2" pitchFamily="18" charset="2"/>
              <a:buNone/>
            </a:pPr>
            <a:endParaRPr lang="pt-BR" sz="2700" smtClean="0"/>
          </a:p>
          <a:p>
            <a:pPr>
              <a:lnSpc>
                <a:spcPct val="80000"/>
              </a:lnSpc>
            </a:pPr>
            <a:r>
              <a:rPr lang="pt-BR" sz="2700" smtClean="0"/>
              <a:t>1ª Etapa: descrição das características clínicas (</a:t>
            </a:r>
            <a:r>
              <a:rPr lang="pt-BR" sz="2700" smtClean="0">
                <a:solidFill>
                  <a:srgbClr val="0066FF"/>
                </a:solidFill>
              </a:rPr>
              <a:t>tabela 1</a:t>
            </a:r>
            <a:r>
              <a:rPr lang="pt-BR" sz="2700" smtClean="0"/>
              <a:t>) e achados de imagem (tabela 3) de cada paciente;</a:t>
            </a:r>
          </a:p>
          <a:p>
            <a:pPr>
              <a:lnSpc>
                <a:spcPct val="80000"/>
              </a:lnSpc>
            </a:pPr>
            <a:endParaRPr lang="pt-BR" sz="2700" smtClean="0"/>
          </a:p>
          <a:p>
            <a:pPr>
              <a:lnSpc>
                <a:spcPct val="80000"/>
              </a:lnSpc>
            </a:pPr>
            <a:r>
              <a:rPr lang="pt-BR" sz="2700" smtClean="0"/>
              <a:t>2ª Etapa: comparação das características clínicas entre os grupos de imagem (</a:t>
            </a:r>
            <a:r>
              <a:rPr lang="pt-BR" sz="2700" smtClean="0">
                <a:solidFill>
                  <a:srgbClr val="0066FF"/>
                </a:solidFill>
              </a:rPr>
              <a:t>tabela 2</a:t>
            </a:r>
            <a:r>
              <a:rPr lang="pt-BR" sz="2700" smtClean="0"/>
              <a:t>) para elucidar a viabilidade da RM precoce em população vulnerável comparada com US seriada na beira do leito;</a:t>
            </a:r>
          </a:p>
          <a:p>
            <a:pPr>
              <a:lnSpc>
                <a:spcPct val="80000"/>
              </a:lnSpc>
            </a:pPr>
            <a:endParaRPr lang="pt-BR" sz="2700" smtClean="0"/>
          </a:p>
          <a:p>
            <a:pPr>
              <a:lnSpc>
                <a:spcPct val="80000"/>
              </a:lnSpc>
            </a:pPr>
            <a:r>
              <a:rPr lang="pt-BR" sz="2700" smtClean="0"/>
              <a:t>3ª Etapa: comparação dos achados de imagem na US x RM para investigar suas capacidades de detecção (</a:t>
            </a:r>
            <a:r>
              <a:rPr lang="pt-BR" sz="2700" smtClean="0">
                <a:solidFill>
                  <a:srgbClr val="0066FF"/>
                </a:solidFill>
              </a:rPr>
              <a:t>tabela 4</a:t>
            </a:r>
            <a:r>
              <a:rPr lang="pt-BR" sz="2700" smtClean="0"/>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153861"/>
            <a:ext cx="8229600" cy="1252727"/>
          </a:xfrm>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3000" smtClean="0"/>
              <a:t>As diferenças entre os grupos de imagem foram analisadas com única análise de variância de variáveis contínuas (com posthoc Bonferroni) e com o teste do quiquadrado  para variáveis dicotômicas/ordinais. </a:t>
            </a:r>
          </a:p>
          <a:p>
            <a:pPr>
              <a:lnSpc>
                <a:spcPct val="80000"/>
              </a:lnSpc>
            </a:pPr>
            <a:r>
              <a:rPr lang="pt-BR" sz="3000" smtClean="0"/>
              <a:t>A soma combinada dos achados de US e RM foram usadas para calcular a capacidade de ambas as técnicas de imagem para detectar padrões de lesão. </a:t>
            </a:r>
          </a:p>
          <a:p>
            <a:pPr>
              <a:lnSpc>
                <a:spcPct val="80000"/>
              </a:lnSpc>
            </a:pPr>
            <a:endParaRPr lang="pt-BR" sz="3000" smtClean="0"/>
          </a:p>
          <a:p>
            <a:pPr>
              <a:lnSpc>
                <a:spcPct val="80000"/>
              </a:lnSpc>
            </a:pPr>
            <a:r>
              <a:rPr lang="pt-BR" sz="3000" smtClean="0"/>
              <a:t>Um p &lt; 0,05 foi considerado estatisticamente significante.</a:t>
            </a:r>
          </a:p>
          <a:p>
            <a:pPr>
              <a:lnSpc>
                <a:spcPct val="80000"/>
              </a:lnSpc>
            </a:pPr>
            <a:r>
              <a:rPr lang="pt-BR" sz="3000" smtClean="0"/>
              <a:t>A análise estatística foi realizada pelo SPSS V.20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9398"/>
            <a:ext cx="8229600" cy="1252728"/>
          </a:xfrm>
        </p:spPr>
        <p:txBody>
          <a:bodyPr/>
          <a:lstStyle/>
          <a:p>
            <a:pPr fontAlgn="auto">
              <a:spcAft>
                <a:spcPts val="0"/>
              </a:spcAft>
              <a:defRPr/>
            </a:pPr>
            <a:r>
              <a:rPr lang="pt-BR" dirty="0" smtClean="0">
                <a:solidFill>
                  <a:schemeClr val="accent1">
                    <a:satMod val="150000"/>
                  </a:schemeClr>
                </a:solidFill>
              </a:rPr>
              <a:t>Resultados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90000"/>
              </a:lnSpc>
              <a:buFont typeface="Wingdings 2" pitchFamily="18" charset="2"/>
              <a:buNone/>
            </a:pPr>
            <a:r>
              <a:rPr lang="pt-BR" b="1" smtClean="0">
                <a:solidFill>
                  <a:srgbClr val="0066FF"/>
                </a:solidFill>
              </a:rPr>
              <a:t>Características dos pacientes</a:t>
            </a:r>
            <a:r>
              <a:rPr lang="pt-BR" smtClean="0"/>
              <a:t>: </a:t>
            </a:r>
            <a:r>
              <a:rPr lang="pt-BR" smtClean="0">
                <a:solidFill>
                  <a:srgbClr val="0066FF"/>
                </a:solidFill>
              </a:rPr>
              <a:t>Tabela 1</a:t>
            </a:r>
          </a:p>
          <a:p>
            <a:pPr>
              <a:lnSpc>
                <a:spcPct val="90000"/>
              </a:lnSpc>
            </a:pPr>
            <a:r>
              <a:rPr lang="pt-BR" smtClean="0"/>
              <a:t>307 pacientes (170 meninos)</a:t>
            </a:r>
          </a:p>
          <a:p>
            <a:pPr>
              <a:lnSpc>
                <a:spcPct val="90000"/>
              </a:lnSpc>
            </a:pPr>
            <a:r>
              <a:rPr lang="pt-BR" smtClean="0"/>
              <a:t>IG mínima de 26 + 5 e peso de 922 g</a:t>
            </a:r>
          </a:p>
          <a:p>
            <a:pPr>
              <a:lnSpc>
                <a:spcPct val="90000"/>
              </a:lnSpc>
            </a:pPr>
            <a:r>
              <a:rPr lang="pt-BR" smtClean="0"/>
              <a:t>Todos foram submetidos a US</a:t>
            </a:r>
          </a:p>
          <a:p>
            <a:pPr>
              <a:lnSpc>
                <a:spcPct val="90000"/>
              </a:lnSpc>
            </a:pPr>
            <a:r>
              <a:rPr lang="pt-BR" smtClean="0"/>
              <a:t>126 não realizaram RM (óbitos, transferências hospitalares e problemas de logística)</a:t>
            </a:r>
          </a:p>
          <a:p>
            <a:pPr>
              <a:lnSpc>
                <a:spcPct val="90000"/>
              </a:lnSpc>
            </a:pPr>
            <a:r>
              <a:rPr lang="pt-BR" smtClean="0"/>
              <a:t>Foram formados 3 grupos: </a:t>
            </a:r>
            <a:r>
              <a:rPr lang="pt-BR" smtClean="0">
                <a:solidFill>
                  <a:srgbClr val="0066FF"/>
                </a:solidFill>
              </a:rPr>
              <a:t>Figura 3</a:t>
            </a:r>
          </a:p>
          <a:p>
            <a:pPr lvl="1">
              <a:lnSpc>
                <a:spcPct val="90000"/>
              </a:lnSpc>
            </a:pPr>
            <a:r>
              <a:rPr lang="pt-BR" smtClean="0">
                <a:solidFill>
                  <a:srgbClr val="0066FF"/>
                </a:solidFill>
              </a:rPr>
              <a:t>I</a:t>
            </a:r>
            <a:r>
              <a:rPr lang="pt-BR" smtClean="0"/>
              <a:t> : </a:t>
            </a:r>
            <a:r>
              <a:rPr lang="pt-BR" smtClean="0">
                <a:solidFill>
                  <a:srgbClr val="0066FF"/>
                </a:solidFill>
              </a:rPr>
              <a:t>RM às 30 semanas de vida (n=122)</a:t>
            </a:r>
          </a:p>
          <a:p>
            <a:pPr lvl="1">
              <a:lnSpc>
                <a:spcPct val="90000"/>
              </a:lnSpc>
            </a:pPr>
            <a:r>
              <a:rPr lang="pt-BR" smtClean="0">
                <a:solidFill>
                  <a:srgbClr val="0066FF"/>
                </a:solidFill>
              </a:rPr>
              <a:t>II: RM após 30 semanas de vida (n=59)</a:t>
            </a:r>
          </a:p>
          <a:p>
            <a:pPr lvl="1">
              <a:lnSpc>
                <a:spcPct val="90000"/>
              </a:lnSpc>
            </a:pPr>
            <a:r>
              <a:rPr lang="pt-BR" smtClean="0">
                <a:solidFill>
                  <a:srgbClr val="0066FF"/>
                </a:solidFill>
              </a:rPr>
              <a:t>III: RM não realizada (n=126</a:t>
            </a:r>
            <a:r>
              <a:rPr lang="pt-BR" smtClean="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575"/>
            <a:ext cx="8229600" cy="1252538"/>
          </a:xfrm>
        </p:spPr>
        <p:txBody>
          <a:bodyPr/>
          <a:lstStyle/>
          <a:p>
            <a:pPr fontAlgn="auto">
              <a:spcAft>
                <a:spcPts val="0"/>
              </a:spcAft>
              <a:defRPr/>
            </a:pPr>
            <a:endParaRPr lang="pt-BR">
              <a:solidFill>
                <a:schemeClr val="accent1">
                  <a:satMod val="150000"/>
                </a:schemeClr>
              </a:solidFill>
            </a:endParaRPr>
          </a:p>
        </p:txBody>
      </p:sp>
      <p:pic>
        <p:nvPicPr>
          <p:cNvPr id="24580" name="Picture 3"/>
          <p:cNvPicPr>
            <a:picLocks noChangeAspect="1" noChangeArrowheads="1"/>
          </p:cNvPicPr>
          <p:nvPr/>
        </p:nvPicPr>
        <p:blipFill>
          <a:blip r:embed="rId2"/>
          <a:srcRect/>
          <a:stretch>
            <a:fillRect/>
          </a:stretch>
        </p:blipFill>
        <p:spPr bwMode="auto">
          <a:xfrm>
            <a:off x="357188" y="0"/>
            <a:ext cx="8434387" cy="5786438"/>
          </a:xfrm>
          <a:prstGeom prst="rect">
            <a:avLst/>
          </a:prstGeom>
          <a:noFill/>
          <a:ln w="9525">
            <a:noFill/>
            <a:miter lim="800000"/>
            <a:headEnd/>
            <a:tailEnd/>
          </a:ln>
        </p:spPr>
      </p:pic>
      <p:pic>
        <p:nvPicPr>
          <p:cNvPr id="24581" name="Picture 4"/>
          <p:cNvPicPr>
            <a:picLocks noChangeAspect="1" noChangeArrowheads="1"/>
          </p:cNvPicPr>
          <p:nvPr/>
        </p:nvPicPr>
        <p:blipFill>
          <a:blip r:embed="rId3"/>
          <a:srcRect/>
          <a:stretch>
            <a:fillRect/>
          </a:stretch>
        </p:blipFill>
        <p:spPr bwMode="auto">
          <a:xfrm>
            <a:off x="2376488" y="6200775"/>
            <a:ext cx="3695700" cy="65722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8287" y="-384302"/>
            <a:ext cx="8229601" cy="1252728"/>
          </a:xfrm>
        </p:spPr>
        <p:txBody>
          <a:bodyPr/>
          <a:lstStyle/>
          <a:p>
            <a:pPr fontAlgn="auto">
              <a:spcAft>
                <a:spcPts val="0"/>
              </a:spcAft>
              <a:defRPr/>
            </a:pPr>
            <a:r>
              <a:rPr lang="pt-BR" dirty="0" smtClean="0">
                <a:solidFill>
                  <a:schemeClr val="accent1">
                    <a:satMod val="150000"/>
                  </a:schemeClr>
                </a:solidFill>
              </a:rPr>
              <a:t>Resultados</a:t>
            </a:r>
            <a:endParaRPr lang="pt-BR" dirty="0">
              <a:solidFill>
                <a:schemeClr val="accent1">
                  <a:satMod val="150000"/>
                </a:schemeClr>
              </a:solidFill>
            </a:endParaRPr>
          </a:p>
        </p:txBody>
      </p:sp>
      <p:pic>
        <p:nvPicPr>
          <p:cNvPr id="25604" name="Picture 3"/>
          <p:cNvPicPr>
            <a:picLocks noChangeAspect="1" noChangeArrowheads="1"/>
          </p:cNvPicPr>
          <p:nvPr/>
        </p:nvPicPr>
        <p:blipFill>
          <a:blip r:embed="rId2"/>
          <a:srcRect/>
          <a:stretch>
            <a:fillRect/>
          </a:stretch>
        </p:blipFill>
        <p:spPr bwMode="auto">
          <a:xfrm>
            <a:off x="1042988" y="519113"/>
            <a:ext cx="6562725" cy="6338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Espaço Reservado para Conteúdo 2"/>
          <p:cNvSpPr>
            <a:spLocks noGrp="1"/>
          </p:cNvSpPr>
          <p:nvPr>
            <p:ph idx="1"/>
          </p:nvPr>
        </p:nvSpPr>
        <p:spPr>
          <a:xfrm>
            <a:off x="611188" y="-171450"/>
            <a:ext cx="8229600" cy="4625975"/>
          </a:xfrm>
        </p:spPr>
        <p:txBody>
          <a:bodyPr/>
          <a:lstStyle/>
          <a:p>
            <a:r>
              <a:rPr lang="pt-BR" sz="2800" b="1" smtClean="0">
                <a:solidFill>
                  <a:srgbClr val="0066FF"/>
                </a:solidFill>
              </a:rPr>
              <a:t>Diferenças entre os grupos de imagem</a:t>
            </a:r>
            <a:r>
              <a:rPr lang="pt-BR" sz="2800" smtClean="0">
                <a:solidFill>
                  <a:srgbClr val="0066FF"/>
                </a:solidFill>
              </a:rPr>
              <a:t>:</a:t>
            </a:r>
          </a:p>
          <a:p>
            <a:pPr algn="ctr">
              <a:buFont typeface="Wingdings 2" pitchFamily="18" charset="2"/>
              <a:buNone/>
            </a:pPr>
            <a:r>
              <a:rPr lang="pt-BR" sz="1600" smtClean="0">
                <a:solidFill>
                  <a:srgbClr val="FFFF00"/>
                </a:solidFill>
              </a:rPr>
              <a:t>No Grupo I, os RN tinham maior IG e peso ao nascer e parecer ter menos complicações da prematuridade, como persistência do canal arterial, uso de esteróide pós-natal, menos morte e menor escore de gravidade.Estas diferenças foram maiores em relação ao grupo III. A enterocolite necrosante não diferiu entre os grupos</a:t>
            </a:r>
          </a:p>
          <a:p>
            <a:endParaRPr lang="pt-BR" sz="1600" smtClean="0">
              <a:solidFill>
                <a:srgbClr val="FFFF00"/>
              </a:solidFill>
            </a:endParaRPr>
          </a:p>
        </p:txBody>
      </p:sp>
      <p:pic>
        <p:nvPicPr>
          <p:cNvPr id="26628" name="Picture 2"/>
          <p:cNvPicPr>
            <a:picLocks noChangeAspect="1" noChangeArrowheads="1"/>
          </p:cNvPicPr>
          <p:nvPr/>
        </p:nvPicPr>
        <p:blipFill>
          <a:blip r:embed="rId2"/>
          <a:srcRect/>
          <a:stretch>
            <a:fillRect/>
          </a:stretch>
        </p:blipFill>
        <p:spPr bwMode="auto">
          <a:xfrm>
            <a:off x="0" y="1412875"/>
            <a:ext cx="9144000" cy="4573588"/>
          </a:xfrm>
          <a:prstGeom prst="rect">
            <a:avLst/>
          </a:prstGeom>
          <a:noFill/>
          <a:ln w="9525">
            <a:noFill/>
            <a:miter lim="800000"/>
            <a:headEnd/>
            <a:tailEnd/>
          </a:ln>
        </p:spPr>
      </p:pic>
      <p:sp>
        <p:nvSpPr>
          <p:cNvPr id="26630" name="Rectangle 6"/>
          <p:cNvSpPr>
            <a:spLocks noChangeArrowheads="1"/>
          </p:cNvSpPr>
          <p:nvPr/>
        </p:nvSpPr>
        <p:spPr bwMode="auto">
          <a:xfrm>
            <a:off x="1908175" y="5942013"/>
            <a:ext cx="5903913" cy="973137"/>
          </a:xfrm>
          <a:prstGeom prst="rect">
            <a:avLst/>
          </a:prstGeom>
          <a:noFill/>
          <a:ln w="57150">
            <a:solidFill>
              <a:srgbClr val="0066FF"/>
            </a:solidFill>
            <a:miter lim="800000"/>
            <a:headEnd/>
            <a:tailEnd/>
          </a:ln>
          <a:effectLst/>
        </p:spPr>
        <p:txBody>
          <a:bodyPr>
            <a:spAutoFit/>
          </a:bodyPr>
          <a:lstStyle/>
          <a:p>
            <a:pPr lvl="1"/>
            <a:r>
              <a:rPr lang="pt-BR">
                <a:solidFill>
                  <a:srgbClr val="0066FF"/>
                </a:solidFill>
              </a:rPr>
              <a:t>Grupo I:   RM às 30 semanas de vida (n=122)</a:t>
            </a:r>
          </a:p>
          <a:p>
            <a:pPr lvl="1"/>
            <a:r>
              <a:rPr lang="pt-BR">
                <a:solidFill>
                  <a:srgbClr val="0066FF"/>
                </a:solidFill>
              </a:rPr>
              <a:t>Grupo II:  RM após 30 semanas de vida (n=59)</a:t>
            </a:r>
          </a:p>
          <a:p>
            <a:pPr lvl="1"/>
            <a:r>
              <a:rPr lang="pt-BR">
                <a:solidFill>
                  <a:srgbClr val="0066FF"/>
                </a:solidFill>
              </a:rPr>
              <a:t>Grupo III: RM não realizada (n=126</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Espaço Reservado para Conteúdo 2"/>
          <p:cNvSpPr>
            <a:spLocks noGrp="1"/>
          </p:cNvSpPr>
          <p:nvPr>
            <p:ph idx="1"/>
          </p:nvPr>
        </p:nvSpPr>
        <p:spPr>
          <a:xfrm>
            <a:off x="684213" y="0"/>
            <a:ext cx="8459787" cy="4625975"/>
          </a:xfrm>
        </p:spPr>
        <p:txBody>
          <a:bodyPr/>
          <a:lstStyle/>
          <a:p>
            <a:pPr algn="ctr"/>
            <a:r>
              <a:rPr lang="pt-BR" sz="2800" smtClean="0">
                <a:solidFill>
                  <a:srgbClr val="0066FF"/>
                </a:solidFill>
              </a:rPr>
              <a:t>Padrões de lesão cerebral nos pré-termos</a:t>
            </a:r>
          </a:p>
          <a:p>
            <a:pPr algn="ctr">
              <a:buFont typeface="Wingdings 2" pitchFamily="18" charset="2"/>
              <a:buNone/>
            </a:pPr>
            <a:r>
              <a:rPr lang="pt-BR" sz="2800" smtClean="0">
                <a:solidFill>
                  <a:srgbClr val="0066FF"/>
                </a:solidFill>
              </a:rPr>
              <a:t>(achados combinados de imagens)</a:t>
            </a:r>
          </a:p>
          <a:p>
            <a:pPr algn="ctr">
              <a:buFont typeface="Wingdings 2" pitchFamily="18" charset="2"/>
              <a:buNone/>
            </a:pPr>
            <a:r>
              <a:rPr lang="pt-BR" sz="2800" smtClean="0">
                <a:solidFill>
                  <a:srgbClr val="0066FF"/>
                </a:solidFill>
              </a:rPr>
              <a:t>Tabela 3 e Figura 4</a:t>
            </a:r>
          </a:p>
        </p:txBody>
      </p:sp>
      <p:sp>
        <p:nvSpPr>
          <p:cNvPr id="27655" name="Rectangle 7"/>
          <p:cNvSpPr>
            <a:spLocks/>
          </p:cNvSpPr>
          <p:nvPr/>
        </p:nvSpPr>
        <p:spPr bwMode="auto">
          <a:xfrm>
            <a:off x="457200" y="1774825"/>
            <a:ext cx="8229600" cy="4625975"/>
          </a:xfrm>
          <a:prstGeom prst="rect">
            <a:avLst/>
          </a:prstGeom>
          <a:noFill/>
          <a:ln w="9525">
            <a:noFill/>
            <a:miter lim="800000"/>
            <a:headEnd/>
            <a:tailEnd/>
          </a:ln>
        </p:spPr>
        <p:txBody>
          <a:bodyPr lIns="54864" tIns="91440"/>
          <a:lstStyle/>
          <a:p>
            <a:pPr marL="438150" indent="-319088">
              <a:buClr>
                <a:schemeClr val="accent1"/>
              </a:buClr>
              <a:buSzPct val="80000"/>
              <a:buFont typeface="Wingdings 2" pitchFamily="18" charset="2"/>
              <a:buChar char=""/>
            </a:pPr>
            <a:r>
              <a:rPr lang="pt-BR" sz="3200">
                <a:latin typeface="Corbel" pitchFamily="34" charset="0"/>
              </a:rPr>
              <a:t>A hemorragia na matriz germinativa e intraventricular (GMH-IVH) foi detectada em 100 recém-nascidos, a lesão na substância branca (WMI)  em 10, hemorragia cerebelar em 21, trombose sinovenosa (CSVI) em 11 e em 4, acidente vascular cerebral.</a:t>
            </a:r>
          </a:p>
          <a:p>
            <a:pPr marL="438150" indent="-319088">
              <a:buClr>
                <a:schemeClr val="accent1"/>
              </a:buClr>
              <a:buSzPct val="80000"/>
              <a:buFont typeface="Wingdings 2" pitchFamily="18" charset="2"/>
              <a:buChar char=""/>
            </a:pPr>
            <a:endParaRPr lang="pt-BR" sz="3200">
              <a:latin typeface="Corbe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2"/>
          <p:cNvPicPr>
            <a:picLocks noGrp="1" noChangeAspect="1" noChangeArrowheads="1"/>
          </p:cNvPicPr>
          <p:nvPr>
            <p:ph type="body" idx="1"/>
          </p:nvPr>
        </p:nvPicPr>
        <p:blipFill>
          <a:blip r:embed="rId2"/>
          <a:srcRect/>
          <a:stretch>
            <a:fillRect/>
          </a:stretch>
        </p:blipFill>
        <p:spPr>
          <a:xfrm>
            <a:off x="1692275" y="1533525"/>
            <a:ext cx="5903913" cy="5237163"/>
          </a:xfrm>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2"/>
          <p:cNvPicPr>
            <a:picLocks noChangeAspect="1" noChangeArrowheads="1"/>
          </p:cNvPicPr>
          <p:nvPr/>
        </p:nvPicPr>
        <p:blipFill>
          <a:blip r:embed="rId2"/>
          <a:srcRect/>
          <a:stretch>
            <a:fillRect/>
          </a:stretch>
        </p:blipFill>
        <p:spPr bwMode="auto">
          <a:xfrm>
            <a:off x="0" y="1265238"/>
            <a:ext cx="9144000" cy="4678362"/>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p:txBody>
          <a:bodyPr/>
          <a:lstStyle/>
          <a:p>
            <a:pPr algn="ctr">
              <a:lnSpc>
                <a:spcPct val="90000"/>
              </a:lnSpc>
            </a:pPr>
            <a:r>
              <a:rPr lang="pt-PT" sz="2800" smtClean="0"/>
              <a:t> </a:t>
            </a:r>
            <a:r>
              <a:rPr lang="pt-PT" sz="2800" smtClean="0">
                <a:solidFill>
                  <a:srgbClr val="0066FF"/>
                </a:solidFill>
              </a:rPr>
              <a:t>De todos, 180 RN(58,6%) apresentaram US normal;de 180 RN 112 RN tiveram RM normal 962,2% </a:t>
            </a:r>
          </a:p>
          <a:p>
            <a:pPr>
              <a:lnSpc>
                <a:spcPct val="90000"/>
              </a:lnSpc>
            </a:pPr>
            <a:r>
              <a:rPr lang="pt-PT" sz="2800" smtClean="0"/>
              <a:t>A </a:t>
            </a:r>
            <a:r>
              <a:rPr lang="pt-PT" sz="2800" smtClean="0">
                <a:solidFill>
                  <a:srgbClr val="0066FF"/>
                </a:solidFill>
              </a:rPr>
              <a:t>Tabela 4</a:t>
            </a:r>
            <a:r>
              <a:rPr lang="pt-PT" sz="2800" smtClean="0"/>
              <a:t> compara os achados de imagem da US com resultados de RM em</a:t>
            </a:r>
            <a:br>
              <a:rPr lang="pt-PT" sz="2800" smtClean="0"/>
            </a:br>
            <a:r>
              <a:rPr lang="pt-PT" sz="2800" smtClean="0"/>
              <a:t>as 180 crianças que foram examinadas pelo ambas as técnicas (grupo I e II).</a:t>
            </a:r>
          </a:p>
          <a:p>
            <a:pPr>
              <a:lnSpc>
                <a:spcPct val="90000"/>
              </a:lnSpc>
            </a:pPr>
            <a:r>
              <a:rPr lang="pt-PT" sz="2800" smtClean="0"/>
              <a:t> Inconsistências foram predominantemente encontrada para GMH-IVH em 38 recém-nascidos, hemorragia cerebelar em 11 e</a:t>
            </a:r>
            <a:br>
              <a:rPr lang="pt-PT" sz="2800" smtClean="0"/>
            </a:br>
            <a:r>
              <a:rPr lang="pt-PT" sz="2800" smtClean="0"/>
              <a:t>C SVT em sete crianças.</a:t>
            </a:r>
            <a:r>
              <a:rPr lang="pt-BR" sz="2800" smtClean="0"/>
              <a:t> </a:t>
            </a:r>
          </a:p>
        </p:txBody>
      </p:sp>
      <p:sp>
        <p:nvSpPr>
          <p:cNvPr id="81924" name="Espaço Reservado para Conteúdo 2"/>
          <p:cNvSpPr>
            <a:spLocks noGrp="1"/>
          </p:cNvSpPr>
          <p:nvPr>
            <p:ph type="title"/>
          </p:nvPr>
        </p:nvSpPr>
        <p:spPr bwMode="auto">
          <a:xfrm>
            <a:off x="468313" y="115888"/>
            <a:ext cx="8229600" cy="1250950"/>
          </a:xfrm>
          <a:noFill/>
        </p:spPr>
        <p:txBody>
          <a:bodyPr wrap="square" tIns="45720" bIns="45720" numCol="1" anchorCtr="0" compatLnSpc="1">
            <a:prstTxWarp prst="textNoShape">
              <a:avLst/>
            </a:prstTxWarp>
          </a:bodyPr>
          <a:lstStyle/>
          <a:p>
            <a:pPr algn="ctr"/>
            <a:r>
              <a:rPr lang="pt-BR" sz="4100" smtClean="0"/>
              <a:t>Achados discrepantes entre US e RM: Figura 4</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611188" y="1916113"/>
            <a:ext cx="8229600" cy="4625975"/>
          </a:xfrm>
        </p:spPr>
        <p:txBody>
          <a:bodyPr/>
          <a:lstStyle/>
          <a:p>
            <a:pPr>
              <a:lnSpc>
                <a:spcPct val="90000"/>
              </a:lnSpc>
            </a:pPr>
            <a:r>
              <a:rPr lang="pt-PT" sz="2800" smtClean="0"/>
              <a:t>RM teve  habilidades superiores para detectar GMH e identificou  todas as  anormalidades da fossa posterior, mas </a:t>
            </a:r>
            <a:r>
              <a:rPr lang="pt-PT" sz="2800" smtClean="0">
                <a:solidFill>
                  <a:srgbClr val="0066FF"/>
                </a:solidFill>
              </a:rPr>
              <a:t>em 27 lactentes, a US destacou-se  na detecção aguda da IVH grau II- III, acidentes vasculares cerebrais e C SVT</a:t>
            </a:r>
            <a:r>
              <a:rPr lang="pt-PT" sz="2800" smtClean="0"/>
              <a:t>, ( essas lesões não eram mais claramente visível na ressonância magnética no momento da sua realização);</a:t>
            </a:r>
          </a:p>
          <a:p>
            <a:pPr>
              <a:lnSpc>
                <a:spcPct val="90000"/>
              </a:lnSpc>
            </a:pPr>
            <a:r>
              <a:rPr lang="pt-BR" sz="2800" smtClean="0"/>
              <a:t> </a:t>
            </a:r>
            <a:r>
              <a:rPr lang="pt-PT" sz="2800" smtClean="0"/>
              <a:t>As conclusões relativas a WMI foram discrepantes em três bebês. Nenhuma das discrepâncias entre US e ressonância magnética foram detectadas após a realização da RM.  </a:t>
            </a:r>
            <a:endParaRPr lang="pt-BR" sz="28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2"/>
          <p:cNvPicPr>
            <a:picLocks noChangeAspect="1" noChangeArrowheads="1"/>
          </p:cNvPicPr>
          <p:nvPr/>
        </p:nvPicPr>
        <p:blipFill>
          <a:blip r:embed="rId2"/>
          <a:srcRect/>
          <a:stretch>
            <a:fillRect/>
          </a:stretch>
        </p:blipFill>
        <p:spPr bwMode="auto">
          <a:xfrm>
            <a:off x="1835150" y="908050"/>
            <a:ext cx="6000750" cy="54673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36"/>
          <p:cNvSpPr>
            <a:spLocks noGrp="1"/>
          </p:cNvSpPr>
          <p:nvPr>
            <p:ph type="body" idx="1"/>
          </p:nvPr>
        </p:nvSpPr>
        <p:spPr>
          <a:xfrm>
            <a:off x="179388" y="1774825"/>
            <a:ext cx="8507412" cy="4625975"/>
          </a:xfrm>
        </p:spPr>
        <p:txBody>
          <a:bodyPr/>
          <a:lstStyle/>
          <a:p>
            <a:r>
              <a:rPr lang="pt-BR" sz="3200" smtClean="0"/>
              <a:t>Este estudo demonstra alto número de pré-termos com lesão cerebral detectada (47,6% );</a:t>
            </a:r>
          </a:p>
          <a:p>
            <a:r>
              <a:rPr lang="pt-BR" sz="3200" smtClean="0"/>
              <a:t> O estudo demonstra  que a  US cerebral avançada seriada detecta a grande maioria destas lesões;</a:t>
            </a:r>
          </a:p>
          <a:p>
            <a:r>
              <a:rPr lang="pt-BR" sz="3200" smtClean="0"/>
              <a:t>A US cerebral  tem maior viabilidade clínica que a  RM (esta não pode ser realizada sempre em RN graves e instáveis).</a:t>
            </a:r>
          </a:p>
        </p:txBody>
      </p:sp>
      <p:sp>
        <p:nvSpPr>
          <p:cNvPr id="4" name="Título 3"/>
          <p:cNvSpPr>
            <a:spLocks noGrp="1"/>
          </p:cNvSpPr>
          <p:nvPr>
            <p:ph type="title"/>
          </p:nvPr>
        </p:nvSpPr>
        <p:spPr>
          <a:xfrm>
            <a:off x="384175" y="85725"/>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39"/>
          <p:cNvSpPr>
            <a:spLocks noGrp="1"/>
          </p:cNvSpPr>
          <p:nvPr>
            <p:ph type="body" idx="1"/>
          </p:nvPr>
        </p:nvSpPr>
        <p:spPr/>
        <p:txBody>
          <a:bodyPr/>
          <a:lstStyle/>
          <a:p>
            <a:r>
              <a:rPr lang="pt-BR" sz="1800" smtClean="0"/>
              <a:t> </a:t>
            </a:r>
            <a:r>
              <a:rPr lang="pt-BR" sz="3200" smtClean="0"/>
              <a:t>US, a despeito da fontanela mastóide,  se mantém inferior para detectar pequenas anormalidades na fossa posterior;</a:t>
            </a:r>
          </a:p>
          <a:p>
            <a:pPr>
              <a:buFont typeface="Wingdings 2" pitchFamily="18" charset="2"/>
              <a:buNone/>
            </a:pPr>
            <a:endParaRPr lang="pt-BR" sz="3200" smtClean="0"/>
          </a:p>
          <a:p>
            <a:r>
              <a:rPr lang="pt-BR" sz="3200" smtClean="0"/>
              <a:t>A RM fornece informação diagnóstica adicional importante.</a:t>
            </a:r>
          </a:p>
          <a:p>
            <a:endParaRPr lang="pt-BR" sz="3200" smtClean="0"/>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42"/>
          <p:cNvSpPr>
            <a:spLocks noGrp="1"/>
          </p:cNvSpPr>
          <p:nvPr>
            <p:ph type="body" idx="1"/>
          </p:nvPr>
        </p:nvSpPr>
        <p:spPr/>
        <p:txBody>
          <a:bodyPr/>
          <a:lstStyle/>
          <a:p>
            <a:pPr marL="255588" indent="-255588" defTabSz="336550">
              <a:spcBef>
                <a:spcPts val="2388"/>
              </a:spcBef>
            </a:pPr>
            <a:r>
              <a:rPr lang="pt-BR" sz="2100" smtClean="0"/>
              <a:t>Outros estudos tem investigado predominatemente o valor da RM e US cerebral para detectar lesão da substância branca;</a:t>
            </a:r>
          </a:p>
          <a:p>
            <a:pPr marL="255588" indent="-255588" defTabSz="336550">
              <a:spcBef>
                <a:spcPts val="2388"/>
              </a:spcBef>
            </a:pPr>
            <a:r>
              <a:rPr lang="pt-BR" sz="2100" smtClean="0"/>
              <a:t>Os diferenciais deste estudo: </a:t>
            </a:r>
          </a:p>
          <a:p>
            <a:pPr marL="511175" lvl="1" indent="-255588" defTabSz="336550">
              <a:spcBef>
                <a:spcPts val="2388"/>
              </a:spcBef>
            </a:pPr>
            <a:r>
              <a:rPr lang="pt-BR" sz="1800" smtClean="0"/>
              <a:t>investiga a capacidade desses exames para detectar lesões cerebrais diversas. </a:t>
            </a:r>
          </a:p>
          <a:p>
            <a:pPr marL="511175" lvl="1" indent="-255588" defTabSz="336550">
              <a:spcBef>
                <a:spcPts val="2388"/>
              </a:spcBef>
            </a:pPr>
            <a:r>
              <a:rPr lang="pt-BR" sz="1800" smtClean="0"/>
              <a:t>demonstra o papel complementar de ambas modalidades de imagem na detecção de padrões comuns nas lesões cerebrais  em pré-termos:</a:t>
            </a:r>
          </a:p>
          <a:p>
            <a:pPr marL="511175" lvl="1" indent="-255588" defTabSz="336550">
              <a:spcBef>
                <a:spcPts val="2388"/>
              </a:spcBef>
              <a:buFont typeface="Wingdings" pitchFamily="2" charset="2"/>
              <a:buNone/>
            </a:pPr>
            <a:r>
              <a:rPr lang="pt-BR" sz="1800" smtClean="0"/>
              <a:t>     - a RM foi melhor na detecção da hemorragia na matriz germinativa e anormalidades na fossa posterior,enquanto a US foi melhor para detectar hemorragia intraventricular graus II-III e acidente vascular e trombose sinovenosa. </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46"/>
          <p:cNvSpPr>
            <a:spLocks noGrp="1"/>
          </p:cNvSpPr>
          <p:nvPr>
            <p:ph type="body" idx="1"/>
          </p:nvPr>
        </p:nvSpPr>
        <p:spPr>
          <a:xfrm>
            <a:off x="0" y="1916113"/>
            <a:ext cx="9144000" cy="4419600"/>
          </a:xfrm>
        </p:spPr>
        <p:txBody>
          <a:bodyPr/>
          <a:lstStyle/>
          <a:p>
            <a:r>
              <a:rPr lang="pt-BR" sz="3200" smtClean="0"/>
              <a:t>A RM realizada em idade à termo é altamente preditiva para desfechos do neurodesenvolvimento;</a:t>
            </a:r>
          </a:p>
          <a:p>
            <a:r>
              <a:rPr lang="pt-BR" sz="3200" smtClean="0"/>
              <a:t>No entanto, hoje, prognósticos só podem ser feitos de forma precisa se feitos antes desta  dessa idade. </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49"/>
          <p:cNvSpPr>
            <a:spLocks noGrp="1"/>
          </p:cNvSpPr>
          <p:nvPr>
            <p:ph type="body" idx="1"/>
          </p:nvPr>
        </p:nvSpPr>
        <p:spPr>
          <a:xfrm>
            <a:off x="669925" y="1830388"/>
            <a:ext cx="7926388" cy="4922837"/>
          </a:xfrm>
        </p:spPr>
        <p:txBody>
          <a:bodyPr/>
          <a:lstStyle/>
          <a:p>
            <a:pPr>
              <a:lnSpc>
                <a:spcPct val="80000"/>
              </a:lnSpc>
            </a:pPr>
            <a:r>
              <a:rPr lang="pt-BR" sz="2800" smtClean="0"/>
              <a:t>Se a RM for feita precocemente nos pré-termos           pode resultar em  prognósticos também mais precoces; </a:t>
            </a:r>
          </a:p>
          <a:p>
            <a:pPr>
              <a:lnSpc>
                <a:spcPct val="80000"/>
              </a:lnSpc>
            </a:pPr>
            <a:r>
              <a:rPr lang="pt-BR" sz="2800" smtClean="0"/>
              <a:t>De interesse também  para Unidades que encaminham RN para hospitais de complexidade intermediária se certos critérios de complexidade são alcançados; </a:t>
            </a:r>
          </a:p>
          <a:p>
            <a:pPr>
              <a:lnSpc>
                <a:spcPct val="80000"/>
              </a:lnSpc>
            </a:pPr>
            <a:r>
              <a:rPr lang="pt-BR" sz="2800" smtClean="0"/>
              <a:t>Biomarcadores precoces da RM de desfecho do neurodesenvolvimento futuro do paciente pode guiar  randomização de futuros ensaios clínicos.</a:t>
            </a:r>
          </a:p>
          <a:p>
            <a:pPr>
              <a:lnSpc>
                <a:spcPct val="80000"/>
              </a:lnSpc>
            </a:pPr>
            <a:r>
              <a:rPr lang="pt-BR" sz="2800" smtClean="0"/>
              <a:t>No entanto, a aplicabilidade clínica e sensibilidade precisam ser primeiro estabelecidas antes que RM precoces possam ser implementadas como conduta padrão</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55"/>
          <p:cNvSpPr>
            <a:spLocks noGrp="1"/>
          </p:cNvSpPr>
          <p:nvPr>
            <p:ph type="body" idx="1"/>
          </p:nvPr>
        </p:nvSpPr>
        <p:spPr>
          <a:xfrm>
            <a:off x="438150" y="1835150"/>
            <a:ext cx="8267700" cy="4419600"/>
          </a:xfrm>
        </p:spPr>
        <p:txBody>
          <a:bodyPr/>
          <a:lstStyle/>
          <a:p>
            <a:r>
              <a:rPr lang="pt-BR" sz="2800" smtClean="0"/>
              <a:t> Aplicação abrangente da US cerebral, uso de janela acústica suplementar, imagem de Doppler colorido, altas frequências transdutoras e interpretação cuidadosa das imagens por examinador experiente resultam em alta acurácia na identificação lesões; </a:t>
            </a:r>
          </a:p>
          <a:p>
            <a:r>
              <a:rPr lang="pt-BR" sz="2800" smtClean="0"/>
              <a:t>A US cerebral seriada superou a RM no diagnóstico de lesões focais em 27 RN, —&gt; maior sensibilidade da detectar acidente vascular e trombose cerebral sinovenosa. </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59"/>
          <p:cNvSpPr>
            <a:spLocks noGrp="1"/>
          </p:cNvSpPr>
          <p:nvPr>
            <p:ph type="body" idx="1"/>
          </p:nvPr>
        </p:nvSpPr>
        <p:spPr>
          <a:xfrm>
            <a:off x="493713" y="1835150"/>
            <a:ext cx="7804150" cy="4419600"/>
          </a:xfrm>
        </p:spPr>
        <p:txBody>
          <a:bodyPr/>
          <a:lstStyle/>
          <a:p>
            <a:r>
              <a:rPr lang="pt-BR" sz="2800" smtClean="0"/>
              <a:t>O impacto clínico de diagnosticar acidente vascular cerebral  e trombose cerebral sinovenosa nessa faixa etária pode ter  possíveis consequências terapêuticas e diagnósticas. </a:t>
            </a:r>
          </a:p>
          <a:p>
            <a:r>
              <a:rPr lang="pt-BR" sz="2800" smtClean="0"/>
              <a:t>RN com trombose cerebral sinovenosa podem precisar de  tratamento trombolítico e assim como os acidentes vasculares  poderão prontamente necessitar de   manejo de fatores trombofílicos.</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63"/>
          <p:cNvSpPr>
            <a:spLocks noGrp="1"/>
          </p:cNvSpPr>
          <p:nvPr>
            <p:ph type="body" idx="1"/>
          </p:nvPr>
        </p:nvSpPr>
        <p:spPr/>
        <p:txBody>
          <a:bodyPr/>
          <a:lstStyle/>
          <a:p>
            <a:pPr>
              <a:lnSpc>
                <a:spcPct val="90000"/>
              </a:lnSpc>
            </a:pPr>
            <a:r>
              <a:rPr lang="pt-BR" sz="3200" smtClean="0"/>
              <a:t>Acidentes vasculares  são  pequenos e mais desafiantes para detectar na RM de menor resolução nessa área que a US cerebral; </a:t>
            </a:r>
          </a:p>
          <a:p>
            <a:pPr>
              <a:lnSpc>
                <a:spcPct val="90000"/>
              </a:lnSpc>
            </a:pPr>
            <a:r>
              <a:rPr lang="pt-BR" sz="3200" smtClean="0"/>
              <a:t>Logo, pensamos que época  em que o exame é realizado não seja a único fator complicador nas ferramentas diagnósticas utilizadas; </a:t>
            </a:r>
          </a:p>
          <a:p>
            <a:pPr>
              <a:lnSpc>
                <a:spcPct val="90000"/>
              </a:lnSpc>
            </a:pPr>
            <a:r>
              <a:rPr lang="pt-BR" sz="3200" smtClean="0"/>
              <a:t>Técnicas de imagem mais avançadas podem levar a melhora da identificação do acidente vascular cerebral  na utilização da RM, como a  SWI</a:t>
            </a:r>
            <a:r>
              <a:rPr lang="pt-BR" sz="3200" i="1" smtClean="0"/>
              <a:t>(susceptibility weighted imaging</a:t>
            </a:r>
            <a:r>
              <a:rPr lang="pt-BR" sz="3200" smtClean="0"/>
              <a:t>). </a:t>
            </a:r>
          </a:p>
          <a:p>
            <a:pPr>
              <a:lnSpc>
                <a:spcPct val="90000"/>
              </a:lnSpc>
            </a:pPr>
            <a:endParaRPr lang="pt-BR" sz="3200" smtClean="0"/>
          </a:p>
          <a:p>
            <a:pPr>
              <a:lnSpc>
                <a:spcPct val="90000"/>
              </a:lnSpc>
            </a:pPr>
            <a:endParaRPr lang="pt-BR" sz="3200" smtClean="0"/>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a:spLocks noGrp="1"/>
          </p:cNvSpPr>
          <p:nvPr>
            <p:ph type="body" idx="1"/>
          </p:nvPr>
        </p:nvSpPr>
        <p:spPr>
          <a:xfrm>
            <a:off x="282575" y="1677988"/>
            <a:ext cx="8191500" cy="4573587"/>
          </a:xfrm>
        </p:spPr>
        <p:txBody>
          <a:bodyPr>
            <a:normAutofit/>
          </a:bodyPr>
          <a:lstStyle/>
          <a:p>
            <a:pPr>
              <a:spcBef>
                <a:spcPts val="850"/>
              </a:spcBef>
            </a:pPr>
            <a:endParaRPr lang="pt-BR" sz="3200" smtClean="0">
              <a:latin typeface="Times"/>
              <a:ea typeface="Times"/>
              <a:cs typeface="Times"/>
              <a:sym typeface="Times"/>
            </a:endParaRPr>
          </a:p>
          <a:p>
            <a:r>
              <a:rPr lang="pt-BR" sz="3200" smtClean="0"/>
              <a:t>A maior habilidade da US em detectar hemorragia intraventricular grau II parece atribuído principalmente  à consecutiva aplicação da US e no momento em que se forma a hemorragia intraventricular.</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69"/>
          <p:cNvSpPr>
            <a:spLocks noGrp="1"/>
          </p:cNvSpPr>
          <p:nvPr>
            <p:ph type="body" idx="1"/>
          </p:nvPr>
        </p:nvSpPr>
        <p:spPr>
          <a:xfrm>
            <a:off x="234950" y="1689100"/>
            <a:ext cx="8694738" cy="4959350"/>
          </a:xfrm>
        </p:spPr>
        <p:txBody>
          <a:bodyPr/>
          <a:lstStyle/>
          <a:p>
            <a:pPr>
              <a:lnSpc>
                <a:spcPct val="80000"/>
              </a:lnSpc>
            </a:pPr>
            <a:r>
              <a:rPr lang="pt-BR" sz="2800" smtClean="0"/>
              <a:t>RM convencional não detectou sempre hemorragia intraventricular de baixo grau, possivelmente devido à natureza de resolução da lesão;</a:t>
            </a:r>
          </a:p>
          <a:p>
            <a:pPr>
              <a:lnSpc>
                <a:spcPct val="80000"/>
              </a:lnSpc>
            </a:pPr>
            <a:r>
              <a:rPr lang="pt-BR" sz="2800" smtClean="0"/>
              <a:t> Parodi et al</a:t>
            </a:r>
            <a:r>
              <a:rPr lang="pt-BR" sz="2800" baseline="30000" smtClean="0"/>
              <a:t>25</a:t>
            </a:r>
            <a:r>
              <a:rPr lang="pt-BR" sz="2800" smtClean="0"/>
              <a:t>, recentemente reportou uma baixa sensibilidade (60%) da US cerebral em detectar hemorragia na matriz germinativa e hemorragia intra-ventricular grau I-II comparado com RM SWI: </a:t>
            </a:r>
          </a:p>
          <a:p>
            <a:pPr>
              <a:lnSpc>
                <a:spcPct val="80000"/>
              </a:lnSpc>
              <a:buFont typeface="Wingdings 2" pitchFamily="18" charset="2"/>
              <a:buNone/>
            </a:pPr>
            <a:r>
              <a:rPr lang="pt-BR" sz="2800" smtClean="0"/>
              <a:t>           -os autores apontaram acerca da possibilidade da RM SWI em detectar a deposição de hemosiderina subependimal e/ou intraventricular </a:t>
            </a:r>
          </a:p>
          <a:p>
            <a:pPr>
              <a:lnSpc>
                <a:spcPct val="80000"/>
              </a:lnSpc>
              <a:buFont typeface="Wingdings 2" pitchFamily="18" charset="2"/>
              <a:buNone/>
            </a:pPr>
            <a:r>
              <a:rPr lang="pt-BR" sz="2800" smtClean="0"/>
              <a:t>           -enfatizaram que dedicação de tempo na aplicação da RM avançada de forma sequenciada é valiosa na avaliação do cérebro do paciente pré-termo </a:t>
            </a:r>
          </a:p>
          <a:p>
            <a:pPr>
              <a:lnSpc>
                <a:spcPct val="80000"/>
              </a:lnSpc>
            </a:pPr>
            <a:endParaRPr lang="pt-BR" sz="2800" smtClean="0"/>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75"/>
          <p:cNvSpPr>
            <a:spLocks noGrp="1"/>
          </p:cNvSpPr>
          <p:nvPr>
            <p:ph type="body" idx="1"/>
          </p:nvPr>
        </p:nvSpPr>
        <p:spPr>
          <a:xfrm>
            <a:off x="457200" y="1557338"/>
            <a:ext cx="8229600" cy="5300662"/>
          </a:xfrm>
        </p:spPr>
        <p:txBody>
          <a:bodyPr/>
          <a:lstStyle/>
          <a:p>
            <a:pPr marL="284163" indent="-284163" defTabSz="373063">
              <a:lnSpc>
                <a:spcPct val="80000"/>
              </a:lnSpc>
              <a:spcBef>
                <a:spcPts val="2675"/>
              </a:spcBef>
            </a:pPr>
            <a:r>
              <a:rPr lang="pt-BR" smtClean="0"/>
              <a:t> No presente estudo, a  US cerebral foi capaz de detectar lesão difusa não-cística de substância branca em todos casos vistos com exceção de 3.</a:t>
            </a:r>
          </a:p>
          <a:p>
            <a:pPr marL="284163" indent="-284163" defTabSz="373063">
              <a:lnSpc>
                <a:spcPct val="80000"/>
              </a:lnSpc>
              <a:spcBef>
                <a:spcPts val="2675"/>
              </a:spcBef>
            </a:pPr>
            <a:r>
              <a:rPr lang="pt-BR" smtClean="0"/>
              <a:t> Todas as outras lesões difusas da substância branca foram detectados na US craniana por meio da visualização de ecodensidades não homogênea. </a:t>
            </a:r>
          </a:p>
          <a:p>
            <a:pPr marL="284163" indent="-284163" algn="ctr" defTabSz="373063">
              <a:lnSpc>
                <a:spcPct val="80000"/>
              </a:lnSpc>
              <a:spcBef>
                <a:spcPts val="2675"/>
              </a:spcBef>
            </a:pPr>
            <a:r>
              <a:rPr lang="pt-BR" smtClean="0"/>
              <a:t>Isso confirma a hipótese de que:</a:t>
            </a:r>
          </a:p>
          <a:p>
            <a:pPr marL="284163" indent="-284163" algn="ctr" defTabSz="373063">
              <a:lnSpc>
                <a:spcPct val="80000"/>
              </a:lnSpc>
              <a:spcBef>
                <a:spcPts val="2675"/>
              </a:spcBef>
            </a:pPr>
            <a:r>
              <a:rPr lang="pt-BR" smtClean="0"/>
              <a:t> </a:t>
            </a:r>
            <a:r>
              <a:rPr lang="pt-BR" b="1" smtClean="0">
                <a:solidFill>
                  <a:srgbClr val="0000FF"/>
                </a:solidFill>
              </a:rPr>
              <a:t>imagens hiperecóicas não-homogêneas são as correlações de lesão de substancia branca pontual e enfatiza o valor importante da US cerebral detalhada, seriada e avançada na detecção desse tipo de lesão</a:t>
            </a:r>
            <a:r>
              <a:rPr lang="pt-BR" smtClean="0"/>
              <a:t> </a:t>
            </a:r>
            <a:r>
              <a:rPr lang="pt-BR" sz="1400" baseline="30000" smtClean="0"/>
              <a:t>7, 9, 16-18</a:t>
            </a:r>
            <a:r>
              <a:rPr lang="pt-BR" smtClean="0"/>
              <a:t>.</a:t>
            </a:r>
            <a:endParaRPr lang="pt-BR" sz="1400" smtClean="0"/>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78"/>
          <p:cNvSpPr>
            <a:spLocks noGrp="1"/>
          </p:cNvSpPr>
          <p:nvPr>
            <p:ph type="body" idx="1"/>
          </p:nvPr>
        </p:nvSpPr>
        <p:spPr/>
        <p:txBody>
          <a:bodyPr/>
          <a:lstStyle/>
          <a:p>
            <a:r>
              <a:rPr lang="pt-BR" sz="2800" smtClean="0"/>
              <a:t>Entretanto, a ressonância é necessária para acessar a extensão e localização dessa lesão  para predição do impacto da mesma no desfecho do paciente </a:t>
            </a:r>
            <a:r>
              <a:rPr lang="pt-BR" sz="1600" baseline="30000" smtClean="0"/>
              <a:t>26</a:t>
            </a:r>
            <a:r>
              <a:rPr lang="pt-BR" sz="2800" smtClean="0"/>
              <a:t>: </a:t>
            </a:r>
          </a:p>
          <a:p>
            <a:pPr>
              <a:buFont typeface="Wingdings 2" pitchFamily="18" charset="2"/>
              <a:buNone/>
            </a:pPr>
            <a:r>
              <a:rPr lang="pt-BR" sz="2800" smtClean="0"/>
              <a:t>         -no entanto, neste estudo, foram encontradas um baixo um baixo número de anormalidades da substância branca</a:t>
            </a:r>
            <a:r>
              <a:rPr lang="pt-BR" sz="1800" smtClean="0"/>
              <a:t>.</a:t>
            </a:r>
          </a:p>
          <a:p>
            <a:pPr>
              <a:buFont typeface="Wingdings 2" pitchFamily="18" charset="2"/>
              <a:buNone/>
            </a:pPr>
            <a:r>
              <a:rPr lang="pt-BR" sz="2800" smtClean="0"/>
              <a:t>          -possível explicação: falta de dados; a RM não pode ser realizada em paciente pré-termos instáveis, que são paciente tipicamente com risco aumentado essa patologia</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84"/>
          <p:cNvSpPr>
            <a:spLocks noGrp="1"/>
          </p:cNvSpPr>
          <p:nvPr>
            <p:ph type="body" idx="1"/>
          </p:nvPr>
        </p:nvSpPr>
        <p:spPr/>
        <p:txBody>
          <a:bodyPr/>
          <a:lstStyle/>
          <a:p>
            <a:r>
              <a:rPr lang="pt-BR" sz="2800" smtClean="0"/>
              <a:t>Em acordo com literatuda atual</a:t>
            </a:r>
            <a:r>
              <a:rPr lang="pt-BR" sz="2800" baseline="30000" smtClean="0"/>
              <a:t>27,28</a:t>
            </a:r>
            <a:r>
              <a:rPr lang="pt-BR" sz="2800" smtClean="0"/>
              <a:t>, </a:t>
            </a:r>
            <a:r>
              <a:rPr lang="pt-BR" sz="2800" b="1" smtClean="0">
                <a:solidFill>
                  <a:srgbClr val="0000FF"/>
                </a:solidFill>
              </a:rPr>
              <a:t>a  RM foi excelente na detecção das alterações da fossa posterior: </a:t>
            </a:r>
          </a:p>
          <a:p>
            <a:pPr>
              <a:buFont typeface="Wingdings 2" pitchFamily="18" charset="2"/>
              <a:buNone/>
            </a:pPr>
            <a:r>
              <a:rPr lang="pt-BR" sz="2800" smtClean="0"/>
              <a:t>        -confirmou  todas as </a:t>
            </a:r>
            <a:r>
              <a:rPr lang="pt-BR" sz="2800" smtClean="0">
                <a:solidFill>
                  <a:schemeClr val="accent1"/>
                </a:solidFill>
              </a:rPr>
              <a:t>hemorragias cerebelares</a:t>
            </a:r>
            <a:r>
              <a:rPr lang="pt-BR" sz="2800" smtClean="0"/>
              <a:t> detectadas na US e identificou as </a:t>
            </a:r>
            <a:r>
              <a:rPr lang="pt-BR" sz="2800" smtClean="0">
                <a:solidFill>
                  <a:schemeClr val="accent1"/>
                </a:solidFill>
              </a:rPr>
              <a:t>hemorragias foliais e cerebelares bilobares desapercebidas pela US. </a:t>
            </a:r>
            <a:endParaRPr lang="pt-BR" sz="1800" smtClean="0">
              <a:solidFill>
                <a:schemeClr val="accent1"/>
              </a:solidFill>
            </a:endParaRP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hape 87"/>
          <p:cNvSpPr>
            <a:spLocks noGrp="1"/>
          </p:cNvSpPr>
          <p:nvPr>
            <p:ph type="body" idx="1"/>
          </p:nvPr>
        </p:nvSpPr>
        <p:spPr>
          <a:xfrm>
            <a:off x="457200" y="1827213"/>
            <a:ext cx="8229600" cy="4625975"/>
          </a:xfrm>
        </p:spPr>
        <p:txBody>
          <a:bodyPr/>
          <a:lstStyle/>
          <a:p>
            <a:r>
              <a:rPr lang="pt-BR" sz="2800" smtClean="0"/>
              <a:t>O cuidado neonatal se beneficiará da quantidade de procedimentos de RM que podem prover biomarcadores precoces e objetivos de desfecho3, porém apresenta limitações (técnica complexa)</a:t>
            </a:r>
            <a:endParaRPr lang="pt-BR" sz="1800" smtClean="0"/>
          </a:p>
          <a:p>
            <a:pPr>
              <a:buFont typeface="Wingdings 2" pitchFamily="18" charset="2"/>
              <a:buNone/>
            </a:pPr>
            <a:r>
              <a:rPr lang="pt-BR" sz="2800" smtClean="0"/>
              <a:t>       -</a:t>
            </a:r>
            <a:r>
              <a:rPr lang="pt-BR" sz="2800" b="1" smtClean="0">
                <a:solidFill>
                  <a:srgbClr val="FF3300"/>
                </a:solidFill>
              </a:rPr>
              <a:t>a realização de RM em pré-termos de 30 semanas de IG foi postergada ou cancelada em 185 casos (60%).</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hape 90"/>
          <p:cNvSpPr>
            <a:spLocks noGrp="1"/>
          </p:cNvSpPr>
          <p:nvPr>
            <p:ph type="body" idx="1"/>
          </p:nvPr>
        </p:nvSpPr>
        <p:spPr>
          <a:xfrm>
            <a:off x="468313" y="1898650"/>
            <a:ext cx="8229600" cy="4625975"/>
          </a:xfrm>
        </p:spPr>
        <p:txBody>
          <a:bodyPr/>
          <a:lstStyle/>
          <a:p>
            <a:r>
              <a:rPr lang="pt-BR" sz="2800" smtClean="0"/>
              <a:t> RN com 30 semanas de IG tem menos chance de  ter complicações relacionado à esses alterações cerebrais. </a:t>
            </a:r>
          </a:p>
          <a:p>
            <a:r>
              <a:rPr lang="pt-BR" sz="2800" smtClean="0"/>
              <a:t>Postergar ou cancelar parece preocupante pois especialmente esses RN pré-termo graves estão em risco de lesão cerebral e podem se beneficiar da RM precoce </a:t>
            </a:r>
            <a:r>
              <a:rPr lang="pt-BR" sz="2800" baseline="30000" smtClean="0"/>
              <a:t>29-30</a:t>
            </a:r>
            <a:r>
              <a:rPr lang="pt-BR" sz="2800" smtClean="0"/>
              <a:t>. </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hape 93"/>
          <p:cNvSpPr>
            <a:spLocks noGrp="1"/>
          </p:cNvSpPr>
          <p:nvPr>
            <p:ph type="body" idx="1"/>
          </p:nvPr>
        </p:nvSpPr>
        <p:spPr>
          <a:xfrm>
            <a:off x="203200" y="1584325"/>
            <a:ext cx="8488363" cy="4997450"/>
          </a:xfrm>
        </p:spPr>
        <p:txBody>
          <a:bodyPr/>
          <a:lstStyle/>
          <a:p>
            <a:pPr marL="280988" indent="-280988" defTabSz="368300">
              <a:spcBef>
                <a:spcPts val="2600"/>
              </a:spcBef>
            </a:pPr>
            <a:r>
              <a:rPr lang="pt-BR" smtClean="0"/>
              <a:t>Seria essencial melhorar a aplicabilidade da RM. </a:t>
            </a:r>
          </a:p>
          <a:p>
            <a:pPr marL="280988" indent="-280988" defTabSz="368300">
              <a:spcBef>
                <a:spcPts val="2600"/>
              </a:spcBef>
            </a:pPr>
            <a:r>
              <a:rPr lang="pt-BR" smtClean="0"/>
              <a:t>Por meio de:</a:t>
            </a:r>
          </a:p>
          <a:p>
            <a:pPr marL="280988" indent="-280988" defTabSz="368300">
              <a:spcBef>
                <a:spcPts val="2600"/>
              </a:spcBef>
            </a:pPr>
            <a:r>
              <a:rPr lang="pt-BR" sz="2100" smtClean="0"/>
              <a:t>1) </a:t>
            </a:r>
            <a:r>
              <a:rPr lang="pt-BR" sz="2100" b="1" smtClean="0"/>
              <a:t>Melhoria na segurança</a:t>
            </a:r>
            <a:r>
              <a:rPr lang="pt-BR" sz="2100" smtClean="0"/>
              <a:t> - transferências e monitorização dos RN criticamente doentes para a suites de ressonância deveria ser otimizado para que houvesse redução do tempo do procedimento </a:t>
            </a:r>
            <a:r>
              <a:rPr lang="pt-BR" sz="2000" baseline="30000" smtClean="0"/>
              <a:t>31,32</a:t>
            </a:r>
            <a:r>
              <a:rPr lang="pt-BR" sz="2100" smtClean="0"/>
              <a:t>. </a:t>
            </a:r>
          </a:p>
          <a:p>
            <a:pPr marL="280988" indent="-280988" defTabSz="368300">
              <a:spcBef>
                <a:spcPts val="2600"/>
              </a:spcBef>
            </a:pPr>
            <a:r>
              <a:rPr lang="pt-BR" sz="2100" smtClean="0"/>
              <a:t>(2) </a:t>
            </a:r>
            <a:r>
              <a:rPr lang="pt-BR" sz="2100" b="1" smtClean="0"/>
              <a:t>RM adaptada</a:t>
            </a:r>
            <a:r>
              <a:rPr lang="pt-BR" sz="2100" smtClean="0"/>
              <a:t>: indicações, termos de uso e momento em que deve ser realizado a RM deve ser estabelecido mais individualmente.</a:t>
            </a:r>
          </a:p>
          <a:p>
            <a:pPr marL="280988" indent="-280988" defTabSz="368300">
              <a:spcBef>
                <a:spcPts val="2600"/>
              </a:spcBef>
            </a:pPr>
            <a:r>
              <a:rPr lang="pt-BR" sz="2100" smtClean="0"/>
              <a:t>(3) </a:t>
            </a:r>
            <a:r>
              <a:rPr lang="pt-BR" sz="2100" b="1" smtClean="0"/>
              <a:t>Melhoria na disponibilidade</a:t>
            </a:r>
            <a:r>
              <a:rPr lang="pt-BR" sz="2100" smtClean="0"/>
              <a:t>: um escaner de RM neonatal na vizinhança da ITU neonatal para sobrepor problemas logísticos.</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hape 96"/>
          <p:cNvSpPr>
            <a:spLocks noGrp="1"/>
          </p:cNvSpPr>
          <p:nvPr>
            <p:ph type="body" idx="1"/>
          </p:nvPr>
        </p:nvSpPr>
        <p:spPr>
          <a:xfrm>
            <a:off x="185738" y="1525588"/>
            <a:ext cx="8639175" cy="4913312"/>
          </a:xfrm>
        </p:spPr>
        <p:txBody>
          <a:bodyPr/>
          <a:lstStyle/>
          <a:p>
            <a:pPr marL="301625" indent="-301625" defTabSz="396875">
              <a:spcBef>
                <a:spcPts val="2813"/>
              </a:spcBef>
            </a:pPr>
            <a:r>
              <a:rPr lang="pt-BR" sz="1800" smtClean="0"/>
              <a:t> Limitações do estudo: </a:t>
            </a:r>
          </a:p>
          <a:p>
            <a:pPr marL="604838" lvl="1" indent="-301625" defTabSz="396875">
              <a:spcBef>
                <a:spcPts val="2813"/>
              </a:spcBef>
            </a:pPr>
            <a:r>
              <a:rPr lang="pt-BR" sz="2100" smtClean="0"/>
              <a:t>1) </a:t>
            </a:r>
            <a:r>
              <a:rPr lang="pt-BR" sz="2100" b="1" smtClean="0"/>
              <a:t>O grupo III de imagem foi heterogêneo pois incluiu pacientes falecidos e RN transferidos para outros hospitais antes que a RM pudesse ser realizada: </a:t>
            </a:r>
          </a:p>
          <a:p>
            <a:pPr marL="604838" lvl="1" indent="-301625" defTabSz="396875">
              <a:spcBef>
                <a:spcPts val="2813"/>
              </a:spcBef>
              <a:buFont typeface="Wingdings" pitchFamily="2" charset="2"/>
              <a:buNone/>
            </a:pPr>
            <a:r>
              <a:rPr lang="pt-BR" sz="2000" smtClean="0"/>
              <a:t>         -isso poderia ter influenciado as características clínicas dos pacientes. </a:t>
            </a:r>
          </a:p>
          <a:p>
            <a:pPr marL="604838" lvl="1" indent="-301625" defTabSz="396875">
              <a:spcBef>
                <a:spcPts val="2813"/>
              </a:spcBef>
              <a:buFont typeface="Wingdings" pitchFamily="2" charset="2"/>
              <a:buNone/>
            </a:pPr>
            <a:r>
              <a:rPr lang="pt-BR" sz="2000" smtClean="0"/>
              <a:t>          -mais a lesão cerebral foi frequentemente encontrada nos pacientes que morrem e assim, a RM seria importante para  melhor decisão clínica, mas não pode  ser realizada nesses RN devido à instabilidade clínica do paciente. </a:t>
            </a:r>
          </a:p>
          <a:p>
            <a:pPr marL="604838" lvl="1" indent="-301625" algn="ctr" defTabSz="396875">
              <a:spcBef>
                <a:spcPts val="2813"/>
              </a:spcBef>
            </a:pPr>
            <a:r>
              <a:rPr lang="pt-BR" sz="2000" b="1" smtClean="0">
                <a:solidFill>
                  <a:srgbClr val="0000FF"/>
                </a:solidFill>
              </a:rPr>
              <a:t>Esta fato enfatizando o valor da US no leito devido às dificuldades em realizar RM nesta população mais vulnerável</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Shape 99"/>
          <p:cNvSpPr>
            <a:spLocks noGrp="1"/>
          </p:cNvSpPr>
          <p:nvPr>
            <p:ph type="body" idx="1"/>
          </p:nvPr>
        </p:nvSpPr>
        <p:spPr/>
        <p:txBody>
          <a:bodyPr>
            <a:normAutofit/>
          </a:bodyPr>
          <a:lstStyle/>
          <a:p>
            <a:pPr>
              <a:lnSpc>
                <a:spcPct val="80000"/>
              </a:lnSpc>
            </a:pPr>
            <a:r>
              <a:rPr lang="pt-BR" sz="2000" smtClean="0"/>
              <a:t> </a:t>
            </a:r>
            <a:r>
              <a:rPr lang="pt-BR" sz="2800" smtClean="0"/>
              <a:t>(2) </a:t>
            </a:r>
            <a:r>
              <a:rPr lang="pt-BR" sz="2800" b="1" smtClean="0"/>
              <a:t>Os autores não foram  capazes de demonstrar relevância clínica em todos achados devido à falta de correlação entre padrões de lesão e desfecho a longo prazo.</a:t>
            </a:r>
          </a:p>
          <a:p>
            <a:pPr>
              <a:lnSpc>
                <a:spcPct val="80000"/>
              </a:lnSpc>
            </a:pPr>
            <a:r>
              <a:rPr lang="pt-BR" sz="2800" smtClean="0"/>
              <a:t>(3) </a:t>
            </a:r>
            <a:r>
              <a:rPr lang="pt-BR" sz="2800" b="1" smtClean="0"/>
              <a:t>Os autores não foram  capazes de calcular a sensibilidade da US e da RM pois o padrão-ouro não estava disponível</a:t>
            </a:r>
            <a:r>
              <a:rPr lang="pt-BR" sz="2800" smtClean="0"/>
              <a:t> (como por exemplo,  o achado histopatológico). </a:t>
            </a:r>
          </a:p>
          <a:p>
            <a:pPr>
              <a:lnSpc>
                <a:spcPct val="80000"/>
              </a:lnSpc>
            </a:pPr>
            <a:r>
              <a:rPr lang="pt-BR" sz="2800" smtClean="0"/>
              <a:t>(4)  </a:t>
            </a:r>
            <a:r>
              <a:rPr lang="pt-BR" sz="2800" b="1" smtClean="0"/>
              <a:t>RM SWI não foi feita em todas as RM</a:t>
            </a:r>
            <a:r>
              <a:rPr lang="pt-BR" sz="2800" smtClean="0"/>
              <a:t>, o que resultou em menor sensibilidade em detectar  baixo grau de hemorragia na matriz germinativa e intraventricular em relação a outros estudos </a:t>
            </a:r>
            <a:r>
              <a:rPr lang="pt-BR" sz="2800" baseline="30000" smtClean="0"/>
              <a:t>2,5</a:t>
            </a:r>
          </a:p>
          <a:p>
            <a:pPr>
              <a:lnSpc>
                <a:spcPct val="80000"/>
              </a:lnSpc>
            </a:pPr>
            <a:r>
              <a:rPr lang="pt-BR" sz="2800" smtClean="0"/>
              <a:t>.</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body" idx="1"/>
          </p:nvPr>
        </p:nvSpPr>
        <p:spPr/>
        <p:txBody>
          <a:bodyPr>
            <a:normAutofit/>
          </a:bodyPr>
          <a:lstStyle/>
          <a:p>
            <a:r>
              <a:rPr lang="pt-BR" sz="2800" smtClean="0"/>
              <a:t>5) </a:t>
            </a:r>
            <a:r>
              <a:rPr lang="pt-BR" sz="2800" b="1" smtClean="0"/>
              <a:t>Neste estudo os autores observaram  achados de rotina nas RM</a:t>
            </a:r>
            <a:r>
              <a:rPr lang="pt-BR" sz="2800" smtClean="0"/>
              <a:t> e não foram  capazes de realizar um processamento posterior de sequências de RM avançada para obter medição quantitativa das lesões.</a:t>
            </a:r>
          </a:p>
          <a:p>
            <a:r>
              <a:rPr lang="pt-BR" sz="2800" smtClean="0"/>
              <a:t>Os autores estavam cientes  de que o uso de RM avançada como por </a:t>
            </a:r>
            <a:r>
              <a:rPr lang="pt-BR" sz="2800" i="1" smtClean="0"/>
              <a:t>diffusion tensor imaging</a:t>
            </a:r>
            <a:r>
              <a:rPr lang="pt-BR" sz="2800" smtClean="0"/>
              <a:t>, RM volumétrica e espectroscopia na ressonância magnética de prótons, iria resultar em RM com mais achados. </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hape 108"/>
          <p:cNvSpPr>
            <a:spLocks noGrp="1"/>
          </p:cNvSpPr>
          <p:nvPr>
            <p:ph type="body" idx="1"/>
          </p:nvPr>
        </p:nvSpPr>
        <p:spPr>
          <a:xfrm>
            <a:off x="669925" y="1835150"/>
            <a:ext cx="7804150" cy="4419600"/>
          </a:xfrm>
        </p:spPr>
        <p:txBody>
          <a:bodyPr/>
          <a:lstStyle/>
          <a:p>
            <a:r>
              <a:rPr lang="pt-BR" sz="2800" smtClean="0"/>
              <a:t>6) Foram realizadas  RM em RN de 30 semanas ao invés de  paciente à termo. Isso pode ter levado a uma perda de pacientes para comparação.</a:t>
            </a:r>
          </a:p>
          <a:p>
            <a:r>
              <a:rPr lang="pt-BR" sz="2800" smtClean="0"/>
              <a:t> Entretanto, dado a demanda aumentada para biomarcadores precoces quantitativos de desfecho, a importância de RM precoce irá aumentar também. </a:t>
            </a:r>
          </a:p>
          <a:p>
            <a:r>
              <a:rPr lang="pt-BR" sz="2800" smtClean="0"/>
              <a:t>Esse estudo provê informações valorosas relacionadas às limitações práticas e clínicas de RM em idades tão precoces.</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title"/>
          </p:nvPr>
        </p:nvSpPr>
        <p:spPr>
          <a:xfrm>
            <a:off x="457200" y="152400"/>
            <a:ext cx="8229600" cy="1251062"/>
          </a:xfrm>
        </p:spPr>
        <p:txBody>
          <a:bodyPr/>
          <a:lstStyle/>
          <a:p>
            <a:pPr fontAlgn="auto">
              <a:spcAft>
                <a:spcPts val="0"/>
              </a:spcAft>
              <a:defRPr sz="1800"/>
            </a:pPr>
            <a:r>
              <a:rPr sz="5625">
                <a:solidFill>
                  <a:schemeClr val="accent1">
                    <a:satMod val="150000"/>
                  </a:schemeClr>
                </a:solidFill>
              </a:rPr>
              <a:t>Conclusão</a:t>
            </a:r>
          </a:p>
        </p:txBody>
      </p:sp>
      <p:sp>
        <p:nvSpPr>
          <p:cNvPr id="111" name="Shape 111"/>
          <p:cNvSpPr>
            <a:spLocks noGrp="1"/>
          </p:cNvSpPr>
          <p:nvPr>
            <p:ph type="body" idx="1"/>
          </p:nvPr>
        </p:nvSpPr>
        <p:spPr/>
        <p:txBody>
          <a:bodyPr>
            <a:normAutofit/>
          </a:bodyPr>
          <a:lstStyle/>
          <a:p>
            <a:r>
              <a:rPr lang="pt-BR" smtClean="0"/>
              <a:t> Lesão cerebral é frequentemente encontrada em bebês pré-termos (47,6%). </a:t>
            </a:r>
          </a:p>
          <a:p>
            <a:r>
              <a:rPr lang="pt-BR" smtClean="0"/>
              <a:t>Ultrasonografia cerebral avançada é adequada para detectar e monitorizar lesão cerebral em pré-termos.</a:t>
            </a:r>
          </a:p>
          <a:p>
            <a:r>
              <a:rPr lang="pt-BR" smtClean="0"/>
              <a:t> A ressonância magnética é valiosa e permite avaliação objetiva e quantitativa das propriedades microestruturais do cérebro e é superior para detectar anormalidades da fossa superior.</a:t>
            </a: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hape 113"/>
          <p:cNvSpPr>
            <a:spLocks noGrp="1"/>
          </p:cNvSpPr>
          <p:nvPr>
            <p:ph type="title"/>
          </p:nvPr>
        </p:nvSpPr>
        <p:spPr>
          <a:xfrm>
            <a:off x="457200" y="152400"/>
            <a:ext cx="8229600" cy="1251062"/>
          </a:xfrm>
        </p:spPr>
        <p:txBody>
          <a:bodyPr/>
          <a:lstStyle/>
          <a:p>
            <a:pPr fontAlgn="auto">
              <a:spcAft>
                <a:spcPts val="0"/>
              </a:spcAft>
              <a:defRPr sz="1800"/>
            </a:pPr>
            <a:r>
              <a:rPr sz="5625">
                <a:solidFill>
                  <a:schemeClr val="accent1">
                    <a:satMod val="150000"/>
                  </a:schemeClr>
                </a:solidFill>
              </a:rPr>
              <a:t>Conclusão</a:t>
            </a:r>
          </a:p>
        </p:txBody>
      </p:sp>
      <p:sp>
        <p:nvSpPr>
          <p:cNvPr id="114" name="Shape 114"/>
          <p:cNvSpPr>
            <a:spLocks noGrp="1"/>
          </p:cNvSpPr>
          <p:nvPr>
            <p:ph type="body" idx="1"/>
          </p:nvPr>
        </p:nvSpPr>
        <p:spPr/>
        <p:txBody>
          <a:bodyPr>
            <a:normAutofit/>
          </a:bodyPr>
          <a:lstStyle/>
          <a:p>
            <a:pPr marL="280988" indent="-280988" defTabSz="368300">
              <a:spcBef>
                <a:spcPts val="2600"/>
              </a:spcBef>
            </a:pPr>
            <a:r>
              <a:rPr lang="pt-BR" sz="2600" smtClean="0"/>
              <a:t>O uso clínico em pré-termos é atualmente limitado por causa de questões relativas a segurança e logística;</a:t>
            </a:r>
          </a:p>
          <a:p>
            <a:pPr marL="280988" indent="-280988" defTabSz="368300">
              <a:spcBef>
                <a:spcPts val="2600"/>
              </a:spcBef>
            </a:pPr>
            <a:r>
              <a:rPr lang="pt-BR" sz="2600" smtClean="0"/>
              <a:t>Há uma  demanda crescente para biomarcadores quantitativos de desfecho utilizando RM precoce; </a:t>
            </a:r>
          </a:p>
          <a:p>
            <a:pPr marL="280988" indent="-280988" defTabSz="368300">
              <a:spcBef>
                <a:spcPts val="2600"/>
              </a:spcBef>
            </a:pPr>
            <a:r>
              <a:rPr lang="pt-BR" sz="2600" smtClean="0"/>
              <a:t>O uso da USc associada a RM fornece alta sensibilidade para detectar padrões comuns de lesão cerebral; </a:t>
            </a:r>
          </a:p>
          <a:p>
            <a:pPr marL="280988" indent="-280988" defTabSz="368300">
              <a:spcBef>
                <a:spcPts val="2600"/>
              </a:spcBef>
            </a:pPr>
            <a:r>
              <a:rPr lang="pt-BR" sz="2600" smtClean="0"/>
              <a:t>Pesquisas futura devem focar na melhoria das aplicações complementares desses exames.</a:t>
            </a: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4294967295"/>
          </p:nvPr>
        </p:nvSpPr>
        <p:spPr>
          <a:xfrm>
            <a:off x="684213" y="4149725"/>
            <a:ext cx="8135937" cy="2303463"/>
          </a:xfrm>
          <a:solidFill>
            <a:srgbClr val="FF99FF"/>
          </a:solidFill>
        </p:spPr>
        <p:txBody>
          <a:bodyPr/>
          <a:lstStyle/>
          <a:p>
            <a:pPr>
              <a:lnSpc>
                <a:spcPct val="80000"/>
              </a:lnSpc>
            </a:pPr>
            <a:r>
              <a:rPr lang="pt-BR" sz="2000" b="1" smtClean="0"/>
              <a:t>O uso combinado de US seriada avançada e RM melhora a detecção de padrões comuns de lesão cerebral no pré-termo;</a:t>
            </a:r>
          </a:p>
          <a:p>
            <a:pPr>
              <a:lnSpc>
                <a:spcPct val="80000"/>
              </a:lnSpc>
            </a:pPr>
            <a:r>
              <a:rPr lang="pt-BR" sz="2000" b="1" smtClean="0"/>
              <a:t>Na comparação com RM, a US é mais sensível para reconhecer hemorragia intraventricular aguda, acidente vascular cerebral e trombose cerebral  sinovenosa, mas menos sensível para pequenas hemorragias cerebelares;</a:t>
            </a:r>
          </a:p>
          <a:p>
            <a:pPr>
              <a:lnSpc>
                <a:spcPct val="80000"/>
              </a:lnSpc>
            </a:pPr>
            <a:r>
              <a:rPr lang="pt-BR" sz="2000" b="1" smtClean="0"/>
              <a:t>Viabilidade clínica da RM é limitada para pré-termos criticamente doentes.</a:t>
            </a:r>
          </a:p>
          <a:p>
            <a:endParaRPr lang="pt-BR" sz="2000" b="1" smtClean="0"/>
          </a:p>
        </p:txBody>
      </p:sp>
      <p:pic>
        <p:nvPicPr>
          <p:cNvPr id="88068" name="Picture 4"/>
          <p:cNvPicPr>
            <a:picLocks noChangeAspect="1" noChangeArrowheads="1"/>
          </p:cNvPicPr>
          <p:nvPr/>
        </p:nvPicPr>
        <p:blipFill>
          <a:blip r:embed="rId2"/>
          <a:srcRect/>
          <a:stretch>
            <a:fillRect/>
          </a:stretch>
        </p:blipFill>
        <p:spPr bwMode="auto">
          <a:xfrm>
            <a:off x="2339975" y="0"/>
            <a:ext cx="4610100" cy="3597275"/>
          </a:xfrm>
          <a:prstGeom prst="rect">
            <a:avLst/>
          </a:prstGeom>
          <a:noFill/>
        </p:spPr>
      </p:pic>
      <p:pic>
        <p:nvPicPr>
          <p:cNvPr id="2" name="Título 1"/>
          <p:cNvPicPr>
            <a:picLocks noChangeArrowheads="1"/>
          </p:cNvPicPr>
          <p:nvPr/>
        </p:nvPicPr>
        <p:blipFill>
          <a:blip r:embed="rId3"/>
          <a:srcRect/>
          <a:stretch>
            <a:fillRect/>
          </a:stretch>
        </p:blipFill>
        <p:spPr bwMode="auto">
          <a:xfrm>
            <a:off x="755650" y="3357563"/>
            <a:ext cx="8101013" cy="974725"/>
          </a:xfrm>
          <a:prstGeom prst="rect">
            <a:avLst/>
          </a:prstGeom>
          <a:noFill/>
          <a:ln w="9525">
            <a:noFill/>
            <a:miter lim="800000"/>
            <a:headEnd/>
            <a:tailEnd/>
          </a:ln>
        </p:spPr>
      </p:pic>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p:cNvPicPr>
            <a:picLocks noGrp="1" noChangeAspect="1" noChangeArrowheads="1"/>
          </p:cNvPicPr>
          <p:nvPr>
            <p:ph type="body" idx="4294967295"/>
          </p:nvPr>
        </p:nvPicPr>
        <p:blipFill>
          <a:blip r:embed="rId2"/>
          <a:srcRect/>
          <a:stretch>
            <a:fillRect/>
          </a:stretch>
        </p:blipFill>
        <p:spPr>
          <a:xfrm>
            <a:off x="2195513" y="0"/>
            <a:ext cx="4021137" cy="6858000"/>
          </a:xfrm>
          <a:ln w="38100">
            <a:solidFill>
              <a:srgbClr val="0000FF"/>
            </a:solidFill>
          </a:ln>
        </p:spPr>
      </p:pic>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1" name="Picture 5"/>
          <p:cNvPicPr>
            <a:picLocks noChangeAspect="1" noChangeArrowheads="1"/>
          </p:cNvPicPr>
          <p:nvPr/>
        </p:nvPicPr>
        <p:blipFill>
          <a:blip r:embed="rId2"/>
          <a:srcRect/>
          <a:stretch>
            <a:fillRect/>
          </a:stretch>
        </p:blipFill>
        <p:spPr bwMode="auto">
          <a:xfrm>
            <a:off x="468313" y="1844675"/>
            <a:ext cx="7848600" cy="4170363"/>
          </a:xfrm>
          <a:prstGeom prst="rect">
            <a:avLst/>
          </a:prstGeom>
          <a:noFill/>
        </p:spPr>
      </p:pic>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p:cNvPicPr>
            <a:picLocks noChangeAspect="1" noChangeArrowheads="1"/>
          </p:cNvPicPr>
          <p:nvPr/>
        </p:nvPicPr>
        <p:blipFill>
          <a:blip r:embed="rId2"/>
          <a:srcRect/>
          <a:stretch>
            <a:fillRect/>
          </a:stretch>
        </p:blipFill>
        <p:spPr bwMode="auto">
          <a:xfrm>
            <a:off x="254000" y="1916113"/>
            <a:ext cx="8890000" cy="4940300"/>
          </a:xfrm>
          <a:prstGeom prst="rect">
            <a:avLst/>
          </a:prstGeom>
          <a:noFill/>
        </p:spPr>
      </p:pic>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idx="4294967295"/>
          </p:nvPr>
        </p:nvSpPr>
        <p:spPr bwMode="auto">
          <a:xfrm>
            <a:off x="468313" y="692150"/>
            <a:ext cx="8229600" cy="1250950"/>
          </a:xfrm>
          <a:noFill/>
        </p:spPr>
        <p:txBody>
          <a:bodyPr wrap="square" tIns="45720" bIns="45720" numCol="1" anchorCtr="0" compatLnSpc="1">
            <a:prstTxWarp prst="textNoShape">
              <a:avLst/>
            </a:prstTxWarp>
          </a:bodyPr>
          <a:lstStyle/>
          <a:p>
            <a:pPr algn="ctr"/>
            <a:r>
              <a:rPr lang="pt-BR" sz="2400" smtClean="0">
                <a:solidFill>
                  <a:srgbClr val="0000FF"/>
                </a:solidFill>
              </a:rPr>
              <a:t>Editorial sobre este estudo:</a:t>
            </a:r>
            <a:br>
              <a:rPr lang="pt-BR" sz="2400" smtClean="0">
                <a:solidFill>
                  <a:srgbClr val="0000FF"/>
                </a:solidFill>
              </a:rPr>
            </a:br>
            <a:r>
              <a:rPr lang="pt-BR" sz="2000" smtClean="0">
                <a:solidFill>
                  <a:srgbClr val="FF99FF"/>
                </a:solidFill>
              </a:rPr>
              <a:t>Should early cranial MRI of preterm</a:t>
            </a:r>
            <a:br>
              <a:rPr lang="pt-BR" sz="2000" smtClean="0">
                <a:solidFill>
                  <a:srgbClr val="FF99FF"/>
                </a:solidFill>
              </a:rPr>
            </a:br>
            <a:r>
              <a:rPr lang="pt-BR" sz="2000" smtClean="0">
                <a:solidFill>
                  <a:srgbClr val="FF99FF"/>
                </a:solidFill>
              </a:rPr>
              <a:t>infants become routine?</a:t>
            </a:r>
            <a:br>
              <a:rPr lang="pt-BR" sz="2000" smtClean="0">
                <a:solidFill>
                  <a:srgbClr val="FF99FF"/>
                </a:solidFill>
              </a:rPr>
            </a:br>
            <a:r>
              <a:rPr lang="pt-BR" sz="1800" smtClean="0"/>
              <a:t>Linda S De Vries, Manon J N L Benders, Floris Groenenda al</a:t>
            </a:r>
            <a:br>
              <a:rPr lang="pt-BR" sz="1800" smtClean="0"/>
            </a:br>
            <a:r>
              <a:rPr lang="pt-BR" sz="1800" smtClean="0"/>
              <a:t/>
            </a:r>
            <a:br>
              <a:rPr lang="pt-BR" sz="1800" smtClean="0"/>
            </a:br>
            <a:r>
              <a:rPr lang="pt-BR" sz="4100" smtClean="0"/>
              <a:t/>
            </a:r>
            <a:br>
              <a:rPr lang="pt-BR" sz="4100" smtClean="0"/>
            </a:br>
            <a:endParaRPr lang="pt-BR" sz="4100" smtClean="0"/>
          </a:p>
        </p:txBody>
      </p:sp>
      <p:sp>
        <p:nvSpPr>
          <p:cNvPr id="122883" name="Rectangle 3"/>
          <p:cNvSpPr>
            <a:spLocks noGrp="1"/>
          </p:cNvSpPr>
          <p:nvPr>
            <p:ph type="body" idx="4294967295"/>
          </p:nvPr>
        </p:nvSpPr>
        <p:spPr>
          <a:xfrm>
            <a:off x="468313" y="2060575"/>
            <a:ext cx="8229600" cy="4625975"/>
          </a:xfrm>
          <a:ln w="38100">
            <a:solidFill>
              <a:srgbClr val="0000FF"/>
            </a:solidFill>
          </a:ln>
        </p:spPr>
        <p:txBody>
          <a:bodyPr/>
          <a:lstStyle/>
          <a:p>
            <a:pPr algn="ctr">
              <a:lnSpc>
                <a:spcPct val="90000"/>
              </a:lnSpc>
              <a:buFont typeface="Wingdings 2" pitchFamily="18" charset="2"/>
              <a:buNone/>
            </a:pPr>
            <a:r>
              <a:rPr lang="pt-BR" sz="2400" smtClean="0"/>
              <a:t>     O melhor momento para realizar uma ressonância magnética em prematuros ainda é incerta;  adicionais dados como os da Plaisier et al são extremamente valiosos. Eles sugerem que uma ressonância magnética com 30 semanas de idade pós-concepção vai ajudar no processo para redirecionar o cuidado de tomada de decisão. Entretanto, duvidamos disso, uma vez que estas crianças ou podem estar muito instável para serem transferidas para a Unidade de Ressonância Magnética como bem foi bem ilustrado em seu estudo ou a lesão cerebral é tão grave que a US fornecerá a informação suficiente, juntamente com a neurofisiologia e exames neurológicos para a tomada de decisão apropriada.</a:t>
            </a:r>
          </a:p>
        </p:txBody>
      </p:sp>
      <p:sp>
        <p:nvSpPr>
          <p:cNvPr id="122884" name="Text Box 4"/>
          <p:cNvSpPr txBox="1">
            <a:spLocks noChangeArrowheads="1"/>
          </p:cNvSpPr>
          <p:nvPr/>
        </p:nvSpPr>
        <p:spPr bwMode="auto">
          <a:xfrm>
            <a:off x="684213" y="1484313"/>
            <a:ext cx="8058150" cy="366712"/>
          </a:xfrm>
          <a:prstGeom prst="rect">
            <a:avLst/>
          </a:prstGeom>
          <a:noFill/>
          <a:ln w="9525">
            <a:noFill/>
            <a:miter lim="800000"/>
            <a:headEnd/>
            <a:tailEnd/>
          </a:ln>
          <a:effectLst/>
        </p:spPr>
        <p:txBody>
          <a:bodyPr wrap="none">
            <a:spAutoFit/>
          </a:bodyPr>
          <a:lstStyle/>
          <a:p>
            <a:r>
              <a:rPr lang="pt-BR">
                <a:solidFill>
                  <a:srgbClr val="FF99FF"/>
                </a:solidFill>
              </a:rPr>
              <a:t>A ressonância magnética precoce no pré-termo deveria tornar-se uma rotina?</a:t>
            </a:r>
          </a:p>
        </p:txBody>
      </p:sp>
      <p:sp>
        <p:nvSpPr>
          <p:cNvPr id="122885" name="Text Box 5"/>
          <p:cNvSpPr txBox="1">
            <a:spLocks noChangeArrowheads="1"/>
          </p:cNvSpPr>
          <p:nvPr/>
        </p:nvSpPr>
        <p:spPr bwMode="auto">
          <a:xfrm>
            <a:off x="1476375" y="1103313"/>
            <a:ext cx="5553075" cy="304800"/>
          </a:xfrm>
          <a:prstGeom prst="rect">
            <a:avLst/>
          </a:prstGeom>
          <a:noFill/>
          <a:ln w="9525">
            <a:noFill/>
            <a:miter lim="800000"/>
            <a:headEnd/>
            <a:tailEnd/>
          </a:ln>
          <a:effectLst/>
        </p:spPr>
        <p:txBody>
          <a:bodyPr wrap="none">
            <a:spAutoFit/>
          </a:bodyPr>
          <a:lstStyle/>
          <a:p>
            <a:r>
              <a:rPr lang="pt-BR" sz="1400">
                <a:solidFill>
                  <a:srgbClr val="FFC800"/>
                </a:solidFill>
              </a:rPr>
              <a:t>                 Arch Dis Child Fetal Neonatal Ed. 2015 Jul;100(4):F284-5</a:t>
            </a:r>
          </a:p>
        </p:txBody>
      </p:sp>
      <p:sp>
        <p:nvSpPr>
          <p:cNvPr id="122886" name="AutoShape 6"/>
          <p:cNvSpPr>
            <a:spLocks noChangeArrowheads="1"/>
          </p:cNvSpPr>
          <p:nvPr/>
        </p:nvSpPr>
        <p:spPr bwMode="auto">
          <a:xfrm>
            <a:off x="8893175" y="6453188"/>
            <a:ext cx="250825" cy="188912"/>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p:cNvSpPr>
          <p:nvPr>
            <p:ph type="body" idx="4294967295"/>
          </p:nvPr>
        </p:nvSpPr>
        <p:spPr>
          <a:ln w="38100">
            <a:solidFill>
              <a:srgbClr val="0000FF"/>
            </a:solidFill>
          </a:ln>
        </p:spPr>
        <p:txBody>
          <a:bodyPr/>
          <a:lstStyle/>
          <a:p>
            <a:pPr algn="ctr">
              <a:lnSpc>
                <a:spcPct val="90000"/>
              </a:lnSpc>
              <a:buFont typeface="Wingdings 2" pitchFamily="18" charset="2"/>
              <a:buNone/>
            </a:pPr>
            <a:r>
              <a:rPr lang="pt-BR" sz="2400" smtClean="0"/>
              <a:t>Realizando uma ressonância magnética no início e na idade equivalente ao termo, vai no entanto ajudar a determinar o crescimento do cérebro ao longo do tempo e avaliar o efeito de estratégias neuroprotetoras. Como ambos os estudos têm elegantemente mostrado, a qualidade da US tem </a:t>
            </a:r>
          </a:p>
          <a:p>
            <a:pPr algn="ctr">
              <a:lnSpc>
                <a:spcPct val="90000"/>
              </a:lnSpc>
              <a:buFont typeface="Wingdings 2" pitchFamily="18" charset="2"/>
              <a:buNone/>
            </a:pPr>
            <a:r>
              <a:rPr lang="pt-BR" sz="2400" smtClean="0"/>
              <a:t>melhorado ao longo dos anos e as duas técnicas de neuroimagem ainda são complementares. Estamos ansiosos para a correlação entre os achados de neuroimagem e</a:t>
            </a:r>
          </a:p>
          <a:p>
            <a:pPr algn="ctr">
              <a:lnSpc>
                <a:spcPct val="90000"/>
              </a:lnSpc>
              <a:buFont typeface="Wingdings 2" pitchFamily="18" charset="2"/>
              <a:buNone/>
            </a:pPr>
            <a:r>
              <a:rPr lang="pt-BR" sz="2400" smtClean="0"/>
              <a:t>resultado a longo prazo em ambos os estudos, os quais</a:t>
            </a:r>
          </a:p>
          <a:p>
            <a:pPr algn="ctr">
              <a:lnSpc>
                <a:spcPct val="90000"/>
              </a:lnSpc>
              <a:buFont typeface="Wingdings 2" pitchFamily="18" charset="2"/>
              <a:buNone/>
            </a:pPr>
            <a:r>
              <a:rPr lang="pt-BR" sz="2400" smtClean="0"/>
              <a:t>irá estabelecer ainda mais o valor adicional da ressonância magnética precoce e os efeitos das lesões  cerebelares para o futuro do recém-nascidos prematuro.</a:t>
            </a: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tIns="45720" bIns="45720" numCol="1" anchorCtr="0" compatLnSpc="1">
            <a:prstTxWarp prst="textNoShape">
              <a:avLst/>
            </a:prstTxWarp>
          </a:bodyPr>
          <a:lstStyle/>
          <a:p>
            <a:pPr algn="ctr"/>
            <a:r>
              <a:rPr lang="pt-BR" sz="3200" smtClean="0"/>
              <a:t>Nota do Editor do site, Dr. Paulo R. Margotto. Consultem também!  Aqui e Agora!</a:t>
            </a:r>
          </a:p>
        </p:txBody>
      </p:sp>
      <p:graphicFrame>
        <p:nvGraphicFramePr>
          <p:cNvPr id="90131" name="Group 19"/>
          <p:cNvGraphicFramePr>
            <a:graphicFrameLocks noGrp="1"/>
          </p:cNvGraphicFramePr>
          <p:nvPr/>
        </p:nvGraphicFramePr>
        <p:xfrm>
          <a:off x="684213" y="2205038"/>
          <a:ext cx="7920037" cy="731520"/>
        </p:xfrm>
        <a:graphic>
          <a:graphicData uri="http://schemas.openxmlformats.org/drawingml/2006/table">
            <a:tbl>
              <a:tblPr/>
              <a:tblGrid>
                <a:gridCol w="7081837"/>
                <a:gridCol w="8382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Neurossonografia Neonatal (Capitulo X): Ultrassonografia x Ressonância Magn</a:t>
                      </a:r>
                      <a:r>
                        <a:rPr kumimoji="0" lang="pt-BR" sz="1400" b="1" i="0" u="none" strike="noStrike" cap="none" normalizeH="0" baseline="0" smtClean="0">
                          <a:ln>
                            <a:noFill/>
                          </a:ln>
                          <a:solidFill>
                            <a:srgbClr val="999999"/>
                          </a:solidFill>
                          <a:effectLst/>
                          <a:latin typeface="Corbel"/>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tica</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4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0118" name="Picture 6" descr="link2">
            <a:hlinkClick r:id="rId2"/>
          </p:cNvPr>
          <p:cNvPicPr>
            <a:picLocks noChangeAspect="1" noChangeArrowheads="1"/>
          </p:cNvPicPr>
          <p:nvPr/>
        </p:nvPicPr>
        <p:blipFill>
          <a:blip r:embed="rId3"/>
          <a:srcRect/>
          <a:stretch>
            <a:fillRect/>
          </a:stretch>
        </p:blipFill>
        <p:spPr bwMode="auto">
          <a:xfrm>
            <a:off x="7740650" y="2420938"/>
            <a:ext cx="352425" cy="285750"/>
          </a:xfrm>
          <a:prstGeom prst="rect">
            <a:avLst/>
          </a:prstGeom>
          <a:noFill/>
        </p:spPr>
      </p:pic>
      <p:sp>
        <p:nvSpPr>
          <p:cNvPr id="90134" name="Text Box 22"/>
          <p:cNvSpPr txBox="1">
            <a:spLocks noChangeArrowheads="1"/>
          </p:cNvSpPr>
          <p:nvPr/>
        </p:nvSpPr>
        <p:spPr bwMode="auto">
          <a:xfrm>
            <a:off x="520700" y="6276975"/>
            <a:ext cx="7872413" cy="581025"/>
          </a:xfrm>
          <a:prstGeom prst="rect">
            <a:avLst/>
          </a:prstGeom>
          <a:noFill/>
          <a:ln w="9525">
            <a:noFill/>
            <a:miter lim="800000"/>
            <a:headEnd/>
            <a:tailEnd/>
          </a:ln>
          <a:effectLst/>
        </p:spPr>
        <p:txBody>
          <a:bodyPr wrap="none">
            <a:spAutoFit/>
          </a:bodyPr>
          <a:lstStyle/>
          <a:p>
            <a:pPr algn="ctr"/>
            <a:r>
              <a:rPr lang="pt-BR" sz="1600">
                <a:solidFill>
                  <a:srgbClr val="0000FF"/>
                </a:solidFill>
              </a:rPr>
              <a:t>Capítulo do livro </a:t>
            </a:r>
            <a:r>
              <a:rPr lang="pt-BR" sz="1600" b="1" i="1">
                <a:solidFill>
                  <a:srgbClr val="0000FF"/>
                </a:solidFill>
              </a:rPr>
              <a:t>Neurossonografia Neonatal</a:t>
            </a:r>
            <a:r>
              <a:rPr lang="pt-BR" sz="1600">
                <a:solidFill>
                  <a:srgbClr val="0000FF"/>
                </a:solidFill>
              </a:rPr>
              <a:t>, Editado por Paulo R. Margotto, ESCS</a:t>
            </a:r>
          </a:p>
          <a:p>
            <a:pPr algn="ctr"/>
            <a:r>
              <a:rPr lang="pt-BR" sz="1600">
                <a:solidFill>
                  <a:srgbClr val="0000FF"/>
                </a:solidFill>
              </a:rPr>
              <a:t>Brasília, 2013</a:t>
            </a:r>
          </a:p>
        </p:txBody>
      </p:sp>
      <p:pic>
        <p:nvPicPr>
          <p:cNvPr id="90135" name="Picture 23" descr="DSC05629"/>
          <p:cNvPicPr>
            <a:picLocks noChangeAspect="1" noChangeArrowheads="1"/>
          </p:cNvPicPr>
          <p:nvPr/>
        </p:nvPicPr>
        <p:blipFill>
          <a:blip r:embed="rId4">
            <a:lum bright="-12000"/>
          </a:blip>
          <a:srcRect/>
          <a:stretch>
            <a:fillRect/>
          </a:stretch>
        </p:blipFill>
        <p:spPr bwMode="auto">
          <a:xfrm>
            <a:off x="3419475" y="3068638"/>
            <a:ext cx="2119313" cy="2971800"/>
          </a:xfrm>
          <a:prstGeom prst="rect">
            <a:avLst/>
          </a:prstGeom>
          <a:noFill/>
          <a:ln w="9525">
            <a:noFill/>
            <a:miter lim="800000"/>
            <a:headEnd/>
            <a:tailEnd/>
          </a:ln>
        </p:spPr>
      </p:pic>
      <p:sp>
        <p:nvSpPr>
          <p:cNvPr id="90136" name="Text Box 24"/>
          <p:cNvSpPr txBox="1">
            <a:spLocks noChangeArrowheads="1"/>
          </p:cNvSpPr>
          <p:nvPr/>
        </p:nvSpPr>
        <p:spPr bwMode="auto">
          <a:xfrm>
            <a:off x="3851275" y="5949950"/>
            <a:ext cx="1377950" cy="366713"/>
          </a:xfrm>
          <a:prstGeom prst="rect">
            <a:avLst/>
          </a:prstGeom>
          <a:noFill/>
          <a:ln w="9525">
            <a:noFill/>
            <a:miter lim="800000"/>
            <a:headEnd/>
            <a:tailEnd/>
          </a:ln>
          <a:effectLst/>
        </p:spPr>
        <p:txBody>
          <a:bodyPr wrap="none">
            <a:spAutoFit/>
          </a:bodyPr>
          <a:lstStyle/>
          <a:p>
            <a:r>
              <a:rPr lang="pt-BR" sz="1200" i="1"/>
              <a:t>Edição esgotada</a:t>
            </a:r>
            <a:r>
              <a:rPr lang="pt-BR"/>
              <a:t>!</a:t>
            </a:r>
          </a:p>
        </p:txBody>
      </p:sp>
      <p:sp>
        <p:nvSpPr>
          <p:cNvPr id="90137" name="AutoShape 25"/>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p:txBody>
          <a:bodyPr/>
          <a:lstStyle/>
          <a:p>
            <a:pPr>
              <a:lnSpc>
                <a:spcPct val="80000"/>
              </a:lnSpc>
            </a:pPr>
            <a:r>
              <a:rPr lang="pt-BR" sz="2000" smtClean="0"/>
              <a:t>A lesão cerebral no recém-nascido (RN) pré-termo consiste de múltiplas lesões principalmente a hemorragia intraventricular (HIV), o hidrocéfalo pós-hemorrágico e a leucomalácia periventricular (LPV). O ultrassom (US) é a técnica de imagem cerebral mais comumente usada na UTI Neonatal na detecção destas lesões, pelas razões já expostas.Todas estas lesões são preditoras fortes para o desenvolvimento de paralisia cerebral e severa deficiência cognitiva. A LPV parece ser o mais importante determinante da morbilidade nos RN sobreviventes &lt; 1500g (em torno de 10% destes RN apresentam paralisia cerebral e 50% apresentam déficits cognitivos e comportamentais posteriormente). As lesões necróticas focais profundas da LPV na substância branca correlacionam-se bem com a paralisia cerebral, enquanto que os déficits cognitivos e comportamentais podem estar relacionados à injúria mais difusa.</a:t>
            </a:r>
          </a:p>
        </p:txBody>
      </p:sp>
      <p:sp>
        <p:nvSpPr>
          <p:cNvPr id="91140"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p:txBody>
          <a:bodyPr/>
          <a:lstStyle/>
          <a:p>
            <a:r>
              <a:rPr lang="pt-BR" sz="2800" smtClean="0"/>
              <a:t>No entanto, a sensibilidade do US para detectar lesão sutil não cística na substância branca é atualmente discutida porque:</a:t>
            </a:r>
          </a:p>
          <a:p>
            <a:r>
              <a:rPr lang="pt-BR" sz="2800" smtClean="0"/>
              <a:t> - conceito atual de LPV deve incluir não somente as lesões císticas, mas também o envolvimento mais difuso da substância branca central.</a:t>
            </a:r>
          </a:p>
          <a:p>
            <a:r>
              <a:rPr lang="pt-BR" sz="2800" smtClean="0"/>
              <a:t>- a lesão necrótica evoluindo para cistos, rapidamente identificado pelo ultrassom, não é a principal característica da lesão da substância branca.</a:t>
            </a:r>
          </a:p>
          <a:p>
            <a:endParaRPr lang="pt-BR" sz="2800" smtClean="0"/>
          </a:p>
        </p:txBody>
      </p:sp>
      <p:sp>
        <p:nvSpPr>
          <p:cNvPr id="92164"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4294967295"/>
          </p:nvPr>
        </p:nvSpPr>
        <p:spPr>
          <a:xfrm>
            <a:off x="457200" y="1557338"/>
            <a:ext cx="8229600" cy="5300662"/>
          </a:xfrm>
        </p:spPr>
        <p:txBody>
          <a:bodyPr/>
          <a:lstStyle/>
          <a:p>
            <a:pPr>
              <a:lnSpc>
                <a:spcPct val="80000"/>
              </a:lnSpc>
            </a:pPr>
            <a:r>
              <a:rPr lang="pt-BR" sz="2000" smtClean="0"/>
              <a:t>Nos últimos anos, vários estudos forram publicados mostrando que somente 40-50% das crianças com paralisia cerebral (PC) tiveram lesões no US cerebral realizado no período neonatal. Esta informação pode levar a uma diminuição do US cerebral no período neonatal. </a:t>
            </a:r>
          </a:p>
          <a:p>
            <a:pPr>
              <a:lnSpc>
                <a:spcPct val="80000"/>
              </a:lnSpc>
            </a:pPr>
            <a:r>
              <a:rPr lang="pt-BR" sz="2000" smtClean="0">
                <a:solidFill>
                  <a:srgbClr val="FF3300"/>
                </a:solidFill>
              </a:rPr>
              <a:t>Se somente 1 ou 2 US foram feitos durante as primeiras 2 semanas, a detecção dos cistos é menos sensível e casos não esperados de  PC podem ocorrer</a:t>
            </a:r>
            <a:r>
              <a:rPr lang="pt-BR" sz="2000" smtClean="0"/>
              <a:t>. Com a realização do US cerebral logo que possível após a admissão, no mínimo uma por semana até a alta para o Hospital de origem e novamente com 40 semanas de idade pós-concepção, aumenta a predição de achados anormais na substância branca periventricular. </a:t>
            </a:r>
            <a:r>
              <a:rPr lang="pt-BR" sz="2000" smtClean="0">
                <a:solidFill>
                  <a:srgbClr val="0000FF"/>
                </a:solidFill>
              </a:rPr>
              <a:t>Usando o US seqüencial de alta resolução até a alta e repetida com 40 semanas de idade pós-concepção, de Vries et al  (2004) detectaram  </a:t>
            </a:r>
            <a:r>
              <a:rPr lang="pt-BR" sz="2000" b="1" smtClean="0">
                <a:solidFill>
                  <a:srgbClr val="0000FF"/>
                </a:solidFill>
              </a:rPr>
              <a:t>anormalidades maiores no US  em 79% das crianças que desenvolveram PC durante a infância</a:t>
            </a:r>
            <a:r>
              <a:rPr lang="pt-BR" sz="2000" smtClean="0">
                <a:solidFill>
                  <a:srgbClr val="0000FF"/>
                </a:solidFill>
              </a:rPr>
              <a:t>.</a:t>
            </a:r>
            <a:r>
              <a:rPr lang="pt-BR" sz="2000" b="1" smtClean="0"/>
              <a:t> Quase 1/3 (29%) das crianças &lt;=32 semanas que desenvolveram PC após ter apresentado alterações maiores nos US não teriam sido diagnosticadas se o US tivesse sido restrito nas primeiras 4 semanas de vida</a:t>
            </a:r>
            <a:r>
              <a:rPr lang="pt-BR" sz="2000" smtClean="0"/>
              <a:t>. </a:t>
            </a:r>
          </a:p>
          <a:p>
            <a:pPr algn="ctr">
              <a:lnSpc>
                <a:spcPct val="80000"/>
              </a:lnSpc>
              <a:buFont typeface="Wingdings 2" pitchFamily="18" charset="2"/>
              <a:buNone/>
            </a:pPr>
            <a:r>
              <a:rPr lang="pt-BR" sz="2000" b="1" smtClean="0">
                <a:solidFill>
                  <a:srgbClr val="0000FF"/>
                </a:solidFill>
              </a:rPr>
              <a:t>Os resultados do estudo de Vries et al mostram que o diagnóstico de leucomalácia periventricular cística pode semente ser realizado se o RN foi submetido ao US também com 36 a 40 semanas de idade pós-concepção</a:t>
            </a:r>
          </a:p>
        </p:txBody>
      </p:sp>
      <p:sp>
        <p:nvSpPr>
          <p:cNvPr id="9318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4294967295"/>
          </p:nvPr>
        </p:nvSpPr>
        <p:spPr/>
        <p:txBody>
          <a:bodyPr/>
          <a:lstStyle/>
          <a:p>
            <a:pPr>
              <a:lnSpc>
                <a:spcPct val="90000"/>
              </a:lnSpc>
            </a:pPr>
            <a:r>
              <a:rPr lang="pt-BR" sz="2800" smtClean="0"/>
              <a:t>A RM é uma esta técnica cara e necessita do transporte ao aparelho, além da necessidade da sedação e não se encontra disponível na maioria dos Hospitais.  Então, seria útil que o RN de alto risco realizasse os US cerebral para a subseqüente ressonância magnética. </a:t>
            </a:r>
          </a:p>
          <a:p>
            <a:pPr>
              <a:lnSpc>
                <a:spcPct val="90000"/>
              </a:lnSpc>
            </a:pPr>
            <a:r>
              <a:rPr lang="pt-BR" sz="2800" smtClean="0"/>
              <a:t>A ultrassonografia cerebral é um exame de baixo custo, de fácil execução, podendo ser realizado logo após o nascimento, à beira do leito e repetido quantas vezes for necessário sem riscos ao paciente que se encontra na fase aguda da doença.</a:t>
            </a:r>
          </a:p>
        </p:txBody>
      </p:sp>
      <p:sp>
        <p:nvSpPr>
          <p:cNvPr id="9421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4294967295"/>
          </p:nvPr>
        </p:nvSpPr>
        <p:spPr>
          <a:xfrm>
            <a:off x="457200" y="1774825"/>
            <a:ext cx="8229600" cy="5083175"/>
          </a:xfrm>
        </p:spPr>
        <p:txBody>
          <a:bodyPr/>
          <a:lstStyle/>
          <a:p>
            <a:pPr>
              <a:lnSpc>
                <a:spcPct val="80000"/>
              </a:lnSpc>
            </a:pPr>
            <a:r>
              <a:rPr lang="pt-BR" sz="2400" smtClean="0"/>
              <a:t>No moderno tratamento intensivo, a </a:t>
            </a:r>
            <a:r>
              <a:rPr lang="pt-BR" sz="2400" b="1" smtClean="0"/>
              <a:t>leucomalácia cística</a:t>
            </a:r>
            <a:r>
              <a:rPr lang="pt-BR" sz="2400" smtClean="0"/>
              <a:t>, identificada ao ultrassom, é um </a:t>
            </a:r>
            <a:r>
              <a:rPr lang="pt-BR" sz="2400" b="1" smtClean="0"/>
              <a:t>achado muito incomum</a:t>
            </a:r>
            <a:r>
              <a:rPr lang="pt-BR" sz="2400" smtClean="0"/>
              <a:t>, principalmente nos RN abaixo de 26 semanas. Assim, a lesão difusa da substância branca (melhor detectada com a RM) é mais comum que a lesão cística (esta muito bem detectada pelo US). O US detecta muito bem </a:t>
            </a:r>
            <a:r>
              <a:rPr lang="pt-BR" sz="2800" b="1" smtClean="0">
                <a:solidFill>
                  <a:srgbClr val="FF3300"/>
                </a:solidFill>
              </a:rPr>
              <a:t>a ventriculomegalia</a:t>
            </a:r>
            <a:r>
              <a:rPr lang="pt-BR" sz="2400" smtClean="0"/>
              <a:t> e esta, segundo Dammann e Leviton,  </a:t>
            </a:r>
            <a:r>
              <a:rPr lang="pt-BR" sz="2400" b="1" smtClean="0">
                <a:solidFill>
                  <a:srgbClr val="FF3300"/>
                </a:solidFill>
              </a:rPr>
              <a:t>é melhor vista como uma forma de lesão da substância branca</a:t>
            </a:r>
            <a:r>
              <a:rPr lang="pt-BR" sz="2400" smtClean="0"/>
              <a:t>. Como já foi referido (capítulo V, Hidrocefalia Fetal e Neonatal), a ventriculomegalia secundária a redução do volume da substância branca, sugere um profundo efeito no padrão e nível da conectividade córtico-cortical e córtico-fugal. </a:t>
            </a:r>
          </a:p>
          <a:p>
            <a:pPr>
              <a:lnSpc>
                <a:spcPct val="80000"/>
              </a:lnSpc>
            </a:pPr>
            <a:r>
              <a:rPr lang="pt-BR" sz="2400" smtClean="0"/>
              <a:t>Na coorte de RN com leucomalácia no estudo de Pierrat et al a </a:t>
            </a:r>
            <a:r>
              <a:rPr lang="pt-BR" sz="2400" b="1" smtClean="0">
                <a:solidFill>
                  <a:srgbClr val="FF3300"/>
                </a:solidFill>
              </a:rPr>
              <a:t>ventriculomegalia foi um bom predictor de paralisia cerebral</a:t>
            </a:r>
            <a:r>
              <a:rPr lang="pt-BR" sz="2400" smtClean="0"/>
              <a:t> (29 de 30 RN com ventriculomegalia ao redor do termo desenvolveram paralisia cerebral). </a:t>
            </a:r>
          </a:p>
        </p:txBody>
      </p:sp>
      <p:sp>
        <p:nvSpPr>
          <p:cNvPr id="95236"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4294967295"/>
          </p:nvPr>
        </p:nvSpPr>
        <p:spPr/>
        <p:txBody>
          <a:bodyPr/>
          <a:lstStyle/>
          <a:p>
            <a:pPr>
              <a:lnSpc>
                <a:spcPct val="90000"/>
              </a:lnSpc>
            </a:pPr>
            <a:r>
              <a:rPr lang="pt-BR" sz="2400" smtClean="0"/>
              <a:t>Segundo Dammann e Leviton, </a:t>
            </a:r>
            <a:r>
              <a:rPr lang="pt-BR" sz="2400" smtClean="0">
                <a:solidFill>
                  <a:srgbClr val="0000FF"/>
                </a:solidFill>
              </a:rPr>
              <a:t>quatro dos cinco</a:t>
            </a:r>
            <a:r>
              <a:rPr lang="pt-BR" sz="2400" smtClean="0"/>
              <a:t> </a:t>
            </a:r>
            <a:r>
              <a:rPr lang="pt-BR" sz="2400" smtClean="0">
                <a:solidFill>
                  <a:srgbClr val="0000FF"/>
                </a:solidFill>
              </a:rPr>
              <a:t>componentes do escore da substância branca analisados pela ressonância magnética</a:t>
            </a:r>
            <a:r>
              <a:rPr lang="pt-BR" sz="2400" smtClean="0"/>
              <a:t> do estudo de Woodward et al (a natureza e a extensão do sinal de anormalidade na substância branca, a perda do volume da substância branca periventricular, a extensão de qualquer anormalidade cística, dilatação ventricular e o espessamento do corpo caloso), </a:t>
            </a:r>
            <a:r>
              <a:rPr lang="pt-BR" sz="2400" smtClean="0">
                <a:solidFill>
                  <a:srgbClr val="0000FF"/>
                </a:solidFill>
              </a:rPr>
              <a:t>podem ser avaliados pelo US cerebral</a:t>
            </a:r>
            <a:r>
              <a:rPr lang="pt-BR" sz="2400" smtClean="0"/>
              <a:t>. Somente um componente, </a:t>
            </a:r>
            <a:r>
              <a:rPr lang="pt-BR" sz="2400" b="1" smtClean="0"/>
              <a:t>a natureza e a extensão das anormalidades da substância branca </a:t>
            </a:r>
            <a:r>
              <a:rPr lang="pt-BR" sz="2400" smtClean="0"/>
              <a:t>requerem a ressonância magnética (a informação prognóstica deste achado permanece incerta e necessita de mais estudos). </a:t>
            </a:r>
          </a:p>
        </p:txBody>
      </p:sp>
      <p:sp>
        <p:nvSpPr>
          <p:cNvPr id="96260"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4294967295"/>
          </p:nvPr>
        </p:nvSpPr>
        <p:spPr/>
        <p:txBody>
          <a:bodyPr/>
          <a:lstStyle/>
          <a:p>
            <a:pPr>
              <a:lnSpc>
                <a:spcPct val="80000"/>
              </a:lnSpc>
            </a:pPr>
            <a:r>
              <a:rPr lang="pt-BR" sz="2000" smtClean="0"/>
              <a:t>Recentemente Hosrch et al compararam o </a:t>
            </a:r>
            <a:r>
              <a:rPr lang="pt-BR" sz="2000" smtClean="0">
                <a:solidFill>
                  <a:srgbClr val="0000FF"/>
                </a:solidFill>
              </a:rPr>
              <a:t>US craniano e a RM convencional</a:t>
            </a:r>
            <a:r>
              <a:rPr lang="pt-BR" sz="2000" smtClean="0"/>
              <a:t>  realizada no mesmo dia quando o RN estava a termo, em uma coorte de recém-nascidos pré-termos extremos (abaixo de 27 semanas) para determinar de RN com US completamente normal tinham anormalidades na RM significantemente clinicas.</a:t>
            </a:r>
          </a:p>
          <a:p>
            <a:pPr>
              <a:lnSpc>
                <a:spcPct val="80000"/>
              </a:lnSpc>
            </a:pPr>
            <a:r>
              <a:rPr lang="pt-BR" sz="2000" smtClean="0"/>
              <a:t>Em 72 RN com idade gestacional média de 25sem e peso médio de 849g, foram realizados no mesmo dia o US e a RM na idade gestacional pós-concepção de 38-42 semanas. </a:t>
            </a:r>
            <a:r>
              <a:rPr lang="pt-BR" sz="2000" smtClean="0">
                <a:solidFill>
                  <a:srgbClr val="0000FF"/>
                </a:solidFill>
              </a:rPr>
              <a:t>Entre as crianças com US normal (n=28, 39%) nenhuma teve moderada ou severa anormalidades na substância branca ou cinzenta na RM.</a:t>
            </a:r>
            <a:r>
              <a:rPr lang="pt-BR" sz="2000" smtClean="0"/>
              <a:t> </a:t>
            </a:r>
            <a:r>
              <a:rPr lang="pt-BR" sz="2000" smtClean="0">
                <a:solidFill>
                  <a:srgbClr val="0000FF"/>
                </a:solidFill>
              </a:rPr>
              <a:t>Todas as crianças com anormalidades severas (leucomalácia cística, infarto hemorrágico periventricular, severa ventriculomegalia-n=3, 3,4%) todas foram também identificadas como severas na RM.</a:t>
            </a:r>
            <a:r>
              <a:rPr lang="pt-BR" sz="2000" smtClean="0"/>
              <a:t> </a:t>
            </a:r>
            <a:r>
              <a:rPr lang="pt-BR" sz="2000" b="1" smtClean="0"/>
              <a:t>As crianças com US normal a termo também apresentaram RM normal ou somente leves anormalidades na RM a termo (vide figura a seguir)</a:t>
            </a:r>
            <a:r>
              <a:rPr lang="pt-BR" sz="2000" smtClean="0"/>
              <a:t> .Em 4 crianças a RM diagnosticou hemorragia cerebelar (nenhuma das hemorragias cerebelares foram diagnosticadas usando o US via fontanela anterior).</a:t>
            </a:r>
          </a:p>
        </p:txBody>
      </p:sp>
      <p:sp>
        <p:nvSpPr>
          <p:cNvPr id="97284"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5292725" y="0"/>
            <a:ext cx="3851275" cy="2735263"/>
          </a:xfrm>
          <a:solidFill>
            <a:srgbClr val="0066FF"/>
          </a:solidFill>
        </p:spPr>
        <p:txBody>
          <a:bodyPr/>
          <a:lstStyle/>
          <a:p>
            <a:pPr algn="ctr">
              <a:lnSpc>
                <a:spcPct val="80000"/>
              </a:lnSpc>
              <a:buFont typeface="Wingdings 2" pitchFamily="18" charset="2"/>
              <a:buNone/>
            </a:pPr>
            <a:r>
              <a:rPr lang="pt-BR" sz="1200" b="1" smtClean="0">
                <a:solidFill>
                  <a:srgbClr val="FFFF00"/>
                </a:solidFill>
              </a:rPr>
              <a:t>Os principais achados do estudo de Horsch et al foram</a:t>
            </a:r>
            <a:r>
              <a:rPr lang="pt-BR" sz="900" b="1" smtClean="0">
                <a:solidFill>
                  <a:srgbClr val="FFFF00"/>
                </a:solidFill>
              </a:rPr>
              <a:t>: </a:t>
            </a:r>
          </a:p>
          <a:p>
            <a:pPr>
              <a:lnSpc>
                <a:spcPct val="80000"/>
              </a:lnSpc>
            </a:pPr>
            <a:r>
              <a:rPr lang="pt-BR" sz="1400" smtClean="0"/>
              <a:t>-  </a:t>
            </a:r>
            <a:r>
              <a:rPr lang="pt-BR" sz="1400" b="1" i="1" smtClean="0"/>
              <a:t>as crianças ex-pré-termos extremos com US normal a termo também tinham RM normal a termo (64%) ou somente leves (36%) anormalidades na substância branca na RM. </a:t>
            </a:r>
          </a:p>
          <a:p>
            <a:pPr>
              <a:lnSpc>
                <a:spcPct val="80000"/>
              </a:lnSpc>
            </a:pPr>
            <a:r>
              <a:rPr lang="pt-BR" sz="1400" b="1" i="1" smtClean="0"/>
              <a:t>- nenhuma criança com US normal a termo apresentou moderada a severa anormalidades ou alterações na substância cinzenta na RM. </a:t>
            </a:r>
          </a:p>
          <a:p>
            <a:pPr>
              <a:lnSpc>
                <a:spcPct val="80000"/>
              </a:lnSpc>
            </a:pPr>
            <a:r>
              <a:rPr lang="pt-BR" sz="1400" b="1" i="1" smtClean="0"/>
              <a:t>- todas as crianças com severas anormalidades também apresentaram severas anormalidades tanto no US como na RM.</a:t>
            </a:r>
          </a:p>
        </p:txBody>
      </p:sp>
      <p:pic>
        <p:nvPicPr>
          <p:cNvPr id="98308" name="Picture 4"/>
          <p:cNvPicPr>
            <a:picLocks noChangeAspect="1" noChangeArrowheads="1"/>
          </p:cNvPicPr>
          <p:nvPr/>
        </p:nvPicPr>
        <p:blipFill>
          <a:blip r:embed="rId2"/>
          <a:srcRect/>
          <a:stretch>
            <a:fillRect/>
          </a:stretch>
        </p:blipFill>
        <p:spPr bwMode="auto">
          <a:xfrm>
            <a:off x="0" y="0"/>
            <a:ext cx="5435600" cy="6858000"/>
          </a:xfrm>
          <a:prstGeom prst="rect">
            <a:avLst/>
          </a:prstGeom>
          <a:noFill/>
        </p:spPr>
      </p:pic>
      <p:sp>
        <p:nvSpPr>
          <p:cNvPr id="98309" name="Rectangle 5"/>
          <p:cNvSpPr>
            <a:spLocks noChangeArrowheads="1"/>
          </p:cNvSpPr>
          <p:nvPr/>
        </p:nvSpPr>
        <p:spPr bwMode="auto">
          <a:xfrm>
            <a:off x="5364163" y="3178175"/>
            <a:ext cx="3779837" cy="1793875"/>
          </a:xfrm>
          <a:prstGeom prst="rect">
            <a:avLst/>
          </a:prstGeom>
          <a:solidFill>
            <a:srgbClr val="FF99FF"/>
          </a:solidFill>
          <a:ln w="9525">
            <a:noFill/>
            <a:miter lim="800000"/>
            <a:headEnd/>
            <a:tailEnd/>
          </a:ln>
          <a:effectLst/>
        </p:spPr>
        <p:txBody>
          <a:bodyPr anchor="ctr">
            <a:spAutoFit/>
          </a:bodyPr>
          <a:lstStyle/>
          <a:p>
            <a:pPr algn="just"/>
            <a:r>
              <a:rPr lang="pt-BR" sz="1400"/>
              <a:t>Com estes resultados, Horsch et al sugerem que a RM a termo adiciona informação de relevância clinicamente marginal nas crianças que apresentam US normal a termo. Assim, o US pode identificar as crianças de risco para severa desabilidade e com isto, reduzir o número de ressonâncias magnéticas. </a:t>
            </a:r>
          </a:p>
        </p:txBody>
      </p:sp>
      <p:sp>
        <p:nvSpPr>
          <p:cNvPr id="98310" name="Line 6"/>
          <p:cNvSpPr>
            <a:spLocks noChangeShapeType="1"/>
          </p:cNvSpPr>
          <p:nvPr/>
        </p:nvSpPr>
        <p:spPr bwMode="auto">
          <a:xfrm>
            <a:off x="4643438" y="2708275"/>
            <a:ext cx="720725" cy="504825"/>
          </a:xfrm>
          <a:prstGeom prst="line">
            <a:avLst/>
          </a:prstGeom>
          <a:noFill/>
          <a:ln w="76200">
            <a:solidFill>
              <a:srgbClr val="0000FF"/>
            </a:solidFill>
            <a:round/>
            <a:headEnd/>
            <a:tailEnd type="triangle" w="med" len="med"/>
          </a:ln>
          <a:effectLst/>
        </p:spPr>
        <p:txBody>
          <a:bodyPr/>
          <a:lstStyle/>
          <a:p>
            <a:endParaRPr lang="pt-BR"/>
          </a:p>
        </p:txBody>
      </p:sp>
      <p:sp>
        <p:nvSpPr>
          <p:cNvPr id="98311" name="AutoShape 7"/>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4294967295"/>
          </p:nvPr>
        </p:nvSpPr>
        <p:spPr>
          <a:xfrm>
            <a:off x="611188" y="0"/>
            <a:ext cx="8229600" cy="4625975"/>
          </a:xfrm>
          <a:solidFill>
            <a:schemeClr val="bg1"/>
          </a:solidFill>
          <a:ln>
            <a:solidFill>
              <a:schemeClr val="bg1"/>
            </a:solidFill>
          </a:ln>
        </p:spPr>
        <p:txBody>
          <a:bodyPr/>
          <a:lstStyle/>
          <a:p>
            <a:r>
              <a:rPr lang="pt-BR" sz="1800" smtClean="0"/>
              <a:t>O seguinte exemplo nosso, mostra a boa comparação entre o US e a RM para </a:t>
            </a:r>
            <a:r>
              <a:rPr lang="pt-BR" sz="1800" b="1" smtClean="0"/>
              <a:t>severa anormalidade na substância branca: </a:t>
            </a:r>
            <a:r>
              <a:rPr lang="pt-BR" sz="1800" smtClean="0"/>
              <a:t>recém-nascido de 28 semanas, com peso de 1440g ao nascer que apresentou extenso infarto hemorrágico periventricular à direita com evolução  (enorme cisto porencefálico comunicando com o ventrículo). Tanto o US como a RM detectaram imagens semelhantes (figura a seguir).</a:t>
            </a:r>
          </a:p>
          <a:p>
            <a:r>
              <a:rPr lang="pt-BR" sz="1800" smtClean="0"/>
              <a:t/>
            </a:r>
            <a:br>
              <a:rPr lang="pt-BR" sz="1800" smtClean="0"/>
            </a:br>
            <a:endParaRPr lang="pt-BR" smtClean="0"/>
          </a:p>
        </p:txBody>
      </p:sp>
      <p:pic>
        <p:nvPicPr>
          <p:cNvPr id="99332" name="Picture 4"/>
          <p:cNvPicPr>
            <a:picLocks noChangeAspect="1" noChangeArrowheads="1"/>
          </p:cNvPicPr>
          <p:nvPr/>
        </p:nvPicPr>
        <p:blipFill>
          <a:blip r:embed="rId2"/>
          <a:srcRect/>
          <a:stretch>
            <a:fillRect/>
          </a:stretch>
        </p:blipFill>
        <p:spPr bwMode="auto">
          <a:xfrm>
            <a:off x="468313" y="1825625"/>
            <a:ext cx="7893050" cy="5032375"/>
          </a:xfrm>
          <a:prstGeom prst="rect">
            <a:avLst/>
          </a:prstGeom>
          <a:noFill/>
        </p:spPr>
      </p:pic>
      <p:sp>
        <p:nvSpPr>
          <p:cNvPr id="99334" name="Text Box 6"/>
          <p:cNvSpPr txBox="1">
            <a:spLocks noChangeArrowheads="1"/>
          </p:cNvSpPr>
          <p:nvPr/>
        </p:nvSpPr>
        <p:spPr bwMode="auto">
          <a:xfrm>
            <a:off x="6208713" y="3954463"/>
            <a:ext cx="1038225" cy="274637"/>
          </a:xfrm>
          <a:prstGeom prst="rect">
            <a:avLst/>
          </a:prstGeom>
          <a:noFill/>
          <a:ln w="9525">
            <a:noFill/>
            <a:miter lim="800000"/>
            <a:headEnd/>
            <a:tailEnd/>
          </a:ln>
          <a:effectLst/>
        </p:spPr>
        <p:txBody>
          <a:bodyPr wrap="none">
            <a:spAutoFit/>
          </a:bodyPr>
          <a:lstStyle/>
          <a:p>
            <a:r>
              <a:rPr lang="pt-BR" sz="1200"/>
              <a:t>Margotto,PR</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371" name="Group 19"/>
          <p:cNvGraphicFramePr>
            <a:graphicFrameLocks noGrp="1"/>
          </p:cNvGraphicFramePr>
          <p:nvPr/>
        </p:nvGraphicFramePr>
        <p:xfrm>
          <a:off x="468313" y="404813"/>
          <a:ext cx="8135937" cy="822960"/>
        </p:xfrm>
        <a:graphic>
          <a:graphicData uri="http://schemas.openxmlformats.org/drawingml/2006/table">
            <a:tbl>
              <a:tblPr/>
              <a:tblGrid>
                <a:gridCol w="7273925"/>
                <a:gridCol w="862012"/>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As rela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entre tamanho ventricular com 1 mês e resultados aos 2 anos de idade em crian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 com idade gestacional menor que 30 semanas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Fox LM, Choo P, Rogerson SR et al, Austr</a:t>
                      </a:r>
                      <a:r>
                        <a:rPr kumimoji="0" lang="pt-BR" sz="1200" b="0" i="0" u="none" strike="noStrike" cap="none" normalizeH="0" baseline="0" smtClean="0">
                          <a:ln>
                            <a:noFill/>
                          </a:ln>
                          <a:solidFill>
                            <a:srgbClr val="999999"/>
                          </a:solidFill>
                          <a:effectLst/>
                          <a:latin typeface="Corbel"/>
                          <a:cs typeface="Times New Roman" pitchFamily="18" charset="0"/>
                        </a:rPr>
                        <a:t>á</a:t>
                      </a:r>
                      <a:r>
                        <a:rPr kumimoji="0" lang="pt-BR" sz="1200" b="0" i="0" u="none" strike="noStrike" cap="none" normalizeH="0" baseline="0" smtClean="0">
                          <a:ln>
                            <a:noFill/>
                          </a:ln>
                          <a:solidFill>
                            <a:srgbClr val="999999"/>
                          </a:solidFill>
                          <a:effectLst/>
                          <a:latin typeface="Verdana" pitchFamily="34" charset="0"/>
                          <a:cs typeface="Times New Roman" pitchFamily="18" charset="0"/>
                        </a:rPr>
                        <a:t>lia. Apresenta</a:t>
                      </a:r>
                      <a:r>
                        <a:rPr kumimoji="0" lang="pt-BR" sz="1200" b="0" i="0" u="none" strike="noStrike" cap="none" normalizeH="0" baseline="0" smtClean="0">
                          <a:ln>
                            <a:noFill/>
                          </a:ln>
                          <a:solidFill>
                            <a:srgbClr val="999999"/>
                          </a:solidFill>
                          <a:effectLst/>
                          <a:latin typeface="Corbe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ão:H</a:t>
                      </a:r>
                      <a:r>
                        <a:rPr kumimoji="0" lang="pt-BR" sz="1200" b="0" i="0" u="none" strike="noStrike" cap="none" normalizeH="0" baseline="0" smtClean="0">
                          <a:ln>
                            <a:noFill/>
                          </a:ln>
                          <a:solidFill>
                            <a:srgbClr val="999999"/>
                          </a:solidFill>
                          <a:effectLst/>
                          <a:latin typeface="Corbel"/>
                          <a:cs typeface="Times New Roman" pitchFamily="18" charset="0"/>
                        </a:rPr>
                        <a:t>é</a:t>
                      </a:r>
                      <a:r>
                        <a:rPr kumimoji="0" lang="pt-BR" sz="1200" b="0" i="0" u="none" strike="noStrike" cap="none" normalizeH="0" baseline="0" smtClean="0">
                          <a:ln>
                            <a:noFill/>
                          </a:ln>
                          <a:solidFill>
                            <a:srgbClr val="999999"/>
                          </a:solidFill>
                          <a:effectLst/>
                          <a:latin typeface="Verdana" pitchFamily="34" charset="0"/>
                          <a:cs typeface="Times New Roman" pitchFamily="18" charset="0"/>
                        </a:rPr>
                        <a:t>lio Henrique, Leonardo Amaral, Rosana de Paula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0358" name="Picture 6" descr="link2">
            <a:hlinkClick r:id="rId2"/>
          </p:cNvPr>
          <p:cNvPicPr>
            <a:picLocks noChangeAspect="1" noChangeArrowheads="1"/>
          </p:cNvPicPr>
          <p:nvPr/>
        </p:nvPicPr>
        <p:blipFill>
          <a:blip r:embed="rId3"/>
          <a:srcRect/>
          <a:stretch>
            <a:fillRect/>
          </a:stretch>
        </p:blipFill>
        <p:spPr bwMode="auto">
          <a:xfrm>
            <a:off x="7740650" y="549275"/>
            <a:ext cx="352425" cy="285750"/>
          </a:xfrm>
          <a:prstGeom prst="rect">
            <a:avLst/>
          </a:prstGeom>
          <a:noFill/>
        </p:spPr>
      </p:pic>
      <p:pic>
        <p:nvPicPr>
          <p:cNvPr id="100373" name="Picture 21"/>
          <p:cNvPicPr>
            <a:picLocks noChangeAspect="1" noChangeArrowheads="1"/>
          </p:cNvPicPr>
          <p:nvPr/>
        </p:nvPicPr>
        <p:blipFill>
          <a:blip r:embed="rId4"/>
          <a:srcRect/>
          <a:stretch>
            <a:fillRect/>
          </a:stretch>
        </p:blipFill>
        <p:spPr bwMode="auto">
          <a:xfrm>
            <a:off x="1116013" y="1268413"/>
            <a:ext cx="6637337" cy="5391150"/>
          </a:xfrm>
          <a:prstGeom prst="rect">
            <a:avLst/>
          </a:prstGeom>
          <a:noFill/>
        </p:spPr>
      </p:pic>
      <p:sp>
        <p:nvSpPr>
          <p:cNvPr id="100374" name="AutoShape 22"/>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p:cNvSpPr>
          <p:nvPr>
            <p:ph type="body" idx="4294967295"/>
          </p:nvPr>
        </p:nvSpPr>
        <p:spPr>
          <a:xfrm>
            <a:off x="684213" y="2997200"/>
            <a:ext cx="7848600" cy="3671888"/>
          </a:xfrm>
          <a:solidFill>
            <a:srgbClr val="FF66CC"/>
          </a:solidFill>
        </p:spPr>
        <p:txBody>
          <a:bodyPr lIns="91440" tIns="45720"/>
          <a:lstStyle/>
          <a:p>
            <a:pPr>
              <a:lnSpc>
                <a:spcPct val="90000"/>
              </a:lnSpc>
              <a:buFont typeface="Wingdings 2" pitchFamily="18" charset="2"/>
              <a:buNone/>
            </a:pPr>
            <a:r>
              <a:rPr lang="pt-BR" sz="2400" smtClean="0"/>
              <a:t>                     </a:t>
            </a:r>
            <a:r>
              <a:rPr lang="pt-BR" sz="2400" b="1" smtClean="0">
                <a:solidFill>
                  <a:srgbClr val="0033CC"/>
                </a:solidFill>
              </a:rPr>
              <a:t>O que este estudo acrescenta</a:t>
            </a:r>
            <a:r>
              <a:rPr lang="pt-BR" sz="2400" smtClean="0"/>
              <a:t> </a:t>
            </a:r>
          </a:p>
          <a:p>
            <a:pPr>
              <a:lnSpc>
                <a:spcPct val="90000"/>
              </a:lnSpc>
              <a:buFont typeface="Wingdings 2" pitchFamily="18" charset="2"/>
              <a:buNone/>
            </a:pPr>
            <a:r>
              <a:rPr lang="pt-BR" sz="2400" smtClean="0"/>
              <a:t>   ▸ tamanho ventricular medido no início do período neonatal usando medidas biométricas lineares com o ultrassom correlaciona com o neurodesenvolvimento aos 2 anos de crianças muito prematuras. </a:t>
            </a:r>
          </a:p>
          <a:p>
            <a:pPr>
              <a:lnSpc>
                <a:spcPct val="90000"/>
              </a:lnSpc>
              <a:buFont typeface="Wingdings 2" pitchFamily="18" charset="2"/>
              <a:buNone/>
            </a:pPr>
            <a:r>
              <a:rPr lang="pt-BR" sz="2400" smtClean="0"/>
              <a:t>   ▸ grandes ventrículos laterais na região parietal na idade de </a:t>
            </a:r>
          </a:p>
          <a:p>
            <a:pPr>
              <a:lnSpc>
                <a:spcPct val="90000"/>
              </a:lnSpc>
              <a:buFont typeface="Wingdings 2" pitchFamily="18" charset="2"/>
              <a:buNone/>
            </a:pPr>
            <a:r>
              <a:rPr lang="pt-BR" sz="2400" smtClean="0"/>
              <a:t>     1 mês estão associados com pior resultado do motor aos 2 anos. </a:t>
            </a:r>
          </a:p>
          <a:p>
            <a:pPr>
              <a:lnSpc>
                <a:spcPct val="90000"/>
              </a:lnSpc>
              <a:buFont typeface="Wingdings 2" pitchFamily="18" charset="2"/>
              <a:buNone/>
            </a:pPr>
            <a:r>
              <a:rPr lang="pt-BR" sz="2400" smtClean="0"/>
              <a:t>   ▸ Estas medidas biométricas tem muito boa confiabilidade interobservador.</a:t>
            </a:r>
          </a:p>
        </p:txBody>
      </p:sp>
      <p:pic>
        <p:nvPicPr>
          <p:cNvPr id="101379" name="Picture 5" descr="Imagem11"/>
          <p:cNvPicPr>
            <a:picLocks noChangeAspect="1" noChangeArrowheads="1"/>
          </p:cNvPicPr>
          <p:nvPr/>
        </p:nvPicPr>
        <p:blipFill>
          <a:blip r:embed="rId2"/>
          <a:srcRect/>
          <a:stretch>
            <a:fillRect/>
          </a:stretch>
        </p:blipFill>
        <p:spPr bwMode="auto">
          <a:xfrm>
            <a:off x="2627313" y="0"/>
            <a:ext cx="4068762" cy="3082925"/>
          </a:xfrm>
          <a:prstGeom prst="rect">
            <a:avLst/>
          </a:prstGeom>
          <a:noFill/>
          <a:ln w="9525">
            <a:noFill/>
            <a:miter lim="800000"/>
            <a:headEnd/>
            <a:tailEnd/>
          </a:ln>
        </p:spPr>
      </p:pic>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type="title" idx="4294967295"/>
          </p:nvPr>
        </p:nvSpPr>
        <p:spPr bwMode="auto">
          <a:xfrm>
            <a:off x="684213" y="-315913"/>
            <a:ext cx="8229600" cy="1143001"/>
          </a:xfrm>
          <a:noFill/>
        </p:spPr>
        <p:txBody>
          <a:bodyPr wrap="square" tIns="45720" rIns="91440" bIns="45720" numCol="1" anchorCtr="0" compatLnSpc="1">
            <a:prstTxWarp prst="textNoShape">
              <a:avLst/>
            </a:prstTxWarp>
          </a:bodyPr>
          <a:lstStyle/>
          <a:p>
            <a:pPr algn="ctr"/>
            <a:r>
              <a:rPr lang="pt-BR" sz="4100" smtClean="0">
                <a:solidFill>
                  <a:srgbClr val="0033CC"/>
                </a:solidFill>
              </a:rPr>
              <a:t/>
            </a:r>
            <a:br>
              <a:rPr lang="pt-BR" sz="4100" smtClean="0">
                <a:solidFill>
                  <a:srgbClr val="0033CC"/>
                </a:solidFill>
              </a:rPr>
            </a:br>
            <a:r>
              <a:rPr lang="pt-BR" sz="4100" smtClean="0">
                <a:solidFill>
                  <a:srgbClr val="0033CC"/>
                </a:solidFill>
              </a:rPr>
              <a:t/>
            </a:r>
            <a:br>
              <a:rPr lang="pt-BR" sz="4100" smtClean="0">
                <a:solidFill>
                  <a:srgbClr val="0033CC"/>
                </a:solidFill>
              </a:rPr>
            </a:br>
            <a:r>
              <a:rPr lang="pt-BR" sz="3300" smtClean="0">
                <a:solidFill>
                  <a:srgbClr val="FF3300"/>
                </a:solidFill>
              </a:rPr>
              <a:t>SIGNIFICADO PERINATAL DAS DILATAÇÕES VENTRICULARES CEREBRAIS</a:t>
            </a:r>
          </a:p>
        </p:txBody>
      </p:sp>
      <p:graphicFrame>
        <p:nvGraphicFramePr>
          <p:cNvPr id="70675" name="Group 19"/>
          <p:cNvGraphicFramePr>
            <a:graphicFrameLocks noGrp="1"/>
          </p:cNvGraphicFramePr>
          <p:nvPr/>
        </p:nvGraphicFramePr>
        <p:xfrm>
          <a:off x="1547813" y="3933825"/>
          <a:ext cx="7200900" cy="731838"/>
        </p:xfrm>
        <a:graphic>
          <a:graphicData uri="http://schemas.openxmlformats.org/drawingml/2006/table">
            <a:tbl>
              <a:tblPr/>
              <a:tblGrid>
                <a:gridCol w="6437312"/>
                <a:gridCol w="763588"/>
              </a:tblGrid>
              <a:tr h="731838">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Tx/>
                        <a:buNone/>
                        <a:tabLst/>
                      </a:pPr>
                      <a:r>
                        <a:rPr kumimoji="0" lang="pt-BR" sz="1400" b="1" i="0" u="none" strike="noStrike" cap="none" normalizeH="0" baseline="0" smtClean="0">
                          <a:ln>
                            <a:noFill/>
                          </a:ln>
                          <a:solidFill>
                            <a:srgbClr val="0033CC"/>
                          </a:solidFill>
                          <a:effectLst/>
                          <a:latin typeface="Verdana" pitchFamily="34" charset="0"/>
                          <a:cs typeface="Times New Roman" pitchFamily="18" charset="0"/>
                        </a:rPr>
                        <a:t>Hidrocefalia fetal e neonatal (significado da dilata</a:t>
                      </a:r>
                      <a:r>
                        <a:rPr kumimoji="0" lang="pt-BR" sz="1400" b="1" i="0" u="none" strike="noStrike" cap="none" normalizeH="0" baseline="0" smtClean="0">
                          <a:ln>
                            <a:noFill/>
                          </a:ln>
                          <a:solidFill>
                            <a:srgbClr val="0033CC"/>
                          </a:solidFill>
                          <a:effectLst/>
                          <a:latin typeface="Corbel" pitchFamily="34" charset="0"/>
                          <a:cs typeface="Times New Roman" pitchFamily="18" charset="0"/>
                        </a:rPr>
                        <a:t>ç</a:t>
                      </a:r>
                      <a:r>
                        <a:rPr kumimoji="0" lang="pt-BR" sz="1400" b="1" i="0" u="none" strike="noStrike" cap="none" normalizeH="0" baseline="0" smtClean="0">
                          <a:ln>
                            <a:noFill/>
                          </a:ln>
                          <a:solidFill>
                            <a:srgbClr val="0033CC"/>
                          </a:solidFill>
                          <a:effectLst/>
                          <a:latin typeface="Verdana" pitchFamily="34" charset="0"/>
                          <a:cs typeface="Times New Roman" pitchFamily="18" charset="0"/>
                        </a:rPr>
                        <a:t>ão ventricular no feto e rec</a:t>
                      </a:r>
                      <a:r>
                        <a:rPr kumimoji="0" lang="pt-BR" sz="1400" b="1" i="0" u="none" strike="noStrike" cap="none" normalizeH="0" baseline="0" smtClean="0">
                          <a:ln>
                            <a:noFill/>
                          </a:ln>
                          <a:solidFill>
                            <a:srgbClr val="0033CC"/>
                          </a:solidFill>
                          <a:effectLst/>
                          <a:latin typeface="Corbel" pitchFamily="34" charset="0"/>
                          <a:cs typeface="Times New Roman" pitchFamily="18" charset="0"/>
                        </a:rPr>
                        <a:t>é</a:t>
                      </a:r>
                      <a:r>
                        <a:rPr kumimoji="0" lang="pt-BR" sz="1400" b="1" i="0" u="none" strike="noStrike" cap="none" normalizeH="0" baseline="0" smtClean="0">
                          <a:ln>
                            <a:noFill/>
                          </a:ln>
                          <a:solidFill>
                            <a:srgbClr val="0033CC"/>
                          </a:solidFill>
                          <a:effectLst/>
                          <a:latin typeface="Verdana" pitchFamily="34" charset="0"/>
                          <a:cs typeface="Times New Roman" pitchFamily="18" charset="0"/>
                        </a:rPr>
                        <a:t>m-nascido)</a:t>
                      </a:r>
                      <a:r>
                        <a:rPr kumimoji="0" lang="pt-BR" sz="14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4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1400" b="0" i="0" u="none" strike="noStrike" cap="none" normalizeH="0" baseline="0" smtClean="0">
                        <a:ln>
                          <a:noFill/>
                        </a:ln>
                        <a:solidFill>
                          <a:srgbClr val="0033CC"/>
                        </a:solidFill>
                        <a:effectLst/>
                        <a:latin typeface="Corbe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pitchFamily="34" charset="0"/>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02406" name="Picture 6" descr="link2">
            <a:hlinkClick r:id="rId2"/>
          </p:cNvPr>
          <p:cNvPicPr>
            <a:picLocks noChangeAspect="1" noChangeArrowheads="1"/>
          </p:cNvPicPr>
          <p:nvPr/>
        </p:nvPicPr>
        <p:blipFill>
          <a:blip r:embed="rId3"/>
          <a:srcRect/>
          <a:stretch>
            <a:fillRect/>
          </a:stretch>
        </p:blipFill>
        <p:spPr bwMode="auto">
          <a:xfrm>
            <a:off x="7956550" y="4005263"/>
            <a:ext cx="352425" cy="285750"/>
          </a:xfrm>
          <a:prstGeom prst="rect">
            <a:avLst/>
          </a:prstGeom>
          <a:noFill/>
          <a:ln w="9525">
            <a:noFill/>
            <a:miter lim="800000"/>
            <a:headEnd/>
            <a:tailEnd/>
          </a:ln>
        </p:spPr>
      </p:pic>
      <p:sp>
        <p:nvSpPr>
          <p:cNvPr id="102410" name="Text Box 23"/>
          <p:cNvSpPr txBox="1">
            <a:spLocks noChangeArrowheads="1"/>
          </p:cNvSpPr>
          <p:nvPr/>
        </p:nvSpPr>
        <p:spPr bwMode="auto">
          <a:xfrm>
            <a:off x="1311275" y="6257925"/>
            <a:ext cx="5494338" cy="549275"/>
          </a:xfrm>
          <a:prstGeom prst="rect">
            <a:avLst/>
          </a:prstGeom>
          <a:noFill/>
          <a:ln w="9525">
            <a:noFill/>
            <a:miter lim="800000"/>
            <a:headEnd/>
            <a:tailEnd/>
          </a:ln>
        </p:spPr>
        <p:txBody>
          <a:bodyPr wrap="none">
            <a:spAutoFit/>
          </a:bodyPr>
          <a:lstStyle/>
          <a:p>
            <a:pPr algn="ctr"/>
            <a:r>
              <a:rPr lang="pt-BR" sz="1200" b="1" i="1"/>
              <a:t>Capítulo do livro Assistência ao Recém-Nascido de Risco,ESCS, Brasília,</a:t>
            </a:r>
          </a:p>
          <a:p>
            <a:pPr algn="ctr"/>
            <a:r>
              <a:rPr lang="pt-BR" sz="1200" b="1" i="1"/>
              <a:t>3ª Edição,2013, pg. 358-371</a:t>
            </a:r>
            <a:r>
              <a:rPr lang="pt-BR"/>
              <a:t> </a:t>
            </a:r>
          </a:p>
        </p:txBody>
      </p:sp>
      <p:pic>
        <p:nvPicPr>
          <p:cNvPr id="102412" name="Picture 12"/>
          <p:cNvPicPr>
            <a:picLocks noChangeAspect="1" noChangeArrowheads="1"/>
          </p:cNvPicPr>
          <p:nvPr/>
        </p:nvPicPr>
        <p:blipFill>
          <a:blip r:embed="rId4"/>
          <a:srcRect/>
          <a:stretch>
            <a:fillRect/>
          </a:stretch>
        </p:blipFill>
        <p:spPr bwMode="auto">
          <a:xfrm>
            <a:off x="307975" y="3068638"/>
            <a:ext cx="1760538" cy="2376487"/>
          </a:xfrm>
          <a:prstGeom prst="rect">
            <a:avLst/>
          </a:prstGeom>
          <a:noFill/>
        </p:spPr>
      </p:pic>
      <p:sp>
        <p:nvSpPr>
          <p:cNvPr id="102413" name="AutoShape 1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3"/>
          <p:cNvSpPr>
            <a:spLocks noGrp="1"/>
          </p:cNvSpPr>
          <p:nvPr>
            <p:ph type="body" idx="4294967295"/>
          </p:nvPr>
        </p:nvSpPr>
        <p:spPr>
          <a:xfrm>
            <a:off x="468313" y="1557338"/>
            <a:ext cx="8229600" cy="4897437"/>
          </a:xfrm>
          <a:solidFill>
            <a:schemeClr val="bg1"/>
          </a:solidFill>
        </p:spPr>
        <p:txBody>
          <a:bodyPr lIns="91440" tIns="45720"/>
          <a:lstStyle/>
          <a:p>
            <a:pPr>
              <a:lnSpc>
                <a:spcPct val="80000"/>
              </a:lnSpc>
            </a:pPr>
            <a:r>
              <a:rPr lang="pt-BR" sz="2400" smtClean="0">
                <a:solidFill>
                  <a:srgbClr val="FF3300"/>
                </a:solidFill>
              </a:rPr>
              <a:t>Paneth sugere incluir a ventriculomegalia no espectro da lesão da substância branca, podendo alguns destes RN com ventriculomegalia apresentar  espectro de leucomalácia tipo II</a:t>
            </a:r>
            <a:r>
              <a:rPr lang="pt-BR" sz="2400" smtClean="0"/>
              <a:t> (densidades periventriculares transitórias evoluindo para pequenos cistos localizados). Tradicionalmente a ventriculomegalia e o hidrocéfalo tem sido interpretados como seqüela de hemorragia intraventricular, mas há uma evidência cada vez maior que a </a:t>
            </a:r>
            <a:r>
              <a:rPr lang="pt-BR" sz="2400" smtClean="0">
                <a:solidFill>
                  <a:srgbClr val="FF3300"/>
                </a:solidFill>
              </a:rPr>
              <a:t>ventriculomegalia quase sempre reflete algum grau de lesão da substância branca</a:t>
            </a:r>
            <a:r>
              <a:rPr lang="pt-BR" sz="2400" smtClean="0"/>
              <a:t>.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
        <p:nvSpPr>
          <p:cNvPr id="10342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Grp="1"/>
          </p:cNvSpPr>
          <p:nvPr>
            <p:ph type="body" idx="4294967295"/>
          </p:nvPr>
        </p:nvSpPr>
        <p:spPr>
          <a:xfrm>
            <a:off x="395288" y="1601788"/>
            <a:ext cx="8229600" cy="5256212"/>
          </a:xfrm>
          <a:solidFill>
            <a:schemeClr val="bg1"/>
          </a:solidFill>
        </p:spPr>
        <p:txBody>
          <a:bodyPr lIns="91440" tIns="45720"/>
          <a:lstStyle/>
          <a:p>
            <a:pPr>
              <a:lnSpc>
                <a:spcPct val="80000"/>
              </a:lnSpc>
            </a:pPr>
            <a:r>
              <a:rPr lang="pt-BR" sz="2000" smtClean="0"/>
              <a:t>A ventriculomegalia sem evidência de aumento da pressão intracraniana pode também representar um predictor sensível de deficiência tanto cognitiva como motora. No estudo de Whitaker et al, aproximadamente metade dos casos de retardo mental aos 6 anos em RN de muito baixo peso foi atribuída a lesões parenquimatosas/ventriculomegalia independente de outros fatores.</a:t>
            </a:r>
          </a:p>
          <a:p>
            <a:pPr>
              <a:lnSpc>
                <a:spcPct val="80000"/>
              </a:lnSpc>
            </a:pPr>
            <a:r>
              <a:rPr lang="pt-BR" sz="2000" smtClean="0"/>
              <a:t>	No estudo de Ment et al, aos 4,5 anos de idade nos RN pré-termos com ventriculomegalia (figura 16)  a termo (moderada ventriculomegalia: 10-15 mm e severa ventriculomegalia: &gt;15 mm, medida realizada a nível  no corpo médio do ventrículo lateral em corte sagital) foi o mais importante predictor de QI abaixo de 70 (OR de 19; 95% IC: 4,5-80,6). Das crianças com ventriculomegalia a termo, 55% tiveram um QI &lt;70 em comparação com 13% das crianças sem ventriculomegalia a termo, a despeito de maior vantagem educacional das mães das crianças com ventriculomegalia. Os déficits nas crianças com ventriculomegalia a termo eram mais pronunciados nos testes de avaliação da habilidade visual motora. Das crianças com ventriculomegalia, a paralisia cerebral ocorreu em 45% comparado com 7% das crianças sem ventriculomegalia. Estes dados sugerem que, para o RN pré-termo, a ventriculomegalia a termo é conseqüência da vulnerabilidade do cérebro em desenvolvimento.</a:t>
            </a:r>
          </a:p>
        </p:txBody>
      </p:sp>
      <p:sp>
        <p:nvSpPr>
          <p:cNvPr id="10445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468313" y="1528763"/>
            <a:ext cx="8229600" cy="5329237"/>
          </a:xfrm>
          <a:solidFill>
            <a:schemeClr val="bg1"/>
          </a:solidFill>
        </p:spPr>
        <p:txBody>
          <a:bodyPr lIns="91440" tIns="45720"/>
          <a:lstStyle/>
          <a:p>
            <a:pPr>
              <a:lnSpc>
                <a:spcPct val="80000"/>
              </a:lnSpc>
            </a:pPr>
            <a:r>
              <a:rPr lang="pt-BR" sz="1600" smtClean="0"/>
              <a:t>O desenvolvimento cerebral do feto humano caracteriza-se por períodos seqüenciais de proliferação celular, pela migração da glia e neurônios para apropriadas posições corticais e pela elaboração de conexões sinápticas com outras regiões corticais e subcorticais do cérebro. Por volta de 25 semanas de gestação quase todo o desenvolvimento dos neurônios corticais tem sido gerado, a elaboração da árvore axonal e dendrítica está em um estágio ativo e muitos contatos sinápticos estão sendo formados no córtex em desenvolvimento. </a:t>
            </a:r>
          </a:p>
          <a:p>
            <a:pPr>
              <a:lnSpc>
                <a:spcPct val="80000"/>
              </a:lnSpc>
            </a:pPr>
            <a:r>
              <a:rPr lang="pt-BR" sz="1600" smtClean="0"/>
              <a:t>Estudos experimentais conduzidos pelo grupo de Ment et al em ratos submetidos  a insulto hipóxico crônico subletal no 7o dia de vida (nos primeiros 20 dias destes ratos recém-nascidos ocorre uma rápida diferenciação  dos axônios e dendritos), evidenciou no 7o dia de vida diminuição do volume cortical e do volume hemisférico da substância branca com significante ventriculomegalia e evidência de severo comprometimento na corticogênese neste modelo animal de desenvolvimento cerebral. </a:t>
            </a:r>
          </a:p>
          <a:p>
            <a:pPr>
              <a:lnSpc>
                <a:spcPct val="80000"/>
              </a:lnSpc>
            </a:pPr>
            <a:r>
              <a:rPr lang="pt-BR" sz="1600" smtClean="0"/>
              <a:t>Assim, </a:t>
            </a:r>
            <a:r>
              <a:rPr lang="pt-BR" sz="1600" smtClean="0">
                <a:solidFill>
                  <a:srgbClr val="FF3300"/>
                </a:solidFill>
              </a:rPr>
              <a:t>a ventriculomegalia secundária a redução do volume da substância branca, sugere um profundo efeito no padrão e nível da conectividade córtico-cortical e córtico-fugal.</a:t>
            </a:r>
            <a:r>
              <a:rPr lang="pt-BR" sz="1600" smtClean="0"/>
              <a:t> Os estudos clínicos informam que estas crianças com ventriculomegalia sofrem não somente anormalidades nos testes de resposta evocada visual, como também no desempenho motor visual. Os dados do presente estudo de Ment et al provêem adicional evidência da associação das anormalidades visuais com ventriculomegalia a termo nos RN de muito baixo peso ao nascer aos 4,5 anos de idade corrigida.</a:t>
            </a:r>
          </a:p>
          <a:p>
            <a:pPr>
              <a:lnSpc>
                <a:spcPct val="80000"/>
              </a:lnSpc>
            </a:pPr>
            <a:r>
              <a:rPr lang="pt-BR" sz="1600" smtClean="0"/>
              <a:t>Stewart e Kirkbride, citados por Ment et al, relataram deficiente desempenho escolar em crianças com 14 anos de idade com história de nascimento pré-termo e que apresentaram ventriculomegalia detectada pela ressonância magnética. As anormalidades encontradas na substância branca  em seus pacientes representam alterações subjacentes na conectividade hemisférica, provendo assim base para a deficiência cognitiva nos pacientes estudados.</a:t>
            </a:r>
          </a:p>
        </p:txBody>
      </p:sp>
      <p:sp>
        <p:nvSpPr>
          <p:cNvPr id="105475" name="AutoShape 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4294967295"/>
          </p:nvPr>
        </p:nvSpPr>
        <p:spPr/>
        <p:txBody>
          <a:bodyPr/>
          <a:lstStyle/>
          <a:p>
            <a:pPr>
              <a:lnSpc>
                <a:spcPct val="90000"/>
              </a:lnSpc>
            </a:pPr>
            <a:r>
              <a:rPr lang="pt-BR" sz="2400" smtClean="0"/>
              <a:t>A RM não está disponível em muitos Centros e é muito sensível a movimentos produzidos por artefatos No entanto, ele fornece imagens alta resolução e caracterização detalhada da lesão de substância branca na leucomalácia periventricular (LPV). </a:t>
            </a:r>
          </a:p>
          <a:p>
            <a:pPr>
              <a:lnSpc>
                <a:spcPct val="90000"/>
              </a:lnSpc>
            </a:pPr>
            <a:r>
              <a:rPr lang="pt-BR" sz="2400" smtClean="0"/>
              <a:t>a US é uma ferramenta útil de cabeceira de leito, segura e acessível. A LPV produz alargamento maior do ventrículo lateral. Estamos focados em neonatos em quem LPV cística não pode ser detectada pela US e sim pela RM.  Os autores do presente estudo investigaram se poderiam predizer LPV pelo aumento (alargamento) do ventrículo lateral.</a:t>
            </a:r>
          </a:p>
        </p:txBody>
      </p:sp>
      <p:graphicFrame>
        <p:nvGraphicFramePr>
          <p:cNvPr id="106525" name="Group 29"/>
          <p:cNvGraphicFramePr>
            <a:graphicFrameLocks noGrp="1"/>
          </p:cNvGraphicFramePr>
          <p:nvPr/>
        </p:nvGraphicFramePr>
        <p:xfrm>
          <a:off x="827088" y="404813"/>
          <a:ext cx="7632700" cy="822960"/>
        </p:xfrm>
        <a:graphic>
          <a:graphicData uri="http://schemas.openxmlformats.org/drawingml/2006/table">
            <a:tbl>
              <a:tblPr/>
              <a:tblGrid>
                <a:gridCol w="6824662"/>
                <a:gridCol w="808038"/>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Rela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entre aumento de tamanho do ventr</a:t>
                      </a:r>
                      <a:r>
                        <a:rPr kumimoji="0" lang="pt-BR" sz="1200" b="1" i="0" u="none" strike="noStrike" cap="none" normalizeH="0" baseline="0" smtClean="0">
                          <a:ln>
                            <a:noFill/>
                          </a:ln>
                          <a:solidFill>
                            <a:srgbClr val="999999"/>
                          </a:solidFill>
                          <a:effectLst/>
                          <a:latin typeface="Corbel"/>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culo lateral e leucomal</a:t>
                      </a:r>
                      <a:r>
                        <a:rPr kumimoji="0" lang="pt-BR" sz="1200" b="1" i="0" u="none" strike="noStrike" cap="none" normalizeH="0" baseline="0" smtClean="0">
                          <a:ln>
                            <a:noFill/>
                          </a:ln>
                          <a:solidFill>
                            <a:srgbClr val="999999"/>
                          </a:solidFill>
                          <a:effectLst/>
                          <a:latin typeface="Corbel"/>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cia periventricular em crian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Akihiko Kato ,Satoshi Ibara, Yuko Maruyama, and Masahito Terahara. Realizado por Viviana Samprieto Serafim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6512" name="Picture 16" descr="link2">
            <a:hlinkClick r:id="rId2"/>
          </p:cNvPr>
          <p:cNvPicPr>
            <a:picLocks noChangeAspect="1" noChangeArrowheads="1"/>
          </p:cNvPicPr>
          <p:nvPr/>
        </p:nvPicPr>
        <p:blipFill>
          <a:blip r:embed="rId3"/>
          <a:srcRect/>
          <a:stretch>
            <a:fillRect/>
          </a:stretch>
        </p:blipFill>
        <p:spPr bwMode="auto">
          <a:xfrm>
            <a:off x="7596188" y="695325"/>
            <a:ext cx="352425" cy="285750"/>
          </a:xfrm>
          <a:prstGeom prst="rect">
            <a:avLst/>
          </a:prstGeom>
          <a:noFill/>
        </p:spPr>
      </p:pic>
      <p:sp>
        <p:nvSpPr>
          <p:cNvPr id="106526" name="AutoShape 30"/>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p:cNvSpPr>
          <p:nvPr>
            <p:ph type="body" idx="4294967295"/>
          </p:nvPr>
        </p:nvSpPr>
        <p:spPr/>
        <p:txBody>
          <a:bodyPr/>
          <a:lstStyle/>
          <a:p>
            <a:pPr>
              <a:lnSpc>
                <a:spcPct val="90000"/>
              </a:lnSpc>
            </a:pPr>
            <a:r>
              <a:rPr lang="pt-BR" b="1" smtClean="0"/>
              <a:t>a injúria cerebral deve ser suspeita se o ventrículo lateral estiver aumentado, mesmo se a LPV cística não tenha sido detectada por ecografia.</a:t>
            </a:r>
          </a:p>
          <a:p>
            <a:pPr>
              <a:lnSpc>
                <a:spcPct val="90000"/>
              </a:lnSpc>
            </a:pPr>
            <a:endParaRPr lang="pt-BR" b="1" smtClean="0"/>
          </a:p>
          <a:p>
            <a:pPr>
              <a:lnSpc>
                <a:spcPct val="90000"/>
              </a:lnSpc>
            </a:pPr>
            <a:r>
              <a:rPr lang="pt-BR" b="1" smtClean="0"/>
              <a:t>podemos suspeitar de LPV em crianças cujos ventrículos laterais estão aumentados de tamanho mesmo que LPV cística não tenha sido detectada pelo exame de ultrassom craniano.</a:t>
            </a:r>
            <a:r>
              <a:rPr lang="pt-BR" smtClean="0"/>
              <a:t> </a:t>
            </a:r>
          </a:p>
        </p:txBody>
      </p:sp>
      <p:sp>
        <p:nvSpPr>
          <p:cNvPr id="107541" name="AutoShape 21"/>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p:txBody>
          <a:bodyPr lIns="91440" tIns="45720">
            <a:normAutofit/>
          </a:bodyPr>
          <a:lstStyle/>
          <a:p>
            <a:pPr algn="ctr">
              <a:lnSpc>
                <a:spcPct val="70000"/>
              </a:lnSpc>
              <a:buFont typeface="Wingdings 2" pitchFamily="18" charset="2"/>
              <a:buNone/>
            </a:pPr>
            <a:r>
              <a:rPr lang="pt-BR" sz="2700" b="1" smtClean="0">
                <a:solidFill>
                  <a:srgbClr val="0033CC"/>
                </a:solidFill>
              </a:rPr>
              <a:t>Este estudo evidenciou que alterações no crescimento cerebral  que se correlacionam com o desfecho do neurodesenvolvimento podem ser observadas de forma simples e precoce através de técnicas ultrassonográficas no período pós-natal de crianças pré-termo que não apresentem lesão cerebral detectável como grandes hemorragia peri/intraventriculares  ou leucomalácia periventricular.</a:t>
            </a:r>
          </a:p>
          <a:p>
            <a:pPr>
              <a:lnSpc>
                <a:spcPct val="70000"/>
              </a:lnSpc>
            </a:pPr>
            <a:endParaRPr lang="pt-BR" sz="2700" b="1" smtClean="0">
              <a:solidFill>
                <a:srgbClr val="0033CC"/>
              </a:solidFill>
            </a:endParaRPr>
          </a:p>
          <a:p>
            <a:pPr>
              <a:lnSpc>
                <a:spcPct val="70000"/>
              </a:lnSpc>
            </a:pPr>
            <a:r>
              <a:rPr lang="pt-BR" sz="2700" smtClean="0"/>
              <a:t>Embora a RNM seja mais sensível que o USC em alguns aspectos da avaliação da estrutura cerebral do RN, o acesso à RNM é mais limitado.</a:t>
            </a: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4294967295"/>
          </p:nvPr>
        </p:nvSpPr>
        <p:spPr>
          <a:xfrm>
            <a:off x="611188" y="981075"/>
            <a:ext cx="8229600" cy="5876925"/>
          </a:xfrm>
          <a:solidFill>
            <a:schemeClr val="bg1"/>
          </a:solidFill>
        </p:spPr>
        <p:txBody>
          <a:bodyPr/>
          <a:lstStyle/>
          <a:p>
            <a:pPr>
              <a:lnSpc>
                <a:spcPct val="90000"/>
              </a:lnSpc>
            </a:pPr>
            <a:r>
              <a:rPr lang="pt-BR" sz="2800" smtClean="0"/>
              <a:t> </a:t>
            </a:r>
            <a:r>
              <a:rPr lang="pt-BR" sz="1800" smtClean="0"/>
              <a:t>A leucomalácia periventricular (LPV) se refere a um espectro de anomalias da substância branca. Apresenta dois componentes: um </a:t>
            </a:r>
            <a:r>
              <a:rPr lang="pt-BR" sz="1800" b="1" smtClean="0"/>
              <a:t>componente focal profundo (LPVf</a:t>
            </a:r>
            <a:r>
              <a:rPr lang="pt-BR" sz="1800" smtClean="0"/>
              <a:t>) caracterizado por necrose de todos os elementos celulares na substância branca periventricular, resultando na formação de macro ou microcistos e um </a:t>
            </a:r>
            <a:r>
              <a:rPr lang="pt-BR" sz="1800" b="1" smtClean="0"/>
              <a:t>componente difuso (LPVd),</a:t>
            </a:r>
            <a:r>
              <a:rPr lang="pt-BR" sz="1800" smtClean="0"/>
              <a:t> caracterizada por lesão de  oligodentrócitos premielinizantes (pré-Ols) e associada a astrocitose e microgliose. A oligodendroglia produz moléculas guia e é responsável pela mielinização. Qualquer lesão afetando os pré-OLs pode resultar em hipomielinização e alterações microestruturais na conectividade .</a:t>
            </a:r>
          </a:p>
          <a:p>
            <a:pPr>
              <a:lnSpc>
                <a:spcPct val="90000"/>
              </a:lnSpc>
            </a:pPr>
            <a:r>
              <a:rPr lang="pt-BR" sz="1800" smtClean="0"/>
              <a:t>A </a:t>
            </a:r>
            <a:r>
              <a:rPr lang="pt-BR" sz="1800" b="1" smtClean="0"/>
              <a:t>imagem </a:t>
            </a:r>
            <a:r>
              <a:rPr lang="pt-BR" sz="1800" smtClean="0"/>
              <a:t>tem um papel importante na avaliação diagnóstica da LPV. US transfontanelar  demonstra um </a:t>
            </a:r>
            <a:r>
              <a:rPr lang="pt-BR" sz="1800" b="1" smtClean="0"/>
              <a:t>aumento da ecodensidade periventricular que progressivamente (8 a 25d) dá lugar ao desenvolvimento de micro ou macrocistos coalescentes .</a:t>
            </a:r>
            <a:r>
              <a:rPr lang="pt-BR" sz="1800" smtClean="0"/>
              <a:t> Veja a figura:</a:t>
            </a:r>
          </a:p>
          <a:p>
            <a:pPr>
              <a:lnSpc>
                <a:spcPct val="90000"/>
              </a:lnSpc>
            </a:pPr>
            <a:r>
              <a:rPr lang="pt-BR" sz="2800" smtClean="0"/>
              <a:t/>
            </a:r>
            <a:br>
              <a:rPr lang="pt-BR" sz="2800" smtClean="0"/>
            </a:br>
            <a:endParaRPr lang="pt-BR" sz="2800"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r>
              <a:rPr lang="pt-BR" sz="1400" b="1" i="1" smtClean="0"/>
              <a:t>US transfontanelar no dia 9 (a,b) e no dia 23 (c,d) de vida. A US na incidência coronal mostra LPV, ecodensidades periventriculares (a,b)  com progressão a cistos (c,d). Cortesia do Dr. C. Veyrac</a:t>
            </a:r>
            <a:endParaRPr lang="pt-BR" sz="1400" smtClean="0"/>
          </a:p>
        </p:txBody>
      </p:sp>
      <p:graphicFrame>
        <p:nvGraphicFramePr>
          <p:cNvPr id="111643" name="Group 27"/>
          <p:cNvGraphicFramePr>
            <a:graphicFrameLocks noGrp="1"/>
          </p:cNvGraphicFramePr>
          <p:nvPr/>
        </p:nvGraphicFramePr>
        <p:xfrm>
          <a:off x="755650" y="333375"/>
          <a:ext cx="8064500" cy="640080"/>
        </p:xfrm>
        <a:graphic>
          <a:graphicData uri="http://schemas.openxmlformats.org/drawingml/2006/table">
            <a:tbl>
              <a:tblPr/>
              <a:tblGrid>
                <a:gridCol w="2689225"/>
                <a:gridCol w="2686050"/>
                <a:gridCol w="26892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Lesões cerebrais em prematuros: diagn</a:t>
                      </a:r>
                      <a:r>
                        <a:rPr kumimoji="0" lang="pt-BR" sz="1200" b="0" i="0" u="none" strike="noStrike" cap="none" normalizeH="0" baseline="0" smtClean="0">
                          <a:ln>
                            <a:noFill/>
                          </a:ln>
                          <a:solidFill>
                            <a:srgbClr val="000066"/>
                          </a:solidFill>
                          <a:effectLst/>
                          <a:latin typeface="Corbel"/>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stico inicial e seguimento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Maria I. Argyropoulou. Realizado por L</a:t>
                      </a:r>
                      <a:r>
                        <a:rPr kumimoji="0" lang="pt-BR" sz="1200" b="0" i="0" u="none" strike="noStrike" cap="none" normalizeH="0" baseline="0" smtClean="0">
                          <a:ln>
                            <a:noFill/>
                          </a:ln>
                          <a:solidFill>
                            <a:srgbClr val="000066"/>
                          </a:solidFill>
                          <a:effectLst/>
                          <a:latin typeface="Corbel"/>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via Jacarand</a:t>
                      </a:r>
                      <a:r>
                        <a:rPr kumimoji="0" lang="pt-BR" sz="1200" b="0" i="0" u="none" strike="noStrike" cap="none" normalizeH="0" baseline="0" smtClean="0">
                          <a:ln>
                            <a:noFill/>
                          </a:ln>
                          <a:solidFill>
                            <a:srgbClr val="000066"/>
                          </a:solidFill>
                          <a:effectLst/>
                          <a:latin typeface="Corbel"/>
                          <a:cs typeface="Times New Roman" pitchFamily="18" charset="0"/>
                          <a:hlinkClick r:id="rId2"/>
                        </a:rPr>
                        <a:t>á</a:t>
                      </a:r>
                      <a:r>
                        <a:rPr kumimoji="0" lang="pt-BR" sz="1200" b="0" i="0" u="none" strike="noStrike" cap="none" normalizeH="0" baseline="0" smtClean="0">
                          <a:ln>
                            <a:noFill/>
                          </a:ln>
                          <a:solidFill>
                            <a:srgbClr val="000066"/>
                          </a:solidFill>
                          <a:effectLst/>
                          <a:latin typeface="Geneva"/>
                          <a:cs typeface="Times New Roman" pitchFamily="18" charset="0"/>
                          <a:hlinkClick r:id="rId2"/>
                        </a:rPr>
                        <a:t> de Faria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orbe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1623" name="Picture 7" descr="Clique aqui para ver o artigo">
            <a:hlinkClick r:id="rId2"/>
          </p:cNvPr>
          <p:cNvPicPr>
            <a:picLocks noChangeAspect="1" noChangeArrowheads="1"/>
          </p:cNvPicPr>
          <p:nvPr/>
        </p:nvPicPr>
        <p:blipFill>
          <a:blip r:embed="rId3"/>
          <a:srcRect/>
          <a:stretch>
            <a:fillRect/>
          </a:stretch>
        </p:blipFill>
        <p:spPr bwMode="auto">
          <a:xfrm>
            <a:off x="7092950" y="476250"/>
            <a:ext cx="371475" cy="371475"/>
          </a:xfrm>
          <a:prstGeom prst="rect">
            <a:avLst/>
          </a:prstGeom>
          <a:noFill/>
        </p:spPr>
      </p:pic>
      <p:pic>
        <p:nvPicPr>
          <p:cNvPr id="111644" name="Picture 28"/>
          <p:cNvPicPr>
            <a:picLocks noChangeAspect="1" noChangeArrowheads="1"/>
          </p:cNvPicPr>
          <p:nvPr/>
        </p:nvPicPr>
        <p:blipFill>
          <a:blip r:embed="rId4"/>
          <a:srcRect/>
          <a:stretch>
            <a:fillRect/>
          </a:stretch>
        </p:blipFill>
        <p:spPr bwMode="auto">
          <a:xfrm>
            <a:off x="5076825" y="4149725"/>
            <a:ext cx="2049463" cy="2205038"/>
          </a:xfrm>
          <a:prstGeom prst="rect">
            <a:avLst/>
          </a:prstGeom>
          <a:noFill/>
          <a:ln w="9525">
            <a:noFill/>
            <a:miter lim="800000"/>
            <a:headEnd/>
            <a:tailEnd/>
          </a:ln>
        </p:spPr>
      </p:pic>
      <p:sp>
        <p:nvSpPr>
          <p:cNvPr id="111645" name="AutoShape 29"/>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4294967295"/>
          </p:nvPr>
        </p:nvSpPr>
        <p:spPr/>
        <p:txBody>
          <a:bodyPr/>
          <a:lstStyle/>
          <a:p>
            <a:pPr>
              <a:lnSpc>
                <a:spcPct val="80000"/>
              </a:lnSpc>
            </a:pPr>
            <a:r>
              <a:rPr lang="pt-BR" sz="2800" smtClean="0"/>
              <a:t>Quando se desenvolve </a:t>
            </a:r>
            <a:r>
              <a:rPr lang="pt-BR" sz="2800" b="1" smtClean="0"/>
              <a:t>ventriculomegalia com bordas ventriculares irregulares com afilamento da substância branca periventricular e corpo caloso, o diagnóstico de LPVf é evidente</a:t>
            </a:r>
            <a:r>
              <a:rPr lang="pt-BR" sz="2800" smtClean="0"/>
              <a:t> .Em um grande numero de casos, entretanto e </a:t>
            </a:r>
            <a:r>
              <a:rPr lang="pt-BR" sz="2800" b="1" smtClean="0"/>
              <a:t>na LPVd, o diagnóstico pode não ser feito até o aparecimento da ventriculomegalia com bordas regulares</a:t>
            </a:r>
            <a:r>
              <a:rPr lang="pt-BR" sz="2800" smtClean="0"/>
              <a:t>. Protocolos de avaliação variam, mas é importante </a:t>
            </a:r>
            <a:r>
              <a:rPr lang="pt-BR" sz="2800" b="1" smtClean="0"/>
              <a:t>fazer o US transfontanelar logo após o nascimento e repeti-lo entre 7 e 14 dias e novamente próximo a idade gestacional  de termo.</a:t>
            </a:r>
          </a:p>
          <a:p>
            <a:pPr>
              <a:lnSpc>
                <a:spcPct val="80000"/>
              </a:lnSpc>
            </a:pPr>
            <a:endParaRPr lang="pt-BR" sz="2800" smtClean="0"/>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4294967295"/>
          </p:nvPr>
        </p:nvSpPr>
        <p:spPr/>
        <p:txBody>
          <a:bodyPr/>
          <a:lstStyle/>
          <a:p>
            <a:pPr>
              <a:lnSpc>
                <a:spcPct val="80000"/>
              </a:lnSpc>
            </a:pPr>
            <a:r>
              <a:rPr lang="pt-PT" sz="2400" smtClean="0"/>
              <a:t>Ecogenicidade detectada no USC e sinal excessivamente difuso de alta intensidade (</a:t>
            </a:r>
            <a:r>
              <a:rPr lang="pt-PT" sz="2400" i="1" smtClean="0"/>
              <a:t>difuse excessive high signal intensity-</a:t>
            </a:r>
            <a:r>
              <a:rPr lang="pt-PT" sz="2400" smtClean="0"/>
              <a:t>DEHSI) detectado na RM são prevalentes nos pré-termos. A ecogenicidade é definida pelo “brilho mais intenso” do que o plexo coróide, enquanto DEHSI é definido como sinal de maior intensidade da substância branca do que a a substância branca não mielinizada em imagens T2.</a:t>
            </a:r>
          </a:p>
          <a:p>
            <a:pPr>
              <a:lnSpc>
                <a:spcPct val="80000"/>
              </a:lnSpc>
            </a:pPr>
            <a:r>
              <a:rPr lang="pt-PT" sz="2400" smtClean="0"/>
              <a:t>No entanto não está claro se a ecogenicidade e DHSI representam o mesmo fenômeno. </a:t>
            </a:r>
          </a:p>
          <a:p>
            <a:pPr>
              <a:lnSpc>
                <a:spcPct val="80000"/>
              </a:lnSpc>
            </a:pPr>
            <a:r>
              <a:rPr lang="pt-PT" sz="2400" smtClean="0"/>
              <a:t>Compreender a relação entre estes dois freqüentes mudanças de sinal da substância branca, definidos por diferentes modalidades, podem nos ajudar a descrever esse fenômeno, uma vez que não está claro se estas alterações do sinal representam nível de maturação ou fazem parte de um de lesão da substância branca.</a:t>
            </a:r>
            <a:endParaRPr lang="pt-BR" sz="2400" smtClean="0"/>
          </a:p>
        </p:txBody>
      </p:sp>
      <p:graphicFrame>
        <p:nvGraphicFramePr>
          <p:cNvPr id="109590" name="Group 22"/>
          <p:cNvGraphicFramePr>
            <a:graphicFrameLocks noGrp="1"/>
          </p:cNvGraphicFramePr>
          <p:nvPr/>
        </p:nvGraphicFramePr>
        <p:xfrm>
          <a:off x="468313" y="188913"/>
          <a:ext cx="8280400" cy="1341120"/>
        </p:xfrm>
        <a:graphic>
          <a:graphicData uri="http://schemas.openxmlformats.org/drawingml/2006/table">
            <a:tbl>
              <a:tblPr/>
              <a:tblGrid>
                <a:gridCol w="7405687"/>
                <a:gridCol w="874713"/>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Mudan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 isoladas leves do sinal na substância branca em prematuros:uma abordagem regional para a compara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do ultrassom craniano e achados da ressonância magn</a:t>
                      </a:r>
                      <a:r>
                        <a:rPr kumimoji="0" lang="pt-BR" sz="1200" b="1" i="0" u="none" strike="noStrike" cap="none" normalizeH="0" baseline="0" smtClean="0">
                          <a:ln>
                            <a:noFill/>
                          </a:ln>
                          <a:solidFill>
                            <a:srgbClr val="999999"/>
                          </a:solidFill>
                          <a:effectLst/>
                          <a:latin typeface="Corbe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Weinstein W, Bashat DB, Gross-Tsur V et al. Realizado por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119063"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a:noFill/>
                    </a:lnT>
                    <a:lnB cap="flat">
                      <a:noFill/>
                    </a:lnB>
                    <a:lnTlToBr>
                      <a:noFill/>
                    </a:lnTlToBr>
                    <a:lnBlToTr>
                      <a:noFill/>
                    </a:lnBlToTr>
                    <a:noFill/>
                  </a:tcPr>
                </a:tc>
                <a:tc>
                  <a:txBody>
                    <a:bodyPr/>
                    <a:lstStyle/>
                    <a:p>
                      <a:pPr marL="119063"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Corbel"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109587" name="Rectangle 19"/>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pt-BR"/>
              <a:t/>
            </a:r>
            <a:br>
              <a:rPr lang="pt-BR"/>
            </a:br>
            <a:endParaRPr lang="pt-BR">
              <a:latin typeface="Corbel" pitchFamily="34" charset="0"/>
            </a:endParaRPr>
          </a:p>
        </p:txBody>
      </p:sp>
      <p:pic>
        <p:nvPicPr>
          <p:cNvPr id="109574" name="Picture 6" descr="link2">
            <a:hlinkClick r:id="rId2"/>
          </p:cNvPr>
          <p:cNvPicPr>
            <a:picLocks noChangeAspect="1" noChangeArrowheads="1"/>
          </p:cNvPicPr>
          <p:nvPr/>
        </p:nvPicPr>
        <p:blipFill>
          <a:blip r:embed="rId3"/>
          <a:srcRect/>
          <a:stretch>
            <a:fillRect/>
          </a:stretch>
        </p:blipFill>
        <p:spPr bwMode="auto">
          <a:xfrm>
            <a:off x="7812088" y="333375"/>
            <a:ext cx="352425" cy="285750"/>
          </a:xfrm>
          <a:prstGeom prst="rect">
            <a:avLst/>
          </a:prstGeom>
          <a:noFill/>
        </p:spPr>
      </p:pic>
      <p:sp>
        <p:nvSpPr>
          <p:cNvPr id="109591" name="AutoShape 2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p:cNvSpPr>
          <p:nvPr>
            <p:ph type="body" idx="4294967295"/>
          </p:nvPr>
        </p:nvSpPr>
        <p:spPr>
          <a:xfrm>
            <a:off x="0" y="1774825"/>
            <a:ext cx="9144000" cy="4625975"/>
          </a:xfrm>
        </p:spPr>
        <p:txBody>
          <a:bodyPr/>
          <a:lstStyle/>
          <a:p>
            <a:pPr>
              <a:lnSpc>
                <a:spcPct val="90000"/>
              </a:lnSpc>
            </a:pPr>
            <a:r>
              <a:rPr lang="pt-PT" b="1" smtClean="0"/>
              <a:t>A ecogenicidade e DEHSI provavelmente representam o mesmo fenômeno.</a:t>
            </a:r>
          </a:p>
          <a:p>
            <a:pPr>
              <a:lnSpc>
                <a:spcPct val="90000"/>
              </a:lnSpc>
            </a:pPr>
            <a:r>
              <a:rPr lang="pt-BR" smtClean="0"/>
              <a:t> </a:t>
            </a:r>
            <a:r>
              <a:rPr lang="pt-PT" smtClean="0"/>
              <a:t>Uma limitação adicional é que só neurodesenvolvimento muito precoce  foi avaliado; os autores recomendam um acompanhamento a longo prazo, para estudar possíveis efeitos da ecogenicidade e DEHSI em estágios de desenvolvimento posteriores.</a:t>
            </a:r>
            <a:br>
              <a:rPr lang="pt-PT" smtClean="0"/>
            </a:br>
            <a:r>
              <a:rPr lang="pt-PT" smtClean="0"/>
              <a:t/>
            </a:r>
            <a:br>
              <a:rPr lang="pt-PT" smtClean="0"/>
            </a:br>
            <a:endParaRPr lang="pt-BR" smtClean="0"/>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idx="4294967295"/>
          </p:nvPr>
        </p:nvSpPr>
        <p:spPr bwMode="auto">
          <a:noFill/>
        </p:spPr>
        <p:txBody>
          <a:bodyPr wrap="square" tIns="45720" bIns="45720" numCol="1" anchorCtr="0" compatLnSpc="1">
            <a:prstTxWarp prst="textNoShape">
              <a:avLst/>
            </a:prstTxWarp>
          </a:bodyPr>
          <a:lstStyle/>
          <a:p>
            <a:pPr algn="ctr"/>
            <a:r>
              <a:rPr lang="pt-BR" sz="4100" smtClean="0"/>
              <a:t>Interpretando o ultrasson craniano</a:t>
            </a:r>
            <a:br>
              <a:rPr lang="pt-BR" sz="4100" smtClean="0"/>
            </a:br>
            <a:r>
              <a:rPr lang="pt-BR" sz="4100" smtClean="0"/>
              <a:t>Lesão cerebral difusa!</a:t>
            </a:r>
          </a:p>
        </p:txBody>
      </p:sp>
      <p:sp>
        <p:nvSpPr>
          <p:cNvPr id="115715" name="Rectangle 3"/>
          <p:cNvSpPr>
            <a:spLocks noGrp="1"/>
          </p:cNvSpPr>
          <p:nvPr>
            <p:ph type="body" idx="4294967295"/>
          </p:nvPr>
        </p:nvSpPr>
        <p:spPr/>
        <p:txBody>
          <a:bodyPr/>
          <a:lstStyle/>
          <a:p>
            <a:pPr>
              <a:lnSpc>
                <a:spcPct val="80000"/>
              </a:lnSpc>
            </a:pPr>
            <a:r>
              <a:rPr lang="pt-BR" sz="1800" smtClean="0"/>
              <a:t>É importante o reconhecimento deste tema, uma vez que a a hiperecogenicidade periventricular e/ou  ventriculomegalia é dado em muitos laudos  dos ultrassons (US) craniano  que realizamos. Na ausência de hemorragia intraventricular, a </a:t>
            </a:r>
            <a:r>
              <a:rPr lang="pt-BR" sz="1800" b="1" smtClean="0">
                <a:solidFill>
                  <a:srgbClr val="FF3300"/>
                </a:solidFill>
              </a:rPr>
              <a:t>dilatação ventricular</a:t>
            </a:r>
            <a:r>
              <a:rPr lang="pt-BR" sz="1800" smtClean="0"/>
              <a:t> pode refletir perda da substância branca, mesmo que não sejam visualizados cistos na substância branca (geralmente o ultrassom detecta cistos acima de 3 mm). A razão ventrículo lateral/perímetro cefálico (VL/PC) no ponto de corte de 0,6 apresentou melhor sensibilidade e especificidade para a suspeita de leucomalácia periventricular. Paneth sugere incluir a ventriculomegalia no espectro da lesão da substância branca, podendo alguns destes RN com ventriculomegalia apresentar espectro de leucomalácia tipo II (densidades periventriculares transitórias evoluindo para pequenos cistos localizados).</a:t>
            </a:r>
          </a:p>
          <a:p>
            <a:pPr>
              <a:lnSpc>
                <a:spcPct val="80000"/>
              </a:lnSpc>
            </a:pPr>
            <a:r>
              <a:rPr lang="pt-BR" sz="1800" smtClean="0"/>
              <a:t>O US cerebral é de valor na predicção de RN com </a:t>
            </a:r>
            <a:r>
              <a:rPr lang="pt-BR" sz="1800" b="1" smtClean="0"/>
              <a:t>lesão na substância branca</a:t>
            </a:r>
            <a:r>
              <a:rPr lang="pt-BR" sz="1800" smtClean="0"/>
              <a:t>: </a:t>
            </a:r>
            <a:r>
              <a:rPr lang="pt-BR" sz="1800" smtClean="0">
                <a:solidFill>
                  <a:srgbClr val="FF3300"/>
                </a:solidFill>
              </a:rPr>
              <a:t>ecogenicidade periventricular, ecolucências (cistos) e dilatação ventricular</a:t>
            </a:r>
            <a:r>
              <a:rPr lang="pt-BR" sz="1800" smtClean="0"/>
              <a:t>. O encontro de ecolucência é um indicativo de dissolução tecidual e cistos. Todo o RN abaixo de 32 semanas é imperativo que passe pela ultrassonografia de crânio, devido às características das vasculaturas penetrantes e periventriculares nestes recém-nascidos. </a:t>
            </a:r>
          </a:p>
        </p:txBody>
      </p:sp>
      <p:sp>
        <p:nvSpPr>
          <p:cNvPr id="115716" name="Text Box 4"/>
          <p:cNvSpPr txBox="1">
            <a:spLocks noChangeArrowheads="1"/>
          </p:cNvSpPr>
          <p:nvPr/>
        </p:nvSpPr>
        <p:spPr bwMode="auto">
          <a:xfrm>
            <a:off x="4048125" y="1482725"/>
            <a:ext cx="1700213" cy="304800"/>
          </a:xfrm>
          <a:prstGeom prst="rect">
            <a:avLst/>
          </a:prstGeom>
          <a:noFill/>
          <a:ln w="9525">
            <a:noFill/>
            <a:miter lim="800000"/>
            <a:headEnd/>
            <a:tailEnd/>
          </a:ln>
          <a:effectLst/>
        </p:spPr>
        <p:txBody>
          <a:bodyPr wrap="none">
            <a:spAutoFit/>
          </a:bodyPr>
          <a:lstStyle/>
          <a:p>
            <a:r>
              <a:rPr lang="pt-BR" sz="1400" b="1" i="1"/>
              <a:t>Paulo R. Margotto</a:t>
            </a:r>
          </a:p>
        </p:txBody>
      </p:sp>
      <p:pic>
        <p:nvPicPr>
          <p:cNvPr id="115717" name="Picture 20"/>
          <p:cNvPicPr>
            <a:picLocks noChangeAspect="1" noChangeArrowheads="1"/>
          </p:cNvPicPr>
          <p:nvPr/>
        </p:nvPicPr>
        <p:blipFill>
          <a:blip r:embed="rId2"/>
          <a:srcRect/>
          <a:stretch>
            <a:fillRect/>
          </a:stretch>
        </p:blipFill>
        <p:spPr bwMode="auto">
          <a:xfrm>
            <a:off x="0" y="692150"/>
            <a:ext cx="998538" cy="1198563"/>
          </a:xfrm>
          <a:prstGeom prst="rect">
            <a:avLst/>
          </a:prstGeom>
          <a:noFill/>
          <a:ln w="9525">
            <a:noFill/>
            <a:miter lim="800000"/>
            <a:headEnd/>
            <a:tailEnd/>
          </a:ln>
        </p:spPr>
      </p:pic>
      <p:pic>
        <p:nvPicPr>
          <p:cNvPr id="115718" name="Picture 21"/>
          <p:cNvPicPr>
            <a:picLocks noChangeAspect="1" noChangeArrowheads="1"/>
          </p:cNvPicPr>
          <p:nvPr/>
        </p:nvPicPr>
        <p:blipFill>
          <a:blip r:embed="rId3"/>
          <a:srcRect/>
          <a:stretch>
            <a:fillRect/>
          </a:stretch>
        </p:blipFill>
        <p:spPr bwMode="auto">
          <a:xfrm>
            <a:off x="7451725" y="765175"/>
            <a:ext cx="1835150" cy="1071563"/>
          </a:xfrm>
          <a:prstGeom prst="rect">
            <a:avLst/>
          </a:prstGeom>
          <a:noFill/>
          <a:ln w="9525">
            <a:noFill/>
            <a:miter lim="800000"/>
            <a:headEnd/>
            <a:tailEnd/>
          </a:ln>
        </p:spPr>
      </p:pic>
      <p:sp>
        <p:nvSpPr>
          <p:cNvPr id="115719" name="AutoShape 7"/>
          <p:cNvSpPr>
            <a:spLocks noChangeArrowheads="1"/>
          </p:cNvSpPr>
          <p:nvPr/>
        </p:nvSpPr>
        <p:spPr bwMode="auto">
          <a:xfrm>
            <a:off x="8532813" y="640080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p:cNvSpPr>
          <p:nvPr>
            <p:ph type="body" idx="4294967295"/>
          </p:nvPr>
        </p:nvSpPr>
        <p:spPr/>
        <p:txBody>
          <a:bodyPr/>
          <a:lstStyle/>
          <a:p>
            <a:pPr>
              <a:lnSpc>
                <a:spcPct val="80000"/>
              </a:lnSpc>
            </a:pPr>
            <a:r>
              <a:rPr lang="pt-BR" sz="2000" smtClean="0"/>
              <a:t>Quando detectamos a hiperecogenicidade periventricular nos primeiros 6 dias de vida, temos que acompanhar para sabermos se é uma </a:t>
            </a:r>
            <a:r>
              <a:rPr lang="pt-BR" sz="2000" b="1" smtClean="0"/>
              <a:t>hiperecogenicidade curta</a:t>
            </a:r>
            <a:r>
              <a:rPr lang="pt-BR" sz="2000" smtClean="0"/>
              <a:t> (resolvem-se dentro de 6 dias sem nenhuma anormalidade), </a:t>
            </a:r>
            <a:r>
              <a:rPr lang="pt-BR" sz="2000" b="1" smtClean="0"/>
              <a:t>intermediária</a:t>
            </a:r>
            <a:r>
              <a:rPr lang="pt-BR" sz="2000" smtClean="0"/>
              <a:t> (desaparece entre 7-13 dias após o início) ou se é </a:t>
            </a:r>
            <a:r>
              <a:rPr lang="pt-BR" sz="2000" b="1" smtClean="0"/>
              <a:t>prolongada</a:t>
            </a:r>
            <a:r>
              <a:rPr lang="pt-BR" sz="2000" smtClean="0"/>
              <a:t> (se desaparece no 14º ou mais). </a:t>
            </a:r>
            <a:r>
              <a:rPr lang="pt-BR" sz="2000" b="1" i="1" smtClean="0"/>
              <a:t>As hiperecogenicidades que duraram menos de 14 dias não tiveram impacto no segmento neurocomportamental e na competência motora na idade de 6 anos</a:t>
            </a:r>
            <a:r>
              <a:rPr lang="pt-BR" sz="2000" smtClean="0"/>
              <a:t>. A paralisia cerebral foi detectada em 8,3% das crianças com 18 meses de vida que tiveram hiperecogenicidade prolongada, versos 62% nas crianças que tiverem leucomalácia cística. Assim a hiperecogenicidade periventricular (PROLONGADA) pode representar um espectro leve de leucomalácia periventricular.</a:t>
            </a:r>
          </a:p>
          <a:p>
            <a:pPr>
              <a:lnSpc>
                <a:spcPct val="80000"/>
              </a:lnSpc>
            </a:pPr>
            <a:r>
              <a:rPr lang="pt-BR" sz="2000" smtClean="0"/>
              <a:t>É importante ter em mente que muitas das lesões que identificamos no ultrassom pode não evoluir para paralisia cerebral. Provavelmente devido à plasticidade cerebral. No entanto, na nossa Unidade, estes RN são estimulados precocemente (terapia ocupacional, ainda na UTI Neonatal. </a:t>
            </a:r>
          </a:p>
        </p:txBody>
      </p:sp>
      <p:sp>
        <p:nvSpPr>
          <p:cNvPr id="11878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4294967295"/>
          </p:nvPr>
        </p:nvSpPr>
        <p:spPr/>
        <p:txBody>
          <a:bodyPr/>
          <a:lstStyle/>
          <a:p>
            <a:pPr>
              <a:lnSpc>
                <a:spcPct val="80000"/>
              </a:lnSpc>
            </a:pPr>
            <a:r>
              <a:rPr lang="pt-BR" sz="1600" smtClean="0"/>
              <a:t>No moderno cuidado intensivo neonatal é preciso que saibamos que o conceito atual de leucomalácia periventricular deve incluir não somente as lesões císticas, mas também o envolvimento mais difuso da substância branca central. A lesão necrótica evoluindo para cistos, rapidamente identificado pelo ultrassom, não é a principal característica da lesão da substância branca.</a:t>
            </a:r>
          </a:p>
          <a:p>
            <a:pPr>
              <a:lnSpc>
                <a:spcPct val="80000"/>
              </a:lnSpc>
            </a:pPr>
            <a:r>
              <a:rPr lang="pt-BR" sz="1600" smtClean="0"/>
              <a:t>Sabemos das enormidades dificuldades que temos em realizar ressonância magnética (RM) nos nossos recém-nascidos no nosso meio. </a:t>
            </a:r>
          </a:p>
          <a:p>
            <a:pPr>
              <a:lnSpc>
                <a:spcPct val="80000"/>
              </a:lnSpc>
            </a:pPr>
            <a:r>
              <a:rPr lang="pt-BR" sz="1600" smtClean="0"/>
              <a:t>O estudo de Horsch e cl (2010) mostrou que as crianças ex-pré-termos extremos com US normal a termo também tinham RM normal a termo (64%) ou somente leves (36%) anormalidades na substância branca na RM. Portanto, nenhuma criança com US normal a termo apresentou moderada a severa anormalidades ou alterações na substância cinzenta na RM. Todas as crianças com severas anormalidades também apresentaram severas anormalidades tanto no US como na RM.</a:t>
            </a:r>
          </a:p>
          <a:p>
            <a:pPr>
              <a:lnSpc>
                <a:spcPct val="80000"/>
              </a:lnSpc>
            </a:pPr>
            <a:r>
              <a:rPr lang="pt-BR" sz="1600" smtClean="0"/>
              <a:t>Também M Weinstein et al (2014) mostraram que a hiperecogenicidade periventricular  detectada pelo US corresponde a mesma imagem detectada pela RM a termo (sinal excessivamente difuso de alta intensidade-DEHS), recomendando um acompanhamento a longo prazo para o spossíveis efeitos em estágios posteriores do desenvolvimento</a:t>
            </a:r>
            <a:br>
              <a:rPr lang="pt-BR" sz="1600" smtClean="0"/>
            </a:br>
            <a:r>
              <a:rPr lang="pt-BR" sz="1600" smtClean="0"/>
              <a:t> Portanto, Os clínicos podem usar os marcadores da lesão da substância branca identificados pelo ultrassom craniano, ecodensidade, ecolucência, </a:t>
            </a:r>
            <a:r>
              <a:rPr lang="pt-BR" sz="2000" b="1" smtClean="0">
                <a:solidFill>
                  <a:srgbClr val="FF3300"/>
                </a:solidFill>
              </a:rPr>
              <a:t>PRINCIPALMENTE SE ACOMPANHADOS DE VENTRICULOMEGALIA</a:t>
            </a:r>
            <a:r>
              <a:rPr lang="pt-BR" sz="1600" smtClean="0"/>
              <a:t> como preditores de atraso do desenvolvimento. As crianças com estes marcadores deveriam ser submetidas a intervenções precoces para minimizar o impacto ruim no desenvolvimento. </a:t>
            </a:r>
          </a:p>
        </p:txBody>
      </p:sp>
      <p:sp>
        <p:nvSpPr>
          <p:cNvPr id="11981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p:cNvSpPr>
          <p:nvPr>
            <p:ph type="body" idx="4294967295"/>
          </p:nvPr>
        </p:nvSpPr>
        <p:spPr/>
        <p:txBody>
          <a:bodyPr/>
          <a:lstStyle/>
          <a:p>
            <a:pPr>
              <a:lnSpc>
                <a:spcPct val="80000"/>
              </a:lnSpc>
            </a:pPr>
            <a:r>
              <a:rPr lang="pt-PT" sz="2800" i="1" smtClean="0"/>
              <a:t>Portanto, na nossa prática clínica, não consideramos a hiperecogenicidade como leucomalácia, diferente de outros autores. Ela pode ser transitória, quando detectada nos primeiros 14 dias de vida (principalmente nos primeiros 6 dias de vida). </a:t>
            </a:r>
            <a:r>
              <a:rPr lang="pt-PT" sz="2800" b="1" i="1" smtClean="0"/>
              <a:t>A persistência depois de 14 dias implica em acompanhamento</a:t>
            </a:r>
            <a:r>
              <a:rPr lang="pt-PT" sz="2800" i="1" smtClean="0"/>
              <a:t>, pela possibilidade de  detecção de leucomalácia cística. </a:t>
            </a:r>
            <a:r>
              <a:rPr lang="pt-PT" sz="2800" i="1" smtClean="0">
                <a:solidFill>
                  <a:srgbClr val="FF3300"/>
                </a:solidFill>
              </a:rPr>
              <a:t>Quando a </a:t>
            </a:r>
            <a:r>
              <a:rPr lang="pt-PT" sz="2800" b="1" i="1" smtClean="0">
                <a:solidFill>
                  <a:srgbClr val="FF3300"/>
                </a:solidFill>
              </a:rPr>
              <a:t>hiperecogenicidade </a:t>
            </a:r>
            <a:r>
              <a:rPr lang="pt-PT" sz="2800" i="1" smtClean="0">
                <a:solidFill>
                  <a:srgbClr val="FF3300"/>
                </a:solidFill>
              </a:rPr>
              <a:t>vem </a:t>
            </a:r>
            <a:r>
              <a:rPr lang="pt-PT" sz="2800" b="1" i="1" smtClean="0">
                <a:solidFill>
                  <a:srgbClr val="FF3300"/>
                </a:solidFill>
              </a:rPr>
              <a:t>acompanhada  de dilatatação biventricular</a:t>
            </a:r>
            <a:r>
              <a:rPr lang="pt-PT" sz="2800" i="1" smtClean="0">
                <a:solidFill>
                  <a:srgbClr val="FF3300"/>
                </a:solidFill>
              </a:rPr>
              <a:t>, a nossa atenção é maior e se estes achados  persistirem na alta do bebê, encaminhamos á Terapia Ocupacional, pois </a:t>
            </a:r>
            <a:r>
              <a:rPr lang="pt-PT" sz="2800" b="1" i="1" smtClean="0">
                <a:solidFill>
                  <a:srgbClr val="FF3300"/>
                </a:solidFill>
              </a:rPr>
              <a:t>pode traduzir lesão cerebral difusa.</a:t>
            </a:r>
            <a:endParaRPr lang="pt-BR" sz="2800" b="1" i="1" smtClean="0">
              <a:solidFill>
                <a:srgbClr val="FF3300"/>
              </a:solidFill>
            </a:endParaRPr>
          </a:p>
        </p:txBody>
      </p:sp>
    </p:spTree>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srcRect/>
          <a:stretch>
            <a:fillRect/>
          </a:stretch>
        </p:blipFill>
        <p:spPr bwMode="auto">
          <a:xfrm>
            <a:off x="2771775" y="0"/>
            <a:ext cx="5580063" cy="692150"/>
          </a:xfrm>
        </p:spPr>
      </p:pic>
      <p:sp>
        <p:nvSpPr>
          <p:cNvPr id="57351" name="Text Box 7"/>
          <p:cNvSpPr txBox="1">
            <a:spLocks noChangeArrowheads="1"/>
          </p:cNvSpPr>
          <p:nvPr/>
        </p:nvSpPr>
        <p:spPr bwMode="auto">
          <a:xfrm>
            <a:off x="323850" y="6092825"/>
            <a:ext cx="8413750" cy="366713"/>
          </a:xfrm>
          <a:prstGeom prst="rect">
            <a:avLst/>
          </a:prstGeom>
          <a:noFill/>
          <a:ln w="9525">
            <a:noFill/>
            <a:miter lim="800000"/>
            <a:headEnd/>
            <a:tailEnd/>
          </a:ln>
          <a:effectLst/>
        </p:spPr>
        <p:txBody>
          <a:bodyPr wrap="none">
            <a:spAutoFit/>
          </a:bodyPr>
          <a:lstStyle/>
          <a:p>
            <a:r>
              <a:rPr lang="pt-BR">
                <a:solidFill>
                  <a:srgbClr val="0000FF"/>
                </a:solidFill>
              </a:rPr>
              <a:t>Ddos. Camila, Letícia  (Dr.  Paulo R. Margotto), Lucas, Patrícia, Priscila e Marcos</a:t>
            </a:r>
          </a:p>
        </p:txBody>
      </p:sp>
      <p:pic>
        <p:nvPicPr>
          <p:cNvPr id="57352" name="Picture 8"/>
          <p:cNvPicPr>
            <a:picLocks noChangeAspect="1" noChangeArrowheads="1"/>
          </p:cNvPicPr>
          <p:nvPr/>
        </p:nvPicPr>
        <p:blipFill>
          <a:blip r:embed="rId3"/>
          <a:srcRect/>
          <a:stretch>
            <a:fillRect/>
          </a:stretch>
        </p:blipFill>
        <p:spPr bwMode="auto">
          <a:xfrm>
            <a:off x="3492500" y="6416675"/>
            <a:ext cx="2500313" cy="441325"/>
          </a:xfrm>
          <a:prstGeom prst="rect">
            <a:avLst/>
          </a:prstGeom>
          <a:noFill/>
        </p:spPr>
      </p:pic>
      <p:pic>
        <p:nvPicPr>
          <p:cNvPr id="57353" name="Picture 9" descr="DSC04139"/>
          <p:cNvPicPr>
            <a:picLocks noChangeAspect="1" noChangeArrowheads="1"/>
          </p:cNvPicPr>
          <p:nvPr/>
        </p:nvPicPr>
        <p:blipFill>
          <a:blip r:embed="rId4" cstate="print">
            <a:lum bright="-6000"/>
          </a:blip>
          <a:srcRect/>
          <a:stretch>
            <a:fillRect/>
          </a:stretch>
        </p:blipFill>
        <p:spPr bwMode="auto">
          <a:xfrm>
            <a:off x="395288" y="549275"/>
            <a:ext cx="8424862" cy="5583238"/>
          </a:xfrm>
          <a:prstGeom prst="rect">
            <a:avLst/>
          </a:prstGeom>
          <a:noFill/>
        </p:spPr>
      </p:pic>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Override1.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1520</TotalTime>
  <Words>6312</Words>
  <Application>Microsoft Office PowerPoint</Application>
  <PresentationFormat>Apresentação na tela (4:3)</PresentationFormat>
  <Paragraphs>310</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Módulo</vt:lpstr>
      <vt:lpstr>Slide 1</vt:lpstr>
      <vt:lpstr>Slide 2</vt:lpstr>
      <vt:lpstr>Introdução</vt:lpstr>
      <vt:lpstr>Introdução</vt:lpstr>
      <vt:lpstr>Introdução</vt:lpstr>
      <vt:lpstr>Slide 6</vt:lpstr>
      <vt:lpstr>Slide 7</vt:lpstr>
      <vt:lpstr>Slide 8</vt:lpstr>
      <vt:lpstr>Slide 9</vt:lpstr>
      <vt:lpstr>Métodos</vt:lpstr>
      <vt:lpstr>Slide 11</vt:lpstr>
      <vt:lpstr>Slide 12</vt:lpstr>
      <vt:lpstr>Slide 13</vt:lpstr>
      <vt:lpstr>Métodos</vt:lpstr>
      <vt:lpstr>Métodos</vt:lpstr>
      <vt:lpstr>Métodos</vt:lpstr>
      <vt:lpstr>Métodos</vt:lpstr>
      <vt:lpstr>Resultados</vt:lpstr>
      <vt:lpstr>Slide 19</vt:lpstr>
      <vt:lpstr>Resultados</vt:lpstr>
      <vt:lpstr>Slide 21</vt:lpstr>
      <vt:lpstr>Slide 22</vt:lpstr>
      <vt:lpstr>Slide 23</vt:lpstr>
      <vt:lpstr>Slide 24</vt:lpstr>
      <vt:lpstr>Achados discrepantes entre US e RM: Figura 4</vt:lpstr>
      <vt:lpstr>Slide 26</vt:lpstr>
      <vt:lpstr>Slide 27</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Conclusão</vt:lpstr>
      <vt:lpstr>Conclusão</vt:lpstr>
      <vt:lpstr>Slide 50</vt:lpstr>
      <vt:lpstr>Slide 51</vt:lpstr>
      <vt:lpstr>Slide 52</vt:lpstr>
      <vt:lpstr>Slide 53</vt:lpstr>
      <vt:lpstr>Editorial sobre este estudo: Should early cranial MRI of preterm infants become routine? Linda S De Vries, Manon J N L Benders, Floris Groenenda al   </vt:lpstr>
      <vt:lpstr>Slide 55</vt:lpstr>
      <vt:lpstr>Nota do Editor do site, Dr. Paulo R. Margotto. Consultem também!  Aqui e Agora!</vt:lpstr>
      <vt:lpstr>Slide 57</vt:lpstr>
      <vt:lpstr>Slide 58</vt:lpstr>
      <vt:lpstr>Slide 59</vt:lpstr>
      <vt:lpstr>Slide 60</vt:lpstr>
      <vt:lpstr>Slide 61</vt:lpstr>
      <vt:lpstr>Slide 62</vt:lpstr>
      <vt:lpstr>Slide 63</vt:lpstr>
      <vt:lpstr>Slide 64</vt:lpstr>
      <vt:lpstr>Slide 65</vt:lpstr>
      <vt:lpstr>Slide 66</vt:lpstr>
      <vt:lpstr>Slide 67</vt:lpstr>
      <vt:lpstr>  SIGNIFICADO PERINATAL DAS DILATAÇÕES VENTRICULARES CEREBRAIS</vt:lpstr>
      <vt:lpstr>Slide 69</vt:lpstr>
      <vt:lpstr>Slide 70</vt:lpstr>
      <vt:lpstr>Slide 71</vt:lpstr>
      <vt:lpstr>Slide 72</vt:lpstr>
      <vt:lpstr>Slide 73</vt:lpstr>
      <vt:lpstr>Slide 74</vt:lpstr>
      <vt:lpstr>Slide 75</vt:lpstr>
      <vt:lpstr>Slide 76</vt:lpstr>
      <vt:lpstr>Slide 77</vt:lpstr>
      <vt:lpstr>Slide 78</vt:lpstr>
      <vt:lpstr>Interpretando o ultrasson craniano Lesão cerebral difusa!</vt:lpstr>
      <vt:lpstr>Slide 80</vt:lpstr>
      <vt:lpstr>Slide 81</vt:lpstr>
      <vt:lpstr>Slide 82</vt:lpstr>
      <vt:lpstr>Slide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Serial cranial ultrassonography or early MRI for detecting preterm brain injury?  USG de crânio seriada ou RNM precoce para detectar injúria cerebral no pretermo?</dc:title>
  <dc:creator>Particular</dc:creator>
  <cp:lastModifiedBy>Paulo</cp:lastModifiedBy>
  <cp:revision>45</cp:revision>
  <dcterms:created xsi:type="dcterms:W3CDTF">2015-06-16T20:49:27Z</dcterms:created>
  <dcterms:modified xsi:type="dcterms:W3CDTF">2015-07-13T12:00:34Z</dcterms:modified>
</cp:coreProperties>
</file>