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94" r:id="rId14"/>
    <p:sldId id="289" r:id="rId15"/>
    <p:sldId id="279" r:id="rId16"/>
    <p:sldId id="278" r:id="rId17"/>
    <p:sldId id="269" r:id="rId18"/>
    <p:sldId id="270" r:id="rId19"/>
    <p:sldId id="271" r:id="rId20"/>
    <p:sldId id="272" r:id="rId21"/>
    <p:sldId id="273" r:id="rId22"/>
    <p:sldId id="274" r:id="rId23"/>
    <p:sldId id="290" r:id="rId24"/>
    <p:sldId id="275" r:id="rId25"/>
    <p:sldId id="291" r:id="rId26"/>
    <p:sldId id="281" r:id="rId27"/>
    <p:sldId id="292" r:id="rId28"/>
    <p:sldId id="280" r:id="rId29"/>
    <p:sldId id="293" r:id="rId30"/>
    <p:sldId id="282" r:id="rId31"/>
    <p:sldId id="276" r:id="rId32"/>
    <p:sldId id="285" r:id="rId33"/>
    <p:sldId id="283" r:id="rId34"/>
    <p:sldId id="287" r:id="rId35"/>
    <p:sldId id="284" r:id="rId36"/>
    <p:sldId id="286" r:id="rId37"/>
    <p:sldId id="288" r:id="rId38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100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24D47B1-A52B-4E59-8B8F-15965961075C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Click to edit Master text styles</a:t>
            </a:r>
          </a:p>
          <a:p>
            <a:pPr lvl="1"/>
            <a:r>
              <a:rPr lang="pt-BR" noProof="0" smtClean="0"/>
              <a:t>Second level</a:t>
            </a:r>
          </a:p>
          <a:p>
            <a:pPr lvl="2"/>
            <a:r>
              <a:rPr lang="pt-BR" noProof="0" smtClean="0"/>
              <a:t>Third level</a:t>
            </a:r>
          </a:p>
          <a:p>
            <a:pPr lvl="3"/>
            <a:r>
              <a:rPr lang="pt-BR" noProof="0" smtClean="0"/>
              <a:t>Fourth level</a:t>
            </a:r>
          </a:p>
          <a:p>
            <a:pPr lvl="4"/>
            <a:r>
              <a:rPr lang="pt-BR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20801EC-55D9-4F83-9E80-2B0B52279AB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Infec resp virais recorrentes; DRGE; Asp de corpo estranho; TB; cardiopatia congenita; fibrose cistica; imunodeficiencia</a:t>
            </a:r>
          </a:p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55AC66-D1F4-4E39-8766-E24650379D9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1328738" y="1295400"/>
            <a:ext cx="6486525" cy="3152775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/>
          <a:p>
            <a:pPr defTabSz="914400" fontAlgn="auto">
              <a:spcBef>
                <a:spcPts val="2000"/>
              </a:spcBef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/>
            </a:pPr>
            <a:endParaRPr sz="320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rtlCol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Click to edit Master subtitle style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0C250-5825-43B9-98CE-CECA11B008D8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A3771-818C-4FAF-9CC0-EBD6F86963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8B6EB-3DBA-4686-A06A-A9581E161AF4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E5784-FBB6-4F5A-99E4-3FFD174FEF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pt-BR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Click to edit Master subtitle style</a:t>
            </a:r>
            <a:endParaRPr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01043-801D-4FEB-87E3-3093A396E5E1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C2911-1F08-4C58-B0BF-25F7BBA2B6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/>
          <a:lstStyle>
            <a:lvl1pPr algn="ctr">
              <a:defRPr sz="4600" b="0" cap="none" baseline="0"/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21D5B1-A272-42AE-A2EE-1538DD4DF8E3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476C1-F590-4CB3-A652-DB344E1492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EFEC6-7BA2-43B0-A89D-1739EA29D8F9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925C5-8453-4976-970D-E16BEDD58BE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9A9CA-C05E-42D3-A666-A24818AF9D25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A93A0-C0FF-4971-92B6-0D048EE7042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A9CE7-F7FD-4F56-AF68-7A7048FC5C0D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6D0DF-9F48-429E-9A4D-EFA6802983F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1968E-8CAB-484F-988F-CFEEC454253F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63B8E-AF8E-43E5-BA35-593524893A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C382C-FB20-4D1F-A8AA-021F34C59629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FC179-DE0C-4145-BF60-0EB5C1EA70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Click to edit Master text styles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Drag picture to placeholder or click icon to add</a:t>
            </a:r>
            <a:endParaRPr noProof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3ED5D-C152-4139-BA49-2B8B200CA805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AC37E-72E2-42BC-9280-C91C274F32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946EE-0719-4601-BF9B-9974D9E39BB7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EFD42-6A60-437A-80D6-F73DFD04C7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pt-BR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F1B7-70CC-4B90-9BE6-63433038C9FD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3172D-1C15-44CD-9A99-6DAB355301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549275" y="107950"/>
            <a:ext cx="8042275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49275" y="1600200"/>
            <a:ext cx="804227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275" y="62753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CBB7BF-AFB3-47F9-9CFE-6CF04D995C55}" type="datetimeFigureOut">
              <a:rPr lang="en-US"/>
              <a:pPr>
                <a:defRPr/>
              </a:pPr>
              <a:t>5/19/2016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5113" y="6275388"/>
            <a:ext cx="48402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813" y="627538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3600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127CE74-E9DB-401A-81B6-BC9CD1DEA3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600">
          <a:solidFill>
            <a:schemeClr val="accent1"/>
          </a:solidFill>
          <a:latin typeface="News Gothic MT"/>
        </a:defRPr>
      </a:lvl2pPr>
      <a:lvl3pPr algn="ctr" rtl="0" fontAlgn="base">
        <a:spcBef>
          <a:spcPct val="0"/>
        </a:spcBef>
        <a:spcAft>
          <a:spcPct val="0"/>
        </a:spcAft>
        <a:defRPr sz="4600">
          <a:solidFill>
            <a:schemeClr val="accent1"/>
          </a:solidFill>
          <a:latin typeface="News Gothic MT"/>
        </a:defRPr>
      </a:lvl3pPr>
      <a:lvl4pPr algn="ctr" rtl="0" fontAlgn="base">
        <a:spcBef>
          <a:spcPct val="0"/>
        </a:spcBef>
        <a:spcAft>
          <a:spcPct val="0"/>
        </a:spcAft>
        <a:defRPr sz="4600">
          <a:solidFill>
            <a:schemeClr val="accent1"/>
          </a:solidFill>
          <a:latin typeface="News Gothic MT"/>
        </a:defRPr>
      </a:lvl4pPr>
      <a:lvl5pPr algn="ctr" rtl="0" fontAlgn="base">
        <a:spcBef>
          <a:spcPct val="0"/>
        </a:spcBef>
        <a:spcAft>
          <a:spcPct val="0"/>
        </a:spcAft>
        <a:defRPr sz="4600">
          <a:solidFill>
            <a:schemeClr val="accent1"/>
          </a:solidFill>
          <a:latin typeface="News Gothic MT"/>
        </a:defRPr>
      </a:lvl5pPr>
      <a:lvl6pPr marL="457200" algn="ctr" rtl="0" fontAlgn="base">
        <a:spcBef>
          <a:spcPct val="0"/>
        </a:spcBef>
        <a:spcAft>
          <a:spcPct val="0"/>
        </a:spcAft>
        <a:defRPr sz="4600">
          <a:solidFill>
            <a:schemeClr val="accent1"/>
          </a:solidFill>
          <a:latin typeface="News Gothic MT"/>
        </a:defRPr>
      </a:lvl6pPr>
      <a:lvl7pPr marL="914400" algn="ctr" rtl="0" fontAlgn="base">
        <a:spcBef>
          <a:spcPct val="0"/>
        </a:spcBef>
        <a:spcAft>
          <a:spcPct val="0"/>
        </a:spcAft>
        <a:defRPr sz="4600">
          <a:solidFill>
            <a:schemeClr val="accent1"/>
          </a:solidFill>
          <a:latin typeface="News Gothic MT"/>
        </a:defRPr>
      </a:lvl7pPr>
      <a:lvl8pPr marL="1371600" algn="ctr" rtl="0" fontAlgn="base">
        <a:spcBef>
          <a:spcPct val="0"/>
        </a:spcBef>
        <a:spcAft>
          <a:spcPct val="0"/>
        </a:spcAft>
        <a:defRPr sz="4600">
          <a:solidFill>
            <a:schemeClr val="accent1"/>
          </a:solidFill>
          <a:latin typeface="News Gothic MT"/>
        </a:defRPr>
      </a:lvl8pPr>
      <a:lvl9pPr marL="1828800" algn="ctr" rtl="0" fontAlgn="base">
        <a:spcBef>
          <a:spcPct val="0"/>
        </a:spcBef>
        <a:spcAft>
          <a:spcPct val="0"/>
        </a:spcAft>
        <a:defRPr sz="4600">
          <a:solidFill>
            <a:schemeClr val="accent1"/>
          </a:solidFill>
          <a:latin typeface="News Gothic MT"/>
        </a:defRPr>
      </a:lvl9pPr>
    </p:titleStyle>
    <p:bodyStyle>
      <a:lvl1pPr marL="349250" indent="-349250" algn="l" rtl="0" fontAlgn="base">
        <a:spcBef>
          <a:spcPts val="2000"/>
        </a:spcBef>
        <a:spcAft>
          <a:spcPct val="0"/>
        </a:spcAft>
        <a:buClr>
          <a:srgbClr val="6FB7D7"/>
        </a:buClr>
        <a:buSzPct val="110000"/>
        <a:buFont typeface="Wingdings 2" pitchFamily="18" charset="2"/>
        <a:buChar char=""/>
        <a:defRPr sz="2400" kern="1200">
          <a:solidFill>
            <a:srgbClr val="595959"/>
          </a:solidFill>
          <a:latin typeface="+mn-lt"/>
          <a:ea typeface="+mn-ea"/>
          <a:cs typeface="+mn-cs"/>
        </a:defRPr>
      </a:lvl1pPr>
      <a:lvl2pPr marL="685800" indent="-336550" algn="l" rtl="0" fontAlgn="base">
        <a:spcBef>
          <a:spcPts val="600"/>
        </a:spcBef>
        <a:spcAft>
          <a:spcPct val="0"/>
        </a:spcAft>
        <a:buClr>
          <a:srgbClr val="215D77"/>
        </a:buClr>
        <a:buSzPct val="110000"/>
        <a:buFont typeface="Wingdings 2" pitchFamily="18" charset="2"/>
        <a:buChar char=""/>
        <a:defRPr sz="2200" kern="1200">
          <a:solidFill>
            <a:srgbClr val="595959"/>
          </a:solidFill>
          <a:latin typeface="+mn-lt"/>
          <a:ea typeface="+mn-ea"/>
          <a:cs typeface="+mn-cs"/>
        </a:defRPr>
      </a:lvl2pPr>
      <a:lvl3pPr marL="968375" indent="-282575" algn="l" rtl="0" fontAlgn="base">
        <a:spcBef>
          <a:spcPts val="600"/>
        </a:spcBef>
        <a:spcAft>
          <a:spcPct val="0"/>
        </a:spcAft>
        <a:buClr>
          <a:srgbClr val="6FB7D7"/>
        </a:buClr>
        <a:buSzPct val="110000"/>
        <a:buFont typeface="Wingdings 2" pitchFamily="18" charset="2"/>
        <a:buChar char=""/>
        <a:defRPr sz="2000" kern="1200">
          <a:solidFill>
            <a:srgbClr val="595959"/>
          </a:solidFill>
          <a:latin typeface="+mn-lt"/>
          <a:ea typeface="+mn-ea"/>
          <a:cs typeface="+mn-cs"/>
        </a:defRPr>
      </a:lvl3pPr>
      <a:lvl4pPr marL="1263650" indent="-295275" algn="l" rtl="0" fontAlgn="base">
        <a:spcBef>
          <a:spcPts val="600"/>
        </a:spcBef>
        <a:spcAft>
          <a:spcPct val="0"/>
        </a:spcAft>
        <a:buClr>
          <a:srgbClr val="215D77"/>
        </a:buClr>
        <a:buSzPct val="110000"/>
        <a:buFont typeface="Wingdings 2" pitchFamily="18" charset="2"/>
        <a:buChar char="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1546225" indent="-282575" algn="l" rtl="0" fontAlgn="base">
        <a:spcBef>
          <a:spcPts val="600"/>
        </a:spcBef>
        <a:spcAft>
          <a:spcPct val="0"/>
        </a:spcAft>
        <a:buClr>
          <a:srgbClr val="6FB7D7"/>
        </a:buClr>
        <a:buSzPct val="110000"/>
        <a:buFont typeface="Wingdings 2" pitchFamily="18" charset="2"/>
        <a:buChar char="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388" y="1524000"/>
            <a:ext cx="6499225" cy="172561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/>
            </a:r>
            <a:br>
              <a:rPr lang="pt-BR" dirty="0"/>
            </a:br>
            <a:r>
              <a:rPr lang="pt-BR" dirty="0" smtClean="0"/>
              <a:t>CASO CLINICO: ASMA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388" y="3298825"/>
            <a:ext cx="6752091" cy="244883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BRENNER FLORENCIO ALVES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DRA CARMEN </a:t>
            </a:r>
            <a:r>
              <a:rPr lang="en-US" dirty="0" smtClean="0"/>
              <a:t>LÍVIA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Faculdade</a:t>
            </a:r>
            <a:r>
              <a:rPr lang="en-US" dirty="0" smtClean="0"/>
              <a:t> de </a:t>
            </a:r>
            <a:r>
              <a:rPr lang="en-US" dirty="0" err="1" smtClean="0"/>
              <a:t>Medicina</a:t>
            </a:r>
            <a:r>
              <a:rPr lang="en-US" dirty="0" smtClean="0"/>
              <a:t> </a:t>
            </a:r>
            <a:r>
              <a:rPr lang="en-US" dirty="0" err="1" smtClean="0"/>
              <a:t>da</a:t>
            </a:r>
            <a:r>
              <a:rPr lang="en-US" dirty="0" smtClean="0"/>
              <a:t> </a:t>
            </a:r>
            <a:r>
              <a:rPr lang="en-US" dirty="0" err="1" smtClean="0"/>
              <a:t>Universidade</a:t>
            </a:r>
            <a:r>
              <a:rPr lang="en-US" dirty="0" smtClean="0"/>
              <a:t> </a:t>
            </a:r>
            <a:r>
              <a:rPr lang="en-US" dirty="0" err="1" smtClean="0"/>
              <a:t>Católica</a:t>
            </a:r>
            <a:r>
              <a:rPr lang="en-US" dirty="0" smtClean="0"/>
              <a:t> de Brasília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err="1" smtClean="0"/>
              <a:t>Internato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Pediatria-6a </a:t>
            </a:r>
            <a:r>
              <a:rPr lang="en-US" dirty="0" err="1" smtClean="0"/>
              <a:t>Série</a:t>
            </a:r>
            <a:endParaRPr lang="en-US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hlinkClick r:id="rId2"/>
              </a:rPr>
              <a:t>www.paulomargotto.com.br</a:t>
            </a:r>
            <a:endParaRPr lang="en-US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Brasília, 19 de </a:t>
            </a:r>
            <a:r>
              <a:rPr lang="en-US" dirty="0" err="1" smtClean="0"/>
              <a:t>maio</a:t>
            </a:r>
            <a:r>
              <a:rPr lang="en-US" dirty="0" smtClean="0"/>
              <a:t> de 2016</a:t>
            </a:r>
            <a:endParaRPr lang="en-US" dirty="0"/>
          </a:p>
        </p:txBody>
      </p:sp>
      <p:pic>
        <p:nvPicPr>
          <p:cNvPr id="4" name="Picture 7" descr="20160330_1600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9900" y="0"/>
            <a:ext cx="3276600" cy="1930400"/>
          </a:xfrm>
          <a:prstGeom prst="rect">
            <a:avLst/>
          </a:prstGeom>
          <a:noFill/>
        </p:spPr>
      </p:pic>
      <p:pic>
        <p:nvPicPr>
          <p:cNvPr id="5" name="Picture 2" descr="http://www.jaoc.com.br/resources/Logotipos/Logo-UC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188" y="692150"/>
            <a:ext cx="2808287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HISTORIA CLINICA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  <a:p>
            <a:r>
              <a:rPr lang="en-US" smtClean="0"/>
              <a:t>Identificacao:</a:t>
            </a:r>
          </a:p>
          <a:p>
            <a:pPr lvl="1"/>
            <a:r>
              <a:rPr lang="pt-BR" smtClean="0"/>
              <a:t>PCP, 4 anos, masculino, branco, natural e procedente de Brasília-DF.</a:t>
            </a:r>
            <a:endParaRPr lang="en-US" smtClean="0"/>
          </a:p>
          <a:p>
            <a:endParaRPr lang="en-US" smtClean="0"/>
          </a:p>
          <a:p>
            <a:r>
              <a:rPr lang="en-US" smtClean="0"/>
              <a:t>Queixa principal:</a:t>
            </a:r>
          </a:p>
          <a:p>
            <a:pPr lvl="1"/>
            <a:r>
              <a:rPr lang="pt-BR" smtClean="0"/>
              <a:t>Tosse há 2 meses.</a:t>
            </a:r>
            <a:endParaRPr lang="pt-BR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HDA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3938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Mãe refere que, há dois meses, criança vem apresentando dispnéia leve e tosse curta de predominio noturno, produtiva, que se exacerba com a atividade física e que, algumas vezes, evolui com vômitos de secreção clara ou restos alimentares. Antecedendo o aparecimento da tosse, criança apresentou obstrução nasal e coriza de aspecto hialino. Mãe negou adinamia, febre e hiporexia. 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ANTECEDENTES FISIOLOGICOS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Nascida de parto cesária a termo. Amamentação exclusiva por 1 mês. Aleitamento materno por 7 meses. Sem intercorrências durante a gestação e período perinatal. </a:t>
            </a:r>
          </a:p>
          <a:p>
            <a:pPr>
              <a:lnSpc>
                <a:spcPct val="90000"/>
              </a:lnSpc>
            </a:pPr>
            <a:r>
              <a:rPr lang="pt-BR" smtClean="0"/>
              <a:t>Peso de nascimento: 3180 g </a:t>
            </a:r>
          </a:p>
          <a:p>
            <a:pPr>
              <a:lnSpc>
                <a:spcPct val="90000"/>
              </a:lnSpc>
            </a:pPr>
            <a:r>
              <a:rPr lang="pt-BR" smtClean="0"/>
              <a:t>Estatura: 49 cm</a:t>
            </a:r>
          </a:p>
          <a:p>
            <a:pPr>
              <a:lnSpc>
                <a:spcPct val="90000"/>
              </a:lnSpc>
            </a:pPr>
            <a:r>
              <a:rPr lang="pt-BR" smtClean="0"/>
              <a:t>Apgar: 9/10</a:t>
            </a:r>
          </a:p>
          <a:p>
            <a:pPr>
              <a:lnSpc>
                <a:spcPct val="90000"/>
              </a:lnSpc>
            </a:pPr>
            <a:r>
              <a:rPr lang="pt-BR" smtClean="0"/>
              <a:t>Imunizações atualizadas.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ANTECEDENTES PATOLOGICOS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549275" y="1620838"/>
            <a:ext cx="8042275" cy="5257800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Nega internação hospitalar, cirurgias, traumas, hemotransfusões, alergias.</a:t>
            </a:r>
          </a:p>
          <a:p>
            <a:r>
              <a:rPr lang="pt-BR" smtClean="0"/>
              <a:t>Mãe refere crises freqüentes de </a:t>
            </a:r>
            <a:r>
              <a:rPr lang="ja-JP" altLang="pt-BR" smtClean="0">
                <a:latin typeface="Arial" pitchFamily="34" charset="0"/>
              </a:rPr>
              <a:t>“</a:t>
            </a:r>
            <a:r>
              <a:rPr lang="pt-BR" smtClean="0"/>
              <a:t>asma</a:t>
            </a:r>
            <a:r>
              <a:rPr lang="ja-JP" altLang="pt-BR" smtClean="0">
                <a:latin typeface="Arial" pitchFamily="34" charset="0"/>
              </a:rPr>
              <a:t>”</a:t>
            </a:r>
            <a:r>
              <a:rPr lang="pt-BR" smtClean="0"/>
              <a:t>, aproximadamente de 3 em 3 meses, desde os 2 anos. Durante as crises, faz uso de β2 agonista inalatório e prednisolona com melhora do quadro.</a:t>
            </a:r>
          </a:p>
          <a:p>
            <a:r>
              <a:rPr lang="pt-BR" smtClean="0"/>
              <a:t>Refere refluxo gastroesofágico do nascimento aos 6 meses, com uso de domperidona neste período, quando apresentou melhora do quadro.</a:t>
            </a:r>
          </a:p>
          <a:p>
            <a:endParaRPr lang="pt-BR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HABITOS DE VIDA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Alimentação: Rica em fibras, normocalórica, normoprotéica, normograxa.</a:t>
            </a:r>
          </a:p>
          <a:p>
            <a:endParaRPr lang="pt-BR" smtClean="0"/>
          </a:p>
          <a:p>
            <a:r>
              <a:rPr lang="pt-BR" smtClean="0"/>
              <a:t>Nega animais em domicílio.</a:t>
            </a:r>
          </a:p>
          <a:p>
            <a:endParaRPr lang="pt-BR" smtClean="0"/>
          </a:p>
          <a:p>
            <a:r>
              <a:rPr lang="pt-BR" smtClean="0"/>
              <a:t>Nega tabagistas em domicílio.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ANTECEDENTES FAMILIARES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600200"/>
            <a:ext cx="8042275" cy="4389438"/>
          </a:xfrm>
        </p:spPr>
        <p:txBody>
          <a:bodyPr rtlCol="0">
            <a:normAutofit fontScale="85000" lnSpcReduction="10000"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pt-B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Mãe, 35 anos, saudável, refere faringite de repetição desde a infância.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pt-B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Pai, 36 anos, pirose pós-prandial freqüente, faz uso de anti-ácido.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pt-BR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Refere história familiar de diabetes mellitus (tipo 2).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pt-B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Irmão, 1 ano e 6 meses, saudável.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EXAME FISICO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pt-BR" dirty="0" smtClean="0">
              <a:solidFill>
                <a:schemeClr val="tx1">
                  <a:lumMod val="65000"/>
                  <a:lumOff val="35000"/>
                </a:schemeClr>
              </a:solidFill>
              <a:cs typeface="American Typewriter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merican Typewriter"/>
              </a:rPr>
              <a:t>BEG, ativo, normocorado, hidratado, taquidispnéico, acianótico, anictérico, sem adenomegalias.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pt-BR" dirty="0">
              <a:solidFill>
                <a:schemeClr val="tx1">
                  <a:lumMod val="65000"/>
                  <a:lumOff val="35000"/>
                </a:schemeClr>
              </a:solidFill>
              <a:cs typeface="American Typewriter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merican Typewriter"/>
              </a:rPr>
              <a:t>Pele: presença de descamação retroauricular bilateralmente, sem sinais flogísticos locais. Pele áspera em MMSS e em região malar.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None/>
              <a:defRPr/>
            </a:pPr>
            <a:endParaRPr lang="pt-BR" dirty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merican Typewriter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American Typewriter"/>
              </a:rPr>
              <a:t>Orofaringe: Hipertrofia simétrica de amígdalas, sem hiperemia ou exsudatos purulentos.</a:t>
            </a: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EXAME FISICO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pt-BR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ACV: RCR 2T BNF sem sopros, FC: 90bpm.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AR: MVF sem ruídos adventícios, FR: </a:t>
            </a: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45irpm, presença de esforço respiratório.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ABD: Plano. RHA +, Flácido, indolor, sem visceromegalias, timpanismo predominante, traube livre.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pt-B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EXT: Bem perfundidas, sem edemas.</a:t>
            </a: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DIAGNOSTICO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  <a:p>
            <a:r>
              <a:rPr lang="en-US" smtClean="0"/>
              <a:t>ASMA</a:t>
            </a:r>
          </a:p>
          <a:p>
            <a:pPr lvl="1"/>
            <a:r>
              <a:rPr lang="en-US" smtClean="0"/>
              <a:t>Alterações cutâneas sugestivas de atopia;</a:t>
            </a:r>
          </a:p>
          <a:p>
            <a:pPr lvl="1"/>
            <a:r>
              <a:rPr lang="en-US" smtClean="0"/>
              <a:t>História de asma na família</a:t>
            </a:r>
          </a:p>
          <a:p>
            <a:pPr lvl="1"/>
            <a:r>
              <a:rPr lang="en-US" smtClean="0"/>
              <a:t>História pessoal e familiar de DRGE</a:t>
            </a:r>
          </a:p>
          <a:p>
            <a:pPr lvl="1"/>
            <a:r>
              <a:rPr lang="en-US" smtClean="0"/>
              <a:t>Sintomas de VAS</a:t>
            </a:r>
          </a:p>
          <a:p>
            <a:pPr lvl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2644775"/>
            <a:ext cx="8229600" cy="1143000"/>
          </a:xfrm>
        </p:spPr>
        <p:txBody>
          <a:bodyPr/>
          <a:lstStyle/>
          <a:p>
            <a:r>
              <a:rPr lang="en-US" smtClean="0"/>
              <a:t>ASMA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ASMA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Doença inflamatória crônica das vias aéreas inferiores, cuja a fisiopatogênese é desencadeada pela interação entre genética e alérgenos/irritantes presentes no meio ambiente.</a:t>
            </a: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 resultado são graus variáveis de hipersecreção brônquica e obstrução ao fluxo aéreo, manifestados através de sibilâncias, dispneia, dor torácica e tosse que exarcebam durante a noite e o período inicial da manhã.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Asma</a:t>
            </a:r>
            <a:br>
              <a:rPr lang="pt-BR" smtClean="0"/>
            </a:br>
            <a:r>
              <a:rPr lang="pt-BR" smtClean="0"/>
              <a:t>Diagnóstico</a:t>
            </a:r>
            <a:endParaRPr 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600200"/>
            <a:ext cx="8042275" cy="4940300"/>
          </a:xfrm>
        </p:spPr>
        <p:txBody>
          <a:bodyPr rtlCol="0">
            <a:normAutofit lnSpcReduction="10000"/>
          </a:bodyPr>
          <a:lstStyle/>
          <a:p>
            <a:pPr marL="609600" indent="-6096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AutoNum type="arabicPeriod"/>
              <a:defRPr/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Redução do VEF1/CVF &lt;86%</a:t>
            </a:r>
          </a:p>
          <a:p>
            <a:pPr marL="609600" indent="-6096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AutoNum type="arabicPeriod"/>
              <a:defRPr/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Prova broncodilatadora positiva</a:t>
            </a:r>
          </a:p>
          <a:p>
            <a:pPr marL="990600" lvl="1" indent="-5334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Tx/>
              <a:buChar char="•"/>
              <a:defRPr/>
            </a:pP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VEF1 aumenta mais de 12% (mais de 7% do previsto)</a:t>
            </a:r>
          </a:p>
          <a:p>
            <a:pPr marL="609600" indent="-6096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None/>
              <a:defRPr/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3. Teste provocativo positivo:</a:t>
            </a:r>
          </a:p>
          <a:p>
            <a:pPr marL="990600" lvl="1" indent="-5334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Tx/>
              <a:buChar char="•"/>
              <a:defRPr/>
            </a:pP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 VEF1 normal no período intercrítico</a:t>
            </a:r>
          </a:p>
          <a:p>
            <a:pPr marL="990600" lvl="1" indent="-5334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Tx/>
              <a:buChar char="•"/>
              <a:defRPr/>
            </a:pP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Queda do VEF1 superior a 20%</a:t>
            </a:r>
          </a:p>
          <a:p>
            <a:pPr marL="609600" indent="-6096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Tx/>
              <a:buAutoNum type="arabicPeriod" startAt="4"/>
              <a:defRPr/>
            </a:pPr>
            <a:r>
              <a:rPr lang="pt-B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Variação do PFE</a:t>
            </a:r>
          </a:p>
          <a:p>
            <a:pPr marL="990600" lvl="1" indent="-5334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Tx/>
              <a:buChar char="•"/>
              <a:defRPr/>
            </a:pP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Mais de 20% em 2 a 3 semanas</a:t>
            </a:r>
          </a:p>
          <a:p>
            <a:pPr marL="990600" lvl="1" indent="-533400" fontAlgn="auto">
              <a:lnSpc>
                <a:spcPct val="90000"/>
              </a:lnSpc>
              <a:spcAft>
                <a:spcPts val="0"/>
              </a:spcAft>
              <a:buClr>
                <a:schemeClr val="accent1">
                  <a:lumMod val="75000"/>
                </a:schemeClr>
              </a:buClr>
              <a:buFontTx/>
              <a:buChar char="•"/>
              <a:defRPr/>
            </a:pPr>
            <a:r>
              <a:rPr lang="pt-BR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Aumento superior a 30% 15 min após broncodilatador.</a:t>
            </a: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549275" y="2435225"/>
            <a:ext cx="8042275" cy="1338263"/>
          </a:xfrm>
        </p:spPr>
        <p:txBody>
          <a:bodyPr/>
          <a:lstStyle/>
          <a:p>
            <a:r>
              <a:rPr lang="en-US" smtClean="0"/>
              <a:t>GLOBAL INITIATIVE FOR ASTHMA </a:t>
            </a:r>
            <a:r>
              <a:rPr lang="pt-BR" smtClean="0"/>
              <a:t>(</a:t>
            </a:r>
            <a:r>
              <a:rPr lang="en-US" smtClean="0"/>
              <a:t>GINA)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GLOBAL INITIATIVE FOR ASTHMA </a:t>
            </a:r>
            <a:r>
              <a:rPr lang="pt-BR" dirty="0" smtClean="0"/>
              <a:t>(</a:t>
            </a:r>
            <a:r>
              <a:rPr lang="en-US" dirty="0" smtClean="0"/>
              <a:t>GINA)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 estrategia GINA incorpora novas informações sobre asma com base em uma revisão recente da literatura científica, realizada por um painel internacional de expertos do Comitê Científico da GINA.</a:t>
            </a: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Trata-se de recurso abrangente e prático sobre uma das doenças pulmonares crônicas mais comuns de todo o mundo, contendo citações extensas da literatura científica e constitui a base para outros documentos e programas GINA.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32138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ACOMPANHAMENTO AMBULATORIAL E PREVENÇÃO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9460" name="Imagem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222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0484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1508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2532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3556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4580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ABORDAGEM POR ETAPAS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Opção preferida:</a:t>
            </a:r>
          </a:p>
          <a:p>
            <a:pPr lvl="1"/>
            <a:r>
              <a:rPr lang="en-US" smtClean="0"/>
              <a:t>SABA inalatório, conforme o necessário</a:t>
            </a:r>
          </a:p>
          <a:p>
            <a:pPr lvl="2"/>
            <a:r>
              <a:rPr lang="en-US" smtClean="0"/>
              <a:t>Todas as crianças que tiverem episódios de chiado</a:t>
            </a:r>
          </a:p>
          <a:p>
            <a:pPr lvl="2"/>
            <a:r>
              <a:rPr lang="en-US" smtClean="0"/>
              <a:t>Não é eficaz para todas as crianças</a:t>
            </a:r>
          </a:p>
          <a:p>
            <a:pPr lvl="2"/>
            <a:endParaRPr lang="en-US" smtClean="0"/>
          </a:p>
          <a:p>
            <a:r>
              <a:rPr lang="en-US" smtClean="0"/>
              <a:t>Outras opções:</a:t>
            </a:r>
          </a:p>
          <a:p>
            <a:pPr lvl="1"/>
            <a:r>
              <a:rPr lang="en-US" smtClean="0"/>
              <a:t>Não se recomenda terapia com broncodilatador oral – inicio lento e mais efeitos colaterais</a:t>
            </a:r>
          </a:p>
          <a:p>
            <a:pPr lvl="1"/>
            <a:r>
              <a:rPr lang="en-US" smtClean="0"/>
              <a:t>Considerar uso intermitente de corticoide inalatório. </a:t>
            </a:r>
          </a:p>
          <a:p>
            <a:pPr lvl="1"/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6628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ABORDAGEM POR ETAPAS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600200"/>
            <a:ext cx="8042275" cy="4729163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Opção preferida: 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dose baixa diária de CI + SABA inalatório conforme necessário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Dar um prazo de três meses para estabelecer eficácia e avaliar a resposta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Outras opções dependem do padrão dos sintomas: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Asma persistente – administração regular de LTRA leva a uma pequena redução nos sintomas e na necessidade de CO, comparado com placebo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Chiado intermitente induzido por infecção viral – administração regular de LTRA melhora alguns desfechos, mas não reduz o risco de exarcebações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Chiado frequente incuzido por infecção viral com sintomas nos intervalos – considerar o uso episódico ou conforme o necessário de CI, mas primeiro fazer uma tentativa de uso regular de CI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8676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ABORDAGEM POR ETAPAS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Opção preferida: </a:t>
            </a:r>
          </a:p>
          <a:p>
            <a:pPr lvl="1"/>
            <a:r>
              <a:rPr lang="en-US" smtClean="0"/>
              <a:t>dose média de CI com SABA inalatório conforme necessário</a:t>
            </a:r>
          </a:p>
          <a:p>
            <a:pPr lvl="2"/>
            <a:r>
              <a:rPr lang="en-US" smtClean="0"/>
              <a:t>Avaliar a resposta depois de três meses</a:t>
            </a:r>
          </a:p>
          <a:p>
            <a:pPr lvl="2"/>
            <a:endParaRPr lang="en-US" smtClean="0"/>
          </a:p>
          <a:p>
            <a:r>
              <a:rPr lang="en-US" smtClean="0"/>
              <a:t>Outras opções:</a:t>
            </a:r>
          </a:p>
          <a:p>
            <a:pPr lvl="1"/>
            <a:r>
              <a:rPr lang="en-US" smtClean="0"/>
              <a:t>Considerar a possibilidade de acrescentar LTRA a dose baixa de CI – com base nos dados de crianças mais velhas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0724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63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ABORDAGEM POR ETAPAS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275" y="1579563"/>
            <a:ext cx="8042275" cy="4813300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Opção preferida: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Continuar o tratamento de controle e encaminhar para avaliação de um especialista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Outras opções – de prefrência com parecer de especialista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Dose mais alta de CI e/ou administração mais frequente – por algumas semanas 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Acrescentar LTRA, teofilina ou dose baixa de CO – só por algumas semanas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Acrescentar CI intermitente a dose diária regular de CI se as exarcebações forem um problema importante</a:t>
            </a:r>
          </a:p>
          <a:p>
            <a:pPr lvl="1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Não se recomenda CI/SABA nessa faixa etária 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2772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3796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4820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457200" y="2730500"/>
            <a:ext cx="8229600" cy="1143000"/>
          </a:xfrm>
        </p:spPr>
        <p:txBody>
          <a:bodyPr/>
          <a:lstStyle/>
          <a:p>
            <a:r>
              <a:rPr lang="en-US" smtClean="0"/>
              <a:t>PRONTO SOCORRO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6868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7892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8916" name="Imagem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>
          <a:xfrm>
            <a:off x="457200" y="2644775"/>
            <a:ext cx="8229600" cy="1143000"/>
          </a:xfrm>
        </p:spPr>
        <p:txBody>
          <a:bodyPr/>
          <a:lstStyle/>
          <a:p>
            <a:r>
              <a:rPr lang="en-US" smtClean="0"/>
              <a:t>OBRIGADO</a:t>
            </a:r>
            <a:br>
              <a:rPr lang="en-US" smtClean="0"/>
            </a:br>
            <a:r>
              <a:rPr lang="en-US" smtClean="0">
                <a:sym typeface="Wingdings" pitchFamily="2" charset="2"/>
              </a:rPr>
              <a:t>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8905</TotalTime>
  <Words>977</Words>
  <Application>Microsoft Macintosh PowerPoint</Application>
  <PresentationFormat>Apresentação na tela (4:3)</PresentationFormat>
  <Paragraphs>126</Paragraphs>
  <Slides>37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45" baseType="lpstr">
      <vt:lpstr>News Gothic MT</vt:lpstr>
      <vt:lpstr>Arial</vt:lpstr>
      <vt:lpstr>Wingdings 2</vt:lpstr>
      <vt:lpstr>Calibri</vt:lpstr>
      <vt:lpstr>MS PGothic</vt:lpstr>
      <vt:lpstr>American Typewriter</vt:lpstr>
      <vt:lpstr>Wingdings</vt:lpstr>
      <vt:lpstr>Breeze</vt:lpstr>
      <vt:lpstr> CASO CLINICO: ASMA </vt:lpstr>
      <vt:lpstr>HISTORIA CLINICA</vt:lpstr>
      <vt:lpstr>HDA</vt:lpstr>
      <vt:lpstr>ANTECEDENTES FISIOLOGICOS</vt:lpstr>
      <vt:lpstr>ANTECEDENTES PATOLOGICOS</vt:lpstr>
      <vt:lpstr>HABITOS DE VIDA</vt:lpstr>
      <vt:lpstr>ANTECEDENTES FAMILIARES</vt:lpstr>
      <vt:lpstr>EXAME FISICO</vt:lpstr>
      <vt:lpstr>EXAME FISICO</vt:lpstr>
      <vt:lpstr>DIAGNOSTICO</vt:lpstr>
      <vt:lpstr>ASMA</vt:lpstr>
      <vt:lpstr>ASMA</vt:lpstr>
      <vt:lpstr>Asma Diagnóstico</vt:lpstr>
      <vt:lpstr>GLOBAL INITIATIVE FOR ASTHMA (GINA)</vt:lpstr>
      <vt:lpstr>GLOBAL INITIATIVE FOR ASTHMA (GINA)</vt:lpstr>
      <vt:lpstr>ACOMPANHAMENTO AMBULATORIAL E PREVENÇÃO</vt:lpstr>
      <vt:lpstr>Slide 17</vt:lpstr>
      <vt:lpstr>Slide 18</vt:lpstr>
      <vt:lpstr>Slide 19</vt:lpstr>
      <vt:lpstr>Slide 20</vt:lpstr>
      <vt:lpstr>Slide 21</vt:lpstr>
      <vt:lpstr>Slide 22</vt:lpstr>
      <vt:lpstr>ABORDAGEM POR ETAPAS</vt:lpstr>
      <vt:lpstr>Slide 24</vt:lpstr>
      <vt:lpstr>ABORDAGEM POR ETAPAS</vt:lpstr>
      <vt:lpstr>Slide 26</vt:lpstr>
      <vt:lpstr>ABORDAGEM POR ETAPAS</vt:lpstr>
      <vt:lpstr>Slide 28</vt:lpstr>
      <vt:lpstr>ABORDAGEM POR ETAPAS</vt:lpstr>
      <vt:lpstr>Slide 30</vt:lpstr>
      <vt:lpstr>Slide 31</vt:lpstr>
      <vt:lpstr>Slide 32</vt:lpstr>
      <vt:lpstr>PRONTO SOCORRO</vt:lpstr>
      <vt:lpstr>Slide 34</vt:lpstr>
      <vt:lpstr>Slide 35</vt:lpstr>
      <vt:lpstr>Slide 36</vt:lpstr>
      <vt:lpstr>OBRIGADO </vt:lpstr>
    </vt:vector>
  </TitlesOfParts>
  <Company>Brenner Florencio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INTERNATO PEDIATRIA CASO CLINICO: ASMA</dc:title>
  <dc:creator>Brenner Florencio Alves</dc:creator>
  <cp:lastModifiedBy>Paulo</cp:lastModifiedBy>
  <cp:revision>22</cp:revision>
  <dcterms:created xsi:type="dcterms:W3CDTF">2016-05-10T22:11:27Z</dcterms:created>
  <dcterms:modified xsi:type="dcterms:W3CDTF">2016-05-19T18:44:34Z</dcterms:modified>
</cp:coreProperties>
</file>