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theme/themeOverride2.xml" ContentType="application/vnd.openxmlformats-officedocument.themeOverr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0"/>
  </p:notesMasterIdLst>
  <p:sldIdLst>
    <p:sldId id="256" r:id="rId2"/>
    <p:sldId id="261" r:id="rId3"/>
    <p:sldId id="262" r:id="rId4"/>
    <p:sldId id="264" r:id="rId5"/>
    <p:sldId id="265" r:id="rId6"/>
    <p:sldId id="266" r:id="rId7"/>
    <p:sldId id="267" r:id="rId8"/>
    <p:sldId id="268" r:id="rId9"/>
    <p:sldId id="269" r:id="rId10"/>
    <p:sldId id="257" r:id="rId11"/>
    <p:sldId id="258" r:id="rId12"/>
    <p:sldId id="259" r:id="rId13"/>
    <p:sldId id="281" r:id="rId14"/>
    <p:sldId id="282" r:id="rId15"/>
    <p:sldId id="283" r:id="rId16"/>
    <p:sldId id="284" r:id="rId17"/>
    <p:sldId id="285" r:id="rId18"/>
    <p:sldId id="286" r:id="rId19"/>
    <p:sldId id="287" r:id="rId20"/>
    <p:sldId id="288" r:id="rId21"/>
    <p:sldId id="290" r:id="rId22"/>
    <p:sldId id="260" r:id="rId23"/>
    <p:sldId id="271" r:id="rId24"/>
    <p:sldId id="277" r:id="rId25"/>
    <p:sldId id="270" r:id="rId26"/>
    <p:sldId id="272" r:id="rId27"/>
    <p:sldId id="273" r:id="rId28"/>
    <p:sldId id="274" r:id="rId29"/>
    <p:sldId id="276" r:id="rId30"/>
    <p:sldId id="275" r:id="rId31"/>
    <p:sldId id="278" r:id="rId32"/>
    <p:sldId id="279" r:id="rId33"/>
    <p:sldId id="280" r:id="rId34"/>
    <p:sldId id="291" r:id="rId35"/>
    <p:sldId id="293" r:id="rId36"/>
    <p:sldId id="294" r:id="rId37"/>
    <p:sldId id="295" r:id="rId38"/>
    <p:sldId id="292" r:id="rId39"/>
  </p:sldIdLst>
  <p:sldSz cx="9144000" cy="5143500" type="screen16x9"/>
  <p:notesSz cx="6858000" cy="9144000"/>
  <p:defaultTextStyle>
    <a:defPPr>
      <a:defRPr lang="pt-BR"/>
    </a:defPPr>
    <a:lvl1pPr algn="l" rtl="0" fontAlgn="base">
      <a:spcBef>
        <a:spcPct val="0"/>
      </a:spcBef>
      <a:spcAft>
        <a:spcPct val="0"/>
      </a:spcAft>
      <a:defRPr sz="20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sz="2000" kern="1200">
        <a:solidFill>
          <a:schemeClr val="tx1"/>
        </a:solidFill>
        <a:latin typeface="Arial" pitchFamily="34" charset="0"/>
        <a:ea typeface="+mn-ea"/>
        <a:cs typeface="Arial" pitchFamily="34" charset="0"/>
      </a:defRPr>
    </a:lvl2pPr>
    <a:lvl3pPr marL="914400" algn="l" rtl="0" fontAlgn="base">
      <a:spcBef>
        <a:spcPct val="0"/>
      </a:spcBef>
      <a:spcAft>
        <a:spcPct val="0"/>
      </a:spcAft>
      <a:defRPr sz="2000"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sz="2000"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sz="2000" kern="1200">
        <a:solidFill>
          <a:schemeClr val="tx1"/>
        </a:solidFill>
        <a:latin typeface="Arial" pitchFamily="34" charset="0"/>
        <a:ea typeface="+mn-ea"/>
        <a:cs typeface="Arial" pitchFamily="34" charset="0"/>
      </a:defRPr>
    </a:lvl5pPr>
    <a:lvl6pPr marL="2286000" algn="l" defTabSz="914400" rtl="0" eaLnBrk="1" latinLnBrk="0" hangingPunct="1">
      <a:defRPr sz="2000" kern="1200">
        <a:solidFill>
          <a:schemeClr val="tx1"/>
        </a:solidFill>
        <a:latin typeface="Arial" pitchFamily="34" charset="0"/>
        <a:ea typeface="+mn-ea"/>
        <a:cs typeface="Arial" pitchFamily="34" charset="0"/>
      </a:defRPr>
    </a:lvl6pPr>
    <a:lvl7pPr marL="2743200" algn="l" defTabSz="914400" rtl="0" eaLnBrk="1" latinLnBrk="0" hangingPunct="1">
      <a:defRPr sz="2000" kern="1200">
        <a:solidFill>
          <a:schemeClr val="tx1"/>
        </a:solidFill>
        <a:latin typeface="Arial" pitchFamily="34" charset="0"/>
        <a:ea typeface="+mn-ea"/>
        <a:cs typeface="Arial" pitchFamily="34" charset="0"/>
      </a:defRPr>
    </a:lvl7pPr>
    <a:lvl8pPr marL="3200400" algn="l" defTabSz="914400" rtl="0" eaLnBrk="1" latinLnBrk="0" hangingPunct="1">
      <a:defRPr sz="2000" kern="1200">
        <a:solidFill>
          <a:schemeClr val="tx1"/>
        </a:solidFill>
        <a:latin typeface="Arial" pitchFamily="34" charset="0"/>
        <a:ea typeface="+mn-ea"/>
        <a:cs typeface="Arial" pitchFamily="34" charset="0"/>
      </a:defRPr>
    </a:lvl8pPr>
    <a:lvl9pPr marL="3657600" algn="l" defTabSz="914400" rtl="0" eaLnBrk="1" latinLnBrk="0" hangingPunct="1">
      <a:defRPr sz="2000"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CC"/>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122" d="100"/>
          <a:sy n="122" d="100"/>
        </p:scale>
        <p:origin x="-192" y="-77"/>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90A96F90-FDE0-4E1E-8253-3CB9D7F3A536}" type="datetimeFigureOut">
              <a:rPr lang="pt-BR"/>
              <a:pPr>
                <a:defRPr/>
              </a:pPr>
              <a:t>19/05/2016</a:t>
            </a:fld>
            <a:endParaRPr lang="pt-BR"/>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D97E0834-340E-4686-83D5-070A183D2C2F}"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48132" name="Slide Number Placeholder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302EBD5A-1395-4022-93D9-3DF6AE852BE0}" type="slidenum">
              <a:rPr lang="pt-BR" sz="1200">
                <a:latin typeface="Calibri" pitchFamily="34" charset="0"/>
              </a:rPr>
              <a:pPr algn="r"/>
              <a:t>15</a:t>
            </a:fld>
            <a:endParaRPr lang="pt-BR" sz="1200">
              <a:latin typeface="Calibri"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p:spPr>
      </p:sp>
      <p:sp>
        <p:nvSpPr>
          <p:cNvPr id="4915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49156" name="Slide Number Placeholder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58E688DF-28B1-44FE-A63A-ADAEC1C6AD5A}" type="slidenum">
              <a:rPr lang="pt-BR" sz="1200">
                <a:latin typeface="Calibri" pitchFamily="34" charset="0"/>
              </a:rPr>
              <a:pPr algn="r"/>
              <a:t>17</a:t>
            </a:fld>
            <a:endParaRPr lang="pt-BR" sz="1200">
              <a:latin typeface="Calibri"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p:spPr>
      </p:sp>
      <p:sp>
        <p:nvSpPr>
          <p:cNvPr id="5017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50180" name="Slide Number Placeholder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095EA9F3-257F-4B61-8AE6-8670E424210D}" type="slidenum">
              <a:rPr lang="pt-BR" sz="1200">
                <a:latin typeface="Calibri" pitchFamily="34" charset="0"/>
              </a:rPr>
              <a:pPr algn="r"/>
              <a:t>18</a:t>
            </a:fld>
            <a:endParaRPr lang="pt-BR" sz="1200">
              <a:latin typeface="Calibri"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p:spPr>
      </p:sp>
      <p:sp>
        <p:nvSpPr>
          <p:cNvPr id="5120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51204" name="Slide Number Placeholder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286CFE7F-CADE-485C-9486-9CFC1E75EB95}" type="slidenum">
              <a:rPr lang="pt-BR" sz="1200">
                <a:latin typeface="Calibri" pitchFamily="34" charset="0"/>
              </a:rPr>
              <a:pPr algn="r"/>
              <a:t>21</a:t>
            </a:fld>
            <a:endParaRPr lang="pt-BR" sz="1200">
              <a:latin typeface="Calibri"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222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34820"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6247137-A76C-45CB-938A-B0C6BEBED953}" type="slidenum">
              <a:rPr lang="pt-BR" smtClean="0"/>
              <a:pPr fontAlgn="base">
                <a:spcBef>
                  <a:spcPct val="0"/>
                </a:spcBef>
                <a:spcAft>
                  <a:spcPct val="0"/>
                </a:spcAft>
                <a:defRPr/>
              </a:pPr>
              <a:t>33</a:t>
            </a:fld>
            <a:endParaRPr lang="pt-BR"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bg>
      <p:bgRef idx="1002">
        <a:schemeClr val="bg2"/>
      </p:bgRef>
    </p:bg>
    <p:spTree>
      <p:nvGrpSpPr>
        <p:cNvPr id="1" name=""/>
        <p:cNvGrpSpPr/>
        <p:nvPr/>
      </p:nvGrpSpPr>
      <p:grpSpPr>
        <a:xfrm>
          <a:off x="0" y="0"/>
          <a:ext cx="0" cy="0"/>
          <a:chOff x="0" y="0"/>
          <a:chExt cx="0" cy="0"/>
        </a:xfrm>
      </p:grpSpPr>
      <p:sp>
        <p:nvSpPr>
          <p:cNvPr id="4" name="Retângulo 3"/>
          <p:cNvSpPr/>
          <p:nvPr/>
        </p:nvSpPr>
        <p:spPr bwMode="ltGray">
          <a:xfrm>
            <a:off x="0" y="0"/>
            <a:ext cx="9144000" cy="3851275"/>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sz="1800"/>
          </a:p>
        </p:txBody>
      </p:sp>
      <p:sp>
        <p:nvSpPr>
          <p:cNvPr id="5" name="Retângulo 4"/>
          <p:cNvSpPr/>
          <p:nvPr/>
        </p:nvSpPr>
        <p:spPr bwMode="invGray">
          <a:xfrm>
            <a:off x="0" y="3846513"/>
            <a:ext cx="9144000" cy="33337"/>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sz="1800"/>
          </a:p>
        </p:txBody>
      </p:sp>
      <p:sp>
        <p:nvSpPr>
          <p:cNvPr id="2" name="Título 1"/>
          <p:cNvSpPr>
            <a:spLocks noGrp="1"/>
          </p:cNvSpPr>
          <p:nvPr>
            <p:ph type="ctrTitle"/>
          </p:nvPr>
        </p:nvSpPr>
        <p:spPr>
          <a:xfrm>
            <a:off x="685800" y="2516886"/>
            <a:ext cx="8077200" cy="1255014"/>
          </a:xfrm>
        </p:spPr>
        <p:txBody>
          <a:bodyPr tIns="0" bIns="0" anchor="t"/>
          <a:lstStyle>
            <a:lvl1pPr algn="l">
              <a:defRPr sz="4700" b="1"/>
            </a:lvl1pPr>
            <a:extLst/>
          </a:lstStyle>
          <a:p>
            <a:r>
              <a:rPr lang="pt-BR" smtClean="0"/>
              <a:t>Clique para editar o estilo do título mestre</a:t>
            </a:r>
            <a:endParaRPr lang="en-US"/>
          </a:p>
        </p:txBody>
      </p:sp>
      <p:sp>
        <p:nvSpPr>
          <p:cNvPr id="3" name="Subtítulo 2"/>
          <p:cNvSpPr>
            <a:spLocks noGrp="1"/>
          </p:cNvSpPr>
          <p:nvPr>
            <p:ph type="subTitle" idx="1"/>
          </p:nvPr>
        </p:nvSpPr>
        <p:spPr>
          <a:xfrm>
            <a:off x="685800" y="1371600"/>
            <a:ext cx="8077200" cy="1124712"/>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lang="pt-BR" smtClean="0"/>
              <a:t>Clique para editar o estilo do subtítulo mestre</a:t>
            </a:r>
            <a:endParaRPr lang="en-US"/>
          </a:p>
        </p:txBody>
      </p:sp>
      <p:sp>
        <p:nvSpPr>
          <p:cNvPr id="6" name="Espaço Reservado para Data 3"/>
          <p:cNvSpPr>
            <a:spLocks noGrp="1"/>
          </p:cNvSpPr>
          <p:nvPr>
            <p:ph type="dt" sz="half" idx="10"/>
          </p:nvPr>
        </p:nvSpPr>
        <p:spPr/>
        <p:txBody>
          <a:bodyPr/>
          <a:lstStyle>
            <a:lvl1pPr>
              <a:defRPr/>
            </a:lvl1pPr>
          </a:lstStyle>
          <a:p>
            <a:pPr>
              <a:defRPr/>
            </a:pPr>
            <a:fld id="{90E05F17-E756-48DD-BF65-CF2071DD371D}" type="datetimeFigureOut">
              <a:rPr lang="pt-BR"/>
              <a:pPr>
                <a:defRPr/>
              </a:pPr>
              <a:t>19/05/2016</a:t>
            </a:fld>
            <a:endParaRPr lang="pt-BR"/>
          </a:p>
        </p:txBody>
      </p:sp>
      <p:sp>
        <p:nvSpPr>
          <p:cNvPr id="7" name="Espaço Reservado para Rodapé 4"/>
          <p:cNvSpPr>
            <a:spLocks noGrp="1"/>
          </p:cNvSpPr>
          <p:nvPr>
            <p:ph type="ftr" sz="quarter" idx="11"/>
          </p:nvPr>
        </p:nvSpPr>
        <p:spPr/>
        <p:txBody>
          <a:bodyPr/>
          <a:lstStyle>
            <a:lvl1pPr>
              <a:defRPr/>
            </a:lvl1pPr>
          </a:lstStyle>
          <a:p>
            <a:pPr>
              <a:defRPr/>
            </a:pPr>
            <a:endParaRPr lang="pt-BR"/>
          </a:p>
        </p:txBody>
      </p:sp>
      <p:sp>
        <p:nvSpPr>
          <p:cNvPr id="8" name="Espaço Reservado para Número de Slide 5"/>
          <p:cNvSpPr>
            <a:spLocks noGrp="1"/>
          </p:cNvSpPr>
          <p:nvPr>
            <p:ph type="sldNum" sz="quarter" idx="12"/>
          </p:nvPr>
        </p:nvSpPr>
        <p:spPr/>
        <p:txBody>
          <a:bodyPr/>
          <a:lstStyle>
            <a:lvl1pPr>
              <a:defRPr/>
            </a:lvl1pPr>
          </a:lstStyle>
          <a:p>
            <a:pPr>
              <a:defRPr/>
            </a:pPr>
            <a:fld id="{A1121BFB-4C58-41EE-BF9F-B1184107B812}"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457200" y="116586"/>
            <a:ext cx="8229600" cy="939546"/>
          </a:xfrm>
        </p:spPr>
        <p:txBody>
          <a:bodyPr/>
          <a:lstStyle>
            <a:extLst/>
          </a:lstStyle>
          <a:p>
            <a:r>
              <a:rPr lang="pt-BR" smtClean="0"/>
              <a:t>Clique para editar o estilo do título mestre</a:t>
            </a:r>
            <a:endParaRPr lang="en-US"/>
          </a:p>
        </p:txBody>
      </p:sp>
      <p:sp>
        <p:nvSpPr>
          <p:cNvPr id="3" name="Espaço Reservado para Conteúdo 2"/>
          <p:cNvSpPr>
            <a:spLocks noGrp="1"/>
          </p:cNvSpPr>
          <p:nvPr>
            <p:ph idx="1"/>
          </p:nvPr>
        </p:nvSpPr>
        <p:spPr/>
        <p:txBody>
          <a:bodyPr/>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3"/>
          <p:cNvSpPr>
            <a:spLocks noGrp="1"/>
          </p:cNvSpPr>
          <p:nvPr>
            <p:ph type="dt" sz="half" idx="10"/>
          </p:nvPr>
        </p:nvSpPr>
        <p:spPr/>
        <p:txBody>
          <a:bodyPr/>
          <a:lstStyle>
            <a:lvl1pPr>
              <a:defRPr/>
            </a:lvl1pPr>
          </a:lstStyle>
          <a:p>
            <a:pPr>
              <a:defRPr/>
            </a:pPr>
            <a:fld id="{421E3B59-A679-4009-B9D6-0583115273F4}" type="datetimeFigureOut">
              <a:rPr lang="pt-BR"/>
              <a:pPr>
                <a:defRPr/>
              </a:pPr>
              <a:t>19/05/2016</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9BFCF5B4-09D3-4B26-9559-7348EE7CA5DB}"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Ref idx="1002">
        <a:schemeClr val="bg2"/>
      </p:bgRef>
    </p:bg>
    <p:spTree>
      <p:nvGrpSpPr>
        <p:cNvPr id="1" name=""/>
        <p:cNvGrpSpPr/>
        <p:nvPr/>
      </p:nvGrpSpPr>
      <p:grpSpPr>
        <a:xfrm>
          <a:off x="0" y="0"/>
          <a:ext cx="0" cy="0"/>
          <a:chOff x="0" y="0"/>
          <a:chExt cx="0" cy="0"/>
        </a:xfrm>
      </p:grpSpPr>
      <p:sp>
        <p:nvSpPr>
          <p:cNvPr id="4" name="Retângulo 3"/>
          <p:cNvSpPr/>
          <p:nvPr/>
        </p:nvSpPr>
        <p:spPr bwMode="ltGray">
          <a:xfrm>
            <a:off x="0" y="0"/>
            <a:ext cx="9144000" cy="1952625"/>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sz="1800"/>
          </a:p>
        </p:txBody>
      </p:sp>
      <p:sp>
        <p:nvSpPr>
          <p:cNvPr id="5" name="Retângulo 4"/>
          <p:cNvSpPr/>
          <p:nvPr/>
        </p:nvSpPr>
        <p:spPr bwMode="invGray">
          <a:xfrm>
            <a:off x="0" y="1952625"/>
            <a:ext cx="9144000" cy="33338"/>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sz="1800"/>
          </a:p>
        </p:txBody>
      </p:sp>
      <p:sp>
        <p:nvSpPr>
          <p:cNvPr id="2" name="Título 1"/>
          <p:cNvSpPr>
            <a:spLocks noGrp="1"/>
          </p:cNvSpPr>
          <p:nvPr>
            <p:ph type="title"/>
          </p:nvPr>
        </p:nvSpPr>
        <p:spPr>
          <a:xfrm>
            <a:off x="749808" y="89154"/>
            <a:ext cx="8013192" cy="1227582"/>
          </a:xfrm>
        </p:spPr>
        <p:txBody>
          <a:bodyPr tIns="0" rIns="91440" bIns="0" anchor="b"/>
          <a:lstStyle>
            <a:lvl1pPr algn="l">
              <a:defRPr sz="4700" b="1" cap="none" baseline="0"/>
            </a:lvl1pPr>
            <a:extLst/>
          </a:lstStyle>
          <a:p>
            <a:r>
              <a:rPr lang="pt-BR" smtClean="0"/>
              <a:t>Clique para editar o estilo do título mestre</a:t>
            </a:r>
            <a:endParaRPr lang="en-US"/>
          </a:p>
        </p:txBody>
      </p:sp>
      <p:sp>
        <p:nvSpPr>
          <p:cNvPr id="3" name="Espaço Reservado para Texto 2"/>
          <p:cNvSpPr>
            <a:spLocks noGrp="1"/>
          </p:cNvSpPr>
          <p:nvPr>
            <p:ph type="body" idx="1"/>
          </p:nvPr>
        </p:nvSpPr>
        <p:spPr>
          <a:xfrm>
            <a:off x="740664" y="1371600"/>
            <a:ext cx="8022336" cy="514350"/>
          </a:xfrm>
        </p:spPr>
        <p:txBody>
          <a:bodyPr lIns="146304" tIns="0" rIns="45720" bIns="0"/>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a:r>
              <a:rPr lang="pt-BR" smtClean="0"/>
              <a:t>Clique para editar os estilos do texto mestre</a:t>
            </a:r>
          </a:p>
        </p:txBody>
      </p:sp>
      <p:sp>
        <p:nvSpPr>
          <p:cNvPr id="6" name="Espaço Reservado para Data 3"/>
          <p:cNvSpPr>
            <a:spLocks noGrp="1"/>
          </p:cNvSpPr>
          <p:nvPr>
            <p:ph type="dt" sz="half" idx="10"/>
          </p:nvPr>
        </p:nvSpPr>
        <p:spPr/>
        <p:txBody>
          <a:bodyPr/>
          <a:lstStyle>
            <a:lvl1pPr>
              <a:defRPr/>
            </a:lvl1pPr>
          </a:lstStyle>
          <a:p>
            <a:pPr>
              <a:defRPr/>
            </a:pPr>
            <a:fld id="{65F13247-E932-42B0-A730-5C7EEA229C34}" type="datetimeFigureOut">
              <a:rPr lang="pt-BR"/>
              <a:pPr>
                <a:defRPr/>
              </a:pPr>
              <a:t>19/05/2016</a:t>
            </a:fld>
            <a:endParaRPr lang="pt-BR"/>
          </a:p>
        </p:txBody>
      </p:sp>
      <p:sp>
        <p:nvSpPr>
          <p:cNvPr id="7" name="Espaço Reservado para Rodapé 4"/>
          <p:cNvSpPr>
            <a:spLocks noGrp="1"/>
          </p:cNvSpPr>
          <p:nvPr>
            <p:ph type="ftr" sz="quarter" idx="11"/>
          </p:nvPr>
        </p:nvSpPr>
        <p:spPr/>
        <p:txBody>
          <a:bodyPr/>
          <a:lstStyle>
            <a:lvl1pPr>
              <a:defRPr/>
            </a:lvl1pPr>
          </a:lstStyle>
          <a:p>
            <a:pPr>
              <a:defRPr/>
            </a:pPr>
            <a:endParaRPr lang="pt-BR"/>
          </a:p>
        </p:txBody>
      </p:sp>
      <p:sp>
        <p:nvSpPr>
          <p:cNvPr id="8" name="Espaço Reservado para Número de Slide 5"/>
          <p:cNvSpPr>
            <a:spLocks noGrp="1"/>
          </p:cNvSpPr>
          <p:nvPr>
            <p:ph type="sldNum" sz="quarter" idx="12"/>
          </p:nvPr>
        </p:nvSpPr>
        <p:spPr/>
        <p:txBody>
          <a:bodyPr/>
          <a:lstStyle>
            <a:lvl1pPr>
              <a:defRPr/>
            </a:lvl1pPr>
          </a:lstStyle>
          <a:p>
            <a:pPr>
              <a:defRPr/>
            </a:pPr>
            <a:fld id="{C9370841-DD7A-451D-AF85-D324D6F8D3B6}"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lang="pt-BR" smtClean="0"/>
              <a:t>Clique para editar o estilo do título mestre</a:t>
            </a:r>
            <a:endParaRPr lang="en-US"/>
          </a:p>
        </p:txBody>
      </p:sp>
      <p:sp>
        <p:nvSpPr>
          <p:cNvPr id="3" name="Espaço Reservado para Conteúdo 2"/>
          <p:cNvSpPr>
            <a:spLocks noGrp="1"/>
          </p:cNvSpPr>
          <p:nvPr>
            <p:ph sz="half" idx="1"/>
          </p:nvPr>
        </p:nvSpPr>
        <p:spPr>
          <a:xfrm>
            <a:off x="457200" y="1330452"/>
            <a:ext cx="4038600" cy="3467862"/>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Conteúdo 3"/>
          <p:cNvSpPr>
            <a:spLocks noGrp="1"/>
          </p:cNvSpPr>
          <p:nvPr>
            <p:ph sz="half" idx="2"/>
          </p:nvPr>
        </p:nvSpPr>
        <p:spPr>
          <a:xfrm>
            <a:off x="4648200" y="1330452"/>
            <a:ext cx="4038600" cy="34678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3"/>
          <p:cNvSpPr>
            <a:spLocks noGrp="1"/>
          </p:cNvSpPr>
          <p:nvPr>
            <p:ph type="dt" sz="half" idx="10"/>
          </p:nvPr>
        </p:nvSpPr>
        <p:spPr/>
        <p:txBody>
          <a:bodyPr/>
          <a:lstStyle>
            <a:lvl1pPr>
              <a:defRPr/>
            </a:lvl1pPr>
          </a:lstStyle>
          <a:p>
            <a:pPr>
              <a:defRPr/>
            </a:pPr>
            <a:fld id="{A0F3962E-5306-4D95-8F55-CB99C88A4D74}" type="datetimeFigureOut">
              <a:rPr lang="pt-BR"/>
              <a:pPr>
                <a:defRPr/>
              </a:pPr>
              <a:t>19/05/2016</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DD24EE66-4966-4005-AFA6-8EF1FFF6C5DE}"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extLst/>
          </a:lstStyle>
          <a:p>
            <a:r>
              <a:rPr lang="pt-BR" smtClean="0"/>
              <a:t>Clique para editar o estilo do título mestre</a:t>
            </a:r>
            <a:endParaRPr lang="en-US"/>
          </a:p>
        </p:txBody>
      </p:sp>
      <p:sp>
        <p:nvSpPr>
          <p:cNvPr id="3" name="Espaço Reservado para Texto 2"/>
          <p:cNvSpPr>
            <a:spLocks noGrp="1"/>
          </p:cNvSpPr>
          <p:nvPr>
            <p:ph type="body" idx="1"/>
          </p:nvPr>
        </p:nvSpPr>
        <p:spPr>
          <a:xfrm>
            <a:off x="457200" y="1274241"/>
            <a:ext cx="4040188" cy="536516"/>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pt-BR" smtClean="0"/>
              <a:t>Clique para editar os estilos do texto mestre</a:t>
            </a:r>
          </a:p>
        </p:txBody>
      </p:sp>
      <p:sp>
        <p:nvSpPr>
          <p:cNvPr id="4" name="Espaço Reservado para Conteúdo 3"/>
          <p:cNvSpPr>
            <a:spLocks noGrp="1"/>
          </p:cNvSpPr>
          <p:nvPr>
            <p:ph sz="half" idx="2"/>
          </p:nvPr>
        </p:nvSpPr>
        <p:spPr>
          <a:xfrm>
            <a:off x="457200" y="1837134"/>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Texto 4"/>
          <p:cNvSpPr>
            <a:spLocks noGrp="1"/>
          </p:cNvSpPr>
          <p:nvPr>
            <p:ph type="body" sz="quarter" idx="3"/>
          </p:nvPr>
        </p:nvSpPr>
        <p:spPr>
          <a:xfrm>
            <a:off x="4645026" y="1274241"/>
            <a:ext cx="4041775" cy="536516"/>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pt-BR" smtClean="0"/>
              <a:t>Clique para editar os estilos do texto mestre</a:t>
            </a:r>
          </a:p>
        </p:txBody>
      </p:sp>
      <p:sp>
        <p:nvSpPr>
          <p:cNvPr id="6" name="Espaço Reservado para Conteúdo 5"/>
          <p:cNvSpPr>
            <a:spLocks noGrp="1"/>
          </p:cNvSpPr>
          <p:nvPr>
            <p:ph sz="quarter" idx="4"/>
          </p:nvPr>
        </p:nvSpPr>
        <p:spPr>
          <a:xfrm>
            <a:off x="4645026" y="1837134"/>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Espaço Reservado para Data 3"/>
          <p:cNvSpPr>
            <a:spLocks noGrp="1"/>
          </p:cNvSpPr>
          <p:nvPr>
            <p:ph type="dt" sz="half" idx="10"/>
          </p:nvPr>
        </p:nvSpPr>
        <p:spPr/>
        <p:txBody>
          <a:bodyPr/>
          <a:lstStyle>
            <a:lvl1pPr>
              <a:defRPr/>
            </a:lvl1pPr>
          </a:lstStyle>
          <a:p>
            <a:pPr>
              <a:defRPr/>
            </a:pPr>
            <a:fld id="{FD8BEF48-8E8B-4D60-BD1A-876D73BC96C5}" type="datetimeFigureOut">
              <a:rPr lang="pt-BR"/>
              <a:pPr>
                <a:defRPr/>
              </a:pPr>
              <a:t>19/05/2016</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E88CA81E-33D9-4581-9007-1195A04D3FA9}"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lang="pt-BR" smtClean="0"/>
              <a:t>Clique para editar o estilo do título mestre</a:t>
            </a:r>
            <a:endParaRPr lang="en-US"/>
          </a:p>
        </p:txBody>
      </p:sp>
      <p:sp>
        <p:nvSpPr>
          <p:cNvPr id="3" name="Espaço Reservado para Data 3"/>
          <p:cNvSpPr>
            <a:spLocks noGrp="1"/>
          </p:cNvSpPr>
          <p:nvPr>
            <p:ph type="dt" sz="half" idx="10"/>
          </p:nvPr>
        </p:nvSpPr>
        <p:spPr/>
        <p:txBody>
          <a:bodyPr/>
          <a:lstStyle>
            <a:lvl1pPr>
              <a:defRPr/>
            </a:lvl1pPr>
          </a:lstStyle>
          <a:p>
            <a:pPr>
              <a:defRPr/>
            </a:pPr>
            <a:fld id="{37D1CEA0-9F04-44A9-A1A9-49212E72343A}" type="datetimeFigureOut">
              <a:rPr lang="pt-BR"/>
              <a:pPr>
                <a:defRPr/>
              </a:pPr>
              <a:t>19/05/2016</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8E0AFC26-D284-4541-9BAE-A7A57389BBC4}"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lvl1pPr>
              <a:defRPr/>
            </a:lvl1pPr>
          </a:lstStyle>
          <a:p>
            <a:pPr>
              <a:defRPr/>
            </a:pPr>
            <a:fld id="{1662A52C-08C5-4797-9A87-0B0910DCC485}" type="datetimeFigureOut">
              <a:rPr lang="pt-BR"/>
              <a:pPr>
                <a:defRPr/>
              </a:pPr>
              <a:t>19/05/2016</a:t>
            </a:fld>
            <a:endParaRPr lang="pt-BR"/>
          </a:p>
        </p:txBody>
      </p:sp>
      <p:sp>
        <p:nvSpPr>
          <p:cNvPr id="3" name="Espaço Reservado para Rodapé 2"/>
          <p:cNvSpPr>
            <a:spLocks noGrp="1"/>
          </p:cNvSpPr>
          <p:nvPr>
            <p:ph type="ftr" sz="quarter" idx="11"/>
          </p:nvPr>
        </p:nvSpPr>
        <p:spPr/>
        <p:txBody>
          <a:bodyPr/>
          <a:lstStyle>
            <a:lvl1pPr>
              <a:defRPr/>
            </a:lvl1pPr>
          </a:lstStyle>
          <a:p>
            <a:pPr>
              <a:defRPr/>
            </a:pPr>
            <a:endParaRPr lang="pt-BR"/>
          </a:p>
        </p:txBody>
      </p:sp>
      <p:sp>
        <p:nvSpPr>
          <p:cNvPr id="4" name="Espaço Reservado para Número de Slide 3"/>
          <p:cNvSpPr>
            <a:spLocks noGrp="1"/>
          </p:cNvSpPr>
          <p:nvPr>
            <p:ph type="sldNum" sz="quarter" idx="12"/>
          </p:nvPr>
        </p:nvSpPr>
        <p:spPr/>
        <p:txBody>
          <a:bodyPr/>
          <a:lstStyle>
            <a:lvl1pPr>
              <a:defRPr/>
            </a:lvl1pPr>
          </a:lstStyle>
          <a:p>
            <a:pPr>
              <a:defRPr/>
            </a:pPr>
            <a:fld id="{E49CE01A-5B8B-445F-A62D-6856EE69DE61}"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5" name="Retângulo 4"/>
          <p:cNvSpPr/>
          <p:nvPr/>
        </p:nvSpPr>
        <p:spPr bwMode="invGray">
          <a:xfrm>
            <a:off x="2855913" y="0"/>
            <a:ext cx="46037" cy="1090613"/>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sz="1800"/>
          </a:p>
        </p:txBody>
      </p:sp>
      <p:sp>
        <p:nvSpPr>
          <p:cNvPr id="6" name="Retângulo 5"/>
          <p:cNvSpPr/>
          <p:nvPr/>
        </p:nvSpPr>
        <p:spPr bwMode="invGray">
          <a:xfrm>
            <a:off x="2855913" y="0"/>
            <a:ext cx="46037" cy="1090613"/>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sz="1800"/>
          </a:p>
        </p:txBody>
      </p:sp>
      <p:sp>
        <p:nvSpPr>
          <p:cNvPr id="2" name="Título 1"/>
          <p:cNvSpPr>
            <a:spLocks noGrp="1"/>
          </p:cNvSpPr>
          <p:nvPr>
            <p:ph type="title"/>
          </p:nvPr>
        </p:nvSpPr>
        <p:spPr>
          <a:xfrm>
            <a:off x="167838" y="114300"/>
            <a:ext cx="2523744" cy="733806"/>
          </a:xfrm>
        </p:spPr>
        <p:txBody>
          <a:bodyPr lIns="73152" bIns="0" anchor="b">
            <a:sp3d prstMaterial="matte"/>
          </a:bodyPr>
          <a:lstStyle>
            <a:lvl1pPr algn="l">
              <a:defRPr sz="2000" b="0"/>
            </a:lvl1pPr>
            <a:extLst/>
          </a:lstStyle>
          <a:p>
            <a:r>
              <a:rPr lang="pt-BR" smtClean="0"/>
              <a:t>Clique para editar o estilo do título mestre</a:t>
            </a:r>
            <a:endParaRPr lang="en-US"/>
          </a:p>
        </p:txBody>
      </p:sp>
      <p:sp>
        <p:nvSpPr>
          <p:cNvPr id="3" name="Espaço Reservado para Conteúdo 2"/>
          <p:cNvSpPr>
            <a:spLocks noGrp="1"/>
          </p:cNvSpPr>
          <p:nvPr>
            <p:ph idx="1"/>
          </p:nvPr>
        </p:nvSpPr>
        <p:spPr>
          <a:xfrm>
            <a:off x="3019378" y="1307350"/>
            <a:ext cx="5920641" cy="341916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Texto 3"/>
          <p:cNvSpPr>
            <a:spLocks noGrp="1"/>
          </p:cNvSpPr>
          <p:nvPr>
            <p:ph type="body" sz="half" idx="2"/>
          </p:nvPr>
        </p:nvSpPr>
        <p:spPr>
          <a:xfrm>
            <a:off x="167838" y="1297514"/>
            <a:ext cx="2468880" cy="3429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pt-BR" smtClean="0"/>
              <a:t>Clique para editar os estilos do texto mestre</a:t>
            </a:r>
          </a:p>
        </p:txBody>
      </p:sp>
      <p:sp>
        <p:nvSpPr>
          <p:cNvPr id="7" name="Espaço Reservado para Data 4"/>
          <p:cNvSpPr>
            <a:spLocks noGrp="1"/>
          </p:cNvSpPr>
          <p:nvPr>
            <p:ph type="dt" sz="half" idx="10"/>
          </p:nvPr>
        </p:nvSpPr>
        <p:spPr/>
        <p:txBody>
          <a:bodyPr/>
          <a:lstStyle>
            <a:lvl1pPr>
              <a:defRPr/>
            </a:lvl1pPr>
          </a:lstStyle>
          <a:p>
            <a:pPr>
              <a:defRPr/>
            </a:pPr>
            <a:fld id="{0FB51CF9-88DF-4D41-9735-9A33335F7DC5}" type="datetimeFigureOut">
              <a:rPr lang="pt-BR"/>
              <a:pPr>
                <a:defRPr/>
              </a:pPr>
              <a:t>19/05/2016</a:t>
            </a:fld>
            <a:endParaRPr lang="pt-BR"/>
          </a:p>
        </p:txBody>
      </p:sp>
      <p:sp>
        <p:nvSpPr>
          <p:cNvPr id="8" name="Espaço Reservado para Rodapé 5"/>
          <p:cNvSpPr>
            <a:spLocks noGrp="1"/>
          </p:cNvSpPr>
          <p:nvPr>
            <p:ph type="ftr" sz="quarter" idx="11"/>
          </p:nvPr>
        </p:nvSpPr>
        <p:spPr/>
        <p:txBody>
          <a:bodyPr/>
          <a:lstStyle>
            <a:lvl1pPr>
              <a:defRPr/>
            </a:lvl1pPr>
          </a:lstStyle>
          <a:p>
            <a:pPr>
              <a:defRPr/>
            </a:pPr>
            <a:endParaRPr lang="pt-BR"/>
          </a:p>
        </p:txBody>
      </p:sp>
      <p:sp>
        <p:nvSpPr>
          <p:cNvPr id="9" name="Espaço Reservado para Número de Slide 6"/>
          <p:cNvSpPr>
            <a:spLocks noGrp="1"/>
          </p:cNvSpPr>
          <p:nvPr>
            <p:ph type="sldNum" sz="quarter" idx="12"/>
          </p:nvPr>
        </p:nvSpPr>
        <p:spPr/>
        <p:txBody>
          <a:bodyPr/>
          <a:lstStyle>
            <a:lvl1pPr>
              <a:defRPr/>
            </a:lvl1pPr>
          </a:lstStyle>
          <a:p>
            <a:pPr>
              <a:defRPr/>
            </a:pPr>
            <a:fld id="{52D7E40D-1548-4E1D-9F6C-3464FE7D2C74}"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bg>
      <p:bgRef idx="1001">
        <a:schemeClr val="bg2"/>
      </p:bgRef>
    </p:bg>
    <p:spTree>
      <p:nvGrpSpPr>
        <p:cNvPr id="1" name=""/>
        <p:cNvGrpSpPr/>
        <p:nvPr/>
      </p:nvGrpSpPr>
      <p:grpSpPr>
        <a:xfrm>
          <a:off x="0" y="0"/>
          <a:ext cx="0" cy="0"/>
          <a:chOff x="0" y="0"/>
          <a:chExt cx="0" cy="0"/>
        </a:xfrm>
      </p:grpSpPr>
      <p:sp>
        <p:nvSpPr>
          <p:cNvPr id="5" name="Retângulo 4"/>
          <p:cNvSpPr/>
          <p:nvPr/>
        </p:nvSpPr>
        <p:spPr>
          <a:xfrm>
            <a:off x="2855913" y="0"/>
            <a:ext cx="46037" cy="51435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sz="1800"/>
          </a:p>
        </p:txBody>
      </p:sp>
      <p:sp>
        <p:nvSpPr>
          <p:cNvPr id="6" name="Retângulo 5"/>
          <p:cNvSpPr/>
          <p:nvPr/>
        </p:nvSpPr>
        <p:spPr bwMode="invGray">
          <a:xfrm>
            <a:off x="2855913" y="0"/>
            <a:ext cx="46037" cy="51435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sz="1800"/>
          </a:p>
        </p:txBody>
      </p:sp>
      <p:sp>
        <p:nvSpPr>
          <p:cNvPr id="2" name="Título 1"/>
          <p:cNvSpPr>
            <a:spLocks noGrp="1"/>
          </p:cNvSpPr>
          <p:nvPr>
            <p:ph type="title"/>
          </p:nvPr>
        </p:nvSpPr>
        <p:spPr>
          <a:xfrm>
            <a:off x="164592" y="116586"/>
            <a:ext cx="2525150" cy="733806"/>
          </a:xfrm>
        </p:spPr>
        <p:txBody>
          <a:bodyPr lIns="73152" bIns="0" anchor="b">
            <a:sp3d prstMaterial="matte"/>
          </a:bodyPr>
          <a:lstStyle>
            <a:lvl1pPr algn="l">
              <a:defRPr sz="2000" b="0"/>
            </a:lvl1pPr>
            <a:extLst/>
          </a:lstStyle>
          <a:p>
            <a:r>
              <a:rPr lang="pt-BR" smtClean="0"/>
              <a:t>Clique para editar o estilo do título mestre</a:t>
            </a:r>
            <a:endParaRPr lang="en-US"/>
          </a:p>
        </p:txBody>
      </p:sp>
      <p:sp>
        <p:nvSpPr>
          <p:cNvPr id="3" name="Espaço Reservado para Imagem 2"/>
          <p:cNvSpPr>
            <a:spLocks noGrp="1"/>
          </p:cNvSpPr>
          <p:nvPr>
            <p:ph type="pic" idx="1"/>
          </p:nvPr>
        </p:nvSpPr>
        <p:spPr>
          <a:xfrm>
            <a:off x="2903806" y="1113606"/>
            <a:ext cx="6247397" cy="4029894"/>
          </a:xfrm>
          <a:solidFill>
            <a:schemeClr val="bg2">
              <a:shade val="75000"/>
            </a:schemeClr>
          </a:solidFill>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pPr lvl="0"/>
            <a:r>
              <a:rPr lang="pt-BR" noProof="0" smtClean="0"/>
              <a:t>Clique no ícone para adicionar uma imagem</a:t>
            </a:r>
            <a:endParaRPr lang="en-US" noProof="0"/>
          </a:p>
        </p:txBody>
      </p:sp>
      <p:sp>
        <p:nvSpPr>
          <p:cNvPr id="4" name="Espaço Reservado para Texto 3"/>
          <p:cNvSpPr>
            <a:spLocks noGrp="1"/>
          </p:cNvSpPr>
          <p:nvPr>
            <p:ph type="body" sz="half" idx="2"/>
          </p:nvPr>
        </p:nvSpPr>
        <p:spPr>
          <a:xfrm>
            <a:off x="164592" y="1296162"/>
            <a:ext cx="2468880" cy="3429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pt-BR" smtClean="0"/>
              <a:t>Clique para editar os estilos do texto mestre</a:t>
            </a:r>
          </a:p>
        </p:txBody>
      </p:sp>
      <p:sp>
        <p:nvSpPr>
          <p:cNvPr id="7" name="Espaço Reservado para Data 4"/>
          <p:cNvSpPr>
            <a:spLocks noGrp="1"/>
          </p:cNvSpPr>
          <p:nvPr>
            <p:ph type="dt" sz="half" idx="10"/>
          </p:nvPr>
        </p:nvSpPr>
        <p:spPr>
          <a:xfrm>
            <a:off x="165100" y="877888"/>
            <a:ext cx="2522538" cy="150812"/>
          </a:xfrm>
        </p:spPr>
        <p:txBody>
          <a:bodyPr/>
          <a:lstStyle>
            <a:lvl1pPr>
              <a:defRPr/>
            </a:lvl1pPr>
          </a:lstStyle>
          <a:p>
            <a:pPr>
              <a:defRPr/>
            </a:pPr>
            <a:fld id="{919908DD-618B-4B33-819E-4E99C69011AA}" type="datetimeFigureOut">
              <a:rPr lang="pt-BR"/>
              <a:pPr>
                <a:defRPr/>
              </a:pPr>
              <a:t>19/05/2016</a:t>
            </a:fld>
            <a:endParaRPr lang="pt-BR"/>
          </a:p>
        </p:txBody>
      </p:sp>
      <p:sp>
        <p:nvSpPr>
          <p:cNvPr id="8" name="Espaço Reservado para Rodapé 5"/>
          <p:cNvSpPr>
            <a:spLocks noGrp="1"/>
          </p:cNvSpPr>
          <p:nvPr>
            <p:ph type="ftr" sz="quarter" idx="11"/>
          </p:nvPr>
        </p:nvSpPr>
        <p:spPr>
          <a:xfrm>
            <a:off x="3035300" y="877888"/>
            <a:ext cx="5194300" cy="150812"/>
          </a:xfrm>
        </p:spPr>
        <p:txBody>
          <a:bodyPr/>
          <a:lstStyle>
            <a:lvl1pPr>
              <a:defRPr>
                <a:solidFill>
                  <a:schemeClr val="bg1">
                    <a:shade val="50000"/>
                  </a:schemeClr>
                </a:solidFill>
              </a:defRPr>
            </a:lvl1pPr>
          </a:lstStyle>
          <a:p>
            <a:pPr>
              <a:defRPr/>
            </a:pPr>
            <a:endParaRPr lang="pt-BR"/>
          </a:p>
        </p:txBody>
      </p:sp>
      <p:sp>
        <p:nvSpPr>
          <p:cNvPr id="9" name="Espaço Reservado para Número de Slide 6"/>
          <p:cNvSpPr>
            <a:spLocks noGrp="1"/>
          </p:cNvSpPr>
          <p:nvPr>
            <p:ph type="sldNum" sz="quarter" idx="12"/>
          </p:nvPr>
        </p:nvSpPr>
        <p:spPr>
          <a:xfrm>
            <a:off x="8339138" y="877888"/>
            <a:ext cx="733425" cy="150812"/>
          </a:xfrm>
        </p:spPr>
        <p:txBody>
          <a:bodyPr/>
          <a:lstStyle>
            <a:lvl1pPr>
              <a:defRPr/>
            </a:lvl1pPr>
          </a:lstStyle>
          <a:p>
            <a:pPr>
              <a:defRPr/>
            </a:pPr>
            <a:fld id="{BE04DDB8-D40E-4D4B-B7E5-AB0C0059F4B2}" type="slidenum">
              <a:rPr lang="pt-BR"/>
              <a:pPr>
                <a:defRPr/>
              </a:pPr>
              <a:t>‹nº›</a:t>
            </a:fld>
            <a:endParaRPr lang="pt-BR"/>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p:txBody>
          <a:bodyPr vert="eaVert"/>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3"/>
          <p:cNvSpPr>
            <a:spLocks noGrp="1"/>
          </p:cNvSpPr>
          <p:nvPr>
            <p:ph type="dt" sz="half" idx="10"/>
          </p:nvPr>
        </p:nvSpPr>
        <p:spPr/>
        <p:txBody>
          <a:bodyPr/>
          <a:lstStyle>
            <a:lvl1pPr>
              <a:defRPr/>
            </a:lvl1pPr>
          </a:lstStyle>
          <a:p>
            <a:pPr>
              <a:defRPr/>
            </a:pPr>
            <a:fld id="{FD216FB2-AD50-4039-BD5C-DE64856A793F}" type="datetimeFigureOut">
              <a:rPr lang="pt-BR"/>
              <a:pPr>
                <a:defRPr/>
              </a:pPr>
              <a:t>19/05/2016</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E28F1BB1-567F-48E3-97AA-E83176C585ED}"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4" name="Retângulo 3"/>
          <p:cNvSpPr/>
          <p:nvPr/>
        </p:nvSpPr>
        <p:spPr bwMode="invGray">
          <a:xfrm>
            <a:off x="6599238" y="0"/>
            <a:ext cx="46037" cy="51435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sz="1800"/>
          </a:p>
        </p:txBody>
      </p:sp>
      <p:sp>
        <p:nvSpPr>
          <p:cNvPr id="5" name="Retângulo 4"/>
          <p:cNvSpPr/>
          <p:nvPr/>
        </p:nvSpPr>
        <p:spPr bwMode="ltGray">
          <a:xfrm>
            <a:off x="6648450" y="0"/>
            <a:ext cx="2514600" cy="51435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sz="1800"/>
          </a:p>
        </p:txBody>
      </p:sp>
      <p:sp>
        <p:nvSpPr>
          <p:cNvPr id="2" name="Título Vertical 1"/>
          <p:cNvSpPr>
            <a:spLocks noGrp="1"/>
          </p:cNvSpPr>
          <p:nvPr>
            <p:ph type="title" orient="vert"/>
          </p:nvPr>
        </p:nvSpPr>
        <p:spPr>
          <a:xfrm>
            <a:off x="6781800" y="205980"/>
            <a:ext cx="1905000" cy="4388644"/>
          </a:xfrm>
        </p:spPr>
        <p:txBody>
          <a:bodyPr vert="eaVert"/>
          <a:lstStyle>
            <a:extLs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a:xfrm>
            <a:off x="457200" y="228600"/>
            <a:ext cx="6019800" cy="4388644"/>
          </a:xfrm>
        </p:spPr>
        <p:txBody>
          <a:bodyPr vert="eaVert"/>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6" name="Espaço Reservado para Data 3"/>
          <p:cNvSpPr>
            <a:spLocks noGrp="1"/>
          </p:cNvSpPr>
          <p:nvPr>
            <p:ph type="dt" sz="half" idx="10"/>
          </p:nvPr>
        </p:nvSpPr>
        <p:spPr/>
        <p:txBody>
          <a:bodyPr/>
          <a:lstStyle>
            <a:lvl1pPr>
              <a:defRPr/>
            </a:lvl1pPr>
          </a:lstStyle>
          <a:p>
            <a:pPr>
              <a:defRPr/>
            </a:pPr>
            <a:fld id="{8EA2714F-453D-446D-9203-72112EEA856C}" type="datetimeFigureOut">
              <a:rPr lang="pt-BR"/>
              <a:pPr>
                <a:defRPr/>
              </a:pPr>
              <a:t>19/05/2016</a:t>
            </a:fld>
            <a:endParaRPr lang="pt-BR"/>
          </a:p>
        </p:txBody>
      </p:sp>
      <p:sp>
        <p:nvSpPr>
          <p:cNvPr id="7" name="Espaço Reservado para Rodapé 4"/>
          <p:cNvSpPr>
            <a:spLocks noGrp="1"/>
          </p:cNvSpPr>
          <p:nvPr>
            <p:ph type="ftr" sz="quarter" idx="11"/>
          </p:nvPr>
        </p:nvSpPr>
        <p:spPr>
          <a:xfrm>
            <a:off x="2640013" y="4783138"/>
            <a:ext cx="3836987" cy="273050"/>
          </a:xfrm>
        </p:spPr>
        <p:txBody>
          <a:bodyPr/>
          <a:lstStyle>
            <a:lvl1pPr>
              <a:defRPr/>
            </a:lvl1pPr>
          </a:lstStyle>
          <a:p>
            <a:pPr>
              <a:defRPr/>
            </a:pPr>
            <a:endParaRPr lang="pt-BR"/>
          </a:p>
        </p:txBody>
      </p:sp>
      <p:sp>
        <p:nvSpPr>
          <p:cNvPr id="8" name="Espaço Reservado para Número de Slide 5"/>
          <p:cNvSpPr>
            <a:spLocks noGrp="1"/>
          </p:cNvSpPr>
          <p:nvPr>
            <p:ph type="sldNum" sz="quarter" idx="12"/>
          </p:nvPr>
        </p:nvSpPr>
        <p:spPr/>
        <p:txBody>
          <a:bodyPr/>
          <a:lstStyle>
            <a:lvl1pPr>
              <a:defRPr/>
            </a:lvl1pPr>
          </a:lstStyle>
          <a:p>
            <a:pPr>
              <a:defRPr/>
            </a:pPr>
            <a:fld id="{DAAC08AA-7DF4-45E3-9456-CE36426241E9}" type="slidenum">
              <a:rPr lang="pt-BR"/>
              <a:pPr>
                <a:defRP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768EE627-6471-4AF4-BE88-23377C427D59}" type="datetimeFigureOut">
              <a:rPr lang="pt-BR"/>
              <a:pPr>
                <a:defRPr/>
              </a:pPr>
              <a:t>19/05/2016</a:t>
            </a:fld>
            <a:endParaRPr lang="pt-BR"/>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42FAC801-8B65-4C75-AC4C-BD2C2CC1BAC8}"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tângulo 9"/>
          <p:cNvSpPr/>
          <p:nvPr/>
        </p:nvSpPr>
        <p:spPr bwMode="invGray">
          <a:xfrm>
            <a:off x="0" y="1076325"/>
            <a:ext cx="9144000" cy="34925"/>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sz="1800"/>
          </a:p>
        </p:txBody>
      </p:sp>
      <p:sp>
        <p:nvSpPr>
          <p:cNvPr id="7" name="Retângulo 6"/>
          <p:cNvSpPr/>
          <p:nvPr/>
        </p:nvSpPr>
        <p:spPr bwMode="ltGray">
          <a:xfrm>
            <a:off x="0" y="0"/>
            <a:ext cx="9144000" cy="1074738"/>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sz="1800"/>
          </a:p>
        </p:txBody>
      </p:sp>
      <p:sp>
        <p:nvSpPr>
          <p:cNvPr id="2" name="Espaço Reservado para Título 1"/>
          <p:cNvSpPr>
            <a:spLocks noGrp="1"/>
          </p:cNvSpPr>
          <p:nvPr>
            <p:ph type="title"/>
          </p:nvPr>
        </p:nvSpPr>
        <p:spPr>
          <a:xfrm>
            <a:off x="457200" y="114300"/>
            <a:ext cx="8229600" cy="938213"/>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extLst/>
          </a:lstStyle>
          <a:p>
            <a:r>
              <a:rPr lang="pt-BR" smtClean="0"/>
              <a:t>Clique para editar o estilo do título mestre</a:t>
            </a:r>
            <a:endParaRPr lang="en-US"/>
          </a:p>
        </p:txBody>
      </p:sp>
      <p:sp>
        <p:nvSpPr>
          <p:cNvPr id="1029" name="Espaço Reservado para Texto 2"/>
          <p:cNvSpPr>
            <a:spLocks noGrp="1"/>
          </p:cNvSpPr>
          <p:nvPr>
            <p:ph type="body" idx="1"/>
          </p:nvPr>
        </p:nvSpPr>
        <p:spPr bwMode="auto">
          <a:xfrm>
            <a:off x="457200" y="1331913"/>
            <a:ext cx="8229600" cy="3468687"/>
          </a:xfrm>
          <a:prstGeom prst="rect">
            <a:avLst/>
          </a:prstGeom>
          <a:noFill/>
          <a:ln w="9525">
            <a:noFill/>
            <a:miter lim="800000"/>
            <a:headEnd/>
            <a:tailEnd/>
          </a:ln>
        </p:spPr>
        <p:txBody>
          <a:bodyPr vert="horz" wrap="square" lIns="54864" tIns="9144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Espaço Reservado para Data 3"/>
          <p:cNvSpPr>
            <a:spLocks noGrp="1"/>
          </p:cNvSpPr>
          <p:nvPr>
            <p:ph type="dt" sz="half" idx="2"/>
          </p:nvPr>
        </p:nvSpPr>
        <p:spPr>
          <a:xfrm>
            <a:off x="457200" y="4857750"/>
            <a:ext cx="2133600" cy="206375"/>
          </a:xfrm>
          <a:prstGeom prst="rect">
            <a:avLst/>
          </a:prstGeom>
        </p:spPr>
        <p:txBody>
          <a:bodyPr vert="horz" lIns="109728" rIns="45720" bIns="0" rtlCol="0" anchor="b"/>
          <a:lstStyle>
            <a:lvl1pPr algn="l" eaLnBrk="1" fontAlgn="auto" latinLnBrk="0" hangingPunct="1">
              <a:spcBef>
                <a:spcPts val="0"/>
              </a:spcBef>
              <a:spcAft>
                <a:spcPts val="0"/>
              </a:spcAft>
              <a:defRPr kumimoji="0" sz="1200">
                <a:solidFill>
                  <a:schemeClr val="tx1">
                    <a:tint val="95000"/>
                  </a:schemeClr>
                </a:solidFill>
                <a:latin typeface="+mn-lt"/>
                <a:cs typeface="+mn-cs"/>
              </a:defRPr>
            </a:lvl1pPr>
            <a:extLst/>
          </a:lstStyle>
          <a:p>
            <a:pPr>
              <a:defRPr/>
            </a:pPr>
            <a:fld id="{B055C455-1FA0-463D-8469-C577CD9B6F65}" type="datetimeFigureOut">
              <a:rPr lang="pt-BR"/>
              <a:pPr>
                <a:defRPr/>
              </a:pPr>
              <a:t>19/05/2016</a:t>
            </a:fld>
            <a:endParaRPr lang="pt-BR"/>
          </a:p>
        </p:txBody>
      </p:sp>
      <p:sp>
        <p:nvSpPr>
          <p:cNvPr id="5" name="Espaço Reservado para Rodapé 4"/>
          <p:cNvSpPr>
            <a:spLocks noGrp="1"/>
          </p:cNvSpPr>
          <p:nvPr>
            <p:ph type="ftr" sz="quarter" idx="3"/>
          </p:nvPr>
        </p:nvSpPr>
        <p:spPr>
          <a:xfrm>
            <a:off x="2640013" y="4857750"/>
            <a:ext cx="5508625" cy="206375"/>
          </a:xfrm>
          <a:prstGeom prst="rect">
            <a:avLst/>
          </a:prstGeom>
        </p:spPr>
        <p:txBody>
          <a:bodyPr vert="horz" lIns="45720" rIns="45720" bIns="0" rtlCol="0" anchor="b"/>
          <a:lstStyle>
            <a:lvl1pPr algn="l" eaLnBrk="1" fontAlgn="auto" latinLnBrk="0" hangingPunct="1">
              <a:spcBef>
                <a:spcPts val="0"/>
              </a:spcBef>
              <a:spcAft>
                <a:spcPts val="0"/>
              </a:spcAft>
              <a:defRPr kumimoji="0" sz="1200">
                <a:solidFill>
                  <a:schemeClr val="tx1">
                    <a:tint val="95000"/>
                  </a:schemeClr>
                </a:solidFill>
                <a:latin typeface="+mn-lt"/>
                <a:cs typeface="+mn-cs"/>
              </a:defRPr>
            </a:lvl1pPr>
            <a:extLst/>
          </a:lstStyle>
          <a:p>
            <a:pPr>
              <a:defRPr/>
            </a:pPr>
            <a:endParaRPr lang="pt-BR"/>
          </a:p>
        </p:txBody>
      </p:sp>
      <p:sp>
        <p:nvSpPr>
          <p:cNvPr id="6" name="Espaço Reservado para Número de Slide 5"/>
          <p:cNvSpPr>
            <a:spLocks noGrp="1"/>
          </p:cNvSpPr>
          <p:nvPr>
            <p:ph type="sldNum" sz="quarter" idx="4"/>
          </p:nvPr>
        </p:nvSpPr>
        <p:spPr>
          <a:xfrm>
            <a:off x="8204200" y="4857750"/>
            <a:ext cx="733425" cy="206375"/>
          </a:xfrm>
          <a:prstGeom prst="rect">
            <a:avLst/>
          </a:prstGeom>
        </p:spPr>
        <p:txBody>
          <a:bodyPr vert="horz" bIns="0" rtlCol="0" anchor="b"/>
          <a:lstStyle>
            <a:lvl1pPr algn="r" eaLnBrk="1" fontAlgn="auto" latinLnBrk="0" hangingPunct="1">
              <a:spcBef>
                <a:spcPts val="0"/>
              </a:spcBef>
              <a:spcAft>
                <a:spcPts val="0"/>
              </a:spcAft>
              <a:defRPr kumimoji="0" sz="1200">
                <a:solidFill>
                  <a:schemeClr val="tx1">
                    <a:tint val="95000"/>
                  </a:schemeClr>
                </a:solidFill>
                <a:latin typeface="+mn-lt"/>
                <a:cs typeface="+mn-cs"/>
              </a:defRPr>
            </a:lvl1pPr>
            <a:extLst/>
          </a:lstStyle>
          <a:p>
            <a:pPr>
              <a:defRPr/>
            </a:pPr>
            <a:fld id="{C782BBB8-08F5-4BBA-95A7-4B525F19AC02}"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702" r:id="rId1"/>
    <p:sldLayoutId id="2147483696" r:id="rId2"/>
    <p:sldLayoutId id="2147483703" r:id="rId3"/>
    <p:sldLayoutId id="2147483697" r:id="rId4"/>
    <p:sldLayoutId id="2147483698" r:id="rId5"/>
    <p:sldLayoutId id="2147483699" r:id="rId6"/>
    <p:sldLayoutId id="2147483704" r:id="rId7"/>
    <p:sldLayoutId id="2147483705" r:id="rId8"/>
    <p:sldLayoutId id="2147483706" r:id="rId9"/>
    <p:sldLayoutId id="2147483700" r:id="rId10"/>
    <p:sldLayoutId id="2147483707" r:id="rId11"/>
    <p:sldLayoutId id="2147483701" r:id="rId12"/>
  </p:sldLayoutIdLst>
  <p:txStyles>
    <p:titleStyle>
      <a:lvl1pPr algn="l" rtl="0" eaLnBrk="0" fontAlgn="base" hangingPunct="0">
        <a:spcBef>
          <a:spcPct val="0"/>
        </a:spcBef>
        <a:spcAft>
          <a:spcPct val="0"/>
        </a:spcAft>
        <a:defRPr sz="4500" b="1" kern="1200">
          <a:solidFill>
            <a:srgbClr val="FFC800"/>
          </a:solidFill>
          <a:latin typeface="+mj-lt"/>
          <a:ea typeface="+mj-ea"/>
          <a:cs typeface="+mj-cs"/>
        </a:defRPr>
      </a:lvl1pPr>
      <a:lvl2pPr algn="l" rtl="0" eaLnBrk="0" fontAlgn="base" hangingPunct="0">
        <a:spcBef>
          <a:spcPct val="0"/>
        </a:spcBef>
        <a:spcAft>
          <a:spcPct val="0"/>
        </a:spcAft>
        <a:defRPr sz="4500" b="1">
          <a:solidFill>
            <a:srgbClr val="FFC800"/>
          </a:solidFill>
          <a:latin typeface="Corbel" pitchFamily="34" charset="0"/>
        </a:defRPr>
      </a:lvl2pPr>
      <a:lvl3pPr algn="l" rtl="0" eaLnBrk="0" fontAlgn="base" hangingPunct="0">
        <a:spcBef>
          <a:spcPct val="0"/>
        </a:spcBef>
        <a:spcAft>
          <a:spcPct val="0"/>
        </a:spcAft>
        <a:defRPr sz="4500" b="1">
          <a:solidFill>
            <a:srgbClr val="FFC800"/>
          </a:solidFill>
          <a:latin typeface="Corbel" pitchFamily="34" charset="0"/>
        </a:defRPr>
      </a:lvl3pPr>
      <a:lvl4pPr algn="l" rtl="0" eaLnBrk="0" fontAlgn="base" hangingPunct="0">
        <a:spcBef>
          <a:spcPct val="0"/>
        </a:spcBef>
        <a:spcAft>
          <a:spcPct val="0"/>
        </a:spcAft>
        <a:defRPr sz="4500" b="1">
          <a:solidFill>
            <a:srgbClr val="FFC800"/>
          </a:solidFill>
          <a:latin typeface="Corbel" pitchFamily="34" charset="0"/>
        </a:defRPr>
      </a:lvl4pPr>
      <a:lvl5pPr algn="l" rtl="0" eaLnBrk="0" fontAlgn="base" hangingPunct="0">
        <a:spcBef>
          <a:spcPct val="0"/>
        </a:spcBef>
        <a:spcAft>
          <a:spcPct val="0"/>
        </a:spcAft>
        <a:defRPr sz="4500" b="1">
          <a:solidFill>
            <a:srgbClr val="FFC800"/>
          </a:solidFill>
          <a:latin typeface="Corbel" pitchFamily="34" charset="0"/>
        </a:defRPr>
      </a:lvl5pPr>
      <a:lvl6pPr marL="457200" algn="l" rtl="0" fontAlgn="base">
        <a:spcBef>
          <a:spcPct val="0"/>
        </a:spcBef>
        <a:spcAft>
          <a:spcPct val="0"/>
        </a:spcAft>
        <a:defRPr sz="4500" b="1">
          <a:solidFill>
            <a:srgbClr val="FFC800"/>
          </a:solidFill>
          <a:latin typeface="Corbel" pitchFamily="34" charset="0"/>
        </a:defRPr>
      </a:lvl6pPr>
      <a:lvl7pPr marL="914400" algn="l" rtl="0" fontAlgn="base">
        <a:spcBef>
          <a:spcPct val="0"/>
        </a:spcBef>
        <a:spcAft>
          <a:spcPct val="0"/>
        </a:spcAft>
        <a:defRPr sz="4500" b="1">
          <a:solidFill>
            <a:srgbClr val="FFC800"/>
          </a:solidFill>
          <a:latin typeface="Corbel" pitchFamily="34" charset="0"/>
        </a:defRPr>
      </a:lvl7pPr>
      <a:lvl8pPr marL="1371600" algn="l" rtl="0" fontAlgn="base">
        <a:spcBef>
          <a:spcPct val="0"/>
        </a:spcBef>
        <a:spcAft>
          <a:spcPct val="0"/>
        </a:spcAft>
        <a:defRPr sz="4500" b="1">
          <a:solidFill>
            <a:srgbClr val="FFC800"/>
          </a:solidFill>
          <a:latin typeface="Corbel" pitchFamily="34" charset="0"/>
        </a:defRPr>
      </a:lvl8pPr>
      <a:lvl9pPr marL="1828800" algn="l" rtl="0" fontAlgn="base">
        <a:spcBef>
          <a:spcPct val="0"/>
        </a:spcBef>
        <a:spcAft>
          <a:spcPct val="0"/>
        </a:spcAft>
        <a:defRPr sz="4500" b="1">
          <a:solidFill>
            <a:srgbClr val="FFC800"/>
          </a:solidFill>
          <a:latin typeface="Corbel" pitchFamily="34" charset="0"/>
        </a:defRPr>
      </a:lvl9pPr>
      <a:extLst/>
    </p:titleStyle>
    <p:bodyStyle>
      <a:lvl1pPr marL="438150" indent="-319088" algn="l" rtl="0" eaLnBrk="0" fontAlgn="base" hangingPunct="0">
        <a:spcBef>
          <a:spcPct val="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730250" indent="-273050" algn="l" rtl="0" eaLnBrk="0" fontAlgn="base" hangingPunct="0">
        <a:spcBef>
          <a:spcPct val="20000"/>
        </a:spcBef>
        <a:spcAft>
          <a:spcPct val="0"/>
        </a:spcAft>
        <a:buClr>
          <a:schemeClr val="accent2"/>
        </a:buClr>
        <a:buSzPct val="90000"/>
        <a:buFont typeface="Wingdings" pitchFamily="2" charset="2"/>
        <a:buChar char=""/>
        <a:defRPr sz="2800" kern="1200">
          <a:solidFill>
            <a:schemeClr val="tx1"/>
          </a:solidFill>
          <a:latin typeface="+mn-lt"/>
          <a:ea typeface="+mn-ea"/>
          <a:cs typeface="+mn-cs"/>
        </a:defRPr>
      </a:lvl2pPr>
      <a:lvl3pPr marL="995363" indent="-228600" algn="l" rtl="0" eaLnBrk="0" fontAlgn="base" hangingPunct="0">
        <a:spcBef>
          <a:spcPct val="20000"/>
        </a:spcBef>
        <a:spcAft>
          <a:spcPct val="0"/>
        </a:spcAft>
        <a:buClr>
          <a:srgbClr val="E66C7D"/>
        </a:buClr>
        <a:buFont typeface="Arial" pitchFamily="34" charset="0"/>
        <a:buChar char="▪"/>
        <a:defRPr sz="2400" kern="1200">
          <a:solidFill>
            <a:schemeClr val="tx1"/>
          </a:solidFill>
          <a:latin typeface="+mn-lt"/>
          <a:ea typeface="+mn-ea"/>
          <a:cs typeface="+mn-cs"/>
        </a:defRPr>
      </a:lvl3pPr>
      <a:lvl4pPr marL="1216025" indent="-182563" algn="l" rtl="0" eaLnBrk="0" fontAlgn="base" hangingPunct="0">
        <a:spcBef>
          <a:spcPct val="20000"/>
        </a:spcBef>
        <a:spcAft>
          <a:spcPct val="0"/>
        </a:spcAft>
        <a:buClr>
          <a:srgbClr val="6BB76D"/>
        </a:buClr>
        <a:buFont typeface="Arial" pitchFamily="34" charset="0"/>
        <a:buChar char="▪"/>
        <a:defRPr sz="2000" kern="1200">
          <a:solidFill>
            <a:schemeClr val="tx1"/>
          </a:solidFill>
          <a:latin typeface="+mn-lt"/>
          <a:ea typeface="+mn-ea"/>
          <a:cs typeface="+mn-cs"/>
        </a:defRPr>
      </a:lvl4pPr>
      <a:lvl5pPr marL="1425575" indent="-182563" algn="l" rtl="0" eaLnBrk="0" fontAlgn="base" hangingPunct="0">
        <a:spcBef>
          <a:spcPct val="20000"/>
        </a:spcBef>
        <a:spcAft>
          <a:spcPct val="0"/>
        </a:spcAft>
        <a:buClr>
          <a:srgbClr val="E88651"/>
        </a:buClr>
        <a:buFont typeface="Wingdings 3" pitchFamily="18" charset="2"/>
        <a:buChar char=""/>
        <a:defRPr lang="en-US" sz="2000" kern="120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www.revistademedicina.ufc.br/ojs/index.php/revistademedicinaufc/article/view/10"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hyperlink" Target="http://www.paulomargotto.com.br/documentos/Caso_Clin_Crise-Febril.ppt" TargetMode="External"/><Relationship Id="rId4" Type="http://schemas.openxmlformats.org/officeDocument/2006/relationships/hyperlink" Target="http://dx.doi.org/10.20513/2447-6595.2015v55n1p38-42"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www.paulomargotto.com.br/documentos/Caso_Clin_Crise-Febril.ppt"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4283048" y="2220909"/>
            <a:ext cx="8077200" cy="1714512"/>
          </a:xfrm>
        </p:spPr>
        <p:txBody>
          <a:bodyPr/>
          <a:lstStyle/>
          <a:p>
            <a:pPr eaLnBrk="1" fontAlgn="auto" hangingPunct="1">
              <a:spcAft>
                <a:spcPts val="0"/>
              </a:spcAft>
              <a:defRPr/>
            </a:pPr>
            <a:r>
              <a:rPr lang="pt-BR" dirty="0" smtClean="0">
                <a:solidFill>
                  <a:schemeClr val="accent1">
                    <a:satMod val="150000"/>
                  </a:schemeClr>
                </a:solidFill>
              </a:rPr>
              <a:t>Caso Clínico</a:t>
            </a:r>
            <a:br>
              <a:rPr lang="pt-BR" dirty="0" smtClean="0">
                <a:solidFill>
                  <a:schemeClr val="accent1">
                    <a:satMod val="150000"/>
                  </a:schemeClr>
                </a:solidFill>
              </a:rPr>
            </a:br>
            <a:r>
              <a:rPr lang="pt-BR" dirty="0" smtClean="0">
                <a:solidFill>
                  <a:schemeClr val="accent1">
                    <a:satMod val="150000"/>
                  </a:schemeClr>
                </a:solidFill>
              </a:rPr>
              <a:t>Convulsão Febril</a:t>
            </a:r>
            <a:endParaRPr lang="pt-BR" dirty="0">
              <a:solidFill>
                <a:schemeClr val="accent1">
                  <a:satMod val="150000"/>
                </a:schemeClr>
              </a:solidFill>
            </a:endParaRPr>
          </a:p>
        </p:txBody>
      </p:sp>
      <p:sp>
        <p:nvSpPr>
          <p:cNvPr id="8195" name="Subtítulo 2"/>
          <p:cNvSpPr>
            <a:spLocks noGrp="1"/>
          </p:cNvSpPr>
          <p:nvPr>
            <p:ph type="subTitle" idx="1"/>
          </p:nvPr>
        </p:nvSpPr>
        <p:spPr>
          <a:xfrm>
            <a:off x="0" y="3857625"/>
            <a:ext cx="9144000" cy="1285875"/>
          </a:xfrm>
          <a:solidFill>
            <a:schemeClr val="tx1"/>
          </a:solidFill>
        </p:spPr>
        <p:txBody>
          <a:bodyPr/>
          <a:lstStyle/>
          <a:p>
            <a:pPr algn="ctr" eaLnBrk="1" hangingPunct="1">
              <a:lnSpc>
                <a:spcPct val="80000"/>
              </a:lnSpc>
            </a:pPr>
            <a:r>
              <a:rPr lang="pt-BR" sz="2600" dirty="0" smtClean="0">
                <a:solidFill>
                  <a:srgbClr val="151516"/>
                </a:solidFill>
              </a:rPr>
              <a:t>Apresentação: Vinicius Lourenço de Faria</a:t>
            </a:r>
          </a:p>
          <a:p>
            <a:pPr algn="ctr" eaLnBrk="1" hangingPunct="1">
              <a:lnSpc>
                <a:spcPct val="80000"/>
              </a:lnSpc>
            </a:pPr>
            <a:r>
              <a:rPr lang="pt-BR" sz="2600" dirty="0" smtClean="0">
                <a:solidFill>
                  <a:srgbClr val="151516"/>
                </a:solidFill>
              </a:rPr>
              <a:t>Coordenação: Paulo R. Margotto</a:t>
            </a:r>
          </a:p>
          <a:p>
            <a:pPr algn="ctr" eaLnBrk="1" hangingPunct="1">
              <a:lnSpc>
                <a:spcPct val="80000"/>
              </a:lnSpc>
            </a:pPr>
            <a:r>
              <a:rPr lang="pt-BR" sz="2600" i="1" dirty="0" smtClean="0">
                <a:solidFill>
                  <a:srgbClr val="151516"/>
                </a:solidFill>
              </a:rPr>
              <a:t>Internato de Pediatria – 6ª Série-</a:t>
            </a:r>
          </a:p>
          <a:p>
            <a:pPr algn="ctr" eaLnBrk="1" hangingPunct="1">
              <a:lnSpc>
                <a:spcPct val="80000"/>
              </a:lnSpc>
            </a:pPr>
            <a:r>
              <a:rPr lang="en-US" sz="1800" dirty="0" smtClean="0">
                <a:solidFill>
                  <a:srgbClr val="151516"/>
                </a:solidFill>
                <a:latin typeface="Imprint MT Shadow"/>
                <a:ea typeface="Imprint MT Shadow"/>
                <a:cs typeface="Imprint MT Shadow"/>
              </a:rPr>
              <a:t>Brasília, 18 de </a:t>
            </a:r>
            <a:r>
              <a:rPr lang="en-US" sz="1800" dirty="0" err="1" smtClean="0">
                <a:solidFill>
                  <a:srgbClr val="151516"/>
                </a:solidFill>
                <a:latin typeface="Imprint MT Shadow"/>
                <a:ea typeface="Imprint MT Shadow"/>
                <a:cs typeface="Imprint MT Shadow"/>
              </a:rPr>
              <a:t>maio</a:t>
            </a:r>
            <a:r>
              <a:rPr lang="en-US" sz="1800" dirty="0" smtClean="0">
                <a:solidFill>
                  <a:srgbClr val="151516"/>
                </a:solidFill>
                <a:latin typeface="Imprint MT Shadow"/>
                <a:ea typeface="Imprint MT Shadow"/>
                <a:cs typeface="Imprint MT Shadow"/>
              </a:rPr>
              <a:t> de 2016 </a:t>
            </a:r>
            <a:r>
              <a:rPr lang="en-US" sz="1800" dirty="0" smtClean="0">
                <a:solidFill>
                  <a:srgbClr val="151516"/>
                </a:solidFill>
                <a:latin typeface="Imprint MT Shadow"/>
                <a:ea typeface="Imprint MT Shadow"/>
                <a:cs typeface="Imprint MT Shadow"/>
                <a:hlinkClick r:id="rId2"/>
              </a:rPr>
              <a:t>www.paulomargotto.com.br</a:t>
            </a:r>
            <a:r>
              <a:rPr lang="en-US" sz="1800" dirty="0" smtClean="0">
                <a:solidFill>
                  <a:srgbClr val="151516"/>
                </a:solidFill>
                <a:latin typeface="Imprint MT Shadow"/>
                <a:ea typeface="Imprint MT Shadow"/>
                <a:cs typeface="Imprint MT Shadow"/>
              </a:rPr>
              <a:t> </a:t>
            </a:r>
          </a:p>
        </p:txBody>
      </p:sp>
      <p:pic>
        <p:nvPicPr>
          <p:cNvPr id="8196" name="Imagem 3" descr="Logo-UCB.png"/>
          <p:cNvPicPr>
            <a:picLocks noChangeAspect="1"/>
          </p:cNvPicPr>
          <p:nvPr/>
        </p:nvPicPr>
        <p:blipFill>
          <a:blip r:embed="rId3"/>
          <a:srcRect/>
          <a:stretch>
            <a:fillRect/>
          </a:stretch>
        </p:blipFill>
        <p:spPr bwMode="auto">
          <a:xfrm>
            <a:off x="0" y="0"/>
            <a:ext cx="9144000" cy="1824038"/>
          </a:xfrm>
          <a:prstGeom prst="rect">
            <a:avLst/>
          </a:prstGeom>
          <a:noFill/>
          <a:ln w="9525">
            <a:noFill/>
            <a:miter lim="800000"/>
            <a:headEnd/>
            <a:tailEnd/>
          </a:ln>
        </p:spPr>
      </p:pic>
      <p:pic>
        <p:nvPicPr>
          <p:cNvPr id="8197" name="Picture 6" descr="20160427_210258 - Copia"/>
          <p:cNvPicPr>
            <a:picLocks noChangeAspect="1" noChangeArrowheads="1"/>
          </p:cNvPicPr>
          <p:nvPr/>
        </p:nvPicPr>
        <p:blipFill>
          <a:blip r:embed="rId4"/>
          <a:srcRect/>
          <a:stretch>
            <a:fillRect/>
          </a:stretch>
        </p:blipFill>
        <p:spPr bwMode="auto">
          <a:xfrm>
            <a:off x="179388" y="1851025"/>
            <a:ext cx="3468687" cy="1941513"/>
          </a:xfrm>
          <a:prstGeom prst="rect">
            <a:avLst/>
          </a:prstGeom>
          <a:noFill/>
          <a:ln w="9525">
            <a:noFill/>
            <a:miter lim="800000"/>
            <a:headEnd/>
            <a:tailEnd/>
          </a:ln>
        </p:spPr>
      </p:pic>
      <p:sp>
        <p:nvSpPr>
          <p:cNvPr id="8198" name="Line 7"/>
          <p:cNvSpPr>
            <a:spLocks noChangeShapeType="1"/>
          </p:cNvSpPr>
          <p:nvPr/>
        </p:nvSpPr>
        <p:spPr bwMode="auto">
          <a:xfrm flipH="1">
            <a:off x="1979613" y="1708150"/>
            <a:ext cx="215900" cy="215900"/>
          </a:xfrm>
          <a:prstGeom prst="line">
            <a:avLst/>
          </a:prstGeom>
          <a:noFill/>
          <a:ln w="76200">
            <a:solidFill>
              <a:schemeClr val="accent1"/>
            </a:solidFill>
            <a:round/>
            <a:headEnd/>
            <a:tailEnd type="triangle" w="med" len="med"/>
          </a:ln>
        </p:spPr>
        <p:txBody>
          <a:bodyPr/>
          <a:lstStyle/>
          <a:p>
            <a:endParaRPr lang="pt-B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smtClean="0">
                <a:solidFill>
                  <a:schemeClr val="accent1">
                    <a:satMod val="150000"/>
                  </a:schemeClr>
                </a:solidFill>
              </a:rPr>
              <a:t>Caso Clínico</a:t>
            </a:r>
            <a:endParaRPr lang="pt-BR">
              <a:solidFill>
                <a:schemeClr val="accent1">
                  <a:satMod val="150000"/>
                </a:schemeClr>
              </a:solidFill>
            </a:endParaRPr>
          </a:p>
        </p:txBody>
      </p:sp>
      <p:sp>
        <p:nvSpPr>
          <p:cNvPr id="3" name="Espaço Reservado para Conteúdo 2"/>
          <p:cNvSpPr>
            <a:spLocks noGrp="1"/>
          </p:cNvSpPr>
          <p:nvPr>
            <p:ph idx="1"/>
          </p:nvPr>
        </p:nvSpPr>
        <p:spPr/>
        <p:txBody>
          <a:bodyPr rtlCol="0">
            <a:normAutofit fontScale="47500" lnSpcReduction="20000"/>
          </a:bodyPr>
          <a:lstStyle/>
          <a:p>
            <a:pPr marL="274320" indent="-274320" algn="just" eaLnBrk="1" fontAlgn="auto" hangingPunct="1">
              <a:spcBef>
                <a:spcPts val="0"/>
              </a:spcBef>
              <a:spcAft>
                <a:spcPts val="0"/>
              </a:spcAft>
              <a:buFont typeface="Wingdings 2"/>
              <a:buChar char=""/>
              <a:defRPr/>
            </a:pPr>
            <a:r>
              <a:rPr lang="pt-BR" dirty="0" smtClean="0">
                <a:latin typeface="Imprint MT Shadow"/>
                <a:cs typeface="Imprint MT Shadow"/>
              </a:rPr>
              <a:t>ID:  MMA, 8 meses, sexo feminino, peso:  5 kg</a:t>
            </a:r>
          </a:p>
          <a:p>
            <a:pPr marL="274320" indent="-274320" algn="just" eaLnBrk="1" fontAlgn="auto" hangingPunct="1">
              <a:spcBef>
                <a:spcPts val="0"/>
              </a:spcBef>
              <a:spcAft>
                <a:spcPts val="0"/>
              </a:spcAft>
              <a:buFont typeface="Wingdings 2"/>
              <a:buChar char=""/>
              <a:defRPr/>
            </a:pPr>
            <a:endParaRPr lang="pt-BR" dirty="0" smtClean="0">
              <a:solidFill>
                <a:srgbClr val="FF0000"/>
              </a:solidFill>
              <a:latin typeface="Imprint MT Shadow"/>
              <a:cs typeface="Imprint MT Shadow"/>
            </a:endParaRPr>
          </a:p>
          <a:p>
            <a:pPr marL="274320" indent="-274320" algn="just" eaLnBrk="1" fontAlgn="auto" hangingPunct="1">
              <a:spcBef>
                <a:spcPts val="0"/>
              </a:spcBef>
              <a:spcAft>
                <a:spcPts val="0"/>
              </a:spcAft>
              <a:buFont typeface="Wingdings 2"/>
              <a:buChar char=""/>
              <a:defRPr/>
            </a:pPr>
            <a:r>
              <a:rPr lang="pt-BR" dirty="0" smtClean="0">
                <a:latin typeface="Imprint MT Shadow"/>
                <a:cs typeface="Imprint MT Shadow"/>
              </a:rPr>
              <a:t>Lactente  compareceu ao serviço com crise convulsiva há 10 minutos</a:t>
            </a:r>
          </a:p>
          <a:p>
            <a:pPr marL="0" indent="0" algn="just" eaLnBrk="1" fontAlgn="auto" hangingPunct="1">
              <a:spcBef>
                <a:spcPts val="0"/>
              </a:spcBef>
              <a:spcAft>
                <a:spcPts val="0"/>
              </a:spcAft>
              <a:buFont typeface="Wingdings 2"/>
              <a:buNone/>
              <a:defRPr/>
            </a:pPr>
            <a:r>
              <a:rPr lang="pt-BR" dirty="0" smtClean="0">
                <a:latin typeface="Imprint MT Shadow"/>
                <a:cs typeface="Imprint MT Shadow"/>
              </a:rPr>
              <a:t> </a:t>
            </a:r>
          </a:p>
          <a:p>
            <a:pPr marL="274320" indent="-274320" algn="just" eaLnBrk="1" fontAlgn="auto" hangingPunct="1">
              <a:spcBef>
                <a:spcPts val="0"/>
              </a:spcBef>
              <a:spcAft>
                <a:spcPts val="0"/>
              </a:spcAft>
              <a:buFont typeface="Wingdings 2"/>
              <a:buChar char=""/>
              <a:defRPr/>
            </a:pPr>
            <a:r>
              <a:rPr lang="pt-BR" dirty="0" smtClean="0">
                <a:latin typeface="Imprint MT Shadow"/>
                <a:cs typeface="Imprint MT Shadow"/>
              </a:rPr>
              <a:t>O pediatra de plantão constatou crise generalizada tônica, cianose, ausência de movimentos respiratórios associado a espasmo de toda a musculatura esquelética</a:t>
            </a:r>
          </a:p>
          <a:p>
            <a:pPr marL="274320" indent="-274320" algn="just" eaLnBrk="1" fontAlgn="auto" hangingPunct="1">
              <a:spcBef>
                <a:spcPts val="0"/>
              </a:spcBef>
              <a:spcAft>
                <a:spcPts val="0"/>
              </a:spcAft>
              <a:buFont typeface="Wingdings 2"/>
              <a:buChar char=""/>
              <a:defRPr/>
            </a:pPr>
            <a:endParaRPr lang="pt-BR" dirty="0" smtClean="0">
              <a:latin typeface="Imprint MT Shadow"/>
              <a:cs typeface="Imprint MT Shadow"/>
            </a:endParaRPr>
          </a:p>
          <a:p>
            <a:pPr marL="274320" indent="-274320" algn="just" eaLnBrk="1" fontAlgn="auto" hangingPunct="1">
              <a:spcBef>
                <a:spcPts val="0"/>
              </a:spcBef>
              <a:spcAft>
                <a:spcPts val="0"/>
              </a:spcAft>
              <a:buFont typeface="Wingdings 2"/>
              <a:buChar char=""/>
              <a:defRPr/>
            </a:pPr>
            <a:r>
              <a:rPr lang="pt-BR" dirty="0" smtClean="0">
                <a:latin typeface="Imprint MT Shadow"/>
                <a:cs typeface="Imprint MT Shadow"/>
              </a:rPr>
              <a:t>Foi estabilizado com oxigênio terapia sob máscara com FiO</a:t>
            </a:r>
            <a:r>
              <a:rPr lang="pt-BR" baseline="-25000" dirty="0" smtClean="0">
                <a:latin typeface="Imprint MT Shadow"/>
                <a:cs typeface="Imprint MT Shadow"/>
              </a:rPr>
              <a:t>2</a:t>
            </a:r>
            <a:r>
              <a:rPr lang="pt-BR" dirty="0" smtClean="0">
                <a:latin typeface="Imprint MT Shadow"/>
                <a:cs typeface="Imprint MT Shadow"/>
              </a:rPr>
              <a:t> 100% </a:t>
            </a:r>
          </a:p>
          <a:p>
            <a:pPr marL="274320" indent="-274320" algn="just" eaLnBrk="1" fontAlgn="auto" hangingPunct="1">
              <a:spcBef>
                <a:spcPts val="0"/>
              </a:spcBef>
              <a:spcAft>
                <a:spcPts val="0"/>
              </a:spcAft>
              <a:buFont typeface="Wingdings 2"/>
              <a:buChar char=""/>
              <a:defRPr/>
            </a:pPr>
            <a:r>
              <a:rPr lang="pt-BR" dirty="0" err="1" smtClean="0">
                <a:latin typeface="Imprint MT Shadow"/>
                <a:cs typeface="Imprint MT Shadow"/>
              </a:rPr>
              <a:t>Diazepam</a:t>
            </a:r>
            <a:r>
              <a:rPr lang="pt-BR" dirty="0" smtClean="0">
                <a:latin typeface="Imprint MT Shadow"/>
                <a:cs typeface="Imprint MT Shadow"/>
              </a:rPr>
              <a:t> 2mg EV 5 minutos sem resposta  +2mg EV</a:t>
            </a:r>
          </a:p>
          <a:p>
            <a:pPr marL="274320" indent="-274320" algn="just" eaLnBrk="1" fontAlgn="auto" hangingPunct="1">
              <a:spcBef>
                <a:spcPts val="0"/>
              </a:spcBef>
              <a:spcAft>
                <a:spcPts val="0"/>
              </a:spcAft>
              <a:buFont typeface="Wingdings 2"/>
              <a:buChar char=""/>
              <a:defRPr/>
            </a:pPr>
            <a:endParaRPr lang="pt-BR" dirty="0" smtClean="0">
              <a:latin typeface="Imprint MT Shadow"/>
              <a:cs typeface="Imprint MT Shadow"/>
            </a:endParaRPr>
          </a:p>
          <a:p>
            <a:pPr marL="274320" indent="-274320" algn="just" eaLnBrk="1" fontAlgn="auto" hangingPunct="1">
              <a:spcBef>
                <a:spcPts val="0"/>
              </a:spcBef>
              <a:spcAft>
                <a:spcPts val="0"/>
              </a:spcAft>
              <a:buFont typeface="Wingdings 2"/>
              <a:buChar char=""/>
              <a:defRPr/>
            </a:pPr>
            <a:endParaRPr lang="pt-BR" dirty="0" smtClean="0">
              <a:latin typeface="Imprint MT Shadow"/>
              <a:cs typeface="Imprint MT Shadow"/>
            </a:endParaRPr>
          </a:p>
          <a:p>
            <a:pPr marL="274320" indent="-274320" algn="just" eaLnBrk="1" fontAlgn="auto" hangingPunct="1">
              <a:spcBef>
                <a:spcPts val="0"/>
              </a:spcBef>
              <a:spcAft>
                <a:spcPts val="0"/>
              </a:spcAft>
              <a:buFont typeface="Wingdings 2"/>
              <a:buNone/>
              <a:defRPr/>
            </a:pPr>
            <a:r>
              <a:rPr lang="pt-BR" dirty="0" smtClean="0">
                <a:latin typeface="Imprint MT Shadow"/>
                <a:cs typeface="Imprint MT Shadow"/>
              </a:rPr>
              <a:t>                                                                             Resposta</a:t>
            </a:r>
          </a:p>
          <a:p>
            <a:pPr marL="274320" lvl="1" indent="-274320" algn="just" eaLnBrk="1" fontAlgn="auto" hangingPunct="1">
              <a:spcBef>
                <a:spcPts val="0"/>
              </a:spcBef>
              <a:spcAft>
                <a:spcPts val="0"/>
              </a:spcAft>
              <a:buClr>
                <a:schemeClr val="accent1"/>
              </a:buClr>
              <a:buSzPct val="80000"/>
              <a:buFont typeface="Wingdings 2"/>
              <a:buChar char=""/>
              <a:defRPr/>
            </a:pPr>
            <a:endParaRPr lang="pt-BR" sz="2900" dirty="0" smtClean="0">
              <a:latin typeface="Imprint MT Shadow"/>
              <a:ea typeface="MS PGothic" pitchFamily="34" charset="-128"/>
              <a:cs typeface="Imprint MT Shadow"/>
            </a:endParaRPr>
          </a:p>
          <a:p>
            <a:pPr marL="274320" lvl="1" indent="-274320" algn="just" eaLnBrk="1" fontAlgn="auto" hangingPunct="1">
              <a:spcBef>
                <a:spcPts val="0"/>
              </a:spcBef>
              <a:spcAft>
                <a:spcPts val="0"/>
              </a:spcAft>
              <a:buClr>
                <a:schemeClr val="accent1"/>
              </a:buClr>
              <a:buSzPct val="80000"/>
              <a:buFont typeface="Wingdings 2"/>
              <a:buChar char=""/>
              <a:defRPr/>
            </a:pPr>
            <a:endParaRPr lang="pt-BR" sz="2900" dirty="0" smtClean="0">
              <a:latin typeface="Imprint MT Shadow"/>
              <a:ea typeface="MS PGothic" pitchFamily="34" charset="-128"/>
              <a:cs typeface="Imprint MT Shadow"/>
            </a:endParaRPr>
          </a:p>
          <a:p>
            <a:pPr marL="274320" lvl="1" indent="-274320" algn="just" eaLnBrk="1" fontAlgn="auto" hangingPunct="1">
              <a:spcBef>
                <a:spcPts val="0"/>
              </a:spcBef>
              <a:spcAft>
                <a:spcPts val="0"/>
              </a:spcAft>
              <a:buClr>
                <a:schemeClr val="accent1"/>
              </a:buClr>
              <a:buSzPct val="80000"/>
              <a:buFont typeface="Wingdings 2"/>
              <a:buChar char=""/>
              <a:defRPr/>
            </a:pPr>
            <a:r>
              <a:rPr lang="pt-BR" sz="2900" dirty="0" smtClean="0">
                <a:latin typeface="Imprint MT Shadow"/>
                <a:ea typeface="MS PGothic" pitchFamily="34" charset="-128"/>
                <a:cs typeface="Imprint MT Shadow"/>
              </a:rPr>
              <a:t>Temperatura axilar após a crise de 40ºC</a:t>
            </a:r>
          </a:p>
          <a:p>
            <a:pPr marL="274320" lvl="1" indent="-274320" algn="just" eaLnBrk="1" fontAlgn="auto" hangingPunct="1">
              <a:spcBef>
                <a:spcPts val="0"/>
              </a:spcBef>
              <a:spcAft>
                <a:spcPts val="0"/>
              </a:spcAft>
              <a:buClr>
                <a:schemeClr val="accent1"/>
              </a:buClr>
              <a:buSzPct val="80000"/>
              <a:buFont typeface="Wingdings 2"/>
              <a:buChar char=""/>
              <a:defRPr/>
            </a:pPr>
            <a:r>
              <a:rPr lang="pt-BR" sz="2900" dirty="0" smtClean="0">
                <a:latin typeface="Imprint MT Shadow"/>
                <a:ea typeface="MS PGothic" pitchFamily="34" charset="-128"/>
                <a:cs typeface="Imprint MT Shadow"/>
              </a:rPr>
              <a:t>Duas horas após a estabilização da crise , lactente apresentava bom estado geral, estava ativa e reativa</a:t>
            </a:r>
            <a:endParaRPr lang="pt-BR" sz="3400" dirty="0" smtClean="0"/>
          </a:p>
          <a:p>
            <a:pPr marL="274320" indent="-274320" algn="just" eaLnBrk="1" fontAlgn="auto" hangingPunct="1">
              <a:spcBef>
                <a:spcPts val="0"/>
              </a:spcBef>
              <a:spcAft>
                <a:spcPts val="0"/>
              </a:spcAft>
              <a:buFont typeface="Wingdings 2"/>
              <a:buChar char=""/>
              <a:defRPr/>
            </a:pPr>
            <a:endParaRPr lang="pt-BR" dirty="0" smtClean="0">
              <a:latin typeface="Imprint MT Shadow"/>
              <a:cs typeface="Imprint MT Shadow"/>
            </a:endParaRPr>
          </a:p>
        </p:txBody>
      </p:sp>
      <p:sp>
        <p:nvSpPr>
          <p:cNvPr id="4" name="Seta para a direita 3"/>
          <p:cNvSpPr/>
          <p:nvPr/>
        </p:nvSpPr>
        <p:spPr>
          <a:xfrm>
            <a:off x="2428875" y="3071813"/>
            <a:ext cx="2071688" cy="7143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1800"/>
          </a:p>
        </p:txBody>
      </p:sp>
      <p:sp>
        <p:nvSpPr>
          <p:cNvPr id="5" name="Seta em curva para a esquerda 4"/>
          <p:cNvSpPr/>
          <p:nvPr/>
        </p:nvSpPr>
        <p:spPr>
          <a:xfrm>
            <a:off x="5500688" y="2928938"/>
            <a:ext cx="428625" cy="785812"/>
          </a:xfrm>
          <a:prstGeom prst="curvedLeftArrow">
            <a:avLst>
              <a:gd name="adj1" fmla="val 13006"/>
              <a:gd name="adj2" fmla="val 50000"/>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1800">
              <a:solidFill>
                <a:schemeClr val="tx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smtClean="0">
                <a:solidFill>
                  <a:schemeClr val="accent1">
                    <a:satMod val="150000"/>
                  </a:schemeClr>
                </a:solidFill>
              </a:rPr>
              <a:t>Caso Clínico</a:t>
            </a:r>
            <a:endParaRPr lang="pt-BR">
              <a:solidFill>
                <a:schemeClr val="accent1">
                  <a:satMod val="150000"/>
                </a:schemeClr>
              </a:solidFill>
            </a:endParaRPr>
          </a:p>
        </p:txBody>
      </p:sp>
      <p:sp>
        <p:nvSpPr>
          <p:cNvPr id="3" name="Espaço Reservado para Conteúdo 2"/>
          <p:cNvSpPr>
            <a:spLocks noGrp="1"/>
          </p:cNvSpPr>
          <p:nvPr>
            <p:ph idx="1"/>
          </p:nvPr>
        </p:nvSpPr>
        <p:spPr/>
        <p:txBody>
          <a:bodyPr rtlCol="0">
            <a:normAutofit fontScale="92500" lnSpcReduction="10000"/>
          </a:bodyPr>
          <a:lstStyle/>
          <a:p>
            <a:pPr marL="438912" indent="-320040" eaLnBrk="1" fontAlgn="auto" hangingPunct="1">
              <a:spcBef>
                <a:spcPts val="0"/>
              </a:spcBef>
              <a:spcAft>
                <a:spcPts val="0"/>
              </a:spcAft>
              <a:buFont typeface="Wingdings 2"/>
              <a:buChar char=""/>
              <a:defRPr/>
            </a:pPr>
            <a:r>
              <a:rPr lang="pt-BR" dirty="0" smtClean="0"/>
              <a:t>Após controle da Crise</a:t>
            </a:r>
          </a:p>
          <a:p>
            <a:pPr marL="438912" indent="-320040" eaLnBrk="1" fontAlgn="auto" hangingPunct="1">
              <a:spcBef>
                <a:spcPts val="0"/>
              </a:spcBef>
              <a:spcAft>
                <a:spcPts val="0"/>
              </a:spcAft>
              <a:buFont typeface="Wingdings 2"/>
              <a:buChar char=""/>
              <a:defRPr/>
            </a:pPr>
            <a:r>
              <a:rPr lang="pt-BR" dirty="0" smtClean="0"/>
              <a:t>HDA:</a:t>
            </a:r>
          </a:p>
          <a:p>
            <a:pPr marL="547688" lvl="1" indent="-274320" algn="just" eaLnBrk="1" fontAlgn="auto" hangingPunct="1">
              <a:spcAft>
                <a:spcPts val="0"/>
              </a:spcAft>
              <a:buFont typeface="Courier New" pitchFamily="49" charset="0"/>
              <a:buChar char="o"/>
              <a:defRPr/>
            </a:pPr>
            <a:r>
              <a:rPr lang="pt-BR" sz="2400" dirty="0" smtClean="0">
                <a:latin typeface="Imprint MT Shadow"/>
                <a:ea typeface="MS PGothic" pitchFamily="34" charset="-128"/>
                <a:cs typeface="Imprint MT Shadow"/>
              </a:rPr>
              <a:t>Mãe refere quadro febril há 3 dias, progressiva, chegando a 39° C, que diminuía com uso de </a:t>
            </a:r>
            <a:r>
              <a:rPr lang="pt-BR" sz="2400" dirty="0" err="1" smtClean="0">
                <a:latin typeface="Imprint MT Shadow"/>
                <a:ea typeface="MS PGothic" pitchFamily="34" charset="-128"/>
                <a:cs typeface="Imprint MT Shadow"/>
              </a:rPr>
              <a:t>dipirona</a:t>
            </a:r>
            <a:r>
              <a:rPr lang="pt-BR" sz="2400" dirty="0" smtClean="0">
                <a:latin typeface="Imprint MT Shadow"/>
                <a:ea typeface="MS PGothic" pitchFamily="34" charset="-128"/>
                <a:cs typeface="Imprint MT Shadow"/>
              </a:rPr>
              <a:t>, mas remitia antes de 6 horas </a:t>
            </a:r>
          </a:p>
          <a:p>
            <a:pPr marL="547688" lvl="1" indent="-274320" algn="just" eaLnBrk="1" fontAlgn="auto" hangingPunct="1">
              <a:spcAft>
                <a:spcPts val="0"/>
              </a:spcAft>
              <a:buFont typeface="Wingdings"/>
              <a:buNone/>
              <a:defRPr/>
            </a:pPr>
            <a:endParaRPr lang="pt-BR" sz="2400" dirty="0" smtClean="0">
              <a:latin typeface="Imprint MT Shadow"/>
              <a:ea typeface="MS PGothic" pitchFamily="34" charset="-128"/>
              <a:cs typeface="Imprint MT Shadow"/>
            </a:endParaRPr>
          </a:p>
          <a:p>
            <a:pPr marL="547688" lvl="1" indent="-274320" algn="just" eaLnBrk="1" fontAlgn="auto" hangingPunct="1">
              <a:spcAft>
                <a:spcPts val="0"/>
              </a:spcAft>
              <a:buFont typeface="Courier New" pitchFamily="49" charset="0"/>
              <a:buChar char="o"/>
              <a:defRPr/>
            </a:pPr>
            <a:r>
              <a:rPr lang="pt-BR" sz="2400" dirty="0" smtClean="0">
                <a:latin typeface="Imprint MT Shadow"/>
                <a:ea typeface="MS PGothic" pitchFamily="34" charset="-128"/>
                <a:cs typeface="Imprint MT Shadow"/>
              </a:rPr>
              <a:t>Associado ao quadro, refere aumento da irritabilidade, coriza hialina, tosse seca e eritema </a:t>
            </a:r>
            <a:r>
              <a:rPr lang="pt-BR" sz="2400" dirty="0" err="1" smtClean="0">
                <a:latin typeface="Imprint MT Shadow"/>
                <a:ea typeface="MS PGothic" pitchFamily="34" charset="-128"/>
                <a:cs typeface="Imprint MT Shadow"/>
              </a:rPr>
              <a:t>conjuntival</a:t>
            </a:r>
            <a:r>
              <a:rPr lang="pt-BR" sz="2400" dirty="0" smtClean="0">
                <a:latin typeface="Imprint MT Shadow"/>
                <a:ea typeface="MS PGothic" pitchFamily="34" charset="-128"/>
                <a:cs typeface="Imprint MT Shadow"/>
              </a:rPr>
              <a:t>. Nega </a:t>
            </a:r>
            <a:r>
              <a:rPr lang="pt-BR" sz="2400" dirty="0" err="1" smtClean="0">
                <a:latin typeface="Imprint MT Shadow"/>
                <a:ea typeface="MS PGothic" pitchFamily="34" charset="-128"/>
                <a:cs typeface="Imprint MT Shadow"/>
              </a:rPr>
              <a:t>dispneia</a:t>
            </a:r>
            <a:r>
              <a:rPr lang="pt-BR" sz="2400" dirty="0" smtClean="0">
                <a:latin typeface="Imprint MT Shadow"/>
                <a:ea typeface="MS PGothic" pitchFamily="34" charset="-128"/>
                <a:cs typeface="Imprint MT Shadow"/>
              </a:rPr>
              <a:t>, vômitos e </a:t>
            </a:r>
            <a:r>
              <a:rPr lang="pt-BR" sz="2400" dirty="0" err="1" smtClean="0">
                <a:latin typeface="Imprint MT Shadow"/>
                <a:ea typeface="MS PGothic" pitchFamily="34" charset="-128"/>
                <a:cs typeface="Imprint MT Shadow"/>
              </a:rPr>
              <a:t>diarreia</a:t>
            </a:r>
            <a:endParaRPr lang="pt-BR" sz="2400" dirty="0" smtClean="0">
              <a:latin typeface="Imprint MT Shadow"/>
              <a:ea typeface="MS PGothic" pitchFamily="34" charset="-128"/>
              <a:cs typeface="Imprint MT Shadow"/>
            </a:endParaRPr>
          </a:p>
          <a:p>
            <a:pPr marL="438912" indent="-320040" eaLnBrk="1" fontAlgn="auto" hangingPunct="1">
              <a:spcBef>
                <a:spcPts val="0"/>
              </a:spcBef>
              <a:spcAft>
                <a:spcPts val="0"/>
              </a:spcAft>
              <a:buFont typeface="Wingdings 2"/>
              <a:buChar char=""/>
              <a:defRPr/>
            </a:pPr>
            <a:endParaRPr lang="pt-B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smtClean="0">
                <a:solidFill>
                  <a:schemeClr val="accent1">
                    <a:satMod val="150000"/>
                  </a:schemeClr>
                </a:solidFill>
              </a:rPr>
              <a:t>Caso Clínico</a:t>
            </a:r>
            <a:endParaRPr lang="pt-BR">
              <a:solidFill>
                <a:schemeClr val="accent1">
                  <a:satMod val="150000"/>
                </a:schemeClr>
              </a:solidFill>
            </a:endParaRPr>
          </a:p>
        </p:txBody>
      </p:sp>
      <p:sp>
        <p:nvSpPr>
          <p:cNvPr id="3" name="Espaço Reservado para Conteúdo 2"/>
          <p:cNvSpPr>
            <a:spLocks noGrp="1"/>
          </p:cNvSpPr>
          <p:nvPr>
            <p:ph idx="1"/>
          </p:nvPr>
        </p:nvSpPr>
        <p:spPr/>
        <p:txBody>
          <a:bodyPr rtlCol="0">
            <a:normAutofit fontScale="77500" lnSpcReduction="20000"/>
          </a:bodyPr>
          <a:lstStyle/>
          <a:p>
            <a:pPr marL="438912" indent="-320040" eaLnBrk="1" fontAlgn="auto" hangingPunct="1">
              <a:spcBef>
                <a:spcPts val="0"/>
              </a:spcBef>
              <a:spcAft>
                <a:spcPts val="0"/>
              </a:spcAft>
              <a:buFont typeface="Wingdings 2"/>
              <a:buChar char=""/>
              <a:defRPr/>
            </a:pPr>
            <a:r>
              <a:rPr lang="pt-BR" dirty="0" smtClean="0">
                <a:latin typeface="Imprint MT Shadow"/>
                <a:ea typeface="Imprint MT Shadow"/>
                <a:cs typeface="Imprint MT Shadow"/>
              </a:rPr>
              <a:t>Antecedentes:</a:t>
            </a:r>
          </a:p>
          <a:p>
            <a:pPr marL="438912" indent="-320040" eaLnBrk="1" fontAlgn="auto" hangingPunct="1">
              <a:spcBef>
                <a:spcPts val="0"/>
              </a:spcBef>
              <a:spcAft>
                <a:spcPts val="0"/>
              </a:spcAft>
              <a:buFont typeface="Wingdings 2"/>
              <a:buChar char=""/>
              <a:defRPr/>
            </a:pPr>
            <a:endParaRPr lang="pt-BR" dirty="0" smtClean="0">
              <a:latin typeface="Imprint MT Shadow"/>
              <a:ea typeface="Imprint MT Shadow"/>
              <a:cs typeface="Imprint MT Shadow"/>
            </a:endParaRPr>
          </a:p>
          <a:p>
            <a:pPr marL="547688" lvl="1" indent="-274320" algn="just" eaLnBrk="1" fontAlgn="auto" hangingPunct="1">
              <a:spcAft>
                <a:spcPts val="0"/>
              </a:spcAft>
              <a:buFont typeface="Courier New" pitchFamily="49" charset="0"/>
              <a:buChar char="o"/>
              <a:defRPr/>
            </a:pPr>
            <a:r>
              <a:rPr lang="pt-BR" sz="2400" dirty="0" smtClean="0">
                <a:latin typeface="Imprint MT Shadow"/>
                <a:ea typeface="MS PGothic" pitchFamily="34" charset="-128"/>
                <a:cs typeface="Imprint MT Shadow"/>
              </a:rPr>
              <a:t>Pessoais: nega episódios semelhantes, doenças, internações prévias e alergias</a:t>
            </a:r>
          </a:p>
          <a:p>
            <a:pPr marL="547688" lvl="1" indent="-274320" algn="just" eaLnBrk="1" fontAlgn="auto" hangingPunct="1">
              <a:spcAft>
                <a:spcPts val="0"/>
              </a:spcAft>
              <a:buFont typeface="Courier New" pitchFamily="49" charset="0"/>
              <a:buChar char="o"/>
              <a:defRPr/>
            </a:pPr>
            <a:endParaRPr lang="pt-BR" sz="2400" dirty="0" smtClean="0">
              <a:latin typeface="Imprint MT Shadow"/>
              <a:ea typeface="MS PGothic" pitchFamily="34" charset="-128"/>
              <a:cs typeface="Imprint MT Shadow"/>
            </a:endParaRPr>
          </a:p>
          <a:p>
            <a:pPr marL="547688" lvl="1" indent="-274320" algn="just" eaLnBrk="1" fontAlgn="auto" hangingPunct="1">
              <a:spcAft>
                <a:spcPts val="0"/>
              </a:spcAft>
              <a:buFont typeface="Courier New" pitchFamily="49" charset="0"/>
              <a:buChar char="o"/>
              <a:defRPr/>
            </a:pPr>
            <a:r>
              <a:rPr lang="pt-BR" sz="2400" dirty="0" smtClean="0">
                <a:latin typeface="Imprint MT Shadow"/>
                <a:ea typeface="MS PGothic" pitchFamily="34" charset="-128"/>
                <a:cs typeface="Imprint MT Shadow"/>
              </a:rPr>
              <a:t>Familiares: mãe e pai saudáveis. Tio, 30 anos, faz tratamento para epilepsia há 15 anos</a:t>
            </a:r>
          </a:p>
          <a:p>
            <a:pPr marL="547688" lvl="1" indent="-274320" algn="just" eaLnBrk="1" fontAlgn="auto" hangingPunct="1">
              <a:spcAft>
                <a:spcPts val="0"/>
              </a:spcAft>
              <a:buFont typeface="Courier New" pitchFamily="49" charset="0"/>
              <a:buChar char="o"/>
              <a:defRPr/>
            </a:pPr>
            <a:endParaRPr lang="pt-BR" sz="2400" dirty="0" smtClean="0">
              <a:latin typeface="Imprint MT Shadow"/>
              <a:ea typeface="MS PGothic" pitchFamily="34" charset="-128"/>
              <a:cs typeface="Imprint MT Shadow"/>
            </a:endParaRPr>
          </a:p>
          <a:p>
            <a:pPr marL="547688" lvl="1" indent="-274320" algn="just" eaLnBrk="1" fontAlgn="auto" hangingPunct="1">
              <a:spcAft>
                <a:spcPts val="0"/>
              </a:spcAft>
              <a:buFont typeface="Courier New" pitchFamily="49" charset="0"/>
              <a:buChar char="o"/>
              <a:defRPr/>
            </a:pPr>
            <a:r>
              <a:rPr lang="pt-BR" sz="2400" dirty="0" smtClean="0">
                <a:latin typeface="Imprint MT Shadow"/>
                <a:ea typeface="MS PGothic" pitchFamily="34" charset="-128"/>
                <a:cs typeface="Imprint MT Shadow"/>
              </a:rPr>
              <a:t>Fisiológicos: parto normal, a termo, AIG, sem </a:t>
            </a:r>
            <a:r>
              <a:rPr lang="pt-BR" sz="2400" dirty="0" err="1" smtClean="0">
                <a:latin typeface="Imprint MT Shadow"/>
                <a:ea typeface="MS PGothic" pitchFamily="34" charset="-128"/>
                <a:cs typeface="Imprint MT Shadow"/>
              </a:rPr>
              <a:t>intercorrências</a:t>
            </a:r>
            <a:r>
              <a:rPr lang="pt-BR" sz="2400" dirty="0" smtClean="0">
                <a:latin typeface="Imprint MT Shadow"/>
                <a:ea typeface="MS PGothic" pitchFamily="34" charset="-128"/>
                <a:cs typeface="Imprint MT Shadow"/>
              </a:rPr>
              <a:t>. Desenvolvimento </a:t>
            </a:r>
            <a:r>
              <a:rPr lang="pt-BR" sz="2400" dirty="0" err="1" smtClean="0">
                <a:latin typeface="Imprint MT Shadow"/>
                <a:ea typeface="MS PGothic" pitchFamily="34" charset="-128"/>
                <a:cs typeface="Imprint MT Shadow"/>
              </a:rPr>
              <a:t>neuropsicomotor</a:t>
            </a:r>
            <a:r>
              <a:rPr lang="pt-BR" sz="2400" dirty="0" smtClean="0">
                <a:latin typeface="Imprint MT Shadow"/>
                <a:ea typeface="MS PGothic" pitchFamily="34" charset="-128"/>
                <a:cs typeface="Imprint MT Shadow"/>
              </a:rPr>
              <a:t> adequado. Amamentação exclusiva até 6 meses. Imunização atualizada, última vacina há 4 dias</a:t>
            </a:r>
          </a:p>
          <a:p>
            <a:pPr marL="438912" indent="-320040" eaLnBrk="1" fontAlgn="auto" hangingPunct="1">
              <a:spcBef>
                <a:spcPts val="0"/>
              </a:spcBef>
              <a:spcAft>
                <a:spcPts val="0"/>
              </a:spcAft>
              <a:buFont typeface="Wingdings 2"/>
              <a:buChar char=""/>
              <a:defRPr/>
            </a:pPr>
            <a:endParaRPr lang="pt-B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smtClean="0">
                <a:solidFill>
                  <a:schemeClr val="accent1">
                    <a:satMod val="150000"/>
                  </a:schemeClr>
                </a:solidFill>
              </a:rPr>
              <a:t>Caso Clínico</a:t>
            </a:r>
            <a:endParaRPr lang="pt-BR">
              <a:solidFill>
                <a:schemeClr val="accent1">
                  <a:satMod val="150000"/>
                </a:schemeClr>
              </a:solidFill>
            </a:endParaRPr>
          </a:p>
        </p:txBody>
      </p:sp>
      <p:sp>
        <p:nvSpPr>
          <p:cNvPr id="3" name="Espaço Reservado para Conteúdo 2"/>
          <p:cNvSpPr>
            <a:spLocks noGrp="1"/>
          </p:cNvSpPr>
          <p:nvPr>
            <p:ph idx="1"/>
          </p:nvPr>
        </p:nvSpPr>
        <p:spPr/>
        <p:txBody>
          <a:bodyPr rtlCol="0">
            <a:normAutofit fontScale="55000" lnSpcReduction="20000"/>
          </a:bodyPr>
          <a:lstStyle/>
          <a:p>
            <a:pPr marL="274320" indent="-274320" eaLnBrk="1" fontAlgn="auto" hangingPunct="1">
              <a:spcBef>
                <a:spcPts val="0"/>
              </a:spcBef>
              <a:spcAft>
                <a:spcPts val="0"/>
              </a:spcAft>
              <a:buFont typeface="Wingdings 2"/>
              <a:buChar char=""/>
              <a:defRPr/>
            </a:pPr>
            <a:r>
              <a:rPr lang="pt-BR" smtClean="0">
                <a:latin typeface="Imprint MT Shadow"/>
                <a:cs typeface="Imprint MT Shadow"/>
              </a:rPr>
              <a:t>Exame Físico:</a:t>
            </a:r>
          </a:p>
          <a:p>
            <a:pPr marL="0" indent="0" eaLnBrk="1" fontAlgn="auto" hangingPunct="1">
              <a:spcBef>
                <a:spcPts val="0"/>
              </a:spcBef>
              <a:spcAft>
                <a:spcPts val="0"/>
              </a:spcAft>
              <a:buFont typeface="Wingdings 2"/>
              <a:buNone/>
              <a:defRPr/>
            </a:pPr>
            <a:endParaRPr lang="pt-BR" smtClean="0">
              <a:latin typeface="Imprint MT Shadow"/>
              <a:cs typeface="Imprint MT Shadow"/>
            </a:endParaRPr>
          </a:p>
          <a:p>
            <a:pPr marL="731520" lvl="1" indent="-274320" algn="just" eaLnBrk="1" fontAlgn="auto" hangingPunct="1">
              <a:spcAft>
                <a:spcPts val="0"/>
              </a:spcAft>
              <a:buFont typeface="Courier New"/>
              <a:buChar char="o"/>
              <a:defRPr/>
            </a:pPr>
            <a:r>
              <a:rPr lang="pt-BR" sz="2400" smtClean="0">
                <a:latin typeface="Imprint MT Shadow"/>
                <a:ea typeface="ＭＳ Ｐゴシック" charset="0"/>
                <a:cs typeface="Imprint MT Shadow"/>
              </a:rPr>
              <a:t>BEG, </a:t>
            </a:r>
            <a:r>
              <a:rPr lang="pt-BR" sz="2400" err="1" smtClean="0">
                <a:latin typeface="Imprint MT Shadow"/>
                <a:ea typeface="ＭＳ Ｐゴシック" charset="0"/>
                <a:cs typeface="Imprint MT Shadow"/>
              </a:rPr>
              <a:t>eutrófica</a:t>
            </a:r>
            <a:r>
              <a:rPr lang="pt-BR" sz="2400" smtClean="0">
                <a:latin typeface="Imprint MT Shadow"/>
                <a:ea typeface="ＭＳ Ｐゴシック" charset="0"/>
                <a:cs typeface="Imprint MT Shadow"/>
              </a:rPr>
              <a:t>,  </a:t>
            </a:r>
            <a:r>
              <a:rPr lang="pt-BR" sz="2400" err="1" smtClean="0">
                <a:latin typeface="Imprint MT Shadow"/>
                <a:ea typeface="ＭＳ Ｐゴシック" charset="0"/>
                <a:cs typeface="Imprint MT Shadow"/>
              </a:rPr>
              <a:t>hipocorada</a:t>
            </a:r>
            <a:r>
              <a:rPr lang="pt-BR" sz="2400" smtClean="0">
                <a:latin typeface="Imprint MT Shadow"/>
                <a:ea typeface="ＭＳ Ｐゴシック" charset="0"/>
                <a:cs typeface="Imprint MT Shadow"/>
              </a:rPr>
              <a:t> +/4+, hidratada, </a:t>
            </a:r>
            <a:r>
              <a:rPr lang="pt-BR" sz="2400" err="1" smtClean="0">
                <a:latin typeface="Imprint MT Shadow"/>
                <a:ea typeface="ＭＳ Ｐゴシック" charset="0"/>
                <a:cs typeface="Imprint MT Shadow"/>
              </a:rPr>
              <a:t>anictérica</a:t>
            </a:r>
            <a:r>
              <a:rPr lang="pt-BR" sz="2400" smtClean="0">
                <a:latin typeface="Imprint MT Shadow"/>
                <a:ea typeface="ＭＳ Ｐゴシック" charset="0"/>
                <a:cs typeface="Imprint MT Shadow"/>
              </a:rPr>
              <a:t>, </a:t>
            </a:r>
            <a:r>
              <a:rPr lang="pt-BR" sz="2400" err="1" smtClean="0">
                <a:latin typeface="Imprint MT Shadow"/>
                <a:ea typeface="ＭＳ Ｐゴシック" charset="0"/>
                <a:cs typeface="Imprint MT Shadow"/>
              </a:rPr>
              <a:t>acianótica</a:t>
            </a:r>
            <a:r>
              <a:rPr lang="pt-BR" sz="2400" smtClean="0">
                <a:latin typeface="Imprint MT Shadow"/>
                <a:ea typeface="ＭＳ Ｐゴシック" charset="0"/>
                <a:cs typeface="Imprint MT Shadow"/>
              </a:rPr>
              <a:t> e </a:t>
            </a:r>
            <a:r>
              <a:rPr lang="pt-BR" sz="2400" err="1" smtClean="0">
                <a:latin typeface="Imprint MT Shadow"/>
                <a:ea typeface="ＭＳ Ｐゴシック" charset="0"/>
                <a:cs typeface="Imprint MT Shadow"/>
              </a:rPr>
              <a:t>eupneica</a:t>
            </a:r>
            <a:endParaRPr lang="pt-BR" sz="2400" smtClean="0">
              <a:latin typeface="Imprint MT Shadow"/>
              <a:ea typeface="ＭＳ Ｐゴシック" charset="0"/>
              <a:cs typeface="Imprint MT Shadow"/>
            </a:endParaRPr>
          </a:p>
          <a:p>
            <a:pPr marL="731520" lvl="1" indent="-274320" algn="just" eaLnBrk="1" fontAlgn="auto" hangingPunct="1">
              <a:spcAft>
                <a:spcPts val="0"/>
              </a:spcAft>
              <a:buFont typeface="Courier New"/>
              <a:buChar char="o"/>
              <a:defRPr/>
            </a:pPr>
            <a:endParaRPr lang="pt-BR" sz="2400" smtClean="0">
              <a:latin typeface="Imprint MT Shadow"/>
              <a:ea typeface="ＭＳ Ｐゴシック" charset="0"/>
              <a:cs typeface="Imprint MT Shadow"/>
            </a:endParaRPr>
          </a:p>
          <a:p>
            <a:pPr marL="731520" lvl="1" indent="-274320" algn="just" eaLnBrk="1" fontAlgn="auto" hangingPunct="1">
              <a:spcAft>
                <a:spcPts val="0"/>
              </a:spcAft>
              <a:buFont typeface="Courier New"/>
              <a:buChar char="o"/>
              <a:defRPr/>
            </a:pPr>
            <a:r>
              <a:rPr lang="pt-BR" sz="2400" smtClean="0">
                <a:latin typeface="Imprint MT Shadow"/>
                <a:ea typeface="ＭＳ Ｐゴシック" charset="0"/>
                <a:cs typeface="Imprint MT Shadow"/>
              </a:rPr>
              <a:t>Presença de coriza  amarelada, orofaringe </a:t>
            </a:r>
            <a:r>
              <a:rPr lang="pt-BR" sz="2400" err="1" smtClean="0">
                <a:latin typeface="Imprint MT Shadow"/>
                <a:ea typeface="ＭＳ Ｐゴシック" charset="0"/>
                <a:cs typeface="Imprint MT Shadow"/>
              </a:rPr>
              <a:t>hiperemiada</a:t>
            </a:r>
            <a:r>
              <a:rPr lang="pt-BR" sz="2400" smtClean="0">
                <a:latin typeface="Imprint MT Shadow"/>
                <a:ea typeface="ＭＳ Ｐゴシック" charset="0"/>
                <a:cs typeface="Imprint MT Shadow"/>
              </a:rPr>
              <a:t>, e </a:t>
            </a:r>
            <a:r>
              <a:rPr lang="pt-BR" sz="2400" err="1" smtClean="0">
                <a:latin typeface="Imprint MT Shadow"/>
                <a:ea typeface="ＭＳ Ｐゴシック" charset="0"/>
                <a:cs typeface="Imprint MT Shadow"/>
              </a:rPr>
              <a:t>otoscopia</a:t>
            </a:r>
            <a:r>
              <a:rPr lang="pt-BR" sz="2400" smtClean="0">
                <a:latin typeface="Imprint MT Shadow"/>
                <a:ea typeface="ＭＳ Ｐゴシック" charset="0"/>
                <a:cs typeface="Imprint MT Shadow"/>
              </a:rPr>
              <a:t> sem alterações</a:t>
            </a:r>
          </a:p>
          <a:p>
            <a:pPr marL="274320" lvl="1" indent="0" algn="just" eaLnBrk="1" fontAlgn="auto" hangingPunct="1">
              <a:spcAft>
                <a:spcPts val="0"/>
              </a:spcAft>
              <a:buFont typeface="Wingdings"/>
              <a:buNone/>
              <a:defRPr/>
            </a:pPr>
            <a:r>
              <a:rPr lang="pt-BR" sz="2400" smtClean="0">
                <a:latin typeface="Imprint MT Shadow"/>
                <a:ea typeface="ＭＳ Ｐゴシック" charset="0"/>
                <a:cs typeface="Imprint MT Shadow"/>
              </a:rPr>
              <a:t> </a:t>
            </a:r>
          </a:p>
          <a:p>
            <a:pPr marL="731520" lvl="1" indent="-274320" algn="just" eaLnBrk="1" fontAlgn="auto" hangingPunct="1">
              <a:spcAft>
                <a:spcPts val="0"/>
              </a:spcAft>
              <a:buFont typeface="Courier New"/>
              <a:buChar char="o"/>
              <a:defRPr/>
            </a:pPr>
            <a:r>
              <a:rPr lang="pt-BR" sz="2400" smtClean="0">
                <a:latin typeface="Imprint MT Shadow"/>
                <a:ea typeface="ＭＳ Ｐゴシック" charset="0"/>
                <a:cs typeface="Imprint MT Shadow"/>
              </a:rPr>
              <a:t>ACV: RCR, 2T, BNF, sem sopros, FC: 140 </a:t>
            </a:r>
            <a:r>
              <a:rPr lang="pt-BR" sz="2400" err="1" smtClean="0">
                <a:latin typeface="Imprint MT Shadow"/>
                <a:ea typeface="ＭＳ Ｐゴシック" charset="0"/>
                <a:cs typeface="Imprint MT Shadow"/>
              </a:rPr>
              <a:t>bpm</a:t>
            </a:r>
            <a:r>
              <a:rPr lang="pt-BR" sz="2400" smtClean="0">
                <a:latin typeface="Imprint MT Shadow"/>
                <a:ea typeface="ＭＳ Ｐゴシック" charset="0"/>
                <a:cs typeface="Imprint MT Shadow"/>
              </a:rPr>
              <a:t>, pulsos cheios e simétricos</a:t>
            </a:r>
          </a:p>
          <a:p>
            <a:pPr marL="274320" lvl="1" indent="0" algn="just" eaLnBrk="1" fontAlgn="auto" hangingPunct="1">
              <a:spcAft>
                <a:spcPts val="0"/>
              </a:spcAft>
              <a:buFont typeface="Wingdings"/>
              <a:buNone/>
              <a:defRPr/>
            </a:pPr>
            <a:endParaRPr lang="pt-BR" sz="2400" smtClean="0">
              <a:latin typeface="Imprint MT Shadow"/>
              <a:ea typeface="ＭＳ Ｐゴシック" charset="0"/>
              <a:cs typeface="Imprint MT Shadow"/>
            </a:endParaRPr>
          </a:p>
          <a:p>
            <a:pPr marL="731520" lvl="1" indent="-274320" algn="just" eaLnBrk="1" fontAlgn="auto" hangingPunct="1">
              <a:spcAft>
                <a:spcPts val="0"/>
              </a:spcAft>
              <a:buFont typeface="Courier New"/>
              <a:buChar char="o"/>
              <a:defRPr/>
            </a:pPr>
            <a:r>
              <a:rPr lang="pt-BR" sz="2400" smtClean="0">
                <a:latin typeface="Imprint MT Shadow"/>
                <a:ea typeface="ＭＳ Ｐゴシック" charset="0"/>
                <a:cs typeface="Imprint MT Shadow"/>
              </a:rPr>
              <a:t>AR: MV fisiológico, sem ruídos adventícios, FR: 36 </a:t>
            </a:r>
            <a:r>
              <a:rPr lang="pt-BR" sz="2400" err="1" smtClean="0">
                <a:latin typeface="Imprint MT Shadow"/>
                <a:ea typeface="ＭＳ Ｐゴシック" charset="0"/>
                <a:cs typeface="Imprint MT Shadow"/>
              </a:rPr>
              <a:t>irpm</a:t>
            </a:r>
            <a:r>
              <a:rPr lang="pt-BR" sz="2400" smtClean="0">
                <a:latin typeface="Imprint MT Shadow"/>
                <a:ea typeface="ＭＳ Ｐゴシック" charset="0"/>
                <a:cs typeface="Imprint MT Shadow"/>
              </a:rPr>
              <a:t>, Sat O</a:t>
            </a:r>
            <a:r>
              <a:rPr lang="pt-BR" sz="2400" baseline="-25000" smtClean="0">
                <a:latin typeface="Imprint MT Shadow"/>
                <a:ea typeface="ＭＳ Ｐゴシック" charset="0"/>
                <a:cs typeface="Imprint MT Shadow"/>
              </a:rPr>
              <a:t>2</a:t>
            </a:r>
            <a:r>
              <a:rPr lang="pt-BR" sz="2400" smtClean="0">
                <a:latin typeface="Imprint MT Shadow"/>
                <a:ea typeface="ＭＳ Ｐゴシック" charset="0"/>
                <a:cs typeface="Imprint MT Shadow"/>
              </a:rPr>
              <a:t>: 96%</a:t>
            </a:r>
          </a:p>
          <a:p>
            <a:pPr marL="731520" lvl="1" indent="-274320" algn="just" eaLnBrk="1" fontAlgn="auto" hangingPunct="1">
              <a:spcAft>
                <a:spcPts val="0"/>
              </a:spcAft>
              <a:buFont typeface="Courier New"/>
              <a:buChar char="o"/>
              <a:defRPr/>
            </a:pPr>
            <a:endParaRPr lang="pt-BR" sz="2400" smtClean="0">
              <a:latin typeface="Imprint MT Shadow"/>
              <a:ea typeface="ＭＳ Ｐゴシック" charset="0"/>
              <a:cs typeface="Imprint MT Shadow"/>
            </a:endParaRPr>
          </a:p>
          <a:p>
            <a:pPr marL="731520" lvl="1" indent="-274320" algn="just" eaLnBrk="1" fontAlgn="auto" hangingPunct="1">
              <a:spcAft>
                <a:spcPts val="0"/>
              </a:spcAft>
              <a:buFont typeface="Courier New"/>
              <a:buChar char="o"/>
              <a:defRPr/>
            </a:pPr>
            <a:r>
              <a:rPr lang="pt-BR" sz="2400" smtClean="0">
                <a:latin typeface="Imprint MT Shadow"/>
                <a:ea typeface="ＭＳ Ｐゴシック" charset="0"/>
                <a:cs typeface="Imprint MT Shadow"/>
              </a:rPr>
              <a:t>ABD: </a:t>
            </a:r>
            <a:r>
              <a:rPr lang="pt-BR" sz="2400" err="1" smtClean="0">
                <a:latin typeface="Imprint MT Shadow"/>
                <a:ea typeface="ＭＳ Ｐゴシック" charset="0"/>
                <a:cs typeface="Imprint MT Shadow"/>
              </a:rPr>
              <a:t>semigloboso</a:t>
            </a:r>
            <a:r>
              <a:rPr lang="pt-BR" sz="2400" smtClean="0">
                <a:latin typeface="Imprint MT Shadow"/>
                <a:ea typeface="ＭＳ Ｐゴシック" charset="0"/>
                <a:cs typeface="Imprint MT Shadow"/>
              </a:rPr>
              <a:t>, RHA+, timpânico, sem </a:t>
            </a:r>
            <a:r>
              <a:rPr lang="pt-BR" sz="2400" err="1" smtClean="0">
                <a:latin typeface="Imprint MT Shadow"/>
                <a:ea typeface="ＭＳ Ｐゴシック" charset="0"/>
                <a:cs typeface="Imprint MT Shadow"/>
              </a:rPr>
              <a:t>visceromegalias</a:t>
            </a:r>
            <a:r>
              <a:rPr lang="pt-BR" sz="2400" smtClean="0">
                <a:latin typeface="Imprint MT Shadow"/>
                <a:ea typeface="ＭＳ Ｐゴシック" charset="0"/>
                <a:cs typeface="Imprint MT Shadow"/>
              </a:rPr>
              <a:t> e massas palpáveis</a:t>
            </a:r>
          </a:p>
          <a:p>
            <a:pPr marL="274320" lvl="1" indent="0" algn="just" eaLnBrk="1" fontAlgn="auto" hangingPunct="1">
              <a:spcAft>
                <a:spcPts val="0"/>
              </a:spcAft>
              <a:buFont typeface="Wingdings"/>
              <a:buNone/>
              <a:defRPr/>
            </a:pPr>
            <a:endParaRPr lang="pt-BR" sz="2400" smtClean="0">
              <a:latin typeface="Imprint MT Shadow"/>
              <a:ea typeface="ＭＳ Ｐゴシック" charset="0"/>
              <a:cs typeface="Imprint MT Shadow"/>
            </a:endParaRPr>
          </a:p>
          <a:p>
            <a:pPr marL="731520" lvl="1" indent="-274320" algn="just" eaLnBrk="1" fontAlgn="auto" hangingPunct="1">
              <a:spcAft>
                <a:spcPts val="0"/>
              </a:spcAft>
              <a:buFont typeface="Courier New"/>
              <a:buChar char="o"/>
              <a:defRPr/>
            </a:pPr>
            <a:r>
              <a:rPr lang="pt-BR" sz="2400" smtClean="0">
                <a:latin typeface="Imprint MT Shadow"/>
                <a:ea typeface="ＭＳ Ｐゴシック" charset="0"/>
                <a:cs typeface="Imprint MT Shadow"/>
              </a:rPr>
              <a:t>Extremidades: bem </a:t>
            </a:r>
            <a:r>
              <a:rPr lang="pt-BR" sz="2400" err="1" smtClean="0">
                <a:latin typeface="Imprint MT Shadow"/>
                <a:ea typeface="ＭＳ Ｐゴシック" charset="0"/>
                <a:cs typeface="Imprint MT Shadow"/>
              </a:rPr>
              <a:t>perfundidas</a:t>
            </a:r>
            <a:r>
              <a:rPr lang="pt-BR" sz="2400" smtClean="0">
                <a:latin typeface="Imprint MT Shadow"/>
                <a:ea typeface="ＭＳ Ｐゴシック" charset="0"/>
                <a:cs typeface="Imprint MT Shadow"/>
              </a:rPr>
              <a:t> e sem edema</a:t>
            </a:r>
          </a:p>
          <a:p>
            <a:pPr marL="731520" lvl="1" indent="-274320" algn="just" eaLnBrk="1" fontAlgn="auto" hangingPunct="1">
              <a:spcAft>
                <a:spcPts val="0"/>
              </a:spcAft>
              <a:buFont typeface="Courier New"/>
              <a:buChar char="o"/>
              <a:defRPr/>
            </a:pPr>
            <a:endParaRPr lang="pt-BR" sz="2400" smtClean="0">
              <a:latin typeface="Imprint MT Shadow"/>
              <a:ea typeface="ＭＳ Ｐゴシック" charset="0"/>
              <a:cs typeface="Imprint MT Shadow"/>
            </a:endParaRPr>
          </a:p>
          <a:p>
            <a:pPr marL="731520" lvl="1" indent="-274320" algn="just" eaLnBrk="1" fontAlgn="auto" hangingPunct="1">
              <a:spcAft>
                <a:spcPts val="0"/>
              </a:spcAft>
              <a:buFont typeface="Courier New"/>
              <a:buChar char="o"/>
              <a:defRPr/>
            </a:pPr>
            <a:r>
              <a:rPr lang="pt-BR" sz="2400" smtClean="0">
                <a:latin typeface="Imprint MT Shadow"/>
                <a:ea typeface="ＭＳ Ｐゴシック" charset="0"/>
                <a:cs typeface="Imprint MT Shadow"/>
              </a:rPr>
              <a:t>Neurológico: ausência de sinais </a:t>
            </a:r>
            <a:r>
              <a:rPr lang="pt-BR" sz="2400" err="1" smtClean="0">
                <a:latin typeface="Imprint MT Shadow"/>
                <a:ea typeface="ＭＳ Ｐゴシック" charset="0"/>
                <a:cs typeface="Imprint MT Shadow"/>
              </a:rPr>
              <a:t>meníngeos</a:t>
            </a:r>
            <a:r>
              <a:rPr lang="pt-BR" sz="2400" smtClean="0">
                <a:latin typeface="Imprint MT Shadow"/>
                <a:ea typeface="ＭＳ Ｐゴシック" charset="0"/>
                <a:cs typeface="Imprint MT Shadow"/>
              </a:rPr>
              <a:t>, ativa e reativa, fontanela anterior plana e normotensa</a:t>
            </a:r>
          </a:p>
          <a:p>
            <a:pPr marL="438912" indent="-320040" eaLnBrk="1" fontAlgn="auto" hangingPunct="1">
              <a:spcBef>
                <a:spcPts val="0"/>
              </a:spcBef>
              <a:spcAft>
                <a:spcPts val="0"/>
              </a:spcAft>
              <a:buFont typeface="Wingdings 2"/>
              <a:buChar char=""/>
              <a:defRPr/>
            </a:pPr>
            <a:endParaRPr lang="pt-B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smtClean="0">
                <a:solidFill>
                  <a:schemeClr val="accent1">
                    <a:satMod val="150000"/>
                  </a:schemeClr>
                </a:solidFill>
              </a:rPr>
              <a:t>Caso Clínico</a:t>
            </a:r>
            <a:endParaRPr lang="pt-BR">
              <a:solidFill>
                <a:schemeClr val="accent1">
                  <a:satMod val="150000"/>
                </a:schemeClr>
              </a:solidFill>
            </a:endParaRPr>
          </a:p>
        </p:txBody>
      </p:sp>
      <p:sp>
        <p:nvSpPr>
          <p:cNvPr id="3" name="Espaço Reservado para Conteúdo 2"/>
          <p:cNvSpPr>
            <a:spLocks noGrp="1"/>
          </p:cNvSpPr>
          <p:nvPr>
            <p:ph idx="1"/>
          </p:nvPr>
        </p:nvSpPr>
        <p:spPr/>
        <p:txBody>
          <a:bodyPr rtlCol="0">
            <a:normAutofit fontScale="92500" lnSpcReduction="20000"/>
          </a:bodyPr>
          <a:lstStyle/>
          <a:p>
            <a:pPr marL="342900" indent="-342900" eaLnBrk="1" fontAlgn="auto" hangingPunct="1">
              <a:spcBef>
                <a:spcPts val="0"/>
              </a:spcBef>
              <a:spcAft>
                <a:spcPts val="0"/>
              </a:spcAft>
              <a:buFont typeface="Courier New"/>
              <a:buChar char="o"/>
              <a:defRPr/>
            </a:pPr>
            <a:r>
              <a:rPr lang="en-US" err="1" smtClean="0">
                <a:latin typeface="Imprint MT Shadow"/>
                <a:cs typeface="Imprint MT Shadow"/>
              </a:rPr>
              <a:t>Hipóteses</a:t>
            </a:r>
            <a:r>
              <a:rPr lang="en-US" smtClean="0">
                <a:latin typeface="Imprint MT Shadow"/>
                <a:cs typeface="Imprint MT Shadow"/>
              </a:rPr>
              <a:t> </a:t>
            </a:r>
            <a:r>
              <a:rPr lang="en-US" err="1" smtClean="0">
                <a:latin typeface="Imprint MT Shadow"/>
                <a:cs typeface="Imprint MT Shadow"/>
              </a:rPr>
              <a:t>diagnósticas</a:t>
            </a:r>
            <a:endParaRPr lang="en-US" smtClean="0">
              <a:latin typeface="Imprint MT Shadow"/>
              <a:cs typeface="Imprint MT Shadow"/>
            </a:endParaRPr>
          </a:p>
          <a:p>
            <a:pPr marL="635508" lvl="1" indent="-342900" eaLnBrk="1" fontAlgn="auto" hangingPunct="1">
              <a:spcAft>
                <a:spcPts val="0"/>
              </a:spcAft>
              <a:buFont typeface="Courier New"/>
              <a:buChar char="o"/>
              <a:defRPr/>
            </a:pPr>
            <a:r>
              <a:rPr lang="en-US" err="1" smtClean="0">
                <a:latin typeface="Imprint MT Shadow"/>
                <a:cs typeface="Imprint MT Shadow"/>
              </a:rPr>
              <a:t>Crise</a:t>
            </a:r>
            <a:r>
              <a:rPr lang="en-US" smtClean="0">
                <a:latin typeface="Imprint MT Shadow"/>
                <a:cs typeface="Imprint MT Shadow"/>
              </a:rPr>
              <a:t> </a:t>
            </a:r>
            <a:r>
              <a:rPr lang="en-US" err="1" smtClean="0">
                <a:latin typeface="Imprint MT Shadow"/>
                <a:cs typeface="Imprint MT Shadow"/>
              </a:rPr>
              <a:t>epiléptica</a:t>
            </a:r>
            <a:endParaRPr lang="en-US" smtClean="0">
              <a:latin typeface="Imprint MT Shadow"/>
              <a:cs typeface="Imprint MT Shadow"/>
            </a:endParaRPr>
          </a:p>
          <a:p>
            <a:pPr marL="635508" lvl="1" indent="-342900" eaLnBrk="1" fontAlgn="auto" hangingPunct="1">
              <a:spcAft>
                <a:spcPts val="0"/>
              </a:spcAft>
              <a:buFont typeface="Courier New"/>
              <a:buChar char="o"/>
              <a:defRPr/>
            </a:pPr>
            <a:endParaRPr lang="en-US" smtClean="0">
              <a:latin typeface="Imprint MT Shadow"/>
              <a:cs typeface="Imprint MT Shadow"/>
            </a:endParaRPr>
          </a:p>
          <a:p>
            <a:pPr marL="635508" lvl="1" indent="-342900" eaLnBrk="1" fontAlgn="auto" hangingPunct="1">
              <a:spcAft>
                <a:spcPts val="0"/>
              </a:spcAft>
              <a:buFont typeface="Courier New"/>
              <a:buChar char="o"/>
              <a:defRPr/>
            </a:pPr>
            <a:r>
              <a:rPr lang="en-US" err="1" smtClean="0">
                <a:latin typeface="Imprint MT Shadow"/>
                <a:cs typeface="Imprint MT Shadow"/>
              </a:rPr>
              <a:t>Crise</a:t>
            </a:r>
            <a:r>
              <a:rPr lang="en-US" smtClean="0">
                <a:latin typeface="Imprint MT Shadow"/>
                <a:cs typeface="Imprint MT Shadow"/>
              </a:rPr>
              <a:t> </a:t>
            </a:r>
            <a:r>
              <a:rPr lang="en-US" err="1" smtClean="0">
                <a:latin typeface="Imprint MT Shadow"/>
                <a:cs typeface="Imprint MT Shadow"/>
              </a:rPr>
              <a:t>Convulsiva</a:t>
            </a:r>
            <a:r>
              <a:rPr lang="en-US" smtClean="0">
                <a:latin typeface="Imprint MT Shadow"/>
                <a:cs typeface="Imprint MT Shadow"/>
              </a:rPr>
              <a:t> </a:t>
            </a:r>
            <a:r>
              <a:rPr lang="en-US" err="1" smtClean="0">
                <a:latin typeface="Imprint MT Shadow"/>
                <a:cs typeface="Imprint MT Shadow"/>
              </a:rPr>
              <a:t>febril</a:t>
            </a:r>
            <a:endParaRPr lang="en-US" smtClean="0">
              <a:latin typeface="Imprint MT Shadow"/>
              <a:cs typeface="Imprint MT Shadow"/>
            </a:endParaRPr>
          </a:p>
          <a:p>
            <a:pPr marL="438912" indent="-320040" eaLnBrk="1" fontAlgn="auto" hangingPunct="1">
              <a:spcBef>
                <a:spcPts val="0"/>
              </a:spcBef>
              <a:spcAft>
                <a:spcPts val="0"/>
              </a:spcAft>
              <a:buFont typeface="Wingdings 2"/>
              <a:buChar char=""/>
              <a:defRPr/>
            </a:pPr>
            <a:endParaRPr lang="en-US" smtClean="0">
              <a:latin typeface="Imprint MT Shadow"/>
              <a:cs typeface="Imprint MT Shadow"/>
            </a:endParaRPr>
          </a:p>
          <a:p>
            <a:pPr marL="635508" lvl="1" indent="-342900" eaLnBrk="1" fontAlgn="auto" hangingPunct="1">
              <a:spcAft>
                <a:spcPts val="0"/>
              </a:spcAft>
              <a:buFont typeface="Courier New"/>
              <a:buChar char="o"/>
              <a:defRPr/>
            </a:pPr>
            <a:r>
              <a:rPr lang="en-US" err="1" smtClean="0">
                <a:latin typeface="Imprint MT Shadow"/>
                <a:cs typeface="Imprint MT Shadow"/>
              </a:rPr>
              <a:t>Síndrome</a:t>
            </a:r>
            <a:r>
              <a:rPr lang="en-US" smtClean="0">
                <a:latin typeface="Imprint MT Shadow"/>
                <a:cs typeface="Imprint MT Shadow"/>
              </a:rPr>
              <a:t> </a:t>
            </a:r>
            <a:r>
              <a:rPr lang="en-US" err="1" smtClean="0">
                <a:latin typeface="Imprint MT Shadow"/>
                <a:cs typeface="Imprint MT Shadow"/>
              </a:rPr>
              <a:t>febril</a:t>
            </a:r>
            <a:r>
              <a:rPr lang="en-US" smtClean="0">
                <a:latin typeface="Imprint MT Shadow"/>
                <a:cs typeface="Imprint MT Shadow"/>
              </a:rPr>
              <a:t> a </a:t>
            </a:r>
            <a:r>
              <a:rPr lang="en-US" err="1" smtClean="0">
                <a:latin typeface="Imprint MT Shadow"/>
                <a:cs typeface="Imprint MT Shadow"/>
              </a:rPr>
              <a:t>esclarecer</a:t>
            </a:r>
            <a:endParaRPr lang="en-US" smtClean="0">
              <a:latin typeface="Imprint MT Shadow"/>
              <a:cs typeface="Imprint MT Shadow"/>
            </a:endParaRPr>
          </a:p>
          <a:p>
            <a:pPr marL="438912" indent="-320040" eaLnBrk="1" fontAlgn="auto" hangingPunct="1">
              <a:spcBef>
                <a:spcPts val="0"/>
              </a:spcBef>
              <a:spcAft>
                <a:spcPts val="0"/>
              </a:spcAft>
              <a:buFont typeface="Wingdings 2"/>
              <a:buChar char=""/>
              <a:defRPr/>
            </a:pPr>
            <a:endParaRPr lang="en-US" smtClean="0">
              <a:latin typeface="Imprint MT Shadow"/>
              <a:cs typeface="Imprint MT Shadow"/>
            </a:endParaRPr>
          </a:p>
          <a:p>
            <a:pPr marL="635508" lvl="1" indent="-342900" eaLnBrk="1" fontAlgn="auto" hangingPunct="1">
              <a:spcAft>
                <a:spcPts val="0"/>
              </a:spcAft>
              <a:buFont typeface="Courier New"/>
              <a:buChar char="o"/>
              <a:defRPr/>
            </a:pPr>
            <a:r>
              <a:rPr lang="en-US" err="1" smtClean="0">
                <a:latin typeface="Imprint MT Shadow"/>
                <a:cs typeface="Imprint MT Shadow"/>
              </a:rPr>
              <a:t>Síndrome</a:t>
            </a:r>
            <a:r>
              <a:rPr lang="en-US" smtClean="0">
                <a:latin typeface="Imprint MT Shadow"/>
                <a:cs typeface="Imprint MT Shadow"/>
              </a:rPr>
              <a:t> </a:t>
            </a:r>
            <a:r>
              <a:rPr lang="en-US" err="1" smtClean="0">
                <a:latin typeface="Imprint MT Shadow"/>
                <a:cs typeface="Imprint MT Shadow"/>
              </a:rPr>
              <a:t>infecciosa</a:t>
            </a:r>
            <a:r>
              <a:rPr lang="en-US" smtClean="0">
                <a:latin typeface="Imprint MT Shadow"/>
                <a:cs typeface="Imprint MT Shadow"/>
              </a:rPr>
              <a:t> – IVAS?</a:t>
            </a:r>
            <a:endParaRPr lang="pt-B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accent1">
                    <a:satMod val="150000"/>
                  </a:schemeClr>
                </a:solidFill>
              </a:rPr>
              <a:t>Caso Clínico</a:t>
            </a:r>
            <a:endParaRPr lang="pt-BR" dirty="0">
              <a:solidFill>
                <a:schemeClr val="accent1">
                  <a:satMod val="150000"/>
                </a:schemeClr>
              </a:solidFill>
            </a:endParaRPr>
          </a:p>
        </p:txBody>
      </p:sp>
      <p:sp>
        <p:nvSpPr>
          <p:cNvPr id="3" name="Espaço Reservado para Conteúdo 2"/>
          <p:cNvSpPr>
            <a:spLocks noGrp="1"/>
          </p:cNvSpPr>
          <p:nvPr>
            <p:ph idx="1"/>
          </p:nvPr>
        </p:nvSpPr>
        <p:spPr/>
        <p:txBody>
          <a:bodyPr rtlCol="0">
            <a:normAutofit fontScale="85000" lnSpcReduction="20000"/>
          </a:bodyPr>
          <a:lstStyle/>
          <a:p>
            <a:pPr marL="342900" indent="-342900" eaLnBrk="1" fontAlgn="auto" hangingPunct="1">
              <a:spcBef>
                <a:spcPts val="0"/>
              </a:spcBef>
              <a:spcAft>
                <a:spcPts val="0"/>
              </a:spcAft>
              <a:buFont typeface="Courier New"/>
              <a:buChar char="o"/>
              <a:defRPr/>
            </a:pPr>
            <a:r>
              <a:rPr lang="en-US" dirty="0" err="1" smtClean="0">
                <a:latin typeface="Imprint MT Shadow"/>
                <a:cs typeface="Imprint MT Shadow"/>
              </a:rPr>
              <a:t>Não</a:t>
            </a:r>
            <a:r>
              <a:rPr lang="en-US" dirty="0" smtClean="0">
                <a:latin typeface="Imprint MT Shadow"/>
                <a:cs typeface="Imprint MT Shadow"/>
              </a:rPr>
              <a:t> </a:t>
            </a:r>
            <a:r>
              <a:rPr lang="en-US" dirty="0" err="1" smtClean="0">
                <a:latin typeface="Imprint MT Shadow"/>
                <a:cs typeface="Imprint MT Shadow"/>
              </a:rPr>
              <a:t>realizado</a:t>
            </a:r>
            <a:r>
              <a:rPr lang="en-US" dirty="0" smtClean="0">
                <a:latin typeface="Imprint MT Shadow"/>
                <a:cs typeface="Imprint MT Shadow"/>
              </a:rPr>
              <a:t> </a:t>
            </a:r>
            <a:r>
              <a:rPr lang="en-US" dirty="0" err="1" smtClean="0">
                <a:latin typeface="Imprint MT Shadow"/>
                <a:cs typeface="Imprint MT Shadow"/>
              </a:rPr>
              <a:t>punção</a:t>
            </a:r>
            <a:r>
              <a:rPr lang="en-US" dirty="0" smtClean="0">
                <a:latin typeface="Imprint MT Shadow"/>
                <a:cs typeface="Imprint MT Shadow"/>
              </a:rPr>
              <a:t> </a:t>
            </a:r>
            <a:r>
              <a:rPr lang="en-US" dirty="0" err="1" smtClean="0">
                <a:latin typeface="Imprint MT Shadow"/>
                <a:cs typeface="Imprint MT Shadow"/>
              </a:rPr>
              <a:t>lombar</a:t>
            </a:r>
            <a:r>
              <a:rPr lang="en-US" dirty="0" smtClean="0">
                <a:latin typeface="Imprint MT Shadow"/>
                <a:cs typeface="Imprint MT Shadow"/>
              </a:rPr>
              <a:t> </a:t>
            </a:r>
            <a:r>
              <a:rPr lang="en-US" dirty="0" err="1" smtClean="0">
                <a:latin typeface="Imprint MT Shadow"/>
                <a:cs typeface="Imprint MT Shadow"/>
              </a:rPr>
              <a:t>pelo</a:t>
            </a:r>
            <a:r>
              <a:rPr lang="en-US" dirty="0" smtClean="0">
                <a:latin typeface="Imprint MT Shadow"/>
                <a:cs typeface="Imprint MT Shadow"/>
              </a:rPr>
              <a:t> </a:t>
            </a:r>
            <a:r>
              <a:rPr lang="en-US" dirty="0" err="1" smtClean="0">
                <a:latin typeface="Imprint MT Shadow"/>
                <a:cs typeface="Imprint MT Shadow"/>
              </a:rPr>
              <a:t>bom</a:t>
            </a:r>
            <a:r>
              <a:rPr lang="en-US" dirty="0" smtClean="0">
                <a:latin typeface="Imprint MT Shadow"/>
                <a:cs typeface="Imprint MT Shadow"/>
              </a:rPr>
              <a:t> </a:t>
            </a:r>
            <a:r>
              <a:rPr lang="en-US" dirty="0" err="1" smtClean="0">
                <a:latin typeface="Imprint MT Shadow"/>
                <a:cs typeface="Imprint MT Shadow"/>
              </a:rPr>
              <a:t>estado</a:t>
            </a:r>
            <a:r>
              <a:rPr lang="en-US" dirty="0" smtClean="0">
                <a:latin typeface="Imprint MT Shadow"/>
                <a:cs typeface="Imprint MT Shadow"/>
              </a:rPr>
              <a:t> </a:t>
            </a:r>
            <a:r>
              <a:rPr lang="en-US" dirty="0" err="1" smtClean="0">
                <a:latin typeface="Imprint MT Shadow"/>
                <a:cs typeface="Imprint MT Shadow"/>
              </a:rPr>
              <a:t>geral</a:t>
            </a:r>
            <a:r>
              <a:rPr lang="en-US" dirty="0" smtClean="0">
                <a:latin typeface="Imprint MT Shadow"/>
                <a:cs typeface="Imprint MT Shadow"/>
              </a:rPr>
              <a:t> do </a:t>
            </a:r>
            <a:r>
              <a:rPr lang="en-US" dirty="0" err="1" smtClean="0">
                <a:latin typeface="Imprint MT Shadow"/>
                <a:cs typeface="Imprint MT Shadow"/>
              </a:rPr>
              <a:t>paciente</a:t>
            </a:r>
            <a:r>
              <a:rPr lang="en-US" dirty="0" smtClean="0">
                <a:latin typeface="Imprint MT Shadow"/>
                <a:cs typeface="Imprint MT Shadow"/>
              </a:rPr>
              <a:t>.</a:t>
            </a:r>
          </a:p>
          <a:p>
            <a:pPr marL="342900" indent="-342900" eaLnBrk="1" fontAlgn="auto" hangingPunct="1">
              <a:spcBef>
                <a:spcPts val="0"/>
              </a:spcBef>
              <a:spcAft>
                <a:spcPts val="0"/>
              </a:spcAft>
              <a:buFont typeface="Courier New"/>
              <a:buChar char="o"/>
              <a:defRPr/>
            </a:pPr>
            <a:endParaRPr lang="en-US" dirty="0" smtClean="0">
              <a:latin typeface="Imprint MT Shadow"/>
            </a:endParaRPr>
          </a:p>
          <a:p>
            <a:pPr marL="342900" indent="-342900" eaLnBrk="1" fontAlgn="auto" hangingPunct="1">
              <a:spcBef>
                <a:spcPts val="0"/>
              </a:spcBef>
              <a:spcAft>
                <a:spcPts val="0"/>
              </a:spcAft>
              <a:buFont typeface="Courier New"/>
              <a:buChar char="o"/>
              <a:defRPr/>
            </a:pPr>
            <a:r>
              <a:rPr lang="en-US" dirty="0" err="1" smtClean="0">
                <a:latin typeface="Imprint MT Shadow"/>
              </a:rPr>
              <a:t>Imagens</a:t>
            </a:r>
            <a:r>
              <a:rPr lang="en-US" dirty="0" smtClean="0">
                <a:latin typeface="Imprint MT Shadow"/>
              </a:rPr>
              <a:t> </a:t>
            </a:r>
            <a:r>
              <a:rPr lang="en-US" dirty="0" err="1" smtClean="0">
                <a:latin typeface="Imprint MT Shadow"/>
              </a:rPr>
              <a:t>não</a:t>
            </a:r>
            <a:r>
              <a:rPr lang="en-US" dirty="0" smtClean="0">
                <a:latin typeface="Imprint MT Shadow"/>
              </a:rPr>
              <a:t> </a:t>
            </a:r>
            <a:r>
              <a:rPr lang="en-US" dirty="0" err="1" smtClean="0">
                <a:latin typeface="Imprint MT Shadow"/>
              </a:rPr>
              <a:t>realizadas</a:t>
            </a:r>
            <a:endParaRPr lang="en-US" dirty="0" smtClean="0">
              <a:latin typeface="Imprint MT Shadow"/>
            </a:endParaRPr>
          </a:p>
          <a:p>
            <a:pPr marL="342900" indent="-342900" eaLnBrk="1" fontAlgn="auto" hangingPunct="1">
              <a:spcBef>
                <a:spcPts val="0"/>
              </a:spcBef>
              <a:spcAft>
                <a:spcPts val="0"/>
              </a:spcAft>
              <a:buFont typeface="Courier New"/>
              <a:buChar char="o"/>
              <a:defRPr/>
            </a:pPr>
            <a:endParaRPr lang="en-US" dirty="0" smtClean="0">
              <a:latin typeface="Imprint MT Shadow"/>
            </a:endParaRPr>
          </a:p>
          <a:p>
            <a:pPr marL="342900" indent="-342900" eaLnBrk="1" fontAlgn="auto" hangingPunct="1">
              <a:spcBef>
                <a:spcPts val="0"/>
              </a:spcBef>
              <a:spcAft>
                <a:spcPts val="0"/>
              </a:spcAft>
              <a:buFont typeface="Courier New"/>
              <a:buChar char="o"/>
              <a:defRPr/>
            </a:pPr>
            <a:r>
              <a:rPr lang="en-US" dirty="0" err="1" smtClean="0">
                <a:latin typeface="Imprint MT Shadow"/>
              </a:rPr>
              <a:t>Hemograma</a:t>
            </a:r>
            <a:r>
              <a:rPr lang="en-US" dirty="0" smtClean="0">
                <a:latin typeface="Imprint MT Shadow"/>
              </a:rPr>
              <a:t>:</a:t>
            </a:r>
          </a:p>
          <a:p>
            <a:pPr marL="731520" lvl="1" indent="-274320" eaLnBrk="1" fontAlgn="auto" hangingPunct="1">
              <a:spcAft>
                <a:spcPts val="0"/>
              </a:spcAft>
              <a:buFont typeface="Arial"/>
              <a:buChar char="•"/>
              <a:defRPr/>
            </a:pPr>
            <a:r>
              <a:rPr lang="pt-BR" sz="2400" dirty="0" smtClean="0">
                <a:latin typeface="Imprint MT Shadow"/>
                <a:ea typeface="ＭＳ Ｐゴシック" charset="0"/>
                <a:cs typeface="Imprint MT Shadow"/>
              </a:rPr>
              <a:t>Hemácias- 3,65 x 10</a:t>
            </a:r>
            <a:r>
              <a:rPr lang="pt-PT" sz="2400" baseline="30000" dirty="0" smtClean="0">
                <a:latin typeface="Imprint MT Shadow"/>
                <a:ea typeface="ＭＳ Ｐゴシック" charset="0"/>
                <a:cs typeface="Imprint MT Shadow"/>
              </a:rPr>
              <a:t>6</a:t>
            </a:r>
            <a:r>
              <a:rPr lang="pt-BR" sz="2400" dirty="0" smtClean="0">
                <a:latin typeface="Imprint MT Shadow"/>
                <a:ea typeface="ＭＳ Ｐゴシック" charset="0"/>
                <a:cs typeface="Imprint MT Shadow"/>
              </a:rPr>
              <a:t> /</a:t>
            </a:r>
            <a:r>
              <a:rPr lang="pt-BR" sz="2400" dirty="0" err="1" smtClean="0">
                <a:latin typeface="Imprint MT Shadow"/>
                <a:ea typeface="ＭＳ Ｐゴシック" charset="0"/>
                <a:cs typeface="Imprint MT Shadow"/>
              </a:rPr>
              <a:t>Hb</a:t>
            </a:r>
            <a:r>
              <a:rPr lang="pt-BR" sz="2400" dirty="0" smtClean="0">
                <a:latin typeface="Imprint MT Shadow"/>
                <a:ea typeface="ＭＳ Ｐゴシック" charset="0"/>
                <a:cs typeface="Imprint MT Shadow"/>
              </a:rPr>
              <a:t>: 10,5/ </a:t>
            </a:r>
            <a:r>
              <a:rPr lang="pt-BR" sz="2400" dirty="0" err="1" smtClean="0">
                <a:latin typeface="Imprint MT Shadow"/>
                <a:ea typeface="ＭＳ Ｐゴシック" charset="0"/>
                <a:cs typeface="Imprint MT Shadow"/>
              </a:rPr>
              <a:t>Ht</a:t>
            </a:r>
            <a:r>
              <a:rPr lang="pt-BR" sz="2400" dirty="0" smtClean="0">
                <a:latin typeface="Imprint MT Shadow"/>
                <a:ea typeface="ＭＳ Ｐゴシック" charset="0"/>
                <a:cs typeface="Imprint MT Shadow"/>
              </a:rPr>
              <a:t>: 36%</a:t>
            </a:r>
          </a:p>
          <a:p>
            <a:pPr marL="731520" lvl="1" indent="-274320" eaLnBrk="1" fontAlgn="auto" hangingPunct="1">
              <a:spcAft>
                <a:spcPts val="0"/>
              </a:spcAft>
              <a:buFont typeface="Arial"/>
              <a:buChar char="•"/>
              <a:defRPr/>
            </a:pPr>
            <a:r>
              <a:rPr lang="pt-BR" sz="2400" dirty="0" smtClean="0">
                <a:latin typeface="Imprint MT Shadow"/>
                <a:ea typeface="ＭＳ Ｐゴシック" charset="0"/>
                <a:cs typeface="Imprint MT Shadow"/>
              </a:rPr>
              <a:t>Leucócitos 13.000, 42% segmentados, 2% bastões, 51% linfócitos, 5% monócitos</a:t>
            </a:r>
          </a:p>
          <a:p>
            <a:pPr marL="731520" lvl="1" indent="-274320" eaLnBrk="1" fontAlgn="auto" hangingPunct="1">
              <a:spcAft>
                <a:spcPts val="0"/>
              </a:spcAft>
              <a:buFont typeface="Arial"/>
              <a:buChar char="•"/>
              <a:defRPr/>
            </a:pPr>
            <a:r>
              <a:rPr lang="pt-BR" sz="2400" dirty="0" smtClean="0">
                <a:latin typeface="Imprint MT Shadow"/>
                <a:ea typeface="ＭＳ Ｐゴシック" charset="0"/>
                <a:cs typeface="Imprint MT Shadow"/>
              </a:rPr>
              <a:t>Plaquetas: 216.000</a:t>
            </a:r>
          </a:p>
          <a:p>
            <a:pPr marL="342900" indent="-342900" eaLnBrk="1" fontAlgn="auto" hangingPunct="1">
              <a:spcBef>
                <a:spcPts val="0"/>
              </a:spcBef>
              <a:spcAft>
                <a:spcPts val="0"/>
              </a:spcAft>
              <a:buFont typeface="Courier New"/>
              <a:buChar char="o"/>
              <a:defRPr/>
            </a:pPr>
            <a:endParaRPr lang="en-US" dirty="0" smtClean="0">
              <a:latin typeface="Imprint MT Shadow"/>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accent1">
                    <a:satMod val="150000"/>
                  </a:schemeClr>
                </a:solidFill>
              </a:rPr>
              <a:t>Dados Importantes</a:t>
            </a:r>
            <a:endParaRPr lang="pt-BR" dirty="0">
              <a:solidFill>
                <a:schemeClr val="accent1">
                  <a:satMod val="150000"/>
                </a:schemeClr>
              </a:solidFill>
            </a:endParaRPr>
          </a:p>
        </p:txBody>
      </p:sp>
      <p:sp>
        <p:nvSpPr>
          <p:cNvPr id="3" name="Espaço Reservado para Conteúdo 2"/>
          <p:cNvSpPr>
            <a:spLocks noGrp="1"/>
          </p:cNvSpPr>
          <p:nvPr>
            <p:ph idx="1"/>
          </p:nvPr>
        </p:nvSpPr>
        <p:spPr/>
        <p:txBody>
          <a:bodyPr rtlCol="0">
            <a:normAutofit fontScale="70000" lnSpcReduction="20000"/>
          </a:bodyPr>
          <a:lstStyle/>
          <a:p>
            <a:pPr marL="438912" indent="-320040" eaLnBrk="1" fontAlgn="auto" hangingPunct="1">
              <a:spcBef>
                <a:spcPts val="0"/>
              </a:spcBef>
              <a:spcAft>
                <a:spcPts val="0"/>
              </a:spcAft>
              <a:buFont typeface="Wingdings 2"/>
              <a:buChar char=""/>
              <a:defRPr/>
            </a:pPr>
            <a:r>
              <a:rPr lang="pt-BR" dirty="0" smtClean="0">
                <a:solidFill>
                  <a:srgbClr val="FF0000"/>
                </a:solidFill>
                <a:latin typeface="Imprint MT Shadow"/>
                <a:cs typeface="Imprint MT Shadow"/>
              </a:rPr>
              <a:t>crise generalizada tônica e cianose</a:t>
            </a:r>
          </a:p>
          <a:p>
            <a:pPr marL="438912" indent="-320040" eaLnBrk="1" fontAlgn="auto" hangingPunct="1">
              <a:spcBef>
                <a:spcPts val="0"/>
              </a:spcBef>
              <a:spcAft>
                <a:spcPts val="0"/>
              </a:spcAft>
              <a:buFont typeface="Wingdings 2"/>
              <a:buChar char=""/>
              <a:defRPr/>
            </a:pPr>
            <a:endParaRPr lang="pt-BR" dirty="0" smtClean="0">
              <a:solidFill>
                <a:srgbClr val="FF0000"/>
              </a:solidFill>
              <a:latin typeface="Imprint MT Shadow"/>
              <a:ea typeface="MS PGothic" pitchFamily="34" charset="-128"/>
              <a:cs typeface="Imprint MT Shadow"/>
            </a:endParaRPr>
          </a:p>
          <a:p>
            <a:pPr marL="438912" indent="-320040" eaLnBrk="1" fontAlgn="auto" hangingPunct="1">
              <a:spcBef>
                <a:spcPts val="0"/>
              </a:spcBef>
              <a:spcAft>
                <a:spcPts val="0"/>
              </a:spcAft>
              <a:buFont typeface="Wingdings 2"/>
              <a:buChar char=""/>
              <a:defRPr/>
            </a:pPr>
            <a:r>
              <a:rPr lang="pt-BR" dirty="0" smtClean="0">
                <a:solidFill>
                  <a:srgbClr val="FF0000"/>
                </a:solidFill>
                <a:latin typeface="Imprint MT Shadow"/>
                <a:ea typeface="MS PGothic" pitchFamily="34" charset="-128"/>
                <a:cs typeface="Imprint MT Shadow"/>
              </a:rPr>
              <a:t>quadro febril há 3 dias</a:t>
            </a:r>
          </a:p>
          <a:p>
            <a:pPr marL="438912" indent="-320040" eaLnBrk="1" fontAlgn="auto" hangingPunct="1">
              <a:spcBef>
                <a:spcPts val="0"/>
              </a:spcBef>
              <a:spcAft>
                <a:spcPts val="0"/>
              </a:spcAft>
              <a:buFont typeface="Wingdings 2"/>
              <a:buNone/>
              <a:defRPr/>
            </a:pPr>
            <a:endParaRPr lang="pt-BR" dirty="0" smtClean="0">
              <a:solidFill>
                <a:srgbClr val="FF0000"/>
              </a:solidFill>
              <a:latin typeface="Imprint MT Shadow"/>
              <a:ea typeface="MS PGothic" pitchFamily="34" charset="-128"/>
              <a:cs typeface="Imprint MT Shadow"/>
            </a:endParaRPr>
          </a:p>
          <a:p>
            <a:pPr marL="438912" indent="-320040" eaLnBrk="1" fontAlgn="auto" hangingPunct="1">
              <a:spcBef>
                <a:spcPts val="0"/>
              </a:spcBef>
              <a:spcAft>
                <a:spcPts val="0"/>
              </a:spcAft>
              <a:buFont typeface="Wingdings 2"/>
              <a:buChar char=""/>
              <a:defRPr/>
            </a:pPr>
            <a:r>
              <a:rPr lang="pt-BR" dirty="0" smtClean="0">
                <a:solidFill>
                  <a:srgbClr val="FF0000"/>
                </a:solidFill>
                <a:latin typeface="Imprint MT Shadow"/>
                <a:ea typeface="MS PGothic" pitchFamily="34" charset="-128"/>
                <a:cs typeface="Imprint MT Shadow"/>
              </a:rPr>
              <a:t>coriza hialina, tosse seca e eritema </a:t>
            </a:r>
            <a:r>
              <a:rPr lang="pt-BR" dirty="0" err="1" smtClean="0">
                <a:solidFill>
                  <a:srgbClr val="FF0000"/>
                </a:solidFill>
                <a:latin typeface="Imprint MT Shadow"/>
                <a:ea typeface="MS PGothic" pitchFamily="34" charset="-128"/>
                <a:cs typeface="Imprint MT Shadow"/>
              </a:rPr>
              <a:t>conjuntival</a:t>
            </a:r>
            <a:endParaRPr lang="pt-BR" dirty="0" smtClean="0">
              <a:solidFill>
                <a:srgbClr val="FF0000"/>
              </a:solidFill>
              <a:latin typeface="Imprint MT Shadow"/>
              <a:ea typeface="MS PGothic" pitchFamily="34" charset="-128"/>
              <a:cs typeface="Imprint MT Shadow"/>
            </a:endParaRPr>
          </a:p>
          <a:p>
            <a:pPr marL="438912" indent="-320040" eaLnBrk="1" fontAlgn="auto" hangingPunct="1">
              <a:spcBef>
                <a:spcPts val="0"/>
              </a:spcBef>
              <a:spcAft>
                <a:spcPts val="0"/>
              </a:spcAft>
              <a:buFont typeface="Wingdings 2"/>
              <a:buChar char=""/>
              <a:defRPr/>
            </a:pPr>
            <a:endParaRPr lang="pt-BR" dirty="0" smtClean="0">
              <a:solidFill>
                <a:srgbClr val="FF0000"/>
              </a:solidFill>
              <a:latin typeface="Imprint MT Shadow"/>
              <a:ea typeface="MS PGothic" pitchFamily="34" charset="-128"/>
              <a:cs typeface="Imprint MT Shadow"/>
            </a:endParaRPr>
          </a:p>
          <a:p>
            <a:pPr marL="438912" indent="-320040" eaLnBrk="1" fontAlgn="auto" hangingPunct="1">
              <a:spcBef>
                <a:spcPts val="0"/>
              </a:spcBef>
              <a:spcAft>
                <a:spcPts val="0"/>
              </a:spcAft>
              <a:buFont typeface="Wingdings 2"/>
              <a:buChar char=""/>
              <a:defRPr/>
            </a:pPr>
            <a:r>
              <a:rPr lang="pt-BR" dirty="0" smtClean="0">
                <a:solidFill>
                  <a:srgbClr val="FF0000"/>
                </a:solidFill>
                <a:latin typeface="Imprint MT Shadow"/>
                <a:ea typeface="MS PGothic" pitchFamily="34" charset="-128"/>
                <a:cs typeface="Imprint MT Shadow"/>
              </a:rPr>
              <a:t>Tio, 30 anos, faz tratamento para epilepsia há 15 anos</a:t>
            </a:r>
          </a:p>
          <a:p>
            <a:pPr marL="438912" indent="-320040" eaLnBrk="1" fontAlgn="auto" hangingPunct="1">
              <a:spcBef>
                <a:spcPts val="0"/>
              </a:spcBef>
              <a:spcAft>
                <a:spcPts val="0"/>
              </a:spcAft>
              <a:buFont typeface="Wingdings 2"/>
              <a:buChar char=""/>
              <a:defRPr/>
            </a:pPr>
            <a:endParaRPr lang="pt-BR" dirty="0" smtClean="0">
              <a:solidFill>
                <a:srgbClr val="FF0000"/>
              </a:solidFill>
              <a:latin typeface="Imprint MT Shadow"/>
              <a:ea typeface="MS PGothic" pitchFamily="34" charset="-128"/>
            </a:endParaRPr>
          </a:p>
          <a:p>
            <a:pPr marL="438912" indent="-320040" eaLnBrk="1" fontAlgn="auto" hangingPunct="1">
              <a:spcBef>
                <a:spcPts val="0"/>
              </a:spcBef>
              <a:spcAft>
                <a:spcPts val="0"/>
              </a:spcAft>
              <a:buFont typeface="Wingdings 2"/>
              <a:buChar char=""/>
              <a:defRPr/>
            </a:pPr>
            <a:r>
              <a:rPr lang="pt-BR" dirty="0" smtClean="0">
                <a:solidFill>
                  <a:srgbClr val="FF0000"/>
                </a:solidFill>
                <a:latin typeface="Imprint MT Shadow"/>
                <a:ea typeface="MS PGothic" pitchFamily="34" charset="-128"/>
              </a:rPr>
              <a:t>Temperatura axilar após a crise de 40ºC</a:t>
            </a:r>
          </a:p>
          <a:p>
            <a:pPr marL="438912" indent="-320040" eaLnBrk="1" fontAlgn="auto" hangingPunct="1">
              <a:spcBef>
                <a:spcPts val="0"/>
              </a:spcBef>
              <a:spcAft>
                <a:spcPts val="0"/>
              </a:spcAft>
              <a:buFont typeface="Wingdings 2"/>
              <a:buChar char=""/>
              <a:defRPr/>
            </a:pPr>
            <a:endParaRPr lang="pt-BR" dirty="0" smtClean="0">
              <a:solidFill>
                <a:srgbClr val="FF0000"/>
              </a:solidFill>
              <a:latin typeface="Imprint MT Shadow"/>
              <a:ea typeface="MS PGothic" pitchFamily="34" charset="-128"/>
            </a:endParaRPr>
          </a:p>
          <a:p>
            <a:pPr marL="438912" indent="-320040" eaLnBrk="1" fontAlgn="auto" hangingPunct="1">
              <a:spcBef>
                <a:spcPts val="0"/>
              </a:spcBef>
              <a:spcAft>
                <a:spcPts val="0"/>
              </a:spcAft>
              <a:buFont typeface="Wingdings 2"/>
              <a:buChar char=""/>
              <a:defRPr/>
            </a:pPr>
            <a:r>
              <a:rPr lang="pt-BR" dirty="0" smtClean="0">
                <a:solidFill>
                  <a:srgbClr val="FF0000"/>
                </a:solidFill>
                <a:latin typeface="Imprint MT Shadow"/>
                <a:ea typeface="MS PGothic" pitchFamily="34" charset="-128"/>
              </a:rPr>
              <a:t>Exame neurológico sem sinais de acometimento</a:t>
            </a:r>
            <a:endParaRPr lang="pt-B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2"/>
          <p:cNvSpPr>
            <a:spLocks noGrp="1"/>
          </p:cNvSpPr>
          <p:nvPr>
            <p:ph type="title"/>
          </p:nvPr>
        </p:nvSpPr>
        <p:spPr>
          <a:xfrm>
            <a:off x="428596" y="0"/>
            <a:ext cx="8715404" cy="1071552"/>
          </a:xfrm>
        </p:spPr>
        <p:txBody>
          <a:bodyPr tIns="34295" bIns="34295"/>
          <a:lstStyle/>
          <a:p>
            <a:pPr eaLnBrk="1" fontAlgn="auto" hangingPunct="1">
              <a:spcAft>
                <a:spcPts val="0"/>
              </a:spcAft>
              <a:defRPr/>
            </a:pPr>
            <a:r>
              <a:rPr lang="en-US" sz="3600" dirty="0" err="1" smtClean="0">
                <a:solidFill>
                  <a:schemeClr val="accent1">
                    <a:satMod val="150000"/>
                  </a:schemeClr>
                </a:solidFill>
                <a:latin typeface="Imprint MT Shadow"/>
                <a:ea typeface="Imprint MT Shadow"/>
                <a:cs typeface="Imprint MT Shadow"/>
              </a:rPr>
              <a:t>Definição</a:t>
            </a:r>
            <a:r>
              <a:rPr lang="en-US" sz="3600" dirty="0" smtClean="0">
                <a:solidFill>
                  <a:schemeClr val="accent1">
                    <a:satMod val="150000"/>
                  </a:schemeClr>
                </a:solidFill>
                <a:latin typeface="Imprint MT Shadow"/>
                <a:ea typeface="Imprint MT Shadow"/>
                <a:cs typeface="Imprint MT Shadow"/>
              </a:rPr>
              <a:t> de </a:t>
            </a:r>
            <a:r>
              <a:rPr lang="en-US" sz="3600" dirty="0" err="1" smtClean="0">
                <a:solidFill>
                  <a:schemeClr val="accent1">
                    <a:satMod val="150000"/>
                  </a:schemeClr>
                </a:solidFill>
                <a:latin typeface="Imprint MT Shadow"/>
                <a:ea typeface="Imprint MT Shadow"/>
                <a:cs typeface="Imprint MT Shadow"/>
              </a:rPr>
              <a:t>Crise</a:t>
            </a:r>
            <a:r>
              <a:rPr lang="en-US" sz="3600" dirty="0" smtClean="0">
                <a:solidFill>
                  <a:schemeClr val="accent1">
                    <a:satMod val="150000"/>
                  </a:schemeClr>
                </a:solidFill>
                <a:latin typeface="Imprint MT Shadow"/>
                <a:ea typeface="Imprint MT Shadow"/>
                <a:cs typeface="Imprint MT Shadow"/>
              </a:rPr>
              <a:t> </a:t>
            </a:r>
            <a:r>
              <a:rPr lang="en-US" sz="3600" dirty="0" err="1" smtClean="0">
                <a:solidFill>
                  <a:schemeClr val="accent1">
                    <a:satMod val="150000"/>
                  </a:schemeClr>
                </a:solidFill>
                <a:latin typeface="Imprint MT Shadow"/>
                <a:ea typeface="Imprint MT Shadow"/>
                <a:cs typeface="Imprint MT Shadow"/>
              </a:rPr>
              <a:t>Convulsiva</a:t>
            </a:r>
            <a:r>
              <a:rPr lang="en-US" sz="3600" dirty="0" smtClean="0">
                <a:solidFill>
                  <a:schemeClr val="accent1">
                    <a:satMod val="150000"/>
                  </a:schemeClr>
                </a:solidFill>
                <a:latin typeface="Imprint MT Shadow"/>
                <a:ea typeface="Imprint MT Shadow"/>
                <a:cs typeface="Imprint MT Shadow"/>
              </a:rPr>
              <a:t> </a:t>
            </a:r>
            <a:r>
              <a:rPr lang="en-US" sz="3600" dirty="0" err="1" smtClean="0">
                <a:solidFill>
                  <a:schemeClr val="accent1">
                    <a:satMod val="150000"/>
                  </a:schemeClr>
                </a:solidFill>
                <a:latin typeface="Imprint MT Shadow"/>
                <a:ea typeface="Imprint MT Shadow"/>
                <a:cs typeface="Imprint MT Shadow"/>
              </a:rPr>
              <a:t>Febril</a:t>
            </a:r>
            <a:endParaRPr lang="en-US" sz="3600" dirty="0" smtClean="0">
              <a:solidFill>
                <a:schemeClr val="accent1">
                  <a:satMod val="150000"/>
                </a:schemeClr>
              </a:solidFill>
              <a:latin typeface="Imprint MT Shadow"/>
              <a:ea typeface="Imprint MT Shadow"/>
              <a:cs typeface="Imprint MT Shadow"/>
            </a:endParaRPr>
          </a:p>
        </p:txBody>
      </p:sp>
      <p:sp>
        <p:nvSpPr>
          <p:cNvPr id="27651" name="Content Placeholder 13"/>
          <p:cNvSpPr>
            <a:spLocks noGrp="1"/>
          </p:cNvSpPr>
          <p:nvPr>
            <p:ph idx="1"/>
          </p:nvPr>
        </p:nvSpPr>
        <p:spPr>
          <a:xfrm>
            <a:off x="1000125" y="1428750"/>
            <a:ext cx="7002463" cy="1500188"/>
          </a:xfrm>
        </p:spPr>
        <p:txBody>
          <a:bodyPr rIns="68589" bIns="34295" rtlCol="0">
            <a:normAutofit fontScale="47500" lnSpcReduction="20000"/>
          </a:bodyPr>
          <a:lstStyle/>
          <a:p>
            <a:pPr marL="0" indent="0" algn="just" eaLnBrk="1" fontAlgn="auto" hangingPunct="1">
              <a:lnSpc>
                <a:spcPct val="120000"/>
              </a:lnSpc>
              <a:spcBef>
                <a:spcPts val="0"/>
              </a:spcBef>
              <a:spcAft>
                <a:spcPts val="0"/>
              </a:spcAft>
              <a:buFont typeface="Wingdings 2"/>
              <a:buNone/>
              <a:defRPr/>
            </a:pPr>
            <a:r>
              <a:rPr lang="en-US" dirty="0" smtClean="0">
                <a:latin typeface="Imprint MT Shadow"/>
                <a:ea typeface="Imprint MT Shadow"/>
                <a:cs typeface="Imprint MT Shadow"/>
              </a:rPr>
              <a:t>“</a:t>
            </a:r>
            <a:r>
              <a:rPr lang="en-US" dirty="0" err="1" smtClean="0">
                <a:latin typeface="Imprint MT Shadow"/>
                <a:ea typeface="Imprint MT Shadow"/>
                <a:cs typeface="Imprint MT Shadow"/>
              </a:rPr>
              <a:t>Crise</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convulsiva</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que</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ocorre</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após</a:t>
            </a:r>
            <a:r>
              <a:rPr lang="en-US" dirty="0" smtClean="0">
                <a:latin typeface="Imprint MT Shadow"/>
                <a:ea typeface="Imprint MT Shadow"/>
                <a:cs typeface="Imprint MT Shadow"/>
              </a:rPr>
              <a:t> um </a:t>
            </a:r>
            <a:r>
              <a:rPr lang="en-US" dirty="0" err="1" smtClean="0">
                <a:latin typeface="Imprint MT Shadow"/>
                <a:ea typeface="Imprint MT Shadow"/>
                <a:cs typeface="Imprint MT Shadow"/>
              </a:rPr>
              <a:t>mês</a:t>
            </a:r>
            <a:r>
              <a:rPr lang="en-US" dirty="0" smtClean="0">
                <a:latin typeface="Imprint MT Shadow"/>
                <a:ea typeface="Imprint MT Shadow"/>
                <a:cs typeface="Imprint MT Shadow"/>
              </a:rPr>
              <a:t> de </a:t>
            </a:r>
            <a:r>
              <a:rPr lang="en-US" dirty="0" err="1" smtClean="0">
                <a:latin typeface="Imprint MT Shadow"/>
                <a:ea typeface="Imprint MT Shadow"/>
                <a:cs typeface="Imprint MT Shadow"/>
              </a:rPr>
              <a:t>idade</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associada</a:t>
            </a:r>
            <a:r>
              <a:rPr lang="en-US" dirty="0" smtClean="0">
                <a:latin typeface="Imprint MT Shadow"/>
                <a:ea typeface="Imprint MT Shadow"/>
                <a:cs typeface="Imprint MT Shadow"/>
              </a:rPr>
              <a:t> à </a:t>
            </a:r>
            <a:r>
              <a:rPr lang="en-US" dirty="0" err="1" smtClean="0">
                <a:latin typeface="Imprint MT Shadow"/>
                <a:ea typeface="Imprint MT Shadow"/>
                <a:cs typeface="Imprint MT Shadow"/>
              </a:rPr>
              <a:t>doença</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febril</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não</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causada</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por</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infecção</a:t>
            </a:r>
            <a:r>
              <a:rPr lang="en-US" dirty="0" smtClean="0">
                <a:latin typeface="Imprint MT Shadow"/>
                <a:ea typeface="Imprint MT Shadow"/>
                <a:cs typeface="Imprint MT Shadow"/>
              </a:rPr>
              <a:t> do SNC, </a:t>
            </a:r>
            <a:r>
              <a:rPr lang="en-US" dirty="0" err="1" smtClean="0">
                <a:latin typeface="Imprint MT Shadow"/>
                <a:ea typeface="Imprint MT Shadow"/>
                <a:cs typeface="Imprint MT Shadow"/>
              </a:rPr>
              <a:t>sendo</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excluídas</a:t>
            </a:r>
            <a:r>
              <a:rPr lang="en-US" dirty="0" smtClean="0">
                <a:latin typeface="Imprint MT Shadow"/>
                <a:ea typeface="Imprint MT Shadow"/>
                <a:cs typeface="Imprint MT Shadow"/>
              </a:rPr>
              <a:t> as </a:t>
            </a:r>
            <a:r>
              <a:rPr lang="en-US" dirty="0" err="1" smtClean="0">
                <a:latin typeface="Imprint MT Shadow"/>
                <a:ea typeface="Imprint MT Shadow"/>
                <a:cs typeface="Imprint MT Shadow"/>
              </a:rPr>
              <a:t>crianças</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que</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apresentaram</a:t>
            </a:r>
            <a:r>
              <a:rPr lang="en-US" dirty="0" smtClean="0">
                <a:latin typeface="Imprint MT Shadow"/>
                <a:ea typeface="Imprint MT Shadow"/>
                <a:cs typeface="Imprint MT Shadow"/>
              </a:rPr>
              <a:t> crises </a:t>
            </a:r>
            <a:r>
              <a:rPr lang="en-US" dirty="0" err="1" smtClean="0">
                <a:latin typeface="Imprint MT Shadow"/>
                <a:ea typeface="Imprint MT Shadow"/>
                <a:cs typeface="Imprint MT Shadow"/>
              </a:rPr>
              <a:t>neonatais</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ou</a:t>
            </a:r>
            <a:r>
              <a:rPr lang="en-US" dirty="0" smtClean="0">
                <a:latin typeface="Imprint MT Shadow"/>
                <a:ea typeface="Imprint MT Shadow"/>
                <a:cs typeface="Imprint MT Shadow"/>
              </a:rPr>
              <a:t> crises </a:t>
            </a:r>
            <a:r>
              <a:rPr lang="en-US" dirty="0" err="1" smtClean="0">
                <a:latin typeface="Imprint MT Shadow"/>
                <a:ea typeface="Imprint MT Shadow"/>
                <a:cs typeface="Imprint MT Shadow"/>
              </a:rPr>
              <a:t>não</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provocadas</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ou</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ainda</a:t>
            </a:r>
            <a:r>
              <a:rPr lang="en-US" dirty="0" smtClean="0">
                <a:latin typeface="Imprint MT Shadow"/>
                <a:ea typeface="Imprint MT Shadow"/>
                <a:cs typeface="Imprint MT Shadow"/>
              </a:rPr>
              <a:t> as </a:t>
            </a:r>
            <a:r>
              <a:rPr lang="en-US" dirty="0" err="1" smtClean="0">
                <a:latin typeface="Imprint MT Shadow"/>
                <a:ea typeface="Imprint MT Shadow"/>
                <a:cs typeface="Imprint MT Shadow"/>
              </a:rPr>
              <a:t>que</a:t>
            </a:r>
            <a:r>
              <a:rPr lang="en-US" dirty="0" smtClean="0">
                <a:latin typeface="Imprint MT Shadow"/>
                <a:ea typeface="Imprint MT Shadow"/>
                <a:cs typeface="Imprint MT Shadow"/>
              </a:rPr>
              <a:t> se </a:t>
            </a:r>
            <a:r>
              <a:rPr lang="en-US" dirty="0" err="1" smtClean="0">
                <a:latin typeface="Imprint MT Shadow"/>
                <a:ea typeface="Imprint MT Shadow"/>
                <a:cs typeface="Imprint MT Shadow"/>
              </a:rPr>
              <a:t>encaixam</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nos</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critérios</a:t>
            </a:r>
            <a:r>
              <a:rPr lang="en-US" dirty="0" smtClean="0">
                <a:latin typeface="Imprint MT Shadow"/>
                <a:ea typeface="Imprint MT Shadow"/>
                <a:cs typeface="Imprint MT Shadow"/>
              </a:rPr>
              <a:t> de </a:t>
            </a:r>
            <a:r>
              <a:rPr lang="en-US" dirty="0" err="1" smtClean="0">
                <a:latin typeface="Imprint MT Shadow"/>
                <a:ea typeface="Imprint MT Shadow"/>
                <a:cs typeface="Imprint MT Shadow"/>
              </a:rPr>
              <a:t>outra</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crise</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sintomática</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aguda</a:t>
            </a:r>
            <a:r>
              <a:rPr lang="en-US" dirty="0" smtClean="0">
                <a:latin typeface="Imprint MT Shadow"/>
                <a:ea typeface="Imprint MT Shadow"/>
                <a:cs typeface="Imprint MT Shadow"/>
              </a:rPr>
              <a:t>” – ILAE</a:t>
            </a:r>
          </a:p>
          <a:p>
            <a:pPr marL="0" indent="0" algn="just" eaLnBrk="1" fontAlgn="auto" hangingPunct="1">
              <a:spcBef>
                <a:spcPts val="0"/>
              </a:spcBef>
              <a:spcAft>
                <a:spcPts val="0"/>
              </a:spcAft>
              <a:buFont typeface="Wingdings 2"/>
              <a:buNone/>
              <a:defRPr/>
            </a:pPr>
            <a:endParaRPr lang="en-US" dirty="0" smtClean="0">
              <a:latin typeface="Imprint MT Shadow"/>
              <a:ea typeface="Imprint MT Shadow"/>
              <a:cs typeface="Imprint MT Shadow"/>
            </a:endParaRPr>
          </a:p>
          <a:p>
            <a:pPr marL="0" indent="0" algn="just" eaLnBrk="1" fontAlgn="auto" hangingPunct="1">
              <a:spcBef>
                <a:spcPts val="0"/>
              </a:spcBef>
              <a:spcAft>
                <a:spcPts val="0"/>
              </a:spcAft>
              <a:buFont typeface="Wingdings 2"/>
              <a:buNone/>
              <a:defRPr/>
            </a:pPr>
            <a:endParaRPr lang="en-US" dirty="0" smtClean="0">
              <a:latin typeface="Imprint MT Shadow"/>
              <a:ea typeface="Imprint MT Shadow"/>
              <a:cs typeface="Imprint MT Shadow"/>
            </a:endParaRPr>
          </a:p>
          <a:p>
            <a:pPr marL="0" indent="0" algn="just" eaLnBrk="1" fontAlgn="auto" hangingPunct="1">
              <a:spcBef>
                <a:spcPts val="0"/>
              </a:spcBef>
              <a:spcAft>
                <a:spcPts val="0"/>
              </a:spcAft>
              <a:buFont typeface="Wingdings 2"/>
              <a:buChar char=""/>
              <a:defRPr/>
            </a:pPr>
            <a:endParaRPr lang="pt-BR" dirty="0" smtClean="0">
              <a:latin typeface="Imprint MT Shadow"/>
              <a:ea typeface="Imprint MT Shadow"/>
              <a:cs typeface="Imprint MT Shadow"/>
            </a:endParaRPr>
          </a:p>
          <a:p>
            <a:pPr marL="0" indent="0" eaLnBrk="1" fontAlgn="auto" hangingPunct="1">
              <a:spcBef>
                <a:spcPts val="0"/>
              </a:spcBef>
              <a:spcAft>
                <a:spcPts val="0"/>
              </a:spcAft>
              <a:buFont typeface="Wingdings 2"/>
              <a:buNone/>
              <a:defRPr/>
            </a:pPr>
            <a:endParaRPr lang="pt-BR" dirty="0" smtClean="0">
              <a:latin typeface="Imprint MT Shadow"/>
              <a:ea typeface="Imprint MT Shadow"/>
              <a:cs typeface="Imprint MT Shadow"/>
            </a:endParaRPr>
          </a:p>
        </p:txBody>
      </p:sp>
      <p:sp>
        <p:nvSpPr>
          <p:cNvPr id="16388" name="TextBox 1"/>
          <p:cNvSpPr txBox="1">
            <a:spLocks noChangeArrowheads="1"/>
          </p:cNvSpPr>
          <p:nvPr/>
        </p:nvSpPr>
        <p:spPr bwMode="auto">
          <a:xfrm>
            <a:off x="3411538" y="2187575"/>
            <a:ext cx="138112" cy="323850"/>
          </a:xfrm>
          <a:prstGeom prst="rect">
            <a:avLst/>
          </a:prstGeom>
          <a:noFill/>
          <a:ln w="9525">
            <a:noFill/>
            <a:miter lim="800000"/>
            <a:headEnd/>
            <a:tailEnd/>
          </a:ln>
        </p:spPr>
        <p:txBody>
          <a:bodyPr wrap="none" lIns="68589" tIns="34295" rIns="68589" bIns="34295">
            <a:spAutoFit/>
          </a:bodyPr>
          <a:lstStyle/>
          <a:p>
            <a:pPr>
              <a:lnSpc>
                <a:spcPct val="90000"/>
              </a:lnSpc>
            </a:pPr>
            <a:endParaRPr lang="pt-BR" sz="1800">
              <a:latin typeface="Corbel" pitchFamily="34" charset="0"/>
            </a:endParaRPr>
          </a:p>
        </p:txBody>
      </p:sp>
      <p:sp>
        <p:nvSpPr>
          <p:cNvPr id="3" name="Footer Placeholder 2"/>
          <p:cNvSpPr>
            <a:spLocks noGrp="1"/>
          </p:cNvSpPr>
          <p:nvPr>
            <p:ph type="ftr" sz="quarter" idx="11"/>
          </p:nvPr>
        </p:nvSpPr>
        <p:spPr>
          <a:xfrm>
            <a:off x="855663" y="4629150"/>
            <a:ext cx="7375525" cy="379413"/>
          </a:xfrm>
        </p:spPr>
        <p:txBody>
          <a:bodyPr tIns="34295"/>
          <a:lstStyle/>
          <a:p>
            <a:pPr algn="ctr">
              <a:defRPr/>
            </a:pPr>
            <a:r>
              <a:rPr lang="en-US" sz="1100" dirty="0" smtClean="0">
                <a:latin typeface="Imprint MT Shadow"/>
                <a:cs typeface="Imprint MT Shadow"/>
              </a:rPr>
              <a:t>Siqueira </a:t>
            </a:r>
            <a:r>
              <a:rPr lang="en-US" sz="1100" dirty="0" err="1" smtClean="0">
                <a:latin typeface="Imprint MT Shadow"/>
                <a:cs typeface="Imprint MT Shadow"/>
              </a:rPr>
              <a:t>LFM.Atualização</a:t>
            </a:r>
            <a:r>
              <a:rPr lang="en-US" sz="1100" dirty="0" smtClean="0">
                <a:latin typeface="Imprint MT Shadow"/>
                <a:cs typeface="Imprint MT Shadow"/>
              </a:rPr>
              <a:t> no </a:t>
            </a:r>
            <a:r>
              <a:rPr lang="en-US" sz="1100" dirty="0" err="1" smtClean="0">
                <a:latin typeface="Imprint MT Shadow"/>
                <a:cs typeface="Imprint MT Shadow"/>
              </a:rPr>
              <a:t>diagnóstico</a:t>
            </a:r>
            <a:r>
              <a:rPr lang="en-US" sz="1100" dirty="0" smtClean="0">
                <a:latin typeface="Imprint MT Shadow"/>
                <a:cs typeface="Imprint MT Shadow"/>
              </a:rPr>
              <a:t>  e </a:t>
            </a:r>
            <a:r>
              <a:rPr lang="en-US" sz="1100" dirty="0" err="1" smtClean="0">
                <a:latin typeface="Imprint MT Shadow"/>
                <a:cs typeface="Imprint MT Shadow"/>
              </a:rPr>
              <a:t>tratamento</a:t>
            </a:r>
            <a:r>
              <a:rPr lang="en-US" sz="1100" dirty="0" smtClean="0">
                <a:latin typeface="Imprint MT Shadow"/>
                <a:cs typeface="Imprint MT Shadow"/>
              </a:rPr>
              <a:t> das crises </a:t>
            </a:r>
            <a:r>
              <a:rPr lang="en-US" sz="1100" dirty="0" err="1" smtClean="0">
                <a:latin typeface="Imprint MT Shadow"/>
                <a:cs typeface="Imprint MT Shadow"/>
              </a:rPr>
              <a:t>epilépticas</a:t>
            </a:r>
            <a:r>
              <a:rPr lang="en-US" sz="1100" dirty="0" smtClean="0">
                <a:latin typeface="Imprint MT Shadow"/>
                <a:cs typeface="Imprint MT Shadow"/>
              </a:rPr>
              <a:t> </a:t>
            </a:r>
            <a:r>
              <a:rPr lang="en-US" sz="1100" dirty="0" err="1" smtClean="0">
                <a:latin typeface="Imprint MT Shadow"/>
                <a:cs typeface="Imprint MT Shadow"/>
              </a:rPr>
              <a:t>febris</a:t>
            </a:r>
            <a:r>
              <a:rPr lang="en-US" sz="1100" dirty="0" smtClean="0">
                <a:latin typeface="Imprint MT Shadow"/>
                <a:cs typeface="Imprint MT Shadow"/>
              </a:rPr>
              <a:t>. Rev </a:t>
            </a:r>
            <a:r>
              <a:rPr lang="en-US" sz="1100" dirty="0" err="1" smtClean="0">
                <a:latin typeface="Imprint MT Shadow"/>
                <a:cs typeface="Imprint MT Shadow"/>
              </a:rPr>
              <a:t>Assoc</a:t>
            </a:r>
            <a:r>
              <a:rPr lang="en-US" sz="1100" dirty="0" smtClean="0">
                <a:latin typeface="Imprint MT Shadow"/>
                <a:cs typeface="Imprint MT Shadow"/>
              </a:rPr>
              <a:t> Med Bras 2010; 56(4): 489-92 </a:t>
            </a:r>
            <a:endParaRPr lang="en-US" sz="1100" dirty="0">
              <a:latin typeface="Imprint MT Shadow"/>
              <a:cs typeface="Imprint MT Shadow"/>
            </a:endParaRP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accent1">
                    <a:satMod val="150000"/>
                  </a:schemeClr>
                </a:solidFill>
              </a:rPr>
              <a:t>Introdução </a:t>
            </a:r>
            <a:endParaRPr lang="pt-BR" dirty="0">
              <a:solidFill>
                <a:schemeClr val="accent1">
                  <a:satMod val="150000"/>
                </a:schemeClr>
              </a:solidFill>
            </a:endParaRPr>
          </a:p>
        </p:txBody>
      </p:sp>
      <p:sp>
        <p:nvSpPr>
          <p:cNvPr id="3" name="Espaço Reservado para Conteúdo 2"/>
          <p:cNvSpPr>
            <a:spLocks noGrp="1"/>
          </p:cNvSpPr>
          <p:nvPr>
            <p:ph idx="1"/>
          </p:nvPr>
        </p:nvSpPr>
        <p:spPr/>
        <p:txBody>
          <a:bodyPr rtlCol="0">
            <a:normAutofit fontScale="85000" lnSpcReduction="20000"/>
          </a:bodyPr>
          <a:lstStyle/>
          <a:p>
            <a:pPr marL="438912" indent="-320040" eaLnBrk="1" fontAlgn="auto" hangingPunct="1">
              <a:spcBef>
                <a:spcPts val="0"/>
              </a:spcBef>
              <a:spcAft>
                <a:spcPts val="0"/>
              </a:spcAft>
              <a:buFont typeface="Wingdings 2"/>
              <a:buChar char=""/>
              <a:defRPr/>
            </a:pPr>
            <a:r>
              <a:rPr lang="pt-BR" dirty="0" smtClean="0"/>
              <a:t>A Convulsão Febril (CF) ocorre na infância, geralmente entre os 3 meses e os 5 anos de idade</a:t>
            </a:r>
          </a:p>
          <a:p>
            <a:pPr marL="438912" indent="-320040" eaLnBrk="1" fontAlgn="auto" hangingPunct="1">
              <a:spcBef>
                <a:spcPts val="0"/>
              </a:spcBef>
              <a:spcAft>
                <a:spcPts val="0"/>
              </a:spcAft>
              <a:buFont typeface="Wingdings 2"/>
              <a:buChar char=""/>
              <a:defRPr/>
            </a:pPr>
            <a:endParaRPr lang="pt-BR" dirty="0" smtClean="0"/>
          </a:p>
          <a:p>
            <a:pPr marL="438912" indent="-320040" eaLnBrk="1" fontAlgn="auto" hangingPunct="1">
              <a:spcBef>
                <a:spcPts val="0"/>
              </a:spcBef>
              <a:spcAft>
                <a:spcPts val="0"/>
              </a:spcAft>
              <a:buFont typeface="Wingdings 2"/>
              <a:buChar char=""/>
              <a:defRPr/>
            </a:pPr>
            <a:r>
              <a:rPr lang="pt-BR" dirty="0" smtClean="0"/>
              <a:t>Associada a febre na ausência de outra patologia neurológica constatada</a:t>
            </a:r>
          </a:p>
          <a:p>
            <a:pPr marL="438912" indent="-320040" eaLnBrk="1" fontAlgn="auto" hangingPunct="1">
              <a:spcBef>
                <a:spcPts val="0"/>
              </a:spcBef>
              <a:spcAft>
                <a:spcPts val="0"/>
              </a:spcAft>
              <a:buFont typeface="Wingdings 2"/>
              <a:buChar char=""/>
              <a:defRPr/>
            </a:pPr>
            <a:endParaRPr lang="pt-BR" dirty="0" smtClean="0"/>
          </a:p>
          <a:p>
            <a:pPr marL="438912" indent="-320040" eaLnBrk="1" fontAlgn="auto" hangingPunct="1">
              <a:spcBef>
                <a:spcPts val="0"/>
              </a:spcBef>
              <a:spcAft>
                <a:spcPts val="0"/>
              </a:spcAft>
              <a:buFont typeface="Wingdings 2"/>
              <a:buChar char=""/>
              <a:defRPr/>
            </a:pPr>
            <a:r>
              <a:rPr lang="pt-BR" dirty="0" smtClean="0"/>
              <a:t>Não deve ser confundida com crises epiléticas</a:t>
            </a:r>
          </a:p>
          <a:p>
            <a:pPr marL="438912" indent="-320040" eaLnBrk="1" fontAlgn="auto" hangingPunct="1">
              <a:spcBef>
                <a:spcPts val="0"/>
              </a:spcBef>
              <a:spcAft>
                <a:spcPts val="0"/>
              </a:spcAft>
              <a:buFont typeface="Wingdings 2"/>
              <a:buChar char=""/>
              <a:defRPr/>
            </a:pPr>
            <a:endParaRPr lang="pt-BR" dirty="0" smtClean="0"/>
          </a:p>
          <a:p>
            <a:pPr marL="438912" indent="-320040" eaLnBrk="1" fontAlgn="auto" hangingPunct="1">
              <a:spcBef>
                <a:spcPts val="0"/>
              </a:spcBef>
              <a:spcAft>
                <a:spcPts val="0"/>
              </a:spcAft>
              <a:buFont typeface="Wingdings 2"/>
              <a:buChar char=""/>
              <a:defRPr/>
            </a:pPr>
            <a:r>
              <a:rPr lang="en-US" dirty="0" err="1" smtClean="0">
                <a:cs typeface="Imprint MT Shadow"/>
              </a:rPr>
              <a:t>Ausência</a:t>
            </a:r>
            <a:r>
              <a:rPr lang="en-US" dirty="0" smtClean="0">
                <a:cs typeface="Imprint MT Shadow"/>
              </a:rPr>
              <a:t> de </a:t>
            </a:r>
            <a:r>
              <a:rPr lang="en-US" dirty="0" err="1" smtClean="0">
                <a:cs typeface="Imprint MT Shadow"/>
              </a:rPr>
              <a:t>anormalidade</a:t>
            </a:r>
            <a:r>
              <a:rPr lang="en-US" dirty="0" smtClean="0">
                <a:cs typeface="Imprint MT Shadow"/>
              </a:rPr>
              <a:t> </a:t>
            </a:r>
            <a:r>
              <a:rPr lang="en-US" dirty="0" err="1" smtClean="0">
                <a:cs typeface="Imprint MT Shadow"/>
              </a:rPr>
              <a:t>aguda</a:t>
            </a:r>
            <a:r>
              <a:rPr lang="en-US" dirty="0" smtClean="0">
                <a:cs typeface="Imprint MT Shadow"/>
              </a:rPr>
              <a:t> </a:t>
            </a:r>
            <a:r>
              <a:rPr lang="en-US" dirty="0" err="1" smtClean="0">
                <a:cs typeface="Imprint MT Shadow"/>
              </a:rPr>
              <a:t>metabólica</a:t>
            </a:r>
            <a:r>
              <a:rPr lang="en-US" dirty="0" smtClean="0">
                <a:cs typeface="Imprint MT Shadow"/>
              </a:rPr>
              <a:t> </a:t>
            </a:r>
            <a:r>
              <a:rPr lang="en-US" dirty="0" err="1" smtClean="0">
                <a:cs typeface="Imprint MT Shadow"/>
              </a:rPr>
              <a:t>causadora</a:t>
            </a:r>
            <a:r>
              <a:rPr lang="en-US" dirty="0" smtClean="0">
                <a:cs typeface="Imprint MT Shadow"/>
              </a:rPr>
              <a:t> de </a:t>
            </a:r>
            <a:r>
              <a:rPr lang="en-US" dirty="0" err="1" smtClean="0">
                <a:cs typeface="Imprint MT Shadow"/>
              </a:rPr>
              <a:t>crise</a:t>
            </a:r>
            <a:r>
              <a:rPr lang="en-US" dirty="0" smtClean="0">
                <a:cs typeface="Imprint MT Shadow"/>
              </a:rPr>
              <a:t> </a:t>
            </a:r>
            <a:r>
              <a:rPr lang="en-US" dirty="0" err="1" smtClean="0">
                <a:cs typeface="Imprint MT Shadow"/>
              </a:rPr>
              <a:t>epiléptica</a:t>
            </a:r>
            <a:endParaRPr lang="en-US" dirty="0" smtClean="0">
              <a:cs typeface="Imprint MT Shadow"/>
            </a:endParaRPr>
          </a:p>
          <a:p>
            <a:pPr marL="438912" indent="-320040" eaLnBrk="1" fontAlgn="auto" hangingPunct="1">
              <a:spcBef>
                <a:spcPts val="0"/>
              </a:spcBef>
              <a:spcAft>
                <a:spcPts val="0"/>
              </a:spcAft>
              <a:buFont typeface="Wingdings 2"/>
              <a:buChar char=""/>
              <a:defRPr/>
            </a:pPr>
            <a:endParaRPr lang="pt-BR"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smtClean="0">
                <a:solidFill>
                  <a:schemeClr val="accent1">
                    <a:satMod val="150000"/>
                  </a:schemeClr>
                </a:solidFill>
              </a:rPr>
              <a:t>Introdução </a:t>
            </a:r>
            <a:endParaRPr lang="pt-BR">
              <a:solidFill>
                <a:schemeClr val="accent1">
                  <a:satMod val="150000"/>
                </a:schemeClr>
              </a:solidFill>
            </a:endParaRPr>
          </a:p>
        </p:txBody>
      </p:sp>
      <p:sp>
        <p:nvSpPr>
          <p:cNvPr id="18435" name="Espaço Reservado para Conteúdo 2"/>
          <p:cNvSpPr>
            <a:spLocks noGrp="1"/>
          </p:cNvSpPr>
          <p:nvPr>
            <p:ph idx="1"/>
          </p:nvPr>
        </p:nvSpPr>
        <p:spPr/>
        <p:txBody>
          <a:bodyPr/>
          <a:lstStyle/>
          <a:p>
            <a:pPr eaLnBrk="1" hangingPunct="1"/>
            <a:r>
              <a:rPr lang="pt-BR" smtClean="0"/>
              <a:t>Um dos problemas neurológicos mais comuns na infância.</a:t>
            </a:r>
          </a:p>
          <a:p>
            <a:pPr eaLnBrk="1" hangingPunct="1"/>
            <a:endParaRPr lang="pt-BR" smtClean="0"/>
          </a:p>
          <a:p>
            <a:pPr eaLnBrk="1" hangingPunct="1"/>
            <a:r>
              <a:rPr lang="pt-BR" smtClean="0"/>
              <a:t>Cerca de 2 a 5% das  crianças abaixo de 5 anos apresentarão pelo menos um quadro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smtClean="0">
                <a:solidFill>
                  <a:schemeClr val="accent1">
                    <a:satMod val="150000"/>
                  </a:schemeClr>
                </a:solidFill>
              </a:rPr>
              <a:t>Fisiopatologia</a:t>
            </a:r>
            <a:endParaRPr lang="pt-BR">
              <a:solidFill>
                <a:schemeClr val="accent1">
                  <a:satMod val="150000"/>
                </a:schemeClr>
              </a:solidFill>
            </a:endParaRPr>
          </a:p>
        </p:txBody>
      </p:sp>
      <p:sp>
        <p:nvSpPr>
          <p:cNvPr id="3" name="Espaço Reservado para Conteúdo 2"/>
          <p:cNvSpPr>
            <a:spLocks noGrp="1"/>
          </p:cNvSpPr>
          <p:nvPr>
            <p:ph idx="1"/>
          </p:nvPr>
        </p:nvSpPr>
        <p:spPr/>
        <p:txBody>
          <a:bodyPr rtlCol="0">
            <a:normAutofit fontScale="92500" lnSpcReduction="20000"/>
          </a:bodyPr>
          <a:lstStyle/>
          <a:p>
            <a:pPr marL="438912" indent="-320040" eaLnBrk="1" fontAlgn="auto" hangingPunct="1">
              <a:spcBef>
                <a:spcPts val="0"/>
              </a:spcBef>
              <a:spcAft>
                <a:spcPts val="0"/>
              </a:spcAft>
              <a:buFont typeface="Wingdings 2"/>
              <a:buChar char=""/>
              <a:defRPr/>
            </a:pPr>
            <a:r>
              <a:rPr lang="pt-BR" smtClean="0"/>
              <a:t>Estudos mostram que o cérebro imaturo é mais suscetível a convulsões.</a:t>
            </a:r>
          </a:p>
          <a:p>
            <a:pPr marL="438912" indent="-320040" eaLnBrk="1" fontAlgn="auto" hangingPunct="1">
              <a:spcBef>
                <a:spcPts val="0"/>
              </a:spcBef>
              <a:spcAft>
                <a:spcPts val="0"/>
              </a:spcAft>
              <a:buFont typeface="Wingdings 2"/>
              <a:buChar char=""/>
              <a:defRPr/>
            </a:pPr>
            <a:endParaRPr lang="pt-BR" smtClean="0"/>
          </a:p>
          <a:p>
            <a:pPr marL="438912" indent="-320040" eaLnBrk="1" fontAlgn="auto" hangingPunct="1">
              <a:spcBef>
                <a:spcPts val="0"/>
              </a:spcBef>
              <a:spcAft>
                <a:spcPts val="0"/>
              </a:spcAft>
              <a:buFont typeface="Wingdings 2"/>
              <a:buChar char=""/>
              <a:defRPr/>
            </a:pPr>
            <a:r>
              <a:rPr lang="pt-BR" smtClean="0"/>
              <a:t>Mecanismo ainda não conhecido.</a:t>
            </a:r>
          </a:p>
          <a:p>
            <a:pPr marL="438912" indent="-320040" eaLnBrk="1" fontAlgn="auto" hangingPunct="1">
              <a:spcBef>
                <a:spcPts val="0"/>
              </a:spcBef>
              <a:spcAft>
                <a:spcPts val="0"/>
              </a:spcAft>
              <a:buFont typeface="Wingdings 2"/>
              <a:buChar char=""/>
              <a:defRPr/>
            </a:pPr>
            <a:endParaRPr lang="pt-BR" smtClean="0"/>
          </a:p>
          <a:p>
            <a:pPr marL="438912" indent="-320040" eaLnBrk="1" fontAlgn="auto" hangingPunct="1">
              <a:spcBef>
                <a:spcPts val="0"/>
              </a:spcBef>
              <a:spcAft>
                <a:spcPts val="0"/>
              </a:spcAft>
              <a:buFont typeface="Wingdings 2"/>
              <a:buChar char=""/>
              <a:defRPr/>
            </a:pPr>
            <a:r>
              <a:rPr lang="pt-BR" smtClean="0"/>
              <a:t>Existe um fator familiar importante.</a:t>
            </a:r>
          </a:p>
          <a:p>
            <a:pPr marL="731520" lvl="1" indent="-274320" eaLnBrk="1" fontAlgn="auto" hangingPunct="1">
              <a:spcAft>
                <a:spcPts val="0"/>
              </a:spcAft>
              <a:buFont typeface="Wingdings"/>
              <a:buChar char=""/>
              <a:defRPr/>
            </a:pPr>
            <a:r>
              <a:rPr lang="pt-BR" smtClean="0"/>
              <a:t>4,4 vezes </a:t>
            </a:r>
          </a:p>
          <a:p>
            <a:pPr marL="731520" lvl="1" indent="-274320" eaLnBrk="1" fontAlgn="auto" hangingPunct="1">
              <a:spcAft>
                <a:spcPts val="0"/>
              </a:spcAft>
              <a:buFont typeface="Wingdings"/>
              <a:buChar char=""/>
              <a:defRPr/>
            </a:pPr>
            <a:r>
              <a:rPr lang="pt-BR" smtClean="0"/>
              <a:t>Porem, não foi identificado o modelo de transmissão genética</a:t>
            </a:r>
            <a:endParaRPr lang="pt-BR"/>
          </a:p>
        </p:txBody>
      </p:sp>
      <p:sp>
        <p:nvSpPr>
          <p:cNvPr id="4" name="Seta para cima 3"/>
          <p:cNvSpPr/>
          <p:nvPr/>
        </p:nvSpPr>
        <p:spPr>
          <a:xfrm>
            <a:off x="2643188" y="3643313"/>
            <a:ext cx="142875" cy="357187"/>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sz="18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Espaço Reservado para Conteúdo 2"/>
          <p:cNvSpPr>
            <a:spLocks noGrp="1"/>
          </p:cNvSpPr>
          <p:nvPr>
            <p:ph idx="1"/>
          </p:nvPr>
        </p:nvSpPr>
        <p:spPr/>
        <p:txBody>
          <a:bodyPr/>
          <a:lstStyle/>
          <a:p>
            <a:pPr eaLnBrk="1" hangingPunct="1">
              <a:lnSpc>
                <a:spcPct val="80000"/>
              </a:lnSpc>
            </a:pPr>
            <a:r>
              <a:rPr lang="pt-BR" sz="2400" smtClean="0"/>
              <a:t>Estudo de Tu Yi-Fang et al (2016) relatou que </a:t>
            </a:r>
            <a:r>
              <a:rPr lang="pt-BR" sz="2400" b="1" smtClean="0"/>
              <a:t>crianças ex-prematuras que usaram corticóide pós-natal, apresentaram maior susceptibilidade a convulsões febris</a:t>
            </a:r>
            <a:r>
              <a:rPr lang="pt-BR" sz="2400" smtClean="0"/>
              <a:t>: </a:t>
            </a:r>
            <a:r>
              <a:rPr lang="pt-BR" altLang="ko-KR" sz="2400" smtClean="0">
                <a:ea typeface="Gulim" pitchFamily="34" charset="-127"/>
              </a:rPr>
              <a:t>o risco de convulsão febril nestas crianças , significativamente,  de </a:t>
            </a:r>
            <a:r>
              <a:rPr lang="pt-BR" altLang="ko-KR" sz="2400" smtClean="0">
                <a:solidFill>
                  <a:srgbClr val="FF3300"/>
                </a:solidFill>
                <a:ea typeface="Gulim" pitchFamily="34" charset="-127"/>
              </a:rPr>
              <a:t>5,4</a:t>
            </a:r>
            <a:r>
              <a:rPr lang="pt-BR" altLang="ko-KR" sz="2400" smtClean="0">
                <a:ea typeface="Gulim" pitchFamily="34" charset="-127"/>
              </a:rPr>
              <a:t> vezes e após ajuste para fatores de confusão,</a:t>
            </a:r>
            <a:r>
              <a:rPr lang="pt-BR" altLang="ko-KR" sz="2400" b="1" smtClean="0">
                <a:solidFill>
                  <a:srgbClr val="FF3300"/>
                </a:solidFill>
                <a:ea typeface="Gulim" pitchFamily="34" charset="-127"/>
              </a:rPr>
              <a:t>  7,9</a:t>
            </a:r>
            <a:r>
              <a:rPr lang="pt-BR" altLang="ko-KR" sz="2400" smtClean="0">
                <a:ea typeface="Gulim" pitchFamily="34" charset="-127"/>
              </a:rPr>
              <a:t> vezes e interessante, </a:t>
            </a:r>
            <a:r>
              <a:rPr lang="pt-BR" altLang="ko-KR" sz="2400" b="1" smtClean="0">
                <a:solidFill>
                  <a:srgbClr val="FF3300"/>
                </a:solidFill>
                <a:ea typeface="Gulim" pitchFamily="34" charset="-127"/>
              </a:rPr>
              <a:t>a temperatura foi significativamente menor na primeira crise nestas crianças</a:t>
            </a:r>
            <a:r>
              <a:rPr lang="pt-BR" altLang="ko-KR" sz="2400" smtClean="0">
                <a:ea typeface="Gulim" pitchFamily="34" charset="-127"/>
              </a:rPr>
              <a:t> </a:t>
            </a:r>
            <a:r>
              <a:rPr lang="pt-BR" altLang="ko-KR" sz="2400" i="1" smtClean="0">
                <a:ea typeface="Gulim" pitchFamily="34" charset="-127"/>
              </a:rPr>
              <a:t>(38,6 ± 0,4 ° C vs 39,2 ± 0,6 ° C; P = 0,034).</a:t>
            </a:r>
          </a:p>
          <a:p>
            <a:pPr eaLnBrk="1" hangingPunct="1">
              <a:lnSpc>
                <a:spcPct val="80000"/>
              </a:lnSpc>
            </a:pPr>
            <a:r>
              <a:rPr lang="pt-BR" altLang="ko-KR" sz="2400" i="1" smtClean="0">
                <a:ea typeface="Gulim" pitchFamily="34" charset="-127"/>
              </a:rPr>
              <a:t> Estes achados confirma achados experimentais que mostraram que </a:t>
            </a:r>
            <a:r>
              <a:rPr lang="pt-PT" altLang="ko-KR" sz="2400" i="1" smtClean="0">
                <a:ea typeface="Gulim" pitchFamily="34" charset="-127"/>
              </a:rPr>
              <a:t>a exposição à dexametasona neonatal  em crias de ratos diminuiu o limiar das convulsões na vida adulta</a:t>
            </a:r>
            <a:r>
              <a:rPr lang="pt-BR" altLang="ko-KR" sz="2400" smtClean="0">
                <a:ea typeface="Gulim" pitchFamily="34" charset="-127"/>
              </a:rPr>
              <a:t> </a:t>
            </a:r>
            <a:endParaRPr lang="pt-BR" sz="2400" smtClean="0"/>
          </a:p>
          <a:p>
            <a:pPr eaLnBrk="1" hangingPunct="1">
              <a:lnSpc>
                <a:spcPct val="80000"/>
              </a:lnSpc>
            </a:pPr>
            <a:endParaRPr lang="pt-BR" sz="2400" smtClean="0"/>
          </a:p>
          <a:p>
            <a:pPr eaLnBrk="1" hangingPunct="1">
              <a:lnSpc>
                <a:spcPct val="80000"/>
              </a:lnSpc>
            </a:pPr>
            <a:endParaRPr lang="pt-BR" sz="2400" smtClean="0"/>
          </a:p>
        </p:txBody>
      </p:sp>
      <p:pic>
        <p:nvPicPr>
          <p:cNvPr id="20483" name="Título 1"/>
          <p:cNvPicPr>
            <a:picLocks noChangeArrowheads="1"/>
          </p:cNvPicPr>
          <p:nvPr/>
        </p:nvPicPr>
        <p:blipFill>
          <a:blip r:embed="rId2"/>
          <a:srcRect/>
          <a:stretch>
            <a:fillRect/>
          </a:stretch>
        </p:blipFill>
        <p:spPr bwMode="auto">
          <a:xfrm>
            <a:off x="179388" y="0"/>
            <a:ext cx="8504237" cy="1004888"/>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3"/>
          <p:cNvSpPr>
            <a:spLocks noGrp="1"/>
          </p:cNvSpPr>
          <p:nvPr>
            <p:ph type="body" idx="1"/>
          </p:nvPr>
        </p:nvSpPr>
        <p:spPr/>
        <p:txBody>
          <a:bodyPr/>
          <a:lstStyle/>
          <a:p>
            <a:pPr algn="just" eaLnBrk="1" hangingPunct="1">
              <a:lnSpc>
                <a:spcPct val="90000"/>
              </a:lnSpc>
            </a:pPr>
            <a:r>
              <a:rPr lang="pt-BR" smtClean="0"/>
              <a:t>O presente estudo é o </a:t>
            </a:r>
            <a:r>
              <a:rPr lang="pt-BR" smtClean="0">
                <a:solidFill>
                  <a:srgbClr val="C00000"/>
                </a:solidFill>
              </a:rPr>
              <a:t>primeiro</a:t>
            </a:r>
            <a:r>
              <a:rPr lang="pt-BR" smtClean="0"/>
              <a:t> a se concentrar especificamente na </a:t>
            </a:r>
            <a:r>
              <a:rPr lang="pt-BR" smtClean="0">
                <a:solidFill>
                  <a:srgbClr val="C00000"/>
                </a:solidFill>
              </a:rPr>
              <a:t>convulsão febril</a:t>
            </a:r>
            <a:r>
              <a:rPr lang="pt-BR" smtClean="0"/>
              <a:t>em </a:t>
            </a:r>
            <a:r>
              <a:rPr lang="pt-BR" smtClean="0">
                <a:solidFill>
                  <a:srgbClr val="C00000"/>
                </a:solidFill>
              </a:rPr>
              <a:t>crianças</a:t>
            </a:r>
            <a:r>
              <a:rPr lang="pt-BR" smtClean="0"/>
              <a:t> nascidas </a:t>
            </a:r>
            <a:r>
              <a:rPr lang="pt-BR" smtClean="0">
                <a:solidFill>
                  <a:srgbClr val="C00000"/>
                </a:solidFill>
              </a:rPr>
              <a:t>muito prematuras</a:t>
            </a:r>
            <a:r>
              <a:rPr lang="pt-BR" smtClean="0"/>
              <a:t>. </a:t>
            </a:r>
          </a:p>
          <a:p>
            <a:pPr algn="just" eaLnBrk="1" hangingPunct="1">
              <a:lnSpc>
                <a:spcPct val="90000"/>
              </a:lnSpc>
            </a:pPr>
            <a:endParaRPr lang="pt-BR" smtClean="0"/>
          </a:p>
          <a:p>
            <a:pPr algn="just" eaLnBrk="1" hangingPunct="1">
              <a:lnSpc>
                <a:spcPct val="90000"/>
              </a:lnSpc>
            </a:pPr>
            <a:r>
              <a:rPr lang="pt-BR" smtClean="0"/>
              <a:t>O estudo revelou uma </a:t>
            </a:r>
            <a:r>
              <a:rPr lang="pt-BR" smtClean="0">
                <a:solidFill>
                  <a:srgbClr val="C00000"/>
                </a:solidFill>
              </a:rPr>
              <a:t>alta incidência de convulsão febril </a:t>
            </a:r>
            <a:r>
              <a:rPr lang="pt-BR" smtClean="0"/>
              <a:t>em crianças nascidas muito </a:t>
            </a:r>
            <a:r>
              <a:rPr lang="pt-BR" smtClean="0">
                <a:solidFill>
                  <a:srgbClr val="C00000"/>
                </a:solidFill>
              </a:rPr>
              <a:t>prematuras</a:t>
            </a:r>
            <a:r>
              <a:rPr lang="pt-BR" smtClean="0"/>
              <a:t>- </a:t>
            </a:r>
            <a:r>
              <a:rPr lang="pt-BR" sz="4000" b="1" smtClean="0"/>
              <a:t>6,1%.</a:t>
            </a:r>
          </a:p>
          <a:p>
            <a:pPr eaLnBrk="1" hangingPunct="1">
              <a:lnSpc>
                <a:spcPct val="90000"/>
              </a:lnSpc>
            </a:pPr>
            <a:endParaRPr lang="pt-BR" smtClean="0"/>
          </a:p>
        </p:txBody>
      </p:sp>
      <p:pic>
        <p:nvPicPr>
          <p:cNvPr id="21507" name="Título 1"/>
          <p:cNvPicPr>
            <a:picLocks noChangeArrowheads="1"/>
          </p:cNvPicPr>
          <p:nvPr/>
        </p:nvPicPr>
        <p:blipFill>
          <a:blip r:embed="rId2"/>
          <a:srcRect/>
          <a:stretch>
            <a:fillRect/>
          </a:stretch>
        </p:blipFill>
        <p:spPr bwMode="auto">
          <a:xfrm>
            <a:off x="179388" y="0"/>
            <a:ext cx="8504237" cy="1004888"/>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Espaço Reservado para Conteúdo 2"/>
          <p:cNvSpPr>
            <a:spLocks noGrp="1"/>
          </p:cNvSpPr>
          <p:nvPr>
            <p:ph idx="4294967295"/>
          </p:nvPr>
        </p:nvSpPr>
        <p:spPr/>
        <p:txBody>
          <a:bodyPr lIns="91440" tIns="45720"/>
          <a:lstStyle/>
          <a:p>
            <a:pPr marL="182563" indent="-182563" algn="just" eaLnBrk="1" hangingPunct="1">
              <a:lnSpc>
                <a:spcPct val="85000"/>
              </a:lnSpc>
            </a:pPr>
            <a:r>
              <a:rPr lang="pt-BR" sz="2000" smtClean="0"/>
              <a:t>Estudos tem indicado que alterações na estrutura e função neural, provocado por um estresse no RN, pode contribuir para  </a:t>
            </a:r>
            <a:r>
              <a:rPr lang="pt-BR" sz="2000" smtClean="0">
                <a:solidFill>
                  <a:srgbClr val="C00000"/>
                </a:solidFill>
              </a:rPr>
              <a:t>convulsão febril</a:t>
            </a:r>
            <a:r>
              <a:rPr lang="pt-BR" sz="2000" smtClean="0">
                <a:solidFill>
                  <a:srgbClr val="FF0000"/>
                </a:solidFill>
              </a:rPr>
              <a:t> </a:t>
            </a:r>
            <a:r>
              <a:rPr lang="pt-BR" sz="2000" smtClean="0"/>
              <a:t>e epilepsia.</a:t>
            </a:r>
          </a:p>
          <a:p>
            <a:pPr marL="182563" indent="-182563" algn="just" eaLnBrk="1" hangingPunct="1">
              <a:lnSpc>
                <a:spcPct val="85000"/>
              </a:lnSpc>
            </a:pPr>
            <a:endParaRPr lang="pt-BR" sz="2000" smtClean="0"/>
          </a:p>
          <a:p>
            <a:pPr marL="182563" indent="-182563" algn="just" eaLnBrk="1" hangingPunct="1">
              <a:lnSpc>
                <a:spcPct val="85000"/>
              </a:lnSpc>
            </a:pPr>
            <a:r>
              <a:rPr lang="pt-BR" sz="2000" smtClean="0"/>
              <a:t>Estudos anteriores, relataram que os </a:t>
            </a:r>
            <a:r>
              <a:rPr lang="pt-BR" sz="2000" smtClean="0">
                <a:solidFill>
                  <a:srgbClr val="C00000"/>
                </a:solidFill>
              </a:rPr>
              <a:t>Hormônios Excitatórios Liberadores de Corticotropina (CRH), que é ativado pelo estresse, estão associados  com o desenvolvimento de convulsões. </a:t>
            </a:r>
          </a:p>
          <a:p>
            <a:pPr marL="182563" indent="-182563" eaLnBrk="1" hangingPunct="1">
              <a:lnSpc>
                <a:spcPct val="85000"/>
              </a:lnSpc>
            </a:pPr>
            <a:r>
              <a:rPr lang="pt-PT" sz="2000" smtClean="0"/>
              <a:t>CRH, uma molécula pró-convulsivante, atua não somente com um produtor de fator hipotalâmico, mas também como um modulador de excitação do circuito límbico. </a:t>
            </a:r>
          </a:p>
          <a:p>
            <a:pPr marL="182563" indent="-182563" eaLnBrk="1" hangingPunct="1">
              <a:lnSpc>
                <a:spcPct val="85000"/>
              </a:lnSpc>
            </a:pPr>
            <a:r>
              <a:rPr lang="pt-PT" sz="2000" smtClean="0"/>
              <a:t>Populações neuronais que  sintetizam CRH ou possuem receptores CRH são abundantes no sistema límbico, particularmente a amígdala e hipocampo. </a:t>
            </a:r>
            <a:endParaRPr lang="pt-BR" sz="2000" smtClean="0">
              <a:solidFill>
                <a:srgbClr val="C00000"/>
              </a:solidFill>
            </a:endParaRPr>
          </a:p>
        </p:txBody>
      </p:sp>
      <p:pic>
        <p:nvPicPr>
          <p:cNvPr id="22531" name="Título 1"/>
          <p:cNvPicPr>
            <a:picLocks noGrp="1" noChangeArrowheads="1"/>
          </p:cNvPicPr>
          <p:nvPr>
            <p:ph type="title" idx="4294967295"/>
          </p:nvPr>
        </p:nvPicPr>
        <p:blipFill>
          <a:blip r:embed="rId3"/>
          <a:srcRect/>
          <a:stretch>
            <a:fillRect/>
          </a:stretch>
        </p:blipFill>
        <p:spPr bwMode="auto">
          <a:xfrm>
            <a:off x="0" y="195263"/>
            <a:ext cx="7269163" cy="860425"/>
          </a:xfr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p:cNvSpPr>
          <p:nvPr>
            <p:ph type="body" idx="1"/>
          </p:nvPr>
        </p:nvSpPr>
        <p:spPr>
          <a:xfrm>
            <a:off x="179388" y="1371600"/>
            <a:ext cx="8064500" cy="3263900"/>
          </a:xfrm>
        </p:spPr>
        <p:txBody>
          <a:bodyPr/>
          <a:lstStyle/>
          <a:p>
            <a:pPr eaLnBrk="1" hangingPunct="1">
              <a:lnSpc>
                <a:spcPct val="85000"/>
              </a:lnSpc>
            </a:pPr>
            <a:r>
              <a:rPr lang="pt-PT" sz="2000" smtClean="0"/>
              <a:t>As crianças mais novas podem ser particularmente susceptíveis a convulsões porque o receptor CRH é o principal receptor ligado durante experiências estressantes em animais jovens e aumento dos níveis de CRH, receptores CRH, e proteína ligada ao CRH foi observado no pós-morte nos cérebros de crianças com epilepsia generalizada.)</a:t>
            </a:r>
            <a:endParaRPr lang="pt-BR" sz="2000" smtClean="0"/>
          </a:p>
          <a:p>
            <a:pPr eaLnBrk="1" hangingPunct="1">
              <a:lnSpc>
                <a:spcPct val="85000"/>
              </a:lnSpc>
            </a:pPr>
            <a:r>
              <a:rPr lang="pt-PT" sz="2000" smtClean="0"/>
              <a:t>CRH é um provável candidato para modular a excitabilidade em resposta a disparadores tais como febre no desenvolvimento cérebro .</a:t>
            </a:r>
            <a:r>
              <a:rPr lang="pt-BR" sz="2000" smtClean="0"/>
              <a:t> </a:t>
            </a:r>
          </a:p>
          <a:p>
            <a:pPr algn="ctr" eaLnBrk="1" hangingPunct="1">
              <a:lnSpc>
                <a:spcPct val="85000"/>
              </a:lnSpc>
              <a:buFont typeface="Wingdings 2" pitchFamily="18" charset="2"/>
              <a:buNone/>
            </a:pPr>
            <a:r>
              <a:rPr lang="pt-BR" sz="2000" smtClean="0">
                <a:solidFill>
                  <a:srgbClr val="FF3399"/>
                </a:solidFill>
              </a:rPr>
              <a:t>Estes resultados sugerem que o aumento do risco de convulsão febril em crianças muito prematuras podem estar relacionados com substratos neurais característicos tais como o  CRH induzido pelo estresse no início da formação  cerebral, ainda imatura.    </a:t>
            </a:r>
          </a:p>
        </p:txBody>
      </p:sp>
      <p:pic>
        <p:nvPicPr>
          <p:cNvPr id="23555" name="Título 1"/>
          <p:cNvPicPr>
            <a:picLocks noChangeArrowheads="1"/>
          </p:cNvPicPr>
          <p:nvPr/>
        </p:nvPicPr>
        <p:blipFill>
          <a:blip r:embed="rId2"/>
          <a:srcRect/>
          <a:stretch>
            <a:fillRect/>
          </a:stretch>
        </p:blipFill>
        <p:spPr bwMode="auto">
          <a:xfrm>
            <a:off x="179388" y="0"/>
            <a:ext cx="8504237" cy="1004888"/>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Espaço Reservado para Conteúdo 2"/>
          <p:cNvSpPr>
            <a:spLocks noGrp="1"/>
          </p:cNvSpPr>
          <p:nvPr>
            <p:ph idx="4294967295"/>
          </p:nvPr>
        </p:nvSpPr>
        <p:spPr/>
        <p:txBody>
          <a:bodyPr lIns="91440" tIns="45720"/>
          <a:lstStyle/>
          <a:p>
            <a:pPr marL="182563" indent="-182563" eaLnBrk="1" hangingPunct="1"/>
            <a:r>
              <a:rPr lang="pt-PT" sz="2400" smtClean="0"/>
              <a:t>Receptores de  glucocorticóides no hipocampo e CRH, que estão envolvidos na susceptibilidade da convulsão neuronal e comportamento, foram identificados como possíveis alvos  do efeito dos glucocorticóides no início da vida . </a:t>
            </a:r>
          </a:p>
          <a:p>
            <a:pPr marL="182563" indent="-182563" algn="ctr" eaLnBrk="1" hangingPunct="1"/>
            <a:r>
              <a:rPr lang="pt-PT" sz="2400" b="1" smtClean="0">
                <a:solidFill>
                  <a:srgbClr val="FF3399"/>
                </a:solidFill>
              </a:rPr>
              <a:t>Exposição excessiva aos glucocorticóides precocemente pode levar a uma diminuição da expressão dos receptores aos glucocorticóides e um aumento da expressão do CRH nos neurônio .</a:t>
            </a:r>
            <a:endParaRPr lang="pt-BR" sz="2400" b="1" smtClean="0">
              <a:solidFill>
                <a:srgbClr val="FF3399"/>
              </a:solidFill>
            </a:endParaRPr>
          </a:p>
          <a:p>
            <a:pPr marL="182563" indent="-182563" algn="ctr" eaLnBrk="1" hangingPunct="1"/>
            <a:endParaRPr lang="pt-BR" sz="2400" b="1" smtClean="0">
              <a:solidFill>
                <a:srgbClr val="FF3399"/>
              </a:solidFill>
            </a:endParaRPr>
          </a:p>
          <a:p>
            <a:pPr marL="182563" indent="-182563" algn="just" eaLnBrk="1" hangingPunct="1"/>
            <a:endParaRPr lang="pt-BR" sz="2400" b="1" smtClean="0">
              <a:solidFill>
                <a:srgbClr val="FF3399"/>
              </a:solidFill>
            </a:endParaRPr>
          </a:p>
          <a:p>
            <a:pPr marL="182563" indent="-182563" algn="just" eaLnBrk="1" hangingPunct="1"/>
            <a:endParaRPr lang="pt-BR" sz="2400" smtClean="0"/>
          </a:p>
        </p:txBody>
      </p:sp>
      <p:pic>
        <p:nvPicPr>
          <p:cNvPr id="24579" name="Título 1"/>
          <p:cNvPicPr>
            <a:picLocks noChangeArrowheads="1"/>
          </p:cNvPicPr>
          <p:nvPr/>
        </p:nvPicPr>
        <p:blipFill>
          <a:blip r:embed="rId3"/>
          <a:srcRect/>
          <a:stretch>
            <a:fillRect/>
          </a:stretch>
        </p:blipFill>
        <p:spPr bwMode="auto">
          <a:xfrm>
            <a:off x="179388" y="0"/>
            <a:ext cx="8504237" cy="1004888"/>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Espaço Reservado para Conteúdo 2"/>
          <p:cNvSpPr>
            <a:spLocks noGrp="1"/>
          </p:cNvSpPr>
          <p:nvPr>
            <p:ph idx="4294967295"/>
          </p:nvPr>
        </p:nvSpPr>
        <p:spPr>
          <a:xfrm>
            <a:off x="0" y="1371600"/>
            <a:ext cx="8316913" cy="3414713"/>
          </a:xfrm>
        </p:spPr>
        <p:txBody>
          <a:bodyPr lIns="91440" tIns="45720"/>
          <a:lstStyle/>
          <a:p>
            <a:pPr marL="182563" indent="-182563" algn="just" eaLnBrk="1" hangingPunct="1">
              <a:lnSpc>
                <a:spcPct val="85000"/>
              </a:lnSpc>
            </a:pPr>
            <a:r>
              <a:rPr lang="pt-BR" smtClean="0"/>
              <a:t> </a:t>
            </a:r>
            <a:r>
              <a:rPr lang="pt-BR" sz="2000" smtClean="0"/>
              <a:t>Os achados mostram que o uso de </a:t>
            </a:r>
            <a:r>
              <a:rPr lang="pt-BR" sz="2000" smtClean="0">
                <a:solidFill>
                  <a:srgbClr val="C00000"/>
                </a:solidFill>
              </a:rPr>
              <a:t>corticosteróides </a:t>
            </a:r>
            <a:r>
              <a:rPr lang="pt-BR" sz="2000" smtClean="0"/>
              <a:t>nos recém-nascidos, pode estar associado a um risco de </a:t>
            </a:r>
            <a:r>
              <a:rPr lang="pt-BR" sz="2000" smtClean="0">
                <a:solidFill>
                  <a:srgbClr val="C00000"/>
                </a:solidFill>
              </a:rPr>
              <a:t>convulsão</a:t>
            </a:r>
            <a:r>
              <a:rPr lang="pt-BR" sz="2000" smtClean="0"/>
              <a:t>, por alteração na regulação do CRH, em regiões envolvidas nesse circuito, que processa estímulos cerebrais.</a:t>
            </a:r>
          </a:p>
          <a:p>
            <a:pPr marL="182563" indent="-182563" eaLnBrk="1" hangingPunct="1">
              <a:lnSpc>
                <a:spcPct val="85000"/>
              </a:lnSpc>
            </a:pPr>
            <a:r>
              <a:rPr lang="pt-BR" sz="2000" smtClean="0"/>
              <a:t>Além disto, em numerosos modelos animais, a suplementação de corticosteróides tem levada a mudanças morfológicas ou funcionais nas estruturas do hipocampo que são semelhantes aquelas nos pacientes com epilepsia do lobo temporal. </a:t>
            </a:r>
            <a:br>
              <a:rPr lang="pt-BR" sz="2000" smtClean="0"/>
            </a:br>
            <a:endParaRPr lang="pt-BR" sz="2000" smtClean="0"/>
          </a:p>
          <a:p>
            <a:pPr marL="182563" indent="-182563" eaLnBrk="1" hangingPunct="1">
              <a:lnSpc>
                <a:spcPct val="85000"/>
              </a:lnSpc>
            </a:pPr>
            <a:r>
              <a:rPr lang="pt-BR" sz="2000" smtClean="0"/>
              <a:t>A administração de doses elevadas de </a:t>
            </a:r>
            <a:r>
              <a:rPr lang="pt-BR" sz="2000" smtClean="0">
                <a:solidFill>
                  <a:srgbClr val="C00000"/>
                </a:solidFill>
              </a:rPr>
              <a:t>glicocorticóides</a:t>
            </a:r>
            <a:r>
              <a:rPr lang="pt-BR" sz="2000" smtClean="0"/>
              <a:t>, resultou em atrofia do hipocampo, perda de células piramidais na regiões CA1 e CA3 e inibição  da neurogênese das células granuladas dentadas.</a:t>
            </a:r>
          </a:p>
          <a:p>
            <a:pPr marL="182563" indent="-182563" algn="just" eaLnBrk="1" hangingPunct="1">
              <a:lnSpc>
                <a:spcPct val="85000"/>
              </a:lnSpc>
            </a:pPr>
            <a:endParaRPr lang="pt-BR" sz="2000" smtClean="0">
              <a:solidFill>
                <a:srgbClr val="FF3399"/>
              </a:solidFill>
            </a:endParaRPr>
          </a:p>
        </p:txBody>
      </p:sp>
      <p:pic>
        <p:nvPicPr>
          <p:cNvPr id="25603" name="Título 1"/>
          <p:cNvPicPr>
            <a:picLocks noChangeArrowheads="1"/>
          </p:cNvPicPr>
          <p:nvPr/>
        </p:nvPicPr>
        <p:blipFill>
          <a:blip r:embed="rId3"/>
          <a:srcRect/>
          <a:stretch>
            <a:fillRect/>
          </a:stretch>
        </p:blipFill>
        <p:spPr bwMode="auto">
          <a:xfrm>
            <a:off x="179388" y="0"/>
            <a:ext cx="8504237" cy="1004888"/>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p:cNvSpPr>
          <p:nvPr>
            <p:ph type="body" idx="1"/>
          </p:nvPr>
        </p:nvSpPr>
        <p:spPr>
          <a:xfrm>
            <a:off x="0" y="1006475"/>
            <a:ext cx="8640763" cy="3629025"/>
          </a:xfrm>
        </p:spPr>
        <p:txBody>
          <a:bodyPr/>
          <a:lstStyle/>
          <a:p>
            <a:pPr eaLnBrk="1" hangingPunct="1"/>
            <a:r>
              <a:rPr lang="pt-PT" sz="2400" smtClean="0"/>
              <a:t>Estas alterações anormais são suportadas pela observação de que o </a:t>
            </a:r>
            <a:r>
              <a:rPr lang="pt-PT" sz="2400" smtClean="0">
                <a:solidFill>
                  <a:srgbClr val="FF3399"/>
                </a:solidFill>
              </a:rPr>
              <a:t>estresse precoce facilita o desenvolvimento de convulsão</a:t>
            </a:r>
            <a:r>
              <a:rPr lang="pt-PT" sz="2400" smtClean="0"/>
              <a:t>. </a:t>
            </a:r>
            <a:r>
              <a:rPr lang="pt-PT" sz="2400" smtClean="0">
                <a:solidFill>
                  <a:srgbClr val="FF3399"/>
                </a:solidFill>
              </a:rPr>
              <a:t>Esse efeito sobre o desenvolvimento da convulsão pode ser mediada pela </a:t>
            </a:r>
            <a:r>
              <a:rPr lang="pt-PT" sz="2400" b="1" smtClean="0">
                <a:solidFill>
                  <a:srgbClr val="FF3399"/>
                </a:solidFill>
              </a:rPr>
              <a:t>corticosterona</a:t>
            </a:r>
            <a:r>
              <a:rPr lang="pt-PT" sz="2400" smtClean="0"/>
              <a:t>: o efeito facilitador da corticosterona no estado de mal epiléptico induzido quimicamente em filhotes de ratos é inibida pela síntese do bloqueador da corticosterona, </a:t>
            </a:r>
            <a:r>
              <a:rPr lang="pt-PT" sz="2400" b="1" smtClean="0">
                <a:solidFill>
                  <a:srgbClr val="FF3399"/>
                </a:solidFill>
              </a:rPr>
              <a:t>confirmando assim</a:t>
            </a:r>
            <a:br>
              <a:rPr lang="pt-PT" sz="2400" b="1" smtClean="0">
                <a:solidFill>
                  <a:srgbClr val="FF3399"/>
                </a:solidFill>
              </a:rPr>
            </a:br>
            <a:r>
              <a:rPr lang="pt-PT" sz="2400" b="1" smtClean="0">
                <a:solidFill>
                  <a:srgbClr val="FF3399"/>
                </a:solidFill>
              </a:rPr>
              <a:t>o papel crucial da corticosterona na susceptibilidade na convulsão</a:t>
            </a:r>
            <a:r>
              <a:rPr lang="pt-PT" sz="2400" smtClean="0"/>
              <a:t>. </a:t>
            </a:r>
            <a:endParaRPr lang="pt-BR" sz="2400" smtClean="0"/>
          </a:p>
        </p:txBody>
      </p:sp>
      <p:pic>
        <p:nvPicPr>
          <p:cNvPr id="26627" name="Título 1"/>
          <p:cNvPicPr>
            <a:picLocks noChangeArrowheads="1"/>
          </p:cNvPicPr>
          <p:nvPr/>
        </p:nvPicPr>
        <p:blipFill>
          <a:blip r:embed="rId2"/>
          <a:srcRect/>
          <a:stretch>
            <a:fillRect/>
          </a:stretch>
        </p:blipFill>
        <p:spPr bwMode="auto">
          <a:xfrm>
            <a:off x="179388" y="0"/>
            <a:ext cx="8504237" cy="1004888"/>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p:cNvSpPr>
          <p:nvPr>
            <p:ph type="body" idx="1"/>
          </p:nvPr>
        </p:nvSpPr>
        <p:spPr>
          <a:xfrm>
            <a:off x="0" y="1203325"/>
            <a:ext cx="8485188" cy="3262313"/>
          </a:xfrm>
        </p:spPr>
        <p:txBody>
          <a:bodyPr/>
          <a:lstStyle/>
          <a:p>
            <a:pPr eaLnBrk="1" hangingPunct="1"/>
            <a:r>
              <a:rPr lang="pt-PT" sz="2000" b="1" smtClean="0">
                <a:solidFill>
                  <a:srgbClr val="FF3399"/>
                </a:solidFill>
              </a:rPr>
              <a:t>Altos níveis de corticosterona na vida precoce acredita-se que irreversivelmente prejudiquem o controle inibidor do eixo hipotálamo-pituitária-adrenal</a:t>
            </a:r>
            <a:r>
              <a:rPr lang="pt-PT" sz="2000" smtClean="0">
                <a:solidFill>
                  <a:srgbClr val="FF3399"/>
                </a:solidFill>
              </a:rPr>
              <a:t>.</a:t>
            </a:r>
          </a:p>
          <a:p>
            <a:pPr eaLnBrk="1" hangingPunct="1"/>
            <a:r>
              <a:rPr lang="pt-PT" sz="2000" smtClean="0"/>
              <a:t>A desinibição deste eixo de estresse crônico eixo pode induzir baixa regulação do CRH dos  núcleos paraventriculares. </a:t>
            </a:r>
          </a:p>
          <a:p>
            <a:pPr eaLnBrk="1" hangingPunct="1"/>
            <a:r>
              <a:rPr lang="pt-PT" sz="2000" smtClean="0"/>
              <a:t>Além disso, Qaheri et al relataram que </a:t>
            </a:r>
            <a:r>
              <a:rPr lang="pt-PT" sz="2000" b="1" smtClean="0">
                <a:solidFill>
                  <a:srgbClr val="FF3399"/>
                </a:solidFill>
              </a:rPr>
              <a:t>a exposição à dexametasona neonatal  em crias de ratos diminuiu o limiar das convulsões na vida adulta.</a:t>
            </a:r>
            <a:br>
              <a:rPr lang="pt-PT" sz="2000" b="1" smtClean="0">
                <a:solidFill>
                  <a:srgbClr val="FF3399"/>
                </a:solidFill>
              </a:rPr>
            </a:br>
            <a:r>
              <a:rPr lang="pt-PT" sz="2000" smtClean="0"/>
              <a:t>Coletivamente, estes relatos sobre </a:t>
            </a:r>
            <a:r>
              <a:rPr lang="pt-PT" sz="2000" b="1" smtClean="0">
                <a:solidFill>
                  <a:srgbClr val="FF3399"/>
                </a:solidFill>
              </a:rPr>
              <a:t>a utilização de corticosteróides durante o início da vida apóiam apresente constatação de que o tratamento  pós-natal com corticosteróide reduz o limiar de convulsão durante a doença febril em crianças nascidas muito prematuros</a:t>
            </a:r>
            <a:r>
              <a:rPr lang="pt-BR" sz="2000" b="1" smtClean="0">
                <a:solidFill>
                  <a:srgbClr val="FF3399"/>
                </a:solidFill>
              </a:rPr>
              <a:t> </a:t>
            </a:r>
          </a:p>
        </p:txBody>
      </p:sp>
      <p:pic>
        <p:nvPicPr>
          <p:cNvPr id="27651" name="Título 1"/>
          <p:cNvPicPr>
            <a:picLocks noChangeArrowheads="1"/>
          </p:cNvPicPr>
          <p:nvPr/>
        </p:nvPicPr>
        <p:blipFill>
          <a:blip r:embed="rId2"/>
          <a:srcRect/>
          <a:stretch>
            <a:fillRect/>
          </a:stretch>
        </p:blipFill>
        <p:spPr bwMode="auto">
          <a:xfrm>
            <a:off x="179388" y="0"/>
            <a:ext cx="8504237" cy="1004888"/>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Espaço Reservado para Conteúdo 2"/>
          <p:cNvSpPr>
            <a:spLocks noGrp="1"/>
          </p:cNvSpPr>
          <p:nvPr>
            <p:ph idx="4294967295"/>
          </p:nvPr>
        </p:nvSpPr>
        <p:spPr>
          <a:ln w="57150" cap="rnd">
            <a:solidFill>
              <a:srgbClr val="FF3399"/>
            </a:solidFill>
            <a:prstDash val="sysDot"/>
          </a:ln>
        </p:spPr>
        <p:txBody>
          <a:bodyPr lIns="91440" tIns="45720"/>
          <a:lstStyle/>
          <a:p>
            <a:pPr marL="182563" indent="-182563" algn="ctr" eaLnBrk="1" hangingPunct="1">
              <a:buFont typeface="Wingdings 2" pitchFamily="18" charset="2"/>
              <a:buNone/>
            </a:pPr>
            <a:endParaRPr lang="pt-BR" sz="2400" smtClean="0"/>
          </a:p>
          <a:p>
            <a:pPr marL="182563" indent="-182563" algn="ctr" eaLnBrk="1" hangingPunct="1">
              <a:buFont typeface="Wingdings 2" pitchFamily="18" charset="2"/>
              <a:buNone/>
            </a:pPr>
            <a:endParaRPr lang="pt-BR" sz="2400" smtClean="0"/>
          </a:p>
          <a:p>
            <a:pPr marL="182563" indent="-182563" algn="ctr" eaLnBrk="1" hangingPunct="1">
              <a:buFont typeface="Wingdings 2" pitchFamily="18" charset="2"/>
              <a:buNone/>
            </a:pPr>
            <a:r>
              <a:rPr lang="pt-BR" sz="2400" smtClean="0"/>
              <a:t>Portanto, o presente estudo indica que crianças nascidas muito prematuras, são susceptíveis a apresentarem convulsão febril e que o</a:t>
            </a:r>
            <a:r>
              <a:rPr lang="pt-BR" sz="2400" smtClean="0">
                <a:solidFill>
                  <a:srgbClr val="000000"/>
                </a:solidFill>
              </a:rPr>
              <a:t> tratamento pós-natal com </a:t>
            </a:r>
            <a:r>
              <a:rPr lang="pt-BR" sz="2400" smtClean="0">
                <a:solidFill>
                  <a:srgbClr val="C00000"/>
                </a:solidFill>
              </a:rPr>
              <a:t>corticosteróide </a:t>
            </a:r>
            <a:r>
              <a:rPr lang="pt-BR" sz="2400" smtClean="0">
                <a:solidFill>
                  <a:srgbClr val="000000"/>
                </a:solidFill>
              </a:rPr>
              <a:t>está associado com o risco de </a:t>
            </a:r>
            <a:r>
              <a:rPr lang="pt-BR" sz="2400" smtClean="0">
                <a:solidFill>
                  <a:srgbClr val="C00000"/>
                </a:solidFill>
              </a:rPr>
              <a:t>convulsão</a:t>
            </a:r>
            <a:r>
              <a:rPr lang="pt-BR" sz="2400" smtClean="0">
                <a:solidFill>
                  <a:srgbClr val="FF0000"/>
                </a:solidFill>
              </a:rPr>
              <a:t> </a:t>
            </a:r>
            <a:r>
              <a:rPr lang="pt-BR" sz="2400" smtClean="0">
                <a:solidFill>
                  <a:srgbClr val="C00000"/>
                </a:solidFill>
              </a:rPr>
              <a:t>febril</a:t>
            </a:r>
            <a:r>
              <a:rPr lang="pt-BR" sz="2400" smtClean="0">
                <a:solidFill>
                  <a:srgbClr val="FF0000"/>
                </a:solidFill>
              </a:rPr>
              <a:t>  e ao aumento da susceptibilidade de convulsões durante uma doença febril </a:t>
            </a:r>
            <a:r>
              <a:rPr lang="pt-BR" sz="2400" smtClean="0">
                <a:solidFill>
                  <a:srgbClr val="000000"/>
                </a:solidFill>
              </a:rPr>
              <a:t>nestas crianças</a:t>
            </a:r>
          </a:p>
          <a:p>
            <a:pPr marL="182563" indent="-182563" algn="ctr" eaLnBrk="1" hangingPunct="1"/>
            <a:endParaRPr lang="pt-BR" sz="2400" smtClean="0"/>
          </a:p>
        </p:txBody>
      </p:sp>
      <p:pic>
        <p:nvPicPr>
          <p:cNvPr id="28675" name="Título 1"/>
          <p:cNvPicPr>
            <a:picLocks noChangeArrowheads="1"/>
          </p:cNvPicPr>
          <p:nvPr/>
        </p:nvPicPr>
        <p:blipFill>
          <a:blip r:embed="rId3"/>
          <a:srcRect/>
          <a:stretch>
            <a:fillRect/>
          </a:stretch>
        </p:blipFill>
        <p:spPr bwMode="auto">
          <a:xfrm>
            <a:off x="179388" y="0"/>
            <a:ext cx="8504237" cy="1004888"/>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47675" y="61023"/>
            <a:ext cx="8229600" cy="939547"/>
          </a:xfrm>
        </p:spPr>
        <p:txBody>
          <a:bodyPr/>
          <a:lstStyle/>
          <a:p>
            <a:pPr eaLnBrk="1" fontAlgn="auto" hangingPunct="1">
              <a:spcAft>
                <a:spcPts val="0"/>
              </a:spcAft>
              <a:defRPr/>
            </a:pPr>
            <a:r>
              <a:rPr lang="pt-BR" err="1" smtClean="0">
                <a:solidFill>
                  <a:schemeClr val="accent1">
                    <a:satMod val="150000"/>
                  </a:schemeClr>
                </a:solidFill>
              </a:rPr>
              <a:t>Etiopatogenia</a:t>
            </a:r>
            <a:r>
              <a:rPr lang="pt-BR" smtClean="0">
                <a:solidFill>
                  <a:schemeClr val="accent1">
                    <a:satMod val="150000"/>
                  </a:schemeClr>
                </a:solidFill>
              </a:rPr>
              <a:t> </a:t>
            </a:r>
            <a:endParaRPr lang="pt-BR">
              <a:solidFill>
                <a:schemeClr val="accent1">
                  <a:satMod val="150000"/>
                </a:schemeClr>
              </a:solidFill>
            </a:endParaRPr>
          </a:p>
        </p:txBody>
      </p:sp>
      <p:sp>
        <p:nvSpPr>
          <p:cNvPr id="3" name="Espaço Reservado para Conteúdo 2"/>
          <p:cNvSpPr>
            <a:spLocks noGrp="1"/>
          </p:cNvSpPr>
          <p:nvPr>
            <p:ph idx="1"/>
          </p:nvPr>
        </p:nvSpPr>
        <p:spPr/>
        <p:txBody>
          <a:bodyPr rtlCol="0">
            <a:normAutofit fontScale="85000" lnSpcReduction="20000"/>
          </a:bodyPr>
          <a:lstStyle/>
          <a:p>
            <a:pPr marL="438912" indent="-320040" eaLnBrk="1" fontAlgn="auto" hangingPunct="1">
              <a:spcBef>
                <a:spcPts val="0"/>
              </a:spcBef>
              <a:spcAft>
                <a:spcPts val="0"/>
              </a:spcAft>
              <a:buFont typeface="Wingdings 2"/>
              <a:buChar char=""/>
              <a:defRPr/>
            </a:pPr>
            <a:r>
              <a:rPr lang="pt-BR" dirty="0" smtClean="0"/>
              <a:t>O processo infeccioso não é fundamental;</a:t>
            </a:r>
          </a:p>
          <a:p>
            <a:pPr marL="438912" indent="-320040" eaLnBrk="1" fontAlgn="auto" hangingPunct="1">
              <a:spcBef>
                <a:spcPts val="0"/>
              </a:spcBef>
              <a:spcAft>
                <a:spcPts val="0"/>
              </a:spcAft>
              <a:buFont typeface="Wingdings 2"/>
              <a:buChar char=""/>
              <a:defRPr/>
            </a:pPr>
            <a:endParaRPr lang="pt-BR" dirty="0" smtClean="0"/>
          </a:p>
          <a:p>
            <a:pPr marL="438912" indent="-320040" eaLnBrk="1" fontAlgn="auto" hangingPunct="1">
              <a:spcBef>
                <a:spcPts val="0"/>
              </a:spcBef>
              <a:spcAft>
                <a:spcPts val="0"/>
              </a:spcAft>
              <a:buFont typeface="Wingdings 2"/>
              <a:buChar char=""/>
              <a:defRPr/>
            </a:pPr>
            <a:r>
              <a:rPr lang="pt-BR" dirty="0" smtClean="0"/>
              <a:t>Pode acontecer em infecções virais e bacterianas</a:t>
            </a:r>
          </a:p>
          <a:p>
            <a:pPr marL="438912" indent="-320040" eaLnBrk="1" fontAlgn="auto" hangingPunct="1">
              <a:spcBef>
                <a:spcPts val="0"/>
              </a:spcBef>
              <a:spcAft>
                <a:spcPts val="0"/>
              </a:spcAft>
              <a:buFont typeface="Wingdings 2"/>
              <a:buChar char=""/>
              <a:defRPr/>
            </a:pPr>
            <a:endParaRPr lang="pt-BR" dirty="0" smtClean="0"/>
          </a:p>
          <a:p>
            <a:pPr marL="438912" indent="-320040" eaLnBrk="1" fontAlgn="auto" hangingPunct="1">
              <a:spcBef>
                <a:spcPts val="0"/>
              </a:spcBef>
              <a:spcAft>
                <a:spcPts val="0"/>
              </a:spcAft>
              <a:buFont typeface="Wingdings 2"/>
              <a:buChar char=""/>
              <a:defRPr/>
            </a:pPr>
            <a:r>
              <a:rPr lang="pt-BR" dirty="0" smtClean="0"/>
              <a:t>A presença de febre é essencial.</a:t>
            </a:r>
          </a:p>
          <a:p>
            <a:pPr marL="438912" indent="-320040" eaLnBrk="1" fontAlgn="auto" hangingPunct="1">
              <a:spcBef>
                <a:spcPts val="0"/>
              </a:spcBef>
              <a:spcAft>
                <a:spcPts val="0"/>
              </a:spcAft>
              <a:buFont typeface="Wingdings 2"/>
              <a:buChar char=""/>
              <a:defRPr/>
            </a:pPr>
            <a:endParaRPr lang="pt-BR" dirty="0" smtClean="0"/>
          </a:p>
          <a:p>
            <a:pPr marL="438912" indent="-320040" eaLnBrk="1" fontAlgn="auto" hangingPunct="1">
              <a:spcBef>
                <a:spcPts val="0"/>
              </a:spcBef>
              <a:spcAft>
                <a:spcPts val="0"/>
              </a:spcAft>
              <a:buFont typeface="Wingdings 2"/>
              <a:buChar char=""/>
              <a:defRPr/>
            </a:pPr>
            <a:r>
              <a:rPr lang="pt-BR" dirty="0" smtClean="0"/>
              <a:t>O tipo de doença desencadeante é a doença respiratória (mais prevalente na infância);</a:t>
            </a:r>
          </a:p>
          <a:p>
            <a:pPr marL="438912" indent="-320040" eaLnBrk="1" fontAlgn="auto" hangingPunct="1">
              <a:spcBef>
                <a:spcPts val="0"/>
              </a:spcBef>
              <a:spcAft>
                <a:spcPts val="0"/>
              </a:spcAft>
              <a:buFont typeface="Wingdings 2"/>
              <a:buChar char=""/>
              <a:defRPr/>
            </a:pPr>
            <a:endParaRPr lang="pt-BR" dirty="0" smtClean="0"/>
          </a:p>
          <a:p>
            <a:pPr marL="438912" indent="-320040" eaLnBrk="1" fontAlgn="auto" hangingPunct="1">
              <a:spcBef>
                <a:spcPts val="0"/>
              </a:spcBef>
              <a:spcAft>
                <a:spcPts val="0"/>
              </a:spcAft>
              <a:buFont typeface="Wingdings 2"/>
              <a:buChar char=""/>
              <a:defRPr/>
            </a:pPr>
            <a:r>
              <a:rPr lang="pt-BR" dirty="0" smtClean="0"/>
              <a:t>É comum estar associado ao </a:t>
            </a:r>
            <a:r>
              <a:rPr lang="pt-BR" dirty="0" err="1" smtClean="0"/>
              <a:t>exantema</a:t>
            </a:r>
            <a:r>
              <a:rPr lang="pt-BR" dirty="0" smtClean="0"/>
              <a:t> súbito</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accent1">
                    <a:satMod val="150000"/>
                  </a:schemeClr>
                </a:solidFill>
              </a:rPr>
              <a:t>Quadro Clínico</a:t>
            </a:r>
            <a:endParaRPr lang="pt-BR" dirty="0">
              <a:solidFill>
                <a:schemeClr val="accent1">
                  <a:satMod val="150000"/>
                </a:schemeClr>
              </a:solidFill>
            </a:endParaRPr>
          </a:p>
        </p:txBody>
      </p:sp>
      <p:sp>
        <p:nvSpPr>
          <p:cNvPr id="3" name="Espaço Reservado para Conteúdo 2"/>
          <p:cNvSpPr>
            <a:spLocks noGrp="1"/>
          </p:cNvSpPr>
          <p:nvPr>
            <p:ph idx="1"/>
          </p:nvPr>
        </p:nvSpPr>
        <p:spPr/>
        <p:txBody>
          <a:bodyPr rtlCol="0">
            <a:normAutofit fontScale="85000" lnSpcReduction="20000"/>
          </a:bodyPr>
          <a:lstStyle/>
          <a:p>
            <a:pPr marL="438912" indent="-320040" eaLnBrk="1" fontAlgn="auto" hangingPunct="1">
              <a:spcBef>
                <a:spcPts val="0"/>
              </a:spcBef>
              <a:spcAft>
                <a:spcPts val="0"/>
              </a:spcAft>
              <a:buFont typeface="Wingdings 2"/>
              <a:buChar char=""/>
              <a:defRPr/>
            </a:pPr>
            <a:r>
              <a:rPr lang="pt-BR" dirty="0" smtClean="0"/>
              <a:t>Geralmente são convulsões </a:t>
            </a:r>
            <a:r>
              <a:rPr lang="pt-BR" dirty="0" err="1" smtClean="0"/>
              <a:t>tônico-clônicas</a:t>
            </a:r>
            <a:r>
              <a:rPr lang="pt-BR" dirty="0" smtClean="0"/>
              <a:t> generalizadas, de curta duração, pós </a:t>
            </a:r>
            <a:r>
              <a:rPr lang="pt-BR" dirty="0" err="1" smtClean="0"/>
              <a:t>ictal</a:t>
            </a:r>
            <a:r>
              <a:rPr lang="pt-BR" dirty="0" smtClean="0"/>
              <a:t> discreto</a:t>
            </a:r>
          </a:p>
          <a:p>
            <a:pPr marL="438912" indent="-320040" eaLnBrk="1" fontAlgn="auto" hangingPunct="1">
              <a:spcBef>
                <a:spcPts val="0"/>
              </a:spcBef>
              <a:spcAft>
                <a:spcPts val="0"/>
              </a:spcAft>
              <a:buFont typeface="Wingdings 2"/>
              <a:buChar char=""/>
              <a:defRPr/>
            </a:pPr>
            <a:endParaRPr lang="pt-BR" dirty="0" smtClean="0"/>
          </a:p>
          <a:p>
            <a:pPr marL="438912" indent="-320040" eaLnBrk="1" fontAlgn="auto" hangingPunct="1">
              <a:spcBef>
                <a:spcPts val="0"/>
              </a:spcBef>
              <a:spcAft>
                <a:spcPts val="0"/>
              </a:spcAft>
              <a:buFont typeface="Wingdings 2"/>
              <a:buChar char=""/>
              <a:defRPr/>
            </a:pPr>
            <a:r>
              <a:rPr lang="pt-BR" dirty="0" smtClean="0"/>
              <a:t>A crise pode se dar na ascensão ou declínio rápido da temperatura </a:t>
            </a:r>
          </a:p>
          <a:p>
            <a:pPr marL="438912" indent="-320040" eaLnBrk="1" fontAlgn="auto" hangingPunct="1">
              <a:spcBef>
                <a:spcPts val="0"/>
              </a:spcBef>
              <a:spcAft>
                <a:spcPts val="0"/>
              </a:spcAft>
              <a:buFont typeface="Wingdings 2"/>
              <a:buChar char=""/>
              <a:defRPr/>
            </a:pPr>
            <a:endParaRPr lang="pt-BR" dirty="0" smtClean="0"/>
          </a:p>
          <a:p>
            <a:pPr marL="438912" indent="-320040" eaLnBrk="1" fontAlgn="auto" hangingPunct="1">
              <a:spcBef>
                <a:spcPts val="0"/>
              </a:spcBef>
              <a:spcAft>
                <a:spcPts val="0"/>
              </a:spcAft>
              <a:buFont typeface="Wingdings 2"/>
              <a:buChar char=""/>
              <a:defRPr/>
            </a:pPr>
            <a:r>
              <a:rPr lang="pt-BR" dirty="0" smtClean="0"/>
              <a:t>Músculos da face e respiratórios tipicamente envolvidos</a:t>
            </a:r>
          </a:p>
          <a:p>
            <a:pPr marL="438912" indent="-320040" eaLnBrk="1" fontAlgn="auto" hangingPunct="1">
              <a:spcBef>
                <a:spcPts val="0"/>
              </a:spcBef>
              <a:spcAft>
                <a:spcPts val="0"/>
              </a:spcAft>
              <a:buFont typeface="Wingdings 2"/>
              <a:buChar char=""/>
              <a:defRPr/>
            </a:pPr>
            <a:endParaRPr lang="pt-BR" dirty="0" smtClean="0"/>
          </a:p>
          <a:p>
            <a:pPr marL="438912" indent="-320040" eaLnBrk="1" fontAlgn="auto" hangingPunct="1">
              <a:spcBef>
                <a:spcPts val="0"/>
              </a:spcBef>
              <a:spcAft>
                <a:spcPts val="0"/>
              </a:spcAft>
              <a:buFont typeface="Wingdings 2"/>
              <a:buChar char=""/>
              <a:defRPr/>
            </a:pPr>
            <a:r>
              <a:rPr lang="pt-BR" dirty="0" smtClean="0"/>
              <a:t>Em geral a crise ocorre no primeiro dia da doença</a:t>
            </a:r>
            <a:endParaRPr lang="pt-BR"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accent1">
                    <a:satMod val="150000"/>
                  </a:schemeClr>
                </a:solidFill>
              </a:rPr>
              <a:t>Diagnóstico </a:t>
            </a:r>
            <a:endParaRPr lang="pt-BR" dirty="0">
              <a:solidFill>
                <a:schemeClr val="accent1">
                  <a:satMod val="150000"/>
                </a:schemeClr>
              </a:solidFill>
            </a:endParaRPr>
          </a:p>
        </p:txBody>
      </p:sp>
      <p:sp>
        <p:nvSpPr>
          <p:cNvPr id="3" name="Espaço Reservado para Conteúdo 2"/>
          <p:cNvSpPr>
            <a:spLocks noGrp="1"/>
          </p:cNvSpPr>
          <p:nvPr>
            <p:ph idx="1"/>
          </p:nvPr>
        </p:nvSpPr>
        <p:spPr/>
        <p:txBody>
          <a:bodyPr rtlCol="0">
            <a:normAutofit fontScale="55000" lnSpcReduction="20000"/>
          </a:bodyPr>
          <a:lstStyle/>
          <a:p>
            <a:pPr marL="438912" indent="-320040" eaLnBrk="1" fontAlgn="auto" hangingPunct="1">
              <a:spcBef>
                <a:spcPts val="0"/>
              </a:spcBef>
              <a:spcAft>
                <a:spcPts val="0"/>
              </a:spcAft>
              <a:buFont typeface="Wingdings 2"/>
              <a:buChar char=""/>
              <a:defRPr/>
            </a:pPr>
            <a:r>
              <a:rPr lang="pt-BR" dirty="0" smtClean="0">
                <a:solidFill>
                  <a:schemeClr val="accent5">
                    <a:lumMod val="50000"/>
                  </a:schemeClr>
                </a:solidFill>
              </a:rPr>
              <a:t>É clínico</a:t>
            </a:r>
          </a:p>
          <a:p>
            <a:pPr marL="438912" indent="-320040" eaLnBrk="1" fontAlgn="auto" hangingPunct="1">
              <a:spcBef>
                <a:spcPts val="0"/>
              </a:spcBef>
              <a:spcAft>
                <a:spcPts val="0"/>
              </a:spcAft>
              <a:buFont typeface="Wingdings 2"/>
              <a:buChar char=""/>
              <a:defRPr/>
            </a:pPr>
            <a:r>
              <a:rPr lang="pt-BR" dirty="0" smtClean="0">
                <a:solidFill>
                  <a:schemeClr val="accent5">
                    <a:lumMod val="50000"/>
                  </a:schemeClr>
                </a:solidFill>
              </a:rPr>
              <a:t>Sempre classificar a crise em simples e complexa</a:t>
            </a:r>
          </a:p>
          <a:p>
            <a:pPr marL="438912" indent="-320040" eaLnBrk="1" fontAlgn="auto" hangingPunct="1">
              <a:spcBef>
                <a:spcPts val="0"/>
              </a:spcBef>
              <a:spcAft>
                <a:spcPts val="0"/>
              </a:spcAft>
              <a:buFont typeface="Wingdings 2"/>
              <a:buChar char=""/>
              <a:defRPr/>
            </a:pPr>
            <a:endParaRPr lang="pt-BR" dirty="0" smtClean="0"/>
          </a:p>
          <a:p>
            <a:pPr marL="274320" indent="-274320" algn="just" eaLnBrk="1" fontAlgn="auto" hangingPunct="1">
              <a:spcBef>
                <a:spcPts val="0"/>
              </a:spcBef>
              <a:spcAft>
                <a:spcPts val="0"/>
              </a:spcAft>
              <a:buFont typeface="Wingdings 2"/>
              <a:buChar char=""/>
              <a:defRPr/>
            </a:pPr>
            <a:r>
              <a:rPr lang="pt-BR" dirty="0" smtClean="0">
                <a:cs typeface="Imprint MT Shadow"/>
              </a:rPr>
              <a:t>Realizar história clínica cuidadosa</a:t>
            </a:r>
          </a:p>
          <a:p>
            <a:pPr marL="274320" indent="-274320" algn="just" eaLnBrk="1" fontAlgn="auto" hangingPunct="1">
              <a:spcBef>
                <a:spcPts val="0"/>
              </a:spcBef>
              <a:spcAft>
                <a:spcPts val="0"/>
              </a:spcAft>
              <a:buFont typeface="Wingdings 2"/>
              <a:buChar char=""/>
              <a:defRPr/>
            </a:pPr>
            <a:endParaRPr lang="pt-BR" dirty="0" smtClean="0">
              <a:cs typeface="Imprint MT Shadow"/>
            </a:endParaRPr>
          </a:p>
          <a:p>
            <a:pPr marL="274320" indent="-274320" algn="just" eaLnBrk="1" fontAlgn="auto" hangingPunct="1">
              <a:spcBef>
                <a:spcPts val="0"/>
              </a:spcBef>
              <a:spcAft>
                <a:spcPts val="0"/>
              </a:spcAft>
              <a:buFont typeface="Wingdings 2"/>
              <a:buChar char=""/>
              <a:defRPr/>
            </a:pPr>
            <a:r>
              <a:rPr lang="pt-BR" dirty="0" smtClean="0">
                <a:cs typeface="Imprint MT Shadow"/>
              </a:rPr>
              <a:t>Descartar outras causas de crises epilépticas: traumas, intoxicação, encefalite, meningite, distúrbios </a:t>
            </a:r>
            <a:r>
              <a:rPr lang="pt-BR" dirty="0" err="1" smtClean="0">
                <a:cs typeface="Imprint MT Shadow"/>
              </a:rPr>
              <a:t>hidroeletrolíticos</a:t>
            </a:r>
            <a:r>
              <a:rPr lang="pt-BR" dirty="0" smtClean="0">
                <a:cs typeface="Imprint MT Shadow"/>
              </a:rPr>
              <a:t> ( vômitos, </a:t>
            </a:r>
            <a:r>
              <a:rPr lang="pt-BR" dirty="0" err="1" smtClean="0">
                <a:cs typeface="Imprint MT Shadow"/>
              </a:rPr>
              <a:t>diarreia</a:t>
            </a:r>
            <a:r>
              <a:rPr lang="pt-BR" dirty="0" smtClean="0">
                <a:cs typeface="Imprint MT Shadow"/>
              </a:rPr>
              <a:t>, recusa alimentar)</a:t>
            </a:r>
          </a:p>
          <a:p>
            <a:pPr marL="274320" indent="-274320" algn="just" eaLnBrk="1" fontAlgn="auto" hangingPunct="1">
              <a:spcBef>
                <a:spcPts val="0"/>
              </a:spcBef>
              <a:spcAft>
                <a:spcPts val="0"/>
              </a:spcAft>
              <a:buFont typeface="Wingdings 2"/>
              <a:buChar char=""/>
              <a:defRPr/>
            </a:pPr>
            <a:endParaRPr lang="pt-BR" dirty="0" smtClean="0">
              <a:cs typeface="Imprint MT Shadow"/>
            </a:endParaRPr>
          </a:p>
          <a:p>
            <a:pPr marL="274320" indent="-274320" algn="just" eaLnBrk="1" fontAlgn="auto" hangingPunct="1">
              <a:spcBef>
                <a:spcPts val="0"/>
              </a:spcBef>
              <a:spcAft>
                <a:spcPts val="0"/>
              </a:spcAft>
              <a:buFont typeface="Wingdings 2"/>
              <a:buChar char=""/>
              <a:defRPr/>
            </a:pPr>
            <a:r>
              <a:rPr lang="pt-BR" dirty="0" smtClean="0">
                <a:cs typeface="Imprint MT Shadow"/>
              </a:rPr>
              <a:t>Pesquisar história familiar de crises epilépticas</a:t>
            </a:r>
          </a:p>
          <a:p>
            <a:pPr marL="274320" indent="-274320" algn="just" eaLnBrk="1" fontAlgn="auto" hangingPunct="1">
              <a:spcBef>
                <a:spcPts val="0"/>
              </a:spcBef>
              <a:spcAft>
                <a:spcPts val="0"/>
              </a:spcAft>
              <a:buFont typeface="Wingdings 2"/>
              <a:buChar char=""/>
              <a:defRPr/>
            </a:pPr>
            <a:endParaRPr lang="pt-BR" dirty="0" smtClean="0">
              <a:cs typeface="Imprint MT Shadow"/>
            </a:endParaRPr>
          </a:p>
          <a:p>
            <a:pPr marL="274320" indent="-274320" algn="just" eaLnBrk="1" fontAlgn="auto" hangingPunct="1">
              <a:spcBef>
                <a:spcPts val="0"/>
              </a:spcBef>
              <a:spcAft>
                <a:spcPts val="0"/>
              </a:spcAft>
              <a:buFont typeface="Wingdings 2"/>
              <a:buChar char=""/>
              <a:defRPr/>
            </a:pPr>
            <a:r>
              <a:rPr lang="pt-BR" dirty="0" smtClean="0">
                <a:cs typeface="Imprint MT Shadow"/>
              </a:rPr>
              <a:t>Ao exame físico, avaliar sinais </a:t>
            </a:r>
            <a:r>
              <a:rPr lang="pt-BR" dirty="0" err="1" smtClean="0">
                <a:cs typeface="Imprint MT Shadow"/>
              </a:rPr>
              <a:t>meníngeos</a:t>
            </a:r>
            <a:r>
              <a:rPr lang="pt-BR" dirty="0" smtClean="0">
                <a:cs typeface="Imprint MT Shadow"/>
              </a:rPr>
              <a:t>, fontanela</a:t>
            </a:r>
          </a:p>
          <a:p>
            <a:pPr marL="274320" indent="-274320" algn="just" eaLnBrk="1" fontAlgn="auto" hangingPunct="1">
              <a:spcBef>
                <a:spcPts val="0"/>
              </a:spcBef>
              <a:spcAft>
                <a:spcPts val="0"/>
              </a:spcAft>
              <a:buFont typeface="Wingdings 2"/>
              <a:buChar char=""/>
              <a:defRPr/>
            </a:pPr>
            <a:endParaRPr lang="pt-BR" dirty="0" smtClean="0">
              <a:cs typeface="Imprint MT Shadow"/>
            </a:endParaRPr>
          </a:p>
          <a:p>
            <a:pPr marL="274320" indent="-274320" algn="just" eaLnBrk="1" fontAlgn="auto" hangingPunct="1">
              <a:spcBef>
                <a:spcPts val="0"/>
              </a:spcBef>
              <a:spcAft>
                <a:spcPts val="0"/>
              </a:spcAft>
              <a:buFont typeface="Wingdings 2"/>
              <a:buChar char=""/>
              <a:defRPr/>
            </a:pPr>
            <a:r>
              <a:rPr lang="pt-BR" dirty="0" smtClean="0">
                <a:cs typeface="Imprint MT Shadow"/>
              </a:rPr>
              <a:t>Pesquisar possíveis focos de infecção</a:t>
            </a:r>
          </a:p>
          <a:p>
            <a:pPr marL="438912" indent="-320040" eaLnBrk="1" fontAlgn="auto" hangingPunct="1">
              <a:spcBef>
                <a:spcPts val="0"/>
              </a:spcBef>
              <a:spcAft>
                <a:spcPts val="0"/>
              </a:spcAft>
              <a:buFont typeface="Wingdings 2"/>
              <a:buChar char=""/>
              <a:defRPr/>
            </a:pPr>
            <a:endParaRPr lang="pt-BR"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2"/>
          <p:cNvSpPr>
            <a:spLocks noGrp="1"/>
          </p:cNvSpPr>
          <p:nvPr>
            <p:ph type="title"/>
          </p:nvPr>
        </p:nvSpPr>
        <p:spPr>
          <a:xfrm>
            <a:off x="357158" y="0"/>
            <a:ext cx="7644735" cy="1071552"/>
          </a:xfrm>
        </p:spPr>
        <p:txBody>
          <a:bodyPr tIns="34295" bIns="34295"/>
          <a:lstStyle/>
          <a:p>
            <a:pPr eaLnBrk="1" fontAlgn="auto" hangingPunct="1">
              <a:spcAft>
                <a:spcPts val="0"/>
              </a:spcAft>
              <a:defRPr/>
            </a:pPr>
            <a:r>
              <a:rPr lang="en-US" sz="4000" dirty="0" err="1" smtClean="0">
                <a:solidFill>
                  <a:schemeClr val="accent1">
                    <a:satMod val="150000"/>
                  </a:schemeClr>
                </a:solidFill>
                <a:latin typeface="Imprint MT Shadow"/>
                <a:ea typeface="Imprint MT Shadow"/>
                <a:cs typeface="Imprint MT Shadow"/>
              </a:rPr>
              <a:t>Classificação</a:t>
            </a:r>
            <a:endParaRPr lang="en-US" sz="4000" dirty="0" smtClean="0">
              <a:solidFill>
                <a:schemeClr val="accent1">
                  <a:satMod val="150000"/>
                </a:schemeClr>
              </a:solidFill>
              <a:latin typeface="Imprint MT Shadow"/>
              <a:ea typeface="Imprint MT Shadow"/>
              <a:cs typeface="Imprint MT Shadow"/>
            </a:endParaRPr>
          </a:p>
        </p:txBody>
      </p:sp>
      <p:pic>
        <p:nvPicPr>
          <p:cNvPr id="32771" name="Picture 4" descr="Screen Shot 2014-06-09 at 9.59.04 PM.png"/>
          <p:cNvPicPr>
            <a:picLocks noChangeAspect="1"/>
          </p:cNvPicPr>
          <p:nvPr/>
        </p:nvPicPr>
        <p:blipFill>
          <a:blip r:embed="rId2"/>
          <a:srcRect r="5045"/>
          <a:stretch>
            <a:fillRect/>
          </a:stretch>
        </p:blipFill>
        <p:spPr bwMode="auto">
          <a:xfrm>
            <a:off x="176213" y="1543050"/>
            <a:ext cx="8689975" cy="1828800"/>
          </a:xfrm>
          <a:prstGeom prst="rect">
            <a:avLst/>
          </a:prstGeom>
          <a:noFill/>
          <a:ln w="9525">
            <a:noFill/>
            <a:miter lim="800000"/>
            <a:headEnd/>
            <a:tailEnd/>
          </a:ln>
        </p:spPr>
      </p:pic>
      <p:sp>
        <p:nvSpPr>
          <p:cNvPr id="32772" name="Footer Placeholder 2"/>
          <p:cNvSpPr txBox="1">
            <a:spLocks/>
          </p:cNvSpPr>
          <p:nvPr/>
        </p:nvSpPr>
        <p:spPr bwMode="auto">
          <a:xfrm>
            <a:off x="855663" y="4594225"/>
            <a:ext cx="7375525" cy="377825"/>
          </a:xfrm>
          <a:prstGeom prst="rect">
            <a:avLst/>
          </a:prstGeom>
          <a:noFill/>
          <a:ln w="9525">
            <a:noFill/>
            <a:miter lim="800000"/>
            <a:headEnd/>
            <a:tailEnd/>
          </a:ln>
        </p:spPr>
        <p:txBody>
          <a:bodyPr lIns="68589" tIns="34295" rIns="68589" bIns="34295" anchor="ctr"/>
          <a:lstStyle/>
          <a:p>
            <a:pPr algn="ctr"/>
            <a:r>
              <a:rPr lang="en-US" sz="1100">
                <a:latin typeface="Imprint MT Shadow"/>
                <a:ea typeface="Imprint MT Shadow"/>
                <a:cs typeface="Imprint MT Shadow"/>
              </a:rPr>
              <a:t>Siqueira LFM.Atualização no diagnóstico  e tratamento das crises epilépticas febris. Rev Assoc Med Bras 2010; 56(4): 489-92 </a:t>
            </a:r>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2"/>
          <p:cNvSpPr>
            <a:spLocks noGrp="1"/>
          </p:cNvSpPr>
          <p:nvPr>
            <p:ph type="title"/>
          </p:nvPr>
        </p:nvSpPr>
        <p:spPr>
          <a:xfrm>
            <a:off x="1142107" y="205978"/>
            <a:ext cx="6859786" cy="765572"/>
          </a:xfrm>
        </p:spPr>
        <p:txBody>
          <a:bodyPr tIns="34295" bIns="34295"/>
          <a:lstStyle/>
          <a:p>
            <a:pPr eaLnBrk="1" fontAlgn="auto" hangingPunct="1">
              <a:spcAft>
                <a:spcPts val="0"/>
              </a:spcAft>
              <a:defRPr/>
            </a:pPr>
            <a:r>
              <a:rPr lang="en-US" sz="3000" dirty="0" err="1" smtClean="0">
                <a:solidFill>
                  <a:schemeClr val="accent1">
                    <a:satMod val="150000"/>
                  </a:schemeClr>
                </a:solidFill>
                <a:latin typeface="Imprint MT Shadow"/>
                <a:ea typeface="Imprint MT Shadow"/>
                <a:cs typeface="Imprint MT Shadow"/>
              </a:rPr>
              <a:t>Recorrência</a:t>
            </a:r>
            <a:endParaRPr lang="en-US" sz="3000" dirty="0" smtClean="0">
              <a:solidFill>
                <a:schemeClr val="accent1">
                  <a:satMod val="150000"/>
                </a:schemeClr>
              </a:solidFill>
              <a:latin typeface="Imprint MT Shadow"/>
              <a:ea typeface="Imprint MT Shadow"/>
              <a:cs typeface="Imprint MT Shadow"/>
            </a:endParaRPr>
          </a:p>
        </p:txBody>
      </p:sp>
      <p:sp>
        <p:nvSpPr>
          <p:cNvPr id="14" name="Content Placeholder 13"/>
          <p:cNvSpPr>
            <a:spLocks noGrp="1"/>
          </p:cNvSpPr>
          <p:nvPr>
            <p:ph idx="1"/>
          </p:nvPr>
        </p:nvSpPr>
        <p:spPr>
          <a:xfrm>
            <a:off x="357188" y="1428750"/>
            <a:ext cx="8286750" cy="3143250"/>
          </a:xfrm>
        </p:spPr>
        <p:txBody>
          <a:bodyPr rIns="68589" bIns="34295" rtlCol="0">
            <a:normAutofit fontScale="70000" lnSpcReduction="20000"/>
          </a:bodyPr>
          <a:lstStyle/>
          <a:p>
            <a:pPr marL="205767" indent="-205767" algn="just" eaLnBrk="1" fontAlgn="auto" hangingPunct="1">
              <a:spcBef>
                <a:spcPts val="0"/>
              </a:spcBef>
              <a:spcAft>
                <a:spcPts val="0"/>
              </a:spcAft>
              <a:buFont typeface="Wingdings 2"/>
              <a:buChar char=""/>
              <a:defRPr/>
            </a:pPr>
            <a:r>
              <a:rPr lang="pt-BR" dirty="0" smtClean="0">
                <a:latin typeface="Imprint MT Shadow"/>
                <a:cs typeface="Imprint MT Shadow"/>
              </a:rPr>
              <a:t>Taxa geral de recorrência: 30-35% </a:t>
            </a:r>
          </a:p>
          <a:p>
            <a:pPr marL="205767" indent="-205767" algn="just" eaLnBrk="1" fontAlgn="auto" hangingPunct="1">
              <a:spcBef>
                <a:spcPts val="0"/>
              </a:spcBef>
              <a:spcAft>
                <a:spcPts val="0"/>
              </a:spcAft>
              <a:buFont typeface="Wingdings 2"/>
              <a:buChar char=""/>
              <a:defRPr/>
            </a:pPr>
            <a:endParaRPr lang="pt-BR" dirty="0" smtClean="0">
              <a:latin typeface="Imprint MT Shadow"/>
              <a:cs typeface="Imprint MT Shadow"/>
            </a:endParaRPr>
          </a:p>
          <a:p>
            <a:pPr marL="205767" indent="-205767" algn="just" eaLnBrk="1" fontAlgn="auto" hangingPunct="1">
              <a:spcBef>
                <a:spcPts val="0"/>
              </a:spcBef>
              <a:spcAft>
                <a:spcPts val="0"/>
              </a:spcAft>
              <a:buFont typeface="Wingdings 2"/>
              <a:buChar char=""/>
              <a:defRPr/>
            </a:pPr>
            <a:r>
              <a:rPr lang="pt-BR" dirty="0" smtClean="0">
                <a:latin typeface="Imprint MT Shadow"/>
                <a:cs typeface="Imprint MT Shadow"/>
              </a:rPr>
              <a:t>70% apresentarão apenas 1 crise, 20% 2 crises e 10% várias crises</a:t>
            </a:r>
          </a:p>
          <a:p>
            <a:pPr marL="205767" indent="-205767" algn="just" eaLnBrk="1" fontAlgn="auto" hangingPunct="1">
              <a:spcBef>
                <a:spcPts val="0"/>
              </a:spcBef>
              <a:spcAft>
                <a:spcPts val="0"/>
              </a:spcAft>
              <a:buFont typeface="Wingdings 2"/>
              <a:buChar char=""/>
              <a:defRPr/>
            </a:pPr>
            <a:endParaRPr lang="pt-BR" dirty="0" smtClean="0">
              <a:latin typeface="Imprint MT Shadow"/>
              <a:cs typeface="Imprint MT Shadow"/>
            </a:endParaRPr>
          </a:p>
          <a:p>
            <a:pPr marL="205767" indent="-205767" algn="just" eaLnBrk="1" fontAlgn="auto" hangingPunct="1">
              <a:spcBef>
                <a:spcPts val="0"/>
              </a:spcBef>
              <a:spcAft>
                <a:spcPts val="0"/>
              </a:spcAft>
              <a:buFont typeface="Wingdings 2"/>
              <a:buChar char=""/>
              <a:defRPr/>
            </a:pPr>
            <a:r>
              <a:rPr lang="pt-BR" dirty="0" smtClean="0">
                <a:latin typeface="Imprint MT Shadow"/>
                <a:cs typeface="Imprint MT Shadow"/>
              </a:rPr>
              <a:t>Fatores </a:t>
            </a:r>
            <a:r>
              <a:rPr lang="pt-BR" dirty="0" err="1" smtClean="0">
                <a:latin typeface="Imprint MT Shadow"/>
                <a:cs typeface="Imprint MT Shadow"/>
              </a:rPr>
              <a:t>preditores</a:t>
            </a:r>
            <a:r>
              <a:rPr lang="pt-BR" dirty="0" smtClean="0">
                <a:latin typeface="Imprint MT Shadow"/>
                <a:cs typeface="Imprint MT Shadow"/>
              </a:rPr>
              <a:t>:</a:t>
            </a:r>
          </a:p>
          <a:p>
            <a:pPr marL="481077" indent="-320040" algn="just" eaLnBrk="1" fontAlgn="auto" hangingPunct="1">
              <a:spcBef>
                <a:spcPts val="0"/>
              </a:spcBef>
              <a:spcAft>
                <a:spcPts val="0"/>
              </a:spcAft>
              <a:buFont typeface="Wingdings 2"/>
              <a:buChar char=""/>
              <a:defRPr/>
            </a:pPr>
            <a:r>
              <a:rPr lang="pt-BR" u="sng" dirty="0" smtClean="0">
                <a:latin typeface="Imprint MT Shadow"/>
                <a:cs typeface="Imprint MT Shadow"/>
              </a:rPr>
              <a:t>Idade da primeira crise </a:t>
            </a:r>
            <a:r>
              <a:rPr lang="pt-BR" dirty="0" smtClean="0">
                <a:latin typeface="Imprint MT Shadow"/>
                <a:cs typeface="Imprint MT Shadow"/>
              </a:rPr>
              <a:t>(antes de 12 a 18 meses)</a:t>
            </a:r>
          </a:p>
          <a:p>
            <a:pPr marL="481077" indent="-320040" algn="just" eaLnBrk="1" fontAlgn="auto" hangingPunct="1">
              <a:spcBef>
                <a:spcPts val="0"/>
              </a:spcBef>
              <a:spcAft>
                <a:spcPts val="0"/>
              </a:spcAft>
              <a:buFont typeface="Wingdings 2"/>
              <a:buChar char=""/>
              <a:defRPr/>
            </a:pPr>
            <a:r>
              <a:rPr lang="pt-BR" dirty="0" smtClean="0">
                <a:latin typeface="Imprint MT Shadow"/>
                <a:cs typeface="Imprint MT Shadow"/>
              </a:rPr>
              <a:t>História de crise febril em parentes de primeiro grau</a:t>
            </a:r>
          </a:p>
          <a:p>
            <a:pPr marL="481077" indent="-320040" algn="just" eaLnBrk="1" fontAlgn="auto" hangingPunct="1">
              <a:spcBef>
                <a:spcPts val="0"/>
              </a:spcBef>
              <a:spcAft>
                <a:spcPts val="0"/>
              </a:spcAft>
              <a:buFont typeface="Wingdings 2"/>
              <a:buChar char=""/>
              <a:defRPr/>
            </a:pPr>
            <a:r>
              <a:rPr lang="pt-BR" dirty="0" smtClean="0">
                <a:latin typeface="Imprint MT Shadow"/>
                <a:cs typeface="Imprint MT Shadow"/>
              </a:rPr>
              <a:t>Baixa temperatura da febre no departamento de emergência</a:t>
            </a:r>
          </a:p>
          <a:p>
            <a:pPr marL="481077" indent="-320040" algn="just" eaLnBrk="1" fontAlgn="auto" hangingPunct="1">
              <a:spcBef>
                <a:spcPts val="0"/>
              </a:spcBef>
              <a:spcAft>
                <a:spcPts val="0"/>
              </a:spcAft>
              <a:buFont typeface="Wingdings 2"/>
              <a:buChar char=""/>
              <a:defRPr/>
            </a:pPr>
            <a:r>
              <a:rPr lang="pt-BR" dirty="0" smtClean="0">
                <a:latin typeface="Imprint MT Shadow"/>
                <a:cs typeface="Imprint MT Shadow"/>
              </a:rPr>
              <a:t>Curta duração entre o início da febre e crise febril</a:t>
            </a:r>
          </a:p>
          <a:p>
            <a:pPr marL="0" indent="0" eaLnBrk="1" fontAlgn="auto" hangingPunct="1">
              <a:spcBef>
                <a:spcPts val="0"/>
              </a:spcBef>
              <a:spcAft>
                <a:spcPts val="0"/>
              </a:spcAft>
              <a:buFont typeface="Wingdings 2"/>
              <a:buNone/>
              <a:defRPr/>
            </a:pPr>
            <a:endParaRPr lang="pt-BR" dirty="0">
              <a:latin typeface="Imprint MT Shadow"/>
              <a:cs typeface="Imprint MT Shadow"/>
            </a:endParaRPr>
          </a:p>
        </p:txBody>
      </p:sp>
      <p:sp>
        <p:nvSpPr>
          <p:cNvPr id="5" name="Footer Placeholder 2"/>
          <p:cNvSpPr>
            <a:spLocks noGrp="1"/>
          </p:cNvSpPr>
          <p:nvPr>
            <p:ph type="ftr" sz="quarter" idx="11"/>
          </p:nvPr>
        </p:nvSpPr>
        <p:spPr>
          <a:xfrm>
            <a:off x="855663" y="4708525"/>
            <a:ext cx="7375525" cy="377825"/>
          </a:xfrm>
        </p:spPr>
        <p:txBody>
          <a:bodyPr tIns="34295"/>
          <a:lstStyle/>
          <a:p>
            <a:pPr algn="ctr">
              <a:defRPr/>
            </a:pPr>
            <a:r>
              <a:rPr lang="en-US" sz="1100" dirty="0">
                <a:latin typeface="Imprint MT Shadow"/>
                <a:cs typeface="Imprint MT Shadow"/>
              </a:rPr>
              <a:t>Fishman MA. Febrile Seizures. </a:t>
            </a:r>
            <a:r>
              <a:rPr lang="en-US" sz="1100" dirty="0" err="1">
                <a:latin typeface="Imprint MT Shadow"/>
                <a:cs typeface="Imprint MT Shadow"/>
              </a:rPr>
              <a:t>Uptodate</a:t>
            </a:r>
            <a:r>
              <a:rPr lang="en-US" sz="1100" dirty="0">
                <a:latin typeface="Imprint MT Shadow"/>
                <a:cs typeface="Imprint MT Shadow"/>
              </a:rPr>
              <a:t>, March </a:t>
            </a:r>
            <a:r>
              <a:rPr lang="en-US" sz="1100" dirty="0" smtClean="0">
                <a:latin typeface="Imprint MT Shadow"/>
                <a:cs typeface="Imprint MT Shadow"/>
              </a:rPr>
              <a:t>2014; </a:t>
            </a:r>
            <a:r>
              <a:rPr lang="en-US" sz="1100" dirty="0">
                <a:latin typeface="Imprint MT Shadow"/>
                <a:cs typeface="Imprint MT Shadow"/>
              </a:rPr>
              <a:t>Moura-Ribeiro MVL, Ferreira LS. </a:t>
            </a:r>
            <a:r>
              <a:rPr lang="en-US" sz="1100" dirty="0" err="1">
                <a:latin typeface="Imprint MT Shadow"/>
                <a:cs typeface="Imprint MT Shadow"/>
              </a:rPr>
              <a:t>Condutas</a:t>
            </a:r>
            <a:r>
              <a:rPr lang="en-US" sz="1100" dirty="0">
                <a:latin typeface="Imprint MT Shadow"/>
                <a:cs typeface="Imprint MT Shadow"/>
              </a:rPr>
              <a:t> </a:t>
            </a:r>
            <a:r>
              <a:rPr lang="en-US" sz="1100" dirty="0" err="1">
                <a:latin typeface="Imprint MT Shadow"/>
                <a:cs typeface="Imprint MT Shadow"/>
              </a:rPr>
              <a:t>em</a:t>
            </a:r>
            <a:r>
              <a:rPr lang="en-US" sz="1100" dirty="0">
                <a:latin typeface="Imprint MT Shadow"/>
                <a:cs typeface="Imprint MT Shadow"/>
              </a:rPr>
              <a:t> </a:t>
            </a:r>
            <a:r>
              <a:rPr lang="en-US" sz="1100" dirty="0" err="1">
                <a:latin typeface="Imprint MT Shadow"/>
                <a:cs typeface="Imprint MT Shadow"/>
              </a:rPr>
              <a:t>Neurologia</a:t>
            </a:r>
            <a:r>
              <a:rPr lang="en-US" sz="1100" dirty="0">
                <a:latin typeface="Imprint MT Shadow"/>
                <a:cs typeface="Imprint MT Shadow"/>
              </a:rPr>
              <a:t> </a:t>
            </a:r>
            <a:r>
              <a:rPr lang="en-US" sz="1100" dirty="0" err="1">
                <a:latin typeface="Imprint MT Shadow"/>
                <a:cs typeface="Imprint MT Shadow"/>
              </a:rPr>
              <a:t>Infantil</a:t>
            </a:r>
            <a:r>
              <a:rPr lang="en-US" sz="1100" dirty="0">
                <a:latin typeface="Imprint MT Shadow"/>
                <a:cs typeface="Imprint MT Shadow"/>
              </a:rPr>
              <a:t> - UNICAMP. Rio de Janeiro. </a:t>
            </a:r>
            <a:r>
              <a:rPr lang="en-US" sz="1100" dirty="0" err="1">
                <a:latin typeface="Imprint MT Shadow"/>
                <a:cs typeface="Imprint MT Shadow"/>
              </a:rPr>
              <a:t>Editora</a:t>
            </a:r>
            <a:r>
              <a:rPr lang="en-US" sz="1100" dirty="0">
                <a:latin typeface="Imprint MT Shadow"/>
                <a:cs typeface="Imprint MT Shadow"/>
              </a:rPr>
              <a:t> </a:t>
            </a:r>
            <a:r>
              <a:rPr lang="en-US" sz="1100" dirty="0" err="1">
                <a:latin typeface="Imprint MT Shadow"/>
                <a:cs typeface="Imprint MT Shadow"/>
              </a:rPr>
              <a:t>Revinter</a:t>
            </a:r>
            <a:r>
              <a:rPr lang="en-US" sz="1100" dirty="0">
                <a:latin typeface="Imprint MT Shadow"/>
                <a:cs typeface="Imprint MT Shadow"/>
              </a:rPr>
              <a:t>, 2004, </a:t>
            </a:r>
            <a:r>
              <a:rPr lang="en-US" sz="1100" dirty="0" err="1">
                <a:latin typeface="Imprint MT Shadow"/>
                <a:cs typeface="Imprint MT Shadow"/>
              </a:rPr>
              <a:t>pp</a:t>
            </a:r>
            <a:r>
              <a:rPr lang="en-US" sz="1100" dirty="0">
                <a:latin typeface="Imprint MT Shadow"/>
                <a:cs typeface="Imprint MT Shadow"/>
              </a:rPr>
              <a:t> 81-86</a:t>
            </a:r>
          </a:p>
          <a:p>
            <a:pPr algn="ctr">
              <a:defRPr/>
            </a:pPr>
            <a:endParaRPr lang="en-US" sz="1100" dirty="0">
              <a:latin typeface="Imprint MT Shadow"/>
              <a:cs typeface="Imprint MT Shadow"/>
            </a:endParaRP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accent1">
                    <a:satMod val="150000"/>
                  </a:schemeClr>
                </a:solidFill>
              </a:rPr>
              <a:t>Tratamento</a:t>
            </a:r>
            <a:endParaRPr lang="pt-BR" dirty="0">
              <a:solidFill>
                <a:schemeClr val="accent1">
                  <a:satMod val="150000"/>
                </a:schemeClr>
              </a:solidFill>
            </a:endParaRPr>
          </a:p>
        </p:txBody>
      </p:sp>
      <p:sp>
        <p:nvSpPr>
          <p:cNvPr id="3" name="Espaço Reservado para Conteúdo 2"/>
          <p:cNvSpPr>
            <a:spLocks noGrp="1"/>
          </p:cNvSpPr>
          <p:nvPr>
            <p:ph idx="1"/>
          </p:nvPr>
        </p:nvSpPr>
        <p:spPr/>
        <p:txBody>
          <a:bodyPr rtlCol="0">
            <a:normAutofit lnSpcReduction="10000"/>
          </a:bodyPr>
          <a:lstStyle/>
          <a:p>
            <a:pPr marL="274320" indent="-274320" eaLnBrk="1" fontAlgn="auto" hangingPunct="1">
              <a:spcBef>
                <a:spcPts val="0"/>
              </a:spcBef>
              <a:spcAft>
                <a:spcPts val="0"/>
              </a:spcAft>
              <a:buFont typeface="Wingdings 2"/>
              <a:buChar char=""/>
              <a:defRPr/>
            </a:pPr>
            <a:r>
              <a:rPr lang="pt-BR" dirty="0" smtClean="0">
                <a:latin typeface="Imprint MT Shadow"/>
                <a:cs typeface="Imprint MT Shadow"/>
              </a:rPr>
              <a:t>Realizar de modo simultâneo:</a:t>
            </a:r>
          </a:p>
          <a:p>
            <a:pPr marL="274320" indent="-274320" eaLnBrk="1" fontAlgn="auto" hangingPunct="1">
              <a:spcBef>
                <a:spcPts val="0"/>
              </a:spcBef>
              <a:spcAft>
                <a:spcPts val="0"/>
              </a:spcAft>
              <a:buFont typeface="Wingdings 2"/>
              <a:buChar char=""/>
              <a:defRPr/>
            </a:pPr>
            <a:endParaRPr lang="pt-BR" dirty="0" smtClean="0">
              <a:latin typeface="Imprint MT Shadow"/>
              <a:cs typeface="Imprint MT Shadow"/>
            </a:endParaRPr>
          </a:p>
          <a:p>
            <a:pPr marL="627063" indent="-320040" eaLnBrk="1" fontAlgn="auto" hangingPunct="1">
              <a:spcBef>
                <a:spcPts val="0"/>
              </a:spcBef>
              <a:spcAft>
                <a:spcPts val="0"/>
              </a:spcAft>
              <a:buFont typeface="Arial"/>
              <a:buChar char="•"/>
              <a:defRPr/>
            </a:pPr>
            <a:r>
              <a:rPr lang="pt-BR" dirty="0" smtClean="0">
                <a:latin typeface="Imprint MT Shadow"/>
                <a:cs typeface="Imprint MT Shadow"/>
              </a:rPr>
              <a:t>Medidas de suporte</a:t>
            </a:r>
          </a:p>
          <a:p>
            <a:pPr marL="627063" indent="-320040" eaLnBrk="1" fontAlgn="auto" hangingPunct="1">
              <a:spcBef>
                <a:spcPts val="0"/>
              </a:spcBef>
              <a:spcAft>
                <a:spcPts val="0"/>
              </a:spcAft>
              <a:buFont typeface="Arial"/>
              <a:buChar char="•"/>
              <a:defRPr/>
            </a:pPr>
            <a:endParaRPr lang="pt-BR" dirty="0" smtClean="0">
              <a:latin typeface="Imprint MT Shadow"/>
              <a:cs typeface="Imprint MT Shadow"/>
            </a:endParaRPr>
          </a:p>
          <a:p>
            <a:pPr marL="627063" indent="-320040" eaLnBrk="1" fontAlgn="auto" hangingPunct="1">
              <a:spcBef>
                <a:spcPts val="0"/>
              </a:spcBef>
              <a:spcAft>
                <a:spcPts val="0"/>
              </a:spcAft>
              <a:buFont typeface="Arial"/>
              <a:buChar char="•"/>
              <a:defRPr/>
            </a:pPr>
            <a:r>
              <a:rPr lang="pt-BR" dirty="0" smtClean="0">
                <a:latin typeface="Imprint MT Shadow"/>
                <a:cs typeface="Imprint MT Shadow"/>
              </a:rPr>
              <a:t>Medidas terapêuticas </a:t>
            </a:r>
          </a:p>
          <a:p>
            <a:pPr marL="627063" indent="-320040" eaLnBrk="1" fontAlgn="auto" hangingPunct="1">
              <a:spcBef>
                <a:spcPts val="0"/>
              </a:spcBef>
              <a:spcAft>
                <a:spcPts val="0"/>
              </a:spcAft>
              <a:buFont typeface="Arial"/>
              <a:buChar char="•"/>
              <a:defRPr/>
            </a:pPr>
            <a:endParaRPr lang="pt-BR" dirty="0" smtClean="0">
              <a:latin typeface="Imprint MT Shadow"/>
              <a:cs typeface="Imprint MT Shadow"/>
            </a:endParaRPr>
          </a:p>
          <a:p>
            <a:pPr marL="627063" indent="-320040" eaLnBrk="1" fontAlgn="auto" hangingPunct="1">
              <a:spcBef>
                <a:spcPts val="0"/>
              </a:spcBef>
              <a:spcAft>
                <a:spcPts val="0"/>
              </a:spcAft>
              <a:buFont typeface="Arial"/>
              <a:buChar char="•"/>
              <a:defRPr/>
            </a:pPr>
            <a:r>
              <a:rPr lang="pt-BR" dirty="0" smtClean="0">
                <a:latin typeface="Imprint MT Shadow"/>
                <a:cs typeface="Imprint MT Shadow"/>
              </a:rPr>
              <a:t>Medidas diagnósticas</a:t>
            </a:r>
          </a:p>
          <a:p>
            <a:pPr marL="438912" indent="-320040" eaLnBrk="1" fontAlgn="auto" hangingPunct="1">
              <a:spcBef>
                <a:spcPts val="0"/>
              </a:spcBef>
              <a:spcAft>
                <a:spcPts val="0"/>
              </a:spcAft>
              <a:buFont typeface="Wingdings 2"/>
              <a:buChar char=""/>
              <a:defRPr/>
            </a:pPr>
            <a:endParaRPr lang="pt-BR"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2844" y="285734"/>
            <a:ext cx="3071834" cy="571504"/>
          </a:xfrm>
        </p:spPr>
        <p:txBody>
          <a:bodyPr>
            <a:normAutofit fontScale="90000"/>
          </a:bodyPr>
          <a:lstStyle/>
          <a:p>
            <a:pPr eaLnBrk="1" fontAlgn="auto" hangingPunct="1">
              <a:spcAft>
                <a:spcPts val="0"/>
              </a:spcAft>
              <a:defRPr/>
            </a:pPr>
            <a:r>
              <a:rPr lang="pt-BR" dirty="0" smtClean="0">
                <a:solidFill>
                  <a:schemeClr val="accent1">
                    <a:satMod val="150000"/>
                  </a:schemeClr>
                </a:solidFill>
              </a:rPr>
              <a:t>Manejo da crise aguda</a:t>
            </a:r>
            <a:endParaRPr lang="pt-BR" dirty="0">
              <a:solidFill>
                <a:schemeClr val="accent1">
                  <a:satMod val="150000"/>
                </a:schemeClr>
              </a:solidFill>
            </a:endParaRPr>
          </a:p>
        </p:txBody>
      </p:sp>
      <p:pic>
        <p:nvPicPr>
          <p:cNvPr id="35843" name="Picture 1" descr="Screen Shot 2014-06-11 at 7.08.13 PM.png"/>
          <p:cNvPicPr>
            <a:picLocks noGrp="1" noChangeAspect="1"/>
          </p:cNvPicPr>
          <p:nvPr>
            <p:ph idx="1"/>
          </p:nvPr>
        </p:nvPicPr>
        <p:blipFill>
          <a:blip r:embed="rId2"/>
          <a:srcRect l="2599" t="1875"/>
          <a:stretch>
            <a:fillRect/>
          </a:stretch>
        </p:blipFill>
        <p:spPr>
          <a:xfrm>
            <a:off x="3254375" y="23813"/>
            <a:ext cx="5889625" cy="5119687"/>
          </a:xfr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42844" y="285734"/>
            <a:ext cx="3071834" cy="571504"/>
          </a:xfrm>
        </p:spPr>
        <p:txBody>
          <a:bodyPr>
            <a:normAutofit fontScale="90000"/>
          </a:bodyPr>
          <a:lstStyle/>
          <a:p>
            <a:pPr eaLnBrk="1" fontAlgn="auto" hangingPunct="1">
              <a:spcAft>
                <a:spcPts val="0"/>
              </a:spcAft>
              <a:defRPr/>
            </a:pPr>
            <a:r>
              <a:rPr lang="pt-BR" dirty="0" smtClean="0">
                <a:solidFill>
                  <a:schemeClr val="accent1">
                    <a:satMod val="150000"/>
                  </a:schemeClr>
                </a:solidFill>
              </a:rPr>
              <a:t>Manejo da crise aguda</a:t>
            </a:r>
            <a:endParaRPr lang="pt-BR" dirty="0">
              <a:solidFill>
                <a:schemeClr val="accent1">
                  <a:satMod val="150000"/>
                </a:schemeClr>
              </a:solidFill>
            </a:endParaRPr>
          </a:p>
        </p:txBody>
      </p:sp>
      <p:pic>
        <p:nvPicPr>
          <p:cNvPr id="36867" name="Picture 3" descr="Screen Shot 2014-06-09 at 11.10.47 PM.png"/>
          <p:cNvPicPr>
            <a:picLocks noGrp="1" noChangeAspect="1"/>
          </p:cNvPicPr>
          <p:nvPr>
            <p:ph idx="1"/>
          </p:nvPr>
        </p:nvPicPr>
        <p:blipFill>
          <a:blip r:embed="rId2"/>
          <a:srcRect/>
          <a:stretch>
            <a:fillRect/>
          </a:stretch>
        </p:blipFill>
        <p:spPr>
          <a:xfrm>
            <a:off x="3357563" y="0"/>
            <a:ext cx="5786437" cy="5133975"/>
          </a:xfrm>
        </p:spPr>
      </p:pic>
      <p:sp>
        <p:nvSpPr>
          <p:cNvPr id="36868" name="Rectangle 5"/>
          <p:cNvSpPr>
            <a:spLocks noChangeArrowheads="1"/>
          </p:cNvSpPr>
          <p:nvPr/>
        </p:nvSpPr>
        <p:spPr bwMode="auto">
          <a:xfrm>
            <a:off x="7092950" y="3219450"/>
            <a:ext cx="935038" cy="288925"/>
          </a:xfrm>
          <a:prstGeom prst="rect">
            <a:avLst/>
          </a:prstGeom>
          <a:solidFill>
            <a:schemeClr val="accent1"/>
          </a:solidFill>
          <a:ln w="9525">
            <a:solidFill>
              <a:schemeClr val="tx1"/>
            </a:solidFill>
            <a:miter lim="800000"/>
            <a:headEnd/>
            <a:tailEnd/>
          </a:ln>
        </p:spPr>
        <p:txBody>
          <a:bodyPr wrap="none" anchor="ctr"/>
          <a:lstStyle/>
          <a:p>
            <a:pPr algn="ctr"/>
            <a:r>
              <a:rPr lang="pt-BR" sz="900" b="1"/>
              <a:t>2ª opção</a:t>
            </a:r>
          </a:p>
          <a:p>
            <a:pPr algn="ctr"/>
            <a:r>
              <a:rPr lang="pt-BR" sz="900" b="1"/>
              <a:t>Midazolam</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accent1">
                    <a:satMod val="150000"/>
                  </a:schemeClr>
                </a:solidFill>
              </a:rPr>
              <a:t>Exames complementares</a:t>
            </a:r>
            <a:endParaRPr lang="pt-BR" dirty="0">
              <a:solidFill>
                <a:schemeClr val="accent1">
                  <a:satMod val="150000"/>
                </a:schemeClr>
              </a:solidFill>
            </a:endParaRPr>
          </a:p>
        </p:txBody>
      </p:sp>
      <p:sp>
        <p:nvSpPr>
          <p:cNvPr id="3" name="Espaço Reservado para Conteúdo 2"/>
          <p:cNvSpPr>
            <a:spLocks noGrp="1"/>
          </p:cNvSpPr>
          <p:nvPr>
            <p:ph idx="1"/>
          </p:nvPr>
        </p:nvSpPr>
        <p:spPr/>
        <p:txBody>
          <a:bodyPr rtlCol="0">
            <a:normAutofit fontScale="70000" lnSpcReduction="20000"/>
          </a:bodyPr>
          <a:lstStyle/>
          <a:p>
            <a:pPr marL="438912" indent="-320040" eaLnBrk="1" fontAlgn="auto" hangingPunct="1">
              <a:spcBef>
                <a:spcPts val="0"/>
              </a:spcBef>
              <a:spcAft>
                <a:spcPts val="0"/>
              </a:spcAft>
              <a:buFont typeface="Wingdings 2"/>
              <a:buChar char=""/>
              <a:defRPr/>
            </a:pPr>
            <a:r>
              <a:rPr lang="pt-BR" dirty="0" smtClean="0"/>
              <a:t>Devem ser solicitados de acordo com a suspeita diagnóstica</a:t>
            </a:r>
          </a:p>
          <a:p>
            <a:pPr marL="438912" indent="-320040" eaLnBrk="1" fontAlgn="auto" hangingPunct="1">
              <a:spcBef>
                <a:spcPts val="0"/>
              </a:spcBef>
              <a:spcAft>
                <a:spcPts val="0"/>
              </a:spcAft>
              <a:buFont typeface="Wingdings 2"/>
              <a:buChar char=""/>
              <a:defRPr/>
            </a:pPr>
            <a:endParaRPr lang="pt-BR" dirty="0" smtClean="0"/>
          </a:p>
          <a:p>
            <a:pPr marL="438912" indent="-320040" eaLnBrk="1" fontAlgn="auto" hangingPunct="1">
              <a:spcBef>
                <a:spcPts val="0"/>
              </a:spcBef>
              <a:spcAft>
                <a:spcPts val="0"/>
              </a:spcAft>
              <a:buFont typeface="Wingdings 2"/>
              <a:buChar char=""/>
              <a:defRPr/>
            </a:pPr>
            <a:r>
              <a:rPr lang="pt-BR" dirty="0" smtClean="0"/>
              <a:t>Não são recomendados para crises simples</a:t>
            </a:r>
          </a:p>
          <a:p>
            <a:pPr marL="438912" indent="-320040" eaLnBrk="1" fontAlgn="auto" hangingPunct="1">
              <a:spcBef>
                <a:spcPts val="0"/>
              </a:spcBef>
              <a:spcAft>
                <a:spcPts val="0"/>
              </a:spcAft>
              <a:buFont typeface="Wingdings 2"/>
              <a:buChar char=""/>
              <a:defRPr/>
            </a:pPr>
            <a:endParaRPr lang="pt-BR" dirty="0" smtClean="0"/>
          </a:p>
          <a:p>
            <a:pPr marL="438912" indent="-320040" eaLnBrk="1" fontAlgn="auto" hangingPunct="1">
              <a:spcBef>
                <a:spcPts val="0"/>
              </a:spcBef>
              <a:spcAft>
                <a:spcPts val="0"/>
              </a:spcAft>
              <a:buFont typeface="Wingdings 2"/>
              <a:buChar char=""/>
              <a:defRPr/>
            </a:pPr>
            <a:r>
              <a:rPr lang="pt-BR" dirty="0" smtClean="0"/>
              <a:t>Recomendado fortemente punção lombar para crianças abaixo de 12 meses onde as manifestações neurológicas podem não estar presentes</a:t>
            </a:r>
          </a:p>
          <a:p>
            <a:pPr marL="438912" indent="-320040" eaLnBrk="1" fontAlgn="auto" hangingPunct="1">
              <a:spcBef>
                <a:spcPts val="0"/>
              </a:spcBef>
              <a:spcAft>
                <a:spcPts val="0"/>
              </a:spcAft>
              <a:buFont typeface="Wingdings 2"/>
              <a:buChar char=""/>
              <a:defRPr/>
            </a:pPr>
            <a:endParaRPr lang="pt-BR" dirty="0" smtClean="0"/>
          </a:p>
          <a:p>
            <a:pPr marL="438912" indent="-320040" eaLnBrk="1" fontAlgn="auto" hangingPunct="1">
              <a:spcBef>
                <a:spcPts val="0"/>
              </a:spcBef>
              <a:spcAft>
                <a:spcPts val="0"/>
              </a:spcAft>
              <a:buFont typeface="Wingdings 2"/>
              <a:buChar char=""/>
              <a:defRPr/>
            </a:pPr>
            <a:r>
              <a:rPr lang="pt-BR" dirty="0" smtClean="0"/>
              <a:t>Exames de </a:t>
            </a:r>
            <a:r>
              <a:rPr lang="pt-BR" dirty="0" err="1" smtClean="0"/>
              <a:t>neuroimagem</a:t>
            </a:r>
            <a:r>
              <a:rPr lang="pt-BR" dirty="0" smtClean="0"/>
              <a:t> não são recomendados em crises simples. Mas devem ser avaliados em caso de suspeita de doença neurológica.</a:t>
            </a:r>
          </a:p>
          <a:p>
            <a:pPr marL="438912" indent="-320040" eaLnBrk="1" fontAlgn="auto" hangingPunct="1">
              <a:spcBef>
                <a:spcPts val="0"/>
              </a:spcBef>
              <a:spcAft>
                <a:spcPts val="0"/>
              </a:spcAft>
              <a:buFont typeface="Wingdings 2"/>
              <a:buChar char=""/>
              <a:defRPr/>
            </a:pPr>
            <a:endParaRPr lang="pt-BR"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accent1">
                    <a:satMod val="150000"/>
                  </a:schemeClr>
                </a:solidFill>
              </a:rPr>
              <a:t>Profilaxia </a:t>
            </a:r>
            <a:endParaRPr lang="pt-BR" dirty="0">
              <a:solidFill>
                <a:schemeClr val="accent1">
                  <a:satMod val="150000"/>
                </a:schemeClr>
              </a:solidFill>
            </a:endParaRPr>
          </a:p>
        </p:txBody>
      </p:sp>
      <p:sp>
        <p:nvSpPr>
          <p:cNvPr id="3" name="Espaço Reservado para Conteúdo 2"/>
          <p:cNvSpPr>
            <a:spLocks noGrp="1"/>
          </p:cNvSpPr>
          <p:nvPr>
            <p:ph idx="1"/>
          </p:nvPr>
        </p:nvSpPr>
        <p:spPr/>
        <p:txBody>
          <a:bodyPr>
            <a:normAutofit lnSpcReduction="10000"/>
          </a:bodyPr>
          <a:lstStyle/>
          <a:p>
            <a:pPr marL="273050" indent="-273050" algn="just" eaLnBrk="1" hangingPunct="1">
              <a:lnSpc>
                <a:spcPct val="80000"/>
              </a:lnSpc>
              <a:defRPr/>
            </a:pPr>
            <a:r>
              <a:rPr lang="en-US" sz="2000" smtClean="0">
                <a:latin typeface="Imprint MT Shadow"/>
                <a:ea typeface="Imprint MT Shadow"/>
                <a:cs typeface="Imprint MT Shadow"/>
              </a:rPr>
              <a:t>Profilaxia com Antitérmicos não possue nenhuma evidência que previna uma crise afebril portanto não deve ser utilizado</a:t>
            </a:r>
          </a:p>
          <a:p>
            <a:pPr marL="273050" indent="-273050" algn="just" eaLnBrk="1" hangingPunct="1">
              <a:lnSpc>
                <a:spcPct val="80000"/>
              </a:lnSpc>
              <a:defRPr/>
            </a:pPr>
            <a:endParaRPr lang="en-US" sz="2000" smtClean="0">
              <a:latin typeface="Imprint MT Shadow"/>
              <a:ea typeface="Imprint MT Shadow"/>
              <a:cs typeface="Imprint MT Shadow"/>
            </a:endParaRPr>
          </a:p>
          <a:p>
            <a:pPr marL="273050" indent="-273050" algn="just" eaLnBrk="1" hangingPunct="1">
              <a:lnSpc>
                <a:spcPct val="80000"/>
              </a:lnSpc>
              <a:defRPr/>
            </a:pPr>
            <a:r>
              <a:rPr lang="en-US" sz="2000" smtClean="0">
                <a:latin typeface="Imprint MT Shadow"/>
                <a:ea typeface="Imprint MT Shadow"/>
                <a:cs typeface="Imprint MT Shadow"/>
              </a:rPr>
              <a:t>Alguns autores defendem profilaxia com antiepiléticos em crianças com fatores preditivos para recorrência de crise febril</a:t>
            </a:r>
          </a:p>
          <a:p>
            <a:pPr marL="273050" indent="-273050" algn="just" eaLnBrk="1" hangingPunct="1">
              <a:lnSpc>
                <a:spcPct val="80000"/>
              </a:lnSpc>
              <a:defRPr/>
            </a:pPr>
            <a:endParaRPr lang="en-US" sz="2000" smtClean="0">
              <a:latin typeface="Imprint MT Shadow"/>
              <a:ea typeface="Imprint MT Shadow"/>
              <a:cs typeface="Imprint MT Shadow"/>
            </a:endParaRPr>
          </a:p>
          <a:p>
            <a:pPr marL="273050" indent="-273050" algn="just" eaLnBrk="1" hangingPunct="1">
              <a:lnSpc>
                <a:spcPct val="80000"/>
              </a:lnSpc>
              <a:buFont typeface="Arial" pitchFamily="34" charset="0"/>
              <a:buChar char="•"/>
              <a:defRPr/>
            </a:pPr>
            <a:r>
              <a:rPr lang="en-US" sz="2000" smtClean="0">
                <a:latin typeface="Imprint MT Shadow"/>
                <a:ea typeface="Imprint MT Shadow"/>
                <a:cs typeface="Imprint MT Shadow"/>
              </a:rPr>
              <a:t>Idade inferior a 18 meses</a:t>
            </a:r>
          </a:p>
          <a:p>
            <a:pPr marL="273050" indent="-273050" algn="just" eaLnBrk="1" hangingPunct="1">
              <a:lnSpc>
                <a:spcPct val="80000"/>
              </a:lnSpc>
              <a:buFont typeface="Arial" pitchFamily="34" charset="0"/>
              <a:buChar char="•"/>
              <a:defRPr/>
            </a:pPr>
            <a:r>
              <a:rPr lang="en-US" sz="2000" smtClean="0">
                <a:latin typeface="Imprint MT Shadow"/>
                <a:ea typeface="Imprint MT Shadow"/>
                <a:cs typeface="Imprint MT Shadow"/>
              </a:rPr>
              <a:t>História familiar de crise febril</a:t>
            </a:r>
          </a:p>
          <a:p>
            <a:pPr marL="273050" indent="-273050" algn="just" eaLnBrk="1" hangingPunct="1">
              <a:lnSpc>
                <a:spcPct val="80000"/>
              </a:lnSpc>
              <a:buFont typeface="Arial" pitchFamily="34" charset="0"/>
              <a:buChar char="•"/>
              <a:defRPr/>
            </a:pPr>
            <a:r>
              <a:rPr lang="en-US" sz="2000" smtClean="0">
                <a:latin typeface="Imprint MT Shadow"/>
                <a:ea typeface="Imprint MT Shadow"/>
                <a:cs typeface="Imprint MT Shadow"/>
              </a:rPr>
              <a:t>Duração da febre menor do que 1 hora antes da primeira crise febril</a:t>
            </a:r>
          </a:p>
          <a:p>
            <a:pPr marL="273050" indent="-273050" algn="just" eaLnBrk="1" hangingPunct="1">
              <a:lnSpc>
                <a:spcPct val="80000"/>
              </a:lnSpc>
              <a:buFont typeface="Wingdings" pitchFamily="2" charset="2"/>
              <a:buChar char="§"/>
              <a:defRPr/>
            </a:pPr>
            <a:endParaRPr lang="en-US" sz="2000" smtClean="0">
              <a:latin typeface="Imprint MT Shadow"/>
              <a:ea typeface="Imprint MT Shadow"/>
              <a:cs typeface="Imprint MT Shadow"/>
            </a:endParaRPr>
          </a:p>
          <a:p>
            <a:pPr marL="273050" indent="-273050" algn="just" eaLnBrk="1" hangingPunct="1">
              <a:lnSpc>
                <a:spcPct val="80000"/>
              </a:lnSpc>
              <a:buFont typeface="Wingdings" pitchFamily="2" charset="2"/>
              <a:buChar char="§"/>
              <a:defRPr/>
            </a:pPr>
            <a:r>
              <a:rPr lang="en-US" sz="2000" smtClean="0">
                <a:latin typeface="Imprint MT Shadow"/>
                <a:ea typeface="Imprint MT Shadow"/>
                <a:cs typeface="Imprint MT Shadow"/>
              </a:rPr>
              <a:t>Profilaxia deve ser considerada para crianças que apresentam 1 ou mais fatores</a:t>
            </a:r>
          </a:p>
          <a:p>
            <a:pPr marL="273050" indent="-273050" eaLnBrk="1" hangingPunct="1">
              <a:lnSpc>
                <a:spcPct val="80000"/>
              </a:lnSpc>
              <a:defRPr/>
            </a:pPr>
            <a:endParaRPr lang="pt-BR" sz="2000" smtClean="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accent1">
                    <a:satMod val="150000"/>
                  </a:schemeClr>
                </a:solidFill>
              </a:rPr>
              <a:t>Profilaxia </a:t>
            </a:r>
            <a:endParaRPr lang="pt-BR" dirty="0">
              <a:solidFill>
                <a:schemeClr val="accent1">
                  <a:satMod val="150000"/>
                </a:schemeClr>
              </a:solidFill>
            </a:endParaRPr>
          </a:p>
        </p:txBody>
      </p:sp>
      <p:sp>
        <p:nvSpPr>
          <p:cNvPr id="3" name="Espaço Reservado para Conteúdo 2"/>
          <p:cNvSpPr>
            <a:spLocks noGrp="1"/>
          </p:cNvSpPr>
          <p:nvPr>
            <p:ph idx="1"/>
          </p:nvPr>
        </p:nvSpPr>
        <p:spPr/>
        <p:txBody>
          <a:bodyPr rtlCol="0">
            <a:normAutofit fontScale="62500" lnSpcReduction="20000"/>
          </a:bodyPr>
          <a:lstStyle/>
          <a:p>
            <a:pPr marL="438912" indent="-320040" algn="just" eaLnBrk="1" fontAlgn="auto" hangingPunct="1">
              <a:spcBef>
                <a:spcPts val="0"/>
              </a:spcBef>
              <a:spcAft>
                <a:spcPts val="0"/>
              </a:spcAft>
              <a:buFont typeface="Wingdings 2"/>
              <a:buChar char=""/>
              <a:defRPr/>
            </a:pPr>
            <a:r>
              <a:rPr lang="en-US" dirty="0" err="1" smtClean="0">
                <a:latin typeface="Imprint MT Shadow"/>
                <a:ea typeface="Imprint MT Shadow"/>
                <a:cs typeface="Imprint MT Shadow"/>
              </a:rPr>
              <a:t>Intermitente</a:t>
            </a:r>
            <a:r>
              <a:rPr lang="en-US" dirty="0" smtClean="0">
                <a:latin typeface="Imprint MT Shadow"/>
                <a:ea typeface="Imprint MT Shadow"/>
                <a:cs typeface="Imprint MT Shadow"/>
              </a:rPr>
              <a:t>: </a:t>
            </a:r>
          </a:p>
          <a:p>
            <a:pPr marL="438912" indent="-320040" algn="just" eaLnBrk="1" fontAlgn="auto" hangingPunct="1">
              <a:spcBef>
                <a:spcPts val="0"/>
              </a:spcBef>
              <a:spcAft>
                <a:spcPts val="0"/>
              </a:spcAft>
              <a:buFont typeface="Wingdings 2"/>
              <a:buChar char=""/>
              <a:defRPr/>
            </a:pPr>
            <a:endParaRPr lang="en-US" dirty="0" smtClean="0">
              <a:latin typeface="Imprint MT Shadow"/>
              <a:ea typeface="Imprint MT Shadow"/>
              <a:cs typeface="Imprint MT Shadow"/>
            </a:endParaRPr>
          </a:p>
          <a:p>
            <a:pPr marL="731520" lvl="1" indent="-274320" algn="just" eaLnBrk="1" fontAlgn="auto" hangingPunct="1">
              <a:spcAft>
                <a:spcPts val="0"/>
              </a:spcAft>
              <a:buFont typeface="Arial" pitchFamily="34" charset="0"/>
              <a:buChar char="•"/>
              <a:defRPr/>
            </a:pPr>
            <a:r>
              <a:rPr lang="en-US" dirty="0" err="1" smtClean="0">
                <a:latin typeface="Imprint MT Shadow"/>
                <a:ea typeface="Imprint MT Shadow"/>
                <a:cs typeface="Imprint MT Shadow"/>
              </a:rPr>
              <a:t>Iniciada</a:t>
            </a:r>
            <a:r>
              <a:rPr lang="en-US" dirty="0" smtClean="0">
                <a:latin typeface="Imprint MT Shadow"/>
                <a:ea typeface="Imprint MT Shadow"/>
                <a:cs typeface="Imprint MT Shadow"/>
              </a:rPr>
              <a:t> a </a:t>
            </a:r>
            <a:r>
              <a:rPr lang="en-US" dirty="0" err="1" smtClean="0">
                <a:latin typeface="Imprint MT Shadow"/>
                <a:ea typeface="Imprint MT Shadow"/>
                <a:cs typeface="Imprint MT Shadow"/>
              </a:rPr>
              <a:t>qualquer</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sinal</a:t>
            </a:r>
            <a:r>
              <a:rPr lang="en-US" dirty="0" smtClean="0">
                <a:latin typeface="Imprint MT Shadow"/>
                <a:ea typeface="Imprint MT Shadow"/>
                <a:cs typeface="Imprint MT Shadow"/>
              </a:rPr>
              <a:t> de </a:t>
            </a:r>
            <a:r>
              <a:rPr lang="en-US" dirty="0" err="1" smtClean="0">
                <a:latin typeface="Imprint MT Shadow"/>
                <a:ea typeface="Imprint MT Shadow"/>
                <a:cs typeface="Imprint MT Shadow"/>
              </a:rPr>
              <a:t>adoecimento</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da</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criança</a:t>
            </a:r>
            <a:endParaRPr lang="en-US" dirty="0" smtClean="0">
              <a:latin typeface="Imprint MT Shadow"/>
              <a:ea typeface="Imprint MT Shadow"/>
              <a:cs typeface="Imprint MT Shadow"/>
            </a:endParaRPr>
          </a:p>
          <a:p>
            <a:pPr marL="731520" lvl="1" indent="-274320" algn="just" eaLnBrk="1" fontAlgn="auto" hangingPunct="1">
              <a:spcAft>
                <a:spcPts val="0"/>
              </a:spcAft>
              <a:buFont typeface="Arial" pitchFamily="34" charset="0"/>
              <a:buChar char="•"/>
              <a:defRPr/>
            </a:pPr>
            <a:r>
              <a:rPr lang="en-US" dirty="0" err="1" smtClean="0">
                <a:latin typeface="Imprint MT Shadow"/>
                <a:ea typeface="Imprint MT Shadow"/>
                <a:cs typeface="Imprint MT Shadow"/>
              </a:rPr>
              <a:t>Suspensa</a:t>
            </a:r>
            <a:r>
              <a:rPr lang="en-US" dirty="0" smtClean="0">
                <a:latin typeface="Imprint MT Shadow"/>
                <a:ea typeface="Imprint MT Shadow"/>
                <a:cs typeface="Imprint MT Shadow"/>
              </a:rPr>
              <a:t> 24 </a:t>
            </a:r>
            <a:r>
              <a:rPr lang="en-US" dirty="0" err="1" smtClean="0">
                <a:latin typeface="Imprint MT Shadow"/>
                <a:ea typeface="Imprint MT Shadow"/>
                <a:cs typeface="Imprint MT Shadow"/>
              </a:rPr>
              <a:t>horas</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após</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último</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pico</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febril</a:t>
            </a:r>
            <a:endParaRPr lang="en-US" dirty="0" smtClean="0">
              <a:latin typeface="Imprint MT Shadow"/>
              <a:ea typeface="Imprint MT Shadow"/>
              <a:cs typeface="Imprint MT Shadow"/>
            </a:endParaRPr>
          </a:p>
          <a:p>
            <a:pPr marL="731520" lvl="1" indent="-274320" algn="just" eaLnBrk="1" fontAlgn="auto" hangingPunct="1">
              <a:spcAft>
                <a:spcPts val="0"/>
              </a:spcAft>
              <a:buFont typeface="Arial" pitchFamily="34" charset="0"/>
              <a:buChar char="•"/>
              <a:defRPr/>
            </a:pPr>
            <a:r>
              <a:rPr lang="en-US" dirty="0" err="1" smtClean="0">
                <a:latin typeface="Imprint MT Shadow"/>
                <a:ea typeface="Imprint MT Shadow"/>
                <a:cs typeface="Imprint MT Shadow"/>
              </a:rPr>
              <a:t>Benzodiazepínicos</a:t>
            </a:r>
            <a:r>
              <a:rPr lang="en-US" dirty="0" smtClean="0">
                <a:latin typeface="Imprint MT Shadow"/>
                <a:ea typeface="Imprint MT Shadow"/>
                <a:cs typeface="Imprint MT Shadow"/>
              </a:rPr>
              <a:t> 0,5 a 1mg/kg/</a:t>
            </a:r>
            <a:r>
              <a:rPr lang="en-US" dirty="0" err="1" smtClean="0">
                <a:latin typeface="Imprint MT Shadow"/>
                <a:ea typeface="Imprint MT Shadow"/>
                <a:cs typeface="Imprint MT Shadow"/>
              </a:rPr>
              <a:t>dia</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divididos</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em</a:t>
            </a:r>
            <a:r>
              <a:rPr lang="en-US" dirty="0" smtClean="0">
                <a:latin typeface="Imprint MT Shadow"/>
                <a:ea typeface="Imprint MT Shadow"/>
                <a:cs typeface="Imprint MT Shadow"/>
              </a:rPr>
              <a:t> 2 </a:t>
            </a:r>
            <a:r>
              <a:rPr lang="en-US" dirty="0" err="1" smtClean="0">
                <a:latin typeface="Imprint MT Shadow"/>
                <a:ea typeface="Imprint MT Shadow"/>
                <a:cs typeface="Imprint MT Shadow"/>
              </a:rPr>
              <a:t>tomadas</a:t>
            </a:r>
            <a:endParaRPr lang="en-US" dirty="0" smtClean="0">
              <a:latin typeface="Imprint MT Shadow"/>
              <a:ea typeface="Imprint MT Shadow"/>
              <a:cs typeface="Imprint MT Shadow"/>
            </a:endParaRPr>
          </a:p>
          <a:p>
            <a:pPr marL="438912" indent="-320040" algn="just" eaLnBrk="1" fontAlgn="auto" hangingPunct="1">
              <a:spcBef>
                <a:spcPts val="0"/>
              </a:spcBef>
              <a:spcAft>
                <a:spcPts val="0"/>
              </a:spcAft>
              <a:buFont typeface="Wingdings 2"/>
              <a:buChar char=""/>
              <a:defRPr/>
            </a:pPr>
            <a:endParaRPr lang="en-US" dirty="0" smtClean="0">
              <a:latin typeface="Imprint MT Shadow"/>
              <a:ea typeface="Imprint MT Shadow"/>
              <a:cs typeface="Imprint MT Shadow"/>
            </a:endParaRPr>
          </a:p>
          <a:p>
            <a:pPr marL="438912" indent="-320040" algn="just" eaLnBrk="1" fontAlgn="auto" hangingPunct="1">
              <a:spcBef>
                <a:spcPts val="0"/>
              </a:spcBef>
              <a:spcAft>
                <a:spcPts val="0"/>
              </a:spcAft>
              <a:buFont typeface="Wingdings 2"/>
              <a:buChar char=""/>
              <a:defRPr/>
            </a:pPr>
            <a:r>
              <a:rPr lang="en-US" dirty="0" err="1" smtClean="0">
                <a:latin typeface="Imprint MT Shadow"/>
                <a:ea typeface="Imprint MT Shadow"/>
                <a:cs typeface="Imprint MT Shadow"/>
              </a:rPr>
              <a:t>Contínua</a:t>
            </a:r>
            <a:r>
              <a:rPr lang="en-US" dirty="0" smtClean="0">
                <a:latin typeface="Imprint MT Shadow"/>
                <a:ea typeface="Imprint MT Shadow"/>
                <a:cs typeface="Imprint MT Shadow"/>
              </a:rPr>
              <a:t> : </a:t>
            </a:r>
            <a:r>
              <a:rPr lang="en-US" dirty="0" err="1" smtClean="0">
                <a:latin typeface="Imprint MT Shadow"/>
                <a:ea typeface="Imprint MT Shadow"/>
                <a:cs typeface="Imprint MT Shadow"/>
              </a:rPr>
              <a:t>rara</a:t>
            </a:r>
            <a:r>
              <a:rPr lang="en-US" dirty="0" smtClean="0">
                <a:latin typeface="Imprint MT Shadow"/>
                <a:ea typeface="Imprint MT Shadow"/>
                <a:cs typeface="Imprint MT Shadow"/>
              </a:rPr>
              <a:t> e </a:t>
            </a:r>
            <a:r>
              <a:rPr lang="en-US" dirty="0" err="1" smtClean="0">
                <a:latin typeface="Imprint MT Shadow"/>
                <a:ea typeface="Imprint MT Shadow"/>
                <a:cs typeface="Imprint MT Shadow"/>
              </a:rPr>
              <a:t>pouco</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usada</a:t>
            </a:r>
            <a:endParaRPr lang="en-US" dirty="0" smtClean="0">
              <a:latin typeface="Imprint MT Shadow"/>
              <a:ea typeface="Imprint MT Shadow"/>
              <a:cs typeface="Imprint MT Shadow"/>
            </a:endParaRPr>
          </a:p>
          <a:p>
            <a:pPr marL="438912" indent="-320040" algn="just" eaLnBrk="1" fontAlgn="auto" hangingPunct="1">
              <a:spcBef>
                <a:spcPts val="0"/>
              </a:spcBef>
              <a:spcAft>
                <a:spcPts val="0"/>
              </a:spcAft>
              <a:buFont typeface="Wingdings 2"/>
              <a:buChar char=""/>
              <a:defRPr/>
            </a:pPr>
            <a:endParaRPr lang="en-US" dirty="0" smtClean="0">
              <a:latin typeface="Imprint MT Shadow"/>
              <a:ea typeface="Imprint MT Shadow"/>
              <a:cs typeface="Imprint MT Shadow"/>
            </a:endParaRPr>
          </a:p>
          <a:p>
            <a:pPr marL="731520" lvl="1" indent="-274320" algn="just" eaLnBrk="1" fontAlgn="auto" hangingPunct="1">
              <a:spcAft>
                <a:spcPts val="0"/>
              </a:spcAft>
              <a:buFont typeface="Arial" pitchFamily="34" charset="0"/>
              <a:buChar char="•"/>
              <a:defRPr/>
            </a:pPr>
            <a:r>
              <a:rPr lang="en-US" dirty="0" err="1" smtClean="0">
                <a:latin typeface="Imprint MT Shadow"/>
                <a:ea typeface="Imprint MT Shadow"/>
                <a:cs typeface="Imprint MT Shadow"/>
              </a:rPr>
              <a:t>Elevação</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rápida</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da</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temperatura</a:t>
            </a:r>
            <a:r>
              <a:rPr lang="en-US" dirty="0" smtClean="0">
                <a:latin typeface="Imprint MT Shadow"/>
                <a:ea typeface="Imprint MT Shadow"/>
                <a:cs typeface="Imprint MT Shadow"/>
              </a:rPr>
              <a:t> corporal, </a:t>
            </a:r>
            <a:r>
              <a:rPr lang="en-US" dirty="0" err="1" smtClean="0">
                <a:latin typeface="Imprint MT Shadow"/>
                <a:ea typeface="Imprint MT Shadow"/>
                <a:cs typeface="Imprint MT Shadow"/>
              </a:rPr>
              <a:t>falha</a:t>
            </a:r>
            <a:r>
              <a:rPr lang="en-US" dirty="0" smtClean="0">
                <a:latin typeface="Imprint MT Shadow"/>
                <a:ea typeface="Imprint MT Shadow"/>
                <a:cs typeface="Imprint MT Shadow"/>
              </a:rPr>
              <a:t> no </a:t>
            </a:r>
            <a:r>
              <a:rPr lang="en-US" dirty="0" err="1" smtClean="0">
                <a:latin typeface="Imprint MT Shadow"/>
                <a:ea typeface="Imprint MT Shadow"/>
                <a:cs typeface="Imprint MT Shadow"/>
              </a:rPr>
              <a:t>tratamento</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intermitente</a:t>
            </a:r>
            <a:r>
              <a:rPr lang="en-US" dirty="0" smtClean="0">
                <a:latin typeface="Imprint MT Shadow"/>
                <a:ea typeface="Imprint MT Shadow"/>
                <a:cs typeface="Imprint MT Shadow"/>
              </a:rPr>
              <a:t>, </a:t>
            </a:r>
            <a:r>
              <a:rPr lang="en-US" i="1" dirty="0" smtClean="0">
                <a:latin typeface="Imprint MT Shadow"/>
                <a:ea typeface="Imprint MT Shadow"/>
                <a:cs typeface="Imprint MT Shadow"/>
              </a:rPr>
              <a:t>status </a:t>
            </a:r>
            <a:r>
              <a:rPr lang="en-US" i="1" dirty="0" err="1" smtClean="0">
                <a:latin typeface="Imprint MT Shadow"/>
                <a:ea typeface="Imprint MT Shadow"/>
                <a:cs typeface="Imprint MT Shadow"/>
              </a:rPr>
              <a:t>epileticus</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na</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primeira</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crise</a:t>
            </a:r>
            <a:endParaRPr lang="en-US" dirty="0" smtClean="0">
              <a:latin typeface="Imprint MT Shadow"/>
              <a:ea typeface="Imprint MT Shadow"/>
              <a:cs typeface="Imprint MT Shadow"/>
            </a:endParaRPr>
          </a:p>
          <a:p>
            <a:pPr marL="731520" lvl="1" indent="-274320" algn="just" eaLnBrk="1" fontAlgn="auto" hangingPunct="1">
              <a:spcAft>
                <a:spcPts val="0"/>
              </a:spcAft>
              <a:buFont typeface="Arial" pitchFamily="34" charset="0"/>
              <a:buChar char="•"/>
              <a:defRPr/>
            </a:pPr>
            <a:r>
              <a:rPr lang="en-US" dirty="0" err="1" smtClean="0">
                <a:latin typeface="Imprint MT Shadow"/>
                <a:ea typeface="Imprint MT Shadow"/>
                <a:cs typeface="Imprint MT Shadow"/>
              </a:rPr>
              <a:t>Fenobarbital</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valproato</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associado</a:t>
            </a:r>
            <a:r>
              <a:rPr lang="en-US" dirty="0" smtClean="0">
                <a:latin typeface="Imprint MT Shadow"/>
                <a:ea typeface="Imprint MT Shadow"/>
                <a:cs typeface="Imprint MT Shadow"/>
              </a:rPr>
              <a:t> a </a:t>
            </a:r>
            <a:r>
              <a:rPr lang="en-US" dirty="0" err="1" smtClean="0">
                <a:latin typeface="Imprint MT Shadow"/>
                <a:ea typeface="Imprint MT Shadow"/>
                <a:cs typeface="Imprint MT Shadow"/>
              </a:rPr>
              <a:t>muitos</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efeitos</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colaterais</a:t>
            </a:r>
            <a:r>
              <a:rPr lang="en-US" dirty="0" smtClean="0">
                <a:latin typeface="Imprint MT Shadow"/>
                <a:ea typeface="Imprint MT Shadow"/>
                <a:cs typeface="Imprint MT Shadow"/>
              </a:rPr>
              <a:t>)</a:t>
            </a:r>
          </a:p>
          <a:p>
            <a:pPr marL="438912" indent="-320040" eaLnBrk="1" fontAlgn="auto" hangingPunct="1">
              <a:spcBef>
                <a:spcPts val="0"/>
              </a:spcBef>
              <a:spcAft>
                <a:spcPts val="0"/>
              </a:spcAft>
              <a:buFont typeface="Wingdings 2"/>
              <a:buChar char=""/>
              <a:defRPr/>
            </a:pPr>
            <a:endParaRPr lang="pt-BR"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smtClean="0">
                <a:solidFill>
                  <a:schemeClr val="accent1">
                    <a:satMod val="150000"/>
                  </a:schemeClr>
                </a:solidFill>
              </a:rPr>
              <a:t>Referencias</a:t>
            </a:r>
            <a:endParaRPr lang="pt-BR" dirty="0">
              <a:solidFill>
                <a:schemeClr val="accent1">
                  <a:satMod val="150000"/>
                </a:schemeClr>
              </a:solidFill>
            </a:endParaRPr>
          </a:p>
        </p:txBody>
      </p:sp>
      <p:sp>
        <p:nvSpPr>
          <p:cNvPr id="3" name="Espaço Reservado para Conteúdo 2"/>
          <p:cNvSpPr>
            <a:spLocks noGrp="1"/>
          </p:cNvSpPr>
          <p:nvPr>
            <p:ph idx="1"/>
          </p:nvPr>
        </p:nvSpPr>
        <p:spPr/>
        <p:txBody>
          <a:bodyPr rtlCol="0">
            <a:normAutofit fontScale="47500" lnSpcReduction="20000"/>
          </a:bodyPr>
          <a:lstStyle/>
          <a:p>
            <a:pPr marL="438912" indent="-320040" eaLnBrk="1" fontAlgn="auto" hangingPunct="1">
              <a:spcBef>
                <a:spcPts val="0"/>
              </a:spcBef>
              <a:spcAft>
                <a:spcPts val="0"/>
              </a:spcAft>
              <a:buFont typeface="Wingdings 2"/>
              <a:buChar char=""/>
              <a:defRPr/>
            </a:pPr>
            <a:r>
              <a:rPr lang="en-US" dirty="0" smtClean="0">
                <a:latin typeface="Imprint MT Shadow"/>
                <a:ea typeface="Imprint MT Shadow"/>
                <a:cs typeface="Imprint MT Shadow"/>
              </a:rPr>
              <a:t>Casella et all. </a:t>
            </a:r>
            <a:r>
              <a:rPr lang="en-US" dirty="0" err="1" smtClean="0">
                <a:latin typeface="Imprint MT Shadow"/>
                <a:ea typeface="Imprint MT Shadow"/>
                <a:cs typeface="Imprint MT Shadow"/>
              </a:rPr>
              <a:t>Abordagem</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da</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crise</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convulsiva</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aguda</a:t>
            </a:r>
            <a:r>
              <a:rPr lang="en-US" dirty="0" smtClean="0">
                <a:latin typeface="Imprint MT Shadow"/>
                <a:ea typeface="Imprint MT Shadow"/>
                <a:cs typeface="Imprint MT Shadow"/>
              </a:rPr>
              <a:t> e </a:t>
            </a:r>
            <a:r>
              <a:rPr lang="en-US" dirty="0" err="1" smtClean="0">
                <a:latin typeface="Imprint MT Shadow"/>
                <a:ea typeface="Imprint MT Shadow"/>
                <a:cs typeface="Imprint MT Shadow"/>
              </a:rPr>
              <a:t>estado</a:t>
            </a:r>
            <a:r>
              <a:rPr lang="en-US" dirty="0" smtClean="0">
                <a:latin typeface="Imprint MT Shadow"/>
                <a:ea typeface="Imprint MT Shadow"/>
                <a:cs typeface="Imprint MT Shadow"/>
              </a:rPr>
              <a:t> de mal </a:t>
            </a:r>
            <a:r>
              <a:rPr lang="en-US" dirty="0" err="1" smtClean="0">
                <a:latin typeface="Imprint MT Shadow"/>
                <a:ea typeface="Imprint MT Shadow"/>
                <a:cs typeface="Imprint MT Shadow"/>
              </a:rPr>
              <a:t>epiléptico</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em</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crianças.Jornal</a:t>
            </a:r>
            <a:r>
              <a:rPr lang="en-US" dirty="0" smtClean="0">
                <a:latin typeface="Imprint MT Shadow"/>
                <a:ea typeface="Imprint MT Shadow"/>
                <a:cs typeface="Imprint MT Shadow"/>
              </a:rPr>
              <a:t> de Pediatria-Vol.75,Supl.2,1999 </a:t>
            </a:r>
          </a:p>
          <a:p>
            <a:pPr marL="438912" indent="-320040" eaLnBrk="1" fontAlgn="auto" hangingPunct="1">
              <a:spcBef>
                <a:spcPts val="0"/>
              </a:spcBef>
              <a:spcAft>
                <a:spcPts val="0"/>
              </a:spcAft>
              <a:buFont typeface="Wingdings 2"/>
              <a:buChar char=""/>
              <a:defRPr/>
            </a:pPr>
            <a:endParaRPr lang="en-US" dirty="0" smtClean="0">
              <a:latin typeface="Imprint MT Shadow"/>
              <a:ea typeface="Imprint MT Shadow"/>
              <a:cs typeface="Imprint MT Shadow"/>
            </a:endParaRPr>
          </a:p>
          <a:p>
            <a:pPr marL="438912" indent="-320040" eaLnBrk="1" fontAlgn="auto" hangingPunct="1">
              <a:spcBef>
                <a:spcPts val="0"/>
              </a:spcBef>
              <a:spcAft>
                <a:spcPts val="0"/>
              </a:spcAft>
              <a:buFont typeface="Wingdings 2"/>
              <a:buChar char=""/>
              <a:defRPr/>
            </a:pPr>
            <a:r>
              <a:rPr lang="en-US" dirty="0" err="1" smtClean="0">
                <a:latin typeface="Imprint MT Shadow"/>
                <a:ea typeface="Imprint MT Shadow"/>
                <a:cs typeface="Imprint MT Shadow"/>
              </a:rPr>
              <a:t>Siqueira</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LFM.Atualização</a:t>
            </a:r>
            <a:r>
              <a:rPr lang="en-US" dirty="0" smtClean="0">
                <a:latin typeface="Imprint MT Shadow"/>
                <a:ea typeface="Imprint MT Shadow"/>
                <a:cs typeface="Imprint MT Shadow"/>
              </a:rPr>
              <a:t> no </a:t>
            </a:r>
            <a:r>
              <a:rPr lang="en-US" dirty="0" err="1" smtClean="0">
                <a:latin typeface="Imprint MT Shadow"/>
                <a:ea typeface="Imprint MT Shadow"/>
                <a:cs typeface="Imprint MT Shadow"/>
              </a:rPr>
              <a:t>diagnóstico</a:t>
            </a:r>
            <a:r>
              <a:rPr lang="en-US" dirty="0" smtClean="0">
                <a:latin typeface="Imprint MT Shadow"/>
                <a:ea typeface="Imprint MT Shadow"/>
                <a:cs typeface="Imprint MT Shadow"/>
              </a:rPr>
              <a:t>  e </a:t>
            </a:r>
            <a:r>
              <a:rPr lang="en-US" dirty="0" err="1" smtClean="0">
                <a:latin typeface="Imprint MT Shadow"/>
                <a:ea typeface="Imprint MT Shadow"/>
                <a:cs typeface="Imprint MT Shadow"/>
              </a:rPr>
              <a:t>tratamento</a:t>
            </a:r>
            <a:r>
              <a:rPr lang="en-US" dirty="0" smtClean="0">
                <a:latin typeface="Imprint MT Shadow"/>
                <a:ea typeface="Imprint MT Shadow"/>
                <a:cs typeface="Imprint MT Shadow"/>
              </a:rPr>
              <a:t> das crises </a:t>
            </a:r>
            <a:r>
              <a:rPr lang="en-US" dirty="0" err="1" smtClean="0">
                <a:latin typeface="Imprint MT Shadow"/>
                <a:ea typeface="Imprint MT Shadow"/>
                <a:cs typeface="Imprint MT Shadow"/>
              </a:rPr>
              <a:t>epilépticas</a:t>
            </a:r>
            <a:r>
              <a:rPr lang="en-US" dirty="0" smtClean="0">
                <a:latin typeface="Imprint MT Shadow"/>
                <a:ea typeface="Imprint MT Shadow"/>
                <a:cs typeface="Imprint MT Shadow"/>
              </a:rPr>
              <a:t> </a:t>
            </a:r>
            <a:r>
              <a:rPr lang="en-US" dirty="0" err="1" smtClean="0">
                <a:latin typeface="Imprint MT Shadow"/>
                <a:ea typeface="Imprint MT Shadow"/>
                <a:cs typeface="Imprint MT Shadow"/>
              </a:rPr>
              <a:t>febris</a:t>
            </a:r>
            <a:r>
              <a:rPr lang="en-US" dirty="0" smtClean="0">
                <a:latin typeface="Imprint MT Shadow"/>
                <a:ea typeface="Imprint MT Shadow"/>
                <a:cs typeface="Imprint MT Shadow"/>
              </a:rPr>
              <a:t>. Rev Assoc Med Bras 2010; 56(4): 489-92</a:t>
            </a:r>
          </a:p>
          <a:p>
            <a:pPr marL="438912" indent="-320040" eaLnBrk="1" fontAlgn="auto" hangingPunct="1">
              <a:spcBef>
                <a:spcPts val="0"/>
              </a:spcBef>
              <a:spcAft>
                <a:spcPts val="0"/>
              </a:spcAft>
              <a:buFont typeface="Wingdings 2"/>
              <a:buChar char=""/>
              <a:defRPr/>
            </a:pPr>
            <a:endParaRPr lang="pt-BR" dirty="0" smtClean="0"/>
          </a:p>
          <a:p>
            <a:pPr marL="438912" indent="-320040" eaLnBrk="1" fontAlgn="auto" hangingPunct="1">
              <a:spcBef>
                <a:spcPts val="0"/>
              </a:spcBef>
              <a:spcAft>
                <a:spcPts val="0"/>
              </a:spcAft>
              <a:buFont typeface="Wingdings 2"/>
              <a:buChar char=""/>
              <a:defRPr/>
            </a:pPr>
            <a:r>
              <a:rPr lang="pt-BR" dirty="0" smtClean="0"/>
              <a:t>ALENCAR, Sarah Pinheiro de. Convulsão febril: aspectos clínicos e terapêuticos. Artigo de revisão. </a:t>
            </a:r>
            <a:r>
              <a:rPr lang="pt-BR" b="1" dirty="0" smtClean="0"/>
              <a:t>Revista de Medicina da UFC</a:t>
            </a:r>
            <a:r>
              <a:rPr lang="pt-BR" dirty="0" smtClean="0"/>
              <a:t>, [</a:t>
            </a:r>
            <a:r>
              <a:rPr lang="pt-BR" dirty="0" err="1" smtClean="0"/>
              <a:t>S.l.</a:t>
            </a:r>
            <a:r>
              <a:rPr lang="pt-BR" dirty="0" smtClean="0"/>
              <a:t>], v. 55, n. 1, p. 38-42, jun. 2015. ISSN 2447-6595. Disponível em: &lt;</a:t>
            </a:r>
            <a:r>
              <a:rPr lang="pt-BR" dirty="0" smtClean="0">
                <a:hlinkClick r:id="rId3"/>
              </a:rPr>
              <a:t>http://www.revistademedicina.ufc.br/ojs/index.</a:t>
            </a:r>
            <a:r>
              <a:rPr lang="pt-BR" dirty="0" err="1" smtClean="0">
                <a:hlinkClick r:id="rId3"/>
              </a:rPr>
              <a:t>php</a:t>
            </a:r>
            <a:r>
              <a:rPr lang="pt-BR" dirty="0" smtClean="0">
                <a:hlinkClick r:id="rId3"/>
              </a:rPr>
              <a:t>/</a:t>
            </a:r>
            <a:r>
              <a:rPr lang="pt-BR" dirty="0" err="1" smtClean="0">
                <a:hlinkClick r:id="rId3"/>
              </a:rPr>
              <a:t>revistademedicinaufc</a:t>
            </a:r>
            <a:r>
              <a:rPr lang="pt-BR" dirty="0" smtClean="0">
                <a:hlinkClick r:id="rId3"/>
              </a:rPr>
              <a:t>/</a:t>
            </a:r>
            <a:r>
              <a:rPr lang="pt-BR" dirty="0" err="1" smtClean="0">
                <a:hlinkClick r:id="rId3"/>
              </a:rPr>
              <a:t>article</a:t>
            </a:r>
            <a:r>
              <a:rPr lang="pt-BR" dirty="0" smtClean="0">
                <a:hlinkClick r:id="rId3"/>
              </a:rPr>
              <a:t>/</a:t>
            </a:r>
            <a:r>
              <a:rPr lang="pt-BR" dirty="0" err="1" smtClean="0">
                <a:hlinkClick r:id="rId3"/>
              </a:rPr>
              <a:t>view</a:t>
            </a:r>
            <a:r>
              <a:rPr lang="pt-BR" dirty="0" smtClean="0">
                <a:hlinkClick r:id="rId3"/>
              </a:rPr>
              <a:t>/10</a:t>
            </a:r>
            <a:r>
              <a:rPr lang="pt-BR" dirty="0" smtClean="0"/>
              <a:t>&gt;. Acesso em: 18 Mai. 2016. </a:t>
            </a:r>
            <a:r>
              <a:rPr lang="pt-BR" dirty="0" err="1" smtClean="0"/>
              <a:t>doi</a:t>
            </a:r>
            <a:r>
              <a:rPr lang="pt-BR" dirty="0" smtClean="0"/>
              <a:t>:</a:t>
            </a:r>
            <a:r>
              <a:rPr lang="pt-BR" dirty="0" smtClean="0">
                <a:hlinkClick r:id="rId4"/>
              </a:rPr>
              <a:t>http://dx.doi.org/10.20513/2447-6595.2015v55n1p38-42</a:t>
            </a:r>
            <a:r>
              <a:rPr lang="pt-BR" dirty="0" smtClean="0"/>
              <a:t>. </a:t>
            </a:r>
          </a:p>
          <a:p>
            <a:pPr marL="438912" indent="-320040" eaLnBrk="1" fontAlgn="auto" hangingPunct="1">
              <a:spcBef>
                <a:spcPts val="0"/>
              </a:spcBef>
              <a:spcAft>
                <a:spcPts val="0"/>
              </a:spcAft>
              <a:buFont typeface="Wingdings 2"/>
              <a:buChar char=""/>
              <a:defRPr/>
            </a:pPr>
            <a:endParaRPr lang="pt-BR" dirty="0" smtClean="0"/>
          </a:p>
          <a:p>
            <a:pPr marL="438912" indent="-320040" eaLnBrk="1" fontAlgn="auto" hangingPunct="1">
              <a:spcBef>
                <a:spcPts val="0"/>
              </a:spcBef>
              <a:spcAft>
                <a:spcPts val="0"/>
              </a:spcAft>
              <a:buFont typeface="Wingdings 2"/>
              <a:buChar char=""/>
              <a:defRPr/>
            </a:pPr>
            <a:r>
              <a:rPr lang="pt-BR" dirty="0" smtClean="0"/>
              <a:t>Marcondes </a:t>
            </a:r>
            <a:r>
              <a:rPr lang="pt-BR" dirty="0" err="1" smtClean="0"/>
              <a:t>Laíse</a:t>
            </a:r>
            <a:r>
              <a:rPr lang="pt-BR" dirty="0" smtClean="0"/>
              <a:t> </a:t>
            </a:r>
            <a:r>
              <a:rPr lang="pt-BR" dirty="0" err="1" smtClean="0"/>
              <a:t>Valverde</a:t>
            </a:r>
            <a:r>
              <a:rPr lang="pt-BR" dirty="0" smtClean="0"/>
              <a:t> de M., Caso Clinico: Crise Febril acessado em </a:t>
            </a:r>
            <a:r>
              <a:rPr lang="pt-BR" dirty="0" smtClean="0">
                <a:hlinkClick r:id="rId5"/>
              </a:rPr>
              <a:t>http://www.paulomargotto.com.br/documentos/Caso_Clin_Crise-Febril.</a:t>
            </a:r>
            <a:r>
              <a:rPr lang="pt-BR" dirty="0" err="1" smtClean="0">
                <a:hlinkClick r:id="rId5"/>
              </a:rPr>
              <a:t>ppt</a:t>
            </a:r>
            <a:r>
              <a:rPr lang="pt-BR" dirty="0" smtClean="0"/>
              <a:t> no dia 16/05/2016</a:t>
            </a:r>
            <a:endParaRPr lang="pt-BR" dirty="0"/>
          </a:p>
        </p:txBody>
      </p:sp>
      <p:graphicFrame>
        <p:nvGraphicFramePr>
          <p:cNvPr id="32786" name="Group 18"/>
          <p:cNvGraphicFramePr>
            <a:graphicFrameLocks noGrp="1"/>
          </p:cNvGraphicFramePr>
          <p:nvPr/>
        </p:nvGraphicFramePr>
        <p:xfrm>
          <a:off x="2268538" y="4156075"/>
          <a:ext cx="5545137" cy="366713"/>
        </p:xfrm>
        <a:graphic>
          <a:graphicData uri="http://schemas.openxmlformats.org/drawingml/2006/table">
            <a:tbl>
              <a:tblPr/>
              <a:tblGrid>
                <a:gridCol w="4957762"/>
                <a:gridCol w="587375"/>
              </a:tblGrid>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800" b="1" i="0" u="none" strike="noStrike" cap="none" normalizeH="0" baseline="0" smtClean="0">
                          <a:ln>
                            <a:noFill/>
                          </a:ln>
                          <a:solidFill>
                            <a:srgbClr val="999999"/>
                          </a:solidFill>
                          <a:effectLst/>
                          <a:latin typeface="Verdana" pitchFamily="34" charset="0"/>
                          <a:cs typeface="Times New Roman" pitchFamily="18" charset="0"/>
                        </a:rPr>
                        <a:t>Caso Cl</a:t>
                      </a:r>
                      <a:r>
                        <a:rPr kumimoji="0" lang="pt-BR" sz="800" b="1" i="0" u="none" strike="noStrike" cap="none" normalizeH="0" baseline="0" smtClean="0">
                          <a:ln>
                            <a:noFill/>
                          </a:ln>
                          <a:solidFill>
                            <a:srgbClr val="999999"/>
                          </a:solidFill>
                          <a:effectLst/>
                          <a:latin typeface="Corbel"/>
                          <a:cs typeface="Times New Roman" pitchFamily="18" charset="0"/>
                        </a:rPr>
                        <a:t>í</a:t>
                      </a:r>
                      <a:r>
                        <a:rPr kumimoji="0" lang="pt-BR" sz="800" b="1" i="0" u="none" strike="noStrike" cap="none" normalizeH="0" baseline="0" smtClean="0">
                          <a:ln>
                            <a:noFill/>
                          </a:ln>
                          <a:solidFill>
                            <a:srgbClr val="999999"/>
                          </a:solidFill>
                          <a:effectLst/>
                          <a:latin typeface="Verdana" pitchFamily="34" charset="0"/>
                          <a:cs typeface="Times New Roman" pitchFamily="18" charset="0"/>
                        </a:rPr>
                        <a:t>nico: Crise Febril</a:t>
                      </a:r>
                      <a:r>
                        <a:rPr kumimoji="0" lang="pt-BR" sz="6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6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800" b="0" i="0" u="none" strike="noStrike" cap="none" normalizeH="0" baseline="0" smtClean="0">
                          <a:ln>
                            <a:noFill/>
                          </a:ln>
                          <a:solidFill>
                            <a:srgbClr val="999999"/>
                          </a:solidFill>
                          <a:effectLst/>
                          <a:latin typeface="Verdana" pitchFamily="34" charset="0"/>
                          <a:cs typeface="Times New Roman" pitchFamily="18" charset="0"/>
                        </a:rPr>
                        <a:t>Autor(es): Laise Valverde de M. Marcondes</a:t>
                      </a:r>
                      <a:endParaRPr kumimoji="0" lang="pt-BR" sz="1800" b="0" i="0" u="none" strike="noStrike" cap="none" normalizeH="0" baseline="0" smtClean="0">
                        <a:ln>
                          <a:noFill/>
                        </a:ln>
                        <a:solidFill>
                          <a:schemeClr val="tx1"/>
                        </a:solidFill>
                        <a:effectLst/>
                        <a:latin typeface="Corbel"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5"/>
                        </a:rPr>
                        <a:t>  </a:t>
                      </a:r>
                      <a:r>
                        <a:rPr kumimoji="0" lang="pt-BR" sz="1800" b="0" i="0" u="none" strike="noStrike" cap="none" normalizeH="0" baseline="0" smtClean="0">
                          <a:ln>
                            <a:noFill/>
                          </a:ln>
                          <a:solidFill>
                            <a:srgbClr val="000000"/>
                          </a:solidFill>
                          <a:effectLst/>
                          <a:latin typeface="Corbel"/>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40967" name="Picture 7" descr="link2">
            <a:hlinkClick r:id="rId5"/>
          </p:cNvPr>
          <p:cNvPicPr>
            <a:picLocks noChangeAspect="1" noChangeArrowheads="1"/>
          </p:cNvPicPr>
          <p:nvPr/>
        </p:nvPicPr>
        <p:blipFill>
          <a:blip r:embed="rId6"/>
          <a:srcRect/>
          <a:stretch>
            <a:fillRect/>
          </a:stretch>
        </p:blipFill>
        <p:spPr bwMode="auto">
          <a:xfrm>
            <a:off x="7164388" y="4227513"/>
            <a:ext cx="352425" cy="2857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p:cNvSpPr>
          <p:nvPr>
            <p:ph type="title"/>
          </p:nvPr>
        </p:nvSpPr>
        <p:spPr bwMode="auto">
          <a:xfrm>
            <a:off x="457200" y="114300"/>
            <a:ext cx="8229600" cy="938213"/>
          </a:xfrm>
        </p:spPr>
        <p:txBody>
          <a:bodyPr wrap="square" tIns="45720" bIns="45720" numCol="1" anchorCtr="0" compatLnSpc="1">
            <a:prstTxWarp prst="textNoShape">
              <a:avLst/>
            </a:prstTxWarp>
            <a:normAutofit fontScale="90000"/>
          </a:bodyPr>
          <a:lstStyle/>
          <a:p>
            <a:pPr algn="ctr" eaLnBrk="1" hangingPunct="1">
              <a:defRPr/>
            </a:pPr>
            <a:r>
              <a:rPr lang="pt-BR" sz="3600" smtClean="0"/>
              <a:t>Nota do Editor do site, Dr. Paulo R. Margotto</a:t>
            </a:r>
          </a:p>
        </p:txBody>
      </p:sp>
      <p:sp>
        <p:nvSpPr>
          <p:cNvPr id="41987" name="Rectangle 3"/>
          <p:cNvSpPr>
            <a:spLocks noGrp="1"/>
          </p:cNvSpPr>
          <p:nvPr>
            <p:ph type="body" idx="1"/>
          </p:nvPr>
        </p:nvSpPr>
        <p:spPr>
          <a:xfrm>
            <a:off x="468313" y="2211388"/>
            <a:ext cx="8229600" cy="3468687"/>
          </a:xfrm>
        </p:spPr>
        <p:txBody>
          <a:bodyPr/>
          <a:lstStyle/>
          <a:p>
            <a:pPr algn="ctr" eaLnBrk="1" hangingPunct="1"/>
            <a:r>
              <a:rPr lang="pt-BR" smtClean="0">
                <a:solidFill>
                  <a:srgbClr val="0066CC"/>
                </a:solidFill>
              </a:rPr>
              <a:t>E sobre a punção lombar na criança com Convulsão Febril?</a:t>
            </a:r>
          </a:p>
        </p:txBody>
      </p:sp>
      <p:graphicFrame>
        <p:nvGraphicFramePr>
          <p:cNvPr id="60435" name="Group 19"/>
          <p:cNvGraphicFramePr>
            <a:graphicFrameLocks noGrp="1"/>
          </p:cNvGraphicFramePr>
          <p:nvPr/>
        </p:nvGraphicFramePr>
        <p:xfrm>
          <a:off x="1547813" y="3363913"/>
          <a:ext cx="6119812" cy="517525"/>
        </p:xfrm>
        <a:graphic>
          <a:graphicData uri="http://schemas.openxmlformats.org/drawingml/2006/table">
            <a:tbl>
              <a:tblPr/>
              <a:tblGrid>
                <a:gridCol w="5472112"/>
                <a:gridCol w="647700"/>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Times New Roman" pitchFamily="18" charset="0"/>
                        </a:rPr>
                        <a:t>Caso Cl</a:t>
                      </a:r>
                      <a:r>
                        <a:rPr kumimoji="0" lang="pt-BR" sz="1400" b="1" i="0" u="none" strike="noStrike" cap="none" normalizeH="0" baseline="0" smtClean="0">
                          <a:ln>
                            <a:noFill/>
                          </a:ln>
                          <a:solidFill>
                            <a:srgbClr val="999999"/>
                          </a:solidFill>
                          <a:effectLst/>
                          <a:latin typeface="Corbel"/>
                          <a:cs typeface="Times New Roman" pitchFamily="18" charset="0"/>
                        </a:rPr>
                        <a:t>í</a:t>
                      </a:r>
                      <a:r>
                        <a:rPr kumimoji="0" lang="pt-BR" sz="1400" b="1" i="0" u="none" strike="noStrike" cap="none" normalizeH="0" baseline="0" smtClean="0">
                          <a:ln>
                            <a:noFill/>
                          </a:ln>
                          <a:solidFill>
                            <a:srgbClr val="999999"/>
                          </a:solidFill>
                          <a:effectLst/>
                          <a:latin typeface="Verdana" pitchFamily="34" charset="0"/>
                          <a:cs typeface="Times New Roman" pitchFamily="18" charset="0"/>
                        </a:rPr>
                        <a:t>nico: Crise Febril</a:t>
                      </a: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4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400" b="0" i="0" u="none" strike="noStrike" cap="none" normalizeH="0" baseline="0" smtClean="0">
                          <a:ln>
                            <a:noFill/>
                          </a:ln>
                          <a:solidFill>
                            <a:srgbClr val="999999"/>
                          </a:solidFill>
                          <a:effectLst/>
                          <a:latin typeface="Verdana" pitchFamily="34" charset="0"/>
                          <a:cs typeface="Times New Roman" pitchFamily="18" charset="0"/>
                        </a:rPr>
                        <a:t>Autor(es): Laise Valverde de M. Marcondes</a:t>
                      </a:r>
                      <a:endParaRPr kumimoji="0" lang="pt-BR" sz="1400" b="0" i="0" u="none" strike="noStrike" cap="none" normalizeH="0" baseline="0" smtClean="0">
                        <a:ln>
                          <a:noFill/>
                        </a:ln>
                        <a:solidFill>
                          <a:schemeClr val="tx1"/>
                        </a:solidFill>
                        <a:effectLst/>
                        <a:latin typeface="Corbel"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orbel"/>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41991" name="Picture 6" descr="link2">
            <a:hlinkClick r:id="rId2"/>
          </p:cNvPr>
          <p:cNvPicPr>
            <a:picLocks noChangeAspect="1" noChangeArrowheads="1"/>
          </p:cNvPicPr>
          <p:nvPr/>
        </p:nvPicPr>
        <p:blipFill>
          <a:blip r:embed="rId3"/>
          <a:srcRect/>
          <a:stretch>
            <a:fillRect/>
          </a:stretch>
        </p:blipFill>
        <p:spPr bwMode="auto">
          <a:xfrm>
            <a:off x="7019925" y="3435350"/>
            <a:ext cx="352425" cy="285750"/>
          </a:xfrm>
          <a:prstGeom prst="rect">
            <a:avLst/>
          </a:prstGeom>
          <a:noFill/>
          <a:ln w="9525">
            <a:noFill/>
            <a:miter lim="800000"/>
            <a:headEnd/>
            <a:tailEnd/>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Content Placeholder 13"/>
          <p:cNvSpPr>
            <a:spLocks noGrp="1"/>
          </p:cNvSpPr>
          <p:nvPr>
            <p:ph idx="4294967295"/>
          </p:nvPr>
        </p:nvSpPr>
        <p:spPr>
          <a:xfrm>
            <a:off x="395288" y="1131888"/>
            <a:ext cx="8229600" cy="3406775"/>
          </a:xfrm>
        </p:spPr>
        <p:txBody>
          <a:bodyPr lIns="68589" tIns="34295" rIns="68589" bIns="34295"/>
          <a:lstStyle/>
          <a:p>
            <a:pPr marL="273050" indent="-273050" eaLnBrk="1" hangingPunct="1"/>
            <a:r>
              <a:rPr lang="pt-BR" smtClean="0">
                <a:solidFill>
                  <a:srgbClr val="0066CC"/>
                </a:solidFill>
                <a:latin typeface="Imprint MT Shadow"/>
                <a:ea typeface="Imprint MT Shadow"/>
                <a:cs typeface="Imprint MT Shadow"/>
              </a:rPr>
              <a:t>Punção lombar</a:t>
            </a:r>
          </a:p>
          <a:p>
            <a:pPr marL="273050" indent="-273050" algn="just" eaLnBrk="1" hangingPunct="1">
              <a:buFont typeface="Wingdings 2" pitchFamily="18" charset="2"/>
              <a:buNone/>
            </a:pPr>
            <a:r>
              <a:rPr lang="en-US" sz="2000" smtClean="0">
                <a:latin typeface="Imprint MT Shadow"/>
                <a:ea typeface="Imprint MT Shadow"/>
                <a:cs typeface="Imprint MT Shadow"/>
              </a:rPr>
              <a:t>“</a:t>
            </a:r>
            <a:r>
              <a:rPr lang="pt-BR" sz="1600" smtClean="0">
                <a:latin typeface="Imprint MT Shadow"/>
                <a:ea typeface="Imprint MT Shadow"/>
                <a:cs typeface="Imprint MT Shadow"/>
              </a:rPr>
              <a:t>A retrospective cohort review of 704 patients aged 6 to 18 months who presented with a first simple febrile seizure revealed that 38 percent underwent LP . There were no diagnoses of bacterial meningitis made in children in whom this was not otherwise suspected clinically; leukocytosis was present in 3.8 percent. CSF cultures revealed no pathogens, but in 10 cases (3.8 percent) a contaminant grew. A separate study in children with complex febrile seizures revealed similar findings“</a:t>
            </a:r>
          </a:p>
          <a:p>
            <a:pPr marL="273050" indent="-273050" algn="just" eaLnBrk="1" hangingPunct="1">
              <a:buFont typeface="Wingdings 2" pitchFamily="18" charset="2"/>
              <a:buNone/>
            </a:pPr>
            <a:r>
              <a:rPr lang="pt-BR" sz="1600" smtClean="0">
                <a:solidFill>
                  <a:schemeClr val="accent1"/>
                </a:solidFill>
              </a:rPr>
              <a:t>“</a:t>
            </a:r>
            <a:r>
              <a:rPr lang="pt-BR" sz="1600" smtClean="0">
                <a:solidFill>
                  <a:srgbClr val="0066CC"/>
                </a:solidFill>
              </a:rPr>
              <a:t>Uma análise de coorte retrospectivo de 704 pacientes com idade entre 6 a 18 meses que apresentaram uma primeira convulsão febril simples revelou que 38 por cento foram submetidos a punção lombar. Não houve o diagnóstico de meningite bacteriana feita em crianças nas quais isso não foi de outra forma clinicamente suspeitos; leucocitose estava presente em 3,8 por cento. Culturas liquóricas não revelaram patógenos, mas em 10 casos (3,8 por cento) cresceu contaminante. Um estudo separado em crianças com convulsões febris complexas revelou resultados semelhantes "</a:t>
            </a:r>
          </a:p>
        </p:txBody>
      </p:sp>
      <p:sp>
        <p:nvSpPr>
          <p:cNvPr id="43011" name="Footer Placeholder 2"/>
          <p:cNvSpPr txBox="1">
            <a:spLocks noGrp="1"/>
          </p:cNvSpPr>
          <p:nvPr/>
        </p:nvSpPr>
        <p:spPr bwMode="auto">
          <a:xfrm>
            <a:off x="827088" y="4764088"/>
            <a:ext cx="7375525" cy="379412"/>
          </a:xfrm>
          <a:prstGeom prst="rect">
            <a:avLst/>
          </a:prstGeom>
          <a:noFill/>
          <a:ln w="9525">
            <a:noFill/>
            <a:miter lim="800000"/>
            <a:headEnd/>
            <a:tailEnd/>
          </a:ln>
        </p:spPr>
        <p:txBody>
          <a:bodyPr lIns="68589" tIns="34295" rIns="68589" bIns="34295" anchor="ctr"/>
          <a:lstStyle/>
          <a:p>
            <a:pPr algn="ctr" defTabSz="685800"/>
            <a:r>
              <a:rPr lang="en-US" sz="1100">
                <a:latin typeface="Imprint MT Shadow"/>
                <a:ea typeface="Imprint MT Shadow"/>
                <a:cs typeface="Imprint MT Shadow"/>
              </a:rPr>
              <a:t>Fishman MA. Febrile Seizures. Uptodate, March 2014</a:t>
            </a:r>
          </a:p>
        </p:txBody>
      </p:sp>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Content Placeholder 13"/>
          <p:cNvSpPr>
            <a:spLocks noGrp="1"/>
          </p:cNvSpPr>
          <p:nvPr>
            <p:ph idx="4294967295"/>
          </p:nvPr>
        </p:nvSpPr>
        <p:spPr>
          <a:xfrm>
            <a:off x="457200" y="1331913"/>
            <a:ext cx="8229600" cy="3406775"/>
          </a:xfrm>
        </p:spPr>
        <p:txBody>
          <a:bodyPr lIns="68589" tIns="34295" rIns="68589" bIns="34295"/>
          <a:lstStyle/>
          <a:p>
            <a:pPr marL="273050" indent="-273050" eaLnBrk="1" hangingPunct="1"/>
            <a:r>
              <a:rPr lang="pt-BR" smtClean="0">
                <a:solidFill>
                  <a:srgbClr val="0066CC"/>
                </a:solidFill>
                <a:latin typeface="Imprint MT Shadow"/>
                <a:ea typeface="Imprint MT Shadow"/>
                <a:cs typeface="Imprint MT Shadow"/>
              </a:rPr>
              <a:t>Punção lombar </a:t>
            </a:r>
            <a:r>
              <a:rPr lang="pt-BR" smtClean="0">
                <a:latin typeface="Imprint MT Shadow"/>
                <a:ea typeface="Imprint MT Shadow"/>
                <a:cs typeface="Imprint MT Shadow"/>
              </a:rPr>
              <a:t>(American Academy of </a:t>
            </a:r>
            <a:r>
              <a:rPr lang="pt-BR" sz="2000" smtClean="0">
                <a:latin typeface="Imprint MT Shadow"/>
                <a:ea typeface="Imprint MT Shadow"/>
                <a:cs typeface="Imprint MT Shadow"/>
              </a:rPr>
              <a:t>Pediatrics) :</a:t>
            </a:r>
          </a:p>
          <a:p>
            <a:pPr marL="273050" indent="-273050" algn="just" eaLnBrk="1" hangingPunct="1">
              <a:buFont typeface="Arial" pitchFamily="34" charset="0"/>
              <a:buChar char="•"/>
            </a:pPr>
            <a:r>
              <a:rPr lang="pt-BR" sz="2000" smtClean="0">
                <a:latin typeface="Imprint MT Shadow"/>
                <a:ea typeface="Imprint MT Shadow"/>
                <a:cs typeface="Imprint MT Shadow"/>
              </a:rPr>
              <a:t>Indicada na presença sinais ou sintomas meníngeos ou qualquer característica clínica sugestiva de meningite ou infecção intracraniana</a:t>
            </a:r>
          </a:p>
          <a:p>
            <a:pPr marL="273050" indent="-273050" algn="just" eaLnBrk="1" hangingPunct="1">
              <a:buFont typeface="Arial" pitchFamily="34" charset="0"/>
              <a:buChar char="•"/>
            </a:pPr>
            <a:r>
              <a:rPr lang="pt-BR" sz="2000" smtClean="0">
                <a:latin typeface="Imprint MT Shadow"/>
                <a:ea typeface="Imprint MT Shadow"/>
                <a:cs typeface="Imprint MT Shadow"/>
              </a:rPr>
              <a:t>Considerada em lactentes entre 6 a 12 meses se for desconhecida ou indeterminada a imunização contra </a:t>
            </a:r>
            <a:r>
              <a:rPr lang="pt-BR" sz="2000" i="1" smtClean="0">
                <a:latin typeface="Imprint MT Shadow"/>
                <a:ea typeface="Imprint MT Shadow"/>
                <a:cs typeface="Imprint MT Shadow"/>
              </a:rPr>
              <a:t>Haemophilus influenzae</a:t>
            </a:r>
            <a:r>
              <a:rPr lang="pt-BR" sz="2000" smtClean="0">
                <a:latin typeface="Imprint MT Shadow"/>
                <a:ea typeface="Imprint MT Shadow"/>
                <a:cs typeface="Imprint MT Shadow"/>
              </a:rPr>
              <a:t> tipo B ou </a:t>
            </a:r>
            <a:r>
              <a:rPr lang="pt-BR" sz="2000" i="1" smtClean="0">
                <a:latin typeface="Imprint MT Shadow"/>
                <a:ea typeface="Imprint MT Shadow"/>
                <a:cs typeface="Imprint MT Shadow"/>
              </a:rPr>
              <a:t>Streptococcus pneumoniae</a:t>
            </a:r>
          </a:p>
          <a:p>
            <a:pPr marL="273050" indent="-273050" algn="just" eaLnBrk="1" hangingPunct="1">
              <a:buFont typeface="Arial" pitchFamily="34" charset="0"/>
              <a:buChar char="•"/>
            </a:pPr>
            <a:r>
              <a:rPr lang="pt-BR" sz="2000" smtClean="0">
                <a:latin typeface="Imprint MT Shadow"/>
                <a:ea typeface="Imprint MT Shadow"/>
                <a:cs typeface="Imprint MT Shadow"/>
              </a:rPr>
              <a:t>Considerada em vigência de antibioticoterapia </a:t>
            </a:r>
          </a:p>
          <a:p>
            <a:pPr marL="273050" indent="-273050" algn="just" eaLnBrk="1" hangingPunct="1"/>
            <a:r>
              <a:rPr lang="pt-BR" sz="2000" smtClean="0">
                <a:latin typeface="Imprint MT Shadow"/>
                <a:ea typeface="Imprint MT Shadow"/>
                <a:cs typeface="Imprint MT Shadow"/>
              </a:rPr>
              <a:t>Caso seja realizada, obter hemocultura e glicemia</a:t>
            </a:r>
          </a:p>
          <a:p>
            <a:pPr marL="273050" indent="-273050" eaLnBrk="1" hangingPunct="1">
              <a:buFont typeface="Wingdings 2" pitchFamily="18" charset="2"/>
              <a:buNone/>
            </a:pPr>
            <a:endParaRPr lang="pt-BR" sz="2000" smtClean="0">
              <a:latin typeface="Imprint MT Shadow"/>
              <a:ea typeface="Imprint MT Shadow"/>
              <a:cs typeface="Imprint MT Shadow"/>
            </a:endParaRPr>
          </a:p>
        </p:txBody>
      </p:sp>
      <p:sp>
        <p:nvSpPr>
          <p:cNvPr id="44035" name="Footer Placeholder 2"/>
          <p:cNvSpPr txBox="1">
            <a:spLocks noGrp="1"/>
          </p:cNvSpPr>
          <p:nvPr/>
        </p:nvSpPr>
        <p:spPr bwMode="auto">
          <a:xfrm>
            <a:off x="855663" y="4629150"/>
            <a:ext cx="7375525" cy="379413"/>
          </a:xfrm>
          <a:prstGeom prst="rect">
            <a:avLst/>
          </a:prstGeom>
          <a:noFill/>
          <a:ln w="9525">
            <a:noFill/>
            <a:miter lim="800000"/>
            <a:headEnd/>
            <a:tailEnd/>
          </a:ln>
        </p:spPr>
        <p:txBody>
          <a:bodyPr lIns="68589" tIns="34295" rIns="68589" bIns="34295" anchor="ctr"/>
          <a:lstStyle/>
          <a:p>
            <a:pPr algn="ctr" defTabSz="685800"/>
            <a:r>
              <a:rPr lang="en-US" sz="1100">
                <a:latin typeface="Imprint MT Shadow"/>
                <a:ea typeface="Imprint MT Shadow"/>
                <a:cs typeface="Imprint MT Shadow"/>
              </a:rPr>
              <a:t>Fishman MA. Febrile Seizures. Uptodate, March 2014</a:t>
            </a:r>
          </a:p>
        </p:txBody>
      </p:sp>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Content Placeholder 13"/>
          <p:cNvSpPr>
            <a:spLocks noGrp="1"/>
          </p:cNvSpPr>
          <p:nvPr>
            <p:ph idx="4294967295"/>
          </p:nvPr>
        </p:nvSpPr>
        <p:spPr>
          <a:xfrm>
            <a:off x="457200" y="1331913"/>
            <a:ext cx="8229600" cy="3406775"/>
          </a:xfrm>
        </p:spPr>
        <p:txBody>
          <a:bodyPr lIns="68589" tIns="34295" rIns="68589" bIns="34295"/>
          <a:lstStyle/>
          <a:p>
            <a:pPr marL="273050" indent="-273050" eaLnBrk="1" hangingPunct="1"/>
            <a:r>
              <a:rPr lang="pt-BR" smtClean="0">
                <a:solidFill>
                  <a:srgbClr val="0066CC"/>
                </a:solidFill>
                <a:latin typeface="Imprint MT Shadow"/>
                <a:ea typeface="Imprint MT Shadow"/>
                <a:cs typeface="Imprint MT Shadow"/>
              </a:rPr>
              <a:t>Punção lombar</a:t>
            </a:r>
            <a:r>
              <a:rPr lang="pt-BR" smtClean="0">
                <a:latin typeface="Imprint MT Shadow"/>
                <a:ea typeface="Imprint MT Shadow"/>
                <a:cs typeface="Imprint MT Shadow"/>
              </a:rPr>
              <a:t> </a:t>
            </a:r>
          </a:p>
          <a:p>
            <a:pPr marL="273050" indent="-273050" algn="just" eaLnBrk="1" hangingPunct="1">
              <a:buFont typeface="Arial" pitchFamily="34" charset="0"/>
              <a:buChar char="•"/>
            </a:pPr>
            <a:r>
              <a:rPr lang="pt-BR" sz="2400" smtClean="0">
                <a:latin typeface="Imprint MT Shadow"/>
                <a:ea typeface="Imprint MT Shadow"/>
                <a:cs typeface="Imprint MT Shadow"/>
              </a:rPr>
              <a:t>Pode ser considerada quando crise febril ocorre no 2º dia de doença</a:t>
            </a:r>
          </a:p>
          <a:p>
            <a:pPr marL="273050" indent="-273050" algn="just" eaLnBrk="1" hangingPunct="1">
              <a:buFont typeface="Arial" pitchFamily="34" charset="0"/>
              <a:buChar char="•"/>
            </a:pPr>
            <a:r>
              <a:rPr lang="pt-BR" sz="2400" smtClean="0">
                <a:latin typeface="Imprint MT Shadow"/>
                <a:ea typeface="Imprint MT Shadow"/>
                <a:cs typeface="Imprint MT Shadow"/>
              </a:rPr>
              <a:t>Estado epiléptico febril</a:t>
            </a:r>
          </a:p>
          <a:p>
            <a:pPr marL="273050" indent="-273050" algn="just" eaLnBrk="1" hangingPunct="1">
              <a:buFont typeface="Arial" pitchFamily="34" charset="0"/>
              <a:buChar char="•"/>
            </a:pPr>
            <a:r>
              <a:rPr lang="pt-BR" sz="2400" smtClean="0">
                <a:latin typeface="Imprint MT Shadow"/>
                <a:ea typeface="Imprint MT Shadow"/>
                <a:cs typeface="Imprint MT Shadow"/>
              </a:rPr>
              <a:t>Achado de pleocitose no líquido cerebroespinhal em paciente com crise febril deve ser considerado sinal de infecção, até que se prove o contrário!</a:t>
            </a:r>
          </a:p>
        </p:txBody>
      </p:sp>
      <p:sp>
        <p:nvSpPr>
          <p:cNvPr id="45059" name="Footer Placeholder 2"/>
          <p:cNvSpPr txBox="1">
            <a:spLocks noGrp="1"/>
          </p:cNvSpPr>
          <p:nvPr/>
        </p:nvSpPr>
        <p:spPr bwMode="auto">
          <a:xfrm>
            <a:off x="855663" y="4629150"/>
            <a:ext cx="7375525" cy="379413"/>
          </a:xfrm>
          <a:prstGeom prst="rect">
            <a:avLst/>
          </a:prstGeom>
          <a:noFill/>
          <a:ln w="9525">
            <a:noFill/>
            <a:miter lim="800000"/>
            <a:headEnd/>
            <a:tailEnd/>
          </a:ln>
        </p:spPr>
        <p:txBody>
          <a:bodyPr lIns="68589" tIns="34295" rIns="68589" bIns="34295" anchor="ctr"/>
          <a:lstStyle/>
          <a:p>
            <a:pPr algn="ctr" defTabSz="685800"/>
            <a:r>
              <a:rPr lang="en-US" sz="1100">
                <a:latin typeface="Imprint MT Shadow"/>
                <a:ea typeface="Imprint MT Shadow"/>
                <a:cs typeface="Imprint MT Shadow"/>
              </a:rPr>
              <a:t>Fishman MA. Febrile Seizures. Uptodate, March 2014</a:t>
            </a:r>
          </a:p>
        </p:txBody>
      </p:sp>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3"/>
          <p:cNvSpPr>
            <a:spLocks noGrp="1"/>
          </p:cNvSpPr>
          <p:nvPr>
            <p:ph type="body" idx="1"/>
          </p:nvPr>
        </p:nvSpPr>
        <p:spPr/>
        <p:txBody>
          <a:bodyPr/>
          <a:lstStyle/>
          <a:p>
            <a:pPr eaLnBrk="1" hangingPunct="1"/>
            <a:r>
              <a:rPr lang="pt-BR" smtClean="0"/>
              <a:t>OBRIGADO!</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ódulo">
  <a:themeElements>
    <a:clrScheme name="Módulo">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Módulo">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ódul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Módulo">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themeOverride>
</file>

<file path=ppt/theme/themeOverride2.xml><?xml version="1.0" encoding="utf-8"?>
<a:themeOverride xmlns:a="http://schemas.openxmlformats.org/drawingml/2006/main">
  <a:clrScheme name="Módulo">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themeOverride>
</file>

<file path=docProps/app.xml><?xml version="1.0" encoding="utf-8"?>
<Properties xmlns="http://schemas.openxmlformats.org/officeDocument/2006/extended-properties" xmlns:vt="http://schemas.openxmlformats.org/officeDocument/2006/docPropsVTypes">
  <Template>Module</Template>
  <TotalTime>224</TotalTime>
  <Words>2283</Words>
  <Application>Microsoft Office PowerPoint</Application>
  <PresentationFormat>Apresentação na tela (16:9)</PresentationFormat>
  <Paragraphs>252</Paragraphs>
  <Slides>38</Slides>
  <Notes>5</Notes>
  <HiddenSlides>0</HiddenSlides>
  <MMClips>0</MMClips>
  <ScaleCrop>false</ScaleCrop>
  <HeadingPairs>
    <vt:vector size="6" baseType="variant">
      <vt:variant>
        <vt:lpstr>Fontes usadas</vt:lpstr>
      </vt:variant>
      <vt:variant>
        <vt:i4>12</vt:i4>
      </vt:variant>
      <vt:variant>
        <vt:lpstr>Tema</vt:lpstr>
      </vt:variant>
      <vt:variant>
        <vt:i4>1</vt:i4>
      </vt:variant>
      <vt:variant>
        <vt:lpstr>Títulos de slides</vt:lpstr>
      </vt:variant>
      <vt:variant>
        <vt:i4>38</vt:i4>
      </vt:variant>
    </vt:vector>
  </HeadingPairs>
  <TitlesOfParts>
    <vt:vector size="51" baseType="lpstr">
      <vt:lpstr>Arial</vt:lpstr>
      <vt:lpstr>Corbel</vt:lpstr>
      <vt:lpstr>Wingdings 2</vt:lpstr>
      <vt:lpstr>Wingdings</vt:lpstr>
      <vt:lpstr>Wingdings 3</vt:lpstr>
      <vt:lpstr>Calibri</vt:lpstr>
      <vt:lpstr>Imprint MT Shadow</vt:lpstr>
      <vt:lpstr>MS PGothic</vt:lpstr>
      <vt:lpstr>Courier New</vt:lpstr>
      <vt:lpstr>Gulim</vt:lpstr>
      <vt:lpstr>Verdana</vt:lpstr>
      <vt:lpstr>Times New Roman</vt:lpstr>
      <vt:lpstr>Módulo</vt:lpstr>
      <vt:lpstr>Caso Clínico Convulsão Febril</vt:lpstr>
      <vt:lpstr>Caso Clínico</vt:lpstr>
      <vt:lpstr>Caso Clínico</vt:lpstr>
      <vt:lpstr>Caso Clínico</vt:lpstr>
      <vt:lpstr>Caso Clínico</vt:lpstr>
      <vt:lpstr>Caso Clínico</vt:lpstr>
      <vt:lpstr>Caso Clínico</vt:lpstr>
      <vt:lpstr>Dados Importantes</vt:lpstr>
      <vt:lpstr>Definição de Crise Convulsiva Febril</vt:lpstr>
      <vt:lpstr>Introdução </vt:lpstr>
      <vt:lpstr>Introdução </vt:lpstr>
      <vt:lpstr>Fisiopatologia</vt:lpstr>
      <vt:lpstr>Slide 13</vt:lpstr>
      <vt:lpstr>Slide 14</vt:lpstr>
      <vt:lpstr>Slide 15</vt:lpstr>
      <vt:lpstr>Slide 16</vt:lpstr>
      <vt:lpstr>Slide 17</vt:lpstr>
      <vt:lpstr>Slide 18</vt:lpstr>
      <vt:lpstr>Slide 19</vt:lpstr>
      <vt:lpstr>Slide 20</vt:lpstr>
      <vt:lpstr>Slide 21</vt:lpstr>
      <vt:lpstr>Etiopatogenia </vt:lpstr>
      <vt:lpstr>Quadro Clínico</vt:lpstr>
      <vt:lpstr>Diagnóstico </vt:lpstr>
      <vt:lpstr>Classificação</vt:lpstr>
      <vt:lpstr>Recorrência</vt:lpstr>
      <vt:lpstr>Tratamento</vt:lpstr>
      <vt:lpstr>Manejo da crise aguda</vt:lpstr>
      <vt:lpstr>Manejo da crise aguda</vt:lpstr>
      <vt:lpstr>Exames complementares</vt:lpstr>
      <vt:lpstr>Profilaxia </vt:lpstr>
      <vt:lpstr>Profilaxia </vt:lpstr>
      <vt:lpstr>Referencias</vt:lpstr>
      <vt:lpstr>Nota do Editor do site, Dr. Paulo R. Margotto</vt:lpstr>
      <vt:lpstr>Slide 35</vt:lpstr>
      <vt:lpstr>Slide 36</vt:lpstr>
      <vt:lpstr>Slide 37</vt:lpstr>
      <vt:lpstr>Slide 38</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Caso Clínico Convulsão Febril</dc:title>
  <dc:creator>Ionice</dc:creator>
  <cp:lastModifiedBy>Paulo</cp:lastModifiedBy>
  <cp:revision>8</cp:revision>
  <dcterms:created xsi:type="dcterms:W3CDTF">2016-05-18T11:56:44Z</dcterms:created>
  <dcterms:modified xsi:type="dcterms:W3CDTF">2016-05-19T18:25:19Z</dcterms:modified>
</cp:coreProperties>
</file>