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9"/>
  </p:notesMasterIdLst>
  <p:sldIdLst>
    <p:sldId id="295" r:id="rId2"/>
    <p:sldId id="296" r:id="rId3"/>
    <p:sldId id="297" r:id="rId4"/>
    <p:sldId id="299" r:id="rId5"/>
    <p:sldId id="344" r:id="rId6"/>
    <p:sldId id="345" r:id="rId7"/>
    <p:sldId id="298" r:id="rId8"/>
    <p:sldId id="304" r:id="rId9"/>
    <p:sldId id="346" r:id="rId10"/>
    <p:sldId id="305" r:id="rId11"/>
    <p:sldId id="306" r:id="rId12"/>
    <p:sldId id="347" r:id="rId13"/>
    <p:sldId id="307" r:id="rId14"/>
    <p:sldId id="311" r:id="rId15"/>
    <p:sldId id="348" r:id="rId16"/>
    <p:sldId id="349" r:id="rId17"/>
    <p:sldId id="350" r:id="rId18"/>
    <p:sldId id="351" r:id="rId19"/>
    <p:sldId id="353" r:id="rId20"/>
    <p:sldId id="407" r:id="rId21"/>
    <p:sldId id="354" r:id="rId22"/>
    <p:sldId id="356" r:id="rId23"/>
    <p:sldId id="403" r:id="rId24"/>
    <p:sldId id="357" r:id="rId25"/>
    <p:sldId id="359" r:id="rId26"/>
    <p:sldId id="360" r:id="rId27"/>
    <p:sldId id="361" r:id="rId28"/>
    <p:sldId id="371" r:id="rId29"/>
    <p:sldId id="366" r:id="rId30"/>
    <p:sldId id="362" r:id="rId31"/>
    <p:sldId id="367" r:id="rId32"/>
    <p:sldId id="363" r:id="rId33"/>
    <p:sldId id="364" r:id="rId34"/>
    <p:sldId id="408" r:id="rId35"/>
    <p:sldId id="409" r:id="rId36"/>
    <p:sldId id="410" r:id="rId37"/>
    <p:sldId id="411" r:id="rId38"/>
    <p:sldId id="412" r:id="rId39"/>
    <p:sldId id="413" r:id="rId40"/>
    <p:sldId id="414" r:id="rId41"/>
    <p:sldId id="415" r:id="rId42"/>
    <p:sldId id="416" r:id="rId43"/>
    <p:sldId id="417" r:id="rId44"/>
    <p:sldId id="418" r:id="rId45"/>
    <p:sldId id="419" r:id="rId46"/>
    <p:sldId id="420" r:id="rId47"/>
    <p:sldId id="421" r:id="rId48"/>
    <p:sldId id="422" r:id="rId49"/>
    <p:sldId id="423" r:id="rId50"/>
    <p:sldId id="424" r:id="rId51"/>
    <p:sldId id="425" r:id="rId52"/>
    <p:sldId id="426" r:id="rId53"/>
    <p:sldId id="427" r:id="rId54"/>
    <p:sldId id="428" r:id="rId55"/>
    <p:sldId id="429" r:id="rId56"/>
    <p:sldId id="430" r:id="rId57"/>
    <p:sldId id="431" r:id="rId58"/>
    <p:sldId id="432" r:id="rId59"/>
    <p:sldId id="433" r:id="rId60"/>
    <p:sldId id="434" r:id="rId61"/>
    <p:sldId id="435" r:id="rId62"/>
    <p:sldId id="436" r:id="rId63"/>
    <p:sldId id="437" r:id="rId64"/>
    <p:sldId id="438" r:id="rId65"/>
    <p:sldId id="439" r:id="rId66"/>
    <p:sldId id="440" r:id="rId67"/>
    <p:sldId id="368" r:id="rId6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79749" autoAdjust="0"/>
  </p:normalViewPr>
  <p:slideViewPr>
    <p:cSldViewPr>
      <p:cViewPr>
        <p:scale>
          <a:sx n="70" d="100"/>
          <a:sy n="70" d="100"/>
        </p:scale>
        <p:origin x="-1670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FF837A1-4014-4AC1-A069-B2F86AF72AEA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1CB88C5-64C0-4F49-BF1C-C0454D6E2A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Infeccoes respiratorias agudas representam causa mundialmente importante de morbidade e mortalidade em crianças, especialmente em paises em desenvolvimento. Sendo as infeccoes graves do trato respiratorio inferior as maiores determinantes.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1;3 da mortalidade mundial em crianças por infeccoes respiratorias agudas</a:t>
            </a:r>
          </a:p>
        </p:txBody>
      </p:sp>
      <p:sp>
        <p:nvSpPr>
          <p:cNvPr id="716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14F386-0B2E-43A9-A556-EF94D7947CFF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Bacterias responsaveis por mais de 50% dos casos , virus, infeccao viral e bacteriana foi achado relativamente frequente, principalmente em menores de 2 anos, sugere-se que os virus podem ser os agressores iniciais deprimir imunidade e facilitar infeccao bacteriana, em vias aereas superiores não e conclusivo da responsabilidade da infeccao no trato respiratorio inferior.</a:t>
            </a:r>
          </a:p>
        </p:txBody>
      </p:sp>
      <p:sp>
        <p:nvSpPr>
          <p:cNvPr id="727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4DA7A1C-E448-4ADF-89CE-9443AC9802EE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Pneumococo principal agente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Vacinacao contra Haemophilus influenzae b grande impacto na queda da frequencia de pneumonias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RN bacterias representam a principal causa de pneumonia, complicacao de rotura precoce de membranas e coriamnionite. S agalactiae e bacilos gram negativos (E.coli principal), C.trachomatis adquirida no canal de parto e pode desenvolver pneumonia nos 2 primeiros meses de vida.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Lactentes- primeiros 2 anos, causa mais comum são os virus respiratorios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Pneumococo e haemophilus durante todo periodo pre escolar, s.aureus importante 2 primeiros anos de vida</a:t>
            </a:r>
          </a:p>
        </p:txBody>
      </p:sp>
      <p:sp>
        <p:nvSpPr>
          <p:cNvPr id="737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B7B99C-77E4-4A55-93FB-EEB0691A9D72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pt-B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Os agentes microbianos podem atingir o parenquima pulmonar de  3 formas aspiracao de secrecao das vias aereas superiores – principal mecanismo, inalacao ou hematogenica. Para que ocorra a infeccao e necessario a diminuicao dos mecanismos de defesa ou a quantidade do agente infectante tem q saturar os mecanismos de defesa.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 primeira barreira de defesa e a filtracao aerodinamica , promovida pela mudanca de fluxo nas vias aereas causando turbilhonamento , a segunda barreira de defesa e a mucosa e epitelio da naso e orofaringe, geralmente essas duas barreiras fazem com q os microorganismos sejam eliminados do trato respiratorio, mas, se tiver adesao do agente ao epitelio, pode haver colonizacao da via aerea, facilitando a infeccao, a terceira barreira e a depuracao mucociliar que aprisiona o microorganismo e o elimina, quando e insuficiente, a tosse se desenvolve. A proxima barreira ao microorganismo e constituida pelos componentes celulares como macrofagos e neutrofilos e pelas imunoglobulinas e sistema complemento. Os microorganismos invadem o parenquima pulmonar se multiplicando, liberando exotoxinas e enzimas proteoliticas que causa a resposta inflamatoria pulmonar, promovendo exsudação e consolidação, podem acometer mais os alveolos (pneumonia lobar), ou intersticio (pneumonia intersticial) ou ainda vias aereas e luz alveolar (broncopneumonia)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747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1030DC-9F03-46D3-852D-9F88AA1C8327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pt-B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Dificil separar pelo quadro clinico pneumonias virais de bacterianas, frequentemente as pneumonias vao ser precedidas por IVAS (tosse e febre não são caracteristicos), 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PN tipica-bacteriana pode se apresentar com febre alta, calafrios, dor abdominal e toracica e tosse produtiva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Na ausculta pulmonar podem-se verificar estertores finos ou grossos, localizados ou disseminados em ambos os hemitorax, mv pode estar diminuido na presença de derrame pleural ou atelectasia.</a:t>
            </a:r>
          </a:p>
        </p:txBody>
      </p:sp>
      <p:sp>
        <p:nvSpPr>
          <p:cNvPr id="757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6E4AA0-BD73-49F7-87D8-4BEC040C78D9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pt-B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Tosse e um dos sintomas mais encontrados em doenças respiratorias, não e especifico da pneumonia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 taquipneia e o sinal mais importante para diagnostico, se na presença de febre deve ser reavaliada após diminuição da temperatura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 OMS preconiza a valorizacao de tosse e frequencia respiratoria elevada como indicativo de pneumonia em criancas menores de 5 anos</a:t>
            </a:r>
          </a:p>
        </p:txBody>
      </p:sp>
      <p:sp>
        <p:nvSpPr>
          <p:cNvPr id="768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607B1B-1D3A-445B-9F81-6F2C2B524B8B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pt-B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Pneumonias resultam em opacidades alveolares de extensao variavel, podendo acometer mais de um segmento pulmonar e resultar em consolidacao lobar. Não existe padrao radiologico tipico de uma determinada etiologia, mas lobar geralmente bacteriana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Pode ainda ter broncograma aereo, abcesso, pneumatocele, derrame pleural, imagens arredondadas.</a:t>
            </a:r>
          </a:p>
        </p:txBody>
      </p:sp>
      <p:sp>
        <p:nvSpPr>
          <p:cNvPr id="778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3B00ACC-2A59-4404-A9C7-4FB7DD29AC1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pt-B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A broncopneumonia não segue a segmentacao pode apresentar lesoes unicas ou multiplas, s aureu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São frequentes as opacidades associadas a espessamentos peribronquicos e atelectasia, principalmente por infeccao viral ou por mycoplasma e c.pneumoniae.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US no derrame pleural, e TC raramente, so nas complicacoes. </a:t>
            </a:r>
          </a:p>
        </p:txBody>
      </p:sp>
      <p:sp>
        <p:nvSpPr>
          <p:cNvPr id="788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461E98-F2D1-48A9-89A4-98B83BBAE679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pt-B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Diagnostico laboratorial 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Hemograma, somente pacientes internados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Marcadores de resp inflamatoria- infeccao bacteriana pode apresentar valor normal a admissao e virus, influenza e adenovirus, podem suscitar alta resposta inflamatoria com altos niveis de proteina C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O isolamento do agente etiologico na pratica clinica e complexo, dificuldade para colheita de material (ex escarro), em geral se uteliza materiais relacionados indiretamente ao foco pulmonar, como sangue liquido pleural. Hemocultura e um metodo confiavel, mas com baixa positividade, 10 a 35% - baixa ocorrencia de bacteremia, A presenca de exsudato parapneumonico aumenta a chance de isolar o agente com positividade de 50 a 70%, porem com uso de atb previo a sensibilidade diminui. Novos metodos sorologias, deteccao rapida de antigenos por metodos imunologicos e PCR utilizados em estudos epidemiologicos, não comuns na pratica. Pode ser feita pesquisa de antigenos virais em vias aereas superiores, boa sensibilidade, lembrar das infeccoes mistas.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Frequentemente o tratamento e empirico baseado nos dados epidemiologicos disponiveis</a:t>
            </a:r>
          </a:p>
        </p:txBody>
      </p:sp>
      <p:sp>
        <p:nvSpPr>
          <p:cNvPr id="798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D419298-25C4-4E9A-BB4A-45C897D1CC80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pt-B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No tratamento decidir se crianca ra internar ou não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Criterios de internacao</a:t>
            </a:r>
          </a:p>
        </p:txBody>
      </p:sp>
      <p:sp>
        <p:nvSpPr>
          <p:cNvPr id="809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E2369C8-6E69-4E03-9912-47609CB3005F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pt-B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Conduta no hospital;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Oxigenoterapia todas crianças com pneumonia grave (tiragem subcostal, gemencia, cianose central, incapacidade de deglutição, sat O2&lt;92%) A agitação pode ser o primeiro sinal de hipoxemia. Fornecer fluxo para manter SatO2 entre 92 a 94%, sempre reavaliar, observar obstrução vias aéreas por muco.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 hidratação por via venosa e recomendada apenas em casos de desidratação grave e choque séptico pelo risco de sobrecarga hidrica, quando euvolemia atingida administrar 80% das necessidades basicas. Alimentação semorpe que possivel via oral, se for usar sonda atebtar ao calibre para não comprometer condição respiratoria.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As manobras de fisioterapia como drenagem postural, percussao toracica e manobras de inspiracao profunda não evidenciaram beneficio em PAC. A posição supina e suficiente para melhorar a respiração.</a:t>
            </a:r>
          </a:p>
        </p:txBody>
      </p:sp>
      <p:sp>
        <p:nvSpPr>
          <p:cNvPr id="819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B49ADD-305C-4C5B-BFB9-7155ADD9B831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pt-B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RN – ampicilina + genta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Lactentes internados inicialmente penicilina cristalina, ampicilina se não melhorar suspeitar haemophilus ou produtores lactamase, associar inibidor da lactamase ou cefalo de 3 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Clamidia macrolidios azitro ou claritromicina</a:t>
            </a:r>
          </a:p>
        </p:txBody>
      </p:sp>
      <p:sp>
        <p:nvSpPr>
          <p:cNvPr id="829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E4FB633-A605-4947-97AD-40E4CDB4A9CF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pt-B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O derrame pleural e a principal complicaçao, incidencia maior em pacientes internados, podendo chegar ate 40%. Sempre suspeitar quando tem uma febre com 48 a 72 horas sem melhora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Abscesso pulmonar area de cavitação do parenquima pulmonar resultante de necrose e supuração, e mais raro em crianças, a suspeita e pelo raioX e confirmacao pela TC, ATB prolongado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Pnumatocele cavidades cisticas de paredes finas, na maioria das vezes vai ter involução espontanea semanas a ano.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Sepse, sintomas de infeccao sistemica, em infeccoes pelo S aureus osteomielite e artrite sepica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 pneumonia empiema e abcesso podem levar a aereas de fibrose e bronquiectasias, a maioria vai recuperar sem sequelas a longo termo.</a:t>
            </a:r>
          </a:p>
        </p:txBody>
      </p:sp>
      <p:sp>
        <p:nvSpPr>
          <p:cNvPr id="839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EE8C13-5353-410C-A7B1-2A9E82FFFE65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pt-B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Risco: cardiopatas, pneumopatas, prematuros, imunodeprimidos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Maioria das infecções se restringem a quadros leves de VAS </a:t>
            </a:r>
          </a:p>
        </p:txBody>
      </p:sp>
      <p:sp>
        <p:nvSpPr>
          <p:cNvPr id="849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04E2AD8-0B97-400A-AF23-BCF57C3083A4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pt-B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BVA tem distribuição mundial – custo elevado em hospitalizações de cças no 1 ano de vida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EUA é a primeira causa de hospitalizações em lactentes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BVA em ascensão nas últimas décadas</a:t>
            </a:r>
          </a:p>
        </p:txBody>
      </p:sp>
      <p:sp>
        <p:nvSpPr>
          <p:cNvPr id="860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0B6A7D-9FEF-4AF9-8FB6-305BFFEFA42E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pt-B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Qualquer inflamação da mucosa e acúmulo de secreções nas vias respiratórias corresponde a grande aumento na dificuldade de passagem de ar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Na inspiração, a pressão negativa exercida produz um colabamento das vias aéreas e consequente atelectasia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Produção de mediadores inflamatórios por uma agressão infecciosa é mais proeminente</a:t>
            </a:r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DC2A68-7EB3-44E3-ADED-3E3044528AE2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pt-B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Metapneumovírus : circula há mais de 50 anos.. Identificado só em 2001. QC pode ser mais grave em crianças com comorbidades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Rinovírus: identificado em crianças hospitalizadas sibilantes / mais ao Sul do país – segundo mais comum lá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Pode ocorrer co-infecção entre os vírus (principalmente VSR e metapneumovírus)</a:t>
            </a:r>
          </a:p>
        </p:txBody>
      </p:sp>
      <p:sp>
        <p:nvSpPr>
          <p:cNvPr id="880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A22C27C-D3F4-4436-9B59-4210E72997BE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pt-B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Disseminação de partículas virais através de aerossol não é uma via de contágio importante para o VSR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VSR permanece viável no ambiente por longo período.. cerca de 24h sobre superfícies</a:t>
            </a:r>
          </a:p>
        </p:txBody>
      </p:sp>
      <p:sp>
        <p:nvSpPr>
          <p:cNvPr id="890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203F9F-3B18-48C4-A8E2-CD5000A3E657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pt-B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Grande replicação viral na nasofaringe – vários estudos = associação direta entre o nível de replicação viral e a gravidade da doença</a:t>
            </a:r>
          </a:p>
        </p:txBody>
      </p:sp>
      <p:sp>
        <p:nvSpPr>
          <p:cNvPr id="901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D958C0-D4B1-47B1-B821-3D3B3EB033E9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pt-B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911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068C25F-F045-4A37-A771-9E9F047B45FF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pt-B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Sloughing = descartadas/liberadas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Air trapping = aprisionamento de ar</a:t>
            </a:r>
          </a:p>
        </p:txBody>
      </p:sp>
      <p:sp>
        <p:nvSpPr>
          <p:cNvPr id="921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CFEE80-3CD4-4705-8E52-AF3E6EB616C4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pt-B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Sibilos: bifásicos a depender do grau de obstrução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Apneia: IRespA + imaturidade do centro respiratório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Intensidade da taquipneia NÃO está relacionada ao grau de hipoxemia ou hipercapnia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Ausência de sibilos na presença de desconforto respiratório: CUIDADO, obstrução completa ao fluxo de ar</a:t>
            </a:r>
          </a:p>
        </p:txBody>
      </p:sp>
      <p:sp>
        <p:nvSpPr>
          <p:cNvPr id="931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AC9C70-DECD-4980-84AB-05AF58535F1F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pt-B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942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0E403A-FA31-47D2-9721-951CA3296A60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pt-B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30% Rx tórax NORMAL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Rx: avaliar complicações em pctes hospitalizados – atelectasias e pneumotorax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HC e eletrólitos – só em suspeita de desidratação ou sepse</a:t>
            </a:r>
          </a:p>
        </p:txBody>
      </p:sp>
      <p:sp>
        <p:nvSpPr>
          <p:cNvPr id="952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75D4124-62AB-400C-B351-E30441E9CB34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pt-B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962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CDA116-DF8B-4186-9548-85E3C5F73BC7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pt-B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(maioria ambulatorial – desconforto respiratório moderado a grave/ &lt;2 meses / comorbidades / prematuridade: hospitalar)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Academia Americana de pediatria recomenda oxigenoterapia se saturação &lt; 90%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972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93236B-9655-4054-BD4A-F0CCA77F3F0C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50</a:t>
            </a:fld>
            <a:endParaRPr lang="pt-B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NBZ com solução salina: justificativa seria hidratar a VA, alterar a consistência do muco e melhorar o clerance mucociliar. Não se sabe se há melhora no prognóstico ou diminuição no tempo de internação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Corticoides – até 60% das crianças internadas recebem.. 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(NELSON): recomenda-se que cças com episódios recorrentes de sibilância, que já fizeram uso em outras ocasiões, aquelas que já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apresentaram quadro moderado a grave de broncoespasmo ou aquelas com história significativa de atopia (rinite, eczema), podem receber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1 curso de corticoide inalatório. Crianças previamente hígidas em seu primeiro episódio NÃO devem receber.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Ribavirina (academia americana de pediatria recomenda): pacientes de risco – cardiopatias congênitas, broncodisplasia, fibrose cística, prematuros &lt; 6 meses, crianças com doenças ou terapias imunossupressoras, doença grave ou em VM, potencial para desenvolver doença grave (&lt; 6 sem, anomalias congênitas, dça neurológica ou metabólica)</a:t>
            </a:r>
          </a:p>
        </p:txBody>
      </p:sp>
      <p:sp>
        <p:nvSpPr>
          <p:cNvPr id="983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D35A786-6645-444A-B09D-5636FA15F3BC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51</a:t>
            </a:fld>
            <a:endParaRPr lang="pt-B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993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C85C8B-EC35-4146-BB7C-EE513751430F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lang="pt-B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Maioria melhora em 1 semana – tosse e sibilancia podem persistir por período prolongado</a:t>
            </a:r>
          </a:p>
        </p:txBody>
      </p:sp>
      <p:sp>
        <p:nvSpPr>
          <p:cNvPr id="1003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1FA3CCB-86BF-49BC-A863-9D296D533C4A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55</a:t>
            </a:fld>
            <a:endParaRPr lang="pt-B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013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250F52-E9CA-4266-8847-ABA09C0FEC84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56</a:t>
            </a:fld>
            <a:endParaRPr lang="pt-B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024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11E43DB-54DF-4BD7-A07B-8CB2F491A0CC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57</a:t>
            </a:fld>
            <a:endParaRPr lang="pt-B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Não segue o padrão de sazonalidade da BVA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Lactente sibilante/chiador: 3 episódios de sibilância/ano nos primeiros 2 anos de vida OU 3 episódios sibilância em 2 meses OU crise de sibilância que persista por mais de 30 dias nos primeiros 2 anos de vida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Sibilantes persistentes irão se beneficiar ao uso de corticoides inalatórios</a:t>
            </a:r>
          </a:p>
        </p:txBody>
      </p:sp>
      <p:sp>
        <p:nvSpPr>
          <p:cNvPr id="1034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639F8D-B002-4BE1-80C7-6923D57FD0FF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58</a:t>
            </a:fld>
            <a:endParaRPr lang="pt-B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044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400A7D5-766B-4D14-BC6A-3072F4B14AF9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59</a:t>
            </a:fld>
            <a:endParaRPr lang="pt-B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054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570F9E-2C49-4A1A-8029-B2F20DDB0962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60</a:t>
            </a:fld>
            <a:endParaRPr lang="pt-B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065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AEEBDF-44CF-44D5-A7F4-3261E61CB81A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61</a:t>
            </a:fld>
            <a:endParaRPr lang="pt-B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Paroxismos de tosse podem ocorrer até 30x por dia, principalmente a noite</a:t>
            </a:r>
          </a:p>
        </p:txBody>
      </p:sp>
      <p:sp>
        <p:nvSpPr>
          <p:cNvPr id="1075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7F26F5-FC8A-44FB-B2A1-9A39D79D3EB7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62</a:t>
            </a:fld>
            <a:endParaRPr lang="pt-B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085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A5EFC6-BDA7-405D-8651-6AC9AC94E028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63</a:t>
            </a:fld>
            <a:endParaRPr lang="pt-B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095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D5246F-6FB3-4C72-A6FA-EECE35CE1ABB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64</a:t>
            </a:fld>
            <a:endParaRPr lang="pt-B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Ou cesárea com BR prévia 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30 a 50% dos RN de mãe com infecção ativa pela clamidia irão desenvolver conjuntivite</a:t>
            </a:r>
          </a:p>
        </p:txBody>
      </p:sp>
      <p:sp>
        <p:nvSpPr>
          <p:cNvPr id="1105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A78C3A-9F78-4BE9-A978-81DDE9AAE09C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65</a:t>
            </a:fld>
            <a:endParaRPr lang="pt-B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116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32B91C-8FBC-43F0-9196-3DCB889AC300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66</a:t>
            </a:fld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DDC15-B079-469E-A913-1823603862B4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FF043-EA2A-4AE0-96BF-7CEA8EEB06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80B8F-4DEC-4D76-99D6-EB645E4DA5A3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B9A42-A622-4ED5-BF1E-F0A45CACABB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BE9D5-4AD3-4E8D-A625-A56E3C2B1C69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7B19B-3D5B-427D-8E54-C6100190B13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E5914-9035-49CB-8400-A0FBCA318697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29E1D-DE52-4EBC-B790-BF78167D83E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19B91-A7C8-46A3-8DD4-774D2A2B1792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0D8FD-05FF-4CB4-9C72-C61D2C6775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9ABF2-8AAC-41B4-A105-F2B195B2EA7E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0A541-6536-4923-BA9F-9F37835594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89ABC-7FAA-42D9-8CC1-AE7C2736431D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5182A-8E77-4A73-B239-A4B9704BFE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5A373-1AC9-4F3A-A5BB-9C69037FC6B8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14929-A34C-47F4-A240-6DD35E1188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6D827-390A-492D-B4A0-3C5C691CE271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B6718-6827-4810-A7C3-ADEED348FAD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35BEF-3901-495B-959B-6888B8C25A82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15B37-FD9E-42ED-B88E-7DCBCA7BBDD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9606C-D7D0-41A2-90A2-DCD31253C0DB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93141-9D2F-4879-9D3C-9843DEE019D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975" y="573088"/>
            <a:ext cx="85725" cy="5730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325" y="573088"/>
            <a:ext cx="576263" cy="57308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914400" y="1544638"/>
            <a:ext cx="7315200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14400" y="2770188"/>
            <a:ext cx="7315200" cy="353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100" y="549275"/>
            <a:ext cx="1189038" cy="2968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alpha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5D3E75-2D73-4115-97CB-C903279C0B34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5200" y="549275"/>
            <a:ext cx="939800" cy="3016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55CE74-2376-4FCB-9846-B291421D15F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663"/>
            <a:ext cx="2246312" cy="301625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165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>
          <a:xfrm>
            <a:off x="2357438" y="2286000"/>
            <a:ext cx="5759450" cy="122396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pt-BR" sz="7200" dirty="0" smtClean="0"/>
              <a:t>Caso Clínico</a:t>
            </a:r>
            <a:br>
              <a:rPr lang="pt-BR" sz="7200" dirty="0" smtClean="0"/>
            </a:br>
            <a:r>
              <a:rPr lang="pt-BR" sz="2700" dirty="0" smtClean="0"/>
              <a:t>Pneumonia/Bronquiolite viral aguda</a:t>
            </a:r>
          </a:p>
        </p:txBody>
      </p:sp>
      <p:sp>
        <p:nvSpPr>
          <p:cNvPr id="2051" name="Subtítulo 2"/>
          <p:cNvSpPr>
            <a:spLocks noGrp="1"/>
          </p:cNvSpPr>
          <p:nvPr>
            <p:ph type="subTitle" idx="1"/>
          </p:nvPr>
        </p:nvSpPr>
        <p:spPr>
          <a:xfrm>
            <a:off x="1428750" y="3929063"/>
            <a:ext cx="7607300" cy="2595562"/>
          </a:xfrm>
        </p:spPr>
        <p:txBody>
          <a:bodyPr>
            <a:normAutofit fontScale="92500"/>
          </a:bodyPr>
          <a:lstStyle/>
          <a:p>
            <a:pPr algn="ctr" eaLnBrk="1" hangingPunct="1">
              <a:defRPr/>
            </a:pPr>
            <a:r>
              <a:rPr lang="pt-BR" dirty="0" smtClean="0"/>
              <a:t>Escola Superior de Ciências da Saúde</a:t>
            </a:r>
          </a:p>
          <a:p>
            <a:pPr algn="ctr" eaLnBrk="1" hangingPunct="1">
              <a:defRPr/>
            </a:pPr>
            <a:r>
              <a:rPr lang="pt-BR" dirty="0" smtClean="0"/>
              <a:t>Hospital Materno-Infantil de Brasília</a:t>
            </a:r>
          </a:p>
          <a:p>
            <a:pPr algn="ctr" eaLnBrk="1" hangingPunct="1">
              <a:defRPr/>
            </a:pPr>
            <a:r>
              <a:rPr lang="pt-BR" dirty="0" smtClean="0"/>
              <a:t>Internato – 6ª Série</a:t>
            </a:r>
          </a:p>
          <a:p>
            <a:pPr algn="ctr" eaLnBrk="1" hangingPunct="1">
              <a:defRPr/>
            </a:pPr>
            <a:r>
              <a:rPr lang="pt-BR" dirty="0" smtClean="0"/>
              <a:t>Apresentação: </a:t>
            </a:r>
            <a:r>
              <a:rPr lang="pt-BR" dirty="0" err="1" smtClean="0"/>
              <a:t>Karyne</a:t>
            </a:r>
            <a:r>
              <a:rPr lang="pt-BR" dirty="0" smtClean="0"/>
              <a:t> Elias e Paola Canabrava</a:t>
            </a:r>
          </a:p>
          <a:p>
            <a:pPr algn="ctr" eaLnBrk="1" hangingPunct="1">
              <a:defRPr/>
            </a:pPr>
            <a:r>
              <a:rPr lang="pt-BR" dirty="0" smtClean="0"/>
              <a:t>Coordenação: Dra. </a:t>
            </a:r>
            <a:r>
              <a:rPr lang="pt-BR" dirty="0" err="1" smtClean="0"/>
              <a:t>Lisliê</a:t>
            </a:r>
            <a:r>
              <a:rPr lang="pt-BR" dirty="0" smtClean="0"/>
              <a:t> </a:t>
            </a:r>
            <a:r>
              <a:rPr lang="pt-BR" dirty="0" err="1" smtClean="0"/>
              <a:t>Capoulade</a:t>
            </a:r>
            <a:endParaRPr lang="pt-BR" dirty="0" smtClean="0"/>
          </a:p>
          <a:p>
            <a:pPr algn="ctr" eaLnBrk="1" hangingPunct="1">
              <a:defRPr/>
            </a:pPr>
            <a:r>
              <a:rPr lang="pt-BR" dirty="0" smtClean="0">
                <a:hlinkClick r:id="rId2"/>
              </a:rPr>
              <a:t>www.paulomargotto.com.br</a:t>
            </a:r>
            <a:endParaRPr lang="pt-BR" dirty="0" smtClean="0"/>
          </a:p>
          <a:p>
            <a:pPr algn="ctr" eaLnBrk="1" hangingPunct="1">
              <a:defRPr/>
            </a:pPr>
            <a:r>
              <a:rPr lang="pt-BR" dirty="0" smtClean="0"/>
              <a:t>Brasília, 28 de setembro de 2016</a:t>
            </a:r>
          </a:p>
          <a:p>
            <a:pPr algn="ctr" eaLnBrk="1" hangingPunct="1">
              <a:defRPr/>
            </a:pPr>
            <a:endParaRPr lang="pt-BR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3813" y="1566863"/>
            <a:ext cx="1773238" cy="2913062"/>
          </a:xfrm>
          <a:prstGeom prst="rect">
            <a:avLst/>
          </a:prstGeom>
          <a:noFill/>
        </p:spPr>
      </p:pic>
      <p:pic>
        <p:nvPicPr>
          <p:cNvPr id="2053" name="Picture 5" descr="DSC001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620713"/>
            <a:ext cx="7315200" cy="6492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Identificação</a:t>
            </a:r>
            <a:endParaRPr lang="pt-BR" dirty="0"/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>
          <a:xfrm>
            <a:off x="611188" y="1989138"/>
            <a:ext cx="7848600" cy="4319587"/>
          </a:xfrm>
        </p:spPr>
        <p:txBody>
          <a:bodyPr/>
          <a:lstStyle/>
          <a:p>
            <a:pPr eaLnBrk="1" hangingPunct="1"/>
            <a:r>
              <a:rPr lang="pt-BR" smtClean="0"/>
              <a:t>A.V.T.S., sexo feminino</a:t>
            </a:r>
          </a:p>
          <a:p>
            <a:pPr eaLnBrk="1" hangingPunct="1"/>
            <a:r>
              <a:rPr lang="pt-BR" smtClean="0"/>
              <a:t>Idade: 01 mês e 2 sem</a:t>
            </a:r>
          </a:p>
          <a:p>
            <a:pPr eaLnBrk="1" hangingPunct="1"/>
            <a:r>
              <a:rPr lang="pt-BR" smtClean="0"/>
              <a:t>Peso atual: 4500g (PN: 3300 g)</a:t>
            </a:r>
          </a:p>
          <a:p>
            <a:pPr eaLnBrk="1" hangingPunct="1"/>
            <a:r>
              <a:rPr lang="pt-BR" smtClean="0"/>
              <a:t>Residente/procedente: Luziânia-GO</a:t>
            </a:r>
          </a:p>
          <a:p>
            <a:pPr eaLnBrk="1" hangingPunct="1"/>
            <a:r>
              <a:rPr lang="pt-BR" smtClean="0"/>
              <a:t>Acompanhante/informante: mãe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620713"/>
            <a:ext cx="7315200" cy="6381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Queixa Principal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628775"/>
            <a:ext cx="8137525" cy="4968875"/>
          </a:xfrm>
        </p:spPr>
        <p:txBody>
          <a:bodyPr rtlCol="0">
            <a:normAutofit fontScale="92500" lnSpcReduction="10000"/>
          </a:bodyPr>
          <a:lstStyle/>
          <a:p>
            <a:pPr indent="-182880" algn="just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r>
              <a:rPr lang="pt-BR" sz="2200" dirty="0" smtClean="0"/>
              <a:t> “Cansaço" </a:t>
            </a:r>
            <a:r>
              <a:rPr lang="pt-BR" sz="2200" dirty="0"/>
              <a:t>há 01 </a:t>
            </a:r>
            <a:r>
              <a:rPr lang="pt-BR" sz="2200" dirty="0" smtClean="0"/>
              <a:t>dia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r>
              <a:rPr lang="pt-BR" sz="3600" dirty="0" smtClean="0">
                <a:solidFill>
                  <a:srgbClr val="FF8600"/>
                </a:solidFill>
                <a:ea typeface="+mj-ea"/>
                <a:cs typeface="+mj-cs"/>
              </a:rPr>
              <a:t>HDA (31/08)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3200" dirty="0">
              <a:solidFill>
                <a:srgbClr val="FF8600"/>
              </a:solidFill>
              <a:ea typeface="+mj-ea"/>
              <a:cs typeface="+mj-cs"/>
            </a:endParaRP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200" dirty="0"/>
              <a:t>Mãe relata que há 4 dias iniciou </a:t>
            </a:r>
            <a:r>
              <a:rPr lang="pt-BR" sz="2200" dirty="0" smtClean="0"/>
              <a:t>quadro </a:t>
            </a:r>
            <a:r>
              <a:rPr lang="pt-BR" sz="2200" dirty="0"/>
              <a:t>de coriza e obstrução nasal. </a:t>
            </a:r>
            <a:r>
              <a:rPr lang="pt-BR" sz="2200" dirty="0" smtClean="0"/>
              <a:t>Há </a:t>
            </a:r>
            <a:r>
              <a:rPr lang="pt-BR" sz="2200" dirty="0"/>
              <a:t>2 </a:t>
            </a:r>
            <a:r>
              <a:rPr lang="pt-BR" sz="2200" dirty="0" smtClean="0"/>
              <a:t>dias, evoluiu com </a:t>
            </a:r>
            <a:r>
              <a:rPr lang="pt-BR" sz="2200" dirty="0"/>
              <a:t>tosse </a:t>
            </a:r>
            <a:r>
              <a:rPr lang="pt-BR" sz="2200" dirty="0" smtClean="0"/>
              <a:t>seca, associada </a:t>
            </a:r>
            <a:r>
              <a:rPr lang="pt-BR" sz="2200" dirty="0"/>
              <a:t>a 1 pico febril (37,9ºC</a:t>
            </a:r>
            <a:r>
              <a:rPr lang="pt-BR" sz="2200" dirty="0" smtClean="0"/>
              <a:t>). 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sz="2200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200" dirty="0" smtClean="0"/>
              <a:t>Hoje apresentou desconforto </a:t>
            </a:r>
            <a:r>
              <a:rPr lang="pt-BR" sz="2200" dirty="0"/>
              <a:t>respiratório com piora progressiva e diminuição </a:t>
            </a:r>
            <a:r>
              <a:rPr lang="pt-BR" sz="2200" dirty="0" smtClean="0"/>
              <a:t>da aceitação do </a:t>
            </a:r>
            <a:r>
              <a:rPr lang="pt-BR" sz="2200" dirty="0"/>
              <a:t>seio materno. </a:t>
            </a:r>
            <a:r>
              <a:rPr lang="pt-BR" sz="2200" dirty="0" smtClean="0"/>
              <a:t>Nega </a:t>
            </a:r>
            <a:r>
              <a:rPr lang="pt-BR" sz="2200" dirty="0" err="1"/>
              <a:t>diarréia</a:t>
            </a:r>
            <a:r>
              <a:rPr lang="pt-BR" sz="2200" dirty="0"/>
              <a:t> ou </a:t>
            </a:r>
            <a:r>
              <a:rPr lang="pt-BR" sz="2200" dirty="0" smtClean="0"/>
              <a:t>vômito.</a:t>
            </a:r>
          </a:p>
          <a:p>
            <a:pPr marL="45720" indent="0" algn="just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2200" dirty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200" dirty="0"/>
              <a:t>Irmã de 8 anos com sintomas gripais em casa há 1 semana.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620713"/>
            <a:ext cx="7315200" cy="5778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Antecedentes</a:t>
            </a:r>
            <a:endParaRPr lang="pt-BR" dirty="0"/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>
          <a:xfrm>
            <a:off x="539750" y="1700213"/>
            <a:ext cx="7920038" cy="4608512"/>
          </a:xfrm>
        </p:spPr>
        <p:txBody>
          <a:bodyPr/>
          <a:lstStyle/>
          <a:p>
            <a:pPr eaLnBrk="1" hangingPunct="1"/>
            <a:r>
              <a:rPr lang="pt-BR" sz="2400" smtClean="0"/>
              <a:t>Fisiológicos:</a:t>
            </a:r>
          </a:p>
          <a:p>
            <a:pPr eaLnBrk="1" hangingPunct="1"/>
            <a:endParaRPr lang="pt-BR" smtClean="0"/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Mãe G2PN2A0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ITU 2 episódios (último ao final do 3º trimestre – uso de cefalexina)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Mãe refere presença de corrimento esbranquiçado, em uso de creme vaginal, no momento do parto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Não realizado pesquisa para Estreptococo grupo B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Pré-natal: 6 consultas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Parto normal; RNT/AIG, sem intercorrências. 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IG: 38s + 5d	   PN: 3300 g    PC: 33cm    E: 48cm     Apgar ?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Aleitamento Materno Exclusivo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Cartão Vacinal atualizado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620713"/>
            <a:ext cx="7315200" cy="5778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Antecedentes</a:t>
            </a:r>
            <a:endParaRPr lang="pt-BR" dirty="0"/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>
          <a:xfrm>
            <a:off x="539750" y="1700213"/>
            <a:ext cx="7920038" cy="4608512"/>
          </a:xfrm>
        </p:spPr>
        <p:txBody>
          <a:bodyPr/>
          <a:lstStyle/>
          <a:p>
            <a:pPr eaLnBrk="1" hangingPunct="1"/>
            <a:r>
              <a:rPr lang="pt-BR" sz="2400" smtClean="0"/>
              <a:t>Patológicos:</a:t>
            </a:r>
          </a:p>
          <a:p>
            <a:pPr eaLnBrk="1" hangingPunct="1"/>
            <a:endParaRPr lang="pt-BR" smtClean="0"/>
          </a:p>
          <a:p>
            <a:pPr lvl="1" algn="just" eaLnBrk="1" hangingPunct="1">
              <a:buFont typeface="Arial" charset="0"/>
              <a:buChar char="•"/>
            </a:pPr>
            <a:r>
              <a:rPr lang="pt-BR" sz="1800" smtClean="0"/>
              <a:t>Mãe nega doenças congênitas, alergias ou internações anteriores</a:t>
            </a:r>
          </a:p>
          <a:p>
            <a:pPr lvl="1" algn="just" eaLnBrk="1" hangingPunct="1">
              <a:buFont typeface="Arial" charset="0"/>
              <a:buChar char="•"/>
            </a:pPr>
            <a:r>
              <a:rPr lang="pt-BR" sz="1800" smtClean="0"/>
              <a:t>Nega necessidade de intubação ou O2 suplementar ao nascimento</a:t>
            </a:r>
          </a:p>
          <a:p>
            <a:pPr lvl="1" algn="just" eaLnBrk="1" hangingPunct="1">
              <a:buFont typeface="Arial" charset="0"/>
              <a:buChar char="•"/>
            </a:pPr>
            <a:endParaRPr lang="pt-BR" sz="1800" smtClean="0"/>
          </a:p>
          <a:p>
            <a:pPr lvl="1" algn="just" eaLnBrk="1" hangingPunct="1">
              <a:buFont typeface="Arial" charset="0"/>
              <a:buChar char="•"/>
            </a:pPr>
            <a:endParaRPr lang="pt-BR" sz="1800" smtClean="0"/>
          </a:p>
          <a:p>
            <a:pPr algn="just" eaLnBrk="1" hangingPunct="1"/>
            <a:r>
              <a:rPr lang="pt-BR" sz="2400" smtClean="0"/>
              <a:t>Sociais: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Reside em casa de alvenaria com pais e irmã 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Saneamento básico inadequado (água de poço, fossa séptica e rua não asfaltada)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Possui 3 gatos e 3 cachorros. </a:t>
            </a:r>
          </a:p>
          <a:p>
            <a:pPr lvl="1" eaLnBrk="1" hangingPunct="1">
              <a:buFont typeface="Arial" charset="0"/>
              <a:buChar char="•"/>
            </a:pPr>
            <a:r>
              <a:rPr lang="pt-BR" sz="1800" smtClean="0"/>
              <a:t>Relata contato com poeira e mofo. Nega tabagismo passivo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620713"/>
            <a:ext cx="7315200" cy="5778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Antecedentes</a:t>
            </a:r>
            <a:endParaRPr lang="pt-BR" dirty="0"/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>
          <a:xfrm>
            <a:off x="539750" y="1700213"/>
            <a:ext cx="7920038" cy="4608512"/>
          </a:xfrm>
        </p:spPr>
        <p:txBody>
          <a:bodyPr/>
          <a:lstStyle/>
          <a:p>
            <a:pPr eaLnBrk="1" hangingPunct="1"/>
            <a:r>
              <a:rPr lang="pt-BR" sz="2400" smtClean="0"/>
              <a:t>Familiares:</a:t>
            </a:r>
          </a:p>
          <a:p>
            <a:pPr eaLnBrk="1" hangingPunct="1"/>
            <a:endParaRPr lang="pt-BR" smtClean="0"/>
          </a:p>
          <a:p>
            <a:pPr lvl="1" algn="just" eaLnBrk="1" hangingPunct="1">
              <a:buFont typeface="Arial" charset="0"/>
              <a:buChar char="•"/>
            </a:pPr>
            <a:r>
              <a:rPr lang="pt-BR" sz="1800" smtClean="0"/>
              <a:t>Pai: 34 anos, hígido</a:t>
            </a:r>
          </a:p>
          <a:p>
            <a:pPr lvl="1" algn="just" eaLnBrk="1" hangingPunct="1">
              <a:buFont typeface="Arial" charset="0"/>
              <a:buChar char="•"/>
            </a:pPr>
            <a:r>
              <a:rPr lang="pt-BR" sz="1800" smtClean="0"/>
              <a:t>Mãe: 26 anos, hígida</a:t>
            </a:r>
          </a:p>
          <a:p>
            <a:pPr lvl="1" algn="just" eaLnBrk="1" hangingPunct="1">
              <a:buFont typeface="Arial" charset="0"/>
              <a:buChar char="•"/>
            </a:pPr>
            <a:r>
              <a:rPr lang="pt-BR" sz="1800" smtClean="0"/>
              <a:t>Irmã: 8 anos, hígido</a:t>
            </a:r>
          </a:p>
          <a:p>
            <a:pPr lvl="1" algn="just" eaLnBrk="1" hangingPunct="1">
              <a:buFont typeface="Arial" charset="0"/>
              <a:buChar char="•"/>
            </a:pPr>
            <a:r>
              <a:rPr lang="pt-BR" sz="1800" smtClean="0"/>
              <a:t>Nega doenças prevalentes na família (asma, rinite alérgica, dermatites)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188" y="620713"/>
            <a:ext cx="7315200" cy="5778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Exame físico (31/08)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700213"/>
            <a:ext cx="8064500" cy="4897437"/>
          </a:xfrm>
        </p:spPr>
        <p:txBody>
          <a:bodyPr rtlCol="0">
            <a:normAutofit fontScale="85000" lnSpcReduction="20000"/>
          </a:bodyPr>
          <a:lstStyle/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 REG, </a:t>
            </a:r>
            <a:r>
              <a:rPr lang="pt-BR" dirty="0" err="1" smtClean="0"/>
              <a:t>taquidispneica</a:t>
            </a:r>
            <a:r>
              <a:rPr lang="pt-BR" dirty="0" smtClean="0"/>
              <a:t>, </a:t>
            </a:r>
            <a:r>
              <a:rPr lang="pt-BR" dirty="0" err="1" smtClean="0"/>
              <a:t>hipocorada</a:t>
            </a:r>
            <a:r>
              <a:rPr lang="pt-BR" dirty="0" smtClean="0"/>
              <a:t> (+/4+), hidratada, acianótica, afebril ao toque. 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FC: 156 </a:t>
            </a:r>
            <a:r>
              <a:rPr lang="pt-BR" dirty="0" err="1" smtClean="0"/>
              <a:t>bpm</a:t>
            </a:r>
            <a:r>
              <a:rPr lang="pt-BR" dirty="0" smtClean="0"/>
              <a:t>, FR</a:t>
            </a:r>
            <a:r>
              <a:rPr lang="pt-BR" dirty="0"/>
              <a:t>: </a:t>
            </a:r>
            <a:r>
              <a:rPr lang="pt-BR" dirty="0" smtClean="0"/>
              <a:t>68 </a:t>
            </a:r>
            <a:r>
              <a:rPr lang="pt-BR" dirty="0" err="1" smtClean="0"/>
              <a:t>irpm</a:t>
            </a:r>
            <a:r>
              <a:rPr lang="pt-BR" dirty="0" smtClean="0"/>
              <a:t>, </a:t>
            </a:r>
            <a:r>
              <a:rPr lang="pt-BR" dirty="0"/>
              <a:t>SatO2%: 82% em aa, </a:t>
            </a:r>
            <a:r>
              <a:rPr lang="pt-BR" dirty="0" smtClean="0"/>
              <a:t>TEC = 2s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Orofaringe: hiperemia discreta e </a:t>
            </a:r>
            <a:r>
              <a:rPr lang="pt-BR" dirty="0" err="1" smtClean="0"/>
              <a:t>monilíase</a:t>
            </a:r>
            <a:r>
              <a:rPr lang="pt-BR" dirty="0" smtClean="0"/>
              <a:t>.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Pescoço: sem </a:t>
            </a:r>
            <a:r>
              <a:rPr lang="pt-BR" dirty="0" err="1" smtClean="0"/>
              <a:t>adenomegalias</a:t>
            </a:r>
            <a:endParaRPr lang="pt-BR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Pele: sem exantemas ou </a:t>
            </a:r>
            <a:r>
              <a:rPr lang="pt-BR" dirty="0" err="1" smtClean="0"/>
              <a:t>petéquias</a:t>
            </a:r>
            <a:endParaRPr lang="pt-BR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AR: Tiragem subcostal e retração de fúrcula. MVF presente bilateralmente. Sibilos discretos e crepitações </a:t>
            </a:r>
            <a:r>
              <a:rPr lang="pt-BR" dirty="0" err="1" smtClean="0"/>
              <a:t>bolhosos</a:t>
            </a:r>
            <a:r>
              <a:rPr lang="pt-BR" dirty="0" smtClean="0"/>
              <a:t> bilaterais difusas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AVC: RCR 2T, bulhas </a:t>
            </a:r>
            <a:r>
              <a:rPr lang="pt-BR" dirty="0" err="1" smtClean="0"/>
              <a:t>normofonéticas</a:t>
            </a:r>
            <a:endParaRPr lang="pt-BR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ABD: flácido, RHA +, sem </a:t>
            </a:r>
            <a:r>
              <a:rPr lang="pt-BR" dirty="0" err="1" smtClean="0"/>
              <a:t>visceromegalias</a:t>
            </a:r>
            <a:endParaRPr lang="pt-BR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NEURO: </a:t>
            </a:r>
            <a:r>
              <a:rPr lang="pt-BR" dirty="0" smtClean="0"/>
              <a:t>Fontanela plana e normotensa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5650" y="549275"/>
            <a:ext cx="7315200" cy="170180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Hi</a:t>
            </a:r>
            <a:r>
              <a:rPr lang="pt-BR" dirty="0"/>
              <a:t>p</a:t>
            </a:r>
            <a:r>
              <a:rPr lang="pt-BR" dirty="0" smtClean="0"/>
              <a:t>óteses Diagnósticas ?</a:t>
            </a:r>
            <a:br>
              <a:rPr lang="pt-BR" dirty="0" smtClean="0"/>
            </a:br>
            <a:r>
              <a:rPr lang="pt-BR" dirty="0" smtClean="0"/>
              <a:t>Exames complementares ?</a:t>
            </a:r>
            <a:br>
              <a:rPr lang="pt-BR" dirty="0" smtClean="0"/>
            </a:br>
            <a:r>
              <a:rPr lang="pt-BR" dirty="0" smtClean="0"/>
              <a:t> Conduta ?</a:t>
            </a:r>
            <a:endParaRPr lang="pt-BR" dirty="0"/>
          </a:p>
        </p:txBody>
      </p:sp>
      <p:pic>
        <p:nvPicPr>
          <p:cNvPr id="9219" name="Picture 2" descr="Resultado de imagem para interrogação be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2708275"/>
            <a:ext cx="3306762" cy="370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188" y="692150"/>
            <a:ext cx="7315200" cy="4937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Hipóteses Diagnósticas ?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989138"/>
            <a:ext cx="8208962" cy="4319587"/>
          </a:xfrm>
        </p:spPr>
        <p:txBody>
          <a:bodyPr/>
          <a:lstStyle/>
          <a:p>
            <a:pPr eaLnBrk="1" hangingPunct="1"/>
            <a:r>
              <a:rPr lang="pt-BR" smtClean="0"/>
              <a:t>Insuficiência Respiratória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PNM ?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Bronquiolite viral aguda 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315200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Exames Laboratoriais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750" y="1916113"/>
            <a:ext cx="7920038" cy="4392612"/>
          </a:xfrm>
        </p:spPr>
        <p:txBody>
          <a:bodyPr rtlCol="0">
            <a:normAutofit lnSpcReduction="10000"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Hemograma Completo (31/08/16): </a:t>
            </a:r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Hb: 12,7 / Ht: 35,3%</a:t>
            </a:r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err="1" smtClean="0"/>
              <a:t>Leuco</a:t>
            </a:r>
            <a:r>
              <a:rPr lang="pt-BR" dirty="0" smtClean="0"/>
              <a:t>: 11.300 (N: 31%, S:31%, E: 4%, M: 7%, L: 58%)</a:t>
            </a:r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err="1" smtClean="0"/>
              <a:t>Plaq</a:t>
            </a:r>
            <a:r>
              <a:rPr lang="pt-BR" dirty="0" smtClean="0"/>
              <a:t>: 507.000</a:t>
            </a:r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VHS: material insuficiente</a:t>
            </a:r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TGO: 42</a:t>
            </a:r>
            <a:r>
              <a:rPr lang="pt-BR" dirty="0"/>
              <a:t> </a:t>
            </a:r>
            <a:r>
              <a:rPr lang="pt-BR" dirty="0" smtClean="0"/>
              <a:t>  e   TGP: 17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Hemocultura (31/08/16)</a:t>
            </a:r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Negativa</a:t>
            </a:r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Pesquisa viral – secreção </a:t>
            </a:r>
            <a:r>
              <a:rPr lang="pt-BR" dirty="0" err="1" smtClean="0"/>
              <a:t>nasofaringea</a:t>
            </a:r>
            <a:r>
              <a:rPr lang="pt-BR" dirty="0" smtClean="0"/>
              <a:t> (02 /09 /16)</a:t>
            </a:r>
          </a:p>
          <a:p>
            <a:pPr indent="-182880" eaLnBrk="1" fontAlgn="auto" hangingPunct="1">
              <a:spcAft>
                <a:spcPts val="0"/>
              </a:spcAft>
              <a:buFont typeface="Arial" pitchFamily="34" charset="0"/>
              <a:buChar char="−"/>
              <a:defRPr/>
            </a:pPr>
            <a:r>
              <a:rPr lang="pt-BR" dirty="0" smtClean="0"/>
              <a:t>Positivo para VSR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aixaDeTexto 1"/>
          <p:cNvSpPr txBox="1">
            <a:spLocks noChangeArrowheads="1"/>
          </p:cNvSpPr>
          <p:nvPr/>
        </p:nvSpPr>
        <p:spPr bwMode="auto">
          <a:xfrm>
            <a:off x="2568575" y="6167438"/>
            <a:ext cx="3451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Radiografia de Tórax (31/08/16)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/>
          <a:stretch>
            <a:fillRect/>
          </a:stretch>
        </p:blipFill>
        <p:spPr bwMode="auto">
          <a:xfrm>
            <a:off x="1643063" y="1000125"/>
            <a:ext cx="5286375" cy="481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aixaDeTexto 1"/>
          <p:cNvSpPr txBox="1">
            <a:spLocks noChangeArrowheads="1"/>
          </p:cNvSpPr>
          <p:nvPr/>
        </p:nvSpPr>
        <p:spPr bwMode="auto">
          <a:xfrm>
            <a:off x="2568575" y="6167438"/>
            <a:ext cx="3451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Radiografia de Tórax (01/09/16)</a:t>
            </a:r>
          </a:p>
        </p:txBody>
      </p:sp>
      <p:pic>
        <p:nvPicPr>
          <p:cNvPr id="13315" name="Picture 2" descr="C:\Users\Karyne Elias\Documents\Rx tórax 2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547813" y="765175"/>
            <a:ext cx="5732462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188" y="620713"/>
            <a:ext cx="7315200" cy="5651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Conduta:</a:t>
            </a:r>
            <a:endParaRPr lang="pt-BR" dirty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628775"/>
            <a:ext cx="7991475" cy="4679950"/>
          </a:xfrm>
        </p:spPr>
        <p:txBody>
          <a:bodyPr/>
          <a:lstStyle/>
          <a:p>
            <a:pPr eaLnBrk="1" hangingPunct="1"/>
            <a:r>
              <a:rPr lang="pt-BR" smtClean="0"/>
              <a:t>Admitida na sala de reanimação: colocada em MNR com melhora da saturação, porém mantendo desconforto respiratório moderado.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Encaminhada ao BOX 20, colocado em CPAP, com fluxo 8L/min, FIO2: 50%.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Dieta oral zero</a:t>
            </a:r>
          </a:p>
          <a:p>
            <a:pPr eaLnBrk="1" hangingPunct="1"/>
            <a:r>
              <a:rPr lang="pt-BR" smtClean="0"/>
              <a:t>Fase rápida 20ml/kg + Hidratação 100% Holliday</a:t>
            </a:r>
          </a:p>
          <a:p>
            <a:pPr eaLnBrk="1" hangingPunct="1"/>
            <a:r>
              <a:rPr lang="pt-BR" smtClean="0"/>
              <a:t>Ampicilina + Sulbactam,  200mg/kg/dia</a:t>
            </a:r>
          </a:p>
          <a:p>
            <a:pPr eaLnBrk="1" hangingPunct="1"/>
            <a:r>
              <a:rPr lang="pt-BR" smtClean="0"/>
              <a:t>Salbutamol série de 3</a:t>
            </a:r>
          </a:p>
          <a:p>
            <a:pPr eaLnBrk="1" hangingPunct="1"/>
            <a:r>
              <a:rPr lang="pt-BR" smtClean="0"/>
              <a:t>Sonda orogástrica</a:t>
            </a:r>
          </a:p>
          <a:p>
            <a:pPr eaLnBrk="1" hangingPunct="1"/>
            <a:r>
              <a:rPr lang="pt-BR" smtClean="0"/>
              <a:t>Precedex, 0,3mcg/kg/min</a:t>
            </a:r>
          </a:p>
          <a:p>
            <a:pPr eaLnBrk="1" hangingPunct="1"/>
            <a:r>
              <a:rPr lang="pt-BR" smtClean="0"/>
              <a:t>Regulada para UTIP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188" y="765175"/>
            <a:ext cx="7315200" cy="5651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73238"/>
            <a:ext cx="8208962" cy="4895850"/>
          </a:xfrm>
        </p:spPr>
        <p:txBody>
          <a:bodyPr rtlCol="0">
            <a:normAutofit lnSpcReduction="10000"/>
          </a:bodyPr>
          <a:lstStyle/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r>
              <a:rPr lang="pt-BR" b="1" dirty="0" smtClean="0"/>
              <a:t>31/08: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Melhora do </a:t>
            </a:r>
            <a:r>
              <a:rPr lang="pt-BR" dirty="0"/>
              <a:t>desconforto respiratório </a:t>
            </a:r>
            <a:r>
              <a:rPr lang="pt-BR" dirty="0" smtClean="0"/>
              <a:t>após colocação </a:t>
            </a:r>
            <a:r>
              <a:rPr lang="pt-BR" dirty="0"/>
              <a:t>do </a:t>
            </a:r>
            <a:r>
              <a:rPr lang="pt-BR" dirty="0" smtClean="0"/>
              <a:t>CPAP</a:t>
            </a: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Iniciado </a:t>
            </a:r>
            <a:r>
              <a:rPr lang="pt-BR" dirty="0" err="1"/>
              <a:t>A</a:t>
            </a:r>
            <a:r>
              <a:rPr lang="pt-BR" dirty="0" err="1" smtClean="0"/>
              <a:t>zitromicina</a:t>
            </a:r>
            <a:r>
              <a:rPr lang="pt-BR" dirty="0" smtClean="0"/>
              <a:t> em 31/08 (tosse </a:t>
            </a:r>
            <a:r>
              <a:rPr lang="pt-BR" dirty="0" err="1"/>
              <a:t>coqueluchoide</a:t>
            </a:r>
            <a:r>
              <a:rPr lang="pt-BR" dirty="0"/>
              <a:t> e </a:t>
            </a:r>
            <a:r>
              <a:rPr lang="pt-BR" dirty="0" err="1" smtClean="0"/>
              <a:t>linfocitose</a:t>
            </a:r>
            <a:r>
              <a:rPr lang="pt-BR" dirty="0" smtClean="0"/>
              <a:t>)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R</a:t>
            </a:r>
            <a:r>
              <a:rPr lang="pt-BR" dirty="0" smtClean="0"/>
              <a:t>etirada </a:t>
            </a:r>
            <a:r>
              <a:rPr lang="pt-BR" dirty="0"/>
              <a:t>acidental do CPAP, </a:t>
            </a:r>
            <a:r>
              <a:rPr lang="pt-BR" dirty="0" smtClean="0"/>
              <a:t>colocada </a:t>
            </a:r>
            <a:r>
              <a:rPr lang="pt-BR" dirty="0"/>
              <a:t>em HOOD (FiO2 50%) </a:t>
            </a:r>
            <a:r>
              <a:rPr lang="pt-BR" dirty="0" smtClean="0"/>
              <a:t>com </a:t>
            </a:r>
            <a:r>
              <a:rPr lang="pt-BR" dirty="0"/>
              <a:t>boa </a:t>
            </a:r>
            <a:r>
              <a:rPr lang="pt-BR" dirty="0" smtClean="0"/>
              <a:t>aceitação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Retirada </a:t>
            </a:r>
            <a:r>
              <a:rPr lang="pt-BR" dirty="0"/>
              <a:t>SOG e </a:t>
            </a:r>
            <a:r>
              <a:rPr lang="pt-BR" dirty="0" smtClean="0"/>
              <a:t>liberada amamentação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 smtClean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r>
              <a:rPr lang="pt-BR" b="1" dirty="0" smtClean="0"/>
              <a:t>01/09: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Apresentou desconforto </a:t>
            </a:r>
            <a:r>
              <a:rPr lang="pt-BR" dirty="0"/>
              <a:t>respiratório </a:t>
            </a:r>
            <a:r>
              <a:rPr lang="pt-BR" dirty="0" smtClean="0"/>
              <a:t>moderado-grave – retorno para CPAP </a:t>
            </a: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Nova passagem de SOG devido baixa aceitação do seio materno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Iniciado </a:t>
            </a:r>
            <a:r>
              <a:rPr lang="pt-BR" dirty="0" err="1" smtClean="0"/>
              <a:t>salbutamol</a:t>
            </a:r>
            <a:r>
              <a:rPr lang="pt-BR" dirty="0" smtClean="0"/>
              <a:t> </a:t>
            </a:r>
            <a:r>
              <a:rPr lang="pt-BR" dirty="0"/>
              <a:t>EV </a:t>
            </a:r>
            <a:r>
              <a:rPr lang="pt-BR" dirty="0" smtClean="0"/>
              <a:t>0,3mcg/kg/min</a:t>
            </a: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BIPAP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Apresentou 1 pico febril (38) segundo </a:t>
            </a:r>
            <a:r>
              <a:rPr lang="pt-BR" dirty="0"/>
              <a:t>a </a:t>
            </a:r>
            <a:r>
              <a:rPr lang="pt-BR" dirty="0" smtClean="0"/>
              <a:t>mãe</a:t>
            </a: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188" y="765175"/>
            <a:ext cx="7315200" cy="5651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73238"/>
            <a:ext cx="8208962" cy="4751387"/>
          </a:xfrm>
        </p:spPr>
        <p:txBody>
          <a:bodyPr rtlCol="0">
            <a:normAutofit fontScale="92500" lnSpcReduction="10000"/>
          </a:bodyPr>
          <a:lstStyle/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r>
              <a:rPr lang="pt-BR" b="1" dirty="0" smtClean="0"/>
              <a:t>02/09: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M</a:t>
            </a:r>
            <a:r>
              <a:rPr lang="pt-BR" dirty="0" smtClean="0"/>
              <a:t>elhora </a:t>
            </a:r>
            <a:r>
              <a:rPr lang="pt-BR" dirty="0"/>
              <a:t>gradual do desconforto </a:t>
            </a:r>
            <a:r>
              <a:rPr lang="pt-BR" dirty="0" smtClean="0"/>
              <a:t>respiratório e boa aceitação da dieta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Suspenso </a:t>
            </a:r>
            <a:r>
              <a:rPr lang="pt-BR" dirty="0" err="1" smtClean="0"/>
              <a:t>salbutamol</a:t>
            </a: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A</a:t>
            </a:r>
            <a:r>
              <a:rPr lang="pt-BR" dirty="0" smtClean="0"/>
              <a:t>presentou </a:t>
            </a:r>
            <a:r>
              <a:rPr lang="pt-BR" dirty="0"/>
              <a:t>2 picos </a:t>
            </a:r>
            <a:r>
              <a:rPr lang="pt-BR" dirty="0" smtClean="0"/>
              <a:t>febris (37,8-37,9) segundo </a:t>
            </a:r>
            <a:r>
              <a:rPr lang="pt-BR" dirty="0"/>
              <a:t>a </a:t>
            </a:r>
            <a:r>
              <a:rPr lang="pt-BR" dirty="0" smtClean="0"/>
              <a:t>mãe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 smtClean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r>
              <a:rPr lang="pt-BR" b="1" dirty="0" smtClean="0"/>
              <a:t>03/09: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P</a:t>
            </a:r>
            <a:r>
              <a:rPr lang="pt-BR" dirty="0" smtClean="0"/>
              <a:t>resença </a:t>
            </a:r>
            <a:r>
              <a:rPr lang="pt-BR" dirty="0"/>
              <a:t>de crepitações finas (</a:t>
            </a:r>
            <a:r>
              <a:rPr lang="pt-BR" dirty="0" smtClean="0"/>
              <a:t>mais expressivas </a:t>
            </a:r>
            <a:r>
              <a:rPr lang="pt-BR" dirty="0"/>
              <a:t>à D) e sibilos expiratórios </a:t>
            </a:r>
            <a:r>
              <a:rPr lang="pt-BR" dirty="0" smtClean="0"/>
              <a:t>esparsos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Afebril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r>
              <a:rPr lang="pt-BR" b="1" dirty="0" smtClean="0"/>
              <a:t>04/09: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C</a:t>
            </a:r>
            <a:r>
              <a:rPr lang="pt-BR" dirty="0" smtClean="0"/>
              <a:t>rise </a:t>
            </a:r>
            <a:r>
              <a:rPr lang="pt-BR" dirty="0"/>
              <a:t>de tosse ao </a:t>
            </a:r>
            <a:r>
              <a:rPr lang="pt-BR" dirty="0" smtClean="0"/>
              <a:t>acordar (01h30), </a:t>
            </a:r>
            <a:r>
              <a:rPr lang="pt-BR" dirty="0" err="1"/>
              <a:t>emetizante</a:t>
            </a:r>
            <a:r>
              <a:rPr lang="pt-BR" dirty="0"/>
              <a:t>, com </a:t>
            </a:r>
            <a:r>
              <a:rPr lang="pt-BR" dirty="0" smtClean="0"/>
              <a:t>engasgos. Evoluiu </a:t>
            </a:r>
            <a:r>
              <a:rPr lang="pt-BR" dirty="0"/>
              <a:t>com </a:t>
            </a:r>
            <a:r>
              <a:rPr lang="pt-BR" dirty="0" err="1"/>
              <a:t>taquidispnéia</a:t>
            </a:r>
            <a:r>
              <a:rPr lang="pt-BR" dirty="0"/>
              <a:t> moderada, apresentando TSC </a:t>
            </a:r>
            <a:r>
              <a:rPr lang="pt-BR" dirty="0" smtClean="0"/>
              <a:t>moderada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Evolui com melhora do desconforto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CPAP </a:t>
            </a:r>
            <a:r>
              <a:rPr lang="pt-BR" dirty="0" smtClean="0">
                <a:sym typeface="Wingdings" pitchFamily="2" charset="2"/>
              </a:rPr>
              <a:t> HOOD a 60%</a:t>
            </a: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188" y="765175"/>
            <a:ext cx="7315200" cy="5651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Evolução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73238"/>
            <a:ext cx="8208962" cy="4751387"/>
          </a:xfrm>
        </p:spPr>
        <p:txBody>
          <a:bodyPr rtlCol="0">
            <a:normAutofit/>
          </a:bodyPr>
          <a:lstStyle/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r>
              <a:rPr lang="pt-BR" b="1" dirty="0" smtClean="0"/>
              <a:t>05/09: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D</a:t>
            </a:r>
            <a:r>
              <a:rPr lang="pt-BR" dirty="0" smtClean="0"/>
              <a:t>ieta por SNE + boa </a:t>
            </a:r>
            <a:r>
              <a:rPr lang="pt-BR" dirty="0"/>
              <a:t>aceitação do seio </a:t>
            </a:r>
            <a:r>
              <a:rPr lang="pt-BR" dirty="0" smtClean="0"/>
              <a:t>materno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Em uso de cateter nasal 1L/min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r>
              <a:rPr lang="pt-BR" b="1" dirty="0" smtClean="0"/>
              <a:t>06/09: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7 DIH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D6 </a:t>
            </a:r>
            <a:r>
              <a:rPr lang="pt-BR" dirty="0" err="1" smtClean="0"/>
              <a:t>Ampicilina+sulbactam</a:t>
            </a: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M</a:t>
            </a:r>
            <a:r>
              <a:rPr lang="pt-BR" dirty="0" smtClean="0"/>
              <a:t>elhora </a:t>
            </a:r>
            <a:r>
              <a:rPr lang="pt-BR" dirty="0"/>
              <a:t>importante do padrão respiratório, sem desconforto com boa </a:t>
            </a:r>
            <a:r>
              <a:rPr lang="pt-BR" dirty="0" smtClean="0"/>
              <a:t>saturação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R</a:t>
            </a:r>
            <a:r>
              <a:rPr lang="pt-BR" dirty="0" smtClean="0"/>
              <a:t>etirado </a:t>
            </a:r>
            <a:r>
              <a:rPr lang="pt-BR" dirty="0"/>
              <a:t>cateter de </a:t>
            </a:r>
            <a:r>
              <a:rPr lang="pt-BR" dirty="0" smtClean="0"/>
              <a:t>O2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Manteve-se afebril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>
          <a:xfrm>
            <a:off x="914400" y="2203450"/>
            <a:ext cx="7315200" cy="1154113"/>
          </a:xfrm>
        </p:spPr>
        <p:txBody>
          <a:bodyPr/>
          <a:lstStyle/>
          <a:p>
            <a:pPr algn="ctr" eaLnBrk="1" hangingPunct="1"/>
            <a:r>
              <a:rPr lang="pt-BR" sz="5000" smtClean="0"/>
              <a:t>PNEUMONIA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Definição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85938"/>
            <a:ext cx="7315200" cy="3540125"/>
          </a:xfrm>
        </p:spPr>
        <p:txBody>
          <a:bodyPr/>
          <a:lstStyle/>
          <a:p>
            <a:pPr algn="just" eaLnBrk="1" hangingPunct="1"/>
            <a:r>
              <a:rPr lang="pt-BR" smtClean="0"/>
              <a:t>A pneumonia é uma inflamação do parênquima pulmonar, na maioria das vezes, de causa infecciosa. Compromete alvéolos, bronquíolos e espaço intersticial.</a:t>
            </a:r>
          </a:p>
        </p:txBody>
      </p:sp>
      <p:pic>
        <p:nvPicPr>
          <p:cNvPr id="19460" name="Picture 2" descr="Resultado de imagem para pneumonia definição"/>
          <p:cNvPicPr>
            <a:picLocks noChangeAspect="1" noChangeArrowheads="1"/>
          </p:cNvPicPr>
          <p:nvPr/>
        </p:nvPicPr>
        <p:blipFill>
          <a:blip r:embed="rId2">
            <a:lum contrast="-10000"/>
          </a:blip>
          <a:srcRect/>
          <a:stretch>
            <a:fillRect/>
          </a:stretch>
        </p:blipFill>
        <p:spPr bwMode="auto">
          <a:xfrm>
            <a:off x="2143125" y="2963863"/>
            <a:ext cx="4500563" cy="346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Epidemiologia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85938"/>
            <a:ext cx="7315200" cy="3540125"/>
          </a:xfrm>
        </p:spPr>
        <p:txBody>
          <a:bodyPr/>
          <a:lstStyle/>
          <a:p>
            <a:pPr algn="just" eaLnBrk="1" hangingPunct="1"/>
            <a:r>
              <a:rPr lang="pt-BR" smtClean="0"/>
              <a:t>Causa significativa de morbidade e mortalidade em crianças:</a:t>
            </a:r>
          </a:p>
          <a:p>
            <a:pPr lvl="1" algn="just" eaLnBrk="1" hangingPunct="1"/>
            <a:endParaRPr lang="pt-BR" sz="2000" smtClean="0"/>
          </a:p>
          <a:p>
            <a:pPr lvl="1" algn="just" eaLnBrk="1" hangingPunct="1"/>
            <a:r>
              <a:rPr lang="pt-BR" sz="2000" smtClean="0"/>
              <a:t>0, 29 episódios por ano em menores de 5 anos;</a:t>
            </a:r>
          </a:p>
          <a:p>
            <a:pPr lvl="1" algn="just" eaLnBrk="1" hangingPunct="1"/>
            <a:endParaRPr lang="pt-BR" sz="2000" smtClean="0"/>
          </a:p>
          <a:p>
            <a:pPr lvl="1" algn="just" eaLnBrk="1" hangingPunct="1"/>
            <a:r>
              <a:rPr lang="pt-BR" sz="2000" smtClean="0"/>
              <a:t>150,7 milhões de casos novos por ano;</a:t>
            </a:r>
          </a:p>
          <a:p>
            <a:pPr lvl="1" algn="just" eaLnBrk="1" hangingPunct="1"/>
            <a:endParaRPr lang="pt-BR" sz="2000" smtClean="0"/>
          </a:p>
          <a:p>
            <a:pPr lvl="1" algn="just" eaLnBrk="1" hangingPunct="1"/>
            <a:r>
              <a:rPr lang="pt-BR" sz="2000" smtClean="0"/>
              <a:t>7 a 11% necessitam de internação hospitalar;</a:t>
            </a:r>
          </a:p>
          <a:p>
            <a:pPr lvl="1" algn="just" eaLnBrk="1" hangingPunct="1"/>
            <a:endParaRPr lang="pt-BR" sz="2000" smtClean="0"/>
          </a:p>
          <a:p>
            <a:pPr lvl="1" algn="just" eaLnBrk="1" hangingPunct="1"/>
            <a:r>
              <a:rPr lang="pt-BR" sz="2000" smtClean="0"/>
              <a:t>3,5 milhões de mortes em menores de 5 anos.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endParaRPr lang="pt-BR" smtClean="0"/>
          </a:p>
          <a:p>
            <a:pPr eaLnBrk="1" hangingPunct="1"/>
            <a:endParaRPr lang="pt-BR" smtClean="0"/>
          </a:p>
        </p:txBody>
      </p:sp>
      <p:sp>
        <p:nvSpPr>
          <p:cNvPr id="20484" name="CaixaDeTexto 3"/>
          <p:cNvSpPr txBox="1">
            <a:spLocks noChangeArrowheads="1"/>
          </p:cNvSpPr>
          <p:nvPr/>
        </p:nvSpPr>
        <p:spPr bwMode="auto">
          <a:xfrm>
            <a:off x="357188" y="6429375"/>
            <a:ext cx="71310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500"/>
              <a:t>Diretrizes brasileiras em pneumonia adquirida na comunidade em pediatria, 2007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914400" y="428625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Fatores de Risco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2071688"/>
            <a:ext cx="7315200" cy="3540125"/>
          </a:xfrm>
        </p:spPr>
        <p:txBody>
          <a:bodyPr rtlCol="0">
            <a:normAutofit lnSpcReduction="10000"/>
          </a:bodyPr>
          <a:lstStyle/>
          <a:p>
            <a:pPr marL="502920" lvl="1"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000" dirty="0" smtClean="0"/>
              <a:t>Desmame precoce 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000" dirty="0" smtClean="0"/>
              <a:t>Prematuridade 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000" dirty="0" smtClean="0"/>
              <a:t>Desnutrição 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000" dirty="0" smtClean="0"/>
              <a:t>Baixo peso ao nascer 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000" dirty="0" smtClean="0"/>
              <a:t>Faixa etária (&lt;5 anos)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000" dirty="0" smtClean="0"/>
              <a:t>Comorbidades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sz="2000" dirty="0" smtClean="0"/>
          </a:p>
          <a:p>
            <a:pPr marL="502920" lvl="1"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000" dirty="0" smtClean="0"/>
              <a:t>Baixo nível socioeconômico 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000" dirty="0" smtClean="0"/>
              <a:t>Tabagismo passivo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000" dirty="0" smtClean="0"/>
              <a:t>Permanência em creches.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</p:txBody>
      </p:sp>
      <p:pic>
        <p:nvPicPr>
          <p:cNvPr id="21508" name="Picture 4" descr="Resultado de imagem para baixo peso ao nasc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3" y="2214563"/>
            <a:ext cx="2571750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Etiologia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85938"/>
            <a:ext cx="7315200" cy="3540125"/>
          </a:xfrm>
        </p:spPr>
        <p:txBody>
          <a:bodyPr rtlCol="0">
            <a:normAutofit fontScale="92500" lnSpcReduction="10000"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Bactérias (</a:t>
            </a:r>
            <a:r>
              <a:rPr lang="pt-BR" i="1" dirty="0" err="1" smtClean="0"/>
              <a:t>S.pneumoniae</a:t>
            </a:r>
            <a:r>
              <a:rPr lang="pt-BR" dirty="0" smtClean="0"/>
              <a:t>)</a:t>
            </a:r>
            <a:endParaRPr lang="pt-BR" i="1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Vírus (VSR)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Infecções mistas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Fungos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Inalação química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Migração larvária</a:t>
            </a:r>
            <a:endParaRPr lang="pt-BR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Agentes Etiológicos</a:t>
            </a:r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914400" y="1785938"/>
          <a:ext cx="7586663" cy="3636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274"/>
                <a:gridCol w="4682416"/>
              </a:tblGrid>
              <a:tr h="892972">
                <a:tc>
                  <a:txBody>
                    <a:bodyPr/>
                    <a:lstStyle/>
                    <a:p>
                      <a:r>
                        <a:rPr lang="pt-BR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Recém-nascidos</a:t>
                      </a:r>
                      <a:endParaRPr lang="pt-BR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b="0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Streptococcus</a:t>
                      </a:r>
                      <a:r>
                        <a:rPr lang="pt-BR" b="0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 grupo B, </a:t>
                      </a:r>
                      <a:r>
                        <a:rPr lang="pt-BR" b="0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bacilos</a:t>
                      </a:r>
                      <a:r>
                        <a:rPr lang="pt-BR" b="0" baseline="0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 </a:t>
                      </a:r>
                      <a:r>
                        <a:rPr lang="pt-BR" b="0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gram</a:t>
                      </a:r>
                      <a:r>
                        <a:rPr lang="pt-BR" b="0" baseline="0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 </a:t>
                      </a:r>
                      <a:r>
                        <a:rPr lang="pt-BR" b="0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negativos, CMV , </a:t>
                      </a:r>
                      <a:r>
                        <a:rPr lang="pt-BR" b="0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S.auresus</a:t>
                      </a:r>
                      <a:r>
                        <a:rPr lang="pt-BR" b="0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  </a:t>
                      </a:r>
                      <a:r>
                        <a:rPr lang="pt-BR" b="0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Haemophilus</a:t>
                      </a:r>
                      <a:r>
                        <a:rPr lang="pt-BR" b="0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 </a:t>
                      </a:r>
                      <a:r>
                        <a:rPr lang="pt-BR" b="0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influenzae</a:t>
                      </a:r>
                      <a:r>
                        <a:rPr lang="pt-BR" b="0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 </a:t>
                      </a:r>
                      <a:r>
                        <a:rPr lang="pt-BR" b="0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Listeria</a:t>
                      </a:r>
                      <a:r>
                        <a:rPr lang="pt-BR" b="0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 </a:t>
                      </a:r>
                      <a:r>
                        <a:rPr lang="pt-BR" b="0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monocyogenes</a:t>
                      </a:r>
                      <a:r>
                        <a:rPr lang="pt-BR" b="0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.</a:t>
                      </a:r>
                      <a:endParaRPr lang="pt-BR" b="0" i="1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95000"/>
                      </a:schemeClr>
                    </a:solidFill>
                  </a:tcPr>
                </a:tc>
              </a:tr>
              <a:tr h="892972">
                <a:tc>
                  <a:txBody>
                    <a:bodyPr/>
                    <a:lstStyle/>
                    <a:p>
                      <a:r>
                        <a:rPr lang="pt-BR" b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Lactentes</a:t>
                      </a:r>
                      <a:endParaRPr lang="pt-BR" b="1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b="1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S.pneumoniae</a:t>
                      </a:r>
                      <a:r>
                        <a:rPr lang="pt-BR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 </a:t>
                      </a:r>
                      <a:r>
                        <a:rPr lang="pt-BR" b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vírus</a:t>
                      </a:r>
                      <a:r>
                        <a:rPr lang="pt-BR" baseline="0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 sincicial respiratório, </a:t>
                      </a:r>
                      <a:r>
                        <a:rPr lang="pt-BR" baseline="0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parainfluenza</a:t>
                      </a:r>
                      <a:r>
                        <a:rPr lang="pt-BR" baseline="0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 </a:t>
                      </a:r>
                      <a:r>
                        <a:rPr lang="pt-BR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</a:t>
                      </a:r>
                      <a:r>
                        <a:rPr lang="pt-BR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H.influenzae</a:t>
                      </a:r>
                      <a:r>
                        <a:rPr lang="pt-BR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 </a:t>
                      </a:r>
                      <a:r>
                        <a:rPr lang="pt-BR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M.pneumoniae</a:t>
                      </a:r>
                      <a:r>
                        <a:rPr lang="pt-BR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 influenza, </a:t>
                      </a:r>
                      <a:r>
                        <a:rPr lang="pt-BR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S.aureus</a:t>
                      </a:r>
                      <a:r>
                        <a:rPr lang="pt-BR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 </a:t>
                      </a:r>
                      <a:r>
                        <a:rPr lang="pt-BR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ChlamydiaTrachomatis</a:t>
                      </a:r>
                      <a:r>
                        <a:rPr lang="pt-BR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.</a:t>
                      </a:r>
                      <a:endParaRPr lang="pt-BR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892972">
                <a:tc>
                  <a:txBody>
                    <a:bodyPr/>
                    <a:lstStyle/>
                    <a:p>
                      <a:r>
                        <a:rPr lang="pt-BR" b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Pré-escolares</a:t>
                      </a:r>
                      <a:endParaRPr lang="pt-BR" b="1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b="1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S.pneumoniae</a:t>
                      </a:r>
                      <a:r>
                        <a:rPr lang="pt-BR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 VSR,</a:t>
                      </a:r>
                      <a:r>
                        <a:rPr lang="pt-BR" baseline="0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 </a:t>
                      </a:r>
                      <a:r>
                        <a:rPr lang="pt-BR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H.influenzae</a:t>
                      </a:r>
                      <a:r>
                        <a:rPr lang="pt-BR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 </a:t>
                      </a:r>
                      <a:r>
                        <a:rPr lang="pt-BR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M.pneumoniae</a:t>
                      </a:r>
                      <a:r>
                        <a:rPr lang="pt-BR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 </a:t>
                      </a:r>
                      <a:r>
                        <a:rPr lang="pt-BR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M.tuberculosis</a:t>
                      </a:r>
                      <a:r>
                        <a:rPr lang="pt-BR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 vírus respiratórios , </a:t>
                      </a:r>
                      <a:r>
                        <a:rPr lang="pt-BR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S.aureus</a:t>
                      </a:r>
                      <a:r>
                        <a:rPr lang="pt-BR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.</a:t>
                      </a:r>
                      <a:endParaRPr lang="pt-BR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892972">
                <a:tc>
                  <a:txBody>
                    <a:bodyPr/>
                    <a:lstStyle/>
                    <a:p>
                      <a:r>
                        <a:rPr lang="pt-BR" b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Escolares</a:t>
                      </a:r>
                      <a:endParaRPr lang="pt-BR" b="1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b="1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S.pneumoniae</a:t>
                      </a:r>
                      <a:r>
                        <a:rPr lang="pt-BR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</a:t>
                      </a:r>
                      <a:r>
                        <a:rPr lang="pt-BR" b="1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Mycoplasma</a:t>
                      </a:r>
                      <a:r>
                        <a:rPr lang="pt-BR" b="1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 </a:t>
                      </a:r>
                      <a:r>
                        <a:rPr lang="pt-BR" b="1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pneumoniae</a:t>
                      </a:r>
                      <a:r>
                        <a:rPr lang="pt-BR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 </a:t>
                      </a:r>
                      <a:r>
                        <a:rPr lang="pt-BR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Chlamydia</a:t>
                      </a:r>
                      <a:r>
                        <a:rPr lang="pt-BR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 </a:t>
                      </a:r>
                      <a:r>
                        <a:rPr lang="pt-BR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pneumoniae</a:t>
                      </a:r>
                      <a:r>
                        <a:rPr lang="pt-BR" i="1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, </a:t>
                      </a:r>
                      <a:r>
                        <a:rPr lang="pt-BR" i="1" dirty="0" err="1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</a:rPr>
                        <a:t>M.tuberculosis.</a:t>
                      </a:r>
                      <a:endParaRPr lang="pt-BR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>
          <a:xfrm>
            <a:off x="914400" y="357188"/>
            <a:ext cx="7315200" cy="1154112"/>
          </a:xfrm>
        </p:spPr>
        <p:txBody>
          <a:bodyPr/>
          <a:lstStyle/>
          <a:p>
            <a:pPr eaLnBrk="1" hangingPunct="1"/>
            <a:r>
              <a:rPr lang="pt-BR" smtClean="0"/>
              <a:t>Fisiopatologia</a:t>
            </a:r>
          </a:p>
        </p:txBody>
      </p:sp>
      <p:sp>
        <p:nvSpPr>
          <p:cNvPr id="8" name="Retângulo de cantos arredondados 7"/>
          <p:cNvSpPr/>
          <p:nvPr/>
        </p:nvSpPr>
        <p:spPr>
          <a:xfrm>
            <a:off x="714375" y="1857375"/>
            <a:ext cx="3143250" cy="928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Aderência ao epitélio;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Superação mecanismos de defesa do hospedeiro</a:t>
            </a:r>
          </a:p>
        </p:txBody>
      </p:sp>
      <p:sp>
        <p:nvSpPr>
          <p:cNvPr id="9" name="Seta em curva para a direita 8"/>
          <p:cNvSpPr/>
          <p:nvPr/>
        </p:nvSpPr>
        <p:spPr>
          <a:xfrm>
            <a:off x="1785938" y="3000375"/>
            <a:ext cx="731837" cy="121602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11" name="Retângulo de cantos arredondados 10"/>
          <p:cNvSpPr/>
          <p:nvPr/>
        </p:nvSpPr>
        <p:spPr>
          <a:xfrm>
            <a:off x="2643188" y="3643313"/>
            <a:ext cx="3143250" cy="928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Multiplicação dos organismos, exotoxina, enzimas proteolíticas</a:t>
            </a:r>
          </a:p>
        </p:txBody>
      </p:sp>
      <p:sp>
        <p:nvSpPr>
          <p:cNvPr id="12" name="Seta em curva para a direita 11"/>
          <p:cNvSpPr/>
          <p:nvPr/>
        </p:nvSpPr>
        <p:spPr>
          <a:xfrm>
            <a:off x="4071938" y="4714875"/>
            <a:ext cx="731837" cy="121602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13" name="Retângulo de cantos arredondados 12"/>
          <p:cNvSpPr/>
          <p:nvPr/>
        </p:nvSpPr>
        <p:spPr>
          <a:xfrm>
            <a:off x="4929188" y="5286375"/>
            <a:ext cx="3143250" cy="928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Resposta inflamatória pulmonar</a:t>
            </a:r>
          </a:p>
        </p:txBody>
      </p:sp>
      <p:pic>
        <p:nvPicPr>
          <p:cNvPr id="5018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000125"/>
            <a:ext cx="372745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Quadro Clínico</a:t>
            </a:r>
          </a:p>
        </p:txBody>
      </p:sp>
      <p:sp>
        <p:nvSpPr>
          <p:cNvPr id="25603" name="Espaço Reservado para Conteúdo 3"/>
          <p:cNvSpPr>
            <a:spLocks noGrp="1"/>
          </p:cNvSpPr>
          <p:nvPr>
            <p:ph idx="1"/>
          </p:nvPr>
        </p:nvSpPr>
        <p:spPr>
          <a:xfrm>
            <a:off x="857250" y="2000250"/>
            <a:ext cx="7315200" cy="3540125"/>
          </a:xfrm>
        </p:spPr>
        <p:txBody>
          <a:bodyPr/>
          <a:lstStyle/>
          <a:p>
            <a:pPr eaLnBrk="1" hangingPunct="1"/>
            <a:r>
              <a:rPr lang="pt-BR" smtClean="0"/>
              <a:t>IVAS, tosse, dificuldade para respirar, taquipneia, dificuldade para se alimentar, prostração, irritabilidade;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PN típica: febre, calafrios, dor torácica e tosse produtiva.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 PN atípica: cefaleia, febre, mal-estar, tosse seca. </a:t>
            </a:r>
          </a:p>
          <a:p>
            <a:pPr eaLnBrk="1" hangingPunct="1">
              <a:buFont typeface="Wingdings" pitchFamily="2" charset="2"/>
              <a:buNone/>
            </a:pPr>
            <a:endParaRPr lang="pt-BR" smtClean="0"/>
          </a:p>
          <a:p>
            <a:pPr eaLnBrk="1" hangingPunct="1"/>
            <a:r>
              <a:rPr lang="pt-BR" smtClean="0"/>
              <a:t>Estertores, diminuição do MV, sibilância, sopro tubário, macicez, FTV,  tiragem intercostal e subcostal, batimento de asa de nariz.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Sinais de gravidade</a:t>
            </a:r>
          </a:p>
        </p:txBody>
      </p:sp>
      <p:sp>
        <p:nvSpPr>
          <p:cNvPr id="26627" name="Espaço Reservado para Conteúdo 3"/>
          <p:cNvSpPr>
            <a:spLocks noGrp="1"/>
          </p:cNvSpPr>
          <p:nvPr>
            <p:ph idx="1"/>
          </p:nvPr>
        </p:nvSpPr>
        <p:spPr>
          <a:xfrm>
            <a:off x="857250" y="2000250"/>
            <a:ext cx="7315200" cy="3540125"/>
          </a:xfrm>
        </p:spPr>
        <p:txBody>
          <a:bodyPr/>
          <a:lstStyle/>
          <a:p>
            <a:pPr eaLnBrk="1" hangingPunct="1"/>
            <a:r>
              <a:rPr lang="pt-BR" smtClean="0"/>
              <a:t>Tiragem subcostal; </a:t>
            </a:r>
          </a:p>
          <a:p>
            <a:pPr eaLnBrk="1" hangingPunct="1"/>
            <a:r>
              <a:rPr lang="pt-BR" smtClean="0"/>
              <a:t>Saturação de oxigênio &lt; 92%; </a:t>
            </a:r>
          </a:p>
          <a:p>
            <a:pPr eaLnBrk="1" hangingPunct="1"/>
            <a:r>
              <a:rPr lang="pt-BR" smtClean="0"/>
              <a:t>Cianose central; </a:t>
            </a:r>
          </a:p>
          <a:p>
            <a:pPr eaLnBrk="1" hangingPunct="1"/>
            <a:r>
              <a:rPr lang="pt-BR" smtClean="0"/>
              <a:t>Dificuldade respiratória grave; </a:t>
            </a:r>
          </a:p>
          <a:p>
            <a:pPr eaLnBrk="1" hangingPunct="1"/>
            <a:r>
              <a:rPr lang="pt-BR" smtClean="0"/>
              <a:t>Incapacidade de beber;</a:t>
            </a:r>
          </a:p>
          <a:p>
            <a:pPr eaLnBrk="1" hangingPunct="1"/>
            <a:r>
              <a:rPr lang="pt-BR" smtClean="0"/>
              <a:t>Sonolência - agitação ;</a:t>
            </a:r>
          </a:p>
          <a:p>
            <a:pPr eaLnBrk="1" hangingPunct="1"/>
            <a:r>
              <a:rPr lang="pt-BR" smtClean="0"/>
              <a:t>Sinais de desidratação; </a:t>
            </a:r>
          </a:p>
          <a:p>
            <a:pPr eaLnBrk="1" hangingPunct="1"/>
            <a:r>
              <a:rPr lang="pt-BR" smtClean="0"/>
              <a:t>Idade &lt; 2 meses.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Diagnóstico</a:t>
            </a:r>
          </a:p>
        </p:txBody>
      </p:sp>
      <p:sp>
        <p:nvSpPr>
          <p:cNvPr id="27651" name="Espaço Reservado para Conteúdo 3"/>
          <p:cNvSpPr>
            <a:spLocks noGrp="1"/>
          </p:cNvSpPr>
          <p:nvPr>
            <p:ph idx="1"/>
          </p:nvPr>
        </p:nvSpPr>
        <p:spPr>
          <a:xfrm>
            <a:off x="857250" y="1785938"/>
            <a:ext cx="7315200" cy="3754437"/>
          </a:xfrm>
        </p:spPr>
        <p:txBody>
          <a:bodyPr/>
          <a:lstStyle/>
          <a:p>
            <a:pPr eaLnBrk="1" hangingPunct="1"/>
            <a:r>
              <a:rPr lang="pt-BR" smtClean="0"/>
              <a:t>Quadro clinico + exame físico + RX  de tórax</a:t>
            </a:r>
          </a:p>
          <a:p>
            <a:pPr eaLnBrk="1" hangingPunct="1"/>
            <a:r>
              <a:rPr lang="pt-BR" smtClean="0"/>
              <a:t>Tosse ; </a:t>
            </a:r>
          </a:p>
          <a:p>
            <a:pPr eaLnBrk="1" hangingPunct="1"/>
            <a:r>
              <a:rPr lang="pt-BR" smtClean="0"/>
              <a:t>Taquipneia.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75" y="3429000"/>
            <a:ext cx="4184650" cy="2714625"/>
          </a:xfrm>
          <a:prstGeom prst="rect">
            <a:avLst/>
          </a:prstGeom>
          <a:noFill/>
          <a:ln w="38100" cap="sq">
            <a:solidFill>
              <a:srgbClr val="000000"/>
            </a:solidFill>
            <a:miter lim="800000"/>
            <a:headEnd/>
            <a:tailEnd/>
          </a:ln>
          <a:effectLst>
            <a:outerShdw dist="38100" dir="2700000" algn="tl" rotWithShape="0">
              <a:srgbClr val="000000">
                <a:alpha val="42999"/>
              </a:srgbClr>
            </a:outerShd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Radiografia de Tórax</a:t>
            </a:r>
          </a:p>
        </p:txBody>
      </p:sp>
      <p:sp>
        <p:nvSpPr>
          <p:cNvPr id="28675" name="Espaço Reservado para Conteúdo 3"/>
          <p:cNvSpPr>
            <a:spLocks noGrp="1"/>
          </p:cNvSpPr>
          <p:nvPr>
            <p:ph idx="1"/>
          </p:nvPr>
        </p:nvSpPr>
        <p:spPr>
          <a:xfrm>
            <a:off x="857250" y="1960563"/>
            <a:ext cx="7315200" cy="3540125"/>
          </a:xfrm>
        </p:spPr>
        <p:txBody>
          <a:bodyPr/>
          <a:lstStyle/>
          <a:p>
            <a:pPr eaLnBrk="1" hangingPunct="1"/>
            <a:r>
              <a:rPr lang="pt-BR" smtClean="0"/>
              <a:t>Confirma o diagnóstico , avalia extensão e complicações;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Baixa sensibilidade para diagnostico etiológico;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Alveolar: infiltrado lobar (condensações);</a:t>
            </a:r>
          </a:p>
          <a:p>
            <a:pPr eaLnBrk="1" hangingPunct="1">
              <a:buFont typeface="Wingdings" pitchFamily="2" charset="2"/>
              <a:buNone/>
            </a:pPr>
            <a:endParaRPr lang="pt-BR" smtClean="0"/>
          </a:p>
        </p:txBody>
      </p:sp>
      <p:pic>
        <p:nvPicPr>
          <p:cNvPr id="28676" name="Picture 2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4714875" y="3929063"/>
            <a:ext cx="3024188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4" descr="Resultado de imagem para pneumonia in childr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0" y="4000500"/>
            <a:ext cx="228600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Radiografia de Tórax</a:t>
            </a:r>
          </a:p>
        </p:txBody>
      </p:sp>
      <p:sp>
        <p:nvSpPr>
          <p:cNvPr id="29699" name="Espaço Reservado para Conteúdo 3"/>
          <p:cNvSpPr>
            <a:spLocks noGrp="1"/>
          </p:cNvSpPr>
          <p:nvPr>
            <p:ph idx="1"/>
          </p:nvPr>
        </p:nvSpPr>
        <p:spPr>
          <a:xfrm>
            <a:off x="857250" y="1960563"/>
            <a:ext cx="7315200" cy="3540125"/>
          </a:xfrm>
        </p:spPr>
        <p:txBody>
          <a:bodyPr/>
          <a:lstStyle/>
          <a:p>
            <a:pPr eaLnBrk="1" hangingPunct="1"/>
            <a:r>
              <a:rPr lang="pt-BR" smtClean="0"/>
              <a:t>Broncopneumonia: multiforme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Intersticial: espessamento peribrônquico, infiltrado intersticial difuso e hiperinsuflação, atelectasia.</a:t>
            </a:r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3"/>
          <a:srcRect l="15923" r="15446" b="-945"/>
          <a:stretch>
            <a:fillRect/>
          </a:stretch>
        </p:blipFill>
        <p:spPr bwMode="auto">
          <a:xfrm>
            <a:off x="4843463" y="3571875"/>
            <a:ext cx="3514725" cy="290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50" y="3825875"/>
            <a:ext cx="3482975" cy="253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Diagnóstico</a:t>
            </a:r>
          </a:p>
        </p:txBody>
      </p:sp>
      <p:sp>
        <p:nvSpPr>
          <p:cNvPr id="30723" name="Espaço Reservado para Conteúdo 3"/>
          <p:cNvSpPr>
            <a:spLocks noGrp="1"/>
          </p:cNvSpPr>
          <p:nvPr>
            <p:ph idx="1"/>
          </p:nvPr>
        </p:nvSpPr>
        <p:spPr>
          <a:xfrm>
            <a:off x="857250" y="2000250"/>
            <a:ext cx="7315200" cy="3540125"/>
          </a:xfrm>
        </p:spPr>
        <p:txBody>
          <a:bodyPr/>
          <a:lstStyle/>
          <a:p>
            <a:pPr eaLnBrk="1" hangingPunct="1"/>
            <a:r>
              <a:rPr lang="pt-BR" smtClean="0"/>
              <a:t>Inespecíficos: </a:t>
            </a:r>
          </a:p>
          <a:p>
            <a:pPr lvl="1" eaLnBrk="1" hangingPunct="1"/>
            <a:r>
              <a:rPr lang="pt-BR" sz="1800" smtClean="0"/>
              <a:t>Hemograma </a:t>
            </a:r>
          </a:p>
          <a:p>
            <a:pPr lvl="1" eaLnBrk="1" hangingPunct="1"/>
            <a:r>
              <a:rPr lang="pt-BR" sz="1800" smtClean="0"/>
              <a:t> Marcadores de resposta inflamatória (PCR, procalcitonina, IL-6).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Determinação do agente etiológico: </a:t>
            </a:r>
          </a:p>
          <a:p>
            <a:pPr lvl="1" eaLnBrk="1" hangingPunct="1"/>
            <a:r>
              <a:rPr lang="pt-BR" sz="1800" smtClean="0"/>
              <a:t>Hemocultura, líquido pleural, secreção nasofaríngea, testes imunológicos, PCR. </a:t>
            </a:r>
          </a:p>
          <a:p>
            <a:pPr lvl="1" eaLnBrk="1" hangingPunct="1">
              <a:buFont typeface="Wingdings" pitchFamily="2" charset="2"/>
              <a:buNone/>
            </a:pPr>
            <a:endParaRPr lang="pt-BR" sz="1800" smtClean="0"/>
          </a:p>
          <a:p>
            <a:pPr eaLnBrk="1" hangingPunct="1"/>
            <a:r>
              <a:rPr lang="pt-BR" smtClean="0"/>
              <a:t>Tratamento empírico.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Tratamento</a:t>
            </a:r>
          </a:p>
        </p:txBody>
      </p:sp>
      <p:sp>
        <p:nvSpPr>
          <p:cNvPr id="31747" name="Espaço Reservado para Conteúdo 3"/>
          <p:cNvSpPr>
            <a:spLocks noGrp="1"/>
          </p:cNvSpPr>
          <p:nvPr>
            <p:ph idx="1"/>
          </p:nvPr>
        </p:nvSpPr>
        <p:spPr>
          <a:xfrm>
            <a:off x="857250" y="2000250"/>
            <a:ext cx="7500938" cy="3540125"/>
          </a:xfrm>
        </p:spPr>
        <p:txBody>
          <a:bodyPr/>
          <a:lstStyle/>
          <a:p>
            <a:pPr eaLnBrk="1" hangingPunct="1"/>
            <a:r>
              <a:rPr lang="pt-BR" smtClean="0"/>
              <a:t>Ambulatorial;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Hospitalar:</a:t>
            </a:r>
          </a:p>
          <a:p>
            <a:pPr lvl="1" eaLnBrk="1" hangingPunct="1"/>
            <a:r>
              <a:rPr lang="pt-BR" sz="1800" smtClean="0"/>
              <a:t>Menores de 2 meses;</a:t>
            </a:r>
          </a:p>
          <a:p>
            <a:pPr lvl="1" eaLnBrk="1" hangingPunct="1"/>
            <a:r>
              <a:rPr lang="pt-BR" sz="1800" smtClean="0"/>
              <a:t>Sinal de gravidade (esforço respiratório, SatO2&lt;92%);</a:t>
            </a:r>
          </a:p>
          <a:p>
            <a:pPr lvl="1" eaLnBrk="1" hangingPunct="1"/>
            <a:r>
              <a:rPr lang="pt-BR" sz="1800" smtClean="0"/>
              <a:t>Falha terapêutica ambulatorial;</a:t>
            </a:r>
          </a:p>
          <a:p>
            <a:pPr lvl="1" eaLnBrk="1" hangingPunct="1"/>
            <a:r>
              <a:rPr lang="pt-BR" sz="1800" smtClean="0"/>
              <a:t>Doença grave concomitante ;</a:t>
            </a:r>
          </a:p>
          <a:p>
            <a:pPr lvl="1" eaLnBrk="1" hangingPunct="1"/>
            <a:r>
              <a:rPr lang="pt-BR" sz="1800" smtClean="0"/>
              <a:t>Presença de complicação (derrame pleural, pneumatoceles)</a:t>
            </a:r>
          </a:p>
          <a:p>
            <a:pPr lvl="1" eaLnBrk="1" hangingPunct="1"/>
            <a:r>
              <a:rPr lang="pt-BR" sz="1800" smtClean="0"/>
              <a:t>Incapacidade da família em cuidar.</a:t>
            </a:r>
          </a:p>
          <a:p>
            <a:pPr lvl="1" eaLnBrk="1" hangingPunct="1"/>
            <a:endParaRPr lang="pt-BR" sz="180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Tratamento</a:t>
            </a:r>
          </a:p>
        </p:txBody>
      </p:sp>
      <p:sp>
        <p:nvSpPr>
          <p:cNvPr id="32771" name="Espaço Reservado para Conteúdo 3"/>
          <p:cNvSpPr>
            <a:spLocks noGrp="1"/>
          </p:cNvSpPr>
          <p:nvPr>
            <p:ph idx="1"/>
          </p:nvPr>
        </p:nvSpPr>
        <p:spPr>
          <a:xfrm>
            <a:off x="857250" y="2000250"/>
            <a:ext cx="7315200" cy="3540125"/>
          </a:xfrm>
        </p:spPr>
        <p:txBody>
          <a:bodyPr/>
          <a:lstStyle/>
          <a:p>
            <a:pPr eaLnBrk="1" hangingPunct="1"/>
            <a:r>
              <a:rPr lang="pt-BR" smtClean="0"/>
              <a:t>Oxigenoterapia</a:t>
            </a:r>
          </a:p>
          <a:p>
            <a:pPr lvl="1" eaLnBrk="1" hangingPunct="1"/>
            <a:r>
              <a:rPr lang="pt-BR" sz="1800" smtClean="0"/>
              <a:t>Sinais de gravidade</a:t>
            </a:r>
          </a:p>
          <a:p>
            <a:pPr lvl="1" eaLnBrk="1" hangingPunct="1"/>
            <a:r>
              <a:rPr lang="pt-BR" sz="1800" smtClean="0"/>
              <a:t>SpO2 &lt; 92% </a:t>
            </a:r>
          </a:p>
          <a:p>
            <a:pPr lvl="1" eaLnBrk="1" hangingPunct="1"/>
            <a:endParaRPr lang="pt-BR" sz="1800" smtClean="0"/>
          </a:p>
          <a:p>
            <a:pPr eaLnBrk="1" hangingPunct="1"/>
            <a:r>
              <a:rPr lang="pt-BR" smtClean="0"/>
              <a:t>Hidratação</a:t>
            </a:r>
          </a:p>
          <a:p>
            <a:pPr eaLnBrk="1" hangingPunct="1"/>
            <a:r>
              <a:rPr lang="pt-BR" smtClean="0"/>
              <a:t>Nutrição </a:t>
            </a:r>
          </a:p>
          <a:p>
            <a:pPr eaLnBrk="1" hangingPunct="1"/>
            <a:r>
              <a:rPr lang="pt-BR" smtClean="0"/>
              <a:t>Analgésicos e antitérmicos</a:t>
            </a:r>
          </a:p>
          <a:p>
            <a:pPr eaLnBrk="1" hangingPunct="1"/>
            <a:r>
              <a:rPr lang="pt-BR" smtClean="0"/>
              <a:t>Fisioterapia não recomendada para PAC.</a:t>
            </a:r>
          </a:p>
        </p:txBody>
      </p:sp>
      <p:pic>
        <p:nvPicPr>
          <p:cNvPr id="32772" name="Picture 2" descr="Resultado de imagem para pneumonia in childr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643063"/>
            <a:ext cx="2714625" cy="203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aixaDeTexto 3"/>
          <p:cNvSpPr txBox="1">
            <a:spLocks noChangeArrowheads="1"/>
          </p:cNvSpPr>
          <p:nvPr/>
        </p:nvSpPr>
        <p:spPr bwMode="auto">
          <a:xfrm>
            <a:off x="311150" y="500063"/>
            <a:ext cx="28940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/>
              <a:t>Tratamento Ambulatorial</a:t>
            </a:r>
          </a:p>
        </p:txBody>
      </p:sp>
      <p:sp>
        <p:nvSpPr>
          <p:cNvPr id="33795" name="CaixaDeTexto 4"/>
          <p:cNvSpPr txBox="1">
            <a:spLocks noChangeArrowheads="1"/>
          </p:cNvSpPr>
          <p:nvPr/>
        </p:nvSpPr>
        <p:spPr bwMode="auto">
          <a:xfrm>
            <a:off x="311150" y="1916113"/>
            <a:ext cx="2620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/>
              <a:t>Tratamento Hospitalar</a:t>
            </a:r>
          </a:p>
        </p:txBody>
      </p:sp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928688"/>
            <a:ext cx="81438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7838" y="2357438"/>
            <a:ext cx="8166100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Complicações</a:t>
            </a:r>
          </a:p>
        </p:txBody>
      </p:sp>
      <p:sp>
        <p:nvSpPr>
          <p:cNvPr id="34819" name="Espaço Reservado para Conteúdo 3"/>
          <p:cNvSpPr>
            <a:spLocks noGrp="1"/>
          </p:cNvSpPr>
          <p:nvPr>
            <p:ph idx="1"/>
          </p:nvPr>
        </p:nvSpPr>
        <p:spPr>
          <a:xfrm>
            <a:off x="857250" y="2000250"/>
            <a:ext cx="7315200" cy="3540125"/>
          </a:xfrm>
        </p:spPr>
        <p:txBody>
          <a:bodyPr/>
          <a:lstStyle/>
          <a:p>
            <a:pPr eaLnBrk="1" hangingPunct="1"/>
            <a:r>
              <a:rPr lang="pt-BR" smtClean="0"/>
              <a:t>Febre ou clinicamente instável após 48-72 horas;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Derrame Pleural</a:t>
            </a:r>
          </a:p>
          <a:p>
            <a:pPr eaLnBrk="1" hangingPunct="1"/>
            <a:r>
              <a:rPr lang="pt-BR" smtClean="0"/>
              <a:t>Empiema</a:t>
            </a:r>
          </a:p>
          <a:p>
            <a:pPr eaLnBrk="1" hangingPunct="1"/>
            <a:r>
              <a:rPr lang="pt-BR" smtClean="0"/>
              <a:t>Abscesso pulmonar</a:t>
            </a:r>
          </a:p>
          <a:p>
            <a:pPr eaLnBrk="1" hangingPunct="1"/>
            <a:r>
              <a:rPr lang="pt-BR" smtClean="0"/>
              <a:t>Pneumatocele</a:t>
            </a:r>
          </a:p>
          <a:p>
            <a:pPr eaLnBrk="1" hangingPunct="1"/>
            <a:r>
              <a:rPr lang="pt-BR" smtClean="0"/>
              <a:t>Sepse</a:t>
            </a:r>
          </a:p>
          <a:p>
            <a:pPr eaLnBrk="1" hangingPunct="1"/>
            <a:r>
              <a:rPr lang="pt-BR" smtClean="0"/>
              <a:t>Sequelas tardias</a:t>
            </a:r>
          </a:p>
          <a:p>
            <a:pPr eaLnBrk="1" hangingPunct="1"/>
            <a:endParaRPr lang="pt-BR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97675" y="4065588"/>
            <a:ext cx="2011363" cy="4754562"/>
          </a:xfrm>
          <a:prstGeom prst="rect">
            <a:avLst/>
          </a:prstGeom>
          <a:noFill/>
        </p:spPr>
      </p:pic>
      <p:pic>
        <p:nvPicPr>
          <p:cNvPr id="5124" name="Picture 4" descr="Resultado de imagem para derrame pleural pediatr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02163" y="2584450"/>
            <a:ext cx="2139950" cy="4425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ctrTitle"/>
          </p:nvPr>
        </p:nvSpPr>
        <p:spPr>
          <a:xfrm>
            <a:off x="1042988" y="2205038"/>
            <a:ext cx="7315200" cy="1827212"/>
          </a:xfrm>
        </p:spPr>
        <p:txBody>
          <a:bodyPr/>
          <a:lstStyle/>
          <a:p>
            <a:pPr algn="ctr" eaLnBrk="1" hangingPunct="1"/>
            <a:r>
              <a:rPr lang="pt-BR" b="1" smtClean="0"/>
              <a:t>BRONQUIOLITE VIRAL AGUDA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7088" y="620713"/>
            <a:ext cx="7315200" cy="5651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Definição</a:t>
            </a:r>
            <a:endParaRPr lang="pt-BR" dirty="0"/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>
          <a:xfrm>
            <a:off x="684213" y="1844675"/>
            <a:ext cx="7991475" cy="4464050"/>
          </a:xfrm>
        </p:spPr>
        <p:txBody>
          <a:bodyPr/>
          <a:lstStyle/>
          <a:p>
            <a:pPr marL="228600" lvl="1" eaLnBrk="1" hangingPunct="1"/>
            <a:r>
              <a:rPr lang="pt-BR" sz="2000" smtClean="0"/>
              <a:t>É uma infecção das vias aéreas inferiores que caracteristicamente provoca o primeiro episódio de sibilância em uma criança &lt; 2 anos, associado a sinais e sintomas de uma infecção viral</a:t>
            </a:r>
          </a:p>
          <a:p>
            <a:pPr eaLnBrk="1" hangingPunct="1"/>
            <a:endParaRPr lang="pt-BR" smtClean="0"/>
          </a:p>
        </p:txBody>
      </p:sp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3644900"/>
            <a:ext cx="4060825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71650"/>
            <a:ext cx="8280400" cy="4826000"/>
          </a:xfrm>
        </p:spPr>
        <p:txBody>
          <a:bodyPr rtlCol="0">
            <a:normAutofit/>
          </a:bodyPr>
          <a:lstStyle/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Obstrução inflamatória das pequenas vias aéreas inferiores (bronquíolos)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Acometimento respiratório variável em gravidade </a:t>
            </a:r>
            <a:r>
              <a:rPr lang="pt-BR" dirty="0"/>
              <a:t>(</a:t>
            </a:r>
            <a:r>
              <a:rPr lang="pt-BR" dirty="0" smtClean="0"/>
              <a:t>1º contato com o vírus responsável por alta morbidade)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Mais incidente em lactentes &lt; 24 meses (principalmente &lt; 6 </a:t>
            </a:r>
            <a:r>
              <a:rPr lang="pt-BR" dirty="0" smtClean="0"/>
              <a:t>meses / média aos 3-4 meses)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Mais grave entre o 1º</a:t>
            </a:r>
            <a:r>
              <a:rPr lang="pt-BR" dirty="0"/>
              <a:t> e 3º </a:t>
            </a:r>
            <a:r>
              <a:rPr lang="pt-BR" dirty="0" smtClean="0"/>
              <a:t>mês de vida e em populações de risco</a:t>
            </a:r>
          </a:p>
        </p:txBody>
      </p:sp>
      <p:pic>
        <p:nvPicPr>
          <p:cNvPr id="3789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5638" y="476250"/>
            <a:ext cx="10001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4213" y="549275"/>
            <a:ext cx="7315200" cy="6746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Epidemiologia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773238"/>
            <a:ext cx="8280400" cy="4968875"/>
          </a:xfrm>
        </p:spPr>
        <p:txBody>
          <a:bodyPr rtlCol="0">
            <a:normAutofit fontScale="92500" lnSpcReduction="10000"/>
          </a:bodyPr>
          <a:lstStyle/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1900" dirty="0" smtClean="0"/>
              <a:t>Causa significativa de morbidade e hospitalizações no 1 ano de vida: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900" dirty="0" smtClean="0"/>
              <a:t>&gt; 100mil hospitalizações por ano nos EUA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900" dirty="0" smtClean="0"/>
              <a:t>Em SP, 60-70% lactentes hospitalizados com problemas respiratórios nos meses de outono e inverno são portadores de infecção pelo VSR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sz="1900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1900" dirty="0" smtClean="0"/>
              <a:t>Mortalidade </a:t>
            </a:r>
            <a:r>
              <a:rPr lang="pt-BR" sz="1900" dirty="0"/>
              <a:t>&lt; 1</a:t>
            </a:r>
            <a:r>
              <a:rPr lang="pt-BR" sz="1900" dirty="0" smtClean="0"/>
              <a:t>% (até 3 a 5% em populações de risco e países em desenvolvimento)</a:t>
            </a:r>
          </a:p>
          <a:p>
            <a:pPr marL="45720" indent="0" algn="just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1900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1900" dirty="0" smtClean="0"/>
              <a:t>Fatores de risco: 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Sexo </a:t>
            </a:r>
            <a:r>
              <a:rPr lang="pt-BR" sz="1800" dirty="0"/>
              <a:t>masculino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Mães tabagistas na gestação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&lt; </a:t>
            </a:r>
            <a:r>
              <a:rPr lang="pt-BR" sz="1800" dirty="0" smtClean="0"/>
              <a:t>6 meses</a:t>
            </a:r>
            <a:endParaRPr lang="pt-BR" sz="1800" dirty="0"/>
          </a:p>
          <a:p>
            <a:pPr marL="502920" lvl="1" indent="-182880" algn="just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Baixo peso ao </a:t>
            </a:r>
            <a:r>
              <a:rPr lang="pt-BR" sz="1800" dirty="0" smtClean="0"/>
              <a:t>nascer / Prematuridade</a:t>
            </a:r>
            <a:endParaRPr lang="pt-BR" sz="1800" dirty="0"/>
          </a:p>
          <a:p>
            <a:pPr marL="502920" lvl="1" indent="-182880" algn="just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Doença pulmonar crônica (</a:t>
            </a:r>
            <a:r>
              <a:rPr lang="pt-BR" sz="1800" dirty="0" err="1"/>
              <a:t>broncodisplasia</a:t>
            </a:r>
            <a:r>
              <a:rPr lang="pt-BR" sz="1800" dirty="0"/>
              <a:t>)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Desnutrição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Aglomeração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Aleitamento artificial</a:t>
            </a:r>
          </a:p>
          <a:p>
            <a:pPr marL="502920" lvl="1"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sz="1800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Epidemiologia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484313"/>
            <a:ext cx="8280400" cy="5113337"/>
          </a:xfrm>
        </p:spPr>
        <p:txBody>
          <a:bodyPr rtlCol="0">
            <a:normAutofit/>
          </a:bodyPr>
          <a:lstStyle/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Causa mais frequente de hospitalização em lactentes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Acredita-se que &gt; 90% das crianças já tenham sido infectadas no final </a:t>
            </a:r>
            <a:r>
              <a:rPr lang="pt-BR" dirty="0"/>
              <a:t>do </a:t>
            </a:r>
            <a:r>
              <a:rPr lang="pt-BR" dirty="0" smtClean="0"/>
              <a:t>2º ano de vida (vírus altamente contagioso)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Lactentes mais vulneráveis à obstrução </a:t>
            </a:r>
            <a:r>
              <a:rPr lang="pt-BR" dirty="0" err="1" smtClean="0"/>
              <a:t>bronquiolar</a:t>
            </a:r>
            <a:r>
              <a:rPr lang="pt-BR" dirty="0" smtClean="0"/>
              <a:t> devido condições anatômicas e fisiológicas de suas vias aéreas: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Resistência ao fluxo de ar inversamente proporcional à quarta potencia do raio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Parede torácica muito complacente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Produção </a:t>
            </a:r>
            <a:r>
              <a:rPr lang="pt-BR" sz="1800" dirty="0"/>
              <a:t>de mediadores inflamatórios por uma agressão infecciosa é mais proeminente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sz="1800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Etiologia</a:t>
            </a:r>
            <a:endParaRPr lang="pt-BR" dirty="0"/>
          </a:p>
        </p:txBody>
      </p:sp>
      <p:sp>
        <p:nvSpPr>
          <p:cNvPr id="4096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557338"/>
            <a:ext cx="8280400" cy="5040312"/>
          </a:xfrm>
        </p:spPr>
        <p:txBody>
          <a:bodyPr/>
          <a:lstStyle/>
          <a:p>
            <a:pPr eaLnBrk="1" hangingPunct="1"/>
            <a:r>
              <a:rPr lang="pt-BR" smtClean="0"/>
              <a:t>Vírus Sincicial Respiratório (VSR) – tipo A e B: 80%</a:t>
            </a:r>
          </a:p>
          <a:p>
            <a:pPr eaLnBrk="1" hangingPunct="1"/>
            <a:r>
              <a:rPr lang="pt-BR" smtClean="0"/>
              <a:t>Outros agentes: 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Metapneumovírus (2º mais comum): 10-15%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Parainfluenza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Adenovírus (3, 7 e 21)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Rinovírus</a:t>
            </a:r>
          </a:p>
          <a:p>
            <a:pPr lvl="1" eaLnBrk="1" hangingPunct="1">
              <a:buFontTx/>
              <a:buChar char="-"/>
            </a:pPr>
            <a:r>
              <a:rPr lang="pt-BR" sz="1800" i="1" smtClean="0"/>
              <a:t>Mycoplasma pneumoniae </a:t>
            </a:r>
            <a:r>
              <a:rPr lang="pt-BR" sz="1800" smtClean="0"/>
              <a:t>(ocasionalmente)</a:t>
            </a:r>
          </a:p>
          <a:p>
            <a:pPr lvl="1" eaLnBrk="1" hangingPunct="1">
              <a:buFontTx/>
              <a:buChar char="-"/>
            </a:pPr>
            <a:endParaRPr lang="pt-BR" sz="1800" i="1" smtClean="0"/>
          </a:p>
          <a:p>
            <a:pPr eaLnBrk="1" hangingPunct="1"/>
            <a:r>
              <a:rPr lang="pt-BR" sz="1800" smtClean="0"/>
              <a:t>Distribuição sazonal – outono e inverno (no Brasil não é bem definido)</a:t>
            </a:r>
          </a:p>
          <a:p>
            <a:pPr eaLnBrk="1" hangingPunct="1"/>
            <a:endParaRPr lang="pt-BR" sz="1800" smtClean="0"/>
          </a:p>
          <a:p>
            <a:pPr eaLnBrk="1" hangingPunct="1"/>
            <a:r>
              <a:rPr lang="pt-BR" sz="1800" smtClean="0"/>
              <a:t>Bactérias não causam bronquiolite – podem apresentar infecções concomitantes</a:t>
            </a:r>
          </a:p>
          <a:p>
            <a:pPr eaLnBrk="1" hangingPunct="1"/>
            <a:endParaRPr lang="pt-BR" sz="1800" smtClean="0"/>
          </a:p>
          <a:p>
            <a:pPr eaLnBrk="1" hangingPunct="1"/>
            <a:r>
              <a:rPr lang="pt-BR" sz="1800" smtClean="0"/>
              <a:t>Reinfecção ocorre em uma taxa de 10 a 20% ao longo da infância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endParaRPr lang="pt-BR" smtClean="0"/>
          </a:p>
        </p:txBody>
      </p:sp>
      <p:pic>
        <p:nvPicPr>
          <p:cNvPr id="40964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23200" y="5732463"/>
            <a:ext cx="1235075" cy="103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419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185863"/>
            <a:ext cx="7480300" cy="535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Etiologia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628775"/>
            <a:ext cx="8280400" cy="4968875"/>
          </a:xfrm>
        </p:spPr>
        <p:txBody>
          <a:bodyPr rtlCol="0">
            <a:normAutofit/>
          </a:bodyPr>
          <a:lstStyle/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Fonte de contaminação: membros da família “resfriados”; creche; manuseio dos profissionais de saúde com as mãos contaminadas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Forma transmissão: contato direto com secreções da pessoa contaminada – inoculação na superfície da mucosa nasal ou conjuntiva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Período de incubação: 4 a 5 dias</a:t>
            </a:r>
          </a:p>
          <a:p>
            <a:pPr marL="45720" indent="0" algn="just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/>
          </a:p>
        </p:txBody>
      </p:sp>
      <p:pic>
        <p:nvPicPr>
          <p:cNvPr id="4301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677238">
            <a:off x="5910263" y="3803650"/>
            <a:ext cx="2033587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51725" y="4911725"/>
            <a:ext cx="1546225" cy="19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Fisiopatologia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73238"/>
            <a:ext cx="8280400" cy="4968875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1800" dirty="0" smtClean="0"/>
              <a:t>Contaminação de VAS </a:t>
            </a:r>
            <a:r>
              <a:rPr lang="pt-BR" sz="1800" dirty="0" smtClean="0">
                <a:sym typeface="Wingdings" pitchFamily="2" charset="2"/>
              </a:rPr>
              <a:t> </a:t>
            </a:r>
            <a:r>
              <a:rPr lang="pt-BR" sz="1800" dirty="0">
                <a:sym typeface="Wingdings" pitchFamily="2" charset="2"/>
              </a:rPr>
              <a:t>d</a:t>
            </a:r>
            <a:r>
              <a:rPr lang="pt-BR" sz="1800" dirty="0" smtClean="0"/>
              <a:t>isseminação </a:t>
            </a:r>
            <a:r>
              <a:rPr lang="pt-BR" sz="1800" dirty="0"/>
              <a:t>para VA inferiores por aspiração das secreções da </a:t>
            </a:r>
            <a:r>
              <a:rPr lang="pt-BR" sz="1800" dirty="0" smtClean="0"/>
              <a:t>nasofaringe e continuidade pelo epitélio respiratório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1800" dirty="0" smtClean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1800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1800" dirty="0" smtClean="0"/>
              <a:t>Efeito </a:t>
            </a:r>
            <a:r>
              <a:rPr lang="pt-BR" sz="1800" dirty="0" err="1" smtClean="0"/>
              <a:t>citopático</a:t>
            </a:r>
            <a:r>
              <a:rPr lang="pt-BR" sz="1800" dirty="0" smtClean="0"/>
              <a:t> do VSR </a:t>
            </a:r>
            <a:r>
              <a:rPr lang="pt-BR" sz="1800" dirty="0" smtClean="0">
                <a:sym typeface="Wingdings" pitchFamily="2" charset="2"/>
              </a:rPr>
              <a:t> infiltrado </a:t>
            </a:r>
            <a:r>
              <a:rPr lang="pt-BR" sz="1800" dirty="0" err="1">
                <a:sym typeface="Wingdings" pitchFamily="2" charset="2"/>
              </a:rPr>
              <a:t>peribronquiolar</a:t>
            </a:r>
            <a:r>
              <a:rPr lang="pt-BR" sz="1800" dirty="0">
                <a:sym typeface="Wingdings" pitchFamily="2" charset="2"/>
              </a:rPr>
              <a:t> por </a:t>
            </a:r>
            <a:r>
              <a:rPr lang="pt-BR" sz="1800" dirty="0" smtClean="0">
                <a:sym typeface="Wingdings" pitchFamily="2" charset="2"/>
              </a:rPr>
              <a:t>linfócitos, </a:t>
            </a:r>
            <a:r>
              <a:rPr lang="pt-BR" sz="1800" dirty="0" err="1" smtClean="0">
                <a:sym typeface="Wingdings" pitchFamily="2" charset="2"/>
              </a:rPr>
              <a:t>plasmócitos</a:t>
            </a:r>
            <a:r>
              <a:rPr lang="pt-BR" sz="1800" dirty="0" smtClean="0">
                <a:sym typeface="Wingdings" pitchFamily="2" charset="2"/>
              </a:rPr>
              <a:t> e macrófagos + </a:t>
            </a:r>
            <a:r>
              <a:rPr lang="pt-BR" sz="1800" dirty="0">
                <a:sym typeface="Wingdings" pitchFamily="2" charset="2"/>
              </a:rPr>
              <a:t>necrose celular no epitélio </a:t>
            </a:r>
            <a:r>
              <a:rPr lang="pt-BR" sz="1800" dirty="0" err="1" smtClean="0">
                <a:sym typeface="Wingdings" pitchFamily="2" charset="2"/>
              </a:rPr>
              <a:t>bronquiolar</a:t>
            </a:r>
            <a:r>
              <a:rPr lang="pt-BR" sz="1800" dirty="0" smtClean="0">
                <a:sym typeface="Wingdings" pitchFamily="2" charset="2"/>
              </a:rPr>
              <a:t> + destruição do epitélio ciliado 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1800" dirty="0" smtClean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1800" dirty="0" smtClean="0"/>
          </a:p>
          <a:p>
            <a:pPr indent="-182880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t-BR" sz="1800" dirty="0"/>
              <a:t> </a:t>
            </a:r>
            <a:r>
              <a:rPr lang="pt-BR" sz="1800" dirty="0" smtClean="0"/>
              <a:t>Estudos em modelos animais: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600" dirty="0" smtClean="0"/>
              <a:t>Mecanismos </a:t>
            </a:r>
            <a:r>
              <a:rPr lang="pt-BR" sz="1600" dirty="0" err="1" smtClean="0"/>
              <a:t>neuroimunogênicos</a:t>
            </a:r>
            <a:r>
              <a:rPr lang="pt-BR" sz="1600" dirty="0" smtClean="0"/>
              <a:t>: lesão do epitélio respiratório </a:t>
            </a:r>
            <a:r>
              <a:rPr lang="pt-BR" sz="1600" dirty="0" smtClean="0">
                <a:sym typeface="Wingdings" pitchFamily="2" charset="2"/>
              </a:rPr>
              <a:t> estimula liberação de substância P (pró-inflamatório e </a:t>
            </a:r>
            <a:r>
              <a:rPr lang="pt-BR" sz="1600" dirty="0" err="1" smtClean="0">
                <a:sym typeface="Wingdings" pitchFamily="2" charset="2"/>
              </a:rPr>
              <a:t>broncoconstritor</a:t>
            </a:r>
            <a:r>
              <a:rPr lang="pt-BR" sz="1600" dirty="0" smtClean="0">
                <a:sym typeface="Wingdings" pitchFamily="2" charset="2"/>
              </a:rPr>
              <a:t>) pelas fibras nervosas locais 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600" dirty="0" smtClean="0">
                <a:sym typeface="Wingdings" pitchFamily="2" charset="2"/>
              </a:rPr>
              <a:t>Aumento da expressão de receptores de alta afinidade para a </a:t>
            </a:r>
            <a:r>
              <a:rPr lang="pt-BR" sz="1600" dirty="0" err="1" smtClean="0">
                <a:sym typeface="Wingdings" pitchFamily="2" charset="2"/>
              </a:rPr>
              <a:t>subst</a:t>
            </a:r>
            <a:r>
              <a:rPr lang="pt-BR" sz="1600" dirty="0" smtClean="0">
                <a:sym typeface="Wingdings" pitchFamily="2" charset="2"/>
              </a:rPr>
              <a:t> P e remodelamento da malha de fibras nervosas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600" dirty="0" smtClean="0"/>
              <a:t>Explica a hiper-reatividade </a:t>
            </a:r>
            <a:r>
              <a:rPr lang="pt-BR" sz="1600" dirty="0"/>
              <a:t>de vias aéreas a longo prazo e que condicionam crises de obstrução brônquica posteriormente desencadeadas por diferentes </a:t>
            </a:r>
            <a:r>
              <a:rPr lang="pt-BR" sz="1600" dirty="0" smtClean="0"/>
              <a:t>estímulos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Fisiopatologia</a:t>
            </a:r>
            <a:endParaRPr lang="pt-BR" dirty="0"/>
          </a:p>
        </p:txBody>
      </p:sp>
      <p:sp>
        <p:nvSpPr>
          <p:cNvPr id="45059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73238"/>
            <a:ext cx="8280400" cy="4968875"/>
          </a:xfrm>
        </p:spPr>
        <p:txBody>
          <a:bodyPr/>
          <a:lstStyle/>
          <a:p>
            <a:pPr eaLnBrk="1" hangingPunct="1"/>
            <a:r>
              <a:rPr lang="pt-BR" sz="1800" smtClean="0"/>
              <a:t>Obstrução inflamatória dos bronquíolos (edema, muco, acúmulo de fibrina e debris celulares) </a:t>
            </a:r>
            <a:r>
              <a:rPr lang="pt-BR" sz="1800" smtClean="0">
                <a:sym typeface="Wingdings" pitchFamily="2" charset="2"/>
              </a:rPr>
              <a:t> diminuição do calibre das VA</a:t>
            </a:r>
            <a:endParaRPr lang="pt-BR" sz="1800" smtClean="0"/>
          </a:p>
          <a:p>
            <a:pPr eaLnBrk="1" hangingPunct="1"/>
            <a:endParaRPr lang="pt-BR" sz="1800" smtClean="0"/>
          </a:p>
          <a:p>
            <a:pPr eaLnBrk="1" hangingPunct="1"/>
            <a:endParaRPr lang="pt-BR" sz="1800" smtClean="0"/>
          </a:p>
          <a:p>
            <a:pPr eaLnBrk="1" hangingPunct="1"/>
            <a:r>
              <a:rPr lang="pt-BR" sz="1800" smtClean="0"/>
              <a:t>Resistência à passagem do ar (princ. expiração </a:t>
            </a:r>
            <a:r>
              <a:rPr lang="pt-BR" sz="1800" smtClean="0">
                <a:sym typeface="Wingdings" pitchFamily="2" charset="2"/>
              </a:rPr>
              <a:t> sibilância e hiperinsuflação</a:t>
            </a:r>
            <a:r>
              <a:rPr lang="pt-BR" sz="1800" smtClean="0"/>
              <a:t>)</a:t>
            </a:r>
          </a:p>
          <a:p>
            <a:pPr eaLnBrk="1" hangingPunct="1"/>
            <a:endParaRPr lang="pt-BR" sz="1800" smtClean="0"/>
          </a:p>
          <a:p>
            <a:pPr eaLnBrk="1" hangingPunct="1"/>
            <a:endParaRPr lang="pt-BR" sz="1800" smtClean="0"/>
          </a:p>
          <a:p>
            <a:pPr eaLnBrk="1" hangingPunct="1"/>
            <a:r>
              <a:rPr lang="pt-BR" sz="1800" smtClean="0"/>
              <a:t>Obstrução valvular completa </a:t>
            </a:r>
            <a:r>
              <a:rPr lang="pt-BR" sz="1800" smtClean="0">
                <a:sym typeface="Wingdings" pitchFamily="2" charset="2"/>
              </a:rPr>
              <a:t> </a:t>
            </a:r>
            <a:r>
              <a:rPr lang="pt-BR" sz="1800" smtClean="0"/>
              <a:t>ar aprisionado progressivamente reabsorvido </a:t>
            </a:r>
            <a:r>
              <a:rPr lang="pt-BR" sz="1800" smtClean="0">
                <a:sym typeface="Wingdings" pitchFamily="2" charset="2"/>
              </a:rPr>
              <a:t> atelectasia</a:t>
            </a:r>
          </a:p>
          <a:p>
            <a:pPr eaLnBrk="1" hangingPunct="1"/>
            <a:endParaRPr lang="pt-BR" sz="1800" smtClean="0"/>
          </a:p>
          <a:p>
            <a:pPr eaLnBrk="1" hangingPunct="1"/>
            <a:endParaRPr lang="pt-BR" sz="1800" smtClean="0"/>
          </a:p>
          <a:p>
            <a:pPr eaLnBrk="1" hangingPunct="1"/>
            <a:r>
              <a:rPr lang="pt-BR" sz="1800" smtClean="0"/>
              <a:t>Alteração na ventilação/perfusão – hipoxemia, retenção de CO</a:t>
            </a:r>
            <a:r>
              <a:rPr lang="pt-BR" sz="1800" baseline="-25000" smtClean="0"/>
              <a:t>2 </a:t>
            </a:r>
            <a:r>
              <a:rPr lang="pt-BR" sz="1800" smtClean="0"/>
              <a:t>e acidose respiratória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888" y="765175"/>
            <a:ext cx="4186237" cy="567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2925" y="744538"/>
            <a:ext cx="4381500" cy="569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Quadro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628775"/>
            <a:ext cx="8280400" cy="4968875"/>
          </a:xfrm>
        </p:spPr>
        <p:txBody>
          <a:bodyPr rtlCol="0">
            <a:normAutofit fontScale="92500" lnSpcReduction="20000"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err="1" smtClean="0"/>
              <a:t>Pródromos</a:t>
            </a:r>
            <a:r>
              <a:rPr lang="pt-BR" dirty="0" smtClean="0"/>
              <a:t> catarrais (1 a 3 dias) 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Sintomas leves de VAS (espirros, tosse, </a:t>
            </a:r>
            <a:r>
              <a:rPr lang="pt-BR" sz="1800" dirty="0" err="1" smtClean="0"/>
              <a:t>rinorreia</a:t>
            </a:r>
            <a:r>
              <a:rPr lang="pt-BR" sz="1800" dirty="0" smtClean="0"/>
              <a:t>..)</a:t>
            </a:r>
            <a:endParaRPr lang="pt-BR" sz="1800" dirty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Temperatura normal ou elevada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Quadro típico (após 48-72h):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Tosse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u="sng" dirty="0" err="1"/>
              <a:t>T</a:t>
            </a:r>
            <a:r>
              <a:rPr lang="pt-BR" sz="1800" u="sng" dirty="0" err="1" smtClean="0"/>
              <a:t>aquipneia</a:t>
            </a:r>
            <a:r>
              <a:rPr lang="pt-BR" sz="1800" dirty="0" smtClean="0"/>
              <a:t>, dispneia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D</a:t>
            </a:r>
            <a:r>
              <a:rPr lang="pt-BR" sz="1800" dirty="0" smtClean="0"/>
              <a:t>esconforto respiratório (BAN, tiragem intercostal e subcostal)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Irritabilidade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R</a:t>
            </a:r>
            <a:r>
              <a:rPr lang="pt-BR" sz="1800" dirty="0" smtClean="0"/>
              <a:t>ecusa alimentar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Apneia (mais comum em &lt; 2 meses e em prematuros)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E</a:t>
            </a:r>
            <a:r>
              <a:rPr lang="pt-BR" dirty="0" smtClean="0"/>
              <a:t>xame físico: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u="sng" dirty="0" err="1" smtClean="0"/>
              <a:t>Sibilância</a:t>
            </a:r>
            <a:r>
              <a:rPr lang="pt-BR" sz="1800" dirty="0" smtClean="0"/>
              <a:t> (predomínio expiratório)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Estertores</a:t>
            </a:r>
            <a:r>
              <a:rPr lang="pt-BR" sz="1800" dirty="0"/>
              <a:t> </a:t>
            </a:r>
            <a:r>
              <a:rPr lang="pt-BR" sz="1800" dirty="0" smtClean="0"/>
              <a:t>ou crepitações</a:t>
            </a:r>
            <a:endParaRPr lang="pt-BR" sz="1800" dirty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Prolongamento do tempo expiratório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Rebaixamento do fígado e baço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</p:txBody>
      </p:sp>
      <p:pic>
        <p:nvPicPr>
          <p:cNvPr id="47108" name="Picture 4" descr="Resultado de imagem para bebe com nariz escorrend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4638" y="5229225"/>
            <a:ext cx="2295525" cy="152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Quadro Clínico</a:t>
            </a:r>
            <a:endParaRPr lang="pt-BR" dirty="0"/>
          </a:p>
        </p:txBody>
      </p:sp>
      <p:sp>
        <p:nvSpPr>
          <p:cNvPr id="48131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280400" cy="4897437"/>
          </a:xfrm>
        </p:spPr>
        <p:txBody>
          <a:bodyPr/>
          <a:lstStyle/>
          <a:p>
            <a:pPr eaLnBrk="1" hangingPunct="1"/>
            <a:r>
              <a:rPr lang="pt-BR" smtClean="0"/>
              <a:t>Diagnóstico é CLÍNICO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Risco de evolução para Bronquiolite GRAVE: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Prematuros (&lt; 32 sem)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Broncodisplásicos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Cardiopatas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Imunodeficientes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&lt; 3 meses 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SaO</a:t>
            </a:r>
            <a:r>
              <a:rPr lang="pt-BR" sz="1800" baseline="-25000" smtClean="0"/>
              <a:t>2  </a:t>
            </a:r>
            <a:r>
              <a:rPr lang="pt-BR" sz="1800" smtClean="0"/>
              <a:t>&lt; 95% em repouso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FR &gt; 70irpm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  <p:sp>
        <p:nvSpPr>
          <p:cNvPr id="48132" name="AutoShape 4" descr="Resultado de imagem para bebe tossind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40767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491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4915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838" y="1268413"/>
            <a:ext cx="8604250" cy="509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50179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280400" cy="4897437"/>
          </a:xfrm>
        </p:spPr>
        <p:txBody>
          <a:bodyPr/>
          <a:lstStyle/>
          <a:p>
            <a:pPr eaLnBrk="1" hangingPunct="1"/>
            <a:r>
              <a:rPr lang="pt-BR" smtClean="0"/>
              <a:t>Radiografia de Tórax: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Hiperinsuflação 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Infiltrados intersticiais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Atelectasias</a:t>
            </a:r>
          </a:p>
          <a:p>
            <a:pPr lvl="1" eaLnBrk="1" hangingPunct="1">
              <a:buFontTx/>
              <a:buChar char="-"/>
            </a:pPr>
            <a:endParaRPr lang="pt-BR" sz="1800" smtClean="0"/>
          </a:p>
          <a:p>
            <a:pPr eaLnBrk="1" hangingPunct="1"/>
            <a:r>
              <a:rPr lang="pt-BR" sz="1800" smtClean="0"/>
              <a:t>Leucograma: padrão inespecífico</a:t>
            </a:r>
          </a:p>
          <a:p>
            <a:pPr eaLnBrk="1" hangingPunct="1"/>
            <a:endParaRPr lang="pt-BR" sz="1800" smtClean="0"/>
          </a:p>
          <a:p>
            <a:pPr eaLnBrk="1" hangingPunct="1"/>
            <a:endParaRPr lang="pt-BR" sz="1800" smtClean="0"/>
          </a:p>
          <a:p>
            <a:pPr eaLnBrk="1" hangingPunct="1"/>
            <a:r>
              <a:rPr lang="pt-BR" sz="1800" smtClean="0"/>
              <a:t>Gasometria arterial: indicada na insuficiência respiratória mod a grave (avalia hipoxemia e hipercapnia) – oximetria!</a:t>
            </a:r>
          </a:p>
          <a:p>
            <a:pPr eaLnBrk="1" hangingPunct="1"/>
            <a:endParaRPr lang="pt-BR" sz="1800" smtClean="0"/>
          </a:p>
          <a:p>
            <a:pPr eaLnBrk="1" hangingPunct="1"/>
            <a:endParaRPr lang="pt-BR" sz="1800" smtClean="0"/>
          </a:p>
          <a:p>
            <a:pPr eaLnBrk="1" hangingPunct="1"/>
            <a:r>
              <a:rPr lang="pt-BR" sz="1800" smtClean="0"/>
              <a:t>Antígenos virais – diagnóstico definitivo (imunoflorescência, PCR, cultura) através de aspirado de secreções da nasofaringe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68688" y="2925763"/>
            <a:ext cx="5089525" cy="7205662"/>
          </a:xfrm>
          <a:prstGeom prst="rect">
            <a:avLst/>
          </a:prstGeom>
          <a:noFill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4500" y="450850"/>
            <a:ext cx="3743325" cy="5584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52227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424862" cy="4897437"/>
          </a:xfrm>
        </p:spPr>
        <p:txBody>
          <a:bodyPr/>
          <a:lstStyle/>
          <a:p>
            <a:pPr eaLnBrk="1" hangingPunct="1"/>
            <a:r>
              <a:rPr lang="pt-BR" sz="1800" b="1" smtClean="0"/>
              <a:t>SUPORTE:</a:t>
            </a:r>
          </a:p>
          <a:p>
            <a:pPr eaLnBrk="1" hangingPunct="1"/>
            <a:endParaRPr lang="pt-BR" sz="1800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z="1800" smtClean="0"/>
              <a:t> Maioria é ambulatorial </a:t>
            </a:r>
            <a:r>
              <a:rPr lang="pt-BR" sz="1800" smtClean="0">
                <a:sym typeface="Wingdings" pitchFamily="2" charset="2"/>
              </a:rPr>
              <a:t> Hospitalar se: </a:t>
            </a:r>
            <a:r>
              <a:rPr lang="pt-BR" sz="1800" smtClean="0"/>
              <a:t>desconforto respiratório moderado a grave / &lt; 2 meses / comorbidades / prematuridade</a:t>
            </a:r>
          </a:p>
          <a:p>
            <a:pPr eaLnBrk="1" hangingPunct="1">
              <a:buFont typeface="Wingdings" pitchFamily="2" charset="2"/>
              <a:buChar char="Ø"/>
            </a:pPr>
            <a:endParaRPr lang="pt-BR" sz="1800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z="1800" smtClean="0"/>
              <a:t> Controle da temperatura</a:t>
            </a:r>
          </a:p>
          <a:p>
            <a:pPr eaLnBrk="1" hangingPunct="1">
              <a:buFont typeface="Wingdings" pitchFamily="2" charset="2"/>
              <a:buChar char="Ø"/>
            </a:pPr>
            <a:endParaRPr lang="pt-BR" sz="1800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z="1800" smtClean="0"/>
              <a:t> Oxigenioterapia (alvo: SaO</a:t>
            </a:r>
            <a:r>
              <a:rPr lang="pt-BR" sz="1800" baseline="-25000" smtClean="0"/>
              <a:t>2  </a:t>
            </a:r>
            <a:r>
              <a:rPr lang="pt-BR" sz="1800" smtClean="0"/>
              <a:t>&gt; 92 - 94%)</a:t>
            </a:r>
          </a:p>
          <a:p>
            <a:pPr eaLnBrk="1" hangingPunct="1">
              <a:buFont typeface="Wingdings" pitchFamily="2" charset="2"/>
              <a:buChar char="Ø"/>
            </a:pPr>
            <a:endParaRPr lang="pt-BR" sz="1800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z="1800" smtClean="0"/>
              <a:t> Cabeceira elevada e evitar sedativos</a:t>
            </a:r>
          </a:p>
          <a:p>
            <a:pPr eaLnBrk="1" hangingPunct="1">
              <a:buFont typeface="Wingdings" pitchFamily="2" charset="2"/>
              <a:buChar char="Ø"/>
            </a:pPr>
            <a:endParaRPr lang="pt-BR" sz="1800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z="1800" smtClean="0"/>
              <a:t> Aporte Nutricional e Hídrico</a:t>
            </a:r>
          </a:p>
          <a:p>
            <a:pPr lvl="1" eaLnBrk="1" hangingPunct="1">
              <a:buFontTx/>
              <a:buChar char="-"/>
            </a:pPr>
            <a:r>
              <a:rPr lang="pt-BR" sz="1600" smtClean="0"/>
              <a:t>VO cuidadosa e evitada em taquipneicos</a:t>
            </a:r>
          </a:p>
          <a:p>
            <a:pPr lvl="1" eaLnBrk="1" hangingPunct="1">
              <a:buFontTx/>
              <a:buChar char="-"/>
            </a:pPr>
            <a:r>
              <a:rPr lang="pt-BR" sz="1600" smtClean="0"/>
              <a:t>Quadros moderados: SNE / Graves: dieta zero + HV</a:t>
            </a:r>
          </a:p>
          <a:p>
            <a:pPr eaLnBrk="1" hangingPunct="1">
              <a:buFont typeface="Wingdings" pitchFamily="2" charset="2"/>
              <a:buChar char="Ø"/>
            </a:pPr>
            <a:endParaRPr lang="pt-BR" smtClean="0"/>
          </a:p>
        </p:txBody>
      </p:sp>
      <p:pic>
        <p:nvPicPr>
          <p:cNvPr id="5222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00763" y="3230563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53251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280400" cy="4897437"/>
          </a:xfrm>
        </p:spPr>
        <p:txBody>
          <a:bodyPr/>
          <a:lstStyle/>
          <a:p>
            <a:pPr eaLnBrk="1" hangingPunct="1"/>
            <a:r>
              <a:rPr lang="pt-BR" sz="1800" b="1" smtClean="0"/>
              <a:t>SUPORTE:</a:t>
            </a:r>
          </a:p>
          <a:p>
            <a:pPr eaLnBrk="1" hangingPunct="1"/>
            <a:endParaRPr lang="pt-BR" sz="1700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z="1700" smtClean="0"/>
              <a:t> NBZ com solução fisiológica se acúmulo de secreções</a:t>
            </a:r>
          </a:p>
          <a:p>
            <a:pPr eaLnBrk="1" hangingPunct="1">
              <a:buFont typeface="Wingdings" pitchFamily="2" charset="2"/>
              <a:buChar char="Ø"/>
            </a:pPr>
            <a:endParaRPr lang="pt-BR" sz="1700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z="1700" smtClean="0"/>
              <a:t> Broncodilatadores: B2 agonistas</a:t>
            </a:r>
          </a:p>
          <a:p>
            <a:pPr lvl="1" eaLnBrk="1" hangingPunct="1">
              <a:buFontTx/>
              <a:buChar char="-"/>
            </a:pPr>
            <a:r>
              <a:rPr lang="pt-BR" sz="1500" smtClean="0"/>
              <a:t>Teste terapêutico com NBZ e observar resposta clínica: FR, tiragem, ausculta, SaO</a:t>
            </a:r>
            <a:r>
              <a:rPr lang="pt-BR" sz="1500" baseline="-25000" smtClean="0"/>
              <a:t>2 </a:t>
            </a:r>
            <a:r>
              <a:rPr lang="pt-BR" sz="1500" smtClean="0"/>
              <a:t>, tolerabilidade (indicado na IRespA moderada-grave)</a:t>
            </a:r>
          </a:p>
          <a:p>
            <a:pPr eaLnBrk="1" hangingPunct="1">
              <a:buFont typeface="Wingdings" pitchFamily="2" charset="2"/>
              <a:buChar char="Ø"/>
            </a:pPr>
            <a:endParaRPr lang="pt-BR" sz="1700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z="1700" smtClean="0"/>
              <a:t> NÃO usar corticoides</a:t>
            </a:r>
          </a:p>
          <a:p>
            <a:pPr eaLnBrk="1" hangingPunct="1">
              <a:buFont typeface="Wingdings" pitchFamily="2" charset="2"/>
              <a:buChar char="Ø"/>
            </a:pPr>
            <a:endParaRPr lang="pt-BR" sz="1700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z="1700" smtClean="0"/>
              <a:t> Ribavirina – antiviral (avaliar uso em pacientes de alto risco para óbito)</a:t>
            </a:r>
          </a:p>
          <a:p>
            <a:pPr eaLnBrk="1" hangingPunct="1">
              <a:buFont typeface="Wingdings" pitchFamily="2" charset="2"/>
              <a:buChar char="Ø"/>
            </a:pPr>
            <a:endParaRPr lang="pt-BR" sz="1700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z="1700" smtClean="0"/>
              <a:t> ATB contraindicados</a:t>
            </a:r>
          </a:p>
          <a:p>
            <a:pPr eaLnBrk="1" hangingPunct="1">
              <a:buFont typeface="Wingdings" pitchFamily="2" charset="2"/>
              <a:buChar char="Ø"/>
            </a:pPr>
            <a:endParaRPr lang="pt-BR" sz="1700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z="1700" smtClean="0"/>
              <a:t> Não realizar fisioterapia respiratória de rotina</a:t>
            </a:r>
          </a:p>
          <a:p>
            <a:pPr eaLnBrk="1" hangingPunct="1">
              <a:buFont typeface="Wingdings" pitchFamily="2" charset="2"/>
              <a:buChar char="Ø"/>
            </a:pPr>
            <a:endParaRPr lang="pt-BR" smtClean="0"/>
          </a:p>
        </p:txBody>
      </p:sp>
      <p:pic>
        <p:nvPicPr>
          <p:cNvPr id="53252" name="Picture 2"/>
          <p:cNvPicPr>
            <a:picLocks noChangeAspect="1" noChangeArrowheads="1"/>
          </p:cNvPicPr>
          <p:nvPr/>
        </p:nvPicPr>
        <p:blipFill>
          <a:blip r:embed="rId3"/>
          <a:srcRect l="-14687" t="-822" r="35861" b="822"/>
          <a:stretch>
            <a:fillRect/>
          </a:stretch>
        </p:blipFill>
        <p:spPr bwMode="auto">
          <a:xfrm>
            <a:off x="6948488" y="5300663"/>
            <a:ext cx="1974850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=</a:t>
            </a:r>
          </a:p>
        </p:txBody>
      </p:sp>
      <p:sp>
        <p:nvSpPr>
          <p:cNvPr id="5427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5427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88913"/>
            <a:ext cx="7345362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55299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280400" cy="4897437"/>
          </a:xfrm>
        </p:spPr>
        <p:txBody>
          <a:bodyPr/>
          <a:lstStyle/>
          <a:p>
            <a:pPr eaLnBrk="1" hangingPunct="1"/>
            <a:r>
              <a:rPr lang="pt-BR" smtClean="0"/>
              <a:t>PERSPECTIVAS DE USO:</a:t>
            </a:r>
          </a:p>
          <a:p>
            <a:pPr eaLnBrk="1" hangingPunct="1"/>
            <a:endParaRPr lang="pt-BR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mtClean="0"/>
              <a:t> Surfactante pulmonar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Diminuição ou alteração funcional das proteínas surfactantes SP A e SP D (exercem função imunológica de defesa nos pulmões) associada à infecções graves pelo VSR</a:t>
            </a:r>
          </a:p>
          <a:p>
            <a:pPr eaLnBrk="1" hangingPunct="1">
              <a:buFont typeface="Wingdings" pitchFamily="2" charset="2"/>
              <a:buChar char="Ø"/>
            </a:pPr>
            <a:endParaRPr lang="pt-BR" smtClean="0"/>
          </a:p>
          <a:p>
            <a:pPr eaLnBrk="1" hangingPunct="1">
              <a:buFont typeface="Wingdings" pitchFamily="2" charset="2"/>
              <a:buChar char="Ø"/>
            </a:pPr>
            <a:endParaRPr lang="pt-BR" smtClean="0"/>
          </a:p>
          <a:p>
            <a:pPr eaLnBrk="1" hangingPunct="1">
              <a:buFont typeface="Wingdings" pitchFamily="2" charset="2"/>
              <a:buChar char="Ø"/>
            </a:pPr>
            <a:r>
              <a:rPr lang="pt-BR" smtClean="0"/>
              <a:t> Silenciamento genético pela técnica de RNA interference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Procedimento intracelular que regula a expressão genética mediante a inativação de segmentos de RNA dupla fita</a:t>
            </a:r>
          </a:p>
          <a:p>
            <a:pPr lvl="1" eaLnBrk="1" hangingPunct="1">
              <a:buFontTx/>
              <a:buChar char="-"/>
            </a:pPr>
            <a:r>
              <a:rPr lang="pt-BR" sz="1800" smtClean="0"/>
              <a:t>Alvo é silenciar os RNAm das proteínas P, N e L do VSR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563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5632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196975"/>
            <a:ext cx="8516938" cy="550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Complicações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280400" cy="5041900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Período crítico (48 – 72h iniciais): 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Acidose respiratória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Hipoxemia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I</a:t>
            </a:r>
            <a:r>
              <a:rPr lang="pt-BR" sz="1800" dirty="0" smtClean="0"/>
              <a:t>nsuficiência respiratória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Atelectasias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Pneumotórax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I</a:t>
            </a:r>
            <a:r>
              <a:rPr lang="pt-BR" sz="1800" dirty="0" smtClean="0"/>
              <a:t>nfecção bacteriana secundária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err="1"/>
              <a:t>B</a:t>
            </a:r>
            <a:r>
              <a:rPr lang="pt-BR" sz="1800" dirty="0" err="1" smtClean="0"/>
              <a:t>ronquiolite</a:t>
            </a:r>
            <a:r>
              <a:rPr lang="pt-BR" sz="1800" dirty="0" smtClean="0"/>
              <a:t> obliterante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Bom prognóstico a curto prazo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 smtClean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Mortalidade &lt; 1%</a:t>
            </a: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</p:txBody>
      </p:sp>
      <p:pic>
        <p:nvPicPr>
          <p:cNvPr id="57348" name="Picture 3"/>
          <p:cNvPicPr>
            <a:picLocks noChangeAspect="1" noChangeArrowheads="1"/>
          </p:cNvPicPr>
          <p:nvPr/>
        </p:nvPicPr>
        <p:blipFill>
          <a:blip r:embed="rId3"/>
          <a:srcRect l="6393" r="11151" b="12038"/>
          <a:stretch>
            <a:fillRect/>
          </a:stretch>
        </p:blipFill>
        <p:spPr bwMode="auto">
          <a:xfrm>
            <a:off x="6538913" y="4797425"/>
            <a:ext cx="2443162" cy="195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9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16725" y="2565400"/>
            <a:ext cx="18859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Prevenções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280400" cy="5041900"/>
          </a:xfrm>
        </p:spPr>
        <p:txBody>
          <a:bodyPr rtlCol="0">
            <a:normAutofit lnSpcReduction="10000"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/>
              <a:t>Imunização passiva</a:t>
            </a:r>
            <a:r>
              <a:rPr lang="pt-BR" dirty="0" smtClean="0"/>
              <a:t>:</a:t>
            </a:r>
            <a:endParaRPr lang="pt-BR" dirty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Imunoglobulina </a:t>
            </a:r>
            <a:r>
              <a:rPr lang="pt-BR" sz="1800" dirty="0" err="1"/>
              <a:t>hiperimune</a:t>
            </a:r>
            <a:r>
              <a:rPr lang="pt-BR" sz="1800" dirty="0"/>
              <a:t> contra o VSR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Anticorpo monoclonal humanizado (</a:t>
            </a:r>
            <a:r>
              <a:rPr lang="pt-BR" sz="1800" dirty="0" err="1"/>
              <a:t>Palivizumab</a:t>
            </a:r>
            <a:r>
              <a:rPr lang="pt-BR" sz="1800" dirty="0"/>
              <a:t>): 15mg/kg IM mensal na </a:t>
            </a:r>
            <a:r>
              <a:rPr lang="pt-BR" sz="1800" dirty="0" smtClean="0"/>
              <a:t>sazonalidade</a:t>
            </a:r>
          </a:p>
          <a:p>
            <a:pPr marL="502920" lvl="2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 smtClean="0"/>
          </a:p>
          <a:p>
            <a:pPr marL="502920" lvl="1" indent="-182880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pt-BR" sz="1800" dirty="0" smtClean="0"/>
              <a:t>Apenas </a:t>
            </a:r>
            <a:r>
              <a:rPr lang="pt-BR" sz="1800" dirty="0"/>
              <a:t>o </a:t>
            </a:r>
            <a:r>
              <a:rPr lang="pt-BR" sz="1800" dirty="0" err="1"/>
              <a:t>Palivizumab</a:t>
            </a:r>
            <a:r>
              <a:rPr lang="pt-BR" sz="1800" dirty="0"/>
              <a:t> é comercialmente disponível</a:t>
            </a:r>
          </a:p>
          <a:p>
            <a:pPr marL="502920" lvl="1" indent="-182880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pt-BR" sz="1800" dirty="0" smtClean="0"/>
          </a:p>
          <a:p>
            <a:pPr marL="502920" lvl="1" indent="-182880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pt-BR" sz="1800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Evitar contato com pessoas com infecção de VAS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Evitar locais de aglomerados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Evitar exposição à poluentes ambientais e cigarro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Ambiente hospitalar: </a:t>
            </a:r>
            <a:r>
              <a:rPr lang="pt-BR" sz="1800" dirty="0" smtClean="0"/>
              <a:t>(precaução de contato)</a:t>
            </a:r>
            <a:endParaRPr lang="pt-BR" dirty="0" smtClean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Lavagem </a:t>
            </a:r>
            <a:r>
              <a:rPr lang="pt-BR" sz="1800" dirty="0"/>
              <a:t>das mãos! </a:t>
            </a:r>
            <a:endParaRPr lang="pt-BR" sz="1800" dirty="0" smtClean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Luvas</a:t>
            </a:r>
            <a:r>
              <a:rPr lang="pt-BR" sz="1800" dirty="0"/>
              <a:t>, aventais, máscaras, óculos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/>
          </a:p>
        </p:txBody>
      </p:sp>
      <p:pic>
        <p:nvPicPr>
          <p:cNvPr id="5837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332656">
            <a:off x="6864350" y="5122863"/>
            <a:ext cx="2106613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593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5939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755650"/>
            <a:ext cx="7583487" cy="591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Diagnósticos diferenciais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280400" cy="4897437"/>
          </a:xfrm>
        </p:spPr>
        <p:txBody>
          <a:bodyPr rtlCol="0">
            <a:normAutofit fontScale="85000" lnSpcReduction="10000"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2400" b="1" dirty="0" smtClean="0"/>
              <a:t>ASMA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err="1" smtClean="0"/>
              <a:t>Dx</a:t>
            </a:r>
            <a:r>
              <a:rPr lang="pt-BR" dirty="0" smtClean="0"/>
              <a:t> difícil em &lt; 3 anos (episódios recorrentes de </a:t>
            </a:r>
            <a:r>
              <a:rPr lang="pt-BR" dirty="0" err="1" smtClean="0"/>
              <a:t>sibilância</a:t>
            </a:r>
            <a:r>
              <a:rPr lang="pt-BR" dirty="0" smtClean="0"/>
              <a:t>)</a:t>
            </a:r>
          </a:p>
          <a:p>
            <a:pPr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VSR é a principal causa de </a:t>
            </a:r>
            <a:r>
              <a:rPr lang="pt-BR" dirty="0" err="1" smtClean="0"/>
              <a:t>sibilância</a:t>
            </a:r>
            <a:r>
              <a:rPr lang="pt-BR" dirty="0" smtClean="0"/>
              <a:t> nos primeiros 3 anos de vida</a:t>
            </a:r>
          </a:p>
          <a:p>
            <a:pPr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err="1" smtClean="0"/>
              <a:t>Bronquiolite</a:t>
            </a:r>
            <a:r>
              <a:rPr lang="pt-BR" dirty="0" smtClean="0"/>
              <a:t> </a:t>
            </a:r>
            <a:r>
              <a:rPr lang="pt-BR" dirty="0" err="1" smtClean="0"/>
              <a:t>recidivante</a:t>
            </a:r>
            <a:r>
              <a:rPr lang="pt-BR" dirty="0" smtClean="0"/>
              <a:t> na infância predispõe à asma OU Predisposição genética do paciente asmático o deixa vulnerável às recidivas de broncoespasmo ???</a:t>
            </a:r>
          </a:p>
          <a:p>
            <a:pPr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3 modelos: </a:t>
            </a:r>
          </a:p>
          <a:p>
            <a:pPr marL="662940" lvl="1" indent="-342900" eaLnBrk="1" fontAlgn="auto" hangingPunct="1">
              <a:spcAft>
                <a:spcPts val="0"/>
              </a:spcAft>
              <a:buFont typeface="Wingdings" charset="2"/>
              <a:buAutoNum type="arabicParenBoth"/>
              <a:defRPr/>
            </a:pPr>
            <a:r>
              <a:rPr lang="pt-BR" sz="1800" dirty="0" smtClean="0"/>
              <a:t>Sibilantes precoces transitórios</a:t>
            </a:r>
          </a:p>
          <a:p>
            <a:pPr marL="662940" lvl="1" indent="-342900" eaLnBrk="1" fontAlgn="auto" hangingPunct="1">
              <a:spcAft>
                <a:spcPts val="0"/>
              </a:spcAft>
              <a:buFont typeface="Wingdings" charset="2"/>
              <a:buAutoNum type="arabicParenBoth"/>
              <a:defRPr/>
            </a:pPr>
            <a:r>
              <a:rPr lang="pt-BR" sz="1800" dirty="0" smtClean="0"/>
              <a:t>Sibilantes persistentes </a:t>
            </a:r>
          </a:p>
          <a:p>
            <a:pPr marL="662940" lvl="1" indent="-342900" eaLnBrk="1" fontAlgn="auto" hangingPunct="1">
              <a:spcAft>
                <a:spcPts val="0"/>
              </a:spcAft>
              <a:buFont typeface="Wingdings" charset="2"/>
              <a:buAutoNum type="arabicParenBoth"/>
              <a:defRPr/>
            </a:pPr>
            <a:r>
              <a:rPr lang="pt-BR" sz="1800" dirty="0" smtClean="0"/>
              <a:t>Sibilantes tardios</a:t>
            </a:r>
          </a:p>
          <a:p>
            <a:pPr marL="662940" lvl="1" indent="-342900" eaLnBrk="1" fontAlgn="auto" hangingPunct="1">
              <a:spcAft>
                <a:spcPts val="0"/>
              </a:spcAft>
              <a:buFont typeface="Wingdings" charset="2"/>
              <a:buAutoNum type="arabicParenBoth"/>
              <a:defRPr/>
            </a:pPr>
            <a:endParaRPr lang="pt-BR" sz="1800" dirty="0" smtClean="0"/>
          </a:p>
          <a:p>
            <a:pPr marL="662940" lvl="1" indent="-342900" eaLnBrk="1" fontAlgn="auto" hangingPunct="1">
              <a:spcAft>
                <a:spcPts val="0"/>
              </a:spcAft>
              <a:buFont typeface="Wingdings" charset="2"/>
              <a:buAutoNum type="arabicParenBoth"/>
              <a:defRPr/>
            </a:pPr>
            <a:endParaRPr lang="pt-BR" sz="1800" dirty="0" smtClean="0"/>
          </a:p>
          <a:p>
            <a:pPr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Fatores de risco para </a:t>
            </a:r>
            <a:r>
              <a:rPr lang="pt-BR" dirty="0" err="1" smtClean="0"/>
              <a:t>Sibilância</a:t>
            </a:r>
            <a:r>
              <a:rPr lang="pt-BR" dirty="0" smtClean="0"/>
              <a:t> Persistente: história familiar positiva, episódios recorrentes, tabagismo materno, </a:t>
            </a:r>
            <a:r>
              <a:rPr lang="pt-BR" dirty="0" err="1" smtClean="0"/>
              <a:t>sibilância</a:t>
            </a:r>
            <a:r>
              <a:rPr lang="pt-BR" dirty="0" smtClean="0"/>
              <a:t> sem resfriado, rinite alérgica ou eczema </a:t>
            </a:r>
            <a:r>
              <a:rPr lang="pt-BR" dirty="0" err="1" smtClean="0"/>
              <a:t>atópico</a:t>
            </a:r>
            <a:r>
              <a:rPr lang="pt-BR" dirty="0" smtClean="0"/>
              <a:t> &lt; 3 anos, </a:t>
            </a:r>
            <a:r>
              <a:rPr lang="pt-BR" dirty="0" err="1" smtClean="0"/>
              <a:t>eosinofilia</a:t>
            </a:r>
            <a:r>
              <a:rPr lang="pt-BR" dirty="0" smtClean="0"/>
              <a:t> &gt;3% (na ausência de parasitose)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Diagnósticos diferenciais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844675"/>
            <a:ext cx="8280400" cy="4752975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b="1" dirty="0" smtClean="0"/>
              <a:t>Malformações congênitas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Anel vascular (traqueia e esôfago circundados por estruturas vasculares)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err="1" smtClean="0"/>
              <a:t>Cardiomegalias</a:t>
            </a:r>
            <a:r>
              <a:rPr lang="pt-BR" sz="1800" dirty="0" smtClean="0"/>
              <a:t> e edema pulmonar por ICC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b="1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b="1" dirty="0" smtClean="0"/>
              <a:t>Aspiração de corpo estranho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b="1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b="1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b="1" dirty="0" smtClean="0"/>
              <a:t>Refluxo </a:t>
            </a:r>
            <a:r>
              <a:rPr lang="pt-BR" b="1" dirty="0" err="1" smtClean="0"/>
              <a:t>gastroesofágico</a:t>
            </a:r>
            <a:endParaRPr lang="pt-BR" b="1" dirty="0" smtClean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Broncoespasmo na presença ou não de aspiração de conteúdo gástrico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b="1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b="1" dirty="0" smtClean="0"/>
              <a:t>Fibrose cística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Obstrução e infecções de repetição das vias aéreas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# Coqueluche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280400" cy="4897437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b="1" dirty="0" smtClean="0"/>
              <a:t>Definição: 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Infecção respiratória das VAS, traqueia e brônquios, cuja marca clínica é a </a:t>
            </a:r>
            <a:r>
              <a:rPr lang="pt-BR" sz="1800" u="sng" dirty="0" smtClean="0"/>
              <a:t>tosse paroxística</a:t>
            </a:r>
            <a:r>
              <a:rPr lang="pt-BR" sz="1800" dirty="0" smtClean="0"/>
              <a:t> (“tosse comprida”)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sz="1800" u="sng" dirty="0" smtClean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Tosse paroxística  &gt; 10 dias, guincho, tosse </a:t>
            </a:r>
            <a:r>
              <a:rPr lang="pt-BR" sz="1800" dirty="0" err="1" smtClean="0"/>
              <a:t>hemetizante</a:t>
            </a:r>
            <a:r>
              <a:rPr lang="pt-BR" sz="1800" dirty="0" smtClean="0"/>
              <a:t>, cianose, apneia ou engasgo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 smtClean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b="1" dirty="0" smtClean="0"/>
              <a:t>Etiologia: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Bactéria Gram negativa (</a:t>
            </a:r>
            <a:r>
              <a:rPr lang="pt-BR" sz="1800" i="1" dirty="0" err="1" smtClean="0"/>
              <a:t>Bordetella</a:t>
            </a:r>
            <a:r>
              <a:rPr lang="pt-BR" sz="1800" i="1" dirty="0" smtClean="0"/>
              <a:t> </a:t>
            </a:r>
            <a:r>
              <a:rPr lang="pt-BR" sz="1800" i="1" dirty="0" err="1" smtClean="0"/>
              <a:t>pertussis</a:t>
            </a:r>
            <a:r>
              <a:rPr lang="pt-BR" sz="1800" dirty="0" smtClean="0"/>
              <a:t>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i="1" dirty="0" smtClean="0"/>
              <a:t>B. </a:t>
            </a:r>
            <a:r>
              <a:rPr lang="pt-BR" sz="1800" i="1" dirty="0" err="1" smtClean="0"/>
              <a:t>parapertussis</a:t>
            </a:r>
            <a:r>
              <a:rPr lang="pt-BR" sz="1800" i="1" dirty="0" smtClean="0"/>
              <a:t> </a:t>
            </a:r>
            <a:r>
              <a:rPr lang="pt-BR" sz="1800" dirty="0" smtClean="0"/>
              <a:t>(agente ocasional)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 smtClean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u="sng" dirty="0" smtClean="0"/>
          </a:p>
        </p:txBody>
      </p:sp>
      <p:pic>
        <p:nvPicPr>
          <p:cNvPr id="6246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4149725"/>
            <a:ext cx="1963737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# Coqueluche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280400" cy="4897437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b="1" dirty="0"/>
              <a:t>Epidemiologia: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Altamente transmissível (taxas de ataque próximas a 100% em indivíduos susceptíveis expostos)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Completamente imunizados: infecção subclínica em 80%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/>
              <a:t>Doença e vacinação completa não garantem imunidade duradoura e permanente (anticorpos caem após 3-5 anos)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b="1" dirty="0" smtClean="0"/>
              <a:t>Transmissão: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Aerossóis contaminados (contato com gotículas de orofaringe eliminados pela fala, tosse e espirro)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Período de transmissão: 5º dia após contato com o doente até 3ª semana do início da crise paroxística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Período de maior transmissibilidade: fase catarral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Incubação: 3 a 12 dias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# Coqueluche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280400" cy="4968875"/>
          </a:xfrm>
        </p:spPr>
        <p:txBody>
          <a:bodyPr rtlCol="0">
            <a:normAutofit fontScale="92500" lnSpcReduction="10000"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b="1" dirty="0" smtClean="0"/>
              <a:t>Clínica:</a:t>
            </a:r>
          </a:p>
          <a:p>
            <a:pPr indent="-18288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/>
              <a:t> </a:t>
            </a:r>
            <a:r>
              <a:rPr lang="pt-BR" dirty="0" smtClean="0"/>
              <a:t>3 fases 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u="sng" dirty="0" smtClean="0"/>
              <a:t>Catarral</a:t>
            </a:r>
            <a:r>
              <a:rPr lang="pt-BR" sz="1800" dirty="0" smtClean="0"/>
              <a:t> (1 a 2 sem): sintomas leves de VAS – febre baixa, </a:t>
            </a:r>
            <a:r>
              <a:rPr lang="pt-BR" sz="1800" dirty="0" err="1" smtClean="0"/>
              <a:t>rinorreia</a:t>
            </a:r>
            <a:r>
              <a:rPr lang="pt-BR" sz="1800" dirty="0" smtClean="0"/>
              <a:t>, espirros, tosse, lacrimejamento, hiperemia conjuntival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sz="1800" dirty="0" smtClean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u="sng" dirty="0" smtClean="0"/>
              <a:t>Paroxística</a:t>
            </a:r>
            <a:r>
              <a:rPr lang="pt-BR" sz="1800" dirty="0" smtClean="0"/>
              <a:t> (2 a 6 sem): intensificação da tosse e desaparecimento dos sintomas catarrais – tosse seca, irritativa e intermitente ou paroxística (acessos ou crises, </a:t>
            </a:r>
            <a:r>
              <a:rPr lang="pt-BR" sz="1800" dirty="0" err="1" smtClean="0"/>
              <a:t>eupneica</a:t>
            </a:r>
            <a:r>
              <a:rPr lang="pt-BR" sz="1800" dirty="0" smtClean="0"/>
              <a:t> no intervalo) + guincho, vômitos pós tosse, cianose, apneia, </a:t>
            </a:r>
            <a:r>
              <a:rPr lang="pt-BR" sz="1800" dirty="0" err="1" smtClean="0"/>
              <a:t>petéquias</a:t>
            </a:r>
            <a:r>
              <a:rPr lang="pt-BR" sz="1800" dirty="0" smtClean="0"/>
              <a:t> em face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sz="1800" dirty="0" smtClean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u="sng" dirty="0" smtClean="0"/>
              <a:t>Convalescência</a:t>
            </a:r>
            <a:r>
              <a:rPr lang="pt-BR" sz="1800" dirty="0" smtClean="0"/>
              <a:t> (2 a 6 sem): desaparecimento dos paroxismos de tosse, persistindo apenas uma tosse comum, que pode prolongar-se por até 3 meses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sz="1800" dirty="0" smtClean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sz="1800" dirty="0" smtClean="0"/>
          </a:p>
          <a:p>
            <a:pPr indent="-18288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dirty="0" smtClean="0"/>
              <a:t> Lactentes &lt; 3 meses não apresentam as fases clássicas: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Fase catarral pode não ser percebida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Ao invés de paroxismos surge apenas acessos de engasgo, </a:t>
            </a:r>
            <a:r>
              <a:rPr lang="pt-BR" sz="1800" u="sng" dirty="0" smtClean="0"/>
              <a:t>apneia</a:t>
            </a:r>
            <a:r>
              <a:rPr lang="pt-BR" sz="1800" dirty="0" smtClean="0"/>
              <a:t>, rubor de face e </a:t>
            </a:r>
            <a:r>
              <a:rPr lang="pt-BR" sz="1800" u="sng" dirty="0" smtClean="0"/>
              <a:t>cianose</a:t>
            </a:r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u="sng" dirty="0" smtClean="0"/>
          </a:p>
        </p:txBody>
      </p:sp>
      <p:pic>
        <p:nvPicPr>
          <p:cNvPr id="645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404813"/>
            <a:ext cx="2203450" cy="137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# Coqueluche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2133600"/>
            <a:ext cx="8280400" cy="4535488"/>
          </a:xfrm>
        </p:spPr>
        <p:txBody>
          <a:bodyPr rtlCol="0">
            <a:normAutofit lnSpcReduction="10000"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Diagnóstico é CLÍNICO!</a:t>
            </a: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b="1" dirty="0" smtClean="0"/>
              <a:t>Exames complementares: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err="1" smtClean="0"/>
              <a:t>Swab</a:t>
            </a:r>
            <a:r>
              <a:rPr lang="pt-BR" sz="1800" dirty="0" smtClean="0"/>
              <a:t> de nasofaringe para isolamento da </a:t>
            </a:r>
            <a:r>
              <a:rPr lang="pt-BR" sz="1800" i="1" dirty="0" smtClean="0"/>
              <a:t>B. </a:t>
            </a:r>
            <a:r>
              <a:rPr lang="pt-BR" sz="1800" i="1" dirty="0" err="1" smtClean="0"/>
              <a:t>pertussis</a:t>
            </a:r>
            <a:r>
              <a:rPr lang="pt-BR" sz="1800" i="1" dirty="0" smtClean="0"/>
              <a:t> </a:t>
            </a:r>
            <a:r>
              <a:rPr lang="pt-BR" sz="1800" dirty="0" smtClean="0"/>
              <a:t>por cultura ou PCR (antes de iniciar ATB)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Leucocitose acentuada (15.000 a 100.000/mm³) com </a:t>
            </a:r>
            <a:r>
              <a:rPr lang="pt-BR" sz="1800" dirty="0" err="1" smtClean="0"/>
              <a:t>linfocitose</a:t>
            </a:r>
            <a:r>
              <a:rPr lang="pt-BR" sz="1800" dirty="0" smtClean="0"/>
              <a:t> (fase catarral)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Não ocorre </a:t>
            </a:r>
            <a:r>
              <a:rPr lang="pt-BR" sz="1800" dirty="0" err="1" smtClean="0"/>
              <a:t>eosinofilia</a:t>
            </a:r>
            <a:endParaRPr lang="pt-BR" sz="1800" dirty="0" smtClean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Radiografia de tórax: geralmente normal (infiltrado </a:t>
            </a:r>
            <a:r>
              <a:rPr lang="pt-BR" sz="1800" dirty="0" err="1" smtClean="0"/>
              <a:t>peri</a:t>
            </a:r>
            <a:r>
              <a:rPr lang="pt-BR" sz="1800" dirty="0" smtClean="0"/>
              <a:t>-hilar em asa de borboleta ou “coração felpudo”)</a:t>
            </a:r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u="sng" dirty="0" smtClean="0"/>
          </a:p>
        </p:txBody>
      </p:sp>
      <p:pic>
        <p:nvPicPr>
          <p:cNvPr id="6554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1700213"/>
            <a:ext cx="2559050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# Coqueluche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700213"/>
            <a:ext cx="8280400" cy="4968875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b="1" dirty="0" smtClean="0"/>
              <a:t>Diagnóstico Diferencial: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err="1" smtClean="0"/>
              <a:t>Bronquiolite</a:t>
            </a:r>
            <a:r>
              <a:rPr lang="pt-BR" sz="1800" dirty="0" smtClean="0"/>
              <a:t> viral aguda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Traqueobronquites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Laringites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Síndrome “</a:t>
            </a:r>
            <a:r>
              <a:rPr lang="pt-BR" sz="1800" dirty="0" err="1" smtClean="0"/>
              <a:t>coqueluchoide</a:t>
            </a:r>
            <a:r>
              <a:rPr lang="pt-BR" sz="1800" dirty="0" smtClean="0"/>
              <a:t>” (clínica similar – </a:t>
            </a:r>
            <a:r>
              <a:rPr lang="pt-BR" sz="1800" i="1" dirty="0" smtClean="0"/>
              <a:t>B. </a:t>
            </a:r>
            <a:r>
              <a:rPr lang="pt-BR" sz="1800" i="1" dirty="0" err="1" smtClean="0"/>
              <a:t>parapertussis</a:t>
            </a:r>
            <a:r>
              <a:rPr lang="pt-BR" sz="1800" dirty="0" smtClean="0"/>
              <a:t>, </a:t>
            </a:r>
            <a:r>
              <a:rPr lang="pt-BR" sz="1800" i="1" dirty="0" err="1" smtClean="0"/>
              <a:t>Mycoplasma</a:t>
            </a:r>
            <a:r>
              <a:rPr lang="pt-BR" sz="1800" i="1" dirty="0" smtClean="0"/>
              <a:t> </a:t>
            </a:r>
            <a:r>
              <a:rPr lang="pt-BR" sz="1800" i="1" dirty="0" err="1" smtClean="0"/>
              <a:t>pneumoniae</a:t>
            </a:r>
            <a:r>
              <a:rPr lang="pt-BR" sz="1800" dirty="0" smtClean="0"/>
              <a:t>, </a:t>
            </a:r>
            <a:r>
              <a:rPr lang="pt-BR" sz="1800" i="1" dirty="0" err="1" smtClean="0"/>
              <a:t>Chlamydia</a:t>
            </a:r>
            <a:r>
              <a:rPr lang="pt-BR" sz="1800" i="1" dirty="0" smtClean="0"/>
              <a:t> </a:t>
            </a:r>
            <a:r>
              <a:rPr lang="pt-BR" sz="1800" i="1" dirty="0" err="1" smtClean="0"/>
              <a:t>trachomatis</a:t>
            </a:r>
            <a:r>
              <a:rPr lang="pt-BR" sz="1800" dirty="0" smtClean="0"/>
              <a:t>, </a:t>
            </a:r>
            <a:r>
              <a:rPr lang="pt-BR" sz="1800" dirty="0" err="1" smtClean="0"/>
              <a:t>Chlamidophyla</a:t>
            </a:r>
            <a:r>
              <a:rPr lang="pt-BR" sz="1800" dirty="0" smtClean="0"/>
              <a:t> </a:t>
            </a:r>
            <a:r>
              <a:rPr lang="pt-BR" sz="1800" i="1" dirty="0" err="1" smtClean="0"/>
              <a:t>pneumoniae</a:t>
            </a:r>
            <a:r>
              <a:rPr lang="pt-BR" sz="1800" dirty="0" smtClean="0"/>
              <a:t>, Adenovírus)</a:t>
            </a:r>
          </a:p>
          <a:p>
            <a:pPr marL="320040" lvl="1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1800" dirty="0" smtClean="0"/>
          </a:p>
          <a:p>
            <a:pPr marL="320040" lvl="1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1800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b="1" dirty="0" smtClean="0"/>
              <a:t>Tratamento: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err="1" smtClean="0"/>
              <a:t>Macrolídeos</a:t>
            </a:r>
            <a:r>
              <a:rPr lang="pt-BR" sz="1800" dirty="0" smtClean="0"/>
              <a:t> (reduz intensidade, duração e período de transmissibilidade)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Se contraindicação aos </a:t>
            </a:r>
            <a:r>
              <a:rPr lang="pt-BR" sz="1800" dirty="0" err="1" smtClean="0"/>
              <a:t>macrolídios</a:t>
            </a:r>
            <a:r>
              <a:rPr lang="pt-BR" sz="1800" dirty="0" smtClean="0"/>
              <a:t>: </a:t>
            </a:r>
            <a:r>
              <a:rPr lang="pt-BR" sz="1800" dirty="0" err="1" smtClean="0"/>
              <a:t>sulfametoxazol-trimetoprin</a:t>
            </a:r>
            <a:endParaRPr lang="pt-BR" sz="1800" dirty="0" smtClean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Isolamento respiratório por até 5 dias após início do ATB</a:t>
            </a:r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marL="45720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# PNM afebril do lactente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557338"/>
            <a:ext cx="8424862" cy="5111750"/>
          </a:xfrm>
        </p:spPr>
        <p:txBody>
          <a:bodyPr rtlCol="0">
            <a:normAutofit fontScale="92500" lnSpcReduction="10000"/>
          </a:bodyPr>
          <a:lstStyle/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Etiologia: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i="1" dirty="0" err="1" smtClean="0"/>
              <a:t>Chlamydia</a:t>
            </a:r>
            <a:r>
              <a:rPr lang="pt-BR" sz="1800" i="1" dirty="0" smtClean="0"/>
              <a:t> </a:t>
            </a:r>
            <a:r>
              <a:rPr lang="pt-BR" sz="1800" i="1" dirty="0" err="1" smtClean="0"/>
              <a:t>trachomatis</a:t>
            </a:r>
            <a:endParaRPr lang="pt-BR" sz="1800" i="1" dirty="0" smtClean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i="1" dirty="0" err="1" smtClean="0"/>
              <a:t>Ureaplasma</a:t>
            </a:r>
            <a:r>
              <a:rPr lang="pt-BR" sz="1800" i="1" dirty="0" smtClean="0"/>
              <a:t> </a:t>
            </a:r>
            <a:r>
              <a:rPr lang="pt-BR" sz="1800" i="1" dirty="0" err="1" smtClean="0"/>
              <a:t>urealyticum</a:t>
            </a:r>
            <a:endParaRPr lang="pt-BR" sz="1800" i="1" dirty="0" smtClean="0"/>
          </a:p>
          <a:p>
            <a:pPr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i="1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Introdução e epidemiologia: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>
                <a:sym typeface="Wingdings" pitchFamily="2" charset="2"/>
              </a:rPr>
              <a:t>PNM de início entre 1 a 3 meses de </a:t>
            </a:r>
            <a:r>
              <a:rPr lang="pt-BR" sz="1800" dirty="0" smtClean="0">
                <a:sym typeface="Wingdings" pitchFamily="2" charset="2"/>
              </a:rPr>
              <a:t>vida</a:t>
            </a:r>
            <a:endParaRPr lang="pt-BR" sz="1800" dirty="0" smtClean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Parto vaginal (transmissão vertical – risco transmissão 50%)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Infecção em um ou mais sítios: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sz="1800" dirty="0" smtClean="0"/>
          </a:p>
          <a:p>
            <a:pPr lvl="2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 C</a:t>
            </a:r>
            <a:r>
              <a:rPr lang="pt-BR" dirty="0" smtClean="0"/>
              <a:t>onjuntivite </a:t>
            </a:r>
            <a:r>
              <a:rPr lang="pt-BR" dirty="0"/>
              <a:t>em 30-50% (5º ao 14º dia de vida); infecção </a:t>
            </a:r>
            <a:r>
              <a:rPr lang="pt-BR" dirty="0" err="1" smtClean="0"/>
              <a:t>nasofaríngea</a:t>
            </a:r>
            <a:r>
              <a:rPr lang="pt-BR" dirty="0" smtClean="0"/>
              <a:t>; PNM tardia</a:t>
            </a:r>
          </a:p>
          <a:p>
            <a:pPr lvl="2" indent="-18288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 Infecção vaginal e retal (persistente por anos)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sz="1800" dirty="0">
              <a:sym typeface="Wingdings" pitchFamily="2" charset="2"/>
            </a:endParaRP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>
                <a:sym typeface="Wingdings" pitchFamily="2" charset="2"/>
              </a:rPr>
              <a:t>Clínica: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>
                <a:sym typeface="Wingdings" pitchFamily="2" charset="2"/>
              </a:rPr>
              <a:t>Quadro </a:t>
            </a:r>
            <a:r>
              <a:rPr lang="pt-BR" sz="1800" u="sng" dirty="0">
                <a:sym typeface="Wingdings" pitchFamily="2" charset="2"/>
              </a:rPr>
              <a:t>insidioso</a:t>
            </a:r>
            <a:r>
              <a:rPr lang="pt-BR" sz="1800" dirty="0">
                <a:sym typeface="Wingdings" pitchFamily="2" charset="2"/>
              </a:rPr>
              <a:t> (“arrastado</a:t>
            </a:r>
            <a:r>
              <a:rPr lang="pt-BR" sz="1800" dirty="0" smtClean="0">
                <a:sym typeface="Wingdings" pitchFamily="2" charset="2"/>
              </a:rPr>
              <a:t>”)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>
                <a:sym typeface="Wingdings" pitchFamily="2" charset="2"/>
              </a:rPr>
              <a:t>Coriza e obstrução nasal</a:t>
            </a:r>
            <a:endParaRPr lang="pt-BR" sz="1800" dirty="0">
              <a:sym typeface="Wingdings" pitchFamily="2" charset="2"/>
            </a:endParaRP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>
                <a:sym typeface="Wingdings" pitchFamily="2" charset="2"/>
              </a:rPr>
              <a:t>Tosse</a:t>
            </a:r>
            <a:r>
              <a:rPr lang="pt-BR" sz="1800" dirty="0">
                <a:sym typeface="Wingdings" pitchFamily="2" charset="2"/>
              </a:rPr>
              <a:t>, </a:t>
            </a:r>
            <a:r>
              <a:rPr lang="pt-BR" sz="1800" dirty="0" err="1" smtClean="0">
                <a:sym typeface="Wingdings" pitchFamily="2" charset="2"/>
              </a:rPr>
              <a:t>taquipneia</a:t>
            </a:r>
            <a:r>
              <a:rPr lang="pt-BR" sz="1800" dirty="0" smtClean="0">
                <a:sym typeface="Wingdings" pitchFamily="2" charset="2"/>
              </a:rPr>
              <a:t> e </a:t>
            </a:r>
            <a:r>
              <a:rPr lang="pt-BR" sz="1800" u="sng" dirty="0" smtClean="0">
                <a:sym typeface="Wingdings" pitchFamily="2" charset="2"/>
              </a:rPr>
              <a:t>ausência</a:t>
            </a:r>
            <a:r>
              <a:rPr lang="pt-BR" sz="1800" dirty="0" smtClean="0">
                <a:sym typeface="Wingdings" pitchFamily="2" charset="2"/>
              </a:rPr>
              <a:t> </a:t>
            </a:r>
            <a:r>
              <a:rPr lang="pt-BR" sz="1800" dirty="0">
                <a:sym typeface="Wingdings" pitchFamily="2" charset="2"/>
              </a:rPr>
              <a:t>de febre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err="1">
                <a:sym typeface="Wingdings" pitchFamily="2" charset="2"/>
              </a:rPr>
              <a:t>Estertoração</a:t>
            </a:r>
            <a:r>
              <a:rPr lang="pt-BR" sz="1800" dirty="0">
                <a:sym typeface="Wingdings" pitchFamily="2" charset="2"/>
              </a:rPr>
              <a:t> </a:t>
            </a:r>
            <a:r>
              <a:rPr lang="pt-BR" sz="1800" dirty="0" smtClean="0">
                <a:sym typeface="Wingdings" pitchFamily="2" charset="2"/>
              </a:rPr>
              <a:t>pulmonar (não costuma haver sibilos)</a:t>
            </a:r>
            <a:endParaRPr lang="pt-BR" sz="1800" dirty="0">
              <a:sym typeface="Wingdings" pitchFamily="2" charset="2"/>
            </a:endParaRPr>
          </a:p>
        </p:txBody>
      </p:sp>
      <p:pic>
        <p:nvPicPr>
          <p:cNvPr id="6758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4941888"/>
            <a:ext cx="2260600" cy="87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7675563" cy="6365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# PNM afebril do lactente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557338"/>
            <a:ext cx="8280400" cy="5111750"/>
          </a:xfrm>
        </p:spPr>
        <p:txBody>
          <a:bodyPr rtlCol="0">
            <a:normAutofit/>
          </a:bodyPr>
          <a:lstStyle/>
          <a:p>
            <a:pPr marL="320040" lvl="1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1800" dirty="0" smtClean="0">
              <a:sym typeface="Wingdings" pitchFamily="2" charset="2"/>
            </a:endParaRPr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Exames complementares: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err="1" smtClean="0"/>
              <a:t>Eosinofilia</a:t>
            </a:r>
            <a:r>
              <a:rPr lang="pt-BR" sz="1800" dirty="0" smtClean="0"/>
              <a:t> (&gt; 400 </a:t>
            </a:r>
            <a:r>
              <a:rPr lang="pt-BR" sz="1800" dirty="0" err="1" smtClean="0"/>
              <a:t>cél</a:t>
            </a:r>
            <a:r>
              <a:rPr lang="pt-BR" sz="1800" dirty="0" smtClean="0"/>
              <a:t>/mm³)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err="1" smtClean="0"/>
              <a:t>Rx</a:t>
            </a:r>
            <a:r>
              <a:rPr lang="pt-BR" sz="1800" dirty="0" smtClean="0"/>
              <a:t> de tórax: infiltrado intersticial bilateral (pode haver </a:t>
            </a:r>
            <a:r>
              <a:rPr lang="pt-BR" sz="1800" dirty="0" err="1" smtClean="0"/>
              <a:t>hiperinsuflação</a:t>
            </a:r>
            <a:r>
              <a:rPr lang="pt-BR" sz="1800" dirty="0" smtClean="0"/>
              <a:t>)</a:t>
            </a:r>
          </a:p>
          <a:p>
            <a:pPr marL="320040" lvl="1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1800" dirty="0" smtClean="0"/>
          </a:p>
          <a:p>
            <a:pPr marL="320040" lvl="1" indent="0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1800" dirty="0" smtClean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err="1" smtClean="0"/>
              <a:t>Dx</a:t>
            </a:r>
            <a:r>
              <a:rPr lang="pt-BR" dirty="0" smtClean="0"/>
              <a:t> definitivo: 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Identificação da </a:t>
            </a:r>
            <a:r>
              <a:rPr lang="pt-BR" sz="1800" i="1" dirty="0"/>
              <a:t>C</a:t>
            </a:r>
            <a:r>
              <a:rPr lang="pt-BR" sz="1800" i="1" dirty="0" smtClean="0"/>
              <a:t>. </a:t>
            </a:r>
            <a:r>
              <a:rPr lang="pt-BR" sz="1800" i="1" dirty="0" err="1" smtClean="0"/>
              <a:t>trachomatis</a:t>
            </a:r>
            <a:r>
              <a:rPr lang="pt-BR" sz="1800" i="1" dirty="0" smtClean="0"/>
              <a:t> </a:t>
            </a:r>
            <a:r>
              <a:rPr lang="pt-BR" sz="1800" dirty="0" smtClean="0"/>
              <a:t>em material de nasofaringe ou conjuntiva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sz="1800" dirty="0" smtClean="0"/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sz="1800" dirty="0"/>
          </a:p>
          <a:p>
            <a:pPr indent="-182880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dirty="0" smtClean="0"/>
              <a:t>Tratamento: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err="1" smtClean="0"/>
              <a:t>Azitromicina</a:t>
            </a:r>
            <a:r>
              <a:rPr lang="pt-BR" sz="1800" dirty="0" smtClean="0"/>
              <a:t> (10mg/kg/dia por 5 dias) OU Eritromicina </a:t>
            </a:r>
          </a:p>
          <a:p>
            <a:pPr marL="502920" lvl="1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sz="1800" dirty="0" smtClean="0"/>
              <a:t>Mães devem ser avaliadas e tratadas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ítulo 1"/>
          <p:cNvSpPr>
            <a:spLocks noGrp="1"/>
          </p:cNvSpPr>
          <p:nvPr>
            <p:ph type="title"/>
          </p:nvPr>
        </p:nvSpPr>
        <p:spPr>
          <a:xfrm>
            <a:off x="914400" y="285750"/>
            <a:ext cx="7315200" cy="1154113"/>
          </a:xfrm>
        </p:spPr>
        <p:txBody>
          <a:bodyPr/>
          <a:lstStyle/>
          <a:p>
            <a:pPr eaLnBrk="1" hangingPunct="1"/>
            <a:r>
              <a:rPr lang="pt-BR" smtClean="0"/>
              <a:t>Referências Bibliográficas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468313" y="2000250"/>
            <a:ext cx="8280400" cy="4597400"/>
          </a:xfrm>
        </p:spPr>
        <p:txBody>
          <a:bodyPr rtlCol="0">
            <a:normAutofit lnSpcReduction="10000"/>
          </a:bodyPr>
          <a:lstStyle/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1800" dirty="0" smtClean="0"/>
              <a:t>Diretrizes brasileiras em pneumonia adquirida na comunidade em pediatria - 2007.</a:t>
            </a:r>
            <a:r>
              <a:rPr lang="pt-BR" sz="1800" b="1" dirty="0" smtClean="0"/>
              <a:t> J. bras. </a:t>
            </a:r>
            <a:r>
              <a:rPr lang="pt-BR" sz="1800" b="1" dirty="0" err="1" smtClean="0"/>
              <a:t>pneumol</a:t>
            </a:r>
            <a:r>
              <a:rPr lang="pt-BR" sz="1800" b="1" dirty="0" smtClean="0"/>
              <a:t>.</a:t>
            </a:r>
            <a:r>
              <a:rPr lang="pt-BR" sz="1800" dirty="0" smtClean="0"/>
              <a:t>,  São Paulo ,  v. 33, supl. 1, p. s31-s50,  </a:t>
            </a:r>
            <a:r>
              <a:rPr lang="pt-BR" sz="1800" dirty="0" err="1" smtClean="0"/>
              <a:t>Apr</a:t>
            </a:r>
            <a:r>
              <a:rPr lang="pt-BR" sz="1800" dirty="0" smtClean="0"/>
              <a:t>.  2007 </a:t>
            </a:r>
            <a:r>
              <a:rPr lang="pt-BR" dirty="0" smtClean="0"/>
              <a:t>.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1800" dirty="0" smtClean="0"/>
              <a:t>Doenças respiratórias (Coleção Pediatria do Instituto da Criança HCFMUSP). 1ª ed. São Paulo: Manole, 2008.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None/>
              <a:defRPr/>
            </a:pPr>
            <a:endParaRPr lang="pt-BR" sz="1800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en-US" sz="1800" dirty="0" err="1" smtClean="0"/>
              <a:t>Hendaus</a:t>
            </a:r>
            <a:r>
              <a:rPr lang="en-US" sz="1800" dirty="0" smtClean="0"/>
              <a:t>, M. A., &amp; </a:t>
            </a:r>
            <a:r>
              <a:rPr lang="en-US" sz="1800" dirty="0" err="1" smtClean="0"/>
              <a:t>Janahi</a:t>
            </a:r>
            <a:r>
              <a:rPr lang="en-US" sz="1800" dirty="0" smtClean="0"/>
              <a:t>, I. A. (2016). </a:t>
            </a:r>
            <a:r>
              <a:rPr lang="en-US" sz="1800" dirty="0" err="1" smtClean="0"/>
              <a:t>Parapneumonic</a:t>
            </a:r>
            <a:r>
              <a:rPr lang="en-US" sz="1800" dirty="0" smtClean="0"/>
              <a:t> Effusion in Children An Up-to-Date Review. </a:t>
            </a:r>
            <a:r>
              <a:rPr lang="en-US" sz="1800" i="1" dirty="0" smtClean="0"/>
              <a:t>Clinical pediatrics</a:t>
            </a:r>
            <a:r>
              <a:rPr lang="en-US" sz="1800" dirty="0" smtClean="0"/>
              <a:t>, </a:t>
            </a:r>
            <a:r>
              <a:rPr lang="en-US" sz="1800" i="1" dirty="0" smtClean="0"/>
              <a:t>55</a:t>
            </a:r>
            <a:r>
              <a:rPr lang="en-US" sz="1800" dirty="0" smtClean="0"/>
              <a:t>(1), 10-18.</a:t>
            </a:r>
            <a:r>
              <a:rPr lang="pt-BR" sz="1800" dirty="0" smtClean="0"/>
              <a:t> 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pt-BR" sz="1800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pt-BR" sz="1800" dirty="0" err="1" smtClean="0"/>
              <a:t>Meissner</a:t>
            </a:r>
            <a:r>
              <a:rPr lang="pt-BR" sz="1800" dirty="0"/>
              <a:t>, H. </a:t>
            </a:r>
            <a:r>
              <a:rPr lang="pt-BR" sz="1800" dirty="0" smtClean="0"/>
              <a:t>C. </a:t>
            </a:r>
            <a:r>
              <a:rPr lang="pt-BR" sz="1800" dirty="0"/>
              <a:t>Viral </a:t>
            </a:r>
            <a:r>
              <a:rPr lang="pt-BR" sz="1800" dirty="0" err="1"/>
              <a:t>Bronchiolitis</a:t>
            </a:r>
            <a:r>
              <a:rPr lang="pt-BR" sz="1800" dirty="0"/>
              <a:t> in </a:t>
            </a:r>
            <a:r>
              <a:rPr lang="pt-BR" sz="1800" dirty="0" err="1" smtClean="0"/>
              <a:t>Children</a:t>
            </a:r>
            <a:r>
              <a:rPr lang="pt-BR" sz="1800" dirty="0" smtClean="0"/>
              <a:t>. A </a:t>
            </a:r>
            <a:r>
              <a:rPr lang="pt-BR" sz="1800" dirty="0" err="1" smtClean="0"/>
              <a:t>Review</a:t>
            </a:r>
            <a:r>
              <a:rPr lang="pt-BR" sz="1800" dirty="0" smtClean="0"/>
              <a:t> </a:t>
            </a:r>
            <a:r>
              <a:rPr lang="pt-BR" sz="1800" dirty="0" err="1" smtClean="0"/>
              <a:t>Article</a:t>
            </a:r>
            <a:r>
              <a:rPr lang="pt-BR" sz="1800" dirty="0" smtClean="0"/>
              <a:t>, </a:t>
            </a:r>
            <a:r>
              <a:rPr lang="en-US" sz="1800" dirty="0"/>
              <a:t>The </a:t>
            </a:r>
            <a:r>
              <a:rPr lang="en-US" sz="1800" dirty="0" smtClean="0"/>
              <a:t>New England Journal of Medicine. 2016.</a:t>
            </a:r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endParaRPr lang="en-US" sz="1800" dirty="0" smtClean="0"/>
          </a:p>
          <a:p>
            <a:pPr indent="-182880" algn="just" eaLnBrk="1" fontAlgn="auto" hangingPunct="1">
              <a:spcAft>
                <a:spcPts val="0"/>
              </a:spcAft>
              <a:buFont typeface="Wingdings" charset="2"/>
              <a:buChar char="§"/>
              <a:defRPr/>
            </a:pPr>
            <a:r>
              <a:rPr lang="en-US" sz="1800" dirty="0" smtClean="0"/>
              <a:t>Harris, M, et al. Guidelines for the management of community acquired pneumonia in children: update 2011. Journal of the British Thoracic Society, 2011.</a:t>
            </a:r>
            <a:endParaRPr lang="pt-BR" sz="1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a">
  <a:themeElements>
    <a:clrScheme name="Perspectiva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2752</TotalTime>
  <Words>4767</Words>
  <Application>Microsoft Office PowerPoint</Application>
  <PresentationFormat>Apresentação na tela (4:3)</PresentationFormat>
  <Paragraphs>722</Paragraphs>
  <Slides>67</Slides>
  <Notes>40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67</vt:i4>
      </vt:variant>
    </vt:vector>
  </HeadingPairs>
  <TitlesOfParts>
    <vt:vector size="71" baseType="lpstr">
      <vt:lpstr>Arial</vt:lpstr>
      <vt:lpstr>Wingdings</vt:lpstr>
      <vt:lpstr>Calibri</vt:lpstr>
      <vt:lpstr>Perspectiva</vt:lpstr>
      <vt:lpstr>Caso Clínico Pneumonia/Bronquiolite viral aguda</vt:lpstr>
      <vt:lpstr>Identificação</vt:lpstr>
      <vt:lpstr>Queixa Principal</vt:lpstr>
      <vt:lpstr>Antecedentes</vt:lpstr>
      <vt:lpstr>Antecedentes</vt:lpstr>
      <vt:lpstr>Antecedentes</vt:lpstr>
      <vt:lpstr>Exame físico (31/08)</vt:lpstr>
      <vt:lpstr>Hipóteses Diagnósticas ? Exames complementares ?  Conduta ?</vt:lpstr>
      <vt:lpstr>Hipóteses Diagnósticas ?</vt:lpstr>
      <vt:lpstr>Exames Laboratoriais</vt:lpstr>
      <vt:lpstr>Slide 11</vt:lpstr>
      <vt:lpstr>Slide 12</vt:lpstr>
      <vt:lpstr>Conduta:</vt:lpstr>
      <vt:lpstr>Evolução</vt:lpstr>
      <vt:lpstr>Evolução</vt:lpstr>
      <vt:lpstr>Evolução</vt:lpstr>
      <vt:lpstr>PNEUMONIA</vt:lpstr>
      <vt:lpstr>Definição</vt:lpstr>
      <vt:lpstr>Epidemiologia</vt:lpstr>
      <vt:lpstr>Fatores de Risco</vt:lpstr>
      <vt:lpstr>Etiologia</vt:lpstr>
      <vt:lpstr>Agentes Etiológicos</vt:lpstr>
      <vt:lpstr>Fisiopatologia</vt:lpstr>
      <vt:lpstr>Quadro Clínico</vt:lpstr>
      <vt:lpstr>Sinais de gravidade</vt:lpstr>
      <vt:lpstr>Diagnóstico</vt:lpstr>
      <vt:lpstr>Radiografia de Tórax</vt:lpstr>
      <vt:lpstr>Radiografia de Tórax</vt:lpstr>
      <vt:lpstr>Diagnóstico</vt:lpstr>
      <vt:lpstr>Tratamento</vt:lpstr>
      <vt:lpstr>Tratamento</vt:lpstr>
      <vt:lpstr>Slide 32</vt:lpstr>
      <vt:lpstr>Complicações</vt:lpstr>
      <vt:lpstr>BRONQUIOLITE VIRAL AGUDA</vt:lpstr>
      <vt:lpstr>Definição</vt:lpstr>
      <vt:lpstr>Introdução</vt:lpstr>
      <vt:lpstr>Epidemiologia</vt:lpstr>
      <vt:lpstr>Epidemiologia</vt:lpstr>
      <vt:lpstr>Etiologia</vt:lpstr>
      <vt:lpstr>Slide 40</vt:lpstr>
      <vt:lpstr>Etiologia</vt:lpstr>
      <vt:lpstr>Fisiopatologia</vt:lpstr>
      <vt:lpstr>Fisiopatologia</vt:lpstr>
      <vt:lpstr>Slide 44</vt:lpstr>
      <vt:lpstr>Quadro Clínico</vt:lpstr>
      <vt:lpstr>Quadro Clínico</vt:lpstr>
      <vt:lpstr>Slide 47</vt:lpstr>
      <vt:lpstr>Exames complementares</vt:lpstr>
      <vt:lpstr>Slide 49</vt:lpstr>
      <vt:lpstr>Tratamento</vt:lpstr>
      <vt:lpstr>Tratamento</vt:lpstr>
      <vt:lpstr>=</vt:lpstr>
      <vt:lpstr>Tratamento</vt:lpstr>
      <vt:lpstr>Slide 54</vt:lpstr>
      <vt:lpstr>Complicações</vt:lpstr>
      <vt:lpstr>Prevenções</vt:lpstr>
      <vt:lpstr>Slide 57</vt:lpstr>
      <vt:lpstr>Diagnósticos diferenciais</vt:lpstr>
      <vt:lpstr>Diagnósticos diferenciais</vt:lpstr>
      <vt:lpstr># Coqueluche</vt:lpstr>
      <vt:lpstr># Coqueluche</vt:lpstr>
      <vt:lpstr># Coqueluche</vt:lpstr>
      <vt:lpstr># Coqueluche</vt:lpstr>
      <vt:lpstr># Coqueluche</vt:lpstr>
      <vt:lpstr># PNM afebril do lactente</vt:lpstr>
      <vt:lpstr># PNM afebril do lactente</vt:lpstr>
      <vt:lpstr>Referências Bibliográficas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Obstrução de vias aéreas superiores</dc:title>
  <dc:creator>Gustavo</dc:creator>
  <cp:lastModifiedBy>Paulo</cp:lastModifiedBy>
  <cp:revision>312</cp:revision>
  <dcterms:created xsi:type="dcterms:W3CDTF">2016-02-11T22:19:07Z</dcterms:created>
  <dcterms:modified xsi:type="dcterms:W3CDTF">2016-09-28T17:06:57Z</dcterms:modified>
</cp:coreProperties>
</file>