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7" r:id="rId3"/>
    <p:sldId id="271" r:id="rId4"/>
    <p:sldId id="267" r:id="rId5"/>
    <p:sldId id="270" r:id="rId6"/>
    <p:sldId id="259" r:id="rId7"/>
    <p:sldId id="260" r:id="rId8"/>
    <p:sldId id="262" r:id="rId9"/>
    <p:sldId id="268" r:id="rId10"/>
    <p:sldId id="269" r:id="rId11"/>
    <p:sldId id="263" r:id="rId12"/>
    <p:sldId id="273" r:id="rId13"/>
    <p:sldId id="274" r:id="rId14"/>
    <p:sldId id="272" r:id="rId15"/>
    <p:sldId id="261" r:id="rId16"/>
    <p:sldId id="266" r:id="rId17"/>
    <p:sldId id="258" r:id="rId1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1474" autoAdjust="0"/>
  </p:normalViewPr>
  <p:slideViewPr>
    <p:cSldViewPr>
      <p:cViewPr varScale="1">
        <p:scale>
          <a:sx n="78" d="100"/>
          <a:sy n="78" d="100"/>
        </p:scale>
        <p:origin x="-1430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C14AF4-2ECD-4B8A-BBE5-28AA2338F8EF}" type="datetimeFigureOut">
              <a:rPr lang="pt-BR" smtClean="0"/>
              <a:pPr/>
              <a:t>13/09/2016</a:t>
            </a:fld>
            <a:endParaRPr lang="pt-B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AF8C8D-962E-440C-B3F2-6FEAE0F05C18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1575402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dirty="0"/>
              <a:t>devido a deficiência de insulina, resultando em hipoglicemia, cetose e acidose.</a:t>
            </a:r>
          </a:p>
          <a:p>
            <a:endParaRPr lang="pt-B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AF8C8D-962E-440C-B3F2-6FEAE0F05C18}" type="slidenum">
              <a:rPr lang="pt-BR" smtClean="0"/>
              <a:pPr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4512746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AF8C8D-962E-440C-B3F2-6FEAE0F05C18}" type="slidenum">
              <a:rPr lang="pt-BR" smtClean="0"/>
              <a:pPr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18742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Os pacientes comumente apresentam uma história de poliúria e </a:t>
            </a:r>
            <a:r>
              <a:rPr lang="pt-BR" dirty="0" err="1"/>
              <a:t>polidipsia</a:t>
            </a:r>
            <a:r>
              <a:rPr lang="pt-BR" dirty="0"/>
              <a:t> devido à </a:t>
            </a:r>
            <a:r>
              <a:rPr lang="pt-BR" dirty="0" err="1"/>
              <a:t>glicosúria</a:t>
            </a:r>
            <a:r>
              <a:rPr lang="pt-BR" dirty="0"/>
              <a:t>. Pode ocorrer uma perda de peso, apesar de um aumento no consumo calórico, devido à perda excessiva de glicose pela urina e à incapacidade de se utilizar os substratos presentes na circulação.</a:t>
            </a:r>
          </a:p>
          <a:p>
            <a:endParaRPr lang="pt-BR" dirty="0"/>
          </a:p>
          <a:p>
            <a:r>
              <a:rPr lang="pt-BR" dirty="0"/>
              <a:t>Em pacientes sabidamente diabéticos, mas também em pacientes sem um diagnóstico prévio de diabetes mellitus, a história de um processo infeccioso é comum. Normalmente, em pacientes sem um controle adequado do diabetes, existe um equilíbrio metabólico delicado, e o stress de uma infecção quebra esse equilíbrio.</a:t>
            </a:r>
          </a:p>
          <a:p>
            <a:endParaRPr lang="pt-BR" dirty="0"/>
          </a:p>
          <a:p>
            <a:r>
              <a:rPr lang="pt-BR" dirty="0"/>
              <a:t>História de dor abdominal, vômitos e náusea também ocorre com </a:t>
            </a:r>
            <a:r>
              <a:rPr lang="pt-BR" dirty="0" err="1"/>
              <a:t>freqüência</a:t>
            </a:r>
            <a:r>
              <a:rPr lang="pt-BR" dirty="0"/>
              <a:t>. Esse quadro pode ser causado por um processo infeccioso ou pela perda do equilíbrio </a:t>
            </a:r>
            <a:r>
              <a:rPr lang="pt-BR" dirty="0" err="1"/>
              <a:t>metabó</a:t>
            </a:r>
            <a:r>
              <a:rPr lang="pt-BR" dirty="0"/>
              <a:t>- </a:t>
            </a:r>
            <a:r>
              <a:rPr lang="pt-BR" dirty="0" err="1"/>
              <a:t>lico</a:t>
            </a:r>
            <a:r>
              <a:rPr lang="pt-BR" dirty="0"/>
              <a:t>, já que a presença de corpos </a:t>
            </a:r>
            <a:r>
              <a:rPr lang="pt-BR" dirty="0" err="1"/>
              <a:t>cetônicos</a:t>
            </a:r>
            <a:r>
              <a:rPr lang="pt-BR" dirty="0"/>
              <a:t> plasmáticos em níveis elevados pode causar esses sintomas.</a:t>
            </a:r>
          </a:p>
          <a:p>
            <a:endParaRPr lang="pt-BR" dirty="0"/>
          </a:p>
          <a:p>
            <a:endParaRPr lang="pt-B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AF8C8D-962E-440C-B3F2-6FEAE0F05C18}" type="slidenum">
              <a:rPr lang="pt-BR" smtClean="0"/>
              <a:pPr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7100217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Ao exame físico, na presença de acidose, podem-se observar </a:t>
            </a:r>
            <a:r>
              <a:rPr lang="pt-BR" dirty="0" err="1"/>
              <a:t>hiperpneia</a:t>
            </a:r>
            <a:r>
              <a:rPr lang="pt-BR" dirty="0"/>
              <a:t> e, em situações mais graves, respiração de </a:t>
            </a:r>
            <a:r>
              <a:rPr lang="pt-BR" dirty="0" err="1"/>
              <a:t>Kussmaul</a:t>
            </a:r>
            <a:r>
              <a:rPr lang="pt-BR" dirty="0"/>
              <a:t>. Desidratação com pele seca e fria, língua seca, hipotonia dos globos oculares, extremidades frias, agitação, fácies hiperemiada, hipotonia muscular, pulso rápido e pressão arterial variando do normal até o choque hipovolêmico (D) podem ocorrer. A intensificação da desidratação dificulta e torna doloroso o deslizamento dos folhetos da pleura e do peritônio, podendo-se observar defesa muscular abdominal localizada ou generalizada, e o quadro de dor abdominal está presente em até 51% dos casos (B). Em alguns casos ocorrem dilatação, atonia e estase gástrica, agravando o quadro de vômitos. O atraso no início do tratamento da acidose e da desidratação pode evoluir com choque </a:t>
            </a:r>
            <a:r>
              <a:rPr lang="pt-BR" dirty="0" err="1"/>
              <a:t>hipovolê</a:t>
            </a:r>
            <a:r>
              <a:rPr lang="pt-BR" dirty="0"/>
              <a:t>- mico e morte.1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AF8C8D-962E-440C-B3F2-6FEAE0F05C18}" type="slidenum">
              <a:rPr lang="pt-BR" smtClean="0"/>
              <a:pPr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8541732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A </a:t>
            </a:r>
            <a:r>
              <a:rPr lang="pt-BR" dirty="0" err="1"/>
              <a:t>osmolalidade</a:t>
            </a:r>
            <a:r>
              <a:rPr lang="pt-BR" dirty="0"/>
              <a:t> plasmática pode ser calculada pela fórmula: (2[Sódio] + [</a:t>
            </a:r>
            <a:r>
              <a:rPr lang="pt-BR" dirty="0" err="1"/>
              <a:t>uréa</a:t>
            </a:r>
            <a:r>
              <a:rPr lang="pt-BR" dirty="0"/>
              <a:t>]/2,8 + [glicose]/18) </a:t>
            </a:r>
          </a:p>
          <a:p>
            <a:endParaRPr lang="pt-BR" dirty="0"/>
          </a:p>
          <a:p>
            <a:r>
              <a:rPr lang="pt-BR" dirty="0"/>
              <a:t>A avaliação laboratorial inicial de pacientes com CAD e EHH deve incluir a determinação de glicose plasmática, fósforo, ureia, creatinina, </a:t>
            </a:r>
            <a:r>
              <a:rPr lang="pt-BR" dirty="0" err="1"/>
              <a:t>cetonemia</a:t>
            </a:r>
            <a:r>
              <a:rPr lang="pt-BR" dirty="0"/>
              <a:t>, eletrólitos, inclusive com o cálculo de ânion gap, análise urinária, </a:t>
            </a:r>
            <a:r>
              <a:rPr lang="pt-BR" dirty="0" err="1"/>
              <a:t>cetonúria</a:t>
            </a:r>
            <a:r>
              <a:rPr lang="pt-BR" dirty="0"/>
              <a:t>, gasometria, hemograma e eletrocardiograma. Quando necessário, solicitar raios X de tórax e culturas de sangue e urina (B).</a:t>
            </a:r>
          </a:p>
          <a:p>
            <a:endParaRPr lang="pt-BR" dirty="0"/>
          </a:p>
          <a:p>
            <a:r>
              <a:rPr lang="pt-BR" dirty="0"/>
              <a:t>Cálculos bioquímicos: </a:t>
            </a:r>
          </a:p>
          <a:p>
            <a:r>
              <a:rPr lang="pt-BR" dirty="0"/>
              <a:t>Ânion gap: [Na</a:t>
            </a:r>
            <a:r>
              <a:rPr lang="pt-BR" baseline="0" dirty="0"/>
              <a:t> -</a:t>
            </a:r>
            <a:r>
              <a:rPr lang="pt-BR" dirty="0"/>
              <a:t> (Cl– +HCO–3 )]: normal = 8 a 10 </a:t>
            </a:r>
            <a:r>
              <a:rPr lang="pt-BR" dirty="0" err="1"/>
              <a:t>mEq</a:t>
            </a:r>
            <a:r>
              <a:rPr lang="pt-BR" dirty="0"/>
              <a:t>/l. </a:t>
            </a:r>
          </a:p>
          <a:p>
            <a:r>
              <a:rPr lang="pt-BR" dirty="0" err="1"/>
              <a:t>Osmolalidade</a:t>
            </a:r>
            <a:r>
              <a:rPr lang="pt-BR" dirty="0"/>
              <a:t> total efetiva: 2× [Na+ (</a:t>
            </a:r>
            <a:r>
              <a:rPr lang="pt-BR" dirty="0" err="1"/>
              <a:t>mEq</a:t>
            </a:r>
            <a:r>
              <a:rPr lang="pt-BR" dirty="0"/>
              <a:t>/l)] + glicose (mg/dl) ÷ 18: normal = 290 ± 5 </a:t>
            </a:r>
            <a:r>
              <a:rPr lang="pt-BR" dirty="0" err="1"/>
              <a:t>mOsm</a:t>
            </a:r>
            <a:r>
              <a:rPr lang="pt-BR" dirty="0"/>
              <a:t>/kg/H2 O.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AF8C8D-962E-440C-B3F2-6FEAE0F05C18}" type="slidenum">
              <a:rPr lang="pt-BR" smtClean="0"/>
              <a:pPr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2193809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Glicemia elevada, mas não obrigatoriamente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AF8C8D-962E-440C-B3F2-6FEAE0F05C18}" type="slidenum">
              <a:rPr lang="pt-BR" smtClean="0"/>
              <a:pPr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7707138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Nos pacientes cujo diagnóstico de DM foi estabelecido a partir do quadro atual de CAD, recomenda-se um regime diário de insulina inicial de 0,6 a 0,7 UI/kg/dia, divididos entre insulina de longa e curta dura- </a:t>
            </a:r>
            <a:r>
              <a:rPr lang="pt-BR" dirty="0" err="1"/>
              <a:t>ção</a:t>
            </a:r>
            <a:r>
              <a:rPr lang="pt-BR" dirty="0"/>
              <a:t>, administradas em duas ou três aplicações antes das </a:t>
            </a:r>
            <a:r>
              <a:rPr lang="pt-BR" dirty="0" err="1"/>
              <a:t>refei</a:t>
            </a:r>
            <a:r>
              <a:rPr lang="pt-BR" dirty="0"/>
              <a:t>- </a:t>
            </a:r>
            <a:r>
              <a:rPr lang="pt-BR" dirty="0" err="1"/>
              <a:t>ções</a:t>
            </a:r>
            <a:r>
              <a:rPr lang="pt-BR" dirty="0"/>
              <a:t>.</a:t>
            </a:r>
          </a:p>
          <a:p>
            <a:endParaRPr lang="pt-BR" dirty="0"/>
          </a:p>
          <a:p>
            <a:endParaRPr lang="pt-B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AF8C8D-962E-440C-B3F2-6FEAE0F05C18}" type="slidenum">
              <a:rPr lang="pt-BR" smtClean="0"/>
              <a:pPr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7115278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Os distúrbios eletrolíticos (</a:t>
            </a:r>
            <a:r>
              <a:rPr lang="pt-BR" dirty="0" err="1"/>
              <a:t>hipopotassemia</a:t>
            </a:r>
            <a:r>
              <a:rPr lang="pt-BR" dirty="0"/>
              <a:t>, </a:t>
            </a:r>
            <a:r>
              <a:rPr lang="pt-BR" dirty="0" err="1"/>
              <a:t>hipo</a:t>
            </a:r>
            <a:r>
              <a:rPr lang="pt-BR" dirty="0"/>
              <a:t> ou </a:t>
            </a:r>
            <a:r>
              <a:rPr lang="pt-BR" dirty="0" err="1"/>
              <a:t>hipernatremia</a:t>
            </a:r>
            <a:r>
              <a:rPr lang="pt-BR" dirty="0"/>
              <a:t>, </a:t>
            </a:r>
            <a:r>
              <a:rPr lang="pt-BR" dirty="0" err="1"/>
              <a:t>hipofostatemia</a:t>
            </a:r>
            <a:r>
              <a:rPr lang="pt-BR" dirty="0"/>
              <a:t>, etc.) e a hipoglicemia (já comentada anteriormente) estão entre as principais complicações do tratamento da CAD. A acidose </a:t>
            </a:r>
            <a:r>
              <a:rPr lang="pt-BR" dirty="0" err="1"/>
              <a:t>hiperclorêmica</a:t>
            </a:r>
            <a:r>
              <a:rPr lang="pt-BR" dirty="0"/>
              <a:t> é também uma complicação </a:t>
            </a:r>
            <a:r>
              <a:rPr lang="pt-BR" dirty="0" err="1"/>
              <a:t>freqüente</a:t>
            </a:r>
            <a:r>
              <a:rPr lang="pt-BR" dirty="0"/>
              <a:t>, decorrente do excesso de reposição de cloro, presente tanto no cloreto de sódio como no cloreto de potássio, utilizados no manejo inicial dos pacientes. Em geral, manifesta-se após alguns dias da CAD e não necessita tratamento específico, evoluindo espontaneamente na presença de função renal normal.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AF8C8D-962E-440C-B3F2-6FEAE0F05C18}" type="slidenum">
              <a:rPr lang="pt-BR" smtClean="0"/>
              <a:pPr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0698966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Estudos retrospectivos mostraram que a administração excessiva de fluidos (acima de 4 litros/m2/dia), a diminuição rápida e acentuada da glicemia e a diminuição do sódio corrigido são fatores associados ao desenvolvimento de edema cerebral.</a:t>
            </a:r>
          </a:p>
          <a:p>
            <a:endParaRPr lang="pt-BR" dirty="0"/>
          </a:p>
          <a:p>
            <a:r>
              <a:rPr lang="pt-BR" dirty="0"/>
              <a:t>O uso de bicarbonato para corrigir mais rapidamente a acidose metabólica também está associado ao edema cerebral, provavelmente pela chamada acidose paradoxal, que representa uma piora transitória no pH cerebral após a administração de bicarbonato em pacientes com CAD13. O bicarbonato, após a administração venosa, reage com H+ presente na circulação, formando H2O e CO2 (que é então eliminado pela respiração), melhorando o pH do sangue periférico. Paradoxalmente, como o bicarbonato não atravessa facilmente a barreira </a:t>
            </a:r>
            <a:r>
              <a:rPr lang="pt-BR" dirty="0" err="1"/>
              <a:t>hemato</a:t>
            </a:r>
            <a:r>
              <a:rPr lang="pt-BR" dirty="0"/>
              <a:t>-encefálica e o CO2 atravessa, ocorre uma piora no pH a nível do sistema</a:t>
            </a:r>
            <a:r>
              <a:rPr lang="pt-BR" baseline="0" dirty="0"/>
              <a:t> </a:t>
            </a:r>
            <a:r>
              <a:rPr lang="pt-BR" dirty="0"/>
              <a:t>nervoso central.</a:t>
            </a:r>
          </a:p>
          <a:p>
            <a:endParaRPr lang="pt-BR" dirty="0"/>
          </a:p>
          <a:p>
            <a:r>
              <a:rPr lang="pt-BR" dirty="0"/>
              <a:t>O sinal clássico de edema cerebral é o desenvolvimento de hipertensão arterial associada à bradicardia. Outros sinais e sintomas são: alteração mental, aparecimento súbito de dor de cabeça severa, incontinência, vômitos, desorientação, </a:t>
            </a:r>
            <a:r>
              <a:rPr lang="pt-BR" dirty="0" err="1"/>
              <a:t>oftalmoplegia</a:t>
            </a:r>
            <a:r>
              <a:rPr lang="pt-BR" dirty="0"/>
              <a:t>, mudanças na aparência da pupila (assimetria, reação lenta ao estímulo luminoso, ou fixação), </a:t>
            </a:r>
            <a:r>
              <a:rPr lang="pt-BR" dirty="0" err="1"/>
              <a:t>papiledema</a:t>
            </a:r>
            <a:r>
              <a:rPr lang="pt-BR" dirty="0"/>
              <a:t>, convulsão.</a:t>
            </a:r>
          </a:p>
          <a:p>
            <a:endParaRPr lang="pt-BR" dirty="0"/>
          </a:p>
          <a:p>
            <a:r>
              <a:rPr lang="pt-BR" dirty="0"/>
              <a:t>O tratamento do edema cerebral consiste em aumentar rapidamente a pressão osmótica do plasma. Manitol (0,25 0,5g/kg) deve ser usado em todos os pacientes com suspeita de edema cerebral. 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AF8C8D-962E-440C-B3F2-6FEAE0F05C18}" type="slidenum">
              <a:rPr lang="pt-BR" smtClean="0"/>
              <a:pPr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8293970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A melhor terapia para a cetoacidose diabética é a prevenção. Praticamente todos os casos de cetoacidose diabética em crianças sabidamente diabéticas podem ser evitados com um acompanhamento regular. A correção do distúrbio metabólico/ hídrico presente nos quadros de cetoacidose diabética deve ser feita de maneira conservadora e lenta, a não ser nos casos extremos. O uso de insulina é essencial para a correção da cetoacidose metabólica, diferentemente de pacientes com diabetes mellitus tipo 2, em que com o uso de líquidos ocorrerá uma melhora grande. Apesar de não 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AF8C8D-962E-440C-B3F2-6FEAE0F05C18}" type="slidenum">
              <a:rPr lang="pt-BR" smtClean="0"/>
              <a:pPr/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942848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12 Rectángulo redondeado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61FB2-881C-4602-8293-158D4876FCB8}" type="datetimeFigureOut">
              <a:rPr lang="pt-BR" smtClean="0"/>
              <a:pPr/>
              <a:t>13/09/2016</a:t>
            </a:fld>
            <a:endParaRPr lang="pt-BR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012E9C2A-92A5-4298-B524-92C067C42534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7" name="6 Rectángulo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61FB2-881C-4602-8293-158D4876FCB8}" type="datetimeFigureOut">
              <a:rPr lang="pt-BR" smtClean="0"/>
              <a:pPr/>
              <a:t>13/09/2016</a:t>
            </a:fld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E9C2A-92A5-4298-B524-92C067C42534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9 Rectángulo redondeado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61FB2-881C-4602-8293-158D4876FCB8}" type="datetimeFigureOut">
              <a:rPr lang="pt-BR" smtClean="0"/>
              <a:pPr/>
              <a:t>13/09/2016</a:t>
            </a:fld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pt-BR"/>
          </a:p>
        </p:txBody>
      </p:sp>
      <p:sp>
        <p:nvSpPr>
          <p:cNvPr id="7" name="6 Rectángulo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012E9C2A-92A5-4298-B524-92C067C425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61FB2-881C-4602-8293-158D4876FCB8}" type="datetimeFigureOut">
              <a:rPr lang="pt-BR" smtClean="0"/>
              <a:pPr/>
              <a:t>13/09/2016</a:t>
            </a:fld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E9C2A-92A5-4298-B524-92C067C42534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61FB2-881C-4602-8293-158D4876FCB8}" type="datetimeFigureOut">
              <a:rPr lang="pt-BR" smtClean="0"/>
              <a:pPr/>
              <a:t>13/09/2016</a:t>
            </a:fld>
            <a:endParaRPr lang="pt-B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E9C2A-92A5-4298-B524-92C067C42534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1" name="10 Marcador de contenido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61FB2-881C-4602-8293-158D4876FCB8}" type="datetimeFigureOut">
              <a:rPr lang="pt-BR" smtClean="0"/>
              <a:pPr/>
              <a:t>13/09/2016</a:t>
            </a:fld>
            <a:endParaRPr lang="pt-B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E9C2A-92A5-4298-B524-92C067C425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61FB2-881C-4602-8293-158D4876FCB8}" type="datetimeFigureOut">
              <a:rPr lang="pt-BR" smtClean="0"/>
              <a:pPr/>
              <a:t>13/09/2016</a:t>
            </a:fld>
            <a:endParaRPr lang="pt-B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E9C2A-92A5-4298-B524-92C067C425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8 Rectángulo redondeado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61FB2-881C-4602-8293-158D4876FCB8}" type="datetimeFigureOut">
              <a:rPr lang="pt-BR" smtClean="0"/>
              <a:pPr/>
              <a:t>13/09/2016</a:t>
            </a:fld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E9C2A-92A5-4298-B524-92C067C42534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61FB2-881C-4602-8293-158D4876FCB8}" type="datetimeFigureOut">
              <a:rPr lang="pt-BR" smtClean="0"/>
              <a:pPr/>
              <a:t>13/09/2016</a:t>
            </a:fld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012E9C2A-92A5-4298-B524-92C067C42534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1" name="10 Rectángulo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Rectángulo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61FB2-881C-4602-8293-158D4876FCB8}" type="datetimeFigureOut">
              <a:rPr lang="pt-BR" smtClean="0"/>
              <a:pPr/>
              <a:t>13/09/2016</a:t>
            </a:fld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E9C2A-92A5-4298-B524-92C067C425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61FB2-881C-4602-8293-158D4876FCB8}" type="datetimeFigureOut">
              <a:rPr lang="pt-BR" smtClean="0"/>
              <a:pPr/>
              <a:t>13/09/2016</a:t>
            </a:fld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E9C2A-92A5-4298-B524-92C067C425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7 Rectángulo redondeado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B861FB2-881C-4602-8293-158D4876FCB8}" type="datetimeFigureOut">
              <a:rPr lang="pt-BR" smtClean="0"/>
              <a:pPr/>
              <a:t>13/09/2016</a:t>
            </a:fld>
            <a:endParaRPr lang="pt-B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pt-BR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012E9C2A-92A5-4298-B524-92C067C425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259632" y="3268960"/>
            <a:ext cx="6400800" cy="1600200"/>
          </a:xfrm>
        </p:spPr>
        <p:txBody>
          <a:bodyPr>
            <a:normAutofit fontScale="92500" lnSpcReduction="20000"/>
          </a:bodyPr>
          <a:lstStyle/>
          <a:p>
            <a:r>
              <a:rPr lang="pt-BR" dirty="0"/>
              <a:t>Greice de Campos Oliveira</a:t>
            </a:r>
          </a:p>
          <a:p>
            <a:r>
              <a:rPr lang="pt-BR" dirty="0"/>
              <a:t>Internato em Pediatria</a:t>
            </a:r>
          </a:p>
          <a:p>
            <a:r>
              <a:rPr lang="pt-BR" dirty="0"/>
              <a:t>Sob orientação da Profa. Carmen Lívia Faria</a:t>
            </a:r>
          </a:p>
          <a:p>
            <a:r>
              <a:rPr lang="pt-BR" dirty="0"/>
              <a:t>2/2016</a:t>
            </a:r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pt-BR" sz="5400" b="1" dirty="0"/>
              <a:t>Cetoacidose Diabética</a:t>
            </a:r>
          </a:p>
        </p:txBody>
      </p:sp>
      <p:pic>
        <p:nvPicPr>
          <p:cNvPr id="1026" name="Picture 2" descr="Resultado de imagem para ucb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60648"/>
            <a:ext cx="4784151" cy="954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sultado de imagem para criança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7464"/>
          <a:stretch/>
        </p:blipFill>
        <p:spPr bwMode="auto">
          <a:xfrm>
            <a:off x="2915816" y="4725144"/>
            <a:ext cx="3209333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852144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Cetoacidose Diabética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endParaRPr lang="pt-BR" dirty="0"/>
          </a:p>
          <a:p>
            <a:pPr algn="just"/>
            <a:endParaRPr lang="pt-BR" dirty="0"/>
          </a:p>
          <a:p>
            <a:pPr algn="just"/>
            <a:r>
              <a:rPr lang="pt-BR" dirty="0"/>
              <a:t>É uma complicação aguda grave que pode ocorrer durante a evolução do </a:t>
            </a:r>
            <a:r>
              <a:rPr lang="pt-BR" i="1" dirty="0"/>
              <a:t>Diabetes Mellitus</a:t>
            </a:r>
            <a:r>
              <a:rPr lang="pt-BR" dirty="0"/>
              <a:t> tipo 1.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Causada pela deficiência de insulina, associada ou não a maior atividade de hormônios contrarreguladores.</a:t>
            </a:r>
          </a:p>
        </p:txBody>
      </p:sp>
    </p:spTree>
    <p:extLst>
      <p:ext uri="{BB962C8B-B14F-4D97-AF65-F5344CB8AC3E}">
        <p14:creationId xmlns:p14="http://schemas.microsoft.com/office/powerpoint/2010/main" xmlns="" val="6054948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Cetoacidose Diabética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899592" y="1772816"/>
            <a:ext cx="7772400" cy="4572000"/>
          </a:xfrm>
        </p:spPr>
        <p:txBody>
          <a:bodyPr/>
          <a:lstStyle/>
          <a:p>
            <a:pPr algn="just"/>
            <a:r>
              <a:rPr lang="pt-BR" dirty="0"/>
              <a:t>É a causa mais comum de morte entre crianças e adolescentes com DM1.</a:t>
            </a:r>
          </a:p>
          <a:p>
            <a:pPr algn="just"/>
            <a:r>
              <a:rPr lang="pt-BR" dirty="0"/>
              <a:t>Antes do advento de insulina: morte em 90% dos casos com CAD.</a:t>
            </a:r>
          </a:p>
          <a:p>
            <a:pPr algn="just"/>
            <a:r>
              <a:rPr lang="pt-BR" dirty="0"/>
              <a:t>Após década de 50 (evolução do arsenal terapêutico): morte caiu para 10%</a:t>
            </a:r>
          </a:p>
          <a:p>
            <a:pPr lvl="1" algn="just"/>
            <a:r>
              <a:rPr lang="pt-BR" dirty="0"/>
              <a:t>Em casos de edema cerebral:  morte em 30% dos casos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0603963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Fatores Precipitantes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pt-BR" dirty="0"/>
              <a:t>Primeira manifestação do DM1 </a:t>
            </a:r>
          </a:p>
          <a:p>
            <a:pPr lvl="1"/>
            <a:r>
              <a:rPr lang="pt-BR" dirty="0"/>
              <a:t>25% dos casos</a:t>
            </a:r>
          </a:p>
          <a:p>
            <a:r>
              <a:rPr lang="pt-BR" dirty="0"/>
              <a:t>Uso irregular de insulina</a:t>
            </a:r>
          </a:p>
          <a:p>
            <a:r>
              <a:rPr lang="pt-BR" dirty="0"/>
              <a:t>Infecção</a:t>
            </a:r>
          </a:p>
          <a:p>
            <a:pPr lvl="1"/>
            <a:r>
              <a:rPr lang="pt-BR" dirty="0"/>
              <a:t>Urinária, respiratória</a:t>
            </a:r>
          </a:p>
          <a:p>
            <a:r>
              <a:rPr lang="pt-BR" dirty="0"/>
              <a:t>Estresse</a:t>
            </a:r>
          </a:p>
          <a:p>
            <a:pPr lvl="1"/>
            <a:r>
              <a:rPr lang="pt-BR" dirty="0"/>
              <a:t>Emocional ou físico</a:t>
            </a:r>
          </a:p>
          <a:p>
            <a:r>
              <a:rPr lang="pt-BR" dirty="0"/>
              <a:t>Uso de substâncias hiperglicemiantes</a:t>
            </a:r>
          </a:p>
          <a:p>
            <a:pPr lvl="1"/>
            <a:r>
              <a:rPr lang="pt-BR" dirty="0"/>
              <a:t>Glicocorticoides</a:t>
            </a:r>
          </a:p>
        </p:txBody>
      </p:sp>
      <p:pic>
        <p:nvPicPr>
          <p:cNvPr id="4098" name="Picture 2" descr="Resultado de imagem para insulina crianç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074565"/>
            <a:ext cx="3961762" cy="2278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048884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852042" y="282575"/>
            <a:ext cx="2520379" cy="50323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r>
              <a:rPr lang="pt-BR" sz="2400" dirty="0">
                <a:solidFill>
                  <a:schemeClr val="tx1"/>
                </a:solidFill>
              </a:rPr>
              <a:t>Deficiência insulínica</a:t>
            </a:r>
          </a:p>
        </p:txBody>
      </p:sp>
      <p:sp>
        <p:nvSpPr>
          <p:cNvPr id="5" name="Line 22"/>
          <p:cNvSpPr>
            <a:spLocks noChangeShapeType="1"/>
          </p:cNvSpPr>
          <p:nvPr/>
        </p:nvSpPr>
        <p:spPr bwMode="auto">
          <a:xfrm flipV="1">
            <a:off x="900113" y="1052513"/>
            <a:ext cx="42481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6" name="Line 24"/>
          <p:cNvSpPr>
            <a:spLocks noChangeShapeType="1"/>
          </p:cNvSpPr>
          <p:nvPr/>
        </p:nvSpPr>
        <p:spPr bwMode="auto">
          <a:xfrm>
            <a:off x="3132138" y="765175"/>
            <a:ext cx="0" cy="57626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7" name="Line 25"/>
          <p:cNvSpPr>
            <a:spLocks noChangeShapeType="1"/>
          </p:cNvSpPr>
          <p:nvPr/>
        </p:nvSpPr>
        <p:spPr bwMode="auto">
          <a:xfrm>
            <a:off x="5148263" y="1052513"/>
            <a:ext cx="0" cy="36036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8" name="Line 23"/>
          <p:cNvSpPr>
            <a:spLocks noChangeShapeType="1"/>
          </p:cNvSpPr>
          <p:nvPr/>
        </p:nvSpPr>
        <p:spPr bwMode="auto">
          <a:xfrm>
            <a:off x="900113" y="1052513"/>
            <a:ext cx="0" cy="431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9" name="Rectangle 16"/>
          <p:cNvSpPr>
            <a:spLocks noChangeArrowheads="1"/>
          </p:cNvSpPr>
          <p:nvPr/>
        </p:nvSpPr>
        <p:spPr bwMode="auto">
          <a:xfrm>
            <a:off x="250826" y="1412875"/>
            <a:ext cx="1367632" cy="50323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r>
              <a:rPr lang="pt-BR">
                <a:solidFill>
                  <a:schemeClr val="tx1"/>
                </a:solidFill>
              </a:rPr>
              <a:t>Glicogenólise</a:t>
            </a:r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2373188" y="1412875"/>
            <a:ext cx="1512392" cy="50482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r>
              <a:rPr lang="pt-BR">
                <a:solidFill>
                  <a:schemeClr val="tx1"/>
                </a:solidFill>
              </a:rPr>
              <a:t>Gliconeogênese</a:t>
            </a:r>
          </a:p>
        </p:txBody>
      </p:sp>
      <p:sp>
        <p:nvSpPr>
          <p:cNvPr id="11" name="Rectangle 17"/>
          <p:cNvSpPr>
            <a:spLocks noChangeArrowheads="1"/>
          </p:cNvSpPr>
          <p:nvPr/>
        </p:nvSpPr>
        <p:spPr bwMode="auto">
          <a:xfrm>
            <a:off x="4716376" y="1412875"/>
            <a:ext cx="863773" cy="50323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r>
              <a:rPr lang="pt-BR">
                <a:solidFill>
                  <a:schemeClr val="tx1"/>
                </a:solidFill>
              </a:rPr>
              <a:t>Lipólise</a:t>
            </a:r>
          </a:p>
        </p:txBody>
      </p:sp>
      <p:sp>
        <p:nvSpPr>
          <p:cNvPr id="12" name="Line 39"/>
          <p:cNvSpPr>
            <a:spLocks noChangeShapeType="1"/>
          </p:cNvSpPr>
          <p:nvPr/>
        </p:nvSpPr>
        <p:spPr bwMode="auto">
          <a:xfrm>
            <a:off x="3132138" y="1916113"/>
            <a:ext cx="0" cy="43338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3" name="Line 40"/>
          <p:cNvSpPr>
            <a:spLocks noChangeShapeType="1"/>
          </p:cNvSpPr>
          <p:nvPr/>
        </p:nvSpPr>
        <p:spPr bwMode="auto">
          <a:xfrm>
            <a:off x="900113" y="1916113"/>
            <a:ext cx="0" cy="64928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4" name="Line 41"/>
          <p:cNvSpPr>
            <a:spLocks noChangeShapeType="1"/>
          </p:cNvSpPr>
          <p:nvPr/>
        </p:nvSpPr>
        <p:spPr bwMode="auto">
          <a:xfrm>
            <a:off x="900113" y="2565400"/>
            <a:ext cx="107833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5" name="Rectangle 10"/>
          <p:cNvSpPr>
            <a:spLocks noChangeArrowheads="1"/>
          </p:cNvSpPr>
          <p:nvPr/>
        </p:nvSpPr>
        <p:spPr bwMode="auto">
          <a:xfrm>
            <a:off x="1978446" y="2349500"/>
            <a:ext cx="2301875" cy="50323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r>
              <a:rPr lang="pt-BR" sz="2800" b="1" dirty="0">
                <a:solidFill>
                  <a:srgbClr val="F33D39"/>
                </a:solidFill>
              </a:rPr>
              <a:t>Hiperglicemia</a:t>
            </a:r>
          </a:p>
        </p:txBody>
      </p:sp>
      <p:sp>
        <p:nvSpPr>
          <p:cNvPr id="16" name="Line 33"/>
          <p:cNvSpPr>
            <a:spLocks noChangeShapeType="1"/>
          </p:cNvSpPr>
          <p:nvPr/>
        </p:nvSpPr>
        <p:spPr bwMode="auto">
          <a:xfrm>
            <a:off x="5148263" y="1916113"/>
            <a:ext cx="0" cy="18002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7" name="Line 34"/>
          <p:cNvSpPr>
            <a:spLocks noChangeShapeType="1"/>
          </p:cNvSpPr>
          <p:nvPr/>
        </p:nvSpPr>
        <p:spPr bwMode="auto">
          <a:xfrm>
            <a:off x="5148263" y="3716337"/>
            <a:ext cx="1565274" cy="79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8" name="Rectangle 20"/>
          <p:cNvSpPr>
            <a:spLocks noChangeArrowheads="1"/>
          </p:cNvSpPr>
          <p:nvPr/>
        </p:nvSpPr>
        <p:spPr bwMode="auto">
          <a:xfrm>
            <a:off x="6713537" y="3284538"/>
            <a:ext cx="2322959" cy="865187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algn="ctr"/>
            <a:r>
              <a:rPr lang="pt-BR" sz="2400" dirty="0">
                <a:solidFill>
                  <a:schemeClr val="tx1"/>
                </a:solidFill>
              </a:rPr>
              <a:t>Oxidação de ácidos</a:t>
            </a:r>
          </a:p>
          <a:p>
            <a:pPr algn="ctr"/>
            <a:r>
              <a:rPr lang="pt-BR" sz="2400" dirty="0">
                <a:solidFill>
                  <a:schemeClr val="tx1"/>
                </a:solidFill>
              </a:rPr>
              <a:t> graxos livres</a:t>
            </a:r>
          </a:p>
        </p:txBody>
      </p:sp>
      <p:sp>
        <p:nvSpPr>
          <p:cNvPr id="19" name="Line 5"/>
          <p:cNvSpPr>
            <a:spLocks noChangeShapeType="1"/>
          </p:cNvSpPr>
          <p:nvPr/>
        </p:nvSpPr>
        <p:spPr bwMode="auto">
          <a:xfrm>
            <a:off x="3132138" y="2852738"/>
            <a:ext cx="0" cy="5048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pt-BR"/>
          </a:p>
        </p:txBody>
      </p:sp>
      <p:sp>
        <p:nvSpPr>
          <p:cNvPr id="20" name="Rectangle 11"/>
          <p:cNvSpPr>
            <a:spLocks noChangeArrowheads="1"/>
          </p:cNvSpPr>
          <p:nvPr/>
        </p:nvSpPr>
        <p:spPr bwMode="auto">
          <a:xfrm>
            <a:off x="2089858" y="3362325"/>
            <a:ext cx="2084560" cy="50323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r>
              <a:rPr lang="pt-BR" sz="2400" dirty="0">
                <a:solidFill>
                  <a:schemeClr val="tx1"/>
                </a:solidFill>
              </a:rPr>
              <a:t>Diurese osmótica</a:t>
            </a:r>
          </a:p>
        </p:txBody>
      </p:sp>
      <p:sp>
        <p:nvSpPr>
          <p:cNvPr id="21" name="Line 35"/>
          <p:cNvSpPr>
            <a:spLocks noChangeShapeType="1"/>
          </p:cNvSpPr>
          <p:nvPr/>
        </p:nvSpPr>
        <p:spPr bwMode="auto">
          <a:xfrm>
            <a:off x="3132138" y="3933825"/>
            <a:ext cx="0" cy="5746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2" name="Line 36"/>
          <p:cNvSpPr>
            <a:spLocks noChangeShapeType="1"/>
          </p:cNvSpPr>
          <p:nvPr/>
        </p:nvSpPr>
        <p:spPr bwMode="auto">
          <a:xfrm>
            <a:off x="1547813" y="4508500"/>
            <a:ext cx="345598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3" name="Line 38"/>
          <p:cNvSpPr>
            <a:spLocks noChangeShapeType="1"/>
          </p:cNvSpPr>
          <p:nvPr/>
        </p:nvSpPr>
        <p:spPr bwMode="auto">
          <a:xfrm>
            <a:off x="5003800" y="4508500"/>
            <a:ext cx="0" cy="5048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4" name="Line 37"/>
          <p:cNvSpPr>
            <a:spLocks noChangeShapeType="1"/>
          </p:cNvSpPr>
          <p:nvPr/>
        </p:nvSpPr>
        <p:spPr bwMode="auto">
          <a:xfrm>
            <a:off x="1547813" y="4508500"/>
            <a:ext cx="0" cy="5048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5" name="Rectangle 12"/>
          <p:cNvSpPr>
            <a:spLocks noChangeArrowheads="1"/>
          </p:cNvSpPr>
          <p:nvPr/>
        </p:nvSpPr>
        <p:spPr bwMode="auto">
          <a:xfrm>
            <a:off x="611088" y="5013325"/>
            <a:ext cx="1944688" cy="50323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r>
              <a:rPr lang="pt-BR">
                <a:solidFill>
                  <a:schemeClr val="tx1"/>
                </a:solidFill>
              </a:rPr>
              <a:t>Contração da volemia</a:t>
            </a:r>
          </a:p>
        </p:txBody>
      </p:sp>
      <p:sp>
        <p:nvSpPr>
          <p:cNvPr id="26" name="Rectangle 13"/>
          <p:cNvSpPr>
            <a:spLocks noChangeArrowheads="1"/>
          </p:cNvSpPr>
          <p:nvPr/>
        </p:nvSpPr>
        <p:spPr bwMode="auto">
          <a:xfrm>
            <a:off x="3851275" y="5084763"/>
            <a:ext cx="2376488" cy="503237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r>
              <a:rPr lang="pt-BR" sz="2400" dirty="0">
                <a:solidFill>
                  <a:schemeClr val="tx1"/>
                </a:solidFill>
              </a:rPr>
              <a:t>Perda de eletrólitos</a:t>
            </a:r>
          </a:p>
        </p:txBody>
      </p:sp>
      <p:sp>
        <p:nvSpPr>
          <p:cNvPr id="27" name="Line 8"/>
          <p:cNvSpPr>
            <a:spLocks noChangeShapeType="1"/>
          </p:cNvSpPr>
          <p:nvPr/>
        </p:nvSpPr>
        <p:spPr bwMode="auto">
          <a:xfrm>
            <a:off x="1547813" y="5516563"/>
            <a:ext cx="0" cy="5048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pt-BR"/>
          </a:p>
        </p:txBody>
      </p:sp>
      <p:sp>
        <p:nvSpPr>
          <p:cNvPr id="28" name="Rectangle 14"/>
          <p:cNvSpPr>
            <a:spLocks noChangeArrowheads="1"/>
          </p:cNvSpPr>
          <p:nvPr/>
        </p:nvSpPr>
        <p:spPr bwMode="auto">
          <a:xfrm>
            <a:off x="719930" y="6021388"/>
            <a:ext cx="1653257" cy="503237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r>
              <a:rPr lang="pt-BR" sz="2400" dirty="0">
                <a:solidFill>
                  <a:schemeClr val="tx1"/>
                </a:solidFill>
              </a:rPr>
              <a:t>Desidratação</a:t>
            </a:r>
          </a:p>
        </p:txBody>
      </p:sp>
      <p:sp>
        <p:nvSpPr>
          <p:cNvPr id="30" name="Rectangle 15"/>
          <p:cNvSpPr>
            <a:spLocks noChangeArrowheads="1"/>
          </p:cNvSpPr>
          <p:nvPr/>
        </p:nvSpPr>
        <p:spPr bwMode="auto">
          <a:xfrm>
            <a:off x="3851275" y="5899944"/>
            <a:ext cx="3168997" cy="83661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r>
              <a:rPr lang="pt-BR" sz="2800" b="1" dirty="0">
                <a:solidFill>
                  <a:srgbClr val="FF0000"/>
                </a:solidFill>
              </a:rPr>
              <a:t>Acidose metabólica</a:t>
            </a:r>
          </a:p>
        </p:txBody>
      </p:sp>
      <p:sp>
        <p:nvSpPr>
          <p:cNvPr id="32" name="Rectangle 21"/>
          <p:cNvSpPr>
            <a:spLocks noChangeArrowheads="1"/>
          </p:cNvSpPr>
          <p:nvPr/>
        </p:nvSpPr>
        <p:spPr bwMode="auto">
          <a:xfrm>
            <a:off x="6821488" y="5106194"/>
            <a:ext cx="1854968" cy="50482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r>
              <a:rPr lang="pt-BR" sz="2800" b="1" dirty="0" err="1">
                <a:solidFill>
                  <a:srgbClr val="F33D39"/>
                </a:solidFill>
              </a:rPr>
              <a:t>Cetonemia</a:t>
            </a:r>
            <a:endParaRPr lang="pt-BR" sz="2800" b="1" dirty="0">
              <a:solidFill>
                <a:srgbClr val="F33D39"/>
              </a:solidFill>
            </a:endParaRPr>
          </a:p>
        </p:txBody>
      </p:sp>
      <p:sp>
        <p:nvSpPr>
          <p:cNvPr id="34" name="Line 34"/>
          <p:cNvSpPr>
            <a:spLocks noChangeShapeType="1"/>
          </p:cNvSpPr>
          <p:nvPr/>
        </p:nvSpPr>
        <p:spPr bwMode="auto">
          <a:xfrm>
            <a:off x="2373188" y="6318250"/>
            <a:ext cx="1478088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35" name="Line 38"/>
          <p:cNvSpPr>
            <a:spLocks noChangeShapeType="1"/>
          </p:cNvSpPr>
          <p:nvPr/>
        </p:nvSpPr>
        <p:spPr bwMode="auto">
          <a:xfrm>
            <a:off x="7775574" y="4149725"/>
            <a:ext cx="0" cy="95646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39" name="Line 38"/>
          <p:cNvSpPr>
            <a:spLocks noChangeShapeType="1"/>
          </p:cNvSpPr>
          <p:nvPr/>
        </p:nvSpPr>
        <p:spPr bwMode="auto">
          <a:xfrm flipH="1">
            <a:off x="7046415" y="5611019"/>
            <a:ext cx="611286" cy="919956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40" name="39 Título"/>
          <p:cNvSpPr>
            <a:spLocks noGrp="1"/>
          </p:cNvSpPr>
          <p:nvPr>
            <p:ph type="title"/>
          </p:nvPr>
        </p:nvSpPr>
        <p:spPr>
          <a:xfrm>
            <a:off x="5580149" y="214313"/>
            <a:ext cx="3196606" cy="1143000"/>
          </a:xfrm>
        </p:spPr>
        <p:txBody>
          <a:bodyPr/>
          <a:lstStyle/>
          <a:p>
            <a:r>
              <a:rPr lang="pt-BR" dirty="0"/>
              <a:t>Fisiopatologia</a:t>
            </a:r>
          </a:p>
        </p:txBody>
      </p:sp>
    </p:spTree>
    <p:extLst>
      <p:ext uri="{BB962C8B-B14F-4D97-AF65-F5344CB8AC3E}">
        <p14:creationId xmlns:p14="http://schemas.microsoft.com/office/powerpoint/2010/main" xmlns="" val="29542210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Quadro Clínico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pt-BR" dirty="0"/>
              <a:t>Poliúria</a:t>
            </a:r>
          </a:p>
          <a:p>
            <a:r>
              <a:rPr lang="pt-BR" dirty="0" err="1"/>
              <a:t>Polidipsia</a:t>
            </a:r>
            <a:endParaRPr lang="pt-BR" dirty="0"/>
          </a:p>
          <a:p>
            <a:r>
              <a:rPr lang="pt-BR" dirty="0"/>
              <a:t>Perda de peso</a:t>
            </a:r>
          </a:p>
          <a:p>
            <a:r>
              <a:rPr lang="pt-BR" dirty="0" err="1"/>
              <a:t>Polifagia</a:t>
            </a:r>
            <a:endParaRPr lang="pt-BR" dirty="0"/>
          </a:p>
          <a:p>
            <a:r>
              <a:rPr lang="pt-BR" dirty="0"/>
              <a:t>Fadiga</a:t>
            </a:r>
          </a:p>
          <a:p>
            <a:r>
              <a:rPr lang="pt-BR" dirty="0"/>
              <a:t>Mal-estar</a:t>
            </a:r>
          </a:p>
          <a:p>
            <a:r>
              <a:rPr lang="pt-BR" dirty="0"/>
              <a:t>Dor abdominal</a:t>
            </a:r>
          </a:p>
          <a:p>
            <a:r>
              <a:rPr lang="pt-BR" dirty="0"/>
              <a:t>Náusea</a:t>
            </a:r>
          </a:p>
          <a:p>
            <a:r>
              <a:rPr lang="pt-BR" dirty="0"/>
              <a:t>Vômitos</a:t>
            </a:r>
          </a:p>
          <a:p>
            <a:r>
              <a:rPr lang="pt-BR" dirty="0"/>
              <a:t>Hálito </a:t>
            </a:r>
            <a:r>
              <a:rPr lang="pt-BR" dirty="0" err="1"/>
              <a:t>cetônico</a:t>
            </a:r>
            <a:endParaRPr lang="pt-BR" dirty="0"/>
          </a:p>
          <a:p>
            <a:pPr marL="0" indent="0">
              <a:buNone/>
            </a:pPr>
            <a:endParaRPr lang="pt-BR" dirty="0"/>
          </a:p>
        </p:txBody>
      </p:sp>
      <p:pic>
        <p:nvPicPr>
          <p:cNvPr id="3074" name="Picture 2" descr="Resultado de imagem para perda de peso desidratado crianç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844824"/>
            <a:ext cx="3524250" cy="341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178617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Exame Físico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pt-BR" dirty="0"/>
              <a:t>Prostração, torpor/coma</a:t>
            </a:r>
          </a:p>
          <a:p>
            <a:r>
              <a:rPr lang="pt-BR" dirty="0"/>
              <a:t>Sinais de desidratação</a:t>
            </a:r>
          </a:p>
          <a:p>
            <a:r>
              <a:rPr lang="pt-BR" dirty="0"/>
              <a:t>Extremidades frias</a:t>
            </a:r>
          </a:p>
          <a:p>
            <a:r>
              <a:rPr lang="pt-BR" dirty="0"/>
              <a:t>Pulso rápido, PA variando de normal até choque hipovolêmico</a:t>
            </a:r>
          </a:p>
          <a:p>
            <a:r>
              <a:rPr lang="pt-BR" dirty="0" err="1"/>
              <a:t>Taquipneia</a:t>
            </a:r>
            <a:r>
              <a:rPr lang="pt-BR" dirty="0"/>
              <a:t> &gt;&gt; respiração </a:t>
            </a:r>
            <a:r>
              <a:rPr lang="pt-BR" dirty="0" err="1"/>
              <a:t>Kussmaul</a:t>
            </a:r>
            <a:endParaRPr lang="pt-BR" dirty="0"/>
          </a:p>
          <a:p>
            <a:r>
              <a:rPr lang="pt-BR" dirty="0"/>
              <a:t>Defesa muscular abdominal</a:t>
            </a:r>
          </a:p>
        </p:txBody>
      </p:sp>
    </p:spTree>
    <p:extLst>
      <p:ext uri="{BB962C8B-B14F-4D97-AF65-F5344CB8AC3E}">
        <p14:creationId xmlns:p14="http://schemas.microsoft.com/office/powerpoint/2010/main" xmlns="" val="1500092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Diagnóstico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t-BR" dirty="0"/>
              <a:t>Glicose plasmática</a:t>
            </a:r>
          </a:p>
          <a:p>
            <a:r>
              <a:rPr lang="pt-BR" dirty="0"/>
              <a:t>Gasometria (pH, HCO3)</a:t>
            </a:r>
          </a:p>
          <a:p>
            <a:r>
              <a:rPr lang="pt-BR" dirty="0"/>
              <a:t>Eletrólitos (Na, K, P, Cl)</a:t>
            </a:r>
          </a:p>
          <a:p>
            <a:r>
              <a:rPr lang="pt-BR" dirty="0"/>
              <a:t>Calcular ânion gap</a:t>
            </a:r>
          </a:p>
          <a:p>
            <a:r>
              <a:rPr lang="pt-BR" dirty="0" err="1"/>
              <a:t>Osmolaridade</a:t>
            </a:r>
            <a:endParaRPr lang="pt-BR" dirty="0"/>
          </a:p>
          <a:p>
            <a:r>
              <a:rPr lang="pt-BR" dirty="0"/>
              <a:t>Dosar corpos </a:t>
            </a:r>
            <a:r>
              <a:rPr lang="pt-BR" dirty="0" err="1"/>
              <a:t>cetônicos</a:t>
            </a:r>
            <a:r>
              <a:rPr lang="pt-BR" dirty="0"/>
              <a:t> (urina/sangue)</a:t>
            </a:r>
          </a:p>
          <a:p>
            <a:r>
              <a:rPr lang="pt-BR" dirty="0"/>
              <a:t>Hemograma completo</a:t>
            </a:r>
          </a:p>
          <a:p>
            <a:pPr lvl="1"/>
            <a:r>
              <a:rPr lang="pt-BR" dirty="0"/>
              <a:t>Leucocitose</a:t>
            </a:r>
          </a:p>
          <a:p>
            <a:r>
              <a:rPr lang="pt-BR" dirty="0"/>
              <a:t>ECG</a:t>
            </a:r>
          </a:p>
          <a:p>
            <a:r>
              <a:rPr lang="pt-BR" dirty="0"/>
              <a:t>Hemocultura</a:t>
            </a:r>
          </a:p>
          <a:p>
            <a:r>
              <a:rPr lang="pt-BR" dirty="0"/>
              <a:t>Ureia e creatinina</a:t>
            </a:r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42745224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Critérios Diagnósticos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899592" y="2060848"/>
            <a:ext cx="7772400" cy="4572000"/>
          </a:xfrm>
        </p:spPr>
        <p:txBody>
          <a:bodyPr/>
          <a:lstStyle/>
          <a:p>
            <a:r>
              <a:rPr lang="pt-BR" dirty="0"/>
              <a:t>Clínicos:</a:t>
            </a:r>
          </a:p>
          <a:p>
            <a:pPr lvl="1"/>
            <a:r>
              <a:rPr lang="pt-BR" dirty="0"/>
              <a:t>Desidratação</a:t>
            </a:r>
          </a:p>
          <a:p>
            <a:pPr lvl="1"/>
            <a:r>
              <a:rPr lang="pt-BR" dirty="0"/>
              <a:t>Respiração </a:t>
            </a:r>
            <a:r>
              <a:rPr lang="pt-BR" dirty="0" err="1"/>
              <a:t>acidótica</a:t>
            </a:r>
            <a:endParaRPr lang="pt-BR" dirty="0"/>
          </a:p>
          <a:p>
            <a:pPr lvl="1"/>
            <a:r>
              <a:rPr lang="pt-BR" dirty="0"/>
              <a:t>Alteração do sensório</a:t>
            </a:r>
          </a:p>
          <a:p>
            <a:endParaRPr lang="pt-BR" dirty="0"/>
          </a:p>
          <a:p>
            <a:r>
              <a:rPr lang="pt-BR" dirty="0"/>
              <a:t>Laboratoriais (2 de 3):</a:t>
            </a:r>
          </a:p>
          <a:p>
            <a:pPr lvl="1"/>
            <a:r>
              <a:rPr lang="pt-BR" dirty="0"/>
              <a:t>Glicemia &gt; 250 mg/</a:t>
            </a:r>
            <a:r>
              <a:rPr lang="pt-BR" dirty="0" err="1"/>
              <a:t>dL</a:t>
            </a:r>
            <a:endParaRPr lang="pt-BR" dirty="0"/>
          </a:p>
          <a:p>
            <a:pPr lvl="1"/>
            <a:r>
              <a:rPr lang="pt-BR" dirty="0"/>
              <a:t>pH &lt; 7,3 e/ou HCO3- &lt; 15 </a:t>
            </a:r>
            <a:r>
              <a:rPr lang="pt-BR" dirty="0" err="1"/>
              <a:t>mEq</a:t>
            </a:r>
            <a:r>
              <a:rPr lang="pt-BR" dirty="0"/>
              <a:t>/L</a:t>
            </a:r>
          </a:p>
          <a:p>
            <a:pPr lvl="1"/>
            <a:r>
              <a:rPr lang="pt-BR" dirty="0" err="1"/>
              <a:t>Cetonemia</a:t>
            </a:r>
            <a:r>
              <a:rPr lang="pt-BR" dirty="0"/>
              <a:t> (&gt; 2,5 </a:t>
            </a:r>
            <a:r>
              <a:rPr lang="pt-BR" dirty="0" err="1"/>
              <a:t>mmol</a:t>
            </a:r>
            <a:r>
              <a:rPr lang="pt-BR" dirty="0"/>
              <a:t>/L) e/ou </a:t>
            </a:r>
            <a:r>
              <a:rPr lang="pt-BR" dirty="0" err="1"/>
              <a:t>cetonúria</a:t>
            </a:r>
            <a:r>
              <a:rPr lang="pt-BR" dirty="0"/>
              <a:t> (positiva)</a:t>
            </a:r>
          </a:p>
        </p:txBody>
      </p:sp>
    </p:spTree>
    <p:extLst>
      <p:ext uri="{BB962C8B-B14F-4D97-AF65-F5344CB8AC3E}">
        <p14:creationId xmlns:p14="http://schemas.microsoft.com/office/powerpoint/2010/main" xmlns="" val="37581712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Classificação</a:t>
            </a:r>
          </a:p>
        </p:txBody>
      </p:sp>
      <p:graphicFrame>
        <p:nvGraphicFramePr>
          <p:cNvPr id="4" name="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32797021"/>
              </p:ext>
            </p:extLst>
          </p:nvPr>
        </p:nvGraphicFramePr>
        <p:xfrm>
          <a:off x="1043608" y="2276872"/>
          <a:ext cx="7176120" cy="30963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9403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9403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79403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79403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16057"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Leve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Moderada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Grave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16057">
                <a:tc>
                  <a:txBody>
                    <a:bodyPr/>
                    <a:lstStyle/>
                    <a:p>
                      <a:r>
                        <a:rPr lang="pt-BR" dirty="0"/>
                        <a:t>Glicemia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&gt; 250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/>
                        <a:t>&gt; 250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/>
                        <a:t>&gt; 250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16057">
                <a:tc>
                  <a:txBody>
                    <a:bodyPr/>
                    <a:lstStyle/>
                    <a:p>
                      <a:r>
                        <a:rPr lang="pt-BR" dirty="0"/>
                        <a:t>pH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7,25 – 7,3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7,0 – 7,24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&lt; 7,0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16057">
                <a:tc>
                  <a:txBody>
                    <a:bodyPr/>
                    <a:lstStyle/>
                    <a:p>
                      <a:r>
                        <a:rPr lang="pt-BR" dirty="0"/>
                        <a:t>HCO3-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15 – 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10 - 15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&lt; 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16057">
                <a:tc>
                  <a:txBody>
                    <a:bodyPr/>
                    <a:lstStyle/>
                    <a:p>
                      <a:r>
                        <a:rPr lang="pt-BR" dirty="0"/>
                        <a:t>Ânion gap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&gt; 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&gt; 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Wingdings"/>
                        <a:buNone/>
                      </a:pPr>
                      <a:r>
                        <a:rPr lang="pt-BR" baseline="0" dirty="0"/>
                        <a:t>&gt; 12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16057">
                <a:tc>
                  <a:txBody>
                    <a:bodyPr/>
                    <a:lstStyle/>
                    <a:p>
                      <a:r>
                        <a:rPr lang="pt-BR" dirty="0"/>
                        <a:t>Status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Alerta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Sono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Torpor, coma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6738154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Tratamento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pt-BR" dirty="0"/>
              <a:t>Atraso: choque hipovolêmico e morte</a:t>
            </a:r>
          </a:p>
          <a:p>
            <a:endParaRPr lang="pt-BR" dirty="0"/>
          </a:p>
          <a:p>
            <a:r>
              <a:rPr lang="pt-BR" dirty="0"/>
              <a:t>Metas:</a:t>
            </a:r>
          </a:p>
          <a:p>
            <a:pPr lvl="1"/>
            <a:r>
              <a:rPr lang="pt-BR" dirty="0"/>
              <a:t>Corrigir desidratação</a:t>
            </a:r>
          </a:p>
          <a:p>
            <a:pPr lvl="1"/>
            <a:r>
              <a:rPr lang="pt-BR" dirty="0"/>
              <a:t>Corrigir acidose</a:t>
            </a:r>
          </a:p>
          <a:p>
            <a:pPr lvl="1"/>
            <a:r>
              <a:rPr lang="pt-BR" dirty="0"/>
              <a:t>Corrigir eletrólitos (Cl, K, Na, Mg, PO4)</a:t>
            </a:r>
          </a:p>
          <a:p>
            <a:pPr lvl="1"/>
            <a:r>
              <a:rPr lang="pt-BR" dirty="0"/>
              <a:t>Corrigir o déficit de insulina</a:t>
            </a:r>
          </a:p>
          <a:p>
            <a:pPr lvl="1"/>
            <a:r>
              <a:rPr lang="pt-BR" dirty="0"/>
              <a:t>Prevenir complicações</a:t>
            </a:r>
          </a:p>
        </p:txBody>
      </p:sp>
    </p:spTree>
    <p:extLst>
      <p:ext uri="{BB962C8B-B14F-4D97-AF65-F5344CB8AC3E}">
        <p14:creationId xmlns:p14="http://schemas.microsoft.com/office/powerpoint/2010/main" xmlns="" val="14929690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Tratamento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pt-BR" dirty="0"/>
              <a:t>Fase de expansão (1-4 horas)</a:t>
            </a:r>
          </a:p>
          <a:p>
            <a:pPr lvl="1"/>
            <a:r>
              <a:rPr lang="pt-BR" dirty="0"/>
              <a:t>2 ou mais acessos venosos periféricos</a:t>
            </a:r>
          </a:p>
          <a:p>
            <a:pPr lvl="1"/>
            <a:r>
              <a:rPr lang="pt-BR" dirty="0" err="1"/>
              <a:t>NaCl</a:t>
            </a:r>
            <a:r>
              <a:rPr lang="pt-BR" dirty="0"/>
              <a:t> 0,9% (SF), 20 </a:t>
            </a:r>
            <a:r>
              <a:rPr lang="pt-BR" dirty="0" err="1"/>
              <a:t>mL</a:t>
            </a:r>
            <a:r>
              <a:rPr lang="pt-BR" dirty="0"/>
              <a:t>/kg a cada 20 minutos</a:t>
            </a:r>
          </a:p>
          <a:p>
            <a:r>
              <a:rPr lang="pt-BR" dirty="0"/>
              <a:t>Fase de manutenção (20 – 22 horas)</a:t>
            </a:r>
          </a:p>
          <a:p>
            <a:pPr lvl="1"/>
            <a:r>
              <a:rPr lang="pt-BR" dirty="0"/>
              <a:t>Volume de manutenção + volume para reposição de perdas</a:t>
            </a:r>
          </a:p>
          <a:p>
            <a:r>
              <a:rPr lang="pt-BR" dirty="0"/>
              <a:t>Cuidado!</a:t>
            </a:r>
          </a:p>
          <a:p>
            <a:pPr lvl="1"/>
            <a:r>
              <a:rPr lang="pt-BR" dirty="0"/>
              <a:t>Glicemia &lt; 250- 300 mg/</a:t>
            </a:r>
            <a:r>
              <a:rPr lang="pt-BR" dirty="0" err="1"/>
              <a:t>dL</a:t>
            </a:r>
            <a:endParaRPr lang="pt-BR" dirty="0"/>
          </a:p>
          <a:p>
            <a:pPr lvl="2"/>
            <a:r>
              <a:rPr lang="pt-BR" dirty="0"/>
              <a:t>Adicionar glicose a solução de hidratação (a 5%)</a:t>
            </a:r>
          </a:p>
          <a:p>
            <a:r>
              <a:rPr lang="pt-BR" dirty="0"/>
              <a:t>Repor potássio</a:t>
            </a:r>
          </a:p>
          <a:p>
            <a:pPr lvl="1"/>
            <a:r>
              <a:rPr lang="pt-BR" dirty="0" err="1"/>
              <a:t>Hipocalemia</a:t>
            </a:r>
            <a:r>
              <a:rPr lang="pt-BR" dirty="0"/>
              <a:t> severa (K &lt;3,3 </a:t>
            </a:r>
            <a:r>
              <a:rPr lang="pt-BR" dirty="0" err="1"/>
              <a:t>mEq</a:t>
            </a:r>
            <a:r>
              <a:rPr lang="pt-BR" dirty="0"/>
              <a:t>/L) 0,4-0,6 </a:t>
            </a:r>
            <a:r>
              <a:rPr lang="pt-BR" dirty="0" err="1"/>
              <a:t>mEq</a:t>
            </a:r>
            <a:r>
              <a:rPr lang="pt-BR" dirty="0"/>
              <a:t>/kg/L</a:t>
            </a:r>
          </a:p>
          <a:p>
            <a:pPr lvl="1"/>
            <a:r>
              <a:rPr lang="pt-BR" dirty="0"/>
              <a:t>Se K entre 3,3 e 5,5: 0,2 – 0,3mEq/L</a:t>
            </a:r>
          </a:p>
        </p:txBody>
      </p:sp>
    </p:spTree>
    <p:extLst>
      <p:ext uri="{BB962C8B-B14F-4D97-AF65-F5344CB8AC3E}">
        <p14:creationId xmlns:p14="http://schemas.microsoft.com/office/powerpoint/2010/main" xmlns="" val="6595112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Tratamento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pt-BR" dirty="0"/>
              <a:t>Bicarbonato</a:t>
            </a:r>
          </a:p>
          <a:p>
            <a:pPr lvl="1"/>
            <a:r>
              <a:rPr lang="pt-BR" dirty="0"/>
              <a:t>Controverso: edema cerebral, </a:t>
            </a:r>
            <a:r>
              <a:rPr lang="pt-BR" dirty="0" err="1"/>
              <a:t>hipocalemia</a:t>
            </a:r>
            <a:r>
              <a:rPr lang="pt-BR" dirty="0"/>
              <a:t>, aumentar afinidade Hb-O2</a:t>
            </a:r>
          </a:p>
          <a:p>
            <a:pPr lvl="1"/>
            <a:r>
              <a:rPr lang="pt-BR" dirty="0"/>
              <a:t>Recomendando quando pH &lt; 7,1 ou quando compensação respiratória é inadequada</a:t>
            </a:r>
          </a:p>
          <a:p>
            <a:pPr lvl="2"/>
            <a:r>
              <a:rPr lang="pt-BR" dirty="0"/>
              <a:t>pH entre 6,9 – 7,1: 50 </a:t>
            </a:r>
            <a:r>
              <a:rPr lang="pt-BR" dirty="0" err="1"/>
              <a:t>mEq</a:t>
            </a:r>
            <a:r>
              <a:rPr lang="pt-BR" dirty="0"/>
              <a:t>/L</a:t>
            </a:r>
          </a:p>
          <a:p>
            <a:pPr lvl="2"/>
            <a:r>
              <a:rPr lang="pt-BR" dirty="0"/>
              <a:t>pH &lt; 6,9 100 </a:t>
            </a:r>
            <a:r>
              <a:rPr lang="pt-BR" dirty="0" err="1"/>
              <a:t>mEq</a:t>
            </a:r>
            <a:r>
              <a:rPr lang="pt-BR" dirty="0"/>
              <a:t>/L</a:t>
            </a:r>
          </a:p>
          <a:p>
            <a:r>
              <a:rPr lang="pt-BR" dirty="0" err="1"/>
              <a:t>Insulinoterapia</a:t>
            </a:r>
            <a:endParaRPr lang="pt-BR" dirty="0"/>
          </a:p>
          <a:p>
            <a:pPr lvl="1"/>
            <a:r>
              <a:rPr lang="pt-BR" dirty="0"/>
              <a:t>Infusão contínua de 0,1UI/kg/h</a:t>
            </a:r>
          </a:p>
          <a:p>
            <a:pPr lvl="1"/>
            <a:r>
              <a:rPr lang="pt-BR" dirty="0"/>
              <a:t>Administrar um bolo de insulina regular SC 1 hora antes de suspender a infusão contínua</a:t>
            </a:r>
          </a:p>
          <a:p>
            <a:pPr lvl="1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554519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Complicações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pt-BR" dirty="0"/>
          </a:p>
          <a:p>
            <a:r>
              <a:rPr lang="pt-BR" dirty="0"/>
              <a:t>Hipoglicemia</a:t>
            </a:r>
          </a:p>
          <a:p>
            <a:r>
              <a:rPr lang="pt-BR" dirty="0" err="1"/>
              <a:t>Hipocalemia</a:t>
            </a:r>
            <a:endParaRPr lang="pt-BR" dirty="0"/>
          </a:p>
          <a:p>
            <a:r>
              <a:rPr lang="pt-BR" dirty="0" err="1"/>
              <a:t>Hipofosfatemia</a:t>
            </a:r>
            <a:endParaRPr lang="pt-BR" dirty="0"/>
          </a:p>
          <a:p>
            <a:r>
              <a:rPr lang="pt-BR" dirty="0"/>
              <a:t>Acidose </a:t>
            </a:r>
            <a:r>
              <a:rPr lang="pt-BR" dirty="0" err="1"/>
              <a:t>hiperclorêmica</a:t>
            </a:r>
            <a:endParaRPr lang="pt-BR" dirty="0"/>
          </a:p>
          <a:p>
            <a:r>
              <a:rPr lang="pt-BR" dirty="0"/>
              <a:t>Arritmias cardíacas</a:t>
            </a:r>
          </a:p>
          <a:p>
            <a:r>
              <a:rPr lang="pt-BR" dirty="0"/>
              <a:t>Aspiração de vômito</a:t>
            </a:r>
          </a:p>
          <a:p>
            <a:r>
              <a:rPr lang="pt-BR" dirty="0"/>
              <a:t>Edema pulmonar</a:t>
            </a:r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1943097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Complicações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pt-BR" dirty="0"/>
              <a:t>Edema cerebral</a:t>
            </a:r>
          </a:p>
          <a:p>
            <a:pPr lvl="1"/>
            <a:r>
              <a:rPr lang="pt-BR" dirty="0"/>
              <a:t>Rara (1-3%)</a:t>
            </a:r>
          </a:p>
          <a:p>
            <a:pPr lvl="2"/>
            <a:r>
              <a:rPr lang="pt-BR" dirty="0"/>
              <a:t>&gt; 30% das mortes</a:t>
            </a:r>
          </a:p>
          <a:p>
            <a:pPr lvl="1"/>
            <a:r>
              <a:rPr lang="pt-BR" dirty="0"/>
              <a:t>Alteração brusca e acentuada da pressão osmótica</a:t>
            </a:r>
          </a:p>
          <a:p>
            <a:pPr lvl="1"/>
            <a:r>
              <a:rPr lang="pt-BR" dirty="0"/>
              <a:t>12-24 horas após início do tratamento</a:t>
            </a:r>
          </a:p>
          <a:p>
            <a:pPr lvl="1"/>
            <a:r>
              <a:rPr lang="pt-BR" dirty="0"/>
              <a:t>Uso de bicarbonato: acidose paradoxal no SNC</a:t>
            </a:r>
          </a:p>
          <a:p>
            <a:pPr lvl="1"/>
            <a:r>
              <a:rPr lang="pt-BR" dirty="0"/>
              <a:t>Sinais: hipertensão clássica, bradicardia, alteração mental, cefaleia súbita e severa, incontinência, vômitos, desorientação, </a:t>
            </a:r>
            <a:r>
              <a:rPr lang="pt-BR" dirty="0" err="1"/>
              <a:t>oftalmoplegia</a:t>
            </a:r>
            <a:r>
              <a:rPr lang="pt-BR" dirty="0"/>
              <a:t>, pupilas não </a:t>
            </a:r>
            <a:r>
              <a:rPr lang="pt-BR" dirty="0" err="1"/>
              <a:t>fotorreativas</a:t>
            </a:r>
            <a:r>
              <a:rPr lang="pt-BR" dirty="0"/>
              <a:t>, </a:t>
            </a:r>
            <a:r>
              <a:rPr lang="pt-BR" dirty="0" err="1"/>
              <a:t>papiledema</a:t>
            </a:r>
            <a:r>
              <a:rPr lang="pt-BR" dirty="0"/>
              <a:t>, convulsão</a:t>
            </a:r>
          </a:p>
          <a:p>
            <a:pPr lvl="1"/>
            <a:r>
              <a:rPr lang="pt-BR" dirty="0"/>
              <a:t>Tratamento: aumentar pressão osmótica do plasma</a:t>
            </a:r>
          </a:p>
          <a:p>
            <a:pPr lvl="2"/>
            <a:r>
              <a:rPr lang="pt-BR" dirty="0"/>
              <a:t>Manitol 20% 0,25 - 0,5g/kg IV a cada 2-4 horas</a:t>
            </a:r>
          </a:p>
        </p:txBody>
      </p:sp>
    </p:spTree>
    <p:extLst>
      <p:ext uri="{BB962C8B-B14F-4D97-AF65-F5344CB8AC3E}">
        <p14:creationId xmlns:p14="http://schemas.microsoft.com/office/powerpoint/2010/main" xmlns="" val="14806785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Conclusão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829816" y="2452340"/>
            <a:ext cx="7772400" cy="4572000"/>
          </a:xfrm>
        </p:spPr>
        <p:txBody>
          <a:bodyPr/>
          <a:lstStyle/>
          <a:p>
            <a:r>
              <a:rPr lang="pt-BR" dirty="0"/>
              <a:t>A melhor terapia é a </a:t>
            </a:r>
            <a:r>
              <a:rPr lang="pt-BR" sz="2800" b="1" dirty="0"/>
              <a:t>prevenção</a:t>
            </a:r>
            <a:r>
              <a:rPr lang="pt-BR" dirty="0"/>
              <a:t>!</a:t>
            </a:r>
          </a:p>
          <a:p>
            <a:endParaRPr lang="pt-BR" dirty="0"/>
          </a:p>
          <a:p>
            <a:r>
              <a:rPr lang="pt-BR" dirty="0"/>
              <a:t>Correção do distúrbio metabólico/hídrico deve ser realizada de maneira lenta.</a:t>
            </a:r>
          </a:p>
          <a:p>
            <a:endParaRPr lang="pt-BR" dirty="0"/>
          </a:p>
          <a:p>
            <a:r>
              <a:rPr lang="pt-BR" dirty="0"/>
              <a:t>Uso de insulina é essencial para a correção.</a:t>
            </a:r>
          </a:p>
        </p:txBody>
      </p:sp>
      <p:sp>
        <p:nvSpPr>
          <p:cNvPr id="4" name="AutoShape 2" descr="Resultado de imagem para criança dm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5124" name="Picture 4" descr="Resultado de imagem para criança dm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04664"/>
            <a:ext cx="3657629" cy="1920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289263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Referências Bibliográficas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 lvl="0" algn="just"/>
            <a:r>
              <a:rPr lang="pt-BR" dirty="0"/>
              <a:t>COLLETT-SOLBERG, Paulo </a:t>
            </a:r>
            <a:r>
              <a:rPr lang="pt-BR" dirty="0" err="1"/>
              <a:t>Ferrez</a:t>
            </a:r>
            <a:r>
              <a:rPr lang="pt-BR" dirty="0"/>
              <a:t>. Cetoacidose diabética em crianças: revisão da fisiopatologia e tratamento com o uso do método de duas soluções salinas. </a:t>
            </a:r>
            <a:r>
              <a:rPr lang="pt-BR" b="1" dirty="0"/>
              <a:t>J. </a:t>
            </a:r>
            <a:r>
              <a:rPr lang="pt-BR" b="1" dirty="0" err="1"/>
              <a:t>Pediatr</a:t>
            </a:r>
            <a:r>
              <a:rPr lang="pt-BR" b="1" dirty="0"/>
              <a:t>. (RJ), </a:t>
            </a:r>
            <a:r>
              <a:rPr lang="pt-BR" dirty="0"/>
              <a:t>[</a:t>
            </a:r>
            <a:r>
              <a:rPr lang="pt-BR" dirty="0" err="1"/>
              <a:t>s.l</a:t>
            </a:r>
            <a:r>
              <a:rPr lang="pt-BR" dirty="0"/>
              <a:t>.], v. 77, n. 1, p.9-16, 2001. Disponível em: &lt;http://www.scielo.br/scielo.php?script=sci_arttext&amp;pid=S0021-75572001000100006&gt;. Acesso em: 29 ago. 2016</a:t>
            </a:r>
          </a:p>
          <a:p>
            <a:pPr marL="0" lvl="0" indent="0" algn="just">
              <a:buNone/>
            </a:pPr>
            <a:endParaRPr lang="pt-BR" dirty="0"/>
          </a:p>
          <a:p>
            <a:pPr algn="just"/>
            <a:r>
              <a:rPr lang="fr-FR" dirty="0"/>
              <a:t>PIVA, Jefferson P. et al. </a:t>
            </a:r>
            <a:r>
              <a:rPr lang="pt-BR" dirty="0"/>
              <a:t>Perspectivas atuais do tratamento da cetoacidose diabética em pediatria. </a:t>
            </a:r>
            <a:r>
              <a:rPr lang="pt-BR" b="1" dirty="0"/>
              <a:t>J. </a:t>
            </a:r>
            <a:r>
              <a:rPr lang="pt-BR" b="1" dirty="0" err="1"/>
              <a:t>Pediatr</a:t>
            </a:r>
            <a:r>
              <a:rPr lang="pt-BR" b="1" dirty="0"/>
              <a:t>. (RJ), </a:t>
            </a:r>
            <a:r>
              <a:rPr lang="pt-BR" dirty="0"/>
              <a:t>[</a:t>
            </a:r>
            <a:r>
              <a:rPr lang="pt-BR" dirty="0" err="1"/>
              <a:t>s.l</a:t>
            </a:r>
            <a:r>
              <a:rPr lang="pt-BR" dirty="0"/>
              <a:t>.], v. 83, n. 5, p.119-127, 2007. Disponível em: &lt;http://www.scielo.br/scielo.php?script=sci_arttext&amp;pid=S0021-75572007000700002&gt;. Acesso em: 29 ago. 2016.</a:t>
            </a:r>
          </a:p>
          <a:p>
            <a:pPr algn="just"/>
            <a:endParaRPr lang="pt-BR" dirty="0"/>
          </a:p>
          <a:p>
            <a:pPr lvl="0" algn="just"/>
            <a:r>
              <a:rPr lang="pt-BR" dirty="0"/>
              <a:t>OLIVEIRA, José </a:t>
            </a:r>
            <a:r>
              <a:rPr lang="pt-BR" dirty="0" err="1"/>
              <a:t>Egidio</a:t>
            </a:r>
            <a:r>
              <a:rPr lang="pt-BR" dirty="0"/>
              <a:t> Paulo, VENCIO, Sérgio. (Org.).</a:t>
            </a:r>
            <a:r>
              <a:rPr lang="pt-BR" b="1" dirty="0"/>
              <a:t> Diretrizes da Sociedade Brasileira de Diabetes: </a:t>
            </a:r>
            <a:r>
              <a:rPr lang="pt-BR" dirty="0"/>
              <a:t>2014-2015. São Paulo: AC Farmacêutica, 2015. Disponível em: &lt; http://www.diabetes.org.br/images/2015/area-restrita/diretrizes-sbd-2015.pdf &gt;Acessado em: 29 ago. 2016.</a:t>
            </a:r>
          </a:p>
          <a:p>
            <a:endParaRPr lang="pt-BR" dirty="0"/>
          </a:p>
          <a:p>
            <a:pPr lvl="0"/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92220190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dad">
  <a:themeElements>
    <a:clrScheme name="Equida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dad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quidad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509</TotalTime>
  <Words>1582</Words>
  <Application>Microsoft Office PowerPoint</Application>
  <PresentationFormat>Apresentação na tela (4:3)</PresentationFormat>
  <Paragraphs>201</Paragraphs>
  <Slides>17</Slides>
  <Notes>10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18" baseType="lpstr">
      <vt:lpstr>Equidad</vt:lpstr>
      <vt:lpstr>Cetoacidose Diabética</vt:lpstr>
      <vt:lpstr>Cetoacidose Diabética</vt:lpstr>
      <vt:lpstr>Cetoacidose Diabética</vt:lpstr>
      <vt:lpstr>Fatores Precipitantes</vt:lpstr>
      <vt:lpstr>Fisiopatologia</vt:lpstr>
      <vt:lpstr>Quadro Clínico</vt:lpstr>
      <vt:lpstr>Exame Físico</vt:lpstr>
      <vt:lpstr>Diagnóstico</vt:lpstr>
      <vt:lpstr>Critérios Diagnósticos</vt:lpstr>
      <vt:lpstr>Classificação</vt:lpstr>
      <vt:lpstr>Tratamento</vt:lpstr>
      <vt:lpstr>Tratamento</vt:lpstr>
      <vt:lpstr>Tratamento</vt:lpstr>
      <vt:lpstr>Complicações</vt:lpstr>
      <vt:lpstr>Complicações</vt:lpstr>
      <vt:lpstr>Conclusão</vt:lpstr>
      <vt:lpstr>Referências Bibliográficas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Cetoacidose Diabética</dc:title>
  <dc:creator>Greysi</dc:creator>
  <cp:lastModifiedBy>Paulo</cp:lastModifiedBy>
  <cp:revision>42</cp:revision>
  <dcterms:created xsi:type="dcterms:W3CDTF">2016-08-30T20:56:30Z</dcterms:created>
  <dcterms:modified xsi:type="dcterms:W3CDTF">2016-09-13T22:44:01Z</dcterms:modified>
</cp:coreProperties>
</file>