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47" r:id="rId1"/>
  </p:sldMasterIdLst>
  <p:notesMasterIdLst>
    <p:notesMasterId r:id="rId26"/>
  </p:notesMasterIdLst>
  <p:sldIdLst>
    <p:sldId id="256" r:id="rId2"/>
    <p:sldId id="257" r:id="rId3"/>
    <p:sldId id="258" r:id="rId4"/>
    <p:sldId id="259" r:id="rId5"/>
    <p:sldId id="260" r:id="rId6"/>
    <p:sldId id="263" r:id="rId7"/>
    <p:sldId id="265" r:id="rId8"/>
    <p:sldId id="264" r:id="rId9"/>
    <p:sldId id="261" r:id="rId10"/>
    <p:sldId id="266" r:id="rId11"/>
    <p:sldId id="267" r:id="rId12"/>
    <p:sldId id="268" r:id="rId13"/>
    <p:sldId id="270" r:id="rId14"/>
    <p:sldId id="269" r:id="rId15"/>
    <p:sldId id="262" r:id="rId16"/>
    <p:sldId id="279" r:id="rId17"/>
    <p:sldId id="271" r:id="rId18"/>
    <p:sldId id="272" r:id="rId19"/>
    <p:sldId id="273" r:id="rId20"/>
    <p:sldId id="278" r:id="rId21"/>
    <p:sldId id="276" r:id="rId22"/>
    <p:sldId id="275" r:id="rId23"/>
    <p:sldId id="277" r:id="rId24"/>
    <p:sldId id="274" r:id="rId25"/>
  </p:sldIdLst>
  <p:sldSz cx="12192000" cy="6858000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000" autoAdjust="0"/>
    <p:restoredTop sz="86716" autoAdjust="0"/>
  </p:normalViewPr>
  <p:slideViewPr>
    <p:cSldViewPr snapToGrid="0">
      <p:cViewPr varScale="1">
        <p:scale>
          <a:sx n="78" d="100"/>
          <a:sy n="78" d="100"/>
        </p:scale>
        <p:origin x="-821" y="-62"/>
      </p:cViewPr>
      <p:guideLst>
        <p:guide orient="horz" pos="2160"/>
        <p:guide pos="386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CC96C91C-4EF4-45F3-8485-47705ADF3AF9}" type="datetimeFigureOut">
              <a:rPr lang="pt-BR"/>
              <a:pPr>
                <a:defRPr/>
              </a:pPr>
              <a:t>10/11/2016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noProof="0"/>
              <a:t>Editar estilos de texto Mestre</a:t>
            </a:r>
          </a:p>
          <a:p>
            <a:pPr lvl="1"/>
            <a:r>
              <a:rPr lang="pt-BR" noProof="0"/>
              <a:t>Segundo nível</a:t>
            </a:r>
          </a:p>
          <a:p>
            <a:pPr lvl="2"/>
            <a:r>
              <a:rPr lang="pt-BR" noProof="0"/>
              <a:t>Terceiro nível</a:t>
            </a:r>
          </a:p>
          <a:p>
            <a:pPr lvl="3"/>
            <a:r>
              <a:rPr lang="pt-BR" noProof="0"/>
              <a:t>Quarto nível</a:t>
            </a:r>
          </a:p>
          <a:p>
            <a:pPr lvl="4"/>
            <a:r>
              <a:rPr lang="pt-BR" noProof="0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50D90589-11E2-4086-9B8F-B132B739B6A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smtClean="0"/>
              <a:t>Retirar a insulina IV apenas após 1-2h de dieta oral. A insulina SC é uma medicação de depósito, então demora a funcionar. Se retirar a insulina venosa antes da insulina SC fazer efeito, posso gerar hipoglicemia e estimular nova beta-oxidação (nova cetoacidose!). Fazer apenas a metade da dose da insulina IV nessas duas horas. </a:t>
            </a:r>
          </a:p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4403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741EC7D-F1A5-44AF-90E3-C0439FE588B7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pt-B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5059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45060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9C791BE-49D5-45FC-8A34-F585DBB5349F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19</a:t>
            </a:fld>
            <a:endParaRPr lang="pt-B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Celestia-R1---OverlayTitleH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88825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/>
          <a:lstStyle>
            <a:lvl1pPr algn="r">
              <a:defRPr sz="4800">
                <a:effectLst/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863" y="5870575"/>
            <a:ext cx="1600200" cy="3778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B50086-C208-459E-93FA-B7C2AFF19A6F}" type="datetimeFigureOut">
              <a:rPr lang="pt-BR"/>
              <a:pPr>
                <a:defRPr/>
              </a:pPr>
              <a:t>10/11/2016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400" y="5870575"/>
            <a:ext cx="4894263" cy="3778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9263" y="5870575"/>
            <a:ext cx="550862" cy="3778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3E4D46-C1A6-4F1D-913F-C7C191D96B8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Celestia-R1---OverlayContentH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88825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D61CF6-A5DC-4527-A1EF-CF0970F323FC}" type="datetimeFigureOut">
              <a:rPr lang="pt-BR"/>
              <a:pPr>
                <a:defRPr/>
              </a:pPr>
              <a:t>10/11/2016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9D5C05-1985-4173-81D1-0B506C81660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Celestia-R1---OverlayContentH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88825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158029-0317-447C-8DEC-EBAC7D68BD8B}" type="datetimeFigureOut">
              <a:rPr lang="pt-BR"/>
              <a:pPr>
                <a:defRPr/>
              </a:pPr>
              <a:t>10/11/2016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EA9E7B-24F0-41D7-B864-583A61D8CCF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 descr="Celestia-R1---OverlayContentH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88825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12C14D-96D4-49F3-B6F6-93E598DB32BA}" type="datetimeFigureOut">
              <a:rPr lang="pt-BR"/>
              <a:pPr>
                <a:defRPr/>
              </a:pPr>
              <a:t>10/11/2016</a:t>
            </a:fld>
            <a:endParaRPr lang="pt-BR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D4719E-1724-42F4-81AA-9EB0EB4B5AD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0D57B6-EE9A-472F-8FEC-AFAC2D9DA2C1}" type="datetimeFigureOut">
              <a:rPr lang="pt-BR"/>
              <a:pPr>
                <a:defRPr/>
              </a:pPr>
              <a:t>10/11/2016</a:t>
            </a:fld>
            <a:endParaRPr lang="pt-BR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66ED5D-6E3A-4A27-AA69-B672710F06F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 descr="Celestia-R1---OverlayContentH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88825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E38C07-9BB7-45F9-A67E-A72B6D4E962B}" type="datetimeFigureOut">
              <a:rPr lang="pt-BR"/>
              <a:pPr>
                <a:defRPr/>
              </a:pPr>
              <a:t>10/11/2016</a:t>
            </a:fld>
            <a:endParaRPr lang="pt-BR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239554-E560-4879-89DA-C695C6294C9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elestia-R1---OverlayContentH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88825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1005A8-DF71-4F56-AB66-E90F7125EA03}" type="datetimeFigureOut">
              <a:rPr lang="pt-BR"/>
              <a:pPr>
                <a:defRPr/>
              </a:pPr>
              <a:t>10/11/2016</a:t>
            </a:fld>
            <a:endParaRPr lang="pt-BR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5C95DC-9934-44E4-B9F8-8C91C5F2757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 descr="Celestia-R1---OverlayContentH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88825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ED610D-45A2-4058-8A70-2F00B1F03876}" type="datetimeFigureOut">
              <a:rPr lang="pt-BR"/>
              <a:pPr>
                <a:defRPr/>
              </a:pPr>
              <a:t>10/11/2016</a:t>
            </a:fld>
            <a:endParaRPr lang="pt-BR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60FF9D-0D02-4AEB-BE48-9ABEE48D78A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 descr="Celestia-R1---OverlayContentH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88825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noProof="0"/>
              <a:t>Clique no ícone para adicionar uma imagem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489C10-1237-43E6-A7E4-3EB994FB7EB1}" type="datetimeFigureOut">
              <a:rPr lang="pt-BR"/>
              <a:pPr>
                <a:defRPr/>
              </a:pPr>
              <a:t>10/11/2016</a:t>
            </a:fld>
            <a:endParaRPr lang="pt-BR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CE0F14-D654-4B78-A4B2-EC0844C8B8D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 descr="Celestia-R1---OverlayContentH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88825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noProof="0"/>
              <a:t>Clique no ícone para adicionar uma imagem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D26F76-32A7-4E0F-900A-677BC0F886B3}" type="datetimeFigureOut">
              <a:rPr lang="pt-BR"/>
              <a:pPr>
                <a:defRPr/>
              </a:pPr>
              <a:t>10/11/2016</a:t>
            </a:fld>
            <a:endParaRPr lang="pt-BR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13F9CE-9A13-44F4-9EAC-1F3EC749898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Celestia-R1---OverlayContentH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88825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/>
          <a:lstStyle>
            <a:lvl1pPr algn="l">
              <a:defRPr sz="3200" b="0" cap="none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108CF1-D5E7-4AFA-B510-69B108B8A42E}" type="datetimeFigureOut">
              <a:rPr lang="pt-BR"/>
              <a:pPr>
                <a:defRPr/>
              </a:pPr>
              <a:t>10/11/2016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5D015A-26B7-4AB8-88DB-E4A62934098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5" descr="Celestia-R1---OverlayContentH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88825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14"/>
          <p:cNvSpPr txBox="1"/>
          <p:nvPr/>
        </p:nvSpPr>
        <p:spPr>
          <a:xfrm>
            <a:off x="10237788" y="2743200"/>
            <a:ext cx="609600" cy="584200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 fontAlgn="auto">
              <a:spcAft>
                <a:spcPts val="0"/>
              </a:spcAft>
              <a:defRPr/>
            </a:pPr>
            <a:r>
              <a:rPr lang="en-US" sz="8000" dirty="0">
                <a:effectLst/>
                <a:latin typeface="+mn-lt"/>
                <a:cs typeface="+mn-cs"/>
              </a:rPr>
              <a:t>”</a:t>
            </a:r>
          </a:p>
        </p:txBody>
      </p:sp>
      <p:sp>
        <p:nvSpPr>
          <p:cNvPr id="7" name="TextBox 10"/>
          <p:cNvSpPr txBox="1"/>
          <p:nvPr/>
        </p:nvSpPr>
        <p:spPr>
          <a:xfrm>
            <a:off x="488950" y="823913"/>
            <a:ext cx="609600" cy="584200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 fontAlgn="auto">
              <a:spcAft>
                <a:spcPts val="0"/>
              </a:spcAft>
              <a:defRPr/>
            </a:pPr>
            <a:r>
              <a:rPr lang="en-US" sz="8000" dirty="0">
                <a:effectLst/>
                <a:latin typeface="+mn-lt"/>
                <a:cs typeface="+mn-cs"/>
              </a:rPr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/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4F1AF4-794A-4C00-B8CD-766C5D47F512}" type="datetimeFigureOut">
              <a:rPr lang="pt-BR"/>
              <a:pPr>
                <a:defRPr/>
              </a:pPr>
              <a:t>10/11/2016</a:t>
            </a:fld>
            <a:endParaRPr lang="pt-BR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ADE8A5-DBC5-4580-8572-F3FBDA27E15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Celestia-R1---OverlayContentH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88825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/>
          <a:lstStyle>
            <a:lvl1pPr algn="l">
              <a:defRPr sz="3200" b="0" cap="none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CC8772-8652-4AEA-8E0E-D6C5398A5516}" type="datetimeFigureOut">
              <a:rPr lang="pt-BR"/>
              <a:pPr>
                <a:defRPr/>
              </a:pPr>
              <a:t>10/11/2016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B1161B-32F1-4ABE-AFEA-38262C73F01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o 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0" descr="Celestia-R1---OverlayContentH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88825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12"/>
          <p:cNvSpPr txBox="1"/>
          <p:nvPr/>
        </p:nvSpPr>
        <p:spPr>
          <a:xfrm>
            <a:off x="10237788" y="2743200"/>
            <a:ext cx="609600" cy="584200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 fontAlgn="auto">
              <a:spcAft>
                <a:spcPts val="0"/>
              </a:spcAft>
              <a:defRPr/>
            </a:pPr>
            <a:r>
              <a:rPr lang="en-US" sz="8000" dirty="0">
                <a:effectLst/>
                <a:latin typeface="+mn-lt"/>
                <a:cs typeface="+mn-cs"/>
              </a:rPr>
              <a:t>”</a:t>
            </a:r>
          </a:p>
        </p:txBody>
      </p:sp>
      <p:sp>
        <p:nvSpPr>
          <p:cNvPr id="7" name="TextBox 13"/>
          <p:cNvSpPr txBox="1"/>
          <p:nvPr/>
        </p:nvSpPr>
        <p:spPr>
          <a:xfrm>
            <a:off x="488950" y="823913"/>
            <a:ext cx="609600" cy="584200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 fontAlgn="auto">
              <a:spcAft>
                <a:spcPts val="0"/>
              </a:spcAft>
              <a:defRPr/>
            </a:pPr>
            <a:r>
              <a:rPr lang="en-US" sz="8000" dirty="0">
                <a:effectLst/>
                <a:latin typeface="+mn-lt"/>
                <a:cs typeface="+mn-cs"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/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2E3683-70A8-45AA-B658-0492A2770357}" type="datetimeFigureOut">
              <a:rPr lang="pt-BR"/>
              <a:pPr>
                <a:defRPr/>
              </a:pPr>
              <a:t>10/11/2016</a:t>
            </a:fld>
            <a:endParaRPr lang="pt-BR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7AC5CC-EB3D-40B2-9192-202FBBC3CC9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 descr="Celestia-R1---OverlayContentH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88825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/>
          <a:lstStyle>
            <a:lvl1pPr>
              <a:defRPr lang="en-US" b="0" dirty="0"/>
            </a:lvl1pPr>
          </a:lstStyle>
          <a:p>
            <a:pPr lvl="0"/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702793-A491-4CC1-AEC0-527479767747}" type="datetimeFigureOut">
              <a:rPr lang="pt-BR"/>
              <a:pPr>
                <a:defRPr/>
              </a:pPr>
              <a:t>10/11/2016</a:t>
            </a:fld>
            <a:endParaRPr lang="pt-BR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4611A0-E876-4764-9DF4-767F9C7D36A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Celestia-R1---OverlayContentH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88825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FB4491-F44D-400A-8904-C614655B53F5}" type="datetimeFigureOut">
              <a:rPr lang="pt-BR"/>
              <a:pPr>
                <a:defRPr/>
              </a:pPr>
              <a:t>10/11/2016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ECDD94-DE31-4B51-9D90-96AF2684CAE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Celestia-R1---OverlayContentH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88825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2D8604-4D19-440B-986C-E165827BC8FA}" type="datetimeFigureOut">
              <a:rPr lang="pt-BR"/>
              <a:pPr>
                <a:defRPr/>
              </a:pPr>
              <a:t>10/11/2016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C25CB7-C40A-490A-8DA7-2C75FEA9F44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10131425" cy="1455738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85800" y="2141538"/>
            <a:ext cx="10131425" cy="3649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963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 i="0" smtClean="0">
                <a:solidFill>
                  <a:schemeClr val="tx1"/>
                </a:solidFill>
                <a:effectLst/>
                <a:latin typeface="+mn-lt"/>
                <a:cs typeface="+mn-cs"/>
              </a:defRPr>
            </a:lvl1pPr>
          </a:lstStyle>
          <a:p>
            <a:pPr>
              <a:defRPr/>
            </a:pPr>
            <a:fld id="{E09B27CE-B3BD-42C8-AA89-C7EA9F212F06}" type="datetimeFigureOut">
              <a:rPr lang="pt-BR"/>
              <a:pPr>
                <a:defRPr/>
              </a:pPr>
              <a:t>10/11/2016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963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00" b="0" i="0">
                <a:solidFill>
                  <a:schemeClr val="tx1"/>
                </a:solidFill>
                <a:effectLst/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363" y="5870575"/>
            <a:ext cx="550862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 i="0" smtClean="0">
                <a:solidFill>
                  <a:schemeClr val="tx1"/>
                </a:solidFill>
                <a:effectLst/>
                <a:latin typeface="+mn-lt"/>
                <a:cs typeface="+mn-cs"/>
              </a:defRPr>
            </a:lvl1pPr>
          </a:lstStyle>
          <a:p>
            <a:pPr>
              <a:defRPr/>
            </a:pPr>
            <a:fld id="{855A422F-7095-4103-A0A2-FA01A527A25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4082" r:id="rId1"/>
    <p:sldLayoutId id="2147484083" r:id="rId2"/>
    <p:sldLayoutId id="2147484084" r:id="rId3"/>
    <p:sldLayoutId id="2147484085" r:id="rId4"/>
    <p:sldLayoutId id="2147484081" r:id="rId5"/>
    <p:sldLayoutId id="2147484086" r:id="rId6"/>
    <p:sldLayoutId id="2147484087" r:id="rId7"/>
    <p:sldLayoutId id="2147484088" r:id="rId8"/>
    <p:sldLayoutId id="2147484089" r:id="rId9"/>
    <p:sldLayoutId id="2147484090" r:id="rId10"/>
    <p:sldLayoutId id="2147484091" r:id="rId11"/>
    <p:sldLayoutId id="2147484092" r:id="rId12"/>
    <p:sldLayoutId id="2147484093" r:id="rId13"/>
    <p:sldLayoutId id="2147484094" r:id="rId14"/>
    <p:sldLayoutId id="2147484095" r:id="rId15"/>
    <p:sldLayoutId id="2147484096" r:id="rId16"/>
    <p:sldLayoutId id="2147484097" r:id="rId17"/>
  </p:sldLayoutIdLst>
  <p:txStyles>
    <p:titleStyle>
      <a:lvl1pPr algn="l" defTabSz="457200" rtl="0" fontAlgn="base">
        <a:spcBef>
          <a:spcPct val="0"/>
        </a:spcBef>
        <a:spcAft>
          <a:spcPct val="0"/>
        </a:spcAft>
        <a:defRPr sz="3600" kern="1200" cap="all">
          <a:ln w="3175" cmpd="sng">
            <a:noFill/>
          </a:ln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 Light" pitchFamily="34" charset="0"/>
        </a:defRPr>
      </a:lvl2pPr>
      <a:lvl3pPr algn="l" defTabSz="457200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 Light" pitchFamily="34" charset="0"/>
        </a:defRPr>
      </a:lvl3pPr>
      <a:lvl4pPr algn="l" defTabSz="457200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 Light" pitchFamily="34" charset="0"/>
        </a:defRPr>
      </a:lvl4pPr>
      <a:lvl5pPr algn="l" defTabSz="457200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 Light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fontAlgn="base">
        <a:spcBef>
          <a:spcPct val="0"/>
        </a:spcBef>
        <a:spcAft>
          <a:spcPts val="1000"/>
        </a:spcAft>
        <a:buClr>
          <a:schemeClr val="tx1"/>
        </a:buClr>
        <a:buSzPct val="100000"/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fontAlgn="base">
        <a:spcBef>
          <a:spcPct val="0"/>
        </a:spcBef>
        <a:spcAft>
          <a:spcPts val="1000"/>
        </a:spcAft>
        <a:buClr>
          <a:schemeClr val="tx1"/>
        </a:buClr>
        <a:buSzPct val="100000"/>
        <a:buFont typeface="Arial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200150" indent="-285750" algn="l" defTabSz="457200" rtl="0" fontAlgn="base">
        <a:spcBef>
          <a:spcPct val="0"/>
        </a:spcBef>
        <a:spcAft>
          <a:spcPts val="1000"/>
        </a:spcAft>
        <a:buClr>
          <a:schemeClr val="tx1"/>
        </a:buClr>
        <a:buSzPct val="100000"/>
        <a:buFont typeface="Arial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543050" indent="-171450" algn="l" defTabSz="457200" rtl="0" fontAlgn="base">
        <a:spcBef>
          <a:spcPct val="0"/>
        </a:spcBef>
        <a:spcAft>
          <a:spcPts val="1000"/>
        </a:spcAft>
        <a:buClr>
          <a:schemeClr val="tx1"/>
        </a:buClr>
        <a:buSzPct val="100000"/>
        <a:buFont typeface="Arial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00250" indent="-171450" algn="l" defTabSz="457200" rtl="0" fontAlgn="base">
        <a:spcBef>
          <a:spcPct val="0"/>
        </a:spcBef>
        <a:spcAft>
          <a:spcPts val="1000"/>
        </a:spcAft>
        <a:buClr>
          <a:schemeClr val="tx1"/>
        </a:buClr>
        <a:buSzPct val="100000"/>
        <a:buFont typeface="Arial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hyperlink" Target="http://www.google.com.br/url?sa=i&amp;rct=j&amp;q=&amp;esrc=s&amp;frm=1&amp;source=images&amp;cd=&amp;cad=rja&amp;docid=zqe8Lf5QOHa1rM&amp;tbnid=tGyzYMpspHhoGM:&amp;ved=0CAUQjRw&amp;url=http%3A%2F%2Fwww.supervestibular.com%2Funiversidades%2Funiversidade-catolica-brasilia---ucb.htm&amp;ei=6x8FU9bAD5G2kAfi5ID4Dg&amp;bvm=bv.61535280,d.eW0&amp;psig=AFQjCNFP_j1KKEktxLkteHqZgxfPUHu4ag&amp;ust=1392931170951850" TargetMode="External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gi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://www.fhemig.mg.gov.br/" TargetMode="Externa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3962400" y="1963738"/>
            <a:ext cx="7197725" cy="242252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sz="5400" b="1" dirty="0"/>
              <a:t>Cetoacidose Diabética 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962400" y="4386263"/>
            <a:ext cx="7197725" cy="2116137"/>
          </a:xfrm>
        </p:spPr>
        <p:txBody>
          <a:bodyPr/>
          <a:lstStyle/>
          <a:p>
            <a:pPr algn="ctr">
              <a:lnSpc>
                <a:spcPct val="90000"/>
              </a:lnSpc>
            </a:pPr>
            <a:r>
              <a:rPr lang="pt-BR" sz="2000" cap="none" smtClean="0"/>
              <a:t>INTERNATO EM PEDIATRIA – 11º SEMESTRE</a:t>
            </a:r>
          </a:p>
          <a:p>
            <a:pPr algn="ctr">
              <a:lnSpc>
                <a:spcPct val="90000"/>
              </a:lnSpc>
            </a:pPr>
            <a:r>
              <a:rPr lang="pt-BR" sz="2000" cap="none" smtClean="0"/>
              <a:t>Anna Karolinne Nascimento</a:t>
            </a:r>
          </a:p>
          <a:p>
            <a:pPr algn="ctr">
              <a:lnSpc>
                <a:spcPct val="90000"/>
              </a:lnSpc>
            </a:pPr>
            <a:r>
              <a:rPr lang="pt-BR" sz="2000" cap="none" smtClean="0"/>
              <a:t>Coordenação: Carmen Lívia</a:t>
            </a:r>
          </a:p>
          <a:p>
            <a:pPr algn="ctr">
              <a:lnSpc>
                <a:spcPct val="90000"/>
              </a:lnSpc>
            </a:pPr>
            <a:r>
              <a:rPr lang="pt-BR" sz="2000" cap="none" smtClean="0">
                <a:hlinkClick r:id="rId2"/>
              </a:rPr>
              <a:t>www.paulomargotto.com.br</a:t>
            </a:r>
            <a:endParaRPr lang="pt-BR" sz="2000" cap="none" smtClean="0"/>
          </a:p>
          <a:p>
            <a:pPr algn="ctr">
              <a:lnSpc>
                <a:spcPct val="90000"/>
              </a:lnSpc>
            </a:pPr>
            <a:r>
              <a:rPr lang="pt-BR" sz="2000" cap="none" smtClean="0"/>
              <a:t>Brasília, 10 de novembro de 2016</a:t>
            </a:r>
          </a:p>
          <a:p>
            <a:pPr>
              <a:lnSpc>
                <a:spcPct val="90000"/>
              </a:lnSpc>
            </a:pPr>
            <a:endParaRPr lang="pt-BR" cap="none" smtClean="0"/>
          </a:p>
        </p:txBody>
      </p:sp>
      <p:pic>
        <p:nvPicPr>
          <p:cNvPr id="18436" name="Imagem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67200" y="336550"/>
            <a:ext cx="3657600" cy="77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8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998663" y="1636713"/>
            <a:ext cx="9409112" cy="1344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9" name="Picture 7" descr="ANd9GcS8wDN0f34vO1R2VUORqcytV7ydgdtTIbRGocbROdvYSdHG3cpWmw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969963" y="4873625"/>
            <a:ext cx="2160587" cy="1577975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/>
              <a:t>O que é cetoacidose diabética (CAD)?</a:t>
            </a:r>
          </a:p>
        </p:txBody>
      </p:sp>
      <p:sp>
        <p:nvSpPr>
          <p:cNvPr id="19459" name="Espaço Reservado para Conteúdo 2"/>
          <p:cNvSpPr>
            <a:spLocks noGrp="1"/>
          </p:cNvSpPr>
          <p:nvPr>
            <p:ph idx="1"/>
          </p:nvPr>
        </p:nvSpPr>
        <p:spPr>
          <a:xfrm>
            <a:off x="685800" y="2141538"/>
            <a:ext cx="10131425" cy="4027487"/>
          </a:xfrm>
        </p:spPr>
        <p:txBody>
          <a:bodyPr/>
          <a:lstStyle/>
          <a:p>
            <a:r>
              <a:rPr lang="pt-BR" sz="2400" smtClean="0"/>
              <a:t>De forma geral, é uma complicação hiperglicêmica aguda típica da Diabetes Mellitus Tipo 1 (DM1). Possui 3 critérios a serem avaliados (precisa dos 3!): </a:t>
            </a:r>
          </a:p>
          <a:p>
            <a:pPr lvl="1"/>
            <a:r>
              <a:rPr lang="pt-BR" sz="2400" smtClean="0"/>
              <a:t>Glicemia &gt;200mg/dl  </a:t>
            </a:r>
          </a:p>
          <a:p>
            <a:pPr lvl="1"/>
            <a:r>
              <a:rPr lang="pt-BR" sz="2400" smtClean="0"/>
              <a:t>pH &lt;7,3 ou HCO3 plasmático &lt;15 mmol/L  </a:t>
            </a:r>
          </a:p>
          <a:p>
            <a:pPr lvl="1"/>
            <a:r>
              <a:rPr lang="pt-BR" sz="2400" smtClean="0"/>
              <a:t>Cetose: b-hidroxibutirato sérico ou acetoacetato urinário. </a:t>
            </a:r>
          </a:p>
          <a:p>
            <a:r>
              <a:rPr lang="pt-BR" sz="2400" smtClean="0"/>
              <a:t>DM1 = insulinodependência ABSOLUTA</a:t>
            </a:r>
          </a:p>
          <a:p>
            <a:r>
              <a:rPr lang="pt-BR" sz="2400" smtClean="0"/>
              <a:t>Complicações diabéticas agudas = CAD e Estado Hiperglicêmico Hiperosmolar (EHH) </a:t>
            </a:r>
          </a:p>
        </p:txBody>
      </p:sp>
      <p:pic>
        <p:nvPicPr>
          <p:cNvPr id="10" name="Imagem 9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/>
            </a:extLst>
          </a:blip>
          <a:stretch>
            <a:fillRect/>
          </a:stretch>
        </p:blipFill>
        <p:spPr>
          <a:xfrm>
            <a:off x="11358562" y="0"/>
            <a:ext cx="833438" cy="762000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</p:spTree>
  </p:cSld>
  <p:clrMapOvr>
    <a:masterClrMapping/>
  </p:clrMapOvr>
  <p:transition spd="med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5800" y="347663"/>
            <a:ext cx="10131425" cy="1455737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/>
              <a:t>Fisiopatologia</a:t>
            </a:r>
          </a:p>
        </p:txBody>
      </p:sp>
      <p:pic>
        <p:nvPicPr>
          <p:cNvPr id="20483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692650" y="3722688"/>
            <a:ext cx="2806700" cy="2295525"/>
          </a:xfrm>
        </p:spPr>
      </p:pic>
      <p:sp>
        <p:nvSpPr>
          <p:cNvPr id="9" name="Retângulo: Cantos Arredondados 8"/>
          <p:cNvSpPr/>
          <p:nvPr/>
        </p:nvSpPr>
        <p:spPr>
          <a:xfrm>
            <a:off x="3525838" y="3867150"/>
            <a:ext cx="1495425" cy="449263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solidFill>
                  <a:schemeClr val="bg1"/>
                </a:solidFill>
              </a:rPr>
              <a:t>Insulina</a:t>
            </a:r>
          </a:p>
        </p:txBody>
      </p:sp>
      <p:sp>
        <p:nvSpPr>
          <p:cNvPr id="11" name="Retângulo: Cantos Arredondados 10"/>
          <p:cNvSpPr/>
          <p:nvPr/>
        </p:nvSpPr>
        <p:spPr>
          <a:xfrm>
            <a:off x="7248525" y="3873500"/>
            <a:ext cx="2478088" cy="449263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solidFill>
                  <a:schemeClr val="bg1"/>
                </a:solidFill>
              </a:rPr>
              <a:t>Contrainsulínicos</a:t>
            </a:r>
          </a:p>
        </p:txBody>
      </p:sp>
      <p:sp>
        <p:nvSpPr>
          <p:cNvPr id="12" name="Retângulo: Cantos Arredondados 11"/>
          <p:cNvSpPr/>
          <p:nvPr/>
        </p:nvSpPr>
        <p:spPr>
          <a:xfrm>
            <a:off x="685800" y="4598988"/>
            <a:ext cx="3165475" cy="1676400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solidFill>
                  <a:schemeClr val="bg1"/>
                </a:solidFill>
              </a:rPr>
              <a:t>↓ Glicemia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solidFill>
                  <a:schemeClr val="bg1"/>
                </a:solidFill>
              </a:rPr>
              <a:t>↓ Corpos cetônicos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solidFill>
                  <a:schemeClr val="bg1"/>
                </a:solidFill>
              </a:rPr>
              <a:t>↑ Anabolismo (macromoléculas)</a:t>
            </a:r>
          </a:p>
        </p:txBody>
      </p:sp>
      <p:sp>
        <p:nvSpPr>
          <p:cNvPr id="13" name="Retângulo: Cantos Arredondados 12"/>
          <p:cNvSpPr/>
          <p:nvPr/>
        </p:nvSpPr>
        <p:spPr>
          <a:xfrm>
            <a:off x="8340725" y="4598988"/>
            <a:ext cx="3165475" cy="1676400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solidFill>
                  <a:schemeClr val="bg1"/>
                </a:solidFill>
              </a:rPr>
              <a:t>↑ Glicemia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solidFill>
                  <a:schemeClr val="bg1"/>
                </a:solidFill>
              </a:rPr>
              <a:t>↑ Corpos cetônicos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solidFill>
                  <a:schemeClr val="bg1"/>
                </a:solidFill>
              </a:rPr>
              <a:t>↑ Catabolismo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solidFill>
                  <a:schemeClr val="bg1"/>
                </a:solidFill>
              </a:rPr>
              <a:t>(glicose, ac. graxos, glicerol, aminoácidos) </a:t>
            </a:r>
          </a:p>
        </p:txBody>
      </p:sp>
      <p:sp>
        <p:nvSpPr>
          <p:cNvPr id="20488" name="Espaço Reservado para Conteúdo 4"/>
          <p:cNvSpPr txBox="1">
            <a:spLocks/>
          </p:cNvSpPr>
          <p:nvPr/>
        </p:nvSpPr>
        <p:spPr bwMode="auto">
          <a:xfrm>
            <a:off x="685800" y="1676400"/>
            <a:ext cx="10131425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  <a:buFont typeface="Arial" charset="0"/>
              <a:buChar char="•"/>
            </a:pPr>
            <a:r>
              <a:rPr lang="pt-BR" sz="2000">
                <a:latin typeface="Calibri" pitchFamily="34" charset="0"/>
              </a:rPr>
              <a:t>O controle da glicemia é feito pelo balanço hormonal entre insulina e hormônios Contrainsulínicos (principais: cortisol e adrenalina)</a:t>
            </a: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  <a:buFont typeface="Arial" charset="0"/>
              <a:buChar char="•"/>
            </a:pPr>
            <a:r>
              <a:rPr lang="pt-BR" sz="2000">
                <a:latin typeface="Calibri" pitchFamily="34" charset="0"/>
              </a:rPr>
              <a:t>Causas de desequilíbrio na DM1: paciente não fez uso da insulina ou ocorreu aumento da necessidade de insulina por excesso de produção dos Contrainsulínicos (infecção, traumas, cirurgias...)</a:t>
            </a:r>
          </a:p>
        </p:txBody>
      </p:sp>
      <p:pic>
        <p:nvPicPr>
          <p:cNvPr id="16" name="Imagem 1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/>
            </a:extLst>
          </a:blip>
          <a:stretch>
            <a:fillRect/>
          </a:stretch>
        </p:blipFill>
        <p:spPr>
          <a:xfrm>
            <a:off x="11358562" y="0"/>
            <a:ext cx="833438" cy="762000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</p:spTree>
  </p:cSld>
  <p:clrMapOvr>
    <a:masterClrMapping/>
  </p:clrMapOvr>
  <p:transition spd="med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/>
            </a:extLst>
          </a:blip>
          <a:stretch>
            <a:fillRect/>
          </a:stretch>
        </p:blipFill>
        <p:spPr>
          <a:xfrm>
            <a:off x="11358562" y="0"/>
            <a:ext cx="833438" cy="762000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sp>
        <p:nvSpPr>
          <p:cNvPr id="6" name="Retângulo: Cantos Arredondados 5"/>
          <p:cNvSpPr/>
          <p:nvPr/>
        </p:nvSpPr>
        <p:spPr>
          <a:xfrm>
            <a:off x="636588" y="374650"/>
            <a:ext cx="2716212" cy="498475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solidFill>
                  <a:schemeClr val="bg1"/>
                </a:solidFill>
              </a:rPr>
              <a:t>Insuficiência de insulina</a:t>
            </a:r>
          </a:p>
        </p:txBody>
      </p:sp>
      <p:cxnSp>
        <p:nvCxnSpPr>
          <p:cNvPr id="12" name="Conector de Seta Reta 11"/>
          <p:cNvCxnSpPr>
            <a:stCxn id="6" idx="2"/>
            <a:endCxn id="13" idx="0"/>
          </p:cNvCxnSpPr>
          <p:nvPr/>
        </p:nvCxnSpPr>
        <p:spPr>
          <a:xfrm flipH="1">
            <a:off x="1035050" y="873125"/>
            <a:ext cx="960438" cy="2709863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tângulo: Cantos Arredondados 12"/>
          <p:cNvSpPr/>
          <p:nvPr/>
        </p:nvSpPr>
        <p:spPr>
          <a:xfrm>
            <a:off x="185738" y="3582988"/>
            <a:ext cx="1697037" cy="627062"/>
          </a:xfrm>
          <a:prstGeom prst="roundRect">
            <a:avLst/>
          </a:prstGeom>
          <a:solidFill>
            <a:srgbClr val="FFFF66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i="1" dirty="0">
                <a:solidFill>
                  <a:schemeClr val="bg1"/>
                </a:solidFill>
              </a:rPr>
              <a:t>“Jejum celular”</a:t>
            </a:r>
          </a:p>
        </p:txBody>
      </p:sp>
      <p:pic>
        <p:nvPicPr>
          <p:cNvPr id="21510" name="Picture 4" descr="Resultado de imagem para gatilh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-1567120">
            <a:off x="73025" y="144463"/>
            <a:ext cx="774700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1" name="Picture 6" descr="Resultado de imagem para insulin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479800" y="195263"/>
            <a:ext cx="1020763" cy="677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Símbolo de &quot;Não Permitido&quot; 13"/>
          <p:cNvSpPr/>
          <p:nvPr/>
        </p:nvSpPr>
        <p:spPr>
          <a:xfrm>
            <a:off x="3646488" y="152400"/>
            <a:ext cx="769937" cy="762000"/>
          </a:xfrm>
          <a:prstGeom prst="noSmoking">
            <a:avLst>
              <a:gd name="adj" fmla="val 4529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solidFill>
                <a:schemeClr val="tx1"/>
              </a:solidFill>
            </a:endParaRPr>
          </a:p>
        </p:txBody>
      </p:sp>
      <p:sp>
        <p:nvSpPr>
          <p:cNvPr id="17" name="Retângulo: Cantos Arredondados 16"/>
          <p:cNvSpPr/>
          <p:nvPr/>
        </p:nvSpPr>
        <p:spPr>
          <a:xfrm>
            <a:off x="2659063" y="1403350"/>
            <a:ext cx="2535237" cy="81915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dirty="0">
                <a:solidFill>
                  <a:schemeClr val="bg1"/>
                </a:solidFill>
              </a:rPr>
              <a:t>↑ Glicose sérica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dirty="0">
                <a:solidFill>
                  <a:schemeClr val="bg1"/>
                </a:solidFill>
              </a:rPr>
              <a:t>(&gt;200)</a:t>
            </a:r>
          </a:p>
        </p:txBody>
      </p:sp>
      <p:cxnSp>
        <p:nvCxnSpPr>
          <p:cNvPr id="23" name="Conector de Seta Reta 22"/>
          <p:cNvCxnSpPr>
            <a:stCxn id="6" idx="2"/>
            <a:endCxn id="17" idx="0"/>
          </p:cNvCxnSpPr>
          <p:nvPr/>
        </p:nvCxnSpPr>
        <p:spPr>
          <a:xfrm>
            <a:off x="1995488" y="873125"/>
            <a:ext cx="1931987" cy="530225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Retângulo: Cantos Arredondados 26"/>
          <p:cNvSpPr/>
          <p:nvPr/>
        </p:nvSpPr>
        <p:spPr>
          <a:xfrm>
            <a:off x="3419475" y="3629025"/>
            <a:ext cx="1774825" cy="566738"/>
          </a:xfrm>
          <a:prstGeom prst="roundRect">
            <a:avLst/>
          </a:prstGeom>
          <a:solidFill>
            <a:srgbClr val="FFFF66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dirty="0">
                <a:solidFill>
                  <a:schemeClr val="bg1"/>
                </a:solidFill>
              </a:rPr>
              <a:t>↑  Lipólise</a:t>
            </a:r>
          </a:p>
        </p:txBody>
      </p:sp>
      <p:sp>
        <p:nvSpPr>
          <p:cNvPr id="28" name="Retângulo: Cantos Arredondados 27"/>
          <p:cNvSpPr/>
          <p:nvPr/>
        </p:nvSpPr>
        <p:spPr>
          <a:xfrm>
            <a:off x="3479800" y="4546600"/>
            <a:ext cx="1773238" cy="568325"/>
          </a:xfrm>
          <a:prstGeom prst="roundRect">
            <a:avLst/>
          </a:prstGeom>
          <a:solidFill>
            <a:srgbClr val="FFFF66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l-GR" sz="2400" dirty="0">
                <a:solidFill>
                  <a:schemeClr val="bg1"/>
                </a:solidFill>
              </a:rPr>
              <a:t>β</a:t>
            </a:r>
            <a:r>
              <a:rPr lang="pt-BR" sz="2400" dirty="0">
                <a:solidFill>
                  <a:schemeClr val="bg1"/>
                </a:solidFill>
              </a:rPr>
              <a:t>-oxidação</a:t>
            </a:r>
          </a:p>
        </p:txBody>
      </p:sp>
      <p:sp>
        <p:nvSpPr>
          <p:cNvPr id="29" name="Retângulo: Cantos Arredondados 28"/>
          <p:cNvSpPr/>
          <p:nvPr/>
        </p:nvSpPr>
        <p:spPr>
          <a:xfrm>
            <a:off x="3479800" y="5465763"/>
            <a:ext cx="1773238" cy="881062"/>
          </a:xfrm>
          <a:prstGeom prst="roundRect">
            <a:avLst/>
          </a:prstGeom>
          <a:solidFill>
            <a:srgbClr val="FFFF66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dirty="0">
                <a:solidFill>
                  <a:schemeClr val="bg1"/>
                </a:solidFill>
              </a:rPr>
              <a:t>Corpos Cetônicos</a:t>
            </a:r>
          </a:p>
        </p:txBody>
      </p:sp>
      <p:cxnSp>
        <p:nvCxnSpPr>
          <p:cNvPr id="30" name="Conector de Seta Reta 29"/>
          <p:cNvCxnSpPr>
            <a:stCxn id="13" idx="3"/>
            <a:endCxn id="27" idx="1"/>
          </p:cNvCxnSpPr>
          <p:nvPr/>
        </p:nvCxnSpPr>
        <p:spPr>
          <a:xfrm>
            <a:off x="1882775" y="3895725"/>
            <a:ext cx="1536700" cy="15875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Conector de Seta Reta 34"/>
          <p:cNvCxnSpPr/>
          <p:nvPr/>
        </p:nvCxnSpPr>
        <p:spPr>
          <a:xfrm>
            <a:off x="4294188" y="4175125"/>
            <a:ext cx="12700" cy="390525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Conector de Seta Reta 37"/>
          <p:cNvCxnSpPr/>
          <p:nvPr/>
        </p:nvCxnSpPr>
        <p:spPr>
          <a:xfrm>
            <a:off x="4306888" y="5143500"/>
            <a:ext cx="12700" cy="388938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521" name="Picture 8" descr="Resultado de imagem para insulina e glut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22238" y="1150938"/>
            <a:ext cx="1169987" cy="136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" name="Símbolo de &quot;Não Permitido&quot; 39"/>
          <p:cNvSpPr/>
          <p:nvPr/>
        </p:nvSpPr>
        <p:spPr>
          <a:xfrm>
            <a:off x="-39688" y="1014413"/>
            <a:ext cx="1520826" cy="1501775"/>
          </a:xfrm>
          <a:prstGeom prst="noSmoking">
            <a:avLst>
              <a:gd name="adj" fmla="val 4529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solidFill>
                <a:schemeClr val="tx1"/>
              </a:solidFill>
            </a:endParaRPr>
          </a:p>
        </p:txBody>
      </p:sp>
      <p:sp>
        <p:nvSpPr>
          <p:cNvPr id="2051" name="Chave Esquerda 2050"/>
          <p:cNvSpPr/>
          <p:nvPr/>
        </p:nvSpPr>
        <p:spPr>
          <a:xfrm>
            <a:off x="5376863" y="4846638"/>
            <a:ext cx="573087" cy="1238250"/>
          </a:xfrm>
          <a:prstGeom prst="leftBrace">
            <a:avLst>
              <a:gd name="adj1" fmla="val 7489"/>
              <a:gd name="adj2" fmla="val 66667"/>
            </a:avLst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45" name="Retângulo: Cantos Arredondados 44"/>
          <p:cNvSpPr/>
          <p:nvPr/>
        </p:nvSpPr>
        <p:spPr>
          <a:xfrm>
            <a:off x="4762500" y="533400"/>
            <a:ext cx="1774825" cy="5683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dirty="0" err="1">
                <a:solidFill>
                  <a:schemeClr val="bg1"/>
                </a:solidFill>
              </a:rPr>
              <a:t>Glicosúria</a:t>
            </a:r>
            <a:endParaRPr lang="pt-BR" sz="2400" dirty="0">
              <a:solidFill>
                <a:schemeClr val="bg1"/>
              </a:solidFill>
            </a:endParaRPr>
          </a:p>
        </p:txBody>
      </p:sp>
      <p:sp>
        <p:nvSpPr>
          <p:cNvPr id="21525" name="CaixaDeTexto 2054"/>
          <p:cNvSpPr txBox="1">
            <a:spLocks noChangeArrowheads="1"/>
          </p:cNvSpPr>
          <p:nvPr/>
        </p:nvSpPr>
        <p:spPr bwMode="auto">
          <a:xfrm>
            <a:off x="5662613" y="4957763"/>
            <a:ext cx="3125787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pt-BR" sz="2000" b="1">
                <a:solidFill>
                  <a:srgbClr val="FFFF66"/>
                </a:solidFill>
                <a:latin typeface="Calibri" pitchFamily="34" charset="0"/>
              </a:rPr>
              <a:t>Ác. </a:t>
            </a:r>
            <a:r>
              <a:rPr lang="el-GR" sz="2000" b="1">
                <a:solidFill>
                  <a:srgbClr val="FFFF66"/>
                </a:solidFill>
                <a:latin typeface="Calibri" pitchFamily="34" charset="0"/>
              </a:rPr>
              <a:t>β </a:t>
            </a:r>
            <a:r>
              <a:rPr lang="pt-BR" sz="2000" b="1">
                <a:solidFill>
                  <a:srgbClr val="FFFF66"/>
                </a:solidFill>
                <a:latin typeface="Calibri" pitchFamily="34" charset="0"/>
              </a:rPr>
              <a:t>–hidroxibutírico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pt-BR" sz="2000" b="1">
                <a:solidFill>
                  <a:srgbClr val="FFFF66"/>
                </a:solidFill>
                <a:latin typeface="Calibri" pitchFamily="34" charset="0"/>
              </a:rPr>
              <a:t>Ác. Acetoacético </a:t>
            </a:r>
            <a:endParaRPr lang="pt-BR">
              <a:solidFill>
                <a:srgbClr val="FFFF66"/>
              </a:solidFill>
              <a:latin typeface="Calibri" pitchFamily="34" charset="0"/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pt-BR" sz="2000" b="1">
                <a:latin typeface="Calibri" pitchFamily="34" charset="0"/>
              </a:rPr>
              <a:t>Acetona</a:t>
            </a:r>
          </a:p>
        </p:txBody>
      </p:sp>
      <p:sp>
        <p:nvSpPr>
          <p:cNvPr id="2057" name="Retângulo: Cantos Arredondados 2056"/>
          <p:cNvSpPr/>
          <p:nvPr/>
        </p:nvSpPr>
        <p:spPr>
          <a:xfrm>
            <a:off x="7007225" y="6011863"/>
            <a:ext cx="1439863" cy="504825"/>
          </a:xfrm>
          <a:prstGeom prst="roundRect">
            <a:avLst/>
          </a:prstGeom>
          <a:solidFill>
            <a:srgbClr val="FFFF66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b="1" dirty="0">
                <a:solidFill>
                  <a:schemeClr val="bg1"/>
                </a:solidFill>
              </a:rPr>
              <a:t>Pulmão</a:t>
            </a:r>
          </a:p>
        </p:txBody>
      </p:sp>
      <p:sp>
        <p:nvSpPr>
          <p:cNvPr id="48" name="Retângulo: Cantos Arredondados 47"/>
          <p:cNvSpPr/>
          <p:nvPr/>
        </p:nvSpPr>
        <p:spPr>
          <a:xfrm>
            <a:off x="9659938" y="6127750"/>
            <a:ext cx="2389187" cy="484188"/>
          </a:xfrm>
          <a:prstGeom prst="roundRect">
            <a:avLst/>
          </a:prstGeom>
          <a:solidFill>
            <a:srgbClr val="FFFF66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b="1" dirty="0">
                <a:solidFill>
                  <a:schemeClr val="bg1"/>
                </a:solidFill>
              </a:rPr>
              <a:t>Hálito </a:t>
            </a:r>
            <a:r>
              <a:rPr lang="pt-BR" sz="2000" b="1" dirty="0" err="1">
                <a:solidFill>
                  <a:schemeClr val="bg1"/>
                </a:solidFill>
              </a:rPr>
              <a:t>cetônico</a:t>
            </a:r>
            <a:endParaRPr lang="pt-BR" sz="2000" b="1" dirty="0">
              <a:solidFill>
                <a:schemeClr val="bg1"/>
              </a:solidFill>
            </a:endParaRPr>
          </a:p>
        </p:txBody>
      </p:sp>
      <p:pic>
        <p:nvPicPr>
          <p:cNvPr id="21528" name="Imagem 2057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0082213" y="5072063"/>
            <a:ext cx="1543050" cy="1014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50" name="Conector de Seta Reta 49"/>
          <p:cNvCxnSpPr>
            <a:endCxn id="2057" idx="1"/>
          </p:cNvCxnSpPr>
          <p:nvPr/>
        </p:nvCxnSpPr>
        <p:spPr>
          <a:xfrm>
            <a:off x="6546850" y="5980113"/>
            <a:ext cx="460375" cy="284162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Conector de Seta Reta 51"/>
          <p:cNvCxnSpPr>
            <a:stCxn id="2057" idx="3"/>
            <a:endCxn id="48" idx="1"/>
          </p:cNvCxnSpPr>
          <p:nvPr/>
        </p:nvCxnSpPr>
        <p:spPr>
          <a:xfrm>
            <a:off x="8447088" y="6264275"/>
            <a:ext cx="1212850" cy="104775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62" name="Chave Direita 2061"/>
          <p:cNvSpPr/>
          <p:nvPr/>
        </p:nvSpPr>
        <p:spPr>
          <a:xfrm>
            <a:off x="8328025" y="4830763"/>
            <a:ext cx="460375" cy="815975"/>
          </a:xfrm>
          <a:prstGeom prst="rightBrac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2067" name="Retângulo: Cantos Arredondados 2066"/>
          <p:cNvSpPr/>
          <p:nvPr/>
        </p:nvSpPr>
        <p:spPr>
          <a:xfrm>
            <a:off x="8447088" y="3629025"/>
            <a:ext cx="2911475" cy="1039813"/>
          </a:xfrm>
          <a:prstGeom prst="roundRect">
            <a:avLst/>
          </a:prstGeom>
          <a:solidFill>
            <a:srgbClr val="FFFF6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solidFill>
                  <a:schemeClr val="bg1"/>
                </a:solidFill>
              </a:rPr>
              <a:t>Dissociação em </a:t>
            </a:r>
            <a:r>
              <a:rPr lang="pt-BR" sz="2400" b="1" dirty="0">
                <a:solidFill>
                  <a:srgbClr val="FF0000"/>
                </a:solidFill>
              </a:rPr>
              <a:t>H+ </a:t>
            </a:r>
            <a:r>
              <a:rPr lang="pt-BR" sz="2400" b="1" dirty="0">
                <a:solidFill>
                  <a:schemeClr val="bg1"/>
                </a:solidFill>
              </a:rPr>
              <a:t>e </a:t>
            </a:r>
            <a:r>
              <a:rPr lang="pt-BR" sz="2400" b="1" dirty="0" err="1">
                <a:solidFill>
                  <a:schemeClr val="bg1"/>
                </a:solidFill>
              </a:rPr>
              <a:t>acetocetato</a:t>
            </a:r>
            <a:endParaRPr lang="pt-BR" sz="2400" b="1" dirty="0">
              <a:solidFill>
                <a:schemeClr val="bg1"/>
              </a:solidFill>
            </a:endParaRPr>
          </a:p>
        </p:txBody>
      </p:sp>
      <p:cxnSp>
        <p:nvCxnSpPr>
          <p:cNvPr id="2074" name="Conector: Angulado 2073"/>
          <p:cNvCxnSpPr>
            <a:stCxn id="2062" idx="1"/>
            <a:endCxn id="2067" idx="2"/>
          </p:cNvCxnSpPr>
          <p:nvPr/>
        </p:nvCxnSpPr>
        <p:spPr>
          <a:xfrm rot="10800000" flipH="1">
            <a:off x="8788400" y="4668838"/>
            <a:ext cx="1114425" cy="569912"/>
          </a:xfrm>
          <a:prstGeom prst="bentConnector4">
            <a:avLst>
              <a:gd name="adj1" fmla="val 98978"/>
              <a:gd name="adj2" fmla="val 85746"/>
            </a:avLst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76" name="Elipse 2075"/>
          <p:cNvSpPr/>
          <p:nvPr/>
        </p:nvSpPr>
        <p:spPr>
          <a:xfrm>
            <a:off x="5072063" y="2227263"/>
            <a:ext cx="3194050" cy="1111250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dirty="0"/>
              <a:t>CETOACIDOSE</a:t>
            </a:r>
          </a:p>
        </p:txBody>
      </p:sp>
      <p:cxnSp>
        <p:nvCxnSpPr>
          <p:cNvPr id="70" name="Conector de Seta Reta 69"/>
          <p:cNvCxnSpPr>
            <a:stCxn id="2067" idx="1"/>
            <a:endCxn id="2076" idx="4"/>
          </p:cNvCxnSpPr>
          <p:nvPr/>
        </p:nvCxnSpPr>
        <p:spPr>
          <a:xfrm flipH="1" flipV="1">
            <a:off x="6669088" y="3338513"/>
            <a:ext cx="1778000" cy="809625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Retângulo: Cantos Arredondados 72"/>
          <p:cNvSpPr/>
          <p:nvPr/>
        </p:nvSpPr>
        <p:spPr>
          <a:xfrm>
            <a:off x="6883400" y="195263"/>
            <a:ext cx="2354263" cy="5683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dirty="0">
                <a:solidFill>
                  <a:schemeClr val="bg1"/>
                </a:solidFill>
              </a:rPr>
              <a:t>Desidratação</a:t>
            </a:r>
          </a:p>
        </p:txBody>
      </p:sp>
      <p:sp>
        <p:nvSpPr>
          <p:cNvPr id="74" name="Retângulo: Cantos Arredondados 73"/>
          <p:cNvSpPr/>
          <p:nvPr/>
        </p:nvSpPr>
        <p:spPr>
          <a:xfrm>
            <a:off x="6894513" y="823913"/>
            <a:ext cx="1773237" cy="5667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dirty="0">
                <a:solidFill>
                  <a:schemeClr val="bg1"/>
                </a:solidFill>
              </a:rPr>
              <a:t>Perda de K</a:t>
            </a:r>
          </a:p>
        </p:txBody>
      </p:sp>
      <p:cxnSp>
        <p:nvCxnSpPr>
          <p:cNvPr id="75" name="Conector de Seta Reta 74"/>
          <p:cNvCxnSpPr>
            <a:endCxn id="45" idx="2"/>
          </p:cNvCxnSpPr>
          <p:nvPr/>
        </p:nvCxnSpPr>
        <p:spPr>
          <a:xfrm flipV="1">
            <a:off x="5194300" y="1101725"/>
            <a:ext cx="455613" cy="473075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Conector de Seta Reta 77"/>
          <p:cNvCxnSpPr>
            <a:stCxn id="45" idx="3"/>
            <a:endCxn id="73" idx="1"/>
          </p:cNvCxnSpPr>
          <p:nvPr/>
        </p:nvCxnSpPr>
        <p:spPr>
          <a:xfrm flipV="1">
            <a:off x="6537325" y="479425"/>
            <a:ext cx="346075" cy="338138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Conector de Seta Reta 80"/>
          <p:cNvCxnSpPr>
            <a:stCxn id="45" idx="3"/>
            <a:endCxn id="74" idx="1"/>
          </p:cNvCxnSpPr>
          <p:nvPr/>
        </p:nvCxnSpPr>
        <p:spPr>
          <a:xfrm>
            <a:off x="6537325" y="817563"/>
            <a:ext cx="357188" cy="288925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Retângulo: Cantos Arredondados 41"/>
          <p:cNvSpPr/>
          <p:nvPr/>
        </p:nvSpPr>
        <p:spPr>
          <a:xfrm>
            <a:off x="8528050" y="1717675"/>
            <a:ext cx="1635125" cy="647700"/>
          </a:xfrm>
          <a:prstGeom prst="roundRect">
            <a:avLst/>
          </a:prstGeom>
          <a:solidFill>
            <a:schemeClr val="tx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b="1" dirty="0">
                <a:solidFill>
                  <a:schemeClr val="bg1"/>
                </a:solidFill>
              </a:rPr>
              <a:t>pH &lt;7,3 ou HCO3 &lt;15</a:t>
            </a:r>
          </a:p>
        </p:txBody>
      </p:sp>
      <p:sp>
        <p:nvSpPr>
          <p:cNvPr id="88" name="Retângulo: Cantos Arredondados 87"/>
          <p:cNvSpPr/>
          <p:nvPr/>
        </p:nvSpPr>
        <p:spPr>
          <a:xfrm>
            <a:off x="8967788" y="2638425"/>
            <a:ext cx="2230437" cy="646113"/>
          </a:xfrm>
          <a:prstGeom prst="roundRect">
            <a:avLst/>
          </a:prstGeom>
          <a:solidFill>
            <a:schemeClr val="tx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b="1" dirty="0" err="1">
                <a:solidFill>
                  <a:schemeClr val="bg1"/>
                </a:solidFill>
              </a:rPr>
              <a:t>Cetonemia</a:t>
            </a:r>
            <a:r>
              <a:rPr lang="pt-BR" sz="2000" b="1" dirty="0">
                <a:solidFill>
                  <a:schemeClr val="bg1"/>
                </a:solidFill>
              </a:rPr>
              <a:t> ou </a:t>
            </a:r>
            <a:r>
              <a:rPr lang="pt-BR" sz="2000" b="1" dirty="0" err="1">
                <a:solidFill>
                  <a:schemeClr val="bg1"/>
                </a:solidFill>
              </a:rPr>
              <a:t>cetonúria</a:t>
            </a:r>
            <a:endParaRPr lang="pt-BR" sz="2000" b="1" dirty="0">
              <a:solidFill>
                <a:schemeClr val="bg1"/>
              </a:solidFill>
            </a:endParaRPr>
          </a:p>
        </p:txBody>
      </p:sp>
      <p:cxnSp>
        <p:nvCxnSpPr>
          <p:cNvPr id="89" name="Conector de Seta Reta 88"/>
          <p:cNvCxnSpPr>
            <a:stCxn id="2076" idx="7"/>
            <a:endCxn id="42" idx="1"/>
          </p:cNvCxnSpPr>
          <p:nvPr/>
        </p:nvCxnSpPr>
        <p:spPr>
          <a:xfrm flipV="1">
            <a:off x="7797800" y="2041525"/>
            <a:ext cx="730250" cy="34925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Conector de Seta Reta 91"/>
          <p:cNvCxnSpPr>
            <a:stCxn id="2076" idx="6"/>
            <a:endCxn id="88" idx="1"/>
          </p:cNvCxnSpPr>
          <p:nvPr/>
        </p:nvCxnSpPr>
        <p:spPr>
          <a:xfrm>
            <a:off x="8266113" y="2782888"/>
            <a:ext cx="701675" cy="17780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545" name="Imagem 1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0800" y="4524375"/>
            <a:ext cx="2568575" cy="163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7" name="Símbolo de &quot;Não Permitido&quot; 96"/>
          <p:cNvSpPr/>
          <p:nvPr/>
        </p:nvSpPr>
        <p:spPr>
          <a:xfrm>
            <a:off x="2087563" y="4225925"/>
            <a:ext cx="815975" cy="815975"/>
          </a:xfrm>
          <a:prstGeom prst="noSmoking">
            <a:avLst>
              <a:gd name="adj" fmla="val 4529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/>
              <a:t>Quadro Clínico</a:t>
            </a:r>
          </a:p>
        </p:txBody>
      </p:sp>
      <p:sp>
        <p:nvSpPr>
          <p:cNvPr id="3" name="Espaço Reservado para Conteúdo 2"/>
          <p:cNvSpPr>
            <a:spLocks noGrp="1" noRot="1" noChangeAspect="1" noMove="1" noResize="1" noEditPoints="1" noAdjustHandles="1" noChangeArrowheads="1" noChangeShapeType="1" noTextEdit="1"/>
          </p:cNvSpPr>
          <p:nvPr>
            <p:ph idx="1"/>
          </p:nvPr>
        </p:nvSpPr>
        <p:spPr>
          <a:xfrm>
            <a:off x="685801" y="1764632"/>
            <a:ext cx="10131425" cy="4331367"/>
          </a:xfrm>
          <a:blipFill>
            <a:blip r:embed="rId2"/>
            <a:stretch>
              <a:fillRect l="-843"/>
            </a:stretch>
          </a:blipFill>
        </p:spPr>
        <p:txBody>
          <a:bodyPr rtlCol="0">
            <a:normAutofit/>
          </a:bodyPr>
          <a:lstStyle/>
          <a:p>
            <a:pPr fontAlgn="auto">
              <a:spcBef>
                <a:spcPts val="0"/>
              </a:spcBef>
              <a:buFont typeface="Arial"/>
              <a:buChar char="•"/>
              <a:defRPr/>
            </a:pPr>
            <a:r>
              <a:rPr lang="pt-BR">
                <a:noFill/>
              </a:rPr>
              <a:t> </a:t>
            </a: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/>
            </a:extLst>
          </a:blip>
          <a:stretch>
            <a:fillRect/>
          </a:stretch>
        </p:blipFill>
        <p:spPr>
          <a:xfrm>
            <a:off x="11358562" y="0"/>
            <a:ext cx="833438" cy="762000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22533" name="Imagem 3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3075" y="4154488"/>
            <a:ext cx="3956050" cy="2312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ângulo 6"/>
          <p:cNvSpPr/>
          <p:nvPr/>
        </p:nvSpPr>
        <p:spPr>
          <a:xfrm>
            <a:off x="4283075" y="4892675"/>
            <a:ext cx="3976688" cy="2413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</p:spTree>
  </p:cSld>
  <p:clrMapOvr>
    <a:masterClrMapping/>
  </p:clrMapOvr>
  <p:transition spd="med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/>
              <a:t>Quadro clínico</a:t>
            </a:r>
          </a:p>
        </p:txBody>
      </p:sp>
      <p:sp>
        <p:nvSpPr>
          <p:cNvPr id="23555" name="Espaço Reservado para Conteúdo 2"/>
          <p:cNvSpPr>
            <a:spLocks noGrp="1"/>
          </p:cNvSpPr>
          <p:nvPr>
            <p:ph idx="1"/>
          </p:nvPr>
        </p:nvSpPr>
        <p:spPr>
          <a:xfrm>
            <a:off x="685800" y="1941513"/>
            <a:ext cx="7319963" cy="4251325"/>
          </a:xfrm>
        </p:spPr>
        <p:txBody>
          <a:bodyPr/>
          <a:lstStyle/>
          <a:p>
            <a:r>
              <a:rPr lang="pt-BR" sz="2400" b="1" i="1" smtClean="0"/>
              <a:t>Tríade da DM1</a:t>
            </a:r>
            <a:r>
              <a:rPr lang="pt-BR" sz="2400" smtClean="0"/>
              <a:t>: poliúria, polidipsia, perda de peso.</a:t>
            </a:r>
          </a:p>
          <a:p>
            <a:r>
              <a:rPr lang="pt-BR" sz="2400" smtClean="0"/>
              <a:t>Desidratação. </a:t>
            </a:r>
          </a:p>
          <a:p>
            <a:r>
              <a:rPr lang="pt-BR" sz="2400" smtClean="0"/>
              <a:t>Torpor ou coma</a:t>
            </a:r>
          </a:p>
          <a:p>
            <a:r>
              <a:rPr lang="pt-BR" sz="2400" smtClean="0"/>
              <a:t>Dor abdominal: pode simular uma pancreatite </a:t>
            </a:r>
            <a:r>
              <a:rPr lang="pt-BR" sz="2400" smtClean="0">
                <a:sym typeface="Wingdings" pitchFamily="2" charset="2"/>
              </a:rPr>
              <a:t> diagnóstico diferencial em abdome agudo. </a:t>
            </a:r>
          </a:p>
          <a:p>
            <a:r>
              <a:rPr lang="pt-BR" sz="2400" smtClean="0">
                <a:sym typeface="Wingdings" pitchFamily="2" charset="2"/>
              </a:rPr>
              <a:t>Hiperventilação:  respiração de Kussmaul = rápida, profunda e sem pausas. </a:t>
            </a:r>
          </a:p>
          <a:p>
            <a:r>
              <a:rPr lang="pt-BR" sz="2400" smtClean="0">
                <a:sym typeface="Wingdings" pitchFamily="2" charset="2"/>
              </a:rPr>
              <a:t>Hálito cetônico</a:t>
            </a: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/>
            </a:extLst>
          </a:blip>
          <a:stretch>
            <a:fillRect/>
          </a:stretch>
        </p:blipFill>
        <p:spPr>
          <a:xfrm>
            <a:off x="11358562" y="0"/>
            <a:ext cx="833438" cy="762000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23557" name="Imagem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45425" y="2132013"/>
            <a:ext cx="3929063" cy="1296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8" name="Imagem 7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45425" y="3738563"/>
            <a:ext cx="3929063" cy="2211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/>
              <a:t>Outros achados</a:t>
            </a:r>
            <a:endParaRPr lang="pt-BR" dirty="0"/>
          </a:p>
        </p:txBody>
      </p:sp>
      <p:sp>
        <p:nvSpPr>
          <p:cNvPr id="24579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z="2400" smtClean="0">
                <a:sym typeface="Wingdings" pitchFamily="2" charset="2"/>
              </a:rPr>
              <a:t>Leucocitose: pelo estado inflamatório sistêmico causado pela cetoacidose.</a:t>
            </a:r>
          </a:p>
          <a:p>
            <a:r>
              <a:rPr lang="pt-BR" sz="2400" smtClean="0">
                <a:sym typeface="Wingdings" pitchFamily="2" charset="2"/>
              </a:rPr>
              <a:t>Elevação de Cr: pela desidratação (poliúria)</a:t>
            </a:r>
          </a:p>
          <a:p>
            <a:r>
              <a:rPr lang="pt-BR" sz="2400" smtClean="0">
                <a:sym typeface="Wingdings" pitchFamily="2" charset="2"/>
              </a:rPr>
              <a:t>Aumento de amilase sem elevação de lipase: diferenciando da pancreatite.</a:t>
            </a:r>
          </a:p>
          <a:p>
            <a:r>
              <a:rPr lang="pt-BR" sz="2400" smtClean="0">
                <a:sym typeface="Wingdings" pitchFamily="2" charset="2"/>
              </a:rPr>
              <a:t>Aumento de triglicerídeos: pela intensa lipólise. </a:t>
            </a:r>
            <a:endParaRPr lang="pt-BR" sz="2400" smtClean="0"/>
          </a:p>
          <a:p>
            <a:endParaRPr lang="pt-BR" smtClean="0"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/>
            </a:extLst>
          </a:blip>
          <a:stretch>
            <a:fillRect/>
          </a:stretch>
        </p:blipFill>
        <p:spPr>
          <a:xfrm>
            <a:off x="11358562" y="0"/>
            <a:ext cx="833438" cy="762000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</p:spTree>
  </p:cSld>
  <p:clrMapOvr>
    <a:masterClrMapping/>
  </p:clrMapOvr>
  <p:transition spd="med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/>
              <a:t>Outros achados</a:t>
            </a:r>
          </a:p>
        </p:txBody>
      </p:sp>
      <p:sp>
        <p:nvSpPr>
          <p:cNvPr id="3" name="Espaço Reservado para Conteúdo 2"/>
          <p:cNvSpPr>
            <a:spLocks noGrp="1" noRot="1" noChangeAspect="1" noMove="1" noResize="1" noEditPoints="1" noAdjustHandles="1" noChangeArrowheads="1" noChangeShapeType="1" noTextEdit="1"/>
          </p:cNvSpPr>
          <p:nvPr>
            <p:ph idx="1"/>
          </p:nvPr>
        </p:nvSpPr>
        <p:spPr>
          <a:xfrm>
            <a:off x="685801" y="1251285"/>
            <a:ext cx="8185483" cy="5227706"/>
          </a:xfrm>
          <a:blipFill>
            <a:blip r:embed="rId2"/>
            <a:stretch>
              <a:fillRect l="-1043"/>
            </a:stretch>
          </a:blipFill>
        </p:spPr>
        <p:txBody>
          <a:bodyPr rtlCol="0">
            <a:normAutofit/>
          </a:bodyPr>
          <a:lstStyle/>
          <a:p>
            <a:pPr fontAlgn="auto">
              <a:spcBef>
                <a:spcPts val="0"/>
              </a:spcBef>
              <a:buFont typeface="Arial"/>
              <a:buChar char="•"/>
              <a:defRPr/>
            </a:pPr>
            <a:r>
              <a:rPr lang="pt-BR">
                <a:noFill/>
              </a:rPr>
              <a:t> </a:t>
            </a: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/>
            </a:extLst>
          </a:blip>
          <a:stretch>
            <a:fillRect/>
          </a:stretch>
        </p:blipFill>
        <p:spPr>
          <a:xfrm>
            <a:off x="11358562" y="0"/>
            <a:ext cx="833438" cy="762000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sp>
        <p:nvSpPr>
          <p:cNvPr id="4" name="Chave Direita 3"/>
          <p:cNvSpPr/>
          <p:nvPr/>
        </p:nvSpPr>
        <p:spPr>
          <a:xfrm>
            <a:off x="8181975" y="2303463"/>
            <a:ext cx="882650" cy="1362075"/>
          </a:xfrm>
          <a:prstGeom prst="rightBrace">
            <a:avLst>
              <a:gd name="adj1" fmla="val 2878"/>
              <a:gd name="adj2" fmla="val 50000"/>
            </a:avLst>
          </a:prstGeom>
          <a:ln w="38100">
            <a:solidFill>
              <a:schemeClr val="tx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7" name="CaixaDeTexto 6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9064540" y="2658916"/>
            <a:ext cx="2294021" cy="830997"/>
          </a:xfrm>
          <a:prstGeom prst="rect">
            <a:avLst/>
          </a:prstGeom>
          <a:blipFill>
            <a:blip r:embed="rId4"/>
            <a:stretch>
              <a:fillRect l="-4255" t="-5882" r="-266" b="-16176"/>
            </a:stretch>
          </a:blipFill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>
                <a:noFill/>
                <a:latin typeface="+mn-lt"/>
                <a:cs typeface="+mn-cs"/>
              </a:rPr>
              <a:t> </a:t>
            </a:r>
          </a:p>
        </p:txBody>
      </p:sp>
      <p:sp>
        <p:nvSpPr>
          <p:cNvPr id="8" name="Chave Direita 7"/>
          <p:cNvSpPr/>
          <p:nvPr/>
        </p:nvSpPr>
        <p:spPr>
          <a:xfrm>
            <a:off x="7439025" y="3732213"/>
            <a:ext cx="630238" cy="492125"/>
          </a:xfrm>
          <a:prstGeom prst="rightBrace">
            <a:avLst>
              <a:gd name="adj1" fmla="val 8333"/>
              <a:gd name="adj2" fmla="val 53364"/>
            </a:avLst>
          </a:prstGeom>
          <a:ln w="38100">
            <a:solidFill>
              <a:schemeClr val="tx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9" name="CaixaDeTexto 8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8182224" y="3716099"/>
            <a:ext cx="2294021" cy="830997"/>
          </a:xfrm>
          <a:prstGeom prst="rect">
            <a:avLst/>
          </a:prstGeom>
          <a:blipFill>
            <a:blip r:embed="rId5"/>
            <a:stretch>
              <a:fillRect l="-3979" t="-5882" r="-796" b="-16176"/>
            </a:stretch>
          </a:blipFill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>
                <a:noFill/>
                <a:latin typeface="+mn-lt"/>
                <a:cs typeface="+mn-cs"/>
              </a:rPr>
              <a:t> </a:t>
            </a:r>
          </a:p>
        </p:txBody>
      </p:sp>
    </p:spTree>
  </p:cSld>
  <p:clrMapOvr>
    <a:masterClrMapping/>
  </p:clrMapOvr>
  <p:transition spd="med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/>
              <a:t>Tratamento</a:t>
            </a:r>
          </a:p>
        </p:txBody>
      </p:sp>
      <p:sp>
        <p:nvSpPr>
          <p:cNvPr id="26627" name="Espaço Reservado para Conteúdo 2"/>
          <p:cNvSpPr>
            <a:spLocks noGrp="1"/>
          </p:cNvSpPr>
          <p:nvPr>
            <p:ph idx="1"/>
          </p:nvPr>
        </p:nvSpPr>
        <p:spPr>
          <a:xfrm>
            <a:off x="685800" y="1731963"/>
            <a:ext cx="10672763" cy="4556125"/>
          </a:xfrm>
        </p:spPr>
        <p:txBody>
          <a:bodyPr/>
          <a:lstStyle/>
          <a:p>
            <a:r>
              <a:rPr lang="pt-BR" sz="2400" smtClean="0"/>
              <a:t>1º) HIDRATAÇÃO:  para a desitratação</a:t>
            </a:r>
          </a:p>
          <a:p>
            <a:pPr lvl="1"/>
            <a:r>
              <a:rPr lang="pt-BR" sz="2200" u="sng" smtClean="0"/>
              <a:t>Corrigir instabilidade hemodinâmica</a:t>
            </a:r>
            <a:r>
              <a:rPr lang="pt-BR" sz="2200" smtClean="0"/>
              <a:t>: NaCl 0,9% </a:t>
            </a:r>
            <a:r>
              <a:rPr lang="pt-BR" sz="2200" smtClean="0">
                <a:sym typeface="Wingdings" pitchFamily="2" charset="2"/>
              </a:rPr>
              <a:t> </a:t>
            </a:r>
            <a:r>
              <a:rPr lang="pt-BR" sz="2200" smtClean="0"/>
              <a:t>Iniciar com etapas de 10-20 ml/Kg por hora (máximo de 500 ml/h). Repetir se necessário, sem exceder 30 ml/kg;</a:t>
            </a:r>
          </a:p>
          <a:p>
            <a:pPr lvl="1"/>
            <a:r>
              <a:rPr lang="pt-BR" sz="2200" u="sng" smtClean="0"/>
              <a:t>Manutenção:</a:t>
            </a:r>
            <a:r>
              <a:rPr lang="pt-BR" sz="2200" smtClean="0"/>
              <a:t> NaCl 0,9% + KCl 10% : &lt; 10 kg: 100ml/kg,  10-20 kg: 1000ml + 50 ml/kg acima dos 10 kg,  &gt; 20 kg: 1500 ml+ 20 ml/kg acima de 20 kg. Não exceda nunca 1,5 a 2 vezes o volume de manutenção. </a:t>
            </a:r>
          </a:p>
          <a:p>
            <a:pPr lvl="1"/>
            <a:r>
              <a:rPr lang="pt-BR" sz="2200" smtClean="0"/>
              <a:t>OBS: o Na do paciente pode estar baixo </a:t>
            </a:r>
            <a:r>
              <a:rPr lang="pt-BR" sz="2200" smtClean="0">
                <a:sym typeface="Wingdings" pitchFamily="2" charset="2"/>
              </a:rPr>
              <a:t></a:t>
            </a:r>
            <a:r>
              <a:rPr lang="pt-BR" sz="2200" smtClean="0"/>
              <a:t> hiponatremia dilucional por hiperosmolaridade = devemos calcular o Na real e vigiar o valor do Cl: </a:t>
            </a:r>
          </a:p>
          <a:p>
            <a:pPr lvl="2"/>
            <a:r>
              <a:rPr lang="pt-BR" sz="2200" smtClean="0"/>
              <a:t>Hipercloremia grave e/ou sódio corrigido acima de 160 mEq/l e/ou osmolaridade sérica acima de 340 mOsm/l, deve-se administrar solução salina a 0,45%</a:t>
            </a: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/>
            </a:extLst>
          </a:blip>
          <a:stretch>
            <a:fillRect/>
          </a:stretch>
        </p:blipFill>
        <p:spPr>
          <a:xfrm>
            <a:off x="11358562" y="0"/>
            <a:ext cx="833438" cy="762000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</p:spTree>
  </p:cSld>
  <p:clrMapOvr>
    <a:masterClrMapping/>
  </p:clrMapOvr>
  <p:transition spd="med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/>
              <a:t>Tratamento</a:t>
            </a:r>
          </a:p>
        </p:txBody>
      </p:sp>
      <p:sp>
        <p:nvSpPr>
          <p:cNvPr id="27651" name="Espaço Reservado para Conteúdo 2"/>
          <p:cNvSpPr>
            <a:spLocks noGrp="1"/>
          </p:cNvSpPr>
          <p:nvPr>
            <p:ph idx="1"/>
          </p:nvPr>
        </p:nvSpPr>
        <p:spPr>
          <a:xfrm>
            <a:off x="685800" y="2141538"/>
            <a:ext cx="10131425" cy="4337050"/>
          </a:xfrm>
        </p:spPr>
        <p:txBody>
          <a:bodyPr/>
          <a:lstStyle/>
          <a:p>
            <a:r>
              <a:rPr lang="pt-BR" sz="2400" smtClean="0"/>
              <a:t>2º) INSULINA: para a cetose</a:t>
            </a:r>
          </a:p>
          <a:p>
            <a:pPr lvl="1"/>
            <a:r>
              <a:rPr lang="pt-BR" sz="2200" smtClean="0"/>
              <a:t>Fazer acesso EV exclusivo para a insulina. </a:t>
            </a:r>
          </a:p>
          <a:p>
            <a:pPr lvl="1"/>
            <a:r>
              <a:rPr lang="pt-BR" sz="2200" smtClean="0"/>
              <a:t>Após a hidratação inicial, iniciar administração de insulina regular via EV em </a:t>
            </a:r>
            <a:r>
              <a:rPr lang="pt-BR" sz="2200" u="sng" smtClean="0"/>
              <a:t>bomba de infusão contínua </a:t>
            </a:r>
            <a:r>
              <a:rPr lang="pt-BR" sz="2200" smtClean="0"/>
              <a:t>a 0,1 UI/Kg/hora, até a resolução da acidose (pH ≥ 7,3; bicarbonato &gt; 15 e Cetonemia &lt; 1,0 mmol/L). NÃO FAZER BOLUS.</a:t>
            </a:r>
          </a:p>
          <a:p>
            <a:pPr lvl="1"/>
            <a:r>
              <a:rPr lang="pt-BR" sz="2200" smtClean="0"/>
              <a:t>Fazer uma redução da glicemia entre 50 e 100 mg/ dl. Se a redução for &lt;50mg/dl/h deve-se aumentar a insulina para 0,15 a 0,2 UI/kg/h. Se a redução for &gt;100 mg/dl/h deve-se aumentar a taxa de infusão da glicose. </a:t>
            </a:r>
          </a:p>
          <a:p>
            <a:pPr lvl="1"/>
            <a:endParaRPr lang="pt-BR" sz="2200" smtClean="0"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/>
            </a:extLst>
          </a:blip>
          <a:stretch>
            <a:fillRect/>
          </a:stretch>
        </p:blipFill>
        <p:spPr>
          <a:xfrm>
            <a:off x="11358562" y="0"/>
            <a:ext cx="833438" cy="762000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</p:spTree>
  </p:cSld>
  <p:clrMapOvr>
    <a:masterClrMapping/>
  </p:clrMapOvr>
  <p:transition spd="med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/>
              <a:t>Tratamento</a:t>
            </a:r>
            <a:endParaRPr lang="pt-BR" dirty="0"/>
          </a:p>
        </p:txBody>
      </p:sp>
      <p:sp>
        <p:nvSpPr>
          <p:cNvPr id="28675" name="Espaço Reservado para Conteúdo 2"/>
          <p:cNvSpPr>
            <a:spLocks noGrp="1"/>
          </p:cNvSpPr>
          <p:nvPr>
            <p:ph idx="1"/>
          </p:nvPr>
        </p:nvSpPr>
        <p:spPr>
          <a:xfrm>
            <a:off x="685800" y="2141538"/>
            <a:ext cx="10131425" cy="4035425"/>
          </a:xfrm>
        </p:spPr>
        <p:txBody>
          <a:bodyPr/>
          <a:lstStyle/>
          <a:p>
            <a:r>
              <a:rPr lang="pt-BR" sz="2400" smtClean="0"/>
              <a:t>2º) INSULINA: </a:t>
            </a:r>
          </a:p>
          <a:p>
            <a:pPr lvl="1"/>
            <a:r>
              <a:rPr lang="pt-BR" sz="2200" smtClean="0"/>
              <a:t>Manter a glicemia próxima a 200 mg/dl. Assim, quando a glicemia atingir o valor de 250mg/dl, trocamos o SF por SG5%! </a:t>
            </a:r>
          </a:p>
          <a:p>
            <a:pPr lvl="2"/>
            <a:r>
              <a:rPr lang="pt-BR" sz="2000" smtClean="0"/>
              <a:t>A glicemia responde mais rápido que a cetoacidose, e como devemos manter a insulina até a cetogênese acabar, devemos fazer o SG5% para evitar a hipoglicemia (gerando estado de jejum celular – também acaba gerando corpos cetônicos e respiração anaeróbia). </a:t>
            </a:r>
          </a:p>
          <a:p>
            <a:pPr lvl="1"/>
            <a:r>
              <a:rPr lang="pt-BR" sz="2200" smtClean="0"/>
              <a:t>Após a normalização da acidose com pH &gt; 7,30 e HCO3 - &gt; 15 mmol/l e com cetonemia (ß-hidroxibutirato &lt; 1,0 mmol/l), fazer a transição da insulina venosa para a via subcutânea. Retirar a insulina IV apenas após 1-2h de dieta oral. </a:t>
            </a: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/>
            </a:extLst>
          </a:blip>
          <a:stretch>
            <a:fillRect/>
          </a:stretch>
        </p:blipFill>
        <p:spPr>
          <a:xfrm>
            <a:off x="11358562" y="0"/>
            <a:ext cx="833438" cy="762000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</p:spTree>
  </p:cSld>
  <p:clrMapOvr>
    <a:masterClrMapping/>
  </p:clrMapOvr>
  <p:transition spd="med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/>
              <a:t>Tratamento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 noRot="1" noChangeAspect="1" noMove="1" noResize="1" noEditPoints="1" noAdjustHandles="1" noChangeArrowheads="1" noChangeShapeType="1" noTextEdit="1"/>
          </p:cNvSpPr>
          <p:nvPr>
            <p:ph idx="1"/>
          </p:nvPr>
        </p:nvSpPr>
        <p:spPr>
          <a:xfrm>
            <a:off x="685802" y="2142067"/>
            <a:ext cx="8506324" cy="3986017"/>
          </a:xfrm>
          <a:blipFill>
            <a:blip r:embed="rId2"/>
            <a:stretch>
              <a:fillRect l="-1004" t="-765" r="-430" b="-2446"/>
            </a:stretch>
          </a:blipFill>
        </p:spPr>
        <p:txBody>
          <a:bodyPr rtlCol="0">
            <a:normAutofit/>
          </a:bodyPr>
          <a:lstStyle/>
          <a:p>
            <a:pPr fontAlgn="auto">
              <a:spcBef>
                <a:spcPts val="0"/>
              </a:spcBef>
              <a:buFont typeface="Arial"/>
              <a:buChar char="•"/>
              <a:defRPr/>
            </a:pPr>
            <a:r>
              <a:rPr lang="pt-BR">
                <a:noFill/>
              </a:rPr>
              <a:t> </a:t>
            </a: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/>
            </a:extLst>
          </a:blip>
          <a:stretch>
            <a:fillRect/>
          </a:stretch>
        </p:blipFill>
        <p:spPr>
          <a:xfrm>
            <a:off x="11358562" y="0"/>
            <a:ext cx="833438" cy="762000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sp>
        <p:nvSpPr>
          <p:cNvPr id="4" name="CaixaDeTexto 3"/>
          <p:cNvSpPr txBox="1"/>
          <p:nvPr/>
        </p:nvSpPr>
        <p:spPr>
          <a:xfrm>
            <a:off x="7985125" y="5973763"/>
            <a:ext cx="3789363" cy="45720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 err="1">
                <a:solidFill>
                  <a:schemeClr val="bg1"/>
                </a:solidFill>
                <a:latin typeface="+mn-lt"/>
                <a:cs typeface="+mn-cs"/>
              </a:rPr>
              <a:t>KCl</a:t>
            </a:r>
            <a:r>
              <a:rPr lang="pt-BR" sz="2400" b="1" dirty="0">
                <a:solidFill>
                  <a:schemeClr val="bg1"/>
                </a:solidFill>
                <a:latin typeface="+mn-lt"/>
                <a:cs typeface="+mn-cs"/>
              </a:rPr>
              <a:t> a 10% (1 ml = 1,34 </a:t>
            </a:r>
            <a:r>
              <a:rPr lang="pt-BR" sz="2400" b="1" dirty="0" err="1">
                <a:solidFill>
                  <a:schemeClr val="bg1"/>
                </a:solidFill>
                <a:latin typeface="+mn-lt"/>
                <a:cs typeface="+mn-cs"/>
              </a:rPr>
              <a:t>mEq</a:t>
            </a:r>
            <a:r>
              <a:rPr lang="pt-BR" sz="2400" b="1" dirty="0">
                <a:solidFill>
                  <a:schemeClr val="bg1"/>
                </a:solidFill>
                <a:latin typeface="+mn-lt"/>
                <a:cs typeface="+mn-cs"/>
              </a:rPr>
              <a:t>)</a:t>
            </a:r>
            <a:endParaRPr lang="pt-BR" dirty="0">
              <a:latin typeface="+mn-lt"/>
              <a:cs typeface="+mn-cs"/>
            </a:endParaRPr>
          </a:p>
        </p:txBody>
      </p:sp>
    </p:spTree>
  </p:cSld>
  <p:clrMapOvr>
    <a:masterClrMapping/>
  </p:clrMapOvr>
  <p:transition spd="med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/>
            </a:extLst>
          </a:blip>
          <a:stretch>
            <a:fillRect/>
          </a:stretch>
        </p:blipFill>
        <p:spPr>
          <a:xfrm>
            <a:off x="11358562" y="0"/>
            <a:ext cx="833438" cy="762000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cxnSp>
        <p:nvCxnSpPr>
          <p:cNvPr id="9" name="Conector reto 8"/>
          <p:cNvCxnSpPr/>
          <p:nvPr/>
        </p:nvCxnSpPr>
        <p:spPr>
          <a:xfrm>
            <a:off x="769938" y="2468563"/>
            <a:ext cx="0" cy="2601912"/>
          </a:xfrm>
          <a:prstGeom prst="line">
            <a:avLst/>
          </a:prstGeom>
          <a:ln w="127000">
            <a:solidFill>
              <a:schemeClr val="tx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Forma Livre: Forma 9"/>
          <p:cNvSpPr/>
          <p:nvPr/>
        </p:nvSpPr>
        <p:spPr>
          <a:xfrm>
            <a:off x="769938" y="3776663"/>
            <a:ext cx="3111500" cy="1300162"/>
          </a:xfrm>
          <a:custGeom>
            <a:avLst/>
            <a:gdLst>
              <a:gd name="connsiteX0" fmla="*/ 0 w 2871536"/>
              <a:gd name="connsiteY0" fmla="*/ 0 h 836123"/>
              <a:gd name="connsiteX1" fmla="*/ 385010 w 2871536"/>
              <a:gd name="connsiteY1" fmla="*/ 513348 h 836123"/>
              <a:gd name="connsiteX2" fmla="*/ 1058779 w 2871536"/>
              <a:gd name="connsiteY2" fmla="*/ 834190 h 836123"/>
              <a:gd name="connsiteX3" fmla="*/ 1957136 w 2871536"/>
              <a:gd name="connsiteY3" fmla="*/ 368969 h 836123"/>
              <a:gd name="connsiteX4" fmla="*/ 2326105 w 2871536"/>
              <a:gd name="connsiteY4" fmla="*/ 160421 h 836123"/>
              <a:gd name="connsiteX5" fmla="*/ 2662989 w 2871536"/>
              <a:gd name="connsiteY5" fmla="*/ 256674 h 836123"/>
              <a:gd name="connsiteX6" fmla="*/ 2871536 w 2871536"/>
              <a:gd name="connsiteY6" fmla="*/ 401053 h 8361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871536" h="836123">
                <a:moveTo>
                  <a:pt x="0" y="0"/>
                </a:moveTo>
                <a:cubicBezTo>
                  <a:pt x="104273" y="187158"/>
                  <a:pt x="208547" y="374316"/>
                  <a:pt x="385010" y="513348"/>
                </a:cubicBezTo>
                <a:cubicBezTo>
                  <a:pt x="561473" y="652380"/>
                  <a:pt x="796758" y="858253"/>
                  <a:pt x="1058779" y="834190"/>
                </a:cubicBezTo>
                <a:cubicBezTo>
                  <a:pt x="1320800" y="810127"/>
                  <a:pt x="1745915" y="481264"/>
                  <a:pt x="1957136" y="368969"/>
                </a:cubicBezTo>
                <a:cubicBezTo>
                  <a:pt x="2168357" y="256674"/>
                  <a:pt x="2208463" y="179137"/>
                  <a:pt x="2326105" y="160421"/>
                </a:cubicBezTo>
                <a:cubicBezTo>
                  <a:pt x="2443747" y="141705"/>
                  <a:pt x="2572084" y="216569"/>
                  <a:pt x="2662989" y="256674"/>
                </a:cubicBezTo>
                <a:cubicBezTo>
                  <a:pt x="2753894" y="296779"/>
                  <a:pt x="2812715" y="348916"/>
                  <a:pt x="2871536" y="401053"/>
                </a:cubicBezTo>
              </a:path>
            </a:pathLst>
          </a:custGeom>
          <a:noFill/>
          <a:ln w="127000">
            <a:solidFill>
              <a:schemeClr val="tx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1" name="Forma Livre: Forma 10"/>
          <p:cNvSpPr/>
          <p:nvPr/>
        </p:nvSpPr>
        <p:spPr>
          <a:xfrm>
            <a:off x="769938" y="2325688"/>
            <a:ext cx="946150" cy="1520825"/>
          </a:xfrm>
          <a:custGeom>
            <a:avLst/>
            <a:gdLst>
              <a:gd name="connsiteX0" fmla="*/ 0 w 802105"/>
              <a:gd name="connsiteY0" fmla="*/ 1267568 h 1267568"/>
              <a:gd name="connsiteX1" fmla="*/ 401053 w 802105"/>
              <a:gd name="connsiteY1" fmla="*/ 994852 h 1267568"/>
              <a:gd name="connsiteX2" fmla="*/ 593558 w 802105"/>
              <a:gd name="connsiteY2" fmla="*/ 96494 h 1267568"/>
              <a:gd name="connsiteX3" fmla="*/ 721895 w 802105"/>
              <a:gd name="connsiteY3" fmla="*/ 32326 h 1267568"/>
              <a:gd name="connsiteX4" fmla="*/ 770021 w 802105"/>
              <a:gd name="connsiteY4" fmla="*/ 160663 h 1267568"/>
              <a:gd name="connsiteX5" fmla="*/ 802105 w 802105"/>
              <a:gd name="connsiteY5" fmla="*/ 305042 h 12675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02105" h="1267568">
                <a:moveTo>
                  <a:pt x="0" y="1267568"/>
                </a:moveTo>
                <a:cubicBezTo>
                  <a:pt x="151063" y="1228799"/>
                  <a:pt x="302127" y="1190031"/>
                  <a:pt x="401053" y="994852"/>
                </a:cubicBezTo>
                <a:cubicBezTo>
                  <a:pt x="499979" y="799673"/>
                  <a:pt x="540084" y="256915"/>
                  <a:pt x="593558" y="96494"/>
                </a:cubicBezTo>
                <a:cubicBezTo>
                  <a:pt x="647032" y="-63927"/>
                  <a:pt x="692485" y="21631"/>
                  <a:pt x="721895" y="32326"/>
                </a:cubicBezTo>
                <a:cubicBezTo>
                  <a:pt x="751305" y="43021"/>
                  <a:pt x="756653" y="115210"/>
                  <a:pt x="770021" y="160663"/>
                </a:cubicBezTo>
                <a:cubicBezTo>
                  <a:pt x="783389" y="206116"/>
                  <a:pt x="792747" y="255579"/>
                  <a:pt x="802105" y="305042"/>
                </a:cubicBezTo>
              </a:path>
            </a:pathLst>
          </a:custGeom>
          <a:noFill/>
          <a:ln w="127000">
            <a:solidFill>
              <a:schemeClr val="tx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4" name="Título 1"/>
          <p:cNvSpPr>
            <a:spLocks noGrp="1"/>
          </p:cNvSpPr>
          <p:nvPr>
            <p:ph type="title"/>
          </p:nvPr>
        </p:nvSpPr>
        <p:spPr>
          <a:xfrm>
            <a:off x="573088" y="433388"/>
            <a:ext cx="10131425" cy="145732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/>
              <a:t>Alterações no </a:t>
            </a:r>
            <a:r>
              <a:rPr lang="pt-BR" b="1" dirty="0" err="1"/>
              <a:t>ecg</a:t>
            </a:r>
            <a:r>
              <a:rPr lang="pt-BR" b="1" dirty="0"/>
              <a:t> relacionadas ao potássio</a:t>
            </a:r>
            <a:endParaRPr lang="pt-BR" dirty="0"/>
          </a:p>
        </p:txBody>
      </p:sp>
      <p:pic>
        <p:nvPicPr>
          <p:cNvPr id="30727" name="Imagem 1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56500" y="1660525"/>
            <a:ext cx="3046413" cy="2033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Seta: para Cima 16"/>
          <p:cNvSpPr/>
          <p:nvPr/>
        </p:nvSpPr>
        <p:spPr>
          <a:xfrm>
            <a:off x="5305425" y="1890713"/>
            <a:ext cx="666750" cy="1538287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8" name="Seta: para Baixo 17"/>
          <p:cNvSpPr/>
          <p:nvPr/>
        </p:nvSpPr>
        <p:spPr>
          <a:xfrm>
            <a:off x="5332413" y="4130675"/>
            <a:ext cx="614362" cy="161925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cxnSp>
        <p:nvCxnSpPr>
          <p:cNvPr id="20" name="Conector reto 19"/>
          <p:cNvCxnSpPr/>
          <p:nvPr/>
        </p:nvCxnSpPr>
        <p:spPr>
          <a:xfrm>
            <a:off x="144463" y="3846513"/>
            <a:ext cx="11630025" cy="0"/>
          </a:xfrm>
          <a:prstGeom prst="line">
            <a:avLst/>
          </a:prstGeom>
          <a:ln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31" name="Picture 2" descr="Resultado de imagem para hipocalemia no ec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56500" y="4062413"/>
            <a:ext cx="3046413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/>
              <a:t>E o bicarbonato de sódio? </a:t>
            </a:r>
          </a:p>
        </p:txBody>
      </p:sp>
      <p:sp>
        <p:nvSpPr>
          <p:cNvPr id="31747" name="Espaço Reservado para Conteúdo 2"/>
          <p:cNvSpPr>
            <a:spLocks noGrp="1"/>
          </p:cNvSpPr>
          <p:nvPr>
            <p:ph idx="1"/>
          </p:nvPr>
        </p:nvSpPr>
        <p:spPr>
          <a:xfrm>
            <a:off x="685800" y="1700213"/>
            <a:ext cx="10131425" cy="4508500"/>
          </a:xfrm>
        </p:spPr>
        <p:txBody>
          <a:bodyPr/>
          <a:lstStyle/>
          <a:p>
            <a:pPr lvl="1"/>
            <a:r>
              <a:rPr lang="pt-BR" sz="2400" b="1" u="sng" smtClean="0"/>
              <a:t>Não</a:t>
            </a:r>
            <a:r>
              <a:rPr lang="pt-BR" sz="2400" smtClean="0"/>
              <a:t> existe benefício em fazer bicarbonato para o paciente na tentativa de corrigir a acidose. Ela será corrigida com a insulina. </a:t>
            </a:r>
          </a:p>
          <a:p>
            <a:pPr lvl="1"/>
            <a:r>
              <a:rPr lang="pt-BR" sz="2400" smtClean="0"/>
              <a:t>Devemos considerar a administração de bicarbonato nas seguintes situações: </a:t>
            </a:r>
          </a:p>
          <a:p>
            <a:pPr lvl="2"/>
            <a:r>
              <a:rPr lang="pt-BR" sz="2200" smtClean="0"/>
              <a:t>Se o pH for inferior a 6,9 após a primeira etapa do tratamento.</a:t>
            </a:r>
          </a:p>
          <a:p>
            <a:pPr lvl="2"/>
            <a:r>
              <a:rPr lang="pt-BR" sz="2200" smtClean="0"/>
              <a:t>Nos pacientes com hipercalemia grave (&gt;7 mEq/l, com repercussão eletrocardiográfica), com alto risco de morte.</a:t>
            </a:r>
          </a:p>
          <a:p>
            <a:pPr lvl="2"/>
            <a:r>
              <a:rPr lang="pt-BR" sz="2200" smtClean="0"/>
              <a:t>Dose: 1 a 2 mEq/Kg EV em 1-2 horas ou 40 a 80 mEq/m2;</a:t>
            </a: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/>
            </a:extLst>
          </a:blip>
          <a:stretch>
            <a:fillRect/>
          </a:stretch>
        </p:blipFill>
        <p:spPr>
          <a:xfrm>
            <a:off x="11358562" y="0"/>
            <a:ext cx="833438" cy="762000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</p:spTree>
  </p:cSld>
  <p:clrMapOvr>
    <a:masterClrMapping/>
  </p:clrMapOvr>
  <p:transition spd="med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/>
              <a:t>Monitorização – está compensando?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85800" y="1844675"/>
            <a:ext cx="10672763" cy="4443413"/>
          </a:xfrm>
        </p:spPr>
        <p:txBody>
          <a:bodyPr rtlCol="0">
            <a:normAutofit lnSpcReduction="10000"/>
          </a:bodyPr>
          <a:lstStyle/>
          <a:p>
            <a:pPr fontAlgn="auto">
              <a:spcBef>
                <a:spcPts val="0"/>
              </a:spcBef>
              <a:buFont typeface="Arial"/>
              <a:buChar char="•"/>
              <a:defRPr/>
            </a:pPr>
            <a:r>
              <a:rPr lang="pt-BR" sz="2400" dirty="0"/>
              <a:t>Glicemia capilar: </a:t>
            </a:r>
            <a:r>
              <a:rPr lang="pt-BR" sz="2200" dirty="0"/>
              <a:t>Repetir de 1/1 h nas primeiras 12h; de 2/2 h até melhora da acidose. Após resolução da acidose, fazer acordo com o regime de insulina subcutânea que será prescrita.</a:t>
            </a:r>
          </a:p>
          <a:p>
            <a:pPr fontAlgn="auto">
              <a:spcBef>
                <a:spcPts val="0"/>
              </a:spcBef>
              <a:buFont typeface="Arial"/>
              <a:buChar char="•"/>
              <a:defRPr/>
            </a:pPr>
            <a:r>
              <a:rPr lang="pt-BR" sz="2200" dirty="0"/>
              <a:t>Gasometria venosa: a cada 2 a 4 horas até resolução da acidose. A arterial é muito dolorosa e deverá ser feita apenas na impossibilidade de coleta da venosa.</a:t>
            </a:r>
          </a:p>
          <a:p>
            <a:pPr fontAlgn="auto">
              <a:spcBef>
                <a:spcPts val="0"/>
              </a:spcBef>
              <a:buFont typeface="Arial"/>
              <a:buChar char="•"/>
              <a:defRPr/>
            </a:pPr>
            <a:r>
              <a:rPr lang="pt-BR" sz="2200" dirty="0"/>
              <a:t>Controle da </a:t>
            </a:r>
            <a:r>
              <a:rPr lang="pt-BR" sz="2200" dirty="0" err="1"/>
              <a:t>cetogênese</a:t>
            </a:r>
            <a:r>
              <a:rPr lang="pt-BR" sz="2200" dirty="0"/>
              <a:t>: </a:t>
            </a:r>
            <a:r>
              <a:rPr lang="pt-BR" sz="2200" dirty="0" err="1"/>
              <a:t>cetonemia</a:t>
            </a:r>
            <a:r>
              <a:rPr lang="pt-BR" sz="2200" dirty="0"/>
              <a:t> X </a:t>
            </a:r>
            <a:r>
              <a:rPr lang="pt-BR" sz="2200" dirty="0" err="1"/>
              <a:t>cetonúria</a:t>
            </a:r>
            <a:endParaRPr lang="pt-BR" sz="2200" dirty="0"/>
          </a:p>
          <a:p>
            <a:pPr lvl="1" fontAlgn="auto">
              <a:spcBef>
                <a:spcPts val="0"/>
              </a:spcBef>
              <a:buFont typeface="Arial"/>
              <a:buChar char="•"/>
              <a:defRPr/>
            </a:pPr>
            <a:r>
              <a:rPr lang="pt-BR" sz="2000" dirty="0"/>
              <a:t>A dosagem sérica ou capilar de β-</a:t>
            </a:r>
            <a:r>
              <a:rPr lang="pt-BR" sz="2000" dirty="0" err="1"/>
              <a:t>hidroxibutirato</a:t>
            </a:r>
            <a:r>
              <a:rPr lang="pt-BR" sz="2000" dirty="0"/>
              <a:t> é confiável e deve ser escolhida. </a:t>
            </a:r>
          </a:p>
          <a:p>
            <a:pPr lvl="1" fontAlgn="auto">
              <a:spcBef>
                <a:spcPts val="0"/>
              </a:spcBef>
              <a:buFont typeface="Arial"/>
              <a:buChar char="•"/>
              <a:defRPr/>
            </a:pPr>
            <a:r>
              <a:rPr lang="pt-BR" sz="2000" dirty="0" err="1"/>
              <a:t>Cetonúria</a:t>
            </a:r>
            <a:r>
              <a:rPr lang="pt-BR" sz="2000" dirty="0"/>
              <a:t>: avaliada pelo </a:t>
            </a:r>
            <a:r>
              <a:rPr lang="pt-BR" sz="2000" dirty="0" err="1"/>
              <a:t>acetoacetato</a:t>
            </a:r>
            <a:r>
              <a:rPr lang="pt-BR" sz="2000" dirty="0"/>
              <a:t> FITA (fita reagente de </a:t>
            </a:r>
            <a:r>
              <a:rPr lang="pt-BR" sz="2000" dirty="0" err="1"/>
              <a:t>nitroprussiato</a:t>
            </a:r>
            <a:r>
              <a:rPr lang="pt-BR" sz="2000" dirty="0"/>
              <a:t>).</a:t>
            </a:r>
          </a:p>
          <a:p>
            <a:pPr lvl="2" fontAlgn="auto">
              <a:spcBef>
                <a:spcPts val="0"/>
              </a:spcBef>
              <a:buFont typeface="Arial"/>
              <a:buChar char="•"/>
              <a:defRPr/>
            </a:pPr>
            <a:r>
              <a:rPr lang="pt-BR" sz="2000" dirty="0"/>
              <a:t>O b-</a:t>
            </a:r>
            <a:r>
              <a:rPr lang="pt-BR" sz="2000" dirty="0" err="1"/>
              <a:t>hidroxibutirato</a:t>
            </a:r>
            <a:r>
              <a:rPr lang="pt-BR" sz="2000" dirty="0"/>
              <a:t> é o mais </a:t>
            </a:r>
            <a:r>
              <a:rPr lang="pt-BR" sz="2000" dirty="0" err="1"/>
              <a:t>envolvito</a:t>
            </a:r>
            <a:r>
              <a:rPr lang="pt-BR" sz="2000" dirty="0"/>
              <a:t> na cetoacidose, mas ele não é avaliado na fita. A insulina converte o b-</a:t>
            </a:r>
            <a:r>
              <a:rPr lang="pt-BR" sz="2000" dirty="0" err="1"/>
              <a:t>hidroxibutirato</a:t>
            </a:r>
            <a:r>
              <a:rPr lang="pt-BR" sz="2000" dirty="0"/>
              <a:t> em </a:t>
            </a:r>
            <a:r>
              <a:rPr lang="pt-BR" sz="2000" dirty="0" err="1"/>
              <a:t>acetoacetato</a:t>
            </a:r>
            <a:r>
              <a:rPr lang="pt-BR" sz="2000" dirty="0"/>
              <a:t> e durante as avaliações, vai parecer que o paciente está piorando do ponto de vista de teste da fita. Assim, o tratamento causa mais </a:t>
            </a:r>
            <a:r>
              <a:rPr lang="pt-BR" sz="2000" dirty="0" err="1"/>
              <a:t>cetonúria</a:t>
            </a:r>
            <a:r>
              <a:rPr lang="pt-BR" sz="2000" dirty="0"/>
              <a:t>, por isso não é parâmetro confiável. </a:t>
            </a:r>
          </a:p>
          <a:p>
            <a:pPr fontAlgn="auto">
              <a:spcBef>
                <a:spcPts val="0"/>
              </a:spcBef>
              <a:buFont typeface="Arial"/>
              <a:buChar char="•"/>
              <a:defRPr/>
            </a:pPr>
            <a:endParaRPr lang="pt-BR" sz="2400" dirty="0"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/>
            </a:extLst>
          </a:blip>
          <a:stretch>
            <a:fillRect/>
          </a:stretch>
        </p:blipFill>
        <p:spPr>
          <a:xfrm>
            <a:off x="11358562" y="0"/>
            <a:ext cx="833438" cy="762000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</p:spTree>
  </p:cSld>
  <p:clrMapOvr>
    <a:masterClrMapping/>
  </p:clrMapOvr>
  <p:transition spd="med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/>
              <a:t>Monitorização – está compensando?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fontAlgn="auto">
              <a:spcBef>
                <a:spcPts val="0"/>
              </a:spcBef>
              <a:buFont typeface="Arial"/>
              <a:buChar char="•"/>
              <a:defRPr/>
            </a:pPr>
            <a:r>
              <a:rPr lang="pt-BR" sz="2400" dirty="0"/>
              <a:t>Eletrólitos (Na+, Cl-, K+, Ca++e P): a cada 2 a 4 horas com a gasometria;</a:t>
            </a:r>
          </a:p>
          <a:p>
            <a:pPr lvl="1" fontAlgn="auto">
              <a:spcBef>
                <a:spcPts val="0"/>
              </a:spcBef>
              <a:buFont typeface="Arial"/>
              <a:buChar char="•"/>
              <a:defRPr/>
            </a:pPr>
            <a:r>
              <a:rPr lang="pt-BR" sz="2200" dirty="0"/>
              <a:t>Na+ corrigido: Na+ (</a:t>
            </a:r>
            <a:r>
              <a:rPr lang="pt-BR" sz="2200" dirty="0" err="1"/>
              <a:t>mEq</a:t>
            </a:r>
            <a:r>
              <a:rPr lang="pt-BR" sz="2200" dirty="0"/>
              <a:t>/l) + 2 x [(glicemia mg/dl – 100) / 100]</a:t>
            </a:r>
          </a:p>
          <a:p>
            <a:pPr fontAlgn="auto">
              <a:spcBef>
                <a:spcPts val="0"/>
              </a:spcBef>
              <a:buFont typeface="Arial"/>
              <a:buChar char="•"/>
              <a:defRPr/>
            </a:pPr>
            <a:r>
              <a:rPr lang="pt-BR" sz="2400" dirty="0"/>
              <a:t>Ureia e creatinina: à admissão e conforme a necessidade;</a:t>
            </a:r>
          </a:p>
          <a:p>
            <a:pPr fontAlgn="auto">
              <a:spcBef>
                <a:spcPts val="0"/>
              </a:spcBef>
              <a:buFont typeface="Arial"/>
              <a:buChar char="•"/>
              <a:defRPr/>
            </a:pPr>
            <a:r>
              <a:rPr lang="pt-BR" sz="2400" dirty="0" err="1"/>
              <a:t>Osmolaridade</a:t>
            </a:r>
            <a:r>
              <a:rPr lang="pt-BR" sz="2400" dirty="0"/>
              <a:t> sérica: a cada 6 horas; avaliada preferencialmente pelo </a:t>
            </a:r>
            <a:r>
              <a:rPr lang="pt-BR" sz="2400" dirty="0" err="1"/>
              <a:t>osmômetro</a:t>
            </a:r>
            <a:r>
              <a:rPr lang="pt-BR" sz="2400" dirty="0"/>
              <a:t>. Mas se não for possível, usar a fórmula (VR: 290 ± 10 </a:t>
            </a:r>
            <a:r>
              <a:rPr lang="pt-BR" sz="2400" dirty="0" err="1"/>
              <a:t>mOsm</a:t>
            </a:r>
            <a:r>
              <a:rPr lang="pt-BR" sz="2400" dirty="0"/>
              <a:t>/Kg)</a:t>
            </a:r>
          </a:p>
          <a:p>
            <a:pPr lvl="1" fontAlgn="auto">
              <a:spcBef>
                <a:spcPts val="0"/>
              </a:spcBef>
              <a:buFont typeface="Arial"/>
              <a:buChar char="•"/>
              <a:defRPr/>
            </a:pPr>
            <a:r>
              <a:rPr lang="pt-BR" sz="2200" dirty="0" err="1"/>
              <a:t>Osm</a:t>
            </a:r>
            <a:r>
              <a:rPr lang="pt-BR" sz="2200" dirty="0"/>
              <a:t> </a:t>
            </a:r>
            <a:r>
              <a:rPr lang="pt-BR" sz="2200" dirty="0" err="1"/>
              <a:t>plasm</a:t>
            </a:r>
            <a:r>
              <a:rPr lang="pt-BR" sz="2200" dirty="0"/>
              <a:t> = 2 [Na+(</a:t>
            </a:r>
            <a:r>
              <a:rPr lang="pt-BR" sz="2200" dirty="0" err="1"/>
              <a:t>mEq</a:t>
            </a:r>
            <a:r>
              <a:rPr lang="pt-BR" sz="2200" dirty="0"/>
              <a:t>/l)] + glicemia (mg/dl) / 18 + ureia (mg/dl) / 6</a:t>
            </a:r>
          </a:p>
          <a:p>
            <a:pPr fontAlgn="auto">
              <a:spcBef>
                <a:spcPts val="0"/>
              </a:spcBef>
              <a:buFont typeface="Arial"/>
              <a:buChar char="•"/>
              <a:defRPr/>
            </a:pPr>
            <a:r>
              <a:rPr lang="pt-BR" sz="2400" dirty="0"/>
              <a:t>Hemograma completo: à admissão e conforme a necessidade;</a:t>
            </a:r>
          </a:p>
          <a:p>
            <a:pPr fontAlgn="auto">
              <a:spcBef>
                <a:spcPts val="0"/>
              </a:spcBef>
              <a:buFont typeface="Arial"/>
              <a:buChar char="•"/>
              <a:defRPr/>
            </a:pPr>
            <a:r>
              <a:rPr lang="pt-BR" sz="2400" dirty="0"/>
              <a:t>ECG nos casos de CAD grave/ou com distúrbios do K+.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/>
            </a:extLst>
          </a:blip>
          <a:stretch>
            <a:fillRect/>
          </a:stretch>
        </p:blipFill>
        <p:spPr>
          <a:xfrm>
            <a:off x="11358562" y="0"/>
            <a:ext cx="833438" cy="762000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</p:spTree>
  </p:cSld>
  <p:clrMapOvr>
    <a:masterClrMapping/>
  </p:clrMapOvr>
  <p:transition spd="med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/>
              <a:t>Critérios para internação em UTI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85800" y="1892300"/>
            <a:ext cx="10880725" cy="4043363"/>
          </a:xfrm>
        </p:spPr>
        <p:txBody>
          <a:bodyPr rtlCol="0">
            <a:normAutofit fontScale="92500" lnSpcReduction="10000"/>
          </a:bodyPr>
          <a:lstStyle/>
          <a:p>
            <a:pPr fontAlgn="auto">
              <a:spcBef>
                <a:spcPts val="0"/>
              </a:spcBef>
              <a:buFont typeface="Arial"/>
              <a:buChar char="•"/>
              <a:defRPr/>
            </a:pPr>
            <a:r>
              <a:rPr lang="pt-BR" sz="2400" dirty="0"/>
              <a:t>Cetoacidose moderada ou grave:</a:t>
            </a:r>
          </a:p>
          <a:p>
            <a:pPr lvl="1" fontAlgn="auto">
              <a:spcBef>
                <a:spcPts val="0"/>
              </a:spcBef>
              <a:buFont typeface="Arial"/>
              <a:buChar char="•"/>
              <a:defRPr/>
            </a:pPr>
            <a:r>
              <a:rPr lang="pt-BR" sz="2200" dirty="0"/>
              <a:t>Leve: pH entre 7,2 e 7,3 e/ou HCO3 entre 10 e 15 </a:t>
            </a:r>
            <a:r>
              <a:rPr lang="pt-BR" sz="2200" dirty="0" err="1"/>
              <a:t>mmol</a:t>
            </a:r>
            <a:r>
              <a:rPr lang="pt-BR" sz="2200" dirty="0"/>
              <a:t>/l</a:t>
            </a:r>
          </a:p>
          <a:p>
            <a:pPr lvl="1" fontAlgn="auto">
              <a:spcBef>
                <a:spcPts val="0"/>
              </a:spcBef>
              <a:buFont typeface="Arial"/>
              <a:buChar char="•"/>
              <a:defRPr/>
            </a:pPr>
            <a:r>
              <a:rPr lang="pt-BR" sz="2200" dirty="0"/>
              <a:t>Moderada: pH entre 7,1 e 7,2 e/ou HCO3 entre 5 e 10 </a:t>
            </a:r>
            <a:r>
              <a:rPr lang="pt-BR" sz="2200" dirty="0" err="1"/>
              <a:t>mmol</a:t>
            </a:r>
            <a:r>
              <a:rPr lang="pt-BR" sz="2200" dirty="0"/>
              <a:t>/l</a:t>
            </a:r>
          </a:p>
          <a:p>
            <a:pPr lvl="1" fontAlgn="auto">
              <a:spcBef>
                <a:spcPts val="0"/>
              </a:spcBef>
              <a:buFont typeface="Arial"/>
              <a:buChar char="•"/>
              <a:defRPr/>
            </a:pPr>
            <a:r>
              <a:rPr lang="pt-BR" sz="2200" dirty="0"/>
              <a:t>Grave: pH &lt; 7,1 e/ou HCO3 &lt; 5 </a:t>
            </a:r>
            <a:r>
              <a:rPr lang="pt-BR" sz="2200" dirty="0" err="1"/>
              <a:t>mmol</a:t>
            </a:r>
            <a:r>
              <a:rPr lang="pt-BR" sz="2200" dirty="0"/>
              <a:t>/l</a:t>
            </a:r>
          </a:p>
          <a:p>
            <a:pPr fontAlgn="auto">
              <a:spcBef>
                <a:spcPts val="0"/>
              </a:spcBef>
              <a:buFont typeface="Arial"/>
              <a:buChar char="•"/>
              <a:defRPr/>
            </a:pPr>
            <a:r>
              <a:rPr lang="pt-BR" sz="2400" dirty="0"/>
              <a:t> Sinais de choque ou instabilidade hemodinâmica</a:t>
            </a:r>
          </a:p>
          <a:p>
            <a:pPr fontAlgn="auto">
              <a:spcBef>
                <a:spcPts val="0"/>
              </a:spcBef>
              <a:buFont typeface="Arial"/>
              <a:buChar char="•"/>
              <a:defRPr/>
            </a:pPr>
            <a:r>
              <a:rPr lang="pt-BR" sz="2400" dirty="0"/>
              <a:t>Nível de consciência rebaixado</a:t>
            </a:r>
          </a:p>
          <a:p>
            <a:pPr fontAlgn="auto">
              <a:spcBef>
                <a:spcPts val="0"/>
              </a:spcBef>
              <a:buFont typeface="Arial"/>
              <a:buChar char="•"/>
              <a:defRPr/>
            </a:pPr>
            <a:r>
              <a:rPr lang="pt-BR" sz="2400" dirty="0"/>
              <a:t>Alto risco de edema cerebral: longa duração dos sintomas; crianças menores de 5 anos; altos níveis de ureia; baixos níveis de CO2; hiperglicemia grave (&gt; 600 mg/dl); alterações eletrolíticas graves, com mudanças no ECG (</a:t>
            </a:r>
            <a:r>
              <a:rPr lang="pt-BR" sz="2400" dirty="0" err="1"/>
              <a:t>hiper</a:t>
            </a:r>
            <a:r>
              <a:rPr lang="pt-BR" sz="2400" dirty="0"/>
              <a:t>/</a:t>
            </a:r>
            <a:r>
              <a:rPr lang="pt-BR" sz="2400" dirty="0" err="1"/>
              <a:t>hipocalemia</a:t>
            </a:r>
            <a:r>
              <a:rPr lang="pt-BR" sz="2400" dirty="0"/>
              <a:t>); condições inadequadas de tratamento e/ou monitorização nas unidades de urgência.</a:t>
            </a: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/>
            </a:extLst>
          </a:blip>
          <a:stretch>
            <a:fillRect/>
          </a:stretch>
        </p:blipFill>
        <p:spPr>
          <a:xfrm>
            <a:off x="11358562" y="0"/>
            <a:ext cx="833438" cy="762000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</p:spTree>
  </p:cSld>
  <p:clrMapOvr>
    <a:masterClrMapping/>
  </p:clrMapOvr>
  <p:transition spd="med"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/>
              <a:t>Complicações da </a:t>
            </a:r>
            <a:r>
              <a:rPr lang="pt-BR" b="1" dirty="0" err="1"/>
              <a:t>cad</a:t>
            </a:r>
            <a:endParaRPr lang="pt-BR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85800" y="1860550"/>
            <a:ext cx="10672763" cy="4618038"/>
          </a:xfrm>
        </p:spPr>
        <p:txBody>
          <a:bodyPr rtlCol="0">
            <a:normAutofit fontScale="92500" lnSpcReduction="10000"/>
          </a:bodyPr>
          <a:lstStyle/>
          <a:p>
            <a:pPr fontAlgn="auto">
              <a:spcBef>
                <a:spcPts val="0"/>
              </a:spcBef>
              <a:buFont typeface="Arial"/>
              <a:buChar char="•"/>
              <a:defRPr/>
            </a:pPr>
            <a:r>
              <a:rPr lang="pt-BR" sz="2600" dirty="0"/>
              <a:t>Edema cerebral: </a:t>
            </a:r>
          </a:p>
          <a:p>
            <a:pPr lvl="1" fontAlgn="auto">
              <a:spcBef>
                <a:spcPts val="0"/>
              </a:spcBef>
              <a:buFont typeface="Arial"/>
              <a:buChar char="•"/>
              <a:defRPr/>
            </a:pPr>
            <a:r>
              <a:rPr lang="pt-BR" sz="2400" dirty="0"/>
              <a:t>Complicação rara (1-3%), mais frequente em &lt; 5 anos, normalmente ocorre após o início da terapia com insulina. Níveis elevados de vasopressina (ADH) e a presença de substâncias osmoticamente ativas no cérebro (produzidas em resposta ao aumento da pressão osmótica do sangue) são alguns dos fatores relacionados ao edema cerebral. </a:t>
            </a:r>
          </a:p>
          <a:p>
            <a:pPr lvl="1" fontAlgn="auto">
              <a:spcBef>
                <a:spcPts val="0"/>
              </a:spcBef>
              <a:buFont typeface="Arial"/>
              <a:buChar char="•"/>
              <a:defRPr/>
            </a:pPr>
            <a:r>
              <a:rPr lang="pt-BR" sz="2400" dirty="0"/>
              <a:t>O uso de bicarbonato para corrigir mais rapidamente a acidose metabólica também está associado ao edema cerebral, provavelmente pela chamada </a:t>
            </a:r>
            <a:r>
              <a:rPr lang="pt-BR" sz="2400" u="sng" dirty="0"/>
              <a:t>acidose paradoxal</a:t>
            </a:r>
            <a:r>
              <a:rPr lang="pt-BR" sz="2400" dirty="0"/>
              <a:t>, que representa uma piora transitória no pH cerebral após a administração de bicarbonato em pacientes com CAD. Por isso que o uso de bicarbonato deve ser criterioso</a:t>
            </a:r>
          </a:p>
          <a:p>
            <a:pPr lvl="1" fontAlgn="auto">
              <a:spcBef>
                <a:spcPts val="0"/>
              </a:spcBef>
              <a:buFont typeface="Arial"/>
              <a:buChar char="•"/>
              <a:defRPr/>
            </a:pPr>
            <a:r>
              <a:rPr lang="pt-BR" sz="2400" dirty="0"/>
              <a:t>TTO: Manitol 0,25 a 1,0 g/kg a cada 2 - 4 horas ou </a:t>
            </a:r>
            <a:r>
              <a:rPr lang="pt-BR" sz="2400" dirty="0" err="1"/>
              <a:t>NaCl</a:t>
            </a:r>
            <a:r>
              <a:rPr lang="pt-BR" sz="2400" dirty="0"/>
              <a:t> a 3%, 5 a 10 ml/kg a cada 30 minutos</a:t>
            </a: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/>
            </a:extLst>
          </a:blip>
          <a:stretch>
            <a:fillRect/>
          </a:stretch>
        </p:blipFill>
        <p:spPr>
          <a:xfrm>
            <a:off x="11358562" y="0"/>
            <a:ext cx="833438" cy="762000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</p:spTree>
  </p:cSld>
  <p:clrMapOvr>
    <a:masterClrMapping/>
  </p:clrMapOvr>
  <p:transition spd="med"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/>
              <a:t>Complicações da </a:t>
            </a:r>
            <a:r>
              <a:rPr lang="pt-BR" b="1" dirty="0" err="1"/>
              <a:t>cad</a:t>
            </a:r>
            <a:endParaRPr lang="pt-BR" dirty="0"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/>
            </a:extLst>
          </a:blip>
          <a:stretch>
            <a:fillRect/>
          </a:stretch>
        </p:blipFill>
        <p:spPr>
          <a:xfrm>
            <a:off x="11358562" y="0"/>
            <a:ext cx="833438" cy="762000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36868" name="Imagem 3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5800" y="2452688"/>
            <a:ext cx="10606088" cy="3162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/>
              <a:t>Referências bibliográficas</a:t>
            </a:r>
          </a:p>
        </p:txBody>
      </p:sp>
      <p:sp>
        <p:nvSpPr>
          <p:cNvPr id="37891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Protocolos Clínicos da Fundação Hospitalar do Estado de Minas Gerais – N.036 Cetoacidose Diabética na Infância e Adolescência. Disponível em </a:t>
            </a:r>
            <a:r>
              <a:rPr lang="pt-BR" b="1" smtClean="0">
                <a:solidFill>
                  <a:srgbClr val="00B0F0"/>
                </a:solidFill>
                <a:hlinkClick r:id="rId2"/>
              </a:rPr>
              <a:t>www.fhemig.mg.gov.br</a:t>
            </a:r>
            <a:r>
              <a:rPr lang="pt-BR" b="1" smtClean="0">
                <a:solidFill>
                  <a:srgbClr val="00B0F0"/>
                </a:solidFill>
              </a:rPr>
              <a:t> </a:t>
            </a:r>
            <a:r>
              <a:rPr lang="pt-BR" smtClean="0"/>
              <a:t>	</a:t>
            </a:r>
          </a:p>
          <a:p>
            <a:r>
              <a:rPr lang="pt-BR" smtClean="0"/>
              <a:t>COLLETT-SOLBERG, P. </a:t>
            </a:r>
            <a:r>
              <a:rPr lang="pt-BR" i="1" smtClean="0"/>
              <a:t>Cetoacidose diabética em crianças: revisão da fisiopatologia e tratamento com o uso do método das duas soluções salinas</a:t>
            </a:r>
            <a:r>
              <a:rPr lang="pt-BR" smtClean="0"/>
              <a:t>. J Pediatr (Rio J) 2001; 77(1): 9-16.</a:t>
            </a:r>
          </a:p>
          <a:p>
            <a:r>
              <a:rPr lang="en-US" smtClean="0"/>
              <a:t>Treatment and complications of diabetic ketoacidosis in children UpToDate – acesso dia </a:t>
            </a:r>
            <a:r>
              <a:rPr lang="pt-BR" smtClean="0"/>
              <a:t>23/10/2016.</a:t>
            </a:r>
          </a:p>
          <a:p>
            <a:r>
              <a:rPr lang="pt-BR" smtClean="0"/>
              <a:t>ROCCO, J.R. Diagnóstico dos Distúrbios do Metabolismo Ácido-base. Revista Brasileira Terapia Intensiva. Vol 15,N. 4 - Out/Dez 2003. </a:t>
            </a:r>
          </a:p>
          <a:p>
            <a:r>
              <a:rPr lang="pt-BR" smtClean="0"/>
              <a:t>DUNGER,DB; SPERLING,MA; ACERINI CL. </a:t>
            </a:r>
            <a:r>
              <a:rPr lang="pt-BR" i="1" smtClean="0"/>
              <a:t>European Society for Paediatric Endocrinology/Lawson Wilkins Pediatric Endocrine Society consensus statement on diabetic ketoacidosis in children and adolescents</a:t>
            </a:r>
            <a:r>
              <a:rPr lang="pt-BR" smtClean="0"/>
              <a:t>. Pediatrics 2004; 113:e133.</a:t>
            </a:r>
          </a:p>
          <a:p>
            <a:endParaRPr lang="pt-BR" smtClean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/>
            </a:extLst>
          </a:blip>
          <a:stretch>
            <a:fillRect/>
          </a:stretch>
        </p:blipFill>
        <p:spPr>
          <a:xfrm>
            <a:off x="11358562" y="0"/>
            <a:ext cx="833438" cy="762000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</p:spTree>
  </p:cSld>
  <p:clrMapOvr>
    <a:masterClrMapping/>
  </p:clrMapOvr>
  <p:transition spd="med"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ítulo 1"/>
          <p:cNvSpPr>
            <a:spLocks noGrp="1"/>
          </p:cNvSpPr>
          <p:nvPr>
            <p:ph type="title"/>
          </p:nvPr>
        </p:nvSpPr>
        <p:spPr bwMode="auto">
          <a:xfrm>
            <a:off x="685800" y="609600"/>
            <a:ext cx="10131425" cy="3124200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pt-BR" sz="6600" b="1" smtClean="0">
                <a:ln>
                  <a:noFill/>
                </a:ln>
              </a:rPr>
              <a:t>Esquemas para Estudo</a:t>
            </a:r>
          </a:p>
        </p:txBody>
      </p:sp>
      <p:sp>
        <p:nvSpPr>
          <p:cNvPr id="38915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5" cy="1447800"/>
          </a:xfrm>
        </p:spPr>
        <p:txBody>
          <a:bodyPr/>
          <a:lstStyle/>
          <a:p>
            <a:endParaRPr lang="pt-BR" smtClean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/>
            </a:extLst>
          </a:blip>
          <a:stretch>
            <a:fillRect/>
          </a:stretch>
        </p:blipFill>
        <p:spPr>
          <a:xfrm>
            <a:off x="11358562" y="0"/>
            <a:ext cx="833438" cy="762000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</p:spTree>
  </p:cSld>
  <p:clrMapOvr>
    <a:masterClrMapping/>
  </p:clrMapOvr>
  <p:transition spd="med"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5800" y="2074863"/>
            <a:ext cx="3681413" cy="13716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Mecanismos da CAD</a:t>
            </a:r>
          </a:p>
        </p:txBody>
      </p:sp>
      <p:sp>
        <p:nvSpPr>
          <p:cNvPr id="39939" name="Espaço Reservado para Texto 6"/>
          <p:cNvSpPr>
            <a:spLocks noGrp="1"/>
          </p:cNvSpPr>
          <p:nvPr>
            <p:ph type="body" sz="half" idx="2"/>
          </p:nvPr>
        </p:nvSpPr>
        <p:spPr>
          <a:xfrm>
            <a:off x="685800" y="3446463"/>
            <a:ext cx="3681413" cy="1828800"/>
          </a:xfrm>
        </p:spPr>
        <p:txBody>
          <a:bodyPr/>
          <a:lstStyle/>
          <a:p>
            <a:endParaRPr lang="pt-BR" smtClean="0"/>
          </a:p>
        </p:txBody>
      </p:sp>
      <p:sp>
        <p:nvSpPr>
          <p:cNvPr id="39940" name="CaixaDeTexto 4"/>
          <p:cNvSpPr txBox="1">
            <a:spLocks noChangeArrowheads="1"/>
          </p:cNvSpPr>
          <p:nvPr/>
        </p:nvSpPr>
        <p:spPr bwMode="auto">
          <a:xfrm>
            <a:off x="290513" y="6478588"/>
            <a:ext cx="11483975" cy="27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200">
                <a:latin typeface="Calibri" pitchFamily="34" charset="0"/>
              </a:rPr>
              <a:t>Fonte: </a:t>
            </a: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/>
            </a:extLst>
          </a:blip>
          <a:stretch>
            <a:fillRect/>
          </a:stretch>
        </p:blipFill>
        <p:spPr>
          <a:xfrm>
            <a:off x="11358562" y="0"/>
            <a:ext cx="833438" cy="762000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39942" name="Imagem 9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67175" y="331788"/>
            <a:ext cx="7178675" cy="614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5800" y="2074863"/>
            <a:ext cx="3681413" cy="13716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Sinais clínicos da </a:t>
            </a:r>
            <a:r>
              <a:rPr lang="pt-BR" dirty="0" err="1"/>
              <a:t>cad</a:t>
            </a:r>
            <a:endParaRPr lang="pt-BR" dirty="0"/>
          </a:p>
        </p:txBody>
      </p:sp>
      <p:sp>
        <p:nvSpPr>
          <p:cNvPr id="40963" name="Espaço Reservado para Texto 6"/>
          <p:cNvSpPr>
            <a:spLocks noGrp="1"/>
          </p:cNvSpPr>
          <p:nvPr>
            <p:ph type="body" sz="half" idx="2"/>
          </p:nvPr>
        </p:nvSpPr>
        <p:spPr>
          <a:xfrm>
            <a:off x="685800" y="3446463"/>
            <a:ext cx="3681413" cy="1828800"/>
          </a:xfrm>
        </p:spPr>
        <p:txBody>
          <a:bodyPr/>
          <a:lstStyle/>
          <a:p>
            <a:endParaRPr lang="pt-BR" smtClean="0"/>
          </a:p>
        </p:txBody>
      </p:sp>
      <p:sp>
        <p:nvSpPr>
          <p:cNvPr id="40964" name="CaixaDeTexto 4"/>
          <p:cNvSpPr txBox="1">
            <a:spLocks noChangeArrowheads="1"/>
          </p:cNvSpPr>
          <p:nvPr/>
        </p:nvSpPr>
        <p:spPr bwMode="auto">
          <a:xfrm>
            <a:off x="290513" y="6478588"/>
            <a:ext cx="4806950" cy="27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200">
                <a:latin typeface="Calibri" pitchFamily="34" charset="0"/>
              </a:rPr>
              <a:t>Fonte: </a:t>
            </a: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/>
            </a:extLst>
          </a:blip>
          <a:stretch>
            <a:fillRect/>
          </a:stretch>
        </p:blipFill>
        <p:spPr>
          <a:xfrm>
            <a:off x="11358562" y="0"/>
            <a:ext cx="833438" cy="762000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40966" name="Imagem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97463" y="17463"/>
            <a:ext cx="57832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CaixaDeTexto 4"/>
          <p:cNvSpPr txBox="1">
            <a:spLocks noChangeArrowheads="1"/>
          </p:cNvSpPr>
          <p:nvPr/>
        </p:nvSpPr>
        <p:spPr bwMode="auto">
          <a:xfrm>
            <a:off x="290513" y="6478588"/>
            <a:ext cx="11483975" cy="27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200">
                <a:latin typeface="Calibri" pitchFamily="34" charset="0"/>
              </a:rPr>
              <a:t>Fonte: </a:t>
            </a: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/>
            </a:extLst>
          </a:blip>
          <a:stretch>
            <a:fillRect/>
          </a:stretch>
        </p:blipFill>
        <p:spPr>
          <a:xfrm>
            <a:off x="11358562" y="0"/>
            <a:ext cx="833438" cy="762000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41988" name="Imagem 6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67213" y="0"/>
            <a:ext cx="6858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685800" y="2074863"/>
            <a:ext cx="3681413" cy="1371600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/>
              <a:t>Monitorização do paciente</a:t>
            </a:r>
          </a:p>
        </p:txBody>
      </p:sp>
    </p:spTree>
  </p:cSld>
  <p:clrMapOvr>
    <a:masterClrMapping/>
  </p:clrMapOvr>
  <p:transition spd="med">
    <p:fade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lestial">
  <a:themeElements>
    <a:clrScheme name="Celestial">
      <a:dk1>
        <a:sysClr val="windowText" lastClr="000000"/>
      </a:dk1>
      <a:lt1>
        <a:sysClr val="window" lastClr="FFFFFF"/>
      </a:lt1>
      <a:dk2>
        <a:srgbClr val="18276C"/>
      </a:dk2>
      <a:lt2>
        <a:srgbClr val="EBEBEB"/>
      </a:lt2>
      <a:accent1>
        <a:srgbClr val="AC3EC1"/>
      </a:accent1>
      <a:accent2>
        <a:srgbClr val="477BD1"/>
      </a:accent2>
      <a:accent3>
        <a:srgbClr val="46B298"/>
      </a:accent3>
      <a:accent4>
        <a:srgbClr val="90BA4C"/>
      </a:accent4>
      <a:accent5>
        <a:srgbClr val="DD9D31"/>
      </a:accent5>
      <a:accent6>
        <a:srgbClr val="E25247"/>
      </a:accent6>
      <a:hlink>
        <a:srgbClr val="C573D2"/>
      </a:hlink>
      <a:folHlink>
        <a:srgbClr val="CCAEE8"/>
      </a:folHlink>
    </a:clrScheme>
    <a:fontScheme name="Celestial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Celestial" id="{C4BB2A3D-0E93-4C5F-B0D2-9D3FCE089CC5}" vid="{42E5908D-19A2-46FD-89FA-638B126129EF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Celeste</Template>
  <TotalTime>379</TotalTime>
  <Words>1467</Words>
  <Application>Microsoft Office PowerPoint</Application>
  <PresentationFormat>Personalizar</PresentationFormat>
  <Paragraphs>133</Paragraphs>
  <Slides>24</Slides>
  <Notes>2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24</vt:i4>
      </vt:variant>
    </vt:vector>
  </HeadingPairs>
  <TitlesOfParts>
    <vt:vector size="29" baseType="lpstr">
      <vt:lpstr>Calibri</vt:lpstr>
      <vt:lpstr>Arial</vt:lpstr>
      <vt:lpstr>Calibri Light</vt:lpstr>
      <vt:lpstr>Wingdings</vt:lpstr>
      <vt:lpstr>Celestial</vt:lpstr>
      <vt:lpstr>Cetoacidose Diabética </vt:lpstr>
      <vt:lpstr>O que é cetoacidose diabética (CAD)?</vt:lpstr>
      <vt:lpstr>Fisiopatologia</vt:lpstr>
      <vt:lpstr>Slide 4</vt:lpstr>
      <vt:lpstr>Quadro Clínico</vt:lpstr>
      <vt:lpstr>Quadro clínico</vt:lpstr>
      <vt:lpstr>Outros achados</vt:lpstr>
      <vt:lpstr>Outros achados</vt:lpstr>
      <vt:lpstr>Tratamento</vt:lpstr>
      <vt:lpstr>Tratamento</vt:lpstr>
      <vt:lpstr>Tratamento</vt:lpstr>
      <vt:lpstr>Tratamento</vt:lpstr>
      <vt:lpstr>Alterações no ecg relacionadas ao potássio</vt:lpstr>
      <vt:lpstr>E o bicarbonato de sódio? </vt:lpstr>
      <vt:lpstr>Monitorização – está compensando?</vt:lpstr>
      <vt:lpstr>Monitorização – está compensando?</vt:lpstr>
      <vt:lpstr>Critérios para internação em UTI</vt:lpstr>
      <vt:lpstr>Complicações da cad</vt:lpstr>
      <vt:lpstr>Complicações da cad</vt:lpstr>
      <vt:lpstr>Referências bibliográficas</vt:lpstr>
      <vt:lpstr>Esquemas para Estudo</vt:lpstr>
      <vt:lpstr>Mecanismos da CAD</vt:lpstr>
      <vt:lpstr>Sinais clínicos da cad</vt:lpstr>
      <vt:lpstr>Monitorização do paciente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Cetoacidose Diabética</dc:title>
  <dc:creator>Karol</dc:creator>
  <cp:lastModifiedBy>Paulo</cp:lastModifiedBy>
  <cp:revision>42</cp:revision>
  <dcterms:created xsi:type="dcterms:W3CDTF">2016-10-31T17:19:31Z</dcterms:created>
  <dcterms:modified xsi:type="dcterms:W3CDTF">2016-11-10T23:48:41Z</dcterms:modified>
</cp:coreProperties>
</file>