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  <p:sldMasterId id="2147483852" r:id="rId2"/>
  </p:sldMasterIdLst>
  <p:notesMasterIdLst>
    <p:notesMasterId r:id="rId57"/>
  </p:notesMasterIdLst>
  <p:sldIdLst>
    <p:sldId id="265" r:id="rId3"/>
    <p:sldId id="314" r:id="rId4"/>
    <p:sldId id="315" r:id="rId5"/>
    <p:sldId id="324" r:id="rId6"/>
    <p:sldId id="325" r:id="rId7"/>
    <p:sldId id="257" r:id="rId8"/>
    <p:sldId id="258" r:id="rId9"/>
    <p:sldId id="312" r:id="rId10"/>
    <p:sldId id="313" r:id="rId11"/>
    <p:sldId id="259" r:id="rId12"/>
    <p:sldId id="289" r:id="rId13"/>
    <p:sldId id="290" r:id="rId14"/>
    <p:sldId id="262" r:id="rId15"/>
    <p:sldId id="291" r:id="rId16"/>
    <p:sldId id="264" r:id="rId17"/>
    <p:sldId id="269" r:id="rId18"/>
    <p:sldId id="271" r:id="rId19"/>
    <p:sldId id="292" r:id="rId20"/>
    <p:sldId id="270" r:id="rId21"/>
    <p:sldId id="316" r:id="rId22"/>
    <p:sldId id="317" r:id="rId23"/>
    <p:sldId id="327" r:id="rId24"/>
    <p:sldId id="318" r:id="rId25"/>
    <p:sldId id="319" r:id="rId26"/>
    <p:sldId id="321" r:id="rId27"/>
    <p:sldId id="320" r:id="rId28"/>
    <p:sldId id="326" r:id="rId29"/>
    <p:sldId id="322" r:id="rId30"/>
    <p:sldId id="323" r:id="rId31"/>
    <p:sldId id="328" r:id="rId32"/>
    <p:sldId id="329" r:id="rId33"/>
    <p:sldId id="294" r:id="rId34"/>
    <p:sldId id="295" r:id="rId35"/>
    <p:sldId id="296" r:id="rId36"/>
    <p:sldId id="308" r:id="rId37"/>
    <p:sldId id="300" r:id="rId38"/>
    <p:sldId id="299" r:id="rId39"/>
    <p:sldId id="298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30" r:id="rId48"/>
    <p:sldId id="331" r:id="rId49"/>
    <p:sldId id="332" r:id="rId50"/>
    <p:sldId id="333" r:id="rId51"/>
    <p:sldId id="334" r:id="rId52"/>
    <p:sldId id="309" r:id="rId53"/>
    <p:sldId id="272" r:id="rId54"/>
    <p:sldId id="310" r:id="rId55"/>
    <p:sldId id="287" r:id="rId56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-77" y="-1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18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DF9370-6BE6-45ED-A201-8DDDF21470DC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</dgm:pt>
    <dgm:pt modelId="{9178F4DB-DC97-4B7E-AE51-791333CD5579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pt-BR" sz="1800" dirty="0" smtClean="0"/>
            <a:t>2 primeiros anos de vida.</a:t>
          </a:r>
          <a:endParaRPr lang="pt-BR" sz="1800" dirty="0"/>
        </a:p>
      </dgm:t>
    </dgm:pt>
    <dgm:pt modelId="{19C4A1FA-B17F-45A1-890E-558C64959914}" type="parTrans" cxnId="{4119899A-671C-46EA-8184-81AD8F911D47}">
      <dgm:prSet/>
      <dgm:spPr/>
      <dgm:t>
        <a:bodyPr/>
        <a:lstStyle/>
        <a:p>
          <a:endParaRPr lang="pt-BR"/>
        </a:p>
      </dgm:t>
    </dgm:pt>
    <dgm:pt modelId="{5ADFE70E-F258-42C2-BDA7-6854926A9460}" type="sibTrans" cxnId="{4119899A-671C-46EA-8184-81AD8F911D47}">
      <dgm:prSet/>
      <dgm:spPr/>
      <dgm:t>
        <a:bodyPr/>
        <a:lstStyle/>
        <a:p>
          <a:endParaRPr lang="pt-BR"/>
        </a:p>
      </dgm:t>
    </dgm:pt>
    <dgm:pt modelId="{0916F63C-6F69-42D4-BB9B-A5DFA75C9E49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pt-BR" sz="1800" dirty="0" smtClean="0"/>
            <a:t>Também incidente: faixa etária dos 6 meses aos 6 anos.</a:t>
          </a:r>
          <a:endParaRPr lang="pt-BR" sz="1800" dirty="0"/>
        </a:p>
      </dgm:t>
    </dgm:pt>
    <dgm:pt modelId="{3108EA37-650D-4261-9937-4EC599FECD2C}" type="parTrans" cxnId="{CEC72232-9C23-436E-A641-FF3CD1E3540D}">
      <dgm:prSet/>
      <dgm:spPr/>
      <dgm:t>
        <a:bodyPr/>
        <a:lstStyle/>
        <a:p>
          <a:endParaRPr lang="pt-BR"/>
        </a:p>
      </dgm:t>
    </dgm:pt>
    <dgm:pt modelId="{BEC3128B-A2D3-4479-B63B-5FF1D976BB69}" type="sibTrans" cxnId="{CEC72232-9C23-436E-A641-FF3CD1E3540D}">
      <dgm:prSet/>
      <dgm:spPr/>
      <dgm:t>
        <a:bodyPr/>
        <a:lstStyle/>
        <a:p>
          <a:endParaRPr lang="pt-BR"/>
        </a:p>
      </dgm:t>
    </dgm:pt>
    <dgm:pt modelId="{173C2982-FF7E-4BAB-AC6D-DD0E8E03486F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pt-BR" sz="1800" dirty="0" smtClean="0"/>
            <a:t>Mais comum em meninos.</a:t>
          </a:r>
          <a:endParaRPr lang="pt-BR" sz="1800" dirty="0"/>
        </a:p>
      </dgm:t>
    </dgm:pt>
    <dgm:pt modelId="{69B0A17D-9D41-4ED2-AE1C-678A860810E0}" type="parTrans" cxnId="{AD87EFE7-3010-49B5-8D1A-C9A149D85EC0}">
      <dgm:prSet/>
      <dgm:spPr/>
      <dgm:t>
        <a:bodyPr/>
        <a:lstStyle/>
        <a:p>
          <a:endParaRPr lang="pt-BR"/>
        </a:p>
      </dgm:t>
    </dgm:pt>
    <dgm:pt modelId="{B3461FD9-43C3-46F6-B7FD-04A0EEA33C38}" type="sibTrans" cxnId="{AD87EFE7-3010-49B5-8D1A-C9A149D85EC0}">
      <dgm:prSet/>
      <dgm:spPr/>
      <dgm:t>
        <a:bodyPr/>
        <a:lstStyle/>
        <a:p>
          <a:endParaRPr lang="pt-BR"/>
        </a:p>
      </dgm:t>
    </dgm:pt>
    <dgm:pt modelId="{FCB41620-B3F7-47B6-9015-AB1F099956EA}" type="pres">
      <dgm:prSet presAssocID="{F7DF9370-6BE6-45ED-A201-8DDDF21470DC}" presName="Name0" presStyleCnt="0">
        <dgm:presLayoutVars>
          <dgm:dir/>
          <dgm:resizeHandles val="exact"/>
        </dgm:presLayoutVars>
      </dgm:prSet>
      <dgm:spPr/>
    </dgm:pt>
    <dgm:pt modelId="{B422E5C5-7821-43CD-BEF8-F675902B9873}" type="pres">
      <dgm:prSet presAssocID="{9178F4DB-DC97-4B7E-AE51-791333CD557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375D568-3117-49F4-8B86-CE68AAADD7DF}" type="pres">
      <dgm:prSet presAssocID="{5ADFE70E-F258-42C2-BDA7-6854926A9460}" presName="sibTrans" presStyleLbl="sibTrans2D1" presStyleIdx="0" presStyleCnt="2"/>
      <dgm:spPr/>
      <dgm:t>
        <a:bodyPr/>
        <a:lstStyle/>
        <a:p>
          <a:endParaRPr lang="pt-BR"/>
        </a:p>
      </dgm:t>
    </dgm:pt>
    <dgm:pt modelId="{4A3A4C3A-C5BB-40D8-9D75-27DCFBA55FE5}" type="pres">
      <dgm:prSet presAssocID="{5ADFE70E-F258-42C2-BDA7-6854926A9460}" presName="connectorText" presStyleLbl="sibTrans2D1" presStyleIdx="0" presStyleCnt="2"/>
      <dgm:spPr/>
      <dgm:t>
        <a:bodyPr/>
        <a:lstStyle/>
        <a:p>
          <a:endParaRPr lang="pt-BR"/>
        </a:p>
      </dgm:t>
    </dgm:pt>
    <dgm:pt modelId="{A795E220-57D8-4E55-B1A0-19E80F243D8E}" type="pres">
      <dgm:prSet presAssocID="{0916F63C-6F69-42D4-BB9B-A5DFA75C9E4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0E18338-1C27-41D3-BB7E-AE40A897C166}" type="pres">
      <dgm:prSet presAssocID="{BEC3128B-A2D3-4479-B63B-5FF1D976BB69}" presName="sibTrans" presStyleLbl="sibTrans2D1" presStyleIdx="1" presStyleCnt="2"/>
      <dgm:spPr/>
      <dgm:t>
        <a:bodyPr/>
        <a:lstStyle/>
        <a:p>
          <a:endParaRPr lang="pt-BR"/>
        </a:p>
      </dgm:t>
    </dgm:pt>
    <dgm:pt modelId="{E3206DF6-1F39-46EE-A9D1-0672A97085F7}" type="pres">
      <dgm:prSet presAssocID="{BEC3128B-A2D3-4479-B63B-5FF1D976BB69}" presName="connectorText" presStyleLbl="sibTrans2D1" presStyleIdx="1" presStyleCnt="2"/>
      <dgm:spPr/>
      <dgm:t>
        <a:bodyPr/>
        <a:lstStyle/>
        <a:p>
          <a:endParaRPr lang="pt-BR"/>
        </a:p>
      </dgm:t>
    </dgm:pt>
    <dgm:pt modelId="{C2C2076C-6C69-4DF0-85D4-2DD4960C068D}" type="pres">
      <dgm:prSet presAssocID="{173C2982-FF7E-4BAB-AC6D-DD0E8E03486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D87EFE7-3010-49B5-8D1A-C9A149D85EC0}" srcId="{F7DF9370-6BE6-45ED-A201-8DDDF21470DC}" destId="{173C2982-FF7E-4BAB-AC6D-DD0E8E03486F}" srcOrd="2" destOrd="0" parTransId="{69B0A17D-9D41-4ED2-AE1C-678A860810E0}" sibTransId="{B3461FD9-43C3-46F6-B7FD-04A0EEA33C38}"/>
    <dgm:cxn modelId="{CEC72232-9C23-436E-A641-FF3CD1E3540D}" srcId="{F7DF9370-6BE6-45ED-A201-8DDDF21470DC}" destId="{0916F63C-6F69-42D4-BB9B-A5DFA75C9E49}" srcOrd="1" destOrd="0" parTransId="{3108EA37-650D-4261-9937-4EC599FECD2C}" sibTransId="{BEC3128B-A2D3-4479-B63B-5FF1D976BB69}"/>
    <dgm:cxn modelId="{F43CA4FE-96CD-4FCF-9539-1D7939C05E69}" type="presOf" srcId="{173C2982-FF7E-4BAB-AC6D-DD0E8E03486F}" destId="{C2C2076C-6C69-4DF0-85D4-2DD4960C068D}" srcOrd="0" destOrd="0" presId="urn:microsoft.com/office/officeart/2005/8/layout/process1"/>
    <dgm:cxn modelId="{28195E66-B3E3-4FA7-A5B2-B15C3B22C8FB}" type="presOf" srcId="{5ADFE70E-F258-42C2-BDA7-6854926A9460}" destId="{B375D568-3117-49F4-8B86-CE68AAADD7DF}" srcOrd="0" destOrd="0" presId="urn:microsoft.com/office/officeart/2005/8/layout/process1"/>
    <dgm:cxn modelId="{2EB58579-A109-4F17-980D-9E9F97AABD7E}" type="presOf" srcId="{BEC3128B-A2D3-4479-B63B-5FF1D976BB69}" destId="{E3206DF6-1F39-46EE-A9D1-0672A97085F7}" srcOrd="1" destOrd="0" presId="urn:microsoft.com/office/officeart/2005/8/layout/process1"/>
    <dgm:cxn modelId="{9D722A1A-BEC0-4513-BD72-1B5D6344F654}" type="presOf" srcId="{0916F63C-6F69-42D4-BB9B-A5DFA75C9E49}" destId="{A795E220-57D8-4E55-B1A0-19E80F243D8E}" srcOrd="0" destOrd="0" presId="urn:microsoft.com/office/officeart/2005/8/layout/process1"/>
    <dgm:cxn modelId="{2CC439E0-44B8-491A-A70A-27AEB4F106CE}" type="presOf" srcId="{5ADFE70E-F258-42C2-BDA7-6854926A9460}" destId="{4A3A4C3A-C5BB-40D8-9D75-27DCFBA55FE5}" srcOrd="1" destOrd="0" presId="urn:microsoft.com/office/officeart/2005/8/layout/process1"/>
    <dgm:cxn modelId="{4119899A-671C-46EA-8184-81AD8F911D47}" srcId="{F7DF9370-6BE6-45ED-A201-8DDDF21470DC}" destId="{9178F4DB-DC97-4B7E-AE51-791333CD5579}" srcOrd="0" destOrd="0" parTransId="{19C4A1FA-B17F-45A1-890E-558C64959914}" sibTransId="{5ADFE70E-F258-42C2-BDA7-6854926A9460}"/>
    <dgm:cxn modelId="{48B257BB-6756-41D2-913B-D55F94F0FB49}" type="presOf" srcId="{F7DF9370-6BE6-45ED-A201-8DDDF21470DC}" destId="{FCB41620-B3F7-47B6-9015-AB1F099956EA}" srcOrd="0" destOrd="0" presId="urn:microsoft.com/office/officeart/2005/8/layout/process1"/>
    <dgm:cxn modelId="{80EC24F3-8724-48D2-AF4E-83E226489BDB}" type="presOf" srcId="{9178F4DB-DC97-4B7E-AE51-791333CD5579}" destId="{B422E5C5-7821-43CD-BEF8-F675902B9873}" srcOrd="0" destOrd="0" presId="urn:microsoft.com/office/officeart/2005/8/layout/process1"/>
    <dgm:cxn modelId="{E390DFA1-3865-4E6D-9314-5B7957DD2F41}" type="presOf" srcId="{BEC3128B-A2D3-4479-B63B-5FF1D976BB69}" destId="{30E18338-1C27-41D3-BB7E-AE40A897C166}" srcOrd="0" destOrd="0" presId="urn:microsoft.com/office/officeart/2005/8/layout/process1"/>
    <dgm:cxn modelId="{9F3DBEF2-72F2-4E81-BA4B-091E171429BF}" type="presParOf" srcId="{FCB41620-B3F7-47B6-9015-AB1F099956EA}" destId="{B422E5C5-7821-43CD-BEF8-F675902B9873}" srcOrd="0" destOrd="0" presId="urn:microsoft.com/office/officeart/2005/8/layout/process1"/>
    <dgm:cxn modelId="{02FAA4A7-4D36-4457-BB6E-D6FEF4525C7D}" type="presParOf" srcId="{FCB41620-B3F7-47B6-9015-AB1F099956EA}" destId="{B375D568-3117-49F4-8B86-CE68AAADD7DF}" srcOrd="1" destOrd="0" presId="urn:microsoft.com/office/officeart/2005/8/layout/process1"/>
    <dgm:cxn modelId="{F9AF5B3A-F8EA-4C41-87BE-E4B5C9603B83}" type="presParOf" srcId="{B375D568-3117-49F4-8B86-CE68AAADD7DF}" destId="{4A3A4C3A-C5BB-40D8-9D75-27DCFBA55FE5}" srcOrd="0" destOrd="0" presId="urn:microsoft.com/office/officeart/2005/8/layout/process1"/>
    <dgm:cxn modelId="{3105DA6A-E509-4450-87D3-9F24125A67C1}" type="presParOf" srcId="{FCB41620-B3F7-47B6-9015-AB1F099956EA}" destId="{A795E220-57D8-4E55-B1A0-19E80F243D8E}" srcOrd="2" destOrd="0" presId="urn:microsoft.com/office/officeart/2005/8/layout/process1"/>
    <dgm:cxn modelId="{BD27E647-1F28-42D5-8C81-983D82DEE81F}" type="presParOf" srcId="{FCB41620-B3F7-47B6-9015-AB1F099956EA}" destId="{30E18338-1C27-41D3-BB7E-AE40A897C166}" srcOrd="3" destOrd="0" presId="urn:microsoft.com/office/officeart/2005/8/layout/process1"/>
    <dgm:cxn modelId="{66D0681F-F9E9-465C-8BEA-ECC9FB7C1400}" type="presParOf" srcId="{30E18338-1C27-41D3-BB7E-AE40A897C166}" destId="{E3206DF6-1F39-46EE-A9D1-0672A97085F7}" srcOrd="0" destOrd="0" presId="urn:microsoft.com/office/officeart/2005/8/layout/process1"/>
    <dgm:cxn modelId="{CC355F3A-7265-4E67-B951-AA981C9F199E}" type="presParOf" srcId="{FCB41620-B3F7-47B6-9015-AB1F099956EA}" destId="{C2C2076C-6C69-4DF0-85D4-2DD4960C068D}" srcOrd="4" destOrd="0" presId="urn:microsoft.com/office/officeart/2005/8/layout/process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BDE852-3700-4977-8BB0-AFDC35E6C8F0}" type="doc">
      <dgm:prSet loTypeId="urn:microsoft.com/office/officeart/2005/8/layout/radial6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A7ECE408-F12F-4AC1-A887-7FEBE9DF2217}">
      <dgm:prSet phldrT="[Texto]" custT="1"/>
      <dgm:spPr/>
      <dgm:t>
        <a:bodyPr/>
        <a:lstStyle/>
        <a:p>
          <a:r>
            <a:rPr lang="pt-BR" sz="2000" dirty="0" smtClean="0"/>
            <a:t>Quadro Clínico</a:t>
          </a:r>
          <a:endParaRPr lang="pt-BR" sz="2000" dirty="0"/>
        </a:p>
      </dgm:t>
    </dgm:pt>
    <dgm:pt modelId="{F6D77E8A-8688-4DEB-9457-058A4F388E53}" type="parTrans" cxnId="{1383DD0F-8AE5-4345-A640-CF28ED445C51}">
      <dgm:prSet/>
      <dgm:spPr/>
      <dgm:t>
        <a:bodyPr/>
        <a:lstStyle/>
        <a:p>
          <a:endParaRPr lang="pt-BR"/>
        </a:p>
      </dgm:t>
    </dgm:pt>
    <dgm:pt modelId="{FC00B849-FEB5-47E2-9F72-9FB5829C886D}" type="sibTrans" cxnId="{1383DD0F-8AE5-4345-A640-CF28ED445C51}">
      <dgm:prSet/>
      <dgm:spPr/>
      <dgm:t>
        <a:bodyPr/>
        <a:lstStyle/>
        <a:p>
          <a:endParaRPr lang="pt-BR"/>
        </a:p>
      </dgm:t>
    </dgm:pt>
    <dgm:pt modelId="{63C1F279-8B32-4CBD-82B9-C5AB951D66ED}">
      <dgm:prSet phldrT="[Texto]"/>
      <dgm:spPr/>
      <dgm:t>
        <a:bodyPr/>
        <a:lstStyle/>
        <a:p>
          <a:r>
            <a:rPr lang="pt-BR" dirty="0" smtClean="0"/>
            <a:t>Rouquidão</a:t>
          </a:r>
          <a:endParaRPr lang="pt-BR" dirty="0"/>
        </a:p>
      </dgm:t>
    </dgm:pt>
    <dgm:pt modelId="{89267305-7AE4-4690-8103-5FAA0A448468}" type="parTrans" cxnId="{4870D431-A034-4D4C-8775-50AE0C45F50C}">
      <dgm:prSet/>
      <dgm:spPr/>
      <dgm:t>
        <a:bodyPr/>
        <a:lstStyle/>
        <a:p>
          <a:endParaRPr lang="pt-BR"/>
        </a:p>
      </dgm:t>
    </dgm:pt>
    <dgm:pt modelId="{0FC9EBE3-8C62-446F-8DE3-DFB1DD62389D}" type="sibTrans" cxnId="{4870D431-A034-4D4C-8775-50AE0C45F50C}">
      <dgm:prSet/>
      <dgm:spPr/>
      <dgm:t>
        <a:bodyPr/>
        <a:lstStyle/>
        <a:p>
          <a:endParaRPr lang="pt-BR"/>
        </a:p>
      </dgm:t>
    </dgm:pt>
    <dgm:pt modelId="{5F895CFD-4B86-48DD-B4BE-81A61C63F6D5}">
      <dgm:prSet phldrT="[Texto]"/>
      <dgm:spPr/>
      <dgm:t>
        <a:bodyPr/>
        <a:lstStyle/>
        <a:p>
          <a:r>
            <a:rPr lang="pt-BR" dirty="0" smtClean="0"/>
            <a:t>Tosse </a:t>
          </a:r>
        </a:p>
        <a:p>
          <a:r>
            <a:rPr lang="pt-BR" dirty="0" smtClean="0"/>
            <a:t>“ ladrante”</a:t>
          </a:r>
          <a:endParaRPr lang="pt-BR" dirty="0"/>
        </a:p>
      </dgm:t>
    </dgm:pt>
    <dgm:pt modelId="{5BA8CBC3-10CA-4B89-A9E3-69C6121561C0}" type="parTrans" cxnId="{497FF4BF-5E2F-4A91-B18F-6184D64C127C}">
      <dgm:prSet/>
      <dgm:spPr/>
      <dgm:t>
        <a:bodyPr/>
        <a:lstStyle/>
        <a:p>
          <a:endParaRPr lang="pt-BR"/>
        </a:p>
      </dgm:t>
    </dgm:pt>
    <dgm:pt modelId="{ADF71946-6465-4047-AA71-BDB256B0879A}" type="sibTrans" cxnId="{497FF4BF-5E2F-4A91-B18F-6184D64C127C}">
      <dgm:prSet/>
      <dgm:spPr/>
      <dgm:t>
        <a:bodyPr/>
        <a:lstStyle/>
        <a:p>
          <a:endParaRPr lang="pt-BR"/>
        </a:p>
      </dgm:t>
    </dgm:pt>
    <dgm:pt modelId="{69CC883F-C8CC-4EEB-9387-52B27E48D201}">
      <dgm:prSet phldrT="[Texto]"/>
      <dgm:spPr/>
      <dgm:t>
        <a:bodyPr/>
        <a:lstStyle/>
        <a:p>
          <a:r>
            <a:rPr lang="pt-BR" dirty="0" smtClean="0"/>
            <a:t>Estridor Inspiratório</a:t>
          </a:r>
          <a:endParaRPr lang="pt-BR" dirty="0"/>
        </a:p>
      </dgm:t>
    </dgm:pt>
    <dgm:pt modelId="{45CD48E4-F7E3-4FFB-9039-F29653E0E53C}" type="parTrans" cxnId="{83EF8C5A-70FF-4B30-9723-A4F65AB5DB80}">
      <dgm:prSet/>
      <dgm:spPr/>
      <dgm:t>
        <a:bodyPr/>
        <a:lstStyle/>
        <a:p>
          <a:endParaRPr lang="pt-BR"/>
        </a:p>
      </dgm:t>
    </dgm:pt>
    <dgm:pt modelId="{B14A4B20-CC0E-4567-9D1F-D7F1824645F7}" type="sibTrans" cxnId="{83EF8C5A-70FF-4B30-9723-A4F65AB5DB80}">
      <dgm:prSet/>
      <dgm:spPr/>
      <dgm:t>
        <a:bodyPr/>
        <a:lstStyle/>
        <a:p>
          <a:endParaRPr lang="pt-BR"/>
        </a:p>
      </dgm:t>
    </dgm:pt>
    <dgm:pt modelId="{C79D1737-FB13-479B-B260-BD25A8ABB24B}" type="pres">
      <dgm:prSet presAssocID="{FABDE852-3700-4977-8BB0-AFDC35E6C8F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3CF2950-1E44-4F2C-AA50-E423062AB86F}" type="pres">
      <dgm:prSet presAssocID="{A7ECE408-F12F-4AC1-A887-7FEBE9DF2217}" presName="centerShape" presStyleLbl="node0" presStyleIdx="0" presStyleCnt="1" custLinFactNeighborX="-2932" custLinFactNeighborY="-2932"/>
      <dgm:spPr/>
      <dgm:t>
        <a:bodyPr/>
        <a:lstStyle/>
        <a:p>
          <a:endParaRPr lang="pt-BR"/>
        </a:p>
      </dgm:t>
    </dgm:pt>
    <dgm:pt modelId="{FB4E2931-975F-4A8F-958E-45FF649F8632}" type="pres">
      <dgm:prSet presAssocID="{63C1F279-8B32-4CBD-82B9-C5AB951D66ED}" presName="node" presStyleLbl="node1" presStyleIdx="0" presStyleCnt="3" custScaleX="141889" custScaleY="14170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1D47B42-337A-4FFF-BEA1-35D61A8CADC0}" type="pres">
      <dgm:prSet presAssocID="{63C1F279-8B32-4CBD-82B9-C5AB951D66ED}" presName="dummy" presStyleCnt="0"/>
      <dgm:spPr/>
    </dgm:pt>
    <dgm:pt modelId="{54E22433-925F-4EB3-A0B5-2E47BA602A3F}" type="pres">
      <dgm:prSet presAssocID="{0FC9EBE3-8C62-446F-8DE3-DFB1DD62389D}" presName="sibTrans" presStyleLbl="sibTrans2D1" presStyleIdx="0" presStyleCnt="3"/>
      <dgm:spPr/>
      <dgm:t>
        <a:bodyPr/>
        <a:lstStyle/>
        <a:p>
          <a:endParaRPr lang="pt-BR"/>
        </a:p>
      </dgm:t>
    </dgm:pt>
    <dgm:pt modelId="{48629815-DF6C-4FAD-BE3E-A4A6836258A6}" type="pres">
      <dgm:prSet presAssocID="{5F895CFD-4B86-48DD-B4BE-81A61C63F6D5}" presName="node" presStyleLbl="node1" presStyleIdx="1" presStyleCnt="3" custScaleX="141889" custScaleY="14170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B831F9A-A2D3-42F8-9BAE-BDB6BA62AF8E}" type="pres">
      <dgm:prSet presAssocID="{5F895CFD-4B86-48DD-B4BE-81A61C63F6D5}" presName="dummy" presStyleCnt="0"/>
      <dgm:spPr/>
    </dgm:pt>
    <dgm:pt modelId="{7DD6C14F-B659-49C3-A766-F00CC85518B2}" type="pres">
      <dgm:prSet presAssocID="{ADF71946-6465-4047-AA71-BDB256B0879A}" presName="sibTrans" presStyleLbl="sibTrans2D1" presStyleIdx="1" presStyleCnt="3"/>
      <dgm:spPr/>
      <dgm:t>
        <a:bodyPr/>
        <a:lstStyle/>
        <a:p>
          <a:endParaRPr lang="pt-BR"/>
        </a:p>
      </dgm:t>
    </dgm:pt>
    <dgm:pt modelId="{01D4C3DD-BA5D-40E1-A0A6-3FAE582AFE6A}" type="pres">
      <dgm:prSet presAssocID="{69CC883F-C8CC-4EEB-9387-52B27E48D201}" presName="node" presStyleLbl="node1" presStyleIdx="2" presStyleCnt="3" custScaleX="141889" custScaleY="14170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D85B772-E3FE-463D-B14A-629B0B5F3760}" type="pres">
      <dgm:prSet presAssocID="{69CC883F-C8CC-4EEB-9387-52B27E48D201}" presName="dummy" presStyleCnt="0"/>
      <dgm:spPr/>
    </dgm:pt>
    <dgm:pt modelId="{DAB5A6C8-98D1-4C92-A367-4A6DA9D73621}" type="pres">
      <dgm:prSet presAssocID="{B14A4B20-CC0E-4567-9D1F-D7F1824645F7}" presName="sibTrans" presStyleLbl="sibTrans2D1" presStyleIdx="2" presStyleCnt="3"/>
      <dgm:spPr/>
      <dgm:t>
        <a:bodyPr/>
        <a:lstStyle/>
        <a:p>
          <a:endParaRPr lang="pt-BR"/>
        </a:p>
      </dgm:t>
    </dgm:pt>
  </dgm:ptLst>
  <dgm:cxnLst>
    <dgm:cxn modelId="{1383DD0F-8AE5-4345-A640-CF28ED445C51}" srcId="{FABDE852-3700-4977-8BB0-AFDC35E6C8F0}" destId="{A7ECE408-F12F-4AC1-A887-7FEBE9DF2217}" srcOrd="0" destOrd="0" parTransId="{F6D77E8A-8688-4DEB-9457-058A4F388E53}" sibTransId="{FC00B849-FEB5-47E2-9F72-9FB5829C886D}"/>
    <dgm:cxn modelId="{742AA419-C3E2-4A12-9DBA-1A4A6D62D504}" type="presOf" srcId="{ADF71946-6465-4047-AA71-BDB256B0879A}" destId="{7DD6C14F-B659-49C3-A766-F00CC85518B2}" srcOrd="0" destOrd="0" presId="urn:microsoft.com/office/officeart/2005/8/layout/radial6"/>
    <dgm:cxn modelId="{4870D431-A034-4D4C-8775-50AE0C45F50C}" srcId="{A7ECE408-F12F-4AC1-A887-7FEBE9DF2217}" destId="{63C1F279-8B32-4CBD-82B9-C5AB951D66ED}" srcOrd="0" destOrd="0" parTransId="{89267305-7AE4-4690-8103-5FAA0A448468}" sibTransId="{0FC9EBE3-8C62-446F-8DE3-DFB1DD62389D}"/>
    <dgm:cxn modelId="{3ACDB0B6-D623-4438-9277-AA314763C027}" type="presOf" srcId="{FABDE852-3700-4977-8BB0-AFDC35E6C8F0}" destId="{C79D1737-FB13-479B-B260-BD25A8ABB24B}" srcOrd="0" destOrd="0" presId="urn:microsoft.com/office/officeart/2005/8/layout/radial6"/>
    <dgm:cxn modelId="{52FDCB96-0F82-44F8-8C03-57DA6EEE0A6D}" type="presOf" srcId="{5F895CFD-4B86-48DD-B4BE-81A61C63F6D5}" destId="{48629815-DF6C-4FAD-BE3E-A4A6836258A6}" srcOrd="0" destOrd="0" presId="urn:microsoft.com/office/officeart/2005/8/layout/radial6"/>
    <dgm:cxn modelId="{E9BDAB7F-AC75-4D24-96AA-6263C1DFD860}" type="presOf" srcId="{A7ECE408-F12F-4AC1-A887-7FEBE9DF2217}" destId="{93CF2950-1E44-4F2C-AA50-E423062AB86F}" srcOrd="0" destOrd="0" presId="urn:microsoft.com/office/officeart/2005/8/layout/radial6"/>
    <dgm:cxn modelId="{BDD2D4DE-A883-48DD-85FA-A780D97F3382}" type="presOf" srcId="{0FC9EBE3-8C62-446F-8DE3-DFB1DD62389D}" destId="{54E22433-925F-4EB3-A0B5-2E47BA602A3F}" srcOrd="0" destOrd="0" presId="urn:microsoft.com/office/officeart/2005/8/layout/radial6"/>
    <dgm:cxn modelId="{C130DF44-0D44-4652-9CA8-7B8A16518A2D}" type="presOf" srcId="{B14A4B20-CC0E-4567-9D1F-D7F1824645F7}" destId="{DAB5A6C8-98D1-4C92-A367-4A6DA9D73621}" srcOrd="0" destOrd="0" presId="urn:microsoft.com/office/officeart/2005/8/layout/radial6"/>
    <dgm:cxn modelId="{83EF8C5A-70FF-4B30-9723-A4F65AB5DB80}" srcId="{A7ECE408-F12F-4AC1-A887-7FEBE9DF2217}" destId="{69CC883F-C8CC-4EEB-9387-52B27E48D201}" srcOrd="2" destOrd="0" parTransId="{45CD48E4-F7E3-4FFB-9039-F29653E0E53C}" sibTransId="{B14A4B20-CC0E-4567-9D1F-D7F1824645F7}"/>
    <dgm:cxn modelId="{497FF4BF-5E2F-4A91-B18F-6184D64C127C}" srcId="{A7ECE408-F12F-4AC1-A887-7FEBE9DF2217}" destId="{5F895CFD-4B86-48DD-B4BE-81A61C63F6D5}" srcOrd="1" destOrd="0" parTransId="{5BA8CBC3-10CA-4B89-A9E3-69C6121561C0}" sibTransId="{ADF71946-6465-4047-AA71-BDB256B0879A}"/>
    <dgm:cxn modelId="{9D7A630E-EE7C-4C90-A839-C7E01C6A762B}" type="presOf" srcId="{69CC883F-C8CC-4EEB-9387-52B27E48D201}" destId="{01D4C3DD-BA5D-40E1-A0A6-3FAE582AFE6A}" srcOrd="0" destOrd="0" presId="urn:microsoft.com/office/officeart/2005/8/layout/radial6"/>
    <dgm:cxn modelId="{E495F9D6-5D1E-492B-BB8F-65EF79D8776A}" type="presOf" srcId="{63C1F279-8B32-4CBD-82B9-C5AB951D66ED}" destId="{FB4E2931-975F-4A8F-958E-45FF649F8632}" srcOrd="0" destOrd="0" presId="urn:microsoft.com/office/officeart/2005/8/layout/radial6"/>
    <dgm:cxn modelId="{AFD3C59A-7DED-4DB3-94CB-45FDC2130A76}" type="presParOf" srcId="{C79D1737-FB13-479B-B260-BD25A8ABB24B}" destId="{93CF2950-1E44-4F2C-AA50-E423062AB86F}" srcOrd="0" destOrd="0" presId="urn:microsoft.com/office/officeart/2005/8/layout/radial6"/>
    <dgm:cxn modelId="{FF5848CF-AE8D-4AE7-92AD-D4DAE9A5DC37}" type="presParOf" srcId="{C79D1737-FB13-479B-B260-BD25A8ABB24B}" destId="{FB4E2931-975F-4A8F-958E-45FF649F8632}" srcOrd="1" destOrd="0" presId="urn:microsoft.com/office/officeart/2005/8/layout/radial6"/>
    <dgm:cxn modelId="{A11B0799-4BCB-4DC9-8500-B031665850D3}" type="presParOf" srcId="{C79D1737-FB13-479B-B260-BD25A8ABB24B}" destId="{61D47B42-337A-4FFF-BEA1-35D61A8CADC0}" srcOrd="2" destOrd="0" presId="urn:microsoft.com/office/officeart/2005/8/layout/radial6"/>
    <dgm:cxn modelId="{18E96FF6-C9CE-47DE-B05E-9A1D4272F6C8}" type="presParOf" srcId="{C79D1737-FB13-479B-B260-BD25A8ABB24B}" destId="{54E22433-925F-4EB3-A0B5-2E47BA602A3F}" srcOrd="3" destOrd="0" presId="urn:microsoft.com/office/officeart/2005/8/layout/radial6"/>
    <dgm:cxn modelId="{DDF46EDC-CC1E-475D-B778-D5C6990C9A62}" type="presParOf" srcId="{C79D1737-FB13-479B-B260-BD25A8ABB24B}" destId="{48629815-DF6C-4FAD-BE3E-A4A6836258A6}" srcOrd="4" destOrd="0" presId="urn:microsoft.com/office/officeart/2005/8/layout/radial6"/>
    <dgm:cxn modelId="{17187C65-D02E-4030-A58C-A22BB64AC95F}" type="presParOf" srcId="{C79D1737-FB13-479B-B260-BD25A8ABB24B}" destId="{0B831F9A-A2D3-42F8-9BAE-BDB6BA62AF8E}" srcOrd="5" destOrd="0" presId="urn:microsoft.com/office/officeart/2005/8/layout/radial6"/>
    <dgm:cxn modelId="{3BBECD5C-1B7B-4751-8E97-F7A86D58EB51}" type="presParOf" srcId="{C79D1737-FB13-479B-B260-BD25A8ABB24B}" destId="{7DD6C14F-B659-49C3-A766-F00CC85518B2}" srcOrd="6" destOrd="0" presId="urn:microsoft.com/office/officeart/2005/8/layout/radial6"/>
    <dgm:cxn modelId="{C9BFE0C7-BE02-46A7-B1C8-8C7A14230528}" type="presParOf" srcId="{C79D1737-FB13-479B-B260-BD25A8ABB24B}" destId="{01D4C3DD-BA5D-40E1-A0A6-3FAE582AFE6A}" srcOrd="7" destOrd="0" presId="urn:microsoft.com/office/officeart/2005/8/layout/radial6"/>
    <dgm:cxn modelId="{399B0780-479D-4782-8EC5-CCA6AEF98989}" type="presParOf" srcId="{C79D1737-FB13-479B-B260-BD25A8ABB24B}" destId="{FD85B772-E3FE-463D-B14A-629B0B5F3760}" srcOrd="8" destOrd="0" presId="urn:microsoft.com/office/officeart/2005/8/layout/radial6"/>
    <dgm:cxn modelId="{015F2D5C-2CEF-438A-855E-0754D550111A}" type="presParOf" srcId="{C79D1737-FB13-479B-B260-BD25A8ABB24B}" destId="{DAB5A6C8-98D1-4C92-A367-4A6DA9D73621}" srcOrd="9" destOrd="0" presId="urn:microsoft.com/office/officeart/2005/8/layout/radial6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F8FD6F-FB1E-4903-A2C4-E4F3328B1F10}" type="doc">
      <dgm:prSet loTypeId="urn:microsoft.com/office/officeart/2005/8/layout/list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577D0A42-EF9E-4452-9022-2041DB82FD52}">
      <dgm:prSet phldrT="[Texto]" custT="1"/>
      <dgm:spPr/>
      <dgm:t>
        <a:bodyPr/>
        <a:lstStyle/>
        <a:p>
          <a:pPr algn="ctr"/>
          <a:r>
            <a:rPr lang="pt-BR" sz="1800" dirty="0" smtClean="0"/>
            <a:t>Evitar complicações.</a:t>
          </a:r>
          <a:endParaRPr lang="pt-BR" sz="1800" dirty="0"/>
        </a:p>
      </dgm:t>
    </dgm:pt>
    <dgm:pt modelId="{602450AF-8D8E-46EB-896B-C8C7CC9DCED3}" type="parTrans" cxnId="{08483643-1799-4DCD-9AAF-17F3C4233280}">
      <dgm:prSet/>
      <dgm:spPr/>
      <dgm:t>
        <a:bodyPr/>
        <a:lstStyle/>
        <a:p>
          <a:endParaRPr lang="pt-BR"/>
        </a:p>
      </dgm:t>
    </dgm:pt>
    <dgm:pt modelId="{B07C3B9C-006A-41D3-B09A-2D3838DD0CEF}" type="sibTrans" cxnId="{08483643-1799-4DCD-9AAF-17F3C4233280}">
      <dgm:prSet/>
      <dgm:spPr/>
      <dgm:t>
        <a:bodyPr/>
        <a:lstStyle/>
        <a:p>
          <a:endParaRPr lang="pt-BR"/>
        </a:p>
      </dgm:t>
    </dgm:pt>
    <dgm:pt modelId="{3FCCC387-DE36-46F8-892C-5989BED5BE1B}">
      <dgm:prSet custT="1"/>
      <dgm:spPr/>
      <dgm:t>
        <a:bodyPr/>
        <a:lstStyle/>
        <a:p>
          <a:pPr algn="ctr"/>
          <a:r>
            <a:rPr lang="pt-BR" sz="1800" dirty="0" smtClean="0"/>
            <a:t>Manutenção das vias aéreas patente.</a:t>
          </a:r>
          <a:endParaRPr lang="pt-BR" sz="1800" dirty="0"/>
        </a:p>
      </dgm:t>
    </dgm:pt>
    <dgm:pt modelId="{2AA25EA2-7E1C-4DAA-BAEF-8045FBC0C478}" type="parTrans" cxnId="{C2D1F1E9-0AA5-43F0-BD5D-D5BB3DFA1B16}">
      <dgm:prSet/>
      <dgm:spPr/>
      <dgm:t>
        <a:bodyPr/>
        <a:lstStyle/>
        <a:p>
          <a:endParaRPr lang="pt-BR"/>
        </a:p>
      </dgm:t>
    </dgm:pt>
    <dgm:pt modelId="{703998B9-217D-4E07-A0F6-535E0BA6E772}" type="sibTrans" cxnId="{C2D1F1E9-0AA5-43F0-BD5D-D5BB3DFA1B16}">
      <dgm:prSet/>
      <dgm:spPr/>
      <dgm:t>
        <a:bodyPr/>
        <a:lstStyle/>
        <a:p>
          <a:endParaRPr lang="pt-BR"/>
        </a:p>
      </dgm:t>
    </dgm:pt>
    <dgm:pt modelId="{0710C163-B59E-4B8C-AE24-07A01CB5C14D}">
      <dgm:prSet custT="1"/>
      <dgm:spPr/>
      <dgm:t>
        <a:bodyPr/>
        <a:lstStyle/>
        <a:p>
          <a:pPr algn="ctr"/>
          <a:r>
            <a:rPr lang="pt-BR" sz="1800" dirty="0" smtClean="0"/>
            <a:t>Direção do tratamento: alívio do desconforto respiratório.</a:t>
          </a:r>
          <a:endParaRPr lang="pt-BR" sz="1800" dirty="0"/>
        </a:p>
      </dgm:t>
    </dgm:pt>
    <dgm:pt modelId="{AE860BE9-35A6-4D59-B5DC-2970C492C7D2}" type="parTrans" cxnId="{FD0077A7-80A8-4F47-AF9F-3FDF41F6D353}">
      <dgm:prSet/>
      <dgm:spPr/>
      <dgm:t>
        <a:bodyPr/>
        <a:lstStyle/>
        <a:p>
          <a:endParaRPr lang="pt-BR"/>
        </a:p>
      </dgm:t>
    </dgm:pt>
    <dgm:pt modelId="{B9E3771B-4B60-4458-9C06-D600CE2A318C}" type="sibTrans" cxnId="{FD0077A7-80A8-4F47-AF9F-3FDF41F6D353}">
      <dgm:prSet/>
      <dgm:spPr/>
      <dgm:t>
        <a:bodyPr/>
        <a:lstStyle/>
        <a:p>
          <a:endParaRPr lang="pt-BR"/>
        </a:p>
      </dgm:t>
    </dgm:pt>
    <dgm:pt modelId="{46E514EE-7A70-4C5B-A020-DD64ABD0981D}" type="pres">
      <dgm:prSet presAssocID="{97F8FD6F-FB1E-4903-A2C4-E4F3328B1F1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A81B35C-F5A9-4D76-AF9D-0543B2148F5D}" type="pres">
      <dgm:prSet presAssocID="{3FCCC387-DE36-46F8-892C-5989BED5BE1B}" presName="parentLin" presStyleCnt="0"/>
      <dgm:spPr/>
    </dgm:pt>
    <dgm:pt modelId="{FEC7B08A-417A-4C7F-9144-3C5D77DAE6D8}" type="pres">
      <dgm:prSet presAssocID="{3FCCC387-DE36-46F8-892C-5989BED5BE1B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7C03AE54-4190-48A1-811D-7386B33291D8}" type="pres">
      <dgm:prSet presAssocID="{3FCCC387-DE36-46F8-892C-5989BED5BE1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58917DD-6261-4484-98ED-B9C045758C24}" type="pres">
      <dgm:prSet presAssocID="{3FCCC387-DE36-46F8-892C-5989BED5BE1B}" presName="negativeSpace" presStyleCnt="0"/>
      <dgm:spPr/>
    </dgm:pt>
    <dgm:pt modelId="{9365A18F-2580-4D0F-8B9D-300D9881232D}" type="pres">
      <dgm:prSet presAssocID="{3FCCC387-DE36-46F8-892C-5989BED5BE1B}" presName="childText" presStyleLbl="conFgAcc1" presStyleIdx="0" presStyleCnt="3">
        <dgm:presLayoutVars>
          <dgm:bulletEnabled val="1"/>
        </dgm:presLayoutVars>
      </dgm:prSet>
      <dgm:spPr/>
    </dgm:pt>
    <dgm:pt modelId="{4B1DF8A6-72D5-4A95-8A2E-CC127527523B}" type="pres">
      <dgm:prSet presAssocID="{703998B9-217D-4E07-A0F6-535E0BA6E772}" presName="spaceBetweenRectangles" presStyleCnt="0"/>
      <dgm:spPr/>
    </dgm:pt>
    <dgm:pt modelId="{E03BDB17-FB9C-42AB-9B04-9B7BB7049BB6}" type="pres">
      <dgm:prSet presAssocID="{0710C163-B59E-4B8C-AE24-07A01CB5C14D}" presName="parentLin" presStyleCnt="0"/>
      <dgm:spPr/>
    </dgm:pt>
    <dgm:pt modelId="{272ADBFC-F00F-4EAE-A148-52EDB7E5DB3D}" type="pres">
      <dgm:prSet presAssocID="{0710C163-B59E-4B8C-AE24-07A01CB5C14D}" presName="parentLeftMargin" presStyleLbl="node1" presStyleIdx="0" presStyleCnt="3"/>
      <dgm:spPr/>
      <dgm:t>
        <a:bodyPr/>
        <a:lstStyle/>
        <a:p>
          <a:endParaRPr lang="pt-BR"/>
        </a:p>
      </dgm:t>
    </dgm:pt>
    <dgm:pt modelId="{FF9C80B2-39E5-4796-9442-405D2BC7BAEC}" type="pres">
      <dgm:prSet presAssocID="{0710C163-B59E-4B8C-AE24-07A01CB5C14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88837A3-D101-418D-A2D3-DAC1AC80E284}" type="pres">
      <dgm:prSet presAssocID="{0710C163-B59E-4B8C-AE24-07A01CB5C14D}" presName="negativeSpace" presStyleCnt="0"/>
      <dgm:spPr/>
    </dgm:pt>
    <dgm:pt modelId="{8CAB52EF-1A61-4AA1-BC33-A9B32F2AB52E}" type="pres">
      <dgm:prSet presAssocID="{0710C163-B59E-4B8C-AE24-07A01CB5C14D}" presName="childText" presStyleLbl="conFgAcc1" presStyleIdx="1" presStyleCnt="3">
        <dgm:presLayoutVars>
          <dgm:bulletEnabled val="1"/>
        </dgm:presLayoutVars>
      </dgm:prSet>
      <dgm:spPr/>
    </dgm:pt>
    <dgm:pt modelId="{1A7486A8-EF84-43D6-A8EA-CCD3DE3E5D24}" type="pres">
      <dgm:prSet presAssocID="{B9E3771B-4B60-4458-9C06-D600CE2A318C}" presName="spaceBetweenRectangles" presStyleCnt="0"/>
      <dgm:spPr/>
    </dgm:pt>
    <dgm:pt modelId="{748726AB-4322-4F0E-BFD2-43F22E3F43F2}" type="pres">
      <dgm:prSet presAssocID="{577D0A42-EF9E-4452-9022-2041DB82FD52}" presName="parentLin" presStyleCnt="0"/>
      <dgm:spPr/>
    </dgm:pt>
    <dgm:pt modelId="{589ADB3A-3BD9-49F6-8EC7-B6917E93DC74}" type="pres">
      <dgm:prSet presAssocID="{577D0A42-EF9E-4452-9022-2041DB82FD52}" presName="parentLeftMargin" presStyleLbl="node1" presStyleIdx="1" presStyleCnt="3"/>
      <dgm:spPr/>
      <dgm:t>
        <a:bodyPr/>
        <a:lstStyle/>
        <a:p>
          <a:endParaRPr lang="pt-BR"/>
        </a:p>
      </dgm:t>
    </dgm:pt>
    <dgm:pt modelId="{FA04A4EF-B745-4CA2-B41C-4111803EB041}" type="pres">
      <dgm:prSet presAssocID="{577D0A42-EF9E-4452-9022-2041DB82FD5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7940DD1-891D-4456-99B3-6558CBEE69F7}" type="pres">
      <dgm:prSet presAssocID="{577D0A42-EF9E-4452-9022-2041DB82FD52}" presName="negativeSpace" presStyleCnt="0"/>
      <dgm:spPr/>
    </dgm:pt>
    <dgm:pt modelId="{FE8419A6-39C7-4D39-9242-BFC9C8F7FB9F}" type="pres">
      <dgm:prSet presAssocID="{577D0A42-EF9E-4452-9022-2041DB82FD5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1DD21FD-B3E3-4B00-8BA5-B49718520D55}" type="presOf" srcId="{577D0A42-EF9E-4452-9022-2041DB82FD52}" destId="{589ADB3A-3BD9-49F6-8EC7-B6917E93DC74}" srcOrd="0" destOrd="0" presId="urn:microsoft.com/office/officeart/2005/8/layout/list1"/>
    <dgm:cxn modelId="{4EE16327-3702-40A0-A4A4-285AD64104DC}" type="presOf" srcId="{0710C163-B59E-4B8C-AE24-07A01CB5C14D}" destId="{272ADBFC-F00F-4EAE-A148-52EDB7E5DB3D}" srcOrd="0" destOrd="0" presId="urn:microsoft.com/office/officeart/2005/8/layout/list1"/>
    <dgm:cxn modelId="{0E8F8A3D-47AD-444B-A0E9-2FC487EDEF15}" type="presOf" srcId="{3FCCC387-DE36-46F8-892C-5989BED5BE1B}" destId="{7C03AE54-4190-48A1-811D-7386B33291D8}" srcOrd="1" destOrd="0" presId="urn:microsoft.com/office/officeart/2005/8/layout/list1"/>
    <dgm:cxn modelId="{08483643-1799-4DCD-9AAF-17F3C4233280}" srcId="{97F8FD6F-FB1E-4903-A2C4-E4F3328B1F10}" destId="{577D0A42-EF9E-4452-9022-2041DB82FD52}" srcOrd="2" destOrd="0" parTransId="{602450AF-8D8E-46EB-896B-C8C7CC9DCED3}" sibTransId="{B07C3B9C-006A-41D3-B09A-2D3838DD0CEF}"/>
    <dgm:cxn modelId="{EE7E93E6-E816-4C35-86F3-5EF896BB9382}" type="presOf" srcId="{0710C163-B59E-4B8C-AE24-07A01CB5C14D}" destId="{FF9C80B2-39E5-4796-9442-405D2BC7BAEC}" srcOrd="1" destOrd="0" presId="urn:microsoft.com/office/officeart/2005/8/layout/list1"/>
    <dgm:cxn modelId="{7E7CFBA1-B1B1-45D5-AD46-476E1E3A8A1B}" type="presOf" srcId="{577D0A42-EF9E-4452-9022-2041DB82FD52}" destId="{FA04A4EF-B745-4CA2-B41C-4111803EB041}" srcOrd="1" destOrd="0" presId="urn:microsoft.com/office/officeart/2005/8/layout/list1"/>
    <dgm:cxn modelId="{FD0077A7-80A8-4F47-AF9F-3FDF41F6D353}" srcId="{97F8FD6F-FB1E-4903-A2C4-E4F3328B1F10}" destId="{0710C163-B59E-4B8C-AE24-07A01CB5C14D}" srcOrd="1" destOrd="0" parTransId="{AE860BE9-35A6-4D59-B5DC-2970C492C7D2}" sibTransId="{B9E3771B-4B60-4458-9C06-D600CE2A318C}"/>
    <dgm:cxn modelId="{D7B03F8A-76D5-413B-B39F-8EA45A9CACA8}" type="presOf" srcId="{97F8FD6F-FB1E-4903-A2C4-E4F3328B1F10}" destId="{46E514EE-7A70-4C5B-A020-DD64ABD0981D}" srcOrd="0" destOrd="0" presId="urn:microsoft.com/office/officeart/2005/8/layout/list1"/>
    <dgm:cxn modelId="{C2D1F1E9-0AA5-43F0-BD5D-D5BB3DFA1B16}" srcId="{97F8FD6F-FB1E-4903-A2C4-E4F3328B1F10}" destId="{3FCCC387-DE36-46F8-892C-5989BED5BE1B}" srcOrd="0" destOrd="0" parTransId="{2AA25EA2-7E1C-4DAA-BAEF-8045FBC0C478}" sibTransId="{703998B9-217D-4E07-A0F6-535E0BA6E772}"/>
    <dgm:cxn modelId="{F71D47E1-0EA0-4489-8A25-86A059AE2E0F}" type="presOf" srcId="{3FCCC387-DE36-46F8-892C-5989BED5BE1B}" destId="{FEC7B08A-417A-4C7F-9144-3C5D77DAE6D8}" srcOrd="0" destOrd="0" presId="urn:microsoft.com/office/officeart/2005/8/layout/list1"/>
    <dgm:cxn modelId="{FF0E57E4-B5A0-41E3-9F0B-F8693FE2ECFF}" type="presParOf" srcId="{46E514EE-7A70-4C5B-A020-DD64ABD0981D}" destId="{9A81B35C-F5A9-4D76-AF9D-0543B2148F5D}" srcOrd="0" destOrd="0" presId="urn:microsoft.com/office/officeart/2005/8/layout/list1"/>
    <dgm:cxn modelId="{EAA2C55F-F0DF-4A92-AD88-B0ACD172AFF4}" type="presParOf" srcId="{9A81B35C-F5A9-4D76-AF9D-0543B2148F5D}" destId="{FEC7B08A-417A-4C7F-9144-3C5D77DAE6D8}" srcOrd="0" destOrd="0" presId="urn:microsoft.com/office/officeart/2005/8/layout/list1"/>
    <dgm:cxn modelId="{1908EC6D-FBB2-47CE-8A0D-CE737D6A03D4}" type="presParOf" srcId="{9A81B35C-F5A9-4D76-AF9D-0543B2148F5D}" destId="{7C03AE54-4190-48A1-811D-7386B33291D8}" srcOrd="1" destOrd="0" presId="urn:microsoft.com/office/officeart/2005/8/layout/list1"/>
    <dgm:cxn modelId="{9CF1980D-B03D-4A3B-93B1-8AB2B17A3AB2}" type="presParOf" srcId="{46E514EE-7A70-4C5B-A020-DD64ABD0981D}" destId="{E58917DD-6261-4484-98ED-B9C045758C24}" srcOrd="1" destOrd="0" presId="urn:microsoft.com/office/officeart/2005/8/layout/list1"/>
    <dgm:cxn modelId="{519DD06F-1062-4680-AA14-1A30A115D1BD}" type="presParOf" srcId="{46E514EE-7A70-4C5B-A020-DD64ABD0981D}" destId="{9365A18F-2580-4D0F-8B9D-300D9881232D}" srcOrd="2" destOrd="0" presId="urn:microsoft.com/office/officeart/2005/8/layout/list1"/>
    <dgm:cxn modelId="{45416D4B-DF97-4DF2-86FF-8AFA3EB67641}" type="presParOf" srcId="{46E514EE-7A70-4C5B-A020-DD64ABD0981D}" destId="{4B1DF8A6-72D5-4A95-8A2E-CC127527523B}" srcOrd="3" destOrd="0" presId="urn:microsoft.com/office/officeart/2005/8/layout/list1"/>
    <dgm:cxn modelId="{B7B1BBEB-378B-40C1-B016-1C36723B3009}" type="presParOf" srcId="{46E514EE-7A70-4C5B-A020-DD64ABD0981D}" destId="{E03BDB17-FB9C-42AB-9B04-9B7BB7049BB6}" srcOrd="4" destOrd="0" presId="urn:microsoft.com/office/officeart/2005/8/layout/list1"/>
    <dgm:cxn modelId="{F25C8411-C141-4AB3-B66F-52F104292B37}" type="presParOf" srcId="{E03BDB17-FB9C-42AB-9B04-9B7BB7049BB6}" destId="{272ADBFC-F00F-4EAE-A148-52EDB7E5DB3D}" srcOrd="0" destOrd="0" presId="urn:microsoft.com/office/officeart/2005/8/layout/list1"/>
    <dgm:cxn modelId="{A81D2EEE-B23D-4204-8DBB-B468CB4B8927}" type="presParOf" srcId="{E03BDB17-FB9C-42AB-9B04-9B7BB7049BB6}" destId="{FF9C80B2-39E5-4796-9442-405D2BC7BAEC}" srcOrd="1" destOrd="0" presId="urn:microsoft.com/office/officeart/2005/8/layout/list1"/>
    <dgm:cxn modelId="{DFD00339-9B90-4C40-818B-05214F877C07}" type="presParOf" srcId="{46E514EE-7A70-4C5B-A020-DD64ABD0981D}" destId="{888837A3-D101-418D-A2D3-DAC1AC80E284}" srcOrd="5" destOrd="0" presId="urn:microsoft.com/office/officeart/2005/8/layout/list1"/>
    <dgm:cxn modelId="{8877A2E9-3D91-41E5-8595-0F8AC050BF50}" type="presParOf" srcId="{46E514EE-7A70-4C5B-A020-DD64ABD0981D}" destId="{8CAB52EF-1A61-4AA1-BC33-A9B32F2AB52E}" srcOrd="6" destOrd="0" presId="urn:microsoft.com/office/officeart/2005/8/layout/list1"/>
    <dgm:cxn modelId="{61BEB62E-BE63-4069-85CF-46BABD67E57A}" type="presParOf" srcId="{46E514EE-7A70-4C5B-A020-DD64ABD0981D}" destId="{1A7486A8-EF84-43D6-A8EA-CCD3DE3E5D24}" srcOrd="7" destOrd="0" presId="urn:microsoft.com/office/officeart/2005/8/layout/list1"/>
    <dgm:cxn modelId="{F025BE6D-B0A8-49C2-A027-839C8D0BDE6C}" type="presParOf" srcId="{46E514EE-7A70-4C5B-A020-DD64ABD0981D}" destId="{748726AB-4322-4F0E-BFD2-43F22E3F43F2}" srcOrd="8" destOrd="0" presId="urn:microsoft.com/office/officeart/2005/8/layout/list1"/>
    <dgm:cxn modelId="{2A51543E-1AAB-436C-9AFF-FB47994CD1C9}" type="presParOf" srcId="{748726AB-4322-4F0E-BFD2-43F22E3F43F2}" destId="{589ADB3A-3BD9-49F6-8EC7-B6917E93DC74}" srcOrd="0" destOrd="0" presId="urn:microsoft.com/office/officeart/2005/8/layout/list1"/>
    <dgm:cxn modelId="{B1987FCE-EFB7-480D-AE13-CF3ED3940577}" type="presParOf" srcId="{748726AB-4322-4F0E-BFD2-43F22E3F43F2}" destId="{FA04A4EF-B745-4CA2-B41C-4111803EB041}" srcOrd="1" destOrd="0" presId="urn:microsoft.com/office/officeart/2005/8/layout/list1"/>
    <dgm:cxn modelId="{F3CCB48F-E2A1-4518-ADEB-000E7B0C40BB}" type="presParOf" srcId="{46E514EE-7A70-4C5B-A020-DD64ABD0981D}" destId="{A7940DD1-891D-4456-99B3-6558CBEE69F7}" srcOrd="9" destOrd="0" presId="urn:microsoft.com/office/officeart/2005/8/layout/list1"/>
    <dgm:cxn modelId="{B36222EA-14FC-44D2-88DC-D6F9FC54D027}" type="presParOf" srcId="{46E514EE-7A70-4C5B-A020-DD64ABD0981D}" destId="{FE8419A6-39C7-4D39-9242-BFC9C8F7FB9F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EBAA48-E2CB-4D86-AD9F-A2CE622C3581}" type="doc">
      <dgm:prSet loTypeId="urn:microsoft.com/office/officeart/2005/8/layout/arrow1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pt-BR"/>
        </a:p>
      </dgm:t>
    </dgm:pt>
    <dgm:pt modelId="{0C571DA7-BBCB-48F1-B380-8BAD052D6B8D}">
      <dgm:prSet/>
      <dgm:spPr/>
      <dgm:t>
        <a:bodyPr/>
        <a:lstStyle/>
        <a:p>
          <a:r>
            <a:rPr lang="pt-BR" dirty="0" smtClean="0"/>
            <a:t>Crupe Viral </a:t>
          </a:r>
          <a:endParaRPr lang="pt-BR" dirty="0"/>
        </a:p>
      </dgm:t>
    </dgm:pt>
    <dgm:pt modelId="{17C9B4C3-2ABB-4609-BAA9-D5D8372FB5D4}" type="parTrans" cxnId="{5FA85320-82D5-438E-B6B0-AB9C126C305E}">
      <dgm:prSet/>
      <dgm:spPr/>
      <dgm:t>
        <a:bodyPr/>
        <a:lstStyle/>
        <a:p>
          <a:endParaRPr lang="pt-BR"/>
        </a:p>
      </dgm:t>
    </dgm:pt>
    <dgm:pt modelId="{D720033E-5554-441E-B498-7B7539FFB4CA}" type="sibTrans" cxnId="{5FA85320-82D5-438E-B6B0-AB9C126C305E}">
      <dgm:prSet/>
      <dgm:spPr/>
      <dgm:t>
        <a:bodyPr/>
        <a:lstStyle/>
        <a:p>
          <a:endParaRPr lang="pt-BR"/>
        </a:p>
      </dgm:t>
    </dgm:pt>
    <dgm:pt modelId="{61F8EEDF-464B-4A38-8390-619801AC2FD4}">
      <dgm:prSet/>
      <dgm:spPr/>
      <dgm:t>
        <a:bodyPr/>
        <a:lstStyle/>
        <a:p>
          <a:r>
            <a:rPr lang="pt-BR" dirty="0" smtClean="0"/>
            <a:t>Crupe Espasmódico</a:t>
          </a:r>
          <a:endParaRPr lang="pt-BR" dirty="0"/>
        </a:p>
      </dgm:t>
    </dgm:pt>
    <dgm:pt modelId="{3F57A8CC-9439-41E7-8A7C-628E8E9979C0}" type="parTrans" cxnId="{575F3059-3C35-4C0C-9ACF-D0434F867608}">
      <dgm:prSet/>
      <dgm:spPr/>
      <dgm:t>
        <a:bodyPr/>
        <a:lstStyle/>
        <a:p>
          <a:endParaRPr lang="pt-BR"/>
        </a:p>
      </dgm:t>
    </dgm:pt>
    <dgm:pt modelId="{7671D5C6-A479-4840-A12B-3143AB9F2153}" type="sibTrans" cxnId="{575F3059-3C35-4C0C-9ACF-D0434F867608}">
      <dgm:prSet/>
      <dgm:spPr/>
      <dgm:t>
        <a:bodyPr/>
        <a:lstStyle/>
        <a:p>
          <a:endParaRPr lang="pt-BR"/>
        </a:p>
      </dgm:t>
    </dgm:pt>
    <dgm:pt modelId="{C80669E0-184C-4E5C-A96C-FEDE926C07B4}" type="pres">
      <dgm:prSet presAssocID="{47EBAA48-E2CB-4D86-AD9F-A2CE622C358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99561B7-F947-473F-BB4C-D868C7838068}" type="pres">
      <dgm:prSet presAssocID="{61F8EEDF-464B-4A38-8390-619801AC2FD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F1510D0-557E-44F4-AB60-36CFFA15B9C5}" type="pres">
      <dgm:prSet presAssocID="{0C571DA7-BBCB-48F1-B380-8BAD052D6B8D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54299E3-EC80-41A8-853D-1C432B28DBEA}" type="presOf" srcId="{0C571DA7-BBCB-48F1-B380-8BAD052D6B8D}" destId="{8F1510D0-557E-44F4-AB60-36CFFA15B9C5}" srcOrd="0" destOrd="0" presId="urn:microsoft.com/office/officeart/2005/8/layout/arrow1"/>
    <dgm:cxn modelId="{A4F5EE8B-5FB6-4182-8ECC-2C91EFB5E9E0}" type="presOf" srcId="{61F8EEDF-464B-4A38-8390-619801AC2FD4}" destId="{799561B7-F947-473F-BB4C-D868C7838068}" srcOrd="0" destOrd="0" presId="urn:microsoft.com/office/officeart/2005/8/layout/arrow1"/>
    <dgm:cxn modelId="{12BA53D3-1455-42AF-9EB1-C48EDF6F131E}" type="presOf" srcId="{47EBAA48-E2CB-4D86-AD9F-A2CE622C3581}" destId="{C80669E0-184C-4E5C-A96C-FEDE926C07B4}" srcOrd="0" destOrd="0" presId="urn:microsoft.com/office/officeart/2005/8/layout/arrow1"/>
    <dgm:cxn modelId="{5FA85320-82D5-438E-B6B0-AB9C126C305E}" srcId="{47EBAA48-E2CB-4D86-AD9F-A2CE622C3581}" destId="{0C571DA7-BBCB-48F1-B380-8BAD052D6B8D}" srcOrd="1" destOrd="0" parTransId="{17C9B4C3-2ABB-4609-BAA9-D5D8372FB5D4}" sibTransId="{D720033E-5554-441E-B498-7B7539FFB4CA}"/>
    <dgm:cxn modelId="{575F3059-3C35-4C0C-9ACF-D0434F867608}" srcId="{47EBAA48-E2CB-4D86-AD9F-A2CE622C3581}" destId="{61F8EEDF-464B-4A38-8390-619801AC2FD4}" srcOrd="0" destOrd="0" parTransId="{3F57A8CC-9439-41E7-8A7C-628E8E9979C0}" sibTransId="{7671D5C6-A479-4840-A12B-3143AB9F2153}"/>
    <dgm:cxn modelId="{E5ED8CFC-6949-42FD-BF76-913D50777C6D}" type="presParOf" srcId="{C80669E0-184C-4E5C-A96C-FEDE926C07B4}" destId="{799561B7-F947-473F-BB4C-D868C7838068}" srcOrd="0" destOrd="0" presId="urn:microsoft.com/office/officeart/2005/8/layout/arrow1"/>
    <dgm:cxn modelId="{EFDD55D2-3760-4F0C-A4D0-C0994A979E3F}" type="presParOf" srcId="{C80669E0-184C-4E5C-A96C-FEDE926C07B4}" destId="{8F1510D0-557E-44F4-AB60-36CFFA15B9C5}" srcOrd="1" destOrd="0" presId="urn:microsoft.com/office/officeart/2005/8/layout/arrow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14D286D-58B4-46EA-85E2-E658497C8AB7}" type="doc">
      <dgm:prSet loTypeId="urn:microsoft.com/office/officeart/2005/8/layout/cycle2" loCatId="cycle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62A123F2-2222-4B34-B9C5-14A31A812A74}">
      <dgm:prSet phldrT="[Texto]" custT="1"/>
      <dgm:spPr/>
      <dgm:t>
        <a:bodyPr/>
        <a:lstStyle/>
        <a:p>
          <a:r>
            <a:rPr lang="pt-BR" sz="1400" dirty="0" smtClean="0"/>
            <a:t>Febre </a:t>
          </a:r>
          <a:endParaRPr lang="pt-BR" sz="1400" dirty="0"/>
        </a:p>
      </dgm:t>
    </dgm:pt>
    <dgm:pt modelId="{4ED2500E-5D40-4F82-BF8E-890111C642C5}" type="parTrans" cxnId="{C4131353-1C35-4AAB-A2A8-55FC57C39C29}">
      <dgm:prSet/>
      <dgm:spPr/>
      <dgm:t>
        <a:bodyPr/>
        <a:lstStyle/>
        <a:p>
          <a:endParaRPr lang="pt-BR" sz="1600"/>
        </a:p>
      </dgm:t>
    </dgm:pt>
    <dgm:pt modelId="{5B0DF7B7-B3EA-4A19-9FF2-7B5E85891557}" type="sibTrans" cxnId="{C4131353-1C35-4AAB-A2A8-55FC57C39C29}">
      <dgm:prSet custT="1"/>
      <dgm:spPr/>
      <dgm:t>
        <a:bodyPr/>
        <a:lstStyle/>
        <a:p>
          <a:endParaRPr lang="pt-BR" sz="1600"/>
        </a:p>
      </dgm:t>
    </dgm:pt>
    <dgm:pt modelId="{A890BAEE-15B8-4C1B-9B4C-935D4DAEDD10}">
      <dgm:prSet phldrT="[Texto]" custT="1"/>
      <dgm:spPr/>
      <dgm:t>
        <a:bodyPr/>
        <a:lstStyle/>
        <a:p>
          <a:r>
            <a:rPr lang="pt-BR" sz="1400" dirty="0" smtClean="0"/>
            <a:t>Irritabilidade </a:t>
          </a:r>
          <a:endParaRPr lang="pt-BR" sz="1400" dirty="0"/>
        </a:p>
      </dgm:t>
    </dgm:pt>
    <dgm:pt modelId="{FD2F9263-45E9-4093-A4C1-C0210E75DB48}" type="parTrans" cxnId="{00D7418E-0989-491F-9C73-6C1766FC75DA}">
      <dgm:prSet/>
      <dgm:spPr/>
      <dgm:t>
        <a:bodyPr/>
        <a:lstStyle/>
        <a:p>
          <a:endParaRPr lang="pt-BR" sz="1600"/>
        </a:p>
      </dgm:t>
    </dgm:pt>
    <dgm:pt modelId="{2C79BD3B-FAA4-4760-9A8A-D5E7658A8625}" type="sibTrans" cxnId="{00D7418E-0989-491F-9C73-6C1766FC75DA}">
      <dgm:prSet custT="1"/>
      <dgm:spPr/>
      <dgm:t>
        <a:bodyPr/>
        <a:lstStyle/>
        <a:p>
          <a:endParaRPr lang="pt-BR" sz="1600"/>
        </a:p>
      </dgm:t>
    </dgm:pt>
    <dgm:pt modelId="{534A9AA3-7BD5-4247-A631-CAECBE71C4E0}">
      <dgm:prSet phldrT="[Texto]" custT="1"/>
      <dgm:spPr/>
      <dgm:t>
        <a:bodyPr/>
        <a:lstStyle/>
        <a:p>
          <a:r>
            <a:rPr lang="pt-BR" sz="1400" dirty="0" smtClean="0"/>
            <a:t>Dispneia </a:t>
          </a:r>
          <a:endParaRPr lang="pt-BR" sz="1400" dirty="0"/>
        </a:p>
      </dgm:t>
    </dgm:pt>
    <dgm:pt modelId="{5F9A0875-4CC9-4A1D-A084-AB91C8F53709}" type="parTrans" cxnId="{CDFC4C7E-87DD-4676-8BA8-DF1B0D29BCC9}">
      <dgm:prSet/>
      <dgm:spPr/>
      <dgm:t>
        <a:bodyPr/>
        <a:lstStyle/>
        <a:p>
          <a:endParaRPr lang="pt-BR" sz="1600"/>
        </a:p>
      </dgm:t>
    </dgm:pt>
    <dgm:pt modelId="{D41E3290-CE74-49D8-B8D1-471B270E8A00}" type="sibTrans" cxnId="{CDFC4C7E-87DD-4676-8BA8-DF1B0D29BCC9}">
      <dgm:prSet custT="1"/>
      <dgm:spPr/>
      <dgm:t>
        <a:bodyPr/>
        <a:lstStyle/>
        <a:p>
          <a:endParaRPr lang="pt-BR" sz="1600"/>
        </a:p>
      </dgm:t>
    </dgm:pt>
    <dgm:pt modelId="{5C3EFEC0-C122-4EC9-AA13-1FAB81DE286B}" type="pres">
      <dgm:prSet presAssocID="{514D286D-58B4-46EA-85E2-E658497C8AB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7874404-1B44-47D6-938C-465EB8E55BD8}" type="pres">
      <dgm:prSet presAssocID="{62A123F2-2222-4B34-B9C5-14A31A812A7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3CF85C1-5187-447F-8CD3-E36DBD81C30F}" type="pres">
      <dgm:prSet presAssocID="{5B0DF7B7-B3EA-4A19-9FF2-7B5E85891557}" presName="sibTrans" presStyleLbl="sibTrans2D1" presStyleIdx="0" presStyleCnt="3"/>
      <dgm:spPr/>
      <dgm:t>
        <a:bodyPr/>
        <a:lstStyle/>
        <a:p>
          <a:endParaRPr lang="pt-BR"/>
        </a:p>
      </dgm:t>
    </dgm:pt>
    <dgm:pt modelId="{3FAF8A75-09EE-4180-9AC0-8F8AE39640AA}" type="pres">
      <dgm:prSet presAssocID="{5B0DF7B7-B3EA-4A19-9FF2-7B5E85891557}" presName="connectorText" presStyleLbl="sibTrans2D1" presStyleIdx="0" presStyleCnt="3"/>
      <dgm:spPr/>
      <dgm:t>
        <a:bodyPr/>
        <a:lstStyle/>
        <a:p>
          <a:endParaRPr lang="pt-BR"/>
        </a:p>
      </dgm:t>
    </dgm:pt>
    <dgm:pt modelId="{F1E0648B-88A3-479D-9775-1CDDF977F895}" type="pres">
      <dgm:prSet presAssocID="{A890BAEE-15B8-4C1B-9B4C-935D4DAEDD1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DE740C5-262C-4344-93C6-32F5B612347F}" type="pres">
      <dgm:prSet presAssocID="{2C79BD3B-FAA4-4760-9A8A-D5E7658A8625}" presName="sibTrans" presStyleLbl="sibTrans2D1" presStyleIdx="1" presStyleCnt="3"/>
      <dgm:spPr/>
      <dgm:t>
        <a:bodyPr/>
        <a:lstStyle/>
        <a:p>
          <a:endParaRPr lang="pt-BR"/>
        </a:p>
      </dgm:t>
    </dgm:pt>
    <dgm:pt modelId="{D805C25C-BA3C-426D-93BE-F24A9399CB1C}" type="pres">
      <dgm:prSet presAssocID="{2C79BD3B-FAA4-4760-9A8A-D5E7658A8625}" presName="connectorText" presStyleLbl="sibTrans2D1" presStyleIdx="1" presStyleCnt="3"/>
      <dgm:spPr/>
      <dgm:t>
        <a:bodyPr/>
        <a:lstStyle/>
        <a:p>
          <a:endParaRPr lang="pt-BR"/>
        </a:p>
      </dgm:t>
    </dgm:pt>
    <dgm:pt modelId="{49A1B394-12C1-4175-B5BF-4D141E50AB79}" type="pres">
      <dgm:prSet presAssocID="{534A9AA3-7BD5-4247-A631-CAECBE71C4E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0357BBB-A042-4904-B215-E922A9188417}" type="pres">
      <dgm:prSet presAssocID="{D41E3290-CE74-49D8-B8D1-471B270E8A00}" presName="sibTrans" presStyleLbl="sibTrans2D1" presStyleIdx="2" presStyleCnt="3"/>
      <dgm:spPr/>
      <dgm:t>
        <a:bodyPr/>
        <a:lstStyle/>
        <a:p>
          <a:endParaRPr lang="pt-BR"/>
        </a:p>
      </dgm:t>
    </dgm:pt>
    <dgm:pt modelId="{1378CE26-E242-4E9B-8BC4-3760D6B4272C}" type="pres">
      <dgm:prSet presAssocID="{D41E3290-CE74-49D8-B8D1-471B270E8A00}" presName="connectorText" presStyleLbl="sibTrans2D1" presStyleIdx="2" presStyleCnt="3"/>
      <dgm:spPr/>
      <dgm:t>
        <a:bodyPr/>
        <a:lstStyle/>
        <a:p>
          <a:endParaRPr lang="pt-BR"/>
        </a:p>
      </dgm:t>
    </dgm:pt>
  </dgm:ptLst>
  <dgm:cxnLst>
    <dgm:cxn modelId="{5A04BAC4-D9CD-468B-9E06-98E8DF415ED7}" type="presOf" srcId="{2C79BD3B-FAA4-4760-9A8A-D5E7658A8625}" destId="{D805C25C-BA3C-426D-93BE-F24A9399CB1C}" srcOrd="1" destOrd="0" presId="urn:microsoft.com/office/officeart/2005/8/layout/cycle2"/>
    <dgm:cxn modelId="{05579486-41ED-4A0E-882F-724D6F01DF46}" type="presOf" srcId="{5B0DF7B7-B3EA-4A19-9FF2-7B5E85891557}" destId="{E3CF85C1-5187-447F-8CD3-E36DBD81C30F}" srcOrd="0" destOrd="0" presId="urn:microsoft.com/office/officeart/2005/8/layout/cycle2"/>
    <dgm:cxn modelId="{BF8F5E48-464D-4662-8D02-C8B16A721268}" type="presOf" srcId="{D41E3290-CE74-49D8-B8D1-471B270E8A00}" destId="{1378CE26-E242-4E9B-8BC4-3760D6B4272C}" srcOrd="1" destOrd="0" presId="urn:microsoft.com/office/officeart/2005/8/layout/cycle2"/>
    <dgm:cxn modelId="{C4131353-1C35-4AAB-A2A8-55FC57C39C29}" srcId="{514D286D-58B4-46EA-85E2-E658497C8AB7}" destId="{62A123F2-2222-4B34-B9C5-14A31A812A74}" srcOrd="0" destOrd="0" parTransId="{4ED2500E-5D40-4F82-BF8E-890111C642C5}" sibTransId="{5B0DF7B7-B3EA-4A19-9FF2-7B5E85891557}"/>
    <dgm:cxn modelId="{664C7CFD-4E9A-44E6-B42F-EF373B677F41}" type="presOf" srcId="{2C79BD3B-FAA4-4760-9A8A-D5E7658A8625}" destId="{4DE740C5-262C-4344-93C6-32F5B612347F}" srcOrd="0" destOrd="0" presId="urn:microsoft.com/office/officeart/2005/8/layout/cycle2"/>
    <dgm:cxn modelId="{CDFC4C7E-87DD-4676-8BA8-DF1B0D29BCC9}" srcId="{514D286D-58B4-46EA-85E2-E658497C8AB7}" destId="{534A9AA3-7BD5-4247-A631-CAECBE71C4E0}" srcOrd="2" destOrd="0" parTransId="{5F9A0875-4CC9-4A1D-A084-AB91C8F53709}" sibTransId="{D41E3290-CE74-49D8-B8D1-471B270E8A00}"/>
    <dgm:cxn modelId="{57269C64-89B8-46A4-AA0B-534745A092A1}" type="presOf" srcId="{A890BAEE-15B8-4C1B-9B4C-935D4DAEDD10}" destId="{F1E0648B-88A3-479D-9775-1CDDF977F895}" srcOrd="0" destOrd="0" presId="urn:microsoft.com/office/officeart/2005/8/layout/cycle2"/>
    <dgm:cxn modelId="{C5B8ABBB-2002-4839-9C3C-847D9145AF79}" type="presOf" srcId="{534A9AA3-7BD5-4247-A631-CAECBE71C4E0}" destId="{49A1B394-12C1-4175-B5BF-4D141E50AB79}" srcOrd="0" destOrd="0" presId="urn:microsoft.com/office/officeart/2005/8/layout/cycle2"/>
    <dgm:cxn modelId="{00D7418E-0989-491F-9C73-6C1766FC75DA}" srcId="{514D286D-58B4-46EA-85E2-E658497C8AB7}" destId="{A890BAEE-15B8-4C1B-9B4C-935D4DAEDD10}" srcOrd="1" destOrd="0" parTransId="{FD2F9263-45E9-4093-A4C1-C0210E75DB48}" sibTransId="{2C79BD3B-FAA4-4760-9A8A-D5E7658A8625}"/>
    <dgm:cxn modelId="{F0984E38-84E2-421E-A700-DE8DE3BC1D65}" type="presOf" srcId="{5B0DF7B7-B3EA-4A19-9FF2-7B5E85891557}" destId="{3FAF8A75-09EE-4180-9AC0-8F8AE39640AA}" srcOrd="1" destOrd="0" presId="urn:microsoft.com/office/officeart/2005/8/layout/cycle2"/>
    <dgm:cxn modelId="{A36B2B17-DAA9-4EA3-8CA7-73CFE2F6453C}" type="presOf" srcId="{514D286D-58B4-46EA-85E2-E658497C8AB7}" destId="{5C3EFEC0-C122-4EC9-AA13-1FAB81DE286B}" srcOrd="0" destOrd="0" presId="urn:microsoft.com/office/officeart/2005/8/layout/cycle2"/>
    <dgm:cxn modelId="{BDAEB12B-B9E2-4782-A3FD-1DA16694DA1E}" type="presOf" srcId="{62A123F2-2222-4B34-B9C5-14A31A812A74}" destId="{B7874404-1B44-47D6-938C-465EB8E55BD8}" srcOrd="0" destOrd="0" presId="urn:microsoft.com/office/officeart/2005/8/layout/cycle2"/>
    <dgm:cxn modelId="{1CB092D3-9225-4BDA-BB06-3788A5DE5499}" type="presOf" srcId="{D41E3290-CE74-49D8-B8D1-471B270E8A00}" destId="{40357BBB-A042-4904-B215-E922A9188417}" srcOrd="0" destOrd="0" presId="urn:microsoft.com/office/officeart/2005/8/layout/cycle2"/>
    <dgm:cxn modelId="{6564FD37-F673-425F-A5BF-3283DF860068}" type="presParOf" srcId="{5C3EFEC0-C122-4EC9-AA13-1FAB81DE286B}" destId="{B7874404-1B44-47D6-938C-465EB8E55BD8}" srcOrd="0" destOrd="0" presId="urn:microsoft.com/office/officeart/2005/8/layout/cycle2"/>
    <dgm:cxn modelId="{2AD64B46-A343-4910-B0F1-571E07454CBB}" type="presParOf" srcId="{5C3EFEC0-C122-4EC9-AA13-1FAB81DE286B}" destId="{E3CF85C1-5187-447F-8CD3-E36DBD81C30F}" srcOrd="1" destOrd="0" presId="urn:microsoft.com/office/officeart/2005/8/layout/cycle2"/>
    <dgm:cxn modelId="{9101E1CA-E035-4336-ADB5-4F046DAF22BB}" type="presParOf" srcId="{E3CF85C1-5187-447F-8CD3-E36DBD81C30F}" destId="{3FAF8A75-09EE-4180-9AC0-8F8AE39640AA}" srcOrd="0" destOrd="0" presId="urn:microsoft.com/office/officeart/2005/8/layout/cycle2"/>
    <dgm:cxn modelId="{FF1C4DDF-DA4B-482A-B46B-ACAA001BA414}" type="presParOf" srcId="{5C3EFEC0-C122-4EC9-AA13-1FAB81DE286B}" destId="{F1E0648B-88A3-479D-9775-1CDDF977F895}" srcOrd="2" destOrd="0" presId="urn:microsoft.com/office/officeart/2005/8/layout/cycle2"/>
    <dgm:cxn modelId="{B19FD370-EDBE-4E1A-95C9-25F52395B149}" type="presParOf" srcId="{5C3EFEC0-C122-4EC9-AA13-1FAB81DE286B}" destId="{4DE740C5-262C-4344-93C6-32F5B612347F}" srcOrd="3" destOrd="0" presId="urn:microsoft.com/office/officeart/2005/8/layout/cycle2"/>
    <dgm:cxn modelId="{110BBC95-6D15-4782-ACA2-F006F5D8DC66}" type="presParOf" srcId="{4DE740C5-262C-4344-93C6-32F5B612347F}" destId="{D805C25C-BA3C-426D-93BE-F24A9399CB1C}" srcOrd="0" destOrd="0" presId="urn:microsoft.com/office/officeart/2005/8/layout/cycle2"/>
    <dgm:cxn modelId="{F4367808-0AAC-4B9F-AD31-AA0618A76486}" type="presParOf" srcId="{5C3EFEC0-C122-4EC9-AA13-1FAB81DE286B}" destId="{49A1B394-12C1-4175-B5BF-4D141E50AB79}" srcOrd="4" destOrd="0" presId="urn:microsoft.com/office/officeart/2005/8/layout/cycle2"/>
    <dgm:cxn modelId="{A9E18C9C-4A17-453C-9D13-AAE520033F7D}" type="presParOf" srcId="{5C3EFEC0-C122-4EC9-AA13-1FAB81DE286B}" destId="{40357BBB-A042-4904-B215-E922A9188417}" srcOrd="5" destOrd="0" presId="urn:microsoft.com/office/officeart/2005/8/layout/cycle2"/>
    <dgm:cxn modelId="{FE975C2B-57F5-4280-9535-2A0628F7D8C8}" type="presParOf" srcId="{40357BBB-A042-4904-B215-E922A9188417}" destId="{1378CE26-E242-4E9B-8BC4-3760D6B4272C}" srcOrd="0" destOrd="0" presId="urn:microsoft.com/office/officeart/2005/8/layout/cycle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45680F4-1586-4F0F-9C02-5A0B5C099AD8}" type="datetimeFigureOut">
              <a:rPr lang="pt-BR"/>
              <a:pPr>
                <a:defRPr/>
              </a:pPr>
              <a:t>12/05/2016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57CF366-15BC-421F-9AD9-C28AFE762B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361CCCC-39A1-4C51-A82E-01F480D2A3AD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54</a:t>
            </a:fld>
            <a:endParaRPr lang="pt-BR" alt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9"/>
          <p:cNvGrpSpPr>
            <a:grpSpLocks/>
          </p:cNvGrpSpPr>
          <p:nvPr/>
        </p:nvGrpSpPr>
        <p:grpSpPr bwMode="auto">
          <a:xfrm>
            <a:off x="9648825" y="4068763"/>
            <a:ext cx="1081088" cy="1081087"/>
            <a:chOff x="9685338" y="4460675"/>
            <a:chExt cx="1080904" cy="1080902"/>
          </a:xfrm>
        </p:grpSpPr>
        <p:sp>
          <p:nvSpPr>
            <p:cNvPr id="8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3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A5C38-9633-480B-9D57-B7F1A008A1FE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3263" y="4289425"/>
            <a:ext cx="1193800" cy="639763"/>
          </a:xfrm>
        </p:spPr>
        <p:txBody>
          <a:bodyPr/>
          <a:lstStyle>
            <a:lvl1pPr>
              <a:defRPr sz="2800" dirty="0"/>
            </a:lvl1pPr>
          </a:lstStyle>
          <a:p>
            <a:pPr>
              <a:defRPr/>
            </a:pPr>
            <a:fld id="{612309DF-A21B-47CD-B152-EABED5DBD1D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D1D26-CBAE-4A64-94CD-D0DDBC5E61E4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DF4F8-3549-4C7B-B3DD-1C9586EBBA5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896938" y="2325688"/>
            <a:ext cx="1081087" cy="1081087"/>
            <a:chOff x="9685338" y="4460675"/>
            <a:chExt cx="1080904" cy="1080902"/>
          </a:xfrm>
        </p:grpSpPr>
        <p:sp>
          <p:nvSpPr>
            <p:cNvPr id="6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/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138" y="6272213"/>
            <a:ext cx="26447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A086F-9CA9-44EA-A835-4C52B9EB30F8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813" y="6272213"/>
            <a:ext cx="63277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2963" y="2506663"/>
            <a:ext cx="1189037" cy="719137"/>
          </a:xfrm>
        </p:spPr>
        <p:txBody>
          <a:bodyPr/>
          <a:lstStyle>
            <a:lvl1pPr>
              <a:defRPr sz="2800" dirty="0"/>
            </a:lvl1pPr>
          </a:lstStyle>
          <a:p>
            <a:pPr>
              <a:defRPr/>
            </a:pPr>
            <a:fld id="{D5D25F80-C888-4DD2-B628-2143A400B2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0A481-4F27-4BF0-837F-36A88F83E30B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95565-86CB-4AEF-8499-DE2CF90132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D0C93-CAE3-4626-B9A6-6152D7D7C26C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D93EB-99AD-4BCB-861C-E7344EE685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BF255-0E5E-464D-A44C-8B8699FAB474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7ED6B-5538-4506-8B34-9627243C7A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F90F3-5378-4233-B03E-2FE815D74D59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4C208-E6AC-4415-933A-47D48A241D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8" name="Oval 10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92032-A439-416B-BFBB-0636CC28C572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1584D-7C60-4763-BF26-9D34A3EBCB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" name="Group 7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54476-C650-45E6-BB25-B57CD3CC7887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33FC4-886B-4807-9782-8254DEBC23D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7A7BD-CE3B-46B2-A552-A90EABF392CC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57D9F-7A28-4664-B7AC-62687110F9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13C4-0C77-4765-9DEE-2E1432B98DEC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BE1DC-9A1C-4343-932B-71C7C239D1A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9"/>
          <p:cNvGrpSpPr>
            <a:grpSpLocks/>
          </p:cNvGrpSpPr>
          <p:nvPr/>
        </p:nvGrpSpPr>
        <p:grpSpPr bwMode="auto">
          <a:xfrm>
            <a:off x="9648825" y="4068763"/>
            <a:ext cx="1081088" cy="1081087"/>
            <a:chOff x="9685338" y="4460675"/>
            <a:chExt cx="1080904" cy="1080902"/>
          </a:xfrm>
        </p:grpSpPr>
        <p:sp>
          <p:nvSpPr>
            <p:cNvPr id="8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3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965E5-EC0C-4169-B1CB-1F45AB1A13B9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3263" y="4289425"/>
            <a:ext cx="1193800" cy="639763"/>
          </a:xfrm>
        </p:spPr>
        <p:txBody>
          <a:bodyPr/>
          <a:lstStyle>
            <a:lvl1pPr>
              <a:defRPr sz="2800" smtClean="0"/>
            </a:lvl1pPr>
          </a:lstStyle>
          <a:p>
            <a:pPr>
              <a:defRPr/>
            </a:pPr>
            <a:fld id="{0EE0105F-3AAB-47C9-A35B-1C5324C0983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FF053-98AB-463A-8212-93844E4A0643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F04CE-52AC-40DA-A07F-066EFEA7B26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896938" y="2325688"/>
            <a:ext cx="1081087" cy="1081087"/>
            <a:chOff x="9685338" y="4460675"/>
            <a:chExt cx="1080904" cy="1080902"/>
          </a:xfrm>
        </p:grpSpPr>
        <p:sp>
          <p:nvSpPr>
            <p:cNvPr id="6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7" name="Oval 9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/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138" y="6272213"/>
            <a:ext cx="26447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BD0BC-8F5E-4AEC-8003-CA3CA3ECD831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813" y="6272213"/>
            <a:ext cx="63277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2963" y="2506663"/>
            <a:ext cx="1189037" cy="719137"/>
          </a:xfrm>
        </p:spPr>
        <p:txBody>
          <a:bodyPr/>
          <a:lstStyle>
            <a:lvl1pPr>
              <a:defRPr sz="2800" smtClean="0"/>
            </a:lvl1pPr>
          </a:lstStyle>
          <a:p>
            <a:pPr>
              <a:defRPr/>
            </a:pPr>
            <a:fld id="{6C23CC8A-C33B-447E-A02E-E24764BC0F6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13636-00DE-416A-BCDC-115C959B77D0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B425C-6A2E-4370-810F-9D4AF1124D7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52003-7555-46AE-B137-83E4BF97D769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33236-81EB-4192-A6B7-90BFA468249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565A9-93C1-4465-A79F-943A3DB99851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1BDD2-1A2C-4D75-9572-194BE444174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7972B-64F7-4680-8E44-8DE44ECFF940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5B16B-E3AA-43AC-9E84-4C4E61AE97E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8" name="Oval 10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03E68-D07A-4A2F-8549-F03A2C451264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622DE-336B-40A1-904C-1E6469AC97D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6" name="Group 7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1CBE4-7C8E-49F4-9D05-C2C3B9C5E251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9DA58-3539-4661-8DC2-3D9855C356B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1BC75-3C30-49FA-8269-4EB2EEBA649B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51F56-ED13-4654-B4F1-D9F1BC0ABC0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3CC0E-BE02-46C6-A2B2-EF3865312188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5D773-F3F9-4882-8B8A-F461B9C9A8C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484188"/>
            <a:ext cx="10058400" cy="1609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975" y="2120900"/>
            <a:ext cx="10058400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88" y="6272213"/>
            <a:ext cx="32734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0DFCE0-FFCE-49F2-970B-0E442F3AD83D}" type="datetimeFigureOut">
              <a:rPr lang="en-US"/>
              <a:pPr>
                <a:defRPr/>
              </a:pPr>
              <a:t>5/12/2016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7438" y="6272213"/>
            <a:ext cx="6327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1030" name="Group 6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35" name="Oval 8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0938" y="6272213"/>
            <a:ext cx="639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b="1" dirty="0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98B8741C-8CF0-4159-9A51-30CAE15FBF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78" r:id="rId2"/>
    <p:sldLayoutId id="2147483887" r:id="rId3"/>
    <p:sldLayoutId id="2147483877" r:id="rId4"/>
    <p:sldLayoutId id="2147483876" r:id="rId5"/>
    <p:sldLayoutId id="2147483875" r:id="rId6"/>
    <p:sldLayoutId id="2147483874" r:id="rId7"/>
    <p:sldLayoutId id="2147483888" r:id="rId8"/>
    <p:sldLayoutId id="2147483889" r:id="rId9"/>
    <p:sldLayoutId id="2147483873" r:id="rId10"/>
    <p:sldLayoutId id="2147483872" r:id="rId11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5400" kern="1200" cap="all">
          <a:blipFill>
            <a:blip r:embed="rId14">
              <a:extLst>
                <a:ext uri="{28A0092B-C50C-407E-A947-70E740481C1C}"/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9pPr>
    </p:titleStyle>
    <p:bodyStyle>
      <a:lvl1pPr marL="182563" indent="-182563" algn="l" rtl="0" fontAlgn="base">
        <a:lnSpc>
          <a:spcPct val="90000"/>
        </a:lnSpc>
        <a:spcBef>
          <a:spcPts val="1200"/>
        </a:spcBef>
        <a:spcAft>
          <a:spcPct val="0"/>
        </a:spcAft>
        <a:buClr>
          <a:srgbClr val="9E3611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484188"/>
            <a:ext cx="10058400" cy="1609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975" y="2120900"/>
            <a:ext cx="10058400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88" y="6272213"/>
            <a:ext cx="32734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rgbClr val="696464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B431F3-C920-40CA-A3B5-351A86382FEB}" type="datetimeFigureOut">
              <a:rPr lang="en-US"/>
              <a:pPr>
                <a:defRPr/>
              </a:pPr>
              <a:t>5/12/2016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7438" y="6272213"/>
            <a:ext cx="6327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dirty="0">
                <a:solidFill>
                  <a:srgbClr val="696464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2054" name="Group 6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2059" name="Oval 8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0938" y="6272213"/>
            <a:ext cx="639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b="1" smtClean="0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70B8978B-2132-4AD7-8607-FB76B0C93DF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85" r:id="rId2"/>
    <p:sldLayoutId id="2147483891" r:id="rId3"/>
    <p:sldLayoutId id="2147483884" r:id="rId4"/>
    <p:sldLayoutId id="2147483883" r:id="rId5"/>
    <p:sldLayoutId id="2147483882" r:id="rId6"/>
    <p:sldLayoutId id="2147483881" r:id="rId7"/>
    <p:sldLayoutId id="2147483892" r:id="rId8"/>
    <p:sldLayoutId id="2147483893" r:id="rId9"/>
    <p:sldLayoutId id="2147483880" r:id="rId10"/>
    <p:sldLayoutId id="2147483879" r:id="rId11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5400" kern="1200" cap="all">
          <a:blipFill>
            <a:blip r:embed="rId14">
              <a:extLst>
                <a:ext uri="{28A0092B-C50C-407E-A947-70E740481C1C}"/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9pPr>
    </p:titleStyle>
    <p:bodyStyle>
      <a:lvl1pPr marL="182563" indent="-182563" algn="l" rtl="0" fontAlgn="base">
        <a:lnSpc>
          <a:spcPct val="90000"/>
        </a:lnSpc>
        <a:spcBef>
          <a:spcPts val="1200"/>
        </a:spcBef>
        <a:spcAft>
          <a:spcPct val="0"/>
        </a:spcAft>
        <a:buClr>
          <a:srgbClr val="9E3611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2.xml"/><Relationship Id="rId7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Síndrome de “Crupe”</a:t>
            </a:r>
            <a:endParaRPr lang="pt-BR" sz="4400" dirty="0">
              <a:solidFill>
                <a:srgbClr val="002060"/>
              </a:solidFill>
            </a:endParaRPr>
          </a:p>
        </p:txBody>
      </p:sp>
      <p:sp>
        <p:nvSpPr>
          <p:cNvPr id="11267" name="Subtítulo 2"/>
          <p:cNvSpPr>
            <a:spLocks noGrp="1"/>
          </p:cNvSpPr>
          <p:nvPr>
            <p:ph type="subTitle" idx="1"/>
          </p:nvPr>
        </p:nvSpPr>
        <p:spPr>
          <a:xfrm>
            <a:off x="1069975" y="4389438"/>
            <a:ext cx="9948863" cy="1069975"/>
          </a:xfrm>
        </p:spPr>
        <p:txBody>
          <a:bodyPr/>
          <a:lstStyle/>
          <a:p>
            <a:pPr algn="ctr"/>
            <a:r>
              <a:rPr lang="pt-BR" sz="1600" b="1" smtClean="0"/>
              <a:t>Faculdade de Medicina da Universidade Católica de Brasília</a:t>
            </a:r>
          </a:p>
          <a:p>
            <a:pPr algn="ctr"/>
            <a:r>
              <a:rPr lang="pt-BR" sz="1600" smtClean="0"/>
              <a:t>Internato em Pediatria-6ª Série</a:t>
            </a:r>
          </a:p>
          <a:p>
            <a:pPr algn="ctr"/>
            <a:r>
              <a:rPr lang="pt-BR" sz="1600" b="1" smtClean="0"/>
              <a:t>Apresentação</a:t>
            </a:r>
            <a:r>
              <a:rPr lang="pt-BR" sz="1600" smtClean="0"/>
              <a:t>: Ana Carolina N. Lopes</a:t>
            </a:r>
          </a:p>
          <a:p>
            <a:pPr algn="ctr"/>
            <a:r>
              <a:rPr lang="pt-BR" sz="1600" b="1" smtClean="0"/>
              <a:t>Coordenação</a:t>
            </a:r>
            <a:r>
              <a:rPr lang="pt-BR" sz="1600" smtClean="0"/>
              <a:t>: Drª Carmen Lívia</a:t>
            </a:r>
          </a:p>
          <a:p>
            <a:pPr algn="ctr"/>
            <a:r>
              <a:rPr lang="pt-BR" sz="1600" smtClean="0">
                <a:hlinkClick r:id="rId2"/>
              </a:rPr>
              <a:t>www.paulomargotto.com.br</a:t>
            </a:r>
            <a:endParaRPr lang="pt-BR" sz="1600" smtClean="0"/>
          </a:p>
          <a:p>
            <a:pPr algn="ctr"/>
            <a:r>
              <a:rPr lang="pt-BR" sz="1600" smtClean="0"/>
              <a:t>Brasília, 10 de maio de 2016</a:t>
            </a:r>
          </a:p>
        </p:txBody>
      </p:sp>
      <p:pic>
        <p:nvPicPr>
          <p:cNvPr id="11268" name="Picture 2" descr="http://www.jaoc.com.br/resources/Logotipos/Logo-UC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75063" y="206375"/>
            <a:ext cx="4841875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10" descr="20160330_1558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46625"/>
            <a:ext cx="3754438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78050" y="1258888"/>
            <a:ext cx="7235825" cy="32099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2013- AMRIGS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Questão 1. Uma criança com 2 anos estava há 2 dias com coriza, tosse seca e temperatura axilar de 37,9ºC. Hoje a tosse tornou-se metálica, com choro rouco, estridor inspiratório e dificuldade de respirar. Qual o manejo inicial e o agente etiológico mais provável para o caso?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559050" y="1295400"/>
            <a:ext cx="6907213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Beta 2 inalatório e corticoide oral- vírus sincicial respiratório</a:t>
            </a:r>
          </a:p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Corticoide inalatório- adenovírus</a:t>
            </a:r>
          </a:p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Nebulização com adrenalina e corticoide sistêmico- vírus para influenza</a:t>
            </a:r>
          </a:p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Nebulização com adrenalina- rinovírus</a:t>
            </a:r>
          </a:p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Nebulização com adrenalina antibioticoterapia- Streptococcus pneumonie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39950" y="1298575"/>
            <a:ext cx="9644063" cy="3530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2014- FHEMIG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/>
              <a:t>Questão 2. Um lactente de 8 meses é trazido a uma unidade de pronto atendimento pelos pais, às 2h da madrugada. Informam que a criança estava bem ao dormir e que acordou há cerca de meia hora com tosse metálica e rouquidão. Ao exame, a criança apresenta </a:t>
            </a:r>
            <a:r>
              <a:rPr lang="pt-BR" sz="1800" dirty="0" err="1" smtClean="0"/>
              <a:t>Tax</a:t>
            </a:r>
            <a:r>
              <a:rPr lang="pt-BR" sz="1800" dirty="0" smtClean="0"/>
              <a:t>= 36,7ºC e mantinha bom estado geral, sem sinais de </a:t>
            </a:r>
            <a:r>
              <a:rPr lang="pt-BR" sz="1800" dirty="0" err="1" smtClean="0"/>
              <a:t>toxemia</a:t>
            </a:r>
            <a:r>
              <a:rPr lang="pt-BR" sz="1800" dirty="0" smtClean="0"/>
              <a:t>, além da tosse e da rouquidão relatadas pelos pais. Após 2 horas de observação, a criança havia apresentado melhora significativa. O diagnóstico mais provável dessa situação clínica é: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2725738" y="1998663"/>
            <a:ext cx="60960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Epiglotite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Laringite bacteriana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Laringite espasmódica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Laringe viral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Síndrome “</a:t>
            </a:r>
            <a:r>
              <a:rPr lang="pt-BR" dirty="0" smtClean="0"/>
              <a:t>CRUPE”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25938" y="3937000"/>
            <a:ext cx="6348412" cy="2297113"/>
          </a:xfr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>
                <a:solidFill>
                  <a:srgbClr val="002060"/>
                </a:solidFill>
              </a:rPr>
              <a:t>Conjunto </a:t>
            </a:r>
            <a:r>
              <a:rPr lang="pt-BR" dirty="0">
                <a:solidFill>
                  <a:srgbClr val="002060"/>
                </a:solidFill>
              </a:rPr>
              <a:t>de sinais e sintomas caracterizado por</a:t>
            </a:r>
            <a:r>
              <a:rPr lang="pt-BR" dirty="0"/>
              <a:t>: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/>
              <a:t>Estridor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/>
              <a:t>Tosse ladrante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/>
              <a:t>Rouquidão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/>
              <a:t>Desconforto respiratório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2014971" y="2553988"/>
            <a:ext cx="2310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cap="all" dirty="0">
                <a:blipFill>
                  <a:blip r:embed="rId2">
                    <a:extLst>
                      <a:ext uri="{28A0092B-C50C-407E-A947-70E740481C1C}"/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  <a:ea typeface="+mj-ea"/>
                <a:cs typeface="+mj-cs"/>
              </a:rPr>
              <a:t>O que é?</a:t>
            </a:r>
            <a:endParaRPr lang="pt-BR" dirty="0">
              <a:latin typeface="+mn-lt"/>
              <a:cs typeface="+mn-cs"/>
            </a:endParaRPr>
          </a:p>
        </p:txBody>
      </p:sp>
      <p:pic>
        <p:nvPicPr>
          <p:cNvPr id="6" name="Imagem 5" descr="tosse.jpg"/>
          <p:cNvPicPr>
            <a:picLocks noChangeAspect="1"/>
          </p:cNvPicPr>
          <p:nvPr/>
        </p:nvPicPr>
        <p:blipFill rotWithShape="1">
          <a:blip r:embed="rId3"/>
          <a:srcRect l="25512"/>
          <a:stretch/>
        </p:blipFill>
        <p:spPr>
          <a:xfrm>
            <a:off x="7904163" y="674688"/>
            <a:ext cx="2770187" cy="2105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90" name="Imagem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4838" y="3937000"/>
            <a:ext cx="3048000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69950" y="1439863"/>
            <a:ext cx="9683750" cy="2554287"/>
          </a:xfrm>
        </p:spPr>
        <p:txBody>
          <a:bodyPr rtlCol="0">
            <a:noAutofit/>
          </a:bodyPr>
          <a:lstStyle/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/>
              <a:t>A </a:t>
            </a:r>
            <a:r>
              <a:rPr lang="pt-BR" dirty="0">
                <a:solidFill>
                  <a:srgbClr val="C00000"/>
                </a:solidFill>
              </a:rPr>
              <a:t>laringite</a:t>
            </a:r>
            <a:r>
              <a:rPr lang="pt-BR" dirty="0"/>
              <a:t>, </a:t>
            </a:r>
            <a:r>
              <a:rPr lang="pt-BR" dirty="0" err="1">
                <a:solidFill>
                  <a:srgbClr val="C00000"/>
                </a:solidFill>
              </a:rPr>
              <a:t>laringotraqueobronquite</a:t>
            </a:r>
            <a:r>
              <a:rPr lang="pt-BR" dirty="0"/>
              <a:t> e a </a:t>
            </a:r>
            <a:r>
              <a:rPr lang="pt-BR" dirty="0">
                <a:solidFill>
                  <a:srgbClr val="C00000"/>
                </a:solidFill>
              </a:rPr>
              <a:t>epiglotite</a:t>
            </a:r>
            <a:r>
              <a:rPr lang="pt-BR" dirty="0"/>
              <a:t> formam o grupo </a:t>
            </a:r>
            <a:r>
              <a:rPr lang="pt-BR" dirty="0" smtClean="0"/>
              <a:t>das </a:t>
            </a:r>
            <a:r>
              <a:rPr lang="pt-BR" dirty="0" err="1"/>
              <a:t>IRAs</a:t>
            </a:r>
            <a:r>
              <a:rPr lang="pt-BR" dirty="0"/>
              <a:t>.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/>
              <a:t>Sinal clínico mais comum: </a:t>
            </a:r>
            <a:r>
              <a:rPr lang="pt-BR" dirty="0">
                <a:solidFill>
                  <a:srgbClr val="002060"/>
                </a:solidFill>
              </a:rPr>
              <a:t>ESTRIDOR</a:t>
            </a:r>
            <a:r>
              <a:rPr lang="pt-BR" dirty="0"/>
              <a:t>.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/>
              <a:t>Afecções </a:t>
            </a:r>
            <a:r>
              <a:rPr lang="pt-BR" dirty="0" err="1"/>
              <a:t>subglóticas</a:t>
            </a:r>
            <a:r>
              <a:rPr lang="pt-BR" dirty="0"/>
              <a:t>.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/>
              <a:t>Graus variados de </a:t>
            </a:r>
            <a:r>
              <a:rPr lang="pt-BR" dirty="0">
                <a:solidFill>
                  <a:srgbClr val="C00000"/>
                </a:solidFill>
              </a:rPr>
              <a:t>obstrução</a:t>
            </a:r>
            <a:r>
              <a:rPr lang="pt-BR" dirty="0"/>
              <a:t> e </a:t>
            </a:r>
            <a:r>
              <a:rPr lang="pt-BR" dirty="0">
                <a:solidFill>
                  <a:srgbClr val="C00000"/>
                </a:solidFill>
              </a:rPr>
              <a:t>inflamação</a:t>
            </a:r>
            <a:r>
              <a:rPr lang="pt-BR" dirty="0"/>
              <a:t>.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/>
              <a:t>Em conjunto correspondem à síndrome </a:t>
            </a:r>
            <a:r>
              <a:rPr lang="pt-BR" dirty="0" smtClean="0"/>
              <a:t>“</a:t>
            </a:r>
            <a:r>
              <a:rPr lang="pt-BR" dirty="0" smtClean="0">
                <a:solidFill>
                  <a:srgbClr val="002060"/>
                </a:solidFill>
              </a:rPr>
              <a:t>CRUPE</a:t>
            </a:r>
            <a:r>
              <a:rPr lang="pt-BR" dirty="0" smtClean="0"/>
              <a:t>”.</a:t>
            </a:r>
            <a:endParaRPr lang="pt-BR" dirty="0"/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pt-BR" u="sng" dirty="0" smtClean="0">
              <a:solidFill>
                <a:srgbClr val="C00000"/>
              </a:solidFill>
            </a:endParaRP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076763" y="82454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Síndrome “</a:t>
            </a:r>
            <a:r>
              <a:rPr lang="pt-BR" dirty="0" smtClean="0"/>
              <a:t>CRUPE”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005204" y="5606338"/>
            <a:ext cx="6163918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914400" fontAlgn="auto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defRPr/>
            </a:pPr>
            <a:r>
              <a:rPr lang="pt-BR" dirty="0">
                <a:solidFill>
                  <a:prstClr val="black"/>
                </a:solidFill>
              </a:rPr>
              <a:t>Diferenciadas pelo </a:t>
            </a:r>
            <a:r>
              <a:rPr lang="pt-BR" u="sng" dirty="0">
                <a:solidFill>
                  <a:srgbClr val="C00000"/>
                </a:solidFill>
              </a:rPr>
              <a:t>acometimento</a:t>
            </a:r>
            <a:r>
              <a:rPr lang="pt-BR" dirty="0">
                <a:solidFill>
                  <a:prstClr val="black"/>
                </a:solidFill>
              </a:rPr>
              <a:t> </a:t>
            </a:r>
            <a:r>
              <a:rPr lang="pt-BR" u="sng" dirty="0">
                <a:solidFill>
                  <a:srgbClr val="C00000"/>
                </a:solidFill>
              </a:rPr>
              <a:t>inflamatório/obstrutivo</a:t>
            </a:r>
            <a:r>
              <a:rPr lang="pt-BR" dirty="0">
                <a:solidFill>
                  <a:prstClr val="black"/>
                </a:solidFill>
              </a:rPr>
              <a:t> de diferentes partes </a:t>
            </a:r>
            <a:r>
              <a:rPr lang="pt-BR" dirty="0">
                <a:solidFill>
                  <a:prstClr val="black"/>
                </a:solidFill>
              </a:rPr>
              <a:t>anatômicas.</a:t>
            </a:r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878866" y="4555504"/>
            <a:ext cx="44165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800" cap="all" dirty="0">
                <a:blipFill>
                  <a:blip r:embed="rId2">
                    <a:extLst>
                      <a:ext uri="{28A0092B-C50C-407E-A947-70E740481C1C}"/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  <a:ea typeface="+mj-ea"/>
                <a:cs typeface="+mj-cs"/>
              </a:rPr>
              <a:t>Como diferenciar?</a:t>
            </a:r>
            <a:endParaRPr lang="pt-BR" sz="4800" dirty="0">
              <a:latin typeface="+mn-lt"/>
              <a:cs typeface="+mn-cs"/>
            </a:endParaRPr>
          </a:p>
        </p:txBody>
      </p:sp>
      <p:pic>
        <p:nvPicPr>
          <p:cNvPr id="17416" name="Imagem 8"/>
          <p:cNvPicPr>
            <a:picLocks noChangeAspect="1"/>
          </p:cNvPicPr>
          <p:nvPr/>
        </p:nvPicPr>
        <p:blipFill>
          <a:blip r:embed="rId3"/>
          <a:srcRect l="13622" b="12865"/>
          <a:stretch>
            <a:fillRect/>
          </a:stretch>
        </p:blipFill>
        <p:spPr bwMode="auto">
          <a:xfrm>
            <a:off x="7947025" y="2128838"/>
            <a:ext cx="3187700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Retângulo 9"/>
          <p:cNvSpPr>
            <a:spLocks noChangeArrowheads="1"/>
          </p:cNvSpPr>
          <p:nvPr/>
        </p:nvSpPr>
        <p:spPr bwMode="auto">
          <a:xfrm>
            <a:off x="8251825" y="6642100"/>
            <a:ext cx="42799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800">
                <a:latin typeface="Rockwell"/>
              </a:rPr>
              <a:t>http://www.andorrapediatrics.com/ap_folders/hand-outs/knowledge/croup.htm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3"/>
          <p:cNvPicPr>
            <a:picLocks noChangeAspect="1"/>
          </p:cNvPicPr>
          <p:nvPr/>
        </p:nvPicPr>
        <p:blipFill>
          <a:blip r:embed="rId2"/>
          <a:srcRect l="24429" t="50836" r="24100" b="20818"/>
          <a:stretch>
            <a:fillRect/>
          </a:stretch>
        </p:blipFill>
        <p:spPr bwMode="auto">
          <a:xfrm>
            <a:off x="230188" y="901700"/>
            <a:ext cx="11731625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450850" y="2047875"/>
            <a:ext cx="2201863" cy="16605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36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389438" y="6635750"/>
            <a:ext cx="7802562" cy="222250"/>
          </a:xfrm>
        </p:spPr>
        <p:txBody>
          <a:bodyPr/>
          <a:lstStyle/>
          <a:p>
            <a:r>
              <a:rPr lang="pt-BR" sz="800" smtClean="0"/>
              <a:t>Amantéa1 SL; Silva APP. Manejo clínico da obstrução de via aérea superior: epiglotite e laringotraqueobronquite. J. pediatr. (Rio J.). 1999; 75 (Supl.2): S177-S184.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"/>
          <p:cNvPicPr>
            <a:picLocks noChangeAspect="1"/>
          </p:cNvPicPr>
          <p:nvPr/>
        </p:nvPicPr>
        <p:blipFill>
          <a:blip r:embed="rId2"/>
          <a:srcRect l="8691" t="19850" r="50925" b="22931"/>
          <a:stretch>
            <a:fillRect/>
          </a:stretch>
        </p:blipFill>
        <p:spPr bwMode="auto">
          <a:xfrm>
            <a:off x="2830513" y="828675"/>
            <a:ext cx="6530975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1"/>
          <p:cNvSpPr/>
          <p:nvPr/>
        </p:nvSpPr>
        <p:spPr>
          <a:xfrm>
            <a:off x="3333750" y="5072063"/>
            <a:ext cx="1870075" cy="2730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3333750" y="2481263"/>
            <a:ext cx="1084263" cy="2365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333750" y="2114550"/>
            <a:ext cx="2062163" cy="2555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333750" y="1747838"/>
            <a:ext cx="4946650" cy="25558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2"/>
          <p:cNvSpPr txBox="1">
            <a:spLocks/>
          </p:cNvSpPr>
          <p:nvPr/>
        </p:nvSpPr>
        <p:spPr>
          <a:xfrm>
            <a:off x="4389438" y="6635750"/>
            <a:ext cx="7802562" cy="222250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pt-BR" sz="800" smtClean="0"/>
              <a:t>Amantéa1 SL; Silva APP. Manejo clínico da obstrução de via aérea superior: epiglotite e laringotraqueobronquite. J. pediatr. (Rio J.). 1999; 75 (Supl.2): S177-S184.</a:t>
            </a:r>
            <a:endParaRPr lang="pt-BR" sz="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67128" y="2086376"/>
            <a:ext cx="9281160" cy="2659359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6000" dirty="0" smtClean="0"/>
              <a:t>Laringotraqueobronquite</a:t>
            </a:r>
            <a:r>
              <a:rPr lang="pt-BR" sz="6000" dirty="0"/>
              <a:t/>
            </a:r>
            <a:br>
              <a:rPr lang="pt-BR" sz="6000" dirty="0"/>
            </a:br>
            <a:endParaRPr lang="pt-BR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30288" y="2209800"/>
            <a:ext cx="3071812" cy="855663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>
                <a:ln w="0"/>
                <a:solidFill>
                  <a:srgbClr val="002060"/>
                </a:solidFill>
              </a:rPr>
              <a:t>Etiologia</a:t>
            </a:r>
            <a:r>
              <a:rPr lang="pt-BR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</a:t>
            </a:r>
            <a:r>
              <a:rPr lang="pt-BR" dirty="0" smtClean="0">
                <a:ln w="0"/>
                <a:solidFill>
                  <a:srgbClr val="002060"/>
                </a:solidFill>
              </a:rPr>
              <a:t>VÍRUS</a:t>
            </a:r>
          </a:p>
        </p:txBody>
      </p:sp>
      <p:sp>
        <p:nvSpPr>
          <p:cNvPr id="4" name="Nuvem 3"/>
          <p:cNvSpPr/>
          <p:nvPr/>
        </p:nvSpPr>
        <p:spPr>
          <a:xfrm>
            <a:off x="1174020" y="2901796"/>
            <a:ext cx="2995675" cy="1423045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Parainfluenza tipo 1 e 3 / 75% dos casos.</a:t>
            </a:r>
            <a:endParaRPr lang="pt-BR" dirty="0"/>
          </a:p>
        </p:txBody>
      </p:sp>
      <p:sp>
        <p:nvSpPr>
          <p:cNvPr id="6" name="Nuvem 5"/>
          <p:cNvSpPr/>
          <p:nvPr/>
        </p:nvSpPr>
        <p:spPr>
          <a:xfrm>
            <a:off x="5100638" y="3605213"/>
            <a:ext cx="2224087" cy="1060450"/>
          </a:xfrm>
          <a:prstGeom prst="cloud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Influenza </a:t>
            </a:r>
            <a:endParaRPr lang="pt-BR" dirty="0"/>
          </a:p>
        </p:txBody>
      </p:sp>
      <p:sp>
        <p:nvSpPr>
          <p:cNvPr id="7" name="Nuvem 6"/>
          <p:cNvSpPr/>
          <p:nvPr/>
        </p:nvSpPr>
        <p:spPr>
          <a:xfrm>
            <a:off x="5100638" y="2220913"/>
            <a:ext cx="2224087" cy="1062037"/>
          </a:xfrm>
          <a:prstGeom prst="cloud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Sincicial respiratório</a:t>
            </a:r>
            <a:endParaRPr lang="pt-BR" dirty="0"/>
          </a:p>
        </p:txBody>
      </p:sp>
      <p:sp>
        <p:nvSpPr>
          <p:cNvPr id="8" name="Nuvem 7"/>
          <p:cNvSpPr/>
          <p:nvPr/>
        </p:nvSpPr>
        <p:spPr>
          <a:xfrm>
            <a:off x="8248650" y="2139950"/>
            <a:ext cx="2224088" cy="1060450"/>
          </a:xfrm>
          <a:prstGeom prst="cloud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Adenovírus</a:t>
            </a:r>
            <a:endParaRPr lang="pt-BR" dirty="0"/>
          </a:p>
        </p:txBody>
      </p:sp>
      <p:sp>
        <p:nvSpPr>
          <p:cNvPr id="9" name="Nuvem 8"/>
          <p:cNvSpPr/>
          <p:nvPr/>
        </p:nvSpPr>
        <p:spPr>
          <a:xfrm>
            <a:off x="8248650" y="3605213"/>
            <a:ext cx="2224088" cy="1060450"/>
          </a:xfrm>
          <a:prstGeom prst="cloud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Vírus do sarampo</a:t>
            </a:r>
            <a:endParaRPr lang="pt-BR" dirty="0"/>
          </a:p>
        </p:txBody>
      </p:sp>
      <p:sp>
        <p:nvSpPr>
          <p:cNvPr id="12" name="Retângulo 11"/>
          <p:cNvSpPr>
            <a:spLocks noChangeArrowheads="1"/>
          </p:cNvSpPr>
          <p:nvPr/>
        </p:nvSpPr>
        <p:spPr bwMode="auto">
          <a:xfrm>
            <a:off x="1016000" y="4619625"/>
            <a:ext cx="30718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solidFill>
                  <a:srgbClr val="002060"/>
                </a:solidFill>
                <a:latin typeface="Rockwell"/>
              </a:rPr>
              <a:t>Epidemiologia</a:t>
            </a:r>
          </a:p>
        </p:txBody>
      </p:sp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841999" y="60019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Etiologia e epidemiologia</a:t>
            </a:r>
            <a:endParaRPr lang="pt-BR" dirty="0"/>
          </a:p>
        </p:txBody>
      </p:sp>
      <p:graphicFrame>
        <p:nvGraphicFramePr>
          <p:cNvPr id="18" name="Diagrama 17"/>
          <p:cNvGraphicFramePr/>
          <p:nvPr/>
        </p:nvGraphicFramePr>
        <p:xfrm>
          <a:off x="1153429" y="5144363"/>
          <a:ext cx="9885143" cy="1713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517" name="Espaço Reservado para Conteúdo 2"/>
          <p:cNvSpPr txBox="1">
            <a:spLocks/>
          </p:cNvSpPr>
          <p:nvPr/>
        </p:nvSpPr>
        <p:spPr bwMode="auto">
          <a:xfrm>
            <a:off x="1066800" y="1325563"/>
            <a:ext cx="100584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2563" indent="-182563" defTabSz="9144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itchFamily="2" charset="2"/>
              <a:buChar char="§"/>
            </a:pPr>
            <a:r>
              <a:rPr lang="pt-BR" sz="2000">
                <a:latin typeface="Rockwell"/>
              </a:rPr>
              <a:t>Também chamada de CRUPE viral.</a:t>
            </a:r>
          </a:p>
          <a:p>
            <a:pPr marL="182563" indent="-182563" defTabSz="9144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itchFamily="2" charset="2"/>
              <a:buChar char="§"/>
            </a:pPr>
            <a:r>
              <a:rPr lang="pt-BR" sz="2000">
                <a:latin typeface="Rockwell"/>
              </a:rPr>
              <a:t>Principal causa de obstrução respiratória aguda em crianças / 90% dos casos.</a:t>
            </a:r>
          </a:p>
          <a:p>
            <a:pPr marL="182563" indent="-182563" defTabSz="9144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itchFamily="2" charset="2"/>
              <a:buChar char="§"/>
            </a:pPr>
            <a:endParaRPr lang="pt-BR" sz="2000">
              <a:latin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2" grpId="0"/>
      <p:bldGraphic spid="18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ontrol de la vía respiratoria.&#10;Aliviar los síntomas respiratorios.&#10;Evitar las complicaciones.&#10; "/>
          <p:cNvPicPr>
            <a:picLocks noChangeAspect="1" noChangeArrowheads="1"/>
          </p:cNvPicPr>
          <p:nvPr/>
        </p:nvPicPr>
        <p:blipFill>
          <a:blip r:embed="rId2"/>
          <a:srcRect l="83006" t="80817"/>
          <a:stretch>
            <a:fillRect/>
          </a:stretch>
        </p:blipFill>
        <p:spPr bwMode="auto">
          <a:xfrm>
            <a:off x="8210550" y="5003800"/>
            <a:ext cx="2189163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Quadro- Clínico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112976" y="2312340"/>
          <a:ext cx="3966048" cy="4051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tângulo de cantos arredondados 4"/>
          <p:cNvSpPr/>
          <p:nvPr/>
        </p:nvSpPr>
        <p:spPr>
          <a:xfrm>
            <a:off x="207963" y="4630738"/>
            <a:ext cx="3302000" cy="173355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u="sng" dirty="0">
                <a:solidFill>
                  <a:srgbClr val="C00000"/>
                </a:solidFill>
              </a:rPr>
              <a:t>RESOLUÇÃO DOS SINTOMAS</a:t>
            </a:r>
            <a:r>
              <a:rPr lang="pt-BR" sz="1600" u="sng" dirty="0"/>
              <a:t>: </a:t>
            </a:r>
          </a:p>
          <a:p>
            <a:pPr marL="285750" indent="-28575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600" dirty="0"/>
              <a:t>3 a 7 dias .</a:t>
            </a:r>
          </a:p>
          <a:p>
            <a:pPr marL="285750" indent="-28575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600" dirty="0"/>
              <a:t>24 dias em casos graves.</a:t>
            </a:r>
            <a:endParaRPr lang="pt-BR" sz="1600" dirty="0"/>
          </a:p>
        </p:txBody>
      </p:sp>
      <p:sp>
        <p:nvSpPr>
          <p:cNvPr id="6" name="Retângulo de cantos arredondados 5"/>
          <p:cNvSpPr/>
          <p:nvPr/>
        </p:nvSpPr>
        <p:spPr>
          <a:xfrm>
            <a:off x="7688263" y="484188"/>
            <a:ext cx="4348162" cy="2320925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u="sng" dirty="0">
                <a:solidFill>
                  <a:srgbClr val="002060"/>
                </a:solidFill>
              </a:rPr>
              <a:t>QUADRO- CLÍNICO</a:t>
            </a:r>
            <a:r>
              <a:rPr lang="pt-BR" sz="1600" u="sng" dirty="0"/>
              <a:t>:</a:t>
            </a:r>
            <a:r>
              <a:rPr lang="pt-BR" sz="1600" dirty="0"/>
              <a:t> </a:t>
            </a:r>
          </a:p>
          <a:p>
            <a:pPr marL="285750" indent="-28575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dirty="0"/>
              <a:t>Sintomas: Tendem a se piores à noite.</a:t>
            </a:r>
          </a:p>
          <a:p>
            <a:pPr marL="285750" indent="-28575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1600" dirty="0"/>
              <a:t>Desconforto respiratório.</a:t>
            </a:r>
          </a:p>
          <a:p>
            <a:pPr marL="742950" lvl="1" indent="-28575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1600" dirty="0"/>
              <a:t>Batimentos de asas d</a:t>
            </a:r>
            <a:r>
              <a:rPr lang="pt-BR" sz="1600" dirty="0"/>
              <a:t>e</a:t>
            </a:r>
            <a:r>
              <a:rPr lang="pt-BR" sz="1600" dirty="0"/>
              <a:t> nariz.</a:t>
            </a:r>
          </a:p>
          <a:p>
            <a:pPr marL="742950" lvl="1" indent="-28575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1600" dirty="0"/>
              <a:t>Retrações intercostais. </a:t>
            </a:r>
            <a:endParaRPr lang="pt-BR" sz="1600" dirty="0"/>
          </a:p>
        </p:txBody>
      </p:sp>
      <p:pic>
        <p:nvPicPr>
          <p:cNvPr id="22535" name="Imagem 6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321800" y="2805113"/>
            <a:ext cx="2863850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8"/>
          <a:srcRect l="52321" t="51720" r="17361" b="5505"/>
          <a:stretch/>
        </p:blipFill>
        <p:spPr>
          <a:xfrm>
            <a:off x="725735" y="1936890"/>
            <a:ext cx="2266774" cy="2401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373813" y="-1"/>
            <a:ext cx="4211835" cy="668741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9">
                    <a:extLst>
                      <a:ext uri="{28A0092B-C50C-407E-A947-70E740481C1C}"/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2000" dirty="0" err="1" smtClean="0"/>
              <a:t>Laringotraqueobronquite</a:t>
            </a: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1069975" y="1876425"/>
            <a:ext cx="10058400" cy="404971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mtClean="0"/>
              <a:t>Clínico.</a:t>
            </a:r>
          </a:p>
          <a:p>
            <a:pPr>
              <a:lnSpc>
                <a:spcPct val="150000"/>
              </a:lnSpc>
            </a:pPr>
            <a:r>
              <a:rPr lang="pt-BR" smtClean="0"/>
              <a:t>Achados típicos no raio- x de perfil do pescoço.</a:t>
            </a:r>
          </a:p>
        </p:txBody>
      </p:sp>
      <p:pic>
        <p:nvPicPr>
          <p:cNvPr id="23556" name="Picture 2" descr="http://www.andorrapediatrics.com/ap_folders/hand-outs/knowledge/images/photos/croup_3.jpg"/>
          <p:cNvPicPr>
            <a:picLocks noChangeAspect="1" noChangeArrowheads="1"/>
          </p:cNvPicPr>
          <p:nvPr/>
        </p:nvPicPr>
        <p:blipFill>
          <a:blip r:embed="rId2"/>
          <a:srcRect r="49991"/>
          <a:stretch>
            <a:fillRect/>
          </a:stretch>
        </p:blipFill>
        <p:spPr bwMode="auto">
          <a:xfrm>
            <a:off x="7605713" y="260350"/>
            <a:ext cx="3092450" cy="473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9975" y="3179763"/>
            <a:ext cx="5292725" cy="330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Espaço Reservado para Conteúdo 2"/>
          <p:cNvSpPr txBox="1">
            <a:spLocks/>
          </p:cNvSpPr>
          <p:nvPr/>
        </p:nvSpPr>
        <p:spPr bwMode="auto">
          <a:xfrm>
            <a:off x="6769100" y="4995863"/>
            <a:ext cx="4765675" cy="149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82563" indent="-182563" algn="just" defTabSz="9144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Courier New" pitchFamily="49" charset="0"/>
              <a:buChar char="o"/>
            </a:pPr>
            <a:r>
              <a:rPr lang="pt-BR" sz="1600">
                <a:latin typeface="Rockwell"/>
              </a:rPr>
              <a:t>Área de dilatação a montante da traqueia.</a:t>
            </a:r>
          </a:p>
          <a:p>
            <a:pPr marL="182563" indent="-182563" algn="just" defTabSz="9144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Courier New" pitchFamily="49" charset="0"/>
              <a:buChar char="o"/>
            </a:pPr>
            <a:r>
              <a:rPr lang="pt-BR" sz="1600">
                <a:latin typeface="Rockwell"/>
              </a:rPr>
              <a:t>Estreitamento supraglótico ( sinal “da torre”).</a:t>
            </a:r>
          </a:p>
          <a:p>
            <a:pPr marL="182563" indent="-182563" algn="just" defTabSz="9144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Courier New" pitchFamily="49" charset="0"/>
              <a:buChar char="o"/>
            </a:pPr>
            <a:r>
              <a:rPr lang="pt-BR" sz="1600">
                <a:latin typeface="Rockwell"/>
              </a:rPr>
              <a:t>Distensão da hipofaringe.</a:t>
            </a:r>
          </a:p>
          <a:p>
            <a:pPr marL="182563" indent="-182563" algn="just" defTabSz="914400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Courier New" pitchFamily="49" charset="0"/>
              <a:buChar char="o"/>
            </a:pPr>
            <a:r>
              <a:rPr lang="pt-BR" sz="1600">
                <a:latin typeface="Rockwell"/>
              </a:rPr>
              <a:t>Irregularidade da pregas vocais.</a:t>
            </a:r>
          </a:p>
        </p:txBody>
      </p:sp>
      <p:sp>
        <p:nvSpPr>
          <p:cNvPr id="23559" name="Retângulo 4"/>
          <p:cNvSpPr>
            <a:spLocks noChangeArrowheads="1"/>
          </p:cNvSpPr>
          <p:nvPr/>
        </p:nvSpPr>
        <p:spPr bwMode="auto">
          <a:xfrm>
            <a:off x="0" y="6642100"/>
            <a:ext cx="25082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800">
                <a:latin typeface="Rockwell"/>
              </a:rPr>
              <a:t>http://www.fprmed.com/Pages/Pedi/Croup.html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Objetivos terapêuticos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85191" y="2093976"/>
          <a:ext cx="6584099" cy="4051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FARMACO PERFIL&#10;FARMACOLÓGICO&#10;EFICACIA SEGURIDAD CONVENIENC&#10;IA&#10;COSTO&#10;Dexametasona • Inhibe la liberación&#10;de hidrolasas de&#10;l..."/>
          <p:cNvPicPr>
            <a:picLocks noChangeAspect="1" noChangeArrowheads="1"/>
          </p:cNvPicPr>
          <p:nvPr/>
        </p:nvPicPr>
        <p:blipFill rotWithShape="1">
          <a:blip r:embed="rId6"/>
          <a:srcRect l="54933" t="61971" r="9134" b="4825"/>
          <a:stretch/>
        </p:blipFill>
        <p:spPr bwMode="auto">
          <a:xfrm>
            <a:off x="9101138" y="484188"/>
            <a:ext cx="2840037" cy="1971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24581" name="Retângulo 4"/>
          <p:cNvSpPr>
            <a:spLocks noChangeArrowheads="1"/>
          </p:cNvSpPr>
          <p:nvPr/>
        </p:nvSpPr>
        <p:spPr bwMode="auto">
          <a:xfrm>
            <a:off x="-363538" y="-1200150"/>
            <a:ext cx="6096001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Rockwell"/>
              </a:rPr>
              <a:t>Natureza auto- limitada.</a:t>
            </a:r>
          </a:p>
        </p:txBody>
      </p:sp>
      <p:sp>
        <p:nvSpPr>
          <p:cNvPr id="7" name="Espaço Reservado para Conteúdo 3"/>
          <p:cNvSpPr txBox="1">
            <a:spLocks/>
          </p:cNvSpPr>
          <p:nvPr/>
        </p:nvSpPr>
        <p:spPr>
          <a:xfrm>
            <a:off x="6897688" y="3462338"/>
            <a:ext cx="5043487" cy="2682875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lnSpc>
                <a:spcPct val="150000"/>
              </a:lnSpc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sz="1600" smtClean="0"/>
              <a:t>Adrenalina: casos moderados e graves.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sz="1600" smtClean="0"/>
              <a:t>Corticosteroides sistêmicos: redução significativa da necessidade de hospitalizações.</a:t>
            </a:r>
          </a:p>
          <a:p>
            <a:pPr lvl="1" algn="just" fontAlgn="auto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pt-BR" sz="1600" smtClean="0">
                <a:solidFill>
                  <a:schemeClr val="accent1">
                    <a:lumMod val="50000"/>
                  </a:schemeClr>
                </a:solidFill>
              </a:rPr>
              <a:t>Dexametasona VO ou IM.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pt-BR" sz="1600" smtClean="0"/>
              <a:t>Corticóides inalatórios: não tem demonstrado benefícios.</a:t>
            </a:r>
            <a:endParaRPr lang="pt-BR" sz="1600" dirty="0" smtClean="0"/>
          </a:p>
        </p:txBody>
      </p:sp>
      <p:sp>
        <p:nvSpPr>
          <p:cNvPr id="24583" name="CaixaDeTexto 7"/>
          <p:cNvSpPr txBox="1">
            <a:spLocks noChangeArrowheads="1"/>
          </p:cNvSpPr>
          <p:nvPr/>
        </p:nvSpPr>
        <p:spPr bwMode="auto">
          <a:xfrm>
            <a:off x="6897688" y="2774950"/>
            <a:ext cx="5043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latin typeface="Rockwell"/>
              </a:rPr>
              <a:t>Natureza auto- limitada!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303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1069975" y="1624013"/>
            <a:ext cx="10058400" cy="1951037"/>
          </a:xfrm>
        </p:spPr>
        <p:txBody>
          <a:bodyPr rtlCol="0">
            <a:normAutofit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u="sng" dirty="0" smtClean="0">
                <a:solidFill>
                  <a:srgbClr val="002060"/>
                </a:solidFill>
              </a:rPr>
              <a:t>Casos leves: 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 smtClean="0"/>
              <a:t>Medidas de suporte.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 smtClean="0"/>
              <a:t>Hidratação, antitérmicos e ar umidificado.</a:t>
            </a:r>
          </a:p>
          <a:p>
            <a:pPr marL="182880" indent="-182880" fontAlgn="auto">
              <a:lnSpc>
                <a:spcPct val="10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 smtClean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848" y="4172590"/>
            <a:ext cx="2748033" cy="2061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tângulo 8"/>
          <p:cNvSpPr/>
          <p:nvPr/>
        </p:nvSpPr>
        <p:spPr>
          <a:xfrm>
            <a:off x="4084638" y="4171950"/>
            <a:ext cx="7970837" cy="2232025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 fontAlgn="auto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defRPr/>
            </a:pPr>
            <a:r>
              <a:rPr lang="pt-BR" sz="2000" u="sng" dirty="0">
                <a:solidFill>
                  <a:srgbClr val="002060"/>
                </a:solidFill>
                <a:latin typeface="+mn-lt"/>
                <a:cs typeface="+mn-cs"/>
              </a:rPr>
              <a:t>Casos moderados e graves: </a:t>
            </a:r>
          </a:p>
          <a:p>
            <a:pPr marL="182880" indent="-182880" defTabSz="914400" fontAlgn="auto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Courier New" panose="02070309020205020404" pitchFamily="49" charset="0"/>
              <a:buChar char="o"/>
              <a:defRPr/>
            </a:pPr>
            <a:r>
              <a:rPr lang="pt-BR" sz="2000" dirty="0">
                <a:solidFill>
                  <a:prstClr val="black"/>
                </a:solidFill>
                <a:latin typeface="+mn-lt"/>
                <a:cs typeface="+mn-cs"/>
              </a:rPr>
              <a:t>Corticoides sistêmicos: </a:t>
            </a:r>
            <a:r>
              <a:rPr lang="pt-BR" dirty="0" err="1">
                <a:solidFill>
                  <a:srgbClr val="D34817">
                    <a:lumMod val="50000"/>
                  </a:srgbClr>
                </a:solidFill>
                <a:latin typeface="+mn-lt"/>
                <a:cs typeface="+mn-cs"/>
              </a:rPr>
              <a:t>Dexametasona</a:t>
            </a:r>
            <a:r>
              <a:rPr lang="pt-BR" dirty="0">
                <a:solidFill>
                  <a:srgbClr val="D34817">
                    <a:lumMod val="50000"/>
                  </a:srgbClr>
                </a:solidFill>
                <a:latin typeface="+mn-lt"/>
                <a:cs typeface="+mn-cs"/>
              </a:rPr>
              <a:t> </a:t>
            </a:r>
            <a:r>
              <a:rPr lang="pt-BR" dirty="0">
                <a:solidFill>
                  <a:prstClr val="black"/>
                </a:solidFill>
                <a:latin typeface="+mn-lt"/>
                <a:cs typeface="+mn-cs"/>
              </a:rPr>
              <a:t>(0,6mg/kg, máximo de 10mg).</a:t>
            </a:r>
          </a:p>
          <a:p>
            <a:pPr marL="182880" indent="-182880" defTabSz="914400" fontAlgn="auto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D34817">
                  <a:lumMod val="75000"/>
                </a:srgbClr>
              </a:buClr>
              <a:buSzPct val="85000"/>
              <a:buFont typeface="Courier New" panose="02070309020205020404" pitchFamily="49" charset="0"/>
              <a:buChar char="o"/>
              <a:defRPr/>
            </a:pPr>
            <a:r>
              <a:rPr lang="pt-BR" sz="2000" dirty="0">
                <a:solidFill>
                  <a:prstClr val="black"/>
                </a:solidFill>
                <a:latin typeface="+mn-lt"/>
                <a:cs typeface="+mn-cs"/>
              </a:rPr>
              <a:t>Inalação com adrenalina: 3 a 5 </a:t>
            </a:r>
            <a:r>
              <a:rPr lang="pt-BR" sz="2000" dirty="0" err="1">
                <a:solidFill>
                  <a:prstClr val="black"/>
                </a:solidFill>
                <a:latin typeface="+mn-lt"/>
                <a:cs typeface="+mn-cs"/>
              </a:rPr>
              <a:t>amp</a:t>
            </a:r>
            <a:r>
              <a:rPr lang="pt-BR" sz="2000" dirty="0">
                <a:solidFill>
                  <a:prstClr val="black"/>
                </a:solidFill>
                <a:latin typeface="+mn-lt"/>
                <a:cs typeface="+mn-cs"/>
              </a:rPr>
              <a:t>. </a:t>
            </a:r>
          </a:p>
          <a:p>
            <a:pPr marL="731520" lvl="2" indent="-182880" defTabSz="914400" fontAlgn="auto">
              <a:lnSpc>
                <a:spcPct val="150000"/>
              </a:lnSpc>
              <a:spcBef>
                <a:spcPts val="400"/>
              </a:spcBef>
              <a:spcAft>
                <a:spcPts val="200"/>
              </a:spcAft>
              <a:buClr>
                <a:srgbClr val="D34817">
                  <a:lumMod val="75000"/>
                </a:srgbClr>
              </a:buClr>
              <a:buSzPct val="85000"/>
              <a:buFont typeface="Wingdings" panose="05000000000000000000" pitchFamily="2" charset="2"/>
              <a:buChar char="ü"/>
              <a:defRPr/>
            </a:pPr>
            <a:r>
              <a:rPr lang="pt-BR" dirty="0">
                <a:solidFill>
                  <a:srgbClr val="D34817">
                    <a:lumMod val="75000"/>
                  </a:srgbClr>
                </a:solidFill>
                <a:latin typeface="+mn-lt"/>
                <a:cs typeface="+mn-cs"/>
              </a:rPr>
              <a:t>Monitorização cardíaca.</a:t>
            </a:r>
          </a:p>
        </p:txBody>
      </p:sp>
      <p:sp>
        <p:nvSpPr>
          <p:cNvPr id="10" name="Texto Explicativo 1 (Borda e Ênfase) 9"/>
          <p:cNvSpPr/>
          <p:nvPr/>
        </p:nvSpPr>
        <p:spPr>
          <a:xfrm>
            <a:off x="8070850" y="2825750"/>
            <a:ext cx="3679825" cy="1047750"/>
          </a:xfrm>
          <a:prstGeom prst="accentBorderCallout1">
            <a:avLst/>
          </a:prstGeom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1" name="Retângulo 10"/>
          <p:cNvSpPr>
            <a:spLocks noChangeArrowheads="1"/>
          </p:cNvSpPr>
          <p:nvPr/>
        </p:nvSpPr>
        <p:spPr bwMode="auto">
          <a:xfrm>
            <a:off x="8070850" y="2887663"/>
            <a:ext cx="36798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pt-BR" altLang="pt-BR">
                <a:solidFill>
                  <a:srgbClr val="C00000"/>
                </a:solidFill>
                <a:latin typeface="Rockwell"/>
              </a:rPr>
              <a:t>Estridor em repouso.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pt-BR" altLang="pt-BR">
                <a:solidFill>
                  <a:srgbClr val="002060"/>
                </a:solidFill>
                <a:latin typeface="Rockwell"/>
              </a:rPr>
              <a:t>Desconforto respiratório.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pt-BR" altLang="pt-BR">
                <a:solidFill>
                  <a:srgbClr val="00B050"/>
                </a:solidFill>
                <a:latin typeface="Rockwell"/>
              </a:rPr>
              <a:t>E/ou hipóxia.</a:t>
            </a:r>
            <a:endParaRPr lang="pt-BR">
              <a:solidFill>
                <a:srgbClr val="00B050"/>
              </a:solidFill>
              <a:latin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Critérios de </a:t>
            </a:r>
            <a:r>
              <a:rPr lang="pt-BR" dirty="0" smtClean="0"/>
              <a:t>internação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65188" y="1971675"/>
            <a:ext cx="10858500" cy="4049713"/>
          </a:xfrm>
        </p:spPr>
        <p:txBody>
          <a:bodyPr rtlCol="0">
            <a:normAutofit/>
          </a:bodyPr>
          <a:lstStyle/>
          <a:p>
            <a:pPr marL="457200" indent="-4572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arenR"/>
              <a:defRPr/>
            </a:pPr>
            <a:r>
              <a:rPr lang="pt-BR" dirty="0" err="1" smtClean="0"/>
              <a:t>Toxemia</a:t>
            </a:r>
            <a:r>
              <a:rPr lang="pt-BR" dirty="0" smtClean="0"/>
              <a:t>.</a:t>
            </a:r>
            <a:endParaRPr lang="pt-BR" dirty="0"/>
          </a:p>
          <a:p>
            <a:pPr marL="457200" indent="-4572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arenR"/>
              <a:defRPr/>
            </a:pPr>
            <a:r>
              <a:rPr lang="pt-BR" dirty="0"/>
              <a:t>Desidratação ou incapacidade de ingerir </a:t>
            </a:r>
            <a:r>
              <a:rPr lang="pt-BR" dirty="0" smtClean="0"/>
              <a:t>líquidos.</a:t>
            </a:r>
            <a:endParaRPr lang="pt-BR" dirty="0"/>
          </a:p>
          <a:p>
            <a:pPr marL="457200" indent="-4572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arenR"/>
              <a:defRPr/>
            </a:pPr>
            <a:r>
              <a:rPr lang="pt-BR" dirty="0"/>
              <a:t>Estridor significativo ou retrações em </a:t>
            </a:r>
            <a:r>
              <a:rPr lang="pt-BR" dirty="0" smtClean="0"/>
              <a:t>repouso.</a:t>
            </a:r>
            <a:endParaRPr lang="pt-BR" dirty="0"/>
          </a:p>
          <a:p>
            <a:pPr marL="457200" indent="-4572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arenR"/>
              <a:defRPr/>
            </a:pPr>
            <a:r>
              <a:rPr lang="pt-BR" dirty="0"/>
              <a:t>Ausência de resposta à </a:t>
            </a:r>
            <a:r>
              <a:rPr lang="pt-BR" dirty="0" err="1"/>
              <a:t>Epinefrina</a:t>
            </a:r>
            <a:r>
              <a:rPr lang="pt-BR" dirty="0"/>
              <a:t> ou piora clínica em 2-3 horas após a sua </a:t>
            </a:r>
            <a:r>
              <a:rPr lang="pt-BR" dirty="0" smtClean="0"/>
              <a:t>administração.</a:t>
            </a:r>
            <a:endParaRPr lang="pt-BR" dirty="0"/>
          </a:p>
          <a:p>
            <a:pPr marL="457200" indent="-4572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arenR"/>
              <a:defRPr/>
            </a:pPr>
            <a:r>
              <a:rPr lang="pt-BR" dirty="0"/>
              <a:t>Pais não </a:t>
            </a:r>
            <a:r>
              <a:rPr lang="pt-BR" dirty="0" smtClean="0"/>
              <a:t>confiáveis.</a:t>
            </a:r>
            <a:endParaRPr lang="pt-BR" dirty="0"/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  <p:pic>
        <p:nvPicPr>
          <p:cNvPr id="4098" name="Picture 2" descr="TxlaringotraqueítisNebulización:Mantener a uno de los                           Traqueostomía: solo enpadres junto al niño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/>
            </a:extLst>
          </a:blip>
          <a:srcRect l="34955" t="28212" r="40246" b="33211"/>
          <a:stretch/>
        </p:blipFill>
        <p:spPr bwMode="auto">
          <a:xfrm>
            <a:off x="8325133" y="826054"/>
            <a:ext cx="2361063" cy="27545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Laringite </a:t>
            </a:r>
            <a:r>
              <a:rPr lang="pt-BR" dirty="0" smtClean="0"/>
              <a:t>estridulosa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24772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800" dirty="0"/>
              <a:t>Crupe </a:t>
            </a:r>
            <a:r>
              <a:rPr lang="pt-BR" sz="4800" dirty="0" err="1" smtClean="0"/>
              <a:t>espasmódico</a:t>
            </a:r>
            <a:r>
              <a:rPr lang="pt-BR" sz="4800" i="1" u="sng" dirty="0" err="1" smtClean="0">
                <a:solidFill>
                  <a:srgbClr val="C00000"/>
                </a:solidFill>
              </a:rPr>
              <a:t>versus</a:t>
            </a:r>
            <a:r>
              <a:rPr lang="pt-BR" sz="4800" dirty="0"/>
              <a:t> </a:t>
            </a:r>
            <a:r>
              <a:rPr lang="pt-BR" sz="4800" dirty="0" smtClean="0"/>
              <a:t>crupe viral </a:t>
            </a:r>
            <a:endParaRPr lang="pt-BR" sz="4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42963" y="1849438"/>
            <a:ext cx="10506075" cy="13414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2500"/>
          </a:bodyPr>
          <a:lstStyle/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/>
              <a:t>O </a:t>
            </a:r>
            <a:r>
              <a:rPr lang="pt-BR" dirty="0" smtClean="0">
                <a:solidFill>
                  <a:srgbClr val="002060"/>
                </a:solidFill>
              </a:rPr>
              <a:t>crupe espasmódico </a:t>
            </a:r>
            <a:r>
              <a:rPr lang="pt-BR" dirty="0" smtClean="0"/>
              <a:t>se diferencia do </a:t>
            </a:r>
            <a:r>
              <a:rPr lang="pt-BR" dirty="0" smtClean="0">
                <a:solidFill>
                  <a:srgbClr val="002060"/>
                </a:solidFill>
              </a:rPr>
              <a:t>crupe viral </a:t>
            </a:r>
            <a:r>
              <a:rPr lang="pt-BR" dirty="0" smtClean="0"/>
              <a:t>por promover um </a:t>
            </a:r>
            <a:r>
              <a:rPr lang="pt-BR" u="sng" dirty="0" smtClean="0">
                <a:solidFill>
                  <a:srgbClr val="C00000"/>
                </a:solidFill>
              </a:rPr>
              <a:t>edema não inflamatório</a:t>
            </a:r>
            <a:r>
              <a:rPr lang="pt-BR" dirty="0" smtClean="0"/>
              <a:t> dos tecidos </a:t>
            </a:r>
            <a:r>
              <a:rPr lang="pt-BR" dirty="0" err="1" smtClean="0"/>
              <a:t>subglóticos</a:t>
            </a:r>
            <a:r>
              <a:rPr lang="pt-BR" dirty="0" smtClean="0"/>
              <a:t>, sugerindo que </a:t>
            </a:r>
            <a:r>
              <a:rPr lang="pt-BR" u="sng" dirty="0" smtClean="0">
                <a:solidFill>
                  <a:srgbClr val="C00000"/>
                </a:solidFill>
              </a:rPr>
              <a:t>não há um envolvimento viral </a:t>
            </a:r>
            <a:r>
              <a:rPr lang="pt-BR" dirty="0" smtClean="0"/>
              <a:t>do epitélio da traqueia.</a:t>
            </a:r>
          </a:p>
        </p:txBody>
      </p:sp>
      <p:graphicFrame>
        <p:nvGraphicFramePr>
          <p:cNvPr id="5" name="Diagrama 4"/>
          <p:cNvGraphicFramePr/>
          <p:nvPr/>
        </p:nvGraphicFramePr>
        <p:xfrm>
          <a:off x="1609306" y="3784361"/>
          <a:ext cx="8979484" cy="2562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5772150" y="3462338"/>
            <a:ext cx="4510088" cy="8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>
                <a:latin typeface="Rockwell"/>
              </a:rPr>
              <a:t>Mucosa eritematosa e inflamada.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>
                <a:latin typeface="Rockwell"/>
              </a:rPr>
              <a:t>Infecção viral direta.</a:t>
            </a: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2608263" y="5589588"/>
            <a:ext cx="4510087" cy="8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>
                <a:latin typeface="Rockwell"/>
              </a:rPr>
              <a:t>Mucosa se apresenta pálida.</a:t>
            </a: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>
                <a:latin typeface="Rockwell"/>
              </a:rPr>
              <a:t>Reação alérgica a antígenos virais.</a:t>
            </a: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4325938" y="4881563"/>
            <a:ext cx="3546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u="sng">
                <a:solidFill>
                  <a:srgbClr val="002060"/>
                </a:solidFill>
                <a:latin typeface="Rockwell"/>
              </a:rPr>
              <a:t>Exame endoscópico da laringe: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Laringite espasmódica (estridulosa</a:t>
            </a:r>
            <a:r>
              <a:rPr lang="pt-BR" dirty="0" smtClean="0"/>
              <a:t>)</a:t>
            </a:r>
            <a:endParaRPr lang="pt-BR" dirty="0"/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954088" y="1857375"/>
            <a:ext cx="10058400" cy="404971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z="1800" smtClean="0"/>
              <a:t>Comum / crianças de 6 meses a 3 anos.</a:t>
            </a:r>
          </a:p>
          <a:p>
            <a:pPr>
              <a:lnSpc>
                <a:spcPct val="150000"/>
              </a:lnSpc>
            </a:pPr>
            <a:r>
              <a:rPr lang="pt-BR" sz="1800" smtClean="0">
                <a:solidFill>
                  <a:srgbClr val="C00000"/>
                </a:solidFill>
              </a:rPr>
              <a:t>Não há pródromos de infecção viral</a:t>
            </a:r>
            <a:r>
              <a:rPr lang="pt-BR" sz="1800" smtClean="0"/>
              <a:t>, nem febre.</a:t>
            </a:r>
          </a:p>
          <a:p>
            <a:pPr>
              <a:lnSpc>
                <a:spcPct val="150000"/>
              </a:lnSpc>
            </a:pPr>
            <a:r>
              <a:rPr lang="pt-BR" sz="1800" smtClean="0"/>
              <a:t>Dificuldade respiratória de início + / - súbito.</a:t>
            </a:r>
          </a:p>
          <a:p>
            <a:pPr lvl="2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1800" smtClean="0">
                <a:solidFill>
                  <a:srgbClr val="002060"/>
                </a:solidFill>
              </a:rPr>
              <a:t>No final da tarde ou a noite e após deitar.</a:t>
            </a:r>
          </a:p>
          <a:p>
            <a:pPr>
              <a:lnSpc>
                <a:spcPct val="150000"/>
              </a:lnSpc>
            </a:pPr>
            <a:r>
              <a:rPr lang="pt-BR" sz="1800" smtClean="0"/>
              <a:t>Sintomas </a:t>
            </a:r>
            <a:r>
              <a:rPr lang="pt-BR" sz="1800" smtClean="0">
                <a:solidFill>
                  <a:srgbClr val="C00000"/>
                </a:solidFill>
              </a:rPr>
              <a:t>regridem espontaneamente.</a:t>
            </a:r>
          </a:p>
          <a:p>
            <a:pPr>
              <a:lnSpc>
                <a:spcPct val="150000"/>
              </a:lnSpc>
            </a:pPr>
            <a:r>
              <a:rPr lang="pt-BR" sz="1800" smtClean="0"/>
              <a:t>Antecedentes atópicos familiares ou pessoais.</a:t>
            </a:r>
          </a:p>
          <a:p>
            <a:pPr>
              <a:lnSpc>
                <a:spcPct val="150000"/>
              </a:lnSpc>
            </a:pPr>
            <a:r>
              <a:rPr lang="pt-BR" sz="1800" smtClean="0"/>
              <a:t>Refluxo gastroesofágico.</a:t>
            </a:r>
          </a:p>
          <a:p>
            <a:endParaRPr lang="pt-BR" sz="1800" smtClean="0"/>
          </a:p>
        </p:txBody>
      </p:sp>
      <p:pic>
        <p:nvPicPr>
          <p:cNvPr id="1026" name="Picture 2" descr="http://www.respirasaude.com/artigos/23/201183014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188656" y="1856652"/>
            <a:ext cx="2577459" cy="25774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7256463" y="5256213"/>
            <a:ext cx="4708525" cy="1422400"/>
          </a:xfrm>
          <a:prstGeom prst="rect">
            <a:avLst/>
          </a:prstGeom>
          <a:noFill/>
          <a:ln w="38100">
            <a:prstDash val="dash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t-BR" sz="1800" dirty="0" smtClean="0"/>
              <a:t>Se </a:t>
            </a:r>
            <a:r>
              <a:rPr lang="pt-BR" sz="1800" u="sng" dirty="0" smtClean="0">
                <a:solidFill>
                  <a:srgbClr val="002060"/>
                </a:solidFill>
              </a:rPr>
              <a:t>não  houver  resolução  espontânea</a:t>
            </a:r>
            <a:r>
              <a:rPr lang="pt-BR" sz="1800" dirty="0" smtClean="0">
                <a:solidFill>
                  <a:srgbClr val="002060"/>
                </a:solidFill>
              </a:rPr>
              <a:t>  </a:t>
            </a:r>
            <a:r>
              <a:rPr lang="pt-BR" sz="1800" dirty="0" smtClean="0"/>
              <a:t>dos  sintomas,  poderá  ser  feito  o  </a:t>
            </a:r>
            <a:r>
              <a:rPr lang="pt-BR" sz="1800" u="sng" dirty="0" smtClean="0">
                <a:solidFill>
                  <a:srgbClr val="002060"/>
                </a:solidFill>
              </a:rPr>
              <a:t>mesmo tratamento  da  </a:t>
            </a:r>
            <a:r>
              <a:rPr lang="pt-BR" sz="1800" u="sng" dirty="0" err="1" smtClean="0">
                <a:solidFill>
                  <a:srgbClr val="002060"/>
                </a:solidFill>
              </a:rPr>
              <a:t>laringotraqueíte</a:t>
            </a:r>
            <a:r>
              <a:rPr lang="pt-BR" sz="1800" u="sng" dirty="0" smtClean="0">
                <a:solidFill>
                  <a:srgbClr val="002060"/>
                </a:solidFill>
              </a:rPr>
              <a:t>  viral</a:t>
            </a:r>
            <a:r>
              <a:rPr lang="pt-BR" sz="1800" dirty="0" smtClean="0"/>
              <a:t>.  </a:t>
            </a:r>
            <a:endParaRPr lang="pt-BR" sz="18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3673184" y="5598097"/>
            <a:ext cx="2420327" cy="738861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/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3600" dirty="0" smtClean="0"/>
              <a:t>tratamento</a:t>
            </a:r>
            <a:endParaRPr lang="pt-BR" sz="3600" dirty="0"/>
          </a:p>
        </p:txBody>
      </p:sp>
      <p:sp>
        <p:nvSpPr>
          <p:cNvPr id="5" name="Seta para a direita listrada 4"/>
          <p:cNvSpPr/>
          <p:nvPr/>
        </p:nvSpPr>
        <p:spPr>
          <a:xfrm>
            <a:off x="5983139" y="5497448"/>
            <a:ext cx="1081825" cy="940158"/>
          </a:xfrm>
          <a:prstGeom prst="striped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78050" y="1258888"/>
            <a:ext cx="7235825" cy="32099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2013- AMRIGS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Questão 1. Uma criança com 2 anos estava há 2 dias com coriza, tosse seca e temperatura axilar de 37,9ºC. Hoje a tosse tornou-se metálica, com choro rouco, estridor inspiratório e dificuldade de respirar. Qual o manejo inicial e o agente etiológico mais provável para o caso?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78050" y="1258888"/>
            <a:ext cx="7235825" cy="32099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2013- AMRIGS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Questão 1. Uma</a:t>
            </a:r>
            <a:r>
              <a:rPr lang="pt-BR" dirty="0" smtClean="0"/>
              <a:t> </a:t>
            </a:r>
            <a:r>
              <a:rPr lang="pt-BR" b="1" dirty="0" smtClean="0">
                <a:solidFill>
                  <a:srgbClr val="FF0000"/>
                </a:solidFill>
              </a:rPr>
              <a:t>criança</a:t>
            </a:r>
            <a:r>
              <a:rPr lang="pt-BR" dirty="0" smtClean="0"/>
              <a:t> 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com </a:t>
            </a:r>
            <a:r>
              <a:rPr lang="pt-BR" b="1" dirty="0" smtClean="0">
                <a:solidFill>
                  <a:srgbClr val="FF0000"/>
                </a:solidFill>
              </a:rPr>
              <a:t>2 anos 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estava há </a:t>
            </a:r>
            <a:r>
              <a:rPr lang="pt-BR" b="1" dirty="0" smtClean="0">
                <a:solidFill>
                  <a:srgbClr val="FF0000"/>
                </a:solidFill>
              </a:rPr>
              <a:t>2 di</a:t>
            </a:r>
            <a:r>
              <a:rPr lang="pt-BR" dirty="0" smtClean="0">
                <a:solidFill>
                  <a:srgbClr val="FF0000"/>
                </a:solidFill>
              </a:rPr>
              <a:t>as</a:t>
            </a:r>
            <a:r>
              <a:rPr lang="pt-BR" dirty="0" smtClean="0"/>
              <a:t> 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com</a:t>
            </a:r>
            <a:r>
              <a:rPr lang="pt-BR" dirty="0" smtClean="0"/>
              <a:t> </a:t>
            </a:r>
            <a:r>
              <a:rPr lang="pt-BR" b="1" dirty="0" smtClean="0">
                <a:solidFill>
                  <a:srgbClr val="FF0000"/>
                </a:solidFill>
              </a:rPr>
              <a:t>coriza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,</a:t>
            </a:r>
            <a:r>
              <a:rPr lang="pt-BR" dirty="0" smtClean="0"/>
              <a:t> </a:t>
            </a:r>
            <a:r>
              <a:rPr lang="pt-BR" b="1" dirty="0" smtClean="0">
                <a:solidFill>
                  <a:srgbClr val="FF0000"/>
                </a:solidFill>
              </a:rPr>
              <a:t>tosse seca 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e temperatura axilar de </a:t>
            </a:r>
            <a:r>
              <a:rPr lang="pt-BR" b="1" dirty="0" smtClean="0">
                <a:solidFill>
                  <a:srgbClr val="FF0000"/>
                </a:solidFill>
              </a:rPr>
              <a:t>37,9ºC.</a:t>
            </a:r>
            <a:r>
              <a:rPr lang="pt-BR" dirty="0" smtClean="0"/>
              <a:t> 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Hoje a tosse tornou-se </a:t>
            </a:r>
            <a:r>
              <a:rPr lang="pt-BR" b="1" dirty="0" smtClean="0">
                <a:solidFill>
                  <a:srgbClr val="FF0000"/>
                </a:solidFill>
              </a:rPr>
              <a:t>metálica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, com </a:t>
            </a:r>
            <a:r>
              <a:rPr lang="pt-BR" b="1" dirty="0" smtClean="0">
                <a:solidFill>
                  <a:srgbClr val="FF0000"/>
                </a:solidFill>
              </a:rPr>
              <a:t>choro rouco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,</a:t>
            </a:r>
            <a:r>
              <a:rPr lang="pt-BR" dirty="0" smtClean="0"/>
              <a:t> </a:t>
            </a:r>
            <a:r>
              <a:rPr lang="pt-BR" b="1" dirty="0" smtClean="0">
                <a:solidFill>
                  <a:srgbClr val="FF0000"/>
                </a:solidFill>
              </a:rPr>
              <a:t>estridor</a:t>
            </a:r>
            <a:r>
              <a:rPr lang="pt-BR" dirty="0" smtClean="0"/>
              <a:t> </a:t>
            </a:r>
            <a:r>
              <a:rPr lang="pt-BR" b="1" dirty="0" smtClean="0">
                <a:solidFill>
                  <a:srgbClr val="FF0000"/>
                </a:solidFill>
              </a:rPr>
              <a:t>inspiratório</a:t>
            </a:r>
            <a:r>
              <a:rPr lang="pt-BR" dirty="0" smtClean="0"/>
              <a:t> 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e</a:t>
            </a:r>
            <a:r>
              <a:rPr lang="pt-BR" dirty="0" smtClean="0"/>
              <a:t> </a:t>
            </a:r>
            <a:r>
              <a:rPr lang="pt-BR" b="1" dirty="0" smtClean="0">
                <a:solidFill>
                  <a:srgbClr val="FF0000"/>
                </a:solidFill>
              </a:rPr>
              <a:t>dificuldade de respirar</a:t>
            </a:r>
            <a:r>
              <a:rPr lang="pt-BR" dirty="0" smtClean="0">
                <a:solidFill>
                  <a:schemeClr val="bg1">
                    <a:lumMod val="85000"/>
                  </a:schemeClr>
                </a:solidFill>
              </a:rPr>
              <a:t>. Qual o manejo inicial e o agente etiológico mais provável para o caso?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4400" i="1" dirty="0"/>
              <a:t>Qual o manejo inicial e o agente etiológico mais provável para o caso</a:t>
            </a:r>
            <a:r>
              <a:rPr lang="pt-BR" sz="4400" i="1" dirty="0" smtClean="0"/>
              <a:t>?</a:t>
            </a:r>
            <a:endParaRPr lang="pt-BR" sz="4400" i="1" dirty="0"/>
          </a:p>
        </p:txBody>
      </p:sp>
      <p:sp>
        <p:nvSpPr>
          <p:cNvPr id="32771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65350" y="5019675"/>
            <a:ext cx="9053513" cy="1066800"/>
          </a:xfrm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tângulo 3"/>
          <p:cNvSpPr>
            <a:spLocks noChangeArrowheads="1"/>
          </p:cNvSpPr>
          <p:nvPr/>
        </p:nvSpPr>
        <p:spPr bwMode="auto">
          <a:xfrm>
            <a:off x="2559050" y="1295400"/>
            <a:ext cx="6907213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Beta 2 inalatório e corticoide oral- vírus sincicial respiratório</a:t>
            </a:r>
          </a:p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Corticoide inalatório- adenovírus</a:t>
            </a:r>
          </a:p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Nebulização com adrenalina e corticoide sistêmico- vírus para influenza</a:t>
            </a:r>
          </a:p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Nebulização com adrenalina- rinovírus</a:t>
            </a:r>
          </a:p>
          <a:p>
            <a:pPr marL="342900" indent="-3429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Nebulização com adrenalina antibioticoterapia- Streptococcus pneumonie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59050" y="1295400"/>
            <a:ext cx="6907213" cy="30019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Beta 2 inalatório e corticoide oral- vírus sincicial respiratório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Corticoide inalatório- adenovírus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b="1" dirty="0">
                <a:solidFill>
                  <a:srgbClr val="FF0000"/>
                </a:solidFill>
                <a:latin typeface="+mn-lt"/>
                <a:cs typeface="+mn-cs"/>
              </a:rPr>
              <a:t>Nebulização com adrenalina e corticoide sistêmico- vírus para influenza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Nebulização com adrenalina- rinovírus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Nebulização com adrenalina </a:t>
            </a:r>
            <a:r>
              <a:rPr lang="pt-BR" dirty="0" err="1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antibioticoterapia</a:t>
            </a: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- </a:t>
            </a:r>
            <a:r>
              <a:rPr lang="pt-BR" dirty="0" err="1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Streptococcus</a:t>
            </a: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 </a:t>
            </a:r>
            <a:r>
              <a:rPr lang="pt-BR" dirty="0" err="1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pneumonie</a:t>
            </a:r>
            <a:endParaRPr lang="pt-BR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39950" y="1298575"/>
            <a:ext cx="9644063" cy="3530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2014- FHEMIG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/>
              <a:t>Questão 2. Um lactente de 8 meses é trazido a uma unidade de pronto atendimento pelos pais, às 2h da madrugada. Informam que a criança estava bem ao dormir e que acordou há cerca de meia hora com tosse metálica e rouquidão. Ao exame, a criança apresenta </a:t>
            </a:r>
            <a:r>
              <a:rPr lang="pt-BR" sz="1800" dirty="0" err="1" smtClean="0"/>
              <a:t>Tax</a:t>
            </a:r>
            <a:r>
              <a:rPr lang="pt-BR" sz="1800" dirty="0" smtClean="0"/>
              <a:t>= 36,7ºC e mantinha bom estado geral, sem sinais de </a:t>
            </a:r>
            <a:r>
              <a:rPr lang="pt-BR" sz="1800" dirty="0" err="1" smtClean="0"/>
              <a:t>toxemia</a:t>
            </a:r>
            <a:r>
              <a:rPr lang="pt-BR" sz="1800" dirty="0" smtClean="0"/>
              <a:t>, além da tosse e da rouquidão relatadas pelos pais. Após 2 horas de observação, a criança havia apresentado melhora significativa. O diagnóstico mais provável dessa situação clínica é: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39950" y="1298575"/>
            <a:ext cx="9644063" cy="3530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2014- FHEMIG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Questão 2. Um </a:t>
            </a:r>
            <a:r>
              <a:rPr lang="pt-BR" sz="1800" b="1" dirty="0" smtClean="0">
                <a:solidFill>
                  <a:srgbClr val="FF0000"/>
                </a:solidFill>
              </a:rPr>
              <a:t>lactente</a:t>
            </a:r>
            <a:r>
              <a:rPr lang="pt-BR" sz="1800" dirty="0" smtClean="0"/>
              <a:t> 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de</a:t>
            </a:r>
            <a:r>
              <a:rPr lang="pt-BR" sz="1800" dirty="0" smtClean="0"/>
              <a:t> </a:t>
            </a:r>
            <a:r>
              <a:rPr lang="pt-BR" sz="1800" b="1" dirty="0" smtClean="0">
                <a:solidFill>
                  <a:srgbClr val="FF0000"/>
                </a:solidFill>
              </a:rPr>
              <a:t>8 meses 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é trazido a uma unidade de pronto atendimento pelos pais, às </a:t>
            </a:r>
            <a:r>
              <a:rPr lang="pt-BR" sz="1800" b="1" dirty="0" smtClean="0">
                <a:solidFill>
                  <a:srgbClr val="FF0000"/>
                </a:solidFill>
              </a:rPr>
              <a:t>2h da madrugada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. Informam que a </a:t>
            </a:r>
            <a:r>
              <a:rPr lang="pt-BR" sz="1800" b="1" dirty="0" smtClean="0">
                <a:solidFill>
                  <a:srgbClr val="FF0000"/>
                </a:solidFill>
              </a:rPr>
              <a:t>criança estava bem ao dormir 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e que acordou há cerca de meia hora com </a:t>
            </a:r>
            <a:r>
              <a:rPr lang="pt-BR" sz="1800" b="1" dirty="0" smtClean="0">
                <a:solidFill>
                  <a:srgbClr val="FF0000"/>
                </a:solidFill>
              </a:rPr>
              <a:t>tosse metálica 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e </a:t>
            </a:r>
            <a:r>
              <a:rPr lang="pt-BR" sz="1800" b="1" dirty="0" smtClean="0">
                <a:solidFill>
                  <a:srgbClr val="FF0000"/>
                </a:solidFill>
              </a:rPr>
              <a:t>rouquidão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. Ao exame, a criança apresenta </a:t>
            </a:r>
            <a:r>
              <a:rPr lang="pt-BR" sz="1800" b="1" dirty="0" err="1" smtClean="0">
                <a:solidFill>
                  <a:srgbClr val="FF0000"/>
                </a:solidFill>
              </a:rPr>
              <a:t>Tax</a:t>
            </a:r>
            <a:r>
              <a:rPr lang="pt-BR" sz="1800" b="1" dirty="0" smtClean="0">
                <a:solidFill>
                  <a:srgbClr val="FF0000"/>
                </a:solidFill>
              </a:rPr>
              <a:t>= 36,7ºC 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e mantinha </a:t>
            </a:r>
            <a:r>
              <a:rPr lang="pt-BR" sz="1800" b="1" dirty="0" smtClean="0">
                <a:solidFill>
                  <a:srgbClr val="FF0000"/>
                </a:solidFill>
              </a:rPr>
              <a:t>bom estado geral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, sem sinais de </a:t>
            </a:r>
            <a:r>
              <a:rPr lang="pt-BR" sz="1800" b="1" dirty="0" err="1" smtClean="0">
                <a:solidFill>
                  <a:srgbClr val="FF0000"/>
                </a:solidFill>
              </a:rPr>
              <a:t>toxemia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, além da tosse e da rouquidão relatadas pelos pais. Após </a:t>
            </a:r>
            <a:r>
              <a:rPr lang="pt-BR" sz="1800" b="1" dirty="0" smtClean="0">
                <a:solidFill>
                  <a:srgbClr val="FF0000"/>
                </a:solidFill>
              </a:rPr>
              <a:t>2 horas de observação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, a criança havia apresentado </a:t>
            </a:r>
            <a:r>
              <a:rPr lang="pt-BR" sz="1800" b="1" dirty="0" smtClean="0">
                <a:solidFill>
                  <a:srgbClr val="FF0000"/>
                </a:solidFill>
              </a:rPr>
              <a:t>melhora significativa</a:t>
            </a:r>
            <a:r>
              <a:rPr lang="pt-BR" sz="1800" dirty="0" smtClean="0">
                <a:solidFill>
                  <a:schemeClr val="bg1">
                    <a:lumMod val="85000"/>
                  </a:schemeClr>
                </a:solidFill>
              </a:rPr>
              <a:t>. O diagnóstico mais provável dessa situação clínica é: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4400" i="1" dirty="0"/>
              <a:t>O diagnóstico mais provável dessa situação clínica </a:t>
            </a:r>
            <a:r>
              <a:rPr lang="pt-BR" sz="4400" i="1" dirty="0" smtClean="0"/>
              <a:t>é</a:t>
            </a:r>
            <a:r>
              <a:rPr lang="pt-BR" sz="4400" i="1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tângulo 1"/>
          <p:cNvSpPr>
            <a:spLocks noChangeArrowheads="1"/>
          </p:cNvSpPr>
          <p:nvPr/>
        </p:nvSpPr>
        <p:spPr bwMode="auto">
          <a:xfrm>
            <a:off x="2725738" y="1998663"/>
            <a:ext cx="60960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Epiglotite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Laringite bacteriana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Laringite espasmódica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Laringe viral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25738" y="1998663"/>
            <a:ext cx="609600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Epiglotite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Laringite bacteriana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b="1" dirty="0">
                <a:solidFill>
                  <a:srgbClr val="FF0000"/>
                </a:solidFill>
                <a:latin typeface="+mn-lt"/>
                <a:cs typeface="+mn-cs"/>
              </a:rPr>
              <a:t>Laringite espasmódica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Laringe viral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39950" y="1298575"/>
            <a:ext cx="9644063" cy="3530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2014- UEL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/>
              <a:t>Questão 3. Uma criança saudável, de 2 anos, apresentou, há 12h, quadro de coriza e espirros. Evoluiu rapidamente com febre alta, irritação de orofaringe, dispneia e dificuldade de deglutição. Ao exame físico, encontra-se </a:t>
            </a:r>
            <a:r>
              <a:rPr lang="pt-BR" sz="1800" dirty="0" err="1" smtClean="0"/>
              <a:t>toxêmica</a:t>
            </a:r>
            <a:r>
              <a:rPr lang="pt-BR" sz="1800" dirty="0" smtClean="0"/>
              <a:t>, com salivação excessiva, respirando com dificuldade, mantendo o pescoço em hiperextensão, além de </a:t>
            </a:r>
            <a:r>
              <a:rPr lang="pt-BR" sz="1800" dirty="0" err="1" smtClean="0"/>
              <a:t>Tax</a:t>
            </a:r>
            <a:r>
              <a:rPr lang="pt-BR" sz="1800" dirty="0" smtClean="0"/>
              <a:t>= 39ºC. O diagnóstico será: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2725738" y="1998663"/>
            <a:ext cx="6096000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Bronquiolite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Epiglotite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Laringite espasmódica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rinofaringe viral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traqueobronquite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epiglotite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009363" y="5328488"/>
            <a:ext cx="2734614" cy="147732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dirty="0"/>
              <a:t>Introdução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dirty="0"/>
              <a:t>Etiologia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dirty="0"/>
              <a:t>Epidemiologia</a:t>
            </a:r>
            <a:endParaRPr lang="pt-BR" sz="2000" dirty="0"/>
          </a:p>
        </p:txBody>
      </p:sp>
      <p:sp>
        <p:nvSpPr>
          <p:cNvPr id="5" name="Retângulo 4"/>
          <p:cNvSpPr/>
          <p:nvPr/>
        </p:nvSpPr>
        <p:spPr>
          <a:xfrm>
            <a:off x="6641206" y="5328488"/>
            <a:ext cx="2734614" cy="147732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dirty="0"/>
              <a:t>Quadro Clínico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dirty="0"/>
              <a:t>Diagnóstico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000" dirty="0"/>
              <a:t>Tratamento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30750" y="1984375"/>
            <a:ext cx="3819525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06572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epiglotite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66738" y="1838325"/>
            <a:ext cx="6711950" cy="5019675"/>
          </a:xfrm>
        </p:spPr>
        <p:txBody>
          <a:bodyPr rtlCol="0">
            <a:normAutofit fontScale="92500"/>
          </a:bodyPr>
          <a:lstStyle/>
          <a:p>
            <a:pPr marL="182880" indent="-182880" fontAlgn="auto">
              <a:lnSpc>
                <a:spcPct val="2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Infecção </a:t>
            </a:r>
            <a:r>
              <a:rPr lang="pt-BR" b="1" u="sng" dirty="0" smtClean="0">
                <a:solidFill>
                  <a:srgbClr val="C00000"/>
                </a:solidFill>
              </a:rPr>
              <a:t>GRAVE</a:t>
            </a:r>
            <a:r>
              <a:rPr lang="pt-BR" dirty="0" smtClean="0"/>
              <a:t> e progressiva.</a:t>
            </a:r>
          </a:p>
          <a:p>
            <a:pPr marL="182880" indent="-182880" fontAlgn="auto">
              <a:lnSpc>
                <a:spcPct val="2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Epiglote e tecidos subjacentes.</a:t>
            </a:r>
          </a:p>
          <a:p>
            <a:pPr marL="182880" indent="-182880" fontAlgn="auto">
              <a:lnSpc>
                <a:spcPct val="2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Causa: Bactérias.</a:t>
            </a:r>
          </a:p>
          <a:p>
            <a:pPr marL="182880" indent="-182880" fontAlgn="auto">
              <a:lnSpc>
                <a:spcPct val="2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u="sng" dirty="0" smtClean="0">
                <a:solidFill>
                  <a:srgbClr val="C00000"/>
                </a:solidFill>
              </a:rPr>
              <a:t>Emergência</a:t>
            </a:r>
            <a:r>
              <a:rPr lang="pt-BR" dirty="0" smtClean="0"/>
              <a:t> médica / Insuficiência respiratória aguda.</a:t>
            </a:r>
          </a:p>
          <a:p>
            <a:pPr marL="182880" indent="-182880" fontAlgn="auto">
              <a:lnSpc>
                <a:spcPct val="2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Internação imediata / se possível em UTI.</a:t>
            </a:r>
          </a:p>
          <a:p>
            <a:pPr marL="182880" indent="-182880" fontAlgn="auto">
              <a:lnSpc>
                <a:spcPct val="2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550275" y="2189163"/>
            <a:ext cx="3200400" cy="4030662"/>
          </a:xfrm>
        </p:spPr>
        <p:txBody>
          <a:bodyPr rtlCol="0"/>
          <a:lstStyle/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/>
              <a:t>INTRODUÇÃO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Etiologia</a:t>
            </a:r>
            <a:endParaRPr lang="pt-BR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Epidemiologia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Quadro Clínico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Diagnóstico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Tratamento</a:t>
            </a:r>
            <a:endParaRPr lang="pt-BR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endParaRPr lang="pt-BR" sz="2000" dirty="0"/>
          </a:p>
        </p:txBody>
      </p:sp>
      <p:pic>
        <p:nvPicPr>
          <p:cNvPr id="44038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1388" y="0"/>
            <a:ext cx="100584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06572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epiglotite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6425" y="1784350"/>
            <a:ext cx="7212013" cy="996950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182880" indent="-182880" algn="just" fontAlgn="auto">
              <a:lnSpc>
                <a:spcPct val="17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olidFill>
                  <a:srgbClr val="002060"/>
                </a:solidFill>
              </a:rPr>
              <a:t>Passado</a:t>
            </a:r>
            <a:r>
              <a:rPr lang="pt-BR" dirty="0" smtClean="0"/>
              <a:t>: </a:t>
            </a:r>
            <a:r>
              <a:rPr lang="pt-BR" i="1" dirty="0" err="1" smtClean="0"/>
              <a:t>Haemophilus</a:t>
            </a:r>
            <a:r>
              <a:rPr lang="pt-BR" i="1" dirty="0" smtClean="0"/>
              <a:t> </a:t>
            </a:r>
            <a:r>
              <a:rPr lang="pt-BR" i="1" dirty="0" err="1" smtClean="0"/>
              <a:t>influenzae</a:t>
            </a:r>
            <a:r>
              <a:rPr lang="pt-BR" i="1" dirty="0" smtClean="0"/>
              <a:t> </a:t>
            </a:r>
            <a:r>
              <a:rPr lang="pt-BR" dirty="0" smtClean="0"/>
              <a:t>tipo B.</a:t>
            </a:r>
          </a:p>
          <a:p>
            <a:pPr marL="182880" indent="-182880" algn="just" fontAlgn="auto">
              <a:lnSpc>
                <a:spcPct val="17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550275" y="2189163"/>
            <a:ext cx="3200400" cy="4030662"/>
          </a:xfrm>
        </p:spPr>
        <p:txBody>
          <a:bodyPr rtlCol="0"/>
          <a:lstStyle/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Introdução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/>
              <a:t>ETIOLOGIA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Epidemiologia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Quadro </a:t>
            </a:r>
            <a:r>
              <a:rPr lang="pt-BR" sz="2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Clínico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Diagnóstico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Tratamento</a:t>
            </a:r>
            <a:endParaRPr lang="pt-BR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endParaRPr lang="pt-BR" sz="2000" dirty="0"/>
          </a:p>
        </p:txBody>
      </p:sp>
      <p:pic>
        <p:nvPicPr>
          <p:cNvPr id="45061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1388" y="0"/>
            <a:ext cx="100584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785813" y="3081338"/>
            <a:ext cx="6927850" cy="2438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i="1" dirty="0"/>
              <a:t>H. </a:t>
            </a:r>
            <a:r>
              <a:rPr lang="pt-BR" i="1" dirty="0" err="1"/>
              <a:t>influenzae</a:t>
            </a:r>
            <a:r>
              <a:rPr lang="pt-BR" i="1" dirty="0"/>
              <a:t> </a:t>
            </a:r>
            <a:r>
              <a:rPr lang="pt-BR" dirty="0"/>
              <a:t>tipo A, tipo F e cepas não </a:t>
            </a:r>
            <a:r>
              <a:rPr lang="pt-BR" dirty="0" err="1"/>
              <a:t>tipáveis</a:t>
            </a:r>
            <a:r>
              <a:rPr lang="pt-BR" dirty="0"/>
              <a:t>; </a:t>
            </a:r>
            <a:r>
              <a:rPr lang="pt-BR" i="1" dirty="0" err="1"/>
              <a:t>Haemophilus</a:t>
            </a:r>
            <a:r>
              <a:rPr lang="pt-BR" dirty="0"/>
              <a:t> </a:t>
            </a:r>
            <a:r>
              <a:rPr lang="pt-BR" i="1" dirty="0" err="1"/>
              <a:t>parainfluenza</a:t>
            </a:r>
            <a:r>
              <a:rPr lang="pt-BR" dirty="0"/>
              <a:t>; </a:t>
            </a:r>
            <a:r>
              <a:rPr lang="pt-BR" i="1" dirty="0" err="1"/>
              <a:t>Streptococcus</a:t>
            </a:r>
            <a:r>
              <a:rPr lang="pt-BR" i="1" dirty="0"/>
              <a:t> </a:t>
            </a:r>
            <a:r>
              <a:rPr lang="pt-BR" i="1" dirty="0" err="1"/>
              <a:t>pneumoniae</a:t>
            </a:r>
            <a:r>
              <a:rPr lang="pt-BR" dirty="0"/>
              <a:t>; </a:t>
            </a:r>
            <a:r>
              <a:rPr lang="pt-BR" i="1" dirty="0" err="1"/>
              <a:t>Staphylococcus</a:t>
            </a:r>
            <a:r>
              <a:rPr lang="pt-BR" i="1" dirty="0"/>
              <a:t> aureus</a:t>
            </a:r>
            <a:r>
              <a:rPr lang="pt-BR" dirty="0"/>
              <a:t>; </a:t>
            </a:r>
            <a:r>
              <a:rPr lang="pt-BR" i="1" dirty="0" err="1"/>
              <a:t>Streptococcus</a:t>
            </a:r>
            <a:r>
              <a:rPr lang="pt-BR" i="1" dirty="0"/>
              <a:t> beta-hemolítico</a:t>
            </a:r>
            <a:r>
              <a:rPr lang="pt-BR" dirty="0"/>
              <a:t>; vírus (herpes, </a:t>
            </a:r>
            <a:r>
              <a:rPr lang="pt-BR" i="1" dirty="0" err="1"/>
              <a:t>parainfluenzae</a:t>
            </a:r>
            <a:r>
              <a:rPr lang="pt-BR" dirty="0"/>
              <a:t>, </a:t>
            </a:r>
            <a:r>
              <a:rPr lang="pt-BR" i="1" dirty="0"/>
              <a:t>influenza</a:t>
            </a:r>
            <a:r>
              <a:rPr lang="pt-BR" dirty="0"/>
              <a:t>); </a:t>
            </a:r>
            <a:r>
              <a:rPr lang="pt-BR" i="1" dirty="0" err="1"/>
              <a:t>Pseudomonas</a:t>
            </a:r>
            <a:r>
              <a:rPr lang="pt-BR" dirty="0"/>
              <a:t> e </a:t>
            </a:r>
            <a:r>
              <a:rPr lang="pt-BR" i="1" dirty="0"/>
              <a:t>Cândida</a:t>
            </a:r>
            <a:r>
              <a:rPr lang="pt-BR" dirty="0"/>
              <a:t> </a:t>
            </a:r>
            <a:r>
              <a:rPr lang="pt-BR" dirty="0"/>
              <a:t>nos </a:t>
            </a:r>
            <a:r>
              <a:rPr lang="pt-BR" dirty="0" err="1"/>
              <a:t>imunocomprometidos</a:t>
            </a:r>
            <a:r>
              <a:rPr lang="pt-BR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1101725"/>
            <a:ext cx="5267326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06572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epiglotite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550275" y="2189163"/>
            <a:ext cx="3200400" cy="4030662"/>
          </a:xfrm>
        </p:spPr>
        <p:txBody>
          <a:bodyPr rtlCol="0"/>
          <a:lstStyle/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Introdução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Etiologia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/>
              <a:t>EPIDEMIOLOGIA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Quadro </a:t>
            </a:r>
            <a:r>
              <a:rPr lang="pt-BR" sz="2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Clínico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Diagnóstico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Tratamento</a:t>
            </a:r>
            <a:endParaRPr lang="pt-BR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endParaRPr lang="pt-BR" sz="2000" dirty="0"/>
          </a:p>
        </p:txBody>
      </p:sp>
      <p:pic>
        <p:nvPicPr>
          <p:cNvPr id="46085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1388" y="0"/>
            <a:ext cx="100584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4500563" y="927100"/>
            <a:ext cx="3635375" cy="178276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1800" dirty="0" smtClean="0"/>
              <a:t>Era </a:t>
            </a:r>
            <a:r>
              <a:rPr lang="pt-BR" sz="1800" dirty="0" smtClean="0">
                <a:solidFill>
                  <a:srgbClr val="C00000"/>
                </a:solidFill>
              </a:rPr>
              <a:t>pós-vacina</a:t>
            </a:r>
            <a:r>
              <a:rPr lang="pt-BR" sz="1800" dirty="0" smtClean="0"/>
              <a:t>: tem-se observado maior nº de casos em </a:t>
            </a:r>
            <a:r>
              <a:rPr lang="pt-BR" sz="1800" dirty="0" smtClean="0">
                <a:solidFill>
                  <a:srgbClr val="C00000"/>
                </a:solidFill>
              </a:rPr>
              <a:t>crianças mais velhas </a:t>
            </a:r>
            <a:r>
              <a:rPr lang="pt-BR" sz="1800" dirty="0" smtClean="0"/>
              <a:t>(mesmo vacinadas) e </a:t>
            </a:r>
            <a:r>
              <a:rPr lang="pt-BR" sz="1800" dirty="0" smtClean="0">
                <a:solidFill>
                  <a:srgbClr val="C00000"/>
                </a:solidFill>
              </a:rPr>
              <a:t>adultos</a:t>
            </a:r>
            <a:r>
              <a:rPr lang="pt-BR" sz="1800" dirty="0" smtClean="0"/>
              <a:t>.</a:t>
            </a:r>
            <a:endParaRPr lang="pt-BR" sz="1800" dirty="0"/>
          </a:p>
        </p:txBody>
      </p:sp>
      <p:sp>
        <p:nvSpPr>
          <p:cNvPr id="46087" name="Retângulo 9"/>
          <p:cNvSpPr>
            <a:spLocks noChangeArrowheads="1"/>
          </p:cNvSpPr>
          <p:nvPr/>
        </p:nvSpPr>
        <p:spPr bwMode="auto">
          <a:xfrm>
            <a:off x="1006475" y="2063750"/>
            <a:ext cx="25320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>
                <a:latin typeface="Rockwell"/>
              </a:rPr>
              <a:t>Incidência máxima: 3 anos de idade.</a:t>
            </a:r>
          </a:p>
        </p:txBody>
      </p:sp>
      <p:sp>
        <p:nvSpPr>
          <p:cNvPr id="46088" name="Retângulo 10"/>
          <p:cNvSpPr>
            <a:spLocks noChangeArrowheads="1"/>
          </p:cNvSpPr>
          <p:nvPr/>
        </p:nvSpPr>
        <p:spPr bwMode="auto">
          <a:xfrm>
            <a:off x="1422400" y="3729038"/>
            <a:ext cx="221932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000">
                <a:latin typeface="Rockwell"/>
              </a:rPr>
              <a:t>Idade: </a:t>
            </a:r>
            <a:r>
              <a:rPr lang="pt-BR" sz="2000">
                <a:solidFill>
                  <a:srgbClr val="C00000"/>
                </a:solidFill>
                <a:latin typeface="Rockwell"/>
              </a:rPr>
              <a:t>1 a 5 anos.</a:t>
            </a:r>
            <a:endParaRPr lang="pt-BR" sz="2000">
              <a:latin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36766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QUADRO </a:t>
            </a:r>
            <a:r>
              <a:rPr lang="pt-BR" dirty="0" smtClean="0"/>
              <a:t>CLÍNICO</a:t>
            </a:r>
            <a:endParaRPr lang="pt-BR" dirty="0"/>
          </a:p>
        </p:txBody>
      </p:sp>
      <p:sp>
        <p:nvSpPr>
          <p:cNvPr id="47107" name="Espaço Reservado para Conteúdo 2"/>
          <p:cNvSpPr>
            <a:spLocks noGrp="1"/>
          </p:cNvSpPr>
          <p:nvPr>
            <p:ph idx="1"/>
          </p:nvPr>
        </p:nvSpPr>
        <p:spPr>
          <a:xfrm>
            <a:off x="796925" y="1724025"/>
            <a:ext cx="7805738" cy="46402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pt-BR" smtClean="0"/>
              <a:t>Instituição do tratamento adequado: restringe o óbito / o curso da doença a 2 ou 3 dias.</a:t>
            </a:r>
          </a:p>
          <a:p>
            <a:pPr algn="just">
              <a:lnSpc>
                <a:spcPct val="150000"/>
              </a:lnSpc>
            </a:pPr>
            <a:r>
              <a:rPr lang="pt-BR" smtClean="0"/>
              <a:t>Evolução rápida: muitas vezes a criança que estava </a:t>
            </a:r>
            <a:r>
              <a:rPr lang="pt-BR" smtClean="0">
                <a:solidFill>
                  <a:srgbClr val="002060"/>
                </a:solidFill>
              </a:rPr>
              <a:t>bem durante o dia acorda durante a noite</a:t>
            </a:r>
            <a:r>
              <a:rPr lang="pt-BR" smtClean="0"/>
              <a:t> com </a:t>
            </a:r>
            <a:r>
              <a:rPr lang="pt-BR" smtClean="0">
                <a:solidFill>
                  <a:srgbClr val="C00000"/>
                </a:solidFill>
              </a:rPr>
              <a:t>febre</a:t>
            </a:r>
            <a:r>
              <a:rPr lang="pt-BR" smtClean="0"/>
              <a:t>, </a:t>
            </a:r>
            <a:r>
              <a:rPr lang="pt-BR" smtClean="0">
                <a:solidFill>
                  <a:srgbClr val="C00000"/>
                </a:solidFill>
              </a:rPr>
              <a:t>sialorreia</a:t>
            </a:r>
            <a:r>
              <a:rPr lang="pt-BR" smtClean="0"/>
              <a:t> e </a:t>
            </a:r>
            <a:r>
              <a:rPr lang="pt-BR" smtClean="0">
                <a:solidFill>
                  <a:srgbClr val="C00000"/>
                </a:solidFill>
              </a:rPr>
              <a:t>dispneia</a:t>
            </a:r>
            <a:r>
              <a:rPr lang="pt-BR" smtClean="0"/>
              <a:t> com </a:t>
            </a:r>
            <a:r>
              <a:rPr lang="pt-BR" smtClean="0">
                <a:solidFill>
                  <a:srgbClr val="C00000"/>
                </a:solidFill>
              </a:rPr>
              <a:t>estridor</a:t>
            </a:r>
            <a:r>
              <a:rPr lang="pt-BR" smtClean="0"/>
              <a:t>.</a:t>
            </a:r>
          </a:p>
          <a:p>
            <a:pPr algn="just">
              <a:lnSpc>
                <a:spcPct val="150000"/>
              </a:lnSpc>
            </a:pPr>
            <a:endParaRPr lang="pt-BR" smtClean="0"/>
          </a:p>
        </p:txBody>
      </p:sp>
      <p:pic>
        <p:nvPicPr>
          <p:cNvPr id="1026" name="Picture 2" descr="Sintomas da epiglotiteOs sintomas da epiglotite são: Dor de garganta; Rouquidão; Febre alta ; Dificuldade de deglutiçã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/>
            </a:extLst>
          </a:blip>
          <a:srcRect l="55509" t="67390" r="12914" b="-698"/>
          <a:stretch/>
        </p:blipFill>
        <p:spPr bwMode="auto">
          <a:xfrm>
            <a:off x="8603087" y="1545466"/>
            <a:ext cx="3154885" cy="2498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7109" name="Retângulo 4"/>
          <p:cNvSpPr>
            <a:spLocks noChangeArrowheads="1"/>
          </p:cNvSpPr>
          <p:nvPr/>
        </p:nvSpPr>
        <p:spPr bwMode="auto">
          <a:xfrm>
            <a:off x="796925" y="4387850"/>
            <a:ext cx="103314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82563" indent="-182563" algn="just" defTabSz="914400">
              <a:lnSpc>
                <a:spcPct val="15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itchFamily="2" charset="2"/>
              <a:buChar char="§"/>
            </a:pPr>
            <a:r>
              <a:rPr lang="pt-BR" sz="2000">
                <a:solidFill>
                  <a:srgbClr val="000000"/>
                </a:solidFill>
                <a:latin typeface="Rockwell"/>
              </a:rPr>
              <a:t>Esforço respiratório- gravidade / batimento de asas do nariz / retrações inspiratórias de fúrcula, espaços supraclaviculares e intercostais.</a:t>
            </a:r>
          </a:p>
          <a:p>
            <a:pPr marL="182563" indent="-182563" algn="just" defTabSz="914400">
              <a:lnSpc>
                <a:spcPct val="15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itchFamily="2" charset="2"/>
              <a:buChar char="§"/>
            </a:pPr>
            <a:r>
              <a:rPr lang="pt-BR" sz="2000">
                <a:solidFill>
                  <a:srgbClr val="000000"/>
                </a:solidFill>
                <a:latin typeface="Rockwell"/>
              </a:rPr>
              <a:t>Diminuição do MV e estridor- quando paciente chega a exaustão.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74713" y="2070100"/>
            <a:ext cx="6096000" cy="3525838"/>
          </a:xfrm>
          <a:ln w="38100">
            <a:prstDash val="dash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u="sng" dirty="0" smtClean="0">
                <a:solidFill>
                  <a:srgbClr val="002060"/>
                </a:solidFill>
              </a:rPr>
              <a:t>Em crianças mais velhas: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A </a:t>
            </a:r>
            <a:r>
              <a:rPr lang="pt-BR" dirty="0"/>
              <a:t>movimentação é </a:t>
            </a:r>
            <a:r>
              <a:rPr lang="pt-BR" dirty="0" smtClean="0"/>
              <a:t>mínima;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Hiperextensão do pescoço em posição sentada;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Inclinada para frente;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Mãos sobre os joelhos;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/>
              <a:t>B</a:t>
            </a:r>
            <a:r>
              <a:rPr lang="pt-BR" dirty="0" smtClean="0"/>
              <a:t>oca aberta.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 smtClean="0"/>
          </a:p>
        </p:txBody>
      </p:sp>
      <p:pic>
        <p:nvPicPr>
          <p:cNvPr id="48131" name="Picture 2" descr="Tratamento&#10;• Intubação endotraqueal imediata! (tubo 1,0 a 1,5 cm)&#10;• Hemocultura e cultura da epiglote&#10;• Ceftriaxona IV (ap..."/>
          <p:cNvPicPr>
            <a:picLocks noChangeAspect="1" noChangeArrowheads="1"/>
          </p:cNvPicPr>
          <p:nvPr/>
        </p:nvPicPr>
        <p:blipFill>
          <a:blip r:embed="rId2"/>
          <a:srcRect l="53391" t="51863" r="7828" b="7771"/>
          <a:stretch>
            <a:fillRect/>
          </a:stretch>
        </p:blipFill>
        <p:spPr bwMode="auto">
          <a:xfrm>
            <a:off x="7304088" y="2070100"/>
            <a:ext cx="4221162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36766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QUADRO </a:t>
            </a:r>
            <a:r>
              <a:rPr lang="pt-BR" dirty="0" smtClean="0"/>
              <a:t>CLÍNICO</a:t>
            </a:r>
            <a:endParaRPr lang="pt-BR" dirty="0"/>
          </a:p>
        </p:txBody>
      </p:sp>
      <p:sp>
        <p:nvSpPr>
          <p:cNvPr id="48133" name="Retângulo 7"/>
          <p:cNvSpPr>
            <a:spLocks noChangeArrowheads="1"/>
          </p:cNvSpPr>
          <p:nvPr/>
        </p:nvSpPr>
        <p:spPr bwMode="auto">
          <a:xfrm>
            <a:off x="874713" y="5716588"/>
            <a:ext cx="609600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>
              <a:lnSpc>
                <a:spcPct val="150000"/>
              </a:lnSpc>
              <a:spcBef>
                <a:spcPts val="1200"/>
              </a:spcBef>
              <a:buClr>
                <a:srgbClr val="9E3611"/>
              </a:buClr>
              <a:buSzPct val="85000"/>
            </a:pPr>
            <a:r>
              <a:rPr lang="pt-BR" sz="2000">
                <a:solidFill>
                  <a:srgbClr val="69240C"/>
                </a:solidFill>
                <a:latin typeface="Rockwell"/>
              </a:rPr>
              <a:t>Tentativa de manter passagem de ar pelas vias aéreas!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06572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epiglotite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03725" y="1606550"/>
            <a:ext cx="3697288" cy="3336925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1800" smtClean="0"/>
              <a:t>Início súbito.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1800" smtClean="0"/>
              <a:t>Queda do estado geral.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1800" smtClean="0"/>
              <a:t>Dor de garganta.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1800" smtClean="0"/>
              <a:t>Disfagia.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sz="1800" smtClean="0"/>
              <a:t>Desconforto respiratório.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550275" y="2189163"/>
            <a:ext cx="3200400" cy="4030662"/>
          </a:xfrm>
        </p:spPr>
        <p:txBody>
          <a:bodyPr rtlCol="0"/>
          <a:lstStyle/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Introdução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Etiologia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Epidemiologia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/>
              <a:t>QUADRO CLÍNICO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Diagnóstico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Tratamento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endParaRPr lang="pt-BR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9157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5" y="0"/>
            <a:ext cx="100584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657225" y="5551488"/>
            <a:ext cx="7443788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>
                <a:latin typeface="Rockwell"/>
              </a:rPr>
              <a:t>A dificuldade respiratória é </a:t>
            </a:r>
            <a:r>
              <a:rPr lang="pt-BR">
                <a:solidFill>
                  <a:srgbClr val="C00000"/>
                </a:solidFill>
                <a:latin typeface="Rockwell"/>
              </a:rPr>
              <a:t>progressiva</a:t>
            </a:r>
            <a:r>
              <a:rPr lang="pt-BR">
                <a:latin typeface="Rockwell"/>
              </a:rPr>
              <a:t> e, se </a:t>
            </a:r>
            <a:r>
              <a:rPr lang="pt-BR">
                <a:solidFill>
                  <a:srgbClr val="C00000"/>
                </a:solidFill>
                <a:latin typeface="Rockwell"/>
              </a:rPr>
              <a:t>não tratada</a:t>
            </a:r>
            <a:r>
              <a:rPr lang="pt-BR">
                <a:latin typeface="Rockwell"/>
              </a:rPr>
              <a:t>, pode evoluir com </a:t>
            </a:r>
            <a:r>
              <a:rPr lang="pt-BR">
                <a:solidFill>
                  <a:srgbClr val="C00000"/>
                </a:solidFill>
                <a:latin typeface="Rockwell"/>
              </a:rPr>
              <a:t>obstrução completa </a:t>
            </a:r>
            <a:r>
              <a:rPr lang="pt-BR">
                <a:latin typeface="Rockwell"/>
              </a:rPr>
              <a:t>das </a:t>
            </a:r>
            <a:r>
              <a:rPr lang="pt-BR">
                <a:solidFill>
                  <a:srgbClr val="C00000"/>
                </a:solidFill>
                <a:latin typeface="Rockwell"/>
              </a:rPr>
              <a:t>vias aéreas</a:t>
            </a:r>
            <a:r>
              <a:rPr lang="pt-BR">
                <a:latin typeface="Rockwell"/>
              </a:rPr>
              <a:t>, </a:t>
            </a:r>
            <a:r>
              <a:rPr lang="pt-BR">
                <a:solidFill>
                  <a:srgbClr val="C00000"/>
                </a:solidFill>
                <a:latin typeface="Rockwell"/>
              </a:rPr>
              <a:t>parada cardiorrespiratória</a:t>
            </a:r>
            <a:r>
              <a:rPr lang="pt-BR">
                <a:latin typeface="Rockwell"/>
              </a:rPr>
              <a:t> e </a:t>
            </a:r>
            <a:r>
              <a:rPr lang="pt-BR">
                <a:solidFill>
                  <a:srgbClr val="C00000"/>
                </a:solidFill>
                <a:latin typeface="Rockwell"/>
              </a:rPr>
              <a:t>morte</a:t>
            </a:r>
            <a:r>
              <a:rPr lang="pt-BR">
                <a:latin typeface="Rockwell"/>
              </a:rPr>
              <a:t>.</a:t>
            </a:r>
          </a:p>
        </p:txBody>
      </p:sp>
      <p:graphicFrame>
        <p:nvGraphicFramePr>
          <p:cNvPr id="9" name="Espaço Reservado para Conteúdo 4"/>
          <p:cNvGraphicFramePr>
            <a:graphicFrameLocks/>
          </p:cNvGraphicFramePr>
          <p:nvPr/>
        </p:nvGraphicFramePr>
        <p:xfrm>
          <a:off x="-177102" y="1220878"/>
          <a:ext cx="4780333" cy="3721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06572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epiglotite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55625" y="1612900"/>
            <a:ext cx="7400925" cy="3106738"/>
          </a:xfrm>
        </p:spPr>
        <p:txBody>
          <a:bodyPr rtlCol="0">
            <a:normAutofit fontScale="92500"/>
          </a:bodyPr>
          <a:lstStyle/>
          <a:p>
            <a:pPr marL="182880" indent="-182880" algn="just" fontAlgn="auto">
              <a:lnSpc>
                <a:spcPct val="17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Sob suspeita clínica.</a:t>
            </a:r>
          </a:p>
          <a:p>
            <a:pPr marL="182880" indent="-182880" algn="just" fontAlgn="auto">
              <a:lnSpc>
                <a:spcPct val="17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Exame simples da cavidade oral.</a:t>
            </a:r>
          </a:p>
          <a:p>
            <a:pPr marL="182880" indent="-182880" algn="just" fontAlgn="auto">
              <a:lnSpc>
                <a:spcPct val="17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Laringoscopia: epiglote (coloração </a:t>
            </a:r>
            <a:r>
              <a:rPr lang="pt-BR" dirty="0" smtClean="0">
                <a:solidFill>
                  <a:srgbClr val="C00000"/>
                </a:solidFill>
              </a:rPr>
              <a:t>vermelho- cereja</a:t>
            </a:r>
            <a:r>
              <a:rPr lang="pt-BR" dirty="0" smtClean="0"/>
              <a:t> e </a:t>
            </a:r>
            <a:r>
              <a:rPr lang="pt-BR" dirty="0" smtClean="0">
                <a:solidFill>
                  <a:srgbClr val="002060"/>
                </a:solidFill>
              </a:rPr>
              <a:t>edema</a:t>
            </a:r>
            <a:r>
              <a:rPr lang="pt-BR" dirty="0" smtClean="0"/>
              <a:t>).</a:t>
            </a:r>
          </a:p>
          <a:p>
            <a:pPr marL="182880" indent="-182880" algn="just" fontAlgn="auto">
              <a:lnSpc>
                <a:spcPct val="17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Na confirmação do diagnóstico, procede-se a </a:t>
            </a:r>
            <a:r>
              <a:rPr lang="pt-BR" dirty="0" smtClean="0">
                <a:solidFill>
                  <a:srgbClr val="C00000"/>
                </a:solidFill>
              </a:rPr>
              <a:t>intubação </a:t>
            </a:r>
            <a:r>
              <a:rPr lang="pt-BR" dirty="0" err="1" smtClean="0">
                <a:solidFill>
                  <a:srgbClr val="C00000"/>
                </a:solidFill>
              </a:rPr>
              <a:t>orotraqueal</a:t>
            </a:r>
            <a:r>
              <a:rPr lang="pt-BR" dirty="0" smtClean="0"/>
              <a:t>.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550275" y="2189163"/>
            <a:ext cx="3200400" cy="4030662"/>
          </a:xfrm>
        </p:spPr>
        <p:txBody>
          <a:bodyPr rtlCol="0"/>
          <a:lstStyle/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Introdução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Etiologia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Epidemiologia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Quadro clínico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/>
              <a:t>DIAGNÓSTICO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Tratamento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endParaRPr lang="pt-BR" sz="2000" dirty="0"/>
          </a:p>
        </p:txBody>
      </p:sp>
      <p:pic>
        <p:nvPicPr>
          <p:cNvPr id="50181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1388" y="0"/>
            <a:ext cx="100584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Retângulo 5"/>
          <p:cNvSpPr>
            <a:spLocks noChangeArrowheads="1"/>
          </p:cNvSpPr>
          <p:nvPr/>
        </p:nvSpPr>
        <p:spPr bwMode="auto">
          <a:xfrm>
            <a:off x="7212013" y="6670675"/>
            <a:ext cx="60960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800">
                <a:latin typeface="Rockwell"/>
              </a:rPr>
              <a:t>http://pt.slideshare.net/lapedufrn/distrbios-respiratrios-agudos-no-ps-infantil-laringite-x-crise-asmtica</a:t>
            </a:r>
          </a:p>
        </p:txBody>
      </p:sp>
      <p:sp>
        <p:nvSpPr>
          <p:cNvPr id="7" name="Retângulo 6"/>
          <p:cNvSpPr/>
          <p:nvPr/>
        </p:nvSpPr>
        <p:spPr>
          <a:xfrm>
            <a:off x="314325" y="4953000"/>
            <a:ext cx="7883525" cy="155575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u="sng" dirty="0">
                <a:solidFill>
                  <a:srgbClr val="C00000"/>
                </a:solidFill>
              </a:rPr>
              <a:t>Visualização deve ser realizada apenas 1</a:t>
            </a:r>
            <a:r>
              <a:rPr lang="pt-BR" sz="2000" u="sng" dirty="0">
                <a:solidFill>
                  <a:srgbClr val="C00000"/>
                </a:solidFill>
              </a:rPr>
              <a:t> vez!!! </a:t>
            </a:r>
          </a:p>
          <a:p>
            <a:pPr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err="1"/>
              <a:t>Laringoespasmo</a:t>
            </a:r>
            <a:r>
              <a:rPr lang="pt-BR" dirty="0"/>
              <a:t> reflexo, </a:t>
            </a:r>
            <a:r>
              <a:rPr lang="pt-BR" dirty="0"/>
              <a:t>obstrução total aguda, aspiração de secreções, parada cardiorrespiratória durante ou logo após o exame.</a:t>
            </a:r>
          </a:p>
        </p:txBody>
      </p:sp>
      <p:pic>
        <p:nvPicPr>
          <p:cNvPr id="50184" name="Picture 2" descr="https://www.clinks.com.br/wp-content/uploads/2012/09/diagnostico-visualizacao.jpg"/>
          <p:cNvPicPr>
            <a:picLocks noChangeAspect="1" noChangeArrowheads="1"/>
          </p:cNvPicPr>
          <p:nvPr/>
        </p:nvPicPr>
        <p:blipFill>
          <a:blip r:embed="rId3"/>
          <a:srcRect l="22743" r="20639"/>
          <a:stretch>
            <a:fillRect/>
          </a:stretch>
        </p:blipFill>
        <p:spPr bwMode="auto">
          <a:xfrm>
            <a:off x="5281613" y="577850"/>
            <a:ext cx="2674937" cy="206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m 5"/>
          <p:cNvPicPr>
            <a:picLocks noChangeAspect="1"/>
          </p:cNvPicPr>
          <p:nvPr/>
        </p:nvPicPr>
        <p:blipFill>
          <a:blip r:embed="rId2"/>
          <a:srcRect l="7675" t="12415" r="15437" b="2521"/>
          <a:stretch>
            <a:fillRect/>
          </a:stretch>
        </p:blipFill>
        <p:spPr bwMode="auto">
          <a:xfrm>
            <a:off x="4591050" y="3063875"/>
            <a:ext cx="3438525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82880" indent="-182880"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olidFill>
                  <a:schemeClr val="accent1">
                    <a:lumMod val="50000"/>
                  </a:schemeClr>
                </a:solidFill>
              </a:rPr>
              <a:t>Exames laboratoriais: </a:t>
            </a:r>
          </a:p>
          <a:p>
            <a:pPr lvl="1" indent="-182880" algn="just" fontAlgn="auto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sz="2000" dirty="0" smtClean="0"/>
              <a:t>Hemocultura e cultura da superfície da epiglote.</a:t>
            </a:r>
          </a:p>
          <a:p>
            <a:pPr lvl="1" indent="-182880" algn="just" fontAlgn="auto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sz="2000" dirty="0" smtClean="0"/>
              <a:t>Patógeno bacteriano.</a:t>
            </a:r>
          </a:p>
          <a:p>
            <a:pPr marL="182880" indent="-182880"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marL="182880" indent="-182880"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olidFill>
                  <a:schemeClr val="accent1">
                    <a:lumMod val="50000"/>
                  </a:schemeClr>
                </a:solidFill>
              </a:rPr>
              <a:t>Exames de imagem:</a:t>
            </a:r>
          </a:p>
          <a:p>
            <a:pPr lvl="1" indent="-182880" algn="just" fontAlgn="auto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sz="2000" dirty="0" smtClean="0"/>
              <a:t>Raio- x lateral do pescoço</a:t>
            </a:r>
            <a:endParaRPr lang="pt-BR" sz="2000" dirty="0"/>
          </a:p>
        </p:txBody>
      </p:sp>
      <p:pic>
        <p:nvPicPr>
          <p:cNvPr id="51205" name="Picture 4" descr="http://definicion.mx/wp-content/uploads/2013/03/diagnosti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23375" y="544513"/>
            <a:ext cx="2436813" cy="243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Picture 6" descr="http://www.nxtfactor.com/wp-content/uploads/2013/12/adminsistema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16988" y="3222625"/>
            <a:ext cx="3275012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5"/>
          <a:srcRect l="65122" t="25096" r="3886" b="39116"/>
          <a:stretch/>
        </p:blipFill>
        <p:spPr>
          <a:xfrm>
            <a:off x="6346127" y="3781725"/>
            <a:ext cx="1383829" cy="11997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m 3"/>
          <p:cNvPicPr>
            <a:picLocks noChangeAspect="1"/>
          </p:cNvPicPr>
          <p:nvPr/>
        </p:nvPicPr>
        <p:blipFill>
          <a:blip r:embed="rId2"/>
          <a:srcRect l="38396" t="72958" r="38696" b="3709"/>
          <a:stretch>
            <a:fillRect/>
          </a:stretch>
        </p:blipFill>
        <p:spPr bwMode="auto">
          <a:xfrm>
            <a:off x="4243388" y="2051050"/>
            <a:ext cx="3890962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Imagem 4"/>
          <p:cNvPicPr>
            <a:picLocks noChangeAspect="1"/>
          </p:cNvPicPr>
          <p:nvPr/>
        </p:nvPicPr>
        <p:blipFill>
          <a:blip r:embed="rId2"/>
          <a:srcRect l="11409" t="74104" r="67256" b="3162"/>
          <a:stretch>
            <a:fillRect/>
          </a:stretch>
        </p:blipFill>
        <p:spPr bwMode="auto">
          <a:xfrm>
            <a:off x="180975" y="2051050"/>
            <a:ext cx="3889375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1388" y="0"/>
            <a:ext cx="100584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9" name="Espaço Reservado para Conteúdo 2"/>
          <p:cNvSpPr txBox="1">
            <a:spLocks/>
          </p:cNvSpPr>
          <p:nvPr/>
        </p:nvSpPr>
        <p:spPr bwMode="auto">
          <a:xfrm>
            <a:off x="180975" y="5614988"/>
            <a:ext cx="116522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defTabSz="914400">
              <a:lnSpc>
                <a:spcPct val="15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itchFamily="2" charset="2"/>
              <a:buNone/>
            </a:pPr>
            <a:r>
              <a:rPr lang="pt-BR" sz="1400">
                <a:latin typeface="Rockwell"/>
              </a:rPr>
              <a:t>(A) Laringoscopia: visualização da grande epiglote, vermelho- cereja, edemaciada e (B) raio x lateral das vias aéreas:  “sinal do polegar”</a:t>
            </a:r>
          </a:p>
        </p:txBody>
      </p:sp>
      <p:pic>
        <p:nvPicPr>
          <p:cNvPr id="52230" name="Imagem 7"/>
          <p:cNvPicPr>
            <a:picLocks noChangeAspect="1"/>
          </p:cNvPicPr>
          <p:nvPr/>
        </p:nvPicPr>
        <p:blipFill>
          <a:blip r:embed="rId2"/>
          <a:srcRect l="65121" t="25096" r="3886" b="39116"/>
          <a:stretch>
            <a:fillRect/>
          </a:stretch>
        </p:blipFill>
        <p:spPr bwMode="auto">
          <a:xfrm>
            <a:off x="8385175" y="2051050"/>
            <a:ext cx="3448050" cy="298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06572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epiglotite</a:t>
            </a:r>
            <a:endParaRPr lang="pt-BR" dirty="0"/>
          </a:p>
        </p:txBody>
      </p:sp>
      <p:sp>
        <p:nvSpPr>
          <p:cNvPr id="53251" name="Espaço Reservado para Conteúdo 2"/>
          <p:cNvSpPr>
            <a:spLocks noGrp="1"/>
          </p:cNvSpPr>
          <p:nvPr>
            <p:ph idx="1"/>
          </p:nvPr>
        </p:nvSpPr>
        <p:spPr>
          <a:xfrm>
            <a:off x="555625" y="1612900"/>
            <a:ext cx="7400925" cy="3106738"/>
          </a:xfrm>
        </p:spPr>
        <p:txBody>
          <a:bodyPr/>
          <a:lstStyle/>
          <a:p>
            <a:pPr algn="just">
              <a:lnSpc>
                <a:spcPct val="300000"/>
              </a:lnSpc>
              <a:buFont typeface="Courier New" pitchFamily="49" charset="0"/>
              <a:buChar char="o"/>
            </a:pPr>
            <a:r>
              <a:rPr lang="pt-BR" smtClean="0"/>
              <a:t>Acesso às vias aéreas </a:t>
            </a:r>
          </a:p>
          <a:p>
            <a:pPr algn="just">
              <a:lnSpc>
                <a:spcPct val="300000"/>
              </a:lnSpc>
              <a:buFont typeface="Courier New" pitchFamily="49" charset="0"/>
              <a:buChar char="o"/>
            </a:pPr>
            <a:r>
              <a:rPr lang="pt-BR" smtClean="0"/>
              <a:t>Antibioticoterapia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550275" y="2189163"/>
            <a:ext cx="3200400" cy="4030662"/>
          </a:xfrm>
        </p:spPr>
        <p:txBody>
          <a:bodyPr rtlCol="0"/>
          <a:lstStyle/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Introdução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Etiologia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Epidemiologia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Quadro clínico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Diagnóstico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sz="2000" dirty="0" smtClean="0"/>
              <a:t>TRATAMENTO</a:t>
            </a:r>
          </a:p>
          <a:p>
            <a:pPr marL="342900" indent="-34290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endParaRPr lang="pt-BR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3253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1388" y="0"/>
            <a:ext cx="100584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Picture 2" descr="http://unidospelavida.org.br/wp-content/uploads/2013/02/antibiotic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182563"/>
            <a:ext cx="3584575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Picture 4" descr="http://2.bp.blogspot.com/-w4V96BUAbHM/UQbnbvexpGI/AAAAAAAABPE/9K1U5LJrjOs/s1600/as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27488" y="2579688"/>
            <a:ext cx="2654300" cy="234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6" name="Imagem 7"/>
          <p:cNvPicPr>
            <a:picLocks noChangeAspect="1"/>
          </p:cNvPicPr>
          <p:nvPr/>
        </p:nvPicPr>
        <p:blipFill>
          <a:blip r:embed="rId5"/>
          <a:srcRect l="18463" t="51447" r="21959" b="22435"/>
          <a:stretch>
            <a:fillRect/>
          </a:stretch>
        </p:blipFill>
        <p:spPr bwMode="auto">
          <a:xfrm>
            <a:off x="2832100" y="5153025"/>
            <a:ext cx="5248275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u="sng" dirty="0">
                <a:solidFill>
                  <a:schemeClr val="accent1">
                    <a:lumMod val="75000"/>
                  </a:schemeClr>
                </a:solidFill>
              </a:rPr>
              <a:t>Acesso às vias aéreas </a:t>
            </a:r>
            <a:endParaRPr lang="pt-BR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Via aérea artificial.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Intubação </a:t>
            </a:r>
            <a:r>
              <a:rPr lang="pt-BR" dirty="0" err="1" smtClean="0"/>
              <a:t>orotraqueal</a:t>
            </a:r>
            <a:r>
              <a:rPr lang="pt-BR" dirty="0" smtClean="0"/>
              <a:t> ou </a:t>
            </a:r>
            <a:r>
              <a:rPr lang="pt-BR" dirty="0" err="1" smtClean="0"/>
              <a:t>nasotraqueal</a:t>
            </a:r>
            <a:r>
              <a:rPr lang="pt-BR" dirty="0" smtClean="0"/>
              <a:t>.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Tempo de intubação: 2 ou 3 dias / regressão do edema.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Traqueostomia.</a:t>
            </a:r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marL="182880" indent="-182880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  <p:pic>
        <p:nvPicPr>
          <p:cNvPr id="54276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1525588"/>
            <a:ext cx="3171825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unimed.coop.br/portal/conteudo/materias/1233755728088antibioti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3075" y="298450"/>
            <a:ext cx="3167063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9975" y="2120900"/>
            <a:ext cx="10058400" cy="4443413"/>
          </a:xfrm>
        </p:spPr>
        <p:txBody>
          <a:bodyPr rtlCol="0">
            <a:normAutofit/>
          </a:bodyPr>
          <a:lstStyle/>
          <a:p>
            <a:pPr marL="0" indent="0" fontAlgn="auto">
              <a:lnSpc>
                <a:spcPct val="16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u="sng" dirty="0" err="1" smtClean="0">
                <a:solidFill>
                  <a:schemeClr val="accent1">
                    <a:lumMod val="75000"/>
                  </a:schemeClr>
                </a:solidFill>
              </a:rPr>
              <a:t>Antibióticoterapia</a:t>
            </a:r>
            <a:r>
              <a:rPr lang="pt-BR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182880" indent="-182880" fontAlgn="auto">
              <a:lnSpc>
                <a:spcPct val="16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Prontamente instituída.</a:t>
            </a:r>
          </a:p>
          <a:p>
            <a:pPr marL="182880" indent="-182880" fontAlgn="auto">
              <a:lnSpc>
                <a:spcPct val="16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Culturas- papel importante na determinação da droga a ser utilizada.</a:t>
            </a:r>
          </a:p>
          <a:p>
            <a:pPr marL="182880" indent="-182880" fontAlgn="auto">
              <a:lnSpc>
                <a:spcPct val="16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Empiricamente- </a:t>
            </a:r>
            <a:r>
              <a:rPr lang="pt-BR" dirty="0" err="1" smtClean="0">
                <a:solidFill>
                  <a:srgbClr val="C00000"/>
                </a:solidFill>
              </a:rPr>
              <a:t>Cloranfenicol</a:t>
            </a:r>
            <a:r>
              <a:rPr lang="pt-BR" dirty="0" smtClean="0"/>
              <a:t> ou </a:t>
            </a:r>
            <a:r>
              <a:rPr lang="pt-BR" dirty="0" err="1" smtClean="0">
                <a:solidFill>
                  <a:srgbClr val="C00000"/>
                </a:solidFill>
              </a:rPr>
              <a:t>cefalosporina</a:t>
            </a:r>
            <a:r>
              <a:rPr lang="pt-BR" dirty="0" smtClean="0">
                <a:solidFill>
                  <a:srgbClr val="C00000"/>
                </a:solidFill>
              </a:rPr>
              <a:t> de 3ª geração</a:t>
            </a:r>
            <a:r>
              <a:rPr lang="pt-BR" dirty="0" smtClean="0"/>
              <a:t> (</a:t>
            </a:r>
            <a:r>
              <a:rPr lang="pt-BR" dirty="0" err="1" smtClean="0"/>
              <a:t>ceftriaxona</a:t>
            </a:r>
            <a:r>
              <a:rPr lang="pt-BR" dirty="0" smtClean="0"/>
              <a:t> ou </a:t>
            </a:r>
            <a:r>
              <a:rPr lang="pt-BR" dirty="0" err="1" smtClean="0"/>
              <a:t>cefotaxima</a:t>
            </a:r>
            <a:r>
              <a:rPr lang="pt-BR" dirty="0" smtClean="0"/>
              <a:t>). Período de 7 a 10 dias.</a:t>
            </a:r>
          </a:p>
          <a:p>
            <a:pPr marL="182880" indent="-182880" fontAlgn="auto">
              <a:lnSpc>
                <a:spcPct val="16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i="1" dirty="0" err="1" smtClean="0"/>
              <a:t>Staphylococcus</a:t>
            </a:r>
            <a:r>
              <a:rPr lang="pt-BR" dirty="0" smtClean="0"/>
              <a:t>- </a:t>
            </a:r>
            <a:r>
              <a:rPr lang="pt-BR" dirty="0" err="1" smtClean="0"/>
              <a:t>oxacilina</a:t>
            </a:r>
            <a:r>
              <a:rPr lang="pt-BR" dirty="0" smtClean="0"/>
              <a:t> ou vancomicina.</a:t>
            </a:r>
          </a:p>
          <a:p>
            <a:pPr marL="182880" indent="-182880" fontAlgn="auto">
              <a:lnSpc>
                <a:spcPct val="16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olidFill>
                  <a:srgbClr val="C00000"/>
                </a:solidFill>
              </a:rPr>
              <a:t>Isolamento respiratório</a:t>
            </a:r>
            <a:r>
              <a:rPr lang="pt-BR" dirty="0" smtClean="0"/>
              <a:t>- 24 horas / após 1ª dose do antibiótico.</a:t>
            </a:r>
          </a:p>
          <a:p>
            <a:pPr marL="182880" indent="-182880" fontAlgn="auto">
              <a:lnSpc>
                <a:spcPct val="16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marL="182880" indent="-182880" fontAlgn="auto">
              <a:lnSpc>
                <a:spcPct val="16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3370" y="423354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profilaxia</a:t>
            </a:r>
            <a:endParaRPr lang="pt-BR" dirty="0"/>
          </a:p>
        </p:txBody>
      </p:sp>
      <p:sp>
        <p:nvSpPr>
          <p:cNvPr id="56323" name="Espaço Reservado para Conteúdo 2"/>
          <p:cNvSpPr>
            <a:spLocks noGrp="1"/>
          </p:cNvSpPr>
          <p:nvPr>
            <p:ph idx="1"/>
          </p:nvPr>
        </p:nvSpPr>
        <p:spPr>
          <a:xfrm>
            <a:off x="933450" y="1847850"/>
            <a:ext cx="6367463" cy="21510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mtClean="0"/>
              <a:t>Contactantes devem receber quimioprofilaxia.</a:t>
            </a:r>
          </a:p>
          <a:p>
            <a:pPr>
              <a:lnSpc>
                <a:spcPct val="150000"/>
              </a:lnSpc>
            </a:pPr>
            <a:r>
              <a:rPr lang="pt-BR" smtClean="0"/>
              <a:t>Rifampicina:  1x/ dia, por 4 dias.</a:t>
            </a:r>
          </a:p>
          <a:p>
            <a:pPr>
              <a:lnSpc>
                <a:spcPct val="150000"/>
              </a:lnSpc>
            </a:pPr>
            <a:r>
              <a:rPr lang="pt-BR" i="1" smtClean="0"/>
              <a:t>Haemophilus influenzae</a:t>
            </a:r>
            <a:r>
              <a:rPr lang="pt-BR" smtClean="0"/>
              <a:t>.</a:t>
            </a:r>
          </a:p>
        </p:txBody>
      </p:sp>
      <p:sp>
        <p:nvSpPr>
          <p:cNvPr id="4" name="Arredondar Retângulo em um Canto Diagonal 3"/>
          <p:cNvSpPr/>
          <p:nvPr/>
        </p:nvSpPr>
        <p:spPr>
          <a:xfrm>
            <a:off x="1774209" y="4449169"/>
            <a:ext cx="5655496" cy="2156347"/>
          </a:xfrm>
          <a:prstGeom prst="round2DiagRect">
            <a:avLst/>
          </a:prstGeom>
          <a:ln w="381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u="sng" dirty="0"/>
              <a:t>PROGNÓSTICO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dirty="0"/>
              <a:t>Geralmente a criança evolui bem.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dirty="0"/>
              <a:t>Sem sequelas.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dirty="0"/>
              <a:t>A maioria das mortes está associada a parada cardiorrespiratória e/ ou tratamento tardio.</a:t>
            </a:r>
            <a:endParaRPr lang="pt-BR" dirty="0"/>
          </a:p>
        </p:txBody>
      </p:sp>
      <p:pic>
        <p:nvPicPr>
          <p:cNvPr id="9" name="Imagem 8" descr="vacinação-infant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4314" y="3730479"/>
            <a:ext cx="2404281" cy="24042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o explicativo em forma de nuvem 9"/>
          <p:cNvSpPr/>
          <p:nvPr/>
        </p:nvSpPr>
        <p:spPr>
          <a:xfrm>
            <a:off x="8639175" y="1228725"/>
            <a:ext cx="3411538" cy="1978025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Prevenção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Imunização!!!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39950" y="1298575"/>
            <a:ext cx="9644063" cy="3530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2014- UEL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1800" dirty="0" smtClean="0"/>
              <a:t>Questão 3. Uma criança saudável, de 2 anos, apresentou, há 12h, quadro de coriza e espirros. Evoluiu rapidamente com febre alta, irritação de orofaringe, dispneia e dificuldade de deglutição. Ao exame físico, encontra-se </a:t>
            </a:r>
            <a:r>
              <a:rPr lang="pt-BR" sz="1800" dirty="0" err="1" smtClean="0"/>
              <a:t>toxêmica</a:t>
            </a:r>
            <a:r>
              <a:rPr lang="pt-BR" sz="1800" dirty="0" smtClean="0"/>
              <a:t>, com salivação excessiva, respirando com dificuldade, mantendo o pescoço em hiperextensão, além de </a:t>
            </a:r>
            <a:r>
              <a:rPr lang="pt-BR" sz="1800" dirty="0" err="1" smtClean="0"/>
              <a:t>Tax</a:t>
            </a:r>
            <a:r>
              <a:rPr lang="pt-BR" sz="1800" dirty="0" smtClean="0"/>
              <a:t>= 39ºC. O diagnóstico será: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Lista de problemas: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069975" y="2743200"/>
            <a:ext cx="4754563" cy="32924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Criança saudável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2 anos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12h,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Coriza / espirros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Febre alta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Irritação de orofaringe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Dispneia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364288" y="2743200"/>
            <a:ext cx="4754562" cy="329247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Dificuldade de deglutição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err="1" smtClean="0"/>
              <a:t>Toxêmica</a:t>
            </a:r>
            <a:endParaRPr lang="pt-BR" dirty="0" smtClean="0"/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Salivação excessiva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Respirando com dificuldade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smtClean="0"/>
              <a:t>Pescoço em hiperextensão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dirty="0" err="1" smtClean="0"/>
              <a:t>Tax</a:t>
            </a:r>
            <a:r>
              <a:rPr lang="pt-BR" dirty="0" smtClean="0"/>
              <a:t>= 39ºc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build="p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5400" i="1" dirty="0"/>
              <a:t>O diagnóstico </a:t>
            </a:r>
            <a:r>
              <a:rPr lang="pt-BR" sz="5400" i="1" dirty="0" smtClean="0"/>
              <a:t>será?</a:t>
            </a:r>
            <a:r>
              <a:rPr lang="pt-BR" sz="5400" i="1" dirty="0"/>
              <a:t/>
            </a:r>
            <a:br>
              <a:rPr lang="pt-BR" sz="5400" i="1" dirty="0"/>
            </a:br>
            <a:endParaRPr lang="pt-BR" sz="5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tângulo 1"/>
          <p:cNvSpPr>
            <a:spLocks noChangeArrowheads="1"/>
          </p:cNvSpPr>
          <p:nvPr/>
        </p:nvSpPr>
        <p:spPr bwMode="auto">
          <a:xfrm>
            <a:off x="2725738" y="1998663"/>
            <a:ext cx="6096000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Bronquiolite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Epiglotite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Laringite espasmódica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rinofaringe viral</a:t>
            </a:r>
          </a:p>
          <a:p>
            <a:pPr marL="457200" indent="-457200" algn="just">
              <a:lnSpc>
                <a:spcPct val="150000"/>
              </a:lnSpc>
              <a:buFont typeface="Rockwell Condensed"/>
              <a:buAutoNum type="alphaLcParenR"/>
            </a:pPr>
            <a:r>
              <a:rPr lang="pt-BR">
                <a:latin typeface="Rockwell"/>
              </a:rPr>
              <a:t>traqueobronquite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25738" y="1998663"/>
            <a:ext cx="6096000" cy="21685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 err="1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Bronquiolite</a:t>
            </a:r>
            <a:endParaRPr lang="pt-BR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b="1" dirty="0">
                <a:solidFill>
                  <a:srgbClr val="FF0000"/>
                </a:solidFill>
                <a:latin typeface="+mn-lt"/>
                <a:cs typeface="+mn-cs"/>
              </a:rPr>
              <a:t>Epiglotite</a:t>
            </a:r>
            <a:endParaRPr lang="pt-BR" b="1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Laringite espasmódica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rinofaringe viral</a:t>
            </a:r>
          </a:p>
          <a:p>
            <a:pPr marL="457200" indent="-4572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arenR"/>
              <a:defRPr/>
            </a:pPr>
            <a:r>
              <a:rPr lang="pt-BR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traqueobronquite</a:t>
            </a:r>
            <a:endParaRPr lang="pt-BR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difteria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Laringite </a:t>
            </a:r>
            <a:r>
              <a:rPr lang="pt-BR" dirty="0" smtClean="0"/>
              <a:t>diftérica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9975" y="2278063"/>
            <a:ext cx="10058400" cy="4579937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>
                <a:solidFill>
                  <a:srgbClr val="0070C0"/>
                </a:solidFill>
              </a:rPr>
              <a:t>Etiologia: </a:t>
            </a:r>
            <a:r>
              <a:rPr lang="pt-BR" i="1" dirty="0" smtClean="0"/>
              <a:t>Corynebacterium </a:t>
            </a:r>
            <a:r>
              <a:rPr lang="pt-BR" i="1" dirty="0" err="1"/>
              <a:t>diphteriae</a:t>
            </a:r>
            <a:r>
              <a:rPr lang="pt-BR" dirty="0"/>
              <a:t>, bacilo aeróbio </a:t>
            </a:r>
            <a:r>
              <a:rPr lang="pt-BR" dirty="0" err="1"/>
              <a:t>g</a:t>
            </a:r>
            <a:r>
              <a:rPr lang="pt-BR" dirty="0" err="1" smtClean="0"/>
              <a:t>ram</a:t>
            </a:r>
            <a:r>
              <a:rPr lang="pt-BR" dirty="0" smtClean="0"/>
              <a:t> positivo.</a:t>
            </a: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 smtClean="0"/>
          </a:p>
          <a:p>
            <a:pPr marL="0" indent="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>
                <a:solidFill>
                  <a:srgbClr val="0070C0"/>
                </a:solidFill>
              </a:rPr>
              <a:t>Epidemiologia: </a:t>
            </a:r>
            <a:r>
              <a:rPr lang="pt-BR" dirty="0" smtClean="0"/>
              <a:t>Rara / Ampla imunização / Crianças &lt; 6 anos.</a:t>
            </a:r>
          </a:p>
          <a:p>
            <a:pPr lvl="1" indent="-182880" algn="just" fontAlgn="auto"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sz="2000" dirty="0" smtClean="0"/>
              <a:t>Imunizados / forma mais branda.</a:t>
            </a: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 smtClean="0"/>
          </a:p>
          <a:p>
            <a:pPr marL="0" indent="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>
                <a:solidFill>
                  <a:srgbClr val="0070C0"/>
                </a:solidFill>
              </a:rPr>
              <a:t>Quadro clínico</a:t>
            </a:r>
            <a:r>
              <a:rPr lang="pt-BR" dirty="0" smtClean="0"/>
              <a:t>:  </a:t>
            </a:r>
            <a:r>
              <a:rPr lang="pt-BR" dirty="0"/>
              <a:t>A</a:t>
            </a:r>
            <a:r>
              <a:rPr lang="pt-BR" dirty="0" smtClean="0"/>
              <a:t> pseudomembrana é o achado clássico.</a:t>
            </a:r>
          </a:p>
          <a:p>
            <a:pPr lvl="1" indent="-182880" algn="just" fontAlgn="auto"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sz="2000" dirty="0" smtClean="0"/>
              <a:t>Febre insidiosa; Tosse; </a:t>
            </a:r>
            <a:r>
              <a:rPr lang="pt-BR" sz="2000" dirty="0" err="1" smtClean="0"/>
              <a:t>Odinofagia</a:t>
            </a:r>
            <a:r>
              <a:rPr lang="pt-BR" sz="2000" dirty="0" smtClean="0"/>
              <a:t>; </a:t>
            </a:r>
            <a:r>
              <a:rPr lang="pt-BR" sz="2000" dirty="0" err="1" smtClean="0"/>
              <a:t>Disfonia</a:t>
            </a:r>
            <a:r>
              <a:rPr lang="pt-BR" sz="2000" dirty="0" smtClean="0"/>
              <a:t>; Obstrução das vias aéreas.</a:t>
            </a:r>
          </a:p>
          <a:p>
            <a:pPr marL="182880" indent="-182880" algn="just" fontAlgn="auto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 smtClean="0"/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  <p:pic>
        <p:nvPicPr>
          <p:cNvPr id="4" name="Picture 4" descr="vacinand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973103" y="0"/>
            <a:ext cx="3218897" cy="20359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/>
          </a:extLst>
        </p:spPr>
      </p:pic>
      <p:sp>
        <p:nvSpPr>
          <p:cNvPr id="7" name="Retângulo 6"/>
          <p:cNvSpPr/>
          <p:nvPr/>
        </p:nvSpPr>
        <p:spPr>
          <a:xfrm>
            <a:off x="2810688" y="5535137"/>
            <a:ext cx="6570624" cy="87338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Adenite cervical está geralmente presente, e sua toxina pode causar miocardite e paralisia de pares cranianos.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12580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Laringite </a:t>
            </a:r>
            <a:r>
              <a:rPr lang="pt-BR" dirty="0" smtClean="0"/>
              <a:t>diftérica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41350" y="1766888"/>
            <a:ext cx="10645775" cy="4592637"/>
          </a:xfrm>
        </p:spPr>
        <p:txBody>
          <a:bodyPr rtlCol="0">
            <a:normAutofit fontScale="92500" lnSpcReduction="10000"/>
          </a:bodyPr>
          <a:lstStyle/>
          <a:p>
            <a:pPr marL="0" indent="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>
                <a:solidFill>
                  <a:srgbClr val="0070C0"/>
                </a:solidFill>
              </a:rPr>
              <a:t>Diagnóstico</a:t>
            </a:r>
            <a:r>
              <a:rPr lang="pt-BR" dirty="0" smtClean="0"/>
              <a:t>:</a:t>
            </a: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 smtClean="0"/>
              <a:t>Laringoscopia </a:t>
            </a:r>
          </a:p>
          <a:p>
            <a:pPr lvl="1" indent="-182880" algn="just" fontAlgn="auto">
              <a:buClr>
                <a:schemeClr val="accent1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pt-BR" sz="2000" dirty="0">
                <a:solidFill>
                  <a:schemeClr val="accent1">
                    <a:lumMod val="50000"/>
                  </a:schemeClr>
                </a:solidFill>
              </a:rPr>
              <a:t>E</a:t>
            </a:r>
            <a:r>
              <a:rPr lang="pt-BR" sz="2000" dirty="0" smtClean="0">
                <a:solidFill>
                  <a:schemeClr val="accent1">
                    <a:lumMod val="50000"/>
                  </a:schemeClr>
                </a:solidFill>
              </a:rPr>
              <a:t>xsudato espesso, membranoso </a:t>
            </a:r>
            <a:r>
              <a:rPr lang="pt-BR" sz="2000" dirty="0">
                <a:solidFill>
                  <a:schemeClr val="accent1">
                    <a:lumMod val="50000"/>
                  </a:schemeClr>
                </a:solidFill>
              </a:rPr>
              <a:t>em placas de coloração </a:t>
            </a:r>
            <a:r>
              <a:rPr lang="pt-BR" sz="2000" dirty="0" smtClean="0">
                <a:solidFill>
                  <a:schemeClr val="accent1">
                    <a:lumMod val="50000"/>
                  </a:schemeClr>
                </a:solidFill>
              </a:rPr>
              <a:t>branco-acinzentada sobre amígdalas </a:t>
            </a:r>
            <a:r>
              <a:rPr lang="pt-BR" sz="2000" dirty="0">
                <a:solidFill>
                  <a:schemeClr val="accent1">
                    <a:lumMod val="50000"/>
                  </a:schemeClr>
                </a:solidFill>
              </a:rPr>
              <a:t>palatinas, laringe e </a:t>
            </a:r>
            <a:r>
              <a:rPr lang="pt-BR" sz="2000" dirty="0" smtClean="0">
                <a:solidFill>
                  <a:schemeClr val="accent1">
                    <a:lumMod val="50000"/>
                  </a:schemeClr>
                </a:solidFill>
              </a:rPr>
              <a:t>faringe.</a:t>
            </a:r>
            <a:endParaRPr lang="pt-BR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 smtClean="0"/>
              <a:t>Confirmação: cultura </a:t>
            </a:r>
            <a:r>
              <a:rPr lang="pt-BR" dirty="0"/>
              <a:t>de </a:t>
            </a:r>
            <a:r>
              <a:rPr lang="pt-BR" dirty="0" smtClean="0"/>
              <a:t>secreção.</a:t>
            </a: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endParaRPr lang="pt-BR" dirty="0" smtClean="0"/>
          </a:p>
          <a:p>
            <a:pPr marL="0" indent="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>
                <a:solidFill>
                  <a:srgbClr val="0070C0"/>
                </a:solidFill>
              </a:rPr>
              <a:t>Tratamento: </a:t>
            </a:r>
            <a:endParaRPr lang="pt-BR" dirty="0" smtClean="0">
              <a:solidFill>
                <a:srgbClr val="0070C0"/>
              </a:solidFill>
            </a:endParaRP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 err="1" smtClean="0"/>
              <a:t>Antibioticoterapia</a:t>
            </a:r>
            <a:r>
              <a:rPr lang="pt-BR" dirty="0" smtClean="0"/>
              <a:t>- penicilina </a:t>
            </a:r>
            <a:r>
              <a:rPr lang="pt-BR" dirty="0"/>
              <a:t>ou </a:t>
            </a:r>
            <a:r>
              <a:rPr lang="pt-BR" dirty="0" smtClean="0"/>
              <a:t>eritromicina.</a:t>
            </a: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/>
              <a:t>S</a:t>
            </a:r>
            <a:r>
              <a:rPr lang="pt-BR" dirty="0" smtClean="0"/>
              <a:t>oro antitoxina diftérica.</a:t>
            </a: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/>
              <a:t>E</a:t>
            </a:r>
            <a:r>
              <a:rPr lang="pt-BR" dirty="0" smtClean="0"/>
              <a:t>ventual </a:t>
            </a:r>
            <a:r>
              <a:rPr lang="pt-BR" dirty="0"/>
              <a:t>remoção endoscópica das </a:t>
            </a:r>
            <a:r>
              <a:rPr lang="pt-BR" dirty="0" smtClean="0"/>
              <a:t>membranas.</a:t>
            </a: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r>
              <a:rPr lang="pt-BR" dirty="0"/>
              <a:t>M</a:t>
            </a:r>
            <a:r>
              <a:rPr lang="pt-BR" dirty="0" smtClean="0"/>
              <a:t>anutenção </a:t>
            </a:r>
            <a:r>
              <a:rPr lang="pt-BR" dirty="0"/>
              <a:t>das </a:t>
            </a:r>
            <a:r>
              <a:rPr lang="pt-BR" dirty="0" smtClean="0"/>
              <a:t>vias aéreas.</a:t>
            </a:r>
          </a:p>
          <a:p>
            <a:pPr marL="0" indent="0" algn="ctr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>
                <a:solidFill>
                  <a:schemeClr val="accent1">
                    <a:lumMod val="50000"/>
                  </a:schemeClr>
                </a:solidFill>
              </a:rPr>
              <a:t>Intubação está </a:t>
            </a:r>
            <a:r>
              <a:rPr lang="pt-BR" u="sng" dirty="0" smtClean="0">
                <a:solidFill>
                  <a:schemeClr val="accent1">
                    <a:lumMod val="50000"/>
                  </a:schemeClr>
                </a:solidFill>
              </a:rPr>
              <a:t>contra- indicada</a:t>
            </a:r>
            <a:r>
              <a:rPr lang="pt-BR" dirty="0" smtClean="0">
                <a:solidFill>
                  <a:schemeClr val="accent1">
                    <a:lumMod val="50000"/>
                  </a:schemeClr>
                </a:solidFill>
              </a:rPr>
              <a:t> em alguns casos, pois pode </a:t>
            </a:r>
            <a:r>
              <a:rPr lang="pt-BR" u="sng" dirty="0" smtClean="0">
                <a:solidFill>
                  <a:schemeClr val="accent1">
                    <a:lumMod val="50000"/>
                  </a:schemeClr>
                </a:solidFill>
              </a:rPr>
              <a:t>descolar a placa </a:t>
            </a:r>
            <a:r>
              <a:rPr lang="pt-BR" dirty="0" smtClean="0">
                <a:solidFill>
                  <a:schemeClr val="accent1">
                    <a:lumMod val="50000"/>
                  </a:schemeClr>
                </a:solidFill>
              </a:rPr>
              <a:t>e </a:t>
            </a:r>
            <a:r>
              <a:rPr lang="pt-BR" u="sng" dirty="0" smtClean="0">
                <a:solidFill>
                  <a:schemeClr val="accent1">
                    <a:lumMod val="50000"/>
                  </a:schemeClr>
                </a:solidFill>
              </a:rPr>
              <a:t>piorar</a:t>
            </a:r>
            <a:r>
              <a:rPr lang="pt-BR" dirty="0" smtClean="0">
                <a:solidFill>
                  <a:schemeClr val="accent1">
                    <a:lumMod val="50000"/>
                  </a:schemeClr>
                </a:solidFill>
              </a:rPr>
              <a:t> a </a:t>
            </a:r>
            <a:r>
              <a:rPr lang="pt-BR" u="sng" dirty="0" smtClean="0">
                <a:solidFill>
                  <a:schemeClr val="accent1">
                    <a:lumMod val="50000"/>
                  </a:schemeClr>
                </a:solidFill>
              </a:rPr>
              <a:t>obstrução aérea</a:t>
            </a:r>
            <a:r>
              <a:rPr lang="pt-BR" dirty="0" smtClean="0">
                <a:solidFill>
                  <a:schemeClr val="accent1">
                    <a:lumMod val="50000"/>
                  </a:schemeClr>
                </a:solidFill>
              </a:rPr>
              <a:t>, sendo a </a:t>
            </a:r>
            <a:r>
              <a:rPr lang="pt-BR" u="sng" dirty="0" smtClean="0">
                <a:solidFill>
                  <a:schemeClr val="accent1">
                    <a:lumMod val="50000"/>
                  </a:schemeClr>
                </a:solidFill>
              </a:rPr>
              <a:t>traqueostomia preferível</a:t>
            </a:r>
            <a:r>
              <a:rPr lang="pt-BR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endParaRPr lang="pt-BR" dirty="0" smtClean="0"/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endParaRPr lang="pt-BR" dirty="0"/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Courier New" panose="02070309020205020404" pitchFamily="49" charset="0"/>
              <a:buChar char="o"/>
              <a:defRPr/>
            </a:pPr>
            <a:endParaRPr lang="pt-BR" dirty="0"/>
          </a:p>
          <a:p>
            <a:pPr marL="182880" indent="-182880" algn="just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altLang="pt-BR" smtClean="0"/>
              <a:t>Referências bibliográficas</a:t>
            </a:r>
          </a:p>
        </p:txBody>
      </p:sp>
      <p:sp>
        <p:nvSpPr>
          <p:cNvPr id="655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lnSpc>
                <a:spcPct val="100000"/>
              </a:lnSpc>
              <a:buFont typeface="Rockwell Condensed"/>
              <a:buAutoNum type="arabicPeriod"/>
            </a:pPr>
            <a:r>
              <a:rPr lang="pt-BR" sz="1600" smtClean="0"/>
              <a:t>LONGO DL; FAUCI AS; KASPER DL; HAUSER SL; JAMESON JL; LOSCAL J. Medicina Interna de Harrison. Porto Alegre, Art Med, 2013. </a:t>
            </a:r>
          </a:p>
          <a:p>
            <a:pPr marL="514350" indent="-514350" algn="just">
              <a:lnSpc>
                <a:spcPct val="100000"/>
              </a:lnSpc>
              <a:buFont typeface="Rockwell Condensed"/>
              <a:buAutoNum type="arabicPeriod"/>
            </a:pPr>
            <a:r>
              <a:rPr lang="en-US" sz="1600" smtClean="0"/>
              <a:t>LOPES, AC. Clínica Médica: diagnóstico e tratamento - São Paulo. Ed. atheneu, 2013.</a:t>
            </a:r>
          </a:p>
          <a:p>
            <a:pPr marL="514350" indent="-514350" algn="just">
              <a:lnSpc>
                <a:spcPct val="100000"/>
              </a:lnSpc>
              <a:buFont typeface="Rockwell Condensed"/>
              <a:buAutoNum type="arabicPeriod"/>
            </a:pPr>
            <a:r>
              <a:rPr lang="en-US" sz="1600" smtClean="0"/>
              <a:t>NELSON. Tratado de Pediatria - Richard E. Behrman, Hal B. Jenson, Robert Kliegman. 18ª Ed,  Elsevier. 2009.</a:t>
            </a:r>
          </a:p>
          <a:p>
            <a:pPr marL="514350" indent="-514350" algn="just">
              <a:lnSpc>
                <a:spcPct val="100000"/>
              </a:lnSpc>
              <a:buFont typeface="Wingdings" pitchFamily="2" charset="2"/>
              <a:buNone/>
            </a:pPr>
            <a:endParaRPr lang="pt-BR" sz="1600" smtClean="0"/>
          </a:p>
          <a:p>
            <a:pPr marL="514350" indent="-514350" algn="just">
              <a:lnSpc>
                <a:spcPct val="100000"/>
              </a:lnSpc>
              <a:buFont typeface="Rockwell Condensed"/>
              <a:buAutoNum type="arabicPeriod"/>
            </a:pPr>
            <a:endParaRPr lang="pt-BR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po de Madeira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1_Tipo de Madeira">
  <a:themeElements>
    <a:clrScheme name="Tipo de Madeira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ipo de Madeira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ipo de Madeira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142A1326-48AB-42A9-8428-CB14AA30176D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Tipo de Madeira</Template>
  <TotalTime>685</TotalTime>
  <Words>2190</Words>
  <Application>Microsoft Office PowerPoint</Application>
  <PresentationFormat>Personalizar</PresentationFormat>
  <Paragraphs>336</Paragraphs>
  <Slides>54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54</vt:i4>
      </vt:variant>
    </vt:vector>
  </HeadingPairs>
  <TitlesOfParts>
    <vt:vector size="62" baseType="lpstr">
      <vt:lpstr>Rockwell</vt:lpstr>
      <vt:lpstr>Arial</vt:lpstr>
      <vt:lpstr>Rockwell Condensed</vt:lpstr>
      <vt:lpstr>Wingdings</vt:lpstr>
      <vt:lpstr>Calibri</vt:lpstr>
      <vt:lpstr>Courier New</vt:lpstr>
      <vt:lpstr>Tipo de Madeira</vt:lpstr>
      <vt:lpstr>1_Tipo de Madeira</vt:lpstr>
      <vt:lpstr>Síndrome de “Crupe”</vt:lpstr>
      <vt:lpstr>Slide 2</vt:lpstr>
      <vt:lpstr>Slide 3</vt:lpstr>
      <vt:lpstr>Slide 4</vt:lpstr>
      <vt:lpstr>Slide 5</vt:lpstr>
      <vt:lpstr>Síndrome “CRUPE”</vt:lpstr>
      <vt:lpstr>Síndrome “CRUPE”</vt:lpstr>
      <vt:lpstr>Slide 8</vt:lpstr>
      <vt:lpstr>Slide 9</vt:lpstr>
      <vt:lpstr>Laringotraqueobronquite </vt:lpstr>
      <vt:lpstr>Etiologia e epidemiologia</vt:lpstr>
      <vt:lpstr>Quadro- Clínico</vt:lpstr>
      <vt:lpstr>diagnóstico</vt:lpstr>
      <vt:lpstr>Objetivos terapêuticos</vt:lpstr>
      <vt:lpstr>tratamento</vt:lpstr>
      <vt:lpstr>Critérios de internação</vt:lpstr>
      <vt:lpstr>Laringite estridulosa</vt:lpstr>
      <vt:lpstr>Crupe espasmódicoversus crupe viral </vt:lpstr>
      <vt:lpstr>Laringite espasmódica (estridulosa)</vt:lpstr>
      <vt:lpstr>Slide 20</vt:lpstr>
      <vt:lpstr>Slide 21</vt:lpstr>
      <vt:lpstr>Qual o manejo inicial e o agente etiológico mais provável para o caso?</vt:lpstr>
      <vt:lpstr>Slide 23</vt:lpstr>
      <vt:lpstr>Slide 24</vt:lpstr>
      <vt:lpstr>Slide 25</vt:lpstr>
      <vt:lpstr>Slide 26</vt:lpstr>
      <vt:lpstr>O diagnóstico mais provável dessa situação clínica é?</vt:lpstr>
      <vt:lpstr>Slide 28</vt:lpstr>
      <vt:lpstr>Slide 29</vt:lpstr>
      <vt:lpstr>Slide 30</vt:lpstr>
      <vt:lpstr>Slide 31</vt:lpstr>
      <vt:lpstr>epiglotite</vt:lpstr>
      <vt:lpstr>epiglotite</vt:lpstr>
      <vt:lpstr>epiglotite</vt:lpstr>
      <vt:lpstr>epiglotite</vt:lpstr>
      <vt:lpstr>QUADRO CLÍNICO</vt:lpstr>
      <vt:lpstr>QUADRO CLÍNICO</vt:lpstr>
      <vt:lpstr>epiglotite</vt:lpstr>
      <vt:lpstr>epiglotite</vt:lpstr>
      <vt:lpstr>diagnóstico</vt:lpstr>
      <vt:lpstr>Slide 41</vt:lpstr>
      <vt:lpstr>epiglotite</vt:lpstr>
      <vt:lpstr>tratamento</vt:lpstr>
      <vt:lpstr>tratamento</vt:lpstr>
      <vt:lpstr>profilaxia</vt:lpstr>
      <vt:lpstr>Slide 46</vt:lpstr>
      <vt:lpstr>Lista de problemas:</vt:lpstr>
      <vt:lpstr>O diagnóstico será? </vt:lpstr>
      <vt:lpstr>Slide 49</vt:lpstr>
      <vt:lpstr>Slide 50</vt:lpstr>
      <vt:lpstr>difteria</vt:lpstr>
      <vt:lpstr>Laringite diftérica</vt:lpstr>
      <vt:lpstr>Laringite diftérica</vt:lpstr>
      <vt:lpstr>Referências bibliográficas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Síndrome “CRUPE”</dc:title>
  <dc:creator>Ana Carolina lopes</dc:creator>
  <cp:lastModifiedBy>Paulo</cp:lastModifiedBy>
  <cp:revision>55</cp:revision>
  <dcterms:created xsi:type="dcterms:W3CDTF">2016-05-01T22:57:52Z</dcterms:created>
  <dcterms:modified xsi:type="dcterms:W3CDTF">2016-05-13T01:15:55Z</dcterms:modified>
</cp:coreProperties>
</file>