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7"/>
  </p:notesMasterIdLst>
  <p:sldIdLst>
    <p:sldId id="256" r:id="rId2"/>
    <p:sldId id="257" r:id="rId3"/>
    <p:sldId id="258" r:id="rId4"/>
    <p:sldId id="259" r:id="rId5"/>
    <p:sldId id="273" r:id="rId6"/>
    <p:sldId id="260" r:id="rId7"/>
    <p:sldId id="261" r:id="rId8"/>
    <p:sldId id="274" r:id="rId9"/>
    <p:sldId id="262" r:id="rId10"/>
    <p:sldId id="263" r:id="rId11"/>
    <p:sldId id="264" r:id="rId12"/>
    <p:sldId id="265" r:id="rId13"/>
    <p:sldId id="266" r:id="rId14"/>
    <p:sldId id="270" r:id="rId15"/>
    <p:sldId id="271" r:id="rId16"/>
    <p:sldId id="268" r:id="rId17"/>
    <p:sldId id="269" r:id="rId18"/>
    <p:sldId id="278" r:id="rId19"/>
    <p:sldId id="294" r:id="rId20"/>
    <p:sldId id="276" r:id="rId21"/>
    <p:sldId id="279" r:id="rId22"/>
    <p:sldId id="280" r:id="rId23"/>
    <p:sldId id="283" r:id="rId24"/>
    <p:sldId id="281" r:id="rId25"/>
    <p:sldId id="282" r:id="rId26"/>
    <p:sldId id="284" r:id="rId27"/>
    <p:sldId id="285" r:id="rId28"/>
    <p:sldId id="277" r:id="rId29"/>
    <p:sldId id="296" r:id="rId30"/>
    <p:sldId id="295" r:id="rId31"/>
    <p:sldId id="286" r:id="rId32"/>
    <p:sldId id="287" r:id="rId33"/>
    <p:sldId id="288" r:id="rId34"/>
    <p:sldId id="289" r:id="rId35"/>
    <p:sldId id="290" r:id="rId36"/>
    <p:sldId id="291" r:id="rId37"/>
    <p:sldId id="292" r:id="rId38"/>
    <p:sldId id="293" r:id="rId39"/>
    <p:sldId id="297" r:id="rId40"/>
    <p:sldId id="298" r:id="rId41"/>
    <p:sldId id="299" r:id="rId42"/>
    <p:sldId id="301" r:id="rId43"/>
    <p:sldId id="302" r:id="rId44"/>
    <p:sldId id="300" r:id="rId45"/>
    <p:sldId id="303" r:id="rId46"/>
    <p:sldId id="304" r:id="rId47"/>
    <p:sldId id="305" r:id="rId48"/>
    <p:sldId id="311" r:id="rId49"/>
    <p:sldId id="310" r:id="rId50"/>
    <p:sldId id="309" r:id="rId51"/>
    <p:sldId id="308" r:id="rId52"/>
    <p:sldId id="307" r:id="rId53"/>
    <p:sldId id="313" r:id="rId54"/>
    <p:sldId id="314" r:id="rId55"/>
    <p:sldId id="312" r:id="rId56"/>
  </p:sldIdLst>
  <p:sldSz cx="9144000" cy="6858000" type="screen4x3"/>
  <p:notesSz cx="6858000" cy="9144000"/>
  <p:defaultTextStyle>
    <a:defPPr>
      <a:defRPr lang="en-US"/>
    </a:defPPr>
    <a:lvl1pPr algn="l" defTabSz="457200" rtl="0" fontAlgn="base">
      <a:spcBef>
        <a:spcPct val="0"/>
      </a:spcBef>
      <a:spcAft>
        <a:spcPct val="0"/>
      </a:spcAft>
      <a:defRPr kern="1200">
        <a:solidFill>
          <a:schemeClr val="tx1"/>
        </a:solidFill>
        <a:latin typeface="Arial" pitchFamily="34" charset="0"/>
        <a:ea typeface="+mn-ea"/>
        <a:cs typeface="Arial" pitchFamily="34" charset="0"/>
      </a:defRPr>
    </a:lvl1pPr>
    <a:lvl2pPr marL="457200" algn="l" defTabSz="457200" rtl="0" fontAlgn="base">
      <a:spcBef>
        <a:spcPct val="0"/>
      </a:spcBef>
      <a:spcAft>
        <a:spcPct val="0"/>
      </a:spcAft>
      <a:defRPr kern="1200">
        <a:solidFill>
          <a:schemeClr val="tx1"/>
        </a:solidFill>
        <a:latin typeface="Arial" pitchFamily="34" charset="0"/>
        <a:ea typeface="+mn-ea"/>
        <a:cs typeface="Arial" pitchFamily="34" charset="0"/>
      </a:defRPr>
    </a:lvl2pPr>
    <a:lvl3pPr marL="914400" algn="l" defTabSz="457200"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defTabSz="457200"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defTabSz="457200"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FF00"/>
    <a:srgbClr val="FF0000"/>
    <a:srgbClr val="FF0066"/>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00" autoAdjust="0"/>
    <p:restoredTop sz="96263" autoAdjust="0"/>
  </p:normalViewPr>
  <p:slideViewPr>
    <p:cSldViewPr snapToGrid="0">
      <p:cViewPr varScale="1">
        <p:scale>
          <a:sx n="95" d="100"/>
          <a:sy n="95" d="100"/>
        </p:scale>
        <p:origin x="-989" y="-77"/>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0BC92C4D-26FF-40F5-B50D-CBD0EBE3B9D6}" type="datetimeFigureOut">
              <a:rPr lang="pt-BR"/>
              <a:pPr>
                <a:defRPr/>
              </a:pPr>
              <a:t>30/03/2016</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a:t>Editar estilos de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EDC89A28-600B-4420-8978-F0525F56DBF4}"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99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994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7BA1128-C74F-4D8C-9D36-90CF444739EC}" type="slidenum">
              <a:rPr lang="pt-BR"/>
              <a:pPr fontAlgn="base">
                <a:spcBef>
                  <a:spcPct val="0"/>
                </a:spcBef>
                <a:spcAft>
                  <a:spcPct val="0"/>
                </a:spcAft>
              </a:pPr>
              <a:t>4</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096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096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72E3F29-6A18-4FA5-AA41-95E66F964DFA}" type="slidenum">
              <a:rPr lang="pt-BR"/>
              <a:pPr fontAlgn="base">
                <a:spcBef>
                  <a:spcPct val="0"/>
                </a:spcBef>
                <a:spcAft>
                  <a:spcPct val="0"/>
                </a:spcAft>
              </a:pPr>
              <a:t>5</a:t>
            </a:fld>
            <a:endParaRPr lang="pt-B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198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198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074FCA9-21E6-466E-8788-B67D4257AAFB}" type="slidenum">
              <a:rPr lang="pt-BR"/>
              <a:pPr fontAlgn="base">
                <a:spcBef>
                  <a:spcPct val="0"/>
                </a:spcBef>
                <a:spcAft>
                  <a:spcPct val="0"/>
                </a:spcAft>
              </a:pPr>
              <a:t>10</a:t>
            </a:fld>
            <a:endParaRPr lang="pt-B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301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301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4B58892-0E87-4A7D-8272-F8AC7AD7CAE4}" type="slidenum">
              <a:rPr lang="pt-BR"/>
              <a:pPr fontAlgn="base">
                <a:spcBef>
                  <a:spcPct val="0"/>
                </a:spcBef>
                <a:spcAft>
                  <a:spcPct val="0"/>
                </a:spcAft>
              </a:pPr>
              <a:t>28</a:t>
            </a:fld>
            <a:endParaRPr lang="pt-B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403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marL="0" lvl="1">
              <a:spcBef>
                <a:spcPct val="0"/>
              </a:spcBef>
            </a:pPr>
            <a:r>
              <a:rPr lang="pt-BR" sz="1800" smtClean="0"/>
              <a:t>Não houve diferença entre os grupos no tempo de extubação traqueal com sucesso. </a:t>
            </a:r>
          </a:p>
          <a:p>
            <a:pPr>
              <a:spcBef>
                <a:spcPct val="0"/>
              </a:spcBef>
            </a:pPr>
            <a:endParaRPr lang="pt-BR" smtClean="0"/>
          </a:p>
        </p:txBody>
      </p:sp>
      <p:sp>
        <p:nvSpPr>
          <p:cNvPr id="4403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99A2D0C-CBAC-4A77-BDBF-675CBDBB5447}" type="slidenum">
              <a:rPr lang="pt-BR"/>
              <a:pPr fontAlgn="base">
                <a:spcBef>
                  <a:spcPct val="0"/>
                </a:spcBef>
                <a:spcAft>
                  <a:spcPct val="0"/>
                </a:spcAft>
              </a:pPr>
              <a:t>32</a:t>
            </a:fld>
            <a:endParaRPr lang="pt-B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505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Nós baseamos a dose em nossos estudos-piloto, em que níveis de SP-B no TA surfactante retornaram aos níveis-controles dentro de 48 horas (19).</a:t>
            </a:r>
          </a:p>
          <a:p>
            <a:pPr>
              <a:spcBef>
                <a:spcPct val="0"/>
              </a:spcBef>
            </a:pPr>
            <a:endParaRPr lang="pt-BR" smtClean="0"/>
          </a:p>
        </p:txBody>
      </p:sp>
      <p:sp>
        <p:nvSpPr>
          <p:cNvPr id="4506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B235AE0-DA3C-4A65-970D-DF8A5353D599}" type="slidenum">
              <a:rPr lang="pt-BR"/>
              <a:pPr fontAlgn="base">
                <a:spcBef>
                  <a:spcPct val="0"/>
                </a:spcBef>
                <a:spcAft>
                  <a:spcPct val="0"/>
                </a:spcAft>
              </a:pPr>
              <a:t>34</a:t>
            </a:fld>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pt-BR"/>
              <a:t>Clique para editar o título mestre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453D8A09-9C1F-4CDA-9192-077C56E8F3F1}" type="datetimeFigureOut">
              <a:rPr lang="pt-BR"/>
              <a:pPr>
                <a:defRPr/>
              </a:pPr>
              <a:t>30/03/2016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6FF957BA-FF85-4A5F-A058-3316C43416C5}"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5D885AB2-AC47-4601-8616-A6477F6EBBD1}" type="datetimeFigureOut">
              <a:rPr lang="pt-BR"/>
              <a:pPr>
                <a:defRPr/>
              </a:pPr>
              <a:t>30/03/2016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5C1033FB-A97D-4F4B-9DEE-DB7C07FD5798}"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pt-BR"/>
              <a:t>Clique para editar o título mestre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Editar estilos de texto Mestre</a:t>
            </a:r>
          </a:p>
        </p:txBody>
      </p:sp>
      <p:sp>
        <p:nvSpPr>
          <p:cNvPr id="4" name="Date Placeholder 3"/>
          <p:cNvSpPr>
            <a:spLocks noGrp="1"/>
          </p:cNvSpPr>
          <p:nvPr>
            <p:ph type="dt" sz="half" idx="10"/>
          </p:nvPr>
        </p:nvSpPr>
        <p:spPr/>
        <p:txBody>
          <a:bodyPr/>
          <a:lstStyle>
            <a:lvl1pPr>
              <a:defRPr/>
            </a:lvl1pPr>
          </a:lstStyle>
          <a:p>
            <a:pPr>
              <a:defRPr/>
            </a:pPr>
            <a:fld id="{31CB79ED-BCF0-4590-AA51-7CC2B42EC1F6}" type="datetimeFigureOut">
              <a:rPr lang="pt-BR"/>
              <a:pPr>
                <a:defRPr/>
              </a:pPr>
              <a:t>30/03/2016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02AEE935-CC5B-4A2C-83D6-EFB055195F1A}"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1E76AA3E-F549-411C-87FF-74B66DFD8FCD}" type="datetimeFigureOut">
              <a:rPr lang="pt-BR"/>
              <a:pPr>
                <a:defRPr/>
              </a:pPr>
              <a:t>30/03/2016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A90FB350-CAE2-4DFD-BA09-ED035638AD13}"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pt-BR"/>
              <a:t>Clique para editar o título mestre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4" name="Content Placeholder 3"/>
          <p:cNvSpPr>
            <a:spLocks noGrp="1"/>
          </p:cNvSpPr>
          <p:nvPr>
            <p:ph sz="half" idx="2"/>
          </p:nvPr>
        </p:nvSpPr>
        <p:spPr>
          <a:xfrm>
            <a:off x="629842" y="2505075"/>
            <a:ext cx="3868340" cy="3684588"/>
          </a:xfr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6" name="Content Placeholder 5"/>
          <p:cNvSpPr>
            <a:spLocks noGrp="1"/>
          </p:cNvSpPr>
          <p:nvPr>
            <p:ph sz="quarter" idx="4"/>
          </p:nvPr>
        </p:nvSpPr>
        <p:spPr>
          <a:xfrm>
            <a:off x="4629150" y="2505075"/>
            <a:ext cx="3887391" cy="3684588"/>
          </a:xfr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FCFE3451-B1DD-40AA-BA58-5AC11DCC886C}" type="datetimeFigureOut">
              <a:rPr lang="pt-BR"/>
              <a:pPr>
                <a:defRPr/>
              </a:pPr>
              <a:t>30/03/2016</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6FF499EC-D89D-4A45-A39D-2AC64E7D2604}"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AC1AC8D3-D702-4560-A882-B9D5B322D995}" type="datetimeFigureOut">
              <a:rPr lang="pt-BR"/>
              <a:pPr>
                <a:defRPr/>
              </a:pPr>
              <a:t>30/03/2016</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048F5E20-49B9-461C-AE81-9F810CF2DF68}"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36956BF-B052-454D-8795-3AE1115C4D42}" type="datetimeFigureOut">
              <a:rPr lang="pt-BR"/>
              <a:pPr>
                <a:defRPr/>
              </a:pPr>
              <a:t>30/03/2016</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736630FE-64DD-4146-9017-584C40EB9804}"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pt-BR"/>
              <a:t>Clique para editar o título mestre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Editar estilos de texto Mestre</a:t>
            </a:r>
          </a:p>
        </p:txBody>
      </p:sp>
      <p:sp>
        <p:nvSpPr>
          <p:cNvPr id="5" name="Date Placeholder 3"/>
          <p:cNvSpPr>
            <a:spLocks noGrp="1"/>
          </p:cNvSpPr>
          <p:nvPr>
            <p:ph type="dt" sz="half" idx="10"/>
          </p:nvPr>
        </p:nvSpPr>
        <p:spPr/>
        <p:txBody>
          <a:bodyPr/>
          <a:lstStyle>
            <a:lvl1pPr>
              <a:defRPr/>
            </a:lvl1pPr>
          </a:lstStyle>
          <a:p>
            <a:pPr>
              <a:defRPr/>
            </a:pPr>
            <a:fld id="{D5D3A47A-0CC4-433B-BD60-4F6A00885956}" type="datetimeFigureOut">
              <a:rPr lang="pt-BR"/>
              <a:pPr>
                <a:defRPr/>
              </a:pPr>
              <a:t>30/03/2016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92D45A74-ED4C-4E6F-923E-14F1C673F5CF}"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Editar estilos de texto Mestre</a:t>
            </a:r>
          </a:p>
        </p:txBody>
      </p:sp>
      <p:sp>
        <p:nvSpPr>
          <p:cNvPr id="5" name="Date Placeholder 3"/>
          <p:cNvSpPr>
            <a:spLocks noGrp="1"/>
          </p:cNvSpPr>
          <p:nvPr>
            <p:ph type="dt" sz="half" idx="10"/>
          </p:nvPr>
        </p:nvSpPr>
        <p:spPr/>
        <p:txBody>
          <a:bodyPr/>
          <a:lstStyle>
            <a:lvl1pPr>
              <a:defRPr/>
            </a:lvl1pPr>
          </a:lstStyle>
          <a:p>
            <a:pPr>
              <a:defRPr/>
            </a:pPr>
            <a:fld id="{0D902A1C-37FC-4AC3-8BA7-96DF43653EE8}" type="datetimeFigureOut">
              <a:rPr lang="pt-BR"/>
              <a:pPr>
                <a:defRPr/>
              </a:pPr>
              <a:t>30/03/2016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1ECA7861-9976-4DA6-8172-5E5CCA9DEB80}"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4808701A-BC74-4086-9C41-32C28416D5C1}" type="datetimeFigureOut">
              <a:rPr lang="pt-BR"/>
              <a:pPr>
                <a:defRPr/>
              </a:pPr>
              <a:t>30/03/2016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812AAA64-9490-4C06-8AF6-8F463CF57AA7}"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pt-BR"/>
              <a:t>Clique para editar o título mestre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C7876A71-0228-4556-80C7-ED09B8ACD071}" type="datetimeFigureOut">
              <a:rPr lang="pt-BR"/>
              <a:pPr>
                <a:defRPr/>
              </a:pPr>
              <a:t>30/03/2016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165EF74E-41A5-47CC-9FA1-81D811E3281C}"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ítulo, text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p:spPr>
        <p:txBody>
          <a:bodyPr/>
          <a:lstStyle/>
          <a:p>
            <a:r>
              <a:rPr lang="pt-BR" smtClean="0"/>
              <a:t>Clique para editar o estilo do título mestre</a:t>
            </a:r>
            <a:endParaRPr lang="pt-BR"/>
          </a:p>
        </p:txBody>
      </p:sp>
      <p:sp>
        <p:nvSpPr>
          <p:cNvPr id="3" name="Espaço Reservado para Texto 2"/>
          <p:cNvSpPr>
            <a:spLocks noGrp="1"/>
          </p:cNvSpPr>
          <p:nvPr>
            <p:ph type="body" sz="half" idx="1"/>
          </p:nvPr>
        </p:nvSpPr>
        <p:spPr>
          <a:xfrm>
            <a:off x="628650" y="1825625"/>
            <a:ext cx="3867150" cy="4351338"/>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825625"/>
            <a:ext cx="3867150" cy="4351338"/>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a:xfrm>
            <a:off x="628650" y="6356350"/>
            <a:ext cx="2057400" cy="365125"/>
          </a:xfrm>
        </p:spPr>
        <p:txBody>
          <a:bodyPr/>
          <a:lstStyle>
            <a:lvl1pPr>
              <a:defRPr/>
            </a:lvl1pPr>
          </a:lstStyle>
          <a:p>
            <a:pPr>
              <a:defRPr/>
            </a:pPr>
            <a:fld id="{ADFF206A-1A19-43F5-986B-589EB73740A6}" type="datetimeFigureOut">
              <a:rPr lang="pt-BR"/>
              <a:pPr>
                <a:defRPr/>
              </a:pPr>
              <a:t>30/03/2016</a:t>
            </a:fld>
            <a:endParaRPr lang="pt-BR"/>
          </a:p>
        </p:txBody>
      </p:sp>
      <p:sp>
        <p:nvSpPr>
          <p:cNvPr id="6" name="Espaço Reservado para Rodapé 5"/>
          <p:cNvSpPr>
            <a:spLocks noGrp="1"/>
          </p:cNvSpPr>
          <p:nvPr>
            <p:ph type="ftr" sz="quarter" idx="11"/>
          </p:nvPr>
        </p:nvSpPr>
        <p:spPr>
          <a:xfrm>
            <a:off x="3028950" y="6356350"/>
            <a:ext cx="3086100" cy="365125"/>
          </a:xfrm>
        </p:spPr>
        <p:txBody>
          <a:bodyPr/>
          <a:lstStyle>
            <a:lvl1pPr>
              <a:defRPr/>
            </a:lvl1pPr>
          </a:lstStyle>
          <a:p>
            <a:pPr>
              <a:defRPr/>
            </a:pPr>
            <a:endParaRPr lang="pt-BR"/>
          </a:p>
        </p:txBody>
      </p:sp>
      <p:sp>
        <p:nvSpPr>
          <p:cNvPr id="7" name="Espaço Reservado para Número de Slide 6"/>
          <p:cNvSpPr>
            <a:spLocks noGrp="1"/>
          </p:cNvSpPr>
          <p:nvPr>
            <p:ph type="sldNum" sz="quarter" idx="12"/>
          </p:nvPr>
        </p:nvSpPr>
        <p:spPr>
          <a:xfrm>
            <a:off x="6457950" y="6356350"/>
            <a:ext cx="2057400" cy="365125"/>
          </a:xfrm>
        </p:spPr>
        <p:txBody>
          <a:bodyPr/>
          <a:lstStyle>
            <a:lvl1pPr>
              <a:defRPr/>
            </a:lvl1pPr>
          </a:lstStyle>
          <a:p>
            <a:pPr>
              <a:defRPr/>
            </a:pPr>
            <a:fld id="{25084D64-D9DE-4FE4-889D-3349AFE521FC}"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endParaRPr lang="en-US" smtClean="0"/>
          </a:p>
        </p:txBody>
      </p:sp>
      <p:sp>
        <p:nvSpPr>
          <p:cNvPr id="1027" name="Text Placeholder 2"/>
          <p:cNvSpPr>
            <a:spLocks noGrp="1"/>
          </p:cNvSpPr>
          <p:nvPr>
            <p:ph type="body" idx="1"/>
          </p:nvPr>
        </p:nvSpPr>
        <p:spPr bwMode="auto">
          <a:xfrm>
            <a:off x="628650" y="1825625"/>
            <a:ext cx="78867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3F733B6F-B878-43A3-8254-8505EBC2BC1E}" type="datetimeFigureOut">
              <a:rPr lang="pt-BR"/>
              <a:pPr>
                <a:defRPr/>
              </a:pPr>
              <a:t>30/03/2016</a:t>
            </a:fld>
            <a:endParaRPr lang="pt-B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24248AD4-5CBB-48F5-905A-8D493C91903D}"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itchFamily="34" charset="0"/>
        </a:defRPr>
      </a:lvl2pPr>
      <a:lvl3pPr algn="l" rtl="0" fontAlgn="base">
        <a:lnSpc>
          <a:spcPct val="90000"/>
        </a:lnSpc>
        <a:spcBef>
          <a:spcPct val="0"/>
        </a:spcBef>
        <a:spcAft>
          <a:spcPct val="0"/>
        </a:spcAft>
        <a:defRPr sz="4400">
          <a:solidFill>
            <a:schemeClr val="tx1"/>
          </a:solidFill>
          <a:latin typeface="Calibri Light" pitchFamily="34" charset="0"/>
        </a:defRPr>
      </a:lvl3pPr>
      <a:lvl4pPr algn="l" rtl="0" fontAlgn="base">
        <a:lnSpc>
          <a:spcPct val="90000"/>
        </a:lnSpc>
        <a:spcBef>
          <a:spcPct val="0"/>
        </a:spcBef>
        <a:spcAft>
          <a:spcPct val="0"/>
        </a:spcAft>
        <a:defRPr sz="4400">
          <a:solidFill>
            <a:schemeClr val="tx1"/>
          </a:solidFill>
          <a:latin typeface="Calibri Light" pitchFamily="34" charset="0"/>
        </a:defRPr>
      </a:lvl4pPr>
      <a:lvl5pPr algn="l" rtl="0" fontAlgn="base">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fontAlgn="base">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www.paulomargotto.com.br/documentos/%C3%93xido%20nitrico%20inalado_pre-termo.doc" TargetMode="Externa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www.paulomargotto.com.br/documentos/Hipertensao_novas_terapias.doc" TargetMode="Externa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hyperlink" Target="https://www.ncbi.nlm.nih.gov/pubmed/20655106"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hyperlink" Target="https://www.ncbi.nlm.nih.gov/pubmed/20655103"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hyperlink" Target="https://www.ncbi.nlm.nih.gov/pubmed/25063725"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hyperlink" Target="https://www.ncbi.nlm.nih.gov/pubmed/25266344" TargetMode="Externa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hyperlink" Target="https://www.ncbi.nlm.nih.gov/pubmed/26928567" TargetMode="Externa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Subtítulo 2"/>
          <p:cNvSpPr>
            <a:spLocks noGrp="1"/>
          </p:cNvSpPr>
          <p:nvPr>
            <p:ph type="subTitle" idx="1"/>
          </p:nvPr>
        </p:nvSpPr>
        <p:spPr>
          <a:xfrm>
            <a:off x="1050925" y="4722813"/>
            <a:ext cx="6858000" cy="1655762"/>
          </a:xfrm>
        </p:spPr>
        <p:txBody>
          <a:bodyPr/>
          <a:lstStyle/>
          <a:p>
            <a:r>
              <a:rPr lang="pt-BR" sz="2000" dirty="0" smtClean="0">
                <a:solidFill>
                  <a:srgbClr val="0000FF"/>
                </a:solidFill>
              </a:rPr>
              <a:t>J </a:t>
            </a:r>
            <a:r>
              <a:rPr lang="pt-BR" sz="2000" dirty="0" err="1" smtClean="0">
                <a:solidFill>
                  <a:srgbClr val="0000FF"/>
                </a:solidFill>
              </a:rPr>
              <a:t>Pediatr</a:t>
            </a:r>
            <a:r>
              <a:rPr lang="pt-BR" sz="2000" dirty="0" smtClean="0">
                <a:solidFill>
                  <a:srgbClr val="0000FF"/>
                </a:solidFill>
              </a:rPr>
              <a:t> 2016;168:23-9</a:t>
            </a:r>
          </a:p>
          <a:p>
            <a:r>
              <a:rPr lang="pt-BR" sz="1800" dirty="0" smtClean="0"/>
              <a:t>Apresentação: Natália Castro e Thiago Jefferson (6ª Série)</a:t>
            </a:r>
          </a:p>
          <a:p>
            <a:r>
              <a:rPr lang="pt-BR" sz="1800" dirty="0" smtClean="0"/>
              <a:t>Coordenação: Paulo R. Margotto</a:t>
            </a:r>
          </a:p>
          <a:p>
            <a:r>
              <a:rPr lang="pt-BR" sz="1800" dirty="0" smtClean="0">
                <a:hlinkClick r:id="rId2"/>
              </a:rPr>
              <a:t>www.paulomargotto.com.br</a:t>
            </a:r>
            <a:r>
              <a:rPr lang="pt-BR" sz="1800" dirty="0" smtClean="0"/>
              <a:t>  /Brasília, 26/3/2016 </a:t>
            </a:r>
          </a:p>
          <a:p>
            <a:endParaRPr lang="pt-BR" sz="1800" dirty="0" smtClean="0"/>
          </a:p>
        </p:txBody>
      </p:sp>
      <p:pic>
        <p:nvPicPr>
          <p:cNvPr id="2052" name="Imagem 4"/>
          <p:cNvPicPr>
            <a:picLocks noChangeAspect="1"/>
          </p:cNvPicPr>
          <p:nvPr/>
        </p:nvPicPr>
        <p:blipFill>
          <a:blip r:embed="rId3"/>
          <a:srcRect/>
          <a:stretch>
            <a:fillRect/>
          </a:stretch>
        </p:blipFill>
        <p:spPr bwMode="auto">
          <a:xfrm>
            <a:off x="722313" y="2678113"/>
            <a:ext cx="7570787" cy="2024062"/>
          </a:xfrm>
          <a:prstGeom prst="rect">
            <a:avLst/>
          </a:prstGeom>
          <a:noFill/>
          <a:ln w="9525">
            <a:noFill/>
            <a:miter lim="800000"/>
            <a:headEnd/>
            <a:tailEnd/>
          </a:ln>
        </p:spPr>
      </p:pic>
      <p:pic>
        <p:nvPicPr>
          <p:cNvPr id="2053" name="Imagem 5"/>
          <p:cNvPicPr>
            <a:picLocks noChangeAspect="1"/>
          </p:cNvPicPr>
          <p:nvPr/>
        </p:nvPicPr>
        <p:blipFill>
          <a:blip r:embed="rId4"/>
          <a:srcRect/>
          <a:stretch>
            <a:fillRect/>
          </a:stretch>
        </p:blipFill>
        <p:spPr bwMode="auto">
          <a:xfrm>
            <a:off x="2673350" y="6191250"/>
            <a:ext cx="3667125" cy="666750"/>
          </a:xfrm>
          <a:prstGeom prst="rect">
            <a:avLst/>
          </a:prstGeom>
          <a:noFill/>
          <a:ln w="9525">
            <a:noFill/>
            <a:miter lim="800000"/>
            <a:headEnd/>
            <a:tailEnd/>
          </a:ln>
        </p:spPr>
      </p:pic>
      <p:pic>
        <p:nvPicPr>
          <p:cNvPr id="2054" name="Picture 2" descr="C:\Users\Paulo\Pictures\Fotos-HD-UCB-HRAD-2016\20160217_133306.jpg"/>
          <p:cNvPicPr>
            <a:picLocks noChangeAspect="1" noChangeArrowheads="1"/>
          </p:cNvPicPr>
          <p:nvPr/>
        </p:nvPicPr>
        <p:blipFill>
          <a:blip r:embed="rId5"/>
          <a:srcRect/>
          <a:stretch>
            <a:fillRect/>
          </a:stretch>
        </p:blipFill>
        <p:spPr bwMode="auto">
          <a:xfrm>
            <a:off x="3598863" y="0"/>
            <a:ext cx="5545137" cy="2043113"/>
          </a:xfrm>
          <a:prstGeom prst="rect">
            <a:avLst/>
          </a:prstGeom>
          <a:noFill/>
          <a:ln w="9525">
            <a:noFill/>
            <a:miter lim="800000"/>
            <a:headEnd/>
            <a:tailEnd/>
          </a:ln>
        </p:spPr>
      </p:pic>
      <p:sp>
        <p:nvSpPr>
          <p:cNvPr id="2056" name="Text Box 8"/>
          <p:cNvSpPr txBox="1">
            <a:spLocks noChangeArrowheads="1"/>
          </p:cNvSpPr>
          <p:nvPr/>
        </p:nvSpPr>
        <p:spPr bwMode="auto">
          <a:xfrm>
            <a:off x="555625" y="2090738"/>
            <a:ext cx="8432800" cy="619125"/>
          </a:xfrm>
          <a:prstGeom prst="rect">
            <a:avLst/>
          </a:prstGeom>
          <a:noFill/>
          <a:ln w="38100">
            <a:solidFill>
              <a:srgbClr val="FF0066"/>
            </a:solidFill>
            <a:miter lim="800000"/>
            <a:headEnd/>
            <a:tailEnd/>
          </a:ln>
          <a:effectLst/>
        </p:spPr>
        <p:txBody>
          <a:bodyPr wrap="none">
            <a:spAutoFit/>
          </a:bodyPr>
          <a:lstStyle/>
          <a:p>
            <a:pPr algn="ctr" defTabSz="914400"/>
            <a:r>
              <a:rPr lang="pt-BR" sz="1600" b="1" dirty="0">
                <a:solidFill>
                  <a:srgbClr val="0000FF"/>
                </a:solidFill>
              </a:rPr>
              <a:t>Ensaio </a:t>
            </a:r>
            <a:r>
              <a:rPr lang="pt-BR" sz="1600" b="1" dirty="0" err="1">
                <a:solidFill>
                  <a:srgbClr val="0000FF"/>
                </a:solidFill>
              </a:rPr>
              <a:t>randomizado</a:t>
            </a:r>
            <a:r>
              <a:rPr lang="pt-BR" sz="1600" b="1" dirty="0">
                <a:solidFill>
                  <a:srgbClr val="0000FF"/>
                </a:solidFill>
              </a:rPr>
              <a:t> do uso tardio de surfactante no tratamento dos recém-nascidos</a:t>
            </a:r>
          </a:p>
          <a:p>
            <a:pPr algn="ctr" defTabSz="914400"/>
            <a:r>
              <a:rPr lang="pt-BR" sz="1600" b="1" dirty="0">
                <a:solidFill>
                  <a:srgbClr val="0000FF"/>
                </a:solidFill>
              </a:rPr>
              <a:t>pré-termos ventilados recebendo óxido nítrico inalado</a:t>
            </a:r>
          </a:p>
        </p:txBody>
      </p:sp>
      <p:pic>
        <p:nvPicPr>
          <p:cNvPr id="2058" name="Picture 10" descr="20160301_124918"/>
          <p:cNvPicPr>
            <a:picLocks noChangeAspect="1" noChangeArrowheads="1"/>
          </p:cNvPicPr>
          <p:nvPr/>
        </p:nvPicPr>
        <p:blipFill>
          <a:blip r:embed="rId6"/>
          <a:srcRect/>
          <a:stretch>
            <a:fillRect/>
          </a:stretch>
        </p:blipFill>
        <p:spPr bwMode="auto">
          <a:xfrm>
            <a:off x="0" y="0"/>
            <a:ext cx="3590925" cy="200025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ítulo 1"/>
          <p:cNvSpPr>
            <a:spLocks noGrp="1"/>
          </p:cNvSpPr>
          <p:nvPr>
            <p:ph type="title"/>
          </p:nvPr>
        </p:nvSpPr>
        <p:spPr/>
        <p:txBody>
          <a:bodyPr/>
          <a:lstStyle/>
          <a:p>
            <a:pPr algn="ctr"/>
            <a:r>
              <a:rPr lang="pt-BR" smtClean="0"/>
              <a:t>Introdução:</a:t>
            </a:r>
          </a:p>
        </p:txBody>
      </p:sp>
      <p:sp>
        <p:nvSpPr>
          <p:cNvPr id="3075" name="Espaço Reservado para Conteúdo 2"/>
          <p:cNvSpPr>
            <a:spLocks noGrp="1"/>
          </p:cNvSpPr>
          <p:nvPr>
            <p:ph idx="1"/>
          </p:nvPr>
        </p:nvSpPr>
        <p:spPr/>
        <p:txBody>
          <a:bodyPr/>
          <a:lstStyle/>
          <a:p>
            <a:pPr algn="just"/>
            <a:r>
              <a:rPr lang="pt-BR" sz="2000" u="sng" smtClean="0"/>
              <a:t>Objetivo</a:t>
            </a:r>
            <a:r>
              <a:rPr lang="pt-BR" sz="2000" smtClean="0"/>
              <a:t>: Avaliar se o tratamento tardio com surfactante em recém-nascidos de extrema baixa idade gestacional (IG) necessitam de ventilação por 7-14 dias, os quais muitas vezes têm deficiência e disfunção de surfactante, em que seguramente melhorava a sobrevida sem displasia broncopulmonar (DBP). </a:t>
            </a:r>
          </a:p>
          <a:p>
            <a:endParaRPr lang="pt-BR"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ítulo 1"/>
          <p:cNvSpPr>
            <a:spLocks noGrp="1"/>
          </p:cNvSpPr>
          <p:nvPr>
            <p:ph type="title"/>
          </p:nvPr>
        </p:nvSpPr>
        <p:spPr>
          <a:xfrm>
            <a:off x="628650" y="365125"/>
            <a:ext cx="7886700" cy="823913"/>
          </a:xfrm>
        </p:spPr>
        <p:txBody>
          <a:bodyPr/>
          <a:lstStyle/>
          <a:p>
            <a:pPr algn="ctr"/>
            <a:r>
              <a:rPr lang="pt-BR" smtClean="0"/>
              <a:t>Introdução:</a:t>
            </a:r>
          </a:p>
        </p:txBody>
      </p:sp>
      <p:sp>
        <p:nvSpPr>
          <p:cNvPr id="3" name="Espaço Reservado para Conteúdo 2"/>
          <p:cNvSpPr>
            <a:spLocks noGrp="1"/>
          </p:cNvSpPr>
          <p:nvPr>
            <p:ph idx="1"/>
          </p:nvPr>
        </p:nvSpPr>
        <p:spPr>
          <a:xfrm>
            <a:off x="628650" y="1311275"/>
            <a:ext cx="7886700" cy="4865688"/>
          </a:xfrm>
        </p:spPr>
        <p:txBody>
          <a:bodyPr>
            <a:normAutofit/>
          </a:bodyPr>
          <a:lstStyle/>
          <a:p>
            <a:pPr algn="just">
              <a:lnSpc>
                <a:spcPct val="80000"/>
              </a:lnSpc>
            </a:pPr>
            <a:r>
              <a:rPr lang="pt-BR" sz="2000" smtClean="0"/>
              <a:t>Displasia broncopulmonar (DBP), inicialmente descrita pro Northway em 1967</a:t>
            </a:r>
            <a:r>
              <a:rPr lang="pt-BR" sz="2000" baseline="30000" smtClean="0"/>
              <a:t>1</a:t>
            </a:r>
            <a:r>
              <a:rPr lang="pt-BR" sz="2000" smtClean="0"/>
              <a:t> é a forma mais comum de doença pulmonar crônica em crianças, com um número estimado de 15.000 novos casos anualmente nos EUA.</a:t>
            </a:r>
          </a:p>
          <a:p>
            <a:pPr algn="just">
              <a:lnSpc>
                <a:spcPct val="80000"/>
              </a:lnSpc>
            </a:pPr>
            <a:endParaRPr lang="pt-BR" sz="2000" smtClean="0"/>
          </a:p>
          <a:p>
            <a:pPr algn="just">
              <a:lnSpc>
                <a:spcPct val="80000"/>
              </a:lnSpc>
            </a:pPr>
            <a:r>
              <a:rPr lang="pt-BR" sz="2000" smtClean="0"/>
              <a:t>Afeta crianças nascidas prematuramente (é o maior contribuinte dos gastos de 22 bilhões de dólares da prematuridade ao ano).</a:t>
            </a:r>
            <a:r>
              <a:rPr lang="pt-BR" sz="2000" baseline="30000" smtClean="0"/>
              <a:t>2-4</a:t>
            </a:r>
          </a:p>
          <a:p>
            <a:pPr algn="just">
              <a:lnSpc>
                <a:spcPct val="80000"/>
              </a:lnSpc>
            </a:pPr>
            <a:endParaRPr lang="pt-BR" sz="2000" smtClean="0"/>
          </a:p>
          <a:p>
            <a:pPr algn="just">
              <a:lnSpc>
                <a:spcPct val="80000"/>
              </a:lnSpc>
            </a:pPr>
            <a:r>
              <a:rPr lang="pt-BR" sz="2000" smtClean="0"/>
              <a:t>A DBP associa-se à deficiência pulmonar a longo prazo, a anormalidades do desenvolvimento neurológico e a morte.</a:t>
            </a:r>
            <a:r>
              <a:rPr lang="pt-BR" sz="2000" baseline="30000" smtClean="0"/>
              <a:t>2-4</a:t>
            </a:r>
            <a:r>
              <a:rPr lang="pt-BR" sz="2000" smtClean="0"/>
              <a:t> </a:t>
            </a:r>
          </a:p>
          <a:p>
            <a:pPr algn="just">
              <a:lnSpc>
                <a:spcPct val="80000"/>
              </a:lnSpc>
            </a:pPr>
            <a:endParaRPr lang="pt-BR" sz="2000" smtClean="0"/>
          </a:p>
          <a:p>
            <a:pPr algn="just">
              <a:lnSpc>
                <a:spcPct val="80000"/>
              </a:lnSpc>
            </a:pPr>
            <a:r>
              <a:rPr lang="pt-BR" sz="2000" smtClean="0"/>
              <a:t>Com o aumento da sobrevida de recém-nascidos com extrema baixa idade gestacional (ELGAN), definida como recém-nascidos com idade gestacional (IG) ≤ 28 semanas, </a:t>
            </a:r>
            <a:r>
              <a:rPr lang="pt-BR" sz="2000" b="1" smtClean="0">
                <a:solidFill>
                  <a:srgbClr val="FF0000"/>
                </a:solidFill>
              </a:rPr>
              <a:t>tem surgido outra forma de DBP</a:t>
            </a:r>
            <a:r>
              <a:rPr lang="pt-BR" sz="2000" smtClean="0">
                <a:solidFill>
                  <a:srgbClr val="FF0000"/>
                </a:solidFill>
              </a:rPr>
              <a:t>, caracterizada por </a:t>
            </a:r>
            <a:r>
              <a:rPr lang="pt-BR" sz="2000" b="1" smtClean="0">
                <a:solidFill>
                  <a:srgbClr val="FF0000"/>
                </a:solidFill>
              </a:rPr>
              <a:t>prejuízo alveolar e do desenvolvimento microvascular com excessiva modulação e reatividade da musculatura lisa das vias aéreas</a:t>
            </a:r>
            <a:r>
              <a:rPr lang="pt-BR" sz="2000" smtClean="0"/>
              <a:t>. </a:t>
            </a:r>
            <a:r>
              <a:rPr lang="pt-BR" sz="2000" baseline="30000" smtClean="0"/>
              <a:t>5-10</a:t>
            </a:r>
            <a:endParaRPr lang="pt-BR" sz="2000" smtClean="0"/>
          </a:p>
          <a:p>
            <a:pPr>
              <a:lnSpc>
                <a:spcPct val="80000"/>
              </a:lnSpc>
            </a:pPr>
            <a:endParaRPr lang="pt-BR"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ítulo 1"/>
          <p:cNvSpPr>
            <a:spLocks noGrp="1"/>
          </p:cNvSpPr>
          <p:nvPr>
            <p:ph type="title"/>
          </p:nvPr>
        </p:nvSpPr>
        <p:spPr>
          <a:xfrm>
            <a:off x="628650" y="365125"/>
            <a:ext cx="7886700" cy="900113"/>
          </a:xfrm>
        </p:spPr>
        <p:txBody>
          <a:bodyPr/>
          <a:lstStyle/>
          <a:p>
            <a:pPr algn="ctr"/>
            <a:r>
              <a:rPr lang="pt-BR" smtClean="0"/>
              <a:t>Introdução:</a:t>
            </a:r>
          </a:p>
        </p:txBody>
      </p:sp>
      <p:sp>
        <p:nvSpPr>
          <p:cNvPr id="5123" name="Espaço Reservado para Conteúdo 2"/>
          <p:cNvSpPr>
            <a:spLocks noGrp="1"/>
          </p:cNvSpPr>
          <p:nvPr>
            <p:ph idx="1"/>
          </p:nvPr>
        </p:nvSpPr>
        <p:spPr>
          <a:xfrm>
            <a:off x="628650" y="1265238"/>
            <a:ext cx="7886700" cy="4911725"/>
          </a:xfrm>
        </p:spPr>
        <p:txBody>
          <a:bodyPr/>
          <a:lstStyle/>
          <a:p>
            <a:pPr algn="just"/>
            <a:endParaRPr lang="pt-BR" sz="2000" smtClean="0"/>
          </a:p>
          <a:p>
            <a:pPr algn="just"/>
            <a:r>
              <a:rPr lang="pt-BR" sz="2000" smtClean="0"/>
              <a:t>Apesar do tratamento com glicocorticoides pré-natais para melhorar a maturação pulmonar e o tratamento com substituição do surfactante ao nascimento, bem como o uso mais agressivo de pressão positiva contínua nasal nas vias aéreas (CPAPn) e intermitente ventilação nasal com pressão positiva, os prematuros muitas vezes precisam de intubação e ventilação mecânica e/ou oxigênio suplementar. </a:t>
            </a:r>
          </a:p>
          <a:p>
            <a:pPr algn="just"/>
            <a:endParaRPr lang="pt-BR" sz="2000" smtClean="0"/>
          </a:p>
          <a:p>
            <a:pPr algn="just"/>
            <a:r>
              <a:rPr lang="pt-BR" sz="2000" smtClean="0"/>
              <a:t>A DBP ocorre em &gt; 70% dos ELGAN sobreviventes que necessitem de suporte de ventilação mecânica além de 7 dias de idade.</a:t>
            </a:r>
            <a:r>
              <a:rPr lang="pt-BR" sz="2000" baseline="30000" smtClean="0"/>
              <a:t>11,12</a:t>
            </a:r>
            <a:r>
              <a:rPr lang="pt-BR" sz="2000" smtClean="0"/>
              <a:t> </a:t>
            </a:r>
          </a:p>
          <a:p>
            <a:pPr algn="just"/>
            <a:endParaRPr lang="pt-BR" sz="2000" smtClean="0"/>
          </a:p>
          <a:p>
            <a:endParaRPr lang="pt-BR"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ítulo 1"/>
          <p:cNvSpPr>
            <a:spLocks noGrp="1"/>
          </p:cNvSpPr>
          <p:nvPr>
            <p:ph type="title"/>
          </p:nvPr>
        </p:nvSpPr>
        <p:spPr>
          <a:xfrm>
            <a:off x="628650" y="365125"/>
            <a:ext cx="7886700" cy="900113"/>
          </a:xfrm>
        </p:spPr>
        <p:txBody>
          <a:bodyPr/>
          <a:lstStyle/>
          <a:p>
            <a:pPr algn="ctr"/>
            <a:r>
              <a:rPr lang="pt-BR" smtClean="0"/>
              <a:t>Introdução:</a:t>
            </a:r>
          </a:p>
        </p:txBody>
      </p:sp>
      <p:sp>
        <p:nvSpPr>
          <p:cNvPr id="6147" name="Espaço Reservado para Conteúdo 2"/>
          <p:cNvSpPr>
            <a:spLocks noGrp="1"/>
          </p:cNvSpPr>
          <p:nvPr>
            <p:ph idx="1"/>
          </p:nvPr>
        </p:nvSpPr>
        <p:spPr>
          <a:xfrm>
            <a:off x="628650" y="1265238"/>
            <a:ext cx="7886700" cy="4911725"/>
          </a:xfrm>
        </p:spPr>
        <p:txBody>
          <a:bodyPr/>
          <a:lstStyle/>
          <a:p>
            <a:pPr algn="just"/>
            <a:endParaRPr lang="pt-BR" sz="2000" smtClean="0"/>
          </a:p>
          <a:p>
            <a:pPr algn="just"/>
            <a:r>
              <a:rPr lang="pt-BR" sz="2000" smtClean="0"/>
              <a:t>Fatores que contribuem para DBP incluem pulmões estruturalmente imaturos, uma parede torácica complacente, deficiência e disfunção do surfactante pulmonar, o estresse oxidante, </a:t>
            </a:r>
            <a:r>
              <a:rPr lang="pt-BR" sz="2000" i="1" smtClean="0"/>
              <a:t>drive</a:t>
            </a:r>
            <a:r>
              <a:rPr lang="pt-BR" sz="2000" smtClean="0"/>
              <a:t> respiratório imaturo, ambiente intrauterino perturbado, exposição à infecção e à inflamação e susceptibilidade genética.</a:t>
            </a:r>
          </a:p>
          <a:p>
            <a:pPr algn="just"/>
            <a:endParaRPr lang="pt-BR" sz="2000" smtClean="0"/>
          </a:p>
          <a:p>
            <a:pPr algn="just"/>
            <a:r>
              <a:rPr lang="pt-BR" sz="2000" smtClean="0"/>
              <a:t>A maioria destas crianças experimentam episódios clínicos de maior necessidade de suporte ventilatório associado com surfactante disfuncional, principalmente de baixa proteína surfactante B (SP-B).</a:t>
            </a:r>
            <a:r>
              <a:rPr lang="pt-BR" sz="2000" baseline="30000" smtClean="0"/>
              <a:t>13</a:t>
            </a:r>
            <a:r>
              <a:rPr lang="pt-BR" sz="2000" smtClean="0"/>
              <a:t> </a:t>
            </a:r>
          </a:p>
          <a:p>
            <a:pPr algn="just"/>
            <a:endParaRPr lang="pt-BR" smtClean="0"/>
          </a:p>
          <a:p>
            <a:endParaRPr lang="pt-BR"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a:xfrm>
            <a:off x="628650" y="365125"/>
            <a:ext cx="7886700" cy="1006475"/>
          </a:xfrm>
        </p:spPr>
        <p:txBody>
          <a:bodyPr/>
          <a:lstStyle/>
          <a:p>
            <a:pPr algn="ctr"/>
            <a:r>
              <a:rPr lang="pt-BR" smtClean="0"/>
              <a:t>Introdução:</a:t>
            </a:r>
          </a:p>
        </p:txBody>
      </p:sp>
      <p:sp>
        <p:nvSpPr>
          <p:cNvPr id="7171" name="Espaço Reservado para Conteúdo 2"/>
          <p:cNvSpPr>
            <a:spLocks noGrp="1"/>
          </p:cNvSpPr>
          <p:nvPr>
            <p:ph idx="1"/>
          </p:nvPr>
        </p:nvSpPr>
        <p:spPr>
          <a:xfrm>
            <a:off x="628650" y="1381125"/>
            <a:ext cx="7886700" cy="4805363"/>
          </a:xfrm>
        </p:spPr>
        <p:txBody>
          <a:bodyPr/>
          <a:lstStyle/>
          <a:p>
            <a:pPr algn="just"/>
            <a:r>
              <a:rPr lang="pt-BR" sz="2000" smtClean="0"/>
              <a:t>Houve relatos, incluindo os destes autores, de resultados de pequenos estudos com tratamento tardio com surfactante em prematuros que necessitaram de suporte ventilatório além de 1 semana de vida.</a:t>
            </a:r>
            <a:r>
              <a:rPr lang="pt-BR" sz="2000" baseline="30000" smtClean="0"/>
              <a:t>14-19</a:t>
            </a:r>
            <a:r>
              <a:rPr lang="pt-BR" sz="2000" smtClean="0"/>
              <a:t> </a:t>
            </a:r>
          </a:p>
          <a:p>
            <a:pPr algn="just"/>
            <a:endParaRPr lang="pt-BR" sz="2000" smtClean="0"/>
          </a:p>
          <a:p>
            <a:pPr algn="just"/>
            <a:r>
              <a:rPr lang="pt-BR" sz="2000" smtClean="0"/>
              <a:t>O surfactante nestes recém-nascidos foi bem tolerado, com melhora a curto prazo no Escore de Severidade Respiratória.</a:t>
            </a:r>
            <a:r>
              <a:rPr lang="pt-BR" sz="2000" baseline="30000" smtClean="0"/>
              <a:t>18,19</a:t>
            </a:r>
            <a:r>
              <a:rPr lang="pt-BR" sz="2000" smtClean="0"/>
              <a:t> </a:t>
            </a:r>
          </a:p>
          <a:p>
            <a:pPr algn="just"/>
            <a:endParaRPr lang="pt-BR" sz="2000" smtClean="0"/>
          </a:p>
          <a:p>
            <a:pPr algn="just"/>
            <a:r>
              <a:rPr lang="pt-BR" sz="2000" smtClean="0"/>
              <a:t>No entanto, nestes estudos-piloto com uso isolado de surfactante tardio, não houve melhora da sobrevida nas crianças sem DBP com 36 semanas. </a:t>
            </a:r>
          </a:p>
          <a:p>
            <a:endParaRPr lang="pt-BR"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a:xfrm>
            <a:off x="628650" y="288925"/>
            <a:ext cx="7886700" cy="1022350"/>
          </a:xfrm>
        </p:spPr>
        <p:txBody>
          <a:bodyPr/>
          <a:lstStyle/>
          <a:p>
            <a:pPr algn="ctr"/>
            <a:r>
              <a:rPr lang="pt-BR" smtClean="0"/>
              <a:t>Introdução:</a:t>
            </a:r>
          </a:p>
        </p:txBody>
      </p:sp>
      <p:sp>
        <p:nvSpPr>
          <p:cNvPr id="8195" name="Espaço Reservado para Conteúdo 2"/>
          <p:cNvSpPr>
            <a:spLocks noGrp="1"/>
          </p:cNvSpPr>
          <p:nvPr>
            <p:ph idx="1"/>
          </p:nvPr>
        </p:nvSpPr>
        <p:spPr>
          <a:xfrm>
            <a:off x="628650" y="1311275"/>
            <a:ext cx="7886700" cy="5089525"/>
          </a:xfrm>
        </p:spPr>
        <p:txBody>
          <a:bodyPr/>
          <a:lstStyle/>
          <a:p>
            <a:pPr algn="just"/>
            <a:endParaRPr lang="pt-BR" sz="2000" smtClean="0"/>
          </a:p>
          <a:p>
            <a:pPr algn="just"/>
            <a:r>
              <a:rPr lang="pt-BR" sz="2000" smtClean="0"/>
              <a:t>Estas observações justificaram um grande ensaio clínico com doses tardias de surfactante (Trial of Late Surfactante [TOLSURF]) para evitar episódios de descompensação respiratória e DBP. </a:t>
            </a:r>
          </a:p>
          <a:p>
            <a:pPr algn="just"/>
            <a:endParaRPr lang="pt-BR" sz="2000" smtClean="0"/>
          </a:p>
          <a:p>
            <a:pPr algn="just"/>
            <a:r>
              <a:rPr lang="pt-BR" sz="2000" smtClean="0"/>
              <a:t>Em estudo anterior destes autores (Óxido nítrico inalado  para prevenir a doença pulmonar crônica - </a:t>
            </a:r>
            <a:r>
              <a:rPr lang="pt-BR" sz="2000" i="1" smtClean="0"/>
              <a:t>Inhaled Nitric Oxide to Prevent Chonic Lung Disease - NO CLD</a:t>
            </a:r>
            <a:r>
              <a:rPr lang="pt-BR" sz="2000" smtClean="0"/>
              <a:t>), </a:t>
            </a:r>
            <a:r>
              <a:rPr lang="pt-BR" sz="2000" b="1" smtClean="0"/>
              <a:t>um curso de 25 dias de óxido nítrico inalado</a:t>
            </a:r>
            <a:r>
              <a:rPr lang="pt-BR" sz="2000" smtClean="0"/>
              <a:t> (iNO) a 20 ppm, </a:t>
            </a:r>
            <a:r>
              <a:rPr lang="pt-BR" sz="2000" b="1" smtClean="0"/>
              <a:t>começando entre 7 e 14 dias de idade, melhorando significativamente a sobrevida sem DBP com 36 e 40 semanas, assim como o estado respiratório com 1 ano de idade.</a:t>
            </a:r>
            <a:r>
              <a:rPr lang="pt-BR" sz="2000" b="1" baseline="30000" smtClean="0"/>
              <a:t>11,20,21</a:t>
            </a:r>
          </a:p>
          <a:p>
            <a:pPr algn="just"/>
            <a:r>
              <a:rPr lang="pt-BR" sz="2000" smtClean="0"/>
              <a:t>O iNO não melhorou a função do surfactante a longo prazo</a:t>
            </a:r>
            <a:r>
              <a:rPr lang="pt-BR" sz="2000" baseline="30000" smtClean="0"/>
              <a:t>22</a:t>
            </a:r>
            <a:r>
              <a:rPr lang="pt-BR" sz="2000" smtClean="0"/>
              <a:t> ou marcadores da inflamação pulmonar e estresse oxidativo</a:t>
            </a:r>
            <a:r>
              <a:rPr lang="pt-BR" sz="2000" baseline="30000" smtClean="0"/>
              <a:t>23,24</a:t>
            </a:r>
            <a:r>
              <a:rPr lang="pt-BR" sz="2000" smtClean="0"/>
              <a:t>.</a:t>
            </a:r>
          </a:p>
          <a:p>
            <a:pPr algn="just"/>
            <a:endParaRPr lang="pt-BR" sz="2000" smtClean="0"/>
          </a:p>
          <a:p>
            <a:pPr algn="just"/>
            <a:endParaRPr lang="pt-BR" sz="2000" smtClean="0"/>
          </a:p>
          <a:p>
            <a:endParaRPr lang="pt-BR"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a:xfrm>
            <a:off x="628650" y="288925"/>
            <a:ext cx="7886700" cy="1022350"/>
          </a:xfrm>
        </p:spPr>
        <p:txBody>
          <a:bodyPr/>
          <a:lstStyle/>
          <a:p>
            <a:pPr algn="ctr"/>
            <a:r>
              <a:rPr lang="pt-BR" smtClean="0"/>
              <a:t>Introdução:</a:t>
            </a:r>
          </a:p>
        </p:txBody>
      </p:sp>
      <p:sp>
        <p:nvSpPr>
          <p:cNvPr id="9219" name="Espaço Reservado para Conteúdo 2"/>
          <p:cNvSpPr>
            <a:spLocks noGrp="1"/>
          </p:cNvSpPr>
          <p:nvPr>
            <p:ph idx="1"/>
          </p:nvPr>
        </p:nvSpPr>
        <p:spPr>
          <a:xfrm>
            <a:off x="628650" y="1311275"/>
            <a:ext cx="7886700" cy="5089525"/>
          </a:xfrm>
        </p:spPr>
        <p:txBody>
          <a:bodyPr/>
          <a:lstStyle/>
          <a:p>
            <a:pPr algn="just"/>
            <a:endParaRPr lang="pt-BR" sz="2000" smtClean="0"/>
          </a:p>
          <a:p>
            <a:pPr algn="just"/>
            <a:r>
              <a:rPr lang="pt-BR" sz="2000" smtClean="0"/>
              <a:t>Por se a DBP um distúrbio multifatorial, é provável que uma combinação de tratamentos dirigidos a diferentes aspectos da patogênese seria necessária para melhorar os resultados. </a:t>
            </a:r>
          </a:p>
          <a:p>
            <a:pPr algn="just"/>
            <a:endParaRPr lang="pt-BR" sz="2000" smtClean="0"/>
          </a:p>
          <a:p>
            <a:pPr algn="just"/>
            <a:r>
              <a:rPr lang="pt-BR" sz="2000" smtClean="0"/>
              <a:t>Com isso, realizou-se um estudo randomizado de surfactante tardio vs placebo em prematuros que recebem terapia com iNO. </a:t>
            </a:r>
          </a:p>
          <a:p>
            <a:endParaRPr lang="pt-BR"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a:xfrm>
            <a:off x="628650" y="228600"/>
            <a:ext cx="7886700" cy="930275"/>
          </a:xfrm>
        </p:spPr>
        <p:txBody>
          <a:bodyPr/>
          <a:lstStyle/>
          <a:p>
            <a:pPr algn="ctr"/>
            <a:r>
              <a:rPr lang="pt-BR" smtClean="0"/>
              <a:t>Métodos:</a:t>
            </a:r>
          </a:p>
        </p:txBody>
      </p:sp>
      <p:sp>
        <p:nvSpPr>
          <p:cNvPr id="10243" name="Espaço Reservado para Conteúdo 2"/>
          <p:cNvSpPr>
            <a:spLocks noGrp="1"/>
          </p:cNvSpPr>
          <p:nvPr>
            <p:ph idx="1"/>
          </p:nvPr>
        </p:nvSpPr>
        <p:spPr>
          <a:xfrm>
            <a:off x="628650" y="1279525"/>
            <a:ext cx="7886700" cy="4762500"/>
          </a:xfrm>
        </p:spPr>
        <p:txBody>
          <a:bodyPr/>
          <a:lstStyle/>
          <a:p>
            <a:pPr algn="just"/>
            <a:r>
              <a:rPr lang="pt-BR" sz="2000" smtClean="0"/>
              <a:t>TOLSURF foi um estudo cego, randomizado, controlado realizado em 25 Hospitais norte-americanos (ClinicalTRIALS.gov:NCTO1022580). </a:t>
            </a:r>
          </a:p>
          <a:p>
            <a:pPr algn="just"/>
            <a:endParaRPr lang="pt-BR" sz="2000" smtClean="0"/>
          </a:p>
          <a:p>
            <a:pPr algn="just"/>
            <a:r>
              <a:rPr lang="pt-BR" sz="2000" smtClean="0"/>
              <a:t>O estudo foi desenhado para avaliar o efeito das doses tardias de surfactante na DBP nos lactentes ELGAN com 36 semanas de idade pós-menstrual (PMA) que necessitaram de intubação e ventilação mecânica entre 7 e 14 dias de idade que estavam recebendo NOi. </a:t>
            </a:r>
          </a:p>
          <a:p>
            <a:pPr algn="just"/>
            <a:endParaRPr lang="pt-BR" sz="2000" smtClean="0"/>
          </a:p>
          <a:p>
            <a:pPr algn="just"/>
            <a:r>
              <a:rPr lang="pt-BR" sz="2000" smtClean="0"/>
              <a:t>O ensaio foi realizado sob a supervisão regulamentar da </a:t>
            </a:r>
            <a:r>
              <a:rPr lang="pt-BR" sz="2000" i="1" smtClean="0"/>
              <a:t>Food and Drug Administration</a:t>
            </a:r>
            <a:r>
              <a:rPr lang="pt-BR" sz="2000" smtClean="0"/>
              <a:t> (FDA).</a:t>
            </a:r>
          </a:p>
          <a:p>
            <a:pPr algn="just"/>
            <a:endParaRPr lang="pt-BR" sz="2000" smtClean="0"/>
          </a:p>
          <a:p>
            <a:pPr algn="just"/>
            <a:r>
              <a:rPr lang="pt-BR" sz="2000" smtClean="0"/>
              <a:t>O </a:t>
            </a:r>
            <a:r>
              <a:rPr lang="pt-BR" sz="2000" i="1" smtClean="0"/>
              <a:t>National Heart, Lung</a:t>
            </a:r>
            <a:r>
              <a:rPr lang="pt-BR" sz="2000" smtClean="0"/>
              <a:t>, and </a:t>
            </a:r>
            <a:r>
              <a:rPr lang="pt-BR" sz="2000" i="1" smtClean="0"/>
              <a:t>Blood Institute</a:t>
            </a:r>
            <a:r>
              <a:rPr lang="pt-BR" sz="2000" smtClean="0"/>
              <a:t> (DSMB) aprovou o protocolo.</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a:xfrm>
            <a:off x="628650" y="258763"/>
            <a:ext cx="7886700" cy="900112"/>
          </a:xfrm>
        </p:spPr>
        <p:txBody>
          <a:bodyPr/>
          <a:lstStyle/>
          <a:p>
            <a:pPr algn="ctr"/>
            <a:r>
              <a:rPr lang="pt-BR" smtClean="0"/>
              <a:t>Métodos:</a:t>
            </a:r>
          </a:p>
        </p:txBody>
      </p:sp>
      <p:sp>
        <p:nvSpPr>
          <p:cNvPr id="11267" name="Espaço Reservado para Conteúdo 2"/>
          <p:cNvSpPr>
            <a:spLocks noGrp="1"/>
          </p:cNvSpPr>
          <p:nvPr>
            <p:ph idx="1"/>
          </p:nvPr>
        </p:nvSpPr>
        <p:spPr>
          <a:xfrm>
            <a:off x="628650" y="1311275"/>
            <a:ext cx="7886700" cy="5043488"/>
          </a:xfrm>
        </p:spPr>
        <p:txBody>
          <a:bodyPr/>
          <a:lstStyle/>
          <a:p>
            <a:pPr algn="just"/>
            <a:r>
              <a:rPr lang="pt-BR" sz="2000" smtClean="0"/>
              <a:t>Para este ensaio, foram selecionados calfactant (Infasurf; ONY Inc, Amherst, New York), um surfactante natural extraído de fluido de lavagem de pulmão de bovino, que tem quantidades consistentes de SP-B (0,9% de fosfolipídio) e proteína C surfactante (1,5% de fosfolipídio). </a:t>
            </a:r>
          </a:p>
          <a:p>
            <a:pPr algn="just"/>
            <a:endParaRPr lang="pt-BR" sz="2000" smtClean="0"/>
          </a:p>
          <a:p>
            <a:pPr algn="just"/>
            <a:r>
              <a:rPr lang="pt-BR" sz="2000" smtClean="0"/>
              <a:t>Doses clínicas padrão de calfactant foram administradas a crianças tratadas (o grupo surfactante tardio) pela equipe de pesquisa, se a criança permanecesse intubada (máximo de até 5 doses). </a:t>
            </a:r>
          </a:p>
          <a:p>
            <a:pPr algn="just"/>
            <a:endParaRPr lang="pt-BR" sz="2000" smtClean="0"/>
          </a:p>
          <a:p>
            <a:pPr algn="just"/>
            <a:r>
              <a:rPr lang="pt-BR" sz="2000" smtClean="0"/>
              <a:t>Lactentes controle receberam um procedimento similar (sem intervenção). </a:t>
            </a:r>
          </a:p>
          <a:p>
            <a:pPr algn="just"/>
            <a:r>
              <a:rPr lang="pt-BR" sz="2000" smtClean="0">
                <a:solidFill>
                  <a:srgbClr val="FF0000"/>
                </a:solidFill>
              </a:rPr>
              <a:t>Exclusões:</a:t>
            </a:r>
            <a:r>
              <a:rPr lang="pt-BR" sz="2000" smtClean="0"/>
              <a:t>hemorragia intraventricular bilateral grau 4, anormalidade congênita comprometedora da vida, instabilidade clínica, improváveis para a avaliação pulmonar e neurodesenvolvimento a longo prazo.</a:t>
            </a:r>
          </a:p>
          <a:p>
            <a:pPr algn="just"/>
            <a:endParaRPr lang="pt-BR" sz="200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a:xfrm>
            <a:off x="628650" y="350838"/>
            <a:ext cx="7886700" cy="960437"/>
          </a:xfrm>
        </p:spPr>
        <p:txBody>
          <a:bodyPr/>
          <a:lstStyle/>
          <a:p>
            <a:pPr algn="ctr"/>
            <a:r>
              <a:rPr lang="pt-BR" smtClean="0"/>
              <a:t>Métodos:</a:t>
            </a:r>
          </a:p>
        </p:txBody>
      </p:sp>
      <p:sp>
        <p:nvSpPr>
          <p:cNvPr id="12291" name="Espaço Reservado para Conteúdo 2"/>
          <p:cNvSpPr>
            <a:spLocks noGrp="1"/>
          </p:cNvSpPr>
          <p:nvPr>
            <p:ph idx="1"/>
          </p:nvPr>
        </p:nvSpPr>
        <p:spPr>
          <a:xfrm>
            <a:off x="628650" y="1493838"/>
            <a:ext cx="7886700" cy="4683125"/>
          </a:xfrm>
        </p:spPr>
        <p:txBody>
          <a:bodyPr/>
          <a:lstStyle/>
          <a:p>
            <a:pPr algn="just"/>
            <a:endParaRPr lang="pt-BR" sz="2000" smtClean="0"/>
          </a:p>
          <a:p>
            <a:pPr algn="just"/>
            <a:r>
              <a:rPr lang="pt-BR" sz="2000" smtClean="0"/>
              <a:t>Todos os bebês tratados receberam iNO de acordo com o protocolo seguido no ensaio NO CLD.</a:t>
            </a:r>
          </a:p>
          <a:p>
            <a:pPr algn="just"/>
            <a:endParaRPr lang="pt-BR" sz="2000" smtClean="0"/>
          </a:p>
          <a:p>
            <a:pPr algn="just"/>
            <a:r>
              <a:rPr lang="pt-BR" sz="2000" smtClean="0"/>
              <a:t>O cegamento do tratamento por grupo foi mantido durante todo o seguimento pulmonar e desenvolvimento neurológico até 2 anos de idade. </a:t>
            </a:r>
          </a:p>
          <a:p>
            <a:pPr algn="just"/>
            <a:endParaRPr lang="pt-BR" sz="2000" smtClean="0"/>
          </a:p>
          <a:p>
            <a:pPr algn="just"/>
            <a:r>
              <a:rPr lang="pt-BR" sz="2000" smtClean="0"/>
              <a:t>Amostras do aspirado traqueal (AT) foram recolhidas antes de cada dose do agente surfactante para a análise dos níveis de agente surfactante e SP-B e o isolamento tardio do DNA.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p:txBody>
          <a:bodyPr/>
          <a:lstStyle/>
          <a:p>
            <a:pPr algn="ctr"/>
            <a:r>
              <a:rPr lang="pt-BR" smtClean="0"/>
              <a:t>Métodos:</a:t>
            </a:r>
          </a:p>
        </p:txBody>
      </p:sp>
      <p:sp>
        <p:nvSpPr>
          <p:cNvPr id="13315" name="Espaço Reservado para Conteúdo 2"/>
          <p:cNvSpPr>
            <a:spLocks noGrp="1"/>
          </p:cNvSpPr>
          <p:nvPr>
            <p:ph idx="1"/>
          </p:nvPr>
        </p:nvSpPr>
        <p:spPr/>
        <p:txBody>
          <a:bodyPr/>
          <a:lstStyle/>
          <a:p>
            <a:pPr algn="just"/>
            <a:r>
              <a:rPr lang="pt-BR" sz="2000" smtClean="0"/>
              <a:t>Amostras de urina foram coletadas em intervalos regulares para análise de metabólitos de óxido nítrico. </a:t>
            </a:r>
          </a:p>
          <a:p>
            <a:pPr algn="just"/>
            <a:endParaRPr lang="pt-BR" sz="2000" smtClean="0"/>
          </a:p>
          <a:p>
            <a:pPr algn="just"/>
            <a:r>
              <a:rPr lang="pt-BR" sz="2000" smtClean="0"/>
              <a:t>O teor de SP-B foi determinado em amostras de linha de base a partir do aspirado traquéia em uma subpopulação de crianças utilizando metodologia publicada,</a:t>
            </a:r>
            <a:r>
              <a:rPr lang="pt-BR" sz="2000" baseline="30000" smtClean="0"/>
              <a:t>19</a:t>
            </a:r>
            <a:r>
              <a:rPr lang="pt-BR" sz="2000" smtClean="0"/>
              <a:t> para avaliar se lactentes incluídos tinham disfunção do sistema surfactante. </a:t>
            </a:r>
          </a:p>
          <a:p>
            <a:pPr algn="just"/>
            <a:endParaRPr lang="pt-BR" sz="2000" smtClean="0"/>
          </a:p>
          <a:p>
            <a:pPr algn="just"/>
            <a:r>
              <a:rPr lang="pt-BR" sz="2000" smtClean="0"/>
              <a:t>Determinou-se que para a finalidade do presente estudo, um máximo de 5 doses adicionais de calfactant (SURFACTANTE DE ORIGEM BOVINA) poderia ser administradas a começar 48 horas após o tratamento clínico inicial.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a:xfrm>
            <a:off x="628650" y="274638"/>
            <a:ext cx="7886700" cy="1265237"/>
          </a:xfrm>
        </p:spPr>
        <p:txBody>
          <a:bodyPr/>
          <a:lstStyle/>
          <a:p>
            <a:pPr algn="ctr"/>
            <a:r>
              <a:rPr lang="pt-BR" sz="4000" smtClean="0"/>
              <a:t>Métodos:</a:t>
            </a:r>
            <a:br>
              <a:rPr lang="pt-BR" sz="4000" smtClean="0"/>
            </a:br>
            <a:r>
              <a:rPr lang="pt-BR" sz="3200" smtClean="0"/>
              <a:t>Estudo de Eficácia no estágio final:</a:t>
            </a:r>
            <a:endParaRPr lang="pt-BR" sz="4800" smtClean="0"/>
          </a:p>
        </p:txBody>
      </p:sp>
      <p:sp>
        <p:nvSpPr>
          <p:cNvPr id="14339" name="Espaço Reservado para Conteúdo 2"/>
          <p:cNvSpPr>
            <a:spLocks noGrp="1"/>
          </p:cNvSpPr>
          <p:nvPr>
            <p:ph idx="1"/>
          </p:nvPr>
        </p:nvSpPr>
        <p:spPr/>
        <p:txBody>
          <a:bodyPr/>
          <a:lstStyle/>
          <a:p>
            <a:pPr algn="just"/>
            <a:r>
              <a:rPr lang="pt-BR" sz="2000" smtClean="0"/>
              <a:t>O desfecho primário foi a sobrevida sem DBP com 36 semanas de idade pós-menstrual (± 1 semana). </a:t>
            </a:r>
          </a:p>
          <a:p>
            <a:pPr algn="just"/>
            <a:endParaRPr lang="pt-BR" sz="2000" smtClean="0"/>
          </a:p>
          <a:p>
            <a:pPr algn="just"/>
            <a:r>
              <a:rPr lang="pt-BR" sz="2000" smtClean="0"/>
              <a:t>Crianças que receberam alta em ar ambiente antes de 36 semanas foram designados “não DBP“. </a:t>
            </a:r>
          </a:p>
          <a:p>
            <a:pPr algn="just"/>
            <a:endParaRPr lang="pt-BR" sz="2000" smtClean="0"/>
          </a:p>
          <a:p>
            <a:pPr algn="just"/>
            <a:r>
              <a:rPr lang="pt-BR" sz="2000" smtClean="0"/>
              <a:t>Bebês necessitando de suporte ventilatório e qualquer nível de oxigênio suplementar, ou com uma FiO</a:t>
            </a:r>
            <a:r>
              <a:rPr lang="pt-BR" sz="2000" baseline="-25000" smtClean="0"/>
              <a:t>2</a:t>
            </a:r>
            <a:r>
              <a:rPr lang="pt-BR" sz="2000" smtClean="0"/>
              <a:t> efetiva &gt; 30% por cânula nasal, foram diagnosticados com DBP (DBP "grave" pela definição da </a:t>
            </a:r>
            <a:r>
              <a:rPr lang="pt-BR" sz="2000" i="1" smtClean="0"/>
              <a:t>National  Institutes of Heallth-NIH</a:t>
            </a:r>
            <a:r>
              <a:rPr lang="pt-BR" sz="2000" smtClean="0"/>
              <a:t>).</a:t>
            </a:r>
            <a:r>
              <a:rPr lang="pt-BR" sz="2000" baseline="30000" smtClean="0"/>
              <a:t>2</a:t>
            </a:r>
            <a:r>
              <a:rPr lang="pt-BR" sz="2000" smtClean="0"/>
              <a:t> </a:t>
            </a:r>
          </a:p>
          <a:p>
            <a:pPr algn="just"/>
            <a:endParaRPr lang="pt-BR" sz="200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a:xfrm>
            <a:off x="628650" y="274638"/>
            <a:ext cx="7886700" cy="1265237"/>
          </a:xfrm>
        </p:spPr>
        <p:txBody>
          <a:bodyPr/>
          <a:lstStyle/>
          <a:p>
            <a:pPr algn="ctr"/>
            <a:r>
              <a:rPr lang="pt-BR" sz="4000" smtClean="0"/>
              <a:t>Métodos:</a:t>
            </a:r>
            <a:br>
              <a:rPr lang="pt-BR" sz="4000" smtClean="0"/>
            </a:br>
            <a:r>
              <a:rPr lang="pt-BR" sz="3200" smtClean="0"/>
              <a:t>Estudo de Eficácia no estágio final:</a:t>
            </a:r>
            <a:endParaRPr lang="pt-BR" sz="4800" smtClean="0"/>
          </a:p>
        </p:txBody>
      </p:sp>
      <p:sp>
        <p:nvSpPr>
          <p:cNvPr id="15363" name="Espaço Reservado para Conteúdo 2"/>
          <p:cNvSpPr>
            <a:spLocks noGrp="1"/>
          </p:cNvSpPr>
          <p:nvPr>
            <p:ph idx="1"/>
          </p:nvPr>
        </p:nvSpPr>
        <p:spPr/>
        <p:txBody>
          <a:bodyPr/>
          <a:lstStyle/>
          <a:p>
            <a:pPr algn="just"/>
            <a:r>
              <a:rPr lang="pt-BR" sz="2000" smtClean="0"/>
              <a:t>Crianças que receberam ventilação mecânica, CPAPn, ou &gt; 4 L de fluxo pela cânula nasal em ar ambiente foram designados "DBP sim." </a:t>
            </a:r>
          </a:p>
          <a:p>
            <a:pPr algn="just"/>
            <a:endParaRPr lang="pt-BR" sz="2000" smtClean="0"/>
          </a:p>
          <a:p>
            <a:pPr algn="just"/>
            <a:r>
              <a:rPr lang="pt-BR" sz="2000" smtClean="0"/>
              <a:t>O resultado secundário de DBP em 40 semanas foi definida da mesma forma para bebês ainda no Hospital de suporte. </a:t>
            </a:r>
          </a:p>
          <a:p>
            <a:pPr algn="just"/>
            <a:endParaRPr lang="pt-BR" sz="2000" smtClean="0"/>
          </a:p>
          <a:p>
            <a:pPr algn="just"/>
            <a:r>
              <a:rPr lang="pt-BR" sz="2000" smtClean="0"/>
              <a:t>Os bebês que eram “não DBP” às 36 semanas foram considerados “não DBP” com 40 semanas. </a:t>
            </a:r>
          </a:p>
          <a:p>
            <a:pPr algn="just"/>
            <a:endParaRPr lang="pt-BR" sz="200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a:xfrm>
            <a:off x="628650" y="274638"/>
            <a:ext cx="7886700" cy="1265237"/>
          </a:xfrm>
        </p:spPr>
        <p:txBody>
          <a:bodyPr/>
          <a:lstStyle/>
          <a:p>
            <a:pPr algn="ctr"/>
            <a:r>
              <a:rPr lang="pt-BR" sz="4000" smtClean="0"/>
              <a:t>Métodos:</a:t>
            </a:r>
            <a:br>
              <a:rPr lang="pt-BR" sz="4000" smtClean="0"/>
            </a:br>
            <a:r>
              <a:rPr lang="pt-BR" sz="3200" smtClean="0"/>
              <a:t>Estudo de Eficácia no estágio final:</a:t>
            </a:r>
            <a:endParaRPr lang="pt-BR" sz="4800" smtClean="0"/>
          </a:p>
        </p:txBody>
      </p:sp>
      <p:sp>
        <p:nvSpPr>
          <p:cNvPr id="16387" name="Espaço Reservado para Conteúdo 2"/>
          <p:cNvSpPr>
            <a:spLocks noGrp="1"/>
          </p:cNvSpPr>
          <p:nvPr>
            <p:ph idx="1"/>
          </p:nvPr>
        </p:nvSpPr>
        <p:spPr/>
        <p:txBody>
          <a:bodyPr/>
          <a:lstStyle/>
          <a:p>
            <a:pPr algn="just"/>
            <a:r>
              <a:rPr lang="pt-BR" sz="2000" smtClean="0"/>
              <a:t>Bebês que receberam alta de oxigênio sem um teste provocativo foram designados para “DBP sim”. </a:t>
            </a:r>
          </a:p>
          <a:p>
            <a:pPr algn="just"/>
            <a:endParaRPr lang="pt-BR" sz="2000" smtClean="0"/>
          </a:p>
          <a:p>
            <a:pPr algn="just"/>
            <a:r>
              <a:rPr lang="pt-BR" sz="2000" smtClean="0"/>
              <a:t>Outros desfechos secundários relacionados com a gravidade da DBP, resultado pulmonar na idade entre 12-24 meses e resultado do desenvolvimento neurológico em 2 anos de idade, estão ainda a ser determinados.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pPr algn="ctr"/>
            <a:r>
              <a:rPr lang="pt-BR" sz="4000" smtClean="0"/>
              <a:t>Métodos:</a:t>
            </a:r>
            <a:br>
              <a:rPr lang="pt-BR" sz="4000" smtClean="0"/>
            </a:br>
            <a:r>
              <a:rPr lang="pt-BR" sz="3200" smtClean="0"/>
              <a:t>Segurança:</a:t>
            </a:r>
            <a:endParaRPr lang="pt-BR" sz="4800" smtClean="0"/>
          </a:p>
        </p:txBody>
      </p:sp>
      <p:sp>
        <p:nvSpPr>
          <p:cNvPr id="17411" name="Espaço Reservado para Conteúdo 2"/>
          <p:cNvSpPr>
            <a:spLocks noGrp="1"/>
          </p:cNvSpPr>
          <p:nvPr>
            <p:ph idx="1"/>
          </p:nvPr>
        </p:nvSpPr>
        <p:spPr/>
        <p:txBody>
          <a:bodyPr/>
          <a:lstStyle/>
          <a:p>
            <a:pPr algn="just"/>
            <a:r>
              <a:rPr lang="pt-BR" sz="2000" smtClean="0"/>
              <a:t>Comorbidades conhecidas da prematuridade, incluindo sepse, persistência do canal arterial, enterocolite necrosante e hemorragia intraventricular, que podem potencialmente ser afetadas pelo tratamento foram definidas e controladas como potenciais eventos adversos (EAs).</a:t>
            </a:r>
          </a:p>
          <a:p>
            <a:pPr algn="just"/>
            <a:endParaRPr lang="pt-BR" sz="2000" smtClean="0"/>
          </a:p>
          <a:p>
            <a:pPr algn="just"/>
            <a:r>
              <a:rPr lang="pt-BR" sz="2000" smtClean="0"/>
              <a:t>Outros eventos adversos graves (EAG) relatados em intervalos regulares incluíam descompensação cardiopulmonar grave ou aumento de Escore de Severidade Respiratória &gt; 5 ao longo da linha de base, hemorragia pulmonar grave, pneumotórax ou acontecimentos inesperados significativos pensou-se ser relacionado com o fármaco do estudo.   </a:t>
            </a:r>
          </a:p>
          <a:p>
            <a:pPr algn="just"/>
            <a:endParaRPr lang="pt-BR" sz="160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pPr algn="ctr"/>
            <a:r>
              <a:rPr lang="pt-BR" sz="4000" smtClean="0"/>
              <a:t>Métodos:</a:t>
            </a:r>
            <a:br>
              <a:rPr lang="pt-BR" sz="4000" smtClean="0"/>
            </a:br>
            <a:r>
              <a:rPr lang="pt-BR" sz="3200" smtClean="0"/>
              <a:t>Análise estatística:</a:t>
            </a:r>
            <a:endParaRPr lang="pt-BR" sz="4000" smtClean="0"/>
          </a:p>
        </p:txBody>
      </p:sp>
      <p:sp>
        <p:nvSpPr>
          <p:cNvPr id="18435" name="Espaço Reservado para Conteúdo 2"/>
          <p:cNvSpPr>
            <a:spLocks noGrp="1"/>
          </p:cNvSpPr>
          <p:nvPr>
            <p:ph idx="1"/>
          </p:nvPr>
        </p:nvSpPr>
        <p:spPr/>
        <p:txBody>
          <a:bodyPr/>
          <a:lstStyle/>
          <a:p>
            <a:pPr algn="just"/>
            <a:r>
              <a:rPr lang="pt-BR" sz="2000" smtClean="0"/>
              <a:t>Para calcular o poder, os autores basearam-se na incidência do grupo placebo em um ensaio prévio de terapia com iNO</a:t>
            </a:r>
            <a:r>
              <a:rPr lang="pt-BR" sz="2000" baseline="30000" smtClean="0"/>
              <a:t>11,20</a:t>
            </a:r>
            <a:r>
              <a:rPr lang="pt-BR" sz="2000" smtClean="0"/>
              <a:t> que relatava sobrevida livre de DBP de 44% nas crianças de 36 semanas que receberam iNO sozinho. </a:t>
            </a:r>
          </a:p>
          <a:p>
            <a:pPr algn="just"/>
            <a:endParaRPr lang="pt-BR" sz="2000" smtClean="0"/>
          </a:p>
          <a:p>
            <a:pPr algn="just"/>
            <a:r>
              <a:rPr lang="pt-BR" sz="2000" smtClean="0"/>
              <a:t>Julgou-se que a melhoria absoluta de 13% no resultado (isto é, 57% vs 44%), seria clinicamente importante para conduzir  a uma alteração na prática. </a:t>
            </a:r>
          </a:p>
          <a:p>
            <a:pPr algn="just"/>
            <a:r>
              <a:rPr lang="pt-BR" sz="2000" smtClean="0"/>
              <a:t>Usando o nível de significância de 0,05 e poder de 0,80, o tamanho da amostra calculada foi de </a:t>
            </a:r>
            <a:r>
              <a:rPr lang="pt-BR" sz="2000" b="1" smtClean="0">
                <a:solidFill>
                  <a:srgbClr val="0000FF"/>
                </a:solidFill>
              </a:rPr>
              <a:t>524 pacientes</a:t>
            </a:r>
            <a:r>
              <a:rPr lang="pt-BR" sz="2000" smtClean="0"/>
              <a:t>.</a:t>
            </a:r>
          </a:p>
          <a:p>
            <a:pPr algn="just">
              <a:buFont typeface="Arial" pitchFamily="34" charset="0"/>
              <a:buNone/>
            </a:pPr>
            <a:endParaRPr lang="pt-BR" sz="200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pPr algn="ctr"/>
            <a:r>
              <a:rPr lang="pt-BR" sz="4000" smtClean="0"/>
              <a:t>Resultados</a:t>
            </a:r>
          </a:p>
        </p:txBody>
      </p:sp>
      <p:sp>
        <p:nvSpPr>
          <p:cNvPr id="3" name="Espaço Reservado para Conteúdo 2"/>
          <p:cNvSpPr>
            <a:spLocks noGrp="1"/>
          </p:cNvSpPr>
          <p:nvPr>
            <p:ph idx="1"/>
          </p:nvPr>
        </p:nvSpPr>
        <p:spPr>
          <a:xfrm>
            <a:off x="628650" y="1560513"/>
            <a:ext cx="7886700" cy="4616450"/>
          </a:xfrm>
        </p:spPr>
        <p:txBody>
          <a:bodyPr>
            <a:normAutofit/>
          </a:bodyPr>
          <a:lstStyle/>
          <a:p>
            <a:pPr algn="just">
              <a:lnSpc>
                <a:spcPct val="70000"/>
              </a:lnSpc>
            </a:pPr>
            <a:r>
              <a:rPr lang="pt-BR" sz="2000" smtClean="0"/>
              <a:t>Dos 511 recém nascidos inscritos (53% das crianças elegíveis), </a:t>
            </a:r>
            <a:r>
              <a:rPr lang="pt-BR" sz="2000" b="1" smtClean="0">
                <a:solidFill>
                  <a:srgbClr val="FF0000"/>
                </a:solidFill>
              </a:rPr>
              <a:t>252</a:t>
            </a:r>
            <a:r>
              <a:rPr lang="pt-BR" sz="2000" smtClean="0"/>
              <a:t> foram randomizados para o grupo ‘surfactante tardio’ e </a:t>
            </a:r>
            <a:r>
              <a:rPr lang="pt-BR" sz="2000" b="1" smtClean="0">
                <a:solidFill>
                  <a:srgbClr val="FF0000"/>
                </a:solidFill>
              </a:rPr>
              <a:t>259</a:t>
            </a:r>
            <a:r>
              <a:rPr lang="pt-BR" sz="2000" b="1" smtClean="0"/>
              <a:t> </a:t>
            </a:r>
            <a:r>
              <a:rPr lang="pt-BR" sz="2000" smtClean="0"/>
              <a:t>foram randomizados para o grupo controle (</a:t>
            </a:r>
            <a:r>
              <a:rPr lang="pt-BR" sz="2000" smtClean="0">
                <a:solidFill>
                  <a:srgbClr val="0000FF"/>
                </a:solidFill>
              </a:rPr>
              <a:t>Figura</a:t>
            </a:r>
            <a:r>
              <a:rPr lang="pt-BR" sz="2000" smtClean="0"/>
              <a:t>). </a:t>
            </a:r>
          </a:p>
          <a:p>
            <a:pPr algn="just">
              <a:lnSpc>
                <a:spcPct val="70000"/>
              </a:lnSpc>
            </a:pPr>
            <a:endParaRPr lang="pt-BR" sz="2000" smtClean="0"/>
          </a:p>
          <a:p>
            <a:pPr algn="just">
              <a:lnSpc>
                <a:spcPct val="70000"/>
              </a:lnSpc>
            </a:pPr>
            <a:r>
              <a:rPr lang="pt-BR" sz="2000" smtClean="0"/>
              <a:t>Não houve diferença entre os 2 grupos em termos de: </a:t>
            </a:r>
            <a:r>
              <a:rPr lang="pt-BR" sz="2000" smtClean="0">
                <a:solidFill>
                  <a:srgbClr val="0000FF"/>
                </a:solidFill>
              </a:rPr>
              <a:t>Tabela I</a:t>
            </a:r>
          </a:p>
          <a:p>
            <a:pPr algn="just">
              <a:lnSpc>
                <a:spcPct val="70000"/>
              </a:lnSpc>
            </a:pPr>
            <a:endParaRPr lang="pt-BR" sz="2000" smtClean="0">
              <a:solidFill>
                <a:srgbClr val="0000FF"/>
              </a:solidFill>
            </a:endParaRPr>
          </a:p>
          <a:p>
            <a:pPr lvl="1" algn="just">
              <a:lnSpc>
                <a:spcPct val="70000"/>
              </a:lnSpc>
            </a:pPr>
            <a:r>
              <a:rPr lang="pt-BR" sz="1800" smtClean="0"/>
              <a:t> peso ao nascer (média de 700 g vs 702 g);</a:t>
            </a:r>
          </a:p>
          <a:p>
            <a:pPr lvl="1" algn="just">
              <a:lnSpc>
                <a:spcPct val="70000"/>
              </a:lnSpc>
            </a:pPr>
            <a:r>
              <a:rPr lang="pt-BR" sz="1800" smtClean="0"/>
              <a:t> IG (média de 25,2 semanas vs 25,2 semanas);</a:t>
            </a:r>
          </a:p>
          <a:p>
            <a:pPr lvl="1" algn="just">
              <a:lnSpc>
                <a:spcPct val="70000"/>
              </a:lnSpc>
            </a:pPr>
            <a:r>
              <a:rPr lang="pt-BR" sz="1800" smtClean="0"/>
              <a:t>percentual de nascidos com IG &lt; 26 semanas (70,6% vs 70,7%); </a:t>
            </a:r>
          </a:p>
          <a:p>
            <a:pPr lvl="1" algn="just">
              <a:lnSpc>
                <a:spcPct val="70000"/>
              </a:lnSpc>
            </a:pPr>
            <a:r>
              <a:rPr lang="pt-BR" sz="1800" smtClean="0"/>
              <a:t>raça e sexo;</a:t>
            </a:r>
          </a:p>
          <a:p>
            <a:pPr lvl="1" algn="just">
              <a:lnSpc>
                <a:spcPct val="70000"/>
              </a:lnSpc>
            </a:pPr>
            <a:r>
              <a:rPr lang="pt-BR" sz="1800" smtClean="0"/>
              <a:t>porcentagem que havia sido anteriormente extubada, </a:t>
            </a:r>
          </a:p>
          <a:p>
            <a:pPr lvl="1" algn="just">
              <a:lnSpc>
                <a:spcPct val="70000"/>
              </a:lnSpc>
            </a:pPr>
            <a:r>
              <a:rPr lang="pt-BR" sz="1800" smtClean="0"/>
              <a:t>gravidade da doença no momento da admissão;</a:t>
            </a:r>
          </a:p>
          <a:p>
            <a:pPr lvl="1" algn="just">
              <a:lnSpc>
                <a:spcPct val="70000"/>
              </a:lnSpc>
            </a:pPr>
            <a:r>
              <a:rPr lang="pt-BR" sz="1800" smtClean="0"/>
              <a:t>comorbidades da prematuridade no início do estudo. </a:t>
            </a:r>
          </a:p>
          <a:p>
            <a:pPr algn="just">
              <a:lnSpc>
                <a:spcPct val="70000"/>
              </a:lnSpc>
            </a:pPr>
            <a:endParaRPr lang="pt-BR" sz="1800" smtClean="0"/>
          </a:p>
          <a:p>
            <a:pPr algn="just">
              <a:lnSpc>
                <a:spcPct val="70000"/>
              </a:lnSpc>
            </a:pPr>
            <a:r>
              <a:rPr lang="pt-BR" sz="1800" smtClean="0"/>
              <a:t>Mães de crianças do grupo ‘surfactante tardio’ eram mais jovens (idade média de 27,6 anos vs 29,5 anos; P = 0,01) e possuíam menor escolaridade (p = 0,05).</a:t>
            </a:r>
          </a:p>
        </p:txBody>
      </p:sp>
      <p:sp>
        <p:nvSpPr>
          <p:cNvPr id="19460" name="CaixaDeTexto 3"/>
          <p:cNvSpPr txBox="1">
            <a:spLocks noChangeArrowheads="1"/>
          </p:cNvSpPr>
          <p:nvPr/>
        </p:nvSpPr>
        <p:spPr bwMode="auto">
          <a:xfrm>
            <a:off x="268288" y="6423025"/>
            <a:ext cx="8728075" cy="461963"/>
          </a:xfrm>
          <a:prstGeom prst="rect">
            <a:avLst/>
          </a:prstGeom>
          <a:noFill/>
          <a:ln w="9525">
            <a:noFill/>
            <a:miter lim="800000"/>
            <a:headEnd/>
            <a:tailEnd/>
          </a:ln>
        </p:spPr>
        <p:txBody>
          <a:bodyPr>
            <a:spAutoFit/>
          </a:bodyPr>
          <a:lstStyle/>
          <a:p>
            <a:pPr algn="ctr"/>
            <a:r>
              <a:rPr lang="en-US" sz="1200">
                <a:solidFill>
                  <a:srgbClr val="000000"/>
                </a:solidFill>
                <a:latin typeface="Calibri" pitchFamily="34" charset="0"/>
              </a:rPr>
              <a:t>BALLARD, Roberta A. et al. Randomized Trial of Late Surfactant Treatment in Ventilated Preterm Infants Receiving Inhaled Nitric Oxide. </a:t>
            </a:r>
            <a:r>
              <a:rPr lang="en-US" sz="1200" b="1">
                <a:solidFill>
                  <a:srgbClr val="000000"/>
                </a:solidFill>
                <a:latin typeface="Calibri" pitchFamily="34" charset="0"/>
              </a:rPr>
              <a:t>The Journal Of Pediatrics. </a:t>
            </a:r>
            <a:r>
              <a:rPr lang="en-US" sz="1200">
                <a:solidFill>
                  <a:srgbClr val="000000"/>
                </a:solidFill>
                <a:latin typeface="Calibri" pitchFamily="34" charset="0"/>
              </a:rPr>
              <a:t>San Diego, p. 23-29. jan. 2016.</a:t>
            </a:r>
            <a:endParaRPr lang="pt-BR" sz="1200">
              <a:solidFill>
                <a:srgbClr val="000000"/>
              </a:solidFill>
              <a:latin typeface="Calibri"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m 1"/>
          <p:cNvPicPr>
            <a:picLocks noChangeAspect="1"/>
          </p:cNvPicPr>
          <p:nvPr/>
        </p:nvPicPr>
        <p:blipFill>
          <a:blip r:embed="rId2"/>
          <a:srcRect/>
          <a:stretch>
            <a:fillRect/>
          </a:stretch>
        </p:blipFill>
        <p:spPr bwMode="auto">
          <a:xfrm>
            <a:off x="0" y="0"/>
            <a:ext cx="5500688" cy="6615113"/>
          </a:xfrm>
          <a:prstGeom prst="rect">
            <a:avLst/>
          </a:prstGeom>
          <a:noFill/>
          <a:ln w="9525">
            <a:noFill/>
            <a:miter lim="800000"/>
            <a:headEnd/>
            <a:tailEnd/>
          </a:ln>
        </p:spPr>
      </p:pic>
      <p:pic>
        <p:nvPicPr>
          <p:cNvPr id="20484" name="Picture 4"/>
          <p:cNvPicPr>
            <a:picLocks noChangeAspect="1" noChangeArrowheads="1"/>
          </p:cNvPicPr>
          <p:nvPr/>
        </p:nvPicPr>
        <p:blipFill>
          <a:blip r:embed="rId3"/>
          <a:srcRect/>
          <a:stretch>
            <a:fillRect/>
          </a:stretch>
        </p:blipFill>
        <p:spPr bwMode="auto">
          <a:xfrm>
            <a:off x="4106863" y="5540375"/>
            <a:ext cx="5037137" cy="358775"/>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7" name="Espaço Reservado para Conteúdo 3"/>
          <p:cNvPicPr>
            <a:picLocks noGrp="1" noChangeAspect="1"/>
          </p:cNvPicPr>
          <p:nvPr>
            <p:ph idx="1"/>
          </p:nvPr>
        </p:nvPicPr>
        <p:blipFill>
          <a:blip r:embed="rId2"/>
          <a:srcRect/>
          <a:stretch>
            <a:fillRect/>
          </a:stretch>
        </p:blipFill>
        <p:spPr>
          <a:xfrm>
            <a:off x="-98425" y="188913"/>
            <a:ext cx="5116513" cy="6319837"/>
          </a:xfrm>
        </p:spPr>
      </p:pic>
      <p:pic>
        <p:nvPicPr>
          <p:cNvPr id="21508" name="Imagem 6"/>
          <p:cNvPicPr>
            <a:picLocks noChangeAspect="1"/>
          </p:cNvPicPr>
          <p:nvPr/>
        </p:nvPicPr>
        <p:blipFill>
          <a:blip r:embed="rId3"/>
          <a:srcRect/>
          <a:stretch>
            <a:fillRect/>
          </a:stretch>
        </p:blipFill>
        <p:spPr bwMode="auto">
          <a:xfrm>
            <a:off x="4924425" y="0"/>
            <a:ext cx="4219575" cy="4705350"/>
          </a:xfrm>
          <a:prstGeom prst="rect">
            <a:avLst/>
          </a:prstGeom>
          <a:noFill/>
          <a:ln w="9525">
            <a:noFill/>
            <a:miter lim="800000"/>
            <a:headEnd/>
            <a:tailEnd/>
          </a:ln>
        </p:spPr>
      </p:pic>
      <p:pic>
        <p:nvPicPr>
          <p:cNvPr id="21510" name="Picture 6"/>
          <p:cNvPicPr>
            <a:picLocks noChangeAspect="1" noChangeArrowheads="1"/>
          </p:cNvPicPr>
          <p:nvPr/>
        </p:nvPicPr>
        <p:blipFill>
          <a:blip r:embed="rId4"/>
          <a:srcRect/>
          <a:stretch>
            <a:fillRect/>
          </a:stretch>
        </p:blipFill>
        <p:spPr bwMode="auto">
          <a:xfrm>
            <a:off x="4902200" y="5149850"/>
            <a:ext cx="4241800" cy="1265238"/>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pPr algn="ctr"/>
            <a:r>
              <a:rPr lang="pt-BR" smtClean="0"/>
              <a:t>Resultados </a:t>
            </a:r>
          </a:p>
        </p:txBody>
      </p:sp>
      <p:sp>
        <p:nvSpPr>
          <p:cNvPr id="3" name="Espaço Reservado para Conteúdo 2"/>
          <p:cNvSpPr>
            <a:spLocks noGrp="1"/>
          </p:cNvSpPr>
          <p:nvPr>
            <p:ph idx="1"/>
          </p:nvPr>
        </p:nvSpPr>
        <p:spPr/>
        <p:txBody>
          <a:bodyPr rtlCol="0">
            <a:normAutofit/>
          </a:bodyPr>
          <a:lstStyle/>
          <a:p>
            <a:pPr algn="just" fontAlgn="auto">
              <a:spcAft>
                <a:spcPts val="0"/>
              </a:spcAft>
              <a:defRPr/>
            </a:pPr>
            <a:r>
              <a:rPr lang="pt-BR" sz="2000" dirty="0"/>
              <a:t>As principais razões para a exclusão de RN elegíveis foram:</a:t>
            </a:r>
          </a:p>
          <a:p>
            <a:pPr marL="0" indent="0" algn="just" fontAlgn="auto">
              <a:spcAft>
                <a:spcPts val="0"/>
              </a:spcAft>
              <a:buFont typeface="Arial" pitchFamily="34" charset="0"/>
              <a:buNone/>
              <a:defRPr/>
            </a:pPr>
            <a:endParaRPr lang="pt-BR" sz="2000" dirty="0"/>
          </a:p>
          <a:p>
            <a:pPr lvl="1" algn="just" fontAlgn="auto">
              <a:spcAft>
                <a:spcPts val="0"/>
              </a:spcAft>
              <a:defRPr/>
            </a:pPr>
            <a:r>
              <a:rPr lang="pt-BR" sz="2000" dirty="0"/>
              <a:t>malformação congênita (n=22), </a:t>
            </a:r>
          </a:p>
          <a:p>
            <a:pPr lvl="1" algn="just" fontAlgn="auto">
              <a:spcAft>
                <a:spcPts val="0"/>
              </a:spcAft>
              <a:defRPr/>
            </a:pPr>
            <a:r>
              <a:rPr lang="pt-BR" sz="2000" dirty="0"/>
              <a:t>instabilidade clínica (n=112), </a:t>
            </a:r>
          </a:p>
          <a:p>
            <a:pPr lvl="1" algn="just" fontAlgn="auto">
              <a:spcAft>
                <a:spcPts val="0"/>
              </a:spcAft>
              <a:defRPr/>
            </a:pPr>
            <a:r>
              <a:rPr lang="pt-BR" sz="2000" dirty="0"/>
              <a:t>expectativa de vida &lt; 7 dias (n = 23), </a:t>
            </a:r>
          </a:p>
          <a:p>
            <a:pPr lvl="1" algn="just" fontAlgn="auto">
              <a:spcAft>
                <a:spcPts val="0"/>
              </a:spcAft>
              <a:defRPr/>
            </a:pPr>
            <a:r>
              <a:rPr lang="pt-BR" sz="2000" dirty="0"/>
              <a:t>hemorragia intraventricular bilateral grau 4  (n=33),</a:t>
            </a:r>
          </a:p>
          <a:p>
            <a:pPr lvl="1" algn="just" fontAlgn="auto">
              <a:spcAft>
                <a:spcPts val="0"/>
              </a:spcAft>
              <a:defRPr/>
            </a:pPr>
            <a:r>
              <a:rPr lang="pt-BR" sz="2000" dirty="0"/>
              <a:t>improbabilidade de estar disponível para avaliação com 36 semanas (n = 44).</a:t>
            </a:r>
          </a:p>
          <a:p>
            <a:pPr algn="just" fontAlgn="auto">
              <a:spcAft>
                <a:spcPts val="0"/>
              </a:spcAft>
              <a:defRPr/>
            </a:pPr>
            <a:endParaRPr lang="pt-BR" sz="2000" dirty="0"/>
          </a:p>
          <a:p>
            <a:pPr algn="just" fontAlgn="auto">
              <a:spcAft>
                <a:spcPts val="0"/>
              </a:spcAft>
              <a:defRPr/>
            </a:pPr>
            <a:endParaRPr lang="pt-BR" sz="20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pPr algn="ctr"/>
            <a:r>
              <a:rPr lang="pt-BR" smtClean="0"/>
              <a:t>Resultados </a:t>
            </a:r>
          </a:p>
        </p:txBody>
      </p:sp>
      <p:sp>
        <p:nvSpPr>
          <p:cNvPr id="3" name="Espaço Reservado para Conteúdo 2"/>
          <p:cNvSpPr>
            <a:spLocks noGrp="1"/>
          </p:cNvSpPr>
          <p:nvPr>
            <p:ph idx="1"/>
          </p:nvPr>
        </p:nvSpPr>
        <p:spPr/>
        <p:txBody>
          <a:bodyPr>
            <a:normAutofit/>
          </a:bodyPr>
          <a:lstStyle/>
          <a:p>
            <a:pPr algn="ctr"/>
            <a:r>
              <a:rPr lang="pt-BR" sz="2400" b="1" smtClean="0">
                <a:solidFill>
                  <a:srgbClr val="0000FF"/>
                </a:solidFill>
              </a:rPr>
              <a:t>A sobrevida sem DBP dos RN foi a mesma no grupo surfactante tardio e no grupo controle ao alcançarem 36 semanas. </a:t>
            </a:r>
            <a:r>
              <a:rPr lang="pt-BR" sz="2400" smtClean="0">
                <a:solidFill>
                  <a:srgbClr val="0000FF"/>
                </a:solidFill>
              </a:rPr>
              <a:t>(31,3% vs 31,7%; relativo benefício, 0,98; IC a  95%, 0,75-1,28; P = 0,89) </a:t>
            </a:r>
            <a:r>
              <a:rPr lang="pt-BR" sz="2400" b="1" smtClean="0"/>
              <a:t>ou ao alcançarem 40 semanas</a:t>
            </a:r>
            <a:r>
              <a:rPr lang="pt-BR" sz="2400" smtClean="0"/>
              <a:t> </a:t>
            </a:r>
            <a:r>
              <a:rPr lang="pt-BR" sz="2400" smtClean="0">
                <a:solidFill>
                  <a:srgbClr val="0000FF"/>
                </a:solidFill>
              </a:rPr>
              <a:t>(58,7% vs 54,1%; benefício relativo, 1,08; 95% IC, 0.92- 1,27; P = 0,33)</a:t>
            </a:r>
          </a:p>
          <a:p>
            <a:pPr algn="just"/>
            <a:r>
              <a:rPr lang="pt-BR" sz="2000" b="1" smtClean="0">
                <a:solidFill>
                  <a:srgbClr val="0000FF"/>
                </a:solidFill>
              </a:rPr>
              <a:t>Não houve diferença em relação a gravidade da doença pulmonar</a:t>
            </a:r>
            <a:r>
              <a:rPr lang="pt-BR" sz="2000" smtClean="0"/>
              <a:t>; </a:t>
            </a:r>
          </a:p>
          <a:p>
            <a:pPr algn="just">
              <a:buFont typeface="Arial" pitchFamily="34" charset="0"/>
              <a:buNone/>
            </a:pPr>
            <a:r>
              <a:rPr lang="pt-BR" sz="2000" b="1" smtClean="0">
                <a:solidFill>
                  <a:srgbClr val="0000FF"/>
                </a:solidFill>
              </a:rPr>
              <a:t>A necessidade de dias de ventilação mecânica antes das 36 semanas foi semelhante em ambos os grupos </a:t>
            </a:r>
            <a:r>
              <a:rPr lang="pt-BR" sz="1600" b="1" smtClean="0">
                <a:solidFill>
                  <a:srgbClr val="0000FF"/>
                </a:solidFill>
              </a:rPr>
              <a:t>(</a:t>
            </a:r>
            <a:r>
              <a:rPr lang="pt-BR" sz="1600" smtClean="0">
                <a:solidFill>
                  <a:srgbClr val="0000FF"/>
                </a:solidFill>
              </a:rPr>
              <a:t>média de 38,1 vs 37,3; P = 0,60</a:t>
            </a:r>
            <a:r>
              <a:rPr lang="pt-BR" sz="1600" smtClean="0"/>
              <a:t>), </a:t>
            </a:r>
            <a:r>
              <a:rPr lang="pt-BR" sz="2000" b="1" smtClean="0">
                <a:solidFill>
                  <a:srgbClr val="0000FF"/>
                </a:solidFill>
              </a:rPr>
              <a:t>bem como os dias de suplementação de oxigênio</a:t>
            </a:r>
            <a:r>
              <a:rPr lang="pt-BR" sz="2000" smtClean="0"/>
              <a:t> </a:t>
            </a:r>
            <a:r>
              <a:rPr lang="pt-BR" sz="1600" smtClean="0"/>
              <a:t>(</a:t>
            </a:r>
            <a:r>
              <a:rPr lang="pt-BR" sz="1600" smtClean="0">
                <a:solidFill>
                  <a:srgbClr val="0000FF"/>
                </a:solidFill>
              </a:rPr>
              <a:t>média de 69,9 vs 69,2; P = 0,65</a:t>
            </a:r>
            <a:r>
              <a:rPr lang="pt-BR" sz="1600" smtClean="0"/>
              <a:t>), </a:t>
            </a:r>
            <a:r>
              <a:rPr lang="pt-BR" sz="2000" smtClean="0"/>
              <a:t>e </a:t>
            </a:r>
            <a:r>
              <a:rPr lang="pt-BR" sz="2000" b="1" smtClean="0">
                <a:solidFill>
                  <a:srgbClr val="0000FF"/>
                </a:solidFill>
              </a:rPr>
              <a:t>taxa de tratamento com corticosteróides sistêmicos</a:t>
            </a:r>
            <a:r>
              <a:rPr lang="pt-BR" sz="2000" smtClean="0"/>
              <a:t> </a:t>
            </a:r>
            <a:r>
              <a:rPr lang="pt-BR" sz="1600" smtClean="0"/>
              <a:t>(</a:t>
            </a:r>
            <a:r>
              <a:rPr lang="pt-BR" sz="1600" smtClean="0">
                <a:solidFill>
                  <a:srgbClr val="0000FF"/>
                </a:solidFill>
              </a:rPr>
              <a:t>71,8% vs 78%, P = 0,15</a:t>
            </a:r>
            <a:r>
              <a:rPr lang="pt-BR" sz="1600" smtClean="0"/>
              <a:t>). </a:t>
            </a:r>
          </a:p>
          <a:p>
            <a:pPr algn="just">
              <a:buFont typeface="Arial" pitchFamily="34" charset="0"/>
              <a:buNone/>
            </a:pPr>
            <a:r>
              <a:rPr lang="pt-BR" sz="1600" smtClean="0"/>
              <a:t>                                                                </a:t>
            </a:r>
            <a:r>
              <a:rPr lang="pt-BR" sz="1600" smtClean="0">
                <a:solidFill>
                  <a:srgbClr val="0000FF"/>
                </a:solidFill>
              </a:rPr>
              <a:t>(Tabela II)</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p:txBody>
          <a:bodyPr/>
          <a:lstStyle/>
          <a:p>
            <a:pPr algn="ctr"/>
            <a:endParaRPr lang="pt-BR" smtClean="0"/>
          </a:p>
        </p:txBody>
      </p:sp>
      <p:pic>
        <p:nvPicPr>
          <p:cNvPr id="24579" name="Espaço Reservado para Conteúdo 3"/>
          <p:cNvPicPr>
            <a:picLocks noGrp="1" noChangeAspect="1"/>
          </p:cNvPicPr>
          <p:nvPr>
            <p:ph idx="1"/>
          </p:nvPr>
        </p:nvPicPr>
        <p:blipFill>
          <a:blip r:embed="rId2"/>
          <a:srcRect/>
          <a:stretch>
            <a:fillRect/>
          </a:stretch>
        </p:blipFill>
        <p:spPr>
          <a:xfrm>
            <a:off x="371475" y="0"/>
            <a:ext cx="8462963" cy="6772275"/>
          </a:xfrm>
        </p:spPr>
      </p:pic>
      <p:pic>
        <p:nvPicPr>
          <p:cNvPr id="24581" name="Picture 5"/>
          <p:cNvPicPr>
            <a:picLocks noChangeAspect="1" noChangeArrowheads="1"/>
          </p:cNvPicPr>
          <p:nvPr/>
        </p:nvPicPr>
        <p:blipFill>
          <a:blip r:embed="rId3"/>
          <a:srcRect/>
          <a:stretch>
            <a:fillRect/>
          </a:stretch>
        </p:blipFill>
        <p:spPr bwMode="auto">
          <a:xfrm>
            <a:off x="7888288" y="6545263"/>
            <a:ext cx="830262" cy="198437"/>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p:txBody>
          <a:bodyPr/>
          <a:lstStyle/>
          <a:p>
            <a:pPr algn="ctr"/>
            <a:r>
              <a:rPr lang="pt-BR" smtClean="0"/>
              <a:t>Resultados</a:t>
            </a:r>
          </a:p>
        </p:txBody>
      </p:sp>
      <p:sp>
        <p:nvSpPr>
          <p:cNvPr id="25603" name="Espaço Reservado para Conteúdo 2"/>
          <p:cNvSpPr>
            <a:spLocks noGrp="1"/>
          </p:cNvSpPr>
          <p:nvPr>
            <p:ph idx="1"/>
          </p:nvPr>
        </p:nvSpPr>
        <p:spPr/>
        <p:txBody>
          <a:bodyPr/>
          <a:lstStyle/>
          <a:p>
            <a:pPr algn="just"/>
            <a:r>
              <a:rPr lang="pt-BR" sz="2000" b="1" smtClean="0">
                <a:solidFill>
                  <a:srgbClr val="0000FF"/>
                </a:solidFill>
              </a:rPr>
              <a:t>Também não houve diferença entre os grupos de crianças de IG &lt;26 semanas ou IG entre 26-28 semanas.</a:t>
            </a:r>
            <a:r>
              <a:rPr lang="pt-BR" sz="2000" smtClean="0"/>
              <a:t> </a:t>
            </a:r>
          </a:p>
          <a:p>
            <a:pPr algn="just"/>
            <a:endParaRPr lang="pt-BR" sz="2000" smtClean="0"/>
          </a:p>
          <a:p>
            <a:pPr algn="just"/>
            <a:r>
              <a:rPr lang="pt-BR" sz="2000" b="1" smtClean="0">
                <a:solidFill>
                  <a:srgbClr val="0000FF"/>
                </a:solidFill>
              </a:rPr>
              <a:t>Não houve nenhuma diferença na severidade da DBP entre os 2 grupos</a:t>
            </a:r>
            <a:r>
              <a:rPr lang="pt-BR" sz="2000" smtClean="0"/>
              <a:t>. Todas os RN foram classificados como DBP moderada a severa, de acordo com a definição do NIH².</a:t>
            </a:r>
          </a:p>
          <a:p>
            <a:pPr algn="just"/>
            <a:endParaRPr lang="pt-BR" sz="2000" smtClean="0"/>
          </a:p>
          <a:p>
            <a:pPr algn="just"/>
            <a:r>
              <a:rPr lang="pt-BR" sz="2000" b="1" smtClean="0"/>
              <a:t>Os bebês não-brancos tenderam a apresentar melhores resultados em ambos os grupos</a:t>
            </a:r>
            <a:r>
              <a:rPr lang="pt-BR" sz="2000" smtClean="0"/>
              <a:t>, com 37% das crianças não-brancas sobrevivendo sem DBP, em comparação a  24% das crianças brancas.</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p:txBody>
          <a:bodyPr/>
          <a:lstStyle/>
          <a:p>
            <a:pPr algn="ctr"/>
            <a:r>
              <a:rPr lang="pt-BR" smtClean="0"/>
              <a:t>Segurança</a:t>
            </a:r>
          </a:p>
        </p:txBody>
      </p:sp>
      <p:sp>
        <p:nvSpPr>
          <p:cNvPr id="26627" name="Espaço Reservado para Conteúdo 2"/>
          <p:cNvSpPr>
            <a:spLocks noGrp="1"/>
          </p:cNvSpPr>
          <p:nvPr>
            <p:ph idx="1"/>
          </p:nvPr>
        </p:nvSpPr>
        <p:spPr/>
        <p:txBody>
          <a:bodyPr/>
          <a:lstStyle/>
          <a:p>
            <a:pPr algn="just"/>
            <a:r>
              <a:rPr lang="pt-BR" sz="2000" smtClean="0"/>
              <a:t>Ao todo, foram realizados 2293 procedimentos de administração de dose ao longo do ensaio.</a:t>
            </a:r>
          </a:p>
          <a:p>
            <a:pPr algn="just"/>
            <a:endParaRPr lang="pt-BR" sz="2000" smtClean="0"/>
          </a:p>
          <a:p>
            <a:pPr algn="just"/>
            <a:r>
              <a:rPr lang="pt-BR" sz="2000" smtClean="0"/>
              <a:t>Crianças foram extubadas tão logo quanto possível; nenhuma criança permaneceu intubada com a finalidade de receber doses adicionais.</a:t>
            </a:r>
          </a:p>
          <a:p>
            <a:endParaRPr lang="pt-BR" smtClean="0"/>
          </a:p>
          <a:p>
            <a:pPr algn="just"/>
            <a:r>
              <a:rPr lang="pt-BR" sz="2000" smtClean="0"/>
              <a:t>No entanto, a maioria dos bebês, em ambos os grupos, continuou a exigir intubação e recebeu todos as 5 doses /procedimentos placebo (78,2% no grupo surfactante tardio e 81,9% no grupo controle).</a:t>
            </a:r>
          </a:p>
          <a:p>
            <a:pPr algn="just">
              <a:buFont typeface="Arial" pitchFamily="34" charset="0"/>
              <a:buNone/>
            </a:pPr>
            <a:r>
              <a:rPr lang="pt-BR" sz="2000" smtClean="0"/>
              <a:t>                                             (</a:t>
            </a:r>
            <a:r>
              <a:rPr lang="pt-BR" sz="2000" smtClean="0">
                <a:solidFill>
                  <a:srgbClr val="0000FF"/>
                </a:solidFill>
              </a:rPr>
              <a:t>Tabela III</a:t>
            </a:r>
            <a:r>
              <a:rPr lang="pt-BR" sz="2000" smtClean="0"/>
              <a:t>)</a:t>
            </a:r>
          </a:p>
          <a:p>
            <a:pPr algn="just"/>
            <a:r>
              <a:rPr lang="pt-BR" sz="2000" smtClean="0"/>
              <a:t>A intervenção foi suspensa em 23 pacientes devido a solicitação médica ou dos pais (</a:t>
            </a:r>
            <a:r>
              <a:rPr lang="pt-BR" sz="2000" smtClean="0">
                <a:solidFill>
                  <a:srgbClr val="0000FF"/>
                </a:solidFill>
              </a:rPr>
              <a:t>Figura</a:t>
            </a:r>
            <a:r>
              <a:rPr lang="pt-BR" sz="2000" smtClean="0"/>
              <a:t>).</a:t>
            </a:r>
          </a:p>
          <a:p>
            <a:pPr algn="just"/>
            <a:endParaRPr lang="pt-BR" sz="2000" smtClean="0"/>
          </a:p>
          <a:p>
            <a:pPr algn="just"/>
            <a:endParaRPr lang="pt-BR" sz="2000"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p:txBody>
          <a:bodyPr/>
          <a:lstStyle/>
          <a:p>
            <a:pPr algn="ctr"/>
            <a:r>
              <a:rPr lang="pt-BR" smtClean="0"/>
              <a:t>Segurança</a:t>
            </a:r>
          </a:p>
        </p:txBody>
      </p:sp>
      <p:sp>
        <p:nvSpPr>
          <p:cNvPr id="27651" name="Espaço Reservado para Conteúdo 2"/>
          <p:cNvSpPr>
            <a:spLocks noGrp="1"/>
          </p:cNvSpPr>
          <p:nvPr>
            <p:ph idx="1"/>
          </p:nvPr>
        </p:nvSpPr>
        <p:spPr/>
        <p:txBody>
          <a:bodyPr/>
          <a:lstStyle/>
          <a:p>
            <a:pPr algn="just"/>
            <a:r>
              <a:rPr lang="pt-BR" sz="2000" smtClean="0"/>
              <a:t>Todas as crianças apresentaram episódios de bradicardia transitória e dessaturação de oxigênio durante a hospitalização e necessitaram de reintubação periódica. </a:t>
            </a:r>
          </a:p>
          <a:p>
            <a:pPr algn="just"/>
            <a:endParaRPr lang="pt-BR" sz="2000" smtClean="0"/>
          </a:p>
          <a:p>
            <a:pPr algn="just"/>
            <a:r>
              <a:rPr lang="pt-BR" sz="2000" smtClean="0"/>
              <a:t>Como esperado, crianças do grupo “surfactante tardio” tiveram maiores taxas de bradicardia transitória (3,7% vs 0,6%) e dessaturação de oxigênio transitória (11,7% vs 4,5%) durante as administrações das doses.</a:t>
            </a:r>
          </a:p>
          <a:p>
            <a:pPr algn="just"/>
            <a:endParaRPr lang="pt-BR" sz="2000" smtClean="0"/>
          </a:p>
          <a:p>
            <a:pPr algn="just"/>
            <a:r>
              <a:rPr lang="pt-BR" sz="2000" smtClean="0"/>
              <a:t>No geral, o procedimento de dosagem foi bem tolerado.</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5" name="Espaço Reservado para Conteúdo 3"/>
          <p:cNvPicPr>
            <a:picLocks noGrp="1" noChangeAspect="1"/>
          </p:cNvPicPr>
          <p:nvPr>
            <p:ph idx="1"/>
          </p:nvPr>
        </p:nvPicPr>
        <p:blipFill>
          <a:blip r:embed="rId2"/>
          <a:srcRect/>
          <a:stretch>
            <a:fillRect/>
          </a:stretch>
        </p:blipFill>
        <p:spPr>
          <a:xfrm>
            <a:off x="0" y="303213"/>
            <a:ext cx="5095875" cy="6554787"/>
          </a:xfrm>
        </p:spPr>
      </p:pic>
      <p:pic>
        <p:nvPicPr>
          <p:cNvPr id="28677" name="Picture 5"/>
          <p:cNvPicPr>
            <a:picLocks noChangeAspect="1" noChangeArrowheads="1"/>
          </p:cNvPicPr>
          <p:nvPr/>
        </p:nvPicPr>
        <p:blipFill>
          <a:blip r:embed="rId3"/>
          <a:srcRect/>
          <a:stretch>
            <a:fillRect/>
          </a:stretch>
        </p:blipFill>
        <p:spPr bwMode="auto">
          <a:xfrm>
            <a:off x="5038725" y="6330950"/>
            <a:ext cx="3965575" cy="527050"/>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a:xfrm>
            <a:off x="704850" y="0"/>
            <a:ext cx="7886700" cy="1325563"/>
          </a:xfrm>
        </p:spPr>
        <p:txBody>
          <a:bodyPr/>
          <a:lstStyle/>
          <a:p>
            <a:pPr algn="ctr"/>
            <a:r>
              <a:rPr lang="pt-BR" smtClean="0"/>
              <a:t>Discussão</a:t>
            </a:r>
          </a:p>
        </p:txBody>
      </p:sp>
      <p:sp>
        <p:nvSpPr>
          <p:cNvPr id="29699" name="Espaço Reservado para Conteúdo 2"/>
          <p:cNvSpPr>
            <a:spLocks noGrp="1"/>
          </p:cNvSpPr>
          <p:nvPr>
            <p:ph idx="1"/>
          </p:nvPr>
        </p:nvSpPr>
        <p:spPr>
          <a:xfrm>
            <a:off x="628650" y="1035050"/>
            <a:ext cx="7886700" cy="5141913"/>
          </a:xfrm>
        </p:spPr>
        <p:txBody>
          <a:bodyPr/>
          <a:lstStyle/>
          <a:p>
            <a:pPr algn="just"/>
            <a:r>
              <a:rPr lang="pt-BR" sz="2000" smtClean="0"/>
              <a:t>Não foi encontrado </a:t>
            </a:r>
            <a:r>
              <a:rPr lang="pt-BR" sz="2000" b="1" smtClean="0">
                <a:solidFill>
                  <a:srgbClr val="FF0000"/>
                </a:solidFill>
              </a:rPr>
              <a:t>nenhum beneficio</a:t>
            </a:r>
            <a:r>
              <a:rPr lang="pt-BR" sz="2000" smtClean="0">
                <a:solidFill>
                  <a:srgbClr val="FF0000"/>
                </a:solidFill>
              </a:rPr>
              <a:t> </a:t>
            </a:r>
            <a:r>
              <a:rPr lang="pt-BR" sz="2000" b="1" smtClean="0">
                <a:solidFill>
                  <a:srgbClr val="FF0000"/>
                </a:solidFill>
                <a:ea typeface="Calibri" pitchFamily="34" charset="0"/>
                <a:cs typeface="Times New Roman" pitchFamily="18" charset="0"/>
              </a:rPr>
              <a:t>na administração de surfactante tardio</a:t>
            </a:r>
            <a:r>
              <a:rPr lang="pt-BR" sz="2000" smtClean="0">
                <a:ea typeface="Calibri" pitchFamily="34" charset="0"/>
                <a:cs typeface="Times New Roman" pitchFamily="18" charset="0"/>
              </a:rPr>
              <a:t> como empregado no ensaio ‘TOLSURF’ no que diz respeito à sobrevida sem DBP com 36 ou 40 semanas de vida, ou na gravidade da DBP como definido pela NIH². </a:t>
            </a:r>
          </a:p>
          <a:p>
            <a:pPr algn="just"/>
            <a:r>
              <a:rPr lang="pt-BR" sz="2000" smtClean="0"/>
              <a:t>A terapia de combinação de surfactante com iNO foi projetado para atender aos diversos componentes da patogênese multifatorial  DBP.</a:t>
            </a:r>
          </a:p>
          <a:p>
            <a:pPr algn="just"/>
            <a:r>
              <a:rPr lang="pt-BR" sz="2000" smtClean="0"/>
              <a:t> Em modelos animais de DBP, o tratamento com iNO foi demonstrado prevenir o aumento da resistência das vias aéreas e a muscularidade, </a:t>
            </a:r>
            <a:r>
              <a:rPr lang="pt-BR" sz="2000" baseline="30000" smtClean="0"/>
              <a:t>29,30</a:t>
            </a:r>
            <a:r>
              <a:rPr lang="pt-BR" sz="2000" smtClean="0"/>
              <a:t>, melhorar transitoriamente a função do surfactante,</a:t>
            </a:r>
            <a:r>
              <a:rPr lang="pt-BR" sz="2000" baseline="30000" smtClean="0"/>
              <a:t>22</a:t>
            </a:r>
            <a:r>
              <a:rPr lang="pt-BR" sz="2000" smtClean="0"/>
              <a:t> e melhorar o crescimento do pulmão, angiogênese e alveolarization.</a:t>
            </a:r>
            <a:r>
              <a:rPr lang="pt-BR" sz="2000" baseline="30000" smtClean="0"/>
              <a:t>31</a:t>
            </a:r>
            <a:r>
              <a:rPr lang="pt-BR" sz="2000" smtClean="0"/>
              <a:t> </a:t>
            </a:r>
          </a:p>
          <a:p>
            <a:pPr algn="just"/>
            <a:r>
              <a:rPr lang="pt-BR" sz="2000" smtClean="0"/>
              <a:t>Clinicamente, o iNO foi aumentou a sobrevida sem DBP e melhorou a função pulmonar com 1 ano em um grande ensaio clínico, </a:t>
            </a:r>
            <a:r>
              <a:rPr lang="pt-BR" sz="2000" baseline="30000" smtClean="0"/>
              <a:t>11,20,21</a:t>
            </a:r>
            <a:r>
              <a:rPr lang="pt-BR" sz="2000" smtClean="0"/>
              <a:t> em que as crianças afro-americanos tendem a responder melhor que as crianças brancas (P=0,055)</a:t>
            </a:r>
          </a:p>
          <a:p>
            <a:pPr algn="just"/>
            <a:endParaRPr lang="pt-BR" sz="2000" smtClean="0">
              <a:solidFill>
                <a:srgbClr val="0000FF"/>
              </a:solidFill>
              <a:cs typeface="Times New Roman"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p:cNvSpPr>
          <p:nvPr>
            <p:ph type="body" idx="1"/>
          </p:nvPr>
        </p:nvSpPr>
        <p:spPr/>
        <p:txBody>
          <a:bodyPr/>
          <a:lstStyle/>
          <a:p>
            <a:r>
              <a:rPr lang="pt-BR" sz="2400" smtClean="0"/>
              <a:t>Neste ensaio, concebido e iniciado antes da Conferência de Consenso do NIH sobre o uso de iNO em recém-nascidos prematuros, foi baseada na hipótese de que a combinação de iNOi com doses tardias de surfactante, dada a conhecida deficiência / disfunção dosurfactante em prematuros ventilados após a primeira semana de vida, </a:t>
            </a:r>
            <a:r>
              <a:rPr lang="pt-BR" sz="2400" baseline="30000" smtClean="0"/>
              <a:t>13</a:t>
            </a:r>
            <a:r>
              <a:rPr lang="pt-BR" sz="2400" smtClean="0"/>
              <a:t> e confirmada em um subconjunto de crianças doTOLSURF antes da primeira dose, iria encurtar a exposição ao estresse oxidativo,  volutrauma da ventilação mecânica, diminuindo assim a gravidade doença pulmonar precoce e subsequente diagnóstico de DBP</a:t>
            </a:r>
          </a:p>
        </p:txBody>
      </p:sp>
      <p:sp>
        <p:nvSpPr>
          <p:cNvPr id="58372" name="Título 1"/>
          <p:cNvSpPr>
            <a:spLocks/>
          </p:cNvSpPr>
          <p:nvPr/>
        </p:nvSpPr>
        <p:spPr bwMode="auto">
          <a:xfrm>
            <a:off x="704850" y="0"/>
            <a:ext cx="7886700" cy="1325563"/>
          </a:xfrm>
          <a:prstGeom prst="rect">
            <a:avLst/>
          </a:prstGeom>
          <a:noFill/>
          <a:ln w="9525">
            <a:noFill/>
            <a:miter lim="800000"/>
            <a:headEnd/>
            <a:tailEnd/>
          </a:ln>
        </p:spPr>
        <p:txBody>
          <a:bodyPr anchor="ctr"/>
          <a:lstStyle/>
          <a:p>
            <a:pPr algn="ctr" defTabSz="914400">
              <a:lnSpc>
                <a:spcPct val="90000"/>
              </a:lnSpc>
            </a:pPr>
            <a:r>
              <a:rPr lang="pt-BR" sz="4400">
                <a:latin typeface="Calibri Light" pitchFamily="34" charset="0"/>
              </a:rPr>
              <a:t>Discussão</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p:cNvSpPr>
          <p:nvPr>
            <p:ph type="body" idx="1"/>
          </p:nvPr>
        </p:nvSpPr>
        <p:spPr/>
        <p:txBody>
          <a:bodyPr/>
          <a:lstStyle/>
          <a:p>
            <a:pPr algn="just"/>
            <a:r>
              <a:rPr lang="pt-BR" sz="2000" smtClean="0"/>
              <a:t>Os presentes autores relatam que </a:t>
            </a:r>
            <a:r>
              <a:rPr lang="pt-BR" sz="2000" smtClean="0">
                <a:solidFill>
                  <a:srgbClr val="FF0000"/>
                </a:solidFill>
              </a:rPr>
              <a:t>os  bebês inscritos neste ensaio tiveram uma menor taxa de sobrevivência sem DBP com 36 semanas (31%) do que era esperado, baseando-se na taxa encontrada no  estudo anterior ‘NO CLD’ (44%) destes mesmos autores</a:t>
            </a:r>
          </a:p>
          <a:p>
            <a:pPr algn="just"/>
            <a:endParaRPr lang="pt-BR" sz="2000" smtClean="0">
              <a:solidFill>
                <a:srgbClr val="FF0000"/>
              </a:solidFill>
            </a:endParaRPr>
          </a:p>
          <a:p>
            <a:pPr algn="just"/>
            <a:r>
              <a:rPr lang="pt-BR" sz="2000" smtClean="0"/>
              <a:t>A </a:t>
            </a:r>
            <a:r>
              <a:rPr lang="pt-BR" sz="2000" smtClean="0">
                <a:solidFill>
                  <a:srgbClr val="FF0000"/>
                </a:solidFill>
              </a:rPr>
              <a:t>taxa de morte antes de 36 semanas foi de 5,8% no estudo NO CLD, enquanto que no TOLSURF foi de 7,8%.</a:t>
            </a:r>
          </a:p>
          <a:p>
            <a:endParaRPr lang="pt-BR" smtClean="0">
              <a:solidFill>
                <a:srgbClr val="FF0000"/>
              </a:solidFill>
            </a:endParaRPr>
          </a:p>
        </p:txBody>
      </p:sp>
      <p:sp>
        <p:nvSpPr>
          <p:cNvPr id="57348" name="Título 1"/>
          <p:cNvSpPr>
            <a:spLocks/>
          </p:cNvSpPr>
          <p:nvPr/>
        </p:nvSpPr>
        <p:spPr bwMode="auto">
          <a:xfrm>
            <a:off x="704850" y="0"/>
            <a:ext cx="7886700" cy="1325563"/>
          </a:xfrm>
          <a:prstGeom prst="rect">
            <a:avLst/>
          </a:prstGeom>
          <a:noFill/>
          <a:ln w="9525">
            <a:noFill/>
            <a:miter lim="800000"/>
            <a:headEnd/>
            <a:tailEnd/>
          </a:ln>
        </p:spPr>
        <p:txBody>
          <a:bodyPr anchor="ctr"/>
          <a:lstStyle/>
          <a:p>
            <a:pPr algn="ctr" defTabSz="914400">
              <a:lnSpc>
                <a:spcPct val="90000"/>
              </a:lnSpc>
            </a:pPr>
            <a:r>
              <a:rPr lang="pt-BR" sz="4400">
                <a:latin typeface="Calibri Light" pitchFamily="34" charset="0"/>
              </a:rPr>
              <a:t>Discussão</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a:spLocks noGrp="1"/>
          </p:cNvSpPr>
          <p:nvPr>
            <p:ph type="title"/>
          </p:nvPr>
        </p:nvSpPr>
        <p:spPr>
          <a:xfrm>
            <a:off x="628650" y="374650"/>
            <a:ext cx="7886700" cy="1325563"/>
          </a:xfrm>
        </p:spPr>
        <p:txBody>
          <a:bodyPr/>
          <a:lstStyle/>
          <a:p>
            <a:pPr algn="ctr"/>
            <a:r>
              <a:rPr lang="pt-BR" smtClean="0"/>
              <a:t>Discussão</a:t>
            </a:r>
          </a:p>
        </p:txBody>
      </p:sp>
      <p:sp>
        <p:nvSpPr>
          <p:cNvPr id="30723" name="Espaço Reservado para Conteúdo 2"/>
          <p:cNvSpPr>
            <a:spLocks noGrp="1"/>
          </p:cNvSpPr>
          <p:nvPr>
            <p:ph idx="1"/>
          </p:nvPr>
        </p:nvSpPr>
        <p:spPr/>
        <p:txBody>
          <a:bodyPr/>
          <a:lstStyle/>
          <a:p>
            <a:pPr algn="just"/>
            <a:r>
              <a:rPr lang="pt-BR" sz="2200" smtClean="0"/>
              <a:t>Os autores acreditam  que a maior taxa de DBP pode ser atribuído ao fato de que os lactentes do TOLSURF eram uma semana mais jovens (média de IG, 25,2 semanas vs 26 semanas) e tinham uma média inferior de peso ao nascer (700 g vs 763 g);</a:t>
            </a:r>
          </a:p>
          <a:p>
            <a:pPr algn="just"/>
            <a:endParaRPr lang="pt-BR" sz="2200" smtClean="0"/>
          </a:p>
          <a:p>
            <a:pPr algn="just"/>
            <a:r>
              <a:rPr lang="pt-BR" sz="2200" smtClean="0"/>
              <a:t>E também fato de que as crianças precisavam ser intubadas para se qualificar para inscrição no TOLSURF, enquanto que no estudo NO CLD, as crianças poderiam estar em CPAP, configurando assim maior comprometimento pulmonar inicial nos participantes do TOLSURF</a:t>
            </a:r>
            <a:r>
              <a:rPr lang="pt-BR" sz="2000" smtClean="0"/>
              <a:t>.</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a:xfrm>
            <a:off x="601663" y="158750"/>
            <a:ext cx="7886700" cy="1325563"/>
          </a:xfrm>
        </p:spPr>
        <p:txBody>
          <a:bodyPr/>
          <a:lstStyle/>
          <a:p>
            <a:pPr algn="ctr"/>
            <a:r>
              <a:rPr lang="pt-BR" smtClean="0"/>
              <a:t>Discussão</a:t>
            </a:r>
          </a:p>
        </p:txBody>
      </p:sp>
      <p:sp>
        <p:nvSpPr>
          <p:cNvPr id="3" name="Espaço Reservado para Conteúdo 2"/>
          <p:cNvSpPr>
            <a:spLocks noGrp="1"/>
          </p:cNvSpPr>
          <p:nvPr>
            <p:ph idx="1"/>
          </p:nvPr>
        </p:nvSpPr>
        <p:spPr>
          <a:xfrm>
            <a:off x="628650" y="1573213"/>
            <a:ext cx="7886700" cy="4603750"/>
          </a:xfrm>
        </p:spPr>
        <p:txBody>
          <a:bodyPr>
            <a:normAutofit/>
          </a:bodyPr>
          <a:lstStyle/>
          <a:p>
            <a:r>
              <a:rPr lang="pt-BR" sz="2000" smtClean="0"/>
              <a:t> É possível que o resultado pulmonar a longo prazo (40 semanas) seja mais preditivo de doença pulmonar na infância secundária à prematuridade do que necessidade de oxigênio com 36 semanas.</a:t>
            </a:r>
          </a:p>
          <a:p>
            <a:r>
              <a:rPr lang="pt-BR" sz="2000" smtClean="0"/>
              <a:t> Contudo, embora melhorado ao longo do que às 36 semanas, a sobrevivência sem DBP em 40 semanas foi semelhante np grupo com surfactante tardio em relação ao grupo controle grupos (59% vs 54%).</a:t>
            </a:r>
          </a:p>
          <a:p>
            <a:pPr algn="just"/>
            <a:r>
              <a:rPr lang="pt-BR" sz="2000" smtClean="0"/>
              <a:t>As crianças do grupo surfactante tardio não apresentaram  melhora do quadro respiratório com o tratamento:</a:t>
            </a:r>
          </a:p>
          <a:p>
            <a:pPr lvl="1" algn="just"/>
            <a:r>
              <a:rPr lang="pt-BR" sz="1800" smtClean="0"/>
              <a:t>Se o surfactante tardio tivesse sido eficaz em melhorar o quadro pulmonar,  os autores esperariam que o grupo tratado apresentasse melhora a cada dose e tolerasse a extubação mais cedo.</a:t>
            </a:r>
          </a:p>
          <a:p>
            <a:pPr lvl="1" algn="just"/>
            <a:r>
              <a:rPr lang="pt-BR" sz="1800" smtClean="0"/>
              <a:t>Aproximadamente 80% das crianças em cada grupo continuou a requerer intubação, apesar dos esforços para extubação a CPAPnasa ou a ventilação com pressão positiva intermitente.</a:t>
            </a:r>
          </a:p>
          <a:p>
            <a:pPr lvl="1" algn="just">
              <a:buFont typeface="Arial" pitchFamily="34" charset="0"/>
              <a:buNone/>
            </a:pPr>
            <a:endParaRPr lang="pt-BR" sz="1600" smtClean="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ítulo 1"/>
          <p:cNvSpPr>
            <a:spLocks noGrp="1"/>
          </p:cNvSpPr>
          <p:nvPr>
            <p:ph type="title"/>
          </p:nvPr>
        </p:nvSpPr>
        <p:spPr/>
        <p:txBody>
          <a:bodyPr/>
          <a:lstStyle/>
          <a:p>
            <a:pPr algn="ctr"/>
            <a:r>
              <a:rPr lang="pt-BR" smtClean="0"/>
              <a:t>Discussão</a:t>
            </a:r>
          </a:p>
        </p:txBody>
      </p:sp>
      <p:sp>
        <p:nvSpPr>
          <p:cNvPr id="3" name="Espaço Reservado para Conteúdo 2"/>
          <p:cNvSpPr>
            <a:spLocks noGrp="1"/>
          </p:cNvSpPr>
          <p:nvPr>
            <p:ph idx="1"/>
          </p:nvPr>
        </p:nvSpPr>
        <p:spPr/>
        <p:txBody>
          <a:bodyPr>
            <a:normAutofit/>
          </a:bodyPr>
          <a:lstStyle/>
          <a:p>
            <a:pPr algn="just"/>
            <a:r>
              <a:rPr lang="pt-BR" sz="2200" smtClean="0"/>
              <a:t>Existem várias explicações possíveis para o fracasso da hipótese do ensaio (de que doses tardias de surfactante melhorariam o desempenho pulmonar em RN já recebendo iNO).</a:t>
            </a:r>
          </a:p>
          <a:p>
            <a:pPr algn="just">
              <a:buFont typeface="Arial" pitchFamily="34" charset="0"/>
              <a:buNone/>
            </a:pPr>
            <a:endParaRPr lang="pt-BR" sz="2200" smtClean="0"/>
          </a:p>
          <a:p>
            <a:pPr algn="just">
              <a:buFont typeface="Wingdings" pitchFamily="2" charset="2"/>
              <a:buChar char="Ø"/>
            </a:pPr>
            <a:r>
              <a:rPr lang="pt-BR" sz="2200" smtClean="0"/>
              <a:t>  </a:t>
            </a:r>
            <a:r>
              <a:rPr lang="pt-BR" sz="2000" b="1" smtClean="0"/>
              <a:t>Os recém-nascidos podem não ter tido disfunção suficientemente grave de surfactante para se beneficiar com as reposições.</a:t>
            </a:r>
          </a:p>
          <a:p>
            <a:pPr lvl="1" algn="just"/>
            <a:endParaRPr lang="pt-BR" sz="2000" smtClean="0"/>
          </a:p>
          <a:p>
            <a:pPr lvl="1" algn="just"/>
            <a:r>
              <a:rPr lang="pt-BR" sz="1800" smtClean="0"/>
              <a:t>Isso é improvável, no entanto, dada a constatação de baixos níveis de SP-B no aspirado traqueal de um subconjunto de crianças do TOLSURF (dados não  mostrados), semelhante aos achados em um estudo anterior. ¹³</a:t>
            </a:r>
          </a:p>
          <a:p>
            <a:pPr lvl="1" algn="just"/>
            <a:endParaRPr lang="pt-BR" sz="1600" smtClean="0"/>
          </a:p>
          <a:p>
            <a:pPr lvl="1" algn="just"/>
            <a:endParaRPr lang="pt-BR" sz="1600" smtClean="0"/>
          </a:p>
          <a:p>
            <a:pPr lvl="1" algn="just"/>
            <a:endParaRPr lang="pt-BR" sz="1600" smtClean="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ítulo 1"/>
          <p:cNvSpPr>
            <a:spLocks noGrp="1"/>
          </p:cNvSpPr>
          <p:nvPr>
            <p:ph type="title"/>
          </p:nvPr>
        </p:nvSpPr>
        <p:spPr>
          <a:xfrm>
            <a:off x="647700" y="355600"/>
            <a:ext cx="7886700" cy="1325563"/>
          </a:xfrm>
        </p:spPr>
        <p:txBody>
          <a:bodyPr/>
          <a:lstStyle/>
          <a:p>
            <a:pPr algn="ctr"/>
            <a:r>
              <a:rPr lang="pt-BR" smtClean="0"/>
              <a:t>Discussão</a:t>
            </a:r>
          </a:p>
        </p:txBody>
      </p:sp>
      <p:sp>
        <p:nvSpPr>
          <p:cNvPr id="3" name="Espaço Reservado para Conteúdo 2"/>
          <p:cNvSpPr>
            <a:spLocks noGrp="1"/>
          </p:cNvSpPr>
          <p:nvPr>
            <p:ph idx="1"/>
          </p:nvPr>
        </p:nvSpPr>
        <p:spPr/>
        <p:txBody>
          <a:bodyPr>
            <a:normAutofit/>
          </a:bodyPr>
          <a:lstStyle/>
          <a:p>
            <a:pPr algn="just">
              <a:buFont typeface="Wingdings" pitchFamily="2" charset="2"/>
              <a:buChar char="Ø"/>
            </a:pPr>
            <a:r>
              <a:rPr lang="pt-BR" sz="2000" b="1" smtClean="0"/>
              <a:t> Alguns lactentes podem ter experimentado dano pulmonar irreversível por barotrauma, inflamação ou estresse oxidativo antes do estudo, que não pôde ser completamente revertido pela combinação de iNO + surfactante. </a:t>
            </a:r>
          </a:p>
          <a:p>
            <a:pPr lvl="1" algn="just"/>
            <a:endParaRPr lang="pt-BR" sz="2000" smtClean="0"/>
          </a:p>
          <a:p>
            <a:pPr lvl="1" algn="just"/>
            <a:r>
              <a:rPr lang="pt-BR" sz="1800" smtClean="0"/>
              <a:t>Esses lactentes já tinham recebido uma média de 8,6 dias de ventilação mecânica e exposição ao oxigênio.</a:t>
            </a:r>
          </a:p>
          <a:p>
            <a:pPr lvl="1" algn="just"/>
            <a:endParaRPr lang="pt-BR" sz="1600" smtClean="0"/>
          </a:p>
          <a:p>
            <a:pPr algn="just">
              <a:buFont typeface="Wingdings" pitchFamily="2" charset="2"/>
              <a:buChar char="Ø"/>
            </a:pPr>
            <a:r>
              <a:rPr lang="pt-BR" sz="2200" b="1" smtClean="0"/>
              <a:t> </a:t>
            </a:r>
            <a:r>
              <a:rPr lang="pt-BR" sz="2000" b="1" smtClean="0"/>
              <a:t>A dose/ frequência de surfactante pode ter sido inadequada.  </a:t>
            </a:r>
          </a:p>
          <a:p>
            <a:pPr lvl="1" algn="just"/>
            <a:endParaRPr lang="pt-BR" sz="2000" smtClean="0"/>
          </a:p>
          <a:p>
            <a:pPr lvl="1" algn="just"/>
            <a:r>
              <a:rPr lang="pt-BR" sz="1800" smtClean="0"/>
              <a:t>Apesar de ter sido administrado a dose padrão de calfactant, mais doses, durante um período de tempo maior, possivelmente teria produzido uma resposta melhor. </a:t>
            </a:r>
          </a:p>
          <a:p>
            <a:pPr lvl="1" algn="ctr">
              <a:buFont typeface="Arial" pitchFamily="34" charset="0"/>
              <a:buNone/>
            </a:pPr>
            <a:r>
              <a:rPr lang="pt-BR" sz="1800" b="1" smtClean="0"/>
              <a:t>Em estudos pilotos anteriores os níveis de SP-B traqueal retornaram aos níveis de controle dentro de 48 horas após a instilação do calfactante</a:t>
            </a:r>
            <a:r>
              <a:rPr lang="pt-BR" sz="1800" b="1" baseline="30000" smtClean="0"/>
              <a:t>19</a:t>
            </a:r>
            <a:r>
              <a:rPr lang="pt-BR" sz="1800" b="1" smtClean="0"/>
              <a:t>.</a:t>
            </a:r>
          </a:p>
          <a:p>
            <a:pPr lvl="1" algn="ctr">
              <a:buFont typeface="Arial" pitchFamily="34" charset="0"/>
              <a:buNone/>
            </a:pPr>
            <a:endParaRPr lang="pt-BR" sz="1800" b="1" smtClean="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ítulo 1"/>
          <p:cNvSpPr>
            <a:spLocks noGrp="1"/>
          </p:cNvSpPr>
          <p:nvPr>
            <p:ph type="title"/>
          </p:nvPr>
        </p:nvSpPr>
        <p:spPr>
          <a:xfrm>
            <a:off x="628650" y="354013"/>
            <a:ext cx="7886700" cy="1325562"/>
          </a:xfrm>
        </p:spPr>
        <p:txBody>
          <a:bodyPr/>
          <a:lstStyle/>
          <a:p>
            <a:pPr algn="ctr"/>
            <a:r>
              <a:rPr lang="pt-BR" smtClean="0"/>
              <a:t>Discussão</a:t>
            </a:r>
          </a:p>
        </p:txBody>
      </p:sp>
      <p:sp>
        <p:nvSpPr>
          <p:cNvPr id="34819" name="Espaço Reservado para Conteúdo 2"/>
          <p:cNvSpPr>
            <a:spLocks noGrp="1"/>
          </p:cNvSpPr>
          <p:nvPr>
            <p:ph idx="1"/>
          </p:nvPr>
        </p:nvSpPr>
        <p:spPr/>
        <p:txBody>
          <a:bodyPr/>
          <a:lstStyle/>
          <a:p>
            <a:pPr algn="just"/>
            <a:r>
              <a:rPr lang="pt-BR" sz="2000" smtClean="0"/>
              <a:t>RN pré-termo estão em risco aumentado para morbidade pulmonar persistente, incluindo asma e distúrbios de sibilância³</a:t>
            </a:r>
            <a:r>
              <a:rPr lang="pt-BR" sz="2000" baseline="30000" smtClean="0"/>
              <a:t>,</a:t>
            </a:r>
            <a:r>
              <a:rPr lang="pt-BR" sz="2000" b="1" baseline="30000" smtClean="0"/>
              <a:t>10</a:t>
            </a:r>
            <a:r>
              <a:rPr lang="pt-BR" sz="2000" baseline="30000" smtClean="0"/>
              <a:t>,</a:t>
            </a:r>
            <a:r>
              <a:rPr lang="pt-BR" sz="2000" smtClean="0"/>
              <a:t>³² ³³.</a:t>
            </a:r>
          </a:p>
          <a:p>
            <a:pPr algn="just"/>
            <a:endParaRPr lang="pt-BR" sz="2000" smtClean="0"/>
          </a:p>
          <a:p>
            <a:pPr algn="just"/>
            <a:r>
              <a:rPr lang="pt-BR" sz="2000" smtClean="0"/>
              <a:t>A longo prazo, os resultados clínicos são fundamentais para a compreensão do valor das intervenções desse estudo no período neonatal.</a:t>
            </a:r>
          </a:p>
          <a:p>
            <a:r>
              <a:rPr lang="pt-BR" sz="2000" smtClean="0"/>
              <a:t>Em 2 estudos de tratamentos preventivos, foram observados benefícios tardios, apesar da ausência de um efeito sobre a DBP às 36 semanas de idade pós-concepção.</a:t>
            </a:r>
            <a:r>
              <a:rPr lang="pt-BR" sz="2000" baseline="30000" smtClean="0"/>
              <a:t>34,35</a:t>
            </a:r>
            <a:r>
              <a:rPr lang="pt-BR" sz="2000" smtClean="0"/>
              <a:t> </a:t>
            </a:r>
          </a:p>
          <a:p>
            <a:r>
              <a:rPr lang="pt-BR" sz="2000" smtClean="0"/>
              <a:t>Os autores estão seguindo os lactentes do  TOLSURF com questionários pulmonares coletados a cada 3-6 meses até 24 meses de idade corrigida e avaliação do desenvolvimento neurológico aos 24 meses.</a:t>
            </a:r>
          </a:p>
          <a:p>
            <a:pPr algn="just"/>
            <a:endParaRPr lang="pt-BR" sz="2000" smtClean="0"/>
          </a:p>
          <a:p>
            <a:pPr algn="just"/>
            <a:endParaRPr lang="pt-BR" sz="2000" smtClean="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ítulo 1"/>
          <p:cNvSpPr>
            <a:spLocks noGrp="1"/>
          </p:cNvSpPr>
          <p:nvPr>
            <p:ph type="title"/>
          </p:nvPr>
        </p:nvSpPr>
        <p:spPr>
          <a:xfrm>
            <a:off x="533400" y="355600"/>
            <a:ext cx="7886700" cy="1325563"/>
          </a:xfrm>
        </p:spPr>
        <p:txBody>
          <a:bodyPr/>
          <a:lstStyle/>
          <a:p>
            <a:pPr algn="ctr"/>
            <a:r>
              <a:rPr lang="pt-BR" smtClean="0"/>
              <a:t>Discussão</a:t>
            </a:r>
          </a:p>
        </p:txBody>
      </p:sp>
      <p:sp>
        <p:nvSpPr>
          <p:cNvPr id="35843" name="Espaço Reservado para Conteúdo 2"/>
          <p:cNvSpPr>
            <a:spLocks noGrp="1"/>
          </p:cNvSpPr>
          <p:nvPr>
            <p:ph idx="1"/>
          </p:nvPr>
        </p:nvSpPr>
        <p:spPr/>
        <p:txBody>
          <a:bodyPr/>
          <a:lstStyle/>
          <a:p>
            <a:pPr algn="ctr">
              <a:buFont typeface="Arial" pitchFamily="34" charset="0"/>
              <a:buNone/>
            </a:pPr>
            <a:r>
              <a:rPr lang="pt-BR" sz="2100" b="1" smtClean="0"/>
              <a:t>Em conclusão, neste grande estudo cego e randomizado de doses tardias de surfactante combinado com iNO, não foram encontradas diferença de sobrevida sem DBP com 36 semanas entre crianças que receberam tratamento com surfactante e entre o grupo controle, com ambos os grupos demonstrando melhora pulmonar com 40 semanas.  </a:t>
            </a:r>
          </a:p>
          <a:p>
            <a:pPr algn="ctr"/>
            <a:endParaRPr lang="pt-BR" sz="2100" b="1" smtClean="0"/>
          </a:p>
          <a:p>
            <a:pPr algn="just"/>
            <a:r>
              <a:rPr lang="pt-BR" sz="2100" smtClean="0"/>
              <a:t>Embora doses tardias de surfactante reduza temporariamente a gravidade da doença pulmonar</a:t>
            </a:r>
            <a:r>
              <a:rPr lang="pt-BR" sz="1800" baseline="30000" smtClean="0"/>
              <a:t>14,19</a:t>
            </a:r>
            <a:r>
              <a:rPr lang="pt-BR" sz="2100" smtClean="0"/>
              <a:t>, </a:t>
            </a:r>
            <a:r>
              <a:rPr lang="pt-BR" b="1" smtClean="0">
                <a:solidFill>
                  <a:srgbClr val="FF0066"/>
                </a:solidFill>
              </a:rPr>
              <a:t>os presentes  resultados não suportam esta terapêutica, do modo como foi empregada, para evitar BPD às 36 semanas.</a:t>
            </a:r>
            <a:r>
              <a:rPr lang="pt-BR" b="1" smtClean="0"/>
              <a:t> </a:t>
            </a:r>
          </a:p>
        </p:txBody>
      </p:sp>
      <p:sp>
        <p:nvSpPr>
          <p:cNvPr id="35844" name="CaixaDeTexto 3"/>
          <p:cNvSpPr txBox="1">
            <a:spLocks noChangeArrowheads="1"/>
          </p:cNvSpPr>
          <p:nvPr/>
        </p:nvSpPr>
        <p:spPr bwMode="auto">
          <a:xfrm>
            <a:off x="201613" y="6396038"/>
            <a:ext cx="8942387" cy="461962"/>
          </a:xfrm>
          <a:prstGeom prst="rect">
            <a:avLst/>
          </a:prstGeom>
          <a:noFill/>
          <a:ln w="9525">
            <a:noFill/>
            <a:miter lim="800000"/>
            <a:headEnd/>
            <a:tailEnd/>
          </a:ln>
        </p:spPr>
        <p:txBody>
          <a:bodyPr>
            <a:spAutoFit/>
          </a:bodyPr>
          <a:lstStyle/>
          <a:p>
            <a:pPr algn="ctr"/>
            <a:r>
              <a:rPr lang="en-US" sz="1200">
                <a:solidFill>
                  <a:srgbClr val="000000"/>
                </a:solidFill>
                <a:latin typeface="Calibri" pitchFamily="34" charset="0"/>
              </a:rPr>
              <a:t>BALLARD, Roberta A. et al. Randomized Trial of Late Surfactant Treatment in Ventilated Preterm Infants Receiving Inhaled Nitric Oxide. </a:t>
            </a:r>
            <a:r>
              <a:rPr lang="en-US" sz="1200" b="1">
                <a:solidFill>
                  <a:srgbClr val="000000"/>
                </a:solidFill>
                <a:latin typeface="Calibri" pitchFamily="34" charset="0"/>
              </a:rPr>
              <a:t>The Journal Of Pediatrics. </a:t>
            </a:r>
            <a:r>
              <a:rPr lang="en-US" sz="1200">
                <a:solidFill>
                  <a:srgbClr val="000000"/>
                </a:solidFill>
                <a:latin typeface="Calibri" pitchFamily="34" charset="0"/>
              </a:rPr>
              <a:t>San Diego, p. 23-29. jan. 2016.</a:t>
            </a:r>
            <a:endParaRPr lang="pt-BR" sz="1200">
              <a:solidFill>
                <a:srgbClr val="000000"/>
              </a:solidFill>
              <a:latin typeface="Calibri" pitchFamily="34"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ítulo 1"/>
          <p:cNvSpPr>
            <a:spLocks noGrp="1"/>
          </p:cNvSpPr>
          <p:nvPr>
            <p:ph type="title"/>
          </p:nvPr>
        </p:nvSpPr>
        <p:spPr/>
        <p:txBody>
          <a:bodyPr/>
          <a:lstStyle/>
          <a:p>
            <a:pPr algn="ctr"/>
            <a:r>
              <a:rPr lang="pt-BR" smtClean="0"/>
              <a:t>Discussão</a:t>
            </a:r>
          </a:p>
        </p:txBody>
      </p:sp>
      <p:sp>
        <p:nvSpPr>
          <p:cNvPr id="3" name="Espaço Reservado para Conteúdo 2"/>
          <p:cNvSpPr>
            <a:spLocks noGrp="1"/>
          </p:cNvSpPr>
          <p:nvPr>
            <p:ph idx="1"/>
          </p:nvPr>
        </p:nvSpPr>
        <p:spPr/>
        <p:txBody>
          <a:bodyPr>
            <a:normAutofit/>
          </a:bodyPr>
          <a:lstStyle/>
          <a:p>
            <a:pPr algn="just"/>
            <a:r>
              <a:rPr lang="pt-BR" sz="2000" smtClean="0"/>
              <a:t>Em estudos em laboratório, os autores estão  avaliando a resposta à administração de surfactante e sua relação com os resultados para determinar se um diferente tempo ou dose adicional pode ser benéfica. </a:t>
            </a:r>
          </a:p>
          <a:p>
            <a:pPr algn="just"/>
            <a:endParaRPr lang="pt-BR" sz="2000" smtClean="0"/>
          </a:p>
          <a:p>
            <a:pPr algn="just"/>
            <a:r>
              <a:rPr lang="pt-BR" sz="2000" smtClean="0"/>
              <a:t>Também estão determinando a incidência de doença pulmonar persistente aos 2 anos de idade, para avaliar possíveis riscos e benefícios posteriores. </a:t>
            </a:r>
          </a:p>
          <a:p>
            <a:pPr algn="just"/>
            <a:endParaRPr lang="pt-BR" sz="2000" smtClean="0"/>
          </a:p>
          <a:p>
            <a:pPr algn="just"/>
            <a:r>
              <a:rPr lang="pt-BR" sz="2000" smtClean="0"/>
              <a:t>A segurança observada no emprego das doses tardias de surfactante apoiam o seu uso potencial como um veículo para administração de outros medicamentos, como os corticoides, diretamente para o pulmão.</a:t>
            </a:r>
            <a:r>
              <a:rPr lang="pt-BR" sz="2000" b="1" baseline="30000" smtClean="0"/>
              <a:t>36</a:t>
            </a:r>
            <a:endParaRPr lang="pt-BR" sz="2000" smtClean="0"/>
          </a:p>
          <a:p>
            <a:pPr algn="just">
              <a:buFont typeface="Arial" pitchFamily="34" charset="0"/>
              <a:buNone/>
            </a:pPr>
            <a:endParaRPr lang="pt-BR" sz="2000" smtClean="0"/>
          </a:p>
          <a:p>
            <a:endParaRPr lang="pt-BR" smtClean="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3" name="Picture 5"/>
          <p:cNvPicPr>
            <a:picLocks noChangeAspect="1" noChangeArrowheads="1"/>
          </p:cNvPicPr>
          <p:nvPr/>
        </p:nvPicPr>
        <p:blipFill>
          <a:blip r:embed="rId2"/>
          <a:srcRect/>
          <a:stretch>
            <a:fillRect/>
          </a:stretch>
        </p:blipFill>
        <p:spPr bwMode="auto">
          <a:xfrm>
            <a:off x="0" y="1108075"/>
            <a:ext cx="8921750" cy="2955925"/>
          </a:xfrm>
          <a:prstGeom prst="rect">
            <a:avLst/>
          </a:prstGeom>
          <a:noFill/>
        </p:spPr>
      </p:pic>
      <p:pic>
        <p:nvPicPr>
          <p:cNvPr id="37894" name="Picture 6"/>
          <p:cNvPicPr>
            <a:picLocks noChangeAspect="1" noChangeArrowheads="1"/>
          </p:cNvPicPr>
          <p:nvPr/>
        </p:nvPicPr>
        <p:blipFill>
          <a:blip r:embed="rId3"/>
          <a:srcRect/>
          <a:stretch>
            <a:fillRect/>
          </a:stretch>
        </p:blipFill>
        <p:spPr bwMode="auto">
          <a:xfrm>
            <a:off x="1308100" y="4100513"/>
            <a:ext cx="6873875" cy="2757487"/>
          </a:xfrm>
          <a:prstGeom prst="rect">
            <a:avLst/>
          </a:prstGeom>
          <a:noFill/>
        </p:spPr>
      </p:pic>
      <p:sp>
        <p:nvSpPr>
          <p:cNvPr id="37895" name="Oval 7"/>
          <p:cNvSpPr>
            <a:spLocks noChangeArrowheads="1"/>
          </p:cNvSpPr>
          <p:nvPr/>
        </p:nvSpPr>
        <p:spPr bwMode="auto">
          <a:xfrm>
            <a:off x="3387725" y="163513"/>
            <a:ext cx="2465388" cy="904875"/>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solidFill>
                  <a:srgbClr val="FFFF00"/>
                </a:solidFill>
              </a:rPr>
              <a:t>ABSTRACT</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4"/>
          <p:cNvPicPr>
            <a:picLocks noChangeAspect="1" noChangeArrowheads="1"/>
          </p:cNvPicPr>
          <p:nvPr/>
        </p:nvPicPr>
        <p:blipFill>
          <a:blip r:embed="rId2"/>
          <a:srcRect/>
          <a:stretch>
            <a:fillRect/>
          </a:stretch>
        </p:blipFill>
        <p:spPr bwMode="auto">
          <a:xfrm>
            <a:off x="3149600" y="0"/>
            <a:ext cx="4387850" cy="6858000"/>
          </a:xfrm>
          <a:prstGeom prst="rect">
            <a:avLst/>
          </a:prstGeom>
          <a:noFill/>
        </p:spPr>
      </p:pic>
      <p:sp>
        <p:nvSpPr>
          <p:cNvPr id="59397" name="Oval 5"/>
          <p:cNvSpPr>
            <a:spLocks noChangeArrowheads="1"/>
          </p:cNvSpPr>
          <p:nvPr/>
        </p:nvSpPr>
        <p:spPr bwMode="auto">
          <a:xfrm>
            <a:off x="307975" y="2252663"/>
            <a:ext cx="2465388" cy="904875"/>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REFERENCES</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4"/>
          <p:cNvPicPr>
            <a:picLocks noChangeAspect="1" noChangeArrowheads="1"/>
          </p:cNvPicPr>
          <p:nvPr/>
        </p:nvPicPr>
        <p:blipFill>
          <a:blip r:embed="rId2"/>
          <a:srcRect/>
          <a:stretch>
            <a:fillRect/>
          </a:stretch>
        </p:blipFill>
        <p:spPr bwMode="auto">
          <a:xfrm>
            <a:off x="2457450" y="182563"/>
            <a:ext cx="3787775" cy="373062"/>
          </a:xfrm>
          <a:prstGeom prst="rect">
            <a:avLst/>
          </a:prstGeom>
          <a:noFill/>
        </p:spPr>
      </p:pic>
      <p:pic>
        <p:nvPicPr>
          <p:cNvPr id="60421" name="Picture 5"/>
          <p:cNvPicPr>
            <a:picLocks noChangeAspect="1" noChangeArrowheads="1"/>
          </p:cNvPicPr>
          <p:nvPr/>
        </p:nvPicPr>
        <p:blipFill>
          <a:blip r:embed="rId3"/>
          <a:srcRect/>
          <a:stretch>
            <a:fillRect/>
          </a:stretch>
        </p:blipFill>
        <p:spPr bwMode="auto">
          <a:xfrm>
            <a:off x="2327275" y="488950"/>
            <a:ext cx="4100513" cy="6369050"/>
          </a:xfrm>
          <a:prstGeom prst="rect">
            <a:avLst/>
          </a:prstGeom>
          <a:noFill/>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4" name="Picture 4"/>
          <p:cNvPicPr>
            <a:picLocks noChangeAspect="1" noChangeArrowheads="1"/>
          </p:cNvPicPr>
          <p:nvPr/>
        </p:nvPicPr>
        <p:blipFill>
          <a:blip r:embed="rId2"/>
          <a:srcRect/>
          <a:stretch>
            <a:fillRect/>
          </a:stretch>
        </p:blipFill>
        <p:spPr bwMode="auto">
          <a:xfrm>
            <a:off x="1316038" y="236538"/>
            <a:ext cx="5824537" cy="6153150"/>
          </a:xfrm>
          <a:prstGeom prst="rect">
            <a:avLst/>
          </a:prstGeom>
          <a:noFill/>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2" name="Picture 4"/>
          <p:cNvPicPr>
            <a:picLocks noChangeAspect="1" noChangeArrowheads="1"/>
          </p:cNvPicPr>
          <p:nvPr/>
        </p:nvPicPr>
        <p:blipFill>
          <a:blip r:embed="rId2"/>
          <a:srcRect/>
          <a:stretch>
            <a:fillRect/>
          </a:stretch>
        </p:blipFill>
        <p:spPr bwMode="auto">
          <a:xfrm>
            <a:off x="0" y="2174875"/>
            <a:ext cx="3970338" cy="2005013"/>
          </a:xfrm>
          <a:prstGeom prst="rect">
            <a:avLst/>
          </a:prstGeom>
          <a:noFill/>
        </p:spPr>
      </p:pic>
      <p:pic>
        <p:nvPicPr>
          <p:cNvPr id="63493" name="Picture 5"/>
          <p:cNvPicPr>
            <a:picLocks noChangeAspect="1" noChangeArrowheads="1"/>
          </p:cNvPicPr>
          <p:nvPr/>
        </p:nvPicPr>
        <p:blipFill>
          <a:blip r:embed="rId3"/>
          <a:srcRect/>
          <a:stretch>
            <a:fillRect/>
          </a:stretch>
        </p:blipFill>
        <p:spPr bwMode="auto">
          <a:xfrm>
            <a:off x="3821113" y="119063"/>
            <a:ext cx="5322887" cy="6738937"/>
          </a:xfrm>
          <a:prstGeom prst="rect">
            <a:avLst/>
          </a:prstGeom>
          <a:noFill/>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6" name="Picture 4"/>
          <p:cNvPicPr>
            <a:picLocks noChangeAspect="1" noChangeArrowheads="1"/>
          </p:cNvPicPr>
          <p:nvPr/>
        </p:nvPicPr>
        <p:blipFill>
          <a:blip r:embed="rId2"/>
          <a:srcRect/>
          <a:stretch>
            <a:fillRect/>
          </a:stretch>
        </p:blipFill>
        <p:spPr bwMode="auto">
          <a:xfrm>
            <a:off x="2220913" y="288925"/>
            <a:ext cx="4067175" cy="6569075"/>
          </a:xfrm>
          <a:prstGeom prst="rect">
            <a:avLst/>
          </a:prstGeo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p:cNvSpPr>
          <p:nvPr>
            <p:ph type="title"/>
          </p:nvPr>
        </p:nvSpPr>
        <p:spPr>
          <a:xfrm>
            <a:off x="657225" y="528638"/>
            <a:ext cx="7886700" cy="1325562"/>
          </a:xfrm>
        </p:spPr>
        <p:txBody>
          <a:bodyPr/>
          <a:lstStyle/>
          <a:p>
            <a:pPr algn="ctr"/>
            <a:r>
              <a:rPr lang="pt-BR" sz="4000" b="1" smtClean="0">
                <a:solidFill>
                  <a:srgbClr val="0000FF"/>
                </a:solidFill>
              </a:rPr>
              <a:t>Nota do Editor do site, Dr. Paulo R. Margotto</a:t>
            </a:r>
            <a:br>
              <a:rPr lang="pt-BR" sz="4000" b="1" smtClean="0">
                <a:solidFill>
                  <a:srgbClr val="0000FF"/>
                </a:solidFill>
              </a:rPr>
            </a:br>
            <a:r>
              <a:rPr lang="pt-BR" sz="4000" b="1" smtClean="0">
                <a:solidFill>
                  <a:srgbClr val="0000FF"/>
                </a:solidFill>
              </a:rPr>
              <a:t>Consultem Também! </a:t>
            </a:r>
            <a:br>
              <a:rPr lang="pt-BR" sz="4000" b="1" smtClean="0">
                <a:solidFill>
                  <a:srgbClr val="0000FF"/>
                </a:solidFill>
              </a:rPr>
            </a:br>
            <a:r>
              <a:rPr lang="pt-BR" sz="4000" b="1" smtClean="0">
                <a:solidFill>
                  <a:srgbClr val="0000FF"/>
                </a:solidFill>
              </a:rPr>
              <a:t>Estudando Juntos! Aqui e Agora!</a:t>
            </a:r>
          </a:p>
        </p:txBody>
      </p:sp>
      <p:sp>
        <p:nvSpPr>
          <p:cNvPr id="62467" name="Rectangle 3"/>
          <p:cNvSpPr>
            <a:spLocks noGrp="1"/>
          </p:cNvSpPr>
          <p:nvPr>
            <p:ph type="body" idx="1"/>
          </p:nvPr>
        </p:nvSpPr>
        <p:spPr>
          <a:xfrm>
            <a:off x="666750" y="2209800"/>
            <a:ext cx="7886700" cy="4351338"/>
          </a:xfrm>
        </p:spPr>
        <p:txBody>
          <a:bodyPr/>
          <a:lstStyle/>
          <a:p>
            <a:pPr algn="ctr"/>
            <a:r>
              <a:rPr lang="pt-BR" smtClean="0">
                <a:solidFill>
                  <a:srgbClr val="FF0066"/>
                </a:solidFill>
              </a:rPr>
              <a:t>Uso do óxido nítrico e prevenção da displasia broncopulmonar</a:t>
            </a:r>
          </a:p>
          <a:p>
            <a:pPr algn="ctr"/>
            <a:endParaRPr lang="pt-BR" sz="1800" smtClean="0"/>
          </a:p>
          <a:p>
            <a:pPr algn="ctr"/>
            <a:r>
              <a:rPr lang="en-US" sz="1800" smtClean="0"/>
              <a:t>Early inhaled nitric oxide therapy in premature newborns with respiratory failure Kinsella JO, et al. N Eng J Med 2006 355; 354-364 (July 27)</a:t>
            </a:r>
          </a:p>
          <a:p>
            <a:r>
              <a:rPr lang="en-US" sz="1800" smtClean="0"/>
              <a:t>Inhaled nitric oxide in preterm infants undergoing mechanical ventilation Ballard RA, et al N Eng J Med 2006 355; 343-353 (July 27)</a:t>
            </a:r>
          </a:p>
          <a:p>
            <a:r>
              <a:rPr lang="en-US" sz="1800" smtClean="0"/>
              <a:t>Inhaled NO for preterm infants – getting yes? Ann R. Stark N Eng J Med 2006 355;404-405 (July 27)</a:t>
            </a:r>
            <a:endParaRPr lang="pt-BR" sz="1800" smtClean="0"/>
          </a:p>
        </p:txBody>
      </p:sp>
      <p:graphicFrame>
        <p:nvGraphicFramePr>
          <p:cNvPr id="62522" name="Group 58"/>
          <p:cNvGraphicFramePr>
            <a:graphicFrameLocks noGrp="1"/>
          </p:cNvGraphicFramePr>
          <p:nvPr/>
        </p:nvGraphicFramePr>
        <p:xfrm>
          <a:off x="1182688" y="5303838"/>
          <a:ext cx="6813550" cy="820737"/>
        </p:xfrm>
        <a:graphic>
          <a:graphicData uri="http://schemas.openxmlformats.org/drawingml/2006/table">
            <a:tbl>
              <a:tblPr/>
              <a:tblGrid>
                <a:gridCol w="2271712"/>
                <a:gridCol w="2255838"/>
                <a:gridCol w="2286000"/>
              </a:tblGrid>
              <a:tr h="595313">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Uso do </a:t>
                      </a:r>
                      <a:r>
                        <a:rPr kumimoji="0" lang="en-US" sz="1200" b="0" i="0" u="none" strike="noStrike" cap="none" normalizeH="0" baseline="0" smtClean="0">
                          <a:ln>
                            <a:noFill/>
                          </a:ln>
                          <a:solidFill>
                            <a:srgbClr val="000066"/>
                          </a:solidFill>
                          <a:effectLst/>
                          <a:latin typeface="Calibri"/>
                          <a:ea typeface="Geneva"/>
                          <a:cs typeface="Times New Roman" pitchFamily="18" charset="0"/>
                          <a:hlinkClick r:id="rId2"/>
                        </a:rPr>
                        <a:t>ó</a:t>
                      </a:r>
                      <a:r>
                        <a:rPr kumimoji="0" lang="en-US"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xido n</a:t>
                      </a:r>
                      <a:r>
                        <a:rPr kumimoji="0" lang="en-US" sz="1200" b="0" i="0" u="none" strike="noStrike" cap="none" normalizeH="0" baseline="0" smtClean="0">
                          <a:ln>
                            <a:noFill/>
                          </a:ln>
                          <a:solidFill>
                            <a:srgbClr val="000066"/>
                          </a:solidFill>
                          <a:effectLst/>
                          <a:latin typeface="Calibri"/>
                          <a:ea typeface="Geneva"/>
                          <a:cs typeface="Times New Roman" pitchFamily="18" charset="0"/>
                          <a:hlinkClick r:id="rId2"/>
                        </a:rPr>
                        <a:t>í</a:t>
                      </a:r>
                      <a:r>
                        <a:rPr kumimoji="0" lang="en-US"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trico inalado no rec</a:t>
                      </a:r>
                      <a:r>
                        <a:rPr kumimoji="0" lang="en-US" sz="1200" b="0" i="0" u="none" strike="noStrike" cap="none" normalizeH="0" baseline="0" smtClean="0">
                          <a:ln>
                            <a:noFill/>
                          </a:ln>
                          <a:solidFill>
                            <a:srgbClr val="000066"/>
                          </a:solidFill>
                          <a:effectLst/>
                          <a:latin typeface="Calibri"/>
                          <a:ea typeface="Geneva"/>
                          <a:cs typeface="Times New Roman" pitchFamily="18" charset="0"/>
                          <a:hlinkClick r:id="rId2"/>
                        </a:rPr>
                        <a:t>é</a:t>
                      </a:r>
                      <a:r>
                        <a:rPr kumimoji="0" lang="en-US"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m-nascido pr</a:t>
                      </a:r>
                      <a:r>
                        <a:rPr kumimoji="0" lang="en-US" sz="1200" b="0" i="0" u="none" strike="noStrike" cap="none" normalizeH="0" baseline="0" smtClean="0">
                          <a:ln>
                            <a:noFill/>
                          </a:ln>
                          <a:solidFill>
                            <a:srgbClr val="000066"/>
                          </a:solidFill>
                          <a:effectLst/>
                          <a:latin typeface="Calibri"/>
                          <a:ea typeface="Geneva"/>
                          <a:cs typeface="Times New Roman" pitchFamily="18" charset="0"/>
                          <a:hlinkClick r:id="rId2"/>
                        </a:rPr>
                        <a:t>é</a:t>
                      </a:r>
                      <a:r>
                        <a:rPr kumimoji="0" lang="en-US"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-termo na preven</a:t>
                      </a:r>
                      <a:r>
                        <a:rPr kumimoji="0" lang="en-US" sz="1200" b="0" i="0" u="none" strike="noStrike" cap="none" normalizeH="0" baseline="0" smtClean="0">
                          <a:ln>
                            <a:noFill/>
                          </a:ln>
                          <a:solidFill>
                            <a:srgbClr val="000066"/>
                          </a:solidFill>
                          <a:effectLst/>
                          <a:latin typeface="Calibri"/>
                          <a:ea typeface="Geneva"/>
                          <a:cs typeface="Times New Roman" pitchFamily="18" charset="0"/>
                          <a:hlinkClick r:id="rId2"/>
                        </a:rPr>
                        <a:t>ç</a:t>
                      </a:r>
                      <a:r>
                        <a:rPr kumimoji="0" lang="en-US"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da displasia broncopulmonar e lesão cerebral</a:t>
                      </a:r>
                      <a:endParaRPr kumimoji="0" lang="en-US" sz="1200" b="0" i="0" u="none" strike="noStrike" cap="none" normalizeH="0" baseline="0" smtClean="0">
                        <a:ln>
                          <a:noFill/>
                        </a:ln>
                        <a:solidFill>
                          <a:schemeClr val="tx1"/>
                        </a:solidFill>
                        <a:effectLst/>
                        <a:latin typeface="Calibri"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Kinsella JO et al; Ballard RA et a; Sartk ARl. Resumido por Paulo R. Margotto</a:t>
                      </a:r>
                      <a:endParaRPr kumimoji="0" lang="en-US" sz="1200" b="0" i="0" u="none" strike="noStrike" cap="none" normalizeH="0" baseline="0" smtClean="0">
                        <a:ln>
                          <a:noFill/>
                        </a:ln>
                        <a:solidFill>
                          <a:schemeClr val="tx1"/>
                        </a:solidFill>
                        <a:effectLst/>
                        <a:latin typeface="Calibri"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en-US" sz="1400" b="0" i="0" u="none" strike="noStrike" cap="none" normalizeH="0" baseline="0" smtClean="0">
                          <a:ln>
                            <a:noFill/>
                          </a:ln>
                          <a:solidFill>
                            <a:srgbClr val="000066"/>
                          </a:solidFill>
                          <a:effectLst/>
                          <a:latin typeface="Calibri"/>
                          <a:cs typeface="Times New Roman" pitchFamily="18" charset="0"/>
                        </a:rPr>
                        <a:t>           </a:t>
                      </a:r>
                      <a:endParaRPr kumimoji="0" lang="en-US"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62471" name="Picture 7" descr="Clique aqui para ver o artigo">
            <a:hlinkClick r:id="rId2"/>
          </p:cNvPr>
          <p:cNvPicPr>
            <a:picLocks noChangeAspect="1" noChangeArrowheads="1"/>
          </p:cNvPicPr>
          <p:nvPr/>
        </p:nvPicPr>
        <p:blipFill>
          <a:blip r:embed="rId3"/>
          <a:srcRect/>
          <a:stretch>
            <a:fillRect/>
          </a:stretch>
        </p:blipFill>
        <p:spPr bwMode="auto">
          <a:xfrm>
            <a:off x="6400800" y="5497513"/>
            <a:ext cx="468313" cy="468312"/>
          </a:xfrm>
          <a:prstGeom prst="rect">
            <a:avLst/>
          </a:prstGeom>
          <a:noFill/>
        </p:spPr>
      </p:pic>
      <p:pic>
        <p:nvPicPr>
          <p:cNvPr id="62523" name="Picture 21" descr="Paulo"/>
          <p:cNvPicPr>
            <a:picLocks noChangeAspect="1" noChangeArrowheads="1"/>
          </p:cNvPicPr>
          <p:nvPr/>
        </p:nvPicPr>
        <p:blipFill>
          <a:blip r:embed="rId4" cstate="print"/>
          <a:srcRect/>
          <a:stretch>
            <a:fillRect/>
          </a:stretch>
        </p:blipFill>
        <p:spPr bwMode="auto">
          <a:xfrm>
            <a:off x="117475" y="557213"/>
            <a:ext cx="1692275" cy="12620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p:cNvSpPr>
          <p:nvPr>
            <p:ph type="body" idx="1"/>
          </p:nvPr>
        </p:nvSpPr>
        <p:spPr>
          <a:xfrm>
            <a:off x="647700" y="573088"/>
            <a:ext cx="7886700" cy="6153150"/>
          </a:xfrm>
        </p:spPr>
        <p:txBody>
          <a:bodyPr/>
          <a:lstStyle/>
          <a:p>
            <a:pPr>
              <a:lnSpc>
                <a:spcPct val="70000"/>
              </a:lnSpc>
            </a:pPr>
            <a:r>
              <a:rPr lang="pt-BR" sz="2000" smtClean="0">
                <a:solidFill>
                  <a:srgbClr val="FF0066"/>
                </a:solidFill>
              </a:rPr>
              <a:t>Diferente do estudo de Kinsella et al, o estudo de  Roberta A. Ballard et al  iniciou o NOi na idade de 7-21 dias por um período de 24 dias.</a:t>
            </a:r>
            <a:r>
              <a:rPr lang="pt-BR" sz="2000" smtClean="0"/>
              <a:t> Kinsella et al iniciaram o iNO nas primeiras 24-48 horas e o uso foi por  76 horas a 14 dias. Ballard et al  levantaram a hipótese que a terapia prolongada como óxido nítrico possa se necessário para prevenir o aumento da resistência da via aérea e da muscularização, para atenuar a lesão hiperóxica e para melhorar a função do surfactante pulmonar, crescimento pulmonar, angiogênese e a alveolarização, como tem sido relatado em estudos animais. Os autores escolheram entrar no estudo após 7 dias de idade como um esforço para  incluir os RN de alto risco para DBP. No estudo de Schreiber et al, os RN receberam iNO no máximo por 7 dias e somente aqueles com doença menos severa se beneficiaram. Kinsella et al usaram 5ppm de iNO e o benefício foi relatado somente nos RN acima de 1000g. No estudo  de Ballard et al, o benefício (sobrevivência sem DBP) pareceu ser semelhante entre os RN de 500-799g e 800-1250g, embora os resultados não tenham sido significantemente diferentes nos subgrupos individuais (somente 55 RN pesavam mais que 1000g). Os RN que entraram no estudo após 14 dias tiveram menor benefício, indicando que estes RN já apresentavam lesão pulmonar secundária ao estresse oxidativo e ao volutrauma. O benefício do </a:t>
            </a:r>
            <a:r>
              <a:rPr lang="pt-BR" sz="2000" b="1" smtClean="0"/>
              <a:t>uso do iNO pareceu ser menor nos RN de raça branca</a:t>
            </a:r>
            <a:r>
              <a:rPr lang="pt-BR" sz="2000" smtClean="0"/>
              <a:t> ( o estudo não teve poder suficiente para analisar diferenças entre raças). Portanto, </a:t>
            </a:r>
            <a:r>
              <a:rPr lang="pt-BR" sz="2000" smtClean="0">
                <a:solidFill>
                  <a:srgbClr val="FF0066"/>
                </a:solidFill>
              </a:rPr>
              <a:t>o uso prolongado do iNO  iniciado entre 7 e 21 dias (de preferência entre 7 e 14 dias) nos RN pré-termos em ventilação mecânica melhora a sobrevivência sem DBP sem efeitos adversos em curto prazo</a:t>
            </a:r>
            <a:r>
              <a:rPr lang="pt-BR" sz="2000" smtClean="0"/>
              <a:t>. No entanto, recomendações definitivas no uso do iNO para os RN de alto risco para o desenvolvimento de DBP aguardam resultados do follow-up neurocomportamental a longo prazo.</a:t>
            </a:r>
          </a:p>
        </p:txBody>
      </p:sp>
      <p:sp>
        <p:nvSpPr>
          <p:cNvPr id="65540" name="Text Box 4"/>
          <p:cNvSpPr txBox="1">
            <a:spLocks noChangeArrowheads="1"/>
          </p:cNvSpPr>
          <p:nvPr/>
        </p:nvSpPr>
        <p:spPr bwMode="auto">
          <a:xfrm>
            <a:off x="2324100" y="173038"/>
            <a:ext cx="3625850" cy="366712"/>
          </a:xfrm>
          <a:prstGeom prst="rect">
            <a:avLst/>
          </a:prstGeom>
          <a:noFill/>
          <a:ln w="9525">
            <a:noFill/>
            <a:miter lim="800000"/>
            <a:headEnd/>
            <a:tailEnd/>
          </a:ln>
          <a:effectLst/>
        </p:spPr>
        <p:txBody>
          <a:bodyPr wrap="none">
            <a:spAutoFit/>
          </a:bodyPr>
          <a:lstStyle/>
          <a:p>
            <a:pPr defTabSz="914400"/>
            <a:r>
              <a:rPr lang="pt-BR">
                <a:solidFill>
                  <a:srgbClr val="0000FF"/>
                </a:solidFill>
              </a:rPr>
              <a:t>Kinsela JO et al e Ballard RA et al</a:t>
            </a:r>
            <a:endParaRPr lang="pt-BR"/>
          </a:p>
        </p:txBody>
      </p:sp>
      <p:sp>
        <p:nvSpPr>
          <p:cNvPr id="65541" name="Oval 5"/>
          <p:cNvSpPr>
            <a:spLocks noChangeArrowheads="1"/>
          </p:cNvSpPr>
          <p:nvPr/>
        </p:nvSpPr>
        <p:spPr bwMode="auto">
          <a:xfrm>
            <a:off x="127000" y="173038"/>
            <a:ext cx="682625" cy="452437"/>
          </a:xfrm>
          <a:prstGeom prst="ellipse">
            <a:avLst/>
          </a:prstGeom>
          <a:solidFill>
            <a:schemeClr val="accent1"/>
          </a:solidFill>
          <a:ln w="9525">
            <a:solidFill>
              <a:schemeClr val="tx1"/>
            </a:solidFill>
            <a:round/>
            <a:headEnd/>
            <a:tailEnd/>
          </a:ln>
          <a:effectLst/>
        </p:spPr>
        <p:txBody>
          <a:bodyPr wrap="none" anchor="ctr"/>
          <a:lstStyle/>
          <a:p>
            <a:pPr algn="ctr"/>
            <a:r>
              <a:rPr lang="pt-BR"/>
              <a:t>2006</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p:cNvSpPr>
          <p:nvPr>
            <p:ph type="body" idx="1"/>
          </p:nvPr>
        </p:nvSpPr>
        <p:spPr>
          <a:xfrm>
            <a:off x="628650" y="449263"/>
            <a:ext cx="8251825" cy="6408737"/>
          </a:xfrm>
        </p:spPr>
        <p:txBody>
          <a:bodyPr/>
          <a:lstStyle/>
          <a:p>
            <a:pPr>
              <a:lnSpc>
                <a:spcPct val="70000"/>
              </a:lnSpc>
            </a:pPr>
            <a:r>
              <a:rPr lang="pt-BR" sz="2000" smtClean="0">
                <a:solidFill>
                  <a:srgbClr val="FF0066"/>
                </a:solidFill>
              </a:rPr>
              <a:t>No estudo de Kinsella et al, o uso do iNO iniciando nas primeiras 24-48 horas (5ppm) por 76 horas a 14 das reduziu a incidência de  DBP em  50% e morte ou DBP em 40% no RN entre </a:t>
            </a:r>
            <a:r>
              <a:rPr lang="pt-BR" sz="2000" b="1" smtClean="0">
                <a:solidFill>
                  <a:srgbClr val="0000FF"/>
                </a:solidFill>
              </a:rPr>
              <a:t>1000 e 1250g</a:t>
            </a:r>
            <a:r>
              <a:rPr lang="pt-BR" sz="2000" smtClean="0"/>
              <a:t> (é importante informar que este grupo constituiu somente 16% dos  RN, além de que este grupo tem menor risco para este prognóstico em relação aos RN de menores pesos ao nascer). Os autores também relatam diminuição de lesão cerebral, principalmente entre os RN de 750 e 999g. Durante a década passada, discutiu-se muito sobre o risco do uso do iNO no desencadeamento de hemorragia intracraniana no RN pré-termo, devido o potencial efeito adverso do iNO na adesão plaquetária. Esta foi uma das razões porque foi usado neste estudo baixas doses de iNO. Segundo Kinsella et al, o aumento da incidência de severa hemorragia intracraniana ou leucomalácia periventricular no estudo de Van Meurs et al foi baseado na interpretação de um simples ultrassom craniano aos 28 dias de vida entre uma amostra menor que a originalmente planejada devido ao término precoce do estudo, além de que os autores usaram uma dose maior de iNO (10ppm). Talvez o iNO nos RN pré-termos atue dentro de uma estreita margem terapêutica, particularmente nos RN com grave insuficiência respiratória. O estudo de Ballard et al foi incapaz de qualquer conclusão a respeito dos efeitos neuroprotetores do óxido nítrico, uma vez que os RN envolvidos no estudo tinham mais de 7 dias de vida (a hemorragia intracraniana geralmente ocorre dentro dos primeiros 7 dias de vida). </a:t>
            </a:r>
          </a:p>
          <a:p>
            <a:pPr>
              <a:lnSpc>
                <a:spcPct val="70000"/>
              </a:lnSpc>
            </a:pPr>
            <a:r>
              <a:rPr lang="pt-BR" sz="2000" smtClean="0"/>
              <a:t>	Além dos mecanismos citados como o óxido nítrico inalado pode melhorar a função pulmonar, a redução precoce do acúmulo de neutrófilos no pulmão dos pacientes com insuficiência respiratória aguda pode ser importante, uma vez que os neutrófilos desempenham importante papel na cascata inflamatória, contribuindo para a lesão pulmonar e a evolução para a DBP.</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title"/>
          </p:nvPr>
        </p:nvSpPr>
        <p:spPr/>
        <p:txBody>
          <a:bodyPr/>
          <a:lstStyle/>
          <a:p>
            <a:pPr algn="ctr"/>
            <a:r>
              <a:rPr lang="pt-BR" sz="2800" b="1" smtClean="0">
                <a:solidFill>
                  <a:srgbClr val="0000FF"/>
                </a:solidFill>
              </a:rPr>
              <a:t>O iNO tem papel no tratamento da insuficiência respiratória do recém-nascido pré-termo?</a:t>
            </a:r>
            <a:r>
              <a:rPr lang="pt-BR" sz="2800" smtClean="0">
                <a:solidFill>
                  <a:srgbClr val="0000FF"/>
                </a:solidFill>
              </a:rPr>
              <a:t/>
            </a:r>
            <a:br>
              <a:rPr lang="pt-BR" sz="2800" smtClean="0">
                <a:solidFill>
                  <a:srgbClr val="0000FF"/>
                </a:solidFill>
              </a:rPr>
            </a:br>
            <a:r>
              <a:rPr lang="pt-BR" sz="2800" smtClean="0"/>
              <a:t> </a:t>
            </a:r>
            <a:r>
              <a:rPr lang="pt-BR" sz="1400" smtClean="0">
                <a:latin typeface="Times New Roman" pitchFamily="18" charset="0"/>
              </a:rPr>
              <a:t>Ann R. Stark, em Editorial ao New England Journal Medicine  353; 404-405(july 27, 2006),</a:t>
            </a:r>
            <a:r>
              <a:rPr lang="pt-BR" sz="4000" smtClean="0"/>
              <a:t> </a:t>
            </a:r>
          </a:p>
        </p:txBody>
      </p:sp>
      <p:sp>
        <p:nvSpPr>
          <p:cNvPr id="67587" name="Rectangle 3"/>
          <p:cNvSpPr>
            <a:spLocks noGrp="1"/>
          </p:cNvSpPr>
          <p:nvPr>
            <p:ph type="body" idx="1"/>
          </p:nvPr>
        </p:nvSpPr>
        <p:spPr>
          <a:xfrm>
            <a:off x="628650" y="1825625"/>
            <a:ext cx="7886700" cy="4908550"/>
          </a:xfrm>
        </p:spPr>
        <p:txBody>
          <a:bodyPr/>
          <a:lstStyle/>
          <a:p>
            <a:pPr>
              <a:lnSpc>
                <a:spcPct val="70000"/>
              </a:lnSpc>
            </a:pPr>
            <a:r>
              <a:rPr lang="pt-BR" sz="1600" smtClean="0"/>
              <a:t>Em muitos RN  pré-termos com peso extremamente baixo, o iNO parece não melhorar a sobrevivência ou a displasia broncopulmonar. Uma vez que este tratamento pode estar associado com lesão cerebral ou aumento da mortalidade em alguns grupos, NÃO É RECOMENDADO O SEU USO NOS RECÉM-NASCIDOS PÉ-TERMOS. Os dois ensaios clínicos publicados no </a:t>
            </a:r>
            <a:r>
              <a:rPr lang="pt-BR" sz="1600" i="1" smtClean="0"/>
              <a:t>N Eng J Med</a:t>
            </a:r>
            <a:r>
              <a:rPr lang="pt-BR" sz="1600" smtClean="0"/>
              <a:t> do dia 27/7/2006 sugerem benefícios aos RN menos criticamente doentes, mas permanecem vários questionamentos, como: a dose efetiva, a duração, o tempo do início do tratamento e a seleção de RN que mais se beneficiariam. O achado do estudo de Kinsella et al de não progressão e talvez redução do risco de anormalidades no ultrassom craniano é promissor; a patogenia da lesão cerebral é complexa e os RN de extremo baixo peso com ultra-sons cranianos normais permanecem em alto risco para paralisia cerebral e atraso do desenvolvimento mental.</a:t>
            </a:r>
          </a:p>
          <a:p>
            <a:pPr>
              <a:lnSpc>
                <a:spcPct val="70000"/>
              </a:lnSpc>
            </a:pPr>
            <a:r>
              <a:rPr lang="pt-BR" sz="1600" smtClean="0"/>
              <a:t>	O follow-up a longo prazo é essencial, principalmente pelos ensinamentos que tivemos com o uso da dexametasona pós-natal (esta mostrou benefícios a curto prazo, mas aumentou o risco de deficiência neurocomportamental posteriormente).</a:t>
            </a:r>
          </a:p>
          <a:p>
            <a:pPr>
              <a:lnSpc>
                <a:spcPct val="70000"/>
              </a:lnSpc>
            </a:pPr>
            <a:r>
              <a:rPr lang="pt-BR" sz="1600" smtClean="0"/>
              <a:t>Ao usarmos  iNO, estamos usando  uma das drogas disponíveis mais caras na UTI Neonatal (3000 dólares/dia e acima de 12.000 dólares por um período de 30 dias), sendo difícil justificar o seu uso até que os seus benefícios sejam provados.</a:t>
            </a:r>
          </a:p>
          <a:p>
            <a:pPr>
              <a:lnSpc>
                <a:spcPct val="70000"/>
              </a:lnSpc>
            </a:pPr>
            <a:r>
              <a:rPr lang="pt-BR" sz="1600" smtClean="0"/>
              <a:t>	Portanto, para a  obtenção do sim para o uso do iNO nos RN pré-termos, são necessários mais dados, especialmente do follow-up a longo prazo dos RN dos dois ensaios discutidos, o de Kinsella et al e o de Ballard et al.</a:t>
            </a:r>
          </a:p>
          <a:p>
            <a:pPr algn="ctr">
              <a:lnSpc>
                <a:spcPct val="70000"/>
              </a:lnSpc>
              <a:buFont typeface="Arial" pitchFamily="34" charset="0"/>
              <a:buNone/>
            </a:pPr>
            <a:r>
              <a:rPr lang="pt-BR" sz="1600" smtClean="0"/>
              <a:t>	</a:t>
            </a:r>
            <a:r>
              <a:rPr lang="pt-BR" sz="1600" b="1" smtClean="0">
                <a:solidFill>
                  <a:srgbClr val="0000FF"/>
                </a:solidFill>
              </a:rPr>
              <a:t>No momento, o uso do iNO no RN pré-termo deveria ser limitado a ensaios clínicos.</a:t>
            </a:r>
          </a:p>
        </p:txBody>
      </p:sp>
      <p:sp>
        <p:nvSpPr>
          <p:cNvPr id="67590" name="Oval 6"/>
          <p:cNvSpPr>
            <a:spLocks noChangeArrowheads="1"/>
          </p:cNvSpPr>
          <p:nvPr/>
        </p:nvSpPr>
        <p:spPr bwMode="auto">
          <a:xfrm>
            <a:off x="184150" y="587375"/>
            <a:ext cx="682625" cy="452438"/>
          </a:xfrm>
          <a:prstGeom prst="ellipse">
            <a:avLst/>
          </a:prstGeom>
          <a:solidFill>
            <a:schemeClr val="accent1"/>
          </a:solidFill>
          <a:ln w="9525">
            <a:solidFill>
              <a:schemeClr val="tx1"/>
            </a:solidFill>
            <a:round/>
            <a:headEnd/>
            <a:tailEnd/>
          </a:ln>
          <a:effectLst/>
        </p:spPr>
        <p:txBody>
          <a:bodyPr wrap="none" anchor="ctr"/>
          <a:lstStyle/>
          <a:p>
            <a:pPr algn="ctr"/>
            <a:r>
              <a:rPr lang="pt-BR"/>
              <a:t>2006</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p:cNvSpPr>
          <p:nvPr>
            <p:ph type="title"/>
          </p:nvPr>
        </p:nvSpPr>
        <p:spPr>
          <a:xfrm>
            <a:off x="685800" y="115888"/>
            <a:ext cx="7886700" cy="1325562"/>
          </a:xfrm>
        </p:spPr>
        <p:txBody>
          <a:bodyPr/>
          <a:lstStyle/>
          <a:p>
            <a:pPr algn="ctr"/>
            <a:r>
              <a:rPr lang="pt-BR" sz="2800" b="1" smtClean="0">
                <a:solidFill>
                  <a:srgbClr val="0000FF"/>
                </a:solidFill>
              </a:rPr>
              <a:t>ÓXIDO NÍTRICO NA DISPLASIA BRONCOPULMONAR: como funcionaria?</a:t>
            </a:r>
          </a:p>
        </p:txBody>
      </p:sp>
      <p:sp>
        <p:nvSpPr>
          <p:cNvPr id="75779" name="Rectangle 3"/>
          <p:cNvSpPr>
            <a:spLocks noGrp="1"/>
          </p:cNvSpPr>
          <p:nvPr>
            <p:ph type="body" sz="half" idx="1"/>
          </p:nvPr>
        </p:nvSpPr>
        <p:spPr>
          <a:xfrm>
            <a:off x="936625" y="2506663"/>
            <a:ext cx="7100888" cy="4351337"/>
          </a:xfrm>
        </p:spPr>
        <p:txBody>
          <a:bodyPr/>
          <a:lstStyle/>
          <a:p>
            <a:r>
              <a:rPr lang="pt-BR" sz="2000" smtClean="0"/>
              <a:t>a nova tendência a dar o óxido nítrico inalatório para prematuros com displasia broncopulmonar  é uma tentativa de evitar esse bloqueio ou inibição do processo de angiogênese;  </a:t>
            </a:r>
            <a:r>
              <a:rPr lang="pt-BR" sz="2000" smtClean="0">
                <a:solidFill>
                  <a:srgbClr val="FF0066"/>
                </a:solidFill>
              </a:rPr>
              <a:t>o óxido nítrico é um estimulador da angiogênese</a:t>
            </a:r>
            <a:r>
              <a:rPr lang="pt-BR" sz="2000" smtClean="0"/>
              <a:t>. Então a lógica de dar óxido nítrico por tempo prolongado nessas crianças não é com a finalidade de se obter a vasodilatação mas sim promover  a angiogênese (veja que é um processo totalmente diferente} Um RN que apresenta já a hipoplasia pulmonar, não vai apresentar resposta aguda nenhuma com o uso do óxido nítrico inalatório (NOi). Porém expor esse RN por uma semana ao óxido nítrico vai levar a um quadro de melhora ou de reversão do processo de HP por causa da promoção de angiogênese ou seja a melhora de PaO2 vai acontecer uma semana depois. Assim,  é importante ter em mente essa diferença entre esse dois quadros</a:t>
            </a:r>
          </a:p>
        </p:txBody>
      </p:sp>
      <p:sp>
        <p:nvSpPr>
          <p:cNvPr id="75780" name="Rectangle 4"/>
          <p:cNvSpPr>
            <a:spLocks noChangeArrowheads="1"/>
          </p:cNvSpPr>
          <p:nvPr/>
        </p:nvSpPr>
        <p:spPr bwMode="auto">
          <a:xfrm>
            <a:off x="3505200" y="1303338"/>
            <a:ext cx="2609850" cy="366712"/>
          </a:xfrm>
          <a:prstGeom prst="rect">
            <a:avLst/>
          </a:prstGeom>
          <a:noFill/>
          <a:ln w="9525">
            <a:noFill/>
            <a:miter lim="800000"/>
            <a:headEnd/>
            <a:tailEnd/>
          </a:ln>
          <a:effectLst/>
        </p:spPr>
        <p:txBody>
          <a:bodyPr wrap="none">
            <a:spAutoFit/>
          </a:bodyPr>
          <a:lstStyle/>
          <a:p>
            <a:r>
              <a:rPr lang="en-US">
                <a:solidFill>
                  <a:srgbClr val="000066"/>
                </a:solidFill>
                <a:hlinkClick r:id="rId2"/>
              </a:rPr>
              <a:t>Jacques Belik</a:t>
            </a:r>
            <a:r>
              <a:rPr lang="en-US">
                <a:solidFill>
                  <a:srgbClr val="000066"/>
                </a:solidFill>
              </a:rPr>
              <a:t> (Canadá)</a:t>
            </a:r>
            <a:endParaRPr lang="pt-BR">
              <a:solidFill>
                <a:srgbClr val="000066"/>
              </a:solidFill>
            </a:endParaRPr>
          </a:p>
        </p:txBody>
      </p:sp>
      <p:graphicFrame>
        <p:nvGraphicFramePr>
          <p:cNvPr id="75781" name="Group 5"/>
          <p:cNvGraphicFramePr>
            <a:graphicFrameLocks noGrp="1"/>
          </p:cNvGraphicFramePr>
          <p:nvPr>
            <p:ph sz="half" idx="2"/>
          </p:nvPr>
        </p:nvGraphicFramePr>
        <p:xfrm>
          <a:off x="1365250" y="1844675"/>
          <a:ext cx="6370638" cy="712788"/>
        </p:xfrm>
        <a:graphic>
          <a:graphicData uri="http://schemas.openxmlformats.org/drawingml/2006/table">
            <a:tbl>
              <a:tblPr/>
              <a:tblGrid>
                <a:gridCol w="2124075"/>
                <a:gridCol w="2122488"/>
                <a:gridCol w="2124075"/>
              </a:tblGrid>
              <a:tr h="71278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Novas terapias para a hipertensão pulmonar persistente neonatal</a:t>
                      </a:r>
                      <a:endParaRPr kumimoji="0" lang="en-US" sz="1800" b="0" i="0" u="none" strike="noStrike" cap="none" normalizeH="0" baseline="0" smtClean="0">
                        <a:ln>
                          <a:noFill/>
                        </a:ln>
                        <a:solidFill>
                          <a:schemeClr val="tx1"/>
                        </a:solidFill>
                        <a:effectLst/>
                        <a:latin typeface="Calibri"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Jacques Belik (Canad</a:t>
                      </a:r>
                      <a:r>
                        <a:rPr kumimoji="0" lang="en-US" sz="1000" b="0" i="0" u="none" strike="noStrike" cap="none" normalizeH="0" baseline="0" smtClean="0">
                          <a:ln>
                            <a:noFill/>
                          </a:ln>
                          <a:solidFill>
                            <a:srgbClr val="000066"/>
                          </a:solidFill>
                          <a:effectLst/>
                          <a:latin typeface="Calibri"/>
                          <a:ea typeface="Geneva"/>
                          <a:cs typeface="Times New Roman" pitchFamily="18" charset="0"/>
                          <a:hlinkClick r:id="rId2"/>
                        </a:rPr>
                        <a:t>á</a:t>
                      </a:r>
                      <a:r>
                        <a:rPr kumimoji="0" lang="en-US"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 Realizado por  Paulo R. Margotto</a:t>
                      </a:r>
                      <a:endParaRPr kumimoji="0" lang="en-US" sz="1800" b="0" i="0" u="none" strike="noStrike" cap="none" normalizeH="0" baseline="0" smtClean="0">
                        <a:ln>
                          <a:noFill/>
                        </a:ln>
                        <a:solidFill>
                          <a:schemeClr val="tx1"/>
                        </a:solidFill>
                        <a:effectLst/>
                        <a:latin typeface="Calibri"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en-US" sz="2300" b="0" i="0" u="none" strike="noStrike" cap="none" normalizeH="0" baseline="0" smtClean="0">
                          <a:ln>
                            <a:noFill/>
                          </a:ln>
                          <a:solidFill>
                            <a:srgbClr val="000066"/>
                          </a:solidFill>
                          <a:effectLst/>
                          <a:latin typeface="Calibri"/>
                          <a:cs typeface="Times New Roman" pitchFamily="18" charset="0"/>
                        </a:rPr>
                        <a:t> </a:t>
                      </a:r>
                      <a:r>
                        <a:rPr kumimoji="0" lang="en-US" sz="1000" b="0" i="0" u="none" strike="noStrike" cap="none" normalizeH="0" baseline="0" smtClean="0">
                          <a:ln>
                            <a:noFill/>
                          </a:ln>
                          <a:solidFill>
                            <a:srgbClr val="000066"/>
                          </a:solidFill>
                          <a:effectLst/>
                          <a:latin typeface="Calibri"/>
                          <a:cs typeface="Times New Roman" pitchFamily="18" charset="0"/>
                        </a:rPr>
                        <a:t>          </a:t>
                      </a:r>
                      <a:endParaRPr kumimoji="0" lang="en-US"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75791" name="Picture 15" descr="Clique aqui para ver o artigo">
            <a:hlinkClick r:id="rId2"/>
          </p:cNvPr>
          <p:cNvPicPr>
            <a:picLocks noChangeAspect="1" noChangeArrowheads="1"/>
          </p:cNvPicPr>
          <p:nvPr/>
        </p:nvPicPr>
        <p:blipFill>
          <a:blip r:embed="rId3"/>
          <a:srcRect/>
          <a:stretch>
            <a:fillRect/>
          </a:stretch>
        </p:blipFill>
        <p:spPr bwMode="auto">
          <a:xfrm>
            <a:off x="6275388" y="2005013"/>
            <a:ext cx="371475" cy="371475"/>
          </a:xfrm>
          <a:prstGeom prst="rect">
            <a:avLst/>
          </a:prstGeom>
          <a:noFill/>
        </p:spPr>
      </p:pic>
      <p:sp>
        <p:nvSpPr>
          <p:cNvPr id="75792" name="Oval 16"/>
          <p:cNvSpPr>
            <a:spLocks noChangeArrowheads="1"/>
          </p:cNvSpPr>
          <p:nvPr/>
        </p:nvSpPr>
        <p:spPr bwMode="auto">
          <a:xfrm>
            <a:off x="127000" y="173038"/>
            <a:ext cx="682625" cy="452437"/>
          </a:xfrm>
          <a:prstGeom prst="ellipse">
            <a:avLst/>
          </a:prstGeom>
          <a:solidFill>
            <a:schemeClr val="accent1"/>
          </a:solidFill>
          <a:ln w="9525">
            <a:solidFill>
              <a:schemeClr val="tx1"/>
            </a:solidFill>
            <a:round/>
            <a:headEnd/>
            <a:tailEnd/>
          </a:ln>
          <a:effectLst/>
        </p:spPr>
        <p:txBody>
          <a:bodyPr wrap="none" anchor="ctr"/>
          <a:lstStyle/>
          <a:p>
            <a:pPr algn="ctr"/>
            <a:r>
              <a:rPr lang="pt-BR"/>
              <a:t>2007</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p:cNvSpPr>
          <p:nvPr>
            <p:ph type="title"/>
          </p:nvPr>
        </p:nvSpPr>
        <p:spPr>
          <a:xfrm>
            <a:off x="563563" y="881063"/>
            <a:ext cx="7886700" cy="1325562"/>
          </a:xfrm>
        </p:spPr>
        <p:txBody>
          <a:bodyPr/>
          <a:lstStyle/>
          <a:p>
            <a:pPr algn="ctr"/>
            <a:r>
              <a:rPr lang="pt-BR" sz="1800" smtClean="0">
                <a:hlinkClick r:id="rId2"/>
              </a:rPr>
              <a:t>Inhaled nitric oxide for prevention of </a:t>
            </a:r>
            <a:r>
              <a:rPr lang="pt-BR" sz="1800" b="1" smtClean="0">
                <a:hlinkClick r:id="rId2"/>
              </a:rPr>
              <a:t>bronchopulmonary dysplasia</a:t>
            </a:r>
            <a:r>
              <a:rPr lang="pt-BR" sz="1800" smtClean="0">
                <a:hlinkClick r:id="rId2"/>
              </a:rPr>
              <a:t> in premature babies (EUNO): a randomised controlled trial.</a:t>
            </a:r>
            <a:r>
              <a:rPr lang="pt-BR" sz="1800" b="1" smtClean="0"/>
              <a:t/>
            </a:r>
            <a:br>
              <a:rPr lang="pt-BR" sz="1800" b="1" smtClean="0"/>
            </a:br>
            <a:r>
              <a:rPr lang="pt-BR" sz="1800" b="1" smtClean="0"/>
              <a:t>Mercier</a:t>
            </a:r>
            <a:r>
              <a:rPr lang="pt-BR" sz="1800" smtClean="0"/>
              <a:t> JC, Hummler H, Durrmeyer X, Sanchez-Luna M, Carnielli V, Field D, Greenough A, Van Overmeire B, Jonsson B, Hallman M, Baldassarre J; EUNO Study Group.</a:t>
            </a:r>
            <a:br>
              <a:rPr lang="pt-BR" sz="1800" smtClean="0"/>
            </a:br>
            <a:r>
              <a:rPr lang="pt-BR" sz="1800" smtClean="0"/>
              <a:t>Lancet. 2010 Jul 31;376(9738):346-54</a:t>
            </a:r>
          </a:p>
        </p:txBody>
      </p:sp>
      <p:sp>
        <p:nvSpPr>
          <p:cNvPr id="73731" name="Rectangle 3"/>
          <p:cNvSpPr>
            <a:spLocks noGrp="1"/>
          </p:cNvSpPr>
          <p:nvPr>
            <p:ph type="body" idx="1"/>
          </p:nvPr>
        </p:nvSpPr>
        <p:spPr>
          <a:xfrm>
            <a:off x="-117475" y="2278063"/>
            <a:ext cx="8986838" cy="4351337"/>
          </a:xfrm>
        </p:spPr>
        <p:txBody>
          <a:bodyPr/>
          <a:lstStyle/>
          <a:p>
            <a:pPr algn="ctr">
              <a:lnSpc>
                <a:spcPct val="80000"/>
              </a:lnSpc>
            </a:pPr>
            <a:r>
              <a:rPr lang="pt-PT" sz="1600" smtClean="0"/>
              <a:t>399 bebês receberam iN0 (pós 24 horas de vida, 5ppp, por 7-21 sias), e 401 com o placebo (gás nitrogênio). 395 e400, respectivamente, foram analisados. </a:t>
            </a:r>
            <a:r>
              <a:rPr lang="pt-PT" sz="1600" smtClean="0">
                <a:solidFill>
                  <a:srgbClr val="FF0000"/>
                </a:solidFill>
              </a:rPr>
              <a:t>O tratamento com óxido nítrico inalado e placebo não resultou em diferenças significativas na sobrevivência de crianças sem o</a:t>
            </a:r>
            <a:r>
              <a:rPr lang="pt-PT" sz="1600" smtClean="0">
                <a:solidFill>
                  <a:srgbClr val="FF0066"/>
                </a:solidFill>
              </a:rPr>
              <a:t> desenvolvimento de displasia broncopulmonar</a:t>
            </a:r>
            <a:r>
              <a:rPr lang="pt-PT" sz="1600" smtClean="0"/>
              <a:t> (258 [65%] de 395 vs 262 [66%] de 400, respectivamente; risco relativo de 1,05, com IC 95% de 0,78-1,43); na sobrevivência às 36 semanas de idade gestacional (343 [86%) de 399 vs 359 [90%] de 401,respectivamente; risco relativo de 0,74,com IC de  0,48-1,15); e no desenvolvimento de displasia broncopulmonar (81 [24%] de 339 vs 96 [27%] de 358, respectivamente; risco relativo de 0,83, com IC de 0,058-1 17).</a:t>
            </a:r>
          </a:p>
          <a:p>
            <a:pPr algn="ctr">
              <a:lnSpc>
                <a:spcPct val="80000"/>
              </a:lnSpc>
              <a:buFont typeface="Arial" pitchFamily="34" charset="0"/>
              <a:buNone/>
            </a:pPr>
            <a:r>
              <a:rPr lang="pt-BR" sz="2400" smtClean="0">
                <a:solidFill>
                  <a:srgbClr val="FF0000"/>
                </a:solidFill>
              </a:rPr>
              <a:t>Conclui-se que o óxido nítrico inalado a 5 ppm, iniciado nas primeiras 24 horas  após o nascimento e continuando  numa mediana de 3 semanas, não melhora a sobrevida sem displasia broncopulmonar em recém-nascidos muito prematuros com síndrome da angústia respiratória moderada. Os resultados negativos devem alterar a prática, ajudando a eliminar o uso de óxido nítrico inalado em prematuros que desenvolveram displasia broncopulmonar.</a:t>
            </a:r>
          </a:p>
        </p:txBody>
      </p:sp>
      <p:sp>
        <p:nvSpPr>
          <p:cNvPr id="73733" name="Oval 5"/>
          <p:cNvSpPr>
            <a:spLocks noChangeArrowheads="1"/>
          </p:cNvSpPr>
          <p:nvPr/>
        </p:nvSpPr>
        <p:spPr bwMode="auto">
          <a:xfrm>
            <a:off x="203200" y="152400"/>
            <a:ext cx="682625" cy="452438"/>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t>2010</a:t>
            </a:r>
          </a:p>
        </p:txBody>
      </p:sp>
      <p:sp>
        <p:nvSpPr>
          <p:cNvPr id="73734" name="Text Box 6"/>
          <p:cNvSpPr txBox="1">
            <a:spLocks noChangeArrowheads="1"/>
          </p:cNvSpPr>
          <p:nvPr/>
        </p:nvSpPr>
        <p:spPr bwMode="auto">
          <a:xfrm>
            <a:off x="1004888" y="153988"/>
            <a:ext cx="6575425" cy="517525"/>
          </a:xfrm>
          <a:prstGeom prst="rect">
            <a:avLst/>
          </a:prstGeom>
          <a:noFill/>
          <a:ln w="9525">
            <a:noFill/>
            <a:miter lim="800000"/>
            <a:headEnd/>
            <a:tailEnd/>
          </a:ln>
          <a:effectLst/>
        </p:spPr>
        <p:txBody>
          <a:bodyPr>
            <a:spAutoFit/>
          </a:bodyPr>
          <a:lstStyle/>
          <a:p>
            <a:pPr algn="ctr" defTabSz="914400"/>
            <a:r>
              <a:rPr lang="pt-BR" sz="1400" b="1">
                <a:solidFill>
                  <a:srgbClr val="0000FF"/>
                </a:solidFill>
              </a:rPr>
              <a:t>Óxido nítrico inalado na prevenção da displasia beoncopulmonar nos </a:t>
            </a:r>
          </a:p>
          <a:p>
            <a:pPr algn="ctr" defTabSz="914400"/>
            <a:r>
              <a:rPr lang="pt-BR" sz="1400" b="1">
                <a:solidFill>
                  <a:srgbClr val="0000FF"/>
                </a:solidFill>
              </a:rPr>
              <a:t>bebês prematuros (EUNO): um ensaio randomizado e controlado</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p:cNvSpPr>
          <p:nvPr>
            <p:ph type="title"/>
          </p:nvPr>
        </p:nvSpPr>
        <p:spPr/>
        <p:txBody>
          <a:bodyPr/>
          <a:lstStyle/>
          <a:p>
            <a:pPr algn="ctr"/>
            <a:r>
              <a:rPr lang="pt-BR" sz="1800" smtClean="0">
                <a:hlinkClick r:id="rId2"/>
              </a:rPr>
              <a:t>NO for preterm infants at risk of bronchopulmonary dysplasia.</a:t>
            </a:r>
            <a:r>
              <a:rPr lang="pt-BR" sz="1800" smtClean="0"/>
              <a:t/>
            </a:r>
            <a:br>
              <a:rPr lang="pt-BR" sz="1800" smtClean="0"/>
            </a:br>
            <a:r>
              <a:rPr lang="pt-BR" sz="1800" smtClean="0"/>
              <a:t>Sosenko IR, Bancalari E.</a:t>
            </a:r>
            <a:br>
              <a:rPr lang="pt-BR" sz="1800" smtClean="0"/>
            </a:br>
            <a:r>
              <a:rPr lang="pt-BR" sz="1800" smtClean="0"/>
              <a:t>Lancet. 2010 Jul 31;376(9738):308-10. </a:t>
            </a:r>
          </a:p>
        </p:txBody>
      </p:sp>
      <p:sp>
        <p:nvSpPr>
          <p:cNvPr id="72707" name="Rectangle 3"/>
          <p:cNvSpPr>
            <a:spLocks noGrp="1"/>
          </p:cNvSpPr>
          <p:nvPr>
            <p:ph type="body" idx="1"/>
          </p:nvPr>
        </p:nvSpPr>
        <p:spPr/>
        <p:txBody>
          <a:bodyPr/>
          <a:lstStyle/>
          <a:p>
            <a:r>
              <a:rPr lang="pt-BR" smtClean="0"/>
              <a:t>Sosenko e 	Bancalari comentaram que os clínicos não podem tomar uma decisão com base na evidência disponível para o uso de iNO na displasia broncopulmonar. Embora o iNO possa ser promissor em subgrupos específicos, mais trabalhos ainda são necessários para definir a ótima dose e duração, a população alvo em termos de maturidade, severidade da doença, raça e idade no momento do envolvimento</a:t>
            </a:r>
          </a:p>
        </p:txBody>
      </p:sp>
      <p:sp>
        <p:nvSpPr>
          <p:cNvPr id="72709" name="Oval 5"/>
          <p:cNvSpPr>
            <a:spLocks noChangeArrowheads="1"/>
          </p:cNvSpPr>
          <p:nvPr/>
        </p:nvSpPr>
        <p:spPr bwMode="auto">
          <a:xfrm>
            <a:off x="317500" y="885825"/>
            <a:ext cx="682625" cy="452438"/>
          </a:xfrm>
          <a:prstGeom prst="ellipse">
            <a:avLst/>
          </a:prstGeom>
          <a:solidFill>
            <a:schemeClr val="accent1"/>
          </a:solidFill>
          <a:ln w="9525">
            <a:solidFill>
              <a:schemeClr val="tx1"/>
            </a:solidFill>
            <a:round/>
            <a:headEnd/>
            <a:tailEnd/>
          </a:ln>
          <a:effectLst/>
        </p:spPr>
        <p:txBody>
          <a:bodyPr wrap="none" anchor="ctr"/>
          <a:lstStyle/>
          <a:p>
            <a:pPr algn="ctr"/>
            <a:r>
              <a:rPr lang="pt-BR"/>
              <a:t>2010</a:t>
            </a:r>
          </a:p>
        </p:txBody>
      </p:sp>
      <p:sp>
        <p:nvSpPr>
          <p:cNvPr id="72710" name="Text Box 6"/>
          <p:cNvSpPr txBox="1">
            <a:spLocks noChangeArrowheads="1"/>
          </p:cNvSpPr>
          <p:nvPr/>
        </p:nvSpPr>
        <p:spPr bwMode="auto">
          <a:xfrm>
            <a:off x="1436688" y="296863"/>
            <a:ext cx="6032500" cy="304800"/>
          </a:xfrm>
          <a:prstGeom prst="rect">
            <a:avLst/>
          </a:prstGeom>
          <a:noFill/>
          <a:ln w="9525">
            <a:noFill/>
            <a:miter lim="800000"/>
            <a:headEnd/>
            <a:tailEnd/>
          </a:ln>
          <a:effectLst/>
        </p:spPr>
        <p:txBody>
          <a:bodyPr wrap="none">
            <a:spAutoFit/>
          </a:bodyPr>
          <a:lstStyle/>
          <a:p>
            <a:pPr defTabSz="914400"/>
            <a:r>
              <a:rPr lang="pt-BR" sz="1400" b="1">
                <a:solidFill>
                  <a:srgbClr val="0000FF"/>
                </a:solidFill>
              </a:rPr>
              <a:t>Óxido nítrico nos pré-termos de risco para displasia broncopulmonar</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p:cNvSpPr>
          <p:nvPr>
            <p:ph type="title"/>
          </p:nvPr>
        </p:nvSpPr>
        <p:spPr>
          <a:xfrm>
            <a:off x="628650" y="563563"/>
            <a:ext cx="7886700" cy="1325562"/>
          </a:xfrm>
        </p:spPr>
        <p:txBody>
          <a:bodyPr/>
          <a:lstStyle/>
          <a:p>
            <a:pPr algn="ctr"/>
            <a:r>
              <a:rPr lang="pt-BR" sz="1800" smtClean="0">
                <a:hlinkClick r:id="rId2"/>
              </a:rPr>
              <a:t>Noninvasive </a:t>
            </a:r>
            <a:r>
              <a:rPr lang="pt-BR" sz="1800" b="1" smtClean="0">
                <a:hlinkClick r:id="rId2"/>
              </a:rPr>
              <a:t>inhaled</a:t>
            </a:r>
            <a:r>
              <a:rPr lang="pt-BR" sz="1800" smtClean="0">
                <a:hlinkClick r:id="rId2"/>
              </a:rPr>
              <a:t> </a:t>
            </a:r>
            <a:r>
              <a:rPr lang="pt-BR" sz="1800" b="1" smtClean="0">
                <a:hlinkClick r:id="rId2"/>
              </a:rPr>
              <a:t>nitric oxide</a:t>
            </a:r>
            <a:r>
              <a:rPr lang="pt-BR" sz="1800" smtClean="0">
                <a:hlinkClick r:id="rId2"/>
              </a:rPr>
              <a:t> does not prevent </a:t>
            </a:r>
            <a:r>
              <a:rPr lang="pt-BR" sz="1800" b="1" smtClean="0">
                <a:hlinkClick r:id="rId2"/>
              </a:rPr>
              <a:t>bronchopulmonary dysplasia</a:t>
            </a:r>
            <a:r>
              <a:rPr lang="pt-BR" sz="1800" smtClean="0">
                <a:hlinkClick r:id="rId2"/>
              </a:rPr>
              <a:t> in premature newborns.</a:t>
            </a:r>
            <a:r>
              <a:rPr lang="pt-BR" sz="1800" smtClean="0"/>
              <a:t/>
            </a:r>
            <a:br>
              <a:rPr lang="pt-BR" sz="1800" smtClean="0"/>
            </a:br>
            <a:r>
              <a:rPr lang="pt-BR" sz="1800" smtClean="0"/>
              <a:t>Kinsella JP, Cutter GR, Steinhorn RH, Nelin LD, Walsh WF, Finer NN, Abman SH.</a:t>
            </a:r>
            <a:br>
              <a:rPr lang="pt-BR" sz="1800" smtClean="0"/>
            </a:br>
            <a:r>
              <a:rPr lang="pt-BR" sz="1800" smtClean="0"/>
              <a:t>J Pediatr. 2014 Dec;165(6):1104-1108.e1. </a:t>
            </a:r>
            <a:r>
              <a:rPr lang="pt-BR" sz="1800" b="1" smtClean="0">
                <a:solidFill>
                  <a:srgbClr val="FF0066"/>
                </a:solidFill>
              </a:rPr>
              <a:t>ARTIGO INTEGRAL</a:t>
            </a:r>
          </a:p>
        </p:txBody>
      </p:sp>
      <p:sp>
        <p:nvSpPr>
          <p:cNvPr id="71683" name="Rectangle 3"/>
          <p:cNvSpPr>
            <a:spLocks noGrp="1"/>
          </p:cNvSpPr>
          <p:nvPr>
            <p:ph type="body" idx="1"/>
          </p:nvPr>
        </p:nvSpPr>
        <p:spPr>
          <a:xfrm>
            <a:off x="157163" y="1825625"/>
            <a:ext cx="8986837" cy="4876800"/>
          </a:xfrm>
        </p:spPr>
        <p:txBody>
          <a:bodyPr/>
          <a:lstStyle/>
          <a:p>
            <a:r>
              <a:rPr lang="pt-BR" sz="2400" smtClean="0">
                <a:solidFill>
                  <a:srgbClr val="FF0000"/>
                </a:solidFill>
              </a:rPr>
              <a:t>Não houve diferença na incidência de morte ou displasia broncopulmonar (DBP) no grupo iNO</a:t>
            </a:r>
            <a:r>
              <a:rPr lang="pt-BR" sz="2400" smtClean="0"/>
              <a:t> (10ppm ate 30 semanas de idade pós-concepção </a:t>
            </a:r>
            <a:r>
              <a:rPr lang="pt-BR" sz="2400" smtClean="0">
                <a:solidFill>
                  <a:srgbClr val="FF0000"/>
                </a:solidFill>
              </a:rPr>
              <a:t>versos  placebo</a:t>
            </a:r>
            <a:r>
              <a:rPr lang="pt-BR" sz="2400" smtClean="0"/>
              <a:t>   (42% vs. 40%, p = 0,86, RR = 1,06 com IC a 95% de  0,7-1,6). Foram incluídos 124 RN pré-termos &lt;34 semanas com peso ao nascer entre 500 a 1250g que necessitaram de </a:t>
            </a:r>
            <a:r>
              <a:rPr lang="pt-BR" sz="2400" smtClean="0">
                <a:solidFill>
                  <a:srgbClr val="FF0066"/>
                </a:solidFill>
              </a:rPr>
              <a:t>ventilação não invasiva (cânula nasal ou CPAP)</a:t>
            </a:r>
            <a:r>
              <a:rPr lang="pt-BR" sz="2400" smtClean="0"/>
              <a:t>  antes de  72 horas de vida. </a:t>
            </a:r>
            <a:r>
              <a:rPr lang="pt-BR" sz="2400" smtClean="0">
                <a:solidFill>
                  <a:srgbClr val="FF0000"/>
                </a:solidFill>
              </a:rPr>
              <a:t>A gravidade da DBP não foi diferente entre os grupos de tratamento.</a:t>
            </a:r>
            <a:r>
              <a:rPr lang="pt-BR" sz="2400" smtClean="0"/>
              <a:t> Os RN com apnéia refratária ou com PaCo2&gt;70mmHg e pH &lt;7,2 foram intubados.Não houve diferenças entre os grupos na necessidade de ventilação mecânica (22% vs. 23%; p = 0,89), duração da ventilação mecânica (9,7 dias versus 8,4 dias; p = 0,27), ou os resultados de segurança, incluindo hemorragia intracraniana grave (3,4% vs 6.2%, p = 0,68).</a:t>
            </a:r>
          </a:p>
          <a:p>
            <a:endParaRPr lang="pt-BR" sz="2400" smtClean="0"/>
          </a:p>
        </p:txBody>
      </p:sp>
      <p:sp>
        <p:nvSpPr>
          <p:cNvPr id="71684" name="Oval 4"/>
          <p:cNvSpPr>
            <a:spLocks noChangeArrowheads="1"/>
          </p:cNvSpPr>
          <p:nvPr/>
        </p:nvSpPr>
        <p:spPr bwMode="auto">
          <a:xfrm>
            <a:off x="463550" y="0"/>
            <a:ext cx="682625" cy="452438"/>
          </a:xfrm>
          <a:prstGeom prst="ellipse">
            <a:avLst/>
          </a:prstGeom>
          <a:solidFill>
            <a:schemeClr val="accent1"/>
          </a:solidFill>
          <a:ln w="9525">
            <a:solidFill>
              <a:schemeClr val="tx1"/>
            </a:solidFill>
            <a:round/>
            <a:headEnd/>
            <a:tailEnd/>
          </a:ln>
          <a:effectLst/>
        </p:spPr>
        <p:txBody>
          <a:bodyPr wrap="none" anchor="ctr"/>
          <a:lstStyle/>
          <a:p>
            <a:pPr algn="ctr"/>
            <a:r>
              <a:rPr lang="pt-BR"/>
              <a:t>2014</a:t>
            </a:r>
          </a:p>
        </p:txBody>
      </p:sp>
      <p:sp>
        <p:nvSpPr>
          <p:cNvPr id="71685" name="Text Box 5"/>
          <p:cNvSpPr txBox="1">
            <a:spLocks noChangeArrowheads="1"/>
          </p:cNvSpPr>
          <p:nvPr/>
        </p:nvSpPr>
        <p:spPr bwMode="auto">
          <a:xfrm>
            <a:off x="839788" y="44450"/>
            <a:ext cx="7373937" cy="579438"/>
          </a:xfrm>
          <a:prstGeom prst="rect">
            <a:avLst/>
          </a:prstGeom>
          <a:noFill/>
          <a:ln w="9525">
            <a:noFill/>
            <a:miter lim="800000"/>
            <a:headEnd/>
            <a:tailEnd/>
          </a:ln>
          <a:effectLst/>
        </p:spPr>
        <p:txBody>
          <a:bodyPr>
            <a:spAutoFit/>
          </a:bodyPr>
          <a:lstStyle/>
          <a:p>
            <a:pPr algn="ctr" defTabSz="914400"/>
            <a:r>
              <a:rPr lang="pt-BR" sz="1400" b="1">
                <a:solidFill>
                  <a:srgbClr val="0000FF"/>
                </a:solidFill>
              </a:rPr>
              <a:t>Óxido nítrico inalado de forma não invasiva não previne a displasia</a:t>
            </a:r>
          </a:p>
          <a:p>
            <a:pPr algn="ctr" defTabSz="914400"/>
            <a:r>
              <a:rPr lang="pt-BR" sz="1400" b="1">
                <a:solidFill>
                  <a:srgbClr val="0000FF"/>
                </a:solidFill>
              </a:rPr>
              <a:t>broncopulmonar nos recém-nascidos prematuros</a:t>
            </a:r>
            <a:r>
              <a:rPr lang="pt-BR" b="1"/>
              <a:t>)</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p:nvPr>
        </p:nvSpPr>
        <p:spPr>
          <a:xfrm>
            <a:off x="592138" y="581025"/>
            <a:ext cx="7886700" cy="1325563"/>
          </a:xfrm>
        </p:spPr>
        <p:txBody>
          <a:bodyPr/>
          <a:lstStyle/>
          <a:p>
            <a:pPr algn="ctr"/>
            <a:r>
              <a:rPr lang="pt-BR" sz="2000" b="1" smtClean="0">
                <a:hlinkClick r:id="rId2"/>
              </a:rPr>
              <a:t>Inhaled</a:t>
            </a:r>
            <a:r>
              <a:rPr lang="pt-BR" sz="2000" smtClean="0">
                <a:hlinkClick r:id="rId2"/>
              </a:rPr>
              <a:t> </a:t>
            </a:r>
            <a:r>
              <a:rPr lang="pt-BR" sz="2000" b="1" smtClean="0">
                <a:hlinkClick r:id="rId2"/>
              </a:rPr>
              <a:t>nitric oxide</a:t>
            </a:r>
            <a:r>
              <a:rPr lang="pt-BR" sz="2000" smtClean="0">
                <a:hlinkClick r:id="rId2"/>
              </a:rPr>
              <a:t> to prevent </a:t>
            </a:r>
            <a:r>
              <a:rPr lang="pt-BR" sz="2000" b="1" smtClean="0">
                <a:hlinkClick r:id="rId2"/>
              </a:rPr>
              <a:t>bronchopulmonary dysplasia</a:t>
            </a:r>
            <a:r>
              <a:rPr lang="pt-BR" sz="2000" smtClean="0">
                <a:hlinkClick r:id="rId2"/>
              </a:rPr>
              <a:t> in preterm infants--less than a silver bullet.</a:t>
            </a:r>
            <a:r>
              <a:rPr lang="pt-BR" sz="2000" smtClean="0"/>
              <a:t/>
            </a:r>
            <a:br>
              <a:rPr lang="pt-BR" sz="2000" smtClean="0"/>
            </a:br>
            <a:r>
              <a:rPr lang="pt-BR" sz="2000" smtClean="0"/>
              <a:t>Jensen EA, Kirpalani H.</a:t>
            </a:r>
            <a:br>
              <a:rPr lang="pt-BR" sz="2000" smtClean="0"/>
            </a:br>
            <a:r>
              <a:rPr lang="pt-BR" sz="2000" smtClean="0"/>
              <a:t>J Pediatr. 2014 Dec;165(6):1079-81</a:t>
            </a:r>
            <a:r>
              <a:rPr lang="pt-BR" sz="2000" smtClean="0">
                <a:solidFill>
                  <a:srgbClr val="0000FF"/>
                </a:solidFill>
              </a:rPr>
              <a:t>.</a:t>
            </a:r>
            <a:r>
              <a:rPr lang="pt-BR" sz="2000" b="1" smtClean="0">
                <a:solidFill>
                  <a:srgbClr val="0000FF"/>
                </a:solidFill>
              </a:rPr>
              <a:t> </a:t>
            </a:r>
            <a:r>
              <a:rPr lang="pt-BR" sz="2000" b="1" smtClean="0">
                <a:solidFill>
                  <a:srgbClr val="FF0066"/>
                </a:solidFill>
              </a:rPr>
              <a:t>ARTIGO INTEGRAL!</a:t>
            </a:r>
          </a:p>
        </p:txBody>
      </p:sp>
      <p:sp>
        <p:nvSpPr>
          <p:cNvPr id="70659" name="Rectangle 3"/>
          <p:cNvSpPr>
            <a:spLocks noGrp="1"/>
          </p:cNvSpPr>
          <p:nvPr>
            <p:ph type="body" idx="1"/>
          </p:nvPr>
        </p:nvSpPr>
        <p:spPr/>
        <p:txBody>
          <a:bodyPr/>
          <a:lstStyle/>
          <a:p>
            <a:pPr>
              <a:lnSpc>
                <a:spcPct val="80000"/>
              </a:lnSpc>
            </a:pPr>
            <a:r>
              <a:rPr lang="pt-BR" sz="2000" smtClean="0"/>
              <a:t>Juntos, Mercier et al e Kinsella et al </a:t>
            </a:r>
            <a:r>
              <a:rPr lang="pt-BR" sz="2000" smtClean="0">
                <a:solidFill>
                  <a:srgbClr val="FF0000"/>
                </a:solidFill>
              </a:rPr>
              <a:t>sugerem fortemente que o iNO não reduzi a taxa de DBP em prematuros, independentemente da precocidade da gravidade da doença respiratória.</a:t>
            </a:r>
            <a:r>
              <a:rPr lang="pt-BR" sz="2000" smtClean="0"/>
              <a:t> Agora, é improvável que novas evidências consistentes em contrário surgirão para este subgrupo.</a:t>
            </a:r>
          </a:p>
          <a:p>
            <a:pPr>
              <a:lnSpc>
                <a:spcPct val="80000"/>
              </a:lnSpc>
            </a:pPr>
            <a:r>
              <a:rPr lang="pt-BR" sz="2000" smtClean="0"/>
              <a:t>Apesar de melhores resultados com o uso do iNO na raça negra, descrito por Ballard RA, três ensaios não demonstraram este achado (Mercier JC,2010; Van Neurs, 2005; Kinsela JP,2006).</a:t>
            </a:r>
          </a:p>
          <a:p>
            <a:pPr>
              <a:lnSpc>
                <a:spcPct val="80000"/>
              </a:lnSpc>
            </a:pPr>
            <a:r>
              <a:rPr lang="pt-BR" sz="2000" smtClean="0"/>
              <a:t>Em conclusão, o iNOpode reduzir a DBP em alguns grupos específicos de prematuros. Para identificar aqueles que podem beneficiar, análises de subgrupos são essenciais. No entanto, devemos  continuar a manter abordagens críticas para análises de subgrupos. </a:t>
            </a:r>
          </a:p>
          <a:p>
            <a:pPr>
              <a:lnSpc>
                <a:spcPct val="80000"/>
              </a:lnSpc>
            </a:pPr>
            <a:r>
              <a:rPr lang="pt-BR" sz="2000" smtClean="0"/>
              <a:t>Ainda mais importante é a avaliação prospectiva das hipóteses de subgrupos. Mercier et al (2010) anteriormente e agora Kinsella et al (2014) fornecem lembretes importantes para isto. </a:t>
            </a:r>
          </a:p>
        </p:txBody>
      </p:sp>
      <p:sp>
        <p:nvSpPr>
          <p:cNvPr id="70662" name="Oval 6"/>
          <p:cNvSpPr>
            <a:spLocks noChangeArrowheads="1"/>
          </p:cNvSpPr>
          <p:nvPr/>
        </p:nvSpPr>
        <p:spPr bwMode="auto">
          <a:xfrm>
            <a:off x="125413" y="798513"/>
            <a:ext cx="682625" cy="452437"/>
          </a:xfrm>
          <a:prstGeom prst="ellipse">
            <a:avLst/>
          </a:prstGeom>
          <a:solidFill>
            <a:schemeClr val="accent1"/>
          </a:solidFill>
          <a:ln w="9525">
            <a:solidFill>
              <a:schemeClr val="tx1"/>
            </a:solidFill>
            <a:round/>
            <a:headEnd/>
            <a:tailEnd/>
          </a:ln>
          <a:effectLst/>
        </p:spPr>
        <p:txBody>
          <a:bodyPr wrap="none" anchor="ctr"/>
          <a:lstStyle/>
          <a:p>
            <a:pPr algn="ctr"/>
            <a:r>
              <a:rPr lang="pt-BR"/>
              <a:t>2014</a:t>
            </a:r>
          </a:p>
        </p:txBody>
      </p:sp>
      <p:sp>
        <p:nvSpPr>
          <p:cNvPr id="70663" name="Text Box 7"/>
          <p:cNvSpPr txBox="1">
            <a:spLocks noChangeArrowheads="1"/>
          </p:cNvSpPr>
          <p:nvPr/>
        </p:nvSpPr>
        <p:spPr bwMode="auto">
          <a:xfrm>
            <a:off x="993775" y="44450"/>
            <a:ext cx="6067425" cy="517525"/>
          </a:xfrm>
          <a:prstGeom prst="rect">
            <a:avLst/>
          </a:prstGeom>
          <a:noFill/>
          <a:ln w="9525">
            <a:noFill/>
            <a:miter lim="800000"/>
            <a:headEnd/>
            <a:tailEnd/>
          </a:ln>
          <a:effectLst/>
        </p:spPr>
        <p:txBody>
          <a:bodyPr wrap="none">
            <a:spAutoFit/>
          </a:bodyPr>
          <a:lstStyle/>
          <a:p>
            <a:pPr algn="ctr" defTabSz="914400"/>
            <a:r>
              <a:rPr lang="pt-BR" sz="1400" b="1">
                <a:solidFill>
                  <a:srgbClr val="0000FF"/>
                </a:solidFill>
              </a:rPr>
              <a:t>Óxido nítrico inalado na prevenção da displasia broncopulmonar nos </a:t>
            </a:r>
          </a:p>
          <a:p>
            <a:pPr algn="ctr" defTabSz="914400"/>
            <a:r>
              <a:rPr lang="pt-BR" sz="1400" b="1">
                <a:solidFill>
                  <a:srgbClr val="0000FF"/>
                </a:solidFill>
              </a:rPr>
              <a:t>pré-termos- menos do que uma bala de prata</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p:cNvSpPr>
          <p:nvPr>
            <p:ph type="title"/>
          </p:nvPr>
        </p:nvSpPr>
        <p:spPr>
          <a:xfrm>
            <a:off x="685800" y="1085850"/>
            <a:ext cx="7685088" cy="1325563"/>
          </a:xfrm>
        </p:spPr>
        <p:txBody>
          <a:bodyPr/>
          <a:lstStyle/>
          <a:p>
            <a:pPr algn="ctr"/>
            <a:r>
              <a:rPr lang="pt-BR" sz="1800" smtClean="0">
                <a:hlinkClick r:id="rId2"/>
              </a:rPr>
              <a:t>Late </a:t>
            </a:r>
            <a:r>
              <a:rPr lang="pt-BR" sz="1800" b="1" smtClean="0">
                <a:hlinkClick r:id="rId2"/>
              </a:rPr>
              <a:t>Surfactant</a:t>
            </a:r>
            <a:r>
              <a:rPr lang="pt-BR" sz="1800" smtClean="0">
                <a:hlinkClick r:id="rId2"/>
              </a:rPr>
              <a:t> Administration in Very Preterm Neonates With Prolonged Respiratory Distress and</a:t>
            </a:r>
            <a:r>
              <a:rPr lang="pt-BR" sz="1800" b="1" smtClean="0">
                <a:hlinkClick r:id="rId2"/>
              </a:rPr>
              <a:t>Pulmonary</a:t>
            </a:r>
            <a:r>
              <a:rPr lang="pt-BR" sz="1800" smtClean="0">
                <a:hlinkClick r:id="rId2"/>
              </a:rPr>
              <a:t> Outcome at 1 Year of Age: A Randomized Clinical Trial.</a:t>
            </a:r>
            <a:r>
              <a:rPr lang="pt-BR" sz="1800" smtClean="0"/>
              <a:t/>
            </a:r>
            <a:br>
              <a:rPr lang="pt-BR" sz="1800" smtClean="0"/>
            </a:br>
            <a:r>
              <a:rPr lang="pt-BR" sz="1800" smtClean="0"/>
              <a:t>Hascoët JM, Picaud JC, Ligi I, Blanc T, Moreau F, Pinturier MF, Zupan V, Guilhoto I, Hamon IR, Alexandre C, Bouissou A, Storme L, Patkai J, Pomedio M, Rouabah M, Coletto L, Vieux R.JAMA Pediatr. 2016 Feb 29.</a:t>
            </a:r>
          </a:p>
        </p:txBody>
      </p:sp>
      <p:sp>
        <p:nvSpPr>
          <p:cNvPr id="77827" name="Rectangle 3"/>
          <p:cNvSpPr>
            <a:spLocks noGrp="1"/>
          </p:cNvSpPr>
          <p:nvPr>
            <p:ph type="body" idx="1"/>
          </p:nvPr>
        </p:nvSpPr>
        <p:spPr>
          <a:xfrm>
            <a:off x="427038" y="2679700"/>
            <a:ext cx="7886700" cy="4351338"/>
          </a:xfrm>
        </p:spPr>
        <p:txBody>
          <a:bodyPr/>
          <a:lstStyle/>
          <a:p>
            <a:pPr>
              <a:lnSpc>
                <a:spcPct val="70000"/>
              </a:lnSpc>
            </a:pPr>
            <a:r>
              <a:rPr lang="pt-PT" sz="1600" smtClean="0"/>
              <a:t>Ensaio clínico randomizado, duplo-cego em 13 Centros Perinatais franceses nível III, envolvendo 113 RN&lt;33 semanas que necessitaram de ventilação mecânica no dia 14</a:t>
            </a:r>
            <a:r>
              <a:rPr lang="en-US" sz="1600" smtClean="0"/>
              <a:t>±2 com FiO2 &gt;30%. Os RN foram seguidos para a avaliação do uso tardio de surfactante na idade pós natal de 36 semanas e com 1 ano de idade.</a:t>
            </a:r>
            <a:r>
              <a:rPr lang="pt-PT" sz="1600" smtClean="0"/>
              <a:t> </a:t>
            </a:r>
          </a:p>
          <a:p>
            <a:pPr>
              <a:lnSpc>
                <a:spcPct val="70000"/>
              </a:lnSpc>
            </a:pPr>
            <a:r>
              <a:rPr lang="pt-PT" sz="1600" smtClean="0"/>
              <a:t>Os lactentes receberam 200 mg / kg de alfa poractant (surfactante de origem porcina, aqui no Brasil, Curosurf</a:t>
            </a:r>
            <a:r>
              <a:rPr lang="pt-PT" sz="1600" baseline="30000" smtClean="0"/>
              <a:t>R</a:t>
            </a:r>
            <a:r>
              <a:rPr lang="pt-PT" sz="1600" smtClean="0"/>
              <a:t>) ou ar após a randomização. Em 1 ano, após a entrevista dos pais, as crianças foram submetidas a exame físico por pediatras não tem conhecimento da randomização.</a:t>
            </a:r>
            <a:br>
              <a:rPr lang="pt-PT" sz="1600" smtClean="0"/>
            </a:br>
            <a:endParaRPr lang="pt-PT" sz="1600" smtClean="0"/>
          </a:p>
          <a:p>
            <a:pPr>
              <a:lnSpc>
                <a:spcPct val="70000"/>
              </a:lnSpc>
            </a:pPr>
            <a:r>
              <a:rPr lang="pt-PT" sz="1600" smtClean="0"/>
              <a:t>Dos 118 crianças que participaram do estudo, 65 (55%) eram do sexo masculino. Houve queda significativa da FIO2, por 24 horas após  a administração do surfactante, porém   as taxas de displasia broncopulmonar grave / morte na idade pós-menstrual 36 semanas foi semelhante (27,1% vs 35,6%, P = 0,32). As crianças que receberam surfactante  necessitaram menos  re-hospitalização por problemas respiratórios após a alta (28,3% vs 51,1%, P = 0,03); 39,5% vs 50% fisioterapia respiratória necessário (P = 0,35). Não foi observada diferença quanto ao peso,  altura e perímetro cefálico avaliados no  follow-up e  nem para o resultado do neurodesenvolvimento.</a:t>
            </a:r>
            <a:r>
              <a:rPr lang="pt-BR" sz="1600" smtClean="0"/>
              <a:t> </a:t>
            </a:r>
          </a:p>
          <a:p>
            <a:pPr>
              <a:lnSpc>
                <a:spcPct val="70000"/>
              </a:lnSpc>
            </a:pPr>
            <a:r>
              <a:rPr lang="pt-PT" sz="1600" smtClean="0"/>
              <a:t>Portanto, neste ensaio, </a:t>
            </a:r>
            <a:r>
              <a:rPr lang="pt-PT" sz="1600" smtClean="0">
                <a:solidFill>
                  <a:srgbClr val="FF0000"/>
                </a:solidFill>
              </a:rPr>
              <a:t>a  administração de surfactante tardio não alterou o curso inicial da displasia broncopulmonar</a:t>
            </a:r>
            <a:r>
              <a:rPr lang="pt-PT" sz="1600" smtClean="0"/>
              <a:t>. No entanto, </a:t>
            </a:r>
            <a:r>
              <a:rPr lang="pt-PT" sz="1600" smtClean="0">
                <a:solidFill>
                  <a:srgbClr val="0000FF"/>
                </a:solidFill>
              </a:rPr>
              <a:t>os bebês tratados com surfactante tinham reduzido a morbidade respiratória antes de 1 ano de idade.</a:t>
            </a:r>
            <a:r>
              <a:rPr lang="pt-BR" sz="1600" smtClean="0">
                <a:solidFill>
                  <a:srgbClr val="0000FF"/>
                </a:solidFill>
              </a:rPr>
              <a:t> </a:t>
            </a:r>
          </a:p>
          <a:p>
            <a:pPr>
              <a:lnSpc>
                <a:spcPct val="70000"/>
              </a:lnSpc>
            </a:pPr>
            <a:endParaRPr lang="pt-BR" sz="1600" smtClean="0">
              <a:solidFill>
                <a:srgbClr val="0000FF"/>
              </a:solidFill>
            </a:endParaRPr>
          </a:p>
        </p:txBody>
      </p:sp>
      <p:sp>
        <p:nvSpPr>
          <p:cNvPr id="77828" name="Text Box 4"/>
          <p:cNvSpPr txBox="1">
            <a:spLocks noChangeArrowheads="1"/>
          </p:cNvSpPr>
          <p:nvPr/>
        </p:nvSpPr>
        <p:spPr bwMode="auto">
          <a:xfrm>
            <a:off x="995363" y="100013"/>
            <a:ext cx="6919912" cy="730250"/>
          </a:xfrm>
          <a:prstGeom prst="rect">
            <a:avLst/>
          </a:prstGeom>
          <a:noFill/>
          <a:ln w="9525">
            <a:noFill/>
            <a:miter lim="800000"/>
            <a:headEnd/>
            <a:tailEnd/>
          </a:ln>
          <a:effectLst/>
        </p:spPr>
        <p:txBody>
          <a:bodyPr wrap="none">
            <a:spAutoFit/>
          </a:bodyPr>
          <a:lstStyle/>
          <a:p>
            <a:pPr algn="ctr" defTabSz="914400"/>
            <a:r>
              <a:rPr lang="pt-BR" sz="1400">
                <a:solidFill>
                  <a:srgbClr val="0000FF"/>
                </a:solidFill>
              </a:rPr>
              <a:t>Administração tardio de surfactante nos recém-nascidos prematuros com prolongado </a:t>
            </a:r>
          </a:p>
          <a:p>
            <a:pPr algn="ctr" defTabSz="914400"/>
            <a:r>
              <a:rPr lang="pt-BR" sz="1400">
                <a:solidFill>
                  <a:srgbClr val="0000FF"/>
                </a:solidFill>
              </a:rPr>
              <a:t>Desconforto respiratório e resultados pulmonares com 1 ano de idade: ensaio</a:t>
            </a:r>
          </a:p>
          <a:p>
            <a:pPr algn="ctr" defTabSz="914400"/>
            <a:r>
              <a:rPr lang="pt-BR" sz="1400">
                <a:solidFill>
                  <a:srgbClr val="0000FF"/>
                </a:solidFill>
              </a:rPr>
              <a:t>Clínico randomizado</a:t>
            </a:r>
          </a:p>
        </p:txBody>
      </p:sp>
      <p:sp>
        <p:nvSpPr>
          <p:cNvPr id="77829" name="Oval 5"/>
          <p:cNvSpPr>
            <a:spLocks noChangeArrowheads="1"/>
          </p:cNvSpPr>
          <p:nvPr/>
        </p:nvSpPr>
        <p:spPr bwMode="auto">
          <a:xfrm>
            <a:off x="125413" y="798513"/>
            <a:ext cx="682625" cy="452437"/>
          </a:xfrm>
          <a:prstGeom prst="ellipse">
            <a:avLst/>
          </a:prstGeom>
          <a:solidFill>
            <a:schemeClr val="accent1"/>
          </a:solidFill>
          <a:ln w="9525">
            <a:solidFill>
              <a:schemeClr val="tx1"/>
            </a:solidFill>
            <a:round/>
            <a:headEnd/>
            <a:tailEnd/>
          </a:ln>
          <a:effectLst/>
        </p:spPr>
        <p:txBody>
          <a:bodyPr wrap="none" anchor="ctr"/>
          <a:lstStyle/>
          <a:p>
            <a:pPr algn="ctr"/>
            <a:r>
              <a:rPr lang="pt-BR"/>
              <a:t>2016</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p:cNvSpPr>
          <p:nvPr>
            <p:ph type="title"/>
          </p:nvPr>
        </p:nvSpPr>
        <p:spPr/>
        <p:txBody>
          <a:bodyPr/>
          <a:lstStyle/>
          <a:p>
            <a:pPr algn="ctr"/>
            <a:r>
              <a:rPr lang="pt-BR" smtClean="0">
                <a:solidFill>
                  <a:srgbClr val="0000FF"/>
                </a:solidFill>
                <a:latin typeface="Broadway" pitchFamily="82" charset="0"/>
              </a:rPr>
              <a:t>Concluído na Fazenda Paula Cristina...</a:t>
            </a:r>
          </a:p>
        </p:txBody>
      </p:sp>
      <p:pic>
        <p:nvPicPr>
          <p:cNvPr id="78852" name="Picture 4"/>
          <p:cNvPicPr>
            <a:picLocks noChangeAspect="1" noChangeArrowheads="1"/>
          </p:cNvPicPr>
          <p:nvPr/>
        </p:nvPicPr>
        <p:blipFill>
          <a:blip r:embed="rId2" cstate="print"/>
          <a:srcRect/>
          <a:stretch>
            <a:fillRect/>
          </a:stretch>
        </p:blipFill>
        <p:spPr bwMode="auto">
          <a:xfrm>
            <a:off x="876300" y="1695450"/>
            <a:ext cx="7512050" cy="5037138"/>
          </a:xfrm>
          <a:prstGeom prst="rect">
            <a:avLst/>
          </a:prstGeom>
          <a:noFill/>
          <a:ln w="9525">
            <a:noFill/>
            <a:miter lim="800000"/>
            <a:headEnd/>
            <a:tailEnd/>
          </a:ln>
          <a:effec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p:cNvSpPr>
          <p:nvPr>
            <p:ph type="title"/>
          </p:nvPr>
        </p:nvSpPr>
        <p:spPr>
          <a:xfrm>
            <a:off x="560388" y="0"/>
            <a:ext cx="7886700" cy="1325563"/>
          </a:xfrm>
        </p:spPr>
        <p:txBody>
          <a:bodyPr/>
          <a:lstStyle/>
          <a:p>
            <a:pPr algn="ctr"/>
            <a:r>
              <a:rPr lang="pt-BR" smtClean="0">
                <a:solidFill>
                  <a:srgbClr val="FF0066"/>
                </a:solidFill>
                <a:latin typeface="Britannic Bold" pitchFamily="34" charset="0"/>
              </a:rPr>
              <a:t>OBRIGADO!</a:t>
            </a:r>
          </a:p>
        </p:txBody>
      </p:sp>
      <p:sp>
        <p:nvSpPr>
          <p:cNvPr id="76805" name="Text Box 5"/>
          <p:cNvSpPr txBox="1">
            <a:spLocks noChangeArrowheads="1"/>
          </p:cNvSpPr>
          <p:nvPr/>
        </p:nvSpPr>
        <p:spPr bwMode="auto">
          <a:xfrm>
            <a:off x="460375" y="5843588"/>
            <a:ext cx="8248650" cy="366712"/>
          </a:xfrm>
          <a:prstGeom prst="rect">
            <a:avLst/>
          </a:prstGeom>
          <a:noFill/>
          <a:ln w="9525">
            <a:noFill/>
            <a:miter lim="800000"/>
            <a:headEnd/>
            <a:tailEnd/>
          </a:ln>
          <a:effectLst/>
        </p:spPr>
        <p:txBody>
          <a:bodyPr wrap="none">
            <a:spAutoFit/>
          </a:bodyPr>
          <a:lstStyle/>
          <a:p>
            <a:pPr defTabSz="914400"/>
            <a:r>
              <a:rPr lang="pt-BR">
                <a:solidFill>
                  <a:srgbClr val="0000FF"/>
                </a:solidFill>
              </a:rPr>
              <a:t>Ddos Ecimar, Danillo, (Dr. Paulo R. Margotto), Josiane, Thiago, Natália e Bruna</a:t>
            </a:r>
          </a:p>
        </p:txBody>
      </p:sp>
      <p:pic>
        <p:nvPicPr>
          <p:cNvPr id="76807" name="Picture 7"/>
          <p:cNvPicPr>
            <a:picLocks noChangeAspect="1" noChangeArrowheads="1"/>
          </p:cNvPicPr>
          <p:nvPr/>
        </p:nvPicPr>
        <p:blipFill>
          <a:blip r:embed="rId2" cstate="print">
            <a:lum bright="12000" contrast="30000"/>
          </a:blip>
          <a:srcRect/>
          <a:stretch>
            <a:fillRect/>
          </a:stretch>
        </p:blipFill>
        <p:spPr bwMode="auto">
          <a:xfrm>
            <a:off x="309563" y="1106488"/>
            <a:ext cx="8218487" cy="4622800"/>
          </a:xfrm>
          <a:prstGeom prst="rect">
            <a:avLst/>
          </a:prstGeom>
          <a:noFill/>
          <a:ln w="38100">
            <a:solidFill>
              <a:srgbClr val="0000FF"/>
            </a:solidFill>
            <a:miter lim="800000"/>
            <a:headEnd/>
            <a:tailEnd/>
          </a:ln>
          <a:effectLst/>
        </p:spPr>
      </p:pic>
    </p:spTree>
  </p:cSld>
  <p:clrMapOvr>
    <a:masterClrMapping/>
  </p:clrMapOvr>
</p:sld>
</file>

<file path=ppt/theme/theme1.xml><?xml version="1.0" encoding="utf-8"?>
<a:theme xmlns:a="http://schemas.openxmlformats.org/drawingml/2006/main" name="Tema do Office">
  <a:themeElements>
    <a:clrScheme name="Tema do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o 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o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3183</TotalTime>
  <Words>4863</Words>
  <Application>Microsoft Office PowerPoint</Application>
  <PresentationFormat>Apresentação na tela (4:3)</PresentationFormat>
  <Paragraphs>272</Paragraphs>
  <Slides>55</Slides>
  <Notes>6</Notes>
  <HiddenSlides>0</HiddenSlides>
  <MMClips>0</MMClips>
  <ScaleCrop>false</ScaleCrop>
  <HeadingPairs>
    <vt:vector size="4" baseType="variant">
      <vt:variant>
        <vt:lpstr>Tema</vt:lpstr>
      </vt:variant>
      <vt:variant>
        <vt:i4>1</vt:i4>
      </vt:variant>
      <vt:variant>
        <vt:lpstr>Títulos de slides</vt:lpstr>
      </vt:variant>
      <vt:variant>
        <vt:i4>55</vt:i4>
      </vt:variant>
    </vt:vector>
  </HeadingPairs>
  <TitlesOfParts>
    <vt:vector size="56" baseType="lpstr">
      <vt:lpstr>Tema do Office</vt:lpstr>
      <vt:lpstr>Slide 1</vt:lpstr>
      <vt:lpstr>Introdução:</vt:lpstr>
      <vt:lpstr>Introdução:</vt:lpstr>
      <vt:lpstr>Introdução:</vt:lpstr>
      <vt:lpstr>Introdução:</vt:lpstr>
      <vt:lpstr>Introdução:</vt:lpstr>
      <vt:lpstr>Introdução:</vt:lpstr>
      <vt:lpstr>Introdução:</vt:lpstr>
      <vt:lpstr>Métodos:</vt:lpstr>
      <vt:lpstr>Métodos:</vt:lpstr>
      <vt:lpstr>Métodos:</vt:lpstr>
      <vt:lpstr>Métodos:</vt:lpstr>
      <vt:lpstr>Métodos: Estudo de Eficácia no estágio final:</vt:lpstr>
      <vt:lpstr>Métodos: Estudo de Eficácia no estágio final:</vt:lpstr>
      <vt:lpstr>Métodos: Estudo de Eficácia no estágio final:</vt:lpstr>
      <vt:lpstr>Métodos: Segurança:</vt:lpstr>
      <vt:lpstr>Métodos: Análise estatística:</vt:lpstr>
      <vt:lpstr>Resultados</vt:lpstr>
      <vt:lpstr>Slide 19</vt:lpstr>
      <vt:lpstr>Slide 20</vt:lpstr>
      <vt:lpstr>Resultados </vt:lpstr>
      <vt:lpstr>Resultados </vt:lpstr>
      <vt:lpstr>Slide 23</vt:lpstr>
      <vt:lpstr>Resultados</vt:lpstr>
      <vt:lpstr>Segurança</vt:lpstr>
      <vt:lpstr>Segurança</vt:lpstr>
      <vt:lpstr>Slide 27</vt:lpstr>
      <vt:lpstr>Discussão</vt:lpstr>
      <vt:lpstr>Slide 29</vt:lpstr>
      <vt:lpstr>Slide 30</vt:lpstr>
      <vt:lpstr>Discussão</vt:lpstr>
      <vt:lpstr>Discussão</vt:lpstr>
      <vt:lpstr>Discussão</vt:lpstr>
      <vt:lpstr>Discussão</vt:lpstr>
      <vt:lpstr>Discussão</vt:lpstr>
      <vt:lpstr>Discussão</vt:lpstr>
      <vt:lpstr>Discussão</vt:lpstr>
      <vt:lpstr>Slide 38</vt:lpstr>
      <vt:lpstr>Slide 39</vt:lpstr>
      <vt:lpstr>Slide 40</vt:lpstr>
      <vt:lpstr>Slide 41</vt:lpstr>
      <vt:lpstr>Slide 42</vt:lpstr>
      <vt:lpstr>Slide 43</vt:lpstr>
      <vt:lpstr>Nota do Editor do site, Dr. Paulo R. Margotto Consultem Também!  Estudando Juntos! Aqui e Agora!</vt:lpstr>
      <vt:lpstr>Slide 45</vt:lpstr>
      <vt:lpstr>Slide 46</vt:lpstr>
      <vt:lpstr>O iNO tem papel no tratamento da insuficiência respiratória do recém-nascido pré-termo?  Ann R. Stark, em Editorial ao New England Journal Medicine  353; 404-405(july 27, 2006), </vt:lpstr>
      <vt:lpstr>ÓXIDO NÍTRICO NA DISPLASIA BRONCOPULMONAR: como funcionaria?</vt:lpstr>
      <vt:lpstr>Inhaled nitric oxide for prevention of bronchopulmonary dysplasia in premature babies (EUNO): a randomised controlled trial. Mercier JC, Hummler H, Durrmeyer X, Sanchez-Luna M, Carnielli V, Field D, Greenough A, Van Overmeire B, Jonsson B, Hallman M, Baldassarre J; EUNO Study Group. Lancet. 2010 Jul 31;376(9738):346-54</vt:lpstr>
      <vt:lpstr>NO for preterm infants at risk of bronchopulmonary dysplasia. Sosenko IR, Bancalari E. Lancet. 2010 Jul 31;376(9738):308-10. </vt:lpstr>
      <vt:lpstr>Noninvasive inhaled nitric oxide does not prevent bronchopulmonary dysplasia in premature newborns. Kinsella JP, Cutter GR, Steinhorn RH, Nelin LD, Walsh WF, Finer NN, Abman SH. J Pediatr. 2014 Dec;165(6):1104-1108.e1. ARTIGO INTEGRAL</vt:lpstr>
      <vt:lpstr>Inhaled nitric oxide to prevent bronchopulmonary dysplasia in preterm infants--less than a silver bullet. Jensen EA, Kirpalani H. J Pediatr. 2014 Dec;165(6):1079-81. ARTIGO INTEGRAL!</vt:lpstr>
      <vt:lpstr>Late Surfactant Administration in Very Preterm Neonates With Prolonged Respiratory Distress andPulmonary Outcome at 1 Year of Age: A Randomized Clinical Trial. Hascoët JM, Picaud JC, Ligi I, Blanc T, Moreau F, Pinturier MF, Zupan V, Guilhoto I, Hamon IR, Alexandre C, Bouissou A, Storme L, Patkai J, Pomedio M, Rouabah M, Coletto L, Vieux R.JAMA Pediatr. 2016 Feb 29.</vt:lpstr>
      <vt:lpstr>Concluído na Fazenda Paula Cristina...</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Thiago Jefferson</dc:creator>
  <cp:lastModifiedBy>Paulo</cp:lastModifiedBy>
  <cp:revision>148</cp:revision>
  <dcterms:created xsi:type="dcterms:W3CDTF">2016-03-10T18:25:20Z</dcterms:created>
  <dcterms:modified xsi:type="dcterms:W3CDTF">2016-03-31T01:12:00Z</dcterms:modified>
</cp:coreProperties>
</file>