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51"/>
  </p:notesMasterIdLst>
  <p:sldIdLst>
    <p:sldId id="256" r:id="rId2"/>
    <p:sldId id="276" r:id="rId3"/>
    <p:sldId id="262" r:id="rId4"/>
    <p:sldId id="263" r:id="rId5"/>
    <p:sldId id="264" r:id="rId6"/>
    <p:sldId id="272" r:id="rId7"/>
    <p:sldId id="258" r:id="rId8"/>
    <p:sldId id="259" r:id="rId9"/>
    <p:sldId id="260" r:id="rId10"/>
    <p:sldId id="261" r:id="rId11"/>
    <p:sldId id="273" r:id="rId12"/>
    <p:sldId id="277" r:id="rId13"/>
    <p:sldId id="274" r:id="rId14"/>
    <p:sldId id="278" r:id="rId15"/>
    <p:sldId id="280" r:id="rId16"/>
    <p:sldId id="281" r:id="rId17"/>
    <p:sldId id="283" r:id="rId18"/>
    <p:sldId id="284" r:id="rId19"/>
    <p:sldId id="282" r:id="rId20"/>
    <p:sldId id="285" r:id="rId21"/>
    <p:sldId id="298" r:id="rId22"/>
    <p:sldId id="286" r:id="rId23"/>
    <p:sldId id="287" r:id="rId24"/>
    <p:sldId id="288" r:id="rId25"/>
    <p:sldId id="289" r:id="rId26"/>
    <p:sldId id="290" r:id="rId27"/>
    <p:sldId id="291" r:id="rId28"/>
    <p:sldId id="292" r:id="rId29"/>
    <p:sldId id="293" r:id="rId30"/>
    <p:sldId id="294" r:id="rId31"/>
    <p:sldId id="295" r:id="rId32"/>
    <p:sldId id="299" r:id="rId33"/>
    <p:sldId id="300" r:id="rId34"/>
    <p:sldId id="301" r:id="rId35"/>
    <p:sldId id="303" r:id="rId36"/>
    <p:sldId id="304" r:id="rId37"/>
    <p:sldId id="305" r:id="rId38"/>
    <p:sldId id="307" r:id="rId39"/>
    <p:sldId id="306" r:id="rId40"/>
    <p:sldId id="308" r:id="rId41"/>
    <p:sldId id="309" r:id="rId42"/>
    <p:sldId id="310" r:id="rId43"/>
    <p:sldId id="311" r:id="rId44"/>
    <p:sldId id="312" r:id="rId45"/>
    <p:sldId id="313" r:id="rId46"/>
    <p:sldId id="314" r:id="rId47"/>
    <p:sldId id="315" r:id="rId48"/>
    <p:sldId id="317" r:id="rId49"/>
    <p:sldId id="316" r:id="rId50"/>
  </p:sldIdLst>
  <p:sldSz cx="9144000" cy="6858000" type="screen4x3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22237" autoAdjust="0"/>
    <p:restoredTop sz="88889" autoAdjust="0"/>
  </p:normalViewPr>
  <p:slideViewPr>
    <p:cSldViewPr snapToGrid="0" snapToObjects="1">
      <p:cViewPr varScale="1">
        <p:scale>
          <a:sx n="87" d="100"/>
          <a:sy n="87" d="100"/>
        </p:scale>
        <p:origin x="-1027" y="-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956CB07A-37EA-4C51-B744-14200C793E4A}" type="datetimeFigureOut">
              <a:rPr lang="en-US"/>
              <a:pPr>
                <a:defRPr/>
              </a:pPr>
              <a:t>5/19/2016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noProof="0" smtClean="0"/>
              <a:t>Click to edit Master text styles</a:t>
            </a:r>
          </a:p>
          <a:p>
            <a:pPr lvl="1"/>
            <a:r>
              <a:rPr lang="pt-BR" noProof="0" smtClean="0"/>
              <a:t>Second level</a:t>
            </a:r>
          </a:p>
          <a:p>
            <a:pPr lvl="2"/>
            <a:r>
              <a:rPr lang="pt-BR" noProof="0" smtClean="0"/>
              <a:t>Third level</a:t>
            </a:r>
          </a:p>
          <a:p>
            <a:pPr lvl="3"/>
            <a:r>
              <a:rPr lang="pt-BR" noProof="0" smtClean="0"/>
              <a:t>Fourth level</a:t>
            </a:r>
          </a:p>
          <a:p>
            <a:pPr lvl="4"/>
            <a:r>
              <a:rPr lang="pt-BR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8C9F0745-33E1-4526-9E7A-4C2FB088E30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96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US" smtClean="0"/>
              <a:t>Calcio: 8,5-11</a:t>
            </a:r>
          </a:p>
        </p:txBody>
      </p:sp>
      <p:sp>
        <p:nvSpPr>
          <p:cNvPr id="6963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4C7C612-1832-4C57-96ED-A136F531BD12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065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US" smtClean="0"/>
              <a:t>Crianças alimentadas exclusivamente em seio materno:</a:t>
            </a:r>
          </a:p>
          <a:p>
            <a:pPr>
              <a:spcBef>
                <a:spcPct val="0"/>
              </a:spcBef>
            </a:pPr>
            <a:r>
              <a:rPr lang="en-US" smtClean="0"/>
              <a:t>Considerar a observação materna da mudança do padrão habitual (aumento da frequência com diminuição da consistência)</a:t>
            </a:r>
          </a:p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7066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916FB35-C732-4355-B366-EBBFCD7A79B3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i="1" smtClean="0"/>
              <a:t>Diarreia Persistente:</a:t>
            </a:r>
            <a:endParaRPr lang="pt-BR" sz="2000" i="1" smtClean="0"/>
          </a:p>
          <a:p>
            <a:pPr lvl="1">
              <a:spcBef>
                <a:spcPct val="0"/>
              </a:spcBef>
            </a:pPr>
            <a:r>
              <a:rPr lang="pt-BR" i="1" smtClean="0"/>
              <a:t>Duração entre 14 e 30 dias</a:t>
            </a:r>
            <a:endParaRPr lang="pt-BR" sz="1800" i="1" smtClean="0"/>
          </a:p>
          <a:p>
            <a:pPr lvl="1">
              <a:spcBef>
                <a:spcPct val="0"/>
              </a:spcBef>
            </a:pPr>
            <a:r>
              <a:rPr lang="pt-BR" i="1" smtClean="0"/>
              <a:t>Processo pós-infeccioso </a:t>
            </a:r>
            <a:endParaRPr lang="pt-BR" sz="1800" i="1" smtClean="0"/>
          </a:p>
          <a:p>
            <a:pPr>
              <a:spcBef>
                <a:spcPct val="0"/>
              </a:spcBef>
            </a:pPr>
            <a:r>
              <a:rPr lang="pt-BR" i="1" smtClean="0"/>
              <a:t>Diarreia Crônica:</a:t>
            </a:r>
            <a:endParaRPr lang="pt-BR" sz="2000" i="1" smtClean="0"/>
          </a:p>
          <a:p>
            <a:pPr lvl="1">
              <a:spcBef>
                <a:spcPct val="0"/>
              </a:spcBef>
            </a:pPr>
            <a:r>
              <a:rPr lang="pt-BR" i="1" smtClean="0"/>
              <a:t>Duração superior a 30 dias </a:t>
            </a:r>
            <a:endParaRPr lang="pt-BR" sz="1800" i="1" smtClean="0"/>
          </a:p>
          <a:p>
            <a:pPr lvl="1">
              <a:spcBef>
                <a:spcPct val="0"/>
              </a:spcBef>
            </a:pPr>
            <a:r>
              <a:rPr lang="pt-BR" i="1" smtClean="0"/>
              <a:t>Sd. Desabsortiva </a:t>
            </a:r>
          </a:p>
          <a:p>
            <a:pPr>
              <a:spcBef>
                <a:spcPct val="0"/>
              </a:spcBef>
            </a:pPr>
            <a:r>
              <a:rPr lang="pt-BR" i="1" smtClean="0"/>
              <a:t>Disenteria</a:t>
            </a:r>
          </a:p>
          <a:p>
            <a:pPr lvl="1">
              <a:spcBef>
                <a:spcPct val="0"/>
              </a:spcBef>
            </a:pPr>
            <a:r>
              <a:rPr lang="pt-BR" i="1" smtClean="0"/>
              <a:t>Eliminação de fezes sanguinolentas e com muco, em pequeno volume, associada a tenesmo e urgência para defecar</a:t>
            </a:r>
            <a:endParaRPr lang="pt-BR" sz="1800" i="1" smtClean="0"/>
          </a:p>
          <a:p>
            <a:pPr lvl="1">
              <a:spcBef>
                <a:spcPct val="0"/>
              </a:spcBef>
            </a:pPr>
            <a:r>
              <a:rPr lang="pt-BR" i="1" smtClean="0"/>
              <a:t>Traduz clinicamente uma Colite (inflamação do cólon)</a:t>
            </a:r>
            <a:endParaRPr lang="pt-BR" sz="1800" i="1" smtClean="0"/>
          </a:p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716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C196FDE-97FE-4B06-AEBE-88671B830034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270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GB" b="1" i="1" smtClean="0"/>
              <a:t>Por ser uma doença autolimitada e de tratamento relativamente simples a correta identificação, aporte hídrico necessário e manutenção da dieta são medidas que evitam a morte e a desnutrição.</a:t>
            </a:r>
            <a:endParaRPr lang="pt-BR" sz="1100" b="1" i="1" smtClean="0"/>
          </a:p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727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A0CE185-4ECD-49AD-B809-5FF09796772F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373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lvl="1">
              <a:spcBef>
                <a:spcPct val="0"/>
              </a:spcBef>
            </a:pPr>
            <a:r>
              <a:rPr lang="en-US" smtClean="0"/>
              <a:t>Retenção de líquidos dentro do lúmen intestinal devido à presença de solutos osmoticamente ativos não absorvidos </a:t>
            </a:r>
            <a:r>
              <a:rPr lang="pt-BR" smtClean="0">
                <a:sym typeface="Wingdings" pitchFamily="2" charset="2"/>
              </a:rPr>
              <a:t></a:t>
            </a:r>
            <a:r>
              <a:rPr lang="en-US" smtClean="0"/>
              <a:t> carreiam a água para dentro da alça intestinal</a:t>
            </a:r>
          </a:p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737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60408F5-F193-4072-99F2-17401A64F17E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475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7475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0A64098-5458-4745-BCAD-AE475AD1CFA2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577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lvl="1">
              <a:spcBef>
                <a:spcPct val="0"/>
              </a:spcBef>
            </a:pPr>
            <a:r>
              <a:rPr lang="pt-BR" i="1" smtClean="0"/>
              <a:t>Disseminação Hematogênica = Sintomas Sistêmicos (invasão da lamina própria) </a:t>
            </a:r>
            <a:endParaRPr lang="pt-BR" i="1" smtClean="0">
              <a:sym typeface="Wingdings" pitchFamily="2" charset="2"/>
            </a:endParaRPr>
          </a:p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7578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EA68B4A-D698-4208-961A-30B81C71531A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680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lvl="2">
              <a:spcBef>
                <a:spcPct val="0"/>
              </a:spcBef>
            </a:pPr>
            <a:r>
              <a:rPr lang="pt-BR" smtClean="0"/>
              <a:t>Mas a criança não pode ficar em dieta zero, pois a doença é autolimitada porque com a amamentação ocorre o estímulo trófico e o enterócito se regenera.</a:t>
            </a:r>
            <a:endParaRPr lang="pt-BR" sz="1600" smtClean="0"/>
          </a:p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7680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4841F5D-9AC7-475F-8276-72B340A4F8B4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20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78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>
              <a:spcBef>
                <a:spcPct val="0"/>
              </a:spcBef>
              <a:buFont typeface="Wingdings" pitchFamily="2" charset="2"/>
              <a:buChar char="ü"/>
            </a:pPr>
            <a:r>
              <a:rPr lang="pt-BR" smtClean="0">
                <a:solidFill>
                  <a:schemeClr val="tx2"/>
                </a:solidFill>
                <a:latin typeface="Constantia" pitchFamily="18" charset="0"/>
              </a:rPr>
              <a:t>Coproscopia direta, coprocultura e EPF – </a:t>
            </a:r>
            <a:r>
              <a:rPr lang="pt-BR" smtClean="0">
                <a:latin typeface="Constantia" pitchFamily="18" charset="0"/>
              </a:rPr>
              <a:t>pouco valor na diarréia aguda.</a:t>
            </a:r>
          </a:p>
          <a:p>
            <a:pPr algn="just">
              <a:spcBef>
                <a:spcPct val="0"/>
              </a:spcBef>
              <a:buFont typeface="Wingdings 2" pitchFamily="18" charset="2"/>
              <a:buNone/>
            </a:pPr>
            <a:endParaRPr lang="pt-BR" smtClean="0">
              <a:latin typeface="Constantia" pitchFamily="18" charset="0"/>
            </a:endParaRPr>
          </a:p>
          <a:p>
            <a:pPr algn="just">
              <a:spcBef>
                <a:spcPct val="0"/>
              </a:spcBef>
              <a:buFont typeface="Wingdings" pitchFamily="2" charset="2"/>
              <a:buChar char="ü"/>
            </a:pPr>
            <a:r>
              <a:rPr lang="pt-BR" smtClean="0">
                <a:solidFill>
                  <a:schemeClr val="tx2"/>
                </a:solidFill>
                <a:latin typeface="Constantia" pitchFamily="18" charset="0"/>
              </a:rPr>
              <a:t>HC, hemocultura, ionograma e gasometria –</a:t>
            </a:r>
            <a:r>
              <a:rPr lang="pt-BR" smtClean="0">
                <a:latin typeface="Constantia" pitchFamily="18" charset="0"/>
              </a:rPr>
              <a:t> úteis nos casos mais graves, com maior repercussão sobre o estado geral, suspeita de infecção sistêmica e pesquisa de DHE e ácido-básicos. Devem ser feitos após a fase de reparação rápida.</a:t>
            </a:r>
            <a:endParaRPr lang="en-US" smtClean="0"/>
          </a:p>
        </p:txBody>
      </p:sp>
      <p:sp>
        <p:nvSpPr>
          <p:cNvPr id="778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CA4EF67-779A-4610-84A8-0ED3726E7CE1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32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lvl="3">
              <a:spcBef>
                <a:spcPct val="0"/>
              </a:spcBef>
            </a:pPr>
            <a:r>
              <a:rPr lang="pt-BR" i="1" smtClean="0"/>
              <a:t>Tratamentos Contra-indicados </a:t>
            </a:r>
            <a:endParaRPr lang="pt-BR" sz="1000" i="1" smtClean="0"/>
          </a:p>
          <a:p>
            <a:pPr lvl="4">
              <a:spcBef>
                <a:spcPct val="0"/>
              </a:spcBef>
            </a:pPr>
            <a:r>
              <a:rPr lang="pt-BR" i="1" smtClean="0"/>
              <a:t>Refrigerantes</a:t>
            </a:r>
            <a:endParaRPr lang="pt-BR" sz="1000" i="1" smtClean="0"/>
          </a:p>
          <a:p>
            <a:pPr lvl="4">
              <a:spcBef>
                <a:spcPct val="0"/>
              </a:spcBef>
            </a:pPr>
            <a:r>
              <a:rPr lang="pt-BR" i="1" smtClean="0"/>
              <a:t>Antiemeticos (metoclopramida, bromoprida) </a:t>
            </a:r>
            <a:endParaRPr lang="pt-BR" sz="1000" i="1" smtClean="0"/>
          </a:p>
          <a:p>
            <a:pPr lvl="4">
              <a:spcBef>
                <a:spcPct val="0"/>
              </a:spcBef>
            </a:pPr>
            <a:r>
              <a:rPr lang="pt-BR" smtClean="0"/>
              <a:t>Não há nada que prove que há benefício </a:t>
            </a:r>
            <a:endParaRPr lang="pt-BR" sz="1000" smtClean="0"/>
          </a:p>
          <a:p>
            <a:pPr lvl="4">
              <a:spcBef>
                <a:spcPct val="0"/>
              </a:spcBef>
            </a:pPr>
            <a:r>
              <a:rPr lang="pt-BR" smtClean="0"/>
              <a:t>Efeitos colaterais graves: sonolência, reação extra-piramidal, hipertermia maligna.</a:t>
            </a:r>
            <a:endParaRPr lang="pt-BR" sz="1000" smtClean="0"/>
          </a:p>
          <a:p>
            <a:pPr lvl="4">
              <a:spcBef>
                <a:spcPct val="0"/>
              </a:spcBef>
            </a:pPr>
            <a:r>
              <a:rPr lang="pt-BR" smtClean="0"/>
              <a:t>O único que pode prescrever é a ondansetrona 1 dose no início da TRO</a:t>
            </a:r>
            <a:endParaRPr lang="pt-BR" sz="1000" smtClean="0"/>
          </a:p>
          <a:p>
            <a:pPr lvl="4">
              <a:spcBef>
                <a:spcPct val="0"/>
              </a:spcBef>
            </a:pPr>
            <a:r>
              <a:rPr lang="pt-BR" i="1" smtClean="0"/>
              <a:t>Inibidores de peristalse, por exemplo, Loperamida (na disenteria causa alto risco de Complicação)</a:t>
            </a:r>
            <a:endParaRPr lang="pt-BR" sz="1000" i="1" smtClean="0"/>
          </a:p>
          <a:p>
            <a:pPr lvl="4">
              <a:spcBef>
                <a:spcPct val="0"/>
              </a:spcBef>
            </a:pPr>
            <a:r>
              <a:rPr lang="pt-BR" i="1" smtClean="0"/>
              <a:t>Adsorventes</a:t>
            </a:r>
            <a:endParaRPr lang="pt-BR" sz="1000" i="1" smtClean="0"/>
          </a:p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7885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E38CA5F-4CDB-4878-94D1-B09011EBC17C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33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 smtClean="0"/>
              <a:t>Indicação</a:t>
            </a:r>
            <a:endParaRPr lang="pt-BR" sz="1050" dirty="0" smtClean="0"/>
          </a:p>
          <a:p>
            <a:pPr lv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 smtClean="0"/>
              <a:t>Desidratação</a:t>
            </a:r>
            <a:r>
              <a:rPr lang="en-GB" dirty="0" smtClean="0"/>
              <a:t> Grave com </a:t>
            </a:r>
            <a:r>
              <a:rPr lang="en-GB" dirty="0" err="1" smtClean="0"/>
              <a:t>ou</a:t>
            </a:r>
            <a:r>
              <a:rPr lang="en-GB" dirty="0" smtClean="0"/>
              <a:t> </a:t>
            </a:r>
            <a:r>
              <a:rPr lang="en-GB" dirty="0" err="1" smtClean="0"/>
              <a:t>sem</a:t>
            </a:r>
            <a:r>
              <a:rPr lang="en-GB" dirty="0" smtClean="0"/>
              <a:t> </a:t>
            </a:r>
            <a:r>
              <a:rPr lang="en-GB" dirty="0" err="1" smtClean="0"/>
              <a:t>choque</a:t>
            </a:r>
            <a:endParaRPr lang="pt-BR" sz="1050" dirty="0" smtClean="0"/>
          </a:p>
          <a:p>
            <a:pPr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 smtClean="0"/>
              <a:t>Sinais</a:t>
            </a:r>
            <a:r>
              <a:rPr lang="en-GB" dirty="0" smtClean="0"/>
              <a:t> de </a:t>
            </a:r>
            <a:r>
              <a:rPr lang="en-GB" dirty="0" err="1" smtClean="0"/>
              <a:t>Choque</a:t>
            </a:r>
            <a:r>
              <a:rPr lang="en-GB" dirty="0" smtClean="0"/>
              <a:t>: </a:t>
            </a:r>
            <a:r>
              <a:rPr lang="en-GB" dirty="0" err="1" smtClean="0"/>
              <a:t>Palidez</a:t>
            </a:r>
            <a:r>
              <a:rPr lang="en-GB" dirty="0" smtClean="0"/>
              <a:t> </a:t>
            </a:r>
            <a:r>
              <a:rPr lang="en-GB" dirty="0" err="1" smtClean="0"/>
              <a:t>acentuada</a:t>
            </a:r>
            <a:r>
              <a:rPr lang="en-GB" dirty="0" smtClean="0"/>
              <a:t>; </a:t>
            </a:r>
            <a:r>
              <a:rPr lang="en-GB" dirty="0" err="1" smtClean="0"/>
              <a:t>Pulsos</a:t>
            </a:r>
            <a:r>
              <a:rPr lang="en-GB" dirty="0" smtClean="0"/>
              <a:t> </a:t>
            </a:r>
            <a:r>
              <a:rPr lang="en-GB" dirty="0" err="1" smtClean="0"/>
              <a:t>periféricos</a:t>
            </a:r>
            <a:r>
              <a:rPr lang="en-GB" dirty="0" smtClean="0"/>
              <a:t> </a:t>
            </a:r>
            <a:r>
              <a:rPr lang="en-GB" dirty="0" err="1" smtClean="0"/>
              <a:t>filiformes</a:t>
            </a:r>
            <a:r>
              <a:rPr lang="en-GB" dirty="0" smtClean="0"/>
              <a:t> </a:t>
            </a:r>
            <a:r>
              <a:rPr lang="en-GB" dirty="0" err="1" smtClean="0"/>
              <a:t>ou</a:t>
            </a:r>
            <a:r>
              <a:rPr lang="en-GB" dirty="0" smtClean="0"/>
              <a:t> </a:t>
            </a:r>
            <a:r>
              <a:rPr lang="en-GB" dirty="0" err="1" smtClean="0"/>
              <a:t>ausentes</a:t>
            </a:r>
            <a:r>
              <a:rPr lang="en-GB" dirty="0" smtClean="0"/>
              <a:t>; </a:t>
            </a:r>
            <a:r>
              <a:rPr lang="en-GB" dirty="0" err="1" smtClean="0"/>
              <a:t>Hipotensão</a:t>
            </a:r>
            <a:r>
              <a:rPr lang="en-GB" dirty="0" smtClean="0"/>
              <a:t>; </a:t>
            </a:r>
            <a:r>
              <a:rPr lang="en-GB" dirty="0" err="1" smtClean="0"/>
              <a:t>Depressão</a:t>
            </a:r>
            <a:r>
              <a:rPr lang="en-GB" dirty="0" smtClean="0"/>
              <a:t> do </a:t>
            </a:r>
            <a:r>
              <a:rPr lang="en-GB" dirty="0" err="1" smtClean="0"/>
              <a:t>sensório</a:t>
            </a:r>
            <a:r>
              <a:rPr lang="en-GB" dirty="0" smtClean="0"/>
              <a:t>.</a:t>
            </a:r>
            <a:endParaRPr lang="pt-BR" sz="1050" dirty="0" smtClean="0"/>
          </a:p>
          <a:p>
            <a:pPr lv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 smtClean="0"/>
              <a:t>Após</a:t>
            </a:r>
            <a:r>
              <a:rPr lang="en-GB" dirty="0" smtClean="0"/>
              <a:t> o </a:t>
            </a:r>
            <a:r>
              <a:rPr lang="en-GB" dirty="0" err="1" smtClean="0"/>
              <a:t>uso</a:t>
            </a:r>
            <a:r>
              <a:rPr lang="en-GB" dirty="0" smtClean="0"/>
              <a:t> de </a:t>
            </a:r>
            <a:r>
              <a:rPr lang="en-GB" dirty="0" err="1" smtClean="0"/>
              <a:t>sonda</a:t>
            </a:r>
            <a:r>
              <a:rPr lang="en-GB" dirty="0" smtClean="0"/>
              <a:t> </a:t>
            </a:r>
            <a:r>
              <a:rPr lang="en-GB" dirty="0" err="1" smtClean="0"/>
              <a:t>nasogástrica</a:t>
            </a:r>
            <a:r>
              <a:rPr lang="en-GB" dirty="0" smtClean="0"/>
              <a:t> a </a:t>
            </a:r>
            <a:r>
              <a:rPr lang="en-GB" dirty="0" err="1" smtClean="0"/>
              <a:t>criança</a:t>
            </a:r>
            <a:r>
              <a:rPr lang="en-GB" dirty="0" smtClean="0"/>
              <a:t>: </a:t>
            </a:r>
            <a:endParaRPr lang="pt-BR" sz="1050" dirty="0" smtClean="0"/>
          </a:p>
          <a:p>
            <a:pPr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 smtClean="0"/>
              <a:t>Perde</a:t>
            </a:r>
            <a:r>
              <a:rPr lang="en-GB" dirty="0" smtClean="0"/>
              <a:t> peso </a:t>
            </a:r>
            <a:r>
              <a:rPr lang="en-GB" dirty="0" err="1" smtClean="0"/>
              <a:t>após</a:t>
            </a:r>
            <a:r>
              <a:rPr lang="en-GB" dirty="0" smtClean="0"/>
              <a:t> as </a:t>
            </a:r>
            <a:r>
              <a:rPr lang="en-GB" dirty="0" err="1" smtClean="0"/>
              <a:t>primeiras</a:t>
            </a:r>
            <a:r>
              <a:rPr lang="en-GB" dirty="0" smtClean="0"/>
              <a:t> </a:t>
            </a:r>
            <a:r>
              <a:rPr lang="en-GB" dirty="0" err="1" smtClean="0"/>
              <a:t>duas</a:t>
            </a:r>
            <a:r>
              <a:rPr lang="en-GB" dirty="0" smtClean="0"/>
              <a:t> </a:t>
            </a:r>
            <a:r>
              <a:rPr lang="en-GB" dirty="0" err="1" smtClean="0"/>
              <a:t>horas</a:t>
            </a:r>
            <a:r>
              <a:rPr lang="en-GB" dirty="0" smtClean="0"/>
              <a:t> de </a:t>
            </a:r>
            <a:r>
              <a:rPr lang="en-GB" dirty="0" err="1" smtClean="0"/>
              <a:t>hidratação</a:t>
            </a:r>
            <a:endParaRPr lang="pt-BR" sz="1050" dirty="0" smtClean="0"/>
          </a:p>
          <a:p>
            <a:pPr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 smtClean="0"/>
              <a:t>Apresenta</a:t>
            </a:r>
            <a:r>
              <a:rPr lang="en-GB" dirty="0" smtClean="0"/>
              <a:t> </a:t>
            </a:r>
            <a:r>
              <a:rPr lang="en-GB" dirty="0" err="1" smtClean="0"/>
              <a:t>vômitos</a:t>
            </a:r>
            <a:r>
              <a:rPr lang="en-GB" dirty="0" smtClean="0"/>
              <a:t> </a:t>
            </a:r>
            <a:r>
              <a:rPr lang="en-GB" dirty="0" err="1" smtClean="0"/>
              <a:t>persistentes</a:t>
            </a:r>
            <a:r>
              <a:rPr lang="en-GB" dirty="0" smtClean="0"/>
              <a:t> (≥ 4 </a:t>
            </a:r>
            <a:r>
              <a:rPr lang="en-GB" dirty="0" err="1" smtClean="0"/>
              <a:t>episódios</a:t>
            </a:r>
            <a:r>
              <a:rPr lang="en-GB" dirty="0" smtClean="0"/>
              <a:t>/</a:t>
            </a:r>
            <a:r>
              <a:rPr lang="en-GB" dirty="0" err="1" smtClean="0"/>
              <a:t>hora</a:t>
            </a:r>
            <a:r>
              <a:rPr lang="en-GB" dirty="0" smtClean="0"/>
              <a:t>)</a:t>
            </a:r>
            <a:endParaRPr lang="pt-BR" sz="1050" dirty="0" smtClean="0"/>
          </a:p>
          <a:p>
            <a:pPr lv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 smtClean="0"/>
              <a:t>Íleo</a:t>
            </a:r>
            <a:r>
              <a:rPr lang="en-GB" dirty="0" smtClean="0"/>
              <a:t> </a:t>
            </a:r>
            <a:r>
              <a:rPr lang="en-GB" dirty="0" err="1" smtClean="0"/>
              <a:t>paralítico</a:t>
            </a:r>
            <a:endParaRPr lang="pt-BR" sz="1050" dirty="0" smtClean="0"/>
          </a:p>
          <a:p>
            <a:pPr lv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 smtClean="0"/>
              <a:t>Alterção</a:t>
            </a:r>
            <a:r>
              <a:rPr lang="en-GB" dirty="0" smtClean="0"/>
              <a:t> do </a:t>
            </a:r>
            <a:r>
              <a:rPr lang="en-GB" dirty="0" err="1" smtClean="0"/>
              <a:t>estado</a:t>
            </a:r>
            <a:r>
              <a:rPr lang="en-GB" dirty="0" smtClean="0"/>
              <a:t> de </a:t>
            </a:r>
            <a:r>
              <a:rPr lang="en-GB" dirty="0" err="1" smtClean="0"/>
              <a:t>consciência</a:t>
            </a:r>
            <a:r>
              <a:rPr lang="en-GB" dirty="0" smtClean="0"/>
              <a:t> (</a:t>
            </a:r>
            <a:r>
              <a:rPr lang="en-GB" dirty="0" err="1" smtClean="0"/>
              <a:t>comatosa</a:t>
            </a:r>
            <a:r>
              <a:rPr lang="en-GB" dirty="0" smtClean="0"/>
              <a:t>, </a:t>
            </a:r>
            <a:r>
              <a:rPr lang="en-GB" dirty="0" err="1" smtClean="0"/>
              <a:t>convulsão</a:t>
            </a:r>
            <a:r>
              <a:rPr lang="en-GB" dirty="0" smtClean="0"/>
              <a:t>)</a:t>
            </a:r>
            <a:endParaRPr lang="pt-BR" sz="1050" dirty="0" smtClean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987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7FB0E1E-1723-4800-8D00-A5954B25EF3D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45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08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>
              <a:spcBef>
                <a:spcPct val="0"/>
              </a:spcBef>
              <a:buFont typeface="Wingdings 2" pitchFamily="18" charset="2"/>
              <a:buChar char=""/>
            </a:pPr>
            <a:r>
              <a:rPr lang="pt-BR" sz="2400" smtClean="0">
                <a:sym typeface="Wingdings" pitchFamily="2" charset="2"/>
              </a:rPr>
              <a:t> Para cada 100 ml de líquido: </a:t>
            </a:r>
          </a:p>
          <a:p>
            <a:pPr lvl="1" algn="just">
              <a:spcBef>
                <a:spcPct val="0"/>
              </a:spcBef>
              <a:buFont typeface="Wingdings 2" pitchFamily="18" charset="2"/>
              <a:buChar char=""/>
            </a:pPr>
            <a:r>
              <a:rPr lang="pt-BR" smtClean="0">
                <a:sym typeface="Wingdings" pitchFamily="2" charset="2"/>
              </a:rPr>
              <a:t>Soro glicosado 5% - 80 ml </a:t>
            </a:r>
          </a:p>
          <a:p>
            <a:pPr lvl="1" algn="just">
              <a:spcBef>
                <a:spcPct val="0"/>
              </a:spcBef>
              <a:buFont typeface="Wingdings 2" pitchFamily="18" charset="2"/>
              <a:buChar char=""/>
            </a:pPr>
            <a:r>
              <a:rPr lang="pt-BR" smtClean="0">
                <a:sym typeface="Wingdings" pitchFamily="2" charset="2"/>
              </a:rPr>
              <a:t>Soro fisiológico 0,9% - 20 ml</a:t>
            </a:r>
          </a:p>
          <a:p>
            <a:pPr lvl="1" algn="just">
              <a:spcBef>
                <a:spcPct val="0"/>
              </a:spcBef>
              <a:buFont typeface="Wingdings 2" pitchFamily="18" charset="2"/>
              <a:buChar char=""/>
            </a:pPr>
            <a:r>
              <a:rPr lang="pt-BR" smtClean="0">
                <a:solidFill>
                  <a:srgbClr val="FFFFFF"/>
                </a:solidFill>
                <a:sym typeface="Wingdings" pitchFamily="2" charset="2"/>
              </a:rPr>
              <a:t>Acrescenta-se KCl a 10% (2ml) ou KCL a 19,1% (1ml).</a:t>
            </a:r>
            <a:endParaRPr lang="pt-BR" smtClean="0">
              <a:sym typeface="Wingdings" pitchFamily="2" charset="2"/>
            </a:endParaRPr>
          </a:p>
          <a:p>
            <a:pPr lvl="2" algn="just">
              <a:spcBef>
                <a:spcPct val="0"/>
              </a:spcBef>
              <a:buFont typeface="Wingdings 2" pitchFamily="18" charset="2"/>
              <a:buChar char=""/>
            </a:pPr>
            <a:r>
              <a:rPr lang="pt-BR" smtClean="0">
                <a:solidFill>
                  <a:srgbClr val="FFFFFF"/>
                </a:solidFill>
                <a:sym typeface="Wingdings" pitchFamily="2" charset="2"/>
              </a:rPr>
              <a:t>Já conta:</a:t>
            </a:r>
          </a:p>
          <a:p>
            <a:pPr lvl="3" algn="just">
              <a:spcBef>
                <a:spcPct val="0"/>
              </a:spcBef>
              <a:buFont typeface="Wingdings 2" pitchFamily="18" charset="2"/>
              <a:buChar char=""/>
            </a:pPr>
            <a:r>
              <a:rPr lang="pt-BR" smtClean="0">
                <a:solidFill>
                  <a:srgbClr val="FFFFFF"/>
                </a:solidFill>
                <a:sym typeface="Wingdings" pitchFamily="2" charset="2"/>
              </a:rPr>
              <a:t>3 mEq/kcal/dia de Na</a:t>
            </a:r>
          </a:p>
          <a:p>
            <a:pPr lvl="3" algn="just">
              <a:spcBef>
                <a:spcPct val="0"/>
              </a:spcBef>
              <a:buFont typeface="Wingdings 2" pitchFamily="18" charset="2"/>
              <a:buChar char=""/>
            </a:pPr>
            <a:r>
              <a:rPr lang="pt-BR" smtClean="0">
                <a:solidFill>
                  <a:srgbClr val="FFFFFF"/>
                </a:solidFill>
                <a:sym typeface="Wingdings" pitchFamily="2" charset="2"/>
              </a:rPr>
              <a:t>2,5 mEq/kcal/dia de K</a:t>
            </a:r>
          </a:p>
          <a:p>
            <a:pPr lvl="2" algn="just">
              <a:spcBef>
                <a:spcPct val="0"/>
              </a:spcBef>
              <a:buFont typeface="Wingdings 2" pitchFamily="18" charset="2"/>
              <a:buChar char=""/>
            </a:pPr>
            <a:r>
              <a:rPr lang="pt-BR" smtClean="0">
                <a:solidFill>
                  <a:srgbClr val="FFFFFF"/>
                </a:solidFill>
                <a:sym typeface="Wingdings" pitchFamily="2" charset="2"/>
              </a:rPr>
              <a:t>Para lembrar:</a:t>
            </a:r>
          </a:p>
          <a:p>
            <a:pPr lvl="3" algn="just">
              <a:spcBef>
                <a:spcPct val="0"/>
              </a:spcBef>
              <a:buFont typeface="Wingdings 2" pitchFamily="18" charset="2"/>
              <a:buChar char=""/>
            </a:pPr>
            <a:r>
              <a:rPr lang="pt-BR" smtClean="0">
                <a:solidFill>
                  <a:srgbClr val="FFFFFF"/>
                </a:solidFill>
              </a:rPr>
              <a:t>NaCl20% contém 3,4 mEq/ml de Na</a:t>
            </a:r>
          </a:p>
          <a:p>
            <a:pPr lvl="3" algn="just">
              <a:spcBef>
                <a:spcPct val="0"/>
              </a:spcBef>
              <a:buFont typeface="Wingdings 2" pitchFamily="18" charset="2"/>
              <a:buChar char=""/>
            </a:pPr>
            <a:r>
              <a:rPr lang="pt-BR" smtClean="0">
                <a:solidFill>
                  <a:srgbClr val="FFFFFF"/>
                </a:solidFill>
              </a:rPr>
              <a:t>KCl 19,1% contém 2,5 mEq/ml de K</a:t>
            </a:r>
          </a:p>
          <a:p>
            <a:pPr lvl="3" algn="just">
              <a:spcBef>
                <a:spcPct val="0"/>
              </a:spcBef>
              <a:buFont typeface="Wingdings 2" pitchFamily="18" charset="2"/>
              <a:buChar char=""/>
            </a:pPr>
            <a:r>
              <a:rPr lang="pt-BR" smtClean="0">
                <a:solidFill>
                  <a:srgbClr val="FFFFFF"/>
                </a:solidFill>
              </a:rPr>
              <a:t>KCl 10% contém 1,34 mEq/ml de K</a:t>
            </a:r>
          </a:p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809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CC2C694-B48B-4BEB-B293-C286CDC87749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46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284163" y="444500"/>
            <a:ext cx="8574087" cy="2781300"/>
          </a:xfrm>
          <a:prstGeom prst="rect">
            <a:avLst/>
          </a:prstGeom>
          <a:solidFill>
            <a:schemeClr val="tx1">
              <a:lumMod val="85000"/>
              <a:lumOff val="15000"/>
              <a:alpha val="85000"/>
            </a:schemeClr>
          </a:solidFill>
        </p:spPr>
        <p:txBody>
          <a:bodyPr rIns="182880" bIns="365760" anchor="b">
            <a:normAutofit/>
          </a:bodyPr>
          <a:lstStyle/>
          <a:p>
            <a:pPr defTabSz="914400" fontAlgn="auto">
              <a:spcAft>
                <a:spcPts val="0"/>
              </a:spcAft>
              <a:defRPr/>
            </a:pPr>
            <a:endParaRPr sz="420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5" name="Group 16"/>
          <p:cNvGrpSpPr>
            <a:grpSpLocks/>
          </p:cNvGrpSpPr>
          <p:nvPr/>
        </p:nvGrpSpPr>
        <p:grpSpPr bwMode="auto">
          <a:xfrm>
            <a:off x="282575" y="3225800"/>
            <a:ext cx="8575675" cy="138113"/>
            <a:chOff x="284163" y="1759424"/>
            <a:chExt cx="8576373" cy="137411"/>
          </a:xfrm>
        </p:grpSpPr>
        <p:sp>
          <p:nvSpPr>
            <p:cNvPr id="6" name="Rectangle 8"/>
            <p:cNvSpPr/>
            <p:nvPr/>
          </p:nvSpPr>
          <p:spPr>
            <a:xfrm>
              <a:off x="284163" y="1759424"/>
              <a:ext cx="2743423" cy="13741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7" name="Rectangle 9"/>
            <p:cNvSpPr/>
            <p:nvPr/>
          </p:nvSpPr>
          <p:spPr>
            <a:xfrm>
              <a:off x="3025999" y="1759424"/>
              <a:ext cx="1600330" cy="13741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8" name="Rectangle 10"/>
            <p:cNvSpPr/>
            <p:nvPr/>
          </p:nvSpPr>
          <p:spPr>
            <a:xfrm>
              <a:off x="4626329" y="1759424"/>
              <a:ext cx="4234207" cy="13741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</p:grpSp>
      <p:sp>
        <p:nvSpPr>
          <p:cNvPr id="9" name="Rectangle 12"/>
          <p:cNvSpPr/>
          <p:nvPr/>
        </p:nvSpPr>
        <p:spPr>
          <a:xfrm>
            <a:off x="284163" y="6227763"/>
            <a:ext cx="8574087" cy="173037"/>
          </a:xfrm>
          <a:prstGeom prst="rect">
            <a:avLst/>
          </a:prstGeom>
          <a:solidFill>
            <a:schemeClr val="tx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1341" y="449005"/>
            <a:ext cx="8150376" cy="2442092"/>
          </a:xfrm>
          <a:noFill/>
        </p:spPr>
        <p:txBody>
          <a:bodyPr anchorCtr="0"/>
          <a:lstStyle>
            <a:lvl1pPr marL="0" algn="ctr" defTabSz="914400" rtl="0" eaLnBrk="1" latinLnBrk="0" hangingPunct="1">
              <a:lnSpc>
                <a:spcPts val="4600"/>
              </a:lnSpc>
              <a:spcBef>
                <a:spcPct val="0"/>
              </a:spcBef>
              <a:buNone/>
              <a:defRPr sz="42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dirty="0" smtClean="0"/>
              <a:t>Click </a:t>
            </a:r>
            <a:r>
              <a:rPr lang="pt-BR" dirty="0" err="1" smtClean="0"/>
              <a:t>to</a:t>
            </a:r>
            <a:r>
              <a:rPr lang="pt-BR" dirty="0" smtClean="0"/>
              <a:t> </a:t>
            </a:r>
            <a:r>
              <a:rPr lang="pt-BR" dirty="0" err="1" smtClean="0"/>
              <a:t>edit</a:t>
            </a:r>
            <a:r>
              <a:rPr lang="pt-BR" dirty="0" smtClean="0"/>
              <a:t> Master </a:t>
            </a:r>
            <a:r>
              <a:rPr lang="pt-BR" dirty="0" err="1" smtClean="0"/>
              <a:t>title</a:t>
            </a:r>
            <a:r>
              <a:rPr lang="pt-BR" dirty="0" smtClean="0"/>
              <a:t> </a:t>
            </a:r>
            <a:r>
              <a:rPr lang="pt-BR" dirty="0" err="1" smtClean="0"/>
              <a:t>style</a:t>
            </a:r>
            <a:endParaRPr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6205" y="1532427"/>
            <a:ext cx="7754112" cy="484632"/>
          </a:xfrm>
        </p:spPr>
        <p:txBody>
          <a:bodyPr rtlCol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bg1">
                  <a:lumMod val="65000"/>
                </a:schemeClr>
              </a:buClr>
              <a:buSzPct val="90000"/>
              <a:buFont typeface="Wingdings" pitchFamily="2" charset="2"/>
              <a:buNone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Click to edit Master subtitle style</a:t>
            </a:r>
            <a:endParaRPr dirty="0"/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A5F170-91AB-418A-B3FA-4D48708591A7}" type="datetimeFigureOut">
              <a:rPr lang="en-US"/>
              <a:pPr>
                <a:defRPr/>
              </a:pPr>
              <a:t>5/19/2016</a:t>
            </a:fld>
            <a:endParaRPr lang="en-US" dirty="0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C80620-A748-4D54-ADBC-7DE4EB9ED8D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284163" y="455613"/>
            <a:ext cx="8574087" cy="1133475"/>
          </a:xfrm>
          <a:prstGeom prst="rect">
            <a:avLst/>
          </a:prstGeom>
          <a:solidFill>
            <a:schemeClr val="tx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grpSp>
        <p:nvGrpSpPr>
          <p:cNvPr id="5" name="Group 7"/>
          <p:cNvGrpSpPr>
            <a:grpSpLocks/>
          </p:cNvGrpSpPr>
          <p:nvPr/>
        </p:nvGrpSpPr>
        <p:grpSpPr bwMode="auto">
          <a:xfrm>
            <a:off x="284163" y="1577975"/>
            <a:ext cx="8575675" cy="136525"/>
            <a:chOff x="284163" y="1577847"/>
            <a:chExt cx="8576373" cy="137411"/>
          </a:xfrm>
        </p:grpSpPr>
        <p:sp>
          <p:nvSpPr>
            <p:cNvPr id="6" name="Rectangle 8"/>
            <p:cNvSpPr/>
            <p:nvPr/>
          </p:nvSpPr>
          <p:spPr>
            <a:xfrm>
              <a:off x="284163" y="1577847"/>
              <a:ext cx="1600330" cy="13741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7" name="Rectangle 9"/>
            <p:cNvSpPr/>
            <p:nvPr/>
          </p:nvSpPr>
          <p:spPr>
            <a:xfrm>
              <a:off x="1884493" y="1577847"/>
              <a:ext cx="2743423" cy="13741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8" name="Rectangle 10"/>
            <p:cNvSpPr/>
            <p:nvPr/>
          </p:nvSpPr>
          <p:spPr>
            <a:xfrm>
              <a:off x="4626328" y="1577847"/>
              <a:ext cx="4234208" cy="13741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pt-BR" smtClean="0"/>
              <a:t>Click to edit Master text styles</a:t>
            </a:r>
          </a:p>
          <a:p>
            <a:pPr lvl="1"/>
            <a:r>
              <a:rPr lang="pt-BR" smtClean="0"/>
              <a:t>Second level</a:t>
            </a:r>
          </a:p>
          <a:p>
            <a:pPr lvl="2"/>
            <a:r>
              <a:rPr lang="pt-BR" smtClean="0"/>
              <a:t>Third level</a:t>
            </a:r>
          </a:p>
          <a:p>
            <a:pPr lvl="3"/>
            <a:r>
              <a:rPr lang="pt-BR" smtClean="0"/>
              <a:t>Fourth level</a:t>
            </a:r>
          </a:p>
          <a:p>
            <a:pPr lvl="4"/>
            <a:r>
              <a:rPr lang="pt-BR" smtClean="0"/>
              <a:t>Fifth level</a:t>
            </a:r>
            <a:endParaRPr dirty="0"/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786E0B-FF8A-4642-8EB4-2C2E961C784D}" type="datetimeFigureOut">
              <a:rPr lang="en-US"/>
              <a:pPr>
                <a:defRPr/>
              </a:pPr>
              <a:t>5/19/2016</a:t>
            </a:fld>
            <a:endParaRPr lang="en-US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3E9989-4F0E-477C-9B32-C83EFA4CC37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7"/>
          <p:cNvSpPr/>
          <p:nvPr/>
        </p:nvSpPr>
        <p:spPr>
          <a:xfrm>
            <a:off x="284163" y="444500"/>
            <a:ext cx="8574087" cy="1468438"/>
          </a:xfrm>
          <a:prstGeom prst="rect">
            <a:avLst/>
          </a:prstGeom>
          <a:solidFill>
            <a:schemeClr val="tx1">
              <a:lumMod val="85000"/>
              <a:lumOff val="15000"/>
              <a:alpha val="85000"/>
            </a:schemeClr>
          </a:solidFill>
        </p:spPr>
        <p:txBody>
          <a:bodyPr rIns="182880" bIns="365760" anchor="b">
            <a:normAutofit/>
          </a:bodyPr>
          <a:lstStyle/>
          <a:p>
            <a:pPr defTabSz="914400" fontAlgn="auto">
              <a:spcAft>
                <a:spcPts val="0"/>
              </a:spcAft>
              <a:defRPr/>
            </a:pPr>
            <a:endParaRPr sz="420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6" name="Group 16"/>
          <p:cNvGrpSpPr>
            <a:grpSpLocks/>
          </p:cNvGrpSpPr>
          <p:nvPr/>
        </p:nvGrpSpPr>
        <p:grpSpPr bwMode="auto">
          <a:xfrm>
            <a:off x="284163" y="1906588"/>
            <a:ext cx="8575675" cy="138112"/>
            <a:chOff x="284163" y="1759424"/>
            <a:chExt cx="8576373" cy="137411"/>
          </a:xfrm>
        </p:grpSpPr>
        <p:sp>
          <p:nvSpPr>
            <p:cNvPr id="7" name="Rectangle 10"/>
            <p:cNvSpPr/>
            <p:nvPr/>
          </p:nvSpPr>
          <p:spPr>
            <a:xfrm>
              <a:off x="284163" y="1759424"/>
              <a:ext cx="2743423" cy="13741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9" name="Rectangle 11"/>
            <p:cNvSpPr/>
            <p:nvPr/>
          </p:nvSpPr>
          <p:spPr>
            <a:xfrm>
              <a:off x="3025998" y="1759424"/>
              <a:ext cx="1600330" cy="13741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10" name="Rectangle 12"/>
            <p:cNvSpPr/>
            <p:nvPr/>
          </p:nvSpPr>
          <p:spPr>
            <a:xfrm>
              <a:off x="4626328" y="1759424"/>
              <a:ext cx="4234208" cy="13741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</p:grpSp>
      <p:sp>
        <p:nvSpPr>
          <p:cNvPr id="11" name="TextBox 18"/>
          <p:cNvSpPr txBox="1"/>
          <p:nvPr/>
        </p:nvSpPr>
        <p:spPr>
          <a:xfrm>
            <a:off x="8231188" y="444500"/>
            <a:ext cx="587375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sz="3600">
                <a:solidFill>
                  <a:schemeClr val="bg1"/>
                </a:solidFill>
                <a:latin typeface="+mn-lt"/>
                <a:cs typeface="+mn-cs"/>
                <a:sym typeface="Wingdings"/>
              </a:rPr>
              <a:t></a:t>
            </a:r>
            <a:endParaRPr sz="360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284162" y="2017058"/>
            <a:ext cx="8574087" cy="4377391"/>
          </a:xfrm>
        </p:spPr>
        <p:txBody>
          <a:bodyPr rtlCol="0">
            <a:normAutofit/>
          </a:bodyPr>
          <a:lstStyle>
            <a:lvl1pPr>
              <a:buNone/>
              <a:defRPr/>
            </a:lvl1pPr>
          </a:lstStyle>
          <a:p>
            <a:pPr lvl="0"/>
            <a:r>
              <a:rPr lang="pt-BR" noProof="0" smtClean="0"/>
              <a:t>Drag picture to placeholder or click icon to add</a:t>
            </a:r>
            <a:endParaRPr noProof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2420" y="1532965"/>
            <a:ext cx="7754284" cy="484094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Click to edit Master subtitle style</a:t>
            </a:r>
            <a:endParaRPr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18633" y="444728"/>
            <a:ext cx="7810967" cy="1088237"/>
          </a:xfrm>
          <a:noFill/>
        </p:spPr>
        <p:txBody>
          <a:bodyPr anchor="b" anchorCtr="0"/>
          <a:lstStyle>
            <a:lvl1pPr algn="l">
              <a:lnSpc>
                <a:spcPts val="4600"/>
              </a:lnSpc>
              <a:defRPr/>
            </a:lvl1pPr>
          </a:lstStyle>
          <a:p>
            <a:r>
              <a:rPr lang="pt-BR" smtClean="0"/>
              <a:t>Click to edit Master title style</a:t>
            </a:r>
            <a:endParaRPr/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A47771-3432-4894-BF10-744DEEFFBF3E}" type="datetimeFigureOut">
              <a:rPr lang="en-US"/>
              <a:pPr>
                <a:defRPr/>
              </a:pPr>
              <a:t>5/19/2016</a:t>
            </a:fld>
            <a:endParaRPr lang="en-US"/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640393-6692-4C98-9199-AF1D877754C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/>
          <p:nvPr/>
        </p:nvSpPr>
        <p:spPr>
          <a:xfrm>
            <a:off x="284163" y="2027238"/>
            <a:ext cx="8574087" cy="2266950"/>
          </a:xfrm>
          <a:prstGeom prst="rect">
            <a:avLst/>
          </a:prstGeom>
          <a:solidFill>
            <a:schemeClr val="tx1">
              <a:lumMod val="85000"/>
              <a:lumOff val="15000"/>
              <a:alpha val="85000"/>
            </a:schemeClr>
          </a:solidFill>
        </p:spPr>
        <p:txBody>
          <a:bodyPr rIns="182880" bIns="365760" anchor="b">
            <a:normAutofit/>
          </a:bodyPr>
          <a:lstStyle/>
          <a:p>
            <a:pPr defTabSz="914400" fontAlgn="auto">
              <a:spcAft>
                <a:spcPts val="0"/>
              </a:spcAft>
              <a:defRPr/>
            </a:pPr>
            <a:endParaRPr sz="420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5" name="Group 8"/>
          <p:cNvGrpSpPr>
            <a:grpSpLocks/>
          </p:cNvGrpSpPr>
          <p:nvPr/>
        </p:nvGrpSpPr>
        <p:grpSpPr bwMode="auto">
          <a:xfrm>
            <a:off x="284163" y="4294188"/>
            <a:ext cx="8575675" cy="138112"/>
            <a:chOff x="284163" y="1759424"/>
            <a:chExt cx="8576373" cy="137411"/>
          </a:xfrm>
        </p:grpSpPr>
        <p:sp>
          <p:nvSpPr>
            <p:cNvPr id="6" name="Rectangle 9"/>
            <p:cNvSpPr/>
            <p:nvPr/>
          </p:nvSpPr>
          <p:spPr>
            <a:xfrm>
              <a:off x="284163" y="1759424"/>
              <a:ext cx="2743423" cy="13741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7" name="Rectangle 10"/>
            <p:cNvSpPr/>
            <p:nvPr/>
          </p:nvSpPr>
          <p:spPr>
            <a:xfrm>
              <a:off x="3025998" y="1759424"/>
              <a:ext cx="1600330" cy="13741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8" name="Rectangle 11"/>
            <p:cNvSpPr/>
            <p:nvPr/>
          </p:nvSpPr>
          <p:spPr>
            <a:xfrm>
              <a:off x="4626328" y="1759424"/>
              <a:ext cx="4234208" cy="13741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</p:grpSp>
      <p:sp>
        <p:nvSpPr>
          <p:cNvPr id="9" name="TextBox 12"/>
          <p:cNvSpPr txBox="1"/>
          <p:nvPr/>
        </p:nvSpPr>
        <p:spPr>
          <a:xfrm>
            <a:off x="8231188" y="4802188"/>
            <a:ext cx="587375" cy="6461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sz="3600">
                <a:solidFill>
                  <a:schemeClr val="bg1"/>
                </a:solidFill>
                <a:latin typeface="+mn-lt"/>
                <a:cs typeface="+mn-cs"/>
                <a:sym typeface="Wingdings"/>
              </a:rPr>
              <a:t></a:t>
            </a:r>
            <a:endParaRPr sz="360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03" y="2407661"/>
            <a:ext cx="7955914" cy="1603109"/>
          </a:xfrm>
          <a:noFill/>
        </p:spPr>
        <p:txBody>
          <a:bodyPr anchorCtr="0"/>
          <a:lstStyle>
            <a:lvl1pPr algn="ctr" defTabSz="914400" rtl="0" eaLnBrk="1" latinLnBrk="0" hangingPunct="1">
              <a:spcBef>
                <a:spcPct val="0"/>
              </a:spcBef>
              <a:buNone/>
              <a:defRPr sz="4200" b="0" i="0" kern="1200" cap="none" baseline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dirty="0" smtClean="0"/>
              <a:t>Click </a:t>
            </a:r>
            <a:r>
              <a:rPr lang="pt-BR" dirty="0" err="1" smtClean="0"/>
              <a:t>to</a:t>
            </a:r>
            <a:r>
              <a:rPr lang="pt-BR" dirty="0" smtClean="0"/>
              <a:t> </a:t>
            </a:r>
            <a:r>
              <a:rPr lang="pt-BR" dirty="0" err="1" smtClean="0"/>
              <a:t>edit</a:t>
            </a:r>
            <a:r>
              <a:rPr lang="pt-BR" dirty="0" smtClean="0"/>
              <a:t> Master </a:t>
            </a:r>
            <a:r>
              <a:rPr lang="pt-BR" dirty="0" err="1" smtClean="0"/>
              <a:t>title</a:t>
            </a:r>
            <a:r>
              <a:rPr lang="pt-BR" dirty="0" smtClean="0"/>
              <a:t> </a:t>
            </a:r>
            <a:r>
              <a:rPr lang="pt-BR" dirty="0" err="1" smtClean="0"/>
              <a:t>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680" y="4496035"/>
            <a:ext cx="7735824" cy="402336"/>
          </a:xfrm>
        </p:spPr>
        <p:txBody>
          <a:bodyPr rtlCol="0">
            <a:normAutofit/>
          </a:bodyPr>
          <a:lstStyle>
            <a:lvl1pPr marL="0" indent="0">
              <a:spcBef>
                <a:spcPts val="0"/>
              </a:spcBef>
              <a:buNone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Click to edit Master text styles</a:t>
            </a:r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126B52-D169-4492-8475-38AEA67D8EC4}" type="datetimeFigureOut">
              <a:rPr lang="en-US"/>
              <a:pPr>
                <a:defRPr/>
              </a:pPr>
              <a:t>5/19/2016</a:t>
            </a:fld>
            <a:endParaRPr lang="en-US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E596B7-9331-4764-8154-1BBF266051C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/>
          <p:nvPr/>
        </p:nvSpPr>
        <p:spPr>
          <a:xfrm>
            <a:off x="284163" y="4802188"/>
            <a:ext cx="8574087" cy="1468437"/>
          </a:xfrm>
          <a:prstGeom prst="rect">
            <a:avLst/>
          </a:prstGeom>
          <a:solidFill>
            <a:schemeClr val="tx1">
              <a:lumMod val="85000"/>
              <a:lumOff val="15000"/>
              <a:alpha val="85000"/>
            </a:schemeClr>
          </a:solidFill>
        </p:spPr>
        <p:txBody>
          <a:bodyPr rIns="182880" bIns="365760" anchor="b">
            <a:normAutofit/>
          </a:bodyPr>
          <a:lstStyle/>
          <a:p>
            <a:pPr defTabSz="914400" fontAlgn="auto">
              <a:spcAft>
                <a:spcPts val="0"/>
              </a:spcAft>
              <a:defRPr/>
            </a:pPr>
            <a:endParaRPr sz="420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6" name="Group 7"/>
          <p:cNvGrpSpPr>
            <a:grpSpLocks/>
          </p:cNvGrpSpPr>
          <p:nvPr/>
        </p:nvGrpSpPr>
        <p:grpSpPr bwMode="auto">
          <a:xfrm>
            <a:off x="284163" y="6262688"/>
            <a:ext cx="8575675" cy="138112"/>
            <a:chOff x="284163" y="1759424"/>
            <a:chExt cx="8576373" cy="137411"/>
          </a:xfrm>
        </p:grpSpPr>
        <p:sp>
          <p:nvSpPr>
            <p:cNvPr id="7" name="Rectangle 8"/>
            <p:cNvSpPr/>
            <p:nvPr/>
          </p:nvSpPr>
          <p:spPr>
            <a:xfrm>
              <a:off x="284163" y="1759424"/>
              <a:ext cx="2743423" cy="13741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8" name="Rectangle 9"/>
            <p:cNvSpPr/>
            <p:nvPr/>
          </p:nvSpPr>
          <p:spPr>
            <a:xfrm>
              <a:off x="3025998" y="1759424"/>
              <a:ext cx="1600330" cy="13741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9" name="Rectangle 10"/>
            <p:cNvSpPr/>
            <p:nvPr/>
          </p:nvSpPr>
          <p:spPr>
            <a:xfrm>
              <a:off x="4626328" y="1759424"/>
              <a:ext cx="4234208" cy="13741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</p:grpSp>
      <p:sp>
        <p:nvSpPr>
          <p:cNvPr id="10" name="TextBox 11"/>
          <p:cNvSpPr txBox="1"/>
          <p:nvPr/>
        </p:nvSpPr>
        <p:spPr>
          <a:xfrm>
            <a:off x="8231188" y="4802188"/>
            <a:ext cx="587375" cy="6461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sz="3600">
                <a:solidFill>
                  <a:schemeClr val="bg1"/>
                </a:solidFill>
                <a:latin typeface="+mn-lt"/>
                <a:cs typeface="+mn-cs"/>
                <a:sym typeface="Wingdings"/>
              </a:rPr>
              <a:t></a:t>
            </a:r>
            <a:endParaRPr sz="360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13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284162" y="443754"/>
            <a:ext cx="8574087" cy="4370293"/>
          </a:xfrm>
        </p:spPr>
        <p:txBody>
          <a:bodyPr rtlCol="0">
            <a:normAutofit/>
          </a:bodyPr>
          <a:lstStyle>
            <a:lvl1pPr>
              <a:buNone/>
              <a:defRPr/>
            </a:lvl1pPr>
          </a:lstStyle>
          <a:p>
            <a:pPr lvl="0"/>
            <a:r>
              <a:rPr lang="pt-BR" noProof="0" smtClean="0"/>
              <a:t>Drag picture to placeholder or click icon to add</a:t>
            </a:r>
            <a:endParaRPr noProof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0306" y="4814047"/>
            <a:ext cx="7772400" cy="1048871"/>
          </a:xfrm>
          <a:noFill/>
        </p:spPr>
        <p:txBody>
          <a:bodyPr anchor="b" anchorCtr="0"/>
          <a:lstStyle>
            <a:lvl1pPr algn="l">
              <a:defRPr sz="4200" b="0" i="0" cap="none" baseline="0"/>
            </a:lvl1pPr>
          </a:lstStyle>
          <a:p>
            <a:r>
              <a:rPr lang="pt-BR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0647" y="5862918"/>
            <a:ext cx="7732059" cy="403412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Click to edit Master text styles</a:t>
            </a:r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053038-173D-4563-941F-FB8485C02273}" type="datetimeFigureOut">
              <a:rPr lang="en-US"/>
              <a:pPr>
                <a:defRPr/>
              </a:pPr>
              <a:t>5/19/2016</a:t>
            </a:fld>
            <a:endParaRPr lang="en-US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5B5367-6016-4E45-BC63-9FAF5ED6434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284163" y="455613"/>
            <a:ext cx="8574087" cy="1133475"/>
          </a:xfrm>
          <a:prstGeom prst="rect">
            <a:avLst/>
          </a:prstGeom>
          <a:solidFill>
            <a:schemeClr val="tx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grpSp>
        <p:nvGrpSpPr>
          <p:cNvPr id="6" name="Group 8"/>
          <p:cNvGrpSpPr>
            <a:grpSpLocks/>
          </p:cNvGrpSpPr>
          <p:nvPr/>
        </p:nvGrpSpPr>
        <p:grpSpPr bwMode="auto">
          <a:xfrm>
            <a:off x="284163" y="1577975"/>
            <a:ext cx="8575675" cy="136525"/>
            <a:chOff x="284163" y="1577847"/>
            <a:chExt cx="8576373" cy="137411"/>
          </a:xfrm>
        </p:grpSpPr>
        <p:sp>
          <p:nvSpPr>
            <p:cNvPr id="7" name="Rectangle 9"/>
            <p:cNvSpPr/>
            <p:nvPr/>
          </p:nvSpPr>
          <p:spPr>
            <a:xfrm>
              <a:off x="284163" y="1577847"/>
              <a:ext cx="1600330" cy="13741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8" name="Rectangle 10"/>
            <p:cNvSpPr/>
            <p:nvPr/>
          </p:nvSpPr>
          <p:spPr>
            <a:xfrm>
              <a:off x="1884493" y="1577847"/>
              <a:ext cx="2743423" cy="13741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9" name="Rectangle 11"/>
            <p:cNvSpPr/>
            <p:nvPr/>
          </p:nvSpPr>
          <p:spPr>
            <a:xfrm>
              <a:off x="4626328" y="1577847"/>
              <a:ext cx="4234208" cy="13741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03412" y="2151063"/>
            <a:ext cx="3931920" cy="3975100"/>
          </a:xfrm>
        </p:spPr>
        <p:txBody>
          <a:bodyPr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Click to edit Master text styles</a:t>
            </a:r>
          </a:p>
          <a:p>
            <a:pPr lvl="1"/>
            <a:r>
              <a:rPr lang="pt-BR" smtClean="0"/>
              <a:t>Second level</a:t>
            </a:r>
          </a:p>
          <a:p>
            <a:pPr lvl="2"/>
            <a:r>
              <a:rPr lang="pt-BR" smtClean="0"/>
              <a:t>Third level</a:t>
            </a:r>
          </a:p>
          <a:p>
            <a:pPr lvl="3"/>
            <a:r>
              <a:rPr lang="pt-BR" smtClean="0"/>
              <a:t>Fourth level</a:t>
            </a:r>
          </a:p>
          <a:p>
            <a:pPr lvl="4"/>
            <a:r>
              <a:rPr lang="pt-BR" smtClean="0"/>
              <a:t>Fifth level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78188" y="2151063"/>
            <a:ext cx="3931920" cy="3975100"/>
          </a:xfrm>
        </p:spPr>
        <p:txBody>
          <a:bodyPr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Click to edit Master text styles</a:t>
            </a:r>
          </a:p>
          <a:p>
            <a:pPr lvl="1"/>
            <a:r>
              <a:rPr lang="pt-BR" smtClean="0"/>
              <a:t>Second level</a:t>
            </a:r>
          </a:p>
          <a:p>
            <a:pPr lvl="2"/>
            <a:r>
              <a:rPr lang="pt-BR" smtClean="0"/>
              <a:t>Third level</a:t>
            </a:r>
          </a:p>
          <a:p>
            <a:pPr lvl="3"/>
            <a:r>
              <a:rPr lang="pt-BR" smtClean="0"/>
              <a:t>Fourth level</a:t>
            </a:r>
          </a:p>
          <a:p>
            <a:pPr lvl="4"/>
            <a:r>
              <a:rPr lang="pt-BR" smtClean="0"/>
              <a:t>Fifth level</a:t>
            </a:r>
            <a:endParaRPr dirty="0"/>
          </a:p>
        </p:txBody>
      </p:sp>
      <p:sp>
        <p:nvSpPr>
          <p:cNvPr id="10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BF639A-B2DD-499E-8173-B0C3E52F2D11}" type="datetimeFigureOut">
              <a:rPr lang="en-US"/>
              <a:pPr>
                <a:defRPr/>
              </a:pPr>
              <a:t>5/19/2016</a:t>
            </a:fld>
            <a:endParaRPr lang="en-US"/>
          </a:p>
        </p:txBody>
      </p:sp>
      <p:sp>
        <p:nvSpPr>
          <p:cNvPr id="11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FB9F1F-6253-4EEF-A58F-0D14535AC7C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9"/>
          <p:cNvSpPr/>
          <p:nvPr/>
        </p:nvSpPr>
        <p:spPr>
          <a:xfrm>
            <a:off x="284163" y="455613"/>
            <a:ext cx="8574087" cy="1133475"/>
          </a:xfrm>
          <a:prstGeom prst="rect">
            <a:avLst/>
          </a:prstGeom>
          <a:solidFill>
            <a:schemeClr val="tx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grpSp>
        <p:nvGrpSpPr>
          <p:cNvPr id="8" name="Group 10"/>
          <p:cNvGrpSpPr>
            <a:grpSpLocks/>
          </p:cNvGrpSpPr>
          <p:nvPr/>
        </p:nvGrpSpPr>
        <p:grpSpPr bwMode="auto">
          <a:xfrm>
            <a:off x="284163" y="1577975"/>
            <a:ext cx="8575675" cy="136525"/>
            <a:chOff x="284163" y="1577847"/>
            <a:chExt cx="8576373" cy="137411"/>
          </a:xfrm>
        </p:grpSpPr>
        <p:sp>
          <p:nvSpPr>
            <p:cNvPr id="9" name="Rectangle 11"/>
            <p:cNvSpPr/>
            <p:nvPr/>
          </p:nvSpPr>
          <p:spPr>
            <a:xfrm>
              <a:off x="284163" y="1577847"/>
              <a:ext cx="1600330" cy="13741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10" name="Rectangle 12"/>
            <p:cNvSpPr/>
            <p:nvPr/>
          </p:nvSpPr>
          <p:spPr>
            <a:xfrm>
              <a:off x="1884493" y="1577847"/>
              <a:ext cx="2743423" cy="13741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11" name="Rectangle 13"/>
            <p:cNvSpPr/>
            <p:nvPr/>
          </p:nvSpPr>
          <p:spPr>
            <a:xfrm>
              <a:off x="4626328" y="1577847"/>
              <a:ext cx="4234208" cy="13741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03412" y="1735138"/>
            <a:ext cx="3931920" cy="833250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600"/>
              </a:spcBef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03412" y="2590800"/>
            <a:ext cx="3931920" cy="3535362"/>
          </a:xfrm>
        </p:spPr>
        <p:txBody>
          <a:bodyPr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Click to edit Master text styles</a:t>
            </a:r>
          </a:p>
          <a:p>
            <a:pPr lvl="1"/>
            <a:r>
              <a:rPr lang="pt-BR" smtClean="0"/>
              <a:t>Second level</a:t>
            </a:r>
          </a:p>
          <a:p>
            <a:pPr lvl="2"/>
            <a:r>
              <a:rPr lang="pt-BR" smtClean="0"/>
              <a:t>Third level</a:t>
            </a:r>
          </a:p>
          <a:p>
            <a:pPr lvl="3"/>
            <a:r>
              <a:rPr lang="pt-BR" smtClean="0"/>
              <a:t>Fourth level</a:t>
            </a:r>
          </a:p>
          <a:p>
            <a:pPr lvl="4"/>
            <a:r>
              <a:rPr lang="pt-BR" smtClean="0"/>
              <a:t>Fifth level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79495" y="1735138"/>
            <a:ext cx="3931920" cy="833250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600"/>
              </a:spcBef>
              <a:buNone/>
              <a:defRPr sz="26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79495" y="2590800"/>
            <a:ext cx="3931920" cy="3535362"/>
          </a:xfrm>
        </p:spPr>
        <p:txBody>
          <a:bodyPr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Click to edit Master text styles</a:t>
            </a:r>
          </a:p>
          <a:p>
            <a:pPr lvl="1"/>
            <a:r>
              <a:rPr lang="pt-BR" smtClean="0"/>
              <a:t>Second level</a:t>
            </a:r>
          </a:p>
          <a:p>
            <a:pPr lvl="2"/>
            <a:r>
              <a:rPr lang="pt-BR" smtClean="0"/>
              <a:t>Third level</a:t>
            </a:r>
          </a:p>
          <a:p>
            <a:pPr lvl="3"/>
            <a:r>
              <a:rPr lang="pt-BR" smtClean="0"/>
              <a:t>Fourth level</a:t>
            </a:r>
          </a:p>
          <a:p>
            <a:pPr lvl="4"/>
            <a:r>
              <a:rPr lang="pt-BR" smtClean="0"/>
              <a:t>Fifth level</a:t>
            </a:r>
            <a:endParaRPr dirty="0"/>
          </a:p>
        </p:txBody>
      </p:sp>
      <p:sp>
        <p:nvSpPr>
          <p:cNvPr id="12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52E80C-4EEE-4EA2-BEEB-34A151EAA7CA}" type="datetimeFigureOut">
              <a:rPr lang="en-US"/>
              <a:pPr>
                <a:defRPr/>
              </a:pPr>
              <a:t>5/19/2016</a:t>
            </a:fld>
            <a:endParaRPr lang="en-US"/>
          </a:p>
        </p:txBody>
      </p:sp>
      <p:sp>
        <p:nvSpPr>
          <p:cNvPr id="13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6435E8-76C9-42F7-8195-78E52EEF11D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5"/>
          <p:cNvSpPr/>
          <p:nvPr/>
        </p:nvSpPr>
        <p:spPr>
          <a:xfrm>
            <a:off x="284163" y="455613"/>
            <a:ext cx="8574087" cy="1133475"/>
          </a:xfrm>
          <a:prstGeom prst="rect">
            <a:avLst/>
          </a:prstGeom>
          <a:solidFill>
            <a:schemeClr val="tx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grpSp>
        <p:nvGrpSpPr>
          <p:cNvPr id="4" name="Group 6"/>
          <p:cNvGrpSpPr>
            <a:grpSpLocks/>
          </p:cNvGrpSpPr>
          <p:nvPr/>
        </p:nvGrpSpPr>
        <p:grpSpPr bwMode="auto">
          <a:xfrm>
            <a:off x="284163" y="1577975"/>
            <a:ext cx="8575675" cy="136525"/>
            <a:chOff x="284163" y="1577847"/>
            <a:chExt cx="8576373" cy="137411"/>
          </a:xfrm>
        </p:grpSpPr>
        <p:sp>
          <p:nvSpPr>
            <p:cNvPr id="5" name="Rectangle 7"/>
            <p:cNvSpPr/>
            <p:nvPr/>
          </p:nvSpPr>
          <p:spPr>
            <a:xfrm>
              <a:off x="284163" y="1577847"/>
              <a:ext cx="1600330" cy="13741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6" name="Rectangle 8"/>
            <p:cNvSpPr/>
            <p:nvPr/>
          </p:nvSpPr>
          <p:spPr>
            <a:xfrm>
              <a:off x="1884493" y="1577847"/>
              <a:ext cx="2743423" cy="13741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7" name="Rectangle 9"/>
            <p:cNvSpPr/>
            <p:nvPr/>
          </p:nvSpPr>
          <p:spPr>
            <a:xfrm>
              <a:off x="4626328" y="1577847"/>
              <a:ext cx="4234208" cy="13741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Click to edit Master title style</a:t>
            </a:r>
            <a:endParaRPr/>
          </a:p>
        </p:txBody>
      </p:sp>
      <p:sp>
        <p:nvSpPr>
          <p:cNvPr id="8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089BB0-66EC-49A3-BA29-D5CD69C55980}" type="datetimeFigureOut">
              <a:rPr lang="en-US"/>
              <a:pPr>
                <a:defRPr/>
              </a:pPr>
              <a:t>5/19/2016</a:t>
            </a:fld>
            <a:endParaRPr lang="en-US"/>
          </a:p>
        </p:txBody>
      </p:sp>
      <p:sp>
        <p:nvSpPr>
          <p:cNvPr id="9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66C3DE-8065-4569-A64A-C046C975273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284163" y="452438"/>
            <a:ext cx="8575675" cy="138112"/>
            <a:chOff x="284163" y="1577847"/>
            <a:chExt cx="8576373" cy="137411"/>
          </a:xfrm>
        </p:grpSpPr>
        <p:sp>
          <p:nvSpPr>
            <p:cNvPr id="3" name="Rectangle 5"/>
            <p:cNvSpPr/>
            <p:nvPr/>
          </p:nvSpPr>
          <p:spPr>
            <a:xfrm>
              <a:off x="284163" y="1577847"/>
              <a:ext cx="1600330" cy="13741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4" name="Rectangle 6"/>
            <p:cNvSpPr/>
            <p:nvPr/>
          </p:nvSpPr>
          <p:spPr>
            <a:xfrm>
              <a:off x="1884493" y="1577847"/>
              <a:ext cx="2743423" cy="13741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5" name="Rectangle 7"/>
            <p:cNvSpPr/>
            <p:nvPr/>
          </p:nvSpPr>
          <p:spPr>
            <a:xfrm>
              <a:off x="4626328" y="1577847"/>
              <a:ext cx="4234208" cy="13741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</p:grpSp>
      <p:sp>
        <p:nvSpPr>
          <p:cNvPr id="6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A61938-DC87-4003-95E6-D8E1BC9C0BF1}" type="datetimeFigureOut">
              <a:rPr lang="en-US"/>
              <a:pPr>
                <a:defRPr/>
              </a:pPr>
              <a:t>5/19/2016</a:t>
            </a:fld>
            <a:endParaRPr lang="en-US"/>
          </a:p>
        </p:txBody>
      </p:sp>
      <p:sp>
        <p:nvSpPr>
          <p:cNvPr id="7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558EFD-DA08-4F04-9B50-E4610C7AF99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7"/>
          <p:cNvGrpSpPr>
            <a:grpSpLocks/>
          </p:cNvGrpSpPr>
          <p:nvPr/>
        </p:nvGrpSpPr>
        <p:grpSpPr bwMode="auto">
          <a:xfrm>
            <a:off x="284163" y="452438"/>
            <a:ext cx="8575675" cy="138112"/>
            <a:chOff x="284163" y="1577847"/>
            <a:chExt cx="8576373" cy="137411"/>
          </a:xfrm>
        </p:grpSpPr>
        <p:sp>
          <p:nvSpPr>
            <p:cNvPr id="6" name="Rectangle 8"/>
            <p:cNvSpPr/>
            <p:nvPr/>
          </p:nvSpPr>
          <p:spPr>
            <a:xfrm>
              <a:off x="284163" y="1577847"/>
              <a:ext cx="1600330" cy="13741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7" name="Rectangle 9"/>
            <p:cNvSpPr/>
            <p:nvPr/>
          </p:nvSpPr>
          <p:spPr>
            <a:xfrm>
              <a:off x="1884493" y="1577847"/>
              <a:ext cx="2743423" cy="13741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8" name="Rectangle 10"/>
            <p:cNvSpPr/>
            <p:nvPr/>
          </p:nvSpPr>
          <p:spPr>
            <a:xfrm>
              <a:off x="4626328" y="1577847"/>
              <a:ext cx="4234208" cy="13741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8941" y="1298762"/>
            <a:ext cx="4069080" cy="1162050"/>
          </a:xfrm>
          <a:noFill/>
        </p:spPr>
        <p:txBody>
          <a:bodyPr anchor="b">
            <a:noAutofit/>
          </a:bodyPr>
          <a:lstStyle>
            <a:lvl1pPr algn="ctr">
              <a:defRPr sz="3200" b="1">
                <a:solidFill>
                  <a:schemeClr val="accent2"/>
                </a:solidFill>
              </a:defRPr>
            </a:lvl1pPr>
          </a:lstStyle>
          <a:p>
            <a:r>
              <a:rPr lang="pt-BR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3567" y="914400"/>
            <a:ext cx="4069080" cy="5211763"/>
          </a:xfrm>
        </p:spPr>
        <p:txBody>
          <a:bodyPr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Click to edit Master text styles</a:t>
            </a:r>
          </a:p>
          <a:p>
            <a:pPr lvl="1"/>
            <a:r>
              <a:rPr lang="pt-BR" smtClean="0"/>
              <a:t>Second level</a:t>
            </a:r>
          </a:p>
          <a:p>
            <a:pPr lvl="2"/>
            <a:r>
              <a:rPr lang="pt-BR" smtClean="0"/>
              <a:t>Third level</a:t>
            </a:r>
          </a:p>
          <a:p>
            <a:pPr lvl="3"/>
            <a:r>
              <a:rPr lang="pt-BR" smtClean="0"/>
              <a:t>Fourth level</a:t>
            </a:r>
          </a:p>
          <a:p>
            <a:pPr lvl="4"/>
            <a:r>
              <a:rPr lang="pt-BR" smtClean="0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68941" y="2456329"/>
            <a:ext cx="4069080" cy="3182472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Click to edit Master text styles</a:t>
            </a:r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988479-E78B-4F5F-A437-7D5CF5CF0629}" type="datetimeFigureOut">
              <a:rPr lang="en-US"/>
              <a:pPr>
                <a:defRPr/>
              </a:pPr>
              <a:t>5/19/2016</a:t>
            </a:fld>
            <a:endParaRPr lang="en-US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15E31F-E0B2-4422-9DD0-5749C2151B6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284163" y="4802188"/>
            <a:ext cx="8574087" cy="1468437"/>
          </a:xfrm>
          <a:prstGeom prst="rect">
            <a:avLst/>
          </a:prstGeom>
          <a:solidFill>
            <a:schemeClr val="tx1">
              <a:lumMod val="85000"/>
              <a:lumOff val="15000"/>
              <a:alpha val="85000"/>
            </a:schemeClr>
          </a:solidFill>
        </p:spPr>
        <p:txBody>
          <a:bodyPr rIns="182880" bIns="365760" anchor="b">
            <a:normAutofit/>
          </a:bodyPr>
          <a:lstStyle/>
          <a:p>
            <a:pPr defTabSz="914400" fontAlgn="auto">
              <a:spcAft>
                <a:spcPts val="0"/>
              </a:spcAft>
              <a:defRPr/>
            </a:pPr>
            <a:endParaRPr sz="420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6" name="Group 8"/>
          <p:cNvGrpSpPr>
            <a:grpSpLocks/>
          </p:cNvGrpSpPr>
          <p:nvPr/>
        </p:nvGrpSpPr>
        <p:grpSpPr bwMode="auto">
          <a:xfrm>
            <a:off x="284163" y="6262688"/>
            <a:ext cx="8575675" cy="138112"/>
            <a:chOff x="284163" y="1759424"/>
            <a:chExt cx="8576373" cy="137411"/>
          </a:xfrm>
        </p:grpSpPr>
        <p:sp>
          <p:nvSpPr>
            <p:cNvPr id="7" name="Rectangle 9"/>
            <p:cNvSpPr/>
            <p:nvPr/>
          </p:nvSpPr>
          <p:spPr>
            <a:xfrm>
              <a:off x="284163" y="1759424"/>
              <a:ext cx="2743423" cy="13741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8" name="Rectangle 10"/>
            <p:cNvSpPr/>
            <p:nvPr/>
          </p:nvSpPr>
          <p:spPr>
            <a:xfrm>
              <a:off x="3025998" y="1759424"/>
              <a:ext cx="1600330" cy="13741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9" name="Rectangle 11"/>
            <p:cNvSpPr/>
            <p:nvPr/>
          </p:nvSpPr>
          <p:spPr>
            <a:xfrm>
              <a:off x="4626328" y="1759424"/>
              <a:ext cx="4234208" cy="13741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3071" y="4800600"/>
            <a:ext cx="8360242" cy="566738"/>
          </a:xfrm>
          <a:noFill/>
        </p:spPr>
        <p:txBody>
          <a:bodyPr anchor="b" anchorCtr="0"/>
          <a:lstStyle>
            <a:lvl1pPr algn="l" defTabSz="914400" rtl="0" eaLnBrk="1" latinLnBrk="0" hangingPunct="1">
              <a:spcBef>
                <a:spcPct val="0"/>
              </a:spcBef>
              <a:buNone/>
              <a:defRPr sz="2800" b="0" i="0" kern="1200" cap="none" baseline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4163" y="457199"/>
            <a:ext cx="8577072" cy="4352544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Drag picture to placeholder or click icon to add</a:t>
            </a:r>
            <a:endParaRPr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19099" y="5367338"/>
            <a:ext cx="8304213" cy="804862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Click to edit Master text styles</a:t>
            </a:r>
          </a:p>
        </p:txBody>
      </p:sp>
      <p:sp>
        <p:nvSpPr>
          <p:cNvPr id="10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85F665-01D3-48FF-A7F3-B2B82EF0480D}" type="datetimeFigureOut">
              <a:rPr lang="en-US"/>
              <a:pPr>
                <a:defRPr/>
              </a:pPr>
              <a:t>5/19/2016</a:t>
            </a:fld>
            <a:endParaRPr lang="en-US"/>
          </a:p>
        </p:txBody>
      </p:sp>
      <p:sp>
        <p:nvSpPr>
          <p:cNvPr id="11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F3F165-9208-4875-BF6F-594944F99EE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, Alt.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8"/>
          <p:cNvGrpSpPr>
            <a:grpSpLocks/>
          </p:cNvGrpSpPr>
          <p:nvPr/>
        </p:nvGrpSpPr>
        <p:grpSpPr bwMode="auto">
          <a:xfrm>
            <a:off x="284163" y="4279900"/>
            <a:ext cx="8575675" cy="138113"/>
            <a:chOff x="284163" y="1759424"/>
            <a:chExt cx="8576373" cy="137411"/>
          </a:xfrm>
        </p:grpSpPr>
        <p:sp>
          <p:nvSpPr>
            <p:cNvPr id="6" name="Rectangle 9"/>
            <p:cNvSpPr/>
            <p:nvPr/>
          </p:nvSpPr>
          <p:spPr>
            <a:xfrm>
              <a:off x="284163" y="1759424"/>
              <a:ext cx="2743423" cy="13741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7" name="Rectangle 10"/>
            <p:cNvSpPr/>
            <p:nvPr/>
          </p:nvSpPr>
          <p:spPr>
            <a:xfrm>
              <a:off x="3025998" y="1759424"/>
              <a:ext cx="1600330" cy="13741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8" name="Rectangle 11"/>
            <p:cNvSpPr/>
            <p:nvPr/>
          </p:nvSpPr>
          <p:spPr>
            <a:xfrm>
              <a:off x="4626328" y="1759424"/>
              <a:ext cx="4234208" cy="13741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3071" y="4778189"/>
            <a:ext cx="8360242" cy="566738"/>
          </a:xfrm>
          <a:noFill/>
        </p:spPr>
        <p:txBody>
          <a:bodyPr anchor="b"/>
          <a:lstStyle>
            <a:lvl1pPr algn="l">
              <a:defRPr sz="2800" b="0">
                <a:solidFill>
                  <a:schemeClr val="accent2"/>
                </a:solidFill>
              </a:defRPr>
            </a:lvl1pPr>
          </a:lstStyle>
          <a:p>
            <a:r>
              <a:rPr lang="pt-BR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4163" y="457200"/>
            <a:ext cx="8577072" cy="3822192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Drag picture to placeholder or click icon to add</a:t>
            </a:r>
            <a:endParaRPr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19099" y="5344927"/>
            <a:ext cx="8304213" cy="804862"/>
          </a:xfrm>
          <a:noFill/>
        </p:spPr>
        <p:txBody>
          <a:bodyPr/>
          <a:lstStyle>
            <a:lvl1pPr marL="0" indent="0">
              <a:spcBef>
                <a:spcPts val="0"/>
              </a:spcBef>
              <a:buNone/>
              <a:defRPr sz="14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Click to edit Master text styles</a:t>
            </a:r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2447C8-5112-4389-AE00-C4462562A2FD}" type="datetimeFigureOut">
              <a:rPr lang="en-US"/>
              <a:pPr>
                <a:defRPr/>
              </a:pPr>
              <a:t>5/19/2016</a:t>
            </a:fld>
            <a:endParaRPr lang="en-US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AF2598-CC0B-45FE-A62B-691E970F852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, Picture,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1"/>
          <p:cNvSpPr/>
          <p:nvPr/>
        </p:nvSpPr>
        <p:spPr>
          <a:xfrm>
            <a:off x="284163" y="4267200"/>
            <a:ext cx="2743200" cy="2120900"/>
          </a:xfrm>
          <a:prstGeom prst="rect">
            <a:avLst/>
          </a:prstGeom>
          <a:solidFill>
            <a:schemeClr val="tx1">
              <a:lumMod val="85000"/>
              <a:lumOff val="15000"/>
              <a:alpha val="85000"/>
            </a:schemeClr>
          </a:solidFill>
        </p:spPr>
        <p:txBody>
          <a:bodyPr rIns="182880" bIns="365760" anchor="b">
            <a:normAutofit/>
          </a:bodyPr>
          <a:lstStyle/>
          <a:p>
            <a:pPr defTabSz="914400" fontAlgn="auto">
              <a:spcAft>
                <a:spcPts val="0"/>
              </a:spcAft>
              <a:defRPr/>
            </a:pPr>
            <a:endParaRPr sz="420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7" name="Group 14"/>
          <p:cNvGrpSpPr>
            <a:grpSpLocks/>
          </p:cNvGrpSpPr>
          <p:nvPr/>
        </p:nvGrpSpPr>
        <p:grpSpPr bwMode="auto">
          <a:xfrm>
            <a:off x="284163" y="461963"/>
            <a:ext cx="8575675" cy="136525"/>
            <a:chOff x="284163" y="1759424"/>
            <a:chExt cx="8576373" cy="137411"/>
          </a:xfrm>
        </p:grpSpPr>
        <p:sp>
          <p:nvSpPr>
            <p:cNvPr id="8" name="Rectangle 15"/>
            <p:cNvSpPr/>
            <p:nvPr/>
          </p:nvSpPr>
          <p:spPr>
            <a:xfrm>
              <a:off x="284163" y="1759424"/>
              <a:ext cx="2743423" cy="13741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9" name="Rectangle 16"/>
            <p:cNvSpPr/>
            <p:nvPr/>
          </p:nvSpPr>
          <p:spPr>
            <a:xfrm>
              <a:off x="3025998" y="1759424"/>
              <a:ext cx="1600330" cy="13741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10" name="Rectangle 17"/>
            <p:cNvSpPr/>
            <p:nvPr/>
          </p:nvSpPr>
          <p:spPr>
            <a:xfrm>
              <a:off x="4626328" y="1759424"/>
              <a:ext cx="4234208" cy="13741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57600" y="914400"/>
            <a:ext cx="5195047" cy="5211763"/>
          </a:xfrm>
        </p:spPr>
        <p:txBody>
          <a:bodyPr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Click to edit Master text styles</a:t>
            </a:r>
          </a:p>
          <a:p>
            <a:pPr lvl="1"/>
            <a:r>
              <a:rPr lang="pt-BR" smtClean="0"/>
              <a:t>Second level</a:t>
            </a:r>
          </a:p>
          <a:p>
            <a:pPr lvl="2"/>
            <a:r>
              <a:rPr lang="pt-BR" smtClean="0"/>
              <a:t>Third level</a:t>
            </a:r>
          </a:p>
          <a:p>
            <a:pPr lvl="3"/>
            <a:r>
              <a:rPr lang="pt-BR" smtClean="0"/>
              <a:t>Fourth level</a:t>
            </a:r>
          </a:p>
          <a:p>
            <a:pPr lvl="4"/>
            <a:r>
              <a:rPr lang="pt-BR" smtClean="0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19101" y="4953001"/>
            <a:ext cx="2472017" cy="1246094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0764" y="4419600"/>
            <a:ext cx="2475395" cy="510988"/>
          </a:xfrm>
          <a:noFill/>
        </p:spPr>
        <p:txBody>
          <a:bodyPr anchor="b"/>
          <a:lstStyle>
            <a:lvl1pPr algn="l">
              <a:defRPr sz="2000" b="1">
                <a:solidFill>
                  <a:schemeClr val="bg1"/>
                </a:solidFill>
              </a:defRPr>
            </a:lvl1pPr>
          </a:lstStyle>
          <a:p>
            <a:r>
              <a:rPr lang="pt-BR" smtClean="0"/>
              <a:t>Click to edit Master title style</a:t>
            </a:r>
            <a:endParaRPr/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13"/>
          </p:nvPr>
        </p:nvSpPr>
        <p:spPr>
          <a:xfrm>
            <a:off x="284164" y="594360"/>
            <a:ext cx="2743200" cy="3675888"/>
          </a:xfrm>
        </p:spPr>
        <p:txBody>
          <a:bodyPr rtlCol="0">
            <a:normAutofit/>
          </a:bodyPr>
          <a:lstStyle>
            <a:lvl1pPr>
              <a:buNone/>
              <a:defRPr/>
            </a:lvl1pPr>
          </a:lstStyle>
          <a:p>
            <a:pPr lvl="0"/>
            <a:r>
              <a:rPr lang="pt-BR" noProof="0" smtClean="0"/>
              <a:t>Drag picture to placeholder or click icon to add</a:t>
            </a:r>
            <a:endParaRPr noProof="0"/>
          </a:p>
        </p:txBody>
      </p:sp>
      <p:sp>
        <p:nvSpPr>
          <p:cNvPr id="11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A44DB3-D673-432F-BE40-1D7BD3F4868B}" type="datetimeFigureOut">
              <a:rPr lang="en-US"/>
              <a:pPr>
                <a:defRPr/>
              </a:pPr>
              <a:t>5/19/2016</a:t>
            </a:fld>
            <a:endParaRPr lang="en-US"/>
          </a:p>
        </p:txBody>
      </p:sp>
      <p:sp>
        <p:nvSpPr>
          <p:cNvPr id="12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" name="Slide Number Placehold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43FD1C-D4F7-4FDD-82D9-A28BE3FA974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3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/>
          <p:nvPr/>
        </p:nvSpPr>
        <p:spPr>
          <a:xfrm>
            <a:off x="3021013" y="4802188"/>
            <a:ext cx="5837237" cy="1468437"/>
          </a:xfrm>
          <a:prstGeom prst="rect">
            <a:avLst/>
          </a:prstGeom>
          <a:solidFill>
            <a:schemeClr val="tx1">
              <a:lumMod val="85000"/>
              <a:lumOff val="15000"/>
              <a:alpha val="85000"/>
            </a:schemeClr>
          </a:solidFill>
        </p:spPr>
        <p:txBody>
          <a:bodyPr rIns="182880" bIns="365760" anchor="b">
            <a:normAutofit/>
          </a:bodyPr>
          <a:lstStyle/>
          <a:p>
            <a:pPr defTabSz="914400" fontAlgn="auto">
              <a:spcAft>
                <a:spcPts val="0"/>
              </a:spcAft>
              <a:defRPr/>
            </a:pPr>
            <a:endParaRPr sz="420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8" name="Group 8"/>
          <p:cNvGrpSpPr>
            <a:grpSpLocks/>
          </p:cNvGrpSpPr>
          <p:nvPr/>
        </p:nvGrpSpPr>
        <p:grpSpPr bwMode="auto">
          <a:xfrm>
            <a:off x="284163" y="6262688"/>
            <a:ext cx="8575675" cy="138112"/>
            <a:chOff x="284163" y="1759424"/>
            <a:chExt cx="8576373" cy="137411"/>
          </a:xfrm>
        </p:grpSpPr>
        <p:sp>
          <p:nvSpPr>
            <p:cNvPr id="9" name="Rectangle 9"/>
            <p:cNvSpPr/>
            <p:nvPr/>
          </p:nvSpPr>
          <p:spPr>
            <a:xfrm>
              <a:off x="284163" y="1759424"/>
              <a:ext cx="2743423" cy="13741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10" name="Rectangle 10"/>
            <p:cNvSpPr/>
            <p:nvPr/>
          </p:nvSpPr>
          <p:spPr>
            <a:xfrm>
              <a:off x="3025998" y="1759424"/>
              <a:ext cx="1600330" cy="13741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11" name="Rectangle 11"/>
            <p:cNvSpPr/>
            <p:nvPr/>
          </p:nvSpPr>
          <p:spPr>
            <a:xfrm>
              <a:off x="4626328" y="1759424"/>
              <a:ext cx="4234208" cy="13741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31661" y="4800600"/>
            <a:ext cx="5691651" cy="566738"/>
          </a:xfrm>
          <a:noFill/>
        </p:spPr>
        <p:txBody>
          <a:bodyPr anchor="b" anchorCtr="0"/>
          <a:lstStyle>
            <a:lvl1pPr algn="l" defTabSz="914400" rtl="0" eaLnBrk="1" latinLnBrk="0" hangingPunct="1">
              <a:spcBef>
                <a:spcPct val="0"/>
              </a:spcBef>
              <a:buNone/>
              <a:defRPr sz="2800" b="0" i="0" kern="1200" cap="none" baseline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21014" y="457199"/>
            <a:ext cx="5833872" cy="4352544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Drag picture to placeholder or click icon to add</a:t>
            </a:r>
            <a:endParaRPr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69805" y="5367338"/>
            <a:ext cx="5653507" cy="804862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Click to edit Master text styles</a:t>
            </a:r>
          </a:p>
        </p:txBody>
      </p:sp>
      <p:sp>
        <p:nvSpPr>
          <p:cNvPr id="13" name="Picture Placeholder 2"/>
          <p:cNvSpPr>
            <a:spLocks noGrp="1"/>
          </p:cNvSpPr>
          <p:nvPr>
            <p:ph type="pic" idx="13"/>
          </p:nvPr>
        </p:nvSpPr>
        <p:spPr>
          <a:xfrm>
            <a:off x="284164" y="457200"/>
            <a:ext cx="2736850" cy="2907792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Drag picture to placeholder or click icon to add</a:t>
            </a:r>
            <a:endParaRPr noProof="0"/>
          </a:p>
        </p:txBody>
      </p:sp>
      <p:sp>
        <p:nvSpPr>
          <p:cNvPr id="14" name="Picture Placeholder 2"/>
          <p:cNvSpPr>
            <a:spLocks noGrp="1"/>
          </p:cNvSpPr>
          <p:nvPr>
            <p:ph type="pic" idx="14"/>
          </p:nvPr>
        </p:nvSpPr>
        <p:spPr>
          <a:xfrm>
            <a:off x="284164" y="3364992"/>
            <a:ext cx="2736850" cy="2898648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Drag picture to placeholder or click icon to add</a:t>
            </a:r>
            <a:endParaRPr noProof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141B41-7F05-4F57-94D9-21EC54B90F56}" type="datetimeFigureOut">
              <a:rPr lang="en-US"/>
              <a:pPr>
                <a:defRPr/>
              </a:pPr>
              <a:t>5/19/2016</a:t>
            </a:fld>
            <a:endParaRPr lang="en-US"/>
          </a:p>
        </p:txBody>
      </p:sp>
      <p:sp>
        <p:nvSpPr>
          <p:cNvPr id="15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8BB2D9-2DBD-4FF1-B23C-F64CE4DDCE3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284163" y="455613"/>
            <a:ext cx="8574087" cy="1133475"/>
          </a:xfrm>
          <a:prstGeom prst="rect">
            <a:avLst/>
          </a:prstGeom>
          <a:solidFill>
            <a:schemeClr val="tx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grpSp>
        <p:nvGrpSpPr>
          <p:cNvPr id="5" name="Group 7"/>
          <p:cNvGrpSpPr>
            <a:grpSpLocks/>
          </p:cNvGrpSpPr>
          <p:nvPr/>
        </p:nvGrpSpPr>
        <p:grpSpPr bwMode="auto">
          <a:xfrm>
            <a:off x="284163" y="1577975"/>
            <a:ext cx="8575675" cy="136525"/>
            <a:chOff x="284163" y="1577847"/>
            <a:chExt cx="8576373" cy="137411"/>
          </a:xfrm>
        </p:grpSpPr>
        <p:sp>
          <p:nvSpPr>
            <p:cNvPr id="6" name="Rectangle 8"/>
            <p:cNvSpPr/>
            <p:nvPr/>
          </p:nvSpPr>
          <p:spPr>
            <a:xfrm>
              <a:off x="284163" y="1577847"/>
              <a:ext cx="1600330" cy="13741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7" name="Rectangle 9"/>
            <p:cNvSpPr/>
            <p:nvPr/>
          </p:nvSpPr>
          <p:spPr>
            <a:xfrm>
              <a:off x="1884493" y="1577847"/>
              <a:ext cx="2743423" cy="13741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8" name="Rectangle 10"/>
            <p:cNvSpPr/>
            <p:nvPr/>
          </p:nvSpPr>
          <p:spPr>
            <a:xfrm>
              <a:off x="4626328" y="1577847"/>
              <a:ext cx="4234208" cy="13741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4163" y="2133600"/>
            <a:ext cx="8574087" cy="4013200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pt-BR" smtClean="0"/>
              <a:t>Click to edit Master text styles</a:t>
            </a:r>
          </a:p>
          <a:p>
            <a:pPr lvl="1"/>
            <a:r>
              <a:rPr lang="pt-BR" smtClean="0"/>
              <a:t>Second level</a:t>
            </a:r>
          </a:p>
          <a:p>
            <a:pPr lvl="2"/>
            <a:r>
              <a:rPr lang="pt-BR" smtClean="0"/>
              <a:t>Third level</a:t>
            </a:r>
          </a:p>
          <a:p>
            <a:pPr lvl="3"/>
            <a:r>
              <a:rPr lang="pt-BR" smtClean="0"/>
              <a:t>Fourth level</a:t>
            </a:r>
          </a:p>
          <a:p>
            <a:pPr lvl="4"/>
            <a:r>
              <a:rPr lang="pt-BR" smtClean="0"/>
              <a:t>Fifth level</a:t>
            </a:r>
            <a:endParaRPr dirty="0"/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F8D8CD-7674-4CFC-B531-28C2EDC207ED}" type="datetimeFigureOut">
              <a:rPr lang="en-US"/>
              <a:pPr>
                <a:defRPr/>
              </a:pPr>
              <a:t>5/19/2016</a:t>
            </a:fld>
            <a:endParaRPr lang="en-US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F8DFC7-F104-43BB-BB61-F1E7665BC66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 rot="5400000">
            <a:off x="5314156" y="2856707"/>
            <a:ext cx="5934075" cy="1135062"/>
          </a:xfrm>
          <a:prstGeom prst="rect">
            <a:avLst/>
          </a:prstGeom>
          <a:solidFill>
            <a:schemeClr val="tx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grpSp>
        <p:nvGrpSpPr>
          <p:cNvPr id="5" name="Group 7"/>
          <p:cNvGrpSpPr>
            <a:grpSpLocks/>
          </p:cNvGrpSpPr>
          <p:nvPr/>
        </p:nvGrpSpPr>
        <p:grpSpPr bwMode="auto">
          <a:xfrm rot="5400000">
            <a:off x="4658519" y="3355181"/>
            <a:ext cx="5934075" cy="138113"/>
            <a:chOff x="284163" y="1577847"/>
            <a:chExt cx="8576373" cy="137411"/>
          </a:xfrm>
        </p:grpSpPr>
        <p:sp>
          <p:nvSpPr>
            <p:cNvPr id="6" name="Rectangle 8"/>
            <p:cNvSpPr/>
            <p:nvPr/>
          </p:nvSpPr>
          <p:spPr>
            <a:xfrm>
              <a:off x="284162" y="1577847"/>
              <a:ext cx="1599180" cy="13741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7" name="Rectangle 9"/>
            <p:cNvSpPr/>
            <p:nvPr/>
          </p:nvSpPr>
          <p:spPr>
            <a:xfrm>
              <a:off x="1885637" y="1577847"/>
              <a:ext cx="2741779" cy="13741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8" name="Rectangle 10"/>
            <p:cNvSpPr/>
            <p:nvPr/>
          </p:nvSpPr>
          <p:spPr>
            <a:xfrm>
              <a:off x="4627415" y="1577847"/>
              <a:ext cx="4233121" cy="13741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95124" y="473075"/>
            <a:ext cx="969264" cy="5921375"/>
          </a:xfrm>
        </p:spPr>
        <p:txBody>
          <a:bodyPr vert="eaVert"/>
          <a:lstStyle>
            <a:lvl1pPr algn="l">
              <a:defRPr sz="3400"/>
            </a:lvl1pPr>
          </a:lstStyle>
          <a:p>
            <a:r>
              <a:rPr lang="pt-BR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4163" y="457200"/>
            <a:ext cx="6497637" cy="5937250"/>
          </a:xfrm>
        </p:spPr>
        <p:txBody>
          <a:bodyPr vert="eaVert"/>
          <a:lstStyle>
            <a:lvl5pPr algn="l">
              <a:defRPr/>
            </a:lvl5pPr>
          </a:lstStyle>
          <a:p>
            <a:pPr lvl="0"/>
            <a:r>
              <a:rPr lang="pt-BR" smtClean="0"/>
              <a:t>Click to edit Master text styles</a:t>
            </a:r>
          </a:p>
          <a:p>
            <a:pPr lvl="1"/>
            <a:r>
              <a:rPr lang="pt-BR" smtClean="0"/>
              <a:t>Second level</a:t>
            </a:r>
          </a:p>
          <a:p>
            <a:pPr lvl="2"/>
            <a:r>
              <a:rPr lang="pt-BR" smtClean="0"/>
              <a:t>Third level</a:t>
            </a:r>
          </a:p>
          <a:p>
            <a:pPr lvl="3"/>
            <a:r>
              <a:rPr lang="pt-BR" smtClean="0"/>
              <a:t>Fourth level</a:t>
            </a:r>
          </a:p>
          <a:p>
            <a:pPr lvl="4"/>
            <a:r>
              <a:rPr lang="pt-BR" smtClean="0"/>
              <a:t>Fifth level</a:t>
            </a:r>
            <a:endParaRPr dirty="0"/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BD7E78-5BF0-403F-AD8D-3828BE973329}" type="datetimeFigureOut">
              <a:rPr lang="en-US"/>
              <a:pPr>
                <a:defRPr/>
              </a:pPr>
              <a:t>5/19/2016</a:t>
            </a:fld>
            <a:endParaRPr lang="en-US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956081-AE97-4735-A4B8-D5D009E5173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284163" y="2109788"/>
            <a:ext cx="7077075" cy="399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Click to edit Master text styles</a:t>
            </a:r>
          </a:p>
          <a:p>
            <a:pPr lvl="1"/>
            <a:r>
              <a:rPr lang="pt-BR" smtClean="0"/>
              <a:t>Second level</a:t>
            </a:r>
          </a:p>
          <a:p>
            <a:pPr lvl="2"/>
            <a:r>
              <a:rPr lang="pt-BR" smtClean="0"/>
              <a:t>Third level</a:t>
            </a:r>
          </a:p>
          <a:p>
            <a:pPr lvl="3"/>
            <a:r>
              <a:rPr lang="pt-BR" smtClean="0"/>
              <a:t>Fourth level</a:t>
            </a:r>
          </a:p>
          <a:p>
            <a:pPr lvl="4"/>
            <a:r>
              <a:rPr lang="pt-BR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794500" y="6437313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 b="1" smtClean="0">
                <a:solidFill>
                  <a:schemeClr val="bg1">
                    <a:lumMod val="6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B6011E5-8D78-4A82-B042-8AD2EBDC98BA}" type="datetimeFigureOut">
              <a:rPr lang="en-US"/>
              <a:pPr>
                <a:defRPr/>
              </a:pPr>
              <a:t>5/19/2016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00025" y="6437313"/>
            <a:ext cx="61245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100" b="1">
                <a:solidFill>
                  <a:schemeClr val="bg1">
                    <a:lumMod val="6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05800" y="166688"/>
            <a:ext cx="631825" cy="3603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4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C84FC27-9079-43B7-A158-AF492F72320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4163" y="630238"/>
            <a:ext cx="8574087" cy="968375"/>
          </a:xfrm>
          <a:prstGeom prst="rect">
            <a:avLst/>
          </a:prstGeom>
          <a:solidFill>
            <a:schemeClr val="tx1">
              <a:lumMod val="85000"/>
              <a:lumOff val="15000"/>
              <a:alpha val="70000"/>
            </a:schemeClr>
          </a:solidFill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dirty="0" smtClean="0"/>
              <a:t>Click </a:t>
            </a:r>
            <a:r>
              <a:rPr lang="pt-BR" dirty="0" err="1" smtClean="0"/>
              <a:t>to</a:t>
            </a:r>
            <a:r>
              <a:rPr lang="pt-BR" dirty="0" smtClean="0"/>
              <a:t> </a:t>
            </a:r>
            <a:r>
              <a:rPr lang="pt-BR" dirty="0" err="1" smtClean="0"/>
              <a:t>edit</a:t>
            </a:r>
            <a:r>
              <a:rPr lang="pt-BR" dirty="0" smtClean="0"/>
              <a:t> Master </a:t>
            </a:r>
            <a:r>
              <a:rPr lang="pt-BR" dirty="0" err="1" smtClean="0"/>
              <a:t>title</a:t>
            </a:r>
            <a:r>
              <a:rPr lang="pt-BR" dirty="0" smtClean="0"/>
              <a:t> </a:t>
            </a:r>
            <a:r>
              <a:rPr lang="pt-BR" dirty="0" err="1" smtClean="0"/>
              <a:t>style</a:t>
            </a:r>
            <a:endParaRPr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  <p:sldLayoutId id="2147483703" r:id="rId11"/>
    <p:sldLayoutId id="2147483704" r:id="rId12"/>
    <p:sldLayoutId id="2147483705" r:id="rId13"/>
    <p:sldLayoutId id="2147483706" r:id="rId14"/>
    <p:sldLayoutId id="2147483707" r:id="rId15"/>
    <p:sldLayoutId id="2147483708" r:id="rId16"/>
  </p:sldLayoutIdLst>
  <p:txStyles>
    <p:titleStyle>
      <a:lvl1pPr algn="r" rtl="0" fontAlgn="base">
        <a:spcBef>
          <a:spcPct val="0"/>
        </a:spcBef>
        <a:spcAft>
          <a:spcPct val="0"/>
        </a:spcAft>
        <a:defRPr sz="4200" kern="1200">
          <a:solidFill>
            <a:schemeClr val="bg1"/>
          </a:solidFill>
          <a:latin typeface="+mj-lt"/>
          <a:ea typeface="+mj-ea"/>
          <a:cs typeface="+mj-cs"/>
        </a:defRPr>
      </a:lvl1pPr>
      <a:lvl2pPr algn="r" rtl="0" fontAlgn="base">
        <a:spcBef>
          <a:spcPct val="0"/>
        </a:spcBef>
        <a:spcAft>
          <a:spcPct val="0"/>
        </a:spcAft>
        <a:defRPr sz="4200">
          <a:solidFill>
            <a:schemeClr val="bg1"/>
          </a:solidFill>
          <a:latin typeface="Corbel" pitchFamily="34" charset="0"/>
        </a:defRPr>
      </a:lvl2pPr>
      <a:lvl3pPr algn="r" rtl="0" fontAlgn="base">
        <a:spcBef>
          <a:spcPct val="0"/>
        </a:spcBef>
        <a:spcAft>
          <a:spcPct val="0"/>
        </a:spcAft>
        <a:defRPr sz="4200">
          <a:solidFill>
            <a:schemeClr val="bg1"/>
          </a:solidFill>
          <a:latin typeface="Corbel" pitchFamily="34" charset="0"/>
        </a:defRPr>
      </a:lvl3pPr>
      <a:lvl4pPr algn="r" rtl="0" fontAlgn="base">
        <a:spcBef>
          <a:spcPct val="0"/>
        </a:spcBef>
        <a:spcAft>
          <a:spcPct val="0"/>
        </a:spcAft>
        <a:defRPr sz="4200">
          <a:solidFill>
            <a:schemeClr val="bg1"/>
          </a:solidFill>
          <a:latin typeface="Corbel" pitchFamily="34" charset="0"/>
        </a:defRPr>
      </a:lvl4pPr>
      <a:lvl5pPr algn="r" rtl="0" fontAlgn="base">
        <a:spcBef>
          <a:spcPct val="0"/>
        </a:spcBef>
        <a:spcAft>
          <a:spcPct val="0"/>
        </a:spcAft>
        <a:defRPr sz="4200">
          <a:solidFill>
            <a:schemeClr val="bg1"/>
          </a:solidFill>
          <a:latin typeface="Corbel" pitchFamily="34" charset="0"/>
        </a:defRPr>
      </a:lvl5pPr>
      <a:lvl6pPr marL="457200" algn="r" rtl="0" fontAlgn="base">
        <a:spcBef>
          <a:spcPct val="0"/>
        </a:spcBef>
        <a:spcAft>
          <a:spcPct val="0"/>
        </a:spcAft>
        <a:defRPr sz="4200">
          <a:solidFill>
            <a:schemeClr val="bg1"/>
          </a:solidFill>
          <a:latin typeface="Corbel" pitchFamily="34" charset="0"/>
        </a:defRPr>
      </a:lvl6pPr>
      <a:lvl7pPr marL="914400" algn="r" rtl="0" fontAlgn="base">
        <a:spcBef>
          <a:spcPct val="0"/>
        </a:spcBef>
        <a:spcAft>
          <a:spcPct val="0"/>
        </a:spcAft>
        <a:defRPr sz="4200">
          <a:solidFill>
            <a:schemeClr val="bg1"/>
          </a:solidFill>
          <a:latin typeface="Corbel" pitchFamily="34" charset="0"/>
        </a:defRPr>
      </a:lvl7pPr>
      <a:lvl8pPr marL="1371600" algn="r" rtl="0" fontAlgn="base">
        <a:spcBef>
          <a:spcPct val="0"/>
        </a:spcBef>
        <a:spcAft>
          <a:spcPct val="0"/>
        </a:spcAft>
        <a:defRPr sz="4200">
          <a:solidFill>
            <a:schemeClr val="bg1"/>
          </a:solidFill>
          <a:latin typeface="Corbel" pitchFamily="34" charset="0"/>
        </a:defRPr>
      </a:lvl8pPr>
      <a:lvl9pPr marL="1828800" algn="r" rtl="0" fontAlgn="base">
        <a:spcBef>
          <a:spcPct val="0"/>
        </a:spcBef>
        <a:spcAft>
          <a:spcPct val="0"/>
        </a:spcAft>
        <a:defRPr sz="4200">
          <a:solidFill>
            <a:schemeClr val="bg1"/>
          </a:solidFill>
          <a:latin typeface="Corbel" pitchFamily="34" charset="0"/>
        </a:defRPr>
      </a:lvl9pPr>
    </p:titleStyle>
    <p:bodyStyle>
      <a:lvl1pPr marL="454025" indent="-454025" algn="just" rtl="0" fontAlgn="base">
        <a:spcBef>
          <a:spcPts val="2000"/>
        </a:spcBef>
        <a:spcAft>
          <a:spcPct val="0"/>
        </a:spcAft>
        <a:buClr>
          <a:srgbClr val="A6A6A6"/>
        </a:buClr>
        <a:buSzPct val="90000"/>
        <a:buFont typeface="Wingdings" pitchFamily="2" charset="2"/>
        <a:buChar char=""/>
        <a:defRPr sz="2400" kern="1200">
          <a:solidFill>
            <a:srgbClr val="262626"/>
          </a:solidFill>
          <a:latin typeface="+mn-lt"/>
          <a:ea typeface="+mn-ea"/>
          <a:cs typeface="+mn-cs"/>
        </a:defRPr>
      </a:lvl1pPr>
      <a:lvl2pPr marL="914400" indent="-457200" algn="just" rtl="0" fontAlgn="base">
        <a:spcBef>
          <a:spcPts val="600"/>
        </a:spcBef>
        <a:spcAft>
          <a:spcPct val="0"/>
        </a:spcAft>
        <a:buClr>
          <a:srgbClr val="404040"/>
        </a:buClr>
        <a:buSzPct val="90000"/>
        <a:buFont typeface="Wingdings" pitchFamily="2" charset="2"/>
        <a:buChar char=""/>
        <a:defRPr sz="2200" kern="1200">
          <a:solidFill>
            <a:srgbClr val="262626"/>
          </a:solidFill>
          <a:latin typeface="+mn-lt"/>
          <a:ea typeface="+mn-ea"/>
          <a:cs typeface="+mn-cs"/>
        </a:defRPr>
      </a:lvl2pPr>
      <a:lvl3pPr marL="1260475" indent="-346075" algn="just" rtl="0" fontAlgn="base">
        <a:spcBef>
          <a:spcPts val="600"/>
        </a:spcBef>
        <a:spcAft>
          <a:spcPct val="0"/>
        </a:spcAft>
        <a:buClr>
          <a:srgbClr val="A6A6A6"/>
        </a:buClr>
        <a:buSzPct val="90000"/>
        <a:buFont typeface="Wingdings" pitchFamily="2" charset="2"/>
        <a:buChar char=""/>
        <a:defRPr sz="2000" kern="1200">
          <a:solidFill>
            <a:srgbClr val="262626"/>
          </a:solidFill>
          <a:latin typeface="+mn-lt"/>
          <a:ea typeface="+mn-ea"/>
          <a:cs typeface="+mn-cs"/>
        </a:defRPr>
      </a:lvl3pPr>
      <a:lvl4pPr marL="1600200" indent="-339725" algn="just" rtl="0" fontAlgn="base">
        <a:spcBef>
          <a:spcPts val="600"/>
        </a:spcBef>
        <a:spcAft>
          <a:spcPct val="0"/>
        </a:spcAft>
        <a:buClr>
          <a:srgbClr val="404040"/>
        </a:buClr>
        <a:buSzPct val="90000"/>
        <a:buFont typeface="Wingdings" pitchFamily="2" charset="2"/>
        <a:buChar char=""/>
        <a:defRPr kern="1200">
          <a:solidFill>
            <a:srgbClr val="262626"/>
          </a:solidFill>
          <a:latin typeface="+mn-lt"/>
          <a:ea typeface="+mn-ea"/>
          <a:cs typeface="+mn-cs"/>
        </a:defRPr>
      </a:lvl4pPr>
      <a:lvl5pPr marL="1939925" indent="-331788" algn="just" rtl="0" fontAlgn="base">
        <a:spcBef>
          <a:spcPts val="600"/>
        </a:spcBef>
        <a:spcAft>
          <a:spcPct val="0"/>
        </a:spcAft>
        <a:buClr>
          <a:srgbClr val="A6A6A6"/>
        </a:buClr>
        <a:buSzPct val="90000"/>
        <a:buFont typeface="Wingdings" pitchFamily="2" charset="2"/>
        <a:buChar char=""/>
        <a:defRPr kern="1200">
          <a:solidFill>
            <a:srgbClr val="262626"/>
          </a:solidFill>
          <a:latin typeface="+mn-lt"/>
          <a:ea typeface="+mn-ea"/>
          <a:cs typeface="+mn-cs"/>
        </a:defRPr>
      </a:lvl5pPr>
      <a:lvl6pPr marL="2290763" indent="-344488" algn="l" defTabSz="914400" rtl="0" eaLnBrk="1" latinLnBrk="0" hangingPunct="1">
        <a:spcBef>
          <a:spcPts val="600"/>
        </a:spcBef>
        <a:buClr>
          <a:schemeClr val="tx1">
            <a:lumMod val="75000"/>
            <a:lumOff val="25000"/>
          </a:schemeClr>
        </a:buClr>
        <a:buSzPct val="90000"/>
        <a:buFont typeface="Wingdings" pitchFamily="2" charset="2"/>
        <a:buChar char=""/>
        <a:defRPr lang="en-US" sz="1800" kern="1200" dirty="0" smtClean="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2625725" indent="-344488" algn="l" defTabSz="914400" rtl="0" eaLnBrk="1" latinLnBrk="0" hangingPunct="1">
        <a:spcBef>
          <a:spcPts val="600"/>
        </a:spcBef>
        <a:buClr>
          <a:schemeClr val="bg1">
            <a:lumMod val="65000"/>
          </a:schemeClr>
        </a:buClr>
        <a:buSzPct val="90000"/>
        <a:buFont typeface="Wingdings" pitchFamily="2" charset="2"/>
        <a:buChar char=""/>
        <a:defRPr lang="en-US" sz="1800" kern="1200" dirty="0" smtClean="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2970213" indent="-344488" algn="l" defTabSz="914400" rtl="0" eaLnBrk="1" latinLnBrk="0" hangingPunct="1">
        <a:spcBef>
          <a:spcPts val="600"/>
        </a:spcBef>
        <a:buClr>
          <a:schemeClr val="tx1">
            <a:lumMod val="75000"/>
            <a:lumOff val="25000"/>
          </a:schemeClr>
        </a:buClr>
        <a:buSzPct val="90000"/>
        <a:buFont typeface="Wingdings" pitchFamily="2" charset="2"/>
        <a:buChar char=""/>
        <a:defRPr lang="en-US" sz="1800" kern="1200" dirty="0" smtClean="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3313113" indent="-344488" algn="l" defTabSz="914400" rtl="0" eaLnBrk="1" latinLnBrk="0" hangingPunct="1">
        <a:spcBef>
          <a:spcPts val="600"/>
        </a:spcBef>
        <a:buClr>
          <a:schemeClr val="bg1">
            <a:lumMod val="65000"/>
          </a:schemeClr>
        </a:buClr>
        <a:buSzPct val="90000"/>
        <a:buFont typeface="Wingdings" pitchFamily="2" charset="2"/>
        <a:buChar char=""/>
        <a:defRPr lang="en-US" sz="1800" kern="1200" dirty="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aulomargoto.com.br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ctrTitle"/>
          </p:nvPr>
        </p:nvSpPr>
        <p:spPr bwMode="auto">
          <a:xfrm>
            <a:off x="273050" y="755650"/>
            <a:ext cx="8558213" cy="2266950"/>
          </a:xfrm>
          <a:noFill/>
        </p:spPr>
        <p:txBody>
          <a:bodyPr wrap="square" numCol="1" compatLnSpc="1">
            <a:prstTxWarp prst="textNoShape">
              <a:avLst/>
            </a:prstTxWarp>
          </a:bodyPr>
          <a:lstStyle/>
          <a:p>
            <a:r>
              <a:rPr lang="en-GB" sz="4800" dirty="0" err="1" smtClean="0"/>
              <a:t>Gastroenterocolite</a:t>
            </a:r>
            <a:r>
              <a:rPr lang="en-GB" sz="4800" dirty="0" smtClean="0"/>
              <a:t> </a:t>
            </a:r>
            <a:r>
              <a:rPr lang="en-GB" sz="4800" dirty="0" err="1" smtClean="0"/>
              <a:t>Aguda</a:t>
            </a:r>
            <a:r>
              <a:rPr lang="en-GB" sz="4800" dirty="0" smtClean="0"/>
              <a:t>,</a:t>
            </a:r>
            <a:r>
              <a:rPr lang="pt-BR" sz="4800" dirty="0" smtClean="0"/>
              <a:t> </a:t>
            </a:r>
            <a:r>
              <a:rPr lang="en-GB" sz="4800" dirty="0" err="1" smtClean="0"/>
              <a:t>Desidratação</a:t>
            </a:r>
            <a:r>
              <a:rPr lang="en-GB" sz="4800" dirty="0" smtClean="0"/>
              <a:t>,</a:t>
            </a:r>
            <a:br>
              <a:rPr lang="en-GB" sz="4800" dirty="0" smtClean="0"/>
            </a:br>
            <a:r>
              <a:rPr lang="en-GB" sz="4800" dirty="0" err="1" smtClean="0"/>
              <a:t>Terapia</a:t>
            </a:r>
            <a:r>
              <a:rPr lang="en-GB" sz="4800" dirty="0" smtClean="0"/>
              <a:t> de </a:t>
            </a:r>
            <a:r>
              <a:rPr lang="en-GB" sz="4800" dirty="0" err="1" smtClean="0"/>
              <a:t>Reidratação</a:t>
            </a:r>
            <a:r>
              <a:rPr lang="en-GB" sz="4800" dirty="0" smtClean="0"/>
              <a:t> Oral</a:t>
            </a:r>
            <a:r>
              <a:rPr lang="en-US" sz="4800" dirty="0" smtClean="0"/>
              <a:t> e </a:t>
            </a:r>
            <a:r>
              <a:rPr lang="en-US" sz="4800" dirty="0" err="1" smtClean="0"/>
              <a:t>Hidratação</a:t>
            </a:r>
            <a:r>
              <a:rPr lang="en-US" sz="4800" dirty="0" smtClean="0"/>
              <a:t> </a:t>
            </a:r>
            <a:r>
              <a:rPr lang="en-US" sz="4800" dirty="0" err="1" smtClean="0"/>
              <a:t>Venosa</a:t>
            </a:r>
            <a:endParaRPr lang="en-US" sz="4800" dirty="0" smtClean="0"/>
          </a:p>
        </p:txBody>
      </p:sp>
      <p:pic>
        <p:nvPicPr>
          <p:cNvPr id="18435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95650" y="5438775"/>
            <a:ext cx="3911600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6" name="Rectangle 5"/>
          <p:cNvSpPr>
            <a:spLocks noChangeArrowheads="1"/>
          </p:cNvSpPr>
          <p:nvPr/>
        </p:nvSpPr>
        <p:spPr bwMode="auto">
          <a:xfrm>
            <a:off x="3295650" y="3438525"/>
            <a:ext cx="4572000" cy="164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sz="2400" b="1" dirty="0" err="1">
                <a:solidFill>
                  <a:srgbClr val="0000FF"/>
                </a:solidFill>
                <a:latin typeface="Calibri" pitchFamily="34" charset="0"/>
              </a:rPr>
              <a:t>Universidade</a:t>
            </a:r>
            <a:r>
              <a:rPr lang="en-GB" sz="2400" b="1" dirty="0">
                <a:solidFill>
                  <a:srgbClr val="0000FF"/>
                </a:solidFill>
                <a:latin typeface="Calibri" pitchFamily="34" charset="0"/>
              </a:rPr>
              <a:t> </a:t>
            </a:r>
            <a:r>
              <a:rPr lang="en-GB" sz="2400" b="1" dirty="0" err="1">
                <a:solidFill>
                  <a:srgbClr val="0000FF"/>
                </a:solidFill>
                <a:latin typeface="Calibri" pitchFamily="34" charset="0"/>
              </a:rPr>
              <a:t>Católica</a:t>
            </a:r>
            <a:r>
              <a:rPr lang="en-GB" sz="2400" b="1" dirty="0">
                <a:solidFill>
                  <a:srgbClr val="0000FF"/>
                </a:solidFill>
                <a:latin typeface="Calibri" pitchFamily="34" charset="0"/>
              </a:rPr>
              <a:t> de Brasília</a:t>
            </a:r>
            <a:endParaRPr lang="pt-BR" sz="2400" dirty="0">
              <a:solidFill>
                <a:srgbClr val="0000FF"/>
              </a:solidFill>
              <a:latin typeface="Calibri" pitchFamily="34" charset="0"/>
            </a:endParaRPr>
          </a:p>
          <a:p>
            <a:pPr algn="ctr"/>
            <a:r>
              <a:rPr lang="en-GB" sz="2400" b="1" dirty="0" err="1">
                <a:solidFill>
                  <a:srgbClr val="0000FF"/>
                </a:solidFill>
                <a:latin typeface="Calibri" pitchFamily="34" charset="0"/>
              </a:rPr>
              <a:t>Internato</a:t>
            </a:r>
            <a:r>
              <a:rPr lang="en-GB" sz="2400" b="1" dirty="0">
                <a:solidFill>
                  <a:srgbClr val="0000FF"/>
                </a:solidFill>
                <a:latin typeface="Calibri" pitchFamily="34" charset="0"/>
              </a:rPr>
              <a:t> de Pediatria-6ª </a:t>
            </a:r>
            <a:r>
              <a:rPr lang="en-GB" sz="2400" b="1" dirty="0" err="1">
                <a:solidFill>
                  <a:srgbClr val="0000FF"/>
                </a:solidFill>
                <a:latin typeface="Calibri" pitchFamily="34" charset="0"/>
              </a:rPr>
              <a:t>Série</a:t>
            </a:r>
            <a:endParaRPr lang="pt-BR" sz="2400" dirty="0">
              <a:solidFill>
                <a:srgbClr val="0000FF"/>
              </a:solidFill>
              <a:latin typeface="Calibri" pitchFamily="34" charset="0"/>
            </a:endParaRPr>
          </a:p>
          <a:p>
            <a:pPr algn="ctr"/>
            <a:r>
              <a:rPr lang="en-GB" b="1" dirty="0" err="1">
                <a:latin typeface="Calibri" pitchFamily="34" charset="0"/>
              </a:rPr>
              <a:t>Apresentação</a:t>
            </a:r>
            <a:r>
              <a:rPr lang="en-GB" b="1" dirty="0">
                <a:latin typeface="Calibri" pitchFamily="34" charset="0"/>
              </a:rPr>
              <a:t>: Cynthia Lorena de M. e </a:t>
            </a:r>
            <a:r>
              <a:rPr lang="en-GB" b="1" dirty="0" err="1">
                <a:latin typeface="Calibri" pitchFamily="34" charset="0"/>
              </a:rPr>
              <a:t>Araujo</a:t>
            </a:r>
            <a:endParaRPr lang="en-GB" b="1" dirty="0">
              <a:latin typeface="Calibri" pitchFamily="34" charset="0"/>
            </a:endParaRPr>
          </a:p>
          <a:p>
            <a:pPr algn="ctr"/>
            <a:r>
              <a:rPr lang="en-GB" b="1" dirty="0" err="1"/>
              <a:t>Coordenação</a:t>
            </a:r>
            <a:r>
              <a:rPr lang="en-GB" b="1" dirty="0"/>
              <a:t>: Profª </a:t>
            </a:r>
            <a:r>
              <a:rPr lang="en-GB" b="1" dirty="0" err="1"/>
              <a:t>Dra</a:t>
            </a:r>
            <a:r>
              <a:rPr lang="en-GB" b="1" dirty="0"/>
              <a:t> Carmen </a:t>
            </a:r>
            <a:r>
              <a:rPr lang="en-GB" b="1" dirty="0" err="1"/>
              <a:t>Lívia</a:t>
            </a:r>
            <a:r>
              <a:rPr lang="en-GB" b="1" dirty="0"/>
              <a:t> Martins</a:t>
            </a:r>
            <a:endParaRPr lang="pt-BR" dirty="0"/>
          </a:p>
        </p:txBody>
      </p:sp>
      <p:sp>
        <p:nvSpPr>
          <p:cNvPr id="18438" name="Text Box 6"/>
          <p:cNvSpPr txBox="1">
            <a:spLocks noChangeArrowheads="1"/>
          </p:cNvSpPr>
          <p:nvPr/>
        </p:nvSpPr>
        <p:spPr bwMode="auto">
          <a:xfrm>
            <a:off x="2870200" y="6340475"/>
            <a:ext cx="49974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defTabSz="914400"/>
            <a:r>
              <a:rPr lang="pt-BR">
                <a:hlinkClick r:id="rId3"/>
              </a:rPr>
              <a:t>www.paulomargotto.com.br</a:t>
            </a:r>
            <a:r>
              <a:rPr lang="pt-BR"/>
              <a:t>  Brasília, 18/5/2016</a:t>
            </a:r>
          </a:p>
        </p:txBody>
      </p:sp>
      <p:pic>
        <p:nvPicPr>
          <p:cNvPr id="18439" name="Picture 7" descr="20160217_13351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897313"/>
            <a:ext cx="3159125" cy="177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 bwMode="auto">
          <a:xfrm>
            <a:off x="615950" y="2408238"/>
            <a:ext cx="7956550" cy="1601787"/>
          </a:xfrm>
          <a:noFill/>
        </p:spPr>
        <p:txBody>
          <a:bodyPr wrap="square" numCol="1" compatLnSpc="1">
            <a:prstTxWarp prst="textNoShape">
              <a:avLst/>
            </a:prstTxWarp>
          </a:bodyPr>
          <a:lstStyle/>
          <a:p>
            <a:r>
              <a:rPr lang="en-US" smtClean="0"/>
              <a:t>Caso Clínico</a:t>
            </a:r>
          </a:p>
        </p:txBody>
      </p:sp>
      <p:sp>
        <p:nvSpPr>
          <p:cNvPr id="19459" name="Text Placeholder 2"/>
          <p:cNvSpPr>
            <a:spLocks noGrp="1"/>
          </p:cNvSpPr>
          <p:nvPr>
            <p:ph type="body" idx="1"/>
          </p:nvPr>
        </p:nvSpPr>
        <p:spPr>
          <a:xfrm>
            <a:off x="758825" y="4495800"/>
            <a:ext cx="7735888" cy="403225"/>
          </a:xfrm>
        </p:spPr>
        <p:txBody>
          <a:bodyPr/>
          <a:lstStyle/>
          <a:p>
            <a:pPr>
              <a:spcBef>
                <a:spcPct val="0"/>
              </a:spcBef>
            </a:pP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ítulo 1"/>
          <p:cNvSpPr>
            <a:spLocks noGrp="1"/>
          </p:cNvSpPr>
          <p:nvPr>
            <p:ph type="title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t-BR" smtClean="0"/>
              <a:t>História</a:t>
            </a:r>
            <a:r>
              <a:rPr lang="pt-BR" smtClean="0">
                <a:latin typeface="Calibri" pitchFamily="34" charset="0"/>
              </a:rPr>
              <a:t> Clínica</a:t>
            </a:r>
          </a:p>
        </p:txBody>
      </p:sp>
      <p:sp>
        <p:nvSpPr>
          <p:cNvPr id="5" name="Espaço Reservado para Conteúdo 4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Identificação: </a:t>
            </a:r>
            <a:endParaRPr lang="pt-BR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A.H.F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., 2 anos e 7 meses, sexo feminino, natural de Brasília/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DF, procedente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do Jardim ABC/GO, onde também reside, </a:t>
            </a:r>
            <a:r>
              <a:rPr lang="pt-BR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DN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=10/08/2008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.</a:t>
            </a:r>
          </a:p>
          <a:p>
            <a:pPr marL="0" indent="0"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buFont typeface="Wingdings" pitchFamily="2" charset="2"/>
              <a:buNone/>
              <a:defRPr/>
            </a:pPr>
            <a:endParaRPr lang="pt-BR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Queixa 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Principal: </a:t>
            </a: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“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Diarréia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” há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05 dias.</a:t>
            </a:r>
          </a:p>
          <a:p>
            <a:pPr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buFont typeface="Wingdings 2" charset="0"/>
              <a:buNone/>
              <a:defRPr/>
            </a:pPr>
            <a:endParaRPr lang="pt-BR" dirty="0">
              <a:solidFill>
                <a:schemeClr val="tx1">
                  <a:lumMod val="85000"/>
                  <a:lumOff val="15000"/>
                </a:schemeClr>
              </a:solidFill>
              <a:latin typeface="Constantia" charset="0"/>
            </a:endParaRPr>
          </a:p>
          <a:p>
            <a:pPr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buFont typeface="Wingdings 2" charset="0"/>
              <a:buNone/>
              <a:defRPr/>
            </a:pPr>
            <a:endParaRPr lang="pt-BR" dirty="0">
              <a:solidFill>
                <a:schemeClr val="tx1">
                  <a:lumMod val="85000"/>
                  <a:lumOff val="15000"/>
                </a:schemeClr>
              </a:solidFill>
              <a:latin typeface="Constantia" charset="0"/>
            </a:endParaRPr>
          </a:p>
          <a:p>
            <a:pPr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endParaRPr lang="pt-BR" dirty="0">
              <a:solidFill>
                <a:schemeClr val="tx1">
                  <a:lumMod val="85000"/>
                  <a:lumOff val="15000"/>
                </a:schemeClr>
              </a:solidFill>
              <a:latin typeface="Constantia" charset="0"/>
            </a:endParaRPr>
          </a:p>
          <a:p>
            <a:pPr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buFont typeface="Wingdings 2" charset="0"/>
              <a:buNone/>
              <a:defRPr/>
            </a:pPr>
            <a:endParaRPr lang="pt-BR" dirty="0">
              <a:solidFill>
                <a:schemeClr val="tx1">
                  <a:lumMod val="85000"/>
                  <a:lumOff val="15000"/>
                </a:schemeClr>
              </a:solidFill>
              <a:latin typeface="Constantia" charset="0"/>
            </a:endParaRPr>
          </a:p>
          <a:p>
            <a:pPr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buFont typeface="Wingdings 2" charset="0"/>
              <a:buNone/>
              <a:defRPr/>
            </a:pPr>
            <a:endParaRPr lang="pt-BR" dirty="0">
              <a:solidFill>
                <a:schemeClr val="tx1">
                  <a:lumMod val="85000"/>
                  <a:lumOff val="15000"/>
                </a:schemeClr>
              </a:solidFill>
              <a:latin typeface="Constantia" charset="0"/>
            </a:endParaRPr>
          </a:p>
          <a:p>
            <a:pPr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endParaRPr lang="pt-BR" dirty="0">
              <a:solidFill>
                <a:schemeClr val="tx1">
                  <a:lumMod val="85000"/>
                  <a:lumOff val="15000"/>
                </a:schemeClr>
              </a:solidFill>
              <a:latin typeface="Constantia" charset="0"/>
            </a:endParaRPr>
          </a:p>
        </p:txBody>
      </p:sp>
      <p:sp>
        <p:nvSpPr>
          <p:cNvPr id="20484" name="Rectangle 1"/>
          <p:cNvSpPr>
            <a:spLocks noChangeArrowheads="1"/>
          </p:cNvSpPr>
          <p:nvPr/>
        </p:nvSpPr>
        <p:spPr bwMode="auto">
          <a:xfrm>
            <a:off x="0" y="6596063"/>
            <a:ext cx="9144000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100">
                <a:latin typeface="Calibri" pitchFamily="34" charset="0"/>
              </a:rPr>
              <a:t>SANTOS, Klésia dos Reis; SUGAI, Luciana; MARGOTTO, Paulo Roberto. Diarréia Aguda Infecciosa. 2011. Disponível em: &lt;www.paulomargotto.com.br&gt;</a:t>
            </a:r>
            <a:endParaRPr lang="pt-BR" sz="11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ítulo 1"/>
          <p:cNvSpPr>
            <a:spLocks noGrp="1"/>
          </p:cNvSpPr>
          <p:nvPr>
            <p:ph type="title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t-BR" smtClean="0"/>
              <a:t>História</a:t>
            </a:r>
            <a:r>
              <a:rPr lang="pt-BR" smtClean="0">
                <a:latin typeface="Calibri" pitchFamily="34" charset="0"/>
              </a:rPr>
              <a:t> Clínica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62500" lnSpcReduction="20000"/>
          </a:bodyPr>
          <a:lstStyle/>
          <a:p>
            <a:pPr fontAlgn="auto">
              <a:lnSpc>
                <a:spcPct val="80000"/>
              </a:lnSpc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sz="32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H.D.A</a:t>
            </a:r>
            <a:r>
              <a:rPr lang="pt-BR" sz="3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</a:t>
            </a:r>
            <a:r>
              <a:rPr lang="pt-BR" sz="3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:</a:t>
            </a:r>
          </a:p>
          <a:p>
            <a:pPr marL="0" indent="0" fontAlgn="auto">
              <a:lnSpc>
                <a:spcPct val="80000"/>
              </a:lnSpc>
              <a:spcAft>
                <a:spcPts val="0"/>
              </a:spcAft>
              <a:buClr>
                <a:schemeClr val="bg1">
                  <a:lumMod val="65000"/>
                </a:schemeClr>
              </a:buClr>
              <a:buFont typeface="Wingdings" pitchFamily="2" charset="2"/>
              <a:buNone/>
              <a:defRPr/>
            </a:pPr>
            <a:endParaRPr lang="pt-BR" sz="32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457200" lvl="1" indent="0" fontAlgn="auto">
              <a:lnSpc>
                <a:spcPct val="120000"/>
              </a:lnSpc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buFont typeface="Wingdings" pitchFamily="2" charset="2"/>
              <a:buNone/>
              <a:defRPr/>
            </a:pPr>
            <a:r>
              <a:rPr lang="pt-BR" sz="2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	Mãe refere que a criança iniciou quadro diarreico aquoso com rajas de  sangue há 05 dias, de forma súbita e acompanhado de febre alta (38,5°-40°).</a:t>
            </a:r>
          </a:p>
          <a:p>
            <a:pPr marL="457200" lvl="1" indent="0" fontAlgn="auto">
              <a:lnSpc>
                <a:spcPct val="120000"/>
              </a:lnSpc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buFont typeface="Wingdings" pitchFamily="2" charset="2"/>
              <a:buNone/>
              <a:defRPr/>
            </a:pPr>
            <a:r>
              <a:rPr lang="pt-BR" sz="2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	</a:t>
            </a:r>
            <a:r>
              <a:rPr lang="pt-BR" sz="2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Relata </a:t>
            </a:r>
            <a:r>
              <a:rPr lang="pt-BR" sz="2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que as fezes são de coloração amarelo-esverdeada</a:t>
            </a:r>
            <a:r>
              <a:rPr lang="pt-BR" sz="2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, que </a:t>
            </a:r>
            <a:r>
              <a:rPr lang="pt-BR" sz="2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inicialmente continham rajas de sangue no primeiro dia e que após tornaram-se predominantemente sanguinolentas</a:t>
            </a:r>
            <a:r>
              <a:rPr lang="pt-BR" sz="2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, com </a:t>
            </a:r>
            <a:r>
              <a:rPr lang="pt-BR" sz="2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sangue vermelho rutilante, em pequena quantidade</a:t>
            </a:r>
            <a:r>
              <a:rPr lang="pt-BR" sz="2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, porém </a:t>
            </a:r>
            <a:r>
              <a:rPr lang="pt-BR" sz="2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com alta frequência durante todo </a:t>
            </a:r>
            <a:r>
              <a:rPr lang="pt-BR" sz="2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período (</a:t>
            </a:r>
            <a:r>
              <a:rPr lang="pt-BR" sz="2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cerca de 20 episódios/dia). </a:t>
            </a:r>
            <a:endParaRPr lang="pt-BR" sz="26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457200" lvl="1" indent="0" fontAlgn="auto">
              <a:lnSpc>
                <a:spcPct val="120000"/>
              </a:lnSpc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buFont typeface="Wingdings" pitchFamily="2" charset="2"/>
              <a:buNone/>
              <a:defRPr/>
            </a:pPr>
            <a:r>
              <a:rPr lang="pt-BR" sz="2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	</a:t>
            </a:r>
            <a:r>
              <a:rPr lang="pt-BR" sz="2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 </a:t>
            </a:r>
            <a:r>
              <a:rPr lang="pt-BR" sz="2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febre associada ao quadro é </a:t>
            </a:r>
            <a:r>
              <a:rPr lang="pt-BR" sz="2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alta (</a:t>
            </a:r>
            <a:r>
              <a:rPr lang="pt-BR" sz="2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38,5°-40°) e apenas controlada com </a:t>
            </a:r>
            <a:r>
              <a:rPr lang="pt-BR" sz="2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medicamentos. Simultaneamente apresenta dor </a:t>
            </a:r>
            <a:r>
              <a:rPr lang="pt-BR" sz="2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abdominal constante e difusa</a:t>
            </a:r>
            <a:r>
              <a:rPr lang="pt-BR" sz="2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, de </a:t>
            </a:r>
            <a:r>
              <a:rPr lang="pt-BR" sz="2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forte </a:t>
            </a:r>
            <a:r>
              <a:rPr lang="pt-BR" sz="2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intensidade que </a:t>
            </a:r>
            <a:r>
              <a:rPr lang="pt-BR" sz="2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 impede de deambular</a:t>
            </a:r>
            <a:r>
              <a:rPr lang="pt-BR" sz="2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, fica </a:t>
            </a:r>
            <a:r>
              <a:rPr lang="pt-BR" sz="2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restrita ao leito e chora o tempo </a:t>
            </a:r>
            <a:r>
              <a:rPr lang="pt-BR" sz="2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todo. Apresenta </a:t>
            </a:r>
            <a:r>
              <a:rPr lang="pt-BR" sz="26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hiporexia</a:t>
            </a:r>
            <a:r>
              <a:rPr lang="pt-BR" sz="2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que evoluiu para uma anorexia há 1 dia.</a:t>
            </a:r>
          </a:p>
          <a:p>
            <a:pPr fontAlgn="auto">
              <a:lnSpc>
                <a:spcPct val="80000"/>
              </a:lnSpc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endParaRPr lang="pt-BR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1508" name="Rectangle 3"/>
          <p:cNvSpPr>
            <a:spLocks noChangeArrowheads="1"/>
          </p:cNvSpPr>
          <p:nvPr/>
        </p:nvSpPr>
        <p:spPr bwMode="auto">
          <a:xfrm>
            <a:off x="0" y="6596063"/>
            <a:ext cx="9144000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100">
                <a:latin typeface="Calibri" pitchFamily="34" charset="0"/>
              </a:rPr>
              <a:t>SANTOS, Klésia dos Reis; SUGAI, Luciana; MARGOTTO, Paulo Roberto. Diarréia Aguda Infecciosa. 2011. Disponível em: &lt;www.paulomargotto.com.br&gt;</a:t>
            </a:r>
            <a:endParaRPr lang="pt-BR" sz="11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ítulo 1"/>
          <p:cNvSpPr>
            <a:spLocks noGrp="1"/>
          </p:cNvSpPr>
          <p:nvPr>
            <p:ph type="title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t-BR" smtClean="0"/>
              <a:t>História Clínica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77500" lnSpcReduction="20000"/>
          </a:bodyPr>
          <a:lstStyle/>
          <a:p>
            <a:pPr fontAlgn="auto">
              <a:lnSpc>
                <a:spcPct val="90000"/>
              </a:lnSpc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Revisão de Sistemas:</a:t>
            </a:r>
          </a:p>
          <a:p>
            <a:pPr lvl="1" fontAlgn="auto">
              <a:lnSpc>
                <a:spcPct val="90000"/>
              </a:lnSpc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Nega vômitos. </a:t>
            </a:r>
          </a:p>
          <a:p>
            <a:pPr lvl="1" fontAlgn="auto">
              <a:lnSpc>
                <a:spcPct val="90000"/>
              </a:lnSpc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Refere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urina concentrada e em pequena quantidade.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Antecedentes Pessoais:</a:t>
            </a:r>
          </a:p>
          <a:p>
            <a:pPr lvl="1" fontAlgn="auto">
              <a:lnSpc>
                <a:spcPct val="90000"/>
              </a:lnSpc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Nascida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de parto normal com IG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: 39s + 5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, sem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intercorrências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,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APGAR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9/10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, PN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: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3210g. Bom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DNPM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.</a:t>
            </a:r>
          </a:p>
          <a:p>
            <a:pPr lvl="1" fontAlgn="auto">
              <a:lnSpc>
                <a:spcPct val="90000"/>
              </a:lnSpc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Refere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dilatação renal à direita, em acompanhamento ambulatorial no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HBDF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(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não trouxe relatório)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.</a:t>
            </a:r>
          </a:p>
          <a:p>
            <a:pPr lvl="1" fontAlgn="auto">
              <a:lnSpc>
                <a:spcPct val="90000"/>
              </a:lnSpc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Refere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rinite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, em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acompanhamento com Alergia no </a:t>
            </a:r>
            <a:r>
              <a:rPr lang="pt-BR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HRAS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, sem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uso de medicações no momento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;</a:t>
            </a:r>
          </a:p>
          <a:p>
            <a:pPr lvl="1" fontAlgn="auto">
              <a:lnSpc>
                <a:spcPct val="90000"/>
              </a:lnSpc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Alergia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ao leite de vaca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, em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uso de leite de soja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.</a:t>
            </a:r>
            <a:endParaRPr lang="pt-BR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fontAlgn="auto">
              <a:lnSpc>
                <a:spcPct val="90000"/>
              </a:lnSpc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Vacinação atualizada.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Nega internações prévias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, cirurgias, transfusões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sanguíneas e/ou alergias a medicamentos.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buClr>
                <a:schemeClr val="bg1">
                  <a:lumMod val="65000"/>
                </a:schemeClr>
              </a:buClr>
              <a:buFont typeface="Wingdings 2" charset="0"/>
              <a:buNone/>
              <a:defRPr/>
            </a:pPr>
            <a:endParaRPr lang="pt-BR" dirty="0">
              <a:solidFill>
                <a:schemeClr val="tx1">
                  <a:lumMod val="85000"/>
                  <a:lumOff val="15000"/>
                </a:schemeClr>
              </a:solidFill>
              <a:latin typeface="Constantia" charset="0"/>
            </a:endParaRPr>
          </a:p>
          <a:p>
            <a:pPr fontAlgn="auto">
              <a:lnSpc>
                <a:spcPct val="90000"/>
              </a:lnSpc>
              <a:spcAft>
                <a:spcPts val="0"/>
              </a:spcAft>
              <a:buClr>
                <a:schemeClr val="bg1">
                  <a:lumMod val="65000"/>
                </a:schemeClr>
              </a:buClr>
              <a:buFont typeface="Wingdings 2" charset="0"/>
              <a:buNone/>
              <a:defRPr/>
            </a:pPr>
            <a:endParaRPr lang="pt-BR" dirty="0">
              <a:solidFill>
                <a:schemeClr val="tx1">
                  <a:lumMod val="85000"/>
                  <a:lumOff val="15000"/>
                </a:schemeClr>
              </a:solidFill>
              <a:latin typeface="Constantia" charset="0"/>
            </a:endParaRPr>
          </a:p>
        </p:txBody>
      </p:sp>
      <p:sp>
        <p:nvSpPr>
          <p:cNvPr id="22532" name="Rectangle 3"/>
          <p:cNvSpPr>
            <a:spLocks noChangeArrowheads="1"/>
          </p:cNvSpPr>
          <p:nvPr/>
        </p:nvSpPr>
        <p:spPr bwMode="auto">
          <a:xfrm>
            <a:off x="0" y="6596063"/>
            <a:ext cx="9144000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100">
                <a:latin typeface="Calibri" pitchFamily="34" charset="0"/>
              </a:rPr>
              <a:t>SANTOS, Klésia dos Reis; SUGAI, Luciana; MARGOTTO, Paulo Roberto. Diarréia Aguda Infecciosa. 2011. Disponível em: &lt;www.paulomargotto.com.br&gt;</a:t>
            </a:r>
            <a:endParaRPr lang="pt-BR" sz="11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en-US" smtClean="0"/>
              <a:t>História Clínica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85000" lnSpcReduction="20000"/>
          </a:bodyPr>
          <a:lstStyle/>
          <a:p>
            <a:pPr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Hábitos de vida e condições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sócio-econômicas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:</a:t>
            </a: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Alimentação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variada com frutas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, verduras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e carnes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, normalmente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com boa aceitação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.</a:t>
            </a: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Amamentação </a:t>
            </a:r>
            <a:r>
              <a:rPr lang="pt-BR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SME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até 6 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meses. Alimentação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mista até 2 anos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.</a:t>
            </a: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Mora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em casa de </a:t>
            </a:r>
            <a:r>
              <a:rPr lang="pt-BR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alvenaria,com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os pais e os irmãos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. Saneamento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básico completo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. Possui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um cachorro como animal de estimação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.</a:t>
            </a:r>
          </a:p>
          <a:p>
            <a:pPr marL="457200" lvl="1" indent="0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buFont typeface="Wingdings" pitchFamily="2" charset="2"/>
              <a:buNone/>
              <a:defRPr/>
            </a:pPr>
            <a:endParaRPr lang="pt-BR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Antecedentes Familiares:</a:t>
            </a: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Mãe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, 40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anos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, saudável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;</a:t>
            </a: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Pai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, 42 anos, tabagista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;</a:t>
            </a: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Irmãos: todos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saudáveis.</a:t>
            </a:r>
          </a:p>
          <a:p>
            <a:pPr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endParaRPr lang="en-US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3556" name="Rectangle 3"/>
          <p:cNvSpPr>
            <a:spLocks noChangeArrowheads="1"/>
          </p:cNvSpPr>
          <p:nvPr/>
        </p:nvSpPr>
        <p:spPr bwMode="auto">
          <a:xfrm>
            <a:off x="0" y="6596063"/>
            <a:ext cx="9144000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100">
                <a:latin typeface="Calibri" pitchFamily="34" charset="0"/>
              </a:rPr>
              <a:t>SANTOS, Klésia dos Reis; SUGAI, Luciana; MARGOTTO, Paulo Roberto. Diarréia Aguda Infecciosa. 2011. Disponível em: &lt;www.paulomargotto.com.br&gt;</a:t>
            </a:r>
            <a:endParaRPr lang="pt-BR" sz="11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en-US" smtClean="0"/>
              <a:t>Exame Físico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70000" lnSpcReduction="20000"/>
          </a:bodyPr>
          <a:lstStyle/>
          <a:p>
            <a:pPr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u="sng" dirty="0" err="1">
                <a:solidFill>
                  <a:schemeClr val="tx1"/>
                </a:solidFill>
              </a:rPr>
              <a:t>Ectoscopia</a:t>
            </a:r>
            <a:r>
              <a:rPr lang="pt-BR" u="sng" dirty="0" smtClean="0">
                <a:solidFill>
                  <a:schemeClr val="tx1"/>
                </a:solidFill>
              </a:rPr>
              <a:t>:</a:t>
            </a: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pt-BR" dirty="0" smtClean="0">
                <a:solidFill>
                  <a:schemeClr val="tx1"/>
                </a:solidFill>
              </a:rPr>
              <a:t>criança </a:t>
            </a:r>
            <a:r>
              <a:rPr lang="pt-BR" dirty="0">
                <a:solidFill>
                  <a:schemeClr val="tx1"/>
                </a:solidFill>
              </a:rPr>
              <a:t>em </a:t>
            </a:r>
            <a:r>
              <a:rPr lang="pt-BR" dirty="0" err="1">
                <a:solidFill>
                  <a:schemeClr val="tx1"/>
                </a:solidFill>
              </a:rPr>
              <a:t>REG</a:t>
            </a:r>
            <a:r>
              <a:rPr lang="pt-BR" dirty="0" smtClean="0">
                <a:solidFill>
                  <a:schemeClr val="tx1"/>
                </a:solidFill>
              </a:rPr>
              <a:t>, chorando, restrita </a:t>
            </a:r>
            <a:r>
              <a:rPr lang="pt-BR" dirty="0">
                <a:solidFill>
                  <a:schemeClr val="tx1"/>
                </a:solidFill>
              </a:rPr>
              <a:t>ao leito</a:t>
            </a:r>
            <a:r>
              <a:rPr lang="pt-BR" dirty="0" smtClean="0">
                <a:solidFill>
                  <a:schemeClr val="tx1"/>
                </a:solidFill>
              </a:rPr>
              <a:t>, </a:t>
            </a:r>
            <a:r>
              <a:rPr lang="pt-BR" dirty="0" err="1" smtClean="0">
                <a:solidFill>
                  <a:schemeClr val="tx1"/>
                </a:solidFill>
              </a:rPr>
              <a:t>hipocorada</a:t>
            </a:r>
            <a:r>
              <a:rPr lang="pt-BR" dirty="0">
                <a:solidFill>
                  <a:schemeClr val="tx1"/>
                </a:solidFill>
              </a:rPr>
              <a:t>(+/4</a:t>
            </a:r>
            <a:r>
              <a:rPr lang="pt-BR" dirty="0" smtClean="0">
                <a:solidFill>
                  <a:schemeClr val="tx1"/>
                </a:solidFill>
              </a:rPr>
              <a:t>+), febril </a:t>
            </a:r>
            <a:r>
              <a:rPr lang="pt-BR" dirty="0">
                <a:solidFill>
                  <a:schemeClr val="tx1"/>
                </a:solidFill>
              </a:rPr>
              <a:t>ao </a:t>
            </a:r>
            <a:r>
              <a:rPr lang="pt-BR" dirty="0" smtClean="0">
                <a:solidFill>
                  <a:schemeClr val="tx1"/>
                </a:solidFill>
              </a:rPr>
              <a:t>toque (</a:t>
            </a:r>
            <a:r>
              <a:rPr lang="pt-BR" dirty="0">
                <a:solidFill>
                  <a:schemeClr val="tx1"/>
                </a:solidFill>
              </a:rPr>
              <a:t>Tax:37.5°)</a:t>
            </a:r>
            <a:r>
              <a:rPr lang="pt-BR" dirty="0" smtClean="0">
                <a:solidFill>
                  <a:schemeClr val="tx1"/>
                </a:solidFill>
              </a:rPr>
              <a:t>, hidratada, </a:t>
            </a:r>
            <a:r>
              <a:rPr lang="pt-BR" dirty="0" err="1" smtClean="0">
                <a:solidFill>
                  <a:schemeClr val="tx1"/>
                </a:solidFill>
              </a:rPr>
              <a:t>eupneica</a:t>
            </a:r>
            <a:r>
              <a:rPr lang="pt-BR" dirty="0" smtClean="0">
                <a:solidFill>
                  <a:schemeClr val="tx1"/>
                </a:solidFill>
              </a:rPr>
              <a:t>, acianótica</a:t>
            </a:r>
            <a:r>
              <a:rPr lang="pt-BR" dirty="0">
                <a:solidFill>
                  <a:schemeClr val="tx1"/>
                </a:solidFill>
              </a:rPr>
              <a:t>.</a:t>
            </a:r>
          </a:p>
          <a:p>
            <a:pPr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u="sng" dirty="0" smtClean="0">
                <a:solidFill>
                  <a:schemeClr val="tx1"/>
                </a:solidFill>
              </a:rPr>
              <a:t>Aparelho Respiratório:</a:t>
            </a: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pt-BR" dirty="0" err="1" smtClean="0">
                <a:solidFill>
                  <a:schemeClr val="tx1"/>
                </a:solidFill>
              </a:rPr>
              <a:t>MVF</a:t>
            </a:r>
            <a:r>
              <a:rPr lang="pt-BR" dirty="0" smtClean="0">
                <a:solidFill>
                  <a:schemeClr val="tx1"/>
                </a:solidFill>
              </a:rPr>
              <a:t> +, sem </a:t>
            </a:r>
            <a:r>
              <a:rPr lang="pt-BR" dirty="0">
                <a:solidFill>
                  <a:schemeClr val="tx1"/>
                </a:solidFill>
              </a:rPr>
              <a:t>ruídos adventícios.</a:t>
            </a:r>
          </a:p>
          <a:p>
            <a:pPr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u="sng" dirty="0" smtClean="0">
                <a:solidFill>
                  <a:schemeClr val="tx1"/>
                </a:solidFill>
              </a:rPr>
              <a:t>Aparelho Cardiovascular:</a:t>
            </a: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pt-BR" dirty="0" err="1" smtClean="0">
                <a:solidFill>
                  <a:schemeClr val="tx1"/>
                </a:solidFill>
              </a:rPr>
              <a:t>RCR</a:t>
            </a:r>
            <a:r>
              <a:rPr lang="pt-BR" dirty="0">
                <a:solidFill>
                  <a:schemeClr val="tx1"/>
                </a:solidFill>
              </a:rPr>
              <a:t> </a:t>
            </a:r>
            <a:r>
              <a:rPr lang="pt-BR" dirty="0" smtClean="0">
                <a:solidFill>
                  <a:schemeClr val="tx1"/>
                </a:solidFill>
              </a:rPr>
              <a:t>em </a:t>
            </a:r>
            <a:r>
              <a:rPr lang="pt-BR" dirty="0">
                <a:solidFill>
                  <a:schemeClr val="tx1"/>
                </a:solidFill>
              </a:rPr>
              <a:t>2T</a:t>
            </a:r>
            <a:r>
              <a:rPr lang="pt-BR" dirty="0" smtClean="0">
                <a:solidFill>
                  <a:schemeClr val="tx1"/>
                </a:solidFill>
              </a:rPr>
              <a:t>, </a:t>
            </a:r>
            <a:r>
              <a:rPr lang="pt-BR" dirty="0" err="1" smtClean="0">
                <a:solidFill>
                  <a:schemeClr val="tx1"/>
                </a:solidFill>
              </a:rPr>
              <a:t>BNF</a:t>
            </a:r>
            <a:r>
              <a:rPr lang="pt-BR" dirty="0" smtClean="0">
                <a:solidFill>
                  <a:schemeClr val="tx1"/>
                </a:solidFill>
              </a:rPr>
              <a:t>, sem </a:t>
            </a:r>
            <a:r>
              <a:rPr lang="pt-BR" dirty="0">
                <a:solidFill>
                  <a:schemeClr val="tx1"/>
                </a:solidFill>
              </a:rPr>
              <a:t>sopros.</a:t>
            </a:r>
          </a:p>
          <a:p>
            <a:pPr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u="sng" dirty="0" smtClean="0">
                <a:solidFill>
                  <a:schemeClr val="tx1"/>
                </a:solidFill>
              </a:rPr>
              <a:t>Abdominal:</a:t>
            </a: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pt-BR" dirty="0">
                <a:solidFill>
                  <a:schemeClr val="tx1"/>
                </a:solidFill>
              </a:rPr>
              <a:t>F</a:t>
            </a:r>
            <a:r>
              <a:rPr lang="pt-BR" dirty="0" smtClean="0">
                <a:solidFill>
                  <a:schemeClr val="tx1"/>
                </a:solidFill>
              </a:rPr>
              <a:t>lácido, moderadamente doloroso à </a:t>
            </a:r>
            <a:r>
              <a:rPr lang="pt-BR" dirty="0">
                <a:solidFill>
                  <a:schemeClr val="tx1"/>
                </a:solidFill>
              </a:rPr>
              <a:t>palpação</a:t>
            </a:r>
            <a:r>
              <a:rPr lang="pt-BR" dirty="0" smtClean="0">
                <a:solidFill>
                  <a:schemeClr val="tx1"/>
                </a:solidFill>
              </a:rPr>
              <a:t>, </a:t>
            </a:r>
            <a:r>
              <a:rPr lang="pt-BR" dirty="0" err="1" smtClean="0">
                <a:solidFill>
                  <a:schemeClr val="tx1"/>
                </a:solidFill>
              </a:rPr>
              <a:t>RHA</a:t>
            </a:r>
            <a:r>
              <a:rPr lang="pt-BR" dirty="0">
                <a:solidFill>
                  <a:schemeClr val="tx1"/>
                </a:solidFill>
              </a:rPr>
              <a:t>+</a:t>
            </a:r>
            <a:r>
              <a:rPr lang="pt-BR" dirty="0" smtClean="0">
                <a:solidFill>
                  <a:schemeClr val="tx1"/>
                </a:solidFill>
              </a:rPr>
              <a:t>, sem </a:t>
            </a:r>
            <a:r>
              <a:rPr lang="pt-BR" dirty="0" err="1">
                <a:solidFill>
                  <a:schemeClr val="tx1"/>
                </a:solidFill>
              </a:rPr>
              <a:t>VMG</a:t>
            </a:r>
            <a:r>
              <a:rPr lang="pt-BR" dirty="0" smtClean="0">
                <a:solidFill>
                  <a:schemeClr val="tx1"/>
                </a:solidFill>
              </a:rPr>
              <a:t>, ausência </a:t>
            </a:r>
            <a:r>
              <a:rPr lang="pt-BR" dirty="0">
                <a:solidFill>
                  <a:schemeClr val="tx1"/>
                </a:solidFill>
              </a:rPr>
              <a:t>de sinais de irritação peritoneal</a:t>
            </a:r>
            <a:r>
              <a:rPr lang="pt-BR" dirty="0" smtClean="0">
                <a:solidFill>
                  <a:schemeClr val="tx1"/>
                </a:solidFill>
              </a:rPr>
              <a:t>, com defesa </a:t>
            </a:r>
            <a:r>
              <a:rPr lang="pt-BR" dirty="0">
                <a:solidFill>
                  <a:schemeClr val="tx1"/>
                </a:solidFill>
              </a:rPr>
              <a:t>voluntária.</a:t>
            </a:r>
          </a:p>
          <a:p>
            <a:pPr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u="sng" dirty="0" smtClean="0">
                <a:solidFill>
                  <a:schemeClr val="tx1"/>
                </a:solidFill>
              </a:rPr>
              <a:t>Extremidades:</a:t>
            </a: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pt-BR" dirty="0" err="1">
                <a:solidFill>
                  <a:schemeClr val="tx1"/>
                </a:solidFill>
              </a:rPr>
              <a:t>N</a:t>
            </a:r>
            <a:r>
              <a:rPr lang="pt-BR" dirty="0" err="1" smtClean="0">
                <a:solidFill>
                  <a:schemeClr val="tx1"/>
                </a:solidFill>
              </a:rPr>
              <a:t>ormoperfundidas</a:t>
            </a:r>
            <a:r>
              <a:rPr lang="pt-BR" dirty="0" smtClean="0">
                <a:solidFill>
                  <a:schemeClr val="tx1"/>
                </a:solidFill>
              </a:rPr>
              <a:t>, sem </a:t>
            </a:r>
            <a:r>
              <a:rPr lang="pt-BR" dirty="0">
                <a:solidFill>
                  <a:schemeClr val="tx1"/>
                </a:solidFill>
              </a:rPr>
              <a:t>edemas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4580" name="Rectangle 3"/>
          <p:cNvSpPr>
            <a:spLocks noChangeArrowheads="1"/>
          </p:cNvSpPr>
          <p:nvPr/>
        </p:nvSpPr>
        <p:spPr bwMode="auto">
          <a:xfrm>
            <a:off x="0" y="6596063"/>
            <a:ext cx="9144000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100">
                <a:latin typeface="Calibri" pitchFamily="34" charset="0"/>
              </a:rPr>
              <a:t>SANTOS, Klésia dos Reis; SUGAI, Luciana; MARGOTTO, Paulo Roberto. Diarréia Aguda Infecciosa. 2011. Disponível em: &lt;www.paulomargotto.com.br&gt;</a:t>
            </a:r>
            <a:endParaRPr lang="pt-BR" sz="11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en-US" smtClean="0"/>
              <a:t>Hipóteses Diagnósticas</a:t>
            </a:r>
          </a:p>
        </p:txBody>
      </p:sp>
      <p:sp>
        <p:nvSpPr>
          <p:cNvPr id="2560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Diarreia Aguda Invasiva</a:t>
            </a:r>
          </a:p>
          <a:p>
            <a:endParaRPr lang="pt-BR" smtClean="0"/>
          </a:p>
          <a:p>
            <a:r>
              <a:rPr lang="pt-BR" smtClean="0"/>
              <a:t>Intussuscepção Intestinal</a:t>
            </a:r>
          </a:p>
          <a:p>
            <a:endParaRPr lang="en-US" smtClean="0"/>
          </a:p>
        </p:txBody>
      </p:sp>
      <p:sp>
        <p:nvSpPr>
          <p:cNvPr id="25604" name="Rectangle 3"/>
          <p:cNvSpPr>
            <a:spLocks noChangeArrowheads="1"/>
          </p:cNvSpPr>
          <p:nvPr/>
        </p:nvSpPr>
        <p:spPr bwMode="auto">
          <a:xfrm>
            <a:off x="0" y="6596063"/>
            <a:ext cx="9144000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100">
                <a:latin typeface="Calibri" pitchFamily="34" charset="0"/>
              </a:rPr>
              <a:t>SANTOS, Klésia dos Reis; SUGAI, Luciana; MARGOTTO, Paulo Roberto. Diarréia Aguda Infecciosa. 2011. Disponível em: &lt;www.paulomargotto.com.br&gt;</a:t>
            </a:r>
            <a:endParaRPr lang="pt-BR" sz="11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en-US" smtClean="0"/>
              <a:t>Exames Laboratoriais</a:t>
            </a:r>
          </a:p>
        </p:txBody>
      </p:sp>
      <p:sp>
        <p:nvSpPr>
          <p:cNvPr id="2662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Hemograma</a:t>
            </a:r>
          </a:p>
          <a:p>
            <a:pPr lvl="1"/>
            <a:r>
              <a:rPr lang="pt-BR" smtClean="0"/>
              <a:t>Htc: 36,3%; HGB: 12,4;</a:t>
            </a:r>
          </a:p>
          <a:p>
            <a:pPr lvl="1"/>
            <a:r>
              <a:rPr lang="pt-BR" smtClean="0"/>
              <a:t>Plt: 27.000 </a:t>
            </a:r>
          </a:p>
          <a:p>
            <a:pPr lvl="1"/>
            <a:r>
              <a:rPr lang="pt-BR" smtClean="0"/>
              <a:t>Leucócitos: 14,4  </a:t>
            </a:r>
          </a:p>
          <a:p>
            <a:pPr lvl="2"/>
            <a:r>
              <a:rPr lang="pt-BR" smtClean="0"/>
              <a:t>Neut.:52% </a:t>
            </a:r>
          </a:p>
          <a:p>
            <a:pPr lvl="2"/>
            <a:r>
              <a:rPr lang="pt-BR" smtClean="0"/>
              <a:t>Bast.:4%</a:t>
            </a:r>
          </a:p>
          <a:p>
            <a:pPr lvl="2"/>
            <a:r>
              <a:rPr lang="pt-BR" smtClean="0"/>
              <a:t>Seg:48% </a:t>
            </a:r>
          </a:p>
          <a:p>
            <a:pPr lvl="2"/>
            <a:r>
              <a:rPr lang="pt-BR" smtClean="0"/>
              <a:t>Mono.:18% </a:t>
            </a:r>
          </a:p>
          <a:p>
            <a:pPr lvl="2"/>
            <a:r>
              <a:rPr lang="pt-BR" smtClean="0"/>
              <a:t>Linf:30% </a:t>
            </a:r>
          </a:p>
          <a:p>
            <a:endParaRPr lang="en-US" smtClean="0"/>
          </a:p>
        </p:txBody>
      </p:sp>
      <p:sp>
        <p:nvSpPr>
          <p:cNvPr id="4" name="Seta para baixo 6"/>
          <p:cNvSpPr/>
          <p:nvPr/>
        </p:nvSpPr>
        <p:spPr>
          <a:xfrm>
            <a:off x="2632075" y="3068638"/>
            <a:ext cx="71438" cy="288925"/>
          </a:xfrm>
          <a:prstGeom prst="down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5" name="Seta para baixo 6"/>
          <p:cNvSpPr/>
          <p:nvPr/>
        </p:nvSpPr>
        <p:spPr>
          <a:xfrm>
            <a:off x="2632075" y="5448300"/>
            <a:ext cx="71438" cy="288925"/>
          </a:xfrm>
          <a:prstGeom prst="down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6" name="Seta para cima 5"/>
          <p:cNvSpPr/>
          <p:nvPr/>
        </p:nvSpPr>
        <p:spPr>
          <a:xfrm>
            <a:off x="2830513" y="3857625"/>
            <a:ext cx="73025" cy="287338"/>
          </a:xfrm>
          <a:prstGeom prst="up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8" name="Seta para cima 5"/>
          <p:cNvSpPr/>
          <p:nvPr/>
        </p:nvSpPr>
        <p:spPr>
          <a:xfrm>
            <a:off x="2932113" y="4913313"/>
            <a:ext cx="73025" cy="287337"/>
          </a:xfrm>
          <a:prstGeom prst="up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9" name="Seta para cima 5"/>
          <p:cNvSpPr/>
          <p:nvPr/>
        </p:nvSpPr>
        <p:spPr>
          <a:xfrm>
            <a:off x="2644775" y="4625975"/>
            <a:ext cx="73025" cy="287338"/>
          </a:xfrm>
          <a:prstGeom prst="up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26633" name="Rectangle 9"/>
          <p:cNvSpPr>
            <a:spLocks noChangeArrowheads="1"/>
          </p:cNvSpPr>
          <p:nvPr/>
        </p:nvSpPr>
        <p:spPr bwMode="auto">
          <a:xfrm>
            <a:off x="0" y="6596063"/>
            <a:ext cx="9144000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100">
                <a:latin typeface="Calibri" pitchFamily="34" charset="0"/>
              </a:rPr>
              <a:t>SANTOS, Klésia dos Reis; SUGAI, Luciana; MARGOTTO, Paulo Roberto. Diarréia Aguda Infecciosa. 2011. Disponível em: &lt;www.paulomargotto.com.br&gt;</a:t>
            </a:r>
            <a:endParaRPr lang="pt-BR" sz="11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en-US" smtClean="0"/>
              <a:t>Exames Laboratoriais</a:t>
            </a:r>
          </a:p>
        </p:txBody>
      </p:sp>
      <p:sp>
        <p:nvSpPr>
          <p:cNvPr id="2765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Eletrólitos:</a:t>
            </a:r>
          </a:p>
          <a:p>
            <a:pPr lvl="1"/>
            <a:r>
              <a:rPr lang="pt-BR" smtClean="0"/>
              <a:t>Sódio: 136 mEq/L; Potássio: 4,3  mEq/L; </a:t>
            </a:r>
            <a:br>
              <a:rPr lang="pt-BR" smtClean="0"/>
            </a:br>
            <a:r>
              <a:rPr lang="pt-BR" smtClean="0"/>
              <a:t>Cloretos:102 mEq/L; Cálcio: </a:t>
            </a:r>
            <a:r>
              <a:rPr lang="pt-BR" b="1" smtClean="0">
                <a:solidFill>
                  <a:srgbClr val="E66C7D"/>
                </a:solidFill>
              </a:rPr>
              <a:t>8,3</a:t>
            </a:r>
            <a:r>
              <a:rPr lang="pt-BR" smtClean="0"/>
              <a:t> mg/dL; </a:t>
            </a:r>
            <a:br>
              <a:rPr lang="pt-BR" smtClean="0"/>
            </a:br>
            <a:r>
              <a:rPr lang="pt-BR" smtClean="0"/>
              <a:t>Magnésio:2,2  mg/dL;</a:t>
            </a:r>
          </a:p>
          <a:p>
            <a:r>
              <a:rPr lang="pt-BR" smtClean="0"/>
              <a:t>TGO: 35 U/L; TGP:10 U/L.</a:t>
            </a:r>
          </a:p>
          <a:p>
            <a:endParaRPr lang="en-US" smtClean="0"/>
          </a:p>
        </p:txBody>
      </p:sp>
      <p:sp>
        <p:nvSpPr>
          <p:cNvPr id="27652" name="Rectangle 3"/>
          <p:cNvSpPr>
            <a:spLocks noChangeArrowheads="1"/>
          </p:cNvSpPr>
          <p:nvPr/>
        </p:nvSpPr>
        <p:spPr bwMode="auto">
          <a:xfrm>
            <a:off x="0" y="6596063"/>
            <a:ext cx="9144000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100">
                <a:latin typeface="Calibri" pitchFamily="34" charset="0"/>
              </a:rPr>
              <a:t>SANTOS, Klésia dos Reis; SUGAI, Luciana; MARGOTTO, Paulo Roberto. Diarréia Aguda Infecciosa. 2011. Disponível em: &lt;www.paulomargotto.com.br&gt;</a:t>
            </a:r>
            <a:endParaRPr lang="pt-BR" sz="11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title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en-US" smtClean="0"/>
              <a:t>Radiografia</a:t>
            </a:r>
          </a:p>
        </p:txBody>
      </p:sp>
      <p:pic>
        <p:nvPicPr>
          <p:cNvPr id="28675" name="Espaço Reservado para Conteúdo 6"/>
          <p:cNvPicPr>
            <a:picLocks noGrp="1" noChangeAspect="1"/>
          </p:cNvPicPr>
          <p:nvPr>
            <p:ph idx="1"/>
          </p:nvPr>
        </p:nvPicPr>
        <p:blipFill>
          <a:blip r:embed="rId2"/>
          <a:srcRect l="-63071" r="-63071"/>
          <a:stretch>
            <a:fillRect/>
          </a:stretch>
        </p:blipFill>
        <p:spPr>
          <a:xfrm>
            <a:off x="284163" y="1938338"/>
            <a:ext cx="8574087" cy="4411662"/>
          </a:xfrm>
        </p:spPr>
      </p:pic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0" y="6596063"/>
            <a:ext cx="9144000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100">
                <a:latin typeface="Calibri" pitchFamily="34" charset="0"/>
              </a:rPr>
              <a:t>SANTOS, Klésia dos Reis; SUGAI, Luciana; MARGOTTO, Paulo Roberto. Diarréia Aguda Infecciosa. 2011. Disponível em: &lt;www.paulomargotto.com.br&gt;</a:t>
            </a:r>
            <a:endParaRPr lang="pt-BR" sz="11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 bwMode="auto">
          <a:xfrm>
            <a:off x="615950" y="2408238"/>
            <a:ext cx="7956550" cy="1601787"/>
          </a:xfrm>
          <a:noFill/>
        </p:spPr>
        <p:txBody>
          <a:bodyPr wrap="square" numCol="1" compatLnSpc="1">
            <a:prstTxWarp prst="textNoShape">
              <a:avLst/>
            </a:prstTxWarp>
          </a:bodyPr>
          <a:lstStyle/>
          <a:p>
            <a:r>
              <a:rPr lang="en-GB" sz="4400" smtClean="0"/>
              <a:t>Gastroenterocolite Aguda</a:t>
            </a:r>
            <a:endParaRPr lang="en-US" smtClean="0"/>
          </a:p>
        </p:txBody>
      </p:sp>
      <p:sp>
        <p:nvSpPr>
          <p:cNvPr id="29699" name="Text Placeholder 2"/>
          <p:cNvSpPr>
            <a:spLocks noGrp="1"/>
          </p:cNvSpPr>
          <p:nvPr>
            <p:ph type="body" idx="1"/>
          </p:nvPr>
        </p:nvSpPr>
        <p:spPr>
          <a:xfrm>
            <a:off x="758825" y="4495800"/>
            <a:ext cx="7735888" cy="403225"/>
          </a:xfrm>
        </p:spPr>
        <p:txBody>
          <a:bodyPr/>
          <a:lstStyle/>
          <a:p>
            <a:pPr>
              <a:spcBef>
                <a:spcPct val="0"/>
              </a:spcBef>
            </a:pP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/>
          <p:cNvSpPr>
            <a:spLocks noGrp="1"/>
          </p:cNvSpPr>
          <p:nvPr>
            <p:ph type="title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en-US" smtClean="0"/>
              <a:t>Conceitos Iniciais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20000"/>
          </a:bodyPr>
          <a:lstStyle/>
          <a:p>
            <a:pPr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i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 manifestação </a:t>
            </a:r>
            <a:r>
              <a:rPr lang="pt-BR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c</a:t>
            </a:r>
            <a:r>
              <a:rPr lang="pt-BR" i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línica da </a:t>
            </a:r>
            <a:r>
              <a:rPr lang="pt-BR" i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GECA</a:t>
            </a:r>
            <a:r>
              <a:rPr lang="pt-BR" i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é a Diarreia Aguda</a:t>
            </a:r>
          </a:p>
          <a:p>
            <a:pPr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i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Definição de Diarreia: </a:t>
            </a:r>
            <a:endParaRPr lang="pt-BR" sz="2000" i="1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en-GB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Perda</a:t>
            </a:r>
            <a:r>
              <a:rPr lang="en-GB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GB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excessiva</a:t>
            </a:r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de </a:t>
            </a:r>
            <a:r>
              <a:rPr lang="en-GB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água</a:t>
            </a:r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e </a:t>
            </a:r>
            <a:r>
              <a:rPr lang="en-GB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eletrólitos</a:t>
            </a:r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GB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através</a:t>
            </a:r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das </a:t>
            </a:r>
            <a:r>
              <a:rPr lang="en-GB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fezes</a:t>
            </a:r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</a:t>
            </a:r>
            <a:r>
              <a:rPr lang="en-GB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</a:p>
          <a:p>
            <a:pPr lvl="2"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en-GB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</a:t>
            </a:r>
            <a:r>
              <a:rPr lang="en-GB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umento</a:t>
            </a:r>
            <a:r>
              <a:rPr lang="en-GB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</a:rPr>
              <a:t>do volume e </a:t>
            </a:r>
            <a:r>
              <a:rPr lang="en-GB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frequência</a:t>
            </a:r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endParaRPr lang="en-GB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2"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en-GB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Diminuição</a:t>
            </a:r>
            <a:r>
              <a:rPr lang="en-GB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GB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na</a:t>
            </a:r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GB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consistência</a:t>
            </a:r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endParaRPr lang="en-GB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2"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en-GB" i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Alteração</a:t>
            </a:r>
            <a:r>
              <a:rPr lang="en-GB" i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do </a:t>
            </a:r>
            <a:r>
              <a:rPr lang="en-GB" i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padrão</a:t>
            </a:r>
            <a:r>
              <a:rPr lang="en-GB" i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habitual</a:t>
            </a:r>
          </a:p>
          <a:p>
            <a:pPr marL="914400" lvl="2" indent="0"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buFont typeface="Wingdings" pitchFamily="2" charset="2"/>
              <a:buNone/>
              <a:defRPr/>
            </a:pPr>
            <a:endParaRPr lang="en-GB" i="1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pt-BR" i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Em </a:t>
            </a:r>
            <a:r>
              <a:rPr lang="pt-BR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termos práticos:</a:t>
            </a:r>
          </a:p>
          <a:p>
            <a:pPr lvl="2"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en-GB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Ocorrência de 3 ou mais evacuações amolecidas dentro de 24 horas</a:t>
            </a:r>
            <a:endParaRPr lang="pt-BR" sz="1600" i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2"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Volume fecal maior que 10 ml/kg/dia (</a:t>
            </a:r>
            <a:r>
              <a:rPr lang="pt-BR" i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10g</a:t>
            </a:r>
            <a:r>
              <a:rPr lang="pt-BR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/kg/</a:t>
            </a:r>
            <a:r>
              <a:rPr lang="pt-BR" i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dia) </a:t>
            </a:r>
            <a:r>
              <a:rPr lang="pt-BR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ou 200g/</a:t>
            </a:r>
            <a:r>
              <a:rPr lang="pt-BR" i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dia</a:t>
            </a:r>
          </a:p>
          <a:p>
            <a:pPr marL="914400" lvl="2" indent="0"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buFont typeface="Wingdings" pitchFamily="2" charset="2"/>
              <a:buNone/>
              <a:defRPr/>
            </a:pPr>
            <a:endParaRPr lang="pt-BR" sz="1600" i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endParaRPr lang="en-US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3072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615225">
            <a:off x="7404100" y="4921250"/>
            <a:ext cx="1376363" cy="175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/>
          <p:cNvSpPr>
            <a:spLocks noGrp="1"/>
          </p:cNvSpPr>
          <p:nvPr>
            <p:ph type="title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en-US" smtClean="0"/>
              <a:t>Conceitos Iniciais</a:t>
            </a:r>
          </a:p>
        </p:txBody>
      </p:sp>
      <p:sp>
        <p:nvSpPr>
          <p:cNvPr id="3174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i="1" smtClean="0"/>
              <a:t>Diarreia Aguda</a:t>
            </a:r>
            <a:endParaRPr lang="pt-BR" sz="1800" i="1" smtClean="0"/>
          </a:p>
          <a:p>
            <a:pPr lvl="1"/>
            <a:r>
              <a:rPr lang="pt-BR" i="1" smtClean="0"/>
              <a:t>Duração de até 14 dias </a:t>
            </a:r>
            <a:endParaRPr lang="pt-BR" sz="1800" i="1" smtClean="0"/>
          </a:p>
          <a:p>
            <a:pPr lvl="1"/>
            <a:r>
              <a:rPr lang="pt-BR" smtClean="0"/>
              <a:t>Geralmente de origem infecciosa devido a água ou alimento infectado</a:t>
            </a:r>
            <a:endParaRPr lang="pt-BR" sz="1800" smtClean="0"/>
          </a:p>
          <a:p>
            <a:pPr lvl="2"/>
            <a:r>
              <a:rPr lang="pt-BR" smtClean="0"/>
              <a:t>É autolimitada</a:t>
            </a:r>
            <a:endParaRPr lang="pt-BR" sz="1600" smtClean="0"/>
          </a:p>
          <a:p>
            <a:pPr lvl="1"/>
            <a:r>
              <a:rPr lang="pt-BR" smtClean="0"/>
              <a:t>Complicações </a:t>
            </a:r>
            <a:endParaRPr lang="pt-BR" sz="1800" smtClean="0"/>
          </a:p>
          <a:p>
            <a:pPr lvl="2"/>
            <a:r>
              <a:rPr lang="pt-BR" smtClean="0"/>
              <a:t>Maior causa de morte em crianças menores de 5 anos, devido à Desidratação (complicação  aguda)</a:t>
            </a:r>
            <a:endParaRPr lang="pt-BR" sz="1600" smtClean="0"/>
          </a:p>
          <a:p>
            <a:pPr lvl="2"/>
            <a:r>
              <a:rPr lang="pt-BR" smtClean="0"/>
              <a:t>Desnutrição (complicação a longo prazo)</a:t>
            </a:r>
          </a:p>
        </p:txBody>
      </p:sp>
      <p:pic>
        <p:nvPicPr>
          <p:cNvPr id="31748" name="Picture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70713" y="1555750"/>
            <a:ext cx="2173287" cy="2195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/>
          <p:cNvSpPr>
            <a:spLocks noGrp="1"/>
          </p:cNvSpPr>
          <p:nvPr>
            <p:ph type="title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en-US" smtClean="0"/>
              <a:t>Epidemiologia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85000" lnSpcReduction="20000"/>
          </a:bodyPr>
          <a:lstStyle/>
          <a:p>
            <a:pPr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en-GB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 </a:t>
            </a:r>
            <a:r>
              <a:rPr lang="en-GB" i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</a:t>
            </a:r>
            <a:r>
              <a:rPr lang="en-GB" i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iarreia</a:t>
            </a:r>
            <a:r>
              <a:rPr lang="en-GB" i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GB" i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</a:t>
            </a:r>
            <a:r>
              <a:rPr lang="en-GB" i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guda</a:t>
            </a:r>
            <a:r>
              <a:rPr lang="en-GB" i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GB" i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é</a:t>
            </a:r>
            <a:r>
              <a:rPr lang="en-GB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GB" i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uma</a:t>
            </a:r>
            <a:r>
              <a:rPr lang="en-GB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das </a:t>
            </a:r>
            <a:r>
              <a:rPr lang="en-GB" i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principais</a:t>
            </a:r>
            <a:r>
              <a:rPr lang="en-GB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GB" i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causas</a:t>
            </a:r>
            <a:r>
              <a:rPr lang="en-GB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de </a:t>
            </a:r>
            <a:r>
              <a:rPr lang="en-GB" i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mortalidade</a:t>
            </a:r>
            <a:r>
              <a:rPr lang="en-GB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GB" i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nos</a:t>
            </a:r>
            <a:r>
              <a:rPr lang="en-GB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GB" i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países</a:t>
            </a:r>
            <a:r>
              <a:rPr lang="en-GB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GB" i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em</a:t>
            </a:r>
            <a:r>
              <a:rPr lang="en-GB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GB" i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desenvolvimento</a:t>
            </a:r>
            <a:endParaRPr lang="en-GB" i="1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en-GB" i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C</a:t>
            </a:r>
            <a:r>
              <a:rPr lang="en-GB" i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rianças</a:t>
            </a:r>
            <a:r>
              <a:rPr lang="en-GB" i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GB" i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menores</a:t>
            </a:r>
            <a:r>
              <a:rPr lang="en-GB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de 6 </a:t>
            </a:r>
            <a:r>
              <a:rPr lang="en-GB" i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meses</a:t>
            </a:r>
            <a:r>
              <a:rPr lang="en-GB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endParaRPr lang="en-GB" i="1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en-GB" i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 </a:t>
            </a:r>
            <a:r>
              <a:rPr lang="en-GB" i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diarreia</a:t>
            </a:r>
            <a:r>
              <a:rPr lang="en-GB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GB" i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mata</a:t>
            </a:r>
            <a:r>
              <a:rPr lang="en-GB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GB" i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por</a:t>
            </a:r>
            <a:r>
              <a:rPr lang="en-GB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GB" i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desisratação</a:t>
            </a:r>
            <a:r>
              <a:rPr lang="en-GB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en-GB" i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C</a:t>
            </a:r>
            <a:r>
              <a:rPr lang="en-GB" i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ausa</a:t>
            </a:r>
            <a:r>
              <a:rPr lang="en-GB" i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GB" i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morbidade</a:t>
            </a:r>
            <a:r>
              <a:rPr lang="en-GB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GB" i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por</a:t>
            </a:r>
            <a:r>
              <a:rPr lang="en-GB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GB" i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desnutrição</a:t>
            </a:r>
            <a:r>
              <a:rPr lang="en-GB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</a:t>
            </a:r>
            <a:endParaRPr lang="pt-BR" sz="1800" i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en-GB" i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Estima</a:t>
            </a:r>
            <a:r>
              <a:rPr lang="en-GB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-se </a:t>
            </a:r>
            <a:r>
              <a:rPr lang="en-GB" i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que</a:t>
            </a:r>
            <a:r>
              <a:rPr lang="en-GB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no </a:t>
            </a:r>
            <a:r>
              <a:rPr lang="en-GB" i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Brasil</a:t>
            </a:r>
            <a:r>
              <a:rPr lang="en-GB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, </a:t>
            </a:r>
            <a:r>
              <a:rPr lang="en-GB" i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nas</a:t>
            </a:r>
            <a:r>
              <a:rPr lang="en-GB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GB" i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áreas</a:t>
            </a:r>
            <a:r>
              <a:rPr lang="en-GB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GB" i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mais</a:t>
            </a:r>
            <a:r>
              <a:rPr lang="en-GB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GB" i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carentes</a:t>
            </a:r>
            <a:r>
              <a:rPr lang="en-GB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, </a:t>
            </a:r>
            <a:r>
              <a:rPr lang="en-GB" i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já</a:t>
            </a:r>
            <a:r>
              <a:rPr lang="en-GB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no 1</a:t>
            </a:r>
            <a:r>
              <a:rPr lang="en-GB" i="1" baseline="30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o</a:t>
            </a:r>
            <a:r>
              <a:rPr lang="en-GB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GB" i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ano</a:t>
            </a:r>
            <a:r>
              <a:rPr lang="en-GB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de </a:t>
            </a:r>
            <a:r>
              <a:rPr lang="en-GB" i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vida</a:t>
            </a:r>
            <a:r>
              <a:rPr lang="en-GB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as </a:t>
            </a:r>
            <a:r>
              <a:rPr lang="en-GB" i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crianças</a:t>
            </a:r>
            <a:r>
              <a:rPr lang="en-GB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GB" i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sofram</a:t>
            </a:r>
            <a:r>
              <a:rPr lang="en-GB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de </a:t>
            </a:r>
            <a:r>
              <a:rPr lang="en-GB" i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até</a:t>
            </a:r>
            <a:r>
              <a:rPr lang="en-GB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8 </a:t>
            </a:r>
            <a:r>
              <a:rPr lang="en-GB" i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episódios</a:t>
            </a:r>
            <a:r>
              <a:rPr lang="en-GB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de </a:t>
            </a:r>
            <a:r>
              <a:rPr lang="en-GB" i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diarreia</a:t>
            </a:r>
            <a:r>
              <a:rPr lang="en-GB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GB" i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aguda</a:t>
            </a:r>
            <a:endParaRPr lang="pt-BR" sz="1800" i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en-GB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No </a:t>
            </a:r>
            <a:r>
              <a:rPr lang="en-GB" i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mundo</a:t>
            </a:r>
            <a:r>
              <a:rPr lang="en-GB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, </a:t>
            </a:r>
            <a:r>
              <a:rPr lang="en-GB" i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é</a:t>
            </a:r>
            <a:r>
              <a:rPr lang="en-GB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a </a:t>
            </a:r>
            <a:r>
              <a:rPr lang="en-GB" i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segunda</a:t>
            </a:r>
            <a:r>
              <a:rPr lang="en-GB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GB" i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causa</a:t>
            </a:r>
            <a:r>
              <a:rPr lang="en-GB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GB" i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mais</a:t>
            </a:r>
            <a:r>
              <a:rPr lang="en-GB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GB" i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prevalente</a:t>
            </a:r>
            <a:r>
              <a:rPr lang="en-GB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de </a:t>
            </a:r>
            <a:r>
              <a:rPr lang="en-GB" i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morte</a:t>
            </a:r>
            <a:r>
              <a:rPr lang="en-GB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entre </a:t>
            </a:r>
            <a:r>
              <a:rPr lang="en-GB" i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crianças</a:t>
            </a:r>
            <a:r>
              <a:rPr lang="en-GB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GB" i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abaixo</a:t>
            </a:r>
            <a:r>
              <a:rPr lang="en-GB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de 5 </a:t>
            </a:r>
            <a:r>
              <a:rPr lang="en-GB" i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anos</a:t>
            </a:r>
            <a:r>
              <a:rPr lang="en-GB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endParaRPr lang="pt-BR" sz="2000" i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en-GB" i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Quase</a:t>
            </a:r>
            <a:r>
              <a:rPr lang="en-GB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1 </a:t>
            </a:r>
            <a:r>
              <a:rPr lang="en-GB" i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em</a:t>
            </a:r>
            <a:r>
              <a:rPr lang="en-GB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5 </a:t>
            </a:r>
            <a:r>
              <a:rPr lang="en-GB" i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mortes</a:t>
            </a:r>
            <a:r>
              <a:rPr lang="en-GB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de </a:t>
            </a:r>
            <a:r>
              <a:rPr lang="en-GB" i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crianças</a:t>
            </a:r>
            <a:r>
              <a:rPr lang="en-GB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GB" i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é</a:t>
            </a:r>
            <a:r>
              <a:rPr lang="en-GB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GB" i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devido</a:t>
            </a:r>
            <a:r>
              <a:rPr lang="en-GB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GB" i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à</a:t>
            </a:r>
            <a:r>
              <a:rPr lang="en-GB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GB" i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diarreia</a:t>
            </a:r>
            <a:r>
              <a:rPr lang="en-GB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(1.5 </a:t>
            </a:r>
            <a:r>
              <a:rPr lang="en-GB" i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milhão</a:t>
            </a:r>
            <a:r>
              <a:rPr lang="en-GB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/</a:t>
            </a:r>
            <a:r>
              <a:rPr lang="en-GB" i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ano</a:t>
            </a:r>
            <a:r>
              <a:rPr lang="en-GB" i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)</a:t>
            </a:r>
            <a:endParaRPr lang="pt-BR" sz="1800" i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32772" name="Pictur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881526">
            <a:off x="7570788" y="2055813"/>
            <a:ext cx="1211262" cy="181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1"/>
          <p:cNvSpPr>
            <a:spLocks noGrp="1"/>
          </p:cNvSpPr>
          <p:nvPr>
            <p:ph type="title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en-US" smtClean="0"/>
              <a:t>Mecanismos Etiopatogênicos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en-US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Osmótica</a:t>
            </a:r>
            <a:endParaRPr lang="en-US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en-US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Retenção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de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líquidos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dentro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do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lúmen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intestinal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devido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à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presença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de </a:t>
            </a:r>
            <a:r>
              <a:rPr lang="en-US" u="sng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solutos</a:t>
            </a:r>
            <a:r>
              <a:rPr lang="en-US" u="sng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u="sng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osmoticamente</a:t>
            </a:r>
            <a:r>
              <a:rPr lang="en-US" u="sng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u="sng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ativos</a:t>
            </a:r>
            <a:r>
              <a:rPr lang="en-US" u="sng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u="sng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não</a:t>
            </a:r>
            <a:r>
              <a:rPr lang="en-US" u="sng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u="sng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absorvidos</a:t>
            </a:r>
            <a:endParaRPr lang="en-US" u="sng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2"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M</a:t>
            </a:r>
            <a:r>
              <a:rPr lang="en-US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agnésio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, </a:t>
            </a:r>
            <a:r>
              <a:rPr lang="en-US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Fosfato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, 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Lactulose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,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C</a:t>
            </a:r>
            <a:r>
              <a:rPr lang="en-US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arboidratos</a:t>
            </a:r>
            <a:endParaRPr lang="en-US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914400" lvl="2" indent="0"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buFont typeface="Wingdings" pitchFamily="2" charset="2"/>
              <a:buNone/>
              <a:defRPr/>
            </a:pPr>
            <a:endParaRPr lang="en-US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Maior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parte das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vezes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é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secundária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a um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processo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infeccioso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que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lesa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o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enterócito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2"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endParaRPr lang="en-US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en-US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Exemplo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: 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Rotavirus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endParaRPr lang="en-US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3796" name="Rectangle 3"/>
          <p:cNvSpPr>
            <a:spLocks noChangeArrowheads="1"/>
          </p:cNvSpPr>
          <p:nvPr/>
        </p:nvSpPr>
        <p:spPr bwMode="auto">
          <a:xfrm>
            <a:off x="4367213" y="3244850"/>
            <a:ext cx="1841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latin typeface="Calibri" pitchFamily="34" charset="0"/>
              </a:rPr>
              <a:t> </a:t>
            </a:r>
            <a:endParaRPr lang="en-US">
              <a:latin typeface="Calibri" pitchFamily="34" charset="0"/>
            </a:endParaRPr>
          </a:p>
        </p:txBody>
      </p:sp>
      <p:pic>
        <p:nvPicPr>
          <p:cNvPr id="33797" name="Picture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51713" y="4633913"/>
            <a:ext cx="1444625" cy="203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/>
          <p:cNvSpPr>
            <a:spLocks noGrp="1"/>
          </p:cNvSpPr>
          <p:nvPr>
            <p:ph type="title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en-US" smtClean="0"/>
              <a:t>Mecanismos Etiopatogênicos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en-GB" i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Secretora</a:t>
            </a:r>
            <a:endParaRPr lang="pt-BR" sz="2000" i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pt-BR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Liberação de </a:t>
            </a:r>
            <a:r>
              <a:rPr lang="pt-BR" i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enterotoxina</a:t>
            </a:r>
            <a:r>
              <a:rPr lang="pt-BR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aumenta a secreção ativa intestinal de água e </a:t>
            </a:r>
            <a:r>
              <a:rPr lang="pt-BR" i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eletrólitos</a:t>
            </a:r>
          </a:p>
          <a:p>
            <a:pPr lvl="2"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i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Ânions </a:t>
            </a:r>
            <a:r>
              <a:rPr lang="pt-BR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cloreto e </a:t>
            </a:r>
            <a:r>
              <a:rPr lang="pt-BR" i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bicarbonato</a:t>
            </a:r>
          </a:p>
          <a:p>
            <a:pPr marL="914400" lvl="2" indent="0"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buFont typeface="Wingdings" pitchFamily="2" charset="2"/>
              <a:buNone/>
              <a:defRPr/>
            </a:pPr>
            <a:endParaRPr lang="pt-BR" sz="1600" i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pt-BR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Maior volume fecal e a desidratação ocorre </a:t>
            </a:r>
            <a:r>
              <a:rPr lang="pt-BR" i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rapidamente</a:t>
            </a: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endParaRPr lang="pt-BR" sz="1800" i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pt-BR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Exemplo: </a:t>
            </a:r>
            <a:r>
              <a:rPr lang="pt-BR" i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E.coli</a:t>
            </a:r>
            <a:r>
              <a:rPr lang="pt-BR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pt-BR" i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E</a:t>
            </a:r>
            <a:r>
              <a:rPr lang="pt-BR" i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nterotoxigênica</a:t>
            </a:r>
            <a:r>
              <a:rPr lang="pt-BR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, </a:t>
            </a:r>
            <a:r>
              <a:rPr lang="pt-BR" i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Yersinia</a:t>
            </a:r>
            <a:r>
              <a:rPr lang="pt-BR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, C. </a:t>
            </a:r>
            <a:r>
              <a:rPr lang="pt-BR" i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difficile</a:t>
            </a:r>
            <a:endParaRPr lang="pt-BR" sz="1800" i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4820" name="Rectangle 3"/>
          <p:cNvSpPr>
            <a:spLocks noChangeArrowheads="1"/>
          </p:cNvSpPr>
          <p:nvPr/>
        </p:nvSpPr>
        <p:spPr bwMode="auto">
          <a:xfrm>
            <a:off x="4367213" y="3244850"/>
            <a:ext cx="1841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latin typeface="Calibri" pitchFamily="34" charset="0"/>
              </a:rPr>
              <a:t> </a:t>
            </a:r>
            <a:endParaRPr lang="en-US">
              <a:latin typeface="Calibri" pitchFamily="34" charset="0"/>
            </a:endParaRPr>
          </a:p>
        </p:txBody>
      </p:sp>
      <p:pic>
        <p:nvPicPr>
          <p:cNvPr id="34821" name="Picture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-864033">
            <a:off x="7205663" y="2892425"/>
            <a:ext cx="1624012" cy="175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1"/>
          <p:cNvSpPr>
            <a:spLocks noGrp="1"/>
          </p:cNvSpPr>
          <p:nvPr>
            <p:ph type="title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en-US" smtClean="0"/>
              <a:t>Mecanismos Etiopatogênicos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20000"/>
          </a:bodyPr>
          <a:lstStyle/>
          <a:p>
            <a:pPr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en-GB" i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Invasiva</a:t>
            </a:r>
            <a:endParaRPr lang="pt-BR" sz="2000" i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pt-BR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 lesão da célula epitelial do intestino impede a absorção de nutrientes</a:t>
            </a:r>
            <a:r>
              <a:rPr lang="pt-BR" i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.</a:t>
            </a:r>
          </a:p>
          <a:p>
            <a:pPr marL="457200" lvl="1" indent="0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buFont typeface="Wingdings" pitchFamily="2" charset="2"/>
              <a:buNone/>
              <a:defRPr/>
            </a:pPr>
            <a:endParaRPr lang="pt-BR" sz="1800" i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pt-BR" i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Invasão da Mucosa &gt;&gt; </a:t>
            </a:r>
            <a:r>
              <a:rPr lang="pt-BR" i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Bradicina</a:t>
            </a:r>
            <a:r>
              <a:rPr lang="pt-BR" i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pt-BR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+ </a:t>
            </a:r>
            <a:r>
              <a:rPr lang="pt-BR" i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Histamina &gt;&gt; </a:t>
            </a:r>
            <a:r>
              <a:rPr lang="pt-BR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</a:t>
            </a:r>
            <a:r>
              <a:rPr lang="pt-BR" i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ecreção </a:t>
            </a:r>
            <a:r>
              <a:rPr lang="pt-BR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de eletrólitos para o lúmen intestinal </a:t>
            </a:r>
            <a:endParaRPr lang="pt-BR" i="1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457200" lvl="1" indent="0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buFont typeface="Wingdings" pitchFamily="2" charset="2"/>
              <a:buNone/>
              <a:defRPr/>
            </a:pPr>
            <a:endParaRPr lang="pt-BR" sz="1800" i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pt-BR" i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Invasão </a:t>
            </a:r>
            <a:r>
              <a:rPr lang="pt-BR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da submucosa = Presença de muco, pus e sangue nas fezes </a:t>
            </a:r>
            <a:endParaRPr lang="pt-BR" sz="1800" i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2"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Agentes: Salmonella, </a:t>
            </a:r>
            <a:r>
              <a:rPr lang="pt-BR" i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Shigella</a:t>
            </a:r>
            <a:endParaRPr lang="pt-BR" i="1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914400" lvl="2" indent="0"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buFont typeface="Wingdings" pitchFamily="2" charset="2"/>
              <a:buNone/>
              <a:defRPr/>
            </a:pPr>
            <a:endParaRPr lang="pt-BR" sz="1600" i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pt-BR" i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Disseminação </a:t>
            </a:r>
            <a:r>
              <a:rPr lang="pt-BR" i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H</a:t>
            </a:r>
            <a:r>
              <a:rPr lang="pt-BR" i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ematogênica</a:t>
            </a:r>
            <a:r>
              <a:rPr lang="pt-BR" i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= Sintomas </a:t>
            </a:r>
            <a:r>
              <a:rPr lang="pt-BR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</a:t>
            </a:r>
            <a:r>
              <a:rPr lang="pt-BR" i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istêmicos </a:t>
            </a:r>
          </a:p>
          <a:p>
            <a:pPr lvl="2"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i="1" dirty="0" smtClean="0">
                <a:solidFill>
                  <a:schemeClr val="tx1">
                    <a:lumMod val="85000"/>
                    <a:lumOff val="15000"/>
                  </a:schemeClr>
                </a:solidFill>
                <a:sym typeface="Wingdings"/>
              </a:rPr>
              <a:t>Agentes: </a:t>
            </a:r>
            <a:r>
              <a:rPr lang="pt-BR" i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E.coli</a:t>
            </a:r>
            <a:r>
              <a:rPr lang="pt-BR" i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pt-BR" i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E</a:t>
            </a:r>
            <a:r>
              <a:rPr lang="pt-BR" i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nteroinvasora</a:t>
            </a:r>
            <a:r>
              <a:rPr lang="pt-BR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, </a:t>
            </a:r>
            <a:r>
              <a:rPr lang="pt-BR" i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Salmonella</a:t>
            </a:r>
            <a:endParaRPr lang="pt-BR" sz="1400" i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endParaRPr lang="en-US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5844" name="Rectangle 3"/>
          <p:cNvSpPr>
            <a:spLocks noChangeArrowheads="1"/>
          </p:cNvSpPr>
          <p:nvPr/>
        </p:nvSpPr>
        <p:spPr bwMode="auto">
          <a:xfrm>
            <a:off x="4367213" y="3244850"/>
            <a:ext cx="1841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latin typeface="Calibri" pitchFamily="34" charset="0"/>
              </a:rPr>
              <a:t> </a:t>
            </a:r>
            <a:endParaRPr lang="en-US">
              <a:latin typeface="Calibri" pitchFamily="34" charset="0"/>
            </a:endParaRPr>
          </a:p>
        </p:txBody>
      </p:sp>
      <p:pic>
        <p:nvPicPr>
          <p:cNvPr id="35845" name="Picture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51663" y="4929188"/>
            <a:ext cx="15240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1"/>
          <p:cNvSpPr>
            <a:spLocks noGrp="1"/>
          </p:cNvSpPr>
          <p:nvPr>
            <p:ph type="title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l"/>
            <a:r>
              <a:rPr lang="en-US" smtClean="0"/>
              <a:t>Etiologia </a:t>
            </a:r>
          </a:p>
        </p:txBody>
      </p:sp>
      <p:pic>
        <p:nvPicPr>
          <p:cNvPr id="36867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919163" y="2095500"/>
            <a:ext cx="7443787" cy="3992563"/>
          </a:xfrm>
        </p:spPr>
      </p:pic>
      <p:sp>
        <p:nvSpPr>
          <p:cNvPr id="36868" name="Retângulo 3"/>
          <p:cNvSpPr>
            <a:spLocks noChangeArrowheads="1"/>
          </p:cNvSpPr>
          <p:nvPr/>
        </p:nvSpPr>
        <p:spPr bwMode="auto">
          <a:xfrm>
            <a:off x="0" y="6546850"/>
            <a:ext cx="896461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200">
                <a:latin typeface="Calibri" pitchFamily="34" charset="0"/>
              </a:rPr>
              <a:t>Barbuti, R.C. Diarréias agudas: aspectos clínicos, etiológicos e terapêuticos. Rev Bras de Med Ped Mod.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1"/>
          <p:cNvSpPr>
            <a:spLocks noGrp="1"/>
          </p:cNvSpPr>
          <p:nvPr>
            <p:ph type="title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l"/>
            <a:r>
              <a:rPr lang="en-US" smtClean="0"/>
              <a:t>Etiologia Viral - </a:t>
            </a:r>
            <a:r>
              <a:rPr lang="en-US" smtClean="0">
                <a:solidFill>
                  <a:srgbClr val="FF6600"/>
                </a:solidFill>
              </a:rPr>
              <a:t>Rotavírus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10000"/>
          </a:bodyPr>
          <a:lstStyle/>
          <a:p>
            <a:pPr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Fisiopatologia</a:t>
            </a:r>
            <a:endParaRPr lang="pt-BR" sz="1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Mecanismo Osmótico </a:t>
            </a:r>
            <a:endParaRPr lang="pt-BR" sz="1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2"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O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rotavírus tem um tropismo 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pelos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enterócitos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do topo das vilosidades intestinais </a:t>
            </a:r>
          </a:p>
          <a:p>
            <a:pPr lvl="3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Não ocorre a digestão de </a:t>
            </a:r>
            <a:r>
              <a:rPr lang="pt-BR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disacaridases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(lactose). </a:t>
            </a:r>
            <a:endParaRPr lang="pt-BR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2"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Como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 criança não para de se alimentar (amamentar) ocorre o mecanismo osmótico: aumento de H</a:t>
            </a:r>
            <a:r>
              <a:rPr lang="pt-BR" baseline="-25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2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O e eletrólitos no </a:t>
            </a:r>
            <a:r>
              <a:rPr lang="pt-BR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lúmem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.</a:t>
            </a:r>
          </a:p>
          <a:p>
            <a:pPr lvl="2"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endParaRPr lang="pt-BR" sz="16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Mecanismo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Secretor</a:t>
            </a:r>
            <a:endParaRPr lang="pt-BR" sz="1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2"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Presença de NSP4 que é uma enterotoxina que estimula a secreção de eletrólitos para o lúmem intestinal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.</a:t>
            </a:r>
            <a:endParaRPr lang="pt-BR" sz="16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37892" name="Picture 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07100" y="1938338"/>
            <a:ext cx="2746375" cy="260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le 1"/>
          <p:cNvSpPr>
            <a:spLocks noGrp="1"/>
          </p:cNvSpPr>
          <p:nvPr>
            <p:ph type="title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l"/>
            <a:r>
              <a:rPr lang="en-US" smtClean="0"/>
              <a:t>Etiologia Viral -  </a:t>
            </a:r>
            <a:r>
              <a:rPr lang="en-US" smtClean="0">
                <a:solidFill>
                  <a:srgbClr val="FF6600"/>
                </a:solidFill>
              </a:rPr>
              <a:t>Rotavírus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20000"/>
          </a:bodyPr>
          <a:lstStyle/>
          <a:p>
            <a:pPr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en-GB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Epidemiologia</a:t>
            </a:r>
            <a:endParaRPr lang="pt-BR" sz="1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en-GB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É</a:t>
            </a:r>
            <a:r>
              <a:rPr lang="en-GB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a </a:t>
            </a:r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principal </a:t>
            </a:r>
            <a:r>
              <a:rPr lang="en-GB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causa</a:t>
            </a:r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de </a:t>
            </a:r>
            <a:r>
              <a:rPr lang="en-GB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diarreia</a:t>
            </a:r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grave </a:t>
            </a:r>
            <a:r>
              <a:rPr lang="en-GB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em</a:t>
            </a:r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GB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&gt; 2 </a:t>
            </a:r>
            <a:r>
              <a:rPr lang="en-GB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anos</a:t>
            </a:r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</a:t>
            </a:r>
            <a:endParaRPr lang="pt-BR" sz="1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pt-BR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Feixa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etária: 6-24 meses</a:t>
            </a:r>
            <a:endParaRPr lang="pt-BR" sz="1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Duração: 2-8 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dias</a:t>
            </a:r>
          </a:p>
          <a:p>
            <a:pPr marL="457200" lvl="1" indent="0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buFont typeface="Wingdings" pitchFamily="2" charset="2"/>
              <a:buNone/>
              <a:defRPr/>
            </a:pPr>
            <a:endParaRPr lang="pt-BR" sz="1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en-GB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Clínica</a:t>
            </a:r>
            <a:endParaRPr lang="pt-BR" sz="2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en-GB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Vômitos</a:t>
            </a:r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e </a:t>
            </a:r>
            <a:r>
              <a:rPr lang="en-GB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Febre</a:t>
            </a:r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GB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seguidos</a:t>
            </a:r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de </a:t>
            </a:r>
            <a:r>
              <a:rPr lang="en-GB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diarreia</a:t>
            </a:r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GB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líquida</a:t>
            </a:r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e </a:t>
            </a:r>
            <a:r>
              <a:rPr lang="en-GB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volumosa</a:t>
            </a:r>
            <a:endParaRPr lang="en-GB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457200" lvl="1" indent="0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buFont typeface="Wingdings" pitchFamily="2" charset="2"/>
              <a:buNone/>
              <a:defRPr/>
            </a:pPr>
            <a:endParaRPr lang="pt-BR" sz="1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en-GB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Tratamento</a:t>
            </a:r>
            <a:endParaRPr lang="en-GB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Prevenção e tratamento da desidratação</a:t>
            </a:r>
            <a:endParaRPr lang="pt-BR" sz="1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</a:rPr>
              <a:t>Manutenção do estado nutricional</a:t>
            </a:r>
            <a:endParaRPr lang="pt-BR" sz="1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endParaRPr lang="pt-BR" sz="18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38916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62600" y="2109788"/>
            <a:ext cx="3295650" cy="2197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1"/>
          <p:cNvSpPr>
            <a:spLocks noGrp="1"/>
          </p:cNvSpPr>
          <p:nvPr>
            <p:ph type="title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l"/>
            <a:r>
              <a:rPr lang="en-US" smtClean="0"/>
              <a:t>Etiologia Bacteriana -  </a:t>
            </a:r>
            <a:r>
              <a:rPr lang="en-US" smtClean="0">
                <a:solidFill>
                  <a:srgbClr val="FF6600"/>
                </a:solidFill>
              </a:rPr>
              <a:t>E. coli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77500" lnSpcReduction="20000"/>
          </a:bodyPr>
          <a:lstStyle/>
          <a:p>
            <a:pPr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Enterotoxigênica (ECET)</a:t>
            </a:r>
            <a:endParaRPr lang="pt-BR" sz="2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Mecanismo Secretor (produção de </a:t>
            </a:r>
            <a:r>
              <a:rPr lang="pt-BR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enterotoxinas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)</a:t>
            </a:r>
          </a:p>
          <a:p>
            <a:pPr marL="457200" lvl="1" indent="0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buFont typeface="Wingdings" pitchFamily="2" charset="2"/>
              <a:buNone/>
              <a:defRPr/>
            </a:pPr>
            <a:endParaRPr lang="pt-BR" sz="1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Epidemiologia</a:t>
            </a:r>
          </a:p>
          <a:p>
            <a:pPr lvl="2"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É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 principal causa de diarreia bacteriana no Brasil</a:t>
            </a:r>
            <a:endParaRPr lang="pt-BR" sz="16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3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Junto com o rotavírus constituem 25% das causas de 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diarreia</a:t>
            </a:r>
            <a:endParaRPr lang="pt-BR" sz="16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2"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Acomete todas as idades (diarreia do viajante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)</a:t>
            </a:r>
          </a:p>
          <a:p>
            <a:pPr lvl="2"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Transmissão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por agua e alimentos 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contaminados</a:t>
            </a:r>
          </a:p>
          <a:p>
            <a:pPr lvl="2"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Duração: 3-5 dias</a:t>
            </a:r>
            <a:endParaRPr lang="pt-BR" sz="16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457200" lvl="1" indent="0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buFont typeface="Wingdings" pitchFamily="2" charset="2"/>
              <a:buNone/>
              <a:defRPr/>
            </a:pPr>
            <a:endParaRPr lang="pt-BR" sz="1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Clínica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:</a:t>
            </a:r>
            <a:endParaRPr lang="pt-BR" sz="1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2"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Evacuação abundante, aquosa e explosiva (sem muco ou leucócitos)</a:t>
            </a:r>
            <a:endParaRPr lang="pt-BR" sz="16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2"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Dor abdominal + náuseas. </a:t>
            </a:r>
            <a:endParaRPr lang="pt-BR" sz="16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2"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Sem 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febre</a:t>
            </a:r>
            <a:endParaRPr lang="pt-BR" sz="16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39940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21513" y="2109788"/>
            <a:ext cx="1595437" cy="233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1"/>
          <p:cNvSpPr>
            <a:spLocks noGrp="1"/>
          </p:cNvSpPr>
          <p:nvPr>
            <p:ph type="title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l"/>
            <a:r>
              <a:rPr lang="en-US" smtClean="0"/>
              <a:t>Etiologia Bacteriana - </a:t>
            </a:r>
            <a:r>
              <a:rPr lang="en-US" smtClean="0">
                <a:solidFill>
                  <a:srgbClr val="FF6600"/>
                </a:solidFill>
              </a:rPr>
              <a:t>E. coli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70000" lnSpcReduction="20000"/>
          </a:bodyPr>
          <a:lstStyle/>
          <a:p>
            <a:pPr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Enteropatogênica (ECEP)</a:t>
            </a:r>
            <a:endParaRPr lang="pt-BR" sz="2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Mecanismo Osmótico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e 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Secretor </a:t>
            </a:r>
            <a:endParaRPr lang="pt-BR" sz="1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Fator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de risco: ausência de amamentação 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materna</a:t>
            </a:r>
            <a:endParaRPr lang="pt-BR" sz="1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Clínica</a:t>
            </a:r>
            <a:endParaRPr lang="pt-BR" sz="1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2"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Vômitos, mal-estar e febre</a:t>
            </a:r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Eventualmente muco nas 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fezes</a:t>
            </a:r>
          </a:p>
          <a:p>
            <a:pPr marL="914400" lvl="2" indent="0"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buFont typeface="Wingdings" pitchFamily="2" charset="2"/>
              <a:buNone/>
              <a:defRPr/>
            </a:pPr>
            <a:endParaRPr lang="pt-BR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Êntero-Hemorrágica (EHEC)</a:t>
            </a:r>
            <a:endParaRPr lang="pt-BR" sz="2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Mecanismo Secretor</a:t>
            </a:r>
          </a:p>
          <a:p>
            <a:pPr lvl="2"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Produção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de Toxinas </a:t>
            </a:r>
            <a:r>
              <a:rPr lang="pt-BR" i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Shiga</a:t>
            </a:r>
            <a:r>
              <a:rPr lang="pt-BR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pt-BR" i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like</a:t>
            </a:r>
            <a:r>
              <a:rPr lang="pt-BR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  <a:sym typeface="Wingdings"/>
              </a:rPr>
              <a:t>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associação com </a:t>
            </a:r>
            <a:r>
              <a:rPr lang="pt-BR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SHU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(anemia hemolítica + trombocitopenia + IRA)</a:t>
            </a:r>
            <a:endParaRPr lang="pt-BR" sz="16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Fator de Risco: Ingesta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de carne bovina mal cozida e leite não pasteurizado</a:t>
            </a:r>
            <a:endParaRPr lang="pt-BR" sz="1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Clinica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: </a:t>
            </a:r>
            <a:endParaRPr lang="pt-BR" sz="1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2"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Cólica, vômitos e fezes sanguinolentas (pode simular abdome agudo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)</a:t>
            </a:r>
            <a:endParaRPr lang="pt-BR" sz="1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40964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61238" y="4152900"/>
            <a:ext cx="1631950" cy="2265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le 1"/>
          <p:cNvSpPr>
            <a:spLocks noGrp="1"/>
          </p:cNvSpPr>
          <p:nvPr>
            <p:ph type="title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l"/>
            <a:r>
              <a:rPr lang="en-US" smtClean="0"/>
              <a:t>Etiologia Bacteriana -  </a:t>
            </a:r>
            <a:r>
              <a:rPr lang="pt-BR" smtClean="0">
                <a:solidFill>
                  <a:srgbClr val="FF6600"/>
                </a:solidFill>
              </a:rPr>
              <a:t>Vibrião Colérico   </a:t>
            </a:r>
            <a:r>
              <a:rPr lang="en-US" smtClean="0">
                <a:solidFill>
                  <a:srgbClr val="FF6600"/>
                </a:solidFill>
              </a:rPr>
              <a:t> 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20000"/>
          </a:bodyPr>
          <a:lstStyle/>
          <a:p>
            <a:pPr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Transmissão: fecal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-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oral</a:t>
            </a:r>
            <a:endParaRPr lang="pt-BR" sz="2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Clinica: assintomáticos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  <a:sym typeface="Wingdings"/>
              </a:rPr>
              <a:t>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casos graves </a:t>
            </a:r>
            <a:endParaRPr lang="pt-BR" sz="2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Inicio súbito</a:t>
            </a:r>
            <a:endParaRPr lang="pt-BR" sz="1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Diarreia aquosa </a:t>
            </a:r>
            <a:r>
              <a:rPr lang="pt-BR" sz="1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(Fezes de aspecto de água de arroz</a:t>
            </a:r>
            <a:r>
              <a:rPr lang="en-GB" sz="1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)</a:t>
            </a:r>
            <a:endParaRPr lang="pt-BR" sz="1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2"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Fezes amarelo-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esverdeadas</a:t>
            </a:r>
            <a:endParaRPr lang="pt-BR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2"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O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dor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peculiar de ‘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peixe’</a:t>
            </a:r>
            <a:endParaRPr lang="pt-BR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2"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Sem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muco ou sangue. </a:t>
            </a:r>
            <a:endParaRPr lang="pt-BR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Grande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perda de agua e eletrólitos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  <a:sym typeface="Wingdings"/>
              </a:rPr>
              <a:t>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pode levar a morte em poucas horas!</a:t>
            </a: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Perda excessiva de sódio, logo perda de muita água (de 500 ml a 1l de água por hora)</a:t>
            </a:r>
            <a:endParaRPr lang="pt-BR" sz="1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endParaRPr lang="en-US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4198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37288" y="2109788"/>
            <a:ext cx="2247900" cy="2360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itle 1"/>
          <p:cNvSpPr>
            <a:spLocks noGrp="1"/>
          </p:cNvSpPr>
          <p:nvPr>
            <p:ph type="title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l"/>
            <a:r>
              <a:rPr lang="en-US" smtClean="0"/>
              <a:t>Etiologia Bacteriana - </a:t>
            </a:r>
            <a:r>
              <a:rPr lang="en-US" smtClean="0">
                <a:solidFill>
                  <a:srgbClr val="FF6600"/>
                </a:solidFill>
              </a:rPr>
              <a:t>Salmonella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Transmissão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: Produtos 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de animais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contaminados (carne, leite, ovos e aves)</a:t>
            </a:r>
            <a:endParaRPr lang="pt-BR" sz="2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Duração: 2-7 dias </a:t>
            </a:r>
            <a:endParaRPr lang="pt-BR" sz="2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Clinica: </a:t>
            </a:r>
            <a:endParaRPr lang="pt-BR" sz="2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Febre + cólica + diarreia liquida </a:t>
            </a: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Pode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ter sangue ou 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muco</a:t>
            </a:r>
            <a:endParaRPr lang="pt-BR" sz="1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Casos severos: febre elevada, cefaleia, confusão mental, meningismo e convulsões.</a:t>
            </a:r>
            <a:endParaRPr lang="pt-BR" sz="1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Bacteremia: meningite, osteomielite e sepse.</a:t>
            </a:r>
            <a:endParaRPr lang="pt-BR" sz="2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endParaRPr lang="en-US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43012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19850" y="2109788"/>
            <a:ext cx="2438400" cy="2970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itle 1"/>
          <p:cNvSpPr>
            <a:spLocks noGrp="1"/>
          </p:cNvSpPr>
          <p:nvPr>
            <p:ph type="title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l"/>
            <a:r>
              <a:rPr lang="en-US" smtClean="0"/>
              <a:t>Etiologia Bacteriana – </a:t>
            </a:r>
            <a:r>
              <a:rPr lang="en-US" smtClean="0">
                <a:solidFill>
                  <a:srgbClr val="FF6600"/>
                </a:solidFill>
              </a:rPr>
              <a:t>Shigella</a:t>
            </a:r>
            <a:endParaRPr lang="en-US" smtClean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Transmissão: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fecal-oral e interpessoal </a:t>
            </a:r>
            <a:endParaRPr lang="pt-BR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Epidemiologia:</a:t>
            </a: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Principal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causa de Disenteria em nosso meio</a:t>
            </a:r>
            <a:endParaRPr lang="pt-BR" sz="1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Faixa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etária: 1-4 anos</a:t>
            </a:r>
            <a:endParaRPr lang="pt-BR" sz="1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Duração: 1-2 semanas</a:t>
            </a:r>
            <a:endParaRPr lang="pt-BR" sz="1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Clinica:</a:t>
            </a:r>
            <a:endParaRPr lang="pt-BR" sz="2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Diarreia aquosa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  <a:sym typeface="Wingdings"/>
              </a:rPr>
              <a:t>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Disenteria + Tenesmo + Cólicas.</a:t>
            </a:r>
            <a:endParaRPr lang="pt-BR" sz="1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São comuns: manifestações neurológicas (40%) e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SHU</a:t>
            </a:r>
            <a:r>
              <a:rPr lang="pt-BR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	</a:t>
            </a:r>
            <a:endParaRPr lang="pt-BR" sz="18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endParaRPr lang="en-US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44036" name="Picture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13500" y="1863725"/>
            <a:ext cx="3179763" cy="287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itle 1"/>
          <p:cNvSpPr>
            <a:spLocks noGrp="1"/>
          </p:cNvSpPr>
          <p:nvPr>
            <p:ph type="title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en-US" sz="3600" smtClean="0"/>
              <a:t>Etiologia Bacteriana – </a:t>
            </a:r>
            <a:r>
              <a:rPr lang="en-US" sz="3600" smtClean="0">
                <a:solidFill>
                  <a:srgbClr val="FF6600"/>
                </a:solidFill>
              </a:rPr>
              <a:t>Campylobacter jejuni  </a:t>
            </a:r>
          </a:p>
        </p:txBody>
      </p:sp>
      <p:sp>
        <p:nvSpPr>
          <p:cNvPr id="4505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i="1" smtClean="0"/>
              <a:t>Transmissão: fecal-oral e interpessoal</a:t>
            </a:r>
            <a:endParaRPr lang="pt-BR" sz="2000" i="1" smtClean="0"/>
          </a:p>
          <a:p>
            <a:r>
              <a:rPr lang="pt-BR" i="1" smtClean="0"/>
              <a:t>Crianças menores de 2 anos</a:t>
            </a:r>
            <a:endParaRPr lang="pt-BR" sz="2000" i="1" smtClean="0"/>
          </a:p>
          <a:p>
            <a:r>
              <a:rPr lang="pt-BR" i="1" smtClean="0"/>
              <a:t>Clínica semelhante à disenteria por Shigella</a:t>
            </a:r>
            <a:endParaRPr lang="pt-BR" sz="2000" i="1" smtClean="0"/>
          </a:p>
          <a:p>
            <a:r>
              <a:rPr lang="pt-BR" i="1" smtClean="0"/>
              <a:t>Associado à Sd. de Guillain-Barré</a:t>
            </a:r>
            <a:endParaRPr lang="pt-BR" sz="2000" i="1" smtClean="0"/>
          </a:p>
        </p:txBody>
      </p:sp>
      <p:pic>
        <p:nvPicPr>
          <p:cNvPr id="45060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84775" y="3963988"/>
            <a:ext cx="3703638" cy="257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itle 1"/>
          <p:cNvSpPr>
            <a:spLocks noGrp="1"/>
          </p:cNvSpPr>
          <p:nvPr>
            <p:ph type="title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l"/>
            <a:r>
              <a:rPr lang="en-US" sz="3600" smtClean="0"/>
              <a:t>Etiologia Bacteriana - </a:t>
            </a:r>
            <a:r>
              <a:rPr lang="en-US" sz="3600" smtClean="0">
                <a:solidFill>
                  <a:srgbClr val="FF6600"/>
                </a:solidFill>
              </a:rPr>
              <a:t>Yersinia Enterocilitica </a:t>
            </a:r>
          </a:p>
        </p:txBody>
      </p:sp>
      <p:sp>
        <p:nvSpPr>
          <p:cNvPr id="4608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i="1" smtClean="0"/>
              <a:t>Transmissão: fecal-oral</a:t>
            </a:r>
            <a:endParaRPr lang="pt-BR" sz="2000" i="1" smtClean="0"/>
          </a:p>
          <a:p>
            <a:r>
              <a:rPr lang="pt-BR" i="1" smtClean="0"/>
              <a:t>Clínica</a:t>
            </a:r>
            <a:endParaRPr lang="pt-BR" sz="2000" i="1" smtClean="0"/>
          </a:p>
          <a:p>
            <a:pPr lvl="1"/>
            <a:r>
              <a:rPr lang="pt-BR" i="1" smtClean="0"/>
              <a:t>Diarreia + Febre + Dor abdominal</a:t>
            </a:r>
            <a:endParaRPr lang="pt-BR" sz="1800" i="1" smtClean="0"/>
          </a:p>
          <a:p>
            <a:pPr lvl="1"/>
            <a:r>
              <a:rPr lang="pt-BR" i="1" smtClean="0"/>
              <a:t>Em crianças maiores pode mimetizar um quadro de apendicite </a:t>
            </a:r>
            <a:endParaRPr lang="pt-BR" sz="1800" i="1" smtClean="0"/>
          </a:p>
          <a:p>
            <a:pPr lvl="2"/>
            <a:r>
              <a:rPr lang="pt-BR" i="1" smtClean="0"/>
              <a:t>Causa adenite mesentérica importante</a:t>
            </a:r>
            <a:endParaRPr lang="pt-BR" sz="1600" i="1" smtClean="0"/>
          </a:p>
        </p:txBody>
      </p:sp>
      <p:pic>
        <p:nvPicPr>
          <p:cNvPr id="46084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56375" y="4141788"/>
            <a:ext cx="2301875" cy="2459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lang="en-US" dirty="0" err="1" smtClean="0"/>
              <a:t>Etiologia</a:t>
            </a:r>
            <a:r>
              <a:rPr lang="en-US" dirty="0"/>
              <a:t> </a:t>
            </a:r>
            <a:r>
              <a:rPr lang="en-US" dirty="0" err="1" smtClean="0"/>
              <a:t>Bacteriana</a:t>
            </a:r>
            <a:r>
              <a:rPr lang="en-US" dirty="0"/>
              <a:t> </a:t>
            </a:r>
            <a:r>
              <a:rPr lang="en-US" dirty="0" smtClean="0"/>
              <a:t>-  </a:t>
            </a:r>
            <a:r>
              <a:rPr lang="en-US" dirty="0" smtClean="0">
                <a:solidFill>
                  <a:srgbClr val="FF6600"/>
                </a:solidFill>
              </a:rPr>
              <a:t>Clostridium </a:t>
            </a:r>
            <a:r>
              <a:rPr lang="en-US" dirty="0" err="1" smtClean="0">
                <a:solidFill>
                  <a:srgbClr val="FF6600"/>
                </a:solidFill>
              </a:rPr>
              <a:t>difficile</a:t>
            </a:r>
            <a:r>
              <a:rPr lang="en-US" dirty="0" smtClean="0">
                <a:solidFill>
                  <a:srgbClr val="FF6600"/>
                </a:solidFill>
              </a:rPr>
              <a:t> </a:t>
            </a:r>
            <a:endParaRPr lang="en-US" dirty="0">
              <a:solidFill>
                <a:srgbClr val="FF66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20000"/>
          </a:bodyPr>
          <a:lstStyle/>
          <a:p>
            <a:pPr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i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Transmissão: </a:t>
            </a:r>
            <a:r>
              <a:rPr lang="pt-BR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pessoa a pessoa</a:t>
            </a:r>
            <a:endParaRPr lang="pt-BR" sz="2000" i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Causa de infecção nosocomial</a:t>
            </a:r>
            <a:endParaRPr lang="pt-BR" sz="2000" i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Clinica: </a:t>
            </a:r>
            <a:endParaRPr lang="pt-BR" sz="2000" i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pt-BR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Diarreia leve </a:t>
            </a:r>
            <a:r>
              <a:rPr lang="pt-BR" i="1" dirty="0">
                <a:solidFill>
                  <a:schemeClr val="tx1">
                    <a:lumMod val="85000"/>
                    <a:lumOff val="15000"/>
                  </a:schemeClr>
                </a:solidFill>
                <a:sym typeface="Wingdings"/>
              </a:rPr>
              <a:t></a:t>
            </a:r>
            <a:r>
              <a:rPr lang="pt-BR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Colite Pseudomembranosa </a:t>
            </a:r>
            <a:endParaRPr lang="pt-BR" sz="1800" i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2"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Tenesmo + Distensão Abdominal + Dor + Febre + Desidratação</a:t>
            </a:r>
            <a:endParaRPr lang="pt-BR" sz="1600" i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2"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Pode evoluir para Megacólon Tóxico e Óbito</a:t>
            </a:r>
            <a:endParaRPr lang="pt-BR" sz="1600" i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2"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ATBs mais Comuns: cefalosporinas, ampicilina, cindamicina, metotrexate.</a:t>
            </a:r>
            <a:endParaRPr lang="pt-BR" sz="1600" i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3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pt-BR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Não é dose dependente</a:t>
            </a:r>
            <a:endParaRPr lang="pt-BR" sz="1400" i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2"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Tratamento: metronidazol ou vancomicina oral por 7-10 dias</a:t>
            </a:r>
            <a:endParaRPr lang="pt-BR" sz="1600" i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endParaRPr lang="en-US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4710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75475" y="1804988"/>
            <a:ext cx="1754188" cy="241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lang="en-US" dirty="0" err="1" smtClean="0"/>
              <a:t>Etiologia</a:t>
            </a:r>
            <a:r>
              <a:rPr lang="en-US" dirty="0" smtClean="0"/>
              <a:t> </a:t>
            </a:r>
            <a:r>
              <a:rPr lang="en-US" dirty="0" err="1" smtClean="0"/>
              <a:t>por</a:t>
            </a:r>
            <a:r>
              <a:rPr lang="en-US" dirty="0" smtClean="0"/>
              <a:t> </a:t>
            </a:r>
            <a:r>
              <a:rPr lang="en-US" dirty="0" err="1" smtClean="0"/>
              <a:t>Parasita</a:t>
            </a:r>
            <a:r>
              <a:rPr lang="en-US" dirty="0"/>
              <a:t> </a:t>
            </a:r>
            <a:r>
              <a:rPr lang="en-US" dirty="0" smtClean="0"/>
              <a:t>– </a:t>
            </a:r>
            <a:r>
              <a:rPr lang="en-US" dirty="0" smtClean="0">
                <a:solidFill>
                  <a:srgbClr val="FF6600"/>
                </a:solidFill>
              </a:rPr>
              <a:t>Giardia </a:t>
            </a:r>
            <a:r>
              <a:rPr lang="en-US" dirty="0" err="1" smtClean="0">
                <a:solidFill>
                  <a:srgbClr val="FF6600"/>
                </a:solidFill>
              </a:rPr>
              <a:t>lamblia</a:t>
            </a:r>
            <a:endParaRPr lang="en-US" dirty="0"/>
          </a:p>
        </p:txBody>
      </p:sp>
      <p:sp>
        <p:nvSpPr>
          <p:cNvPr id="4813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Resistem a cloração da agua</a:t>
            </a:r>
            <a:endParaRPr lang="pt-BR" sz="1800" smtClean="0"/>
          </a:p>
          <a:p>
            <a:r>
              <a:rPr lang="pt-BR" smtClean="0"/>
              <a:t>Faixa etária: 1-5 anos</a:t>
            </a:r>
            <a:endParaRPr lang="pt-BR" sz="2000" smtClean="0"/>
          </a:p>
          <a:p>
            <a:r>
              <a:rPr lang="pt-BR" smtClean="0"/>
              <a:t>Clinica: </a:t>
            </a:r>
          </a:p>
          <a:p>
            <a:pPr lvl="1"/>
            <a:r>
              <a:rPr lang="pt-BR" smtClean="0"/>
              <a:t>Flatulência + cólica</a:t>
            </a:r>
            <a:endParaRPr lang="pt-BR" sz="1800" smtClean="0"/>
          </a:p>
          <a:p>
            <a:pPr lvl="1"/>
            <a:r>
              <a:rPr lang="pt-BR" smtClean="0"/>
              <a:t>Má absorção: perda de peso e fezes gordurosas.</a:t>
            </a:r>
            <a:endParaRPr lang="pt-BR" sz="1800" smtClean="0"/>
          </a:p>
          <a:p>
            <a:r>
              <a:rPr lang="pt-BR" smtClean="0"/>
              <a:t>Tratamento</a:t>
            </a:r>
            <a:endParaRPr lang="pt-BR" sz="2000" smtClean="0"/>
          </a:p>
          <a:p>
            <a:pPr lvl="1"/>
            <a:r>
              <a:rPr lang="pt-BR" smtClean="0"/>
              <a:t>Nitazoxanida (&gt; 1ano) por 3 dias</a:t>
            </a:r>
            <a:endParaRPr lang="pt-BR" sz="1800" smtClean="0"/>
          </a:p>
          <a:p>
            <a:pPr lvl="1"/>
            <a:r>
              <a:rPr lang="pt-BR" smtClean="0"/>
              <a:t>Metronidazol por 5-7 dias</a:t>
            </a:r>
            <a:endParaRPr lang="pt-BR" sz="1800" smtClean="0"/>
          </a:p>
          <a:p>
            <a:endParaRPr lang="en-US" smtClean="0"/>
          </a:p>
        </p:txBody>
      </p:sp>
      <p:pic>
        <p:nvPicPr>
          <p:cNvPr id="48132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0938" y="1946275"/>
            <a:ext cx="3003550" cy="198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itle 1"/>
          <p:cNvSpPr>
            <a:spLocks noGrp="1"/>
          </p:cNvSpPr>
          <p:nvPr>
            <p:ph type="title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en-US" sz="3400" smtClean="0"/>
              <a:t>Etiologia por Parasita – </a:t>
            </a:r>
            <a:r>
              <a:rPr lang="en-US" sz="3400" smtClean="0">
                <a:solidFill>
                  <a:srgbClr val="FF6600"/>
                </a:solidFill>
              </a:rPr>
              <a:t>Entamoeba histolytica</a:t>
            </a:r>
            <a:endParaRPr lang="en-US" sz="3400" smtClean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Transmissão: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fecal-oral</a:t>
            </a:r>
            <a:endParaRPr lang="pt-BR" sz="2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Incidência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aumenta com a idade</a:t>
            </a:r>
            <a:endParaRPr lang="pt-BR" sz="2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Clinica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: </a:t>
            </a:r>
            <a:endParaRPr lang="pt-BR" sz="2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90% são assintomáticos</a:t>
            </a:r>
            <a:endParaRPr lang="pt-BR" sz="1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Se invadir mucosa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  <a:sym typeface="Wingdings"/>
              </a:rPr>
              <a:t>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diarreia persistente, disenteria fulminante, abscesso hepático, peritonite e perfuração intestinal.</a:t>
            </a:r>
            <a:endParaRPr lang="pt-BR" sz="1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Tratamento:</a:t>
            </a:r>
            <a:endParaRPr lang="pt-BR" sz="2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Secnidazol 30 mg/kg/dia, VO, dose única (MS)</a:t>
            </a:r>
            <a:endParaRPr lang="pt-BR" sz="1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endParaRPr lang="en-US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4915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70575" y="1847850"/>
            <a:ext cx="2387600" cy="2239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itle 1"/>
          <p:cNvSpPr>
            <a:spLocks noGrp="1"/>
          </p:cNvSpPr>
          <p:nvPr>
            <p:ph type="title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en-US" smtClean="0"/>
              <a:t>Diagnóstico</a:t>
            </a:r>
          </a:p>
        </p:txBody>
      </p:sp>
      <p:pic>
        <p:nvPicPr>
          <p:cNvPr id="50179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 l="-20235" r="-20235"/>
          <a:stretch>
            <a:fillRect/>
          </a:stretch>
        </p:blipFill>
        <p:spPr/>
      </p:pic>
      <p:sp>
        <p:nvSpPr>
          <p:cNvPr id="50180" name="Retângulo 3"/>
          <p:cNvSpPr>
            <a:spLocks noChangeArrowheads="1"/>
          </p:cNvSpPr>
          <p:nvPr/>
        </p:nvSpPr>
        <p:spPr bwMode="auto">
          <a:xfrm>
            <a:off x="0" y="6546850"/>
            <a:ext cx="896461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200">
                <a:latin typeface="Calibri" pitchFamily="34" charset="0"/>
              </a:rPr>
              <a:t>Barbuti, R.C. Diarréias agudas: aspectos clínicos, etiológicos e terapêuticos. Rev Bras de Med Ped Mod.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itle 1"/>
          <p:cNvSpPr>
            <a:spLocks noGrp="1"/>
          </p:cNvSpPr>
          <p:nvPr>
            <p:ph type="title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en-US" smtClean="0"/>
              <a:t>Tratamento Específico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85000" lnSpcReduction="20000"/>
          </a:bodyPr>
          <a:lstStyle/>
          <a:p>
            <a:pPr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Shigelose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e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tiver disenteria com comprometimento do estado geral  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(MS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)</a:t>
            </a:r>
            <a:endParaRPr lang="pt-BR" sz="1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2"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Ciprofloxacina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de-DE" dirty="0">
                <a:solidFill>
                  <a:schemeClr val="tx1">
                    <a:lumMod val="85000"/>
                    <a:lumOff val="15000"/>
                  </a:schemeClr>
                </a:solidFill>
              </a:rPr>
              <a:t>500mg </a:t>
            </a:r>
            <a:r>
              <a:rPr lang="de-DE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VO</a:t>
            </a:r>
            <a:r>
              <a:rPr lang="de-DE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de-DE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ou</a:t>
            </a:r>
            <a:r>
              <a:rPr lang="de-DE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400mg EV (12/12h)</a:t>
            </a:r>
            <a:endParaRPr lang="pt-BR" sz="16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2"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Ceftriaxona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2g/dia </a:t>
            </a:r>
            <a:r>
              <a:rPr lang="pt-BR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EV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1x/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dia</a:t>
            </a:r>
            <a:endParaRPr lang="pt-BR" sz="1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Salmonela </a:t>
            </a: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Crianças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com fator de risco para doença sistêmica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)</a:t>
            </a:r>
            <a:endParaRPr lang="pt-BR" sz="1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2"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Ceftriaxona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2g/dia </a:t>
            </a:r>
            <a:r>
              <a:rPr lang="pt-BR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EV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1x/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dia</a:t>
            </a:r>
            <a:endParaRPr lang="pt-BR" sz="16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2"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Ampicilina</a:t>
            </a:r>
            <a:endParaRPr lang="pt-BR" sz="1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Cólera</a:t>
            </a:r>
            <a:endParaRPr lang="pt-BR" sz="2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Eritro/Azitromicina</a:t>
            </a:r>
            <a:endParaRPr lang="pt-BR" sz="1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pt-BR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Ciprofloxacina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endParaRPr lang="pt-BR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457200" lvl="1" indent="0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buFont typeface="Wingdings" pitchFamily="2" charset="2"/>
              <a:buNone/>
              <a:defRPr/>
            </a:pPr>
            <a:endParaRPr lang="pt-BR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itle 1"/>
          <p:cNvSpPr>
            <a:spLocks noGrp="1"/>
          </p:cNvSpPr>
          <p:nvPr>
            <p:ph type="title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en-US" smtClean="0"/>
              <a:t>Tratamento</a:t>
            </a:r>
          </a:p>
        </p:txBody>
      </p:sp>
      <p:sp>
        <p:nvSpPr>
          <p:cNvPr id="5222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pt-BR" sz="2000" smtClean="0">
                <a:latin typeface="Arial" charset="0"/>
              </a:rPr>
              <a:t>Objetivo: </a:t>
            </a:r>
          </a:p>
          <a:p>
            <a:pPr lvl="1">
              <a:lnSpc>
                <a:spcPct val="80000"/>
              </a:lnSpc>
            </a:pPr>
            <a:r>
              <a:rPr lang="pt-BR" sz="1700" smtClean="0">
                <a:latin typeface="Arial" charset="0"/>
              </a:rPr>
              <a:t>Melhora dos sintomas</a:t>
            </a:r>
          </a:p>
          <a:p>
            <a:pPr lvl="1">
              <a:lnSpc>
                <a:spcPct val="80000"/>
              </a:lnSpc>
            </a:pPr>
            <a:r>
              <a:rPr lang="pt-BR" sz="1700" smtClean="0">
                <a:latin typeface="Arial" charset="0"/>
              </a:rPr>
              <a:t>Diminuição do tempo da doença</a:t>
            </a:r>
          </a:p>
          <a:p>
            <a:pPr lvl="1">
              <a:lnSpc>
                <a:spcPct val="80000"/>
              </a:lnSpc>
            </a:pPr>
            <a:r>
              <a:rPr lang="pt-BR" sz="1700" smtClean="0">
                <a:latin typeface="Arial" charset="0"/>
              </a:rPr>
              <a:t>Prevenção de complicações</a:t>
            </a:r>
          </a:p>
          <a:p>
            <a:pPr lvl="1">
              <a:lnSpc>
                <a:spcPct val="80000"/>
              </a:lnSpc>
            </a:pPr>
            <a:r>
              <a:rPr lang="pt-BR" sz="1700" smtClean="0">
                <a:latin typeface="Arial" charset="0"/>
              </a:rPr>
              <a:t>Eliminação dos agentes.</a:t>
            </a:r>
          </a:p>
          <a:p>
            <a:pPr lvl="1">
              <a:lnSpc>
                <a:spcPct val="80000"/>
              </a:lnSpc>
              <a:buFont typeface="Arial" charset="0"/>
              <a:buNone/>
            </a:pPr>
            <a:endParaRPr lang="pt-BR" sz="1700" smtClean="0">
              <a:latin typeface="Arial" charset="0"/>
            </a:endParaRPr>
          </a:p>
          <a:p>
            <a:pPr>
              <a:lnSpc>
                <a:spcPct val="80000"/>
              </a:lnSpc>
            </a:pPr>
            <a:r>
              <a:rPr lang="pt-BR" sz="2000" smtClean="0">
                <a:latin typeface="Arial" charset="0"/>
              </a:rPr>
              <a:t>Reservado a alguns casos:</a:t>
            </a:r>
          </a:p>
          <a:p>
            <a:pPr lvl="1">
              <a:lnSpc>
                <a:spcPct val="80000"/>
              </a:lnSpc>
            </a:pPr>
            <a:r>
              <a:rPr lang="pt-BR" sz="1700" smtClean="0">
                <a:latin typeface="Arial" charset="0"/>
              </a:rPr>
              <a:t>Imunocomprometido </a:t>
            </a:r>
          </a:p>
          <a:p>
            <a:pPr lvl="1">
              <a:lnSpc>
                <a:spcPct val="80000"/>
              </a:lnSpc>
            </a:pPr>
            <a:r>
              <a:rPr lang="pt-BR" sz="1700" smtClean="0">
                <a:latin typeface="Arial" charset="0"/>
              </a:rPr>
              <a:t>&gt; 7 evacuações no dia </a:t>
            </a:r>
          </a:p>
          <a:p>
            <a:pPr lvl="1">
              <a:lnSpc>
                <a:spcPct val="80000"/>
              </a:lnSpc>
            </a:pPr>
            <a:r>
              <a:rPr lang="pt-BR" sz="1700" smtClean="0">
                <a:latin typeface="Arial" charset="0"/>
              </a:rPr>
              <a:t>Diarréia com sangue ou muco </a:t>
            </a:r>
          </a:p>
          <a:p>
            <a:pPr lvl="1">
              <a:lnSpc>
                <a:spcPct val="80000"/>
              </a:lnSpc>
            </a:pPr>
            <a:r>
              <a:rPr lang="pt-BR" sz="1700" smtClean="0">
                <a:latin typeface="Arial" charset="0"/>
              </a:rPr>
              <a:t>Diarréia por </a:t>
            </a:r>
            <a:r>
              <a:rPr lang="pt-BR" sz="1700" i="1" smtClean="0">
                <a:latin typeface="Arial" charset="0"/>
              </a:rPr>
              <a:t>Shigella, E.coli enterotoxigênica, V cholerae</a:t>
            </a:r>
            <a:r>
              <a:rPr lang="pt-BR" sz="1700" smtClean="0">
                <a:latin typeface="Arial" charset="0"/>
              </a:rPr>
              <a:t>, Ameba e giárdia e. Salmonelose em 50 anos ou se portador </a:t>
            </a: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itle 1"/>
          <p:cNvSpPr>
            <a:spLocks noGrp="1"/>
          </p:cNvSpPr>
          <p:nvPr>
            <p:ph type="title"/>
          </p:nvPr>
        </p:nvSpPr>
        <p:spPr bwMode="auto">
          <a:xfrm>
            <a:off x="615950" y="2408238"/>
            <a:ext cx="7956550" cy="1601787"/>
          </a:xfrm>
          <a:noFill/>
        </p:spPr>
        <p:txBody>
          <a:bodyPr wrap="square" numCol="1" compatLnSpc="1">
            <a:prstTxWarp prst="textNoShape">
              <a:avLst/>
            </a:prstTxWarp>
          </a:bodyPr>
          <a:lstStyle/>
          <a:p>
            <a:r>
              <a:rPr lang="en-US" smtClean="0"/>
              <a:t>Desidratação, Terapia de Reidratação e Hidratação Venosa</a:t>
            </a:r>
          </a:p>
        </p:txBody>
      </p:sp>
      <p:sp>
        <p:nvSpPr>
          <p:cNvPr id="53251" name="Text Placeholder 2"/>
          <p:cNvSpPr>
            <a:spLocks noGrp="1"/>
          </p:cNvSpPr>
          <p:nvPr>
            <p:ph type="body" idx="1"/>
          </p:nvPr>
        </p:nvSpPr>
        <p:spPr>
          <a:xfrm>
            <a:off x="758825" y="4495800"/>
            <a:ext cx="7735888" cy="403225"/>
          </a:xfrm>
        </p:spPr>
        <p:txBody>
          <a:bodyPr/>
          <a:lstStyle/>
          <a:p>
            <a:pPr>
              <a:spcBef>
                <a:spcPct val="0"/>
              </a:spcBef>
            </a:pP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itle 1"/>
          <p:cNvSpPr>
            <a:spLocks noGrp="1"/>
          </p:cNvSpPr>
          <p:nvPr>
            <p:ph type="title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en-US" smtClean="0"/>
              <a:t>Avaliação da Desidratação</a:t>
            </a:r>
          </a:p>
        </p:txBody>
      </p:sp>
      <p:pic>
        <p:nvPicPr>
          <p:cNvPr id="54275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rcRect l="-7947" r="-7947"/>
          <a:stretch>
            <a:fillRect/>
          </a:stretch>
        </p:blipFill>
        <p:spPr>
          <a:xfrm>
            <a:off x="284163" y="2109788"/>
            <a:ext cx="8574087" cy="399256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itle 1"/>
          <p:cNvSpPr>
            <a:spLocks noGrp="1"/>
          </p:cNvSpPr>
          <p:nvPr>
            <p:ph type="title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en-US" smtClean="0"/>
              <a:t>Avaliação da Desidratação</a:t>
            </a:r>
          </a:p>
        </p:txBody>
      </p:sp>
      <p:pic>
        <p:nvPicPr>
          <p:cNvPr id="55299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rcRect l="-10797" r="-10797"/>
          <a:stretch>
            <a:fillRect/>
          </a:stretch>
        </p:blipFill>
        <p:spPr>
          <a:xfrm>
            <a:off x="284163" y="2109788"/>
            <a:ext cx="8574087" cy="399256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itle 1"/>
          <p:cNvSpPr>
            <a:spLocks noGrp="1"/>
          </p:cNvSpPr>
          <p:nvPr>
            <p:ph type="title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en-US" smtClean="0"/>
              <a:t>Soluções Glicossalinas por Via Oral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55000" lnSpcReduction="20000"/>
          </a:bodyPr>
          <a:lstStyle/>
          <a:p>
            <a:pPr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Soro Caseiro </a:t>
            </a:r>
            <a:endParaRPr lang="pt-BR" sz="2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Recomendado pelo MS </a:t>
            </a:r>
            <a:endParaRPr lang="pt-BR" sz="1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2"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Concentração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de 40-50 mEq/L de sódio .</a:t>
            </a:r>
            <a:endParaRPr lang="pt-BR" sz="16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pt-BR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Preparo</a:t>
            </a:r>
            <a:endParaRPr lang="pt-BR" sz="1800" i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2"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Um copo cheio de água limpa, </a:t>
            </a:r>
            <a:endParaRPr lang="pt-BR" sz="1600" i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2"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1 pitada de sal (1 medida rasa de sal)</a:t>
            </a:r>
            <a:endParaRPr lang="pt-BR" sz="1600" i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2"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8 pitadas de açúcar (um punhado ou 2 medidas rasas).</a:t>
            </a:r>
            <a:endParaRPr lang="pt-BR" sz="1600" i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pt-BR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Não é capaz de tratar desidratação. Útil para manter o paciente hidratado</a:t>
            </a:r>
            <a:r>
              <a:rPr lang="pt-BR" i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.</a:t>
            </a:r>
            <a:endParaRPr lang="pt-BR" i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Soro de Reidratação Oral – SRO </a:t>
            </a:r>
            <a:endParaRPr lang="pt-BR" sz="2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pt-BR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Nova Concentração: 245 mOsm/L (osmolaridade reduzida)</a:t>
            </a:r>
            <a:endParaRPr lang="pt-BR" sz="1800" i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2"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en-GB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Menor concentração de sódio e de glicose</a:t>
            </a:r>
            <a:endParaRPr lang="pt-BR" sz="1600" i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pt-BR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Objetivo</a:t>
            </a:r>
            <a:endParaRPr lang="pt-BR" sz="1800" i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2"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Menor taxa de perda fecal</a:t>
            </a:r>
            <a:endParaRPr lang="pt-BR" sz="16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2"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Menos vômitos</a:t>
            </a:r>
            <a:endParaRPr lang="pt-BR" sz="16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2"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Menor duração da diarreia </a:t>
            </a:r>
            <a:endParaRPr lang="pt-BR" sz="16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2"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Menor necessidade de hidratação venosa </a:t>
            </a:r>
            <a:endParaRPr lang="pt-BR" sz="16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56324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41913" y="2109788"/>
            <a:ext cx="3582987" cy="1331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Title 1"/>
          <p:cNvSpPr>
            <a:spLocks noGrp="1"/>
          </p:cNvSpPr>
          <p:nvPr>
            <p:ph type="title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en-US" smtClean="0"/>
              <a:t>Plano 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10000"/>
          </a:bodyPr>
          <a:lstStyle/>
          <a:p>
            <a:pPr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Utilizado se o paciente não apresenta Desidratação</a:t>
            </a:r>
            <a:endParaRPr lang="pt-BR" sz="2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Aumentar a ingestão hídrica:</a:t>
            </a:r>
            <a:endParaRPr lang="pt-BR" sz="2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Utilizando</a:t>
            </a:r>
            <a:endParaRPr lang="pt-BR" sz="1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2"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Soro Caseiro</a:t>
            </a:r>
            <a:endParaRPr lang="pt-BR" sz="16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2"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Chás</a:t>
            </a:r>
            <a:endParaRPr lang="pt-BR" sz="16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2"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Sopas</a:t>
            </a:r>
            <a:endParaRPr lang="pt-BR" sz="16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2"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Sucos</a:t>
            </a:r>
          </a:p>
          <a:p>
            <a:pPr marL="914400" lvl="2" indent="0"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buFont typeface="Wingdings" pitchFamily="2" charset="2"/>
              <a:buNone/>
              <a:defRPr/>
            </a:pPr>
            <a:endParaRPr lang="pt-BR" sz="16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pt-BR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Volume após cada evacuação diarreica:</a:t>
            </a:r>
            <a:endParaRPr lang="pt-BR" sz="1800" i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2"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&lt; 2 anos (OMS; MS: 1 ano): 50-100 ml  </a:t>
            </a:r>
            <a:endParaRPr lang="pt-BR" sz="16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2"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&gt; 2 anos (OMS; MS: 1 ano): 100-200 ml </a:t>
            </a:r>
            <a:endParaRPr lang="pt-BR" sz="16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endParaRPr lang="en-US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57348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84838" y="2644775"/>
            <a:ext cx="2806700" cy="276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itle 1"/>
          <p:cNvSpPr>
            <a:spLocks noGrp="1"/>
          </p:cNvSpPr>
          <p:nvPr>
            <p:ph type="title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en-US" smtClean="0"/>
              <a:t>Plano 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20000"/>
          </a:bodyPr>
          <a:lstStyle/>
          <a:p>
            <a:pPr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Manter dieta habitual, em especial o leite materno. </a:t>
            </a: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Corrigir erros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dietéticos</a:t>
            </a:r>
            <a:endParaRPr lang="pt-BR" sz="1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Orientar sinais de desidratação </a:t>
            </a:r>
            <a:endParaRPr lang="pt-BR" sz="2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Olhos fundos, boca seca, pouca urina, muita sede</a:t>
            </a:r>
            <a:endParaRPr lang="pt-BR" sz="1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pt-BR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Retornar ao serviço de saúde e iniciar a administração de </a:t>
            </a:r>
            <a:r>
              <a:rPr lang="pt-BR" i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SRO</a:t>
            </a:r>
            <a:r>
              <a:rPr lang="pt-BR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caso a diarreia piore ou se a criança apresentar os sinais acima</a:t>
            </a:r>
            <a:endParaRPr lang="pt-BR" sz="1800" i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Suplementação de Zinco </a:t>
            </a:r>
            <a:endParaRPr lang="pt-BR" sz="2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1x/dia durante 10-14 dias</a:t>
            </a:r>
            <a:endParaRPr lang="pt-BR" sz="1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Até 6 meses de idade: 10 mg/dia</a:t>
            </a:r>
            <a:endParaRPr lang="pt-BR" sz="1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Maiores de 6 meses de idade: 20 mg/dia</a:t>
            </a:r>
            <a:endParaRPr lang="pt-BR" sz="1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endParaRPr lang="en-US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58372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86450" y="4800600"/>
            <a:ext cx="2825750" cy="176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itle 1"/>
          <p:cNvSpPr>
            <a:spLocks noGrp="1"/>
          </p:cNvSpPr>
          <p:nvPr>
            <p:ph type="title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en-US" smtClean="0"/>
              <a:t>Plano B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/>
          </a:bodyPr>
          <a:lstStyle/>
          <a:p>
            <a:pPr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</a:rPr>
              <a:t>Utilizado em caso de Desidratação que não seja Grave</a:t>
            </a:r>
            <a:endParaRPr lang="pt-BR" sz="2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TRO na Unidade de Saúde</a:t>
            </a:r>
            <a:endParaRPr lang="pt-BR" sz="1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Orientação inicial:</a:t>
            </a:r>
            <a:endParaRPr lang="pt-BR" sz="2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Soro de Reidratação Oral (SRO)</a:t>
            </a:r>
            <a:endParaRPr lang="pt-BR" sz="1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2"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MS: 50-100 ml/kg em 4-6h (com 75 mEq do sódio por litro)</a:t>
            </a:r>
            <a:endParaRPr lang="pt-BR" sz="1600" i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2"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 quantidade aproximada em ml de SRO nas próximas 4h é de 75 x peso</a:t>
            </a:r>
            <a:endParaRPr lang="pt-BR" sz="1600" i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pt-BR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Forma de Administração: em pequenas alíquotas </a:t>
            </a:r>
            <a:endParaRPr lang="pt-BR" sz="1800" i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2"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en-GB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Em quantidade pequena com grande frequência</a:t>
            </a:r>
            <a:endParaRPr lang="pt-BR" sz="1600" i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endParaRPr lang="en-US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Title 1"/>
          <p:cNvSpPr>
            <a:spLocks noGrp="1"/>
          </p:cNvSpPr>
          <p:nvPr>
            <p:ph type="title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en-US" smtClean="0"/>
              <a:t>Plano B</a:t>
            </a:r>
          </a:p>
        </p:txBody>
      </p:sp>
      <p:sp>
        <p:nvSpPr>
          <p:cNvPr id="6041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i="1" smtClean="0"/>
              <a:t>Dieta</a:t>
            </a:r>
            <a:endParaRPr lang="pt-BR" sz="2000" i="1" smtClean="0"/>
          </a:p>
          <a:p>
            <a:pPr lvl="1"/>
            <a:r>
              <a:rPr lang="en-GB" i="1" smtClean="0"/>
              <a:t>Lactentes continuam com o leite materno, junto com o SRO</a:t>
            </a:r>
            <a:endParaRPr lang="pt-BR" sz="1800" i="1" smtClean="0"/>
          </a:p>
          <a:p>
            <a:pPr lvl="2"/>
            <a:r>
              <a:rPr lang="en-GB" i="1" smtClean="0"/>
              <a:t>Pacientes com outro tipo de alimentação deverão receber somente o SRO enquanto mantêm sinais de desidratação</a:t>
            </a:r>
            <a:endParaRPr lang="pt-BR" sz="1600" i="1" smtClean="0"/>
          </a:p>
          <a:p>
            <a:r>
              <a:rPr lang="pt-BR" smtClean="0"/>
              <a:t>Reavaliação Frequente</a:t>
            </a:r>
            <a:endParaRPr lang="pt-BR" sz="2000" smtClean="0"/>
          </a:p>
          <a:p>
            <a:pPr lvl="1"/>
            <a:r>
              <a:rPr lang="pt-BR" i="1" smtClean="0"/>
              <a:t>Sinais clínicos</a:t>
            </a:r>
            <a:endParaRPr lang="pt-BR" sz="1800" i="1" smtClean="0"/>
          </a:p>
          <a:p>
            <a:pPr lvl="1"/>
            <a:r>
              <a:rPr lang="pt-BR" i="1" smtClean="0"/>
              <a:t>Anotar Peso</a:t>
            </a:r>
            <a:r>
              <a:rPr lang="en-GB" i="1" smtClean="0"/>
              <a:t> e </a:t>
            </a:r>
            <a:r>
              <a:rPr lang="pt-BR" i="1" smtClean="0"/>
              <a:t>Diurese</a:t>
            </a:r>
            <a:endParaRPr lang="pt-BR" sz="1800" i="1" smtClean="0"/>
          </a:p>
          <a:p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itle 1"/>
          <p:cNvSpPr>
            <a:spLocks noGrp="1"/>
          </p:cNvSpPr>
          <p:nvPr>
            <p:ph type="title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en-US" smtClean="0"/>
              <a:t>Plano B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10000"/>
          </a:bodyPr>
          <a:lstStyle/>
          <a:p>
            <a:pPr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Gastróclise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endParaRPr lang="pt-BR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onda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nasogástrica com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SRO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– 20 a 30 mL/kg/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h</a:t>
            </a:r>
            <a:endParaRPr lang="pt-BR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457200" lvl="1" indent="0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buFont typeface="Wingdings" pitchFamily="2" charset="2"/>
              <a:buNone/>
              <a:defRPr/>
            </a:pP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endParaRPr lang="pt-BR" sz="1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pt-BR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Indicações </a:t>
            </a:r>
            <a:endParaRPr lang="pt-BR" sz="1800" i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2"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Perda de peso após as primeiras 2 horas de tratamento adequado com SRO</a:t>
            </a:r>
            <a:endParaRPr lang="pt-BR" sz="16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2"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Vômitos persistentes em TRO (4 ou mais espisódios/hora)</a:t>
            </a:r>
            <a:endParaRPr lang="pt-BR" sz="16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2"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Distensão abdominal acentuada com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peristalse</a:t>
            </a:r>
            <a:endParaRPr lang="pt-BR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3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em </a:t>
            </a:r>
            <a:r>
              <a:rPr lang="pt-BR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peristalse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= íleo paralítico, então deve-se fazer hidratação 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venosa</a:t>
            </a:r>
            <a:endParaRPr lang="pt-BR" sz="1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2"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Dificuldade de ingestão da SRO</a:t>
            </a:r>
            <a:endParaRPr lang="pt-BR" sz="16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endParaRPr lang="en-US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Title 1"/>
          <p:cNvSpPr>
            <a:spLocks noGrp="1"/>
          </p:cNvSpPr>
          <p:nvPr>
            <p:ph type="title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en-US" smtClean="0"/>
              <a:t>Plano B</a:t>
            </a:r>
          </a:p>
        </p:txBody>
      </p:sp>
      <p:sp>
        <p:nvSpPr>
          <p:cNvPr id="6246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Criança HIDRATADA: desaparecimento dos sinais de desidratação</a:t>
            </a:r>
            <a:endParaRPr lang="pt-BR" sz="1800" smtClean="0"/>
          </a:p>
          <a:p>
            <a:pPr lvl="1"/>
            <a:r>
              <a:rPr lang="pt-BR" smtClean="0"/>
              <a:t>Alta com plano A (SRO)</a:t>
            </a:r>
            <a:endParaRPr lang="pt-BR" sz="1800" smtClean="0"/>
          </a:p>
          <a:p>
            <a:pPr lvl="2"/>
            <a:r>
              <a:rPr lang="pt-BR" smtClean="0"/>
              <a:t>Administrar SRO após cada evacuação nas próximas 48h </a:t>
            </a: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Title 1"/>
          <p:cNvSpPr>
            <a:spLocks noGrp="1"/>
          </p:cNvSpPr>
          <p:nvPr>
            <p:ph type="title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en-US" smtClean="0"/>
              <a:t>Plano C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77500" lnSpcReduction="20000"/>
          </a:bodyPr>
          <a:lstStyle/>
          <a:p>
            <a:pPr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en-US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Utilizado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na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</a:t>
            </a:r>
            <a:r>
              <a:rPr lang="en-US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esidratação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Grave com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ou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sem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choque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Hidratação 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Venosa</a:t>
            </a:r>
            <a:r>
              <a:rPr lang="pt-BR" sz="2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- </a:t>
            </a:r>
            <a:r>
              <a:rPr lang="en-GB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Fase</a:t>
            </a:r>
            <a:r>
              <a:rPr lang="en-GB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</a:rPr>
              <a:t>de Expansão (rápida)</a:t>
            </a:r>
            <a:endParaRPr lang="pt-BR" sz="1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</a:rPr>
              <a:t>Neonatos ou Crianças Cardiopatas</a:t>
            </a:r>
            <a:endParaRPr lang="pt-BR" sz="1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2"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SF 0,9%, 10 ml/kg em 30 minutos</a:t>
            </a:r>
            <a:endParaRPr lang="pt-BR" sz="16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en-GB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Menores</a:t>
            </a:r>
            <a:r>
              <a:rPr lang="en-GB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</a:rPr>
              <a:t>de 5 anos</a:t>
            </a:r>
            <a:endParaRPr lang="pt-BR" sz="1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2"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SF 0,9%, 20 ml/kg EV em 30 minutos</a:t>
            </a:r>
            <a:endParaRPr lang="pt-BR" sz="16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en-GB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Maiores</a:t>
            </a:r>
            <a:r>
              <a:rPr lang="en-GB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</a:rPr>
              <a:t>de 5 anos</a:t>
            </a:r>
            <a:endParaRPr lang="pt-BR" sz="1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2"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SF 0,9% 30 ml/kg EV em 30 minutos</a:t>
            </a:r>
            <a:endParaRPr lang="pt-BR" sz="16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2"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</a:rPr>
              <a:t>Ringer Lactato: 70 ml/kg EV em 90 </a:t>
            </a:r>
            <a:r>
              <a:rPr lang="en-GB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minutos</a:t>
            </a:r>
            <a:endParaRPr lang="en-GB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Suspender </a:t>
            </a:r>
            <a:r>
              <a:rPr lang="en-GB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quando</a:t>
            </a:r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</a:rPr>
              <a:t>:</a:t>
            </a: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en-GB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Ocorrer</a:t>
            </a:r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2 </a:t>
            </a:r>
            <a:r>
              <a:rPr lang="en-GB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micções</a:t>
            </a:r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GB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claras</a:t>
            </a:r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e </a:t>
            </a:r>
            <a:r>
              <a:rPr lang="en-GB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abundantes</a:t>
            </a:r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endParaRPr lang="en-GB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en-GB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Melhora</a:t>
            </a:r>
            <a:r>
              <a:rPr lang="en-GB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GB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clínica</a:t>
            </a:r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e </a:t>
            </a:r>
            <a:r>
              <a:rPr lang="en-GB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desaparecimento</a:t>
            </a:r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dos </a:t>
            </a:r>
            <a:r>
              <a:rPr lang="en-GB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sinais</a:t>
            </a:r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de </a:t>
            </a:r>
            <a:r>
              <a:rPr lang="en-GB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desidratação</a:t>
            </a:r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  <a:endParaRPr lang="pt-BR" sz="1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endParaRPr lang="en-US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itle 1"/>
          <p:cNvSpPr>
            <a:spLocks noGrp="1"/>
          </p:cNvSpPr>
          <p:nvPr>
            <p:ph type="title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en-US" smtClean="0"/>
              <a:t>Plano C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85000" lnSpcReduction="20000"/>
          </a:bodyPr>
          <a:lstStyle/>
          <a:p>
            <a:pPr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en-GB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Hidratação</a:t>
            </a:r>
            <a:r>
              <a:rPr lang="en-GB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GB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Venosa</a:t>
            </a:r>
            <a:r>
              <a:rPr lang="en-GB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- </a:t>
            </a:r>
            <a:r>
              <a:rPr lang="en-GB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Fase</a:t>
            </a:r>
            <a:r>
              <a:rPr lang="en-GB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</a:rPr>
              <a:t>de </a:t>
            </a:r>
            <a:r>
              <a:rPr lang="en-GB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Manutenção</a:t>
            </a:r>
            <a:endParaRPr lang="pt-BR" sz="2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en-GB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SG</a:t>
            </a:r>
            <a:r>
              <a:rPr lang="en-GB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</a:rPr>
              <a:t>5% + SF 0,9% na proporção de 4:</a:t>
            </a:r>
            <a:r>
              <a:rPr lang="en-GB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1</a:t>
            </a:r>
            <a:br>
              <a:rPr lang="en-GB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endParaRPr lang="en-GB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endParaRPr lang="en-GB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endParaRPr lang="en-GB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endParaRPr lang="en-GB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en-GB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Hidratação</a:t>
            </a:r>
            <a:r>
              <a:rPr lang="en-GB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GB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Venosa</a:t>
            </a:r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- </a:t>
            </a:r>
            <a:r>
              <a:rPr lang="en-GB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Fase</a:t>
            </a:r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de </a:t>
            </a:r>
            <a:r>
              <a:rPr lang="en-GB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Reposição</a:t>
            </a:r>
            <a:endParaRPr lang="en-GB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SG 5% + SF 0.9% na proporção 1:1 (Volume: 50 ml/kg/dia)</a:t>
            </a:r>
            <a:endParaRPr lang="pt-BR" sz="1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</a:rPr>
              <a:t>KCl 10%: 2 ml para cada 100 ml da solução de manutenção</a:t>
            </a:r>
            <a:endParaRPr lang="pt-BR" sz="2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TRO tão logo seja possível: 5 ml/kg/h </a:t>
            </a:r>
            <a:endParaRPr lang="pt-BR" sz="2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pt-BR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Reavaliação final  após 3-6h</a:t>
            </a:r>
            <a:endParaRPr lang="pt-BR" sz="1800" i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endParaRPr lang="pt-BR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0" indent="0"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buFont typeface="Wingdings" pitchFamily="2" charset="2"/>
              <a:buNone/>
              <a:defRPr/>
            </a:pPr>
            <a:endParaRPr lang="en-US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64516" name="Picture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65213" y="2874963"/>
            <a:ext cx="408305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Title 1"/>
          <p:cNvSpPr>
            <a:spLocks noGrp="1"/>
          </p:cNvSpPr>
          <p:nvPr>
            <p:ph type="title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en-US" smtClean="0"/>
              <a:t>Plano C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70000" lnSpcReduction="20000"/>
          </a:bodyPr>
          <a:lstStyle/>
          <a:p>
            <a:pPr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en-US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Exemplo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:</a:t>
            </a:r>
          </a:p>
          <a:p>
            <a:pPr lvl="1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en-US" b="1" u="sng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Criança</a:t>
            </a:r>
            <a:r>
              <a:rPr lang="en-US" b="1" u="sng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b="1" u="sng" dirty="0">
                <a:solidFill>
                  <a:schemeClr val="tx1">
                    <a:lumMod val="85000"/>
                    <a:lumOff val="15000"/>
                  </a:schemeClr>
                </a:solidFill>
              </a:rPr>
              <a:t>de 5 kg – </a:t>
            </a:r>
            <a:r>
              <a:rPr lang="en-US" b="1" u="sng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Previsão</a:t>
            </a:r>
            <a:r>
              <a:rPr lang="en-US" b="1" u="sng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b="1" u="sng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para</a:t>
            </a:r>
            <a:r>
              <a:rPr lang="en-US" b="1" u="sng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24 </a:t>
            </a:r>
            <a:r>
              <a:rPr lang="en-US" b="1" u="sng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horas</a:t>
            </a:r>
            <a:endParaRPr lang="en-US" b="1" u="sng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2"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Volume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para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manutenção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: 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100 ml/kg/</a:t>
            </a:r>
            <a:r>
              <a:rPr lang="en-US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dia</a:t>
            </a:r>
            <a:endParaRPr lang="en-US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3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5x100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= 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500ml </a:t>
            </a:r>
          </a:p>
          <a:p>
            <a:pPr lvl="2"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Volume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para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reposição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: 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50 ml/kg/</a:t>
            </a:r>
            <a:r>
              <a:rPr lang="en-US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dia</a:t>
            </a:r>
            <a:endParaRPr lang="en-US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3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5x50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= 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250ml</a:t>
            </a:r>
          </a:p>
          <a:p>
            <a:pPr lvl="2"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en-US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KCl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10%: 2ml </a:t>
            </a:r>
            <a:r>
              <a:rPr lang="en-US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KCL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/ 100 ml de volume de </a:t>
            </a:r>
            <a:r>
              <a:rPr lang="en-US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manutenção</a:t>
            </a:r>
            <a:endParaRPr lang="en-US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3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2x5 =10 ml</a:t>
            </a:r>
          </a:p>
          <a:p>
            <a:pPr marL="803275" lvl="2" indent="0"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buFont typeface="Wingdings" pitchFamily="2" charset="2"/>
              <a:buNone/>
              <a:defRPr/>
            </a:pPr>
            <a:endParaRPr lang="en-US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2"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en-US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Solução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: </a:t>
            </a:r>
            <a:r>
              <a:rPr lang="en-US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Manutenção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(4:1) 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+ </a:t>
            </a:r>
            <a:r>
              <a:rPr lang="en-US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Reposição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(1:1):</a:t>
            </a:r>
          </a:p>
          <a:p>
            <a:pPr lvl="3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en-US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SG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5% = 400 ml (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manutenção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) + 125 ml (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reposição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) = 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525ml</a:t>
            </a:r>
          </a:p>
          <a:p>
            <a:pPr lvl="3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SF 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0,9% = 100ml (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manutenção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) + 125 ml(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reposição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) = 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225ml</a:t>
            </a:r>
          </a:p>
          <a:p>
            <a:pPr lvl="3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en-US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KCl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10% 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= 10 ml</a:t>
            </a:r>
          </a:p>
          <a:p>
            <a:pPr lvl="3" fontAlgn="auto">
              <a:spcAft>
                <a:spcPts val="0"/>
              </a:spcAft>
              <a:buClr>
                <a:schemeClr val="tx1">
                  <a:lumMod val="75000"/>
                  <a:lumOff val="25000"/>
                </a:schemeClr>
              </a:buClr>
              <a:defRPr/>
            </a:pPr>
            <a:endParaRPr lang="en-US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2"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Volume </a:t>
            </a:r>
            <a:r>
              <a:rPr lang="en-US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total da </a:t>
            </a:r>
            <a:r>
              <a:rPr lang="en-US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hidratação</a:t>
            </a:r>
            <a:r>
              <a:rPr lang="en-US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= 525+225+10 = 760 ml </a:t>
            </a:r>
            <a:r>
              <a:rPr lang="en-US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nas</a:t>
            </a:r>
            <a:r>
              <a:rPr lang="en-US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24 </a:t>
            </a:r>
            <a:r>
              <a:rPr 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hrs</a:t>
            </a:r>
            <a:endParaRPr lang="en-US" b="1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2"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r>
              <a:rPr 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Velocidade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de </a:t>
            </a:r>
            <a:r>
              <a:rPr lang="en-US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infusão</a:t>
            </a:r>
            <a:r>
              <a:rPr lang="en-US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: 31, 6ml/</a:t>
            </a:r>
            <a:r>
              <a:rPr lang="en-US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hora</a:t>
            </a:r>
            <a:r>
              <a:rPr lang="en-US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</a:t>
            </a:r>
            <a:endParaRPr lang="en-US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2" fontAlgn="auto">
              <a:spcAft>
                <a:spcPts val="0"/>
              </a:spcAft>
              <a:buClr>
                <a:schemeClr val="bg1">
                  <a:lumMod val="65000"/>
                </a:schemeClr>
              </a:buClr>
              <a:defRPr/>
            </a:pPr>
            <a:endParaRPr lang="en-US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Title 1"/>
          <p:cNvSpPr>
            <a:spLocks noGrp="1"/>
          </p:cNvSpPr>
          <p:nvPr>
            <p:ph type="title"/>
          </p:nvPr>
        </p:nvSpPr>
        <p:spPr bwMode="auto">
          <a:xfrm>
            <a:off x="615950" y="2408238"/>
            <a:ext cx="7956550" cy="1601787"/>
          </a:xfrm>
          <a:noFill/>
        </p:spPr>
        <p:txBody>
          <a:bodyPr wrap="square" numCol="1" compatLnSpc="1">
            <a:prstTxWarp prst="textNoShape">
              <a:avLst/>
            </a:prstTxWarp>
          </a:bodyPr>
          <a:lstStyle/>
          <a:p>
            <a:r>
              <a:rPr lang="en-US" smtClean="0"/>
              <a:t>OBRIGADA!</a:t>
            </a:r>
          </a:p>
        </p:txBody>
      </p:sp>
      <p:sp>
        <p:nvSpPr>
          <p:cNvPr id="66563" name="Text Placeholder 2"/>
          <p:cNvSpPr>
            <a:spLocks noGrp="1"/>
          </p:cNvSpPr>
          <p:nvPr>
            <p:ph type="body" idx="1"/>
          </p:nvPr>
        </p:nvSpPr>
        <p:spPr>
          <a:xfrm>
            <a:off x="758825" y="4495800"/>
            <a:ext cx="7735888" cy="403225"/>
          </a:xfrm>
        </p:spPr>
        <p:txBody>
          <a:bodyPr/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pic>
        <p:nvPicPr>
          <p:cNvPr id="66564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62600" y="2109788"/>
            <a:ext cx="3295650" cy="2197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6565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109788"/>
            <a:ext cx="3295650" cy="2197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Title 1"/>
          <p:cNvSpPr>
            <a:spLocks noGrp="1"/>
          </p:cNvSpPr>
          <p:nvPr>
            <p:ph type="title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en-US" smtClean="0"/>
              <a:t>Referências Bibliográficas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000" smtClean="0"/>
              <a:t>SANTOS, Klésia dos Reis; SUGAI, Luciana; MARGOTTO, Paulo Roberto. Diarréia Aguda Infecciosa. 2011. Disponível em: </a:t>
            </a:r>
            <a:r>
              <a:rPr lang="en-US" sz="2000" smtClean="0">
                <a:hlinkClick r:id="rId2"/>
              </a:rPr>
              <a:t>www.paulomargoto.com.br</a:t>
            </a:r>
            <a:r>
              <a:rPr lang="en-US" sz="2000" smtClean="0"/>
              <a:t> . Acesso em: 12 maio 2016.</a:t>
            </a:r>
            <a:endParaRPr lang="pt-BR" sz="2000" smtClean="0"/>
          </a:p>
          <a:p>
            <a:pPr>
              <a:lnSpc>
                <a:spcPct val="90000"/>
              </a:lnSpc>
            </a:pPr>
            <a:r>
              <a:rPr lang="pt-BR" sz="2000" smtClean="0"/>
              <a:t>Barbuti, R.C. Diarréias agudas: aspectos clínicos, etiológicos e terapêuticos. Rev Bras de Med Ped Mod.  </a:t>
            </a:r>
            <a:endParaRPr lang="en-US" sz="2000" smtClean="0"/>
          </a:p>
          <a:p>
            <a:pPr>
              <a:lnSpc>
                <a:spcPct val="90000"/>
              </a:lnSpc>
            </a:pPr>
            <a:r>
              <a:rPr lang="en-US" sz="2000" smtClean="0"/>
              <a:t>MORAIS, Mauro B. et al. Guia de Pediatria, 2005</a:t>
            </a:r>
          </a:p>
          <a:p>
            <a:pPr>
              <a:lnSpc>
                <a:spcPct val="90000"/>
              </a:lnSpc>
            </a:pPr>
            <a:r>
              <a:rPr lang="en-US" sz="2000" smtClean="0"/>
              <a:t>CARPI, Mario F. Pediatria Clínica Faculdade de Medicina de Botucatu, 1º ed.,2006</a:t>
            </a:r>
          </a:p>
          <a:p>
            <a:pPr>
              <a:lnSpc>
                <a:spcPct val="90000"/>
              </a:lnSpc>
            </a:pPr>
            <a:r>
              <a:rPr lang="en-US" sz="2000" smtClean="0"/>
              <a:t>Tratado de Pediatria – Sociedade Brasileira de Pediatria. 3</a:t>
            </a:r>
            <a:r>
              <a:rPr lang="en-US" sz="2000" baseline="30000" smtClean="0"/>
              <a:t>a</a:t>
            </a:r>
            <a:r>
              <a:rPr lang="en-US" sz="2000" smtClean="0"/>
              <a:t> Edição. Fábio Ancora Lopes, Dioclécio Campos Junior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pectrum">
  <a:themeElements>
    <a:clrScheme name="Spectrum">
      <a:dk1>
        <a:sysClr val="windowText" lastClr="000000"/>
      </a:dk1>
      <a:lt1>
        <a:sysClr val="window" lastClr="FFFFFF"/>
      </a:lt1>
      <a:dk2>
        <a:srgbClr val="252731"/>
      </a:dk2>
      <a:lt2>
        <a:srgbClr val="EAE7E4"/>
      </a:lt2>
      <a:accent1>
        <a:srgbClr val="990000"/>
      </a:accent1>
      <a:accent2>
        <a:srgbClr val="FF6600"/>
      </a:accent2>
      <a:accent3>
        <a:srgbClr val="FFBA00"/>
      </a:accent3>
      <a:accent4>
        <a:srgbClr val="99CC00"/>
      </a:accent4>
      <a:accent5>
        <a:srgbClr val="528A02"/>
      </a:accent5>
      <a:accent6>
        <a:srgbClr val="333333"/>
      </a:accent6>
      <a:hlink>
        <a:srgbClr val="660000"/>
      </a:hlink>
      <a:folHlink>
        <a:srgbClr val="CC3300"/>
      </a:folHlink>
    </a:clrScheme>
    <a:fontScheme name="Spectrum">
      <a:majorFont>
        <a:latin typeface="Corbel"/>
        <a:ea typeface=""/>
        <a:cs typeface=""/>
        <a:font script="Jpan" typeface="ＭＳ ゴシック"/>
        <a:font script="Hans" typeface="宋体"/>
        <a:font script="Hant" typeface="新細明體"/>
      </a:majorFont>
      <a:minorFont>
        <a:latin typeface="Calibri"/>
        <a:ea typeface=""/>
        <a:cs typeface=""/>
        <a:font script="Jpan" typeface="ＭＳ ゴシック"/>
        <a:font script="Hans" typeface="宋体"/>
        <a:font script="Hant" typeface="新細明體"/>
      </a:minorFont>
    </a:fontScheme>
    <a:fmtScheme name="Spectrum">
      <a: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70000"/>
                <a:satMod val="150000"/>
              </a:schemeClr>
            </a:gs>
            <a:gs pos="100000">
              <a:schemeClr val="phClr">
                <a:tint val="95000"/>
                <a:satMod val="1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95000"/>
                <a:shade val="70000"/>
                <a:satMod val="150000"/>
              </a:schemeClr>
            </a:gs>
            <a:gs pos="100000">
              <a:schemeClr val="phClr">
                <a:tint val="100000"/>
                <a:shade val="100000"/>
                <a:satMod val="150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6600000" sx="101000" sy="101000" rotWithShape="0">
              <a:srgbClr val="000000">
                <a:alpha val="75000"/>
              </a:srgbClr>
            </a:outerShdw>
          </a:effectLst>
        </a:effectStyle>
        <a:effectStyle>
          <a:effectLst>
            <a:outerShdw blurRad="50800" dir="5400000" sx="105000" sy="105000" algn="ctr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4800000"/>
            </a:lightRig>
          </a:scene3d>
          <a:sp3d prstMaterial="matte">
            <a:bevelT w="63500" h="50800" prst="angl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Spectrum.thmx</Template>
  <TotalTime>318</TotalTime>
  <Words>3010</Words>
  <Application>Microsoft Macintosh PowerPoint</Application>
  <PresentationFormat>Apresentação na tela (4:3)</PresentationFormat>
  <Paragraphs>461</Paragraphs>
  <Slides>49</Slides>
  <Notes>12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49</vt:i4>
      </vt:variant>
    </vt:vector>
  </HeadingPairs>
  <TitlesOfParts>
    <vt:vector size="50" baseType="lpstr">
      <vt:lpstr>Spectrum</vt:lpstr>
      <vt:lpstr>Gastroenterocolite Aguda, Desidratação, Terapia de Reidratação Oral e Hidratação Venosa</vt:lpstr>
      <vt:lpstr>Caso Clínico</vt:lpstr>
      <vt:lpstr>História Clínica</vt:lpstr>
      <vt:lpstr>História Clínica</vt:lpstr>
      <vt:lpstr>História Clínica</vt:lpstr>
      <vt:lpstr>História Clínica</vt:lpstr>
      <vt:lpstr>Exame Físico</vt:lpstr>
      <vt:lpstr>Hipóteses Diagnósticas</vt:lpstr>
      <vt:lpstr>Exames Laboratoriais</vt:lpstr>
      <vt:lpstr>Exames Laboratoriais</vt:lpstr>
      <vt:lpstr>Radiografia</vt:lpstr>
      <vt:lpstr>Gastroenterocolite Aguda</vt:lpstr>
      <vt:lpstr>Conceitos Iniciais</vt:lpstr>
      <vt:lpstr>Conceitos Iniciais</vt:lpstr>
      <vt:lpstr>Epidemiologia</vt:lpstr>
      <vt:lpstr>Mecanismos Etiopatogênicos</vt:lpstr>
      <vt:lpstr>Mecanismos Etiopatogênicos</vt:lpstr>
      <vt:lpstr>Mecanismos Etiopatogênicos</vt:lpstr>
      <vt:lpstr>Etiologia </vt:lpstr>
      <vt:lpstr>Etiologia Viral - Rotavírus </vt:lpstr>
      <vt:lpstr>Etiologia Viral -  Rotavírus</vt:lpstr>
      <vt:lpstr>Etiologia Bacteriana -  E. coli </vt:lpstr>
      <vt:lpstr>Etiologia Bacteriana - E. coli </vt:lpstr>
      <vt:lpstr>Etiologia Bacteriana -  Vibrião Colérico     </vt:lpstr>
      <vt:lpstr>Etiologia Bacteriana - Salmonella </vt:lpstr>
      <vt:lpstr>Etiologia Bacteriana – Shigella</vt:lpstr>
      <vt:lpstr>Etiologia Bacteriana – Campylobacter jejuni  </vt:lpstr>
      <vt:lpstr>Etiologia Bacteriana - Yersinia Enterocilitica </vt:lpstr>
      <vt:lpstr>Etiologia Bacteriana -  Clostridium difficile </vt:lpstr>
      <vt:lpstr>Etiologia por Parasita – Giardia lamblia</vt:lpstr>
      <vt:lpstr>Etiologia por Parasita – Entamoeba histolytica</vt:lpstr>
      <vt:lpstr>Diagnóstico</vt:lpstr>
      <vt:lpstr>Tratamento Específico</vt:lpstr>
      <vt:lpstr>Tratamento</vt:lpstr>
      <vt:lpstr>Desidratação, Terapia de Reidratação e Hidratação Venosa</vt:lpstr>
      <vt:lpstr>Avaliação da Desidratação</vt:lpstr>
      <vt:lpstr>Avaliação da Desidratação</vt:lpstr>
      <vt:lpstr>Soluções Glicossalinas por Via Oral</vt:lpstr>
      <vt:lpstr>Plano A</vt:lpstr>
      <vt:lpstr>Plano A</vt:lpstr>
      <vt:lpstr>Plano B</vt:lpstr>
      <vt:lpstr>Plano B</vt:lpstr>
      <vt:lpstr>Plano B</vt:lpstr>
      <vt:lpstr>Plano B</vt:lpstr>
      <vt:lpstr>Plano C</vt:lpstr>
      <vt:lpstr>Plano C</vt:lpstr>
      <vt:lpstr>Plano C</vt:lpstr>
      <vt:lpstr>OBRIGADA!</vt:lpstr>
      <vt:lpstr>Referências Bibliográficas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Gastroenterocolite Aguda, Desidratação e Terapia de Reidratação Oral</dc:title>
  <dc:creator>Cynthia Araujo</dc:creator>
  <cp:lastModifiedBy>Paulo</cp:lastModifiedBy>
  <cp:revision>30</cp:revision>
  <dcterms:created xsi:type="dcterms:W3CDTF">2016-05-17T21:50:20Z</dcterms:created>
  <dcterms:modified xsi:type="dcterms:W3CDTF">2016-05-19T18:46:49Z</dcterms:modified>
</cp:coreProperties>
</file>