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4" r:id="rId2"/>
    <p:sldId id="287" r:id="rId3"/>
    <p:sldId id="289" r:id="rId4"/>
    <p:sldId id="276" r:id="rId5"/>
    <p:sldId id="277" r:id="rId6"/>
    <p:sldId id="278" r:id="rId7"/>
    <p:sldId id="279" r:id="rId8"/>
    <p:sldId id="257" r:id="rId9"/>
    <p:sldId id="258" r:id="rId10"/>
    <p:sldId id="259" r:id="rId11"/>
    <p:sldId id="260" r:id="rId12"/>
    <p:sldId id="264" r:id="rId13"/>
    <p:sldId id="272" r:id="rId14"/>
    <p:sldId id="270" r:id="rId15"/>
    <p:sldId id="265" r:id="rId16"/>
    <p:sldId id="271" r:id="rId17"/>
    <p:sldId id="266" r:id="rId18"/>
    <p:sldId id="273" r:id="rId19"/>
    <p:sldId id="290" r:id="rId20"/>
    <p:sldId id="291" r:id="rId21"/>
    <p:sldId id="293" r:id="rId22"/>
    <p:sldId id="292" r:id="rId23"/>
    <p:sldId id="294" r:id="rId24"/>
    <p:sldId id="295" r:id="rId25"/>
    <p:sldId id="296" r:id="rId26"/>
    <p:sldId id="297" r:id="rId27"/>
    <p:sldId id="303" r:id="rId28"/>
    <p:sldId id="298" r:id="rId29"/>
    <p:sldId id="300" r:id="rId30"/>
    <p:sldId id="301" r:id="rId31"/>
    <p:sldId id="302" r:id="rId32"/>
    <p:sldId id="299" r:id="rId33"/>
    <p:sldId id="322" r:id="rId34"/>
    <p:sldId id="323" r:id="rId35"/>
    <p:sldId id="304" r:id="rId36"/>
    <p:sldId id="305" r:id="rId37"/>
    <p:sldId id="306" r:id="rId38"/>
    <p:sldId id="307" r:id="rId39"/>
    <p:sldId id="317" r:id="rId40"/>
    <p:sldId id="309" r:id="rId41"/>
    <p:sldId id="310" r:id="rId42"/>
    <p:sldId id="311" r:id="rId43"/>
    <p:sldId id="313" r:id="rId44"/>
    <p:sldId id="312" r:id="rId45"/>
    <p:sldId id="315" r:id="rId46"/>
    <p:sldId id="318" r:id="rId47"/>
    <p:sldId id="319" r:id="rId48"/>
    <p:sldId id="320" r:id="rId49"/>
    <p:sldId id="321" r:id="rId50"/>
    <p:sldId id="314" r:id="rId51"/>
    <p:sldId id="316" r:id="rId52"/>
    <p:sldId id="326" r:id="rId53"/>
    <p:sldId id="324" r:id="rId5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3399"/>
    <a:srgbClr val="FF9900"/>
    <a:srgbClr val="FF0000"/>
    <a:srgbClr val="CC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1" d="100"/>
          <a:sy n="81" d="100"/>
        </p:scale>
        <p:origin x="-1363"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cxnSp>
        <p:nvCxnSpPr>
          <p:cNvPr id="4" name="Straight Connector 7"/>
          <p:cNvCxnSpPr/>
          <p:nvPr/>
        </p:nvCxnSpPr>
        <p:spPr>
          <a:xfrm>
            <a:off x="685800" y="339883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pt-BR" smtClean="0"/>
              <a:t>Clique para editar o título mestre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77F49660-228D-4101-8EF6-6CB16FE52FB5}" type="datetimeFigureOut">
              <a:rPr lang="pt-BR"/>
              <a:pPr>
                <a:defRPr/>
              </a:pPr>
              <a:t>29/08/2016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5A147F9-0082-4D67-BF98-25F2778EE854}"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A69793B4-C256-4E3E-9FD9-FDAF65BF619E}" type="datetimeFigureOut">
              <a:rPr lang="pt-BR"/>
              <a:pPr>
                <a:defRPr/>
              </a:pPr>
              <a:t>29/08/2016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D27F730-3E32-441C-A836-17485DD9D784}"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1">
        <a:schemeClr val="bg2"/>
      </p:bgRef>
    </p:bg>
    <p:spTree>
      <p:nvGrpSpPr>
        <p:cNvPr id="1" name=""/>
        <p:cNvGrpSpPr/>
        <p:nvPr/>
      </p:nvGrpSpPr>
      <p:grpSpPr>
        <a:xfrm>
          <a:off x="0" y="0"/>
          <a:ext cx="0" cy="0"/>
          <a:chOff x="0" y="0"/>
          <a:chExt cx="0" cy="0"/>
        </a:xfrm>
      </p:grpSpPr>
      <p:cxnSp>
        <p:nvCxnSpPr>
          <p:cNvPr id="4" name="Straight Connector 6"/>
          <p:cNvCxnSpPr/>
          <p:nvPr/>
        </p:nvCxnSpPr>
        <p:spPr>
          <a:xfrm>
            <a:off x="731838" y="459898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22313" y="2362200"/>
            <a:ext cx="7772400" cy="2200275"/>
          </a:xfrm>
        </p:spPr>
        <p:txBody>
          <a:bodyPr anchor="b"/>
          <a:lstStyle>
            <a:lvl1pPr algn="l">
              <a:defRPr sz="480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722313" y="4626864"/>
            <a:ext cx="7772400" cy="1500187"/>
          </a:xfrm>
        </p:spPr>
        <p:txBody>
          <a:bodyPr>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6DEE76D0-C537-47B8-846C-F60049E79947}" type="datetimeFigureOut">
              <a:rPr lang="pt-BR"/>
              <a:pPr>
                <a:defRPr/>
              </a:pPr>
              <a:t>29/08/2016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C17BFF54-BB1C-42EB-A70A-77DC231F639E}"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E8BB1EBC-E789-4938-B254-81645F859161}" type="datetimeFigureOut">
              <a:rPr lang="pt-BR"/>
              <a:pPr>
                <a:defRPr/>
              </a:pPr>
              <a:t>29/08/2016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8FEED2D5-FA61-48F8-842F-2979A75B1BAD}"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cxnSp>
        <p:nvCxnSpPr>
          <p:cNvPr id="7" name="Straight Connector 10"/>
          <p:cNvCxnSpPr/>
          <p:nvPr/>
        </p:nvCxnSpPr>
        <p:spPr>
          <a:xfrm rot="5400000">
            <a:off x="2218531" y="4045744"/>
            <a:ext cx="470852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0457C0AC-4CF8-41D3-B5BE-83DA66221222}" type="datetimeFigureOut">
              <a:rPr lang="pt-BR"/>
              <a:pPr>
                <a:defRPr/>
              </a:pPr>
              <a:t>29/08/2016</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0" name="Slide Number Placeholder 8"/>
          <p:cNvSpPr>
            <a:spLocks noGrp="1"/>
          </p:cNvSpPr>
          <p:nvPr>
            <p:ph type="sldNum" sz="quarter" idx="12"/>
          </p:nvPr>
        </p:nvSpPr>
        <p:spPr/>
        <p:txBody>
          <a:bodyPr/>
          <a:lstStyle>
            <a:lvl1pPr>
              <a:defRPr/>
            </a:lvl1pPr>
          </a:lstStyle>
          <a:p>
            <a:pPr>
              <a:defRPr/>
            </a:pPr>
            <a:fld id="{42F9D6F1-7351-4D15-8DB6-DB4AE29C6432}"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C545522A-8FEF-4E62-8DBD-A445ACD43286}" type="datetimeFigureOut">
              <a:rPr lang="pt-BR"/>
              <a:pPr>
                <a:defRPr/>
              </a:pPr>
              <a:t>29/08/2016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5ECA7193-BB16-4C91-9581-119A5E5C7E7E}"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9177FD8-9577-4E85-895F-82CB80348098}" type="datetimeFigureOut">
              <a:rPr lang="pt-BR"/>
              <a:pPr>
                <a:defRPr/>
              </a:pPr>
              <a:t>29/08/2016</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AE9E69BF-7165-4DE9-BE13-0269A5C56702}"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cxnSp>
        <p:nvCxnSpPr>
          <p:cNvPr id="5" name="Straight Connector 8"/>
          <p:cNvCxnSpPr/>
          <p:nvPr/>
        </p:nvCxnSpPr>
        <p:spPr>
          <a:xfrm rot="5400000">
            <a:off x="-13494" y="3580607"/>
            <a:ext cx="557847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B8124158-DD78-41ED-93F8-15FCA39F886F}" type="datetimeFigureOut">
              <a:rPr lang="pt-BR"/>
              <a:pPr>
                <a:defRPr/>
              </a:pPr>
              <a:t>29/08/2016</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7BC9CECC-D835-4F84-9B37-2CF9887965F9}"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lstStyle>
            <a:lvl1pPr algn="l">
              <a:defRPr sz="2400" b="0"/>
            </a:lvl1pPr>
          </a:lstStyle>
          <a:p>
            <a:r>
              <a:rPr lang="pt-BR" smtClean="0"/>
              <a:t>Clique para editar o título mestre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9BC70B13-EF96-402D-A8DD-C299676B559A}" type="datetimeFigureOut">
              <a:rPr lang="pt-BR"/>
              <a:pPr>
                <a:defRPr/>
              </a:pPr>
              <a:t>29/08/2016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3902F297-564D-4454-A140-45C1493B8F7B}"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4CF4D91B-C0C7-404C-8FB6-8F1A27AD846A}" type="datetimeFigureOut">
              <a:rPr lang="pt-BR"/>
              <a:pPr>
                <a:defRPr/>
              </a:pPr>
              <a:t>29/08/2016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FB71C6F-41C2-47AA-8DF5-90C5F26D8CAF}"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DB65971-61E2-4479-8C13-6B322866D66A}" type="datetimeFigureOut">
              <a:rPr lang="pt-BR"/>
              <a:pPr>
                <a:defRPr/>
              </a:pPr>
              <a:t>29/08/2016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B60BB41A-ADD3-4B28-876A-A23F561FA6F5}"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663"/>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8" name="Text Placeholder 2"/>
          <p:cNvSpPr>
            <a:spLocks noGrp="1"/>
          </p:cNvSpPr>
          <p:nvPr>
            <p:ph type="body" idx="1"/>
          </p:nvPr>
        </p:nvSpPr>
        <p:spPr bwMode="auto">
          <a:xfrm>
            <a:off x="457200" y="1600200"/>
            <a:ext cx="82296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7" name="Rectangle 6"/>
          <p:cNvSpPr/>
          <p:nvPr/>
        </p:nvSpPr>
        <p:spPr>
          <a:xfrm>
            <a:off x="0" y="0"/>
            <a:ext cx="9144000" cy="365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Date Placeholder 3"/>
          <p:cNvSpPr>
            <a:spLocks noGrp="1"/>
          </p:cNvSpPr>
          <p:nvPr>
            <p:ph type="dt" sz="half" idx="2"/>
          </p:nvPr>
        </p:nvSpPr>
        <p:spPr>
          <a:xfrm>
            <a:off x="457200" y="19050"/>
            <a:ext cx="2895600" cy="328613"/>
          </a:xfrm>
          <a:prstGeom prst="rect">
            <a:avLst/>
          </a:prstGeom>
        </p:spPr>
        <p:txBody>
          <a:bodyPr vert="horz" lIns="91440" tIns="45720" rIns="91440" bIns="45720" rtlCol="0" anchor="ctr"/>
          <a:lstStyle>
            <a:lvl1pPr algn="l" fontAlgn="auto">
              <a:spcBef>
                <a:spcPts val="0"/>
              </a:spcBef>
              <a:spcAft>
                <a:spcPts val="0"/>
              </a:spcAft>
              <a:defRPr sz="1200">
                <a:solidFill>
                  <a:srgbClr val="FFFFFF"/>
                </a:solidFill>
                <a:latin typeface="+mn-lt"/>
                <a:cs typeface="+mn-cs"/>
              </a:defRPr>
            </a:lvl1pPr>
          </a:lstStyle>
          <a:p>
            <a:pPr>
              <a:defRPr/>
            </a:pPr>
            <a:fld id="{A50F4C52-D9C4-4571-BDEA-D9BD6F2391FD}" type="datetimeFigureOut">
              <a:rPr lang="pt-BR"/>
              <a:pPr>
                <a:defRPr/>
              </a:pPr>
              <a:t>29/08/2016</a:t>
            </a:fld>
            <a:endParaRPr lang="pt-BR"/>
          </a:p>
        </p:txBody>
      </p:sp>
      <p:sp>
        <p:nvSpPr>
          <p:cNvPr id="5" name="Footer Placeholder 4"/>
          <p:cNvSpPr>
            <a:spLocks noGrp="1"/>
          </p:cNvSpPr>
          <p:nvPr>
            <p:ph type="ftr" sz="quarter" idx="3"/>
          </p:nvPr>
        </p:nvSpPr>
        <p:spPr>
          <a:xfrm>
            <a:off x="3429000" y="19050"/>
            <a:ext cx="4114800" cy="328613"/>
          </a:xfrm>
          <a:prstGeom prst="rect">
            <a:avLst/>
          </a:prstGeom>
        </p:spPr>
        <p:txBody>
          <a:bodyPr vert="horz" lIns="91440" tIns="45720" rIns="91440" bIns="45720" rtlCol="0" anchor="ctr"/>
          <a:lstStyle>
            <a:lvl1pPr algn="ctr" fontAlgn="auto">
              <a:spcBef>
                <a:spcPts val="0"/>
              </a:spcBef>
              <a:spcAft>
                <a:spcPts val="0"/>
              </a:spcAft>
              <a:defRPr sz="120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7620000" y="19050"/>
            <a:ext cx="1066800" cy="328613"/>
          </a:xfrm>
          <a:prstGeom prst="rect">
            <a:avLst/>
          </a:prstGeom>
        </p:spPr>
        <p:txBody>
          <a:bodyPr vert="horz" lIns="91440" tIns="45720" rIns="91440" bIns="45720" rtlCol="0" anchor="ctr"/>
          <a:lstStyle>
            <a:lvl1pPr algn="l" fontAlgn="auto">
              <a:spcBef>
                <a:spcPts val="0"/>
              </a:spcBef>
              <a:spcAft>
                <a:spcPts val="0"/>
              </a:spcAft>
              <a:defRPr sz="1400" b="1">
                <a:solidFill>
                  <a:srgbClr val="FFFFFF"/>
                </a:solidFill>
                <a:latin typeface="+mn-lt"/>
                <a:cs typeface="+mn-cs"/>
              </a:defRPr>
            </a:lvl1pPr>
          </a:lstStyle>
          <a:p>
            <a:pPr>
              <a:defRPr/>
            </a:pPr>
            <a:fld id="{59D865A6-794A-475F-B5E8-DCBDB08C992B}"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98" r:id="rId1"/>
    <p:sldLayoutId id="2147483697" r:id="rId2"/>
    <p:sldLayoutId id="2147483699" r:id="rId3"/>
    <p:sldLayoutId id="2147483696" r:id="rId4"/>
    <p:sldLayoutId id="2147483700" r:id="rId5"/>
    <p:sldLayoutId id="2147483695" r:id="rId6"/>
    <p:sldLayoutId id="2147483694" r:id="rId7"/>
    <p:sldLayoutId id="2147483701" r:id="rId8"/>
    <p:sldLayoutId id="2147483693" r:id="rId9"/>
    <p:sldLayoutId id="2147483692" r:id="rId10"/>
    <p:sldLayoutId id="2147483691" r:id="rId11"/>
  </p:sldLayoutIdLst>
  <p:txStyles>
    <p:titleStyle>
      <a:lvl1pPr algn="l" rtl="0" eaLnBrk="0" fontAlgn="base" hangingPunct="0">
        <a:spcBef>
          <a:spcPct val="0"/>
        </a:spcBef>
        <a:spcAft>
          <a:spcPct val="0"/>
        </a:spcAft>
        <a:defRPr sz="4000" kern="1200" spc="-1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Arial" charset="0"/>
        </a:defRPr>
      </a:lvl2pPr>
      <a:lvl3pPr algn="l" rtl="0" eaLnBrk="0" fontAlgn="base" hangingPunct="0">
        <a:spcBef>
          <a:spcPct val="0"/>
        </a:spcBef>
        <a:spcAft>
          <a:spcPct val="0"/>
        </a:spcAft>
        <a:defRPr sz="4000">
          <a:solidFill>
            <a:schemeClr val="tx2"/>
          </a:solidFill>
          <a:latin typeface="Arial" charset="0"/>
        </a:defRPr>
      </a:lvl3pPr>
      <a:lvl4pPr algn="l" rtl="0" eaLnBrk="0" fontAlgn="base" hangingPunct="0">
        <a:spcBef>
          <a:spcPct val="0"/>
        </a:spcBef>
        <a:spcAft>
          <a:spcPct val="0"/>
        </a:spcAft>
        <a:defRPr sz="4000">
          <a:solidFill>
            <a:schemeClr val="tx2"/>
          </a:solidFill>
          <a:latin typeface="Arial" charset="0"/>
        </a:defRPr>
      </a:lvl4pPr>
      <a:lvl5pPr algn="l" rtl="0" eaLnBrk="0" fontAlgn="base" hangingPunct="0">
        <a:spcBef>
          <a:spcPct val="0"/>
        </a:spcBef>
        <a:spcAft>
          <a:spcPct val="0"/>
        </a:spcAft>
        <a:defRPr sz="4000">
          <a:solidFill>
            <a:schemeClr val="tx2"/>
          </a:solidFill>
          <a:latin typeface="Arial" charset="0"/>
        </a:defRPr>
      </a:lvl5pPr>
      <a:lvl6pPr marL="457200" algn="l" rtl="0" fontAlgn="base">
        <a:spcBef>
          <a:spcPct val="0"/>
        </a:spcBef>
        <a:spcAft>
          <a:spcPct val="0"/>
        </a:spcAft>
        <a:defRPr sz="4000">
          <a:solidFill>
            <a:schemeClr val="tx2"/>
          </a:solidFill>
          <a:latin typeface="Arial" charset="0"/>
        </a:defRPr>
      </a:lvl6pPr>
      <a:lvl7pPr marL="914400" algn="l" rtl="0" fontAlgn="base">
        <a:spcBef>
          <a:spcPct val="0"/>
        </a:spcBef>
        <a:spcAft>
          <a:spcPct val="0"/>
        </a:spcAft>
        <a:defRPr sz="4000">
          <a:solidFill>
            <a:schemeClr val="tx2"/>
          </a:solidFill>
          <a:latin typeface="Arial" charset="0"/>
        </a:defRPr>
      </a:lvl7pPr>
      <a:lvl8pPr marL="1371600" algn="l" rtl="0" fontAlgn="base">
        <a:spcBef>
          <a:spcPct val="0"/>
        </a:spcBef>
        <a:spcAft>
          <a:spcPct val="0"/>
        </a:spcAft>
        <a:defRPr sz="4000">
          <a:solidFill>
            <a:schemeClr val="tx2"/>
          </a:solidFill>
          <a:latin typeface="Arial" charset="0"/>
        </a:defRPr>
      </a:lvl8pPr>
      <a:lvl9pPr marL="1828800" algn="l" rtl="0" fontAlgn="base">
        <a:spcBef>
          <a:spcPct val="0"/>
        </a:spcBef>
        <a:spcAft>
          <a:spcPct val="0"/>
        </a:spcAft>
        <a:defRPr sz="4000">
          <a:solidFill>
            <a:schemeClr val="tx2"/>
          </a:solidFill>
          <a:latin typeface="Arial" charset="0"/>
        </a:defRPr>
      </a:lvl9pPr>
    </p:titleStyle>
    <p:bodyStyle>
      <a:lvl1pPr marL="182563" indent="-182563" algn="l" rtl="0" eaLnBrk="0" fontAlgn="base" hangingPunct="0">
        <a:spcBef>
          <a:spcPct val="20000"/>
        </a:spcBef>
        <a:spcAft>
          <a:spcPct val="0"/>
        </a:spcAft>
        <a:buClr>
          <a:schemeClr val="accent1"/>
        </a:buClr>
        <a:buSzPct val="85000"/>
        <a:buFont typeface="Arial" pitchFamily="34" charset="0"/>
        <a:buChar char="•"/>
        <a:defRPr sz="2400" kern="1200">
          <a:solidFill>
            <a:schemeClr val="tx1"/>
          </a:solidFill>
          <a:latin typeface="+mn-lt"/>
          <a:ea typeface="+mn-ea"/>
          <a:cs typeface="+mn-cs"/>
        </a:defRPr>
      </a:lvl1pPr>
      <a:lvl2pPr marL="457200" indent="-182563" algn="l" rtl="0" eaLnBrk="0" fontAlgn="base" hangingPunct="0">
        <a:spcBef>
          <a:spcPct val="20000"/>
        </a:spcBef>
        <a:spcAft>
          <a:spcPct val="0"/>
        </a:spcAft>
        <a:buClr>
          <a:schemeClr val="accent1"/>
        </a:buClr>
        <a:buSzPct val="85000"/>
        <a:buFont typeface="Arial" pitchFamily="34" charset="0"/>
        <a:buChar char="•"/>
        <a:defRPr sz="2000" kern="1200">
          <a:solidFill>
            <a:schemeClr val="tx1"/>
          </a:solidFill>
          <a:latin typeface="+mn-lt"/>
          <a:ea typeface="+mn-ea"/>
          <a:cs typeface="+mn-cs"/>
        </a:defRPr>
      </a:lvl2pPr>
      <a:lvl3pPr marL="730250" indent="-182563" algn="l" rtl="0" eaLnBrk="0" fontAlgn="base" hangingPunct="0">
        <a:spcBef>
          <a:spcPct val="20000"/>
        </a:spcBef>
        <a:spcAft>
          <a:spcPct val="0"/>
        </a:spcAft>
        <a:buClr>
          <a:schemeClr val="accent1"/>
        </a:buClr>
        <a:buSzPct val="90000"/>
        <a:buFont typeface="Arial" pitchFamily="34" charset="0"/>
        <a:buChar char="•"/>
        <a:defRPr sz="2400" kern="1200">
          <a:solidFill>
            <a:schemeClr val="tx1"/>
          </a:solidFill>
          <a:latin typeface="+mn-lt"/>
          <a:ea typeface="+mn-ea"/>
          <a:cs typeface="+mn-cs"/>
        </a:defRPr>
      </a:lvl3pPr>
      <a:lvl4pPr marL="1004888" indent="-182563" algn="l" rtl="0" eaLnBrk="0" fontAlgn="base" hangingPunct="0">
        <a:spcBef>
          <a:spcPct val="20000"/>
        </a:spcBef>
        <a:spcAft>
          <a:spcPct val="0"/>
        </a:spcAft>
        <a:buClr>
          <a:schemeClr val="accent1"/>
        </a:buClr>
        <a:buFont typeface="Arial" pitchFamily="34" charset="0"/>
        <a:buChar char="•"/>
        <a:defRPr sz="1600" kern="1200">
          <a:solidFill>
            <a:schemeClr val="tx1"/>
          </a:solidFill>
          <a:latin typeface="+mn-lt"/>
          <a:ea typeface="+mn-ea"/>
          <a:cs typeface="+mn-cs"/>
        </a:defRPr>
      </a:lvl4pPr>
      <a:lvl5pPr marL="1187450" indent="-136525" algn="l" rtl="0" eaLnBrk="0" fontAlgn="base" hangingPunct="0">
        <a:spcBef>
          <a:spcPct val="20000"/>
        </a:spcBef>
        <a:spcAft>
          <a:spcPct val="0"/>
        </a:spcAft>
        <a:buClr>
          <a:schemeClr val="accent1"/>
        </a:buClr>
        <a:buSzPct val="100000"/>
        <a:buFont typeface="Arial" pitchFamily="34" charset="0"/>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hyperlink" Target="http://www.ncbi.nlm.nih.gov/pubmed/26567120"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www.ncbi.nlm.nih.gov/pubmed/19174413" TargetMode="External"/><Relationship Id="rId13" Type="http://schemas.openxmlformats.org/officeDocument/2006/relationships/hyperlink" Target="http://www.ncbi.nlm.nih.gov/pubmed/24484771" TargetMode="External"/><Relationship Id="rId18" Type="http://schemas.openxmlformats.org/officeDocument/2006/relationships/hyperlink" Target="http://www.ncbi.nlm.nih.gov/pubmed/23650301" TargetMode="External"/><Relationship Id="rId3" Type="http://schemas.openxmlformats.org/officeDocument/2006/relationships/hyperlink" Target="http://www.ncbi.nlm.nih.gov/pubmed/10636594" TargetMode="External"/><Relationship Id="rId7" Type="http://schemas.openxmlformats.org/officeDocument/2006/relationships/hyperlink" Target="http://www.ncbi.nlm.nih.gov/pubmed/16585307" TargetMode="External"/><Relationship Id="rId12" Type="http://schemas.openxmlformats.org/officeDocument/2006/relationships/hyperlink" Target="http://www.ncbi.nlm.nih.gov/pubmed/19026429" TargetMode="External"/><Relationship Id="rId17" Type="http://schemas.openxmlformats.org/officeDocument/2006/relationships/hyperlink" Target="http://www.ncbi.nlm.nih.gov/pmc/articles/PMC3666108/" TargetMode="External"/><Relationship Id="rId2" Type="http://schemas.openxmlformats.org/officeDocument/2006/relationships/hyperlink" Target="http://www.ncbi.nlm.nih.gov/pubmed/2737101" TargetMode="External"/><Relationship Id="rId16" Type="http://schemas.openxmlformats.org/officeDocument/2006/relationships/hyperlink" Target="http://www.ncbi.nlm.nih.gov/pubmed/19161866" TargetMode="External"/><Relationship Id="rId1" Type="http://schemas.openxmlformats.org/officeDocument/2006/relationships/slideLayout" Target="../slideLayouts/slideLayout2.xml"/><Relationship Id="rId6" Type="http://schemas.openxmlformats.org/officeDocument/2006/relationships/hyperlink" Target="http://www.ncbi.nlm.nih.gov/pubmed/17304424" TargetMode="External"/><Relationship Id="rId11" Type="http://schemas.openxmlformats.org/officeDocument/2006/relationships/hyperlink" Target="http://www.ncbi.nlm.nih.gov/pubmed/21138828" TargetMode="External"/><Relationship Id="rId5" Type="http://schemas.openxmlformats.org/officeDocument/2006/relationships/hyperlink" Target="http://www.ncbi.nlm.nih.gov/pubmed/10735462" TargetMode="External"/><Relationship Id="rId15" Type="http://schemas.openxmlformats.org/officeDocument/2006/relationships/hyperlink" Target="http://www.ncbi.nlm.nih.gov/pubmed/17272616" TargetMode="External"/><Relationship Id="rId10" Type="http://schemas.openxmlformats.org/officeDocument/2006/relationships/hyperlink" Target="http://www.ncbi.nlm.nih.gov/pubmed/24503912" TargetMode="External"/><Relationship Id="rId4" Type="http://schemas.openxmlformats.org/officeDocument/2006/relationships/hyperlink" Target="http://www.ncbi.nlm.nih.gov/pubmed/16777820" TargetMode="External"/><Relationship Id="rId9" Type="http://schemas.openxmlformats.org/officeDocument/2006/relationships/hyperlink" Target="http://www.ncbi.nlm.nih.gov/pmc/articles/PMC3982788/" TargetMode="External"/><Relationship Id="rId14" Type="http://schemas.openxmlformats.org/officeDocument/2006/relationships/hyperlink" Target="http://www.ncbi.nlm.nih.gov/pmc/articles/PMC2803046/"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www.ncbi.nlm.nih.gov/pubmed/24576799" TargetMode="External"/><Relationship Id="rId13" Type="http://schemas.openxmlformats.org/officeDocument/2006/relationships/hyperlink" Target="http://www.ncbi.nlm.nih.gov/pubmed/17974512" TargetMode="External"/><Relationship Id="rId3" Type="http://schemas.openxmlformats.org/officeDocument/2006/relationships/hyperlink" Target="http://www.ncbi.nlm.nih.gov/pubmed/10448176" TargetMode="External"/><Relationship Id="rId7" Type="http://schemas.openxmlformats.org/officeDocument/2006/relationships/hyperlink" Target="http://www.ncbi.nlm.nih.gov/pubmed/22336574" TargetMode="External"/><Relationship Id="rId12" Type="http://schemas.openxmlformats.org/officeDocument/2006/relationships/hyperlink" Target="http://www.ncbi.nlm.nih.gov/pubmed/22065269" TargetMode="External"/><Relationship Id="rId2" Type="http://schemas.openxmlformats.org/officeDocument/2006/relationships/hyperlink" Target="http://www.ncbi.nlm.nih.gov/pmc/articles/PMC1720986/" TargetMode="External"/><Relationship Id="rId16" Type="http://schemas.openxmlformats.org/officeDocument/2006/relationships/hyperlink" Target="http://www.ncbi.nlm.nih.gov/pubmed/14829440" TargetMode="External"/><Relationship Id="rId1" Type="http://schemas.openxmlformats.org/officeDocument/2006/relationships/slideLayout" Target="../slideLayouts/slideLayout2.xml"/><Relationship Id="rId6" Type="http://schemas.openxmlformats.org/officeDocument/2006/relationships/hyperlink" Target="http://www.ncbi.nlm.nih.gov/pmc/articles/PMC3357442/" TargetMode="External"/><Relationship Id="rId11" Type="http://schemas.openxmlformats.org/officeDocument/2006/relationships/hyperlink" Target="http://www.ncbi.nlm.nih.gov/pubmed/23548640" TargetMode="External"/><Relationship Id="rId5" Type="http://schemas.openxmlformats.org/officeDocument/2006/relationships/hyperlink" Target="http://www.ncbi.nlm.nih.gov/pubmed/24390060" TargetMode="External"/><Relationship Id="rId15" Type="http://schemas.openxmlformats.org/officeDocument/2006/relationships/hyperlink" Target="http://www.ncbi.nlm.nih.gov/pubmed/25304321" TargetMode="External"/><Relationship Id="rId10" Type="http://schemas.openxmlformats.org/officeDocument/2006/relationships/hyperlink" Target="http://www.ncbi.nlm.nih.gov/pubmed/9183258" TargetMode="External"/><Relationship Id="rId4" Type="http://schemas.openxmlformats.org/officeDocument/2006/relationships/hyperlink" Target="http://www.ncbi.nlm.nih.gov/pmc/articles/PMC4032643/" TargetMode="External"/><Relationship Id="rId9" Type="http://schemas.openxmlformats.org/officeDocument/2006/relationships/hyperlink" Target="http://www.ncbi.nlm.nih.gov/pubmed/22484355" TargetMode="External"/><Relationship Id="rId14" Type="http://schemas.openxmlformats.org/officeDocument/2006/relationships/hyperlink" Target="http://www.ncbi.nlm.nih.gov/pmc/articles/PMC4283713/"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ncbi.nlm.nih.gov/pubmed/24484771"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Dopamina_fluxo_sanguineo_cerebral_2013.pptx"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Impacto_Praticas_Cerebro__2010.doc"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www.paulomargotto.com.br/documentos/Choque_Abord_Terapeut_2013.doc" TargetMode="External"/><Relationship Id="rId2" Type="http://schemas.openxmlformats.org/officeDocument/2006/relationships/hyperlink" Target="http://www.ncbi.nlm.nih.gov/pmc/articles/PMC3381492/" TargetMode="Externa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Hipotens%C3%A3o-tratar%20ou%20n%C3%A3o.ppt" TargetMode="Externa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hipotens%C3%A3o_controversias.ppt" TargetMode="Externa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HIPOTENS%C3%83O%20PERMISSIVA.doc"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Hipotensao_quando%20tratar.pdf"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Hipotensao_pre_termo_extremo_Projeto.ppt"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Hipotens%C3%A3o%20permissiva_ponto_devista.doc" TargetMode="Externa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6"/>
          <p:cNvSpPr>
            <a:spLocks noChangeArrowheads="1"/>
          </p:cNvSpPr>
          <p:nvPr/>
        </p:nvSpPr>
        <p:spPr bwMode="auto">
          <a:xfrm>
            <a:off x="827088" y="4351338"/>
            <a:ext cx="7559675" cy="366712"/>
          </a:xfrm>
          <a:prstGeom prst="rect">
            <a:avLst/>
          </a:prstGeom>
          <a:solidFill>
            <a:srgbClr val="FFFFFF"/>
          </a:solidFill>
          <a:ln w="9525">
            <a:noFill/>
            <a:miter lim="800000"/>
            <a:headEnd/>
            <a:tailEnd/>
          </a:ln>
        </p:spPr>
        <p:txBody>
          <a:bodyPr anchor="ctr">
            <a:spAutoFit/>
          </a:bodyPr>
          <a:lstStyle/>
          <a:p>
            <a:pPr algn="ctr"/>
            <a:endParaRPr lang="pt-BR" b="1"/>
          </a:p>
        </p:txBody>
      </p:sp>
      <p:sp>
        <p:nvSpPr>
          <p:cNvPr id="6149" name="Rectangle 7"/>
          <p:cNvSpPr>
            <a:spLocks noChangeArrowheads="1"/>
          </p:cNvSpPr>
          <p:nvPr/>
        </p:nvSpPr>
        <p:spPr bwMode="auto">
          <a:xfrm>
            <a:off x="250825" y="2924175"/>
            <a:ext cx="8569325" cy="3773488"/>
          </a:xfrm>
          <a:prstGeom prst="rect">
            <a:avLst/>
          </a:prstGeom>
          <a:solidFill>
            <a:srgbClr val="FFFFFF"/>
          </a:solidFill>
          <a:ln w="9525">
            <a:noFill/>
            <a:miter lim="800000"/>
            <a:headEnd/>
            <a:tailEnd/>
          </a:ln>
        </p:spPr>
        <p:txBody>
          <a:bodyPr lIns="0" tIns="158700" rIns="0" bIns="79350" anchor="ctr">
            <a:spAutoFit/>
          </a:bodyPr>
          <a:lstStyle/>
          <a:p>
            <a:pPr algn="ctr"/>
            <a:r>
              <a:rPr lang="pt-BR" sz="1400" i="1" dirty="0" err="1"/>
              <a:t>Early</a:t>
            </a:r>
            <a:r>
              <a:rPr lang="pt-BR" sz="1400" i="1" dirty="0"/>
              <a:t> </a:t>
            </a:r>
            <a:r>
              <a:rPr lang="pt-BR" sz="1400" i="1" dirty="0" err="1"/>
              <a:t>blood</a:t>
            </a:r>
            <a:r>
              <a:rPr lang="pt-BR" sz="1400" i="1" dirty="0"/>
              <a:t> </a:t>
            </a:r>
            <a:r>
              <a:rPr lang="pt-BR" sz="1400" i="1" dirty="0" err="1"/>
              <a:t>pressure</a:t>
            </a:r>
            <a:r>
              <a:rPr lang="pt-BR" sz="1400" i="1" dirty="0"/>
              <a:t>, </a:t>
            </a:r>
            <a:r>
              <a:rPr lang="pt-BR" sz="1400" i="1" dirty="0" err="1"/>
              <a:t>anti-hypotensive</a:t>
            </a:r>
            <a:r>
              <a:rPr lang="pt-BR" sz="1400" i="1" dirty="0"/>
              <a:t> </a:t>
            </a:r>
            <a:r>
              <a:rPr lang="pt-BR" sz="1400" i="1" dirty="0" err="1"/>
              <a:t>therapy</a:t>
            </a:r>
            <a:r>
              <a:rPr lang="pt-BR" sz="1400" i="1" dirty="0"/>
              <a:t> </a:t>
            </a:r>
            <a:r>
              <a:rPr lang="pt-BR" sz="1400" i="1" dirty="0" err="1"/>
              <a:t>and</a:t>
            </a:r>
            <a:r>
              <a:rPr lang="pt-BR" sz="1400" i="1" dirty="0"/>
              <a:t> </a:t>
            </a:r>
            <a:r>
              <a:rPr lang="pt-BR" sz="1400" i="1" dirty="0" err="1"/>
              <a:t>outcomes</a:t>
            </a:r>
            <a:r>
              <a:rPr lang="pt-BR" sz="1400" i="1" dirty="0"/>
              <a:t> </a:t>
            </a:r>
            <a:r>
              <a:rPr lang="pt-BR" sz="1400" i="1" dirty="0" err="1"/>
              <a:t>at</a:t>
            </a:r>
            <a:r>
              <a:rPr lang="pt-BR" sz="1400" i="1" dirty="0"/>
              <a:t> 18 to 22 </a:t>
            </a:r>
            <a:r>
              <a:rPr lang="pt-BR" sz="1400" i="1" dirty="0" err="1"/>
              <a:t>month</a:t>
            </a:r>
            <a:r>
              <a:rPr lang="pt-BR" sz="1400" i="1" dirty="0"/>
              <a:t> </a:t>
            </a:r>
            <a:r>
              <a:rPr lang="pt-BR" sz="1400" i="1" dirty="0" err="1"/>
              <a:t>corrected</a:t>
            </a:r>
            <a:r>
              <a:rPr lang="pt-BR" sz="1400" i="1" dirty="0"/>
              <a:t> age in </a:t>
            </a:r>
            <a:r>
              <a:rPr lang="pt-BR" sz="1400" i="1" dirty="0" err="1"/>
              <a:t>extremely</a:t>
            </a:r>
            <a:r>
              <a:rPr lang="pt-BR" sz="1400" i="1" dirty="0"/>
              <a:t> </a:t>
            </a:r>
            <a:r>
              <a:rPr lang="pt-BR" sz="1400" i="1" dirty="0" err="1"/>
              <a:t>preterm</a:t>
            </a:r>
            <a:r>
              <a:rPr lang="pt-BR" sz="1400" i="1" dirty="0"/>
              <a:t> </a:t>
            </a:r>
            <a:r>
              <a:rPr lang="pt-BR" sz="1400" i="1" dirty="0" err="1"/>
              <a:t>infants</a:t>
            </a:r>
            <a:endParaRPr lang="pt-BR" sz="1400" i="1" dirty="0"/>
          </a:p>
          <a:p>
            <a:pPr algn="ctr"/>
            <a:r>
              <a:rPr lang="pt-BR" sz="1400" b="1" dirty="0" err="1"/>
              <a:t>Batton</a:t>
            </a:r>
            <a:r>
              <a:rPr lang="pt-BR" sz="1400" b="1" dirty="0"/>
              <a:t> B, Li L, Newman NS, </a:t>
            </a:r>
            <a:r>
              <a:rPr lang="pt-BR" sz="1400" b="1" dirty="0" err="1"/>
              <a:t>et</a:t>
            </a:r>
            <a:r>
              <a:rPr lang="pt-BR" sz="1400" b="1" dirty="0"/>
              <a:t> al.</a:t>
            </a:r>
          </a:p>
          <a:p>
            <a:pPr algn="ctr"/>
            <a:endParaRPr lang="pt-BR" sz="1400" i="1" dirty="0"/>
          </a:p>
          <a:p>
            <a:pPr algn="ctr"/>
            <a:r>
              <a:rPr lang="pt-BR" dirty="0" err="1">
                <a:solidFill>
                  <a:schemeClr val="hlink"/>
                </a:solidFill>
              </a:rPr>
              <a:t>Arch</a:t>
            </a:r>
            <a:r>
              <a:rPr lang="pt-BR" dirty="0">
                <a:solidFill>
                  <a:schemeClr val="hlink"/>
                </a:solidFill>
              </a:rPr>
              <a:t> </a:t>
            </a:r>
            <a:r>
              <a:rPr lang="pt-BR" dirty="0" err="1">
                <a:solidFill>
                  <a:schemeClr val="hlink"/>
                </a:solidFill>
              </a:rPr>
              <a:t>Dis</a:t>
            </a:r>
            <a:r>
              <a:rPr lang="pt-BR" dirty="0">
                <a:solidFill>
                  <a:schemeClr val="hlink"/>
                </a:solidFill>
              </a:rPr>
              <a:t> </a:t>
            </a:r>
            <a:r>
              <a:rPr lang="pt-BR" dirty="0" err="1">
                <a:solidFill>
                  <a:schemeClr val="hlink"/>
                </a:solidFill>
              </a:rPr>
              <a:t>Child</a:t>
            </a:r>
            <a:r>
              <a:rPr lang="pt-BR" dirty="0">
                <a:solidFill>
                  <a:schemeClr val="hlink"/>
                </a:solidFill>
              </a:rPr>
              <a:t> Fetal Neonatal Ed. 2016 </a:t>
            </a:r>
            <a:r>
              <a:rPr lang="pt-BR" dirty="0" err="1">
                <a:solidFill>
                  <a:schemeClr val="hlink"/>
                </a:solidFill>
              </a:rPr>
              <a:t>May</a:t>
            </a:r>
            <a:r>
              <a:rPr lang="pt-BR" dirty="0">
                <a:solidFill>
                  <a:schemeClr val="hlink"/>
                </a:solidFill>
              </a:rPr>
              <a:t>; 101(3): F201–F206.</a:t>
            </a:r>
          </a:p>
          <a:p>
            <a:pPr algn="ctr"/>
            <a:r>
              <a:rPr lang="pt-BR" dirty="0"/>
              <a:t>Apresentação:Felipe R. Bezerra, Leonardo Kenzo,                           </a:t>
            </a:r>
          </a:p>
          <a:p>
            <a:pPr algn="ctr"/>
            <a:r>
              <a:rPr lang="pt-BR" dirty="0" err="1"/>
              <a:t>Brenner</a:t>
            </a:r>
            <a:r>
              <a:rPr lang="pt-BR" dirty="0"/>
              <a:t> Florêncio Alves (Turma XX)</a:t>
            </a:r>
          </a:p>
          <a:p>
            <a:pPr algn="ctr"/>
            <a:r>
              <a:rPr lang="pt-BR" dirty="0"/>
              <a:t>Coordenação: Paulo R. Margotto</a:t>
            </a:r>
          </a:p>
          <a:p>
            <a:pPr algn="ctr"/>
            <a:r>
              <a:rPr lang="pt-BR" dirty="0"/>
              <a:t>Unidade de Neonatologia do HMIB/SES/DF</a:t>
            </a:r>
          </a:p>
          <a:p>
            <a:pPr algn="ctr"/>
            <a:endParaRPr lang="pt-BR" dirty="0"/>
          </a:p>
          <a:p>
            <a:pPr algn="ctr"/>
            <a:r>
              <a:rPr lang="pt-BR" b="1" dirty="0"/>
              <a:t>Faculdade de Medicina da Universidade Católica de Brasília</a:t>
            </a:r>
          </a:p>
          <a:p>
            <a:pPr algn="ctr"/>
            <a:r>
              <a:rPr lang="pt-BR" b="1" dirty="0">
                <a:hlinkClick r:id="rId2"/>
              </a:rPr>
              <a:t>www.paulomargotto.com.br</a:t>
            </a:r>
            <a:endParaRPr lang="pt-BR" b="1" dirty="0"/>
          </a:p>
          <a:p>
            <a:pPr algn="ctr"/>
            <a:r>
              <a:rPr lang="pt-BR" b="1" dirty="0"/>
              <a:t>Brasília, 27 de agosto de 2016</a:t>
            </a:r>
          </a:p>
          <a:p>
            <a:pPr eaLnBrk="0" hangingPunct="0"/>
            <a:endParaRPr lang="pt-BR" sz="1400" i="1" dirty="0"/>
          </a:p>
        </p:txBody>
      </p:sp>
      <p:sp>
        <p:nvSpPr>
          <p:cNvPr id="6150" name="Oval 9"/>
          <p:cNvSpPr>
            <a:spLocks noChangeArrowheads="1"/>
          </p:cNvSpPr>
          <p:nvPr/>
        </p:nvSpPr>
        <p:spPr bwMode="auto">
          <a:xfrm>
            <a:off x="0" y="1916113"/>
            <a:ext cx="8893175" cy="1079500"/>
          </a:xfrm>
          <a:prstGeom prst="ellipse">
            <a:avLst/>
          </a:prstGeom>
          <a:solidFill>
            <a:schemeClr val="accent1"/>
          </a:solidFill>
          <a:ln w="9525">
            <a:solidFill>
              <a:schemeClr val="tx1"/>
            </a:solidFill>
            <a:round/>
            <a:headEnd/>
            <a:tailEnd/>
          </a:ln>
        </p:spPr>
        <p:txBody>
          <a:bodyPr wrap="none" anchor="ctr"/>
          <a:lstStyle/>
          <a:p>
            <a:pPr algn="ctr"/>
            <a:r>
              <a:rPr lang="pt-BR" dirty="0"/>
              <a:t>Pressão arterial precoce,terapia anti-hipotensora  e resultados com 18-22 meses</a:t>
            </a:r>
          </a:p>
          <a:p>
            <a:pPr algn="ctr"/>
            <a:r>
              <a:rPr lang="pt-BR" dirty="0"/>
              <a:t>de idade corrigida nos pré-termos extremos</a:t>
            </a:r>
          </a:p>
        </p:txBody>
      </p:sp>
      <p:pic>
        <p:nvPicPr>
          <p:cNvPr id="6151" name="Picture 10" descr="20160330_160024"/>
          <p:cNvPicPr>
            <a:picLocks noChangeAspect="1" noChangeArrowheads="1"/>
          </p:cNvPicPr>
          <p:nvPr/>
        </p:nvPicPr>
        <p:blipFill>
          <a:blip r:embed="rId3"/>
          <a:srcRect/>
          <a:stretch>
            <a:fillRect/>
          </a:stretch>
        </p:blipFill>
        <p:spPr bwMode="auto">
          <a:xfrm>
            <a:off x="1763713" y="0"/>
            <a:ext cx="5113337" cy="1916113"/>
          </a:xfrm>
          <a:prstGeom prst="rect">
            <a:avLst/>
          </a:prstGeom>
          <a:noFill/>
          <a:ln w="9525">
            <a:noFill/>
            <a:miter lim="800000"/>
            <a:headEnd/>
            <a:tailEnd/>
          </a:ln>
        </p:spPr>
      </p:pic>
      <p:pic>
        <p:nvPicPr>
          <p:cNvPr id="6152" name="Picture 10" descr="20160217_155859_001"/>
          <p:cNvPicPr>
            <a:picLocks noChangeAspect="1" noChangeArrowheads="1"/>
          </p:cNvPicPr>
          <p:nvPr/>
        </p:nvPicPr>
        <p:blipFill>
          <a:blip r:embed="rId4"/>
          <a:srcRect/>
          <a:stretch>
            <a:fillRect/>
          </a:stretch>
        </p:blipFill>
        <p:spPr bwMode="auto">
          <a:xfrm>
            <a:off x="6516688" y="0"/>
            <a:ext cx="2627312" cy="1916113"/>
          </a:xfrm>
          <a:prstGeom prst="rect">
            <a:avLst/>
          </a:prstGeom>
          <a:noFill/>
          <a:ln w="9525">
            <a:noFill/>
            <a:miter lim="800000"/>
            <a:headEnd/>
            <a:tailEnd/>
          </a:ln>
        </p:spPr>
      </p:pic>
      <p:pic>
        <p:nvPicPr>
          <p:cNvPr id="6155" name="Picture 11" descr="20160427_210258"/>
          <p:cNvPicPr>
            <a:picLocks noChangeAspect="1" noChangeArrowheads="1"/>
          </p:cNvPicPr>
          <p:nvPr/>
        </p:nvPicPr>
        <p:blipFill>
          <a:blip r:embed="rId5" cstate="print"/>
          <a:srcRect/>
          <a:stretch>
            <a:fillRect/>
          </a:stretch>
        </p:blipFill>
        <p:spPr bwMode="auto">
          <a:xfrm>
            <a:off x="0" y="0"/>
            <a:ext cx="2843213" cy="1916113"/>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bwMode="auto"/>
        <p:txBody>
          <a:bodyPr wrap="square" numCol="1" anchorCtr="0" compatLnSpc="1">
            <a:prstTxWarp prst="textNoShape">
              <a:avLst/>
            </a:prstTxWarp>
          </a:bodyPr>
          <a:lstStyle/>
          <a:p>
            <a:pPr eaLnBrk="1" hangingPunct="1">
              <a:defRPr/>
            </a:pPr>
            <a:r>
              <a:rPr lang="pt-BR" sz="3600" smtClean="0"/>
              <a:t>CONSULTEM O ARTIGO INTEGRAL!</a:t>
            </a:r>
          </a:p>
        </p:txBody>
      </p:sp>
      <p:sp>
        <p:nvSpPr>
          <p:cNvPr id="7171" name="Rectangle 3"/>
          <p:cNvSpPr>
            <a:spLocks noGrp="1"/>
          </p:cNvSpPr>
          <p:nvPr>
            <p:ph type="body" idx="1"/>
          </p:nvPr>
        </p:nvSpPr>
        <p:spPr/>
        <p:txBody>
          <a:bodyPr/>
          <a:lstStyle/>
          <a:p>
            <a:pPr eaLnBrk="1" hangingPunct="1"/>
            <a:r>
              <a:rPr lang="pt-BR" b="1" smtClean="0">
                <a:hlinkClick r:id="rId2"/>
              </a:rPr>
              <a:t>Early</a:t>
            </a:r>
            <a:r>
              <a:rPr lang="pt-BR" smtClean="0">
                <a:hlinkClick r:id="rId2"/>
              </a:rPr>
              <a:t> </a:t>
            </a:r>
            <a:r>
              <a:rPr lang="pt-BR" b="1" smtClean="0">
                <a:hlinkClick r:id="rId2"/>
              </a:rPr>
              <a:t>blood pressure</a:t>
            </a:r>
            <a:r>
              <a:rPr lang="pt-BR" smtClean="0">
                <a:hlinkClick r:id="rId2"/>
              </a:rPr>
              <a:t>, antihypotensive therapy and outcomes at 18-22 months' corrected age in extremely preterm infants.</a:t>
            </a:r>
            <a:endParaRPr lang="pt-BR" smtClean="0"/>
          </a:p>
          <a:p>
            <a:pPr eaLnBrk="1" hangingPunct="1"/>
            <a:r>
              <a:rPr lang="pt-BR" smtClean="0"/>
              <a:t>Batton B, Li L, Newman NS, Das A, Watterberg KL, Yoder BA, Faix RG, Laughon MM, Stoll BJ, Higgins RD, Walsh MC; Eunice Kennedy Shriver National Institute of Child Health &amp; Human Development Neonatal Research Network.</a:t>
            </a:r>
          </a:p>
          <a:p>
            <a:pPr eaLnBrk="1" hangingPunct="1"/>
            <a:r>
              <a:rPr lang="pt-BR" smtClean="0"/>
              <a:t>Arch Dis Child Fetal Neonatal Ed. 2016 May;101(3):F201-6. doi: 10.1136/archdischild-2015-308899. Epub 2015 Nov 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p:cNvSpPr>
          <p:nvPr>
            <p:ph type="body" idx="1"/>
          </p:nvPr>
        </p:nvSpPr>
        <p:spPr>
          <a:xfrm>
            <a:off x="539750" y="3357563"/>
            <a:ext cx="7920038" cy="2376487"/>
          </a:xfrm>
          <a:solidFill>
            <a:srgbClr val="CC66FF"/>
          </a:solidFill>
          <a:ln w="38100">
            <a:solidFill>
              <a:srgbClr val="000000"/>
            </a:solidFill>
          </a:ln>
        </p:spPr>
        <p:txBody>
          <a:bodyPr/>
          <a:lstStyle/>
          <a:p>
            <a:pPr algn="ctr" eaLnBrk="1" hangingPunct="1">
              <a:lnSpc>
                <a:spcPct val="90000"/>
              </a:lnSpc>
              <a:buFont typeface="Arial" pitchFamily="34" charset="0"/>
              <a:buNone/>
            </a:pPr>
            <a:r>
              <a:rPr lang="pt-BR" smtClean="0">
                <a:solidFill>
                  <a:schemeClr val="hlink"/>
                </a:solidFill>
              </a:rPr>
              <a:t>O QUE SE SABE A RESPEITO DESTE TEMA</a:t>
            </a:r>
          </a:p>
          <a:p>
            <a:pPr eaLnBrk="1" hangingPunct="1">
              <a:lnSpc>
                <a:spcPct val="90000"/>
              </a:lnSpc>
            </a:pPr>
            <a:r>
              <a:rPr lang="pt-BR" sz="1800" smtClean="0"/>
              <a:t>Prematuros extremos que recebem terapias anti-hipotensoras têm piores resultados intrahospitalar.</a:t>
            </a:r>
          </a:p>
          <a:p>
            <a:pPr eaLnBrk="1" hangingPunct="1">
              <a:lnSpc>
                <a:spcPct val="90000"/>
              </a:lnSpc>
            </a:pPr>
            <a:r>
              <a:rPr lang="pt-BR" sz="1800" smtClean="0"/>
              <a:t>A relação entre a idade da criança e os resultados, os valores de pressão arterial precoce e terapias anti-hipotensoras não é clara.</a:t>
            </a:r>
          </a:p>
          <a:p>
            <a:pPr eaLnBrk="1" hangingPunct="1">
              <a:lnSpc>
                <a:spcPct val="90000"/>
              </a:lnSpc>
            </a:pPr>
            <a:r>
              <a:rPr lang="pt-BR" sz="1800" smtClean="0"/>
              <a:t>Investigando essas relações é um desafio em parte devido às mudanças  dos valores da pressão arterial que ocorrem logo após o nascimento.</a:t>
            </a:r>
          </a:p>
        </p:txBody>
      </p:sp>
      <p:pic>
        <p:nvPicPr>
          <p:cNvPr id="8195" name="Picture 4"/>
          <p:cNvPicPr>
            <a:picLocks noChangeAspect="1" noChangeArrowheads="1"/>
          </p:cNvPicPr>
          <p:nvPr/>
        </p:nvPicPr>
        <p:blipFill>
          <a:blip r:embed="rId2"/>
          <a:srcRect/>
          <a:stretch>
            <a:fillRect/>
          </a:stretch>
        </p:blipFill>
        <p:spPr bwMode="auto">
          <a:xfrm>
            <a:off x="2195513" y="333375"/>
            <a:ext cx="3960812" cy="2841625"/>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err="1" smtClean="0"/>
              <a:t>Introdução</a:t>
            </a:r>
            <a:endParaRPr lang="en-US" dirty="0"/>
          </a:p>
        </p:txBody>
      </p:sp>
      <p:sp>
        <p:nvSpPr>
          <p:cNvPr id="9219" name="Content Placeholder 2"/>
          <p:cNvSpPr>
            <a:spLocks noGrp="1"/>
          </p:cNvSpPr>
          <p:nvPr>
            <p:ph idx="1"/>
          </p:nvPr>
        </p:nvSpPr>
        <p:spPr/>
        <p:txBody>
          <a:bodyPr/>
          <a:lstStyle/>
          <a:p>
            <a:pPr eaLnBrk="1" hangingPunct="1"/>
            <a:r>
              <a:rPr lang="en-US" smtClean="0"/>
              <a:t>Nos últimos vinte e cinco anos, várias investigações e estudos sugeriram que prematuros extremos considerados hipotensos no período pós-natal imediato, estão mais susceptíveis a eventos adversos (1-14).</a:t>
            </a:r>
          </a:p>
          <a:p>
            <a:pPr eaLnBrk="1" hangingPunct="1"/>
            <a:endParaRPr lang="en-US" smtClean="0"/>
          </a:p>
          <a:p>
            <a:pPr eaLnBrk="1" hangingPunct="1"/>
            <a:r>
              <a:rPr lang="en-US" smtClean="0"/>
              <a:t>Diante dessas informações, os clínicos passaram  a administrar terapias anti-hipotensores com objetivo de melhorar os eventos adversos (12-16).</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err="1"/>
              <a:t>Introdução</a:t>
            </a:r>
            <a:endParaRPr lang="en-US" dirty="0"/>
          </a:p>
        </p:txBody>
      </p:sp>
      <p:sp>
        <p:nvSpPr>
          <p:cNvPr id="10243" name="Content Placeholder 2"/>
          <p:cNvSpPr>
            <a:spLocks noGrp="1"/>
          </p:cNvSpPr>
          <p:nvPr>
            <p:ph idx="1"/>
          </p:nvPr>
        </p:nvSpPr>
        <p:spPr/>
        <p:txBody>
          <a:bodyPr/>
          <a:lstStyle/>
          <a:p>
            <a:pPr eaLnBrk="1" hangingPunct="1"/>
            <a:r>
              <a:rPr lang="en-US" sz="2000" smtClean="0"/>
              <a:t>Até este momento, não foi observada nenhuma melhora nos resultados (1-16), pelo contrário, aumentou a preocupação com  o aumento dos riscos e eventos adversos em prematuros extremos que recebem  anti-hipotensores(3-7, 12-14).</a:t>
            </a:r>
          </a:p>
          <a:p>
            <a:pPr eaLnBrk="1" hangingPunct="1"/>
            <a:endParaRPr lang="en-US" sz="2000" smtClean="0"/>
          </a:p>
          <a:p>
            <a:pPr eaLnBrk="1" hangingPunct="1"/>
            <a:r>
              <a:rPr lang="en-US" sz="2000" smtClean="0"/>
              <a:t>Os vários valores de pressão arterial coletados em qualquer hora do dia e o aumento espôntaneo da pressão arterial que ocorre tipicamento após o nascimento, dificultam a determinação de um valor médio para um determinado lactente em determinado momento da vida pós-natal(5,8,9).Não há estudo randomizado com grupo placebo-controlado para guiar decisões terapêuticas (3, 17-19).</a:t>
            </a:r>
          </a:p>
          <a:p>
            <a:pPr eaLnBrk="1" hangingPunct="1"/>
            <a:r>
              <a:rPr lang="pt-BR" sz="2000" smtClean="0"/>
              <a:t>Assim, a o manejo da pressão arterial  para esta população varia consideravelmente com uma vasta gama de frequência de administração terapêutica anti-hipertensiva para a baixa pressão arterial detectada(12-14,16)</a:t>
            </a:r>
            <a:endParaRPr lang="en-US" sz="2000" smtClean="0"/>
          </a:p>
          <a:p>
            <a:pPr eaLnBrk="1" hangingPunct="1"/>
            <a:endParaRPr lang="en-US" sz="20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err="1"/>
              <a:t>Introdução</a:t>
            </a:r>
            <a:endParaRPr lang="en-US" dirty="0"/>
          </a:p>
        </p:txBody>
      </p:sp>
      <p:sp>
        <p:nvSpPr>
          <p:cNvPr id="11267" name="Content Placeholder 2"/>
          <p:cNvSpPr>
            <a:spLocks noGrp="1"/>
          </p:cNvSpPr>
          <p:nvPr>
            <p:ph idx="1"/>
          </p:nvPr>
        </p:nvSpPr>
        <p:spPr/>
        <p:txBody>
          <a:bodyPr/>
          <a:lstStyle/>
          <a:p>
            <a:pPr eaLnBrk="1" hangingPunct="1"/>
            <a:r>
              <a:rPr lang="en-US" smtClean="0"/>
              <a:t>Não há estudos randomizados controlados com placebo para orientar decisões terapêuticas</a:t>
            </a:r>
          </a:p>
          <a:p>
            <a:pPr eaLnBrk="1" hangingPunct="1"/>
            <a:endParaRPr lang="en-US" smtClean="0"/>
          </a:p>
          <a:p>
            <a:pPr eaLnBrk="1" hangingPunct="1"/>
            <a:r>
              <a:rPr lang="en-US" smtClean="0"/>
              <a:t>Os dados existentes  hoje são insuficientes e de difícil interpretação para poder predizer se a administração de medicamentos anti-hipotensores precoce influencia no desenvolvimento neurológico/atraso do desenvolvimento (9-11) e o mais importante, não foi levado em conta o aumento espontâneo da pressão arterial logo após o nascimento (5,8,9).</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err="1"/>
              <a:t>Introdução</a:t>
            </a:r>
            <a:endParaRPr lang="en-US" dirty="0"/>
          </a:p>
        </p:txBody>
      </p:sp>
      <p:sp>
        <p:nvSpPr>
          <p:cNvPr id="12291" name="Content Placeholder 2"/>
          <p:cNvSpPr>
            <a:spLocks noGrp="1"/>
          </p:cNvSpPr>
          <p:nvPr>
            <p:ph idx="1"/>
          </p:nvPr>
        </p:nvSpPr>
        <p:spPr/>
        <p:txBody>
          <a:bodyPr/>
          <a:lstStyle/>
          <a:p>
            <a:pPr eaLnBrk="1" hangingPunct="1"/>
            <a:r>
              <a:rPr lang="en-US" smtClean="0"/>
              <a:t>Os objetivos deste estudo foram avaliar os defechos para a  idade dos  bebês em uma coorte de prematuros extremos divididos em grupos definidos por alterações precoces na pressão sanguínea: </a:t>
            </a:r>
          </a:p>
          <a:p>
            <a:pPr algn="ctr" eaLnBrk="1" hangingPunct="1">
              <a:buFont typeface="Arial" pitchFamily="34" charset="0"/>
              <a:buNone/>
            </a:pPr>
            <a:r>
              <a:rPr lang="en-US" b="1" smtClean="0">
                <a:solidFill>
                  <a:schemeClr val="hlink"/>
                </a:solidFill>
              </a:rPr>
              <a:t>1- sem tratamento anti-hipotensora </a:t>
            </a:r>
          </a:p>
          <a:p>
            <a:pPr algn="ctr" eaLnBrk="1" hangingPunct="1">
              <a:buFont typeface="Arial" pitchFamily="34" charset="0"/>
              <a:buNone/>
            </a:pPr>
            <a:r>
              <a:rPr lang="en-US" b="1" smtClean="0">
                <a:solidFill>
                  <a:schemeClr val="hlink"/>
                </a:solidFill>
              </a:rPr>
              <a:t>2- a terapia anti-hipotensora</a:t>
            </a:r>
            <a:r>
              <a:rPr lang="en-US" smtClean="0"/>
              <a:t>, </a:t>
            </a:r>
          </a:p>
          <a:p>
            <a:pPr algn="ctr" eaLnBrk="1" hangingPunct="1">
              <a:buFont typeface="Arial" pitchFamily="34" charset="0"/>
              <a:buNone/>
            </a:pPr>
            <a:r>
              <a:rPr lang="en-US" smtClean="0"/>
              <a:t>em um esforço para esclarecer:  </a:t>
            </a:r>
          </a:p>
          <a:p>
            <a:pPr lvl="1" eaLnBrk="1" hangingPunct="1"/>
            <a:r>
              <a:rPr lang="en-US" smtClean="0"/>
              <a:t>Se os resultados adversos em lactentes com uma relativa pressão sanguínea estão relacionados com a falta de administração de terapia anti-hipotensora</a:t>
            </a:r>
          </a:p>
          <a:p>
            <a:pPr lvl="1" eaLnBrk="1" hangingPunct="1"/>
            <a:r>
              <a:rPr lang="en-US" smtClean="0"/>
              <a:t>Se a sobrevivência e/ou desenvolvimento neural intacto em crianças tratadas estão relacionadas com um aumento da pressão arterial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Métodos</a:t>
            </a:r>
            <a:endParaRPr lang="pt-BR" dirty="0"/>
          </a:p>
        </p:txBody>
      </p:sp>
      <p:sp>
        <p:nvSpPr>
          <p:cNvPr id="13315" name="Espaço Reservado para Conteúdo 2"/>
          <p:cNvSpPr>
            <a:spLocks noGrp="1"/>
          </p:cNvSpPr>
          <p:nvPr>
            <p:ph idx="1"/>
          </p:nvPr>
        </p:nvSpPr>
        <p:spPr/>
        <p:txBody>
          <a:bodyPr/>
          <a:lstStyle/>
          <a:p>
            <a:pPr algn="just" eaLnBrk="1" hangingPunct="1"/>
            <a:r>
              <a:rPr lang="pt-BR" smtClean="0"/>
              <a:t>Este estudo relata os resultados de </a:t>
            </a:r>
            <a:r>
              <a:rPr lang="pt-BR" b="1" smtClean="0"/>
              <a:t>lactentes de 18 a 22 meses de idade corrigida (IC) </a:t>
            </a:r>
            <a:r>
              <a:rPr lang="pt-BR" smtClean="0"/>
              <a:t>registrados em um estudo </a:t>
            </a:r>
            <a:r>
              <a:rPr lang="pt-BR" b="1" smtClean="0"/>
              <a:t>observacional, prospectivo</a:t>
            </a:r>
            <a:r>
              <a:rPr lang="pt-BR" smtClean="0"/>
              <a:t>, de </a:t>
            </a:r>
            <a:r>
              <a:rPr lang="pt-BR" b="1" smtClean="0"/>
              <a:t>prematuros extremos nascidos entre 23 e 26 semanas de idade gestacional (IG) </a:t>
            </a:r>
            <a:r>
              <a:rPr lang="pt-BR" smtClean="0"/>
              <a:t>em 16 centros do Instituto Nacional Eunice Kennedy Shriver – National Institute of Child Health and Human Development Neonatal Research Network .</a:t>
            </a:r>
          </a:p>
          <a:p>
            <a:pPr algn="just" eaLnBrk="1" hangingPunct="1"/>
            <a:endParaRPr lang="pt-BR" smtClean="0"/>
          </a:p>
          <a:p>
            <a:pPr algn="just" eaLnBrk="1" hangingPunct="1"/>
            <a:r>
              <a:rPr lang="pt-BR" smtClean="0"/>
              <a:t>21 de julho de 2010 a 21 janeiro de 2011</a:t>
            </a:r>
          </a:p>
          <a:p>
            <a:pPr algn="just" eaLnBrk="1" hangingPunct="1"/>
            <a:endParaRPr lang="pt-BR" smtClean="0"/>
          </a:p>
          <a:p>
            <a:pPr algn="just" eaLnBrk="1" hangingPunct="1"/>
            <a:r>
              <a:rPr lang="pt-BR" smtClean="0"/>
              <a:t>Terapias anti-hipotensoras utilizadas: dopamina, dobutamina, hidrocortisona, epinefrina.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Métodos</a:t>
            </a:r>
            <a:endParaRPr lang="pt-BR" dirty="0"/>
          </a:p>
        </p:txBody>
      </p:sp>
      <p:sp>
        <p:nvSpPr>
          <p:cNvPr id="3" name="Espaço Reservado para Conteúdo 2"/>
          <p:cNvSpPr>
            <a:spLocks noGrp="1"/>
          </p:cNvSpPr>
          <p:nvPr>
            <p:ph idx="1"/>
          </p:nvPr>
        </p:nvSpPr>
        <p:spPr/>
        <p:txBody>
          <a:bodyPr>
            <a:normAutofit lnSpcReduction="10000"/>
          </a:bodyPr>
          <a:lstStyle/>
          <a:p>
            <a:pPr algn="just" eaLnBrk="1" hangingPunct="1">
              <a:lnSpc>
                <a:spcPct val="80000"/>
              </a:lnSpc>
              <a:buFont typeface="Arial" charset="0"/>
              <a:buChar char="•"/>
              <a:defRPr/>
            </a:pPr>
            <a:r>
              <a:rPr lang="pt-BR" sz="2000" smtClean="0"/>
              <a:t>Foram excluídos do estudo bebês que: morreram na Sala de Parto, defeito genético/morfológico grande, e estado muito grave ao nascer.</a:t>
            </a:r>
          </a:p>
          <a:p>
            <a:pPr algn="just" eaLnBrk="1" hangingPunct="1">
              <a:lnSpc>
                <a:spcPct val="80000"/>
              </a:lnSpc>
              <a:buFont typeface="Arial" charset="0"/>
              <a:buChar char="•"/>
              <a:defRPr/>
            </a:pPr>
            <a:endParaRPr lang="pt-BR" sz="2000" smtClean="0"/>
          </a:p>
          <a:p>
            <a:pPr algn="just" eaLnBrk="1" hangingPunct="1">
              <a:lnSpc>
                <a:spcPct val="80000"/>
              </a:lnSpc>
              <a:buFont typeface="Arial" charset="0"/>
              <a:buChar char="•"/>
              <a:defRPr/>
            </a:pPr>
            <a:r>
              <a:rPr lang="pt-BR" sz="2000" smtClean="0"/>
              <a:t> Todos os pais dos bebes estudados assinaram um termo de consentimento. O estudo foi aprovado pelo Institutional Review Board de cada Centro participante.</a:t>
            </a:r>
          </a:p>
          <a:p>
            <a:pPr algn="just" eaLnBrk="1" hangingPunct="1">
              <a:lnSpc>
                <a:spcPct val="80000"/>
              </a:lnSpc>
              <a:buFont typeface="Arial" charset="0"/>
              <a:buChar char="•"/>
              <a:defRPr/>
            </a:pPr>
            <a:endParaRPr lang="pt-BR" sz="2000" smtClean="0"/>
          </a:p>
          <a:p>
            <a:pPr algn="just" eaLnBrk="1" hangingPunct="1">
              <a:lnSpc>
                <a:spcPct val="80000"/>
              </a:lnSpc>
              <a:buFont typeface="Arial" charset="0"/>
              <a:buChar char="•"/>
              <a:defRPr/>
            </a:pPr>
            <a:r>
              <a:rPr lang="pt-BR" sz="2000" smtClean="0">
                <a:solidFill>
                  <a:schemeClr val="hlink"/>
                </a:solidFill>
              </a:rPr>
              <a:t>O primeiro resultado foi da investigação da incidência de morte ou do deficiente/atraso neuroesenvolvimento (NIDD) com 18-22 meses de Idade Corrigida.  </a:t>
            </a:r>
          </a:p>
          <a:p>
            <a:pPr lvl="1" algn="just" eaLnBrk="1" hangingPunct="1">
              <a:lnSpc>
                <a:spcPct val="80000"/>
              </a:lnSpc>
              <a:buFont typeface="Arial" charset="0"/>
              <a:buChar char="•"/>
              <a:defRPr/>
            </a:pPr>
            <a:r>
              <a:rPr lang="pt-BR" sz="1700" i="1" smtClean="0"/>
              <a:t>Bayley Scales of Infant Development, Third Edition</a:t>
            </a:r>
          </a:p>
          <a:p>
            <a:pPr lvl="1" algn="just" eaLnBrk="1" hangingPunct="1">
              <a:lnSpc>
                <a:spcPct val="80000"/>
              </a:lnSpc>
              <a:buFont typeface="Arial" charset="0"/>
              <a:buChar char="•"/>
              <a:defRPr/>
            </a:pPr>
            <a:r>
              <a:rPr lang="pt-BR" sz="1700" i="1" smtClean="0"/>
              <a:t>Cognitive or Motor Score &lt; 70</a:t>
            </a:r>
          </a:p>
          <a:p>
            <a:pPr lvl="1" algn="just" eaLnBrk="1" hangingPunct="1">
              <a:lnSpc>
                <a:spcPct val="80000"/>
              </a:lnSpc>
              <a:buFont typeface="Arial" charset="0"/>
              <a:buChar char="•"/>
              <a:defRPr/>
            </a:pPr>
            <a:r>
              <a:rPr lang="pt-BR" sz="1700" i="1" smtClean="0"/>
              <a:t>Paralisia Cerebral (Gross Motor Function Classification System leve &gt; 2)</a:t>
            </a:r>
          </a:p>
          <a:p>
            <a:pPr lvl="1" algn="just" eaLnBrk="1" hangingPunct="1">
              <a:lnSpc>
                <a:spcPct val="80000"/>
              </a:lnSpc>
              <a:buFont typeface="Arial" charset="0"/>
              <a:buChar char="•"/>
              <a:defRPr/>
            </a:pPr>
            <a:r>
              <a:rPr lang="pt-BR" sz="1700" i="1" smtClean="0"/>
              <a:t>Hearing Impairment Requiring Hearing aids in both ears or blindness (some or </a:t>
            </a:r>
            <a:r>
              <a:rPr lang="en-US" sz="1700" i="1" smtClean="0"/>
              <a:t>no useful vision in either eye).</a:t>
            </a:r>
            <a:endParaRPr lang="pt-BR" sz="1700" i="1" smtClean="0"/>
          </a:p>
          <a:p>
            <a:pPr algn="just" eaLnBrk="1" hangingPunct="1">
              <a:lnSpc>
                <a:spcPct val="80000"/>
              </a:lnSpc>
              <a:buFont typeface="Arial" charset="0"/>
              <a:buChar char="•"/>
              <a:defRPr/>
            </a:pPr>
            <a:endParaRPr lang="pt-BR" sz="2000" i="1" smtClean="0"/>
          </a:p>
          <a:p>
            <a:pPr algn="just" eaLnBrk="1" hangingPunct="1">
              <a:lnSpc>
                <a:spcPct val="80000"/>
              </a:lnSpc>
              <a:buFont typeface="Arial" charset="0"/>
              <a:buChar char="•"/>
              <a:defRPr/>
            </a:pPr>
            <a:r>
              <a:rPr lang="pt-BR" sz="2000" smtClean="0">
                <a:solidFill>
                  <a:schemeClr val="hlink"/>
                </a:solidFill>
              </a:rPr>
              <a:t>O segundo resultado foram as taxas de qualquer deficiente/atraso no neurodesenvolvimento (NIDD) e de componentes individuais do NIDD</a:t>
            </a:r>
            <a:r>
              <a:rPr lang="pt-BR" sz="2000" smtClean="0"/>
              <a:t>, envolvendo lactente que sobrevieram até 18-22 meses de IC</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Métodos</a:t>
            </a:r>
            <a:endParaRPr lang="pt-BR" dirty="0"/>
          </a:p>
        </p:txBody>
      </p:sp>
      <p:sp>
        <p:nvSpPr>
          <p:cNvPr id="3" name="Espaço Reservado para Conteúdo 2"/>
          <p:cNvSpPr>
            <a:spLocks noGrp="1"/>
          </p:cNvSpPr>
          <p:nvPr>
            <p:ph idx="1"/>
          </p:nvPr>
        </p:nvSpPr>
        <p:spPr/>
        <p:txBody>
          <a:bodyPr>
            <a:normAutofit lnSpcReduction="10000"/>
          </a:bodyPr>
          <a:lstStyle/>
          <a:p>
            <a:pPr algn="just" eaLnBrk="1" hangingPunct="1">
              <a:lnSpc>
                <a:spcPct val="90000"/>
              </a:lnSpc>
              <a:buFont typeface="Arial" charset="0"/>
              <a:buChar char="•"/>
              <a:defRPr/>
            </a:pPr>
            <a:r>
              <a:rPr lang="pt-BR" smtClean="0"/>
              <a:t>Os resultados foram comparados entre os 4 grupos definidos pela administração de terapia anti-hipotensora e a taxa de aumento da pressão arterial:</a:t>
            </a:r>
          </a:p>
          <a:p>
            <a:pPr lvl="1" algn="just" eaLnBrk="1" hangingPunct="1">
              <a:lnSpc>
                <a:spcPct val="90000"/>
              </a:lnSpc>
              <a:buFont typeface="Arial" charset="0"/>
              <a:buChar char="•"/>
              <a:defRPr/>
            </a:pPr>
            <a:r>
              <a:rPr lang="pt-BR" smtClean="0"/>
              <a:t>(</a:t>
            </a:r>
            <a:r>
              <a:rPr lang="pt-BR" b="1" smtClean="0">
                <a:solidFill>
                  <a:schemeClr val="hlink"/>
                </a:solidFill>
              </a:rPr>
              <a:t>1) Lactentes que não receberam uma terapia anti-hipotensora em que a pressão arterial (PA) aumentou como o esperado</a:t>
            </a:r>
          </a:p>
          <a:p>
            <a:pPr lvl="1" algn="just" eaLnBrk="1" hangingPunct="1">
              <a:lnSpc>
                <a:spcPct val="90000"/>
              </a:lnSpc>
              <a:buFont typeface="Arial" charset="0"/>
              <a:buChar char="•"/>
              <a:defRPr/>
            </a:pPr>
            <a:r>
              <a:rPr lang="pt-BR" b="1" smtClean="0">
                <a:solidFill>
                  <a:schemeClr val="hlink"/>
                </a:solidFill>
              </a:rPr>
              <a:t> (2) Lactentes não tratados em que a PA não subiu como esperado;</a:t>
            </a:r>
          </a:p>
          <a:p>
            <a:pPr lvl="1" algn="just" eaLnBrk="1" hangingPunct="1">
              <a:lnSpc>
                <a:spcPct val="90000"/>
              </a:lnSpc>
              <a:buFont typeface="Arial" charset="0"/>
              <a:buChar char="•"/>
              <a:defRPr/>
            </a:pPr>
            <a:r>
              <a:rPr lang="pt-BR" b="1" smtClean="0">
                <a:solidFill>
                  <a:schemeClr val="hlink"/>
                </a:solidFill>
              </a:rPr>
              <a:t>(3) Lactentes que receberam terapia anti-hipotensora nas primeiras 24h em que a PA aumentou como esperado.</a:t>
            </a:r>
          </a:p>
          <a:p>
            <a:pPr lvl="1" algn="just" eaLnBrk="1" hangingPunct="1">
              <a:lnSpc>
                <a:spcPct val="90000"/>
              </a:lnSpc>
              <a:buFont typeface="Arial" charset="0"/>
              <a:buChar char="•"/>
              <a:defRPr/>
            </a:pPr>
            <a:r>
              <a:rPr lang="pt-BR" b="1" smtClean="0">
                <a:solidFill>
                  <a:schemeClr val="hlink"/>
                </a:solidFill>
              </a:rPr>
              <a:t>(4) Lactentes tratados que não tiveram o aumento da PA esperado</a:t>
            </a:r>
            <a:r>
              <a:rPr lang="pt-BR" smtClean="0"/>
              <a:t>.</a:t>
            </a:r>
          </a:p>
          <a:p>
            <a:pPr algn="just" eaLnBrk="1" hangingPunct="1">
              <a:lnSpc>
                <a:spcPct val="90000"/>
              </a:lnSpc>
              <a:buFont typeface="Arial" charset="0"/>
              <a:buChar char="•"/>
              <a:defRPr/>
            </a:pPr>
            <a:endParaRPr lang="pt-BR" smtClean="0"/>
          </a:p>
          <a:p>
            <a:pPr algn="just" eaLnBrk="1" hangingPunct="1">
              <a:lnSpc>
                <a:spcPct val="90000"/>
              </a:lnSpc>
              <a:buFont typeface="Arial" charset="0"/>
              <a:buChar char="•"/>
              <a:defRPr/>
            </a:pPr>
            <a:r>
              <a:rPr lang="pt-BR" smtClean="0"/>
              <a:t>O </a:t>
            </a:r>
            <a:r>
              <a:rPr lang="pt-BR" smtClean="0">
                <a:solidFill>
                  <a:schemeClr val="hlink"/>
                </a:solidFill>
              </a:rPr>
              <a:t>aumento esperado da PA</a:t>
            </a:r>
            <a:r>
              <a:rPr lang="pt-BR" smtClean="0"/>
              <a:t> foi definido como </a:t>
            </a:r>
            <a:r>
              <a:rPr lang="pt-BR" b="1" smtClean="0"/>
              <a:t>maior ou igual à 5 mmHg entre 4 e 24 h do período pós-natal</a:t>
            </a:r>
            <a:r>
              <a:rPr lang="pt-BR" smtClean="0"/>
              <a:t> (essa foi a variação média de aumento pressão arterial para essa coorte de lactentes</a:t>
            </a:r>
            <a:r>
              <a:rPr lang="pt-BR" baseline="30000" smtClean="0"/>
              <a:t>5,8</a:t>
            </a:r>
            <a:r>
              <a:rPr lang="pt-BR" smtClean="0"/>
              <a:t>)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Métodos</a:t>
            </a:r>
            <a:endParaRPr lang="pt-BR" dirty="0"/>
          </a:p>
        </p:txBody>
      </p:sp>
      <p:sp>
        <p:nvSpPr>
          <p:cNvPr id="16387" name="Espaço Reservado para Conteúdo 2"/>
          <p:cNvSpPr>
            <a:spLocks noGrp="1"/>
          </p:cNvSpPr>
          <p:nvPr>
            <p:ph idx="1"/>
          </p:nvPr>
        </p:nvSpPr>
        <p:spPr/>
        <p:txBody>
          <a:bodyPr/>
          <a:lstStyle/>
          <a:p>
            <a:pPr algn="just" eaLnBrk="1" hangingPunct="1">
              <a:buFont typeface="Arial" pitchFamily="34" charset="0"/>
              <a:buNone/>
            </a:pPr>
            <a:endParaRPr lang="pt-BR" smtClean="0"/>
          </a:p>
          <a:p>
            <a:pPr algn="just" eaLnBrk="1" hangingPunct="1"/>
            <a:r>
              <a:rPr lang="pt-BR" smtClean="0"/>
              <a:t>Análise de dados foi feita com o NRN Data Coordinating Center (RTI International, Research Triangle Park, North Carolina, USA).</a:t>
            </a:r>
          </a:p>
          <a:p>
            <a:pPr eaLnBrk="1" hangingPunct="1"/>
            <a:r>
              <a:rPr lang="pt-BR" smtClean="0"/>
              <a:t>Para a análise univariável, foram usados o quiquadrado ou teste exato de Fisher para a comparação de proporções e análise de variância para comparação das médias. </a:t>
            </a:r>
          </a:p>
          <a:p>
            <a:pPr eaLnBrk="1" hangingPunct="1"/>
            <a:r>
              <a:rPr lang="pt-BR" smtClean="0"/>
              <a:t>Para os resultados de morte / NIDD e NIDD (sozinho) foram estimados modelos de regressão logística. </a:t>
            </a:r>
          </a:p>
          <a:p>
            <a:pPr algn="just" eaLnBrk="1" hangingPunct="1"/>
            <a:r>
              <a:rPr lang="pt-BR" smtClean="0"/>
              <a:t>Analise estatistica feita com o SAS V.9.3 software (SAS Institute, Cary, North Carolina, USA).</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Resultados</a:t>
            </a:r>
            <a:endParaRPr lang="pt-BR" dirty="0"/>
          </a:p>
        </p:txBody>
      </p:sp>
      <p:sp>
        <p:nvSpPr>
          <p:cNvPr id="17411" name="Espaço Reservado para Conteúdo 2"/>
          <p:cNvSpPr>
            <a:spLocks noGrp="1"/>
          </p:cNvSpPr>
          <p:nvPr>
            <p:ph idx="1"/>
          </p:nvPr>
        </p:nvSpPr>
        <p:spPr/>
        <p:txBody>
          <a:bodyPr/>
          <a:lstStyle/>
          <a:p>
            <a:pPr eaLnBrk="1" hangingPunct="1">
              <a:lnSpc>
                <a:spcPct val="90000"/>
              </a:lnSpc>
            </a:pPr>
            <a:r>
              <a:rPr lang="pt-BR" sz="2000" smtClean="0"/>
              <a:t>No total foram 367 lactentes no estudo (</a:t>
            </a:r>
            <a:r>
              <a:rPr lang="pt-BR" sz="2000" smtClean="0">
                <a:solidFill>
                  <a:schemeClr val="hlink"/>
                </a:solidFill>
              </a:rPr>
              <a:t>Figura 1</a:t>
            </a:r>
            <a:r>
              <a:rPr lang="pt-BR" sz="2000" smtClean="0"/>
              <a:t>).</a:t>
            </a:r>
          </a:p>
          <a:p>
            <a:pPr eaLnBrk="1" hangingPunct="1">
              <a:lnSpc>
                <a:spcPct val="90000"/>
              </a:lnSpc>
            </a:pPr>
            <a:endParaRPr lang="pt-BR" sz="2000" smtClean="0"/>
          </a:p>
          <a:p>
            <a:pPr lvl="1" eaLnBrk="1" hangingPunct="1">
              <a:lnSpc>
                <a:spcPct val="90000"/>
              </a:lnSpc>
            </a:pPr>
            <a:r>
              <a:rPr lang="pt-BR" sz="1700" smtClean="0"/>
              <a:t>158 sobreviveram às primeiras 24h sem receber terapia anti-hipotensora</a:t>
            </a:r>
          </a:p>
          <a:p>
            <a:pPr lvl="2" eaLnBrk="1" hangingPunct="1">
              <a:lnSpc>
                <a:spcPct val="90000"/>
              </a:lnSpc>
            </a:pPr>
            <a:r>
              <a:rPr lang="pt-BR" sz="1500" smtClean="0"/>
              <a:t>91 crianças (58%) apresentaram aumento da PA &gt;= 5mmHg</a:t>
            </a:r>
          </a:p>
          <a:p>
            <a:pPr lvl="2" eaLnBrk="1" hangingPunct="1">
              <a:lnSpc>
                <a:spcPct val="90000"/>
              </a:lnSpc>
            </a:pPr>
            <a:r>
              <a:rPr lang="pt-BR" sz="1500" smtClean="0"/>
              <a:t>67 crianças (42%) não aumentou</a:t>
            </a:r>
          </a:p>
          <a:p>
            <a:pPr lvl="2" eaLnBrk="1" hangingPunct="1">
              <a:lnSpc>
                <a:spcPct val="90000"/>
              </a:lnSpc>
            </a:pPr>
            <a:endParaRPr lang="pt-BR" sz="1500" smtClean="0"/>
          </a:p>
          <a:p>
            <a:pPr lvl="1" eaLnBrk="1" hangingPunct="1">
              <a:lnSpc>
                <a:spcPct val="90000"/>
              </a:lnSpc>
            </a:pPr>
            <a:r>
              <a:rPr lang="pt-BR" sz="1700" smtClean="0"/>
              <a:t>203 lactentes receberam terapia anti-hipotensora 135 (67%) receberam fluido em bolus</a:t>
            </a:r>
          </a:p>
          <a:p>
            <a:pPr lvl="2" eaLnBrk="1" hangingPunct="1">
              <a:lnSpc>
                <a:spcPct val="90000"/>
              </a:lnSpc>
            </a:pPr>
            <a:r>
              <a:rPr lang="pt-BR" sz="1500" smtClean="0"/>
              <a:t>102 (50%) receberam derivados sanguíneos</a:t>
            </a:r>
          </a:p>
          <a:p>
            <a:pPr lvl="2" eaLnBrk="1" hangingPunct="1">
              <a:lnSpc>
                <a:spcPct val="90000"/>
              </a:lnSpc>
            </a:pPr>
            <a:r>
              <a:rPr lang="pt-BR" sz="1500" smtClean="0"/>
              <a:t>92 (45%) recebeu dopamina</a:t>
            </a:r>
          </a:p>
          <a:p>
            <a:pPr lvl="2" eaLnBrk="1" hangingPunct="1">
              <a:lnSpc>
                <a:spcPct val="90000"/>
              </a:lnSpc>
            </a:pPr>
            <a:r>
              <a:rPr lang="pt-BR" sz="1500" smtClean="0"/>
              <a:t>25(12%) hidrocortisona</a:t>
            </a:r>
          </a:p>
          <a:p>
            <a:pPr lvl="2" eaLnBrk="1" hangingPunct="1">
              <a:lnSpc>
                <a:spcPct val="90000"/>
              </a:lnSpc>
            </a:pPr>
            <a:r>
              <a:rPr lang="pt-BR" sz="1500" smtClean="0"/>
              <a:t>18 (9%) dobutamina</a:t>
            </a:r>
          </a:p>
          <a:p>
            <a:pPr lvl="2" eaLnBrk="1" hangingPunct="1">
              <a:lnSpc>
                <a:spcPct val="90000"/>
              </a:lnSpc>
            </a:pPr>
            <a:r>
              <a:rPr lang="pt-BR" sz="1500" smtClean="0"/>
              <a:t>&lt; 1% receberam vasopressina</a:t>
            </a:r>
          </a:p>
          <a:p>
            <a:pPr lvl="2" eaLnBrk="1" hangingPunct="1">
              <a:lnSpc>
                <a:spcPct val="90000"/>
              </a:lnSpc>
              <a:buFont typeface="Arial" pitchFamily="34" charset="0"/>
              <a:buNone/>
            </a:pPr>
            <a:endParaRPr lang="pt-BR" sz="1500" smtClean="0"/>
          </a:p>
          <a:p>
            <a:pPr lvl="2" eaLnBrk="1" hangingPunct="1">
              <a:lnSpc>
                <a:spcPct val="90000"/>
              </a:lnSpc>
            </a:pPr>
            <a:r>
              <a:rPr lang="pt-BR" sz="1500" smtClean="0"/>
              <a:t>5 crianças que receberam terapia anti hipotensora morreram nas primeiras 24h</a:t>
            </a:r>
          </a:p>
          <a:p>
            <a:pPr lvl="2" eaLnBrk="1" hangingPunct="1">
              <a:lnSpc>
                <a:spcPct val="90000"/>
              </a:lnSpc>
            </a:pPr>
            <a:r>
              <a:rPr lang="pt-BR" sz="1500" smtClean="0"/>
              <a:t>128 das 198 crianças das que sobreviveram (65%), a PA subiu como esperado</a:t>
            </a:r>
          </a:p>
          <a:p>
            <a:pPr lvl="2" eaLnBrk="1" hangingPunct="1">
              <a:lnSpc>
                <a:spcPct val="90000"/>
              </a:lnSpc>
              <a:buFont typeface="Arial" pitchFamily="34" charset="0"/>
              <a:buNone/>
            </a:pPr>
            <a:r>
              <a:rPr lang="pt-BR" sz="1500" smtClean="0">
                <a:solidFill>
                  <a:schemeClr val="hlink"/>
                </a:solidFill>
              </a:rPr>
              <a:t>Na Tabela 1</a:t>
            </a:r>
            <a:r>
              <a:rPr lang="pt-BR" sz="1500" smtClean="0"/>
              <a:t>, estão as variáveis hospitalares e os resultados das 4 coortes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85750" y="0"/>
            <a:ext cx="8229600" cy="990600"/>
          </a:xfrm>
        </p:spPr>
        <p:txBody>
          <a:bodyPr/>
          <a:lstStyle/>
          <a:p>
            <a:pPr eaLnBrk="1" fontAlgn="auto" hangingPunct="1">
              <a:spcAft>
                <a:spcPts val="0"/>
              </a:spcAft>
              <a:defRPr/>
            </a:pPr>
            <a:r>
              <a:rPr lang="pt-BR" dirty="0" smtClean="0"/>
              <a:t>Resultados</a:t>
            </a:r>
            <a:endParaRPr lang="pt-BR" dirty="0"/>
          </a:p>
        </p:txBody>
      </p:sp>
      <p:pic>
        <p:nvPicPr>
          <p:cNvPr id="18435" name="Picture 6"/>
          <p:cNvPicPr>
            <a:picLocks noChangeAspect="1" noChangeArrowheads="1"/>
          </p:cNvPicPr>
          <p:nvPr/>
        </p:nvPicPr>
        <p:blipFill>
          <a:blip r:embed="rId2"/>
          <a:srcRect/>
          <a:stretch>
            <a:fillRect/>
          </a:stretch>
        </p:blipFill>
        <p:spPr bwMode="auto">
          <a:xfrm>
            <a:off x="1403350" y="854075"/>
            <a:ext cx="6950075" cy="6003925"/>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AutoShape 2" descr="https://lh5.googleusercontent.com/9ev-alyKdjIWjXdw2FNR0N_tPnY9M7DG-WTYAzV1F8NgFRnSUNBkZJ-VghWAOOIZvi3o10Sl1RVR3XE6QIvMKuYVpeL09mJiRu1_ACjUk1Ug-WgtVFNAmwjbG9dK-bjv59XAvNBk6xq2Ovoirg"/>
          <p:cNvSpPr>
            <a:spLocks noChangeAspect="1" noChangeArrowheads="1"/>
          </p:cNvSpPr>
          <p:nvPr/>
        </p:nvSpPr>
        <p:spPr bwMode="auto">
          <a:xfrm>
            <a:off x="120650" y="-525463"/>
            <a:ext cx="2838450" cy="1571626"/>
          </a:xfrm>
          <a:prstGeom prst="rect">
            <a:avLst/>
          </a:prstGeom>
          <a:noFill/>
          <a:ln w="9525">
            <a:noFill/>
            <a:miter lim="800000"/>
            <a:headEnd/>
            <a:tailEnd/>
          </a:ln>
        </p:spPr>
        <p:txBody>
          <a:bodyPr/>
          <a:lstStyle/>
          <a:p>
            <a:endParaRPr lang="pt-BR"/>
          </a:p>
        </p:txBody>
      </p:sp>
      <p:sp>
        <p:nvSpPr>
          <p:cNvPr id="19459" name="AutoShape 4" descr="https://lh5.googleusercontent.com/9ev-alyKdjIWjXdw2FNR0N_tPnY9M7DG-WTYAzV1F8NgFRnSUNBkZJ-VghWAOOIZvi3o10Sl1RVR3XE6QIvMKuYVpeL09mJiRu1_ACjUk1Ug-WgtVFNAmwjbG9dK-bjv59XAvNBk6xq2Ovoirg"/>
          <p:cNvSpPr>
            <a:spLocks noChangeAspect="1" noChangeArrowheads="1"/>
          </p:cNvSpPr>
          <p:nvPr/>
        </p:nvSpPr>
        <p:spPr bwMode="auto">
          <a:xfrm>
            <a:off x="273050" y="-373063"/>
            <a:ext cx="2838450" cy="1571626"/>
          </a:xfrm>
          <a:prstGeom prst="rect">
            <a:avLst/>
          </a:prstGeom>
          <a:noFill/>
          <a:ln w="9525">
            <a:noFill/>
            <a:miter lim="800000"/>
            <a:headEnd/>
            <a:tailEnd/>
          </a:ln>
        </p:spPr>
        <p:txBody>
          <a:bodyPr/>
          <a:lstStyle/>
          <a:p>
            <a:endParaRPr lang="pt-BR"/>
          </a:p>
        </p:txBody>
      </p:sp>
      <p:sp>
        <p:nvSpPr>
          <p:cNvPr id="19460" name="AutoShape 6" descr="Imagem inline 1"/>
          <p:cNvSpPr>
            <a:spLocks noChangeAspect="1" noChangeArrowheads="1"/>
          </p:cNvSpPr>
          <p:nvPr/>
        </p:nvSpPr>
        <p:spPr bwMode="auto">
          <a:xfrm>
            <a:off x="155575" y="-639763"/>
            <a:ext cx="4143375" cy="1333501"/>
          </a:xfrm>
          <a:prstGeom prst="rect">
            <a:avLst/>
          </a:prstGeom>
          <a:noFill/>
          <a:ln w="9525">
            <a:noFill/>
            <a:miter lim="800000"/>
            <a:headEnd/>
            <a:tailEnd/>
          </a:ln>
        </p:spPr>
        <p:txBody>
          <a:bodyPr/>
          <a:lstStyle/>
          <a:p>
            <a:endParaRPr lang="pt-BR"/>
          </a:p>
        </p:txBody>
      </p:sp>
      <p:pic>
        <p:nvPicPr>
          <p:cNvPr id="19461" name="Picture 3"/>
          <p:cNvPicPr>
            <a:picLocks noChangeAspect="1" noChangeArrowheads="1"/>
          </p:cNvPicPr>
          <p:nvPr/>
        </p:nvPicPr>
        <p:blipFill>
          <a:blip r:embed="rId2"/>
          <a:srcRect l="3836" t="20825" r="3836" b="18237"/>
          <a:stretch>
            <a:fillRect/>
          </a:stretch>
        </p:blipFill>
        <p:spPr bwMode="auto">
          <a:xfrm>
            <a:off x="250825" y="1430338"/>
            <a:ext cx="8893175" cy="4694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Resultados</a:t>
            </a:r>
            <a:endParaRPr lang="pt-BR" dirty="0"/>
          </a:p>
        </p:txBody>
      </p:sp>
      <p:sp>
        <p:nvSpPr>
          <p:cNvPr id="20483" name="Espaço Reservado para Conteúdo 2"/>
          <p:cNvSpPr>
            <a:spLocks noGrp="1"/>
          </p:cNvSpPr>
          <p:nvPr>
            <p:ph idx="1"/>
          </p:nvPr>
        </p:nvSpPr>
        <p:spPr/>
        <p:txBody>
          <a:bodyPr/>
          <a:lstStyle/>
          <a:p>
            <a:pPr eaLnBrk="1" hangingPunct="1">
              <a:lnSpc>
                <a:spcPct val="90000"/>
              </a:lnSpc>
            </a:pPr>
            <a:r>
              <a:rPr lang="pt-BR" sz="2200" smtClean="0"/>
              <a:t>Resultado das crianças entre 18-22 meses de idade corrigida (morte ou alteração do desenvolvimento neurológico)</a:t>
            </a:r>
          </a:p>
          <a:p>
            <a:pPr lvl="1" eaLnBrk="1" hangingPunct="1">
              <a:lnSpc>
                <a:spcPct val="90000"/>
              </a:lnSpc>
            </a:pPr>
            <a:r>
              <a:rPr lang="pt-BR" sz="1900" smtClean="0"/>
              <a:t>Total 331 crianças (90%)</a:t>
            </a:r>
          </a:p>
          <a:p>
            <a:pPr lvl="2" eaLnBrk="1" hangingPunct="1">
              <a:lnSpc>
                <a:spcPct val="90000"/>
              </a:lnSpc>
            </a:pPr>
            <a:r>
              <a:rPr lang="pt-BR" sz="1700" smtClean="0"/>
              <a:t>99 crianças morreram</a:t>
            </a:r>
          </a:p>
          <a:p>
            <a:pPr lvl="2" eaLnBrk="1" hangingPunct="1">
              <a:lnSpc>
                <a:spcPct val="90000"/>
              </a:lnSpc>
            </a:pPr>
            <a:r>
              <a:rPr lang="pt-BR" sz="1700" smtClean="0"/>
              <a:t>232 sofreram atraso no teste do neurodesenvolvimento</a:t>
            </a:r>
          </a:p>
          <a:p>
            <a:pPr lvl="2" eaLnBrk="1" hangingPunct="1">
              <a:lnSpc>
                <a:spcPct val="90000"/>
              </a:lnSpc>
            </a:pPr>
            <a:r>
              <a:rPr lang="pt-BR" sz="1700" smtClean="0"/>
              <a:t>36 saíram do estudo</a:t>
            </a:r>
          </a:p>
          <a:p>
            <a:pPr lvl="2" eaLnBrk="1" hangingPunct="1">
              <a:lnSpc>
                <a:spcPct val="90000"/>
              </a:lnSpc>
            </a:pPr>
            <a:endParaRPr lang="pt-BR" sz="1700" smtClean="0"/>
          </a:p>
          <a:p>
            <a:pPr eaLnBrk="1" hangingPunct="1">
              <a:lnSpc>
                <a:spcPct val="90000"/>
              </a:lnSpc>
            </a:pPr>
            <a:r>
              <a:rPr lang="pt-BR" sz="2200" smtClean="0"/>
              <a:t>Na análise total dos pacientes, </a:t>
            </a:r>
            <a:r>
              <a:rPr lang="pt-BR" sz="2200" smtClean="0">
                <a:solidFill>
                  <a:srgbClr val="FF0000"/>
                </a:solidFill>
              </a:rPr>
              <a:t>óbito e NIDD foi significativamente maior em crianças tratadas em comparação com crianças não tratados</a:t>
            </a:r>
            <a:r>
              <a:rPr lang="pt-BR" sz="2200" smtClean="0"/>
              <a:t> (</a:t>
            </a:r>
            <a:r>
              <a:rPr lang="pt-BR" sz="2200" smtClean="0">
                <a:solidFill>
                  <a:schemeClr val="hlink"/>
                </a:solidFill>
              </a:rPr>
              <a:t>Tabela 02</a:t>
            </a:r>
            <a:r>
              <a:rPr lang="pt-BR" sz="2200" smtClean="0"/>
              <a:t>), independente do aumento da PA esperado.</a:t>
            </a:r>
          </a:p>
          <a:p>
            <a:pPr eaLnBrk="1" hangingPunct="1">
              <a:lnSpc>
                <a:spcPct val="90000"/>
              </a:lnSpc>
            </a:pPr>
            <a:endParaRPr lang="pt-BR" sz="2200" smtClean="0"/>
          </a:p>
          <a:p>
            <a:pPr eaLnBrk="1" hangingPunct="1">
              <a:lnSpc>
                <a:spcPct val="90000"/>
              </a:lnSpc>
            </a:pPr>
            <a:r>
              <a:rPr lang="pt-BR" sz="2200" smtClean="0"/>
              <a:t>As taxas de componentes individuais de NIDD variou entre os 4 grupos, mas estas diferenças não atingiram significância estatística.</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Tabela 2</a:t>
            </a:r>
            <a:endParaRPr lang="pt-BR" dirty="0"/>
          </a:p>
        </p:txBody>
      </p:sp>
      <p:pic>
        <p:nvPicPr>
          <p:cNvPr id="21507" name="Picture 4"/>
          <p:cNvPicPr>
            <a:picLocks noChangeAspect="1" noChangeArrowheads="1"/>
          </p:cNvPicPr>
          <p:nvPr/>
        </p:nvPicPr>
        <p:blipFill>
          <a:blip r:embed="rId2"/>
          <a:srcRect l="10344" t="33945" r="8060" b="22899"/>
          <a:stretch>
            <a:fillRect/>
          </a:stretch>
        </p:blipFill>
        <p:spPr bwMode="auto">
          <a:xfrm>
            <a:off x="250825" y="1557338"/>
            <a:ext cx="8893175" cy="4684712"/>
          </a:xfrm>
          <a:prstGeom prst="rect">
            <a:avLst/>
          </a:prstGeom>
          <a:noFill/>
          <a:ln w="9525">
            <a:noFill/>
            <a:miter lim="800000"/>
            <a:headEnd/>
            <a:tailEnd/>
          </a:ln>
        </p:spPr>
      </p:pic>
      <p:sp>
        <p:nvSpPr>
          <p:cNvPr id="21508" name="Line 6"/>
          <p:cNvSpPr>
            <a:spLocks noChangeShapeType="1"/>
          </p:cNvSpPr>
          <p:nvPr/>
        </p:nvSpPr>
        <p:spPr bwMode="auto">
          <a:xfrm>
            <a:off x="179388" y="2492375"/>
            <a:ext cx="215900" cy="215900"/>
          </a:xfrm>
          <a:prstGeom prst="line">
            <a:avLst/>
          </a:prstGeom>
          <a:noFill/>
          <a:ln w="57150">
            <a:solidFill>
              <a:srgbClr val="FF0000"/>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Resultados</a:t>
            </a:r>
            <a:endParaRPr lang="pt-BR" dirty="0"/>
          </a:p>
        </p:txBody>
      </p:sp>
      <p:sp>
        <p:nvSpPr>
          <p:cNvPr id="3" name="Espaço Reservado para Conteúdo 2"/>
          <p:cNvSpPr>
            <a:spLocks noGrp="1"/>
          </p:cNvSpPr>
          <p:nvPr>
            <p:ph idx="1"/>
          </p:nvPr>
        </p:nvSpPr>
        <p:spPr/>
        <p:txBody>
          <a:bodyPr>
            <a:normAutofit lnSpcReduction="10000"/>
          </a:bodyPr>
          <a:lstStyle/>
          <a:p>
            <a:pPr eaLnBrk="1" hangingPunct="1">
              <a:lnSpc>
                <a:spcPct val="90000"/>
              </a:lnSpc>
              <a:buFont typeface="Arial" charset="0"/>
              <a:buChar char="•"/>
              <a:defRPr/>
            </a:pPr>
            <a:r>
              <a:rPr lang="pt-BR" sz="2200" smtClean="0"/>
              <a:t>Houve diferenças significativas na incidência de NIDD ou da morte/NIDD</a:t>
            </a:r>
          </a:p>
          <a:p>
            <a:pPr lvl="1" eaLnBrk="1" hangingPunct="1">
              <a:lnSpc>
                <a:spcPct val="90000"/>
              </a:lnSpc>
              <a:buFont typeface="Arial" charset="0"/>
              <a:buChar char="•"/>
              <a:defRPr/>
            </a:pPr>
            <a:r>
              <a:rPr lang="pt-BR" sz="1900" smtClean="0"/>
              <a:t>Para cada aumento de 1 semana da IG do nascimento, o NIDD ou a morte/NIDD sofria uma diminuição semelhante</a:t>
            </a:r>
          </a:p>
          <a:p>
            <a:pPr lvl="1" eaLnBrk="1" hangingPunct="1">
              <a:lnSpc>
                <a:spcPct val="90000"/>
              </a:lnSpc>
              <a:buFont typeface="Arial" charset="0"/>
              <a:buChar char="•"/>
              <a:defRPr/>
            </a:pPr>
            <a:endParaRPr lang="pt-BR" sz="1900" smtClean="0"/>
          </a:p>
          <a:p>
            <a:pPr lvl="1" eaLnBrk="1" hangingPunct="1">
              <a:lnSpc>
                <a:spcPct val="90000"/>
              </a:lnSpc>
              <a:buFont typeface="Arial" charset="0"/>
              <a:buChar char="•"/>
              <a:defRPr/>
            </a:pPr>
            <a:r>
              <a:rPr lang="pt-BR" sz="1900" smtClean="0"/>
              <a:t>A presença de qualquer marcador de gravidade aumentou as chances de NIDD ou morte/NIDD</a:t>
            </a:r>
          </a:p>
          <a:p>
            <a:pPr lvl="1" eaLnBrk="1" hangingPunct="1">
              <a:lnSpc>
                <a:spcPct val="90000"/>
              </a:lnSpc>
              <a:buFont typeface="Arial" charset="0"/>
              <a:buChar char="•"/>
              <a:defRPr/>
            </a:pPr>
            <a:endParaRPr lang="pt-BR" sz="1900" smtClean="0"/>
          </a:p>
          <a:p>
            <a:pPr lvl="1" eaLnBrk="1" hangingPunct="1">
              <a:lnSpc>
                <a:spcPct val="90000"/>
              </a:lnSpc>
              <a:buFont typeface="Arial" charset="0"/>
              <a:buChar char="•"/>
              <a:defRPr/>
            </a:pPr>
            <a:r>
              <a:rPr lang="pt-BR" sz="1900" smtClean="0"/>
              <a:t>Ao incorporar essas variáveis e mudanças na PA em um modelo de regressão, </a:t>
            </a:r>
            <a:r>
              <a:rPr lang="pt-BR" sz="1900" b="1" smtClean="0">
                <a:solidFill>
                  <a:srgbClr val="FF0000"/>
                </a:solidFill>
              </a:rPr>
              <a:t>o tratamento com qualquer terapia anti hipotensora foi um preditor significativo de morte/NIDD</a:t>
            </a:r>
            <a:r>
              <a:rPr lang="pt-BR" sz="1900" smtClean="0"/>
              <a:t>, mas não de NIDD sozinho.</a:t>
            </a:r>
          </a:p>
          <a:p>
            <a:pPr lvl="1" eaLnBrk="1" hangingPunct="1">
              <a:lnSpc>
                <a:spcPct val="90000"/>
              </a:lnSpc>
              <a:buFont typeface="Arial" charset="0"/>
              <a:buChar char="•"/>
              <a:defRPr/>
            </a:pPr>
            <a:endParaRPr lang="pt-BR" sz="1900" smtClean="0"/>
          </a:p>
          <a:p>
            <a:pPr lvl="1" eaLnBrk="1" hangingPunct="1">
              <a:lnSpc>
                <a:spcPct val="90000"/>
              </a:lnSpc>
              <a:buFont typeface="Arial" charset="0"/>
              <a:buChar char="•"/>
              <a:defRPr/>
            </a:pPr>
            <a:r>
              <a:rPr lang="pt-BR" sz="1900" smtClean="0"/>
              <a:t>Em modelos de regressão semelhantes incorporando o tratamento anti-hipotensor, o aumento da PA (taxa esperada   X    menos da taxa esperada) não foi significativamente associada com qualquer resultado.</a:t>
            </a:r>
          </a:p>
          <a:p>
            <a:pPr lvl="1" eaLnBrk="1" hangingPunct="1">
              <a:lnSpc>
                <a:spcPct val="90000"/>
              </a:lnSpc>
              <a:buFont typeface="Arial" charset="0"/>
              <a:buNone/>
              <a:defRPr/>
            </a:pPr>
            <a:r>
              <a:rPr lang="pt-BR" sz="1900" smtClean="0"/>
              <a:t>                                                    (</a:t>
            </a:r>
            <a:r>
              <a:rPr lang="pt-BR" sz="1900" smtClean="0">
                <a:solidFill>
                  <a:schemeClr val="hlink"/>
                </a:solidFill>
              </a:rPr>
              <a:t>Tabela 3</a:t>
            </a:r>
            <a:r>
              <a:rPr lang="pt-BR" sz="1900" smtClean="0"/>
              <a: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Tabela 3</a:t>
            </a:r>
            <a:endParaRPr lang="pt-BR" dirty="0"/>
          </a:p>
        </p:txBody>
      </p:sp>
      <p:pic>
        <p:nvPicPr>
          <p:cNvPr id="23555" name="Picture 2"/>
          <p:cNvPicPr>
            <a:picLocks noChangeAspect="1" noChangeArrowheads="1"/>
          </p:cNvPicPr>
          <p:nvPr/>
        </p:nvPicPr>
        <p:blipFill>
          <a:blip r:embed="rId2"/>
          <a:srcRect l="10474" t="33459" r="8319" b="38739"/>
          <a:stretch>
            <a:fillRect/>
          </a:stretch>
        </p:blipFill>
        <p:spPr bwMode="auto">
          <a:xfrm>
            <a:off x="250825" y="1989138"/>
            <a:ext cx="8893175" cy="3271837"/>
          </a:xfrm>
          <a:prstGeom prst="rect">
            <a:avLst/>
          </a:prstGeom>
          <a:noFill/>
          <a:ln w="9525">
            <a:noFill/>
            <a:miter lim="800000"/>
            <a:headEnd/>
            <a:tailEnd/>
          </a:ln>
        </p:spPr>
      </p:pic>
      <p:sp>
        <p:nvSpPr>
          <p:cNvPr id="23556" name="Line 6"/>
          <p:cNvSpPr>
            <a:spLocks noChangeShapeType="1"/>
          </p:cNvSpPr>
          <p:nvPr/>
        </p:nvSpPr>
        <p:spPr bwMode="auto">
          <a:xfrm>
            <a:off x="0" y="4005263"/>
            <a:ext cx="395288" cy="215900"/>
          </a:xfrm>
          <a:prstGeom prst="line">
            <a:avLst/>
          </a:prstGeom>
          <a:noFill/>
          <a:ln w="57150">
            <a:solidFill>
              <a:srgbClr val="FF0000"/>
            </a:solidFill>
            <a:round/>
            <a:headEnd/>
            <a:tailEnd type="triangle" w="med" len="med"/>
          </a:ln>
        </p:spPr>
        <p:txBody>
          <a:bodyPr/>
          <a:lstStyle/>
          <a:p>
            <a:endParaRPr lang="pt-BR"/>
          </a:p>
        </p:txBody>
      </p:sp>
      <p:sp>
        <p:nvSpPr>
          <p:cNvPr id="23557" name="Line 7"/>
          <p:cNvSpPr>
            <a:spLocks noChangeShapeType="1"/>
          </p:cNvSpPr>
          <p:nvPr/>
        </p:nvSpPr>
        <p:spPr bwMode="auto">
          <a:xfrm>
            <a:off x="6588125" y="4005263"/>
            <a:ext cx="395288" cy="215900"/>
          </a:xfrm>
          <a:prstGeom prst="line">
            <a:avLst/>
          </a:prstGeom>
          <a:noFill/>
          <a:ln w="57150">
            <a:solidFill>
              <a:srgbClr val="FF0000"/>
            </a:solidFill>
            <a:round/>
            <a:headEnd/>
            <a:tailEnd type="triangle" w="med" len="med"/>
          </a:ln>
        </p:spPr>
        <p:txBody>
          <a:bodyPr/>
          <a:lstStyle/>
          <a:p>
            <a:endParaRPr lang="pt-BR"/>
          </a:p>
        </p:txBody>
      </p:sp>
      <p:sp>
        <p:nvSpPr>
          <p:cNvPr id="23558" name="Line 8"/>
          <p:cNvSpPr>
            <a:spLocks noChangeShapeType="1"/>
          </p:cNvSpPr>
          <p:nvPr/>
        </p:nvSpPr>
        <p:spPr bwMode="auto">
          <a:xfrm>
            <a:off x="8243888" y="4292600"/>
            <a:ext cx="792162" cy="0"/>
          </a:xfrm>
          <a:prstGeom prst="line">
            <a:avLst/>
          </a:prstGeom>
          <a:noFill/>
          <a:ln w="38100">
            <a:solidFill>
              <a:srgbClr val="FF0000"/>
            </a:solidFill>
            <a:round/>
            <a:headEnd/>
            <a:tailEnd/>
          </a:ln>
        </p:spPr>
        <p:txBody>
          <a:bodyPr/>
          <a:lstStyle/>
          <a:p>
            <a:endParaRPr lang="pt-B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p:cNvSpPr>
          <p:nvPr>
            <p:ph type="body" idx="1"/>
          </p:nvPr>
        </p:nvSpPr>
        <p:spPr/>
        <p:txBody>
          <a:bodyPr/>
          <a:lstStyle/>
          <a:p>
            <a:pPr eaLnBrk="1" hangingPunct="1">
              <a:lnSpc>
                <a:spcPct val="90000"/>
              </a:lnSpc>
            </a:pPr>
            <a:r>
              <a:rPr lang="pt-BR" sz="2000" smtClean="0"/>
              <a:t>Estudos anteriores examinaram a relação entre o manuseio da pressão arterial (PA) precoce  e resultados avaliando tanto recém-nascidos  hipotensos versos normotensos ou hipotensos tratados e não tratados (6,9-11).</a:t>
            </a:r>
          </a:p>
          <a:p>
            <a:pPr eaLnBrk="1" hangingPunct="1">
              <a:lnSpc>
                <a:spcPct val="90000"/>
              </a:lnSpc>
            </a:pPr>
            <a:r>
              <a:rPr lang="pt-BR" sz="2000" smtClean="0"/>
              <a:t>Hipotensão foi definida tanto como recebendo terapia hipotensora (independente dos valores da PA) ou um valor da PA abaixo de limite numérico (por exemplo,PA menor ou igual ao equivalente número da idade gestacional da criança).</a:t>
            </a:r>
          </a:p>
          <a:p>
            <a:pPr eaLnBrk="1" hangingPunct="1">
              <a:lnSpc>
                <a:spcPct val="90000"/>
              </a:lnSpc>
            </a:pPr>
            <a:r>
              <a:rPr lang="pt-BR" sz="2000" b="1" smtClean="0">
                <a:solidFill>
                  <a:srgbClr val="FF0000"/>
                </a:solidFill>
              </a:rPr>
              <a:t>Dificuldades com a investigação do manejo da pressão arterial (PA)</a:t>
            </a:r>
            <a:r>
              <a:rPr lang="pt-BR" sz="2000" smtClean="0">
                <a:solidFill>
                  <a:srgbClr val="FF0000"/>
                </a:solidFill>
              </a:rPr>
              <a:t> </a:t>
            </a:r>
            <a:r>
              <a:rPr lang="pt-BR" sz="2000" b="1" smtClean="0">
                <a:solidFill>
                  <a:srgbClr val="FF0000"/>
                </a:solidFill>
              </a:rPr>
              <a:t>precoce</a:t>
            </a:r>
            <a:r>
              <a:rPr lang="pt-BR" sz="2000" smtClean="0">
                <a:solidFill>
                  <a:srgbClr val="FF0000"/>
                </a:solidFill>
              </a:rPr>
              <a:t> </a:t>
            </a:r>
            <a:r>
              <a:rPr lang="pt-BR" sz="2000" smtClean="0"/>
              <a:t>incluem o aumento espontâneo da PA que ocorre após o nascimento, a correlação positiva entre os valores da PA e idade gestacional ao nascimento, e da ampla gama de valores da PA observado em qualquer hora pós-natal específica para crianças em todos os intervalos de idade gestacional (IG) (5,6,8). </a:t>
            </a:r>
          </a:p>
          <a:p>
            <a:pPr eaLnBrk="1" hangingPunct="1">
              <a:lnSpc>
                <a:spcPct val="90000"/>
              </a:lnSpc>
            </a:pPr>
            <a:r>
              <a:rPr lang="pt-BR" sz="2000" smtClean="0"/>
              <a:t>Os resultados deste estudo ressaltam a importância de se considerar vários fatores ao analisar a PA em relação aos desfechos da criança.</a:t>
            </a:r>
          </a:p>
        </p:txBody>
      </p:sp>
      <p:sp>
        <p:nvSpPr>
          <p:cNvPr id="2" name="Título 1"/>
          <p:cNvSpPr>
            <a:spLocks/>
          </p:cNvSpPr>
          <p:nvPr/>
        </p:nvSpPr>
        <p:spPr bwMode="auto">
          <a:xfrm>
            <a:off x="457200" y="533400"/>
            <a:ext cx="8229600" cy="990600"/>
          </a:xfrm>
          <a:prstGeom prst="rect">
            <a:avLst/>
          </a:prstGeom>
          <a:noFill/>
          <a:ln w="9525">
            <a:noFill/>
            <a:miter lim="800000"/>
            <a:headEnd/>
            <a:tailEnd/>
          </a:ln>
        </p:spPr>
        <p:txBody>
          <a:bodyPr anchor="ctr"/>
          <a:lstStyle/>
          <a:p>
            <a:pPr fontAlgn="auto">
              <a:spcAft>
                <a:spcPts val="0"/>
              </a:spcAft>
              <a:defRPr/>
            </a:pPr>
            <a:r>
              <a:rPr lang="pt-BR" sz="4000" spc="-100" dirty="0">
                <a:solidFill>
                  <a:schemeClr val="tx2"/>
                </a:solidFill>
                <a:latin typeface="+mj-lt"/>
                <a:ea typeface="+mj-ea"/>
                <a:cs typeface="+mj-cs"/>
              </a:rPr>
              <a:t>Discussão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p:cNvSpPr>
          <p:nvPr>
            <p:ph type="body" idx="1"/>
          </p:nvPr>
        </p:nvSpPr>
        <p:spPr>
          <a:xfrm>
            <a:off x="457200" y="1600200"/>
            <a:ext cx="8435975" cy="4876800"/>
          </a:xfrm>
        </p:spPr>
        <p:txBody>
          <a:bodyPr/>
          <a:lstStyle/>
          <a:p>
            <a:pPr eaLnBrk="1" hangingPunct="1">
              <a:lnSpc>
                <a:spcPct val="90000"/>
              </a:lnSpc>
            </a:pPr>
            <a:r>
              <a:rPr lang="pt-BR" b="1" smtClean="0">
                <a:solidFill>
                  <a:srgbClr val="FF0000"/>
                </a:solidFill>
              </a:rPr>
              <a:t>Crianças que receberam terapia anti-hipotensora tiveram uma maior taxa de morte/NIDD independentemente de alterações precoces da PA.</a:t>
            </a:r>
            <a:r>
              <a:rPr lang="pt-BR" smtClean="0"/>
              <a:t> </a:t>
            </a:r>
          </a:p>
          <a:p>
            <a:pPr eaLnBrk="1" hangingPunct="1">
              <a:lnSpc>
                <a:spcPct val="90000"/>
              </a:lnSpc>
            </a:pPr>
            <a:r>
              <a:rPr lang="pt-BR" smtClean="0"/>
              <a:t>O significado deste achado ainda não está claro. </a:t>
            </a:r>
            <a:r>
              <a:rPr lang="pt-BR" smtClean="0">
                <a:solidFill>
                  <a:schemeClr val="hlink"/>
                </a:solidFill>
              </a:rPr>
              <a:t>É possível que os parâmetros além de um limite numérico para baixa PA pode identificar melhor as crianças em situação de risco para um deficiente resultado que se beneficiariam de terapia. </a:t>
            </a:r>
          </a:p>
          <a:p>
            <a:pPr eaLnBrk="1" hangingPunct="1">
              <a:lnSpc>
                <a:spcPct val="90000"/>
              </a:lnSpc>
            </a:pPr>
            <a:r>
              <a:rPr lang="pt-BR" b="1" smtClean="0"/>
              <a:t>Incorporação de medidas indiretas de fluxo sanguíneo sistêmico ou cerebral</a:t>
            </a:r>
            <a:r>
              <a:rPr lang="pt-BR" smtClean="0"/>
              <a:t> também pode explicar parcialmente a variabilidade observada na gestão da PA, incluindo por que algumas crianças sem baixa   PA receberam uma terapia anti-hipotensora enquanto outros lactentes com baixa PA não o fez (3,14,22,23).</a:t>
            </a:r>
          </a:p>
        </p:txBody>
      </p:sp>
      <p:sp>
        <p:nvSpPr>
          <p:cNvPr id="2" name="Título 1"/>
          <p:cNvSpPr>
            <a:spLocks/>
          </p:cNvSpPr>
          <p:nvPr/>
        </p:nvSpPr>
        <p:spPr bwMode="auto">
          <a:xfrm>
            <a:off x="457200" y="533400"/>
            <a:ext cx="8229600" cy="990600"/>
          </a:xfrm>
          <a:prstGeom prst="rect">
            <a:avLst/>
          </a:prstGeom>
          <a:noFill/>
          <a:ln w="9525">
            <a:noFill/>
            <a:miter lim="800000"/>
            <a:headEnd/>
            <a:tailEnd/>
          </a:ln>
        </p:spPr>
        <p:txBody>
          <a:bodyPr anchor="ctr"/>
          <a:lstStyle/>
          <a:p>
            <a:pPr fontAlgn="auto">
              <a:spcAft>
                <a:spcPts val="0"/>
              </a:spcAft>
              <a:defRPr/>
            </a:pPr>
            <a:r>
              <a:rPr lang="pt-BR" sz="4000" spc="-100" dirty="0">
                <a:solidFill>
                  <a:schemeClr val="tx2"/>
                </a:solidFill>
                <a:latin typeface="+mj-lt"/>
                <a:ea typeface="+mj-ea"/>
                <a:cs typeface="+mj-cs"/>
              </a:rPr>
              <a:t>Discussão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p:cNvSpPr>
          <p:nvPr>
            <p:ph type="body" idx="1"/>
          </p:nvPr>
        </p:nvSpPr>
        <p:spPr/>
        <p:txBody>
          <a:bodyPr/>
          <a:lstStyle/>
          <a:p>
            <a:pPr eaLnBrk="1" hangingPunct="1"/>
            <a:r>
              <a:rPr lang="pt-BR" smtClean="0"/>
              <a:t>Embora não seja estatisticamente significativa (</a:t>
            </a:r>
            <a:r>
              <a:rPr lang="pt-BR" b="1" smtClean="0"/>
              <a:t>p = 0,055</a:t>
            </a:r>
            <a:r>
              <a:rPr lang="pt-BR" smtClean="0"/>
              <a:t>), </a:t>
            </a:r>
            <a:r>
              <a:rPr lang="pt-BR" smtClean="0">
                <a:solidFill>
                  <a:srgbClr val="FF0000"/>
                </a:solidFill>
              </a:rPr>
              <a:t>houve tendência para maior mortalidade em crianças tratadas (29%) versus lactentes não tratados (17%) neste estudo</a:t>
            </a:r>
            <a:r>
              <a:rPr lang="pt-BR" smtClean="0"/>
              <a:t>, independentemente da taxa de</a:t>
            </a:r>
          </a:p>
          <a:p>
            <a:pPr eaLnBrk="1" hangingPunct="1"/>
            <a:r>
              <a:rPr lang="pt-BR" smtClean="0"/>
              <a:t>aumento da PA. </a:t>
            </a:r>
          </a:p>
          <a:p>
            <a:pPr eaLnBrk="1" hangingPunct="1"/>
            <a:r>
              <a:rPr lang="pt-BR" smtClean="0"/>
              <a:t>Outros relatos também têm sugerido que as crianças que</a:t>
            </a:r>
          </a:p>
          <a:p>
            <a:pPr eaLnBrk="1" hangingPunct="1"/>
            <a:r>
              <a:rPr lang="pt-BR" smtClean="0"/>
              <a:t>receberam uma terapia anti-hipotensora tiveram uma maior taxa de mortalidade (5-7,24).</a:t>
            </a:r>
          </a:p>
          <a:p>
            <a:pPr eaLnBrk="1" hangingPunct="1"/>
            <a:endParaRPr lang="pt-BR" smtClean="0"/>
          </a:p>
          <a:p>
            <a:pPr eaLnBrk="1" hangingPunct="1"/>
            <a:r>
              <a:rPr lang="pt-BR" smtClean="0"/>
              <a:t>Conclusões definitivas sobre essa associação não pode ser feita uma vez que até à data, não existem estudos randomizados.</a:t>
            </a:r>
          </a:p>
        </p:txBody>
      </p:sp>
      <p:sp>
        <p:nvSpPr>
          <p:cNvPr id="2" name="Título 1"/>
          <p:cNvSpPr>
            <a:spLocks/>
          </p:cNvSpPr>
          <p:nvPr/>
        </p:nvSpPr>
        <p:spPr bwMode="auto">
          <a:xfrm>
            <a:off x="457200" y="533400"/>
            <a:ext cx="8229600" cy="990600"/>
          </a:xfrm>
          <a:prstGeom prst="rect">
            <a:avLst/>
          </a:prstGeom>
          <a:noFill/>
          <a:ln w="9525">
            <a:noFill/>
            <a:miter lim="800000"/>
            <a:headEnd/>
            <a:tailEnd/>
          </a:ln>
        </p:spPr>
        <p:txBody>
          <a:bodyPr anchor="ctr"/>
          <a:lstStyle/>
          <a:p>
            <a:pPr fontAlgn="auto">
              <a:spcAft>
                <a:spcPts val="0"/>
              </a:spcAft>
              <a:defRPr/>
            </a:pPr>
            <a:r>
              <a:rPr lang="pt-BR" sz="4000" spc="-100" dirty="0">
                <a:solidFill>
                  <a:schemeClr val="tx2"/>
                </a:solidFill>
                <a:latin typeface="+mj-lt"/>
                <a:ea typeface="+mj-ea"/>
                <a:cs typeface="+mj-cs"/>
              </a:rPr>
              <a:t>Discussão</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p:cNvSpPr>
          <p:nvPr>
            <p:ph type="body" idx="1"/>
          </p:nvPr>
        </p:nvSpPr>
        <p:spPr/>
        <p:txBody>
          <a:bodyPr/>
          <a:lstStyle/>
          <a:p>
            <a:pPr eaLnBrk="1" hangingPunct="1"/>
            <a:r>
              <a:rPr lang="pt-BR" sz="2000" smtClean="0">
                <a:solidFill>
                  <a:srgbClr val="FF0000"/>
                </a:solidFill>
              </a:rPr>
              <a:t>Fatores de confusão potenciais incluem</a:t>
            </a:r>
            <a:r>
              <a:rPr lang="pt-BR" sz="2000" smtClean="0"/>
              <a:t> maior gravidade da doença nas crianças tratadas, uma maior probabilidade de uma condição conhecida por aumentar a mortalidade (por exemplo, sepse), inclusão de crianças terminais que receberam uma terapia anti-hipotensora, mas eram susceptíveis de morrer, independentemente do grau de suporte terapêutico fornecido e omissão de outros fatores que podem predispor um lactente tanto a  apresenta baixa PA necessitando de tratamento e morte, como baixo Apgar ou acidose precoce).</a:t>
            </a:r>
          </a:p>
          <a:p>
            <a:pPr eaLnBrk="1" hangingPunct="1"/>
            <a:r>
              <a:rPr lang="pt-BR" sz="2000" smtClean="0"/>
              <a:t>Foram feitas tentativas para controlar para estas preocupações no estudo como excluindo lactentes considerados doentes terminais nas primeiras 24 h e incorporando gravidade da doença em análises de regressão utilizando fatores que tem impacto na PA como associados a baixa sobrevivência (14).</a:t>
            </a:r>
          </a:p>
        </p:txBody>
      </p:sp>
      <p:sp>
        <p:nvSpPr>
          <p:cNvPr id="2" name="Título 1"/>
          <p:cNvSpPr>
            <a:spLocks/>
          </p:cNvSpPr>
          <p:nvPr/>
        </p:nvSpPr>
        <p:spPr bwMode="auto">
          <a:xfrm>
            <a:off x="457200" y="533400"/>
            <a:ext cx="8229600" cy="990600"/>
          </a:xfrm>
          <a:prstGeom prst="rect">
            <a:avLst/>
          </a:prstGeom>
          <a:noFill/>
          <a:ln w="9525">
            <a:noFill/>
            <a:miter lim="800000"/>
            <a:headEnd/>
            <a:tailEnd/>
          </a:ln>
        </p:spPr>
        <p:txBody>
          <a:bodyPr anchor="ctr"/>
          <a:lstStyle/>
          <a:p>
            <a:pPr fontAlgn="auto">
              <a:spcAft>
                <a:spcPts val="0"/>
              </a:spcAft>
              <a:defRPr/>
            </a:pPr>
            <a:r>
              <a:rPr lang="pt-BR" sz="4000" spc="-100" dirty="0">
                <a:solidFill>
                  <a:schemeClr val="tx2"/>
                </a:solidFill>
                <a:latin typeface="+mj-lt"/>
                <a:ea typeface="+mj-ea"/>
                <a:cs typeface="+mj-cs"/>
              </a:rPr>
              <a:t>Discussão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body" idx="1"/>
          </p:nvPr>
        </p:nvSpPr>
        <p:spPr>
          <a:xfrm>
            <a:off x="457200" y="1600200"/>
            <a:ext cx="8578850" cy="4876800"/>
          </a:xfrm>
        </p:spPr>
        <p:txBody>
          <a:bodyPr/>
          <a:lstStyle/>
          <a:p>
            <a:pPr eaLnBrk="1" hangingPunct="1"/>
            <a:r>
              <a:rPr lang="pt-BR" smtClean="0"/>
              <a:t>Em um estudo multicêntrico anterior, os investigadores do estudo ELGAN avaliaram a relação entre os indicadores de hipotensão e taxas de NIDD com 24 meses de idade corrigida(9). </a:t>
            </a:r>
          </a:p>
          <a:p>
            <a:pPr eaLnBrk="1" hangingPunct="1"/>
            <a:r>
              <a:rPr lang="pt-BR" smtClean="0"/>
              <a:t>Similar a este estudo, aqueles investigadores encontraram pouca evidência de uma associação entre  os valores precoces da PA e neurodesenvolvimento subseqüente. </a:t>
            </a:r>
          </a:p>
          <a:p>
            <a:pPr eaLnBrk="1" hangingPunct="1"/>
            <a:r>
              <a:rPr lang="pt-BR" smtClean="0"/>
              <a:t>Outros estudos relatam semelhante constatações(10,11,18).</a:t>
            </a:r>
          </a:p>
          <a:p>
            <a:pPr eaLnBrk="1" hangingPunct="1"/>
            <a:r>
              <a:rPr lang="pt-BR" smtClean="0"/>
              <a:t> A associação entre a terapia anti-hipotensora e perda auditiva relatada por Fanaroff et al (6 ) não foi observada nesta investigação, possivelmente devido à baixa taxa de surdez total (&lt;3%).</a:t>
            </a:r>
          </a:p>
        </p:txBody>
      </p:sp>
      <p:sp>
        <p:nvSpPr>
          <p:cNvPr id="2" name="Título 1"/>
          <p:cNvSpPr>
            <a:spLocks/>
          </p:cNvSpPr>
          <p:nvPr/>
        </p:nvSpPr>
        <p:spPr bwMode="auto">
          <a:xfrm>
            <a:off x="457200" y="566738"/>
            <a:ext cx="8229600" cy="990600"/>
          </a:xfrm>
          <a:prstGeom prst="rect">
            <a:avLst/>
          </a:prstGeom>
          <a:noFill/>
          <a:ln w="9525">
            <a:noFill/>
            <a:miter lim="800000"/>
            <a:headEnd/>
            <a:tailEnd/>
          </a:ln>
        </p:spPr>
        <p:txBody>
          <a:bodyPr anchor="ctr"/>
          <a:lstStyle/>
          <a:p>
            <a:pPr fontAlgn="auto">
              <a:spcAft>
                <a:spcPts val="0"/>
              </a:spcAft>
              <a:defRPr/>
            </a:pPr>
            <a:r>
              <a:rPr lang="pt-BR" sz="4000" spc="-100" dirty="0">
                <a:solidFill>
                  <a:schemeClr val="tx2"/>
                </a:solidFill>
                <a:latin typeface="+mj-lt"/>
                <a:ea typeface="+mj-ea"/>
                <a:cs typeface="+mj-cs"/>
              </a:rPr>
              <a:t>Discussão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p:cNvSpPr>
          <p:nvPr>
            <p:ph type="body" idx="1"/>
          </p:nvPr>
        </p:nvSpPr>
        <p:spPr/>
        <p:txBody>
          <a:bodyPr/>
          <a:lstStyle/>
          <a:p>
            <a:pPr eaLnBrk="1" hangingPunct="1">
              <a:lnSpc>
                <a:spcPct val="90000"/>
              </a:lnSpc>
            </a:pPr>
            <a:r>
              <a:rPr lang="pt-BR" sz="1800" smtClean="0"/>
              <a:t>Dados deste estudo e de outros demonstram o </a:t>
            </a:r>
            <a:r>
              <a:rPr lang="pt-BR" sz="1800" b="1" smtClean="0"/>
              <a:t>complexo relacionamento entre o manejo da PA precoce  e  mortalidade e neurodesenvolvimento. </a:t>
            </a:r>
          </a:p>
          <a:p>
            <a:pPr eaLnBrk="1" hangingPunct="1">
              <a:lnSpc>
                <a:spcPct val="90000"/>
              </a:lnSpc>
            </a:pPr>
            <a:r>
              <a:rPr lang="pt-BR" sz="1800" smtClean="0"/>
              <a:t>Morte e NIDD são resultados distintos e é provável que as circunstâncias que conduzem à morte são distintas, mas sobrepõem com fatores que levam à lesão cerebral de tal modo que estas terapias ou fatores que influenciam a decisão de administrar a terapia pode influenciar o risco de mortalidade diferente do que eles influenciam o risco de NIDD (25 26). </a:t>
            </a:r>
          </a:p>
          <a:p>
            <a:pPr eaLnBrk="1" hangingPunct="1">
              <a:lnSpc>
                <a:spcPct val="90000"/>
              </a:lnSpc>
            </a:pPr>
            <a:r>
              <a:rPr lang="pt-BR" sz="1800" smtClean="0"/>
              <a:t>Alternativamente, os fatores além do período pós-natal imediato pode ter mais influência sobre os resultados na criança,  mascarando assim o impacto do tratamento da PA precoce no neurodesenvolvimento (25).</a:t>
            </a:r>
          </a:p>
          <a:p>
            <a:pPr eaLnBrk="1" hangingPunct="1">
              <a:lnSpc>
                <a:spcPct val="90000"/>
              </a:lnSpc>
            </a:pPr>
            <a:r>
              <a:rPr lang="pt-BR" sz="2000" smtClean="0"/>
              <a:t>Por fim, dada a complexidade do sistema cardiovascular imaturo, terapias anti-hipotensoras podem  inconsistente influenciar a função cardíaca de tal modo que eles não uniformemente alteram o fluxo sanguíneo vascular cerebral pós-natal precoce ou a oxigenação (1).</a:t>
            </a:r>
          </a:p>
        </p:txBody>
      </p:sp>
      <p:sp>
        <p:nvSpPr>
          <p:cNvPr id="2" name="Título 1"/>
          <p:cNvSpPr>
            <a:spLocks/>
          </p:cNvSpPr>
          <p:nvPr/>
        </p:nvSpPr>
        <p:spPr bwMode="auto">
          <a:xfrm>
            <a:off x="457200" y="533400"/>
            <a:ext cx="8229600" cy="990600"/>
          </a:xfrm>
          <a:prstGeom prst="rect">
            <a:avLst/>
          </a:prstGeom>
          <a:noFill/>
          <a:ln w="9525">
            <a:noFill/>
            <a:miter lim="800000"/>
            <a:headEnd/>
            <a:tailEnd/>
          </a:ln>
        </p:spPr>
        <p:txBody>
          <a:bodyPr anchor="ctr"/>
          <a:lstStyle/>
          <a:p>
            <a:pPr fontAlgn="auto">
              <a:spcAft>
                <a:spcPts val="0"/>
              </a:spcAft>
              <a:defRPr/>
            </a:pPr>
            <a:r>
              <a:rPr lang="pt-BR" sz="4000" spc="-100" dirty="0">
                <a:solidFill>
                  <a:schemeClr val="tx2"/>
                </a:solidFill>
                <a:latin typeface="+mj-lt"/>
                <a:ea typeface="+mj-ea"/>
                <a:cs typeface="+mj-cs"/>
              </a:rPr>
              <a:t>Discussão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p:cNvSpPr>
          <p:nvPr>
            <p:ph type="body" idx="1"/>
          </p:nvPr>
        </p:nvSpPr>
        <p:spPr>
          <a:xfrm>
            <a:off x="457200" y="1600200"/>
            <a:ext cx="8507413" cy="4876800"/>
          </a:xfrm>
        </p:spPr>
        <p:txBody>
          <a:bodyPr/>
          <a:lstStyle/>
          <a:p>
            <a:pPr eaLnBrk="1" hangingPunct="1">
              <a:lnSpc>
                <a:spcPct val="90000"/>
              </a:lnSpc>
            </a:pPr>
            <a:r>
              <a:rPr lang="pt-BR" sz="1800" smtClean="0"/>
              <a:t>Os pontos fortes do estudo incluem dados consistentes prospectivos recolhidos pelo pessoal de investigação treinados, a inclusão de um grande população de prematuros extremos neste estudo multicêntrico, análise baseada em idade gestacional, ao invés de peso ao nascer e avaliação sistemática do neurodesenvolvimento por examinadores mascarados no manejo da PA precoce que foram treinados na administração padronizada de Escalas Bayley de Desenvolvimento Infantil, </a:t>
            </a:r>
            <a:r>
              <a:rPr lang="pt-BR" sz="1800" i="1" smtClean="0"/>
              <a:t>Third Edition</a:t>
            </a:r>
            <a:r>
              <a:rPr lang="pt-BR" sz="1800" smtClean="0"/>
              <a:t>.</a:t>
            </a:r>
          </a:p>
          <a:p>
            <a:pPr eaLnBrk="1" hangingPunct="1">
              <a:lnSpc>
                <a:spcPct val="90000"/>
              </a:lnSpc>
            </a:pPr>
            <a:r>
              <a:rPr lang="pt-BR" sz="1800" smtClean="0"/>
              <a:t>É importante ressaltar que este estudo pode ter tido fraca potência para demonstrar diferenças em alguns resultados na criança estatisticamente significativo, mas clinicamente relevantes. </a:t>
            </a:r>
          </a:p>
          <a:p>
            <a:pPr eaLnBrk="1" hangingPunct="1">
              <a:lnSpc>
                <a:spcPct val="90000"/>
              </a:lnSpc>
            </a:pPr>
            <a:r>
              <a:rPr lang="pt-BR" sz="1800" smtClean="0"/>
              <a:t>Limitações adicionais do estudo relatas previamente incluem o desenho do estudo observacional, a falta de dados para algumas variáveis ​​que podem ter contribuído para decisões no  manejo da PA,  a variabilidade no número de envolvidos entre os Centros e inconsistência em como valores de PA foram obridos (14). </a:t>
            </a:r>
          </a:p>
          <a:p>
            <a:pPr eaLnBrk="1" hangingPunct="1">
              <a:lnSpc>
                <a:spcPct val="90000"/>
              </a:lnSpc>
            </a:pPr>
            <a:r>
              <a:rPr lang="pt-BR" sz="1800" smtClean="0"/>
              <a:t>Houve heterogeneidade substancial no tratamento de percepção da baixa PA </a:t>
            </a:r>
          </a:p>
          <a:p>
            <a:pPr eaLnBrk="1" hangingPunct="1">
              <a:lnSpc>
                <a:spcPct val="90000"/>
              </a:lnSpc>
              <a:buFont typeface="Arial" pitchFamily="34" charset="0"/>
              <a:buNone/>
            </a:pPr>
            <a:r>
              <a:rPr lang="pt-BR" sz="1800" smtClean="0"/>
              <a:t>   e isso também pode limitar a aplicabilidade dos resultados do estudo.</a:t>
            </a:r>
          </a:p>
        </p:txBody>
      </p:sp>
      <p:sp>
        <p:nvSpPr>
          <p:cNvPr id="2" name="Título 1"/>
          <p:cNvSpPr>
            <a:spLocks/>
          </p:cNvSpPr>
          <p:nvPr/>
        </p:nvSpPr>
        <p:spPr bwMode="auto">
          <a:xfrm>
            <a:off x="457200" y="533400"/>
            <a:ext cx="8229600" cy="990600"/>
          </a:xfrm>
          <a:prstGeom prst="rect">
            <a:avLst/>
          </a:prstGeom>
          <a:noFill/>
          <a:ln w="9525">
            <a:noFill/>
            <a:miter lim="800000"/>
            <a:headEnd/>
            <a:tailEnd/>
          </a:ln>
        </p:spPr>
        <p:txBody>
          <a:bodyPr anchor="ctr"/>
          <a:lstStyle/>
          <a:p>
            <a:pPr fontAlgn="auto">
              <a:spcAft>
                <a:spcPts val="0"/>
              </a:spcAft>
              <a:defRPr/>
            </a:pPr>
            <a:r>
              <a:rPr lang="pt-BR" sz="4000" spc="-100" dirty="0">
                <a:solidFill>
                  <a:schemeClr val="tx2"/>
                </a:solidFill>
                <a:latin typeface="+mj-lt"/>
                <a:ea typeface="+mj-ea"/>
                <a:cs typeface="+mj-cs"/>
              </a:rPr>
              <a:t>Discussão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bwMode="auto"/>
        <p:txBody>
          <a:bodyPr wrap="square" numCol="1" anchorCtr="0" compatLnSpc="1">
            <a:prstTxWarp prst="textNoShape">
              <a:avLst/>
            </a:prstTxWarp>
          </a:bodyPr>
          <a:lstStyle/>
          <a:p>
            <a:pPr eaLnBrk="1" hangingPunct="1">
              <a:defRPr/>
            </a:pPr>
            <a:r>
              <a:rPr lang="pt-BR" smtClean="0"/>
              <a:t>Conclusões</a:t>
            </a:r>
          </a:p>
        </p:txBody>
      </p:sp>
      <p:sp>
        <p:nvSpPr>
          <p:cNvPr id="31747" name="Rectangle 3"/>
          <p:cNvSpPr>
            <a:spLocks noGrp="1"/>
          </p:cNvSpPr>
          <p:nvPr>
            <p:ph type="body" idx="1"/>
          </p:nvPr>
        </p:nvSpPr>
        <p:spPr>
          <a:xfrm>
            <a:off x="457200" y="1600200"/>
            <a:ext cx="8578850" cy="4876800"/>
          </a:xfrm>
        </p:spPr>
        <p:txBody>
          <a:bodyPr/>
          <a:lstStyle/>
          <a:p>
            <a:pPr eaLnBrk="1" hangingPunct="1"/>
            <a:r>
              <a:rPr lang="pt-BR" sz="2000" b="1" smtClean="0">
                <a:solidFill>
                  <a:srgbClr val="FF0000"/>
                </a:solidFill>
              </a:rPr>
              <a:t>Os prematuros extremos que receberam terapia  anti-hipotensora    nas primeiras 24 h após o nascimento, tinham uma significativamente maior taxa de morte ou neurodesenvolvimento prejudicado em 18-22 meses de idade corrigida em relação às crianças não tratadas, independentemente de alterações precoces na PA.</a:t>
            </a:r>
          </a:p>
          <a:p>
            <a:pPr eaLnBrk="1" hangingPunct="1"/>
            <a:r>
              <a:rPr lang="pt-BR" sz="2000" smtClean="0"/>
              <a:t>Estes resultados não podem ser explicados pelas diferenças nos marcadores de gravidade da doença coletadas para este estudo, que incluem fatores conhecidos por afetar a sobrevivência infantil e morbidade. </a:t>
            </a:r>
          </a:p>
          <a:p>
            <a:pPr algn="ctr" eaLnBrk="1" hangingPunct="1"/>
            <a:r>
              <a:rPr lang="en-US" sz="2000" b="1" smtClean="0">
                <a:solidFill>
                  <a:srgbClr val="FF0000"/>
                </a:solidFill>
              </a:rPr>
              <a:t>Há evidências limitadas que sugerem que terapias anti-hipotensoras possam realmente melhorar o resultado para prematuros extremos, porém existe uma preocupação crescente que  estas terapias possam ser prejudicial.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bwMode="auto"/>
        <p:txBody>
          <a:bodyPr wrap="square" numCol="1" anchorCtr="0" compatLnSpc="1">
            <a:prstTxWarp prst="textNoShape">
              <a:avLst/>
            </a:prstTxWarp>
          </a:bodyPr>
          <a:lstStyle/>
          <a:p>
            <a:pPr eaLnBrk="1" hangingPunct="1">
              <a:defRPr/>
            </a:pPr>
            <a:r>
              <a:rPr lang="pt-BR" smtClean="0"/>
              <a:t>Portanto...</a:t>
            </a:r>
          </a:p>
        </p:txBody>
      </p:sp>
      <p:sp>
        <p:nvSpPr>
          <p:cNvPr id="32771" name="Rectangle 3"/>
          <p:cNvSpPr>
            <a:spLocks noGrp="1"/>
          </p:cNvSpPr>
          <p:nvPr>
            <p:ph type="body" idx="1"/>
          </p:nvPr>
        </p:nvSpPr>
        <p:spPr>
          <a:xfrm>
            <a:off x="0" y="1600200"/>
            <a:ext cx="8686800" cy="4876800"/>
          </a:xfrm>
        </p:spPr>
        <p:txBody>
          <a:bodyPr/>
          <a:lstStyle/>
          <a:p>
            <a:pPr algn="ctr" eaLnBrk="1" hangingPunct="1">
              <a:buFont typeface="Arial" pitchFamily="34" charset="0"/>
              <a:buNone/>
            </a:pPr>
            <a:r>
              <a:rPr lang="pt-BR" smtClean="0"/>
              <a:t>   </a:t>
            </a:r>
            <a:r>
              <a:rPr lang="pt-BR" b="1" smtClean="0">
                <a:solidFill>
                  <a:srgbClr val="FF0000"/>
                </a:solidFill>
              </a:rPr>
              <a:t>Independente das alterações precoces da PA, a</a:t>
            </a:r>
          </a:p>
          <a:p>
            <a:pPr algn="ctr" eaLnBrk="1" hangingPunct="1">
              <a:buFont typeface="Arial" pitchFamily="34" charset="0"/>
              <a:buNone/>
            </a:pPr>
            <a:r>
              <a:rPr lang="pt-BR" b="1" smtClean="0">
                <a:solidFill>
                  <a:srgbClr val="FF0000"/>
                </a:solidFill>
              </a:rPr>
              <a:t>  exposição à terapêutica anti-hipotensora foi associada com um aumento do risco de morte / NIDD na idade corrigida de  18-22 meses,controlando os fatores de risco conhecidos que  afetam a sobrevivência e desenvolvimento neurológico.</a:t>
            </a:r>
          </a:p>
        </p:txBody>
      </p:sp>
      <p:pic>
        <p:nvPicPr>
          <p:cNvPr id="32772" name="Picture 5"/>
          <p:cNvPicPr>
            <a:picLocks noChangeAspect="1" noChangeArrowheads="1"/>
          </p:cNvPicPr>
          <p:nvPr/>
        </p:nvPicPr>
        <p:blipFill>
          <a:blip r:embed="rId2"/>
          <a:srcRect/>
          <a:stretch>
            <a:fillRect/>
          </a:stretch>
        </p:blipFill>
        <p:spPr bwMode="auto">
          <a:xfrm>
            <a:off x="1403350" y="4076700"/>
            <a:ext cx="6465888" cy="1765300"/>
          </a:xfrm>
          <a:prstGeom prst="rect">
            <a:avLst/>
          </a:prstGeom>
          <a:solidFill>
            <a:srgbClr val="FF0000"/>
          </a:solidFill>
          <a:ln w="57150">
            <a:solidFill>
              <a:srgbClr val="FF0000"/>
            </a:solid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p:cNvSpPr>
          <p:nvPr>
            <p:ph type="body" idx="1"/>
          </p:nvPr>
        </p:nvSpPr>
        <p:spPr>
          <a:xfrm>
            <a:off x="755650" y="3068638"/>
            <a:ext cx="8229600" cy="3529012"/>
          </a:xfrm>
          <a:solidFill>
            <a:srgbClr val="CC66FF"/>
          </a:solidFill>
          <a:ln w="38100">
            <a:solidFill>
              <a:srgbClr val="000000"/>
            </a:solidFill>
          </a:ln>
        </p:spPr>
        <p:txBody>
          <a:bodyPr/>
          <a:lstStyle/>
          <a:p>
            <a:pPr eaLnBrk="1" hangingPunct="1">
              <a:lnSpc>
                <a:spcPct val="90000"/>
              </a:lnSpc>
              <a:buFont typeface="Arial" pitchFamily="34" charset="0"/>
              <a:buNone/>
            </a:pPr>
            <a:r>
              <a:rPr lang="pt-BR" smtClean="0"/>
              <a:t>                     </a:t>
            </a:r>
            <a:r>
              <a:rPr lang="pt-BR" sz="2800" b="1" smtClean="0">
                <a:solidFill>
                  <a:schemeClr val="hlink"/>
                </a:solidFill>
              </a:rPr>
              <a:t>O que este estudo adiciona</a:t>
            </a:r>
          </a:p>
          <a:p>
            <a:pPr eaLnBrk="1" hangingPunct="1">
              <a:lnSpc>
                <a:spcPct val="90000"/>
              </a:lnSpc>
            </a:pPr>
            <a:r>
              <a:rPr lang="pt-BR" smtClean="0"/>
              <a:t>Crianças que receberam a terapia anti-hipotensora foram</a:t>
            </a:r>
          </a:p>
          <a:p>
            <a:pPr eaLnBrk="1" hangingPunct="1">
              <a:lnSpc>
                <a:spcPct val="90000"/>
              </a:lnSpc>
              <a:buFont typeface="Arial" pitchFamily="34" charset="0"/>
              <a:buNone/>
            </a:pPr>
            <a:r>
              <a:rPr lang="pt-BR" smtClean="0"/>
              <a:t>   mais propensos a ter deficiente ou retardo do neurodesenvolvimento em relação às crianças não tratadas, independentemente  se a pressão sanguínea aumentou.</a:t>
            </a:r>
          </a:p>
          <a:p>
            <a:pPr eaLnBrk="1" hangingPunct="1">
              <a:lnSpc>
                <a:spcPct val="90000"/>
              </a:lnSpc>
            </a:pPr>
            <a:r>
              <a:rPr lang="pt-BR" smtClean="0"/>
              <a:t>▸ Estes resultados não podem ser explicados pelas diferenças na severidade de  marcadores da doença investigada. </a:t>
            </a:r>
          </a:p>
        </p:txBody>
      </p:sp>
      <p:pic>
        <p:nvPicPr>
          <p:cNvPr id="33795" name="Picture 4"/>
          <p:cNvPicPr>
            <a:picLocks noChangeAspect="1" noChangeArrowheads="1"/>
          </p:cNvPicPr>
          <p:nvPr/>
        </p:nvPicPr>
        <p:blipFill>
          <a:blip r:embed="rId2"/>
          <a:srcRect/>
          <a:stretch>
            <a:fillRect/>
          </a:stretch>
        </p:blipFill>
        <p:spPr bwMode="auto">
          <a:xfrm>
            <a:off x="2484438" y="333375"/>
            <a:ext cx="4152900" cy="25146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2"/>
          <a:srcRect/>
          <a:stretch>
            <a:fillRect/>
          </a:stretch>
        </p:blipFill>
        <p:spPr bwMode="auto">
          <a:xfrm>
            <a:off x="2124075" y="349250"/>
            <a:ext cx="4808538" cy="6508750"/>
          </a:xfrm>
          <a:prstGeom prst="rect">
            <a:avLst/>
          </a:prstGeom>
          <a:noFill/>
          <a:ln w="38100">
            <a:solidFill>
              <a:schemeClr val="hlink"/>
            </a:solid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bwMode="auto"/>
        <p:txBody>
          <a:bodyPr wrap="square" numCol="1" anchorCtr="0" compatLnSpc="1">
            <a:prstTxWarp prst="textNoShape">
              <a:avLst/>
            </a:prstTxWarp>
          </a:bodyPr>
          <a:lstStyle/>
          <a:p>
            <a:pPr algn="ctr" eaLnBrk="1" hangingPunct="1">
              <a:defRPr/>
            </a:pPr>
            <a:r>
              <a:rPr lang="pt-BR" smtClean="0"/>
              <a:t>Referências em forma de </a:t>
            </a:r>
            <a:r>
              <a:rPr lang="pt-BR" i="1" smtClean="0"/>
              <a:t>links</a:t>
            </a:r>
          </a:p>
        </p:txBody>
      </p:sp>
      <p:sp>
        <p:nvSpPr>
          <p:cNvPr id="35843" name="Rectangle 3"/>
          <p:cNvSpPr>
            <a:spLocks noGrp="1"/>
          </p:cNvSpPr>
          <p:nvPr>
            <p:ph type="body" idx="1"/>
          </p:nvPr>
        </p:nvSpPr>
        <p:spPr>
          <a:xfrm>
            <a:off x="457200" y="1341438"/>
            <a:ext cx="8229600" cy="5135562"/>
          </a:xfrm>
        </p:spPr>
        <p:txBody>
          <a:bodyPr/>
          <a:lstStyle/>
          <a:p>
            <a:pPr eaLnBrk="1" hangingPunct="1">
              <a:lnSpc>
                <a:spcPct val="80000"/>
              </a:lnSpc>
            </a:pPr>
            <a:r>
              <a:rPr lang="pt-BR" sz="1200" smtClean="0"/>
              <a:t>1. Watkins A, West C, Cooke R. Blood pressure and cerebral haemorrhage and ischaemia in very low birthweight infants. Early Hum Dev. 1989;19:103–110. [</a:t>
            </a:r>
            <a:r>
              <a:rPr lang="pt-BR" sz="1200" smtClean="0">
                <a:hlinkClick r:id="rId2"/>
              </a:rPr>
              <a:t>PubMed</a:t>
            </a:r>
            <a:r>
              <a:rPr lang="pt-BR" sz="1200" smtClean="0"/>
              <a:t>]</a:t>
            </a:r>
          </a:p>
          <a:p>
            <a:pPr eaLnBrk="1" hangingPunct="1">
              <a:lnSpc>
                <a:spcPct val="80000"/>
              </a:lnSpc>
            </a:pPr>
            <a:r>
              <a:rPr lang="pt-BR" sz="1200" smtClean="0"/>
              <a:t>2. Cunningham S, Symon A, Elton R, et al. Intra-arterial blood pressure reference ranges, death and morbidity in very low birthweight infants during the first seven days of life. Early Hum Dev. 1999;56:151–165. [</a:t>
            </a:r>
            <a:r>
              <a:rPr lang="pt-BR" sz="1200" smtClean="0">
                <a:hlinkClick r:id="rId3"/>
              </a:rPr>
              <a:t>PubMed</a:t>
            </a:r>
            <a:r>
              <a:rPr lang="pt-BR" sz="1200" smtClean="0"/>
              <a:t>]</a:t>
            </a:r>
          </a:p>
          <a:p>
            <a:pPr eaLnBrk="1" hangingPunct="1">
              <a:lnSpc>
                <a:spcPct val="80000"/>
              </a:lnSpc>
            </a:pPr>
            <a:r>
              <a:rPr lang="pt-BR" sz="1200" smtClean="0"/>
              <a:t>3. Short B, Van Meurs K, Evans J. Summary proceedings from the cardiology group on cardiovascular instability in preterm infants. Pediatrics. 2006;117:S34–S39. [</a:t>
            </a:r>
            <a:r>
              <a:rPr lang="pt-BR" sz="1200" smtClean="0">
                <a:hlinkClick r:id="rId4"/>
              </a:rPr>
              <a:t>PubMed</a:t>
            </a:r>
            <a:r>
              <a:rPr lang="pt-BR" sz="1200" smtClean="0"/>
              <a:t>]</a:t>
            </a:r>
          </a:p>
          <a:p>
            <a:pPr eaLnBrk="1" hangingPunct="1">
              <a:lnSpc>
                <a:spcPct val="80000"/>
              </a:lnSpc>
            </a:pPr>
            <a:r>
              <a:rPr lang="pt-BR" sz="1200" smtClean="0"/>
              <a:t>4. Lundstrom K, Pryds O, Greisen G. The haemodynamic effects of dopamine and volume expansion in sick preterm infants. Early Hum Dev. 2000;57:157–163. [</a:t>
            </a:r>
            <a:r>
              <a:rPr lang="pt-BR" sz="1200" smtClean="0">
                <a:hlinkClick r:id="rId5"/>
              </a:rPr>
              <a:t>PubMed</a:t>
            </a:r>
            <a:r>
              <a:rPr lang="pt-BR" sz="1200" smtClean="0"/>
              <a:t>]</a:t>
            </a:r>
          </a:p>
          <a:p>
            <a:pPr eaLnBrk="1" hangingPunct="1">
              <a:lnSpc>
                <a:spcPct val="80000"/>
              </a:lnSpc>
            </a:pPr>
            <a:r>
              <a:rPr lang="pt-BR" sz="1200" smtClean="0"/>
              <a:t>5. Batton B, Batton D, Riggs T. Blood pressure in the first 7 days in premature infants born at postmenstrual age 23 to 25 weeks. Am J Perinatol. 2007;24:107–115. [</a:t>
            </a:r>
            <a:r>
              <a:rPr lang="pt-BR" sz="1200" smtClean="0">
                <a:hlinkClick r:id="rId6"/>
              </a:rPr>
              <a:t>PubMed</a:t>
            </a:r>
            <a:r>
              <a:rPr lang="pt-BR" sz="1200" smtClean="0"/>
              <a:t>]</a:t>
            </a:r>
          </a:p>
          <a:p>
            <a:pPr eaLnBrk="1" hangingPunct="1">
              <a:lnSpc>
                <a:spcPct val="80000"/>
              </a:lnSpc>
            </a:pPr>
            <a:r>
              <a:rPr lang="pt-BR" sz="1200" smtClean="0"/>
              <a:t>6. Fanaroff J, Wilson-Costello D, Newman N, et al. Symptomatic hypotension is associated with neonatal morbidity and hearing loss in extremely low birth weight infants. Pediatrics. 2006;117:1131–1135. [</a:t>
            </a:r>
            <a:r>
              <a:rPr lang="pt-BR" sz="1200" smtClean="0">
                <a:hlinkClick r:id="rId7"/>
              </a:rPr>
              <a:t>PubMed</a:t>
            </a:r>
            <a:r>
              <a:rPr lang="pt-BR" sz="1200" smtClean="0"/>
              <a:t>]</a:t>
            </a:r>
          </a:p>
          <a:p>
            <a:pPr eaLnBrk="1" hangingPunct="1">
              <a:lnSpc>
                <a:spcPct val="80000"/>
              </a:lnSpc>
            </a:pPr>
            <a:r>
              <a:rPr lang="pt-BR" sz="1200" smtClean="0"/>
              <a:t>7. Dempsey E, Al Hazzani F, Barrington K. Permissive hypotension in the extremely low birthweight infant with signs of good perfusion. Arch Dis Child Fetal Neonatal Ed. 2009;94:F241–F244. [</a:t>
            </a:r>
            <a:r>
              <a:rPr lang="pt-BR" sz="1200" smtClean="0">
                <a:hlinkClick r:id="rId8"/>
              </a:rPr>
              <a:t>PubMed</a:t>
            </a:r>
            <a:r>
              <a:rPr lang="pt-BR" sz="1200" smtClean="0"/>
              <a:t>]</a:t>
            </a:r>
          </a:p>
          <a:p>
            <a:pPr eaLnBrk="1" hangingPunct="1">
              <a:lnSpc>
                <a:spcPct val="80000"/>
              </a:lnSpc>
            </a:pPr>
            <a:r>
              <a:rPr lang="pt-BR" sz="1200" smtClean="0"/>
              <a:t>8. Batton B, Li L, Newman N, Das A, et al. Evolving blood pressure dynamics for extremely preterm infants. J Perinatol. 2014;34:301–305. [</a:t>
            </a:r>
            <a:r>
              <a:rPr lang="pt-BR" sz="1200" smtClean="0">
                <a:hlinkClick r:id="rId9"/>
              </a:rPr>
              <a:t>PMC free article</a:t>
            </a:r>
            <a:r>
              <a:rPr lang="pt-BR" sz="1200" smtClean="0"/>
              <a:t>] [</a:t>
            </a:r>
            <a:r>
              <a:rPr lang="pt-BR" sz="1200" smtClean="0">
                <a:hlinkClick r:id="rId10"/>
              </a:rPr>
              <a:t>PubMed</a:t>
            </a:r>
            <a:r>
              <a:rPr lang="pt-BR" sz="1200" smtClean="0"/>
              <a:t>]</a:t>
            </a:r>
          </a:p>
          <a:p>
            <a:pPr eaLnBrk="1" hangingPunct="1">
              <a:lnSpc>
                <a:spcPct val="80000"/>
              </a:lnSpc>
            </a:pPr>
            <a:r>
              <a:rPr lang="pt-BR" sz="1200" smtClean="0"/>
              <a:t>9. Logan J, O’Shea T, Allred E, et al. Early postnatal hypotension and developmental delay at 24 months of age among extremely low gestational age newborns. Arch Dis Child Fetal Neonatal Ed. 2011;96:F321–F328. [</a:t>
            </a:r>
            <a:r>
              <a:rPr lang="pt-BR" sz="1200" smtClean="0">
                <a:hlinkClick r:id="rId11"/>
              </a:rPr>
              <a:t>PubMed</a:t>
            </a:r>
            <a:r>
              <a:rPr lang="pt-BR" sz="1200" smtClean="0"/>
              <a:t>]</a:t>
            </a:r>
          </a:p>
          <a:p>
            <a:pPr eaLnBrk="1" hangingPunct="1">
              <a:lnSpc>
                <a:spcPct val="80000"/>
              </a:lnSpc>
            </a:pPr>
            <a:r>
              <a:rPr lang="pt-BR" sz="1200" smtClean="0"/>
              <a:t>10. Batton B, Zhu X, Fanaroff J, et al. Blood pressure, anti-hypotensive therapy, and neurodevelopment in extremely preterm infants. J Pediatr. 2009;154:351–357. [</a:t>
            </a:r>
            <a:r>
              <a:rPr lang="pt-BR" sz="1200" smtClean="0">
                <a:hlinkClick r:id="rId12"/>
              </a:rPr>
              <a:t>PubMed</a:t>
            </a:r>
            <a:r>
              <a:rPr lang="pt-BR" sz="1200" smtClean="0"/>
              <a:t>]</a:t>
            </a:r>
          </a:p>
          <a:p>
            <a:pPr eaLnBrk="1" hangingPunct="1">
              <a:lnSpc>
                <a:spcPct val="80000"/>
              </a:lnSpc>
            </a:pPr>
            <a:r>
              <a:rPr lang="pt-BR" sz="1200" smtClean="0"/>
              <a:t>11. Alderliesten T, Lemmers P, van Haastert I, et al. Hypotension in preterm neonates: low blood pressure alone does not affect neurodevelopmental outcome. J Pediatr. 2014;164:986–991. [</a:t>
            </a:r>
            <a:r>
              <a:rPr lang="pt-BR" sz="1200" smtClean="0">
                <a:hlinkClick r:id="rId13"/>
              </a:rPr>
              <a:t>PubMed</a:t>
            </a:r>
            <a:r>
              <a:rPr lang="pt-BR" sz="1200" smtClean="0"/>
              <a:t>]</a:t>
            </a:r>
          </a:p>
          <a:p>
            <a:pPr eaLnBrk="1" hangingPunct="1">
              <a:lnSpc>
                <a:spcPct val="80000"/>
              </a:lnSpc>
            </a:pPr>
            <a:r>
              <a:rPr lang="pt-BR" sz="1200" smtClean="0"/>
              <a:t>12. Laughon M, Bose C, Allred E, et al. Factors associated with treatment for hypotension in extremely low gestational age newborns during the first postnatal week. Pediatrics. 2007;119:273–280. [</a:t>
            </a:r>
            <a:r>
              <a:rPr lang="pt-BR" sz="1200" smtClean="0">
                <a:hlinkClick r:id="rId14"/>
              </a:rPr>
              <a:t>PMC free article</a:t>
            </a:r>
            <a:r>
              <a:rPr lang="pt-BR" sz="1200" smtClean="0"/>
              <a:t>][</a:t>
            </a:r>
            <a:r>
              <a:rPr lang="pt-BR" sz="1200" smtClean="0">
                <a:hlinkClick r:id="rId15"/>
              </a:rPr>
              <a:t>PubMed</a:t>
            </a:r>
            <a:r>
              <a:rPr lang="pt-BR" sz="1200" smtClean="0"/>
              <a:t>]</a:t>
            </a:r>
          </a:p>
          <a:p>
            <a:pPr eaLnBrk="1" hangingPunct="1">
              <a:lnSpc>
                <a:spcPct val="80000"/>
              </a:lnSpc>
            </a:pPr>
            <a:r>
              <a:rPr lang="pt-BR" sz="1200" smtClean="0"/>
              <a:t>13. Dempsey E, Barrington K. Evaluation and treatment of hypotension in the preterm infant. Clin Perinatol.2009;36:75–86. [</a:t>
            </a:r>
            <a:r>
              <a:rPr lang="pt-BR" sz="1200" smtClean="0">
                <a:hlinkClick r:id="rId16"/>
              </a:rPr>
              <a:t>PubMed</a:t>
            </a:r>
            <a:r>
              <a:rPr lang="pt-BR" sz="1200" smtClean="0"/>
              <a:t>]</a:t>
            </a:r>
          </a:p>
          <a:p>
            <a:pPr eaLnBrk="1" hangingPunct="1">
              <a:lnSpc>
                <a:spcPct val="80000"/>
              </a:lnSpc>
            </a:pPr>
            <a:r>
              <a:rPr lang="pt-BR" sz="1200" smtClean="0"/>
              <a:t>14. Batton B, Li L, Newman N, Das A, et al. Use of antihypotensive therapies in extremely preterm infants.Pediatrics. 2013;131:e1865–e1873. [</a:t>
            </a:r>
            <a:r>
              <a:rPr lang="pt-BR" sz="1200" smtClean="0">
                <a:hlinkClick r:id="rId17"/>
              </a:rPr>
              <a:t>PMC free article</a:t>
            </a:r>
            <a:r>
              <a:rPr lang="pt-BR" sz="1200" smtClean="0"/>
              <a:t>] [</a:t>
            </a:r>
            <a:r>
              <a:rPr lang="pt-BR" sz="1200" smtClean="0">
                <a:hlinkClick r:id="rId18"/>
              </a:rPr>
              <a:t>PubMed</a:t>
            </a:r>
            <a:r>
              <a:rPr lang="pt-BR" sz="1200" smtClean="0"/>
              <a: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p:cNvSpPr>
          <p:nvPr>
            <p:ph type="body" idx="1"/>
          </p:nvPr>
        </p:nvSpPr>
        <p:spPr>
          <a:xfrm>
            <a:off x="457200" y="765175"/>
            <a:ext cx="8229600" cy="5976938"/>
          </a:xfrm>
        </p:spPr>
        <p:txBody>
          <a:bodyPr/>
          <a:lstStyle/>
          <a:p>
            <a:pPr eaLnBrk="1" hangingPunct="1">
              <a:lnSpc>
                <a:spcPct val="80000"/>
              </a:lnSpc>
            </a:pPr>
            <a:r>
              <a:rPr lang="pt-BR" sz="1400" smtClean="0"/>
              <a:t>15. Zhang J, Penny D, Kim N, et al. Mechanisms of blood pressure increase induced by dopamine in hypotensive preterm neonates. Arch Dis Child Fetal Neonat Ed. 1999;81:F99–F104. [</a:t>
            </a:r>
            <a:r>
              <a:rPr lang="pt-BR" sz="1400" smtClean="0">
                <a:hlinkClick r:id="rId2"/>
              </a:rPr>
              <a:t>PMC free article</a:t>
            </a:r>
            <a:r>
              <a:rPr lang="pt-BR" sz="1400" smtClean="0"/>
              <a:t>][</a:t>
            </a:r>
            <a:r>
              <a:rPr lang="pt-BR" sz="1400" smtClean="0">
                <a:hlinkClick r:id="rId3"/>
              </a:rPr>
              <a:t>PubMed</a:t>
            </a:r>
            <a:r>
              <a:rPr lang="pt-BR" sz="1400" smtClean="0"/>
              <a:t>]</a:t>
            </a:r>
          </a:p>
          <a:p>
            <a:pPr eaLnBrk="1" hangingPunct="1">
              <a:lnSpc>
                <a:spcPct val="80000"/>
              </a:lnSpc>
            </a:pPr>
            <a:r>
              <a:rPr lang="pt-BR" sz="1400" smtClean="0"/>
              <a:t>16. Stranak Z, Semberova J, Barrington K, et al. International survey on diagnosis and management of hypotension in extremely preterm babies. Eur J Pediatr. 2014;173:793–798. [</a:t>
            </a:r>
            <a:r>
              <a:rPr lang="pt-BR" sz="1400" smtClean="0">
                <a:hlinkClick r:id="rId4"/>
              </a:rPr>
              <a:t>PMC free article</a:t>
            </a:r>
            <a:r>
              <a:rPr lang="pt-BR" sz="1400" smtClean="0"/>
              <a:t>] [</a:t>
            </a:r>
            <a:r>
              <a:rPr lang="pt-BR" sz="1400" smtClean="0">
                <a:hlinkClick r:id="rId5"/>
              </a:rPr>
              <a:t>PubMed</a:t>
            </a:r>
            <a:r>
              <a:rPr lang="pt-BR" sz="1400" smtClean="0"/>
              <a:t>]</a:t>
            </a:r>
          </a:p>
          <a:p>
            <a:pPr eaLnBrk="1" hangingPunct="1">
              <a:lnSpc>
                <a:spcPct val="80000"/>
              </a:lnSpc>
            </a:pPr>
            <a:r>
              <a:rPr lang="pt-BR" sz="1400" smtClean="0"/>
              <a:t>17. Batton B, Li L, Newman N, Das A, et al. Feasibility study of early blood pressure management in extremely preterm infants. J Pediatr. 2012;161:65–69. [</a:t>
            </a:r>
            <a:r>
              <a:rPr lang="pt-BR" sz="1400" smtClean="0">
                <a:hlinkClick r:id="rId6"/>
              </a:rPr>
              <a:t>PMC free article</a:t>
            </a:r>
            <a:r>
              <a:rPr lang="pt-BR" sz="1400" smtClean="0"/>
              <a:t>] [</a:t>
            </a:r>
            <a:r>
              <a:rPr lang="pt-BR" sz="1400" smtClean="0">
                <a:hlinkClick r:id="rId7"/>
              </a:rPr>
              <a:t>PubMed</a:t>
            </a:r>
            <a:r>
              <a:rPr lang="pt-BR" sz="1400" smtClean="0"/>
              <a:t>]</a:t>
            </a:r>
          </a:p>
          <a:p>
            <a:pPr eaLnBrk="1" hangingPunct="1">
              <a:lnSpc>
                <a:spcPct val="80000"/>
              </a:lnSpc>
            </a:pPr>
            <a:r>
              <a:rPr lang="pt-BR" sz="1400" smtClean="0"/>
              <a:t>18. Dempsey E, Barrington K, Marlow N, et al. Management of hypotension in preterm infants (the HIP Trial): A randomized controlled trial of hypotension management in extremely low gestational age newborns.Neonatology. 2014;105:275–281. [</a:t>
            </a:r>
            <a:r>
              <a:rPr lang="pt-BR" sz="1400" smtClean="0">
                <a:hlinkClick r:id="rId8"/>
              </a:rPr>
              <a:t>PubMed</a:t>
            </a:r>
            <a:r>
              <a:rPr lang="pt-BR" sz="1400" smtClean="0"/>
              <a:t>]</a:t>
            </a:r>
          </a:p>
          <a:p>
            <a:pPr eaLnBrk="1" hangingPunct="1">
              <a:lnSpc>
                <a:spcPct val="80000"/>
              </a:lnSpc>
            </a:pPr>
            <a:r>
              <a:rPr lang="pt-BR" sz="1400" smtClean="0"/>
              <a:t>19. Vain N, Barrington K. Feasibility of evaluating treatment of early hypotension in extremely low birthweight infants. J Pediatr. 2012;161:4–7. [</a:t>
            </a:r>
            <a:r>
              <a:rPr lang="pt-BR" sz="1400" smtClean="0">
                <a:hlinkClick r:id="rId9"/>
              </a:rPr>
              <a:t>PubMed</a:t>
            </a:r>
            <a:r>
              <a:rPr lang="pt-BR" sz="1400" smtClean="0"/>
              <a:t>]</a:t>
            </a:r>
          </a:p>
          <a:p>
            <a:pPr eaLnBrk="1" hangingPunct="1">
              <a:lnSpc>
                <a:spcPct val="80000"/>
              </a:lnSpc>
            </a:pPr>
            <a:r>
              <a:rPr lang="pt-BR" sz="1400" smtClean="0"/>
              <a:t>20. Bayley N. Bayley Scales of Infant Development. 3rd Pyschological Corp; San Antonio, TX: 2006.</a:t>
            </a:r>
          </a:p>
          <a:p>
            <a:pPr eaLnBrk="1" hangingPunct="1">
              <a:lnSpc>
                <a:spcPct val="80000"/>
              </a:lnSpc>
            </a:pPr>
            <a:r>
              <a:rPr lang="pt-BR" sz="1400" smtClean="0"/>
              <a:t>21. Palisano R, Rosenbaum P, Walter S, et al. Development and reliability of a system to classify gross motor function in children with cerebral palsy. Dev Med Child Neurol. 1997;39:214–223. [</a:t>
            </a:r>
            <a:r>
              <a:rPr lang="pt-BR" sz="1400" smtClean="0">
                <a:hlinkClick r:id="rId10"/>
              </a:rPr>
              <a:t>PubMed</a:t>
            </a:r>
            <a:r>
              <a:rPr lang="pt-BR" sz="1400" smtClean="0"/>
              <a:t>]</a:t>
            </a:r>
          </a:p>
          <a:p>
            <a:pPr eaLnBrk="1" hangingPunct="1">
              <a:lnSpc>
                <a:spcPct val="80000"/>
              </a:lnSpc>
            </a:pPr>
            <a:r>
              <a:rPr lang="pt-BR" sz="1400" smtClean="0"/>
              <a:t>22. Kooi E, van der Laan M, Verhagen E, et al. Volume expansion does not alter cerebral tissue oxygen extraction in preterm infants with clinical signs of poor perfusion. Neonatology. 2013;103:308–14. [</a:t>
            </a:r>
            <a:r>
              <a:rPr lang="pt-BR" sz="1400" smtClean="0">
                <a:hlinkClick r:id="rId11"/>
              </a:rPr>
              <a:t>PubMed</a:t>
            </a:r>
            <a:r>
              <a:rPr lang="pt-BR" sz="1400" smtClean="0"/>
              <a:t>]</a:t>
            </a:r>
          </a:p>
          <a:p>
            <a:pPr eaLnBrk="1" hangingPunct="1">
              <a:lnSpc>
                <a:spcPct val="80000"/>
              </a:lnSpc>
            </a:pPr>
            <a:r>
              <a:rPr lang="pt-BR" sz="1400" smtClean="0"/>
              <a:t>23. Bonestroo H, Lemmers P, Baerts W, et al. Effect of anti-hypotensive treatment on cerebral oxygenation of preterm infants without PDA. Pediatrics. 2011;128:e1502–1510. [</a:t>
            </a:r>
            <a:r>
              <a:rPr lang="pt-BR" sz="1400" smtClean="0">
                <a:hlinkClick r:id="rId12"/>
              </a:rPr>
              <a:t>PubMed</a:t>
            </a:r>
            <a:r>
              <a:rPr lang="pt-BR" sz="1400" smtClean="0"/>
              <a:t>]</a:t>
            </a:r>
          </a:p>
          <a:p>
            <a:pPr eaLnBrk="1" hangingPunct="1">
              <a:lnSpc>
                <a:spcPct val="80000"/>
              </a:lnSpc>
            </a:pPr>
            <a:r>
              <a:rPr lang="pt-BR" sz="1400" smtClean="0"/>
              <a:t>24. Barrington K. Hypotension and shock in the preterm infant. Semin Fetal Neonat Med. 2008;13:16–23.[</a:t>
            </a:r>
            <a:r>
              <a:rPr lang="pt-BR" sz="1400" smtClean="0">
                <a:hlinkClick r:id="rId13"/>
              </a:rPr>
              <a:t>PubMed</a:t>
            </a:r>
            <a:r>
              <a:rPr lang="pt-BR" sz="1400" smtClean="0"/>
              <a:t>]</a:t>
            </a:r>
          </a:p>
          <a:p>
            <a:pPr eaLnBrk="1" hangingPunct="1">
              <a:lnSpc>
                <a:spcPct val="80000"/>
              </a:lnSpc>
            </a:pPr>
            <a:r>
              <a:rPr lang="pt-BR" sz="1400" smtClean="0"/>
              <a:t>25. Marlow N. Is survival and neurodevelopmental impairment at 2 years of age the gold standard outcome for neonatal studies? Arch Dis Child Fetal Neonatal Ed. 2015;100:F82–F84. [</a:t>
            </a:r>
            <a:r>
              <a:rPr lang="pt-BR" sz="1400" smtClean="0">
                <a:hlinkClick r:id="rId14"/>
              </a:rPr>
              <a:t>PMC free article</a:t>
            </a:r>
            <a:r>
              <a:rPr lang="pt-BR" sz="1400" smtClean="0"/>
              <a:t>] [</a:t>
            </a:r>
            <a:r>
              <a:rPr lang="pt-BR" sz="1400" smtClean="0">
                <a:hlinkClick r:id="rId15"/>
              </a:rPr>
              <a:t>PubMed</a:t>
            </a:r>
            <a:r>
              <a:rPr lang="pt-BR" sz="1400" smtClean="0"/>
              <a:t>]</a:t>
            </a:r>
          </a:p>
          <a:p>
            <a:pPr eaLnBrk="1" hangingPunct="1">
              <a:lnSpc>
                <a:spcPct val="80000"/>
              </a:lnSpc>
            </a:pPr>
            <a:r>
              <a:rPr lang="pt-BR" sz="1400" smtClean="0"/>
              <a:t>26. Lilienfeld A, Parkhurst E. A study of the association of factors of pregnancy and parturition with the development of cerebral palsy: a preliminary report. Am J Hygiene. 1951;53:262–282. [</a:t>
            </a:r>
            <a:r>
              <a:rPr lang="pt-BR" sz="1400" smtClean="0">
                <a:hlinkClick r:id="rId16"/>
              </a:rPr>
              <a:t>PubMed</a:t>
            </a:r>
            <a:r>
              <a:rPr lang="pt-BR" sz="1400" smtClean="0"/>
              <a: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bwMode="auto">
          <a:xfrm>
            <a:off x="395288" y="3644900"/>
            <a:ext cx="8229600" cy="990600"/>
          </a:xfrm>
        </p:spPr>
        <p:txBody>
          <a:bodyPr wrap="square" numCol="1" anchorCtr="0" compatLnSpc="1">
            <a:prstTxWarp prst="textNoShape">
              <a:avLst/>
            </a:prstTxWarp>
            <a:normAutofit fontScale="90000"/>
          </a:bodyPr>
          <a:lstStyle/>
          <a:p>
            <a:pPr algn="ctr" eaLnBrk="1" hangingPunct="1">
              <a:defRPr/>
            </a:pPr>
            <a:r>
              <a:rPr lang="pt-BR" sz="3600" smtClean="0">
                <a:solidFill>
                  <a:schemeClr val="hlink"/>
                </a:solidFill>
              </a:rPr>
              <a:t>Nota do Editor do site, Dr. Paulo R. Margotto</a:t>
            </a:r>
            <a:br>
              <a:rPr lang="pt-BR" sz="3600" smtClean="0">
                <a:solidFill>
                  <a:schemeClr val="hlink"/>
                </a:solidFill>
              </a:rPr>
            </a:br>
            <a:r>
              <a:rPr lang="pt-BR" sz="3600" smtClean="0">
                <a:solidFill>
                  <a:schemeClr val="hlink"/>
                </a:solidFill>
              </a:rPr>
              <a:t>Consultem também! Aqui e Agora!</a:t>
            </a:r>
          </a:p>
        </p:txBody>
      </p:sp>
      <p:sp>
        <p:nvSpPr>
          <p:cNvPr id="37891" name="Rectangle 3"/>
          <p:cNvSpPr>
            <a:spLocks noGrp="1"/>
          </p:cNvSpPr>
          <p:nvPr>
            <p:ph type="body" idx="1"/>
          </p:nvPr>
        </p:nvSpPr>
        <p:spPr>
          <a:xfrm>
            <a:off x="395288" y="4724400"/>
            <a:ext cx="8229600" cy="4876800"/>
          </a:xfrm>
        </p:spPr>
        <p:txBody>
          <a:bodyPr/>
          <a:lstStyle/>
          <a:p>
            <a:pPr algn="ctr" eaLnBrk="1" hangingPunct="1"/>
            <a:r>
              <a:rPr lang="pt-BR" sz="3200" b="1" smtClean="0">
                <a:solidFill>
                  <a:srgbClr val="FF3399"/>
                </a:solidFill>
              </a:rPr>
              <a:t>Como definir hipotensão neonatal?</a:t>
            </a:r>
          </a:p>
          <a:p>
            <a:pPr algn="ctr" eaLnBrk="1" hangingPunct="1"/>
            <a:r>
              <a:rPr lang="pt-BR" sz="3200" b="1" smtClean="0">
                <a:solidFill>
                  <a:srgbClr val="FF3399"/>
                </a:solidFill>
              </a:rPr>
              <a:t>Quando e como tratar?</a:t>
            </a:r>
          </a:p>
          <a:p>
            <a:pPr algn="ctr" eaLnBrk="1" hangingPunct="1"/>
            <a:r>
              <a:rPr lang="pt-BR" sz="3200" b="1" smtClean="0">
                <a:solidFill>
                  <a:srgbClr val="FF3399"/>
                </a:solidFill>
              </a:rPr>
              <a:t>Resultados no neurodesenvolvimento</a:t>
            </a:r>
          </a:p>
        </p:txBody>
      </p:sp>
      <p:pic>
        <p:nvPicPr>
          <p:cNvPr id="37893" name="Picture 5" descr="DSC00913"/>
          <p:cNvPicPr>
            <a:picLocks noChangeAspect="1" noChangeArrowheads="1"/>
          </p:cNvPicPr>
          <p:nvPr/>
        </p:nvPicPr>
        <p:blipFill>
          <a:blip r:embed="rId2"/>
          <a:srcRect/>
          <a:stretch>
            <a:fillRect/>
          </a:stretch>
        </p:blipFill>
        <p:spPr bwMode="auto">
          <a:xfrm>
            <a:off x="2195513" y="404813"/>
            <a:ext cx="4032250" cy="3024187"/>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bwMode="auto">
          <a:noFill/>
        </p:spPr>
        <p:txBody>
          <a:bodyPr wrap="square" numCol="1" anchorCtr="0" compatLnSpc="1">
            <a:prstTxWarp prst="textNoShape">
              <a:avLst/>
            </a:prstTxWarp>
          </a:bodyPr>
          <a:lstStyle/>
          <a:p>
            <a:pPr algn="ctr"/>
            <a:r>
              <a:rPr lang="pt-BR" sz="1600" smtClean="0">
                <a:hlinkClick r:id="rId2"/>
              </a:rPr>
              <a:t>Hypotension in preterm neonates: low blood pressure alone does not affect neurodevelopmental outcome.</a:t>
            </a:r>
            <a:r>
              <a:rPr lang="pt-BR" sz="1600" smtClean="0"/>
              <a:t/>
            </a:r>
            <a:br>
              <a:rPr lang="pt-BR" sz="1600" smtClean="0"/>
            </a:br>
            <a:r>
              <a:rPr lang="pt-BR" sz="1600" smtClean="0"/>
              <a:t>Alderliesten T, Lemmers PM, van Haastert IC, de Vries LS, Bonestroo HJ, Baerts W, van Bel F.</a:t>
            </a:r>
            <a:br>
              <a:rPr lang="pt-BR" sz="1600" smtClean="0"/>
            </a:br>
            <a:r>
              <a:rPr lang="pt-BR" sz="1600" smtClean="0"/>
              <a:t>J Pediatr. 2014 May;164(5):986-91</a:t>
            </a:r>
          </a:p>
        </p:txBody>
      </p:sp>
      <p:sp>
        <p:nvSpPr>
          <p:cNvPr id="68611" name="Rectangle 3"/>
          <p:cNvSpPr>
            <a:spLocks noGrp="1"/>
          </p:cNvSpPr>
          <p:nvPr>
            <p:ph type="body" idx="1"/>
          </p:nvPr>
        </p:nvSpPr>
        <p:spPr>
          <a:xfrm>
            <a:off x="457200" y="1600200"/>
            <a:ext cx="8507413" cy="4876800"/>
          </a:xfrm>
        </p:spPr>
        <p:txBody>
          <a:bodyPr/>
          <a:lstStyle/>
          <a:p>
            <a:r>
              <a:rPr lang="pt-BR" smtClean="0"/>
              <a:t>Neste estudo observacional, neonatos tratados para a hipotensão   passaram mais tempo com uma pressão arterial média (mm Hg) abaixo da idade gestacional (em semanas) em relação aos controles, apesar do  tratamento com fluidos e inotrópicos. Não foram encontradas diferenças entre casos e controles em relação à oxigenação cerebral e desenvolvimento neurológico. Curiosamente, um rScO2 (oxigenção cerebral regional) &lt;50% para &gt; 10% do   tempo associou-se com uma pontuação inferior neurodesenvolvimento. Esta observação foi verdadeira independentemente se a criança foi tratada para  hipotensão arterial.</a:t>
            </a:r>
          </a:p>
        </p:txBody>
      </p:sp>
      <p:sp>
        <p:nvSpPr>
          <p:cNvPr id="68612" name="AutoShape 4"/>
          <p:cNvSpPr>
            <a:spLocks noChangeArrowheads="1"/>
          </p:cNvSpPr>
          <p:nvPr/>
        </p:nvSpPr>
        <p:spPr bwMode="auto">
          <a:xfrm>
            <a:off x="7596188" y="6092825"/>
            <a:ext cx="976312" cy="485775"/>
          </a:xfrm>
          <a:prstGeom prst="rightArrow">
            <a:avLst>
              <a:gd name="adj1" fmla="val 50000"/>
              <a:gd name="adj2" fmla="val 50245"/>
            </a:avLst>
          </a:prstGeom>
          <a:solidFill>
            <a:srgbClr val="CC66FF"/>
          </a:solidFill>
          <a:ln w="57150">
            <a:solidFill>
              <a:schemeClr val="hlink"/>
            </a:solidFill>
            <a:miter lim="800000"/>
            <a:headEnd/>
            <a:tailEnd/>
          </a:ln>
          <a:effectLst/>
        </p:spPr>
        <p:txBody>
          <a:bodyPr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1"/>
          </p:nvPr>
        </p:nvSpPr>
        <p:spPr/>
        <p:txBody>
          <a:bodyPr/>
          <a:lstStyle/>
          <a:p>
            <a:pPr>
              <a:lnSpc>
                <a:spcPct val="90000"/>
              </a:lnSpc>
            </a:pPr>
            <a:r>
              <a:rPr lang="pt-BR" smtClean="0"/>
              <a:t>Os resultados de um estudo retrospectivo (Dempsey EM, 2009) sugere que a </a:t>
            </a:r>
            <a:r>
              <a:rPr lang="pt-BR" b="1" smtClean="0">
                <a:solidFill>
                  <a:schemeClr val="hlink"/>
                </a:solidFill>
              </a:rPr>
              <a:t>hipotensão permissiva</a:t>
            </a:r>
            <a:r>
              <a:rPr lang="pt-BR" smtClean="0"/>
              <a:t> (não tratada), definida como um pressão arterial média(mm de Hg) abaixo da idade gestacional  (em semanas), sem sinais de hipoperfusão, </a:t>
            </a:r>
            <a:r>
              <a:rPr lang="pt-BR" smtClean="0">
                <a:solidFill>
                  <a:schemeClr val="hlink"/>
                </a:solidFill>
              </a:rPr>
              <a:t>não foi associada com resultado adverso de curto prazo, em comparação com os normotensos.</a:t>
            </a:r>
          </a:p>
          <a:p>
            <a:pPr>
              <a:lnSpc>
                <a:spcPct val="90000"/>
              </a:lnSpc>
            </a:pPr>
            <a:r>
              <a:rPr lang="pt-BR" smtClean="0"/>
              <a:t>Independentemente se recém-nascidos estavam hipotensos, uma rScO2 &lt;50% associou-se com uma pontuação inferior no  neurodesenvolvimento. Isto sugere que o cuidado clínico para recém-nascidos prematuros poderiam se beneficiar da inclusão da espectrosocopia infravermelha (NIRS) nos protocolos de hipotensão.</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p:cNvSpPr>
          <p:nvPr>
            <p:ph type="body" idx="1"/>
          </p:nvPr>
        </p:nvSpPr>
        <p:spPr>
          <a:xfrm>
            <a:off x="395288" y="1981200"/>
            <a:ext cx="8229600" cy="4876800"/>
          </a:xfrm>
        </p:spPr>
        <p:txBody>
          <a:bodyPr/>
          <a:lstStyle/>
          <a:p>
            <a:r>
              <a:rPr lang="pt-BR" sz="2000" smtClean="0">
                <a:latin typeface="Times New Roman" pitchFamily="18" charset="0"/>
              </a:rPr>
              <a:t>Apesar da pouca evidência de que o tratamento da hipotensão melhore o prognóstico dos recém-nascidos com extremo baixo peso (RNEBP) (&lt;1000g) , aproximadamente 40% deles recebem esse tipo de terapia durante o início da vida;</a:t>
            </a:r>
          </a:p>
          <a:p>
            <a:r>
              <a:rPr lang="pt-BR" sz="2000" smtClean="0">
                <a:latin typeface="Times New Roman" pitchFamily="18" charset="0"/>
              </a:rPr>
              <a:t>Os neonatologistas tratam a hipotensão com o objetivo de promover adequada perfusão aos órgãos vitais, principalmente o cérebro;</a:t>
            </a:r>
          </a:p>
          <a:p>
            <a:r>
              <a:rPr lang="pt-BR" sz="2000" smtClean="0">
                <a:latin typeface="Times New Roman" pitchFamily="18" charset="0"/>
              </a:rPr>
              <a:t>Infelizmente, os atuais tratamentos de hipotensão podem ter papel no desenvolvimento de efeitos adversos tais como: hemorragia intraventricular, leucomalácia periventricular, atraso no desenvolvimento, perda de audição e morte, devido ao excessivo aumento dos parâmetros pressóricos em alguns casos.</a:t>
            </a:r>
          </a:p>
          <a:p>
            <a:pPr algn="ctr">
              <a:buFont typeface="Arial" pitchFamily="34" charset="0"/>
              <a:buNone/>
            </a:pPr>
            <a:r>
              <a:rPr lang="pt-BR" sz="2000" smtClean="0">
                <a:solidFill>
                  <a:srgbClr val="FF0000"/>
                </a:solidFill>
                <a:latin typeface="Times New Roman" pitchFamily="18" charset="0"/>
              </a:rPr>
              <a:t>O aumento abrupto da pressão sanguínea no prematuro hipotenso, com a autorregulação cerebral ineficiente, pode aumentar o fluxo sanguíneo cerebral e levar a hemorragia intraventricular;</a:t>
            </a:r>
          </a:p>
          <a:p>
            <a:endParaRPr lang="pt-BR" sz="2000" smtClean="0">
              <a:solidFill>
                <a:srgbClr val="FF0000"/>
              </a:solidFill>
              <a:latin typeface="Times New Roman" pitchFamily="18" charset="0"/>
            </a:endParaRPr>
          </a:p>
        </p:txBody>
      </p:sp>
      <p:graphicFrame>
        <p:nvGraphicFramePr>
          <p:cNvPr id="50203" name="Group 27"/>
          <p:cNvGraphicFramePr>
            <a:graphicFrameLocks noGrp="1"/>
          </p:cNvGraphicFramePr>
          <p:nvPr/>
        </p:nvGraphicFramePr>
        <p:xfrm>
          <a:off x="539750" y="549275"/>
          <a:ext cx="7993063" cy="1366838"/>
        </p:xfrm>
        <a:graphic>
          <a:graphicData uri="http://schemas.openxmlformats.org/drawingml/2006/table">
            <a:tbl>
              <a:tblPr/>
              <a:tblGrid>
                <a:gridCol w="2665413"/>
                <a:gridCol w="2662237"/>
                <a:gridCol w="2665413"/>
              </a:tblGrid>
              <a:tr h="4429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Estudo observacional sobre hemodinâmica cerebral durante o tratamento de crian</a:t>
                      </a:r>
                      <a:r>
                        <a:rPr kumimoji="0" lang="pt-BR"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as de extremo baixo peso ao nascer com dopamina no primeiro dia de vida</a:t>
                      </a:r>
                      <a:endParaRPr kumimoji="0" lang="pt-BR" sz="14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MH Lightburn, CH Gauss, DK Williams and JR Kaiser (EUA).Apresenta</a:t>
                      </a:r>
                      <a:r>
                        <a:rPr kumimoji="0" lang="pt-BR"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Kayo Luiz Matsumoto de Oliveira, M</a:t>
                      </a:r>
                      <a:r>
                        <a:rPr kumimoji="0" lang="pt-BR" sz="1400" b="0" i="0" u="none" strike="noStrike" cap="none" normalizeH="0" baseline="0" smtClean="0">
                          <a:ln>
                            <a:noFill/>
                          </a:ln>
                          <a:solidFill>
                            <a:srgbClr val="000066"/>
                          </a:solidFill>
                          <a:effectLst/>
                          <a:latin typeface="Arial"/>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rcia Pimentel de Castro, Paulo R. Margotto</a:t>
                      </a:r>
                      <a:endParaRPr kumimoji="0" lang="pt-BR" sz="14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Arial"/>
                          <a:cs typeface="Times New Roman" pitchFamily="18" charset="0"/>
                        </a:rPr>
                        <a:t> </a:t>
                      </a:r>
                      <a:r>
                        <a:rPr kumimoji="0" lang="pt-BR" sz="1000" b="0" i="0" u="none" strike="noStrike" cap="none" normalizeH="0" baseline="0" smtClean="0">
                          <a:ln>
                            <a:noFill/>
                          </a:ln>
                          <a:solidFill>
                            <a:srgbClr val="000066"/>
                          </a:solidFill>
                          <a:effectLst/>
                          <a:latin typeface="Arial"/>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0183" name="Picture 7" descr="Clique aqui para ver o artigo">
            <a:hlinkClick r:id="rId2"/>
          </p:cNvPr>
          <p:cNvPicPr>
            <a:picLocks noChangeAspect="1" noChangeArrowheads="1"/>
          </p:cNvPicPr>
          <p:nvPr/>
        </p:nvPicPr>
        <p:blipFill>
          <a:blip r:embed="rId3"/>
          <a:srcRect/>
          <a:stretch>
            <a:fillRect/>
          </a:stretch>
        </p:blipFill>
        <p:spPr bwMode="auto">
          <a:xfrm>
            <a:off x="6732588" y="1052513"/>
            <a:ext cx="371475" cy="371475"/>
          </a:xfrm>
          <a:prstGeom prst="rect">
            <a:avLst/>
          </a:prstGeom>
          <a:noFill/>
        </p:spPr>
      </p:pic>
      <p:sp>
        <p:nvSpPr>
          <p:cNvPr id="50204" name="AutoShape 28"/>
          <p:cNvSpPr>
            <a:spLocks noChangeArrowheads="1"/>
          </p:cNvSpPr>
          <p:nvPr/>
        </p:nvSpPr>
        <p:spPr bwMode="auto">
          <a:xfrm>
            <a:off x="7885113" y="6165850"/>
            <a:ext cx="976312" cy="485775"/>
          </a:xfrm>
          <a:prstGeom prst="rightArrow">
            <a:avLst>
              <a:gd name="adj1" fmla="val 50000"/>
              <a:gd name="adj2" fmla="val 50245"/>
            </a:avLst>
          </a:prstGeom>
          <a:solidFill>
            <a:srgbClr val="CC66FF"/>
          </a:solidFill>
          <a:ln w="57150">
            <a:solidFill>
              <a:schemeClr val="hlink"/>
            </a:solidFill>
            <a:miter lim="800000"/>
            <a:headEnd/>
            <a:tailEnd/>
          </a:ln>
          <a:effectLst/>
        </p:spPr>
        <p:txBody>
          <a:bodyPr wrap="none" anchor="ctr"/>
          <a:lstStyle/>
          <a:p>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a:xfrm>
            <a:off x="179388" y="1600200"/>
            <a:ext cx="8856662" cy="4876800"/>
          </a:xfrm>
        </p:spPr>
        <p:txBody>
          <a:bodyPr/>
          <a:lstStyle/>
          <a:p>
            <a:pPr algn="ctr"/>
            <a:r>
              <a:rPr lang="pt-BR" b="1" smtClean="0">
                <a:latin typeface="Times New Roman" pitchFamily="18" charset="0"/>
              </a:rPr>
              <a:t>O presente estudo avaliou as alterações da hemodinâmica cerebral durante o tratamento da hipotensão com dopamina em bebês hipotensivos &lt;1000g</a:t>
            </a:r>
          </a:p>
          <a:p>
            <a:pPr algn="ctr">
              <a:buFont typeface="Arial" pitchFamily="34" charset="0"/>
              <a:buNone/>
            </a:pPr>
            <a:r>
              <a:rPr lang="pt-PT" b="1" smtClean="0">
                <a:solidFill>
                  <a:srgbClr val="FF9900"/>
                </a:solidFill>
                <a:latin typeface="Times New Roman" pitchFamily="18" charset="0"/>
              </a:rPr>
              <a:t>15 RN hipotensos com extremo baixo peso ( 625 ± 174 g) e 24 semanas ( 23-24,8 ) foram estudados;</a:t>
            </a:r>
            <a:endParaRPr lang="pt-BR" b="1" smtClean="0">
              <a:solidFill>
                <a:srgbClr val="FF9900"/>
              </a:solidFill>
              <a:latin typeface="Times New Roman" pitchFamily="18" charset="0"/>
            </a:endParaRPr>
          </a:p>
          <a:p>
            <a:pPr algn="ctr">
              <a:buFont typeface="Arial" pitchFamily="34" charset="0"/>
              <a:buNone/>
            </a:pPr>
            <a:r>
              <a:rPr lang="pt-PT" b="1" smtClean="0">
                <a:solidFill>
                  <a:srgbClr val="FF0000"/>
                </a:solidFill>
                <a:latin typeface="Times New Roman" pitchFamily="18" charset="0"/>
              </a:rPr>
              <a:t>9 crianças morreram e/ou desenvolveram grave hemorragia intracraniana</a:t>
            </a:r>
          </a:p>
          <a:p>
            <a:pPr algn="ctr">
              <a:buFont typeface="Arial" pitchFamily="34" charset="0"/>
              <a:buNone/>
            </a:pPr>
            <a:r>
              <a:rPr lang="pt-PT" b="1" smtClean="0">
                <a:latin typeface="Times New Roman" pitchFamily="18" charset="0"/>
              </a:rPr>
              <a:t>A dose de dopamina usada para obter PAM ótima foi de 5(n=1), 7,5 (n = 4), 10(n = 3) , 12,5(n = 2) , 15(n = 2) e 17.5mcg/kg/min (n = 2), respectivamente</a:t>
            </a:r>
            <a:endParaRPr lang="pt-BR" b="1" smtClean="0">
              <a:solidFill>
                <a:srgbClr val="FF0000"/>
              </a:solidFill>
              <a:latin typeface="Times New Roman" pitchFamily="18" charset="0"/>
            </a:endParaRPr>
          </a:p>
          <a:p>
            <a:endParaRPr lang="pt-BR" smtClean="0">
              <a:solidFill>
                <a:srgbClr val="FF0000"/>
              </a:solidFill>
              <a:latin typeface="Times New Roman" pitchFamily="18" charset="0"/>
            </a:endParaRPr>
          </a:p>
        </p:txBody>
      </p:sp>
      <p:sp>
        <p:nvSpPr>
          <p:cNvPr id="51204" name="AutoShape 4"/>
          <p:cNvSpPr>
            <a:spLocks noChangeArrowheads="1"/>
          </p:cNvSpPr>
          <p:nvPr/>
        </p:nvSpPr>
        <p:spPr bwMode="auto">
          <a:xfrm>
            <a:off x="7596188" y="6092825"/>
            <a:ext cx="976312" cy="485775"/>
          </a:xfrm>
          <a:prstGeom prst="rightArrow">
            <a:avLst>
              <a:gd name="adj1" fmla="val 50000"/>
              <a:gd name="adj2" fmla="val 50245"/>
            </a:avLst>
          </a:prstGeom>
          <a:solidFill>
            <a:srgbClr val="CC66FF"/>
          </a:solidFill>
          <a:ln w="57150">
            <a:solidFill>
              <a:schemeClr val="hlink"/>
            </a:solidFill>
            <a:miter lim="800000"/>
            <a:headEnd/>
            <a:tailEnd/>
          </a:ln>
          <a:effectLst/>
        </p:spPr>
        <p:txBody>
          <a:bodyPr wrap="none" anchor="ct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a:xfrm>
            <a:off x="250825" y="1341438"/>
            <a:ext cx="8229600" cy="4876800"/>
          </a:xfrm>
        </p:spPr>
        <p:txBody>
          <a:bodyPr/>
          <a:lstStyle/>
          <a:p>
            <a:pPr algn="ctr">
              <a:lnSpc>
                <a:spcPct val="80000"/>
              </a:lnSpc>
              <a:buFont typeface="Arial" pitchFamily="34" charset="0"/>
              <a:buNone/>
            </a:pPr>
            <a:r>
              <a:rPr lang="pt-PT" sz="2000" smtClean="0">
                <a:solidFill>
                  <a:schemeClr val="hlink"/>
                </a:solidFill>
                <a:latin typeface="Times New Roman" pitchFamily="18" charset="0"/>
              </a:rPr>
              <a:t>Principal objetivo do estudo: examinar hemodinâmica cerebral durante a infusão de dopamina nos </a:t>
            </a:r>
            <a:r>
              <a:rPr lang="pt-BR" sz="2000" smtClean="0">
                <a:solidFill>
                  <a:schemeClr val="hlink"/>
                </a:solidFill>
                <a:latin typeface="Times New Roman" pitchFamily="18" charset="0"/>
              </a:rPr>
              <a:t>RNEBP</a:t>
            </a:r>
            <a:r>
              <a:rPr lang="pt-PT" sz="2000" smtClean="0">
                <a:solidFill>
                  <a:schemeClr val="hlink"/>
                </a:solidFill>
                <a:latin typeface="Times New Roman" pitchFamily="18" charset="0"/>
              </a:rPr>
              <a:t>  hipotensos no 1º dia de vida;</a:t>
            </a:r>
            <a:endParaRPr lang="pt-BR" sz="2000" smtClean="0">
              <a:solidFill>
                <a:schemeClr val="hlink"/>
              </a:solidFill>
              <a:latin typeface="Times New Roman" pitchFamily="18" charset="0"/>
            </a:endParaRPr>
          </a:p>
          <a:p>
            <a:pPr>
              <a:lnSpc>
                <a:spcPct val="80000"/>
              </a:lnSpc>
            </a:pPr>
            <a:r>
              <a:rPr lang="pt-PT" sz="2000" smtClean="0">
                <a:latin typeface="Times New Roman" pitchFamily="18" charset="0"/>
              </a:rPr>
              <a:t>Houve um aumento simultâneo da velocidade do fluxo sanguíneo cerebral( CBFv) e MAP (pressão arterial média) durante a infusão de dopamina;</a:t>
            </a:r>
            <a:endParaRPr lang="pt-BR" sz="2000" smtClean="0">
              <a:latin typeface="Times New Roman" pitchFamily="18" charset="0"/>
            </a:endParaRPr>
          </a:p>
          <a:p>
            <a:pPr>
              <a:lnSpc>
                <a:spcPct val="80000"/>
              </a:lnSpc>
            </a:pPr>
            <a:r>
              <a:rPr lang="pt-PT" sz="2000" smtClean="0">
                <a:latin typeface="Times New Roman" pitchFamily="18" charset="0"/>
              </a:rPr>
              <a:t>Explicação: este aumento do CBFv poderia ser devido a pressão-passiva da vasculatura cerebral ou o aumento da PAM foi acima do limite superior da autorregulação ou alternativamente, devido a dopamina ter alterado </a:t>
            </a:r>
            <a:r>
              <a:rPr lang="pt-PT" sz="2000" b="1" smtClean="0">
                <a:latin typeface="Times New Roman" pitchFamily="18" charset="0"/>
              </a:rPr>
              <a:t>o</a:t>
            </a:r>
            <a:r>
              <a:rPr lang="pt-PT" sz="2000" smtClean="0">
                <a:latin typeface="Times New Roman" pitchFamily="18" charset="0"/>
              </a:rPr>
              <a:t> diâmetro do vaso cerebral;</a:t>
            </a:r>
            <a:endParaRPr lang="pt-BR" sz="2000" smtClean="0">
              <a:latin typeface="Times New Roman" pitchFamily="18" charset="0"/>
            </a:endParaRPr>
          </a:p>
          <a:p>
            <a:pPr>
              <a:lnSpc>
                <a:spcPct val="80000"/>
              </a:lnSpc>
            </a:pPr>
            <a:r>
              <a:rPr lang="pt-PT" sz="2000" smtClean="0">
                <a:latin typeface="Times New Roman" pitchFamily="18" charset="0"/>
              </a:rPr>
              <a:t> Com os  resultados do presente estudo pôde-se concluir que</a:t>
            </a:r>
            <a:r>
              <a:rPr lang="pt-PT" sz="2000" b="1" smtClean="0">
                <a:latin typeface="Times New Roman" pitchFamily="18" charset="0"/>
              </a:rPr>
              <a:t> </a:t>
            </a:r>
            <a:r>
              <a:rPr lang="pt-PT" sz="2000" b="1" smtClean="0">
                <a:solidFill>
                  <a:srgbClr val="FF0000"/>
                </a:solidFill>
                <a:latin typeface="Times New Roman" pitchFamily="18" charset="0"/>
              </a:rPr>
              <a:t>a</a:t>
            </a:r>
            <a:r>
              <a:rPr lang="pt-PT" sz="2000" smtClean="0">
                <a:solidFill>
                  <a:srgbClr val="FF0000"/>
                </a:solidFill>
                <a:latin typeface="Times New Roman" pitchFamily="18" charset="0"/>
              </a:rPr>
              <a:t> autorrregulação da circulação cerebral foi prejudicada durante a infusão de dopamina.</a:t>
            </a:r>
          </a:p>
          <a:p>
            <a:pPr>
              <a:lnSpc>
                <a:spcPct val="80000"/>
              </a:lnSpc>
            </a:pPr>
            <a:r>
              <a:rPr lang="pt-PT" sz="2000" smtClean="0">
                <a:latin typeface="Times New Roman" pitchFamily="18" charset="0"/>
              </a:rPr>
              <a:t>As doses graduais de dopamina foram demasiadamente elevadas e podem ter contribuído para o aumento excessivo CBFv em algumas crianças.</a:t>
            </a:r>
            <a:endParaRPr lang="pt-BR" sz="2000" smtClean="0">
              <a:latin typeface="Times New Roman" pitchFamily="18" charset="0"/>
            </a:endParaRPr>
          </a:p>
          <a:p>
            <a:pPr algn="ctr">
              <a:lnSpc>
                <a:spcPct val="80000"/>
              </a:lnSpc>
            </a:pPr>
            <a:r>
              <a:rPr lang="pt-PT" sz="2800" smtClean="0">
                <a:solidFill>
                  <a:schemeClr val="hlink"/>
                </a:solidFill>
                <a:latin typeface="Times New Roman" pitchFamily="18" charset="0"/>
              </a:rPr>
              <a:t>Poderia ser prudente iniciar com 5mcg/kg/min e aumentar  cada 1mcg/kg/min para evitar aumento súbito da CBFv.</a:t>
            </a:r>
            <a:endParaRPr lang="pt-BR" sz="2800" smtClean="0">
              <a:solidFill>
                <a:schemeClr val="hlink"/>
              </a:solidFill>
              <a:latin typeface="Times New Roman" pitchFamily="18" charset="0"/>
            </a:endParaRPr>
          </a:p>
          <a:p>
            <a:pPr>
              <a:lnSpc>
                <a:spcPct val="80000"/>
              </a:lnSpc>
            </a:pPr>
            <a:endParaRPr lang="pt-BR" sz="2800" smtClean="0">
              <a:latin typeface="Times New Roman" pitchFamily="18" charset="0"/>
            </a:endParaRPr>
          </a:p>
          <a:p>
            <a:pPr>
              <a:lnSpc>
                <a:spcPct val="80000"/>
              </a:lnSpc>
            </a:pPr>
            <a:endParaRPr lang="pt-PT" sz="2800" smtClean="0">
              <a:solidFill>
                <a:srgbClr val="FF0000"/>
              </a:solidFill>
              <a:latin typeface="Times New Roman" pitchFamily="18" charset="0"/>
            </a:endParaRPr>
          </a:p>
          <a:p>
            <a:pPr>
              <a:lnSpc>
                <a:spcPct val="80000"/>
              </a:lnSpc>
            </a:pPr>
            <a:endParaRPr lang="pt-BR" sz="2800" smtClean="0">
              <a:solidFill>
                <a:srgbClr val="FF0000"/>
              </a:solidFill>
              <a:latin typeface="Times New Roman" pitchFamily="18" charset="0"/>
            </a:endParaRPr>
          </a:p>
        </p:txBody>
      </p:sp>
      <p:sp>
        <p:nvSpPr>
          <p:cNvPr id="52228" name="AutoShape 4"/>
          <p:cNvSpPr>
            <a:spLocks noChangeArrowheads="1"/>
          </p:cNvSpPr>
          <p:nvPr/>
        </p:nvSpPr>
        <p:spPr bwMode="auto">
          <a:xfrm>
            <a:off x="7596188" y="6092825"/>
            <a:ext cx="976312" cy="485775"/>
          </a:xfrm>
          <a:prstGeom prst="rightArrow">
            <a:avLst>
              <a:gd name="adj1" fmla="val 50000"/>
              <a:gd name="adj2" fmla="val 50245"/>
            </a:avLst>
          </a:prstGeom>
          <a:solidFill>
            <a:srgbClr val="CC66FF"/>
          </a:solidFill>
          <a:ln w="57150">
            <a:solidFill>
              <a:schemeClr val="hlink"/>
            </a:solidFill>
            <a:miter lim="800000"/>
            <a:headEnd/>
            <a:tailEnd/>
          </a:ln>
          <a:effectLst/>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a:xfrm>
            <a:off x="457200" y="1600200"/>
            <a:ext cx="8686800" cy="4876800"/>
          </a:xfrm>
        </p:spPr>
        <p:txBody>
          <a:bodyPr/>
          <a:lstStyle/>
          <a:p>
            <a:r>
              <a:rPr lang="pt-PT" sz="2800" smtClean="0">
                <a:latin typeface="Times New Roman" pitchFamily="18" charset="0"/>
              </a:rPr>
              <a:t>As doses graduais de dopamina foram demasiadamente elevadas e podem ter contribuído para o aumento excessivo da  velocidade do flux sanguíneo cerebral (CBFv_ em algumas crianças.</a:t>
            </a:r>
            <a:endParaRPr lang="pt-BR" sz="2800" smtClean="0">
              <a:latin typeface="Times New Roman" pitchFamily="18" charset="0"/>
            </a:endParaRPr>
          </a:p>
          <a:p>
            <a:pPr algn="ctr"/>
            <a:r>
              <a:rPr lang="pt-PT" sz="2800" smtClean="0">
                <a:solidFill>
                  <a:schemeClr val="hlink"/>
                </a:solidFill>
                <a:latin typeface="Times New Roman" pitchFamily="18" charset="0"/>
              </a:rPr>
              <a:t>Poderia ser prudente iniciar com 5mcg/kg/min e aumentar  cada 1mcg/kg/min para evitar aumento súbito doa CBFv.</a:t>
            </a:r>
            <a:endParaRPr lang="pt-BR" sz="2800" smtClean="0">
              <a:solidFill>
                <a:schemeClr val="hlink"/>
              </a:solidFill>
              <a:latin typeface="Times New Roman" pitchFamily="18" charset="0"/>
            </a:endParaRPr>
          </a:p>
          <a:p>
            <a:endParaRPr lang="pt-BR" sz="2800" smtClean="0">
              <a:latin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1"/>
          </p:nvPr>
        </p:nvSpPr>
        <p:spPr/>
        <p:txBody>
          <a:bodyPr/>
          <a:lstStyle/>
          <a:p>
            <a:pPr>
              <a:lnSpc>
                <a:spcPct val="80000"/>
              </a:lnSpc>
            </a:pPr>
            <a:endParaRPr lang="pt-BR" sz="1600" smtClean="0"/>
          </a:p>
          <a:p>
            <a:pPr>
              <a:lnSpc>
                <a:spcPct val="80000"/>
              </a:lnSpc>
              <a:buFont typeface="Arial" pitchFamily="34" charset="0"/>
              <a:buNone/>
            </a:pPr>
            <a:r>
              <a:rPr lang="pt-BR" sz="1600" smtClean="0">
                <a:solidFill>
                  <a:srgbClr val="FF0000"/>
                </a:solidFill>
              </a:rPr>
              <a:t>                      A DOPAMINA NO CÉREBRO EM DESENVOVIMENTO!</a:t>
            </a:r>
          </a:p>
          <a:p>
            <a:pPr>
              <a:lnSpc>
                <a:spcPct val="80000"/>
              </a:lnSpc>
              <a:buFont typeface="Arial" pitchFamily="34" charset="0"/>
              <a:buNone/>
            </a:pPr>
            <a:r>
              <a:rPr lang="pt-BR" sz="1600" smtClean="0"/>
              <a:t>   Os</a:t>
            </a:r>
            <a:r>
              <a:rPr lang="pt-BR" sz="1600" smtClean="0">
                <a:solidFill>
                  <a:schemeClr val="hlink"/>
                </a:solidFill>
              </a:rPr>
              <a:t> </a:t>
            </a:r>
            <a:r>
              <a:rPr lang="pt-BR" sz="1600" smtClean="0"/>
              <a:t>receptores de dopamina são expressos no cérebro em desenvolvimento, incluindo a gânglia basal e o neocórtex; estes receptores podem ser importantes para o desenvolvimento do cérebro; através dos receptores D2, a dopamina acelera a diferenciação interneural durante o desenvolvimento cortical </a:t>
            </a:r>
            <a:r>
              <a:rPr lang="pt-BR" sz="1600" i="1" smtClean="0"/>
              <a:t>in vitro</a:t>
            </a:r>
            <a:r>
              <a:rPr lang="pt-BR" sz="1600" smtClean="0"/>
              <a:t>; os receptores D3 podem estar envolvidos durante na organização da citoarquitetura do córtex somatosensorial; a dopamina é também um neurotransmissor e um modulador do sistema límbico; assim, nos preocupamos com o uso de cocaína pela mãe (a cocaína altera o equilíbrio entre excitação e inibição no córtex cingulado anterior que por sua vez recebe uma densa entrada dopaminérgica (Wang XH et al Altered </a:t>
            </a:r>
            <a:r>
              <a:rPr lang="pt-BR" sz="1600" b="1" smtClean="0"/>
              <a:t>neuronal distribution of parvalbumin in anterior cingulate cortex of rabbits exposed in utero to cocaine. Exp Brain Res. 1996;112:359-71),</a:t>
            </a:r>
            <a:r>
              <a:rPr lang="pt-BR" sz="1600" smtClean="0"/>
              <a:t> mas damos dopamina quando não é necessário; a questão é que  a cocaína e dopamina  têm receptores  bem semelhantes; </a:t>
            </a:r>
            <a:r>
              <a:rPr lang="pt-BR" sz="1600" b="1" smtClean="0">
                <a:solidFill>
                  <a:srgbClr val="FF0000"/>
                </a:solidFill>
              </a:rPr>
              <a:t>a dopamina altera a extensão e as interconexões neuronais na área do córtex cerebral; além disto, a dopamina tem um efeito sobre o desenvolvimento cortical, alterando a arborização dendrítica</a:t>
            </a:r>
            <a:r>
              <a:rPr lang="pt-BR" sz="1600" smtClean="0"/>
              <a:t> (Reinoso BS et al..</a:t>
            </a:r>
            <a:r>
              <a:rPr lang="pt-BR" sz="1600" b="1" smtClean="0"/>
              <a:t>Dopamine receptors mediate differential morphological effects on cerebral cortical neurons in vitro.</a:t>
            </a:r>
            <a:r>
              <a:rPr lang="pt-BR" sz="1600" smtClean="0"/>
              <a:t>J Neurosci Res. 1996;43:439-53); no entanto, decidimos dar a dopamina, pois queremos tratar a pressão arterial; </a:t>
            </a:r>
            <a:r>
              <a:rPr lang="pt-BR" sz="1800" smtClean="0">
                <a:solidFill>
                  <a:srgbClr val="FF0000"/>
                </a:solidFill>
              </a:rPr>
              <a:t>sempre vemos a coisa pelo ângulo do imediatismo, ao invés do longo prazo. </a:t>
            </a:r>
          </a:p>
        </p:txBody>
      </p:sp>
      <p:graphicFrame>
        <p:nvGraphicFramePr>
          <p:cNvPr id="63515" name="Group 27"/>
          <p:cNvGraphicFramePr>
            <a:graphicFrameLocks noGrp="1"/>
          </p:cNvGraphicFramePr>
          <p:nvPr/>
        </p:nvGraphicFramePr>
        <p:xfrm>
          <a:off x="755650" y="620713"/>
          <a:ext cx="7991475" cy="1003300"/>
        </p:xfrm>
        <a:graphic>
          <a:graphicData uri="http://schemas.openxmlformats.org/drawingml/2006/table">
            <a:tbl>
              <a:tblPr/>
              <a:tblGrid>
                <a:gridCol w="2663825"/>
                <a:gridCol w="2663825"/>
                <a:gridCol w="2663825"/>
              </a:tblGrid>
              <a:tr h="4429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7o Simp</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ó</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sio Internacional de Neonatologia do Rio de Janeiro (24/6 a 26/6/2010): Impacto das terapias neonatais no c</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rebro em desenvolvimento</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Augusto Sola (EUA). Realizado por Paulo R. Margotto</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Arial"/>
                          <a:cs typeface="Times New Roman" pitchFamily="18" charset="0"/>
                        </a:rPr>
                        <a:t> </a:t>
                      </a:r>
                      <a:r>
                        <a:rPr kumimoji="0" lang="pt-BR" sz="1000" b="0" i="0" u="none" strike="noStrike" cap="none" normalizeH="0" baseline="0" smtClean="0">
                          <a:ln>
                            <a:noFill/>
                          </a:ln>
                          <a:solidFill>
                            <a:srgbClr val="000066"/>
                          </a:solidFill>
                          <a:effectLst/>
                          <a:latin typeface="Arial"/>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3495" name="Picture 7" descr="Clique aqui para ver o artigo">
            <a:hlinkClick r:id="rId2"/>
          </p:cNvPr>
          <p:cNvPicPr>
            <a:picLocks noChangeAspect="1" noChangeArrowheads="1"/>
          </p:cNvPicPr>
          <p:nvPr/>
        </p:nvPicPr>
        <p:blipFill>
          <a:blip r:embed="rId3"/>
          <a:srcRect/>
          <a:stretch>
            <a:fillRect/>
          </a:stretch>
        </p:blipFill>
        <p:spPr bwMode="auto">
          <a:xfrm>
            <a:off x="7092950" y="765175"/>
            <a:ext cx="371475" cy="371475"/>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4294967295"/>
          </p:nvPr>
        </p:nvSpPr>
        <p:spPr>
          <a:xfrm>
            <a:off x="395288" y="1484313"/>
            <a:ext cx="8447087" cy="5029200"/>
          </a:xfrm>
        </p:spPr>
        <p:txBody>
          <a:bodyPr>
            <a:normAutofit/>
          </a:bodyPr>
          <a:lstStyle/>
          <a:p>
            <a:pPr eaLnBrk="1" hangingPunct="1">
              <a:lnSpc>
                <a:spcPct val="80000"/>
              </a:lnSpc>
            </a:pPr>
            <a:r>
              <a:rPr lang="pt-BR" sz="2000" smtClean="0">
                <a:latin typeface="Times New Roman" pitchFamily="18" charset="0"/>
              </a:rPr>
              <a:t>Aqui está um estudo da Coréia do Sul no qual os autores examinaram RN &lt;1000g que foram divididos em 3 grupos: De um total de 261 RN 47 (18%) que requereram tratamento para a hipotensão (grupo D), 110 (42%) permaneceram normotensivos (grupo N) e 104 (40%) tiveram mais de um episódio de hipotensão sem tratamento (grupo P) durante as primeiras 72 horas de vida. O tratamento da hipotensão incluía suporte inotrópico e/ou expansão.  Os autores relataram que os RN tratados tiveram mais PA baixa do que os RN não tratados. Portanto: o fato de não termos certeza de que tratar a PA destas crianças seja benéfico, o tratamento pode ser até mais maléfico. Neste estudo</a:t>
            </a:r>
            <a:r>
              <a:rPr lang="pt-BR" sz="2000" b="1" smtClean="0">
                <a:solidFill>
                  <a:srgbClr val="0000FF"/>
                </a:solidFill>
                <a:latin typeface="Times New Roman" pitchFamily="18" charset="0"/>
              </a:rPr>
              <a:t>, as crianças com PA baixa e não tratadas tiveram uma incidência menor de displasia broncopulmonar, hemorragia intraventricular e a mortalidade foi menor</a:t>
            </a:r>
            <a:r>
              <a:rPr lang="pt-BR" sz="2000" smtClean="0">
                <a:latin typeface="Times New Roman" pitchFamily="18" charset="0"/>
              </a:rPr>
              <a:t>. Claro que este é um estudo retrospectivo com todas as críticas inerentes. Talvez as tratadas parecessem piores aos clínicos, aumentando a mortalidade. No entanto, talvez este conceito de hipotensão permissiva deva ser incorporado ao nosso linguajar. Uma observação atenta de recém-nascido de extremo baixo peso hipotensos com bons sinais clínicos de perfusão resultou em um tratamento desnecessário e com bons resultados neurológicos. </a:t>
            </a:r>
            <a:r>
              <a:rPr lang="pt-BR" sz="2000" u="sng" smtClean="0">
                <a:latin typeface="Times New Roman" pitchFamily="18" charset="0"/>
                <a:hlinkClick r:id="rId2"/>
              </a:rPr>
              <a:t>Permissive Hypotension in Extremely </a:t>
            </a:r>
            <a:r>
              <a:rPr lang="pt-BR" sz="2000" b="1" u="sng" smtClean="0">
                <a:latin typeface="Times New Roman" pitchFamily="18" charset="0"/>
                <a:hlinkClick r:id="rId2"/>
              </a:rPr>
              <a:t>Low</a:t>
            </a:r>
            <a:r>
              <a:rPr lang="pt-BR" sz="2000" u="sng" smtClean="0">
                <a:latin typeface="Times New Roman" pitchFamily="18" charset="0"/>
                <a:hlinkClick r:id="rId2"/>
              </a:rPr>
              <a:t> Birth Weight </a:t>
            </a:r>
            <a:r>
              <a:rPr lang="pt-BR" sz="2000" b="1" u="sng" smtClean="0">
                <a:latin typeface="Times New Roman" pitchFamily="18" charset="0"/>
                <a:hlinkClick r:id="rId2"/>
              </a:rPr>
              <a:t>Infants</a:t>
            </a:r>
            <a:r>
              <a:rPr lang="pt-BR" sz="2000" u="sng" smtClean="0">
                <a:latin typeface="Times New Roman" pitchFamily="18" charset="0"/>
                <a:hlinkClick r:id="rId2"/>
              </a:rPr>
              <a:t> (≤1000 gm)</a:t>
            </a:r>
            <a:r>
              <a:rPr lang="pt-BR" sz="2000" smtClean="0">
                <a:latin typeface="Times New Roman" pitchFamily="18" charset="0"/>
              </a:rPr>
              <a:t>. So Yoon Ahn, Eun Sun Kim, Jin Kyu K et al.Yonsei Med J. 2012 July 1; 53(4): 765–771. </a:t>
            </a:r>
            <a:r>
              <a:rPr lang="pt-BR" sz="2000" b="1" smtClean="0">
                <a:latin typeface="Times New Roman" pitchFamily="18" charset="0"/>
              </a:rPr>
              <a:t>Artigo Integral. </a:t>
            </a:r>
            <a:endParaRPr lang="pt-BR" sz="2000" smtClean="0">
              <a:latin typeface="Times New Roman" pitchFamily="18" charset="0"/>
            </a:endParaRPr>
          </a:p>
        </p:txBody>
      </p:sp>
      <p:graphicFrame>
        <p:nvGraphicFramePr>
          <p:cNvPr id="55329" name="Group 33"/>
          <p:cNvGraphicFramePr>
            <a:graphicFrameLocks noGrp="1"/>
          </p:cNvGraphicFramePr>
          <p:nvPr/>
        </p:nvGraphicFramePr>
        <p:xfrm>
          <a:off x="468313" y="549275"/>
          <a:ext cx="7632700" cy="820738"/>
        </p:xfrm>
        <a:graphic>
          <a:graphicData uri="http://schemas.openxmlformats.org/drawingml/2006/table">
            <a:tbl>
              <a:tblPr/>
              <a:tblGrid>
                <a:gridCol w="2543175"/>
                <a:gridCol w="2546350"/>
                <a:gridCol w="2543175"/>
              </a:tblGrid>
              <a:tr h="4429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3"/>
                        </a:rPr>
                        <a:t>Abordagem terapêutica do choque no rec</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3"/>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3"/>
                        </a:rPr>
                        <a:t>m-nascido (XXI Congresso Brasileiro de Perinatologia, 14 a 17 de novembro de 2012, Curitiba, Paran</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3"/>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3"/>
                        </a:rPr>
                        <a:t>)</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3"/>
                        </a:rPr>
                        <a:t>Jaques Belik (Canad</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3"/>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3"/>
                        </a:rPr>
                        <a:t>). Realizado por Paulo R. Margotto</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3"/>
                        </a:rPr>
                        <a:t>  </a:t>
                      </a:r>
                      <a:r>
                        <a:rPr kumimoji="0" lang="pt-BR" sz="1400" b="0" i="0" u="none" strike="noStrike" cap="none" normalizeH="0" baseline="0" smtClean="0">
                          <a:ln>
                            <a:noFill/>
                          </a:ln>
                          <a:solidFill>
                            <a:srgbClr val="000066"/>
                          </a:solidFill>
                          <a:effectLst/>
                          <a:latin typeface="Arial"/>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5308" name="Picture 12" descr="Clique aqui para ver o artigo">
            <a:hlinkClick r:id="rId3"/>
          </p:cNvPr>
          <p:cNvPicPr>
            <a:picLocks noChangeAspect="1" noChangeArrowheads="1"/>
          </p:cNvPicPr>
          <p:nvPr/>
        </p:nvPicPr>
        <p:blipFill>
          <a:blip r:embed="rId4"/>
          <a:srcRect/>
          <a:stretch>
            <a:fillRect/>
          </a:stretch>
        </p:blipFill>
        <p:spPr bwMode="auto">
          <a:xfrm>
            <a:off x="6300788" y="765175"/>
            <a:ext cx="371475" cy="371475"/>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type="body" idx="4294967295"/>
          </p:nvPr>
        </p:nvSpPr>
        <p:spPr>
          <a:xfrm>
            <a:off x="457200" y="1882775"/>
            <a:ext cx="8229600" cy="4975225"/>
          </a:xfrm>
        </p:spPr>
        <p:txBody>
          <a:bodyPr/>
          <a:lstStyle/>
          <a:p>
            <a:pPr marL="447675" indent="-382588">
              <a:lnSpc>
                <a:spcPct val="80000"/>
              </a:lnSpc>
            </a:pPr>
            <a:r>
              <a:rPr lang="pt-BR" sz="1800" smtClean="0">
                <a:latin typeface="Times New Roman" pitchFamily="18" charset="0"/>
              </a:rPr>
              <a:t>Ao contrário da hipótese inicial, RN com baixa pressão arterial (PA) nas primeiras 72h, independente de tratamento,  têm mais dano no neurodesenvolvimento  que RN com PA normal</a:t>
            </a:r>
          </a:p>
          <a:p>
            <a:pPr marL="447675" indent="-382588" algn="ctr">
              <a:lnSpc>
                <a:spcPct val="80000"/>
              </a:lnSpc>
            </a:pPr>
            <a:endParaRPr lang="pt-BR" sz="1800" b="1" smtClean="0">
              <a:solidFill>
                <a:srgbClr val="FFFF00"/>
              </a:solidFill>
              <a:latin typeface="Times New Roman" pitchFamily="18" charset="0"/>
            </a:endParaRPr>
          </a:p>
          <a:p>
            <a:pPr marL="447675" indent="-382588" algn="ctr">
              <a:lnSpc>
                <a:spcPct val="80000"/>
              </a:lnSpc>
              <a:buFont typeface="Arial" pitchFamily="34" charset="0"/>
              <a:buNone/>
            </a:pPr>
            <a:r>
              <a:rPr lang="pt-BR" sz="1800" b="1" smtClean="0">
                <a:solidFill>
                  <a:schemeClr val="hlink"/>
                </a:solidFill>
                <a:latin typeface="Times New Roman" pitchFamily="18" charset="0"/>
              </a:rPr>
              <a:t>Os resultados não sugerem que a terapia anti-hipotensiva melhore o desfecho. Há uma tendência de pior desfecho em RN com baixa PA tratados, quando comparados com RN com baixa PA não tratados, apesar desses 2 grupos diferirem em vários aspectos perinatais</a:t>
            </a:r>
          </a:p>
          <a:p>
            <a:pPr marL="447675" indent="-382588">
              <a:lnSpc>
                <a:spcPct val="80000"/>
              </a:lnSpc>
            </a:pPr>
            <a:r>
              <a:rPr lang="pt-BR" sz="1800" smtClean="0">
                <a:latin typeface="Times New Roman" pitchFamily="18" charset="0"/>
              </a:rPr>
              <a:t>Dempsey et al consideraram que normotensos (PA nunca menor que a idade gestacional)  e RN com hipotensão permissiva (PA menor que a idade gestacional, mas com boa perfusão e não foram tratados) tiveram neurodesenvolvimento similares</a:t>
            </a:r>
          </a:p>
          <a:p>
            <a:pPr marL="447675" indent="-382588">
              <a:lnSpc>
                <a:spcPct val="80000"/>
              </a:lnSpc>
            </a:pPr>
            <a:r>
              <a:rPr lang="pt-BR" sz="1800" smtClean="0">
                <a:latin typeface="Times New Roman" pitchFamily="18" charset="0"/>
              </a:rPr>
              <a:t>Especulações: Os RN com baixa PA tratada podem ter evoluído mal porque eles estavam inicialmente mais doentes</a:t>
            </a:r>
          </a:p>
          <a:p>
            <a:pPr marL="447675" indent="-382588">
              <a:lnSpc>
                <a:spcPct val="80000"/>
              </a:lnSpc>
            </a:pPr>
            <a:endParaRPr lang="pt-BR" sz="1800" smtClean="0">
              <a:latin typeface="Times New Roman" pitchFamily="18" charset="0"/>
            </a:endParaRPr>
          </a:p>
        </p:txBody>
      </p:sp>
      <p:graphicFrame>
        <p:nvGraphicFramePr>
          <p:cNvPr id="56352" name="Group 32"/>
          <p:cNvGraphicFramePr>
            <a:graphicFrameLocks noGrp="1"/>
          </p:cNvGraphicFramePr>
          <p:nvPr/>
        </p:nvGraphicFramePr>
        <p:xfrm>
          <a:off x="900113" y="476250"/>
          <a:ext cx="7343775" cy="820738"/>
        </p:xfrm>
        <a:graphic>
          <a:graphicData uri="http://schemas.openxmlformats.org/drawingml/2006/table">
            <a:tbl>
              <a:tblPr/>
              <a:tblGrid>
                <a:gridCol w="2447925"/>
                <a:gridCol w="2447925"/>
                <a:gridCol w="2447925"/>
              </a:tblGrid>
              <a:tr h="6000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Hipotensão, terapia anti-hipotensiva e neurodesenvolvimento em rec</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extremos</a:t>
                      </a:r>
                      <a:b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b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Batton B et al. Apresenta</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Jussara Soares Pereira, K</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ritas Rios Lima, Regina Honorato, Paulo R. Margotto</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Arial"/>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6331" name="Picture 11" descr="Clique aqui para ver o artigo">
            <a:hlinkClick r:id="rId2"/>
          </p:cNvPr>
          <p:cNvPicPr>
            <a:picLocks noChangeAspect="1" noChangeArrowheads="1"/>
          </p:cNvPicPr>
          <p:nvPr/>
        </p:nvPicPr>
        <p:blipFill>
          <a:blip r:embed="rId3"/>
          <a:srcRect/>
          <a:stretch>
            <a:fillRect/>
          </a:stretch>
        </p:blipFill>
        <p:spPr bwMode="auto">
          <a:xfrm>
            <a:off x="6588125" y="692150"/>
            <a:ext cx="371475" cy="371475"/>
          </a:xfrm>
          <a:prstGeom prst="rect">
            <a:avLst/>
          </a:prstGeom>
          <a:noFill/>
        </p:spPr>
      </p:pic>
      <p:sp>
        <p:nvSpPr>
          <p:cNvPr id="56353" name="AutoShape 33"/>
          <p:cNvSpPr>
            <a:spLocks noChangeArrowheads="1"/>
          </p:cNvSpPr>
          <p:nvPr/>
        </p:nvSpPr>
        <p:spPr bwMode="auto">
          <a:xfrm>
            <a:off x="7596188" y="6092825"/>
            <a:ext cx="976312" cy="485775"/>
          </a:xfrm>
          <a:prstGeom prst="rightArrow">
            <a:avLst>
              <a:gd name="adj1" fmla="val 50000"/>
              <a:gd name="adj2" fmla="val 50245"/>
            </a:avLst>
          </a:prstGeom>
          <a:solidFill>
            <a:srgbClr val="CC66FF"/>
          </a:solidFill>
          <a:ln w="57150">
            <a:solidFill>
              <a:schemeClr val="hlink"/>
            </a:solidFill>
            <a:miter lim="800000"/>
            <a:headEnd/>
            <a:tailEnd/>
          </a:ln>
          <a:effectLst/>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4294967295"/>
          </p:nvPr>
        </p:nvSpPr>
        <p:spPr>
          <a:xfrm>
            <a:off x="395288" y="1557338"/>
            <a:ext cx="8229600" cy="6237287"/>
          </a:xfrm>
        </p:spPr>
        <p:txBody>
          <a:bodyPr/>
          <a:lstStyle/>
          <a:p>
            <a:pPr marL="447675" indent="-382588">
              <a:lnSpc>
                <a:spcPct val="90000"/>
              </a:lnSpc>
            </a:pPr>
            <a:r>
              <a:rPr lang="pt-BR" sz="2000" smtClean="0">
                <a:latin typeface="Times New Roman" pitchFamily="18" charset="0"/>
              </a:rPr>
              <a:t>Alternativamente, a pior evolução pode ter ocorrido porque a terapia anti-hipotensiva foi inefetiva ou danosa</a:t>
            </a:r>
          </a:p>
          <a:p>
            <a:pPr marL="447675" indent="-382588">
              <a:lnSpc>
                <a:spcPct val="90000"/>
              </a:lnSpc>
            </a:pPr>
            <a:r>
              <a:rPr lang="pt-BR" sz="2000" smtClean="0">
                <a:latin typeface="Times New Roman" pitchFamily="18" charset="0"/>
              </a:rPr>
              <a:t>Uma recente revisão (Dempsey e Barrington) destaca que </a:t>
            </a:r>
            <a:r>
              <a:rPr lang="pt-BR" sz="2000" smtClean="0">
                <a:solidFill>
                  <a:srgbClr val="FF0000"/>
                </a:solidFill>
                <a:latin typeface="Times New Roman" pitchFamily="18" charset="0"/>
              </a:rPr>
              <a:t>a terapia anti-hipotensiva pode ser tóxica (a dopamina suprime o funcionamento da pituitária e a  excesso de expansão volumétrica e hidrocortisona foram associadas com um aumento da mortalidade)</a:t>
            </a:r>
          </a:p>
          <a:p>
            <a:pPr marL="447675" indent="-382588">
              <a:lnSpc>
                <a:spcPct val="90000"/>
              </a:lnSpc>
            </a:pPr>
            <a:r>
              <a:rPr lang="pt-BR" sz="2000" smtClean="0">
                <a:latin typeface="Times New Roman" pitchFamily="18" charset="0"/>
              </a:rPr>
              <a:t>O deficiente desenvolvimento pode estar relacionado com a deficiente perfusão cerebral; o baixo fluxo na veia cava superior pode ser um indicador de má perfusão cerebral; no entanto, o a correção deste baixo fluxo com dopamina e dobutamina não melhorou o neurodesenvolvimento (Osborn D et al)</a:t>
            </a:r>
          </a:p>
          <a:p>
            <a:pPr marL="447675" indent="-382588">
              <a:lnSpc>
                <a:spcPct val="90000"/>
              </a:lnSpc>
            </a:pPr>
            <a:r>
              <a:rPr lang="pt-BR" sz="2000" smtClean="0">
                <a:latin typeface="Times New Roman" pitchFamily="18" charset="0"/>
              </a:rPr>
              <a:t>Fanaroff et al relataram mais surdez nos RN prematuros extremos tratados  para a hipotensão nas primeiras 72 horas, em comparação com os não tratados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p:cNvSpPr>
          <p:nvPr>
            <p:ph type="body" idx="4294967295"/>
          </p:nvPr>
        </p:nvSpPr>
        <p:spPr/>
        <p:txBody>
          <a:bodyPr/>
          <a:lstStyle/>
          <a:p>
            <a:pPr marL="447675" indent="-382588">
              <a:lnSpc>
                <a:spcPct val="80000"/>
              </a:lnSpc>
            </a:pPr>
            <a:r>
              <a:rPr lang="pt-BR" sz="2000" smtClean="0">
                <a:effectLst>
                  <a:outerShdw blurRad="38100" dist="38100" dir="2700000" algn="tl">
                    <a:srgbClr val="C0C0C0"/>
                  </a:outerShdw>
                </a:effectLst>
                <a:latin typeface="Times New Roman" pitchFamily="18" charset="0"/>
              </a:rPr>
              <a:t>Não há nenhum valor de hipotensão que prediga um pior prognóstico na literatura</a:t>
            </a:r>
          </a:p>
          <a:p>
            <a:pPr marL="447675" indent="-382588">
              <a:lnSpc>
                <a:spcPct val="80000"/>
              </a:lnSpc>
            </a:pPr>
            <a:r>
              <a:rPr lang="pt-BR" sz="2000" smtClean="0">
                <a:effectLst>
                  <a:outerShdw blurRad="38100" dist="38100" dir="2700000" algn="tl">
                    <a:srgbClr val="C0C0C0"/>
                  </a:outerShdw>
                </a:effectLst>
                <a:latin typeface="Times New Roman" pitchFamily="18" charset="0"/>
              </a:rPr>
              <a:t>Definir critérios que estabeleçam qual criança tem mais risco pela hipotensão é algo que precisa ser melhor estudado</a:t>
            </a:r>
          </a:p>
          <a:p>
            <a:pPr marL="447675" indent="-382588">
              <a:lnSpc>
                <a:spcPct val="80000"/>
              </a:lnSpc>
            </a:pPr>
            <a:r>
              <a:rPr lang="pt-BR" sz="2000" smtClean="0">
                <a:effectLst>
                  <a:outerShdw blurRad="38100" dist="38100" dir="2700000" algn="tl">
                    <a:srgbClr val="C0C0C0"/>
                  </a:outerShdw>
                </a:effectLst>
                <a:latin typeface="Times New Roman" pitchFamily="18" charset="0"/>
              </a:rPr>
              <a:t>Estudos precisariam mostrar se crianças com hipotensão tratadas teriam menores lesões cerebrais e a partir de qual nível pressórico essas lesões seriam maiores</a:t>
            </a:r>
          </a:p>
          <a:p>
            <a:pPr marL="447675" indent="-382588" algn="ctr">
              <a:lnSpc>
                <a:spcPct val="80000"/>
              </a:lnSpc>
              <a:buFont typeface="Arial" pitchFamily="34" charset="0"/>
              <a:buNone/>
            </a:pPr>
            <a:r>
              <a:rPr lang="pt-BR" sz="2000" smtClean="0">
                <a:solidFill>
                  <a:srgbClr val="FF0000"/>
                </a:solidFill>
                <a:effectLst>
                  <a:outerShdw blurRad="38100" dist="38100" dir="2700000" algn="tl">
                    <a:srgbClr val="C0C0C0"/>
                  </a:outerShdw>
                </a:effectLst>
                <a:latin typeface="Times New Roman" pitchFamily="18" charset="0"/>
              </a:rPr>
              <a:t>96% dos neonatologistas do Canadá recomendam uso de fluidos para hipotensão. Há um grande número de complicações inerentes à ressuscitação volêmica </a:t>
            </a:r>
          </a:p>
          <a:p>
            <a:pPr marL="447675" indent="-382588">
              <a:lnSpc>
                <a:spcPct val="80000"/>
              </a:lnSpc>
            </a:pPr>
            <a:r>
              <a:rPr lang="pt-BR" sz="2000" smtClean="0">
                <a:effectLst>
                  <a:outerShdw blurRad="38100" dist="38100" dir="2700000" algn="tl">
                    <a:srgbClr val="C0C0C0"/>
                  </a:outerShdw>
                </a:effectLst>
                <a:latin typeface="Times New Roman" pitchFamily="18" charset="0"/>
              </a:rPr>
              <a:t>A resposta a inotrópicos varia em função da diferença entre receptores e da complexa resposta cardiovascular</a:t>
            </a:r>
          </a:p>
          <a:p>
            <a:pPr marL="447675" indent="-382588">
              <a:lnSpc>
                <a:spcPct val="80000"/>
              </a:lnSpc>
            </a:pPr>
            <a:r>
              <a:rPr lang="pt-BR" sz="2000" smtClean="0">
                <a:effectLst>
                  <a:outerShdw blurRad="38100" dist="38100" dir="2700000" algn="tl">
                    <a:srgbClr val="C0C0C0"/>
                  </a:outerShdw>
                </a:effectLst>
                <a:latin typeface="Times New Roman" pitchFamily="18" charset="0"/>
              </a:rPr>
              <a:t>Esta revisão crítica e sistemática revela que não há evidências para suportar um consenso na intervenção da hipotensão em RN.</a:t>
            </a:r>
            <a:endParaRPr lang="pt-BR" sz="2000" smtClean="0">
              <a:latin typeface="Times New Roman" pitchFamily="18" charset="0"/>
            </a:endParaRPr>
          </a:p>
          <a:p>
            <a:pPr marL="447675" indent="-382588">
              <a:lnSpc>
                <a:spcPct val="80000"/>
              </a:lnSpc>
            </a:pPr>
            <a:r>
              <a:rPr lang="pt-BR" sz="2000" smtClean="0">
                <a:solidFill>
                  <a:srgbClr val="FF0000"/>
                </a:solidFill>
                <a:effectLst>
                  <a:outerShdw blurRad="38100" dist="38100" dir="2700000" algn="tl">
                    <a:srgbClr val="C0C0C0"/>
                  </a:outerShdw>
                </a:effectLst>
                <a:latin typeface="Times New Roman" pitchFamily="18" charset="0"/>
              </a:rPr>
              <a:t>Tratar o bebê somente com base na baixa PA deveria ser revisto</a:t>
            </a:r>
          </a:p>
          <a:p>
            <a:pPr marL="447675" indent="-382588">
              <a:lnSpc>
                <a:spcPct val="80000"/>
              </a:lnSpc>
            </a:pPr>
            <a:endParaRPr lang="pt-BR" sz="2000" smtClean="0">
              <a:solidFill>
                <a:srgbClr val="FF0000"/>
              </a:solidFill>
              <a:latin typeface="Times New Roman" pitchFamily="18" charset="0"/>
            </a:endParaRPr>
          </a:p>
          <a:p>
            <a:pPr marL="447675" indent="-382588" algn="ctr">
              <a:lnSpc>
                <a:spcPct val="80000"/>
              </a:lnSpc>
            </a:pPr>
            <a:r>
              <a:rPr lang="pt-BR" sz="2000" smtClean="0">
                <a:solidFill>
                  <a:schemeClr val="hlink"/>
                </a:solidFill>
                <a:effectLst>
                  <a:outerShdw blurRad="38100" dist="38100" dir="2700000" algn="tl">
                    <a:srgbClr val="C0C0C0"/>
                  </a:outerShdw>
                </a:effectLst>
                <a:latin typeface="Times New Roman" pitchFamily="18" charset="0"/>
              </a:rPr>
              <a:t>A combinação de baixa PA com sinais clínicos de baixa perfusão parece esteve mais fortemente relacionado com o prognóstico</a:t>
            </a:r>
          </a:p>
        </p:txBody>
      </p:sp>
      <p:graphicFrame>
        <p:nvGraphicFramePr>
          <p:cNvPr id="59423" name="Group 31"/>
          <p:cNvGraphicFramePr>
            <a:graphicFrameLocks noGrp="1"/>
          </p:cNvGraphicFramePr>
          <p:nvPr/>
        </p:nvGraphicFramePr>
        <p:xfrm>
          <a:off x="827088" y="549275"/>
          <a:ext cx="7273925" cy="820738"/>
        </p:xfrm>
        <a:graphic>
          <a:graphicData uri="http://schemas.openxmlformats.org/drawingml/2006/table">
            <a:tbl>
              <a:tblPr/>
              <a:tblGrid>
                <a:gridCol w="2424112"/>
                <a:gridCol w="2425700"/>
                <a:gridCol w="2424113"/>
              </a:tblGrid>
              <a:tr h="4413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Tratamento da hipotensão em rec</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quando e com o que: uma revisão cr</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tica e sistem</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tica</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EM Dempsey and KJ Barrington. Apresenta</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ão:Carina Lassance, Hans Stauber Vanessa Cândido e Paulo R. Margotto</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Arial"/>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9402" name="Picture 10" descr="Clique aqui para ver o artigo">
            <a:hlinkClick r:id="rId2"/>
          </p:cNvPr>
          <p:cNvPicPr>
            <a:picLocks noChangeAspect="1" noChangeArrowheads="1"/>
          </p:cNvPicPr>
          <p:nvPr/>
        </p:nvPicPr>
        <p:blipFill>
          <a:blip r:embed="rId3"/>
          <a:srcRect/>
          <a:stretch>
            <a:fillRect/>
          </a:stretch>
        </p:blipFill>
        <p:spPr bwMode="auto">
          <a:xfrm>
            <a:off x="6516688" y="692150"/>
            <a:ext cx="371475" cy="371475"/>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457200" y="1341438"/>
            <a:ext cx="8229600" cy="5135562"/>
          </a:xfrm>
        </p:spPr>
        <p:txBody>
          <a:bodyPr/>
          <a:lstStyle/>
          <a:p>
            <a:pPr>
              <a:lnSpc>
                <a:spcPct val="90000"/>
              </a:lnSpc>
            </a:pPr>
            <a:r>
              <a:rPr lang="pt-BR" sz="1800" smtClean="0">
                <a:latin typeface="Times New Roman" pitchFamily="18" charset="0"/>
              </a:rPr>
              <a:t>Temos dados de 107 RN.Usando o critério de hipotensão como valor abaixo da  idade gestacional, metade dos bebês estavam hipotensos (53% dos bebês tiveram PA menor que a idade gestacional); no entanto, só tratamos 17 dos 118 (11 receberam epinefrina, 4 com único </a:t>
            </a:r>
            <a:r>
              <a:rPr lang="pt-BR" sz="1800" i="1" smtClean="0">
                <a:latin typeface="Times New Roman" pitchFamily="18" charset="0"/>
              </a:rPr>
              <a:t>bolus</a:t>
            </a:r>
            <a:r>
              <a:rPr lang="pt-BR" sz="1800" smtClean="0">
                <a:latin typeface="Times New Roman" pitchFamily="18" charset="0"/>
              </a:rPr>
              <a:t>, 2 com bolus único + epinefrina). São RN que tinham razão para serem hipovolêmicos. Usamos muito restritamente </a:t>
            </a:r>
            <a:r>
              <a:rPr lang="pt-BR" sz="1800" i="1" smtClean="0">
                <a:latin typeface="Times New Roman" pitchFamily="18" charset="0"/>
              </a:rPr>
              <a:t>bolu</a:t>
            </a:r>
            <a:r>
              <a:rPr lang="pt-BR" sz="1800" smtClean="0">
                <a:latin typeface="Times New Roman" pitchFamily="18" charset="0"/>
              </a:rPr>
              <a:t>s de flúido e inotrópicos; 52 RN tinham a PA acima da idade gestacional e 77% tiveram bons resultados; 34 RN nos primeiros 3 dias de vida tiveram PA abaixo da idade gestacional e não tratamos e chamamos de </a:t>
            </a:r>
            <a:r>
              <a:rPr lang="pt-BR" sz="1800" b="1" smtClean="0">
                <a:latin typeface="Times New Roman" pitchFamily="18" charset="0"/>
              </a:rPr>
              <a:t>hipotensão permissiva</a:t>
            </a:r>
            <a:r>
              <a:rPr lang="pt-BR" sz="1800" smtClean="0">
                <a:latin typeface="Times New Roman" pitchFamily="18" charset="0"/>
              </a:rPr>
              <a:t>, como a hipoxemia permissiva e a hipercapnia permissiva. Destes 34 RN </a:t>
            </a:r>
            <a:r>
              <a:rPr lang="pt-BR" sz="1800" b="1" smtClean="0">
                <a:latin typeface="Times New Roman" pitchFamily="18" charset="0"/>
              </a:rPr>
              <a:t>hipotensivos mas clinicamente perfundidos</a:t>
            </a:r>
            <a:r>
              <a:rPr lang="pt-BR" sz="1800" smtClean="0">
                <a:latin typeface="Times New Roman" pitchFamily="18" charset="0"/>
              </a:rPr>
              <a:t>, em 76%  tiveram resultados muito bons. Interessante que os 17 que tratamos da hipotensão tiveram péssimos resultados (RN em choque, somente 4 sobreviveram sem complicações sérias). Assim, na nossa experiência é possível definir clinicamente um grupo de RN de peso muito baixo com bons resultados apesar de ter PA abaixo da idade gestacional. </a:t>
            </a:r>
          </a:p>
          <a:p>
            <a:pPr>
              <a:lnSpc>
                <a:spcPct val="90000"/>
              </a:lnSpc>
            </a:pPr>
            <a:endParaRPr lang="pt-BR" sz="1800" smtClean="0">
              <a:latin typeface="Times New Roman" pitchFamily="18" charset="0"/>
            </a:endParaRPr>
          </a:p>
          <a:p>
            <a:pPr>
              <a:lnSpc>
                <a:spcPct val="90000"/>
              </a:lnSpc>
            </a:pPr>
            <a:r>
              <a:rPr lang="pt-BR" sz="1800" smtClean="0">
                <a:latin typeface="Times New Roman" pitchFamily="18" charset="0"/>
              </a:rPr>
              <a:t>É consistente com outros autores como Batton B et al (</a:t>
            </a:r>
            <a:r>
              <a:rPr lang="pt-BR" sz="1800" u="sng" smtClean="0">
                <a:latin typeface="Times New Roman" pitchFamily="18" charset="0"/>
              </a:rPr>
              <a:t>Batton B, Batton D, Riggs T.</a:t>
            </a:r>
            <a:r>
              <a:rPr lang="pt-BR" sz="1800" b="1" smtClean="0">
                <a:latin typeface="Times New Roman" pitchFamily="18" charset="0"/>
              </a:rPr>
              <a:t> Blood pressure during the first 7 days in premature infants born at postmenstrual age 23 to 25 weeks. Am J Perinatol. 2007 Feb;24(2):107-15) </a:t>
            </a:r>
            <a:r>
              <a:rPr lang="pt-BR" sz="1800" smtClean="0">
                <a:latin typeface="Times New Roman" pitchFamily="18" charset="0"/>
              </a:rPr>
              <a:t> em  Michigan que demonstraram resultados semelhantes. </a:t>
            </a:r>
          </a:p>
        </p:txBody>
      </p:sp>
      <p:graphicFrame>
        <p:nvGraphicFramePr>
          <p:cNvPr id="58396" name="Group 28"/>
          <p:cNvGraphicFramePr>
            <a:graphicFrameLocks noGrp="1"/>
          </p:cNvGraphicFramePr>
          <p:nvPr/>
        </p:nvGraphicFramePr>
        <p:xfrm>
          <a:off x="684213" y="692150"/>
          <a:ext cx="7489825" cy="455613"/>
        </p:xfrm>
        <a:graphic>
          <a:graphicData uri="http://schemas.openxmlformats.org/drawingml/2006/table">
            <a:tbl>
              <a:tblPr/>
              <a:tblGrid>
                <a:gridCol w="2497137"/>
                <a:gridCol w="2495550"/>
                <a:gridCol w="2497138"/>
              </a:tblGrid>
              <a:tr h="4429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Hipotensão permissiva</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Keith Barrington (Canad</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Realizado por Paulo R. Margotto</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Arial"/>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8375" name="Picture 7" descr="Clique aqui para ver o artigo">
            <a:hlinkClick r:id="rId2"/>
          </p:cNvPr>
          <p:cNvPicPr>
            <a:picLocks noChangeAspect="1" noChangeArrowheads="1"/>
          </p:cNvPicPr>
          <p:nvPr/>
        </p:nvPicPr>
        <p:blipFill>
          <a:blip r:embed="rId3"/>
          <a:srcRect/>
          <a:stretch>
            <a:fillRect/>
          </a:stretch>
        </p:blipFill>
        <p:spPr bwMode="auto">
          <a:xfrm>
            <a:off x="6516688" y="692150"/>
            <a:ext cx="371475" cy="371475"/>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a:xfrm>
            <a:off x="395288" y="1412875"/>
            <a:ext cx="8229600" cy="4876800"/>
          </a:xfrm>
        </p:spPr>
        <p:txBody>
          <a:bodyPr/>
          <a:lstStyle/>
          <a:p>
            <a:pPr>
              <a:lnSpc>
                <a:spcPct val="80000"/>
              </a:lnSpc>
            </a:pPr>
            <a:r>
              <a:rPr lang="pt-BR" sz="1600" smtClean="0"/>
              <a:t>Como definição de hipotensão: a variação de pressão  arterial onde a autorregulação do fluxo sanguíneo dos órgãos é perdida - nos pré-termo extremos abaixo da idade gestacional (1992) ou &lt;30mmHg (2011); no tratamento a dopamina tem sido a primeira escolha (80%) e a dobutamina (28%); no entanto, </a:t>
            </a:r>
            <a:r>
              <a:rPr lang="pt-BR" sz="1600" b="1" smtClean="0">
                <a:solidFill>
                  <a:schemeClr val="hlink"/>
                </a:solidFill>
              </a:rPr>
              <a:t>80% dos neonatologistas tem considerado seguir o conceito de hipotensão permissiva-hipotensão com sinais de boa perfusão</a:t>
            </a:r>
            <a:r>
              <a:rPr lang="pt-BR" sz="1600" smtClean="0"/>
              <a:t>; </a:t>
            </a:r>
            <a:r>
              <a:rPr lang="pt-BR" sz="1600" b="1" smtClean="0"/>
              <a:t>o uso precoce de expansores de volume em pré-termo de extremo baixo peso com hipotensão não é recomendado a menos que haja histórico de perda sanguínea</a:t>
            </a:r>
            <a:r>
              <a:rPr lang="pt-BR" sz="1600" smtClean="0"/>
              <a:t>; a dopamina, cuidadosamente titulada, deve ser considerada em primeiro lugar se a causa da hipotensão é desconhecida; se a hipotensão é relacionada à infecção, dopamina deve ser considerada em primeiro lugar; se dopamina não é efetiva, a epinefrina deve ser considerada; a hidrocortisona deve ser considerada nos casos de hipotensão refratária e não deve ser usada em conjunto com a indometacina; a dobutamina deve ser considerada nos recém-nascidos pré-termos com disfunção miocárdica.</a:t>
            </a:r>
          </a:p>
          <a:p>
            <a:pPr>
              <a:lnSpc>
                <a:spcPct val="80000"/>
              </a:lnSpc>
            </a:pPr>
            <a:endParaRPr lang="pt-BR" sz="1600" smtClean="0"/>
          </a:p>
          <a:p>
            <a:pPr algn="ctr">
              <a:lnSpc>
                <a:spcPct val="80000"/>
              </a:lnSpc>
            </a:pPr>
            <a:r>
              <a:rPr lang="pt-BR" sz="1600" smtClean="0">
                <a:solidFill>
                  <a:schemeClr val="hlink"/>
                </a:solidFill>
              </a:rPr>
              <a:t>Uma PAM menor que a idade gestacional não necessita necessariamente</a:t>
            </a:r>
            <a:br>
              <a:rPr lang="pt-BR" sz="1600" smtClean="0">
                <a:solidFill>
                  <a:schemeClr val="hlink"/>
                </a:solidFill>
              </a:rPr>
            </a:br>
            <a:r>
              <a:rPr lang="pt-BR" sz="1600" smtClean="0">
                <a:solidFill>
                  <a:schemeClr val="hlink"/>
                </a:solidFill>
              </a:rPr>
              <a:t>ser tratada</a:t>
            </a:r>
            <a:br>
              <a:rPr lang="pt-BR" sz="1600" smtClean="0">
                <a:solidFill>
                  <a:schemeClr val="hlink"/>
                </a:solidFill>
              </a:rPr>
            </a:br>
            <a:r>
              <a:rPr lang="pt-BR" sz="1600" smtClean="0">
                <a:solidFill>
                  <a:schemeClr val="hlink"/>
                </a:solidFill>
              </a:rPr>
              <a:t>Avaliação global do status cardiovascular e restrição da intervenção na hipotensão</a:t>
            </a:r>
            <a:br>
              <a:rPr lang="pt-BR" sz="1600" smtClean="0">
                <a:solidFill>
                  <a:schemeClr val="hlink"/>
                </a:solidFill>
              </a:rPr>
            </a:br>
            <a:r>
              <a:rPr lang="pt-BR" sz="1600" smtClean="0">
                <a:solidFill>
                  <a:schemeClr val="hlink"/>
                </a:solidFill>
              </a:rPr>
              <a:t>em RN com perfusão tecidual reduzida pode levar a uma boa</a:t>
            </a:r>
            <a:br>
              <a:rPr lang="pt-BR" sz="1600" smtClean="0">
                <a:solidFill>
                  <a:schemeClr val="hlink"/>
                </a:solidFill>
              </a:rPr>
            </a:br>
            <a:r>
              <a:rPr lang="pt-BR" sz="1600" smtClean="0">
                <a:solidFill>
                  <a:schemeClr val="hlink"/>
                </a:solidFill>
              </a:rPr>
              <a:t>evolução clínica</a:t>
            </a:r>
            <a:br>
              <a:rPr lang="pt-BR" sz="1600" smtClean="0">
                <a:solidFill>
                  <a:schemeClr val="hlink"/>
                </a:solidFill>
              </a:rPr>
            </a:br>
            <a:r>
              <a:rPr lang="pt-BR" sz="1600" smtClean="0"/>
              <a:t/>
            </a:r>
            <a:br>
              <a:rPr lang="pt-BR" sz="1600" smtClean="0"/>
            </a:br>
            <a:endParaRPr lang="pt-BR" sz="1600" smtClean="0"/>
          </a:p>
        </p:txBody>
      </p:sp>
      <p:sp>
        <p:nvSpPr>
          <p:cNvPr id="61485" name="Rectangle 45"/>
          <p:cNvSpPr>
            <a:spLocks noChangeArrowheads="1"/>
          </p:cNvSpPr>
          <p:nvPr/>
        </p:nvSpPr>
        <p:spPr bwMode="auto">
          <a:xfrm>
            <a:off x="1852613" y="4129088"/>
            <a:ext cx="184150" cy="458787"/>
          </a:xfrm>
          <a:prstGeom prst="rect">
            <a:avLst/>
          </a:prstGeom>
          <a:noFill/>
          <a:ln w="9525">
            <a:noFill/>
            <a:miter lim="800000"/>
            <a:headEnd/>
            <a:tailEnd/>
          </a:ln>
          <a:effectLst/>
        </p:spPr>
        <p:txBody>
          <a:bodyPr wrap="none" anchor="ctr">
            <a:spAutoFit/>
          </a:bodyPr>
          <a:lstStyle/>
          <a:p>
            <a:pPr eaLnBrk="0" hangingPunct="0"/>
            <a:r>
              <a:rPr lang="pt-BR" sz="600"/>
              <a:t/>
            </a:r>
            <a:br>
              <a:rPr lang="pt-BR" sz="600"/>
            </a:br>
            <a:endParaRPr lang="pt-BR"/>
          </a:p>
        </p:txBody>
      </p:sp>
      <p:graphicFrame>
        <p:nvGraphicFramePr>
          <p:cNvPr id="61490" name="Group 50"/>
          <p:cNvGraphicFramePr>
            <a:graphicFrameLocks noGrp="1"/>
          </p:cNvGraphicFramePr>
          <p:nvPr/>
        </p:nvGraphicFramePr>
        <p:xfrm>
          <a:off x="755650" y="549275"/>
          <a:ext cx="7920038" cy="820738"/>
        </p:xfrm>
        <a:graphic>
          <a:graphicData uri="http://schemas.openxmlformats.org/drawingml/2006/table">
            <a:tbl>
              <a:tblPr/>
              <a:tblGrid>
                <a:gridCol w="2638425"/>
                <a:gridCol w="2643188"/>
                <a:gridCol w="2638425"/>
              </a:tblGrid>
              <a:tr h="4429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Quando Tratar a Hipotensão no Rec</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 Nascido de Muito Baixo Peso (22 Congresso Brasileiro de Perinatologia, 19 a 22 de novembro de 2014, Bras</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lia)</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cap="flat">
                      <a:noFill/>
                    </a:lnL>
                    <a:lnR>
                      <a:noFill/>
                    </a:lnR>
                    <a:lnT cap="flat">
                      <a:noFill/>
                    </a:lnT>
                    <a:lnB cap="flat">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Karina Nascimento Costa</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a:noFill/>
                    </a:lnL>
                    <a:lnR>
                      <a:noFill/>
                    </a:lnR>
                    <a:lnT cap="flat">
                      <a:noFill/>
                    </a:lnT>
                    <a:lnB cap="flat">
                      <a:noFill/>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Arial"/>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a:noFill/>
                    </a:lnL>
                    <a:lnR cap="flat">
                      <a:noFill/>
                    </a:lnR>
                    <a:lnT cap="flat">
                      <a:noFill/>
                    </a:lnT>
                    <a:lnB cap="flat">
                      <a:noFill/>
                    </a:lnB>
                    <a:lnTlToBr>
                      <a:noFill/>
                    </a:lnTlToBr>
                    <a:lnBlToTr>
                      <a:noFill/>
                    </a:lnBlToTr>
                    <a:solidFill>
                      <a:srgbClr val="FFFFFF"/>
                    </a:solidFill>
                  </a:tcPr>
                </a:tc>
              </a:tr>
            </a:tbl>
          </a:graphicData>
        </a:graphic>
      </p:graphicFrame>
      <p:pic>
        <p:nvPicPr>
          <p:cNvPr id="61447" name="Picture 7" descr="Clique aqui para ver o artigo">
            <a:hlinkClick r:id="rId2"/>
          </p:cNvPr>
          <p:cNvPicPr>
            <a:picLocks noChangeAspect="1" noChangeArrowheads="1"/>
          </p:cNvPicPr>
          <p:nvPr/>
        </p:nvPicPr>
        <p:blipFill>
          <a:blip r:embed="rId3"/>
          <a:srcRect/>
          <a:stretch>
            <a:fillRect/>
          </a:stretch>
        </p:blipFill>
        <p:spPr bwMode="auto">
          <a:xfrm>
            <a:off x="5148263" y="836613"/>
            <a:ext cx="371475" cy="371475"/>
          </a:xfrm>
          <a:prstGeom prst="rect">
            <a:avLst/>
          </a:prstGeom>
          <a:noFill/>
        </p:spPr>
      </p:pic>
      <p:pic>
        <p:nvPicPr>
          <p:cNvPr id="61491" name="Picture 51"/>
          <p:cNvPicPr>
            <a:picLocks noChangeAspect="1" noChangeArrowheads="1"/>
          </p:cNvPicPr>
          <p:nvPr/>
        </p:nvPicPr>
        <p:blipFill>
          <a:blip r:embed="rId4" cstate="print"/>
          <a:srcRect/>
          <a:stretch>
            <a:fillRect/>
          </a:stretch>
        </p:blipFill>
        <p:spPr bwMode="auto">
          <a:xfrm>
            <a:off x="3563938" y="5445125"/>
            <a:ext cx="2303462" cy="1409700"/>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p:txBody>
          <a:bodyPr/>
          <a:lstStyle/>
          <a:p>
            <a:pPr>
              <a:lnSpc>
                <a:spcPct val="80000"/>
              </a:lnSpc>
            </a:pPr>
            <a:r>
              <a:rPr lang="pt-BR" sz="1400" smtClean="0"/>
              <a:t>Classicamente o conceito de </a:t>
            </a:r>
            <a:r>
              <a:rPr lang="pt-BR" sz="1400" b="1" smtClean="0"/>
              <a:t>Pressão Arterial (PA) é dado pelo produto do débito cardíaco pela resistência vascular sistêmica</a:t>
            </a:r>
            <a:r>
              <a:rPr lang="pt-BR" sz="1400" smtClean="0"/>
              <a:t>. No entanto, no prematuro esta situação é bastante diferente, pois falta  relação entre débito cardíaco e PA, devido a diferente resistência vascular periférica ou seja, a pós-carga (logicamente o fluxo por um vaso sanguíneo maior será significativamente maior do que num vaso extremamente pequeno numa mesma pressão). </a:t>
            </a:r>
          </a:p>
          <a:p>
            <a:pPr>
              <a:lnSpc>
                <a:spcPct val="80000"/>
              </a:lnSpc>
            </a:pPr>
            <a:r>
              <a:rPr lang="pt-BR" sz="1400" smtClean="0"/>
              <a:t>	Então o que é uma PA adequada para o RN de extremo baixo peso?  A hipotensão na verdade é considerada quando  no nível de PA há perda da autorregulação do fluxo sanguíneo para os órgãos alvos. Isto é importante quando pensamos nas alterações cardiovasculares que ocorrem nestes recém-nascidos, como:</a:t>
            </a:r>
          </a:p>
          <a:p>
            <a:pPr>
              <a:lnSpc>
                <a:spcPct val="80000"/>
              </a:lnSpc>
            </a:pPr>
            <a:r>
              <a:rPr lang="pt-BR" sz="1400" smtClean="0"/>
              <a:t>-</a:t>
            </a:r>
            <a:r>
              <a:rPr lang="pt-BR" sz="1400" b="1" smtClean="0"/>
              <a:t>o miocárdio do prematuro tem mesmo tecido contrátil do que a criança maior</a:t>
            </a:r>
            <a:r>
              <a:rPr lang="pt-BR" sz="1400" smtClean="0"/>
              <a:t> e portanto tem uma menor adaptação ao aumento da resistência vascular sistêmica com a saída da placenta que é  é um sistema de baixa resistência.</a:t>
            </a:r>
          </a:p>
          <a:p>
            <a:pPr>
              <a:lnSpc>
                <a:spcPct val="80000"/>
              </a:lnSpc>
            </a:pPr>
            <a:r>
              <a:rPr lang="pt-BR" sz="1400" smtClean="0"/>
              <a:t>-alem disto existe uma situação importante que e a </a:t>
            </a:r>
            <a:r>
              <a:rPr lang="pt-BR" sz="1400" b="1" smtClean="0"/>
              <a:t>insuficiência adrenal relativa associada a prematuridade</a:t>
            </a:r>
            <a:r>
              <a:rPr lang="pt-BR" sz="1400" smtClean="0"/>
              <a:t> que pode causar hipotensão arterial e baixo fluxo sanguíneo sistêmico</a:t>
            </a:r>
            <a:endParaRPr lang="pt-BR" sz="1400" b="1" smtClean="0"/>
          </a:p>
          <a:p>
            <a:pPr>
              <a:lnSpc>
                <a:spcPct val="80000"/>
              </a:lnSpc>
            </a:pPr>
            <a:r>
              <a:rPr lang="pt-BR" sz="1400" b="1" smtClean="0"/>
              <a:t>-corioamnionite materna</a:t>
            </a:r>
            <a:r>
              <a:rPr lang="pt-BR" sz="1400" smtClean="0"/>
              <a:t>: sabemos que a SIRS (síndrome da resposta imuneinflamatporia  fetal) é causa de disfunção de múltiplos órgãos e especificamente o miocárdio (podemos ter hipotensão arterial com débito cardíaco normal ou mesmo elevado quando a resistência vascular sistêmica está baixa)</a:t>
            </a:r>
            <a:endParaRPr lang="pt-BR" sz="1400" b="1" smtClean="0"/>
          </a:p>
          <a:p>
            <a:pPr>
              <a:lnSpc>
                <a:spcPct val="80000"/>
              </a:lnSpc>
            </a:pPr>
            <a:r>
              <a:rPr lang="pt-BR" sz="1400" b="1" smtClean="0"/>
              <a:t>-asfixia perinatal</a:t>
            </a:r>
            <a:r>
              <a:rPr lang="pt-BR" sz="1400" smtClean="0"/>
              <a:t>: que causa uma miocardiopatia pós-asfixia e uma resposta vasomotora completamente anormal.</a:t>
            </a:r>
            <a:endParaRPr lang="pt-BR" sz="1400" b="1" smtClean="0"/>
          </a:p>
          <a:p>
            <a:pPr>
              <a:lnSpc>
                <a:spcPct val="80000"/>
              </a:lnSpc>
            </a:pPr>
            <a:r>
              <a:rPr lang="pt-BR" sz="1400" b="1" smtClean="0"/>
              <a:t>-tamponamento cardíaca e derrame pericárdico pelo PICC</a:t>
            </a:r>
            <a:r>
              <a:rPr lang="pt-BR" sz="1400" smtClean="0"/>
              <a:t> levando a instabilidade hemodinâmica importante</a:t>
            </a:r>
          </a:p>
          <a:p>
            <a:pPr>
              <a:lnSpc>
                <a:spcPct val="80000"/>
              </a:lnSpc>
            </a:pPr>
            <a:r>
              <a:rPr lang="pt-BR" sz="1400" smtClean="0"/>
              <a:t>-</a:t>
            </a:r>
            <a:r>
              <a:rPr lang="pt-BR" sz="1400" b="1" smtClean="0"/>
              <a:t>Persistência do canal arterial (PCA) com fluxo E-D</a:t>
            </a:r>
            <a:r>
              <a:rPr lang="pt-BR" sz="1400" smtClean="0"/>
              <a:t>  nas primeiras horas de vida levando à hipotensão por baixo fluxo sistêmico; muitas vezes estes PCA pode estar até silente; o ecocardiograma Doppler tem nos ajudado bastante no entendimento da hipotensão no canal arterial pérvio.</a:t>
            </a:r>
          </a:p>
        </p:txBody>
      </p:sp>
      <p:sp>
        <p:nvSpPr>
          <p:cNvPr id="64516" name="Rectangle 4"/>
          <p:cNvSpPr>
            <a:spLocks noGrp="1"/>
          </p:cNvSpPr>
          <p:nvPr>
            <p:ph type="title"/>
          </p:nvPr>
        </p:nvSpPr>
        <p:spPr bwMode="auto">
          <a:noFill/>
        </p:spPr>
        <p:txBody>
          <a:bodyPr wrap="square" numCol="1" anchorCtr="0" compatLnSpc="1">
            <a:prstTxWarp prst="textNoShape">
              <a:avLst/>
            </a:prstTxWarp>
          </a:bodyPr>
          <a:lstStyle/>
          <a:p>
            <a:pPr algn="ctr"/>
            <a:r>
              <a:rPr lang="pt-BR" sz="1800" b="1" smtClean="0">
                <a:solidFill>
                  <a:schemeClr val="hlink"/>
                </a:solidFill>
              </a:rPr>
              <a:t>O QUE CONSIDERAR COMO HIPOTENSÃO NO PREMATURO</a:t>
            </a:r>
            <a:r>
              <a:rPr lang="pt-BR" sz="1800" b="1" smtClean="0"/>
              <a:t/>
            </a:r>
            <a:br>
              <a:rPr lang="pt-BR" sz="1800" b="1" smtClean="0"/>
            </a:br>
            <a:r>
              <a:rPr lang="pt-BR" sz="1800" smtClean="0">
                <a:solidFill>
                  <a:schemeClr val="tx1"/>
                </a:solidFill>
              </a:rPr>
              <a:t>Rita e Cássia Silveira (RS) (14º Congresso Brasileiro de Terapia Intensiva Pediátrica): </a:t>
            </a:r>
            <a:r>
              <a:rPr lang="pt-BR" sz="1800" b="1" smtClean="0">
                <a:solidFill>
                  <a:schemeClr val="tx1"/>
                </a:solidFill>
              </a:rPr>
              <a:t>22 a 25 de novembro de 2016</a:t>
            </a:r>
          </a:p>
        </p:txBody>
      </p:sp>
      <p:sp>
        <p:nvSpPr>
          <p:cNvPr id="64517" name="AutoShape 5"/>
          <p:cNvSpPr>
            <a:spLocks noChangeArrowheads="1"/>
          </p:cNvSpPr>
          <p:nvPr/>
        </p:nvSpPr>
        <p:spPr bwMode="auto">
          <a:xfrm>
            <a:off x="8027988" y="6237288"/>
            <a:ext cx="976312" cy="485775"/>
          </a:xfrm>
          <a:prstGeom prst="rightArrow">
            <a:avLst>
              <a:gd name="adj1" fmla="val 50000"/>
              <a:gd name="adj2" fmla="val 50245"/>
            </a:avLst>
          </a:prstGeom>
          <a:solidFill>
            <a:srgbClr val="CC66FF"/>
          </a:solidFill>
          <a:ln w="57150">
            <a:solidFill>
              <a:schemeClr val="hlink"/>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p:txBody>
          <a:bodyPr/>
          <a:lstStyle/>
          <a:p>
            <a:pPr>
              <a:lnSpc>
                <a:spcPct val="80000"/>
              </a:lnSpc>
            </a:pPr>
            <a:r>
              <a:rPr lang="pt-BR" sz="1800" smtClean="0">
                <a:latin typeface="Times New Roman" pitchFamily="18" charset="0"/>
                <a:ea typeface="BatangChe" pitchFamily="49" charset="-127"/>
              </a:rPr>
              <a:t>Assim, é importante lembrar da pressão dos shunts fetais, fazendo com que avaliemos com mais  cuidado a estimativa da PA média que acaba tendo uma fraca correlação com o débito cardíaco, como já mostrado por Kluckou et al (Austrália) avaliando o fluxo na veia cava superior (com a PCA hemodinamicamente significativa há baixo fluxo na veia cava superior e maior risco de hemorragia intraventricular).</a:t>
            </a:r>
          </a:p>
          <a:p>
            <a:pPr>
              <a:lnSpc>
                <a:spcPct val="80000"/>
              </a:lnSpc>
            </a:pPr>
            <a:r>
              <a:rPr lang="pt-BR" sz="1800" smtClean="0">
                <a:latin typeface="Times New Roman" pitchFamily="18" charset="0"/>
                <a:ea typeface="BatangChe" pitchFamily="49" charset="-127"/>
              </a:rPr>
              <a:t>	No contexto histórico da evolução  do conhecimento neonatal tem surgido uma discussão muito importante quanto a oxigenação tecidual: a quantidade de O2 liberado aos tecidos depende mais do débito cardíaco e fluxo sanguíneo do que a PA. Portanto podemos ter valores de PA estatisticamente alterados e não são necessariamente patológicos e podemos ter PA normal na presença de alterações na distribuição sanguínea o aos tecidos. Para isto torna-se importante o estudo do NIRS que avalia a extração de oxigênio tecidual.</a:t>
            </a:r>
          </a:p>
          <a:p>
            <a:pPr>
              <a:lnSpc>
                <a:spcPct val="80000"/>
              </a:lnSpc>
            </a:pPr>
            <a:r>
              <a:rPr lang="pt-BR" sz="1800" smtClean="0">
                <a:latin typeface="Times New Roman" pitchFamily="18" charset="0"/>
                <a:ea typeface="BatangChe" pitchFamily="49" charset="-127"/>
              </a:rPr>
              <a:t>	Na prática clínica a avaliação da PA é a mais usada na avaliação da hipotensão neonatal. 	</a:t>
            </a:r>
          </a:p>
          <a:p>
            <a:pPr>
              <a:lnSpc>
                <a:spcPct val="80000"/>
              </a:lnSpc>
            </a:pPr>
            <a:r>
              <a:rPr lang="pt-BR" sz="1800" smtClean="0">
                <a:latin typeface="Times New Roman" pitchFamily="18" charset="0"/>
                <a:ea typeface="BatangChe" pitchFamily="49" charset="-127"/>
              </a:rPr>
              <a:t>	O conceito da PA nos prematuros é difícil  devido a varias morbidades que apresenta. O que é consenso é que existe uma correlação linear entre a PA, peso e idade gestacional e idade pós-natal  e de forma geral , o limite é a idade gestacional.</a:t>
            </a:r>
          </a:p>
          <a:p>
            <a:pPr>
              <a:lnSpc>
                <a:spcPct val="80000"/>
              </a:lnSpc>
            </a:pPr>
            <a:r>
              <a:rPr lang="pt-BR" sz="1800" smtClean="0">
                <a:latin typeface="Times New Roman" pitchFamily="18" charset="0"/>
                <a:ea typeface="BatangChe" pitchFamily="49" charset="-127"/>
              </a:rPr>
              <a:t>	A PA se correlaciona bem com a idade gestacional nas primeiras 4-24 horas após o nascimento. Sabemos que 3% dos prematuros tem  desfecho normal ao longo prazo  e apresentam PA menor que a idade gestacional.</a:t>
            </a:r>
          </a:p>
        </p:txBody>
      </p:sp>
      <p:sp>
        <p:nvSpPr>
          <p:cNvPr id="65540" name="AutoShape 4"/>
          <p:cNvSpPr>
            <a:spLocks noChangeArrowheads="1"/>
          </p:cNvSpPr>
          <p:nvPr/>
        </p:nvSpPr>
        <p:spPr bwMode="auto">
          <a:xfrm>
            <a:off x="8027988" y="6237288"/>
            <a:ext cx="976312" cy="485775"/>
          </a:xfrm>
          <a:prstGeom prst="rightArrow">
            <a:avLst>
              <a:gd name="adj1" fmla="val 50000"/>
              <a:gd name="adj2" fmla="val 50245"/>
            </a:avLst>
          </a:prstGeom>
          <a:solidFill>
            <a:srgbClr val="CC66FF"/>
          </a:solidFill>
          <a:ln w="57150">
            <a:solidFill>
              <a:schemeClr val="hlink"/>
            </a:solidFill>
            <a:miter lim="800000"/>
            <a:headEnd/>
            <a:tailEnd/>
          </a:ln>
          <a:effectLst/>
        </p:spPr>
        <p:txBody>
          <a:bodyPr wrap="none" anchor="ct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p:txBody>
          <a:bodyPr/>
          <a:lstStyle/>
          <a:p>
            <a:pPr algn="ctr">
              <a:lnSpc>
                <a:spcPct val="80000"/>
              </a:lnSpc>
            </a:pPr>
            <a:r>
              <a:rPr lang="pt-BR" sz="1800" smtClean="0">
                <a:solidFill>
                  <a:schemeClr val="hlink"/>
                </a:solidFill>
                <a:latin typeface="Times New Roman" pitchFamily="18" charset="0"/>
              </a:rPr>
              <a:t>O que temos usado como definição de hipotensão arterial: pressão arterial média (PAM) ≤ idade gestacional nas primeiras 48 horas e a  partir daí, ≤30mmHg.</a:t>
            </a:r>
          </a:p>
          <a:p>
            <a:pPr>
              <a:lnSpc>
                <a:spcPct val="80000"/>
              </a:lnSpc>
            </a:pPr>
            <a:r>
              <a:rPr lang="pt-BR" sz="1600" smtClean="0">
                <a:latin typeface="Times New Roman" pitchFamily="18" charset="0"/>
              </a:rPr>
              <a:t>	Na avaliação da PA após simples medida, devemos avaliar a presença de fatores de risco para a hipotensão arterial como  ecocárdio funcional e medidas do fluxo de veia cava superior e avaliação do Doppler tecidual. A avaliação da veia cava superior isoladamente não é importante devido aos relatos de falta de correlação entre pressão arterial e fluxo na veia cava superior, além de não associação com atraso do desenvolvimento neuropsicomotor com baixo fluxo na veia cava superior com 24 horas de vida.Trago esta controvérsia para mostrar a todos que os dados em prematuros são muito ainda fragmentados e controversos quanto a medida do fluxo da veia cava superior isoladamente.</a:t>
            </a:r>
            <a:endParaRPr lang="pt-BR" sz="1600" b="1" smtClean="0">
              <a:latin typeface="Times New Roman" pitchFamily="18" charset="0"/>
            </a:endParaRPr>
          </a:p>
          <a:p>
            <a:pPr>
              <a:lnSpc>
                <a:spcPct val="80000"/>
              </a:lnSpc>
            </a:pPr>
            <a:endParaRPr lang="pt-BR" sz="1600" b="1" smtClean="0">
              <a:latin typeface="Times New Roman" pitchFamily="18" charset="0"/>
            </a:endParaRPr>
          </a:p>
          <a:p>
            <a:pPr>
              <a:lnSpc>
                <a:spcPct val="80000"/>
              </a:lnSpc>
              <a:buFont typeface="Arial" pitchFamily="34" charset="0"/>
              <a:buNone/>
            </a:pPr>
            <a:r>
              <a:rPr lang="pt-BR" sz="1600" b="1" smtClean="0">
                <a:latin typeface="Times New Roman" pitchFamily="18" charset="0"/>
              </a:rPr>
              <a:t>                                                                             Concluindo:</a:t>
            </a:r>
          </a:p>
          <a:p>
            <a:pPr>
              <a:lnSpc>
                <a:spcPct val="80000"/>
              </a:lnSpc>
            </a:pPr>
            <a:r>
              <a:rPr lang="pt-BR" sz="1600" b="1" smtClean="0">
                <a:latin typeface="Times New Roman" pitchFamily="18" charset="0"/>
              </a:rPr>
              <a:t>-a PA ideal é aquela que assegura  adequado fluxo sanguíneo cerebral e oferta de oxigênio, mas ainda é desconhecida na maioria dos nossos recém-nascido muito  prematuros.</a:t>
            </a:r>
          </a:p>
          <a:p>
            <a:pPr>
              <a:lnSpc>
                <a:spcPct val="80000"/>
              </a:lnSpc>
            </a:pPr>
            <a:r>
              <a:rPr lang="pt-BR" sz="1600" b="1" smtClean="0">
                <a:latin typeface="Times New Roman" pitchFamily="18" charset="0"/>
              </a:rPr>
              <a:t>-Nas primeiras 24 horas consideramos hipotensão se pressão arterial média ≤a idade gestacional e após 48 horas se ≤30mmHg associados os achados clínicos de baixo débito cardíaco, associados aos fatores risco para de hipotensão, enfatizando que são importantes as medidas de  ecocardiograma funcional para depois instituir o tratamento adequado.</a:t>
            </a:r>
          </a:p>
          <a:p>
            <a:pPr>
              <a:lnSpc>
                <a:spcPct val="80000"/>
              </a:lnSpc>
            </a:pPr>
            <a:r>
              <a:rPr lang="pt-BR" sz="1600" b="1" smtClean="0">
                <a:latin typeface="Times New Roman" pitchFamily="18" charset="0"/>
              </a:rPr>
              <a:t>-as melhores estratégia de monitorização não invasiva vão nos  auxiliar no futuro para o tratamento da hipotensão arterial, com ênfase na avaliação na extração de oxigênio tecidual (NIRS) que poderá trazer respostas do real valor da determinação da PA e da extração de oxigênio tecidual.</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body" idx="1"/>
          </p:nvPr>
        </p:nvSpPr>
        <p:spPr/>
        <p:txBody>
          <a:bodyPr/>
          <a:lstStyle/>
          <a:p>
            <a:pPr algn="ctr"/>
            <a:r>
              <a:rPr lang="pt-BR" sz="2000" smtClean="0">
                <a:solidFill>
                  <a:schemeClr val="hlink"/>
                </a:solidFill>
                <a:latin typeface="Times New Roman" pitchFamily="18" charset="0"/>
              </a:rPr>
              <a:t>Há uma incerteza substancial sobre   quando devemos tratar hipotensão e qual estratégia devemos usar</a:t>
            </a:r>
          </a:p>
          <a:p>
            <a:r>
              <a:rPr lang="pt-BR" sz="2000" smtClean="0">
                <a:latin typeface="Times New Roman" pitchFamily="18" charset="0"/>
              </a:rPr>
              <a:t>O presente estudo  irá fornecer evidências  para determinar uma conduta  e, usando o mais comumente utilizado agente inotrópico, ele irá fornecer uma linha de base para a avaliação de outros agentes.</a:t>
            </a:r>
          </a:p>
          <a:p>
            <a:r>
              <a:rPr lang="pt-BR" sz="2000" smtClean="0">
                <a:latin typeface="Times New Roman" pitchFamily="18" charset="0"/>
              </a:rPr>
              <a:t>A inclusão  de </a:t>
            </a:r>
            <a:r>
              <a:rPr lang="pt-BR" sz="2000" b="1" smtClean="0">
                <a:latin typeface="Times New Roman" pitchFamily="18" charset="0"/>
              </a:rPr>
              <a:t>830 indivíduos</a:t>
            </a:r>
            <a:r>
              <a:rPr lang="pt-BR" sz="2000" smtClean="0">
                <a:latin typeface="Times New Roman" pitchFamily="18" charset="0"/>
              </a:rPr>
              <a:t> será necessária (foi decidido incluir apenas as </a:t>
            </a:r>
            <a:r>
              <a:rPr lang="pt-BR" sz="2000" b="1" smtClean="0">
                <a:latin typeface="Times New Roman" pitchFamily="18" charset="0"/>
              </a:rPr>
              <a:t>crianças até 27 semanas e 6 dias de gestação</a:t>
            </a:r>
            <a:r>
              <a:rPr lang="pt-BR" sz="2000" smtClean="0">
                <a:latin typeface="Times New Roman" pitchFamily="18" charset="0"/>
              </a:rPr>
              <a:t>,  no estudo a fim de maximizar a amostra sem prejudicar estudo, já que depois de 28 semanas de gestação , a frequência de hipotensão com necessidade de tratamento e dos efeitos adversos descritos diminui drásticamente. </a:t>
            </a:r>
          </a:p>
          <a:p>
            <a:pPr algn="ctr"/>
            <a:r>
              <a:rPr lang="pt-BR" sz="2000" smtClean="0">
                <a:solidFill>
                  <a:schemeClr val="hlink"/>
                </a:solidFill>
                <a:latin typeface="Times New Roman" pitchFamily="18" charset="0"/>
              </a:rPr>
              <a:t>O estudo será o primeiro a determinar se existe uma diferença significativa entre a abordagem padrão atual utilizando dopamina e uma abordagem mais expectante com posterior  adição de um inotrópico apenas se satisfeitos os critérios clínicos de má perfusão tecidual.</a:t>
            </a:r>
          </a:p>
        </p:txBody>
      </p:sp>
      <p:graphicFrame>
        <p:nvGraphicFramePr>
          <p:cNvPr id="67587" name="Group 3"/>
          <p:cNvGraphicFramePr>
            <a:graphicFrameLocks noGrp="1"/>
          </p:cNvGraphicFramePr>
          <p:nvPr/>
        </p:nvGraphicFramePr>
        <p:xfrm>
          <a:off x="684213" y="549275"/>
          <a:ext cx="8064500" cy="1003300"/>
        </p:xfrm>
        <a:graphic>
          <a:graphicData uri="http://schemas.openxmlformats.org/drawingml/2006/table">
            <a:tbl>
              <a:tblPr/>
              <a:tblGrid>
                <a:gridCol w="2689225"/>
                <a:gridCol w="2686050"/>
                <a:gridCol w="2689225"/>
              </a:tblGrid>
              <a:tr h="4429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Manuseio da hipotensão nos pr</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 ensaio controlado randomizado do manuseio da hipotensão nos rec</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de extrema baixa idade gestacional</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Dempsey</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 </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E.M,</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  </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Barrington</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 </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K.J,</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 </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Marlow</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 </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N. Apresenta</a:t>
                      </a:r>
                      <a:r>
                        <a:rPr kumimoji="0" lang="pt-BR" sz="12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ão:Ana Carolina Pessoa Simões, Giulliane Carvalho Costa, Glenda Maria Gallerani Pacheco, Paulo R. Margotto</a:t>
                      </a:r>
                      <a:endParaRPr kumimoji="0" lang="pt-BR" sz="12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Arial"/>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7597" name="Picture 13" descr="Clique aqui para ver o artigo">
            <a:hlinkClick r:id="rId2"/>
          </p:cNvPr>
          <p:cNvPicPr>
            <a:picLocks noChangeAspect="1" noChangeArrowheads="1"/>
          </p:cNvPicPr>
          <p:nvPr/>
        </p:nvPicPr>
        <p:blipFill>
          <a:blip r:embed="rId3"/>
          <a:srcRect/>
          <a:stretch>
            <a:fillRect/>
          </a:stretch>
        </p:blipFill>
        <p:spPr bwMode="auto">
          <a:xfrm>
            <a:off x="6948488" y="836613"/>
            <a:ext cx="371475" cy="371475"/>
          </a:xfrm>
          <a:prstGeom prst="rect">
            <a:avLst/>
          </a:prstGeom>
          <a:noFill/>
        </p:spPr>
      </p:pic>
      <p:sp>
        <p:nvSpPr>
          <p:cNvPr id="67598" name="AutoShape 14"/>
          <p:cNvSpPr>
            <a:spLocks noChangeArrowheads="1"/>
          </p:cNvSpPr>
          <p:nvPr/>
        </p:nvSpPr>
        <p:spPr bwMode="auto">
          <a:xfrm>
            <a:off x="7956550" y="6165850"/>
            <a:ext cx="976313" cy="485775"/>
          </a:xfrm>
          <a:prstGeom prst="rightArrow">
            <a:avLst>
              <a:gd name="adj1" fmla="val 50000"/>
              <a:gd name="adj2" fmla="val 50245"/>
            </a:avLst>
          </a:prstGeom>
          <a:solidFill>
            <a:srgbClr val="CC66FF"/>
          </a:solidFill>
          <a:ln w="57150">
            <a:solidFill>
              <a:schemeClr val="hlink"/>
            </a:solidFill>
            <a:miter lim="800000"/>
            <a:headEnd/>
            <a:tailEnd/>
          </a:ln>
          <a:effectLst/>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1"/>
          </p:nvPr>
        </p:nvSpPr>
        <p:spPr/>
        <p:txBody>
          <a:bodyPr/>
          <a:lstStyle/>
          <a:p>
            <a:r>
              <a:rPr lang="pt-BR" smtClean="0">
                <a:latin typeface="Times New Roman" pitchFamily="18" charset="0"/>
                <a:ea typeface="BatangChe" pitchFamily="49" charset="-127"/>
              </a:rPr>
              <a:t>Ao contrário de outros estudos nesta área, que na maioria das vezes simplesmente avaliam os efeitos na PA, </a:t>
            </a:r>
            <a:r>
              <a:rPr lang="pt-BR" smtClean="0">
                <a:solidFill>
                  <a:schemeClr val="hlink"/>
                </a:solidFill>
                <a:latin typeface="Times New Roman" pitchFamily="18" charset="0"/>
                <a:ea typeface="BatangChe" pitchFamily="49" charset="-127"/>
              </a:rPr>
              <a:t>o presente estudo têm poder suficiente para fornecer uma estimativa sólida do benefício do tratamento em desfechos clinicamente importantes: sobrevivência, lesão cerebral e deficiências de desenvolvimento em um grupo de risco muito elevado.</a:t>
            </a:r>
          </a:p>
          <a:p>
            <a:endParaRPr lang="pt-BR" smtClean="0">
              <a:solidFill>
                <a:schemeClr val="hlink"/>
              </a:solidFill>
              <a:latin typeface="Times New Roman" pitchFamily="18" charset="0"/>
              <a:ea typeface="BatangChe" pitchFamily="49" charset="-127"/>
            </a:endParaRPr>
          </a:p>
          <a:p>
            <a:pPr algn="ctr">
              <a:buFont typeface="Arial" pitchFamily="34" charset="0"/>
              <a:buNone/>
            </a:pPr>
            <a:r>
              <a:rPr lang="pt-BR" smtClean="0">
                <a:solidFill>
                  <a:schemeClr val="hlink"/>
                </a:solidFill>
                <a:latin typeface="Times New Roman" pitchFamily="18" charset="0"/>
                <a:ea typeface="BatangChe" pitchFamily="49" charset="-127"/>
              </a:rPr>
              <a:t>Aguardamos OS RESULTADOS...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4294967295"/>
          </p:nvPr>
        </p:nvSpPr>
        <p:spPr>
          <a:xfrm>
            <a:off x="914400" y="1295400"/>
            <a:ext cx="7772400" cy="5375275"/>
          </a:xfrm>
        </p:spPr>
        <p:txBody>
          <a:bodyPr/>
          <a:lstStyle/>
          <a:p>
            <a:pPr marL="273050" indent="-273050">
              <a:lnSpc>
                <a:spcPct val="80000"/>
              </a:lnSpc>
            </a:pPr>
            <a:r>
              <a:rPr lang="pt-BR" sz="1400" smtClean="0">
                <a:solidFill>
                  <a:srgbClr val="FF0000"/>
                </a:solidFill>
              </a:rPr>
              <a:t>As divergências</a:t>
            </a:r>
            <a:r>
              <a:rPr lang="pt-BR" sz="1400" smtClean="0"/>
              <a:t> quanto ao manuseio do suporte circulatório  dos recém-nascidos (RN) pré-termos </a:t>
            </a:r>
            <a:r>
              <a:rPr lang="pt-BR" sz="1400" smtClean="0">
                <a:solidFill>
                  <a:srgbClr val="FF0000"/>
                </a:solidFill>
              </a:rPr>
              <a:t>se deve em grande parte a ausência de estudos controlados e randomizados com poder suficiente para conclusões</a:t>
            </a:r>
            <a:r>
              <a:rPr lang="pt-BR" sz="1400" smtClean="0"/>
              <a:t>; muito do que sabemos sobre choque séptico no RN ou vem da literatura de adulto ou da literatura experimental. Os trabalhos envolvem número pequeno de recém-nascidos (10, 15, 20 RN). No entanto, temos em nossas mãos RN graves que necessitam que tomemos decisões. Muitas vezes “a ausência de evidência não é a evidência da ausência”.</a:t>
            </a:r>
          </a:p>
          <a:p>
            <a:pPr marL="273050" indent="-273050">
              <a:lnSpc>
                <a:spcPct val="80000"/>
              </a:lnSpc>
            </a:pPr>
            <a:r>
              <a:rPr lang="pt-BR" sz="1400" smtClean="0"/>
              <a:t>Agora mesmo, aqui na UTI Neonatal do Hospital Planalto (Unimed-Brasília), tenho a informação que um meu prematuro (29 semanas) estável está com pressão arterial média de 26mmHg. Vou introduzir inotrópico? Lógico que não. A pressão arterial não é um bom parâmetro para se avaliar a hemodinâmica do bebê e na verdade, é o único que a maioria das UTIs Neonatais do país dispõe. Em outro estudo conduzido por Barrington no Canadá  em que ele aplicou um questionário, a grande maioria dos neonatologistas canadenses considera a hipotensão arterial quando a pressão arterial encontra-se abaixo da idade gestacional (que segundo ele é um critério sem muito sentido) e mais importante ainda, os neonatologistas canadenses  agregam outras informações, como a perfusão e  a diurese para valorizar o tratamento. Ou seja, </a:t>
            </a:r>
            <a:r>
              <a:rPr lang="pt-BR" sz="1400" b="1" smtClean="0"/>
              <a:t>não se deve  tratar somente a  hipotensão arterial e sim o bebê. </a:t>
            </a:r>
          </a:p>
          <a:p>
            <a:pPr marL="273050" indent="-273050">
              <a:lnSpc>
                <a:spcPct val="80000"/>
              </a:lnSpc>
              <a:buFont typeface="Arial" pitchFamily="34" charset="0"/>
              <a:buNone/>
            </a:pPr>
            <a:r>
              <a:rPr lang="pt-BR" sz="1400" b="1" smtClean="0">
                <a:solidFill>
                  <a:srgbClr val="0033CC"/>
                </a:solidFill>
              </a:rPr>
              <a:t>     Em 2014</a:t>
            </a:r>
            <a:r>
              <a:rPr lang="pt-BR" sz="1400" smtClean="0"/>
              <a:t>, as controvérsias continuam, embora com um pouco maior lucidez na abordagem dos RN hipotensos, mas muitos ainda continuam agressivamente expandidos e recebendo drogas vasoativas para manter a pressão arterial acima da idade gestacional!O ensaio proposto por Dempsey EM et al  multicêntrico internacional randomizado e controlado com grupo placebo, envolvendo 830 recém-nascidos entre 23 semanas e &lt;28 semanas completas nas primeiras 72 horas de vida, trará respostas mais robustas quando devemos tratar a hipotensão e qual a melhor  estratégia a ser usada</a:t>
            </a:r>
          </a:p>
          <a:p>
            <a:pPr marL="273050" indent="-273050" algn="ctr">
              <a:lnSpc>
                <a:spcPct val="80000"/>
              </a:lnSpc>
              <a:buFont typeface="Arial" pitchFamily="34" charset="0"/>
              <a:buNone/>
            </a:pPr>
            <a:r>
              <a:rPr lang="pt-BR" sz="1400" b="1" i="1" smtClean="0">
                <a:solidFill>
                  <a:srgbClr val="0033CC"/>
                </a:solidFill>
              </a:rPr>
              <a:t>O presente ensaio têm poder suficiente para fornecer uma estimativa sólida do benefício do tratamento em desfechos clinicamente importantes: sobrevivência, lesão cerebral e deficiências de desenvolvimento em um grupo de risco muito elevado.</a:t>
            </a:r>
          </a:p>
          <a:p>
            <a:pPr marL="273050" indent="-273050" algn="ctr">
              <a:lnSpc>
                <a:spcPct val="80000"/>
              </a:lnSpc>
              <a:buFont typeface="Arial" pitchFamily="34" charset="0"/>
              <a:buNone/>
            </a:pPr>
            <a:endParaRPr lang="pt-BR" sz="1400" b="1" i="1" smtClean="0">
              <a:solidFill>
                <a:srgbClr val="0033CC"/>
              </a:solidFill>
            </a:endParaRPr>
          </a:p>
        </p:txBody>
      </p:sp>
      <p:sp>
        <p:nvSpPr>
          <p:cNvPr id="62471" name="Text Box 18"/>
          <p:cNvSpPr txBox="1">
            <a:spLocks noChangeArrowheads="1"/>
          </p:cNvSpPr>
          <p:nvPr/>
        </p:nvSpPr>
        <p:spPr bwMode="auto">
          <a:xfrm>
            <a:off x="1150938" y="941388"/>
            <a:ext cx="1919287" cy="366712"/>
          </a:xfrm>
          <a:prstGeom prst="rect">
            <a:avLst/>
          </a:prstGeom>
          <a:noFill/>
          <a:ln w="9525">
            <a:noFill/>
            <a:miter lim="800000"/>
            <a:headEnd/>
            <a:tailEnd/>
          </a:ln>
        </p:spPr>
        <p:txBody>
          <a:bodyPr wrap="none">
            <a:spAutoFit/>
          </a:bodyPr>
          <a:lstStyle/>
          <a:p>
            <a:r>
              <a:rPr lang="pt-BR" b="1">
                <a:solidFill>
                  <a:srgbClr val="0033CC"/>
                </a:solidFill>
              </a:rPr>
              <a:t>Em 2008 escrevemos</a:t>
            </a:r>
            <a:r>
              <a:rPr lang="pt-BR"/>
              <a:t>:</a:t>
            </a:r>
          </a:p>
        </p:txBody>
      </p:sp>
      <p:graphicFrame>
        <p:nvGraphicFramePr>
          <p:cNvPr id="62494" name="Group 30"/>
          <p:cNvGraphicFramePr>
            <a:graphicFrameLocks noGrp="1"/>
          </p:cNvGraphicFramePr>
          <p:nvPr/>
        </p:nvGraphicFramePr>
        <p:xfrm>
          <a:off x="1258888" y="404813"/>
          <a:ext cx="6985000" cy="530225"/>
        </p:xfrm>
        <a:graphic>
          <a:graphicData uri="http://schemas.openxmlformats.org/drawingml/2006/table">
            <a:tbl>
              <a:tblPr/>
              <a:tblGrid>
                <a:gridCol w="2327275"/>
                <a:gridCol w="2330450"/>
                <a:gridCol w="2327275"/>
              </a:tblGrid>
              <a:tr h="5302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Hipotensão Permissiva: Ponto de vista</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Paulo R. Margotto</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Arial"/>
                          <a:cs typeface="Times New Roman" pitchFamily="18" charset="0"/>
                        </a:rPr>
                        <a:t> </a:t>
                      </a:r>
                      <a:r>
                        <a:rPr kumimoji="0" lang="pt-BR" sz="1000" b="0" i="0" u="none" strike="noStrike" cap="none" normalizeH="0" baseline="0" smtClean="0">
                          <a:ln>
                            <a:noFill/>
                          </a:ln>
                          <a:solidFill>
                            <a:srgbClr val="000066"/>
                          </a:solidFill>
                          <a:effectLst/>
                          <a:latin typeface="Arial"/>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2475" name="Picture 11" descr="Clique aqui para ver o artigo">
            <a:hlinkClick r:id="rId2"/>
          </p:cNvPr>
          <p:cNvPicPr>
            <a:picLocks noChangeAspect="1" noChangeArrowheads="1"/>
          </p:cNvPicPr>
          <p:nvPr/>
        </p:nvPicPr>
        <p:blipFill>
          <a:blip r:embed="rId3"/>
          <a:srcRect/>
          <a:stretch>
            <a:fillRect/>
          </a:stretch>
        </p:blipFill>
        <p:spPr bwMode="auto">
          <a:xfrm>
            <a:off x="6659563" y="476250"/>
            <a:ext cx="371475" cy="371475"/>
          </a:xfrm>
          <a:prstGeom prst="rect">
            <a:avLst/>
          </a:prstGeo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bwMode="auto">
          <a:xfrm>
            <a:off x="611188" y="115888"/>
            <a:ext cx="8229600" cy="990600"/>
          </a:xfrm>
          <a:noFill/>
        </p:spPr>
        <p:txBody>
          <a:bodyPr wrap="square" numCol="1" anchorCtr="0" compatLnSpc="1">
            <a:prstTxWarp prst="textNoShape">
              <a:avLst/>
            </a:prstTxWarp>
          </a:bodyPr>
          <a:lstStyle/>
          <a:p>
            <a:pPr algn="ctr"/>
            <a:r>
              <a:rPr lang="pt-BR" sz="2800" smtClean="0">
                <a:solidFill>
                  <a:srgbClr val="FF3399"/>
                </a:solidFill>
              </a:rPr>
              <a:t>OBRIGADO! E NOS VISITEM SEMPRE!</a:t>
            </a:r>
          </a:p>
        </p:txBody>
      </p:sp>
      <p:pic>
        <p:nvPicPr>
          <p:cNvPr id="72708" name="Picture 4" descr="20160623_171710"/>
          <p:cNvPicPr>
            <a:picLocks noChangeAspect="1" noChangeArrowheads="1"/>
          </p:cNvPicPr>
          <p:nvPr/>
        </p:nvPicPr>
        <p:blipFill>
          <a:blip r:embed="rId2" cstate="print">
            <a:lum contrast="30000"/>
          </a:blip>
          <a:srcRect/>
          <a:stretch>
            <a:fillRect/>
          </a:stretch>
        </p:blipFill>
        <p:spPr bwMode="auto">
          <a:xfrm>
            <a:off x="0" y="882650"/>
            <a:ext cx="9144000" cy="4995863"/>
          </a:xfrm>
          <a:prstGeom prst="rect">
            <a:avLst/>
          </a:prstGeom>
          <a:noFill/>
        </p:spPr>
      </p:pic>
      <p:sp>
        <p:nvSpPr>
          <p:cNvPr id="72709" name="Text Box 5"/>
          <p:cNvSpPr txBox="1">
            <a:spLocks noChangeArrowheads="1"/>
          </p:cNvSpPr>
          <p:nvPr/>
        </p:nvSpPr>
        <p:spPr bwMode="auto">
          <a:xfrm>
            <a:off x="755650" y="5942013"/>
            <a:ext cx="7994650" cy="915987"/>
          </a:xfrm>
          <a:prstGeom prst="rect">
            <a:avLst/>
          </a:prstGeom>
          <a:noFill/>
          <a:ln w="9525">
            <a:noFill/>
            <a:miter lim="800000"/>
            <a:headEnd/>
            <a:tailEnd/>
          </a:ln>
        </p:spPr>
        <p:txBody>
          <a:bodyPr wrap="none">
            <a:spAutoFit/>
          </a:bodyPr>
          <a:lstStyle/>
          <a:p>
            <a:pPr algn="ctr"/>
            <a:r>
              <a:rPr lang="pt-BR">
                <a:solidFill>
                  <a:srgbClr val="0000FF"/>
                </a:solidFill>
              </a:rPr>
              <a:t>Ddos. Kenzo, Sylvia, Camila, (Dr. Paulo R. Margotto), Felipe (Índio), Vinicius </a:t>
            </a:r>
          </a:p>
          <a:p>
            <a:pPr algn="ctr"/>
            <a:r>
              <a:rPr lang="pt-BR">
                <a:solidFill>
                  <a:srgbClr val="0000FF"/>
                </a:solidFill>
              </a:rPr>
              <a:t>e Brenner (Dr. Paulo R. Margotto), Kenzo e</a:t>
            </a:r>
          </a:p>
          <a:p>
            <a:pPr algn="ctr"/>
            <a:r>
              <a:rPr lang="pt-BR">
                <a:solidFill>
                  <a:srgbClr val="0000FF"/>
                </a:solidFill>
              </a:rPr>
              <a:t>Sylvia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bwMode="auto">
          <a:xfrm>
            <a:off x="914400" y="333375"/>
            <a:ext cx="8229600" cy="990600"/>
          </a:xfrm>
          <a:noFill/>
        </p:spPr>
        <p:txBody>
          <a:bodyPr wrap="square" numCol="1" anchorCtr="0" compatLnSpc="1">
            <a:prstTxWarp prst="textNoShape">
              <a:avLst/>
            </a:prstTxWarp>
          </a:bodyPr>
          <a:lstStyle/>
          <a:p>
            <a:r>
              <a:rPr lang="pt-BR" sz="3200" smtClean="0">
                <a:solidFill>
                  <a:schemeClr val="hlink"/>
                </a:solidFill>
              </a:rPr>
              <a:t>OBRIGADO! E NOS VISITEM SEMPRE!</a:t>
            </a:r>
          </a:p>
        </p:txBody>
      </p:sp>
      <p:sp>
        <p:nvSpPr>
          <p:cNvPr id="70659" name="Rectangle 3"/>
          <p:cNvSpPr>
            <a:spLocks noGrp="1"/>
          </p:cNvSpPr>
          <p:nvPr>
            <p:ph type="body" idx="1"/>
          </p:nvPr>
        </p:nvSpPr>
        <p:spPr/>
        <p:txBody>
          <a:bodyPr/>
          <a:lstStyle/>
          <a:p>
            <a:endParaRPr lang="pt-BR"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ilho">
  <a:themeElements>
    <a:clrScheme name="Brilho">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Escritório Clássico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rilho">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Override1.xml><?xml version="1.0" encoding="utf-8"?>
<a:themeOverride xmlns:a="http://schemas.openxmlformats.org/drawingml/2006/main">
  <a:clrScheme name="Brilho">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Clarity</Template>
  <TotalTime>532</TotalTime>
  <Words>5494</Words>
  <Application>Microsoft Office PowerPoint</Application>
  <PresentationFormat>Apresentação na tela (4:3)</PresentationFormat>
  <Paragraphs>306</Paragraphs>
  <Slides>53</Slides>
  <Notes>0</Notes>
  <HiddenSlides>0</HiddenSlides>
  <MMClips>0</MMClips>
  <ScaleCrop>false</ScaleCrop>
  <HeadingPairs>
    <vt:vector size="4" baseType="variant">
      <vt:variant>
        <vt:lpstr>Tema</vt:lpstr>
      </vt:variant>
      <vt:variant>
        <vt:i4>1</vt:i4>
      </vt:variant>
      <vt:variant>
        <vt:lpstr>Títulos de slides</vt:lpstr>
      </vt:variant>
      <vt:variant>
        <vt:i4>53</vt:i4>
      </vt:variant>
    </vt:vector>
  </HeadingPairs>
  <TitlesOfParts>
    <vt:vector size="54" baseType="lpstr">
      <vt:lpstr>Brilho</vt:lpstr>
      <vt:lpstr>Slide 1</vt:lpstr>
      <vt:lpstr>CONSULTEM O ARTIGO INTEGRAL!</vt:lpstr>
      <vt:lpstr>Slide 3</vt:lpstr>
      <vt:lpstr>Introdução</vt:lpstr>
      <vt:lpstr>Introdução</vt:lpstr>
      <vt:lpstr>Introdução</vt:lpstr>
      <vt:lpstr>Introdução</vt:lpstr>
      <vt:lpstr>Métodos</vt:lpstr>
      <vt:lpstr>Métodos</vt:lpstr>
      <vt:lpstr>Métodos</vt:lpstr>
      <vt:lpstr>Métodos</vt:lpstr>
      <vt:lpstr>Resultados</vt:lpstr>
      <vt:lpstr>Resultados</vt:lpstr>
      <vt:lpstr>Slide 14</vt:lpstr>
      <vt:lpstr>Resultados</vt:lpstr>
      <vt:lpstr>Tabela 2</vt:lpstr>
      <vt:lpstr>Resultados</vt:lpstr>
      <vt:lpstr>Tabela 3</vt:lpstr>
      <vt:lpstr>Slide 19</vt:lpstr>
      <vt:lpstr>Slide 20</vt:lpstr>
      <vt:lpstr>Slide 21</vt:lpstr>
      <vt:lpstr>Slide 22</vt:lpstr>
      <vt:lpstr>Slide 23</vt:lpstr>
      <vt:lpstr>Slide 24</vt:lpstr>
      <vt:lpstr>Slide 25</vt:lpstr>
      <vt:lpstr>Conclusões</vt:lpstr>
      <vt:lpstr>Portanto...</vt:lpstr>
      <vt:lpstr>Slide 28</vt:lpstr>
      <vt:lpstr>Slide 29</vt:lpstr>
      <vt:lpstr>Referências em forma de links</vt:lpstr>
      <vt:lpstr>Slide 31</vt:lpstr>
      <vt:lpstr>Nota do Editor do site, Dr. Paulo R. Margotto Consultem também! Aqui e Agora!</vt:lpstr>
      <vt:lpstr>Hypotension in preterm neonates: low blood pressure alone does not affect neurodevelopmental outcome. Alderliesten T, Lemmers PM, van Haastert IC, de Vries LS, Bonestroo HJ, Baerts W, van Bel F. J Pediatr. 2014 May;164(5):986-91</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O QUE CONSIDERAR COMO HIPOTENSÃO NO PREMATURO Rita e Cássia Silveira (RS) (14º Congresso Brasileiro de Terapia Intensiva Pediátrica): 22 a 25 de novembro de 2016</vt:lpstr>
      <vt:lpstr>Slide 47</vt:lpstr>
      <vt:lpstr>Slide 48</vt:lpstr>
      <vt:lpstr>Slide 49</vt:lpstr>
      <vt:lpstr>Slide 50</vt:lpstr>
      <vt:lpstr>Slide 51</vt:lpstr>
      <vt:lpstr>OBRIGADO! E NOS VISITEM SEMPRE!</vt:lpstr>
      <vt:lpstr>OBRIGADO! E NOS VISITEM SEMPRE!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CYNTHIA</dc:creator>
  <cp:lastModifiedBy>Paulo</cp:lastModifiedBy>
  <cp:revision>13</cp:revision>
  <dcterms:created xsi:type="dcterms:W3CDTF">2016-06-23T11:02:48Z</dcterms:created>
  <dcterms:modified xsi:type="dcterms:W3CDTF">2016-08-29T21:37:49Z</dcterms:modified>
</cp:coreProperties>
</file>