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sldIdLst>
    <p:sldId id="256" r:id="rId2"/>
    <p:sldId id="257" r:id="rId3"/>
    <p:sldId id="259" r:id="rId4"/>
    <p:sldId id="260" r:id="rId5"/>
    <p:sldId id="261" r:id="rId6"/>
    <p:sldId id="264" r:id="rId7"/>
    <p:sldId id="258" r:id="rId8"/>
    <p:sldId id="265" r:id="rId9"/>
    <p:sldId id="266" r:id="rId10"/>
    <p:sldId id="268" r:id="rId11"/>
    <p:sldId id="269" r:id="rId12"/>
    <p:sldId id="270" r:id="rId13"/>
    <p:sldId id="271" r:id="rId14"/>
    <p:sldId id="272" r:id="rId15"/>
    <p:sldId id="274" r:id="rId16"/>
    <p:sldId id="275" r:id="rId17"/>
    <p:sldId id="277" r:id="rId18"/>
    <p:sldId id="276" r:id="rId19"/>
    <p:sldId id="280" r:id="rId20"/>
    <p:sldId id="279" r:id="rId21"/>
    <p:sldId id="282" r:id="rId22"/>
    <p:sldId id="284" r:id="rId23"/>
    <p:sldId id="289" r:id="rId24"/>
    <p:sldId id="288" r:id="rId25"/>
    <p:sldId id="286" r:id="rId26"/>
    <p:sldId id="295" r:id="rId27"/>
    <p:sldId id="291" r:id="rId28"/>
    <p:sldId id="292" r:id="rId29"/>
    <p:sldId id="294" r:id="rId30"/>
    <p:sldId id="293" r:id="rId31"/>
    <p:sldId id="299" r:id="rId32"/>
    <p:sldId id="298" r:id="rId33"/>
    <p:sldId id="306" r:id="rId34"/>
    <p:sldId id="305" r:id="rId35"/>
    <p:sldId id="297" r:id="rId36"/>
    <p:sldId id="300" r:id="rId37"/>
    <p:sldId id="303" r:id="rId38"/>
    <p:sldId id="302" r:id="rId39"/>
    <p:sldId id="301" r:id="rId40"/>
    <p:sldId id="307" r:id="rId41"/>
    <p:sldId id="308" r:id="rId42"/>
    <p:sldId id="309" r:id="rId43"/>
    <p:sldId id="310" r:id="rId44"/>
    <p:sldId id="311" r:id="rId45"/>
    <p:sldId id="314" r:id="rId46"/>
    <p:sldId id="312" r:id="rId47"/>
    <p:sldId id="313" r:id="rId48"/>
    <p:sldId id="316" r:id="rId49"/>
    <p:sldId id="315" r:id="rId50"/>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FF66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6" d="100"/>
          <a:sy n="96" d="100"/>
        </p:scale>
        <p:origin x="-91" y="-139"/>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noChangeArrowheads="1"/>
          </p:cNvSpPr>
          <p:nvPr/>
        </p:nvSpPr>
        <p:spPr bwMode="auto">
          <a:xfrm>
            <a:off x="0" y="4324350"/>
            <a:ext cx="1744663" cy="777875"/>
          </a:xfrm>
          <a:custGeom>
            <a:avLst/>
            <a:gdLst>
              <a:gd name="T0" fmla="*/ 0 w 372"/>
              <a:gd name="T1" fmla="*/ 0 h 166"/>
              <a:gd name="T2" fmla="*/ 372 w 372"/>
              <a:gd name="T3" fmla="*/ 166 h 166"/>
            </a:gdLst>
            <a:ahLst/>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685C293D-69F2-4F96-A034-B220C31AC90F}" type="datetimeFigureOut">
              <a:rPr lang="pt-BR"/>
              <a:pPr>
                <a:defRPr/>
              </a:pPr>
              <a:t>27/12/2017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pPr>
              <a:defRPr/>
            </a:pPr>
            <a:fld id="{52722DF6-E152-4796-894E-3EEA6359903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92925" y="624110"/>
            <a:ext cx="8911687" cy="1280890"/>
          </a:xfrm>
        </p:spPr>
        <p:txBody>
          <a:bodyPr/>
          <a:lstStyle/>
          <a:p>
            <a:r>
              <a:rPr lang="pt-BR" smtClean="0"/>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153A76C-C211-4463-9376-F92C42C1A920}" type="datetimeFigureOut">
              <a:rPr lang="pt-BR"/>
              <a:pPr>
                <a:defRPr/>
              </a:pPr>
              <a:t>27/12/2017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B079438-D011-4299-8CA1-96EC39285E8A}"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DAE3FD1E-89AB-4D64-9C40-C69E18858CAD}" type="datetimeFigureOut">
              <a:rPr lang="pt-BR"/>
              <a:pPr>
                <a:defRPr/>
              </a:pPr>
              <a:t>27/12/2017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A1AB8267-AD78-48E9-8A5F-4382183D5886}"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88D0964E-996E-4027-8B56-A96155E83831}" type="datetimeFigureOut">
              <a:rPr lang="pt-BR"/>
              <a:pPr>
                <a:defRPr/>
              </a:pPr>
              <a:t>27/12/2017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A5FA413B-6CE8-4585-ABC2-E117EA23A6C6}"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9D5DB532-8BB1-45E2-B94F-0C10C3B112B5}" type="datetimeFigureOut">
              <a:rPr lang="pt-BR"/>
              <a:pPr>
                <a:defRPr/>
              </a:pPr>
              <a:t>27/12/2017</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C15E8E9F-914B-4C53-A6CC-BB633F68E765}"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C2AC8C6D-558B-4ACB-94F7-4DEB07F518FD}" type="datetimeFigureOut">
              <a:rPr lang="pt-BR"/>
              <a:pPr>
                <a:defRPr/>
              </a:pPr>
              <a:t>27/12/2017</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20CD06C4-EE28-4943-AA57-671DDE19D485}"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3" name="Date Placeholder 1"/>
          <p:cNvSpPr>
            <a:spLocks noGrp="1"/>
          </p:cNvSpPr>
          <p:nvPr>
            <p:ph type="dt" sz="half" idx="10"/>
          </p:nvPr>
        </p:nvSpPr>
        <p:spPr/>
        <p:txBody>
          <a:bodyPr/>
          <a:lstStyle>
            <a:lvl1pPr>
              <a:defRPr/>
            </a:lvl1pPr>
          </a:lstStyle>
          <a:p>
            <a:pPr>
              <a:defRPr/>
            </a:pPr>
            <a:fld id="{8180B4ED-FB13-426C-A5F8-C4251C5DDC35}" type="datetimeFigureOut">
              <a:rPr lang="pt-BR"/>
              <a:pPr>
                <a:defRPr/>
              </a:pPr>
              <a:t>27/12/2017</a:t>
            </a:fld>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84C5342C-8130-413D-A32F-1F19DD5851F4}"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smtClean="0"/>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CF6F26D7-8B91-4E3D-BFB9-7EFDC7DCAAEF}" type="datetimeFigureOut">
              <a:rPr lang="pt-BR"/>
              <a:pPr>
                <a:defRPr/>
              </a:pPr>
              <a:t>27/12/2017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9BE751D8-4A60-421A-AEF4-F94F2988EA8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4CAEDE18-1562-4015-AC0B-DBFB2C6ADEAC}" type="datetimeFigureOut">
              <a:rPr lang="pt-BR"/>
              <a:pPr>
                <a:defRPr/>
              </a:pPr>
              <a:t>27/12/2017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D9EA9612-EA27-4812-A36A-5B498116099F}"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EA123E92-2094-4AA0-9255-6C6EDF6FFEAA}" type="datetimeFigureOut">
              <a:rPr lang="pt-BR"/>
              <a:pPr>
                <a:defRPr/>
              </a:pPr>
              <a:t>27/12/2017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B25F1EC2-5BF4-48FD-BAEE-F51E2D6FEDD0}"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6" name="TextBox 13"/>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3FAFE3D9-E127-414B-B898-79117194EE21}" type="datetimeFigureOut">
              <a:rPr lang="pt-BR"/>
              <a:pPr>
                <a:defRPr/>
              </a:pPr>
              <a:t>27/12/2017</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pPr>
              <a:defRPr/>
            </a:pPr>
            <a:fld id="{68E243FF-C699-4102-A75D-DA52CC0798F9}"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77A5178E-729E-4738-84BC-A27FEEBABA09}" type="datetimeFigureOut">
              <a:rPr lang="pt-BR"/>
              <a:pPr>
                <a:defRPr/>
              </a:pPr>
              <a:t>27/12/2017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89D72891-9A7B-437B-BFE4-2A2346F7FF01}"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6" name="TextBox 16"/>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8" name="Date Placeholder 4"/>
          <p:cNvSpPr>
            <a:spLocks noGrp="1"/>
          </p:cNvSpPr>
          <p:nvPr>
            <p:ph type="dt" sz="half" idx="14"/>
          </p:nvPr>
        </p:nvSpPr>
        <p:spPr/>
        <p:txBody>
          <a:bodyPr/>
          <a:lstStyle>
            <a:lvl1pPr>
              <a:defRPr/>
            </a:lvl1pPr>
          </a:lstStyle>
          <a:p>
            <a:pPr>
              <a:defRPr/>
            </a:pPr>
            <a:fld id="{FC04A70B-B6EF-4678-84CA-CF9BC0C21E9F}" type="datetimeFigureOut">
              <a:rPr lang="pt-BR"/>
              <a:pPr>
                <a:defRPr/>
              </a:pPr>
              <a:t>27/12/2017</a:t>
            </a:fld>
            <a:endParaRPr lang="pt-BR"/>
          </a:p>
        </p:txBody>
      </p:sp>
      <p:sp>
        <p:nvSpPr>
          <p:cNvPr id="9" name="Footer Placeholder 5"/>
          <p:cNvSpPr>
            <a:spLocks noGrp="1"/>
          </p:cNvSpPr>
          <p:nvPr>
            <p:ph type="ftr" sz="quarter" idx="15"/>
          </p:nvPr>
        </p:nvSpPr>
        <p:spPr/>
        <p:txBody>
          <a:bodyPr/>
          <a:lstStyle>
            <a:lvl1pPr>
              <a:defRPr/>
            </a:lvl1pPr>
          </a:lstStyle>
          <a:p>
            <a:pPr>
              <a:defRPr/>
            </a:pPr>
            <a:endParaRPr lang="pt-BR"/>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pPr>
              <a:defRPr/>
            </a:pPr>
            <a:fld id="{3F81D2D2-A7BF-4E71-8268-73A731D92286}"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4"/>
          </p:nvPr>
        </p:nvSpPr>
        <p:spPr/>
        <p:txBody>
          <a:bodyPr/>
          <a:lstStyle>
            <a:lvl1pPr>
              <a:defRPr/>
            </a:lvl1pPr>
          </a:lstStyle>
          <a:p>
            <a:pPr>
              <a:defRPr/>
            </a:pPr>
            <a:fld id="{3D4504BF-D052-4EF3-8841-B18E179C4F3F}" type="datetimeFigureOut">
              <a:rPr lang="pt-BR"/>
              <a:pPr>
                <a:defRPr/>
              </a:pPr>
              <a:t>27/12/2017</a:t>
            </a:fld>
            <a:endParaRPr lang="pt-BR"/>
          </a:p>
        </p:txBody>
      </p:sp>
      <p:sp>
        <p:nvSpPr>
          <p:cNvPr id="7" name="Footer Placeholder 5"/>
          <p:cNvSpPr>
            <a:spLocks noGrp="1"/>
          </p:cNvSpPr>
          <p:nvPr>
            <p:ph type="ftr" sz="quarter" idx="15"/>
          </p:nvPr>
        </p:nvSpPr>
        <p:spPr/>
        <p:txBody>
          <a:bodyPr/>
          <a:lstStyle>
            <a:lvl1pPr>
              <a:defRPr/>
            </a:lvl1pPr>
          </a:lstStyle>
          <a:p>
            <a:pPr>
              <a:defRPr/>
            </a:pPr>
            <a:endParaRPr lang="pt-BR"/>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pPr>
              <a:defRPr/>
            </a:pPr>
            <a:fld id="{0168CA40-7067-4BF3-934C-58CEA2767CEB}"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9FD96A4-7C57-48FB-9A64-4C7EAA654C9C}" type="datetimeFigureOut">
              <a:rPr lang="pt-BR"/>
              <a:pPr>
                <a:defRPr/>
              </a:pPr>
              <a:t>27/12/2017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647472D-AEEE-4A2B-A2B7-007CA38A3F40}"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3BE249B-DD9F-44B1-825B-85710CE5CCDE}" type="datetimeFigureOut">
              <a:rPr lang="pt-BR"/>
              <a:pPr>
                <a:defRPr/>
              </a:pPr>
              <a:t>27/12/2017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1A6FB1D-938D-432E-96B3-CE3A5954B3C2}"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noChangeArrowheads="1"/>
            </p:cNvSpPr>
            <p:nvPr/>
          </p:nvSpPr>
          <p:spPr bwMode="auto">
            <a:xfrm>
              <a:off x="2487613" y="2284222"/>
              <a:ext cx="85200" cy="534098"/>
            </a:xfrm>
            <a:custGeom>
              <a:avLst/>
              <a:gdLst>
                <a:gd name="T0" fmla="*/ 0 w 22"/>
                <a:gd name="T1" fmla="*/ 0 h 136"/>
                <a:gd name="T2" fmla="*/ 22 w 22"/>
                <a:gd name="T3" fmla="*/ 136 h 136"/>
              </a:gdLst>
              <a:ahLst/>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47" name="Freeform 12"/>
            <p:cNvSpPr>
              <a:spLocks noChangeArrowheads="1"/>
            </p:cNvSpPr>
            <p:nvPr/>
          </p:nvSpPr>
          <p:spPr bwMode="auto">
            <a:xfrm>
              <a:off x="2597156" y="2779108"/>
              <a:ext cx="550418" cy="1978191"/>
            </a:xfrm>
            <a:custGeom>
              <a:avLst/>
              <a:gdLst>
                <a:gd name="T0" fmla="*/ 0 w 140"/>
                <a:gd name="T1" fmla="*/ 0 h 504"/>
                <a:gd name="T2" fmla="*/ 140 w 140"/>
                <a:gd name="T3" fmla="*/ 504 h 504"/>
              </a:gdLst>
              <a:ahLst/>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48" name="Freeform 13"/>
            <p:cNvSpPr>
              <a:spLocks noChangeArrowheads="1"/>
            </p:cNvSpPr>
            <p:nvPr/>
          </p:nvSpPr>
          <p:spPr bwMode="auto">
            <a:xfrm>
              <a:off x="3174622" y="4730255"/>
              <a:ext cx="519314" cy="1210171"/>
            </a:xfrm>
            <a:custGeom>
              <a:avLst/>
              <a:gdLst>
                <a:gd name="T0" fmla="*/ 0 w 132"/>
                <a:gd name="T1" fmla="*/ 0 h 308"/>
                <a:gd name="T2" fmla="*/ 132 w 132"/>
                <a:gd name="T3" fmla="*/ 308 h 308"/>
              </a:gdLst>
              <a:ahLst/>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49" name="Freeform 14"/>
            <p:cNvSpPr>
              <a:spLocks noChangeArrowheads="1"/>
            </p:cNvSpPr>
            <p:nvPr/>
          </p:nvSpPr>
          <p:spPr bwMode="auto">
            <a:xfrm>
              <a:off x="3305804" y="5630785"/>
              <a:ext cx="146057" cy="309641"/>
            </a:xfrm>
            <a:custGeom>
              <a:avLst/>
              <a:gdLst>
                <a:gd name="T0" fmla="*/ 0 w 37"/>
                <a:gd name="T1" fmla="*/ 0 h 79"/>
                <a:gd name="T2" fmla="*/ 37 w 37"/>
                <a:gd name="T3" fmla="*/ 79 h 79"/>
              </a:gdLst>
              <a:ahLst/>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0" name="Freeform 15"/>
            <p:cNvSpPr>
              <a:spLocks noChangeArrowheads="1"/>
            </p:cNvSpPr>
            <p:nvPr/>
          </p:nvSpPr>
          <p:spPr bwMode="auto">
            <a:xfrm>
              <a:off x="2572813" y="2818321"/>
              <a:ext cx="700533" cy="2834099"/>
            </a:xfrm>
            <a:custGeom>
              <a:avLst/>
              <a:gdLst>
                <a:gd name="T0" fmla="*/ 0 w 178"/>
                <a:gd name="T1" fmla="*/ 0 h 722"/>
                <a:gd name="T2" fmla="*/ 178 w 178"/>
                <a:gd name="T3" fmla="*/ 722 h 722"/>
              </a:gdLst>
              <a:ahLst/>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1" name="Freeform 16"/>
            <p:cNvSpPr>
              <a:spLocks noChangeArrowheads="1"/>
            </p:cNvSpPr>
            <p:nvPr/>
          </p:nvSpPr>
          <p:spPr bwMode="auto">
            <a:xfrm>
              <a:off x="2506546" y="285750"/>
              <a:ext cx="90610" cy="2493358"/>
            </a:xfrm>
            <a:custGeom>
              <a:avLst/>
              <a:gdLst>
                <a:gd name="T0" fmla="*/ 0 w 23"/>
                <a:gd name="T1" fmla="*/ 0 h 635"/>
                <a:gd name="T2" fmla="*/ 23 w 23"/>
                <a:gd name="T3" fmla="*/ 635 h 635"/>
              </a:gdLst>
              <a:ahLst/>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2" name="Freeform 17"/>
            <p:cNvSpPr>
              <a:spLocks noChangeArrowheads="1"/>
            </p:cNvSpPr>
            <p:nvPr/>
          </p:nvSpPr>
          <p:spPr bwMode="auto">
            <a:xfrm>
              <a:off x="2553880" y="2599273"/>
              <a:ext cx="67619" cy="420517"/>
            </a:xfrm>
            <a:custGeom>
              <a:avLst/>
              <a:gdLst>
                <a:gd name="T0" fmla="*/ 0 w 17"/>
                <a:gd name="T1" fmla="*/ 0 h 107"/>
                <a:gd name="T2" fmla="*/ 17 w 17"/>
                <a:gd name="T3" fmla="*/ 107 h 107"/>
              </a:gdLst>
              <a:ahLst/>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3" name="Freeform 18"/>
            <p:cNvSpPr>
              <a:spLocks noChangeArrowheads="1"/>
            </p:cNvSpPr>
            <p:nvPr/>
          </p:nvSpPr>
          <p:spPr bwMode="auto">
            <a:xfrm>
              <a:off x="3143518" y="4757298"/>
              <a:ext cx="162286" cy="873487"/>
            </a:xfrm>
            <a:custGeom>
              <a:avLst/>
              <a:gdLst>
                <a:gd name="T0" fmla="*/ 0 w 41"/>
                <a:gd name="T1" fmla="*/ 0 h 222"/>
                <a:gd name="T2" fmla="*/ 41 w 41"/>
                <a:gd name="T3" fmla="*/ 222 h 222"/>
              </a:gdLst>
              <a:ahLst/>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4" name="Freeform 19"/>
            <p:cNvSpPr>
              <a:spLocks noChangeArrowheads="1"/>
            </p:cNvSpPr>
            <p:nvPr/>
          </p:nvSpPr>
          <p:spPr bwMode="auto">
            <a:xfrm>
              <a:off x="3147575" y="1282282"/>
              <a:ext cx="1768913" cy="3447973"/>
            </a:xfrm>
            <a:custGeom>
              <a:avLst/>
              <a:gdLst>
                <a:gd name="T0" fmla="*/ 0 w 450"/>
                <a:gd name="T1" fmla="*/ 0 h 878"/>
                <a:gd name="T2" fmla="*/ 450 w 450"/>
                <a:gd name="T3" fmla="*/ 878 h 878"/>
              </a:gdLst>
              <a:ahLst/>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5" name="Freeform 20"/>
            <p:cNvSpPr>
              <a:spLocks noChangeArrowheads="1"/>
            </p:cNvSpPr>
            <p:nvPr/>
          </p:nvSpPr>
          <p:spPr bwMode="auto">
            <a:xfrm>
              <a:off x="3273346" y="5652419"/>
              <a:ext cx="137943" cy="288007"/>
            </a:xfrm>
            <a:custGeom>
              <a:avLst/>
              <a:gdLst>
                <a:gd name="T0" fmla="*/ 0 w 35"/>
                <a:gd name="T1" fmla="*/ 0 h 73"/>
                <a:gd name="T2" fmla="*/ 35 w 35"/>
                <a:gd name="T3" fmla="*/ 73 h 73"/>
              </a:gdLst>
              <a:ahLst/>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6" name="Freeform 21"/>
            <p:cNvSpPr>
              <a:spLocks noChangeArrowheads="1"/>
            </p:cNvSpPr>
            <p:nvPr/>
          </p:nvSpPr>
          <p:spPr bwMode="auto">
            <a:xfrm>
              <a:off x="3143518" y="4655887"/>
              <a:ext cx="31104" cy="189300"/>
            </a:xfrm>
            <a:custGeom>
              <a:avLst/>
              <a:gdLst>
                <a:gd name="T0" fmla="*/ 0 w 8"/>
                <a:gd name="T1" fmla="*/ 0 h 48"/>
                <a:gd name="T2" fmla="*/ 8 w 8"/>
                <a:gd name="T3" fmla="*/ 48 h 48"/>
              </a:gdLst>
              <a:ahLst/>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7" name="Freeform 22"/>
            <p:cNvSpPr>
              <a:spLocks noChangeArrowheads="1"/>
            </p:cNvSpPr>
            <p:nvPr/>
          </p:nvSpPr>
          <p:spPr bwMode="auto">
            <a:xfrm>
              <a:off x="3211137" y="5410385"/>
              <a:ext cx="204209" cy="530041"/>
            </a:xfrm>
            <a:custGeom>
              <a:avLst/>
              <a:gdLst>
                <a:gd name="T0" fmla="*/ 0 w 52"/>
                <a:gd name="T1" fmla="*/ 0 h 135"/>
                <a:gd name="T2" fmla="*/ 52 w 52"/>
                <a:gd name="T3" fmla="*/ 135 h 135"/>
              </a:gdLst>
              <a:ahLst/>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miter lim="800000"/>
              <a:headEnd/>
              <a:tailEnd/>
            </a:ln>
          </p:spPr>
          <p:txBody>
            <a:bodyPr/>
            <a:lstStyle/>
            <a:p>
              <a:pPr>
                <a:defRPr/>
              </a:pPr>
              <a:endParaRPr lang="pt-BR"/>
            </a:p>
          </p:txBody>
        </p:sp>
      </p:grpSp>
      <p:grpSp>
        <p:nvGrpSpPr>
          <p:cNvPr id="1027" name="Group 9"/>
          <p:cNvGrpSpPr>
            <a:grpSpLocks/>
          </p:cNvGrpSpPr>
          <p:nvPr/>
        </p:nvGrpSpPr>
        <p:grpSpPr bwMode="auto">
          <a:xfrm>
            <a:off x="26988" y="0"/>
            <a:ext cx="2357437" cy="6853238"/>
            <a:chOff x="6627813" y="194833"/>
            <a:chExt cx="1952625" cy="5678918"/>
          </a:xfrm>
        </p:grpSpPr>
        <p:sp>
          <p:nvSpPr>
            <p:cNvPr id="1034" name="Freeform 27"/>
            <p:cNvSpPr>
              <a:spLocks noChangeArrowheads="1"/>
            </p:cNvSpPr>
            <p:nvPr/>
          </p:nvSpPr>
          <p:spPr bwMode="auto">
            <a:xfrm>
              <a:off x="6627813" y="194833"/>
              <a:ext cx="408933" cy="3646504"/>
            </a:xfrm>
            <a:custGeom>
              <a:avLst/>
              <a:gdLst>
                <a:gd name="T0" fmla="*/ 0 w 103"/>
                <a:gd name="T1" fmla="*/ 0 h 920"/>
                <a:gd name="T2" fmla="*/ 103 w 103"/>
                <a:gd name="T3" fmla="*/ 920 h 920"/>
              </a:gdLst>
              <a:ahLst/>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miter lim="800000"/>
              <a:headEnd/>
              <a:tailEnd/>
            </a:ln>
          </p:spPr>
          <p:txBody>
            <a:bodyPr/>
            <a:lstStyle/>
            <a:p>
              <a:pPr>
                <a:defRPr/>
              </a:pPr>
              <a:endParaRPr lang="pt-BR"/>
            </a:p>
          </p:txBody>
        </p:sp>
        <p:sp>
          <p:nvSpPr>
            <p:cNvPr id="1035" name="Freeform 28"/>
            <p:cNvSpPr>
              <a:spLocks noChangeArrowheads="1"/>
            </p:cNvSpPr>
            <p:nvPr/>
          </p:nvSpPr>
          <p:spPr bwMode="auto">
            <a:xfrm>
              <a:off x="7061730" y="3771618"/>
              <a:ext cx="349763" cy="1310216"/>
            </a:xfrm>
            <a:custGeom>
              <a:avLst/>
              <a:gdLst>
                <a:gd name="T0" fmla="*/ 0 w 88"/>
                <a:gd name="T1" fmla="*/ 0 h 330"/>
                <a:gd name="T2" fmla="*/ 88 w 88"/>
                <a:gd name="T3" fmla="*/ 330 h 330"/>
              </a:gdLst>
              <a:ahLst/>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miter lim="800000"/>
              <a:headEnd/>
              <a:tailEnd/>
            </a:ln>
          </p:spPr>
          <p:txBody>
            <a:bodyPr/>
            <a:lstStyle/>
            <a:p>
              <a:pPr>
                <a:defRPr/>
              </a:pPr>
              <a:endParaRPr lang="pt-BR"/>
            </a:p>
          </p:txBody>
        </p:sp>
        <p:sp>
          <p:nvSpPr>
            <p:cNvPr id="1036" name="Freeform 29"/>
            <p:cNvSpPr>
              <a:spLocks noChangeArrowheads="1"/>
            </p:cNvSpPr>
            <p:nvPr/>
          </p:nvSpPr>
          <p:spPr bwMode="auto">
            <a:xfrm>
              <a:off x="7439105" y="5052893"/>
              <a:ext cx="357653" cy="820858"/>
            </a:xfrm>
            <a:custGeom>
              <a:avLst/>
              <a:gdLst>
                <a:gd name="T0" fmla="*/ 0 w 90"/>
                <a:gd name="T1" fmla="*/ 0 h 207"/>
                <a:gd name="T2" fmla="*/ 90 w 90"/>
                <a:gd name="T3" fmla="*/ 207 h 207"/>
              </a:gdLst>
              <a:ahLst/>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miter lim="800000"/>
              <a:headEnd/>
              <a:tailEnd/>
            </a:ln>
          </p:spPr>
          <p:txBody>
            <a:bodyPr/>
            <a:lstStyle/>
            <a:p>
              <a:pPr>
                <a:defRPr/>
              </a:pPr>
              <a:endParaRPr lang="pt-BR"/>
            </a:p>
          </p:txBody>
        </p:sp>
        <p:sp>
          <p:nvSpPr>
            <p:cNvPr id="1037" name="Freeform 30"/>
            <p:cNvSpPr>
              <a:spLocks noChangeArrowheads="1"/>
            </p:cNvSpPr>
            <p:nvPr/>
          </p:nvSpPr>
          <p:spPr bwMode="auto">
            <a:xfrm>
              <a:off x="7036746" y="3811082"/>
              <a:ext cx="457585" cy="1853508"/>
            </a:xfrm>
            <a:custGeom>
              <a:avLst/>
              <a:gdLst>
                <a:gd name="T0" fmla="*/ 0 w 115"/>
                <a:gd name="T1" fmla="*/ 0 h 467"/>
                <a:gd name="T2" fmla="*/ 115 w 115"/>
                <a:gd name="T3" fmla="*/ 467 h 467"/>
              </a:gdLst>
              <a:ahLst/>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miter lim="800000"/>
              <a:headEnd/>
              <a:tailEnd/>
            </a:ln>
          </p:spPr>
          <p:txBody>
            <a:bodyPr/>
            <a:lstStyle/>
            <a:p>
              <a:pPr>
                <a:defRPr/>
              </a:pPr>
              <a:endParaRPr lang="pt-BR"/>
            </a:p>
          </p:txBody>
        </p:sp>
        <p:sp>
          <p:nvSpPr>
            <p:cNvPr id="1038" name="Freeform 31"/>
            <p:cNvSpPr>
              <a:spLocks noChangeArrowheads="1"/>
            </p:cNvSpPr>
            <p:nvPr/>
          </p:nvSpPr>
          <p:spPr bwMode="auto">
            <a:xfrm>
              <a:off x="6993355" y="1263001"/>
              <a:ext cx="144639" cy="2508617"/>
            </a:xfrm>
            <a:custGeom>
              <a:avLst/>
              <a:gdLst>
                <a:gd name="T0" fmla="*/ 0 w 36"/>
                <a:gd name="T1" fmla="*/ 0 h 633"/>
                <a:gd name="T2" fmla="*/ 36 w 36"/>
                <a:gd name="T3" fmla="*/ 633 h 633"/>
              </a:gdLst>
              <a:ahLst/>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miter lim="800000"/>
              <a:headEnd/>
              <a:tailEnd/>
            </a:ln>
          </p:spPr>
          <p:txBody>
            <a:bodyPr/>
            <a:lstStyle/>
            <a:p>
              <a:pPr>
                <a:defRPr/>
              </a:pPr>
              <a:endParaRPr lang="pt-BR"/>
            </a:p>
          </p:txBody>
        </p:sp>
        <p:sp>
          <p:nvSpPr>
            <p:cNvPr id="1039" name="Freeform 32"/>
            <p:cNvSpPr>
              <a:spLocks noChangeArrowheads="1"/>
            </p:cNvSpPr>
            <p:nvPr/>
          </p:nvSpPr>
          <p:spPr bwMode="auto">
            <a:xfrm>
              <a:off x="7525889" y="5640911"/>
              <a:ext cx="111767" cy="232840"/>
            </a:xfrm>
            <a:custGeom>
              <a:avLst/>
              <a:gdLst>
                <a:gd name="T0" fmla="*/ 0 w 28"/>
                <a:gd name="T1" fmla="*/ 0 h 59"/>
                <a:gd name="T2" fmla="*/ 28 w 28"/>
                <a:gd name="T3" fmla="*/ 59 h 59"/>
              </a:gdLst>
              <a:ahLst/>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miter lim="800000"/>
              <a:headEnd/>
              <a:tailEnd/>
            </a:ln>
          </p:spPr>
          <p:txBody>
            <a:bodyPr/>
            <a:lstStyle/>
            <a:p>
              <a:pPr>
                <a:defRPr/>
              </a:pPr>
              <a:endParaRPr lang="pt-BR"/>
            </a:p>
          </p:txBody>
        </p:sp>
        <p:sp>
          <p:nvSpPr>
            <p:cNvPr id="1040" name="Freeform 33"/>
            <p:cNvSpPr>
              <a:spLocks noChangeArrowheads="1"/>
            </p:cNvSpPr>
            <p:nvPr/>
          </p:nvSpPr>
          <p:spPr bwMode="auto">
            <a:xfrm>
              <a:off x="7020967" y="3599290"/>
              <a:ext cx="68375" cy="423584"/>
            </a:xfrm>
            <a:custGeom>
              <a:avLst/>
              <a:gdLst>
                <a:gd name="T0" fmla="*/ 0 w 17"/>
                <a:gd name="T1" fmla="*/ 0 h 107"/>
                <a:gd name="T2" fmla="*/ 17 w 17"/>
                <a:gd name="T3" fmla="*/ 107 h 107"/>
              </a:gdLst>
              <a:ahLst/>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miter lim="800000"/>
              <a:headEnd/>
              <a:tailEnd/>
            </a:ln>
          </p:spPr>
          <p:txBody>
            <a:bodyPr/>
            <a:lstStyle/>
            <a:p>
              <a:pPr>
                <a:defRPr/>
              </a:pPr>
              <a:endParaRPr lang="pt-BR"/>
            </a:p>
          </p:txBody>
        </p:sp>
        <p:sp>
          <p:nvSpPr>
            <p:cNvPr id="1041" name="Freeform 34"/>
            <p:cNvSpPr>
              <a:spLocks noChangeArrowheads="1"/>
            </p:cNvSpPr>
            <p:nvPr/>
          </p:nvSpPr>
          <p:spPr bwMode="auto">
            <a:xfrm>
              <a:off x="7411493" y="2802110"/>
              <a:ext cx="1168945" cy="2250783"/>
            </a:xfrm>
            <a:custGeom>
              <a:avLst/>
              <a:gdLst>
                <a:gd name="T0" fmla="*/ 0 w 294"/>
                <a:gd name="T1" fmla="*/ 0 h 568"/>
                <a:gd name="T2" fmla="*/ 294 w 294"/>
                <a:gd name="T3" fmla="*/ 568 h 568"/>
              </a:gdLst>
              <a:ahLst/>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miter lim="800000"/>
              <a:headEnd/>
              <a:tailEnd/>
            </a:ln>
          </p:spPr>
          <p:txBody>
            <a:bodyPr/>
            <a:lstStyle/>
            <a:p>
              <a:pPr>
                <a:defRPr/>
              </a:pPr>
              <a:endParaRPr lang="pt-BR"/>
            </a:p>
          </p:txBody>
        </p:sp>
        <p:sp>
          <p:nvSpPr>
            <p:cNvPr id="1042" name="Freeform 35"/>
            <p:cNvSpPr>
              <a:spLocks noChangeArrowheads="1"/>
            </p:cNvSpPr>
            <p:nvPr/>
          </p:nvSpPr>
          <p:spPr bwMode="auto">
            <a:xfrm>
              <a:off x="7494331" y="5664590"/>
              <a:ext cx="99932" cy="209161"/>
            </a:xfrm>
            <a:custGeom>
              <a:avLst/>
              <a:gdLst>
                <a:gd name="T0" fmla="*/ 0 w 25"/>
                <a:gd name="T1" fmla="*/ 0 h 53"/>
                <a:gd name="T2" fmla="*/ 25 w 25"/>
                <a:gd name="T3" fmla="*/ 53 h 53"/>
              </a:gdLst>
              <a:ahLst/>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miter lim="800000"/>
              <a:headEnd/>
              <a:tailEnd/>
            </a:ln>
          </p:spPr>
          <p:txBody>
            <a:bodyPr/>
            <a:lstStyle/>
            <a:p>
              <a:pPr>
                <a:defRPr/>
              </a:pPr>
              <a:endParaRPr lang="pt-BR"/>
            </a:p>
          </p:txBody>
        </p:sp>
        <p:sp>
          <p:nvSpPr>
            <p:cNvPr id="1043" name="Freeform 36"/>
            <p:cNvSpPr>
              <a:spLocks noChangeArrowheads="1"/>
            </p:cNvSpPr>
            <p:nvPr/>
          </p:nvSpPr>
          <p:spPr bwMode="auto">
            <a:xfrm>
              <a:off x="7411493" y="5081833"/>
              <a:ext cx="114396" cy="559078"/>
            </a:xfrm>
            <a:custGeom>
              <a:avLst/>
              <a:gdLst>
                <a:gd name="T0" fmla="*/ 0 w 29"/>
                <a:gd name="T1" fmla="*/ 0 h 141"/>
                <a:gd name="T2" fmla="*/ 29 w 29"/>
                <a:gd name="T3" fmla="*/ 141 h 141"/>
              </a:gdLst>
              <a:ahLst/>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miter lim="800000"/>
              <a:headEnd/>
              <a:tailEnd/>
            </a:ln>
          </p:spPr>
          <p:txBody>
            <a:bodyPr/>
            <a:lstStyle/>
            <a:p>
              <a:pPr>
                <a:defRPr/>
              </a:pPr>
              <a:endParaRPr lang="pt-BR"/>
            </a:p>
          </p:txBody>
        </p:sp>
        <p:sp>
          <p:nvSpPr>
            <p:cNvPr id="1044" name="Freeform 37"/>
            <p:cNvSpPr>
              <a:spLocks noChangeArrowheads="1"/>
            </p:cNvSpPr>
            <p:nvPr/>
          </p:nvSpPr>
          <p:spPr bwMode="auto">
            <a:xfrm>
              <a:off x="7411493" y="4977910"/>
              <a:ext cx="32872" cy="189429"/>
            </a:xfrm>
            <a:custGeom>
              <a:avLst/>
              <a:gdLst>
                <a:gd name="T0" fmla="*/ 0 w 8"/>
                <a:gd name="T1" fmla="*/ 0 h 48"/>
                <a:gd name="T2" fmla="*/ 8 w 8"/>
                <a:gd name="T3" fmla="*/ 48 h 48"/>
              </a:gdLst>
              <a:ahLst/>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miter lim="800000"/>
              <a:headEnd/>
              <a:tailEnd/>
            </a:ln>
          </p:spPr>
          <p:txBody>
            <a:bodyPr/>
            <a:lstStyle/>
            <a:p>
              <a:pPr>
                <a:defRPr/>
              </a:pPr>
              <a:endParaRPr lang="pt-BR"/>
            </a:p>
          </p:txBody>
        </p:sp>
        <p:sp>
          <p:nvSpPr>
            <p:cNvPr id="1045" name="Freeform 38"/>
            <p:cNvSpPr>
              <a:spLocks noChangeArrowheads="1"/>
            </p:cNvSpPr>
            <p:nvPr/>
          </p:nvSpPr>
          <p:spPr bwMode="auto">
            <a:xfrm>
              <a:off x="7439105" y="5434381"/>
              <a:ext cx="174882" cy="439370"/>
            </a:xfrm>
            <a:custGeom>
              <a:avLst/>
              <a:gdLst>
                <a:gd name="T0" fmla="*/ 0 w 44"/>
                <a:gd name="T1" fmla="*/ 0 h 111"/>
                <a:gd name="T2" fmla="*/ 44 w 44"/>
                <a:gd name="T3" fmla="*/ 111 h 111"/>
              </a:gdLst>
              <a:ahLst/>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miter lim="800000"/>
              <a:headEnd/>
              <a:tailEnd/>
            </a:ln>
          </p:spPr>
          <p:txBody>
            <a:bodyPr/>
            <a:lstStyle/>
            <a:p>
              <a:pPr>
                <a:defRPr/>
              </a:pPr>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a:solidFill>
                  <a:schemeClr val="tx1">
                    <a:tint val="75000"/>
                  </a:schemeClr>
                </a:solidFill>
                <a:latin typeface="+mn-lt"/>
                <a:cs typeface="+mn-cs"/>
              </a:defRPr>
            </a:lvl1pPr>
          </a:lstStyle>
          <a:p>
            <a:pPr>
              <a:defRPr/>
            </a:pPr>
            <a:fld id="{266AF02D-B049-4A6A-92E4-DC8BB10A7C6A}" type="datetimeFigureOut">
              <a:rPr lang="pt-BR"/>
              <a:pPr>
                <a:defRPr/>
              </a:pPr>
              <a:t>27/12/2017</a:t>
            </a:fld>
            <a:endParaRPr lang="pt-BR"/>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lIns="91440" tIns="45720" rIns="91440" bIns="45720" rtlCol="0" anchor="ctr"/>
          <a:lstStyle>
            <a:lvl1pPr algn="r" fontAlgn="auto">
              <a:spcBef>
                <a:spcPts val="0"/>
              </a:spcBef>
              <a:spcAft>
                <a:spcPts val="0"/>
              </a:spcAft>
              <a:defRPr sz="2000">
                <a:solidFill>
                  <a:srgbClr val="FEFFFF"/>
                </a:solidFill>
                <a:latin typeface="+mn-lt"/>
                <a:cs typeface="+mn-cs"/>
              </a:defRPr>
            </a:lvl1pPr>
          </a:lstStyle>
          <a:p>
            <a:pPr>
              <a:defRPr/>
            </a:pPr>
            <a:fld id="{6F0AA439-64F2-4843-94E9-6B9A16E27BD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Lst>
  <p:txStyles>
    <p:titleStyle>
      <a:lvl1pPr algn="l" defTabSz="457200" rtl="0" eaLnBrk="0" fontAlgn="base" hangingPunct="0">
        <a:spcBef>
          <a:spcPct val="0"/>
        </a:spcBef>
        <a:spcAft>
          <a:spcPct val="0"/>
        </a:spcAft>
        <a:defRPr sz="3600" kern="1200">
          <a:solidFill>
            <a:srgbClr val="262626"/>
          </a:solidFill>
          <a:latin typeface="+mj-lt"/>
          <a:ea typeface="+mj-ea"/>
          <a:cs typeface="+mj-cs"/>
        </a:defRPr>
      </a:lvl1pPr>
      <a:lvl2pPr algn="l" defTabSz="457200" rtl="0" eaLnBrk="0" fontAlgn="base" hangingPunct="0">
        <a:spcBef>
          <a:spcPct val="0"/>
        </a:spcBef>
        <a:spcAft>
          <a:spcPct val="0"/>
        </a:spcAft>
        <a:defRPr sz="3600">
          <a:solidFill>
            <a:srgbClr val="262626"/>
          </a:solidFill>
          <a:latin typeface="Century Gothic" pitchFamily="34" charset="0"/>
        </a:defRPr>
      </a:lvl2pPr>
      <a:lvl3pPr algn="l" defTabSz="457200" rtl="0" eaLnBrk="0" fontAlgn="base" hangingPunct="0">
        <a:spcBef>
          <a:spcPct val="0"/>
        </a:spcBef>
        <a:spcAft>
          <a:spcPct val="0"/>
        </a:spcAft>
        <a:defRPr sz="3600">
          <a:solidFill>
            <a:srgbClr val="262626"/>
          </a:solidFill>
          <a:latin typeface="Century Gothic" pitchFamily="34" charset="0"/>
        </a:defRPr>
      </a:lvl3pPr>
      <a:lvl4pPr algn="l" defTabSz="457200" rtl="0" eaLnBrk="0" fontAlgn="base" hangingPunct="0">
        <a:spcBef>
          <a:spcPct val="0"/>
        </a:spcBef>
        <a:spcAft>
          <a:spcPct val="0"/>
        </a:spcAft>
        <a:defRPr sz="3600">
          <a:solidFill>
            <a:srgbClr val="262626"/>
          </a:solidFill>
          <a:latin typeface="Century Gothic" pitchFamily="34" charset="0"/>
        </a:defRPr>
      </a:lvl4pPr>
      <a:lvl5pPr algn="l" defTabSz="457200" rtl="0" eaLnBrk="0" fontAlgn="base" hangingPunct="0">
        <a:spcBef>
          <a:spcPct val="0"/>
        </a:spcBef>
        <a:spcAft>
          <a:spcPct val="0"/>
        </a:spcAft>
        <a:defRPr sz="3600">
          <a:solidFill>
            <a:srgbClr val="262626"/>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www.paulomargotto.com.br/" TargetMode="External"/><Relationship Id="rId7" Type="http://schemas.openxmlformats.org/officeDocument/2006/relationships/image" Target="../media/image4.jpeg"/><Relationship Id="rId2" Type="http://schemas.openxmlformats.org/officeDocument/2006/relationships/hyperlink" Target="https://www.google.com.br/url?sa=t&amp;rct=j&amp;q=&amp;esrc=s&amp;source=web&amp;cd=2&amp;cad=rja&amp;uact=8&amp;ved=0ahUKEwiXiMjY_o7YAhXMlZAKHfnzAFoQFggzMAE&amp;url=https://www.pedsurglibrary.com/apsa/view/Pediatric-Surgery-NaT/829060/all/Gastroschisis&amp;usg=AOvVaw08G2p-iMpaTY1tyOHDXz5Z"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hyperlink" Target="https://www.pedsurglibrary.com/apsa/citation/17230142/full_citation" TargetMode="External"/><Relationship Id="rId13" Type="http://schemas.openxmlformats.org/officeDocument/2006/relationships/hyperlink" Target="https://www.pedsurglibrary.com/apsa/citation/12682747/full_citation" TargetMode="External"/><Relationship Id="rId18" Type="http://schemas.openxmlformats.org/officeDocument/2006/relationships/hyperlink" Target="https://www.pedsurglibrary.com/apsa/citation/23443180/full_citation" TargetMode="External"/><Relationship Id="rId3" Type="http://schemas.openxmlformats.org/officeDocument/2006/relationships/hyperlink" Target="https://www.pedsurglibrary.com/apsa/citation/17605599/full_citation" TargetMode="External"/><Relationship Id="rId21" Type="http://schemas.openxmlformats.org/officeDocument/2006/relationships/hyperlink" Target="https://www.pedsurglibrary.com/apsa/citation/17502183/full_citation" TargetMode="External"/><Relationship Id="rId7" Type="http://schemas.openxmlformats.org/officeDocument/2006/relationships/hyperlink" Target="https://www.pedsurglibrary.com/apsa/citation/20878909/full_citation" TargetMode="External"/><Relationship Id="rId12" Type="http://schemas.openxmlformats.org/officeDocument/2006/relationships/hyperlink" Target="https://www.pedsurglibrary.com/apsa/citation/18063593/full_citation" TargetMode="External"/><Relationship Id="rId17" Type="http://schemas.openxmlformats.org/officeDocument/2006/relationships/hyperlink" Target="https://www.pedsurglibrary.com/apsa/citation/20610194/full_citation" TargetMode="External"/><Relationship Id="rId2" Type="http://schemas.openxmlformats.org/officeDocument/2006/relationships/hyperlink" Target="https://www.pedsurglibrary.com/apsa/citation/22682386/full_citation" TargetMode="External"/><Relationship Id="rId16" Type="http://schemas.openxmlformats.org/officeDocument/2006/relationships/hyperlink" Target="https://www.pedsurglibrary.com/apsa/citation/17230493/full_citation" TargetMode="External"/><Relationship Id="rId20" Type="http://schemas.openxmlformats.org/officeDocument/2006/relationships/hyperlink" Target="https://www.pedsurglibrary.com/apsa/citation/18256846/full_citation" TargetMode="External"/><Relationship Id="rId1" Type="http://schemas.openxmlformats.org/officeDocument/2006/relationships/slideLayout" Target="../slideLayouts/slideLayout2.xml"/><Relationship Id="rId6" Type="http://schemas.openxmlformats.org/officeDocument/2006/relationships/hyperlink" Target="https://www.pedsurglibrary.com/apsa/citation/18655097/full_citation" TargetMode="External"/><Relationship Id="rId11" Type="http://schemas.openxmlformats.org/officeDocument/2006/relationships/hyperlink" Target="https://www.pedsurglibrary.com/apsa/citation/17564594/full_citation" TargetMode="External"/><Relationship Id="rId5" Type="http://schemas.openxmlformats.org/officeDocument/2006/relationships/hyperlink" Target="https://www.pedsurglibrary.com/apsa/citation/25659541/full_citation" TargetMode="External"/><Relationship Id="rId15" Type="http://schemas.openxmlformats.org/officeDocument/2006/relationships/hyperlink" Target="https://www.pedsurglibrary.com/apsa/citation/25460279/full_citation" TargetMode="External"/><Relationship Id="rId10" Type="http://schemas.openxmlformats.org/officeDocument/2006/relationships/hyperlink" Target="https://www.pedsurglibrary.com/apsa/citation/22578586/full_citation" TargetMode="External"/><Relationship Id="rId19" Type="http://schemas.openxmlformats.org/officeDocument/2006/relationships/hyperlink" Target="https://www.pedsurglibrary.com/apsa/citation/18424285/full_citation" TargetMode="External"/><Relationship Id="rId4" Type="http://schemas.openxmlformats.org/officeDocument/2006/relationships/hyperlink" Target="https://www.pedsurglibrary.com/apsa/citation/4227443/full_citation" TargetMode="External"/><Relationship Id="rId9" Type="http://schemas.openxmlformats.org/officeDocument/2006/relationships/hyperlink" Target="https://www.pedsurglibrary.com/apsa/citation/25703160/full_citation" TargetMode="External"/><Relationship Id="rId14" Type="http://schemas.openxmlformats.org/officeDocument/2006/relationships/hyperlink" Target="https://www.pedsurglibrary.com/apsa/citation/25684659/full_citation" TargetMode="External"/><Relationship Id="rId22" Type="http://schemas.openxmlformats.org/officeDocument/2006/relationships/hyperlink" Target="https://www.pedsurglibrary.com/apsa/citation/10364666/full_citation"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www.pedsurglibrary.com/apsa/citation/18558174/full_citation" TargetMode="External"/><Relationship Id="rId13" Type="http://schemas.openxmlformats.org/officeDocument/2006/relationships/hyperlink" Target="https://www.pedsurglibrary.com/apsa/citation/22703779/full_citation" TargetMode="External"/><Relationship Id="rId18" Type="http://schemas.openxmlformats.org/officeDocument/2006/relationships/hyperlink" Target="https://www.pedsurglibrary.com/apsa/citation/22660889/full_citation" TargetMode="External"/><Relationship Id="rId3" Type="http://schemas.openxmlformats.org/officeDocument/2006/relationships/hyperlink" Target="https://www.pedsurglibrary.com/apsa/citation/25783374/full_citation" TargetMode="External"/><Relationship Id="rId21" Type="http://schemas.openxmlformats.org/officeDocument/2006/relationships/hyperlink" Target="https://www.pedsurglibrary.com/apsa/citation/18302067/full_citation" TargetMode="External"/><Relationship Id="rId7" Type="http://schemas.openxmlformats.org/officeDocument/2006/relationships/hyperlink" Target="https://www.pedsurglibrary.com/apsa/citation/19231531/full_citation" TargetMode="External"/><Relationship Id="rId12" Type="http://schemas.openxmlformats.org/officeDocument/2006/relationships/hyperlink" Target="https://www.pedsurglibrary.com/apsa/citation/17036030/full_citation" TargetMode="External"/><Relationship Id="rId17" Type="http://schemas.openxmlformats.org/officeDocument/2006/relationships/hyperlink" Target="https://www.pedsurglibrary.com/apsa/citation/25613462/full_citation" TargetMode="External"/><Relationship Id="rId2" Type="http://schemas.openxmlformats.org/officeDocument/2006/relationships/hyperlink" Target="https://www.pedsurglibrary.com/apsa/citation/12469253/full_citation" TargetMode="External"/><Relationship Id="rId16" Type="http://schemas.openxmlformats.org/officeDocument/2006/relationships/hyperlink" Target="https://www.pedsurglibrary.com/apsa/citation/26122809/full_citation" TargetMode="External"/><Relationship Id="rId20" Type="http://schemas.openxmlformats.org/officeDocument/2006/relationships/hyperlink" Target="https://www.pedsurglibrary.com/apsa/citation/25377308/full_citation" TargetMode="External"/><Relationship Id="rId1" Type="http://schemas.openxmlformats.org/officeDocument/2006/relationships/slideLayout" Target="../slideLayouts/slideLayout2.xml"/><Relationship Id="rId6" Type="http://schemas.openxmlformats.org/officeDocument/2006/relationships/hyperlink" Target="https://www.pedsurglibrary.com/apsa/citation/25783375/full_citation" TargetMode="External"/><Relationship Id="rId11" Type="http://schemas.openxmlformats.org/officeDocument/2006/relationships/hyperlink" Target="https://www.pedsurglibrary.com/apsa/citation/11150437/full_citation" TargetMode="External"/><Relationship Id="rId5" Type="http://schemas.openxmlformats.org/officeDocument/2006/relationships/hyperlink" Target="https://www.pedsurglibrary.com/apsa/citation/17502182/full_citation" TargetMode="External"/><Relationship Id="rId15" Type="http://schemas.openxmlformats.org/officeDocument/2006/relationships/hyperlink" Target="https://www.pedsurglibrary.com/apsa/citation/12386558/full_citation" TargetMode="External"/><Relationship Id="rId10" Type="http://schemas.openxmlformats.org/officeDocument/2006/relationships/hyperlink" Target="https://www.pedsurglibrary.com/apsa/citation/17848242/full_citation" TargetMode="External"/><Relationship Id="rId19" Type="http://schemas.openxmlformats.org/officeDocument/2006/relationships/hyperlink" Target="https://www.pedsurglibrary.com/apsa/citation/23628262/full_citation" TargetMode="External"/><Relationship Id="rId4" Type="http://schemas.openxmlformats.org/officeDocument/2006/relationships/hyperlink" Target="https://www.pedsurglibrary.com/apsa/citation/2530329/full_citation" TargetMode="External"/><Relationship Id="rId9" Type="http://schemas.openxmlformats.org/officeDocument/2006/relationships/hyperlink" Target="https://www.pedsurglibrary.com/apsa/citation/25280661/full_citation" TargetMode="External"/><Relationship Id="rId14" Type="http://schemas.openxmlformats.org/officeDocument/2006/relationships/hyperlink" Target="https://www.pedsurglibrary.com/apsa/citation/20686898/full_citation" TargetMode="External"/><Relationship Id="rId22" Type="http://schemas.openxmlformats.org/officeDocument/2006/relationships/hyperlink" Target="https://www.pedsurglibrary.com/apsa/citation/15232762/full_citation"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s://www.pedsurglibrary.com/apsa/citation/18779007/full_citation" TargetMode="External"/><Relationship Id="rId13" Type="http://schemas.openxmlformats.org/officeDocument/2006/relationships/hyperlink" Target="https://www.pedsurglibrary.com/apsa/citation/22703778/full_citation" TargetMode="External"/><Relationship Id="rId18" Type="http://schemas.openxmlformats.org/officeDocument/2006/relationships/hyperlink" Target="https://www.pedsurglibrary.com/apsa/citation/24163195/full_citation" TargetMode="External"/><Relationship Id="rId3" Type="http://schemas.openxmlformats.org/officeDocument/2006/relationships/hyperlink" Target="https://www.pedsurglibrary.com/apsa/citation/15793730/full_citation" TargetMode="External"/><Relationship Id="rId21" Type="http://schemas.openxmlformats.org/officeDocument/2006/relationships/hyperlink" Target="https://www.pedsurglibrary.com/apsa/citation/12632367/full_citation" TargetMode="External"/><Relationship Id="rId7" Type="http://schemas.openxmlformats.org/officeDocument/2006/relationships/hyperlink" Target="https://www.pedsurglibrary.com/apsa/citation/15458885/full_citation" TargetMode="External"/><Relationship Id="rId12" Type="http://schemas.openxmlformats.org/officeDocument/2006/relationships/hyperlink" Target="https://www.pedsurglibrary.com/apsa/citation/23163992/full_citation" TargetMode="External"/><Relationship Id="rId17" Type="http://schemas.openxmlformats.org/officeDocument/2006/relationships/hyperlink" Target="https://www.pedsurglibrary.com/apsa/citation/7472975/full_citation" TargetMode="External"/><Relationship Id="rId2" Type="http://schemas.openxmlformats.org/officeDocument/2006/relationships/hyperlink" Target="https://www.pedsurglibrary.com/apsa/citation/18668252/full_citation" TargetMode="External"/><Relationship Id="rId16" Type="http://schemas.openxmlformats.org/officeDocument/2006/relationships/hyperlink" Target="https://www.pedsurglibrary.com/apsa/citation/6229620/full_citation" TargetMode="External"/><Relationship Id="rId20" Type="http://schemas.openxmlformats.org/officeDocument/2006/relationships/hyperlink" Target="https://www.pedsurglibrary.com/apsa/citation/19528383/full_citation" TargetMode="External"/><Relationship Id="rId1" Type="http://schemas.openxmlformats.org/officeDocument/2006/relationships/slideLayout" Target="../slideLayouts/slideLayout2.xml"/><Relationship Id="rId6" Type="http://schemas.openxmlformats.org/officeDocument/2006/relationships/hyperlink" Target="https://www.pedsurglibrary.com/apsa/citation/16215928/full_citation" TargetMode="External"/><Relationship Id="rId11" Type="http://schemas.openxmlformats.org/officeDocument/2006/relationships/hyperlink" Target="https://www.pedsurglibrary.com/apsa/citation/11704185/full_citation" TargetMode="External"/><Relationship Id="rId5" Type="http://schemas.openxmlformats.org/officeDocument/2006/relationships/hyperlink" Target="https://www.pedsurglibrary.com/apsa/citation/23737031/full_citation" TargetMode="External"/><Relationship Id="rId15" Type="http://schemas.openxmlformats.org/officeDocument/2006/relationships/hyperlink" Target="https://www.pedsurglibrary.com/apsa/citation/22159577/full_citation" TargetMode="External"/><Relationship Id="rId10" Type="http://schemas.openxmlformats.org/officeDocument/2006/relationships/hyperlink" Target="https://www.pedsurglibrary.com/apsa/citation/2144950/full_citation" TargetMode="External"/><Relationship Id="rId19" Type="http://schemas.openxmlformats.org/officeDocument/2006/relationships/hyperlink" Target="https://www.pedsurglibrary.com/apsa/citation/18926212/full_citation" TargetMode="External"/><Relationship Id="rId4" Type="http://schemas.openxmlformats.org/officeDocument/2006/relationships/hyperlink" Target="https://www.pedsurglibrary.com/apsa/citation/16291160/full_citation" TargetMode="External"/><Relationship Id="rId9" Type="http://schemas.openxmlformats.org/officeDocument/2006/relationships/hyperlink" Target="https://www.pedsurglibrary.com/apsa/citation/10871475/full_citation" TargetMode="External"/><Relationship Id="rId14" Type="http://schemas.openxmlformats.org/officeDocument/2006/relationships/hyperlink" Target="https://www.pedsurglibrary.com/apsa/citation/22094919/full_citation" TargetMode="External"/><Relationship Id="rId22" Type="http://schemas.openxmlformats.org/officeDocument/2006/relationships/hyperlink" Target="https://www.pedsurglibrary.com/apsa/citation/22244403/full_citation"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www.pedsurglibrary.com/apsa/citation/23701769/full_citation" TargetMode="External"/><Relationship Id="rId13" Type="http://schemas.openxmlformats.org/officeDocument/2006/relationships/hyperlink" Target="https://www.pedsurglibrary.com/apsa/citation/23519369/full_citation" TargetMode="External"/><Relationship Id="rId18" Type="http://schemas.openxmlformats.org/officeDocument/2006/relationships/hyperlink" Target="https://www.pedsurglibrary.com/apsa/citation/23932607/full_citation" TargetMode="External"/><Relationship Id="rId3" Type="http://schemas.openxmlformats.org/officeDocument/2006/relationships/hyperlink" Target="https://www.pedsurglibrary.com/apsa/citation/23583145/full_citation" TargetMode="External"/><Relationship Id="rId21" Type="http://schemas.openxmlformats.org/officeDocument/2006/relationships/hyperlink" Target="https://www.pedsurglibrary.com/apsa/citation/22089731/full_citation" TargetMode="External"/><Relationship Id="rId7" Type="http://schemas.openxmlformats.org/officeDocument/2006/relationships/hyperlink" Target="https://www.pedsurglibrary.com/apsa/citation/26500852/full_citation" TargetMode="External"/><Relationship Id="rId12" Type="http://schemas.openxmlformats.org/officeDocument/2006/relationships/hyperlink" Target="https://www.pedsurglibrary.com/apsa/citation/15065029/full_citation" TargetMode="External"/><Relationship Id="rId17" Type="http://schemas.openxmlformats.org/officeDocument/2006/relationships/hyperlink" Target="https://www.pedsurglibrary.com/apsa/citation/8263703/full_citation" TargetMode="External"/><Relationship Id="rId2" Type="http://schemas.openxmlformats.org/officeDocument/2006/relationships/hyperlink" Target="https://www.pedsurglibrary.com/apsa/citation/16677879/full_citation" TargetMode="External"/><Relationship Id="rId16" Type="http://schemas.openxmlformats.org/officeDocument/2006/relationships/hyperlink" Target="https://www.pedsurglibrary.com/apsa/citation/22098652/full_citation" TargetMode="External"/><Relationship Id="rId20" Type="http://schemas.openxmlformats.org/officeDocument/2006/relationships/hyperlink" Target="https://www.pedsurglibrary.com/apsa/citation/9035207/full_citation" TargetMode="External"/><Relationship Id="rId1" Type="http://schemas.openxmlformats.org/officeDocument/2006/relationships/slideLayout" Target="../slideLayouts/slideLayout2.xml"/><Relationship Id="rId6" Type="http://schemas.openxmlformats.org/officeDocument/2006/relationships/hyperlink" Target="https://www.pedsurglibrary.com/apsa/citation/22718102/full_citation" TargetMode="External"/><Relationship Id="rId11" Type="http://schemas.openxmlformats.org/officeDocument/2006/relationships/hyperlink" Target="https://www.pedsurglibrary.com/apsa/citation/21843732/full_citation" TargetMode="External"/><Relationship Id="rId5" Type="http://schemas.openxmlformats.org/officeDocument/2006/relationships/hyperlink" Target="https://www.pedsurglibrary.com/apsa/citation/21929993/full_citation" TargetMode="External"/><Relationship Id="rId15" Type="http://schemas.openxmlformats.org/officeDocument/2006/relationships/hyperlink" Target="https://www.pedsurglibrary.com/apsa/citation/15937815/full_citation" TargetMode="External"/><Relationship Id="rId10" Type="http://schemas.openxmlformats.org/officeDocument/2006/relationships/hyperlink" Target="https://www.pedsurglibrary.com/apsa/citation/25938951/full_citation" TargetMode="External"/><Relationship Id="rId19" Type="http://schemas.openxmlformats.org/officeDocument/2006/relationships/hyperlink" Target="https://www.pedsurglibrary.com/apsa/citation/25487483/full_citation" TargetMode="External"/><Relationship Id="rId4" Type="http://schemas.openxmlformats.org/officeDocument/2006/relationships/hyperlink" Target="https://www.pedsurglibrary.com/apsa/citation/21737095/full_citation" TargetMode="External"/><Relationship Id="rId9" Type="http://schemas.openxmlformats.org/officeDocument/2006/relationships/hyperlink" Target="https://www.pedsurglibrary.com/apsa/citation/19367181/full_citation" TargetMode="External"/><Relationship Id="rId14" Type="http://schemas.openxmlformats.org/officeDocument/2006/relationships/hyperlink" Target="https://www.pedsurglibrary.com/apsa/citation/9607472/full_citation"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www.pedsurglibrary.com/apsa/citation/20105581/full_citation" TargetMode="External"/><Relationship Id="rId13" Type="http://schemas.openxmlformats.org/officeDocument/2006/relationships/hyperlink" Target="https://www.pedsurglibrary.com/apsa/citation/24888837/full_citation" TargetMode="External"/><Relationship Id="rId18" Type="http://schemas.openxmlformats.org/officeDocument/2006/relationships/hyperlink" Target="https://www.pedsurglibrary.com/apsa/citation/25598103/full_citation" TargetMode="External"/><Relationship Id="rId3" Type="http://schemas.openxmlformats.org/officeDocument/2006/relationships/hyperlink" Target="https://www.pedsurglibrary.com/apsa/citation/22703780/full_citation" TargetMode="External"/><Relationship Id="rId21" Type="http://schemas.openxmlformats.org/officeDocument/2006/relationships/hyperlink" Target="https://www.pedsurglibrary.com/apsa/citation/10999689/full_citation" TargetMode="External"/><Relationship Id="rId7" Type="http://schemas.openxmlformats.org/officeDocument/2006/relationships/hyperlink" Target="https://www.pedsurglibrary.com/apsa/citation/18636946/full_citation" TargetMode="External"/><Relationship Id="rId12" Type="http://schemas.openxmlformats.org/officeDocument/2006/relationships/hyperlink" Target="https://www.pedsurglibrary.com/apsa/citation/12415410/full_citation" TargetMode="External"/><Relationship Id="rId17" Type="http://schemas.openxmlformats.org/officeDocument/2006/relationships/hyperlink" Target="https://www.pedsurglibrary.com/apsa/citation/11733918/full_citation" TargetMode="External"/><Relationship Id="rId2" Type="http://schemas.openxmlformats.org/officeDocument/2006/relationships/hyperlink" Target="https://www.pedsurglibrary.com/apsa/citation/25280647/full_citation" TargetMode="External"/><Relationship Id="rId16" Type="http://schemas.openxmlformats.org/officeDocument/2006/relationships/hyperlink" Target="https://www.pedsurglibrary.com/apsa/citation/25526605/full_citation" TargetMode="External"/><Relationship Id="rId20" Type="http://schemas.openxmlformats.org/officeDocument/2006/relationships/hyperlink" Target="https://www.pedsurglibrary.com/apsa/citation/6219639/full_citation" TargetMode="External"/><Relationship Id="rId1" Type="http://schemas.openxmlformats.org/officeDocument/2006/relationships/slideLayout" Target="../slideLayouts/slideLayout2.xml"/><Relationship Id="rId6" Type="http://schemas.openxmlformats.org/officeDocument/2006/relationships/hyperlink" Target="https://www.pedsurglibrary.com/apsa/citation/24592073/full_citation" TargetMode="External"/><Relationship Id="rId11" Type="http://schemas.openxmlformats.org/officeDocument/2006/relationships/hyperlink" Target="https://www.pedsurglibrary.com/apsa/citation/142311/full_citation" TargetMode="External"/><Relationship Id="rId5" Type="http://schemas.openxmlformats.org/officeDocument/2006/relationships/hyperlink" Target="https://www.pedsurglibrary.com/apsa/citation/18033964/full_citation" TargetMode="External"/><Relationship Id="rId15" Type="http://schemas.openxmlformats.org/officeDocument/2006/relationships/hyperlink" Target="https://www.pedsurglibrary.com/apsa/citation/22901910/full_citation" TargetMode="External"/><Relationship Id="rId10" Type="http://schemas.openxmlformats.org/officeDocument/2006/relationships/hyperlink" Target="https://www.pedsurglibrary.com/apsa/citation/24094951/full_citation" TargetMode="External"/><Relationship Id="rId19" Type="http://schemas.openxmlformats.org/officeDocument/2006/relationships/hyperlink" Target="https://www.pedsurglibrary.com/apsa/citation/22901911/full_citation" TargetMode="External"/><Relationship Id="rId4" Type="http://schemas.openxmlformats.org/officeDocument/2006/relationships/hyperlink" Target="https://www.pedsurglibrary.com/apsa/citation/26490011/full_citation" TargetMode="External"/><Relationship Id="rId9" Type="http://schemas.openxmlformats.org/officeDocument/2006/relationships/hyperlink" Target="https://www.pedsurglibrary.com/apsa/citation/22179441/full_citation" TargetMode="External"/><Relationship Id="rId14" Type="http://schemas.openxmlformats.org/officeDocument/2006/relationships/hyperlink" Target="https://www.pedsurglibrary.com/apsa/citation/17502190/full_citation" TargetMode="External"/><Relationship Id="rId22" Type="http://schemas.openxmlformats.org/officeDocument/2006/relationships/hyperlink" Target="https://www.pedsurglibrary.com/apsa/citation/17101354/full_citatio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mailto:pmargott@gmail.com"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Gastrosquise_manuseio_nutric.pptx"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paulomargotto.com.br/documentos/Gastrosquise_Antec_Parto_2014%20.ppt"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paulomargotto.com.br/documentos/Gastrosq_leite_materno.ppt"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Manejo_nutric_gastrosquise-2016.ppt"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Gastrosquise_morbid_2017.pdf"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Dist_Motilid_Intest.doc" TargetMode="External"/><Relationship Id="rId1" Type="http://schemas.openxmlformats.org/officeDocument/2006/relationships/slideLayout" Target="../slideLayouts/slideLayout2.xml"/><Relationship Id="rId4" Type="http://schemas.openxmlformats.org/officeDocument/2006/relationships/hyperlink" Target="https://www.ncbi.nlm.nih.gov/pubmed/21843732"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ctrTitle"/>
          </p:nvPr>
        </p:nvSpPr>
        <p:spPr>
          <a:xfrm>
            <a:off x="1754188" y="2249488"/>
            <a:ext cx="7689850" cy="1582737"/>
          </a:xfrm>
        </p:spPr>
        <p:txBody>
          <a:bodyPr>
            <a:normAutofit fontScale="90000"/>
          </a:bodyPr>
          <a:lstStyle/>
          <a:p>
            <a:pPr algn="ctr" eaLnBrk="1" hangingPunct="1"/>
            <a:r>
              <a:rPr lang="pt-BR" sz="4800" smtClean="0">
                <a:solidFill>
                  <a:srgbClr val="0000FF"/>
                </a:solidFill>
                <a:latin typeface="Arial" pitchFamily="34" charset="0"/>
                <a:cs typeface="Arial" pitchFamily="34" charset="0"/>
              </a:rPr>
              <a:t/>
            </a:r>
            <a:br>
              <a:rPr lang="pt-BR" sz="4800" smtClean="0">
                <a:solidFill>
                  <a:srgbClr val="0000FF"/>
                </a:solidFill>
                <a:latin typeface="Arial" pitchFamily="34" charset="0"/>
                <a:cs typeface="Arial" pitchFamily="34" charset="0"/>
              </a:rPr>
            </a:br>
            <a:r>
              <a:rPr lang="pt-BR" sz="4800" smtClean="0">
                <a:solidFill>
                  <a:srgbClr val="0000FF"/>
                </a:solidFill>
                <a:latin typeface="Arial" pitchFamily="34" charset="0"/>
                <a:cs typeface="Arial" pitchFamily="34" charset="0"/>
              </a:rPr>
              <a:t/>
            </a:r>
            <a:br>
              <a:rPr lang="pt-BR" sz="4800" smtClean="0">
                <a:solidFill>
                  <a:srgbClr val="0000FF"/>
                </a:solidFill>
                <a:latin typeface="Arial" pitchFamily="34" charset="0"/>
                <a:cs typeface="Arial" pitchFamily="34" charset="0"/>
              </a:rPr>
            </a:br>
            <a:r>
              <a:rPr lang="pt-BR" sz="4800" smtClean="0">
                <a:solidFill>
                  <a:srgbClr val="0000FF"/>
                </a:solidFill>
                <a:latin typeface="Arial" pitchFamily="34" charset="0"/>
                <a:cs typeface="Arial" pitchFamily="34" charset="0"/>
              </a:rPr>
              <a:t/>
            </a:r>
            <a:br>
              <a:rPr lang="pt-BR" sz="4800" smtClean="0">
                <a:solidFill>
                  <a:srgbClr val="0000FF"/>
                </a:solidFill>
                <a:latin typeface="Arial" pitchFamily="34" charset="0"/>
                <a:cs typeface="Arial" pitchFamily="34" charset="0"/>
              </a:rPr>
            </a:br>
            <a:r>
              <a:rPr lang="pt-BR" sz="4800" smtClean="0">
                <a:solidFill>
                  <a:srgbClr val="0000FF"/>
                </a:solidFill>
                <a:latin typeface="Arial" pitchFamily="34" charset="0"/>
                <a:cs typeface="Arial" pitchFamily="34" charset="0"/>
              </a:rPr>
              <a:t/>
            </a:r>
            <a:br>
              <a:rPr lang="pt-BR" sz="4800" smtClean="0">
                <a:solidFill>
                  <a:srgbClr val="0000FF"/>
                </a:solidFill>
                <a:latin typeface="Arial" pitchFamily="34" charset="0"/>
                <a:cs typeface="Arial" pitchFamily="34" charset="0"/>
              </a:rPr>
            </a:br>
            <a:r>
              <a:rPr lang="pt-BR" sz="4800" smtClean="0">
                <a:solidFill>
                  <a:srgbClr val="0000FF"/>
                </a:solidFill>
                <a:latin typeface="Arial" pitchFamily="34" charset="0"/>
                <a:cs typeface="Arial" pitchFamily="34" charset="0"/>
              </a:rPr>
              <a:t/>
            </a:r>
            <a:br>
              <a:rPr lang="pt-BR" sz="4800" smtClean="0">
                <a:solidFill>
                  <a:srgbClr val="0000FF"/>
                </a:solidFill>
                <a:latin typeface="Arial" pitchFamily="34" charset="0"/>
                <a:cs typeface="Arial" pitchFamily="34" charset="0"/>
              </a:rPr>
            </a:br>
            <a:r>
              <a:rPr lang="pt-BR" sz="4800" smtClean="0">
                <a:solidFill>
                  <a:srgbClr val="0000FF"/>
                </a:solidFill>
                <a:latin typeface="Arial" pitchFamily="34" charset="0"/>
                <a:cs typeface="Arial" pitchFamily="34" charset="0"/>
              </a:rPr>
              <a:t/>
            </a:r>
            <a:br>
              <a:rPr lang="pt-BR" sz="4800" smtClean="0">
                <a:solidFill>
                  <a:srgbClr val="0000FF"/>
                </a:solidFill>
                <a:latin typeface="Arial" pitchFamily="34" charset="0"/>
                <a:cs typeface="Arial" pitchFamily="34" charset="0"/>
              </a:rPr>
            </a:br>
            <a:r>
              <a:rPr lang="pt-BR" sz="4800" smtClean="0">
                <a:solidFill>
                  <a:srgbClr val="0000FF"/>
                </a:solidFill>
                <a:latin typeface="Arial" pitchFamily="34" charset="0"/>
                <a:cs typeface="Arial" pitchFamily="34" charset="0"/>
              </a:rPr>
              <a:t>Gastrosquise</a:t>
            </a:r>
            <a:br>
              <a:rPr lang="pt-BR" sz="4800" smtClean="0">
                <a:solidFill>
                  <a:srgbClr val="0000FF"/>
                </a:solidFill>
                <a:latin typeface="Arial" pitchFamily="34" charset="0"/>
                <a:cs typeface="Arial" pitchFamily="34" charset="0"/>
              </a:rPr>
            </a:br>
            <a:r>
              <a:rPr lang="pt-BR" sz="1600" smtClean="0">
                <a:solidFill>
                  <a:schemeClr val="tx1"/>
                </a:solidFill>
                <a:latin typeface="Arial" pitchFamily="34" charset="0"/>
                <a:cs typeface="Arial" pitchFamily="34" charset="0"/>
              </a:rPr>
              <a:t>Pediatric Surgery Library</a:t>
            </a:r>
            <a:br>
              <a:rPr lang="pt-BR" sz="1600" smtClean="0">
                <a:solidFill>
                  <a:schemeClr val="tx1"/>
                </a:solidFill>
                <a:latin typeface="Arial" pitchFamily="34" charset="0"/>
                <a:cs typeface="Arial" pitchFamily="34" charset="0"/>
              </a:rPr>
            </a:br>
            <a:r>
              <a:rPr lang="pt-BR" sz="1600" smtClean="0">
                <a:solidFill>
                  <a:schemeClr val="tx1"/>
                </a:solidFill>
                <a:latin typeface="Arial" pitchFamily="34" charset="0"/>
                <a:cs typeface="Arial" pitchFamily="34" charset="0"/>
              </a:rPr>
              <a:t>Saleem Islam, Gerald Gollin, Shnnon Koehle, Amy J Wagner</a:t>
            </a:r>
            <a:br>
              <a:rPr lang="pt-BR" sz="1600" smtClean="0">
                <a:solidFill>
                  <a:schemeClr val="tx1"/>
                </a:solidFill>
                <a:latin typeface="Arial" pitchFamily="34" charset="0"/>
                <a:cs typeface="Arial" pitchFamily="34" charset="0"/>
              </a:rPr>
            </a:br>
            <a:r>
              <a:rPr lang="pt-BR" sz="1800" b="1" smtClean="0">
                <a:hlinkClick r:id="rId2"/>
              </a:rPr>
              <a:t>Gastroschisis | Pediatric Surgery NaT - pedsurglibrary.com</a:t>
            </a:r>
            <a:r>
              <a:rPr lang="pt-BR" sz="1800" b="1" smtClean="0"/>
              <a:t/>
            </a:r>
            <a:br>
              <a:rPr lang="pt-BR" sz="1800" b="1" smtClean="0"/>
            </a:br>
            <a:endParaRPr lang="pt-BR" sz="1800" smtClean="0"/>
          </a:p>
        </p:txBody>
      </p:sp>
      <p:sp>
        <p:nvSpPr>
          <p:cNvPr id="18435" name="Subtítulo 2"/>
          <p:cNvSpPr>
            <a:spLocks noGrp="1"/>
          </p:cNvSpPr>
          <p:nvPr>
            <p:ph type="subTitle" idx="1"/>
          </p:nvPr>
        </p:nvSpPr>
        <p:spPr>
          <a:xfrm>
            <a:off x="919163" y="4224338"/>
            <a:ext cx="10367962" cy="2290762"/>
          </a:xfrm>
        </p:spPr>
        <p:txBody>
          <a:bodyPr/>
          <a:lstStyle/>
          <a:p>
            <a:pPr marL="63500" algn="ctr" eaLnBrk="1" hangingPunct="1">
              <a:lnSpc>
                <a:spcPct val="80000"/>
              </a:lnSpc>
            </a:pPr>
            <a:endParaRPr lang="pt-BR" sz="1800" b="1" dirty="0" smtClean="0">
              <a:solidFill>
                <a:srgbClr val="595959"/>
              </a:solidFill>
            </a:endParaRPr>
          </a:p>
          <a:p>
            <a:pPr marL="63500" algn="ctr" eaLnBrk="1" hangingPunct="1">
              <a:lnSpc>
                <a:spcPct val="80000"/>
              </a:lnSpc>
            </a:pPr>
            <a:r>
              <a:rPr lang="pt-BR" sz="1800" b="1" dirty="0" smtClean="0">
                <a:solidFill>
                  <a:schemeClr val="tx1"/>
                </a:solidFill>
                <a:latin typeface="Arial" pitchFamily="34" charset="0"/>
                <a:cs typeface="Arial" pitchFamily="34" charset="0"/>
              </a:rPr>
              <a:t>Apresentação: Patrícia Teodoro de Queiroz</a:t>
            </a:r>
          </a:p>
          <a:p>
            <a:pPr marL="63500" algn="ctr" eaLnBrk="1" hangingPunct="1">
              <a:lnSpc>
                <a:spcPct val="80000"/>
              </a:lnSpc>
            </a:pPr>
            <a:r>
              <a:rPr lang="pt-BR" sz="1800" b="1" dirty="0" smtClean="0">
                <a:solidFill>
                  <a:schemeClr val="tx1"/>
                </a:solidFill>
                <a:latin typeface="Arial" pitchFamily="34" charset="0"/>
                <a:cs typeface="Arial" pitchFamily="34" charset="0"/>
              </a:rPr>
              <a:t>R3 Neonatologia – HMIB/SES/DF</a:t>
            </a:r>
          </a:p>
          <a:p>
            <a:pPr marL="63500" algn="ctr" eaLnBrk="1" hangingPunct="1">
              <a:lnSpc>
                <a:spcPct val="80000"/>
              </a:lnSpc>
            </a:pPr>
            <a:r>
              <a:rPr lang="pt-BR" sz="1800" b="1" dirty="0" smtClean="0">
                <a:solidFill>
                  <a:schemeClr val="tx1"/>
                </a:solidFill>
                <a:latin typeface="Arial" pitchFamily="34" charset="0"/>
                <a:cs typeface="Arial" pitchFamily="34" charset="0"/>
              </a:rPr>
              <a:t>Coordenação: </a:t>
            </a:r>
            <a:r>
              <a:rPr lang="pt-BR" sz="1800" b="1" dirty="0" err="1" smtClean="0">
                <a:solidFill>
                  <a:schemeClr val="tx1"/>
                </a:solidFill>
                <a:latin typeface="Arial" pitchFamily="34" charset="0"/>
                <a:cs typeface="Arial" pitchFamily="34" charset="0"/>
              </a:rPr>
              <a:t>Evely</a:t>
            </a:r>
            <a:r>
              <a:rPr lang="pt-BR" sz="1800" b="1" dirty="0" smtClean="0">
                <a:solidFill>
                  <a:schemeClr val="tx1"/>
                </a:solidFill>
                <a:latin typeface="Arial" pitchFamily="34" charset="0"/>
                <a:cs typeface="Arial" pitchFamily="34" charset="0"/>
              </a:rPr>
              <a:t> </a:t>
            </a:r>
            <a:r>
              <a:rPr lang="pt-BR" sz="1800" b="1" dirty="0" err="1" smtClean="0">
                <a:solidFill>
                  <a:schemeClr val="tx1"/>
                </a:solidFill>
                <a:latin typeface="Arial" pitchFamily="34" charset="0"/>
                <a:cs typeface="Arial" pitchFamily="34" charset="0"/>
              </a:rPr>
              <a:t>Mirela</a:t>
            </a:r>
            <a:endParaRPr lang="pt-BR" sz="1800" b="1" dirty="0" smtClean="0">
              <a:solidFill>
                <a:schemeClr val="tx1"/>
              </a:solidFill>
              <a:latin typeface="Arial" pitchFamily="34" charset="0"/>
              <a:cs typeface="Arial" pitchFamily="34" charset="0"/>
            </a:endParaRPr>
          </a:p>
          <a:p>
            <a:pPr marL="63500" algn="ctr" eaLnBrk="1" hangingPunct="1">
              <a:lnSpc>
                <a:spcPct val="80000"/>
              </a:lnSpc>
            </a:pPr>
            <a:r>
              <a:rPr lang="pt-BR" sz="1800" b="1" dirty="0" smtClean="0">
                <a:solidFill>
                  <a:schemeClr val="tx1"/>
                </a:solidFill>
                <a:latin typeface="Arial" pitchFamily="34" charset="0"/>
                <a:cs typeface="Arial" pitchFamily="34" charset="0"/>
              </a:rPr>
              <a:t>Brasília, 30 de dezembro de 2017</a:t>
            </a:r>
          </a:p>
          <a:p>
            <a:pPr marL="63500" algn="ctr" eaLnBrk="1" hangingPunct="1">
              <a:lnSpc>
                <a:spcPct val="80000"/>
              </a:lnSpc>
            </a:pPr>
            <a:r>
              <a:rPr lang="pt-BR" sz="1800" b="1" dirty="0" smtClean="0">
                <a:solidFill>
                  <a:schemeClr val="tx1"/>
                </a:solidFill>
                <a:latin typeface="Arial" pitchFamily="34" charset="0"/>
                <a:cs typeface="Arial" pitchFamily="34" charset="0"/>
                <a:hlinkClick r:id="rId3"/>
              </a:rPr>
              <a:t>www.paulomargotto.com.br</a:t>
            </a:r>
            <a:r>
              <a:rPr lang="pt-BR" sz="1800" b="1" dirty="0" smtClean="0">
                <a:solidFill>
                  <a:schemeClr val="tx1"/>
                </a:solidFill>
                <a:latin typeface="Arial" pitchFamily="34" charset="0"/>
                <a:cs typeface="Arial" pitchFamily="34" charset="0"/>
              </a:rPr>
              <a:t> (</a:t>
            </a:r>
            <a:r>
              <a:rPr lang="pt-BR" sz="1800" b="1" dirty="0" smtClean="0">
                <a:solidFill>
                  <a:srgbClr val="0000FF"/>
                </a:solidFill>
                <a:latin typeface="Arial" pitchFamily="34" charset="0"/>
                <a:cs typeface="Arial" pitchFamily="34" charset="0"/>
              </a:rPr>
              <a:t>Em Atualização!) </a:t>
            </a:r>
            <a:endParaRPr lang="pt-BR" sz="1800" b="1" dirty="0" smtClean="0">
              <a:solidFill>
                <a:srgbClr val="0000FF"/>
              </a:solidFill>
              <a:latin typeface="Arial" pitchFamily="34" charset="0"/>
              <a:cs typeface="Arial" pitchFamily="34" charset="0"/>
            </a:endParaRPr>
          </a:p>
          <a:p>
            <a:pPr marL="63500" algn="ctr" eaLnBrk="1" hangingPunct="1">
              <a:lnSpc>
                <a:spcPct val="80000"/>
              </a:lnSpc>
            </a:pPr>
            <a:endParaRPr lang="pt-BR" sz="1800" b="1" dirty="0" smtClean="0">
              <a:solidFill>
                <a:schemeClr val="tx1"/>
              </a:solidFill>
              <a:latin typeface="Arial" pitchFamily="34" charset="0"/>
              <a:cs typeface="Arial" pitchFamily="34" charset="0"/>
            </a:endParaRPr>
          </a:p>
          <a:p>
            <a:pPr marL="63500" eaLnBrk="1" hangingPunct="1"/>
            <a:endParaRPr lang="pt-BR" sz="1800" dirty="0" smtClean="0">
              <a:solidFill>
                <a:schemeClr val="tx1"/>
              </a:solidFill>
            </a:endParaRPr>
          </a:p>
        </p:txBody>
      </p:sp>
      <p:sp>
        <p:nvSpPr>
          <p:cNvPr id="18436" name="Line 5"/>
          <p:cNvSpPr>
            <a:spLocks noChangeShapeType="1"/>
          </p:cNvSpPr>
          <p:nvPr/>
        </p:nvSpPr>
        <p:spPr bwMode="auto">
          <a:xfrm flipH="1" flipV="1">
            <a:off x="2633663" y="3514725"/>
            <a:ext cx="127000" cy="395288"/>
          </a:xfrm>
          <a:prstGeom prst="line">
            <a:avLst/>
          </a:prstGeom>
          <a:noFill/>
          <a:ln w="57150">
            <a:solidFill>
              <a:srgbClr val="0000FF"/>
            </a:solidFill>
            <a:round/>
            <a:headEnd/>
            <a:tailEnd type="triangle" w="med" len="med"/>
          </a:ln>
        </p:spPr>
        <p:txBody>
          <a:bodyPr/>
          <a:lstStyle/>
          <a:p>
            <a:endParaRPr lang="pt-BR"/>
          </a:p>
        </p:txBody>
      </p:sp>
      <p:pic>
        <p:nvPicPr>
          <p:cNvPr id="18437" name="Picture 7" descr="operação (2)"/>
          <p:cNvPicPr>
            <a:picLocks noChangeAspect="1" noChangeArrowheads="1"/>
          </p:cNvPicPr>
          <p:nvPr/>
        </p:nvPicPr>
        <p:blipFill>
          <a:blip r:embed="rId4">
            <a:lum bright="-6000"/>
          </a:blip>
          <a:srcRect/>
          <a:stretch>
            <a:fillRect/>
          </a:stretch>
        </p:blipFill>
        <p:spPr bwMode="auto">
          <a:xfrm>
            <a:off x="504825" y="1631950"/>
            <a:ext cx="2143125" cy="1522413"/>
          </a:xfrm>
          <a:prstGeom prst="rect">
            <a:avLst/>
          </a:prstGeom>
          <a:noFill/>
          <a:ln w="28575">
            <a:solidFill>
              <a:srgbClr val="000000"/>
            </a:solidFill>
            <a:miter lim="800000"/>
            <a:headEnd/>
            <a:tailEnd/>
          </a:ln>
        </p:spPr>
      </p:pic>
      <p:pic>
        <p:nvPicPr>
          <p:cNvPr id="18438" name="Picture 8" descr="operação (2)"/>
          <p:cNvPicPr>
            <a:picLocks noChangeAspect="1" noChangeArrowheads="1"/>
          </p:cNvPicPr>
          <p:nvPr/>
        </p:nvPicPr>
        <p:blipFill>
          <a:blip r:embed="rId5">
            <a:lum bright="12000"/>
          </a:blip>
          <a:srcRect/>
          <a:stretch>
            <a:fillRect/>
          </a:stretch>
        </p:blipFill>
        <p:spPr bwMode="auto">
          <a:xfrm>
            <a:off x="9055100" y="1446213"/>
            <a:ext cx="2141538" cy="1609725"/>
          </a:xfrm>
          <a:prstGeom prst="rect">
            <a:avLst/>
          </a:prstGeom>
          <a:noFill/>
          <a:ln w="28575">
            <a:solidFill>
              <a:srgbClr val="000000"/>
            </a:solidFill>
            <a:miter lim="800000"/>
            <a:headEnd/>
            <a:tailEnd/>
          </a:ln>
        </p:spPr>
      </p:pic>
      <p:pic>
        <p:nvPicPr>
          <p:cNvPr id="18439" name="Picture 9" descr="operação (3)"/>
          <p:cNvPicPr>
            <a:picLocks noChangeAspect="1" noChangeArrowheads="1"/>
          </p:cNvPicPr>
          <p:nvPr/>
        </p:nvPicPr>
        <p:blipFill>
          <a:blip r:embed="rId6">
            <a:lum bright="18000"/>
          </a:blip>
          <a:srcRect/>
          <a:stretch>
            <a:fillRect/>
          </a:stretch>
        </p:blipFill>
        <p:spPr bwMode="auto">
          <a:xfrm>
            <a:off x="9213850" y="4579938"/>
            <a:ext cx="2257425" cy="1438275"/>
          </a:xfrm>
          <a:prstGeom prst="rect">
            <a:avLst/>
          </a:prstGeom>
          <a:noFill/>
          <a:ln w="28575">
            <a:solidFill>
              <a:srgbClr val="000000"/>
            </a:solidFill>
            <a:miter lim="800000"/>
            <a:headEnd/>
            <a:tailEnd/>
          </a:ln>
        </p:spPr>
      </p:pic>
      <p:pic>
        <p:nvPicPr>
          <p:cNvPr id="18440" name="Picture 10" descr="operação0008"/>
          <p:cNvPicPr>
            <a:picLocks noChangeAspect="1" noChangeArrowheads="1"/>
          </p:cNvPicPr>
          <p:nvPr/>
        </p:nvPicPr>
        <p:blipFill>
          <a:blip r:embed="rId7"/>
          <a:srcRect/>
          <a:stretch>
            <a:fillRect/>
          </a:stretch>
        </p:blipFill>
        <p:spPr bwMode="auto">
          <a:xfrm>
            <a:off x="1152525" y="4651375"/>
            <a:ext cx="2257425" cy="1519238"/>
          </a:xfrm>
          <a:prstGeom prst="rect">
            <a:avLst/>
          </a:prstGeom>
          <a:noFill/>
          <a:ln w="28575">
            <a:solidFill>
              <a:srgbClr val="000000"/>
            </a:solidFill>
            <a:miter lim="800000"/>
            <a:headEnd/>
            <a:tailEnd/>
          </a:ln>
        </p:spPr>
      </p:pic>
      <p:sp>
        <p:nvSpPr>
          <p:cNvPr id="18441" name="Text Box 11"/>
          <p:cNvSpPr txBox="1">
            <a:spLocks noChangeArrowheads="1"/>
          </p:cNvSpPr>
          <p:nvPr/>
        </p:nvSpPr>
        <p:spPr bwMode="auto">
          <a:xfrm>
            <a:off x="1184275" y="3136900"/>
            <a:ext cx="971550" cy="366713"/>
          </a:xfrm>
          <a:prstGeom prst="rect">
            <a:avLst/>
          </a:prstGeom>
          <a:noFill/>
          <a:ln w="9525">
            <a:noFill/>
            <a:miter lim="800000"/>
            <a:headEnd/>
            <a:tailEnd/>
          </a:ln>
        </p:spPr>
        <p:txBody>
          <a:bodyPr wrap="none">
            <a:spAutoFit/>
          </a:bodyPr>
          <a:lstStyle/>
          <a:p>
            <a:r>
              <a:rPr lang="pt-BR">
                <a:solidFill>
                  <a:schemeClr val="hlink"/>
                </a:solidFill>
              </a:rPr>
              <a:t>Grau I*</a:t>
            </a:r>
            <a:r>
              <a:rPr lang="pt-BR"/>
              <a:t> </a:t>
            </a:r>
          </a:p>
        </p:txBody>
      </p:sp>
      <p:sp>
        <p:nvSpPr>
          <p:cNvPr id="18442" name="Text Box 12"/>
          <p:cNvSpPr txBox="1">
            <a:spLocks noChangeArrowheads="1"/>
          </p:cNvSpPr>
          <p:nvPr/>
        </p:nvSpPr>
        <p:spPr bwMode="auto">
          <a:xfrm>
            <a:off x="9663113" y="3008313"/>
            <a:ext cx="1035050" cy="366712"/>
          </a:xfrm>
          <a:prstGeom prst="rect">
            <a:avLst/>
          </a:prstGeom>
          <a:noFill/>
          <a:ln w="9525">
            <a:noFill/>
            <a:miter lim="800000"/>
            <a:headEnd/>
            <a:tailEnd/>
          </a:ln>
        </p:spPr>
        <p:txBody>
          <a:bodyPr wrap="none">
            <a:spAutoFit/>
          </a:bodyPr>
          <a:lstStyle/>
          <a:p>
            <a:r>
              <a:rPr lang="pt-BR">
                <a:solidFill>
                  <a:schemeClr val="hlink"/>
                </a:solidFill>
              </a:rPr>
              <a:t>Grau II*</a:t>
            </a:r>
            <a:r>
              <a:rPr lang="pt-BR"/>
              <a:t> </a:t>
            </a:r>
          </a:p>
        </p:txBody>
      </p:sp>
      <p:sp>
        <p:nvSpPr>
          <p:cNvPr id="18443" name="Text Box 13"/>
          <p:cNvSpPr txBox="1">
            <a:spLocks noChangeArrowheads="1"/>
          </p:cNvSpPr>
          <p:nvPr/>
        </p:nvSpPr>
        <p:spPr bwMode="auto">
          <a:xfrm>
            <a:off x="1792288" y="6251575"/>
            <a:ext cx="1098550" cy="366713"/>
          </a:xfrm>
          <a:prstGeom prst="rect">
            <a:avLst/>
          </a:prstGeom>
          <a:noFill/>
          <a:ln w="9525">
            <a:noFill/>
            <a:miter lim="800000"/>
            <a:headEnd/>
            <a:tailEnd/>
          </a:ln>
        </p:spPr>
        <p:txBody>
          <a:bodyPr wrap="none">
            <a:spAutoFit/>
          </a:bodyPr>
          <a:lstStyle/>
          <a:p>
            <a:r>
              <a:rPr lang="pt-BR">
                <a:solidFill>
                  <a:schemeClr val="hlink"/>
                </a:solidFill>
              </a:rPr>
              <a:t>Grau III*</a:t>
            </a:r>
            <a:r>
              <a:rPr lang="pt-BR"/>
              <a:t> </a:t>
            </a:r>
          </a:p>
        </p:txBody>
      </p:sp>
      <p:sp>
        <p:nvSpPr>
          <p:cNvPr id="18444" name="Text Box 14"/>
          <p:cNvSpPr txBox="1">
            <a:spLocks noChangeArrowheads="1"/>
          </p:cNvSpPr>
          <p:nvPr/>
        </p:nvSpPr>
        <p:spPr bwMode="auto">
          <a:xfrm>
            <a:off x="9801225" y="6097588"/>
            <a:ext cx="1009650" cy="366712"/>
          </a:xfrm>
          <a:prstGeom prst="rect">
            <a:avLst/>
          </a:prstGeom>
          <a:noFill/>
          <a:ln w="9525">
            <a:noFill/>
            <a:miter lim="800000"/>
            <a:headEnd/>
            <a:tailEnd/>
          </a:ln>
        </p:spPr>
        <p:txBody>
          <a:bodyPr wrap="none">
            <a:spAutoFit/>
          </a:bodyPr>
          <a:lstStyle/>
          <a:p>
            <a:r>
              <a:rPr lang="pt-BR">
                <a:solidFill>
                  <a:schemeClr val="hlink"/>
                </a:solidFill>
              </a:rPr>
              <a:t>Grau III</a:t>
            </a:r>
            <a:r>
              <a:rPr lang="pt-BR"/>
              <a:t> </a:t>
            </a:r>
          </a:p>
        </p:txBody>
      </p:sp>
      <p:sp>
        <p:nvSpPr>
          <p:cNvPr id="18445" name="Text Box 15"/>
          <p:cNvSpPr txBox="1">
            <a:spLocks noChangeArrowheads="1"/>
          </p:cNvSpPr>
          <p:nvPr/>
        </p:nvSpPr>
        <p:spPr bwMode="auto">
          <a:xfrm>
            <a:off x="2717800" y="3725863"/>
            <a:ext cx="6261100" cy="304800"/>
          </a:xfrm>
          <a:prstGeom prst="rect">
            <a:avLst/>
          </a:prstGeom>
          <a:noFill/>
          <a:ln w="9525">
            <a:noFill/>
            <a:miter lim="800000"/>
            <a:headEnd/>
            <a:tailEnd/>
          </a:ln>
        </p:spPr>
        <p:txBody>
          <a:bodyPr wrap="none">
            <a:spAutoFit/>
          </a:bodyPr>
          <a:lstStyle/>
          <a:p>
            <a:r>
              <a:rPr lang="pt-BR" sz="1400">
                <a:solidFill>
                  <a:srgbClr val="0000FF"/>
                </a:solidFill>
              </a:rPr>
              <a:t>(Para obter o Artigo Integral: copie este endereço, vá ao www.google.com.br)</a:t>
            </a:r>
          </a:p>
        </p:txBody>
      </p:sp>
      <p:sp>
        <p:nvSpPr>
          <p:cNvPr id="18446" name="Text Box 16"/>
          <p:cNvSpPr txBox="1">
            <a:spLocks noChangeArrowheads="1"/>
          </p:cNvSpPr>
          <p:nvPr/>
        </p:nvSpPr>
        <p:spPr bwMode="auto">
          <a:xfrm>
            <a:off x="5410200" y="6370638"/>
            <a:ext cx="1109663" cy="366712"/>
          </a:xfrm>
          <a:prstGeom prst="rect">
            <a:avLst/>
          </a:prstGeom>
          <a:noFill/>
          <a:ln w="9525">
            <a:noFill/>
            <a:miter lim="800000"/>
            <a:headEnd/>
            <a:tailEnd/>
          </a:ln>
        </p:spPr>
        <p:txBody>
          <a:bodyPr wrap="none">
            <a:spAutoFit/>
          </a:bodyPr>
          <a:lstStyle/>
          <a:p>
            <a:r>
              <a:rPr lang="pt-BR"/>
              <a:t>*</a:t>
            </a:r>
            <a:r>
              <a:rPr lang="pt-BR" sz="1200"/>
              <a:t>Jaísa Moura</a:t>
            </a:r>
          </a:p>
        </p:txBody>
      </p:sp>
      <p:pic>
        <p:nvPicPr>
          <p:cNvPr id="18447" name="Picture 18" descr="20160301_124918"/>
          <p:cNvPicPr>
            <a:picLocks noChangeAspect="1" noChangeArrowheads="1"/>
          </p:cNvPicPr>
          <p:nvPr/>
        </p:nvPicPr>
        <p:blipFill>
          <a:blip r:embed="rId8"/>
          <a:srcRect/>
          <a:stretch>
            <a:fillRect/>
          </a:stretch>
        </p:blipFill>
        <p:spPr bwMode="auto">
          <a:xfrm>
            <a:off x="3875088" y="57150"/>
            <a:ext cx="3679825" cy="2070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2592388" y="623888"/>
            <a:ext cx="8912225" cy="1281112"/>
          </a:xfrm>
        </p:spPr>
        <p:txBody>
          <a:bodyPr/>
          <a:lstStyle/>
          <a:p>
            <a:pPr eaLnBrk="1" hangingPunct="1"/>
            <a:r>
              <a:rPr lang="pt-BR" smtClean="0">
                <a:latin typeface="Arial" pitchFamily="34" charset="0"/>
                <a:cs typeface="Arial" pitchFamily="34" charset="0"/>
              </a:rPr>
              <a:t>Gastrosquise</a:t>
            </a:r>
          </a:p>
        </p:txBody>
      </p:sp>
      <p:sp>
        <p:nvSpPr>
          <p:cNvPr id="3" name="Espaço Reservado para Conteúdo 2"/>
          <p:cNvSpPr>
            <a:spLocks noGrp="1"/>
          </p:cNvSpPr>
          <p:nvPr>
            <p:ph idx="1"/>
          </p:nvPr>
        </p:nvSpPr>
        <p:spPr>
          <a:xfrm>
            <a:off x="677863" y="1930400"/>
            <a:ext cx="11163300" cy="4130675"/>
          </a:xfrm>
        </p:spPr>
        <p:txBody>
          <a:bodyPr rtlCol="0">
            <a:normAutofit/>
          </a:bodyPr>
          <a:lstStyle/>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Defeito congênito </a:t>
            </a:r>
            <a:r>
              <a:rPr lang="pt-BR" sz="1800" b="1" dirty="0">
                <a:solidFill>
                  <a:schemeClr val="tx1">
                    <a:lumMod val="75000"/>
                    <a:lumOff val="25000"/>
                  </a:schemeClr>
                </a:solidFill>
                <a:latin typeface="Arial" panose="020B0604020202020204" pitchFamily="34" charset="0"/>
                <a:cs typeface="Arial" panose="020B0604020202020204" pitchFamily="34" charset="0"/>
              </a:rPr>
              <a:t>da parede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abdominal.</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Uma das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condições </a:t>
            </a:r>
            <a:r>
              <a:rPr lang="pt-BR" sz="1800" b="1" dirty="0">
                <a:solidFill>
                  <a:schemeClr val="tx1">
                    <a:lumMod val="75000"/>
                    <a:lumOff val="25000"/>
                  </a:schemeClr>
                </a:solidFill>
                <a:latin typeface="Arial" panose="020B0604020202020204" pitchFamily="34" charset="0"/>
                <a:cs typeface="Arial" panose="020B0604020202020204" pitchFamily="34" charset="0"/>
              </a:rPr>
              <a:t>cirúrgicas neonatais mais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comuns</a:t>
            </a:r>
            <a:r>
              <a:rPr lang="pt-BR" sz="1800" dirty="0">
                <a:solidFill>
                  <a:schemeClr val="tx1">
                    <a:lumMod val="75000"/>
                    <a:lumOff val="25000"/>
                  </a:schemeClr>
                </a:solidFill>
                <a:latin typeface="Arial" panose="020B0604020202020204" pitchFamily="34" charset="0"/>
                <a:cs typeface="Arial" panose="020B0604020202020204" pitchFamily="34" charset="0"/>
              </a:rPr>
              <a:t>.</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i="1" dirty="0" err="1" smtClean="0">
                <a:solidFill>
                  <a:schemeClr val="tx1">
                    <a:lumMod val="75000"/>
                    <a:lumOff val="25000"/>
                  </a:schemeClr>
                </a:solidFill>
                <a:latin typeface="Arial" panose="020B0604020202020204" pitchFamily="34" charset="0"/>
                <a:cs typeface="Arial" panose="020B0604020202020204" pitchFamily="34" charset="0"/>
              </a:rPr>
              <a:t>Gastrosquise</a:t>
            </a:r>
            <a:r>
              <a:rPr lang="pt-BR" sz="1800" dirty="0" smtClean="0">
                <a:solidFill>
                  <a:schemeClr val="tx1">
                    <a:lumMod val="75000"/>
                    <a:lumOff val="25000"/>
                  </a:schemeClr>
                </a:solidFill>
                <a:latin typeface="Arial" panose="020B0604020202020204" pitchFamily="34" charset="0"/>
                <a:cs typeface="Arial" panose="020B0604020202020204" pitchFamily="34" charset="0"/>
              </a:rPr>
              <a:t> surgiu do grego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gastro</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r>
              <a:rPr lang="pt-BR" sz="1800" b="1" dirty="0">
                <a:solidFill>
                  <a:schemeClr val="tx1">
                    <a:lumMod val="75000"/>
                    <a:lumOff val="25000"/>
                  </a:schemeClr>
                </a:solidFill>
                <a:latin typeface="Arial" panose="020B0604020202020204" pitchFamily="34" charset="0"/>
                <a:cs typeface="Arial" panose="020B0604020202020204" pitchFamily="34" charset="0"/>
              </a:rPr>
              <a:t>abdômen</a:t>
            </a:r>
            <a:r>
              <a:rPr lang="pt-BR" sz="1800" dirty="0">
                <a:solidFill>
                  <a:schemeClr val="tx1">
                    <a:lumMod val="75000"/>
                    <a:lumOff val="25000"/>
                  </a:schemeClr>
                </a:solidFill>
                <a:latin typeface="Arial" panose="020B0604020202020204" pitchFamily="34" charset="0"/>
                <a:cs typeface="Arial" panose="020B0604020202020204" pitchFamily="34" charset="0"/>
              </a:rPr>
              <a:t>) e do </a:t>
            </a:r>
            <a:r>
              <a:rPr lang="pt-BR" sz="1800" b="1" dirty="0">
                <a:solidFill>
                  <a:schemeClr val="tx1">
                    <a:lumMod val="75000"/>
                    <a:lumOff val="25000"/>
                  </a:schemeClr>
                </a:solidFill>
                <a:latin typeface="Arial" panose="020B0604020202020204" pitchFamily="34" charset="0"/>
                <a:cs typeface="Arial" panose="020B0604020202020204" pitchFamily="34" charset="0"/>
              </a:rPr>
              <a:t>cisma</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fissura</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fissura na barriga</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1</a:t>
            </a:r>
            <a:endParaRPr lang="pt-BR" sz="1800" baseline="300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Em 1733,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Calder</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documentou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sobre </a:t>
            </a:r>
            <a:r>
              <a:rPr lang="pt-BR" sz="1800" b="1" dirty="0">
                <a:solidFill>
                  <a:schemeClr val="tx1">
                    <a:lumMod val="75000"/>
                    <a:lumOff val="25000"/>
                  </a:schemeClr>
                </a:solidFill>
                <a:latin typeface="Arial" panose="020B0604020202020204" pitchFamily="34" charset="0"/>
                <a:cs typeface="Arial" panose="020B0604020202020204" pitchFamily="34" charset="0"/>
              </a:rPr>
              <a:t>dois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bebês com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gastrosquise</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baseline="30000" dirty="0" smtClean="0">
                <a:solidFill>
                  <a:schemeClr val="tx1">
                    <a:lumMod val="75000"/>
                    <a:lumOff val="25000"/>
                  </a:schemeClr>
                </a:solidFill>
                <a:latin typeface="Arial" panose="020B0604020202020204" pitchFamily="34" charset="0"/>
                <a:cs typeface="Arial" panose="020B0604020202020204" pitchFamily="34" charset="0"/>
              </a:rPr>
              <a:t>2</a:t>
            </a:r>
            <a:endParaRPr lang="pt-BR" sz="1800" baseline="300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a:solidFill>
                  <a:schemeClr val="tx1">
                    <a:lumMod val="75000"/>
                    <a:lumOff val="25000"/>
                  </a:schemeClr>
                </a:solidFill>
                <a:latin typeface="Arial" panose="020B0604020202020204" pitchFamily="34" charset="0"/>
                <a:cs typeface="Arial" panose="020B0604020202020204" pitchFamily="34" charset="0"/>
              </a:rPr>
              <a:t>William </a:t>
            </a:r>
            <a:r>
              <a:rPr lang="pt-BR" sz="1800" b="1" dirty="0" err="1">
                <a:solidFill>
                  <a:schemeClr val="tx1">
                    <a:lumMod val="75000"/>
                    <a:lumOff val="25000"/>
                  </a:schemeClr>
                </a:solidFill>
                <a:latin typeface="Arial" panose="020B0604020202020204" pitchFamily="34" charset="0"/>
                <a:cs typeface="Arial" panose="020B0604020202020204" pitchFamily="34" charset="0"/>
              </a:rPr>
              <a:t>Fear</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em 1878</a:t>
            </a:r>
            <a:r>
              <a:rPr lang="pt-BR" sz="1800" dirty="0" smtClean="0">
                <a:solidFill>
                  <a:schemeClr val="tx1">
                    <a:lumMod val="75000"/>
                    <a:lumOff val="25000"/>
                  </a:schemeClr>
                </a:solidFill>
                <a:latin typeface="Arial" panose="020B0604020202020204" pitchFamily="34" charset="0"/>
                <a:cs typeface="Arial" panose="020B0604020202020204" pitchFamily="34" charset="0"/>
              </a:rPr>
              <a:t> informou 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primeiro </a:t>
            </a:r>
            <a:r>
              <a:rPr lang="pt-BR" sz="1800" b="1" dirty="0">
                <a:solidFill>
                  <a:schemeClr val="tx1">
                    <a:lumMod val="75000"/>
                    <a:lumOff val="25000"/>
                  </a:schemeClr>
                </a:solidFill>
                <a:latin typeface="Arial" panose="020B0604020202020204" pitchFamily="34" charset="0"/>
                <a:cs typeface="Arial" panose="020B0604020202020204" pitchFamily="34" charset="0"/>
              </a:rPr>
              <a:t>tratamento bem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sucedido</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aseline="30000" dirty="0">
                <a:solidFill>
                  <a:schemeClr val="tx1">
                    <a:lumMod val="75000"/>
                    <a:lumOff val="25000"/>
                  </a:schemeClr>
                </a:solidFill>
                <a:latin typeface="Arial" panose="020B0604020202020204" pitchFamily="34" charset="0"/>
                <a:cs typeface="Arial" panose="020B0604020202020204" pitchFamily="34" charset="0"/>
              </a:rPr>
              <a:t>2</a:t>
            </a:r>
          </a:p>
          <a:p>
            <a:pPr algn="just" eaLnBrk="1" fontAlgn="auto" hangingPunct="1">
              <a:spcAft>
                <a:spcPts val="0"/>
              </a:spcAft>
              <a:buFont typeface="Wingdings 3" charset="2"/>
              <a:buChar char=""/>
              <a:defRPr/>
            </a:pPr>
            <a:r>
              <a:rPr lang="pt-BR" sz="1800" dirty="0">
                <a:solidFill>
                  <a:schemeClr val="tx1">
                    <a:lumMod val="75000"/>
                    <a:lumOff val="25000"/>
                  </a:schemeClr>
                </a:solidFill>
                <a:latin typeface="Arial" panose="020B0604020202020204" pitchFamily="34" charset="0"/>
                <a:cs typeface="Arial" panose="020B0604020202020204" pitchFamily="34" charset="0"/>
              </a:rPr>
              <a:t>D</a:t>
            </a:r>
            <a:r>
              <a:rPr lang="pt-BR" sz="1800" dirty="0" smtClean="0">
                <a:solidFill>
                  <a:schemeClr val="tx1">
                    <a:lumMod val="75000"/>
                    <a:lumOff val="25000"/>
                  </a:schemeClr>
                </a:solidFill>
                <a:latin typeface="Arial" panose="020B0604020202020204" pitchFamily="34" charset="0"/>
                <a:cs typeface="Arial" panose="020B0604020202020204" pitchFamily="34" charset="0"/>
              </a:rPr>
              <a:t>écada </a:t>
            </a:r>
            <a:r>
              <a:rPr lang="pt-BR" sz="1800" dirty="0">
                <a:solidFill>
                  <a:schemeClr val="tx1">
                    <a:lumMod val="75000"/>
                    <a:lumOff val="25000"/>
                  </a:schemeClr>
                </a:solidFill>
                <a:latin typeface="Arial" panose="020B0604020202020204" pitchFamily="34" charset="0"/>
                <a:cs typeface="Arial" panose="020B0604020202020204" pitchFamily="34" charset="0"/>
              </a:rPr>
              <a:t>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1940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relatos </a:t>
            </a:r>
            <a:r>
              <a:rPr lang="pt-BR" sz="1800" dirty="0">
                <a:solidFill>
                  <a:schemeClr val="tx1">
                    <a:lumMod val="75000"/>
                    <a:lumOff val="25000"/>
                  </a:schemeClr>
                </a:solidFill>
                <a:latin typeface="Arial" panose="020B0604020202020204" pitchFamily="34" charset="0"/>
                <a:cs typeface="Arial" panose="020B0604020202020204" pitchFamily="34" charset="0"/>
              </a:rPr>
              <a:t>de </a:t>
            </a:r>
            <a:r>
              <a:rPr lang="pt-BR" sz="1800" b="1" dirty="0">
                <a:solidFill>
                  <a:schemeClr val="tx1">
                    <a:lumMod val="75000"/>
                    <a:lumOff val="25000"/>
                  </a:schemeClr>
                </a:solidFill>
                <a:latin typeface="Arial" panose="020B0604020202020204" pitchFamily="34" charset="0"/>
                <a:cs typeface="Arial" panose="020B0604020202020204" pitchFamily="34" charset="0"/>
              </a:rPr>
              <a:t>reparos de </a:t>
            </a:r>
            <a:r>
              <a:rPr lang="pt-BR" sz="1800" b="1" dirty="0" err="1">
                <a:solidFill>
                  <a:schemeClr val="tx1">
                    <a:lumMod val="75000"/>
                    <a:lumOff val="25000"/>
                  </a:schemeClr>
                </a:solidFill>
                <a:latin typeface="Arial" panose="020B0604020202020204" pitchFamily="34" charset="0"/>
                <a:cs typeface="Arial" panose="020B0604020202020204" pitchFamily="34" charset="0"/>
              </a:rPr>
              <a:t>gastrosquise</a:t>
            </a:r>
            <a:r>
              <a:rPr lang="pt-BR" sz="1800" dirty="0">
                <a:solidFill>
                  <a:schemeClr val="tx1">
                    <a:lumMod val="75000"/>
                    <a:lumOff val="25000"/>
                  </a:schemeClr>
                </a:solidFill>
                <a:latin typeface="Arial" panose="020B0604020202020204" pitchFamily="34" charset="0"/>
                <a:cs typeface="Arial" panose="020B0604020202020204" pitchFamily="34" charset="0"/>
              </a:rPr>
              <a:t>, no entanto, a </a:t>
            </a:r>
            <a:r>
              <a:rPr lang="pt-BR" sz="1800" b="1" dirty="0">
                <a:solidFill>
                  <a:schemeClr val="tx1">
                    <a:lumMod val="75000"/>
                    <a:lumOff val="25000"/>
                  </a:schemeClr>
                </a:solidFill>
                <a:latin typeface="Arial" panose="020B0604020202020204" pitchFamily="34" charset="0"/>
                <a:cs typeface="Arial" panose="020B0604020202020204" pitchFamily="34" charset="0"/>
              </a:rPr>
              <a:t>sobrevivência não era comum</a:t>
            </a:r>
            <a:r>
              <a:rPr lang="pt-BR" sz="1800" dirty="0">
                <a:solidFill>
                  <a:schemeClr val="tx1">
                    <a:lumMod val="75000"/>
                    <a:lumOff val="25000"/>
                  </a:schemeClr>
                </a:solidFill>
                <a:latin typeface="Arial" panose="020B0604020202020204" pitchFamily="34" charset="0"/>
                <a:cs typeface="Arial" panose="020B0604020202020204" pitchFamily="34" charset="0"/>
              </a:rPr>
              <a:t>.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O </a:t>
            </a:r>
            <a:r>
              <a:rPr lang="pt-BR" sz="1800" b="1" dirty="0">
                <a:solidFill>
                  <a:schemeClr val="tx1">
                    <a:lumMod val="75000"/>
                    <a:lumOff val="25000"/>
                  </a:schemeClr>
                </a:solidFill>
                <a:latin typeface="Arial" panose="020B0604020202020204" pitchFamily="34" charset="0"/>
                <a:cs typeface="Arial" panose="020B0604020202020204" pitchFamily="34" charset="0"/>
              </a:rPr>
              <a:t>primeiro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relato 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silo</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a:solidFill>
                  <a:schemeClr val="tx1">
                    <a:lumMod val="75000"/>
                    <a:lumOff val="25000"/>
                  </a:schemeClr>
                </a:solidFill>
                <a:latin typeface="Arial" panose="020B0604020202020204" pitchFamily="34" charset="0"/>
                <a:cs typeface="Arial" panose="020B0604020202020204" pitchFamily="34" charset="0"/>
              </a:rPr>
              <a:t>foi por </a:t>
            </a:r>
            <a:r>
              <a:rPr lang="pt-BR" sz="1800" b="1" dirty="0">
                <a:solidFill>
                  <a:schemeClr val="tx1">
                    <a:lumMod val="75000"/>
                    <a:lumOff val="25000"/>
                  </a:schemeClr>
                </a:solidFill>
                <a:latin typeface="Arial" panose="020B0604020202020204" pitchFamily="34" charset="0"/>
                <a:cs typeface="Arial" panose="020B0604020202020204" pitchFamily="34" charset="0"/>
              </a:rPr>
              <a:t>Schuster em</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1967</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3</a:t>
            </a:r>
            <a:endParaRPr lang="pt-BR" sz="1800" baseline="30000" dirty="0">
              <a:solidFill>
                <a:schemeClr val="tx1">
                  <a:lumMod val="75000"/>
                  <a:lumOff val="25000"/>
                </a:schemeClr>
              </a:solidFill>
              <a:latin typeface="Arial" panose="020B0604020202020204" pitchFamily="34" charset="0"/>
              <a:cs typeface="Arial" panose="020B0604020202020204" pitchFamily="34" charset="0"/>
            </a:endParaRPr>
          </a:p>
          <a:p>
            <a:pPr marL="0" indent="0" eaLnBrk="1" fontAlgn="auto" hangingPunct="1">
              <a:spcAft>
                <a:spcPts val="0"/>
              </a:spcAft>
              <a:buFont typeface="Wingdings 3" charset="2"/>
              <a:buNone/>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1727200" y="585788"/>
            <a:ext cx="8534400" cy="1506537"/>
          </a:xfrm>
        </p:spPr>
        <p:txBody>
          <a:bodyPr/>
          <a:lstStyle/>
          <a:p>
            <a:pPr eaLnBrk="1" hangingPunct="1"/>
            <a:r>
              <a:rPr lang="pt-BR" smtClean="0">
                <a:latin typeface="Arial" pitchFamily="34" charset="0"/>
                <a:cs typeface="Arial" pitchFamily="34" charset="0"/>
              </a:rPr>
              <a:t>Epidemiologia</a:t>
            </a:r>
            <a:r>
              <a:rPr lang="pt-BR" smtClean="0"/>
              <a:t/>
            </a:r>
            <a:br>
              <a:rPr lang="pt-BR" smtClean="0"/>
            </a:br>
            <a:endParaRPr lang="pt-BR" smtClean="0"/>
          </a:p>
        </p:txBody>
      </p:sp>
      <p:sp>
        <p:nvSpPr>
          <p:cNvPr id="3" name="Espaço Reservado para Conteúdo 2"/>
          <p:cNvSpPr>
            <a:spLocks noGrp="1"/>
          </p:cNvSpPr>
          <p:nvPr>
            <p:ph idx="1"/>
          </p:nvPr>
        </p:nvSpPr>
        <p:spPr>
          <a:xfrm>
            <a:off x="684213" y="1654175"/>
            <a:ext cx="11009312" cy="4143375"/>
          </a:xfrm>
        </p:spPr>
        <p:txBody>
          <a:bodyPr rtlCol="0">
            <a:normAutofit/>
          </a:bodyPr>
          <a:lstStyle/>
          <a:p>
            <a:pPr algn="just" eaLnBrk="1" fontAlgn="auto" hangingPunct="1">
              <a:spcAft>
                <a:spcPts val="0"/>
              </a:spcAft>
              <a:buFont typeface="Wingdings 3" charset="2"/>
              <a:buChar char=""/>
              <a:defRPr/>
            </a:pP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prevalência </a:t>
            </a:r>
            <a:r>
              <a:rPr lang="pt-BR" sz="1800" dirty="0" smtClean="0">
                <a:solidFill>
                  <a:schemeClr val="tx1">
                    <a:lumMod val="75000"/>
                    <a:lumOff val="25000"/>
                  </a:schemeClr>
                </a:solidFill>
                <a:latin typeface="Arial" panose="020B0604020202020204" pitchFamily="34" charset="0"/>
                <a:cs typeface="Arial" panose="020B0604020202020204" pitchFamily="34" charset="0"/>
              </a:rPr>
              <a:t>vem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aumentando</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sem explicação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clara</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aseline="30000" dirty="0">
                <a:solidFill>
                  <a:schemeClr val="tx1">
                    <a:lumMod val="75000"/>
                    <a:lumOff val="25000"/>
                  </a:schemeClr>
                </a:solidFill>
                <a:latin typeface="Arial" panose="020B0604020202020204" pitchFamily="34" charset="0"/>
                <a:cs typeface="Arial" panose="020B0604020202020204" pitchFamily="34" charset="0"/>
              </a:rPr>
              <a:t>5</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Não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foi observado relação entre</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gênero</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 </a:t>
            </a:r>
            <a:r>
              <a:rPr lang="pt-BR" sz="1800" b="1" dirty="0">
                <a:solidFill>
                  <a:schemeClr val="tx1">
                    <a:lumMod val="75000"/>
                    <a:lumOff val="25000"/>
                  </a:schemeClr>
                </a:solidFill>
                <a:latin typeface="Arial" panose="020B0604020202020204" pitchFamily="34" charset="0"/>
                <a:cs typeface="Arial" panose="020B0604020202020204" pitchFamily="34" charset="0"/>
              </a:rPr>
              <a:t>maioria</a:t>
            </a:r>
            <a:r>
              <a:rPr lang="pt-BR" sz="1800" dirty="0">
                <a:solidFill>
                  <a:schemeClr val="tx1">
                    <a:lumMod val="75000"/>
                    <a:lumOff val="25000"/>
                  </a:schemeClr>
                </a:solidFill>
                <a:latin typeface="Arial" panose="020B0604020202020204" pitchFamily="34" charset="0"/>
                <a:cs typeface="Arial" panose="020B0604020202020204" pitchFamily="34" charset="0"/>
              </a:rPr>
              <a:t> dos neonatos nasce um </a:t>
            </a:r>
            <a:r>
              <a:rPr lang="pt-BR" sz="1800" b="1" dirty="0">
                <a:solidFill>
                  <a:schemeClr val="tx1">
                    <a:lumMod val="75000"/>
                    <a:lumOff val="25000"/>
                  </a:schemeClr>
                </a:solidFill>
                <a:latin typeface="Arial" panose="020B0604020202020204" pitchFamily="34" charset="0"/>
                <a:cs typeface="Arial" panose="020B0604020202020204" pitchFamily="34" charset="0"/>
              </a:rPr>
              <a:t>pouco prematura</a:t>
            </a:r>
            <a:r>
              <a:rPr lang="pt-BR" sz="1800" dirty="0">
                <a:solidFill>
                  <a:schemeClr val="tx1">
                    <a:lumMod val="75000"/>
                    <a:lumOff val="25000"/>
                  </a:schemeClr>
                </a:solidFill>
                <a:latin typeface="Arial" panose="020B0604020202020204" pitchFamily="34" charset="0"/>
                <a:cs typeface="Arial" panose="020B0604020202020204" pitchFamily="34" charset="0"/>
              </a:rPr>
              <a:t>.</a:t>
            </a:r>
          </a:p>
          <a:p>
            <a:pPr marL="0" indent="0" eaLnBrk="1" fontAlgn="auto" hangingPunct="1">
              <a:spcAft>
                <a:spcPts val="0"/>
              </a:spcAft>
              <a:buFont typeface="Wingdings 3" charset="2"/>
              <a:buNone/>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1922463" y="558800"/>
            <a:ext cx="8534400" cy="1508125"/>
          </a:xfrm>
        </p:spPr>
        <p:txBody>
          <a:bodyPr/>
          <a:lstStyle/>
          <a:p>
            <a:pPr eaLnBrk="1" hangingPunct="1"/>
            <a:r>
              <a:rPr lang="pt-BR" smtClean="0">
                <a:latin typeface="Arial" pitchFamily="34" charset="0"/>
                <a:cs typeface="Arial" pitchFamily="34" charset="0"/>
              </a:rPr>
              <a:t>Epidemiologia</a:t>
            </a:r>
            <a:r>
              <a:rPr lang="pt-BR" smtClean="0"/>
              <a:t/>
            </a:r>
            <a:br>
              <a:rPr lang="pt-BR" smtClean="0"/>
            </a:br>
            <a:endParaRPr lang="pt-BR" smtClean="0"/>
          </a:p>
        </p:txBody>
      </p:sp>
      <p:sp>
        <p:nvSpPr>
          <p:cNvPr id="21507" name="Espaço Reservado para Conteúdo 2"/>
          <p:cNvSpPr>
            <a:spLocks noGrp="1"/>
          </p:cNvSpPr>
          <p:nvPr>
            <p:ph idx="1"/>
          </p:nvPr>
        </p:nvSpPr>
        <p:spPr>
          <a:xfrm>
            <a:off x="684213" y="1562100"/>
            <a:ext cx="11009312" cy="4541838"/>
          </a:xfrm>
        </p:spPr>
        <p:txBody>
          <a:bodyPr/>
          <a:lstStyle/>
          <a:p>
            <a:pPr marL="0" indent="0" eaLnBrk="1" hangingPunct="1">
              <a:buFont typeface="Wingdings 3" pitchFamily="18" charset="2"/>
              <a:buNone/>
            </a:pPr>
            <a:r>
              <a:rPr lang="pt-BR" sz="1800" b="1" i="1" smtClean="0">
                <a:latin typeface="Arial" pitchFamily="34" charset="0"/>
                <a:cs typeface="Arial" pitchFamily="34" charset="0"/>
              </a:rPr>
              <a:t>Fatores de risco</a:t>
            </a:r>
            <a:endParaRPr lang="pt-BR" sz="1800" smtClean="0">
              <a:latin typeface="Arial" pitchFamily="34" charset="0"/>
              <a:cs typeface="Arial" pitchFamily="34" charset="0"/>
            </a:endParaRPr>
          </a:p>
          <a:p>
            <a:pPr lvl="1" eaLnBrk="1" hangingPunct="1"/>
            <a:r>
              <a:rPr lang="pt-BR" smtClean="0">
                <a:latin typeface="Arial" pitchFamily="34" charset="0"/>
                <a:cs typeface="Arial" pitchFamily="34" charset="0"/>
              </a:rPr>
              <a:t>Idade materna jovem</a:t>
            </a:r>
          </a:p>
          <a:p>
            <a:pPr lvl="2" algn="just" eaLnBrk="1" hangingPunct="1"/>
            <a:r>
              <a:rPr lang="pt-BR" smtClean="0">
                <a:latin typeface="Arial" pitchFamily="34" charset="0"/>
                <a:cs typeface="Arial" pitchFamily="34" charset="0"/>
              </a:rPr>
              <a:t>Mãe com idade &lt; 20 anos </a:t>
            </a:r>
            <a:r>
              <a:rPr lang="pt-BR" smtClean="0">
                <a:latin typeface="Arial" pitchFamily="34" charset="0"/>
                <a:cs typeface="Arial" pitchFamily="34" charset="0"/>
                <a:sym typeface="Wingdings" pitchFamily="2" charset="2"/>
              </a:rPr>
              <a:t> </a:t>
            </a:r>
            <a:r>
              <a:rPr lang="pt-BR" smtClean="0">
                <a:latin typeface="Arial" pitchFamily="34" charset="0"/>
                <a:cs typeface="Arial" pitchFamily="34" charset="0"/>
              </a:rPr>
              <a:t>risco relativo de 7 em comparação com as de 25 a 29 anos.</a:t>
            </a:r>
            <a:r>
              <a:rPr lang="pt-BR" baseline="30000" smtClean="0">
                <a:latin typeface="Arial" pitchFamily="34" charset="0"/>
                <a:cs typeface="Arial" pitchFamily="34" charset="0"/>
              </a:rPr>
              <a:t>10</a:t>
            </a:r>
            <a:r>
              <a:rPr lang="pt-BR" smtClean="0">
                <a:latin typeface="Arial" pitchFamily="34" charset="0"/>
                <a:cs typeface="Arial" pitchFamily="34" charset="0"/>
              </a:rPr>
              <a:t> </a:t>
            </a:r>
          </a:p>
          <a:p>
            <a:pPr lvl="1" eaLnBrk="1" hangingPunct="1"/>
            <a:r>
              <a:rPr lang="pt-BR" smtClean="0">
                <a:latin typeface="Arial" pitchFamily="34" charset="0"/>
                <a:cs typeface="Arial" pitchFamily="34" charset="0"/>
              </a:rPr>
              <a:t>Infecções genitourinárias em torno da concepção e durante a gravidez,</a:t>
            </a:r>
          </a:p>
          <a:p>
            <a:pPr lvl="1" eaLnBrk="1" hangingPunct="1"/>
            <a:r>
              <a:rPr lang="pt-BR" smtClean="0">
                <a:latin typeface="Arial" pitchFamily="34" charset="0"/>
                <a:cs typeface="Arial" pitchFamily="34" charset="0"/>
              </a:rPr>
              <a:t>Drogas recreativas vasoativas (cocaína, anfetaminas),</a:t>
            </a:r>
          </a:p>
          <a:p>
            <a:pPr lvl="1" eaLnBrk="1" hangingPunct="1"/>
            <a:r>
              <a:rPr lang="pt-BR" smtClean="0">
                <a:latin typeface="Arial" pitchFamily="34" charset="0"/>
                <a:cs typeface="Arial" pitchFamily="34" charset="0"/>
              </a:rPr>
              <a:t>Uso de aspirina, </a:t>
            </a:r>
          </a:p>
          <a:p>
            <a:pPr lvl="1" eaLnBrk="1" hangingPunct="1"/>
            <a:r>
              <a:rPr lang="pt-BR" smtClean="0">
                <a:latin typeface="Arial" pitchFamily="34" charset="0"/>
                <a:cs typeface="Arial" pitchFamily="34" charset="0"/>
              </a:rPr>
              <a:t>Baixo IMC, </a:t>
            </a:r>
          </a:p>
          <a:p>
            <a:pPr lvl="1" eaLnBrk="1" hangingPunct="1"/>
            <a:r>
              <a:rPr lang="pt-BR" smtClean="0">
                <a:latin typeface="Arial" pitchFamily="34" charset="0"/>
                <a:cs typeface="Arial" pitchFamily="34" charset="0"/>
              </a:rPr>
              <a:t>Estado não casado, </a:t>
            </a:r>
          </a:p>
          <a:p>
            <a:pPr lvl="1" eaLnBrk="1" hangingPunct="1"/>
            <a:r>
              <a:rPr lang="pt-BR" smtClean="0">
                <a:latin typeface="Arial" pitchFamily="34" charset="0"/>
                <a:cs typeface="Arial" pitchFamily="34" charset="0"/>
              </a:rPr>
              <a:t>Gestação prematura, </a:t>
            </a:r>
          </a:p>
          <a:p>
            <a:pPr lvl="1" eaLnBrk="1" hangingPunct="1"/>
            <a:r>
              <a:rPr lang="pt-BR" smtClean="0">
                <a:latin typeface="Arial" pitchFamily="34" charset="0"/>
                <a:cs typeface="Arial" pitchFamily="34" charset="0"/>
              </a:rPr>
              <a:t>Diabetes gestacional,</a:t>
            </a:r>
          </a:p>
          <a:p>
            <a:pPr lvl="1" eaLnBrk="1" hangingPunct="1"/>
            <a:r>
              <a:rPr lang="pt-BR" smtClean="0">
                <a:latin typeface="Arial" pitchFamily="34" charset="0"/>
                <a:cs typeface="Arial" pitchFamily="34" charset="0"/>
              </a:rPr>
              <a:t>Medicação de depressão,</a:t>
            </a:r>
          </a:p>
          <a:p>
            <a:pPr lvl="1" eaLnBrk="1" hangingPunct="1"/>
            <a:r>
              <a:rPr lang="pt-BR" smtClean="0">
                <a:latin typeface="Arial" pitchFamily="34" charset="0"/>
                <a:cs typeface="Arial" pitchFamily="34" charset="0"/>
              </a:rPr>
              <a:t>Tabagismo </a:t>
            </a:r>
            <a:r>
              <a:rPr lang="pt-BR" baseline="30000" smtClean="0">
                <a:latin typeface="Arial" pitchFamily="34" charset="0"/>
                <a:cs typeface="Arial" pitchFamily="34" charset="0"/>
              </a:rPr>
              <a:t>11,12,13</a:t>
            </a:r>
            <a:r>
              <a:rPr lang="pt-BR" smtClean="0">
                <a:latin typeface="Arial" pitchFamily="34" charset="0"/>
                <a:cs typeface="Arial" pitchFamily="34" charset="0"/>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1819275" y="520700"/>
            <a:ext cx="8534400" cy="1506538"/>
          </a:xfrm>
        </p:spPr>
        <p:txBody>
          <a:bodyPr/>
          <a:lstStyle/>
          <a:p>
            <a:pPr eaLnBrk="1" hangingPunct="1"/>
            <a:r>
              <a:rPr lang="pt-BR" smtClean="0">
                <a:latin typeface="Arial" pitchFamily="34" charset="0"/>
                <a:cs typeface="Arial" pitchFamily="34" charset="0"/>
              </a:rPr>
              <a:t>Fisiopatologia</a:t>
            </a:r>
            <a:r>
              <a:rPr lang="pt-BR" smtClean="0"/>
              <a:t/>
            </a:r>
            <a:br>
              <a:rPr lang="pt-BR" smtClean="0"/>
            </a:br>
            <a:endParaRPr lang="pt-BR" smtClean="0"/>
          </a:p>
        </p:txBody>
      </p:sp>
      <p:sp>
        <p:nvSpPr>
          <p:cNvPr id="22531" name="Espaço Reservado para Conteúdo 2"/>
          <p:cNvSpPr>
            <a:spLocks noGrp="1"/>
          </p:cNvSpPr>
          <p:nvPr>
            <p:ph idx="1"/>
          </p:nvPr>
        </p:nvSpPr>
        <p:spPr>
          <a:xfrm>
            <a:off x="581025" y="1731963"/>
            <a:ext cx="11009313" cy="4541837"/>
          </a:xfrm>
        </p:spPr>
        <p:txBody>
          <a:bodyPr/>
          <a:lstStyle/>
          <a:p>
            <a:pPr algn="just" eaLnBrk="1" hangingPunct="1"/>
            <a:endParaRPr lang="pt-BR" sz="1800" smtClean="0">
              <a:latin typeface="Arial" pitchFamily="34" charset="0"/>
              <a:cs typeface="Arial" pitchFamily="34" charset="0"/>
            </a:endParaRPr>
          </a:p>
          <a:p>
            <a:pPr algn="just" eaLnBrk="1" hangingPunct="1"/>
            <a:endParaRPr lang="pt-BR" sz="1800" smtClean="0">
              <a:latin typeface="Arial" pitchFamily="34" charset="0"/>
              <a:cs typeface="Arial" pitchFamily="34" charset="0"/>
            </a:endParaRPr>
          </a:p>
          <a:p>
            <a:pPr algn="just" eaLnBrk="1" hangingPunct="1"/>
            <a:r>
              <a:rPr lang="pt-BR" sz="1800" smtClean="0">
                <a:latin typeface="Arial" pitchFamily="34" charset="0"/>
                <a:cs typeface="Arial" pitchFamily="34" charset="0"/>
              </a:rPr>
              <a:t>Malformação de </a:t>
            </a:r>
            <a:r>
              <a:rPr lang="pt-BR" sz="1800" b="1" smtClean="0">
                <a:latin typeface="Arial" pitchFamily="34" charset="0"/>
                <a:cs typeface="Arial" pitchFamily="34" charset="0"/>
              </a:rPr>
              <a:t>origem embriológica </a:t>
            </a:r>
            <a:r>
              <a:rPr lang="pt-BR" sz="1800" smtClean="0">
                <a:latin typeface="Arial" pitchFamily="34" charset="0"/>
                <a:cs typeface="Arial" pitchFamily="34" charset="0"/>
                <a:sym typeface="Wingdings" pitchFamily="2" charset="2"/>
              </a:rPr>
              <a:t> </a:t>
            </a:r>
            <a:r>
              <a:rPr lang="pt-BR" sz="1800" smtClean="0">
                <a:latin typeface="Arial" pitchFamily="34" charset="0"/>
                <a:cs typeface="Arial" pitchFamily="34" charset="0"/>
              </a:rPr>
              <a:t>relacionada à </a:t>
            </a:r>
            <a:r>
              <a:rPr lang="pt-BR" sz="1800" b="1" smtClean="0">
                <a:latin typeface="Arial" pitchFamily="34" charset="0"/>
                <a:cs typeface="Arial" pitchFamily="34" charset="0"/>
              </a:rPr>
              <a:t>falha na migração da dobra ventral lateral do lado direito</a:t>
            </a:r>
            <a:r>
              <a:rPr lang="pt-BR" sz="1800" smtClean="0">
                <a:latin typeface="Arial" pitchFamily="34" charset="0"/>
                <a:cs typeface="Arial" pitchFamily="34" charset="0"/>
              </a:rPr>
              <a:t>.</a:t>
            </a:r>
            <a:r>
              <a:rPr lang="pt-BR" sz="1800" baseline="30000" smtClean="0">
                <a:latin typeface="Arial" pitchFamily="34" charset="0"/>
                <a:cs typeface="Arial" pitchFamily="34" charset="0"/>
              </a:rPr>
              <a:t> 15,16</a:t>
            </a:r>
            <a:r>
              <a:rPr lang="pt-BR" sz="1800" smtClean="0">
                <a:latin typeface="Arial" pitchFamily="34" charset="0"/>
                <a:cs typeface="Arial" pitchFamily="34" charset="0"/>
              </a:rPr>
              <a:t> </a:t>
            </a:r>
          </a:p>
          <a:p>
            <a:pPr algn="just" eaLnBrk="1" hangingPunct="1"/>
            <a:r>
              <a:rPr lang="pt-BR" sz="1800" smtClean="0">
                <a:latin typeface="Arial" pitchFamily="34" charset="0"/>
                <a:cs typeface="Arial" pitchFamily="34" charset="0"/>
              </a:rPr>
              <a:t>Pode haver </a:t>
            </a:r>
            <a:r>
              <a:rPr lang="pt-BR" sz="1800" b="1" smtClean="0">
                <a:latin typeface="Arial" pitchFamily="34" charset="0"/>
                <a:cs typeface="Arial" pitchFamily="34" charset="0"/>
              </a:rPr>
              <a:t>componente hereditário </a:t>
            </a:r>
            <a:r>
              <a:rPr lang="pt-BR" sz="1800" b="1" u="sng" smtClean="0">
                <a:latin typeface="Arial" pitchFamily="34" charset="0"/>
                <a:cs typeface="Arial" pitchFamily="34" charset="0"/>
              </a:rPr>
              <a:t>uma vez que até 4,5% dos casos ocorrem em irmãos</a:t>
            </a:r>
            <a:r>
              <a:rPr lang="pt-BR" sz="1800" b="1" smtClean="0">
                <a:latin typeface="Arial" pitchFamily="34" charset="0"/>
                <a:cs typeface="Arial" pitchFamily="34" charset="0"/>
              </a:rPr>
              <a:t>. </a:t>
            </a:r>
            <a:r>
              <a:rPr lang="pt-BR" sz="1800" baseline="30000" smtClean="0">
                <a:latin typeface="Arial" pitchFamily="34" charset="0"/>
                <a:cs typeface="Arial" pitchFamily="34" charset="0"/>
              </a:rPr>
              <a:t>17</a:t>
            </a:r>
          </a:p>
          <a:p>
            <a:pPr algn="just" eaLnBrk="1" hangingPunct="1"/>
            <a:r>
              <a:rPr lang="pt-BR" sz="1800" smtClean="0">
                <a:latin typeface="Arial" pitchFamily="34" charset="0"/>
                <a:cs typeface="Arial" pitchFamily="34" charset="0"/>
              </a:rPr>
              <a:t>À </a:t>
            </a:r>
            <a:r>
              <a:rPr lang="pt-BR" sz="1800" b="1" smtClean="0">
                <a:latin typeface="Arial" pitchFamily="34" charset="0"/>
                <a:cs typeface="Arial" pitchFamily="34" charset="0"/>
              </a:rPr>
              <a:t>exposição</a:t>
            </a:r>
            <a:r>
              <a:rPr lang="pt-BR" sz="1800" smtClean="0">
                <a:latin typeface="Arial" pitchFamily="34" charset="0"/>
                <a:cs typeface="Arial" pitchFamily="34" charset="0"/>
              </a:rPr>
              <a:t> ao liquido amniótico </a:t>
            </a:r>
            <a:r>
              <a:rPr lang="pt-BR" sz="1800" b="1" smtClean="0">
                <a:latin typeface="Arial" pitchFamily="34" charset="0"/>
                <a:cs typeface="Arial" pitchFamily="34" charset="0"/>
                <a:sym typeface="Wingdings" pitchFamily="2" charset="2"/>
              </a:rPr>
              <a:t> </a:t>
            </a:r>
            <a:r>
              <a:rPr lang="pt-BR" sz="1800" b="1" smtClean="0">
                <a:latin typeface="Arial" pitchFamily="34" charset="0"/>
                <a:cs typeface="Arial" pitchFamily="34" charset="0"/>
              </a:rPr>
              <a:t>leva a casca inflamatória e a dismotilidade.</a:t>
            </a:r>
          </a:p>
          <a:p>
            <a:pPr algn="just" eaLnBrk="1" hangingPunct="1"/>
            <a:r>
              <a:rPr lang="pt-BR" sz="1800" smtClean="0">
                <a:latin typeface="Arial" pitchFamily="34" charset="0"/>
                <a:cs typeface="Arial" pitchFamily="34" charset="0"/>
              </a:rPr>
              <a:t>Em </a:t>
            </a:r>
            <a:r>
              <a:rPr lang="pt-BR" sz="1800" b="1" smtClean="0">
                <a:latin typeface="Arial" pitchFamily="34" charset="0"/>
                <a:cs typeface="Arial" pitchFamily="34" charset="0"/>
              </a:rPr>
              <a:t>mais de 90%</a:t>
            </a:r>
            <a:r>
              <a:rPr lang="pt-BR" sz="1800" smtClean="0">
                <a:latin typeface="Arial" pitchFamily="34" charset="0"/>
                <a:cs typeface="Arial" pitchFamily="34" charset="0"/>
              </a:rPr>
              <a:t> dos casos, </a:t>
            </a:r>
            <a:r>
              <a:rPr lang="pt-BR" sz="1800" b="1" smtClean="0">
                <a:latin typeface="Arial" pitchFamily="34" charset="0"/>
                <a:cs typeface="Arial" pitchFamily="34" charset="0"/>
              </a:rPr>
              <a:t>apenas uma víscera oca como o intestino </a:t>
            </a:r>
            <a:r>
              <a:rPr lang="pt-BR" sz="1800" smtClean="0">
                <a:latin typeface="Arial" pitchFamily="34" charset="0"/>
                <a:cs typeface="Arial" pitchFamily="34" charset="0"/>
              </a:rPr>
              <a:t>é exteriorizada.</a:t>
            </a:r>
          </a:p>
          <a:p>
            <a:pPr algn="just" eaLnBrk="1" hangingPunct="1"/>
            <a:r>
              <a:rPr lang="pt-BR" sz="1800" smtClean="0">
                <a:latin typeface="Arial" pitchFamily="34" charset="0"/>
                <a:cs typeface="Arial" pitchFamily="34" charset="0"/>
              </a:rPr>
              <a:t>Ocasionalmente, </a:t>
            </a:r>
            <a:r>
              <a:rPr lang="pt-BR" sz="1800" b="1" smtClean="0">
                <a:latin typeface="Arial" pitchFamily="34" charset="0"/>
                <a:cs typeface="Arial" pitchFamily="34" charset="0"/>
              </a:rPr>
              <a:t>o fígado, gônadas e a bexiga também podem ser observados </a:t>
            </a:r>
            <a:r>
              <a:rPr lang="pt-BR" sz="1800" smtClean="0">
                <a:latin typeface="Arial" pitchFamily="34" charset="0"/>
                <a:cs typeface="Arial" pitchFamily="34" charset="0"/>
              </a:rPr>
              <a:t>fora da cavidade abdominal. </a:t>
            </a:r>
            <a:r>
              <a:rPr lang="pt-BR" sz="1800" baseline="30000" smtClean="0">
                <a:latin typeface="Arial" pitchFamily="34" charset="0"/>
                <a:cs typeface="Arial" pitchFamily="34" charset="0"/>
              </a:rPr>
              <a:t>1</a:t>
            </a:r>
            <a:r>
              <a:rPr lang="pt-BR" sz="1800" smtClean="0">
                <a:latin typeface="Arial" pitchFamily="34" charset="0"/>
                <a:cs typeface="Arial" pitchFamily="34" charset="0"/>
              </a:rPr>
              <a:t> </a:t>
            </a:r>
          </a:p>
          <a:p>
            <a:pPr algn="just" eaLnBrk="1" hangingPunct="1"/>
            <a:endParaRPr lang="pt-BR" sz="180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1895475" y="508000"/>
            <a:ext cx="8534400" cy="1506538"/>
          </a:xfrm>
        </p:spPr>
        <p:txBody>
          <a:bodyPr/>
          <a:lstStyle/>
          <a:p>
            <a:pPr eaLnBrk="1" hangingPunct="1"/>
            <a:r>
              <a:rPr lang="pt-BR" smtClean="0">
                <a:latin typeface="Arial" pitchFamily="34" charset="0"/>
                <a:cs typeface="Arial" pitchFamily="34" charset="0"/>
              </a:rPr>
              <a:t>Fisiopatologia</a:t>
            </a:r>
            <a:r>
              <a:rPr lang="pt-BR" smtClean="0"/>
              <a:t/>
            </a:r>
            <a:br>
              <a:rPr lang="pt-BR" smtClean="0"/>
            </a:br>
            <a:endParaRPr lang="pt-BR" smtClean="0"/>
          </a:p>
        </p:txBody>
      </p:sp>
      <p:sp>
        <p:nvSpPr>
          <p:cNvPr id="3" name="Espaço Reservado para Conteúdo 2"/>
          <p:cNvSpPr>
            <a:spLocks noGrp="1"/>
          </p:cNvSpPr>
          <p:nvPr>
            <p:ph idx="1"/>
          </p:nvPr>
        </p:nvSpPr>
        <p:spPr>
          <a:xfrm>
            <a:off x="658813" y="1535113"/>
            <a:ext cx="11009312" cy="4543425"/>
          </a:xfrm>
        </p:spPr>
        <p:txBody>
          <a:bodyPr rtlCol="0">
            <a:normAutofit/>
          </a:bodyPr>
          <a:lstStyle/>
          <a:p>
            <a:pPr marL="0" indent="0" eaLnBrk="1" fontAlgn="auto" hangingPunct="1">
              <a:spcAft>
                <a:spcPts val="0"/>
              </a:spcAft>
              <a:buFont typeface="Wingdings 3" charset="2"/>
              <a:buNone/>
              <a:defRPr/>
            </a:pPr>
            <a:endParaRPr lang="pt-BR" sz="18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eaLnBrk="1" fontAlgn="auto" hangingPunct="1">
              <a:spcAft>
                <a:spcPts val="0"/>
              </a:spcAft>
              <a:buFont typeface="Wingdings 3" charset="2"/>
              <a:buNone/>
              <a:defRPr/>
            </a:pP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Dismotilidade</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i="1" dirty="0">
                <a:solidFill>
                  <a:schemeClr val="tx1">
                    <a:lumMod val="75000"/>
                    <a:lumOff val="25000"/>
                  </a:schemeClr>
                </a:solidFill>
                <a:latin typeface="Arial" panose="020B0604020202020204" pitchFamily="34" charset="0"/>
                <a:cs typeface="Arial" panose="020B0604020202020204" pitchFamily="34" charset="0"/>
              </a:rPr>
              <a:t>intestinal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A etiologia não é completamente compreendida</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err="1" smtClean="0">
                <a:solidFill>
                  <a:schemeClr val="tx1">
                    <a:lumMod val="75000"/>
                    <a:lumOff val="25000"/>
                  </a:schemeClr>
                </a:solidFill>
                <a:latin typeface="Arial" panose="020B0604020202020204" pitchFamily="34" charset="0"/>
                <a:cs typeface="Arial" panose="020B0604020202020204" pitchFamily="34" charset="0"/>
              </a:rPr>
              <a:t>Dismotilidade</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exposição intra uterina </a:t>
            </a:r>
            <a:r>
              <a:rPr lang="pt-BR" sz="1800" b="1" dirty="0">
                <a:solidFill>
                  <a:schemeClr val="tx1">
                    <a:lumMod val="75000"/>
                    <a:lumOff val="25000"/>
                  </a:schemeClr>
                </a:solidFill>
                <a:latin typeface="Arial" panose="020B0604020202020204" pitchFamily="34" charset="0"/>
                <a:cs typeface="Arial" panose="020B0604020202020204" pitchFamily="34" charset="0"/>
              </a:rPr>
              <a:t>ao líquido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amniótico</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constrição </a:t>
            </a:r>
            <a:r>
              <a:rPr lang="pt-BR" sz="1800" b="1" dirty="0">
                <a:solidFill>
                  <a:schemeClr val="tx1">
                    <a:lumMod val="75000"/>
                    <a:lumOff val="25000"/>
                  </a:schemeClr>
                </a:solidFill>
                <a:latin typeface="Arial" panose="020B0604020202020204" pitchFamily="34" charset="0"/>
                <a:cs typeface="Arial" panose="020B0604020202020204" pitchFamily="34" charset="0"/>
              </a:rPr>
              <a:t>mesentérica ao nível do defeito da parede abdominal</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24</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1851025" y="649288"/>
            <a:ext cx="8912225" cy="1281112"/>
          </a:xfrm>
        </p:spPr>
        <p:txBody>
          <a:bodyPr/>
          <a:lstStyle/>
          <a:p>
            <a:pPr eaLnBrk="1" hangingPunct="1"/>
            <a:r>
              <a:rPr lang="pt-BR" smtClean="0">
                <a:latin typeface="Arial" pitchFamily="34" charset="0"/>
                <a:cs typeface="Arial" pitchFamily="34" charset="0"/>
              </a:rPr>
              <a:t>Gastrosquise</a:t>
            </a:r>
          </a:p>
        </p:txBody>
      </p:sp>
      <p:sp>
        <p:nvSpPr>
          <p:cNvPr id="24579" name="Espaço Reservado para Conteúdo 2"/>
          <p:cNvSpPr>
            <a:spLocks noGrp="1"/>
          </p:cNvSpPr>
          <p:nvPr>
            <p:ph idx="1"/>
          </p:nvPr>
        </p:nvSpPr>
        <p:spPr>
          <a:xfrm>
            <a:off x="427038" y="1938338"/>
            <a:ext cx="10842625" cy="3836987"/>
          </a:xfrm>
        </p:spPr>
        <p:txBody>
          <a:bodyPr/>
          <a:lstStyle/>
          <a:p>
            <a:pPr algn="just" eaLnBrk="1" hangingPunct="1"/>
            <a:r>
              <a:rPr lang="pt-BR" sz="1800" smtClean="0">
                <a:latin typeface="Arial" pitchFamily="34" charset="0"/>
                <a:cs typeface="Arial" pitchFamily="34" charset="0"/>
              </a:rPr>
              <a:t>A </a:t>
            </a:r>
            <a:r>
              <a:rPr lang="pt-BR" sz="1800" b="1" u="sng" smtClean="0">
                <a:latin typeface="Arial" pitchFamily="34" charset="0"/>
                <a:cs typeface="Arial" pitchFamily="34" charset="0"/>
              </a:rPr>
              <a:t>gastrosquise</a:t>
            </a:r>
            <a:r>
              <a:rPr lang="pt-BR" sz="1800" smtClean="0">
                <a:latin typeface="Arial" pitchFamily="34" charset="0"/>
                <a:cs typeface="Arial" pitchFamily="34" charset="0"/>
              </a:rPr>
              <a:t> apresenta-se como um </a:t>
            </a:r>
            <a:r>
              <a:rPr lang="pt-BR" sz="1800" b="1" smtClean="0">
                <a:latin typeface="Arial" pitchFamily="34" charset="0"/>
                <a:cs typeface="Arial" pitchFamily="34" charset="0"/>
              </a:rPr>
              <a:t>defeito da parede abdominal com intestino eviscerado sem saco</a:t>
            </a:r>
            <a:r>
              <a:rPr lang="pt-BR" sz="1800" smtClean="0">
                <a:latin typeface="Arial" pitchFamily="34" charset="0"/>
                <a:cs typeface="Arial" pitchFamily="34" charset="0"/>
              </a:rPr>
              <a:t>, geralmente à </a:t>
            </a:r>
            <a:r>
              <a:rPr lang="pt-BR" sz="1800" b="1" smtClean="0">
                <a:solidFill>
                  <a:srgbClr val="FF0000"/>
                </a:solidFill>
                <a:latin typeface="Arial" pitchFamily="34" charset="0"/>
                <a:cs typeface="Arial" pitchFamily="34" charset="0"/>
              </a:rPr>
              <a:t>DIREITA</a:t>
            </a:r>
            <a:r>
              <a:rPr lang="pt-BR" sz="1800" smtClean="0">
                <a:latin typeface="Arial" pitchFamily="34" charset="0"/>
                <a:cs typeface="Arial" pitchFamily="34" charset="0"/>
              </a:rPr>
              <a:t> do cordão umbilical.</a:t>
            </a:r>
          </a:p>
        </p:txBody>
      </p:sp>
      <p:pic>
        <p:nvPicPr>
          <p:cNvPr id="24580" name="Imagem 5"/>
          <p:cNvPicPr>
            <a:picLocks noChangeAspect="1"/>
          </p:cNvPicPr>
          <p:nvPr/>
        </p:nvPicPr>
        <p:blipFill>
          <a:blip r:embed="rId2"/>
          <a:srcRect/>
          <a:stretch>
            <a:fillRect/>
          </a:stretch>
        </p:blipFill>
        <p:spPr bwMode="auto">
          <a:xfrm>
            <a:off x="6499225" y="2627313"/>
            <a:ext cx="3135313" cy="3608387"/>
          </a:xfrm>
          <a:prstGeom prst="rect">
            <a:avLst/>
          </a:prstGeom>
          <a:noFill/>
          <a:ln w="9525">
            <a:noFill/>
            <a:miter lim="800000"/>
            <a:headEnd/>
            <a:tailEnd/>
          </a:ln>
        </p:spPr>
      </p:pic>
      <p:sp>
        <p:nvSpPr>
          <p:cNvPr id="7" name="Retângulo de cantos arredondados 6"/>
          <p:cNvSpPr/>
          <p:nvPr/>
        </p:nvSpPr>
        <p:spPr>
          <a:xfrm>
            <a:off x="8980488" y="2808288"/>
            <a:ext cx="654050" cy="13954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3"/>
          <p:cNvSpPr>
            <a:spLocks noGrp="1"/>
          </p:cNvSpPr>
          <p:nvPr>
            <p:ph type="title"/>
          </p:nvPr>
        </p:nvSpPr>
        <p:spPr>
          <a:xfrm>
            <a:off x="1708150" y="587375"/>
            <a:ext cx="8596313" cy="1320800"/>
          </a:xfrm>
        </p:spPr>
        <p:txBody>
          <a:bodyPr/>
          <a:lstStyle/>
          <a:p>
            <a:pPr eaLnBrk="1" hangingPunct="1"/>
            <a:r>
              <a:rPr lang="pt-BR" smtClean="0">
                <a:latin typeface="Arial" pitchFamily="34" charset="0"/>
                <a:cs typeface="Arial" pitchFamily="34" charset="0"/>
              </a:rPr>
              <a:t>Gastrosquise</a:t>
            </a:r>
          </a:p>
        </p:txBody>
      </p:sp>
      <p:sp>
        <p:nvSpPr>
          <p:cNvPr id="25603" name="Espaço Reservado para Conteúdo 4"/>
          <p:cNvSpPr>
            <a:spLocks noGrp="1"/>
          </p:cNvSpPr>
          <p:nvPr>
            <p:ph idx="1"/>
          </p:nvPr>
        </p:nvSpPr>
        <p:spPr>
          <a:xfrm>
            <a:off x="677863" y="1908175"/>
            <a:ext cx="11344275" cy="3616325"/>
          </a:xfrm>
        </p:spPr>
        <p:txBody>
          <a:bodyPr/>
          <a:lstStyle/>
          <a:p>
            <a:pPr marL="342900" lvl="1" indent="-342900" algn="just" eaLnBrk="1" hangingPunct="1"/>
            <a:r>
              <a:rPr lang="pt-BR" sz="1800" b="1" smtClean="0">
                <a:latin typeface="Arial" pitchFamily="34" charset="0"/>
                <a:cs typeface="Arial" pitchFamily="34" charset="0"/>
              </a:rPr>
              <a:t>Não há saco </a:t>
            </a:r>
            <a:r>
              <a:rPr lang="pt-BR" sz="1800" smtClean="0">
                <a:latin typeface="Arial" pitchFamily="34" charset="0"/>
                <a:cs typeface="Arial" pitchFamily="34" charset="0"/>
              </a:rPr>
              <a:t>ou âmnio que cubra as vísceras</a:t>
            </a:r>
          </a:p>
          <a:p>
            <a:pPr marL="342900" lvl="1" indent="-342900" algn="just" eaLnBrk="1" hangingPunct="1"/>
            <a:r>
              <a:rPr lang="pt-BR" sz="1800" b="1" smtClean="0">
                <a:latin typeface="Arial" pitchFamily="34" charset="0"/>
                <a:cs typeface="Arial" pitchFamily="34" charset="0"/>
              </a:rPr>
              <a:t>Melhor prognóstico </a:t>
            </a:r>
            <a:r>
              <a:rPr lang="pt-BR" sz="1800" smtClean="0">
                <a:latin typeface="Arial" pitchFamily="34" charset="0"/>
                <a:cs typeface="Arial" pitchFamily="34" charset="0"/>
              </a:rPr>
              <a:t>geral.</a:t>
            </a:r>
          </a:p>
          <a:p>
            <a:pPr marL="342900" lvl="1" indent="-342900" algn="just" eaLnBrk="1" hangingPunct="1"/>
            <a:r>
              <a:rPr lang="pt-BR" sz="1800" b="1" smtClean="0">
                <a:latin typeface="Arial" pitchFamily="34" charset="0"/>
                <a:cs typeface="Arial" pitchFamily="34" charset="0"/>
              </a:rPr>
              <a:t>Raramente</a:t>
            </a:r>
            <a:r>
              <a:rPr lang="pt-BR" sz="1800" smtClean="0">
                <a:latin typeface="Arial" pitchFamily="34" charset="0"/>
                <a:cs typeface="Arial" pitchFamily="34" charset="0"/>
              </a:rPr>
              <a:t> está associado a </a:t>
            </a:r>
            <a:r>
              <a:rPr lang="pt-BR" sz="1800" b="1" smtClean="0">
                <a:latin typeface="Arial" pitchFamily="34" charset="0"/>
                <a:cs typeface="Arial" pitchFamily="34" charset="0"/>
              </a:rPr>
              <a:t>anomalias extra intestinais</a:t>
            </a:r>
            <a:endParaRPr lang="pt-BR" b="1"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1758950" y="588963"/>
            <a:ext cx="8596313" cy="1320800"/>
          </a:xfrm>
        </p:spPr>
        <p:txBody>
          <a:bodyPr/>
          <a:lstStyle/>
          <a:p>
            <a:pPr eaLnBrk="1" hangingPunct="1"/>
            <a:r>
              <a:rPr lang="pt-BR" smtClean="0">
                <a:latin typeface="Arial" pitchFamily="34" charset="0"/>
                <a:cs typeface="Arial" pitchFamily="34" charset="0"/>
              </a:rPr>
              <a:t>Gastrosquise</a:t>
            </a:r>
          </a:p>
        </p:txBody>
      </p:sp>
      <p:sp>
        <p:nvSpPr>
          <p:cNvPr id="3" name="Espaço Reservado para Conteúdo 2"/>
          <p:cNvSpPr>
            <a:spLocks noGrp="1"/>
          </p:cNvSpPr>
          <p:nvPr>
            <p:ph idx="1"/>
          </p:nvPr>
        </p:nvSpPr>
        <p:spPr>
          <a:xfrm>
            <a:off x="677863" y="2398713"/>
            <a:ext cx="11318875" cy="3614737"/>
          </a:xfrm>
        </p:spPr>
        <p:txBody>
          <a:bodyPr rtlCol="0">
            <a:normAutofit/>
          </a:bodyPr>
          <a:lstStyle/>
          <a:p>
            <a:pPr marL="0" indent="0" eaLnBrk="1" fontAlgn="auto" hangingPunct="1">
              <a:spcAft>
                <a:spcPts val="0"/>
              </a:spcAft>
              <a:buFont typeface="Wingdings 3" charset="2"/>
              <a:buNone/>
              <a:defRPr/>
            </a:pP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Anomalias associadas </a:t>
            </a:r>
            <a:r>
              <a:rPr lang="pt-BR" sz="1800" b="1" i="1" dirty="0">
                <a:solidFill>
                  <a:schemeClr val="tx1">
                    <a:lumMod val="75000"/>
                    <a:lumOff val="25000"/>
                  </a:schemeClr>
                </a:solidFill>
                <a:latin typeface="Arial" panose="020B0604020202020204" pitchFamily="34" charset="0"/>
                <a:cs typeface="Arial" panose="020B0604020202020204" pitchFamily="34" charset="0"/>
              </a:rPr>
              <a:t>à </a:t>
            </a: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gastrosquise</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Anormalidade na rotação intestinal</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porque o intestino não retorna à cavidade abdominal. </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Em 10</a:t>
            </a:r>
            <a:r>
              <a:rPr lang="pt-BR" sz="1800" b="1" dirty="0">
                <a:solidFill>
                  <a:schemeClr val="tx1">
                    <a:lumMod val="75000"/>
                    <a:lumOff val="25000"/>
                  </a:schemeClr>
                </a:solidFill>
                <a:latin typeface="Arial" panose="020B0604020202020204" pitchFamily="34" charset="0"/>
                <a:cs typeface="Arial" panose="020B0604020202020204" pitchFamily="34" charset="0"/>
              </a:rPr>
              <a:t>% dos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pacientes</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atresia</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i="1" dirty="0">
                <a:solidFill>
                  <a:schemeClr val="tx1">
                    <a:lumMod val="75000"/>
                    <a:lumOff val="25000"/>
                  </a:schemeClr>
                </a:solidFill>
                <a:latin typeface="Arial" panose="020B0604020202020204" pitchFamily="34" charset="0"/>
                <a:cs typeface="Arial" panose="020B0604020202020204" pitchFamily="34" charset="0"/>
              </a:rPr>
              <a:t>intestinal</a:t>
            </a:r>
            <a:r>
              <a:rPr lang="pt-BR" sz="1800" b="1" dirty="0">
                <a:solidFill>
                  <a:schemeClr val="tx1">
                    <a:lumMod val="75000"/>
                    <a:lumOff val="25000"/>
                  </a:schemeClr>
                </a:solidFill>
                <a:latin typeface="Arial" panose="020B0604020202020204" pitchFamily="34" charset="0"/>
                <a:cs typeface="Arial" panose="020B0604020202020204" pitchFamily="34" charset="0"/>
              </a:rPr>
              <a:t> </a:t>
            </a:r>
            <a:endParaRPr lang="pt-BR" sz="1800" b="1"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Anormalidades </a:t>
            </a:r>
            <a:r>
              <a:rPr lang="pt-BR" sz="1800" b="1" dirty="0">
                <a:solidFill>
                  <a:schemeClr val="tx1">
                    <a:lumMod val="75000"/>
                    <a:lumOff val="25000"/>
                  </a:schemeClr>
                </a:solidFill>
                <a:latin typeface="Arial" panose="020B0604020202020204" pitchFamily="34" charset="0"/>
                <a:cs typeface="Arial" panose="020B0604020202020204" pitchFamily="34" charset="0"/>
              </a:rPr>
              <a:t>menos comuns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cardíacas</a:t>
            </a:r>
            <a:r>
              <a:rPr lang="pt-BR" sz="1800" dirty="0">
                <a:solidFill>
                  <a:schemeClr val="tx1">
                    <a:lumMod val="75000"/>
                    <a:lumOff val="25000"/>
                  </a:schemeClr>
                </a:solidFill>
                <a:latin typeface="Arial" panose="020B0604020202020204" pitchFamily="34" charset="0"/>
                <a:cs typeface="Arial" panose="020B0604020202020204" pitchFamily="34" charset="0"/>
              </a:rPr>
              <a:t>, renais, </a:t>
            </a:r>
            <a:r>
              <a:rPr lang="pt-BR" sz="1800" dirty="0" smtClean="0">
                <a:solidFill>
                  <a:schemeClr val="tx1">
                    <a:lumMod val="75000"/>
                    <a:lumOff val="25000"/>
                  </a:schemeClr>
                </a:solidFill>
                <a:latin typeface="Arial" panose="020B0604020202020204" pitchFamily="34" charset="0"/>
                <a:cs typeface="Arial" panose="020B0604020202020204" pitchFamily="34" charset="0"/>
              </a:rPr>
              <a:t>nervosas </a:t>
            </a:r>
            <a:r>
              <a:rPr lang="pt-BR" sz="1800" dirty="0">
                <a:solidFill>
                  <a:schemeClr val="tx1">
                    <a:lumMod val="75000"/>
                    <a:lumOff val="25000"/>
                  </a:schemeClr>
                </a:solidFill>
                <a:latin typeface="Arial" panose="020B0604020202020204" pitchFamily="34" charset="0"/>
                <a:cs typeface="Arial" panose="020B0604020202020204" pitchFamily="34" charset="0"/>
              </a:rPr>
              <a:t>e </a:t>
            </a:r>
            <a:r>
              <a:rPr lang="pt-BR" sz="1800" dirty="0" err="1">
                <a:solidFill>
                  <a:schemeClr val="tx1">
                    <a:lumMod val="75000"/>
                    <a:lumOff val="25000"/>
                  </a:schemeClr>
                </a:solidFill>
                <a:latin typeface="Arial" panose="020B0604020202020204" pitchFamily="34" charset="0"/>
                <a:cs typeface="Arial" panose="020B0604020202020204" pitchFamily="34" charset="0"/>
              </a:rPr>
              <a:t>músculo-esqueléticas</a:t>
            </a:r>
            <a:r>
              <a:rPr lang="pt-BR" sz="1800" dirty="0">
                <a:solidFill>
                  <a:schemeClr val="tx1">
                    <a:lumMod val="75000"/>
                    <a:lumOff val="25000"/>
                  </a:schemeClr>
                </a:solidFill>
                <a:latin typeface="Arial" panose="020B0604020202020204" pitchFamily="34" charset="0"/>
                <a:cs typeface="Arial" panose="020B0604020202020204" pitchFamily="34" charset="0"/>
              </a:rPr>
              <a:t>.</a:t>
            </a:r>
          </a:p>
          <a:p>
            <a:pPr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1778000" y="623888"/>
            <a:ext cx="8912225" cy="1281112"/>
          </a:xfrm>
        </p:spPr>
        <p:txBody>
          <a:bodyPr/>
          <a:lstStyle/>
          <a:p>
            <a:pPr eaLnBrk="1" hangingPunct="1"/>
            <a:r>
              <a:rPr lang="pt-BR" smtClean="0">
                <a:latin typeface="Arial" pitchFamily="34" charset="0"/>
                <a:cs typeface="Arial" pitchFamily="34" charset="0"/>
              </a:rPr>
              <a:t>Gastrosquise</a:t>
            </a:r>
          </a:p>
        </p:txBody>
      </p:sp>
      <p:sp>
        <p:nvSpPr>
          <p:cNvPr id="3" name="Espaço Reservado para Conteúdo 2"/>
          <p:cNvSpPr>
            <a:spLocks noGrp="1"/>
          </p:cNvSpPr>
          <p:nvPr>
            <p:ph idx="1"/>
          </p:nvPr>
        </p:nvSpPr>
        <p:spPr>
          <a:xfrm>
            <a:off x="677863" y="1612900"/>
            <a:ext cx="11112500" cy="4465638"/>
          </a:xfrm>
        </p:spPr>
        <p:txBody>
          <a:bodyPr rtlCol="0">
            <a:normAutofit/>
          </a:bodyPr>
          <a:lstStyle/>
          <a:p>
            <a:pPr marL="0" indent="0" algn="just" eaLnBrk="1" fontAlgn="auto" hangingPunct="1">
              <a:spcAft>
                <a:spcPts val="0"/>
              </a:spcAft>
              <a:buFont typeface="Wingdings 3" charset="2"/>
              <a:buNone/>
              <a:defRPr/>
            </a:pPr>
            <a:r>
              <a:rPr lang="pt-BR" sz="1800" b="1" dirty="0" smtClean="0">
                <a:solidFill>
                  <a:srgbClr val="FF0000"/>
                </a:solidFill>
                <a:latin typeface="Arial" panose="020B0604020202020204" pitchFamily="34" charset="0"/>
                <a:cs typeface="Arial" panose="020B0604020202020204" pitchFamily="34" charset="0"/>
              </a:rPr>
              <a:t>Avaliação </a:t>
            </a:r>
            <a:r>
              <a:rPr lang="pt-BR" sz="1800" b="1" dirty="0">
                <a:solidFill>
                  <a:srgbClr val="FF0000"/>
                </a:solidFill>
                <a:latin typeface="Arial" panose="020B0604020202020204" pitchFamily="34" charset="0"/>
                <a:cs typeface="Arial" panose="020B0604020202020204" pitchFamily="34" charset="0"/>
              </a:rPr>
              <a:t>inicial </a:t>
            </a:r>
            <a:endParaRPr lang="pt-BR" sz="1800" b="1" dirty="0" smtClean="0">
              <a:solidFill>
                <a:srgbClr val="FF0000"/>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Inspeção</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do </a:t>
            </a:r>
            <a:r>
              <a:rPr lang="pt-BR" sz="1800" dirty="0">
                <a:solidFill>
                  <a:schemeClr val="tx1">
                    <a:lumMod val="75000"/>
                    <a:lumOff val="25000"/>
                  </a:schemeClr>
                </a:solidFill>
                <a:latin typeface="Arial" panose="020B0604020202020204" pitchFamily="34" charset="0"/>
                <a:cs typeface="Arial" panose="020B0604020202020204" pitchFamily="34" charset="0"/>
              </a:rPr>
              <a:t>intestino </a:t>
            </a:r>
            <a:r>
              <a:rPr lang="pt-BR" sz="1800" b="1" dirty="0">
                <a:solidFill>
                  <a:schemeClr val="tx1">
                    <a:lumMod val="75000"/>
                    <a:lumOff val="25000"/>
                  </a:schemeClr>
                </a:solidFill>
                <a:latin typeface="Arial" panose="020B0604020202020204" pitchFamily="34" charset="0"/>
                <a:cs typeface="Arial" panose="020B0604020202020204" pitchFamily="34" charset="0"/>
              </a:rPr>
              <a:t>para sinais de </a:t>
            </a:r>
            <a:r>
              <a:rPr lang="pt-BR" sz="1800" b="1" dirty="0" err="1">
                <a:solidFill>
                  <a:schemeClr val="tx1">
                    <a:lumMod val="75000"/>
                    <a:lumOff val="25000"/>
                  </a:schemeClr>
                </a:solidFill>
                <a:latin typeface="Arial" panose="020B0604020202020204" pitchFamily="34" charset="0"/>
                <a:cs typeface="Arial" panose="020B0604020202020204" pitchFamily="34" charset="0"/>
              </a:rPr>
              <a:t>atresia</a:t>
            </a:r>
            <a:r>
              <a:rPr lang="pt-BR" sz="1800" b="1" dirty="0">
                <a:solidFill>
                  <a:schemeClr val="tx1">
                    <a:lumMod val="75000"/>
                    <a:lumOff val="25000"/>
                  </a:schemeClr>
                </a:solidFill>
                <a:latin typeface="Arial" panose="020B0604020202020204" pitchFamily="34" charset="0"/>
                <a:cs typeface="Arial" panose="020B0604020202020204" pitchFamily="34" charset="0"/>
              </a:rPr>
              <a:t> ou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isquemia.</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Cobrir as vísceras</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a:solidFill>
                  <a:schemeClr val="tx1">
                    <a:lumMod val="75000"/>
                    <a:lumOff val="25000"/>
                  </a:schemeClr>
                </a:solidFill>
                <a:latin typeface="Arial" panose="020B0604020202020204" pitchFamily="34" charset="0"/>
                <a:cs typeface="Arial" panose="020B0604020202020204" pitchFamily="34" charset="0"/>
              </a:rPr>
              <a:t>expostas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para </a:t>
            </a:r>
            <a:r>
              <a:rPr lang="pt-BR" sz="1800" b="1" dirty="0">
                <a:solidFill>
                  <a:schemeClr val="tx1">
                    <a:lumMod val="75000"/>
                    <a:lumOff val="25000"/>
                  </a:schemeClr>
                </a:solidFill>
                <a:latin typeface="Arial" panose="020B0604020202020204" pitchFamily="34" charset="0"/>
                <a:cs typeface="Arial" panose="020B0604020202020204" pitchFamily="34" charset="0"/>
              </a:rPr>
              <a:t>evitar </a:t>
            </a:r>
            <a:r>
              <a:rPr lang="pt-BR" sz="1800" dirty="0">
                <a:solidFill>
                  <a:schemeClr val="tx1">
                    <a:lumMod val="75000"/>
                    <a:lumOff val="25000"/>
                  </a:schemeClr>
                </a:solidFill>
                <a:latin typeface="Arial" panose="020B0604020202020204" pitchFamily="34" charset="0"/>
                <a:cs typeface="Arial" panose="020B0604020202020204" pitchFamily="34" charset="0"/>
              </a:rPr>
              <a:t>perdas de calor e fluidos</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b="1" dirty="0">
                <a:solidFill>
                  <a:schemeClr val="tx1">
                    <a:lumMod val="75000"/>
                    <a:lumOff val="25000"/>
                  </a:schemeClr>
                </a:solidFill>
                <a:latin typeface="Arial" panose="020B0604020202020204" pitchFamily="34" charset="0"/>
                <a:cs typeface="Arial" panose="020B0604020202020204" pitchFamily="34" charset="0"/>
              </a:rPr>
              <a:t>G</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aze </a:t>
            </a:r>
            <a:r>
              <a:rPr lang="pt-BR" sz="1800" b="1" dirty="0">
                <a:solidFill>
                  <a:schemeClr val="tx1">
                    <a:lumMod val="75000"/>
                    <a:lumOff val="25000"/>
                  </a:schemeClr>
                </a:solidFill>
                <a:latin typeface="Arial" panose="020B0604020202020204" pitchFamily="34" charset="0"/>
                <a:cs typeface="Arial" panose="020B0604020202020204" pitchFamily="34" charset="0"/>
              </a:rPr>
              <a:t>úmida aquecida não deve ser usada</a:t>
            </a:r>
            <a:r>
              <a:rPr lang="pt-BR" sz="1800" dirty="0">
                <a:solidFill>
                  <a:schemeClr val="tx1">
                    <a:lumMod val="75000"/>
                    <a:lumOff val="25000"/>
                  </a:schemeClr>
                </a:solidFill>
                <a:latin typeface="Arial" panose="020B0604020202020204" pitchFamily="34" charset="0"/>
                <a:cs typeface="Arial" panose="020B0604020202020204" pitchFamily="34" charset="0"/>
              </a:rPr>
              <a:t>, pois isso esfria rapidamente </a:t>
            </a:r>
            <a:r>
              <a:rPr lang="pt-BR" sz="1800" dirty="0" smtClean="0">
                <a:solidFill>
                  <a:schemeClr val="tx1">
                    <a:lumMod val="75000"/>
                    <a:lumOff val="25000"/>
                  </a:schemeClr>
                </a:solidFill>
                <a:latin typeface="Arial" panose="020B0604020202020204" pitchFamily="34" charset="0"/>
                <a:cs typeface="Arial" panose="020B0604020202020204" pitchFamily="34" charset="0"/>
              </a:rPr>
              <a:t>pode ocasionar </a:t>
            </a:r>
            <a:r>
              <a:rPr lang="pt-BR" sz="1800" dirty="0" err="1" smtClean="0">
                <a:solidFill>
                  <a:schemeClr val="tx1">
                    <a:lumMod val="75000"/>
                    <a:lumOff val="25000"/>
                  </a:schemeClr>
                </a:solidFill>
                <a:latin typeface="Arial" panose="020B0604020202020204" pitchFamily="34" charset="0"/>
                <a:cs typeface="Arial" panose="020B0604020202020204" pitchFamily="34" charset="0"/>
              </a:rPr>
              <a:t>hipotérmia</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O neonato é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avaliado para problemas respiratórios.</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SOG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deve ser passada para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reduzir </a:t>
            </a:r>
            <a:r>
              <a:rPr lang="pt-BR" sz="1800" b="1" dirty="0">
                <a:solidFill>
                  <a:schemeClr val="tx1">
                    <a:lumMod val="75000"/>
                    <a:lumOff val="25000"/>
                  </a:schemeClr>
                </a:solidFill>
                <a:latin typeface="Arial" panose="020B0604020202020204" pitchFamily="34" charset="0"/>
                <a:cs typeface="Arial" panose="020B0604020202020204" pitchFamily="34" charset="0"/>
              </a:rPr>
              <a:t>a distensão </a:t>
            </a:r>
            <a:r>
              <a:rPr lang="pt-BR" sz="1800" dirty="0">
                <a:solidFill>
                  <a:schemeClr val="tx1">
                    <a:lumMod val="75000"/>
                    <a:lumOff val="25000"/>
                  </a:schemeClr>
                </a:solidFill>
                <a:latin typeface="Arial" panose="020B0604020202020204" pitchFamily="34" charset="0"/>
                <a:cs typeface="Arial" panose="020B0604020202020204" pitchFamily="34" charset="0"/>
              </a:rPr>
              <a:t>gástrica e intestinal.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 criança deverá ser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envolvida </a:t>
            </a:r>
            <a:r>
              <a:rPr lang="pt-BR" sz="1800" b="1" dirty="0">
                <a:solidFill>
                  <a:schemeClr val="tx1">
                    <a:lumMod val="75000"/>
                    <a:lumOff val="25000"/>
                  </a:schemeClr>
                </a:solidFill>
                <a:latin typeface="Arial" panose="020B0604020202020204" pitchFamily="34" charset="0"/>
                <a:cs typeface="Arial" panose="020B0604020202020204" pitchFamily="34" charset="0"/>
              </a:rPr>
              <a:t>em uma "bolsa intestinal" </a:t>
            </a:r>
            <a:r>
              <a:rPr lang="pt-BR" sz="1800" dirty="0" smtClean="0">
                <a:solidFill>
                  <a:schemeClr val="tx1">
                    <a:lumMod val="75000"/>
                    <a:lumOff val="25000"/>
                  </a:schemeClr>
                </a:solidFill>
                <a:latin typeface="Arial" panose="020B0604020202020204" pitchFamily="34" charset="0"/>
                <a:cs typeface="Arial" panose="020B0604020202020204" pitchFamily="34" charset="0"/>
              </a:rPr>
              <a:t>para </a:t>
            </a:r>
            <a:r>
              <a:rPr lang="pt-BR" sz="1800" dirty="0">
                <a:solidFill>
                  <a:schemeClr val="tx1">
                    <a:lumMod val="75000"/>
                    <a:lumOff val="25000"/>
                  </a:schemeClr>
                </a:solidFill>
                <a:latin typeface="Arial" panose="020B0604020202020204" pitchFamily="34" charset="0"/>
                <a:cs typeface="Arial" panose="020B0604020202020204" pitchFamily="34" charset="0"/>
              </a:rPr>
              <a:t>cobrir as vísceras </a:t>
            </a:r>
            <a:r>
              <a:rPr lang="pt-BR" sz="1800" dirty="0" smtClean="0">
                <a:solidFill>
                  <a:schemeClr val="tx1">
                    <a:lumMod val="75000"/>
                    <a:lumOff val="25000"/>
                  </a:schemeClr>
                </a:solidFill>
                <a:latin typeface="Arial" panose="020B0604020202020204" pitchFamily="34" charset="0"/>
                <a:cs typeface="Arial" panose="020B0604020202020204" pitchFamily="34" charset="0"/>
              </a:rPr>
              <a:t>expostas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minimizar </a:t>
            </a:r>
            <a:r>
              <a:rPr lang="pt-BR" sz="1800" b="1" dirty="0">
                <a:solidFill>
                  <a:schemeClr val="tx1">
                    <a:lumMod val="75000"/>
                    <a:lumOff val="25000"/>
                  </a:schemeClr>
                </a:solidFill>
                <a:latin typeface="Arial" panose="020B0604020202020204" pitchFamily="34" charset="0"/>
                <a:cs typeface="Arial" panose="020B0604020202020204" pitchFamily="34" charset="0"/>
              </a:rPr>
              <a:t>a perda de temperatura 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fluidos.</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RN deve ser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posicionada </a:t>
            </a:r>
            <a:r>
              <a:rPr lang="pt-BR" sz="1800" b="1" dirty="0">
                <a:solidFill>
                  <a:schemeClr val="tx1">
                    <a:lumMod val="75000"/>
                    <a:lumOff val="25000"/>
                  </a:schemeClr>
                </a:solidFill>
                <a:latin typeface="Arial" panose="020B0604020202020204" pitchFamily="34" charset="0"/>
                <a:cs typeface="Arial" panose="020B0604020202020204" pitchFamily="34" charset="0"/>
              </a:rPr>
              <a:t>no lado direito </a:t>
            </a:r>
            <a:r>
              <a:rPr lang="pt-BR" sz="1800" dirty="0">
                <a:solidFill>
                  <a:schemeClr val="tx1">
                    <a:lumMod val="75000"/>
                    <a:lumOff val="25000"/>
                  </a:schemeClr>
                </a:solidFill>
                <a:latin typeface="Arial" panose="020B0604020202020204" pitchFamily="34" charset="0"/>
                <a:cs typeface="Arial" panose="020B0604020202020204" pitchFamily="34" charset="0"/>
              </a:rPr>
              <a:t>para reduzir a tensão no pedículo mesentérico</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As </a:t>
            </a:r>
            <a:r>
              <a:rPr lang="pt-BR" sz="1800" b="1" dirty="0">
                <a:solidFill>
                  <a:schemeClr val="tx1">
                    <a:lumMod val="75000"/>
                    <a:lumOff val="25000"/>
                  </a:schemeClr>
                </a:solidFill>
                <a:latin typeface="Arial" panose="020B0604020202020204" pitchFamily="34" charset="0"/>
                <a:cs typeface="Arial" panose="020B0604020202020204" pitchFamily="34" charset="0"/>
              </a:rPr>
              <a:t>lâmpadas de aquecimento e as incubadoras </a:t>
            </a:r>
            <a:r>
              <a:rPr lang="pt-BR" sz="1800" dirty="0">
                <a:solidFill>
                  <a:schemeClr val="tx1">
                    <a:lumMod val="75000"/>
                    <a:lumOff val="25000"/>
                  </a:schemeClr>
                </a:solidFill>
                <a:latin typeface="Arial" panose="020B0604020202020204" pitchFamily="34" charset="0"/>
                <a:cs typeface="Arial" panose="020B0604020202020204" pitchFamily="34" charset="0"/>
              </a:rPr>
              <a:t>podem ser necessárias para evitar a perda de </a:t>
            </a:r>
            <a:r>
              <a:rPr lang="pt-BR" sz="1800" dirty="0" smtClean="0">
                <a:solidFill>
                  <a:schemeClr val="tx1">
                    <a:lumMod val="75000"/>
                    <a:lumOff val="25000"/>
                  </a:schemeClr>
                </a:solidFill>
                <a:latin typeface="Arial" panose="020B0604020202020204" pitchFamily="34" charset="0"/>
                <a:cs typeface="Arial" panose="020B0604020202020204" pitchFamily="34" charset="0"/>
              </a:rPr>
              <a:t>calor.</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Reposição de líquidos </a:t>
            </a:r>
            <a:r>
              <a:rPr lang="pt-BR" sz="1800" b="1" dirty="0">
                <a:solidFill>
                  <a:schemeClr val="tx1">
                    <a:lumMod val="75000"/>
                    <a:lumOff val="25000"/>
                  </a:schemeClr>
                </a:solidFill>
                <a:latin typeface="Arial" panose="020B0604020202020204" pitchFamily="34" charset="0"/>
                <a:cs typeface="Arial" panose="020B0604020202020204" pitchFamily="34" charset="0"/>
              </a:rPr>
              <a:t>intravenosos</a:t>
            </a:r>
            <a:r>
              <a:rPr lang="pt-BR" sz="1800" dirty="0">
                <a:solidFill>
                  <a:schemeClr val="tx1">
                    <a:lumMod val="75000"/>
                    <a:lumOff val="25000"/>
                  </a:schemeClr>
                </a:solidFill>
                <a:latin typeface="Arial" panose="020B0604020202020204" pitchFamily="34" charset="0"/>
                <a:cs typeface="Arial" panose="020B0604020202020204" pitchFamily="34" charset="0"/>
              </a:rPr>
              <a:t>.</a:t>
            </a:r>
          </a:p>
          <a:p>
            <a:pPr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1771650" y="563563"/>
            <a:ext cx="8912225" cy="1281112"/>
          </a:xfrm>
        </p:spPr>
        <p:txBody>
          <a:bodyPr/>
          <a:lstStyle/>
          <a:p>
            <a:pPr eaLnBrk="1" hangingPunct="1"/>
            <a:r>
              <a:rPr lang="pt-BR" smtClean="0">
                <a:latin typeface="Arial" pitchFamily="34" charset="0"/>
                <a:cs typeface="Arial" pitchFamily="34" charset="0"/>
              </a:rPr>
              <a:t>Gastrosquise</a:t>
            </a:r>
            <a:endParaRPr lang="pt-BR" smtClean="0"/>
          </a:p>
        </p:txBody>
      </p:sp>
      <p:sp>
        <p:nvSpPr>
          <p:cNvPr id="3" name="Espaço Reservado para Conteúdo 2"/>
          <p:cNvSpPr>
            <a:spLocks noGrp="1"/>
          </p:cNvSpPr>
          <p:nvPr>
            <p:ph idx="1"/>
          </p:nvPr>
        </p:nvSpPr>
        <p:spPr>
          <a:xfrm>
            <a:off x="677863" y="1844675"/>
            <a:ext cx="11099800" cy="3614738"/>
          </a:xfrm>
        </p:spPr>
        <p:txBody>
          <a:bodyPr rtlCol="0">
            <a:normAutofit/>
          </a:bodyPr>
          <a:lstStyle/>
          <a:p>
            <a:pPr algn="just" eaLnBrk="1" fontAlgn="auto" hangingPunct="1">
              <a:spcAft>
                <a:spcPts val="0"/>
              </a:spcAft>
              <a:buFont typeface="Wingdings 3" charset="2"/>
              <a:buChar char=""/>
              <a:defRPr/>
            </a:pP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Durante a </a:t>
            </a:r>
            <a:r>
              <a:rPr lang="pt-BR" sz="1800" b="1" dirty="0">
                <a:solidFill>
                  <a:schemeClr val="tx1">
                    <a:lumMod val="75000"/>
                    <a:lumOff val="25000"/>
                  </a:schemeClr>
                </a:solidFill>
                <a:latin typeface="Arial" panose="020B0604020202020204" pitchFamily="34" charset="0"/>
                <a:cs typeface="Arial" panose="020B0604020202020204" pitchFamily="34" charset="0"/>
              </a:rPr>
              <a:t>avaliação inicial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deve ser avaliado o </a:t>
            </a:r>
            <a:r>
              <a:rPr lang="pt-BR" sz="1800" b="1" dirty="0">
                <a:solidFill>
                  <a:schemeClr val="tx1">
                    <a:lumMod val="75000"/>
                    <a:lumOff val="25000"/>
                  </a:schemeClr>
                </a:solidFill>
                <a:latin typeface="Arial" panose="020B0604020202020204" pitchFamily="34" charset="0"/>
                <a:cs typeface="Arial" panose="020B0604020202020204" pitchFamily="34" charset="0"/>
              </a:rPr>
              <a:t>tamanho do defeito </a:t>
            </a:r>
            <a:endParaRPr lang="pt-BR" sz="1800" b="1"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Se </a:t>
            </a:r>
            <a:r>
              <a:rPr lang="pt-BR" sz="1800" dirty="0">
                <a:solidFill>
                  <a:schemeClr val="tx1">
                    <a:lumMod val="75000"/>
                    <a:lumOff val="25000"/>
                  </a:schemeClr>
                </a:solidFill>
                <a:latin typeface="Arial" panose="020B0604020202020204" pitchFamily="34" charset="0"/>
                <a:cs typeface="Arial" panose="020B0604020202020204" pitchFamily="34" charset="0"/>
              </a:rPr>
              <a:t>o </a:t>
            </a:r>
            <a:r>
              <a:rPr lang="pt-BR" sz="1800" b="1" dirty="0">
                <a:solidFill>
                  <a:schemeClr val="tx1">
                    <a:lumMod val="75000"/>
                    <a:lumOff val="25000"/>
                  </a:schemeClr>
                </a:solidFill>
                <a:latin typeface="Arial" panose="020B0604020202020204" pitchFamily="34" charset="0"/>
                <a:cs typeface="Arial" panose="020B0604020202020204" pitchFamily="34" charset="0"/>
              </a:rPr>
              <a:t>defeito for pequeno 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causar </a:t>
            </a:r>
            <a:r>
              <a:rPr lang="pt-BR" sz="1800" b="1" dirty="0">
                <a:solidFill>
                  <a:schemeClr val="tx1">
                    <a:lumMod val="75000"/>
                    <a:lumOff val="25000"/>
                  </a:schemeClr>
                </a:solidFill>
                <a:latin typeface="Arial" panose="020B0604020202020204" pitchFamily="34" charset="0"/>
                <a:cs typeface="Arial" panose="020B0604020202020204" pitchFamily="34" charset="0"/>
              </a:rPr>
              <a:t>isquemia</a:t>
            </a:r>
            <a:r>
              <a:rPr lang="pt-BR" sz="1800" dirty="0">
                <a:solidFill>
                  <a:schemeClr val="tx1">
                    <a:lumMod val="75000"/>
                    <a:lumOff val="25000"/>
                  </a:schemeClr>
                </a:solidFill>
                <a:latin typeface="Arial" panose="020B0604020202020204" pitchFamily="34" charset="0"/>
                <a:cs typeface="Arial" panose="020B0604020202020204" pitchFamily="34" charset="0"/>
              </a:rPr>
              <a:t> ao intestino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exposto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pode </a:t>
            </a:r>
            <a:r>
              <a:rPr lang="pt-BR" sz="1800" b="1" dirty="0">
                <a:solidFill>
                  <a:schemeClr val="tx1">
                    <a:lumMod val="75000"/>
                    <a:lumOff val="25000"/>
                  </a:schemeClr>
                </a:solidFill>
                <a:latin typeface="Arial" panose="020B0604020202020204" pitchFamily="34" charset="0"/>
                <a:cs typeface="Arial" panose="020B0604020202020204" pitchFamily="34" charset="0"/>
              </a:rPr>
              <a:t>exigir alargamento emergente. </a:t>
            </a:r>
            <a:endParaRPr lang="pt-BR" sz="1800" b="1"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Realizado </a:t>
            </a:r>
            <a:r>
              <a:rPr lang="pt-BR" sz="1800" b="1" dirty="0">
                <a:solidFill>
                  <a:schemeClr val="tx1">
                    <a:lumMod val="75000"/>
                    <a:lumOff val="25000"/>
                  </a:schemeClr>
                </a:solidFill>
                <a:latin typeface="Arial" panose="020B0604020202020204" pitchFamily="34" charset="0"/>
                <a:cs typeface="Arial" panose="020B0604020202020204" pitchFamily="34" charset="0"/>
              </a:rPr>
              <a:t>de duas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maneiras</a:t>
            </a:r>
            <a:r>
              <a:rPr lang="pt-BR" sz="1800" dirty="0">
                <a:solidFill>
                  <a:schemeClr val="tx1">
                    <a:lumMod val="75000"/>
                    <a:lumOff val="25000"/>
                  </a:schemeClr>
                </a:solidFill>
                <a:latin typeface="Arial" panose="020B0604020202020204" pitchFamily="34" charset="0"/>
                <a:cs typeface="Arial" panose="020B0604020202020204" pitchFamily="34" charset="0"/>
              </a:rPr>
              <a:t> (cautela para evitar lesões na veia </a:t>
            </a:r>
            <a:r>
              <a:rPr lang="pt-BR" sz="1800" dirty="0" smtClean="0">
                <a:solidFill>
                  <a:schemeClr val="tx1">
                    <a:lumMod val="75000"/>
                    <a:lumOff val="25000"/>
                  </a:schemeClr>
                </a:solidFill>
                <a:latin typeface="Arial" panose="020B0604020202020204" pitchFamily="34" charset="0"/>
                <a:cs typeface="Arial" panose="020B0604020202020204" pitchFamily="34" charset="0"/>
              </a:rPr>
              <a:t>umbilical)</a:t>
            </a:r>
          </a:p>
          <a:p>
            <a:pPr lvl="1" algn="just" eaLnBrk="1" fontAlgn="auto" hangingPunct="1">
              <a:spcAft>
                <a:spcPts val="0"/>
              </a:spcAft>
              <a:buFont typeface="Wingdings 3" charset="2"/>
              <a:buChar char=""/>
              <a:defRPr/>
            </a:pPr>
            <a:r>
              <a:rPr lang="pt-BR" dirty="0" smtClean="0">
                <a:solidFill>
                  <a:srgbClr val="FF0000"/>
                </a:solidFill>
                <a:latin typeface="Arial" panose="020B0604020202020204" pitchFamily="34" charset="0"/>
                <a:cs typeface="Arial" panose="020B0604020202020204" pitchFamily="34" charset="0"/>
              </a:rPr>
              <a:t>lado </a:t>
            </a:r>
            <a:r>
              <a:rPr lang="pt-BR" dirty="0">
                <a:solidFill>
                  <a:srgbClr val="FF0000"/>
                </a:solidFill>
                <a:latin typeface="Arial" panose="020B0604020202020204" pitchFamily="34" charset="0"/>
                <a:cs typeface="Arial" panose="020B0604020202020204" pitchFamily="34" charset="0"/>
              </a:rPr>
              <a:t>lateral direito no nível </a:t>
            </a:r>
            <a:r>
              <a:rPr lang="pt-BR" dirty="0" err="1">
                <a:solidFill>
                  <a:srgbClr val="FF0000"/>
                </a:solidFill>
                <a:latin typeface="Arial" panose="020B0604020202020204" pitchFamily="34" charset="0"/>
                <a:cs typeface="Arial" panose="020B0604020202020204" pitchFamily="34" charset="0"/>
              </a:rPr>
              <a:t>fascial</a:t>
            </a:r>
            <a:r>
              <a:rPr lang="pt-BR" dirty="0">
                <a:solidFill>
                  <a:schemeClr val="tx1">
                    <a:lumMod val="75000"/>
                    <a:lumOff val="25000"/>
                  </a:schemeClr>
                </a:solidFill>
                <a:latin typeface="Arial" panose="020B0604020202020204" pitchFamily="34" charset="0"/>
                <a:cs typeface="Arial" panose="020B0604020202020204" pitchFamily="34" charset="0"/>
              </a:rPr>
              <a:t> </a:t>
            </a:r>
            <a:endParaRPr lang="pt-BR" dirty="0" smtClean="0">
              <a:solidFill>
                <a:schemeClr val="tx1">
                  <a:lumMod val="75000"/>
                  <a:lumOff val="25000"/>
                </a:schemeClr>
              </a:solidFill>
              <a:latin typeface="Arial" panose="020B0604020202020204" pitchFamily="34" charset="0"/>
              <a:cs typeface="Arial" panose="020B0604020202020204" pitchFamily="34" charset="0"/>
            </a:endParaRPr>
          </a:p>
          <a:p>
            <a:pPr marL="457200" lvl="1" indent="0" algn="just" eaLnBrk="1" fontAlgn="auto" hangingPunct="1">
              <a:spcAft>
                <a:spcPts val="0"/>
              </a:spcAft>
              <a:buFont typeface="Wingdings 3" charset="2"/>
              <a:buNone/>
              <a:defRPr/>
            </a:pPr>
            <a:r>
              <a:rPr lang="pt-BR" dirty="0" smtClean="0">
                <a:solidFill>
                  <a:schemeClr val="tx1">
                    <a:lumMod val="75000"/>
                    <a:lumOff val="25000"/>
                  </a:schemeClr>
                </a:solidFill>
                <a:latin typeface="Arial" panose="020B0604020202020204" pitchFamily="34" charset="0"/>
                <a:cs typeface="Arial" panose="020B0604020202020204" pitchFamily="34" charset="0"/>
              </a:rPr>
              <a:t>ou</a:t>
            </a:r>
          </a:p>
          <a:p>
            <a:pPr lvl="1" algn="just" eaLnBrk="1" fontAlgn="auto" hangingPunct="1">
              <a:spcAft>
                <a:spcPts val="0"/>
              </a:spcAft>
              <a:buFont typeface="Wingdings 3" charset="2"/>
              <a:buChar char=""/>
              <a:defRPr/>
            </a:pPr>
            <a:r>
              <a:rPr lang="pt-BR" dirty="0" smtClean="0">
                <a:solidFill>
                  <a:srgbClr val="FF0000"/>
                </a:solidFill>
                <a:latin typeface="Arial" panose="020B0604020202020204" pitchFamily="34" charset="0"/>
                <a:cs typeface="Arial" panose="020B0604020202020204" pitchFamily="34" charset="0"/>
              </a:rPr>
              <a:t>verticalmente </a:t>
            </a:r>
            <a:r>
              <a:rPr lang="pt-BR" dirty="0">
                <a:solidFill>
                  <a:srgbClr val="FF0000"/>
                </a:solidFill>
                <a:latin typeface="Arial" panose="020B0604020202020204" pitchFamily="34" charset="0"/>
                <a:cs typeface="Arial" panose="020B0604020202020204" pitchFamily="34" charset="0"/>
              </a:rPr>
              <a:t>na linha </a:t>
            </a:r>
            <a:r>
              <a:rPr lang="pt-BR" dirty="0" smtClean="0">
                <a:solidFill>
                  <a:srgbClr val="FF0000"/>
                </a:solidFill>
                <a:latin typeface="Arial" panose="020B0604020202020204" pitchFamily="34" charset="0"/>
                <a:cs typeface="Arial" panose="020B0604020202020204" pitchFamily="34" charset="0"/>
              </a:rPr>
              <a:t>média</a:t>
            </a:r>
            <a:endParaRPr lang="pt-BR" dirty="0" smtClean="0">
              <a:solidFill>
                <a:schemeClr val="tx1">
                  <a:lumMod val="75000"/>
                  <a:lumOff val="25000"/>
                </a:schemeClr>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1624013" y="546100"/>
            <a:ext cx="8910637" cy="1281113"/>
          </a:xfrm>
        </p:spPr>
        <p:txBody>
          <a:bodyPr/>
          <a:lstStyle/>
          <a:p>
            <a:pPr eaLnBrk="1" hangingPunct="1"/>
            <a:r>
              <a:rPr lang="pt-BR" smtClean="0">
                <a:latin typeface="Arial" pitchFamily="34" charset="0"/>
                <a:cs typeface="Arial" pitchFamily="34" charset="0"/>
              </a:rPr>
              <a:t>Gastrosquise</a:t>
            </a:r>
            <a:endParaRPr lang="pt-BR" smtClean="0"/>
          </a:p>
        </p:txBody>
      </p:sp>
      <p:sp>
        <p:nvSpPr>
          <p:cNvPr id="3" name="Espaço Reservado para Conteúdo 2"/>
          <p:cNvSpPr>
            <a:spLocks noGrp="1"/>
          </p:cNvSpPr>
          <p:nvPr>
            <p:ph idx="1"/>
          </p:nvPr>
        </p:nvSpPr>
        <p:spPr>
          <a:xfrm>
            <a:off x="677863" y="1662113"/>
            <a:ext cx="10802937" cy="4519612"/>
          </a:xfrm>
        </p:spPr>
        <p:txBody>
          <a:bodyPr rtlCol="0">
            <a:normAutofit/>
          </a:bodyPr>
          <a:lstStyle/>
          <a:p>
            <a:pPr marL="0" indent="0" algn="just" eaLnBrk="1" fontAlgn="auto" hangingPunct="1">
              <a:spcAft>
                <a:spcPts val="0"/>
              </a:spcAft>
              <a:buFont typeface="Wingdings 3" charset="2"/>
              <a:buNone/>
              <a:defRPr/>
            </a:pPr>
            <a:r>
              <a:rPr lang="pt-BR" sz="1800" b="1" i="1" dirty="0" err="1" smtClean="0">
                <a:solidFill>
                  <a:schemeClr val="tx1">
                    <a:lumMod val="75000"/>
                    <a:lumOff val="25000"/>
                  </a:schemeClr>
                </a:solidFill>
              </a:rPr>
              <a:t>Gastrosquise</a:t>
            </a:r>
            <a:r>
              <a:rPr lang="pt-BR" sz="1800" b="1" i="1" dirty="0" smtClean="0">
                <a:solidFill>
                  <a:schemeClr val="tx1">
                    <a:lumMod val="75000"/>
                    <a:lumOff val="25000"/>
                  </a:schemeClr>
                </a:solidFill>
              </a:rPr>
              <a:t> </a:t>
            </a:r>
            <a:r>
              <a:rPr lang="pt-BR" sz="1800" b="1" i="1" dirty="0">
                <a:solidFill>
                  <a:schemeClr val="tx1">
                    <a:lumMod val="75000"/>
                    <a:lumOff val="25000"/>
                  </a:schemeClr>
                </a:solidFill>
              </a:rPr>
              <a:t>S</a:t>
            </a:r>
            <a:r>
              <a:rPr lang="pt-BR" sz="1800" b="1" i="1" dirty="0" smtClean="0">
                <a:solidFill>
                  <a:schemeClr val="tx1">
                    <a:lumMod val="75000"/>
                    <a:lumOff val="25000"/>
                  </a:schemeClr>
                </a:solidFill>
              </a:rPr>
              <a:t>imples e </a:t>
            </a:r>
            <a:r>
              <a:rPr lang="pt-BR" sz="1800" b="1" i="1" dirty="0" err="1" smtClean="0">
                <a:solidFill>
                  <a:schemeClr val="tx1">
                    <a:lumMod val="75000"/>
                    <a:lumOff val="25000"/>
                  </a:schemeClr>
                </a:solidFill>
              </a:rPr>
              <a:t>Gastrosquise</a:t>
            </a:r>
            <a:r>
              <a:rPr lang="pt-BR" sz="1800" b="1" i="1" dirty="0" smtClean="0">
                <a:solidFill>
                  <a:schemeClr val="tx1">
                    <a:lumMod val="75000"/>
                    <a:lumOff val="25000"/>
                  </a:schemeClr>
                </a:solidFill>
              </a:rPr>
              <a:t> C</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omplexa</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É importante classificar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prognósticos diferentes</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29,30</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17</a:t>
            </a:r>
            <a:r>
              <a:rPr lang="pt-BR" sz="1800" b="1" dirty="0">
                <a:solidFill>
                  <a:schemeClr val="tx1">
                    <a:lumMod val="75000"/>
                    <a:lumOff val="25000"/>
                  </a:schemeClr>
                </a:solidFill>
                <a:latin typeface="Arial" panose="020B0604020202020204" pitchFamily="34" charset="0"/>
                <a:cs typeface="Arial" panose="020B0604020202020204" pitchFamily="34" charset="0"/>
              </a:rPr>
              <a:t>% dos casos são complexos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maior </a:t>
            </a:r>
            <a:r>
              <a:rPr lang="pt-BR" sz="1800" b="1" dirty="0">
                <a:solidFill>
                  <a:schemeClr val="tx1">
                    <a:lumMod val="75000"/>
                    <a:lumOff val="25000"/>
                  </a:schemeClr>
                </a:solidFill>
                <a:latin typeface="Arial" panose="020B0604020202020204" pitchFamily="34" charset="0"/>
                <a:cs typeface="Arial" panose="020B0604020202020204" pitchFamily="34" charset="0"/>
              </a:rPr>
              <a:t>risco de mortalidade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hospitalar</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29 </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b="1" dirty="0">
                <a:solidFill>
                  <a:schemeClr val="tx1">
                    <a:lumMod val="75000"/>
                    <a:lumOff val="25000"/>
                  </a:schemeClr>
                </a:solidFill>
                <a:latin typeface="Arial" panose="020B0604020202020204" pitchFamily="34" charset="0"/>
                <a:cs typeface="Arial" panose="020B0604020202020204" pitchFamily="34" charset="0"/>
              </a:rPr>
              <a:t>E</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studos sugerem </a:t>
            </a:r>
            <a:r>
              <a:rPr lang="pt-BR" sz="1800" b="1" dirty="0">
                <a:solidFill>
                  <a:schemeClr val="tx1">
                    <a:lumMod val="75000"/>
                    <a:lumOff val="25000"/>
                  </a:schemeClr>
                </a:solidFill>
                <a:latin typeface="Arial" panose="020B0604020202020204" pitchFamily="34" charset="0"/>
                <a:cs typeface="Arial" panose="020B0604020202020204" pitchFamily="34" charset="0"/>
              </a:rPr>
              <a:t>uma estratificação 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pacientes</a:t>
            </a:r>
            <a:r>
              <a:rPr lang="pt-BR" sz="1800" dirty="0" smtClean="0">
                <a:solidFill>
                  <a:schemeClr val="tx1">
                    <a:lumMod val="75000"/>
                    <a:lumOff val="25000"/>
                  </a:schemeClr>
                </a:solidFill>
                <a:latin typeface="Arial" panose="020B0604020202020204" pitchFamily="34" charset="0"/>
                <a:cs typeface="Arial" panose="020B0604020202020204" pitchFamily="34" charset="0"/>
              </a:rPr>
              <a:t> em </a:t>
            </a:r>
            <a:r>
              <a:rPr lang="pt-BR" sz="1800" dirty="0" err="1" smtClean="0">
                <a:solidFill>
                  <a:schemeClr val="tx1">
                    <a:lumMod val="75000"/>
                    <a:lumOff val="25000"/>
                  </a:schemeClr>
                </a:solidFill>
                <a:latin typeface="Arial" panose="020B0604020202020204" pitchFamily="34" charset="0"/>
                <a:cs typeface="Arial" panose="020B0604020202020204" pitchFamily="34" charset="0"/>
              </a:rPr>
              <a:t>gastrosquise</a:t>
            </a:r>
            <a:r>
              <a:rPr lang="pt-BR" sz="1800" dirty="0" smtClean="0">
                <a:solidFill>
                  <a:schemeClr val="tx1">
                    <a:lumMod val="75000"/>
                    <a:lumOff val="25000"/>
                  </a:schemeClr>
                </a:solidFill>
                <a:latin typeface="Arial" panose="020B0604020202020204" pitchFamily="34" charset="0"/>
                <a:cs typeface="Arial" panose="020B0604020202020204" pitchFamily="34" charset="0"/>
              </a:rPr>
              <a:t> de </a:t>
            </a:r>
            <a:r>
              <a:rPr lang="pt-BR" sz="1800" dirty="0">
                <a:solidFill>
                  <a:schemeClr val="tx1">
                    <a:lumMod val="75000"/>
                    <a:lumOff val="25000"/>
                  </a:schemeClr>
                </a:solidFill>
                <a:latin typeface="Arial" panose="020B0604020202020204" pitchFamily="34" charset="0"/>
                <a:cs typeface="Arial" panose="020B0604020202020204" pitchFamily="34" charset="0"/>
              </a:rPr>
              <a:t>baixo risco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r>
              <a:rPr lang="pt-BR" sz="1800" i="1" dirty="0" smtClean="0">
                <a:solidFill>
                  <a:schemeClr val="tx1">
                    <a:lumMod val="75000"/>
                    <a:lumOff val="25000"/>
                  </a:schemeClr>
                </a:solidFill>
                <a:latin typeface="Arial" panose="020B0604020202020204" pitchFamily="34" charset="0"/>
                <a:cs typeface="Arial" panose="020B0604020202020204" pitchFamily="34" charset="0"/>
              </a:rPr>
              <a:t>simples</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a:solidFill>
                  <a:schemeClr val="tx1">
                    <a:lumMod val="75000"/>
                    <a:lumOff val="25000"/>
                  </a:schemeClr>
                </a:solidFill>
                <a:latin typeface="Arial" panose="020B0604020202020204" pitchFamily="34" charset="0"/>
                <a:cs typeface="Arial" panose="020B0604020202020204" pitchFamily="34" charset="0"/>
              </a:rPr>
              <a:t>ou alto risco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r>
              <a:rPr lang="pt-BR" sz="1800" i="1" dirty="0" smtClean="0">
                <a:solidFill>
                  <a:schemeClr val="tx1">
                    <a:lumMod val="75000"/>
                    <a:lumOff val="25000"/>
                  </a:schemeClr>
                </a:solidFill>
                <a:latin typeface="Arial" panose="020B0604020202020204" pitchFamily="34" charset="0"/>
                <a:cs typeface="Arial" panose="020B0604020202020204" pitchFamily="34" charset="0"/>
              </a:rPr>
              <a:t>complexo</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com </a:t>
            </a:r>
            <a:r>
              <a:rPr lang="pt-BR" sz="1800" b="1" dirty="0">
                <a:solidFill>
                  <a:schemeClr val="tx1">
                    <a:lumMod val="75000"/>
                    <a:lumOff val="25000"/>
                  </a:schemeClr>
                </a:solidFill>
                <a:latin typeface="Arial" panose="020B0604020202020204" pitchFamily="34" charset="0"/>
                <a:cs typeface="Arial" panose="020B0604020202020204" pitchFamily="34" charset="0"/>
              </a:rPr>
              <a:t>base na presença ou ausência de complicações </a:t>
            </a:r>
            <a:r>
              <a:rPr lang="pt-BR" sz="1800" dirty="0">
                <a:solidFill>
                  <a:schemeClr val="tx1">
                    <a:lumMod val="75000"/>
                    <a:lumOff val="25000"/>
                  </a:schemeClr>
                </a:solidFill>
                <a:latin typeface="Arial" panose="020B0604020202020204" pitchFamily="34" charset="0"/>
                <a:cs typeface="Arial" panose="020B0604020202020204" pitchFamily="34" charset="0"/>
              </a:rPr>
              <a:t>intestinais (</a:t>
            </a:r>
            <a:r>
              <a:rPr lang="pt-BR" sz="1800" dirty="0" err="1">
                <a:solidFill>
                  <a:schemeClr val="tx1">
                    <a:lumMod val="75000"/>
                    <a:lumOff val="25000"/>
                  </a:schemeClr>
                </a:solidFill>
                <a:latin typeface="Arial" panose="020B0604020202020204" pitchFamily="34" charset="0"/>
                <a:cs typeface="Arial" panose="020B0604020202020204" pitchFamily="34" charset="0"/>
              </a:rPr>
              <a:t>atresia</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rPr>
              <a:t>volvos, </a:t>
            </a:r>
            <a:r>
              <a:rPr lang="pt-BR" sz="1800" dirty="0">
                <a:solidFill>
                  <a:schemeClr val="tx1">
                    <a:lumMod val="75000"/>
                    <a:lumOff val="25000"/>
                  </a:schemeClr>
                </a:solidFill>
                <a:latin typeface="Arial" panose="020B0604020202020204" pitchFamily="34" charset="0"/>
                <a:cs typeface="Arial" panose="020B0604020202020204" pitchFamily="34" charset="0"/>
              </a:rPr>
              <a:t>perfuração ou estenose).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A taxa de </a:t>
            </a:r>
            <a:r>
              <a:rPr lang="pt-BR" sz="1800" b="1" dirty="0">
                <a:solidFill>
                  <a:schemeClr val="tx1">
                    <a:lumMod val="75000"/>
                    <a:lumOff val="25000"/>
                  </a:schemeClr>
                </a:solidFill>
                <a:latin typeface="Arial" panose="020B0604020202020204" pitchFamily="34" charset="0"/>
                <a:cs typeface="Arial" panose="020B0604020202020204" pitchFamily="34" charset="0"/>
              </a:rPr>
              <a:t>mortalidade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vai de 0 versus 28%</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17,31,31</a:t>
            </a:r>
            <a:r>
              <a:rPr lang="pt-BR" sz="1800" baseline="30000" dirty="0">
                <a:solidFill>
                  <a:schemeClr val="tx1">
                    <a:lumMod val="75000"/>
                    <a:lumOff val="25000"/>
                  </a:schemeClr>
                </a:solidFill>
                <a:latin typeface="Arial" panose="020B0604020202020204" pitchFamily="34" charset="0"/>
                <a:cs typeface="Arial" panose="020B0604020202020204" pitchFamily="34" charset="0"/>
              </a:rPr>
              <a:t>.</a:t>
            </a:r>
          </a:p>
          <a:p>
            <a:pPr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a:xfrm>
            <a:off x="1746250" y="533400"/>
            <a:ext cx="8910638" cy="1281113"/>
          </a:xfrm>
        </p:spPr>
        <p:txBody>
          <a:bodyPr/>
          <a:lstStyle/>
          <a:p>
            <a:pPr eaLnBrk="1" hangingPunct="1"/>
            <a:r>
              <a:rPr lang="pt-BR" smtClean="0">
                <a:latin typeface="Arial" pitchFamily="34" charset="0"/>
                <a:cs typeface="Arial" pitchFamily="34" charset="0"/>
              </a:rPr>
              <a:t>Gastrosquise – Pré natal</a:t>
            </a:r>
          </a:p>
        </p:txBody>
      </p:sp>
      <p:sp>
        <p:nvSpPr>
          <p:cNvPr id="30723" name="Espaço Reservado para Conteúdo 2"/>
          <p:cNvSpPr>
            <a:spLocks noGrp="1"/>
          </p:cNvSpPr>
          <p:nvPr>
            <p:ph idx="1"/>
          </p:nvPr>
        </p:nvSpPr>
        <p:spPr>
          <a:xfrm>
            <a:off x="677863" y="1716088"/>
            <a:ext cx="11047412" cy="4633912"/>
          </a:xfrm>
        </p:spPr>
        <p:txBody>
          <a:bodyPr/>
          <a:lstStyle/>
          <a:p>
            <a:pPr marL="0" indent="0" algn="just" eaLnBrk="1" hangingPunct="1">
              <a:buFont typeface="Wingdings 3" pitchFamily="18" charset="2"/>
              <a:buNone/>
            </a:pPr>
            <a:endParaRPr lang="pt-BR" sz="1800" b="1" i="1" smtClean="0">
              <a:latin typeface="Arial" pitchFamily="34" charset="0"/>
              <a:cs typeface="Arial" pitchFamily="34" charset="0"/>
            </a:endParaRPr>
          </a:p>
          <a:p>
            <a:pPr marL="0" indent="0" algn="just" eaLnBrk="1" hangingPunct="1">
              <a:buFont typeface="Wingdings 3" pitchFamily="18" charset="2"/>
              <a:buNone/>
            </a:pPr>
            <a:r>
              <a:rPr lang="pt-BR" sz="1800" b="1" i="1" smtClean="0">
                <a:latin typeface="Arial" pitchFamily="34" charset="0"/>
                <a:cs typeface="Arial" pitchFamily="34" charset="0"/>
              </a:rPr>
              <a:t>Diagnóstico</a:t>
            </a:r>
            <a:endParaRPr lang="pt-BR" sz="1800" smtClean="0">
              <a:latin typeface="Arial" pitchFamily="34" charset="0"/>
              <a:cs typeface="Arial" pitchFamily="34" charset="0"/>
            </a:endParaRPr>
          </a:p>
          <a:p>
            <a:pPr marL="0" indent="0" algn="just" eaLnBrk="1" hangingPunct="1"/>
            <a:r>
              <a:rPr lang="pt-BR" sz="1800" smtClean="0">
                <a:latin typeface="Arial" pitchFamily="34" charset="0"/>
                <a:cs typeface="Arial" pitchFamily="34" charset="0"/>
              </a:rPr>
              <a:t>O diagnóstico pode ser feito já com </a:t>
            </a:r>
            <a:r>
              <a:rPr lang="pt-BR" sz="1800" b="1" smtClean="0">
                <a:latin typeface="Arial" pitchFamily="34" charset="0"/>
                <a:cs typeface="Arial" pitchFamily="34" charset="0"/>
              </a:rPr>
              <a:t>10 sem de idade gestacional (IG)</a:t>
            </a:r>
            <a:endParaRPr lang="pt-BR" sz="1800" smtClean="0">
              <a:latin typeface="Arial" pitchFamily="34" charset="0"/>
              <a:cs typeface="Arial" pitchFamily="34" charset="0"/>
            </a:endParaRPr>
          </a:p>
          <a:p>
            <a:pPr lvl="1" algn="just" eaLnBrk="1" hangingPunct="1"/>
            <a:r>
              <a:rPr lang="pt-BR" smtClean="0">
                <a:latin typeface="Arial" pitchFamily="34" charset="0"/>
                <a:cs typeface="Arial" pitchFamily="34" charset="0"/>
              </a:rPr>
              <a:t>Quando o </a:t>
            </a:r>
            <a:r>
              <a:rPr lang="pt-BR" b="1" smtClean="0">
                <a:latin typeface="Arial" pitchFamily="34" charset="0"/>
                <a:cs typeface="Arial" pitchFamily="34" charset="0"/>
              </a:rPr>
              <a:t>intestino médio deveria ter completado a rotação e retornado para o abdômen </a:t>
            </a:r>
            <a:r>
              <a:rPr lang="pt-BR" baseline="30000" smtClean="0">
                <a:latin typeface="Arial" pitchFamily="34" charset="0"/>
                <a:cs typeface="Arial" pitchFamily="34" charset="0"/>
              </a:rPr>
              <a:t>34</a:t>
            </a:r>
            <a:r>
              <a:rPr lang="pt-BR" smtClean="0">
                <a:latin typeface="Arial" pitchFamily="34" charset="0"/>
                <a:cs typeface="Arial" pitchFamily="34" charset="0"/>
              </a:rPr>
              <a:t> . </a:t>
            </a:r>
          </a:p>
          <a:p>
            <a:pPr marL="0" indent="0" algn="just" eaLnBrk="1" hangingPunct="1"/>
            <a:r>
              <a:rPr lang="pt-BR" sz="1800" b="1" smtClean="0">
                <a:latin typeface="Arial" pitchFamily="34" charset="0"/>
                <a:cs typeface="Arial" pitchFamily="34" charset="0"/>
              </a:rPr>
              <a:t>90% a 97% </a:t>
            </a:r>
            <a:r>
              <a:rPr lang="pt-BR" sz="1800" smtClean="0">
                <a:latin typeface="Arial" pitchFamily="34" charset="0"/>
                <a:cs typeface="Arial" pitchFamily="34" charset="0"/>
              </a:rPr>
              <a:t>dos casos </a:t>
            </a:r>
            <a:r>
              <a:rPr lang="pt-BR" sz="1800" smtClean="0">
                <a:latin typeface="Arial" pitchFamily="34" charset="0"/>
                <a:cs typeface="Arial" pitchFamily="34" charset="0"/>
                <a:sym typeface="Wingdings" pitchFamily="2" charset="2"/>
              </a:rPr>
              <a:t> são</a:t>
            </a:r>
            <a:r>
              <a:rPr lang="pt-BR" sz="1800" smtClean="0">
                <a:latin typeface="Arial" pitchFamily="34" charset="0"/>
                <a:cs typeface="Arial" pitchFamily="34" charset="0"/>
              </a:rPr>
              <a:t> </a:t>
            </a:r>
            <a:r>
              <a:rPr lang="pt-BR" sz="1800" b="1" smtClean="0">
                <a:latin typeface="Arial" pitchFamily="34" charset="0"/>
                <a:cs typeface="Arial" pitchFamily="34" charset="0"/>
              </a:rPr>
              <a:t>identificados no ultrassom do pré-natal </a:t>
            </a:r>
            <a:r>
              <a:rPr lang="pt-BR" sz="1800" baseline="30000" smtClean="0">
                <a:latin typeface="Arial" pitchFamily="34" charset="0"/>
                <a:cs typeface="Arial" pitchFamily="34" charset="0"/>
              </a:rPr>
              <a:t>35</a:t>
            </a:r>
            <a:r>
              <a:rPr lang="pt-BR" sz="1800" smtClean="0">
                <a:latin typeface="Arial" pitchFamily="34" charset="0"/>
                <a:cs typeface="Arial" pitchFamily="34" charset="0"/>
              </a:rPr>
              <a:t> . </a:t>
            </a:r>
          </a:p>
          <a:p>
            <a:pPr marL="0" indent="0" algn="just" eaLnBrk="1" hangingPunct="1"/>
            <a:r>
              <a:rPr lang="pt-BR" sz="1800" b="1" smtClean="0">
                <a:latin typeface="Arial" pitchFamily="34" charset="0"/>
                <a:cs typeface="Arial" pitchFamily="34" charset="0"/>
              </a:rPr>
              <a:t>USG devem ser repetidos a cada 2 semanas</a:t>
            </a:r>
            <a:r>
              <a:rPr lang="pt-BR" sz="1800" smtClean="0">
                <a:latin typeface="Arial" pitchFamily="34" charset="0"/>
                <a:cs typeface="Arial" pitchFamily="34" charset="0"/>
              </a:rPr>
              <a:t>. </a:t>
            </a:r>
          </a:p>
          <a:p>
            <a:pPr marL="0" indent="0" algn="just" eaLnBrk="1" hangingPunct="1"/>
            <a:r>
              <a:rPr lang="pt-BR" sz="1800" b="1" smtClean="0">
                <a:latin typeface="Arial" pitchFamily="34" charset="0"/>
                <a:cs typeface="Arial" pitchFamily="34" charset="0"/>
              </a:rPr>
              <a:t>O exame ajuda no </a:t>
            </a:r>
            <a:r>
              <a:rPr lang="pt-BR" sz="1800" smtClean="0">
                <a:latin typeface="Arial" pitchFamily="34" charset="0"/>
                <a:cs typeface="Arial" pitchFamily="34" charset="0"/>
              </a:rPr>
              <a:t>diagnóstico </a:t>
            </a:r>
            <a:r>
              <a:rPr lang="pt-BR" sz="1800" b="1" smtClean="0">
                <a:latin typeface="Arial" pitchFamily="34" charset="0"/>
                <a:cs typeface="Arial" pitchFamily="34" charset="0"/>
              </a:rPr>
              <a:t>e na identificação de complicações e anomalias </a:t>
            </a:r>
            <a:r>
              <a:rPr lang="pt-BR" sz="1800" smtClean="0">
                <a:latin typeface="Arial" pitchFamily="34" charset="0"/>
                <a:cs typeface="Arial" pitchFamily="34" charset="0"/>
              </a:rPr>
              <a:t>associadas.</a:t>
            </a:r>
          </a:p>
          <a:p>
            <a:pPr marL="0" indent="0" algn="just" eaLnBrk="1" hangingPunct="1"/>
            <a:endParaRPr lang="pt-BR" sz="1800" smtClean="0">
              <a:latin typeface="Arial" pitchFamily="34" charset="0"/>
              <a:cs typeface="Arial" pitchFamily="34" charset="0"/>
            </a:endParaRPr>
          </a:p>
          <a:p>
            <a:pPr marL="0" indent="0" algn="just" eaLnBrk="1" hangingPunct="1">
              <a:buFont typeface="Wingdings 3" pitchFamily="18" charset="2"/>
              <a:buNone/>
            </a:pPr>
            <a:endParaRPr lang="pt-BR" sz="1800" smtClean="0">
              <a:latin typeface="Arial" pitchFamily="34" charset="0"/>
              <a:cs typeface="Arial" pitchFamily="34" charset="0"/>
            </a:endParaRPr>
          </a:p>
          <a:p>
            <a:pPr marL="0" indent="0" algn="just" eaLnBrk="1" hangingPunct="1">
              <a:buFont typeface="Wingdings 3" pitchFamily="18" charset="2"/>
              <a:buNone/>
            </a:pPr>
            <a:endParaRPr lang="pt-BR" sz="1800" smtClean="0">
              <a:latin typeface="Arial" pitchFamily="34" charset="0"/>
              <a:cs typeface="Arial" pitchFamily="34" charset="0"/>
            </a:endParaRPr>
          </a:p>
          <a:p>
            <a:pPr marL="0" indent="0" eaLnBrk="1" hangingPunct="1"/>
            <a:endParaRPr lang="pt-BR" sz="18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1784350" y="533400"/>
            <a:ext cx="8912225" cy="1281113"/>
          </a:xfrm>
        </p:spPr>
        <p:txBody>
          <a:bodyPr/>
          <a:lstStyle/>
          <a:p>
            <a:pPr eaLnBrk="1" hangingPunct="1"/>
            <a:r>
              <a:rPr lang="pt-BR" smtClean="0">
                <a:latin typeface="Arial" pitchFamily="34" charset="0"/>
                <a:cs typeface="Arial" pitchFamily="34" charset="0"/>
              </a:rPr>
              <a:t>Gastrosquise – Pré natal</a:t>
            </a:r>
            <a:endParaRPr lang="pt-BR" smtClean="0"/>
          </a:p>
        </p:txBody>
      </p:sp>
      <p:sp>
        <p:nvSpPr>
          <p:cNvPr id="31747" name="Espaço Reservado para Conteúdo 2"/>
          <p:cNvSpPr>
            <a:spLocks noGrp="1"/>
          </p:cNvSpPr>
          <p:nvPr>
            <p:ph idx="1"/>
          </p:nvPr>
        </p:nvSpPr>
        <p:spPr>
          <a:xfrm>
            <a:off x="677863" y="1724025"/>
            <a:ext cx="11125200" cy="4375150"/>
          </a:xfrm>
        </p:spPr>
        <p:txBody>
          <a:bodyPr/>
          <a:lstStyle/>
          <a:p>
            <a:pPr algn="just" eaLnBrk="1" hangingPunct="1"/>
            <a:endParaRPr lang="pt-BR" sz="1800" b="1" smtClean="0">
              <a:latin typeface="Arial" pitchFamily="34" charset="0"/>
              <a:cs typeface="Arial" pitchFamily="34" charset="0"/>
            </a:endParaRPr>
          </a:p>
          <a:p>
            <a:pPr algn="just" eaLnBrk="1" hangingPunct="1"/>
            <a:r>
              <a:rPr lang="pt-BR" sz="1800" smtClean="0">
                <a:latin typeface="Arial" pitchFamily="34" charset="0"/>
                <a:cs typeface="Arial" pitchFamily="34" charset="0"/>
              </a:rPr>
              <a:t>Metaanálise recente demonstrou:</a:t>
            </a:r>
          </a:p>
          <a:p>
            <a:pPr lvl="1" algn="just" eaLnBrk="1" hangingPunct="1"/>
            <a:r>
              <a:rPr lang="pt-BR" b="1" smtClean="0">
                <a:latin typeface="Arial" pitchFamily="34" charset="0"/>
                <a:cs typeface="Arial" pitchFamily="34" charset="0"/>
              </a:rPr>
              <a:t>Dilatação intestinal intra-abdominal, polidrâmnios e dilatação gástrica </a:t>
            </a:r>
            <a:r>
              <a:rPr lang="pt-BR" smtClean="0">
                <a:latin typeface="Arial" pitchFamily="34" charset="0"/>
                <a:cs typeface="Arial" pitchFamily="34" charset="0"/>
                <a:sym typeface="Wingdings" pitchFamily="2" charset="2"/>
              </a:rPr>
              <a:t> levam </a:t>
            </a:r>
            <a:r>
              <a:rPr lang="pt-BR" b="1" smtClean="0">
                <a:latin typeface="Arial" pitchFamily="34" charset="0"/>
                <a:cs typeface="Arial" pitchFamily="34" charset="0"/>
              </a:rPr>
              <a:t>maior risco de desenvolver complicações</a:t>
            </a:r>
            <a:r>
              <a:rPr lang="pt-BR" smtClean="0">
                <a:latin typeface="Arial" pitchFamily="34" charset="0"/>
                <a:cs typeface="Arial" pitchFamily="34" charset="0"/>
              </a:rPr>
              <a:t> pós-natais. </a:t>
            </a:r>
          </a:p>
          <a:p>
            <a:pPr lvl="1" algn="just" eaLnBrk="1" hangingPunct="1"/>
            <a:r>
              <a:rPr lang="pt-BR" b="1" smtClean="0">
                <a:latin typeface="Arial" pitchFamily="34" charset="0"/>
                <a:cs typeface="Arial" pitchFamily="34" charset="0"/>
              </a:rPr>
              <a:t>Distensão gástrica </a:t>
            </a:r>
            <a:r>
              <a:rPr lang="pt-BR" smtClean="0">
                <a:latin typeface="Arial" pitchFamily="34" charset="0"/>
                <a:cs typeface="Arial" pitchFamily="34" charset="0"/>
                <a:sym typeface="Wingdings" pitchFamily="2" charset="2"/>
              </a:rPr>
              <a:t> </a:t>
            </a:r>
            <a:r>
              <a:rPr lang="pt-BR" smtClean="0">
                <a:latin typeface="Arial" pitchFamily="34" charset="0"/>
                <a:cs typeface="Arial" pitchFamily="34" charset="0"/>
              </a:rPr>
              <a:t>associada a </a:t>
            </a:r>
            <a:r>
              <a:rPr lang="pt-BR" b="1" smtClean="0">
                <a:latin typeface="Arial" pitchFamily="34" charset="0"/>
                <a:cs typeface="Arial" pitchFamily="34" charset="0"/>
              </a:rPr>
              <a:t>maiores taxas de mortalidade </a:t>
            </a:r>
            <a:r>
              <a:rPr lang="pt-BR" smtClean="0">
                <a:latin typeface="Arial" pitchFamily="34" charset="0"/>
                <a:cs typeface="Arial" pitchFamily="34" charset="0"/>
              </a:rPr>
              <a:t>neonatal dentro dos 28 dias do nascimento (OR 5,58, intervalo de confiança de 95% 1,3 a 24,1).</a:t>
            </a:r>
            <a:r>
              <a:rPr lang="pt-BR" baseline="30000" smtClean="0">
                <a:latin typeface="Arial" pitchFamily="34" charset="0"/>
                <a:cs typeface="Arial" pitchFamily="34" charset="0"/>
              </a:rPr>
              <a:t>37</a:t>
            </a:r>
            <a:r>
              <a:rPr lang="pt-BR" smtClean="0">
                <a:latin typeface="Arial" pitchFamily="34" charset="0"/>
                <a:cs typeface="Arial" pitchFamily="34" charset="0"/>
              </a:rPr>
              <a:t> </a:t>
            </a:r>
          </a:p>
          <a:p>
            <a:pPr lvl="1" algn="just" eaLnBrk="1" hangingPunct="1"/>
            <a:r>
              <a:rPr lang="pt-BR" smtClean="0">
                <a:latin typeface="Arial" pitchFamily="34" charset="0"/>
                <a:cs typeface="Arial" pitchFamily="34" charset="0"/>
              </a:rPr>
              <a:t>A </a:t>
            </a:r>
            <a:r>
              <a:rPr lang="pt-BR" b="1" smtClean="0">
                <a:latin typeface="Arial" pitchFamily="34" charset="0"/>
                <a:cs typeface="Arial" pitchFamily="34" charset="0"/>
              </a:rPr>
              <a:t>dilatação intra-abdominal </a:t>
            </a:r>
            <a:r>
              <a:rPr lang="pt-BR" smtClean="0">
                <a:latin typeface="Arial" pitchFamily="34" charset="0"/>
                <a:cs typeface="Arial" pitchFamily="34" charset="0"/>
              </a:rPr>
              <a:t>(variando de mais de 06 milímetros a mais de 18 milímetros dependendo do estudo) é </a:t>
            </a:r>
            <a:r>
              <a:rPr lang="pt-BR" b="1" smtClean="0">
                <a:latin typeface="Arial" pitchFamily="34" charset="0"/>
                <a:cs typeface="Arial" pitchFamily="34" charset="0"/>
              </a:rPr>
              <a:t>preditiva da atresia intestinal </a:t>
            </a:r>
            <a:r>
              <a:rPr lang="pt-BR" smtClean="0">
                <a:latin typeface="Arial" pitchFamily="34" charset="0"/>
                <a:cs typeface="Arial" pitchFamily="34" charset="0"/>
              </a:rPr>
              <a:t>(OR: 5,48, intervalo de confiança de 95% de 3,1 a 9,8) </a:t>
            </a:r>
            <a:r>
              <a:rPr lang="pt-BR" b="1" smtClean="0">
                <a:latin typeface="Arial" pitchFamily="34" charset="0"/>
                <a:cs typeface="Arial" pitchFamily="34" charset="0"/>
              </a:rPr>
              <a:t>e</a:t>
            </a:r>
            <a:r>
              <a:rPr lang="pt-BR" smtClean="0">
                <a:latin typeface="Arial" pitchFamily="34" charset="0"/>
                <a:cs typeface="Arial" pitchFamily="34" charset="0"/>
              </a:rPr>
              <a:t> </a:t>
            </a:r>
            <a:r>
              <a:rPr lang="pt-BR" b="1" smtClean="0">
                <a:latin typeface="Arial" pitchFamily="34" charset="0"/>
                <a:cs typeface="Arial" pitchFamily="34" charset="0"/>
              </a:rPr>
              <a:t>aumento do tempo de permanência</a:t>
            </a:r>
            <a:r>
              <a:rPr lang="pt-BR" smtClean="0">
                <a:latin typeface="Arial" pitchFamily="34" charset="0"/>
                <a:cs typeface="Arial" pitchFamily="34" charset="0"/>
              </a:rPr>
              <a:t>.</a:t>
            </a:r>
            <a:r>
              <a:rPr lang="pt-BR" baseline="30000" smtClean="0">
                <a:latin typeface="Arial" pitchFamily="34" charset="0"/>
                <a:cs typeface="Arial" pitchFamily="34" charset="0"/>
              </a:rPr>
              <a:t> 37</a:t>
            </a:r>
            <a:r>
              <a:rPr lang="pt-BR" smtClean="0">
                <a:latin typeface="Arial" pitchFamily="34" charset="0"/>
                <a:cs typeface="Arial" pitchFamily="34" charset="0"/>
              </a:rPr>
              <a:t> </a:t>
            </a:r>
          </a:p>
          <a:p>
            <a:pPr lvl="1" algn="just" eaLnBrk="1" hangingPunct="1"/>
            <a:r>
              <a:rPr lang="pt-BR" b="1" smtClean="0">
                <a:latin typeface="Arial" pitchFamily="34" charset="0"/>
                <a:cs typeface="Arial" pitchFamily="34" charset="0"/>
              </a:rPr>
              <a:t>Polidramnio</a:t>
            </a:r>
            <a:r>
              <a:rPr lang="pt-BR" smtClean="0">
                <a:latin typeface="Arial" pitchFamily="34" charset="0"/>
                <a:cs typeface="Arial" pitchFamily="34" charset="0"/>
              </a:rPr>
              <a:t>  </a:t>
            </a:r>
            <a:r>
              <a:rPr lang="pt-BR" smtClean="0">
                <a:latin typeface="Arial" pitchFamily="34" charset="0"/>
                <a:cs typeface="Arial" pitchFamily="34" charset="0"/>
                <a:sym typeface="Wingdings" pitchFamily="2" charset="2"/>
              </a:rPr>
              <a:t> </a:t>
            </a:r>
            <a:r>
              <a:rPr lang="pt-BR" b="1" smtClean="0">
                <a:latin typeface="Arial" pitchFamily="34" charset="0"/>
                <a:cs typeface="Arial" pitchFamily="34" charset="0"/>
              </a:rPr>
              <a:t>associado</a:t>
            </a:r>
            <a:r>
              <a:rPr lang="pt-BR" smtClean="0">
                <a:latin typeface="Arial" pitchFamily="34" charset="0"/>
                <a:cs typeface="Arial" pitchFamily="34" charset="0"/>
              </a:rPr>
              <a:t> a uma incidência aumentada de </a:t>
            </a:r>
            <a:r>
              <a:rPr lang="pt-BR" b="1" smtClean="0">
                <a:latin typeface="Arial" pitchFamily="34" charset="0"/>
                <a:cs typeface="Arial" pitchFamily="34" charset="0"/>
              </a:rPr>
              <a:t>atresia intestinal </a:t>
            </a:r>
            <a:r>
              <a:rPr lang="pt-BR" smtClean="0">
                <a:latin typeface="Arial" pitchFamily="34" charset="0"/>
                <a:cs typeface="Arial" pitchFamily="34" charset="0"/>
              </a:rPr>
              <a:t>(OR: 3,76, intervalo de confiança de 95% de 1,7 a 8,3</a:t>
            </a:r>
          </a:p>
          <a:p>
            <a:pPr eaLnBrk="1" hangingPunct="1"/>
            <a:endParaRPr lang="pt-BR" sz="18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1689100" y="623888"/>
            <a:ext cx="10172700" cy="1506537"/>
          </a:xfrm>
        </p:spPr>
        <p:txBody>
          <a:bodyPr/>
          <a:lstStyle/>
          <a:p>
            <a:pPr eaLnBrk="1" hangingPunct="1"/>
            <a:r>
              <a:rPr lang="pt-BR" smtClean="0">
                <a:latin typeface="Arial" pitchFamily="34" charset="0"/>
                <a:cs typeface="Arial" pitchFamily="34" charset="0"/>
              </a:rPr>
              <a:t>Gastrosquise – Cuidados Pré natais</a:t>
            </a:r>
            <a:endParaRPr lang="pt-BR" smtClean="0"/>
          </a:p>
        </p:txBody>
      </p:sp>
      <p:sp>
        <p:nvSpPr>
          <p:cNvPr id="32771" name="Espaço Reservado para Conteúdo 2"/>
          <p:cNvSpPr>
            <a:spLocks noGrp="1"/>
          </p:cNvSpPr>
          <p:nvPr>
            <p:ph idx="1"/>
          </p:nvPr>
        </p:nvSpPr>
        <p:spPr>
          <a:xfrm>
            <a:off x="646113" y="1728788"/>
            <a:ext cx="10983912" cy="3614737"/>
          </a:xfrm>
        </p:spPr>
        <p:txBody>
          <a:bodyPr/>
          <a:lstStyle/>
          <a:p>
            <a:pPr algn="just" eaLnBrk="1" hangingPunct="1"/>
            <a:endParaRPr lang="pt-BR" sz="1800" b="1" smtClean="0">
              <a:latin typeface="Arial" pitchFamily="34" charset="0"/>
              <a:cs typeface="Arial" pitchFamily="34" charset="0"/>
            </a:endParaRPr>
          </a:p>
          <a:p>
            <a:pPr algn="just" eaLnBrk="1" hangingPunct="1"/>
            <a:r>
              <a:rPr lang="pt-BR" sz="1800" smtClean="0">
                <a:latin typeface="Arial" pitchFamily="34" charset="0"/>
                <a:cs typeface="Arial" pitchFamily="34" charset="0"/>
              </a:rPr>
              <a:t>Fetos com gastrosquise exigem </a:t>
            </a:r>
            <a:r>
              <a:rPr lang="pt-BR" sz="1800" b="1" smtClean="0">
                <a:latin typeface="Arial" pitchFamily="34" charset="0"/>
                <a:cs typeface="Arial" pitchFamily="34" charset="0"/>
              </a:rPr>
              <a:t>monitoramento</a:t>
            </a:r>
            <a:r>
              <a:rPr lang="pt-BR" sz="1800" smtClean="0">
                <a:latin typeface="Arial" pitchFamily="34" charset="0"/>
                <a:cs typeface="Arial" pitchFamily="34" charset="0"/>
              </a:rPr>
              <a:t> próximo.</a:t>
            </a:r>
          </a:p>
          <a:p>
            <a:pPr algn="just" eaLnBrk="1" hangingPunct="1"/>
            <a:r>
              <a:rPr lang="pt-BR" sz="1800" b="1" smtClean="0">
                <a:latin typeface="Arial" pitchFamily="34" charset="0"/>
                <a:cs typeface="Arial" pitchFamily="34" charset="0"/>
              </a:rPr>
              <a:t>O parto vaginal é preferido. </a:t>
            </a:r>
          </a:p>
          <a:p>
            <a:pPr algn="just" eaLnBrk="1" hangingPunct="1"/>
            <a:r>
              <a:rPr lang="pt-BR" sz="1800" smtClean="0">
                <a:latin typeface="Arial" pitchFamily="34" charset="0"/>
                <a:cs typeface="Arial" pitchFamily="34" charset="0"/>
              </a:rPr>
              <a:t>43% das gestantes </a:t>
            </a:r>
            <a:r>
              <a:rPr lang="pt-BR" sz="1800" smtClean="0">
                <a:latin typeface="Arial" pitchFamily="34" charset="0"/>
                <a:cs typeface="Arial" pitchFamily="34" charset="0"/>
                <a:sym typeface="Wingdings" pitchFamily="2" charset="2"/>
              </a:rPr>
              <a:t> </a:t>
            </a:r>
            <a:r>
              <a:rPr lang="pt-BR" sz="1800" smtClean="0">
                <a:latin typeface="Arial" pitchFamily="34" charset="0"/>
                <a:cs typeface="Arial" pitchFamily="34" charset="0"/>
              </a:rPr>
              <a:t>resultam em </a:t>
            </a:r>
            <a:r>
              <a:rPr lang="pt-BR" sz="1800" b="1" smtClean="0">
                <a:latin typeface="Arial" pitchFamily="34" charset="0"/>
                <a:cs typeface="Arial" pitchFamily="34" charset="0"/>
              </a:rPr>
              <a:t>parto prematuro espontâneo</a:t>
            </a:r>
            <a:r>
              <a:rPr lang="pt-BR" sz="1800" b="1" baseline="30000" smtClean="0">
                <a:latin typeface="Arial" pitchFamily="34" charset="0"/>
                <a:cs typeface="Arial" pitchFamily="34" charset="0"/>
              </a:rPr>
              <a:t> </a:t>
            </a:r>
            <a:r>
              <a:rPr lang="pt-BR" sz="1800" baseline="30000" smtClean="0">
                <a:latin typeface="Arial" pitchFamily="34" charset="0"/>
                <a:cs typeface="Arial" pitchFamily="34" charset="0"/>
              </a:rPr>
              <a:t>39</a:t>
            </a:r>
            <a:r>
              <a:rPr lang="pt-BR" sz="1800" smtClean="0">
                <a:latin typeface="Arial" pitchFamily="34" charset="0"/>
                <a:cs typeface="Arial" pitchFamily="34" charset="0"/>
              </a:rPr>
              <a:t>. </a:t>
            </a:r>
          </a:p>
          <a:p>
            <a:pPr algn="just" eaLnBrk="1" hangingPunct="1"/>
            <a:r>
              <a:rPr lang="pt-BR" sz="1800" smtClean="0">
                <a:latin typeface="Arial" pitchFamily="34" charset="0"/>
                <a:cs typeface="Arial" pitchFamily="34" charset="0"/>
              </a:rPr>
              <a:t>Fetos com gastrosquises têm maior risco de </a:t>
            </a:r>
            <a:r>
              <a:rPr lang="pt-BR" sz="1800" b="1" smtClean="0">
                <a:latin typeface="Arial" pitchFamily="34" charset="0"/>
                <a:cs typeface="Arial" pitchFamily="34" charset="0"/>
              </a:rPr>
              <a:t>morte intra-uterina (7X maior )</a:t>
            </a:r>
            <a:r>
              <a:rPr lang="pt-BR" sz="1800" baseline="30000" smtClean="0">
                <a:latin typeface="Arial" pitchFamily="34" charset="0"/>
                <a:cs typeface="Arial" pitchFamily="34" charset="0"/>
              </a:rPr>
              <a:t>40</a:t>
            </a:r>
            <a:r>
              <a:rPr lang="pt-BR" sz="1800" smtClean="0">
                <a:latin typeface="Arial" pitchFamily="34" charset="0"/>
                <a:cs typeface="Arial" pitchFamily="34" charset="0"/>
              </a:rPr>
              <a:t>.</a:t>
            </a:r>
          </a:p>
          <a:p>
            <a:pPr eaLnBrk="1" hangingPunct="1"/>
            <a:endParaRPr lang="pt-BR" sz="18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1749425" y="649288"/>
            <a:ext cx="10442575" cy="1506537"/>
          </a:xfrm>
        </p:spPr>
        <p:txBody>
          <a:bodyPr/>
          <a:lstStyle/>
          <a:p>
            <a:pPr eaLnBrk="1" hangingPunct="1"/>
            <a:r>
              <a:rPr lang="pt-BR" smtClean="0">
                <a:latin typeface="Arial" pitchFamily="34" charset="0"/>
                <a:cs typeface="Arial" pitchFamily="34" charset="0"/>
              </a:rPr>
              <a:t>Gastrosquise – Cuidados Pré natais</a:t>
            </a:r>
            <a:endParaRPr lang="pt-BR" smtClean="0"/>
          </a:p>
        </p:txBody>
      </p:sp>
      <p:sp>
        <p:nvSpPr>
          <p:cNvPr id="3" name="Espaço Reservado para Conteúdo 2"/>
          <p:cNvSpPr>
            <a:spLocks noGrp="1"/>
          </p:cNvSpPr>
          <p:nvPr>
            <p:ph idx="1"/>
          </p:nvPr>
        </p:nvSpPr>
        <p:spPr>
          <a:xfrm>
            <a:off x="774700" y="1535113"/>
            <a:ext cx="11061700" cy="4298950"/>
          </a:xfrm>
        </p:spPr>
        <p:txBody>
          <a:bodyPr rtlCol="0">
            <a:normAutofit/>
          </a:bodyPr>
          <a:lstStyle/>
          <a:p>
            <a:pPr marL="0" indent="0" algn="just" eaLnBrk="1" fontAlgn="auto" hangingPunct="1">
              <a:spcAft>
                <a:spcPts val="0"/>
              </a:spcAft>
              <a:buFont typeface="Wingdings 3" charset="2"/>
              <a:buNone/>
              <a:defRPr/>
            </a:pPr>
            <a:endParaRPr lang="pt-BR" sz="18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eaLnBrk="1" fontAlgn="auto" hangingPunct="1">
              <a:spcAft>
                <a:spcPts val="0"/>
              </a:spcAft>
              <a:buFont typeface="Wingdings 3" charset="2"/>
              <a:buNone/>
              <a:defRPr/>
            </a:pPr>
            <a:r>
              <a:rPr lang="pt-BR" sz="1800" b="1" i="1" u="sng" dirty="0" smtClean="0">
                <a:solidFill>
                  <a:schemeClr val="tx1">
                    <a:lumMod val="75000"/>
                    <a:lumOff val="25000"/>
                  </a:schemeClr>
                </a:solidFill>
                <a:latin typeface="Arial" panose="020B0604020202020204" pitchFamily="34" charset="0"/>
                <a:cs typeface="Arial" panose="020B0604020202020204" pitchFamily="34" charset="0"/>
              </a:rPr>
              <a:t>Melhor </a:t>
            </a:r>
            <a:r>
              <a:rPr lang="pt-BR" sz="1800" b="1" i="1" u="sng" dirty="0">
                <a:solidFill>
                  <a:schemeClr val="tx1">
                    <a:lumMod val="75000"/>
                    <a:lumOff val="25000"/>
                  </a:schemeClr>
                </a:solidFill>
                <a:latin typeface="Arial" panose="020B0604020202020204" pitchFamily="34" charset="0"/>
                <a:cs typeface="Arial" panose="020B0604020202020204" pitchFamily="34" charset="0"/>
              </a:rPr>
              <a:t>momento </a:t>
            </a:r>
            <a:r>
              <a:rPr lang="pt-BR" sz="1800" b="1" i="1" dirty="0">
                <a:solidFill>
                  <a:schemeClr val="tx1">
                    <a:lumMod val="75000"/>
                    <a:lumOff val="25000"/>
                  </a:schemeClr>
                </a:solidFill>
                <a:latin typeface="Arial" panose="020B0604020202020204" pitchFamily="34" charset="0"/>
                <a:cs typeface="Arial" panose="020B0604020202020204" pitchFamily="34" charset="0"/>
              </a:rPr>
              <a:t>de </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nascer um </a:t>
            </a:r>
            <a:r>
              <a:rPr lang="pt-BR" sz="1800" b="1" i="1" dirty="0">
                <a:solidFill>
                  <a:schemeClr val="tx1">
                    <a:lumMod val="75000"/>
                    <a:lumOff val="25000"/>
                  </a:schemeClr>
                </a:solidFill>
                <a:latin typeface="Arial" panose="020B0604020202020204" pitchFamily="34" charset="0"/>
                <a:cs typeface="Arial" panose="020B0604020202020204" pitchFamily="34" charset="0"/>
              </a:rPr>
              <a:t>feto com </a:t>
            </a: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gastrosquise</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Muito </a:t>
            </a:r>
            <a:r>
              <a:rPr lang="pt-BR" sz="1800" b="1" dirty="0">
                <a:solidFill>
                  <a:schemeClr val="tx1">
                    <a:lumMod val="75000"/>
                    <a:lumOff val="25000"/>
                  </a:schemeClr>
                </a:solidFill>
                <a:latin typeface="Arial" panose="020B0604020202020204" pitchFamily="34" charset="0"/>
                <a:cs typeface="Arial" panose="020B0604020202020204" pitchFamily="34" charset="0"/>
              </a:rPr>
              <a:t>debate na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literatura</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Em </a:t>
            </a:r>
            <a:r>
              <a:rPr lang="pt-BR" sz="1800" b="1" dirty="0">
                <a:solidFill>
                  <a:schemeClr val="tx1">
                    <a:lumMod val="75000"/>
                    <a:lumOff val="25000"/>
                  </a:schemeClr>
                </a:solidFill>
                <a:latin typeface="Arial" panose="020B0604020202020204" pitchFamily="34" charset="0"/>
                <a:cs typeface="Arial" panose="020B0604020202020204" pitchFamily="34" charset="0"/>
              </a:rPr>
              <a:t>muitas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instituições</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é realizado 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indução</a:t>
            </a:r>
            <a:r>
              <a:rPr lang="pt-BR" sz="1800" dirty="0" smtClean="0">
                <a:solidFill>
                  <a:schemeClr val="tx1">
                    <a:lumMod val="75000"/>
                    <a:lumOff val="25000"/>
                  </a:schemeClr>
                </a:solidFill>
                <a:latin typeface="Arial" panose="020B0604020202020204" pitchFamily="34" charset="0"/>
                <a:cs typeface="Arial" panose="020B0604020202020204" pitchFamily="34" charset="0"/>
              </a:rPr>
              <a:t> do parto com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35 </a:t>
            </a:r>
            <a:r>
              <a:rPr lang="pt-BR" sz="1800" b="1" dirty="0">
                <a:solidFill>
                  <a:schemeClr val="tx1">
                    <a:lumMod val="75000"/>
                    <a:lumOff val="25000"/>
                  </a:schemeClr>
                </a:solidFill>
                <a:latin typeface="Arial" panose="020B0604020202020204" pitchFamily="34" charset="0"/>
                <a:cs typeface="Arial" panose="020B0604020202020204" pitchFamily="34" charset="0"/>
              </a:rPr>
              <a:t>a 37 </a:t>
            </a:r>
            <a:r>
              <a:rPr lang="pt-BR" sz="1800" dirty="0" smtClean="0">
                <a:solidFill>
                  <a:schemeClr val="tx1">
                    <a:lumMod val="75000"/>
                    <a:lumOff val="25000"/>
                  </a:schemeClr>
                </a:solidFill>
                <a:latin typeface="Arial" panose="020B0604020202020204" pitchFamily="34" charset="0"/>
                <a:cs typeface="Arial" panose="020B0604020202020204" pitchFamily="34" charset="0"/>
              </a:rPr>
              <a:t>semanas.</a:t>
            </a:r>
          </a:p>
          <a:p>
            <a:pPr lvl="1" algn="just" eaLnBrk="1" fontAlgn="auto" hangingPunct="1">
              <a:spcAft>
                <a:spcPts val="0"/>
              </a:spcAft>
              <a:buFont typeface="Wingdings 3" charset="2"/>
              <a:buChar char=""/>
              <a:defRPr/>
            </a:pPr>
            <a:r>
              <a:rPr lang="pt-BR" dirty="0" smtClean="0">
                <a:solidFill>
                  <a:schemeClr val="tx1">
                    <a:lumMod val="75000"/>
                    <a:lumOff val="25000"/>
                  </a:schemeClr>
                </a:solidFill>
                <a:latin typeface="Arial" panose="020B0604020202020204" pitchFamily="34" charset="0"/>
                <a:cs typeface="Arial" panose="020B0604020202020204" pitchFamily="34" charset="0"/>
              </a:rPr>
              <a:t>Afim </a:t>
            </a:r>
            <a:r>
              <a:rPr lang="pt-BR" dirty="0">
                <a:solidFill>
                  <a:schemeClr val="tx1">
                    <a:lumMod val="75000"/>
                    <a:lumOff val="25000"/>
                  </a:schemeClr>
                </a:solidFill>
                <a:latin typeface="Arial" panose="020B0604020202020204" pitchFamily="34" charset="0"/>
                <a:cs typeface="Arial" panose="020B0604020202020204" pitchFamily="34" charset="0"/>
              </a:rPr>
              <a:t>de </a:t>
            </a:r>
            <a:r>
              <a:rPr lang="pt-BR" b="1" dirty="0">
                <a:solidFill>
                  <a:schemeClr val="tx1">
                    <a:lumMod val="75000"/>
                    <a:lumOff val="25000"/>
                  </a:schemeClr>
                </a:solidFill>
                <a:latin typeface="Arial" panose="020B0604020202020204" pitchFamily="34" charset="0"/>
                <a:cs typeface="Arial" panose="020B0604020202020204" pitchFamily="34" charset="0"/>
              </a:rPr>
              <a:t>minimizar o risco de morte </a:t>
            </a:r>
            <a:r>
              <a:rPr lang="pt-BR" b="1" dirty="0" smtClean="0">
                <a:solidFill>
                  <a:schemeClr val="tx1">
                    <a:lumMod val="75000"/>
                    <a:lumOff val="25000"/>
                  </a:schemeClr>
                </a:solidFill>
                <a:latin typeface="Arial" panose="020B0604020202020204" pitchFamily="34" charset="0"/>
                <a:cs typeface="Arial" panose="020B0604020202020204" pitchFamily="34" charset="0"/>
              </a:rPr>
              <a:t>fetal</a:t>
            </a:r>
            <a:r>
              <a:rPr lang="pt-BR" dirty="0">
                <a:solidFill>
                  <a:schemeClr val="tx1">
                    <a:lumMod val="75000"/>
                    <a:lumOff val="25000"/>
                  </a:schemeClr>
                </a:solidFill>
                <a:latin typeface="Arial" panose="020B0604020202020204" pitchFamily="34" charset="0"/>
                <a:cs typeface="Arial" panose="020B0604020202020204" pitchFamily="34" charset="0"/>
              </a:rPr>
              <a:t> </a:t>
            </a:r>
            <a:r>
              <a:rPr lang="pt-BR" dirty="0" smtClean="0">
                <a:solidFill>
                  <a:schemeClr val="tx1">
                    <a:lumMod val="75000"/>
                    <a:lumOff val="25000"/>
                  </a:schemeClr>
                </a:solidFill>
                <a:latin typeface="Arial" panose="020B0604020202020204" pitchFamily="34" charset="0"/>
                <a:cs typeface="Arial" panose="020B0604020202020204" pitchFamily="34" charset="0"/>
              </a:rPr>
              <a:t>e </a:t>
            </a:r>
            <a:r>
              <a:rPr lang="pt-BR" b="1" dirty="0">
                <a:solidFill>
                  <a:schemeClr val="tx1">
                    <a:lumMod val="75000"/>
                    <a:lumOff val="25000"/>
                  </a:schemeClr>
                </a:solidFill>
                <a:latin typeface="Arial" panose="020B0604020202020204" pitchFamily="34" charset="0"/>
                <a:cs typeface="Arial" panose="020B0604020202020204" pitchFamily="34" charset="0"/>
              </a:rPr>
              <a:t>encurtar o período de permanência hospitalar</a:t>
            </a:r>
            <a:r>
              <a:rPr lang="pt-BR" dirty="0">
                <a:solidFill>
                  <a:schemeClr val="tx1">
                    <a:lumMod val="75000"/>
                    <a:lumOff val="25000"/>
                  </a:schemeClr>
                </a:solidFill>
                <a:latin typeface="Arial" panose="020B0604020202020204" pitchFamily="34" charset="0"/>
                <a:cs typeface="Arial" panose="020B0604020202020204" pitchFamily="34" charset="0"/>
              </a:rPr>
              <a:t> </a:t>
            </a:r>
            <a:r>
              <a:rPr lang="pt-BR" baseline="30000" dirty="0" smtClean="0">
                <a:solidFill>
                  <a:schemeClr val="tx1">
                    <a:lumMod val="75000"/>
                    <a:lumOff val="25000"/>
                  </a:schemeClr>
                </a:solidFill>
                <a:latin typeface="Arial" panose="020B0604020202020204" pitchFamily="34" charset="0"/>
                <a:cs typeface="Arial" panose="020B0604020202020204" pitchFamily="34" charset="0"/>
              </a:rPr>
              <a:t>41</a:t>
            </a:r>
            <a:r>
              <a:rPr lang="pt-BR"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Estudos mostraram </a:t>
            </a:r>
            <a:r>
              <a:rPr lang="pt-BR" sz="1800" dirty="0">
                <a:solidFill>
                  <a:schemeClr val="tx1">
                    <a:lumMod val="75000"/>
                    <a:lumOff val="25000"/>
                  </a:schemeClr>
                </a:solidFill>
                <a:latin typeface="Arial" panose="020B0604020202020204" pitchFamily="34" charset="0"/>
                <a:cs typeface="Arial" panose="020B0604020202020204" pitchFamily="34" charset="0"/>
              </a:rPr>
              <a:t>que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o nascimento planejado e </a:t>
            </a:r>
            <a:r>
              <a:rPr lang="pt-BR" sz="1800" b="1" dirty="0">
                <a:solidFill>
                  <a:schemeClr val="tx1">
                    <a:lumMod val="75000"/>
                    <a:lumOff val="25000"/>
                  </a:schemeClr>
                </a:solidFill>
                <a:latin typeface="Arial" panose="020B0604020202020204" pitchFamily="34" charset="0"/>
                <a:cs typeface="Arial" panose="020B0604020202020204" pitchFamily="34" charset="0"/>
              </a:rPr>
              <a:t>precoce entre 35 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37s de IG,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demonstrou:</a:t>
            </a:r>
            <a:endParaRPr lang="pt-BR" sz="1800" b="1" dirty="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endParaRPr>
          </a:p>
          <a:p>
            <a:pPr lvl="1" algn="just" eaLnBrk="1" fontAlgn="auto" hangingPunct="1">
              <a:spcAft>
                <a:spcPts val="0"/>
              </a:spcAft>
              <a:buFont typeface="Wingdings 3" charset="2"/>
              <a:buChar char=""/>
              <a:defRPr/>
            </a:pPr>
            <a:r>
              <a:rPr lang="pt-BR" b="1" dirty="0" smtClean="0">
                <a:solidFill>
                  <a:schemeClr val="tx1">
                    <a:lumMod val="75000"/>
                    <a:lumOff val="25000"/>
                  </a:schemeClr>
                </a:solidFill>
                <a:latin typeface="Arial" panose="020B0604020202020204" pitchFamily="34" charset="0"/>
                <a:cs typeface="Arial" panose="020B0604020202020204" pitchFamily="34" charset="0"/>
              </a:rPr>
              <a:t>maior </a:t>
            </a:r>
            <a:r>
              <a:rPr lang="pt-BR" b="1" dirty="0">
                <a:solidFill>
                  <a:schemeClr val="tx1">
                    <a:lumMod val="75000"/>
                    <a:lumOff val="25000"/>
                  </a:schemeClr>
                </a:solidFill>
                <a:latin typeface="Arial" panose="020B0604020202020204" pitchFamily="34" charset="0"/>
                <a:cs typeface="Arial" panose="020B0604020202020204" pitchFamily="34" charset="0"/>
              </a:rPr>
              <a:t>capacidade de realizar reparos imediatos sem silo, </a:t>
            </a:r>
            <a:endParaRPr lang="pt-BR" b="1" dirty="0" smtClean="0">
              <a:solidFill>
                <a:schemeClr val="tx1">
                  <a:lumMod val="75000"/>
                  <a:lumOff val="25000"/>
                </a:schemeClr>
              </a:solidFill>
              <a:latin typeface="Arial" panose="020B0604020202020204" pitchFamily="34" charset="0"/>
              <a:cs typeface="Arial" panose="020B0604020202020204" pitchFamily="34" charset="0"/>
            </a:endParaRPr>
          </a:p>
          <a:p>
            <a:pPr lvl="1" algn="just" eaLnBrk="1" fontAlgn="auto" hangingPunct="1">
              <a:spcAft>
                <a:spcPts val="0"/>
              </a:spcAft>
              <a:buFont typeface="Wingdings 3" charset="2"/>
              <a:buChar char=""/>
              <a:defRPr/>
            </a:pPr>
            <a:r>
              <a:rPr lang="pt-BR" b="1" dirty="0" smtClean="0">
                <a:solidFill>
                  <a:schemeClr val="tx1">
                    <a:lumMod val="75000"/>
                    <a:lumOff val="25000"/>
                  </a:schemeClr>
                </a:solidFill>
                <a:latin typeface="Arial" panose="020B0604020202020204" pitchFamily="34" charset="0"/>
                <a:cs typeface="Arial" panose="020B0604020202020204" pitchFamily="34" charset="0"/>
              </a:rPr>
              <a:t>alimentação precoce,</a:t>
            </a:r>
          </a:p>
          <a:p>
            <a:pPr lvl="1" algn="just" eaLnBrk="1" fontAlgn="auto" hangingPunct="1">
              <a:spcAft>
                <a:spcPts val="0"/>
              </a:spcAft>
              <a:buFont typeface="Wingdings 3" charset="2"/>
              <a:buChar char=""/>
              <a:defRPr/>
            </a:pPr>
            <a:r>
              <a:rPr lang="pt-BR" b="1" dirty="0">
                <a:solidFill>
                  <a:schemeClr val="tx1">
                    <a:lumMod val="75000"/>
                    <a:lumOff val="25000"/>
                  </a:schemeClr>
                </a:solidFill>
                <a:latin typeface="Arial" panose="020B0604020202020204" pitchFamily="34" charset="0"/>
                <a:cs typeface="Arial" panose="020B0604020202020204" pitchFamily="34" charset="0"/>
              </a:rPr>
              <a:t>m</a:t>
            </a:r>
            <a:r>
              <a:rPr lang="pt-BR" b="1" dirty="0" smtClean="0">
                <a:solidFill>
                  <a:schemeClr val="tx1">
                    <a:lumMod val="75000"/>
                    <a:lumOff val="25000"/>
                  </a:schemeClr>
                </a:solidFill>
                <a:latin typeface="Arial" panose="020B0604020202020204" pitchFamily="34" charset="0"/>
                <a:cs typeface="Arial" panose="020B0604020202020204" pitchFamily="34" charset="0"/>
              </a:rPr>
              <a:t>enor tempo </a:t>
            </a:r>
            <a:r>
              <a:rPr lang="pt-BR" b="1" dirty="0">
                <a:solidFill>
                  <a:schemeClr val="tx1">
                    <a:lumMod val="75000"/>
                    <a:lumOff val="25000"/>
                  </a:schemeClr>
                </a:solidFill>
                <a:latin typeface="Arial" panose="020B0604020202020204" pitchFamily="34" charset="0"/>
                <a:cs typeface="Arial" panose="020B0604020202020204" pitchFamily="34" charset="0"/>
              </a:rPr>
              <a:t>de permanência </a:t>
            </a:r>
            <a:r>
              <a:rPr lang="pt-BR" b="1" dirty="0" smtClean="0">
                <a:solidFill>
                  <a:schemeClr val="tx1">
                    <a:lumMod val="75000"/>
                    <a:lumOff val="25000"/>
                  </a:schemeClr>
                </a:solidFill>
                <a:latin typeface="Arial" panose="020B0604020202020204" pitchFamily="34" charset="0"/>
                <a:cs typeface="Arial" panose="020B0604020202020204" pitchFamily="34" charset="0"/>
              </a:rPr>
              <a:t>hospitalar.</a:t>
            </a:r>
            <a:endParaRPr lang="pt-BR" b="1" dirty="0">
              <a:solidFill>
                <a:schemeClr val="tx1">
                  <a:lumMod val="75000"/>
                  <a:lumOff val="25000"/>
                </a:schemeClr>
              </a:solidFill>
              <a:latin typeface="Arial" panose="020B0604020202020204" pitchFamily="34" charset="0"/>
              <a:cs typeface="Arial" panose="020B0604020202020204" pitchFamily="34" charset="0"/>
            </a:endParaRPr>
          </a:p>
          <a:p>
            <a:pPr marL="342900" lvl="1" indent="-342900" algn="just" eaLnBrk="1" fontAlgn="auto" hangingPunct="1">
              <a:spcAft>
                <a:spcPts val="0"/>
              </a:spcAft>
              <a:buFont typeface="Wingdings 3" charset="2"/>
              <a:buChar char=""/>
              <a:defRPr/>
            </a:pPr>
            <a:r>
              <a:rPr lang="pt-BR" sz="1800" b="1" dirty="0">
                <a:solidFill>
                  <a:schemeClr val="tx1">
                    <a:lumMod val="75000"/>
                    <a:lumOff val="25000"/>
                  </a:schemeClr>
                </a:solidFill>
                <a:latin typeface="Arial" panose="020B0604020202020204" pitchFamily="34" charset="0"/>
                <a:cs typeface="Arial" panose="020B0604020202020204" pitchFamily="34" charset="0"/>
              </a:rPr>
              <a:t>No entanto</a:t>
            </a:r>
            <a:r>
              <a:rPr lang="pt-BR" sz="1800" dirty="0">
                <a:solidFill>
                  <a:schemeClr val="tx1">
                    <a:lumMod val="75000"/>
                    <a:lumOff val="25000"/>
                  </a:schemeClr>
                </a:solidFill>
                <a:latin typeface="Arial" panose="020B0604020202020204" pitchFamily="34" charset="0"/>
                <a:cs typeface="Arial" panose="020B0604020202020204" pitchFamily="34" charset="0"/>
              </a:rPr>
              <a:t>, não está claro se isso foi devido ao </a:t>
            </a:r>
            <a:r>
              <a:rPr lang="pt-BR" sz="1800" b="1" dirty="0">
                <a:solidFill>
                  <a:schemeClr val="tx1">
                    <a:lumMod val="75000"/>
                    <a:lumOff val="25000"/>
                  </a:schemeClr>
                </a:solidFill>
                <a:latin typeface="Arial" panose="020B0604020202020204" pitchFamily="34" charset="0"/>
                <a:cs typeface="Arial" panose="020B0604020202020204" pitchFamily="34" charset="0"/>
              </a:rPr>
              <a:t>desenvolvimento do protocolo</a:t>
            </a:r>
            <a:r>
              <a:rPr lang="pt-BR" sz="1800" dirty="0">
                <a:solidFill>
                  <a:schemeClr val="tx1">
                    <a:lumMod val="75000"/>
                    <a:lumOff val="25000"/>
                  </a:schemeClr>
                </a:solidFill>
                <a:latin typeface="Arial" panose="020B0604020202020204" pitchFamily="34" charset="0"/>
                <a:cs typeface="Arial" panose="020B0604020202020204" pitchFamily="34" charset="0"/>
              </a:rPr>
              <a:t> ou </a:t>
            </a:r>
            <a:r>
              <a:rPr lang="pt-BR" sz="1800" b="1" dirty="0">
                <a:solidFill>
                  <a:schemeClr val="tx1">
                    <a:lumMod val="75000"/>
                    <a:lumOff val="25000"/>
                  </a:schemeClr>
                </a:solidFill>
                <a:latin typeface="Arial" panose="020B0604020202020204" pitchFamily="34" charset="0"/>
                <a:cs typeface="Arial" panose="020B0604020202020204" pitchFamily="34" charset="0"/>
              </a:rPr>
              <a:t>pela entrega de um pré-termo</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aseline="30000" dirty="0">
                <a:solidFill>
                  <a:schemeClr val="tx1">
                    <a:lumMod val="75000"/>
                    <a:lumOff val="25000"/>
                  </a:schemeClr>
                </a:solidFill>
                <a:latin typeface="Arial" panose="020B0604020202020204" pitchFamily="34" charset="0"/>
                <a:cs typeface="Arial" panose="020B0604020202020204" pitchFamily="34" charset="0"/>
              </a:rPr>
              <a:t>44,45</a:t>
            </a:r>
          </a:p>
          <a:p>
            <a:pPr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1749425" y="623888"/>
            <a:ext cx="10442575" cy="1506537"/>
          </a:xfrm>
        </p:spPr>
        <p:txBody>
          <a:bodyPr/>
          <a:lstStyle/>
          <a:p>
            <a:pPr eaLnBrk="1" hangingPunct="1"/>
            <a:r>
              <a:rPr lang="pt-BR" smtClean="0">
                <a:latin typeface="Arial" pitchFamily="34" charset="0"/>
                <a:cs typeface="Arial" pitchFamily="34" charset="0"/>
              </a:rPr>
              <a:t>Gastrosquise – Cuidados Pré natais</a:t>
            </a:r>
            <a:endParaRPr lang="pt-BR" smtClean="0"/>
          </a:p>
        </p:txBody>
      </p:sp>
      <p:sp>
        <p:nvSpPr>
          <p:cNvPr id="3" name="Espaço Reservado para Conteúdo 2"/>
          <p:cNvSpPr>
            <a:spLocks noGrp="1"/>
          </p:cNvSpPr>
          <p:nvPr>
            <p:ph idx="1"/>
          </p:nvPr>
        </p:nvSpPr>
        <p:spPr>
          <a:xfrm>
            <a:off x="684213" y="1587500"/>
            <a:ext cx="11061700" cy="4297363"/>
          </a:xfrm>
        </p:spPr>
        <p:txBody>
          <a:bodyPr rtlCol="0">
            <a:normAutofit/>
          </a:bodyPr>
          <a:lstStyle/>
          <a:p>
            <a:pPr marL="0" indent="0" algn="just" eaLnBrk="1" fontAlgn="auto" hangingPunct="1">
              <a:spcAft>
                <a:spcPts val="0"/>
              </a:spcAft>
              <a:buFont typeface="Wingdings 3" charset="2"/>
              <a:buNone/>
              <a:defRPr/>
            </a:pPr>
            <a:endParaRPr lang="pt-BR" sz="18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eaLnBrk="1" fontAlgn="auto" hangingPunct="1">
              <a:spcAft>
                <a:spcPts val="0"/>
              </a:spcAft>
              <a:buFont typeface="Wingdings 3" charset="2"/>
              <a:buNone/>
              <a:defRPr/>
            </a:pPr>
            <a:r>
              <a:rPr lang="pt-BR" sz="1800" b="1" i="1" u="sng" dirty="0" smtClean="0">
                <a:solidFill>
                  <a:schemeClr val="tx1">
                    <a:lumMod val="75000"/>
                    <a:lumOff val="25000"/>
                  </a:schemeClr>
                </a:solidFill>
                <a:latin typeface="Arial" panose="020B0604020202020204" pitchFamily="34" charset="0"/>
                <a:cs typeface="Arial" panose="020B0604020202020204" pitchFamily="34" charset="0"/>
              </a:rPr>
              <a:t>Melhor via </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para nascer um </a:t>
            </a:r>
            <a:r>
              <a:rPr lang="pt-BR" sz="1800" b="1" i="1" dirty="0">
                <a:solidFill>
                  <a:schemeClr val="tx1">
                    <a:lumMod val="75000"/>
                    <a:lumOff val="25000"/>
                  </a:schemeClr>
                </a:solidFill>
                <a:latin typeface="Arial" panose="020B0604020202020204" pitchFamily="34" charset="0"/>
                <a:cs typeface="Arial" panose="020B0604020202020204" pitchFamily="34" charset="0"/>
              </a:rPr>
              <a:t>feto com </a:t>
            </a: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gastrosquise</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Menos controverso </a:t>
            </a:r>
            <a:endParaRPr lang="pt-BR" sz="1800" dirty="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Deve </a:t>
            </a:r>
            <a:r>
              <a:rPr lang="pt-BR" sz="1800" b="1" dirty="0">
                <a:solidFill>
                  <a:schemeClr val="tx1">
                    <a:lumMod val="75000"/>
                    <a:lumOff val="25000"/>
                  </a:schemeClr>
                </a:solidFill>
                <a:latin typeface="Arial" panose="020B0604020202020204" pitchFamily="34" charset="0"/>
                <a:cs typeface="Arial" panose="020B0604020202020204" pitchFamily="34" charset="0"/>
              </a:rPr>
              <a:t>ser vaginal </a:t>
            </a:r>
            <a:endParaRPr lang="pt-BR" sz="1800" dirty="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 </a:t>
            </a:r>
            <a:r>
              <a:rPr lang="pt-BR" sz="1800" u="sng" dirty="0" smtClean="0">
                <a:solidFill>
                  <a:schemeClr val="tx1">
                    <a:lumMod val="75000"/>
                    <a:lumOff val="25000"/>
                  </a:schemeClr>
                </a:solidFill>
                <a:latin typeface="Arial" panose="020B0604020202020204" pitchFamily="34" charset="0"/>
                <a:cs typeface="Arial" panose="020B0604020202020204" pitchFamily="34" charset="0"/>
              </a:rPr>
              <a:t>cesariana</a:t>
            </a:r>
            <a:r>
              <a:rPr lang="pt-BR" sz="1800" dirty="0" smtClean="0">
                <a:solidFill>
                  <a:schemeClr val="tx1">
                    <a:lumMod val="75000"/>
                    <a:lumOff val="25000"/>
                  </a:schemeClr>
                </a:solidFill>
                <a:latin typeface="Arial" panose="020B0604020202020204" pitchFamily="34" charset="0"/>
                <a:cs typeface="Arial" panose="020B0604020202020204" pitchFamily="34" charset="0"/>
              </a:rPr>
              <a:t> deve ser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indicada para sofrimento </a:t>
            </a:r>
            <a:r>
              <a:rPr lang="pt-BR" sz="1800" b="1" dirty="0">
                <a:solidFill>
                  <a:schemeClr val="tx1">
                    <a:lumMod val="75000"/>
                    <a:lumOff val="25000"/>
                  </a:schemeClr>
                </a:solidFill>
                <a:latin typeface="Arial" panose="020B0604020202020204" pitchFamily="34" charset="0"/>
                <a:cs typeface="Arial" panose="020B0604020202020204" pitchFamily="34" charset="0"/>
              </a:rPr>
              <a:t>fetal</a:t>
            </a:r>
            <a:r>
              <a:rPr lang="pt-BR" sz="1800" dirty="0">
                <a:solidFill>
                  <a:schemeClr val="tx1">
                    <a:lumMod val="75000"/>
                    <a:lumOff val="25000"/>
                  </a:schemeClr>
                </a:solidFill>
                <a:latin typeface="Arial" panose="020B0604020202020204" pitchFamily="34" charset="0"/>
                <a:cs typeface="Arial" panose="020B0604020202020204" pitchFamily="34" charset="0"/>
              </a:rPr>
              <a:t>, falta de progressão do parto, placenta prévia ou desproporção </a:t>
            </a:r>
            <a:r>
              <a:rPr lang="pt-BR" sz="1800" dirty="0" err="1">
                <a:solidFill>
                  <a:schemeClr val="tx1">
                    <a:lumMod val="75000"/>
                    <a:lumOff val="25000"/>
                  </a:schemeClr>
                </a:solidFill>
                <a:latin typeface="Arial" panose="020B0604020202020204" pitchFamily="34" charset="0"/>
                <a:cs typeface="Arial" panose="020B0604020202020204" pitchFamily="34" charset="0"/>
              </a:rPr>
              <a:t>cefalopélvica</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a:solidFill>
                  <a:schemeClr val="tx1">
                    <a:lumMod val="75000"/>
                    <a:lumOff val="25000"/>
                  </a:schemeClr>
                </a:solidFill>
                <a:latin typeface="Arial" panose="020B0604020202020204" pitchFamily="34" charset="0"/>
                <a:cs typeface="Arial" panose="020B0604020202020204" pitchFamily="34" charset="0"/>
              </a:rPr>
              <a:t>Estudos </a:t>
            </a:r>
            <a:r>
              <a:rPr lang="pt-BR" sz="1800" dirty="0" smtClean="0">
                <a:solidFill>
                  <a:schemeClr val="tx1">
                    <a:lumMod val="75000"/>
                    <a:lumOff val="25000"/>
                  </a:schemeClr>
                </a:solidFill>
                <a:latin typeface="Arial" panose="020B0604020202020204" pitchFamily="34" charset="0"/>
                <a:cs typeface="Arial" panose="020B0604020202020204" pitchFamily="34" charset="0"/>
              </a:rPr>
              <a:t>sugerem que </a:t>
            </a:r>
            <a:r>
              <a:rPr lang="pt-BR" sz="1800" dirty="0">
                <a:solidFill>
                  <a:schemeClr val="tx1">
                    <a:lumMod val="75000"/>
                    <a:lumOff val="25000"/>
                  </a:schemeClr>
                </a:solidFill>
                <a:latin typeface="Arial" panose="020B0604020202020204" pitchFamily="34" charset="0"/>
                <a:cs typeface="Arial" panose="020B0604020202020204" pitchFamily="34" charset="0"/>
              </a:rPr>
              <a:t>o parto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vaginal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não leva a lesão intestinal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melhor </a:t>
            </a:r>
            <a:r>
              <a:rPr lang="pt-BR" sz="1800" b="1" dirty="0">
                <a:solidFill>
                  <a:schemeClr val="tx1">
                    <a:lumMod val="75000"/>
                    <a:lumOff val="25000"/>
                  </a:schemeClr>
                </a:solidFill>
                <a:latin typeface="Arial" panose="020B0604020202020204" pitchFamily="34" charset="0"/>
                <a:cs typeface="Arial" panose="020B0604020202020204" pitchFamily="34" charset="0"/>
              </a:rPr>
              <a:t>para 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mãe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melhor para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o </a:t>
            </a:r>
            <a:r>
              <a:rPr lang="pt-BR" sz="1800" b="1" dirty="0">
                <a:solidFill>
                  <a:schemeClr val="tx1">
                    <a:lumMod val="75000"/>
                    <a:lumOff val="25000"/>
                  </a:schemeClr>
                </a:solidFill>
                <a:latin typeface="Arial" panose="020B0604020202020204" pitchFamily="34" charset="0"/>
                <a:cs typeface="Arial" panose="020B0604020202020204" pitchFamily="34" charset="0"/>
              </a:rPr>
              <a:t>bebê </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49,50,51,52</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1739900" y="620713"/>
            <a:ext cx="8872538" cy="1508125"/>
          </a:xfrm>
        </p:spPr>
        <p:txBody>
          <a:bodyPr/>
          <a:lstStyle/>
          <a:p>
            <a:pPr eaLnBrk="1" hangingPunct="1"/>
            <a:r>
              <a:rPr lang="pt-BR" smtClean="0">
                <a:latin typeface="Arial" pitchFamily="34" charset="0"/>
                <a:cs typeface="Arial" pitchFamily="34" charset="0"/>
              </a:rPr>
              <a:t>Gastrosquise – Aconselhamento Pré natal</a:t>
            </a:r>
            <a:endParaRPr lang="pt-BR" smtClean="0"/>
          </a:p>
        </p:txBody>
      </p:sp>
      <p:sp>
        <p:nvSpPr>
          <p:cNvPr id="3" name="Espaço Reservado para Conteúdo 2"/>
          <p:cNvSpPr>
            <a:spLocks noGrp="1"/>
          </p:cNvSpPr>
          <p:nvPr>
            <p:ph idx="1"/>
          </p:nvPr>
        </p:nvSpPr>
        <p:spPr>
          <a:xfrm>
            <a:off x="684213" y="1741488"/>
            <a:ext cx="11228387" cy="3616325"/>
          </a:xfrm>
        </p:spPr>
        <p:txBody>
          <a:bodyPr rtlCol="0">
            <a:normAutofit lnSpcReduction="10000"/>
          </a:bodyPr>
          <a:lstStyle/>
          <a:p>
            <a:pPr marL="0" indent="0" algn="just" eaLnBrk="1" fontAlgn="auto" hangingPunct="1">
              <a:spcAft>
                <a:spcPts val="0"/>
              </a:spcAft>
              <a:buFont typeface="Wingdings 3" charset="2"/>
              <a:buNone/>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Realizado diagnóstico </a:t>
            </a:r>
            <a:r>
              <a:rPr lang="pt-BR" sz="1800" dirty="0">
                <a:solidFill>
                  <a:schemeClr val="tx1">
                    <a:lumMod val="75000"/>
                    <a:lumOff val="25000"/>
                  </a:schemeClr>
                </a:solidFill>
                <a:latin typeface="Arial" panose="020B0604020202020204" pitchFamily="34" charset="0"/>
                <a:cs typeface="Arial" panose="020B0604020202020204" pitchFamily="34" charset="0"/>
              </a:rPr>
              <a:t>pré-natal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de </a:t>
            </a:r>
            <a:r>
              <a:rPr lang="pt-BR" sz="1800" dirty="0" err="1" smtClean="0">
                <a:solidFill>
                  <a:schemeClr val="tx1">
                    <a:lumMod val="75000"/>
                    <a:lumOff val="25000"/>
                  </a:schemeClr>
                </a:solidFill>
                <a:latin typeface="Arial" panose="020B0604020202020204" pitchFamily="34" charset="0"/>
                <a:cs typeface="Arial" panose="020B0604020202020204" pitchFamily="34" charset="0"/>
              </a:rPr>
              <a:t>gastrosquise</a:t>
            </a:r>
            <a:r>
              <a:rPr lang="pt-BR" sz="1800" dirty="0">
                <a:solidFill>
                  <a:schemeClr val="tx1">
                    <a:lumMod val="75000"/>
                    <a:lumOff val="25000"/>
                  </a:schemeClr>
                </a:solidFill>
                <a:latin typeface="Arial" panose="020B0604020202020204" pitchFamily="34" charset="0"/>
                <a:cs typeface="Arial" panose="020B0604020202020204" pitchFamily="34" charset="0"/>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 gestante deverá ser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encaminhada </a:t>
            </a:r>
            <a:r>
              <a:rPr lang="pt-BR" sz="1800" b="1" dirty="0">
                <a:solidFill>
                  <a:schemeClr val="tx1">
                    <a:lumMod val="75000"/>
                    <a:lumOff val="25000"/>
                  </a:schemeClr>
                </a:solidFill>
                <a:latin typeface="Arial" panose="020B0604020202020204" pitchFamily="34" charset="0"/>
                <a:cs typeface="Arial" panose="020B0604020202020204" pitchFamily="34" charset="0"/>
              </a:rPr>
              <a:t>para um centro terciário</a:t>
            </a:r>
            <a:r>
              <a:rPr lang="pt-BR" sz="1800" dirty="0">
                <a:solidFill>
                  <a:schemeClr val="tx1">
                    <a:lumMod val="75000"/>
                    <a:lumOff val="25000"/>
                  </a:schemeClr>
                </a:solidFill>
                <a:latin typeface="Arial" panose="020B0604020202020204" pitchFamily="34" charset="0"/>
                <a:cs typeface="Arial" panose="020B0604020202020204" pitchFamily="34" charset="0"/>
              </a:rPr>
              <a:t> e </a:t>
            </a:r>
            <a:r>
              <a:rPr lang="pt-BR" sz="1800" b="1" dirty="0">
                <a:solidFill>
                  <a:schemeClr val="tx1">
                    <a:lumMod val="75000"/>
                    <a:lumOff val="25000"/>
                  </a:schemeClr>
                </a:solidFill>
                <a:latin typeface="Arial" panose="020B0604020202020204" pitchFamily="34" charset="0"/>
                <a:cs typeface="Arial" panose="020B0604020202020204" pitchFamily="34" charset="0"/>
              </a:rPr>
              <a:t>aconselhamento multidisciplinar pré-natal</a:t>
            </a:r>
            <a:r>
              <a:rPr lang="pt-BR" sz="1800" dirty="0">
                <a:solidFill>
                  <a:schemeClr val="tx1">
                    <a:lumMod val="75000"/>
                    <a:lumOff val="25000"/>
                  </a:schemeClr>
                </a:solidFill>
                <a:latin typeface="Arial" panose="020B0604020202020204" pitchFamily="34" charset="0"/>
                <a:cs typeface="Arial" panose="020B0604020202020204" pitchFamily="34" charset="0"/>
              </a:rPr>
              <a:t>.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Equipe deve ser constituída por obstetra</a:t>
            </a:r>
            <a:r>
              <a:rPr lang="pt-BR" sz="1800" b="1" dirty="0">
                <a:solidFill>
                  <a:schemeClr val="tx1">
                    <a:lumMod val="75000"/>
                    <a:lumOff val="25000"/>
                  </a:schemeClr>
                </a:solidFill>
                <a:latin typeface="Arial" panose="020B0604020202020204" pitchFamily="34" charset="0"/>
                <a:cs typeface="Arial" panose="020B0604020202020204" pitchFamily="34" charset="0"/>
              </a:rPr>
              <a:t>, cirurgião pediátrico e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neonatologista</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34</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O </a:t>
            </a:r>
            <a:r>
              <a:rPr lang="pt-BR" sz="1800" dirty="0">
                <a:solidFill>
                  <a:schemeClr val="tx1">
                    <a:lumMod val="75000"/>
                    <a:lumOff val="25000"/>
                  </a:schemeClr>
                </a:solidFill>
                <a:latin typeface="Arial" panose="020B0604020202020204" pitchFamily="34" charset="0"/>
                <a:cs typeface="Arial" panose="020B0604020202020204" pitchFamily="34" charset="0"/>
              </a:rPr>
              <a:t>aconselhamento pré-natal deve </a:t>
            </a:r>
            <a:r>
              <a:rPr lang="pt-BR" sz="1800" dirty="0" smtClean="0">
                <a:solidFill>
                  <a:schemeClr val="tx1">
                    <a:lumMod val="75000"/>
                    <a:lumOff val="25000"/>
                  </a:schemeClr>
                </a:solidFill>
                <a:latin typeface="Arial" panose="020B0604020202020204" pitchFamily="34" charset="0"/>
                <a:cs typeface="Arial" panose="020B0604020202020204" pitchFamily="34" charset="0"/>
              </a:rPr>
              <a:t>abordar </a:t>
            </a:r>
            <a:endParaRPr lang="pt-BR" sz="1800" dirty="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endParaRPr>
          </a:p>
          <a:p>
            <a:pPr lvl="1" algn="just" eaLnBrk="1" fontAlgn="auto" hangingPunct="1">
              <a:spcAft>
                <a:spcPts val="0"/>
              </a:spcAft>
              <a:buFont typeface="Wingdings 3" charset="2"/>
              <a:buChar char=""/>
              <a:defRPr/>
            </a:pPr>
            <a:r>
              <a:rPr lang="pt-BR" b="1" dirty="0" smtClean="0">
                <a:solidFill>
                  <a:schemeClr val="tx1">
                    <a:lumMod val="75000"/>
                    <a:lumOff val="25000"/>
                  </a:schemeClr>
                </a:solidFill>
                <a:latin typeface="Arial" panose="020B0604020202020204" pitchFamily="34" charset="0"/>
                <a:cs typeface="Arial" panose="020B0604020202020204" pitchFamily="34" charset="0"/>
              </a:rPr>
              <a:t>discussão </a:t>
            </a:r>
            <a:r>
              <a:rPr lang="pt-BR" b="1" dirty="0">
                <a:solidFill>
                  <a:schemeClr val="tx1">
                    <a:lumMod val="75000"/>
                    <a:lumOff val="25000"/>
                  </a:schemeClr>
                </a:solidFill>
                <a:latin typeface="Arial" panose="020B0604020202020204" pitchFamily="34" charset="0"/>
                <a:cs typeface="Arial" panose="020B0604020202020204" pitchFamily="34" charset="0"/>
              </a:rPr>
              <a:t>das possíveis </a:t>
            </a:r>
            <a:r>
              <a:rPr lang="pt-BR" b="1" dirty="0" smtClean="0">
                <a:solidFill>
                  <a:schemeClr val="tx1">
                    <a:lumMod val="75000"/>
                    <a:lumOff val="25000"/>
                  </a:schemeClr>
                </a:solidFill>
                <a:latin typeface="Arial" panose="020B0604020202020204" pitchFamily="34" charset="0"/>
                <a:cs typeface="Arial" panose="020B0604020202020204" pitchFamily="34" charset="0"/>
              </a:rPr>
              <a:t>causas</a:t>
            </a:r>
            <a:r>
              <a:rPr lang="pt-BR" dirty="0" smtClean="0">
                <a:solidFill>
                  <a:schemeClr val="tx1">
                    <a:lumMod val="75000"/>
                    <a:lumOff val="25000"/>
                  </a:schemeClr>
                </a:solidFill>
                <a:latin typeface="Arial" panose="020B0604020202020204" pitchFamily="34" charset="0"/>
                <a:cs typeface="Arial" panose="020B0604020202020204" pitchFamily="34" charset="0"/>
              </a:rPr>
              <a:t>, </a:t>
            </a:r>
            <a:endParaRPr lang="pt-BR" dirty="0">
              <a:solidFill>
                <a:schemeClr val="tx1">
                  <a:lumMod val="75000"/>
                  <a:lumOff val="25000"/>
                </a:schemeClr>
              </a:solidFill>
              <a:latin typeface="Arial" panose="020B0604020202020204" pitchFamily="34" charset="0"/>
              <a:cs typeface="Arial" panose="020B0604020202020204" pitchFamily="34" charset="0"/>
            </a:endParaRPr>
          </a:p>
          <a:p>
            <a:pPr lvl="1" algn="just" eaLnBrk="1" fontAlgn="auto" hangingPunct="1">
              <a:spcAft>
                <a:spcPts val="0"/>
              </a:spcAft>
              <a:buFont typeface="Wingdings 3" charset="2"/>
              <a:buChar char=""/>
              <a:defRPr/>
            </a:pPr>
            <a:r>
              <a:rPr lang="pt-BR" b="1" dirty="0" smtClean="0">
                <a:solidFill>
                  <a:schemeClr val="tx1">
                    <a:lumMod val="75000"/>
                    <a:lumOff val="25000"/>
                  </a:schemeClr>
                </a:solidFill>
                <a:latin typeface="Arial" panose="020B0604020202020204" pitchFamily="34" charset="0"/>
                <a:cs typeface="Arial" panose="020B0604020202020204" pitchFamily="34" charset="0"/>
              </a:rPr>
              <a:t>anomalias associadas, </a:t>
            </a:r>
          </a:p>
          <a:p>
            <a:pPr lvl="1" algn="just" eaLnBrk="1" fontAlgn="auto" hangingPunct="1">
              <a:spcAft>
                <a:spcPts val="0"/>
              </a:spcAft>
              <a:buFont typeface="Wingdings 3" charset="2"/>
              <a:buChar char=""/>
              <a:defRPr/>
            </a:pPr>
            <a:r>
              <a:rPr lang="pt-BR" b="1" dirty="0" smtClean="0">
                <a:solidFill>
                  <a:schemeClr val="tx1">
                    <a:lumMod val="75000"/>
                    <a:lumOff val="25000"/>
                  </a:schemeClr>
                </a:solidFill>
                <a:latin typeface="Arial" panose="020B0604020202020204" pitchFamily="34" charset="0"/>
                <a:cs typeface="Arial" panose="020B0604020202020204" pitchFamily="34" charset="0"/>
              </a:rPr>
              <a:t>cuidados perinatais, </a:t>
            </a:r>
          </a:p>
          <a:p>
            <a:pPr lvl="1" algn="just" eaLnBrk="1" fontAlgn="auto" hangingPunct="1">
              <a:spcAft>
                <a:spcPts val="0"/>
              </a:spcAft>
              <a:buFont typeface="Wingdings 3" charset="2"/>
              <a:buChar char=""/>
              <a:defRPr/>
            </a:pPr>
            <a:r>
              <a:rPr lang="pt-BR" b="1" dirty="0" smtClean="0">
                <a:solidFill>
                  <a:schemeClr val="tx1">
                    <a:lumMod val="75000"/>
                    <a:lumOff val="25000"/>
                  </a:schemeClr>
                </a:solidFill>
                <a:latin typeface="Arial" panose="020B0604020202020204" pitchFamily="34" charset="0"/>
                <a:cs typeface="Arial" panose="020B0604020202020204" pitchFamily="34" charset="0"/>
              </a:rPr>
              <a:t>necessidade </a:t>
            </a:r>
            <a:r>
              <a:rPr lang="pt-BR" b="1" dirty="0">
                <a:solidFill>
                  <a:schemeClr val="tx1">
                    <a:lumMod val="75000"/>
                    <a:lumOff val="25000"/>
                  </a:schemeClr>
                </a:solidFill>
                <a:latin typeface="Arial" panose="020B0604020202020204" pitchFamily="34" charset="0"/>
                <a:cs typeface="Arial" panose="020B0604020202020204" pitchFamily="34" charset="0"/>
              </a:rPr>
              <a:t>potencial de um silo </a:t>
            </a:r>
            <a:r>
              <a:rPr lang="pt-BR" b="1" dirty="0" smtClean="0">
                <a:solidFill>
                  <a:schemeClr val="tx1">
                    <a:lumMod val="75000"/>
                    <a:lumOff val="25000"/>
                  </a:schemeClr>
                </a:solidFill>
                <a:latin typeface="Arial" panose="020B0604020202020204" pitchFamily="34" charset="0"/>
                <a:cs typeface="Arial" panose="020B0604020202020204" pitchFamily="34" charset="0"/>
              </a:rPr>
              <a:t>e </a:t>
            </a:r>
          </a:p>
          <a:p>
            <a:pPr lvl="1" algn="just" eaLnBrk="1" fontAlgn="auto" hangingPunct="1">
              <a:spcAft>
                <a:spcPts val="0"/>
              </a:spcAft>
              <a:buFont typeface="Wingdings 3" charset="2"/>
              <a:buChar char=""/>
              <a:defRPr/>
            </a:pPr>
            <a:r>
              <a:rPr lang="pt-BR" b="1" dirty="0" smtClean="0">
                <a:solidFill>
                  <a:schemeClr val="tx1">
                    <a:lumMod val="75000"/>
                    <a:lumOff val="25000"/>
                  </a:schemeClr>
                </a:solidFill>
                <a:latin typeface="Arial" panose="020B0604020202020204" pitchFamily="34" charset="0"/>
                <a:cs typeface="Arial" panose="020B0604020202020204" pitchFamily="34" charset="0"/>
              </a:rPr>
              <a:t>resultados, incluindo </a:t>
            </a:r>
            <a:r>
              <a:rPr lang="pt-BR" b="1" dirty="0">
                <a:solidFill>
                  <a:schemeClr val="tx1">
                    <a:lumMod val="75000"/>
                    <a:lumOff val="25000"/>
                  </a:schemeClr>
                </a:solidFill>
                <a:latin typeface="Arial" panose="020B0604020202020204" pitchFamily="34" charset="0"/>
                <a:cs typeface="Arial" panose="020B0604020202020204" pitchFamily="34" charset="0"/>
              </a:rPr>
              <a:t>a </a:t>
            </a:r>
            <a:r>
              <a:rPr lang="pt-BR" b="1" dirty="0" smtClean="0">
                <a:solidFill>
                  <a:schemeClr val="tx1">
                    <a:lumMod val="75000"/>
                    <a:lumOff val="25000"/>
                  </a:schemeClr>
                </a:solidFill>
                <a:latin typeface="Arial" panose="020B0604020202020204" pitchFamily="34" charset="0"/>
                <a:cs typeface="Arial" panose="020B0604020202020204" pitchFamily="34" charset="0"/>
              </a:rPr>
              <a:t>taxa de mortalidade.</a:t>
            </a:r>
            <a:endParaRPr lang="pt-BR" b="1" dirty="0">
              <a:solidFill>
                <a:schemeClr val="tx1">
                  <a:lumMod val="75000"/>
                  <a:lumOff val="25000"/>
                </a:schemeClr>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a:xfrm>
            <a:off x="1804988" y="660400"/>
            <a:ext cx="10610850" cy="1506538"/>
          </a:xfrm>
        </p:spPr>
        <p:txBody>
          <a:bodyPr/>
          <a:lstStyle/>
          <a:p>
            <a:pPr eaLnBrk="1" hangingPunct="1"/>
            <a:r>
              <a:rPr lang="pt-BR" smtClean="0">
                <a:latin typeface="Arial" pitchFamily="34" charset="0"/>
                <a:cs typeface="Arial" pitchFamily="34" charset="0"/>
              </a:rPr>
              <a:t>Gastrosquise – tratamento médico</a:t>
            </a:r>
            <a:endParaRPr lang="pt-BR" smtClean="0"/>
          </a:p>
        </p:txBody>
      </p:sp>
      <p:sp>
        <p:nvSpPr>
          <p:cNvPr id="3" name="Espaço Reservado para Conteúdo 2"/>
          <p:cNvSpPr>
            <a:spLocks noGrp="1"/>
          </p:cNvSpPr>
          <p:nvPr>
            <p:ph idx="1"/>
          </p:nvPr>
        </p:nvSpPr>
        <p:spPr>
          <a:xfrm>
            <a:off x="812800" y="1819275"/>
            <a:ext cx="11241088" cy="4543425"/>
          </a:xfrm>
        </p:spPr>
        <p:txBody>
          <a:bodyPr rtlCol="0">
            <a:normAutofit/>
          </a:bodyPr>
          <a:lstStyle/>
          <a:p>
            <a:pPr marL="0" indent="0" algn="just" eaLnBrk="1" fontAlgn="auto" hangingPunct="1">
              <a:spcAft>
                <a:spcPts val="0"/>
              </a:spcAft>
              <a:buFont typeface="Wingdings 3" charset="2"/>
              <a:buNone/>
              <a:defRPr/>
            </a:pPr>
            <a:endParaRPr lang="pt-BR" sz="18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eaLnBrk="1" fontAlgn="auto" hangingPunct="1">
              <a:spcAft>
                <a:spcPts val="0"/>
              </a:spcAft>
              <a:buFont typeface="Wingdings 3" charset="2"/>
              <a:buNone/>
              <a:defRPr/>
            </a:pPr>
            <a:r>
              <a:rPr lang="pt-BR" sz="1800" b="1" i="1" dirty="0">
                <a:solidFill>
                  <a:schemeClr val="tx1">
                    <a:lumMod val="75000"/>
                    <a:lumOff val="25000"/>
                  </a:schemeClr>
                </a:solidFill>
                <a:latin typeface="Arial" panose="020B0604020202020204" pitchFamily="34" charset="0"/>
                <a:cs typeface="Arial" panose="020B0604020202020204" pitchFamily="34" charset="0"/>
              </a:rPr>
              <a:t>G</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erenciamento </a:t>
            </a:r>
            <a:r>
              <a:rPr lang="pt-BR" sz="1800" b="1" i="1" dirty="0">
                <a:solidFill>
                  <a:schemeClr val="tx1">
                    <a:lumMod val="75000"/>
                    <a:lumOff val="25000"/>
                  </a:schemeClr>
                </a:solidFill>
                <a:latin typeface="Arial" panose="020B0604020202020204" pitchFamily="34" charset="0"/>
                <a:cs typeface="Arial" panose="020B0604020202020204" pitchFamily="34" charset="0"/>
              </a:rPr>
              <a:t>médico </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inicial</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Proteção </a:t>
            </a:r>
            <a:r>
              <a:rPr lang="pt-BR" sz="1800" b="1" dirty="0">
                <a:solidFill>
                  <a:schemeClr val="tx1">
                    <a:lumMod val="75000"/>
                    <a:lumOff val="25000"/>
                  </a:schemeClr>
                </a:solidFill>
                <a:latin typeface="Arial" panose="020B0604020202020204" pitchFamily="34" charset="0"/>
                <a:cs typeface="Arial" panose="020B0604020202020204" pitchFamily="34" charset="0"/>
              </a:rPr>
              <a:t>do intestino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exposto.</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O RN </a:t>
            </a:r>
            <a:r>
              <a:rPr lang="pt-BR" sz="1800" dirty="0">
                <a:solidFill>
                  <a:schemeClr val="tx1">
                    <a:lumMod val="75000"/>
                    <a:lumOff val="25000"/>
                  </a:schemeClr>
                </a:solidFill>
                <a:latin typeface="Arial" panose="020B0604020202020204" pitchFamily="34" charset="0"/>
                <a:cs typeface="Arial" panose="020B0604020202020204" pitchFamily="34" charset="0"/>
              </a:rPr>
              <a:t>deve </a:t>
            </a:r>
            <a:r>
              <a:rPr lang="pt-BR" sz="1800" b="1" dirty="0">
                <a:solidFill>
                  <a:schemeClr val="tx1">
                    <a:lumMod val="75000"/>
                    <a:lumOff val="25000"/>
                  </a:schemeClr>
                </a:solidFill>
                <a:latin typeface="Arial" panose="020B0604020202020204" pitchFamily="34" charset="0"/>
                <a:cs typeface="Arial" panose="020B0604020202020204" pitchFamily="34" charset="0"/>
              </a:rPr>
              <a:t>começar 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receber líquidos </a:t>
            </a:r>
            <a:r>
              <a:rPr lang="pt-BR" sz="1800" b="1" dirty="0">
                <a:solidFill>
                  <a:schemeClr val="tx1">
                    <a:lumMod val="75000"/>
                    <a:lumOff val="25000"/>
                  </a:schemeClr>
                </a:solidFill>
                <a:latin typeface="Arial" panose="020B0604020202020204" pitchFamily="34" charset="0"/>
                <a:cs typeface="Arial" panose="020B0604020202020204" pitchFamily="34" charset="0"/>
              </a:rPr>
              <a:t>intravenosos</a:t>
            </a:r>
            <a:r>
              <a:rPr lang="pt-BR" sz="1800" dirty="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Avaliação imediata do defeito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se </a:t>
            </a:r>
            <a:r>
              <a:rPr lang="pt-BR" sz="1800" dirty="0" smtClean="0">
                <a:solidFill>
                  <a:schemeClr val="tx1">
                    <a:lumMod val="75000"/>
                    <a:lumOff val="25000"/>
                  </a:schemeClr>
                </a:solidFill>
                <a:latin typeface="Arial" panose="020B0604020202020204" pitchFamily="34" charset="0"/>
                <a:cs typeface="Arial" panose="020B0604020202020204" pitchFamily="34" charset="0"/>
              </a:rPr>
              <a:t>pequeno pode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exigir ampliação</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SOG ou SNG </a:t>
            </a:r>
            <a:r>
              <a:rPr lang="pt-BR" sz="1800" b="1" dirty="0">
                <a:solidFill>
                  <a:schemeClr val="tx1">
                    <a:lumMod val="75000"/>
                    <a:lumOff val="25000"/>
                  </a:schemeClr>
                </a:solidFill>
                <a:latin typeface="Arial" panose="020B0604020202020204" pitchFamily="34" charset="0"/>
                <a:cs typeface="Arial" panose="020B0604020202020204" pitchFamily="34" charset="0"/>
              </a:rPr>
              <a:t>deve ser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passada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reduz a distensão </a:t>
            </a:r>
            <a:r>
              <a:rPr lang="pt-BR" sz="1800" dirty="0">
                <a:solidFill>
                  <a:schemeClr val="tx1">
                    <a:lumMod val="75000"/>
                    <a:lumOff val="25000"/>
                  </a:schemeClr>
                </a:solidFill>
                <a:latin typeface="Arial" panose="020B0604020202020204" pitchFamily="34" charset="0"/>
                <a:cs typeface="Arial" panose="020B0604020202020204" pitchFamily="34" charset="0"/>
              </a:rPr>
              <a:t>gástrica </a:t>
            </a:r>
            <a:r>
              <a:rPr lang="pt-BR" sz="1800" dirty="0" smtClean="0">
                <a:solidFill>
                  <a:schemeClr val="tx1">
                    <a:lumMod val="75000"/>
                    <a:lumOff val="25000"/>
                  </a:schemeClr>
                </a:solidFill>
                <a:latin typeface="Arial" panose="020B0604020202020204" pitchFamily="34" charset="0"/>
                <a:cs typeface="Arial" panose="020B0604020202020204" pitchFamily="34" charset="0"/>
              </a:rPr>
              <a:t>e previne a </a:t>
            </a:r>
            <a:r>
              <a:rPr lang="pt-BR" sz="1800" dirty="0">
                <a:solidFill>
                  <a:schemeClr val="tx1">
                    <a:lumMod val="75000"/>
                    <a:lumOff val="25000"/>
                  </a:schemeClr>
                </a:solidFill>
                <a:latin typeface="Arial" panose="020B0604020202020204" pitchFamily="34" charset="0"/>
                <a:cs typeface="Arial" panose="020B0604020202020204" pitchFamily="34" charset="0"/>
              </a:rPr>
              <a:t>isquemia intestinal.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Posteriormente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reparo </a:t>
            </a:r>
            <a:r>
              <a:rPr lang="pt-BR" sz="1800" b="1" dirty="0">
                <a:solidFill>
                  <a:schemeClr val="tx1">
                    <a:lumMod val="75000"/>
                    <a:lumOff val="25000"/>
                  </a:schemeClr>
                </a:solidFill>
                <a:latin typeface="Arial" panose="020B0604020202020204" pitchFamily="34" charset="0"/>
                <a:cs typeface="Arial" panose="020B0604020202020204" pitchFamily="34" charset="0"/>
              </a:rPr>
              <a:t>imediato ou a colocação do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silo</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IOT </a:t>
            </a:r>
            <a:r>
              <a:rPr lang="pt-BR" sz="1800" b="1" dirty="0">
                <a:solidFill>
                  <a:schemeClr val="tx1">
                    <a:lumMod val="75000"/>
                    <a:lumOff val="25000"/>
                  </a:schemeClr>
                </a:solidFill>
                <a:latin typeface="Arial" panose="020B0604020202020204" pitchFamily="34" charset="0"/>
                <a:cs typeface="Arial" panose="020B0604020202020204" pitchFamily="34" charset="0"/>
              </a:rPr>
              <a:t>imediata não é obrigatória</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dirty="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t>
            </a:r>
            <a:r>
              <a:rPr lang="pt-BR" sz="1800" dirty="0">
                <a:solidFill>
                  <a:schemeClr val="tx1">
                    <a:lumMod val="75000"/>
                    <a:lumOff val="25000"/>
                  </a:schemeClr>
                </a:solidFill>
                <a:latin typeface="Arial" panose="020B0604020202020204" pitchFamily="34" charset="0"/>
                <a:cs typeface="Arial" panose="020B0604020202020204" pitchFamily="34" charset="0"/>
              </a:rPr>
              <a:t> a menos que seja necessária.</a:t>
            </a:r>
          </a:p>
          <a:p>
            <a:pPr algn="just" eaLnBrk="1" fontAlgn="auto" hangingPunct="1">
              <a:spcAft>
                <a:spcPts val="0"/>
              </a:spcAft>
              <a:buFont typeface="Wingdings 3" charset="2"/>
              <a:buChar char=""/>
              <a:defRPr/>
            </a:pP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1689100" y="660400"/>
            <a:ext cx="10610850" cy="1506538"/>
          </a:xfrm>
        </p:spPr>
        <p:txBody>
          <a:bodyPr/>
          <a:lstStyle/>
          <a:p>
            <a:pPr eaLnBrk="1" hangingPunct="1"/>
            <a:r>
              <a:rPr lang="pt-BR" smtClean="0">
                <a:latin typeface="Arial" pitchFamily="34" charset="0"/>
                <a:cs typeface="Arial" pitchFamily="34" charset="0"/>
              </a:rPr>
              <a:t>Gastrosquise – tratamento médico</a:t>
            </a:r>
            <a:endParaRPr lang="pt-BR" smtClean="0"/>
          </a:p>
        </p:txBody>
      </p:sp>
      <p:sp>
        <p:nvSpPr>
          <p:cNvPr id="37891" name="Espaço Reservado para Conteúdo 2"/>
          <p:cNvSpPr>
            <a:spLocks noGrp="1"/>
          </p:cNvSpPr>
          <p:nvPr>
            <p:ph idx="1"/>
          </p:nvPr>
        </p:nvSpPr>
        <p:spPr>
          <a:xfrm>
            <a:off x="684213" y="1625600"/>
            <a:ext cx="11087100" cy="4279900"/>
          </a:xfrm>
        </p:spPr>
        <p:txBody>
          <a:bodyPr/>
          <a:lstStyle/>
          <a:p>
            <a:pPr marL="0" indent="0" algn="just" eaLnBrk="1" hangingPunct="1">
              <a:buFont typeface="Wingdings 3" pitchFamily="18" charset="2"/>
              <a:buNone/>
            </a:pPr>
            <a:endParaRPr lang="pt-BR" sz="1800" b="1" i="1" smtClean="0">
              <a:latin typeface="Arial" pitchFamily="34" charset="0"/>
              <a:cs typeface="Arial" pitchFamily="34" charset="0"/>
            </a:endParaRPr>
          </a:p>
          <a:p>
            <a:pPr marL="0" indent="0" algn="just" eaLnBrk="1" hangingPunct="1">
              <a:buFont typeface="Wingdings 3" pitchFamily="18" charset="2"/>
              <a:buNone/>
            </a:pPr>
            <a:endParaRPr lang="pt-BR" sz="1800" b="1" i="1" smtClean="0">
              <a:latin typeface="Arial" pitchFamily="34" charset="0"/>
              <a:cs typeface="Arial" pitchFamily="34" charset="0"/>
            </a:endParaRPr>
          </a:p>
          <a:p>
            <a:pPr marL="0" indent="0" algn="just" eaLnBrk="1" hangingPunct="1">
              <a:buFont typeface="Wingdings 3" pitchFamily="18" charset="2"/>
              <a:buNone/>
            </a:pPr>
            <a:r>
              <a:rPr lang="pt-BR" sz="1800" b="1" i="1" smtClean="0">
                <a:latin typeface="Arial" pitchFamily="34" charset="0"/>
                <a:cs typeface="Arial" pitchFamily="34" charset="0"/>
              </a:rPr>
              <a:t>Administração de fluidos </a:t>
            </a:r>
            <a:endParaRPr lang="pt-BR" sz="1800" smtClean="0">
              <a:latin typeface="Arial" pitchFamily="34" charset="0"/>
              <a:cs typeface="Arial" pitchFamily="34" charset="0"/>
            </a:endParaRPr>
          </a:p>
          <a:p>
            <a:pPr marL="0" indent="0" algn="just" eaLnBrk="1" hangingPunct="1"/>
            <a:r>
              <a:rPr lang="pt-BR" sz="1800" smtClean="0">
                <a:latin typeface="Arial" pitchFamily="34" charset="0"/>
                <a:cs typeface="Arial" pitchFamily="34" charset="0"/>
              </a:rPr>
              <a:t>Estudos demonstrou que o </a:t>
            </a:r>
            <a:r>
              <a:rPr lang="pt-BR" sz="1800" b="1" smtClean="0">
                <a:solidFill>
                  <a:schemeClr val="hlink"/>
                </a:solidFill>
                <a:latin typeface="Arial" pitchFamily="34" charset="0"/>
                <a:cs typeface="Arial" pitchFamily="34" charset="0"/>
              </a:rPr>
              <a:t>excesso de líquidos intravenosos administrados está associado a piores resultados </a:t>
            </a:r>
            <a:r>
              <a:rPr lang="pt-BR" sz="1800" b="1" smtClean="0">
                <a:solidFill>
                  <a:schemeClr val="hlink"/>
                </a:solidFill>
                <a:latin typeface="Arial" pitchFamily="34" charset="0"/>
                <a:cs typeface="Arial" pitchFamily="34" charset="0"/>
                <a:sym typeface="Wingdings" pitchFamily="2" charset="2"/>
              </a:rPr>
              <a:t> </a:t>
            </a:r>
            <a:r>
              <a:rPr lang="pt-BR" sz="1800" b="1" smtClean="0">
                <a:solidFill>
                  <a:schemeClr val="hlink"/>
                </a:solidFill>
                <a:latin typeface="Arial" pitchFamily="34" charset="0"/>
                <a:cs typeface="Arial" pitchFamily="34" charset="0"/>
              </a:rPr>
              <a:t>maior duração da NPT, ventilação e período de permanência</a:t>
            </a:r>
            <a:r>
              <a:rPr lang="pt-BR" sz="1800" smtClean="0">
                <a:solidFill>
                  <a:schemeClr val="hlink"/>
                </a:solidFill>
                <a:latin typeface="Arial" pitchFamily="34" charset="0"/>
                <a:cs typeface="Arial" pitchFamily="34" charset="0"/>
              </a:rPr>
              <a:t>. </a:t>
            </a:r>
          </a:p>
          <a:p>
            <a:pPr lvl="1" algn="just" eaLnBrk="1" hangingPunct="1"/>
            <a:r>
              <a:rPr lang="pt-BR" smtClean="0">
                <a:latin typeface="Arial" pitchFamily="34" charset="0"/>
                <a:cs typeface="Arial" pitchFamily="34" charset="0"/>
              </a:rPr>
              <a:t>A cada 17 mL/kg de fluido =  1 dia de ventilação extra </a:t>
            </a:r>
            <a:r>
              <a:rPr lang="pt-BR" baseline="30000" smtClean="0">
                <a:latin typeface="Arial" pitchFamily="34" charset="0"/>
                <a:cs typeface="Arial" pitchFamily="34" charset="0"/>
              </a:rPr>
              <a:t>56</a:t>
            </a:r>
            <a:r>
              <a:rPr lang="pt-BR" smtClean="0">
                <a:latin typeface="Arial" pitchFamily="34" charset="0"/>
                <a:cs typeface="Arial" pitchFamily="34" charset="0"/>
              </a:rPr>
              <a:t>. </a:t>
            </a:r>
          </a:p>
          <a:p>
            <a:pPr lvl="1" algn="just" eaLnBrk="1" hangingPunct="1"/>
            <a:r>
              <a:rPr lang="pt-BR" b="1" smtClean="0">
                <a:latin typeface="Arial" pitchFamily="34" charset="0"/>
                <a:cs typeface="Arial" pitchFamily="34" charset="0"/>
                <a:sym typeface="Wingdings" pitchFamily="2" charset="2"/>
              </a:rPr>
              <a:t>Provoca </a:t>
            </a:r>
            <a:r>
              <a:rPr lang="pt-BR" b="1" smtClean="0">
                <a:latin typeface="Arial" pitchFamily="34" charset="0"/>
                <a:cs typeface="Arial" pitchFamily="34" charset="0"/>
              </a:rPr>
              <a:t>edema intestinal </a:t>
            </a:r>
            <a:r>
              <a:rPr lang="pt-BR" smtClean="0">
                <a:latin typeface="Arial" pitchFamily="34" charset="0"/>
                <a:cs typeface="Arial" pitchFamily="34" charset="0"/>
              </a:rPr>
              <a:t>e </a:t>
            </a:r>
            <a:r>
              <a:rPr lang="pt-BR" b="1" smtClean="0">
                <a:latin typeface="Arial" pitchFamily="34" charset="0"/>
                <a:cs typeface="Arial" pitchFamily="34" charset="0"/>
              </a:rPr>
              <a:t>da parede abdominal</a:t>
            </a:r>
            <a:r>
              <a:rPr lang="pt-BR" smtClean="0">
                <a:latin typeface="Arial" pitchFamily="34" charset="0"/>
                <a:cs typeface="Arial" pitchFamily="34" charset="0"/>
              </a:rPr>
              <a:t> </a:t>
            </a:r>
            <a:r>
              <a:rPr lang="pt-BR" smtClean="0">
                <a:latin typeface="Arial" pitchFamily="34" charset="0"/>
                <a:cs typeface="Arial" pitchFamily="34" charset="0"/>
                <a:sym typeface="Wingdings" pitchFamily="2" charset="2"/>
              </a:rPr>
              <a:t> conclui-se que é </a:t>
            </a:r>
            <a:r>
              <a:rPr lang="pt-BR" b="1" smtClean="0">
                <a:latin typeface="Arial" pitchFamily="34" charset="0"/>
                <a:cs typeface="Arial" pitchFamily="34" charset="0"/>
              </a:rPr>
              <a:t>prejudicial.</a:t>
            </a:r>
          </a:p>
          <a:p>
            <a:pPr marL="0" indent="0" eaLnBrk="1" hangingPunct="1"/>
            <a:endParaRPr lang="pt-BR" sz="180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a:xfrm>
            <a:off x="1752600" y="582613"/>
            <a:ext cx="10610850" cy="1506537"/>
          </a:xfrm>
        </p:spPr>
        <p:txBody>
          <a:bodyPr/>
          <a:lstStyle/>
          <a:p>
            <a:pPr eaLnBrk="1" hangingPunct="1"/>
            <a:r>
              <a:rPr lang="pt-BR" smtClean="0">
                <a:latin typeface="Arial" pitchFamily="34" charset="0"/>
                <a:cs typeface="Arial" pitchFamily="34" charset="0"/>
              </a:rPr>
              <a:t>Gastrosquise – tratamento médico</a:t>
            </a:r>
            <a:endParaRPr lang="pt-BR" smtClean="0"/>
          </a:p>
        </p:txBody>
      </p:sp>
      <p:sp>
        <p:nvSpPr>
          <p:cNvPr id="38915" name="Espaço Reservado para Conteúdo 2"/>
          <p:cNvSpPr>
            <a:spLocks noGrp="1"/>
          </p:cNvSpPr>
          <p:nvPr>
            <p:ph idx="1"/>
          </p:nvPr>
        </p:nvSpPr>
        <p:spPr>
          <a:xfrm>
            <a:off x="684213" y="1909763"/>
            <a:ext cx="11087100" cy="3614737"/>
          </a:xfrm>
        </p:spPr>
        <p:txBody>
          <a:bodyPr/>
          <a:lstStyle/>
          <a:p>
            <a:pPr algn="just" eaLnBrk="1" hangingPunct="1"/>
            <a:r>
              <a:rPr lang="pt-BR" sz="1800" smtClean="0">
                <a:latin typeface="Arial" pitchFamily="34" charset="0"/>
                <a:cs typeface="Arial" pitchFamily="34" charset="0"/>
              </a:rPr>
              <a:t>Utilizamos a solução salina normal </a:t>
            </a:r>
            <a:r>
              <a:rPr lang="pt-BR" sz="1800" smtClean="0">
                <a:latin typeface="Arial" pitchFamily="34" charset="0"/>
                <a:cs typeface="Arial" pitchFamily="34" charset="0"/>
                <a:sym typeface="Wingdings" pitchFamily="2" charset="2"/>
              </a:rPr>
              <a:t></a:t>
            </a:r>
            <a:r>
              <a:rPr lang="pt-BR" sz="1800" smtClean="0">
                <a:latin typeface="Arial" pitchFamily="34" charset="0"/>
                <a:cs typeface="Arial" pitchFamily="34" charset="0"/>
              </a:rPr>
              <a:t> em </a:t>
            </a:r>
            <a:r>
              <a:rPr lang="pt-BR" sz="1800" b="1" smtClean="0">
                <a:latin typeface="Arial" pitchFamily="34" charset="0"/>
                <a:cs typeface="Arial" pitchFamily="34" charset="0"/>
              </a:rPr>
              <a:t>bolus de 10 mL/kg </a:t>
            </a:r>
          </a:p>
          <a:p>
            <a:pPr algn="just" eaLnBrk="1" hangingPunct="1"/>
            <a:r>
              <a:rPr lang="pt-BR" sz="1800" smtClean="0">
                <a:latin typeface="Arial" pitchFamily="34" charset="0"/>
                <a:cs typeface="Arial" pitchFamily="34" charset="0"/>
              </a:rPr>
              <a:t>O </a:t>
            </a:r>
            <a:r>
              <a:rPr lang="pt-BR" sz="1800" b="1" smtClean="0">
                <a:latin typeface="Arial" pitchFamily="34" charset="0"/>
                <a:cs typeface="Arial" pitchFamily="34" charset="0"/>
              </a:rPr>
              <a:t>acesso central geralmente é o </a:t>
            </a:r>
            <a:r>
              <a:rPr lang="pt-BR" sz="1800" smtClean="0">
                <a:latin typeface="Arial" pitchFamily="34" charset="0"/>
                <a:cs typeface="Arial" pitchFamily="34" charset="0"/>
              </a:rPr>
              <a:t>PICC(cateter central  de inserção periférica) </a:t>
            </a:r>
          </a:p>
          <a:p>
            <a:pPr algn="just" eaLnBrk="1" hangingPunct="1"/>
            <a:r>
              <a:rPr lang="pt-BR" sz="1800" b="1" smtClean="0">
                <a:latin typeface="Arial" pitchFamily="34" charset="0"/>
                <a:cs typeface="Arial" pitchFamily="34" charset="0"/>
              </a:rPr>
              <a:t>Preferível evitar o acesso venoso do cordão umbilical</a:t>
            </a:r>
            <a:r>
              <a:rPr lang="pt-BR" sz="1800" smtClean="0">
                <a:latin typeface="Arial" pitchFamily="34" charset="0"/>
                <a:cs typeface="Arial" pitchFamily="34" charset="0"/>
              </a:rPr>
              <a:t>.</a:t>
            </a:r>
          </a:p>
          <a:p>
            <a:pPr algn="just" eaLnBrk="1" hangingPunct="1"/>
            <a:r>
              <a:rPr lang="pt-BR" sz="1800" b="1" smtClean="0">
                <a:latin typeface="Arial" pitchFamily="34" charset="0"/>
                <a:cs typeface="Arial" pitchFamily="34" charset="0"/>
              </a:rPr>
              <a:t>È necessário medicação para dor e sedação</a:t>
            </a:r>
            <a:r>
              <a:rPr lang="pt-BR" sz="1800" smtClean="0">
                <a:latin typeface="Arial" pitchFamily="34" charset="0"/>
                <a:cs typeface="Arial" pitchFamily="34" charset="0"/>
              </a:rPr>
              <a:t> </a:t>
            </a:r>
            <a:r>
              <a:rPr lang="pt-BR" sz="1800" smtClean="0">
                <a:latin typeface="Arial" pitchFamily="34" charset="0"/>
                <a:cs typeface="Arial" pitchFamily="34" charset="0"/>
                <a:sym typeface="Wingdings" pitchFamily="2" charset="2"/>
              </a:rPr>
              <a:t> </a:t>
            </a:r>
            <a:r>
              <a:rPr lang="pt-BR" sz="1800" smtClean="0">
                <a:latin typeface="Arial" pitchFamily="34" charset="0"/>
                <a:cs typeface="Arial" pitchFamily="34" charset="0"/>
              </a:rPr>
              <a:t>primeiros dias após o silo ou o reparo cirúrgico primário. </a:t>
            </a:r>
          </a:p>
          <a:p>
            <a:pPr algn="just" eaLnBrk="1" hangingPunct="1"/>
            <a:r>
              <a:rPr lang="pt-BR" sz="1800" b="1" smtClean="0">
                <a:latin typeface="Arial" pitchFamily="34" charset="0"/>
                <a:cs typeface="Arial" pitchFamily="34" charset="0"/>
              </a:rPr>
              <a:t>Antibióticos como profilaxia </a:t>
            </a:r>
            <a:r>
              <a:rPr lang="pt-BR" sz="1800" smtClean="0">
                <a:latin typeface="Arial" pitchFamily="34" charset="0"/>
                <a:cs typeface="Arial" pitchFamily="34" charset="0"/>
              </a:rPr>
              <a:t>contra a infecção </a:t>
            </a:r>
            <a:r>
              <a:rPr lang="pt-BR" sz="1800" b="1" smtClean="0">
                <a:latin typeface="Arial" pitchFamily="34" charset="0"/>
                <a:cs typeface="Arial" pitchFamily="34" charset="0"/>
              </a:rPr>
              <a:t>é um pouco controverso</a:t>
            </a:r>
            <a:r>
              <a:rPr lang="pt-BR" sz="1800" smtClean="0">
                <a:latin typeface="Arial" pitchFamily="34" charset="0"/>
                <a:cs typeface="Arial" pitchFamily="34" charset="0"/>
              </a:rPr>
              <a:t>. </a:t>
            </a:r>
          </a:p>
          <a:p>
            <a:pPr algn="just" eaLnBrk="1" hangingPunct="1"/>
            <a:r>
              <a:rPr lang="pt-BR" sz="1800" smtClean="0">
                <a:latin typeface="Arial" pitchFamily="34" charset="0"/>
                <a:cs typeface="Arial" pitchFamily="34" charset="0"/>
              </a:rPr>
              <a:t>Os </a:t>
            </a:r>
            <a:r>
              <a:rPr lang="pt-BR" sz="1800" b="1" smtClean="0">
                <a:latin typeface="Arial" pitchFamily="34" charset="0"/>
                <a:cs typeface="Arial" pitchFamily="34" charset="0"/>
              </a:rPr>
              <a:t>antimicrobianos de amplo espectro são freqüentemente usados ​​no nascimento </a:t>
            </a:r>
            <a:r>
              <a:rPr lang="pt-BR" sz="1800" smtClean="0">
                <a:latin typeface="Arial" pitchFamily="34" charset="0"/>
                <a:cs typeface="Arial" pitchFamily="34" charset="0"/>
              </a:rPr>
              <a:t>e enquanto o silo estiver presente, </a:t>
            </a:r>
            <a:r>
              <a:rPr lang="pt-BR" sz="1800" b="1" smtClean="0">
                <a:latin typeface="Arial" pitchFamily="34" charset="0"/>
                <a:cs typeface="Arial" pitchFamily="34" charset="0"/>
              </a:rPr>
              <a:t>embora não haja evidência de duração ou o tipo de antibiótico</a:t>
            </a:r>
            <a:r>
              <a:rPr lang="pt-BR" sz="1800" smtClean="0">
                <a:latin typeface="Arial" pitchFamily="34" charset="0"/>
                <a:cs typeface="Arial" pitchFamily="34" charset="0"/>
              </a:rPr>
              <a:t> </a:t>
            </a:r>
            <a:r>
              <a:rPr lang="pt-BR" sz="1800" baseline="30000" smtClean="0">
                <a:latin typeface="Arial" pitchFamily="34" charset="0"/>
                <a:cs typeface="Arial" pitchFamily="34" charset="0"/>
              </a:rPr>
              <a:t>57</a:t>
            </a:r>
            <a:r>
              <a:rPr lang="pt-BR" sz="1800" smtClean="0">
                <a:latin typeface="Arial" pitchFamily="34" charset="0"/>
                <a:cs typeface="Arial" pitchFamily="34" charset="0"/>
              </a:rPr>
              <a:t>.</a:t>
            </a:r>
          </a:p>
          <a:p>
            <a:pPr eaLnBrk="1" hangingPunct="1"/>
            <a:endParaRPr lang="pt-BR" sz="180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a:xfrm>
            <a:off x="1822450" y="611188"/>
            <a:ext cx="9858375" cy="1281112"/>
          </a:xfrm>
        </p:spPr>
        <p:txBody>
          <a:bodyPr/>
          <a:lstStyle/>
          <a:p>
            <a:pPr eaLnBrk="1" hangingPunct="1"/>
            <a:r>
              <a:rPr lang="pt-BR" smtClean="0">
                <a:latin typeface="Arial" pitchFamily="34" charset="0"/>
                <a:cs typeface="Arial" pitchFamily="34" charset="0"/>
              </a:rPr>
              <a:t>Gastrosquise – Tomada de decisão cirúrgica</a:t>
            </a:r>
            <a:endParaRPr lang="pt-BR" smtClean="0"/>
          </a:p>
        </p:txBody>
      </p:sp>
      <p:sp>
        <p:nvSpPr>
          <p:cNvPr id="3" name="Espaço Reservado para Conteúdo 2"/>
          <p:cNvSpPr>
            <a:spLocks noGrp="1"/>
          </p:cNvSpPr>
          <p:nvPr>
            <p:ph idx="1"/>
          </p:nvPr>
        </p:nvSpPr>
        <p:spPr>
          <a:xfrm>
            <a:off x="677863" y="2025650"/>
            <a:ext cx="11202987" cy="4156075"/>
          </a:xfrm>
        </p:spPr>
        <p:txBody>
          <a:bodyPr rtlCol="0">
            <a:normAutofit/>
          </a:bodyPr>
          <a:lstStyle/>
          <a:p>
            <a:pPr marL="0" indent="0" algn="just" eaLnBrk="1" fontAlgn="auto" hangingPunct="1">
              <a:spcAft>
                <a:spcPts val="0"/>
              </a:spcAft>
              <a:buFont typeface="Wingdings 3" charset="2"/>
              <a:buNone/>
              <a:defRPr/>
            </a:pP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Indicação de Silo:</a:t>
            </a:r>
          </a:p>
          <a:p>
            <a:pPr algn="just" eaLnBrk="1" fontAlgn="auto" hangingPunct="1">
              <a:spcAft>
                <a:spcPts val="0"/>
              </a:spcAft>
              <a:buFont typeface="Wingdings 3" charset="2"/>
              <a:buChar char=""/>
              <a:defRPr/>
            </a:pPr>
            <a:r>
              <a:rPr lang="pt-BR" sz="1800" dirty="0">
                <a:solidFill>
                  <a:schemeClr val="tx1">
                    <a:lumMod val="75000"/>
                    <a:lumOff val="25000"/>
                  </a:schemeClr>
                </a:solidFill>
                <a:latin typeface="Arial" panose="020B0604020202020204" pitchFamily="34" charset="0"/>
                <a:cs typeface="Arial" panose="020B0604020202020204" pitchFamily="34" charset="0"/>
              </a:rPr>
              <a:t>Q</a:t>
            </a:r>
            <a:r>
              <a:rPr lang="pt-BR" sz="1800" dirty="0" smtClean="0">
                <a:solidFill>
                  <a:schemeClr val="tx1">
                    <a:lumMod val="75000"/>
                    <a:lumOff val="25000"/>
                  </a:schemeClr>
                </a:solidFill>
                <a:latin typeface="Arial" panose="020B0604020202020204" pitchFamily="34" charset="0"/>
                <a:cs typeface="Arial" panose="020B0604020202020204" pitchFamily="34" charset="0"/>
              </a:rPr>
              <a:t>uando </a:t>
            </a:r>
            <a:r>
              <a:rPr lang="pt-BR" sz="1800" dirty="0">
                <a:solidFill>
                  <a:schemeClr val="tx1">
                    <a:lumMod val="75000"/>
                    <a:lumOff val="25000"/>
                  </a:schemeClr>
                </a:solidFill>
                <a:latin typeface="Arial" panose="020B0604020202020204" pitchFamily="34" charset="0"/>
                <a:cs typeface="Arial" panose="020B0604020202020204" pitchFamily="34" charset="0"/>
              </a:rPr>
              <a:t>o </a:t>
            </a:r>
            <a:r>
              <a:rPr lang="pt-BR" sz="1800" u="sng" dirty="0">
                <a:solidFill>
                  <a:schemeClr val="tx1">
                    <a:lumMod val="75000"/>
                    <a:lumOff val="25000"/>
                  </a:schemeClr>
                </a:solidFill>
                <a:latin typeface="Arial" panose="020B0604020202020204" pitchFamily="34" charset="0"/>
                <a:cs typeface="Arial" panose="020B0604020202020204" pitchFamily="34" charset="0"/>
              </a:rPr>
              <a:t>fechamento primário </a:t>
            </a:r>
            <a:r>
              <a:rPr lang="pt-BR" sz="1800" b="1" dirty="0">
                <a:solidFill>
                  <a:schemeClr val="tx1">
                    <a:lumMod val="75000"/>
                    <a:lumOff val="25000"/>
                  </a:schemeClr>
                </a:solidFill>
                <a:latin typeface="Arial" panose="020B0604020202020204" pitchFamily="34" charset="0"/>
                <a:cs typeface="Arial" panose="020B0604020202020204" pitchFamily="34" charset="0"/>
              </a:rPr>
              <a:t>pode resultar em síndrome </a:t>
            </a:r>
            <a:r>
              <a:rPr lang="pt-BR" sz="1800" b="1" dirty="0" err="1">
                <a:solidFill>
                  <a:schemeClr val="tx1">
                    <a:lumMod val="75000"/>
                    <a:lumOff val="25000"/>
                  </a:schemeClr>
                </a:solidFill>
                <a:latin typeface="Arial" panose="020B0604020202020204" pitchFamily="34" charset="0"/>
                <a:cs typeface="Arial" panose="020B0604020202020204" pitchFamily="34" charset="0"/>
              </a:rPr>
              <a:t>compartimental</a:t>
            </a:r>
            <a:r>
              <a:rPr lang="pt-BR" sz="1800" b="1" dirty="0">
                <a:solidFill>
                  <a:schemeClr val="tx1">
                    <a:lumMod val="75000"/>
                    <a:lumOff val="25000"/>
                  </a:schemeClr>
                </a:solidFill>
                <a:latin typeface="Arial" panose="020B0604020202020204" pitchFamily="34" charset="0"/>
                <a:cs typeface="Arial" panose="020B0604020202020204" pitchFamily="34" charset="0"/>
              </a:rPr>
              <a:t> abdominal</a:t>
            </a:r>
            <a:r>
              <a:rPr lang="pt-BR" sz="1800" dirty="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Se </a:t>
            </a:r>
            <a:r>
              <a:rPr lang="pt-BR" sz="1800" dirty="0">
                <a:solidFill>
                  <a:schemeClr val="tx1">
                    <a:lumMod val="75000"/>
                    <a:lumOff val="25000"/>
                  </a:schemeClr>
                </a:solidFill>
                <a:latin typeface="Arial" panose="020B0604020202020204" pitchFamily="34" charset="0"/>
                <a:cs typeface="Arial" panose="020B0604020202020204" pitchFamily="34" charset="0"/>
              </a:rPr>
              <a:t>for necessária uma </a:t>
            </a:r>
            <a:r>
              <a:rPr lang="pt-BR" sz="1800" b="1" dirty="0">
                <a:solidFill>
                  <a:schemeClr val="tx1">
                    <a:lumMod val="75000"/>
                    <a:lumOff val="25000"/>
                  </a:schemeClr>
                </a:solidFill>
                <a:latin typeface="Arial" panose="020B0604020202020204" pitchFamily="34" charset="0"/>
                <a:cs typeface="Arial" panose="020B0604020202020204" pitchFamily="34" charset="0"/>
              </a:rPr>
              <a:t>pressão inspiratória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máxima </a:t>
            </a:r>
            <a:r>
              <a:rPr lang="pt-BR" sz="1800" b="1" dirty="0">
                <a:solidFill>
                  <a:schemeClr val="tx1">
                    <a:lumMod val="75000"/>
                    <a:lumOff val="25000"/>
                  </a:schemeClr>
                </a:solidFill>
                <a:latin typeface="Arial" panose="020B0604020202020204" pitchFamily="34" charset="0"/>
                <a:cs typeface="Arial" panose="020B0604020202020204" pitchFamily="34" charset="0"/>
              </a:rPr>
              <a:t>mais de 24 cm H</a:t>
            </a:r>
            <a:r>
              <a:rPr lang="pt-BR" sz="1800" b="1" baseline="-25000" dirty="0">
                <a:solidFill>
                  <a:schemeClr val="tx1">
                    <a:lumMod val="75000"/>
                    <a:lumOff val="25000"/>
                  </a:schemeClr>
                </a:solidFill>
                <a:latin typeface="Arial" panose="020B0604020202020204" pitchFamily="34" charset="0"/>
                <a:cs typeface="Arial" panose="020B0604020202020204" pitchFamily="34" charset="0"/>
              </a:rPr>
              <a:t>2</a:t>
            </a:r>
            <a:r>
              <a:rPr lang="pt-BR" sz="1800" b="1" dirty="0">
                <a:solidFill>
                  <a:schemeClr val="tx1">
                    <a:lumMod val="75000"/>
                    <a:lumOff val="25000"/>
                  </a:schemeClr>
                </a:solidFill>
                <a:latin typeface="Arial" panose="020B0604020202020204" pitchFamily="34" charset="0"/>
                <a:cs typeface="Arial" panose="020B0604020202020204" pitchFamily="34" charset="0"/>
              </a:rPr>
              <a:t>O </a:t>
            </a:r>
            <a:r>
              <a:rPr lang="pt-BR" sz="1800" dirty="0">
                <a:solidFill>
                  <a:schemeClr val="tx1">
                    <a:lumMod val="75000"/>
                    <a:lumOff val="25000"/>
                  </a:schemeClr>
                </a:solidFill>
                <a:latin typeface="Arial" panose="020B0604020202020204" pitchFamily="34" charset="0"/>
                <a:cs typeface="Arial" panose="020B0604020202020204" pitchFamily="34" charset="0"/>
              </a:rPr>
              <a:t>e/ou uma </a:t>
            </a:r>
            <a:r>
              <a:rPr lang="pt-BR" sz="1800" b="1" dirty="0">
                <a:solidFill>
                  <a:schemeClr val="tx1">
                    <a:lumMod val="75000"/>
                    <a:lumOff val="25000"/>
                  </a:schemeClr>
                </a:solidFill>
                <a:latin typeface="Arial" panose="020B0604020202020204" pitchFamily="34" charset="0"/>
                <a:cs typeface="Arial" panose="020B0604020202020204" pitchFamily="34" charset="0"/>
              </a:rPr>
              <a:t>FiO</a:t>
            </a:r>
            <a:r>
              <a:rPr lang="pt-BR" sz="1800" b="1" baseline="-25000" dirty="0">
                <a:solidFill>
                  <a:schemeClr val="tx1">
                    <a:lumMod val="75000"/>
                    <a:lumOff val="25000"/>
                  </a:schemeClr>
                </a:solidFill>
                <a:latin typeface="Arial" panose="020B0604020202020204" pitchFamily="34" charset="0"/>
                <a:cs typeface="Arial" panose="020B0604020202020204" pitchFamily="34" charset="0"/>
              </a:rPr>
              <a:t>2</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u="sng" dirty="0" smtClean="0">
                <a:solidFill>
                  <a:schemeClr val="tx1">
                    <a:lumMod val="75000"/>
                    <a:lumOff val="25000"/>
                  </a:schemeClr>
                </a:solidFill>
                <a:latin typeface="Arial" panose="020B0604020202020204" pitchFamily="34" charset="0"/>
                <a:cs typeface="Arial" panose="020B0604020202020204" pitchFamily="34" charset="0"/>
              </a:rPr>
              <a:t>&gt;</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50%</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para manter uma saturação de oxigênio 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90.</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Pressões </a:t>
            </a:r>
            <a:r>
              <a:rPr lang="pt-BR" sz="1800" b="1" dirty="0" err="1">
                <a:solidFill>
                  <a:schemeClr val="tx1">
                    <a:lumMod val="75000"/>
                    <a:lumOff val="25000"/>
                  </a:schemeClr>
                </a:solidFill>
                <a:latin typeface="Arial" panose="020B0604020202020204" pitchFamily="34" charset="0"/>
                <a:cs typeface="Arial" panose="020B0604020202020204" pitchFamily="34" charset="0"/>
              </a:rPr>
              <a:t>intragástricas</a:t>
            </a:r>
            <a:r>
              <a:rPr lang="pt-BR" sz="1800" b="1" dirty="0">
                <a:solidFill>
                  <a:schemeClr val="tx1">
                    <a:lumMod val="75000"/>
                    <a:lumOff val="25000"/>
                  </a:schemeClr>
                </a:solidFill>
                <a:latin typeface="Arial" panose="020B0604020202020204" pitchFamily="34" charset="0"/>
                <a:cs typeface="Arial" panose="020B0604020202020204" pitchFamily="34" charset="0"/>
              </a:rPr>
              <a:t> superiores a 20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mmH</a:t>
            </a:r>
            <a:r>
              <a:rPr lang="pt-BR" sz="1800" b="1" baseline="-25000" dirty="0" smtClean="0">
                <a:solidFill>
                  <a:schemeClr val="tx1">
                    <a:lumMod val="75000"/>
                    <a:lumOff val="25000"/>
                  </a:schemeClr>
                </a:solidFill>
                <a:latin typeface="Arial" panose="020B0604020202020204" pitchFamily="34" charset="0"/>
                <a:cs typeface="Arial" panose="020B0604020202020204" pitchFamily="34" charset="0"/>
              </a:rPr>
              <a:t>2</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O</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65</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a:solidFill>
                  <a:schemeClr val="tx1">
                    <a:lumMod val="75000"/>
                    <a:lumOff val="25000"/>
                  </a:schemeClr>
                </a:solidFill>
                <a:latin typeface="Arial" panose="020B0604020202020204" pitchFamily="34" charset="0"/>
                <a:cs typeface="Arial" panose="020B0604020202020204" pitchFamily="34" charset="0"/>
              </a:rPr>
              <a:t>Embora seguro, a </a:t>
            </a:r>
            <a:r>
              <a:rPr lang="pt-BR" sz="1800" b="1" dirty="0">
                <a:solidFill>
                  <a:schemeClr val="tx1">
                    <a:lumMod val="75000"/>
                    <a:lumOff val="25000"/>
                  </a:schemeClr>
                </a:solidFill>
                <a:latin typeface="Arial" panose="020B0604020202020204" pitchFamily="34" charset="0"/>
                <a:cs typeface="Arial" panose="020B0604020202020204" pitchFamily="34" charset="0"/>
              </a:rPr>
              <a:t>evidência é mista em relação ao seu benefício.</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Estudos </a:t>
            </a:r>
            <a:r>
              <a:rPr lang="pt-BR" sz="1800" b="1" dirty="0">
                <a:solidFill>
                  <a:schemeClr val="tx1">
                    <a:lumMod val="75000"/>
                    <a:lumOff val="25000"/>
                  </a:schemeClr>
                </a:solidFill>
                <a:latin typeface="Arial" panose="020B0604020202020204" pitchFamily="34" charset="0"/>
                <a:cs typeface="Arial" panose="020B0604020202020204" pitchFamily="34" charset="0"/>
              </a:rPr>
              <a:t>avaliaram que a </a:t>
            </a:r>
            <a:r>
              <a:rPr lang="pt-BR" sz="1800" dirty="0">
                <a:solidFill>
                  <a:schemeClr val="tx1">
                    <a:lumMod val="75000"/>
                    <a:lumOff val="25000"/>
                  </a:schemeClr>
                </a:solidFill>
                <a:latin typeface="Arial" panose="020B0604020202020204" pitchFamily="34" charset="0"/>
                <a:cs typeface="Arial" panose="020B0604020202020204" pitchFamily="34" charset="0"/>
              </a:rPr>
              <a:t>colocação de silo de </a:t>
            </a:r>
            <a:r>
              <a:rPr lang="pt-BR" sz="1800" dirty="0" smtClean="0">
                <a:solidFill>
                  <a:schemeClr val="tx1">
                    <a:lumMod val="75000"/>
                    <a:lumOff val="25000"/>
                  </a:schemeClr>
                </a:solidFill>
                <a:latin typeface="Arial" panose="020B0604020202020204" pitchFamily="34" charset="0"/>
                <a:cs typeface="Arial" panose="020B0604020202020204" pitchFamily="34" charset="0"/>
              </a:rPr>
              <a:t>rotina,</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está </a:t>
            </a:r>
            <a:r>
              <a:rPr lang="pt-BR" sz="1800" b="1" dirty="0">
                <a:solidFill>
                  <a:schemeClr val="tx1">
                    <a:lumMod val="75000"/>
                    <a:lumOff val="25000"/>
                  </a:schemeClr>
                </a:solidFill>
                <a:latin typeface="Arial" panose="020B0604020202020204" pitchFamily="34" charset="0"/>
                <a:cs typeface="Arial" panose="020B0604020202020204" pitchFamily="34" charset="0"/>
              </a:rPr>
              <a:t>associada</a:t>
            </a:r>
            <a:r>
              <a:rPr lang="pt-BR" sz="1800" dirty="0">
                <a:solidFill>
                  <a:schemeClr val="tx1">
                    <a:lumMod val="75000"/>
                    <a:lumOff val="25000"/>
                  </a:schemeClr>
                </a:solidFill>
                <a:latin typeface="Arial" panose="020B0604020202020204" pitchFamily="34" charset="0"/>
                <a:cs typeface="Arial" panose="020B0604020202020204" pitchFamily="34" charset="0"/>
              </a:rPr>
              <a:t> com </a:t>
            </a:r>
            <a:r>
              <a:rPr lang="pt-BR" sz="1800" b="1" dirty="0">
                <a:solidFill>
                  <a:schemeClr val="tx1">
                    <a:lumMod val="75000"/>
                    <a:lumOff val="25000"/>
                  </a:schemeClr>
                </a:solidFill>
                <a:latin typeface="Arial" panose="020B0604020202020204" pitchFamily="34" charset="0"/>
                <a:cs typeface="Arial" panose="020B0604020202020204" pitchFamily="34" charset="0"/>
              </a:rPr>
              <a:t>menos dias de ventilação</a:t>
            </a:r>
            <a:r>
              <a:rPr lang="pt-BR" sz="1800" dirty="0">
                <a:solidFill>
                  <a:schemeClr val="tx1">
                    <a:lumMod val="75000"/>
                    <a:lumOff val="25000"/>
                  </a:schemeClr>
                </a:solidFill>
                <a:latin typeface="Arial" panose="020B0604020202020204" pitchFamily="34" charset="0"/>
                <a:cs typeface="Arial" panose="020B0604020202020204" pitchFamily="34" charset="0"/>
              </a:rPr>
              <a:t> e uma </a:t>
            </a:r>
            <a:r>
              <a:rPr lang="pt-BR" sz="1800" b="1" dirty="0">
                <a:solidFill>
                  <a:schemeClr val="tx1">
                    <a:lumMod val="75000"/>
                    <a:lumOff val="25000"/>
                  </a:schemeClr>
                </a:solidFill>
                <a:latin typeface="Arial" panose="020B0604020202020204" pitchFamily="34" charset="0"/>
                <a:cs typeface="Arial" panose="020B0604020202020204" pitchFamily="34" charset="0"/>
              </a:rPr>
              <a:t>progressão mais rápida para alimentação enteral completa</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aseline="30000" dirty="0">
                <a:solidFill>
                  <a:schemeClr val="tx1">
                    <a:lumMod val="75000"/>
                    <a:lumOff val="25000"/>
                  </a:schemeClr>
                </a:solidFill>
                <a:latin typeface="Arial" panose="020B0604020202020204" pitchFamily="34" charset="0"/>
                <a:cs typeface="Arial" panose="020B0604020202020204" pitchFamily="34" charset="0"/>
              </a:rPr>
              <a:t>60,63,64</a:t>
            </a:r>
            <a:r>
              <a:rPr lang="pt-BR" sz="1800" dirty="0">
                <a:solidFill>
                  <a:schemeClr val="tx1">
                    <a:lumMod val="75000"/>
                    <a:lumOff val="25000"/>
                  </a:schemeClr>
                </a:solidFill>
                <a:latin typeface="Arial" panose="020B0604020202020204" pitchFamily="34" charset="0"/>
                <a:cs typeface="Arial" panose="020B0604020202020204" pitchFamily="34" charset="0"/>
              </a:rPr>
              <a:t>.</a:t>
            </a:r>
          </a:p>
          <a:p>
            <a:pPr marL="0" indent="0" algn="just" eaLnBrk="1" fontAlgn="auto" hangingPunct="1">
              <a:spcAft>
                <a:spcPts val="0"/>
              </a:spcAft>
              <a:buFont typeface="Wingdings 3" charset="2"/>
              <a:buNone/>
              <a:defRPr/>
            </a:pP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1822450" y="611188"/>
            <a:ext cx="9717088" cy="1281112"/>
          </a:xfrm>
        </p:spPr>
        <p:txBody>
          <a:bodyPr/>
          <a:lstStyle/>
          <a:p>
            <a:pPr eaLnBrk="1" hangingPunct="1"/>
            <a:r>
              <a:rPr lang="pt-BR" smtClean="0">
                <a:latin typeface="Arial" pitchFamily="34" charset="0"/>
                <a:cs typeface="Arial" pitchFamily="34" charset="0"/>
              </a:rPr>
              <a:t>Gastrosquise – Tomada de decisão cirúrgica</a:t>
            </a:r>
            <a:endParaRPr lang="pt-BR" smtClean="0"/>
          </a:p>
        </p:txBody>
      </p:sp>
      <p:sp>
        <p:nvSpPr>
          <p:cNvPr id="40963" name="Espaço Reservado para Conteúdo 2"/>
          <p:cNvSpPr>
            <a:spLocks noGrp="1"/>
          </p:cNvSpPr>
          <p:nvPr>
            <p:ph idx="1"/>
          </p:nvPr>
        </p:nvSpPr>
        <p:spPr>
          <a:xfrm>
            <a:off x="677863" y="2073275"/>
            <a:ext cx="11202987" cy="4340225"/>
          </a:xfrm>
        </p:spPr>
        <p:txBody>
          <a:bodyPr/>
          <a:lstStyle/>
          <a:p>
            <a:pPr algn="just" eaLnBrk="1" hangingPunct="1"/>
            <a:r>
              <a:rPr lang="pt-BR" sz="1800" smtClean="0">
                <a:latin typeface="Arial" pitchFamily="34" charset="0"/>
                <a:cs typeface="Arial" pitchFamily="34" charset="0"/>
              </a:rPr>
              <a:t>Outros estudos</a:t>
            </a:r>
            <a:r>
              <a:rPr lang="pt-BR" sz="1800" smtClean="0">
                <a:latin typeface="Arial" pitchFamily="34" charset="0"/>
                <a:cs typeface="Arial" pitchFamily="34" charset="0"/>
                <a:sym typeface="Wingdings" pitchFamily="2" charset="2"/>
              </a:rPr>
              <a:t> demonstraram que o </a:t>
            </a:r>
            <a:r>
              <a:rPr lang="pt-BR" sz="1800" b="1" smtClean="0">
                <a:latin typeface="Arial" pitchFamily="34" charset="0"/>
                <a:cs typeface="Arial" pitchFamily="34" charset="0"/>
              </a:rPr>
              <a:t>tempo de NPT e a duração da hospitalização </a:t>
            </a:r>
            <a:r>
              <a:rPr lang="pt-BR" sz="1800" smtClean="0">
                <a:latin typeface="Arial" pitchFamily="34" charset="0"/>
                <a:cs typeface="Arial" pitchFamily="34" charset="0"/>
              </a:rPr>
              <a:t>foram </a:t>
            </a:r>
            <a:r>
              <a:rPr lang="pt-BR" sz="1800" b="1" smtClean="0">
                <a:latin typeface="Arial" pitchFamily="34" charset="0"/>
                <a:cs typeface="Arial" pitchFamily="34" charset="0"/>
              </a:rPr>
              <a:t>inalterados ou aumentados</a:t>
            </a:r>
            <a:r>
              <a:rPr lang="pt-BR" sz="1800" baseline="30000" smtClean="0">
                <a:latin typeface="Arial" pitchFamily="34" charset="0"/>
                <a:cs typeface="Arial" pitchFamily="34" charset="0"/>
              </a:rPr>
              <a:t>60, 62, 63,64</a:t>
            </a:r>
            <a:r>
              <a:rPr lang="pt-BR" sz="1800" smtClean="0">
                <a:latin typeface="Arial" pitchFamily="34" charset="0"/>
                <a:cs typeface="Arial" pitchFamily="34" charset="0"/>
              </a:rPr>
              <a:t>.</a:t>
            </a:r>
          </a:p>
          <a:p>
            <a:pPr algn="just" eaLnBrk="1" hangingPunct="1"/>
            <a:r>
              <a:rPr lang="pt-BR" sz="1800" smtClean="0">
                <a:latin typeface="Arial" pitchFamily="34" charset="0"/>
                <a:cs typeface="Arial" pitchFamily="34" charset="0"/>
              </a:rPr>
              <a:t>Um </a:t>
            </a:r>
            <a:r>
              <a:rPr lang="pt-BR" sz="1800" b="1" smtClean="0">
                <a:latin typeface="Arial" pitchFamily="34" charset="0"/>
                <a:cs typeface="Arial" pitchFamily="34" charset="0"/>
              </a:rPr>
              <a:t>estudo randomizado </a:t>
            </a:r>
            <a:r>
              <a:rPr lang="pt-BR" sz="1800" smtClean="0">
                <a:latin typeface="Arial" pitchFamily="34" charset="0"/>
                <a:cs typeface="Arial" pitchFamily="34" charset="0"/>
              </a:rPr>
              <a:t>com 54 indivíduos </a:t>
            </a:r>
            <a:r>
              <a:rPr lang="pt-BR" sz="1800" b="1" smtClean="0">
                <a:latin typeface="Arial" pitchFamily="34" charset="0"/>
                <a:cs typeface="Arial" pitchFamily="34" charset="0"/>
              </a:rPr>
              <a:t>não encontrou impacto </a:t>
            </a:r>
            <a:r>
              <a:rPr lang="pt-BR" sz="1800" smtClean="0">
                <a:latin typeface="Arial" pitchFamily="34" charset="0"/>
                <a:cs typeface="Arial" pitchFamily="34" charset="0"/>
              </a:rPr>
              <a:t>em dias de ventilação, alimentação ou duração da permanência </a:t>
            </a:r>
            <a:r>
              <a:rPr lang="pt-BR" sz="1800" baseline="30000" smtClean="0">
                <a:latin typeface="Arial" pitchFamily="34" charset="0"/>
                <a:cs typeface="Arial" pitchFamily="34" charset="0"/>
              </a:rPr>
              <a:t>61</a:t>
            </a:r>
            <a:r>
              <a:rPr lang="pt-BR" sz="1800" smtClean="0">
                <a:latin typeface="Arial" pitchFamily="34" charset="0"/>
                <a:cs typeface="Arial" pitchFamily="34" charset="0"/>
              </a:rPr>
              <a:t>.</a:t>
            </a:r>
          </a:p>
          <a:p>
            <a:pPr algn="just" eaLnBrk="1" hangingPunct="1"/>
            <a:r>
              <a:rPr lang="pt-BR" sz="1800" smtClean="0">
                <a:latin typeface="Arial" pitchFamily="34" charset="0"/>
                <a:cs typeface="Arial" pitchFamily="34" charset="0"/>
              </a:rPr>
              <a:t>Uma </a:t>
            </a:r>
            <a:r>
              <a:rPr lang="pt-BR" sz="1800" b="1" smtClean="0">
                <a:latin typeface="Arial" pitchFamily="34" charset="0"/>
                <a:cs typeface="Arial" pitchFamily="34" charset="0"/>
              </a:rPr>
              <a:t>metanálise</a:t>
            </a:r>
            <a:r>
              <a:rPr lang="pt-BR" sz="1800" smtClean="0">
                <a:latin typeface="Arial" pitchFamily="34" charset="0"/>
                <a:cs typeface="Arial" pitchFamily="34" charset="0"/>
              </a:rPr>
              <a:t> </a:t>
            </a:r>
            <a:r>
              <a:rPr lang="pt-BR" sz="1800" b="1" smtClean="0">
                <a:latin typeface="Arial" pitchFamily="34" charset="0"/>
                <a:cs typeface="Arial" pitchFamily="34" charset="0"/>
              </a:rPr>
              <a:t>encontrou diferenças significativas </a:t>
            </a:r>
            <a:r>
              <a:rPr lang="pt-BR" sz="1800" smtClean="0">
                <a:latin typeface="Arial" pitchFamily="34" charset="0"/>
                <a:cs typeface="Arial" pitchFamily="34" charset="0"/>
                <a:sym typeface="Wingdings" pitchFamily="2" charset="2"/>
              </a:rPr>
              <a:t> </a:t>
            </a:r>
            <a:r>
              <a:rPr lang="pt-BR" sz="1800" b="1" smtClean="0">
                <a:latin typeface="Arial" pitchFamily="34" charset="0"/>
                <a:cs typeface="Arial" pitchFamily="34" charset="0"/>
                <a:sym typeface="Wingdings" pitchFamily="2" charset="2"/>
              </a:rPr>
              <a:t>menos</a:t>
            </a:r>
            <a:r>
              <a:rPr lang="pt-BR" sz="1800" smtClean="0">
                <a:latin typeface="Arial" pitchFamily="34" charset="0"/>
                <a:cs typeface="Arial" pitchFamily="34" charset="0"/>
                <a:sym typeface="Wingdings" pitchFamily="2" charset="2"/>
              </a:rPr>
              <a:t> </a:t>
            </a:r>
            <a:r>
              <a:rPr lang="pt-BR" sz="1800" b="1" smtClean="0">
                <a:latin typeface="Arial" pitchFamily="34" charset="0"/>
                <a:cs typeface="Arial" pitchFamily="34" charset="0"/>
              </a:rPr>
              <a:t>2,6 dias de ventilação</a:t>
            </a:r>
            <a:r>
              <a:rPr lang="pt-BR" sz="1800" smtClean="0">
                <a:latin typeface="Arial" pitchFamily="34" charset="0"/>
                <a:cs typeface="Arial" pitchFamily="34" charset="0"/>
              </a:rPr>
              <a:t>, </a:t>
            </a:r>
            <a:r>
              <a:rPr lang="pt-BR" sz="1800" b="1" u="sng" smtClean="0">
                <a:latin typeface="Arial" pitchFamily="34" charset="0"/>
                <a:cs typeface="Arial" pitchFamily="34" charset="0"/>
              </a:rPr>
              <a:t>menos 1,9 dias para iniciar a alimentação</a:t>
            </a:r>
            <a:r>
              <a:rPr lang="pt-BR" sz="1800" b="1" smtClean="0">
                <a:latin typeface="Arial" pitchFamily="34" charset="0"/>
                <a:cs typeface="Arial" pitchFamily="34" charset="0"/>
              </a:rPr>
              <a:t> </a:t>
            </a:r>
            <a:r>
              <a:rPr lang="pt-BR" sz="1800" smtClean="0">
                <a:latin typeface="Arial" pitchFamily="34" charset="0"/>
                <a:cs typeface="Arial" pitchFamily="34" charset="0"/>
              </a:rPr>
              <a:t>e </a:t>
            </a:r>
            <a:r>
              <a:rPr lang="pt-BR" sz="1800" b="1" smtClean="0">
                <a:latin typeface="Arial" pitchFamily="34" charset="0"/>
                <a:cs typeface="Arial" pitchFamily="34" charset="0"/>
              </a:rPr>
              <a:t>14% menor risco de infecção</a:t>
            </a:r>
            <a:r>
              <a:rPr lang="pt-BR" sz="1800" b="1" baseline="30000" smtClean="0">
                <a:latin typeface="Arial" pitchFamily="34" charset="0"/>
                <a:cs typeface="Arial" pitchFamily="34" charset="0"/>
              </a:rPr>
              <a:t> </a:t>
            </a:r>
            <a:r>
              <a:rPr lang="pt-BR" sz="1800" baseline="30000" smtClean="0">
                <a:latin typeface="Arial" pitchFamily="34" charset="0"/>
                <a:cs typeface="Arial" pitchFamily="34" charset="0"/>
              </a:rPr>
              <a:t>66</a:t>
            </a:r>
            <a:r>
              <a:rPr lang="pt-BR" sz="1800" smtClean="0">
                <a:latin typeface="Arial" pitchFamily="34" charset="0"/>
                <a:cs typeface="Arial" pitchFamily="34" charset="0"/>
              </a:rPr>
              <a:t>.</a:t>
            </a:r>
          </a:p>
          <a:p>
            <a:pPr algn="just" eaLnBrk="1" hangingPunct="1"/>
            <a:r>
              <a:rPr lang="pt-BR" sz="1800" b="1" smtClean="0">
                <a:latin typeface="Arial" pitchFamily="34" charset="0"/>
                <a:cs typeface="Arial" pitchFamily="34" charset="0"/>
              </a:rPr>
              <a:t>Com base nos dados atuais</a:t>
            </a:r>
            <a:r>
              <a:rPr lang="pt-BR" sz="1800" smtClean="0">
                <a:latin typeface="Arial" pitchFamily="34" charset="0"/>
                <a:cs typeface="Arial" pitchFamily="34" charset="0"/>
              </a:rPr>
              <a:t>, pode se </a:t>
            </a:r>
            <a:r>
              <a:rPr lang="pt-BR" sz="1800" b="1" smtClean="0">
                <a:latin typeface="Arial" pitchFamily="34" charset="0"/>
                <a:cs typeface="Arial" pitchFamily="34" charset="0"/>
              </a:rPr>
              <a:t>concluir</a:t>
            </a:r>
            <a:r>
              <a:rPr lang="pt-BR" sz="1800" smtClean="0">
                <a:latin typeface="Arial" pitchFamily="34" charset="0"/>
                <a:cs typeface="Arial" pitchFamily="34" charset="0"/>
              </a:rPr>
              <a:t> que a </a:t>
            </a:r>
            <a:r>
              <a:rPr lang="pt-BR" sz="1800" b="1" smtClean="0">
                <a:latin typeface="Arial" pitchFamily="34" charset="0"/>
                <a:cs typeface="Arial" pitchFamily="34" charset="0"/>
              </a:rPr>
              <a:t>colocação de silos </a:t>
            </a:r>
            <a:r>
              <a:rPr lang="pt-BR" sz="1800" smtClean="0">
                <a:latin typeface="Arial" pitchFamily="34" charset="0"/>
                <a:cs typeface="Arial" pitchFamily="34" charset="0"/>
              </a:rPr>
              <a:t>de rotina é uma </a:t>
            </a:r>
            <a:r>
              <a:rPr lang="pt-BR" sz="1800" b="1" u="sng" smtClean="0">
                <a:latin typeface="Arial" pitchFamily="34" charset="0"/>
                <a:cs typeface="Arial" pitchFamily="34" charset="0"/>
              </a:rPr>
              <a:t>prática segura </a:t>
            </a:r>
            <a:r>
              <a:rPr lang="pt-BR" sz="1800" smtClean="0">
                <a:latin typeface="Arial" pitchFamily="34" charset="0"/>
                <a:cs typeface="Arial" pitchFamily="34" charset="0"/>
              </a:rPr>
              <a:t>e </a:t>
            </a:r>
            <a:r>
              <a:rPr lang="pt-BR" sz="1800" b="1" u="sng" smtClean="0">
                <a:latin typeface="Arial" pitchFamily="34" charset="0"/>
                <a:cs typeface="Arial" pitchFamily="34" charset="0"/>
              </a:rPr>
              <a:t>potencialmente benéfica.</a:t>
            </a:r>
            <a:endParaRPr lang="pt-BR" sz="1800" smtClean="0">
              <a:latin typeface="Arial" pitchFamily="34" charset="0"/>
              <a:cs typeface="Arial" pitchFamily="34" charset="0"/>
            </a:endParaRPr>
          </a:p>
          <a:p>
            <a:pPr algn="just" eaLnBrk="1" hangingPunct="1"/>
            <a:endParaRPr lang="pt-BR" sz="1800" smtClean="0">
              <a:latin typeface="Arial" pitchFamily="34" charset="0"/>
              <a:cs typeface="Arial" pitchFamily="34" charset="0"/>
            </a:endParaRPr>
          </a:p>
          <a:p>
            <a:pPr algn="just" eaLnBrk="1" hangingPunct="1">
              <a:buFont typeface="Wingdings 3" pitchFamily="18" charset="2"/>
              <a:buNone/>
            </a:pPr>
            <a:endParaRPr lang="pt-BR" sz="1800" baseline="3000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1822450" y="573088"/>
            <a:ext cx="8912225" cy="1281112"/>
          </a:xfrm>
        </p:spPr>
        <p:txBody>
          <a:bodyPr/>
          <a:lstStyle/>
          <a:p>
            <a:pPr eaLnBrk="1" hangingPunct="1"/>
            <a:r>
              <a:rPr lang="pt-BR" smtClean="0">
                <a:latin typeface="Arial" pitchFamily="34" charset="0"/>
                <a:cs typeface="Arial" pitchFamily="34" charset="0"/>
              </a:rPr>
              <a:t>Gastrosquise – Cuidados Pós operatórios</a:t>
            </a:r>
            <a:endParaRPr lang="pt-BR" smtClean="0"/>
          </a:p>
        </p:txBody>
      </p:sp>
      <p:sp>
        <p:nvSpPr>
          <p:cNvPr id="41987" name="Espaço Reservado para Conteúdo 2"/>
          <p:cNvSpPr>
            <a:spLocks noGrp="1"/>
          </p:cNvSpPr>
          <p:nvPr>
            <p:ph idx="1"/>
          </p:nvPr>
        </p:nvSpPr>
        <p:spPr>
          <a:xfrm>
            <a:off x="677863" y="2166938"/>
            <a:ext cx="11202987" cy="3614737"/>
          </a:xfrm>
        </p:spPr>
        <p:txBody>
          <a:bodyPr/>
          <a:lstStyle/>
          <a:p>
            <a:pPr marL="0" indent="0" eaLnBrk="1" hangingPunct="1">
              <a:buFont typeface="Wingdings 3" pitchFamily="18" charset="2"/>
              <a:buNone/>
            </a:pPr>
            <a:r>
              <a:rPr lang="pt-BR" sz="1800" b="1" i="1" smtClean="0"/>
              <a:t>Como a nutrição deve ser gerenciada após o fechamento fascial?</a:t>
            </a:r>
            <a:endParaRPr lang="pt-BR" sz="1800" smtClean="0"/>
          </a:p>
          <a:p>
            <a:pPr marL="0" indent="0" algn="just" eaLnBrk="1" hangingPunct="1"/>
            <a:r>
              <a:rPr lang="pt-BR" sz="1800" smtClean="0">
                <a:latin typeface="Arial" pitchFamily="34" charset="0"/>
                <a:cs typeface="Arial" pitchFamily="34" charset="0"/>
              </a:rPr>
              <a:t>Como a </a:t>
            </a:r>
            <a:r>
              <a:rPr lang="pt-BR" sz="1800" b="1" smtClean="0">
                <a:latin typeface="Arial" pitchFamily="34" charset="0"/>
                <a:cs typeface="Arial" pitchFamily="34" charset="0"/>
              </a:rPr>
              <a:t>motilidade intestinal </a:t>
            </a:r>
            <a:r>
              <a:rPr lang="pt-BR" sz="1800" smtClean="0">
                <a:latin typeface="Arial" pitchFamily="34" charset="0"/>
                <a:cs typeface="Arial" pitchFamily="34" charset="0"/>
              </a:rPr>
              <a:t>é mais </a:t>
            </a:r>
            <a:r>
              <a:rPr lang="pt-BR" sz="1800" b="1" smtClean="0">
                <a:latin typeface="Arial" pitchFamily="34" charset="0"/>
                <a:cs typeface="Arial" pitchFamily="34" charset="0"/>
              </a:rPr>
              <a:t>lenta</a:t>
            </a:r>
            <a:r>
              <a:rPr lang="pt-BR" sz="1800" smtClean="0">
                <a:latin typeface="Arial" pitchFamily="34" charset="0"/>
                <a:cs typeface="Arial" pitchFamily="34" charset="0"/>
              </a:rPr>
              <a:t>. </a:t>
            </a:r>
          </a:p>
          <a:p>
            <a:pPr marL="0" indent="0" algn="just" eaLnBrk="1" hangingPunct="1"/>
            <a:r>
              <a:rPr lang="pt-BR" sz="1800" smtClean="0">
                <a:latin typeface="Arial" pitchFamily="34" charset="0"/>
                <a:cs typeface="Arial" pitchFamily="34" charset="0"/>
              </a:rPr>
              <a:t>O </a:t>
            </a:r>
            <a:r>
              <a:rPr lang="pt-BR" sz="1800" b="1" smtClean="0">
                <a:latin typeface="Arial" pitchFamily="34" charset="0"/>
                <a:cs typeface="Arial" pitchFamily="34" charset="0"/>
              </a:rPr>
              <a:t>tempo médio </a:t>
            </a:r>
            <a:r>
              <a:rPr lang="pt-BR" sz="1800" smtClean="0">
                <a:latin typeface="Arial" pitchFamily="34" charset="0"/>
                <a:cs typeface="Arial" pitchFamily="34" charset="0"/>
              </a:rPr>
              <a:t>para a tolerância da dieta entérica total </a:t>
            </a:r>
            <a:r>
              <a:rPr lang="pt-BR" sz="1800" smtClean="0">
                <a:latin typeface="Arial" pitchFamily="34" charset="0"/>
                <a:cs typeface="Arial" pitchFamily="34" charset="0"/>
                <a:sym typeface="Wingdings" pitchFamily="2" charset="2"/>
              </a:rPr>
              <a:t> </a:t>
            </a:r>
            <a:r>
              <a:rPr lang="pt-BR" sz="1800" b="1" smtClean="0">
                <a:latin typeface="Arial" pitchFamily="34" charset="0"/>
                <a:cs typeface="Arial" pitchFamily="34" charset="0"/>
              </a:rPr>
              <a:t>aproximadamente 22 dias </a:t>
            </a:r>
            <a:r>
              <a:rPr lang="pt-BR" sz="1800" baseline="30000" smtClean="0">
                <a:latin typeface="Arial" pitchFamily="34" charset="0"/>
                <a:cs typeface="Arial" pitchFamily="34" charset="0"/>
              </a:rPr>
              <a:t>71</a:t>
            </a:r>
            <a:r>
              <a:rPr lang="pt-BR" sz="1800" smtClean="0">
                <a:latin typeface="Arial" pitchFamily="34" charset="0"/>
                <a:cs typeface="Arial" pitchFamily="34" charset="0"/>
              </a:rPr>
              <a:t>. </a:t>
            </a:r>
          </a:p>
          <a:p>
            <a:pPr marL="0" indent="0" algn="just" eaLnBrk="1" hangingPunct="1"/>
            <a:r>
              <a:rPr lang="pt-BR" sz="1800" b="1" smtClean="0">
                <a:solidFill>
                  <a:srgbClr val="0000FF"/>
                </a:solidFill>
                <a:latin typeface="Arial" pitchFamily="34" charset="0"/>
                <a:cs typeface="Arial" pitchFamily="34" charset="0"/>
              </a:rPr>
              <a:t>O uso do leite materno é vantajoso</a:t>
            </a:r>
            <a:r>
              <a:rPr lang="pt-BR" sz="1800" b="1" smtClean="0">
                <a:latin typeface="Arial" pitchFamily="34" charset="0"/>
                <a:cs typeface="Arial" pitchFamily="34" charset="0"/>
              </a:rPr>
              <a:t> </a:t>
            </a:r>
            <a:r>
              <a:rPr lang="pt-BR" sz="1800" smtClean="0">
                <a:latin typeface="Arial" pitchFamily="34" charset="0"/>
                <a:cs typeface="Arial" pitchFamily="34" charset="0"/>
                <a:sym typeface="Wingdings" pitchFamily="2" charset="2"/>
              </a:rPr>
              <a:t></a:t>
            </a:r>
            <a:r>
              <a:rPr lang="pt-BR" sz="1800" smtClean="0">
                <a:latin typeface="Arial" pitchFamily="34" charset="0"/>
                <a:cs typeface="Arial" pitchFamily="34" charset="0"/>
              </a:rPr>
              <a:t> </a:t>
            </a:r>
            <a:r>
              <a:rPr lang="pt-BR" sz="1800" b="1" smtClean="0">
                <a:solidFill>
                  <a:srgbClr val="0000FF"/>
                </a:solidFill>
                <a:latin typeface="Arial" pitchFamily="34" charset="0"/>
                <a:cs typeface="Arial" pitchFamily="34" charset="0"/>
              </a:rPr>
              <a:t>reduz a incidência de enterocolite necrosante</a:t>
            </a:r>
            <a:r>
              <a:rPr lang="pt-BR" sz="1800" b="1" smtClean="0">
                <a:latin typeface="Arial" pitchFamily="34" charset="0"/>
                <a:cs typeface="Arial" pitchFamily="34" charset="0"/>
              </a:rPr>
              <a:t> </a:t>
            </a:r>
            <a:r>
              <a:rPr lang="pt-BR" sz="1800" baseline="30000" smtClean="0">
                <a:latin typeface="Arial" pitchFamily="34" charset="0"/>
                <a:cs typeface="Arial" pitchFamily="34" charset="0"/>
              </a:rPr>
              <a:t>78</a:t>
            </a:r>
            <a:r>
              <a:rPr lang="pt-BR" sz="1800" smtClean="0">
                <a:latin typeface="Arial" pitchFamily="34" charset="0"/>
                <a:cs typeface="Arial" pitchFamily="34" charset="0"/>
              </a:rPr>
              <a:t>.</a:t>
            </a:r>
          </a:p>
          <a:p>
            <a:pPr marL="0" indent="0" algn="just" eaLnBrk="1" hangingPunct="1"/>
            <a:r>
              <a:rPr lang="pt-BR" sz="1800" b="1" smtClean="0">
                <a:latin typeface="Arial" pitchFamily="34" charset="0"/>
                <a:cs typeface="Arial" pitchFamily="34" charset="0"/>
              </a:rPr>
              <a:t>Intolerância à alimentação </a:t>
            </a:r>
            <a:r>
              <a:rPr lang="pt-BR" sz="1800" smtClean="0">
                <a:latin typeface="Arial" pitchFamily="34" charset="0"/>
                <a:cs typeface="Arial" pitchFamily="34" charset="0"/>
              </a:rPr>
              <a:t>(além 4 a 6 semanas) + </a:t>
            </a:r>
            <a:r>
              <a:rPr lang="pt-BR" sz="1800" b="1" smtClean="0">
                <a:latin typeface="Arial" pitchFamily="34" charset="0"/>
                <a:cs typeface="Arial" pitchFamily="34" charset="0"/>
              </a:rPr>
              <a:t>dilatação do intestino proximal </a:t>
            </a:r>
            <a:r>
              <a:rPr lang="pt-BR" sz="1800" smtClean="0">
                <a:latin typeface="Arial" pitchFamily="34" charset="0"/>
                <a:cs typeface="Arial" pitchFamily="34" charset="0"/>
              </a:rPr>
              <a:t>= considerar</a:t>
            </a:r>
            <a:r>
              <a:rPr lang="pt-BR" sz="1800" b="1" smtClean="0">
                <a:latin typeface="Arial" pitchFamily="34" charset="0"/>
                <a:cs typeface="Arial" pitchFamily="34" charset="0"/>
              </a:rPr>
              <a:t> atresia intestinal</a:t>
            </a:r>
            <a:r>
              <a:rPr lang="pt-BR" sz="1800" smtClean="0">
                <a:latin typeface="Arial" pitchFamily="34" charset="0"/>
                <a:cs typeface="Arial" pitchFamily="34" charset="0"/>
              </a:rPr>
              <a: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a:xfrm>
            <a:off x="1946275" y="628650"/>
            <a:ext cx="8910638" cy="1279525"/>
          </a:xfrm>
        </p:spPr>
        <p:txBody>
          <a:bodyPr/>
          <a:lstStyle/>
          <a:p>
            <a:pPr eaLnBrk="1" hangingPunct="1"/>
            <a:r>
              <a:rPr lang="pt-BR" smtClean="0">
                <a:latin typeface="Arial" pitchFamily="34" charset="0"/>
                <a:cs typeface="Arial" pitchFamily="34" charset="0"/>
              </a:rPr>
              <a:t>Gastrosquise – Complicações</a:t>
            </a:r>
            <a:endParaRPr lang="pt-BR" smtClean="0"/>
          </a:p>
        </p:txBody>
      </p:sp>
      <p:sp>
        <p:nvSpPr>
          <p:cNvPr id="43011" name="Espaço Reservado para Conteúdo 2"/>
          <p:cNvSpPr>
            <a:spLocks noGrp="1"/>
          </p:cNvSpPr>
          <p:nvPr>
            <p:ph idx="1"/>
          </p:nvPr>
        </p:nvSpPr>
        <p:spPr>
          <a:xfrm>
            <a:off x="800100" y="1908175"/>
            <a:ext cx="11202988" cy="3616325"/>
          </a:xfrm>
        </p:spPr>
        <p:txBody>
          <a:bodyPr/>
          <a:lstStyle/>
          <a:p>
            <a:pPr algn="just" eaLnBrk="1" hangingPunct="1"/>
            <a:r>
              <a:rPr lang="pt-BR" sz="1800" smtClean="0">
                <a:latin typeface="Arial" pitchFamily="34" charset="0"/>
                <a:cs typeface="Arial" pitchFamily="34" charset="0"/>
              </a:rPr>
              <a:t>Síndrome Compartimental Abdominal (SCA)</a:t>
            </a:r>
          </a:p>
          <a:p>
            <a:pPr algn="just" eaLnBrk="1" hangingPunct="1"/>
            <a:r>
              <a:rPr lang="pt-BR" sz="1800" smtClean="0">
                <a:latin typeface="Arial" pitchFamily="34" charset="0"/>
                <a:cs typeface="Arial" pitchFamily="34" charset="0"/>
              </a:rPr>
              <a:t>Enterocolite Necrosante (ENC)</a:t>
            </a:r>
          </a:p>
          <a:p>
            <a:pPr algn="just" eaLnBrk="1" hangingPunct="1"/>
            <a:r>
              <a:rPr lang="pt-BR" sz="1800" smtClean="0">
                <a:latin typeface="Arial" pitchFamily="34" charset="0"/>
                <a:cs typeface="Arial" pitchFamily="34" charset="0"/>
              </a:rPr>
              <a:t>Atresia Intestinal</a:t>
            </a:r>
          </a:p>
          <a:p>
            <a:pPr algn="just" eaLnBrk="1" hangingPunct="1"/>
            <a:endParaRPr lang="pt-BR" sz="1800" baseline="3000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a:xfrm>
            <a:off x="1974850" y="588963"/>
            <a:ext cx="8912225" cy="1281112"/>
          </a:xfrm>
        </p:spPr>
        <p:txBody>
          <a:bodyPr/>
          <a:lstStyle/>
          <a:p>
            <a:pPr eaLnBrk="1" hangingPunct="1"/>
            <a:r>
              <a:rPr lang="pt-BR" smtClean="0">
                <a:latin typeface="Arial" pitchFamily="34" charset="0"/>
                <a:cs typeface="Arial" pitchFamily="34" charset="0"/>
              </a:rPr>
              <a:t>Gastrosquise – Complicações</a:t>
            </a:r>
            <a:endParaRPr lang="pt-BR" smtClean="0"/>
          </a:p>
        </p:txBody>
      </p:sp>
      <p:sp>
        <p:nvSpPr>
          <p:cNvPr id="3" name="Espaço Reservado para Conteúdo 2"/>
          <p:cNvSpPr>
            <a:spLocks noGrp="1"/>
          </p:cNvSpPr>
          <p:nvPr>
            <p:ph idx="1"/>
          </p:nvPr>
        </p:nvSpPr>
        <p:spPr>
          <a:xfrm>
            <a:off x="677863" y="1870075"/>
            <a:ext cx="11202987" cy="3614738"/>
          </a:xfrm>
        </p:spPr>
        <p:txBody>
          <a:bodyPr rtlCol="0">
            <a:normAutofit lnSpcReduction="10000"/>
          </a:bodyPr>
          <a:lstStyle/>
          <a:p>
            <a:pPr marL="0" indent="0" algn="just" eaLnBrk="1" fontAlgn="auto" hangingPunct="1">
              <a:spcAft>
                <a:spcPts val="0"/>
              </a:spcAft>
              <a:buFont typeface="Wingdings 3" charset="2"/>
              <a:buNone/>
              <a:defRPr/>
            </a:pPr>
            <a:endParaRPr lang="pt-BR" sz="21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eaLnBrk="1" fontAlgn="auto" hangingPunct="1">
              <a:spcAft>
                <a:spcPts val="0"/>
              </a:spcAft>
              <a:buFont typeface="Wingdings 3" charset="2"/>
              <a:buNone/>
              <a:defRPr/>
            </a:pPr>
            <a:r>
              <a:rPr lang="pt-BR" sz="2100" b="1" i="1" dirty="0" smtClean="0">
                <a:solidFill>
                  <a:schemeClr val="tx1">
                    <a:lumMod val="75000"/>
                    <a:lumOff val="25000"/>
                  </a:schemeClr>
                </a:solidFill>
                <a:latin typeface="Arial" panose="020B0604020202020204" pitchFamily="34" charset="0"/>
                <a:cs typeface="Arial" panose="020B0604020202020204" pitchFamily="34" charset="0"/>
              </a:rPr>
              <a:t>Síndrome </a:t>
            </a:r>
            <a:r>
              <a:rPr lang="pt-BR" sz="2100" b="1" i="1" dirty="0" err="1" smtClean="0">
                <a:solidFill>
                  <a:schemeClr val="tx1">
                    <a:lumMod val="75000"/>
                    <a:lumOff val="25000"/>
                  </a:schemeClr>
                </a:solidFill>
                <a:latin typeface="Arial" panose="020B0604020202020204" pitchFamily="34" charset="0"/>
                <a:cs typeface="Arial" panose="020B0604020202020204" pitchFamily="34" charset="0"/>
              </a:rPr>
              <a:t>compartimental</a:t>
            </a:r>
            <a:r>
              <a:rPr lang="pt-BR" sz="2100" b="1" i="1" dirty="0">
                <a:solidFill>
                  <a:schemeClr val="tx1">
                    <a:lumMod val="75000"/>
                    <a:lumOff val="25000"/>
                  </a:schemeClr>
                </a:solidFill>
                <a:latin typeface="Arial" panose="020B0604020202020204" pitchFamily="34" charset="0"/>
                <a:cs typeface="Arial" panose="020B0604020202020204" pitchFamily="34" charset="0"/>
              </a:rPr>
              <a:t> </a:t>
            </a:r>
            <a:r>
              <a:rPr lang="pt-BR" sz="2100" b="1" i="1" dirty="0" smtClean="0">
                <a:solidFill>
                  <a:schemeClr val="tx1">
                    <a:lumMod val="75000"/>
                    <a:lumOff val="25000"/>
                  </a:schemeClr>
                </a:solidFill>
                <a:latin typeface="Arial" panose="020B0604020202020204" pitchFamily="34" charset="0"/>
                <a:cs typeface="Arial" panose="020B0604020202020204" pitchFamily="34" charset="0"/>
              </a:rPr>
              <a:t>abdominal </a:t>
            </a:r>
            <a:r>
              <a:rPr lang="pt-BR" sz="2100" b="1" i="1" dirty="0">
                <a:solidFill>
                  <a:schemeClr val="tx1">
                    <a:lumMod val="75000"/>
                    <a:lumOff val="25000"/>
                  </a:schemeClr>
                </a:solidFill>
                <a:latin typeface="Arial" panose="020B0604020202020204" pitchFamily="34" charset="0"/>
                <a:cs typeface="Arial" panose="020B0604020202020204" pitchFamily="34" charset="0"/>
              </a:rPr>
              <a:t>(SCA</a:t>
            </a:r>
            <a:r>
              <a:rPr lang="pt-BR" sz="2100" b="1" i="1" dirty="0" smtClean="0">
                <a:solidFill>
                  <a:schemeClr val="tx1">
                    <a:lumMod val="75000"/>
                    <a:lumOff val="25000"/>
                  </a:schemeClr>
                </a:solidFill>
                <a:latin typeface="Arial" panose="020B0604020202020204" pitchFamily="34" charset="0"/>
                <a:cs typeface="Arial" panose="020B0604020202020204" pitchFamily="34" charset="0"/>
              </a:rPr>
              <a:t>)</a:t>
            </a:r>
            <a:endParaRPr lang="pt-BR" sz="2100" b="1" i="1"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Eritema e edema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da </a:t>
            </a:r>
            <a:r>
              <a:rPr lang="pt-BR" sz="1800" dirty="0">
                <a:solidFill>
                  <a:schemeClr val="tx1">
                    <a:lumMod val="75000"/>
                    <a:lumOff val="25000"/>
                  </a:schemeClr>
                </a:solidFill>
                <a:latin typeface="Arial" panose="020B0604020202020204" pitchFamily="34" charset="0"/>
                <a:cs typeface="Arial" panose="020B0604020202020204" pitchFamily="34" charset="0"/>
              </a:rPr>
              <a:t>parede abdominal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não é indicativa 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SCA</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edema </a:t>
            </a:r>
            <a:r>
              <a:rPr lang="pt-BR" sz="1800" b="1" dirty="0">
                <a:solidFill>
                  <a:schemeClr val="tx1">
                    <a:lumMod val="75000"/>
                    <a:lumOff val="25000"/>
                  </a:schemeClr>
                </a:solidFill>
                <a:latin typeface="Arial" panose="020B0604020202020204" pitchFamily="34" charset="0"/>
                <a:cs typeface="Arial" panose="020B0604020202020204" pitchFamily="34" charset="0"/>
              </a:rPr>
              <a:t>pós-operatório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pode piorar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prejudicar a ventilação </a:t>
            </a:r>
            <a:r>
              <a:rPr lang="pt-BR" sz="1800" dirty="0" smtClean="0">
                <a:solidFill>
                  <a:schemeClr val="tx1">
                    <a:lumMod val="75000"/>
                    <a:lumOff val="25000"/>
                  </a:schemeClr>
                </a:solidFill>
                <a:latin typeface="Arial" panose="020B0604020202020204" pitchFamily="34" charset="0"/>
                <a:cs typeface="Arial" panose="020B0604020202020204" pitchFamily="34" charset="0"/>
              </a:rPr>
              <a:t>e o</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enchimento </a:t>
            </a:r>
            <a:r>
              <a:rPr lang="pt-BR" sz="1800" b="1" dirty="0">
                <a:solidFill>
                  <a:schemeClr val="tx1">
                    <a:lumMod val="75000"/>
                    <a:lumOff val="25000"/>
                  </a:schemeClr>
                </a:solidFill>
                <a:latin typeface="Arial" panose="020B0604020202020204" pitchFamily="34" charset="0"/>
                <a:cs typeface="Arial" panose="020B0604020202020204" pitchFamily="34" charset="0"/>
              </a:rPr>
              <a:t>cardíaco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do lactente</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a:solidFill>
                  <a:schemeClr val="tx1">
                    <a:lumMod val="75000"/>
                    <a:lumOff val="25000"/>
                  </a:schemeClr>
                </a:solidFill>
                <a:latin typeface="Arial" panose="020B0604020202020204" pitchFamily="34" charset="0"/>
                <a:cs typeface="Arial" panose="020B0604020202020204" pitchFamily="34" charset="0"/>
              </a:rPr>
              <a:t>Outro </a:t>
            </a:r>
            <a:r>
              <a:rPr lang="pt-BR" sz="1800" b="1" dirty="0">
                <a:solidFill>
                  <a:schemeClr val="tx1">
                    <a:lumMod val="75000"/>
                    <a:lumOff val="25000"/>
                  </a:schemeClr>
                </a:solidFill>
                <a:latin typeface="Arial" panose="020B0604020202020204" pitchFamily="34" charset="0"/>
                <a:cs typeface="Arial" panose="020B0604020202020204" pitchFamily="34" charset="0"/>
              </a:rPr>
              <a:t>sinal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é a cianose</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os membros inferiores ficam </a:t>
            </a:r>
            <a:r>
              <a:rPr lang="pt-BR" sz="1800" dirty="0" smtClean="0">
                <a:solidFill>
                  <a:schemeClr val="tx1">
                    <a:lumMod val="75000"/>
                    <a:lumOff val="25000"/>
                  </a:schemeClr>
                </a:solidFill>
                <a:latin typeface="Arial" panose="020B0604020202020204" pitchFamily="34" charset="0"/>
                <a:cs typeface="Arial" panose="020B0604020202020204" pitchFamily="34" charset="0"/>
              </a:rPr>
              <a:t>azulados</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devido 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retorno </a:t>
            </a:r>
            <a:r>
              <a:rPr lang="pt-BR" sz="1800" b="1" dirty="0">
                <a:solidFill>
                  <a:schemeClr val="tx1">
                    <a:lumMod val="75000"/>
                    <a:lumOff val="25000"/>
                  </a:schemeClr>
                </a:solidFill>
                <a:latin typeface="Arial" panose="020B0604020202020204" pitchFamily="34" charset="0"/>
                <a:cs typeface="Arial" panose="020B0604020202020204" pitchFamily="34" charset="0"/>
              </a:rPr>
              <a:t>venoso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prejudicado</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SCA</a:t>
            </a:r>
            <a:r>
              <a:rPr lang="pt-BR" sz="1800" dirty="0" smtClean="0">
                <a:solidFill>
                  <a:schemeClr val="tx1">
                    <a:lumMod val="75000"/>
                    <a:lumOff val="25000"/>
                  </a:schemeClr>
                </a:solidFill>
                <a:latin typeface="Arial" panose="020B0604020202020204" pitchFamily="34" charset="0"/>
                <a:cs typeface="Arial" panose="020B0604020202020204" pitchFamily="34" charset="0"/>
              </a:rPr>
              <a:t> pode </a:t>
            </a:r>
            <a:r>
              <a:rPr lang="pt-BR" sz="1800" dirty="0">
                <a:solidFill>
                  <a:schemeClr val="tx1">
                    <a:lumMod val="75000"/>
                    <a:lumOff val="25000"/>
                  </a:schemeClr>
                </a:solidFill>
                <a:latin typeface="Arial" panose="020B0604020202020204" pitchFamily="34" charset="0"/>
                <a:cs typeface="Arial" panose="020B0604020202020204" pitchFamily="34" charset="0"/>
              </a:rPr>
              <a:t>ser </a:t>
            </a:r>
            <a:r>
              <a:rPr lang="pt-BR" sz="1800" dirty="0" smtClean="0">
                <a:solidFill>
                  <a:schemeClr val="tx1">
                    <a:lumMod val="75000"/>
                    <a:lumOff val="25000"/>
                  </a:schemeClr>
                </a:solidFill>
                <a:latin typeface="Arial" panose="020B0604020202020204" pitchFamily="34" charset="0"/>
                <a:cs typeface="Arial" panose="020B0604020202020204" pitchFamily="34" charset="0"/>
              </a:rPr>
              <a:t>vista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logo após o termino da </a:t>
            </a:r>
            <a:r>
              <a:rPr lang="pt-BR" sz="1800" b="1" dirty="0">
                <a:solidFill>
                  <a:schemeClr val="tx1">
                    <a:lumMod val="75000"/>
                    <a:lumOff val="25000"/>
                  </a:schemeClr>
                </a:solidFill>
                <a:latin typeface="Arial" panose="020B0604020202020204" pitchFamily="34" charset="0"/>
                <a:cs typeface="Arial" panose="020B0604020202020204" pitchFamily="34" charset="0"/>
              </a:rPr>
              <a:t>cirurgia </a:t>
            </a:r>
            <a:r>
              <a:rPr lang="pt-BR" sz="1800" dirty="0">
                <a:solidFill>
                  <a:schemeClr val="tx1">
                    <a:lumMod val="75000"/>
                    <a:lumOff val="25000"/>
                  </a:schemeClr>
                </a:solidFill>
                <a:latin typeface="Arial" panose="020B0604020202020204" pitchFamily="34" charset="0"/>
                <a:cs typeface="Arial" panose="020B0604020202020204" pitchFamily="34" charset="0"/>
              </a:rPr>
              <a:t>ou </a:t>
            </a:r>
            <a:r>
              <a:rPr lang="pt-BR" sz="1800" dirty="0" smtClean="0">
                <a:solidFill>
                  <a:schemeClr val="tx1">
                    <a:lumMod val="75000"/>
                    <a:lumOff val="25000"/>
                  </a:schemeClr>
                </a:solidFill>
                <a:latin typeface="Arial" panose="020B0604020202020204" pitchFamily="34" charset="0"/>
                <a:cs typeface="Arial" panose="020B0604020202020204" pitchFamily="34" charset="0"/>
              </a:rPr>
              <a:t>em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alguns </a:t>
            </a:r>
            <a:r>
              <a:rPr lang="pt-BR" sz="1800" b="1" dirty="0">
                <a:solidFill>
                  <a:schemeClr val="tx1">
                    <a:lumMod val="75000"/>
                    <a:lumOff val="25000"/>
                  </a:schemeClr>
                </a:solidFill>
                <a:latin typeface="Arial" panose="020B0604020202020204" pitchFamily="34" charset="0"/>
                <a:cs typeface="Arial" panose="020B0604020202020204" pitchFamily="34" charset="0"/>
              </a:rPr>
              <a:t>dias</a:t>
            </a:r>
            <a:r>
              <a:rPr lang="pt-BR" sz="1800" dirty="0">
                <a:solidFill>
                  <a:schemeClr val="tx1">
                    <a:lumMod val="75000"/>
                    <a:lumOff val="25000"/>
                  </a:schemeClr>
                </a:solidFill>
                <a:latin typeface="Arial" panose="020B0604020202020204" pitchFamily="34" charset="0"/>
                <a:cs typeface="Arial" panose="020B0604020202020204" pitchFamily="34" charset="0"/>
              </a:rPr>
              <a:t> associados à diminuição da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diurese. </a:t>
            </a:r>
          </a:p>
          <a:p>
            <a:pPr algn="just" eaLnBrk="1" fontAlgn="auto" hangingPunct="1">
              <a:spcAft>
                <a:spcPts val="0"/>
              </a:spcAft>
              <a:buFont typeface="Wingdings 3" charset="2"/>
              <a:buChar char=""/>
              <a:defRPr/>
            </a:pPr>
            <a:r>
              <a:rPr lang="pt-BR" sz="1800" b="1" u="sng" dirty="0">
                <a:solidFill>
                  <a:schemeClr val="tx1">
                    <a:lumMod val="75000"/>
                    <a:lumOff val="25000"/>
                  </a:schemeClr>
                </a:solidFill>
                <a:latin typeface="Arial" panose="020B0604020202020204" pitchFamily="34" charset="0"/>
                <a:cs typeface="Arial" panose="020B0604020202020204" pitchFamily="34" charset="0"/>
              </a:rPr>
              <a:t>É necessário liberação </a:t>
            </a:r>
            <a:r>
              <a:rPr lang="pt-BR" sz="1800" b="1" u="sng" dirty="0" err="1">
                <a:solidFill>
                  <a:schemeClr val="tx1">
                    <a:lumMod val="75000"/>
                    <a:lumOff val="25000"/>
                  </a:schemeClr>
                </a:solidFill>
                <a:latin typeface="Arial" panose="020B0604020202020204" pitchFamily="34" charset="0"/>
                <a:cs typeface="Arial" panose="020B0604020202020204" pitchFamily="34" charset="0"/>
              </a:rPr>
              <a:t>fascial</a:t>
            </a:r>
            <a:r>
              <a:rPr lang="pt-BR" sz="1800" b="1" u="sng" dirty="0">
                <a:solidFill>
                  <a:schemeClr val="tx1">
                    <a:lumMod val="75000"/>
                    <a:lumOff val="25000"/>
                  </a:schemeClr>
                </a:solidFill>
                <a:latin typeface="Arial" panose="020B0604020202020204" pitchFamily="34" charset="0"/>
                <a:cs typeface="Arial" panose="020B0604020202020204" pitchFamily="34" charset="0"/>
              </a:rPr>
              <a:t> imediata para aliviar a pressão intra-abdominal.</a:t>
            </a:r>
          </a:p>
          <a:p>
            <a:pPr algn="just" eaLnBrk="1" fontAlgn="auto" hangingPunct="1">
              <a:spcAft>
                <a:spcPts val="0"/>
              </a:spcAft>
              <a:buFont typeface="Wingdings 3" charset="2"/>
              <a:buChar char=""/>
              <a:defRPr/>
            </a:pPr>
            <a:endParaRPr lang="pt-BR" sz="1800" baseline="30000" dirty="0" smtClean="0">
              <a:solidFill>
                <a:schemeClr val="tx1">
                  <a:lumMod val="75000"/>
                  <a:lumOff val="25000"/>
                </a:schemeClr>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a:xfrm>
            <a:off x="2025650" y="520700"/>
            <a:ext cx="8912225" cy="1281113"/>
          </a:xfrm>
        </p:spPr>
        <p:txBody>
          <a:bodyPr/>
          <a:lstStyle/>
          <a:p>
            <a:pPr eaLnBrk="1" hangingPunct="1"/>
            <a:r>
              <a:rPr lang="pt-BR" smtClean="0">
                <a:latin typeface="Arial" pitchFamily="34" charset="0"/>
                <a:cs typeface="Arial" pitchFamily="34" charset="0"/>
              </a:rPr>
              <a:t>Gastrosquise – Complicações</a:t>
            </a:r>
            <a:endParaRPr lang="pt-BR" smtClean="0"/>
          </a:p>
        </p:txBody>
      </p:sp>
      <p:sp>
        <p:nvSpPr>
          <p:cNvPr id="3" name="Espaço Reservado para Conteúdo 2"/>
          <p:cNvSpPr>
            <a:spLocks noGrp="1"/>
          </p:cNvSpPr>
          <p:nvPr>
            <p:ph idx="1"/>
          </p:nvPr>
        </p:nvSpPr>
        <p:spPr>
          <a:xfrm>
            <a:off x="774700" y="1930400"/>
            <a:ext cx="11099800" cy="4284663"/>
          </a:xfrm>
        </p:spPr>
        <p:txBody>
          <a:bodyPr rtlCol="0">
            <a:normAutofit/>
          </a:bodyPr>
          <a:lstStyle/>
          <a:p>
            <a:pPr marL="0" indent="0" algn="just" eaLnBrk="1" fontAlgn="auto" hangingPunct="1">
              <a:spcAft>
                <a:spcPts val="0"/>
              </a:spcAft>
              <a:buFont typeface="Wingdings 3" charset="2"/>
              <a:buNone/>
              <a:defRPr/>
            </a:pPr>
            <a:endParaRPr lang="pt-BR" sz="18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eaLnBrk="1" fontAlgn="auto" hangingPunct="1">
              <a:spcAft>
                <a:spcPts val="0"/>
              </a:spcAft>
              <a:buFont typeface="Wingdings 3" charset="2"/>
              <a:buNone/>
              <a:defRPr/>
            </a:pP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Síndrome </a:t>
            </a:r>
            <a:r>
              <a:rPr lang="pt-BR" sz="1800" b="1" i="1" dirty="0" err="1">
                <a:solidFill>
                  <a:schemeClr val="tx1">
                    <a:lumMod val="75000"/>
                    <a:lumOff val="25000"/>
                  </a:schemeClr>
                </a:solidFill>
                <a:latin typeface="Arial" panose="020B0604020202020204" pitchFamily="34" charset="0"/>
                <a:cs typeface="Arial" panose="020B0604020202020204" pitchFamily="34" charset="0"/>
              </a:rPr>
              <a:t>compartimental</a:t>
            </a:r>
            <a:r>
              <a:rPr lang="pt-BR" sz="1800" b="1" i="1" dirty="0">
                <a:solidFill>
                  <a:schemeClr val="tx1">
                    <a:lumMod val="75000"/>
                    <a:lumOff val="25000"/>
                  </a:schemeClr>
                </a:solidFill>
                <a:latin typeface="Arial" panose="020B0604020202020204" pitchFamily="34" charset="0"/>
                <a:cs typeface="Arial" panose="020B0604020202020204" pitchFamily="34" charset="0"/>
              </a:rPr>
              <a:t> abdominal (SCA)</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Fechamento </a:t>
            </a:r>
            <a:r>
              <a:rPr lang="pt-BR" sz="1800" b="1" dirty="0" err="1">
                <a:solidFill>
                  <a:schemeClr val="tx1">
                    <a:lumMod val="75000"/>
                    <a:lumOff val="25000"/>
                  </a:schemeClr>
                </a:solidFill>
                <a:latin typeface="Arial" panose="020B0604020202020204" pitchFamily="34" charset="0"/>
                <a:cs typeface="Arial" panose="020B0604020202020204" pitchFamily="34" charset="0"/>
              </a:rPr>
              <a:t>fascial</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bem sucedido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pressão </a:t>
            </a:r>
            <a:r>
              <a:rPr lang="pt-BR" sz="1800" b="1" dirty="0" err="1">
                <a:solidFill>
                  <a:schemeClr val="tx1">
                    <a:lumMod val="75000"/>
                    <a:lumOff val="25000"/>
                  </a:schemeClr>
                </a:solidFill>
                <a:latin typeface="Arial" panose="020B0604020202020204" pitchFamily="34" charset="0"/>
                <a:cs typeface="Arial" panose="020B0604020202020204" pitchFamily="34" charset="0"/>
              </a:rPr>
              <a:t>intravesical</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&lt; 20 mmHg</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79,80, 81</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Se o RN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desenvolve </a:t>
            </a:r>
            <a:r>
              <a:rPr lang="pt-BR" sz="1800" b="1" dirty="0" err="1">
                <a:solidFill>
                  <a:schemeClr val="tx1">
                    <a:lumMod val="75000"/>
                    <a:lumOff val="25000"/>
                  </a:schemeClr>
                </a:solidFill>
                <a:latin typeface="Arial" panose="020B0604020202020204" pitchFamily="34" charset="0"/>
                <a:cs typeface="Arial" panose="020B0604020202020204" pitchFamily="34" charset="0"/>
              </a:rPr>
              <a:t>oligúria</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insuficiência respiratória </a:t>
            </a:r>
            <a:r>
              <a:rPr lang="pt-BR" sz="1800" dirty="0" smtClean="0">
                <a:solidFill>
                  <a:schemeClr val="tx1">
                    <a:lumMod val="75000"/>
                    <a:lumOff val="25000"/>
                  </a:schemeClr>
                </a:solidFill>
                <a:latin typeface="Arial" panose="020B0604020202020204" pitchFamily="34" charset="0"/>
                <a:cs typeface="Arial" panose="020B0604020202020204" pitchFamily="34" charset="0"/>
              </a:rPr>
              <a:t>e/ou </a:t>
            </a:r>
            <a:r>
              <a:rPr lang="pt-BR" sz="1800" b="1" dirty="0">
                <a:solidFill>
                  <a:schemeClr val="tx1">
                    <a:lumMod val="75000"/>
                    <a:lumOff val="25000"/>
                  </a:schemeClr>
                </a:solidFill>
                <a:latin typeface="Arial" panose="020B0604020202020204" pitchFamily="34" charset="0"/>
                <a:cs typeface="Arial" panose="020B0604020202020204" pitchFamily="34" charset="0"/>
              </a:rPr>
              <a:t>hipotensão após o fechamento da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gastrosquise</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u="sng" dirty="0" smtClean="0">
                <a:solidFill>
                  <a:schemeClr val="tx1">
                    <a:lumMod val="75000"/>
                    <a:lumOff val="25000"/>
                  </a:schemeClr>
                </a:solidFill>
                <a:latin typeface="Arial" panose="020B0604020202020204" pitchFamily="34" charset="0"/>
                <a:cs typeface="Arial" panose="020B0604020202020204" pitchFamily="34" charset="0"/>
              </a:rPr>
              <a:t>SCA </a:t>
            </a:r>
            <a:r>
              <a:rPr lang="pt-BR" sz="1800" b="1" u="sng" dirty="0">
                <a:solidFill>
                  <a:schemeClr val="tx1">
                    <a:lumMod val="75000"/>
                    <a:lumOff val="25000"/>
                  </a:schemeClr>
                </a:solidFill>
                <a:latin typeface="Arial" panose="020B0604020202020204" pitchFamily="34" charset="0"/>
                <a:cs typeface="Arial" panose="020B0604020202020204" pitchFamily="34" charset="0"/>
              </a:rPr>
              <a:t>deve ser </a:t>
            </a:r>
            <a:r>
              <a:rPr lang="pt-BR" sz="1800" b="1" u="sng" dirty="0" smtClean="0">
                <a:solidFill>
                  <a:schemeClr val="tx1">
                    <a:lumMod val="75000"/>
                    <a:lumOff val="25000"/>
                  </a:schemeClr>
                </a:solidFill>
                <a:latin typeface="Arial" panose="020B0604020202020204" pitchFamily="34" charset="0"/>
                <a:cs typeface="Arial" panose="020B0604020202020204" pitchFamily="34" charset="0"/>
              </a:rPr>
              <a:t>considerada</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Algum </a:t>
            </a:r>
            <a:r>
              <a:rPr lang="pt-BR" sz="1800" b="1" dirty="0">
                <a:solidFill>
                  <a:schemeClr val="tx1">
                    <a:lumMod val="75000"/>
                    <a:lumOff val="25000"/>
                  </a:schemeClr>
                </a:solidFill>
                <a:latin typeface="Arial" panose="020B0604020202020204" pitchFamily="34" charset="0"/>
                <a:cs typeface="Arial" panose="020B0604020202020204" pitchFamily="34" charset="0"/>
              </a:rPr>
              <a:t>grau de acidose não é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incomum </a:t>
            </a:r>
            <a:r>
              <a:rPr lang="pt-BR" sz="1800" dirty="0">
                <a:solidFill>
                  <a:schemeClr val="tx1">
                    <a:lumMod val="75000"/>
                    <a:lumOff val="25000"/>
                  </a:schemeClr>
                </a:solidFill>
                <a:latin typeface="Arial" panose="020B0604020202020204" pitchFamily="34" charset="0"/>
                <a:cs typeface="Arial" panose="020B0604020202020204" pitchFamily="34" charset="0"/>
              </a:rPr>
              <a:t>e pode </a:t>
            </a:r>
            <a:r>
              <a:rPr lang="pt-BR" sz="1800" b="1" dirty="0">
                <a:solidFill>
                  <a:schemeClr val="tx1">
                    <a:lumMod val="75000"/>
                    <a:lumOff val="25000"/>
                  </a:schemeClr>
                </a:solidFill>
                <a:latin typeface="Arial" panose="020B0604020202020204" pitchFamily="34" charset="0"/>
                <a:cs typeface="Arial" panose="020B0604020202020204" pitchFamily="34" charset="0"/>
              </a:rPr>
              <a:t>responder bem à administração 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fluidos</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Acidose </a:t>
            </a:r>
            <a:r>
              <a:rPr lang="pt-BR" sz="1800" b="1" dirty="0">
                <a:solidFill>
                  <a:schemeClr val="tx1">
                    <a:lumMod val="75000"/>
                    <a:lumOff val="25000"/>
                  </a:schemeClr>
                </a:solidFill>
                <a:latin typeface="Arial" panose="020B0604020202020204" pitchFamily="34" charset="0"/>
                <a:cs typeface="Arial" panose="020B0604020202020204" pitchFamily="34" charset="0"/>
              </a:rPr>
              <a:t>persistente</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b="1" u="sng" dirty="0">
                <a:solidFill>
                  <a:schemeClr val="tx1">
                    <a:lumMod val="75000"/>
                    <a:lumOff val="25000"/>
                  </a:schemeClr>
                </a:solidFill>
                <a:latin typeface="Arial" panose="020B0604020202020204" pitchFamily="34" charset="0"/>
                <a:cs typeface="Arial" panose="020B0604020202020204" pitchFamily="34" charset="0"/>
              </a:rPr>
              <a:t>sugere </a:t>
            </a:r>
            <a:r>
              <a:rPr lang="pt-BR" sz="1800" b="1" u="sng" dirty="0" smtClean="0">
                <a:solidFill>
                  <a:schemeClr val="tx1">
                    <a:lumMod val="75000"/>
                    <a:lumOff val="25000"/>
                  </a:schemeClr>
                </a:solidFill>
                <a:latin typeface="Arial" panose="020B0604020202020204" pitchFamily="34" charset="0"/>
                <a:cs typeface="Arial" panose="020B0604020202020204" pitchFamily="34" charset="0"/>
              </a:rPr>
              <a:t>SCA </a:t>
            </a:r>
            <a:r>
              <a:rPr lang="pt-BR" sz="1800" b="1" dirty="0">
                <a:solidFill>
                  <a:schemeClr val="tx1">
                    <a:lumMod val="75000"/>
                    <a:lumOff val="25000"/>
                  </a:schemeClr>
                </a:solidFill>
                <a:latin typeface="Arial" panose="020B0604020202020204" pitchFamily="34" charset="0"/>
                <a:cs typeface="Arial" panose="020B0604020202020204" pitchFamily="34" charset="0"/>
              </a:rPr>
              <a:t>ou </a:t>
            </a:r>
            <a:r>
              <a:rPr lang="pt-BR" sz="1800" b="1" u="sng" dirty="0">
                <a:solidFill>
                  <a:schemeClr val="tx1">
                    <a:lumMod val="75000"/>
                    <a:lumOff val="25000"/>
                  </a:schemeClr>
                </a:solidFill>
                <a:latin typeface="Arial" panose="020B0604020202020204" pitchFamily="34" charset="0"/>
                <a:cs typeface="Arial" panose="020B0604020202020204" pitchFamily="34" charset="0"/>
              </a:rPr>
              <a:t>lesão </a:t>
            </a:r>
            <a:r>
              <a:rPr lang="pt-BR" sz="1800" b="1" u="sng" dirty="0" smtClean="0">
                <a:solidFill>
                  <a:schemeClr val="tx1">
                    <a:lumMod val="75000"/>
                    <a:lumOff val="25000"/>
                  </a:schemeClr>
                </a:solidFill>
                <a:latin typeface="Arial" panose="020B0604020202020204" pitchFamily="34" charset="0"/>
                <a:cs typeface="Arial" panose="020B0604020202020204" pitchFamily="34" charset="0"/>
              </a:rPr>
              <a:t>intestinal.</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a:xfrm>
            <a:off x="1771650" y="649288"/>
            <a:ext cx="8912225" cy="1281112"/>
          </a:xfrm>
        </p:spPr>
        <p:txBody>
          <a:bodyPr/>
          <a:lstStyle/>
          <a:p>
            <a:pPr eaLnBrk="1" hangingPunct="1"/>
            <a:r>
              <a:rPr lang="pt-BR" smtClean="0">
                <a:latin typeface="Arial" pitchFamily="34" charset="0"/>
                <a:cs typeface="Arial" pitchFamily="34" charset="0"/>
              </a:rPr>
              <a:t>Gastrosquise – Complicações</a:t>
            </a:r>
            <a:endParaRPr lang="pt-BR" smtClean="0"/>
          </a:p>
        </p:txBody>
      </p:sp>
      <p:sp>
        <p:nvSpPr>
          <p:cNvPr id="3" name="Espaço Reservado para Conteúdo 2"/>
          <p:cNvSpPr>
            <a:spLocks noGrp="1"/>
          </p:cNvSpPr>
          <p:nvPr>
            <p:ph idx="1"/>
          </p:nvPr>
        </p:nvSpPr>
        <p:spPr>
          <a:xfrm>
            <a:off x="677863" y="1930400"/>
            <a:ext cx="11099800" cy="4284663"/>
          </a:xfrm>
        </p:spPr>
        <p:txBody>
          <a:bodyPr rtlCol="0">
            <a:normAutofit/>
          </a:bodyPr>
          <a:lstStyle/>
          <a:p>
            <a:pPr marL="0" indent="0" algn="just" eaLnBrk="1" fontAlgn="auto" hangingPunct="1">
              <a:spcAft>
                <a:spcPts val="0"/>
              </a:spcAft>
              <a:buFont typeface="Wingdings 3" charset="2"/>
              <a:buNone/>
              <a:defRPr/>
            </a:pPr>
            <a:endParaRPr lang="pt-BR" sz="18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eaLnBrk="1" fontAlgn="auto" hangingPunct="1">
              <a:spcAft>
                <a:spcPts val="0"/>
              </a:spcAft>
              <a:buFont typeface="Wingdings 3" charset="2"/>
              <a:buNone/>
              <a:defRPr/>
            </a:pP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Enterocolite</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necrosante</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Pode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ocorrer em 10% a 15% </a:t>
            </a:r>
            <a:r>
              <a:rPr lang="pt-BR" sz="1800" dirty="0" smtClean="0">
                <a:solidFill>
                  <a:schemeClr val="tx1">
                    <a:lumMod val="75000"/>
                    <a:lumOff val="25000"/>
                  </a:schemeClr>
                </a:solidFill>
                <a:latin typeface="Arial" panose="020B0604020202020204" pitchFamily="34" charset="0"/>
                <a:cs typeface="Arial" panose="020B0604020202020204" pitchFamily="34" charset="0"/>
              </a:rPr>
              <a:t>dos pacientes com gastrosquise</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78,82</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ENC </a:t>
            </a:r>
            <a:r>
              <a:rPr lang="pt-BR" sz="1800" b="1" dirty="0">
                <a:solidFill>
                  <a:schemeClr val="tx1">
                    <a:lumMod val="75000"/>
                    <a:lumOff val="25000"/>
                  </a:schemeClr>
                </a:solidFill>
                <a:latin typeface="Arial" panose="020B0604020202020204" pitchFamily="34" charset="0"/>
                <a:cs typeface="Arial" panose="020B0604020202020204" pitchFamily="34" charset="0"/>
              </a:rPr>
              <a:t>deve ser considerada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se presença de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hematoquezia</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distensão abdominal </a:t>
            </a:r>
            <a:r>
              <a:rPr lang="pt-BR" sz="1800" b="1" dirty="0">
                <a:solidFill>
                  <a:schemeClr val="tx1">
                    <a:lumMod val="75000"/>
                    <a:lumOff val="25000"/>
                  </a:schemeClr>
                </a:solidFill>
                <a:latin typeface="Arial" panose="020B0604020202020204" pitchFamily="34" charset="0"/>
                <a:cs typeface="Arial" panose="020B0604020202020204" pitchFamily="34" charset="0"/>
              </a:rPr>
              <a:t>ou deterioração clínica geral</a:t>
            </a:r>
            <a:r>
              <a:rPr lang="pt-BR" sz="1800" dirty="0">
                <a:solidFill>
                  <a:schemeClr val="tx1">
                    <a:lumMod val="75000"/>
                    <a:lumOff val="25000"/>
                  </a:schemeClr>
                </a:solidFill>
                <a:latin typeface="Arial" panose="020B0604020202020204" pitchFamily="34" charset="0"/>
                <a:cs typeface="Arial" panose="020B0604020202020204" pitchFamily="34" charset="0"/>
              </a:rPr>
              <a:t>.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b="1" dirty="0" smtClean="0">
                <a:solidFill>
                  <a:schemeClr val="tx1">
                    <a:lumMod val="75000"/>
                    <a:lumOff val="25000"/>
                  </a:schemeClr>
                </a:solidFill>
                <a:latin typeface="Arial" panose="020B0604020202020204" pitchFamily="34" charset="0"/>
                <a:cs typeface="Arial" panose="020B0604020202020204" pitchFamily="34" charset="0"/>
              </a:rPr>
              <a:t>O </a:t>
            </a:r>
            <a:r>
              <a:rPr lang="pt-BR" sz="1800" b="1" dirty="0">
                <a:solidFill>
                  <a:schemeClr val="tx1">
                    <a:lumMod val="75000"/>
                    <a:lumOff val="25000"/>
                  </a:schemeClr>
                </a:solidFill>
                <a:latin typeface="Arial" panose="020B0604020202020204" pitchFamily="34" charset="0"/>
                <a:cs typeface="Arial" panose="020B0604020202020204" pitchFamily="34" charset="0"/>
              </a:rPr>
              <a:t>manejo não é operatório</a:t>
            </a:r>
            <a:r>
              <a:rPr lang="pt-BR" sz="1800" dirty="0">
                <a:solidFill>
                  <a:schemeClr val="tx1">
                    <a:lumMod val="75000"/>
                    <a:lumOff val="25000"/>
                  </a:schemeClr>
                </a:solidFill>
                <a:latin typeface="Arial" panose="020B0604020202020204" pitchFamily="34" charset="0"/>
                <a:cs typeface="Arial" panose="020B0604020202020204" pitchFamily="34" charset="0"/>
              </a:rPr>
              <a:t>, </a:t>
            </a:r>
            <a:r>
              <a:rPr lang="pt-BR" sz="1800" u="sng" dirty="0">
                <a:solidFill>
                  <a:schemeClr val="tx1">
                    <a:lumMod val="75000"/>
                    <a:lumOff val="25000"/>
                  </a:schemeClr>
                </a:solidFill>
                <a:latin typeface="Arial" panose="020B0604020202020204" pitchFamily="34" charset="0"/>
                <a:cs typeface="Arial" panose="020B0604020202020204" pitchFamily="34" charset="0"/>
              </a:rPr>
              <a:t>a </a:t>
            </a:r>
            <a:r>
              <a:rPr lang="pt-BR" sz="1800" u="sng" dirty="0" smtClean="0">
                <a:solidFill>
                  <a:schemeClr val="tx1">
                    <a:lumMod val="75000"/>
                    <a:lumOff val="25000"/>
                  </a:schemeClr>
                </a:solidFill>
                <a:latin typeface="Arial" panose="020B0604020202020204" pitchFamily="34" charset="0"/>
                <a:cs typeface="Arial" panose="020B0604020202020204" pitchFamily="34" charset="0"/>
              </a:rPr>
              <a:t>menos</a:t>
            </a:r>
            <a:r>
              <a:rPr lang="pt-BR" sz="1800" dirty="0" smtClean="0">
                <a:solidFill>
                  <a:schemeClr val="tx1">
                    <a:lumMod val="75000"/>
                    <a:lumOff val="25000"/>
                  </a:schemeClr>
                </a:solidFill>
                <a:latin typeface="Arial" panose="020B0604020202020204" pitchFamily="34" charset="0"/>
                <a:cs typeface="Arial" panose="020B0604020202020204" pitchFamily="34" charset="0"/>
              </a:rPr>
              <a:t> que </a:t>
            </a:r>
            <a:r>
              <a:rPr lang="pt-BR" sz="1800" dirty="0">
                <a:solidFill>
                  <a:schemeClr val="tx1">
                    <a:lumMod val="75000"/>
                    <a:lumOff val="25000"/>
                  </a:schemeClr>
                </a:solidFill>
                <a:latin typeface="Arial" panose="020B0604020202020204" pitchFamily="34" charset="0"/>
                <a:cs typeface="Arial" panose="020B0604020202020204" pitchFamily="34" charset="0"/>
              </a:rPr>
              <a:t>existam </a:t>
            </a:r>
            <a:r>
              <a:rPr lang="pt-BR" sz="1800" b="1" dirty="0">
                <a:solidFill>
                  <a:schemeClr val="tx1">
                    <a:lumMod val="75000"/>
                    <a:lumOff val="25000"/>
                  </a:schemeClr>
                </a:solidFill>
                <a:latin typeface="Arial" panose="020B0604020202020204" pitchFamily="34" charset="0"/>
                <a:cs typeface="Arial" panose="020B0604020202020204" pitchFamily="34" charset="0"/>
              </a:rPr>
              <a:t>evidências de necrose ou estenose intestinal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transmural</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a:xfrm>
            <a:off x="1884363" y="487363"/>
            <a:ext cx="8912225" cy="1279525"/>
          </a:xfrm>
        </p:spPr>
        <p:txBody>
          <a:bodyPr/>
          <a:lstStyle/>
          <a:p>
            <a:pPr eaLnBrk="1" hangingPunct="1"/>
            <a:r>
              <a:rPr lang="pt-BR" smtClean="0">
                <a:latin typeface="Arial" pitchFamily="34" charset="0"/>
                <a:cs typeface="Arial" pitchFamily="34" charset="0"/>
              </a:rPr>
              <a:t>Gastrosquise – Complicações</a:t>
            </a:r>
            <a:endParaRPr lang="pt-BR" smtClean="0"/>
          </a:p>
        </p:txBody>
      </p:sp>
      <p:sp>
        <p:nvSpPr>
          <p:cNvPr id="3" name="Espaço Reservado para Conteúdo 2"/>
          <p:cNvSpPr>
            <a:spLocks noGrp="1"/>
          </p:cNvSpPr>
          <p:nvPr>
            <p:ph idx="1"/>
          </p:nvPr>
        </p:nvSpPr>
        <p:spPr>
          <a:xfrm>
            <a:off x="677863" y="1766888"/>
            <a:ext cx="11099800" cy="4286250"/>
          </a:xfrm>
        </p:spPr>
        <p:txBody>
          <a:bodyPr rtlCol="0">
            <a:normAutofit/>
          </a:bodyPr>
          <a:lstStyle/>
          <a:p>
            <a:pPr marL="0" indent="0" algn="just" eaLnBrk="1" fontAlgn="auto" hangingPunct="1">
              <a:spcAft>
                <a:spcPts val="0"/>
              </a:spcAft>
              <a:buFont typeface="Wingdings 3" charset="2"/>
              <a:buNone/>
              <a:defRPr/>
            </a:pPr>
            <a:endParaRPr lang="pt-BR" sz="1800" b="1" i="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eaLnBrk="1" fontAlgn="auto" hangingPunct="1">
              <a:spcAft>
                <a:spcPts val="0"/>
              </a:spcAft>
              <a:buFont typeface="Wingdings 3" charset="2"/>
              <a:buNone/>
              <a:defRPr/>
            </a:pPr>
            <a:r>
              <a:rPr lang="pt-BR" sz="1800" b="1" i="1" dirty="0" err="1" smtClean="0">
                <a:solidFill>
                  <a:schemeClr val="tx1">
                    <a:lumMod val="75000"/>
                    <a:lumOff val="25000"/>
                  </a:schemeClr>
                </a:solidFill>
                <a:latin typeface="Arial" panose="020B0604020202020204" pitchFamily="34" charset="0"/>
                <a:cs typeface="Arial" panose="020B0604020202020204" pitchFamily="34" charset="0"/>
              </a:rPr>
              <a:t>Atresia</a:t>
            </a:r>
            <a:r>
              <a:rPr lang="pt-BR" sz="1800" b="1" i="1" dirty="0" smtClean="0">
                <a:solidFill>
                  <a:schemeClr val="tx1">
                    <a:lumMod val="75000"/>
                    <a:lumOff val="25000"/>
                  </a:schemeClr>
                </a:solidFill>
                <a:latin typeface="Arial" panose="020B0604020202020204" pitchFamily="34" charset="0"/>
                <a:cs typeface="Arial" panose="020B0604020202020204" pitchFamily="34" charset="0"/>
              </a:rPr>
              <a:t> intestinal</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 maioria tem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diagnóstico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no </a:t>
            </a:r>
            <a:r>
              <a:rPr lang="pt-BR" sz="1800" b="1" dirty="0">
                <a:solidFill>
                  <a:schemeClr val="tx1">
                    <a:lumMod val="75000"/>
                    <a:lumOff val="25000"/>
                  </a:schemeClr>
                </a:solidFill>
                <a:latin typeface="Arial" panose="020B0604020202020204" pitchFamily="34" charset="0"/>
                <a:cs typeface="Arial" panose="020B0604020202020204" pitchFamily="34" charset="0"/>
              </a:rPr>
              <a:t>período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perinatal</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Em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12 </a:t>
            </a:r>
            <a:r>
              <a:rPr lang="pt-BR" sz="1800" b="1" dirty="0">
                <a:solidFill>
                  <a:schemeClr val="tx1">
                    <a:lumMod val="75000"/>
                    <a:lumOff val="25000"/>
                  </a:schemeClr>
                </a:solidFill>
                <a:latin typeface="Arial" panose="020B0604020202020204" pitchFamily="34" charset="0"/>
                <a:cs typeface="Arial" panose="020B0604020202020204" pitchFamily="34" charset="0"/>
              </a:rPr>
              <a:t>a 37% </a:t>
            </a:r>
            <a:r>
              <a:rPr lang="pt-BR" sz="1800" dirty="0">
                <a:solidFill>
                  <a:schemeClr val="tx1">
                    <a:lumMod val="75000"/>
                    <a:lumOff val="25000"/>
                  </a:schemeClr>
                </a:solidFill>
                <a:latin typeface="Arial" panose="020B0604020202020204" pitchFamily="34" charset="0"/>
                <a:cs typeface="Arial" panose="020B0604020202020204" pitchFamily="34" charset="0"/>
              </a:rPr>
              <a:t>dos </a:t>
            </a:r>
            <a:r>
              <a:rPr lang="pt-BR" sz="1800" dirty="0" smtClean="0">
                <a:solidFill>
                  <a:schemeClr val="tx1">
                    <a:lumMod val="75000"/>
                    <a:lumOff val="25000"/>
                  </a:schemeClr>
                </a:solidFill>
                <a:latin typeface="Arial" panose="020B0604020202020204" pitchFamily="34" charset="0"/>
                <a:cs typeface="Arial" panose="020B0604020202020204" pitchFamily="34" charset="0"/>
              </a:rPr>
              <a:t>casos, são</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 detectadas após muitas semanas de intolerância alimentar depois do fechamento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fascial</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84</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Suspeitar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se</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emese persistente </a:t>
            </a:r>
            <a:r>
              <a:rPr lang="pt-BR" sz="1800" dirty="0">
                <a:solidFill>
                  <a:schemeClr val="tx1">
                    <a:lumMod val="75000"/>
                    <a:lumOff val="25000"/>
                  </a:schemeClr>
                </a:solidFill>
                <a:latin typeface="Arial" panose="020B0604020202020204" pitchFamily="34" charset="0"/>
                <a:cs typeface="Arial" panose="020B0604020202020204" pitchFamily="34" charset="0"/>
              </a:rPr>
              <a:t>ou </a:t>
            </a:r>
            <a:r>
              <a:rPr lang="pt-BR" sz="1800" b="1" dirty="0">
                <a:solidFill>
                  <a:schemeClr val="tx1">
                    <a:lumMod val="75000"/>
                    <a:lumOff val="25000"/>
                  </a:schemeClr>
                </a:solidFill>
                <a:latin typeface="Arial" panose="020B0604020202020204" pitchFamily="34" charset="0"/>
                <a:cs typeface="Arial" panose="020B0604020202020204" pitchFamily="34" charset="0"/>
              </a:rPr>
              <a:t>drenagem </a:t>
            </a:r>
            <a:r>
              <a:rPr lang="pt-BR" sz="1800" b="1" dirty="0" err="1">
                <a:solidFill>
                  <a:schemeClr val="tx1">
                    <a:lumMod val="75000"/>
                    <a:lumOff val="25000"/>
                  </a:schemeClr>
                </a:solidFill>
                <a:latin typeface="Arial" panose="020B0604020202020204" pitchFamily="34" charset="0"/>
                <a:cs typeface="Arial" panose="020B0604020202020204" pitchFamily="34" charset="0"/>
              </a:rPr>
              <a:t>nasogástrica</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biliar com 4 a 6 semanas </a:t>
            </a:r>
            <a:r>
              <a:rPr lang="pt-BR" sz="1800" b="1" dirty="0">
                <a:solidFill>
                  <a:schemeClr val="tx1">
                    <a:lumMod val="75000"/>
                    <a:lumOff val="25000"/>
                  </a:schemeClr>
                </a:solidFill>
                <a:latin typeface="Arial" panose="020B0604020202020204" pitchFamily="34" charset="0"/>
                <a:cs typeface="Arial" panose="020B0604020202020204" pitchFamily="34" charset="0"/>
              </a:rPr>
              <a:t>após 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fechamento</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a:xfrm>
            <a:off x="1843088" y="546100"/>
            <a:ext cx="8910637" cy="1281113"/>
          </a:xfrm>
        </p:spPr>
        <p:txBody>
          <a:bodyPr/>
          <a:lstStyle/>
          <a:p>
            <a:pPr eaLnBrk="1" hangingPunct="1"/>
            <a:r>
              <a:rPr lang="pt-BR" smtClean="0">
                <a:latin typeface="Arial" pitchFamily="34" charset="0"/>
                <a:cs typeface="Arial" pitchFamily="34" charset="0"/>
              </a:rPr>
              <a:t>Gastrosquise</a:t>
            </a:r>
            <a:endParaRPr lang="pt-BR" smtClean="0"/>
          </a:p>
        </p:txBody>
      </p:sp>
      <p:sp>
        <p:nvSpPr>
          <p:cNvPr id="3" name="Espaço Reservado para Conteúdo 2"/>
          <p:cNvSpPr>
            <a:spLocks noGrp="1"/>
          </p:cNvSpPr>
          <p:nvPr>
            <p:ph idx="1"/>
          </p:nvPr>
        </p:nvSpPr>
        <p:spPr>
          <a:xfrm>
            <a:off x="677863" y="1479550"/>
            <a:ext cx="11241087" cy="4545013"/>
          </a:xfrm>
        </p:spPr>
        <p:txBody>
          <a:bodyPr rtlCol="0">
            <a:normAutofit/>
          </a:bodyPr>
          <a:lstStyle/>
          <a:p>
            <a:pPr marL="0" indent="0" algn="just" eaLnBrk="1" fontAlgn="auto" hangingPunct="1">
              <a:spcAft>
                <a:spcPts val="0"/>
              </a:spcAft>
              <a:buFont typeface="Wingdings 3" charset="2"/>
              <a:buNone/>
              <a:defRPr/>
            </a:pPr>
            <a:r>
              <a:rPr lang="pt-BR" sz="2100" dirty="0" smtClean="0">
                <a:solidFill>
                  <a:schemeClr val="tx1">
                    <a:lumMod val="75000"/>
                    <a:lumOff val="25000"/>
                  </a:schemeClr>
                </a:solidFill>
                <a:latin typeface="Arial" panose="020B0604020202020204" pitchFamily="34" charset="0"/>
                <a:cs typeface="Arial" panose="020B0604020202020204" pitchFamily="34" charset="0"/>
              </a:rPr>
              <a:t>Resultados</a:t>
            </a:r>
          </a:p>
          <a:p>
            <a:pPr algn="just" eaLnBrk="1" fontAlgn="auto" hangingPunct="1">
              <a:spcAft>
                <a:spcPts val="0"/>
              </a:spcAft>
              <a:buFont typeface="Wingdings 3" charset="2"/>
              <a:buChar char=""/>
              <a:defRPr/>
            </a:pPr>
            <a:r>
              <a:rPr lang="pt-BR" sz="2100" dirty="0" err="1" smtClean="0">
                <a:solidFill>
                  <a:schemeClr val="tx1">
                    <a:lumMod val="75000"/>
                    <a:lumOff val="25000"/>
                  </a:schemeClr>
                </a:solidFill>
                <a:latin typeface="Arial" panose="020B0604020202020204" pitchFamily="34" charset="0"/>
                <a:cs typeface="Arial" panose="020B0604020202020204" pitchFamily="34" charset="0"/>
              </a:rPr>
              <a:t>Gastrosquise</a:t>
            </a:r>
            <a:r>
              <a:rPr lang="pt-BR" sz="2100" dirty="0" smtClean="0">
                <a:solidFill>
                  <a:schemeClr val="tx1">
                    <a:lumMod val="75000"/>
                    <a:lumOff val="25000"/>
                  </a:schemeClr>
                </a:solidFill>
                <a:latin typeface="Arial" panose="020B0604020202020204" pitchFamily="34" charset="0"/>
                <a:cs typeface="Arial" panose="020B0604020202020204" pitchFamily="34" charset="0"/>
              </a:rPr>
              <a:t> simples </a:t>
            </a:r>
            <a:r>
              <a:rPr lang="pt-BR" sz="21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2100" dirty="0" smtClean="0">
                <a:solidFill>
                  <a:schemeClr val="tx1">
                    <a:lumMod val="75000"/>
                    <a:lumOff val="25000"/>
                  </a:schemeClr>
                </a:solidFill>
                <a:latin typeface="Arial" panose="020B0604020202020204" pitchFamily="34" charset="0"/>
                <a:cs typeface="Arial" panose="020B0604020202020204" pitchFamily="34" charset="0"/>
              </a:rPr>
              <a:t>sobrevivência &gt; 96%</a:t>
            </a:r>
            <a:r>
              <a:rPr lang="pt-BR" sz="2100" baseline="30000" dirty="0" smtClean="0">
                <a:solidFill>
                  <a:schemeClr val="tx1">
                    <a:lumMod val="75000"/>
                    <a:lumOff val="25000"/>
                  </a:schemeClr>
                </a:solidFill>
                <a:latin typeface="Arial" panose="020B0604020202020204" pitchFamily="34" charset="0"/>
                <a:cs typeface="Arial" panose="020B0604020202020204" pitchFamily="34" charset="0"/>
              </a:rPr>
              <a:t> 1,29,85</a:t>
            </a:r>
            <a:r>
              <a:rPr lang="pt-BR" sz="21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No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mundo </a:t>
            </a:r>
            <a:r>
              <a:rPr lang="pt-BR" sz="1800" b="1" dirty="0">
                <a:solidFill>
                  <a:schemeClr val="tx1">
                    <a:lumMod val="75000"/>
                    <a:lumOff val="25000"/>
                  </a:schemeClr>
                </a:solidFill>
                <a:latin typeface="Arial" panose="020B0604020202020204" pitchFamily="34" charset="0"/>
                <a:cs typeface="Arial" panose="020B0604020202020204" pitchFamily="34" charset="0"/>
              </a:rPr>
              <a:t>em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desenvolvimento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altas taxas de mortalidade</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a:solidFill>
                  <a:schemeClr val="tx1">
                    <a:lumMod val="75000"/>
                    <a:lumOff val="25000"/>
                  </a:schemeClr>
                </a:solidFill>
                <a:latin typeface="Arial" panose="020B0604020202020204" pitchFamily="34" charset="0"/>
                <a:cs typeface="Arial" panose="020B0604020202020204" pitchFamily="34" charset="0"/>
              </a:rPr>
              <a:t>A </a:t>
            </a:r>
            <a:r>
              <a:rPr lang="pt-BR" sz="1800" b="1" dirty="0" err="1">
                <a:solidFill>
                  <a:schemeClr val="tx1">
                    <a:lumMod val="75000"/>
                    <a:lumOff val="25000"/>
                  </a:schemeClr>
                </a:solidFill>
                <a:latin typeface="Arial" panose="020B0604020202020204" pitchFamily="34" charset="0"/>
                <a:cs typeface="Arial" panose="020B0604020202020204" pitchFamily="34" charset="0"/>
              </a:rPr>
              <a:t>seqüela</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mais comum </a:t>
            </a:r>
            <a:r>
              <a:rPr lang="pt-BR" sz="1800" dirty="0" smtClean="0">
                <a:solidFill>
                  <a:schemeClr val="tx1">
                    <a:lumMod val="75000"/>
                    <a:lumOff val="25000"/>
                  </a:schemeClr>
                </a:solidFill>
                <a:latin typeface="Arial" panose="020B0604020202020204" pitchFamily="34" charset="0"/>
                <a:cs typeface="Arial" panose="020B0604020202020204" pitchFamily="34" charset="0"/>
              </a:rPr>
              <a:t>ao </a:t>
            </a:r>
            <a:r>
              <a:rPr lang="pt-BR" sz="1800" dirty="0">
                <a:solidFill>
                  <a:schemeClr val="tx1">
                    <a:lumMod val="75000"/>
                    <a:lumOff val="25000"/>
                  </a:schemeClr>
                </a:solidFill>
                <a:latin typeface="Arial" panose="020B0604020202020204" pitchFamily="34" charset="0"/>
                <a:cs typeface="Arial" panose="020B0604020202020204" pitchFamily="34" charset="0"/>
              </a:rPr>
              <a:t>longo prazo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a:solidFill>
                  <a:schemeClr val="tx1">
                    <a:lumMod val="75000"/>
                    <a:lumOff val="25000"/>
                  </a:schemeClr>
                </a:solidFill>
                <a:latin typeface="Arial" panose="020B0604020202020204" pitchFamily="34" charset="0"/>
                <a:cs typeface="Arial" panose="020B0604020202020204" pitchFamily="34" charset="0"/>
              </a:rPr>
              <a:t>é o </a:t>
            </a:r>
            <a:r>
              <a:rPr lang="pt-BR" sz="1800" b="1" dirty="0">
                <a:solidFill>
                  <a:schemeClr val="tx1">
                    <a:lumMod val="75000"/>
                    <a:lumOff val="25000"/>
                  </a:schemeClr>
                </a:solidFill>
                <a:latin typeface="Arial" panose="020B0604020202020204" pitchFamily="34" charset="0"/>
                <a:cs typeface="Arial" panose="020B0604020202020204" pitchFamily="34" charset="0"/>
              </a:rPr>
              <a:t>refluxo gastrointestinal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90%)</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82</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O </a:t>
            </a:r>
            <a:r>
              <a:rPr lang="pt-BR" sz="1800" b="1" dirty="0" err="1">
                <a:solidFill>
                  <a:schemeClr val="tx1">
                    <a:lumMod val="75000"/>
                    <a:lumOff val="25000"/>
                  </a:schemeClr>
                </a:solidFill>
                <a:latin typeface="Arial" panose="020B0604020202020204" pitchFamily="34" charset="0"/>
                <a:cs typeface="Arial" panose="020B0604020202020204" pitchFamily="34" charset="0"/>
              </a:rPr>
              <a:t>criptorquidismo</a:t>
            </a:r>
            <a:r>
              <a:rPr lang="pt-BR" sz="1800" b="1" dirty="0">
                <a:solidFill>
                  <a:schemeClr val="tx1">
                    <a:lumMod val="75000"/>
                    <a:lumOff val="25000"/>
                  </a:schemeClr>
                </a:solidFill>
                <a:latin typeface="Arial" panose="020B0604020202020204" pitchFamily="34" charset="0"/>
                <a:cs typeface="Arial" panose="020B0604020202020204" pitchFamily="34" charset="0"/>
              </a:rPr>
              <a:t> </a:t>
            </a:r>
            <a:r>
              <a:rPr lang="pt-BR" sz="1800" dirty="0">
                <a:solidFill>
                  <a:schemeClr val="tx1">
                    <a:lumMod val="75000"/>
                    <a:lumOff val="25000"/>
                  </a:schemeClr>
                </a:solidFill>
                <a:latin typeface="Arial" panose="020B0604020202020204" pitchFamily="34" charset="0"/>
                <a:cs typeface="Arial" panose="020B0604020202020204" pitchFamily="34" charset="0"/>
              </a:rPr>
              <a:t>também é </a:t>
            </a:r>
            <a:r>
              <a:rPr lang="pt-BR" sz="1800" dirty="0" smtClean="0">
                <a:solidFill>
                  <a:schemeClr val="tx1">
                    <a:lumMod val="75000"/>
                    <a:lumOff val="25000"/>
                  </a:schemeClr>
                </a:solidFill>
                <a:latin typeface="Arial" panose="020B0604020202020204" pitchFamily="34" charset="0"/>
                <a:cs typeface="Arial" panose="020B0604020202020204" pitchFamily="34" charset="0"/>
              </a:rPr>
              <a:t>comum e apresenta altas taxas (38,7%)</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69</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Podem apresentaram também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perda </a:t>
            </a:r>
            <a:r>
              <a:rPr lang="pt-BR" sz="1800" b="1" dirty="0">
                <a:solidFill>
                  <a:schemeClr val="tx1">
                    <a:lumMod val="75000"/>
                    <a:lumOff val="25000"/>
                  </a:schemeClr>
                </a:solidFill>
                <a:latin typeface="Arial" panose="020B0604020202020204" pitchFamily="34" charset="0"/>
                <a:cs typeface="Arial" panose="020B0604020202020204" pitchFamily="34" charset="0"/>
              </a:rPr>
              <a:t>auditiva </a:t>
            </a:r>
            <a:r>
              <a:rPr lang="pt-BR" sz="1800" dirty="0">
                <a:solidFill>
                  <a:schemeClr val="tx1">
                    <a:lumMod val="75000"/>
                    <a:lumOff val="25000"/>
                  </a:schemeClr>
                </a:solidFill>
                <a:latin typeface="Arial" panose="020B0604020202020204" pitchFamily="34" charset="0"/>
                <a:cs typeface="Arial" panose="020B0604020202020204" pitchFamily="34" charset="0"/>
              </a:rPr>
              <a:t>(10%), </a:t>
            </a:r>
            <a:r>
              <a:rPr lang="pt-BR" sz="1800" b="1" dirty="0">
                <a:solidFill>
                  <a:schemeClr val="tx1">
                    <a:lumMod val="75000"/>
                    <a:lumOff val="25000"/>
                  </a:schemeClr>
                </a:solidFill>
                <a:latin typeface="Arial" panose="020B0604020202020204" pitchFamily="34" charset="0"/>
                <a:cs typeface="Arial" panose="020B0604020202020204" pitchFamily="34" charset="0"/>
              </a:rPr>
              <a:t>necessidade de alimentação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enteral </a:t>
            </a:r>
            <a:r>
              <a:rPr lang="pt-BR" sz="1800" dirty="0">
                <a:solidFill>
                  <a:schemeClr val="tx1">
                    <a:lumMod val="75000"/>
                    <a:lumOff val="25000"/>
                  </a:schemeClr>
                </a:solidFill>
                <a:latin typeface="Arial" panose="020B0604020202020204" pitchFamily="34" charset="0"/>
                <a:cs typeface="Arial" panose="020B0604020202020204" pitchFamily="34" charset="0"/>
              </a:rPr>
              <a:t>(15%) e 16%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QI baixos </a:t>
            </a:r>
            <a:r>
              <a:rPr lang="pt-BR" sz="1800" baseline="30000" dirty="0" smtClean="0">
                <a:solidFill>
                  <a:schemeClr val="tx1">
                    <a:lumMod val="75000"/>
                    <a:lumOff val="25000"/>
                  </a:schemeClr>
                </a:solidFill>
                <a:latin typeface="Arial" panose="020B0604020202020204" pitchFamily="34" charset="0"/>
                <a:cs typeface="Arial" panose="020B0604020202020204" pitchFamily="34" charset="0"/>
              </a:rPr>
              <a:t>82</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As </a:t>
            </a:r>
            <a:r>
              <a:rPr lang="pt-BR" sz="1800" b="1" dirty="0">
                <a:solidFill>
                  <a:schemeClr val="tx1">
                    <a:lumMod val="75000"/>
                    <a:lumOff val="25000"/>
                  </a:schemeClr>
                </a:solidFill>
                <a:latin typeface="Arial" panose="020B0604020202020204" pitchFamily="34" charset="0"/>
                <a:cs typeface="Arial" panose="020B0604020202020204" pitchFamily="34" charset="0"/>
              </a:rPr>
              <a:t>hérnias ventral ou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incisional</a:t>
            </a:r>
            <a:r>
              <a:rPr lang="pt-BR" sz="1800" b="1" dirty="0">
                <a:solidFill>
                  <a:schemeClr val="tx1">
                    <a:lumMod val="75000"/>
                    <a:lumOff val="25000"/>
                  </a:schemeClr>
                </a:solidFill>
                <a:latin typeface="Arial" panose="020B0604020202020204" pitchFamily="34" charset="0"/>
                <a:cs typeface="Arial" panose="020B0604020202020204" pitchFamily="34" charset="0"/>
              </a:rPr>
              <a:t>,</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dirty="0">
                <a:solidFill>
                  <a:schemeClr val="tx1">
                    <a:lumMod val="75000"/>
                    <a:lumOff val="25000"/>
                  </a:schemeClr>
                </a:solidFill>
                <a:latin typeface="Arial" panose="020B0604020202020204" pitchFamily="34" charset="0"/>
                <a:cs typeface="Arial" panose="020B0604020202020204" pitchFamily="34" charset="0"/>
              </a:rPr>
              <a:t>10 a 15% dos </a:t>
            </a:r>
            <a:r>
              <a:rPr lang="pt-BR" sz="1800" dirty="0" smtClean="0">
                <a:solidFill>
                  <a:schemeClr val="tx1">
                    <a:lumMod val="75000"/>
                    <a:lumOff val="25000"/>
                  </a:schemeClr>
                </a:solidFill>
                <a:latin typeface="Arial" panose="020B0604020202020204" pitchFamily="34" charset="0"/>
                <a:cs typeface="Arial" panose="020B0604020202020204" pitchFamily="34" charset="0"/>
              </a:rPr>
              <a:t>casos.</a:t>
            </a:r>
          </a:p>
          <a:p>
            <a:pPr marL="0" indent="0" algn="just" eaLnBrk="1" fontAlgn="auto" hangingPunct="1">
              <a:spcAft>
                <a:spcPts val="0"/>
              </a:spcAft>
              <a:buFont typeface="Wingdings 3" charset="2"/>
              <a:buNone/>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a:xfrm>
            <a:off x="1909763" y="560388"/>
            <a:ext cx="8912225" cy="1279525"/>
          </a:xfrm>
        </p:spPr>
        <p:txBody>
          <a:bodyPr/>
          <a:lstStyle/>
          <a:p>
            <a:pPr eaLnBrk="1" hangingPunct="1"/>
            <a:r>
              <a:rPr lang="pt-BR" smtClean="0">
                <a:latin typeface="Arial" pitchFamily="34" charset="0"/>
                <a:cs typeface="Arial" pitchFamily="34" charset="0"/>
              </a:rPr>
              <a:t>Gastrosquise </a:t>
            </a:r>
            <a:endParaRPr lang="pt-BR" smtClean="0"/>
          </a:p>
        </p:txBody>
      </p:sp>
      <p:sp>
        <p:nvSpPr>
          <p:cNvPr id="49155" name="Espaço Reservado para Conteúdo 2"/>
          <p:cNvSpPr>
            <a:spLocks noGrp="1"/>
          </p:cNvSpPr>
          <p:nvPr>
            <p:ph idx="1"/>
          </p:nvPr>
        </p:nvSpPr>
        <p:spPr>
          <a:xfrm>
            <a:off x="677863" y="1690688"/>
            <a:ext cx="11099800" cy="4284662"/>
          </a:xfrm>
        </p:spPr>
        <p:txBody>
          <a:bodyPr/>
          <a:lstStyle/>
          <a:p>
            <a:pPr marL="0" indent="0" algn="just" eaLnBrk="1" hangingPunct="1">
              <a:buFont typeface="Wingdings 3" pitchFamily="18" charset="2"/>
              <a:buNone/>
            </a:pPr>
            <a:r>
              <a:rPr lang="pt-BR" sz="2000" smtClean="0">
                <a:latin typeface="Arial" pitchFamily="34" charset="0"/>
                <a:cs typeface="Arial" pitchFamily="34" charset="0"/>
              </a:rPr>
              <a:t>Resultados</a:t>
            </a:r>
          </a:p>
          <a:p>
            <a:pPr marL="0" indent="0" algn="just" eaLnBrk="1" hangingPunct="1">
              <a:buFont typeface="Wingdings 3" pitchFamily="18" charset="2"/>
              <a:buNone/>
            </a:pPr>
            <a:endParaRPr lang="pt-BR" sz="2000" smtClean="0">
              <a:latin typeface="Arial" pitchFamily="34" charset="0"/>
              <a:cs typeface="Arial" pitchFamily="34" charset="0"/>
            </a:endParaRPr>
          </a:p>
          <a:p>
            <a:pPr marL="0" indent="0" algn="just" eaLnBrk="1" hangingPunct="1">
              <a:buFont typeface="Wingdings 3" pitchFamily="18" charset="2"/>
              <a:buNone/>
            </a:pPr>
            <a:r>
              <a:rPr lang="pt-BR" sz="2000" smtClean="0">
                <a:latin typeface="Arial" pitchFamily="34" charset="0"/>
                <a:cs typeface="Arial" pitchFamily="34" charset="0"/>
              </a:rPr>
              <a:t>Gastrosquise complexa </a:t>
            </a:r>
          </a:p>
          <a:p>
            <a:pPr lvl="1" algn="just" eaLnBrk="1" hangingPunct="1"/>
            <a:r>
              <a:rPr lang="pt-BR" sz="2000" smtClean="0">
                <a:latin typeface="Arial" pitchFamily="34" charset="0"/>
                <a:cs typeface="Arial" pitchFamily="34" charset="0"/>
              </a:rPr>
              <a:t>Pior desfecho;</a:t>
            </a:r>
          </a:p>
          <a:p>
            <a:pPr lvl="1" algn="just" eaLnBrk="1" hangingPunct="1"/>
            <a:r>
              <a:rPr lang="pt-BR" sz="2000" b="1" smtClean="0">
                <a:latin typeface="Arial" pitchFamily="34" charset="0"/>
                <a:cs typeface="Arial" pitchFamily="34" charset="0"/>
              </a:rPr>
              <a:t>Mortalidade até 28%</a:t>
            </a:r>
          </a:p>
          <a:p>
            <a:pPr lvl="1" algn="just" eaLnBrk="1" hangingPunct="1"/>
            <a:r>
              <a:rPr lang="pt-BR" sz="2000" b="1" smtClean="0">
                <a:latin typeface="Arial" pitchFamily="34" charset="0"/>
                <a:cs typeface="Arial" pitchFamily="34" charset="0"/>
              </a:rPr>
              <a:t>Maior morbidade ao longo prazo</a:t>
            </a:r>
          </a:p>
          <a:p>
            <a:pPr lvl="1" algn="just" eaLnBrk="1" hangingPunct="1"/>
            <a:r>
              <a:rPr lang="pt-BR" sz="2000" smtClean="0">
                <a:latin typeface="Arial" pitchFamily="34" charset="0"/>
                <a:cs typeface="Arial" pitchFamily="34" charset="0"/>
              </a:rPr>
              <a:t>Pode ser necessário </a:t>
            </a:r>
            <a:r>
              <a:rPr lang="pt-BR" sz="2000" b="1" smtClean="0">
                <a:latin typeface="Arial" pitchFamily="34" charset="0"/>
                <a:cs typeface="Arial" pitchFamily="34" charset="0"/>
              </a:rPr>
              <a:t>repetidas internações hospitalares </a:t>
            </a:r>
            <a:r>
              <a:rPr lang="pt-BR" sz="2000" smtClean="0">
                <a:latin typeface="Arial" pitchFamily="34" charset="0"/>
                <a:cs typeface="Arial" pitchFamily="34" charset="0"/>
              </a:rPr>
              <a:t>e </a:t>
            </a:r>
            <a:r>
              <a:rPr lang="pt-BR" sz="2000" b="1" smtClean="0">
                <a:latin typeface="Arial" pitchFamily="34" charset="0"/>
                <a:cs typeface="Arial" pitchFamily="34" charset="0"/>
              </a:rPr>
              <a:t>cirurgias adicionais</a:t>
            </a:r>
            <a:r>
              <a:rPr lang="pt-BR" sz="2000" smtClean="0">
                <a:latin typeface="Arial" pitchFamily="34" charset="0"/>
                <a:cs typeface="Arial" pitchFamily="34" charset="0"/>
              </a:rPr>
              <a:t> </a:t>
            </a:r>
            <a:r>
              <a:rPr lang="pt-BR" sz="2000" baseline="30000" smtClean="0">
                <a:latin typeface="Arial" pitchFamily="34" charset="0"/>
                <a:cs typeface="Arial" pitchFamily="34" charset="0"/>
              </a:rPr>
              <a:t>29</a:t>
            </a:r>
            <a:r>
              <a:rPr lang="pt-BR" sz="2000" smtClean="0">
                <a:latin typeface="Arial" pitchFamily="34" charset="0"/>
                <a:cs typeface="Arial" pitchFamily="34" charset="0"/>
              </a:rPr>
              <a:t>.</a:t>
            </a:r>
          </a:p>
          <a:p>
            <a:pPr marL="0" indent="0" algn="just" eaLnBrk="1" hangingPunct="1">
              <a:buFont typeface="Wingdings 3" pitchFamily="18" charset="2"/>
              <a:buNone/>
            </a:pPr>
            <a:endParaRPr lang="pt-BR" sz="200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a:xfrm>
            <a:off x="1584325" y="560388"/>
            <a:ext cx="9569450" cy="1279525"/>
          </a:xfrm>
        </p:spPr>
        <p:txBody>
          <a:bodyPr/>
          <a:lstStyle/>
          <a:p>
            <a:pPr eaLnBrk="1" hangingPunct="1"/>
            <a:r>
              <a:rPr lang="pt-BR" smtClean="0">
                <a:latin typeface="Arial" pitchFamily="34" charset="0"/>
                <a:cs typeface="Arial" pitchFamily="34" charset="0"/>
              </a:rPr>
              <a:t>Gastrosquise</a:t>
            </a:r>
            <a:endParaRPr lang="pt-BR" smtClean="0"/>
          </a:p>
        </p:txBody>
      </p:sp>
      <p:sp>
        <p:nvSpPr>
          <p:cNvPr id="3" name="Espaço Reservado para Conteúdo 2"/>
          <p:cNvSpPr>
            <a:spLocks noGrp="1"/>
          </p:cNvSpPr>
          <p:nvPr>
            <p:ph idx="1"/>
          </p:nvPr>
        </p:nvSpPr>
        <p:spPr>
          <a:xfrm>
            <a:off x="677863" y="2116138"/>
            <a:ext cx="11099800" cy="4284662"/>
          </a:xfrm>
        </p:spPr>
        <p:txBody>
          <a:bodyPr rtlCol="0">
            <a:normAutofit/>
          </a:bodyPr>
          <a:lstStyle/>
          <a:p>
            <a:pPr marL="0" indent="0" algn="just" eaLnBrk="1" fontAlgn="auto" hangingPunct="1">
              <a:spcAft>
                <a:spcPts val="0"/>
              </a:spcAft>
              <a:buFont typeface="Wingdings 3" charset="2"/>
              <a:buNone/>
              <a:defRPr/>
            </a:pPr>
            <a:r>
              <a:rPr lang="pt-BR" sz="1800" dirty="0">
                <a:solidFill>
                  <a:schemeClr val="tx1">
                    <a:lumMod val="75000"/>
                    <a:lumOff val="25000"/>
                  </a:schemeClr>
                </a:solidFill>
                <a:latin typeface="Arial" panose="020B0604020202020204" pitchFamily="34" charset="0"/>
                <a:cs typeface="Arial" panose="020B0604020202020204" pitchFamily="34" charset="0"/>
              </a:rPr>
              <a:t>Pesquisa e Diretrizes </a:t>
            </a:r>
            <a:r>
              <a:rPr lang="pt-BR" sz="1800" dirty="0" smtClean="0">
                <a:solidFill>
                  <a:schemeClr val="tx1">
                    <a:lumMod val="75000"/>
                    <a:lumOff val="25000"/>
                  </a:schemeClr>
                </a:solidFill>
                <a:latin typeface="Arial" panose="020B0604020202020204" pitchFamily="34" charset="0"/>
                <a:cs typeface="Arial" panose="020B0604020202020204" pitchFamily="34" charset="0"/>
              </a:rPr>
              <a:t>Futuras</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A </a:t>
            </a:r>
            <a:r>
              <a:rPr lang="pt-BR" sz="1800" dirty="0">
                <a:solidFill>
                  <a:schemeClr val="tx1">
                    <a:lumMod val="75000"/>
                    <a:lumOff val="25000"/>
                  </a:schemeClr>
                </a:solidFill>
                <a:latin typeface="Arial" panose="020B0604020202020204" pitchFamily="34" charset="0"/>
                <a:cs typeface="Arial" panose="020B0604020202020204" pitchFamily="34" charset="0"/>
              </a:rPr>
              <a:t>pesquisa científica </a:t>
            </a:r>
            <a:r>
              <a:rPr lang="pt-BR" sz="1800" dirty="0" smtClean="0">
                <a:solidFill>
                  <a:schemeClr val="tx1">
                    <a:lumMod val="75000"/>
                    <a:lumOff val="25000"/>
                  </a:schemeClr>
                </a:solidFill>
                <a:latin typeface="Arial" panose="020B0604020202020204" pitchFamily="34" charset="0"/>
                <a:cs typeface="Arial" panose="020B0604020202020204" pitchFamily="34" charset="0"/>
                <a:sym typeface="Wingdings" panose="05000000000000000000" pitchFamily="2" charset="2"/>
              </a:rPr>
              <a:t>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continua explorar </a:t>
            </a:r>
            <a:r>
              <a:rPr lang="pt-BR" sz="1800" b="1" dirty="0">
                <a:solidFill>
                  <a:schemeClr val="tx1">
                    <a:lumMod val="75000"/>
                    <a:lumOff val="25000"/>
                  </a:schemeClr>
                </a:solidFill>
                <a:latin typeface="Arial" panose="020B0604020202020204" pitchFamily="34" charset="0"/>
                <a:cs typeface="Arial" panose="020B0604020202020204" pitchFamily="34" charset="0"/>
              </a:rPr>
              <a:t>a etiologia </a:t>
            </a:r>
            <a:r>
              <a:rPr lang="pt-BR" sz="1800" dirty="0" smtClean="0">
                <a:solidFill>
                  <a:schemeClr val="tx1">
                    <a:lumMod val="75000"/>
                    <a:lumOff val="25000"/>
                  </a:schemeClr>
                </a:solidFill>
                <a:latin typeface="Arial" panose="020B0604020202020204" pitchFamily="34" charset="0"/>
                <a:cs typeface="Arial" panose="020B0604020202020204" pitchFamily="34" charset="0"/>
              </a:rPr>
              <a:t>e </a:t>
            </a:r>
            <a:r>
              <a:rPr lang="pt-BR" sz="1800" dirty="0">
                <a:solidFill>
                  <a:schemeClr val="tx1">
                    <a:lumMod val="75000"/>
                    <a:lumOff val="25000"/>
                  </a:schemeClr>
                </a:solidFill>
                <a:latin typeface="Arial" panose="020B0604020202020204" pitchFamily="34" charset="0"/>
                <a:cs typeface="Arial" panose="020B0604020202020204" pitchFamily="34" charset="0"/>
              </a:rPr>
              <a:t>o </a:t>
            </a:r>
            <a:r>
              <a:rPr lang="pt-BR" sz="1800" b="1" dirty="0">
                <a:solidFill>
                  <a:schemeClr val="tx1">
                    <a:lumMod val="75000"/>
                    <a:lumOff val="25000"/>
                  </a:schemeClr>
                </a:solidFill>
                <a:latin typeface="Arial" panose="020B0604020202020204" pitchFamily="34" charset="0"/>
                <a:cs typeface="Arial" panose="020B0604020202020204" pitchFamily="34" charset="0"/>
              </a:rPr>
              <a:t>motivo</a:t>
            </a:r>
            <a:r>
              <a:rPr lang="pt-BR" sz="1800" dirty="0">
                <a:solidFill>
                  <a:schemeClr val="tx1">
                    <a:lumMod val="75000"/>
                    <a:lumOff val="25000"/>
                  </a:schemeClr>
                </a:solidFill>
                <a:latin typeface="Arial" panose="020B0604020202020204" pitchFamily="34" charset="0"/>
                <a:cs typeface="Arial" panose="020B0604020202020204" pitchFamily="34" charset="0"/>
              </a:rPr>
              <a:t> do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aumento </a:t>
            </a:r>
            <a:r>
              <a:rPr lang="pt-BR" sz="1800" b="1" dirty="0">
                <a:solidFill>
                  <a:schemeClr val="tx1">
                    <a:lumMod val="75000"/>
                    <a:lumOff val="25000"/>
                  </a:schemeClr>
                </a:solidFill>
                <a:latin typeface="Arial" panose="020B0604020202020204" pitchFamily="34" charset="0"/>
                <a:cs typeface="Arial" panose="020B0604020202020204" pitchFamily="34" charset="0"/>
              </a:rPr>
              <a:t>da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incidência</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Esse </a:t>
            </a:r>
            <a:r>
              <a:rPr lang="pt-BR" sz="1800" dirty="0">
                <a:solidFill>
                  <a:schemeClr val="tx1">
                    <a:lumMod val="75000"/>
                    <a:lumOff val="25000"/>
                  </a:schemeClr>
                </a:solidFill>
                <a:latin typeface="Arial" panose="020B0604020202020204" pitchFamily="34" charset="0"/>
                <a:cs typeface="Arial" panose="020B0604020202020204" pitchFamily="34" charset="0"/>
              </a:rPr>
              <a:t>entendimento pode ajudar a </a:t>
            </a:r>
            <a:r>
              <a:rPr lang="pt-BR" sz="1800" b="1" dirty="0">
                <a:solidFill>
                  <a:schemeClr val="tx1">
                    <a:lumMod val="75000"/>
                    <a:lumOff val="25000"/>
                  </a:schemeClr>
                </a:solidFill>
                <a:latin typeface="Arial" panose="020B0604020202020204" pitchFamily="34" charset="0"/>
                <a:cs typeface="Arial" panose="020B0604020202020204" pitchFamily="34" charset="0"/>
              </a:rPr>
              <a:t>reduzir o número de defeitos </a:t>
            </a:r>
            <a:r>
              <a:rPr lang="pt-BR" sz="1800" dirty="0">
                <a:solidFill>
                  <a:schemeClr val="tx1">
                    <a:lumMod val="75000"/>
                    <a:lumOff val="25000"/>
                  </a:schemeClr>
                </a:solidFill>
                <a:latin typeface="Arial" panose="020B0604020202020204" pitchFamily="34" charset="0"/>
                <a:cs typeface="Arial" panose="020B0604020202020204" pitchFamily="34" charset="0"/>
              </a:rPr>
              <a:t>no futuro. </a:t>
            </a:r>
            <a:endParaRPr lang="pt-BR" sz="1800" dirty="0" smtClean="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smtClean="0">
                <a:solidFill>
                  <a:schemeClr val="tx1">
                    <a:lumMod val="75000"/>
                    <a:lumOff val="25000"/>
                  </a:schemeClr>
                </a:solidFill>
                <a:latin typeface="Arial" panose="020B0604020202020204" pitchFamily="34" charset="0"/>
                <a:cs typeface="Arial" panose="020B0604020202020204" pitchFamily="34" charset="0"/>
              </a:rPr>
              <a:t>Os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modelos </a:t>
            </a:r>
            <a:r>
              <a:rPr lang="pt-BR" sz="1800" b="1" dirty="0">
                <a:solidFill>
                  <a:schemeClr val="tx1">
                    <a:lumMod val="75000"/>
                    <a:lumOff val="25000"/>
                  </a:schemeClr>
                </a:solidFill>
                <a:latin typeface="Arial" panose="020B0604020202020204" pitchFamily="34" charset="0"/>
                <a:cs typeface="Arial" panose="020B0604020202020204" pitchFamily="34" charset="0"/>
              </a:rPr>
              <a:t>animais </a:t>
            </a:r>
            <a:r>
              <a:rPr lang="pt-BR" sz="1800" dirty="0">
                <a:solidFill>
                  <a:schemeClr val="tx1">
                    <a:lumMod val="75000"/>
                    <a:lumOff val="25000"/>
                  </a:schemeClr>
                </a:solidFill>
                <a:latin typeface="Arial" panose="020B0604020202020204" pitchFamily="34" charset="0"/>
                <a:cs typeface="Arial" panose="020B0604020202020204" pitchFamily="34" charset="0"/>
              </a:rPr>
              <a:t>estão sendo usados ​​para </a:t>
            </a:r>
            <a:r>
              <a:rPr lang="pt-BR" sz="1800" b="1" dirty="0">
                <a:solidFill>
                  <a:schemeClr val="tx1">
                    <a:lumMod val="75000"/>
                    <a:lumOff val="25000"/>
                  </a:schemeClr>
                </a:solidFill>
                <a:latin typeface="Arial" panose="020B0604020202020204" pitchFamily="34" charset="0"/>
                <a:cs typeface="Arial" panose="020B0604020202020204" pitchFamily="34" charset="0"/>
              </a:rPr>
              <a:t>entender e tratar melhor a </a:t>
            </a:r>
            <a:r>
              <a:rPr lang="pt-BR" sz="1800" b="1" dirty="0" err="1" smtClean="0">
                <a:solidFill>
                  <a:schemeClr val="tx1">
                    <a:lumMod val="75000"/>
                    <a:lumOff val="25000"/>
                  </a:schemeClr>
                </a:solidFill>
                <a:latin typeface="Arial" panose="020B0604020202020204" pitchFamily="34" charset="0"/>
                <a:cs typeface="Arial" panose="020B0604020202020204" pitchFamily="34" charset="0"/>
              </a:rPr>
              <a:t>dismotilidade</a:t>
            </a:r>
            <a:r>
              <a:rPr lang="pt-BR" sz="1800" dirty="0" smtClean="0">
                <a:solidFill>
                  <a:schemeClr val="tx1">
                    <a:lumMod val="75000"/>
                    <a:lumOff val="25000"/>
                  </a:schemeClr>
                </a:solidFill>
                <a:latin typeface="Arial" panose="020B0604020202020204" pitchFamily="34" charset="0"/>
                <a:cs typeface="Arial" panose="020B0604020202020204" pitchFamily="34" charset="0"/>
              </a:rPr>
              <a:t>.</a:t>
            </a:r>
            <a:endParaRPr lang="pt-BR" sz="1800" dirty="0">
              <a:solidFill>
                <a:schemeClr val="tx1">
                  <a:lumMod val="75000"/>
                  <a:lumOff val="25000"/>
                </a:schemeClr>
              </a:solidFill>
              <a:latin typeface="Arial" panose="020B0604020202020204" pitchFamily="34" charset="0"/>
              <a:cs typeface="Arial" panose="020B0604020202020204" pitchFamily="34" charset="0"/>
            </a:endParaRPr>
          </a:p>
          <a:p>
            <a:pPr algn="just" eaLnBrk="1" fontAlgn="auto" hangingPunct="1">
              <a:spcAft>
                <a:spcPts val="0"/>
              </a:spcAft>
              <a:buFont typeface="Wingdings 3" charset="2"/>
              <a:buChar char=""/>
              <a:defRPr/>
            </a:pPr>
            <a:r>
              <a:rPr lang="pt-BR" sz="1800" dirty="0">
                <a:solidFill>
                  <a:schemeClr val="tx1">
                    <a:lumMod val="75000"/>
                    <a:lumOff val="25000"/>
                  </a:schemeClr>
                </a:solidFill>
                <a:latin typeface="Arial" panose="020B0604020202020204" pitchFamily="34" charset="0"/>
                <a:cs typeface="Arial" panose="020B0604020202020204" pitchFamily="34" charset="0"/>
              </a:rPr>
              <a:t>As investigações clínicas </a:t>
            </a:r>
            <a:r>
              <a:rPr lang="pt-BR" sz="1800" b="1" dirty="0">
                <a:solidFill>
                  <a:schemeClr val="tx1">
                    <a:lumMod val="75000"/>
                    <a:lumOff val="25000"/>
                  </a:schemeClr>
                </a:solidFill>
                <a:latin typeface="Arial" panose="020B0604020202020204" pitchFamily="34" charset="0"/>
                <a:cs typeface="Arial" panose="020B0604020202020204" pitchFamily="34" charset="0"/>
              </a:rPr>
              <a:t>continuam a avaliar os métodos de reparação</a:t>
            </a:r>
            <a:r>
              <a:rPr lang="pt-BR" sz="1800" dirty="0">
                <a:solidFill>
                  <a:schemeClr val="tx1">
                    <a:lumMod val="75000"/>
                    <a:lumOff val="25000"/>
                  </a:schemeClr>
                </a:solidFill>
                <a:latin typeface="Arial" panose="020B0604020202020204" pitchFamily="34" charset="0"/>
                <a:cs typeface="Arial" panose="020B0604020202020204" pitchFamily="34" charset="0"/>
              </a:rPr>
              <a:t>, o </a:t>
            </a:r>
            <a:r>
              <a:rPr lang="pt-BR" sz="1800" b="1" dirty="0">
                <a:solidFill>
                  <a:schemeClr val="tx1">
                    <a:lumMod val="75000"/>
                    <a:lumOff val="25000"/>
                  </a:schemeClr>
                </a:solidFill>
                <a:latin typeface="Arial" panose="020B0604020202020204" pitchFamily="34" charset="0"/>
                <a:cs typeface="Arial" panose="020B0604020202020204" pitchFamily="34" charset="0"/>
              </a:rPr>
              <a:t>momento </a:t>
            </a:r>
            <a:r>
              <a:rPr lang="pt-BR" sz="1800" b="1" dirty="0" smtClean="0">
                <a:solidFill>
                  <a:schemeClr val="tx1">
                    <a:lumMod val="75000"/>
                    <a:lumOff val="25000"/>
                  </a:schemeClr>
                </a:solidFill>
                <a:latin typeface="Arial" panose="020B0604020202020204" pitchFamily="34" charset="0"/>
                <a:cs typeface="Arial" panose="020B0604020202020204" pitchFamily="34" charset="0"/>
              </a:rPr>
              <a:t>de nascer</a:t>
            </a:r>
            <a:r>
              <a:rPr lang="pt-BR" sz="1800" dirty="0" smtClean="0">
                <a:solidFill>
                  <a:schemeClr val="tx1">
                    <a:lumMod val="75000"/>
                    <a:lumOff val="25000"/>
                  </a:schemeClr>
                </a:solidFill>
                <a:latin typeface="Arial" panose="020B0604020202020204" pitchFamily="34" charset="0"/>
                <a:cs typeface="Arial" panose="020B0604020202020204" pitchFamily="34" charset="0"/>
              </a:rPr>
              <a:t>, </a:t>
            </a:r>
            <a:r>
              <a:rPr lang="pt-BR" sz="1800" b="1" dirty="0">
                <a:solidFill>
                  <a:schemeClr val="tx1">
                    <a:lumMod val="75000"/>
                    <a:lumOff val="25000"/>
                  </a:schemeClr>
                </a:solidFill>
                <a:latin typeface="Arial" panose="020B0604020202020204" pitchFamily="34" charset="0"/>
                <a:cs typeface="Arial" panose="020B0604020202020204" pitchFamily="34" charset="0"/>
              </a:rPr>
              <a:t>bem como a alocação de recursos</a:t>
            </a:r>
            <a:r>
              <a:rPr lang="pt-BR" sz="1800" dirty="0">
                <a:solidFill>
                  <a:schemeClr val="tx1">
                    <a:lumMod val="75000"/>
                    <a:lumOff val="25000"/>
                  </a:schemeClr>
                </a:solidFill>
                <a:latin typeface="Arial" panose="020B0604020202020204" pitchFamily="34" charset="0"/>
                <a:cs typeface="Arial" panose="020B0604020202020204" pitchFamily="34" charset="0"/>
              </a:rPr>
              <a:t> para cuidar desses </a:t>
            </a:r>
            <a:r>
              <a:rPr lang="pt-BR" sz="1800" dirty="0" smtClean="0">
                <a:solidFill>
                  <a:schemeClr val="tx1">
                    <a:lumMod val="75000"/>
                    <a:lumOff val="25000"/>
                  </a:schemeClr>
                </a:solidFill>
                <a:latin typeface="Arial" panose="020B0604020202020204" pitchFamily="34" charset="0"/>
                <a:cs typeface="Arial" panose="020B0604020202020204" pitchFamily="34" charset="0"/>
              </a:rPr>
              <a:t>recém-nascidos.</a:t>
            </a:r>
          </a:p>
          <a:p>
            <a:pPr marL="0" indent="0" algn="just" eaLnBrk="1" fontAlgn="auto" hangingPunct="1">
              <a:spcAft>
                <a:spcPts val="0"/>
              </a:spcAft>
              <a:buFont typeface="Wingdings 3" charset="2"/>
              <a:buNone/>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Content Placeholder 3" descr="Captura de Tela 2012-07-30 às 23.20.13.png"/>
          <p:cNvPicPr>
            <a:picLocks noGrp="1" noChangeAspect="1"/>
          </p:cNvPicPr>
          <p:nvPr>
            <p:ph idx="1"/>
          </p:nvPr>
        </p:nvPicPr>
        <p:blipFill>
          <a:blip r:embed="rId2"/>
          <a:srcRect/>
          <a:stretch>
            <a:fillRect/>
          </a:stretch>
        </p:blipFill>
        <p:spPr>
          <a:xfrm>
            <a:off x="2576513" y="176213"/>
            <a:ext cx="5949950" cy="6681787"/>
          </a:xfr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table"/>
          <p:cNvPicPr>
            <a:picLocks noChangeAspect="1"/>
          </p:cNvPicPr>
          <p:nvPr/>
        </p:nvPicPr>
        <p:blipFill>
          <a:blip r:embed="rId2"/>
          <a:srcRect/>
          <a:stretch>
            <a:fillRect/>
          </a:stretch>
        </p:blipFill>
        <p:spPr bwMode="auto">
          <a:xfrm>
            <a:off x="822325" y="927100"/>
            <a:ext cx="10375900" cy="5048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a:xfrm>
            <a:off x="2592388" y="623888"/>
            <a:ext cx="8912225" cy="1281112"/>
          </a:xfrm>
        </p:spPr>
        <p:txBody>
          <a:bodyPr/>
          <a:lstStyle/>
          <a:p>
            <a:pPr eaLnBrk="1" hangingPunct="1"/>
            <a:r>
              <a:rPr lang="pt-BR" smtClean="0">
                <a:latin typeface="Arial" pitchFamily="34" charset="0"/>
                <a:cs typeface="Arial" pitchFamily="34" charset="0"/>
              </a:rPr>
              <a:t>Gastrosquise – Referências</a:t>
            </a:r>
            <a:endParaRPr lang="pt-BR" smtClean="0"/>
          </a:p>
        </p:txBody>
      </p:sp>
      <p:sp>
        <p:nvSpPr>
          <p:cNvPr id="3" name="Espaço Reservado para Conteúdo 2"/>
          <p:cNvSpPr>
            <a:spLocks noGrp="1"/>
          </p:cNvSpPr>
          <p:nvPr>
            <p:ph idx="1"/>
          </p:nvPr>
        </p:nvSpPr>
        <p:spPr>
          <a:xfrm>
            <a:off x="677863" y="1390650"/>
            <a:ext cx="11099800" cy="4829175"/>
          </a:xfrm>
        </p:spPr>
        <p:txBody>
          <a:bodyPr rtlCol="0">
            <a:normAutofit fontScale="32500" lnSpcReduction="20000"/>
          </a:bodyPr>
          <a:lstStyle/>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Islam</a:t>
            </a:r>
            <a:r>
              <a:rPr lang="pt-BR" sz="1800" dirty="0">
                <a:solidFill>
                  <a:schemeClr val="tx1">
                    <a:lumMod val="75000"/>
                    <a:lumOff val="25000"/>
                  </a:schemeClr>
                </a:solidFill>
              </a:rPr>
              <a:t> S: Avanços na cirurgia para defeitos da parede abdominal: </a:t>
            </a:r>
            <a:r>
              <a:rPr lang="pt-BR" sz="1800" dirty="0" err="1">
                <a:solidFill>
                  <a:schemeClr val="tx1">
                    <a:lumMod val="75000"/>
                    <a:lumOff val="25000"/>
                  </a:schemeClr>
                </a:solidFill>
              </a:rPr>
              <a:t>gastrosquise</a:t>
            </a:r>
            <a:r>
              <a:rPr lang="pt-BR" sz="1800" dirty="0">
                <a:solidFill>
                  <a:schemeClr val="tx1">
                    <a:lumMod val="75000"/>
                    <a:lumOff val="25000"/>
                  </a:schemeClr>
                </a:solidFill>
              </a:rPr>
              <a:t> e </a:t>
            </a:r>
            <a:r>
              <a:rPr lang="pt-BR" sz="1800" dirty="0" err="1">
                <a:solidFill>
                  <a:schemeClr val="tx1">
                    <a:lumMod val="75000"/>
                    <a:lumOff val="25000"/>
                  </a:schemeClr>
                </a:solidFill>
              </a:rPr>
              <a:t>onfalocele</a:t>
            </a:r>
            <a:r>
              <a:rPr lang="pt-BR" sz="1800" dirty="0">
                <a:solidFill>
                  <a:schemeClr val="tx1">
                    <a:lumMod val="75000"/>
                    <a:lumOff val="25000"/>
                  </a:schemeClr>
                </a:solidFill>
              </a:rPr>
              <a:t>. </a:t>
            </a:r>
            <a:r>
              <a:rPr lang="pt-BR" sz="1800" i="1" dirty="0" err="1">
                <a:solidFill>
                  <a:schemeClr val="tx1">
                    <a:lumMod val="75000"/>
                    <a:lumOff val="25000"/>
                  </a:schemeClr>
                </a:solidFill>
              </a:rPr>
              <a:t>Clin</a:t>
            </a:r>
            <a:r>
              <a:rPr lang="pt-BR" sz="1800" i="1" dirty="0">
                <a:solidFill>
                  <a:schemeClr val="tx1">
                    <a:lumMod val="75000"/>
                    <a:lumOff val="25000"/>
                  </a:schemeClr>
                </a:solidFill>
              </a:rPr>
              <a:t> </a:t>
            </a:r>
            <a:r>
              <a:rPr lang="pt-BR" sz="1800" i="1" dirty="0" err="1">
                <a:solidFill>
                  <a:schemeClr val="tx1">
                    <a:lumMod val="75000"/>
                    <a:lumOff val="25000"/>
                  </a:schemeClr>
                </a:solidFill>
              </a:rPr>
              <a:t>Perinatol</a:t>
            </a:r>
            <a:r>
              <a:rPr lang="pt-BR" sz="1800" dirty="0">
                <a:solidFill>
                  <a:schemeClr val="tx1">
                    <a:lumMod val="75000"/>
                    <a:lumOff val="25000"/>
                  </a:schemeClr>
                </a:solidFill>
              </a:rPr>
              <a:t> 39: 375, 2012   </a:t>
            </a:r>
            <a:r>
              <a:rPr lang="pt-BR" sz="1800" u="sng" dirty="0">
                <a:solidFill>
                  <a:schemeClr val="tx1">
                    <a:lumMod val="75000"/>
                    <a:lumOff val="25000"/>
                  </a:schemeClr>
                </a:solidFill>
                <a:hlinkClick r:id="rId2"/>
              </a:rPr>
              <a:t>[PMID: 22682386]</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Chabra</a:t>
            </a:r>
            <a:r>
              <a:rPr lang="pt-BR" sz="1800" dirty="0">
                <a:solidFill>
                  <a:schemeClr val="tx1">
                    <a:lumMod val="75000"/>
                    <a:lumOff val="25000"/>
                  </a:schemeClr>
                </a:solidFill>
              </a:rPr>
              <a:t> S: </a:t>
            </a:r>
            <a:r>
              <a:rPr lang="pt-BR" sz="1800" dirty="0" err="1">
                <a:solidFill>
                  <a:schemeClr val="tx1">
                    <a:lumMod val="75000"/>
                    <a:lumOff val="25000"/>
                  </a:schemeClr>
                </a:solidFill>
              </a:rPr>
              <a:t>Gastroschisis</a:t>
            </a:r>
            <a:r>
              <a:rPr lang="pt-BR" sz="1800" dirty="0">
                <a:solidFill>
                  <a:schemeClr val="tx1">
                    <a:lumMod val="75000"/>
                    <a:lumOff val="25000"/>
                  </a:schemeClr>
                </a:solidFill>
              </a:rPr>
              <a:t>: breve antecedência. </a:t>
            </a:r>
            <a:r>
              <a:rPr lang="pt-BR" sz="1800" i="1" dirty="0">
                <a:solidFill>
                  <a:schemeClr val="tx1">
                    <a:lumMod val="75000"/>
                    <a:lumOff val="25000"/>
                  </a:schemeClr>
                </a:solidFill>
              </a:rPr>
              <a:t>J </a:t>
            </a:r>
            <a:r>
              <a:rPr lang="pt-BR" sz="1800" i="1" dirty="0" err="1">
                <a:solidFill>
                  <a:schemeClr val="tx1">
                    <a:lumMod val="75000"/>
                    <a:lumOff val="25000"/>
                  </a:schemeClr>
                </a:solidFill>
              </a:rPr>
              <a:t>Perinat</a:t>
            </a:r>
            <a:r>
              <a:rPr lang="pt-BR" sz="1800" i="1" dirty="0">
                <a:solidFill>
                  <a:schemeClr val="tx1">
                    <a:lumMod val="75000"/>
                    <a:lumOff val="25000"/>
                  </a:schemeClr>
                </a:solidFill>
              </a:rPr>
              <a:t> </a:t>
            </a:r>
            <a:r>
              <a:rPr lang="pt-BR" sz="1800" i="1" dirty="0" err="1">
                <a:solidFill>
                  <a:schemeClr val="tx1">
                    <a:lumMod val="75000"/>
                    <a:lumOff val="25000"/>
                  </a:schemeClr>
                </a:solidFill>
              </a:rPr>
              <a:t>Med</a:t>
            </a:r>
            <a:r>
              <a:rPr lang="pt-BR" sz="1800" dirty="0">
                <a:solidFill>
                  <a:schemeClr val="tx1">
                    <a:lumMod val="75000"/>
                    <a:lumOff val="25000"/>
                  </a:schemeClr>
                </a:solidFill>
              </a:rPr>
              <a:t> 35 :, 2007   </a:t>
            </a:r>
            <a:r>
              <a:rPr lang="pt-BR" sz="1800" u="sng" dirty="0">
                <a:solidFill>
                  <a:schemeClr val="tx1">
                    <a:lumMod val="75000"/>
                    <a:lumOff val="25000"/>
                  </a:schemeClr>
                </a:solidFill>
                <a:hlinkClick r:id="rId3"/>
              </a:rPr>
              <a:t>[PMID: 17605599]</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a:solidFill>
                  <a:schemeClr val="tx1">
                    <a:lumMod val="75000"/>
                    <a:lumOff val="25000"/>
                  </a:schemeClr>
                </a:solidFill>
              </a:rPr>
              <a:t>Schuster SR: um novo método para o reparo encenado de grandes </a:t>
            </a:r>
            <a:r>
              <a:rPr lang="pt-BR" sz="1800" dirty="0" err="1">
                <a:solidFill>
                  <a:schemeClr val="tx1">
                    <a:lumMod val="75000"/>
                    <a:lumOff val="25000"/>
                  </a:schemeClr>
                </a:solidFill>
              </a:rPr>
              <a:t>omphaloceles</a:t>
            </a:r>
            <a:r>
              <a:rPr lang="pt-BR" sz="1800"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i="1" dirty="0">
                <a:solidFill>
                  <a:schemeClr val="tx1">
                    <a:lumMod val="75000"/>
                    <a:lumOff val="25000"/>
                  </a:schemeClr>
                </a:solidFill>
              </a:rPr>
              <a:t> </a:t>
            </a:r>
            <a:r>
              <a:rPr lang="pt-BR" sz="1800" i="1" dirty="0" err="1">
                <a:solidFill>
                  <a:schemeClr val="tx1">
                    <a:lumMod val="75000"/>
                    <a:lumOff val="25000"/>
                  </a:schemeClr>
                </a:solidFill>
              </a:rPr>
              <a:t>Obstet</a:t>
            </a:r>
            <a:r>
              <a:rPr lang="pt-BR" sz="1800" dirty="0">
                <a:solidFill>
                  <a:schemeClr val="tx1">
                    <a:lumMod val="75000"/>
                    <a:lumOff val="25000"/>
                  </a:schemeClr>
                </a:solidFill>
              </a:rPr>
              <a:t> 125: 837, 1967   </a:t>
            </a:r>
            <a:r>
              <a:rPr lang="pt-BR" sz="1800" u="sng" dirty="0">
                <a:solidFill>
                  <a:schemeClr val="tx1">
                    <a:lumMod val="75000"/>
                    <a:lumOff val="25000"/>
                  </a:schemeClr>
                </a:solidFill>
                <a:hlinkClick r:id="rId4"/>
              </a:rPr>
              <a:t>[PMID: 4227443]</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a:solidFill>
                  <a:schemeClr val="tx1">
                    <a:lumMod val="75000"/>
                    <a:lumOff val="25000"/>
                  </a:schemeClr>
                </a:solidFill>
              </a:rPr>
              <a:t>Wright NJ, </a:t>
            </a:r>
            <a:r>
              <a:rPr lang="pt-BR" sz="1800" dirty="0" err="1">
                <a:solidFill>
                  <a:schemeClr val="tx1">
                    <a:lumMod val="75000"/>
                    <a:lumOff val="25000"/>
                  </a:schemeClr>
                </a:solidFill>
              </a:rPr>
              <a:t>Zani</a:t>
            </a:r>
            <a:r>
              <a:rPr lang="pt-BR" sz="1800" dirty="0">
                <a:solidFill>
                  <a:schemeClr val="tx1">
                    <a:lumMod val="75000"/>
                    <a:lumOff val="25000"/>
                  </a:schemeClr>
                </a:solidFill>
              </a:rPr>
              <a:t> A, Ade-</a:t>
            </a:r>
            <a:r>
              <a:rPr lang="pt-BR" sz="1800" dirty="0" err="1">
                <a:solidFill>
                  <a:schemeClr val="tx1">
                    <a:lumMod val="75000"/>
                    <a:lumOff val="25000"/>
                  </a:schemeClr>
                </a:solidFill>
              </a:rPr>
              <a:t>Ajayi</a:t>
            </a:r>
            <a:r>
              <a:rPr lang="pt-BR" sz="1800" dirty="0">
                <a:solidFill>
                  <a:schemeClr val="tx1">
                    <a:lumMod val="75000"/>
                    <a:lumOff val="25000"/>
                  </a:schemeClr>
                </a:solidFill>
              </a:rPr>
              <a:t> N: epidemiologia, gestão e resultados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na África Subsaariana: resultados de uma pesquisa internacional. </a:t>
            </a:r>
            <a:r>
              <a:rPr lang="pt-BR" sz="1800" i="1" dirty="0" err="1">
                <a:solidFill>
                  <a:schemeClr val="tx1">
                    <a:lumMod val="75000"/>
                    <a:lumOff val="25000"/>
                  </a:schemeClr>
                </a:solidFill>
              </a:rPr>
              <a:t>Afr</a:t>
            </a:r>
            <a:r>
              <a:rPr lang="pt-BR" sz="1800" i="1" dirty="0">
                <a:solidFill>
                  <a:schemeClr val="tx1">
                    <a:lumMod val="75000"/>
                    <a:lumOff val="25000"/>
                  </a:schemeClr>
                </a:solidFill>
              </a:rPr>
              <a:t> J </a:t>
            </a:r>
            <a:r>
              <a:rPr lang="pt-BR" sz="1800" i="1" dirty="0" err="1">
                <a:solidFill>
                  <a:schemeClr val="tx1">
                    <a:lumMod val="75000"/>
                    <a:lumOff val="25000"/>
                  </a:schemeClr>
                </a:solidFill>
              </a:rPr>
              <a:t>Paediatr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12: 1, 2015 Jan-Mar   </a:t>
            </a:r>
            <a:r>
              <a:rPr lang="pt-BR" sz="1800" u="sng" dirty="0">
                <a:solidFill>
                  <a:schemeClr val="tx1">
                    <a:lumMod val="75000"/>
                    <a:lumOff val="25000"/>
                  </a:schemeClr>
                </a:solidFill>
                <a:hlinkClick r:id="rId5"/>
              </a:rPr>
              <a:t>[PMID: 25659541]</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Castilla</a:t>
            </a:r>
            <a:r>
              <a:rPr lang="pt-BR" sz="1800" dirty="0">
                <a:solidFill>
                  <a:schemeClr val="tx1">
                    <a:lumMod val="75000"/>
                    <a:lumOff val="25000"/>
                  </a:schemeClr>
                </a:solidFill>
              </a:rPr>
              <a:t> EE, </a:t>
            </a:r>
            <a:r>
              <a:rPr lang="pt-BR" sz="1800" dirty="0" err="1">
                <a:solidFill>
                  <a:schemeClr val="tx1">
                    <a:lumMod val="75000"/>
                    <a:lumOff val="25000"/>
                  </a:schemeClr>
                </a:solidFill>
              </a:rPr>
              <a:t>Mastroiacovo</a:t>
            </a:r>
            <a:r>
              <a:rPr lang="pt-BR" sz="1800" dirty="0">
                <a:solidFill>
                  <a:schemeClr val="tx1">
                    <a:lumMod val="75000"/>
                    <a:lumOff val="25000"/>
                  </a:schemeClr>
                </a:solidFill>
              </a:rPr>
              <a:t> P, </a:t>
            </a:r>
            <a:r>
              <a:rPr lang="pt-BR" sz="1800" dirty="0" err="1">
                <a:solidFill>
                  <a:schemeClr val="tx1">
                    <a:lumMod val="75000"/>
                    <a:lumOff val="25000"/>
                  </a:schemeClr>
                </a:solidFill>
              </a:rPr>
              <a:t>Orioli</a:t>
            </a:r>
            <a:r>
              <a:rPr lang="pt-BR" sz="1800" dirty="0">
                <a:solidFill>
                  <a:schemeClr val="tx1">
                    <a:lumMod val="75000"/>
                    <a:lumOff val="25000"/>
                  </a:schemeClr>
                </a:solidFill>
              </a:rPr>
              <a:t> IM: </a:t>
            </a:r>
            <a:r>
              <a:rPr lang="pt-BR" sz="1800" dirty="0" err="1">
                <a:solidFill>
                  <a:schemeClr val="tx1">
                    <a:lumMod val="75000"/>
                    <a:lumOff val="25000"/>
                  </a:schemeClr>
                </a:solidFill>
              </a:rPr>
              <a:t>Gastrosquisis</a:t>
            </a:r>
            <a:r>
              <a:rPr lang="pt-BR" sz="1800" dirty="0">
                <a:solidFill>
                  <a:schemeClr val="tx1">
                    <a:lumMod val="75000"/>
                    <a:lumOff val="25000"/>
                  </a:schemeClr>
                </a:solidFill>
              </a:rPr>
              <a:t>: epidemiologia internacional e perspectivas de saúde pública.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Med</a:t>
            </a:r>
            <a:r>
              <a:rPr lang="pt-BR" sz="1800" i="1" dirty="0">
                <a:solidFill>
                  <a:schemeClr val="tx1">
                    <a:lumMod val="75000"/>
                    <a:lumOff val="25000"/>
                  </a:schemeClr>
                </a:solidFill>
              </a:rPr>
              <a:t> </a:t>
            </a:r>
            <a:r>
              <a:rPr lang="pt-BR" sz="1800" i="1" dirty="0" err="1">
                <a:solidFill>
                  <a:schemeClr val="tx1">
                    <a:lumMod val="75000"/>
                    <a:lumOff val="25000"/>
                  </a:schemeClr>
                </a:solidFill>
              </a:rPr>
              <a:t>Genet</a:t>
            </a:r>
            <a:r>
              <a:rPr lang="pt-BR" sz="1800" i="1" dirty="0">
                <a:solidFill>
                  <a:schemeClr val="tx1">
                    <a:lumMod val="75000"/>
                    <a:lumOff val="25000"/>
                  </a:schemeClr>
                </a:solidFill>
              </a:rPr>
              <a:t> C </a:t>
            </a:r>
            <a:r>
              <a:rPr lang="pt-BR" sz="1800" i="1" dirty="0" err="1">
                <a:solidFill>
                  <a:schemeClr val="tx1">
                    <a:lumMod val="75000"/>
                    <a:lumOff val="25000"/>
                  </a:schemeClr>
                </a:solidFill>
              </a:rPr>
              <a:t>Semin</a:t>
            </a:r>
            <a:r>
              <a:rPr lang="pt-BR" sz="1800" i="1" dirty="0">
                <a:solidFill>
                  <a:schemeClr val="tx1">
                    <a:lumMod val="75000"/>
                    <a:lumOff val="25000"/>
                  </a:schemeClr>
                </a:solidFill>
              </a:rPr>
              <a:t> </a:t>
            </a:r>
            <a:r>
              <a:rPr lang="pt-BR" sz="1800" i="1" dirty="0" err="1">
                <a:solidFill>
                  <a:schemeClr val="tx1">
                    <a:lumMod val="75000"/>
                    <a:lumOff val="25000"/>
                  </a:schemeClr>
                </a:solidFill>
              </a:rPr>
              <a:t>Med</a:t>
            </a:r>
            <a:r>
              <a:rPr lang="pt-BR" sz="1800" i="1" dirty="0">
                <a:solidFill>
                  <a:schemeClr val="tx1">
                    <a:lumMod val="75000"/>
                    <a:lumOff val="25000"/>
                  </a:schemeClr>
                </a:solidFill>
              </a:rPr>
              <a:t> </a:t>
            </a:r>
            <a:r>
              <a:rPr lang="pt-BR" sz="1800" i="1" dirty="0" err="1">
                <a:solidFill>
                  <a:schemeClr val="tx1">
                    <a:lumMod val="75000"/>
                    <a:lumOff val="25000"/>
                  </a:schemeClr>
                </a:solidFill>
              </a:rPr>
              <a:t>Genet</a:t>
            </a:r>
            <a:r>
              <a:rPr lang="pt-BR" sz="1800" dirty="0">
                <a:solidFill>
                  <a:schemeClr val="tx1">
                    <a:lumMod val="75000"/>
                    <a:lumOff val="25000"/>
                  </a:schemeClr>
                </a:solidFill>
              </a:rPr>
              <a:t> 148C: 162, 2008   </a:t>
            </a:r>
            <a:r>
              <a:rPr lang="pt-BR" sz="1800" u="sng" dirty="0">
                <a:solidFill>
                  <a:schemeClr val="tx1">
                    <a:lumMod val="75000"/>
                    <a:lumOff val="25000"/>
                  </a:schemeClr>
                </a:solidFill>
                <a:hlinkClick r:id="rId6"/>
              </a:rPr>
              <a:t>[PMID: 18655097]</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a:solidFill>
                  <a:schemeClr val="tx1">
                    <a:lumMod val="75000"/>
                    <a:lumOff val="25000"/>
                  </a:schemeClr>
                </a:solidFill>
              </a:rPr>
              <a:t>Parker SE et al: estimativas atualizadas da prevalência nacional de natalidade para defeitos de nascimento selecionados nos Estados Unidos, 2004-2006. </a:t>
            </a:r>
            <a:r>
              <a:rPr lang="pt-BR" sz="1800" i="1" dirty="0" err="1">
                <a:solidFill>
                  <a:schemeClr val="tx1">
                    <a:lumMod val="75000"/>
                    <a:lumOff val="25000"/>
                  </a:schemeClr>
                </a:solidFill>
              </a:rPr>
              <a:t>Defectos</a:t>
            </a:r>
            <a:r>
              <a:rPr lang="pt-BR" sz="1800" i="1" dirty="0">
                <a:solidFill>
                  <a:schemeClr val="tx1">
                    <a:lumMod val="75000"/>
                    <a:lumOff val="25000"/>
                  </a:schemeClr>
                </a:solidFill>
              </a:rPr>
              <a:t> de nascimento Res A </a:t>
            </a:r>
            <a:r>
              <a:rPr lang="pt-BR" sz="1800" i="1" dirty="0" err="1">
                <a:solidFill>
                  <a:schemeClr val="tx1">
                    <a:lumMod val="75000"/>
                    <a:lumOff val="25000"/>
                  </a:schemeClr>
                </a:solidFill>
              </a:rPr>
              <a:t>Clin</a:t>
            </a:r>
            <a:r>
              <a:rPr lang="pt-BR" sz="1800" i="1" dirty="0">
                <a:solidFill>
                  <a:schemeClr val="tx1">
                    <a:lumMod val="75000"/>
                    <a:lumOff val="25000"/>
                  </a:schemeClr>
                </a:solidFill>
              </a:rPr>
              <a:t> Mol </a:t>
            </a:r>
            <a:r>
              <a:rPr lang="pt-BR" sz="1800" i="1" dirty="0" err="1">
                <a:solidFill>
                  <a:schemeClr val="tx1">
                    <a:lumMod val="75000"/>
                    <a:lumOff val="25000"/>
                  </a:schemeClr>
                </a:solidFill>
              </a:rPr>
              <a:t>Teratol</a:t>
            </a:r>
            <a:r>
              <a:rPr lang="pt-BR" sz="1800" dirty="0">
                <a:solidFill>
                  <a:schemeClr val="tx1">
                    <a:lumMod val="75000"/>
                    <a:lumOff val="25000"/>
                  </a:schemeClr>
                </a:solidFill>
              </a:rPr>
              <a:t> 88: 1008, 2010   </a:t>
            </a:r>
            <a:r>
              <a:rPr lang="pt-BR" sz="1800" u="sng" dirty="0">
                <a:solidFill>
                  <a:schemeClr val="tx1">
                    <a:lumMod val="75000"/>
                    <a:lumOff val="25000"/>
                  </a:schemeClr>
                </a:solidFill>
                <a:hlinkClick r:id="rId7"/>
              </a:rPr>
              <a:t>[PMID: 20878909]</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a:solidFill>
                  <a:schemeClr val="tx1">
                    <a:lumMod val="75000"/>
                    <a:lumOff val="25000"/>
                  </a:schemeClr>
                </a:solidFill>
              </a:rPr>
              <a:t>Centros para Controle e Prevenção de Doenças (CDC): internações hospitalares, taxas hospitalares e óbitos hospitalares em crianças com defeitos congênitos selecionados - Estados Unidos, 2003. </a:t>
            </a:r>
            <a:r>
              <a:rPr lang="pt-BR" sz="1800" i="1" dirty="0">
                <a:solidFill>
                  <a:schemeClr val="tx1">
                    <a:lumMod val="75000"/>
                    <a:lumOff val="25000"/>
                  </a:schemeClr>
                </a:solidFill>
              </a:rPr>
              <a:t>MMWR </a:t>
            </a:r>
            <a:r>
              <a:rPr lang="pt-BR" sz="1800" i="1" dirty="0" err="1">
                <a:solidFill>
                  <a:schemeClr val="tx1">
                    <a:lumMod val="75000"/>
                    <a:lumOff val="25000"/>
                  </a:schemeClr>
                </a:solidFill>
              </a:rPr>
              <a:t>Morb</a:t>
            </a:r>
            <a:r>
              <a:rPr lang="pt-BR" sz="1800" i="1" dirty="0">
                <a:solidFill>
                  <a:schemeClr val="tx1">
                    <a:lumMod val="75000"/>
                    <a:lumOff val="25000"/>
                  </a:schemeClr>
                </a:solidFill>
              </a:rPr>
              <a:t> Mortal </a:t>
            </a:r>
            <a:r>
              <a:rPr lang="pt-BR" sz="1800" i="1" dirty="0" err="1">
                <a:solidFill>
                  <a:schemeClr val="tx1">
                    <a:lumMod val="75000"/>
                    <a:lumOff val="25000"/>
                  </a:schemeClr>
                </a:solidFill>
              </a:rPr>
              <a:t>Wkly</a:t>
            </a:r>
            <a:r>
              <a:rPr lang="pt-BR" sz="1800" i="1" dirty="0">
                <a:solidFill>
                  <a:schemeClr val="tx1">
                    <a:lumMod val="75000"/>
                    <a:lumOff val="25000"/>
                  </a:schemeClr>
                </a:solidFill>
              </a:rPr>
              <a:t> Rep</a:t>
            </a:r>
            <a:r>
              <a:rPr lang="pt-BR" sz="1800" dirty="0">
                <a:solidFill>
                  <a:schemeClr val="tx1">
                    <a:lumMod val="75000"/>
                    <a:lumOff val="25000"/>
                  </a:schemeClr>
                </a:solidFill>
              </a:rPr>
              <a:t> 56:25, 2007   </a:t>
            </a:r>
            <a:r>
              <a:rPr lang="pt-BR" sz="1800" u="sng" dirty="0">
                <a:solidFill>
                  <a:schemeClr val="tx1">
                    <a:lumMod val="75000"/>
                    <a:lumOff val="25000"/>
                  </a:schemeClr>
                </a:solidFill>
                <a:hlinkClick r:id="rId8"/>
              </a:rPr>
              <a:t>[PMID: 17230142]</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Hook-Dufresne</a:t>
            </a:r>
            <a:r>
              <a:rPr lang="pt-BR" sz="1800" dirty="0">
                <a:solidFill>
                  <a:schemeClr val="tx1">
                    <a:lumMod val="75000"/>
                    <a:lumOff val="25000"/>
                  </a:schemeClr>
                </a:solidFill>
              </a:rPr>
              <a:t> DM et al: O fardo econômico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custos de um defeito congênito. </a:t>
            </a:r>
            <a:r>
              <a:rPr lang="pt-BR" sz="1800" i="1" dirty="0">
                <a:solidFill>
                  <a:schemeClr val="tx1">
                    <a:lumMod val="75000"/>
                    <a:lumOff val="25000"/>
                  </a:schemeClr>
                </a:solidFill>
              </a:rPr>
              <a:t>J </a:t>
            </a:r>
            <a:r>
              <a:rPr lang="pt-BR" sz="1800" i="1" dirty="0" err="1">
                <a:solidFill>
                  <a:schemeClr val="tx1">
                    <a:lumMod val="75000"/>
                    <a:lumOff val="25000"/>
                  </a:schemeClr>
                </a:solidFill>
              </a:rPr>
              <a:t>Surg</a:t>
            </a:r>
            <a:r>
              <a:rPr lang="pt-BR" sz="1800" i="1" dirty="0">
                <a:solidFill>
                  <a:schemeClr val="tx1">
                    <a:lumMod val="75000"/>
                    <a:lumOff val="25000"/>
                  </a:schemeClr>
                </a:solidFill>
              </a:rPr>
              <a:t> Res</a:t>
            </a:r>
            <a:r>
              <a:rPr lang="pt-BR" sz="1800" dirty="0">
                <a:solidFill>
                  <a:schemeClr val="tx1">
                    <a:lumMod val="75000"/>
                    <a:lumOff val="25000"/>
                  </a:schemeClr>
                </a:solidFill>
              </a:rPr>
              <a:t> 195: 16, 2015   </a:t>
            </a:r>
            <a:r>
              <a:rPr lang="pt-BR" sz="1800" u="sng" dirty="0">
                <a:solidFill>
                  <a:schemeClr val="tx1">
                    <a:lumMod val="75000"/>
                    <a:lumOff val="25000"/>
                  </a:schemeClr>
                </a:solidFill>
                <a:hlinkClick r:id="rId9"/>
              </a:rPr>
              <a:t>[PMID: 25703160]</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Squires</a:t>
            </a:r>
            <a:r>
              <a:rPr lang="pt-BR" sz="1800" dirty="0">
                <a:solidFill>
                  <a:schemeClr val="tx1">
                    <a:lumMod val="75000"/>
                    <a:lumOff val="25000"/>
                  </a:schemeClr>
                </a:solidFill>
              </a:rPr>
              <a:t> RH et al: História natural da falência intestinal pediátrica: relatório inicial do Consórcio de Falha Intestinal Pediátrica.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dirty="0">
                <a:solidFill>
                  <a:schemeClr val="tx1">
                    <a:lumMod val="75000"/>
                    <a:lumOff val="25000"/>
                  </a:schemeClr>
                </a:solidFill>
              </a:rPr>
              <a:t> 161: 723, 2012   </a:t>
            </a:r>
            <a:r>
              <a:rPr lang="pt-BR" sz="1800" u="sng" dirty="0">
                <a:solidFill>
                  <a:schemeClr val="tx1">
                    <a:lumMod val="75000"/>
                    <a:lumOff val="25000"/>
                  </a:schemeClr>
                </a:solidFill>
                <a:hlinkClick r:id="rId10"/>
              </a:rPr>
              <a:t>[PMID: 22578586]</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Loane</a:t>
            </a:r>
            <a:r>
              <a:rPr lang="pt-BR" sz="1800" dirty="0">
                <a:solidFill>
                  <a:schemeClr val="tx1">
                    <a:lumMod val="75000"/>
                    <a:lumOff val="25000"/>
                  </a:schemeClr>
                </a:solidFill>
              </a:rPr>
              <a:t> M et al: Aumento da prevalência de </a:t>
            </a:r>
            <a:r>
              <a:rPr lang="pt-BR" sz="1800" dirty="0" err="1">
                <a:solidFill>
                  <a:schemeClr val="tx1">
                    <a:lumMod val="75000"/>
                    <a:lumOff val="25000"/>
                  </a:schemeClr>
                </a:solidFill>
              </a:rPr>
              <a:t>gastrosquise</a:t>
            </a:r>
            <a:r>
              <a:rPr lang="pt-BR" sz="1800" dirty="0">
                <a:solidFill>
                  <a:schemeClr val="tx1">
                    <a:lumMod val="75000"/>
                    <a:lumOff val="25000"/>
                  </a:schemeClr>
                </a:solidFill>
              </a:rPr>
              <a:t> na Europa 1980-2002: um fenômeno restrito a mães mais jovens? </a:t>
            </a:r>
            <a:r>
              <a:rPr lang="pt-BR" sz="1800" i="1" dirty="0" err="1">
                <a:solidFill>
                  <a:schemeClr val="tx1">
                    <a:lumMod val="75000"/>
                    <a:lumOff val="25000"/>
                  </a:schemeClr>
                </a:solidFill>
              </a:rPr>
              <a:t>Paediatr</a:t>
            </a:r>
            <a:r>
              <a:rPr lang="pt-BR" sz="1800" i="1" dirty="0">
                <a:solidFill>
                  <a:schemeClr val="tx1">
                    <a:lumMod val="75000"/>
                    <a:lumOff val="25000"/>
                  </a:schemeClr>
                </a:solidFill>
              </a:rPr>
              <a:t> </a:t>
            </a:r>
            <a:r>
              <a:rPr lang="pt-BR" sz="1800" i="1" dirty="0" err="1">
                <a:solidFill>
                  <a:schemeClr val="tx1">
                    <a:lumMod val="75000"/>
                    <a:lumOff val="25000"/>
                  </a:schemeClr>
                </a:solidFill>
              </a:rPr>
              <a:t>Perinat</a:t>
            </a:r>
            <a:r>
              <a:rPr lang="pt-BR" sz="1800" i="1" dirty="0">
                <a:solidFill>
                  <a:schemeClr val="tx1">
                    <a:lumMod val="75000"/>
                    <a:lumOff val="25000"/>
                  </a:schemeClr>
                </a:solidFill>
              </a:rPr>
              <a:t> </a:t>
            </a:r>
            <a:r>
              <a:rPr lang="pt-BR" sz="1800" i="1" dirty="0" err="1">
                <a:solidFill>
                  <a:schemeClr val="tx1">
                    <a:lumMod val="75000"/>
                    <a:lumOff val="25000"/>
                  </a:schemeClr>
                </a:solidFill>
              </a:rPr>
              <a:t>Epidemiol</a:t>
            </a:r>
            <a:r>
              <a:rPr lang="pt-BR" sz="1800" dirty="0">
                <a:solidFill>
                  <a:schemeClr val="tx1">
                    <a:lumMod val="75000"/>
                    <a:lumOff val="25000"/>
                  </a:schemeClr>
                </a:solidFill>
              </a:rPr>
              <a:t> 21: 363, 2007   </a:t>
            </a:r>
            <a:r>
              <a:rPr lang="pt-BR" sz="1800" u="sng" dirty="0">
                <a:solidFill>
                  <a:schemeClr val="tx1">
                    <a:lumMod val="75000"/>
                    <a:lumOff val="25000"/>
                  </a:schemeClr>
                </a:solidFill>
                <a:hlinkClick r:id="rId11"/>
              </a:rPr>
              <a:t>[PMID: 17564594]</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Draper</a:t>
            </a:r>
            <a:r>
              <a:rPr lang="pt-BR" sz="1800" dirty="0">
                <a:solidFill>
                  <a:schemeClr val="tx1">
                    <a:lumMod val="75000"/>
                    <a:lumOff val="25000"/>
                  </a:schemeClr>
                </a:solidFill>
              </a:rPr>
              <a:t> ES et al: Uso recreativo de drogas: um grande fator de risco para 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Epidemiol</a:t>
            </a:r>
            <a:r>
              <a:rPr lang="pt-BR" sz="1800" dirty="0">
                <a:solidFill>
                  <a:schemeClr val="tx1">
                    <a:lumMod val="75000"/>
                    <a:lumOff val="25000"/>
                  </a:schemeClr>
                </a:solidFill>
              </a:rPr>
              <a:t> 167: 485, 2008   </a:t>
            </a:r>
            <a:r>
              <a:rPr lang="pt-BR" sz="1800" u="sng" dirty="0">
                <a:solidFill>
                  <a:schemeClr val="tx1">
                    <a:lumMod val="75000"/>
                    <a:lumOff val="25000"/>
                  </a:schemeClr>
                </a:solidFill>
                <a:hlinkClick r:id="rId12"/>
              </a:rPr>
              <a:t>[PMID: 18063593]</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a:solidFill>
                  <a:schemeClr val="tx1">
                    <a:lumMod val="75000"/>
                    <a:lumOff val="25000"/>
                  </a:schemeClr>
                </a:solidFill>
              </a:rPr>
              <a:t>Singh SJ et al: Gastrosquise: determinantes do desfecho neonatal.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Int</a:t>
            </a:r>
            <a:r>
              <a:rPr lang="pt-BR" sz="1800" dirty="0">
                <a:solidFill>
                  <a:schemeClr val="tx1">
                    <a:lumMod val="75000"/>
                    <a:lumOff val="25000"/>
                  </a:schemeClr>
                </a:solidFill>
              </a:rPr>
              <a:t> 19: 260, 2003   </a:t>
            </a:r>
            <a:r>
              <a:rPr lang="pt-BR" sz="1800" u="sng" dirty="0">
                <a:solidFill>
                  <a:schemeClr val="tx1">
                    <a:lumMod val="75000"/>
                    <a:lumOff val="25000"/>
                  </a:schemeClr>
                </a:solidFill>
                <a:hlinkClick r:id="rId13"/>
              </a:rPr>
              <a:t>[PMID: 12682747]</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Skarsgard</a:t>
            </a:r>
            <a:r>
              <a:rPr lang="pt-BR" sz="1800" dirty="0">
                <a:solidFill>
                  <a:schemeClr val="tx1">
                    <a:lumMod val="75000"/>
                    <a:lumOff val="25000"/>
                  </a:schemeClr>
                </a:solidFill>
              </a:rPr>
              <a:t> ED et al: Fatores de risco materno para </a:t>
            </a:r>
            <a:r>
              <a:rPr lang="pt-BR" sz="1800" dirty="0" err="1">
                <a:solidFill>
                  <a:schemeClr val="tx1">
                    <a:lumMod val="75000"/>
                    <a:lumOff val="25000"/>
                  </a:schemeClr>
                </a:solidFill>
              </a:rPr>
              <a:t>gastrosquise</a:t>
            </a:r>
            <a:r>
              <a:rPr lang="pt-BR" sz="1800" dirty="0">
                <a:solidFill>
                  <a:schemeClr val="tx1">
                    <a:lumMod val="75000"/>
                    <a:lumOff val="25000"/>
                  </a:schemeClr>
                </a:solidFill>
              </a:rPr>
              <a:t> no Canadá. </a:t>
            </a:r>
            <a:r>
              <a:rPr lang="pt-BR" sz="1800" i="1" dirty="0" err="1">
                <a:solidFill>
                  <a:schemeClr val="tx1">
                    <a:lumMod val="75000"/>
                    <a:lumOff val="25000"/>
                  </a:schemeClr>
                </a:solidFill>
              </a:rPr>
              <a:t>Defectos</a:t>
            </a:r>
            <a:r>
              <a:rPr lang="pt-BR" sz="1800" i="1" dirty="0">
                <a:solidFill>
                  <a:schemeClr val="tx1">
                    <a:lumMod val="75000"/>
                    <a:lumOff val="25000"/>
                  </a:schemeClr>
                </a:solidFill>
              </a:rPr>
              <a:t> de nascimento Res A </a:t>
            </a:r>
            <a:r>
              <a:rPr lang="pt-BR" sz="1800" i="1" dirty="0" err="1">
                <a:solidFill>
                  <a:schemeClr val="tx1">
                    <a:lumMod val="75000"/>
                    <a:lumOff val="25000"/>
                  </a:schemeClr>
                </a:solidFill>
              </a:rPr>
              <a:t>Clin</a:t>
            </a:r>
            <a:r>
              <a:rPr lang="pt-BR" sz="1800" i="1" dirty="0">
                <a:solidFill>
                  <a:schemeClr val="tx1">
                    <a:lumMod val="75000"/>
                    <a:lumOff val="25000"/>
                  </a:schemeClr>
                </a:solidFill>
              </a:rPr>
              <a:t> Mol </a:t>
            </a:r>
            <a:r>
              <a:rPr lang="pt-BR" sz="1800" i="1" dirty="0" err="1">
                <a:solidFill>
                  <a:schemeClr val="tx1">
                    <a:lumMod val="75000"/>
                    <a:lumOff val="25000"/>
                  </a:schemeClr>
                </a:solidFill>
              </a:rPr>
              <a:t>Teratol</a:t>
            </a:r>
            <a:r>
              <a:rPr lang="pt-BR" sz="1800" dirty="0">
                <a:solidFill>
                  <a:schemeClr val="tx1">
                    <a:lumMod val="75000"/>
                    <a:lumOff val="25000"/>
                  </a:schemeClr>
                </a:solidFill>
              </a:rPr>
              <a:t> 103: 111, 2015   </a:t>
            </a:r>
            <a:r>
              <a:rPr lang="pt-BR" sz="1800" u="sng" dirty="0">
                <a:solidFill>
                  <a:schemeClr val="tx1">
                    <a:lumMod val="75000"/>
                    <a:lumOff val="25000"/>
                  </a:schemeClr>
                </a:solidFill>
                <a:hlinkClick r:id="rId14"/>
              </a:rPr>
              <a:t>[PMID: 25684659]</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Mirza</a:t>
            </a:r>
            <a:r>
              <a:rPr lang="pt-BR" sz="1800" dirty="0">
                <a:solidFill>
                  <a:schemeClr val="tx1">
                    <a:lumMod val="75000"/>
                    <a:lumOff val="25000"/>
                  </a:schemeClr>
                </a:solidFill>
              </a:rPr>
              <a:t> FG et al: Gastrosquise: incidência e previsão de restrição de crescimento. </a:t>
            </a:r>
            <a:r>
              <a:rPr lang="pt-BR" sz="1800" i="1" dirty="0">
                <a:solidFill>
                  <a:schemeClr val="tx1">
                    <a:lumMod val="75000"/>
                    <a:lumOff val="25000"/>
                  </a:schemeClr>
                </a:solidFill>
              </a:rPr>
              <a:t>J </a:t>
            </a:r>
            <a:r>
              <a:rPr lang="pt-BR" sz="1800" i="1" dirty="0" err="1">
                <a:solidFill>
                  <a:schemeClr val="tx1">
                    <a:lumMod val="75000"/>
                    <a:lumOff val="25000"/>
                  </a:schemeClr>
                </a:solidFill>
              </a:rPr>
              <a:t>Perinat</a:t>
            </a:r>
            <a:r>
              <a:rPr lang="pt-BR" sz="1800" i="1" dirty="0">
                <a:solidFill>
                  <a:schemeClr val="tx1">
                    <a:lumMod val="75000"/>
                    <a:lumOff val="25000"/>
                  </a:schemeClr>
                </a:solidFill>
              </a:rPr>
              <a:t> </a:t>
            </a:r>
            <a:r>
              <a:rPr lang="pt-BR" sz="1800" i="1" dirty="0" err="1">
                <a:solidFill>
                  <a:schemeClr val="tx1">
                    <a:lumMod val="75000"/>
                    <a:lumOff val="25000"/>
                  </a:schemeClr>
                </a:solidFill>
              </a:rPr>
              <a:t>Med</a:t>
            </a:r>
            <a:r>
              <a:rPr lang="pt-BR" sz="1800" dirty="0">
                <a:solidFill>
                  <a:schemeClr val="tx1">
                    <a:lumMod val="75000"/>
                    <a:lumOff val="25000"/>
                  </a:schemeClr>
                </a:solidFill>
              </a:rPr>
              <a:t> 43: 605, 2015   </a:t>
            </a:r>
            <a:r>
              <a:rPr lang="pt-BR" sz="1800" u="sng" dirty="0">
                <a:solidFill>
                  <a:schemeClr val="tx1">
                    <a:lumMod val="75000"/>
                    <a:lumOff val="25000"/>
                  </a:schemeClr>
                </a:solidFill>
                <a:hlinkClick r:id="rId15"/>
              </a:rPr>
              <a:t>[PMID: 25460279]</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Feldkamp</a:t>
            </a:r>
            <a:r>
              <a:rPr lang="pt-BR" sz="1800" dirty="0">
                <a:solidFill>
                  <a:schemeClr val="tx1">
                    <a:lumMod val="75000"/>
                    <a:lumOff val="25000"/>
                  </a:schemeClr>
                </a:solidFill>
              </a:rPr>
              <a:t> ML, Carey JC, </a:t>
            </a:r>
            <a:r>
              <a:rPr lang="pt-BR" sz="1800" dirty="0" err="1">
                <a:solidFill>
                  <a:schemeClr val="tx1">
                    <a:lumMod val="75000"/>
                    <a:lumOff val="25000"/>
                  </a:schemeClr>
                </a:solidFill>
              </a:rPr>
              <a:t>Sadler</a:t>
            </a:r>
            <a:r>
              <a:rPr lang="pt-BR" sz="1800" dirty="0">
                <a:solidFill>
                  <a:schemeClr val="tx1">
                    <a:lumMod val="75000"/>
                    <a:lumOff val="25000"/>
                  </a:schemeClr>
                </a:solidFill>
              </a:rPr>
              <a:t> TW: Desenvolvimento de </a:t>
            </a:r>
            <a:r>
              <a:rPr lang="pt-BR" sz="1800" dirty="0" err="1">
                <a:solidFill>
                  <a:schemeClr val="tx1">
                    <a:lumMod val="75000"/>
                    <a:lumOff val="25000"/>
                  </a:schemeClr>
                </a:solidFill>
              </a:rPr>
              <a:t>gastrosquisis</a:t>
            </a:r>
            <a:r>
              <a:rPr lang="pt-BR" sz="1800" dirty="0">
                <a:solidFill>
                  <a:schemeClr val="tx1">
                    <a:lumMod val="75000"/>
                    <a:lumOff val="25000"/>
                  </a:schemeClr>
                </a:solidFill>
              </a:rPr>
              <a:t>: revisão de hipóteses, uma nova hipótese e implicações para pesquisa.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Med</a:t>
            </a:r>
            <a:r>
              <a:rPr lang="pt-BR" sz="1800" i="1" dirty="0">
                <a:solidFill>
                  <a:schemeClr val="tx1">
                    <a:lumMod val="75000"/>
                    <a:lumOff val="25000"/>
                  </a:schemeClr>
                </a:solidFill>
              </a:rPr>
              <a:t> </a:t>
            </a:r>
            <a:r>
              <a:rPr lang="pt-BR" sz="1800" i="1" dirty="0" err="1">
                <a:solidFill>
                  <a:schemeClr val="tx1">
                    <a:lumMod val="75000"/>
                    <a:lumOff val="25000"/>
                  </a:schemeClr>
                </a:solidFill>
              </a:rPr>
              <a:t>Genet</a:t>
            </a:r>
            <a:r>
              <a:rPr lang="pt-BR" sz="1800" i="1" dirty="0">
                <a:solidFill>
                  <a:schemeClr val="tx1">
                    <a:lumMod val="75000"/>
                    <a:lumOff val="25000"/>
                  </a:schemeClr>
                </a:solidFill>
              </a:rPr>
              <a:t> A</a:t>
            </a:r>
            <a:r>
              <a:rPr lang="pt-BR" sz="1800" dirty="0">
                <a:solidFill>
                  <a:schemeClr val="tx1">
                    <a:lumMod val="75000"/>
                    <a:lumOff val="25000"/>
                  </a:schemeClr>
                </a:solidFill>
              </a:rPr>
              <a:t> 143A: 639, 2007   </a:t>
            </a:r>
            <a:r>
              <a:rPr lang="pt-BR" sz="1800" u="sng" dirty="0">
                <a:solidFill>
                  <a:schemeClr val="tx1">
                    <a:lumMod val="75000"/>
                    <a:lumOff val="25000"/>
                  </a:schemeClr>
                </a:solidFill>
                <a:hlinkClick r:id="rId16"/>
              </a:rPr>
              <a:t>[PMID: 17230493]</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Sadler</a:t>
            </a:r>
            <a:r>
              <a:rPr lang="pt-BR" sz="1800" dirty="0">
                <a:solidFill>
                  <a:schemeClr val="tx1">
                    <a:lumMod val="75000"/>
                    <a:lumOff val="25000"/>
                  </a:schemeClr>
                </a:solidFill>
              </a:rPr>
              <a:t> TW: A origem embriológica dos defeitos da parede do corpo ventral. </a:t>
            </a:r>
            <a:r>
              <a:rPr lang="pt-BR" sz="1800" i="1" dirty="0" err="1">
                <a:solidFill>
                  <a:schemeClr val="tx1">
                    <a:lumMod val="75000"/>
                    <a:lumOff val="25000"/>
                  </a:schemeClr>
                </a:solidFill>
              </a:rPr>
              <a:t>Semin</a:t>
            </a:r>
            <a:r>
              <a:rPr lang="pt-BR" sz="1800" i="1" dirty="0">
                <a:solidFill>
                  <a:schemeClr val="tx1">
                    <a:lumMod val="75000"/>
                    <a:lumOff val="25000"/>
                  </a:schemeClr>
                </a:solidFill>
              </a:rPr>
              <a:t>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19: 209, 2010   </a:t>
            </a:r>
            <a:r>
              <a:rPr lang="pt-BR" sz="1800" u="sng" dirty="0">
                <a:solidFill>
                  <a:schemeClr val="tx1">
                    <a:lumMod val="75000"/>
                    <a:lumOff val="25000"/>
                  </a:schemeClr>
                </a:solidFill>
                <a:hlinkClick r:id="rId17"/>
              </a:rPr>
              <a:t>[PMID: 20610194]</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Durfee</a:t>
            </a:r>
            <a:r>
              <a:rPr lang="pt-BR" sz="1800" dirty="0">
                <a:solidFill>
                  <a:schemeClr val="tx1">
                    <a:lumMod val="75000"/>
                    <a:lumOff val="25000"/>
                  </a:schemeClr>
                </a:solidFill>
              </a:rPr>
              <a:t> SM et al: Resultado pós-natal de fetos com diagnóstico pré-natal de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Ultrasound</a:t>
            </a:r>
            <a:r>
              <a:rPr lang="pt-BR" sz="1800" i="1" dirty="0">
                <a:solidFill>
                  <a:schemeClr val="tx1">
                    <a:lumMod val="75000"/>
                    <a:lumOff val="25000"/>
                  </a:schemeClr>
                </a:solidFill>
              </a:rPr>
              <a:t> </a:t>
            </a:r>
            <a:r>
              <a:rPr lang="pt-BR" sz="1800" i="1" dirty="0" err="1">
                <a:solidFill>
                  <a:schemeClr val="tx1">
                    <a:lumMod val="75000"/>
                    <a:lumOff val="25000"/>
                  </a:schemeClr>
                </a:solidFill>
              </a:rPr>
              <a:t>Med</a:t>
            </a:r>
            <a:r>
              <a:rPr lang="pt-BR" sz="1800" dirty="0">
                <a:solidFill>
                  <a:schemeClr val="tx1">
                    <a:lumMod val="75000"/>
                    <a:lumOff val="25000"/>
                  </a:schemeClr>
                </a:solidFill>
              </a:rPr>
              <a:t> 32: 407, 2013   </a:t>
            </a:r>
            <a:r>
              <a:rPr lang="pt-BR" sz="1800" u="sng" dirty="0">
                <a:solidFill>
                  <a:schemeClr val="tx1">
                    <a:lumMod val="75000"/>
                    <a:lumOff val="25000"/>
                  </a:schemeClr>
                </a:solidFill>
                <a:hlinkClick r:id="rId18"/>
              </a:rPr>
              <a:t>[PMID: 23443180]</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Suver</a:t>
            </a:r>
            <a:r>
              <a:rPr lang="pt-BR" sz="1800" dirty="0">
                <a:solidFill>
                  <a:schemeClr val="tx1">
                    <a:lumMod val="75000"/>
                    <a:lumOff val="25000"/>
                  </a:schemeClr>
                </a:solidFill>
              </a:rPr>
              <a:t> D et al: Gastrosquise do lado esquerdo: maior incidência de anomalias congênitas </a:t>
            </a:r>
            <a:r>
              <a:rPr lang="pt-BR" sz="1800" dirty="0" err="1">
                <a:solidFill>
                  <a:schemeClr val="tx1">
                    <a:lumMod val="75000"/>
                    <a:lumOff val="25000"/>
                  </a:schemeClr>
                </a:solidFill>
              </a:rPr>
              <a:t>extraintestinais</a:t>
            </a:r>
            <a:r>
              <a:rPr lang="pt-BR" sz="1800" dirty="0">
                <a:solidFill>
                  <a:schemeClr val="tx1">
                    <a:lumMod val="75000"/>
                    <a:lumOff val="25000"/>
                  </a:schemeClr>
                </a:solidFill>
              </a:rPr>
              <a:t>.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Surg</a:t>
            </a:r>
            <a:r>
              <a:rPr lang="pt-BR" sz="1800" dirty="0">
                <a:solidFill>
                  <a:schemeClr val="tx1">
                    <a:lumMod val="75000"/>
                    <a:lumOff val="25000"/>
                  </a:schemeClr>
                </a:solidFill>
              </a:rPr>
              <a:t> 195: 663, 2008   </a:t>
            </a:r>
            <a:r>
              <a:rPr lang="pt-BR" sz="1800" u="sng" dirty="0">
                <a:solidFill>
                  <a:schemeClr val="tx1">
                    <a:lumMod val="75000"/>
                    <a:lumOff val="25000"/>
                  </a:schemeClr>
                </a:solidFill>
                <a:hlinkClick r:id="rId19"/>
              </a:rPr>
              <a:t>[PMID: 18424285]</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Ashrafi</a:t>
            </a:r>
            <a:r>
              <a:rPr lang="pt-BR" sz="1800" dirty="0">
                <a:solidFill>
                  <a:schemeClr val="tx1">
                    <a:lumMod val="75000"/>
                    <a:lumOff val="25000"/>
                  </a:schemeClr>
                </a:solidFill>
              </a:rPr>
              <a:t> M et al: Avaliação dos efeitos do líquido amniótico diluído nas alterações histológicas do intestino do feto de coelho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Int</a:t>
            </a:r>
            <a:r>
              <a:rPr lang="pt-BR" sz="1800" dirty="0">
                <a:solidFill>
                  <a:schemeClr val="tx1">
                    <a:lumMod val="75000"/>
                    <a:lumOff val="25000"/>
                  </a:schemeClr>
                </a:solidFill>
              </a:rPr>
              <a:t> 24: 421, 2008   </a:t>
            </a:r>
            <a:r>
              <a:rPr lang="pt-BR" sz="1800" u="sng" dirty="0">
                <a:solidFill>
                  <a:schemeClr val="tx1">
                    <a:lumMod val="75000"/>
                    <a:lumOff val="25000"/>
                  </a:schemeClr>
                </a:solidFill>
                <a:hlinkClick r:id="rId20"/>
              </a:rPr>
              <a:t>[PMID: 18256846]</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err="1">
                <a:solidFill>
                  <a:schemeClr val="tx1">
                    <a:lumMod val="75000"/>
                    <a:lumOff val="25000"/>
                  </a:schemeClr>
                </a:solidFill>
              </a:rPr>
              <a:t>Vargun</a:t>
            </a:r>
            <a:r>
              <a:rPr lang="pt-BR" sz="1800" dirty="0">
                <a:solidFill>
                  <a:schemeClr val="tx1">
                    <a:lumMod val="75000"/>
                    <a:lumOff val="25000"/>
                  </a:schemeClr>
                </a:solidFill>
              </a:rPr>
              <a:t> R et al: Efeitos do tratamento </a:t>
            </a:r>
            <a:r>
              <a:rPr lang="pt-BR" sz="1800" dirty="0" err="1">
                <a:solidFill>
                  <a:schemeClr val="tx1">
                    <a:lumMod val="75000"/>
                    <a:lumOff val="25000"/>
                  </a:schemeClr>
                </a:solidFill>
              </a:rPr>
              <a:t>intra-uterino</a:t>
            </a:r>
            <a:r>
              <a:rPr lang="pt-BR" sz="1800" dirty="0">
                <a:solidFill>
                  <a:schemeClr val="tx1">
                    <a:lumMod val="75000"/>
                    <a:lumOff val="25000"/>
                  </a:schemeClr>
                </a:solidFill>
              </a:rPr>
              <a:t> em células intersticiais de </a:t>
            </a:r>
            <a:r>
              <a:rPr lang="pt-BR" sz="1800" dirty="0" err="1">
                <a:solidFill>
                  <a:schemeClr val="tx1">
                    <a:lumMod val="75000"/>
                    <a:lumOff val="25000"/>
                  </a:schemeClr>
                </a:solidFill>
              </a:rPr>
              <a:t>Cajal</a:t>
            </a:r>
            <a:r>
              <a:rPr lang="pt-BR" sz="1800" dirty="0">
                <a:solidFill>
                  <a:schemeClr val="tx1">
                    <a:lumMod val="75000"/>
                    <a:lumOff val="25000"/>
                  </a:schemeClr>
                </a:solidFill>
              </a:rPr>
              <a:t>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42: 783, 2007   </a:t>
            </a:r>
            <a:r>
              <a:rPr lang="pt-BR" sz="1800" u="sng" dirty="0">
                <a:solidFill>
                  <a:schemeClr val="tx1">
                    <a:lumMod val="75000"/>
                    <a:lumOff val="25000"/>
                  </a:schemeClr>
                </a:solidFill>
                <a:hlinkClick r:id="rId21"/>
              </a:rPr>
              <a:t>[PMID: 17502183]</a:t>
            </a:r>
            <a:endParaRPr lang="pt-BR" sz="1800" dirty="0">
              <a:solidFill>
                <a:schemeClr val="tx1">
                  <a:lumMod val="75000"/>
                  <a:lumOff val="25000"/>
                </a:schemeClr>
              </a:solidFill>
            </a:endParaRPr>
          </a:p>
          <a:p>
            <a:pPr marL="457200" indent="-457200" eaLnBrk="1" fontAlgn="auto" hangingPunct="1">
              <a:lnSpc>
                <a:spcPct val="120000"/>
              </a:lnSpc>
              <a:spcAft>
                <a:spcPts val="0"/>
              </a:spcAft>
              <a:buFont typeface="+mj-lt"/>
              <a:buAutoNum type="arabicPeriod"/>
              <a:defRPr/>
            </a:pPr>
            <a:r>
              <a:rPr lang="pt-BR" sz="1800" dirty="0">
                <a:solidFill>
                  <a:schemeClr val="tx1">
                    <a:lumMod val="75000"/>
                    <a:lumOff val="25000"/>
                  </a:schemeClr>
                </a:solidFill>
              </a:rPr>
              <a:t>Luton D et al: Efeito da </a:t>
            </a:r>
            <a:r>
              <a:rPr lang="pt-BR" sz="1800" dirty="0" err="1">
                <a:solidFill>
                  <a:schemeClr val="tx1">
                    <a:lumMod val="75000"/>
                    <a:lumOff val="25000"/>
                  </a:schemeClr>
                </a:solidFill>
              </a:rPr>
              <a:t>amnioinfusão</a:t>
            </a:r>
            <a:r>
              <a:rPr lang="pt-BR" sz="1800" dirty="0">
                <a:solidFill>
                  <a:schemeClr val="tx1">
                    <a:lumMod val="75000"/>
                    <a:lumOff val="25000"/>
                  </a:schemeClr>
                </a:solidFill>
              </a:rPr>
              <a:t> sobre o resultado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pré-diagnosticada. </a:t>
            </a:r>
            <a:r>
              <a:rPr lang="pt-BR" sz="1800" i="1" dirty="0">
                <a:solidFill>
                  <a:schemeClr val="tx1">
                    <a:lumMod val="75000"/>
                    <a:lumOff val="25000"/>
                  </a:schemeClr>
                </a:solidFill>
              </a:rPr>
              <a:t>Fetal </a:t>
            </a:r>
            <a:r>
              <a:rPr lang="pt-BR" sz="1800" i="1" dirty="0" err="1">
                <a:solidFill>
                  <a:schemeClr val="tx1">
                    <a:lumMod val="75000"/>
                    <a:lumOff val="25000"/>
                  </a:schemeClr>
                </a:solidFill>
              </a:rPr>
              <a:t>Diagn</a:t>
            </a:r>
            <a:r>
              <a:rPr lang="pt-BR" sz="1800" i="1" dirty="0">
                <a:solidFill>
                  <a:schemeClr val="tx1">
                    <a:lumMod val="75000"/>
                    <a:lumOff val="25000"/>
                  </a:schemeClr>
                </a:solidFill>
              </a:rPr>
              <a:t> </a:t>
            </a:r>
            <a:r>
              <a:rPr lang="pt-BR" sz="1800" i="1" dirty="0" err="1">
                <a:solidFill>
                  <a:schemeClr val="tx1">
                    <a:lumMod val="75000"/>
                    <a:lumOff val="25000"/>
                  </a:schemeClr>
                </a:solidFill>
              </a:rPr>
              <a:t>Ther</a:t>
            </a:r>
            <a:r>
              <a:rPr lang="pt-BR" sz="1800" dirty="0">
                <a:solidFill>
                  <a:schemeClr val="tx1">
                    <a:lumMod val="75000"/>
                    <a:lumOff val="25000"/>
                  </a:schemeClr>
                </a:solidFill>
              </a:rPr>
              <a:t> 14: 152, 1999 May-</a:t>
            </a:r>
            <a:r>
              <a:rPr lang="pt-BR" sz="1800" dirty="0" err="1">
                <a:solidFill>
                  <a:schemeClr val="tx1">
                    <a:lumMod val="75000"/>
                    <a:lumOff val="25000"/>
                  </a:schemeClr>
                </a:solidFill>
              </a:rPr>
              <a:t>Jun</a:t>
            </a:r>
            <a:r>
              <a:rPr lang="pt-BR" sz="1800" dirty="0">
                <a:solidFill>
                  <a:schemeClr val="tx1">
                    <a:lumMod val="75000"/>
                    <a:lumOff val="25000"/>
                  </a:schemeClr>
                </a:solidFill>
              </a:rPr>
              <a:t>   </a:t>
            </a:r>
            <a:r>
              <a:rPr lang="pt-BR" sz="1800" u="sng" dirty="0">
                <a:solidFill>
                  <a:schemeClr val="tx1">
                    <a:lumMod val="75000"/>
                    <a:lumOff val="25000"/>
                  </a:schemeClr>
                </a:solidFill>
                <a:hlinkClick r:id="rId22"/>
              </a:rPr>
              <a:t>[PMID: 10364666]</a:t>
            </a:r>
            <a:endParaRPr lang="pt-BR" sz="1800" dirty="0">
              <a:solidFill>
                <a:schemeClr val="tx1">
                  <a:lumMod val="75000"/>
                  <a:lumOff val="25000"/>
                </a:schemeClr>
              </a:solidFill>
            </a:endParaRPr>
          </a:p>
          <a:p>
            <a:pPr algn="just"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a:xfrm>
            <a:off x="2592388" y="623888"/>
            <a:ext cx="8912225" cy="1281112"/>
          </a:xfrm>
        </p:spPr>
        <p:txBody>
          <a:bodyPr/>
          <a:lstStyle/>
          <a:p>
            <a:pPr eaLnBrk="1" hangingPunct="1"/>
            <a:r>
              <a:rPr lang="pt-BR" smtClean="0">
                <a:latin typeface="Arial" pitchFamily="34" charset="0"/>
                <a:cs typeface="Arial" pitchFamily="34" charset="0"/>
              </a:rPr>
              <a:t>Gastrosquise – Referências</a:t>
            </a:r>
            <a:endParaRPr lang="pt-BR" smtClean="0"/>
          </a:p>
        </p:txBody>
      </p:sp>
      <p:sp>
        <p:nvSpPr>
          <p:cNvPr id="3" name="Espaço Reservado para Conteúdo 2"/>
          <p:cNvSpPr>
            <a:spLocks noGrp="1"/>
          </p:cNvSpPr>
          <p:nvPr>
            <p:ph idx="1"/>
          </p:nvPr>
        </p:nvSpPr>
        <p:spPr>
          <a:xfrm>
            <a:off x="677863" y="1546225"/>
            <a:ext cx="11099800" cy="4829175"/>
          </a:xfrm>
        </p:spPr>
        <p:txBody>
          <a:bodyPr rtlCol="0">
            <a:normAutofit fontScale="40000" lnSpcReduction="20000"/>
          </a:bodyPr>
          <a:lstStyle/>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Hakgüder</a:t>
            </a:r>
            <a:r>
              <a:rPr lang="pt-BR" sz="1800" dirty="0">
                <a:solidFill>
                  <a:schemeClr val="tx1">
                    <a:lumMod val="75000"/>
                    <a:lumOff val="25000"/>
                  </a:schemeClr>
                </a:solidFill>
              </a:rPr>
              <a:t> G et al: A indução da diurese fetal com furosemida </a:t>
            </a:r>
            <a:r>
              <a:rPr lang="pt-BR" sz="1800" dirty="0" err="1">
                <a:solidFill>
                  <a:schemeClr val="tx1">
                    <a:lumMod val="75000"/>
                    <a:lumOff val="25000"/>
                  </a:schemeClr>
                </a:solidFill>
              </a:rPr>
              <a:t>intra-amniótica</a:t>
            </a:r>
            <a:r>
              <a:rPr lang="pt-BR" sz="1800" dirty="0">
                <a:solidFill>
                  <a:schemeClr val="tx1">
                    <a:lumMod val="75000"/>
                    <a:lumOff val="25000"/>
                  </a:schemeClr>
                </a:solidFill>
              </a:rPr>
              <a:t> eficaz para a remoção de resíduos intestinais do líquido amniótico? </a:t>
            </a:r>
            <a:r>
              <a:rPr lang="pt-BR" sz="1800" i="1" dirty="0" err="1">
                <a:solidFill>
                  <a:schemeClr val="tx1">
                    <a:lumMod val="75000"/>
                    <a:lumOff val="25000"/>
                  </a:schemeClr>
                </a:solidFill>
              </a:rPr>
              <a:t>Eur</a:t>
            </a:r>
            <a:r>
              <a:rPr lang="pt-BR" sz="1800" i="1" dirty="0">
                <a:solidFill>
                  <a:schemeClr val="tx1">
                    <a:lumMod val="75000"/>
                    <a:lumOff val="25000"/>
                  </a:schemeClr>
                </a:solidFill>
              </a:rPr>
              <a:t> 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12: 293, 2002   </a:t>
            </a:r>
            <a:r>
              <a:rPr lang="pt-BR" sz="1800" u="sng" dirty="0">
                <a:solidFill>
                  <a:schemeClr val="tx1">
                    <a:lumMod val="75000"/>
                    <a:lumOff val="25000"/>
                  </a:schemeClr>
                </a:solidFill>
                <a:hlinkClick r:id="rId2"/>
              </a:rPr>
              <a:t>[PMID: 12469253]</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Youssef</a:t>
            </a:r>
            <a:r>
              <a:rPr lang="pt-BR" sz="1800" dirty="0">
                <a:solidFill>
                  <a:schemeClr val="tx1">
                    <a:lumMod val="75000"/>
                    <a:lumOff val="25000"/>
                  </a:schemeClr>
                </a:solidFill>
              </a:rPr>
              <a:t> F et al: A correlação entre o tempo gasto no útero e a gravidade do esqueleto intestinal em recém-nascidos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50: 755, 2015   </a:t>
            </a:r>
            <a:r>
              <a:rPr lang="pt-BR" sz="1800" u="sng" dirty="0">
                <a:solidFill>
                  <a:schemeClr val="tx1">
                    <a:lumMod val="75000"/>
                    <a:lumOff val="25000"/>
                  </a:schemeClr>
                </a:solidFill>
                <a:hlinkClick r:id="rId3"/>
              </a:rPr>
              <a:t>[PMID: 25783374]</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Langer</a:t>
            </a:r>
            <a:r>
              <a:rPr lang="pt-BR" sz="1800" dirty="0">
                <a:solidFill>
                  <a:schemeClr val="tx1">
                    <a:lumMod val="75000"/>
                    <a:lumOff val="25000"/>
                  </a:schemeClr>
                </a:solidFill>
              </a:rPr>
              <a:t> JC et al: Etiologia do dano intestinal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I: Efeitos da exposição ao líquido amniótico e constrição intestinal em um modelo de cordeiro fetal.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24: 992, 1989   </a:t>
            </a:r>
            <a:r>
              <a:rPr lang="pt-BR" sz="1800" u="sng" dirty="0">
                <a:solidFill>
                  <a:schemeClr val="tx1">
                    <a:lumMod val="75000"/>
                    <a:lumOff val="25000"/>
                  </a:schemeClr>
                </a:solidFill>
                <a:hlinkClick r:id="rId4"/>
              </a:rPr>
              <a:t>[PMID: 2530329]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Midrio</a:t>
            </a:r>
            <a:r>
              <a:rPr lang="pt-BR" sz="1800" dirty="0">
                <a:solidFill>
                  <a:schemeClr val="tx1">
                    <a:lumMod val="75000"/>
                    <a:lumOff val="25000"/>
                  </a:schemeClr>
                </a:solidFill>
              </a:rPr>
              <a:t> P et al: </a:t>
            </a:r>
            <a:r>
              <a:rPr lang="pt-BR" sz="1800" dirty="0" err="1">
                <a:solidFill>
                  <a:schemeClr val="tx1">
                    <a:lumMod val="75000"/>
                    <a:lumOff val="25000"/>
                  </a:schemeClr>
                </a:solidFill>
              </a:rPr>
              <a:t>Amnioexchange</a:t>
            </a:r>
            <a:r>
              <a:rPr lang="pt-BR" sz="1800" dirty="0">
                <a:solidFill>
                  <a:schemeClr val="tx1">
                    <a:lumMod val="75000"/>
                    <a:lumOff val="25000"/>
                  </a:schemeClr>
                </a:solidFill>
              </a:rPr>
              <a:t> para fetos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é efetivo?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42: 777, 2007   </a:t>
            </a:r>
            <a:r>
              <a:rPr lang="pt-BR" sz="1800" u="sng" dirty="0">
                <a:solidFill>
                  <a:schemeClr val="tx1">
                    <a:lumMod val="75000"/>
                    <a:lumOff val="25000"/>
                  </a:schemeClr>
                </a:solidFill>
                <a:hlinkClick r:id="rId5"/>
              </a:rPr>
              <a:t>[PMID: 17502182]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Zani-Ruttenstock</a:t>
            </a:r>
            <a:r>
              <a:rPr lang="pt-BR" sz="1800" dirty="0">
                <a:solidFill>
                  <a:schemeClr val="tx1">
                    <a:lumMod val="75000"/>
                    <a:lumOff val="25000"/>
                  </a:schemeClr>
                </a:solidFill>
              </a:rPr>
              <a:t> E et al: As células intersticiais de </a:t>
            </a:r>
            <a:r>
              <a:rPr lang="pt-BR" sz="1800" dirty="0" err="1">
                <a:solidFill>
                  <a:schemeClr val="tx1">
                    <a:lumMod val="75000"/>
                    <a:lumOff val="25000"/>
                  </a:schemeClr>
                </a:solidFill>
              </a:rPr>
              <a:t>Cajal</a:t>
            </a:r>
            <a:r>
              <a:rPr lang="pt-BR" sz="1800" dirty="0">
                <a:solidFill>
                  <a:schemeClr val="tx1">
                    <a:lumMod val="75000"/>
                    <a:lumOff val="25000"/>
                  </a:schemeClr>
                </a:solidFill>
              </a:rPr>
              <a:t> são diminuídas em pacientes com </a:t>
            </a:r>
            <a:r>
              <a:rPr lang="pt-BR" sz="1800" dirty="0" err="1">
                <a:solidFill>
                  <a:schemeClr val="tx1">
                    <a:lumMod val="75000"/>
                    <a:lumOff val="25000"/>
                  </a:schemeClr>
                </a:solidFill>
              </a:rPr>
              <a:t>dismotilidade</a:t>
            </a:r>
            <a:r>
              <a:rPr lang="pt-BR" sz="1800" dirty="0">
                <a:solidFill>
                  <a:schemeClr val="tx1">
                    <a:lumMod val="75000"/>
                    <a:lumOff val="25000"/>
                  </a:schemeClr>
                </a:solidFill>
              </a:rPr>
              <a:t> intestinal associada à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50: 750, 2015   </a:t>
            </a:r>
            <a:r>
              <a:rPr lang="pt-BR" sz="1800" u="sng" dirty="0">
                <a:solidFill>
                  <a:schemeClr val="tx1">
                    <a:lumMod val="75000"/>
                    <a:lumOff val="25000"/>
                  </a:schemeClr>
                </a:solidFill>
                <a:hlinkClick r:id="rId6"/>
              </a:rPr>
              <a:t>[PMID: 25783375]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Houben</a:t>
            </a:r>
            <a:r>
              <a:rPr lang="pt-BR" sz="1800" dirty="0">
                <a:solidFill>
                  <a:schemeClr val="tx1">
                    <a:lumMod val="75000"/>
                    <a:lumOff val="25000"/>
                  </a:schemeClr>
                </a:solidFill>
              </a:rPr>
              <a:t> C et al: Gastrosquise de fechamento: diagnóstico, gerenciamento e resultados.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44: 343, 2009   </a:t>
            </a:r>
            <a:r>
              <a:rPr lang="pt-BR" sz="1800" u="sng" dirty="0">
                <a:solidFill>
                  <a:schemeClr val="tx1">
                    <a:lumMod val="75000"/>
                    <a:lumOff val="25000"/>
                  </a:schemeClr>
                </a:solidFill>
                <a:hlinkClick r:id="rId7"/>
              </a:rPr>
              <a:t>[PMID: 19231531]</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Vogler</a:t>
            </a:r>
            <a:r>
              <a:rPr lang="pt-BR" sz="1800" dirty="0">
                <a:solidFill>
                  <a:schemeClr val="tx1">
                    <a:lumMod val="75000"/>
                    <a:lumOff val="25000"/>
                  </a:schemeClr>
                </a:solidFill>
              </a:rPr>
              <a:t> SA et al: Gastrosquise fechada: sobrevivência parenteral total livre de nutrição com tentativas agressivas de preservação intestinal e adaptação intestinal.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43: 1006, 2008   </a:t>
            </a:r>
            <a:r>
              <a:rPr lang="pt-BR" sz="1800" u="sng" dirty="0">
                <a:solidFill>
                  <a:schemeClr val="tx1">
                    <a:lumMod val="75000"/>
                    <a:lumOff val="25000"/>
                  </a:schemeClr>
                </a:solidFill>
                <a:hlinkClick r:id="rId8"/>
              </a:rPr>
              <a:t>[PMID: 18558174]</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Bergholz</a:t>
            </a:r>
            <a:r>
              <a:rPr lang="pt-BR" sz="1800" dirty="0">
                <a:solidFill>
                  <a:schemeClr val="tx1">
                    <a:lumMod val="75000"/>
                    <a:lumOff val="25000"/>
                  </a:schemeClr>
                </a:solidFill>
              </a:rPr>
              <a:t> R et al: Gastrosquise complexa é uma entidade diferente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simples que afeta morbidade e mortalidade - uma revisão sistemática e meta-análise.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49: 1527, 2014   </a:t>
            </a:r>
            <a:r>
              <a:rPr lang="pt-BR" sz="1800" u="sng" dirty="0">
                <a:solidFill>
                  <a:schemeClr val="tx1">
                    <a:lumMod val="75000"/>
                    <a:lumOff val="25000"/>
                  </a:schemeClr>
                </a:solidFill>
                <a:hlinkClick r:id="rId9"/>
              </a:rPr>
              <a:t>[PMID: 25280661]</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Arnold MA et al: Estratificação de risco de 4344 pacientes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em categorias simples e complexas.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42: 1520, 2007   </a:t>
            </a:r>
            <a:r>
              <a:rPr lang="pt-BR" sz="1800" u="sng" dirty="0">
                <a:solidFill>
                  <a:schemeClr val="tx1">
                    <a:lumMod val="75000"/>
                    <a:lumOff val="25000"/>
                  </a:schemeClr>
                </a:solidFill>
                <a:hlinkClick r:id="rId10"/>
              </a:rPr>
              <a:t>[PMID: 17848242]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Molik KA et al: </a:t>
            </a:r>
            <a:r>
              <a:rPr lang="pt-BR" sz="1800" dirty="0" err="1">
                <a:solidFill>
                  <a:schemeClr val="tx1">
                    <a:lumMod val="75000"/>
                    <a:lumOff val="25000"/>
                  </a:schemeClr>
                </a:solidFill>
              </a:rPr>
              <a:t>Gastroschisis</a:t>
            </a:r>
            <a:r>
              <a:rPr lang="pt-BR" sz="1800" dirty="0">
                <a:solidFill>
                  <a:schemeClr val="tx1">
                    <a:lumMod val="75000"/>
                    <a:lumOff val="25000"/>
                  </a:schemeClr>
                </a:solidFill>
              </a:rPr>
              <a:t>: um apelo à categorização de risco.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36:51, 2001   </a:t>
            </a:r>
            <a:r>
              <a:rPr lang="pt-BR" sz="1800" u="sng" dirty="0">
                <a:solidFill>
                  <a:schemeClr val="tx1">
                    <a:lumMod val="75000"/>
                    <a:lumOff val="25000"/>
                  </a:schemeClr>
                </a:solidFill>
                <a:hlinkClick r:id="rId11"/>
              </a:rPr>
              <a:t>[PMID: 11150437]</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Abdullah F et al: Gastrosquise nos Estados Unidos 1988-2003: análise e categorização de risco de 4344 pacientes. </a:t>
            </a:r>
            <a:r>
              <a:rPr lang="pt-BR" sz="1800" i="1" dirty="0">
                <a:solidFill>
                  <a:schemeClr val="tx1">
                    <a:lumMod val="75000"/>
                    <a:lumOff val="25000"/>
                  </a:schemeClr>
                </a:solidFill>
              </a:rPr>
              <a:t>J </a:t>
            </a:r>
            <a:r>
              <a:rPr lang="pt-BR" sz="1800" i="1" dirty="0" err="1">
                <a:solidFill>
                  <a:schemeClr val="tx1">
                    <a:lumMod val="75000"/>
                    <a:lumOff val="25000"/>
                  </a:schemeClr>
                </a:solidFill>
              </a:rPr>
              <a:t>Perinatol</a:t>
            </a:r>
            <a:r>
              <a:rPr lang="pt-BR" sz="1800" dirty="0">
                <a:solidFill>
                  <a:schemeClr val="tx1">
                    <a:lumMod val="75000"/>
                    <a:lumOff val="25000"/>
                  </a:schemeClr>
                </a:solidFill>
              </a:rPr>
              <a:t> 27:50, 2007   </a:t>
            </a:r>
            <a:r>
              <a:rPr lang="pt-BR" sz="1800" u="sng" dirty="0">
                <a:solidFill>
                  <a:schemeClr val="tx1">
                    <a:lumMod val="75000"/>
                    <a:lumOff val="25000"/>
                  </a:schemeClr>
                </a:solidFill>
                <a:hlinkClick r:id="rId12"/>
              </a:rPr>
              <a:t>[PMID: 17036030]</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Cowan</a:t>
            </a:r>
            <a:r>
              <a:rPr lang="pt-BR" sz="1800" dirty="0">
                <a:solidFill>
                  <a:schemeClr val="tx1">
                    <a:lumMod val="75000"/>
                    <a:lumOff val="25000"/>
                  </a:schemeClr>
                </a:solidFill>
              </a:rPr>
              <a:t> KN et al: O escore prognóstico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previsão de resultados confiáveis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47: 1111, 2012   </a:t>
            </a:r>
            <a:r>
              <a:rPr lang="pt-BR" sz="1800" u="sng" dirty="0">
                <a:solidFill>
                  <a:schemeClr val="tx1">
                    <a:lumMod val="75000"/>
                    <a:lumOff val="25000"/>
                  </a:schemeClr>
                </a:solidFill>
                <a:hlinkClick r:id="rId13"/>
              </a:rPr>
              <a:t>[PMID: 22703779]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Gamba P, </a:t>
            </a:r>
            <a:r>
              <a:rPr lang="pt-BR" sz="1800" dirty="0" err="1">
                <a:solidFill>
                  <a:schemeClr val="tx1">
                    <a:lumMod val="75000"/>
                    <a:lumOff val="25000"/>
                  </a:schemeClr>
                </a:solidFill>
              </a:rPr>
              <a:t>Midrio</a:t>
            </a:r>
            <a:r>
              <a:rPr lang="pt-BR" sz="1800" dirty="0">
                <a:solidFill>
                  <a:schemeClr val="tx1">
                    <a:lumMod val="75000"/>
                    <a:lumOff val="25000"/>
                  </a:schemeClr>
                </a:solidFill>
              </a:rPr>
              <a:t> P. defeitos da parede abdominal: diagnóstico pré-natal, manejo do recém-nascido e resultados a longo prazo. </a:t>
            </a:r>
            <a:r>
              <a:rPr lang="pt-BR" sz="1800" i="1" dirty="0" err="1">
                <a:solidFill>
                  <a:schemeClr val="tx1">
                    <a:lumMod val="75000"/>
                    <a:lumOff val="25000"/>
                  </a:schemeClr>
                </a:solidFill>
              </a:rPr>
              <a:t>Semin</a:t>
            </a:r>
            <a:r>
              <a:rPr lang="pt-BR" sz="1800" i="1" dirty="0">
                <a:solidFill>
                  <a:schemeClr val="tx1">
                    <a:lumMod val="75000"/>
                    <a:lumOff val="25000"/>
                  </a:schemeClr>
                </a:solidFill>
              </a:rPr>
              <a:t>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 2014; 23 (5): 283-290.</a:t>
            </a: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Holland</a:t>
            </a:r>
            <a:r>
              <a:rPr lang="pt-BR" sz="1800" dirty="0">
                <a:solidFill>
                  <a:schemeClr val="tx1">
                    <a:lumMod val="75000"/>
                    <a:lumOff val="25000"/>
                  </a:schemeClr>
                </a:solidFill>
              </a:rPr>
              <a:t> AJ, Walker K, </a:t>
            </a:r>
            <a:r>
              <a:rPr lang="pt-BR" sz="1800" dirty="0" err="1">
                <a:solidFill>
                  <a:schemeClr val="tx1">
                    <a:lumMod val="75000"/>
                    <a:lumOff val="25000"/>
                  </a:schemeClr>
                </a:solidFill>
              </a:rPr>
              <a:t>Badawi</a:t>
            </a:r>
            <a:r>
              <a:rPr lang="pt-BR" sz="1800" dirty="0">
                <a:solidFill>
                  <a:schemeClr val="tx1">
                    <a:lumMod val="75000"/>
                    <a:lumOff val="25000"/>
                  </a:schemeClr>
                </a:solidFill>
              </a:rPr>
              <a:t> N: </a:t>
            </a:r>
            <a:r>
              <a:rPr lang="pt-BR" sz="1800" dirty="0" err="1">
                <a:solidFill>
                  <a:schemeClr val="tx1">
                    <a:lumMod val="75000"/>
                    <a:lumOff val="25000"/>
                  </a:schemeClr>
                </a:solidFill>
              </a:rPr>
              <a:t>Gastroschisis</a:t>
            </a:r>
            <a:r>
              <a:rPr lang="pt-BR" sz="1800" dirty="0">
                <a:solidFill>
                  <a:schemeClr val="tx1">
                    <a:lumMod val="75000"/>
                    <a:lumOff val="25000"/>
                  </a:schemeClr>
                </a:solidFill>
              </a:rPr>
              <a:t>: uma atualização.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Int</a:t>
            </a:r>
            <a:r>
              <a:rPr lang="pt-BR" sz="1800" dirty="0">
                <a:solidFill>
                  <a:schemeClr val="tx1">
                    <a:lumMod val="75000"/>
                    <a:lumOff val="25000"/>
                  </a:schemeClr>
                </a:solidFill>
              </a:rPr>
              <a:t> 26: 871, 2010   </a:t>
            </a:r>
            <a:r>
              <a:rPr lang="pt-BR" sz="1800" u="sng" dirty="0">
                <a:solidFill>
                  <a:schemeClr val="tx1">
                    <a:lumMod val="75000"/>
                    <a:lumOff val="25000"/>
                  </a:schemeClr>
                </a:solidFill>
                <a:hlinkClick r:id="rId14"/>
              </a:rPr>
              <a:t>[PMID: 20686898]</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Dell'Acqua</a:t>
            </a:r>
            <a:r>
              <a:rPr lang="pt-BR" sz="1800" dirty="0">
                <a:solidFill>
                  <a:schemeClr val="tx1">
                    <a:lumMod val="75000"/>
                    <a:lumOff val="25000"/>
                  </a:schemeClr>
                </a:solidFill>
              </a:rPr>
              <a:t> A et al: </a:t>
            </a:r>
            <a:r>
              <a:rPr lang="pt-BR" sz="1800" dirty="0" err="1">
                <a:solidFill>
                  <a:schemeClr val="tx1">
                    <a:lumMod val="75000"/>
                    <a:lumOff val="25000"/>
                  </a:schemeClr>
                </a:solidFill>
              </a:rPr>
              <a:t>Ultrafast</a:t>
            </a:r>
            <a:r>
              <a:rPr lang="pt-BR" sz="1800" dirty="0">
                <a:solidFill>
                  <a:schemeClr val="tx1">
                    <a:lumMod val="75000"/>
                    <a:lumOff val="25000"/>
                  </a:schemeClr>
                </a:solidFill>
              </a:rPr>
              <a:t> RM do feto: um estudo de 25 anomalias do sistema nervoso não central. </a:t>
            </a:r>
            <a:r>
              <a:rPr lang="pt-BR" sz="1800" i="1" dirty="0" err="1">
                <a:solidFill>
                  <a:schemeClr val="tx1">
                    <a:lumMod val="75000"/>
                    <a:lumOff val="25000"/>
                  </a:schemeClr>
                </a:solidFill>
              </a:rPr>
              <a:t>Radiol</a:t>
            </a:r>
            <a:r>
              <a:rPr lang="pt-BR" sz="1800" i="1" dirty="0">
                <a:solidFill>
                  <a:schemeClr val="tx1">
                    <a:lumMod val="75000"/>
                    <a:lumOff val="25000"/>
                  </a:schemeClr>
                </a:solidFill>
              </a:rPr>
              <a:t> </a:t>
            </a:r>
            <a:r>
              <a:rPr lang="pt-BR" sz="1800" i="1" dirty="0" err="1">
                <a:solidFill>
                  <a:schemeClr val="tx1">
                    <a:lumMod val="75000"/>
                    <a:lumOff val="25000"/>
                  </a:schemeClr>
                </a:solidFill>
              </a:rPr>
              <a:t>Med</a:t>
            </a:r>
            <a:r>
              <a:rPr lang="pt-BR" sz="1800" dirty="0">
                <a:solidFill>
                  <a:schemeClr val="tx1">
                    <a:lumMod val="75000"/>
                    <a:lumOff val="25000"/>
                  </a:schemeClr>
                </a:solidFill>
              </a:rPr>
              <a:t> 104: 75, 2002 </a:t>
            </a:r>
            <a:r>
              <a:rPr lang="pt-BR" sz="1800" dirty="0" err="1">
                <a:solidFill>
                  <a:schemeClr val="tx1">
                    <a:lumMod val="75000"/>
                    <a:lumOff val="25000"/>
                  </a:schemeClr>
                </a:solidFill>
              </a:rPr>
              <a:t>Jul-Aug</a:t>
            </a:r>
            <a:r>
              <a:rPr lang="pt-BR" sz="1800" dirty="0">
                <a:solidFill>
                  <a:schemeClr val="tx1">
                    <a:lumMod val="75000"/>
                    <a:lumOff val="25000"/>
                  </a:schemeClr>
                </a:solidFill>
              </a:rPr>
              <a:t>   </a:t>
            </a:r>
            <a:r>
              <a:rPr lang="pt-BR" sz="1800" u="sng" dirty="0">
                <a:solidFill>
                  <a:schemeClr val="tx1">
                    <a:lumMod val="75000"/>
                    <a:lumOff val="25000"/>
                  </a:schemeClr>
                </a:solidFill>
                <a:hlinkClick r:id="rId15"/>
              </a:rPr>
              <a:t>[PMID: 12386558]</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D'</a:t>
            </a:r>
            <a:r>
              <a:rPr lang="pt-BR" sz="1800" dirty="0" err="1">
                <a:solidFill>
                  <a:schemeClr val="tx1">
                    <a:lumMod val="75000"/>
                    <a:lumOff val="25000"/>
                  </a:schemeClr>
                </a:solidFill>
              </a:rPr>
              <a:t>Antonio</a:t>
            </a:r>
            <a:r>
              <a:rPr lang="pt-BR" sz="1800" dirty="0">
                <a:solidFill>
                  <a:schemeClr val="tx1">
                    <a:lumMod val="75000"/>
                    <a:lumOff val="25000"/>
                  </a:schemeClr>
                </a:solidFill>
              </a:rPr>
              <a:t> F et al: Fatores de Risco </a:t>
            </a:r>
            <a:r>
              <a:rPr lang="pt-BR" sz="1800" dirty="0" err="1">
                <a:solidFill>
                  <a:schemeClr val="tx1">
                    <a:lumMod val="75000"/>
                    <a:lumOff val="25000"/>
                  </a:schemeClr>
                </a:solidFill>
              </a:rPr>
              <a:t>Prenatal</a:t>
            </a:r>
            <a:r>
              <a:rPr lang="pt-BR" sz="1800" dirty="0">
                <a:solidFill>
                  <a:schemeClr val="tx1">
                    <a:lumMod val="75000"/>
                    <a:lumOff val="25000"/>
                  </a:schemeClr>
                </a:solidFill>
              </a:rPr>
              <a:t> e Resultados na Gastrosquise: Uma Meta-Análise. </a:t>
            </a:r>
            <a:r>
              <a:rPr lang="pt-BR" sz="1800" i="1" dirty="0">
                <a:solidFill>
                  <a:schemeClr val="tx1">
                    <a:lumMod val="75000"/>
                    <a:lumOff val="25000"/>
                  </a:schemeClr>
                </a:solidFill>
              </a:rPr>
              <a:t>Pediatria</a:t>
            </a:r>
            <a:r>
              <a:rPr lang="pt-BR" sz="1800" dirty="0">
                <a:solidFill>
                  <a:schemeClr val="tx1">
                    <a:lumMod val="75000"/>
                    <a:lumOff val="25000"/>
                  </a:schemeClr>
                </a:solidFill>
              </a:rPr>
              <a:t> 136: e159, 2015   </a:t>
            </a:r>
            <a:r>
              <a:rPr lang="pt-BR" sz="1800" u="sng" dirty="0">
                <a:solidFill>
                  <a:schemeClr val="tx1">
                    <a:lumMod val="75000"/>
                    <a:lumOff val="25000"/>
                  </a:schemeClr>
                </a:solidFill>
                <a:hlinkClick r:id="rId16"/>
              </a:rPr>
              <a:t>[PMID: 26122809]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Girsen</a:t>
            </a:r>
            <a:r>
              <a:rPr lang="pt-BR" sz="1800" dirty="0">
                <a:solidFill>
                  <a:schemeClr val="tx1">
                    <a:lumMod val="75000"/>
                    <a:lumOff val="25000"/>
                  </a:schemeClr>
                </a:solidFill>
              </a:rPr>
              <a:t> AI et al: </a:t>
            </a:r>
            <a:r>
              <a:rPr lang="pt-BR" sz="1800" dirty="0" err="1">
                <a:solidFill>
                  <a:schemeClr val="tx1">
                    <a:lumMod val="75000"/>
                    <a:lumOff val="25000"/>
                  </a:schemeClr>
                </a:solidFill>
              </a:rPr>
              <a:t>Perieum</a:t>
            </a:r>
            <a:r>
              <a:rPr lang="pt-BR" sz="1800" dirty="0">
                <a:solidFill>
                  <a:schemeClr val="tx1">
                    <a:lumMod val="75000"/>
                    <a:lumOff val="25000"/>
                  </a:schemeClr>
                </a:solidFill>
              </a:rPr>
              <a:t> e resultados neonatais de bebês de idade pequena para gestacional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Prenat</a:t>
            </a:r>
            <a:r>
              <a:rPr lang="pt-BR" sz="1800" i="1" dirty="0">
                <a:solidFill>
                  <a:schemeClr val="tx1">
                    <a:lumMod val="75000"/>
                    <a:lumOff val="25000"/>
                  </a:schemeClr>
                </a:solidFill>
              </a:rPr>
              <a:t> </a:t>
            </a:r>
            <a:r>
              <a:rPr lang="pt-BR" sz="1800" i="1" dirty="0" err="1">
                <a:solidFill>
                  <a:schemeClr val="tx1">
                    <a:lumMod val="75000"/>
                    <a:lumOff val="25000"/>
                  </a:schemeClr>
                </a:solidFill>
              </a:rPr>
              <a:t>Diagn</a:t>
            </a:r>
            <a:r>
              <a:rPr lang="pt-BR" sz="1800" dirty="0">
                <a:solidFill>
                  <a:schemeClr val="tx1">
                    <a:lumMod val="75000"/>
                    <a:lumOff val="25000"/>
                  </a:schemeClr>
                </a:solidFill>
              </a:rPr>
              <a:t> 35: 477, 2015   </a:t>
            </a:r>
            <a:r>
              <a:rPr lang="pt-BR" sz="1800" u="sng" dirty="0">
                <a:solidFill>
                  <a:schemeClr val="tx1">
                    <a:lumMod val="75000"/>
                    <a:lumOff val="25000"/>
                  </a:schemeClr>
                </a:solidFill>
                <a:hlinkClick r:id="rId17"/>
              </a:rPr>
              <a:t>[PMID: 25613462]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Barseghyan</a:t>
            </a:r>
            <a:r>
              <a:rPr lang="pt-BR" sz="1800" dirty="0">
                <a:solidFill>
                  <a:schemeClr val="tx1">
                    <a:lumMod val="75000"/>
                    <a:lumOff val="25000"/>
                  </a:schemeClr>
                </a:solidFill>
              </a:rPr>
              <a:t> K, </a:t>
            </a:r>
            <a:r>
              <a:rPr lang="pt-BR" sz="1800" dirty="0" err="1">
                <a:solidFill>
                  <a:schemeClr val="tx1">
                    <a:lumMod val="75000"/>
                    <a:lumOff val="25000"/>
                  </a:schemeClr>
                </a:solidFill>
              </a:rPr>
              <a:t>Aghajanian</a:t>
            </a:r>
            <a:r>
              <a:rPr lang="pt-BR" sz="1800" dirty="0">
                <a:solidFill>
                  <a:schemeClr val="tx1">
                    <a:lumMod val="75000"/>
                    <a:lumOff val="25000"/>
                  </a:schemeClr>
                </a:solidFill>
              </a:rPr>
              <a:t> P, Miller DA: prevalência de nascimentos prematuros em gravidezes complicadas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fetal. </a:t>
            </a:r>
            <a:r>
              <a:rPr lang="pt-BR" sz="1800" i="1" dirty="0" err="1">
                <a:solidFill>
                  <a:schemeClr val="tx1">
                    <a:lumMod val="75000"/>
                    <a:lumOff val="25000"/>
                  </a:schemeClr>
                </a:solidFill>
              </a:rPr>
              <a:t>Arch</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i="1" dirty="0">
                <a:solidFill>
                  <a:schemeClr val="tx1">
                    <a:lumMod val="75000"/>
                    <a:lumOff val="25000"/>
                  </a:schemeClr>
                </a:solidFill>
              </a:rPr>
              <a:t> </a:t>
            </a:r>
            <a:r>
              <a:rPr lang="pt-BR" sz="1800" i="1" dirty="0" err="1">
                <a:solidFill>
                  <a:schemeClr val="tx1">
                    <a:lumMod val="75000"/>
                    <a:lumOff val="25000"/>
                  </a:schemeClr>
                </a:solidFill>
              </a:rPr>
              <a:t>Obstet</a:t>
            </a:r>
            <a:r>
              <a:rPr lang="pt-BR" sz="1800" dirty="0">
                <a:solidFill>
                  <a:schemeClr val="tx1">
                    <a:lumMod val="75000"/>
                    <a:lumOff val="25000"/>
                  </a:schemeClr>
                </a:solidFill>
              </a:rPr>
              <a:t> 286: 889, 2012   </a:t>
            </a:r>
            <a:r>
              <a:rPr lang="pt-BR" sz="1800" u="sng" dirty="0">
                <a:solidFill>
                  <a:schemeClr val="tx1">
                    <a:lumMod val="75000"/>
                    <a:lumOff val="25000"/>
                  </a:schemeClr>
                </a:solidFill>
                <a:hlinkClick r:id="rId18"/>
              </a:rPr>
              <a:t>[PMID: 22660889]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AP sul, </a:t>
            </a:r>
            <a:r>
              <a:rPr lang="pt-BR" sz="1800" dirty="0" err="1">
                <a:solidFill>
                  <a:schemeClr val="tx1">
                    <a:lumMod val="75000"/>
                    <a:lumOff val="25000"/>
                  </a:schemeClr>
                </a:solidFill>
              </a:rPr>
              <a:t>Stutey</a:t>
            </a:r>
            <a:r>
              <a:rPr lang="pt-BR" sz="1800" dirty="0">
                <a:solidFill>
                  <a:schemeClr val="tx1">
                    <a:lumMod val="75000"/>
                    <a:lumOff val="25000"/>
                  </a:schemeClr>
                </a:solidFill>
              </a:rPr>
              <a:t> KM, </a:t>
            </a:r>
            <a:r>
              <a:rPr lang="pt-BR" sz="1800" dirty="0" err="1">
                <a:solidFill>
                  <a:schemeClr val="tx1">
                    <a:lumMod val="75000"/>
                    <a:lumOff val="25000"/>
                  </a:schemeClr>
                </a:solidFill>
              </a:rPr>
              <a:t>Meinzen-Derr</a:t>
            </a:r>
            <a:r>
              <a:rPr lang="pt-BR" sz="1800" dirty="0">
                <a:solidFill>
                  <a:schemeClr val="tx1">
                    <a:lumMod val="75000"/>
                    <a:lumOff val="25000"/>
                  </a:schemeClr>
                </a:solidFill>
              </a:rPr>
              <a:t> J: </a:t>
            </a:r>
            <a:r>
              <a:rPr lang="pt-BR" sz="1800" dirty="0" err="1">
                <a:solidFill>
                  <a:schemeClr val="tx1">
                    <a:lumMod val="75000"/>
                    <a:lumOff val="25000"/>
                  </a:schemeClr>
                </a:solidFill>
              </a:rPr>
              <a:t>Metaanálise</a:t>
            </a:r>
            <a:r>
              <a:rPr lang="pt-BR" sz="1800" dirty="0">
                <a:solidFill>
                  <a:schemeClr val="tx1">
                    <a:lumMod val="75000"/>
                    <a:lumOff val="25000"/>
                  </a:schemeClr>
                </a:solidFill>
              </a:rPr>
              <a:t> da prevalência de morte fetal </a:t>
            </a:r>
            <a:r>
              <a:rPr lang="pt-BR" sz="1800" dirty="0" err="1">
                <a:solidFill>
                  <a:schemeClr val="tx1">
                    <a:lumMod val="75000"/>
                    <a:lumOff val="25000"/>
                  </a:schemeClr>
                </a:solidFill>
              </a:rPr>
              <a:t>intra-uterina</a:t>
            </a:r>
            <a:r>
              <a:rPr lang="pt-BR" sz="1800" dirty="0">
                <a:solidFill>
                  <a:schemeClr val="tx1">
                    <a:lumMod val="75000"/>
                    <a:lumOff val="25000"/>
                  </a:schemeClr>
                </a:solidFill>
              </a:rPr>
              <a:t>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Obstet</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dirty="0">
                <a:solidFill>
                  <a:schemeClr val="tx1">
                    <a:lumMod val="75000"/>
                    <a:lumOff val="25000"/>
                  </a:schemeClr>
                </a:solidFill>
              </a:rPr>
              <a:t> 209: 114.e1, 2013   </a:t>
            </a:r>
            <a:r>
              <a:rPr lang="pt-BR" sz="1800" u="sng" dirty="0">
                <a:solidFill>
                  <a:schemeClr val="tx1">
                    <a:lumMod val="75000"/>
                    <a:lumOff val="25000"/>
                  </a:schemeClr>
                </a:solidFill>
                <a:hlinkClick r:id="rId19"/>
              </a:rPr>
              <a:t>[PMID: 23628262]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Harper LM et al: Momento da entrega eletiva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uma análise de decisão e custo-eficácia. </a:t>
            </a:r>
            <a:r>
              <a:rPr lang="pt-BR" sz="1800" i="1" dirty="0" err="1">
                <a:solidFill>
                  <a:schemeClr val="tx1">
                    <a:lumMod val="75000"/>
                    <a:lumOff val="25000"/>
                  </a:schemeClr>
                </a:solidFill>
              </a:rPr>
              <a:t>Ultrasound</a:t>
            </a:r>
            <a:r>
              <a:rPr lang="pt-BR" sz="1800" i="1" dirty="0">
                <a:solidFill>
                  <a:schemeClr val="tx1">
                    <a:lumMod val="75000"/>
                    <a:lumOff val="25000"/>
                  </a:schemeClr>
                </a:solidFill>
              </a:rPr>
              <a:t> </a:t>
            </a:r>
            <a:r>
              <a:rPr lang="pt-BR" sz="1800" i="1" dirty="0" err="1">
                <a:solidFill>
                  <a:schemeClr val="tx1">
                    <a:lumMod val="75000"/>
                    <a:lumOff val="25000"/>
                  </a:schemeClr>
                </a:solidFill>
              </a:rPr>
              <a:t>Obstet</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dirty="0">
                <a:solidFill>
                  <a:schemeClr val="tx1">
                    <a:lumMod val="75000"/>
                    <a:lumOff val="25000"/>
                  </a:schemeClr>
                </a:solidFill>
              </a:rPr>
              <a:t> 46: 227, 2015   </a:t>
            </a:r>
            <a:r>
              <a:rPr lang="pt-BR" sz="1800" u="sng" dirty="0">
                <a:solidFill>
                  <a:schemeClr val="tx1">
                    <a:lumMod val="75000"/>
                    <a:lumOff val="25000"/>
                  </a:schemeClr>
                </a:solidFill>
                <a:hlinkClick r:id="rId20"/>
              </a:rPr>
              <a:t>[PMID: 25377308]</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a:solidFill>
                  <a:schemeClr val="tx1">
                    <a:lumMod val="75000"/>
                    <a:lumOff val="25000"/>
                  </a:schemeClr>
                </a:solidFill>
              </a:rPr>
              <a:t>Serra A et al: Relatório preliminar sobre parto prematuro eletivo às 34 semanas e fechamento abdominal primário para o manejo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Eur</a:t>
            </a:r>
            <a:r>
              <a:rPr lang="pt-BR" sz="1800" i="1" dirty="0">
                <a:solidFill>
                  <a:schemeClr val="tx1">
                    <a:lumMod val="75000"/>
                    <a:lumOff val="25000"/>
                  </a:schemeClr>
                </a:solidFill>
              </a:rPr>
              <a:t> 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18:32, 2008   </a:t>
            </a:r>
            <a:r>
              <a:rPr lang="pt-BR" sz="1800" u="sng" dirty="0">
                <a:solidFill>
                  <a:schemeClr val="tx1">
                    <a:lumMod val="75000"/>
                    <a:lumOff val="25000"/>
                  </a:schemeClr>
                </a:solidFill>
                <a:hlinkClick r:id="rId21"/>
              </a:rPr>
              <a:t>[PMID: 18302067]</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22"/>
              <a:defRPr/>
            </a:pPr>
            <a:r>
              <a:rPr lang="pt-BR" sz="1800" dirty="0" err="1">
                <a:solidFill>
                  <a:schemeClr val="tx1">
                    <a:lumMod val="75000"/>
                    <a:lumOff val="25000"/>
                  </a:schemeClr>
                </a:solidFill>
              </a:rPr>
              <a:t>Moir</a:t>
            </a:r>
            <a:r>
              <a:rPr lang="pt-BR" sz="1800" dirty="0">
                <a:solidFill>
                  <a:schemeClr val="tx1">
                    <a:lumMod val="75000"/>
                    <a:lumOff val="25000"/>
                  </a:schemeClr>
                </a:solidFill>
              </a:rPr>
              <a:t> CR et al: Um estudo prospectivo de parto pré-termo eletivo para </a:t>
            </a:r>
            <a:r>
              <a:rPr lang="pt-BR" sz="1800" dirty="0" err="1">
                <a:solidFill>
                  <a:schemeClr val="tx1">
                    <a:lumMod val="75000"/>
                    <a:lumOff val="25000"/>
                  </a:schemeClr>
                </a:solidFill>
              </a:rPr>
              <a:t>gastrosquise</a:t>
            </a:r>
            <a:r>
              <a:rPr lang="pt-BR" sz="1800" dirty="0">
                <a:solidFill>
                  <a:schemeClr val="tx1">
                    <a:lumMod val="75000"/>
                    <a:lumOff val="25000"/>
                  </a:schemeClr>
                </a:solidFill>
              </a:rPr>
              <a:t> fetal.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Perinatol</a:t>
            </a:r>
            <a:r>
              <a:rPr lang="pt-BR" sz="1800" dirty="0">
                <a:solidFill>
                  <a:schemeClr val="tx1">
                    <a:lumMod val="75000"/>
                    <a:lumOff val="25000"/>
                  </a:schemeClr>
                </a:solidFill>
              </a:rPr>
              <a:t> 21: 289, 2004   </a:t>
            </a:r>
            <a:r>
              <a:rPr lang="pt-BR" sz="1800" u="sng" dirty="0">
                <a:solidFill>
                  <a:schemeClr val="tx1">
                    <a:lumMod val="75000"/>
                    <a:lumOff val="25000"/>
                  </a:schemeClr>
                </a:solidFill>
                <a:hlinkClick r:id="rId22"/>
              </a:rPr>
              <a:t>[PMID: 15232762]</a:t>
            </a:r>
            <a:endParaRPr lang="pt-BR" sz="1800" dirty="0">
              <a:solidFill>
                <a:schemeClr val="tx1">
                  <a:lumMod val="75000"/>
                  <a:lumOff val="25000"/>
                </a:schemeClr>
              </a:solidFill>
            </a:endParaRPr>
          </a:p>
          <a:p>
            <a:pPr algn="just"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a:xfrm>
            <a:off x="2592388" y="623888"/>
            <a:ext cx="8912225" cy="1281112"/>
          </a:xfrm>
        </p:spPr>
        <p:txBody>
          <a:bodyPr/>
          <a:lstStyle/>
          <a:p>
            <a:pPr eaLnBrk="1" hangingPunct="1"/>
            <a:r>
              <a:rPr lang="pt-BR" smtClean="0">
                <a:latin typeface="Arial" pitchFamily="34" charset="0"/>
                <a:cs typeface="Arial" pitchFamily="34" charset="0"/>
              </a:rPr>
              <a:t>Gastrosquise – Referências</a:t>
            </a:r>
            <a:endParaRPr lang="pt-BR" smtClean="0"/>
          </a:p>
        </p:txBody>
      </p:sp>
      <p:sp>
        <p:nvSpPr>
          <p:cNvPr id="3" name="Espaço Reservado para Conteúdo 2"/>
          <p:cNvSpPr>
            <a:spLocks noGrp="1"/>
          </p:cNvSpPr>
          <p:nvPr>
            <p:ph idx="1"/>
          </p:nvPr>
        </p:nvSpPr>
        <p:spPr>
          <a:xfrm>
            <a:off x="787400" y="1503363"/>
            <a:ext cx="11099800" cy="4829175"/>
          </a:xfrm>
        </p:spPr>
        <p:txBody>
          <a:bodyPr rtlCol="0">
            <a:normAutofit fontScale="40000" lnSpcReduction="20000"/>
          </a:bodyPr>
          <a:lstStyle/>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Gelas T et al: O parto prematuro programado para </a:t>
            </a:r>
            <a:r>
              <a:rPr lang="pt-BR" sz="1800" dirty="0" err="1">
                <a:solidFill>
                  <a:schemeClr val="tx1">
                    <a:lumMod val="75000"/>
                    <a:lumOff val="25000"/>
                  </a:schemeClr>
                </a:solidFill>
              </a:rPr>
              <a:t>gastrosquise</a:t>
            </a:r>
            <a:r>
              <a:rPr lang="pt-BR" sz="1800" dirty="0">
                <a:solidFill>
                  <a:schemeClr val="tx1">
                    <a:lumMod val="75000"/>
                    <a:lumOff val="25000"/>
                  </a:schemeClr>
                </a:solidFill>
              </a:rPr>
              <a:t> melhora o desfecho pós-operatório.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Int</a:t>
            </a:r>
            <a:r>
              <a:rPr lang="pt-BR" sz="1800" dirty="0">
                <a:solidFill>
                  <a:schemeClr val="tx1">
                    <a:lumMod val="75000"/>
                    <a:lumOff val="25000"/>
                  </a:schemeClr>
                </a:solidFill>
              </a:rPr>
              <a:t> 24: 1023, 2008   </a:t>
            </a:r>
            <a:r>
              <a:rPr lang="pt-BR" sz="1800" u="sng" dirty="0">
                <a:solidFill>
                  <a:schemeClr val="tx1">
                    <a:lumMod val="75000"/>
                    <a:lumOff val="25000"/>
                  </a:schemeClr>
                </a:solidFill>
                <a:hlinkClick r:id="rId2"/>
              </a:rPr>
              <a:t>[PMID: 18668252]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Vegunta</a:t>
            </a:r>
            <a:r>
              <a:rPr lang="pt-BR" sz="1800" dirty="0">
                <a:solidFill>
                  <a:schemeClr val="tx1">
                    <a:lumMod val="75000"/>
                    <a:lumOff val="25000"/>
                  </a:schemeClr>
                </a:solidFill>
              </a:rPr>
              <a:t> RK et al: Gerenciamento perinatal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análise de uma via clínica recentemente estabelecida.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40: 528, 2005   </a:t>
            </a:r>
            <a:r>
              <a:rPr lang="pt-BR" sz="1800" u="sng" dirty="0">
                <a:solidFill>
                  <a:schemeClr val="tx1">
                    <a:lumMod val="75000"/>
                    <a:lumOff val="25000"/>
                  </a:schemeClr>
                </a:solidFill>
                <a:hlinkClick r:id="rId3"/>
              </a:rPr>
              <a:t>[PMID: 15793730]</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Logghe</a:t>
            </a:r>
            <a:r>
              <a:rPr lang="pt-BR" sz="1800" dirty="0">
                <a:solidFill>
                  <a:schemeClr val="tx1">
                    <a:lumMod val="75000"/>
                    <a:lumOff val="25000"/>
                  </a:schemeClr>
                </a:solidFill>
              </a:rPr>
              <a:t> HL et al: Ensaio controlado randomizado de parto pré-termo eletivo de fetos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40: 1726, 2005   </a:t>
            </a:r>
            <a:r>
              <a:rPr lang="pt-BR" sz="1800" u="sng" dirty="0">
                <a:solidFill>
                  <a:schemeClr val="tx1">
                    <a:lumMod val="75000"/>
                    <a:lumOff val="25000"/>
                  </a:schemeClr>
                </a:solidFill>
                <a:hlinkClick r:id="rId4"/>
              </a:rPr>
              <a:t>[PMID: 16291160]</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Grant NH, </a:t>
            </a:r>
            <a:r>
              <a:rPr lang="pt-BR" sz="1800" dirty="0" err="1">
                <a:solidFill>
                  <a:schemeClr val="tx1">
                    <a:lumMod val="75000"/>
                    <a:lumOff val="25000"/>
                  </a:schemeClr>
                </a:solidFill>
              </a:rPr>
              <a:t>Dorling</a:t>
            </a:r>
            <a:r>
              <a:rPr lang="pt-BR" sz="1800" dirty="0">
                <a:solidFill>
                  <a:schemeClr val="tx1">
                    <a:lumMod val="75000"/>
                    <a:lumOff val="25000"/>
                  </a:schemeClr>
                </a:solidFill>
              </a:rPr>
              <a:t> J, Thornton JG: parto pré-termo eletivo para </a:t>
            </a:r>
            <a:r>
              <a:rPr lang="pt-BR" sz="1800" dirty="0" err="1">
                <a:solidFill>
                  <a:schemeClr val="tx1">
                    <a:lumMod val="75000"/>
                    <a:lumOff val="25000"/>
                  </a:schemeClr>
                </a:solidFill>
              </a:rPr>
              <a:t>gastrosquise</a:t>
            </a:r>
            <a:r>
              <a:rPr lang="pt-BR" sz="1800" dirty="0">
                <a:solidFill>
                  <a:schemeClr val="tx1">
                    <a:lumMod val="75000"/>
                    <a:lumOff val="25000"/>
                  </a:schemeClr>
                </a:solidFill>
              </a:rPr>
              <a:t> fetal. </a:t>
            </a:r>
            <a:r>
              <a:rPr lang="pt-BR" sz="1800" i="1" dirty="0">
                <a:solidFill>
                  <a:schemeClr val="tx1">
                    <a:lumMod val="75000"/>
                    <a:lumOff val="25000"/>
                  </a:schemeClr>
                </a:solidFill>
              </a:rPr>
              <a:t>Cochrane </a:t>
            </a:r>
            <a:r>
              <a:rPr lang="pt-BR" sz="1800" i="1" dirty="0" err="1">
                <a:solidFill>
                  <a:schemeClr val="tx1">
                    <a:lumMod val="75000"/>
                    <a:lumOff val="25000"/>
                  </a:schemeClr>
                </a:solidFill>
              </a:rPr>
              <a:t>Database</a:t>
            </a:r>
            <a:r>
              <a:rPr lang="pt-BR" sz="1800" i="1" dirty="0">
                <a:solidFill>
                  <a:schemeClr val="tx1">
                    <a:lumMod val="75000"/>
                    <a:lumOff val="25000"/>
                  </a:schemeClr>
                </a:solidFill>
              </a:rPr>
              <a:t> </a:t>
            </a:r>
            <a:r>
              <a:rPr lang="pt-BR" sz="1800" i="1" dirty="0" err="1">
                <a:solidFill>
                  <a:schemeClr val="tx1">
                    <a:lumMod val="75000"/>
                    <a:lumOff val="25000"/>
                  </a:schemeClr>
                </a:solidFill>
              </a:rPr>
              <a:t>Syst</a:t>
            </a:r>
            <a:r>
              <a:rPr lang="pt-BR" sz="1800" i="1" dirty="0">
                <a:solidFill>
                  <a:schemeClr val="tx1">
                    <a:lumMod val="75000"/>
                    <a:lumOff val="25000"/>
                  </a:schemeClr>
                </a:solidFill>
              </a:rPr>
              <a:t> </a:t>
            </a:r>
            <a:r>
              <a:rPr lang="pt-BR" sz="1800" i="1" dirty="0" err="1">
                <a:solidFill>
                  <a:schemeClr val="tx1">
                    <a:lumMod val="75000"/>
                    <a:lumOff val="25000"/>
                  </a:schemeClr>
                </a:solidFill>
              </a:rPr>
              <a:t>Rev</a:t>
            </a:r>
            <a:r>
              <a:rPr lang="pt-BR" sz="1800" dirty="0">
                <a:solidFill>
                  <a:schemeClr val="tx1">
                    <a:lumMod val="75000"/>
                    <a:lumOff val="25000"/>
                  </a:schemeClr>
                </a:solidFill>
              </a:rPr>
              <a:t> 6 :, 2013   </a:t>
            </a:r>
            <a:r>
              <a:rPr lang="pt-BR" sz="1800" u="sng" dirty="0">
                <a:solidFill>
                  <a:schemeClr val="tx1">
                    <a:lumMod val="75000"/>
                    <a:lumOff val="25000"/>
                  </a:schemeClr>
                </a:solidFill>
                <a:hlinkClick r:id="rId5"/>
              </a:rPr>
              <a:t>[PMID: 23737031]</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Snyder</a:t>
            </a:r>
            <a:r>
              <a:rPr lang="pt-BR" sz="1800" dirty="0">
                <a:solidFill>
                  <a:schemeClr val="tx1">
                    <a:lumMod val="75000"/>
                    <a:lumOff val="25000"/>
                  </a:schemeClr>
                </a:solidFill>
              </a:rPr>
              <a:t> CL, </a:t>
            </a:r>
            <a:r>
              <a:rPr lang="pt-BR" sz="1800" dirty="0" err="1">
                <a:solidFill>
                  <a:schemeClr val="tx1">
                    <a:lumMod val="75000"/>
                    <a:lumOff val="25000"/>
                  </a:schemeClr>
                </a:solidFill>
              </a:rPr>
              <a:t>St</a:t>
            </a:r>
            <a:r>
              <a:rPr lang="pt-BR" sz="1800" dirty="0">
                <a:solidFill>
                  <a:schemeClr val="tx1">
                    <a:lumMod val="75000"/>
                    <a:lumOff val="25000"/>
                  </a:schemeClr>
                </a:solidFill>
              </a:rPr>
              <a:t> Peter SD: Tendências no modo de entrega para crianças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Perinatol</a:t>
            </a:r>
            <a:r>
              <a:rPr lang="pt-BR" sz="1800" dirty="0">
                <a:solidFill>
                  <a:schemeClr val="tx1">
                    <a:lumMod val="75000"/>
                    <a:lumOff val="25000"/>
                  </a:schemeClr>
                </a:solidFill>
              </a:rPr>
              <a:t> 22: 391, 2005   </a:t>
            </a:r>
            <a:r>
              <a:rPr lang="pt-BR" sz="1800" u="sng" dirty="0">
                <a:solidFill>
                  <a:schemeClr val="tx1">
                    <a:lumMod val="75000"/>
                    <a:lumOff val="25000"/>
                  </a:schemeClr>
                </a:solidFill>
                <a:hlinkClick r:id="rId6"/>
              </a:rPr>
              <a:t>[PMID: 16215928]</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Salihu</a:t>
            </a:r>
            <a:r>
              <a:rPr lang="pt-BR" sz="1800" dirty="0">
                <a:solidFill>
                  <a:schemeClr val="tx1">
                    <a:lumMod val="75000"/>
                    <a:lumOff val="25000"/>
                  </a:schemeClr>
                </a:solidFill>
              </a:rPr>
              <a:t> HM et al: Modo de entrega e sobrevivência neonatal de lactentes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isolada. </a:t>
            </a:r>
            <a:r>
              <a:rPr lang="pt-BR" sz="1800" i="1" dirty="0" err="1">
                <a:solidFill>
                  <a:schemeClr val="tx1">
                    <a:lumMod val="75000"/>
                    <a:lumOff val="25000"/>
                  </a:schemeClr>
                </a:solidFill>
              </a:rPr>
              <a:t>Obstet</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dirty="0">
                <a:solidFill>
                  <a:schemeClr val="tx1">
                    <a:lumMod val="75000"/>
                    <a:lumOff val="25000"/>
                  </a:schemeClr>
                </a:solidFill>
              </a:rPr>
              <a:t> 104: 678, 2004   </a:t>
            </a:r>
            <a:r>
              <a:rPr lang="pt-BR" sz="1800" u="sng" dirty="0">
                <a:solidFill>
                  <a:schemeClr val="tx1">
                    <a:lumMod val="75000"/>
                    <a:lumOff val="25000"/>
                  </a:schemeClr>
                </a:solidFill>
                <a:hlinkClick r:id="rId7"/>
              </a:rPr>
              <a:t>[PMID: 15458885]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Abdel-</a:t>
            </a:r>
            <a:r>
              <a:rPr lang="pt-BR" sz="1800" dirty="0" err="1">
                <a:solidFill>
                  <a:schemeClr val="tx1">
                    <a:lumMod val="75000"/>
                    <a:lumOff val="25000"/>
                  </a:schemeClr>
                </a:solidFill>
              </a:rPr>
              <a:t>Latif</a:t>
            </a:r>
            <a:r>
              <a:rPr lang="pt-BR" sz="1800" dirty="0">
                <a:solidFill>
                  <a:schemeClr val="tx1">
                    <a:lumMod val="75000"/>
                    <a:lumOff val="25000"/>
                  </a:schemeClr>
                </a:solidFill>
              </a:rPr>
              <a:t> ME et al: Modo de entrega e sobrevivência neonatal de lactentes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na Austrália e Nova Zelândia.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43: 1685, 2008   </a:t>
            </a:r>
            <a:r>
              <a:rPr lang="pt-BR" sz="1800" u="sng" dirty="0">
                <a:solidFill>
                  <a:schemeClr val="tx1">
                    <a:lumMod val="75000"/>
                    <a:lumOff val="25000"/>
                  </a:schemeClr>
                </a:solidFill>
                <a:hlinkClick r:id="rId8"/>
              </a:rPr>
              <a:t>[PMID: 18779007]</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Como HY et al: O parto vaginal é preferível à cesariana eletiva em fetos com defeito de parede ventral conhecido?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Obstet</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dirty="0">
                <a:solidFill>
                  <a:schemeClr val="tx1">
                    <a:lumMod val="75000"/>
                    <a:lumOff val="25000"/>
                  </a:schemeClr>
                </a:solidFill>
              </a:rPr>
              <a:t> 182: 1527, 2000   </a:t>
            </a:r>
            <a:r>
              <a:rPr lang="pt-BR" sz="1800" u="sng" dirty="0">
                <a:solidFill>
                  <a:schemeClr val="tx1">
                    <a:lumMod val="75000"/>
                    <a:lumOff val="25000"/>
                  </a:schemeClr>
                </a:solidFill>
                <a:hlinkClick r:id="rId9"/>
              </a:rPr>
              <a:t>[PMID: 10871475]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Moretti M et al: O efeito do modo de parto no desfecho perinatal em fetos com defeitos da parede abdominal.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Obstet</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dirty="0">
                <a:solidFill>
                  <a:schemeClr val="tx1">
                    <a:lumMod val="75000"/>
                    <a:lumOff val="25000"/>
                  </a:schemeClr>
                </a:solidFill>
              </a:rPr>
              <a:t> 163: 833, 1990   </a:t>
            </a:r>
            <a:r>
              <a:rPr lang="pt-BR" sz="1800" u="sng" dirty="0">
                <a:solidFill>
                  <a:schemeClr val="tx1">
                    <a:lumMod val="75000"/>
                    <a:lumOff val="25000"/>
                  </a:schemeClr>
                </a:solidFill>
                <a:hlinkClick r:id="rId10"/>
              </a:rPr>
              <a:t>[PMID: 2144950]</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Segel</a:t>
            </a:r>
            <a:r>
              <a:rPr lang="pt-BR" sz="1800" dirty="0">
                <a:solidFill>
                  <a:schemeClr val="tx1">
                    <a:lumMod val="75000"/>
                    <a:lumOff val="25000"/>
                  </a:schemeClr>
                </a:solidFill>
              </a:rPr>
              <a:t> SY et al: defeitos da parede abdominal fetal e modo de parto: uma revisão sistemática. </a:t>
            </a:r>
            <a:r>
              <a:rPr lang="pt-BR" sz="1800" i="1" dirty="0" err="1">
                <a:solidFill>
                  <a:schemeClr val="tx1">
                    <a:lumMod val="75000"/>
                    <a:lumOff val="25000"/>
                  </a:schemeClr>
                </a:solidFill>
              </a:rPr>
              <a:t>Obstet</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dirty="0">
                <a:solidFill>
                  <a:schemeClr val="tx1">
                    <a:lumMod val="75000"/>
                    <a:lumOff val="25000"/>
                  </a:schemeClr>
                </a:solidFill>
              </a:rPr>
              <a:t> 98: 867, 2001   </a:t>
            </a:r>
            <a:r>
              <a:rPr lang="pt-BR" sz="1800" u="sng" dirty="0">
                <a:solidFill>
                  <a:schemeClr val="tx1">
                    <a:lumMod val="75000"/>
                    <a:lumOff val="25000"/>
                  </a:schemeClr>
                </a:solidFill>
                <a:hlinkClick r:id="rId11"/>
              </a:rPr>
              <a:t>[PMID: 11704185]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Nasr</a:t>
            </a:r>
            <a:r>
              <a:rPr lang="pt-BR" sz="1800" dirty="0">
                <a:solidFill>
                  <a:schemeClr val="tx1">
                    <a:lumMod val="75000"/>
                    <a:lumOff val="25000"/>
                  </a:schemeClr>
                </a:solidFill>
              </a:rPr>
              <a:t> A, </a:t>
            </a:r>
            <a:r>
              <a:rPr lang="pt-BR" sz="1800" dirty="0" err="1">
                <a:solidFill>
                  <a:schemeClr val="tx1">
                    <a:lumMod val="75000"/>
                    <a:lumOff val="25000"/>
                  </a:schemeClr>
                </a:solidFill>
              </a:rPr>
              <a:t>Langer</a:t>
            </a:r>
            <a:r>
              <a:rPr lang="pt-BR" sz="1800" dirty="0">
                <a:solidFill>
                  <a:schemeClr val="tx1">
                    <a:lumMod val="75000"/>
                    <a:lumOff val="25000"/>
                  </a:schemeClr>
                </a:solidFill>
              </a:rPr>
              <a:t> JC, Rede Canadense de Cirurgia Pediátrica: Influência da localização do parto no desfecho em neonatos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47: 2022, 2012   </a:t>
            </a:r>
            <a:r>
              <a:rPr lang="pt-BR" sz="1800" u="sng" dirty="0">
                <a:solidFill>
                  <a:schemeClr val="tx1">
                    <a:lumMod val="75000"/>
                    <a:lumOff val="25000"/>
                  </a:schemeClr>
                </a:solidFill>
                <a:hlinkClick r:id="rId12"/>
              </a:rPr>
              <a:t>[PMID: 23163992]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Bucher</a:t>
            </a:r>
            <a:r>
              <a:rPr lang="pt-BR" sz="1800" dirty="0">
                <a:solidFill>
                  <a:schemeClr val="tx1">
                    <a:lumMod val="75000"/>
                    <a:lumOff val="25000"/>
                  </a:schemeClr>
                </a:solidFill>
              </a:rPr>
              <a:t> BT et al: Efeito do tempo para avaliação cirúrgica sobre os desfechos de lactentes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47: 1105, 2012   </a:t>
            </a:r>
            <a:r>
              <a:rPr lang="pt-BR" sz="1800" u="sng" dirty="0">
                <a:solidFill>
                  <a:schemeClr val="tx1">
                    <a:lumMod val="75000"/>
                    <a:lumOff val="25000"/>
                  </a:schemeClr>
                </a:solidFill>
                <a:hlinkClick r:id="rId13"/>
              </a:rPr>
              <a:t>[PMID: 22703778]</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Jansen</a:t>
            </a:r>
            <a:r>
              <a:rPr lang="pt-BR" sz="1800" dirty="0">
                <a:solidFill>
                  <a:schemeClr val="tx1">
                    <a:lumMod val="75000"/>
                    <a:lumOff val="25000"/>
                  </a:schemeClr>
                </a:solidFill>
              </a:rPr>
              <a:t> LA et al: A ressuscitação do líquido de </a:t>
            </a:r>
            <a:r>
              <a:rPr lang="pt-BR" sz="1800" dirty="0" err="1">
                <a:solidFill>
                  <a:schemeClr val="tx1">
                    <a:lumMod val="75000"/>
                    <a:lumOff val="25000"/>
                  </a:schemeClr>
                </a:solidFill>
              </a:rPr>
              <a:t>preclosure</a:t>
            </a:r>
            <a:r>
              <a:rPr lang="pt-BR" sz="1800" dirty="0">
                <a:solidFill>
                  <a:schemeClr val="tx1">
                    <a:lumMod val="75000"/>
                    <a:lumOff val="25000"/>
                  </a:schemeClr>
                </a:solidFill>
              </a:rPr>
              <a:t> influencia o resultado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Am</a:t>
            </a:r>
            <a:r>
              <a:rPr lang="pt-BR" sz="1800" i="1" dirty="0">
                <a:solidFill>
                  <a:schemeClr val="tx1">
                    <a:lumMod val="75000"/>
                    <a:lumOff val="25000"/>
                  </a:schemeClr>
                </a:solidFill>
              </a:rPr>
              <a:t> J </a:t>
            </a:r>
            <a:r>
              <a:rPr lang="pt-BR" sz="1800" i="1" dirty="0" err="1">
                <a:solidFill>
                  <a:schemeClr val="tx1">
                    <a:lumMod val="75000"/>
                    <a:lumOff val="25000"/>
                  </a:schemeClr>
                </a:solidFill>
              </a:rPr>
              <a:t>Perinatol</a:t>
            </a:r>
            <a:r>
              <a:rPr lang="pt-BR" sz="1800" dirty="0">
                <a:solidFill>
                  <a:schemeClr val="tx1">
                    <a:lumMod val="75000"/>
                    <a:lumOff val="25000"/>
                  </a:schemeClr>
                </a:solidFill>
              </a:rPr>
              <a:t> 29: 307, 2012   </a:t>
            </a:r>
            <a:r>
              <a:rPr lang="pt-BR" sz="1800" u="sng" dirty="0">
                <a:solidFill>
                  <a:schemeClr val="tx1">
                    <a:lumMod val="75000"/>
                    <a:lumOff val="25000"/>
                  </a:schemeClr>
                </a:solidFill>
                <a:hlinkClick r:id="rId14"/>
              </a:rPr>
              <a:t>[PMID: 22094919]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Baird</a:t>
            </a:r>
            <a:r>
              <a:rPr lang="pt-BR" sz="1800" dirty="0">
                <a:solidFill>
                  <a:schemeClr val="tx1">
                    <a:lumMod val="75000"/>
                    <a:lumOff val="25000"/>
                  </a:schemeClr>
                </a:solidFill>
              </a:rPr>
              <a:t> R et al: complicações infecciosas no manejo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Int</a:t>
            </a:r>
            <a:r>
              <a:rPr lang="pt-BR" sz="1800" dirty="0">
                <a:solidFill>
                  <a:schemeClr val="tx1">
                    <a:lumMod val="75000"/>
                    <a:lumOff val="25000"/>
                  </a:schemeClr>
                </a:solidFill>
              </a:rPr>
              <a:t> 28: 399, 2012   </a:t>
            </a:r>
            <a:r>
              <a:rPr lang="pt-BR" sz="1800" u="sng" dirty="0">
                <a:solidFill>
                  <a:schemeClr val="tx1">
                    <a:lumMod val="75000"/>
                    <a:lumOff val="25000"/>
                  </a:schemeClr>
                </a:solidFill>
                <a:hlinkClick r:id="rId15"/>
              </a:rPr>
              <a:t>[PMID: 22159577]</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Schwartz MZ et al: A redução em estágio usando um saco de </a:t>
            </a:r>
            <a:r>
              <a:rPr lang="pt-BR" sz="1800" dirty="0" err="1">
                <a:solidFill>
                  <a:schemeClr val="tx1">
                    <a:lumMod val="75000"/>
                    <a:lumOff val="25000"/>
                  </a:schemeClr>
                </a:solidFill>
              </a:rPr>
              <a:t>Silastic</a:t>
            </a:r>
            <a:r>
              <a:rPr lang="pt-BR" sz="1800" dirty="0">
                <a:solidFill>
                  <a:schemeClr val="tx1">
                    <a:lumMod val="75000"/>
                    <a:lumOff val="25000"/>
                  </a:schemeClr>
                </a:solidFill>
              </a:rPr>
              <a:t> é o tratamento de escolha para grandes defeitos de parede abdominal congênita.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18: 713, 1983   </a:t>
            </a:r>
            <a:r>
              <a:rPr lang="pt-BR" sz="1800" u="sng" dirty="0">
                <a:solidFill>
                  <a:schemeClr val="tx1">
                    <a:lumMod val="75000"/>
                    <a:lumOff val="25000"/>
                  </a:schemeClr>
                </a:solidFill>
                <a:hlinkClick r:id="rId16"/>
              </a:rPr>
              <a:t>[PMID: 6229620]</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Fischer JD et al: </a:t>
            </a:r>
            <a:r>
              <a:rPr lang="pt-BR" sz="1800" dirty="0" err="1">
                <a:solidFill>
                  <a:schemeClr val="tx1">
                    <a:lumMod val="75000"/>
                    <a:lumOff val="25000"/>
                  </a:schemeClr>
                </a:solidFill>
              </a:rPr>
              <a:t>Gastroschisis</a:t>
            </a:r>
            <a:r>
              <a:rPr lang="pt-BR" sz="1800" dirty="0">
                <a:solidFill>
                  <a:schemeClr val="tx1">
                    <a:lumMod val="75000"/>
                    <a:lumOff val="25000"/>
                  </a:schemeClr>
                </a:solidFill>
              </a:rPr>
              <a:t>: uma técnica simples para o fechamento de silo em palco.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30: 1169, 1995   </a:t>
            </a:r>
            <a:r>
              <a:rPr lang="pt-BR" sz="1800" u="sng" dirty="0">
                <a:solidFill>
                  <a:schemeClr val="tx1">
                    <a:lumMod val="75000"/>
                    <a:lumOff val="25000"/>
                  </a:schemeClr>
                </a:solidFill>
                <a:hlinkClick r:id="rId17"/>
              </a:rPr>
              <a:t>[PMID: 7472975]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Charlesworth</a:t>
            </a:r>
            <a:r>
              <a:rPr lang="pt-BR" sz="1800" dirty="0">
                <a:solidFill>
                  <a:schemeClr val="tx1">
                    <a:lumMod val="75000"/>
                    <a:lumOff val="25000"/>
                  </a:schemeClr>
                </a:solidFill>
              </a:rPr>
              <a:t> P et al: Silos pré-formados versus fechamento tradicional da parede abdominal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163 crianças em uma única instituição. </a:t>
            </a:r>
            <a:r>
              <a:rPr lang="pt-BR" sz="1800" i="1" dirty="0" err="1">
                <a:solidFill>
                  <a:schemeClr val="tx1">
                    <a:lumMod val="75000"/>
                    <a:lumOff val="25000"/>
                  </a:schemeClr>
                </a:solidFill>
              </a:rPr>
              <a:t>Eur</a:t>
            </a:r>
            <a:r>
              <a:rPr lang="pt-BR" sz="1800" i="1" dirty="0">
                <a:solidFill>
                  <a:schemeClr val="tx1">
                    <a:lumMod val="75000"/>
                    <a:lumOff val="25000"/>
                  </a:schemeClr>
                </a:solidFill>
              </a:rPr>
              <a:t> 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24:88, 2014   </a:t>
            </a:r>
            <a:r>
              <a:rPr lang="pt-BR" sz="1800" u="sng" dirty="0">
                <a:solidFill>
                  <a:schemeClr val="tx1">
                    <a:lumMod val="75000"/>
                    <a:lumOff val="25000"/>
                  </a:schemeClr>
                </a:solidFill>
                <a:hlinkClick r:id="rId18"/>
              </a:rPr>
              <a:t>[PMID: 24163195]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Pastor AC et al: Uso rotineiro de um SILÓSTICO silo carregado por mola para lactentes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um ensaio controlado randomizado multicêntrico.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43: 1807, 2008   </a:t>
            </a:r>
            <a:r>
              <a:rPr lang="pt-BR" sz="1800" u="sng" dirty="0">
                <a:solidFill>
                  <a:schemeClr val="tx1">
                    <a:lumMod val="75000"/>
                    <a:lumOff val="25000"/>
                  </a:schemeClr>
                </a:solidFill>
                <a:hlinkClick r:id="rId19"/>
              </a:rPr>
              <a:t>[PMID: 18926212]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a:solidFill>
                  <a:schemeClr val="tx1">
                    <a:lumMod val="75000"/>
                    <a:lumOff val="25000"/>
                  </a:schemeClr>
                </a:solidFill>
              </a:rPr>
              <a:t>Jensen AR, </a:t>
            </a:r>
            <a:r>
              <a:rPr lang="pt-BR" sz="1800" dirty="0" err="1">
                <a:solidFill>
                  <a:schemeClr val="tx1">
                    <a:lumMod val="75000"/>
                    <a:lumOff val="25000"/>
                  </a:schemeClr>
                </a:solidFill>
              </a:rPr>
              <a:t>Waldhausen</a:t>
            </a:r>
            <a:r>
              <a:rPr lang="pt-BR" sz="1800" dirty="0">
                <a:solidFill>
                  <a:schemeClr val="tx1">
                    <a:lumMod val="75000"/>
                    <a:lumOff val="25000"/>
                  </a:schemeClr>
                </a:solidFill>
              </a:rPr>
              <a:t> JH, Kim SS: o uso de um silo carregado com mola para </a:t>
            </a:r>
            <a:r>
              <a:rPr lang="pt-BR" sz="1800" dirty="0" err="1">
                <a:solidFill>
                  <a:schemeClr val="tx1">
                    <a:lumMod val="75000"/>
                    <a:lumOff val="25000"/>
                  </a:schemeClr>
                </a:solidFill>
              </a:rPr>
              <a:t>gastrosquise</a:t>
            </a:r>
            <a:r>
              <a:rPr lang="pt-BR" sz="1800" dirty="0">
                <a:solidFill>
                  <a:schemeClr val="tx1">
                    <a:lumMod val="75000"/>
                    <a:lumOff val="25000"/>
                  </a:schemeClr>
                </a:solidFill>
              </a:rPr>
              <a:t>: impacto nos padrões de prática e nos resultados. </a:t>
            </a:r>
            <a:r>
              <a:rPr lang="pt-BR" sz="1800" i="1" dirty="0" err="1">
                <a:solidFill>
                  <a:schemeClr val="tx1">
                    <a:lumMod val="75000"/>
                    <a:lumOff val="25000"/>
                  </a:schemeClr>
                </a:solidFill>
              </a:rPr>
              <a:t>Arch</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144: 516, 2009   </a:t>
            </a:r>
            <a:r>
              <a:rPr lang="pt-BR" sz="1800" u="sng" dirty="0">
                <a:solidFill>
                  <a:schemeClr val="tx1">
                    <a:lumMod val="75000"/>
                    <a:lumOff val="25000"/>
                  </a:schemeClr>
                </a:solidFill>
                <a:hlinkClick r:id="rId20"/>
              </a:rPr>
              <a:t>[PMID: 19528383]</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Schlatter</a:t>
            </a:r>
            <a:r>
              <a:rPr lang="pt-BR" sz="1800" dirty="0">
                <a:solidFill>
                  <a:schemeClr val="tx1">
                    <a:lumMod val="75000"/>
                    <a:lumOff val="25000"/>
                  </a:schemeClr>
                </a:solidFill>
              </a:rPr>
              <a:t> M et al: resultados melhorados no tratamento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usando um silo pré-formado e abordagem de reparo retardado.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38: 459, 2003   </a:t>
            </a:r>
            <a:r>
              <a:rPr lang="pt-BR" sz="1800" u="sng" dirty="0">
                <a:solidFill>
                  <a:schemeClr val="tx1">
                    <a:lumMod val="75000"/>
                    <a:lumOff val="25000"/>
                  </a:schemeClr>
                </a:solidFill>
                <a:hlinkClick r:id="rId21"/>
              </a:rPr>
              <a:t>[PMID: 12632367]</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44"/>
              <a:defRPr/>
            </a:pPr>
            <a:r>
              <a:rPr lang="pt-BR" sz="1800" dirty="0" err="1">
                <a:solidFill>
                  <a:schemeClr val="tx1">
                    <a:lumMod val="75000"/>
                    <a:lumOff val="25000"/>
                  </a:schemeClr>
                </a:solidFill>
              </a:rPr>
              <a:t>Weil</a:t>
            </a:r>
            <a:r>
              <a:rPr lang="pt-BR" sz="1800" dirty="0">
                <a:solidFill>
                  <a:schemeClr val="tx1">
                    <a:lumMod val="75000"/>
                    <a:lumOff val="25000"/>
                  </a:schemeClr>
                </a:solidFill>
              </a:rPr>
              <a:t> BR, </a:t>
            </a:r>
            <a:r>
              <a:rPr lang="pt-BR" sz="1800" dirty="0" err="1">
                <a:solidFill>
                  <a:schemeClr val="tx1">
                    <a:lumMod val="75000"/>
                    <a:lumOff val="25000"/>
                  </a:schemeClr>
                </a:solidFill>
              </a:rPr>
              <a:t>Leys</a:t>
            </a:r>
            <a:r>
              <a:rPr lang="pt-BR" sz="1800" dirty="0">
                <a:solidFill>
                  <a:schemeClr val="tx1">
                    <a:lumMod val="75000"/>
                    <a:lumOff val="25000"/>
                  </a:schemeClr>
                </a:solidFill>
              </a:rPr>
              <a:t> CM, </a:t>
            </a:r>
            <a:r>
              <a:rPr lang="pt-BR" sz="1800" dirty="0" err="1">
                <a:solidFill>
                  <a:schemeClr val="tx1">
                    <a:lumMod val="75000"/>
                    <a:lumOff val="25000"/>
                  </a:schemeClr>
                </a:solidFill>
              </a:rPr>
              <a:t>Rescorla</a:t>
            </a:r>
            <a:r>
              <a:rPr lang="pt-BR" sz="1800" dirty="0">
                <a:solidFill>
                  <a:schemeClr val="tx1">
                    <a:lumMod val="75000"/>
                    <a:lumOff val="25000"/>
                  </a:schemeClr>
                </a:solidFill>
              </a:rPr>
              <a:t> FJ: O júri ainda está fora: as </a:t>
            </a:r>
            <a:r>
              <a:rPr lang="pt-BR" sz="1800" dirty="0" err="1" smtClean="0">
                <a:solidFill>
                  <a:schemeClr val="tx1">
                    <a:lumMod val="75000"/>
                    <a:lumOff val="25000"/>
                  </a:schemeClr>
                </a:solidFill>
              </a:rPr>
              <a:t>mudanç</a:t>
            </a:r>
            <a:r>
              <a:rPr lang="pt-BR" sz="1800" dirty="0" smtClean="0">
                <a:solidFill>
                  <a:schemeClr val="tx1">
                    <a:lumMod val="75000"/>
                    <a:lumOff val="25000"/>
                  </a:schemeClr>
                </a:solidFill>
              </a:rPr>
              <a:t> </a:t>
            </a:r>
            <a:r>
              <a:rPr lang="pt-BR" sz="1800" dirty="0">
                <a:solidFill>
                  <a:schemeClr val="tx1">
                    <a:lumMod val="75000"/>
                    <a:lumOff val="25000"/>
                  </a:schemeClr>
                </a:solidFill>
              </a:rPr>
              <a:t>no gerenciamento de </a:t>
            </a:r>
            <a:r>
              <a:rPr lang="pt-BR" sz="1800" dirty="0" err="1">
                <a:solidFill>
                  <a:schemeClr val="tx1">
                    <a:lumMod val="75000"/>
                    <a:lumOff val="25000"/>
                  </a:schemeClr>
                </a:solidFill>
              </a:rPr>
              <a:t>gastrosquise</a:t>
            </a:r>
            <a:r>
              <a:rPr lang="pt-BR" sz="1800" dirty="0">
                <a:solidFill>
                  <a:schemeClr val="tx1">
                    <a:lumMod val="75000"/>
                    <a:lumOff val="25000"/>
                  </a:schemeClr>
                </a:solidFill>
              </a:rPr>
              <a:t> na última década estão associadas com benefícios e deficiências.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47: 119, 2012   </a:t>
            </a:r>
            <a:r>
              <a:rPr lang="pt-BR" sz="1800" u="sng" dirty="0">
                <a:solidFill>
                  <a:schemeClr val="tx1">
                    <a:lumMod val="75000"/>
                    <a:lumOff val="25000"/>
                  </a:schemeClr>
                </a:solidFill>
                <a:hlinkClick r:id="rId22"/>
              </a:rPr>
              <a:t>[PMID: 22244403</a:t>
            </a:r>
            <a:r>
              <a:rPr lang="pt-BR" sz="1800" u="sng" dirty="0" smtClean="0">
                <a:solidFill>
                  <a:schemeClr val="tx1">
                    <a:lumMod val="75000"/>
                    <a:lumOff val="25000"/>
                  </a:schemeClr>
                </a:solidFill>
                <a:hlinkClick r:id="rId22"/>
              </a:rPr>
              <a:t>]</a:t>
            </a: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a:xfrm>
            <a:off x="2592388" y="623888"/>
            <a:ext cx="8912225" cy="1281112"/>
          </a:xfrm>
        </p:spPr>
        <p:txBody>
          <a:bodyPr/>
          <a:lstStyle/>
          <a:p>
            <a:pPr eaLnBrk="1" hangingPunct="1"/>
            <a:r>
              <a:rPr lang="pt-BR" smtClean="0">
                <a:latin typeface="Arial" pitchFamily="34" charset="0"/>
                <a:cs typeface="Arial" pitchFamily="34" charset="0"/>
              </a:rPr>
              <a:t>Gastrosquise – Referências</a:t>
            </a:r>
            <a:endParaRPr lang="pt-BR" smtClean="0"/>
          </a:p>
        </p:txBody>
      </p:sp>
      <p:sp>
        <p:nvSpPr>
          <p:cNvPr id="3" name="Espaço Reservado para Conteúdo 2"/>
          <p:cNvSpPr>
            <a:spLocks noGrp="1"/>
          </p:cNvSpPr>
          <p:nvPr>
            <p:ph idx="1"/>
          </p:nvPr>
        </p:nvSpPr>
        <p:spPr>
          <a:xfrm>
            <a:off x="677863" y="1531938"/>
            <a:ext cx="11099800" cy="4830762"/>
          </a:xfrm>
        </p:spPr>
        <p:txBody>
          <a:bodyPr rtlCol="0">
            <a:normAutofit fontScale="40000" lnSpcReduction="20000"/>
          </a:bodyPr>
          <a:lstStyle/>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McGuigan</a:t>
            </a:r>
            <a:r>
              <a:rPr lang="pt-BR" sz="1800" dirty="0">
                <a:solidFill>
                  <a:schemeClr val="tx1">
                    <a:lumMod val="75000"/>
                    <a:lumOff val="25000"/>
                  </a:schemeClr>
                </a:solidFill>
              </a:rPr>
              <a:t> RM et al: pressão de perfusão esplâncnica: um melhor </a:t>
            </a:r>
            <a:r>
              <a:rPr lang="pt-BR" sz="1800" dirty="0" err="1">
                <a:solidFill>
                  <a:schemeClr val="tx1">
                    <a:lumMod val="75000"/>
                    <a:lumOff val="25000"/>
                  </a:schemeClr>
                </a:solidFill>
              </a:rPr>
              <a:t>preditor</a:t>
            </a:r>
            <a:r>
              <a:rPr lang="pt-BR" sz="1800" dirty="0">
                <a:solidFill>
                  <a:schemeClr val="tx1">
                    <a:lumMod val="75000"/>
                    <a:lumOff val="25000"/>
                  </a:schemeClr>
                </a:solidFill>
              </a:rPr>
              <a:t> de fechamento primário seguro do que a pressão </a:t>
            </a:r>
            <a:r>
              <a:rPr lang="pt-BR" sz="1800" dirty="0" err="1">
                <a:solidFill>
                  <a:schemeClr val="tx1">
                    <a:lumMod val="75000"/>
                    <a:lumOff val="25000"/>
                  </a:schemeClr>
                </a:solidFill>
              </a:rPr>
              <a:t>intraabdominal</a:t>
            </a:r>
            <a:r>
              <a:rPr lang="pt-BR" sz="1800" dirty="0">
                <a:solidFill>
                  <a:schemeClr val="tx1">
                    <a:lumMod val="75000"/>
                    <a:lumOff val="25000"/>
                  </a:schemeClr>
                </a:solidFill>
              </a:rPr>
              <a:t>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neonatal.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41: 901, 2006   </a:t>
            </a:r>
            <a:r>
              <a:rPr lang="pt-BR" sz="1800" u="sng" dirty="0">
                <a:solidFill>
                  <a:schemeClr val="tx1">
                    <a:lumMod val="75000"/>
                    <a:lumOff val="25000"/>
                  </a:schemeClr>
                </a:solidFill>
                <a:hlinkClick r:id="rId2"/>
              </a:rPr>
              <a:t>[PMID: 16677879]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Kunz</a:t>
            </a:r>
            <a:r>
              <a:rPr lang="pt-BR" sz="1800" dirty="0">
                <a:solidFill>
                  <a:schemeClr val="tx1">
                    <a:lumMod val="75000"/>
                    <a:lumOff val="25000"/>
                  </a:schemeClr>
                </a:solidFill>
              </a:rPr>
              <a:t> SN et al: Fecho </a:t>
            </a:r>
            <a:r>
              <a:rPr lang="pt-BR" sz="1800" dirty="0" err="1">
                <a:solidFill>
                  <a:schemeClr val="tx1">
                    <a:lumMod val="75000"/>
                    <a:lumOff val="25000"/>
                  </a:schemeClr>
                </a:solidFill>
              </a:rPr>
              <a:t>fascial</a:t>
            </a:r>
            <a:r>
              <a:rPr lang="pt-BR" sz="1800" dirty="0">
                <a:solidFill>
                  <a:schemeClr val="tx1">
                    <a:lumMod val="75000"/>
                    <a:lumOff val="25000"/>
                  </a:schemeClr>
                </a:solidFill>
              </a:rPr>
              <a:t> primário versus fecho escalonado com silo em pacientes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meta-análise.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48: 845, 2013   </a:t>
            </a:r>
            <a:r>
              <a:rPr lang="pt-BR" sz="1800" u="sng" dirty="0">
                <a:solidFill>
                  <a:schemeClr val="tx1">
                    <a:lumMod val="75000"/>
                    <a:lumOff val="25000"/>
                  </a:schemeClr>
                </a:solidFill>
                <a:hlinkClick r:id="rId3"/>
              </a:rPr>
              <a:t>[PMID: 23583145]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a:solidFill>
                  <a:schemeClr val="tx1">
                    <a:lumMod val="75000"/>
                    <a:lumOff val="25000"/>
                  </a:schemeClr>
                </a:solidFill>
              </a:rPr>
              <a:t>Silo versus fechamento primário para </a:t>
            </a:r>
            <a:r>
              <a:rPr lang="pt-BR" sz="1800" dirty="0" err="1">
                <a:solidFill>
                  <a:schemeClr val="tx1">
                    <a:lumMod val="75000"/>
                    <a:lumOff val="25000"/>
                  </a:schemeClr>
                </a:solidFill>
              </a:rPr>
              <a:t>gastrschisis</a:t>
            </a:r>
            <a:r>
              <a:rPr lang="pt-BR" sz="1800" dirty="0">
                <a:solidFill>
                  <a:schemeClr val="tx1">
                    <a:lumMod val="75000"/>
                    <a:lumOff val="25000"/>
                  </a:schemeClr>
                </a:solidFill>
              </a:rPr>
              <a:t>, Clinicaltrials.gov, NCT01506531.</a:t>
            </a: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Aldrink</a:t>
            </a:r>
            <a:r>
              <a:rPr lang="pt-BR" sz="1800" dirty="0">
                <a:solidFill>
                  <a:schemeClr val="tx1">
                    <a:lumMod val="75000"/>
                    <a:lumOff val="25000"/>
                  </a:schemeClr>
                </a:solidFill>
              </a:rPr>
              <a:t> JH, </a:t>
            </a:r>
            <a:r>
              <a:rPr lang="pt-BR" sz="1800" dirty="0" err="1">
                <a:solidFill>
                  <a:schemeClr val="tx1">
                    <a:lumMod val="75000"/>
                    <a:lumOff val="25000"/>
                  </a:schemeClr>
                </a:solidFill>
              </a:rPr>
              <a:t>Caniano</a:t>
            </a:r>
            <a:r>
              <a:rPr lang="pt-BR" sz="1800" dirty="0">
                <a:solidFill>
                  <a:schemeClr val="tx1">
                    <a:lumMod val="75000"/>
                    <a:lumOff val="25000"/>
                  </a:schemeClr>
                </a:solidFill>
              </a:rPr>
              <a:t> DA, </a:t>
            </a:r>
            <a:r>
              <a:rPr lang="pt-BR" sz="1800" dirty="0" err="1">
                <a:solidFill>
                  <a:schemeClr val="tx1">
                    <a:lumMod val="75000"/>
                    <a:lumOff val="25000"/>
                  </a:schemeClr>
                </a:solidFill>
              </a:rPr>
              <a:t>Nwomeh</a:t>
            </a:r>
            <a:r>
              <a:rPr lang="pt-BR" sz="1800" dirty="0">
                <a:solidFill>
                  <a:schemeClr val="tx1">
                    <a:lumMod val="75000"/>
                    <a:lumOff val="25000"/>
                  </a:schemeClr>
                </a:solidFill>
              </a:rPr>
              <a:t> BC: Variabilidade no gerenciamento de </a:t>
            </a:r>
            <a:r>
              <a:rPr lang="pt-BR" sz="1800" dirty="0" err="1">
                <a:solidFill>
                  <a:schemeClr val="tx1">
                    <a:lumMod val="75000"/>
                    <a:lumOff val="25000"/>
                  </a:schemeClr>
                </a:solidFill>
              </a:rPr>
              <a:t>gastrosquise</a:t>
            </a:r>
            <a:r>
              <a:rPr lang="pt-BR" sz="1800" dirty="0">
                <a:solidFill>
                  <a:schemeClr val="tx1">
                    <a:lumMod val="75000"/>
                    <a:lumOff val="25000"/>
                  </a:schemeClr>
                </a:solidFill>
              </a:rPr>
              <a:t>: uma pesquisa de programas de treinamento de cirurgia pediátrica na América do Norte. </a:t>
            </a:r>
            <a:r>
              <a:rPr lang="pt-BR" sz="1800" i="1" dirty="0">
                <a:solidFill>
                  <a:schemeClr val="tx1">
                    <a:lumMod val="75000"/>
                    <a:lumOff val="25000"/>
                  </a:schemeClr>
                </a:solidFill>
              </a:rPr>
              <a:t>J </a:t>
            </a:r>
            <a:r>
              <a:rPr lang="pt-BR" sz="1800" i="1" dirty="0" err="1">
                <a:solidFill>
                  <a:schemeClr val="tx1">
                    <a:lumMod val="75000"/>
                    <a:lumOff val="25000"/>
                  </a:schemeClr>
                </a:solidFill>
              </a:rPr>
              <a:t>Surg</a:t>
            </a:r>
            <a:r>
              <a:rPr lang="pt-BR" sz="1800" i="1" dirty="0">
                <a:solidFill>
                  <a:schemeClr val="tx1">
                    <a:lumMod val="75000"/>
                    <a:lumOff val="25000"/>
                  </a:schemeClr>
                </a:solidFill>
              </a:rPr>
              <a:t> Res</a:t>
            </a:r>
            <a:r>
              <a:rPr lang="pt-BR" sz="1800" dirty="0">
                <a:solidFill>
                  <a:schemeClr val="tx1">
                    <a:lumMod val="75000"/>
                    <a:lumOff val="25000"/>
                  </a:schemeClr>
                </a:solidFill>
              </a:rPr>
              <a:t> 176: 159, 2012   </a:t>
            </a:r>
            <a:r>
              <a:rPr lang="pt-BR" sz="1800" u="sng" dirty="0">
                <a:solidFill>
                  <a:schemeClr val="tx1">
                    <a:lumMod val="75000"/>
                    <a:lumOff val="25000"/>
                  </a:schemeClr>
                </a:solidFill>
                <a:hlinkClick r:id="rId4"/>
              </a:rPr>
              <a:t>[PMID: 21737095]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a:solidFill>
                  <a:schemeClr val="tx1">
                    <a:lumMod val="75000"/>
                    <a:lumOff val="25000"/>
                  </a:schemeClr>
                </a:solidFill>
              </a:rPr>
              <a:t>Hill SJ, Durham MM: gerenciamento de </a:t>
            </a:r>
            <a:r>
              <a:rPr lang="pt-BR" sz="1800" dirty="0" err="1">
                <a:solidFill>
                  <a:schemeClr val="tx1">
                    <a:lumMod val="75000"/>
                    <a:lumOff val="25000"/>
                  </a:schemeClr>
                </a:solidFill>
              </a:rPr>
              <a:t>criptorquidismo</a:t>
            </a:r>
            <a:r>
              <a:rPr lang="pt-BR" sz="1800" dirty="0">
                <a:solidFill>
                  <a:schemeClr val="tx1">
                    <a:lumMod val="75000"/>
                    <a:lumOff val="25000"/>
                  </a:schemeClr>
                </a:solidFill>
              </a:rPr>
              <a:t> e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46: 1798, 2011   </a:t>
            </a:r>
            <a:r>
              <a:rPr lang="pt-BR" sz="1800" u="sng" dirty="0">
                <a:solidFill>
                  <a:schemeClr val="tx1">
                    <a:lumMod val="75000"/>
                    <a:lumOff val="25000"/>
                  </a:schemeClr>
                </a:solidFill>
                <a:hlinkClick r:id="rId5"/>
              </a:rPr>
              <a:t>[PMID: 21929993]</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Mousty</a:t>
            </a:r>
            <a:r>
              <a:rPr lang="pt-BR" sz="1800" dirty="0">
                <a:solidFill>
                  <a:schemeClr val="tx1">
                    <a:lumMod val="75000"/>
                    <a:lumOff val="25000"/>
                  </a:schemeClr>
                </a:solidFill>
              </a:rPr>
              <a:t> E et al: A hérnia da bexiga secundária em </a:t>
            </a:r>
            <a:r>
              <a:rPr lang="pt-BR" sz="1800" dirty="0" err="1">
                <a:solidFill>
                  <a:schemeClr val="tx1">
                    <a:lumMod val="75000"/>
                    <a:lumOff val="25000"/>
                  </a:schemeClr>
                </a:solidFill>
              </a:rPr>
              <a:t>gastrosquise</a:t>
            </a:r>
            <a:r>
              <a:rPr lang="pt-BR" sz="1800" dirty="0">
                <a:solidFill>
                  <a:schemeClr val="tx1">
                    <a:lumMod val="75000"/>
                    <a:lumOff val="25000"/>
                  </a:schemeClr>
                </a:solidFill>
              </a:rPr>
              <a:t> isolada justifica uma vigilância aumentada. </a:t>
            </a:r>
            <a:r>
              <a:rPr lang="pt-BR" sz="1800" i="1" dirty="0" err="1">
                <a:solidFill>
                  <a:schemeClr val="tx1">
                    <a:lumMod val="75000"/>
                    <a:lumOff val="25000"/>
                  </a:schemeClr>
                </a:solidFill>
              </a:rPr>
              <a:t>Prenat</a:t>
            </a:r>
            <a:r>
              <a:rPr lang="pt-BR" sz="1800" i="1" dirty="0">
                <a:solidFill>
                  <a:schemeClr val="tx1">
                    <a:lumMod val="75000"/>
                    <a:lumOff val="25000"/>
                  </a:schemeClr>
                </a:solidFill>
              </a:rPr>
              <a:t> </a:t>
            </a:r>
            <a:r>
              <a:rPr lang="pt-BR" sz="1800" i="1" dirty="0" err="1">
                <a:solidFill>
                  <a:schemeClr val="tx1">
                    <a:lumMod val="75000"/>
                    <a:lumOff val="25000"/>
                  </a:schemeClr>
                </a:solidFill>
              </a:rPr>
              <a:t>Diagn</a:t>
            </a:r>
            <a:r>
              <a:rPr lang="pt-BR" sz="1800" dirty="0">
                <a:solidFill>
                  <a:schemeClr val="tx1">
                    <a:lumMod val="75000"/>
                    <a:lumOff val="25000"/>
                  </a:schemeClr>
                </a:solidFill>
              </a:rPr>
              <a:t> 32: 888, 2012   </a:t>
            </a:r>
            <a:r>
              <a:rPr lang="pt-BR" sz="1800" u="sng" dirty="0">
                <a:solidFill>
                  <a:schemeClr val="tx1">
                    <a:lumMod val="75000"/>
                    <a:lumOff val="25000"/>
                  </a:schemeClr>
                </a:solidFill>
                <a:hlinkClick r:id="rId6"/>
              </a:rPr>
              <a:t>[PMID: 22718102]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Balgi</a:t>
            </a:r>
            <a:r>
              <a:rPr lang="pt-BR" sz="1800" dirty="0">
                <a:solidFill>
                  <a:schemeClr val="tx1">
                    <a:lumMod val="75000"/>
                    <a:lumOff val="25000"/>
                  </a:schemeClr>
                </a:solidFill>
              </a:rPr>
              <a:t> S et al: Intolerância Alimentar e Pobre Crescimento em Bebês com Gastrosquise: Experiência Longitudinal com Pacientes Consecutivos em Treze Anos. </a:t>
            </a:r>
            <a:r>
              <a:rPr lang="pt-BR" sz="1800" i="1" dirty="0">
                <a:solidFill>
                  <a:schemeClr val="tx1">
                    <a:lumMod val="75000"/>
                    <a:lumOff val="25000"/>
                  </a:schemeClr>
                </a:solidFill>
              </a:rPr>
              <a:t>J Neonatal </a:t>
            </a:r>
            <a:r>
              <a:rPr lang="pt-BR" sz="1800" i="1" dirty="0" err="1">
                <a:solidFill>
                  <a:schemeClr val="tx1">
                    <a:lumMod val="75000"/>
                    <a:lumOff val="25000"/>
                  </a:schemeClr>
                </a:solidFill>
              </a:rPr>
              <a:t>Surg</a:t>
            </a:r>
            <a:r>
              <a:rPr lang="pt-BR" sz="1800" dirty="0">
                <a:solidFill>
                  <a:schemeClr val="tx1">
                    <a:lumMod val="75000"/>
                    <a:lumOff val="25000"/>
                  </a:schemeClr>
                </a:solidFill>
              </a:rPr>
              <a:t> 4 :, 2015 Out-</a:t>
            </a:r>
            <a:r>
              <a:rPr lang="pt-BR" sz="1800" dirty="0" err="1">
                <a:solidFill>
                  <a:schemeClr val="tx1">
                    <a:lumMod val="75000"/>
                    <a:lumOff val="25000"/>
                  </a:schemeClr>
                </a:solidFill>
              </a:rPr>
              <a:t>Dec</a:t>
            </a:r>
            <a:r>
              <a:rPr lang="pt-BR" sz="1800" dirty="0">
                <a:solidFill>
                  <a:schemeClr val="tx1">
                    <a:lumMod val="75000"/>
                    <a:lumOff val="25000"/>
                  </a:schemeClr>
                </a:solidFill>
              </a:rPr>
              <a:t>   </a:t>
            </a:r>
            <a:r>
              <a:rPr lang="pt-BR" sz="1800" u="sng" dirty="0">
                <a:solidFill>
                  <a:schemeClr val="tx1">
                    <a:lumMod val="75000"/>
                    <a:lumOff val="25000"/>
                  </a:schemeClr>
                </a:solidFill>
                <a:hlinkClick r:id="rId7"/>
              </a:rPr>
              <a:t>[PMID: 26500852]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Aljahdali</a:t>
            </a:r>
            <a:r>
              <a:rPr lang="pt-BR" sz="1800" dirty="0">
                <a:solidFill>
                  <a:schemeClr val="tx1">
                    <a:lumMod val="75000"/>
                    <a:lumOff val="25000"/>
                  </a:schemeClr>
                </a:solidFill>
              </a:rPr>
              <a:t> A et al: Efeito do tempo de alimentação enteral no desfecho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48: 971, 2013   </a:t>
            </a:r>
            <a:r>
              <a:rPr lang="pt-BR" sz="1800" u="sng" dirty="0">
                <a:solidFill>
                  <a:schemeClr val="tx1">
                    <a:lumMod val="75000"/>
                    <a:lumOff val="25000"/>
                  </a:schemeClr>
                </a:solidFill>
                <a:hlinkClick r:id="rId8"/>
              </a:rPr>
              <a:t>[PMID: 23701769]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a:solidFill>
                  <a:schemeClr val="tx1">
                    <a:lumMod val="75000"/>
                    <a:lumOff val="25000"/>
                  </a:schemeClr>
                </a:solidFill>
              </a:rPr>
              <a:t>Walter-</a:t>
            </a:r>
            <a:r>
              <a:rPr lang="pt-BR" sz="1800" dirty="0" err="1">
                <a:solidFill>
                  <a:schemeClr val="tx1">
                    <a:lumMod val="75000"/>
                    <a:lumOff val="25000"/>
                  </a:schemeClr>
                </a:solidFill>
              </a:rPr>
              <a:t>Nicolet</a:t>
            </a:r>
            <a:r>
              <a:rPr lang="pt-BR" sz="1800" dirty="0">
                <a:solidFill>
                  <a:schemeClr val="tx1">
                    <a:lumMod val="75000"/>
                    <a:lumOff val="25000"/>
                  </a:schemeClr>
                </a:solidFill>
              </a:rPr>
              <a:t> E et al: O resultado neonatal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é influenciado principalmente pelo manejo nutricional.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Gastroenterol</a:t>
            </a:r>
            <a:r>
              <a:rPr lang="pt-BR" sz="1800" i="1" dirty="0">
                <a:solidFill>
                  <a:schemeClr val="tx1">
                    <a:lumMod val="75000"/>
                    <a:lumOff val="25000"/>
                  </a:schemeClr>
                </a:solidFill>
              </a:rPr>
              <a:t> </a:t>
            </a:r>
            <a:r>
              <a:rPr lang="pt-BR" sz="1800" i="1" dirty="0" err="1">
                <a:solidFill>
                  <a:schemeClr val="tx1">
                    <a:lumMod val="75000"/>
                    <a:lumOff val="25000"/>
                  </a:schemeClr>
                </a:solidFill>
              </a:rPr>
              <a:t>Nutr</a:t>
            </a:r>
            <a:r>
              <a:rPr lang="pt-BR" sz="1800" dirty="0">
                <a:solidFill>
                  <a:schemeClr val="tx1">
                    <a:lumMod val="75000"/>
                    <a:lumOff val="25000"/>
                  </a:schemeClr>
                </a:solidFill>
              </a:rPr>
              <a:t> 48: 612, 2009   </a:t>
            </a:r>
            <a:r>
              <a:rPr lang="pt-BR" sz="1800" u="sng" dirty="0">
                <a:solidFill>
                  <a:schemeClr val="tx1">
                    <a:lumMod val="75000"/>
                    <a:lumOff val="25000"/>
                  </a:schemeClr>
                </a:solidFill>
                <a:hlinkClick r:id="rId9"/>
              </a:rPr>
              <a:t>[PMID: 19367181]</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Lemoine</a:t>
            </a:r>
            <a:r>
              <a:rPr lang="pt-BR" sz="1800" dirty="0">
                <a:solidFill>
                  <a:schemeClr val="tx1">
                    <a:lumMod val="75000"/>
                    <a:lumOff val="25000"/>
                  </a:schemeClr>
                </a:solidFill>
              </a:rPr>
              <a:t> JB, Smith RR, White D: Tem leite? Efeitos da alimentação enteral precoce em pacientes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Adv</a:t>
            </a:r>
            <a:r>
              <a:rPr lang="pt-BR" sz="1800" i="1" dirty="0">
                <a:solidFill>
                  <a:schemeClr val="tx1">
                    <a:lumMod val="75000"/>
                    <a:lumOff val="25000"/>
                  </a:schemeClr>
                </a:solidFill>
              </a:rPr>
              <a:t> Neonatal </a:t>
            </a:r>
            <a:r>
              <a:rPr lang="pt-BR" sz="1800" i="1" dirty="0" err="1">
                <a:solidFill>
                  <a:schemeClr val="tx1">
                    <a:lumMod val="75000"/>
                    <a:lumOff val="25000"/>
                  </a:schemeClr>
                </a:solidFill>
              </a:rPr>
              <a:t>Care</a:t>
            </a:r>
            <a:r>
              <a:rPr lang="pt-BR" sz="1800" dirty="0">
                <a:solidFill>
                  <a:schemeClr val="tx1">
                    <a:lumMod val="75000"/>
                    <a:lumOff val="25000"/>
                  </a:schemeClr>
                </a:solidFill>
              </a:rPr>
              <a:t> 15: 166, 2015   </a:t>
            </a:r>
            <a:r>
              <a:rPr lang="pt-BR" sz="1800" u="sng" dirty="0">
                <a:solidFill>
                  <a:schemeClr val="tx1">
                    <a:lumMod val="75000"/>
                    <a:lumOff val="25000"/>
                  </a:schemeClr>
                </a:solidFill>
                <a:hlinkClick r:id="rId10"/>
              </a:rPr>
              <a:t>[PMID: 25938951]</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Dicken</a:t>
            </a:r>
            <a:r>
              <a:rPr lang="pt-BR" sz="1800" dirty="0">
                <a:solidFill>
                  <a:schemeClr val="tx1">
                    <a:lumMod val="75000"/>
                    <a:lumOff val="25000"/>
                  </a:schemeClr>
                </a:solidFill>
              </a:rPr>
              <a:t> BJ et al: Manejo médico de distúrbios de motilidade em pacientes com insuficiência intestinal: foco em </a:t>
            </a:r>
            <a:r>
              <a:rPr lang="pt-BR" sz="1800" dirty="0" err="1">
                <a:solidFill>
                  <a:schemeClr val="tx1">
                    <a:lumMod val="75000"/>
                    <a:lumOff val="25000"/>
                  </a:schemeClr>
                </a:solidFill>
              </a:rPr>
              <a:t>enterocolite</a:t>
            </a:r>
            <a:r>
              <a:rPr lang="pt-BR" sz="1800" dirty="0">
                <a:solidFill>
                  <a:schemeClr val="tx1">
                    <a:lumMod val="75000"/>
                    <a:lumOff val="25000"/>
                  </a:schemeClr>
                </a:solidFill>
              </a:rPr>
              <a:t> necrotizante, </a:t>
            </a:r>
            <a:r>
              <a:rPr lang="pt-BR" sz="1800" dirty="0" err="1">
                <a:solidFill>
                  <a:schemeClr val="tx1">
                    <a:lumMod val="75000"/>
                    <a:lumOff val="25000"/>
                  </a:schemeClr>
                </a:solidFill>
              </a:rPr>
              <a:t>gastrosquise</a:t>
            </a:r>
            <a:r>
              <a:rPr lang="pt-BR" sz="1800" dirty="0">
                <a:solidFill>
                  <a:schemeClr val="tx1">
                    <a:lumMod val="75000"/>
                    <a:lumOff val="25000"/>
                  </a:schemeClr>
                </a:solidFill>
              </a:rPr>
              <a:t> e </a:t>
            </a:r>
            <a:r>
              <a:rPr lang="pt-BR" sz="1800" dirty="0" err="1">
                <a:solidFill>
                  <a:schemeClr val="tx1">
                    <a:lumMod val="75000"/>
                    <a:lumOff val="25000"/>
                  </a:schemeClr>
                </a:solidFill>
              </a:rPr>
              <a:t>atresia</a:t>
            </a:r>
            <a:r>
              <a:rPr lang="pt-BR" sz="1800" dirty="0">
                <a:solidFill>
                  <a:schemeClr val="tx1">
                    <a:lumMod val="75000"/>
                    <a:lumOff val="25000"/>
                  </a:schemeClr>
                </a:solidFill>
              </a:rPr>
              <a:t> intestinal.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46: 1618, 2011   </a:t>
            </a:r>
            <a:r>
              <a:rPr lang="pt-BR" sz="1800" u="sng" dirty="0">
                <a:solidFill>
                  <a:schemeClr val="tx1">
                    <a:lumMod val="75000"/>
                    <a:lumOff val="25000"/>
                  </a:schemeClr>
                </a:solidFill>
                <a:hlinkClick r:id="rId11"/>
              </a:rPr>
              <a:t>[PMID: 21843732]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Curry</a:t>
            </a:r>
            <a:r>
              <a:rPr lang="pt-BR" sz="1800" dirty="0">
                <a:solidFill>
                  <a:schemeClr val="tx1">
                    <a:lumMod val="75000"/>
                    <a:lumOff val="25000"/>
                  </a:schemeClr>
                </a:solidFill>
              </a:rPr>
              <a:t> JI et al: Um estudo multicêntrico, randomizado, duplo-cego, controlado por placebo do agente </a:t>
            </a:r>
            <a:r>
              <a:rPr lang="pt-BR" sz="1800" dirty="0" err="1">
                <a:solidFill>
                  <a:schemeClr val="tx1">
                    <a:lumMod val="75000"/>
                    <a:lumOff val="25000"/>
                  </a:schemeClr>
                </a:solidFill>
              </a:rPr>
              <a:t>procinético</a:t>
            </a:r>
            <a:r>
              <a:rPr lang="pt-BR" sz="1800" dirty="0">
                <a:solidFill>
                  <a:schemeClr val="tx1">
                    <a:lumMod val="75000"/>
                    <a:lumOff val="25000"/>
                  </a:schemeClr>
                </a:solidFill>
              </a:rPr>
              <a:t> eritromicina na recuperação pós-operatória de lactentes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39: 565, 2004   </a:t>
            </a:r>
            <a:r>
              <a:rPr lang="pt-BR" sz="1800" u="sng" dirty="0">
                <a:solidFill>
                  <a:schemeClr val="tx1">
                    <a:lumMod val="75000"/>
                    <a:lumOff val="25000"/>
                  </a:schemeClr>
                </a:solidFill>
                <a:hlinkClick r:id="rId12"/>
              </a:rPr>
              <a:t>[PMID: 15065029]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Kohler</a:t>
            </a:r>
            <a:r>
              <a:rPr lang="pt-BR" sz="1800" dirty="0">
                <a:solidFill>
                  <a:schemeClr val="tx1">
                    <a:lumMod val="75000"/>
                    <a:lumOff val="25000"/>
                  </a:schemeClr>
                </a:solidFill>
              </a:rPr>
              <a:t> JA, </a:t>
            </a:r>
            <a:r>
              <a:rPr lang="pt-BR" sz="1800" dirty="0" err="1">
                <a:solidFill>
                  <a:schemeClr val="tx1">
                    <a:lumMod val="75000"/>
                    <a:lumOff val="25000"/>
                  </a:schemeClr>
                </a:solidFill>
              </a:rPr>
              <a:t>Perkins</a:t>
            </a:r>
            <a:r>
              <a:rPr lang="pt-BR" sz="1800" dirty="0">
                <a:solidFill>
                  <a:schemeClr val="tx1">
                    <a:lumMod val="75000"/>
                    <a:lumOff val="25000"/>
                  </a:schemeClr>
                </a:solidFill>
              </a:rPr>
              <a:t> AM, </a:t>
            </a:r>
            <a:r>
              <a:rPr lang="pt-BR" sz="1800" dirty="0" err="1">
                <a:solidFill>
                  <a:schemeClr val="tx1">
                    <a:lumMod val="75000"/>
                    <a:lumOff val="25000"/>
                  </a:schemeClr>
                </a:solidFill>
              </a:rPr>
              <a:t>Bass</a:t>
            </a:r>
            <a:r>
              <a:rPr lang="pt-BR" sz="1800" dirty="0">
                <a:solidFill>
                  <a:schemeClr val="tx1">
                    <a:lumMod val="75000"/>
                    <a:lumOff val="25000"/>
                  </a:schemeClr>
                </a:solidFill>
              </a:rPr>
              <a:t> WT: leite humano versus fórmula após o reparo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efeitos no tempo para alimentação completa e tempo de alta. </a:t>
            </a:r>
            <a:r>
              <a:rPr lang="pt-BR" sz="1800" i="1" dirty="0">
                <a:solidFill>
                  <a:schemeClr val="tx1">
                    <a:lumMod val="75000"/>
                    <a:lumOff val="25000"/>
                  </a:schemeClr>
                </a:solidFill>
              </a:rPr>
              <a:t>J </a:t>
            </a:r>
            <a:r>
              <a:rPr lang="pt-BR" sz="1800" i="1" dirty="0" err="1">
                <a:solidFill>
                  <a:schemeClr val="tx1">
                    <a:lumMod val="75000"/>
                    <a:lumOff val="25000"/>
                  </a:schemeClr>
                </a:solidFill>
              </a:rPr>
              <a:t>Perinatol</a:t>
            </a:r>
            <a:r>
              <a:rPr lang="pt-BR" sz="1800" dirty="0">
                <a:solidFill>
                  <a:schemeClr val="tx1">
                    <a:lumMod val="75000"/>
                    <a:lumOff val="25000"/>
                  </a:schemeClr>
                </a:solidFill>
              </a:rPr>
              <a:t> 33: 627, 2013   </a:t>
            </a:r>
            <a:r>
              <a:rPr lang="pt-BR" sz="1800" u="sng" dirty="0">
                <a:solidFill>
                  <a:schemeClr val="tx1">
                    <a:lumMod val="75000"/>
                    <a:lumOff val="25000"/>
                  </a:schemeClr>
                </a:solidFill>
                <a:hlinkClick r:id="rId13"/>
              </a:rPr>
              <a:t>[PMID: 23519369]</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Jayanthi</a:t>
            </a:r>
            <a:r>
              <a:rPr lang="pt-BR" sz="1800" dirty="0">
                <a:solidFill>
                  <a:schemeClr val="tx1">
                    <a:lumMod val="75000"/>
                    <a:lumOff val="25000"/>
                  </a:schemeClr>
                </a:solidFill>
              </a:rPr>
              <a:t> S et al: </a:t>
            </a:r>
            <a:r>
              <a:rPr lang="pt-BR" sz="1800" dirty="0" err="1">
                <a:solidFill>
                  <a:schemeClr val="tx1">
                    <a:lumMod val="75000"/>
                    <a:lumOff val="25000"/>
                  </a:schemeClr>
                </a:solidFill>
              </a:rPr>
              <a:t>Enterocolite</a:t>
            </a:r>
            <a:r>
              <a:rPr lang="pt-BR" sz="1800" dirty="0">
                <a:solidFill>
                  <a:schemeClr val="tx1">
                    <a:lumMod val="75000"/>
                    <a:lumOff val="25000"/>
                  </a:schemeClr>
                </a:solidFill>
              </a:rPr>
              <a:t> necrotizante após o reparo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uma complicação evitável?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33: 705, 1998   </a:t>
            </a:r>
            <a:r>
              <a:rPr lang="pt-BR" sz="1800" u="sng" dirty="0">
                <a:solidFill>
                  <a:schemeClr val="tx1">
                    <a:lumMod val="75000"/>
                    <a:lumOff val="25000"/>
                  </a:schemeClr>
                </a:solidFill>
                <a:hlinkClick r:id="rId14"/>
              </a:rPr>
              <a:t>[PMID: 9607472]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Olesevich</a:t>
            </a:r>
            <a:r>
              <a:rPr lang="pt-BR" sz="1800" dirty="0">
                <a:solidFill>
                  <a:schemeClr val="tx1">
                    <a:lumMod val="75000"/>
                    <a:lumOff val="25000"/>
                  </a:schemeClr>
                </a:solidFill>
              </a:rPr>
              <a:t> M et al: </a:t>
            </a:r>
            <a:r>
              <a:rPr lang="pt-BR" sz="1800" dirty="0" err="1">
                <a:solidFill>
                  <a:schemeClr val="tx1">
                    <a:lumMod val="75000"/>
                    <a:lumOff val="25000"/>
                  </a:schemeClr>
                </a:solidFill>
              </a:rPr>
              <a:t>Gastroschisis</a:t>
            </a:r>
            <a:r>
              <a:rPr lang="pt-BR" sz="1800" dirty="0">
                <a:solidFill>
                  <a:schemeClr val="tx1">
                    <a:lumMod val="75000"/>
                    <a:lumOff val="25000"/>
                  </a:schemeClr>
                </a:solidFill>
              </a:rPr>
              <a:t> revisitada: papel da medida </a:t>
            </a:r>
            <a:r>
              <a:rPr lang="pt-BR" sz="1800" dirty="0" err="1">
                <a:solidFill>
                  <a:schemeClr val="tx1">
                    <a:lumMod val="75000"/>
                    <a:lumOff val="25000"/>
                  </a:schemeClr>
                </a:solidFill>
              </a:rPr>
              <a:t>intraoperatória</a:t>
            </a:r>
            <a:r>
              <a:rPr lang="pt-BR" sz="1800" dirty="0">
                <a:solidFill>
                  <a:schemeClr val="tx1">
                    <a:lumMod val="75000"/>
                    <a:lumOff val="25000"/>
                  </a:schemeClr>
                </a:solidFill>
              </a:rPr>
              <a:t> da pressão abdominal.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40: 789, 2005   </a:t>
            </a:r>
            <a:r>
              <a:rPr lang="pt-BR" sz="1800" u="sng" dirty="0">
                <a:solidFill>
                  <a:schemeClr val="tx1">
                    <a:lumMod val="75000"/>
                    <a:lumOff val="25000"/>
                  </a:schemeClr>
                </a:solidFill>
                <a:hlinkClick r:id="rId15"/>
              </a:rPr>
              <a:t>[PMID: 15937815]</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a:solidFill>
                  <a:schemeClr val="tx1">
                    <a:lumMod val="75000"/>
                    <a:lumOff val="25000"/>
                  </a:schemeClr>
                </a:solidFill>
              </a:rPr>
              <a:t>Santos Schmidt AF et al: Monitoramento da pressão </a:t>
            </a:r>
            <a:r>
              <a:rPr lang="pt-BR" sz="1800" dirty="0" err="1">
                <a:solidFill>
                  <a:schemeClr val="tx1">
                    <a:lumMod val="75000"/>
                    <a:lumOff val="25000"/>
                  </a:schemeClr>
                </a:solidFill>
              </a:rPr>
              <a:t>intravesical</a:t>
            </a:r>
            <a:r>
              <a:rPr lang="pt-BR" sz="1800" dirty="0">
                <a:solidFill>
                  <a:schemeClr val="tx1">
                    <a:lumMod val="75000"/>
                    <a:lumOff val="25000"/>
                  </a:schemeClr>
                </a:solidFill>
              </a:rPr>
              <a:t> durante o encerramento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Isso ajuda a decidir entre encerramento primário ou escalonado atrasado? </a:t>
            </a:r>
            <a:r>
              <a:rPr lang="pt-BR" sz="1800" i="1" dirty="0">
                <a:solidFill>
                  <a:schemeClr val="tx1">
                    <a:lumMod val="75000"/>
                    <a:lumOff val="25000"/>
                  </a:schemeClr>
                </a:solidFill>
              </a:rPr>
              <a:t>J </a:t>
            </a:r>
            <a:r>
              <a:rPr lang="pt-BR" sz="1800" i="1" dirty="0" err="1">
                <a:solidFill>
                  <a:schemeClr val="tx1">
                    <a:lumMod val="75000"/>
                    <a:lumOff val="25000"/>
                  </a:schemeClr>
                </a:solidFill>
              </a:rPr>
              <a:t>Matern</a:t>
            </a:r>
            <a:r>
              <a:rPr lang="pt-BR" sz="1800" i="1" dirty="0">
                <a:solidFill>
                  <a:schemeClr val="tx1">
                    <a:lumMod val="75000"/>
                    <a:lumOff val="25000"/>
                  </a:schemeClr>
                </a:solidFill>
              </a:rPr>
              <a:t> Fetal Neonatal </a:t>
            </a:r>
            <a:r>
              <a:rPr lang="pt-BR" sz="1800" i="1" dirty="0" err="1">
                <a:solidFill>
                  <a:schemeClr val="tx1">
                    <a:lumMod val="75000"/>
                    <a:lumOff val="25000"/>
                  </a:schemeClr>
                </a:solidFill>
              </a:rPr>
              <a:t>Med</a:t>
            </a:r>
            <a:r>
              <a:rPr lang="pt-BR" sz="1800" dirty="0">
                <a:solidFill>
                  <a:schemeClr val="tx1">
                    <a:lumMod val="75000"/>
                    <a:lumOff val="25000"/>
                  </a:schemeClr>
                </a:solidFill>
              </a:rPr>
              <a:t> 25: 1438, 2012   </a:t>
            </a:r>
            <a:r>
              <a:rPr lang="pt-BR" sz="1800" u="sng" dirty="0">
                <a:solidFill>
                  <a:schemeClr val="tx1">
                    <a:lumMod val="75000"/>
                    <a:lumOff val="25000"/>
                  </a:schemeClr>
                </a:solidFill>
                <a:hlinkClick r:id="rId16"/>
              </a:rPr>
              <a:t>[PMID: 22098652]</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Lacey</a:t>
            </a:r>
            <a:r>
              <a:rPr lang="pt-BR" sz="1800" dirty="0">
                <a:solidFill>
                  <a:schemeClr val="tx1">
                    <a:lumMod val="75000"/>
                    <a:lumOff val="25000"/>
                  </a:schemeClr>
                </a:solidFill>
              </a:rPr>
              <a:t> SR et al: O monitoramento da pressão da bexiga melhora significativamente os cuidados com crianças com defeitos da parede abdominal: um estudo clínico prospectivo.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28: 1370, 1993   </a:t>
            </a:r>
            <a:r>
              <a:rPr lang="pt-BR" sz="1800" u="sng" dirty="0">
                <a:solidFill>
                  <a:schemeClr val="tx1">
                    <a:lumMod val="75000"/>
                    <a:lumOff val="25000"/>
                  </a:schemeClr>
                </a:solidFill>
                <a:hlinkClick r:id="rId17"/>
              </a:rPr>
              <a:t>[PMID: 8263703]</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a:solidFill>
                  <a:schemeClr val="tx1">
                    <a:lumMod val="75000"/>
                    <a:lumOff val="25000"/>
                  </a:schemeClr>
                </a:solidFill>
              </a:rPr>
              <a:t>van </a:t>
            </a:r>
            <a:r>
              <a:rPr lang="pt-BR" sz="1800" dirty="0" err="1">
                <a:solidFill>
                  <a:schemeClr val="tx1">
                    <a:lumMod val="75000"/>
                    <a:lumOff val="25000"/>
                  </a:schemeClr>
                </a:solidFill>
              </a:rPr>
              <a:t>Manen</a:t>
            </a:r>
            <a:r>
              <a:rPr lang="pt-BR" sz="1800" dirty="0">
                <a:solidFill>
                  <a:schemeClr val="tx1">
                    <a:lumMod val="75000"/>
                    <a:lumOff val="25000"/>
                  </a:schemeClr>
                </a:solidFill>
              </a:rPr>
              <a:t> M et al: Resultados da primeira infância de bebês nascidos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48: 1682, 2013   </a:t>
            </a:r>
            <a:r>
              <a:rPr lang="pt-BR" sz="1800" u="sng" dirty="0">
                <a:solidFill>
                  <a:schemeClr val="tx1">
                    <a:lumMod val="75000"/>
                    <a:lumOff val="25000"/>
                  </a:schemeClr>
                </a:solidFill>
                <a:hlinkClick r:id="rId18"/>
              </a:rPr>
              <a:t>[PMID: 23932607]</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Lusk</a:t>
            </a:r>
            <a:r>
              <a:rPr lang="pt-BR" sz="1800" dirty="0">
                <a:solidFill>
                  <a:schemeClr val="tx1">
                    <a:lumMod val="75000"/>
                    <a:lumOff val="25000"/>
                  </a:schemeClr>
                </a:solidFill>
              </a:rPr>
              <a:t> LA et al: padrões de prática </a:t>
            </a:r>
            <a:r>
              <a:rPr lang="pt-BR" sz="1800" dirty="0" err="1">
                <a:solidFill>
                  <a:schemeClr val="tx1">
                    <a:lumMod val="75000"/>
                    <a:lumOff val="25000"/>
                  </a:schemeClr>
                </a:solidFill>
              </a:rPr>
              <a:t>multi-institucional</a:t>
            </a:r>
            <a:r>
              <a:rPr lang="pt-BR" sz="1800" dirty="0">
                <a:solidFill>
                  <a:schemeClr val="tx1">
                    <a:lumMod val="75000"/>
                    <a:lumOff val="25000"/>
                  </a:schemeClr>
                </a:solidFill>
              </a:rPr>
              <a:t> e resultados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sem complicações: um relatório do Consórcio Fetal da Universidade da Califórnia (</a:t>
            </a:r>
            <a:r>
              <a:rPr lang="pt-BR" sz="1800" dirty="0" err="1">
                <a:solidFill>
                  <a:schemeClr val="tx1">
                    <a:lumMod val="75000"/>
                    <a:lumOff val="25000"/>
                  </a:schemeClr>
                </a:solidFill>
              </a:rPr>
              <a:t>UCfC</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49: 1782, 2014   </a:t>
            </a:r>
            <a:r>
              <a:rPr lang="pt-BR" sz="1800" u="sng" dirty="0">
                <a:solidFill>
                  <a:schemeClr val="tx1">
                    <a:lumMod val="75000"/>
                    <a:lumOff val="25000"/>
                  </a:schemeClr>
                </a:solidFill>
                <a:hlinkClick r:id="rId19"/>
              </a:rPr>
              <a:t>[PMID: 25487483]</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Cusick</a:t>
            </a:r>
            <a:r>
              <a:rPr lang="pt-BR" sz="1800" dirty="0">
                <a:solidFill>
                  <a:schemeClr val="tx1">
                    <a:lumMod val="75000"/>
                    <a:lumOff val="25000"/>
                  </a:schemeClr>
                </a:solidFill>
              </a:rPr>
              <a:t> E, </a:t>
            </a:r>
            <a:r>
              <a:rPr lang="pt-BR" sz="1800" dirty="0" err="1">
                <a:solidFill>
                  <a:schemeClr val="tx1">
                    <a:lumMod val="75000"/>
                    <a:lumOff val="25000"/>
                  </a:schemeClr>
                </a:solidFill>
              </a:rPr>
              <a:t>Spicer</a:t>
            </a:r>
            <a:r>
              <a:rPr lang="pt-BR" sz="1800" dirty="0">
                <a:solidFill>
                  <a:schemeClr val="tx1">
                    <a:lumMod val="75000"/>
                    <a:lumOff val="25000"/>
                  </a:schemeClr>
                </a:solidFill>
              </a:rPr>
              <a:t> RD, Beck JM: continuidade do pequeno intestino: um fator crucial na determinação da sobrevivência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Int</a:t>
            </a:r>
            <a:r>
              <a:rPr lang="pt-BR" sz="1800" dirty="0">
                <a:solidFill>
                  <a:schemeClr val="tx1">
                    <a:lumMod val="75000"/>
                    <a:lumOff val="25000"/>
                  </a:schemeClr>
                </a:solidFill>
              </a:rPr>
              <a:t> 12:34, 1997   </a:t>
            </a:r>
            <a:r>
              <a:rPr lang="pt-BR" sz="1800" u="sng" dirty="0">
                <a:solidFill>
                  <a:schemeClr val="tx1">
                    <a:lumMod val="75000"/>
                    <a:lumOff val="25000"/>
                  </a:schemeClr>
                </a:solidFill>
                <a:hlinkClick r:id="rId20"/>
              </a:rPr>
              <a:t>[PMID: 9035207]</a:t>
            </a:r>
            <a:endParaRPr lang="pt-BR" sz="1800" dirty="0">
              <a:solidFill>
                <a:schemeClr val="tx1">
                  <a:lumMod val="75000"/>
                  <a:lumOff val="25000"/>
                </a:schemeClr>
              </a:solidFill>
            </a:endParaRPr>
          </a:p>
          <a:p>
            <a:pPr marL="457200" indent="-457200" eaLnBrk="1" fontAlgn="auto" hangingPunct="1">
              <a:spcAft>
                <a:spcPts val="0"/>
              </a:spcAft>
              <a:buFont typeface="+mj-lt"/>
              <a:buAutoNum type="arabicPeriod" startAt="65"/>
              <a:defRPr/>
            </a:pPr>
            <a:r>
              <a:rPr lang="pt-BR" sz="1800" dirty="0" err="1">
                <a:solidFill>
                  <a:schemeClr val="tx1">
                    <a:lumMod val="75000"/>
                    <a:lumOff val="25000"/>
                  </a:schemeClr>
                </a:solidFill>
              </a:rPr>
              <a:t>Bradnock</a:t>
            </a:r>
            <a:r>
              <a:rPr lang="pt-BR" sz="1800" dirty="0">
                <a:solidFill>
                  <a:schemeClr val="tx1">
                    <a:lumMod val="75000"/>
                    <a:lumOff val="25000"/>
                  </a:schemeClr>
                </a:solidFill>
              </a:rPr>
              <a:t> TJ et al: Gastrosquise: resultados de um ano do estudo de coorte nacional. </a:t>
            </a:r>
            <a:r>
              <a:rPr lang="pt-BR" sz="1800" i="1" dirty="0">
                <a:solidFill>
                  <a:schemeClr val="tx1">
                    <a:lumMod val="75000"/>
                    <a:lumOff val="25000"/>
                  </a:schemeClr>
                </a:solidFill>
              </a:rPr>
              <a:t>BMJ</a:t>
            </a:r>
            <a:r>
              <a:rPr lang="pt-BR" sz="1800" dirty="0">
                <a:solidFill>
                  <a:schemeClr val="tx1">
                    <a:lumMod val="75000"/>
                    <a:lumOff val="25000"/>
                  </a:schemeClr>
                </a:solidFill>
              </a:rPr>
              <a:t> 343 :, 2011   </a:t>
            </a:r>
            <a:r>
              <a:rPr lang="pt-BR" sz="1800" u="sng" dirty="0">
                <a:solidFill>
                  <a:schemeClr val="tx1">
                    <a:lumMod val="75000"/>
                    <a:lumOff val="25000"/>
                  </a:schemeClr>
                </a:solidFill>
                <a:hlinkClick r:id="rId21"/>
              </a:rPr>
              <a:t>[PMID: 22089731]</a:t>
            </a:r>
            <a:endParaRPr lang="pt-BR" sz="1800" dirty="0">
              <a:solidFill>
                <a:schemeClr val="tx1">
                  <a:lumMod val="75000"/>
                  <a:lumOff val="25000"/>
                </a:schemeClr>
              </a:solidFill>
            </a:endParaRPr>
          </a:p>
          <a:p>
            <a:pPr marL="0" indent="0" algn="just" eaLnBrk="1" fontAlgn="auto" hangingPunct="1">
              <a:spcAft>
                <a:spcPts val="0"/>
              </a:spcAft>
              <a:buFont typeface="Wingdings 3" charset="2"/>
              <a:buNone/>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p:cNvSpPr>
          <p:nvPr>
            <p:ph type="title"/>
          </p:nvPr>
        </p:nvSpPr>
        <p:spPr>
          <a:xfrm>
            <a:off x="2592388" y="623888"/>
            <a:ext cx="8912225" cy="1281112"/>
          </a:xfrm>
        </p:spPr>
        <p:txBody>
          <a:bodyPr/>
          <a:lstStyle/>
          <a:p>
            <a:pPr eaLnBrk="1" hangingPunct="1"/>
            <a:r>
              <a:rPr lang="pt-BR" smtClean="0">
                <a:latin typeface="Arial" pitchFamily="34" charset="0"/>
                <a:cs typeface="Arial" pitchFamily="34" charset="0"/>
              </a:rPr>
              <a:t>Gastrosquise – Referências</a:t>
            </a:r>
            <a:endParaRPr lang="pt-BR" smtClean="0"/>
          </a:p>
        </p:txBody>
      </p:sp>
      <p:sp>
        <p:nvSpPr>
          <p:cNvPr id="3" name="Espaço Reservado para Conteúdo 2"/>
          <p:cNvSpPr>
            <a:spLocks noGrp="1"/>
          </p:cNvSpPr>
          <p:nvPr>
            <p:ph idx="1"/>
          </p:nvPr>
        </p:nvSpPr>
        <p:spPr>
          <a:xfrm>
            <a:off x="787400" y="1481138"/>
            <a:ext cx="11099800" cy="4829175"/>
          </a:xfrm>
        </p:spPr>
        <p:txBody>
          <a:bodyPr rtlCol="0">
            <a:normAutofit fontScale="40000" lnSpcReduction="20000"/>
          </a:bodyPr>
          <a:lstStyle/>
          <a:p>
            <a:pPr eaLnBrk="1" fontAlgn="auto" hangingPunct="1">
              <a:spcAft>
                <a:spcPts val="0"/>
              </a:spcAft>
              <a:buFont typeface="+mj-lt"/>
              <a:buAutoNum type="arabicPeriod" startAt="86"/>
              <a:defRPr/>
            </a:pPr>
            <a:r>
              <a:rPr lang="pt-BR" sz="1800" dirty="0">
                <a:solidFill>
                  <a:schemeClr val="tx1">
                    <a:lumMod val="75000"/>
                    <a:lumOff val="25000"/>
                  </a:schemeClr>
                </a:solidFill>
              </a:rPr>
              <a:t>Harris EL et al: As consequências físicas a longo prazo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49: 1466, 2014   </a:t>
            </a:r>
            <a:r>
              <a:rPr lang="pt-BR" sz="1800" u="sng" dirty="0">
                <a:solidFill>
                  <a:schemeClr val="tx1">
                    <a:lumMod val="75000"/>
                    <a:lumOff val="25000"/>
                  </a:schemeClr>
                </a:solidFill>
                <a:hlinkClick r:id="rId2"/>
              </a:rPr>
              <a:t>[PMID: 25280647]</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Yardley</a:t>
            </a:r>
            <a:r>
              <a:rPr lang="pt-BR" sz="1800" dirty="0">
                <a:solidFill>
                  <a:schemeClr val="tx1">
                    <a:lumMod val="75000"/>
                    <a:lumOff val="25000"/>
                  </a:schemeClr>
                </a:solidFill>
              </a:rPr>
              <a:t> IE et al: defeitos de parede abdominal congênita e </a:t>
            </a:r>
            <a:r>
              <a:rPr lang="pt-BR" sz="1800" dirty="0" err="1">
                <a:solidFill>
                  <a:schemeClr val="tx1">
                    <a:lumMod val="75000"/>
                    <a:lumOff val="25000"/>
                  </a:schemeClr>
                </a:solidFill>
              </a:rPr>
              <a:t>maldescente</a:t>
            </a:r>
            <a:r>
              <a:rPr lang="pt-BR" sz="1800" dirty="0">
                <a:solidFill>
                  <a:schemeClr val="tx1">
                    <a:lumMod val="75000"/>
                    <a:lumOff val="25000"/>
                  </a:schemeClr>
                </a:solidFill>
              </a:rPr>
              <a:t> testicular - uma experiência de um único centro de 10 anos.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47: 1118, 2012   </a:t>
            </a:r>
            <a:r>
              <a:rPr lang="pt-BR" sz="1800" u="sng" dirty="0">
                <a:solidFill>
                  <a:schemeClr val="tx1">
                    <a:lumMod val="75000"/>
                    <a:lumOff val="25000"/>
                  </a:schemeClr>
                </a:solidFill>
                <a:hlinkClick r:id="rId3"/>
              </a:rPr>
              <a:t>[PMID: 22703780]</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a:solidFill>
                  <a:schemeClr val="tx1">
                    <a:lumMod val="75000"/>
                    <a:lumOff val="25000"/>
                  </a:schemeClr>
                </a:solidFill>
              </a:rPr>
              <a:t>Harris EL et al: O desenvolvimento neurológico e psicológico a longo prazo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estudo de coorte.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16 de setembro   </a:t>
            </a:r>
            <a:r>
              <a:rPr lang="pt-BR" sz="1800" u="sng" dirty="0">
                <a:solidFill>
                  <a:schemeClr val="tx1">
                    <a:lumMod val="75000"/>
                    <a:lumOff val="25000"/>
                  </a:schemeClr>
                </a:solidFill>
                <a:hlinkClick r:id="rId4"/>
              </a:rPr>
              <a:t>[PMID: 26490011]</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Marder</a:t>
            </a:r>
            <a:r>
              <a:rPr lang="pt-BR" sz="1800" dirty="0">
                <a:solidFill>
                  <a:schemeClr val="tx1">
                    <a:lumMod val="75000"/>
                    <a:lumOff val="25000"/>
                  </a:schemeClr>
                </a:solidFill>
              </a:rPr>
              <a:t> AL et al: </a:t>
            </a:r>
            <a:r>
              <a:rPr lang="pt-BR" sz="1800" dirty="0" err="1">
                <a:solidFill>
                  <a:schemeClr val="tx1">
                    <a:lumMod val="75000"/>
                    <a:lumOff val="25000"/>
                  </a:schemeClr>
                </a:solidFill>
              </a:rPr>
              <a:t>Amnioexchange</a:t>
            </a:r>
            <a:r>
              <a:rPr lang="pt-BR" sz="1800" dirty="0">
                <a:solidFill>
                  <a:schemeClr val="tx1">
                    <a:lumMod val="75000"/>
                    <a:lumOff val="25000"/>
                  </a:schemeClr>
                </a:solidFill>
              </a:rPr>
              <a:t> para o tratamento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 um estudo in vitro para determinar o volume e o número de trocas necessárias. </a:t>
            </a:r>
            <a:r>
              <a:rPr lang="pt-BR" sz="1800" i="1" dirty="0">
                <a:solidFill>
                  <a:schemeClr val="tx1">
                    <a:lumMod val="75000"/>
                    <a:lumOff val="25000"/>
                  </a:schemeClr>
                </a:solidFill>
              </a:rPr>
              <a:t>Fetal </a:t>
            </a:r>
            <a:r>
              <a:rPr lang="pt-BR" sz="1800" i="1" dirty="0" err="1">
                <a:solidFill>
                  <a:schemeClr val="tx1">
                    <a:lumMod val="75000"/>
                    <a:lumOff val="25000"/>
                  </a:schemeClr>
                </a:solidFill>
              </a:rPr>
              <a:t>Diagn</a:t>
            </a:r>
            <a:r>
              <a:rPr lang="pt-BR" sz="1800" i="1" dirty="0">
                <a:solidFill>
                  <a:schemeClr val="tx1">
                    <a:lumMod val="75000"/>
                    <a:lumOff val="25000"/>
                  </a:schemeClr>
                </a:solidFill>
              </a:rPr>
              <a:t> </a:t>
            </a:r>
            <a:r>
              <a:rPr lang="pt-BR" sz="1800" i="1" dirty="0" err="1">
                <a:solidFill>
                  <a:schemeClr val="tx1">
                    <a:lumMod val="75000"/>
                    <a:lumOff val="25000"/>
                  </a:schemeClr>
                </a:solidFill>
              </a:rPr>
              <a:t>Ther</a:t>
            </a:r>
            <a:r>
              <a:rPr lang="pt-BR" sz="1800" dirty="0">
                <a:solidFill>
                  <a:schemeClr val="tx1">
                    <a:lumMod val="75000"/>
                    <a:lumOff val="25000"/>
                  </a:schemeClr>
                </a:solidFill>
              </a:rPr>
              <a:t> 23:95, 2008   </a:t>
            </a:r>
            <a:r>
              <a:rPr lang="pt-BR" sz="1800" u="sng" dirty="0">
                <a:solidFill>
                  <a:schemeClr val="tx1">
                    <a:lumMod val="75000"/>
                    <a:lumOff val="25000"/>
                  </a:schemeClr>
                </a:solidFill>
                <a:hlinkClick r:id="rId5"/>
              </a:rPr>
              <a:t>[PMID: 18033964]</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Demir</a:t>
            </a:r>
            <a:r>
              <a:rPr lang="pt-BR" sz="1800" dirty="0">
                <a:solidFill>
                  <a:schemeClr val="tx1">
                    <a:lumMod val="75000"/>
                    <a:lumOff val="25000"/>
                  </a:schemeClr>
                </a:solidFill>
              </a:rPr>
              <a:t> N et al: </a:t>
            </a:r>
            <a:r>
              <a:rPr lang="pt-BR" sz="1800" dirty="0" err="1">
                <a:solidFill>
                  <a:schemeClr val="tx1">
                    <a:lumMod val="75000"/>
                    <a:lumOff val="25000"/>
                  </a:schemeClr>
                </a:solidFill>
              </a:rPr>
              <a:t>Ferritina</a:t>
            </a:r>
            <a:r>
              <a:rPr lang="pt-BR" sz="1800" dirty="0">
                <a:solidFill>
                  <a:schemeClr val="tx1">
                    <a:lumMod val="75000"/>
                    <a:lumOff val="25000"/>
                  </a:schemeClr>
                </a:solidFill>
              </a:rPr>
              <a:t> e níveis de ácido biliar durante o pré-tratamento </a:t>
            </a:r>
            <a:r>
              <a:rPr lang="pt-BR" sz="1800" dirty="0" err="1">
                <a:solidFill>
                  <a:schemeClr val="tx1">
                    <a:lumMod val="75000"/>
                    <a:lumOff val="25000"/>
                  </a:schemeClr>
                </a:solidFill>
              </a:rPr>
              <a:t>intra-uterino</a:t>
            </a:r>
            <a:r>
              <a:rPr lang="pt-BR" sz="1800" dirty="0">
                <a:solidFill>
                  <a:schemeClr val="tx1">
                    <a:lumMod val="75000"/>
                    <a:lumOff val="25000"/>
                  </a:schemeClr>
                </a:solidFill>
              </a:rPr>
              <a:t>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por meio de </a:t>
            </a:r>
            <a:r>
              <a:rPr lang="pt-BR" sz="1800" dirty="0" err="1">
                <a:solidFill>
                  <a:schemeClr val="tx1">
                    <a:lumMod val="75000"/>
                    <a:lumOff val="25000"/>
                  </a:schemeClr>
                </a:solidFill>
              </a:rPr>
              <a:t>amnioexchange</a:t>
            </a:r>
            <a:r>
              <a:rPr lang="pt-BR" sz="1800" dirty="0">
                <a:solidFill>
                  <a:schemeClr val="tx1">
                    <a:lumMod val="75000"/>
                    <a:lumOff val="25000"/>
                  </a:schemeClr>
                </a:solidFill>
              </a:rPr>
              <a:t> em série. </a:t>
            </a:r>
            <a:r>
              <a:rPr lang="pt-BR" sz="1800" i="1" dirty="0">
                <a:solidFill>
                  <a:schemeClr val="tx1">
                    <a:lumMod val="75000"/>
                    <a:lumOff val="25000"/>
                  </a:schemeClr>
                </a:solidFill>
              </a:rPr>
              <a:t>J </a:t>
            </a:r>
            <a:r>
              <a:rPr lang="pt-BR" sz="1800" i="1" dirty="0" err="1">
                <a:solidFill>
                  <a:schemeClr val="tx1">
                    <a:lumMod val="75000"/>
                    <a:lumOff val="25000"/>
                  </a:schemeClr>
                </a:solidFill>
              </a:rPr>
              <a:t>Turk</a:t>
            </a:r>
            <a:r>
              <a:rPr lang="pt-BR" sz="1800" i="1" dirty="0">
                <a:solidFill>
                  <a:schemeClr val="tx1">
                    <a:lumMod val="75000"/>
                    <a:lumOff val="25000"/>
                  </a:schemeClr>
                </a:solidFill>
              </a:rPr>
              <a:t> </a:t>
            </a:r>
            <a:r>
              <a:rPr lang="pt-BR" sz="1800" i="1" dirty="0" err="1">
                <a:solidFill>
                  <a:schemeClr val="tx1">
                    <a:lumMod val="75000"/>
                    <a:lumOff val="25000"/>
                  </a:schemeClr>
                </a:solidFill>
              </a:rPr>
              <a:t>Ger</a:t>
            </a:r>
            <a:r>
              <a:rPr lang="pt-BR" sz="1800" i="1" dirty="0">
                <a:solidFill>
                  <a:schemeClr val="tx1">
                    <a:lumMod val="75000"/>
                    <a:lumOff val="25000"/>
                  </a:schemeClr>
                </a:solidFill>
              </a:rPr>
              <a:t> </a:t>
            </a:r>
            <a:r>
              <a:rPr lang="pt-BR" sz="1800" i="1" dirty="0" err="1">
                <a:solidFill>
                  <a:schemeClr val="tx1">
                    <a:lumMod val="75000"/>
                    <a:lumOff val="25000"/>
                  </a:schemeClr>
                </a:solidFill>
              </a:rPr>
              <a:t>Gynecol</a:t>
            </a:r>
            <a:r>
              <a:rPr lang="pt-BR" sz="1800" i="1" dirty="0">
                <a:solidFill>
                  <a:schemeClr val="tx1">
                    <a:lumMod val="75000"/>
                    <a:lumOff val="25000"/>
                  </a:schemeClr>
                </a:solidFill>
              </a:rPr>
              <a:t> </a:t>
            </a:r>
            <a:r>
              <a:rPr lang="pt-BR" sz="1800" i="1" dirty="0" err="1">
                <a:solidFill>
                  <a:schemeClr val="tx1">
                    <a:lumMod val="75000"/>
                    <a:lumOff val="25000"/>
                  </a:schemeClr>
                </a:solidFill>
              </a:rPr>
              <a:t>Assoc</a:t>
            </a:r>
            <a:r>
              <a:rPr lang="pt-BR" sz="1800" dirty="0">
                <a:solidFill>
                  <a:schemeClr val="tx1">
                    <a:lumMod val="75000"/>
                    <a:lumOff val="25000"/>
                  </a:schemeClr>
                </a:solidFill>
              </a:rPr>
              <a:t> 14:53, 2013   </a:t>
            </a:r>
            <a:r>
              <a:rPr lang="pt-BR" sz="1800" u="sng" dirty="0">
                <a:solidFill>
                  <a:schemeClr val="tx1">
                    <a:lumMod val="75000"/>
                    <a:lumOff val="25000"/>
                  </a:schemeClr>
                </a:solidFill>
                <a:hlinkClick r:id="rId6"/>
              </a:rPr>
              <a:t>[PMID: 24592073]</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Roelofs</a:t>
            </a:r>
            <a:r>
              <a:rPr lang="pt-BR" sz="1800" dirty="0">
                <a:solidFill>
                  <a:schemeClr val="tx1">
                    <a:lumMod val="75000"/>
                    <a:lumOff val="25000"/>
                  </a:schemeClr>
                </a:solidFill>
              </a:rPr>
              <a:t> LA et al: Reparo de parede abdominal fetal com </a:t>
            </a:r>
            <a:r>
              <a:rPr lang="pt-BR" sz="1800" dirty="0" err="1">
                <a:solidFill>
                  <a:schemeClr val="tx1">
                    <a:lumMod val="75000"/>
                    <a:lumOff val="25000"/>
                  </a:schemeClr>
                </a:solidFill>
              </a:rPr>
              <a:t>biomatriz</a:t>
            </a:r>
            <a:r>
              <a:rPr lang="pt-BR" sz="1800" dirty="0">
                <a:solidFill>
                  <a:schemeClr val="tx1">
                    <a:lumMod val="75000"/>
                    <a:lumOff val="25000"/>
                  </a:schemeClr>
                </a:solidFill>
              </a:rPr>
              <a:t> de colágeno em um modelo experimental de ovelha para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Eng. Tecido Parte A</a:t>
            </a:r>
            <a:r>
              <a:rPr lang="pt-BR" sz="1800" dirty="0">
                <a:solidFill>
                  <a:schemeClr val="tx1">
                    <a:lumMod val="75000"/>
                    <a:lumOff val="25000"/>
                  </a:schemeClr>
                </a:solidFill>
              </a:rPr>
              <a:t> 14: 2033, 2008   </a:t>
            </a:r>
            <a:r>
              <a:rPr lang="pt-BR" sz="1800" u="sng" dirty="0">
                <a:solidFill>
                  <a:schemeClr val="tx1">
                    <a:lumMod val="75000"/>
                    <a:lumOff val="25000"/>
                  </a:schemeClr>
                </a:solidFill>
                <a:hlinkClick r:id="rId7"/>
              </a:rPr>
              <a:t>[PMID: 18636946]</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Stephenson</a:t>
            </a:r>
            <a:r>
              <a:rPr lang="pt-BR" sz="1800" dirty="0">
                <a:solidFill>
                  <a:schemeClr val="tx1">
                    <a:lumMod val="75000"/>
                    <a:lumOff val="25000"/>
                  </a:schemeClr>
                </a:solidFill>
              </a:rPr>
              <a:t> JT et al: Reparo in </a:t>
            </a:r>
            <a:r>
              <a:rPr lang="pt-BR" sz="1800" dirty="0" err="1">
                <a:solidFill>
                  <a:schemeClr val="tx1">
                    <a:lumMod val="75000"/>
                    <a:lumOff val="25000"/>
                  </a:schemeClr>
                </a:solidFill>
              </a:rPr>
              <a:t>utero</a:t>
            </a:r>
            <a:r>
              <a:rPr lang="pt-BR" sz="1800" dirty="0">
                <a:solidFill>
                  <a:schemeClr val="tx1">
                    <a:lumMod val="75000"/>
                    <a:lumOff val="25000"/>
                  </a:schemeClr>
                </a:solidFill>
              </a:rPr>
              <a:t> de </a:t>
            </a:r>
            <a:r>
              <a:rPr lang="pt-BR" sz="1800" dirty="0" err="1">
                <a:solidFill>
                  <a:schemeClr val="tx1">
                    <a:lumMod val="75000"/>
                    <a:lumOff val="25000"/>
                  </a:schemeClr>
                </a:solidFill>
              </a:rPr>
              <a:t>gastrosquise</a:t>
            </a:r>
            <a:r>
              <a:rPr lang="pt-BR" sz="1800" dirty="0">
                <a:solidFill>
                  <a:schemeClr val="tx1">
                    <a:lumMod val="75000"/>
                    <a:lumOff val="25000"/>
                  </a:schemeClr>
                </a:solidFill>
              </a:rPr>
              <a:t> no modelo de ovelhas (Ovis aries).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45:65, 2010   </a:t>
            </a:r>
            <a:r>
              <a:rPr lang="pt-BR" sz="1800" u="sng" dirty="0">
                <a:solidFill>
                  <a:schemeClr val="tx1">
                    <a:lumMod val="75000"/>
                    <a:lumOff val="25000"/>
                  </a:schemeClr>
                </a:solidFill>
                <a:hlinkClick r:id="rId8"/>
              </a:rPr>
              <a:t>[PMID: 20105581]</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Bergholz</a:t>
            </a:r>
            <a:r>
              <a:rPr lang="pt-BR" sz="1800" dirty="0">
                <a:solidFill>
                  <a:schemeClr val="tx1">
                    <a:lumMod val="75000"/>
                    <a:lumOff val="25000"/>
                  </a:schemeClr>
                </a:solidFill>
              </a:rPr>
              <a:t> R et al: Manejo </a:t>
            </a:r>
            <a:r>
              <a:rPr lang="pt-BR" sz="1800" dirty="0" err="1">
                <a:solidFill>
                  <a:schemeClr val="tx1">
                    <a:lumMod val="75000"/>
                    <a:lumOff val="25000"/>
                  </a:schemeClr>
                </a:solidFill>
              </a:rPr>
              <a:t>fetoscópico</a:t>
            </a:r>
            <a:r>
              <a:rPr lang="pt-BR" sz="1800" dirty="0">
                <a:solidFill>
                  <a:schemeClr val="tx1">
                    <a:lumMod val="75000"/>
                    <a:lumOff val="25000"/>
                  </a:schemeClr>
                </a:solidFill>
              </a:rPr>
              <a:t>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em modelo de cordeiro.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Endosc</a:t>
            </a:r>
            <a:r>
              <a:rPr lang="pt-BR" sz="1800" dirty="0">
                <a:solidFill>
                  <a:schemeClr val="tx1">
                    <a:lumMod val="75000"/>
                    <a:lumOff val="25000"/>
                  </a:schemeClr>
                </a:solidFill>
              </a:rPr>
              <a:t> 26: 1412, 2012   </a:t>
            </a:r>
            <a:r>
              <a:rPr lang="pt-BR" sz="1800" u="sng" dirty="0">
                <a:solidFill>
                  <a:schemeClr val="tx1">
                    <a:lumMod val="75000"/>
                    <a:lumOff val="25000"/>
                  </a:schemeClr>
                </a:solidFill>
                <a:hlinkClick r:id="rId9"/>
              </a:rPr>
              <a:t>[PMID: 22179441]</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Alshehri</a:t>
            </a:r>
            <a:r>
              <a:rPr lang="pt-BR" sz="1800" dirty="0">
                <a:solidFill>
                  <a:schemeClr val="tx1">
                    <a:lumMod val="75000"/>
                    <a:lumOff val="25000"/>
                  </a:schemeClr>
                </a:solidFill>
              </a:rPr>
              <a:t> A et al: Resultados das operações intestinais precoce e tardia em pacientes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e </a:t>
            </a:r>
            <a:r>
              <a:rPr lang="pt-BR" sz="1800" dirty="0" err="1">
                <a:solidFill>
                  <a:schemeClr val="tx1">
                    <a:lumMod val="75000"/>
                    <a:lumOff val="25000"/>
                  </a:schemeClr>
                </a:solidFill>
              </a:rPr>
              <a:t>atresia</a:t>
            </a:r>
            <a:r>
              <a:rPr lang="pt-BR" sz="1800" dirty="0">
                <a:solidFill>
                  <a:schemeClr val="tx1">
                    <a:lumMod val="75000"/>
                    <a:lumOff val="25000"/>
                  </a:schemeClr>
                </a:solidFill>
              </a:rPr>
              <a:t> intestinal: resultados de uma base de dados nacional prospectiva.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48: 2022, 2013   </a:t>
            </a:r>
            <a:r>
              <a:rPr lang="pt-BR" sz="1800" u="sng" dirty="0">
                <a:solidFill>
                  <a:schemeClr val="tx1">
                    <a:lumMod val="75000"/>
                    <a:lumOff val="25000"/>
                  </a:schemeClr>
                </a:solidFill>
                <a:hlinkClick r:id="rId10"/>
              </a:rPr>
              <a:t>[PMID: 24094951]</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Amoury</a:t>
            </a:r>
            <a:r>
              <a:rPr lang="pt-BR" sz="1800" dirty="0">
                <a:solidFill>
                  <a:schemeClr val="tx1">
                    <a:lumMod val="75000"/>
                    <a:lumOff val="25000"/>
                  </a:schemeClr>
                </a:solidFill>
              </a:rPr>
              <a:t> RA, </a:t>
            </a:r>
            <a:r>
              <a:rPr lang="pt-BR" sz="1800" dirty="0" err="1">
                <a:solidFill>
                  <a:schemeClr val="tx1">
                    <a:lumMod val="75000"/>
                    <a:lumOff val="25000"/>
                  </a:schemeClr>
                </a:solidFill>
              </a:rPr>
              <a:t>Ashcraft</a:t>
            </a:r>
            <a:r>
              <a:rPr lang="pt-BR" sz="1800" dirty="0">
                <a:solidFill>
                  <a:schemeClr val="tx1">
                    <a:lumMod val="75000"/>
                    <a:lumOff val="25000"/>
                  </a:schemeClr>
                </a:solidFill>
              </a:rPr>
              <a:t> KW, </a:t>
            </a:r>
            <a:r>
              <a:rPr lang="pt-BR" sz="1800" dirty="0" err="1">
                <a:solidFill>
                  <a:schemeClr val="tx1">
                    <a:lumMod val="75000"/>
                    <a:lumOff val="25000"/>
                  </a:schemeClr>
                </a:solidFill>
              </a:rPr>
              <a:t>Holder</a:t>
            </a:r>
            <a:r>
              <a:rPr lang="pt-BR" sz="1800" dirty="0">
                <a:solidFill>
                  <a:schemeClr val="tx1">
                    <a:lumMod val="75000"/>
                    <a:lumOff val="25000"/>
                  </a:schemeClr>
                </a:solidFill>
              </a:rPr>
              <a:t> TM: Gastrosquise complicada pela </a:t>
            </a:r>
            <a:r>
              <a:rPr lang="pt-BR" sz="1800" dirty="0" err="1">
                <a:solidFill>
                  <a:schemeClr val="tx1">
                    <a:lumMod val="75000"/>
                    <a:lumOff val="25000"/>
                  </a:schemeClr>
                </a:solidFill>
              </a:rPr>
              <a:t>atresia</a:t>
            </a:r>
            <a:r>
              <a:rPr lang="pt-BR" sz="1800" dirty="0">
                <a:solidFill>
                  <a:schemeClr val="tx1">
                    <a:lumMod val="75000"/>
                    <a:lumOff val="25000"/>
                  </a:schemeClr>
                </a:solidFill>
              </a:rPr>
              <a:t> intestinal. </a:t>
            </a:r>
            <a:r>
              <a:rPr lang="pt-BR" sz="1800" i="1" dirty="0">
                <a:solidFill>
                  <a:schemeClr val="tx1">
                    <a:lumMod val="75000"/>
                    <a:lumOff val="25000"/>
                  </a:schemeClr>
                </a:solidFill>
              </a:rPr>
              <a:t>Cirurgia</a:t>
            </a:r>
            <a:r>
              <a:rPr lang="pt-BR" sz="1800" dirty="0">
                <a:solidFill>
                  <a:schemeClr val="tx1">
                    <a:lumMod val="75000"/>
                    <a:lumOff val="25000"/>
                  </a:schemeClr>
                </a:solidFill>
              </a:rPr>
              <a:t> 82: 373, 1977   </a:t>
            </a:r>
            <a:r>
              <a:rPr lang="pt-BR" sz="1800" u="sng" dirty="0">
                <a:solidFill>
                  <a:schemeClr val="tx1">
                    <a:lumMod val="75000"/>
                    <a:lumOff val="25000"/>
                  </a:schemeClr>
                </a:solidFill>
                <a:hlinkClick r:id="rId11"/>
              </a:rPr>
              <a:t>[PMID: 142311]</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Basaran</a:t>
            </a:r>
            <a:r>
              <a:rPr lang="pt-BR" sz="1800" dirty="0">
                <a:solidFill>
                  <a:schemeClr val="tx1">
                    <a:lumMod val="75000"/>
                    <a:lumOff val="25000"/>
                  </a:schemeClr>
                </a:solidFill>
              </a:rPr>
              <a:t> UN et al: </a:t>
            </a:r>
            <a:r>
              <a:rPr lang="pt-BR" sz="1800" dirty="0" err="1">
                <a:solidFill>
                  <a:schemeClr val="tx1">
                    <a:lumMod val="75000"/>
                    <a:lumOff val="25000"/>
                  </a:schemeClr>
                </a:solidFill>
              </a:rPr>
              <a:t>Gastrosquisis</a:t>
            </a:r>
            <a:r>
              <a:rPr lang="pt-BR" sz="1800" dirty="0">
                <a:solidFill>
                  <a:schemeClr val="tx1">
                    <a:lumMod val="75000"/>
                    <a:lumOff val="25000"/>
                  </a:schemeClr>
                </a:solidFill>
              </a:rPr>
              <a:t> </a:t>
            </a:r>
            <a:r>
              <a:rPr lang="pt-BR" sz="1800" dirty="0" err="1">
                <a:solidFill>
                  <a:schemeClr val="tx1">
                    <a:lumMod val="75000"/>
                    <a:lumOff val="25000"/>
                  </a:schemeClr>
                </a:solidFill>
              </a:rPr>
              <a:t>prenatalmente</a:t>
            </a:r>
            <a:r>
              <a:rPr lang="pt-BR" sz="1800" dirty="0">
                <a:solidFill>
                  <a:schemeClr val="tx1">
                    <a:lumMod val="75000"/>
                    <a:lumOff val="25000"/>
                  </a:schemeClr>
                </a:solidFill>
              </a:rPr>
              <a:t> fechada com </a:t>
            </a:r>
            <a:r>
              <a:rPr lang="pt-BR" sz="1800" dirty="0" err="1">
                <a:solidFill>
                  <a:schemeClr val="tx1">
                    <a:lumMod val="75000"/>
                    <a:lumOff val="25000"/>
                  </a:schemeClr>
                </a:solidFill>
              </a:rPr>
              <a:t>atresia</a:t>
            </a:r>
            <a:r>
              <a:rPr lang="pt-BR" sz="1800" dirty="0">
                <a:solidFill>
                  <a:schemeClr val="tx1">
                    <a:lumMod val="75000"/>
                    <a:lumOff val="25000"/>
                  </a:schemeClr>
                </a:solidFill>
              </a:rPr>
              <a:t> de intestino médio.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i="1" dirty="0">
                <a:solidFill>
                  <a:schemeClr val="tx1">
                    <a:lumMod val="75000"/>
                    <a:lumOff val="25000"/>
                  </a:schemeClr>
                </a:solidFill>
              </a:rPr>
              <a:t> </a:t>
            </a:r>
            <a:r>
              <a:rPr lang="pt-BR" sz="1800" i="1" dirty="0" err="1">
                <a:solidFill>
                  <a:schemeClr val="tx1">
                    <a:lumMod val="75000"/>
                    <a:lumOff val="25000"/>
                  </a:schemeClr>
                </a:solidFill>
              </a:rPr>
              <a:t>Int</a:t>
            </a:r>
            <a:r>
              <a:rPr lang="pt-BR" sz="1800" dirty="0">
                <a:solidFill>
                  <a:schemeClr val="tx1">
                    <a:lumMod val="75000"/>
                    <a:lumOff val="25000"/>
                  </a:schemeClr>
                </a:solidFill>
              </a:rPr>
              <a:t> 18: 550, 2002   </a:t>
            </a:r>
            <a:r>
              <a:rPr lang="pt-BR" sz="1800" u="sng" dirty="0">
                <a:solidFill>
                  <a:schemeClr val="tx1">
                    <a:lumMod val="75000"/>
                    <a:lumOff val="25000"/>
                  </a:schemeClr>
                </a:solidFill>
                <a:hlinkClick r:id="rId12"/>
              </a:rPr>
              <a:t>[PMID: 12415410]</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Carnaghan</a:t>
            </a:r>
            <a:r>
              <a:rPr lang="pt-BR" sz="1800" dirty="0">
                <a:solidFill>
                  <a:schemeClr val="tx1">
                    <a:lumMod val="75000"/>
                    <a:lumOff val="25000"/>
                  </a:schemeClr>
                </a:solidFill>
              </a:rPr>
              <a:t> H et al: A entrega antecipada é benéfica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49: 928, 2014   </a:t>
            </a:r>
            <a:r>
              <a:rPr lang="pt-BR" sz="1800" u="sng" dirty="0">
                <a:solidFill>
                  <a:schemeClr val="tx1">
                    <a:lumMod val="75000"/>
                    <a:lumOff val="25000"/>
                  </a:schemeClr>
                </a:solidFill>
                <a:hlinkClick r:id="rId13"/>
              </a:rPr>
              <a:t>[PMID: 24888837]</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Charlesworth</a:t>
            </a:r>
            <a:r>
              <a:rPr lang="pt-BR" sz="1800" dirty="0">
                <a:solidFill>
                  <a:schemeClr val="tx1">
                    <a:lumMod val="75000"/>
                    <a:lumOff val="25000"/>
                  </a:schemeClr>
                </a:solidFill>
              </a:rPr>
              <a:t> P et al: Resultado pós-natal na </a:t>
            </a:r>
            <a:r>
              <a:rPr lang="pt-BR" sz="1800" dirty="0" err="1">
                <a:solidFill>
                  <a:schemeClr val="tx1">
                    <a:lumMod val="75000"/>
                    <a:lumOff val="25000"/>
                  </a:schemeClr>
                </a:solidFill>
              </a:rPr>
              <a:t>gastrosquise</a:t>
            </a:r>
            <a:r>
              <a:rPr lang="pt-BR" sz="1800" dirty="0">
                <a:solidFill>
                  <a:schemeClr val="tx1">
                    <a:lumMod val="75000"/>
                    <a:lumOff val="25000"/>
                  </a:schemeClr>
                </a:solidFill>
              </a:rPr>
              <a:t>: efeito do peso ao nascer e idade gestacional.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42: 815, 2007   </a:t>
            </a:r>
            <a:r>
              <a:rPr lang="pt-BR" sz="1800" u="sng" dirty="0">
                <a:solidFill>
                  <a:schemeClr val="tx1">
                    <a:lumMod val="75000"/>
                    <a:lumOff val="25000"/>
                  </a:schemeClr>
                </a:solidFill>
                <a:hlinkClick r:id="rId14"/>
              </a:rPr>
              <a:t>[PMID: 17502190]</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Choi</a:t>
            </a:r>
            <a:r>
              <a:rPr lang="pt-BR" sz="1800" dirty="0">
                <a:solidFill>
                  <a:schemeClr val="tx1">
                    <a:lumMod val="75000"/>
                    <a:lumOff val="25000"/>
                  </a:schemeClr>
                </a:solidFill>
              </a:rPr>
              <a:t> WW et al: Revisão a longo prazo da redução da sutura sem sutura em neonatos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na unidade neonatal.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47: 1516, 2012   </a:t>
            </a:r>
            <a:r>
              <a:rPr lang="pt-BR" sz="1800" u="sng" dirty="0">
                <a:solidFill>
                  <a:schemeClr val="tx1">
                    <a:lumMod val="75000"/>
                    <a:lumOff val="25000"/>
                  </a:schemeClr>
                </a:solidFill>
                <a:hlinkClick r:id="rId15"/>
              </a:rPr>
              <a:t>[PMID: 22901910]</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Dariel</a:t>
            </a:r>
            <a:r>
              <a:rPr lang="pt-BR" sz="1800" dirty="0">
                <a:solidFill>
                  <a:schemeClr val="tx1">
                    <a:lumMod val="75000"/>
                    <a:lumOff val="25000"/>
                  </a:schemeClr>
                </a:solidFill>
              </a:rPr>
              <a:t> A et al: O fechamento plástico secundário da </a:t>
            </a:r>
            <a:r>
              <a:rPr lang="pt-BR" sz="1800" dirty="0" err="1">
                <a:solidFill>
                  <a:schemeClr val="tx1">
                    <a:lumMod val="75000"/>
                    <a:lumOff val="25000"/>
                  </a:schemeClr>
                </a:solidFill>
              </a:rPr>
              <a:t>gastrosquise</a:t>
            </a:r>
            <a:r>
              <a:rPr lang="pt-BR" sz="1800" dirty="0">
                <a:solidFill>
                  <a:schemeClr val="tx1">
                    <a:lumMod val="75000"/>
                    <a:lumOff val="25000"/>
                  </a:schemeClr>
                </a:solidFill>
              </a:rPr>
              <a:t> está associado a menor incidência de ventilação mecânica. </a:t>
            </a:r>
            <a:r>
              <a:rPr lang="pt-BR" sz="1800" i="1" dirty="0" err="1">
                <a:solidFill>
                  <a:schemeClr val="tx1">
                    <a:lumMod val="75000"/>
                    <a:lumOff val="25000"/>
                  </a:schemeClr>
                </a:solidFill>
              </a:rPr>
              <a:t>Eur</a:t>
            </a:r>
            <a:r>
              <a:rPr lang="pt-BR" sz="1800" i="1" dirty="0">
                <a:solidFill>
                  <a:schemeClr val="tx1">
                    <a:lumMod val="75000"/>
                    <a:lumOff val="25000"/>
                  </a:schemeClr>
                </a:solidFill>
              </a:rPr>
              <a:t> 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25:34, 2015   </a:t>
            </a:r>
            <a:r>
              <a:rPr lang="pt-BR" sz="1800" u="sng" dirty="0">
                <a:solidFill>
                  <a:schemeClr val="tx1">
                    <a:lumMod val="75000"/>
                    <a:lumOff val="25000"/>
                  </a:schemeClr>
                </a:solidFill>
                <a:hlinkClick r:id="rId16"/>
              </a:rPr>
              <a:t>[PMID: 25526605]</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a:solidFill>
                  <a:schemeClr val="tx1">
                    <a:lumMod val="75000"/>
                    <a:lumOff val="25000"/>
                  </a:schemeClr>
                </a:solidFill>
              </a:rPr>
              <a:t>Davenport M et al: Gastrosquise fechada: características </a:t>
            </a:r>
            <a:r>
              <a:rPr lang="pt-BR" sz="1800" dirty="0" err="1">
                <a:solidFill>
                  <a:schemeClr val="tx1">
                    <a:lumMod val="75000"/>
                    <a:lumOff val="25000"/>
                  </a:schemeClr>
                </a:solidFill>
              </a:rPr>
              <a:t>prenatais</a:t>
            </a:r>
            <a:r>
              <a:rPr lang="pt-BR" sz="1800" dirty="0">
                <a:solidFill>
                  <a:schemeClr val="tx1">
                    <a:lumMod val="75000"/>
                    <a:lumOff val="25000"/>
                  </a:schemeClr>
                </a:solidFill>
              </a:rPr>
              <a:t> e pós-natais.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36: 1834, 2001   </a:t>
            </a:r>
            <a:r>
              <a:rPr lang="pt-BR" sz="1800" u="sng" dirty="0">
                <a:solidFill>
                  <a:schemeClr val="tx1">
                    <a:lumMod val="75000"/>
                    <a:lumOff val="25000"/>
                  </a:schemeClr>
                </a:solidFill>
                <a:hlinkClick r:id="rId17"/>
              </a:rPr>
              <a:t>[PMID: 11733918]</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Emami</a:t>
            </a:r>
            <a:r>
              <a:rPr lang="pt-BR" sz="1800" dirty="0">
                <a:solidFill>
                  <a:schemeClr val="tx1">
                    <a:lumMod val="75000"/>
                    <a:lumOff val="25000"/>
                  </a:schemeClr>
                </a:solidFill>
              </a:rPr>
              <a:t> CN et al: Uma comparação estratificada pelo risco de técnicas de fechamento </a:t>
            </a:r>
            <a:r>
              <a:rPr lang="pt-BR" sz="1800" dirty="0" err="1">
                <a:solidFill>
                  <a:schemeClr val="tx1">
                    <a:lumMod val="75000"/>
                    <a:lumOff val="25000"/>
                  </a:schemeClr>
                </a:solidFill>
              </a:rPr>
              <a:t>fascial</a:t>
            </a:r>
            <a:r>
              <a:rPr lang="pt-BR" sz="1800" dirty="0">
                <a:solidFill>
                  <a:schemeClr val="tx1">
                    <a:lumMod val="75000"/>
                    <a:lumOff val="25000"/>
                  </a:schemeClr>
                </a:solidFill>
              </a:rPr>
              <a:t> versus aleta sobre os resultados iniciais de lactentes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50: 102, 2015   </a:t>
            </a:r>
            <a:r>
              <a:rPr lang="pt-BR" sz="1800" u="sng" dirty="0">
                <a:solidFill>
                  <a:schemeClr val="tx1">
                    <a:lumMod val="75000"/>
                    <a:lumOff val="25000"/>
                  </a:schemeClr>
                </a:solidFill>
                <a:hlinkClick r:id="rId18"/>
              </a:rPr>
              <a:t>[PMID: 25598103]</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a:solidFill>
                  <a:schemeClr val="tx1">
                    <a:lumMod val="75000"/>
                    <a:lumOff val="25000"/>
                  </a:schemeClr>
                </a:solidFill>
              </a:rPr>
              <a:t>Emil S et al: resultados contemporâneos de 2 anos de </a:t>
            </a:r>
            <a:r>
              <a:rPr lang="pt-BR" sz="1800" dirty="0" err="1">
                <a:solidFill>
                  <a:schemeClr val="tx1">
                    <a:lumMod val="75000"/>
                    <a:lumOff val="25000"/>
                  </a:schemeClr>
                </a:solidFill>
              </a:rPr>
              <a:t>gastrosquise</a:t>
            </a:r>
            <a:r>
              <a:rPr lang="pt-BR" sz="1800" dirty="0">
                <a:solidFill>
                  <a:schemeClr val="tx1">
                    <a:lumMod val="75000"/>
                    <a:lumOff val="25000"/>
                  </a:schemeClr>
                </a:solidFill>
              </a:rPr>
              <a:t> complexa.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47: 1521, 2012   </a:t>
            </a:r>
            <a:r>
              <a:rPr lang="pt-BR" sz="1800" u="sng" dirty="0">
                <a:solidFill>
                  <a:schemeClr val="tx1">
                    <a:lumMod val="75000"/>
                    <a:lumOff val="25000"/>
                  </a:schemeClr>
                </a:solidFill>
                <a:hlinkClick r:id="rId19"/>
              </a:rPr>
              <a:t>[PMID: 22901911]</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Filston</a:t>
            </a:r>
            <a:r>
              <a:rPr lang="pt-BR" sz="1800" dirty="0">
                <a:solidFill>
                  <a:schemeClr val="tx1">
                    <a:lumMod val="75000"/>
                    <a:lumOff val="25000"/>
                  </a:schemeClr>
                </a:solidFill>
              </a:rPr>
              <a:t> HC: Gastrosquise - fechamento </a:t>
            </a:r>
            <a:r>
              <a:rPr lang="pt-BR" sz="1800" dirty="0" err="1">
                <a:solidFill>
                  <a:schemeClr val="tx1">
                    <a:lumMod val="75000"/>
                    <a:lumOff val="25000"/>
                  </a:schemeClr>
                </a:solidFill>
              </a:rPr>
              <a:t>fascial</a:t>
            </a:r>
            <a:r>
              <a:rPr lang="pt-BR" sz="1800" dirty="0">
                <a:solidFill>
                  <a:schemeClr val="tx1">
                    <a:lumMod val="75000"/>
                    <a:lumOff val="25000"/>
                  </a:schemeClr>
                </a:solidFill>
              </a:rPr>
              <a:t> primário. O objetivo para o gerenciamento ideal. </a:t>
            </a:r>
            <a:r>
              <a:rPr lang="pt-BR" sz="1800" i="1" dirty="0">
                <a:solidFill>
                  <a:schemeClr val="tx1">
                    <a:lumMod val="75000"/>
                    <a:lumOff val="25000"/>
                  </a:schemeClr>
                </a:solidFill>
              </a:rPr>
              <a:t>Ann </a:t>
            </a:r>
            <a:r>
              <a:rPr lang="pt-BR" sz="1800" i="1" dirty="0" err="1">
                <a:solidFill>
                  <a:schemeClr val="tx1">
                    <a:lumMod val="75000"/>
                    <a:lumOff val="25000"/>
                  </a:schemeClr>
                </a:solidFill>
              </a:rPr>
              <a:t>Surg</a:t>
            </a:r>
            <a:r>
              <a:rPr lang="pt-BR" sz="1800" dirty="0">
                <a:solidFill>
                  <a:schemeClr val="tx1">
                    <a:lumMod val="75000"/>
                    <a:lumOff val="25000"/>
                  </a:schemeClr>
                </a:solidFill>
              </a:rPr>
              <a:t> 197: 260, 1983   </a:t>
            </a:r>
            <a:r>
              <a:rPr lang="pt-BR" sz="1800" u="sng" dirty="0">
                <a:solidFill>
                  <a:schemeClr val="tx1">
                    <a:lumMod val="75000"/>
                    <a:lumOff val="25000"/>
                  </a:schemeClr>
                </a:solidFill>
                <a:hlinkClick r:id="rId20"/>
              </a:rPr>
              <a:t>[PMID: 6219639]</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err="1">
                <a:solidFill>
                  <a:schemeClr val="tx1">
                    <a:lumMod val="75000"/>
                    <a:lumOff val="25000"/>
                  </a:schemeClr>
                </a:solidFill>
              </a:rPr>
              <a:t>Fleet</a:t>
            </a:r>
            <a:r>
              <a:rPr lang="pt-BR" sz="1800" dirty="0">
                <a:solidFill>
                  <a:schemeClr val="tx1">
                    <a:lumMod val="75000"/>
                    <a:lumOff val="25000"/>
                  </a:schemeClr>
                </a:solidFill>
              </a:rPr>
              <a:t> MS, de </a:t>
            </a:r>
            <a:r>
              <a:rPr lang="pt-BR" sz="1800" dirty="0" err="1">
                <a:solidFill>
                  <a:schemeClr val="tx1">
                    <a:lumMod val="75000"/>
                    <a:lumOff val="25000"/>
                  </a:schemeClr>
                </a:solidFill>
              </a:rPr>
              <a:t>la</a:t>
            </a:r>
            <a:r>
              <a:rPr lang="pt-BR" sz="1800" dirty="0">
                <a:solidFill>
                  <a:schemeClr val="tx1">
                    <a:lumMod val="75000"/>
                    <a:lumOff val="25000"/>
                  </a:schemeClr>
                </a:solidFill>
              </a:rPr>
              <a:t> Hunt MN: </a:t>
            </a:r>
            <a:r>
              <a:rPr lang="pt-BR" sz="1800" dirty="0" err="1">
                <a:solidFill>
                  <a:schemeClr val="tx1">
                    <a:lumMod val="75000"/>
                    <a:lumOff val="25000"/>
                  </a:schemeClr>
                </a:solidFill>
              </a:rPr>
              <a:t>Atresia</a:t>
            </a:r>
            <a:r>
              <a:rPr lang="pt-BR" sz="1800" dirty="0">
                <a:solidFill>
                  <a:schemeClr val="tx1">
                    <a:lumMod val="75000"/>
                    <a:lumOff val="25000"/>
                  </a:schemeClr>
                </a:solidFill>
              </a:rPr>
              <a:t> intestinal com </a:t>
            </a:r>
            <a:r>
              <a:rPr lang="pt-BR" sz="1800" dirty="0" err="1">
                <a:solidFill>
                  <a:schemeClr val="tx1">
                    <a:lumMod val="75000"/>
                    <a:lumOff val="25000"/>
                  </a:schemeClr>
                </a:solidFill>
              </a:rPr>
              <a:t>gastrosquise</a:t>
            </a:r>
            <a:r>
              <a:rPr lang="pt-BR" sz="1800" dirty="0">
                <a:solidFill>
                  <a:schemeClr val="tx1">
                    <a:lumMod val="75000"/>
                    <a:lumOff val="25000"/>
                  </a:schemeClr>
                </a:solidFill>
              </a:rPr>
              <a:t>: uma abordagem seletiva para o gerenciamento.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35: 1323, 2000   </a:t>
            </a:r>
            <a:r>
              <a:rPr lang="pt-BR" sz="1800" u="sng" dirty="0">
                <a:solidFill>
                  <a:schemeClr val="tx1">
                    <a:lumMod val="75000"/>
                    <a:lumOff val="25000"/>
                  </a:schemeClr>
                </a:solidFill>
                <a:hlinkClick r:id="rId21"/>
              </a:rPr>
              <a:t>[PMID: 10999689]</a:t>
            </a:r>
            <a:endParaRPr lang="pt-BR" sz="1800" dirty="0">
              <a:solidFill>
                <a:schemeClr val="tx1">
                  <a:lumMod val="75000"/>
                  <a:lumOff val="25000"/>
                </a:schemeClr>
              </a:solidFill>
            </a:endParaRPr>
          </a:p>
          <a:p>
            <a:pPr eaLnBrk="1" fontAlgn="auto" hangingPunct="1">
              <a:spcAft>
                <a:spcPts val="0"/>
              </a:spcAft>
              <a:buFont typeface="+mj-lt"/>
              <a:buAutoNum type="arabicPeriod" startAt="86"/>
              <a:defRPr/>
            </a:pPr>
            <a:r>
              <a:rPr lang="pt-BR" sz="1800" dirty="0">
                <a:solidFill>
                  <a:schemeClr val="tx1">
                    <a:lumMod val="75000"/>
                    <a:lumOff val="25000"/>
                  </a:schemeClr>
                </a:solidFill>
              </a:rPr>
              <a:t>Gabriel A, </a:t>
            </a:r>
            <a:r>
              <a:rPr lang="pt-BR" sz="1800" dirty="0" err="1">
                <a:solidFill>
                  <a:schemeClr val="tx1">
                    <a:lumMod val="75000"/>
                    <a:lumOff val="25000"/>
                  </a:schemeClr>
                </a:solidFill>
              </a:rPr>
              <a:t>Gollin</a:t>
            </a:r>
            <a:r>
              <a:rPr lang="pt-BR" sz="1800" dirty="0">
                <a:solidFill>
                  <a:schemeClr val="tx1">
                    <a:lumMod val="75000"/>
                    <a:lumOff val="25000"/>
                  </a:schemeClr>
                </a:solidFill>
              </a:rPr>
              <a:t> G: Manejo de </a:t>
            </a:r>
            <a:r>
              <a:rPr lang="pt-BR" sz="1800" dirty="0" err="1">
                <a:solidFill>
                  <a:schemeClr val="tx1">
                    <a:lumMod val="75000"/>
                    <a:lumOff val="25000"/>
                  </a:schemeClr>
                </a:solidFill>
              </a:rPr>
              <a:t>gastrosquise</a:t>
            </a:r>
            <a:r>
              <a:rPr lang="pt-BR" sz="1800" dirty="0">
                <a:solidFill>
                  <a:schemeClr val="tx1">
                    <a:lumMod val="75000"/>
                    <a:lumOff val="25000"/>
                  </a:schemeClr>
                </a:solidFill>
              </a:rPr>
              <a:t> complicada com submucosa intestinal porcina e terapia com feridas por pressão negativa. </a:t>
            </a:r>
            <a:r>
              <a:rPr lang="pt-BR" sz="1800" i="1" dirty="0">
                <a:solidFill>
                  <a:schemeClr val="tx1">
                    <a:lumMod val="75000"/>
                    <a:lumOff val="25000"/>
                  </a:schemeClr>
                </a:solidFill>
              </a:rPr>
              <a:t>J </a:t>
            </a:r>
            <a:r>
              <a:rPr lang="pt-BR" sz="1800" i="1" dirty="0" err="1">
                <a:solidFill>
                  <a:schemeClr val="tx1">
                    <a:lumMod val="75000"/>
                    <a:lumOff val="25000"/>
                  </a:schemeClr>
                </a:solidFill>
              </a:rPr>
              <a:t>Pediatr</a:t>
            </a:r>
            <a:r>
              <a:rPr lang="pt-BR" sz="1800" i="1" dirty="0">
                <a:solidFill>
                  <a:schemeClr val="tx1">
                    <a:lumMod val="75000"/>
                    <a:lumOff val="25000"/>
                  </a:schemeClr>
                </a:solidFill>
              </a:rPr>
              <a:t> </a:t>
            </a:r>
            <a:r>
              <a:rPr lang="pt-BR" sz="1800" i="1" dirty="0" err="1">
                <a:solidFill>
                  <a:schemeClr val="tx1">
                    <a:lumMod val="75000"/>
                    <a:lumOff val="25000"/>
                  </a:schemeClr>
                </a:solidFill>
              </a:rPr>
              <a:t>Surg</a:t>
            </a:r>
            <a:r>
              <a:rPr lang="pt-BR" sz="1800" dirty="0">
                <a:solidFill>
                  <a:schemeClr val="tx1">
                    <a:lumMod val="75000"/>
                    <a:lumOff val="25000"/>
                  </a:schemeClr>
                </a:solidFill>
              </a:rPr>
              <a:t> 41: 1836, 2006   </a:t>
            </a:r>
            <a:r>
              <a:rPr lang="pt-BR" sz="1800" u="sng" dirty="0">
                <a:solidFill>
                  <a:schemeClr val="tx1">
                    <a:lumMod val="75000"/>
                    <a:lumOff val="25000"/>
                  </a:schemeClr>
                </a:solidFill>
                <a:hlinkClick r:id="rId22"/>
              </a:rPr>
              <a:t>[PMID: 17101354]</a:t>
            </a:r>
            <a:endParaRPr lang="pt-BR" sz="1800" dirty="0">
              <a:solidFill>
                <a:schemeClr val="tx1">
                  <a:lumMod val="75000"/>
                  <a:lumOff val="25000"/>
                </a:schemeClr>
              </a:solidFill>
            </a:endParaRPr>
          </a:p>
          <a:p>
            <a:pPr marL="0" indent="0" algn="just" eaLnBrk="1" fontAlgn="auto" hangingPunct="1">
              <a:spcAft>
                <a:spcPts val="0"/>
              </a:spcAft>
              <a:buFont typeface="Wingdings 3" charset="2"/>
              <a:buNone/>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idx="4294967295"/>
          </p:nvPr>
        </p:nvSpPr>
        <p:spPr>
          <a:xfrm>
            <a:off x="1971675" y="381000"/>
            <a:ext cx="8912225" cy="1281113"/>
          </a:xfrm>
        </p:spPr>
        <p:txBody>
          <a:bodyPr/>
          <a:lstStyle/>
          <a:p>
            <a:pPr algn="ctr" eaLnBrk="1" hangingPunct="1"/>
            <a:r>
              <a:rPr lang="pt-BR" sz="3200" smtClean="0">
                <a:solidFill>
                  <a:srgbClr val="0000FF"/>
                </a:solidFill>
              </a:rPr>
              <a:t>Nota do Editor do site, Dr. Paulo R. Margotto. Consultem também! Aqui e Agora!</a:t>
            </a:r>
          </a:p>
        </p:txBody>
      </p:sp>
      <p:sp>
        <p:nvSpPr>
          <p:cNvPr id="58372" name="Rectangle 5"/>
          <p:cNvSpPr>
            <a:spLocks noChangeArrowheads="1"/>
          </p:cNvSpPr>
          <p:nvPr/>
        </p:nvSpPr>
        <p:spPr bwMode="auto">
          <a:xfrm>
            <a:off x="1049338" y="6072188"/>
            <a:ext cx="9872446" cy="523220"/>
          </a:xfrm>
          <a:prstGeom prst="rect">
            <a:avLst/>
          </a:prstGeom>
          <a:noFill/>
          <a:ln w="9525">
            <a:noFill/>
            <a:miter lim="800000"/>
            <a:headEnd/>
            <a:tailEnd/>
          </a:ln>
        </p:spPr>
        <p:txBody>
          <a:bodyPr wrap="none" anchor="ctr">
            <a:spAutoFit/>
          </a:bodyPr>
          <a:lstStyle/>
          <a:p>
            <a:r>
              <a:rPr lang="pt-BR" sz="1400" b="1" dirty="0">
                <a:solidFill>
                  <a:srgbClr val="0000FF"/>
                </a:solidFill>
              </a:rPr>
              <a:t>Nossa Homenagem a Dra. </a:t>
            </a:r>
            <a:r>
              <a:rPr lang="pt-BR" sz="1400" b="1" dirty="0" err="1">
                <a:solidFill>
                  <a:srgbClr val="0000FF"/>
                </a:solidFill>
              </a:rPr>
              <a:t>Jaisa</a:t>
            </a:r>
            <a:r>
              <a:rPr lang="pt-BR" sz="1400" b="1" dirty="0">
                <a:solidFill>
                  <a:srgbClr val="0000FF"/>
                </a:solidFill>
              </a:rPr>
              <a:t>, uma das mais respeitadas cirurgiãs neonatal do DF, falecida em 6/4/2012: </a:t>
            </a:r>
          </a:p>
          <a:p>
            <a:r>
              <a:rPr lang="pt-BR" sz="1400" b="1" dirty="0">
                <a:solidFill>
                  <a:srgbClr val="0000FF"/>
                </a:solidFill>
              </a:rPr>
              <a:t>Drs. Paulo R. Margotto, </a:t>
            </a:r>
            <a:r>
              <a:rPr lang="pt-BR" sz="1400" b="1" dirty="0" err="1">
                <a:solidFill>
                  <a:srgbClr val="0000FF"/>
                </a:solidFill>
              </a:rPr>
              <a:t>Mércia</a:t>
            </a:r>
            <a:r>
              <a:rPr lang="pt-BR" sz="1400" b="1" dirty="0">
                <a:solidFill>
                  <a:srgbClr val="0000FF"/>
                </a:solidFill>
              </a:rPr>
              <a:t> M. B. Rocha, Paulo J. G. </a:t>
            </a:r>
            <a:r>
              <a:rPr lang="pt-BR" sz="1400" b="1" dirty="0" err="1">
                <a:solidFill>
                  <a:srgbClr val="0000FF"/>
                </a:solidFill>
              </a:rPr>
              <a:t>Tubino</a:t>
            </a:r>
            <a:r>
              <a:rPr lang="pt-BR" sz="1400" b="1" dirty="0">
                <a:solidFill>
                  <a:srgbClr val="0000FF"/>
                </a:solidFill>
              </a:rPr>
              <a:t>, </a:t>
            </a:r>
            <a:r>
              <a:rPr lang="pt-BR" sz="1400" b="1" dirty="0" err="1">
                <a:solidFill>
                  <a:srgbClr val="0000FF"/>
                </a:solidFill>
              </a:rPr>
              <a:t>Jaisa</a:t>
            </a:r>
            <a:r>
              <a:rPr lang="pt-BR" sz="1400" b="1" dirty="0">
                <a:solidFill>
                  <a:srgbClr val="0000FF"/>
                </a:solidFill>
              </a:rPr>
              <a:t> </a:t>
            </a:r>
            <a:r>
              <a:rPr lang="pt-BR" sz="1400" b="1" dirty="0" err="1">
                <a:solidFill>
                  <a:srgbClr val="0000FF"/>
                </a:solidFill>
              </a:rPr>
              <a:t>M.M.</a:t>
            </a:r>
            <a:r>
              <a:rPr lang="pt-BR" sz="1400" b="1" dirty="0">
                <a:solidFill>
                  <a:srgbClr val="0000FF"/>
                </a:solidFill>
              </a:rPr>
              <a:t> de Moura e Ruy </a:t>
            </a:r>
            <a:r>
              <a:rPr lang="pt-BR" sz="1400" b="1" dirty="0" err="1">
                <a:solidFill>
                  <a:srgbClr val="0000FF"/>
                </a:solidFill>
              </a:rPr>
              <a:t>Bayma</a:t>
            </a:r>
            <a:r>
              <a:rPr lang="pt-BR" sz="1400" b="1" dirty="0">
                <a:solidFill>
                  <a:srgbClr val="0000FF"/>
                </a:solidFill>
              </a:rPr>
              <a:t> Archer da Silva</a:t>
            </a:r>
          </a:p>
        </p:txBody>
      </p:sp>
      <p:sp>
        <p:nvSpPr>
          <p:cNvPr id="58373" name="Text Box 6"/>
          <p:cNvSpPr txBox="1">
            <a:spLocks noChangeArrowheads="1"/>
          </p:cNvSpPr>
          <p:nvPr/>
        </p:nvSpPr>
        <p:spPr bwMode="auto">
          <a:xfrm>
            <a:off x="9085263" y="5459413"/>
            <a:ext cx="1389062" cy="396875"/>
          </a:xfrm>
          <a:prstGeom prst="rect">
            <a:avLst/>
          </a:prstGeom>
          <a:noFill/>
          <a:ln w="9525">
            <a:noFill/>
            <a:miter lim="800000"/>
            <a:headEnd/>
            <a:tailEnd/>
          </a:ln>
        </p:spPr>
        <p:txBody>
          <a:bodyPr wrap="none">
            <a:spAutoFit/>
          </a:bodyPr>
          <a:lstStyle/>
          <a:p>
            <a:r>
              <a:rPr lang="pt-BR" sz="1000">
                <a:hlinkClick r:id="rId2"/>
              </a:rPr>
              <a:t>pmargott@gmail.com</a:t>
            </a:r>
            <a:endParaRPr lang="pt-BR" sz="1000"/>
          </a:p>
          <a:p>
            <a:r>
              <a:rPr lang="pt-BR" sz="1000"/>
              <a:t>   61999868953 </a:t>
            </a:r>
          </a:p>
        </p:txBody>
      </p:sp>
      <p:pic>
        <p:nvPicPr>
          <p:cNvPr id="58375" name="Picture 7" descr="Tese"/>
          <p:cNvPicPr>
            <a:picLocks noChangeAspect="1" noChangeArrowheads="1"/>
          </p:cNvPicPr>
          <p:nvPr/>
        </p:nvPicPr>
        <p:blipFill>
          <a:blip r:embed="rId3"/>
          <a:srcRect/>
          <a:stretch>
            <a:fillRect/>
          </a:stretch>
        </p:blipFill>
        <p:spPr bwMode="auto">
          <a:xfrm>
            <a:off x="2760663" y="1450975"/>
            <a:ext cx="6096000" cy="4572000"/>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2311400" y="2300288"/>
            <a:ext cx="8915400" cy="3886200"/>
          </a:xfrm>
        </p:spPr>
        <p:txBody>
          <a:bodyPr/>
          <a:lstStyle/>
          <a:p>
            <a:pPr eaLnBrk="1" hangingPunct="1"/>
            <a:r>
              <a:rPr lang="en-US" sz="1800" b="1" smtClean="0"/>
              <a:t>O estudo atual objetiva determinar se o início precoce de dieta trófica associado ao aumento controlado da nutrição melhora a função intestinal e o desfecho clínico dos RN com gastrosquise</a:t>
            </a:r>
            <a:r>
              <a:rPr lang="pt-BR" sz="1800" smtClean="0"/>
              <a:t> </a:t>
            </a:r>
          </a:p>
          <a:p>
            <a:pPr eaLnBrk="1" hangingPunct="1"/>
            <a:r>
              <a:rPr lang="en-US" sz="1800" b="1" smtClean="0"/>
              <a:t>MEF e o aumento controlado da dieta associaram-se à menor duração da NP, redução de infecção hospitalar e tendência à reduzir tempo de internação hospitalar</a:t>
            </a:r>
          </a:p>
          <a:p>
            <a:pPr eaLnBrk="1" hangingPunct="1"/>
            <a:r>
              <a:rPr lang="pt-BR" sz="1800" smtClean="0"/>
              <a:t> </a:t>
            </a:r>
            <a:r>
              <a:rPr lang="en-US" sz="1800" smtClean="0"/>
              <a:t>MEF não relacionou-se como fator de risco para ECN</a:t>
            </a:r>
            <a:r>
              <a:rPr lang="pt-BR" sz="1800" smtClean="0"/>
              <a:t> (</a:t>
            </a:r>
            <a:r>
              <a:rPr lang="en-US" sz="1800" smtClean="0"/>
              <a:t>Uso de leite humano comprovadamente reduziu a ocorrência de ECN em pacientes com gastrosquise)</a:t>
            </a:r>
            <a:r>
              <a:rPr lang="pt-BR" sz="1800" smtClean="0"/>
              <a:t> </a:t>
            </a:r>
          </a:p>
        </p:txBody>
      </p:sp>
      <p:graphicFrame>
        <p:nvGraphicFramePr>
          <p:cNvPr id="76819" name="Group 19"/>
          <p:cNvGraphicFramePr>
            <a:graphicFrameLocks noGrp="1"/>
          </p:cNvGraphicFramePr>
          <p:nvPr/>
        </p:nvGraphicFramePr>
        <p:xfrm>
          <a:off x="2276475" y="554038"/>
          <a:ext cx="8372475" cy="944880"/>
        </p:xfrm>
        <a:graphic>
          <a:graphicData uri="http://schemas.openxmlformats.org/drawingml/2006/table">
            <a:tbl>
              <a:tblPr/>
              <a:tblGrid>
                <a:gridCol w="7485063"/>
                <a:gridCol w="887412"/>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Resultado neonatal da gastrosquise </a:t>
                      </a:r>
                      <a:r>
                        <a:rPr kumimoji="0" lang="pt-BR" sz="1400" b="1" i="0" u="none" strike="noStrike" cap="none" normalizeH="0" baseline="0" smtClean="0">
                          <a:ln>
                            <a:noFill/>
                          </a:ln>
                          <a:solidFill>
                            <a:srgbClr val="999999"/>
                          </a:solidFill>
                          <a:effectLst/>
                          <a:latin typeface="Century Gothic"/>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 principalmente influenciado pelo manuseio nutricional</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Elizabeth Walter-Nicolet, Veronique Rousseau, Fran</a:t>
                      </a:r>
                      <a:r>
                        <a:rPr kumimoji="0" lang="pt-BR" sz="1400" b="0" i="0" u="none" strike="noStrike" cap="none" normalizeH="0" baseline="0" smtClean="0">
                          <a:ln>
                            <a:noFill/>
                          </a:ln>
                          <a:solidFill>
                            <a:srgbClr val="999999"/>
                          </a:solidFill>
                          <a:effectLst/>
                          <a:latin typeface="Century Gothic"/>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ois Kieffer et al. Apresenta</a:t>
                      </a:r>
                      <a:r>
                        <a:rPr kumimoji="0" lang="pt-BR" sz="1400" b="0" i="0" u="none" strike="noStrike" cap="none" normalizeH="0" baseline="0" smtClean="0">
                          <a:ln>
                            <a:noFill/>
                          </a:ln>
                          <a:solidFill>
                            <a:srgbClr val="999999"/>
                          </a:solidFill>
                          <a:effectLst/>
                          <a:latin typeface="Century Gothic"/>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ão:Laura Hyd</a:t>
                      </a:r>
                      <a:r>
                        <a:rPr kumimoji="0" lang="pt-BR" sz="1400" b="0" i="0" u="none" strike="noStrike" cap="none" normalizeH="0" baseline="0" smtClean="0">
                          <a:ln>
                            <a:noFill/>
                          </a:ln>
                          <a:solidFill>
                            <a:srgbClr val="999999"/>
                          </a:solidFill>
                          <a:effectLst/>
                          <a:latin typeface="Century Gothic"/>
                          <a:cs typeface="Times New Roman" pitchFamily="18" charset="0"/>
                        </a:rPr>
                        <a:t>é</a:t>
                      </a:r>
                      <a:r>
                        <a:rPr kumimoji="0" lang="pt-BR" sz="1400" b="0" i="0" u="none" strike="noStrike" cap="none" normalizeH="0" baseline="0" smtClean="0">
                          <a:ln>
                            <a:noFill/>
                          </a:ln>
                          <a:solidFill>
                            <a:srgbClr val="999999"/>
                          </a:solidFill>
                          <a:effectLst/>
                          <a:latin typeface="Verdana" pitchFamily="34" charset="0"/>
                          <a:cs typeface="Times New Roman" pitchFamily="18" charset="0"/>
                        </a:rPr>
                        <a:t>e</a:t>
                      </a:r>
                      <a:endParaRPr kumimoji="0" lang="pt-BR" sz="1400" b="0" i="0" u="none" strike="noStrike" cap="none" normalizeH="0" baseline="0" smtClean="0">
                        <a:ln>
                          <a:noFill/>
                        </a:ln>
                        <a:solidFill>
                          <a:schemeClr val="tx1"/>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Century Gothic"/>
                          <a:cs typeface="Times New Roman" pitchFamily="18" charset="0"/>
                        </a:rPr>
                        <a:t>      </a:t>
                      </a:r>
                      <a:endParaRPr kumimoji="0" lang="pt-BR" sz="1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9398" name="Picture 6" descr="link2">
            <a:hlinkClick r:id="rId2"/>
          </p:cNvPr>
          <p:cNvPicPr>
            <a:picLocks noChangeAspect="1" noChangeArrowheads="1"/>
          </p:cNvPicPr>
          <p:nvPr/>
        </p:nvPicPr>
        <p:blipFill>
          <a:blip r:embed="rId3"/>
          <a:srcRect/>
          <a:stretch>
            <a:fillRect/>
          </a:stretch>
        </p:blipFill>
        <p:spPr bwMode="auto">
          <a:xfrm>
            <a:off x="9740900" y="684213"/>
            <a:ext cx="352425" cy="285750"/>
          </a:xfrm>
          <a:prstGeom prst="rect">
            <a:avLst/>
          </a:prstGeom>
          <a:noFill/>
          <a:ln w="9525">
            <a:noFill/>
            <a:miter lim="800000"/>
            <a:headEnd/>
            <a:tailEnd/>
          </a:ln>
        </p:spPr>
      </p:pic>
      <p:sp>
        <p:nvSpPr>
          <p:cNvPr id="59399" name="Text Box 20"/>
          <p:cNvSpPr txBox="1">
            <a:spLocks noChangeArrowheads="1"/>
          </p:cNvSpPr>
          <p:nvPr/>
        </p:nvSpPr>
        <p:spPr bwMode="auto">
          <a:xfrm>
            <a:off x="1952625" y="1527175"/>
            <a:ext cx="9302750" cy="641350"/>
          </a:xfrm>
          <a:prstGeom prst="rect">
            <a:avLst/>
          </a:prstGeom>
          <a:noFill/>
          <a:ln w="9525">
            <a:noFill/>
            <a:miter lim="800000"/>
            <a:headEnd/>
            <a:tailEnd/>
          </a:ln>
        </p:spPr>
        <p:txBody>
          <a:bodyPr wrap="none">
            <a:spAutoFit/>
          </a:bodyPr>
          <a:lstStyle/>
          <a:p>
            <a:pPr algn="ctr"/>
            <a:r>
              <a:rPr lang="en-US" b="1"/>
              <a:t>A idade gestacional  para interrupção da gestação ainda é controversa. Acredita-se,</a:t>
            </a:r>
          </a:p>
          <a:p>
            <a:pPr algn="ctr"/>
            <a:r>
              <a:rPr lang="en-US" b="1"/>
              <a:t> porém que deve ser realizada após 36 semanas</a:t>
            </a:r>
            <a:r>
              <a:rPr lang="pt-BR"/>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1876425" y="1822450"/>
            <a:ext cx="8915400" cy="3886200"/>
          </a:xfrm>
        </p:spPr>
        <p:txBody>
          <a:bodyPr/>
          <a:lstStyle/>
          <a:p>
            <a:pPr eaLnBrk="1" hangingPunct="1"/>
            <a:r>
              <a:rPr lang="pt-BR" sz="2400" smtClean="0"/>
              <a:t>O tempo para alcançar a nutrição enteral plena e o tempo de internação</a:t>
            </a:r>
          </a:p>
          <a:p>
            <a:pPr eaLnBrk="1" hangingPunct="1">
              <a:buFont typeface="Wingdings 3" pitchFamily="18" charset="2"/>
              <a:buNone/>
            </a:pPr>
            <a:r>
              <a:rPr lang="pt-BR" sz="2400" smtClean="0"/>
              <a:t>         foram significativamente maiores quanto menor a idade gestacional</a:t>
            </a:r>
            <a:endParaRPr lang="pt-BR" sz="2400" b="1" smtClean="0"/>
          </a:p>
          <a:p>
            <a:pPr eaLnBrk="1" hangingPunct="1"/>
            <a:r>
              <a:rPr lang="pt-BR" sz="2400" b="1" smtClean="0">
                <a:solidFill>
                  <a:schemeClr val="hlink"/>
                </a:solidFill>
              </a:rPr>
              <a:t>Nascer com 34 semanas versos 37 semanas: aumentou 10,8 dias para  alcançar a nutrição enteral plena e prolongou 13,4 dias a internação hospitalar</a:t>
            </a:r>
          </a:p>
          <a:p>
            <a:pPr eaLnBrk="1" hangingPunct="1"/>
            <a:r>
              <a:rPr lang="pt-BR" sz="2400" b="1" smtClean="0">
                <a:solidFill>
                  <a:schemeClr val="hlink"/>
                </a:solidFill>
              </a:rPr>
              <a:t>Sugere que é prejudicial para a função intestinal </a:t>
            </a:r>
            <a:r>
              <a:rPr lang="pt-BR" sz="2400" b="1" smtClean="0">
                <a:solidFill>
                  <a:schemeClr val="hlink"/>
                </a:solidFill>
                <a:sym typeface="Wingdings" pitchFamily="2" charset="2"/>
              </a:rPr>
              <a:t></a:t>
            </a:r>
            <a:r>
              <a:rPr lang="pt-BR" sz="2400" b="1" smtClean="0">
                <a:solidFill>
                  <a:schemeClr val="hlink"/>
                </a:solidFill>
              </a:rPr>
              <a:t> devido à imaturidade das células de Cajal (consideradas o marca-passo do intestino</a:t>
            </a:r>
            <a:r>
              <a:rPr lang="pt-BR" sz="2400" b="1" smtClean="0"/>
              <a:t>)</a:t>
            </a:r>
            <a:r>
              <a:rPr lang="pt-BR" sz="2400" smtClean="0"/>
              <a:t> </a:t>
            </a:r>
          </a:p>
        </p:txBody>
      </p:sp>
      <p:sp>
        <p:nvSpPr>
          <p:cNvPr id="60419" name="Rectangle 16"/>
          <p:cNvSpPr>
            <a:spLocks noChangeArrowheads="1"/>
          </p:cNvSpPr>
          <p:nvPr/>
        </p:nvSpPr>
        <p:spPr bwMode="auto">
          <a:xfrm>
            <a:off x="4505325" y="3398838"/>
            <a:ext cx="184150" cy="641350"/>
          </a:xfrm>
          <a:prstGeom prst="rect">
            <a:avLst/>
          </a:prstGeom>
          <a:noFill/>
          <a:ln w="9525">
            <a:noFill/>
            <a:miter lim="800000"/>
            <a:headEnd/>
            <a:tailEnd/>
          </a:ln>
        </p:spPr>
        <p:txBody>
          <a:bodyPr wrap="none" anchor="ctr">
            <a:spAutoFit/>
          </a:bodyPr>
          <a:lstStyle/>
          <a:p>
            <a:r>
              <a:rPr lang="pt-BR">
                <a:latin typeface="Century Gothic" pitchFamily="34" charset="0"/>
              </a:rPr>
              <a:t/>
            </a:r>
            <a:br>
              <a:rPr lang="pt-BR">
                <a:latin typeface="Century Gothic" pitchFamily="34" charset="0"/>
              </a:rPr>
            </a:br>
            <a:endParaRPr lang="pt-BR">
              <a:latin typeface="Century Gothic" pitchFamily="34" charset="0"/>
            </a:endParaRPr>
          </a:p>
        </p:txBody>
      </p:sp>
      <p:graphicFrame>
        <p:nvGraphicFramePr>
          <p:cNvPr id="77839" name="Group 15"/>
          <p:cNvGraphicFramePr>
            <a:graphicFrameLocks noGrp="1"/>
          </p:cNvGraphicFramePr>
          <p:nvPr/>
        </p:nvGraphicFramePr>
        <p:xfrm>
          <a:off x="2276475" y="650875"/>
          <a:ext cx="8574088" cy="731520"/>
        </p:xfrm>
        <a:graphic>
          <a:graphicData uri="http://schemas.openxmlformats.org/drawingml/2006/table">
            <a:tbl>
              <a:tblPr/>
              <a:tblGrid>
                <a:gridCol w="3535363"/>
                <a:gridCol w="2519362"/>
                <a:gridCol w="251936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 antecipa</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do parto </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ben</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fico na gastrosquise?</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Carnaghan H et al. Apresenta</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Ana Paula Monteiro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pitchFamily="34" charset="0"/>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0430" name="Picture 20" descr="Clique aqui para ver o artigo">
            <a:hlinkClick r:id="rId2"/>
          </p:cNvPr>
          <p:cNvPicPr>
            <a:picLocks noChangeAspect="1" noChangeArrowheads="1"/>
          </p:cNvPicPr>
          <p:nvPr/>
        </p:nvPicPr>
        <p:blipFill>
          <a:blip r:embed="rId3"/>
          <a:srcRect/>
          <a:stretch>
            <a:fillRect/>
          </a:stretch>
        </p:blipFill>
        <p:spPr bwMode="auto">
          <a:xfrm>
            <a:off x="9140825" y="871538"/>
            <a:ext cx="371475" cy="371475"/>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4294967295"/>
          </p:nvPr>
        </p:nvSpPr>
        <p:spPr>
          <a:xfrm>
            <a:off x="1812925" y="1711325"/>
            <a:ext cx="8915400" cy="3886200"/>
          </a:xfrm>
        </p:spPr>
        <p:txBody>
          <a:bodyPr/>
          <a:lstStyle/>
          <a:p>
            <a:pPr eaLnBrk="1" hangingPunct="1">
              <a:lnSpc>
                <a:spcPct val="90000"/>
              </a:lnSpc>
            </a:pPr>
            <a:r>
              <a:rPr lang="pt-BR" sz="2000" smtClean="0"/>
              <a:t>Os resultados demonstraram que </a:t>
            </a:r>
            <a:r>
              <a:rPr lang="pt-BR" sz="2000" b="1" smtClean="0">
                <a:solidFill>
                  <a:srgbClr val="0000FF"/>
                </a:solidFill>
              </a:rPr>
              <a:t>o consumo exclusivo de leite humano está associado com a transição mais rápida para a alimentação entérica permitindo uma diminuição da duração da nutrição parenteral total.</a:t>
            </a:r>
          </a:p>
          <a:p>
            <a:pPr eaLnBrk="1" hangingPunct="1">
              <a:lnSpc>
                <a:spcPct val="90000"/>
              </a:lnSpc>
            </a:pPr>
            <a:r>
              <a:rPr lang="pt-BR" sz="2000" b="1" smtClean="0">
                <a:solidFill>
                  <a:schemeClr val="hlink"/>
                </a:solidFill>
              </a:rPr>
              <a:t>A exposição do intestino ao líquido amniótico resulta em redução da motilidade intestinal</a:t>
            </a:r>
            <a:r>
              <a:rPr lang="pt-BR" sz="2000" b="1" smtClean="0"/>
              <a:t>.</a:t>
            </a:r>
            <a:r>
              <a:rPr lang="pt-BR" sz="2000" smtClean="0"/>
              <a:t> Uma maneira de quantificar a  recuperação da função intestinal é investigar a permeabilidade intestinal e o tempo total da nutrição enteral com leite humano (LH). </a:t>
            </a:r>
            <a:r>
              <a:rPr lang="pt-BR" sz="2000" b="1" smtClean="0">
                <a:solidFill>
                  <a:srgbClr val="0000FF"/>
                </a:solidFill>
              </a:rPr>
              <a:t>O LH demonstrou diminuir a permeabilidade intestinal  em prematuros</a:t>
            </a:r>
            <a:r>
              <a:rPr lang="pt-BR" sz="2000" smtClean="0"/>
              <a:t> e demonstrou promover adaptações intestinais. Nos presentes  dados são consistentes com estes resultados e apóia a idéia de que o leite humano é associado com a realização mais rápida de nutrição enteral por acelerar a recuperação da função intestinal. Este estudo relata o  que alguns dos primeiros estudos já relataram, </a:t>
            </a:r>
            <a:r>
              <a:rPr lang="pt-BR" sz="2000" b="1" smtClean="0">
                <a:solidFill>
                  <a:srgbClr val="0000FF"/>
                </a:solidFill>
              </a:rPr>
              <a:t>apoiando o papel do leite materno na recuperação da função intestinal em lactentes após a reparação da gastrosquise</a:t>
            </a:r>
            <a:r>
              <a:rPr lang="pt-BR" sz="2000" b="1" smtClean="0"/>
              <a:t>.</a:t>
            </a:r>
          </a:p>
        </p:txBody>
      </p:sp>
      <p:graphicFrame>
        <p:nvGraphicFramePr>
          <p:cNvPr id="78863" name="Group 15"/>
          <p:cNvGraphicFramePr>
            <a:graphicFrameLocks noGrp="1"/>
          </p:cNvGraphicFramePr>
          <p:nvPr/>
        </p:nvGraphicFramePr>
        <p:xfrm>
          <a:off x="2176463" y="439738"/>
          <a:ext cx="8859837" cy="1158240"/>
        </p:xfrm>
        <a:graphic>
          <a:graphicData uri="http://schemas.openxmlformats.org/drawingml/2006/table">
            <a:tbl>
              <a:tblPr/>
              <a:tblGrid>
                <a:gridCol w="2954337"/>
                <a:gridCol w="2951163"/>
                <a:gridCol w="2954337"/>
              </a:tblGrid>
              <a:tr h="701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Leite humano versos f</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rmula ap</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 reparo da gastrosquise: efeitos no tempo para alcan</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ar a dieta enteral plena e tempo da alta hospitalar</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Kohler JA, Perkins AM, Bass WT. Apresenta</a:t>
                      </a:r>
                      <a:r>
                        <a:rPr kumimoji="0" lang="pt-BR"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Camylla Prates Timo, </a:t>
                      </a:r>
                      <a:b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b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Carolina Lamounier, </a:t>
                      </a:r>
                      <a:b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b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Vinicius Veloso</a:t>
                      </a:r>
                      <a:b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b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Paulo R. Margotto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pitchFamily="34" charset="0"/>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1453" name="Picture 7" descr="Clique aqui para ver o artigo">
            <a:hlinkClick r:id="rId2"/>
          </p:cNvPr>
          <p:cNvPicPr>
            <a:picLocks noChangeAspect="1" noChangeArrowheads="1"/>
          </p:cNvPicPr>
          <p:nvPr/>
        </p:nvPicPr>
        <p:blipFill>
          <a:blip r:embed="rId3"/>
          <a:srcRect/>
          <a:stretch>
            <a:fillRect/>
          </a:stretch>
        </p:blipFill>
        <p:spPr bwMode="auto">
          <a:xfrm>
            <a:off x="9145588" y="731838"/>
            <a:ext cx="371475" cy="371475"/>
          </a:xfrm>
          <a:prstGeom prst="rect">
            <a:avLst/>
          </a:prstGeom>
          <a:noFill/>
          <a:ln w="9525">
            <a:noFill/>
            <a:miter lim="800000"/>
            <a:headEnd/>
            <a:tailEnd/>
          </a:ln>
        </p:spPr>
      </p:pic>
      <p:sp>
        <p:nvSpPr>
          <p:cNvPr id="61454" name="AutoShape 28"/>
          <p:cNvSpPr>
            <a:spLocks noChangeArrowheads="1"/>
          </p:cNvSpPr>
          <p:nvPr/>
        </p:nvSpPr>
        <p:spPr bwMode="auto">
          <a:xfrm>
            <a:off x="10990263" y="6067425"/>
            <a:ext cx="976312"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99"/>
          </a:solidFill>
          <a:ln w="76200">
            <a:solidFill>
              <a:schemeClr val="tx1"/>
            </a:solidFill>
            <a:miter lim="800000"/>
            <a:headEnd/>
            <a:tailEnd/>
          </a:ln>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1477963" y="727075"/>
            <a:ext cx="9909175" cy="5662613"/>
          </a:xfrm>
        </p:spPr>
        <p:txBody>
          <a:bodyPr/>
          <a:lstStyle/>
          <a:p>
            <a:pPr eaLnBrk="1" hangingPunct="1">
              <a:lnSpc>
                <a:spcPct val="90000"/>
              </a:lnSpc>
            </a:pPr>
            <a:r>
              <a:rPr lang="pt-BR" sz="1800" smtClean="0"/>
              <a:t>O LH contém componentes semelhantes  à tripsina pancreática e ao fator inibidor de crescimento transformante-</a:t>
            </a:r>
            <a:r>
              <a:rPr lang="el-GR" sz="1800" smtClean="0"/>
              <a:t>β</a:t>
            </a:r>
            <a:r>
              <a:rPr lang="pt-BR" sz="1800" smtClean="0"/>
              <a:t>2 (TGF- </a:t>
            </a:r>
            <a:r>
              <a:rPr lang="el-GR" sz="1800" smtClean="0"/>
              <a:t>β</a:t>
            </a:r>
            <a:r>
              <a:rPr lang="pt-BR" sz="1800" smtClean="0"/>
              <a:t>2 ), que auxiliam a fornecer proteção enquanto auxiliam funções de reparação e inibição dos mediadores de infecção. Os presentes autores sugerem que  a diminuição da permeabilidade intestinal, discutido anteriormente, é devida à inflamação da mucosa intestinal como é comumente visto na gastrosquise. Estes RN apresentam maior risco de enterocolite necrosante (ECN) devido às condições das alças (Jayanthi et al). </a:t>
            </a:r>
            <a:r>
              <a:rPr lang="pt-BR" sz="1800" b="1" smtClean="0">
                <a:solidFill>
                  <a:schemeClr val="hlink"/>
                </a:solidFill>
              </a:rPr>
              <a:t>O risco de ECN é 6 vezes mais com o uso de fórmula em relação ao uso de leite humano exclusivo</a:t>
            </a:r>
            <a:r>
              <a:rPr lang="pt-BR" sz="1800" b="1" smtClean="0"/>
              <a:t> (Odham et al). </a:t>
            </a:r>
            <a:r>
              <a:rPr lang="pt-BR" sz="1800" smtClean="0"/>
              <a:t>O tempo de internação hospitalar tem a maior correlação com o custo em cuidados na gastrosquise. </a:t>
            </a:r>
          </a:p>
          <a:p>
            <a:pPr eaLnBrk="1" hangingPunct="1">
              <a:lnSpc>
                <a:spcPct val="90000"/>
              </a:lnSpc>
            </a:pPr>
            <a:r>
              <a:rPr lang="pt-BR" sz="1800" smtClean="0"/>
              <a:t>Gastrosquise é um problema complexo que apresenta muitas questões não resolvidas sobre o seu manejo. Os resultados deste estudo apoiam o uso de alimentação exclusiva de leite humano no pós-operatório de gastrosquise. </a:t>
            </a:r>
            <a:endParaRPr lang="pt-BR" sz="1800" b="1" smtClean="0"/>
          </a:p>
          <a:p>
            <a:pPr eaLnBrk="1" hangingPunct="1">
              <a:lnSpc>
                <a:spcPct val="90000"/>
              </a:lnSpc>
            </a:pPr>
            <a:r>
              <a:rPr lang="pt-BR" sz="1800" b="1" smtClean="0">
                <a:solidFill>
                  <a:srgbClr val="0000FF"/>
                </a:solidFill>
              </a:rPr>
              <a:t>Recomenda-se que a alimentação exclusiva de leite humano seja encorajada para encurtar a duração da NPT, facilitar a recuperação do intestino e diminuir o tempo de internação hospitalar</a:t>
            </a:r>
            <a:r>
              <a:rPr lang="pt-BR" sz="1800" b="1" smtClean="0"/>
              <a:t>.</a:t>
            </a:r>
            <a:endParaRPr lang="pt-BR" sz="1800" smtClean="0"/>
          </a:p>
          <a:p>
            <a:pPr eaLnBrk="1" hangingPunct="1">
              <a:lnSpc>
                <a:spcPct val="90000"/>
              </a:lnSpc>
            </a:pPr>
            <a:r>
              <a:rPr lang="pt-BR" sz="1800" smtClean="0"/>
              <a:t>        Estes resultados sugerem a inclusão de gastrosquise nas listas de critérios para os programas de captação de leite humano. Há evidências de benefícios no uso do leite humano, portanto deve ser usado para orientar os médicos e os pais na escolha da nutrição enteral.</a:t>
            </a:r>
          </a:p>
          <a:p>
            <a:pPr eaLnBrk="1" hangingPunct="1">
              <a:lnSpc>
                <a:spcPct val="90000"/>
              </a:lnSpc>
            </a:pPr>
            <a:endParaRPr lang="pt-BR" sz="180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1774825" y="1587500"/>
            <a:ext cx="10033000" cy="5045075"/>
          </a:xfrm>
        </p:spPr>
        <p:txBody>
          <a:bodyPr/>
          <a:lstStyle/>
          <a:p>
            <a:pPr eaLnBrk="1" hangingPunct="1"/>
            <a:r>
              <a:rPr lang="pt-BR" sz="1600" smtClean="0"/>
              <a:t>Esses autores afirmam que a introdução de dieta enteral mínima precoce (pequenos volumes dados na mesma taxa por no mínimo cinco dias)pode promover o crescimento da mucosa intestinal, aprimorar a maturação da função muscular intestinal, aumentar a liberação de hormônios e peptídeos locais e alterar a flora intestinal. </a:t>
            </a:r>
          </a:p>
          <a:p>
            <a:pPr eaLnBrk="1" hangingPunct="1"/>
            <a:r>
              <a:rPr lang="pt-BR" sz="1600" smtClean="0"/>
              <a:t>Assim, esse manejo da nutrição enteral ajuda a reduzir as complicações da nutrição parenteral e a acelerara tolerância a dieta enteral. </a:t>
            </a:r>
          </a:p>
          <a:p>
            <a:pPr eaLnBrk="1" hangingPunct="1"/>
            <a:r>
              <a:rPr lang="pt-BR" sz="1600" smtClean="0"/>
              <a:t>Observou-se neste estudo que os recém-nascidos iniciaram a dieta enteral com volumes variados de resíduo gástrico, sem que essa variável fosse significativa no desfecho. Portanto, </a:t>
            </a:r>
            <a:r>
              <a:rPr lang="pt-BR" sz="1600" b="1" smtClean="0">
                <a:solidFill>
                  <a:srgbClr val="0000FF"/>
                </a:solidFill>
              </a:rPr>
              <a:t>não se deve postergar o início da dieta enteral com base apenas no volume ou no aspecto bilioso da drenagem gástrica.</a:t>
            </a:r>
          </a:p>
          <a:p>
            <a:pPr eaLnBrk="1" hangingPunct="1"/>
            <a:r>
              <a:rPr lang="pt-BR" sz="1600" smtClean="0"/>
              <a:t> Sharpet al encontraram que </a:t>
            </a:r>
            <a:r>
              <a:rPr lang="pt-BR" sz="1600" smtClean="0">
                <a:solidFill>
                  <a:srgbClr val="0000FF"/>
                </a:solidFill>
              </a:rPr>
              <a:t>para cada dia de atraso no início da nutrição enteral aumentou o tempo de internação em 1,05 dia e a duração da nutrição enteral em 1,06 dia.</a:t>
            </a:r>
          </a:p>
          <a:p>
            <a:pPr eaLnBrk="1" hangingPunct="1"/>
            <a:r>
              <a:rPr lang="pt-BR" sz="1600" smtClean="0"/>
              <a:t>Como conclusão, este estudo demonstra que </a:t>
            </a:r>
            <a:r>
              <a:rPr lang="pt-BR" sz="1600" smtClean="0">
                <a:solidFill>
                  <a:srgbClr val="0000FF"/>
                </a:solidFill>
              </a:rPr>
              <a:t>quanto mais precocemente se inicia a dieta enteral (≤ 12 dias) melhor o prognóstico do recém-nascido e menor o tempo de internação.</a:t>
            </a:r>
          </a:p>
          <a:p>
            <a:pPr eaLnBrk="1" hangingPunct="1"/>
            <a:r>
              <a:rPr lang="pt-BR" sz="1600" smtClean="0"/>
              <a:t> Ressalta-se a importância de aumentos gradativos da dieta em pequenos volumes para melhorara tolerância do neonato à dieta.</a:t>
            </a:r>
          </a:p>
        </p:txBody>
      </p:sp>
      <p:graphicFrame>
        <p:nvGraphicFramePr>
          <p:cNvPr id="82965" name="Group 21"/>
          <p:cNvGraphicFramePr>
            <a:graphicFrameLocks noGrp="1"/>
          </p:cNvGraphicFramePr>
          <p:nvPr/>
        </p:nvGraphicFramePr>
        <p:xfrm>
          <a:off x="1470025" y="762000"/>
          <a:ext cx="9815513" cy="731520"/>
        </p:xfrm>
        <a:graphic>
          <a:graphicData uri="http://schemas.openxmlformats.org/drawingml/2006/table">
            <a:tbl>
              <a:tblPr/>
              <a:tblGrid>
                <a:gridCol w="8775700"/>
                <a:gridCol w="1039813"/>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Manejo nutricional e progn</a:t>
                      </a:r>
                      <a:r>
                        <a:rPr kumimoji="0" lang="pt-BR" sz="1400" b="1" i="0" u="none" strike="noStrike" cap="none" normalizeH="0" baseline="0" smtClean="0">
                          <a:ln>
                            <a:noFill/>
                          </a:ln>
                          <a:solidFill>
                            <a:srgbClr val="999999"/>
                          </a:solidFill>
                          <a:effectLst/>
                          <a:latin typeface="Century Gothic"/>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stico p</a:t>
                      </a:r>
                      <a:r>
                        <a:rPr kumimoji="0" lang="pt-BR" sz="1400" b="1" i="0" u="none" strike="noStrike" cap="none" normalizeH="0" baseline="0" smtClean="0">
                          <a:ln>
                            <a:noFill/>
                          </a:ln>
                          <a:solidFill>
                            <a:srgbClr val="999999"/>
                          </a:solidFill>
                          <a:effectLst/>
                          <a:latin typeface="Century Gothic"/>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s-operat</a:t>
                      </a:r>
                      <a:r>
                        <a:rPr kumimoji="0" lang="pt-BR" sz="1400" b="1" i="0" u="none" strike="noStrike" cap="none" normalizeH="0" baseline="0" smtClean="0">
                          <a:ln>
                            <a:noFill/>
                          </a:ln>
                          <a:solidFill>
                            <a:srgbClr val="999999"/>
                          </a:solidFill>
                          <a:effectLst/>
                          <a:latin typeface="Century Gothic"/>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rio do rec</a:t>
                      </a:r>
                      <a:r>
                        <a:rPr kumimoji="0" lang="pt-BR" sz="1400" b="1" i="0" u="none" strike="noStrike" cap="none" normalizeH="0" baseline="0" smtClean="0">
                          <a:ln>
                            <a:noFill/>
                          </a:ln>
                          <a:solidFill>
                            <a:srgbClr val="999999"/>
                          </a:solidFill>
                          <a:effectLst/>
                          <a:latin typeface="Century Gothic"/>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m-nascido submetido </a:t>
                      </a:r>
                      <a:r>
                        <a:rPr kumimoji="0" lang="pt-BR" sz="1400" b="1" i="0" u="none" strike="noStrike" cap="none" normalizeH="0" baseline="0" smtClean="0">
                          <a:ln>
                            <a:noFill/>
                          </a:ln>
                          <a:solidFill>
                            <a:srgbClr val="999999"/>
                          </a:solidFill>
                          <a:effectLst/>
                          <a:latin typeface="Century Gothic"/>
                          <a:cs typeface="Times New Roman" pitchFamily="18" charset="0"/>
                        </a:rPr>
                        <a:t>à</a:t>
                      </a:r>
                      <a:r>
                        <a:rPr kumimoji="0" lang="pt-BR" sz="1400" b="1" i="0" u="none" strike="noStrike" cap="none" normalizeH="0" baseline="0" smtClean="0">
                          <a:ln>
                            <a:noFill/>
                          </a:ln>
                          <a:solidFill>
                            <a:srgbClr val="999999"/>
                          </a:solidFill>
                          <a:effectLst/>
                          <a:latin typeface="Verdana" pitchFamily="34" charset="0"/>
                          <a:cs typeface="Times New Roman" pitchFamily="18" charset="0"/>
                        </a:rPr>
                        <a:t> corre</a:t>
                      </a:r>
                      <a:r>
                        <a:rPr kumimoji="0" lang="pt-BR" sz="1400" b="1" i="0" u="none" strike="noStrike" cap="none" normalizeH="0" baseline="0" smtClean="0">
                          <a:ln>
                            <a:noFill/>
                          </a:ln>
                          <a:solidFill>
                            <a:srgbClr val="999999"/>
                          </a:solidFill>
                          <a:effectLst/>
                          <a:latin typeface="Century Gothic"/>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cir</a:t>
                      </a:r>
                      <a:r>
                        <a:rPr kumimoji="0" lang="pt-BR" sz="1400" b="1" i="0" u="none" strike="noStrike" cap="none" normalizeH="0" baseline="0" smtClean="0">
                          <a:ln>
                            <a:noFill/>
                          </a:ln>
                          <a:solidFill>
                            <a:srgbClr val="999999"/>
                          </a:solidFill>
                          <a:effectLst/>
                          <a:latin typeface="Century Gothic"/>
                          <a:cs typeface="Times New Roman" pitchFamily="18" charset="0"/>
                        </a:rPr>
                        <a:t>ú</a:t>
                      </a:r>
                      <a:r>
                        <a:rPr kumimoji="0" lang="pt-BR" sz="1400" b="1" i="0" u="none" strike="noStrike" cap="none" normalizeH="0" baseline="0" smtClean="0">
                          <a:ln>
                            <a:noFill/>
                          </a:ln>
                          <a:solidFill>
                            <a:srgbClr val="999999"/>
                          </a:solidFill>
                          <a:effectLst/>
                          <a:latin typeface="Verdana" pitchFamily="34" charset="0"/>
                          <a:cs typeface="Times New Roman" pitchFamily="18" charset="0"/>
                        </a:rPr>
                        <a:t>rgica prim</a:t>
                      </a:r>
                      <a:r>
                        <a:rPr kumimoji="0" lang="pt-BR" sz="1400" b="1" i="0" u="none" strike="noStrike" cap="none" normalizeH="0" baseline="0" smtClean="0">
                          <a:ln>
                            <a:noFill/>
                          </a:ln>
                          <a:solidFill>
                            <a:srgbClr val="999999"/>
                          </a:solidFill>
                          <a:effectLst/>
                          <a:latin typeface="Century Gothic"/>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ria de gastrosquise</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Fl</a:t>
                      </a:r>
                      <a:r>
                        <a:rPr kumimoji="0" lang="pt-BR" sz="1400" b="0" i="0" u="none" strike="noStrike" cap="none" normalizeH="0" baseline="0" smtClean="0">
                          <a:ln>
                            <a:noFill/>
                          </a:ln>
                          <a:solidFill>
                            <a:srgbClr val="999999"/>
                          </a:solidFill>
                          <a:effectLst/>
                          <a:latin typeface="Century Gothic"/>
                          <a:cs typeface="Times New Roman" pitchFamily="18" charset="0"/>
                        </a:rPr>
                        <a:t>á</a:t>
                      </a:r>
                      <a:r>
                        <a:rPr kumimoji="0" lang="pt-BR" sz="1400" b="0" i="0" u="none" strike="noStrike" cap="none" normalizeH="0" baseline="0" smtClean="0">
                          <a:ln>
                            <a:noFill/>
                          </a:ln>
                          <a:solidFill>
                            <a:srgbClr val="999999"/>
                          </a:solidFill>
                          <a:effectLst/>
                          <a:latin typeface="Verdana" pitchFamily="34" charset="0"/>
                          <a:cs typeface="Times New Roman" pitchFamily="18" charset="0"/>
                        </a:rPr>
                        <a:t>via Miranda da Silva Alves et al. Apresenta</a:t>
                      </a:r>
                      <a:r>
                        <a:rPr kumimoji="0" lang="pt-BR" sz="1400" b="0" i="0" u="none" strike="noStrike" cap="none" normalizeH="0" baseline="0" smtClean="0">
                          <a:ln>
                            <a:noFill/>
                          </a:ln>
                          <a:solidFill>
                            <a:srgbClr val="999999"/>
                          </a:solidFill>
                          <a:effectLst/>
                          <a:latin typeface="Century Gothic"/>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ão:Isabela Dorneles de Faria</a:t>
                      </a:r>
                      <a:endParaRPr kumimoji="0" lang="pt-BR" sz="1400" b="0" i="0" u="none" strike="noStrike" cap="none" normalizeH="0" baseline="0" smtClean="0">
                        <a:ln>
                          <a:noFill/>
                        </a:ln>
                        <a:solidFill>
                          <a:schemeClr val="tx1"/>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Century Gothic"/>
                          <a:cs typeface="Times New Roman" pitchFamily="18" charset="0"/>
                        </a:rPr>
                        <a:t>      </a:t>
                      </a:r>
                      <a:endParaRPr kumimoji="0" lang="pt-BR" sz="1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3494" name="Picture 6" descr="link2">
            <a:hlinkClick r:id="rId2"/>
          </p:cNvPr>
          <p:cNvPicPr>
            <a:picLocks noChangeAspect="1" noChangeArrowheads="1"/>
          </p:cNvPicPr>
          <p:nvPr/>
        </p:nvPicPr>
        <p:blipFill>
          <a:blip r:embed="rId3"/>
          <a:srcRect/>
          <a:stretch>
            <a:fillRect/>
          </a:stretch>
        </p:blipFill>
        <p:spPr bwMode="auto">
          <a:xfrm>
            <a:off x="10228263" y="901700"/>
            <a:ext cx="352425" cy="28575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1792288" y="2133600"/>
            <a:ext cx="9712325" cy="4078288"/>
          </a:xfrm>
        </p:spPr>
        <p:txBody>
          <a:bodyPr/>
          <a:lstStyle/>
          <a:p>
            <a:pPr eaLnBrk="1" hangingPunct="1">
              <a:buFont typeface="Wingdings 3" pitchFamily="18" charset="2"/>
              <a:buNone/>
            </a:pPr>
            <a:r>
              <a:rPr lang="pt-BR" sz="1600" smtClean="0">
                <a:latin typeface="Times New Roman" pitchFamily="18" charset="0"/>
              </a:rPr>
              <a:t>     Gastrosquise é a malformação congênita decorrente de defeito na parede abdominal. A prevalência era de 0,7/10.000 nascidos vivos, há três décadas, e elevou-se para 5.1/10.000 na atualidade. A enfermidade é freqüente em recém-nascidos de partos espontâneos pré-termos. A taxa de mortalidade média varia de cinco a 10%. A entidade pode ser classificada em simples ou complexa. A forma complexa determina um pior prognóstico.Objetivo:O objetivo do estudo é avaliar os fatores associados a morbimortalidade dos pacientes portadores de gastrosquise, tratados na Unidade de Cirurgia Pediátrica do Hospital Materno Infantil de Brasília (HMIB).Pacientes e métodos: Trata-se de um estudo de série de casos, cuja amostra é composta por pacientes nascidos entre primeiro de janeiro de </a:t>
            </a:r>
            <a:r>
              <a:rPr lang="pt-BR" sz="1600" b="1" smtClean="0">
                <a:latin typeface="Times New Roman" pitchFamily="18" charset="0"/>
              </a:rPr>
              <a:t>2011 e 31 de maio de 2016</a:t>
            </a:r>
            <a:r>
              <a:rPr lang="pt-BR" sz="1600" smtClean="0">
                <a:latin typeface="Times New Roman" pitchFamily="18" charset="0"/>
              </a:rPr>
              <a:t>. A coleta dos dados foi realizada por meio da revisão dos prontuários eletrônicos. As análises foram feitas por meio do software IBM SPSS versão 20, com análise de normalidade por meio do teste de Kolmogorov-Smirnov entre as amostras e teste de associação do Qui-quadrado de Pearson. Resultados: A amostra foi composta por um total de </a:t>
            </a:r>
            <a:r>
              <a:rPr lang="pt-BR" sz="1600" b="1" smtClean="0">
                <a:latin typeface="Times New Roman" pitchFamily="18" charset="0"/>
              </a:rPr>
              <a:t>119 pacientes</a:t>
            </a:r>
            <a:r>
              <a:rPr lang="pt-BR" sz="1600" smtClean="0">
                <a:latin typeface="Times New Roman" pitchFamily="18" charset="0"/>
              </a:rPr>
              <a:t>. Quanto a classificação observou-se 98 pacientes com gastrosquises simples e 21 complexas. Quanto ao tratamento, foi realizado fechamento primário em 52,3% dos casos e estagiado em 48,7%. Ao comparar gênero, classificação da gastrosquise, tipo de fechamento, idade da mãe e peso ao nascer com mortalidade pode-se levantar a hipótese quanto a associação de gastrosquise simples e menor mortalidade. </a:t>
            </a:r>
            <a:r>
              <a:rPr lang="pt-BR" sz="1600" b="1" smtClean="0">
                <a:latin typeface="Times New Roman" pitchFamily="18" charset="0"/>
              </a:rPr>
              <a:t>A mortalidade em pacientes com gastrosquise complexa foi de 58,38% (p </a:t>
            </a:r>
          </a:p>
        </p:txBody>
      </p:sp>
      <p:graphicFrame>
        <p:nvGraphicFramePr>
          <p:cNvPr id="80915" name="Group 19"/>
          <p:cNvGraphicFramePr>
            <a:graphicFrameLocks noGrp="1"/>
          </p:cNvGraphicFramePr>
          <p:nvPr/>
        </p:nvGraphicFramePr>
        <p:xfrm>
          <a:off x="1568450" y="436563"/>
          <a:ext cx="9529763" cy="1371600"/>
        </p:xfrm>
        <a:graphic>
          <a:graphicData uri="http://schemas.openxmlformats.org/drawingml/2006/table">
            <a:tbl>
              <a:tblPr/>
              <a:tblGrid>
                <a:gridCol w="5486400"/>
                <a:gridCol w="4043363"/>
              </a:tblGrid>
              <a:tr h="458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Monografia (Cirurgia Pedi</a:t>
                      </a:r>
                      <a:r>
                        <a:rPr kumimoji="0" lang="pt-BR" sz="1400" b="1" i="0" u="none" strike="noStrike" cap="none" normalizeH="0" baseline="0" smtClean="0">
                          <a:ln>
                            <a:noFill/>
                          </a:ln>
                          <a:solidFill>
                            <a:srgbClr val="999999"/>
                          </a:solidFill>
                          <a:effectLst/>
                          <a:latin typeface="Century Gothic"/>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trica-HMIB/SES/DF): Estudo dos fatores associados a morbimortalidade em pacientes com gastrosquise, tratados na Unidade De Cirurgia Pedi</a:t>
                      </a:r>
                      <a:r>
                        <a:rPr kumimoji="0" lang="pt-BR" sz="1400" b="1" i="0" u="none" strike="noStrike" cap="none" normalizeH="0" baseline="0" smtClean="0">
                          <a:ln>
                            <a:noFill/>
                          </a:ln>
                          <a:solidFill>
                            <a:srgbClr val="999999"/>
                          </a:solidFill>
                          <a:effectLst/>
                          <a:latin typeface="Century Gothic"/>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trica Do Hospital Materno Infantil de Bras</a:t>
                      </a:r>
                      <a:r>
                        <a:rPr kumimoji="0" lang="pt-BR" sz="1400" b="1" i="0" u="none" strike="noStrike" cap="none" normalizeH="0" baseline="0" smtClean="0">
                          <a:ln>
                            <a:noFill/>
                          </a:ln>
                          <a:solidFill>
                            <a:srgbClr val="999999"/>
                          </a:solidFill>
                          <a:effectLst/>
                          <a:latin typeface="Century Gothic"/>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lia</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Ana Paula Diniz Marra</a:t>
                      </a:r>
                      <a:endParaRPr kumimoji="0" lang="pt-BR" sz="1400" b="0" i="0" u="none" strike="noStrike" cap="none" normalizeH="0" baseline="0" smtClean="0">
                        <a:ln>
                          <a:noFill/>
                        </a:ln>
                        <a:solidFill>
                          <a:schemeClr val="tx1"/>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Century Gothic"/>
                          <a:cs typeface="Times New Roman" pitchFamily="18" charset="0"/>
                        </a:rPr>
                        <a:t>      </a:t>
                      </a:r>
                      <a:endParaRPr kumimoji="0" lang="pt-BR" sz="1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4518" name="Picture 6" descr="link2">
            <a:hlinkClick r:id="rId2"/>
          </p:cNvPr>
          <p:cNvPicPr>
            <a:picLocks noChangeAspect="1" noChangeArrowheads="1"/>
          </p:cNvPicPr>
          <p:nvPr/>
        </p:nvPicPr>
        <p:blipFill>
          <a:blip r:embed="rId3"/>
          <a:srcRect/>
          <a:stretch>
            <a:fillRect/>
          </a:stretch>
        </p:blipFill>
        <p:spPr bwMode="auto">
          <a:xfrm>
            <a:off x="10160000" y="850900"/>
            <a:ext cx="352425" cy="28575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p:cNvSpPr>
          <p:nvPr>
            <p:ph type="body" idx="4294967295"/>
          </p:nvPr>
        </p:nvSpPr>
        <p:spPr>
          <a:xfrm>
            <a:off x="1935163" y="2151063"/>
            <a:ext cx="8915400" cy="3886200"/>
          </a:xfrm>
        </p:spPr>
        <p:txBody>
          <a:bodyPr/>
          <a:lstStyle/>
          <a:p>
            <a:pPr eaLnBrk="1" hangingPunct="1">
              <a:lnSpc>
                <a:spcPct val="90000"/>
              </a:lnSpc>
              <a:buFont typeface="Wingdings 3" pitchFamily="18" charset="2"/>
              <a:buNone/>
            </a:pPr>
            <a:r>
              <a:rPr lang="pt-PT" altLang="ja-JP" sz="1800" smtClean="0">
                <a:ea typeface="MS PGothic" pitchFamily="34" charset="-128"/>
              </a:rPr>
              <a:t>     A dismotilidade pós-operatória é um problema  em crianças com falha intestinal e/ou síndrome do intestino curto secundárias a enterocolite necrosante (ECN) (8% -12%),</a:t>
            </a:r>
            <a:r>
              <a:rPr lang="pt-PT" altLang="ja-JP" sz="1800" smtClean="0">
                <a:solidFill>
                  <a:srgbClr val="FF3300"/>
                </a:solidFill>
                <a:ea typeface="MS PGothic" pitchFamily="34" charset="-128"/>
              </a:rPr>
              <a:t>gastrosquise</a:t>
            </a:r>
            <a:r>
              <a:rPr lang="pt-PT" altLang="ja-JP" sz="1800" smtClean="0">
                <a:ea typeface="MS PGothic" pitchFamily="34" charset="-128"/>
              </a:rPr>
              <a:t> (43%)  e atresia intestinal  e contribui substancialmente para a morbidade e mortalidade desta população de pacientes. Para o conhecimento dos autores atualmente não há critérios para definir como um distúrbio de motilidade se relaciona com ECN, gastrosquise e atresia intestinal. Assim, o  diagnóstico de dismotilidade tem sido baseada principalmente em sintomas. Os sintomas de dismotilidade podem incluir (não se limitando a episódios recorrentes de distensão abdominal) irritabilidade, vômitos, dor abdominal, intolerância à alimentação, incapacidade de progredir alimentação enteral, diarréia e infecção de cateter central relacionada à translocação bacteriana.</a:t>
            </a:r>
            <a:r>
              <a:rPr lang="pt-BR" altLang="ja-JP" sz="1800" smtClean="0">
                <a:ea typeface="MS PGothic" pitchFamily="34" charset="-128"/>
              </a:rPr>
              <a:t> </a:t>
            </a:r>
          </a:p>
          <a:p>
            <a:pPr eaLnBrk="1" hangingPunct="1">
              <a:lnSpc>
                <a:spcPct val="90000"/>
              </a:lnSpc>
              <a:buFont typeface="Wingdings 3" pitchFamily="18" charset="2"/>
              <a:buNone/>
            </a:pPr>
            <a:r>
              <a:rPr lang="pt-BR" altLang="ja-JP" sz="1800" smtClean="0">
                <a:ea typeface="MS PGothic" pitchFamily="34" charset="-128"/>
              </a:rPr>
              <a:t>                                   Qual procinético usar? Consultem o artigo!</a:t>
            </a:r>
            <a:endParaRPr lang="pt-BR" sz="1800" smtClean="0"/>
          </a:p>
        </p:txBody>
      </p:sp>
      <p:graphicFrame>
        <p:nvGraphicFramePr>
          <p:cNvPr id="81940" name="Group 20"/>
          <p:cNvGraphicFramePr>
            <a:graphicFrameLocks noGrp="1"/>
          </p:cNvGraphicFramePr>
          <p:nvPr/>
        </p:nvGraphicFramePr>
        <p:xfrm>
          <a:off x="1393825" y="630238"/>
          <a:ext cx="9959975" cy="731520"/>
        </p:xfrm>
        <a:graphic>
          <a:graphicData uri="http://schemas.openxmlformats.org/drawingml/2006/table">
            <a:tbl>
              <a:tblPr/>
              <a:tblGrid>
                <a:gridCol w="8907463"/>
                <a:gridCol w="1052512"/>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O tratamento m</a:t>
                      </a:r>
                      <a:r>
                        <a:rPr kumimoji="0" lang="pt-BR" sz="1400" b="1" i="0" u="none" strike="noStrike" cap="none" normalizeH="0" baseline="0" smtClean="0">
                          <a:ln>
                            <a:noFill/>
                          </a:ln>
                          <a:solidFill>
                            <a:srgbClr val="999999"/>
                          </a:solidFill>
                          <a:effectLst/>
                          <a:latin typeface="Century Gothic"/>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dico dos dist</a:t>
                      </a:r>
                      <a:r>
                        <a:rPr kumimoji="0" lang="pt-BR" sz="1400" b="1" i="0" u="none" strike="noStrike" cap="none" normalizeH="0" baseline="0" smtClean="0">
                          <a:ln>
                            <a:noFill/>
                          </a:ln>
                          <a:solidFill>
                            <a:srgbClr val="999999"/>
                          </a:solidFill>
                          <a:effectLst/>
                          <a:latin typeface="Century Gothic"/>
                          <a:cs typeface="Times New Roman" pitchFamily="18" charset="0"/>
                        </a:rPr>
                        <a:t>ú</a:t>
                      </a:r>
                      <a:r>
                        <a:rPr kumimoji="0" lang="pt-BR" sz="1400" b="1" i="0" u="none" strike="noStrike" cap="none" normalizeH="0" baseline="0" smtClean="0">
                          <a:ln>
                            <a:noFill/>
                          </a:ln>
                          <a:solidFill>
                            <a:srgbClr val="999999"/>
                          </a:solidFill>
                          <a:effectLst/>
                          <a:latin typeface="Verdana" pitchFamily="34" charset="0"/>
                          <a:cs typeface="Times New Roman" pitchFamily="18" charset="0"/>
                        </a:rPr>
                        <a:t>rbios da motilidade em pacientes com Insuficiência intestinal: foco na enterocolite necrosante, Gastrosquise e atresia intestinal</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Dicken BJ, Sergi C, Rescorla FJ, Breckler F, Sigalet D. Realizado por Paulo R. Margotto</a:t>
                      </a:r>
                      <a:endParaRPr kumimoji="0" lang="pt-BR" sz="1400" b="0" i="0" u="none" strike="noStrike" cap="none" normalizeH="0" baseline="0" smtClean="0">
                        <a:ln>
                          <a:noFill/>
                        </a:ln>
                        <a:solidFill>
                          <a:schemeClr val="tx1"/>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chemeClr val="tx1"/>
                          </a:solidFill>
                          <a:effectLst/>
                          <a:latin typeface="Century Gothic"/>
                          <a:cs typeface="Times New Roman" pitchFamily="18" charset="0"/>
                        </a:rPr>
                        <a:t>      </a:t>
                      </a:r>
                      <a:endParaRPr kumimoji="0" lang="pt-BR" sz="14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5542" name="Picture 6" descr="link2">
            <a:hlinkClick r:id="rId2"/>
          </p:cNvPr>
          <p:cNvPicPr>
            <a:picLocks noChangeAspect="1" noChangeArrowheads="1"/>
          </p:cNvPicPr>
          <p:nvPr/>
        </p:nvPicPr>
        <p:blipFill>
          <a:blip r:embed="rId3"/>
          <a:srcRect/>
          <a:stretch>
            <a:fillRect/>
          </a:stretch>
        </p:blipFill>
        <p:spPr bwMode="auto">
          <a:xfrm>
            <a:off x="10310813" y="758825"/>
            <a:ext cx="352425" cy="285750"/>
          </a:xfrm>
          <a:prstGeom prst="rect">
            <a:avLst/>
          </a:prstGeom>
          <a:noFill/>
          <a:ln w="9525">
            <a:noFill/>
            <a:miter lim="800000"/>
            <a:headEnd/>
            <a:tailEnd/>
          </a:ln>
        </p:spPr>
      </p:pic>
      <p:sp>
        <p:nvSpPr>
          <p:cNvPr id="65543" name="Rectangle 21"/>
          <p:cNvSpPr>
            <a:spLocks noChangeArrowheads="1"/>
          </p:cNvSpPr>
          <p:nvPr/>
        </p:nvSpPr>
        <p:spPr bwMode="auto">
          <a:xfrm>
            <a:off x="180975" y="1463675"/>
            <a:ext cx="12206288" cy="517525"/>
          </a:xfrm>
          <a:prstGeom prst="rect">
            <a:avLst/>
          </a:prstGeom>
          <a:noFill/>
          <a:ln w="9525">
            <a:noFill/>
            <a:miter lim="800000"/>
            <a:headEnd/>
            <a:tailEnd/>
          </a:ln>
        </p:spPr>
        <p:txBody>
          <a:bodyPr anchor="ctr">
            <a:spAutoFit/>
          </a:bodyPr>
          <a:lstStyle/>
          <a:p>
            <a:pPr algn="ctr"/>
            <a:r>
              <a:rPr lang="pt-BR" sz="1400">
                <a:hlinkClick r:id="rId4"/>
              </a:rPr>
              <a:t>Medical management of motility disorders in patients with intestinal failure: a focus on necrotizing enterocolitis, gastroschisis, and intestinal atresia.</a:t>
            </a:r>
            <a:endParaRPr lang="pt-BR" sz="1400"/>
          </a:p>
          <a:p>
            <a:pPr algn="ctr"/>
            <a:r>
              <a:rPr lang="pt-BR" sz="1400"/>
              <a:t>Dicken BJ, Sergi C, Rescorla FJ, Breckler F, Sigalet D.J Pediatr Surg. 2011 Aug;46(8):1618-30. doi: 10.1016/j.jpedsurg.2011.04.002. Review</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idx="4294967295"/>
          </p:nvPr>
        </p:nvSpPr>
        <p:spPr/>
        <p:txBody>
          <a:bodyPr/>
          <a:lstStyle/>
          <a:p>
            <a:r>
              <a:rPr lang="pt-BR" smtClean="0">
                <a:solidFill>
                  <a:srgbClr val="0000FF"/>
                </a:solidFill>
              </a:rPr>
              <a:t>Portanto...</a:t>
            </a:r>
          </a:p>
        </p:txBody>
      </p:sp>
      <p:sp>
        <p:nvSpPr>
          <p:cNvPr id="83971" name="Rectangle 3"/>
          <p:cNvSpPr>
            <a:spLocks noGrp="1"/>
          </p:cNvSpPr>
          <p:nvPr>
            <p:ph type="body" idx="4294967295"/>
          </p:nvPr>
        </p:nvSpPr>
        <p:spPr>
          <a:xfrm>
            <a:off x="1331913" y="1512888"/>
            <a:ext cx="10172700" cy="4884737"/>
          </a:xfrm>
          <a:ln w="28575">
            <a:solidFill>
              <a:srgbClr val="FF66CC"/>
            </a:solidFill>
          </a:ln>
        </p:spPr>
        <p:txBody>
          <a:bodyPr/>
          <a:lstStyle/>
          <a:p>
            <a:pPr>
              <a:lnSpc>
                <a:spcPct val="80000"/>
              </a:lnSpc>
              <a:buFont typeface="Wingdings 3" pitchFamily="18" charset="2"/>
              <a:buNone/>
            </a:pPr>
            <a:r>
              <a:rPr lang="pt-BR" altLang="ja-JP" sz="2000" smtClean="0">
                <a:ea typeface="MS PGothic" pitchFamily="34" charset="-128"/>
              </a:rPr>
              <a:t>      Em mães &lt;20 anos, o risco de ocorrência é 7 vezes maior, entre irmão, a recorrência é de 4,5%. É a exposição ao líquido amniótico que leva toda a cascata inflamatória e a dismotilidade intestinal.Ocorre geralmente à direita do cordão umbilical. Em 90-97% o diagnóstico é feito no ultrassom pré-natal. Se </a:t>
            </a:r>
            <a:r>
              <a:rPr lang="pt-BR" altLang="ja-JP" sz="2000" b="1" smtClean="0">
                <a:ea typeface="MS PGothic" pitchFamily="34" charset="-128"/>
              </a:rPr>
              <a:t>polidrâmnio</a:t>
            </a:r>
            <a:r>
              <a:rPr lang="pt-BR" altLang="ja-JP" sz="2000" smtClean="0">
                <a:ea typeface="MS PGothic" pitchFamily="34" charset="-128"/>
              </a:rPr>
              <a:t>, há uma associação de 3,6 vezes  mais com atresia intestinal, assim como a dilatação intra-abdominal (5,6 vezes mais). O </a:t>
            </a:r>
            <a:r>
              <a:rPr lang="pt-BR" altLang="ja-JP" sz="2000" b="1" smtClean="0">
                <a:ea typeface="MS PGothic" pitchFamily="34" charset="-128"/>
              </a:rPr>
              <a:t>parto vaginal</a:t>
            </a:r>
            <a:r>
              <a:rPr lang="pt-BR" altLang="ja-JP" sz="2000" smtClean="0">
                <a:ea typeface="MS PGothic" pitchFamily="34" charset="-128"/>
              </a:rPr>
              <a:t> tem sido preferido (não leva a lesão intestinal).O </a:t>
            </a:r>
            <a:r>
              <a:rPr lang="pt-BR" altLang="ja-JP" sz="2000" b="1" smtClean="0">
                <a:ea typeface="MS PGothic" pitchFamily="34" charset="-128"/>
              </a:rPr>
              <a:t>melhor momento para o nascimento, em muitas Instituição está entre  35-37 semanas de gestação. Cuidado com excesso de líquido: </a:t>
            </a:r>
            <a:r>
              <a:rPr lang="pt-BR" altLang="ja-JP" sz="2000" smtClean="0">
                <a:ea typeface="MS PGothic" pitchFamily="34" charset="-128"/>
              </a:rPr>
              <a:t>associa-se a piores resultados, como maior duração da nutrição parenteral, ventilação e período de permanência (a cada 17 mL/kg de fluido =  1 dia de ventilação extra). Evite o acesso pelo cordão umbilical.O silo deve ser colocado quando indicado (é uma prática segura e potencialmente benéfica). Ao alimentar, usar o leite humano (evita e enterocolite necrosante). A pesquisa científica  continua explorar a etiologia e o motivo do aumento da incidência. Os modelos animais estão sendo usados ​​para entender e tratar melhor a dismotilidade  </a:t>
            </a:r>
            <a:endParaRPr lang="pt-BR" sz="2000" smtClean="0"/>
          </a:p>
        </p:txBody>
      </p:sp>
      <p:sp>
        <p:nvSpPr>
          <p:cNvPr id="83972" name="Text Box 4"/>
          <p:cNvSpPr txBox="1">
            <a:spLocks noChangeArrowheads="1"/>
          </p:cNvSpPr>
          <p:nvPr/>
        </p:nvSpPr>
        <p:spPr bwMode="auto">
          <a:xfrm>
            <a:off x="9974263" y="6034088"/>
            <a:ext cx="1104900" cy="228600"/>
          </a:xfrm>
          <a:prstGeom prst="rect">
            <a:avLst/>
          </a:prstGeom>
          <a:noFill/>
          <a:ln w="9525">
            <a:noFill/>
            <a:miter lim="800000"/>
            <a:headEnd/>
            <a:tailEnd/>
          </a:ln>
          <a:effectLst/>
        </p:spPr>
        <p:txBody>
          <a:bodyPr wrap="none">
            <a:spAutoFit/>
          </a:bodyPr>
          <a:lstStyle/>
          <a:p>
            <a:r>
              <a:rPr lang="pt-BR" sz="900"/>
              <a:t>Paulo R. Margotto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idx="4294967295"/>
          </p:nvPr>
        </p:nvSpPr>
        <p:spPr/>
        <p:txBody>
          <a:bodyPr/>
          <a:lstStyle/>
          <a:p>
            <a:pPr eaLnBrk="1" hangingPunct="1"/>
            <a:r>
              <a:rPr lang="pt-BR" smtClean="0">
                <a:solidFill>
                  <a:srgbClr val="0000FF"/>
                </a:solidFill>
              </a:rPr>
              <a:t>OBRIGADA!</a:t>
            </a:r>
          </a:p>
        </p:txBody>
      </p:sp>
      <p:sp>
        <p:nvSpPr>
          <p:cNvPr id="66563" name="Text Box 5"/>
          <p:cNvSpPr txBox="1">
            <a:spLocks noChangeArrowheads="1"/>
          </p:cNvSpPr>
          <p:nvPr/>
        </p:nvSpPr>
        <p:spPr bwMode="auto">
          <a:xfrm>
            <a:off x="2617788" y="5805488"/>
            <a:ext cx="6965950" cy="366712"/>
          </a:xfrm>
          <a:prstGeom prst="rect">
            <a:avLst/>
          </a:prstGeom>
          <a:noFill/>
          <a:ln w="9525">
            <a:noFill/>
            <a:miter lim="800000"/>
            <a:headEnd/>
            <a:tailEnd/>
          </a:ln>
        </p:spPr>
        <p:txBody>
          <a:bodyPr wrap="none">
            <a:spAutoFit/>
          </a:bodyPr>
          <a:lstStyle/>
          <a:p>
            <a:r>
              <a:rPr lang="pt-BR">
                <a:solidFill>
                  <a:srgbClr val="0000FF"/>
                </a:solidFill>
              </a:rPr>
              <a:t>Staffs e Residentes da Unidade de Neonatologia do HMIB/SES/DF</a:t>
            </a:r>
          </a:p>
        </p:txBody>
      </p:sp>
      <p:pic>
        <p:nvPicPr>
          <p:cNvPr id="66564" name="Picture 7" descr="IMG-20171128-WA0019"/>
          <p:cNvPicPr>
            <a:picLocks noChangeAspect="1" noChangeArrowheads="1"/>
          </p:cNvPicPr>
          <p:nvPr/>
        </p:nvPicPr>
        <p:blipFill>
          <a:blip r:embed="rId2">
            <a:lum contrast="18000"/>
          </a:blip>
          <a:srcRect/>
          <a:stretch>
            <a:fillRect/>
          </a:stretch>
        </p:blipFill>
        <p:spPr bwMode="auto">
          <a:xfrm>
            <a:off x="1679575" y="1228725"/>
            <a:ext cx="8128000" cy="4572000"/>
          </a:xfrm>
          <a:prstGeom prst="rect">
            <a:avLst/>
          </a:prstGeom>
          <a:noFill/>
          <a:ln w="9525">
            <a:noFill/>
            <a:miter lim="800000"/>
            <a:headEnd/>
            <a:tailEnd/>
          </a:ln>
        </p:spPr>
      </p:pic>
      <p:sp>
        <p:nvSpPr>
          <p:cNvPr id="66565" name="Text Box 8"/>
          <p:cNvSpPr txBox="1">
            <a:spLocks noChangeArrowheads="1"/>
          </p:cNvSpPr>
          <p:nvPr/>
        </p:nvSpPr>
        <p:spPr bwMode="auto">
          <a:xfrm>
            <a:off x="4278313" y="1543050"/>
            <a:ext cx="958850" cy="366713"/>
          </a:xfrm>
          <a:prstGeom prst="rect">
            <a:avLst/>
          </a:prstGeom>
          <a:noFill/>
          <a:ln w="9525">
            <a:noFill/>
            <a:miter lim="800000"/>
            <a:headEnd/>
            <a:tailEnd/>
          </a:ln>
        </p:spPr>
        <p:txBody>
          <a:bodyPr wrap="none">
            <a:spAutoFit/>
          </a:bodyPr>
          <a:lstStyle/>
          <a:p>
            <a:r>
              <a:rPr lang="pt-BR">
                <a:solidFill>
                  <a:srgbClr val="0000FF"/>
                </a:solidFill>
              </a:rPr>
              <a:t>Patrícia</a:t>
            </a:r>
          </a:p>
        </p:txBody>
      </p:sp>
    </p:spTree>
  </p:cSld>
  <p:clrMapOvr>
    <a:masterClrMapping/>
  </p:clrMapOvr>
</p:sld>
</file>

<file path=ppt/theme/theme1.xml><?xml version="1.0" encoding="utf-8"?>
<a:theme xmlns:a="http://schemas.openxmlformats.org/drawingml/2006/main" name="Cacho">
  <a:themeElements>
    <a:clrScheme name="Cach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Cacho">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1248</TotalTime>
  <Words>3987</Words>
  <Application>Microsoft Office PowerPoint</Application>
  <PresentationFormat>Personalizar</PresentationFormat>
  <Paragraphs>396</Paragraphs>
  <Slides>49</Slides>
  <Notes>0</Notes>
  <HiddenSlides>0</HiddenSlides>
  <MMClips>0</MMClips>
  <ScaleCrop>false</ScaleCrop>
  <HeadingPairs>
    <vt:vector size="4" baseType="variant">
      <vt:variant>
        <vt:lpstr>Tema</vt:lpstr>
      </vt:variant>
      <vt:variant>
        <vt:i4>1</vt:i4>
      </vt:variant>
      <vt:variant>
        <vt:lpstr>Títulos de slides</vt:lpstr>
      </vt:variant>
      <vt:variant>
        <vt:i4>49</vt:i4>
      </vt:variant>
    </vt:vector>
  </HeadingPairs>
  <TitlesOfParts>
    <vt:vector size="50" baseType="lpstr">
      <vt:lpstr>Cacho</vt:lpstr>
      <vt:lpstr>      Gastrosquise Pediatric Surgery Library Saleem Islam, Gerald Gollin, Shnnon Koehle, Amy J Wagner Gastroschisis | Pediatric Surgery NaT - pedsurglibrary.com </vt:lpstr>
      <vt:lpstr>Gastrosquise</vt:lpstr>
      <vt:lpstr>Epidemiologia </vt:lpstr>
      <vt:lpstr>Epidemiologia </vt:lpstr>
      <vt:lpstr>Fisiopatologia </vt:lpstr>
      <vt:lpstr>Fisiopatologia </vt:lpstr>
      <vt:lpstr>Gastrosquise</vt:lpstr>
      <vt:lpstr>Gastrosquise</vt:lpstr>
      <vt:lpstr>Gastrosquise</vt:lpstr>
      <vt:lpstr>Gastrosquise</vt:lpstr>
      <vt:lpstr>Gastrosquise</vt:lpstr>
      <vt:lpstr>Gastrosquise</vt:lpstr>
      <vt:lpstr>Gastrosquise – Pré natal</vt:lpstr>
      <vt:lpstr>Gastrosquise – Pré natal</vt:lpstr>
      <vt:lpstr>Gastrosquise – Cuidados Pré natais</vt:lpstr>
      <vt:lpstr>Gastrosquise – Cuidados Pré natais</vt:lpstr>
      <vt:lpstr>Gastrosquise – Cuidados Pré natais</vt:lpstr>
      <vt:lpstr>Gastrosquise – Aconselhamento Pré natal</vt:lpstr>
      <vt:lpstr>Gastrosquise – tratamento médico</vt:lpstr>
      <vt:lpstr>Gastrosquise – tratamento médico</vt:lpstr>
      <vt:lpstr>Gastrosquise – tratamento médico</vt:lpstr>
      <vt:lpstr>Gastrosquise – Tomada de decisão cirúrgica</vt:lpstr>
      <vt:lpstr>Gastrosquise – Tomada de decisão cirúrgica</vt:lpstr>
      <vt:lpstr>Gastrosquise – Cuidados Pós operatórios</vt:lpstr>
      <vt:lpstr>Gastrosquise – Complicações</vt:lpstr>
      <vt:lpstr>Gastrosquise – Complicações</vt:lpstr>
      <vt:lpstr>Gastrosquise – Complicações</vt:lpstr>
      <vt:lpstr>Gastrosquise – Complicações</vt:lpstr>
      <vt:lpstr>Gastrosquise – Complicações</vt:lpstr>
      <vt:lpstr>Gastrosquise</vt:lpstr>
      <vt:lpstr>Gastrosquise </vt:lpstr>
      <vt:lpstr>Gastrosquise</vt:lpstr>
      <vt:lpstr>Slide 33</vt:lpstr>
      <vt:lpstr>Slide 34</vt:lpstr>
      <vt:lpstr>Gastrosquise – Referências</vt:lpstr>
      <vt:lpstr>Gastrosquise – Referências</vt:lpstr>
      <vt:lpstr>Gastrosquise – Referências</vt:lpstr>
      <vt:lpstr>Gastrosquise – Referências</vt:lpstr>
      <vt:lpstr>Gastrosquise – Referências</vt:lpstr>
      <vt:lpstr>Nota do Editor do site, Dr. Paulo R. Margotto. Consultem também! Aqui e Agora!</vt:lpstr>
      <vt:lpstr>Slide 41</vt:lpstr>
      <vt:lpstr>Slide 42</vt:lpstr>
      <vt:lpstr>Slide 43</vt:lpstr>
      <vt:lpstr>Slide 44</vt:lpstr>
      <vt:lpstr>Slide 45</vt:lpstr>
      <vt:lpstr>Slide 46</vt:lpstr>
      <vt:lpstr>Slide 47</vt:lpstr>
      <vt:lpstr>Portanto...</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Gastrosquise</dc:title>
  <dc:creator>Patrícia Queiroz</dc:creator>
  <cp:lastModifiedBy>Paulo</cp:lastModifiedBy>
  <cp:revision>142</cp:revision>
  <dcterms:created xsi:type="dcterms:W3CDTF">2017-12-05T17:25:45Z</dcterms:created>
  <dcterms:modified xsi:type="dcterms:W3CDTF">2017-12-27T14:55:43Z</dcterms:modified>
</cp:coreProperties>
</file>