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4" r:id="rId2"/>
    <p:sldId id="318" r:id="rId3"/>
    <p:sldId id="256" r:id="rId4"/>
    <p:sldId id="257" r:id="rId5"/>
    <p:sldId id="258" r:id="rId6"/>
    <p:sldId id="259" r:id="rId7"/>
    <p:sldId id="260" r:id="rId8"/>
    <p:sldId id="261" r:id="rId9"/>
    <p:sldId id="267" r:id="rId10"/>
    <p:sldId id="262" r:id="rId11"/>
    <p:sldId id="263" r:id="rId12"/>
    <p:sldId id="264" r:id="rId13"/>
    <p:sldId id="265" r:id="rId14"/>
    <p:sldId id="269" r:id="rId15"/>
    <p:sldId id="271" r:id="rId16"/>
    <p:sldId id="272" r:id="rId17"/>
    <p:sldId id="273" r:id="rId18"/>
    <p:sldId id="295" r:id="rId19"/>
    <p:sldId id="302" r:id="rId20"/>
    <p:sldId id="303" r:id="rId21"/>
    <p:sldId id="304" r:id="rId22"/>
    <p:sldId id="298" r:id="rId23"/>
    <p:sldId id="297" r:id="rId24"/>
    <p:sldId id="305" r:id="rId25"/>
    <p:sldId id="285" r:id="rId26"/>
    <p:sldId id="286" r:id="rId27"/>
    <p:sldId id="287" r:id="rId28"/>
    <p:sldId id="288" r:id="rId29"/>
    <p:sldId id="289" r:id="rId30"/>
    <p:sldId id="290" r:id="rId31"/>
    <p:sldId id="291" r:id="rId32"/>
    <p:sldId id="292" r:id="rId33"/>
    <p:sldId id="293" r:id="rId34"/>
    <p:sldId id="306" r:id="rId35"/>
    <p:sldId id="307" r:id="rId36"/>
    <p:sldId id="308" r:id="rId37"/>
    <p:sldId id="309" r:id="rId38"/>
    <p:sldId id="310" r:id="rId39"/>
    <p:sldId id="311" r:id="rId40"/>
    <p:sldId id="312" r:id="rId41"/>
    <p:sldId id="313" r:id="rId42"/>
    <p:sldId id="315" r:id="rId43"/>
    <p:sldId id="317" r:id="rId44"/>
    <p:sldId id="316" r:id="rId45"/>
    <p:sldId id="314" r:id="rId46"/>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F0066"/>
    <a:srgbClr val="FF3300"/>
    <a:srgbClr val="0000FF"/>
    <a:srgbClr val="FF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p:scale>
          <a:sx n="75" d="100"/>
          <a:sy n="75" d="100"/>
        </p:scale>
        <p:origin x="-845" y="-59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pt-BR" smtClean="0"/>
              <a:t>Clique para editar o título mestre</a:t>
            </a:r>
            <a:endParaRPr lang="en-US" dirty="0"/>
          </a:p>
        </p:txBody>
      </p:sp>
      <p:sp>
        <p:nvSpPr>
          <p:cNvPr id="3" name="Subtitle 2"/>
          <p:cNvSpPr>
            <a:spLocks noGrp="1"/>
          </p:cNvSpPr>
          <p:nvPr>
            <p:ph type="subTitle" idx="1"/>
          </p:nvPr>
        </p:nvSpPr>
        <p:spPr>
          <a:xfrm>
            <a:off x="1154955" y="4777380"/>
            <a:ext cx="8825658" cy="861420"/>
          </a:xfrm>
        </p:spPr>
        <p:txBody>
          <a:bodyPr/>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184FAAD8-0EFE-4DC3-9249-6BC491711F58}" type="datetimeFigureOut">
              <a:rPr lang="pt-BR"/>
              <a:pPr>
                <a:defRPr/>
              </a:pPr>
              <a:t>06/04/2016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33A854A1-6024-4640-92F9-3DDE67E56B2C}"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D7E3E82E-B408-49A0-BAC0-E4F9AF94C7E3}" type="datetimeFigureOut">
              <a:rPr lang="pt-BR"/>
              <a:pPr>
                <a:defRPr/>
              </a:pPr>
              <a:t>06/04/2016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805B06AF-0E26-47D2-8CF7-5F825F9046C8}"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5" y="4777381"/>
            <a:ext cx="8825658" cy="860400"/>
          </a:xfrm>
        </p:spPr>
        <p:txBody>
          <a:bodyPr/>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0A87DA0A-48A6-4CE6-B365-142906E1229B}" type="datetimeFigureOut">
              <a:rPr lang="pt-BR"/>
              <a:pPr>
                <a:defRPr/>
              </a:pPr>
              <a:t>06/04/2016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3B99E6C-43FA-4A39-9F09-14D209DBEABD}"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76AEC92A-487A-4686-AFDA-1B61FD83FAA9}" type="datetimeFigureOut">
              <a:rPr lang="pt-BR"/>
              <a:pPr>
                <a:defRPr/>
              </a:pPr>
              <a:t>06/04/2016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76CA61CA-D614-4255-A76C-1ABEBCD555FA}"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D5EE443B-8DBF-4628-8980-CA0B4EA4A33B}" type="datetimeFigureOut">
              <a:rPr lang="pt-BR"/>
              <a:pPr>
                <a:defRPr/>
              </a:pPr>
              <a:t>06/04/2016</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B67C37BF-58B7-4F00-BC33-CDDD1C5852DD}"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0A3D966D-80FB-42D7-AACF-116B88785CCF}" type="datetimeFigureOut">
              <a:rPr lang="pt-BR"/>
              <a:pPr>
                <a:defRPr/>
              </a:pPr>
              <a:t>06/04/2016</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2021C931-19C0-494C-8D54-383BF0384274}"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0FE9BF5-9048-4A2F-BA3C-F16E82EC0E6D}" type="datetimeFigureOut">
              <a:rPr lang="pt-BR"/>
              <a:pPr>
                <a:defRPr/>
              </a:pPr>
              <a:t>06/04/2016</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1714DCC1-F521-49DE-A3F9-A5FB36BF4CD1}"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775C8236-906B-4E28-B7AF-E87254E4D07C}" type="datetimeFigureOut">
              <a:rPr lang="pt-BR"/>
              <a:pPr>
                <a:defRPr/>
              </a:pPr>
              <a:t>06/04/2016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B0DC76B6-BBA2-4AF5-A6DB-D2D9F42FBEFA}"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B340CC63-69CA-4DB7-9D59-17059CDBE3F2}" type="datetimeFigureOut">
              <a:rPr lang="pt-BR"/>
              <a:pPr>
                <a:defRPr/>
              </a:pPr>
              <a:t>06/04/2016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E4B638B7-CCC7-422C-B6F4-8FAAAFC564CB}"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7594A292-91FB-4C25-9918-78531733384F}" type="datetimeFigureOut">
              <a:rPr lang="pt-BR"/>
              <a:pPr>
                <a:defRPr/>
              </a:pPr>
              <a:t>06/04/2016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C933CB30-BB39-4633-8E2A-5DF5AD088E6B}"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pt-BR" smtClean="0"/>
              <a:t>Clique para editar o título mestre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97C022D9-8C74-49C5-934E-112144ABB2F4}" type="datetimeFigureOut">
              <a:rPr lang="pt-BR"/>
              <a:pPr>
                <a:defRPr/>
              </a:pPr>
              <a:t>06/04/2016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533BA286-74E4-45F6-AECB-7E2F7364B57F}"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1"/>
          <p:cNvSpPr txBox="1"/>
          <p:nvPr/>
        </p:nvSpPr>
        <p:spPr>
          <a:xfrm>
            <a:off x="898525" y="971550"/>
            <a:ext cx="801688"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6" name="TextBox 14"/>
          <p:cNvSpPr txBox="1"/>
          <p:nvPr/>
        </p:nvSpPr>
        <p:spPr>
          <a:xfrm>
            <a:off x="9329738" y="2613025"/>
            <a:ext cx="803275" cy="1970088"/>
          </a:xfrm>
          <a:prstGeom prst="rect">
            <a:avLst/>
          </a:prstGeom>
          <a:noFill/>
        </p:spPr>
        <p:txBody>
          <a:bodyPr>
            <a:spAutoFit/>
          </a:bodyPr>
          <a:lstStyle>
            <a:defPPr>
              <a:defRPr lang="en-US"/>
            </a:defPPr>
            <a:lvl1pPr algn="r">
              <a:defRPr sz="12200" b="0" i="0">
                <a:solidFill>
                  <a:schemeClr val="bg2">
                    <a:lumMod val="40000"/>
                    <a:lumOff val="60000"/>
                  </a:schemeClr>
                </a:solidFill>
                <a:latin typeface="Arial"/>
                <a:ea typeface="+mj-ea"/>
                <a:cs typeface="+mj-cs"/>
              </a:defRPr>
            </a:lvl1pPr>
          </a:lstStyle>
          <a:p>
            <a:pPr fontAlgn="auto">
              <a:spcBef>
                <a:spcPts val="0"/>
              </a:spcBef>
              <a:spcAft>
                <a:spcPts val="0"/>
              </a:spcAft>
              <a:defRPr/>
            </a:pPr>
            <a:r>
              <a:rPr lang="en-US" dirty="0"/>
              <a:t>”</a:t>
            </a:r>
          </a:p>
        </p:txBody>
      </p:sp>
      <p:sp>
        <p:nvSpPr>
          <p:cNvPr id="2" name="Title 1"/>
          <p:cNvSpPr>
            <a:spLocks noGrp="1"/>
          </p:cNvSpPr>
          <p:nvPr>
            <p:ph type="title"/>
          </p:nvPr>
        </p:nvSpPr>
        <p:spPr>
          <a:xfrm>
            <a:off x="1574801" y="1447800"/>
            <a:ext cx="7999315" cy="2323374"/>
          </a:xfrm>
        </p:spPr>
        <p:txBody>
          <a:bodyPr/>
          <a:lstStyle>
            <a:lvl1pPr>
              <a:defRPr sz="4800"/>
            </a:lvl1pPr>
          </a:lstStyle>
          <a:p>
            <a:r>
              <a:rPr lang="pt-BR" smtClean="0"/>
              <a:t>Clique para editar o título mestre</a:t>
            </a:r>
            <a:endParaRPr lang="en-US" dirty="0"/>
          </a:p>
        </p:txBody>
      </p:sp>
      <p:sp>
        <p:nvSpPr>
          <p:cNvPr id="11" name="Text Placeholder 3"/>
          <p:cNvSpPr>
            <a:spLocks noGrp="1"/>
          </p:cNvSpPr>
          <p:nvPr>
            <p:ph type="body" sz="half" idx="14"/>
          </p:nvPr>
        </p:nvSpPr>
        <p:spPr>
          <a:xfrm>
            <a:off x="1930400" y="3771174"/>
            <a:ext cx="7279649" cy="342174"/>
          </a:xfrm>
        </p:spPr>
        <p:txBody>
          <a:bodyPr rtlCol="0">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7" name="Date Placeholder 3"/>
          <p:cNvSpPr>
            <a:spLocks noGrp="1"/>
          </p:cNvSpPr>
          <p:nvPr>
            <p:ph type="dt" sz="half" idx="15"/>
          </p:nvPr>
        </p:nvSpPr>
        <p:spPr/>
        <p:txBody>
          <a:bodyPr/>
          <a:lstStyle>
            <a:lvl1pPr>
              <a:defRPr/>
            </a:lvl1pPr>
          </a:lstStyle>
          <a:p>
            <a:pPr>
              <a:defRPr/>
            </a:pPr>
            <a:fld id="{B673B2DA-9D74-48A5-8A35-78D40A4A764E}" type="datetimeFigureOut">
              <a:rPr lang="pt-BR"/>
              <a:pPr>
                <a:defRPr/>
              </a:pPr>
              <a:t>06/04/2016</a:t>
            </a:fld>
            <a:endParaRPr lang="pt-BR"/>
          </a:p>
        </p:txBody>
      </p:sp>
      <p:sp>
        <p:nvSpPr>
          <p:cNvPr id="8" name="Footer Placeholder 4"/>
          <p:cNvSpPr>
            <a:spLocks noGrp="1"/>
          </p:cNvSpPr>
          <p:nvPr>
            <p:ph type="ftr" sz="quarter" idx="16"/>
          </p:nvPr>
        </p:nvSpPr>
        <p:spPr/>
        <p:txBody>
          <a:bodyPr/>
          <a:lstStyle>
            <a:lvl1pPr>
              <a:defRPr/>
            </a:lvl1pPr>
          </a:lstStyle>
          <a:p>
            <a:pPr>
              <a:defRPr/>
            </a:pPr>
            <a:endParaRPr lang="pt-BR"/>
          </a:p>
        </p:txBody>
      </p:sp>
      <p:sp>
        <p:nvSpPr>
          <p:cNvPr id="9" name="Slide Number Placeholder 5"/>
          <p:cNvSpPr>
            <a:spLocks noGrp="1"/>
          </p:cNvSpPr>
          <p:nvPr>
            <p:ph type="sldNum" sz="quarter" idx="17"/>
          </p:nvPr>
        </p:nvSpPr>
        <p:spPr/>
        <p:txBody>
          <a:bodyPr/>
          <a:lstStyle>
            <a:lvl1pPr>
              <a:defRPr/>
            </a:lvl1pPr>
          </a:lstStyle>
          <a:p>
            <a:pPr>
              <a:defRPr/>
            </a:pPr>
            <a:fld id="{0D98CC39-0964-446C-857D-F47F5EB4B708}"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154954" y="4777381"/>
            <a:ext cx="8825659" cy="860400"/>
          </a:xfrm>
        </p:spPr>
        <p:txBody>
          <a:bodyPr/>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2225EC24-F242-4649-85DE-3E1977372A27}" type="datetimeFigureOut">
              <a:rPr lang="pt-BR"/>
              <a:pPr>
                <a:defRPr/>
              </a:pPr>
              <a:t>06/04/2016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ECF7E2FB-22C4-4313-A9B9-B9C2292F4166}"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cxnSp>
        <p:nvCxnSpPr>
          <p:cNvPr id="9" name="Straight Connector 16"/>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0" name="Straight Connector 17"/>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6" name="Text Placeholder 3"/>
          <p:cNvSpPr>
            <a:spLocks noGrp="1"/>
          </p:cNvSpPr>
          <p:nvPr>
            <p:ph type="body" sz="half" idx="15"/>
          </p:nvPr>
        </p:nvSpPr>
        <p:spPr>
          <a:xfrm>
            <a:off x="652463" y="2667000"/>
            <a:ext cx="2927350"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9" name="Text Placeholder 3"/>
          <p:cNvSpPr>
            <a:spLocks noGrp="1"/>
          </p:cNvSpPr>
          <p:nvPr>
            <p:ph type="body" sz="half" idx="16"/>
          </p:nvPr>
        </p:nvSpPr>
        <p:spPr>
          <a:xfrm>
            <a:off x="3873106" y="2667000"/>
            <a:ext cx="2946794"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Text Placeholder 3"/>
          <p:cNvSpPr>
            <a:spLocks noGrp="1"/>
          </p:cNvSpPr>
          <p:nvPr>
            <p:ph type="body" sz="half" idx="17"/>
          </p:nvPr>
        </p:nvSpPr>
        <p:spPr>
          <a:xfrm>
            <a:off x="7124700" y="2667000"/>
            <a:ext cx="2932113" cy="3589338"/>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Date Placeholder 3"/>
          <p:cNvSpPr>
            <a:spLocks noGrp="1"/>
          </p:cNvSpPr>
          <p:nvPr>
            <p:ph type="dt" sz="half" idx="18"/>
          </p:nvPr>
        </p:nvSpPr>
        <p:spPr/>
        <p:txBody>
          <a:bodyPr/>
          <a:lstStyle>
            <a:lvl1pPr>
              <a:defRPr/>
            </a:lvl1pPr>
          </a:lstStyle>
          <a:p>
            <a:pPr>
              <a:defRPr/>
            </a:pPr>
            <a:fld id="{63C32467-E7AC-455B-87B2-046986FD96E8}" type="datetimeFigureOut">
              <a:rPr lang="pt-BR"/>
              <a:pPr>
                <a:defRPr/>
              </a:pPr>
              <a:t>06/04/2016</a:t>
            </a:fld>
            <a:endParaRPr lang="pt-BR"/>
          </a:p>
        </p:txBody>
      </p:sp>
      <p:sp>
        <p:nvSpPr>
          <p:cNvPr id="12" name="Footer Placeholder 4"/>
          <p:cNvSpPr>
            <a:spLocks noGrp="1"/>
          </p:cNvSpPr>
          <p:nvPr>
            <p:ph type="ftr" sz="quarter" idx="19"/>
          </p:nvPr>
        </p:nvSpPr>
        <p:spPr/>
        <p:txBody>
          <a:bodyPr/>
          <a:lstStyle>
            <a:lvl1pPr>
              <a:defRPr/>
            </a:lvl1pPr>
          </a:lstStyle>
          <a:p>
            <a:pPr>
              <a:defRPr/>
            </a:pPr>
            <a:endParaRPr lang="pt-BR"/>
          </a:p>
        </p:txBody>
      </p:sp>
      <p:sp>
        <p:nvSpPr>
          <p:cNvPr id="13" name="Slide Number Placeholder 5"/>
          <p:cNvSpPr>
            <a:spLocks noGrp="1"/>
          </p:cNvSpPr>
          <p:nvPr>
            <p:ph type="sldNum" sz="quarter" idx="20"/>
          </p:nvPr>
        </p:nvSpPr>
        <p:spPr/>
        <p:txBody>
          <a:bodyPr/>
          <a:lstStyle>
            <a:lvl1pPr>
              <a:defRPr/>
            </a:lvl1pPr>
          </a:lstStyle>
          <a:p>
            <a:pPr>
              <a:defRPr/>
            </a:pPr>
            <a:fld id="{859901F2-6DC4-4DBF-B197-657CE0BC84F0}"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cxnSp>
        <p:nvCxnSpPr>
          <p:cNvPr id="12" name="Straight Connector 18"/>
          <p:cNvCxnSpPr/>
          <p:nvPr/>
        </p:nvCxnSpPr>
        <p:spPr>
          <a:xfrm>
            <a:off x="3725863"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3" name="Straight Connector 19"/>
          <p:cNvCxnSpPr/>
          <p:nvPr/>
        </p:nvCxnSpPr>
        <p:spPr>
          <a:xfrm>
            <a:off x="6962775" y="2133600"/>
            <a:ext cx="0" cy="3967163"/>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lvl1pPr>
              <a:defRPr sz="4200"/>
            </a:lvl1pPr>
          </a:lstStyle>
          <a:p>
            <a:r>
              <a:rPr lang="pt-BR" smtClean="0"/>
              <a:t>Clique para editar o título mestre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2" name="Text Placeholder 3"/>
          <p:cNvSpPr>
            <a:spLocks noGrp="1"/>
          </p:cNvSpPr>
          <p:nvPr>
            <p:ph type="body" sz="half" idx="18"/>
          </p:nvPr>
        </p:nvSpPr>
        <p:spPr>
          <a:xfrm>
            <a:off x="652463" y="4827211"/>
            <a:ext cx="2940050"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3" name="Text Placeholder 3"/>
          <p:cNvSpPr>
            <a:spLocks noGrp="1"/>
          </p:cNvSpPr>
          <p:nvPr>
            <p:ph type="body" sz="half" idx="19"/>
          </p:nvPr>
        </p:nvSpPr>
        <p:spPr>
          <a:xfrm>
            <a:off x="3888022" y="4827210"/>
            <a:ext cx="2934406"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20"/>
          </p:nvPr>
        </p:nvSpPr>
        <p:spPr>
          <a:xfrm>
            <a:off x="7124575" y="4827208"/>
            <a:ext cx="2935997" cy="659189"/>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3"/>
          <p:cNvSpPr>
            <a:spLocks noGrp="1"/>
          </p:cNvSpPr>
          <p:nvPr>
            <p:ph type="dt" sz="half" idx="23"/>
          </p:nvPr>
        </p:nvSpPr>
        <p:spPr/>
        <p:txBody>
          <a:bodyPr/>
          <a:lstStyle>
            <a:lvl1pPr>
              <a:defRPr/>
            </a:lvl1pPr>
          </a:lstStyle>
          <a:p>
            <a:pPr>
              <a:defRPr/>
            </a:pPr>
            <a:fld id="{ACDEBB05-5B6A-4FFB-9CBB-F1E781E84DB1}" type="datetimeFigureOut">
              <a:rPr lang="pt-BR"/>
              <a:pPr>
                <a:defRPr/>
              </a:pPr>
              <a:t>06/04/2016</a:t>
            </a:fld>
            <a:endParaRPr lang="pt-BR"/>
          </a:p>
        </p:txBody>
      </p:sp>
      <p:sp>
        <p:nvSpPr>
          <p:cNvPr id="16" name="Footer Placeholder 4"/>
          <p:cNvSpPr>
            <a:spLocks noGrp="1"/>
          </p:cNvSpPr>
          <p:nvPr>
            <p:ph type="ftr" sz="quarter" idx="24"/>
          </p:nvPr>
        </p:nvSpPr>
        <p:spPr/>
        <p:txBody>
          <a:bodyPr/>
          <a:lstStyle>
            <a:lvl1pPr>
              <a:defRPr/>
            </a:lvl1pPr>
          </a:lstStyle>
          <a:p>
            <a:pPr>
              <a:defRPr/>
            </a:pPr>
            <a:endParaRPr lang="pt-BR"/>
          </a:p>
        </p:txBody>
      </p:sp>
      <p:sp>
        <p:nvSpPr>
          <p:cNvPr id="17" name="Slide Number Placeholder 5"/>
          <p:cNvSpPr>
            <a:spLocks noGrp="1"/>
          </p:cNvSpPr>
          <p:nvPr>
            <p:ph type="sldNum" sz="quarter" idx="25"/>
          </p:nvPr>
        </p:nvSpPr>
        <p:spPr/>
        <p:txBody>
          <a:bodyPr/>
          <a:lstStyle>
            <a:lvl1pPr>
              <a:defRPr/>
            </a:lvl1pPr>
          </a:lstStyle>
          <a:p>
            <a:pPr>
              <a:defRPr/>
            </a:pPr>
            <a:fld id="{EE896A5A-8730-43C7-99D8-38524B4A5FBA}"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03D1864C-3FE2-4364-9A67-0FD1DB18A767}" type="datetimeFigureOut">
              <a:rPr lang="pt-BR"/>
              <a:pPr>
                <a:defRPr/>
              </a:pPr>
              <a:t>06/04/2016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04F952A-ED77-4C2F-8719-5289888CA251}" type="slidenum">
              <a:rPr lang="pt-BR"/>
              <a:pPr>
                <a:defRPr/>
              </a:pPr>
              <a:t>‹nº›</a:t>
            </a:fld>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14AAFA5D-B309-4DAE-A151-7B55515BC853}" type="datetimeFigureOut">
              <a:rPr lang="pt-BR"/>
              <a:pPr>
                <a:defRPr/>
              </a:pPr>
              <a:t>06/04/2016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A0E80B7E-D58C-4323-8DD2-B04E1E30EBA8}"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7"/>
          <p:cNvPicPr>
            <a:picLocks noChangeAspect="1"/>
          </p:cNvPicPr>
          <p:nvPr/>
        </p:nvPicPr>
        <p:blipFill>
          <a:blip r:embed="rId19"/>
          <a:srcRect l="3613"/>
          <a:stretch>
            <a:fillRect/>
          </a:stretch>
        </p:blipFill>
        <p:spPr bwMode="auto">
          <a:xfrm>
            <a:off x="0" y="2670175"/>
            <a:ext cx="4037013" cy="4187825"/>
          </a:xfrm>
          <a:prstGeom prst="rect">
            <a:avLst/>
          </a:prstGeom>
          <a:noFill/>
          <a:ln w="9525">
            <a:noFill/>
            <a:miter lim="800000"/>
            <a:headEnd/>
            <a:tailEnd/>
          </a:ln>
        </p:spPr>
      </p:pic>
      <p:pic>
        <p:nvPicPr>
          <p:cNvPr id="1027" name="Picture 6"/>
          <p:cNvPicPr>
            <a:picLocks noChangeAspect="1"/>
          </p:cNvPicPr>
          <p:nvPr/>
        </p:nvPicPr>
        <p:blipFill>
          <a:blip r:embed="rId20"/>
          <a:srcRect l="35640"/>
          <a:stretch>
            <a:fillRect/>
          </a:stretch>
        </p:blipFill>
        <p:spPr bwMode="auto">
          <a:xfrm>
            <a:off x="0" y="2892425"/>
            <a:ext cx="1522413" cy="2365375"/>
          </a:xfrm>
          <a:prstGeom prst="rect">
            <a:avLst/>
          </a:prstGeom>
          <a:noFill/>
          <a:ln w="9525">
            <a:noFill/>
            <a:miter lim="800000"/>
            <a:headEnd/>
            <a:tailEnd/>
          </a:ln>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031" name="Picture 8"/>
          <p:cNvPicPr>
            <a:picLocks noChangeAspect="1"/>
          </p:cNvPicPr>
          <p:nvPr/>
        </p:nvPicPr>
        <p:blipFill>
          <a:blip r:embed="rId21"/>
          <a:srcRect t="28813"/>
          <a:stretch>
            <a:fillRect/>
          </a:stretch>
        </p:blipFill>
        <p:spPr bwMode="auto">
          <a:xfrm>
            <a:off x="7999413" y="0"/>
            <a:ext cx="1603375" cy="1141413"/>
          </a:xfrm>
          <a:prstGeom prst="rect">
            <a:avLst/>
          </a:prstGeom>
          <a:noFill/>
          <a:ln w="9525">
            <a:noFill/>
            <a:miter lim="800000"/>
            <a:headEnd/>
            <a:tailEnd/>
          </a:ln>
        </p:spPr>
      </p:pic>
      <p:pic>
        <p:nvPicPr>
          <p:cNvPr id="1032" name="Picture 9"/>
          <p:cNvPicPr>
            <a:picLocks noChangeAspect="1"/>
          </p:cNvPicPr>
          <p:nvPr/>
        </p:nvPicPr>
        <p:blipFill>
          <a:blip r:embed="rId22"/>
          <a:srcRect b="23320"/>
          <a:stretch>
            <a:fillRect/>
          </a:stretch>
        </p:blipFill>
        <p:spPr bwMode="auto">
          <a:xfrm>
            <a:off x="8605838" y="6096000"/>
            <a:ext cx="993775" cy="762000"/>
          </a:xfrm>
          <a:prstGeom prst="rect">
            <a:avLst/>
          </a:prstGeom>
          <a:noFill/>
          <a:ln w="9525">
            <a:noFill/>
            <a:miter lim="800000"/>
            <a:headEnd/>
            <a:tailEnd/>
          </a:ln>
        </p:spPr>
      </p:pic>
      <p:sp>
        <p:nvSpPr>
          <p:cNvPr id="14" name="Rectangle 13"/>
          <p:cNvSpPr/>
          <p:nvPr/>
        </p:nvSpPr>
        <p:spPr>
          <a:xfrm>
            <a:off x="10437813"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034" name="Title Placeholder 1"/>
          <p:cNvSpPr>
            <a:spLocks noGrp="1"/>
          </p:cNvSpPr>
          <p:nvPr>
            <p:ph type="title"/>
          </p:nvPr>
        </p:nvSpPr>
        <p:spPr bwMode="auto">
          <a:xfrm>
            <a:off x="646113" y="452438"/>
            <a:ext cx="9404350" cy="14001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5" name="Text Placeholder 2"/>
          <p:cNvSpPr>
            <a:spLocks noGrp="1"/>
          </p:cNvSpPr>
          <p:nvPr>
            <p:ph type="body" idx="1"/>
          </p:nvPr>
        </p:nvSpPr>
        <p:spPr bwMode="auto">
          <a:xfrm>
            <a:off x="1103313" y="2052638"/>
            <a:ext cx="8947150" cy="41957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rot="5400000">
            <a:off x="10155238" y="1790700"/>
            <a:ext cx="990600" cy="304800"/>
          </a:xfrm>
          <a:prstGeom prst="rect">
            <a:avLst/>
          </a:prstGeom>
        </p:spPr>
        <p:txBody>
          <a:bodyPr vert="horz" lIns="91440" tIns="45720" rIns="91440" bIns="45720" rtlCol="0" anchor="t"/>
          <a:lstStyle>
            <a:lvl1pPr algn="l" fontAlgn="auto">
              <a:spcBef>
                <a:spcPts val="0"/>
              </a:spcBef>
              <a:spcAft>
                <a:spcPts val="0"/>
              </a:spcAft>
              <a:defRPr sz="1100" b="0" i="0" smtClean="0">
                <a:solidFill>
                  <a:schemeClr val="tx1">
                    <a:tint val="75000"/>
                    <a:alpha val="60000"/>
                  </a:schemeClr>
                </a:solidFill>
                <a:latin typeface="+mn-lt"/>
                <a:cs typeface="+mn-cs"/>
              </a:defRPr>
            </a:lvl1pPr>
          </a:lstStyle>
          <a:p>
            <a:pPr>
              <a:defRPr/>
            </a:pPr>
            <a:fld id="{F4397069-50D4-460B-98FB-F897918368D9}" type="datetimeFigureOut">
              <a:rPr lang="pt-BR"/>
              <a:pPr>
                <a:defRPr/>
              </a:pPr>
              <a:t>06/04/2016</a:t>
            </a:fld>
            <a:endParaRPr lang="pt-BR"/>
          </a:p>
        </p:txBody>
      </p:sp>
      <p:sp>
        <p:nvSpPr>
          <p:cNvPr id="5" name="Footer Placeholder 4"/>
          <p:cNvSpPr>
            <a:spLocks noGrp="1"/>
          </p:cNvSpPr>
          <p:nvPr>
            <p:ph type="ftr" sz="quarter" idx="3"/>
          </p:nvPr>
        </p:nvSpPr>
        <p:spPr>
          <a:xfrm rot="5400000">
            <a:off x="8951118" y="3225007"/>
            <a:ext cx="3859213" cy="304800"/>
          </a:xfrm>
          <a:prstGeom prst="rect">
            <a:avLst/>
          </a:prstGeom>
        </p:spPr>
        <p:txBody>
          <a:bodyPr vert="horz" lIns="91440" tIns="45720" rIns="91440" bIns="45720" rtlCol="0" anchor="b"/>
          <a:lstStyle>
            <a:lvl1pPr algn="l" fontAlgn="auto">
              <a:spcBef>
                <a:spcPts val="0"/>
              </a:spcBef>
              <a:spcAft>
                <a:spcPts val="0"/>
              </a:spcAft>
              <a:defRPr sz="1100" b="0" i="0">
                <a:solidFill>
                  <a:schemeClr val="tx1">
                    <a:tint val="75000"/>
                    <a:alpha val="60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bwMode="gray">
          <a:xfrm>
            <a:off x="10352088" y="295275"/>
            <a:ext cx="838200" cy="768350"/>
          </a:xfrm>
          <a:prstGeom prst="rect">
            <a:avLst/>
          </a:prstGeom>
        </p:spPr>
        <p:txBody>
          <a:bodyPr vert="horz" lIns="91440" tIns="45720" rIns="91440" bIns="45720" rtlCol="0" anchor="b"/>
          <a:lstStyle>
            <a:lvl1pPr algn="ctr" fontAlgn="auto">
              <a:spcBef>
                <a:spcPts val="0"/>
              </a:spcBef>
              <a:spcAft>
                <a:spcPts val="0"/>
              </a:spcAft>
              <a:defRPr sz="2800" b="0" i="0" smtClean="0">
                <a:solidFill>
                  <a:schemeClr val="tx1">
                    <a:tint val="75000"/>
                  </a:schemeClr>
                </a:solidFill>
                <a:latin typeface="+mn-lt"/>
                <a:cs typeface="+mn-cs"/>
              </a:defRPr>
            </a:lvl1pPr>
          </a:lstStyle>
          <a:p>
            <a:pPr>
              <a:defRPr/>
            </a:pPr>
            <a:fld id="{2FBFAC71-62FA-4ABF-BAFB-E82B8D845382}"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694" r:id="rId1"/>
    <p:sldLayoutId id="2147483693" r:id="rId2"/>
    <p:sldLayoutId id="2147483692" r:id="rId3"/>
    <p:sldLayoutId id="2147483691" r:id="rId4"/>
    <p:sldLayoutId id="2147483690" r:id="rId5"/>
    <p:sldLayoutId id="2147483689" r:id="rId6"/>
    <p:sldLayoutId id="2147483688" r:id="rId7"/>
    <p:sldLayoutId id="2147483687" r:id="rId8"/>
    <p:sldLayoutId id="2147483686" r:id="rId9"/>
    <p:sldLayoutId id="2147483685" r:id="rId10"/>
    <p:sldLayoutId id="2147483684" r:id="rId11"/>
    <p:sldLayoutId id="2147483695" r:id="rId12"/>
    <p:sldLayoutId id="2147483683" r:id="rId13"/>
    <p:sldLayoutId id="2147483696" r:id="rId14"/>
    <p:sldLayoutId id="2147483697" r:id="rId15"/>
    <p:sldLayoutId id="2147483682" r:id="rId16"/>
    <p:sldLayoutId id="2147483681" r:id="rId17"/>
  </p:sldLayoutIdLst>
  <p:txStyles>
    <p:titleStyle>
      <a:lvl1pPr algn="l" defTabSz="457200" rtl="0" fontAlgn="base">
        <a:spcBef>
          <a:spcPct val="0"/>
        </a:spcBef>
        <a:spcAft>
          <a:spcPct val="0"/>
        </a:spcAft>
        <a:defRPr sz="4200" kern="1200">
          <a:solidFill>
            <a:schemeClr val="tx2"/>
          </a:solidFill>
          <a:latin typeface="+mj-lt"/>
          <a:ea typeface="+mj-ea"/>
          <a:cs typeface="+mj-cs"/>
        </a:defRPr>
      </a:lvl1pPr>
      <a:lvl2pPr algn="l" defTabSz="457200" rtl="0" fontAlgn="base">
        <a:spcBef>
          <a:spcPct val="0"/>
        </a:spcBef>
        <a:spcAft>
          <a:spcPct val="0"/>
        </a:spcAft>
        <a:defRPr sz="4200">
          <a:solidFill>
            <a:schemeClr val="tx2"/>
          </a:solidFill>
          <a:latin typeface="Century Gothic" pitchFamily="34" charset="0"/>
        </a:defRPr>
      </a:lvl2pPr>
      <a:lvl3pPr algn="l" defTabSz="457200" rtl="0" fontAlgn="base">
        <a:spcBef>
          <a:spcPct val="0"/>
        </a:spcBef>
        <a:spcAft>
          <a:spcPct val="0"/>
        </a:spcAft>
        <a:defRPr sz="4200">
          <a:solidFill>
            <a:schemeClr val="tx2"/>
          </a:solidFill>
          <a:latin typeface="Century Gothic" pitchFamily="34" charset="0"/>
        </a:defRPr>
      </a:lvl3pPr>
      <a:lvl4pPr algn="l" defTabSz="457200" rtl="0" fontAlgn="base">
        <a:spcBef>
          <a:spcPct val="0"/>
        </a:spcBef>
        <a:spcAft>
          <a:spcPct val="0"/>
        </a:spcAft>
        <a:defRPr sz="4200">
          <a:solidFill>
            <a:schemeClr val="tx2"/>
          </a:solidFill>
          <a:latin typeface="Century Gothic" pitchFamily="34" charset="0"/>
        </a:defRPr>
      </a:lvl4pPr>
      <a:lvl5pPr algn="l" defTabSz="457200" rtl="0" fontAlgn="base">
        <a:spcBef>
          <a:spcPct val="0"/>
        </a:spcBef>
        <a:spcAft>
          <a:spcPct val="0"/>
        </a:spcAft>
        <a:defRPr sz="4200">
          <a:solidFill>
            <a:schemeClr val="tx2"/>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rgbClr val="8AD0D6"/>
        </a:buClr>
        <a:buSzPct val="80000"/>
        <a:buFont typeface="Wingdings 3" pitchFamily="18" charset="2"/>
        <a:buChar char=""/>
        <a:defRPr sz="2000" kern="1200">
          <a:solidFill>
            <a:schemeClr val="tx1"/>
          </a:solidFill>
          <a:latin typeface="+mj-lt"/>
          <a:ea typeface="+mj-ea"/>
          <a:cs typeface="+mj-cs"/>
        </a:defRPr>
      </a:lvl1pPr>
      <a:lvl2pPr marL="742950" indent="-285750" algn="l" defTabSz="457200" rtl="0" fontAlgn="base">
        <a:spcBef>
          <a:spcPts val="1000"/>
        </a:spcBef>
        <a:spcAft>
          <a:spcPct val="0"/>
        </a:spcAft>
        <a:buClr>
          <a:srgbClr val="8AD0D6"/>
        </a:buClr>
        <a:buSzPct val="80000"/>
        <a:buFont typeface="Wingdings 3" pitchFamily="18" charset="2"/>
        <a:buChar char=""/>
        <a:defRPr kern="1200">
          <a:solidFill>
            <a:schemeClr val="tx1"/>
          </a:solidFill>
          <a:latin typeface="+mj-lt"/>
          <a:ea typeface="+mj-ea"/>
          <a:cs typeface="+mj-cs"/>
        </a:defRPr>
      </a:lvl2pPr>
      <a:lvl3pPr marL="1143000" indent="-228600" algn="l" defTabSz="457200" rtl="0" fontAlgn="base">
        <a:spcBef>
          <a:spcPts val="1000"/>
        </a:spcBef>
        <a:spcAft>
          <a:spcPct val="0"/>
        </a:spcAft>
        <a:buClr>
          <a:srgbClr val="8AD0D6"/>
        </a:buClr>
        <a:buSzPct val="80000"/>
        <a:buFont typeface="Wingdings 3" pitchFamily="18" charset="2"/>
        <a:buChar char=""/>
        <a:defRPr sz="1600" kern="1200">
          <a:solidFill>
            <a:schemeClr val="tx1"/>
          </a:solidFill>
          <a:latin typeface="+mj-lt"/>
          <a:ea typeface="+mj-ea"/>
          <a:cs typeface="+mj-cs"/>
        </a:defRPr>
      </a:lvl3pPr>
      <a:lvl4pPr marL="16002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4pPr>
      <a:lvl5pPr marL="2057400" indent="-228600" algn="l" defTabSz="457200" rtl="0" fontAlgn="base">
        <a:spcBef>
          <a:spcPts val="1000"/>
        </a:spcBef>
        <a:spcAft>
          <a:spcPct val="0"/>
        </a:spcAft>
        <a:buClr>
          <a:srgbClr val="8AD0D6"/>
        </a:buClr>
        <a:buSzPct val="80000"/>
        <a:buFont typeface="Wingdings 3" pitchFamily="18" charset="2"/>
        <a:buChar char=""/>
        <a:defRPr sz="140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hyperlink" Target="https://www.ncbi.nlm.nih.gov/pubmed/?term=EARLY+INTERVENTION+LEADS+TO+LONG-TERM+DEVELOPMENTAL+IMPROVEMENTS+IN+VERY+PRETERM+INFANTS,+ESPECIALLY+INFANTS+WITH+BRONCHOPULMONARY+DYSPLASIA" TargetMode="Externa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www.paulomargotto.com.br/documentos/DBP-alterac_estrut_cerebro_2015.ppt" TargetMode="Externa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ítulo 1"/>
          <p:cNvSpPr>
            <a:spLocks noGrp="1"/>
          </p:cNvSpPr>
          <p:nvPr>
            <p:ph type="ctrTitle"/>
          </p:nvPr>
        </p:nvSpPr>
        <p:spPr>
          <a:xfrm>
            <a:off x="1398588" y="268288"/>
            <a:ext cx="9144000" cy="2387600"/>
          </a:xfrm>
        </p:spPr>
        <p:txBody>
          <a:bodyPr/>
          <a:lstStyle/>
          <a:p>
            <a:pPr algn="ctr"/>
            <a:r>
              <a:rPr lang="pt-BR" sz="2400" b="1" dirty="0" smtClean="0">
                <a:solidFill>
                  <a:srgbClr val="FFFF66"/>
                </a:solidFill>
              </a:rPr>
              <a:t>Intervenção precoce leva a melhora a longo prazo no desenvolvimento nas crianças muito pré-termos, especialmente naquelas com displasia broncopulmonar</a:t>
            </a:r>
          </a:p>
        </p:txBody>
      </p:sp>
      <p:sp>
        <p:nvSpPr>
          <p:cNvPr id="3" name="Espaço Reservado para Conteúdo 2"/>
          <p:cNvSpPr>
            <a:spLocks noGrp="1"/>
          </p:cNvSpPr>
          <p:nvPr>
            <p:ph type="subTitle" idx="1"/>
          </p:nvPr>
        </p:nvSpPr>
        <p:spPr>
          <a:xfrm>
            <a:off x="1698625" y="2759075"/>
            <a:ext cx="9144000" cy="2225675"/>
          </a:xfrm>
        </p:spPr>
        <p:txBody>
          <a:bodyPr>
            <a:normAutofit/>
          </a:bodyPr>
          <a:lstStyle/>
          <a:p>
            <a:pPr marL="342900" indent="-342900">
              <a:lnSpc>
                <a:spcPct val="80000"/>
              </a:lnSpc>
            </a:pPr>
            <a:r>
              <a:rPr lang="en-US" sz="1800" cap="none" dirty="0" smtClean="0">
                <a:solidFill>
                  <a:srgbClr val="8AD0D6"/>
                </a:solidFill>
              </a:rPr>
              <a:t>EARLY INTERVENTION LEADS TO LONG-TERM DEVELOPMENTAL IMPROVEMENTS IN VERY PRETERM INFANTS, ESPECIALLY INFANTS WITH BRONCHOPULMONARY DYSPLASIA</a:t>
            </a:r>
          </a:p>
          <a:p>
            <a:pPr marL="342900" indent="-342900" algn="ctr">
              <a:lnSpc>
                <a:spcPct val="80000"/>
              </a:lnSpc>
            </a:pPr>
            <a:r>
              <a:rPr lang="pt-BR" sz="1800" cap="none" dirty="0" smtClean="0">
                <a:solidFill>
                  <a:schemeClr val="tx1"/>
                </a:solidFill>
              </a:rPr>
              <a:t>J W P Van </a:t>
            </a:r>
            <a:r>
              <a:rPr lang="pt-BR" sz="1800" cap="none" dirty="0" err="1" smtClean="0">
                <a:solidFill>
                  <a:schemeClr val="tx1"/>
                </a:solidFill>
              </a:rPr>
              <a:t>Hus</a:t>
            </a:r>
            <a:r>
              <a:rPr lang="pt-BR" sz="1800" cap="none" dirty="0" smtClean="0">
                <a:solidFill>
                  <a:schemeClr val="tx1"/>
                </a:solidFill>
              </a:rPr>
              <a:t>, M </a:t>
            </a:r>
            <a:r>
              <a:rPr lang="pt-BR" sz="1800" cap="none" dirty="0" err="1" smtClean="0">
                <a:solidFill>
                  <a:schemeClr val="tx1"/>
                </a:solidFill>
              </a:rPr>
              <a:t>Jeukens-Visser</a:t>
            </a:r>
            <a:r>
              <a:rPr lang="pt-BR" sz="1800" cap="none" dirty="0" smtClean="0">
                <a:solidFill>
                  <a:schemeClr val="tx1"/>
                </a:solidFill>
              </a:rPr>
              <a:t>, K </a:t>
            </a:r>
            <a:r>
              <a:rPr lang="pt-BR" sz="1800" cap="none" dirty="0" err="1" smtClean="0">
                <a:solidFill>
                  <a:schemeClr val="tx1"/>
                </a:solidFill>
              </a:rPr>
              <a:t>Koldewijn</a:t>
            </a:r>
            <a:r>
              <a:rPr lang="pt-BR" sz="1800" cap="none" dirty="0" smtClean="0">
                <a:solidFill>
                  <a:schemeClr val="tx1"/>
                </a:solidFill>
              </a:rPr>
              <a:t>, </a:t>
            </a:r>
          </a:p>
          <a:p>
            <a:pPr marL="342900" indent="-342900" algn="ctr">
              <a:lnSpc>
                <a:spcPct val="80000"/>
              </a:lnSpc>
            </a:pPr>
            <a:r>
              <a:rPr lang="pt-BR" sz="1800" cap="none" dirty="0" smtClean="0">
                <a:solidFill>
                  <a:schemeClr val="tx1"/>
                </a:solidFill>
              </a:rPr>
              <a:t>R Holman, J H </a:t>
            </a:r>
            <a:r>
              <a:rPr lang="pt-BR" sz="1800" cap="none" dirty="0" err="1" smtClean="0">
                <a:solidFill>
                  <a:schemeClr val="tx1"/>
                </a:solidFill>
              </a:rPr>
              <a:t>Kok</a:t>
            </a:r>
            <a:r>
              <a:rPr lang="pt-BR" sz="1800" cap="none" dirty="0" smtClean="0">
                <a:solidFill>
                  <a:schemeClr val="tx1"/>
                </a:solidFill>
              </a:rPr>
              <a:t>, F </a:t>
            </a:r>
            <a:r>
              <a:rPr lang="pt-BR" sz="1800" cap="none" dirty="0" err="1" smtClean="0">
                <a:solidFill>
                  <a:schemeClr val="tx1"/>
                </a:solidFill>
              </a:rPr>
              <a:t>Nollet</a:t>
            </a:r>
            <a:r>
              <a:rPr lang="pt-BR" sz="1800" cap="none" dirty="0" smtClean="0">
                <a:solidFill>
                  <a:schemeClr val="tx1"/>
                </a:solidFill>
              </a:rPr>
              <a:t> </a:t>
            </a:r>
            <a:r>
              <a:rPr lang="pt-BR" sz="1800" cap="none" dirty="0" err="1" smtClean="0">
                <a:solidFill>
                  <a:schemeClr val="tx1"/>
                </a:solidFill>
              </a:rPr>
              <a:t>and</a:t>
            </a:r>
            <a:endParaRPr lang="pt-BR" sz="1800" cap="none" dirty="0" smtClean="0">
              <a:solidFill>
                <a:schemeClr val="tx1"/>
              </a:solidFill>
            </a:endParaRPr>
          </a:p>
          <a:p>
            <a:pPr marL="342900" indent="-342900" algn="ctr">
              <a:lnSpc>
                <a:spcPct val="80000"/>
              </a:lnSpc>
            </a:pPr>
            <a:r>
              <a:rPr lang="pt-BR" sz="1800" cap="none" dirty="0" smtClean="0">
                <a:solidFill>
                  <a:schemeClr val="tx1"/>
                </a:solidFill>
              </a:rPr>
              <a:t>A G Van </a:t>
            </a:r>
            <a:r>
              <a:rPr lang="pt-BR" sz="1800" cap="none" dirty="0" err="1" smtClean="0">
                <a:solidFill>
                  <a:schemeClr val="tx1"/>
                </a:solidFill>
              </a:rPr>
              <a:t>Wassenaer-Leemhui</a:t>
            </a:r>
            <a:endParaRPr lang="pt-BR" sz="1800" cap="none" dirty="0" smtClean="0">
              <a:solidFill>
                <a:schemeClr val="tx1"/>
              </a:solidFill>
            </a:endParaRPr>
          </a:p>
          <a:p>
            <a:pPr marL="342900" indent="-342900" algn="just">
              <a:lnSpc>
                <a:spcPct val="80000"/>
              </a:lnSpc>
            </a:pPr>
            <a:r>
              <a:rPr lang="en-US" sz="1800" cap="none" dirty="0" smtClean="0">
                <a:solidFill>
                  <a:srgbClr val="8AD0D6"/>
                </a:solidFill>
              </a:rPr>
              <a:t>DEPARTMENT OF REHABILITATION A-01, ACADEMIC MEDICAL CENTRE, UNIVERSITY OF AMSTERDAM, POST BOX 22660, 1100 DD AMSTERDAM, THE NETHERLANDS.</a:t>
            </a:r>
          </a:p>
          <a:p>
            <a:pPr marL="342900" indent="-342900" algn="ctr">
              <a:lnSpc>
                <a:spcPct val="80000"/>
              </a:lnSpc>
            </a:pPr>
            <a:r>
              <a:rPr lang="pt-BR" u="sng" cap="none" dirty="0" err="1" smtClean="0">
                <a:solidFill>
                  <a:schemeClr val="tx1"/>
                </a:solidFill>
                <a:hlinkClick r:id="rId2" tooltip="Acta paediatrica (Oslo, Norway : 1992)."/>
              </a:rPr>
              <a:t>Acta</a:t>
            </a:r>
            <a:r>
              <a:rPr lang="pt-BR" u="sng" cap="none" dirty="0" smtClean="0">
                <a:solidFill>
                  <a:schemeClr val="tx1"/>
                </a:solidFill>
                <a:hlinkClick r:id="rId2" tooltip="Acta paediatrica (Oslo, Norway : 1992)."/>
              </a:rPr>
              <a:t> </a:t>
            </a:r>
            <a:r>
              <a:rPr lang="pt-BR" u="sng" cap="none" dirty="0" err="1" smtClean="0">
                <a:solidFill>
                  <a:schemeClr val="tx1"/>
                </a:solidFill>
                <a:hlinkClick r:id="rId2" tooltip="Acta paediatrica (Oslo, Norway : 1992)."/>
              </a:rPr>
              <a:t>Paediatr</a:t>
            </a:r>
            <a:r>
              <a:rPr lang="pt-BR" u="sng" cap="none" dirty="0" smtClean="0">
                <a:solidFill>
                  <a:schemeClr val="tx1"/>
                </a:solidFill>
                <a:hlinkClick r:id="rId2" tooltip="Acta paediatrica (Oslo, Norway : 1992)."/>
              </a:rPr>
              <a:t>.</a:t>
            </a:r>
            <a:r>
              <a:rPr lang="pt-BR" cap="none" dirty="0" smtClean="0">
                <a:solidFill>
                  <a:schemeClr val="tx1"/>
                </a:solidFill>
              </a:rPr>
              <a:t> 2016 Mar 3. [</a:t>
            </a:r>
            <a:r>
              <a:rPr lang="pt-BR" cap="none" dirty="0" err="1" smtClean="0">
                <a:solidFill>
                  <a:schemeClr val="tx1"/>
                </a:solidFill>
              </a:rPr>
              <a:t>Epub</a:t>
            </a:r>
            <a:r>
              <a:rPr lang="pt-BR" cap="none" dirty="0" smtClean="0">
                <a:solidFill>
                  <a:schemeClr val="tx1"/>
                </a:solidFill>
              </a:rPr>
              <a:t> </a:t>
            </a:r>
            <a:r>
              <a:rPr lang="pt-BR" cap="none" dirty="0" err="1" smtClean="0">
                <a:solidFill>
                  <a:schemeClr val="tx1"/>
                </a:solidFill>
              </a:rPr>
              <a:t>ahead</a:t>
            </a:r>
            <a:r>
              <a:rPr lang="pt-BR" cap="none" dirty="0" smtClean="0">
                <a:solidFill>
                  <a:schemeClr val="tx1"/>
                </a:solidFill>
              </a:rPr>
              <a:t> </a:t>
            </a:r>
            <a:r>
              <a:rPr lang="pt-BR" cap="none" dirty="0" err="1" smtClean="0">
                <a:solidFill>
                  <a:schemeClr val="tx1"/>
                </a:solidFill>
              </a:rPr>
              <a:t>of</a:t>
            </a:r>
            <a:r>
              <a:rPr lang="pt-BR" cap="none" dirty="0" smtClean="0">
                <a:solidFill>
                  <a:schemeClr val="tx1"/>
                </a:solidFill>
              </a:rPr>
              <a:t> </a:t>
            </a:r>
            <a:r>
              <a:rPr lang="pt-BR" cap="none" dirty="0" err="1" smtClean="0">
                <a:solidFill>
                  <a:schemeClr val="tx1"/>
                </a:solidFill>
              </a:rPr>
              <a:t>print</a:t>
            </a:r>
            <a:r>
              <a:rPr lang="pt-BR" cap="none" dirty="0" smtClean="0">
                <a:solidFill>
                  <a:schemeClr val="tx1"/>
                </a:solidFill>
              </a:rPr>
              <a:t>] </a:t>
            </a:r>
          </a:p>
        </p:txBody>
      </p:sp>
      <p:sp>
        <p:nvSpPr>
          <p:cNvPr id="5124" name="CaixaDeTexto 3"/>
          <p:cNvSpPr txBox="1">
            <a:spLocks noChangeArrowheads="1"/>
          </p:cNvSpPr>
          <p:nvPr/>
        </p:nvSpPr>
        <p:spPr bwMode="auto">
          <a:xfrm>
            <a:off x="2373313" y="5392738"/>
            <a:ext cx="7996237" cy="1465262"/>
          </a:xfrm>
          <a:prstGeom prst="rect">
            <a:avLst/>
          </a:prstGeom>
          <a:noFill/>
          <a:ln w="9525">
            <a:noFill/>
            <a:miter lim="800000"/>
            <a:headEnd/>
            <a:tailEnd/>
          </a:ln>
        </p:spPr>
        <p:txBody>
          <a:bodyPr>
            <a:spAutoFit/>
          </a:bodyPr>
          <a:lstStyle/>
          <a:p>
            <a:pPr algn="ctr"/>
            <a:r>
              <a:rPr lang="pt-BR" dirty="0">
                <a:latin typeface="Century Gothic" pitchFamily="34" charset="0"/>
              </a:rPr>
              <a:t>Apresentação: </a:t>
            </a:r>
            <a:r>
              <a:rPr lang="pt-BR" dirty="0" err="1">
                <a:latin typeface="Century Gothic" pitchFamily="34" charset="0"/>
              </a:rPr>
              <a:t>Brunna</a:t>
            </a:r>
            <a:r>
              <a:rPr lang="pt-BR" dirty="0">
                <a:latin typeface="Century Gothic" pitchFamily="34" charset="0"/>
              </a:rPr>
              <a:t> Cintra, </a:t>
            </a:r>
            <a:r>
              <a:rPr lang="pt-BR" dirty="0" err="1">
                <a:latin typeface="Century Gothic" pitchFamily="34" charset="0"/>
              </a:rPr>
              <a:t>Danillo</a:t>
            </a:r>
            <a:r>
              <a:rPr lang="pt-BR" dirty="0">
                <a:latin typeface="Century Gothic" pitchFamily="34" charset="0"/>
              </a:rPr>
              <a:t> Amaral, </a:t>
            </a:r>
            <a:r>
              <a:rPr lang="pt-BR" dirty="0" err="1">
                <a:latin typeface="Century Gothic" pitchFamily="34" charset="0"/>
              </a:rPr>
              <a:t>Ecimar</a:t>
            </a:r>
            <a:r>
              <a:rPr lang="pt-BR" dirty="0">
                <a:latin typeface="Century Gothic" pitchFamily="34" charset="0"/>
              </a:rPr>
              <a:t> Gonçalves, </a:t>
            </a:r>
            <a:r>
              <a:rPr lang="pt-BR" dirty="0" err="1">
                <a:latin typeface="Century Gothic" pitchFamily="34" charset="0"/>
              </a:rPr>
              <a:t>Josiane</a:t>
            </a:r>
            <a:r>
              <a:rPr lang="pt-BR" dirty="0">
                <a:latin typeface="Century Gothic" pitchFamily="34" charset="0"/>
              </a:rPr>
              <a:t> Duarte, Natália Castro e Thiago Jefferson</a:t>
            </a:r>
          </a:p>
          <a:p>
            <a:pPr algn="ctr"/>
            <a:r>
              <a:rPr lang="pt-BR" dirty="0">
                <a:latin typeface="Century Gothic" pitchFamily="34" charset="0"/>
              </a:rPr>
              <a:t>Coordenação: Paulo R. Margotto</a:t>
            </a:r>
          </a:p>
          <a:p>
            <a:pPr algn="ctr"/>
            <a:r>
              <a:rPr lang="pt-BR" dirty="0">
                <a:latin typeface="Century Gothic" pitchFamily="34" charset="0"/>
                <a:hlinkClick r:id="rId3"/>
              </a:rPr>
              <a:t>www.paulomargotto.com.br</a:t>
            </a:r>
            <a:endParaRPr lang="pt-BR" dirty="0">
              <a:latin typeface="Century Gothic" pitchFamily="34" charset="0"/>
            </a:endParaRPr>
          </a:p>
          <a:p>
            <a:pPr algn="ctr"/>
            <a:r>
              <a:rPr lang="pt-BR" dirty="0">
                <a:latin typeface="Century Gothic" pitchFamily="34" charset="0"/>
              </a:rPr>
              <a:t>Brasília, 2 de abril de 2016</a:t>
            </a:r>
          </a:p>
        </p:txBody>
      </p:sp>
      <p:pic>
        <p:nvPicPr>
          <p:cNvPr id="5127" name="Picture 7" descr="20160217_155859_002"/>
          <p:cNvPicPr>
            <a:picLocks noChangeAspect="1" noChangeArrowheads="1"/>
          </p:cNvPicPr>
          <p:nvPr/>
        </p:nvPicPr>
        <p:blipFill>
          <a:blip r:embed="rId4"/>
          <a:srcRect/>
          <a:stretch>
            <a:fillRect/>
          </a:stretch>
        </p:blipFill>
        <p:spPr bwMode="auto">
          <a:xfrm>
            <a:off x="0" y="5575300"/>
            <a:ext cx="2281238" cy="1282700"/>
          </a:xfrm>
          <a:prstGeom prst="rect">
            <a:avLst/>
          </a:prstGeom>
          <a:noFill/>
        </p:spPr>
      </p:pic>
      <p:pic>
        <p:nvPicPr>
          <p:cNvPr id="5128" name="Picture 8" descr="20160126_120201"/>
          <p:cNvPicPr>
            <a:picLocks noChangeAspect="1" noChangeArrowheads="1"/>
          </p:cNvPicPr>
          <p:nvPr/>
        </p:nvPicPr>
        <p:blipFill>
          <a:blip r:embed="rId5">
            <a:lum bright="18000"/>
          </a:blip>
          <a:srcRect/>
          <a:stretch>
            <a:fillRect/>
          </a:stretch>
        </p:blipFill>
        <p:spPr bwMode="auto">
          <a:xfrm>
            <a:off x="0" y="0"/>
            <a:ext cx="12192000" cy="1335088"/>
          </a:xfrm>
          <a:prstGeom prst="rect">
            <a:avLst/>
          </a:prstGeom>
          <a:noFill/>
          <a:ln w="28575">
            <a:solidFill>
              <a:srgbClr val="0000FF"/>
            </a:solidFill>
            <a:miter lim="800000"/>
            <a:headEnd/>
            <a:tailEnd/>
          </a:ln>
        </p:spPr>
      </p:pic>
      <p:pic>
        <p:nvPicPr>
          <p:cNvPr id="5129" name="Picture 9" descr="20160217_133534"/>
          <p:cNvPicPr>
            <a:picLocks noChangeAspect="1" noChangeArrowheads="1"/>
          </p:cNvPicPr>
          <p:nvPr/>
        </p:nvPicPr>
        <p:blipFill>
          <a:blip r:embed="rId6"/>
          <a:srcRect/>
          <a:stretch>
            <a:fillRect/>
          </a:stretch>
        </p:blipFill>
        <p:spPr bwMode="auto">
          <a:xfrm>
            <a:off x="9913938" y="5576888"/>
            <a:ext cx="2278062" cy="1281112"/>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3" name="Text Box 5"/>
          <p:cNvSpPr txBox="1">
            <a:spLocks noChangeArrowheads="1"/>
          </p:cNvSpPr>
          <p:nvPr/>
        </p:nvSpPr>
        <p:spPr bwMode="auto">
          <a:xfrm>
            <a:off x="1787525" y="5808663"/>
            <a:ext cx="8186738" cy="366712"/>
          </a:xfrm>
          <a:prstGeom prst="rect">
            <a:avLst/>
          </a:prstGeom>
          <a:noFill/>
          <a:ln w="9525">
            <a:noFill/>
            <a:miter lim="800000"/>
            <a:headEnd/>
            <a:tailEnd/>
          </a:ln>
          <a:effectLst/>
        </p:spPr>
        <p:txBody>
          <a:bodyPr>
            <a:spAutoFit/>
          </a:bodyPr>
          <a:lstStyle/>
          <a:p>
            <a:pPr algn="ctr"/>
            <a:r>
              <a:rPr lang="pt-BR">
                <a:solidFill>
                  <a:srgbClr val="FFFF66"/>
                </a:solidFill>
              </a:rPr>
              <a:t>Ddos Joseleide, Ecimar, Brunna, Danillo, Thiago e Natália </a:t>
            </a:r>
          </a:p>
        </p:txBody>
      </p:sp>
      <p:pic>
        <p:nvPicPr>
          <p:cNvPr id="89095" name="Imagem 5"/>
          <p:cNvPicPr>
            <a:picLocks noChangeAspect="1"/>
          </p:cNvPicPr>
          <p:nvPr/>
        </p:nvPicPr>
        <p:blipFill>
          <a:blip r:embed="rId2"/>
          <a:srcRect/>
          <a:stretch>
            <a:fillRect/>
          </a:stretch>
        </p:blipFill>
        <p:spPr bwMode="auto">
          <a:xfrm>
            <a:off x="3535363" y="6162675"/>
            <a:ext cx="4657725" cy="695325"/>
          </a:xfrm>
          <a:prstGeom prst="rect">
            <a:avLst/>
          </a:prstGeom>
          <a:noFill/>
          <a:ln w="9525">
            <a:noFill/>
            <a:miter lim="800000"/>
            <a:headEnd/>
            <a:tailEnd/>
          </a:ln>
        </p:spPr>
      </p:pic>
      <p:pic>
        <p:nvPicPr>
          <p:cNvPr id="89098" name="Picture 10" descr="20160309_103555"/>
          <p:cNvPicPr>
            <a:picLocks noChangeAspect="1" noChangeArrowheads="1"/>
          </p:cNvPicPr>
          <p:nvPr/>
        </p:nvPicPr>
        <p:blipFill>
          <a:blip r:embed="rId3"/>
          <a:srcRect/>
          <a:stretch>
            <a:fillRect/>
          </a:stretch>
        </p:blipFill>
        <p:spPr bwMode="auto">
          <a:xfrm>
            <a:off x="649288" y="188913"/>
            <a:ext cx="9893300" cy="5564187"/>
          </a:xfrm>
          <a:prstGeom prst="rect">
            <a:avLst/>
          </a:prstGeom>
          <a:noFill/>
          <a:ln w="38100">
            <a:solidFill>
              <a:srgbClr val="0000FF"/>
            </a:solidFill>
            <a:miter lim="800000"/>
            <a:headEnd/>
            <a:tailEnd/>
          </a:ln>
        </p:spPr>
      </p:pic>
      <p:pic>
        <p:nvPicPr>
          <p:cNvPr id="89099" name="Imagem 4"/>
          <p:cNvPicPr>
            <a:picLocks noChangeAspect="1"/>
          </p:cNvPicPr>
          <p:nvPr/>
        </p:nvPicPr>
        <p:blipFill>
          <a:blip r:embed="rId4"/>
          <a:srcRect/>
          <a:stretch>
            <a:fillRect/>
          </a:stretch>
        </p:blipFill>
        <p:spPr bwMode="auto">
          <a:xfrm>
            <a:off x="9531350" y="5084763"/>
            <a:ext cx="1014413" cy="64135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3"/>
          <p:cNvSpPr>
            <a:spLocks noGrp="1"/>
          </p:cNvSpPr>
          <p:nvPr>
            <p:ph type="title"/>
          </p:nvPr>
        </p:nvSpPr>
        <p:spPr/>
        <p:txBody>
          <a:bodyPr/>
          <a:lstStyle/>
          <a:p>
            <a:pPr algn="ctr"/>
            <a:r>
              <a:rPr lang="pt-BR" smtClean="0"/>
              <a:t>INTRODUÇÃO</a:t>
            </a:r>
          </a:p>
        </p:txBody>
      </p:sp>
      <p:sp>
        <p:nvSpPr>
          <p:cNvPr id="6147" name="Espaço Reservado para Conteúdo 4"/>
          <p:cNvSpPr>
            <a:spLocks noGrp="1"/>
          </p:cNvSpPr>
          <p:nvPr>
            <p:ph idx="1"/>
          </p:nvPr>
        </p:nvSpPr>
        <p:spPr/>
        <p:txBody>
          <a:bodyPr/>
          <a:lstStyle/>
          <a:p>
            <a:r>
              <a:rPr lang="pt-BR" smtClean="0"/>
              <a:t>Avanços tecnológicos têm aumentado a taxa de sobrevivência de prematuros e recém-nascidos doentes e têm baixado os índices de deficiências deveras, como paralisia cerebral (1)</a:t>
            </a:r>
          </a:p>
          <a:p>
            <a:r>
              <a:rPr lang="pt-BR" smtClean="0"/>
              <a:t>Porém, comprometimentos cognitivos e motores leves têm sido associados a resultados ruins de neurodesenvolvimento quando há fatores de risco sociais(2):</a:t>
            </a:r>
          </a:p>
          <a:p>
            <a:pPr lvl="1"/>
            <a:r>
              <a:rPr lang="pt-BR" smtClean="0"/>
              <a:t>Pré-termos de &lt; 32 semanas e/ou &lt;1500g tem como fator de risco o baixo desenvolvimento educacional dos pais. Podendo ocorrer em 50-75% dos casos</a:t>
            </a:r>
          </a:p>
          <a:p>
            <a:r>
              <a:rPr lang="pt-BR" smtClean="0"/>
              <a:t>Lesões cerebrais e displasia broncopulmonar tem baixa relação com os pais (5,6)</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pPr algn="ctr"/>
            <a:r>
              <a:rPr lang="pt-BR" smtClean="0"/>
              <a:t>INTRODUÇÃO </a:t>
            </a:r>
          </a:p>
        </p:txBody>
      </p:sp>
      <p:sp>
        <p:nvSpPr>
          <p:cNvPr id="7171" name="Espaço Reservado para Conteúdo 2"/>
          <p:cNvSpPr>
            <a:spLocks noGrp="1"/>
          </p:cNvSpPr>
          <p:nvPr>
            <p:ph idx="1"/>
          </p:nvPr>
        </p:nvSpPr>
        <p:spPr/>
        <p:txBody>
          <a:bodyPr/>
          <a:lstStyle/>
          <a:p>
            <a:r>
              <a:rPr lang="pt-BR" smtClean="0"/>
              <a:t>Em resposta a estes resultados, os focos desta pesquisa de nascidos pré-termos mudou:</a:t>
            </a:r>
          </a:p>
          <a:p>
            <a:pPr lvl="1"/>
            <a:r>
              <a:rPr lang="pt-BR" smtClean="0"/>
              <a:t>De morbidade para resultados em neurodesenvolvimento.</a:t>
            </a:r>
          </a:p>
          <a:p>
            <a:r>
              <a:rPr lang="pt-BR" smtClean="0"/>
              <a:t>A revisão de Guralnick (7) relatou que </a:t>
            </a:r>
            <a:r>
              <a:rPr lang="pt-BR" smtClean="0">
                <a:solidFill>
                  <a:srgbClr val="FFFF66"/>
                </a:solidFill>
              </a:rPr>
              <a:t>intervenções precoces sobre a sensibilidade e compreensão dos pais, ao longo do desenvolvimento do filho, teve o maior impacto na melhoria dos resultados de desenvolvimento do mesmo.</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pPr algn="ctr"/>
            <a:r>
              <a:rPr lang="pt-BR" smtClean="0"/>
              <a:t>INTRODUÇÃO</a:t>
            </a:r>
          </a:p>
        </p:txBody>
      </p:sp>
      <p:sp>
        <p:nvSpPr>
          <p:cNvPr id="8195" name="Espaço Reservado para Conteúdo 2"/>
          <p:cNvSpPr>
            <a:spLocks noGrp="1"/>
          </p:cNvSpPr>
          <p:nvPr>
            <p:ph idx="1"/>
          </p:nvPr>
        </p:nvSpPr>
        <p:spPr/>
        <p:txBody>
          <a:bodyPr/>
          <a:lstStyle/>
          <a:p>
            <a:r>
              <a:rPr lang="pt-BR" smtClean="0"/>
              <a:t>Previamente, os autores deste artigo realizaram um estudo randomizado controlado que avaliou os efeitos de intervenções precoces no neurodesenvolvimento de lactentes (9)com:</a:t>
            </a:r>
          </a:p>
          <a:p>
            <a:pPr lvl="1"/>
            <a:r>
              <a:rPr lang="pt-BR" smtClean="0"/>
              <a:t>&lt; 32 semanas e /ou</a:t>
            </a:r>
          </a:p>
          <a:p>
            <a:pPr lvl="1"/>
            <a:r>
              <a:rPr lang="pt-BR" smtClean="0"/>
              <a:t>&lt; 1.500g</a:t>
            </a:r>
          </a:p>
          <a:p>
            <a:r>
              <a:rPr lang="pt-BR" smtClean="0"/>
              <a:t>Revelou efeitos significativos sobre o desenvolvimento cognitivo e motor em 6, 12, 24 meses e em 5 anos e meio (10-13)</a:t>
            </a:r>
          </a:p>
          <a:p>
            <a:pPr lvl="1"/>
            <a:r>
              <a:rPr lang="pt-BR" smtClean="0"/>
              <a:t>Houve também melhora no desenvolvimento do prematuro e naqueles com displasia broncopulmonar (12)</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pPr algn="ctr"/>
            <a:r>
              <a:rPr lang="pt-BR" smtClean="0"/>
              <a:t>INTRODUÇÃO</a:t>
            </a:r>
          </a:p>
        </p:txBody>
      </p:sp>
      <p:sp>
        <p:nvSpPr>
          <p:cNvPr id="9219" name="Espaço Reservado para Conteúdo 2"/>
          <p:cNvSpPr>
            <a:spLocks noGrp="1"/>
          </p:cNvSpPr>
          <p:nvPr>
            <p:ph idx="1"/>
          </p:nvPr>
        </p:nvSpPr>
        <p:spPr/>
        <p:txBody>
          <a:bodyPr/>
          <a:lstStyle/>
          <a:p>
            <a:r>
              <a:rPr lang="pt-BR" smtClean="0"/>
              <a:t>Este artigo descreve os efeitos da Avaliação Comportamental Infantil e Programa de Intervenção (</a:t>
            </a:r>
            <a:r>
              <a:rPr lang="pt-BR" b="1" i="1" smtClean="0"/>
              <a:t>IBAIP: Infant Behavioral Assesment and Intervention Program</a:t>
            </a:r>
            <a:r>
              <a:rPr lang="pt-BR" smtClean="0"/>
              <a:t>) sobre o desenvolvimento cognitivo e motor do prematuro e do muito baixo peso ao nascer (&lt;32 semanas e &lt;1.500g). </a:t>
            </a:r>
          </a:p>
          <a:p>
            <a:r>
              <a:rPr lang="pt-BR" smtClean="0"/>
              <a:t>Engloba criança de 6 meses até 5 anos e meio de idade utilizando dados longitudinais.</a:t>
            </a:r>
          </a:p>
          <a:p>
            <a:r>
              <a:rPr lang="pt-BR" smtClean="0"/>
              <a:t>Apresenta também efeitos de intervenções longitudinais em subgrupos de prematuros e recém-nascidos (RN) de muito baixo peso com displasia broncopulmonar e nascidos de mãe com baixa escolaridade.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pPr algn="ctr"/>
            <a:r>
              <a:rPr lang="pt-BR" smtClean="0"/>
              <a:t>MÉTODOS</a:t>
            </a:r>
          </a:p>
        </p:txBody>
      </p:sp>
      <p:sp>
        <p:nvSpPr>
          <p:cNvPr id="3" name="Espaço Reservado para Conteúdo 2"/>
          <p:cNvSpPr>
            <a:spLocks noGrp="1"/>
          </p:cNvSpPr>
          <p:nvPr>
            <p:ph idx="1"/>
          </p:nvPr>
        </p:nvSpPr>
        <p:spPr/>
        <p:txBody>
          <a:bodyPr>
            <a:normAutofit/>
          </a:bodyPr>
          <a:lstStyle/>
          <a:p>
            <a:r>
              <a:rPr lang="pt-BR" sz="1900" smtClean="0"/>
              <a:t>Estudo foi desenhado entre 2004 e 2007 (10-12)</a:t>
            </a:r>
          </a:p>
          <a:p>
            <a:pPr lvl="1"/>
            <a:r>
              <a:rPr lang="pt-BR" sz="1700" smtClean="0"/>
              <a:t>Ensaio multicêntrico randomizado:</a:t>
            </a:r>
          </a:p>
          <a:p>
            <a:pPr lvl="2"/>
            <a:r>
              <a:rPr lang="pt-BR" sz="1500" smtClean="0"/>
              <a:t>Utilizado para comparar os efeitos da Avaliação Infantil Comportamental e Programa de intervenção (IBAIP) com cuidados de acompanhamento padrão.</a:t>
            </a:r>
          </a:p>
          <a:p>
            <a:pPr lvl="2"/>
            <a:r>
              <a:rPr lang="pt-BR" sz="1500" smtClean="0"/>
              <a:t>Compararam o desenvolvimento cognitivo e motor, regulação comportamental e interação dos pais com os bebês (prematuros e de muito baixo peso)</a:t>
            </a:r>
          </a:p>
          <a:p>
            <a:pPr lvl="2"/>
            <a:r>
              <a:rPr lang="pt-BR" sz="1500" smtClean="0"/>
              <a:t>Foram examinadas crianças com 6, 12, e 24 meses de idade corrigida</a:t>
            </a:r>
          </a:p>
          <a:p>
            <a:pPr lvl="2"/>
            <a:r>
              <a:rPr lang="pt-BR" sz="1500" smtClean="0"/>
              <a:t>Participaram do estudo: 2 Hospitais de nível terciário e 5 Hospitais gerais em Amsterdam.</a:t>
            </a:r>
          </a:p>
          <a:p>
            <a:r>
              <a:rPr lang="pt-BR" sz="1900" smtClean="0"/>
              <a:t>Entre 2009-2011 (13)</a:t>
            </a:r>
          </a:p>
          <a:p>
            <a:pPr lvl="1"/>
            <a:r>
              <a:rPr lang="pt-BR" sz="1700" smtClean="0"/>
              <a:t>Foi realizado um estudo de acompanhamento para avaliar os efeitos da IBAIP em crianças com 5 anos e meio.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pPr algn="ctr"/>
            <a:r>
              <a:rPr lang="pt-BR" smtClean="0"/>
              <a:t>MÉTODOS</a:t>
            </a:r>
          </a:p>
        </p:txBody>
      </p:sp>
      <p:sp>
        <p:nvSpPr>
          <p:cNvPr id="3" name="Espaço Reservado para Conteúdo 2"/>
          <p:cNvSpPr>
            <a:spLocks noGrp="1"/>
          </p:cNvSpPr>
          <p:nvPr>
            <p:ph idx="1"/>
          </p:nvPr>
        </p:nvSpPr>
        <p:spPr/>
        <p:txBody>
          <a:bodyPr>
            <a:normAutofit/>
          </a:bodyPr>
          <a:lstStyle/>
          <a:p>
            <a:r>
              <a:rPr lang="pt-BR" smtClean="0"/>
              <a:t>Participantes e Procedimento de Estudo</a:t>
            </a:r>
          </a:p>
          <a:p>
            <a:pPr lvl="1"/>
            <a:r>
              <a:rPr lang="pt-BR" smtClean="0"/>
              <a:t>Elegíveis:</a:t>
            </a:r>
          </a:p>
          <a:p>
            <a:pPr lvl="2"/>
            <a:r>
              <a:rPr lang="pt-BR" smtClean="0"/>
              <a:t>Lactentes com idade gestacional &lt; 32 semanas e/ou</a:t>
            </a:r>
          </a:p>
          <a:p>
            <a:pPr lvl="2"/>
            <a:r>
              <a:rPr lang="pt-BR" smtClean="0"/>
              <a:t>Peso ao nascer &lt; 1.500g</a:t>
            </a:r>
          </a:p>
          <a:p>
            <a:pPr lvl="1"/>
            <a:r>
              <a:rPr lang="pt-BR" smtClean="0"/>
              <a:t>Excluídas se:</a:t>
            </a:r>
          </a:p>
          <a:p>
            <a:pPr lvl="2"/>
            <a:r>
              <a:rPr lang="pt-BR" smtClean="0"/>
              <a:t>Anormalidades congênitas graves</a:t>
            </a:r>
          </a:p>
          <a:p>
            <a:pPr lvl="2"/>
            <a:r>
              <a:rPr lang="pt-BR" smtClean="0"/>
              <a:t>Mãe com doença física ou mental grave</a:t>
            </a:r>
          </a:p>
          <a:p>
            <a:pPr lvl="2"/>
            <a:r>
              <a:rPr lang="pt-BR" smtClean="0"/>
              <a:t>Família não falava holandês</a:t>
            </a:r>
          </a:p>
          <a:p>
            <a:pPr lvl="2"/>
            <a:r>
              <a:rPr lang="pt-BR" smtClean="0"/>
              <a:t>Estavam participando de outros estudos</a:t>
            </a:r>
          </a:p>
          <a:p>
            <a:pPr lvl="2"/>
            <a:endParaRPr lang="pt-BR" smtClean="0"/>
          </a:p>
          <a:p>
            <a:pPr lvl="2">
              <a:buFont typeface="Wingdings 3" pitchFamily="18" charset="2"/>
              <a:buNone/>
            </a:pPr>
            <a:r>
              <a:rPr lang="pt-BR" smtClean="0"/>
              <a:t>Na </a:t>
            </a:r>
            <a:r>
              <a:rPr lang="pt-BR" smtClean="0">
                <a:solidFill>
                  <a:srgbClr val="0000FF"/>
                </a:solidFill>
              </a:rPr>
              <a:t>Figura 1</a:t>
            </a:r>
            <a:r>
              <a:rPr lang="pt-BR" smtClean="0"/>
              <a:t>, o fluxo grama do estudo</a:t>
            </a:r>
          </a:p>
          <a:p>
            <a:pPr lvl="2"/>
            <a:endParaRPr lang="pt-BR" smtClean="0"/>
          </a:p>
          <a:p>
            <a:pPr lvl="2"/>
            <a:endParaRPr lang="pt-BR" smtClean="0"/>
          </a:p>
          <a:p>
            <a:pPr lvl="1">
              <a:buFont typeface="Wingdings 3" pitchFamily="18" charset="2"/>
              <a:buNone/>
            </a:pPr>
            <a:endParaRPr 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Imagem 4"/>
          <p:cNvPicPr>
            <a:picLocks noChangeAspect="1" noChangeArrowheads="1"/>
          </p:cNvPicPr>
          <p:nvPr/>
        </p:nvPicPr>
        <p:blipFill>
          <a:blip r:embed="rId2"/>
          <a:srcRect/>
          <a:stretch>
            <a:fillRect/>
          </a:stretch>
        </p:blipFill>
        <p:spPr bwMode="auto">
          <a:xfrm>
            <a:off x="0" y="793750"/>
            <a:ext cx="5346700" cy="5422900"/>
          </a:xfrm>
          <a:prstGeom prst="rect">
            <a:avLst/>
          </a:prstGeom>
          <a:noFill/>
          <a:ln w="9525">
            <a:noFill/>
            <a:miter lim="800000"/>
            <a:headEnd/>
            <a:tailEnd/>
          </a:ln>
        </p:spPr>
      </p:pic>
      <p:sp>
        <p:nvSpPr>
          <p:cNvPr id="12295" name="Rectangle 7"/>
          <p:cNvSpPr>
            <a:spLocks noChangeArrowheads="1"/>
          </p:cNvSpPr>
          <p:nvPr/>
        </p:nvSpPr>
        <p:spPr bwMode="auto">
          <a:xfrm>
            <a:off x="5330825" y="2827338"/>
            <a:ext cx="6861175" cy="2192337"/>
          </a:xfrm>
          <a:prstGeom prst="rect">
            <a:avLst/>
          </a:prstGeom>
          <a:noFill/>
          <a:ln w="9525">
            <a:noFill/>
            <a:miter lim="800000"/>
            <a:headEnd/>
            <a:tailEnd/>
          </a:ln>
          <a:effectLst/>
        </p:spPr>
        <p:txBody>
          <a:bodyPr anchor="ctr">
            <a:spAutoFit/>
          </a:bodyPr>
          <a:lstStyle/>
          <a:p>
            <a:r>
              <a:rPr lang="pt-BR" sz="1400" b="1"/>
              <a:t>Figure 1: </a:t>
            </a:r>
            <a:r>
              <a:rPr lang="pt-BR" sz="1400"/>
              <a:t>Study flow diagram shows, for each time-point, the number of participants,</a:t>
            </a:r>
            <a:br>
              <a:rPr lang="pt-BR" sz="1400"/>
            </a:br>
            <a:r>
              <a:rPr lang="pt-BR" sz="1400"/>
              <a:t>the reasons for not participating and assessment instruments used for all the children</a:t>
            </a:r>
            <a:br>
              <a:rPr lang="pt-BR" sz="1400"/>
            </a:br>
            <a:r>
              <a:rPr lang="pt-BR" sz="1400"/>
              <a:t>who were included. Abbreviations: BSID-II-NL, Bayley Scales of Infant Development,</a:t>
            </a:r>
            <a:br>
              <a:rPr lang="pt-BR" sz="1400"/>
            </a:br>
            <a:r>
              <a:rPr lang="pt-BR" sz="1400"/>
              <a:t>Dutch second edition; CS, Cognitive scale; MS, Motor scale; WPPSI-III-NL, Wechsler</a:t>
            </a:r>
            <a:br>
              <a:rPr lang="pt-BR" sz="1400"/>
            </a:br>
            <a:r>
              <a:rPr lang="pt-BR" sz="1400"/>
              <a:t>Preschool and Primary Scale of Intelligence, Dutch third edition; MABC-2, Movement</a:t>
            </a:r>
            <a:br>
              <a:rPr lang="pt-BR" sz="1400"/>
            </a:br>
            <a:r>
              <a:rPr lang="pt-BR" sz="1400"/>
              <a:t>Assessment Battery for Children; second edition</a:t>
            </a:r>
            <a:r>
              <a:rPr lang="pt-BR"/>
              <a:t>.</a:t>
            </a:r>
            <a:br>
              <a:rPr lang="pt-BR"/>
            </a:br>
            <a:r>
              <a:rPr lang="pt-BR"/>
              <a:t/>
            </a:r>
            <a:br>
              <a:rPr lang="pt-BR"/>
            </a:br>
            <a:endParaRPr lang="pt-B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pPr algn="ctr"/>
            <a:r>
              <a:rPr lang="pt-BR" smtClean="0"/>
              <a:t>MÉTODOS</a:t>
            </a:r>
          </a:p>
        </p:txBody>
      </p:sp>
      <p:sp>
        <p:nvSpPr>
          <p:cNvPr id="3" name="Espaço Reservado para Conteúdo 2"/>
          <p:cNvSpPr>
            <a:spLocks noGrp="1"/>
          </p:cNvSpPr>
          <p:nvPr>
            <p:ph idx="1"/>
          </p:nvPr>
        </p:nvSpPr>
        <p:spPr/>
        <p:txBody>
          <a:bodyPr>
            <a:normAutofit/>
          </a:bodyPr>
          <a:lstStyle/>
          <a:p>
            <a:pPr>
              <a:lnSpc>
                <a:spcPct val="90000"/>
              </a:lnSpc>
            </a:pPr>
            <a:r>
              <a:rPr lang="pt-BR" smtClean="0"/>
              <a:t>Participantes e Procedimento de Estudo</a:t>
            </a:r>
          </a:p>
          <a:p>
            <a:pPr lvl="1">
              <a:lnSpc>
                <a:spcPct val="90000"/>
              </a:lnSpc>
            </a:pPr>
            <a:r>
              <a:rPr lang="pt-BR" smtClean="0"/>
              <a:t>Os bebês foram randomizados para dois grupos:</a:t>
            </a:r>
          </a:p>
          <a:p>
            <a:pPr lvl="2">
              <a:lnSpc>
                <a:spcPct val="90000"/>
              </a:lnSpc>
            </a:pPr>
            <a:r>
              <a:rPr lang="pt-BR" smtClean="0"/>
              <a:t>IBAIP (Avaliação Infantil Comportamental e Programa de intervenção)</a:t>
            </a:r>
          </a:p>
          <a:p>
            <a:pPr lvl="3">
              <a:lnSpc>
                <a:spcPct val="90000"/>
              </a:lnSpc>
            </a:pPr>
            <a:r>
              <a:rPr lang="pt-BR" smtClean="0"/>
              <a:t>É um programa de intervenção neurocomportamental que aborda tanto a criança como os pais e é baseado no modelo synactive de organização comportamental neonatal (Als, 1986) (14)</a:t>
            </a:r>
          </a:p>
          <a:p>
            <a:pPr lvl="3">
              <a:lnSpc>
                <a:spcPct val="90000"/>
              </a:lnSpc>
            </a:pPr>
            <a:r>
              <a:rPr lang="pt-BR" smtClean="0"/>
              <a:t>Concentra-se em fatores iniciais de desenvolvimento, ambiente e comportamento</a:t>
            </a:r>
          </a:p>
          <a:p>
            <a:pPr lvl="3">
              <a:lnSpc>
                <a:spcPct val="90000"/>
              </a:lnSpc>
            </a:pPr>
            <a:r>
              <a:rPr lang="pt-BR" smtClean="0"/>
              <a:t>Visa apoiar a competência de auto-regulação da criança e múltiplas funções do desenvolvimento através de interações entre pais e filhos</a:t>
            </a:r>
          </a:p>
          <a:p>
            <a:pPr lvl="3">
              <a:lnSpc>
                <a:spcPct val="90000"/>
              </a:lnSpc>
            </a:pPr>
            <a:r>
              <a:rPr lang="pt-BR" smtClean="0"/>
              <a:t>O terapeuta ajuda os pais a interagir com sensibilidade e responsavelmente com a sua criança.</a:t>
            </a:r>
          </a:p>
          <a:p>
            <a:pPr lvl="2">
              <a:lnSpc>
                <a:spcPct val="90000"/>
              </a:lnSpc>
            </a:pPr>
            <a:r>
              <a:rPr lang="pt-BR" smtClean="0"/>
              <a:t>Grupo controle</a:t>
            </a:r>
          </a:p>
          <a:p>
            <a:pPr lvl="3">
              <a:lnSpc>
                <a:spcPct val="90000"/>
              </a:lnSpc>
            </a:pPr>
            <a:r>
              <a:rPr lang="pt-BR" smtClean="0"/>
              <a:t>Recebeu cuidados padrões, incluindo referência à fisioterapia pediátrica quando ela era considerada necessária pelo pediatra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p:txBody>
          <a:bodyPr/>
          <a:lstStyle/>
          <a:p>
            <a:pPr algn="ctr"/>
            <a:r>
              <a:rPr lang="pt-BR" smtClean="0"/>
              <a:t>MÉTODOS</a:t>
            </a:r>
          </a:p>
        </p:txBody>
      </p:sp>
      <p:sp>
        <p:nvSpPr>
          <p:cNvPr id="15363" name="Espaço Reservado para Conteúdo 2"/>
          <p:cNvSpPr>
            <a:spLocks noGrp="1"/>
          </p:cNvSpPr>
          <p:nvPr>
            <p:ph idx="1"/>
          </p:nvPr>
        </p:nvSpPr>
        <p:spPr/>
        <p:txBody>
          <a:bodyPr/>
          <a:lstStyle/>
          <a:p>
            <a:r>
              <a:rPr lang="pt-BR" smtClean="0"/>
              <a:t>Participantes e Procedimento de Estudo</a:t>
            </a:r>
          </a:p>
          <a:p>
            <a:pPr lvl="1"/>
            <a:r>
              <a:rPr lang="pt-BR" smtClean="0"/>
              <a:t>A intervenção era guiada pela “Avaliação Comportamental Infantil”</a:t>
            </a:r>
          </a:p>
          <a:p>
            <a:pPr lvl="2"/>
            <a:r>
              <a:rPr lang="pt-BR" smtClean="0"/>
              <a:t>Ferramenta de observação que classifica em 4 subsistemas:</a:t>
            </a:r>
          </a:p>
          <a:p>
            <a:pPr lvl="3"/>
            <a:r>
              <a:rPr lang="pt-BR" smtClean="0"/>
              <a:t>Sistema de Atenção</a:t>
            </a:r>
          </a:p>
          <a:p>
            <a:pPr lvl="3"/>
            <a:r>
              <a:rPr lang="pt-BR" smtClean="0"/>
              <a:t>Interação Autonômico</a:t>
            </a:r>
          </a:p>
          <a:p>
            <a:pPr lvl="3"/>
            <a:r>
              <a:rPr lang="pt-BR" smtClean="0"/>
              <a:t>Motor</a:t>
            </a:r>
          </a:p>
          <a:p>
            <a:pPr lvl="3"/>
            <a:r>
              <a:rPr lang="pt-BR" smtClean="0"/>
              <a:t>Estado</a:t>
            </a:r>
          </a:p>
          <a:p>
            <a:pPr lvl="2"/>
            <a:r>
              <a:rPr lang="pt-BR" smtClean="0"/>
              <a:t>Dentro de cada subsistema, os comportamentos foram são interpretados em:</a:t>
            </a:r>
          </a:p>
          <a:p>
            <a:pPr lvl="3"/>
            <a:r>
              <a:rPr lang="pt-BR" smtClean="0"/>
              <a:t>Estável</a:t>
            </a:r>
          </a:p>
          <a:p>
            <a:pPr lvl="3"/>
            <a:r>
              <a:rPr lang="pt-BR" i="1" smtClean="0"/>
              <a:t>Auto-regulação</a:t>
            </a:r>
          </a:p>
          <a:p>
            <a:pPr lvl="3"/>
            <a:r>
              <a:rPr lang="pt-BR" smtClean="0"/>
              <a:t>estresse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p:txBody>
          <a:bodyPr/>
          <a:lstStyle/>
          <a:p>
            <a:pPr algn="ctr"/>
            <a:r>
              <a:rPr lang="pt-BR" smtClean="0"/>
              <a:t>MÉTODOS</a:t>
            </a:r>
          </a:p>
        </p:txBody>
      </p:sp>
      <p:sp>
        <p:nvSpPr>
          <p:cNvPr id="16387" name="Espaço Reservado para Conteúdo 2"/>
          <p:cNvSpPr>
            <a:spLocks noGrp="1"/>
          </p:cNvSpPr>
          <p:nvPr>
            <p:ph idx="1"/>
          </p:nvPr>
        </p:nvSpPr>
        <p:spPr>
          <a:xfrm>
            <a:off x="1011238" y="1331913"/>
            <a:ext cx="8947150" cy="4195762"/>
          </a:xfrm>
        </p:spPr>
        <p:txBody>
          <a:bodyPr/>
          <a:lstStyle/>
          <a:p>
            <a:r>
              <a:rPr lang="pt-BR" smtClean="0"/>
              <a:t>Dados:</a:t>
            </a:r>
          </a:p>
          <a:p>
            <a:r>
              <a:rPr lang="pt-BR" smtClean="0"/>
              <a:t>Ultrassom craniano: hemorragia intraventricular graus III e IV, leucomalácia periventricular graus I a IV e dilatação ventricular que necessitou de tratamento.</a:t>
            </a:r>
          </a:p>
          <a:p>
            <a:r>
              <a:rPr lang="pt-BR" smtClean="0"/>
              <a:t>A displasia broncopulmonar foi definida como dependência de oxigênio com 28 dias ou mais.</a:t>
            </a:r>
          </a:p>
          <a:p>
            <a:pPr lvl="1"/>
            <a:r>
              <a:rPr lang="pt-BR" smtClean="0"/>
              <a:t>As mãe foram definidas como tendo um baixo nível de educação se elas tinham recebido menos de 4 anos de escolaridade.</a:t>
            </a:r>
          </a:p>
          <a:p>
            <a:r>
              <a:rPr lang="pt-BR" smtClean="0"/>
              <a:t>Instrumento de Avaliação:</a:t>
            </a:r>
          </a:p>
          <a:p>
            <a:pPr lvl="1"/>
            <a:r>
              <a:rPr lang="pt-BR" smtClean="0"/>
              <a:t>Utilizado a escala cognitivo e psicomotor da versão neerlandesa das Escalas Bayley de Desenvolvimento Infantil (Segunda edição). (16)</a:t>
            </a:r>
          </a:p>
          <a:p>
            <a:pPr lvl="1"/>
            <a:r>
              <a:rPr lang="pt-BR" smtClean="0"/>
              <a:t>Essa escala consiste em 178 itens no processamento de informações, a coordenação olho-mão, a imitação, o desenvolvimento da linguagem, memória e resolução de problemas</a:t>
            </a:r>
          </a:p>
          <a:p>
            <a:pPr lvl="1"/>
            <a:endParaRPr lang="pt-BR"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pPr algn="ctr"/>
            <a:r>
              <a:rPr lang="pt-BR" smtClean="0"/>
              <a:t>MÉTODOS</a:t>
            </a:r>
          </a:p>
        </p:txBody>
      </p:sp>
      <p:sp>
        <p:nvSpPr>
          <p:cNvPr id="17411" name="Espaço Reservado para Conteúdo 2"/>
          <p:cNvSpPr>
            <a:spLocks noGrp="1"/>
          </p:cNvSpPr>
          <p:nvPr>
            <p:ph idx="1"/>
          </p:nvPr>
        </p:nvSpPr>
        <p:spPr/>
        <p:txBody>
          <a:bodyPr/>
          <a:lstStyle/>
          <a:p>
            <a:r>
              <a:rPr lang="pt-BR" smtClean="0"/>
              <a:t>Instrumento de Avaliação:</a:t>
            </a:r>
          </a:p>
          <a:p>
            <a:pPr lvl="1"/>
            <a:r>
              <a:rPr lang="pt-BR" smtClean="0"/>
              <a:t>111 itens de escala de habilidades fina e grossa, além de escala psicomotora</a:t>
            </a:r>
          </a:p>
          <a:p>
            <a:pPr lvl="1"/>
            <a:r>
              <a:rPr lang="pt-BR" smtClean="0"/>
              <a:t>Desenvolvimento cognitivo em crianças com 5,5 anos foi avaliado pela versão holandesa do Wechsler Preschool (17)</a:t>
            </a:r>
          </a:p>
          <a:p>
            <a:pPr lvl="2"/>
            <a:r>
              <a:rPr lang="pt-BR" smtClean="0"/>
              <a:t>Calculo verbal, desenvolvimento e quociente de inteligência em grande escala (QI)</a:t>
            </a:r>
          </a:p>
          <a:p>
            <a:pPr lvl="1"/>
            <a:r>
              <a:rPr lang="pt-BR" smtClean="0"/>
              <a:t>Desenvolvimento Motor da criança com 5,5 anos:</a:t>
            </a:r>
          </a:p>
          <a:p>
            <a:pPr lvl="2"/>
            <a:r>
              <a:rPr lang="pt-BR" smtClean="0"/>
              <a:t>Bateria de Avaliação Movimento para Crianças (18)</a:t>
            </a:r>
          </a:p>
          <a:p>
            <a:pPr lvl="3"/>
            <a:r>
              <a:rPr lang="pt-BR" smtClean="0"/>
              <a:t>Destreza manual, equilíbrio..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smtClean="0"/>
              <a:t>Análise Estatística</a:t>
            </a:r>
          </a:p>
        </p:txBody>
      </p:sp>
      <p:sp>
        <p:nvSpPr>
          <p:cNvPr id="18435" name="Espaço Reservado para Conteúdo 2"/>
          <p:cNvSpPr>
            <a:spLocks noGrp="1"/>
          </p:cNvSpPr>
          <p:nvPr>
            <p:ph idx="1"/>
          </p:nvPr>
        </p:nvSpPr>
        <p:spPr/>
        <p:txBody>
          <a:bodyPr/>
          <a:lstStyle/>
          <a:p>
            <a:r>
              <a:rPr lang="pt-BR" smtClean="0"/>
              <a:t>Análises univariadas, sob a forma de t</a:t>
            </a:r>
            <a:r>
              <a:rPr lang="pt-BR" i="1" smtClean="0"/>
              <a:t>-tests</a:t>
            </a:r>
            <a:r>
              <a:rPr lang="pt-BR" smtClean="0"/>
              <a:t> e testes de qui-quadrado, foram realizados para comparar as características perinatais e sociodemográficas do grupo IBAIP e controle</a:t>
            </a:r>
          </a:p>
          <a:p>
            <a:pPr algn="just">
              <a:buFont typeface="Wingdings" pitchFamily="2" charset="2"/>
              <a:buChar char="q"/>
            </a:pPr>
            <a:r>
              <a:rPr lang="pt-BR" smtClean="0"/>
              <a:t>Uma abordagem escore de propensão foi usada para ajustar as diferenças de grupo pré-randomização (22). </a:t>
            </a:r>
          </a:p>
          <a:p>
            <a:pPr algn="just">
              <a:buFont typeface="Wingdings" pitchFamily="2" charset="2"/>
              <a:buChar char="q"/>
            </a:pPr>
            <a:r>
              <a:rPr lang="pt-BR" smtClean="0"/>
              <a:t>O escore de propensão para cada criança foi calculada usando uma análise de regressão logística binária com a alocação grupo variável dependente, para a IBAIP ou grupos de controle. </a:t>
            </a:r>
          </a:p>
          <a:p>
            <a:endParaRPr lang="pt-BR"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t>Análise Estatística</a:t>
            </a:r>
          </a:p>
        </p:txBody>
      </p:sp>
      <p:sp>
        <p:nvSpPr>
          <p:cNvPr id="3" name="Espaço Reservado para Conteúdo 2"/>
          <p:cNvSpPr>
            <a:spLocks noGrp="1"/>
          </p:cNvSpPr>
          <p:nvPr>
            <p:ph idx="1"/>
          </p:nvPr>
        </p:nvSpPr>
        <p:spPr/>
        <p:txBody>
          <a:bodyPr rtlCol="0">
            <a:normAutofit lnSpcReduction="10000"/>
          </a:bodyPr>
          <a:lstStyle/>
          <a:p>
            <a:pPr fontAlgn="auto">
              <a:spcAft>
                <a:spcPts val="0"/>
              </a:spcAft>
              <a:buClr>
                <a:schemeClr val="bg2">
                  <a:lumMod val="40000"/>
                  <a:lumOff val="60000"/>
                </a:schemeClr>
              </a:buClr>
              <a:buFont typeface="Wingdings" panose="05000000000000000000" pitchFamily="2" charset="2"/>
              <a:buChar char="q"/>
              <a:defRPr/>
            </a:pPr>
            <a:r>
              <a:rPr lang="pt-BR" dirty="0" smtClean="0"/>
              <a:t>As variáveis independentes na análise foram:</a:t>
            </a:r>
          </a:p>
          <a:p>
            <a:pPr fontAlgn="auto">
              <a:spcAft>
                <a:spcPts val="0"/>
              </a:spcAft>
              <a:buClr>
                <a:schemeClr val="bg2">
                  <a:lumMod val="40000"/>
                  <a:lumOff val="60000"/>
                </a:schemeClr>
              </a:buClr>
              <a:buFont typeface="Wingdings 3" charset="2"/>
              <a:buChar char=""/>
              <a:defRPr/>
            </a:pPr>
            <a:r>
              <a:rPr lang="pt-BR" dirty="0" smtClean="0"/>
              <a:t>Sexo</a:t>
            </a:r>
          </a:p>
          <a:p>
            <a:pPr fontAlgn="auto">
              <a:spcAft>
                <a:spcPts val="0"/>
              </a:spcAft>
              <a:buClr>
                <a:schemeClr val="bg2">
                  <a:lumMod val="40000"/>
                  <a:lumOff val="60000"/>
                </a:schemeClr>
              </a:buClr>
              <a:buFont typeface="Wingdings 3" charset="2"/>
              <a:buChar char=""/>
              <a:defRPr/>
            </a:pPr>
            <a:r>
              <a:rPr lang="pt-BR" dirty="0" smtClean="0"/>
              <a:t>Idade gestacional inferior a 28 semanas</a:t>
            </a:r>
          </a:p>
          <a:p>
            <a:pPr fontAlgn="auto">
              <a:spcAft>
                <a:spcPts val="0"/>
              </a:spcAft>
              <a:buClr>
                <a:schemeClr val="bg2">
                  <a:lumMod val="40000"/>
                  <a:lumOff val="60000"/>
                </a:schemeClr>
              </a:buClr>
              <a:buFont typeface="Wingdings 3" charset="2"/>
              <a:buChar char=""/>
              <a:defRPr/>
            </a:pPr>
            <a:r>
              <a:rPr lang="pt-BR" dirty="0" smtClean="0"/>
              <a:t>Pequenos para a idade gestacional</a:t>
            </a:r>
          </a:p>
          <a:p>
            <a:pPr fontAlgn="auto">
              <a:spcAft>
                <a:spcPts val="0"/>
              </a:spcAft>
              <a:buClr>
                <a:schemeClr val="bg2">
                  <a:lumMod val="40000"/>
                  <a:lumOff val="60000"/>
                </a:schemeClr>
              </a:buClr>
              <a:buFont typeface="Wingdings 3" charset="2"/>
              <a:buChar char=""/>
              <a:defRPr/>
            </a:pPr>
            <a:r>
              <a:rPr lang="pt-BR" dirty="0" smtClean="0"/>
              <a:t>Uso de indometacina</a:t>
            </a:r>
          </a:p>
          <a:p>
            <a:pPr fontAlgn="auto">
              <a:spcAft>
                <a:spcPts val="0"/>
              </a:spcAft>
              <a:buClr>
                <a:schemeClr val="bg2">
                  <a:lumMod val="40000"/>
                  <a:lumOff val="60000"/>
                </a:schemeClr>
              </a:buClr>
              <a:buFont typeface="Wingdings 3" charset="2"/>
              <a:buChar char=""/>
              <a:defRPr/>
            </a:pPr>
            <a:r>
              <a:rPr lang="pt-BR" dirty="0" smtClean="0"/>
              <a:t>Uso de surfactante</a:t>
            </a:r>
          </a:p>
          <a:p>
            <a:pPr fontAlgn="auto">
              <a:spcAft>
                <a:spcPts val="0"/>
              </a:spcAft>
              <a:buClr>
                <a:schemeClr val="bg2">
                  <a:lumMod val="40000"/>
                  <a:lumOff val="60000"/>
                </a:schemeClr>
              </a:buClr>
              <a:buFont typeface="Wingdings 3" charset="2"/>
              <a:buChar char=""/>
              <a:defRPr/>
            </a:pPr>
            <a:r>
              <a:rPr lang="pt-BR" dirty="0" smtClean="0"/>
              <a:t>A pressão positiva contínua nas vias aéreas</a:t>
            </a:r>
          </a:p>
          <a:p>
            <a:pPr fontAlgn="auto">
              <a:spcAft>
                <a:spcPts val="0"/>
              </a:spcAft>
              <a:buClr>
                <a:schemeClr val="bg2">
                  <a:lumMod val="40000"/>
                  <a:lumOff val="60000"/>
                </a:schemeClr>
              </a:buClr>
              <a:buFont typeface="Wingdings 3" charset="2"/>
              <a:buChar char=""/>
              <a:defRPr/>
            </a:pPr>
            <a:r>
              <a:rPr lang="pt-BR" dirty="0" smtClean="0"/>
              <a:t>Períodos sépticas</a:t>
            </a:r>
          </a:p>
          <a:p>
            <a:pPr fontAlgn="auto">
              <a:spcAft>
                <a:spcPts val="0"/>
              </a:spcAft>
              <a:buClr>
                <a:schemeClr val="bg2">
                  <a:lumMod val="40000"/>
                  <a:lumOff val="60000"/>
                </a:schemeClr>
              </a:buClr>
              <a:buFont typeface="Wingdings 3" charset="2"/>
              <a:buChar char=""/>
              <a:defRPr/>
            </a:pPr>
            <a:r>
              <a:rPr lang="pt-BR" dirty="0" err="1" smtClean="0"/>
              <a:t>Ultra-som</a:t>
            </a:r>
            <a:r>
              <a:rPr lang="pt-BR" dirty="0" smtClean="0"/>
              <a:t> craniano anormal </a:t>
            </a:r>
          </a:p>
          <a:p>
            <a:pPr fontAlgn="auto">
              <a:spcAft>
                <a:spcPts val="0"/>
              </a:spcAft>
              <a:buClr>
                <a:schemeClr val="bg2">
                  <a:lumMod val="40000"/>
                  <a:lumOff val="60000"/>
                </a:schemeClr>
              </a:buClr>
              <a:buFont typeface="Wingdings 3" charset="2"/>
              <a:buChar char=""/>
              <a:defRPr/>
            </a:pPr>
            <a:r>
              <a:rPr lang="pt-BR" dirty="0" smtClean="0"/>
              <a:t>Primeira língua da mãe sendo holandês ou não holandês. </a:t>
            </a:r>
            <a:endParaRPr lang="pt-B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smtClean="0"/>
              <a:t>Análise Estatística</a:t>
            </a:r>
          </a:p>
        </p:txBody>
      </p:sp>
      <p:sp>
        <p:nvSpPr>
          <p:cNvPr id="20483" name="Espaço Reservado para Conteúdo 2"/>
          <p:cNvSpPr>
            <a:spLocks noGrp="1"/>
          </p:cNvSpPr>
          <p:nvPr>
            <p:ph idx="1"/>
          </p:nvPr>
        </p:nvSpPr>
        <p:spPr/>
        <p:txBody>
          <a:bodyPr/>
          <a:lstStyle/>
          <a:p>
            <a:pPr algn="just">
              <a:buFont typeface="Wingdings" pitchFamily="2" charset="2"/>
              <a:buChar char="q"/>
            </a:pPr>
            <a:r>
              <a:rPr lang="pt-BR" smtClean="0"/>
              <a:t>As variáveis de displasia broncopulmonar (DBP) e baixa escolaridade materna não foram incluídos no escore de propensão, como avaliada separadamente o resultado longitudinal de acordo com estes dois fatores de risco.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p:txBody>
          <a:bodyPr/>
          <a:lstStyle/>
          <a:p>
            <a:r>
              <a:rPr lang="pt-BR" smtClean="0"/>
              <a:t>Análise Estatística</a:t>
            </a:r>
          </a:p>
        </p:txBody>
      </p:sp>
      <p:sp>
        <p:nvSpPr>
          <p:cNvPr id="21507" name="Espaço Reservado para Conteúdo 2"/>
          <p:cNvSpPr>
            <a:spLocks noGrp="1"/>
          </p:cNvSpPr>
          <p:nvPr>
            <p:ph idx="1"/>
          </p:nvPr>
        </p:nvSpPr>
        <p:spPr>
          <a:xfrm>
            <a:off x="1022350" y="1452563"/>
            <a:ext cx="8947150" cy="4195762"/>
          </a:xfrm>
        </p:spPr>
        <p:txBody>
          <a:bodyPr/>
          <a:lstStyle/>
          <a:p>
            <a:pPr algn="just">
              <a:buFont typeface="Wingdings" pitchFamily="2" charset="2"/>
              <a:buChar char="q"/>
            </a:pPr>
            <a:r>
              <a:rPr lang="pt-BR" smtClean="0"/>
              <a:t>A fim de facilitar as comparações entre as avaliações cognitivas e motoras através de pontos de tempo e instrumentos, foram gerados escores de  desvio padrão (Z) do total de pontuações cognitivas e motoras dos instrumentos de avaliação acima mencionados para cada ponto de tempo. </a:t>
            </a:r>
          </a:p>
          <a:p>
            <a:pPr>
              <a:buFont typeface="Wingdings" pitchFamily="2" charset="2"/>
              <a:buChar char="q"/>
            </a:pPr>
            <a:r>
              <a:rPr lang="pt-BR" smtClean="0"/>
              <a:t>Além disso, foram calculadas médias e desvios padrão para os escores cognitivos e motores em cada ponto de tempo.</a:t>
            </a:r>
          </a:p>
          <a:p>
            <a:pPr>
              <a:buFont typeface="Wingdings" pitchFamily="2" charset="2"/>
              <a:buChar char="q"/>
            </a:pPr>
            <a:r>
              <a:rPr lang="pt-BR" smtClean="0"/>
              <a:t>Dois modelos lineares foram construídos para avaliar separadamente os efeitos longitudinais da intervenção sobre o desenvolvimento cognitivo e motor e estes foram ajustados para diferenças entre os grupos.</a:t>
            </a:r>
          </a:p>
          <a:p>
            <a:pPr>
              <a:buFont typeface="Wingdings" pitchFamily="2" charset="2"/>
              <a:buChar char="q"/>
            </a:pPr>
            <a:r>
              <a:rPr lang="pt-BR" smtClean="0"/>
              <a:t>Um valor p inferior a 0,05 foi considerado estatisticamente significativo</a:t>
            </a:r>
          </a:p>
          <a:p>
            <a:pPr>
              <a:buFont typeface="Wingdings" pitchFamily="2" charset="2"/>
              <a:buChar char="q"/>
            </a:pPr>
            <a:r>
              <a:rPr lang="pt-BR" smtClean="0"/>
              <a:t>Todas as análises estatísticas foram realizadas utilizando o programa de computador SPSS, versão 20.0 (SPSS Inc., Illinois, EUA).</a:t>
            </a:r>
          </a:p>
          <a:p>
            <a:pPr>
              <a:buFont typeface="Wingdings" pitchFamily="2" charset="2"/>
              <a:buChar char="q"/>
            </a:pPr>
            <a:endParaRPr lang="pt-BR" smtClean="0"/>
          </a:p>
          <a:p>
            <a:pPr algn="just">
              <a:buFont typeface="Wingdings" pitchFamily="2" charset="2"/>
              <a:buChar char="q"/>
            </a:pPr>
            <a:endParaRPr lang="pt-BR"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1"/>
          <p:cNvSpPr>
            <a:spLocks noGrp="1"/>
          </p:cNvSpPr>
          <p:nvPr>
            <p:ph type="title"/>
          </p:nvPr>
        </p:nvSpPr>
        <p:spPr/>
        <p:txBody>
          <a:bodyPr/>
          <a:lstStyle/>
          <a:p>
            <a:r>
              <a:rPr lang="pt-BR" smtClean="0"/>
              <a:t>Resultados:</a:t>
            </a:r>
          </a:p>
        </p:txBody>
      </p:sp>
      <p:sp>
        <p:nvSpPr>
          <p:cNvPr id="33795" name="Espaço Reservado para Conteúdo 2"/>
          <p:cNvSpPr>
            <a:spLocks noGrp="1"/>
          </p:cNvSpPr>
          <p:nvPr>
            <p:ph idx="1"/>
          </p:nvPr>
        </p:nvSpPr>
        <p:spPr/>
        <p:txBody>
          <a:bodyPr/>
          <a:lstStyle/>
          <a:p>
            <a:pPr algn="just"/>
            <a:r>
              <a:rPr lang="pt-PT" smtClean="0"/>
              <a:t>Foram incluídos 176 dos 315 recém-nascidos prematuros e de muito baixo peso nascidos durante o período de inclusão no estudo: 86 crianças do grupo IBAIP e 90 crianças do grupo controle. </a:t>
            </a:r>
          </a:p>
          <a:p>
            <a:pPr algn="just"/>
            <a:r>
              <a:rPr lang="pt-PT" smtClean="0"/>
              <a:t>As taxas de resposta em seis, 12 e 24 meses e cinco anos e meio de idade corrigida foram de 100%, 98%, 97% e 80%, respectivamente, no grupo IBAIP. No grupo de controlo que eram 94%, 88%, 87% e 74%, respectivamente.</a:t>
            </a:r>
          </a:p>
          <a:p>
            <a:pPr algn="just"/>
            <a:r>
              <a:rPr lang="pt-PT" smtClean="0"/>
              <a:t>A despeito da randomização, houve algumas diferenças nas características perinatais entre os grupos, como (</a:t>
            </a:r>
            <a:r>
              <a:rPr lang="pt-PT" smtClean="0">
                <a:solidFill>
                  <a:srgbClr val="0000FF"/>
                </a:solidFill>
              </a:rPr>
              <a:t>Tabela 1</a:t>
            </a:r>
            <a:r>
              <a:rPr lang="pt-PT" smtClean="0"/>
              <a:t>):mais crianças no grupo IBAIP receberam indometacina e idade gestacional menor que 28 semanas; os RN no grupo IBAIP tiveram mais episódios sépticos, período maior de dependência de oxigênio, foram hospitalizados por tempo maior e receberam mais surfactante</a:t>
            </a:r>
            <a:endParaRPr lang="pt-BR"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14" name="Picture 10"/>
          <p:cNvPicPr>
            <a:picLocks noChangeAspect="1" noChangeArrowheads="1"/>
          </p:cNvPicPr>
          <p:nvPr/>
        </p:nvPicPr>
        <p:blipFill>
          <a:blip r:embed="rId2"/>
          <a:srcRect/>
          <a:stretch>
            <a:fillRect/>
          </a:stretch>
        </p:blipFill>
        <p:spPr bwMode="auto">
          <a:xfrm>
            <a:off x="0" y="0"/>
            <a:ext cx="6384925" cy="6735763"/>
          </a:xfrm>
          <a:prstGeom prst="rect">
            <a:avLst/>
          </a:prstGeom>
          <a:noFill/>
        </p:spPr>
      </p:pic>
      <p:sp>
        <p:nvSpPr>
          <p:cNvPr id="72716" name="Rectangle 12"/>
          <p:cNvSpPr>
            <a:spLocks noChangeArrowheads="1"/>
          </p:cNvSpPr>
          <p:nvPr/>
        </p:nvSpPr>
        <p:spPr bwMode="auto">
          <a:xfrm>
            <a:off x="6586538" y="1793875"/>
            <a:ext cx="666750" cy="274638"/>
          </a:xfrm>
          <a:prstGeom prst="rect">
            <a:avLst/>
          </a:prstGeom>
          <a:noFill/>
          <a:ln w="9525">
            <a:noFill/>
            <a:miter lim="800000"/>
            <a:headEnd/>
            <a:tailEnd/>
          </a:ln>
          <a:effectLst/>
        </p:spPr>
        <p:txBody>
          <a:bodyPr wrap="none">
            <a:spAutoFit/>
          </a:bodyPr>
          <a:lstStyle/>
          <a:p>
            <a:r>
              <a:rPr lang="pt-BR" sz="1200" b="1"/>
              <a:t>Table1</a:t>
            </a:r>
          </a:p>
        </p:txBody>
      </p:sp>
      <p:pic>
        <p:nvPicPr>
          <p:cNvPr id="72717" name="Picture 13"/>
          <p:cNvPicPr>
            <a:picLocks noChangeAspect="1" noChangeArrowheads="1"/>
          </p:cNvPicPr>
          <p:nvPr/>
        </p:nvPicPr>
        <p:blipFill>
          <a:blip r:embed="rId3"/>
          <a:srcRect/>
          <a:stretch>
            <a:fillRect/>
          </a:stretch>
        </p:blipFill>
        <p:spPr bwMode="auto">
          <a:xfrm>
            <a:off x="6613525" y="2136775"/>
            <a:ext cx="5578475" cy="2057400"/>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p:nvPr>
        </p:nvSpPr>
        <p:spPr>
          <a:xfrm>
            <a:off x="595313" y="157163"/>
            <a:ext cx="9404350" cy="1400175"/>
          </a:xfrm>
        </p:spPr>
        <p:txBody>
          <a:bodyPr/>
          <a:lstStyle/>
          <a:p>
            <a:r>
              <a:rPr lang="pt-BR" smtClean="0"/>
              <a:t>Resultados</a:t>
            </a:r>
          </a:p>
        </p:txBody>
      </p:sp>
      <p:sp>
        <p:nvSpPr>
          <p:cNvPr id="73731" name="Rectangle 3"/>
          <p:cNvSpPr>
            <a:spLocks noGrp="1"/>
          </p:cNvSpPr>
          <p:nvPr>
            <p:ph type="body" idx="1"/>
          </p:nvPr>
        </p:nvSpPr>
        <p:spPr>
          <a:xfrm>
            <a:off x="593725" y="1322388"/>
            <a:ext cx="9993313" cy="5913437"/>
          </a:xfrm>
        </p:spPr>
        <p:txBody>
          <a:bodyPr/>
          <a:lstStyle/>
          <a:p>
            <a:r>
              <a:rPr lang="pt-BR" sz="1800" smtClean="0"/>
              <a:t>A </a:t>
            </a:r>
            <a:r>
              <a:rPr lang="pt-BR" sz="1800" smtClean="0">
                <a:solidFill>
                  <a:srgbClr val="0000FF"/>
                </a:solidFill>
              </a:rPr>
              <a:t>Tabela 2a</a:t>
            </a:r>
            <a:r>
              <a:rPr lang="pt-BR" sz="1800" smtClean="0"/>
              <a:t> mostra o desenvolvimento cognitivo e motor  nas idades corrigidas de 6, 12 e 24 meses e 5,5 anos e ao longo do tempo.</a:t>
            </a:r>
          </a:p>
          <a:p>
            <a:r>
              <a:rPr lang="pt-BR" sz="1800" smtClean="0"/>
              <a:t>O grupo IBAIP teve maiores escores do que o grupo controle em todos os pontos de tempo.</a:t>
            </a:r>
          </a:p>
          <a:p>
            <a:r>
              <a:rPr lang="pt-BR" sz="1800" b="1" smtClean="0">
                <a:solidFill>
                  <a:srgbClr val="FFFF66"/>
                </a:solidFill>
              </a:rPr>
              <a:t>A análise longitudinal dos dados mostrou ganhos precoces no desenvolvimento motor após a intervenção que persistiu na idade corrigida de 5 anos. </a:t>
            </a:r>
            <a:r>
              <a:rPr lang="pt-BR" sz="1800" b="1" smtClean="0">
                <a:solidFill>
                  <a:srgbClr val="0000FF"/>
                </a:solidFill>
              </a:rPr>
              <a:t>Figura 2E.</a:t>
            </a:r>
          </a:p>
          <a:p>
            <a:r>
              <a:rPr lang="pt-BR" sz="1800" smtClean="0"/>
              <a:t>Em contraste, </a:t>
            </a:r>
            <a:r>
              <a:rPr lang="pt-BR" sz="1800" b="1" smtClean="0">
                <a:solidFill>
                  <a:srgbClr val="FF0066"/>
                </a:solidFill>
              </a:rPr>
              <a:t>a intervenção longitudinal sobre o desenvolvimento cognitivo foi pequena e não significativa. </a:t>
            </a:r>
            <a:r>
              <a:rPr lang="pt-BR" sz="1800" b="1" smtClean="0">
                <a:solidFill>
                  <a:srgbClr val="0000FF"/>
                </a:solidFill>
              </a:rPr>
              <a:t>Figura 2A.</a:t>
            </a:r>
          </a:p>
          <a:p>
            <a:r>
              <a:rPr lang="pt-BR" sz="1800" b="1" smtClean="0">
                <a:solidFill>
                  <a:srgbClr val="FFFF66"/>
                </a:solidFill>
              </a:rPr>
              <a:t>No entanto para o subgrupo DBP, tanto o desenvolvimento motor (Figura 2G) como o cognitivo melhorou no tempo e com grandes efeitos (P=0,014 e P=0,019, respectivamente)-</a:t>
            </a:r>
            <a:r>
              <a:rPr lang="pt-BR" sz="1800" b="1" smtClean="0">
                <a:solidFill>
                  <a:srgbClr val="0000FF"/>
                </a:solidFill>
              </a:rPr>
              <a:t>Tabela 2b. Figuras 2F e 2B.</a:t>
            </a:r>
          </a:p>
          <a:p>
            <a:r>
              <a:rPr lang="pt-BR" sz="1800" b="1" smtClean="0">
                <a:solidFill>
                  <a:srgbClr val="FF0066"/>
                </a:solidFill>
              </a:rPr>
              <a:t>Nas mães com baixa educação, não se observou significante efeito da intervenção, tanto  no desenvolvimento cognitivo como motor, nos RN com DBP (P=0,65 e P=0,47, respectivamente).</a:t>
            </a:r>
            <a:r>
              <a:rPr lang="pt-BR" sz="1800" b="1" smtClean="0">
                <a:solidFill>
                  <a:srgbClr val="0000FF"/>
                </a:solidFill>
              </a:rPr>
              <a:t>Tabela 2b</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p:nvPr>
        </p:nvSpPr>
        <p:spPr>
          <a:xfrm>
            <a:off x="534988" y="0"/>
            <a:ext cx="9404350" cy="1400175"/>
          </a:xfrm>
        </p:spPr>
        <p:txBody>
          <a:bodyPr/>
          <a:lstStyle/>
          <a:p>
            <a:r>
              <a:rPr lang="pt-BR" smtClean="0"/>
              <a:t>Resultados</a:t>
            </a:r>
          </a:p>
        </p:txBody>
      </p:sp>
      <p:pic>
        <p:nvPicPr>
          <p:cNvPr id="74758" name="Imagem 3"/>
          <p:cNvPicPr>
            <a:picLocks noChangeAspect="1" noChangeArrowheads="1"/>
          </p:cNvPicPr>
          <p:nvPr/>
        </p:nvPicPr>
        <p:blipFill>
          <a:blip r:embed="rId2"/>
          <a:srcRect/>
          <a:stretch>
            <a:fillRect/>
          </a:stretch>
        </p:blipFill>
        <p:spPr bwMode="auto">
          <a:xfrm>
            <a:off x="4625975" y="3729038"/>
            <a:ext cx="5067300" cy="3128962"/>
          </a:xfrm>
          <a:prstGeom prst="rect">
            <a:avLst/>
          </a:prstGeom>
          <a:noFill/>
          <a:ln w="9525">
            <a:noFill/>
            <a:miter lim="800000"/>
            <a:headEnd/>
            <a:tailEnd/>
          </a:ln>
        </p:spPr>
      </p:pic>
      <p:sp>
        <p:nvSpPr>
          <p:cNvPr id="74759" name="Line 7"/>
          <p:cNvSpPr>
            <a:spLocks noChangeShapeType="1"/>
          </p:cNvSpPr>
          <p:nvPr/>
        </p:nvSpPr>
        <p:spPr bwMode="auto">
          <a:xfrm>
            <a:off x="6829425" y="5253038"/>
            <a:ext cx="152400" cy="203200"/>
          </a:xfrm>
          <a:prstGeom prst="line">
            <a:avLst/>
          </a:prstGeom>
          <a:noFill/>
          <a:ln w="38100">
            <a:solidFill>
              <a:srgbClr val="0000FF"/>
            </a:solidFill>
            <a:round/>
            <a:headEnd/>
            <a:tailEnd type="triangle" w="med" len="med"/>
          </a:ln>
          <a:effectLst/>
        </p:spPr>
        <p:txBody>
          <a:bodyPr/>
          <a:lstStyle/>
          <a:p>
            <a:endParaRPr lang="pt-BR"/>
          </a:p>
        </p:txBody>
      </p:sp>
      <p:sp>
        <p:nvSpPr>
          <p:cNvPr id="74760" name="Line 8"/>
          <p:cNvSpPr>
            <a:spLocks noChangeShapeType="1"/>
          </p:cNvSpPr>
          <p:nvPr/>
        </p:nvSpPr>
        <p:spPr bwMode="auto">
          <a:xfrm>
            <a:off x="6789738" y="6249988"/>
            <a:ext cx="152400" cy="203200"/>
          </a:xfrm>
          <a:prstGeom prst="line">
            <a:avLst/>
          </a:prstGeom>
          <a:noFill/>
          <a:ln w="38100">
            <a:solidFill>
              <a:srgbClr val="0000FF"/>
            </a:solidFill>
            <a:round/>
            <a:headEnd/>
            <a:tailEnd type="triangle" w="med" len="med"/>
          </a:ln>
          <a:effectLst/>
        </p:spPr>
        <p:txBody>
          <a:bodyPr/>
          <a:lstStyle/>
          <a:p>
            <a:endParaRPr lang="pt-BR"/>
          </a:p>
        </p:txBody>
      </p:sp>
      <p:sp>
        <p:nvSpPr>
          <p:cNvPr id="74762" name="Line 10"/>
          <p:cNvSpPr>
            <a:spLocks noChangeShapeType="1"/>
          </p:cNvSpPr>
          <p:nvPr/>
        </p:nvSpPr>
        <p:spPr bwMode="auto">
          <a:xfrm>
            <a:off x="8194675" y="5235575"/>
            <a:ext cx="152400" cy="203200"/>
          </a:xfrm>
          <a:prstGeom prst="line">
            <a:avLst/>
          </a:prstGeom>
          <a:noFill/>
          <a:ln w="38100">
            <a:solidFill>
              <a:schemeClr val="accent1"/>
            </a:solidFill>
            <a:round/>
            <a:headEnd/>
            <a:tailEnd type="triangle" w="med" len="med"/>
          </a:ln>
          <a:effectLst/>
        </p:spPr>
        <p:txBody>
          <a:bodyPr/>
          <a:lstStyle/>
          <a:p>
            <a:endParaRPr lang="pt-BR"/>
          </a:p>
        </p:txBody>
      </p:sp>
      <p:sp>
        <p:nvSpPr>
          <p:cNvPr id="74763" name="Line 11"/>
          <p:cNvSpPr>
            <a:spLocks noChangeShapeType="1"/>
          </p:cNvSpPr>
          <p:nvPr/>
        </p:nvSpPr>
        <p:spPr bwMode="auto">
          <a:xfrm>
            <a:off x="8202613" y="6273800"/>
            <a:ext cx="152400" cy="203200"/>
          </a:xfrm>
          <a:prstGeom prst="line">
            <a:avLst/>
          </a:prstGeom>
          <a:noFill/>
          <a:ln w="38100">
            <a:solidFill>
              <a:schemeClr val="accent1"/>
            </a:solidFill>
            <a:round/>
            <a:headEnd/>
            <a:tailEnd type="triangle" w="med" len="med"/>
          </a:ln>
          <a:effectLst/>
        </p:spPr>
        <p:txBody>
          <a:bodyPr/>
          <a:lstStyle/>
          <a:p>
            <a:endParaRPr lang="pt-BR"/>
          </a:p>
        </p:txBody>
      </p:sp>
      <p:sp>
        <p:nvSpPr>
          <p:cNvPr id="74765" name="Rectangle 13"/>
          <p:cNvSpPr>
            <a:spLocks noChangeArrowheads="1"/>
          </p:cNvSpPr>
          <p:nvPr/>
        </p:nvSpPr>
        <p:spPr bwMode="auto">
          <a:xfrm>
            <a:off x="3606800" y="2497138"/>
            <a:ext cx="1098550" cy="366712"/>
          </a:xfrm>
          <a:prstGeom prst="rect">
            <a:avLst/>
          </a:prstGeom>
          <a:noFill/>
          <a:ln w="9525">
            <a:noFill/>
            <a:miter lim="800000"/>
            <a:headEnd/>
            <a:tailEnd/>
          </a:ln>
          <a:effectLst/>
        </p:spPr>
        <p:txBody>
          <a:bodyPr>
            <a:spAutoFit/>
          </a:bodyPr>
          <a:lstStyle/>
          <a:p>
            <a:r>
              <a:rPr lang="pt-BR" b="1"/>
              <a:t>Table 2a</a:t>
            </a:r>
          </a:p>
        </p:txBody>
      </p:sp>
      <p:pic>
        <p:nvPicPr>
          <p:cNvPr id="74766" name="Picture 14"/>
          <p:cNvPicPr>
            <a:picLocks noChangeAspect="1" noChangeArrowheads="1"/>
          </p:cNvPicPr>
          <p:nvPr/>
        </p:nvPicPr>
        <p:blipFill>
          <a:blip r:embed="rId3"/>
          <a:srcRect/>
          <a:stretch>
            <a:fillRect/>
          </a:stretch>
        </p:blipFill>
        <p:spPr bwMode="auto">
          <a:xfrm>
            <a:off x="0" y="6080125"/>
            <a:ext cx="4579938" cy="777875"/>
          </a:xfrm>
          <a:prstGeom prst="rect">
            <a:avLst/>
          </a:prstGeom>
          <a:noFill/>
        </p:spPr>
      </p:pic>
      <p:sp>
        <p:nvSpPr>
          <p:cNvPr id="74767" name="Rectangle 15"/>
          <p:cNvSpPr>
            <a:spLocks noChangeArrowheads="1"/>
          </p:cNvSpPr>
          <p:nvPr/>
        </p:nvSpPr>
        <p:spPr bwMode="auto">
          <a:xfrm>
            <a:off x="0" y="5699125"/>
            <a:ext cx="1322388" cy="366713"/>
          </a:xfrm>
          <a:prstGeom prst="rect">
            <a:avLst/>
          </a:prstGeom>
          <a:noFill/>
          <a:ln w="9525">
            <a:noFill/>
            <a:miter lim="800000"/>
            <a:headEnd/>
            <a:tailEnd/>
          </a:ln>
          <a:effectLst/>
        </p:spPr>
        <p:txBody>
          <a:bodyPr>
            <a:spAutoFit/>
          </a:bodyPr>
          <a:lstStyle/>
          <a:p>
            <a:r>
              <a:rPr lang="pt-BR" b="1"/>
              <a:t>Table 2b</a:t>
            </a:r>
          </a:p>
        </p:txBody>
      </p:sp>
      <p:pic>
        <p:nvPicPr>
          <p:cNvPr id="74769" name="Picture 17"/>
          <p:cNvPicPr>
            <a:picLocks noChangeAspect="1" noChangeArrowheads="1"/>
          </p:cNvPicPr>
          <p:nvPr/>
        </p:nvPicPr>
        <p:blipFill>
          <a:blip r:embed="rId4"/>
          <a:srcRect/>
          <a:stretch>
            <a:fillRect/>
          </a:stretch>
        </p:blipFill>
        <p:spPr bwMode="auto">
          <a:xfrm>
            <a:off x="4678363" y="0"/>
            <a:ext cx="4903787" cy="3675063"/>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p:txBody>
          <a:bodyPr/>
          <a:lstStyle/>
          <a:p>
            <a:r>
              <a:rPr lang="pt-BR" smtClean="0"/>
              <a:t>Resultados:</a:t>
            </a:r>
          </a:p>
        </p:txBody>
      </p:sp>
      <p:pic>
        <p:nvPicPr>
          <p:cNvPr id="36868" name="Imagem 4"/>
          <p:cNvPicPr>
            <a:picLocks noChangeAspect="1" noChangeArrowheads="1"/>
          </p:cNvPicPr>
          <p:nvPr/>
        </p:nvPicPr>
        <p:blipFill>
          <a:blip r:embed="rId2"/>
          <a:srcRect/>
          <a:stretch>
            <a:fillRect/>
          </a:stretch>
        </p:blipFill>
        <p:spPr bwMode="auto">
          <a:xfrm>
            <a:off x="6748463" y="1531938"/>
            <a:ext cx="3863975" cy="3692525"/>
          </a:xfrm>
          <a:prstGeom prst="rect">
            <a:avLst/>
          </a:prstGeom>
          <a:noFill/>
          <a:ln w="9525">
            <a:noFill/>
            <a:miter lim="800000"/>
            <a:headEnd/>
            <a:tailEnd/>
          </a:ln>
        </p:spPr>
      </p:pic>
      <p:pic>
        <p:nvPicPr>
          <p:cNvPr id="36870" name="Imagem 3"/>
          <p:cNvPicPr>
            <a:picLocks noChangeAspect="1" noChangeArrowheads="1"/>
          </p:cNvPicPr>
          <p:nvPr/>
        </p:nvPicPr>
        <p:blipFill>
          <a:blip r:embed="rId3"/>
          <a:srcRect/>
          <a:stretch>
            <a:fillRect/>
          </a:stretch>
        </p:blipFill>
        <p:spPr bwMode="auto">
          <a:xfrm>
            <a:off x="984250" y="1419225"/>
            <a:ext cx="4429125" cy="3905250"/>
          </a:xfrm>
          <a:prstGeom prst="rect">
            <a:avLst/>
          </a:prstGeom>
          <a:noFill/>
          <a:ln w="9525">
            <a:noFill/>
            <a:miter lim="800000"/>
            <a:headEnd/>
            <a:tailEnd/>
          </a:ln>
        </p:spPr>
      </p:pic>
      <p:sp>
        <p:nvSpPr>
          <p:cNvPr id="36871" name="Line 7"/>
          <p:cNvSpPr>
            <a:spLocks noChangeShapeType="1"/>
          </p:cNvSpPr>
          <p:nvPr/>
        </p:nvSpPr>
        <p:spPr bwMode="auto">
          <a:xfrm>
            <a:off x="1900238" y="2306638"/>
            <a:ext cx="193675" cy="233362"/>
          </a:xfrm>
          <a:prstGeom prst="line">
            <a:avLst/>
          </a:prstGeom>
          <a:noFill/>
          <a:ln w="38100">
            <a:solidFill>
              <a:srgbClr val="0000FF"/>
            </a:solidFill>
            <a:round/>
            <a:headEnd/>
            <a:tailEnd type="triangle" w="med" len="med"/>
          </a:ln>
          <a:effectLst/>
        </p:spPr>
        <p:txBody>
          <a:bodyPr/>
          <a:lstStyle/>
          <a:p>
            <a:endParaRPr lang="pt-BR"/>
          </a:p>
        </p:txBody>
      </p:sp>
      <p:sp>
        <p:nvSpPr>
          <p:cNvPr id="36872" name="Line 8"/>
          <p:cNvSpPr>
            <a:spLocks noChangeShapeType="1"/>
          </p:cNvSpPr>
          <p:nvPr/>
        </p:nvSpPr>
        <p:spPr bwMode="auto">
          <a:xfrm>
            <a:off x="7426325" y="2590800"/>
            <a:ext cx="193675" cy="233363"/>
          </a:xfrm>
          <a:prstGeom prst="line">
            <a:avLst/>
          </a:prstGeom>
          <a:noFill/>
          <a:ln w="38100">
            <a:solidFill>
              <a:schemeClr val="accent1"/>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p:txBody>
          <a:bodyPr/>
          <a:lstStyle/>
          <a:p>
            <a:r>
              <a:rPr lang="pt-BR" smtClean="0"/>
              <a:t>Resultados:</a:t>
            </a:r>
          </a:p>
        </p:txBody>
      </p:sp>
      <p:pic>
        <p:nvPicPr>
          <p:cNvPr id="35846" name="Espaço Reservado para Conteúdo 4"/>
          <p:cNvPicPr>
            <a:picLocks/>
          </p:cNvPicPr>
          <p:nvPr/>
        </p:nvPicPr>
        <p:blipFill>
          <a:blip r:embed="rId2"/>
          <a:srcRect/>
          <a:stretch>
            <a:fillRect/>
          </a:stretch>
        </p:blipFill>
        <p:spPr bwMode="auto">
          <a:xfrm>
            <a:off x="630238" y="1825625"/>
            <a:ext cx="4568825" cy="3579813"/>
          </a:xfrm>
          <a:prstGeom prst="rect">
            <a:avLst/>
          </a:prstGeom>
          <a:noFill/>
          <a:ln w="9525">
            <a:noFill/>
            <a:miter lim="800000"/>
            <a:headEnd/>
            <a:tailEnd/>
          </a:ln>
        </p:spPr>
      </p:pic>
      <p:pic>
        <p:nvPicPr>
          <p:cNvPr id="35847" name="Imagem 5"/>
          <p:cNvPicPr>
            <a:picLocks noChangeAspect="1"/>
          </p:cNvPicPr>
          <p:nvPr/>
        </p:nvPicPr>
        <p:blipFill>
          <a:blip r:embed="rId3"/>
          <a:srcRect/>
          <a:stretch>
            <a:fillRect/>
          </a:stretch>
        </p:blipFill>
        <p:spPr bwMode="auto">
          <a:xfrm>
            <a:off x="5222875" y="3409950"/>
            <a:ext cx="1819275" cy="1009650"/>
          </a:xfrm>
          <a:prstGeom prst="rect">
            <a:avLst/>
          </a:prstGeom>
          <a:noFill/>
          <a:ln w="9525">
            <a:noFill/>
            <a:miter lim="800000"/>
            <a:headEnd/>
            <a:tailEnd/>
          </a:ln>
        </p:spPr>
      </p:pic>
      <p:sp>
        <p:nvSpPr>
          <p:cNvPr id="35850" name="Line 10"/>
          <p:cNvSpPr>
            <a:spLocks noChangeShapeType="1"/>
          </p:cNvSpPr>
          <p:nvPr/>
        </p:nvSpPr>
        <p:spPr bwMode="auto">
          <a:xfrm>
            <a:off x="1422400" y="2987675"/>
            <a:ext cx="193675" cy="233363"/>
          </a:xfrm>
          <a:prstGeom prst="line">
            <a:avLst/>
          </a:prstGeom>
          <a:noFill/>
          <a:ln w="38100">
            <a:solidFill>
              <a:srgbClr val="0000FF"/>
            </a:solidFill>
            <a:round/>
            <a:headEnd/>
            <a:tailEnd type="triangle" w="med" len="med"/>
          </a:ln>
          <a:effectLst/>
        </p:spPr>
        <p:txBody>
          <a:bodyPr/>
          <a:lstStyle/>
          <a:p>
            <a:endParaRPr lang="pt-BR"/>
          </a:p>
        </p:txBody>
      </p:sp>
      <p:pic>
        <p:nvPicPr>
          <p:cNvPr id="35853" name="Picture 13"/>
          <p:cNvPicPr>
            <a:picLocks noChangeAspect="1" noChangeArrowheads="1"/>
          </p:cNvPicPr>
          <p:nvPr/>
        </p:nvPicPr>
        <p:blipFill>
          <a:blip r:embed="rId4"/>
          <a:srcRect/>
          <a:stretch>
            <a:fillRect/>
          </a:stretch>
        </p:blipFill>
        <p:spPr bwMode="auto">
          <a:xfrm>
            <a:off x="7053263" y="1890713"/>
            <a:ext cx="4572000" cy="3556000"/>
          </a:xfrm>
          <a:prstGeom prst="rect">
            <a:avLst/>
          </a:prstGeom>
          <a:noFill/>
        </p:spPr>
      </p:pic>
      <p:sp>
        <p:nvSpPr>
          <p:cNvPr id="35854" name="Line 14"/>
          <p:cNvSpPr>
            <a:spLocks noChangeShapeType="1"/>
          </p:cNvSpPr>
          <p:nvPr/>
        </p:nvSpPr>
        <p:spPr bwMode="auto">
          <a:xfrm>
            <a:off x="7775575" y="2878138"/>
            <a:ext cx="193675" cy="233362"/>
          </a:xfrm>
          <a:prstGeom prst="line">
            <a:avLst/>
          </a:prstGeom>
          <a:noFill/>
          <a:ln w="38100">
            <a:solidFill>
              <a:srgbClr val="0000FF"/>
            </a:solidFill>
            <a:round/>
            <a:headEnd/>
            <a:tailEnd type="triangle" w="med" len="med"/>
          </a:ln>
          <a:effectLst/>
        </p:spPr>
        <p:txBody>
          <a:bodyPr/>
          <a:lstStyle/>
          <a:p>
            <a:endParaRPr lang="pt-BR"/>
          </a:p>
        </p:txBody>
      </p:sp>
      <p:sp>
        <p:nvSpPr>
          <p:cNvPr id="35855" name="Line 15"/>
          <p:cNvSpPr>
            <a:spLocks noChangeShapeType="1"/>
          </p:cNvSpPr>
          <p:nvPr/>
        </p:nvSpPr>
        <p:spPr bwMode="auto">
          <a:xfrm>
            <a:off x="1435100" y="3986213"/>
            <a:ext cx="193675" cy="233362"/>
          </a:xfrm>
          <a:prstGeom prst="line">
            <a:avLst/>
          </a:prstGeom>
          <a:noFill/>
          <a:ln w="38100">
            <a:solidFill>
              <a:schemeClr val="accent1"/>
            </a:solidFill>
            <a:round/>
            <a:headEnd/>
            <a:tailEnd type="triangle" w="med" len="med"/>
          </a:ln>
          <a:effectLst/>
        </p:spPr>
        <p:txBody>
          <a:bodyPr/>
          <a:lstStyle/>
          <a:p>
            <a:endParaRPr lang="pt-BR"/>
          </a:p>
        </p:txBody>
      </p:sp>
      <p:sp>
        <p:nvSpPr>
          <p:cNvPr id="35856" name="Line 16"/>
          <p:cNvSpPr>
            <a:spLocks noChangeShapeType="1"/>
          </p:cNvSpPr>
          <p:nvPr/>
        </p:nvSpPr>
        <p:spPr bwMode="auto">
          <a:xfrm>
            <a:off x="7804150" y="3711575"/>
            <a:ext cx="193675" cy="233363"/>
          </a:xfrm>
          <a:prstGeom prst="line">
            <a:avLst/>
          </a:prstGeom>
          <a:noFill/>
          <a:ln w="38100">
            <a:solidFill>
              <a:schemeClr val="accent1"/>
            </a:solidFill>
            <a:round/>
            <a:headEnd/>
            <a:tailEnd type="triangle" w="med" len="med"/>
          </a:ln>
          <a:effectLst/>
        </p:spPr>
        <p:txBody>
          <a:bodyPr/>
          <a:lstStyle/>
          <a:p>
            <a:endParaRPr lang="pt-B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ítulo 1"/>
          <p:cNvSpPr>
            <a:spLocks noGrp="1"/>
          </p:cNvSpPr>
          <p:nvPr>
            <p:ph type="title" idx="4294967295"/>
          </p:nvPr>
        </p:nvSpPr>
        <p:spPr/>
        <p:txBody>
          <a:bodyPr/>
          <a:lstStyle/>
          <a:p>
            <a:r>
              <a:rPr lang="pt-BR" smtClean="0"/>
              <a:t>Resultados:</a:t>
            </a:r>
          </a:p>
        </p:txBody>
      </p:sp>
      <p:pic>
        <p:nvPicPr>
          <p:cNvPr id="75780" name="Imagem 3"/>
          <p:cNvPicPr>
            <a:picLocks noChangeAspect="1"/>
          </p:cNvPicPr>
          <p:nvPr/>
        </p:nvPicPr>
        <p:blipFill>
          <a:blip r:embed="rId2"/>
          <a:srcRect/>
          <a:stretch>
            <a:fillRect/>
          </a:stretch>
        </p:blipFill>
        <p:spPr bwMode="auto">
          <a:xfrm>
            <a:off x="838200" y="1825625"/>
            <a:ext cx="5549900" cy="4013200"/>
          </a:xfrm>
          <a:prstGeom prst="rect">
            <a:avLst/>
          </a:prstGeom>
          <a:noFill/>
          <a:ln w="9525">
            <a:noFill/>
            <a:miter lim="800000"/>
            <a:headEnd/>
            <a:tailEnd/>
          </a:ln>
        </p:spPr>
      </p:pic>
      <p:pic>
        <p:nvPicPr>
          <p:cNvPr id="75781" name="Imagem 4"/>
          <p:cNvPicPr>
            <a:picLocks noChangeAspect="1"/>
          </p:cNvPicPr>
          <p:nvPr/>
        </p:nvPicPr>
        <p:blipFill>
          <a:blip r:embed="rId3"/>
          <a:srcRect/>
          <a:stretch>
            <a:fillRect/>
          </a:stretch>
        </p:blipFill>
        <p:spPr bwMode="auto">
          <a:xfrm>
            <a:off x="7312025" y="2473325"/>
            <a:ext cx="2690813" cy="1493838"/>
          </a:xfrm>
          <a:prstGeom prst="rect">
            <a:avLst/>
          </a:prstGeom>
          <a:noFill/>
          <a:ln w="9525">
            <a:noFill/>
            <a:miter lim="800000"/>
            <a:headEnd/>
            <a:tailEnd/>
          </a:ln>
        </p:spPr>
      </p:pic>
      <p:sp>
        <p:nvSpPr>
          <p:cNvPr id="75782" name="Line 6"/>
          <p:cNvSpPr>
            <a:spLocks noChangeShapeType="1"/>
          </p:cNvSpPr>
          <p:nvPr/>
        </p:nvSpPr>
        <p:spPr bwMode="auto">
          <a:xfrm>
            <a:off x="1727200" y="2543175"/>
            <a:ext cx="193675" cy="233363"/>
          </a:xfrm>
          <a:prstGeom prst="line">
            <a:avLst/>
          </a:prstGeom>
          <a:noFill/>
          <a:ln w="38100">
            <a:solidFill>
              <a:schemeClr val="accent1"/>
            </a:solidFill>
            <a:round/>
            <a:headEnd/>
            <a:tailEnd type="triangle" w="med" len="med"/>
          </a:ln>
          <a:effectLst/>
        </p:spPr>
        <p:txBody>
          <a:bodyPr/>
          <a:lstStyle/>
          <a:p>
            <a:endParaRPr lang="pt-B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a:xfrm>
            <a:off x="1981200" y="274638"/>
            <a:ext cx="8229600" cy="868362"/>
          </a:xfrm>
        </p:spPr>
        <p:txBody>
          <a:bodyPr/>
          <a:lstStyle/>
          <a:p>
            <a:r>
              <a:rPr lang="pt-BR" sz="2800" b="1" smtClean="0"/>
              <a:t>Discussão</a:t>
            </a:r>
          </a:p>
        </p:txBody>
      </p:sp>
      <p:sp>
        <p:nvSpPr>
          <p:cNvPr id="40963" name="Espaço Reservado para Conteúdo 2"/>
          <p:cNvSpPr>
            <a:spLocks noGrp="1"/>
          </p:cNvSpPr>
          <p:nvPr>
            <p:ph idx="1"/>
          </p:nvPr>
        </p:nvSpPr>
        <p:spPr>
          <a:xfrm>
            <a:off x="1981200" y="1143000"/>
            <a:ext cx="8229600" cy="4983163"/>
          </a:xfrm>
        </p:spPr>
        <p:txBody>
          <a:bodyPr/>
          <a:lstStyle/>
          <a:p>
            <a:pPr algn="just"/>
            <a:r>
              <a:rPr lang="pt-BR" sz="1600" smtClean="0"/>
              <a:t>Este artigo descreve os efeitos longitudinais de intervenção do IBAIP sobre o desenvolvimento  de crianças que nasceram muito prematuras e de muito baixo peso a partir dos 6 meses até  cinco anos e meio de idade;</a:t>
            </a:r>
          </a:p>
          <a:p>
            <a:pPr algn="just"/>
            <a:endParaRPr lang="pt-BR" sz="1600" smtClean="0"/>
          </a:p>
          <a:p>
            <a:pPr algn="just"/>
            <a:r>
              <a:rPr lang="pt-BR" sz="1600" smtClean="0"/>
              <a:t>Este estudo de análise de dados longitudinais demonstrou que </a:t>
            </a:r>
            <a:r>
              <a:rPr lang="pt-BR" sz="1600" smtClean="0">
                <a:solidFill>
                  <a:srgbClr val="FFFF66"/>
                </a:solidFill>
              </a:rPr>
              <a:t>os ganhos iniciais no desenvolvimento motor após a intervenção permaneceu por mais de cinco anos</a:t>
            </a:r>
          </a:p>
          <a:p>
            <a:pPr algn="just"/>
            <a:endParaRPr lang="pt-BR" sz="1600" smtClean="0">
              <a:solidFill>
                <a:srgbClr val="FFFF66"/>
              </a:solidFill>
            </a:endParaRPr>
          </a:p>
          <a:p>
            <a:pPr algn="just"/>
            <a:r>
              <a:rPr lang="pt-BR" sz="1600" smtClean="0"/>
              <a:t>o efeito da intervenção longitudinal sobre o desenvolvimento cognitivo era pequeno e não significativo</a:t>
            </a:r>
          </a:p>
          <a:p>
            <a:pPr algn="just"/>
            <a:endParaRPr lang="pt-BR" sz="1600" smtClean="0"/>
          </a:p>
          <a:p>
            <a:pPr algn="just"/>
            <a:r>
              <a:rPr lang="pt-BR" sz="1600" smtClean="0"/>
              <a:t>No entanto, </a:t>
            </a:r>
            <a:r>
              <a:rPr lang="pt-BR" sz="1600" smtClean="0">
                <a:solidFill>
                  <a:srgbClr val="FFFF66"/>
                </a:solidFill>
              </a:rPr>
              <a:t>no subgrupo de crianças de intervenção com DBP, o desenvolvimento, tanto cognitivo e motor foi melhorado ao longo do tempo, com grandes efeitos.</a:t>
            </a:r>
          </a:p>
          <a:p>
            <a:pPr algn="just"/>
            <a:endParaRPr lang="pt-BR" sz="1600" smtClean="0">
              <a:solidFill>
                <a:srgbClr val="FFFF66"/>
              </a:solidFill>
            </a:endParaRPr>
          </a:p>
          <a:p>
            <a:pPr algn="just"/>
            <a:endParaRPr lang="pt-BR" sz="1600" smtClean="0">
              <a:solidFill>
                <a:srgbClr val="FFFF66"/>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a:xfrm>
            <a:off x="1981200" y="274638"/>
            <a:ext cx="8229600" cy="1011237"/>
          </a:xfrm>
        </p:spPr>
        <p:txBody>
          <a:bodyPr/>
          <a:lstStyle/>
          <a:p>
            <a:r>
              <a:rPr lang="pt-BR" sz="2800" b="1" smtClean="0"/>
              <a:t>Discussão</a:t>
            </a:r>
            <a:endParaRPr lang="pt-BR" sz="2800" smtClean="0"/>
          </a:p>
        </p:txBody>
      </p:sp>
      <p:sp>
        <p:nvSpPr>
          <p:cNvPr id="3" name="Espaço Reservado para Conteúdo 2"/>
          <p:cNvSpPr>
            <a:spLocks noGrp="1"/>
          </p:cNvSpPr>
          <p:nvPr>
            <p:ph idx="1"/>
          </p:nvPr>
        </p:nvSpPr>
        <p:spPr>
          <a:xfrm>
            <a:off x="2095500" y="1214438"/>
            <a:ext cx="8229600" cy="5054600"/>
          </a:xfrm>
        </p:spPr>
        <p:txBody>
          <a:bodyPr>
            <a:normAutofit/>
          </a:bodyPr>
          <a:lstStyle/>
          <a:p>
            <a:pPr algn="just">
              <a:lnSpc>
                <a:spcPct val="90000"/>
              </a:lnSpc>
            </a:pPr>
            <a:r>
              <a:rPr lang="pt-BR" sz="1600" smtClean="0"/>
              <a:t>Os ganhos motores adquiridos aos seis meses, quando a intervenção terminou, foram preservados durante pelo menos cinco anos;</a:t>
            </a:r>
          </a:p>
          <a:p>
            <a:pPr algn="just">
              <a:lnSpc>
                <a:spcPct val="90000"/>
              </a:lnSpc>
              <a:buFont typeface="Wingdings 3" pitchFamily="18" charset="2"/>
              <a:buNone/>
            </a:pPr>
            <a:endParaRPr lang="pt-BR" sz="1600" smtClean="0"/>
          </a:p>
          <a:p>
            <a:pPr algn="just">
              <a:lnSpc>
                <a:spcPct val="90000"/>
              </a:lnSpc>
            </a:pPr>
            <a:r>
              <a:rPr lang="pt-BR" sz="1600" smtClean="0"/>
              <a:t>Este efeito principal estável sobre o resultado do desenvolvimento  motor ao longo do tempo, parece confirmar que </a:t>
            </a:r>
            <a:r>
              <a:rPr lang="pt-BR" sz="1600" b="1" smtClean="0">
                <a:solidFill>
                  <a:srgbClr val="FFFF66"/>
                </a:solidFill>
              </a:rPr>
              <a:t>as primeiras experiências durante os períodos sensíveis do desenvolvimento do cérebro desempenham um papel importante na formação das capacidades do cérebro e afeta o desenvolvimento de longo prazo</a:t>
            </a:r>
            <a:r>
              <a:rPr lang="pt-BR" sz="1600" smtClean="0"/>
              <a:t>  (20);</a:t>
            </a:r>
          </a:p>
          <a:p>
            <a:pPr algn="just">
              <a:lnSpc>
                <a:spcPct val="90000"/>
              </a:lnSpc>
            </a:pPr>
            <a:endParaRPr lang="pt-BR" sz="1600" smtClean="0"/>
          </a:p>
          <a:p>
            <a:pPr algn="just">
              <a:lnSpc>
                <a:spcPct val="90000"/>
              </a:lnSpc>
            </a:pPr>
            <a:r>
              <a:rPr lang="pt-BR" sz="1600" smtClean="0"/>
              <a:t>Os resultados motores positivos no presente estudo pode ser o resultado do início de apoio positivo neurocomportamental que os pais receberam com o IBAIP e ofereceram  para seus filhos, em um período sensível nas áreas cerebrais envolvidas, no que diz respeito ao desenvolvimento da autorregulação e controle motor ;</a:t>
            </a:r>
          </a:p>
          <a:p>
            <a:pPr algn="just">
              <a:lnSpc>
                <a:spcPct val="90000"/>
              </a:lnSpc>
              <a:buFont typeface="Wingdings 3" pitchFamily="18" charset="2"/>
              <a:buNone/>
            </a:pPr>
            <a:endParaRPr lang="pt-BR" sz="1600" smtClean="0"/>
          </a:p>
          <a:p>
            <a:pPr algn="just">
              <a:lnSpc>
                <a:spcPct val="90000"/>
              </a:lnSpc>
            </a:pPr>
            <a:r>
              <a:rPr lang="pt-BR" sz="1600" smtClean="0"/>
              <a:t>O IBAIP melhora processamento de informações e habilidades dos bebês para explorar. Portanto, melhora a autorregulação precoce e afeta o sistema motor, uma vez que aumenta a orientação da linha média, o que reforça o controle da criança sobre postura e movimentos.</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ítulo 1"/>
          <p:cNvSpPr>
            <a:spLocks noGrp="1"/>
          </p:cNvSpPr>
          <p:nvPr>
            <p:ph type="title"/>
          </p:nvPr>
        </p:nvSpPr>
        <p:spPr>
          <a:xfrm>
            <a:off x="1981200" y="0"/>
            <a:ext cx="8229600" cy="928688"/>
          </a:xfrm>
        </p:spPr>
        <p:txBody>
          <a:bodyPr/>
          <a:lstStyle/>
          <a:p>
            <a:r>
              <a:rPr lang="pt-BR" sz="2800" b="1" smtClean="0"/>
              <a:t>Discussão</a:t>
            </a:r>
            <a:endParaRPr lang="pt-BR" sz="2800" smtClean="0"/>
          </a:p>
        </p:txBody>
      </p:sp>
      <p:sp>
        <p:nvSpPr>
          <p:cNvPr id="3" name="Espaço Reservado para Conteúdo 2"/>
          <p:cNvSpPr>
            <a:spLocks noGrp="1"/>
          </p:cNvSpPr>
          <p:nvPr>
            <p:ph idx="1"/>
          </p:nvPr>
        </p:nvSpPr>
        <p:spPr>
          <a:xfrm>
            <a:off x="1981200" y="857250"/>
            <a:ext cx="8229600" cy="5786438"/>
          </a:xfrm>
        </p:spPr>
        <p:txBody>
          <a:bodyPr>
            <a:normAutofit/>
          </a:bodyPr>
          <a:lstStyle/>
          <a:p>
            <a:pPr algn="just">
              <a:lnSpc>
                <a:spcPct val="90000"/>
              </a:lnSpc>
            </a:pPr>
            <a:r>
              <a:rPr lang="pt-BR" sz="1500" smtClean="0"/>
              <a:t>Apesar das sugestões na literatura que a melhora  do desenvolvimento motor pode levar ao desenvolvimento cognitivo melhorado (21), </a:t>
            </a:r>
            <a:r>
              <a:rPr lang="pt-BR" sz="1500" b="1" smtClean="0">
                <a:solidFill>
                  <a:srgbClr val="FF0066"/>
                </a:solidFill>
              </a:rPr>
              <a:t>nenhum efeito sobre o desenvolvimento cognitivo foi encontrado no estudo;</a:t>
            </a:r>
          </a:p>
          <a:p>
            <a:pPr algn="just">
              <a:lnSpc>
                <a:spcPct val="90000"/>
              </a:lnSpc>
            </a:pPr>
            <a:endParaRPr lang="pt-BR" sz="1500" b="1" smtClean="0">
              <a:solidFill>
                <a:srgbClr val="FF0066"/>
              </a:solidFill>
            </a:endParaRPr>
          </a:p>
          <a:p>
            <a:pPr algn="just">
              <a:lnSpc>
                <a:spcPct val="90000"/>
              </a:lnSpc>
            </a:pPr>
            <a:r>
              <a:rPr lang="pt-BR" sz="1500" smtClean="0"/>
              <a:t>Uma limitação das análises longitudinais do presente estudo  foi que só poderia usar QI em grande escala, porque a avaliação cognitiva BSID-II, que foi usada para fornecer o desfecho cognitivo em seis a 24 meses, não separa as habilidades verbais e desempenho.</a:t>
            </a:r>
          </a:p>
          <a:p>
            <a:pPr algn="just">
              <a:lnSpc>
                <a:spcPct val="90000"/>
              </a:lnSpc>
            </a:pPr>
            <a:endParaRPr lang="pt-BR" sz="1500" smtClean="0"/>
          </a:p>
          <a:p>
            <a:pPr algn="just">
              <a:lnSpc>
                <a:spcPct val="90000"/>
              </a:lnSpc>
            </a:pPr>
            <a:endParaRPr lang="pt-BR" sz="1500" smtClean="0"/>
          </a:p>
          <a:p>
            <a:pPr algn="just">
              <a:lnSpc>
                <a:spcPct val="90000"/>
              </a:lnSpc>
            </a:pPr>
            <a:r>
              <a:rPr lang="pt-BR" sz="1500" smtClean="0"/>
              <a:t>Pesquisas anteriores  mostraram que, em particular, medidas de desenvolvimento em dois anos de idade têm uma capacidade limitada para prever QI de desempenho com a idade de cinco (22). É bem possível  que numa idade mais avançada, os ganhos cognitivos verbais se tornará  visível, bem como ganhos de desempenho de QI. </a:t>
            </a:r>
          </a:p>
          <a:p>
            <a:pPr algn="just">
              <a:lnSpc>
                <a:spcPct val="90000"/>
              </a:lnSpc>
            </a:pPr>
            <a:endParaRPr lang="pt-BR" sz="1500" smtClean="0"/>
          </a:p>
          <a:p>
            <a:pPr algn="just">
              <a:lnSpc>
                <a:spcPct val="90000"/>
              </a:lnSpc>
            </a:pPr>
            <a:r>
              <a:rPr lang="pt-BR" sz="1500" smtClean="0"/>
              <a:t>Alternativamente, </a:t>
            </a:r>
            <a:r>
              <a:rPr lang="pt-BR" sz="1500" smtClean="0">
                <a:solidFill>
                  <a:srgbClr val="FFFF66"/>
                </a:solidFill>
              </a:rPr>
              <a:t>a literatura tem sugerido que, após o período de intervenção no primeiro ano, pode haver a necessidade de outra intervenção específica para a idade. Esta intervenção poderia ocorrer no segundo ou terceiro ano de vida, que é um período sensível para o desenvolvimento cognitivo do cérebro, e destinar-se a ambas as habilidades verbais e do desempenho de desenvolvimento cognitivo(23)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ítulo 1"/>
          <p:cNvSpPr>
            <a:spLocks noGrp="1"/>
          </p:cNvSpPr>
          <p:nvPr>
            <p:ph type="title"/>
          </p:nvPr>
        </p:nvSpPr>
        <p:spPr>
          <a:xfrm>
            <a:off x="1981200" y="214313"/>
            <a:ext cx="8229600" cy="1000125"/>
          </a:xfrm>
        </p:spPr>
        <p:txBody>
          <a:bodyPr/>
          <a:lstStyle/>
          <a:p>
            <a:r>
              <a:rPr lang="pt-BR" sz="2800" smtClean="0"/>
              <a:t>Discussão</a:t>
            </a:r>
          </a:p>
        </p:txBody>
      </p:sp>
      <p:sp>
        <p:nvSpPr>
          <p:cNvPr id="44035" name="Espaço Reservado para Conteúdo 2"/>
          <p:cNvSpPr>
            <a:spLocks noGrp="1"/>
          </p:cNvSpPr>
          <p:nvPr>
            <p:ph idx="1"/>
          </p:nvPr>
        </p:nvSpPr>
        <p:spPr>
          <a:xfrm>
            <a:off x="1981200" y="1000125"/>
            <a:ext cx="8229600" cy="5126038"/>
          </a:xfrm>
        </p:spPr>
        <p:txBody>
          <a:bodyPr/>
          <a:lstStyle/>
          <a:p>
            <a:pPr algn="just"/>
            <a:r>
              <a:rPr lang="pt-BR" sz="1600" smtClean="0"/>
              <a:t>A hipótese dos autores , com base em um estudo anterior (12), é  que iriam encontrar efeitos de intervenção significativos em subgrupos de alto risco com fatores de risco biológico e social, ou seja, DBP e baixa escolaridade materna. </a:t>
            </a:r>
            <a:r>
              <a:rPr lang="pt-BR" sz="1800" b="1" smtClean="0">
                <a:solidFill>
                  <a:srgbClr val="FFFF66"/>
                </a:solidFill>
              </a:rPr>
              <a:t>Na verdade RN com displasia broncopulmonar (DBP) beneficiaram da intervenção, tanto em termos de desenvolvimento cognitivo e motor</a:t>
            </a:r>
            <a:r>
              <a:rPr lang="pt-BR" sz="1600" smtClean="0"/>
              <a:t>.</a:t>
            </a:r>
          </a:p>
          <a:p>
            <a:pPr algn="just"/>
            <a:endParaRPr lang="pt-BR" sz="1600" smtClean="0"/>
          </a:p>
          <a:p>
            <a:pPr algn="just"/>
            <a:r>
              <a:rPr lang="pt-BR" sz="1600" smtClean="0"/>
              <a:t>A DBP afeta até 35% dos  RN muito prematuros e recém-nascidos de muito baixo peso (25) e está associada a alterações na substância branca no cérebro, que têm uma influência negativa sobre a autorregulação e neurodesenvolvimento nessas crianças (26). Além disso, as crianças com DBP têm dificuldades em obter controle do estado homeostático e postural devido a problemas respiratórios.</a:t>
            </a:r>
          </a:p>
          <a:p>
            <a:pPr algn="just">
              <a:buFont typeface="Wingdings 3" pitchFamily="18" charset="2"/>
              <a:buNone/>
            </a:pPr>
            <a:endParaRPr lang="pt-BR" sz="1600" smtClean="0"/>
          </a:p>
          <a:p>
            <a:pPr algn="just"/>
            <a:r>
              <a:rPr lang="pt-BR" sz="1600" smtClean="0"/>
              <a:t>Esses problemas podem interferir com o desenvolvimento de uma relação pai-filho ágil, o que os torna particularmente vulneráveis ​​ao estresse e dificulta a maneira como eles exploram o ambiente. O foco do IBAIP, que era apoiar as interações entre pais e filhos reativos e autorregulação dos lactentes, pode, portanto, ser especialmente útil para crianças com DBP.</a:t>
            </a:r>
          </a:p>
          <a:p>
            <a:pPr algn="just"/>
            <a:endParaRPr lang="pt-BR" sz="1600" smtClean="0"/>
          </a:p>
          <a:p>
            <a:pPr algn="just"/>
            <a:endParaRPr lang="pt-BR" sz="1600" smtClean="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ítulo 1"/>
          <p:cNvSpPr>
            <a:spLocks noGrp="1"/>
          </p:cNvSpPr>
          <p:nvPr>
            <p:ph type="title"/>
          </p:nvPr>
        </p:nvSpPr>
        <p:spPr>
          <a:xfrm>
            <a:off x="1981200" y="142875"/>
            <a:ext cx="8229600" cy="1071563"/>
          </a:xfrm>
        </p:spPr>
        <p:txBody>
          <a:bodyPr/>
          <a:lstStyle/>
          <a:p>
            <a:r>
              <a:rPr lang="pt-BR" sz="2800" smtClean="0"/>
              <a:t>Discussão</a:t>
            </a:r>
          </a:p>
        </p:txBody>
      </p:sp>
      <p:sp>
        <p:nvSpPr>
          <p:cNvPr id="45059" name="Espaço Reservado para Conteúdo 2"/>
          <p:cNvSpPr>
            <a:spLocks noGrp="1"/>
          </p:cNvSpPr>
          <p:nvPr>
            <p:ph idx="1"/>
          </p:nvPr>
        </p:nvSpPr>
        <p:spPr>
          <a:xfrm>
            <a:off x="1981200" y="1214438"/>
            <a:ext cx="8229600" cy="4911725"/>
          </a:xfrm>
        </p:spPr>
        <p:txBody>
          <a:bodyPr/>
          <a:lstStyle/>
          <a:p>
            <a:pPr algn="just"/>
            <a:r>
              <a:rPr lang="pt-BR" sz="1600" smtClean="0"/>
              <a:t>Baixa escolaridade materna tem sido associada com o desenvolvimento infantil pior, especialmente  resultados cognitivos (27), mas </a:t>
            </a:r>
            <a:r>
              <a:rPr lang="pt-BR" sz="1600" b="1" smtClean="0">
                <a:solidFill>
                  <a:srgbClr val="FF0066"/>
                </a:solidFill>
              </a:rPr>
              <a:t>o estudo não encontrou efeitos de intervenção para este subgrupo;</a:t>
            </a:r>
          </a:p>
          <a:p>
            <a:pPr algn="just"/>
            <a:endParaRPr lang="pt-BR" sz="1600" b="1" smtClean="0">
              <a:solidFill>
                <a:srgbClr val="FF0066"/>
              </a:solidFill>
            </a:endParaRPr>
          </a:p>
          <a:p>
            <a:pPr algn="just"/>
            <a:r>
              <a:rPr lang="pt-BR" sz="1600" smtClean="0"/>
              <a:t>Poucos estudos investigaram a associação entre a escolaridade materna, estresse parental e as interações mãe-bebê responsivos;</a:t>
            </a:r>
          </a:p>
          <a:p>
            <a:pPr algn="just">
              <a:buFont typeface="Wingdings 3" pitchFamily="18" charset="2"/>
              <a:buNone/>
            </a:pPr>
            <a:endParaRPr lang="pt-BR" sz="1600" smtClean="0"/>
          </a:p>
          <a:p>
            <a:pPr algn="just"/>
            <a:r>
              <a:rPr lang="pt-BR" sz="1600" smtClean="0"/>
              <a:t>As mães com baixa escolaridade são conhecidas por sofrerem com mais estresse, especialmente no primeiro ano após o parto (28), e isso pode ter um impacto negativo sobre a sua disponibilidade e na qualidade de suas interações com seu filho (29). </a:t>
            </a:r>
          </a:p>
          <a:p>
            <a:pPr algn="just"/>
            <a:endParaRPr lang="pt-BR" sz="1600" smtClean="0"/>
          </a:p>
          <a:p>
            <a:pPr algn="just"/>
            <a:r>
              <a:rPr lang="pt-BR" sz="1600" smtClean="0"/>
              <a:t>Os investigadores destacaram a necessidade de reforçar os recursos e capacidades de autorregulação dos pais, para que eles possam proporcionar aos seus filhos um melhor suporte (8,30).</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ítulo 1"/>
          <p:cNvSpPr>
            <a:spLocks noGrp="1"/>
          </p:cNvSpPr>
          <p:nvPr>
            <p:ph type="title"/>
          </p:nvPr>
        </p:nvSpPr>
        <p:spPr>
          <a:xfrm>
            <a:off x="1981200" y="0"/>
            <a:ext cx="8229600" cy="1143000"/>
          </a:xfrm>
        </p:spPr>
        <p:txBody>
          <a:bodyPr/>
          <a:lstStyle/>
          <a:p>
            <a:r>
              <a:rPr lang="pt-BR" sz="2800" smtClean="0"/>
              <a:t>Discussão</a:t>
            </a:r>
          </a:p>
        </p:txBody>
      </p:sp>
      <p:sp>
        <p:nvSpPr>
          <p:cNvPr id="3" name="Espaço Reservado para Conteúdo 2"/>
          <p:cNvSpPr>
            <a:spLocks noGrp="1"/>
          </p:cNvSpPr>
          <p:nvPr>
            <p:ph idx="1"/>
          </p:nvPr>
        </p:nvSpPr>
        <p:spPr>
          <a:xfrm>
            <a:off x="1981200" y="928688"/>
            <a:ext cx="8229600" cy="5197475"/>
          </a:xfrm>
        </p:spPr>
        <p:txBody>
          <a:bodyPr>
            <a:normAutofit/>
          </a:bodyPr>
          <a:lstStyle/>
          <a:p>
            <a:pPr algn="just">
              <a:lnSpc>
                <a:spcPct val="90000"/>
              </a:lnSpc>
            </a:pPr>
            <a:r>
              <a:rPr lang="pt-BR" sz="1600" smtClean="0"/>
              <a:t>Tanto quanto sabemos, não há dados-análises longitudinais publicados de estudos de intervenção precoce em RN muito prematuros e de muito baixo peso. A abordagem no modelo misto tem várias vantagens sobre análises transversais repetidas em diferentes pontos de tempo. </a:t>
            </a:r>
          </a:p>
          <a:p>
            <a:pPr algn="just">
              <a:lnSpc>
                <a:spcPct val="90000"/>
              </a:lnSpc>
            </a:pPr>
            <a:endParaRPr lang="pt-BR" sz="1600" smtClean="0"/>
          </a:p>
          <a:p>
            <a:pPr algn="just">
              <a:lnSpc>
                <a:spcPct val="90000"/>
              </a:lnSpc>
            </a:pPr>
            <a:r>
              <a:rPr lang="pt-BR" sz="1600" smtClean="0"/>
              <a:t>Taylor et al (31) afirmaram que esta abordagem incorpora estimativas das relações intra-individuais através de avaliações repetidas e é, portanto, um método sensível para avaliar alterações.</a:t>
            </a:r>
          </a:p>
          <a:p>
            <a:pPr algn="just">
              <a:lnSpc>
                <a:spcPct val="90000"/>
              </a:lnSpc>
            </a:pPr>
            <a:endParaRPr lang="pt-BR" sz="1600" smtClean="0"/>
          </a:p>
          <a:p>
            <a:pPr algn="just">
              <a:lnSpc>
                <a:spcPct val="90000"/>
              </a:lnSpc>
            </a:pPr>
            <a:r>
              <a:rPr lang="pt-BR" sz="1600" smtClean="0"/>
              <a:t>Uma limitação do estudo foi a de que nem todas as crianças que participaram foram avaliadas em todos os diferentes pontos de tempo. Embora todas as crianças tiveram avaliações de acompanhamento pelo menos duas vezes, seis crianças do grupo de intervenção e 14 crianças no grupo de controle perderam suas avaliações em um ou dois pontos de tempo. </a:t>
            </a:r>
          </a:p>
          <a:p>
            <a:pPr algn="just">
              <a:lnSpc>
                <a:spcPct val="90000"/>
              </a:lnSpc>
            </a:pPr>
            <a:endParaRPr lang="pt-BR" sz="1600" smtClean="0"/>
          </a:p>
          <a:p>
            <a:pPr algn="just">
              <a:lnSpc>
                <a:spcPct val="90000"/>
              </a:lnSpc>
            </a:pPr>
            <a:r>
              <a:rPr lang="pt-BR" sz="1600" smtClean="0"/>
              <a:t>As razões que os pais deram para cancelar uma consulta de seguimento não diferiu entre os grupos e a razão mais comum era que as famílias estavam muito ocupadas com suas vidas diárias.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ítulo 1"/>
          <p:cNvSpPr>
            <a:spLocks noGrp="1"/>
          </p:cNvSpPr>
          <p:nvPr>
            <p:ph type="title"/>
          </p:nvPr>
        </p:nvSpPr>
        <p:spPr>
          <a:xfrm>
            <a:off x="1981200" y="274638"/>
            <a:ext cx="8229600" cy="868362"/>
          </a:xfrm>
        </p:spPr>
        <p:txBody>
          <a:bodyPr/>
          <a:lstStyle/>
          <a:p>
            <a:r>
              <a:rPr lang="pt-BR" sz="2800" b="1" smtClean="0"/>
              <a:t>Discussão</a:t>
            </a:r>
          </a:p>
        </p:txBody>
      </p:sp>
      <p:sp>
        <p:nvSpPr>
          <p:cNvPr id="47107" name="Espaço Reservado para Conteúdo 2"/>
          <p:cNvSpPr>
            <a:spLocks noGrp="1"/>
          </p:cNvSpPr>
          <p:nvPr>
            <p:ph idx="1"/>
          </p:nvPr>
        </p:nvSpPr>
        <p:spPr/>
        <p:txBody>
          <a:bodyPr/>
          <a:lstStyle/>
          <a:p>
            <a:pPr algn="just"/>
            <a:r>
              <a:rPr lang="pt-BR" sz="1600" smtClean="0"/>
              <a:t>As principais vantagens desse método  é que fatores de risco podem ser incluídos que permitem a avaliação das influências simultâneas desses fatores sobre os resultados, como feito nos  subgrupos. Isto permitiu-nos encontrar os efeitos da intervenção no subgrupo DBP que eram de grande significado clínico, considerando que </a:t>
            </a:r>
            <a:r>
              <a:rPr lang="pt-BR" sz="1600" b="1" smtClean="0">
                <a:solidFill>
                  <a:srgbClr val="FF0066"/>
                </a:solidFill>
              </a:rPr>
              <a:t>a DBP tem sido freqüentemente relatada ter uma associação negativa com os resultados do desenvolvimento</a:t>
            </a:r>
            <a:r>
              <a:rPr lang="pt-BR" sz="1600" b="1" smtClean="0"/>
              <a:t>.</a:t>
            </a:r>
          </a:p>
          <a:p>
            <a:pPr algn="just"/>
            <a:endParaRPr lang="pt-BR" sz="1600" b="1" smtClean="0"/>
          </a:p>
          <a:p>
            <a:pPr algn="just"/>
            <a:r>
              <a:rPr lang="pt-BR" sz="1600" smtClean="0"/>
              <a:t>Não existem testes abrangentes cognitivos ou motores de desenvolvimento que podem ser aplicados em todas as fases infância. Como resultado, os autores tiveram  que combinar diferentes instrumentos para a realização desta análise de dados longitudinais, o que resultou em limitações estatísticas. </a:t>
            </a:r>
          </a:p>
          <a:p>
            <a:pPr algn="just"/>
            <a:endParaRPr lang="pt-BR" sz="1600" smtClean="0"/>
          </a:p>
          <a:p>
            <a:pPr algn="just"/>
            <a:r>
              <a:rPr lang="pt-BR" sz="1600" smtClean="0"/>
              <a:t>O BSID (16) é considerado a melhor medida para avaliar as crianças a partir da idade de 1 a 42 meses. Para as crianças além dessa idade, o WPPSI (17) e MABC (18) são as medidas mais comuns e amplamente utilizadas para avaliar o desenvolvimento cognitivo e motor, respectivamente.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ítulo 1"/>
          <p:cNvSpPr>
            <a:spLocks noGrp="1"/>
          </p:cNvSpPr>
          <p:nvPr>
            <p:ph type="title"/>
          </p:nvPr>
        </p:nvSpPr>
        <p:spPr/>
        <p:txBody>
          <a:bodyPr/>
          <a:lstStyle/>
          <a:p>
            <a:r>
              <a:rPr lang="pt-BR" sz="2800" b="1" smtClean="0"/>
              <a:t>Discussão</a:t>
            </a:r>
            <a:endParaRPr lang="pt-BR" sz="2800" smtClean="0"/>
          </a:p>
        </p:txBody>
      </p:sp>
      <p:sp>
        <p:nvSpPr>
          <p:cNvPr id="48131" name="Espaço Reservado para Conteúdo 2"/>
          <p:cNvSpPr>
            <a:spLocks noGrp="1"/>
          </p:cNvSpPr>
          <p:nvPr>
            <p:ph idx="1"/>
          </p:nvPr>
        </p:nvSpPr>
        <p:spPr>
          <a:xfrm>
            <a:off x="1981200" y="1285875"/>
            <a:ext cx="8229600" cy="4840288"/>
          </a:xfrm>
        </p:spPr>
        <p:txBody>
          <a:bodyPr/>
          <a:lstStyle/>
          <a:p>
            <a:r>
              <a:rPr lang="pt-BR" sz="1600" smtClean="0"/>
              <a:t>A fim de comparar os diferentes testes, os autores usaram escores Z padronizados gerados a partir dos escores brutos. Por isso, não foi possível detectar uma melhoria ou deterioração, em relação à média de ensaio, nos gráficos.</a:t>
            </a:r>
          </a:p>
          <a:p>
            <a:endParaRPr lang="pt-BR" sz="1600" smtClean="0"/>
          </a:p>
          <a:p>
            <a:r>
              <a:rPr lang="pt-BR" sz="1600" smtClean="0"/>
              <a:t>No entanto, o efeito estável da intervenção sobre o desenvolvimento cognitivo e motor foi claro e deve ser interpretado em relação a literatura existente sobre os efeitos a longo prazo da prematuridade sobre neurodesenvolvimento (2-6).</a:t>
            </a:r>
          </a:p>
          <a:p>
            <a:pPr>
              <a:buFont typeface="Wingdings 3" pitchFamily="18" charset="2"/>
              <a:buNone/>
            </a:pPr>
            <a:r>
              <a:rPr lang="pt-BR" sz="1600" smtClean="0"/>
              <a:t> </a:t>
            </a:r>
          </a:p>
          <a:p>
            <a:pPr algn="just"/>
            <a:r>
              <a:rPr lang="pt-BR" sz="1600" smtClean="0"/>
              <a:t>Os pontos fortes deste estudo incluiu a dimensão relativamente grande  da amostra de muitos prematuros e recém-nascidos de muito baixo peso, a alta taxa de resposta ao longo do tempo, o uso de múltiplas medições, método padronizado e uso de  norma referenciada para avaliar o desenvolvimento cognitivo e motor ao longo do tempo .</a:t>
            </a:r>
          </a:p>
          <a:p>
            <a:endParaRPr lang="pt-BR" sz="1600"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ítulo 1"/>
          <p:cNvSpPr>
            <a:spLocks noGrp="1"/>
          </p:cNvSpPr>
          <p:nvPr>
            <p:ph type="title"/>
          </p:nvPr>
        </p:nvSpPr>
        <p:spPr/>
        <p:txBody>
          <a:bodyPr/>
          <a:lstStyle/>
          <a:p>
            <a:r>
              <a:rPr lang="pt-BR" sz="2800" b="1" smtClean="0"/>
              <a:t>Conclusão</a:t>
            </a:r>
          </a:p>
        </p:txBody>
      </p:sp>
      <p:sp>
        <p:nvSpPr>
          <p:cNvPr id="49155" name="Espaço Reservado para Conteúdo 2"/>
          <p:cNvSpPr>
            <a:spLocks noGrp="1"/>
          </p:cNvSpPr>
          <p:nvPr>
            <p:ph idx="1"/>
          </p:nvPr>
        </p:nvSpPr>
        <p:spPr>
          <a:xfrm>
            <a:off x="1981200" y="1357313"/>
            <a:ext cx="8229600" cy="4768850"/>
          </a:xfrm>
        </p:spPr>
        <p:txBody>
          <a:bodyPr/>
          <a:lstStyle/>
          <a:p>
            <a:pPr>
              <a:buFont typeface="Wingdings 3" pitchFamily="18" charset="2"/>
              <a:buNone/>
            </a:pPr>
            <a:endParaRPr lang="pt-BR" sz="1600" smtClean="0"/>
          </a:p>
          <a:p>
            <a:r>
              <a:rPr lang="pt-BR" sz="1600" smtClean="0"/>
              <a:t>Este estudo de análise de dados longitudinais demonstrou  que o IBAIP levou a melhorias no desenvolvimento motor de RN muito prematuros e crianças de muito baixo peso  ao longo do tempo. </a:t>
            </a:r>
          </a:p>
          <a:p>
            <a:endParaRPr lang="pt-BR" sz="1600" smtClean="0"/>
          </a:p>
          <a:p>
            <a:pPr algn="ctr">
              <a:buFont typeface="Wingdings 3" pitchFamily="18" charset="2"/>
              <a:buNone/>
            </a:pPr>
            <a:r>
              <a:rPr lang="pt-BR" b="1" smtClean="0">
                <a:solidFill>
                  <a:srgbClr val="FFFF66"/>
                </a:solidFill>
              </a:rPr>
              <a:t>Em particular, as crianças com DBP beneficiaram da intervenção, tanto em termos de seus domínios cognitivos e motores</a:t>
            </a:r>
          </a:p>
          <a:p>
            <a:pPr algn="ctr"/>
            <a:endParaRPr lang="pt-BR" b="1" smtClean="0">
              <a:solidFill>
                <a:srgbClr val="FFFF66"/>
              </a:solidFill>
            </a:endParaRPr>
          </a:p>
          <a:p>
            <a:r>
              <a:rPr lang="pt-BR" sz="1600" smtClean="0"/>
              <a:t> As melhorias do desenvolvimento neurológico sustentados observadas neste estudo poderia ser devido ao fortalecimento da sensibilidade parental e capacidade de resposta ao seu filho e autorregulação da criança durante um período sensível e precoce do desenvolvimento do cérebro.</a:t>
            </a:r>
          </a:p>
          <a:p>
            <a:pPr algn="just"/>
            <a:endParaRPr lang="pt-BR" sz="160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p:nvPr>
        </p:nvSpPr>
        <p:spPr>
          <a:xfrm>
            <a:off x="614363" y="471488"/>
            <a:ext cx="9404350" cy="1400175"/>
          </a:xfrm>
        </p:spPr>
        <p:txBody>
          <a:bodyPr/>
          <a:lstStyle/>
          <a:p>
            <a:pPr algn="ctr"/>
            <a:r>
              <a:rPr lang="pt-BR" b="1" smtClean="0">
                <a:solidFill>
                  <a:srgbClr val="FFFF66"/>
                </a:solidFill>
              </a:rPr>
              <a:t>Abstract</a:t>
            </a:r>
            <a:r>
              <a:rPr lang="pt-BR" smtClean="0">
                <a:solidFill>
                  <a:srgbClr val="FFFF66"/>
                </a:solidFill>
              </a:rPr>
              <a:t/>
            </a:r>
            <a:br>
              <a:rPr lang="pt-BR" smtClean="0">
                <a:solidFill>
                  <a:srgbClr val="FFFF66"/>
                </a:solidFill>
              </a:rPr>
            </a:br>
            <a:endParaRPr lang="pt-BR" smtClean="0">
              <a:solidFill>
                <a:srgbClr val="FFFF66"/>
              </a:solidFill>
            </a:endParaRPr>
          </a:p>
        </p:txBody>
      </p:sp>
      <p:sp>
        <p:nvSpPr>
          <p:cNvPr id="76803" name="Rectangle 3"/>
          <p:cNvSpPr>
            <a:spLocks noGrp="1"/>
          </p:cNvSpPr>
          <p:nvPr>
            <p:ph type="body" idx="1"/>
          </p:nvPr>
        </p:nvSpPr>
        <p:spPr>
          <a:xfrm>
            <a:off x="239713" y="2052638"/>
            <a:ext cx="11771312" cy="4195762"/>
          </a:xfrm>
        </p:spPr>
        <p:txBody>
          <a:bodyPr/>
          <a:lstStyle/>
          <a:p>
            <a:pPr>
              <a:lnSpc>
                <a:spcPct val="90000"/>
              </a:lnSpc>
            </a:pPr>
            <a:r>
              <a:rPr lang="pt-BR" b="1" smtClean="0"/>
              <a:t>Abstract</a:t>
            </a:r>
            <a:r>
              <a:rPr lang="pt-BR" smtClean="0"/>
              <a:t/>
            </a:r>
            <a:br>
              <a:rPr lang="pt-BR" smtClean="0"/>
            </a:br>
            <a:r>
              <a:rPr lang="pt-BR" b="1" smtClean="0"/>
              <a:t>Aim: </a:t>
            </a:r>
            <a:r>
              <a:rPr lang="pt-BR" smtClean="0"/>
              <a:t>Various early intervention programmes have been developed in response to the</a:t>
            </a:r>
            <a:br>
              <a:rPr lang="pt-BR" smtClean="0"/>
            </a:br>
            <a:r>
              <a:rPr lang="pt-BR" smtClean="0"/>
              <a:t>high rate of neurodevelopmental problems in very preterm infants. We investigated</a:t>
            </a:r>
            <a:br>
              <a:rPr lang="pt-BR" smtClean="0"/>
            </a:br>
            <a:r>
              <a:rPr lang="pt-BR" smtClean="0"/>
              <a:t>longitudinal effects of the Infant Behavioral Assessment and Intervention Program on</a:t>
            </a:r>
            <a:br>
              <a:rPr lang="pt-BR" smtClean="0"/>
            </a:br>
            <a:r>
              <a:rPr lang="pt-BR" smtClean="0"/>
              <a:t>cognitive and motor development of very preterm infants at the CAs of six months to</a:t>
            </a:r>
            <a:br>
              <a:rPr lang="pt-BR" smtClean="0"/>
            </a:br>
            <a:r>
              <a:rPr lang="pt-BR" smtClean="0"/>
              <a:t>five and a half years.</a:t>
            </a:r>
            <a:br>
              <a:rPr lang="pt-BR" smtClean="0"/>
            </a:br>
            <a:r>
              <a:rPr lang="pt-BR" b="1" smtClean="0"/>
              <a:t>Methods: </a:t>
            </a:r>
            <a:r>
              <a:rPr lang="pt-BR" smtClean="0"/>
              <a:t>This randomised controlled trial divided 176 infants with a gestational age &lt;32</a:t>
            </a:r>
            <a:br>
              <a:rPr lang="pt-BR" smtClean="0"/>
            </a:br>
            <a:r>
              <a:rPr lang="pt-BR" smtClean="0"/>
              <a:t>weeks or birth weight &lt;1 ,500 grams into intervention (n=86) and control (n=90) groups.</a:t>
            </a:r>
            <a:br>
              <a:rPr lang="pt-BR" smtClean="0"/>
            </a:br>
            <a:r>
              <a:rPr lang="pt-BR" smtClean="0"/>
              <a:t>Cognitive and motor development were assessed with the Bayley Scales of Infant</a:t>
            </a:r>
            <a:br>
              <a:rPr lang="pt-BR" smtClean="0"/>
            </a:br>
            <a:r>
              <a:rPr lang="pt-BR" smtClean="0"/>
              <a:t>Development at the CAs of six, 12, and 24 months and at five and a half years with the</a:t>
            </a:r>
            <a:br>
              <a:rPr lang="pt-BR" smtClean="0"/>
            </a:br>
            <a:r>
              <a:rPr lang="pt-BR" smtClean="0"/>
              <a:t>Wechsler Preschool and Primary Scale of Intelligence and the Movement Assessment</a:t>
            </a:r>
            <a:br>
              <a:rPr lang="pt-BR" smtClean="0"/>
            </a:br>
            <a:r>
              <a:rPr lang="pt-BR" smtClean="0"/>
              <a:t>Battery for Children.</a:t>
            </a:r>
            <a:br>
              <a:rPr lang="pt-BR" smtClean="0"/>
            </a:br>
            <a:r>
              <a:rPr lang="pt-BR" smtClean="0"/>
              <a:t/>
            </a:r>
            <a:br>
              <a:rPr lang="pt-BR" smtClean="0"/>
            </a:br>
            <a:endParaRPr lang="pt-BR"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p:cNvSpPr>
          <p:nvPr>
            <p:ph type="body" idx="1"/>
          </p:nvPr>
        </p:nvSpPr>
        <p:spPr>
          <a:xfrm>
            <a:off x="604838" y="1350963"/>
            <a:ext cx="11293475" cy="4195762"/>
          </a:xfrm>
        </p:spPr>
        <p:txBody>
          <a:bodyPr/>
          <a:lstStyle/>
          <a:p>
            <a:r>
              <a:rPr lang="pt-BR" b="1" smtClean="0"/>
              <a:t>Results: </a:t>
            </a:r>
            <a:r>
              <a:rPr lang="pt-BR" smtClean="0"/>
              <a:t>We found significant longitudinal intervention effects (0.4 SD, p=0.006) on</a:t>
            </a:r>
            <a:br>
              <a:rPr lang="pt-BR" smtClean="0"/>
            </a:br>
            <a:r>
              <a:rPr lang="pt-BR" smtClean="0"/>
              <a:t>motor development, but no significant impact on cognitive development (p=0.063).</a:t>
            </a:r>
            <a:br>
              <a:rPr lang="pt-BR" smtClean="0"/>
            </a:br>
            <a:r>
              <a:rPr lang="pt-BR" smtClean="0"/>
              <a:t>Infants with bronchopulmonary dysplasia showed significant longitudinal intervention</a:t>
            </a:r>
            <a:br>
              <a:rPr lang="pt-BR" smtClean="0"/>
            </a:br>
            <a:r>
              <a:rPr lang="pt-BR" smtClean="0"/>
              <a:t>effects for cognitive (0.7 SD; p=0.019) and motor (0.9 SD; p=0.026) outcomes.</a:t>
            </a:r>
            <a:br>
              <a:rPr lang="pt-BR" smtClean="0"/>
            </a:br>
            <a:r>
              <a:rPr lang="pt-BR" smtClean="0"/>
              <a:t>Maternal education had little effect on intervention effects over time.</a:t>
            </a:r>
            <a:br>
              <a:rPr lang="pt-BR" smtClean="0"/>
            </a:br>
            <a:r>
              <a:rPr lang="pt-BR" b="1" smtClean="0"/>
              <a:t>Conclusion: </a:t>
            </a:r>
            <a:r>
              <a:rPr lang="pt-BR" smtClean="0"/>
              <a:t>The Infant Behavioral Assessment and Intervention Program led to longterm developmental improvements in the intervention group, especially in infants with</a:t>
            </a:r>
            <a:br>
              <a:rPr lang="pt-BR" smtClean="0"/>
            </a:br>
            <a:r>
              <a:rPr lang="pt-BR" smtClean="0"/>
              <a:t>bronchopulmonary dysplasia.</a:t>
            </a:r>
            <a:br>
              <a:rPr lang="pt-BR" smtClean="0"/>
            </a:br>
            <a:r>
              <a:rPr lang="pt-BR" smtClean="0"/>
              <a:t/>
            </a:r>
            <a:br>
              <a:rPr lang="pt-BR" smtClean="0"/>
            </a:br>
            <a:endParaRPr lang="pt-BR" smtClean="0"/>
          </a:p>
        </p:txBody>
      </p:sp>
      <p:sp>
        <p:nvSpPr>
          <p:cNvPr id="77828" name="Rectangle 4"/>
          <p:cNvSpPr>
            <a:spLocks noGrp="1"/>
          </p:cNvSpPr>
          <p:nvPr>
            <p:ph type="title"/>
          </p:nvPr>
        </p:nvSpPr>
        <p:spPr>
          <a:xfrm>
            <a:off x="614363" y="471488"/>
            <a:ext cx="9404350" cy="1400175"/>
          </a:xfrm>
          <a:noFill/>
          <a:ln/>
        </p:spPr>
        <p:txBody>
          <a:bodyPr/>
          <a:lstStyle/>
          <a:p>
            <a:pPr algn="ctr"/>
            <a:r>
              <a:rPr lang="pt-BR" b="1" smtClean="0">
                <a:solidFill>
                  <a:srgbClr val="FFFF66"/>
                </a:solidFill>
              </a:rPr>
              <a:t>Abstract</a:t>
            </a:r>
            <a:r>
              <a:rPr lang="pt-BR" smtClean="0">
                <a:solidFill>
                  <a:srgbClr val="FFFF66"/>
                </a:solidFill>
              </a:rPr>
              <a:t/>
            </a:r>
            <a:br>
              <a:rPr lang="pt-BR" smtClean="0">
                <a:solidFill>
                  <a:srgbClr val="FFFF66"/>
                </a:solidFill>
              </a:rPr>
            </a:br>
            <a:endParaRPr lang="pt-BR" smtClean="0">
              <a:solidFill>
                <a:srgbClr val="FFFF66"/>
              </a:solidFill>
            </a:endParaRPr>
          </a:p>
        </p:txBody>
      </p:sp>
      <p:sp>
        <p:nvSpPr>
          <p:cNvPr id="77829" name="Rectangle 5"/>
          <p:cNvSpPr>
            <a:spLocks/>
          </p:cNvSpPr>
          <p:nvPr/>
        </p:nvSpPr>
        <p:spPr bwMode="auto">
          <a:xfrm>
            <a:off x="717550" y="3992563"/>
            <a:ext cx="10683875" cy="4195762"/>
          </a:xfrm>
          <a:prstGeom prst="rect">
            <a:avLst/>
          </a:prstGeom>
          <a:noFill/>
          <a:ln w="9525">
            <a:noFill/>
            <a:miter lim="800000"/>
            <a:headEnd/>
            <a:tailEnd/>
          </a:ln>
        </p:spPr>
        <p:txBody>
          <a:bodyPr/>
          <a:lstStyle/>
          <a:p>
            <a:pPr marL="342900" indent="-342900" algn="ctr" defTabSz="457200">
              <a:spcBef>
                <a:spcPts val="1000"/>
              </a:spcBef>
              <a:buClr>
                <a:srgbClr val="8AD0D6"/>
              </a:buClr>
              <a:buSzPct val="80000"/>
              <a:buFont typeface="Wingdings 3" pitchFamily="18" charset="2"/>
              <a:buNone/>
            </a:pPr>
            <a:r>
              <a:rPr lang="pt-BR" sz="2000" b="1">
                <a:solidFill>
                  <a:srgbClr val="FFFF66"/>
                </a:solidFill>
                <a:latin typeface="Century Gothic" pitchFamily="34" charset="0"/>
              </a:rPr>
              <a:t>Key Notes</a:t>
            </a:r>
            <a:r>
              <a:rPr lang="pt-BR" sz="2000">
                <a:solidFill>
                  <a:srgbClr val="FFFF66"/>
                </a:solidFill>
                <a:latin typeface="Century Gothic" pitchFamily="34" charset="0"/>
              </a:rPr>
              <a:t/>
            </a:r>
            <a:br>
              <a:rPr lang="pt-BR" sz="2000">
                <a:solidFill>
                  <a:srgbClr val="FFFF66"/>
                </a:solidFill>
                <a:latin typeface="Century Gothic" pitchFamily="34" charset="0"/>
              </a:rPr>
            </a:br>
            <a:r>
              <a:rPr lang="pt-BR" sz="2000">
                <a:latin typeface="Century Gothic" pitchFamily="34" charset="0"/>
              </a:rPr>
              <a:t> We investigated the longitudinal effects of the Infant Behavioral Assessment</a:t>
            </a:r>
            <a:br>
              <a:rPr lang="pt-BR" sz="2000">
                <a:latin typeface="Century Gothic" pitchFamily="34" charset="0"/>
              </a:rPr>
            </a:br>
            <a:r>
              <a:rPr lang="pt-BR" sz="2000">
                <a:latin typeface="Century Gothic" pitchFamily="34" charset="0"/>
              </a:rPr>
              <a:t>and Intervention Program on the neurodevelopment of very preterm and very</a:t>
            </a:r>
            <a:br>
              <a:rPr lang="pt-BR" sz="2000">
                <a:latin typeface="Century Gothic" pitchFamily="34" charset="0"/>
              </a:rPr>
            </a:br>
            <a:r>
              <a:rPr lang="pt-BR" sz="2000">
                <a:latin typeface="Century Gothic" pitchFamily="34" charset="0"/>
              </a:rPr>
              <a:t>low birth weight infants at corrected ages of up to five and a half years.</a:t>
            </a:r>
            <a:br>
              <a:rPr lang="pt-BR" sz="2000">
                <a:latin typeface="Century Gothic" pitchFamily="34" charset="0"/>
              </a:rPr>
            </a:br>
            <a:r>
              <a:rPr lang="pt-BR" sz="2000">
                <a:latin typeface="Century Gothic" pitchFamily="34" charset="0"/>
              </a:rPr>
              <a:t> This study divided 176 infants with a gestational age &lt;32 weeks or birth weight</a:t>
            </a:r>
            <a:br>
              <a:rPr lang="pt-BR" sz="2000">
                <a:latin typeface="Century Gothic" pitchFamily="34" charset="0"/>
              </a:rPr>
            </a:br>
            <a:r>
              <a:rPr lang="pt-BR" sz="2000">
                <a:latin typeface="Century Gothic" pitchFamily="34" charset="0"/>
              </a:rPr>
              <a:t>&lt;1,500 grams into intervention and control groups.</a:t>
            </a:r>
            <a:br>
              <a:rPr lang="pt-BR" sz="2000">
                <a:latin typeface="Century Gothic" pitchFamily="34" charset="0"/>
              </a:rPr>
            </a:br>
            <a:r>
              <a:rPr lang="pt-BR" sz="2000">
                <a:latin typeface="Century Gothic" pitchFamily="34" charset="0"/>
              </a:rPr>
              <a:t> The intervention led to long-term developmental improvements, especially in</a:t>
            </a:r>
            <a:br>
              <a:rPr lang="pt-BR" sz="2000">
                <a:latin typeface="Century Gothic" pitchFamily="34" charset="0"/>
              </a:rPr>
            </a:br>
            <a:r>
              <a:rPr lang="pt-BR" sz="2000">
                <a:latin typeface="Century Gothic" pitchFamily="34" charset="0"/>
              </a:rPr>
              <a:t>infants with bronchopulmonary dysplasia.</a:t>
            </a:r>
            <a:br>
              <a:rPr lang="pt-BR" sz="2000">
                <a:latin typeface="Century Gothic" pitchFamily="34" charset="0"/>
              </a:rPr>
            </a:br>
            <a:r>
              <a:rPr lang="pt-BR" sz="2000">
                <a:latin typeface="Century Gothic" pitchFamily="34" charset="0"/>
              </a:rPr>
              <a:t/>
            </a:r>
            <a:br>
              <a:rPr lang="pt-BR" sz="2000">
                <a:latin typeface="Century Gothic" pitchFamily="34" charset="0"/>
              </a:rPr>
            </a:br>
            <a:endParaRPr lang="pt-BR" sz="2000">
              <a:latin typeface="Century Gothic"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3" name="Picture 5"/>
          <p:cNvPicPr>
            <a:picLocks noChangeAspect="1" noChangeArrowheads="1"/>
          </p:cNvPicPr>
          <p:nvPr/>
        </p:nvPicPr>
        <p:blipFill>
          <a:blip r:embed="rId2"/>
          <a:srcRect/>
          <a:stretch>
            <a:fillRect/>
          </a:stretch>
        </p:blipFill>
        <p:spPr bwMode="auto">
          <a:xfrm>
            <a:off x="2857500" y="0"/>
            <a:ext cx="5521325" cy="922338"/>
          </a:xfrm>
          <a:prstGeom prst="rect">
            <a:avLst/>
          </a:prstGeom>
          <a:noFill/>
        </p:spPr>
      </p:pic>
      <p:pic>
        <p:nvPicPr>
          <p:cNvPr id="78854" name="Picture 6"/>
          <p:cNvPicPr>
            <a:picLocks noChangeAspect="1" noChangeArrowheads="1"/>
          </p:cNvPicPr>
          <p:nvPr/>
        </p:nvPicPr>
        <p:blipFill>
          <a:blip r:embed="rId3"/>
          <a:srcRect/>
          <a:stretch>
            <a:fillRect/>
          </a:stretch>
        </p:blipFill>
        <p:spPr bwMode="auto">
          <a:xfrm>
            <a:off x="2852738" y="898525"/>
            <a:ext cx="5540375" cy="5827713"/>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6" name="Picture 4"/>
          <p:cNvPicPr>
            <a:picLocks noChangeAspect="1" noChangeArrowheads="1"/>
          </p:cNvPicPr>
          <p:nvPr/>
        </p:nvPicPr>
        <p:blipFill>
          <a:blip r:embed="rId2"/>
          <a:srcRect/>
          <a:stretch>
            <a:fillRect/>
          </a:stretch>
        </p:blipFill>
        <p:spPr bwMode="auto">
          <a:xfrm>
            <a:off x="0" y="0"/>
            <a:ext cx="5799138" cy="2590800"/>
          </a:xfrm>
          <a:prstGeom prst="rect">
            <a:avLst/>
          </a:prstGeom>
          <a:noFill/>
        </p:spPr>
      </p:pic>
      <p:pic>
        <p:nvPicPr>
          <p:cNvPr id="79877" name="Picture 5"/>
          <p:cNvPicPr>
            <a:picLocks noChangeAspect="1" noChangeArrowheads="1"/>
          </p:cNvPicPr>
          <p:nvPr/>
        </p:nvPicPr>
        <p:blipFill>
          <a:blip r:embed="rId3"/>
          <a:srcRect/>
          <a:stretch>
            <a:fillRect/>
          </a:stretch>
        </p:blipFill>
        <p:spPr bwMode="auto">
          <a:xfrm>
            <a:off x="5864225" y="1339850"/>
            <a:ext cx="5768975" cy="5518150"/>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900" name="Picture 4"/>
          <p:cNvPicPr>
            <a:picLocks noChangeAspect="1" noChangeArrowheads="1"/>
          </p:cNvPicPr>
          <p:nvPr/>
        </p:nvPicPr>
        <p:blipFill>
          <a:blip r:embed="rId2"/>
          <a:srcRect/>
          <a:stretch>
            <a:fillRect/>
          </a:stretch>
        </p:blipFill>
        <p:spPr bwMode="auto">
          <a:xfrm>
            <a:off x="0" y="0"/>
            <a:ext cx="5494338" cy="2873375"/>
          </a:xfrm>
          <a:prstGeom prst="rect">
            <a:avLst/>
          </a:prstGeom>
          <a:noFill/>
        </p:spPr>
      </p:pic>
      <p:pic>
        <p:nvPicPr>
          <p:cNvPr id="80901" name="Picture 5"/>
          <p:cNvPicPr>
            <a:picLocks noChangeAspect="1" noChangeArrowheads="1"/>
          </p:cNvPicPr>
          <p:nvPr/>
        </p:nvPicPr>
        <p:blipFill>
          <a:blip r:embed="rId3"/>
          <a:srcRect/>
          <a:stretch>
            <a:fillRect/>
          </a:stretch>
        </p:blipFill>
        <p:spPr bwMode="auto">
          <a:xfrm>
            <a:off x="5511800" y="1371600"/>
            <a:ext cx="6130925" cy="5486400"/>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4" name="Picture 4"/>
          <p:cNvPicPr>
            <a:picLocks noChangeAspect="1" noChangeArrowheads="1"/>
          </p:cNvPicPr>
          <p:nvPr/>
        </p:nvPicPr>
        <p:blipFill>
          <a:blip r:embed="rId2"/>
          <a:srcRect/>
          <a:stretch>
            <a:fillRect/>
          </a:stretch>
        </p:blipFill>
        <p:spPr bwMode="auto">
          <a:xfrm>
            <a:off x="0" y="0"/>
            <a:ext cx="5510213" cy="3421063"/>
          </a:xfrm>
          <a:prstGeom prst="rect">
            <a:avLst/>
          </a:prstGeom>
          <a:noFill/>
        </p:spPr>
      </p:pic>
      <p:pic>
        <p:nvPicPr>
          <p:cNvPr id="81925" name="Picture 5"/>
          <p:cNvPicPr>
            <a:picLocks noChangeAspect="1" noChangeArrowheads="1"/>
          </p:cNvPicPr>
          <p:nvPr/>
        </p:nvPicPr>
        <p:blipFill>
          <a:blip r:embed="rId3"/>
          <a:srcRect/>
          <a:stretch>
            <a:fillRect/>
          </a:stretch>
        </p:blipFill>
        <p:spPr bwMode="auto">
          <a:xfrm>
            <a:off x="5973763" y="1143000"/>
            <a:ext cx="5761037" cy="5715000"/>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p:nvPr>
        </p:nvSpPr>
        <p:spPr>
          <a:xfrm>
            <a:off x="849313" y="177800"/>
            <a:ext cx="9404350" cy="1400175"/>
          </a:xfrm>
        </p:spPr>
        <p:txBody>
          <a:bodyPr/>
          <a:lstStyle/>
          <a:p>
            <a:pPr algn="ctr"/>
            <a:r>
              <a:rPr lang="pt-BR" sz="3800" b="1" smtClean="0">
                <a:solidFill>
                  <a:srgbClr val="FFFF66"/>
                </a:solidFill>
              </a:rPr>
              <a:t>Nota do Editor do site, Dr. Paulo R. Margotto</a:t>
            </a:r>
            <a:br>
              <a:rPr lang="pt-BR" sz="3800" b="1" smtClean="0">
                <a:solidFill>
                  <a:srgbClr val="FFFF66"/>
                </a:solidFill>
              </a:rPr>
            </a:br>
            <a:r>
              <a:rPr lang="pt-BR" sz="3800" b="1" smtClean="0">
                <a:solidFill>
                  <a:srgbClr val="FFFF66"/>
                </a:solidFill>
              </a:rPr>
              <a:t>Consultem também! Aqui e Agora! Estudando Juntos!</a:t>
            </a:r>
          </a:p>
        </p:txBody>
      </p:sp>
      <p:sp>
        <p:nvSpPr>
          <p:cNvPr id="82962" name="Rectangle 18"/>
          <p:cNvSpPr>
            <a:spLocks noChangeArrowheads="1"/>
          </p:cNvSpPr>
          <p:nvPr/>
        </p:nvSpPr>
        <p:spPr bwMode="auto">
          <a:xfrm>
            <a:off x="4505325" y="3581400"/>
            <a:ext cx="184150" cy="641350"/>
          </a:xfrm>
          <a:prstGeom prst="rect">
            <a:avLst/>
          </a:prstGeom>
          <a:noFill/>
          <a:ln w="9525">
            <a:noFill/>
            <a:miter lim="800000"/>
            <a:headEnd/>
            <a:tailEnd/>
          </a:ln>
          <a:effectLst/>
        </p:spPr>
        <p:txBody>
          <a:bodyPr wrap="none" anchor="ctr">
            <a:spAutoFit/>
          </a:bodyPr>
          <a:lstStyle/>
          <a:p>
            <a:r>
              <a:rPr lang="pt-BR">
                <a:latin typeface="Century Gothic" pitchFamily="34" charset="0"/>
              </a:rPr>
              <a:t/>
            </a:r>
            <a:br>
              <a:rPr lang="pt-BR">
                <a:latin typeface="Century Gothic" pitchFamily="34" charset="0"/>
              </a:rPr>
            </a:br>
            <a:endParaRPr lang="pt-BR">
              <a:latin typeface="Century Gothic" pitchFamily="34" charset="0"/>
            </a:endParaRPr>
          </a:p>
        </p:txBody>
      </p:sp>
      <p:graphicFrame>
        <p:nvGraphicFramePr>
          <p:cNvPr id="82988" name="Group 44"/>
          <p:cNvGraphicFramePr>
            <a:graphicFrameLocks noGrp="1"/>
          </p:cNvGraphicFramePr>
          <p:nvPr/>
        </p:nvGraphicFramePr>
        <p:xfrm>
          <a:off x="1830388" y="3511550"/>
          <a:ext cx="8016875" cy="1366838"/>
        </p:xfrm>
        <a:graphic>
          <a:graphicData uri="http://schemas.openxmlformats.org/drawingml/2006/table">
            <a:tbl>
              <a:tblPr/>
              <a:tblGrid>
                <a:gridCol w="2671762"/>
                <a:gridCol w="2673350"/>
                <a:gridCol w="2671763"/>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Displasia broncopulmonar associa-se com atraso na matura</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 estrutural cerebral nos rec</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m-nascidos pr</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-termos</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Vera Neubauer, Daniel Junker, Elke Griesmaier, Michael Schocke, Ursula Kiechl-Kohlendorfer . Apresenta</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ç</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ão:Laura Hayd</a:t>
                      </a:r>
                      <a:r>
                        <a:rPr kumimoji="0" lang="pt-BR" sz="1400" b="0" i="0" u="none" strike="noStrike" cap="none" normalizeH="0" baseline="0" smtClean="0">
                          <a:ln>
                            <a:noFill/>
                          </a:ln>
                          <a:solidFill>
                            <a:srgbClr val="000066"/>
                          </a:solidFill>
                          <a:effectLst/>
                          <a:latin typeface="Century Gothic"/>
                          <a:ea typeface="Geneva"/>
                          <a:cs typeface="Times New Roman" pitchFamily="18" charset="0"/>
                          <a:hlinkClick r:id="rId2"/>
                        </a:rPr>
                        <a:t>é</a:t>
                      </a:r>
                      <a:r>
                        <a:rPr kumimoji="0" lang="pt-BR" sz="1400" b="0" i="0" u="none" strike="noStrike" cap="none" normalizeH="0" baseline="0" smtClean="0">
                          <a:ln>
                            <a:noFill/>
                          </a:ln>
                          <a:solidFill>
                            <a:srgbClr val="000066"/>
                          </a:solidFill>
                          <a:effectLst/>
                          <a:latin typeface="Times New Roman" pitchFamily="18" charset="0"/>
                          <a:ea typeface="Geneva"/>
                          <a:cs typeface="Times New Roman" pitchFamily="18" charset="0"/>
                          <a:hlinkClick r:id="rId2"/>
                        </a:rPr>
                        <a:t>e, Tatiane Dias e Paulo R. Margotto</a:t>
                      </a:r>
                      <a:endParaRPr kumimoji="0" lang="pt-BR" sz="1400" b="0" i="0" u="none" strike="noStrike" cap="none" normalizeH="0" baseline="0" smtClean="0">
                        <a:ln>
                          <a:noFill/>
                        </a:ln>
                        <a:solidFill>
                          <a:schemeClr val="tx1"/>
                        </a:solidFill>
                        <a:effectLst/>
                        <a:latin typeface="Century Gothic" pitchFamily="34" charset="0"/>
                        <a:ea typeface="Geneva"/>
                        <a:cs typeface="Times New Roman" pitchFamily="18" charset="0"/>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Century Gothic"/>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82968" name="Picture 24" descr="Clique aqui para ver o artigo">
            <a:hlinkClick r:id="rId2"/>
          </p:cNvPr>
          <p:cNvPicPr>
            <a:picLocks noChangeAspect="1" noChangeArrowheads="1"/>
          </p:cNvPicPr>
          <p:nvPr/>
        </p:nvPicPr>
        <p:blipFill>
          <a:blip r:embed="rId3"/>
          <a:srcRect/>
          <a:stretch>
            <a:fillRect/>
          </a:stretch>
        </p:blipFill>
        <p:spPr bwMode="auto">
          <a:xfrm>
            <a:off x="7953375" y="3984625"/>
            <a:ext cx="523875" cy="523875"/>
          </a:xfrm>
          <a:prstGeom prst="rect">
            <a:avLst/>
          </a:prstGeom>
          <a:noFill/>
        </p:spPr>
      </p:pic>
      <p:pic>
        <p:nvPicPr>
          <p:cNvPr id="82989" name="Picture 4"/>
          <p:cNvPicPr>
            <a:picLocks noChangeAspect="1" noChangeArrowheads="1"/>
          </p:cNvPicPr>
          <p:nvPr/>
        </p:nvPicPr>
        <p:blipFill>
          <a:blip r:embed="rId4"/>
          <a:srcRect/>
          <a:stretch>
            <a:fillRect/>
          </a:stretch>
        </p:blipFill>
        <p:spPr bwMode="auto">
          <a:xfrm>
            <a:off x="10423525" y="0"/>
            <a:ext cx="1768475" cy="2663825"/>
          </a:xfrm>
          <a:prstGeom prst="rect">
            <a:avLst/>
          </a:prstGeom>
          <a:noFill/>
          <a:ln w="9525">
            <a:noFill/>
            <a:miter lim="800000"/>
            <a:headEnd/>
            <a:tailEnd/>
          </a:ln>
        </p:spPr>
      </p:pic>
      <p:sp>
        <p:nvSpPr>
          <p:cNvPr id="82990" name="Text Box 46"/>
          <p:cNvSpPr txBox="1">
            <a:spLocks noChangeArrowheads="1"/>
          </p:cNvSpPr>
          <p:nvPr/>
        </p:nvSpPr>
        <p:spPr bwMode="auto">
          <a:xfrm>
            <a:off x="1106488" y="5319713"/>
            <a:ext cx="10893425" cy="579437"/>
          </a:xfrm>
          <a:prstGeom prst="rect">
            <a:avLst/>
          </a:prstGeom>
          <a:noFill/>
          <a:ln w="9525">
            <a:noFill/>
            <a:miter lim="800000"/>
            <a:headEnd/>
            <a:tailEnd/>
          </a:ln>
          <a:effectLst/>
        </p:spPr>
        <p:txBody>
          <a:bodyPr wrap="none">
            <a:spAutoFit/>
          </a:bodyPr>
          <a:lstStyle/>
          <a:p>
            <a:r>
              <a:rPr lang="pt-BR" sz="3200" b="1">
                <a:solidFill>
                  <a:srgbClr val="FFFF66"/>
                </a:solidFill>
              </a:rPr>
              <a:t>Displasia broncopulmonar e desenvolvimento cerebral!</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p:cNvSpPr>
          <p:nvPr>
            <p:ph type="body" idx="1"/>
          </p:nvPr>
        </p:nvSpPr>
        <p:spPr>
          <a:xfrm>
            <a:off x="808038" y="558800"/>
            <a:ext cx="9771062" cy="5484813"/>
          </a:xfrm>
        </p:spPr>
        <p:txBody>
          <a:bodyPr/>
          <a:lstStyle/>
          <a:p>
            <a:r>
              <a:rPr lang="pt-BR" sz="2400" smtClean="0"/>
              <a:t>Segundo demonstrado por Huppi et al através de ressonância magnética (RNM) realizada no termo,  o desenvolvimento cerebral pós natal em prematuros saudáveis mostra-se atrasado em relação aos RN de termo e este atraso relaciona-se com o prognóstico neurocomportamental. </a:t>
            </a:r>
          </a:p>
          <a:p>
            <a:r>
              <a:rPr lang="pt-BR" sz="2400" smtClean="0"/>
              <a:t>pré-termos com lesão em substância branca evidenciadas na RNM apresentaram atraso no desenvolvimento cerebral em comparação com prematuros do grupo controle que não apresentaram lesão em substância branca. </a:t>
            </a:r>
          </a:p>
          <a:p>
            <a:endParaRPr lang="pt-BR" sz="2400" smtClean="0"/>
          </a:p>
          <a:p>
            <a:pPr algn="ctr">
              <a:buFont typeface="Wingdings 3" pitchFamily="18" charset="2"/>
              <a:buNone/>
            </a:pPr>
            <a:r>
              <a:rPr lang="pt-BR" sz="2400" b="1" i="1" smtClean="0">
                <a:solidFill>
                  <a:srgbClr val="FFFF66"/>
                </a:solidFill>
              </a:rPr>
              <a:t>O objetivo deste estudo foi investigar a influência das morbidades neonatais na maturação cerebral estrutural em uma coorte de recém-nascido pré-termo (RNPT)  com idade gestacional (IG) menor ou igual a 32 semanas</a:t>
            </a:r>
            <a:r>
              <a:rPr lang="pt-BR" sz="2400" b="1" smtClean="0">
                <a:solidFill>
                  <a:srgbClr val="FFFF66"/>
                </a:solidFill>
              </a:rPr>
              <a:t> </a:t>
            </a:r>
          </a:p>
          <a:p>
            <a:endParaRPr lang="pt-BR" sz="2400" b="1" smtClean="0">
              <a:solidFill>
                <a:srgbClr val="FFFF66"/>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3"/>
          <p:cNvSpPr>
            <a:spLocks noGrp="1"/>
          </p:cNvSpPr>
          <p:nvPr>
            <p:ph type="body" idx="4294967295"/>
          </p:nvPr>
        </p:nvSpPr>
        <p:spPr/>
        <p:txBody>
          <a:bodyPr/>
          <a:lstStyle/>
          <a:p>
            <a:pPr marL="365125" indent="-255588" defTabSz="914400">
              <a:lnSpc>
                <a:spcPct val="90000"/>
              </a:lnSpc>
            </a:pPr>
            <a:r>
              <a:rPr lang="pt-BR" sz="2400" smtClean="0"/>
              <a:t>Análise multivariada usando variáveis selecionadas mostrou que a </a:t>
            </a:r>
            <a:r>
              <a:rPr lang="pt-BR" sz="2800" b="1" smtClean="0">
                <a:solidFill>
                  <a:srgbClr val="FF0066"/>
                </a:solidFill>
              </a:rPr>
              <a:t>DBP associa-se com atraso de maturação cerebral:</a:t>
            </a:r>
          </a:p>
          <a:p>
            <a:pPr marL="365125" indent="-255588" defTabSz="914400">
              <a:lnSpc>
                <a:spcPct val="90000"/>
              </a:lnSpc>
            </a:pPr>
            <a:endParaRPr lang="pt-BR" sz="2800" b="1" smtClean="0">
              <a:solidFill>
                <a:srgbClr val="FF0066"/>
              </a:solidFill>
            </a:endParaRPr>
          </a:p>
          <a:p>
            <a:pPr marL="365125" indent="-255588" defTabSz="914400">
              <a:lnSpc>
                <a:spcPct val="90000"/>
              </a:lnSpc>
              <a:buFont typeface="Wingdings 3" pitchFamily="18" charset="2"/>
              <a:buNone/>
            </a:pPr>
            <a:r>
              <a:rPr lang="pt-BR" sz="2400" smtClean="0"/>
              <a:t>      </a:t>
            </a:r>
            <a:r>
              <a:rPr lang="pt-BR" sz="2800" b="1" smtClean="0">
                <a:solidFill>
                  <a:srgbClr val="FF0066"/>
                </a:solidFill>
              </a:rPr>
              <a:t>OR=3,8; IC a 95% de 1,2 – 12 –p=0,023</a:t>
            </a:r>
          </a:p>
          <a:p>
            <a:pPr marL="365125" indent="-255588" algn="ctr" defTabSz="914400">
              <a:lnSpc>
                <a:spcPct val="90000"/>
              </a:lnSpc>
              <a:buFont typeface="Wingdings 3" pitchFamily="18" charset="2"/>
              <a:buNone/>
            </a:pPr>
            <a:r>
              <a:rPr lang="pt-BR" sz="2800" b="1" smtClean="0"/>
              <a:t>RN com atraso na maturação cerebral recebeu ventilação por um período significativamente maior do que os RN com maturação cerebral normal.</a:t>
            </a:r>
            <a:r>
              <a:rPr lang="pt-BR" sz="2800" smtClean="0"/>
              <a:t> </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Espaço Reservado para Conteúdo 2"/>
          <p:cNvSpPr>
            <a:spLocks noGrp="1"/>
          </p:cNvSpPr>
          <p:nvPr>
            <p:ph idx="4294967295"/>
          </p:nvPr>
        </p:nvSpPr>
        <p:spPr/>
        <p:txBody>
          <a:bodyPr/>
          <a:lstStyle/>
          <a:p>
            <a:pPr marL="365125" indent="-255588" defTabSz="914400"/>
            <a:r>
              <a:rPr lang="pt-BR" sz="2800" smtClean="0"/>
              <a:t>Em estudos com animais (babuínos “saudáveis” pré-termos) foi demonstrado que os animais apresentam </a:t>
            </a:r>
            <a:r>
              <a:rPr lang="pt-BR" sz="2800" b="1" smtClean="0">
                <a:solidFill>
                  <a:srgbClr val="FF0066"/>
                </a:solidFill>
              </a:rPr>
              <a:t>maior redução do volume de substância branca cerebral e da densidade interneuronal quando ventilados por tubo orotraqueal  por 5 dias antes de alterar para CPAP nasal, comparativamente aos extubados em até 24h.</a:t>
            </a:r>
          </a:p>
          <a:p>
            <a:pPr marL="365125" indent="-255588" defTabSz="914400">
              <a:buFont typeface="Wingdings 3" pitchFamily="18" charset="2"/>
              <a:buNone/>
            </a:pPr>
            <a:endParaRPr lang="pt-BR" sz="2800" b="1" smtClean="0">
              <a:solidFill>
                <a:srgbClr val="FF0066"/>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3" name="Rectangle 3"/>
          <p:cNvSpPr>
            <a:spLocks noGrp="1"/>
          </p:cNvSpPr>
          <p:nvPr>
            <p:ph type="body" idx="1"/>
          </p:nvPr>
        </p:nvSpPr>
        <p:spPr>
          <a:xfrm>
            <a:off x="1103313" y="547688"/>
            <a:ext cx="9688512" cy="6310312"/>
          </a:xfrm>
        </p:spPr>
        <p:txBody>
          <a:bodyPr/>
          <a:lstStyle/>
          <a:p>
            <a:r>
              <a:rPr lang="pt-BR" sz="2300" smtClean="0"/>
              <a:t>Ball et a demonstraram, através da RNM por tensor de difusão) </a:t>
            </a:r>
            <a:r>
              <a:rPr lang="pt-BR" sz="2300" smtClean="0">
                <a:solidFill>
                  <a:srgbClr val="FF0066"/>
                </a:solidFill>
              </a:rPr>
              <a:t>associação entre DBP e alterações difusas de substância branca</a:t>
            </a:r>
          </a:p>
          <a:p>
            <a:r>
              <a:rPr lang="pt-BR" sz="2300" smtClean="0"/>
              <a:t>Há uma clara evidência que os pré-termos com DBP tem alta prevalência de amplo espectro de deficiente neurodesenvolvimento tardio e deficiente desempenho acadêmico.</a:t>
            </a:r>
          </a:p>
          <a:p>
            <a:r>
              <a:rPr lang="pt-BR" sz="2300" smtClean="0"/>
              <a:t>A correlação anatômica e microestrutural desse fenômeno ainda não foi elucidada, mas já tem sido mostrada  </a:t>
            </a:r>
            <a:r>
              <a:rPr lang="pt-BR" sz="2300" b="1" smtClean="0">
                <a:solidFill>
                  <a:srgbClr val="FF3300"/>
                </a:solidFill>
              </a:rPr>
              <a:t>associação entre DBP e redução global do volume de tecido cerebral.</a:t>
            </a:r>
          </a:p>
          <a:p>
            <a:endParaRPr lang="pt-BR" sz="2300" b="1" smtClean="0">
              <a:solidFill>
                <a:srgbClr val="FF3300"/>
              </a:solidFill>
            </a:endParaRPr>
          </a:p>
          <a:p>
            <a:pPr>
              <a:lnSpc>
                <a:spcPct val="90000"/>
              </a:lnSpc>
            </a:pPr>
            <a:r>
              <a:rPr lang="pt-BR" sz="2300" smtClean="0"/>
              <a:t>A relação entre DBP e atraso na maturação cerebral é mais importante devido ao fato desta condição não ser totalmente prevenível, </a:t>
            </a:r>
            <a:r>
              <a:rPr lang="pt-BR" sz="2300" b="1" smtClean="0">
                <a:solidFill>
                  <a:srgbClr val="3333CC"/>
                </a:solidFill>
              </a:rPr>
              <a:t>porém ser uma condição modificável.  </a:t>
            </a:r>
          </a:p>
          <a:p>
            <a:endParaRPr lang="pt-BR" sz="2300" b="1" smtClean="0">
              <a:solidFill>
                <a:srgbClr val="FF3300"/>
              </a:solidFill>
            </a:endParaRPr>
          </a:p>
          <a:p>
            <a:endParaRPr lang="pt-BR" sz="2300" smtClean="0">
              <a:solidFill>
                <a:srgbClr val="FF0066"/>
              </a:solidFill>
            </a:endParaRPr>
          </a:p>
          <a:p>
            <a:endParaRPr lang="pt-BR" sz="2300" smtClean="0">
              <a:solidFill>
                <a:srgbClr val="FF0066"/>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p:cNvSpPr>
          <p:nvPr>
            <p:ph type="title"/>
          </p:nvPr>
        </p:nvSpPr>
        <p:spPr>
          <a:xfrm>
            <a:off x="0" y="0"/>
            <a:ext cx="9404350" cy="1400175"/>
          </a:xfrm>
        </p:spPr>
        <p:txBody>
          <a:bodyPr/>
          <a:lstStyle/>
          <a:p>
            <a:r>
              <a:rPr lang="pt-BR" smtClean="0"/>
              <a:t>OBRIGADO!</a:t>
            </a:r>
          </a:p>
        </p:txBody>
      </p:sp>
      <p:sp>
        <p:nvSpPr>
          <p:cNvPr id="84997" name="Text Box 5"/>
          <p:cNvSpPr txBox="1">
            <a:spLocks noChangeArrowheads="1"/>
          </p:cNvSpPr>
          <p:nvPr/>
        </p:nvSpPr>
        <p:spPr bwMode="auto">
          <a:xfrm>
            <a:off x="1847850" y="6491288"/>
            <a:ext cx="8337550" cy="366712"/>
          </a:xfrm>
          <a:prstGeom prst="rect">
            <a:avLst/>
          </a:prstGeom>
          <a:noFill/>
          <a:ln w="9525">
            <a:noFill/>
            <a:miter lim="800000"/>
            <a:headEnd/>
            <a:tailEnd/>
          </a:ln>
          <a:effectLst/>
        </p:spPr>
        <p:txBody>
          <a:bodyPr wrap="none">
            <a:spAutoFit/>
          </a:bodyPr>
          <a:lstStyle/>
          <a:p>
            <a:r>
              <a:rPr lang="pt-BR">
                <a:solidFill>
                  <a:srgbClr val="FFFF66"/>
                </a:solidFill>
              </a:rPr>
              <a:t>Ddos Thiago, Ecimar, Danillo, Joseleide, Brunna,Natália e Dr. Paulo R. Margotto</a:t>
            </a:r>
          </a:p>
        </p:txBody>
      </p:sp>
      <p:pic>
        <p:nvPicPr>
          <p:cNvPr id="84998" name="Imagem 4"/>
          <p:cNvPicPr>
            <a:picLocks noChangeAspect="1"/>
          </p:cNvPicPr>
          <p:nvPr/>
        </p:nvPicPr>
        <p:blipFill>
          <a:blip r:embed="rId2"/>
          <a:srcRect/>
          <a:stretch>
            <a:fillRect/>
          </a:stretch>
        </p:blipFill>
        <p:spPr bwMode="auto">
          <a:xfrm>
            <a:off x="793750" y="5786438"/>
            <a:ext cx="1014413" cy="641350"/>
          </a:xfrm>
          <a:prstGeom prst="rect">
            <a:avLst/>
          </a:prstGeom>
          <a:noFill/>
          <a:ln w="9525">
            <a:noFill/>
            <a:miter lim="800000"/>
            <a:headEnd/>
            <a:tailEnd/>
          </a:ln>
        </p:spPr>
      </p:pic>
      <p:pic>
        <p:nvPicPr>
          <p:cNvPr id="84999" name="Picture 7" descr="20160316_090719"/>
          <p:cNvPicPr>
            <a:picLocks noChangeAspect="1" noChangeArrowheads="1"/>
          </p:cNvPicPr>
          <p:nvPr/>
        </p:nvPicPr>
        <p:blipFill>
          <a:blip r:embed="rId3" cstate="print">
            <a:lum bright="6000"/>
          </a:blip>
          <a:srcRect/>
          <a:stretch>
            <a:fillRect/>
          </a:stretch>
        </p:blipFill>
        <p:spPr bwMode="auto">
          <a:xfrm>
            <a:off x="820738" y="744538"/>
            <a:ext cx="10134600" cy="5699125"/>
          </a:xfrm>
          <a:prstGeom prst="rect">
            <a:avLst/>
          </a:prstGeom>
          <a:noFill/>
          <a:ln w="28575">
            <a:solidFill>
              <a:srgbClr val="0000FF"/>
            </a:solid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Íon">
  <a:themeElements>
    <a:clrScheme name="Í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Í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Í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723</TotalTime>
  <Words>3298</Words>
  <Application>Microsoft Office PowerPoint</Application>
  <PresentationFormat>Personalizar</PresentationFormat>
  <Paragraphs>227</Paragraphs>
  <Slides>45</Slides>
  <Notes>0</Notes>
  <HiddenSlides>0</HiddenSlides>
  <MMClips>0</MMClips>
  <ScaleCrop>false</ScaleCrop>
  <HeadingPairs>
    <vt:vector size="4" baseType="variant">
      <vt:variant>
        <vt:lpstr>Tema</vt:lpstr>
      </vt:variant>
      <vt:variant>
        <vt:i4>1</vt:i4>
      </vt:variant>
      <vt:variant>
        <vt:lpstr>Títulos de slides</vt:lpstr>
      </vt:variant>
      <vt:variant>
        <vt:i4>45</vt:i4>
      </vt:variant>
    </vt:vector>
  </HeadingPairs>
  <TitlesOfParts>
    <vt:vector size="46" baseType="lpstr">
      <vt:lpstr>Íon</vt:lpstr>
      <vt:lpstr>Intervenção precoce leva a melhora a longo prazo no desenvolvimento nas crianças muito pré-termos, especialmente naquelas com displasia broncopulmonar</vt:lpstr>
      <vt:lpstr>Slide 2</vt:lpstr>
      <vt:lpstr>INTRODUÇÃO</vt:lpstr>
      <vt:lpstr>INTRODUÇÃO </vt:lpstr>
      <vt:lpstr>INTRODUÇÃO</vt:lpstr>
      <vt:lpstr>INTRODUÇÃO</vt:lpstr>
      <vt:lpstr>MÉTODOS</vt:lpstr>
      <vt:lpstr>MÉTODOS</vt:lpstr>
      <vt:lpstr>Slide 9</vt:lpstr>
      <vt:lpstr>MÉTODOS</vt:lpstr>
      <vt:lpstr>MÉTODOS</vt:lpstr>
      <vt:lpstr>MÉTODOS</vt:lpstr>
      <vt:lpstr>MÉTODOS</vt:lpstr>
      <vt:lpstr>Análise Estatística</vt:lpstr>
      <vt:lpstr>Análise Estatística</vt:lpstr>
      <vt:lpstr>Análise Estatística</vt:lpstr>
      <vt:lpstr>Análise Estatística</vt:lpstr>
      <vt:lpstr>Resultados:</vt:lpstr>
      <vt:lpstr>Slide 19</vt:lpstr>
      <vt:lpstr>Resultados</vt:lpstr>
      <vt:lpstr>Resultados</vt:lpstr>
      <vt:lpstr>Resultados:</vt:lpstr>
      <vt:lpstr>Resultados:</vt:lpstr>
      <vt:lpstr>Resultados:</vt:lpstr>
      <vt:lpstr>Discussão</vt:lpstr>
      <vt:lpstr>Discussão</vt:lpstr>
      <vt:lpstr>Discussão</vt:lpstr>
      <vt:lpstr>Discussão</vt:lpstr>
      <vt:lpstr>Discussão</vt:lpstr>
      <vt:lpstr>Discussão</vt:lpstr>
      <vt:lpstr>Discussão</vt:lpstr>
      <vt:lpstr>Discussão</vt:lpstr>
      <vt:lpstr>Conclusão</vt:lpstr>
      <vt:lpstr>Abstract </vt:lpstr>
      <vt:lpstr>Abstract </vt:lpstr>
      <vt:lpstr>Slide 36</vt:lpstr>
      <vt:lpstr>Slide 37</vt:lpstr>
      <vt:lpstr>Slide 38</vt:lpstr>
      <vt:lpstr>Slide 39</vt:lpstr>
      <vt:lpstr>Nota do Editor do site, Dr. Paulo R. Margotto Consultem também! Aqui e Agora! Estudando Juntos!</vt:lpstr>
      <vt:lpstr>Slide 41</vt:lpstr>
      <vt:lpstr>Slide 42</vt:lpstr>
      <vt:lpstr>Slide 43</vt:lpstr>
      <vt:lpstr>Slide 44</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INTRODUÇÃO</dc:title>
  <dc:creator>brunna cintra de azevedo cintra</dc:creator>
  <cp:lastModifiedBy>Paulo</cp:lastModifiedBy>
  <cp:revision>35</cp:revision>
  <dcterms:created xsi:type="dcterms:W3CDTF">2016-03-17T01:11:05Z</dcterms:created>
  <dcterms:modified xsi:type="dcterms:W3CDTF">2016-04-06T23:44:31Z</dcterms:modified>
</cp:coreProperties>
</file>