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4"/>
  </p:notesMasterIdLst>
  <p:handoutMasterIdLst>
    <p:handoutMasterId r:id="rId65"/>
  </p:handoutMasterIdLst>
  <p:sldIdLst>
    <p:sldId id="308" r:id="rId2"/>
    <p:sldId id="309" r:id="rId3"/>
    <p:sldId id="310" r:id="rId4"/>
    <p:sldId id="311" r:id="rId5"/>
    <p:sldId id="312" r:id="rId6"/>
    <p:sldId id="313" r:id="rId7"/>
    <p:sldId id="314" r:id="rId8"/>
    <p:sldId id="315" r:id="rId9"/>
    <p:sldId id="316" r:id="rId10"/>
    <p:sldId id="317" r:id="rId11"/>
    <p:sldId id="318" r:id="rId12"/>
    <p:sldId id="319" r:id="rId13"/>
    <p:sldId id="320" r:id="rId14"/>
    <p:sldId id="321" r:id="rId15"/>
    <p:sldId id="322" r:id="rId16"/>
    <p:sldId id="323" r:id="rId17"/>
    <p:sldId id="324" r:id="rId18"/>
    <p:sldId id="325" r:id="rId19"/>
    <p:sldId id="326" r:id="rId20"/>
    <p:sldId id="327" r:id="rId21"/>
    <p:sldId id="328" r:id="rId22"/>
    <p:sldId id="329" r:id="rId23"/>
    <p:sldId id="330" r:id="rId24"/>
    <p:sldId id="331" r:id="rId25"/>
    <p:sldId id="332" r:id="rId26"/>
    <p:sldId id="333" r:id="rId27"/>
    <p:sldId id="334" r:id="rId28"/>
    <p:sldId id="335" r:id="rId29"/>
    <p:sldId id="336" r:id="rId30"/>
    <p:sldId id="337" r:id="rId31"/>
    <p:sldId id="338" r:id="rId32"/>
    <p:sldId id="339" r:id="rId33"/>
    <p:sldId id="340" r:id="rId34"/>
    <p:sldId id="341" r:id="rId35"/>
    <p:sldId id="342" r:id="rId36"/>
    <p:sldId id="343" r:id="rId37"/>
    <p:sldId id="344" r:id="rId38"/>
    <p:sldId id="345" r:id="rId39"/>
    <p:sldId id="346" r:id="rId40"/>
    <p:sldId id="347" r:id="rId41"/>
    <p:sldId id="281" r:id="rId42"/>
    <p:sldId id="282" r:id="rId43"/>
    <p:sldId id="284" r:id="rId44"/>
    <p:sldId id="283" r:id="rId45"/>
    <p:sldId id="286" r:id="rId46"/>
    <p:sldId id="293" r:id="rId47"/>
    <p:sldId id="296" r:id="rId48"/>
    <p:sldId id="290" r:id="rId49"/>
    <p:sldId id="292" r:id="rId50"/>
    <p:sldId id="297" r:id="rId51"/>
    <p:sldId id="298" r:id="rId52"/>
    <p:sldId id="299" r:id="rId53"/>
    <p:sldId id="300" r:id="rId54"/>
    <p:sldId id="301" r:id="rId55"/>
    <p:sldId id="303" r:id="rId56"/>
    <p:sldId id="302" r:id="rId57"/>
    <p:sldId id="304" r:id="rId58"/>
    <p:sldId id="305" r:id="rId59"/>
    <p:sldId id="306" r:id="rId60"/>
    <p:sldId id="307" r:id="rId61"/>
    <p:sldId id="287" r:id="rId62"/>
    <p:sldId id="295" r:id="rId6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3300"/>
    <a:srgbClr val="FF3399"/>
    <a:srgbClr val="FF9900"/>
    <a:srgbClr val="FFFF00"/>
    <a:srgbClr val="0000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341" autoAdjust="0"/>
    <p:restoredTop sz="94660"/>
  </p:normalViewPr>
  <p:slideViewPr>
    <p:cSldViewPr>
      <p:cViewPr varScale="1">
        <p:scale>
          <a:sx n="93" d="100"/>
          <a:sy n="93" d="100"/>
        </p:scale>
        <p:origin x="-931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1DCB98-4483-4853-82BC-3EBFB5980FBE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87F54D-A384-46CF-8EDF-3272642402C9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400" dirty="0" smtClean="0"/>
            <a:t>20 e 24 </a:t>
          </a:r>
          <a:r>
            <a:rPr lang="en-US" sz="1400" dirty="0" err="1" smtClean="0"/>
            <a:t>semanas</a:t>
          </a:r>
          <a:r>
            <a:rPr lang="en-US" sz="1400" dirty="0" smtClean="0"/>
            <a:t> de </a:t>
          </a:r>
          <a:r>
            <a:rPr lang="en-US" sz="1400" dirty="0" err="1" smtClean="0"/>
            <a:t>gesta</a:t>
          </a:r>
          <a:r>
            <a:rPr lang="pt-BR" sz="1400" dirty="0" err="1" smtClean="0"/>
            <a:t>çã</a:t>
          </a:r>
          <a:r>
            <a:rPr lang="en-US" sz="1400" dirty="0" smtClean="0"/>
            <a:t>o</a:t>
          </a:r>
          <a:endParaRPr lang="en-US" sz="1400" dirty="0"/>
        </a:p>
      </dgm:t>
    </dgm:pt>
    <dgm:pt modelId="{5BA20674-0F35-4D76-AD99-7F1689AD02E9}" type="parTrans" cxnId="{BA9611EA-18CB-4324-A734-A40B550318C3}">
      <dgm:prSet/>
      <dgm:spPr/>
      <dgm:t>
        <a:bodyPr/>
        <a:lstStyle/>
        <a:p>
          <a:endParaRPr lang="en-US"/>
        </a:p>
      </dgm:t>
    </dgm:pt>
    <dgm:pt modelId="{83E32F1C-652D-4F46-AE73-B72B61A96B69}" type="sibTrans" cxnId="{BA9611EA-18CB-4324-A734-A40B550318C3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4B8D4029-0E2A-42FA-8587-B34B94187C59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400" dirty="0" err="1" smtClean="0"/>
            <a:t>Diferencia</a:t>
          </a:r>
          <a:r>
            <a:rPr lang="pt-BR" sz="1400" dirty="0" err="1" smtClean="0"/>
            <a:t>çã</a:t>
          </a:r>
          <a:r>
            <a:rPr lang="en-US" sz="1400" dirty="0" smtClean="0"/>
            <a:t>o </a:t>
          </a:r>
          <a:r>
            <a:rPr lang="en-US" sz="1400" dirty="0" err="1" smtClean="0"/>
            <a:t>em</a:t>
          </a:r>
          <a:r>
            <a:rPr lang="en-US" sz="1400" dirty="0" smtClean="0"/>
            <a:t>  </a:t>
          </a:r>
          <a:r>
            <a:rPr lang="en-US" sz="1400" dirty="0" err="1" smtClean="0"/>
            <a:t>pneum</a:t>
          </a:r>
          <a:r>
            <a:rPr lang="pt-BR" sz="1400" dirty="0" smtClean="0"/>
            <a:t>ó</a:t>
          </a:r>
          <a:r>
            <a:rPr lang="en-US" sz="1400" dirty="0" err="1" smtClean="0"/>
            <a:t>citos</a:t>
          </a:r>
          <a:r>
            <a:rPr lang="en-US" sz="1400" dirty="0" smtClean="0"/>
            <a:t> </a:t>
          </a:r>
          <a:r>
            <a:rPr lang="en-US" sz="1400" b="1" dirty="0" smtClean="0"/>
            <a:t>I e II </a:t>
          </a:r>
          <a:endParaRPr lang="en-US" sz="1400" b="1" dirty="0"/>
        </a:p>
      </dgm:t>
    </dgm:pt>
    <dgm:pt modelId="{0FFDF519-817E-4B5E-992E-F40EC9C4323C}" type="parTrans" cxnId="{D5A5507E-CC06-4AC4-8992-4C7C5508E704}">
      <dgm:prSet/>
      <dgm:spPr/>
      <dgm:t>
        <a:bodyPr/>
        <a:lstStyle/>
        <a:p>
          <a:endParaRPr lang="en-US"/>
        </a:p>
      </dgm:t>
    </dgm:pt>
    <dgm:pt modelId="{DDC4463C-298F-4C64-974B-D7F99DC84041}" type="sibTrans" cxnId="{D5A5507E-CC06-4AC4-8992-4C7C5508E704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F5923BF7-84B6-4FDA-A9D1-F51E39C20A27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US" sz="1400" dirty="0" smtClean="0"/>
        </a:p>
        <a:p>
          <a:r>
            <a:rPr lang="en-US" sz="1400" b="1" dirty="0" err="1" smtClean="0"/>
            <a:t>Pneum</a:t>
          </a:r>
          <a:r>
            <a:rPr lang="pt-BR" sz="1400" b="1" dirty="0" smtClean="0"/>
            <a:t>ó</a:t>
          </a:r>
          <a:r>
            <a:rPr lang="en-US" sz="1400" b="1" dirty="0" err="1" smtClean="0"/>
            <a:t>citos</a:t>
          </a:r>
          <a:r>
            <a:rPr lang="en-US" sz="1400" b="1" dirty="0" smtClean="0"/>
            <a:t> </a:t>
          </a:r>
          <a:r>
            <a:rPr lang="en-US" sz="1400" b="1" dirty="0" err="1" smtClean="0"/>
            <a:t>II</a:t>
          </a:r>
          <a:r>
            <a:rPr lang="en-US" sz="1400" dirty="0" err="1" smtClean="0">
              <a:sym typeface="Wingdings" pitchFamily="2" charset="2"/>
            </a:rPr>
            <a:t>produzem</a:t>
          </a:r>
          <a:r>
            <a:rPr lang="en-US" sz="1400" dirty="0" smtClean="0">
              <a:sym typeface="Wingdings" pitchFamily="2" charset="2"/>
            </a:rPr>
            <a:t>  o </a:t>
          </a:r>
          <a:r>
            <a:rPr lang="en-US" sz="1400" dirty="0" err="1" smtClean="0">
              <a:sym typeface="Wingdings" pitchFamily="2" charset="2"/>
            </a:rPr>
            <a:t>surfactante</a:t>
          </a:r>
          <a:r>
            <a:rPr lang="en-US" sz="1400" dirty="0" smtClean="0">
              <a:sym typeface="Wingdings" pitchFamily="2" charset="2"/>
            </a:rPr>
            <a:t> </a:t>
          </a:r>
          <a:r>
            <a:rPr lang="en-US" sz="1400" dirty="0" err="1" smtClean="0">
              <a:sym typeface="Wingdings" pitchFamily="2" charset="2"/>
            </a:rPr>
            <a:t>pulmonar</a:t>
          </a:r>
          <a:endParaRPr lang="en-US" sz="1400" dirty="0"/>
        </a:p>
      </dgm:t>
    </dgm:pt>
    <dgm:pt modelId="{A4F575D9-2C47-4C1F-B759-2A2BA38846EB}" type="parTrans" cxnId="{93413E5C-58CF-4C13-A858-B9C74BA28E1A}">
      <dgm:prSet/>
      <dgm:spPr/>
      <dgm:t>
        <a:bodyPr/>
        <a:lstStyle/>
        <a:p>
          <a:endParaRPr lang="en-US"/>
        </a:p>
      </dgm:t>
    </dgm:pt>
    <dgm:pt modelId="{D9ABE106-F958-4100-8E90-FDD22984DDA4}" type="sibTrans" cxnId="{93413E5C-58CF-4C13-A858-B9C74BA28E1A}">
      <dgm:prSet/>
      <dgm:spPr/>
      <dgm:t>
        <a:bodyPr/>
        <a:lstStyle/>
        <a:p>
          <a:endParaRPr lang="en-US"/>
        </a:p>
      </dgm:t>
    </dgm:pt>
    <dgm:pt modelId="{EA1B9458-7566-49A4-A587-92DAB0639CF1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dirty="0" smtClean="0"/>
            <a:t>Forma</a:t>
          </a:r>
          <a:r>
            <a:rPr lang="pt-BR" sz="1200" dirty="0" err="1" smtClean="0"/>
            <a:t>ção</a:t>
          </a:r>
          <a:r>
            <a:rPr lang="en-US" sz="1200" dirty="0" smtClean="0"/>
            <a:t> dos </a:t>
          </a:r>
          <a:r>
            <a:rPr lang="en-US" sz="1200" dirty="0" err="1" smtClean="0"/>
            <a:t>sacos</a:t>
          </a:r>
          <a:r>
            <a:rPr lang="en-US" sz="1200" dirty="0" smtClean="0"/>
            <a:t> </a:t>
          </a:r>
          <a:r>
            <a:rPr lang="en-US" sz="1200" dirty="0" err="1" smtClean="0"/>
            <a:t>alveolares</a:t>
          </a:r>
          <a:endParaRPr lang="en-US" sz="1200" dirty="0"/>
        </a:p>
      </dgm:t>
    </dgm:pt>
    <dgm:pt modelId="{AB9C0402-A8C3-4E83-B473-B9770E8F0FBF}" type="parTrans" cxnId="{28C5402F-9181-4411-A493-0A0E21C6E881}">
      <dgm:prSet/>
      <dgm:spPr/>
      <dgm:t>
        <a:bodyPr/>
        <a:lstStyle/>
        <a:p>
          <a:endParaRPr lang="en-US"/>
        </a:p>
      </dgm:t>
    </dgm:pt>
    <dgm:pt modelId="{3EBA8699-324B-434B-A78D-8612927158BF}" type="sibTrans" cxnId="{28C5402F-9181-4411-A493-0A0E21C6E881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8ED6B940-6792-47A4-A4C3-478921FF7CB7}" type="pres">
      <dgm:prSet presAssocID="{E21DCB98-4483-4853-82BC-3EBFB5980FBE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BDE4619-CA6B-4BDF-A5B5-3574B5E242D0}" type="pres">
      <dgm:prSet presAssocID="{2D87F54D-A384-46CF-8EDF-3272642402C9}" presName="node" presStyleLbl="node1" presStyleIdx="0" presStyleCnt="4" custScaleX="77454" custLinFactNeighborY="-5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440C55-E680-42CD-B465-986F464A1256}" type="pres">
      <dgm:prSet presAssocID="{83E32F1C-652D-4F46-AE73-B72B61A96B69}" presName="sibTrans" presStyleLbl="sibTrans2D1" presStyleIdx="0" presStyleCnt="3"/>
      <dgm:spPr/>
      <dgm:t>
        <a:bodyPr/>
        <a:lstStyle/>
        <a:p>
          <a:endParaRPr lang="pt-BR"/>
        </a:p>
      </dgm:t>
    </dgm:pt>
    <dgm:pt modelId="{4BBEB15F-EB33-4CD7-8B16-AF9ED1501477}" type="pres">
      <dgm:prSet presAssocID="{83E32F1C-652D-4F46-AE73-B72B61A96B69}" presName="connectorText" presStyleLbl="sibTrans2D1" presStyleIdx="0" presStyleCnt="3"/>
      <dgm:spPr/>
      <dgm:t>
        <a:bodyPr/>
        <a:lstStyle/>
        <a:p>
          <a:endParaRPr lang="pt-BR"/>
        </a:p>
      </dgm:t>
    </dgm:pt>
    <dgm:pt modelId="{11B02255-2CEA-442A-B938-AF0A5CC9F053}" type="pres">
      <dgm:prSet presAssocID="{EA1B9458-7566-49A4-A587-92DAB0639CF1}" presName="node" presStyleLbl="node1" presStyleIdx="1" presStyleCnt="4" custScaleX="71073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441EB4-D67F-42E2-BAC4-87FAF1420314}" type="pres">
      <dgm:prSet presAssocID="{3EBA8699-324B-434B-A78D-8612927158BF}" presName="sibTrans" presStyleLbl="sibTrans2D1" presStyleIdx="1" presStyleCnt="3"/>
      <dgm:spPr/>
      <dgm:t>
        <a:bodyPr/>
        <a:lstStyle/>
        <a:p>
          <a:endParaRPr lang="pt-BR"/>
        </a:p>
      </dgm:t>
    </dgm:pt>
    <dgm:pt modelId="{095E8E5D-CC34-471C-8636-C8C7F5462AD6}" type="pres">
      <dgm:prSet presAssocID="{3EBA8699-324B-434B-A78D-8612927158BF}" presName="connectorText" presStyleLbl="sibTrans2D1" presStyleIdx="1" presStyleCnt="3"/>
      <dgm:spPr/>
      <dgm:t>
        <a:bodyPr/>
        <a:lstStyle/>
        <a:p>
          <a:endParaRPr lang="pt-BR"/>
        </a:p>
      </dgm:t>
    </dgm:pt>
    <dgm:pt modelId="{2A7604F6-343B-4A84-A052-45B7777BAE73}" type="pres">
      <dgm:prSet presAssocID="{4B8D4029-0E2A-42FA-8587-B34B94187C59}" presName="node" presStyleLbl="node1" presStyleIdx="2" presStyleCnt="4" custScaleX="761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32B522-B79E-4A43-BA48-5A69E7BC8F24}" type="pres">
      <dgm:prSet presAssocID="{DDC4463C-298F-4C64-974B-D7F99DC84041}" presName="sibTrans" presStyleLbl="sibTrans2D1" presStyleIdx="2" presStyleCnt="3"/>
      <dgm:spPr/>
      <dgm:t>
        <a:bodyPr/>
        <a:lstStyle/>
        <a:p>
          <a:endParaRPr lang="pt-BR"/>
        </a:p>
      </dgm:t>
    </dgm:pt>
    <dgm:pt modelId="{8A3340AA-3FF7-4827-924F-943585E7026B}" type="pres">
      <dgm:prSet presAssocID="{DDC4463C-298F-4C64-974B-D7F99DC84041}" presName="connectorText" presStyleLbl="sibTrans2D1" presStyleIdx="2" presStyleCnt="3"/>
      <dgm:spPr/>
      <dgm:t>
        <a:bodyPr/>
        <a:lstStyle/>
        <a:p>
          <a:endParaRPr lang="pt-BR"/>
        </a:p>
      </dgm:t>
    </dgm:pt>
    <dgm:pt modelId="{B28AE233-4BE7-435F-A8C5-0B2B201B4B18}" type="pres">
      <dgm:prSet presAssocID="{F5923BF7-84B6-4FDA-A9D1-F51E39C20A27}" presName="node" presStyleLbl="node1" presStyleIdx="3" presStyleCnt="4" custScaleX="76956" custLinFactNeighborX="249" custLinFactNeighborY="-196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F25E4C9-4523-4156-B1BD-76D66E051F0C}" type="presOf" srcId="{3EBA8699-324B-434B-A78D-8612927158BF}" destId="{095E8E5D-CC34-471C-8636-C8C7F5462AD6}" srcOrd="1" destOrd="0" presId="urn:microsoft.com/office/officeart/2005/8/layout/process2"/>
    <dgm:cxn modelId="{93413E5C-58CF-4C13-A858-B9C74BA28E1A}" srcId="{E21DCB98-4483-4853-82BC-3EBFB5980FBE}" destId="{F5923BF7-84B6-4FDA-A9D1-F51E39C20A27}" srcOrd="3" destOrd="0" parTransId="{A4F575D9-2C47-4C1F-B759-2A2BA38846EB}" sibTransId="{D9ABE106-F958-4100-8E90-FDD22984DDA4}"/>
    <dgm:cxn modelId="{C00D3230-0F39-4F85-B59D-9CE5EA2888FD}" type="presOf" srcId="{DDC4463C-298F-4C64-974B-D7F99DC84041}" destId="{8A3340AA-3FF7-4827-924F-943585E7026B}" srcOrd="1" destOrd="0" presId="urn:microsoft.com/office/officeart/2005/8/layout/process2"/>
    <dgm:cxn modelId="{14C69470-E090-4288-854B-8556C4E43584}" type="presOf" srcId="{F5923BF7-84B6-4FDA-A9D1-F51E39C20A27}" destId="{B28AE233-4BE7-435F-A8C5-0B2B201B4B18}" srcOrd="0" destOrd="0" presId="urn:microsoft.com/office/officeart/2005/8/layout/process2"/>
    <dgm:cxn modelId="{8C1DC00A-8B39-49D7-946A-045BA8F66455}" type="presOf" srcId="{2D87F54D-A384-46CF-8EDF-3272642402C9}" destId="{FBDE4619-CA6B-4BDF-A5B5-3574B5E242D0}" srcOrd="0" destOrd="0" presId="urn:microsoft.com/office/officeart/2005/8/layout/process2"/>
    <dgm:cxn modelId="{A01933FD-F5A4-45EE-AE34-3056AA72C7AB}" type="presOf" srcId="{4B8D4029-0E2A-42FA-8587-B34B94187C59}" destId="{2A7604F6-343B-4A84-A052-45B7777BAE73}" srcOrd="0" destOrd="0" presId="urn:microsoft.com/office/officeart/2005/8/layout/process2"/>
    <dgm:cxn modelId="{28C5402F-9181-4411-A493-0A0E21C6E881}" srcId="{E21DCB98-4483-4853-82BC-3EBFB5980FBE}" destId="{EA1B9458-7566-49A4-A587-92DAB0639CF1}" srcOrd="1" destOrd="0" parTransId="{AB9C0402-A8C3-4E83-B473-B9770E8F0FBF}" sibTransId="{3EBA8699-324B-434B-A78D-8612927158BF}"/>
    <dgm:cxn modelId="{91F48E1C-857A-4A8D-B452-CEA8EB20AA37}" type="presOf" srcId="{DDC4463C-298F-4C64-974B-D7F99DC84041}" destId="{4D32B522-B79E-4A43-BA48-5A69E7BC8F24}" srcOrd="0" destOrd="0" presId="urn:microsoft.com/office/officeart/2005/8/layout/process2"/>
    <dgm:cxn modelId="{BA9611EA-18CB-4324-A734-A40B550318C3}" srcId="{E21DCB98-4483-4853-82BC-3EBFB5980FBE}" destId="{2D87F54D-A384-46CF-8EDF-3272642402C9}" srcOrd="0" destOrd="0" parTransId="{5BA20674-0F35-4D76-AD99-7F1689AD02E9}" sibTransId="{83E32F1C-652D-4F46-AE73-B72B61A96B69}"/>
    <dgm:cxn modelId="{9E27EAEB-BDDB-4FAB-A158-7FAE85CB58D0}" type="presOf" srcId="{83E32F1C-652D-4F46-AE73-B72B61A96B69}" destId="{4BBEB15F-EB33-4CD7-8B16-AF9ED1501477}" srcOrd="1" destOrd="0" presId="urn:microsoft.com/office/officeart/2005/8/layout/process2"/>
    <dgm:cxn modelId="{D5A5507E-CC06-4AC4-8992-4C7C5508E704}" srcId="{E21DCB98-4483-4853-82BC-3EBFB5980FBE}" destId="{4B8D4029-0E2A-42FA-8587-B34B94187C59}" srcOrd="2" destOrd="0" parTransId="{0FFDF519-817E-4B5E-992E-F40EC9C4323C}" sibTransId="{DDC4463C-298F-4C64-974B-D7F99DC84041}"/>
    <dgm:cxn modelId="{C6BFD247-9C88-4571-A0DE-5F3E67EC43FD}" type="presOf" srcId="{83E32F1C-652D-4F46-AE73-B72B61A96B69}" destId="{C6440C55-E680-42CD-B465-986F464A1256}" srcOrd="0" destOrd="0" presId="urn:microsoft.com/office/officeart/2005/8/layout/process2"/>
    <dgm:cxn modelId="{693D40D3-2E72-40D8-B35E-5D632015562D}" type="presOf" srcId="{EA1B9458-7566-49A4-A587-92DAB0639CF1}" destId="{11B02255-2CEA-442A-B938-AF0A5CC9F053}" srcOrd="0" destOrd="0" presId="urn:microsoft.com/office/officeart/2005/8/layout/process2"/>
    <dgm:cxn modelId="{F3677AD3-0ECA-489E-B884-66970267337B}" type="presOf" srcId="{E21DCB98-4483-4853-82BC-3EBFB5980FBE}" destId="{8ED6B940-6792-47A4-A4C3-478921FF7CB7}" srcOrd="0" destOrd="0" presId="urn:microsoft.com/office/officeart/2005/8/layout/process2"/>
    <dgm:cxn modelId="{6A550915-2D06-4EDB-B2CE-D759F09E4A2A}" type="presOf" srcId="{3EBA8699-324B-434B-A78D-8612927158BF}" destId="{A9441EB4-D67F-42E2-BAC4-87FAF1420314}" srcOrd="0" destOrd="0" presId="urn:microsoft.com/office/officeart/2005/8/layout/process2"/>
    <dgm:cxn modelId="{2A0B3990-7BE1-449F-B70A-632935B6F782}" type="presParOf" srcId="{8ED6B940-6792-47A4-A4C3-478921FF7CB7}" destId="{FBDE4619-CA6B-4BDF-A5B5-3574B5E242D0}" srcOrd="0" destOrd="0" presId="urn:microsoft.com/office/officeart/2005/8/layout/process2"/>
    <dgm:cxn modelId="{FF1F23B1-3529-4D18-A123-47DB1744FA46}" type="presParOf" srcId="{8ED6B940-6792-47A4-A4C3-478921FF7CB7}" destId="{C6440C55-E680-42CD-B465-986F464A1256}" srcOrd="1" destOrd="0" presId="urn:microsoft.com/office/officeart/2005/8/layout/process2"/>
    <dgm:cxn modelId="{BC0A68EE-304A-48CB-A70E-D1E5F6BF2408}" type="presParOf" srcId="{C6440C55-E680-42CD-B465-986F464A1256}" destId="{4BBEB15F-EB33-4CD7-8B16-AF9ED1501477}" srcOrd="0" destOrd="0" presId="urn:microsoft.com/office/officeart/2005/8/layout/process2"/>
    <dgm:cxn modelId="{CF260486-F2A9-4E71-8E63-93750648AAFC}" type="presParOf" srcId="{8ED6B940-6792-47A4-A4C3-478921FF7CB7}" destId="{11B02255-2CEA-442A-B938-AF0A5CC9F053}" srcOrd="2" destOrd="0" presId="urn:microsoft.com/office/officeart/2005/8/layout/process2"/>
    <dgm:cxn modelId="{AEF5FEF7-3F43-4F54-8D3A-18BF55E90B05}" type="presParOf" srcId="{8ED6B940-6792-47A4-A4C3-478921FF7CB7}" destId="{A9441EB4-D67F-42E2-BAC4-87FAF1420314}" srcOrd="3" destOrd="0" presId="urn:microsoft.com/office/officeart/2005/8/layout/process2"/>
    <dgm:cxn modelId="{708A819B-0642-4757-BACE-A892A5C4934F}" type="presParOf" srcId="{A9441EB4-D67F-42E2-BAC4-87FAF1420314}" destId="{095E8E5D-CC34-471C-8636-C8C7F5462AD6}" srcOrd="0" destOrd="0" presId="urn:microsoft.com/office/officeart/2005/8/layout/process2"/>
    <dgm:cxn modelId="{23A1C675-967A-4264-87E0-50E70BF3A73A}" type="presParOf" srcId="{8ED6B940-6792-47A4-A4C3-478921FF7CB7}" destId="{2A7604F6-343B-4A84-A052-45B7777BAE73}" srcOrd="4" destOrd="0" presId="urn:microsoft.com/office/officeart/2005/8/layout/process2"/>
    <dgm:cxn modelId="{81612C50-BF15-45A8-99DF-22ADD98C62F7}" type="presParOf" srcId="{8ED6B940-6792-47A4-A4C3-478921FF7CB7}" destId="{4D32B522-B79E-4A43-BA48-5A69E7BC8F24}" srcOrd="5" destOrd="0" presId="urn:microsoft.com/office/officeart/2005/8/layout/process2"/>
    <dgm:cxn modelId="{EDD7E2EE-3ED3-4476-AEC3-0B38BC19F99F}" type="presParOf" srcId="{4D32B522-B79E-4A43-BA48-5A69E7BC8F24}" destId="{8A3340AA-3FF7-4827-924F-943585E7026B}" srcOrd="0" destOrd="0" presId="urn:microsoft.com/office/officeart/2005/8/layout/process2"/>
    <dgm:cxn modelId="{D471D11B-BF78-4D59-8941-60AE6620C54B}" type="presParOf" srcId="{8ED6B940-6792-47A4-A4C3-478921FF7CB7}" destId="{B28AE233-4BE7-435F-A8C5-0B2B201B4B18}" srcOrd="6" destOrd="0" presId="urn:microsoft.com/office/officeart/2005/8/layout/process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035FFB5-358A-45EA-963F-582DE58ED1FF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61A00F-1261-40F7-B704-128E47C67F44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b="1" dirty="0" err="1" smtClean="0">
              <a:solidFill>
                <a:srgbClr val="C00000"/>
              </a:solidFill>
            </a:rPr>
            <a:t>Surfactante</a:t>
          </a:r>
          <a:r>
            <a:rPr lang="en-US" sz="1200" b="1" dirty="0" smtClean="0">
              <a:solidFill>
                <a:srgbClr val="C00000"/>
              </a:solidFill>
            </a:rPr>
            <a:t> </a:t>
          </a:r>
        </a:p>
        <a:p>
          <a:r>
            <a:rPr lang="en-US" sz="1200" b="1" dirty="0" err="1" smtClean="0">
              <a:solidFill>
                <a:srgbClr val="C00000"/>
              </a:solidFill>
            </a:rPr>
            <a:t>Pulmonar</a:t>
          </a:r>
          <a:endParaRPr lang="en-US" sz="1200" b="1" dirty="0">
            <a:solidFill>
              <a:srgbClr val="C00000"/>
            </a:solidFill>
          </a:endParaRPr>
        </a:p>
      </dgm:t>
    </dgm:pt>
    <dgm:pt modelId="{251EA334-01A1-4A35-8A4F-10EC37AED89D}" type="parTrans" cxnId="{D601E9E2-8125-4285-ADB5-6DF6E1DD1E3A}">
      <dgm:prSet/>
      <dgm:spPr/>
      <dgm:t>
        <a:bodyPr/>
        <a:lstStyle/>
        <a:p>
          <a:endParaRPr lang="en-US"/>
        </a:p>
      </dgm:t>
    </dgm:pt>
    <dgm:pt modelId="{E471E186-DB5B-4C05-8908-9D481C605718}" type="sibTrans" cxnId="{D601E9E2-8125-4285-ADB5-6DF6E1DD1E3A}">
      <dgm:prSet/>
      <dgm:spPr/>
      <dgm:t>
        <a:bodyPr/>
        <a:lstStyle/>
        <a:p>
          <a:endParaRPr lang="en-US"/>
        </a:p>
      </dgm:t>
    </dgm:pt>
    <dgm:pt modelId="{409BED9E-2B01-4004-B161-135AE1634D22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200" dirty="0" err="1" smtClean="0"/>
            <a:t>Formado</a:t>
          </a:r>
          <a:r>
            <a:rPr lang="en-US" sz="1200" dirty="0" smtClean="0"/>
            <a:t> </a:t>
          </a:r>
          <a:r>
            <a:rPr lang="en-US" sz="1200" dirty="0" err="1" smtClean="0"/>
            <a:t>por</a:t>
          </a:r>
          <a:r>
            <a:rPr lang="en-US" sz="1200" dirty="0" smtClean="0"/>
            <a:t> </a:t>
          </a:r>
          <a:r>
            <a:rPr lang="en-US" sz="1200" dirty="0" err="1" smtClean="0"/>
            <a:t>fosfolip</a:t>
          </a:r>
          <a:r>
            <a:rPr lang="pt-BR" sz="1200" dirty="0" smtClean="0"/>
            <a:t>í</a:t>
          </a:r>
          <a:r>
            <a:rPr lang="en-US" sz="1200" dirty="0" err="1" smtClean="0"/>
            <a:t>deos</a:t>
          </a:r>
          <a:r>
            <a:rPr lang="en-US" sz="1200" dirty="0" smtClean="0"/>
            <a:t> e </a:t>
          </a:r>
          <a:r>
            <a:rPr lang="en-US" sz="1200" dirty="0" err="1" smtClean="0"/>
            <a:t>prote</a:t>
          </a:r>
          <a:r>
            <a:rPr lang="pt-BR" sz="1200" dirty="0" smtClean="0"/>
            <a:t>í</a:t>
          </a:r>
          <a:r>
            <a:rPr lang="en-US" sz="1200" dirty="0" err="1" smtClean="0"/>
            <a:t>nas</a:t>
          </a:r>
          <a:endParaRPr lang="en-US" sz="1200" dirty="0"/>
        </a:p>
      </dgm:t>
    </dgm:pt>
    <dgm:pt modelId="{E28DF095-40D5-41B7-9230-B961EF800C3F}" type="parTrans" cxnId="{D92A4589-3ABC-472C-B0B1-929E1B7F6345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669219B7-181C-4FEC-B1AB-B44919390946}" type="sibTrans" cxnId="{D92A4589-3ABC-472C-B0B1-929E1B7F6345}">
      <dgm:prSet/>
      <dgm:spPr/>
      <dgm:t>
        <a:bodyPr/>
        <a:lstStyle/>
        <a:p>
          <a:endParaRPr lang="en-US"/>
        </a:p>
      </dgm:t>
    </dgm:pt>
    <dgm:pt modelId="{6BC235AD-7B9F-468F-94AD-EC5E96C0E5EC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400" dirty="0" smtClean="0">
              <a:latin typeface="Times New Roman"/>
              <a:cs typeface="Times New Roman"/>
            </a:rPr>
            <a:t>↓</a:t>
          </a:r>
          <a:r>
            <a:rPr lang="en-US" sz="1400" dirty="0" smtClean="0"/>
            <a:t> tens</a:t>
          </a:r>
          <a:r>
            <a:rPr lang="pt-BR" sz="1400" dirty="0" smtClean="0"/>
            <a:t>ã</a:t>
          </a:r>
          <a:r>
            <a:rPr lang="en-US" sz="1400" dirty="0" smtClean="0"/>
            <a:t>o superficial da interface </a:t>
          </a:r>
          <a:r>
            <a:rPr lang="en-US" sz="1400" dirty="0" err="1" smtClean="0"/>
            <a:t>ar</a:t>
          </a:r>
          <a:r>
            <a:rPr lang="en-US" sz="1400" dirty="0" smtClean="0"/>
            <a:t>/l</a:t>
          </a:r>
          <a:r>
            <a:rPr lang="pt-BR" sz="1400" dirty="0" smtClean="0"/>
            <a:t>í</a:t>
          </a:r>
          <a:r>
            <a:rPr lang="en-US" sz="1400" dirty="0" err="1" smtClean="0"/>
            <a:t>quido</a:t>
          </a:r>
          <a:r>
            <a:rPr lang="en-US" sz="1400" dirty="0" smtClean="0"/>
            <a:t> no </a:t>
          </a:r>
          <a:r>
            <a:rPr lang="en-US" sz="1400" dirty="0" err="1" smtClean="0"/>
            <a:t>alv</a:t>
          </a:r>
          <a:r>
            <a:rPr lang="pt-BR" sz="1400" dirty="0" smtClean="0"/>
            <a:t>é</a:t>
          </a:r>
          <a:r>
            <a:rPr lang="en-US" sz="1400" dirty="0" err="1" smtClean="0"/>
            <a:t>olo</a:t>
          </a:r>
          <a:endParaRPr lang="en-US" sz="1400" dirty="0"/>
        </a:p>
      </dgm:t>
    </dgm:pt>
    <dgm:pt modelId="{5D25CC2F-525A-4174-9CCF-CEE2C34196C4}" type="parTrans" cxnId="{92ADA7BA-7271-45B4-BEA1-C88C197B4CD8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0F184B88-6B87-4A59-BB50-51615B4808BD}" type="sibTrans" cxnId="{92ADA7BA-7271-45B4-BEA1-C88C197B4CD8}">
      <dgm:prSet/>
      <dgm:spPr/>
      <dgm:t>
        <a:bodyPr/>
        <a:lstStyle/>
        <a:p>
          <a:endParaRPr lang="en-US"/>
        </a:p>
      </dgm:t>
    </dgm:pt>
    <dgm:pt modelId="{55B32795-661C-4442-86D6-00275E5A6DFA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US" sz="1400" baseline="0" dirty="0" smtClean="0"/>
        </a:p>
        <a:p>
          <a:r>
            <a:rPr lang="en-US" sz="1400" baseline="0" dirty="0" smtClean="0"/>
            <a:t>FFP:</a:t>
          </a:r>
          <a:r>
            <a:rPr lang="en-US" sz="1400" baseline="0" dirty="0" smtClean="0">
              <a:latin typeface="Times New Roman"/>
              <a:cs typeface="Times New Roman"/>
            </a:rPr>
            <a:t>↑</a:t>
          </a:r>
          <a:r>
            <a:rPr lang="en-US" sz="1400" baseline="0" dirty="0" err="1" smtClean="0"/>
            <a:t>ritmo</a:t>
          </a:r>
          <a:r>
            <a:rPr lang="en-US" sz="1400" baseline="0" dirty="0" smtClean="0"/>
            <a:t> e </a:t>
          </a:r>
          <a:r>
            <a:rPr lang="en-US" sz="1400" baseline="0" dirty="0" err="1" smtClean="0"/>
            <a:t>produ</a:t>
          </a:r>
          <a:r>
            <a:rPr lang="pt-BR" sz="1400" dirty="0" err="1" smtClean="0"/>
            <a:t>çã</a:t>
          </a:r>
          <a:r>
            <a:rPr lang="en-US" sz="1400" baseline="0" dirty="0" smtClean="0"/>
            <a:t>o do </a:t>
          </a:r>
          <a:r>
            <a:rPr lang="en-US" sz="1400" baseline="0" dirty="0" err="1" smtClean="0"/>
            <a:t>surfactante</a:t>
          </a:r>
          <a:endParaRPr lang="en-US" sz="1400" baseline="0" dirty="0" smtClean="0"/>
        </a:p>
        <a:p>
          <a:endParaRPr lang="en-US" sz="1400" dirty="0"/>
        </a:p>
      </dgm:t>
    </dgm:pt>
    <dgm:pt modelId="{24F853B5-C549-450B-803C-DD7430BD2807}" type="parTrans" cxnId="{CBA83AC5-157B-402D-8016-DBBAA934E1A9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749CDE31-3ADA-4C65-BCB9-8494E6685331}" type="sibTrans" cxnId="{CBA83AC5-157B-402D-8016-DBBAA934E1A9}">
      <dgm:prSet/>
      <dgm:spPr/>
      <dgm:t>
        <a:bodyPr/>
        <a:lstStyle/>
        <a:p>
          <a:endParaRPr lang="en-US"/>
        </a:p>
      </dgm:t>
    </dgm:pt>
    <dgm:pt modelId="{96D9F129-7EBE-40FE-897E-7F85691C9BEE}">
      <dgm:prSet phldrT="[Texto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400" dirty="0" smtClean="0"/>
            <a:t>Cortisol end</a:t>
          </a:r>
          <a:r>
            <a:rPr lang="pt-BR" sz="1400" dirty="0" smtClean="0"/>
            <a:t>ó</a:t>
          </a:r>
          <a:r>
            <a:rPr lang="en-US" sz="1400" dirty="0" err="1" smtClean="0"/>
            <a:t>geno</a:t>
          </a:r>
          <a:r>
            <a:rPr lang="en-US" sz="1400" dirty="0" err="1" smtClean="0">
              <a:sym typeface="Wingdings" pitchFamily="2" charset="2"/>
            </a:rPr>
            <a:t>FFP</a:t>
          </a:r>
          <a:endParaRPr lang="en-US" sz="1400" dirty="0"/>
        </a:p>
      </dgm:t>
    </dgm:pt>
    <dgm:pt modelId="{581B6C8A-673D-46EC-8515-60395A09C52C}" type="parTrans" cxnId="{CE675D00-9C6E-44BA-B8F9-10A802B7031E}">
      <dgm:prSet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3C260BAB-4D3D-40AA-9BC6-2FDC6FC3D80C}" type="sibTrans" cxnId="{CE675D00-9C6E-44BA-B8F9-10A802B7031E}">
      <dgm:prSet/>
      <dgm:spPr/>
      <dgm:t>
        <a:bodyPr/>
        <a:lstStyle/>
        <a:p>
          <a:endParaRPr lang="en-US"/>
        </a:p>
      </dgm:t>
    </dgm:pt>
    <dgm:pt modelId="{80F6E918-48D3-4E8E-B53C-10922C064429}" type="pres">
      <dgm:prSet presAssocID="{6035FFB5-358A-45EA-963F-582DE58ED1F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37B99B5-6DBF-471D-A220-F732753DD083}" type="pres">
      <dgm:prSet presAssocID="{8F61A00F-1261-40F7-B704-128E47C67F44}" presName="centerShape" presStyleLbl="node0" presStyleIdx="0" presStyleCnt="1"/>
      <dgm:spPr/>
      <dgm:t>
        <a:bodyPr/>
        <a:lstStyle/>
        <a:p>
          <a:endParaRPr lang="en-US"/>
        </a:p>
      </dgm:t>
    </dgm:pt>
    <dgm:pt modelId="{E0DD242A-4D92-4CA8-88BD-AEC5528F86EB}" type="pres">
      <dgm:prSet presAssocID="{E28DF095-40D5-41B7-9230-B961EF800C3F}" presName="parTrans" presStyleLbl="sibTrans2D1" presStyleIdx="0" presStyleCnt="4"/>
      <dgm:spPr/>
      <dgm:t>
        <a:bodyPr/>
        <a:lstStyle/>
        <a:p>
          <a:endParaRPr lang="pt-BR"/>
        </a:p>
      </dgm:t>
    </dgm:pt>
    <dgm:pt modelId="{E81387CA-F2F2-4C65-A960-08F0AD4938EB}" type="pres">
      <dgm:prSet presAssocID="{E28DF095-40D5-41B7-9230-B961EF800C3F}" presName="connectorText" presStyleLbl="sibTrans2D1" presStyleIdx="0" presStyleCnt="4"/>
      <dgm:spPr/>
      <dgm:t>
        <a:bodyPr/>
        <a:lstStyle/>
        <a:p>
          <a:endParaRPr lang="pt-BR"/>
        </a:p>
      </dgm:t>
    </dgm:pt>
    <dgm:pt modelId="{B2EE0DBC-3A58-4298-8802-4C4589D90083}" type="pres">
      <dgm:prSet presAssocID="{409BED9E-2B01-4004-B161-135AE1634D2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8BFC0-C03C-4046-9155-0A67495EA6EB}" type="pres">
      <dgm:prSet presAssocID="{5D25CC2F-525A-4174-9CCF-CEE2C34196C4}" presName="parTrans" presStyleLbl="sibTrans2D1" presStyleIdx="1" presStyleCnt="4"/>
      <dgm:spPr/>
      <dgm:t>
        <a:bodyPr/>
        <a:lstStyle/>
        <a:p>
          <a:endParaRPr lang="pt-BR"/>
        </a:p>
      </dgm:t>
    </dgm:pt>
    <dgm:pt modelId="{C04E3F48-7069-4975-9F72-420FCA1C76FA}" type="pres">
      <dgm:prSet presAssocID="{5D25CC2F-525A-4174-9CCF-CEE2C34196C4}" presName="connectorText" presStyleLbl="sibTrans2D1" presStyleIdx="1" presStyleCnt="4"/>
      <dgm:spPr/>
      <dgm:t>
        <a:bodyPr/>
        <a:lstStyle/>
        <a:p>
          <a:endParaRPr lang="pt-BR"/>
        </a:p>
      </dgm:t>
    </dgm:pt>
    <dgm:pt modelId="{A1BE5A7C-54A9-487E-8AF8-6B19DAFCD43F}" type="pres">
      <dgm:prSet presAssocID="{6BC235AD-7B9F-468F-94AD-EC5E96C0E5E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2C8A5F-DCD2-4DF6-BD8D-ADE359B6BCD6}" type="pres">
      <dgm:prSet presAssocID="{24F853B5-C549-450B-803C-DD7430BD2807}" presName="parTrans" presStyleLbl="sibTrans2D1" presStyleIdx="2" presStyleCnt="4"/>
      <dgm:spPr/>
      <dgm:t>
        <a:bodyPr/>
        <a:lstStyle/>
        <a:p>
          <a:endParaRPr lang="pt-BR"/>
        </a:p>
      </dgm:t>
    </dgm:pt>
    <dgm:pt modelId="{D218F431-B5F5-45CB-9391-3272B23AAC49}" type="pres">
      <dgm:prSet presAssocID="{24F853B5-C549-450B-803C-DD7430BD2807}" presName="connectorText" presStyleLbl="sibTrans2D1" presStyleIdx="2" presStyleCnt="4"/>
      <dgm:spPr/>
      <dgm:t>
        <a:bodyPr/>
        <a:lstStyle/>
        <a:p>
          <a:endParaRPr lang="pt-BR"/>
        </a:p>
      </dgm:t>
    </dgm:pt>
    <dgm:pt modelId="{8929B2B8-C708-4ABC-A5F8-8DCBA18D1FFD}" type="pres">
      <dgm:prSet presAssocID="{55B32795-661C-4442-86D6-00275E5A6DF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672373-0272-4BF0-AC0C-A506EDE8AC5E}" type="pres">
      <dgm:prSet presAssocID="{581B6C8A-673D-46EC-8515-60395A09C52C}" presName="parTrans" presStyleLbl="sibTrans2D1" presStyleIdx="3" presStyleCnt="4"/>
      <dgm:spPr/>
      <dgm:t>
        <a:bodyPr/>
        <a:lstStyle/>
        <a:p>
          <a:endParaRPr lang="pt-BR"/>
        </a:p>
      </dgm:t>
    </dgm:pt>
    <dgm:pt modelId="{75E71DB9-532E-4558-BF95-689DF5148237}" type="pres">
      <dgm:prSet presAssocID="{581B6C8A-673D-46EC-8515-60395A09C52C}" presName="connectorText" presStyleLbl="sibTrans2D1" presStyleIdx="3" presStyleCnt="4"/>
      <dgm:spPr/>
      <dgm:t>
        <a:bodyPr/>
        <a:lstStyle/>
        <a:p>
          <a:endParaRPr lang="pt-BR"/>
        </a:p>
      </dgm:t>
    </dgm:pt>
    <dgm:pt modelId="{271ED405-4AC0-4204-9164-94F3DCFAAFA2}" type="pres">
      <dgm:prSet presAssocID="{96D9F129-7EBE-40FE-897E-7F85691C9BEE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ED24FB-6CB6-463A-AB6F-FD3552304876}" type="presOf" srcId="{24F853B5-C549-450B-803C-DD7430BD2807}" destId="{D218F431-B5F5-45CB-9391-3272B23AAC49}" srcOrd="1" destOrd="0" presId="urn:microsoft.com/office/officeart/2005/8/layout/radial5"/>
    <dgm:cxn modelId="{106A8CFE-0166-4329-9C33-87AE47ABFA23}" type="presOf" srcId="{5D25CC2F-525A-4174-9CCF-CEE2C34196C4}" destId="{CCF8BFC0-C03C-4046-9155-0A67495EA6EB}" srcOrd="0" destOrd="0" presId="urn:microsoft.com/office/officeart/2005/8/layout/radial5"/>
    <dgm:cxn modelId="{E5A82FE3-3D5A-4B26-9FA1-3CC9C9E81A91}" type="presOf" srcId="{6BC235AD-7B9F-468F-94AD-EC5E96C0E5EC}" destId="{A1BE5A7C-54A9-487E-8AF8-6B19DAFCD43F}" srcOrd="0" destOrd="0" presId="urn:microsoft.com/office/officeart/2005/8/layout/radial5"/>
    <dgm:cxn modelId="{3502B0C0-E1D8-4E38-AA11-5369AFAE72B0}" type="presOf" srcId="{E28DF095-40D5-41B7-9230-B961EF800C3F}" destId="{E0DD242A-4D92-4CA8-88BD-AEC5528F86EB}" srcOrd="0" destOrd="0" presId="urn:microsoft.com/office/officeart/2005/8/layout/radial5"/>
    <dgm:cxn modelId="{92ADA7BA-7271-45B4-BEA1-C88C197B4CD8}" srcId="{8F61A00F-1261-40F7-B704-128E47C67F44}" destId="{6BC235AD-7B9F-468F-94AD-EC5E96C0E5EC}" srcOrd="1" destOrd="0" parTransId="{5D25CC2F-525A-4174-9CCF-CEE2C34196C4}" sibTransId="{0F184B88-6B87-4A59-BB50-51615B4808BD}"/>
    <dgm:cxn modelId="{8396CCE1-DA42-45F9-9314-03AD45D70737}" type="presOf" srcId="{6035FFB5-358A-45EA-963F-582DE58ED1FF}" destId="{80F6E918-48D3-4E8E-B53C-10922C064429}" srcOrd="0" destOrd="0" presId="urn:microsoft.com/office/officeart/2005/8/layout/radial5"/>
    <dgm:cxn modelId="{D92A4589-3ABC-472C-B0B1-929E1B7F6345}" srcId="{8F61A00F-1261-40F7-B704-128E47C67F44}" destId="{409BED9E-2B01-4004-B161-135AE1634D22}" srcOrd="0" destOrd="0" parTransId="{E28DF095-40D5-41B7-9230-B961EF800C3F}" sibTransId="{669219B7-181C-4FEC-B1AB-B44919390946}"/>
    <dgm:cxn modelId="{D601E9E2-8125-4285-ADB5-6DF6E1DD1E3A}" srcId="{6035FFB5-358A-45EA-963F-582DE58ED1FF}" destId="{8F61A00F-1261-40F7-B704-128E47C67F44}" srcOrd="0" destOrd="0" parTransId="{251EA334-01A1-4A35-8A4F-10EC37AED89D}" sibTransId="{E471E186-DB5B-4C05-8908-9D481C605718}"/>
    <dgm:cxn modelId="{CE675D00-9C6E-44BA-B8F9-10A802B7031E}" srcId="{8F61A00F-1261-40F7-B704-128E47C67F44}" destId="{96D9F129-7EBE-40FE-897E-7F85691C9BEE}" srcOrd="3" destOrd="0" parTransId="{581B6C8A-673D-46EC-8515-60395A09C52C}" sibTransId="{3C260BAB-4D3D-40AA-9BC6-2FDC6FC3D80C}"/>
    <dgm:cxn modelId="{2DD44575-A16E-4B9C-92D8-ED2856E0CEB0}" type="presOf" srcId="{55B32795-661C-4442-86D6-00275E5A6DFA}" destId="{8929B2B8-C708-4ABC-A5F8-8DCBA18D1FFD}" srcOrd="0" destOrd="0" presId="urn:microsoft.com/office/officeart/2005/8/layout/radial5"/>
    <dgm:cxn modelId="{5170DE63-3EFC-4D07-950A-EB260E20C6CB}" type="presOf" srcId="{24F853B5-C549-450B-803C-DD7430BD2807}" destId="{DC2C8A5F-DCD2-4DF6-BD8D-ADE359B6BCD6}" srcOrd="0" destOrd="0" presId="urn:microsoft.com/office/officeart/2005/8/layout/radial5"/>
    <dgm:cxn modelId="{8E0A83C2-DB88-43C8-8A55-3C04B8F2D510}" type="presOf" srcId="{581B6C8A-673D-46EC-8515-60395A09C52C}" destId="{75E71DB9-532E-4558-BF95-689DF5148237}" srcOrd="1" destOrd="0" presId="urn:microsoft.com/office/officeart/2005/8/layout/radial5"/>
    <dgm:cxn modelId="{44962C12-CDE0-49D4-8C56-A175436C6223}" type="presOf" srcId="{96D9F129-7EBE-40FE-897E-7F85691C9BEE}" destId="{271ED405-4AC0-4204-9164-94F3DCFAAFA2}" srcOrd="0" destOrd="0" presId="urn:microsoft.com/office/officeart/2005/8/layout/radial5"/>
    <dgm:cxn modelId="{100C3816-2151-4306-9579-09E62148DF82}" type="presOf" srcId="{8F61A00F-1261-40F7-B704-128E47C67F44}" destId="{237B99B5-6DBF-471D-A220-F732753DD083}" srcOrd="0" destOrd="0" presId="urn:microsoft.com/office/officeart/2005/8/layout/radial5"/>
    <dgm:cxn modelId="{5F7BC1BC-7793-4ADE-9C90-93948CC25589}" type="presOf" srcId="{409BED9E-2B01-4004-B161-135AE1634D22}" destId="{B2EE0DBC-3A58-4298-8802-4C4589D90083}" srcOrd="0" destOrd="0" presId="urn:microsoft.com/office/officeart/2005/8/layout/radial5"/>
    <dgm:cxn modelId="{F903C22D-DD75-4755-A525-54CCEA6B0724}" type="presOf" srcId="{E28DF095-40D5-41B7-9230-B961EF800C3F}" destId="{E81387CA-F2F2-4C65-A960-08F0AD4938EB}" srcOrd="1" destOrd="0" presId="urn:microsoft.com/office/officeart/2005/8/layout/radial5"/>
    <dgm:cxn modelId="{90ADC16E-B3D0-4926-A2E7-589E26571310}" type="presOf" srcId="{581B6C8A-673D-46EC-8515-60395A09C52C}" destId="{A0672373-0272-4BF0-AC0C-A506EDE8AC5E}" srcOrd="0" destOrd="0" presId="urn:microsoft.com/office/officeart/2005/8/layout/radial5"/>
    <dgm:cxn modelId="{CBA83AC5-157B-402D-8016-DBBAA934E1A9}" srcId="{8F61A00F-1261-40F7-B704-128E47C67F44}" destId="{55B32795-661C-4442-86D6-00275E5A6DFA}" srcOrd="2" destOrd="0" parTransId="{24F853B5-C549-450B-803C-DD7430BD2807}" sibTransId="{749CDE31-3ADA-4C65-BCB9-8494E6685331}"/>
    <dgm:cxn modelId="{D0CBD027-DBD3-49EA-B74C-771B9E5FE5A2}" type="presOf" srcId="{5D25CC2F-525A-4174-9CCF-CEE2C34196C4}" destId="{C04E3F48-7069-4975-9F72-420FCA1C76FA}" srcOrd="1" destOrd="0" presId="urn:microsoft.com/office/officeart/2005/8/layout/radial5"/>
    <dgm:cxn modelId="{2DDDEBB0-1A70-411B-8A9A-6FF6711EF7E7}" type="presParOf" srcId="{80F6E918-48D3-4E8E-B53C-10922C064429}" destId="{237B99B5-6DBF-471D-A220-F732753DD083}" srcOrd="0" destOrd="0" presId="urn:microsoft.com/office/officeart/2005/8/layout/radial5"/>
    <dgm:cxn modelId="{07A4DD6A-7A47-4BF2-8DD6-7323EE6BB047}" type="presParOf" srcId="{80F6E918-48D3-4E8E-B53C-10922C064429}" destId="{E0DD242A-4D92-4CA8-88BD-AEC5528F86EB}" srcOrd="1" destOrd="0" presId="urn:microsoft.com/office/officeart/2005/8/layout/radial5"/>
    <dgm:cxn modelId="{D8681F59-3830-41E3-85EB-EE40E9F976F1}" type="presParOf" srcId="{E0DD242A-4D92-4CA8-88BD-AEC5528F86EB}" destId="{E81387CA-F2F2-4C65-A960-08F0AD4938EB}" srcOrd="0" destOrd="0" presId="urn:microsoft.com/office/officeart/2005/8/layout/radial5"/>
    <dgm:cxn modelId="{A8ED28E7-828F-4FC4-987C-89B732E0C90B}" type="presParOf" srcId="{80F6E918-48D3-4E8E-B53C-10922C064429}" destId="{B2EE0DBC-3A58-4298-8802-4C4589D90083}" srcOrd="2" destOrd="0" presId="urn:microsoft.com/office/officeart/2005/8/layout/radial5"/>
    <dgm:cxn modelId="{CA5DB9A9-9DED-4DEB-9AAC-B191E60E724F}" type="presParOf" srcId="{80F6E918-48D3-4E8E-B53C-10922C064429}" destId="{CCF8BFC0-C03C-4046-9155-0A67495EA6EB}" srcOrd="3" destOrd="0" presId="urn:microsoft.com/office/officeart/2005/8/layout/radial5"/>
    <dgm:cxn modelId="{92F27E6D-A1D0-4E7A-A009-86D659E5E3F1}" type="presParOf" srcId="{CCF8BFC0-C03C-4046-9155-0A67495EA6EB}" destId="{C04E3F48-7069-4975-9F72-420FCA1C76FA}" srcOrd="0" destOrd="0" presId="urn:microsoft.com/office/officeart/2005/8/layout/radial5"/>
    <dgm:cxn modelId="{DD937C7D-209E-432E-B8BC-752EC72ED853}" type="presParOf" srcId="{80F6E918-48D3-4E8E-B53C-10922C064429}" destId="{A1BE5A7C-54A9-487E-8AF8-6B19DAFCD43F}" srcOrd="4" destOrd="0" presId="urn:microsoft.com/office/officeart/2005/8/layout/radial5"/>
    <dgm:cxn modelId="{4A50147C-2103-48B8-88BB-32AD423DC82B}" type="presParOf" srcId="{80F6E918-48D3-4E8E-B53C-10922C064429}" destId="{DC2C8A5F-DCD2-4DF6-BD8D-ADE359B6BCD6}" srcOrd="5" destOrd="0" presId="urn:microsoft.com/office/officeart/2005/8/layout/radial5"/>
    <dgm:cxn modelId="{29A3DB3C-3A7A-411A-A456-B37751E11B86}" type="presParOf" srcId="{DC2C8A5F-DCD2-4DF6-BD8D-ADE359B6BCD6}" destId="{D218F431-B5F5-45CB-9391-3272B23AAC49}" srcOrd="0" destOrd="0" presId="urn:microsoft.com/office/officeart/2005/8/layout/radial5"/>
    <dgm:cxn modelId="{866F7EF9-3523-4335-AE53-102C82291823}" type="presParOf" srcId="{80F6E918-48D3-4E8E-B53C-10922C064429}" destId="{8929B2B8-C708-4ABC-A5F8-8DCBA18D1FFD}" srcOrd="6" destOrd="0" presId="urn:microsoft.com/office/officeart/2005/8/layout/radial5"/>
    <dgm:cxn modelId="{70796453-4896-4556-9FBD-7AFEA7BC33A1}" type="presParOf" srcId="{80F6E918-48D3-4E8E-B53C-10922C064429}" destId="{A0672373-0272-4BF0-AC0C-A506EDE8AC5E}" srcOrd="7" destOrd="0" presId="urn:microsoft.com/office/officeart/2005/8/layout/radial5"/>
    <dgm:cxn modelId="{835CF322-2BF1-4B78-99C6-1FAD7E452608}" type="presParOf" srcId="{A0672373-0272-4BF0-AC0C-A506EDE8AC5E}" destId="{75E71DB9-532E-4558-BF95-689DF5148237}" srcOrd="0" destOrd="0" presId="urn:microsoft.com/office/officeart/2005/8/layout/radial5"/>
    <dgm:cxn modelId="{9E70B30E-9B6F-4692-858A-509EA65904FD}" type="presParOf" srcId="{80F6E918-48D3-4E8E-B53C-10922C064429}" destId="{271ED405-4AC0-4204-9164-94F3DCFAAFA2}" srcOrd="8" destOrd="0" presId="urn:microsoft.com/office/officeart/2005/8/layout/radial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E5CB90B-525A-43AC-BD20-5AD76B7446A5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/>
              <a:t>Revista de Pediatria SOPERJ - v. 13, no 2, p72-76 dez 2012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3F97188-E471-4AAF-9972-B66E4FB3261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4D7D52A-CB2D-424E-B476-7531E96FE82B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/>
              <a:t>Revista de Pediatria SOPERJ - v. 13, no 2, p72-76 dez 2012</a:t>
            </a: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EEC371D-A5EA-464A-9A5A-5AB46FCFAF1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5107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75108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D88B570E-DBBE-4B43-80A1-F247425E346B}" type="slidenum">
              <a:rPr lang="en-US" sz="1200">
                <a:latin typeface="Calibri" pitchFamily="34" charset="0"/>
              </a:rPr>
              <a:pPr algn="r" defTabSz="457200"/>
              <a:t>3</a:t>
            </a:fld>
            <a:endParaRPr 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0467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90468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B446B16C-4178-440D-9504-BCF87ABC2757}" type="slidenum">
              <a:rPr lang="pt-BR" sz="1200">
                <a:latin typeface="Calibri" pitchFamily="34" charset="0"/>
              </a:rPr>
              <a:pPr algn="r" defTabSz="457200"/>
              <a:t>17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2515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92516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B1E383FC-F63C-4654-8853-394455765684}" type="slidenum">
              <a:rPr lang="pt-BR" sz="1200">
                <a:latin typeface="Calibri" pitchFamily="34" charset="0"/>
              </a:rPr>
              <a:pPr algn="r" defTabSz="457200"/>
              <a:t>18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63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94564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41A05FB1-D28E-4486-B80B-5FDDA02A336F}" type="slidenum">
              <a:rPr lang="pt-BR" sz="1200">
                <a:latin typeface="Calibri" pitchFamily="34" charset="0"/>
              </a:rPr>
              <a:pPr algn="r" defTabSz="457200"/>
              <a:t>19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6611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96612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CD631F52-40F6-49F3-97D1-5298DB2E00E5}" type="slidenum">
              <a:rPr lang="pt-BR" sz="1200">
                <a:latin typeface="Calibri" pitchFamily="34" charset="0"/>
              </a:rPr>
              <a:pPr algn="r" defTabSz="457200"/>
              <a:t>20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9683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PT" smtClean="0"/>
              <a:t>No entanto, é importante perceber que os bebés submetidos a MIST estão respirando espontaneamente e, portanto, no controle íntegro da ventilação.</a:t>
            </a:r>
          </a:p>
          <a:p>
            <a:pPr>
              <a:spcBef>
                <a:spcPct val="0"/>
              </a:spcBef>
            </a:pPr>
            <a:r>
              <a:rPr lang="pt-PT" smtClean="0"/>
              <a:t>Em resposta a melhora, os recém nascidos podem ter reduzido o volume corrente e minuto gerando menos pressões transpulmonares (negativo).</a:t>
            </a:r>
            <a:endParaRPr lang="pt-BR" smtClean="0"/>
          </a:p>
        </p:txBody>
      </p:sp>
      <p:sp>
        <p:nvSpPr>
          <p:cNvPr id="199684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A41971EE-FDBF-4D5E-A5B0-598FE0912EA7}" type="slidenum">
              <a:rPr lang="pt-BR" sz="1200">
                <a:latin typeface="Calibri" pitchFamily="34" charset="0"/>
              </a:rPr>
              <a:pPr algn="r" defTabSz="457200"/>
              <a:t>22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1731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01732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B2661973-1F25-431A-B4EA-98BB7E485AE4}" type="slidenum">
              <a:rPr lang="pt-BR" sz="1200">
                <a:latin typeface="Calibri" pitchFamily="34" charset="0"/>
              </a:rPr>
              <a:pPr algn="r" defTabSz="457200"/>
              <a:t>23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3779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PT" smtClean="0"/>
              <a:t>No entanto, é muito improvável considerando a idade das crianças no momento da MIST e o rápido início e aguda do pulmão alterações de volume após a MIST</a:t>
            </a:r>
          </a:p>
          <a:p>
            <a:pPr>
              <a:spcBef>
                <a:spcPct val="0"/>
              </a:spcBef>
            </a:pPr>
            <a:r>
              <a:rPr lang="pt-PT" smtClean="0"/>
              <a:t>Embora improvável, não podemos descartar que os resultados de nosso estudo pode ser diferente em prematuros com uma idade gestacional &lt;26 semanas</a:t>
            </a:r>
          </a:p>
          <a:p>
            <a:pPr>
              <a:spcBef>
                <a:spcPct val="0"/>
              </a:spcBef>
            </a:pPr>
            <a:r>
              <a:rPr lang="pt-PT" smtClean="0"/>
              <a:t>No entanto, isto não comprometa a validade de nossas descobertas, pois o foco deste estudo não era absoluto, mas sobre as mudanças relativas nos volumes pulmonares. Além disso , a melhora  concomitante da oxigenação claramente indica que as mudanças na EELV foram clinicamente relevantes.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03780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A9F7B7EB-2673-4636-9249-D8D8C8603923}" type="slidenum">
              <a:rPr lang="pt-BR" sz="1200">
                <a:latin typeface="Calibri" pitchFamily="34" charset="0"/>
              </a:rPr>
              <a:pPr algn="r" defTabSz="457200"/>
              <a:t>24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827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PT" smtClean="0"/>
              <a:t>O clínico pode usar esse conhecimento para avaliar o efeito da MIST  eajustar o nível de suporte respiratório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05828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B5F505E2-3D57-4946-AB4C-2250A7D933D6}" type="slidenum">
              <a:rPr lang="pt-BR" sz="1200">
                <a:latin typeface="Calibri" pitchFamily="34" charset="0"/>
              </a:rPr>
              <a:pPr algn="r" defTabSz="457200"/>
              <a:t>25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71600" y="1143000"/>
            <a:ext cx="41148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8899" name="Espaço Reservado para Anotações 2"/>
          <p:cNvSpPr>
            <a:spLocks noGrp="1"/>
          </p:cNvSpPr>
          <p:nvPr>
            <p:ph type="body" idx="1"/>
          </p:nvPr>
        </p:nvSpPr>
        <p:spPr bwMode="auto">
          <a:xfrm>
            <a:off x="685800" y="4400550"/>
            <a:ext cx="5486400" cy="360045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08900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defTabSz="457200"/>
            <a:fld id="{86192426-2028-4693-B97C-B6F461E14D40}" type="slidenum">
              <a:rPr lang="pt-BR" sz="1200">
                <a:latin typeface="Calibri" pitchFamily="34" charset="0"/>
              </a:rPr>
              <a:pPr algn="r" defTabSz="457200"/>
              <a:t>27</a:t>
            </a:fld>
            <a:endParaRPr lang="pt-BR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smtClean="0"/>
              <a:t>As coisas mudam. Na revisão sistemática de originais "Surfactante profilático contra o uso seletivo de surfactante", nove estudos foram incluídos. Estes ensaios foram todos feitos na década de 1990 antes do uso rotineiro de esteróides pré-natais e nossas tentativas de  </a:t>
            </a:r>
            <a:r>
              <a:rPr lang="pt-BR" dirty="0" err="1" smtClean="0"/>
              <a:t>otineiramente</a:t>
            </a:r>
            <a:r>
              <a:rPr lang="pt-BR" dirty="0" smtClean="0"/>
              <a:t> apoiar crianças em contínua distendendo a manter a sua pressão residual funcional capacidade. Ao longo da última década, o uso de esteróides pré-natais mais do que triplicou e mais e investigadores estão cada vez mais confortáveis </a:t>
            </a:r>
            <a:r>
              <a:rPr lang="pt-BR" dirty="0" err="1" smtClean="0"/>
              <a:t>​​</a:t>
            </a:r>
            <a:r>
              <a:rPr lang="pt-BR" dirty="0" smtClean="0"/>
              <a:t>com a aplicação precoce de pressão para manter a distensão capacidade residual funcional. Neste contexto, não tem foram várias tentativas olhando para a estabilização no início distendendo em comparação com uma pressão inicial mais agressiva surfactante. Certas provas abordou todas as crianças em risco de RDS, enquanto outros [1, 2] avaliada somente crianças que não necessitaram de </a:t>
            </a:r>
            <a:r>
              <a:rPr lang="pt-BR" dirty="0" err="1" smtClean="0"/>
              <a:t>intubação</a:t>
            </a:r>
            <a:r>
              <a:rPr lang="pt-BR" dirty="0" smtClean="0"/>
              <a:t> na sala de parto ou Observava bem o suficiente para não ser colocado em qualquer respiratório apoiar. A análise atualizada de </a:t>
            </a:r>
            <a:r>
              <a:rPr lang="pt-BR" dirty="0" err="1" smtClean="0"/>
              <a:t>Rojas-Reyes</a:t>
            </a:r>
            <a:r>
              <a:rPr lang="pt-BR" dirty="0" smtClean="0"/>
              <a:t> e seus colegas inclui os dois ensaios a partir da rede NICHD (APOIO) [3] e do Vermont Oxford de Entrega em Rede Estudo de Gestão quarto [4]. Quando estes dois estudos que foram realizados no contexto clínico recente (com aumento da exposição a esteróides pré-natais de rotina e aplicação de CPAP nasal com o grupo controle) estão incluídos, nenhuma diferença em resultados clínicos importantes surgir. De </a:t>
            </a:r>
            <a:r>
              <a:rPr lang="pt-BR" dirty="0" err="1" smtClean="0"/>
              <a:t>facto</a:t>
            </a:r>
            <a:r>
              <a:rPr lang="pt-BR" dirty="0" smtClean="0"/>
              <a:t>, quando estes dois estudos são combinados com a nove estudos da década de 1990, não há mais clinicamente efeitos significativos observados com surfactante profilático. Quando os dois estudos foram avaliados por si sós, não é uma forte tendência de melhora clínica,  </a:t>
            </a:r>
            <a:r>
              <a:rPr lang="pt-BR" dirty="0" err="1" smtClean="0"/>
              <a:t>specificamente</a:t>
            </a:r>
            <a:r>
              <a:rPr lang="pt-BR" dirty="0" smtClean="0"/>
              <a:t> uma redução do risco de BPD ou morte. O dia de surfactante agressivo rotina profilática para todos os lactentes de risco de RDS passou. Estabilização cedo com modalidades não invasivas tomou o seu lugar. Seletivo o uso de surfactante, quer por </a:t>
            </a:r>
            <a:r>
              <a:rPr lang="pt-BR" dirty="0" err="1" smtClean="0"/>
              <a:t>intubação</a:t>
            </a:r>
            <a:r>
              <a:rPr lang="pt-BR" dirty="0" smtClean="0"/>
              <a:t> ou outro minimamente técnicas invasivas, como a inserção do cateter, vai vêm à tona. Mais estudos serão necessários para nós compreender as questões específicas sobre a seleção de pacientes</a:t>
            </a:r>
            <a:br>
              <a:rPr lang="pt-BR" dirty="0" smtClean="0"/>
            </a:br>
            <a:r>
              <a:rPr lang="pt-BR" dirty="0" smtClean="0"/>
              <a:t>(Exposição, por exemplo, esteróides </a:t>
            </a:r>
            <a:r>
              <a:rPr lang="pt-BR" dirty="0" err="1" smtClean="0"/>
              <a:t>vs</a:t>
            </a:r>
            <a:r>
              <a:rPr lang="pt-BR" dirty="0" smtClean="0"/>
              <a:t> não exposição) e melhor técnicas para administrar surfactante em lactentes que desenvolver insuficiência respiratória progressiva. </a:t>
            </a:r>
            <a:endParaRPr lang="pt-BR" dirty="0"/>
          </a:p>
        </p:txBody>
      </p:sp>
      <p:sp>
        <p:nvSpPr>
          <p:cNvPr id="24580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300654AE-C0E3-43D7-9983-EBF71CBF370E}" type="slidenum">
              <a:rPr lang="pt-BR" sz="1200">
                <a:latin typeface="+mn-lt"/>
                <a:cs typeface="+mn-cs"/>
              </a:rPr>
              <a:pPr algn="r">
                <a:defRPr/>
              </a:pPr>
              <a:t>48</a:t>
            </a:fld>
            <a:endParaRPr lang="pt-BR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757A3-CD98-4E53-91EA-C2A380B9AF1B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587DE-949B-482B-B501-94965426D2C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0968F-BFF9-4036-BBEB-42756B3E25B2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2623E-F4AA-4071-90B4-C9FD4D3087E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513B9-3963-4EBA-91C4-E85BF84525BC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1F21C-437C-498E-AA52-A9F4122E205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8FF7D-FDAF-4C48-86A1-A5563079C587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3E3F1-D5C6-4990-B9A3-69F2758B868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71523-8927-4487-B45D-70E3CEE823D1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DF1EA-30F7-44DD-89A1-F82B6FB06BB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BAA18-5F07-4600-8B7F-389C8CB33EFD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216AE-F554-4475-A2E5-E5D9B52DBC1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/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120A7-F552-4105-B50D-B4B8BC218F96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E55CA-8C25-4864-8D2C-9942C001C0E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652713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ACEDD-A6B5-4266-907F-440799CCA57F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D3DDA-6A45-42A5-9BD5-F69EEC7346E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AACD7C-4C08-4967-B516-C79D0B2F0E2E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FDC3F-DC59-4ACD-B61E-3F13C5F984B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0371B-F907-4174-AB7F-3675C73F4FF9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A3D30-BE1B-4963-9DD2-39D25C6CFAB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172200" y="6172200"/>
            <a:ext cx="2514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41CD62-2854-4FB6-BE70-DB8346121774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57200" y="617220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3810000" y="6172200"/>
            <a:ext cx="1828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1894F-C381-4C61-A120-00ADB698F9F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725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875" y="4371975"/>
            <a:ext cx="6511925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11862C-4EFD-409C-89DA-FEAE99B30D72}" type="datetimeFigureOut">
              <a:rPr lang="pt-BR"/>
              <a:pPr>
                <a:defRPr/>
              </a:pPr>
              <a:t>13/05/2016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172200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E555AB-5811-41D5-BEE1-FAC89A01A7A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4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85" r:id="rId8"/>
    <p:sldLayoutId id="2147483676" r:id="rId9"/>
    <p:sldLayoutId id="2147483675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2pPr>
      <a:lvl3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3pPr>
      <a:lvl4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4pPr>
      <a:lvl5pPr marL="319088" indent="-319088" algn="r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46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1pPr>
      <a:lvl2pPr marL="547688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2pPr>
      <a:lvl3pPr marL="822325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3pPr>
      <a:lvl4pPr marL="10969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600" kern="1200">
          <a:solidFill>
            <a:srgbClr val="404040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ct val="20000"/>
        </a:spcBef>
        <a:spcAft>
          <a:spcPts val="300"/>
        </a:spcAft>
        <a:buClr>
          <a:srgbClr val="C3260C"/>
        </a:buClr>
        <a:buSzPct val="130000"/>
        <a:buFont typeface="Georgia" pitchFamily="18" charset="0"/>
        <a:buChar char="*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diagramLayout" Target="../diagrams/layout1.xml"/><Relationship Id="rId7" Type="http://schemas.openxmlformats.org/officeDocument/2006/relationships/diagramLayout" Target="../diagrams/layou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diagramColors" Target="../diagrams/colors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ulomargotto.com.br/documentos/Menos_e_mais_Assist_Vent.doc" TargetMode="Externa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ulomargotto.com.br/documentos/Surf-sem-intub-Take-Care.ppt" TargetMode="Externa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ulomargotto.com.br/documentos/Surf_sem_intub_LISA.ppt" TargetMode="Externa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Surfactante_menos_inv-2014.ppt" TargetMode="Externa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Surfac_sem_intubacao.ppt" TargetMode="Externa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ulomargotto.com.br/documentos/surfaxin.doc" TargetMode="Externa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urfaxin.doc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urfac_precoce_versus_tardio.ppt" TargetMode="External"/><Relationship Id="rId2" Type="http://schemas.openxmlformats.org/officeDocument/2006/relationships/hyperlink" Target="http://www.nichd.nih.gov/cochrane/SOLL4/SOLL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hyperlink" Target="http://www.paulomargotto.com.br/documentos/Surfac_precoce_versus_tardio.ppt" TargetMode="External"/><Relationship Id="rId4" Type="http://schemas.openxmlformats.org/officeDocument/2006/relationships/image" Target="../media/image2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Surfact_2014.ppt" TargetMode="Externa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urfac_precoce_versus_tardio.ppt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ulomargotto.com.br/documentos/Surfac_precoce_versus_tardio.ppt" TargetMode="Externa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Surfact_2014.ppt" TargetMode="Externa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hyperlink" Target="http://www.paulomargotto.com.br/documentos/Surfac_precoce_versus_tardio.ppt" TargetMode="External"/><Relationship Id="rId4" Type="http://schemas.openxmlformats.org/officeDocument/2006/relationships/image" Target="../media/image27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CPAP_precoce%20ou%20Intubacao_2011-HRAS.ppt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hyperlink" Target="http://www.paulomargotto.com.br/documentos/Menos_e_mais_Assist_Vent.doc" TargetMode="Externa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CPAPn_SURFACT_2011.ppt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hyperlink" Target="http://www.paulomargotto.com.br/documentos/CPAP_nasal_preditores_falha.ppt" TargetMode="Externa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Surfactante_Seletivo-2011protocolo.doc" TargetMode="Externa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paulomargotto.com.br/documentos/Menos_e_mais_Assist_Vent.doc" TargetMode="Externa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Título 1"/>
          <p:cNvSpPr>
            <a:spLocks noGrp="1"/>
          </p:cNvSpPr>
          <p:nvPr>
            <p:ph type="ctrTitle" idx="4294967295"/>
          </p:nvPr>
        </p:nvSpPr>
        <p:spPr bwMode="auto">
          <a:xfrm>
            <a:off x="896938" y="2660650"/>
            <a:ext cx="7086600" cy="1712913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z="3800" smtClean="0">
                <a:solidFill>
                  <a:schemeClr val="hlink"/>
                </a:solidFill>
                <a:effectLst/>
              </a:rPr>
              <a:t>Efeito da terapia minimamente invasiva com surfactante no volume pulmonar e na ventilação em recém nascidos pré-termos</a:t>
            </a:r>
            <a:r>
              <a:rPr lang="pt-BR" sz="3800" smtClean="0">
                <a:solidFill>
                  <a:schemeClr val="tx1"/>
                </a:solidFill>
                <a:effectLst/>
              </a:rPr>
              <a:t/>
            </a:r>
            <a:br>
              <a:rPr lang="pt-BR" sz="3800" smtClean="0">
                <a:solidFill>
                  <a:schemeClr val="tx1"/>
                </a:solidFill>
                <a:effectLst/>
              </a:rPr>
            </a:br>
            <a:endParaRPr lang="pt-BR" sz="900" smtClean="0">
              <a:solidFill>
                <a:schemeClr val="tx1"/>
              </a:solidFill>
              <a:effectLst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900113" y="4921250"/>
            <a:ext cx="7086600" cy="193675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r>
              <a:rPr lang="pt-BR" sz="1400" smtClean="0">
                <a:solidFill>
                  <a:srgbClr val="898989"/>
                </a:solidFill>
              </a:rPr>
              <a:t>UNIVERSIDADE CATÓLICA DE BRASÍLIA - Pediatria-6ª Série</a:t>
            </a:r>
          </a:p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r>
              <a:rPr lang="pt-BR" altLang="pt-BR" sz="1400" smtClean="0">
                <a:solidFill>
                  <a:srgbClr val="898989"/>
                </a:solidFill>
              </a:rPr>
              <a:t>Unidade de Neonatologia do Hospital Regional da Asa Sul - HMIB/SES/DF</a:t>
            </a:r>
          </a:p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r>
              <a:rPr lang="pt-BR" sz="1400" smtClean="0">
                <a:solidFill>
                  <a:srgbClr val="898989"/>
                </a:solidFill>
              </a:rPr>
              <a:t>Apresentação: Cínthia de Arruda Vieira, Gabriela de Melo e Raissa Borba Assreuy</a:t>
            </a:r>
          </a:p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r>
              <a:rPr lang="pt-BR" sz="1400" smtClean="0">
                <a:solidFill>
                  <a:srgbClr val="898989"/>
                </a:solidFill>
              </a:rPr>
              <a:t>Coordenação: Paulo R. Margotto</a:t>
            </a:r>
          </a:p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r>
              <a:rPr lang="pt-BR" sz="1400" smtClean="0">
                <a:solidFill>
                  <a:srgbClr val="898989"/>
                </a:solidFill>
                <a:hlinkClick r:id="rId2"/>
              </a:rPr>
              <a:t>www.paulomargotto.com.br</a:t>
            </a:r>
            <a:r>
              <a:rPr lang="pt-BR" sz="1400" smtClean="0">
                <a:solidFill>
                  <a:srgbClr val="898989"/>
                </a:solidFill>
              </a:rPr>
              <a:t> </a:t>
            </a:r>
          </a:p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r>
              <a:rPr lang="pt-BR" sz="1400" smtClean="0">
                <a:solidFill>
                  <a:srgbClr val="898989"/>
                </a:solidFill>
              </a:rPr>
              <a:t>Brasília, 23 de abril de 2016</a:t>
            </a:r>
          </a:p>
          <a:p>
            <a:pPr marL="0" indent="0" algn="ctr">
              <a:lnSpc>
                <a:spcPct val="80000"/>
              </a:lnSpc>
              <a:buFont typeface="Georgia" pitchFamily="18" charset="0"/>
              <a:buNone/>
            </a:pPr>
            <a:endParaRPr lang="pt-BR" sz="1400" smtClean="0">
              <a:solidFill>
                <a:srgbClr val="898989"/>
              </a:solidFill>
            </a:endParaRPr>
          </a:p>
        </p:txBody>
      </p:sp>
      <p:pic>
        <p:nvPicPr>
          <p:cNvPr id="172036" name="Picture 4" descr="20160217_155903"/>
          <p:cNvPicPr>
            <a:picLocks noChangeAspect="1" noChangeArrowheads="1"/>
          </p:cNvPicPr>
          <p:nvPr/>
        </p:nvPicPr>
        <p:blipFill>
          <a:blip r:embed="rId3" cstate="print">
            <a:lum bright="12000"/>
          </a:blip>
          <a:srcRect/>
          <a:stretch>
            <a:fillRect/>
          </a:stretch>
        </p:blipFill>
        <p:spPr bwMode="auto">
          <a:xfrm>
            <a:off x="0" y="0"/>
            <a:ext cx="2916238" cy="1989138"/>
          </a:xfrm>
          <a:prstGeom prst="rect">
            <a:avLst/>
          </a:prstGeom>
          <a:noFill/>
        </p:spPr>
      </p:pic>
      <p:pic>
        <p:nvPicPr>
          <p:cNvPr id="172037" name="Picture 5" descr="20160217_154759"/>
          <p:cNvPicPr>
            <a:picLocks noChangeAspect="1" noChangeArrowheads="1"/>
          </p:cNvPicPr>
          <p:nvPr/>
        </p:nvPicPr>
        <p:blipFill>
          <a:blip r:embed="rId4" cstate="print">
            <a:lum bright="18000"/>
          </a:blip>
          <a:srcRect/>
          <a:stretch>
            <a:fillRect/>
          </a:stretch>
        </p:blipFill>
        <p:spPr bwMode="auto">
          <a:xfrm>
            <a:off x="6084888" y="0"/>
            <a:ext cx="3059112" cy="1989138"/>
          </a:xfrm>
          <a:prstGeom prst="rect">
            <a:avLst/>
          </a:prstGeom>
          <a:noFill/>
        </p:spPr>
      </p:pic>
      <p:pic>
        <p:nvPicPr>
          <p:cNvPr id="172038" name="Picture 6" descr="20160301_124929"/>
          <p:cNvPicPr>
            <a:picLocks noChangeAspect="1" noChangeArrowheads="1"/>
          </p:cNvPicPr>
          <p:nvPr/>
        </p:nvPicPr>
        <p:blipFill>
          <a:blip r:embed="rId5" cstate="print">
            <a:lum bright="12000"/>
          </a:blip>
          <a:srcRect/>
          <a:stretch>
            <a:fillRect/>
          </a:stretch>
        </p:blipFill>
        <p:spPr bwMode="auto">
          <a:xfrm>
            <a:off x="2916238" y="0"/>
            <a:ext cx="3168650" cy="1989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1854200" y="2487613"/>
            <a:ext cx="4978400" cy="1344612"/>
          </a:xfrm>
        </p:spPr>
        <p:txBody>
          <a:bodyPr>
            <a:normAutofit/>
          </a:bodyPr>
          <a:lstStyle/>
          <a:p>
            <a:pPr marL="0" indent="0" algn="ctr">
              <a:buFont typeface="Georgia" pitchFamily="18" charset="0"/>
              <a:buNone/>
            </a:pPr>
            <a:endParaRPr lang="pt-BR" smtClean="0">
              <a:solidFill>
                <a:srgbClr val="898989"/>
              </a:solidFill>
            </a:endParaRPr>
          </a:p>
        </p:txBody>
      </p:sp>
      <p:pic>
        <p:nvPicPr>
          <p:cNvPr id="1730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1600" y="304800"/>
            <a:ext cx="6348413" cy="627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1692275" y="115888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en-US" sz="4200" smtClean="0">
                <a:solidFill>
                  <a:schemeClr val="tx1"/>
                </a:solidFill>
                <a:effectLst/>
              </a:rPr>
              <a:t>Introdu</a:t>
            </a:r>
            <a:r>
              <a:rPr lang="pt-BR" sz="4200" smtClean="0">
                <a:solidFill>
                  <a:schemeClr val="tx1"/>
                </a:solidFill>
                <a:effectLst/>
              </a:rPr>
              <a:t>çã</a:t>
            </a:r>
            <a:r>
              <a:rPr lang="en-US" sz="4200" smtClean="0">
                <a:solidFill>
                  <a:schemeClr val="tx1"/>
                </a:solidFill>
                <a:effectLst/>
              </a:rPr>
              <a:t>o</a:t>
            </a:r>
          </a:p>
        </p:txBody>
      </p:sp>
      <p:sp>
        <p:nvSpPr>
          <p:cNvPr id="174083" name="Subtítulo 2"/>
          <p:cNvSpPr>
            <a:spLocks noGrp="1"/>
          </p:cNvSpPr>
          <p:nvPr>
            <p:ph idx="4294967295"/>
          </p:nvPr>
        </p:nvSpPr>
        <p:spPr>
          <a:xfrm>
            <a:off x="611188" y="1484313"/>
            <a:ext cx="8115300" cy="4376737"/>
          </a:xfrm>
        </p:spPr>
        <p:txBody>
          <a:bodyPr/>
          <a:lstStyle/>
          <a:p>
            <a:r>
              <a:rPr lang="pt-BR" sz="1200" smtClean="0"/>
              <a:t>Síndrome do Desconforto Respiratório (SDR) (doença da membrana hialina) é a causa mais comum de desconforto respiratório em RN prematuros; (1,2)</a:t>
            </a:r>
          </a:p>
          <a:p>
            <a:pPr>
              <a:buFont typeface="Georgia" pitchFamily="18" charset="0"/>
              <a:buNone/>
            </a:pPr>
            <a:endParaRPr lang="pt-BR" sz="1200" smtClean="0"/>
          </a:p>
          <a:p>
            <a:pPr>
              <a:buFont typeface="Wingdings" pitchFamily="2" charset="2"/>
              <a:buChar char="ü"/>
            </a:pPr>
            <a:r>
              <a:rPr lang="pt-BR" sz="1200" smtClean="0"/>
              <a:t>Caracterizada pela imaturidade pulmonar estrutural e deficiência de surfactante endógeno;(3)</a:t>
            </a:r>
          </a:p>
          <a:p>
            <a:pPr>
              <a:buFont typeface="Courier New" pitchFamily="49" charset="0"/>
              <a:buChar char="o"/>
            </a:pPr>
            <a:endParaRPr lang="pt-BR" sz="1200" smtClean="0"/>
          </a:p>
          <a:p>
            <a:pPr>
              <a:buFont typeface="Courier New" pitchFamily="49" charset="0"/>
              <a:buNone/>
            </a:pPr>
            <a:endParaRPr lang="pt-BR" sz="1200" smtClean="0"/>
          </a:p>
          <a:p>
            <a:pPr>
              <a:buFont typeface="Wingdings" pitchFamily="2" charset="2"/>
              <a:buChar char="ü"/>
            </a:pPr>
            <a:r>
              <a:rPr lang="pt-BR" sz="1200" smtClean="0"/>
              <a:t>Tratamento:suporte respiratório e surfactante exógeno</a:t>
            </a:r>
            <a:r>
              <a:rPr lang="pt-BR" smtClean="0"/>
              <a:t>.</a:t>
            </a:r>
          </a:p>
          <a:p>
            <a:pPr>
              <a:buFont typeface="Wingdings" pitchFamily="2" charset="2"/>
              <a:buNone/>
            </a:pPr>
            <a:endParaRPr lang="pt-BR" smtClean="0"/>
          </a:p>
          <a:p>
            <a:pPr>
              <a:buFont typeface="Wingdings" pitchFamily="2" charset="2"/>
              <a:buChar char="ü"/>
            </a:pPr>
            <a:r>
              <a:rPr lang="pt-BR" sz="1300" smtClean="0"/>
              <a:t>Até recentemente, </a:t>
            </a:r>
            <a:r>
              <a:rPr lang="pt-BR" sz="1300" smtClean="0">
                <a:solidFill>
                  <a:srgbClr val="FF3300"/>
                </a:solidFill>
              </a:rPr>
              <a:t>o surfactante tem sido administrado por via endotraqueal durante a ventilação mecânica;este modo de suporte ventilatório é considerado importante fator de risco  para o desenvolvimento de displasia broncopulmonar,</a:t>
            </a:r>
            <a:r>
              <a:rPr lang="pt-BR" sz="1300" smtClean="0"/>
              <a:t> razão pela qual </a:t>
            </a:r>
            <a:r>
              <a:rPr lang="pt-BR" sz="1300" smtClean="0">
                <a:solidFill>
                  <a:schemeClr val="hlink"/>
                </a:solidFill>
              </a:rPr>
              <a:t>estes pré-termos tem sido manuseados com o CPAP nasal imediatamente ao nascer.(4.5) </a:t>
            </a:r>
          </a:p>
          <a:p>
            <a:pPr>
              <a:buFont typeface="Courier New" pitchFamily="49" charset="0"/>
              <a:buChar char="o"/>
            </a:pPr>
            <a:endParaRPr lang="pt-BR" sz="1300" smtClean="0">
              <a:solidFill>
                <a:schemeClr val="hlink"/>
              </a:solidFill>
            </a:endParaRPr>
          </a:p>
          <a:p>
            <a:pPr>
              <a:buFont typeface="Courier New" pitchFamily="49" charset="0"/>
              <a:buChar char="o"/>
            </a:pPr>
            <a:endParaRPr lang="en-US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/>
          </p:cNvSpPr>
          <p:nvPr>
            <p:ph type="title"/>
          </p:nvPr>
        </p:nvSpPr>
        <p:spPr bwMode="auto">
          <a:xfrm>
            <a:off x="1258888" y="260350"/>
            <a:ext cx="6511925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Introdução</a:t>
            </a:r>
          </a:p>
        </p:txBody>
      </p:sp>
      <p:sp>
        <p:nvSpPr>
          <p:cNvPr id="176131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395288" y="1557338"/>
            <a:ext cx="8280400" cy="5805487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1300" smtClean="0"/>
              <a:t>Estudos recentes têm, por conseguinte, investigado métodos menos invasivos para a terapia de surfactante através da utilização de um cateter flexível ou semi-rígido colocado logo abaixo das cordas vocais para administrar o agente tensioativo durante a respiração espontânea em suporte ventilatório não invasivo.(6-8)</a:t>
            </a:r>
          </a:p>
          <a:p>
            <a:pPr>
              <a:lnSpc>
                <a:spcPct val="90000"/>
              </a:lnSpc>
            </a:pPr>
            <a:r>
              <a:rPr lang="pt-BR" sz="1300" smtClean="0"/>
              <a:t>Os resultados deste assim chamado terapia com surfactante minimamente invasiva (MIST) têm sido promissores, demonstrando uma menor necessidade de ventilação mecânica e menor duração da terapia de oxigênio.(9,10)</a:t>
            </a:r>
          </a:p>
          <a:p>
            <a:pPr>
              <a:lnSpc>
                <a:spcPct val="90000"/>
              </a:lnSpc>
            </a:pPr>
            <a:r>
              <a:rPr lang="pt-BR" sz="1300" smtClean="0"/>
              <a:t>O efeito do surfactante sobre a função pulmonar durante a ventilação mecânica invasiva tem sido extensivamente estudada em modelos animais (11-13) e em recém-nascidos prematuros. (14-16)</a:t>
            </a:r>
          </a:p>
          <a:p>
            <a:pPr>
              <a:lnSpc>
                <a:spcPct val="90000"/>
              </a:lnSpc>
            </a:pPr>
            <a:r>
              <a:rPr lang="pt-BR" sz="1300" smtClean="0"/>
              <a:t>O achado mais proeminente e consistente nestes estudos é um aumento induzido tensioativo no volume final da expiração pulmonar (EELV), resultando numa melhoria da oxigenação. Estudos em animais e humanos também mostraram que esse aumento na EELV após tratamento com surfactante favorece as regiões pulmonares dorsais (dependentes), sugerindo uma distribuição dependente da gravidade da surfactante exógeno.(15,17)</a:t>
            </a:r>
          </a:p>
          <a:p>
            <a:pPr>
              <a:lnSpc>
                <a:spcPct val="90000"/>
              </a:lnSpc>
            </a:pPr>
            <a:r>
              <a:rPr lang="pt-BR" sz="1500" smtClean="0"/>
              <a:t>Se estes efeitos sobre EELV também são aplicáveis ao MIST ainda não está claro, porque até à data, apenas um estudo, realizado em animais investigou o efeito MIST sobre a função pulmonar, mas este estudo não explorou o impacto sobre EELV.(18)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6511925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Introdução</a:t>
            </a:r>
          </a:p>
        </p:txBody>
      </p:sp>
      <p:sp>
        <p:nvSpPr>
          <p:cNvPr id="17715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116013" y="1412875"/>
            <a:ext cx="6400800" cy="3475038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000" smtClean="0"/>
              <a:t>Portanto, os autores do presente estudo mediram  o volume pulmonar e sua distribuição, antes e depois do MIST em pré-termos com doença da membrana hialina, usando  a tomografia de impedância elétrica (EIT)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EIT é uma ferramenta livre de radiação não-invasiva, que mede    mudanças regionais na impedância em uma fatia em corte transversal do pulmão, que correlaciona bem com as mudanças reais na aeração  e são representativos para as mudanças em todo o pulmão nos pré-termos (19,20)</a:t>
            </a:r>
          </a:p>
          <a:p>
            <a:pPr algn="ctr"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>
                <a:solidFill>
                  <a:schemeClr val="hlink"/>
                </a:solidFill>
              </a:rPr>
              <a:t>A hipótese  é que a o MIST levaria a um aumento na EELV favorecendo as regiões pulmonares mais dependentes</a:t>
            </a:r>
          </a:p>
          <a:p>
            <a:pPr algn="ctr">
              <a:lnSpc>
                <a:spcPct val="90000"/>
              </a:lnSpc>
              <a:buFont typeface="Georgia" pitchFamily="18" charset="0"/>
              <a:buNone/>
            </a:pPr>
            <a:endParaRPr lang="pt-BR" sz="200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en-US" smtClean="0">
                <a:solidFill>
                  <a:schemeClr val="tx1"/>
                </a:solidFill>
                <a:effectLst/>
              </a:rPr>
              <a:t>Fisiopatologia</a:t>
            </a:r>
          </a:p>
        </p:txBody>
      </p:sp>
      <p:sp>
        <p:nvSpPr>
          <p:cNvPr id="178179" name="Espaço Reservado para Conteúdo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indent="0">
              <a:buFont typeface="Georgia" pitchFamily="18" charset="0"/>
              <a:buNone/>
            </a:pPr>
            <a:r>
              <a:rPr lang="en-US" sz="1500" smtClean="0"/>
              <a:t> </a:t>
            </a:r>
          </a:p>
        </p:txBody>
      </p:sp>
      <p:graphicFrame>
        <p:nvGraphicFramePr>
          <p:cNvPr id="4" name="Diagrama 3"/>
          <p:cNvGraphicFramePr/>
          <p:nvPr/>
        </p:nvGraphicFramePr>
        <p:xfrm>
          <a:off x="0" y="1087842"/>
          <a:ext cx="51435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Retângulo 10"/>
          <p:cNvSpPr/>
          <p:nvPr/>
        </p:nvSpPr>
        <p:spPr>
          <a:xfrm>
            <a:off x="3908425" y="2951163"/>
            <a:ext cx="1327150" cy="9556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lIns="53340" tIns="53340" rIns="53340" bIns="53340" spcCol="1270" anchor="ctr"/>
          <a:lstStyle/>
          <a:p>
            <a:pPr algn="ctr" defTabSz="622300" fontAlgn="auto">
              <a:lnSpc>
                <a:spcPct val="90000"/>
              </a:lnSpc>
              <a:spcAft>
                <a:spcPct val="35000"/>
              </a:spcAft>
              <a:defRPr/>
            </a:pPr>
            <a:endParaRPr lang="en-US" sz="1400"/>
          </a:p>
          <a:p>
            <a:pPr algn="ctr" defTabSz="622300" fontAlgn="auto">
              <a:lnSpc>
                <a:spcPct val="90000"/>
              </a:lnSpc>
              <a:spcAft>
                <a:spcPct val="35000"/>
              </a:spcAft>
              <a:defRPr/>
            </a:pPr>
            <a:endParaRPr lang="en-US" sz="1400" dirty="0"/>
          </a:p>
        </p:txBody>
      </p:sp>
      <p:graphicFrame>
        <p:nvGraphicFramePr>
          <p:cNvPr id="14" name="Diagrama 13"/>
          <p:cNvGraphicFramePr/>
          <p:nvPr/>
        </p:nvGraphicFramePr>
        <p:xfrm>
          <a:off x="3853656" y="1356574"/>
          <a:ext cx="4804625" cy="51966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78183" name="Text Box 7"/>
          <p:cNvSpPr txBox="1">
            <a:spLocks noChangeArrowheads="1"/>
          </p:cNvSpPr>
          <p:nvPr/>
        </p:nvSpPr>
        <p:spPr bwMode="auto">
          <a:xfrm>
            <a:off x="517525" y="153988"/>
            <a:ext cx="1338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hlink"/>
                </a:solidFill>
              </a:rPr>
              <a:t>OBSERVAÇÃO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195513" y="115888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en-US" smtClean="0">
                <a:solidFill>
                  <a:schemeClr val="tx1"/>
                </a:solidFill>
                <a:effectLst/>
              </a:rPr>
              <a:t>M</a:t>
            </a:r>
            <a:r>
              <a:rPr lang="pt-BR" smtClean="0">
                <a:solidFill>
                  <a:schemeClr val="tx1"/>
                </a:solidFill>
                <a:effectLst/>
              </a:rPr>
              <a:t>é</a:t>
            </a:r>
            <a:r>
              <a:rPr lang="en-US" smtClean="0">
                <a:solidFill>
                  <a:schemeClr val="tx1"/>
                </a:solidFill>
                <a:effectLst/>
              </a:rPr>
              <a:t>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827088" y="1412875"/>
            <a:ext cx="8115300" cy="4575175"/>
          </a:xfrm>
        </p:spPr>
        <p:txBody>
          <a:bodyPr>
            <a:normAutofit/>
          </a:bodyPr>
          <a:lstStyle/>
          <a:p>
            <a:r>
              <a:rPr lang="en-US" sz="1300" smtClean="0"/>
              <a:t>E</a:t>
            </a:r>
            <a:r>
              <a:rPr lang="pt-BR" sz="1300" smtClean="0"/>
              <a:t>studo prospectivo observacional,realizado na UTI Neonatal nível III do Emma Children’s Hospital, Centro Médico Acadêmico (Asmterdam , the Netherlands);</a:t>
            </a:r>
          </a:p>
          <a:p>
            <a:endParaRPr lang="pt-BR" sz="1300" smtClean="0"/>
          </a:p>
          <a:p>
            <a:r>
              <a:rPr lang="pt-BR" sz="1300" smtClean="0"/>
              <a:t>Estudo aprovado pelo conselho de revisão institucional;</a:t>
            </a:r>
          </a:p>
          <a:p>
            <a:endParaRPr lang="pt-BR" sz="1300" smtClean="0"/>
          </a:p>
          <a:p>
            <a:r>
              <a:rPr lang="pt-BR" sz="1300" smtClean="0"/>
              <a:t> </a:t>
            </a:r>
            <a:r>
              <a:rPr lang="pt-BR" sz="1300" b="1" smtClean="0">
                <a:solidFill>
                  <a:schemeClr val="hlink"/>
                </a:solidFill>
              </a:rPr>
              <a:t>Prematuros considerados candidatos para a MIST</a:t>
            </a:r>
            <a:r>
              <a:rPr lang="pt-BR" sz="1300" smtClean="0"/>
              <a:t> :</a:t>
            </a:r>
          </a:p>
          <a:p>
            <a:pPr>
              <a:buFont typeface="Wingdings" pitchFamily="2" charset="2"/>
              <a:buChar char="ü"/>
            </a:pPr>
            <a:r>
              <a:rPr lang="pt-BR" sz="1300" i="1" smtClean="0">
                <a:solidFill>
                  <a:schemeClr val="hlink"/>
                </a:solidFill>
              </a:rPr>
              <a:t>idade gestacional </a:t>
            </a:r>
            <a:r>
              <a:rPr lang="en-US" sz="1300" i="1" smtClean="0">
                <a:solidFill>
                  <a:schemeClr val="hlink"/>
                </a:solidFill>
              </a:rPr>
              <a:t>≥</a:t>
            </a:r>
            <a:r>
              <a:rPr lang="pt-BR" sz="1300" i="1" smtClean="0">
                <a:solidFill>
                  <a:schemeClr val="hlink"/>
                </a:solidFill>
              </a:rPr>
              <a:t>26 semanas; </a:t>
            </a:r>
          </a:p>
          <a:p>
            <a:pPr>
              <a:buFont typeface="Wingdings" pitchFamily="2" charset="2"/>
              <a:buChar char="ü"/>
            </a:pPr>
            <a:r>
              <a:rPr lang="pt-BR" sz="1300" i="1" smtClean="0">
                <a:solidFill>
                  <a:schemeClr val="hlink"/>
                </a:solidFill>
              </a:rPr>
              <a:t>peso ao nascimento</a:t>
            </a:r>
            <a:r>
              <a:rPr lang="en-US" sz="1300" i="1" smtClean="0">
                <a:solidFill>
                  <a:schemeClr val="hlink"/>
                </a:solidFill>
              </a:rPr>
              <a:t>≥</a:t>
            </a:r>
            <a:r>
              <a:rPr lang="pt-BR" sz="1300" i="1" smtClean="0">
                <a:solidFill>
                  <a:schemeClr val="hlink"/>
                </a:solidFill>
              </a:rPr>
              <a:t>750 g; </a:t>
            </a:r>
          </a:p>
          <a:p>
            <a:pPr>
              <a:buFont typeface="Wingdings" pitchFamily="2" charset="2"/>
              <a:buChar char="ü"/>
            </a:pPr>
            <a:r>
              <a:rPr lang="pt-BR" sz="1300" i="1" smtClean="0">
                <a:solidFill>
                  <a:schemeClr val="hlink"/>
                </a:solidFill>
              </a:rPr>
              <a:t>FiO2 </a:t>
            </a:r>
            <a:r>
              <a:rPr lang="en-US" sz="1300" i="1" smtClean="0">
                <a:solidFill>
                  <a:schemeClr val="hlink"/>
                </a:solidFill>
              </a:rPr>
              <a:t>≥</a:t>
            </a:r>
            <a:r>
              <a:rPr lang="pt-BR" sz="1300" i="1" smtClean="0">
                <a:solidFill>
                  <a:schemeClr val="hlink"/>
                </a:solidFill>
              </a:rPr>
              <a:t>0.30 enquanto apoiada pela nCPAP de 6cmH2O; </a:t>
            </a:r>
          </a:p>
          <a:p>
            <a:pPr>
              <a:buFont typeface="Wingdings" pitchFamily="2" charset="2"/>
              <a:buChar char="ü"/>
            </a:pPr>
            <a:r>
              <a:rPr lang="pt-BR" sz="1300" i="1" smtClean="0">
                <a:solidFill>
                  <a:schemeClr val="hlink"/>
                </a:solidFill>
              </a:rPr>
              <a:t>sinais clínicos e radiológicos compatíveis com SDR ;</a:t>
            </a:r>
          </a:p>
          <a:p>
            <a:pPr>
              <a:buFont typeface="Wingdings" pitchFamily="2" charset="2"/>
              <a:buChar char="ü"/>
            </a:pPr>
            <a:r>
              <a:rPr lang="pt-BR" sz="1300" i="1" smtClean="0">
                <a:solidFill>
                  <a:schemeClr val="hlink"/>
                </a:solidFill>
              </a:rPr>
              <a:t>condução respiratória adequada;</a:t>
            </a:r>
          </a:p>
          <a:p>
            <a:pPr>
              <a:buFont typeface="Georgia" pitchFamily="18" charset="0"/>
              <a:buNone/>
            </a:pPr>
            <a:endParaRPr lang="pt-BR" sz="1300" i="1" smtClean="0">
              <a:solidFill>
                <a:schemeClr val="hlink"/>
              </a:solidFill>
            </a:endParaRPr>
          </a:p>
          <a:p>
            <a:r>
              <a:rPr lang="pt-BR" sz="1300" b="1" smtClean="0">
                <a:solidFill>
                  <a:schemeClr val="hlink"/>
                </a:solidFill>
              </a:rPr>
              <a:t>Todos os recém nascidos com idade gestacional &lt; 28 semanas recebiam tratamento com cafeína profilática dentro da primeira hora de vida; </a:t>
            </a:r>
          </a:p>
          <a:p>
            <a:pPr>
              <a:buFont typeface="Georgia" pitchFamily="18" charset="0"/>
              <a:buNone/>
            </a:pPr>
            <a:endParaRPr lang="en-US" sz="1300" b="1" smtClean="0">
              <a:solidFill>
                <a:schemeClr val="hlink"/>
              </a:solidFill>
            </a:endParaRPr>
          </a:p>
          <a:p>
            <a:endParaRPr lang="en-US" sz="1300" b="1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268538" y="26035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755650" y="1341438"/>
            <a:ext cx="8115300" cy="443388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z="1300" smtClean="0"/>
              <a:t>Critério para inclusão  no estudo dos RN que recebiam a MIST: </a:t>
            </a:r>
            <a:r>
              <a:rPr lang="pt-BR" sz="1300" smtClean="0">
                <a:solidFill>
                  <a:schemeClr val="hlink"/>
                </a:solidFill>
              </a:rPr>
              <a:t>procedimento devia ser  feito dentro das 72 h de vida devia haver consentimento escrito por ambos os genitores</a:t>
            </a:r>
            <a:r>
              <a:rPr lang="pt-BR" sz="1300" smtClean="0"/>
              <a:t>;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endParaRPr lang="pt-BR" sz="1300" smtClean="0"/>
          </a:p>
          <a:p>
            <a:pPr>
              <a:lnSpc>
                <a:spcPct val="90000"/>
              </a:lnSpc>
            </a:pPr>
            <a:r>
              <a:rPr lang="pt-BR" sz="1300" smtClean="0"/>
              <a:t>RN posicionados em decúbito dorsal;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endParaRPr lang="pt-BR" sz="1300" smtClean="0"/>
          </a:p>
          <a:p>
            <a:pPr>
              <a:lnSpc>
                <a:spcPct val="90000"/>
              </a:lnSpc>
            </a:pPr>
            <a:r>
              <a:rPr lang="pt-BR" sz="1300" smtClean="0"/>
              <a:t>Cateter de 3,5 a 5,0 P introduzido </a:t>
            </a:r>
            <a:r>
              <a:rPr lang="pt-BR" sz="1300" smtClean="0">
                <a:solidFill>
                  <a:schemeClr val="hlink"/>
                </a:solidFill>
              </a:rPr>
              <a:t>2 cm abaixo da das cordas vocais</a:t>
            </a:r>
            <a:r>
              <a:rPr lang="pt-BR" sz="1300" smtClean="0"/>
              <a:t> , com a administração lenta de uma dose 160-240 mg/kg de surfactante porcino (1- 3 minutos), com a ajuda do laringoscópio e da pinça de Magill 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300" smtClean="0"/>
          </a:p>
          <a:p>
            <a:pPr>
              <a:lnSpc>
                <a:spcPct val="90000"/>
              </a:lnSpc>
            </a:pPr>
            <a:r>
              <a:rPr lang="pt-BR" sz="1300" smtClean="0"/>
              <a:t>Parte considerável dos lactentes perdeu parte do surfactante pelo nariz e pela boca durante a fase inicial;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300" smtClean="0"/>
          </a:p>
          <a:p>
            <a:pPr>
              <a:lnSpc>
                <a:spcPct val="90000"/>
              </a:lnSpc>
            </a:pPr>
            <a:r>
              <a:rPr lang="pt-BR" sz="1300" smtClean="0">
                <a:sym typeface="Wingdings" pitchFamily="2" charset="2"/>
              </a:rPr>
              <a:t>Decidiu-se </a:t>
            </a:r>
            <a:r>
              <a:rPr lang="pt-BR" sz="1300" smtClean="0"/>
              <a:t> administrar o surfactante com contínua inspeção das cordas visuais para evitar o refluxo do mesmo;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endParaRPr lang="pt-BR" sz="1300" smtClean="0"/>
          </a:p>
          <a:p>
            <a:pPr>
              <a:lnSpc>
                <a:spcPct val="90000"/>
              </a:lnSpc>
            </a:pPr>
            <a:r>
              <a:rPr lang="pt-BR" sz="1300" smtClean="0">
                <a:solidFill>
                  <a:schemeClr val="hlink"/>
                </a:solidFill>
              </a:rPr>
              <a:t>nCPAP (CPAP nasal) foi continuamente usado durante o procedimento;</a:t>
            </a:r>
          </a:p>
          <a:p>
            <a:pPr>
              <a:lnSpc>
                <a:spcPct val="90000"/>
              </a:lnSpc>
            </a:pPr>
            <a:endParaRPr lang="en-US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124075" y="188913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39750" y="1557338"/>
            <a:ext cx="8115300" cy="464026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z="1200" smtClean="0"/>
              <a:t>Após a administração de surfactante, os lactentes foram posicionados em posição de Trendelenburg invertido (12 graus) por 60 minutos;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200" smtClean="0"/>
          </a:p>
          <a:p>
            <a:pPr>
              <a:lnSpc>
                <a:spcPct val="90000"/>
              </a:lnSpc>
            </a:pPr>
            <a:r>
              <a:rPr lang="pt-BR" sz="1200" smtClean="0"/>
              <a:t>A saturação de oxigênio transcutânea (SpO2) variou entre 86%- 94% durante o estudo;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200" smtClean="0"/>
          </a:p>
          <a:p>
            <a:pPr>
              <a:lnSpc>
                <a:spcPct val="90000"/>
              </a:lnSpc>
            </a:pPr>
            <a:r>
              <a:rPr lang="pt-BR" sz="1200" smtClean="0"/>
              <a:t>Colhidas as características dos pacientes, incluindo a idade gestacional, peso ao nascimento, APGAR e idade pós-natal pela MIST;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200" smtClean="0"/>
          </a:p>
          <a:p>
            <a:pPr>
              <a:lnSpc>
                <a:spcPct val="90000"/>
              </a:lnSpc>
            </a:pPr>
            <a:r>
              <a:rPr lang="pt-BR" sz="1200" smtClean="0"/>
              <a:t>As configurações de CPAP, FiO2, frequência cardíaca, SpO2 e pressão parcial de gás carbônico transcutânea (TcPO2) foram registrados ao longo do estudo;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200" smtClean="0"/>
          </a:p>
          <a:p>
            <a:pPr>
              <a:lnSpc>
                <a:spcPct val="90000"/>
              </a:lnSpc>
            </a:pPr>
            <a:r>
              <a:rPr lang="pt-BR" sz="1200" smtClean="0"/>
              <a:t>As mudanças da impedância pulmonar foram mensuradas continuamente entre 10 a 60 minutos após o procedimento da MIST;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200" smtClean="0"/>
          </a:p>
          <a:p>
            <a:pPr>
              <a:lnSpc>
                <a:spcPct val="90000"/>
              </a:lnSpc>
            </a:pPr>
            <a:r>
              <a:rPr lang="pt-BR" sz="1200" smtClean="0"/>
              <a:t>16 eletrodos cortados a mão foram posicionados em lugares eqüidistantes da circunferência torácica acima da linha do mamilo e ligado ao sistema EIT Goettingen Goe-MF;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pt-BR" sz="1200" smtClean="0"/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en-US" sz="1200" smtClean="0"/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en-US" sz="1200" smtClean="0"/>
          </a:p>
          <a:p>
            <a:pPr>
              <a:lnSpc>
                <a:spcPct val="90000"/>
              </a:lnSpc>
              <a:buFont typeface="Courier New" pitchFamily="49" charset="0"/>
              <a:buChar char="o"/>
            </a:pPr>
            <a:endParaRPr lang="en-US" sz="2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490538" y="336550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2057400"/>
            <a:ext cx="8115300" cy="4160838"/>
          </a:xfrm>
        </p:spPr>
        <p:txBody>
          <a:bodyPr>
            <a:normAutofit/>
          </a:bodyPr>
          <a:lstStyle/>
          <a:p>
            <a:r>
              <a:rPr lang="pt-BR" sz="1300" smtClean="0"/>
              <a:t>Correntes elétricas repetitivas (5mA, 100kHz) foram injetadas cíclicamente (taxa de varredura de 13Hz) , através de pares de eletrodos adjacentes;</a:t>
            </a:r>
          </a:p>
          <a:p>
            <a:pPr>
              <a:buFont typeface="Georgia" pitchFamily="18" charset="0"/>
              <a:buNone/>
            </a:pPr>
            <a:endParaRPr lang="pt-BR" sz="1300" smtClean="0"/>
          </a:p>
          <a:p>
            <a:r>
              <a:rPr lang="pt-BR" sz="1300" smtClean="0"/>
              <a:t>Variações na voltagem foram registradas em todos os outros pares de eletrodos passivos;</a:t>
            </a:r>
          </a:p>
          <a:p>
            <a:pPr>
              <a:buFont typeface="Courier New" pitchFamily="49" charset="0"/>
              <a:buChar char="o"/>
            </a:pPr>
            <a:endParaRPr lang="pt-BR" sz="1300" smtClean="0"/>
          </a:p>
          <a:p>
            <a:r>
              <a:rPr lang="pt-BR" sz="1300" smtClean="0"/>
              <a:t>Um algoritmo de retroprojeção gerou uma série de 32X32 pixels de Delta Z relativa comparando essas variações de tensão a um período referente;</a:t>
            </a:r>
          </a:p>
          <a:p>
            <a:pPr>
              <a:buFont typeface="Georgia" pitchFamily="18" charset="0"/>
              <a:buNone/>
            </a:pPr>
            <a:endParaRPr lang="pt-BR" sz="1300" smtClean="0"/>
          </a:p>
          <a:p>
            <a:r>
              <a:rPr lang="pt-BR" sz="1300" smtClean="0"/>
              <a:t>Valores de Delta Z foram gravadas com um design personalizado Polybench com pacote de software básico (Applied Biosihgnals Weener, Germany);</a:t>
            </a:r>
            <a:endParaRPr lang="en-US" sz="1300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/>
          </p:cNvSpPr>
          <p:nvPr>
            <p:ph type="title"/>
          </p:nvPr>
        </p:nvSpPr>
        <p:spPr bwMode="auto">
          <a:xfrm>
            <a:off x="2632075" y="115888"/>
            <a:ext cx="6511925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Métodos</a:t>
            </a:r>
          </a:p>
        </p:txBody>
      </p:sp>
      <p:sp>
        <p:nvSpPr>
          <p:cNvPr id="18329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042988" y="1628775"/>
            <a:ext cx="6400800" cy="3475038"/>
          </a:xfrm>
          <a:prstGeom prst="rect">
            <a:avLst/>
          </a:prstGeom>
        </p:spPr>
        <p:txBody>
          <a:bodyPr/>
          <a:lstStyle/>
          <a:p>
            <a:r>
              <a:rPr lang="pt-BR" b="1" smtClean="0"/>
              <a:t>Análise Estatística</a:t>
            </a:r>
          </a:p>
          <a:p>
            <a:r>
              <a:rPr lang="pt-BR" sz="1500" smtClean="0"/>
              <a:t>A análise estatística foi realizada com o GraphPad Prism 5.0 (GraphPad Software Inc, San Diego, Califórnia) e SPSS versão 20.0 (SPSS Inc, Chicago, Illinois). </a:t>
            </a:r>
          </a:p>
          <a:p>
            <a:r>
              <a:rPr lang="pt-BR" sz="1500" smtClean="0"/>
              <a:t>Os dados foram expressos como média com SD ou mediana com IQR, conforme o caso.</a:t>
            </a:r>
          </a:p>
          <a:p>
            <a:r>
              <a:rPr lang="pt-BR" sz="1500" smtClean="0"/>
              <a:t>A análise comparativa foi realizada com o teste de Friedman para medidas repetidas para dados assimétricos e e ANOVA(Análise de variança) para medidas repetidas para dados distribuídos normalmente, seguida por uma análise post hoc;</a:t>
            </a:r>
          </a:p>
          <a:p>
            <a:r>
              <a:rPr lang="pt-BR" sz="1500" smtClean="0"/>
              <a:t>As correlações foram expressos</a:t>
            </a:r>
            <a:r>
              <a:rPr lang="pt-BR" b="1" smtClean="0"/>
              <a:t> </a:t>
            </a:r>
            <a:r>
              <a:rPr lang="pt-BR" sz="1300" smtClean="0"/>
              <a:t>como coeficiente de correlação de Spearman; um valor P de &lt;0,05 foi considerado estatisticamente significativo</a:t>
            </a:r>
          </a:p>
          <a:p>
            <a:pPr>
              <a:buFont typeface="Georgia" pitchFamily="18" charset="0"/>
              <a:buNone/>
            </a:pPr>
            <a:r>
              <a:rPr lang="pt-BR" smtClean="0"/>
              <a:t/>
            </a:r>
            <a:br>
              <a:rPr lang="pt-BR" smtClean="0"/>
            </a:br>
            <a:endParaRPr lang="pt-BR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Resultados</a:t>
            </a:r>
          </a:p>
        </p:txBody>
      </p:sp>
      <p:sp>
        <p:nvSpPr>
          <p:cNvPr id="18432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84213" y="5300663"/>
            <a:ext cx="8115300" cy="4160837"/>
          </a:xfrm>
        </p:spPr>
        <p:txBody>
          <a:bodyPr/>
          <a:lstStyle/>
          <a:p>
            <a:r>
              <a:rPr lang="pt-PT" sz="1300" smtClean="0"/>
              <a:t>Foram incluídos </a:t>
            </a:r>
            <a:r>
              <a:rPr lang="pt-PT" sz="1300" b="1" smtClean="0">
                <a:solidFill>
                  <a:schemeClr val="hlink"/>
                </a:solidFill>
              </a:rPr>
              <a:t>16 pacientes</a:t>
            </a:r>
            <a:r>
              <a:rPr lang="pt-PT" sz="1300" smtClean="0"/>
              <a:t> no estudo; </a:t>
            </a:r>
          </a:p>
          <a:p>
            <a:r>
              <a:rPr lang="pt-PT" sz="1300" smtClean="0"/>
              <a:t>1 paciente não concluiu o protocolo do estudo por causa de apnéia grave 10 minutos após o MIST; (</a:t>
            </a:r>
            <a:r>
              <a:rPr lang="pt-PT" sz="1300" smtClean="0">
                <a:solidFill>
                  <a:schemeClr val="hlink"/>
                </a:solidFill>
              </a:rPr>
              <a:t>Tabela I</a:t>
            </a:r>
            <a:r>
              <a:rPr lang="pt-PT" sz="1300" smtClean="0"/>
              <a:t>)</a:t>
            </a:r>
          </a:p>
          <a:p>
            <a:r>
              <a:rPr lang="pt-PT" sz="1300" smtClean="0"/>
              <a:t>Todos os pacientes receberam um </a:t>
            </a:r>
            <a:r>
              <a:rPr lang="pt-PT" sz="1300" b="1" smtClean="0">
                <a:solidFill>
                  <a:schemeClr val="hlink"/>
                </a:solidFill>
              </a:rPr>
              <a:t>nCPAP de 6 cmH2O</a:t>
            </a:r>
            <a:r>
              <a:rPr lang="pt-PT" sz="1300" smtClean="0"/>
              <a:t> no início do procedimento de MIST e não mudou durante todo o procedimento.</a:t>
            </a:r>
            <a:endParaRPr lang="pt-BR" smtClean="0"/>
          </a:p>
        </p:txBody>
      </p:sp>
      <p:pic>
        <p:nvPicPr>
          <p:cNvPr id="184324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620713"/>
            <a:ext cx="3956050" cy="423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555625" y="-257175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Resultados</a:t>
            </a:r>
          </a:p>
        </p:txBody>
      </p:sp>
      <p:sp>
        <p:nvSpPr>
          <p:cNvPr id="185347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631825"/>
            <a:ext cx="8115300" cy="4814888"/>
          </a:xfrm>
        </p:spPr>
        <p:txBody>
          <a:bodyPr/>
          <a:lstStyle/>
          <a:p>
            <a:r>
              <a:rPr lang="pt-PT" sz="1300" smtClean="0"/>
              <a:t>O EELV mostrou um aumento rápido após a MIST.</a:t>
            </a:r>
          </a:p>
          <a:p>
            <a:r>
              <a:rPr lang="pt-PT" sz="1300" smtClean="0"/>
              <a:t>A nível regional, </a:t>
            </a:r>
            <a:r>
              <a:rPr lang="pt-PT" sz="1300" smtClean="0">
                <a:solidFill>
                  <a:schemeClr val="hlink"/>
                </a:solidFill>
              </a:rPr>
              <a:t>o aumento do EELV começou primeiramente nas regiões pulmonares dorsais dependentes seguido pelas regiões ventrais não-dependentes</a:t>
            </a:r>
            <a:r>
              <a:rPr lang="pt-PT" sz="1300" smtClean="0"/>
              <a:t>, aproximadamente 5 minutos mais tarde (</a:t>
            </a:r>
            <a:r>
              <a:rPr lang="pt-PT" sz="1300" smtClean="0">
                <a:solidFill>
                  <a:schemeClr val="hlink"/>
                </a:solidFill>
              </a:rPr>
              <a:t>Figura 1</a:t>
            </a:r>
            <a:r>
              <a:rPr lang="pt-PT" sz="1300" smtClean="0"/>
              <a:t>)</a:t>
            </a:r>
          </a:p>
          <a:p>
            <a:r>
              <a:rPr lang="pt-PT" sz="1300" smtClean="0"/>
              <a:t>Embora o aumento médio do EELV após 60 minutos foi maior no dorsal (22,9, IQR 7,2-25,7 AU / kg) em comparação com as regiões ventrais (12,5, 5,9-24,7 UA / kg), esta diferença não foi estatisticamente significativa.</a:t>
            </a:r>
            <a:endParaRPr lang="pt-BR" sz="1300" smtClean="0"/>
          </a:p>
          <a:p>
            <a:r>
              <a:rPr lang="pt-PT" sz="1300" smtClean="0"/>
              <a:t>Não houve diferenças significativas entre ∆EELV nos os pulmões direito e esquerdo (dados não mostrados).</a:t>
            </a:r>
            <a:endParaRPr lang="pt-BR" sz="1300" smtClean="0"/>
          </a:p>
          <a:p>
            <a:endParaRPr lang="pt-BR" smtClean="0"/>
          </a:p>
        </p:txBody>
      </p:sp>
      <p:pic>
        <p:nvPicPr>
          <p:cNvPr id="185348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6150" y="2797175"/>
            <a:ext cx="7400925" cy="3894138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525463" y="-331788"/>
            <a:ext cx="8229600" cy="1143001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Resultados</a:t>
            </a:r>
          </a:p>
        </p:txBody>
      </p:sp>
      <p:sp>
        <p:nvSpPr>
          <p:cNvPr id="18637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01663" y="679450"/>
            <a:ext cx="8115300" cy="4160838"/>
          </a:xfrm>
        </p:spPr>
        <p:txBody>
          <a:bodyPr/>
          <a:lstStyle/>
          <a:p>
            <a:r>
              <a:rPr lang="pt-PT" sz="1300" smtClean="0"/>
              <a:t>O </a:t>
            </a:r>
            <a:r>
              <a:rPr lang="pt-PT" sz="1300" smtClean="0">
                <a:solidFill>
                  <a:schemeClr val="hlink"/>
                </a:solidFill>
              </a:rPr>
              <a:t>rápido aumento do EELV foi acompanhado por uma rápida e significativa diminuição na FiO2 (fração inspirada de O2)</a:t>
            </a:r>
            <a:r>
              <a:rPr lang="pt-PT" sz="1300" smtClean="0"/>
              <a:t> a partir de um valor médio de 0,40 (0,35-0,45) antes e 0,21 (0,21-0,24) após MIST (</a:t>
            </a:r>
            <a:r>
              <a:rPr lang="pt-PT" sz="1300" smtClean="0">
                <a:solidFill>
                  <a:schemeClr val="hlink"/>
                </a:solidFill>
              </a:rPr>
              <a:t>Tabela II</a:t>
            </a:r>
            <a:r>
              <a:rPr lang="pt-PT" sz="1300" smtClean="0"/>
              <a:t>).</a:t>
            </a:r>
            <a:endParaRPr lang="pt-BR" sz="1300" smtClean="0"/>
          </a:p>
        </p:txBody>
      </p:sp>
      <p:pic>
        <p:nvPicPr>
          <p:cNvPr id="186372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150" y="1931988"/>
            <a:ext cx="8694738" cy="463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544513" y="-163513"/>
            <a:ext cx="8229600" cy="1143001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Resultados</a:t>
            </a:r>
          </a:p>
        </p:txBody>
      </p:sp>
      <p:sp>
        <p:nvSpPr>
          <p:cNvPr id="18739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744538"/>
            <a:ext cx="8115300" cy="5461000"/>
          </a:xfrm>
        </p:spPr>
        <p:txBody>
          <a:bodyPr/>
          <a:lstStyle/>
          <a:p>
            <a:r>
              <a:rPr lang="pt-PT" sz="1300" smtClean="0">
                <a:solidFill>
                  <a:schemeClr val="hlink"/>
                </a:solidFill>
              </a:rPr>
              <a:t>A SatO2 foi estável ao longo desta primeira hora, e a razão SatO2 / FiO2 melhorou significativamente 5 minutos após a administração de surfactante</a:t>
            </a:r>
            <a:r>
              <a:rPr lang="pt-PT" sz="1300" smtClean="0"/>
              <a:t> (</a:t>
            </a:r>
            <a:r>
              <a:rPr lang="pt-PT" sz="1300" smtClean="0">
                <a:solidFill>
                  <a:schemeClr val="hlink"/>
                </a:solidFill>
              </a:rPr>
              <a:t>Figura 2A).</a:t>
            </a:r>
          </a:p>
          <a:p>
            <a:r>
              <a:rPr lang="pt-PT" sz="1300" smtClean="0"/>
              <a:t>No tempo em que a melhora de oxigenação foi mais pronunciada (t = 5 minutos), a </a:t>
            </a:r>
            <a:r>
              <a:rPr lang="pt-PT" sz="1300" smtClean="0">
                <a:solidFill>
                  <a:schemeClr val="hlink"/>
                </a:solidFill>
              </a:rPr>
              <a:t>razão SatO2 / FiO2 e o sinal de impedância global foram fortemente correlacionados</a:t>
            </a:r>
            <a:r>
              <a:rPr lang="pt-PT" sz="1300" smtClean="0"/>
              <a:t> (</a:t>
            </a:r>
            <a:r>
              <a:rPr lang="pt-PT" sz="1300" smtClean="0">
                <a:solidFill>
                  <a:schemeClr val="hlink"/>
                </a:solidFill>
              </a:rPr>
              <a:t>Figura 2B</a:t>
            </a:r>
            <a:r>
              <a:rPr lang="pt-PT" sz="1300" smtClean="0"/>
              <a:t>).</a:t>
            </a:r>
            <a:endParaRPr lang="pt-BR" sz="1300" smtClean="0"/>
          </a:p>
        </p:txBody>
      </p:sp>
      <p:pic>
        <p:nvPicPr>
          <p:cNvPr id="187396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9150" y="2205038"/>
            <a:ext cx="7723188" cy="4433887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544513" y="-279400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Resultados</a:t>
            </a:r>
          </a:p>
        </p:txBody>
      </p:sp>
      <p:sp>
        <p:nvSpPr>
          <p:cNvPr id="18841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708025"/>
            <a:ext cx="8115300" cy="5510213"/>
          </a:xfrm>
        </p:spPr>
        <p:txBody>
          <a:bodyPr/>
          <a:lstStyle/>
          <a:p>
            <a:r>
              <a:rPr lang="pt-PT" sz="1200" smtClean="0"/>
              <a:t>O volume corrente regional apresentou um rápido decréscimo imediatamente após a administração de surfactante, e a frequência respiratória manteve-se estável. </a:t>
            </a:r>
          </a:p>
          <a:p>
            <a:pPr lvl="1"/>
            <a:r>
              <a:rPr lang="pt-PT" sz="1100" smtClean="0"/>
              <a:t>Isto resultou numa queda significativa do volume minuto e um aumento concomitante no TcPCO2 (</a:t>
            </a:r>
            <a:r>
              <a:rPr lang="pt-PT" sz="1100" smtClean="0">
                <a:solidFill>
                  <a:schemeClr val="hlink"/>
                </a:solidFill>
              </a:rPr>
              <a:t>Tabela II</a:t>
            </a:r>
            <a:r>
              <a:rPr lang="pt-PT" sz="1100" smtClean="0"/>
              <a:t>) </a:t>
            </a:r>
          </a:p>
          <a:p>
            <a:r>
              <a:rPr lang="pt-PT" sz="1200" smtClean="0"/>
              <a:t>Durante os 60 minutos restantes após a administração de surfactante, tanto as ondas de volume e volume minuto mantiveram-se estáveis, mas a TcPCO2 diminuiu lentamente, atingindo valores pré surfactante no t = 30 minutos. </a:t>
            </a:r>
          </a:p>
          <a:p>
            <a:r>
              <a:rPr lang="pt-PT" sz="1200" smtClean="0"/>
              <a:t>A distribuição regional da ventilação foi mais anteriormente orientada como indicada pela área sob a curva da região anterior do pulmão e o centro geométrico das ventilações e isso não mudou após a MIST.</a:t>
            </a:r>
            <a:endParaRPr lang="pt-BR" sz="1200" smtClean="0"/>
          </a:p>
          <a:p>
            <a:endParaRPr lang="pt-BR" smtClean="0"/>
          </a:p>
        </p:txBody>
      </p:sp>
      <p:pic>
        <p:nvPicPr>
          <p:cNvPr id="188420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425" y="2762250"/>
            <a:ext cx="8562975" cy="372110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18944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84213" y="1125538"/>
            <a:ext cx="8115300" cy="4160837"/>
          </a:xfrm>
        </p:spPr>
        <p:txBody>
          <a:bodyPr/>
          <a:lstStyle/>
          <a:p>
            <a:r>
              <a:rPr lang="pt-PT" sz="1300" smtClean="0"/>
              <a:t>A MIST resultou com uma rápida melhora do EELV, começando nas regiões pulmonares dependentes e depois espalhando para as regiões não dependentes. </a:t>
            </a:r>
          </a:p>
          <a:p>
            <a:pPr lvl="1"/>
            <a:r>
              <a:rPr lang="pt-PT" sz="1200" smtClean="0"/>
              <a:t>Além disso, este aumento do EELV está associado com um aumento significativo na oxigenação. </a:t>
            </a:r>
          </a:p>
          <a:p>
            <a:endParaRPr lang="pt-PT" sz="1300" smtClean="0"/>
          </a:p>
          <a:p>
            <a:r>
              <a:rPr lang="pt-PT" sz="1300" smtClean="0"/>
              <a:t>O efeito da administração de surfactante através de um tubo endotraqueal no EELV tanto durante a ventilação convencional quanto a ventilação de alta frequência tem sido estudado extensivamente em lactentes prematuros. </a:t>
            </a:r>
          </a:p>
          <a:p>
            <a:endParaRPr lang="pt-PT" sz="1300" smtClean="0"/>
          </a:p>
          <a:p>
            <a:r>
              <a:rPr lang="pt-PT" sz="1300" smtClean="0"/>
              <a:t>O surfactante aumenta o EELV e, além disso, este efeito é mais evidente nas regiões pulmonares dependentes, sugerindo uma distribuição dependente da gravidade;(15,23) </a:t>
            </a:r>
          </a:p>
          <a:p>
            <a:pPr lvl="1"/>
            <a:r>
              <a:rPr lang="pt-PT" sz="1200" smtClean="0"/>
              <a:t>Contudo, existem diferenças fundamentais entre MIST e tratamento com surfactante durante a ventilação mecânica, tal como uma </a:t>
            </a:r>
            <a:r>
              <a:rPr lang="pt-PT" sz="1200" smtClean="0">
                <a:solidFill>
                  <a:schemeClr val="hlink"/>
                </a:solidFill>
              </a:rPr>
              <a:t>taxa mais lenta de infusão de agente tensioativo e a ausência de pressão positiva de inflação durante a MIST, que podem impactar tanto na distribuição do surfactante quanto no seu efeito sobre o EELV</a:t>
            </a:r>
            <a:r>
              <a:rPr lang="pt-BR" sz="600" smtClean="0">
                <a:solidFill>
                  <a:schemeClr val="hlink"/>
                </a:solidFill>
                <a:latin typeface="AdvPS94BA"/>
              </a:rPr>
              <a:t>24</a:t>
            </a:r>
            <a:r>
              <a:rPr lang="pt-PT" sz="1200" smtClean="0">
                <a:solidFill>
                  <a:schemeClr val="hlink"/>
                </a:solidFill>
              </a:rPr>
              <a:t>. </a:t>
            </a:r>
            <a:endParaRPr lang="pt-BR" sz="1200" smtClean="0">
              <a:solidFill>
                <a:schemeClr val="hlin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488950" y="247650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19149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2057400"/>
            <a:ext cx="8115300" cy="4562475"/>
          </a:xfrm>
        </p:spPr>
        <p:txBody>
          <a:bodyPr/>
          <a:lstStyle/>
          <a:p>
            <a:r>
              <a:rPr lang="pt-PT" sz="1300" smtClean="0"/>
              <a:t>O presente estudo mostra que a MIST também conduz a um aumento no EELV, começando no momento da infusão de tensioativo e com estabilização dentro de 5 minutos após a administração. </a:t>
            </a:r>
          </a:p>
          <a:p>
            <a:pPr lvl="1"/>
            <a:r>
              <a:rPr lang="pt-PT" sz="1200" smtClean="0"/>
              <a:t>Esta melhora no EELV é muito semelhante à melhora na administração de surfactante através de um tubo endotraqueal durante a ventilação mecânica.(15) </a:t>
            </a:r>
          </a:p>
          <a:p>
            <a:endParaRPr lang="pt-PT" sz="1300" smtClean="0"/>
          </a:p>
          <a:p>
            <a:r>
              <a:rPr lang="pt-PT" sz="1300" smtClean="0"/>
              <a:t>EIT também permitiu aos autores  determinar as mudanças regionais no EELV durante a MIST, mostrando que o crescimento do EELV inicialmente começa nas regiões dorsais pulmonares dependentes. </a:t>
            </a:r>
          </a:p>
          <a:p>
            <a:endParaRPr lang="pt-PT" sz="1300" smtClean="0"/>
          </a:p>
          <a:p>
            <a:r>
              <a:rPr lang="pt-PT" sz="1300" smtClean="0"/>
              <a:t>Esta constatação sugere uma distribuição de surfactante dependente da gravidade durante a MIST, que é, mais uma vez, comparável com o tratamento com surfactante durante a ventilação mecânica;(15)</a:t>
            </a:r>
          </a:p>
          <a:p>
            <a:pPr lvl="1"/>
            <a:r>
              <a:rPr lang="pt-PT" sz="1200" smtClean="0"/>
              <a:t>No entanto, em contraste com este dado, o EELV também aumentou nas regiões pulmonares ventrais não dependentes, cerca de 5 minutos depois das regiões dorsais do pulmão. </a:t>
            </a:r>
            <a:r>
              <a:rPr lang="pt-PT" sz="1200" smtClean="0">
                <a:solidFill>
                  <a:schemeClr val="hlink"/>
                </a:solidFill>
              </a:rPr>
              <a:t>Isto resultou num efeito relativamente homogêneo da MIST no EELV 60 minutos após a administração de surfactante</a:t>
            </a:r>
            <a:r>
              <a:rPr lang="pt-PT" sz="1200" smtClean="0"/>
              <a:t>.</a:t>
            </a:r>
            <a:endParaRPr lang="pt-BR" sz="1200" smtClean="0"/>
          </a:p>
          <a:p>
            <a:endParaRPr lang="pt-BR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484438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755650" y="1268413"/>
            <a:ext cx="8115300" cy="4244975"/>
          </a:xfrm>
        </p:spPr>
        <p:txBody>
          <a:bodyPr>
            <a:normAutofit/>
          </a:bodyPr>
          <a:lstStyle/>
          <a:p>
            <a:pPr algn="ctr">
              <a:lnSpc>
                <a:spcPct val="80000"/>
              </a:lnSpc>
              <a:buFont typeface="Georgia" pitchFamily="18" charset="0"/>
              <a:buNone/>
            </a:pPr>
            <a:r>
              <a:rPr lang="pt-PT" sz="1500" b="1" smtClean="0">
                <a:solidFill>
                  <a:schemeClr val="hlink"/>
                </a:solidFill>
              </a:rPr>
              <a:t>Não está claro por que o efeito do surfactante sobre o EELV parece ser mais homogêneo durante a MIST se comparado com a administração através de um tubo endotraqueal durante a ventilação mecânica.</a:t>
            </a:r>
            <a:r>
              <a:rPr lang="pt-PT" sz="1500" smtClean="0"/>
              <a:t> </a:t>
            </a:r>
          </a:p>
          <a:p>
            <a:pPr>
              <a:lnSpc>
                <a:spcPct val="80000"/>
              </a:lnSpc>
            </a:pPr>
            <a:endParaRPr lang="pt-PT" sz="1500" smtClean="0"/>
          </a:p>
          <a:p>
            <a:pPr>
              <a:lnSpc>
                <a:spcPct val="80000"/>
              </a:lnSpc>
            </a:pPr>
            <a:r>
              <a:rPr lang="pt-PT" sz="1500" smtClean="0">
                <a:solidFill>
                  <a:schemeClr val="hlink"/>
                </a:solidFill>
              </a:rPr>
              <a:t>Possíveis fatores que podem explicar essa diferença são a presença de pressão negativa na respiração espontânea</a:t>
            </a:r>
            <a:r>
              <a:rPr lang="pt-PT" sz="1500" smtClean="0"/>
              <a:t> e </a:t>
            </a:r>
            <a:r>
              <a:rPr lang="pt-PT" sz="1500" smtClean="0">
                <a:solidFill>
                  <a:schemeClr val="hlink"/>
                </a:solidFill>
              </a:rPr>
              <a:t>a taxa de infusão lenta de surfactante durante a MIST</a:t>
            </a:r>
            <a:r>
              <a:rPr lang="pt-PT" sz="1500" smtClean="0"/>
              <a:t>, apesar de estudos em animais sugerirem que esta última só piora e não melhora a distribuição de surfactante</a:t>
            </a:r>
            <a:r>
              <a:rPr lang="pt-BR" sz="400" smtClean="0">
                <a:solidFill>
                  <a:srgbClr val="2197D2"/>
                </a:solidFill>
                <a:latin typeface="AdvPS94BA"/>
              </a:rPr>
              <a:t>24</a:t>
            </a:r>
            <a:r>
              <a:rPr lang="pt-PT" sz="1500" smtClean="0"/>
              <a:t>; </a:t>
            </a:r>
          </a:p>
          <a:p>
            <a:pPr lvl="1">
              <a:lnSpc>
                <a:spcPct val="80000"/>
              </a:lnSpc>
            </a:pPr>
            <a:r>
              <a:rPr lang="pt-PT" sz="1400" smtClean="0"/>
              <a:t>No entanto, é importante perceber que os animais nestes estudos foram ventilados mecanicamente e não sob respiração espontânea como durante a MIST. </a:t>
            </a:r>
          </a:p>
          <a:p>
            <a:pPr>
              <a:lnSpc>
                <a:spcPct val="80000"/>
              </a:lnSpc>
            </a:pPr>
            <a:endParaRPr lang="pt-PT" sz="1500" smtClean="0"/>
          </a:p>
          <a:p>
            <a:pPr>
              <a:lnSpc>
                <a:spcPct val="80000"/>
              </a:lnSpc>
            </a:pPr>
            <a:r>
              <a:rPr lang="pt-PT" sz="1500" smtClean="0"/>
              <a:t>Os autores de um estudo em animais avaliaram mais diretamente a distribuição de surfactante durante a MIST e durante a ventilação mecânica convencional.(18)</a:t>
            </a:r>
          </a:p>
          <a:p>
            <a:pPr lvl="1">
              <a:lnSpc>
                <a:spcPct val="80000"/>
              </a:lnSpc>
            </a:pPr>
            <a:r>
              <a:rPr lang="pt-PT" sz="1400" smtClean="0"/>
              <a:t>Infelizmente, neste estudo apenas relataram as distribuições entre os pulmões direito e esquerdo ao longo do eixo crânio-caudal e do eixo ventro-dorsal não dependente da gravidade o que torna difícil comparar estes resultados com o presente estudo em prematuros.</a:t>
            </a:r>
            <a:endParaRPr lang="pt-BR" sz="1400" smtClean="0"/>
          </a:p>
          <a:p>
            <a:pPr>
              <a:lnSpc>
                <a:spcPct val="80000"/>
              </a:lnSpc>
            </a:pPr>
            <a:endParaRPr lang="pt-BR" sz="15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395288" y="1412875"/>
            <a:ext cx="8418512" cy="4238625"/>
          </a:xfrm>
        </p:spPr>
        <p:txBody>
          <a:bodyPr>
            <a:normAutofit/>
          </a:bodyPr>
          <a:lstStyle/>
          <a:p>
            <a:r>
              <a:rPr lang="pt-BR" sz="1300" smtClean="0"/>
              <a:t>A rápida melhora da oxigenação após a MIST é consistente com estudos anteriores em animais e em humanos.(7,8,10,18)</a:t>
            </a:r>
            <a:endParaRPr lang="pt-BR" sz="1300" baseline="30000" smtClean="0"/>
          </a:p>
          <a:p>
            <a:endParaRPr lang="pt-PT" sz="1300" smtClean="0"/>
          </a:p>
          <a:p>
            <a:r>
              <a:rPr lang="pt-PT" sz="1300" smtClean="0"/>
              <a:t>Para explorar a hipótese de que esta melhoria na oxigenação foi, em parte, mediada através do aumento no EELV, determinou-se a correlação entre essas 2 variáveis no ponto de tempo quando as mudanças relativas foram mais acentuadas.</a:t>
            </a:r>
          </a:p>
          <a:p>
            <a:pPr>
              <a:buFont typeface="Georgia" pitchFamily="18" charset="0"/>
              <a:buNone/>
            </a:pPr>
            <a:endParaRPr lang="pt-PT" smtClean="0"/>
          </a:p>
          <a:p>
            <a:endParaRPr lang="pt-BR" baseline="30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457200" y="284163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19763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2057400"/>
            <a:ext cx="8115300" cy="4160838"/>
          </a:xfrm>
        </p:spPr>
        <p:txBody>
          <a:bodyPr/>
          <a:lstStyle/>
          <a:p>
            <a:r>
              <a:rPr lang="pt-PT" sz="1300" smtClean="0"/>
              <a:t>O volume corrente regional imediatamente após a MIST foi inferior comparado à antes da administração de surfactante.</a:t>
            </a:r>
          </a:p>
          <a:p>
            <a:pPr lvl="1"/>
            <a:r>
              <a:rPr lang="pt-PT" sz="1400" smtClean="0"/>
              <a:t>Isso também resultou em uma </a:t>
            </a:r>
            <a:r>
              <a:rPr lang="pt-PT" sz="1400" b="1" smtClean="0"/>
              <a:t>diminuição do volume minuto </a:t>
            </a:r>
            <a:r>
              <a:rPr lang="pt-PT" sz="1400" smtClean="0"/>
              <a:t>e um </a:t>
            </a:r>
            <a:r>
              <a:rPr lang="pt-PT" sz="1400" b="1" smtClean="0"/>
              <a:t>aumento do TcPCO2</a:t>
            </a:r>
            <a:r>
              <a:rPr lang="pt-PT" sz="1400" smtClean="0"/>
              <a:t>. </a:t>
            </a:r>
          </a:p>
          <a:p>
            <a:endParaRPr lang="pt-PT" sz="1300" smtClean="0"/>
          </a:p>
          <a:p>
            <a:r>
              <a:rPr lang="pt-PT" sz="1300" smtClean="0"/>
              <a:t>Essa redução na ventilação é provavelmente causado pela relativa acumulação de alta dose de surfactante nas vias aéreas, resultando em um aumento da resistência e uma subsequente diminuição no volume corrente.</a:t>
            </a:r>
          </a:p>
          <a:p>
            <a:endParaRPr lang="pt-PT" sz="1300" smtClean="0"/>
          </a:p>
          <a:p>
            <a:r>
              <a:rPr lang="pt-PT" sz="1300" smtClean="0"/>
              <a:t>Surpreendentemente, o volume corrente e o volume minuto após a MIST também foram significativamente menores que os valores pré-surfactantes.</a:t>
            </a:r>
            <a:endParaRPr lang="pt-BR" sz="1300" smtClean="0"/>
          </a:p>
        </p:txBody>
      </p:sp>
      <p:sp>
        <p:nvSpPr>
          <p:cNvPr id="4" name="Espaço Reservado para Rodapé 3"/>
          <p:cNvSpPr txBox="1">
            <a:spLocks noGrp="1"/>
          </p:cNvSpPr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19865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547813" y="1628775"/>
            <a:ext cx="6400800" cy="3475038"/>
          </a:xfrm>
        </p:spPr>
        <p:txBody>
          <a:bodyPr/>
          <a:lstStyle/>
          <a:p>
            <a:r>
              <a:rPr lang="pt-PT" sz="1300" smtClean="0"/>
              <a:t>Vários estudos demonstraram que o tratamento com surfactante durante a ventilação mecânica resulta em uma </a:t>
            </a:r>
            <a:r>
              <a:rPr lang="pt-PT" sz="1300" b="1" smtClean="0"/>
              <a:t>melhor conformidade do sistema respiratório.(</a:t>
            </a:r>
            <a:r>
              <a:rPr lang="pt-PT" sz="1300" smtClean="0"/>
              <a:t>14,15,25,27</a:t>
            </a:r>
            <a:r>
              <a:rPr lang="pt-PT" sz="1300" b="1" smtClean="0"/>
              <a:t>)</a:t>
            </a:r>
            <a:endParaRPr lang="pt-PT" sz="1300" smtClean="0"/>
          </a:p>
          <a:p>
            <a:r>
              <a:rPr lang="pt-PT" sz="1300" smtClean="0"/>
              <a:t>Assumindo que este é também o caso durante a MIST, pode-se esperar um aumento ao invés de uma diminuição do volume corrente e minuto. </a:t>
            </a:r>
          </a:p>
          <a:p>
            <a:endParaRPr lang="pt-PT" sz="1300" smtClean="0"/>
          </a:p>
          <a:p>
            <a:r>
              <a:rPr lang="pt-PT" sz="1300" smtClean="0"/>
              <a:t>O fato do CO2 retornar aos valores de pré-surfactante 30 minutos após MIST, o volume corrente e o minuto foram significativamente menores , sugerindo um </a:t>
            </a:r>
            <a:r>
              <a:rPr lang="pt-PT" sz="1300" b="1" smtClean="0">
                <a:solidFill>
                  <a:schemeClr val="hlink"/>
                </a:solidFill>
              </a:rPr>
              <a:t>aumento na ventilação alveolar</a:t>
            </a:r>
            <a:r>
              <a:rPr lang="pt-PT" sz="1300" smtClean="0"/>
              <a:t>.</a:t>
            </a:r>
            <a:endParaRPr lang="pt-BR" sz="13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469900" y="274638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2057400"/>
            <a:ext cx="8115300" cy="4160838"/>
          </a:xfrm>
        </p:spPr>
        <p:txBody>
          <a:bodyPr>
            <a:normAutofit/>
          </a:bodyPr>
          <a:lstStyle/>
          <a:p>
            <a:r>
              <a:rPr lang="pt-PT" sz="1300" smtClean="0"/>
              <a:t>Antes da MIST, a distribuição da ventilação (corrente) ao longo da região axial anteroposterior foi mais proeminente na região pulmonar ventral (não dependente) do que na dorsal (dependente).</a:t>
            </a:r>
          </a:p>
          <a:p>
            <a:endParaRPr lang="pt-PT" sz="1300" smtClean="0"/>
          </a:p>
          <a:p>
            <a:r>
              <a:rPr lang="pt-PT" sz="1300" smtClean="0"/>
              <a:t>Essa descoberta é consistente com outros estudos investigando pré-termos em fase aguda de da doença da membrana hialina. (15,22)</a:t>
            </a:r>
            <a:endParaRPr lang="pt-PT" sz="1300" baseline="30000" smtClean="0"/>
          </a:p>
          <a:p>
            <a:pPr>
              <a:buFont typeface="Georgia" pitchFamily="18" charset="0"/>
              <a:buNone/>
            </a:pPr>
            <a:endParaRPr lang="pt-PT" sz="1300" baseline="30000" smtClean="0"/>
          </a:p>
          <a:p>
            <a:pPr algn="just" eaLnBrk="0" hangingPunct="0">
              <a:spcBef>
                <a:spcPct val="0"/>
              </a:spcBef>
            </a:pPr>
            <a:endParaRPr lang="pt-PT" altLang="pt-BR" sz="1300" smtClean="0">
              <a:solidFill>
                <a:srgbClr val="212121"/>
              </a:solidFill>
              <a:ea typeface="Times New Roman" pitchFamily="18" charset="0"/>
              <a:cs typeface="Courier New" pitchFamily="49" charset="0"/>
            </a:endParaRPr>
          </a:p>
          <a:p>
            <a:pPr algn="just" eaLnBrk="0" hangingPunct="0">
              <a:spcBef>
                <a:spcPct val="0"/>
              </a:spcBef>
            </a:pPr>
            <a:r>
              <a:rPr lang="pt-PT" altLang="pt-BR" sz="1300" smtClean="0">
                <a:ea typeface="Times New Roman" pitchFamily="18" charset="0"/>
                <a:cs typeface="Courier New" pitchFamily="49" charset="0"/>
              </a:rPr>
              <a:t>MIST não mudou a distribuição da ventilação sugerindo semelhante as descobertas do EELV , uma </a:t>
            </a:r>
            <a:r>
              <a:rPr lang="pt-PT" altLang="pt-BR" sz="1300" b="1" smtClean="0">
                <a:solidFill>
                  <a:schemeClr val="hlink"/>
                </a:solidFill>
                <a:ea typeface="Times New Roman" pitchFamily="18" charset="0"/>
                <a:cs typeface="Courier New" pitchFamily="49" charset="0"/>
              </a:rPr>
              <a:t>distribuição relativamente homogênea</a:t>
            </a:r>
            <a:r>
              <a:rPr lang="pt-PT" altLang="pt-BR" sz="1300" b="1" smtClean="0">
                <a:ea typeface="Times New Roman" pitchFamily="18" charset="0"/>
                <a:cs typeface="Courier New" pitchFamily="49" charset="0"/>
              </a:rPr>
              <a:t> </a:t>
            </a:r>
            <a:r>
              <a:rPr lang="pt-PT" altLang="pt-BR" sz="1300" smtClean="0">
                <a:ea typeface="Times New Roman" pitchFamily="18" charset="0"/>
                <a:cs typeface="Courier New" pitchFamily="49" charset="0"/>
              </a:rPr>
              <a:t>do surfactante nos pulmões.</a:t>
            </a:r>
            <a:r>
              <a:rPr lang="pt-BR" altLang="pt-BR" sz="1300" smtClean="0"/>
              <a:t> </a:t>
            </a:r>
          </a:p>
        </p:txBody>
      </p:sp>
      <p:sp>
        <p:nvSpPr>
          <p:cNvPr id="200708" name="Rectangle 1"/>
          <p:cNvSpPr>
            <a:spLocks noChangeArrowheads="1"/>
          </p:cNvSpPr>
          <p:nvPr/>
        </p:nvSpPr>
        <p:spPr bwMode="auto">
          <a:xfrm>
            <a:off x="4494213" y="98425"/>
            <a:ext cx="155575" cy="1698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pPr algn="just" eaLnBrk="0" hangingPunct="0"/>
            <a:r>
              <a:rPr lang="pt-BR" altLang="pt-BR" sz="800">
                <a:latin typeface="Calibri" pitchFamily="34" charset="0"/>
              </a:rPr>
              <a:t> </a:t>
            </a:r>
            <a:endParaRPr lang="pt-BR" alt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484438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Limitações do Estudo</a:t>
            </a:r>
          </a:p>
        </p:txBody>
      </p:sp>
      <p:sp>
        <p:nvSpPr>
          <p:cNvPr id="20275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755650" y="1196975"/>
            <a:ext cx="8115300" cy="4160838"/>
          </a:xfrm>
        </p:spPr>
        <p:txBody>
          <a:bodyPr/>
          <a:lstStyle/>
          <a:p>
            <a:r>
              <a:rPr lang="pt-BR" sz="1300" smtClean="0"/>
              <a:t>Não foi incluído</a:t>
            </a:r>
            <a:r>
              <a:rPr lang="pt-PT" sz="1300" smtClean="0"/>
              <a:t> um grupo de controle não tratado com MIST. </a:t>
            </a:r>
          </a:p>
          <a:p>
            <a:pPr lvl="1"/>
            <a:r>
              <a:rPr lang="pt-PT" sz="1400" smtClean="0"/>
              <a:t> Por isso não se pode excluir a possibilidade de que as mudanças no EELV e oxigenação são o resultado de melhora espontânea na condição do pulmão ao longo do tempo.</a:t>
            </a:r>
          </a:p>
          <a:p>
            <a:endParaRPr lang="pt-PT" sz="1300" smtClean="0"/>
          </a:p>
          <a:p>
            <a:r>
              <a:rPr lang="pt-PT" sz="1300" smtClean="0"/>
              <a:t>O estudo apenas incluiu </a:t>
            </a:r>
            <a:r>
              <a:rPr lang="pt-BR" sz="1300" smtClean="0"/>
              <a:t>pré-termos com idade gestacional de 26 semanas</a:t>
            </a:r>
          </a:p>
          <a:p>
            <a:pPr lvl="1"/>
            <a:r>
              <a:rPr lang="pt-BR" sz="1400" smtClean="0"/>
              <a:t> Na época da implementação , a eficácia só foi comprovada nessa população</a:t>
            </a:r>
          </a:p>
          <a:p>
            <a:endParaRPr lang="pt-PT" sz="1300" smtClean="0"/>
          </a:p>
          <a:p>
            <a:r>
              <a:rPr lang="pt-PT" sz="1300" smtClean="0"/>
              <a:t>EIT só mede variações e não variações absolutas nos volumes pulmonares, pois a calibração do CPAP na respiração espontânea de prematuros não é viável</a:t>
            </a:r>
          </a:p>
          <a:p>
            <a:endParaRPr lang="pt-PT" sz="1300" smtClean="0"/>
          </a:p>
          <a:p>
            <a:r>
              <a:rPr lang="pt-PT" sz="1300" smtClean="0"/>
              <a:t>A menor variação de como a MIST é realizada, poderá influenciar a magnitude dos efeitos do tratamento relatado nesse estudo.</a:t>
            </a:r>
          </a:p>
        </p:txBody>
      </p:sp>
      <p:sp>
        <p:nvSpPr>
          <p:cNvPr id="4" name="Espaço Reservado para Rodapé 3"/>
          <p:cNvSpPr txBox="1">
            <a:spLocks noGrp="1"/>
          </p:cNvSpPr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02757" name="Rectangle 1"/>
          <p:cNvSpPr>
            <a:spLocks noChangeArrowheads="1"/>
          </p:cNvSpPr>
          <p:nvPr/>
        </p:nvSpPr>
        <p:spPr bwMode="auto">
          <a:xfrm>
            <a:off x="4494213" y="144463"/>
            <a:ext cx="155575" cy="168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pPr algn="just" eaLnBrk="0" hangingPunct="0"/>
            <a:r>
              <a:rPr lang="pt-BR" altLang="pt-BR" sz="800">
                <a:latin typeface="Calibri" pitchFamily="34" charset="0"/>
              </a:rPr>
              <a:t> </a:t>
            </a:r>
            <a:endParaRPr lang="pt-BR" alt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476250" y="265113"/>
            <a:ext cx="8229600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Conclusões </a:t>
            </a:r>
          </a:p>
        </p:txBody>
      </p:sp>
      <p:sp>
        <p:nvSpPr>
          <p:cNvPr id="20480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514350" y="2066925"/>
            <a:ext cx="8115300" cy="4160838"/>
          </a:xfrm>
        </p:spPr>
        <p:txBody>
          <a:bodyPr/>
          <a:lstStyle/>
          <a:p>
            <a:r>
              <a:rPr lang="pt-PT" sz="1300" smtClean="0"/>
              <a:t>Este estudo fornece informações sobre os efeitos fisiológicos da MIST em volumes pulmonares e trocas gasosas.</a:t>
            </a:r>
          </a:p>
          <a:p>
            <a:endParaRPr lang="pt-PT" sz="1300" smtClean="0"/>
          </a:p>
          <a:p>
            <a:r>
              <a:rPr lang="pt-PT" sz="1300" smtClean="0"/>
              <a:t>Argumentos convincentes de que, do ponto de vista fisiológico, </a:t>
            </a:r>
            <a:r>
              <a:rPr lang="pt-PT" sz="1300" b="1" smtClean="0"/>
              <a:t>MIST é uma boa alternativa ao tratamento convencional com surfactante durante a ventilação mecânica</a:t>
            </a:r>
            <a:r>
              <a:rPr lang="pt-PT" sz="1300" smtClean="0"/>
              <a:t>.</a:t>
            </a:r>
          </a:p>
          <a:p>
            <a:endParaRPr lang="pt-PT" sz="1300" b="1" smtClean="0"/>
          </a:p>
          <a:p>
            <a:r>
              <a:rPr lang="pt-PT" sz="1300" b="1" smtClean="0">
                <a:solidFill>
                  <a:schemeClr val="hlink"/>
                </a:solidFill>
              </a:rPr>
              <a:t>Sugere </a:t>
            </a:r>
            <a:r>
              <a:rPr lang="pt-PT" sz="1300" smtClean="0">
                <a:solidFill>
                  <a:schemeClr val="hlink"/>
                </a:solidFill>
              </a:rPr>
              <a:t>que o MIST pode resultar em uma distribuição de surfactante mais homogênea comparada com a sua administração via endotraqueal.</a:t>
            </a:r>
          </a:p>
          <a:p>
            <a:pPr lvl="1"/>
            <a:r>
              <a:rPr lang="pt-PT" sz="1400" b="1" smtClean="0"/>
              <a:t> </a:t>
            </a:r>
            <a:r>
              <a:rPr lang="pt-PT" sz="1400" smtClean="0"/>
              <a:t>No entanto, isso precisa ser confirmado com os estudos, realizando uma comparação direta entre esses dois modos de administração de surfactante.</a:t>
            </a:r>
            <a:endParaRPr lang="pt-BR" sz="1400" b="1" smtClean="0"/>
          </a:p>
        </p:txBody>
      </p:sp>
      <p:sp>
        <p:nvSpPr>
          <p:cNvPr id="4" name="Espaço Reservado para Rodapé 3"/>
          <p:cNvSpPr txBox="1">
            <a:spLocks noGrp="1"/>
          </p:cNvSpPr>
          <p:nvPr/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Referências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84213" y="1125538"/>
            <a:ext cx="8115300" cy="4451350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1.</a:t>
            </a:r>
            <a:r>
              <a:rPr lang="pt-BR" sz="1100" smtClean="0"/>
              <a:t> Horbar JD, Badger GJ, Carpenter JH, Fanaroff AA, Kilpatrick S, </a:t>
            </a:r>
            <a:r>
              <a:rPr lang="en-US" sz="1100" smtClean="0"/>
              <a:t>LaCorte M, et al. Trends in mortality and morbidity for very low birth weight infants, 1991-1999. Pediatrics 2002;110:143-51.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2.</a:t>
            </a:r>
            <a:r>
              <a:rPr lang="pt-BR" sz="1100" smtClean="0"/>
              <a:t> Van Kaam AH, Rimensberger PC, Borensztajn D, De Jaegere AP. Ventilation </a:t>
            </a:r>
            <a:r>
              <a:rPr lang="en-US" sz="1100" smtClean="0"/>
              <a:t>practices in the neonatal intensive care unit: a cross-sectional </a:t>
            </a:r>
            <a:r>
              <a:rPr lang="pt-BR" sz="1100" smtClean="0"/>
              <a:t>study. J Pediatr 2010;157:767-71.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en-US" sz="1100" b="1" smtClean="0"/>
              <a:t>3.</a:t>
            </a:r>
            <a:r>
              <a:rPr lang="en-US" sz="1100" smtClean="0"/>
              <a:t> Avery ME, Mead J. Surface properties in relation to atelectasis and hyaline </a:t>
            </a:r>
            <a:r>
              <a:rPr lang="pt-BR" sz="1100" smtClean="0"/>
              <a:t>membrane disease. AMA J Dis Child 1959;97:517-23.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4.</a:t>
            </a:r>
            <a:r>
              <a:rPr lang="pt-BR" sz="1100" smtClean="0"/>
              <a:t> Soll RF, Edwards EM, Badger GJ, Kenny MJ, Morrow KA, Buzas JS, et al. </a:t>
            </a:r>
            <a:r>
              <a:rPr lang="en-US" sz="1100" smtClean="0"/>
              <a:t>Obstetric and neonatal care practices for infants 501 to 1500 g from 2000 </a:t>
            </a:r>
            <a:r>
              <a:rPr lang="pt-BR" sz="1100" smtClean="0"/>
              <a:t>to 2009. Pediatrics 2013;132:222-8.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5.</a:t>
            </a:r>
            <a:r>
              <a:rPr lang="pt-BR" sz="1100" smtClean="0"/>
              <a:t> Dunn MS, Kaempf J, de Klerk A, de Klerk R, Reilly M, Howard D, et al. </a:t>
            </a:r>
            <a:r>
              <a:rPr lang="en-US" sz="1100" smtClean="0"/>
              <a:t>Randomized trial comparing 3 approaches to the initial respiratory management </a:t>
            </a:r>
            <a:r>
              <a:rPr lang="pt-BR" sz="1100" smtClean="0"/>
              <a:t>of preterm neonates. Pediatrics 2011;128:e1069-76.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en-US" sz="1100" b="1" smtClean="0"/>
              <a:t>6.</a:t>
            </a:r>
            <a:r>
              <a:rPr lang="en-US" sz="1100" smtClean="0"/>
              <a:t> Kribs A, Pillekamp F, H€unseler C, Vierzig A, Roth B. Early administration of surfactant in spontaneous breathing with nCPAP: feasibility and outcome in extremely premature infants (postmenstrual age # 27 </a:t>
            </a:r>
            <a:r>
              <a:rPr lang="pt-BR" sz="1100" smtClean="0"/>
              <a:t>weeks). Paediatr Anaesth 2007;17:364-9.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7.</a:t>
            </a:r>
            <a:r>
              <a:rPr lang="pt-BR" sz="1100" smtClean="0"/>
              <a:t> Dargaville PA, Aiyappan A, Cornelius A, Williams C, De Paoli AG. Preliminary </a:t>
            </a:r>
            <a:r>
              <a:rPr lang="en-US" sz="1100" smtClean="0"/>
              <a:t>evaluation of a new technique of minimally invasive surfactant therapy. Arch Dis Child Fetal Neonatal Ed 2011;96:F243-8.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8.</a:t>
            </a:r>
            <a:r>
              <a:rPr lang="pt-BR" sz="1100" smtClean="0"/>
              <a:t> Kanmaz HG, Erdeve O, Canpolat FE, Mutlu B, Dilmen U. Surfactant </a:t>
            </a:r>
            <a:r>
              <a:rPr lang="en-US" sz="1100" smtClean="0"/>
              <a:t>administration via thin catheter during spontaneous breathing: randomized </a:t>
            </a:r>
            <a:r>
              <a:rPr lang="pt-BR" sz="1100" smtClean="0"/>
              <a:t>controlled trial. Pediatrics 2013;131:e502-9.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9.</a:t>
            </a:r>
            <a:r>
              <a:rPr lang="pt-BR" sz="1100" smtClean="0"/>
              <a:t> Göpel W, Kribs A, Ziegler A, Laux R, Hoehn T, Wieg C, et al. Avoidance </a:t>
            </a:r>
            <a:r>
              <a:rPr lang="en-US" sz="1100" smtClean="0"/>
              <a:t>of mechanical ventilation by surfactant treatment of spontaneously breathing preterm infants (AMV): an open-label, randomised, </a:t>
            </a:r>
            <a:r>
              <a:rPr lang="pt-BR" sz="1100" smtClean="0"/>
              <a:t>controlled trial. Lancet 2011;378:1627-34.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endParaRPr lang="pt-BR" sz="1100" smtClean="0"/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endParaRPr lang="pt-BR" sz="11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Referências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827088" y="1052513"/>
            <a:ext cx="8115300" cy="4516437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10. </a:t>
            </a:r>
            <a:r>
              <a:rPr lang="pt-BR" sz="1100" smtClean="0"/>
              <a:t>Dargaville PA, Aiyappan A, De Paoli AG, Kuschel CA, Kamlin COF, </a:t>
            </a:r>
            <a:r>
              <a:rPr lang="en-US" sz="1100" smtClean="0"/>
              <a:t>Carlin JB, et al. Minimally-invasive surfactant therapy in preterm infants on continuous positive airway pressure. Arch Dis Child Fetal Neonatal</a:t>
            </a:r>
            <a:r>
              <a:rPr lang="pt-BR" sz="1100" smtClean="0"/>
              <a:t>Ed 2013;98:F122-6.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11.</a:t>
            </a:r>
            <a:r>
              <a:rPr lang="pt-BR" sz="1100" smtClean="0"/>
              <a:t> Frerichs I, Dargaville PA, van Genderingen H, Morel DR, Rimensberger PC. Lung volume recruitment after surfactant administration </a:t>
            </a:r>
            <a:r>
              <a:rPr lang="en-US" sz="1100" smtClean="0"/>
              <a:t>modifies spatial distribution of ventilation. Am J Respir Crit Care </a:t>
            </a:r>
            <a:r>
              <a:rPr lang="pt-BR" sz="1100" smtClean="0"/>
              <a:t>Med 2006;174:772-9.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sv-SE" sz="1100" b="1" smtClean="0"/>
              <a:t>12.</a:t>
            </a:r>
            <a:r>
              <a:rPr lang="sv-SE" sz="1100" smtClean="0"/>
              <a:t> Gommers D, Vilstrup C, Bos JA, Larsson A, Werner O, Hannappel E, </a:t>
            </a:r>
            <a:r>
              <a:rPr lang="en-US" sz="1100" smtClean="0"/>
              <a:t>et al. Exogenous surfactant therapy increases static lung compliance, and cannot be assessed by measurements of dynamic compliance alone. </a:t>
            </a:r>
            <a:r>
              <a:rPr lang="pt-BR" sz="1100" smtClean="0"/>
              <a:t>Crit Care Med 1993;21:567-74.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13.</a:t>
            </a:r>
            <a:r>
              <a:rPr lang="pt-BR" sz="1100" smtClean="0"/>
              <a:t> Vilstrup C, Gommers D, Bos JA, Lachmann B, Werner O, Larsson A. </a:t>
            </a:r>
            <a:r>
              <a:rPr lang="en-US" sz="1100" smtClean="0"/>
              <a:t>Natural surfactant instilled in premature lambs increases lung volume and improves ventilation homogeneity within five minutes. Pediatr </a:t>
            </a:r>
            <a:r>
              <a:rPr lang="pt-BR" sz="1100" smtClean="0"/>
              <a:t>Res 1992;32:595-9.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14.</a:t>
            </a:r>
            <a:r>
              <a:rPr lang="pt-BR" sz="1100" smtClean="0"/>
              <a:t> Björklund LJ, Vilstrup CT, Larsson A, Svenningsen NW, Werner O. </a:t>
            </a:r>
            <a:r>
              <a:rPr lang="en-US" sz="1100" smtClean="0"/>
              <a:t>Changes in lung volume and static expiratory pressure-volume diagram after surfactant rescue treatment of neonates with established respiratory distress syndrome. Am J Respir Crit Care Med 1996;154:918-23.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nl-NL" sz="1100" b="1" smtClean="0"/>
              <a:t>15.</a:t>
            </a:r>
            <a:r>
              <a:rPr lang="nl-NL" sz="1100" smtClean="0"/>
              <a:t> MiedemaM, de Jongh FH, Frerichs I, van Veenendaal MB, van KaamAH. </a:t>
            </a:r>
            <a:r>
              <a:rPr lang="en-US" sz="1100" smtClean="0"/>
              <a:t>Changes in lung volume and ventilation during surfactant treatment in ventilated preterm infants. Am J Respir Crit Care Med 2011;184:100-5.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16. </a:t>
            </a:r>
            <a:r>
              <a:rPr lang="pt-BR" sz="1100" smtClean="0"/>
              <a:t>Chatziioannidis I, Samaras T, Mitsiakos G, Karagianni P, Nikolaidis N. </a:t>
            </a:r>
            <a:r>
              <a:rPr lang="en-US" sz="1100" smtClean="0"/>
              <a:t>Assessment of lung ventilation in infants with respiratory distress syndrome using electrical impedance tomography. Hippokratia 2013;17: </a:t>
            </a:r>
            <a:r>
              <a:rPr lang="pt-BR" sz="1100" smtClean="0"/>
              <a:t>115-9.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17.</a:t>
            </a:r>
            <a:r>
              <a:rPr lang="pt-BR" sz="1100" smtClean="0"/>
              <a:t> Broadbent R, Fok TF, Dolovich M, Watts J, Coates G, Bowen B, et al. </a:t>
            </a:r>
            <a:r>
              <a:rPr lang="en-US" sz="1100" smtClean="0"/>
              <a:t>Chest position and pulmonary deposition of surfactant in surfactant depleted rabbits. Arch Dis Child Fetal Neonatal Ed 1995;72:F84-9.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18.</a:t>
            </a:r>
            <a:r>
              <a:rPr lang="pt-BR" sz="1100" smtClean="0"/>
              <a:t> Niemarkt HJ, Kuypers E, Jellema R, Ophelders D, H€utten M, Nikiforou M, et al. Effects of less-invasive surfactant administration </a:t>
            </a:r>
            <a:r>
              <a:rPr lang="en-US" sz="1100" smtClean="0"/>
              <a:t>on oxygenation, pulmonary surfactant distribution, and lung compliance in spontaneously breathing preterm lambs. Pediatr Res 2014;76: </a:t>
            </a:r>
            <a:r>
              <a:rPr lang="pt-BR" sz="1100" smtClean="0"/>
              <a:t>166-70.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endParaRPr lang="pt-BR" sz="11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632075" y="0"/>
            <a:ext cx="6511925" cy="1143000"/>
          </a:xfrm>
          <a:noFill/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tx1"/>
                </a:solidFill>
                <a:effectLst/>
              </a:rPr>
              <a:t>Referências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684213" y="1052513"/>
            <a:ext cx="8115300" cy="4516437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19. </a:t>
            </a:r>
            <a:r>
              <a:rPr lang="pt-BR" sz="1100" smtClean="0"/>
              <a:t>Victorino JA, Borges JB, Okamoto VN, Matos GFJ, Tucci MR, Caramez MPR, et al. Imbalances in regional lung ventilation: a validation </a:t>
            </a:r>
            <a:r>
              <a:rPr lang="en-US" sz="1100" smtClean="0"/>
              <a:t>study on electrical impedance tomography. Am J Respir Crit Care Med </a:t>
            </a:r>
            <a:r>
              <a:rPr lang="pt-BR" sz="1100" smtClean="0"/>
              <a:t>2004;169:791-800.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nl-NL" sz="1100" b="1" smtClean="0"/>
              <a:t>20.</a:t>
            </a:r>
            <a:r>
              <a:rPr lang="nl-NL" sz="1100" smtClean="0"/>
              <a:t> Van der Burg PS, Miedema M, de Jongh FH, Frerichs I, van Kaam AH. </a:t>
            </a:r>
            <a:r>
              <a:rPr lang="en-US" sz="1100" smtClean="0"/>
              <a:t>Cross-sectional changes in lung volume measured by electrical impedance tomography are representative for the whole lung in ventilated preterm infants. Crit Care Med 2014;42:1524-30.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nl-NL" sz="1100" b="1" smtClean="0"/>
              <a:t>21.</a:t>
            </a:r>
            <a:r>
              <a:rPr lang="nl-NL" sz="1100" smtClean="0"/>
              <a:t> Miedema M, van der Burg PS, Beuger S, de Jongh FH, Frerichs I, van </a:t>
            </a:r>
            <a:r>
              <a:rPr lang="en-US" sz="1100" smtClean="0"/>
              <a:t>Kaam AH. Effect of nasal continuous and biphasic positive airway pressure on lung volume in preterm infants. J Pediatr 2013;162: </a:t>
            </a:r>
            <a:r>
              <a:rPr lang="pt-BR" sz="1100" smtClean="0"/>
              <a:t>691-7.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en-US" sz="1100" b="1" smtClean="0"/>
              <a:t>22.</a:t>
            </a:r>
            <a:r>
              <a:rPr lang="en-US" sz="1100" smtClean="0"/>
              <a:t> Hough JL, Johnston L, Brauer SG, Woodgate P, Schibler A. Effect of </a:t>
            </a:r>
            <a:r>
              <a:rPr lang="pt-BR" sz="1100" smtClean="0"/>
              <a:t>body position on ventilation distribution in ventilated preterm infants. </a:t>
            </a:r>
            <a:r>
              <a:rPr lang="en-US" sz="1100" smtClean="0"/>
              <a:t>Pediatr Crit Care Med 2013;14:171-7.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23.</a:t>
            </a:r>
            <a:r>
              <a:rPr lang="pt-BR" sz="1100" smtClean="0"/>
              <a:t> Couser RJ, Ferrara TB, Ebert J, Hoekstra RE, Fangman JJ. Effects of exogenous </a:t>
            </a:r>
            <a:r>
              <a:rPr lang="en-US" sz="1100" smtClean="0"/>
              <a:t>surfactant therapy on dynamic compliance during mechanical breathing in preterm infants with hyaline membrane disease. J Pediatr </a:t>
            </a:r>
            <a:r>
              <a:rPr lang="pt-BR" sz="1100" smtClean="0"/>
              <a:t>1990;116:119-24.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en-US" sz="1100" b="1" smtClean="0"/>
              <a:t>24.</a:t>
            </a:r>
            <a:r>
              <a:rPr lang="en-US" sz="1100" smtClean="0"/>
              <a:t> Ueda T, Ikegami M, Rider ED, Jobe AH. Distribution of surfactant and ventilation in surfactant-treated preterm lambs. J Appl Physiol (1985) </a:t>
            </a:r>
            <a:r>
              <a:rPr lang="pt-BR" sz="1100" smtClean="0"/>
              <a:t>1994;76:45-55.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it-IT" sz="1100" b="1" smtClean="0"/>
              <a:t>25.</a:t>
            </a:r>
            <a:r>
              <a:rPr lang="it-IT" sz="1100" smtClean="0"/>
              <a:t> Baraldi E, Pettenazzo A, Filippone M, Magagnin GP, Saia OS, </a:t>
            </a:r>
            <a:r>
              <a:rPr lang="en-US" sz="1100" smtClean="0"/>
              <a:t>Zacchello F. Rapid improvement of static compliance after surfactant treatment in preterm infants with respiratory distress syndrome. Pediatr </a:t>
            </a:r>
            <a:r>
              <a:rPr lang="pt-BR" sz="1100" smtClean="0"/>
              <a:t>Pulmonol 1993;15:157-62.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en-US" sz="1100" b="1" smtClean="0"/>
              <a:t>26.</a:t>
            </a:r>
            <a:r>
              <a:rPr lang="en-US" sz="1100" smtClean="0"/>
              <a:t> Kelly E, Bryan H, Possmayer F, Frndova H, Bryan C. Compliance of the respiratory system in newborn infants pre- and postsurfactant replacement </a:t>
            </a:r>
            <a:r>
              <a:rPr lang="pt-BR" sz="1100" smtClean="0"/>
              <a:t>therapy. Pediatr Pulmonol 1993;15:225-30.</a:t>
            </a:r>
          </a:p>
          <a:p>
            <a:pPr marL="0" indent="0">
              <a:lnSpc>
                <a:spcPct val="80000"/>
              </a:lnSpc>
              <a:buFont typeface="Georgia" pitchFamily="18" charset="0"/>
              <a:buNone/>
            </a:pPr>
            <a:r>
              <a:rPr lang="pt-BR" sz="1100" b="1" smtClean="0"/>
              <a:t>27.</a:t>
            </a:r>
            <a:r>
              <a:rPr lang="pt-BR" sz="1100" smtClean="0"/>
              <a:t> Bhat R, Dziedzic K, Bhutani VK, Vidyasagar D. Effect of single dose surfactante </a:t>
            </a:r>
            <a:r>
              <a:rPr lang="en-US" sz="1100" smtClean="0"/>
              <a:t>on pulmonary function. Crit Care Med 1990;18:590-5.</a:t>
            </a:r>
            <a:endParaRPr lang="pt-BR" sz="11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/>
          </p:cNvSpPr>
          <p:nvPr>
            <p:ph type="title"/>
          </p:nvPr>
        </p:nvSpPr>
        <p:spPr bwMode="auto">
          <a:xfrm>
            <a:off x="1763713" y="115888"/>
            <a:ext cx="6511925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z="4200" smtClean="0">
                <a:solidFill>
                  <a:schemeClr val="hlink"/>
                </a:solidFill>
                <a:effectLst/>
              </a:rPr>
              <a:t>Nota do Editor do site, Dr. Paulo R. Margotto</a:t>
            </a:r>
            <a:br>
              <a:rPr lang="pt-BR" sz="4200" smtClean="0">
                <a:solidFill>
                  <a:schemeClr val="hlink"/>
                </a:solidFill>
                <a:effectLst/>
              </a:rPr>
            </a:br>
            <a:r>
              <a:rPr lang="pt-BR" sz="4200" smtClean="0">
                <a:solidFill>
                  <a:schemeClr val="hlink"/>
                </a:solidFill>
                <a:effectLst/>
              </a:rPr>
              <a:t>Consultem também! Aqui e Agora!</a:t>
            </a:r>
          </a:p>
        </p:txBody>
      </p:sp>
      <p:sp>
        <p:nvSpPr>
          <p:cNvPr id="210947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908175" y="2781300"/>
            <a:ext cx="6400800" cy="3475038"/>
          </a:xfrm>
          <a:prstGeom prst="rect">
            <a:avLst/>
          </a:prstGeom>
        </p:spPr>
        <p:txBody>
          <a:bodyPr/>
          <a:lstStyle/>
          <a:p>
            <a:pPr algn="ctr">
              <a:buFont typeface="Georgia" pitchFamily="18" charset="0"/>
              <a:buNone/>
            </a:pPr>
            <a:r>
              <a:rPr lang="pt-BR" sz="2300" b="1" smtClean="0">
                <a:solidFill>
                  <a:schemeClr val="accent1"/>
                </a:solidFill>
              </a:rPr>
              <a:t>Como aplicar um surfactante sem a necessidade de intubar?</a:t>
            </a:r>
            <a:endParaRPr lang="pt-BR" altLang="ja-JP" sz="2300" smtClean="0">
              <a:solidFill>
                <a:schemeClr val="accent1"/>
              </a:solidFill>
              <a:ea typeface="MS PGothic" pitchFamily="34" charset="-128"/>
            </a:endParaRPr>
          </a:p>
          <a:p>
            <a:r>
              <a:rPr lang="pt-BR" altLang="ja-JP" sz="2300" smtClean="0">
                <a:ea typeface="MS PGothic" pitchFamily="34" charset="-128"/>
              </a:rPr>
              <a:t> 	Intubar para fazer o surfactante, deixa muita incerteza na extubação (o chamado INSURE-intubar-surfactante-extubação; o </a:t>
            </a:r>
            <a:r>
              <a:rPr lang="pt-BR" altLang="ja-JP" sz="2300" b="1" smtClean="0">
                <a:ea typeface="MS PGothic" pitchFamily="34" charset="-128"/>
              </a:rPr>
              <a:t>E</a:t>
            </a:r>
            <a:r>
              <a:rPr lang="pt-BR" altLang="ja-JP" sz="2300" smtClean="0">
                <a:ea typeface="MS PGothic" pitchFamily="34" charset="-128"/>
              </a:rPr>
              <a:t> de extubar fica  muitas vezes faltando!).</a:t>
            </a:r>
          </a:p>
          <a:p>
            <a:pPr algn="ctr"/>
            <a:r>
              <a:rPr lang="pt-BR" altLang="ja-JP" sz="2300" smtClean="0">
                <a:ea typeface="MS PGothic" pitchFamily="34" charset="-128"/>
              </a:rPr>
              <a:t> </a:t>
            </a:r>
            <a:r>
              <a:rPr lang="pt-BR" altLang="ja-JP" sz="2300" b="1" smtClean="0">
                <a:solidFill>
                  <a:schemeClr val="accent1"/>
                </a:solidFill>
                <a:ea typeface="MS PGothic" pitchFamily="34" charset="-128"/>
              </a:rPr>
              <a:t>O surfactante é aplicado através de um tubo de alimentação pela traquéia com bebes em respiração espontânea </a:t>
            </a:r>
            <a:r>
              <a:rPr lang="pt-BR" altLang="ja-JP" sz="2300" smtClean="0">
                <a:solidFill>
                  <a:schemeClr val="accent1"/>
                </a:solidFill>
                <a:ea typeface="MS PGothic" pitchFamily="34" charset="-128"/>
              </a:rPr>
              <a:t>(seria um </a:t>
            </a:r>
            <a:r>
              <a:rPr lang="pt-BR" altLang="ja-JP" sz="2300" b="1" i="1" smtClean="0">
                <a:solidFill>
                  <a:schemeClr val="accent1"/>
                </a:solidFill>
                <a:ea typeface="MS PGothic" pitchFamily="34" charset="-128"/>
              </a:rPr>
              <a:t>mini INSURE</a:t>
            </a:r>
            <a:r>
              <a:rPr lang="pt-BR" altLang="ja-JP" sz="2300" smtClean="0">
                <a:ea typeface="MS PGothic" pitchFamily="34" charset="-128"/>
              </a:rPr>
              <a:t> </a:t>
            </a:r>
            <a:endParaRPr lang="pt-BR" sz="2300" smtClean="0"/>
          </a:p>
          <a:p>
            <a:endParaRPr lang="pt-BR" sz="2000" smtClean="0"/>
          </a:p>
        </p:txBody>
      </p:sp>
      <p:sp>
        <p:nvSpPr>
          <p:cNvPr id="210948" name="Rectangle 4"/>
          <p:cNvSpPr>
            <a:spLocks noChangeArrowheads="1"/>
          </p:cNvSpPr>
          <p:nvPr/>
        </p:nvSpPr>
        <p:spPr bwMode="auto">
          <a:xfrm>
            <a:off x="7380288" y="6491288"/>
            <a:ext cx="1670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Fusch C, 2012</a:t>
            </a:r>
          </a:p>
        </p:txBody>
      </p:sp>
      <p:pic>
        <p:nvPicPr>
          <p:cNvPr id="210949" name="Picture 5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6575" y="6126163"/>
            <a:ext cx="279400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827088" y="1484313"/>
            <a:ext cx="6400800" cy="3475037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Pacientes com sinais de SDR, que estavam em tratamento com nCPAP com FiO2 &gt;= 40% nas primeiras duas horas de vida para manter SpO2 entre 85-92% foram randomizados para receber tratamento com surfactante pelas duas diferentes técnicas (</a:t>
            </a:r>
            <a:r>
              <a:rPr lang="pt-BR" b="1" smtClean="0"/>
              <a:t>InSurE e Take Care</a:t>
            </a:r>
            <a:r>
              <a:rPr lang="pt-BR" smtClean="0"/>
              <a:t>)</a:t>
            </a:r>
          </a:p>
        </p:txBody>
      </p:sp>
      <p:sp>
        <p:nvSpPr>
          <p:cNvPr id="211971" name="Rectangle 3"/>
          <p:cNvSpPr>
            <a:spLocks noChangeArrowheads="1"/>
          </p:cNvSpPr>
          <p:nvPr/>
        </p:nvSpPr>
        <p:spPr bwMode="auto">
          <a:xfrm>
            <a:off x="3379788" y="3521075"/>
            <a:ext cx="1381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>
                <a:latin typeface="Calibri" pitchFamily="34" charset="0"/>
              </a:rPr>
              <a:t/>
            </a:r>
            <a:br>
              <a:rPr lang="en-US">
                <a:latin typeface="Calibri" pitchFamily="34" charset="0"/>
              </a:rPr>
            </a:br>
            <a:endParaRPr lang="en-US">
              <a:latin typeface="Calibri" pitchFamily="34" charset="0"/>
            </a:endParaRPr>
          </a:p>
        </p:txBody>
      </p:sp>
      <p:graphicFrame>
        <p:nvGraphicFramePr>
          <p:cNvPr id="211986" name="Group 18"/>
          <p:cNvGraphicFramePr>
            <a:graphicFrameLocks noGrp="1"/>
          </p:cNvGraphicFramePr>
          <p:nvPr/>
        </p:nvGraphicFramePr>
        <p:xfrm>
          <a:off x="755650" y="476250"/>
          <a:ext cx="7413625" cy="923925"/>
        </p:xfrm>
        <a:graphic>
          <a:graphicData uri="http://schemas.openxmlformats.org/drawingml/2006/table">
            <a:tbl>
              <a:tblPr/>
              <a:tblGrid>
                <a:gridCol w="2470150"/>
                <a:gridCol w="2439988"/>
                <a:gridCol w="2503487"/>
              </a:tblGrid>
              <a:tr h="92392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Administra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 de surfactante via cateter fino durante a respira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 espontânea: ensaio controlado randomizado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Kanmaz HG et al. Apresenta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ão: Maur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cio Humberto Gon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alves, Nat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á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lia Medeiros, Nayara Dam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á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zio Chaveiro Vilela,Paulo R. Margotto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         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211982" name="Picture 14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781050"/>
            <a:ext cx="279400" cy="371475"/>
          </a:xfrm>
          <a:prstGeom prst="rect">
            <a:avLst/>
          </a:prstGeom>
          <a:noFill/>
        </p:spPr>
      </p:pic>
      <p:sp>
        <p:nvSpPr>
          <p:cNvPr id="211983" name="Rectangle 15"/>
          <p:cNvSpPr>
            <a:spLocks noChangeArrowheads="1"/>
          </p:cNvSpPr>
          <p:nvPr/>
        </p:nvSpPr>
        <p:spPr bwMode="auto">
          <a:xfrm>
            <a:off x="0" y="4508500"/>
            <a:ext cx="866775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411033" tIns="88872" bIns="0" anchor="ctr">
            <a:spAutoFit/>
          </a:bodyPr>
          <a:lstStyle/>
          <a:p>
            <a:pPr>
              <a:buClr>
                <a:schemeClr val="tx2"/>
              </a:buClr>
              <a:buSzPct val="95000"/>
              <a:buFont typeface="Wingdings" pitchFamily="2" charset="2"/>
              <a:buNone/>
            </a:pPr>
            <a:r>
              <a:rPr lang="pt-BR" sz="2400" b="1">
                <a:solidFill>
                  <a:schemeClr val="accent1"/>
                </a:solidFill>
              </a:rPr>
              <a:t>Estratificados de acordo com a IG (&lt;=28sem, 29-32 sem)</a:t>
            </a:r>
          </a:p>
        </p:txBody>
      </p:sp>
      <p:sp>
        <p:nvSpPr>
          <p:cNvPr id="211984" name="Oval 16"/>
          <p:cNvSpPr>
            <a:spLocks noChangeArrowheads="1"/>
          </p:cNvSpPr>
          <p:nvPr/>
        </p:nvSpPr>
        <p:spPr bwMode="auto">
          <a:xfrm>
            <a:off x="0" y="476250"/>
            <a:ext cx="6858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</p:spPr>
        <p:txBody>
          <a:bodyPr/>
          <a:lstStyle/>
          <a:p>
            <a:pPr algn="ctr">
              <a:buFont typeface="Georgia" pitchFamily="18" charset="0"/>
              <a:buNone/>
            </a:pPr>
            <a:r>
              <a:rPr lang="pt-BR" sz="2000" b="1" i="1" smtClean="0"/>
              <a:t>   </a:t>
            </a:r>
            <a:r>
              <a:rPr lang="pt-BR" sz="2000" b="1" i="1" smtClean="0">
                <a:solidFill>
                  <a:schemeClr val="hlink"/>
                </a:solidFill>
              </a:rPr>
              <a:t>Técnica Take Care</a:t>
            </a:r>
            <a:r>
              <a:rPr lang="pt-BR" sz="2000" smtClean="0"/>
              <a:t> </a:t>
            </a:r>
            <a:br>
              <a:rPr lang="pt-BR" sz="2000" smtClean="0"/>
            </a:br>
            <a:r>
              <a:rPr lang="pt-BR" sz="2000" smtClean="0"/>
              <a:t>(objetivo primário:cuidar dos vulneráveis prematuros </a:t>
            </a:r>
          </a:p>
          <a:p>
            <a:r>
              <a:rPr lang="pt-BR" sz="2000" smtClean="0"/>
              <a:t>Foi administrado surfactante exógeno no RN estável com uso de tubo nasogástrico estéril e flexível (5F)</a:t>
            </a:r>
          </a:p>
          <a:p>
            <a:r>
              <a:rPr lang="pt-BR" sz="2000" smtClean="0"/>
              <a:t>Cateter preparado através da redução para 33 cm </a:t>
            </a:r>
          </a:p>
          <a:p>
            <a:r>
              <a:rPr lang="pt-BR" sz="2000" smtClean="0"/>
              <a:t>Profundidade - cm além da das cordas vocais:</a:t>
            </a:r>
          </a:p>
          <a:p>
            <a:r>
              <a:rPr lang="pt-BR" sz="2000" smtClean="0"/>
              <a:t>25-26 sem: 1cm</a:t>
            </a:r>
          </a:p>
          <a:p>
            <a:r>
              <a:rPr lang="pt-BR" sz="2000" smtClean="0"/>
              <a:t>27-28 sem: 1,5cm </a:t>
            </a:r>
          </a:p>
          <a:p>
            <a:r>
              <a:rPr lang="pt-BR" sz="2000" smtClean="0"/>
              <a:t>29-32 sem: 2cm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b="1" smtClean="0">
                <a:solidFill>
                  <a:schemeClr val="accent1"/>
                </a:solidFill>
              </a:rPr>
              <a:t>O presente estudo demonstrou que a aplicação do surfactante em bolus durante a respiração espontânea , através de um fino tubo nasogástrico usando a técnica Take Care foi factível e </a:t>
            </a:r>
            <a:r>
              <a:rPr lang="pt-BR" sz="2600" b="1" i="1" smtClean="0">
                <a:solidFill>
                  <a:schemeClr val="accent1"/>
                </a:solidFill>
              </a:rPr>
              <a:t>reduziu com sucesso o requerimento de ventilação mecânica nas primeiras 72 horas de vida, diminuindo a duração da ventilação mecânica e resultou em menor incidência de displasia broncopulmonar quando comparado com a técnica InSurE</a:t>
            </a:r>
            <a:r>
              <a:rPr lang="pt-BR" b="1" smtClean="0">
                <a:solidFill>
                  <a:schemeClr val="accent1"/>
                </a:solidFill>
              </a:rPr>
              <a:t> (INTUBAÇÃO-SURFACTANTE-EXTUBAÇÃO</a:t>
            </a:r>
            <a:r>
              <a:rPr lang="pt-BR" smtClean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971550" y="1412875"/>
            <a:ext cx="6400800" cy="3475038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Protocolo de manejo respiratório menos invasivo - </a:t>
            </a:r>
            <a:r>
              <a:rPr lang="pt-BR" i="1" smtClean="0"/>
              <a:t>Less Invasive Surfactant Administration</a:t>
            </a:r>
            <a:r>
              <a:rPr lang="pt-BR" smtClean="0"/>
              <a:t> (LISA)</a:t>
            </a:r>
          </a:p>
          <a:p>
            <a:r>
              <a:rPr lang="pt-BR" smtClean="0"/>
              <a:t>Inserção de cateter fino na traquéia (1.3mm de diâmetro) </a:t>
            </a:r>
            <a:r>
              <a:rPr lang="pt-PT" smtClean="0"/>
              <a:t>com ajuda de uma pinça de Magill e visualizada através de um laringoscópio, </a:t>
            </a:r>
            <a:r>
              <a:rPr lang="pt-BR" smtClean="0"/>
              <a:t>sem uso de pré medicação </a:t>
            </a:r>
          </a:p>
          <a:p>
            <a:endParaRPr lang="pt-BR" smtClean="0"/>
          </a:p>
        </p:txBody>
      </p:sp>
      <p:graphicFrame>
        <p:nvGraphicFramePr>
          <p:cNvPr id="215056" name="Group 16"/>
          <p:cNvGraphicFramePr>
            <a:graphicFrameLocks noGrp="1"/>
          </p:cNvGraphicFramePr>
          <p:nvPr/>
        </p:nvGraphicFramePr>
        <p:xfrm>
          <a:off x="752475" y="269875"/>
          <a:ext cx="7594600" cy="773113"/>
        </p:xfrm>
        <a:graphic>
          <a:graphicData uri="http://schemas.openxmlformats.org/drawingml/2006/table">
            <a:tbl>
              <a:tblPr/>
              <a:tblGrid>
                <a:gridCol w="2566988"/>
                <a:gridCol w="2513012"/>
                <a:gridCol w="2514600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Administra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 menos invasiva de surfactante nos pr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-termos extremos: impacto na mortalidade e morbidade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Katrin Klebermass-Schreno, Martin Wald, Jens Schwindt et al. Apresenta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ão: Apresenta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ão:Denise Linhares Pereira, Mar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lia Aguiar de Vasconcelos Gueiros Bernardes, Paulo R. Margotto</a:t>
                      </a:r>
                      <a:endParaRPr kumimoji="0" lang="en-US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</a:t>
                      </a:r>
                      <a:r>
                        <a:rPr kumimoji="0" lang="en-US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         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215053" name="Picture 13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61150" y="601663"/>
            <a:ext cx="277813" cy="371475"/>
          </a:xfrm>
          <a:prstGeom prst="rect">
            <a:avLst/>
          </a:prstGeom>
          <a:noFill/>
        </p:spPr>
      </p:pic>
      <p:sp>
        <p:nvSpPr>
          <p:cNvPr id="215054" name="Rectangle 14"/>
          <p:cNvSpPr>
            <a:spLocks noChangeArrowheads="1"/>
          </p:cNvSpPr>
          <p:nvPr/>
        </p:nvSpPr>
        <p:spPr bwMode="auto">
          <a:xfrm>
            <a:off x="1489075" y="4360863"/>
            <a:ext cx="568642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320574" tIns="88872" bIns="0" anchor="ctr">
            <a:spAutoFit/>
          </a:bodyPr>
          <a:lstStyle/>
          <a:p>
            <a:pPr algn="ctr"/>
            <a:r>
              <a:rPr lang="pt-BR" sz="2800"/>
              <a:t>224 RN entre 23-27 semanas-Protocolo LISA</a:t>
            </a:r>
          </a:p>
          <a:p>
            <a:pPr algn="ctr"/>
            <a:r>
              <a:rPr lang="pt-BR" sz="2800"/>
              <a:t>182 RN- Controles históricos (2005-2007</a:t>
            </a:r>
            <a:r>
              <a:rPr lang="en-US"/>
              <a:t> </a:t>
            </a:r>
          </a:p>
        </p:txBody>
      </p:sp>
      <p:sp>
        <p:nvSpPr>
          <p:cNvPr id="215055" name="Oval 15"/>
          <p:cNvSpPr>
            <a:spLocks noChangeArrowheads="1"/>
          </p:cNvSpPr>
          <p:nvPr/>
        </p:nvSpPr>
        <p:spPr bwMode="auto">
          <a:xfrm>
            <a:off x="0" y="309563"/>
            <a:ext cx="6858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</p:spPr>
        <p:txBody>
          <a:bodyPr/>
          <a:lstStyle/>
          <a:p>
            <a:pPr lvl="1">
              <a:buFont typeface="Georgia" pitchFamily="18" charset="0"/>
              <a:buNone/>
            </a:pPr>
            <a:r>
              <a:rPr lang="pt-BR" b="1" smtClean="0">
                <a:solidFill>
                  <a:schemeClr val="accent1"/>
                </a:solidFill>
              </a:rPr>
              <a:t>Surfactante via cateter fino durante respiração espontânea com CPAP mesmo em prematuros extremos (IG: 23 a 27+6 semanas)</a:t>
            </a:r>
          </a:p>
          <a:p>
            <a:pPr lvl="1"/>
            <a:r>
              <a:rPr lang="pt-BR" smtClean="0"/>
              <a:t>Efetivo</a:t>
            </a:r>
          </a:p>
          <a:p>
            <a:pPr lvl="1"/>
            <a:r>
              <a:rPr lang="pt-BR" smtClean="0"/>
              <a:t>Seguro</a:t>
            </a:r>
          </a:p>
          <a:p>
            <a:pPr lvl="1"/>
            <a:r>
              <a:rPr lang="pt-BR" smtClean="0"/>
              <a:t>Menor índice de Ventilação Mecânica</a:t>
            </a:r>
          </a:p>
          <a:p>
            <a:pPr lvl="1"/>
            <a:r>
              <a:rPr lang="pt-BR" smtClean="0"/>
              <a:t>Menor índice de vários desfechos adversos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sz="quarter" idx="4294967295"/>
          </p:nvPr>
        </p:nvSpPr>
        <p:spPr>
          <a:xfrm>
            <a:off x="571500" y="1905000"/>
            <a:ext cx="8153400" cy="4368800"/>
          </a:xfrm>
        </p:spPr>
        <p:txBody>
          <a:bodyPr lIns="121917" tIns="60958" rIns="121917" bIns="60958"/>
          <a:lstStyle/>
          <a:p>
            <a:pPr marL="319088" indent="-319088">
              <a:lnSpc>
                <a:spcPct val="70000"/>
              </a:lnSpc>
            </a:pPr>
            <a:r>
              <a:rPr lang="pt-BR" sz="2000" smtClean="0"/>
              <a:t>No presente estudo, os autores demonstraram </a:t>
            </a:r>
            <a:r>
              <a:rPr lang="pt-BR" sz="2000" smtClean="0">
                <a:solidFill>
                  <a:srgbClr val="0066FF"/>
                </a:solidFill>
              </a:rPr>
              <a:t>Alto índice de CPAP</a:t>
            </a:r>
            <a:r>
              <a:rPr lang="pt-BR" sz="2000" smtClean="0"/>
              <a:t> e </a:t>
            </a:r>
            <a:r>
              <a:rPr lang="pt-BR" sz="2000" smtClean="0">
                <a:solidFill>
                  <a:srgbClr val="0066FF"/>
                </a:solidFill>
              </a:rPr>
              <a:t>Baixo índice de Ventilação Mecânica</a:t>
            </a:r>
          </a:p>
          <a:p>
            <a:pPr marL="639763" lvl="1" indent="-273050">
              <a:lnSpc>
                <a:spcPct val="70000"/>
              </a:lnSpc>
            </a:pPr>
            <a:r>
              <a:rPr lang="pt-BR" sz="1800" smtClean="0"/>
              <a:t>Neonatos mais prematuros (</a:t>
            </a:r>
            <a:r>
              <a:rPr lang="pt-BR" sz="1800" smtClean="0">
                <a:solidFill>
                  <a:schemeClr val="hlink"/>
                </a:solidFill>
              </a:rPr>
              <a:t>23-25 semanas</a:t>
            </a:r>
            <a:r>
              <a:rPr lang="pt-BR" sz="1800" smtClean="0"/>
              <a:t>)</a:t>
            </a:r>
          </a:p>
          <a:p>
            <a:pPr marL="914400" lvl="2" indent="-228600">
              <a:lnSpc>
                <a:spcPct val="70000"/>
              </a:lnSpc>
            </a:pPr>
            <a:r>
              <a:rPr lang="pt-BR" sz="1500" smtClean="0"/>
              <a:t>91% foram estabilizados pelo LISA</a:t>
            </a:r>
          </a:p>
          <a:p>
            <a:pPr marL="914400" lvl="2" indent="-228600">
              <a:lnSpc>
                <a:spcPct val="70000"/>
              </a:lnSpc>
            </a:pPr>
            <a:r>
              <a:rPr lang="pt-BR" sz="1500" smtClean="0"/>
              <a:t>59% permaneceram estáveis com CPAP na 1ª semana </a:t>
            </a:r>
          </a:p>
          <a:p>
            <a:pPr marL="639763" lvl="1" indent="-273050">
              <a:lnSpc>
                <a:spcPct val="70000"/>
              </a:lnSpc>
            </a:pPr>
            <a:endParaRPr lang="pt-BR" sz="1800" smtClean="0"/>
          </a:p>
          <a:p>
            <a:pPr marL="319088" indent="-319088">
              <a:lnSpc>
                <a:spcPct val="70000"/>
              </a:lnSpc>
            </a:pPr>
            <a:r>
              <a:rPr lang="pt-BR" sz="2000" smtClean="0">
                <a:solidFill>
                  <a:srgbClr val="0066FF"/>
                </a:solidFill>
              </a:rPr>
              <a:t>Baixo índice de doença pulmonar crônica (17%)</a:t>
            </a:r>
          </a:p>
          <a:p>
            <a:pPr marL="639763" lvl="1" indent="-273050">
              <a:lnSpc>
                <a:spcPct val="70000"/>
              </a:lnSpc>
            </a:pPr>
            <a:r>
              <a:rPr lang="pt-BR" sz="1800" smtClean="0"/>
              <a:t>Embora, sem diferença estatística comparado ao controle histórico</a:t>
            </a:r>
          </a:p>
        </p:txBody>
      </p:sp>
      <p:sp>
        <p:nvSpPr>
          <p:cNvPr id="9" name="Seta em curva para a direita 8"/>
          <p:cNvSpPr>
            <a:spLocks noChangeArrowheads="1"/>
          </p:cNvSpPr>
          <p:nvPr/>
        </p:nvSpPr>
        <p:spPr bwMode="auto">
          <a:xfrm>
            <a:off x="395288" y="3429000"/>
            <a:ext cx="504825" cy="1150938"/>
          </a:xfrm>
          <a:prstGeom prst="curvedRightArrow">
            <a:avLst>
              <a:gd name="adj1" fmla="val 33322"/>
              <a:gd name="adj2" fmla="val 66634"/>
              <a:gd name="adj3" fmla="val 25000"/>
            </a:avLst>
          </a:prstGeom>
          <a:solidFill>
            <a:schemeClr val="accent1"/>
          </a:solidFill>
          <a:ln w="19050" algn="ctr">
            <a:solidFill>
              <a:srgbClr val="FF0066"/>
            </a:solidFill>
            <a:miter lim="800000"/>
            <a:headEnd/>
            <a:tailEnd/>
          </a:ln>
        </p:spPr>
        <p:txBody>
          <a:bodyPr lIns="121917" tIns="60958" rIns="121917" bIns="60958" anchor="ctr"/>
          <a:lstStyle/>
          <a:p>
            <a:pPr algn="ctr" defTabSz="1219200"/>
            <a:endParaRPr lang="pt-BR" sz="2400">
              <a:latin typeface="Tw Cen M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84213" y="1822450"/>
            <a:ext cx="8153400" cy="3930650"/>
          </a:xfrm>
        </p:spPr>
        <p:txBody>
          <a:bodyPr lIns="121917" tIns="60958" rIns="121917" bIns="60958"/>
          <a:lstStyle/>
          <a:p>
            <a:pPr marL="319088" indent="-319088">
              <a:lnSpc>
                <a:spcPct val="70000"/>
              </a:lnSpc>
            </a:pPr>
            <a:r>
              <a:rPr lang="pt-BR" sz="2000" u="sng" smtClean="0">
                <a:solidFill>
                  <a:srgbClr val="0066FF"/>
                </a:solidFill>
              </a:rPr>
              <a:t>Complicações neurológicas</a:t>
            </a:r>
          </a:p>
          <a:p>
            <a:pPr marL="639763" lvl="1" indent="-273050">
              <a:lnSpc>
                <a:spcPct val="70000"/>
              </a:lnSpc>
            </a:pPr>
            <a:r>
              <a:rPr lang="pt-BR" sz="1600" smtClean="0"/>
              <a:t>Menor LPV. Explicação</a:t>
            </a:r>
          </a:p>
          <a:p>
            <a:pPr marL="914400" lvl="2" indent="-228600">
              <a:lnSpc>
                <a:spcPct val="70000"/>
              </a:lnSpc>
            </a:pPr>
            <a:r>
              <a:rPr lang="pt-BR" sz="1500" smtClean="0"/>
              <a:t>Menor incidência de ventilação mecânica </a:t>
            </a:r>
            <a:r>
              <a:rPr lang="pt-BR" sz="1500" smtClean="0">
                <a:sym typeface="Wingdings" pitchFamily="2" charset="2"/>
              </a:rPr>
              <a:t></a:t>
            </a:r>
            <a:r>
              <a:rPr lang="pt-BR" sz="1500" smtClean="0"/>
              <a:t> Menor potencial de hipocarbia</a:t>
            </a:r>
          </a:p>
          <a:p>
            <a:pPr marL="639763" lvl="1" indent="-273050">
              <a:lnSpc>
                <a:spcPct val="70000"/>
              </a:lnSpc>
            </a:pPr>
            <a:r>
              <a:rPr lang="pt-BR" sz="1600" smtClean="0"/>
              <a:t>Menor HIV severa. Explicação:</a:t>
            </a:r>
          </a:p>
          <a:p>
            <a:pPr marL="914400" lvl="2" indent="-228600">
              <a:lnSpc>
                <a:spcPct val="70000"/>
              </a:lnSpc>
            </a:pPr>
            <a:r>
              <a:rPr lang="pt-BR" sz="1500" smtClean="0"/>
              <a:t>Uso raro de sedativos e inotrópicos </a:t>
            </a:r>
            <a:r>
              <a:rPr lang="pt-BR" sz="1500" smtClean="0">
                <a:sym typeface="Wingdings" pitchFamily="2" charset="2"/>
              </a:rPr>
              <a:t></a:t>
            </a:r>
            <a:r>
              <a:rPr lang="pt-BR" sz="1500" smtClean="0"/>
              <a:t> Menor flutuação da pressão arterial</a:t>
            </a:r>
          </a:p>
          <a:p>
            <a:pPr marL="639763" lvl="1" indent="-273050">
              <a:lnSpc>
                <a:spcPct val="70000"/>
              </a:lnSpc>
            </a:pPr>
            <a:r>
              <a:rPr lang="pt-BR" sz="1600" smtClean="0"/>
              <a:t>Lesão cerebral severa foi encontrada mais nos RN ventilados versus não ventilados:</a:t>
            </a:r>
          </a:p>
          <a:p>
            <a:pPr marL="914400" lvl="2" indent="-228600">
              <a:lnSpc>
                <a:spcPct val="70000"/>
              </a:lnSpc>
            </a:pPr>
            <a:r>
              <a:rPr lang="pt-BR" sz="1500" smtClean="0"/>
              <a:t>Ventilação Mecânica – 19%         </a:t>
            </a:r>
          </a:p>
          <a:p>
            <a:pPr marL="914400" lvl="2" indent="-228600">
              <a:lnSpc>
                <a:spcPct val="70000"/>
              </a:lnSpc>
            </a:pPr>
            <a:r>
              <a:rPr lang="pt-BR" sz="1500" smtClean="0"/>
              <a:t>Sem Ventilação Mecânica – 9%</a:t>
            </a:r>
          </a:p>
          <a:p>
            <a:pPr marL="319088" indent="-319088">
              <a:lnSpc>
                <a:spcPct val="70000"/>
              </a:lnSpc>
            </a:pPr>
            <a:endParaRPr lang="pt-BR" sz="2000" smtClean="0"/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4500563" y="3573463"/>
            <a:ext cx="1439862" cy="485775"/>
          </a:xfrm>
          <a:prstGeom prst="rect">
            <a:avLst/>
          </a:prstGeom>
          <a:solidFill>
            <a:srgbClr val="39639D"/>
          </a:solidFill>
          <a:ln w="9525">
            <a:noFill/>
            <a:miter lim="800000"/>
            <a:headEnd/>
            <a:tailEnd/>
          </a:ln>
        </p:spPr>
        <p:txBody>
          <a:bodyPr wrap="none" lIns="121917" tIns="60958" rIns="121917" bIns="60958">
            <a:spAutoFit/>
          </a:bodyPr>
          <a:lstStyle/>
          <a:p>
            <a:pPr defTabSz="1219200"/>
            <a:r>
              <a:rPr lang="pt-BR" sz="2400">
                <a:solidFill>
                  <a:schemeClr val="bg1"/>
                </a:solidFill>
                <a:latin typeface="Tw Cen MT"/>
              </a:rPr>
              <a:t>p= 0.002</a:t>
            </a:r>
          </a:p>
        </p:txBody>
      </p:sp>
      <p:sp>
        <p:nvSpPr>
          <p:cNvPr id="218116" name="CaixaDeTexto 5"/>
          <p:cNvSpPr txBox="1">
            <a:spLocks noChangeArrowheads="1"/>
          </p:cNvSpPr>
          <p:nvPr/>
        </p:nvSpPr>
        <p:spPr bwMode="auto">
          <a:xfrm>
            <a:off x="4716463" y="6021388"/>
            <a:ext cx="4178300" cy="48577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wrap="none" lIns="121917" tIns="60958" rIns="121917" bIns="60958">
            <a:spAutoFit/>
          </a:bodyPr>
          <a:lstStyle/>
          <a:p>
            <a:pPr defTabSz="1219200"/>
            <a:r>
              <a:rPr lang="pt-BR" sz="2400">
                <a:solidFill>
                  <a:schemeClr val="bg1"/>
                </a:solidFill>
                <a:latin typeface="Tw Cen MT"/>
              </a:rPr>
              <a:t>Evitar a Ventilação Mecânica</a:t>
            </a:r>
          </a:p>
        </p:txBody>
      </p:sp>
      <p:sp>
        <p:nvSpPr>
          <p:cNvPr id="218117" name="AutoShape 7"/>
          <p:cNvSpPr>
            <a:spLocks noChangeArrowheads="1"/>
          </p:cNvSpPr>
          <p:nvPr/>
        </p:nvSpPr>
        <p:spPr bwMode="auto">
          <a:xfrm flipH="1">
            <a:off x="7596188" y="4868863"/>
            <a:ext cx="863600" cy="1055687"/>
          </a:xfrm>
          <a:prstGeom prst="lightningBolt">
            <a:avLst/>
          </a:prstGeom>
          <a:solidFill>
            <a:schemeClr val="accent1"/>
          </a:solidFill>
          <a:ln w="9525">
            <a:solidFill>
              <a:srgbClr val="FF0066"/>
            </a:solidFill>
            <a:miter lim="800000"/>
            <a:headEnd/>
            <a:tailEnd/>
          </a:ln>
        </p:spPr>
        <p:txBody>
          <a:bodyPr wrap="none" lIns="121917" tIns="60958" rIns="121917" bIns="60958" anchor="ctr"/>
          <a:lstStyle/>
          <a:p>
            <a:pPr defTabSz="1219200"/>
            <a:endParaRPr lang="pt-BR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1187450" y="2492375"/>
            <a:ext cx="6985000" cy="3475038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Surfactante minimamente invasiva (</a:t>
            </a:r>
            <a:r>
              <a:rPr lang="pt-BR" i="1" smtClean="0"/>
              <a:t>minimally invasive surfactant therapy:MIST</a:t>
            </a:r>
            <a:r>
              <a:rPr lang="pt-BR" smtClean="0"/>
              <a:t>) administra surfactante na traquéia por laringoscopia direta, através de um tubo fino com o auxílio de uma pinça de Magill, enquanto a criança é ventilada com CPAP nasal;</a:t>
            </a:r>
          </a:p>
          <a:p>
            <a:r>
              <a:rPr lang="pt-BR" smtClean="0"/>
              <a:t>RN incluídos: </a:t>
            </a:r>
            <a:r>
              <a:rPr lang="pt-BR" smtClean="0">
                <a:solidFill>
                  <a:schemeClr val="hlink"/>
                </a:solidFill>
              </a:rPr>
              <a:t>24 + 0 e 35 + 6 semanas</a:t>
            </a:r>
            <a:r>
              <a:rPr lang="pt-BR" smtClean="0"/>
              <a:t> e foram tratados com CPAP nasal logo após o nascimento para a síndrome da angústia respiratória atribuída à deficiência de surfactante; </a:t>
            </a:r>
          </a:p>
        </p:txBody>
      </p:sp>
      <p:graphicFrame>
        <p:nvGraphicFramePr>
          <p:cNvPr id="219151" name="Group 15"/>
          <p:cNvGraphicFramePr>
            <a:graphicFrameLocks noGrp="1"/>
          </p:cNvGraphicFramePr>
          <p:nvPr/>
        </p:nvGraphicFramePr>
        <p:xfrm>
          <a:off x="815975" y="192088"/>
          <a:ext cx="7529513" cy="1398587"/>
        </p:xfrm>
        <a:graphic>
          <a:graphicData uri="http://schemas.openxmlformats.org/drawingml/2006/table">
            <a:tbl>
              <a:tblPr/>
              <a:tblGrid>
                <a:gridCol w="6435725"/>
                <a:gridCol w="1093788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Terapia m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nimamente invasiva com surfactante via tubo g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á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strico 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tão efetiva como intuba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ão, surfactante e extuba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Nos pr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-termos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Marta Aguar, Mar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 Cernada, Mar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 Brugada et al. Apresenta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Marcelo Aron A. Freitas, Mônica A. Mesquita, M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á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rcia Pimentel de Castro e Paulo R. Margotto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     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9148" name="Rectangle 12"/>
          <p:cNvSpPr>
            <a:spLocks noChangeArrowheads="1"/>
          </p:cNvSpPr>
          <p:nvPr/>
        </p:nvSpPr>
        <p:spPr bwMode="auto">
          <a:xfrm>
            <a:off x="3317875" y="3962400"/>
            <a:ext cx="1381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/>
              <a:t/>
            </a:r>
            <a:br>
              <a:rPr lang="en-US"/>
            </a:br>
            <a:endParaRPr lang="en-US">
              <a:latin typeface="Calibri" pitchFamily="34" charset="0"/>
            </a:endParaRPr>
          </a:p>
        </p:txBody>
      </p:sp>
      <p:pic>
        <p:nvPicPr>
          <p:cNvPr id="219149" name="Picture 13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04075" y="331788"/>
            <a:ext cx="347663" cy="374650"/>
          </a:xfrm>
          <a:prstGeom prst="rect">
            <a:avLst/>
          </a:prstGeom>
          <a:noFill/>
        </p:spPr>
      </p:pic>
      <p:sp>
        <p:nvSpPr>
          <p:cNvPr id="219150" name="Oval 14"/>
          <p:cNvSpPr>
            <a:spLocks noChangeArrowheads="1"/>
          </p:cNvSpPr>
          <p:nvPr/>
        </p:nvSpPr>
        <p:spPr bwMode="auto">
          <a:xfrm>
            <a:off x="0" y="300038"/>
            <a:ext cx="68580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/>
          </p:cNvSpPr>
          <p:nvPr>
            <p:ph type="body" idx="4294967295"/>
          </p:nvPr>
        </p:nvSpPr>
        <p:spPr bwMode="auto">
          <a:xfrm>
            <a:off x="1143000" y="731838"/>
            <a:ext cx="6400800" cy="3475037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Neste estudo, </a:t>
            </a:r>
            <a:r>
              <a:rPr lang="pt-BR" smtClean="0">
                <a:solidFill>
                  <a:schemeClr val="hlink"/>
                </a:solidFill>
              </a:rPr>
              <a:t>66% dos pacientes no grupo MIST e 74% dos pacientes no grupo INSURE não precisaram de intubação após a administração de surfactante</a:t>
            </a:r>
            <a:r>
              <a:rPr lang="pt-BR" smtClean="0"/>
              <a:t>. Isso mostra que </a:t>
            </a:r>
            <a:r>
              <a:rPr lang="pt-BR" b="1" smtClean="0">
                <a:solidFill>
                  <a:schemeClr val="hlink"/>
                </a:solidFill>
              </a:rPr>
              <a:t>MIST foi tão eficaz como INSURE em evitar a necessidade de uma maior ventilação mecânica</a:t>
            </a:r>
            <a:r>
              <a:rPr lang="pt-BR" smtClean="0"/>
              <a:t>; estes resultados foram semelhantes aos de Göpel e Kanmaz et al ;</a:t>
            </a:r>
          </a:p>
          <a:p>
            <a:pPr>
              <a:lnSpc>
                <a:spcPct val="90000"/>
              </a:lnSpc>
            </a:pPr>
            <a:r>
              <a:rPr lang="pt-BR" smtClean="0"/>
              <a:t>No presente estudo, a necessidade de intubação nas primeiras 72 horas foram 34% no grupo MIST e 26% no grupo INSURE, resultados semelhante ao estudo de Kribs.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6" name="Picture 2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54150" y="1589088"/>
            <a:ext cx="6235700" cy="4714875"/>
          </a:xfrm>
          <a:prstGeom prst="rect">
            <a:avLst/>
          </a:prstGeo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42" name="Group 2"/>
          <p:cNvGraphicFramePr>
            <a:graphicFrameLocks noGrp="1"/>
          </p:cNvGraphicFramePr>
          <p:nvPr/>
        </p:nvGraphicFramePr>
        <p:xfrm>
          <a:off x="611188" y="620713"/>
          <a:ext cx="7345362" cy="1158875"/>
        </p:xfrm>
        <a:graphic>
          <a:graphicData uri="http://schemas.openxmlformats.org/drawingml/2006/table">
            <a:tbl>
              <a:tblPr/>
              <a:tblGrid>
                <a:gridCol w="6567487"/>
                <a:gridCol w="7778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Pct val="130000"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Surfactante nos rec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 &lt;=27semanas com respira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espontânea em CPAP nasal SEM INTUBA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neurodesenvolvimento na idade pr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-escolar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Porath M, Korp L et al. Apresenta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ão:Adriane de Oliveira; Daniel Rosendo; Renato Siqueira,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Pct val="130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224261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51725" y="13414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4262" name="Rectangle 10"/>
          <p:cNvSpPr>
            <a:spLocks noGrp="1"/>
          </p:cNvSpPr>
          <p:nvPr>
            <p:ph type="body" idx="4294967295"/>
          </p:nvPr>
        </p:nvSpPr>
        <p:spPr>
          <a:xfrm>
            <a:off x="611188" y="1773238"/>
            <a:ext cx="7620000" cy="4800600"/>
          </a:xfrm>
        </p:spPr>
        <p:txBody>
          <a:bodyPr/>
          <a:lstStyle/>
          <a:p>
            <a:pPr marL="342900" indent="-228600">
              <a:lnSpc>
                <a:spcPct val="90000"/>
              </a:lnSpc>
            </a:pPr>
            <a:r>
              <a:rPr lang="pt-BR" sz="2000" smtClean="0"/>
              <a:t>Na coorte histórica de controle as crianças com </a:t>
            </a:r>
            <a:r>
              <a:rPr lang="pt-BR" sz="2000" smtClean="0">
                <a:solidFill>
                  <a:schemeClr val="hlink"/>
                </a:solidFill>
              </a:rPr>
              <a:t>respiração espontânea com CPAP nasal que precisavam de uma fração inspirada de oxigênio ≥ 0,4 para manter a saturação de oxigênio em 85-93% e /ou apresentaram um escore de Silverman ≥ 5 após 30 minutos ou mais foram intubadas e apoiadas com VM.</a:t>
            </a:r>
            <a:endParaRPr lang="pt-PT" sz="2000" smtClean="0">
              <a:solidFill>
                <a:schemeClr val="hlink"/>
              </a:solidFill>
            </a:endParaRPr>
          </a:p>
          <a:p>
            <a:pPr marL="342900" indent="-228600">
              <a:lnSpc>
                <a:spcPct val="90000"/>
              </a:lnSpc>
            </a:pPr>
            <a:r>
              <a:rPr lang="pt-BR" sz="2000" smtClean="0"/>
              <a:t>Em 2001 após introduzir o método (SSI: surfactante sem intubação) as crianças que se encontravam em tal condição </a:t>
            </a:r>
            <a:r>
              <a:rPr lang="pt-BR" sz="2000" b="1" smtClean="0">
                <a:solidFill>
                  <a:srgbClr val="0D02E4"/>
                </a:solidFill>
              </a:rPr>
              <a:t>receberam surfactante através de um cateter fino endotraqueal</a:t>
            </a:r>
            <a:r>
              <a:rPr lang="pt-BR" sz="2000" smtClean="0"/>
              <a:t> e uma intubação, muitas vezes, pode ser evitada. </a:t>
            </a:r>
            <a:endParaRPr lang="pt-PT" sz="2000" smtClean="0"/>
          </a:p>
          <a:p>
            <a:pPr marL="342900" indent="-228600" algn="ctr"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>
                <a:solidFill>
                  <a:srgbClr val="0D02E4"/>
                </a:solidFill>
              </a:rPr>
              <a:t>(em resumo, um fino cateter é colocado na traquéia sob laringoscopia direta</a:t>
            </a:r>
            <a:endParaRPr lang="pt-PT" sz="2000" smtClean="0">
              <a:solidFill>
                <a:srgbClr val="0D02E4"/>
              </a:solidFill>
            </a:endParaRPr>
          </a:p>
          <a:p>
            <a:pPr marL="342900" indent="-228600">
              <a:lnSpc>
                <a:spcPct val="90000"/>
              </a:lnSpc>
            </a:pPr>
            <a:r>
              <a:rPr lang="pt-PT" sz="2000" smtClean="0"/>
              <a:t>Análises de regressão logística mostraram que estabilização inicial com CPAP nasal foi associada a uma menor probabilidade de comprometimento funcional no exame de seguimento (</a:t>
            </a:r>
            <a:r>
              <a:rPr lang="pt-PT" sz="2000" b="1" smtClean="0"/>
              <a:t>OR 5,22; IC 95%: 1,02-26,72</a:t>
            </a:r>
            <a:r>
              <a:rPr lang="pt-PT" sz="2000" smtClean="0"/>
              <a:t>). </a:t>
            </a:r>
            <a:endParaRPr lang="pt-BR" sz="2000" smtClean="0"/>
          </a:p>
        </p:txBody>
      </p:sp>
      <p:sp>
        <p:nvSpPr>
          <p:cNvPr id="224263" name="Text Box 11"/>
          <p:cNvSpPr txBox="1">
            <a:spLocks noChangeArrowheads="1"/>
          </p:cNvSpPr>
          <p:nvPr/>
        </p:nvSpPr>
        <p:spPr bwMode="auto">
          <a:xfrm>
            <a:off x="2700338" y="119063"/>
            <a:ext cx="3654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0D02E4"/>
                </a:solidFill>
                <a:latin typeface="Calibri" pitchFamily="34" charset="0"/>
              </a:rPr>
              <a:t>Surfactante sem intubação</a:t>
            </a:r>
            <a:r>
              <a:rPr lang="pt-BR">
                <a:solidFill>
                  <a:srgbClr val="0D02E4"/>
                </a:solidFill>
                <a:latin typeface="Calibri" pitchFamily="34" charset="0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ctrTitle" idx="4294967295"/>
          </p:nvPr>
        </p:nvSpPr>
        <p:spPr bwMode="auto">
          <a:xfrm>
            <a:off x="3203575" y="908050"/>
            <a:ext cx="5708650" cy="2235200"/>
          </a:xfrm>
          <a:noFill/>
        </p:spPr>
        <p:txBody>
          <a:bodyPr wrap="square" numCol="1" anchor="b" compatLnSpc="1">
            <a:prstTxWarp prst="textNoShape">
              <a:avLst/>
            </a:prstTxWarp>
          </a:bodyPr>
          <a:lstStyle/>
          <a:p>
            <a:pPr algn="ctr"/>
            <a:r>
              <a:rPr lang="pt-BR" sz="2800" smtClean="0">
                <a:solidFill>
                  <a:schemeClr val="tx1"/>
                </a:solidFill>
                <a:effectLst/>
              </a:rPr>
              <a:t>CURSO  PRÉ-CONGRESSO</a:t>
            </a:r>
            <a:br>
              <a:rPr lang="pt-BR" sz="2800" smtClean="0">
                <a:solidFill>
                  <a:schemeClr val="tx1"/>
                </a:solidFill>
                <a:effectLst/>
              </a:rPr>
            </a:br>
            <a:r>
              <a:rPr lang="pt-BR" sz="2800" smtClean="0">
                <a:solidFill>
                  <a:schemeClr val="tx1"/>
                </a:solidFill>
                <a:effectLst/>
              </a:rPr>
              <a:t>ATUALIZAÇÃO NO DIAGNÓSTICO E TERAPEUTICA DE PATOLOGIAS NEONATAL</a:t>
            </a:r>
          </a:p>
        </p:txBody>
      </p:sp>
      <p:sp>
        <p:nvSpPr>
          <p:cNvPr id="45059" name="Subtítulo 2"/>
          <p:cNvSpPr>
            <a:spLocks noGrp="1"/>
          </p:cNvSpPr>
          <p:nvPr>
            <p:ph type="subTitle" idx="4294967295"/>
          </p:nvPr>
        </p:nvSpPr>
        <p:spPr>
          <a:xfrm>
            <a:off x="1835150" y="3284538"/>
            <a:ext cx="5616575" cy="1152525"/>
          </a:xfrm>
          <a:ln w="57150">
            <a:solidFill>
              <a:srgbClr val="FF66CC"/>
            </a:solidFill>
          </a:ln>
        </p:spPr>
        <p:txBody>
          <a:bodyPr/>
          <a:lstStyle/>
          <a:p>
            <a:pPr marL="0" indent="0" algn="ctr" defTabSz="457200">
              <a:buFont typeface="Georgia" pitchFamily="18" charset="0"/>
              <a:buNone/>
            </a:pPr>
            <a:r>
              <a:rPr lang="pt-BR" b="1" smtClean="0">
                <a:solidFill>
                  <a:srgbClr val="0033CC"/>
                </a:solidFill>
              </a:rPr>
              <a:t>Síndrome de Desconforto Respiratório: técnicas atuais de tratamento com Surfactante Exógeno</a:t>
            </a:r>
          </a:p>
          <a:p>
            <a:pPr marL="0" indent="0" algn="r" defTabSz="457200">
              <a:buFont typeface="Georgia" pitchFamily="18" charset="0"/>
              <a:buNone/>
            </a:pPr>
            <a:endParaRPr lang="pt-BR" b="1" smtClean="0">
              <a:solidFill>
                <a:schemeClr val="accent1"/>
              </a:solidFill>
            </a:endParaRPr>
          </a:p>
          <a:p>
            <a:pPr marL="0" indent="0" algn="r" defTabSz="457200">
              <a:buFont typeface="Georgia" pitchFamily="18" charset="0"/>
              <a:buNone/>
            </a:pPr>
            <a:endParaRPr lang="pt-BR" smtClean="0">
              <a:solidFill>
                <a:srgbClr val="FFFF00"/>
              </a:solidFill>
            </a:endParaRPr>
          </a:p>
          <a:p>
            <a:pPr marL="0" indent="0" algn="r" defTabSz="457200">
              <a:buFont typeface="Georgia" pitchFamily="18" charset="0"/>
              <a:buNone/>
            </a:pPr>
            <a:endParaRPr lang="pt-BR" smtClean="0">
              <a:solidFill>
                <a:srgbClr val="FFFF00"/>
              </a:solidFill>
            </a:endParaRPr>
          </a:p>
        </p:txBody>
      </p:sp>
      <p:sp>
        <p:nvSpPr>
          <p:cNvPr id="45060" name="Text Box 8"/>
          <p:cNvSpPr txBox="1">
            <a:spLocks noChangeArrowheads="1"/>
          </p:cNvSpPr>
          <p:nvPr/>
        </p:nvSpPr>
        <p:spPr bwMode="auto">
          <a:xfrm>
            <a:off x="3559175" y="6075363"/>
            <a:ext cx="23669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hlinkClick r:id="rId2"/>
              </a:rPr>
              <a:t>www.paulomargotto.com.br</a:t>
            </a:r>
            <a:endParaRPr lang="pt-BR"/>
          </a:p>
          <a:p>
            <a:r>
              <a:rPr lang="pt-BR"/>
              <a:t>Brasília, 22 de junho de 2016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1625600" y="4581525"/>
            <a:ext cx="62928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/>
              <a:t>Paulo R. Margotto</a:t>
            </a:r>
          </a:p>
          <a:p>
            <a:pPr algn="ctr"/>
            <a:r>
              <a:rPr lang="pt-BR"/>
              <a:t>Prof. De Neonatologia, 6ª Série da </a:t>
            </a:r>
          </a:p>
          <a:p>
            <a:pPr algn="ctr"/>
            <a:r>
              <a:rPr lang="pt-BR"/>
              <a:t>Faculdade de Medicina da Universidade Católica de Brasília</a:t>
            </a:r>
          </a:p>
          <a:p>
            <a:pPr algn="ctr"/>
            <a:r>
              <a:rPr lang="pt-BR"/>
              <a:t>Unidade de Neonatologia do HRAS/HMIB/SES/DF</a:t>
            </a:r>
          </a:p>
        </p:txBody>
      </p:sp>
      <p:pic>
        <p:nvPicPr>
          <p:cNvPr id="45063" name="Picture 7" descr="20160217_155859_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1725" y="5589588"/>
            <a:ext cx="1692275" cy="1268412"/>
          </a:xfrm>
          <a:prstGeom prst="rect">
            <a:avLst/>
          </a:prstGeom>
          <a:noFill/>
        </p:spPr>
      </p:pic>
      <p:pic>
        <p:nvPicPr>
          <p:cNvPr id="45064" name="Picture 8" descr="20160126_12032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37213"/>
            <a:ext cx="1835150" cy="1220787"/>
          </a:xfrm>
          <a:prstGeom prst="rect">
            <a:avLst/>
          </a:prstGeom>
          <a:noFill/>
        </p:spPr>
      </p:pic>
      <p:pic>
        <p:nvPicPr>
          <p:cNvPr id="45065" name="Picture 2" descr="http://images2.baby-connect.com/images/baby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51725" y="3284538"/>
            <a:ext cx="1060450" cy="113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7" name="AutoShape 11" descr="Exibindo CTIP.jpg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pt-BR"/>
          </a:p>
        </p:txBody>
      </p:sp>
      <p:pic>
        <p:nvPicPr>
          <p:cNvPr id="45070" name="Picture 14"/>
          <p:cNvPicPr>
            <a:picLocks noChangeAspect="1" noChangeArrowheads="1"/>
          </p:cNvPicPr>
          <p:nvPr/>
        </p:nvPicPr>
        <p:blipFill>
          <a:blip r:embed="rId6">
            <a:lum bright="-12000"/>
          </a:blip>
          <a:srcRect/>
          <a:stretch>
            <a:fillRect/>
          </a:stretch>
        </p:blipFill>
        <p:spPr bwMode="auto">
          <a:xfrm>
            <a:off x="0" y="1341438"/>
            <a:ext cx="3563938" cy="1890712"/>
          </a:xfrm>
          <a:prstGeom prst="rect">
            <a:avLst/>
          </a:prstGeom>
          <a:noFill/>
        </p:spPr>
      </p:pic>
      <p:pic>
        <p:nvPicPr>
          <p:cNvPr id="45071" name="Picture 2"/>
          <p:cNvPicPr>
            <a:picLocks noChangeAspect="1" noChangeArrowheads="1"/>
          </p:cNvPicPr>
          <p:nvPr/>
        </p:nvPicPr>
        <p:blipFill>
          <a:blip r:embed="rId7">
            <a:lum bright="12000"/>
          </a:blip>
          <a:srcRect/>
          <a:stretch>
            <a:fillRect/>
          </a:stretch>
        </p:blipFill>
        <p:spPr bwMode="auto">
          <a:xfrm>
            <a:off x="0" y="0"/>
            <a:ext cx="9144000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Grp="1"/>
          </p:cNvSpPr>
          <p:nvPr>
            <p:ph type="ctrTitle"/>
          </p:nvPr>
        </p:nvSpPr>
        <p:spPr bwMode="auto">
          <a:xfrm>
            <a:off x="827088" y="115888"/>
            <a:ext cx="7772400" cy="1470025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z="3200" smtClean="0">
                <a:solidFill>
                  <a:srgbClr val="0033CC"/>
                </a:solidFill>
                <a:effectLst/>
              </a:rPr>
              <a:t>Surfactante exógeno-técnicas atuais</a:t>
            </a:r>
          </a:p>
        </p:txBody>
      </p:sp>
      <p:sp>
        <p:nvSpPr>
          <p:cNvPr id="46086" name="Rectangle 6"/>
          <p:cNvSpPr>
            <a:spLocks noGrp="1"/>
          </p:cNvSpPr>
          <p:nvPr>
            <p:ph type="subTitle" idx="1"/>
          </p:nvPr>
        </p:nvSpPr>
        <p:spPr>
          <a:xfrm>
            <a:off x="468313" y="836613"/>
            <a:ext cx="8064500" cy="4608512"/>
          </a:xfrm>
        </p:spPr>
        <p:txBody>
          <a:bodyPr/>
          <a:lstStyle/>
          <a:p>
            <a:pPr marL="46038"/>
            <a:r>
              <a:rPr lang="pt-BR" smtClean="0"/>
              <a:t>-As células epiteliais do </a:t>
            </a:r>
            <a:r>
              <a:rPr lang="pt-BR" b="1" smtClean="0">
                <a:solidFill>
                  <a:srgbClr val="0033CC"/>
                </a:solidFill>
              </a:rPr>
              <a:t>alveólo  tipo II</a:t>
            </a:r>
            <a:r>
              <a:rPr lang="pt-BR" smtClean="0"/>
              <a:t>        sintetizam e secretam o surfactante </a:t>
            </a:r>
            <a:r>
              <a:rPr lang="pt-BR" b="1" smtClean="0">
                <a:solidFill>
                  <a:srgbClr val="0033CC"/>
                </a:solidFill>
              </a:rPr>
              <a:t>após 20ª</a:t>
            </a:r>
            <a:r>
              <a:rPr lang="pt-BR" smtClean="0"/>
              <a:t> semana gestação</a:t>
            </a:r>
          </a:p>
          <a:p>
            <a:pPr marL="46038"/>
            <a:r>
              <a:rPr lang="pt-BR" smtClean="0"/>
              <a:t>(por volta da </a:t>
            </a:r>
            <a:r>
              <a:rPr lang="pt-BR" b="1" smtClean="0">
                <a:solidFill>
                  <a:schemeClr val="tx1"/>
                </a:solidFill>
              </a:rPr>
              <a:t>22ª semana de gestação</a:t>
            </a:r>
            <a:r>
              <a:rPr lang="pt-BR" smtClean="0"/>
              <a:t>, aparecem os grânulos de estocagem do surfactante, os corpúsculos lamelares)</a:t>
            </a:r>
          </a:p>
          <a:p>
            <a:pPr marL="46038"/>
            <a:r>
              <a:rPr lang="pt-BR" smtClean="0"/>
              <a:t>-</a:t>
            </a:r>
          </a:p>
          <a:p>
            <a:pPr marL="46038"/>
            <a:endParaRPr lang="pt-BR" smtClean="0"/>
          </a:p>
        </p:txBody>
      </p:sp>
      <p:sp>
        <p:nvSpPr>
          <p:cNvPr id="46087" name="AutoShape 7"/>
          <p:cNvSpPr>
            <a:spLocks noChangeArrowheads="1"/>
          </p:cNvSpPr>
          <p:nvPr/>
        </p:nvSpPr>
        <p:spPr bwMode="auto">
          <a:xfrm>
            <a:off x="5940425" y="908050"/>
            <a:ext cx="473075" cy="269875"/>
          </a:xfrm>
          <a:custGeom>
            <a:avLst/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46088" name="Picture 8" descr="Figura20"/>
          <p:cNvPicPr>
            <a:picLocks noGrp="1"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2492375"/>
            <a:ext cx="2219325" cy="2465388"/>
          </a:xfrm>
          <a:prstGeom prst="rect">
            <a:avLst/>
          </a:prstGeom>
          <a:noFill/>
        </p:spPr>
      </p:pic>
      <p:pic>
        <p:nvPicPr>
          <p:cNvPr id="46089" name="Picture 9" descr="Figura21"/>
          <p:cNvPicPr>
            <a:picLocks noGrp="1"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2565400"/>
            <a:ext cx="3619500" cy="2360613"/>
          </a:xfrm>
          <a:prstGeom prst="rect">
            <a:avLst/>
          </a:prstGeom>
          <a:noFill/>
        </p:spPr>
      </p:pic>
      <p:pic>
        <p:nvPicPr>
          <p:cNvPr id="46090" name="Picture 10" descr="Figura22"/>
          <p:cNvPicPr>
            <a:picLocks noGrp="1"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5059363"/>
            <a:ext cx="2132013" cy="1798637"/>
          </a:xfrm>
          <a:prstGeom prst="rect">
            <a:avLst/>
          </a:prstGeom>
          <a:noFill/>
        </p:spPr>
      </p:pic>
      <p:pic>
        <p:nvPicPr>
          <p:cNvPr id="46091" name="Picture 11" descr="Figura23"/>
          <p:cNvPicPr>
            <a:picLocks noGrp="1"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8488" y="5013325"/>
            <a:ext cx="1866900" cy="1700213"/>
          </a:xfrm>
          <a:prstGeom prst="rect">
            <a:avLst/>
          </a:prstGeom>
          <a:noFill/>
        </p:spPr>
      </p:pic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3492500" y="5373688"/>
            <a:ext cx="283210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1400" b="1">
                <a:solidFill>
                  <a:srgbClr val="FF9900"/>
                </a:solidFill>
              </a:rPr>
              <a:t>Duração da síntese e secreção:</a:t>
            </a:r>
          </a:p>
          <a:p>
            <a:pPr algn="ctr"/>
            <a:r>
              <a:rPr lang="pt-BR" sz="1400" b="1">
                <a:solidFill>
                  <a:srgbClr val="FF9900"/>
                </a:solidFill>
              </a:rPr>
              <a:t>30-48 hs</a:t>
            </a:r>
          </a:p>
        </p:txBody>
      </p:sp>
      <p:sp>
        <p:nvSpPr>
          <p:cNvPr id="46093" name="Text Box 13"/>
          <p:cNvSpPr txBox="1">
            <a:spLocks noChangeArrowheads="1"/>
          </p:cNvSpPr>
          <p:nvPr/>
        </p:nvSpPr>
        <p:spPr bwMode="auto">
          <a:xfrm>
            <a:off x="7308850" y="4005263"/>
            <a:ext cx="16795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400"/>
              <a:t>Pneumócito tipo II</a:t>
            </a:r>
          </a:p>
          <a:p>
            <a:r>
              <a:rPr lang="pt-BR" sz="1400"/>
              <a:t>(aumento de 8330)</a:t>
            </a:r>
          </a:p>
        </p:txBody>
      </p:sp>
      <p:sp>
        <p:nvSpPr>
          <p:cNvPr id="46094" name="Text Box 14"/>
          <p:cNvSpPr txBox="1">
            <a:spLocks noChangeArrowheads="1"/>
          </p:cNvSpPr>
          <p:nvPr/>
        </p:nvSpPr>
        <p:spPr bwMode="auto">
          <a:xfrm>
            <a:off x="4427538" y="6553200"/>
            <a:ext cx="1778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400"/>
              <a:t>(aumento de 56000)</a:t>
            </a:r>
          </a:p>
        </p:txBody>
      </p:sp>
      <p:sp>
        <p:nvSpPr>
          <p:cNvPr id="46095" name="Line 15"/>
          <p:cNvSpPr>
            <a:spLocks noChangeShapeType="1"/>
          </p:cNvSpPr>
          <p:nvPr/>
        </p:nvSpPr>
        <p:spPr bwMode="auto">
          <a:xfrm flipH="1">
            <a:off x="2411413" y="5013325"/>
            <a:ext cx="288925" cy="503238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46096" name="Text Box 16"/>
          <p:cNvSpPr txBox="1">
            <a:spLocks noChangeArrowheads="1"/>
          </p:cNvSpPr>
          <p:nvPr/>
        </p:nvSpPr>
        <p:spPr bwMode="auto">
          <a:xfrm>
            <a:off x="2608263" y="4889500"/>
            <a:ext cx="1416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99"/>
                </a:solidFill>
              </a:rPr>
              <a:t>surfactante</a:t>
            </a:r>
          </a:p>
        </p:txBody>
      </p:sp>
      <p:sp>
        <p:nvSpPr>
          <p:cNvPr id="46097" name="Rectangle 17"/>
          <p:cNvSpPr>
            <a:spLocks noChangeArrowheads="1"/>
          </p:cNvSpPr>
          <p:nvPr/>
        </p:nvSpPr>
        <p:spPr bwMode="auto">
          <a:xfrm>
            <a:off x="3995738" y="6092825"/>
            <a:ext cx="226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pt-BR"/>
              <a:t>Morgenroth K, 1998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-180975" y="1773238"/>
            <a:ext cx="9324975" cy="5084762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000" smtClean="0"/>
              <a:t>Composição: 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endParaRPr lang="pt-BR" sz="2000" smtClean="0"/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 -90% de </a:t>
            </a:r>
            <a:r>
              <a:rPr lang="pt-BR" sz="2000" b="1" smtClean="0">
                <a:solidFill>
                  <a:srgbClr val="0033CC"/>
                </a:solidFill>
              </a:rPr>
              <a:t>lipídio</a:t>
            </a:r>
            <a:r>
              <a:rPr lang="pt-BR" sz="2000" smtClean="0"/>
              <a:t> (dipalmitoílfosfaditilcolina):responsável direto da diminuição da tensão superficial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 -</a:t>
            </a:r>
            <a:r>
              <a:rPr lang="pt-BR" sz="2000" b="1" smtClean="0">
                <a:solidFill>
                  <a:srgbClr val="0033CC"/>
                </a:solidFill>
              </a:rPr>
              <a:t>proteínas específicas</a:t>
            </a:r>
            <a:r>
              <a:rPr lang="pt-BR" sz="2000" smtClean="0"/>
              <a:t>:SP-A (5%):reciclagem do surfactante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                                                   protege contra inibidores</a:t>
            </a:r>
          </a:p>
          <a:p>
            <a:pPr algn="r"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                                  SP-B(1%):</a:t>
            </a:r>
            <a:r>
              <a:rPr lang="pt-BR" sz="2000" smtClean="0">
                <a:solidFill>
                  <a:srgbClr val="0033CC"/>
                </a:solidFill>
              </a:rPr>
              <a:t>adsorção do surfactante na interfase ar líquido (essencial para a atividade fisiológica do surfactante)</a:t>
            </a:r>
          </a:p>
          <a:p>
            <a:pPr algn="r"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>
                <a:solidFill>
                  <a:srgbClr val="0033CC"/>
                </a:solidFill>
              </a:rPr>
              <a:t>                           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>
                <a:solidFill>
                  <a:srgbClr val="0033CC"/>
                </a:solidFill>
              </a:rPr>
              <a:t>                                               -SP-C=(SP-B): (deficiência:quadro letal)</a:t>
            </a:r>
          </a:p>
          <a:p>
            <a:pPr algn="r"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>
                <a:solidFill>
                  <a:srgbClr val="0033CC"/>
                </a:solidFill>
              </a:rPr>
              <a:t>                             -SP-D=(SP-A):  (deficiência:insuficiência ventilatória crônica vida adulta</a:t>
            </a:r>
          </a:p>
          <a:p>
            <a:pPr algn="r"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                                                   </a:t>
            </a:r>
          </a:p>
          <a:p>
            <a:pPr algn="r">
              <a:lnSpc>
                <a:spcPct val="90000"/>
              </a:lnSpc>
            </a:pPr>
            <a:r>
              <a:rPr lang="pt-BR" sz="2000" smtClean="0"/>
              <a:t>Moya  FR, 2005</a:t>
            </a:r>
          </a:p>
        </p:txBody>
      </p:sp>
      <p:sp>
        <p:nvSpPr>
          <p:cNvPr id="51205" name="Rectangle 5"/>
          <p:cNvSpPr>
            <a:spLocks/>
          </p:cNvSpPr>
          <p:nvPr/>
        </p:nvSpPr>
        <p:spPr bwMode="auto">
          <a:xfrm>
            <a:off x="827088" y="115888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graphicFrame>
        <p:nvGraphicFramePr>
          <p:cNvPr id="51238" name="Group 38"/>
          <p:cNvGraphicFramePr>
            <a:graphicFrameLocks noGrp="1"/>
          </p:cNvGraphicFramePr>
          <p:nvPr/>
        </p:nvGraphicFramePr>
        <p:xfrm>
          <a:off x="2719388" y="2881313"/>
          <a:ext cx="3705225" cy="1095375"/>
        </p:xfrm>
        <a:graphic>
          <a:graphicData uri="http://schemas.openxmlformats.org/drawingml/2006/table">
            <a:tbl>
              <a:tblPr/>
              <a:tblGrid>
                <a:gridCol w="3705225"/>
              </a:tblGrid>
              <a:tr h="700088">
                <a:tc>
                  <a:txBody>
                    <a:bodyPr/>
                    <a:lstStyle/>
                    <a:p>
                      <a:pPr marL="460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60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1228" name="Group 28"/>
          <p:cNvGraphicFramePr>
            <a:graphicFrameLocks noGrp="1"/>
          </p:cNvGraphicFramePr>
          <p:nvPr/>
        </p:nvGraphicFramePr>
        <p:xfrm>
          <a:off x="2728913" y="2890838"/>
          <a:ext cx="3686175" cy="690562"/>
        </p:xfrm>
        <a:graphic>
          <a:graphicData uri="http://schemas.openxmlformats.org/drawingml/2006/table">
            <a:tbl>
              <a:tblPr/>
              <a:tblGrid>
                <a:gridCol w="3686175"/>
              </a:tblGrid>
              <a:tr h="700088">
                <a:tc>
                  <a:txBody>
                    <a:bodyPr/>
                    <a:lstStyle/>
                    <a:p>
                      <a:pPr marL="460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1209" name="Picture 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5949950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8" name="Rectangle 6"/>
          <p:cNvSpPr>
            <a:spLocks/>
          </p:cNvSpPr>
          <p:nvPr/>
        </p:nvSpPr>
        <p:spPr bwMode="auto">
          <a:xfrm>
            <a:off x="468313" y="908050"/>
            <a:ext cx="852805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>
              <a:buClr>
                <a:srgbClr val="C3260C"/>
              </a:buClr>
              <a:buSzPct val="128000"/>
              <a:buFont typeface="Georgia" pitchFamily="18" charset="0"/>
              <a:buNone/>
            </a:pPr>
            <a:r>
              <a:rPr lang="pt-BR" sz="2200">
                <a:solidFill>
                  <a:srgbClr val="000000"/>
                </a:solidFill>
                <a:latin typeface="Trebuchet MS" pitchFamily="34" charset="0"/>
              </a:rPr>
              <a:t>Surfactante exógenos disponíveis</a:t>
            </a:r>
            <a:br>
              <a:rPr lang="pt-BR" sz="2200">
                <a:solidFill>
                  <a:srgbClr val="000000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     -Surfactante naturais modificados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        -Survanta</a:t>
            </a:r>
            <a:r>
              <a:rPr lang="pt-BR" sz="2200" baseline="30000">
                <a:solidFill>
                  <a:srgbClr val="0033CC"/>
                </a:solidFill>
                <a:latin typeface="Trebuchet MS" pitchFamily="34" charset="0"/>
              </a:rPr>
              <a:t>R </a:t>
            </a: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(bovino)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        -Curosurf</a:t>
            </a:r>
            <a:r>
              <a:rPr lang="pt-BR" sz="2200" baseline="30000">
                <a:solidFill>
                  <a:srgbClr val="0033CC"/>
                </a:solidFill>
                <a:latin typeface="Trebuchet MS" pitchFamily="34" charset="0"/>
              </a:rPr>
              <a:t>R</a:t>
            </a: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(suíno)    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Todos tem DPPC,SP-B e SP-C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   -Surfactante sintético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         - Surfaxin</a:t>
            </a:r>
            <a:r>
              <a:rPr lang="pt-BR" sz="2200" baseline="30000">
                <a:solidFill>
                  <a:srgbClr val="0033CC"/>
                </a:solidFill>
                <a:latin typeface="Trebuchet MS" pitchFamily="34" charset="0"/>
              </a:rPr>
              <a:t>R</a:t>
            </a: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(Lucinactante)</a:t>
            </a:r>
            <a:br>
              <a:rPr lang="pt-BR" sz="2200">
                <a:solidFill>
                  <a:srgbClr val="0033CC"/>
                </a:solidFill>
                <a:latin typeface="Trebuchet MS" pitchFamily="34" charset="0"/>
              </a:rPr>
            </a:br>
            <a:r>
              <a:rPr lang="pt-BR" sz="2200">
                <a:solidFill>
                  <a:srgbClr val="0033CC"/>
                </a:solidFill>
                <a:latin typeface="Trebuchet MS" pitchFamily="34" charset="0"/>
              </a:rPr>
              <a:t>      Contem DPPC e sinapultide que mimetiza a SP-B</a:t>
            </a:r>
          </a:p>
        </p:txBody>
      </p:sp>
      <p:sp>
        <p:nvSpPr>
          <p:cNvPr id="49162" name="Rectangle 10"/>
          <p:cNvSpPr>
            <a:spLocks/>
          </p:cNvSpPr>
          <p:nvPr/>
        </p:nvSpPr>
        <p:spPr bwMode="auto">
          <a:xfrm>
            <a:off x="827088" y="115888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pic>
        <p:nvPicPr>
          <p:cNvPr id="49165" name="Picture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221163"/>
            <a:ext cx="5249862" cy="1973262"/>
          </a:xfrm>
          <a:prstGeom prst="rect">
            <a:avLst/>
          </a:prstGeom>
          <a:noFill/>
        </p:spPr>
      </p:pic>
      <p:sp>
        <p:nvSpPr>
          <p:cNvPr id="49166" name="Text Box 14"/>
          <p:cNvSpPr txBox="1">
            <a:spLocks noChangeArrowheads="1"/>
          </p:cNvSpPr>
          <p:nvPr/>
        </p:nvSpPr>
        <p:spPr bwMode="auto">
          <a:xfrm>
            <a:off x="6784975" y="6400800"/>
            <a:ext cx="1809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Moya FR, 2005 </a:t>
            </a:r>
          </a:p>
        </p:txBody>
      </p:sp>
      <p:sp>
        <p:nvSpPr>
          <p:cNvPr id="49167" name="Text Box 15"/>
          <p:cNvSpPr txBox="1">
            <a:spLocks noChangeArrowheads="1"/>
          </p:cNvSpPr>
          <p:nvPr/>
        </p:nvSpPr>
        <p:spPr bwMode="auto">
          <a:xfrm>
            <a:off x="1812925" y="6216650"/>
            <a:ext cx="3168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33CC"/>
                </a:solidFill>
              </a:rPr>
              <a:t>No entanto, sem diferenças</a:t>
            </a:r>
          </a:p>
          <a:p>
            <a:pPr algn="ctr"/>
            <a:r>
              <a:rPr lang="pt-BR" b="1">
                <a:solidFill>
                  <a:srgbClr val="0033CC"/>
                </a:solidFill>
              </a:rPr>
              <a:t>entre Cursurf</a:t>
            </a:r>
            <a:r>
              <a:rPr lang="pt-BR" b="1" baseline="30000">
                <a:solidFill>
                  <a:srgbClr val="0033CC"/>
                </a:solidFill>
              </a:rPr>
              <a:t>R</a:t>
            </a:r>
            <a:r>
              <a:rPr lang="pt-BR" b="1">
                <a:solidFill>
                  <a:srgbClr val="0033CC"/>
                </a:solidFill>
              </a:rPr>
              <a:t> e Survanta</a:t>
            </a:r>
            <a:r>
              <a:rPr lang="pt-BR" b="1" baseline="30000">
                <a:solidFill>
                  <a:srgbClr val="0033CC"/>
                </a:solidFill>
              </a:rPr>
              <a:t>R</a:t>
            </a:r>
          </a:p>
        </p:txBody>
      </p:sp>
      <p:sp>
        <p:nvSpPr>
          <p:cNvPr id="49168" name="Line 16"/>
          <p:cNvSpPr>
            <a:spLocks noChangeShapeType="1"/>
          </p:cNvSpPr>
          <p:nvPr/>
        </p:nvSpPr>
        <p:spPr bwMode="auto">
          <a:xfrm flipH="1">
            <a:off x="4859338" y="4149725"/>
            <a:ext cx="360362" cy="1428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49169" name="Text Box 17"/>
          <p:cNvSpPr txBox="1">
            <a:spLocks noChangeArrowheads="1"/>
          </p:cNvSpPr>
          <p:nvPr/>
        </p:nvSpPr>
        <p:spPr bwMode="auto">
          <a:xfrm>
            <a:off x="5272088" y="3952875"/>
            <a:ext cx="30876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3399"/>
                </a:solidFill>
              </a:rPr>
              <a:t>Exosurf</a:t>
            </a:r>
            <a:r>
              <a:rPr lang="pt-BR" baseline="30000">
                <a:solidFill>
                  <a:srgbClr val="FF3399"/>
                </a:solidFill>
              </a:rPr>
              <a:t>R</a:t>
            </a:r>
            <a:r>
              <a:rPr lang="pt-BR">
                <a:solidFill>
                  <a:srgbClr val="FF3399"/>
                </a:solidFill>
              </a:rPr>
              <a:t> 9sem SP-B e SP-C</a:t>
            </a:r>
            <a:endParaRPr lang="pt-BR" baseline="30000">
              <a:solidFill>
                <a:srgbClr val="FF3399"/>
              </a:solidFill>
            </a:endParaRPr>
          </a:p>
        </p:txBody>
      </p:sp>
      <p:graphicFrame>
        <p:nvGraphicFramePr>
          <p:cNvPr id="49202" name="Group 50"/>
          <p:cNvGraphicFramePr>
            <a:graphicFrameLocks noGrp="1"/>
          </p:cNvGraphicFramePr>
          <p:nvPr/>
        </p:nvGraphicFramePr>
        <p:xfrm>
          <a:off x="2719388" y="2881313"/>
          <a:ext cx="3705225" cy="1095375"/>
        </p:xfrm>
        <a:graphic>
          <a:graphicData uri="http://schemas.openxmlformats.org/drawingml/2006/table">
            <a:tbl>
              <a:tblPr/>
              <a:tblGrid>
                <a:gridCol w="3705225"/>
              </a:tblGrid>
              <a:tr h="700088">
                <a:tc>
                  <a:txBody>
                    <a:bodyPr/>
                    <a:lstStyle/>
                    <a:p>
                      <a:pPr marL="460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60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192" name="Group 40"/>
          <p:cNvGraphicFramePr>
            <a:graphicFrameLocks noGrp="1"/>
          </p:cNvGraphicFramePr>
          <p:nvPr/>
        </p:nvGraphicFramePr>
        <p:xfrm>
          <a:off x="2728913" y="2890838"/>
          <a:ext cx="3686175" cy="690562"/>
        </p:xfrm>
        <a:graphic>
          <a:graphicData uri="http://schemas.openxmlformats.org/drawingml/2006/table">
            <a:tbl>
              <a:tblPr/>
              <a:tblGrid>
                <a:gridCol w="3686175"/>
              </a:tblGrid>
              <a:tr h="700088">
                <a:tc>
                  <a:txBody>
                    <a:bodyPr/>
                    <a:lstStyle/>
                    <a:p>
                      <a:pPr marL="4603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300"/>
                        </a:spcAft>
                        <a:buClr>
                          <a:srgbClr val="C3260C"/>
                        </a:buClr>
                        <a:buSzPct val="130000"/>
                        <a:buFont typeface="Georgia" pitchFamily="18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9173" name="Picture 21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6021388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468313" y="836613"/>
            <a:ext cx="8280400" cy="4176712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pt-BR" smtClean="0"/>
              <a:t>Administração do surfactante: PROFILÁTICO OU SELETIVO (PRECOCE)</a:t>
            </a:r>
          </a:p>
        </p:txBody>
      </p:sp>
      <p:sp>
        <p:nvSpPr>
          <p:cNvPr id="54276" name="Rectangle 4"/>
          <p:cNvSpPr>
            <a:spLocks/>
          </p:cNvSpPr>
          <p:nvPr>
            <p:ph type="title"/>
          </p:nvPr>
        </p:nvSpPr>
        <p:spPr bwMode="auto">
          <a:xfrm>
            <a:off x="539750" y="188913"/>
            <a:ext cx="8208963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z="3200" smtClean="0">
                <a:solidFill>
                  <a:srgbClr val="0033CC"/>
                </a:solidFill>
                <a:effectLst/>
              </a:rPr>
              <a:t>Surfactante exógeno-técnicas atuais</a:t>
            </a:r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0" y="4437063"/>
            <a:ext cx="8856663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t"/>
            <a:r>
              <a:rPr lang="pt-PT"/>
              <a:t>Estudos controlados e randomizados ou quasi-randomizado que compararam os efeitos da administração surfactante profilático de tratamento com RDS estabelecida  em prematuros de risco para RDS. </a:t>
            </a:r>
          </a:p>
        </p:txBody>
      </p:sp>
      <p:sp>
        <p:nvSpPr>
          <p:cNvPr id="54281" name="Rectangle 9"/>
          <p:cNvSpPr>
            <a:spLocks noChangeArrowheads="1"/>
          </p:cNvSpPr>
          <p:nvPr/>
        </p:nvSpPr>
        <p:spPr bwMode="auto">
          <a:xfrm>
            <a:off x="1187450" y="2108200"/>
            <a:ext cx="64801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/>
              <a:t>Prophylactic versus Selective Use of Surfactant in Preventing Morbidity in Preterm Infantes. </a:t>
            </a:r>
            <a:r>
              <a:rPr lang="pt-BR"/>
              <a:t>Cochrane Review Update – Neonatology July 10 2012; 102:169- 171</a:t>
            </a:r>
          </a:p>
          <a:p>
            <a:pPr algn="ctr"/>
            <a:r>
              <a:rPr lang="pt-BR"/>
              <a:t>Rojas-Reves et al</a:t>
            </a:r>
          </a:p>
          <a:p>
            <a:pPr algn="ctr"/>
            <a:r>
              <a:rPr lang="pt-BR" u="sng">
                <a:hlinkClick r:id="rId2"/>
              </a:rPr>
              <a:t>Prophylactic versus selective use of surfactant in preventing morbidity and mortality in preterm infants</a:t>
            </a:r>
            <a:r>
              <a:rPr lang="pt-BR"/>
              <a:t> </a:t>
            </a:r>
          </a:p>
        </p:txBody>
      </p:sp>
      <p:graphicFrame>
        <p:nvGraphicFramePr>
          <p:cNvPr id="54305" name="Group 33"/>
          <p:cNvGraphicFramePr>
            <a:graphicFrameLocks noGrp="1"/>
          </p:cNvGraphicFramePr>
          <p:nvPr/>
        </p:nvGraphicFramePr>
        <p:xfrm>
          <a:off x="1331913" y="5516563"/>
          <a:ext cx="6840537" cy="700087"/>
        </p:xfrm>
        <a:graphic>
          <a:graphicData uri="http://schemas.openxmlformats.org/drawingml/2006/table">
            <a:tbl>
              <a:tblPr/>
              <a:tblGrid>
                <a:gridCol w="2281237"/>
                <a:gridCol w="2278063"/>
                <a:gridCol w="2281237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Surfactante seletivo precoce versos tardio no tratamento da S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3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ndrome do Desconforto Respirat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3"/>
                        </a:rPr>
                        <a:t>ó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rio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Rojas-Reyes MX, Morley CJ, Soll R. Apresenta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  <a:hlinkClick r:id="rId3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3"/>
                        </a:rPr>
                        <a:t>ão:Vinicius Veloso, Camylla Prates Timo, Carolina Lamounier , 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         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54286" name="Picture 14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8125" y="5734050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341438"/>
            <a:ext cx="7423150" cy="2225675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400050" y="3573463"/>
            <a:ext cx="87820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t"/>
            <a:r>
              <a:rPr lang="pt-BR"/>
              <a:t>Review Uptade-</a:t>
            </a:r>
            <a:r>
              <a:rPr lang="pt-BR">
                <a:solidFill>
                  <a:srgbClr val="0033CC"/>
                </a:solidFill>
              </a:rPr>
              <a:t>2 ensaios (862 RN) com aplicação de CPAP de rotina</a:t>
            </a:r>
          </a:p>
          <a:p>
            <a:pPr algn="ctr" fontAlgn="t"/>
            <a:r>
              <a:rPr lang="pt-BR"/>
              <a:t>(</a:t>
            </a:r>
            <a:r>
              <a:rPr lang="pt-BR">
                <a:solidFill>
                  <a:srgbClr val="404040"/>
                </a:solidFill>
              </a:rPr>
              <a:t>a partir da rede </a:t>
            </a:r>
            <a:r>
              <a:rPr lang="pt-BR" i="1">
                <a:solidFill>
                  <a:srgbClr val="404040"/>
                </a:solidFill>
              </a:rPr>
              <a:t>NICHD</a:t>
            </a:r>
            <a:r>
              <a:rPr lang="pt-BR">
                <a:solidFill>
                  <a:srgbClr val="404040"/>
                </a:solidFill>
              </a:rPr>
              <a:t> e do </a:t>
            </a:r>
            <a:r>
              <a:rPr lang="pt-BR" i="1">
                <a:solidFill>
                  <a:srgbClr val="404040"/>
                </a:solidFill>
              </a:rPr>
              <a:t>Vermont Oxford Network Delivery Room Management).</a:t>
            </a:r>
          </a:p>
        </p:txBody>
      </p:sp>
      <p:pic>
        <p:nvPicPr>
          <p:cNvPr id="6349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4221163"/>
            <a:ext cx="6737350" cy="1135062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2268538" y="5445125"/>
            <a:ext cx="3981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Combinando os 11 ensaios: 2256 RN</a:t>
            </a: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468313" y="981075"/>
            <a:ext cx="7867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t"/>
            <a:r>
              <a:rPr lang="pt-BR"/>
              <a:t>Metanálise original-</a:t>
            </a:r>
            <a:r>
              <a:rPr lang="pt-BR">
                <a:solidFill>
                  <a:srgbClr val="FF3399"/>
                </a:solidFill>
              </a:rPr>
              <a:t>9 ensaios (1394 RN)sem aplicação de CPAP de rotina</a:t>
            </a:r>
            <a:r>
              <a:rPr lang="pt-BR"/>
              <a:t> e</a:t>
            </a:r>
          </a:p>
        </p:txBody>
      </p:sp>
      <p:pic>
        <p:nvPicPr>
          <p:cNvPr id="63497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5876925"/>
            <a:ext cx="7323137" cy="754063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63498" name="Rectangle 10"/>
          <p:cNvSpPr>
            <a:spLocks/>
          </p:cNvSpPr>
          <p:nvPr>
            <p:ph type="title"/>
          </p:nvPr>
        </p:nvSpPr>
        <p:spPr bwMode="auto">
          <a:xfrm>
            <a:off x="539750" y="198438"/>
            <a:ext cx="8208963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ctr"/>
            <a:r>
              <a:rPr lang="pt-BR" sz="2000" smtClean="0">
                <a:solidFill>
                  <a:schemeClr val="tx1"/>
                </a:solidFill>
                <a:effectLst/>
              </a:rPr>
              <a:t>Surfactante exógeno-técnicas atuais</a:t>
            </a:r>
          </a:p>
        </p:txBody>
      </p:sp>
      <p:sp>
        <p:nvSpPr>
          <p:cNvPr id="63499" name="Rectangle 11"/>
          <p:cNvSpPr>
            <a:spLocks noChangeArrowheads="1"/>
          </p:cNvSpPr>
          <p:nvPr/>
        </p:nvSpPr>
        <p:spPr bwMode="auto">
          <a:xfrm>
            <a:off x="900113" y="549275"/>
            <a:ext cx="7866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>
                <a:solidFill>
                  <a:srgbClr val="404040"/>
                </a:solidFill>
              </a:rPr>
              <a:t>Administração do surfactante: PROFILÁTICO OU SELETIVO (PRECOCE)</a:t>
            </a: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7339013" y="6583363"/>
            <a:ext cx="18049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>
                <a:solidFill>
                  <a:srgbClr val="404040"/>
                </a:solidFill>
              </a:rPr>
              <a:t>Rojas-Reyes et al, 2012</a:t>
            </a:r>
          </a:p>
        </p:txBody>
      </p:sp>
      <p:pic>
        <p:nvPicPr>
          <p:cNvPr id="63504" name="Picture 16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59788" y="6237288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07950" y="1628775"/>
            <a:ext cx="9036050" cy="5229225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PT" sz="2400" smtClean="0">
                <a:solidFill>
                  <a:srgbClr val="FF3399"/>
                </a:solidFill>
              </a:rPr>
              <a:t>Receber surfactante profilático tinha uma maior incidência de DBP ou morte do que crianças estabilizados com CPAP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PT" sz="2400" smtClean="0">
                <a:solidFill>
                  <a:srgbClr val="FF3399"/>
                </a:solidFill>
              </a:rPr>
              <a:t>                       (RR: 1,12; IC de 95% 1,02-1,24 )</a:t>
            </a:r>
          </a:p>
          <a:p>
            <a:pPr algn="ctr"/>
            <a:r>
              <a:rPr lang="pt-PT" sz="2400" b="1" smtClean="0">
                <a:solidFill>
                  <a:schemeClr val="tx1"/>
                </a:solidFill>
              </a:rPr>
              <a:t>Quando estudos em RN &lt; 30 semanas de gestação foram analisados separadamente, resultados similares foram observados</a:t>
            </a:r>
          </a:p>
          <a:p>
            <a:pPr lvl="1"/>
            <a:r>
              <a:rPr lang="pt-PT" sz="2400" smtClean="0">
                <a:solidFill>
                  <a:srgbClr val="FF3399"/>
                </a:solidFill>
              </a:rPr>
              <a:t>Risco aumentado de doença pulmonar crônica</a:t>
            </a:r>
            <a:r>
              <a:rPr lang="pt-PT" sz="2400" smtClean="0">
                <a:solidFill>
                  <a:srgbClr val="FFC000"/>
                </a:solidFill>
              </a:rPr>
              <a:t> </a:t>
            </a:r>
            <a:r>
              <a:rPr lang="pt-PT" sz="2400" smtClean="0">
                <a:solidFill>
                  <a:schemeClr val="tx1"/>
                </a:solidFill>
              </a:rPr>
              <a:t>em RN &lt; 30 semanas que receberam surfactante profilático </a:t>
            </a:r>
          </a:p>
          <a:p>
            <a:pPr lvl="1" algn="ctr">
              <a:buFont typeface="Georgia" pitchFamily="18" charset="0"/>
              <a:buNone/>
            </a:pPr>
            <a:r>
              <a:rPr lang="pt-PT" sz="2400" smtClean="0">
                <a:solidFill>
                  <a:schemeClr val="tx1"/>
                </a:solidFill>
              </a:rPr>
              <a:t>(RR: 1.13, 95% CI 1,00-,28 )</a:t>
            </a:r>
            <a:r>
              <a:rPr lang="pt-PT" sz="2400" smtClean="0">
                <a:solidFill>
                  <a:srgbClr val="FFC000"/>
                </a:solidFill>
              </a:rPr>
              <a:t> </a:t>
            </a:r>
          </a:p>
          <a:p>
            <a:pPr lvl="1"/>
            <a:r>
              <a:rPr lang="pt-PT" sz="2400" smtClean="0">
                <a:solidFill>
                  <a:srgbClr val="FF3399"/>
                </a:solidFill>
              </a:rPr>
              <a:t>Aumento significativo de morte ou doença pulmonar crônica</a:t>
            </a:r>
            <a:r>
              <a:rPr lang="pt-PT" sz="2400" smtClean="0">
                <a:solidFill>
                  <a:srgbClr val="FFC000"/>
                </a:solidFill>
              </a:rPr>
              <a:t> </a:t>
            </a:r>
            <a:r>
              <a:rPr lang="pt-PT" sz="2400" smtClean="0">
                <a:solidFill>
                  <a:schemeClr val="tx1"/>
                </a:solidFill>
              </a:rPr>
              <a:t>com uso profilático surfactante.</a:t>
            </a:r>
          </a:p>
          <a:p>
            <a:pPr lvl="1">
              <a:buFont typeface="Georgia" pitchFamily="18" charset="0"/>
              <a:buNone/>
            </a:pPr>
            <a:r>
              <a:rPr lang="pt-PT" sz="2400" smtClean="0">
                <a:solidFill>
                  <a:schemeClr val="tx1"/>
                </a:solidFill>
              </a:rPr>
              <a:t>                          (RR 1.13 , 95 % CI 1,02-1,25 )</a:t>
            </a:r>
            <a:endParaRPr lang="pt-BR" sz="2400" smtClean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pt-PT" sz="2400" smtClean="0">
              <a:solidFill>
                <a:schemeClr val="tx1"/>
              </a:solidFill>
            </a:endParaRPr>
          </a:p>
          <a:p>
            <a:endParaRPr lang="pt-BR" sz="2400" smtClean="0"/>
          </a:p>
        </p:txBody>
      </p:sp>
      <p:sp>
        <p:nvSpPr>
          <p:cNvPr id="66564" name="Rectangle 4"/>
          <p:cNvSpPr>
            <a:spLocks/>
          </p:cNvSpPr>
          <p:nvPr>
            <p:ph type="title"/>
          </p:nvPr>
        </p:nvSpPr>
        <p:spPr bwMode="auto">
          <a:xfrm>
            <a:off x="539750" y="188913"/>
            <a:ext cx="8208963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ctr"/>
            <a:r>
              <a:rPr lang="pt-BR" sz="2400" smtClean="0">
                <a:solidFill>
                  <a:schemeClr val="tx1"/>
                </a:solidFill>
                <a:effectLst/>
              </a:rPr>
              <a:t>Surfactante exógeno-técnicas atuais</a:t>
            </a:r>
          </a:p>
        </p:txBody>
      </p:sp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900113" y="692150"/>
            <a:ext cx="78660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>
                <a:solidFill>
                  <a:srgbClr val="404040"/>
                </a:solidFill>
              </a:rPr>
              <a:t>Administração do surfactante: PROFILÁTICO OU SELETIVO (PRECOCE)</a:t>
            </a:r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7432675" y="6400800"/>
            <a:ext cx="170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Polin RA, 2014</a:t>
            </a:r>
          </a:p>
        </p:txBody>
      </p:sp>
      <p:pic>
        <p:nvPicPr>
          <p:cNvPr id="66569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6021388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68313" y="1484313"/>
            <a:ext cx="8064500" cy="3960812"/>
          </a:xfrm>
          <a:ln w="38100">
            <a:solidFill>
              <a:srgbClr val="0033CC"/>
            </a:solidFill>
          </a:ln>
        </p:spPr>
        <p:txBody>
          <a:bodyPr/>
          <a:lstStyle/>
          <a:p>
            <a:pPr algn="ctr">
              <a:lnSpc>
                <a:spcPct val="80000"/>
              </a:lnSpc>
              <a:buFont typeface="Georgia" pitchFamily="18" charset="0"/>
              <a:buNone/>
            </a:pPr>
            <a:r>
              <a:rPr lang="pt-BR" sz="2000" b="1" smtClean="0">
                <a:solidFill>
                  <a:schemeClr val="hlink"/>
                </a:solidFill>
              </a:rPr>
              <a:t>Comentário </a:t>
            </a:r>
          </a:p>
          <a:p>
            <a:pPr algn="ctr">
              <a:lnSpc>
                <a:spcPct val="80000"/>
              </a:lnSpc>
              <a:buFont typeface="Georgia" pitchFamily="18" charset="0"/>
              <a:buNone/>
            </a:pPr>
            <a:r>
              <a:rPr lang="pt-BR" sz="2000" b="1" smtClean="0">
                <a:solidFill>
                  <a:srgbClr val="0D02E4"/>
                </a:solidFill>
              </a:rPr>
              <a:t>AS COISA MUDAM!</a:t>
            </a:r>
          </a:p>
          <a:p>
            <a:pPr lvl="1" algn="ctr">
              <a:lnSpc>
                <a:spcPct val="80000"/>
              </a:lnSpc>
            </a:pPr>
            <a:r>
              <a:rPr lang="pt-BR" b="1" smtClean="0"/>
              <a:t>Nesta revisão sistemática original do </a:t>
            </a:r>
            <a:r>
              <a:rPr lang="pt-BR" b="1" i="1" smtClean="0"/>
              <a:t>Uso Profilático versus seletivo de surfactante, os 9 </a:t>
            </a:r>
            <a:r>
              <a:rPr lang="pt-BR" b="1" smtClean="0"/>
              <a:t> estudos foram incluídos:</a:t>
            </a:r>
          </a:p>
          <a:p>
            <a:pPr lvl="1">
              <a:lnSpc>
                <a:spcPct val="80000"/>
              </a:lnSpc>
              <a:buFont typeface="Georgia" pitchFamily="18" charset="0"/>
              <a:buNone/>
            </a:pPr>
            <a:r>
              <a:rPr lang="pt-BR" smtClean="0"/>
              <a:t>               </a:t>
            </a:r>
            <a:r>
              <a:rPr lang="pt-BR" b="1" smtClean="0">
                <a:solidFill>
                  <a:srgbClr val="FF3399"/>
                </a:solidFill>
              </a:rPr>
              <a:t>-ensaios foram todos feitos na década de 1990 </a:t>
            </a:r>
          </a:p>
          <a:p>
            <a:pPr lvl="1" algn="ctr">
              <a:lnSpc>
                <a:spcPct val="80000"/>
              </a:lnSpc>
              <a:buFont typeface="Georgia" pitchFamily="18" charset="0"/>
              <a:buNone/>
            </a:pPr>
            <a:r>
              <a:rPr lang="pt-BR" smtClean="0">
                <a:solidFill>
                  <a:schemeClr val="tx1"/>
                </a:solidFill>
              </a:rPr>
              <a:t>(antes do uso rotineiro de esteróides pré-natais e da tentativa rotineira de manter a pressão contínua de distensão para manter a capacidade funcional residual)</a:t>
            </a:r>
          </a:p>
          <a:p>
            <a:pPr lvl="1" algn="ctr">
              <a:lnSpc>
                <a:spcPct val="80000"/>
              </a:lnSpc>
              <a:buFont typeface="Georgia" pitchFamily="18" charset="0"/>
              <a:buNone/>
            </a:pPr>
            <a:endParaRPr lang="pt-BR" smtClean="0">
              <a:solidFill>
                <a:schemeClr val="tx1"/>
              </a:solidFill>
            </a:endParaRPr>
          </a:p>
          <a:p>
            <a:pPr lvl="1" algn="ctr">
              <a:lnSpc>
                <a:spcPct val="80000"/>
              </a:lnSpc>
            </a:pPr>
            <a:r>
              <a:rPr lang="pt-BR" smtClean="0">
                <a:solidFill>
                  <a:srgbClr val="0033CC"/>
                </a:solidFill>
              </a:rPr>
              <a:t>O uso de esteróides antenatais tem mais do que triplicado e muitos investigadores estão ficando confortáveis com a precoce aplicação de CPAP para manter a capacidade funcional residual</a:t>
            </a:r>
          </a:p>
          <a:p>
            <a:pPr lvl="1" algn="ctr">
              <a:lnSpc>
                <a:spcPct val="80000"/>
              </a:lnSpc>
            </a:pPr>
            <a:endParaRPr lang="pt-BR" smtClean="0">
              <a:solidFill>
                <a:srgbClr val="0033CC"/>
              </a:solidFill>
            </a:endParaRPr>
          </a:p>
          <a:p>
            <a:pPr lvl="1" algn="ctr">
              <a:lnSpc>
                <a:spcPct val="80000"/>
              </a:lnSpc>
            </a:pPr>
            <a:endParaRPr lang="pt-BR" sz="1800" smtClean="0">
              <a:solidFill>
                <a:srgbClr val="0033CC"/>
              </a:solidFill>
            </a:endParaRPr>
          </a:p>
          <a:p>
            <a:pPr lvl="1">
              <a:lnSpc>
                <a:spcPct val="80000"/>
              </a:lnSpc>
            </a:pPr>
            <a:endParaRPr lang="pt-BR" sz="2800" smtClean="0"/>
          </a:p>
        </p:txBody>
      </p:sp>
      <p:sp>
        <p:nvSpPr>
          <p:cNvPr id="59395" name="Line 3"/>
          <p:cNvSpPr>
            <a:spLocks noChangeShapeType="1"/>
          </p:cNvSpPr>
          <p:nvPr/>
        </p:nvSpPr>
        <p:spPr bwMode="auto">
          <a:xfrm>
            <a:off x="539750" y="2781300"/>
            <a:ext cx="576263" cy="43180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6521450" y="6491288"/>
            <a:ext cx="2622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Rojas-Reyes et al, 2012</a:t>
            </a:r>
          </a:p>
        </p:txBody>
      </p:sp>
      <p:sp>
        <p:nvSpPr>
          <p:cNvPr id="59397" name="Rectangle 5"/>
          <p:cNvSpPr>
            <a:spLocks/>
          </p:cNvSpPr>
          <p:nvPr/>
        </p:nvSpPr>
        <p:spPr bwMode="auto">
          <a:xfrm>
            <a:off x="539750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1042988" y="908050"/>
            <a:ext cx="7651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Administração do surfactante: PROFILÁTICO OU SELETIVO (PRECOCE</a:t>
            </a:r>
          </a:p>
        </p:txBody>
      </p:sp>
      <p:pic>
        <p:nvPicPr>
          <p:cNvPr id="59402" name="Picture 10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6188" y="6165850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08088"/>
            <a:ext cx="8229600" cy="5649912"/>
          </a:xfrm>
        </p:spPr>
        <p:txBody>
          <a:bodyPr/>
          <a:lstStyle/>
          <a:p>
            <a:pPr algn="ctr">
              <a:lnSpc>
                <a:spcPct val="80000"/>
              </a:lnSpc>
              <a:buFont typeface="Georgia" pitchFamily="18" charset="0"/>
              <a:buNone/>
            </a:pPr>
            <a:r>
              <a:rPr lang="pt-BR" sz="2600" smtClean="0">
                <a:solidFill>
                  <a:srgbClr val="FF0000"/>
                </a:solidFill>
              </a:rPr>
              <a:t>A época do uso agressivo de rotina de surfactante profilático a todos os RN com risco de SDR </a:t>
            </a:r>
            <a:r>
              <a:rPr lang="pt-BR" sz="2600" b="1" smtClean="0">
                <a:solidFill>
                  <a:srgbClr val="FF0000"/>
                </a:solidFill>
              </a:rPr>
              <a:t>passou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0033CC"/>
                </a:solidFill>
              </a:rPr>
              <a:t>A estabilização precoce com modalidades não invasivas ocupou este espaço</a:t>
            </a: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0033CC"/>
                </a:solidFill>
              </a:rPr>
              <a:t>O uso seletivo de surfactante, seja por intubação ou por outras técnicas, como a inserção de cateteres, virá à tona</a:t>
            </a: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0033CC"/>
              </a:solidFill>
            </a:endParaRPr>
          </a:p>
          <a:p>
            <a:pPr lvl="1" algn="ctr">
              <a:lnSpc>
                <a:spcPct val="80000"/>
              </a:lnSpc>
            </a:pPr>
            <a:r>
              <a:rPr lang="pt-BR" sz="2800" smtClean="0">
                <a:solidFill>
                  <a:srgbClr val="0033CC"/>
                </a:solidFill>
              </a:rPr>
              <a:t>Neste contexto, há vários ensaios observando </a:t>
            </a:r>
            <a:r>
              <a:rPr lang="pt-BR" sz="2800" b="1" smtClean="0">
                <a:solidFill>
                  <a:srgbClr val="0033CC"/>
                </a:solidFill>
              </a:rPr>
              <a:t>a estabilização precoce</a:t>
            </a:r>
            <a:r>
              <a:rPr lang="pt-BR" sz="2800" smtClean="0">
                <a:solidFill>
                  <a:srgbClr val="0033CC"/>
                </a:solidFill>
              </a:rPr>
              <a:t> com o uso de CPAP comparado com o uso mais agressivo de surfactante</a:t>
            </a: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62468" name="Rectangle 4"/>
          <p:cNvSpPr>
            <a:spLocks/>
          </p:cNvSpPr>
          <p:nvPr/>
        </p:nvSpPr>
        <p:spPr bwMode="auto">
          <a:xfrm>
            <a:off x="539750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62469" name="Rectangle 5"/>
          <p:cNvSpPr>
            <a:spLocks noChangeArrowheads="1"/>
          </p:cNvSpPr>
          <p:nvPr/>
        </p:nvSpPr>
        <p:spPr bwMode="auto">
          <a:xfrm>
            <a:off x="827088" y="830263"/>
            <a:ext cx="78660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>
                <a:solidFill>
                  <a:srgbClr val="404040"/>
                </a:solidFill>
              </a:rPr>
              <a:t>Administração do surfactante: PROFILÁTICO OU SELETIVO (PRECOCE)</a:t>
            </a:r>
          </a:p>
        </p:txBody>
      </p:sp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7339013" y="6583363"/>
            <a:ext cx="18049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>
                <a:solidFill>
                  <a:srgbClr val="404040"/>
                </a:solidFill>
              </a:rPr>
              <a:t>Rojas-Reyes et al, 2012</a:t>
            </a:r>
          </a:p>
        </p:txBody>
      </p:sp>
      <p:pic>
        <p:nvPicPr>
          <p:cNvPr id="62474" name="Picture 10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6237288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07950" y="1700213"/>
            <a:ext cx="8567738" cy="4897437"/>
          </a:xfrm>
          <a:prstGeom prst="rect">
            <a:avLst/>
          </a:prstGeom>
        </p:spPr>
        <p:txBody>
          <a:bodyPr/>
          <a:lstStyle/>
          <a:p>
            <a:pPr lvl="1"/>
            <a:r>
              <a:rPr lang="pt-PT" smtClean="0">
                <a:solidFill>
                  <a:schemeClr val="tx1"/>
                </a:solidFill>
              </a:rPr>
              <a:t>Vários estudos têm investigado se a administração de surfactante no início do curso do desconforto respiratório melhora os resultados clínicos</a:t>
            </a:r>
          </a:p>
          <a:p>
            <a:r>
              <a:rPr lang="pt-PT" b="1" smtClean="0">
                <a:solidFill>
                  <a:srgbClr val="0033CC"/>
                </a:solidFill>
              </a:rPr>
              <a:t>Resgate de surfactante precoce</a:t>
            </a:r>
            <a:r>
              <a:rPr lang="pt-PT" b="1" smtClean="0">
                <a:solidFill>
                  <a:srgbClr val="FF9900"/>
                </a:solidFill>
              </a:rPr>
              <a:t> </a:t>
            </a:r>
            <a:r>
              <a:rPr lang="pt-PT" b="1" smtClean="0">
                <a:solidFill>
                  <a:srgbClr val="000000"/>
                </a:solidFill>
              </a:rPr>
              <a:t>é definido como o tratamento com surfactante dentro de 1 a 2 horas após o nascimento</a:t>
            </a:r>
          </a:p>
          <a:p>
            <a:r>
              <a:rPr lang="pt-PT" smtClean="0">
                <a:solidFill>
                  <a:srgbClr val="FF3399"/>
                </a:solidFill>
              </a:rPr>
              <a:t>Resgate de surfactante tardio</a:t>
            </a:r>
            <a:r>
              <a:rPr lang="pt-PT" smtClean="0">
                <a:solidFill>
                  <a:srgbClr val="FFC000"/>
                </a:solidFill>
              </a:rPr>
              <a:t> </a:t>
            </a:r>
            <a:r>
              <a:rPr lang="pt-PT" smtClean="0">
                <a:solidFill>
                  <a:srgbClr val="000000"/>
                </a:solidFill>
              </a:rPr>
              <a:t>é definido como o tratamento com surfactante em tempo maior que 2 horas após o nascimento</a:t>
            </a:r>
            <a:endParaRPr lang="pt-BR" smtClean="0">
              <a:solidFill>
                <a:srgbClr val="000000"/>
              </a:solidFill>
            </a:endParaRPr>
          </a:p>
          <a:p>
            <a:endParaRPr lang="pt-BR" smtClean="0"/>
          </a:p>
        </p:txBody>
      </p:sp>
      <p:sp>
        <p:nvSpPr>
          <p:cNvPr id="67588" name="Rectangle 4"/>
          <p:cNvSpPr>
            <a:spLocks/>
          </p:cNvSpPr>
          <p:nvPr/>
        </p:nvSpPr>
        <p:spPr bwMode="auto">
          <a:xfrm>
            <a:off x="539750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67589" name="Rectangle 5"/>
          <p:cNvSpPr>
            <a:spLocks noChangeArrowheads="1"/>
          </p:cNvSpPr>
          <p:nvPr/>
        </p:nvSpPr>
        <p:spPr bwMode="auto">
          <a:xfrm>
            <a:off x="755650" y="908050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Administração do surfactante: SELETIVO (PRECOCE ou TARDIO)</a:t>
            </a: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3832225" y="1216025"/>
            <a:ext cx="1009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Então...</a:t>
            </a: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7432675" y="6400800"/>
            <a:ext cx="170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Polin RA, 2014</a:t>
            </a:r>
          </a:p>
        </p:txBody>
      </p:sp>
      <p:pic>
        <p:nvPicPr>
          <p:cNvPr id="67592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6021388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468313" y="1484313"/>
            <a:ext cx="7991475" cy="3475037"/>
          </a:xfrm>
        </p:spPr>
        <p:txBody>
          <a:bodyPr/>
          <a:lstStyle/>
          <a:p>
            <a:pPr indent="-228600" algn="ctr">
              <a:buFont typeface="Georgia" pitchFamily="18" charset="0"/>
              <a:buNone/>
            </a:pPr>
            <a:r>
              <a:rPr lang="pt-PT" smtClean="0">
                <a:solidFill>
                  <a:srgbClr val="000000"/>
                </a:solidFill>
              </a:rPr>
              <a:t>Uma metanálise recente (</a:t>
            </a:r>
            <a:r>
              <a:rPr lang="pt-PT" smtClean="0">
                <a:solidFill>
                  <a:schemeClr val="tx1"/>
                </a:solidFill>
              </a:rPr>
              <a:t>Bahadue FL et aL</a:t>
            </a:r>
            <a:r>
              <a:rPr lang="pt-PT" smtClean="0">
                <a:solidFill>
                  <a:srgbClr val="000000"/>
                </a:solidFill>
              </a:rPr>
              <a:t>) sobre o  uso de surfactante precoce versus tratamento tardio mostrou redução significativa em:</a:t>
            </a:r>
          </a:p>
          <a:p>
            <a:pPr indent="-228600"/>
            <a:r>
              <a:rPr lang="pt-PT" b="1" smtClean="0">
                <a:solidFill>
                  <a:srgbClr val="0033CC"/>
                </a:solidFill>
              </a:rPr>
              <a:t>mortalidade</a:t>
            </a:r>
            <a:r>
              <a:rPr lang="pt-PT" smtClean="0">
                <a:solidFill>
                  <a:srgbClr val="000000"/>
                </a:solidFill>
              </a:rPr>
              <a:t>  (RR 0.84, 95% CI 0,74-0,95), </a:t>
            </a:r>
            <a:r>
              <a:rPr lang="pt-PT" b="1" smtClean="0">
                <a:solidFill>
                  <a:srgbClr val="0033CC"/>
                </a:solidFill>
              </a:rPr>
              <a:t>escape aéreo</a:t>
            </a:r>
            <a:r>
              <a:rPr lang="pt-PT" smtClean="0">
                <a:solidFill>
                  <a:srgbClr val="000000"/>
                </a:solidFill>
              </a:rPr>
              <a:t> (RR 0.61, 95% CI 0,48-,78), </a:t>
            </a:r>
          </a:p>
          <a:p>
            <a:pPr indent="-228600"/>
            <a:r>
              <a:rPr lang="pt-PT" smtClean="0">
                <a:solidFill>
                  <a:srgbClr val="0033CC"/>
                </a:solidFill>
              </a:rPr>
              <a:t>DBP</a:t>
            </a:r>
            <a:r>
              <a:rPr lang="pt-PT" smtClean="0">
                <a:solidFill>
                  <a:srgbClr val="000000"/>
                </a:solidFill>
              </a:rPr>
              <a:t> (RR 0.69, 95% CI 0,55-0,86), e</a:t>
            </a:r>
          </a:p>
          <a:p>
            <a:pPr indent="-228600"/>
            <a:r>
              <a:rPr lang="pt-PT" b="1" smtClean="0">
                <a:solidFill>
                  <a:srgbClr val="0033CC"/>
                </a:solidFill>
              </a:rPr>
              <a:t>DBP ou morte</a:t>
            </a:r>
            <a:r>
              <a:rPr lang="pt-PT" smtClean="0">
                <a:solidFill>
                  <a:srgbClr val="000000"/>
                </a:solidFill>
              </a:rPr>
              <a:t> (RR 0,83 IC 95% 0,75-0,91) foram reduzidas significativamente . </a:t>
            </a:r>
          </a:p>
          <a:p>
            <a:pPr indent="-228600" algn="ctr"/>
            <a:r>
              <a:rPr lang="pt-PT" smtClean="0">
                <a:solidFill>
                  <a:srgbClr val="000000"/>
                </a:solidFill>
              </a:rPr>
              <a:t>Não houve diferenças em outras complicações de </a:t>
            </a:r>
            <a:br>
              <a:rPr lang="pt-PT" smtClean="0">
                <a:solidFill>
                  <a:srgbClr val="000000"/>
                </a:solidFill>
              </a:rPr>
            </a:br>
            <a:r>
              <a:rPr lang="pt-PT" smtClean="0">
                <a:solidFill>
                  <a:srgbClr val="000000"/>
                </a:solidFill>
              </a:rPr>
              <a:t>prematuridade</a:t>
            </a:r>
            <a:endParaRPr lang="pt-BR" smtClean="0">
              <a:solidFill>
                <a:srgbClr val="000000"/>
              </a:solidFill>
            </a:endParaRPr>
          </a:p>
          <a:p>
            <a:pPr indent="-228600"/>
            <a:endParaRPr lang="pt-BR" smtClean="0">
              <a:solidFill>
                <a:srgbClr val="000000"/>
              </a:solidFill>
            </a:endParaRPr>
          </a:p>
        </p:txBody>
      </p:sp>
      <p:sp>
        <p:nvSpPr>
          <p:cNvPr id="68612" name="Rectangle 4"/>
          <p:cNvSpPr>
            <a:spLocks/>
          </p:cNvSpPr>
          <p:nvPr/>
        </p:nvSpPr>
        <p:spPr bwMode="auto">
          <a:xfrm>
            <a:off x="539750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>
            <a:off x="1403350" y="908050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Administração do surfactante: SELETIVO (PRECOCE ou TARDIO)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323850" y="1628775"/>
            <a:ext cx="8424863" cy="3690938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Rojas-Reyes et al(2013): 6 ensaios randomizados comparando:</a:t>
            </a:r>
          </a:p>
          <a:p>
            <a:pPr>
              <a:buFont typeface="Georgia" pitchFamily="18" charset="0"/>
              <a:buNone/>
            </a:pPr>
            <a:r>
              <a:rPr lang="pt-BR" smtClean="0"/>
              <a:t>   -primeiras 2 horas (RN intubados por insuficiência respiratória)</a:t>
            </a:r>
          </a:p>
          <a:p>
            <a:r>
              <a:rPr lang="pt-BR" smtClean="0"/>
              <a:t>Tardio com o diagnóstico estabelecido de SDR</a:t>
            </a:r>
          </a:p>
          <a:p>
            <a:pPr>
              <a:buFont typeface="Georgia" pitchFamily="18" charset="0"/>
              <a:buNone/>
            </a:pPr>
            <a:r>
              <a:rPr lang="pt-BR" smtClean="0"/>
              <a:t>                  </a:t>
            </a:r>
            <a:r>
              <a:rPr lang="pt-BR" b="1" smtClean="0">
                <a:solidFill>
                  <a:srgbClr val="0033CC"/>
                </a:solidFill>
              </a:rPr>
              <a:t>Resultado: redução da Morte e  DBP</a:t>
            </a:r>
          </a:p>
        </p:txBody>
      </p:sp>
      <p:sp>
        <p:nvSpPr>
          <p:cNvPr id="69636" name="Rectangle 4"/>
          <p:cNvSpPr>
            <a:spLocks/>
          </p:cNvSpPr>
          <p:nvPr/>
        </p:nvSpPr>
        <p:spPr bwMode="auto">
          <a:xfrm>
            <a:off x="250825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69637" name="Rectangle 5"/>
          <p:cNvSpPr>
            <a:spLocks noChangeArrowheads="1"/>
          </p:cNvSpPr>
          <p:nvPr/>
        </p:nvSpPr>
        <p:spPr bwMode="auto">
          <a:xfrm>
            <a:off x="1403350" y="908050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Administração do surfactante: SELETIVO (PRECOCE ou TARDIO)</a:t>
            </a:r>
          </a:p>
        </p:txBody>
      </p:sp>
      <p:pic>
        <p:nvPicPr>
          <p:cNvPr id="6963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357563"/>
            <a:ext cx="7848600" cy="731837"/>
          </a:xfrm>
          <a:prstGeom prst="rect">
            <a:avLst/>
          </a:prstGeom>
          <a:noFill/>
        </p:spPr>
      </p:pic>
      <p:pic>
        <p:nvPicPr>
          <p:cNvPr id="6963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005263"/>
            <a:ext cx="7848600" cy="1349375"/>
          </a:xfrm>
          <a:prstGeom prst="rect">
            <a:avLst/>
          </a:prstGeom>
          <a:noFill/>
        </p:spPr>
      </p:pic>
      <p:pic>
        <p:nvPicPr>
          <p:cNvPr id="69640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5426075"/>
            <a:ext cx="7848600" cy="1431925"/>
          </a:xfrm>
          <a:prstGeom prst="rect">
            <a:avLst/>
          </a:prstGeom>
          <a:noFill/>
        </p:spPr>
      </p:pic>
      <p:sp>
        <p:nvSpPr>
          <p:cNvPr id="69641" name="Oval 9"/>
          <p:cNvSpPr>
            <a:spLocks noChangeArrowheads="1"/>
          </p:cNvSpPr>
          <p:nvPr/>
        </p:nvSpPr>
        <p:spPr bwMode="auto">
          <a:xfrm>
            <a:off x="827088" y="3789363"/>
            <a:ext cx="914400" cy="3603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Morte</a:t>
            </a:r>
          </a:p>
        </p:txBody>
      </p:sp>
      <p:sp>
        <p:nvSpPr>
          <p:cNvPr id="69642" name="Oval 10"/>
          <p:cNvSpPr>
            <a:spLocks noChangeArrowheads="1"/>
          </p:cNvSpPr>
          <p:nvPr/>
        </p:nvSpPr>
        <p:spPr bwMode="auto">
          <a:xfrm>
            <a:off x="755650" y="5300663"/>
            <a:ext cx="914400" cy="3603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DBP</a:t>
            </a:r>
          </a:p>
        </p:txBody>
      </p:sp>
      <p:sp>
        <p:nvSpPr>
          <p:cNvPr id="69644" name="Rectangle 12"/>
          <p:cNvSpPr>
            <a:spLocks noChangeArrowheads="1"/>
          </p:cNvSpPr>
          <p:nvPr/>
        </p:nvSpPr>
        <p:spPr bwMode="auto">
          <a:xfrm>
            <a:off x="1403350" y="908050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Administração do surfactante: SELETIVO (PRECOCE ou TARDIO)</a:t>
            </a:r>
          </a:p>
        </p:txBody>
      </p:sp>
      <p:sp>
        <p:nvSpPr>
          <p:cNvPr id="69646" name="Rectangle 14"/>
          <p:cNvSpPr>
            <a:spLocks noChangeArrowheads="1"/>
          </p:cNvSpPr>
          <p:nvPr/>
        </p:nvSpPr>
        <p:spPr bwMode="auto">
          <a:xfrm>
            <a:off x="1403350" y="908050"/>
            <a:ext cx="697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Administração do surfactante: SELETIVO (PRECOCE ou TARDIO)</a:t>
            </a:r>
          </a:p>
        </p:txBody>
      </p:sp>
      <p:pic>
        <p:nvPicPr>
          <p:cNvPr id="69650" name="Picture 18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59788" y="1700213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ChangeArrowheads="1"/>
          </p:cNvSpPr>
          <p:nvPr>
            <p:ph type="body" idx="4294967295"/>
          </p:nvPr>
        </p:nvSpPr>
        <p:spPr bwMode="auto">
          <a:xfrm>
            <a:off x="611188" y="2781300"/>
            <a:ext cx="7848600" cy="3475038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Steven TP et al (2007):estratégia INSURE X Resgate</a:t>
            </a:r>
          </a:p>
          <a:p>
            <a:r>
              <a:rPr lang="pt-BR" smtClean="0"/>
              <a:t>       da Ventil. Mecânica: 0,67;IC a95%:0,57-0,79</a:t>
            </a:r>
          </a:p>
          <a:p>
            <a:r>
              <a:rPr lang="pt-BR" smtClean="0"/>
              <a:t>       de O2 aos 28 dias</a:t>
            </a:r>
          </a:p>
          <a:p>
            <a:r>
              <a:rPr lang="pt-BR" smtClean="0"/>
              <a:t>Interessante: ao entrar no estudo com FiO2&gt;45%:    PCA</a:t>
            </a:r>
          </a:p>
        </p:txBody>
      </p:sp>
      <p:sp>
        <p:nvSpPr>
          <p:cNvPr id="70660" name="Rectangle 4"/>
          <p:cNvSpPr>
            <a:spLocks/>
          </p:cNvSpPr>
          <p:nvPr/>
        </p:nvSpPr>
        <p:spPr bwMode="auto">
          <a:xfrm>
            <a:off x="250825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684213" y="908050"/>
            <a:ext cx="7704137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 </a:t>
            </a:r>
            <a:r>
              <a:rPr lang="pt-BR" sz="2400" b="1">
                <a:solidFill>
                  <a:srgbClr val="0033CC"/>
                </a:solidFill>
              </a:rPr>
              <a:t>INSURE</a:t>
            </a:r>
          </a:p>
          <a:p>
            <a:pPr algn="ctr"/>
            <a:r>
              <a:rPr lang="pt-BR" sz="2400" b="1">
                <a:solidFill>
                  <a:srgbClr val="0033CC"/>
                </a:solidFill>
              </a:rPr>
              <a:t>Intubação, Surfactante, Extubação</a:t>
            </a:r>
            <a:endParaRPr lang="pt-BR">
              <a:solidFill>
                <a:srgbClr val="404040"/>
              </a:solidFill>
            </a:endParaRPr>
          </a:p>
        </p:txBody>
      </p:sp>
      <p:sp>
        <p:nvSpPr>
          <p:cNvPr id="70663" name="AutoShape 7"/>
          <p:cNvSpPr>
            <a:spLocks noChangeArrowheads="1"/>
          </p:cNvSpPr>
          <p:nvPr/>
        </p:nvSpPr>
        <p:spPr bwMode="auto">
          <a:xfrm>
            <a:off x="7092950" y="4076700"/>
            <a:ext cx="341313" cy="401638"/>
          </a:xfrm>
          <a:prstGeom prst="upArrow">
            <a:avLst>
              <a:gd name="adj1" fmla="val 50000"/>
              <a:gd name="adj2" fmla="val 2941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70665" name="AutoShape 9"/>
          <p:cNvSpPr>
            <a:spLocks noChangeArrowheads="1"/>
          </p:cNvSpPr>
          <p:nvPr/>
        </p:nvSpPr>
        <p:spPr bwMode="auto">
          <a:xfrm>
            <a:off x="1042988" y="3644900"/>
            <a:ext cx="342900" cy="400050"/>
          </a:xfrm>
          <a:prstGeom prst="downArrow">
            <a:avLst>
              <a:gd name="adj1" fmla="val 50000"/>
              <a:gd name="adj2" fmla="val 291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70666" name="AutoShape 10"/>
          <p:cNvSpPr>
            <a:spLocks noChangeArrowheads="1"/>
          </p:cNvSpPr>
          <p:nvPr/>
        </p:nvSpPr>
        <p:spPr bwMode="auto">
          <a:xfrm>
            <a:off x="1042988" y="3213100"/>
            <a:ext cx="342900" cy="400050"/>
          </a:xfrm>
          <a:prstGeom prst="downArrow">
            <a:avLst>
              <a:gd name="adj1" fmla="val 50000"/>
              <a:gd name="adj2" fmla="val 291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042988" y="2133600"/>
            <a:ext cx="7632700" cy="446405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000" smtClean="0"/>
              <a:t>Rojas-Reyes MX et al (2012)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 -</a:t>
            </a:r>
            <a:r>
              <a:rPr lang="pt-BR" sz="2000" smtClean="0">
                <a:solidFill>
                  <a:srgbClr val="FF3300"/>
                </a:solidFill>
              </a:rPr>
              <a:t>Surfactante profilático</a:t>
            </a:r>
            <a:r>
              <a:rPr lang="pt-BR" sz="2000" smtClean="0"/>
              <a:t>        </a:t>
            </a:r>
            <a:r>
              <a:rPr lang="pt-BR" sz="2000" smtClean="0">
                <a:solidFill>
                  <a:srgbClr val="FF3300"/>
                </a:solidFill>
              </a:rPr>
              <a:t>rápida extubação para CPAP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endParaRPr lang="pt-BR" sz="2000" smtClean="0"/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BR" sz="2000" smtClean="0"/>
              <a:t>   </a:t>
            </a:r>
            <a:r>
              <a:rPr lang="pt-BR" sz="2000" smtClean="0">
                <a:solidFill>
                  <a:srgbClr val="FF3300"/>
                </a:solidFill>
              </a:rPr>
              <a:t>Aumentou morte ou DBP</a:t>
            </a:r>
            <a:r>
              <a:rPr lang="pt-BR" sz="2000" smtClean="0"/>
              <a:t>: </a:t>
            </a:r>
            <a:r>
              <a:rPr lang="pt-PT" sz="2000" smtClean="0">
                <a:solidFill>
                  <a:srgbClr val="000000"/>
                </a:solidFill>
              </a:rPr>
              <a:t>RR: 1.12, 95% CI 1,02-1,24; número necessário para causar danos de 17),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PT" sz="2000" smtClean="0">
                <a:solidFill>
                  <a:srgbClr val="FF3399"/>
                </a:solidFill>
              </a:rPr>
              <a:t>                                              x</a:t>
            </a:r>
          </a:p>
          <a:p>
            <a:pPr algn="ctr">
              <a:lnSpc>
                <a:spcPct val="90000"/>
              </a:lnSpc>
              <a:buFont typeface="Georgia" pitchFamily="18" charset="0"/>
              <a:buNone/>
            </a:pPr>
            <a:r>
              <a:rPr lang="pt-PT" sz="2000" smtClean="0">
                <a:solidFill>
                  <a:srgbClr val="FF3399"/>
                </a:solidFill>
              </a:rPr>
              <a:t>    </a:t>
            </a:r>
            <a:r>
              <a:rPr lang="pt-PT" sz="2000" b="1" smtClean="0">
                <a:solidFill>
                  <a:srgbClr val="0033CC"/>
                </a:solidFill>
              </a:rPr>
              <a:t>Estabilização precoce com o CPAP nasal e surfactante seletivo</a:t>
            </a:r>
            <a:r>
              <a:rPr lang="pt-PT" sz="2000" smtClean="0">
                <a:solidFill>
                  <a:srgbClr val="FF3399"/>
                </a:solidFill>
              </a:rPr>
              <a:t> 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endParaRPr lang="pt-PT" sz="2000" smtClean="0">
              <a:solidFill>
                <a:srgbClr val="FF3399"/>
              </a:solidFill>
            </a:endParaRPr>
          </a:p>
          <a:p>
            <a:pPr>
              <a:lnSpc>
                <a:spcPct val="90000"/>
              </a:lnSpc>
            </a:pPr>
            <a:r>
              <a:rPr lang="pt-PT" sz="1800" b="1" smtClean="0">
                <a:solidFill>
                  <a:srgbClr val="FF3300"/>
                </a:solidFill>
              </a:rPr>
              <a:t>RN&lt;1250g e intubação eletiva e surfactante (como fazíamos): diminuiu necessidade de VM,</a:t>
            </a:r>
          </a:p>
          <a:p>
            <a:pPr>
              <a:lnSpc>
                <a:spcPct val="90000"/>
              </a:lnSpc>
              <a:buFont typeface="Georgia" pitchFamily="18" charset="0"/>
              <a:buNone/>
            </a:pPr>
            <a:r>
              <a:rPr lang="pt-PT" sz="1800" b="1" smtClean="0">
                <a:solidFill>
                  <a:srgbClr val="FF3300"/>
                </a:solidFill>
              </a:rPr>
              <a:t>                              mas sem efeito em:</a:t>
            </a:r>
          </a:p>
          <a:p>
            <a:pPr>
              <a:lnSpc>
                <a:spcPct val="90000"/>
              </a:lnSpc>
            </a:pPr>
            <a:r>
              <a:rPr lang="pt-PT" sz="1800" b="1" smtClean="0">
                <a:solidFill>
                  <a:srgbClr val="FF3300"/>
                </a:solidFill>
              </a:rPr>
              <a:t>-duração da oxigenoterapia/tempo de VM/ internação Hospitalar </a:t>
            </a:r>
            <a:endParaRPr lang="pt-BR" sz="1800" b="1" smtClean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</a:pPr>
            <a:endParaRPr lang="pt-BR" sz="1800" b="1" smtClean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</a:pPr>
            <a:endParaRPr lang="pt-BR" sz="1800" b="1" smtClean="0">
              <a:solidFill>
                <a:srgbClr val="FF3300"/>
              </a:solidFill>
            </a:endParaRPr>
          </a:p>
          <a:p>
            <a:pPr>
              <a:lnSpc>
                <a:spcPct val="90000"/>
              </a:lnSpc>
            </a:pPr>
            <a:endParaRPr lang="pt-BR" sz="1100" smtClean="0"/>
          </a:p>
          <a:p>
            <a:pPr>
              <a:lnSpc>
                <a:spcPct val="90000"/>
              </a:lnSpc>
            </a:pPr>
            <a:endParaRPr lang="pt-BR" sz="1100" smtClean="0"/>
          </a:p>
        </p:txBody>
      </p:sp>
      <p:sp>
        <p:nvSpPr>
          <p:cNvPr id="71684" name="Rectangle 4"/>
          <p:cNvSpPr>
            <a:spLocks/>
          </p:cNvSpPr>
          <p:nvPr/>
        </p:nvSpPr>
        <p:spPr bwMode="auto">
          <a:xfrm>
            <a:off x="250825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sp>
        <p:nvSpPr>
          <p:cNvPr id="71686" name="AutoShape 6"/>
          <p:cNvSpPr>
            <a:spLocks noChangeArrowheads="1"/>
          </p:cNvSpPr>
          <p:nvPr/>
        </p:nvSpPr>
        <p:spPr bwMode="auto">
          <a:xfrm>
            <a:off x="4284663" y="2565400"/>
            <a:ext cx="400050" cy="269875"/>
          </a:xfrm>
          <a:prstGeom prst="rightArrow">
            <a:avLst>
              <a:gd name="adj1" fmla="val 50000"/>
              <a:gd name="adj2" fmla="val 3705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687" name="AutoShape 7"/>
          <p:cNvSpPr>
            <a:spLocks noChangeArrowheads="1"/>
          </p:cNvSpPr>
          <p:nvPr/>
        </p:nvSpPr>
        <p:spPr bwMode="auto">
          <a:xfrm>
            <a:off x="1187450" y="2565400"/>
            <a:ext cx="287338" cy="782638"/>
          </a:xfrm>
          <a:prstGeom prst="curvedRightArrow">
            <a:avLst>
              <a:gd name="adj1" fmla="val 54475"/>
              <a:gd name="adj2" fmla="val 10895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688" name="AutoShape 8"/>
          <p:cNvSpPr>
            <a:spLocks noChangeArrowheads="1"/>
          </p:cNvSpPr>
          <p:nvPr/>
        </p:nvSpPr>
        <p:spPr bwMode="auto">
          <a:xfrm>
            <a:off x="1042988" y="5300663"/>
            <a:ext cx="287337" cy="782637"/>
          </a:xfrm>
          <a:prstGeom prst="curvedRightArrow">
            <a:avLst>
              <a:gd name="adj1" fmla="val 54475"/>
              <a:gd name="adj2" fmla="val 10895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331913" y="2997200"/>
            <a:ext cx="6400800" cy="3475038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lnSpc>
                <a:spcPct val="8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None/>
            </a:pPr>
            <a:r>
              <a:rPr lang="pt-BR" sz="2800" b="1" smtClean="0">
                <a:solidFill>
                  <a:srgbClr val="0033CC"/>
                </a:solidFill>
              </a:rPr>
              <a:t>Lembrem-se que as evidências mudam em decorrer do tempo, pois se não validarmos nossas condutas podemos causar mais mal do que bem para o recém-nascido (Guinsburg,2010)</a:t>
            </a:r>
          </a:p>
          <a:p>
            <a:pPr algn="ctr"/>
            <a:endParaRPr lang="pt-BR" sz="2800" smtClean="0">
              <a:solidFill>
                <a:srgbClr val="0033CC"/>
              </a:solidFill>
            </a:endParaRPr>
          </a:p>
        </p:txBody>
      </p:sp>
      <p:sp>
        <p:nvSpPr>
          <p:cNvPr id="73732" name="Rectangle 4"/>
          <p:cNvSpPr>
            <a:spLocks/>
          </p:cNvSpPr>
          <p:nvPr/>
        </p:nvSpPr>
        <p:spPr bwMode="auto">
          <a:xfrm>
            <a:off x="250825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pic>
        <p:nvPicPr>
          <p:cNvPr id="73734" name="Picture 4" descr="Cópia de Imagem4GHJUIOK (24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5229225"/>
            <a:ext cx="1436688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723" name="Group 19"/>
          <p:cNvGraphicFramePr>
            <a:graphicFrameLocks noGrp="1"/>
          </p:cNvGraphicFramePr>
          <p:nvPr/>
        </p:nvGraphicFramePr>
        <p:xfrm>
          <a:off x="900113" y="2276475"/>
          <a:ext cx="6840537" cy="700088"/>
        </p:xfrm>
        <a:graphic>
          <a:graphicData uri="http://schemas.openxmlformats.org/drawingml/2006/table">
            <a:tbl>
              <a:tblPr/>
              <a:tblGrid>
                <a:gridCol w="6116637"/>
                <a:gridCol w="723900"/>
              </a:tblGrid>
              <a:tr h="458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Assistência respirat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ria imediata ao pr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-termo extremo Ventila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mecânica e surfactante, CPAP nasal precoce e surfactante seletivo ou Intuba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ão, surfactante e CPAPnasal:Evidências (3061 RN!)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rebuchet MS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2710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2420938"/>
            <a:ext cx="352425" cy="285750"/>
          </a:xfrm>
          <a:prstGeom prst="rect">
            <a:avLst/>
          </a:prstGeom>
          <a:noFill/>
        </p:spPr>
      </p:pic>
      <p:sp>
        <p:nvSpPr>
          <p:cNvPr id="72724" name="Rectangle 4"/>
          <p:cNvSpPr>
            <a:spLocks noChangeArrowheads="1"/>
          </p:cNvSpPr>
          <p:nvPr>
            <p:ph type="body" idx="4294967295"/>
          </p:nvPr>
        </p:nvSpPr>
        <p:spPr bwMode="auto">
          <a:xfrm>
            <a:off x="1258888" y="3213100"/>
            <a:ext cx="5545137" cy="863600"/>
          </a:xfrm>
          <a:prstGeom prst="rect">
            <a:avLst/>
          </a:prstGeom>
          <a:solidFill>
            <a:srgbClr val="00FF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b="1" i="1" smtClean="0"/>
              <a:t>“Menos é MAIS , para o apoio gentil aos prematuros extremos” </a:t>
            </a:r>
            <a:r>
              <a:rPr lang="pt-BR" altLang="ja-JP" b="1" i="1" smtClean="0">
                <a:ea typeface="MS PGothic" pitchFamily="34" charset="-128"/>
              </a:rPr>
              <a:t>Fusch</a:t>
            </a:r>
            <a:r>
              <a:rPr lang="pt-BR" altLang="ja-JP" smtClean="0">
                <a:ea typeface="MS PGothic" pitchFamily="34" charset="-128"/>
              </a:rPr>
              <a:t> C</a:t>
            </a:r>
            <a:endParaRPr lang="pt-BR" smtClean="0"/>
          </a:p>
        </p:txBody>
      </p:sp>
      <p:sp>
        <p:nvSpPr>
          <p:cNvPr id="72725" name="Rectangle 21"/>
          <p:cNvSpPr>
            <a:spLocks noChangeArrowheads="1"/>
          </p:cNvSpPr>
          <p:nvPr/>
        </p:nvSpPr>
        <p:spPr bwMode="auto">
          <a:xfrm>
            <a:off x="755650" y="4149725"/>
            <a:ext cx="7056438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/>
              <a:t>Para os recém-nascidos pré-termos extremos (&lt;1000g ao nascer), quanto à assistência ventilatória imediata, as evidências nos orientam:</a:t>
            </a:r>
          </a:p>
          <a:p>
            <a:endParaRPr lang="pt-BR"/>
          </a:p>
          <a:p>
            <a:r>
              <a:rPr lang="pt-BR"/>
              <a:t> </a:t>
            </a:r>
            <a:r>
              <a:rPr lang="pt-BR" b="1">
                <a:solidFill>
                  <a:srgbClr val="FF0066"/>
                </a:solidFill>
              </a:rPr>
              <a:t>iniciar imediatamente ao nascer o CPAP nasal em selo </a:t>
            </a:r>
          </a:p>
          <a:p>
            <a:r>
              <a:rPr lang="pt-BR" b="1">
                <a:solidFill>
                  <a:srgbClr val="FF0066"/>
                </a:solidFill>
              </a:rPr>
              <a:t>d`água; se o RN apresentar necessidade de O2 acima de 35%-45%,deverá ser intubado e receber o surfactante nas primeiras 2 horas de vida.</a:t>
            </a:r>
            <a:r>
              <a:rPr lang="pt-BR"/>
              <a:t> </a:t>
            </a:r>
          </a:p>
        </p:txBody>
      </p:sp>
      <p:sp>
        <p:nvSpPr>
          <p:cNvPr id="72726" name="Rectangle 22"/>
          <p:cNvSpPr>
            <a:spLocks/>
          </p:cNvSpPr>
          <p:nvPr/>
        </p:nvSpPr>
        <p:spPr bwMode="auto">
          <a:xfrm>
            <a:off x="250825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72727" name="Rectangle 23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sp>
        <p:nvSpPr>
          <p:cNvPr id="72730" name="Rectangle 26"/>
          <p:cNvSpPr>
            <a:spLocks noChangeArrowheads="1"/>
          </p:cNvSpPr>
          <p:nvPr/>
        </p:nvSpPr>
        <p:spPr bwMode="auto">
          <a:xfrm>
            <a:off x="755650" y="4149725"/>
            <a:ext cx="7056438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/>
              <a:t>Para os recém-nascidos pré-termos extremos (&lt;1000g ao nascer), quanto à assistência ventilatória imediata, as evidências nos orientam:</a:t>
            </a:r>
          </a:p>
          <a:p>
            <a:endParaRPr lang="pt-BR"/>
          </a:p>
          <a:p>
            <a:r>
              <a:rPr lang="pt-BR"/>
              <a:t> </a:t>
            </a:r>
            <a:r>
              <a:rPr lang="pt-BR" b="1">
                <a:solidFill>
                  <a:srgbClr val="FF0066"/>
                </a:solidFill>
              </a:rPr>
              <a:t>iniciar imediatamente ao nascer o CPAP nasal em selo </a:t>
            </a:r>
          </a:p>
          <a:p>
            <a:r>
              <a:rPr lang="pt-BR" b="1">
                <a:solidFill>
                  <a:srgbClr val="FF0066"/>
                </a:solidFill>
              </a:rPr>
              <a:t>d`água; se o RN apresentar necessidade de O2 acima de 35%-45%,deverá ser intubado e receber o surfactante nas primeiras 2 horas de vida.</a:t>
            </a:r>
            <a:r>
              <a:rPr lang="pt-BR"/>
              <a:t> </a:t>
            </a:r>
          </a:p>
        </p:txBody>
      </p:sp>
      <p:pic>
        <p:nvPicPr>
          <p:cNvPr id="72734" name="Picture 30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16688" y="3789363"/>
            <a:ext cx="298450" cy="298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258888" y="2924175"/>
            <a:ext cx="6400800" cy="3475038"/>
          </a:xfrm>
          <a:prstGeom prst="rect">
            <a:avLst/>
          </a:prstGeom>
        </p:spPr>
        <p:txBody>
          <a:bodyPr/>
          <a:lstStyle/>
          <a:p>
            <a:pPr>
              <a:buFont typeface="Georgia" pitchFamily="18" charset="0"/>
              <a:buNone/>
            </a:pPr>
            <a:r>
              <a:rPr lang="pt-BR" sz="2000" b="1" smtClean="0">
                <a:solidFill>
                  <a:srgbClr val="FF3300"/>
                </a:solidFill>
              </a:rPr>
              <a:t>Preditores de falha do CPAPn</a:t>
            </a:r>
            <a:r>
              <a:rPr lang="pt-BR" sz="2000" b="1" smtClean="0">
                <a:solidFill>
                  <a:srgbClr val="FFFF00"/>
                </a:solidFill>
              </a:rPr>
              <a:t> </a:t>
            </a:r>
            <a:r>
              <a:rPr lang="pt-BR" sz="2000" b="1" smtClean="0"/>
              <a:t>(Fuchs W X,2011)</a:t>
            </a:r>
          </a:p>
          <a:p>
            <a:pPr>
              <a:buFont typeface="Georgia" pitchFamily="18" charset="0"/>
              <a:buNone/>
            </a:pPr>
            <a:r>
              <a:rPr lang="pt-BR" sz="2000" smtClean="0"/>
              <a:t>                (RN de 23-28 sem;225 RN)</a:t>
            </a:r>
          </a:p>
          <a:p>
            <a:r>
              <a:rPr lang="pt-BR" sz="2000" smtClean="0"/>
              <a:t>51% </a:t>
            </a:r>
            <a:r>
              <a:rPr lang="pt-BR" sz="2000" b="1" smtClean="0">
                <a:solidFill>
                  <a:srgbClr val="FF0066"/>
                </a:solidFill>
              </a:rPr>
              <a:t>DE FALHA</a:t>
            </a:r>
            <a:r>
              <a:rPr lang="pt-BR" sz="2000" smtClean="0"/>
              <a:t> entre 3-19 hs (mediana:5,6hs)</a:t>
            </a:r>
          </a:p>
          <a:p>
            <a:r>
              <a:rPr lang="pt-BR" sz="2000" b="1" smtClean="0">
                <a:solidFill>
                  <a:schemeClr val="accent1"/>
                </a:solidFill>
              </a:rPr>
              <a:t>Preditores:FiO2 de 35%-45% </a:t>
            </a:r>
          </a:p>
          <a:p>
            <a:pPr algn="ctr">
              <a:buFont typeface="Georgia" pitchFamily="18" charset="0"/>
              <a:buNone/>
            </a:pPr>
            <a:r>
              <a:rPr lang="pt-BR" sz="1600" b="1" smtClean="0">
                <a:solidFill>
                  <a:schemeClr val="accent1"/>
                </a:solidFill>
              </a:rPr>
              <a:t>(CONSIDERAR&gt;25% NO SEXO MASCULINO!*)</a:t>
            </a:r>
          </a:p>
          <a:p>
            <a:r>
              <a:rPr lang="pt-BR" sz="2000" smtClean="0"/>
              <a:t>Diminui o tempo para o uso do surfactante (</a:t>
            </a:r>
            <a:r>
              <a:rPr lang="pt-BR" sz="2000" smtClean="0">
                <a:solidFill>
                  <a:srgbClr val="FF0066"/>
                </a:solidFill>
              </a:rPr>
              <a:t>intubação seletiva precoce</a:t>
            </a:r>
            <a:r>
              <a:rPr lang="pt-BR" sz="2000" smtClean="0"/>
              <a:t>) sem aumento na taxa de intubação em relação a Fio2 &gt;45% e 60%</a:t>
            </a:r>
          </a:p>
          <a:p>
            <a:endParaRPr lang="pt-BR" sz="2000" smtClean="0"/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1692275" y="1989138"/>
            <a:ext cx="5545138" cy="863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sz="2200">
                <a:solidFill>
                  <a:srgbClr val="404040"/>
                </a:solidFill>
                <a:latin typeface="Trebuchet MS" pitchFamily="34" charset="0"/>
              </a:rPr>
              <a:t>Evitar o </a:t>
            </a:r>
            <a:r>
              <a:rPr lang="pt-BR" sz="2200" b="1">
                <a:solidFill>
                  <a:srgbClr val="404040"/>
                </a:solidFill>
                <a:latin typeface="Trebuchet MS" pitchFamily="34" charset="0"/>
              </a:rPr>
              <a:t>CPAP fútil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sz="2200">
                <a:solidFill>
                  <a:srgbClr val="404040"/>
                </a:solidFill>
                <a:latin typeface="Trebuchet MS" pitchFamily="34" charset="0"/>
              </a:rPr>
              <a:t>Privilegiar o </a:t>
            </a:r>
            <a:r>
              <a:rPr lang="pt-BR" sz="2200" b="1">
                <a:solidFill>
                  <a:srgbClr val="404040"/>
                </a:solidFill>
                <a:latin typeface="Trebuchet MS" pitchFamily="34" charset="0"/>
              </a:rPr>
              <a:t>SURFACTANTE SELETIVO</a:t>
            </a:r>
          </a:p>
        </p:txBody>
      </p:sp>
      <p:sp>
        <p:nvSpPr>
          <p:cNvPr id="74757" name="Rectangle 5"/>
          <p:cNvSpPr>
            <a:spLocks/>
          </p:cNvSpPr>
          <p:nvPr/>
        </p:nvSpPr>
        <p:spPr bwMode="auto">
          <a:xfrm>
            <a:off x="250825" y="188913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74758" name="Rectangle 6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sp>
        <p:nvSpPr>
          <p:cNvPr id="74759" name="Text Box 7"/>
          <p:cNvSpPr txBox="1">
            <a:spLocks noChangeArrowheads="1"/>
          </p:cNvSpPr>
          <p:nvPr/>
        </p:nvSpPr>
        <p:spPr bwMode="auto">
          <a:xfrm>
            <a:off x="7143750" y="6256338"/>
            <a:ext cx="16398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*</a:t>
            </a:r>
            <a:r>
              <a:rPr lang="pt-BR" sz="1600"/>
              <a:t>Rocha G, 2013</a:t>
            </a:r>
          </a:p>
        </p:txBody>
      </p:sp>
      <p:pic>
        <p:nvPicPr>
          <p:cNvPr id="74760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29972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64" name="Picture 12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12088" y="5876925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95288" y="188913"/>
            <a:ext cx="7620000" cy="1143000"/>
          </a:xfrm>
        </p:spPr>
        <p:txBody>
          <a:bodyPr wrap="square" numCol="1" anchor="ctr" compatLnSpc="1">
            <a:prstTxWarp prst="textNoShape">
              <a:avLst/>
            </a:prstTxWarp>
          </a:bodyPr>
          <a:lstStyle/>
          <a:p>
            <a:pPr algn="ctr"/>
            <a:r>
              <a:rPr lang="pt-BR" b="0" smtClean="0">
                <a:solidFill>
                  <a:srgbClr val="0D02E4"/>
                </a:solidFill>
                <a:effectLst/>
              </a:rPr>
              <a:t>O QUE FAZEMOS NO HRAS</a:t>
            </a:r>
          </a:p>
        </p:txBody>
      </p:sp>
      <p:sp>
        <p:nvSpPr>
          <p:cNvPr id="78851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2492375"/>
            <a:ext cx="7620000" cy="5519738"/>
          </a:xfrm>
        </p:spPr>
        <p:txBody>
          <a:bodyPr/>
          <a:lstStyle/>
          <a:p>
            <a:pPr marL="342900" indent="-228600">
              <a:lnSpc>
                <a:spcPct val="80000"/>
              </a:lnSpc>
              <a:buFont typeface="Georgia" pitchFamily="18" charset="0"/>
              <a:buNone/>
            </a:pPr>
            <a:r>
              <a:rPr lang="pt-BR" sz="1500" smtClean="0">
                <a:solidFill>
                  <a:schemeClr val="accent1"/>
                </a:solidFill>
              </a:rPr>
              <a:t>                    </a:t>
            </a:r>
            <a:r>
              <a:rPr lang="pt-BR" sz="1800" b="1" smtClean="0">
                <a:solidFill>
                  <a:schemeClr val="accent1"/>
                </a:solidFill>
              </a:rPr>
              <a:t>Surfactante seletivo nas primeiras 2 horas de vida</a:t>
            </a:r>
          </a:p>
          <a:p>
            <a:pPr marL="342900" indent="-228600">
              <a:lnSpc>
                <a:spcPct val="80000"/>
              </a:lnSpc>
            </a:pPr>
            <a:r>
              <a:rPr lang="pt-BR" sz="2000" smtClean="0">
                <a:solidFill>
                  <a:schemeClr val="accent1"/>
                </a:solidFill>
              </a:rPr>
              <a:t>1-</a:t>
            </a:r>
            <a:r>
              <a:rPr lang="pt-BR" sz="2000" b="1" smtClean="0">
                <a:solidFill>
                  <a:schemeClr val="accent1"/>
                </a:solidFill>
              </a:rPr>
              <a:t>Normas de Reanimação-Academia Americana de Pediatria-2016 (Perlman JM et al,2015)</a:t>
            </a:r>
            <a:endParaRPr lang="pt-BR" sz="2000" smtClean="0">
              <a:solidFill>
                <a:schemeClr val="accent1"/>
              </a:solidFill>
            </a:endParaRPr>
          </a:p>
          <a:p>
            <a:pPr marL="342900" indent="-228600">
              <a:lnSpc>
                <a:spcPct val="80000"/>
              </a:lnSpc>
              <a:buFont typeface="Georgia" pitchFamily="18" charset="0"/>
              <a:buNone/>
            </a:pPr>
            <a:r>
              <a:rPr lang="pt-BR" sz="1500" smtClean="0"/>
              <a:t>              </a:t>
            </a:r>
            <a:r>
              <a:rPr lang="pt-BR" sz="2000" smtClean="0"/>
              <a:t>Para os RN &lt;29 semanas: todos os procedimentos de reanimação (ventilação com pressão positiva, intubação, a massagem cardíaca e a inserção de cateter vascular podem ser executados no paciente envolvido </a:t>
            </a:r>
            <a:r>
              <a:rPr lang="pt-BR" sz="2000" b="1" smtClean="0"/>
              <a:t>em saco plástico</a:t>
            </a:r>
            <a:r>
              <a:rPr lang="pt-BR" sz="2000" smtClean="0"/>
              <a:t>, com o objetivo de manter a temperatura axilar em aproximadamente 36,5oC. Deve ser evitada a hipertermia, pois agrava lesões cerebrais em RN asfixiados. Iniciar com FiO2 a 30% com oximetria de pulso.</a:t>
            </a:r>
          </a:p>
          <a:p>
            <a:pPr marL="342900" indent="-228600">
              <a:lnSpc>
                <a:spcPct val="80000"/>
              </a:lnSpc>
            </a:pPr>
            <a:r>
              <a:rPr lang="pt-BR" sz="2000" smtClean="0">
                <a:solidFill>
                  <a:schemeClr val="accent1"/>
                </a:solidFill>
              </a:rPr>
              <a:t>2-</a:t>
            </a:r>
            <a:r>
              <a:rPr lang="pt-BR" sz="2000" b="1" smtClean="0">
                <a:solidFill>
                  <a:schemeClr val="accent1"/>
                </a:solidFill>
              </a:rPr>
              <a:t>Para os RN com respiração espontânea</a:t>
            </a:r>
            <a:r>
              <a:rPr lang="pt-BR" sz="2000" smtClean="0"/>
              <a:t>: </a:t>
            </a:r>
            <a:endParaRPr lang="pt-BR" sz="2000" b="1" smtClean="0"/>
          </a:p>
          <a:p>
            <a:pPr marL="342900" indent="-228600">
              <a:lnSpc>
                <a:spcPct val="80000"/>
              </a:lnSpc>
              <a:buFont typeface="Georgia" pitchFamily="18" charset="0"/>
              <a:buNone/>
            </a:pPr>
            <a:r>
              <a:rPr lang="pt-BR" sz="2000" b="1" smtClean="0"/>
              <a:t>      -CPAP nasal em selo d`agua</a:t>
            </a:r>
            <a:r>
              <a:rPr lang="pt-BR" sz="2000" smtClean="0"/>
              <a:t>: pressão de +5cmH2O;fluxo de 5 l/min; FiO2 de 40%</a:t>
            </a:r>
          </a:p>
          <a:p>
            <a:pPr marL="342900" indent="-228600">
              <a:lnSpc>
                <a:spcPct val="80000"/>
              </a:lnSpc>
            </a:pPr>
            <a:r>
              <a:rPr lang="pt-BR" sz="2000" smtClean="0"/>
              <a:t>3-</a:t>
            </a:r>
            <a:r>
              <a:rPr lang="pt-BR" sz="2000" b="1" smtClean="0"/>
              <a:t>Solicitar a realização do Rx de tórax imediatamente.</a:t>
            </a:r>
            <a:endParaRPr lang="pt-BR" sz="2000" smtClean="0"/>
          </a:p>
        </p:txBody>
      </p:sp>
      <p:graphicFrame>
        <p:nvGraphicFramePr>
          <p:cNvPr id="47123" name="Group 19"/>
          <p:cNvGraphicFramePr>
            <a:graphicFrameLocks noGrp="1"/>
          </p:cNvGraphicFramePr>
          <p:nvPr/>
        </p:nvGraphicFramePr>
        <p:xfrm>
          <a:off x="468313" y="1557338"/>
          <a:ext cx="7561262" cy="944562"/>
        </p:xfrm>
        <a:graphic>
          <a:graphicData uri="http://schemas.openxmlformats.org/drawingml/2006/table">
            <a:tbl>
              <a:tblPr/>
              <a:tblGrid>
                <a:gridCol w="6761162"/>
                <a:gridCol w="800100"/>
              </a:tblGrid>
              <a:tr h="944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Pct val="130000"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Assistência respirat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ria imediata aos rec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 pr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-termos (25-32 semanas): Uso do surfactante seletivo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Equipe de Neonatologia do Hospital Regional da Asa Sul/SES/DF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Trebuchet MS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300"/>
                        </a:spcAft>
                        <a:buClrTx/>
                        <a:buSzPct val="130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rebuchet MS" pitchFamily="34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8855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4388" y="170021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468313" y="765175"/>
            <a:ext cx="8280400" cy="6092825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4-</a:t>
            </a:r>
            <a:r>
              <a:rPr lang="pt-BR" sz="1800" b="1" smtClean="0"/>
              <a:t>SURFACTANTE</a:t>
            </a:r>
            <a:r>
              <a:rPr lang="pt-BR" sz="1800" smtClean="0"/>
              <a:t>: 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pt-BR" sz="1800" smtClean="0"/>
              <a:t>   Necessidade de aumento da FiO2 acima de 45% para manter PSaO2 (Saturação de Oxigênio) alvo (a saturação alvo em 5 minutos é de 70-80%, de 5-10 minutos, 80-90% e a partir de 10 minutos, 90-95%),  ainda nas primeiras 2h de vida. </a:t>
            </a:r>
            <a:r>
              <a:rPr lang="pt-BR" sz="1800" b="1" smtClean="0"/>
              <a:t>Não aguardar resultado do Rx.</a:t>
            </a:r>
            <a:endParaRPr lang="pt-BR" sz="1800" smtClean="0"/>
          </a:p>
          <a:p>
            <a:pPr>
              <a:lnSpc>
                <a:spcPct val="80000"/>
              </a:lnSpc>
            </a:pPr>
            <a:r>
              <a:rPr lang="pt-BR" sz="1800" smtClean="0"/>
              <a:t>Intubação: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pt-BR" sz="1800" smtClean="0"/>
              <a:t>      -Inserir a cânula (2,5mm para RN &lt;1000g)  usando a regra 7-8-9 de Tochen (1979): peso +2. No entanto, </a:t>
            </a:r>
            <a:r>
              <a:rPr lang="pt-BR" sz="1800" b="1" smtClean="0"/>
              <a:t>para os RN &lt;750g, introduzir 6 cm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pt-BR" sz="1800" b="1" smtClean="0"/>
              <a:t>      -</a:t>
            </a:r>
            <a:r>
              <a:rPr lang="pt-BR" sz="1800" smtClean="0"/>
              <a:t>iniciar ventilação com PIP de 20-25 cm de H2O  e PEEP de 5 cm de H2O</a:t>
            </a:r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pt-BR" sz="1800" smtClean="0"/>
              <a:t>     -Remover para a UTI Neonatal em incubadora de transporte aquecida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5-</a:t>
            </a:r>
            <a:r>
              <a:rPr lang="pt-BR" sz="1800" b="1" smtClean="0"/>
              <a:t>EXTUBAR </a:t>
            </a:r>
            <a:r>
              <a:rPr lang="pt-BR" sz="1800" smtClean="0"/>
              <a:t>(quando possível, dentro de 1 hora) se: </a:t>
            </a:r>
            <a:r>
              <a:rPr lang="pt-BR" sz="1800" i="1" smtClean="0"/>
              <a:t>drive</a:t>
            </a:r>
            <a:r>
              <a:rPr lang="pt-BR" sz="1800" smtClean="0"/>
              <a:t> respiratório; FiO2 &lt;40% (para PSaO2 90-95%), MAP &lt;7cmH2O, PaCO2 &lt;60mmHg e pH&gt;7,20, FR &lt;15pm; PIP de 15cmH2O.*.</a:t>
            </a:r>
            <a:endParaRPr lang="pt-BR" sz="1800" b="1" i="1" smtClean="0"/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pt-BR" sz="1800" b="1" i="1" smtClean="0"/>
              <a:t>         *A gasometria para esta avaliação pode ser venosa ou arterial.</a:t>
            </a:r>
            <a:endParaRPr lang="pt-BR" sz="1800" smtClean="0"/>
          </a:p>
          <a:p>
            <a:pPr>
              <a:lnSpc>
                <a:spcPct val="80000"/>
              </a:lnSpc>
            </a:pPr>
            <a:r>
              <a:rPr lang="pt-BR" sz="1800" smtClean="0"/>
              <a:t>6-</a:t>
            </a:r>
            <a:r>
              <a:rPr lang="pt-BR" sz="1800" b="1" smtClean="0"/>
              <a:t>Para os RN que necessitam de INTUBAÇÃO IMEDIATA</a:t>
            </a:r>
            <a:endParaRPr lang="pt-BR" sz="1800" smtClean="0"/>
          </a:p>
          <a:p>
            <a:pPr>
              <a:lnSpc>
                <a:spcPct val="80000"/>
              </a:lnSpc>
              <a:buFont typeface="Georgia" pitchFamily="18" charset="0"/>
              <a:buNone/>
            </a:pPr>
            <a:r>
              <a:rPr lang="pt-BR" sz="1800" smtClean="0"/>
              <a:t>    Proceder a intubação como estabelecida, com FiO2 de 45%  e FAZER SURFACTANTE, não havendo a necessidade de esperar pelo RX de tórax. A extubação segue as normas já estabelecidas</a:t>
            </a:r>
            <a:r>
              <a:rPr lang="pt-BR" sz="1800" b="1" smtClean="0"/>
              <a:t>.</a:t>
            </a:r>
          </a:p>
          <a:p>
            <a:pPr>
              <a:lnSpc>
                <a:spcPct val="80000"/>
              </a:lnSpc>
            </a:pPr>
            <a:endParaRPr lang="pt-BR" sz="1800" smtClean="0"/>
          </a:p>
          <a:p>
            <a:pPr>
              <a:lnSpc>
                <a:spcPct val="80000"/>
              </a:lnSpc>
            </a:pPr>
            <a:r>
              <a:rPr lang="pt-BR" sz="1200" smtClean="0"/>
              <a:t>                               </a:t>
            </a:r>
            <a:r>
              <a:rPr lang="pt-BR" sz="1300" b="1" i="1" smtClean="0"/>
              <a:t>*A gasometria para esta avaliação pode ser venosa ou arterial.</a:t>
            </a:r>
            <a:endParaRPr lang="pt-BR" sz="1200" smtClean="0"/>
          </a:p>
          <a:p>
            <a:pPr>
              <a:lnSpc>
                <a:spcPct val="80000"/>
              </a:lnSpc>
            </a:pPr>
            <a:endParaRPr lang="pt-BR" sz="1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0" y="1557338"/>
            <a:ext cx="8893175" cy="4535487"/>
          </a:xfrm>
          <a:prstGeom prst="rect">
            <a:avLst/>
          </a:prstGeom>
        </p:spPr>
        <p:txBody>
          <a:bodyPr/>
          <a:lstStyle/>
          <a:p>
            <a:pPr algn="ctr">
              <a:buFont typeface="Georgia" pitchFamily="18" charset="0"/>
              <a:buNone/>
            </a:pPr>
            <a:r>
              <a:rPr lang="pt-BR" sz="2800" b="1" smtClean="0">
                <a:solidFill>
                  <a:schemeClr val="accent1"/>
                </a:solidFill>
              </a:rPr>
              <a:t>Como aplicar um surfactante sem a necessidade de intubar?</a:t>
            </a:r>
            <a:endParaRPr lang="pt-BR" altLang="ja-JP" sz="2800" smtClean="0">
              <a:solidFill>
                <a:schemeClr val="accent1"/>
              </a:solidFill>
              <a:ea typeface="MS PGothic" pitchFamily="34" charset="-128"/>
            </a:endParaRPr>
          </a:p>
          <a:p>
            <a:r>
              <a:rPr lang="pt-BR" altLang="ja-JP" sz="2800" smtClean="0">
                <a:ea typeface="MS PGothic" pitchFamily="34" charset="-128"/>
              </a:rPr>
              <a:t> 	Intubar para fazer o surfactante, deixa muita incerteza na extubação (o chamado INSURE-intubar-surfactante-extubação; o </a:t>
            </a:r>
            <a:r>
              <a:rPr lang="pt-BR" altLang="ja-JP" sz="2800" b="1" smtClean="0">
                <a:ea typeface="MS PGothic" pitchFamily="34" charset="-128"/>
              </a:rPr>
              <a:t>E</a:t>
            </a:r>
            <a:r>
              <a:rPr lang="pt-BR" altLang="ja-JP" sz="2800" smtClean="0">
                <a:ea typeface="MS PGothic" pitchFamily="34" charset="-128"/>
              </a:rPr>
              <a:t> de extubar fica  muitas vezes faltando!).</a:t>
            </a:r>
          </a:p>
          <a:p>
            <a:pPr algn="ctr"/>
            <a:r>
              <a:rPr lang="pt-BR" altLang="ja-JP" sz="2800" smtClean="0">
                <a:ea typeface="MS PGothic" pitchFamily="34" charset="-128"/>
              </a:rPr>
              <a:t> </a:t>
            </a:r>
            <a:r>
              <a:rPr lang="pt-BR" altLang="ja-JP" sz="2800" b="1" smtClean="0">
                <a:solidFill>
                  <a:schemeClr val="accent1"/>
                </a:solidFill>
                <a:ea typeface="MS PGothic" pitchFamily="34" charset="-128"/>
              </a:rPr>
              <a:t>O surfactante é aplicado através de um tubo de alimentação pela traquéia com bebes em respiração espontânea </a:t>
            </a:r>
            <a:r>
              <a:rPr lang="pt-BR" altLang="ja-JP" sz="2800" smtClean="0">
                <a:solidFill>
                  <a:schemeClr val="accent1"/>
                </a:solidFill>
                <a:ea typeface="MS PGothic" pitchFamily="34" charset="-128"/>
              </a:rPr>
              <a:t>(seria um </a:t>
            </a:r>
            <a:r>
              <a:rPr lang="pt-BR" altLang="ja-JP" sz="2800" b="1" i="1" smtClean="0">
                <a:solidFill>
                  <a:schemeClr val="accent1"/>
                </a:solidFill>
                <a:ea typeface="MS PGothic" pitchFamily="34" charset="-128"/>
              </a:rPr>
              <a:t>mini INSURE</a:t>
            </a:r>
            <a:r>
              <a:rPr lang="pt-BR" altLang="ja-JP" sz="2800" smtClean="0">
                <a:ea typeface="MS PGothic" pitchFamily="34" charset="-128"/>
              </a:rPr>
              <a:t> </a:t>
            </a:r>
            <a:endParaRPr lang="pt-BR" sz="2800" smtClean="0"/>
          </a:p>
        </p:txBody>
      </p:sp>
      <p:sp>
        <p:nvSpPr>
          <p:cNvPr id="80900" name="Rectangle 4"/>
          <p:cNvSpPr>
            <a:spLocks/>
          </p:cNvSpPr>
          <p:nvPr/>
        </p:nvSpPr>
        <p:spPr bwMode="auto">
          <a:xfrm>
            <a:off x="250825" y="333375"/>
            <a:ext cx="82089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algn="r">
              <a:buClr>
                <a:srgbClr val="C3260C"/>
              </a:buClr>
              <a:buSzPct val="128000"/>
              <a:buFont typeface="Georgia" pitchFamily="18" charset="0"/>
              <a:buChar char="*"/>
            </a:pPr>
            <a:r>
              <a:rPr lang="pt-BR" sz="3200" b="1">
                <a:solidFill>
                  <a:srgbClr val="0033CC"/>
                </a:solidFill>
                <a:latin typeface="Trebuchet MS" pitchFamily="34" charset="0"/>
              </a:rPr>
              <a:t>Surfactante exógeno-técnicas atuais</a:t>
            </a:r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7072313" y="6329363"/>
            <a:ext cx="1670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Fusch C, 2012</a:t>
            </a:r>
          </a:p>
        </p:txBody>
      </p:sp>
      <p:pic>
        <p:nvPicPr>
          <p:cNvPr id="80906" name="Picture 10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40650" y="5949950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4"/>
          <p:cNvSpPr>
            <a:spLocks/>
          </p:cNvSpPr>
          <p:nvPr>
            <p:ph type="title"/>
          </p:nvPr>
        </p:nvSpPr>
        <p:spPr bwMode="auto">
          <a:xfrm>
            <a:off x="0" y="188913"/>
            <a:ext cx="8748713" cy="1143000"/>
          </a:xfrm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r>
              <a:rPr lang="pt-BR" sz="3200" smtClean="0">
                <a:solidFill>
                  <a:schemeClr val="tx1"/>
                </a:solidFill>
                <a:effectLst/>
              </a:rPr>
              <a:t>Surfactante exógeno-técnicas atuais</a:t>
            </a:r>
          </a:p>
        </p:txBody>
      </p:sp>
      <p:sp>
        <p:nvSpPr>
          <p:cNvPr id="55302" name="Rectangle 6"/>
          <p:cNvSpPr>
            <a:spLocks/>
          </p:cNvSpPr>
          <p:nvPr/>
        </p:nvSpPr>
        <p:spPr bwMode="auto">
          <a:xfrm>
            <a:off x="1476375" y="2276475"/>
            <a:ext cx="6400800" cy="347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182563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endParaRPr lang="pt-BR" sz="2200">
              <a:solidFill>
                <a:srgbClr val="404040"/>
              </a:solidFill>
              <a:latin typeface="Trebuchet MS" pitchFamily="34" charset="0"/>
            </a:endParaRPr>
          </a:p>
        </p:txBody>
      </p:sp>
      <p:sp>
        <p:nvSpPr>
          <p:cNvPr id="55305" name="Text Box 9"/>
          <p:cNvSpPr txBox="1">
            <a:spLocks noChangeArrowheads="1"/>
          </p:cNvSpPr>
          <p:nvPr/>
        </p:nvSpPr>
        <p:spPr bwMode="auto">
          <a:xfrm>
            <a:off x="179388" y="2276475"/>
            <a:ext cx="8701087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0033CC"/>
                </a:solidFill>
              </a:rPr>
              <a:t>ESTA APRESENTAÇÃO ESTÁ SENDO AINDA PREPARADA PARA O DIA </a:t>
            </a:r>
          </a:p>
          <a:p>
            <a:pPr algn="ctr"/>
            <a:r>
              <a:rPr lang="pt-BR" b="1">
                <a:solidFill>
                  <a:srgbClr val="0033CC"/>
                </a:solidFill>
              </a:rPr>
              <a:t>22 DE JUNHO DE 2016</a:t>
            </a:r>
          </a:p>
          <a:p>
            <a:pPr algn="ctr"/>
            <a:r>
              <a:rPr lang="pt-BR" b="1"/>
              <a:t>CURSO  PRÉ-CONGRESSO</a:t>
            </a:r>
            <a:br>
              <a:rPr lang="pt-BR" b="1"/>
            </a:br>
            <a:r>
              <a:rPr lang="pt-BR" b="1"/>
              <a:t>ATUALIZAÇÃO NO DIAGNÓSTICO E TERAPEUTICA DE PATOLOGIAS NEONATAL</a:t>
            </a:r>
          </a:p>
        </p:txBody>
      </p:sp>
      <p:pic>
        <p:nvPicPr>
          <p:cNvPr id="55306" name="Picture 10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2339975" y="3933825"/>
            <a:ext cx="4608513" cy="2444750"/>
          </a:xfrm>
          <a:prstGeom prst="rect">
            <a:avLst/>
          </a:prstGeom>
          <a:noFill/>
        </p:spPr>
      </p:pic>
      <p:pic>
        <p:nvPicPr>
          <p:cNvPr id="55307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765175"/>
            <a:ext cx="1677988" cy="157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DSC000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9275"/>
            <a:ext cx="8964613" cy="5707063"/>
          </a:xfrm>
          <a:prstGeom prst="rect">
            <a:avLst/>
          </a:prstGeom>
          <a:noFill/>
        </p:spPr>
      </p:pic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158750" y="6184900"/>
            <a:ext cx="8489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Ddos Raissa, LeandRo, Cinthia, Camila, Gabriela (Dr. Paulo R. Margotto) e Bruna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303213" y="39688"/>
            <a:ext cx="166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chemeClr val="accent1"/>
                </a:solidFill>
              </a:rPr>
              <a:t>OBRIGADO!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tegração">
  <a:themeElements>
    <a:clrScheme name="Integração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Integração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ntegração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3230</TotalTime>
  <Words>6868</Words>
  <Application>Microsoft Office PowerPoint</Application>
  <PresentationFormat>Apresentação na tela (4:3)</PresentationFormat>
  <Paragraphs>493</Paragraphs>
  <Slides>62</Slides>
  <Notes>11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62</vt:i4>
      </vt:variant>
    </vt:vector>
  </HeadingPairs>
  <TitlesOfParts>
    <vt:vector size="75" baseType="lpstr">
      <vt:lpstr>Trebuchet MS</vt:lpstr>
      <vt:lpstr>Arial</vt:lpstr>
      <vt:lpstr>Georgia</vt:lpstr>
      <vt:lpstr>Calibri</vt:lpstr>
      <vt:lpstr>Wingdings</vt:lpstr>
      <vt:lpstr>Courier New</vt:lpstr>
      <vt:lpstr>AdvPS94BA</vt:lpstr>
      <vt:lpstr>Times New Roman</vt:lpstr>
      <vt:lpstr>MS PGothic</vt:lpstr>
      <vt:lpstr>Geneva</vt:lpstr>
      <vt:lpstr>Tw Cen MT</vt:lpstr>
      <vt:lpstr>Verdana</vt:lpstr>
      <vt:lpstr>Integração</vt:lpstr>
      <vt:lpstr>Efeito da terapia minimamente invasiva com surfactante no volume pulmonar e na ventilação em recém nascidos pré-termos </vt:lpstr>
      <vt:lpstr>Slide 2</vt:lpstr>
      <vt:lpstr>Introdução</vt:lpstr>
      <vt:lpstr>Introdução</vt:lpstr>
      <vt:lpstr>Introdução</vt:lpstr>
      <vt:lpstr>Fisiopatologia</vt:lpstr>
      <vt:lpstr>Métodos</vt:lpstr>
      <vt:lpstr>Métodos</vt:lpstr>
      <vt:lpstr>Métodos</vt:lpstr>
      <vt:lpstr>Métodos</vt:lpstr>
      <vt:lpstr>Métodos</vt:lpstr>
      <vt:lpstr>Resultados</vt:lpstr>
      <vt:lpstr>Resultados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Limitações do Estudo</vt:lpstr>
      <vt:lpstr>Conclusões </vt:lpstr>
      <vt:lpstr>Referências</vt:lpstr>
      <vt:lpstr>Referências</vt:lpstr>
      <vt:lpstr>Referências</vt:lpstr>
      <vt:lpstr>Nota do Editor do site, Dr. Paulo R. Margotto Consultem também! Aqui e Agora!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CURSO  PRÉ-CONGRESSO ATUALIZAÇÃO NO DIAGNÓSTICO E TERAPEUTICA DE PATOLOGIAS NEONATAL</vt:lpstr>
      <vt:lpstr>Surfactante exógeno-técnicas atuais</vt:lpstr>
      <vt:lpstr>Slide 43</vt:lpstr>
      <vt:lpstr>Slide 44</vt:lpstr>
      <vt:lpstr>Surfactante exógeno-técnicas atuais</vt:lpstr>
      <vt:lpstr>Surfactante exógeno-técnicas atuais</vt:lpstr>
      <vt:lpstr>Surfactante exógeno-técnicas atuais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O QUE FAZEMOS NO HRAS</vt:lpstr>
      <vt:lpstr>Slide 59</vt:lpstr>
      <vt:lpstr>Slide 60</vt:lpstr>
      <vt:lpstr>Surfactante exógeno-técnicas atuais</vt:lpstr>
      <vt:lpstr>Slide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Meningites</dc:title>
  <dc:creator>Eloisa</dc:creator>
  <cp:lastModifiedBy>Paulo</cp:lastModifiedBy>
  <cp:revision>37</cp:revision>
  <dcterms:created xsi:type="dcterms:W3CDTF">2016-03-09T04:45:08Z</dcterms:created>
  <dcterms:modified xsi:type="dcterms:W3CDTF">2016-05-13T21:22:09Z</dcterms:modified>
</cp:coreProperties>
</file>