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comments/comment1.xml" ContentType="application/vnd.openxmlformats-officedocument.presentationml.comment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69" r:id="rId14"/>
    <p:sldId id="270" r:id="rId15"/>
    <p:sldId id="283" r:id="rId16"/>
    <p:sldId id="272" r:id="rId17"/>
    <p:sldId id="282" r:id="rId18"/>
    <p:sldId id="274" r:id="rId19"/>
    <p:sldId id="273" r:id="rId20"/>
    <p:sldId id="275" r:id="rId21"/>
    <p:sldId id="276" r:id="rId22"/>
    <p:sldId id="277" r:id="rId23"/>
    <p:sldId id="281" r:id="rId24"/>
    <p:sldId id="278" r:id="rId25"/>
    <p:sldId id="280" r:id="rId26"/>
    <p:sldId id="271" r:id="rId27"/>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Felipe" initials="F"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00" autoAdjust="0"/>
    <p:restoredTop sz="94660"/>
  </p:normalViewPr>
  <p:slideViewPr>
    <p:cSldViewPr snapToGrid="0">
      <p:cViewPr varScale="1">
        <p:scale>
          <a:sx n="95" d="100"/>
          <a:sy n="95" d="100"/>
        </p:scale>
        <p:origin x="-77" y="-158"/>
      </p:cViewPr>
      <p:guideLst>
        <p:guide orient="horz" pos="2160"/>
        <p:guide pos="3840"/>
      </p:guideLst>
    </p:cSldViewPr>
  </p:slideViewPr>
  <p:notesTextViewPr>
    <p:cViewPr>
      <p:scale>
        <a:sx n="1" d="1"/>
        <a:sy n="1" d="1"/>
      </p:scale>
      <p:origin x="0" y="0"/>
    </p:cViewPr>
  </p:notesTextViewPr>
  <p:sorterViewPr>
    <p:cViewPr>
      <p:scale>
        <a:sx n="66" d="100"/>
        <a:sy n="66" d="100"/>
      </p:scale>
      <p:origin x="0" y="54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16-05-18T11:11:10.294" idx="1">
    <p:pos x="812" y="3116"/>
    <p:text>Zika RNA em L.A. // tecidos e cerebros //</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BBB38269-577B-4FC2-8DB2-62EE210F6B8D}" type="datetimeFigureOut">
              <a:rPr lang="pt-BR"/>
              <a:pPr>
                <a:defRPr/>
              </a:pPr>
              <a:t>19/05/2016</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D1C249A8-28F1-4F0C-8370-E5B85D8C18EB}"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34819"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24580"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FFA332B-40C0-4771-AA6D-20A57EC3B4C0}" type="slidenum">
              <a:rPr lang="pt-BR" smtClean="0"/>
              <a:pPr fontAlgn="base">
                <a:spcBef>
                  <a:spcPct val="0"/>
                </a:spcBef>
                <a:spcAft>
                  <a:spcPct val="0"/>
                </a:spcAft>
                <a:defRPr/>
              </a:pPr>
              <a:t>9</a:t>
            </a:fld>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lstStyle>
            <a:lvl1pPr algn="ctr">
              <a:defRPr sz="5400"/>
            </a:lvl1pPr>
          </a:lstStyle>
          <a:p>
            <a:r>
              <a:rPr lang="pt-BR" smtClean="0"/>
              <a:t>Clique para editar o título mestre</a:t>
            </a:r>
            <a:endParaRPr lang="en-US" dirty="0"/>
          </a:p>
        </p:txBody>
      </p:sp>
      <p:sp>
        <p:nvSpPr>
          <p:cNvPr id="3" name="Subtitle 2"/>
          <p:cNvSpPr>
            <a:spLocks noGrp="1"/>
          </p:cNvSpPr>
          <p:nvPr>
            <p:ph type="subTitle" idx="1"/>
          </p:nvPr>
        </p:nvSpPr>
        <p:spPr>
          <a:xfrm>
            <a:off x="1370693" y="3598339"/>
            <a:ext cx="9440034" cy="1049867"/>
          </a:xfrm>
        </p:spPr>
        <p:txBody>
          <a:bodyPr/>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lvl1pPr>
              <a:defRPr/>
            </a:lvl1pPr>
          </a:lstStyle>
          <a:p>
            <a:pPr>
              <a:defRPr/>
            </a:pPr>
            <a:fld id="{D9FDFE1C-0FED-4E90-8C45-E454AF5DBB0B}" type="datetimeFigureOut">
              <a:rPr lang="pt-BR"/>
              <a:pPr>
                <a:defRPr/>
              </a:pPr>
              <a:t>19/05/2016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951640C7-0F2F-478D-AD85-4C138F134603}"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31D03446-7A7D-49BC-89A1-B395FAE3C3C1}" type="datetimeFigureOut">
              <a:rPr lang="pt-BR"/>
              <a:pPr>
                <a:defRPr/>
              </a:pPr>
              <a:t>19/05/2016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970E11BD-4BCA-41C9-92DA-7335427D585B}"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295401" y="3589879"/>
            <a:ext cx="9590550" cy="1507054"/>
          </a:xfrm>
        </p:spPr>
        <p:txBody>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lvl1pPr>
              <a:defRPr/>
            </a:lvl1pPr>
          </a:lstStyle>
          <a:p>
            <a:pPr>
              <a:defRPr/>
            </a:pPr>
            <a:fld id="{592DDE2F-DA28-4028-ABC3-E54EF4A11AFD}" type="datetimeFigureOut">
              <a:rPr lang="pt-BR"/>
              <a:pPr>
                <a:defRPr/>
              </a:pPr>
              <a:t>19/05/2016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A78F1101-025E-4E0D-A15C-EBDC1F0232C8}"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913795" y="1732449"/>
            <a:ext cx="5060497" cy="405875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202892" y="1732449"/>
            <a:ext cx="5064665" cy="4058751"/>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36DC5373-CFDB-4F75-BB7E-3998AC4379B0}" type="datetimeFigureOut">
              <a:rPr lang="pt-BR"/>
              <a:pPr>
                <a:defRPr/>
              </a:pPr>
              <a:t>19/05/2016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92AB9547-E86F-4F8B-B22D-B529F0CE28FA}"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pic>
        <p:nvPicPr>
          <p:cNvPr id="7" name="Picture 19" descr="Slate-V2-HD-compPhotoInset.png"/>
          <p:cNvPicPr>
            <a:picLocks noChangeAspect="1"/>
          </p:cNvPicPr>
          <p:nvPr/>
        </p:nvPicPr>
        <p:blipFill>
          <a:blip r:embed="rId2"/>
          <a:srcRect/>
          <a:stretch>
            <a:fillRect/>
          </a:stretch>
        </p:blipFill>
        <p:spPr bwMode="auto">
          <a:xfrm>
            <a:off x="914400" y="1735138"/>
            <a:ext cx="5087938" cy="4148137"/>
          </a:xfrm>
          <a:prstGeom prst="rect">
            <a:avLst/>
          </a:prstGeom>
          <a:noFill/>
          <a:ln w="9525">
            <a:noFill/>
            <a:miter lim="800000"/>
            <a:headEnd/>
            <a:tailEnd/>
          </a:ln>
        </p:spPr>
      </p:pic>
      <p:pic>
        <p:nvPicPr>
          <p:cNvPr id="8" name="Picture 20" descr="Slate-V2-HD-compPhotoInset.png"/>
          <p:cNvPicPr>
            <a:picLocks noChangeAspect="1"/>
          </p:cNvPicPr>
          <p:nvPr/>
        </p:nvPicPr>
        <p:blipFill>
          <a:blip r:embed="rId2"/>
          <a:srcRect/>
          <a:stretch>
            <a:fillRect/>
          </a:stretch>
        </p:blipFill>
        <p:spPr bwMode="auto">
          <a:xfrm>
            <a:off x="6178550" y="1735138"/>
            <a:ext cx="5089525" cy="4148137"/>
          </a:xfrm>
          <a:prstGeom prst="rect">
            <a:avLst/>
          </a:prstGeom>
          <a:noFill/>
          <a:ln w="9525">
            <a:noFill/>
            <a:miter lim="800000"/>
            <a:headEnd/>
            <a:tailEnd/>
          </a:ln>
        </p:spPr>
      </p:pic>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005872" y="2380137"/>
            <a:ext cx="4876344" cy="3411063"/>
          </a:xfrm>
        </p:spPr>
        <p:txBody>
          <a:bodyPr/>
          <a:lstStyle>
            <a:lvl1pPr>
              <a:defRPr sz="1800"/>
            </a:lvl1pPr>
            <a:lvl2pPr>
              <a:defRPr sz="1600"/>
            </a:lvl2pPr>
            <a:lvl3pPr>
              <a:defRPr sz="1400"/>
            </a:lvl3pPr>
            <a:lvl4pPr>
              <a:defRPr sz="1200"/>
            </a:lvl4pPr>
            <a:lvl5pPr>
              <a:defRPr sz="1200"/>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294967" y="2380137"/>
            <a:ext cx="4895330" cy="3411063"/>
          </a:xfrm>
        </p:spPr>
        <p:txBody>
          <a:bodyPr/>
          <a:lstStyle>
            <a:lvl1pPr>
              <a:defRPr sz="1800"/>
            </a:lvl1pPr>
            <a:lvl2pPr>
              <a:defRPr sz="1600"/>
            </a:lvl2pPr>
            <a:lvl3pPr>
              <a:defRPr sz="1400"/>
            </a:lvl3pPr>
            <a:lvl4pPr>
              <a:defRPr sz="1200"/>
            </a:lvl4pPr>
            <a:lvl5pPr>
              <a:defRPr sz="1200"/>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9" name="Date Placeholder 6"/>
          <p:cNvSpPr>
            <a:spLocks noGrp="1"/>
          </p:cNvSpPr>
          <p:nvPr>
            <p:ph type="dt" sz="half" idx="10"/>
          </p:nvPr>
        </p:nvSpPr>
        <p:spPr/>
        <p:txBody>
          <a:bodyPr/>
          <a:lstStyle>
            <a:lvl1pPr>
              <a:defRPr/>
            </a:lvl1pPr>
          </a:lstStyle>
          <a:p>
            <a:pPr>
              <a:defRPr/>
            </a:pPr>
            <a:fld id="{843127C1-F147-439C-A6F0-2530EE01513B}" type="datetimeFigureOut">
              <a:rPr lang="pt-BR"/>
              <a:pPr>
                <a:defRPr/>
              </a:pPr>
              <a:t>19/05/2016</a:t>
            </a:fld>
            <a:endParaRPr lang="pt-BR"/>
          </a:p>
        </p:txBody>
      </p:sp>
      <p:sp>
        <p:nvSpPr>
          <p:cNvPr id="10" name="Footer Placeholder 7"/>
          <p:cNvSpPr>
            <a:spLocks noGrp="1"/>
          </p:cNvSpPr>
          <p:nvPr>
            <p:ph type="ftr" sz="quarter" idx="11"/>
          </p:nvPr>
        </p:nvSpPr>
        <p:spPr/>
        <p:txBody>
          <a:bodyPr/>
          <a:lstStyle>
            <a:lvl1pPr>
              <a:defRPr/>
            </a:lvl1pPr>
          </a:lstStyle>
          <a:p>
            <a:pPr>
              <a:defRPr/>
            </a:pPr>
            <a:endParaRPr lang="pt-BR"/>
          </a:p>
        </p:txBody>
      </p:sp>
      <p:sp>
        <p:nvSpPr>
          <p:cNvPr id="11" name="Slide Number Placeholder 8"/>
          <p:cNvSpPr>
            <a:spLocks noGrp="1"/>
          </p:cNvSpPr>
          <p:nvPr>
            <p:ph type="sldNum" sz="quarter" idx="12"/>
          </p:nvPr>
        </p:nvSpPr>
        <p:spPr/>
        <p:txBody>
          <a:bodyPr/>
          <a:lstStyle>
            <a:lvl1pPr>
              <a:defRPr/>
            </a:lvl1pPr>
          </a:lstStyle>
          <a:p>
            <a:pPr>
              <a:defRPr/>
            </a:pPr>
            <a:fld id="{3A5035A9-C259-4C1C-A4F2-8651BE59B108}"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42A3FEB1-52D2-45E8-AAB2-63C770312599}" type="datetimeFigureOut">
              <a:rPr lang="pt-BR"/>
              <a:pPr>
                <a:defRPr/>
              </a:pPr>
              <a:t>19/05/2016</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7227F877-48CD-4454-BA0B-EC65700D2A96}"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0AB62BD0-E1CD-4F8A-A8A0-97FB5BC0565E}" type="datetimeFigureOut">
              <a:rPr lang="pt-BR"/>
              <a:pPr>
                <a:defRPr/>
              </a:pPr>
              <a:t>19/05/2016</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3532DC52-81B0-4008-B1F4-CAE91D3909A5}"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lstStyle>
            <a:lvl1pPr algn="ctr">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4855633" y="609600"/>
            <a:ext cx="6411924" cy="51816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913795" y="2431518"/>
            <a:ext cx="3706889" cy="3359681"/>
          </a:xfrm>
        </p:spPr>
        <p:txBody>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665F8FC2-C56B-4510-AB43-73B9BE7C3315}" type="datetimeFigureOut">
              <a:rPr lang="pt-BR"/>
              <a:pPr>
                <a:defRPr/>
              </a:pPr>
              <a:t>19/05/2016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4CD339CD-2EA5-45E1-B294-A0A6563728CC}"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pic>
        <p:nvPicPr>
          <p:cNvPr id="5" name="Picture 21" descr="Slate-V2-HD-vertPhotoInset.png"/>
          <p:cNvPicPr>
            <a:picLocks noChangeAspect="1"/>
          </p:cNvPicPr>
          <p:nvPr/>
        </p:nvPicPr>
        <p:blipFill>
          <a:blip r:embed="rId2"/>
          <a:srcRect/>
          <a:stretch>
            <a:fillRect/>
          </a:stretch>
        </p:blipFill>
        <p:spPr bwMode="auto">
          <a:xfrm>
            <a:off x="7292975" y="609600"/>
            <a:ext cx="3584575" cy="5205413"/>
          </a:xfrm>
          <a:prstGeom prst="rect">
            <a:avLst/>
          </a:prstGeom>
          <a:noFill/>
          <a:ln w="9525">
            <a:noFill/>
            <a:miter lim="800000"/>
            <a:headEnd/>
            <a:tailEnd/>
          </a:ln>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913795" y="2439261"/>
            <a:ext cx="5934949" cy="3376134"/>
          </a:xfrm>
        </p:spPr>
        <p:txBody>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3B7F1192-B720-44E7-9051-E15A1F87515D}" type="datetimeFigureOut">
              <a:rPr lang="pt-BR"/>
              <a:pPr>
                <a:defRPr/>
              </a:pPr>
              <a:t>19/05/2016</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E550B2BB-D81D-4127-8EC5-1B01892B2857}"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pic>
        <p:nvPicPr>
          <p:cNvPr id="5" name="Picture 15" descr="Slate-V2-HD-panoPhotoInset.png"/>
          <p:cNvPicPr>
            <a:picLocks noChangeAspect="1"/>
          </p:cNvPicPr>
          <p:nvPr/>
        </p:nvPicPr>
        <p:blipFill>
          <a:blip r:embed="rId2"/>
          <a:srcRect/>
          <a:stretch>
            <a:fillRect/>
          </a:stretch>
        </p:blipFill>
        <p:spPr bwMode="auto">
          <a:xfrm>
            <a:off x="1014413" y="547688"/>
            <a:ext cx="10140950" cy="3816350"/>
          </a:xfrm>
          <a:prstGeom prst="rect">
            <a:avLst/>
          </a:prstGeom>
          <a:noFill/>
          <a:ln w="9525">
            <a:noFill/>
            <a:miter lim="800000"/>
            <a:headEnd/>
            <a:tailEnd/>
          </a:ln>
        </p:spPr>
      </p:pic>
      <p:sp>
        <p:nvSpPr>
          <p:cNvPr id="2" name="Title 1"/>
          <p:cNvSpPr>
            <a:spLocks noGrp="1"/>
          </p:cNvSpPr>
          <p:nvPr>
            <p:ph type="title"/>
          </p:nvPr>
        </p:nvSpPr>
        <p:spPr>
          <a:xfrm>
            <a:off x="913806" y="4565255"/>
            <a:ext cx="10355326" cy="543472"/>
          </a:xfrm>
        </p:spPr>
        <p:txBody>
          <a:bodyPr anchor="b"/>
          <a:lstStyle>
            <a:lvl1pPr algn="ctr">
              <a:defRPr sz="28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913795" y="5108728"/>
            <a:ext cx="1035376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6" name="Date Placeholder 4"/>
          <p:cNvSpPr>
            <a:spLocks noGrp="1"/>
          </p:cNvSpPr>
          <p:nvPr>
            <p:ph type="dt" sz="half" idx="10"/>
          </p:nvPr>
        </p:nvSpPr>
        <p:spPr/>
        <p:txBody>
          <a:bodyPr/>
          <a:lstStyle>
            <a:lvl1pPr>
              <a:defRPr/>
            </a:lvl1pPr>
          </a:lstStyle>
          <a:p>
            <a:pPr>
              <a:defRPr/>
            </a:pPr>
            <a:fld id="{66546AD9-43E0-4138-8170-416CA72EEED2}" type="datetimeFigureOut">
              <a:rPr lang="pt-BR"/>
              <a:pPr>
                <a:defRPr/>
              </a:pPr>
              <a:t>19/05/2016</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DFFA782B-E9C2-4F67-92BD-FEE46990A2CB}"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lstStyle>
            <a:lvl1pPr>
              <a:defRPr sz="32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09171FC8-627F-40B3-BFFD-B6D447B25CDA}" type="datetimeFigureOut">
              <a:rPr lang="pt-BR"/>
              <a:pPr>
                <a:defRPr/>
              </a:pPr>
              <a:t>19/05/2016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62B3EE86-C162-4209-81D1-CA92B88D3727}" type="slidenum">
              <a:rPr lang="pt-BR"/>
              <a:pPr>
                <a:defRPr/>
              </a:pPr>
              <a:t>‹nº›</a:t>
            </a:fld>
            <a:endParaRPr lang="pt-B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TextBox 10"/>
          <p:cNvSpPr txBox="1"/>
          <p:nvPr/>
        </p:nvSpPr>
        <p:spPr>
          <a:xfrm>
            <a:off x="990600" y="884238"/>
            <a:ext cx="609600" cy="585787"/>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fontAlgn="auto">
              <a:spcAft>
                <a:spcPts val="0"/>
              </a:spcAft>
              <a:defRPr/>
            </a:pPr>
            <a:r>
              <a:rPr lang="en-US" sz="8000" dirty="0">
                <a:effectLst/>
                <a:latin typeface="+mn-lt"/>
                <a:cs typeface="+mn-cs"/>
              </a:rPr>
              <a:t>“</a:t>
            </a:r>
          </a:p>
        </p:txBody>
      </p:sp>
      <p:sp>
        <p:nvSpPr>
          <p:cNvPr id="6" name="TextBox 12"/>
          <p:cNvSpPr txBox="1"/>
          <p:nvPr/>
        </p:nvSpPr>
        <p:spPr>
          <a:xfrm>
            <a:off x="10504488" y="2928938"/>
            <a:ext cx="609600" cy="584200"/>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fontAlgn="auto">
              <a:spcAft>
                <a:spcPts val="0"/>
              </a:spcAft>
              <a:defRPr/>
            </a:pPr>
            <a:r>
              <a:rPr lang="en-US" sz="8000" dirty="0">
                <a:effectLst/>
                <a:latin typeface="+mn-lt"/>
                <a:cs typeface="+mn-cs"/>
              </a:rPr>
              <a:t>”</a:t>
            </a:r>
          </a:p>
        </p:txBody>
      </p:sp>
      <p:sp>
        <p:nvSpPr>
          <p:cNvPr id="2" name="Title 1"/>
          <p:cNvSpPr>
            <a:spLocks noGrp="1"/>
          </p:cNvSpPr>
          <p:nvPr>
            <p:ph type="title"/>
          </p:nvPr>
        </p:nvSpPr>
        <p:spPr>
          <a:xfrm>
            <a:off x="1446212" y="609600"/>
            <a:ext cx="9302752" cy="2992904"/>
          </a:xfrm>
        </p:spPr>
        <p:txBody>
          <a:bodyPr/>
          <a:lstStyle>
            <a:lvl1pPr>
              <a:defRPr sz="3200"/>
            </a:lvl1pPr>
          </a:lstStyle>
          <a:p>
            <a:r>
              <a:rPr lang="pt-BR" smtClean="0"/>
              <a:t>Clique para editar o título mestre</a:t>
            </a:r>
            <a:endParaRPr lang="en-US" dirty="0"/>
          </a:p>
        </p:txBody>
      </p:sp>
      <p:sp>
        <p:nvSpPr>
          <p:cNvPr id="12" name="Text Placeholder 3"/>
          <p:cNvSpPr>
            <a:spLocks noGrp="1"/>
          </p:cNvSpPr>
          <p:nvPr>
            <p:ph type="body" sz="half" idx="13"/>
          </p:nvPr>
        </p:nvSpPr>
        <p:spPr>
          <a:xfrm>
            <a:off x="1720644" y="3610032"/>
            <a:ext cx="8752299" cy="532749"/>
          </a:xfrm>
        </p:spPr>
        <p:txBody>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4" name="Text Placeholder 3"/>
          <p:cNvSpPr>
            <a:spLocks noGrp="1"/>
          </p:cNvSpPr>
          <p:nvPr>
            <p:ph type="body" sz="half" idx="2"/>
          </p:nvPr>
        </p:nvSpPr>
        <p:spPr>
          <a:xfrm>
            <a:off x="913794" y="4304353"/>
            <a:ext cx="10353763" cy="148949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7" name="Date Placeholder 4"/>
          <p:cNvSpPr>
            <a:spLocks noGrp="1"/>
          </p:cNvSpPr>
          <p:nvPr>
            <p:ph type="dt" sz="half" idx="14"/>
          </p:nvPr>
        </p:nvSpPr>
        <p:spPr/>
        <p:txBody>
          <a:bodyPr/>
          <a:lstStyle>
            <a:lvl1pPr>
              <a:defRPr/>
            </a:lvl1pPr>
          </a:lstStyle>
          <a:p>
            <a:pPr>
              <a:defRPr/>
            </a:pPr>
            <a:fld id="{CA02B5F1-529C-406A-B827-654BE2E1F19F}" type="datetimeFigureOut">
              <a:rPr lang="pt-BR"/>
              <a:pPr>
                <a:defRPr/>
              </a:pPr>
              <a:t>19/05/2016</a:t>
            </a:fld>
            <a:endParaRPr lang="pt-BR"/>
          </a:p>
        </p:txBody>
      </p:sp>
      <p:sp>
        <p:nvSpPr>
          <p:cNvPr id="8" name="Footer Placeholder 5"/>
          <p:cNvSpPr>
            <a:spLocks noGrp="1"/>
          </p:cNvSpPr>
          <p:nvPr>
            <p:ph type="ftr" sz="quarter" idx="15"/>
          </p:nvPr>
        </p:nvSpPr>
        <p:spPr/>
        <p:txBody>
          <a:bodyPr/>
          <a:lstStyle>
            <a:lvl1pPr>
              <a:defRPr/>
            </a:lvl1pPr>
          </a:lstStyle>
          <a:p>
            <a:pPr>
              <a:defRPr/>
            </a:pPr>
            <a:endParaRPr lang="pt-BR"/>
          </a:p>
        </p:txBody>
      </p:sp>
      <p:sp>
        <p:nvSpPr>
          <p:cNvPr id="9" name="Slide Number Placeholder 6"/>
          <p:cNvSpPr>
            <a:spLocks noGrp="1"/>
          </p:cNvSpPr>
          <p:nvPr>
            <p:ph type="sldNum" sz="quarter" idx="16"/>
          </p:nvPr>
        </p:nvSpPr>
        <p:spPr/>
        <p:txBody>
          <a:bodyPr/>
          <a:lstStyle>
            <a:lvl1pPr>
              <a:defRPr/>
            </a:lvl1pPr>
          </a:lstStyle>
          <a:p>
            <a:pPr>
              <a:defRPr/>
            </a:pPr>
            <a:fld id="{82034542-4BBC-4560-A55F-AF69FB906FA7}" type="slidenum">
              <a:rPr lang="pt-BR"/>
              <a:pPr>
                <a:defRPr/>
              </a:pPr>
              <a:t>‹nº›</a:t>
            </a:fld>
            <a:endParaRPr lang="pt-B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913784" y="4650556"/>
            <a:ext cx="10352199" cy="1140644"/>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3"/>
          <p:cNvSpPr>
            <a:spLocks noGrp="1"/>
          </p:cNvSpPr>
          <p:nvPr>
            <p:ph type="dt" sz="half" idx="10"/>
          </p:nvPr>
        </p:nvSpPr>
        <p:spPr/>
        <p:txBody>
          <a:bodyPr/>
          <a:lstStyle>
            <a:lvl1pPr>
              <a:defRPr/>
            </a:lvl1pPr>
          </a:lstStyle>
          <a:p>
            <a:pPr>
              <a:defRPr/>
            </a:pPr>
            <a:fld id="{0C68B09D-7B81-4B08-A3D7-58EFC369BD97}" type="datetimeFigureOut">
              <a:rPr lang="pt-BR"/>
              <a:pPr>
                <a:defRPr/>
              </a:pPr>
              <a:t>19/05/2016</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6E94308E-ADDC-4257-B9BD-2C477A928197}" type="slidenum">
              <a:rPr lang="pt-BR"/>
              <a:pPr>
                <a:defRPr/>
              </a:pPr>
              <a:t>‹nº›</a:t>
            </a:fld>
            <a:endParaRPr lang="pt-B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pt-BR" smtClean="0"/>
              <a:t>Clique para editar o título mestre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8" name="Text Placeholder 3"/>
          <p:cNvSpPr>
            <a:spLocks noGrp="1"/>
          </p:cNvSpPr>
          <p:nvPr>
            <p:ph type="body" sz="half" idx="15"/>
          </p:nvPr>
        </p:nvSpPr>
        <p:spPr>
          <a:xfrm>
            <a:off x="913795" y="2571750"/>
            <a:ext cx="3300984" cy="321945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0" name="Text Placeholder 3"/>
          <p:cNvSpPr>
            <a:spLocks noGrp="1"/>
          </p:cNvSpPr>
          <p:nvPr>
            <p:ph type="body" sz="half" idx="16"/>
          </p:nvPr>
        </p:nvSpPr>
        <p:spPr>
          <a:xfrm>
            <a:off x="4441435" y="2571750"/>
            <a:ext cx="3300984" cy="321945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2" name="Text Placeholder 3"/>
          <p:cNvSpPr>
            <a:spLocks noGrp="1"/>
          </p:cNvSpPr>
          <p:nvPr>
            <p:ph type="body" sz="half" idx="17"/>
          </p:nvPr>
        </p:nvSpPr>
        <p:spPr>
          <a:xfrm>
            <a:off x="7966572" y="2571750"/>
            <a:ext cx="3300984" cy="321945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3" name="Date Placeholder 3"/>
          <p:cNvSpPr>
            <a:spLocks noGrp="1"/>
          </p:cNvSpPr>
          <p:nvPr>
            <p:ph type="dt" sz="half" idx="18"/>
          </p:nvPr>
        </p:nvSpPr>
        <p:spPr/>
        <p:txBody>
          <a:bodyPr/>
          <a:lstStyle>
            <a:lvl1pPr>
              <a:defRPr/>
            </a:lvl1pPr>
          </a:lstStyle>
          <a:p>
            <a:pPr>
              <a:defRPr/>
            </a:pPr>
            <a:fld id="{39992A22-4CA3-42FA-8878-D9F7AB845EF2}" type="datetimeFigureOut">
              <a:rPr lang="pt-BR"/>
              <a:pPr>
                <a:defRPr/>
              </a:pPr>
              <a:t>19/05/2016</a:t>
            </a:fld>
            <a:endParaRPr lang="pt-BR"/>
          </a:p>
        </p:txBody>
      </p:sp>
      <p:sp>
        <p:nvSpPr>
          <p:cNvPr id="14" name="Footer Placeholder 4"/>
          <p:cNvSpPr>
            <a:spLocks noGrp="1"/>
          </p:cNvSpPr>
          <p:nvPr>
            <p:ph type="ftr" sz="quarter" idx="19"/>
          </p:nvPr>
        </p:nvSpPr>
        <p:spPr/>
        <p:txBody>
          <a:bodyPr/>
          <a:lstStyle>
            <a:lvl1pPr>
              <a:defRPr/>
            </a:lvl1pPr>
          </a:lstStyle>
          <a:p>
            <a:pPr>
              <a:defRPr/>
            </a:pPr>
            <a:endParaRPr lang="pt-BR"/>
          </a:p>
        </p:txBody>
      </p:sp>
      <p:sp>
        <p:nvSpPr>
          <p:cNvPr id="16" name="Slide Number Placeholder 5"/>
          <p:cNvSpPr>
            <a:spLocks noGrp="1"/>
          </p:cNvSpPr>
          <p:nvPr>
            <p:ph type="sldNum" sz="quarter" idx="20"/>
          </p:nvPr>
        </p:nvSpPr>
        <p:spPr/>
        <p:txBody>
          <a:bodyPr/>
          <a:lstStyle>
            <a:lvl1pPr>
              <a:defRPr/>
            </a:lvl1pPr>
          </a:lstStyle>
          <a:p>
            <a:pPr>
              <a:defRPr/>
            </a:pPr>
            <a:fld id="{7E407681-A78F-4368-87BA-C402F5DE4FA1}" type="slidenum">
              <a:rPr lang="pt-BR"/>
              <a:pPr>
                <a:defRPr/>
              </a:pPr>
              <a:t>‹nº›</a:t>
            </a:fld>
            <a:endParaRPr lang="pt-B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pic>
        <p:nvPicPr>
          <p:cNvPr id="12" name="Picture 1" descr="Slate-V2-HD-3colPhotoInset.png"/>
          <p:cNvPicPr>
            <a:picLocks noChangeAspect="1"/>
          </p:cNvPicPr>
          <p:nvPr/>
        </p:nvPicPr>
        <p:blipFill>
          <a:blip r:embed="rId2"/>
          <a:srcRect/>
          <a:stretch>
            <a:fillRect/>
          </a:stretch>
        </p:blipFill>
        <p:spPr bwMode="auto">
          <a:xfrm>
            <a:off x="898525" y="1817688"/>
            <a:ext cx="3340100" cy="1847850"/>
          </a:xfrm>
          <a:prstGeom prst="rect">
            <a:avLst/>
          </a:prstGeom>
          <a:noFill/>
          <a:ln w="9525">
            <a:noFill/>
            <a:miter lim="800000"/>
            <a:headEnd/>
            <a:tailEnd/>
          </a:ln>
        </p:spPr>
      </p:pic>
      <p:pic>
        <p:nvPicPr>
          <p:cNvPr id="13" name="Picture 35" descr="Slate-V2-HD-3colPhotoInset.png"/>
          <p:cNvPicPr>
            <a:picLocks noChangeAspect="1"/>
          </p:cNvPicPr>
          <p:nvPr/>
        </p:nvPicPr>
        <p:blipFill>
          <a:blip r:embed="rId2"/>
          <a:srcRect/>
          <a:stretch>
            <a:fillRect/>
          </a:stretch>
        </p:blipFill>
        <p:spPr bwMode="auto">
          <a:xfrm>
            <a:off x="4403725" y="1817688"/>
            <a:ext cx="3340100" cy="1847850"/>
          </a:xfrm>
          <a:prstGeom prst="rect">
            <a:avLst/>
          </a:prstGeom>
          <a:noFill/>
          <a:ln w="9525">
            <a:noFill/>
            <a:miter lim="800000"/>
            <a:headEnd/>
            <a:tailEnd/>
          </a:ln>
        </p:spPr>
      </p:pic>
      <p:pic>
        <p:nvPicPr>
          <p:cNvPr id="14" name="Picture 36" descr="Slate-V2-HD-3colPhotoInset.png"/>
          <p:cNvPicPr>
            <a:picLocks noChangeAspect="1"/>
          </p:cNvPicPr>
          <p:nvPr/>
        </p:nvPicPr>
        <p:blipFill>
          <a:blip r:embed="rId2"/>
          <a:srcRect/>
          <a:stretch>
            <a:fillRect/>
          </a:stretch>
        </p:blipFill>
        <p:spPr bwMode="auto">
          <a:xfrm>
            <a:off x="7935913" y="1817688"/>
            <a:ext cx="3340100" cy="1847850"/>
          </a:xfrm>
          <a:prstGeom prst="rect">
            <a:avLst/>
          </a:prstGeom>
          <a:noFill/>
          <a:ln w="9525">
            <a:noFill/>
            <a:miter lim="800000"/>
            <a:headEnd/>
            <a:tailEnd/>
          </a:ln>
        </p:spPr>
      </p:pic>
      <p:sp>
        <p:nvSpPr>
          <p:cNvPr id="30" name="Title 1"/>
          <p:cNvSpPr>
            <a:spLocks noGrp="1"/>
          </p:cNvSpPr>
          <p:nvPr>
            <p:ph type="title"/>
          </p:nvPr>
        </p:nvSpPr>
        <p:spPr>
          <a:xfrm>
            <a:off x="913794" y="609600"/>
            <a:ext cx="10353763" cy="970450"/>
          </a:xfrm>
        </p:spPr>
        <p:txBody>
          <a:bodyPr/>
          <a:lstStyle/>
          <a:p>
            <a:r>
              <a:rPr lang="pt-BR" smtClean="0"/>
              <a:t>Clique para editar o título mestre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1" name="Text Placeholder 3"/>
          <p:cNvSpPr>
            <a:spLocks noGrp="1"/>
          </p:cNvSpPr>
          <p:nvPr>
            <p:ph type="body" sz="half" idx="18"/>
          </p:nvPr>
        </p:nvSpPr>
        <p:spPr>
          <a:xfrm>
            <a:off x="913795" y="4480368"/>
            <a:ext cx="3300984" cy="1310833"/>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4" name="Text Placeholder 3"/>
          <p:cNvSpPr>
            <a:spLocks noGrp="1"/>
          </p:cNvSpPr>
          <p:nvPr>
            <p:ph type="body" sz="half" idx="19"/>
          </p:nvPr>
        </p:nvSpPr>
        <p:spPr>
          <a:xfrm>
            <a:off x="4441435" y="4480367"/>
            <a:ext cx="3300984" cy="1310833"/>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smtClean="0"/>
              <a:t>Clique no ícone para adicionar uma imagem</a:t>
            </a:r>
            <a:endParaRPr lang="en-US" noProof="0" dirty="0"/>
          </a:p>
        </p:txBody>
      </p:sp>
      <p:sp>
        <p:nvSpPr>
          <p:cNvPr id="27" name="Text Placeholder 3"/>
          <p:cNvSpPr>
            <a:spLocks noGrp="1"/>
          </p:cNvSpPr>
          <p:nvPr>
            <p:ph type="body" sz="half" idx="20"/>
          </p:nvPr>
        </p:nvSpPr>
        <p:spPr>
          <a:xfrm>
            <a:off x="7966572" y="4480365"/>
            <a:ext cx="3300984" cy="1310835"/>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5" name="Date Placeholder 2"/>
          <p:cNvSpPr>
            <a:spLocks noGrp="1"/>
          </p:cNvSpPr>
          <p:nvPr>
            <p:ph type="dt" sz="half" idx="23"/>
          </p:nvPr>
        </p:nvSpPr>
        <p:spPr/>
        <p:txBody>
          <a:bodyPr/>
          <a:lstStyle>
            <a:lvl1pPr>
              <a:defRPr/>
            </a:lvl1pPr>
          </a:lstStyle>
          <a:p>
            <a:pPr>
              <a:defRPr/>
            </a:pPr>
            <a:fld id="{FD75C0E1-4B83-4DA8-AB5F-92E27E3BC978}" type="datetimeFigureOut">
              <a:rPr lang="pt-BR"/>
              <a:pPr>
                <a:defRPr/>
              </a:pPr>
              <a:t>19/05/2016</a:t>
            </a:fld>
            <a:endParaRPr lang="pt-BR"/>
          </a:p>
        </p:txBody>
      </p:sp>
      <p:sp>
        <p:nvSpPr>
          <p:cNvPr id="16" name="Footer Placeholder 3"/>
          <p:cNvSpPr>
            <a:spLocks noGrp="1"/>
          </p:cNvSpPr>
          <p:nvPr>
            <p:ph type="ftr" sz="quarter" idx="24"/>
          </p:nvPr>
        </p:nvSpPr>
        <p:spPr/>
        <p:txBody>
          <a:bodyPr/>
          <a:lstStyle>
            <a:lvl1pPr>
              <a:defRPr/>
            </a:lvl1pPr>
          </a:lstStyle>
          <a:p>
            <a:pPr>
              <a:defRPr/>
            </a:pPr>
            <a:endParaRPr lang="pt-BR"/>
          </a:p>
        </p:txBody>
      </p:sp>
      <p:sp>
        <p:nvSpPr>
          <p:cNvPr id="17" name="Slide Number Placeholder 4"/>
          <p:cNvSpPr>
            <a:spLocks noGrp="1"/>
          </p:cNvSpPr>
          <p:nvPr>
            <p:ph type="sldNum" sz="quarter" idx="25"/>
          </p:nvPr>
        </p:nvSpPr>
        <p:spPr/>
        <p:txBody>
          <a:bodyPr/>
          <a:lstStyle>
            <a:lvl1pPr>
              <a:defRPr/>
            </a:lvl1pPr>
          </a:lstStyle>
          <a:p>
            <a:pPr>
              <a:defRPr/>
            </a:pPr>
            <a:fld id="{483336CF-F7CC-4D0A-B092-82DFB841A625}" type="slidenum">
              <a:rPr lang="pt-BR"/>
              <a:pPr>
                <a:defRPr/>
              </a:pPr>
              <a:t>‹nº›</a:t>
            </a:fld>
            <a:endParaRPr lang="pt-B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5CC95BB5-5ED9-4EAC-A41A-0CCEED4EE951}" type="datetimeFigureOut">
              <a:rPr lang="pt-BR"/>
              <a:pPr>
                <a:defRPr/>
              </a:pPr>
              <a:t>19/05/2016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0FA197C9-4059-4A30-8B52-79FE1905C913}" type="slidenum">
              <a:rPr lang="pt-BR"/>
              <a:pPr>
                <a:defRPr/>
              </a:pPr>
              <a:t>‹nº›</a:t>
            </a:fld>
            <a:endParaRPr lang="pt-B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99B2AD8C-E3C2-437B-A225-7F7B5C6DB16E}" type="datetimeFigureOut">
              <a:rPr lang="pt-BR"/>
              <a:pPr>
                <a:defRPr/>
              </a:pPr>
              <a:t>19/05/2016</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D10D1C81-48D5-484F-93DD-1961D6896A50}"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4400" y="609600"/>
            <a:ext cx="10353675" cy="969963"/>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914400" y="1731963"/>
            <a:ext cx="10353675" cy="4059237"/>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7678738" y="5883275"/>
            <a:ext cx="2743200" cy="365125"/>
          </a:xfrm>
          <a:prstGeom prst="rect">
            <a:avLst/>
          </a:prstGeom>
        </p:spPr>
        <p:txBody>
          <a:bodyPr vert="horz" lIns="91440" tIns="45720" rIns="91440" bIns="45720" rtlCol="0" anchor="ctr"/>
          <a:lstStyle>
            <a:lvl1pPr algn="r" fontAlgn="auto">
              <a:spcBef>
                <a:spcPts val="0"/>
              </a:spcBef>
              <a:spcAft>
                <a:spcPts val="0"/>
              </a:spcAft>
              <a:defRPr sz="1000">
                <a:solidFill>
                  <a:schemeClr val="tx1">
                    <a:lumMod val="95000"/>
                  </a:schemeClr>
                </a:solidFill>
                <a:effectLst>
                  <a:outerShdw blurRad="50800" dist="38100" dir="2700000" algn="tl" rotWithShape="0">
                    <a:schemeClr val="bg1">
                      <a:alpha val="43000"/>
                    </a:schemeClr>
                  </a:outerShdw>
                </a:effectLst>
                <a:latin typeface="+mn-lt"/>
                <a:cs typeface="+mn-cs"/>
              </a:defRPr>
            </a:lvl1pPr>
          </a:lstStyle>
          <a:p>
            <a:pPr>
              <a:defRPr/>
            </a:pPr>
            <a:fld id="{0B649E7D-C37F-4D90-BB73-C42575678AD4}" type="datetimeFigureOut">
              <a:rPr lang="pt-BR"/>
              <a:pPr>
                <a:defRPr/>
              </a:pPr>
              <a:t>19/05/2016</a:t>
            </a:fld>
            <a:endParaRPr lang="pt-BR"/>
          </a:p>
        </p:txBody>
      </p:sp>
      <p:sp>
        <p:nvSpPr>
          <p:cNvPr id="5" name="Footer Placeholder 4"/>
          <p:cNvSpPr>
            <a:spLocks noGrp="1"/>
          </p:cNvSpPr>
          <p:nvPr>
            <p:ph type="ftr" sz="quarter" idx="3"/>
          </p:nvPr>
        </p:nvSpPr>
        <p:spPr>
          <a:xfrm>
            <a:off x="914400" y="5883275"/>
            <a:ext cx="6672263" cy="365125"/>
          </a:xfrm>
          <a:prstGeom prst="rect">
            <a:avLst/>
          </a:prstGeom>
        </p:spPr>
        <p:txBody>
          <a:bodyPr vert="horz" lIns="91440" tIns="45720" rIns="91440" bIns="45720" rtlCol="0" anchor="ctr"/>
          <a:lstStyle>
            <a:lvl1pPr algn="l" fontAlgn="auto">
              <a:spcBef>
                <a:spcPts val="0"/>
              </a:spcBef>
              <a:spcAft>
                <a:spcPts val="0"/>
              </a:spcAft>
              <a:defRPr sz="1000">
                <a:solidFill>
                  <a:schemeClr val="tx1">
                    <a:lumMod val="95000"/>
                  </a:schemeClr>
                </a:solidFill>
                <a:effectLst>
                  <a:outerShdw blurRad="50800" dist="38100" dir="2700000" algn="tl" rotWithShape="0">
                    <a:schemeClr val="bg1">
                      <a:alpha val="43000"/>
                    </a:schemeClr>
                  </a:outerShdw>
                </a:effectLst>
                <a:latin typeface="+mn-lt"/>
                <a:cs typeface="+mn-cs"/>
              </a:defRPr>
            </a:lvl1pPr>
          </a:lstStyle>
          <a:p>
            <a:pPr>
              <a:defRPr/>
            </a:pPr>
            <a:endParaRPr lang="pt-BR"/>
          </a:p>
        </p:txBody>
      </p:sp>
      <p:sp>
        <p:nvSpPr>
          <p:cNvPr id="6" name="Slide Number Placeholder 5"/>
          <p:cNvSpPr>
            <a:spLocks noGrp="1"/>
          </p:cNvSpPr>
          <p:nvPr>
            <p:ph type="sldNum" sz="quarter" idx="4"/>
          </p:nvPr>
        </p:nvSpPr>
        <p:spPr>
          <a:xfrm>
            <a:off x="10514013" y="5883275"/>
            <a:ext cx="754062" cy="365125"/>
          </a:xfrm>
          <a:prstGeom prst="rect">
            <a:avLst/>
          </a:prstGeom>
        </p:spPr>
        <p:txBody>
          <a:bodyPr vert="horz" lIns="91440" tIns="45720" rIns="91440" bIns="45720" rtlCol="0" anchor="ctr"/>
          <a:lstStyle>
            <a:lvl1pPr algn="r" fontAlgn="auto">
              <a:spcBef>
                <a:spcPts val="0"/>
              </a:spcBef>
              <a:spcAft>
                <a:spcPts val="0"/>
              </a:spcAft>
              <a:defRPr sz="1000">
                <a:solidFill>
                  <a:schemeClr val="tx1">
                    <a:lumMod val="95000"/>
                  </a:schemeClr>
                </a:solidFill>
                <a:effectLst>
                  <a:outerShdw blurRad="50800" dist="38100" dir="2700000" algn="tl" rotWithShape="0">
                    <a:schemeClr val="bg1">
                      <a:alpha val="43000"/>
                    </a:schemeClr>
                  </a:outerShdw>
                </a:effectLst>
                <a:latin typeface="+mn-lt"/>
                <a:cs typeface="+mn-cs"/>
              </a:defRPr>
            </a:lvl1pPr>
          </a:lstStyle>
          <a:p>
            <a:pPr>
              <a:defRPr/>
            </a:pPr>
            <a:fld id="{FA78C738-5BBD-4DB7-81C7-C2509A8865EA}"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17" r:id="rId5"/>
    <p:sldLayoutId id="2147483709" r:id="rId6"/>
    <p:sldLayoutId id="2147483710" r:id="rId7"/>
    <p:sldLayoutId id="2147483711" r:id="rId8"/>
    <p:sldLayoutId id="2147483718" r:id="rId9"/>
    <p:sldLayoutId id="2147483719" r:id="rId10"/>
    <p:sldLayoutId id="2147483712" r:id="rId11"/>
    <p:sldLayoutId id="2147483720" r:id="rId12"/>
    <p:sldLayoutId id="2147483713" r:id="rId13"/>
    <p:sldLayoutId id="2147483714" r:id="rId14"/>
    <p:sldLayoutId id="2147483721" r:id="rId15"/>
    <p:sldLayoutId id="2147483715" r:id="rId16"/>
    <p:sldLayoutId id="2147483716" r:id="rId17"/>
  </p:sldLayoutIdLst>
  <p:txStyles>
    <p:titleStyle>
      <a:lvl1pPr algn="ctr" defTabSz="457200" rtl="0" eaLnBrk="0" fontAlgn="base" hangingPunct="0">
        <a:spcBef>
          <a:spcPct val="0"/>
        </a:spcBef>
        <a:spcAft>
          <a:spcPct val="0"/>
        </a:spcAft>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Trebuchet MS" pitchFamily="34" charset="0"/>
          <a:cs typeface="Trebuchet MS"/>
        </a:defRPr>
      </a:lvl1pPr>
      <a:lvl2pPr algn="ctr" defTabSz="457200" rtl="0" eaLnBrk="0" fontAlgn="base" hangingPunct="0">
        <a:spcBef>
          <a:spcPct val="0"/>
        </a:spcBef>
        <a:spcAft>
          <a:spcPct val="0"/>
        </a:spcAft>
        <a:defRPr sz="4000">
          <a:solidFill>
            <a:schemeClr val="tx2"/>
          </a:solidFill>
          <a:latin typeface="Calisto MT"/>
          <a:ea typeface="Trebuchet MS" pitchFamily="34" charset="0"/>
          <a:cs typeface="Trebuchet MS" pitchFamily="34" charset="0"/>
        </a:defRPr>
      </a:lvl2pPr>
      <a:lvl3pPr algn="ctr" defTabSz="457200" rtl="0" eaLnBrk="0" fontAlgn="base" hangingPunct="0">
        <a:spcBef>
          <a:spcPct val="0"/>
        </a:spcBef>
        <a:spcAft>
          <a:spcPct val="0"/>
        </a:spcAft>
        <a:defRPr sz="4000">
          <a:solidFill>
            <a:schemeClr val="tx2"/>
          </a:solidFill>
          <a:latin typeface="Calisto MT"/>
          <a:ea typeface="Trebuchet MS" pitchFamily="34" charset="0"/>
          <a:cs typeface="Trebuchet MS" pitchFamily="34" charset="0"/>
        </a:defRPr>
      </a:lvl3pPr>
      <a:lvl4pPr algn="ctr" defTabSz="457200" rtl="0" eaLnBrk="0" fontAlgn="base" hangingPunct="0">
        <a:spcBef>
          <a:spcPct val="0"/>
        </a:spcBef>
        <a:spcAft>
          <a:spcPct val="0"/>
        </a:spcAft>
        <a:defRPr sz="4000">
          <a:solidFill>
            <a:schemeClr val="tx2"/>
          </a:solidFill>
          <a:latin typeface="Calisto MT"/>
          <a:ea typeface="Trebuchet MS" pitchFamily="34" charset="0"/>
          <a:cs typeface="Trebuchet MS" pitchFamily="34" charset="0"/>
        </a:defRPr>
      </a:lvl4pPr>
      <a:lvl5pPr algn="ctr" defTabSz="457200" rtl="0" eaLnBrk="0" fontAlgn="base" hangingPunct="0">
        <a:spcBef>
          <a:spcPct val="0"/>
        </a:spcBef>
        <a:spcAft>
          <a:spcPct val="0"/>
        </a:spcAft>
        <a:defRPr sz="4000">
          <a:solidFill>
            <a:schemeClr val="tx2"/>
          </a:solidFill>
          <a:latin typeface="Calisto MT"/>
          <a:ea typeface="Trebuchet MS" pitchFamily="34" charset="0"/>
          <a:cs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4800" algn="l" defTabSz="457200" rtl="0" eaLnBrk="0" fontAlgn="base" hangingPunct="0">
        <a:spcBef>
          <a:spcPct val="20000"/>
        </a:spcBef>
        <a:spcAft>
          <a:spcPts val="600"/>
        </a:spcAft>
        <a:buClr>
          <a:schemeClr val="tx2"/>
        </a:buClr>
        <a:buSzPct val="70000"/>
        <a:buFont typeface="Wingdings 2" pitchFamily="18"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19138" indent="-269875" algn="l" defTabSz="457200" rtl="0" eaLnBrk="0" fontAlgn="base" hangingPunct="0">
        <a:spcBef>
          <a:spcPct val="20000"/>
        </a:spcBef>
        <a:spcAft>
          <a:spcPts val="600"/>
        </a:spcAft>
        <a:buClr>
          <a:schemeClr val="tx2"/>
        </a:buClr>
        <a:buSzPct val="70000"/>
        <a:buFont typeface="Wingdings 2" pitchFamily="18" charset="2"/>
        <a:buChar char=""/>
        <a:defRPr sz="2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5525" indent="-215900" algn="l" defTabSz="457200" rtl="0" eaLnBrk="0" fontAlgn="base" hangingPunct="0">
        <a:spcBef>
          <a:spcPct val="20000"/>
        </a:spcBef>
        <a:spcAft>
          <a:spcPts val="600"/>
        </a:spcAft>
        <a:buClr>
          <a:schemeClr val="tx2"/>
        </a:buClr>
        <a:buSzPct val="70000"/>
        <a:buFont typeface="Wingdings 2" pitchFamily="18"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5888" indent="-215900" algn="l" defTabSz="457200" rtl="0" eaLnBrk="0" fontAlgn="base" hangingPunct="0">
        <a:spcBef>
          <a:spcPct val="20000"/>
        </a:spcBef>
        <a:spcAft>
          <a:spcPts val="600"/>
        </a:spcAft>
        <a:buClr>
          <a:schemeClr val="tx2"/>
        </a:buClr>
        <a:buSzPct val="70000"/>
        <a:buFont typeface="Wingdings 2" pitchFamily="18"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3225" indent="-215900" algn="l" defTabSz="457200" rtl="0" eaLnBrk="0" fontAlgn="base" hangingPunct="0">
        <a:spcBef>
          <a:spcPct val="20000"/>
        </a:spcBef>
        <a:spcAft>
          <a:spcPts val="600"/>
        </a:spcAft>
        <a:buClr>
          <a:schemeClr val="tx2"/>
        </a:buClr>
        <a:buSzPct val="70000"/>
        <a:buFont typeface="Wingdings 2" pitchFamily="18"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image" Target="../media/image6.jpe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Associ_Zika_virus_les_cerebr.doc"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nc.cdc.gov/eid/article/22/7/15-1990_article"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hyperlink" Target="https://www.ncbi.nlm.nih.gov/pubmed/27074377"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Zika-virus-lesao-cerebr-2016.doc"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Associ_Zika_virus_les_cerebr.doc"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ZIKV_virem_mater_prolong.doc"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www.paulomargotto.com.br/documentos/Zika_virus_hidranenc_Hidropsia.doc"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ZIKV_LESAO_CEREBRAL_2016.doc"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Infec_Zika-virus_RJ_2016.doc"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ZIKV_celul_tronco_cereb.doc"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www.paulomargotto.com.br/documentos/ZIKV_Progenitores_cortex-neur.doc"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www.paulomargotto.com.br/documentos/ZIKV_Achados_Tomograf-2016.doc"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431018" y="2947465"/>
            <a:ext cx="9440034" cy="1828801"/>
          </a:xfrm>
        </p:spPr>
        <p:txBody>
          <a:bodyPr/>
          <a:lstStyle/>
          <a:p>
            <a:pPr eaLnBrk="1" fontAlgn="auto" hangingPunct="1">
              <a:spcAft>
                <a:spcPts val="0"/>
              </a:spcAft>
              <a:defRPr/>
            </a:pPr>
            <a:r>
              <a:rPr lang="pt-BR" dirty="0" smtClean="0">
                <a:ea typeface="+mj-ea"/>
              </a:rPr>
              <a:t>ZIKA VÍRUS</a:t>
            </a:r>
            <a:endParaRPr lang="pt-BR" dirty="0">
              <a:ea typeface="+mj-ea"/>
            </a:endParaRPr>
          </a:p>
        </p:txBody>
      </p:sp>
      <p:sp>
        <p:nvSpPr>
          <p:cNvPr id="3" name="Subtítulo 2"/>
          <p:cNvSpPr>
            <a:spLocks noGrp="1"/>
          </p:cNvSpPr>
          <p:nvPr>
            <p:ph type="subTitle" idx="1"/>
          </p:nvPr>
        </p:nvSpPr>
        <p:spPr>
          <a:xfrm>
            <a:off x="1291318" y="4861989"/>
            <a:ext cx="9440034" cy="1049867"/>
          </a:xfrm>
        </p:spPr>
        <p:txBody>
          <a:bodyPr/>
          <a:lstStyle/>
          <a:p>
            <a:pPr eaLnBrk="1" fontAlgn="auto" hangingPunct="1">
              <a:buFont typeface="Wingdings 2" charset="2"/>
              <a:buNone/>
              <a:defRPr/>
            </a:pPr>
            <a:r>
              <a:rPr lang="pt-BR" dirty="0" smtClean="0"/>
              <a:t>Acadêmico: Felipe Rodrigues Bezerra</a:t>
            </a:r>
          </a:p>
          <a:p>
            <a:pPr eaLnBrk="1" fontAlgn="auto" hangingPunct="1">
              <a:buFont typeface="Wingdings 2" charset="2"/>
              <a:buNone/>
              <a:defRPr/>
            </a:pPr>
            <a:r>
              <a:rPr lang="pt-BR" dirty="0" smtClean="0"/>
              <a:t>Orientador: Dr. Paulo Roberto </a:t>
            </a:r>
            <a:r>
              <a:rPr lang="pt-BR" dirty="0" err="1" smtClean="0"/>
              <a:t>Margotto</a:t>
            </a:r>
            <a:endParaRPr lang="pt-BR" dirty="0"/>
          </a:p>
        </p:txBody>
      </p:sp>
      <p:pic>
        <p:nvPicPr>
          <p:cNvPr id="7172" name="Picture 5" descr="20160217_133306"/>
          <p:cNvPicPr>
            <a:picLocks noChangeAspect="1" noChangeArrowheads="1"/>
          </p:cNvPicPr>
          <p:nvPr/>
        </p:nvPicPr>
        <p:blipFill>
          <a:blip r:embed="rId2"/>
          <a:srcRect/>
          <a:stretch>
            <a:fillRect/>
          </a:stretch>
        </p:blipFill>
        <p:spPr bwMode="auto">
          <a:xfrm>
            <a:off x="2681288" y="0"/>
            <a:ext cx="7027862" cy="3954463"/>
          </a:xfrm>
          <a:prstGeom prst="rect">
            <a:avLst/>
          </a:prstGeom>
          <a:noFill/>
          <a:ln w="9525">
            <a:noFill/>
            <a:miter lim="800000"/>
            <a:headEnd/>
            <a:tailEnd/>
          </a:ln>
        </p:spPr>
      </p:pic>
      <p:sp>
        <p:nvSpPr>
          <p:cNvPr id="7173" name="Text Box 6"/>
          <p:cNvSpPr txBox="1">
            <a:spLocks noChangeArrowheads="1"/>
          </p:cNvSpPr>
          <p:nvPr/>
        </p:nvSpPr>
        <p:spPr bwMode="auto">
          <a:xfrm>
            <a:off x="4286250" y="6097588"/>
            <a:ext cx="3092450" cy="641350"/>
          </a:xfrm>
          <a:prstGeom prst="rect">
            <a:avLst/>
          </a:prstGeom>
          <a:noFill/>
          <a:ln w="9525">
            <a:noFill/>
            <a:miter lim="800000"/>
            <a:headEnd/>
            <a:tailEnd/>
          </a:ln>
        </p:spPr>
        <p:txBody>
          <a:bodyPr wrap="none">
            <a:spAutoFit/>
          </a:bodyPr>
          <a:lstStyle/>
          <a:p>
            <a:r>
              <a:rPr lang="pt-BR">
                <a:hlinkClick r:id="rId3"/>
              </a:rPr>
              <a:t>www.paulomargotto.com.br</a:t>
            </a:r>
            <a:endParaRPr lang="pt-BR"/>
          </a:p>
          <a:p>
            <a:r>
              <a:rPr lang="pt-BR"/>
              <a:t>Brasília, 18 de maio de 2016</a:t>
            </a:r>
          </a:p>
        </p:txBody>
      </p:sp>
      <p:pic>
        <p:nvPicPr>
          <p:cNvPr id="7174" name="Picture 7"/>
          <p:cNvPicPr>
            <a:picLocks noChangeAspect="1" noChangeArrowheads="1"/>
          </p:cNvPicPr>
          <p:nvPr/>
        </p:nvPicPr>
        <p:blipFill>
          <a:blip r:embed="rId4"/>
          <a:srcRect/>
          <a:stretch>
            <a:fillRect/>
          </a:stretch>
        </p:blipFill>
        <p:spPr bwMode="auto">
          <a:xfrm>
            <a:off x="165100" y="1533525"/>
            <a:ext cx="2400300" cy="1249363"/>
          </a:xfrm>
          <a:prstGeom prst="rect">
            <a:avLst/>
          </a:prstGeom>
          <a:noFill/>
          <a:ln w="38100">
            <a:solidFill>
              <a:srgbClr val="FF0000"/>
            </a:solidFill>
            <a:miter lim="800000"/>
            <a:headEnd/>
            <a:tailEnd/>
          </a:ln>
        </p:spPr>
      </p:pic>
      <p:sp>
        <p:nvSpPr>
          <p:cNvPr id="7175" name="Text Box 8"/>
          <p:cNvSpPr txBox="1">
            <a:spLocks noChangeArrowheads="1"/>
          </p:cNvSpPr>
          <p:nvPr/>
        </p:nvSpPr>
        <p:spPr bwMode="auto">
          <a:xfrm>
            <a:off x="3081338" y="5702300"/>
            <a:ext cx="6292850" cy="366713"/>
          </a:xfrm>
          <a:prstGeom prst="rect">
            <a:avLst/>
          </a:prstGeom>
          <a:noFill/>
          <a:ln w="9525">
            <a:noFill/>
            <a:miter lim="800000"/>
            <a:headEnd/>
            <a:tailEnd/>
          </a:ln>
        </p:spPr>
        <p:txBody>
          <a:bodyPr wrap="none">
            <a:spAutoFit/>
          </a:bodyPr>
          <a:lstStyle/>
          <a:p>
            <a:r>
              <a:rPr lang="pt-BR">
                <a:solidFill>
                  <a:srgbClr val="0000FF"/>
                </a:solidFill>
              </a:rPr>
              <a:t>Faculdade de Medicina da Universidade Católica de Brasília</a:t>
            </a:r>
          </a:p>
        </p:txBody>
      </p:sp>
      <p:pic>
        <p:nvPicPr>
          <p:cNvPr id="7176" name="Picture 4"/>
          <p:cNvPicPr>
            <a:picLocks noChangeAspect="1"/>
          </p:cNvPicPr>
          <p:nvPr/>
        </p:nvPicPr>
        <p:blipFill>
          <a:blip r:embed="rId5"/>
          <a:srcRect/>
          <a:stretch>
            <a:fillRect/>
          </a:stretch>
        </p:blipFill>
        <p:spPr bwMode="auto">
          <a:xfrm>
            <a:off x="0" y="6130925"/>
            <a:ext cx="3613150" cy="72707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93750" y="47603"/>
            <a:ext cx="10515600" cy="1064430"/>
          </a:xfrm>
        </p:spPr>
        <p:txBody>
          <a:bodyPr/>
          <a:lstStyle/>
          <a:p>
            <a:pPr eaLnBrk="1" fontAlgn="auto" hangingPunct="1">
              <a:spcAft>
                <a:spcPts val="0"/>
              </a:spcAft>
              <a:defRPr/>
            </a:pPr>
            <a:r>
              <a:rPr lang="pt-BR" dirty="0" smtClean="0">
                <a:ea typeface="+mj-ea"/>
              </a:rPr>
              <a:t>Caso Clínico</a:t>
            </a:r>
            <a:endParaRPr lang="pt-BR" dirty="0">
              <a:ea typeface="+mj-ea"/>
            </a:endParaRPr>
          </a:p>
        </p:txBody>
      </p:sp>
      <p:sp>
        <p:nvSpPr>
          <p:cNvPr id="3" name="Espaço Reservado para Conteúdo 2"/>
          <p:cNvSpPr>
            <a:spLocks noGrp="1"/>
          </p:cNvSpPr>
          <p:nvPr>
            <p:ph idx="1"/>
          </p:nvPr>
        </p:nvSpPr>
        <p:spPr>
          <a:xfrm>
            <a:off x="960460" y="2145746"/>
            <a:ext cx="10515600" cy="5396247"/>
          </a:xfrm>
        </p:spPr>
        <p:txBody>
          <a:bodyPr/>
          <a:lstStyle/>
          <a:p>
            <a:pPr marL="0" indent="0" eaLnBrk="1" fontAlgn="auto" hangingPunct="1">
              <a:buFont typeface="Wingdings 2" charset="2"/>
              <a:buNone/>
              <a:defRPr/>
            </a:pPr>
            <a:endParaRPr lang="pt-BR" dirty="0"/>
          </a:p>
          <a:p>
            <a:pPr indent="-306000" eaLnBrk="1" fontAlgn="auto" hangingPunct="1">
              <a:buFont typeface="Wingdings 2" charset="2"/>
              <a:buChar char=""/>
              <a:defRPr/>
            </a:pPr>
            <a:r>
              <a:rPr lang="pt-BR" dirty="0" smtClean="0"/>
              <a:t>Paciente </a:t>
            </a:r>
            <a:r>
              <a:rPr lang="pt-BR" dirty="0"/>
              <a:t>com 25 anos, natural da Eslovênia, residente em Natal-RN por cerca de 2 anos, gestante de 28 semanas, procurou o Departamento de </a:t>
            </a:r>
            <a:r>
              <a:rPr lang="pt-BR" dirty="0" err="1"/>
              <a:t>Perinatologia</a:t>
            </a:r>
            <a:r>
              <a:rPr lang="pt-BR" dirty="0"/>
              <a:t> na Medical </a:t>
            </a:r>
            <a:r>
              <a:rPr lang="pt-BR" dirty="0" err="1"/>
              <a:t>University</a:t>
            </a:r>
            <a:r>
              <a:rPr lang="pt-BR" dirty="0"/>
              <a:t> Center, em Ljubljana, Eslovênia com suposta anomalias fetais. Durante a 13ªsemana de gestação, ainda em NATAL-RN, apresentou febre alta, evoluindo com dor osteomuscular, </a:t>
            </a:r>
            <a:r>
              <a:rPr lang="pt-BR" dirty="0" err="1"/>
              <a:t>retro-ocular</a:t>
            </a:r>
            <a:r>
              <a:rPr lang="pt-BR" dirty="0"/>
              <a:t> e prurido; erupções cutâneas </a:t>
            </a:r>
            <a:r>
              <a:rPr lang="pt-BR" dirty="0" err="1"/>
              <a:t>maculopapulares</a:t>
            </a:r>
            <a:r>
              <a:rPr lang="pt-BR" dirty="0"/>
              <a:t> generalizadas. Ultrassonografia realizada com 14 e 20 semanas, ambas normais. </a:t>
            </a:r>
            <a:r>
              <a:rPr lang="pt-BR" dirty="0" smtClean="0"/>
              <a:t>Não foi realizado sorologia para </a:t>
            </a:r>
            <a:r>
              <a:rPr lang="pt-BR" dirty="0" err="1" smtClean="0"/>
              <a:t>Zika</a:t>
            </a:r>
            <a:r>
              <a:rPr lang="pt-BR" dirty="0" smtClean="0"/>
              <a:t>. Realizado </a:t>
            </a:r>
            <a:r>
              <a:rPr lang="pt-BR" dirty="0"/>
              <a:t>USG com 29 semanas, neste hospital, mostrando anomalias fetais com redução dos movimentos</a:t>
            </a:r>
          </a:p>
        </p:txBody>
      </p:sp>
      <p:graphicFrame>
        <p:nvGraphicFramePr>
          <p:cNvPr id="8211" name="Group 19"/>
          <p:cNvGraphicFramePr>
            <a:graphicFrameLocks noGrp="1"/>
          </p:cNvGraphicFramePr>
          <p:nvPr/>
        </p:nvGraphicFramePr>
        <p:xfrm>
          <a:off x="3649663" y="954088"/>
          <a:ext cx="4746625" cy="1188720"/>
        </p:xfrm>
        <a:graphic>
          <a:graphicData uri="http://schemas.openxmlformats.org/drawingml/2006/table">
            <a:tbl>
              <a:tblPr/>
              <a:tblGrid>
                <a:gridCol w="4244975"/>
                <a:gridCol w="501650"/>
              </a:tblGrid>
              <a:tr h="3587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000" b="1" i="0" u="none" strike="noStrike" cap="none" normalizeH="0" baseline="0" smtClean="0">
                          <a:ln>
                            <a:noFill/>
                          </a:ln>
                          <a:solidFill>
                            <a:srgbClr val="999999"/>
                          </a:solidFill>
                          <a:effectLst/>
                          <a:latin typeface="Verdana" pitchFamily="34" charset="0"/>
                          <a:cs typeface="Times New Roman" pitchFamily="18" charset="0"/>
                        </a:rPr>
                        <a:t>Associa</a:t>
                      </a:r>
                      <a:r>
                        <a:rPr kumimoji="0" lang="pt-BR" sz="1000" b="1" i="0" u="none" strike="noStrike" cap="none" normalizeH="0" baseline="0" smtClean="0">
                          <a:ln>
                            <a:noFill/>
                          </a:ln>
                          <a:solidFill>
                            <a:srgbClr val="999999"/>
                          </a:solidFill>
                          <a:effectLst/>
                          <a:latin typeface="Calisto MT"/>
                          <a:cs typeface="Times New Roman" pitchFamily="18" charset="0"/>
                        </a:rPr>
                        <a:t>ç</a:t>
                      </a:r>
                      <a:r>
                        <a:rPr kumimoji="0" lang="pt-BR" sz="1000" b="1" i="0" u="none" strike="noStrike" cap="none" normalizeH="0" baseline="0" smtClean="0">
                          <a:ln>
                            <a:noFill/>
                          </a:ln>
                          <a:solidFill>
                            <a:srgbClr val="999999"/>
                          </a:solidFill>
                          <a:effectLst/>
                          <a:latin typeface="Verdana" pitchFamily="34" charset="0"/>
                          <a:cs typeface="Times New Roman" pitchFamily="18" charset="0"/>
                        </a:rPr>
                        <a:t>ão entre Zika V</a:t>
                      </a:r>
                      <a:r>
                        <a:rPr kumimoji="0" lang="pt-BR" sz="1000" b="1" i="0" u="none" strike="noStrike" cap="none" normalizeH="0" baseline="0" smtClean="0">
                          <a:ln>
                            <a:noFill/>
                          </a:ln>
                          <a:solidFill>
                            <a:srgbClr val="999999"/>
                          </a:solidFill>
                          <a:effectLst/>
                          <a:latin typeface="Calisto MT"/>
                          <a:cs typeface="Times New Roman" pitchFamily="18" charset="0"/>
                        </a:rPr>
                        <a:t>í</a:t>
                      </a:r>
                      <a:r>
                        <a:rPr kumimoji="0" lang="pt-BR" sz="1000" b="1" i="0" u="none" strike="noStrike" cap="none" normalizeH="0" baseline="0" smtClean="0">
                          <a:ln>
                            <a:noFill/>
                          </a:ln>
                          <a:solidFill>
                            <a:srgbClr val="999999"/>
                          </a:solidFill>
                          <a:effectLst/>
                          <a:latin typeface="Verdana" pitchFamily="34" charset="0"/>
                          <a:cs typeface="Times New Roman" pitchFamily="18" charset="0"/>
                        </a:rPr>
                        <a:t>rus e Microcefalia</a:t>
                      </a:r>
                      <a:r>
                        <a:rPr kumimoji="0" lang="pt-BR" sz="10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0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000" b="0" i="0" u="none" strike="noStrike" cap="none" normalizeH="0" baseline="0" smtClean="0">
                          <a:ln>
                            <a:noFill/>
                          </a:ln>
                          <a:solidFill>
                            <a:srgbClr val="999999"/>
                          </a:solidFill>
                          <a:effectLst/>
                          <a:latin typeface="Verdana" pitchFamily="34" charset="0"/>
                          <a:cs typeface="Times New Roman" pitchFamily="18" charset="0"/>
                        </a:rPr>
                        <a:t>Autor(es): Jernej Mlakar, Misa Korva, Nata</a:t>
                      </a:r>
                      <a:r>
                        <a:rPr kumimoji="0" lang="pt-BR" sz="1000" b="0" i="0" u="none" strike="noStrike" cap="none" normalizeH="0" baseline="0" smtClean="0">
                          <a:ln>
                            <a:noFill/>
                          </a:ln>
                          <a:solidFill>
                            <a:srgbClr val="999999"/>
                          </a:solidFill>
                          <a:effectLst/>
                          <a:latin typeface="Calisto MT"/>
                          <a:cs typeface="Times New Roman" pitchFamily="18" charset="0"/>
                        </a:rPr>
                        <a:t>š</a:t>
                      </a:r>
                      <a:r>
                        <a:rPr kumimoji="0" lang="pt-BR" sz="1000" b="0" i="0" u="none" strike="noStrike" cap="none" normalizeH="0" baseline="0" smtClean="0">
                          <a:ln>
                            <a:noFill/>
                          </a:ln>
                          <a:solidFill>
                            <a:srgbClr val="999999"/>
                          </a:solidFill>
                          <a:effectLst/>
                          <a:latin typeface="Verdana" pitchFamily="34" charset="0"/>
                          <a:cs typeface="Times New Roman" pitchFamily="18" charset="0"/>
                        </a:rPr>
                        <a:t>a Tu et al. Realizado por Paulo R. Margotto</a:t>
                      </a:r>
                      <a:endParaRPr kumimoji="0" lang="pt-BR" sz="10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8199" name="Picture 6" descr="link2">
            <a:hlinkClick r:id="rId2"/>
          </p:cNvPr>
          <p:cNvPicPr>
            <a:picLocks noChangeAspect="1" noChangeArrowheads="1"/>
          </p:cNvPicPr>
          <p:nvPr/>
        </p:nvPicPr>
        <p:blipFill>
          <a:blip r:embed="rId3"/>
          <a:srcRect/>
          <a:stretch>
            <a:fillRect/>
          </a:stretch>
        </p:blipFill>
        <p:spPr bwMode="auto">
          <a:xfrm>
            <a:off x="7874000" y="1079500"/>
            <a:ext cx="352425" cy="285750"/>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638175" y="992187"/>
            <a:ext cx="10515600" cy="5811838"/>
          </a:xfrm>
        </p:spPr>
        <p:txBody>
          <a:bodyPr/>
          <a:lstStyle/>
          <a:p>
            <a:pPr indent="-306000" eaLnBrk="1" fontAlgn="auto" hangingPunct="1">
              <a:buFont typeface="Wingdings 2" charset="2"/>
              <a:buChar char=""/>
              <a:defRPr/>
            </a:pPr>
            <a:r>
              <a:rPr lang="pt-BR" dirty="0"/>
              <a:t>A USG de 32 semanas confirmou restrição do crescimento (3º percentil do peso fetal), placenta de espessura normal e com calcificações, perímetro cefálico abaixo do 2º percentil (microcefalia), </a:t>
            </a:r>
            <a:r>
              <a:rPr lang="pt-BR" dirty="0" err="1"/>
              <a:t>ventriculomegalia</a:t>
            </a:r>
            <a:r>
              <a:rPr lang="pt-BR" dirty="0"/>
              <a:t> moderada, diâmetro </a:t>
            </a:r>
            <a:r>
              <a:rPr lang="pt-BR" dirty="0" err="1"/>
              <a:t>transcerebelar</a:t>
            </a:r>
            <a:r>
              <a:rPr lang="pt-BR" dirty="0"/>
              <a:t> abaixo do 2º percentil. Cérebro com estruturas turvas e múltiplas calcificações. Sem mais alterações obvias. </a:t>
            </a:r>
          </a:p>
          <a:p>
            <a:pPr indent="-306000" eaLnBrk="1" fontAlgn="auto" hangingPunct="1">
              <a:buFont typeface="Wingdings 2" charset="2"/>
              <a:buChar char=""/>
              <a:defRPr/>
            </a:pPr>
            <a:r>
              <a:rPr lang="pt-BR" dirty="0"/>
              <a:t>Levantada suspeita de infecção viral fetal. Pela doença cerebral grave e microcefalia foi avaliada com um mal prognóstico para a saúde do neonato. Solicitado pela mãe a interrupção da gestação com 32 semanas e aprovada pelos Comitês de Ética nacionais e hospitalares. Genética afastou qualquer doença que incluía história detalhada de síndrome fetal ou familiar. A autópsia realizada seguindo o protocolo de interrupção da gravidez. Mãe forneceu consentimento informado por escrito para a publicação deste relato de caso. </a:t>
            </a:r>
          </a:p>
          <a:p>
            <a:pPr indent="-306000" eaLnBrk="1" fontAlgn="auto" hangingPunct="1">
              <a:buFont typeface="Wingdings 2" charset="2"/>
              <a:buChar char=""/>
              <a:defRPr/>
            </a:pPr>
            <a:endParaRPr lang="pt-BR"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normAutofit fontScale="90000"/>
          </a:bodyPr>
          <a:lstStyle/>
          <a:p>
            <a:pPr eaLnBrk="1" fontAlgn="auto" hangingPunct="1">
              <a:spcAft>
                <a:spcPts val="0"/>
              </a:spcAft>
              <a:defRPr/>
            </a:pPr>
            <a:r>
              <a:rPr lang="pt-BR" dirty="0" smtClean="0">
                <a:ea typeface="+mj-ea"/>
              </a:rPr>
              <a:t>1,3 milhões de pessoas afetadas no Brasil</a:t>
            </a:r>
            <a:endParaRPr lang="pt-BR" dirty="0">
              <a:ea typeface="+mj-ea"/>
            </a:endParaRPr>
          </a:p>
        </p:txBody>
      </p:sp>
      <p:pic>
        <p:nvPicPr>
          <p:cNvPr id="1026" name="Picture 2" descr="3c7abf8e2e5df216c9fadabcd2b6b719 (1000×520)"/>
          <p:cNvPicPr>
            <a:picLocks noGrp="1" noChangeAspect="1" noChangeArrowheads="1"/>
          </p:cNvPicPr>
          <p:nvPr>
            <p:ph idx="1"/>
          </p:nvPr>
        </p:nvPicPr>
        <p:blipFill>
          <a:blip r:embed="rId2"/>
          <a:stretch>
            <a:fillRect/>
          </a:stretch>
        </p:blipFill>
        <p:spPr bwMode="auto">
          <a:xfrm>
            <a:off x="2187575" y="1731963"/>
            <a:ext cx="7807325" cy="4059237"/>
          </a:xfrm>
          <a:extLst>
            <a:ext uri="{909E8E84-426E-40DD-AFC4-6F175D3DCCD1}"/>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Transmissão</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2" charset="2"/>
              <a:buChar char=""/>
              <a:defRPr/>
            </a:pPr>
            <a:r>
              <a:rPr lang="pt-BR" dirty="0" smtClean="0"/>
              <a:t>Prioritariamente VETORIAL (foto dos AEDES – aegypti (polinésia francesa), </a:t>
            </a:r>
            <a:r>
              <a:rPr lang="pt-BR" dirty="0" err="1" smtClean="0"/>
              <a:t>albopticus</a:t>
            </a:r>
            <a:r>
              <a:rPr lang="pt-BR" dirty="0" smtClean="0"/>
              <a:t>)</a:t>
            </a:r>
          </a:p>
          <a:p>
            <a:pPr marL="720000" lvl="1" indent="-270000" eaLnBrk="1" fontAlgn="auto" hangingPunct="1">
              <a:buFont typeface="Wingdings 2" charset="2"/>
              <a:buChar char=""/>
              <a:defRPr/>
            </a:pPr>
            <a:r>
              <a:rPr lang="pt-BR" sz="1800" dirty="0" smtClean="0"/>
              <a:t>Após inoculação - 10 dias de incubação (vetor)</a:t>
            </a:r>
          </a:p>
          <a:p>
            <a:pPr marL="720000" lvl="1" indent="-270000" eaLnBrk="1" fontAlgn="auto" hangingPunct="1">
              <a:buFont typeface="Wingdings 2" charset="2"/>
              <a:buChar char=""/>
              <a:defRPr/>
            </a:pPr>
            <a:endParaRPr lang="pt-BR" sz="1800" dirty="0"/>
          </a:p>
          <a:p>
            <a:pPr indent="-306000" eaLnBrk="1" fontAlgn="auto" hangingPunct="1">
              <a:buFont typeface="Wingdings 2" charset="2"/>
              <a:buChar char=""/>
              <a:defRPr/>
            </a:pPr>
            <a:r>
              <a:rPr lang="pt-BR" dirty="0" smtClean="0"/>
              <a:t>Outras formas</a:t>
            </a:r>
          </a:p>
          <a:p>
            <a:pPr indent="-306000" eaLnBrk="1" fontAlgn="auto" hangingPunct="1">
              <a:buFont typeface="Wingdings 2" charset="2"/>
              <a:buChar char=""/>
              <a:defRPr/>
            </a:pPr>
            <a:endParaRPr lang="pt-BR" dirty="0"/>
          </a:p>
          <a:p>
            <a:pPr indent="-306000" eaLnBrk="1" fontAlgn="auto" hangingPunct="1">
              <a:buFont typeface="Wingdings 2" charset="2"/>
              <a:buChar char=""/>
              <a:defRPr/>
            </a:pPr>
            <a:r>
              <a:rPr lang="pt-BR" dirty="0" smtClean="0"/>
              <a:t>Congênita // perinatal // sexual // transfusão // mordedura // </a:t>
            </a:r>
            <a:endParaRPr lang="pt-BR" dirty="0"/>
          </a:p>
          <a:p>
            <a:pPr indent="-306000" eaLnBrk="1" fontAlgn="auto" hangingPunct="1">
              <a:buFont typeface="Wingdings 2" charset="2"/>
              <a:buChar char=""/>
              <a:defRPr/>
            </a:pPr>
            <a:r>
              <a:rPr lang="pt-BR" dirty="0" smtClean="0"/>
              <a:t> </a:t>
            </a:r>
          </a:p>
          <a:p>
            <a:pPr marL="720000" lvl="1" indent="-270000" eaLnBrk="1" fontAlgn="auto" hangingPunct="1">
              <a:buFont typeface="Wingdings 2" charset="2"/>
              <a:buChar char=""/>
              <a:defRPr/>
            </a:pPr>
            <a:endParaRPr lang="pt-BR" sz="18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Manifestações Clínicas</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2" charset="2"/>
              <a:buChar char=""/>
              <a:defRPr/>
            </a:pPr>
            <a:r>
              <a:rPr lang="pt-BR" dirty="0" smtClean="0"/>
              <a:t>Incubação entre 3-12d</a:t>
            </a:r>
          </a:p>
          <a:p>
            <a:pPr indent="-306000" eaLnBrk="1" fontAlgn="auto" hangingPunct="1">
              <a:buFont typeface="Wingdings 2" charset="2"/>
              <a:buChar char=""/>
              <a:defRPr/>
            </a:pPr>
            <a:endParaRPr lang="pt-BR" dirty="0" smtClean="0"/>
          </a:p>
          <a:p>
            <a:pPr indent="-306000" eaLnBrk="1" fontAlgn="auto" hangingPunct="1">
              <a:buFont typeface="Wingdings 2" charset="2"/>
              <a:buChar char=""/>
              <a:defRPr/>
            </a:pPr>
            <a:r>
              <a:rPr lang="pt-BR" dirty="0" smtClean="0"/>
              <a:t>Assintomática em 80% dos casos</a:t>
            </a:r>
          </a:p>
          <a:p>
            <a:pPr indent="-306000" eaLnBrk="1" fontAlgn="auto" hangingPunct="1">
              <a:buFont typeface="Wingdings 2" charset="2"/>
              <a:buChar char=""/>
              <a:defRPr/>
            </a:pPr>
            <a:endParaRPr lang="pt-BR" dirty="0"/>
          </a:p>
          <a:p>
            <a:pPr indent="-306000" eaLnBrk="1" fontAlgn="auto" hangingPunct="1">
              <a:buFont typeface="Wingdings 2" charset="2"/>
              <a:buChar char=""/>
              <a:defRPr/>
            </a:pPr>
            <a:r>
              <a:rPr lang="pt-BR" dirty="0" smtClean="0"/>
              <a:t>Sintomática </a:t>
            </a:r>
          </a:p>
          <a:p>
            <a:pPr marL="720000" lvl="1" indent="-270000" eaLnBrk="1" fontAlgn="auto" hangingPunct="1">
              <a:buFont typeface="Wingdings 2" charset="2"/>
              <a:buChar char=""/>
              <a:defRPr/>
            </a:pPr>
            <a:r>
              <a:rPr lang="pt-BR" sz="1800" dirty="0" smtClean="0"/>
              <a:t>Leve</a:t>
            </a:r>
          </a:p>
          <a:p>
            <a:pPr marL="720000" lvl="1" indent="-270000" eaLnBrk="1" fontAlgn="auto" hangingPunct="1">
              <a:buFont typeface="Wingdings 2" charset="2"/>
              <a:buChar char=""/>
              <a:defRPr/>
            </a:pPr>
            <a:r>
              <a:rPr lang="pt-BR" sz="1800" dirty="0" smtClean="0"/>
              <a:t>Autolimitada</a:t>
            </a:r>
          </a:p>
          <a:p>
            <a:pPr marL="720000" lvl="1" indent="-270000" eaLnBrk="1" fontAlgn="auto" hangingPunct="1">
              <a:buFont typeface="Wingdings 2" charset="2"/>
              <a:buChar char=""/>
              <a:defRPr/>
            </a:pPr>
            <a:r>
              <a:rPr lang="pt-BR" sz="1800" dirty="0" smtClean="0"/>
              <a:t>Não específica</a:t>
            </a:r>
          </a:p>
          <a:p>
            <a:pPr marL="720000" lvl="1" indent="-270000" eaLnBrk="1" fontAlgn="auto" hangingPunct="1">
              <a:buFont typeface="Wingdings 2" charset="2"/>
              <a:buChar char=""/>
              <a:defRPr/>
            </a:pPr>
            <a:r>
              <a:rPr lang="pt-BR" sz="1800" dirty="0" smtClean="0"/>
              <a:t>Semelhança com outros </a:t>
            </a:r>
            <a:r>
              <a:rPr lang="pt-BR" sz="1800" dirty="0" err="1"/>
              <a:t>A</a:t>
            </a:r>
            <a:r>
              <a:rPr lang="pt-BR" sz="1800" dirty="0" err="1" smtClean="0"/>
              <a:t>rbovirus</a:t>
            </a:r>
            <a:r>
              <a:rPr lang="pt-BR" sz="1800" dirty="0" smtClean="0"/>
              <a:t> (</a:t>
            </a:r>
            <a:r>
              <a:rPr lang="pt-BR" sz="1800" dirty="0" err="1" smtClean="0"/>
              <a:t>chikyngunya</a:t>
            </a:r>
            <a:r>
              <a:rPr lang="pt-BR" sz="1800" dirty="0" smtClean="0"/>
              <a:t>, dengue)</a:t>
            </a:r>
          </a:p>
          <a:p>
            <a:pPr indent="-306000" eaLnBrk="1" fontAlgn="auto" hangingPunct="1">
              <a:buFont typeface="Wingdings 2" charset="2"/>
              <a:buChar char=""/>
              <a:defRPr/>
            </a:pPr>
            <a:endParaRPr lang="pt-B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Manifestações Clínicas</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panose="05000000000000000000" pitchFamily="2" charset="2"/>
              <a:buChar char="Ø"/>
              <a:defRPr/>
            </a:pPr>
            <a:r>
              <a:rPr lang="pt-BR" dirty="0" smtClean="0"/>
              <a:t>Erupção cutânea </a:t>
            </a:r>
            <a:r>
              <a:rPr lang="pt-BR" dirty="0" smtClean="0">
                <a:sym typeface="Wingdings" panose="05000000000000000000" pitchFamily="2" charset="2"/>
              </a:rPr>
              <a:t> </a:t>
            </a:r>
            <a:r>
              <a:rPr lang="pt-BR" dirty="0" err="1" smtClean="0">
                <a:sym typeface="Wingdings" panose="05000000000000000000" pitchFamily="2" charset="2"/>
              </a:rPr>
              <a:t>maculopapular</a:t>
            </a:r>
            <a:r>
              <a:rPr lang="pt-BR" dirty="0" smtClean="0">
                <a:sym typeface="Wingdings" panose="05000000000000000000" pitchFamily="2" charset="2"/>
              </a:rPr>
              <a:t> e pruriginosa  proximal - distal  involução espontânea entre 1-4 dias.</a:t>
            </a:r>
          </a:p>
          <a:p>
            <a:pPr indent="-306000" eaLnBrk="1" fontAlgn="auto" hangingPunct="1">
              <a:buFont typeface="Wingdings" panose="05000000000000000000" pitchFamily="2" charset="2"/>
              <a:buChar char="Ø"/>
              <a:defRPr/>
            </a:pPr>
            <a:r>
              <a:rPr lang="pt-BR" dirty="0" smtClean="0">
                <a:sym typeface="Wingdings" panose="05000000000000000000" pitchFamily="2" charset="2"/>
              </a:rPr>
              <a:t>Febre baixa (37,4 – 38ºC)</a:t>
            </a:r>
            <a:endParaRPr lang="pt-BR" dirty="0" smtClean="0"/>
          </a:p>
          <a:p>
            <a:pPr indent="-306000" eaLnBrk="1" fontAlgn="auto" hangingPunct="1">
              <a:buFont typeface="Wingdings 2" charset="2"/>
              <a:buChar char=""/>
              <a:defRPr/>
            </a:pPr>
            <a:endParaRPr lang="pt-BR" dirty="0" smtClean="0"/>
          </a:p>
          <a:p>
            <a:pPr indent="-306000" eaLnBrk="1" fontAlgn="auto" hangingPunct="1">
              <a:buFont typeface="Wingdings" panose="05000000000000000000" pitchFamily="2" charset="2"/>
              <a:buChar char="Ø"/>
              <a:defRPr/>
            </a:pPr>
            <a:endParaRPr lang="pt-BR" dirty="0" smtClean="0"/>
          </a:p>
          <a:p>
            <a:pPr indent="-306000" eaLnBrk="1" fontAlgn="auto" hangingPunct="1">
              <a:buFont typeface="Wingdings" panose="05000000000000000000" pitchFamily="2" charset="2"/>
              <a:buChar char="Ø"/>
              <a:defRPr/>
            </a:pPr>
            <a:endParaRPr lang="pt-BR" dirty="0"/>
          </a:p>
          <a:p>
            <a:pPr indent="-306000" eaLnBrk="1" fontAlgn="auto" hangingPunct="1">
              <a:buFont typeface="Wingdings" panose="05000000000000000000" pitchFamily="2" charset="2"/>
              <a:buChar char="Ø"/>
              <a:defRPr/>
            </a:pPr>
            <a:r>
              <a:rPr lang="pt-BR" dirty="0" smtClean="0"/>
              <a:t>O </a:t>
            </a:r>
            <a:r>
              <a:rPr lang="pt-BR" dirty="0" err="1" smtClean="0"/>
              <a:t>Zika</a:t>
            </a:r>
            <a:r>
              <a:rPr lang="pt-BR" dirty="0" smtClean="0"/>
              <a:t> apresentou um </a:t>
            </a:r>
            <a:r>
              <a:rPr lang="pt-BR" dirty="0" err="1" smtClean="0"/>
              <a:t>neurotropismo</a:t>
            </a:r>
            <a:r>
              <a:rPr lang="pt-BR" dirty="0" smtClean="0"/>
              <a:t> viral em camundongos por via intraperitoneal – Justificativa para transmissão vertical?</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Manifestações Clínicas</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panose="05000000000000000000" pitchFamily="2" charset="2"/>
              <a:buChar char="Ø"/>
              <a:defRPr/>
            </a:pPr>
            <a:r>
              <a:rPr lang="pt-BR" dirty="0" smtClean="0"/>
              <a:t>Sequelas em SNC </a:t>
            </a:r>
          </a:p>
          <a:p>
            <a:pPr marL="720000" lvl="1" indent="-270000" eaLnBrk="1" fontAlgn="auto" hangingPunct="1">
              <a:buFont typeface="Wingdings" panose="05000000000000000000" pitchFamily="2" charset="2"/>
              <a:buChar char="Ø"/>
              <a:defRPr/>
            </a:pPr>
            <a:r>
              <a:rPr lang="pt-BR" sz="1800" dirty="0" smtClean="0"/>
              <a:t>Meningite // </a:t>
            </a:r>
            <a:r>
              <a:rPr lang="pt-BR" sz="1800" dirty="0" err="1" smtClean="0"/>
              <a:t>meningoencefalite</a:t>
            </a:r>
            <a:r>
              <a:rPr lang="pt-BR" sz="1800" dirty="0" smtClean="0"/>
              <a:t> // S. de </a:t>
            </a:r>
            <a:r>
              <a:rPr lang="pt-BR" sz="1800" dirty="0" err="1" smtClean="0"/>
              <a:t>Guillain</a:t>
            </a:r>
            <a:r>
              <a:rPr lang="pt-BR" sz="1800" dirty="0" smtClean="0"/>
              <a:t>-Barre</a:t>
            </a:r>
          </a:p>
          <a:p>
            <a:pPr marL="720000" lvl="1" indent="-270000" eaLnBrk="1" fontAlgn="auto" hangingPunct="1">
              <a:buFont typeface="Wingdings" panose="05000000000000000000" pitchFamily="2" charset="2"/>
              <a:buChar char="Ø"/>
              <a:defRPr/>
            </a:pPr>
            <a:endParaRPr lang="pt-BR" sz="1800" dirty="0" smtClean="0"/>
          </a:p>
          <a:p>
            <a:pPr indent="-306000" eaLnBrk="1" fontAlgn="auto" hangingPunct="1">
              <a:buFont typeface="Wingdings" panose="05000000000000000000" pitchFamily="2" charset="2"/>
              <a:buChar char="Ø"/>
              <a:defRPr/>
            </a:pPr>
            <a:r>
              <a:rPr lang="pt-BR" dirty="0" smtClean="0"/>
              <a:t>Sequelas não-neurológicas</a:t>
            </a:r>
          </a:p>
          <a:p>
            <a:pPr marL="720000" lvl="1" indent="-270000" eaLnBrk="1" fontAlgn="auto" hangingPunct="1">
              <a:buFont typeface="Wingdings" panose="05000000000000000000" pitchFamily="2" charset="2"/>
              <a:buChar char="Ø"/>
              <a:defRPr/>
            </a:pPr>
            <a:r>
              <a:rPr lang="pt-BR" sz="1800" dirty="0" err="1" smtClean="0"/>
              <a:t>Hipoacusia</a:t>
            </a:r>
            <a:r>
              <a:rPr lang="pt-BR" sz="1800" dirty="0" smtClean="0"/>
              <a:t> transitória // hipotensão // sintomas geniturinários</a:t>
            </a:r>
          </a:p>
          <a:p>
            <a:pPr marL="720000" lvl="1" indent="-270000" eaLnBrk="1" fontAlgn="auto" hangingPunct="1">
              <a:buFont typeface="Wingdings" panose="05000000000000000000" pitchFamily="2" charset="2"/>
              <a:buChar char="Ø"/>
              <a:defRPr/>
            </a:pPr>
            <a:r>
              <a:rPr lang="pt-BR" sz="1800" dirty="0" err="1" smtClean="0"/>
              <a:t>Hematospermia</a:t>
            </a:r>
            <a:r>
              <a:rPr lang="pt-BR" sz="1800" dirty="0" smtClean="0"/>
              <a:t> – (Transmissão sexual?)</a:t>
            </a:r>
          </a:p>
          <a:p>
            <a:pPr marL="720000" lvl="1" indent="-270000" eaLnBrk="1" fontAlgn="auto" hangingPunct="1">
              <a:buFont typeface="Wingdings" panose="05000000000000000000" pitchFamily="2" charset="2"/>
              <a:buChar char="Ø"/>
              <a:defRPr/>
            </a:pPr>
            <a:endParaRPr lang="pt-BR" sz="1800" dirty="0" smtClean="0"/>
          </a:p>
          <a:p>
            <a:pPr indent="-306000" eaLnBrk="1" fontAlgn="auto" hangingPunct="1">
              <a:buFont typeface="Wingdings" panose="05000000000000000000" pitchFamily="2" charset="2"/>
              <a:buChar char="Ø"/>
              <a:defRPr/>
            </a:pPr>
            <a:r>
              <a:rPr lang="pt-BR" dirty="0" smtClean="0"/>
              <a:t> 3 óbitos – Homem 44a, com lúpus e 2 meninas, 16a, com anemia </a:t>
            </a:r>
            <a:r>
              <a:rPr lang="pt-BR" dirty="0" err="1" smtClean="0"/>
              <a:t>falsiforme</a:t>
            </a:r>
            <a:r>
              <a:rPr lang="pt-BR" dirty="0" smtClean="0"/>
              <a:t>.</a:t>
            </a:r>
          </a:p>
          <a:p>
            <a:pPr indent="-306000" eaLnBrk="1" fontAlgn="auto" hangingPunct="1">
              <a:buFont typeface="Wingdings 2" charset="2"/>
              <a:buChar char=""/>
              <a:defRPr/>
            </a:pPr>
            <a:endParaRPr lang="pt-B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Manifestações em NEONATOS</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2" charset="2"/>
              <a:buChar char=""/>
              <a:defRPr/>
            </a:pPr>
            <a:r>
              <a:rPr lang="pt-BR" dirty="0" smtClean="0"/>
              <a:t>Malformações cerebrais e Microcefalia</a:t>
            </a:r>
          </a:p>
          <a:p>
            <a:pPr marL="720000" lvl="1" indent="-270000" eaLnBrk="1" fontAlgn="auto" hangingPunct="1">
              <a:buFont typeface="Wingdings 2" charset="2"/>
              <a:buChar char=""/>
              <a:defRPr/>
            </a:pPr>
            <a:r>
              <a:rPr lang="pt-BR" sz="1800" dirty="0" smtClean="0"/>
              <a:t>Atrofia // calcificações grosseiras em córtex // </a:t>
            </a:r>
            <a:r>
              <a:rPr lang="pt-BR" sz="1800" dirty="0" err="1" smtClean="0"/>
              <a:t>disgenesia</a:t>
            </a:r>
            <a:r>
              <a:rPr lang="pt-BR" sz="1800" dirty="0" smtClean="0"/>
              <a:t> do corpo caloso </a:t>
            </a:r>
          </a:p>
          <a:p>
            <a:pPr marL="720000" lvl="1" indent="-270000" eaLnBrk="1" fontAlgn="auto" hangingPunct="1">
              <a:buFont typeface="Wingdings 2" charset="2"/>
              <a:buChar char=""/>
              <a:defRPr/>
            </a:pPr>
            <a:r>
              <a:rPr lang="pt-BR" sz="1800" dirty="0" smtClean="0"/>
              <a:t>Assimetria // </a:t>
            </a:r>
            <a:r>
              <a:rPr lang="pt-BR" sz="1800" dirty="0" err="1" smtClean="0"/>
              <a:t>ventriculomegalia</a:t>
            </a:r>
            <a:r>
              <a:rPr lang="pt-BR" sz="1800" dirty="0" smtClean="0"/>
              <a:t> unilateral // deslocamento da linha média</a:t>
            </a:r>
            <a:endParaRPr lang="pt-BR" sz="1800" dirty="0"/>
          </a:p>
          <a:p>
            <a:pPr marL="720000" lvl="1" indent="-270000" eaLnBrk="1" fontAlgn="auto" hangingPunct="1">
              <a:buFont typeface="Wingdings 2" charset="2"/>
              <a:buChar char=""/>
              <a:defRPr/>
            </a:pPr>
            <a:r>
              <a:rPr lang="pt-BR" sz="1800" dirty="0" smtClean="0"/>
              <a:t>Ausência de giros cerebrais // </a:t>
            </a:r>
            <a:r>
              <a:rPr lang="pt-BR" sz="1800" dirty="0" err="1" smtClean="0"/>
              <a:t>hipoplasia</a:t>
            </a:r>
            <a:r>
              <a:rPr lang="pt-BR" sz="1800" dirty="0" smtClean="0"/>
              <a:t> de tronco, medula e cerebelo</a:t>
            </a:r>
            <a:endParaRPr lang="pt-BR" sz="1800" dirty="0"/>
          </a:p>
          <a:p>
            <a:pPr marL="720000" lvl="1" indent="-270000" eaLnBrk="1" fontAlgn="auto" hangingPunct="1">
              <a:buFont typeface="Wingdings 2" charset="2"/>
              <a:buChar char=""/>
              <a:defRPr/>
            </a:pPr>
            <a:endParaRPr lang="pt-BR" sz="1800" dirty="0" smtClean="0"/>
          </a:p>
          <a:p>
            <a:pPr indent="-306000" eaLnBrk="1" fontAlgn="auto" hangingPunct="1">
              <a:buFont typeface="Wingdings" panose="05000000000000000000" pitchFamily="2" charset="2"/>
              <a:buChar char="v"/>
              <a:defRPr/>
            </a:pPr>
            <a:r>
              <a:rPr lang="pt-BR" dirty="0" smtClean="0"/>
              <a:t> </a:t>
            </a:r>
            <a:r>
              <a:rPr lang="pt-BR" dirty="0" err="1" smtClean="0"/>
              <a:t>Zika</a:t>
            </a:r>
            <a:r>
              <a:rPr lang="pt-BR" dirty="0" smtClean="0"/>
              <a:t> vírus (RNA cadeia simples) </a:t>
            </a:r>
            <a:r>
              <a:rPr lang="pt-BR" dirty="0" smtClean="0">
                <a:sym typeface="Wingdings" panose="05000000000000000000" pitchFamily="2" charset="2"/>
              </a:rPr>
              <a:t> </a:t>
            </a:r>
            <a:r>
              <a:rPr lang="pt-BR" dirty="0" err="1" smtClean="0">
                <a:sym typeface="Wingdings" panose="05000000000000000000" pitchFamily="2" charset="2"/>
              </a:rPr>
              <a:t>Flavivírus</a:t>
            </a:r>
            <a:r>
              <a:rPr lang="pt-BR" dirty="0" smtClean="0">
                <a:sym typeface="Wingdings" panose="05000000000000000000" pitchFamily="2" charset="2"/>
              </a:rPr>
              <a:t> com replicação NUCLEAR  Tropismo para o SNC  Desregula a progressão do ciclo celular  diminui o crescimento das células progenitoras neurais humanas  aumento da morte de </a:t>
            </a:r>
            <a:r>
              <a:rPr lang="pt-BR" dirty="0" err="1" smtClean="0">
                <a:sym typeface="Wingdings" panose="05000000000000000000" pitchFamily="2" charset="2"/>
              </a:rPr>
              <a:t>célular</a:t>
            </a:r>
            <a:endParaRPr lang="pt-BR" dirty="0" smtClean="0"/>
          </a:p>
        </p:txBody>
      </p:sp>
      <p:sp>
        <p:nvSpPr>
          <p:cNvPr id="4" name="Espaço Reservado para Rodapé 3"/>
          <p:cNvSpPr>
            <a:spLocks noGrp="1"/>
          </p:cNvSpPr>
          <p:nvPr>
            <p:ph type="ftr" sz="quarter" idx="11"/>
          </p:nvPr>
        </p:nvSpPr>
        <p:spPr/>
        <p:txBody>
          <a:bodyPr/>
          <a:lstStyle/>
          <a:p>
            <a:pPr>
              <a:defRPr/>
            </a:pPr>
            <a:r>
              <a:rPr lang="en-US" smtClean="0"/>
              <a:t>Zika Virus Infects Human Cortical Neural Progenitors and Attenuates Their Growth. Tang H. . 2016 Mar 3</a:t>
            </a:r>
            <a:endParaRPr lang="pt-B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Manifestações em NEONATOS</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2" charset="2"/>
              <a:buChar char=""/>
              <a:defRPr/>
            </a:pPr>
            <a:r>
              <a:rPr lang="pt-BR" dirty="0" smtClean="0"/>
              <a:t>Olhos </a:t>
            </a:r>
          </a:p>
          <a:p>
            <a:pPr marL="720000" lvl="1" indent="-270000" eaLnBrk="1" fontAlgn="auto" hangingPunct="1">
              <a:buFont typeface="Wingdings 2" charset="2"/>
              <a:buChar char=""/>
              <a:defRPr/>
            </a:pPr>
            <a:r>
              <a:rPr lang="pt-BR" sz="1800" dirty="0" smtClean="0"/>
              <a:t>Cataratas // calcificações </a:t>
            </a:r>
            <a:r>
              <a:rPr lang="pt-BR" sz="1800" dirty="0" err="1" smtClean="0"/>
              <a:t>intra-oculares</a:t>
            </a:r>
            <a:r>
              <a:rPr lang="pt-BR" sz="1800" dirty="0" smtClean="0"/>
              <a:t> // assimetria do globo ocular</a:t>
            </a:r>
          </a:p>
          <a:p>
            <a:pPr marL="720000" lvl="1" indent="-270000" eaLnBrk="1" fontAlgn="auto" hangingPunct="1">
              <a:buFont typeface="Wingdings 2" charset="2"/>
              <a:buChar char=""/>
              <a:defRPr/>
            </a:pPr>
            <a:r>
              <a:rPr lang="pt-BR" sz="1800" dirty="0" smtClean="0"/>
              <a:t>Semelhança com CMV, porém, mais grave</a:t>
            </a:r>
          </a:p>
          <a:p>
            <a:pPr indent="-306000" eaLnBrk="1" fontAlgn="auto" hangingPunct="1">
              <a:buFont typeface="Wingdings 2" charset="2"/>
              <a:buChar char=""/>
              <a:defRPr/>
            </a:pPr>
            <a:endParaRPr lang="pt-B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Diagnóstico</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2" charset="2"/>
              <a:buChar char=""/>
              <a:defRPr/>
            </a:pPr>
            <a:r>
              <a:rPr lang="pt-BR" dirty="0" smtClean="0"/>
              <a:t>CLÍNICO + TESTES LABORATORIAIS</a:t>
            </a:r>
          </a:p>
          <a:p>
            <a:pPr indent="-306000" eaLnBrk="1" fontAlgn="auto" hangingPunct="1">
              <a:buFont typeface="Wingdings 2" charset="2"/>
              <a:buChar char=""/>
              <a:defRPr/>
            </a:pPr>
            <a:endParaRPr lang="pt-BR" dirty="0"/>
          </a:p>
          <a:p>
            <a:pPr indent="-306000" eaLnBrk="1" fontAlgn="auto" hangingPunct="1">
              <a:buFont typeface="Wingdings 2" charset="2"/>
              <a:buChar char=""/>
              <a:defRPr/>
            </a:pPr>
            <a:r>
              <a:rPr lang="pt-BR" dirty="0" smtClean="0"/>
              <a:t>AVALIAÇÃO SOROLÓGICA: ZIKA, DENGUE E CHIKYNGUNYA para todos sintomáticos</a:t>
            </a:r>
          </a:p>
          <a:p>
            <a:pPr marL="720000" lvl="1" indent="-270000" eaLnBrk="1" fontAlgn="auto" hangingPunct="1">
              <a:buFont typeface="Wingdings 2" charset="2"/>
              <a:buChar char=""/>
              <a:defRPr/>
            </a:pPr>
            <a:r>
              <a:rPr lang="pt-BR" sz="1800" dirty="0" smtClean="0"/>
              <a:t>Febre aguda // erupção cutânea //mialgia // </a:t>
            </a:r>
            <a:r>
              <a:rPr lang="pt-BR" sz="1800" dirty="0" err="1" smtClean="0"/>
              <a:t>artralgia</a:t>
            </a:r>
            <a:endParaRPr lang="pt-BR" sz="1800" dirty="0" smtClean="0"/>
          </a:p>
          <a:p>
            <a:pPr marL="0" indent="0" eaLnBrk="1" fontAlgn="auto" hangingPunct="1">
              <a:buFont typeface="Wingdings 2" charset="2"/>
              <a:buNone/>
              <a:defRPr/>
            </a:pPr>
            <a:endParaRPr lang="pt-BR" dirty="0"/>
          </a:p>
          <a:p>
            <a:pPr indent="-306000" eaLnBrk="1" fontAlgn="auto" hangingPunct="1">
              <a:buFont typeface="Wingdings 2" charset="2"/>
              <a:buChar char=""/>
              <a:defRPr/>
            </a:pPr>
            <a:r>
              <a:rPr lang="pt-BR" dirty="0" smtClean="0"/>
              <a:t>Achados laboratoriais - INESPECÍFICOS</a:t>
            </a:r>
          </a:p>
          <a:p>
            <a:pPr marL="720000" lvl="1" indent="-270000" eaLnBrk="1" fontAlgn="auto" hangingPunct="1">
              <a:buFont typeface="Wingdings 2" charset="2"/>
              <a:buChar char=""/>
              <a:defRPr/>
            </a:pPr>
            <a:r>
              <a:rPr lang="pt-BR" sz="1800" dirty="0" smtClean="0"/>
              <a:t>Hemograma normal ou mudanças sutis </a:t>
            </a:r>
            <a:r>
              <a:rPr lang="pt-BR" sz="1800" dirty="0" smtClean="0">
                <a:sym typeface="Wingdings" panose="05000000000000000000" pitchFamily="2" charset="2"/>
              </a:rPr>
              <a:t> </a:t>
            </a:r>
            <a:r>
              <a:rPr lang="pt-BR" sz="1800" dirty="0" err="1" smtClean="0">
                <a:sym typeface="Wingdings" panose="05000000000000000000" pitchFamily="2" charset="2"/>
              </a:rPr>
              <a:t>linfopenia</a:t>
            </a:r>
            <a:r>
              <a:rPr lang="pt-BR" sz="1800" dirty="0" smtClean="0">
                <a:sym typeface="Wingdings" panose="05000000000000000000" pitchFamily="2" charset="2"/>
              </a:rPr>
              <a:t> leve, </a:t>
            </a:r>
            <a:r>
              <a:rPr lang="pt-BR" sz="1800" dirty="0" err="1" smtClean="0">
                <a:sym typeface="Wingdings" panose="05000000000000000000" pitchFamily="2" charset="2"/>
              </a:rPr>
              <a:t>neutropenia</a:t>
            </a:r>
            <a:r>
              <a:rPr lang="pt-BR" sz="1800" dirty="0" smtClean="0">
                <a:sym typeface="Wingdings" panose="05000000000000000000" pitchFamily="2" charset="2"/>
              </a:rPr>
              <a:t> leve, trombocitopenia ligeira</a:t>
            </a:r>
          </a:p>
          <a:p>
            <a:pPr marL="720000" lvl="1" indent="-270000" eaLnBrk="1" fontAlgn="auto" hangingPunct="1">
              <a:buFont typeface="Wingdings 2" charset="2"/>
              <a:buChar char=""/>
              <a:defRPr/>
            </a:pPr>
            <a:r>
              <a:rPr lang="pt-BR" sz="1800" dirty="0" smtClean="0">
                <a:sym typeface="Wingdings" panose="05000000000000000000" pitchFamily="2" charset="2"/>
              </a:rPr>
              <a:t>Marcadores inflamatórios com elevações discretas</a:t>
            </a:r>
          </a:p>
          <a:p>
            <a:pPr marL="720000" lvl="1" indent="-270000" eaLnBrk="1" fontAlgn="auto" hangingPunct="1">
              <a:buFont typeface="Wingdings 2" charset="2"/>
              <a:buChar char=""/>
              <a:defRPr/>
            </a:pPr>
            <a:endParaRPr lang="pt-BR" sz="1800" dirty="0">
              <a:sym typeface="Wingdings" panose="05000000000000000000" pitchFamily="2" charset="2"/>
            </a:endParaRPr>
          </a:p>
          <a:p>
            <a:pPr indent="-306000" eaLnBrk="1" fontAlgn="auto" hangingPunct="1">
              <a:buFont typeface="Wingdings 2" charset="2"/>
              <a:buChar char=""/>
              <a:defRPr/>
            </a:pPr>
            <a:endParaRPr lang="pt-B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Diagnóstico</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normAutofit lnSpcReduction="10000"/>
          </a:bodyPr>
          <a:lstStyle/>
          <a:p>
            <a:pPr indent="-306000" eaLnBrk="1" fontAlgn="auto" hangingPunct="1">
              <a:buFont typeface="Wingdings 2" charset="2"/>
              <a:buChar char=""/>
              <a:defRPr/>
            </a:pPr>
            <a:r>
              <a:rPr lang="pt-BR" dirty="0" smtClean="0"/>
              <a:t>MAIS ESPECÍFICO </a:t>
            </a:r>
            <a:r>
              <a:rPr lang="pt-BR" dirty="0" smtClean="0">
                <a:sym typeface="Wingdings" panose="05000000000000000000" pitchFamily="2" charset="2"/>
              </a:rPr>
              <a:t> </a:t>
            </a:r>
            <a:r>
              <a:rPr lang="pt-BR" dirty="0">
                <a:sym typeface="Wingdings" panose="05000000000000000000" pitchFamily="2" charset="2"/>
              </a:rPr>
              <a:t>A</a:t>
            </a:r>
            <a:r>
              <a:rPr lang="pt-BR" dirty="0" smtClean="0">
                <a:sym typeface="Wingdings" panose="05000000000000000000" pitchFamily="2" charset="2"/>
              </a:rPr>
              <a:t>mpliação molecular (RT-PCR) em amostras de soro</a:t>
            </a:r>
          </a:p>
          <a:p>
            <a:pPr marL="720000" lvl="1" indent="-270000" eaLnBrk="1" fontAlgn="auto" hangingPunct="1">
              <a:buFont typeface="Wingdings 2" charset="2"/>
              <a:buChar char=""/>
              <a:defRPr/>
            </a:pPr>
            <a:r>
              <a:rPr lang="pt-BR" sz="1800" dirty="0" smtClean="0">
                <a:sym typeface="Wingdings" panose="05000000000000000000" pitchFamily="2" charset="2"/>
              </a:rPr>
              <a:t>Método preferido para o vírus </a:t>
            </a:r>
            <a:r>
              <a:rPr lang="pt-BR" sz="1800" dirty="0" err="1" smtClean="0">
                <a:sym typeface="Wingdings" panose="05000000000000000000" pitchFamily="2" charset="2"/>
              </a:rPr>
              <a:t>Zika</a:t>
            </a:r>
            <a:r>
              <a:rPr lang="pt-BR" sz="1800" dirty="0" smtClean="0">
                <a:sym typeface="Wingdings" panose="05000000000000000000" pitchFamily="2" charset="2"/>
              </a:rPr>
              <a:t> na fase aguda (&lt;7 dias a partir dos sintomas)</a:t>
            </a:r>
          </a:p>
          <a:p>
            <a:pPr marL="720000" lvl="1" indent="-270000" eaLnBrk="1" fontAlgn="auto" hangingPunct="1">
              <a:buFont typeface="Wingdings 2" charset="2"/>
              <a:buChar char=""/>
              <a:defRPr/>
            </a:pPr>
            <a:r>
              <a:rPr lang="pt-BR" sz="1800" dirty="0" smtClean="0">
                <a:sym typeface="Wingdings" panose="05000000000000000000" pitchFamily="2" charset="2"/>
              </a:rPr>
              <a:t>Ou soro, ou urina, ou saliva – quando punções difíceis</a:t>
            </a:r>
          </a:p>
          <a:p>
            <a:pPr marL="720000" lvl="1" indent="-270000" eaLnBrk="1" fontAlgn="auto" hangingPunct="1">
              <a:buFont typeface="Wingdings 2" charset="2"/>
              <a:buChar char=""/>
              <a:defRPr/>
            </a:pPr>
            <a:endParaRPr lang="pt-BR" sz="1800" dirty="0">
              <a:sym typeface="Wingdings" panose="05000000000000000000" pitchFamily="2" charset="2"/>
            </a:endParaRPr>
          </a:p>
          <a:p>
            <a:pPr indent="-306000" eaLnBrk="1" fontAlgn="auto" hangingPunct="1">
              <a:buFont typeface="Wingdings 2" charset="2"/>
              <a:buChar char=""/>
              <a:defRPr/>
            </a:pPr>
            <a:r>
              <a:rPr lang="pt-BR" dirty="0" smtClean="0">
                <a:sym typeface="Wingdings" panose="05000000000000000000" pitchFamily="2" charset="2"/>
              </a:rPr>
              <a:t>CONTRASTE  O teste sorológico ou LCR não é recomendado na fase aguda!</a:t>
            </a:r>
          </a:p>
          <a:p>
            <a:pPr marL="720000" lvl="1" indent="-270000" eaLnBrk="1" fontAlgn="auto" hangingPunct="1">
              <a:buFont typeface="Wingdings 2" charset="2"/>
              <a:buChar char=""/>
              <a:defRPr/>
            </a:pPr>
            <a:r>
              <a:rPr lang="pt-BR" sz="1800" dirty="0" err="1" smtClean="0">
                <a:sym typeface="Wingdings" panose="05000000000000000000" pitchFamily="2" charset="2"/>
              </a:rPr>
              <a:t>IgM</a:t>
            </a:r>
            <a:r>
              <a:rPr lang="pt-BR" sz="1800" dirty="0" smtClean="0">
                <a:sym typeface="Wingdings" panose="05000000000000000000" pitchFamily="2" charset="2"/>
              </a:rPr>
              <a:t> PODE VIR INDETECTÁVEL</a:t>
            </a:r>
          </a:p>
          <a:p>
            <a:pPr marL="720000" lvl="1" indent="-270000" eaLnBrk="1" fontAlgn="auto" hangingPunct="1">
              <a:buFont typeface="Wingdings 2" charset="2"/>
              <a:buChar char=""/>
              <a:defRPr/>
            </a:pPr>
            <a:r>
              <a:rPr lang="pt-BR" sz="1800" dirty="0" err="1" smtClean="0">
                <a:sym typeface="Wingdings" panose="05000000000000000000" pitchFamily="2" charset="2"/>
              </a:rPr>
              <a:t>IgG</a:t>
            </a:r>
            <a:r>
              <a:rPr lang="pt-BR" sz="1800" dirty="0" smtClean="0">
                <a:sym typeface="Wingdings" panose="05000000000000000000" pitchFamily="2" charset="2"/>
              </a:rPr>
              <a:t> e </a:t>
            </a:r>
            <a:r>
              <a:rPr lang="pt-BR" sz="1800" dirty="0" err="1" smtClean="0">
                <a:sym typeface="Wingdings" panose="05000000000000000000" pitchFamily="2" charset="2"/>
              </a:rPr>
              <a:t>IgM</a:t>
            </a:r>
            <a:r>
              <a:rPr lang="pt-BR" sz="1800" dirty="0" smtClean="0">
                <a:sym typeface="Wingdings" panose="05000000000000000000" pitchFamily="2" charset="2"/>
              </a:rPr>
              <a:t> são reativos com outros </a:t>
            </a:r>
            <a:r>
              <a:rPr lang="pt-BR" sz="1800" dirty="0" err="1" smtClean="0">
                <a:sym typeface="Wingdings" panose="05000000000000000000" pitchFamily="2" charset="2"/>
              </a:rPr>
              <a:t>flavivírus</a:t>
            </a:r>
            <a:r>
              <a:rPr lang="pt-BR" sz="1800" dirty="0" smtClean="0">
                <a:sym typeface="Wingdings" panose="05000000000000000000" pitchFamily="2" charset="2"/>
              </a:rPr>
              <a:t> (principalmente DENGUE)  Limita a especificidade</a:t>
            </a:r>
          </a:p>
          <a:p>
            <a:pPr marL="720000" lvl="1" indent="-270000" eaLnBrk="1" fontAlgn="auto" hangingPunct="1">
              <a:buFont typeface="Wingdings 2" charset="2"/>
              <a:buChar char=""/>
              <a:defRPr/>
            </a:pPr>
            <a:endParaRPr lang="pt-BR" sz="1800" dirty="0">
              <a:sym typeface="Wingdings" panose="05000000000000000000" pitchFamily="2" charset="2"/>
            </a:endParaRPr>
          </a:p>
          <a:p>
            <a:pPr indent="-306000" eaLnBrk="1" fontAlgn="auto" hangingPunct="1">
              <a:buFont typeface="Wingdings 2" charset="2"/>
              <a:buChar char=""/>
              <a:defRPr/>
            </a:pPr>
            <a:r>
              <a:rPr lang="pt-BR" dirty="0" smtClean="0">
                <a:sym typeface="Wingdings" panose="05000000000000000000" pitchFamily="2" charset="2"/>
              </a:rPr>
              <a:t>ALTERNATIVA  Testes sorológicos + podem ser confirmados com Teste de redução de placas</a:t>
            </a:r>
          </a:p>
          <a:p>
            <a:pPr marL="720000" lvl="1" indent="-270000" eaLnBrk="1" fontAlgn="auto" hangingPunct="1">
              <a:buFont typeface="Wingdings 2" charset="2"/>
              <a:buChar char=""/>
              <a:defRPr/>
            </a:pPr>
            <a:endParaRPr lang="pt-BR" sz="1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319405"/>
            <a:ext cx="10515600" cy="1325563"/>
          </a:xfrm>
        </p:spPr>
        <p:txBody>
          <a:bodyPr/>
          <a:lstStyle/>
          <a:p>
            <a:pPr eaLnBrk="1" fontAlgn="auto" hangingPunct="1">
              <a:spcAft>
                <a:spcPts val="0"/>
              </a:spcAft>
              <a:defRPr/>
            </a:pPr>
            <a:r>
              <a:rPr lang="pt-BR" dirty="0" smtClean="0">
                <a:ea typeface="+mj-ea"/>
              </a:rPr>
              <a:t>Exames de Imagem</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lstStyle/>
          <a:p>
            <a:pPr indent="-306000" eaLnBrk="1" fontAlgn="auto" hangingPunct="1">
              <a:buFont typeface="Wingdings 2" charset="2"/>
              <a:buChar char=""/>
              <a:defRPr/>
            </a:pPr>
            <a:r>
              <a:rPr lang="pt-BR" dirty="0" smtClean="0"/>
              <a:t>1- USG de Pré-Natal</a:t>
            </a:r>
          </a:p>
          <a:p>
            <a:pPr marL="720000" lvl="1" indent="-270000" eaLnBrk="1" fontAlgn="auto" hangingPunct="1">
              <a:buFont typeface="Wingdings 2" charset="2"/>
              <a:buChar char=""/>
              <a:defRPr/>
            </a:pPr>
            <a:r>
              <a:rPr lang="pt-BR" sz="1800" dirty="0" smtClean="0"/>
              <a:t>MICROCEFALIA? </a:t>
            </a:r>
            <a:r>
              <a:rPr lang="pt-BR" sz="1800" dirty="0" smtClean="0">
                <a:sym typeface="Wingdings" panose="05000000000000000000" pitchFamily="2" charset="2"/>
              </a:rPr>
              <a:t> SIM?  RT-PCR do líquido </a:t>
            </a:r>
            <a:r>
              <a:rPr lang="pt-BR" sz="1800" dirty="0" err="1" smtClean="0">
                <a:sym typeface="Wingdings" panose="05000000000000000000" pitchFamily="2" charset="2"/>
              </a:rPr>
              <a:t>aminiótico</a:t>
            </a:r>
            <a:endParaRPr lang="pt-BR" sz="1800" dirty="0" smtClean="0">
              <a:sym typeface="Wingdings" panose="05000000000000000000" pitchFamily="2" charset="2"/>
            </a:endParaRPr>
          </a:p>
          <a:p>
            <a:pPr marL="720000" lvl="1" indent="-270000" eaLnBrk="1" fontAlgn="auto" hangingPunct="1">
              <a:buFont typeface="Wingdings 2" charset="2"/>
              <a:buChar char=""/>
              <a:defRPr/>
            </a:pPr>
            <a:endParaRPr lang="pt-BR" sz="1800" dirty="0">
              <a:sym typeface="Wingdings" panose="05000000000000000000" pitchFamily="2" charset="2"/>
            </a:endParaRPr>
          </a:p>
          <a:p>
            <a:pPr indent="-306000" eaLnBrk="1" fontAlgn="auto" hangingPunct="1">
              <a:buFont typeface="Wingdings 2" charset="2"/>
              <a:buChar char=""/>
              <a:defRPr/>
            </a:pPr>
            <a:r>
              <a:rPr lang="pt-BR" dirty="0" smtClean="0"/>
              <a:t>2- TC Pós - Natal</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9600"/>
            <a:ext cx="10353762" cy="970450"/>
          </a:xfrm>
        </p:spPr>
        <p:txBody>
          <a:bodyPr/>
          <a:lstStyle/>
          <a:p>
            <a:pPr eaLnBrk="1" fontAlgn="auto" hangingPunct="1">
              <a:spcAft>
                <a:spcPts val="0"/>
              </a:spcAft>
              <a:defRPr/>
            </a:pPr>
            <a:r>
              <a:rPr lang="pt-BR" dirty="0" smtClean="0">
                <a:ea typeface="+mj-ea"/>
              </a:rPr>
              <a:t>Gestão e Prevenção</a:t>
            </a:r>
            <a:endParaRPr lang="pt-BR" dirty="0">
              <a:ea typeface="+mj-ea"/>
            </a:endParaRPr>
          </a:p>
        </p:txBody>
      </p:sp>
      <p:sp>
        <p:nvSpPr>
          <p:cNvPr id="3" name="Espaço Reservado para Conteúdo 2"/>
          <p:cNvSpPr>
            <a:spLocks noGrp="1"/>
          </p:cNvSpPr>
          <p:nvPr>
            <p:ph idx="1"/>
          </p:nvPr>
        </p:nvSpPr>
        <p:spPr>
          <a:xfrm>
            <a:off x="913795" y="1732449"/>
            <a:ext cx="10353762" cy="4058751"/>
          </a:xfrm>
        </p:spPr>
        <p:txBody>
          <a:bodyPr>
            <a:normAutofit fontScale="92500" lnSpcReduction="20000"/>
          </a:bodyPr>
          <a:lstStyle/>
          <a:p>
            <a:pPr indent="-306000" eaLnBrk="1" fontAlgn="auto" hangingPunct="1">
              <a:buFont typeface="Wingdings 2" charset="2"/>
              <a:buChar char=""/>
              <a:defRPr/>
            </a:pPr>
            <a:r>
              <a:rPr lang="pt-BR" dirty="0" smtClean="0"/>
              <a:t>Nenhum tratamento ou vacina específica está disponível</a:t>
            </a:r>
          </a:p>
          <a:p>
            <a:pPr indent="-306000" eaLnBrk="1" fontAlgn="auto" hangingPunct="1">
              <a:buFont typeface="Wingdings 2" charset="2"/>
              <a:buChar char=""/>
              <a:defRPr/>
            </a:pPr>
            <a:endParaRPr lang="pt-BR" dirty="0"/>
          </a:p>
          <a:p>
            <a:pPr indent="-306000" eaLnBrk="1" fontAlgn="auto" hangingPunct="1">
              <a:buFont typeface="Wingdings 2" charset="2"/>
              <a:buChar char=""/>
              <a:defRPr/>
            </a:pPr>
            <a:r>
              <a:rPr lang="pt-BR" dirty="0" smtClean="0"/>
              <a:t>Gestão de tratamento:</a:t>
            </a:r>
          </a:p>
          <a:p>
            <a:pPr marL="720000" lvl="1" indent="-270000" eaLnBrk="1" fontAlgn="auto" hangingPunct="1">
              <a:buFont typeface="Wingdings 2" charset="2"/>
              <a:buChar char=""/>
              <a:defRPr/>
            </a:pPr>
            <a:r>
              <a:rPr lang="pt-BR" sz="1800" dirty="0" smtClean="0"/>
              <a:t>Repouso</a:t>
            </a:r>
            <a:r>
              <a:rPr lang="pt-BR" sz="1800" dirty="0"/>
              <a:t> </a:t>
            </a:r>
            <a:r>
              <a:rPr lang="pt-BR" sz="1800" dirty="0" smtClean="0"/>
              <a:t>// hidratação // antipiréticos // analgésicos</a:t>
            </a:r>
          </a:p>
          <a:p>
            <a:pPr marL="720000" lvl="1" indent="-270000" eaLnBrk="1" fontAlgn="auto" hangingPunct="1">
              <a:buFont typeface="Wingdings 2" charset="2"/>
              <a:buChar char=""/>
              <a:defRPr/>
            </a:pPr>
            <a:endParaRPr lang="pt-BR" sz="1800" dirty="0"/>
          </a:p>
          <a:p>
            <a:pPr marL="720000" lvl="1" indent="-270000" eaLnBrk="1" fontAlgn="auto" hangingPunct="1">
              <a:buFont typeface="Wingdings 2" charset="2"/>
              <a:buChar char=""/>
              <a:defRPr/>
            </a:pPr>
            <a:r>
              <a:rPr lang="pt-BR" sz="1800" dirty="0" smtClean="0"/>
              <a:t>EXCLUIR da conduta: AAS, AINE’S </a:t>
            </a:r>
            <a:r>
              <a:rPr lang="pt-BR" sz="1800" dirty="0" smtClean="0">
                <a:sym typeface="Wingdings" panose="05000000000000000000" pitchFamily="2" charset="2"/>
              </a:rPr>
              <a:t> risco de Dengue</a:t>
            </a:r>
          </a:p>
          <a:p>
            <a:pPr marL="720000" lvl="1" indent="-270000" eaLnBrk="1" fontAlgn="auto" hangingPunct="1">
              <a:buFont typeface="Wingdings 2" charset="2"/>
              <a:buChar char=""/>
              <a:defRPr/>
            </a:pPr>
            <a:endParaRPr lang="pt-BR" sz="1800" dirty="0">
              <a:sym typeface="Wingdings" panose="05000000000000000000" pitchFamily="2" charset="2"/>
            </a:endParaRPr>
          </a:p>
          <a:p>
            <a:pPr indent="-306000" eaLnBrk="1" fontAlgn="auto" hangingPunct="1">
              <a:buFont typeface="Wingdings 2" charset="2"/>
              <a:buChar char=""/>
              <a:defRPr/>
            </a:pPr>
            <a:r>
              <a:rPr lang="pt-BR" dirty="0" smtClean="0">
                <a:sym typeface="Wingdings" panose="05000000000000000000" pitchFamily="2" charset="2"/>
              </a:rPr>
              <a:t>Prevenção contra a picadas do mosquito</a:t>
            </a:r>
          </a:p>
          <a:p>
            <a:pPr marL="720000" lvl="1" indent="-270000" eaLnBrk="1" fontAlgn="auto" hangingPunct="1">
              <a:buFont typeface="Wingdings 2" charset="2"/>
              <a:buChar char=""/>
              <a:defRPr/>
            </a:pPr>
            <a:r>
              <a:rPr lang="pt-BR" sz="1800" dirty="0" smtClean="0">
                <a:sym typeface="Wingdings" panose="05000000000000000000" pitchFamily="2" charset="2"/>
              </a:rPr>
              <a:t>Nível individual</a:t>
            </a:r>
          </a:p>
          <a:p>
            <a:pPr marL="720000" lvl="1" indent="-270000" eaLnBrk="1" fontAlgn="auto" hangingPunct="1">
              <a:buFont typeface="Wingdings 2" charset="2"/>
              <a:buChar char=""/>
              <a:defRPr/>
            </a:pPr>
            <a:r>
              <a:rPr lang="pt-BR" sz="1800" dirty="0" smtClean="0"/>
              <a:t>Nível comunitário</a:t>
            </a:r>
          </a:p>
          <a:p>
            <a:pPr marL="720000" lvl="1" indent="-270000" eaLnBrk="1" fontAlgn="auto" hangingPunct="1">
              <a:buFont typeface="Wingdings 2" charset="2"/>
              <a:buChar char=""/>
              <a:defRPr/>
            </a:pPr>
            <a:r>
              <a:rPr lang="pt-BR" sz="1800" dirty="0" smtClean="0"/>
              <a:t>Saneamento básico</a:t>
            </a:r>
          </a:p>
          <a:p>
            <a:pPr marL="720000" lvl="1" indent="-270000" eaLnBrk="1" fontAlgn="auto" hangingPunct="1">
              <a:buFont typeface="Wingdings 2" charset="2"/>
              <a:buChar char=""/>
              <a:defRPr/>
            </a:pPr>
            <a:endParaRPr lang="pt-BR" sz="1800" dirty="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913795" y="609600"/>
            <a:ext cx="10353762" cy="970450"/>
          </a:xfrm>
        </p:spPr>
        <p:txBody>
          <a:bodyPr/>
          <a:lstStyle/>
          <a:p>
            <a:pPr eaLnBrk="1" fontAlgn="auto" hangingPunct="1">
              <a:spcAft>
                <a:spcPts val="0"/>
              </a:spcAft>
              <a:defRPr/>
            </a:pPr>
            <a:r>
              <a:rPr lang="pt-BR" dirty="0" smtClean="0">
                <a:ea typeface="+mj-ea"/>
              </a:rPr>
              <a:t>Bibliografia</a:t>
            </a:r>
            <a:endParaRPr lang="pt-BR" dirty="0">
              <a:ea typeface="+mj-ea"/>
            </a:endParaRPr>
          </a:p>
        </p:txBody>
      </p:sp>
      <p:sp>
        <p:nvSpPr>
          <p:cNvPr id="3" name="Espaço Reservado para Conteúdo 2"/>
          <p:cNvSpPr>
            <a:spLocks noGrp="1"/>
          </p:cNvSpPr>
          <p:nvPr>
            <p:ph idx="4294967295"/>
          </p:nvPr>
        </p:nvSpPr>
        <p:spPr>
          <a:xfrm>
            <a:off x="913795" y="1732449"/>
            <a:ext cx="10353762" cy="4058751"/>
          </a:xfrm>
        </p:spPr>
        <p:txBody>
          <a:bodyPr/>
          <a:lstStyle/>
          <a:p>
            <a:pPr indent="-306000" eaLnBrk="1" fontAlgn="auto" hangingPunct="1">
              <a:buFont typeface="Wingdings 2" charset="2"/>
              <a:buChar char=""/>
              <a:defRPr/>
            </a:pPr>
            <a:r>
              <a:rPr lang="en-US" dirty="0"/>
              <a:t>A Literature Review of </a:t>
            </a:r>
            <a:r>
              <a:rPr lang="en-US" dirty="0" err="1"/>
              <a:t>Zika</a:t>
            </a:r>
            <a:r>
              <a:rPr lang="en-US" dirty="0"/>
              <a:t> </a:t>
            </a:r>
            <a:r>
              <a:rPr lang="en-US" dirty="0" smtClean="0"/>
              <a:t>Virus. </a:t>
            </a:r>
            <a:r>
              <a:rPr lang="en-US" dirty="0" err="1" smtClean="0"/>
              <a:t>Plourde</a:t>
            </a:r>
            <a:r>
              <a:rPr lang="en-US" dirty="0" smtClean="0"/>
              <a:t>, AR; Bloch, EM. </a:t>
            </a:r>
            <a:r>
              <a:rPr lang="en-US" dirty="0"/>
              <a:t>Volume 22, Number 7—July </a:t>
            </a:r>
            <a:r>
              <a:rPr lang="en-US" dirty="0" smtClean="0"/>
              <a:t>2016</a:t>
            </a:r>
            <a:endParaRPr lang="pt-BR" dirty="0" smtClean="0"/>
          </a:p>
          <a:p>
            <a:pPr indent="-306000" eaLnBrk="1" fontAlgn="auto" hangingPunct="1">
              <a:buFont typeface="Wingdings 2" charset="2"/>
              <a:buChar char=""/>
              <a:defRPr/>
            </a:pPr>
            <a:r>
              <a:rPr lang="en-US" dirty="0" err="1" smtClean="0"/>
              <a:t>Zika</a:t>
            </a:r>
            <a:r>
              <a:rPr lang="en-US" dirty="0" smtClean="0"/>
              <a:t> Virus Infects Human Cortical Neural Progenitors and Attenuates Their Growth. Tang H. . 2016 Mar 3</a:t>
            </a:r>
          </a:p>
          <a:p>
            <a:pPr indent="-306000" eaLnBrk="1" fontAlgn="auto" hangingPunct="1">
              <a:buFont typeface="Wingdings 2" charset="2"/>
              <a:buChar char=""/>
              <a:defRPr/>
            </a:pPr>
            <a:r>
              <a:rPr lang="en-US" dirty="0" err="1" smtClean="0"/>
              <a:t>Teratogenic</a:t>
            </a:r>
            <a:r>
              <a:rPr lang="en-US" dirty="0" smtClean="0"/>
              <a:t> effects of the </a:t>
            </a:r>
            <a:r>
              <a:rPr lang="en-US" dirty="0" err="1" smtClean="0"/>
              <a:t>Zika</a:t>
            </a:r>
            <a:r>
              <a:rPr lang="en-US" dirty="0" smtClean="0"/>
              <a:t> virus and the role of the placenta. </a:t>
            </a:r>
            <a:r>
              <a:rPr lang="en-US" dirty="0" err="1" smtClean="0"/>
              <a:t>Adibi</a:t>
            </a:r>
            <a:r>
              <a:rPr lang="en-US" dirty="0" smtClean="0"/>
              <a:t> JJ; et. Al. </a:t>
            </a:r>
          </a:p>
          <a:p>
            <a:pPr indent="-306000" eaLnBrk="1" fontAlgn="auto" hangingPunct="1">
              <a:buFont typeface="Wingdings 2" charset="2"/>
              <a:buChar char=""/>
              <a:defRPr/>
            </a:pPr>
            <a:r>
              <a:rPr lang="en-US" dirty="0" err="1" smtClean="0"/>
              <a:t>Zika</a:t>
            </a:r>
            <a:r>
              <a:rPr lang="en-US" dirty="0" smtClean="0"/>
              <a:t> virus impairs growth in human </a:t>
            </a:r>
            <a:r>
              <a:rPr lang="en-US" dirty="0" err="1" smtClean="0"/>
              <a:t>neurospheres</a:t>
            </a:r>
            <a:r>
              <a:rPr lang="en-US" dirty="0" smtClean="0"/>
              <a:t> and brain </a:t>
            </a:r>
            <a:r>
              <a:rPr lang="en-US" smtClean="0"/>
              <a:t>organoids</a:t>
            </a:r>
            <a:endParaRPr lang="en-US" dirty="0" smtClean="0"/>
          </a:p>
          <a:p>
            <a:pPr indent="-306000" eaLnBrk="1" fontAlgn="auto" hangingPunct="1">
              <a:buFont typeface="Wingdings 2" charset="2"/>
              <a:buChar char=""/>
              <a:defRPr/>
            </a:pPr>
            <a:endParaRPr lang="pt-BR" dirty="0"/>
          </a:p>
        </p:txBody>
      </p:sp>
      <p:pic>
        <p:nvPicPr>
          <p:cNvPr id="21508" name="Picture 2" descr="Comments to Author">
            <a:hlinkClick r:id="rId2"/>
          </p:cNvPr>
          <p:cNvPicPr>
            <a:picLocks noChangeAspect="1" noChangeArrowheads="1"/>
          </p:cNvPicPr>
          <p:nvPr/>
        </p:nvPicPr>
        <p:blipFill>
          <a:blip r:embed="rId3"/>
          <a:srcRect/>
          <a:stretch>
            <a:fillRect/>
          </a:stretch>
        </p:blipFill>
        <p:spPr bwMode="auto">
          <a:xfrm>
            <a:off x="1112838" y="-84138"/>
            <a:ext cx="114300" cy="85726"/>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p:cNvSpPr>
          <p:nvPr>
            <p:ph type="title"/>
          </p:nvPr>
        </p:nvSpPr>
        <p:spPr bwMode="auto">
          <a:effectLst>
            <a:outerShdw rotWithShape="0">
              <a:srgbClr val="000000">
                <a:alpha val="45999"/>
              </a:srgbClr>
            </a:outerShdw>
          </a:effectLst>
        </p:spPr>
        <p:txBody>
          <a:bodyPr wrap="square" numCol="1" anchorCtr="0" compatLnSpc="1">
            <a:prstTxWarp prst="textNoShape">
              <a:avLst/>
            </a:prstTxWarp>
            <a:normAutofit fontScale="90000"/>
          </a:bodyPr>
          <a:lstStyle/>
          <a:p>
            <a:pPr eaLnBrk="1" hangingPunct="1">
              <a:defRPr/>
            </a:pPr>
            <a:r>
              <a:rPr lang="pt-BR" sz="3600" smtClean="0">
                <a:ln>
                  <a:noFill/>
                </a:ln>
                <a:solidFill>
                  <a:srgbClr val="0000FF"/>
                </a:solidFill>
                <a:effectLst/>
                <a:ea typeface="+mj-ea"/>
              </a:rPr>
              <a:t>Nota do Editor do site, Dr. Paulo R. Margotto</a:t>
            </a:r>
            <a:br>
              <a:rPr lang="pt-BR" sz="3600" smtClean="0">
                <a:ln>
                  <a:noFill/>
                </a:ln>
                <a:solidFill>
                  <a:srgbClr val="0000FF"/>
                </a:solidFill>
                <a:effectLst/>
                <a:ea typeface="+mj-ea"/>
              </a:rPr>
            </a:br>
            <a:r>
              <a:rPr lang="pt-BR" sz="3600" smtClean="0">
                <a:ln>
                  <a:noFill/>
                </a:ln>
                <a:solidFill>
                  <a:srgbClr val="0000FF"/>
                </a:solidFill>
                <a:effectLst/>
                <a:ea typeface="+mj-ea"/>
              </a:rPr>
              <a:t>Consultem também! Aqui e Agora!</a:t>
            </a:r>
          </a:p>
        </p:txBody>
      </p:sp>
      <p:sp>
        <p:nvSpPr>
          <p:cNvPr id="43011" name="Rectangle 3"/>
          <p:cNvSpPr>
            <a:spLocks noGrp="1"/>
          </p:cNvSpPr>
          <p:nvPr>
            <p:ph type="body" idx="1"/>
          </p:nvPr>
        </p:nvSpPr>
        <p:spPr bwMode="auto">
          <a:xfrm>
            <a:off x="914400" y="1731963"/>
            <a:ext cx="10353675" cy="4870450"/>
          </a:xfrm>
          <a:effectLst>
            <a:outerShdw rotWithShape="0">
              <a:srgbClr val="000000">
                <a:alpha val="45999"/>
              </a:srgbClr>
            </a:outerShdw>
          </a:effectLst>
        </p:spPr>
        <p:txBody>
          <a:bodyPr wrap="square" numCol="1" anchorCtr="0" compatLnSpc="1">
            <a:prstTxWarp prst="textNoShape">
              <a:avLst/>
            </a:prstTxWarp>
          </a:bodyPr>
          <a:lstStyle/>
          <a:p>
            <a:pPr algn="ctr" eaLnBrk="1" hangingPunct="1">
              <a:buFont typeface="Wingdings 2" pitchFamily="18" charset="2"/>
              <a:buNone/>
              <a:defRPr/>
            </a:pPr>
            <a:r>
              <a:rPr lang="pt-BR" altLang="ko-KR" b="1" smtClean="0">
                <a:ln>
                  <a:noFill/>
                </a:ln>
                <a:effectLst/>
                <a:ea typeface="Gulim" pitchFamily="34" charset="-127"/>
              </a:rPr>
              <a:t>                     </a:t>
            </a:r>
            <a:r>
              <a:rPr lang="pt-BR" altLang="ko-KR" sz="2400" b="1" smtClean="0">
                <a:ln>
                  <a:noFill/>
                </a:ln>
                <a:effectLst/>
                <a:ea typeface="Gulim" pitchFamily="34" charset="-127"/>
              </a:rPr>
              <a:t>CDC diz que zika é causa de microcefalia em bebês</a:t>
            </a:r>
          </a:p>
          <a:p>
            <a:pPr algn="ctr" eaLnBrk="1" hangingPunct="1">
              <a:buFont typeface="Wingdings 2" pitchFamily="18" charset="2"/>
              <a:buNone/>
              <a:defRPr/>
            </a:pPr>
            <a:r>
              <a:rPr lang="pt-BR" altLang="ko-KR" sz="2400" smtClean="0">
                <a:ln>
                  <a:noFill/>
                </a:ln>
                <a:effectLst/>
                <a:ea typeface="Gulim" pitchFamily="34" charset="-127"/>
              </a:rPr>
              <a:t>"Não há mais qualquer dúvida", disse o diretor da instituição norte-americana</a:t>
            </a:r>
            <a:endParaRPr lang="en-US" altLang="ko-KR" sz="2400" smtClean="0">
              <a:ln>
                <a:noFill/>
              </a:ln>
              <a:effectLst/>
              <a:ea typeface="Gulim" pitchFamily="34" charset="-127"/>
            </a:endParaRPr>
          </a:p>
          <a:p>
            <a:pPr algn="ctr" eaLnBrk="1" hangingPunct="1">
              <a:buFont typeface="Wingdings 2" pitchFamily="18" charset="2"/>
              <a:buNone/>
              <a:defRPr/>
            </a:pPr>
            <a:r>
              <a:rPr lang="en-US" altLang="ko-KR" sz="2400" smtClean="0">
                <a:ln>
                  <a:noFill/>
                </a:ln>
                <a:effectLst/>
                <a:ea typeface="Gulim" pitchFamily="34" charset="-127"/>
              </a:rPr>
              <a:t>(em 13/4/2016)</a:t>
            </a:r>
          </a:p>
          <a:p>
            <a:pPr algn="ctr" eaLnBrk="1" hangingPunct="1">
              <a:buFont typeface="Wingdings 2" pitchFamily="18" charset="2"/>
              <a:buNone/>
              <a:defRPr/>
            </a:pPr>
            <a:r>
              <a:rPr lang="en-US" altLang="ko-KR" sz="2400" smtClean="0">
                <a:ln>
                  <a:noFill/>
                </a:ln>
                <a:effectLst/>
                <a:ea typeface="Gulim" pitchFamily="34" charset="-127"/>
              </a:rPr>
              <a:t>Consultem Artigo Integral!</a:t>
            </a:r>
            <a:endParaRPr lang="en-US" altLang="ko-KR" sz="2400" smtClean="0">
              <a:ln>
                <a:noFill/>
              </a:ln>
              <a:effectLst/>
              <a:ea typeface="Gulim" pitchFamily="34" charset="-127"/>
              <a:hlinkClick r:id="rId2"/>
            </a:endParaRPr>
          </a:p>
          <a:p>
            <a:pPr algn="ctr" eaLnBrk="1" hangingPunct="1">
              <a:buFont typeface="Wingdings 2" pitchFamily="18" charset="2"/>
              <a:buNone/>
              <a:defRPr/>
            </a:pPr>
            <a:r>
              <a:rPr lang="en-US" altLang="ko-KR" sz="2400" smtClean="0">
                <a:ln>
                  <a:noFill/>
                </a:ln>
                <a:effectLst/>
                <a:ea typeface="Gulim" pitchFamily="34" charset="-127"/>
                <a:hlinkClick r:id="rId2"/>
              </a:rPr>
              <a:t>Zika Virus and Birth Defects - Reviewing the Evidence for Causality.</a:t>
            </a:r>
            <a:endParaRPr lang="en-US" altLang="ko-KR" sz="2400" smtClean="0">
              <a:ln>
                <a:noFill/>
              </a:ln>
              <a:effectLst/>
              <a:ea typeface="Gulim" pitchFamily="34" charset="-127"/>
            </a:endParaRPr>
          </a:p>
          <a:p>
            <a:pPr algn="ctr" eaLnBrk="1" hangingPunct="1">
              <a:buFont typeface="Wingdings 2" pitchFamily="18" charset="2"/>
              <a:buNone/>
              <a:defRPr/>
            </a:pPr>
            <a:r>
              <a:rPr lang="en-US" altLang="ko-KR" sz="2400" smtClean="0">
                <a:ln>
                  <a:noFill/>
                </a:ln>
                <a:effectLst/>
                <a:ea typeface="Gulim" pitchFamily="34" charset="-127"/>
              </a:rPr>
              <a:t>Rasmussen SA, Jamieson DJ, Honein MA, Petersen LR.</a:t>
            </a:r>
          </a:p>
          <a:p>
            <a:pPr algn="ctr" eaLnBrk="1" hangingPunct="1">
              <a:buFont typeface="Wingdings 2" pitchFamily="18" charset="2"/>
              <a:buNone/>
              <a:defRPr/>
            </a:pPr>
            <a:r>
              <a:rPr lang="en-US" altLang="ko-KR" sz="2400" smtClean="0">
                <a:ln>
                  <a:noFill/>
                </a:ln>
                <a:effectLst/>
                <a:ea typeface="Gulim" pitchFamily="34" charset="-127"/>
              </a:rPr>
              <a:t>N Engl J Med. 2016 Apr 13</a:t>
            </a:r>
            <a:endParaRPr lang="pt-BR" sz="2400" smtClean="0">
              <a:ln>
                <a:noFill/>
              </a:ln>
              <a:effectLs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body" idx="1"/>
          </p:nvPr>
        </p:nvSpPr>
        <p:spPr bwMode="auto">
          <a:xfrm>
            <a:off x="1055688" y="1512888"/>
            <a:ext cx="10353675" cy="4059237"/>
          </a:xfrm>
          <a:effectLst>
            <a:outerShdw rotWithShape="0">
              <a:srgbClr val="000000">
                <a:alpha val="45999"/>
              </a:srgbClr>
            </a:outerShdw>
          </a:effectLst>
        </p:spPr>
        <p:txBody>
          <a:bodyPr wrap="square" numCol="1" anchorCtr="0" compatLnSpc="1">
            <a:prstTxWarp prst="textNoShape">
              <a:avLst/>
            </a:prstTxWarp>
            <a:normAutofit fontScale="92500" lnSpcReduction="20000"/>
          </a:bodyPr>
          <a:lstStyle/>
          <a:p>
            <a:pPr eaLnBrk="1" hangingPunct="1">
              <a:defRPr/>
            </a:pPr>
            <a:r>
              <a:rPr lang="pt-BR" altLang="ko-KR" sz="2400" smtClean="0">
                <a:ln>
                  <a:noFill/>
                </a:ln>
                <a:effectLst/>
                <a:ea typeface="Gulim" pitchFamily="34" charset="-127"/>
              </a:rPr>
              <a:t>Os autores descrevem alterações ecográficas fetais de dois casos de Zika Vírus, evidenciando, que apesar de semelhanças com citomegalovírus, o poder do Zika Vírus é muito mais destrutivo (a possibilidade de uma nova, mais virulenta cepa deve ser considerada, uma vez que foi detectada alterações genômicas no vírus) e mostraram </a:t>
            </a:r>
            <a:r>
              <a:rPr lang="pt-BR" altLang="ko-KR" sz="2400" b="1" smtClean="0">
                <a:ln>
                  <a:noFill/>
                </a:ln>
                <a:effectLst/>
                <a:ea typeface="Gulim" pitchFamily="34" charset="-127"/>
              </a:rPr>
              <a:t>alterações importantes cerebrais, como atrofia cerebral, dilatação assimétrica ventricular, disgenesia do corpo caloso e vermis, megacisterna magna e calcificações nos lobos frontais, incluindo o núcleo caudado, vasos lentostriatal e cerebelo, além de catarata e calcificações oculares. </a:t>
            </a:r>
            <a:r>
              <a:rPr lang="pt-BR" altLang="ko-KR" sz="2400" smtClean="0">
                <a:ln>
                  <a:noFill/>
                </a:ln>
                <a:effectLst/>
                <a:ea typeface="Gulim" pitchFamily="34" charset="-127"/>
              </a:rPr>
              <a:t>Curiosamente, o caso relatado de infecção fetal  pelo vírus West Nile tem características semelhantes! Estes achados podem ser identificados na ultrassonografia cerebral pós-natal, embora não tenhamos detectado na literatura uma padrão específico para esta infecção. </a:t>
            </a:r>
            <a:endParaRPr lang="pt-BR" sz="2400" smtClean="0">
              <a:ln>
                <a:noFill/>
              </a:ln>
              <a:effectLst/>
            </a:endParaRPr>
          </a:p>
        </p:txBody>
      </p:sp>
      <p:sp>
        <p:nvSpPr>
          <p:cNvPr id="23555" name="Rectangle 3"/>
          <p:cNvSpPr>
            <a:spLocks noChangeArrowheads="1"/>
          </p:cNvSpPr>
          <p:nvPr/>
        </p:nvSpPr>
        <p:spPr bwMode="auto">
          <a:xfrm>
            <a:off x="4422775" y="3886200"/>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graphicFrame>
        <p:nvGraphicFramePr>
          <p:cNvPr id="53252" name="Group 4"/>
          <p:cNvGraphicFramePr>
            <a:graphicFrameLocks noGrp="1"/>
          </p:cNvGraphicFramePr>
          <p:nvPr/>
        </p:nvGraphicFramePr>
        <p:xfrm>
          <a:off x="1757363" y="284163"/>
          <a:ext cx="9659937" cy="1188720"/>
        </p:xfrm>
        <a:graphic>
          <a:graphicData uri="http://schemas.openxmlformats.org/drawingml/2006/table">
            <a:tbl>
              <a:tblPr/>
              <a:tblGrid>
                <a:gridCol w="8637587"/>
                <a:gridCol w="1022350"/>
              </a:tblGrid>
              <a:tr h="5302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Infec</a:t>
                      </a:r>
                      <a:r>
                        <a:rPr kumimoji="0" lang="pt-BR" sz="1200" b="1" i="0" u="none" strike="noStrike" cap="none" normalizeH="0" baseline="0" smtClean="0">
                          <a:ln>
                            <a:noFill/>
                          </a:ln>
                          <a:solidFill>
                            <a:srgbClr val="999999"/>
                          </a:solidFill>
                          <a:effectLst/>
                          <a:latin typeface="Calisto MT"/>
                          <a:cs typeface="Times New Roman" pitchFamily="18" charset="0"/>
                        </a:rPr>
                        <a:t>ç</a:t>
                      </a:r>
                      <a:r>
                        <a:rPr kumimoji="0" lang="pt-BR" sz="1200" b="1" i="0" u="none" strike="noStrike" cap="none" normalizeH="0" baseline="0" smtClean="0">
                          <a:ln>
                            <a:noFill/>
                          </a:ln>
                          <a:solidFill>
                            <a:srgbClr val="999999"/>
                          </a:solidFill>
                          <a:effectLst/>
                          <a:latin typeface="Verdana" pitchFamily="34" charset="0"/>
                          <a:cs typeface="Times New Roman" pitchFamily="18" charset="0"/>
                        </a:rPr>
                        <a:t>ão intrauterina Zika V</a:t>
                      </a:r>
                      <a:r>
                        <a:rPr kumimoji="0" lang="pt-BR" sz="1200" b="1" i="0" u="none" strike="noStrike" cap="none" normalizeH="0" baseline="0" smtClean="0">
                          <a:ln>
                            <a:noFill/>
                          </a:ln>
                          <a:solidFill>
                            <a:srgbClr val="999999"/>
                          </a:solidFill>
                          <a:effectLst/>
                          <a:latin typeface="Calisto MT"/>
                          <a:cs typeface="Times New Roman" pitchFamily="18" charset="0"/>
                        </a:rPr>
                        <a:t>í</a:t>
                      </a:r>
                      <a:r>
                        <a:rPr kumimoji="0" lang="pt-BR" sz="1200" b="1" i="0" u="none" strike="noStrike" cap="none" normalizeH="0" baseline="0" smtClean="0">
                          <a:ln>
                            <a:noFill/>
                          </a:ln>
                          <a:solidFill>
                            <a:srgbClr val="999999"/>
                          </a:solidFill>
                          <a:effectLst/>
                          <a:latin typeface="Verdana" pitchFamily="34" charset="0"/>
                          <a:cs typeface="Times New Roman" pitchFamily="18" charset="0"/>
                        </a:rPr>
                        <a:t>rus causa anormalidade cerebral do feto e microcefalia: ponta do iceberg?</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Oliveira Melo AS, Malinger G, Ximenes R, Szejnfeld PO, Alves Sampaio S, Bispo de Filippis AM. Realizado por Paulo R. Margotto</a:t>
                      </a:r>
                      <a:endParaRPr kumimoji="0" lang="pt-BR" sz="12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00"/>
                          </a:solidFill>
                          <a:effectLst/>
                          <a:latin typeface="Calisto MT"/>
                          <a:cs typeface="Times New Roman" pitchFamily="18" charset="0"/>
                        </a:rPr>
                        <a:t>      </a:t>
                      </a:r>
                      <a:endParaRPr kumimoji="0" lang="pt-BR" sz="12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a:noFill/>
                    </a:lnB>
                    <a:lnTlToBr>
                      <a:noFill/>
                    </a:lnTlToBr>
                    <a:lnBlToTr>
                      <a:noFill/>
                    </a:lnBlToTr>
                    <a:solidFill>
                      <a:srgbClr val="E4E4E4"/>
                    </a:solidFill>
                  </a:tcPr>
                </a:tc>
              </a:tr>
              <a:tr h="161925">
                <a:tc>
                  <a:txBody>
                    <a:bodyPr/>
                    <a:lstStyle/>
                    <a:p>
                      <a:pPr marL="38100" marR="0" lvl="0" indent="0" algn="l" defTabSz="457200" rtl="0" eaLnBrk="1" fontAlgn="base" latinLnBrk="0" hangingPunct="1">
                        <a:lnSpc>
                          <a:spcPct val="100000"/>
                        </a:lnSpc>
                        <a:spcBef>
                          <a:spcPct val="20000"/>
                        </a:spcBef>
                        <a:spcAft>
                          <a:spcPts val="600"/>
                        </a:spcAft>
                        <a:buClr>
                          <a:schemeClr val="tx2"/>
                        </a:buClr>
                        <a:buSzPct val="70000"/>
                        <a:buFont typeface="Wingdings 2" pitchFamily="18" charset="2"/>
                        <a:buNone/>
                        <a:tabLst/>
                      </a:pPr>
                      <a:endParaRPr kumimoji="0" lang="pt-BR" sz="1800" b="0" i="0" u="none" strike="noStrike" cap="none" normalizeH="0" baseline="0" smtClean="0">
                        <a:ln>
                          <a:noFill/>
                        </a:ln>
                        <a:solidFill>
                          <a:schemeClr val="tx2"/>
                        </a:solidFill>
                        <a:effectLst/>
                        <a:latin typeface="Calisto MT"/>
                      </a:endParaRPr>
                    </a:p>
                  </a:txBody>
                  <a:tcPr anchor="ctr" horzOverflow="overflow">
                    <a:lnL cap="flat">
                      <a:noFill/>
                    </a:lnL>
                    <a:lnR>
                      <a:noFill/>
                    </a:lnR>
                    <a:lnT>
                      <a:noFill/>
                    </a:lnT>
                    <a:lnB cap="flat">
                      <a:noFill/>
                    </a:lnB>
                    <a:lnTlToBr>
                      <a:noFill/>
                    </a:lnTlToBr>
                    <a:lnBlToTr>
                      <a:noFill/>
                    </a:lnBlToTr>
                    <a:solidFill>
                      <a:schemeClr val="accent1"/>
                    </a:solidFill>
                  </a:tcPr>
                </a:tc>
                <a:tc>
                  <a:txBody>
                    <a:bodyPr/>
                    <a:lstStyle/>
                    <a:p>
                      <a:pPr marL="38100" marR="0" lvl="0" indent="0" algn="l" defTabSz="457200" rtl="0" eaLnBrk="1" fontAlgn="base" latinLnBrk="0" hangingPunct="1">
                        <a:lnSpc>
                          <a:spcPct val="100000"/>
                        </a:lnSpc>
                        <a:spcBef>
                          <a:spcPct val="20000"/>
                        </a:spcBef>
                        <a:spcAft>
                          <a:spcPts val="600"/>
                        </a:spcAft>
                        <a:buClr>
                          <a:schemeClr val="tx2"/>
                        </a:buClr>
                        <a:buSzPct val="70000"/>
                        <a:buFont typeface="Wingdings 2" pitchFamily="18" charset="2"/>
                        <a:buNone/>
                        <a:tabLst/>
                      </a:pPr>
                      <a:endParaRPr kumimoji="0" lang="pt-BR" sz="1800" b="0" i="0" u="none" strike="noStrike" cap="none" normalizeH="0" baseline="0" smtClean="0">
                        <a:ln>
                          <a:noFill/>
                        </a:ln>
                        <a:solidFill>
                          <a:schemeClr val="tx2"/>
                        </a:solidFill>
                        <a:effectLst/>
                        <a:latin typeface="Calisto MT"/>
                      </a:endParaRPr>
                    </a:p>
                  </a:txBody>
                  <a:tcPr horzOverflow="overflow">
                    <a:lnL>
                      <a:noFill/>
                    </a:lnL>
                    <a:lnR cap="flat">
                      <a:noFill/>
                    </a:lnR>
                    <a:lnT>
                      <a:noFill/>
                    </a:lnT>
                    <a:lnB cap="flat">
                      <a:noFill/>
                    </a:lnB>
                    <a:lnTlToBr>
                      <a:noFill/>
                    </a:lnTlToBr>
                    <a:lnBlToTr>
                      <a:noFill/>
                    </a:lnBlToTr>
                    <a:solidFill>
                      <a:schemeClr val="accent1"/>
                    </a:solidFill>
                  </a:tcPr>
                </a:tc>
              </a:tr>
            </a:tbl>
          </a:graphicData>
        </a:graphic>
      </p:graphicFrame>
      <p:sp>
        <p:nvSpPr>
          <p:cNvPr id="23561" name="Rectangle 13"/>
          <p:cNvSpPr>
            <a:spLocks noChangeArrowheads="1"/>
          </p:cNvSpPr>
          <p:nvPr/>
        </p:nvSpPr>
        <p:spPr bwMode="auto">
          <a:xfrm>
            <a:off x="4422775" y="3886200"/>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pic>
        <p:nvPicPr>
          <p:cNvPr id="23562" name="Picture 14" descr="link2">
            <a:hlinkClick r:id="rId2"/>
          </p:cNvPr>
          <p:cNvPicPr>
            <a:picLocks noChangeAspect="1" noChangeArrowheads="1"/>
          </p:cNvPicPr>
          <p:nvPr/>
        </p:nvPicPr>
        <p:blipFill>
          <a:blip r:embed="rId3"/>
          <a:srcRect/>
          <a:stretch>
            <a:fillRect/>
          </a:stretch>
        </p:blipFill>
        <p:spPr bwMode="auto">
          <a:xfrm>
            <a:off x="10288588" y="368300"/>
            <a:ext cx="352425" cy="285750"/>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9" name="Rectangle 3"/>
          <p:cNvSpPr>
            <a:spLocks noGrp="1"/>
          </p:cNvSpPr>
          <p:nvPr>
            <p:ph type="body" idx="1"/>
          </p:nvPr>
        </p:nvSpPr>
        <p:spPr bwMode="auto">
          <a:xfrm>
            <a:off x="0" y="1363663"/>
            <a:ext cx="11268075" cy="5126037"/>
          </a:xfrm>
          <a:effectLst>
            <a:outerShdw rotWithShape="0">
              <a:srgbClr val="000000">
                <a:alpha val="45999"/>
              </a:srgbClr>
            </a:outerShdw>
          </a:effectLst>
        </p:spPr>
        <p:txBody>
          <a:bodyPr wrap="square" numCol="1" anchorCtr="0" compatLnSpc="1">
            <a:prstTxWarp prst="textNoShape">
              <a:avLst/>
            </a:prstTxWarp>
            <a:normAutofit lnSpcReduction="10000"/>
          </a:bodyPr>
          <a:lstStyle/>
          <a:p>
            <a:pPr eaLnBrk="1" hangingPunct="1">
              <a:lnSpc>
                <a:spcPct val="80000"/>
              </a:lnSpc>
              <a:defRPr/>
            </a:pPr>
            <a:r>
              <a:rPr lang="pt-BR" altLang="ko-KR" sz="1600" dirty="0" smtClean="0">
                <a:ln>
                  <a:noFill/>
                </a:ln>
                <a:effectLst/>
                <a:ea typeface="Gulim" pitchFamily="34" charset="-127"/>
              </a:rPr>
              <a:t>Primeira evidência entre </a:t>
            </a:r>
            <a:r>
              <a:rPr lang="pt-BR" altLang="ko-KR" sz="1600" dirty="0" err="1" smtClean="0">
                <a:ln>
                  <a:noFill/>
                </a:ln>
                <a:effectLst/>
                <a:ea typeface="Gulim" pitchFamily="34" charset="-127"/>
              </a:rPr>
              <a:t>Zika</a:t>
            </a:r>
            <a:r>
              <a:rPr lang="pt-BR" altLang="ko-KR" sz="1600" dirty="0" smtClean="0">
                <a:ln>
                  <a:noFill/>
                </a:ln>
                <a:effectLst/>
                <a:ea typeface="Gulim" pitchFamily="34" charset="-127"/>
              </a:rPr>
              <a:t> vírus (ZKV) e lesão cerebral. Trata-se um caso de transmissão vertical do </a:t>
            </a:r>
            <a:r>
              <a:rPr lang="pt-BR" altLang="ko-KR" sz="1600" dirty="0" err="1" smtClean="0">
                <a:ln>
                  <a:noFill/>
                </a:ln>
                <a:effectLst/>
                <a:ea typeface="Gulim" pitchFamily="34" charset="-127"/>
              </a:rPr>
              <a:t>Zika</a:t>
            </a:r>
            <a:r>
              <a:rPr lang="pt-BR" altLang="ko-KR" sz="1600" dirty="0" smtClean="0">
                <a:ln>
                  <a:noFill/>
                </a:ln>
                <a:effectLst/>
                <a:ea typeface="Gulim" pitchFamily="34" charset="-127"/>
              </a:rPr>
              <a:t> </a:t>
            </a:r>
            <a:r>
              <a:rPr lang="pt-BR" altLang="ko-KR" sz="1600" dirty="0" err="1" smtClean="0">
                <a:ln>
                  <a:noFill/>
                </a:ln>
                <a:effectLst/>
                <a:ea typeface="Gulim" pitchFamily="34" charset="-127"/>
              </a:rPr>
              <a:t>virus</a:t>
            </a:r>
            <a:r>
              <a:rPr lang="pt-BR" altLang="ko-KR" sz="1600" dirty="0" smtClean="0">
                <a:ln>
                  <a:noFill/>
                </a:ln>
                <a:effectLst/>
                <a:ea typeface="Gulim" pitchFamily="34" charset="-127"/>
              </a:rPr>
              <a:t> (ZIKV) em uma mulher européia  que provavelmente foi infectada com ZIKV no nordeste do Brasil no fim do primeiro trimestre de gravidez. A </a:t>
            </a:r>
            <a:r>
              <a:rPr lang="pt-BR" altLang="ko-KR" sz="1600" dirty="0" err="1" smtClean="0">
                <a:ln>
                  <a:noFill/>
                </a:ln>
                <a:effectLst/>
                <a:ea typeface="Gulim" pitchFamily="34" charset="-127"/>
              </a:rPr>
              <a:t>ultrassonografia</a:t>
            </a:r>
            <a:r>
              <a:rPr lang="pt-BR" altLang="ko-KR" sz="1600" dirty="0" smtClean="0">
                <a:ln>
                  <a:noFill/>
                </a:ln>
                <a:effectLst/>
                <a:ea typeface="Gulim" pitchFamily="34" charset="-127"/>
              </a:rPr>
              <a:t>, que foi realizada com  14 e 20 semanas de gestação apresentaram anatomia e crescimento fetal normal. A gestante retornou à Europa com 28 semanas e com 29 semanas, os primeiros sinais de anomalia fetal. Com 32 semanas de gestação confirmou restrição  do crescimento </a:t>
            </a:r>
            <a:r>
              <a:rPr lang="pt-BR" altLang="ko-KR" sz="1600" dirty="0" err="1" smtClean="0">
                <a:ln>
                  <a:noFill/>
                </a:ln>
                <a:effectLst/>
                <a:ea typeface="Gulim" pitchFamily="34" charset="-127"/>
              </a:rPr>
              <a:t>intrauterino</a:t>
            </a:r>
            <a:r>
              <a:rPr lang="pt-BR" altLang="ko-KR" sz="1600" dirty="0" smtClean="0">
                <a:ln>
                  <a:noFill/>
                </a:ln>
                <a:effectLst/>
                <a:ea typeface="Gulim" pitchFamily="34" charset="-127"/>
              </a:rPr>
              <a:t>, com inúmeras calcificações, um perímetro cefálico abaixo do segundo percentil para a gestação (microcefalia), </a:t>
            </a:r>
            <a:r>
              <a:rPr lang="pt-BR" altLang="ko-KR" sz="1600" dirty="0" err="1" smtClean="0">
                <a:ln>
                  <a:noFill/>
                </a:ln>
                <a:effectLst/>
                <a:ea typeface="Gulim" pitchFamily="34" charset="-127"/>
              </a:rPr>
              <a:t>ventriculomegalia</a:t>
            </a:r>
            <a:r>
              <a:rPr lang="pt-BR" altLang="ko-KR" sz="1600" dirty="0" smtClean="0">
                <a:ln>
                  <a:noFill/>
                </a:ln>
                <a:effectLst/>
                <a:ea typeface="Gulim" pitchFamily="34" charset="-127"/>
              </a:rPr>
              <a:t> moderada e um diâmetro </a:t>
            </a:r>
            <a:r>
              <a:rPr lang="pt-BR" altLang="ko-KR" sz="1600" dirty="0" err="1" smtClean="0">
                <a:ln>
                  <a:noFill/>
                </a:ln>
                <a:effectLst/>
                <a:ea typeface="Gulim" pitchFamily="34" charset="-127"/>
              </a:rPr>
              <a:t>transcerebelar</a:t>
            </a:r>
            <a:r>
              <a:rPr lang="pt-BR" altLang="ko-KR" sz="1600" dirty="0" smtClean="0">
                <a:ln>
                  <a:noFill/>
                </a:ln>
                <a:effectLst/>
                <a:ea typeface="Gulim" pitchFamily="34" charset="-127"/>
              </a:rPr>
              <a:t> abaixo do segundo percentil, com estruturas cerebrais  turvas e havia numerosos calcificações em várias partes do cérebro. A gestante optou pela interrupção da gravidez, sendo realizada autópsia 3 dias após. O exame macroscópico do SNC revelou microcefalia com um peso total do cérebro  de 84 g (4 desvio-padrão  abaixo da média), fissuras </a:t>
            </a:r>
            <a:r>
              <a:rPr lang="pt-BR" altLang="ko-KR" sz="1600" dirty="0" err="1" smtClean="0">
                <a:ln>
                  <a:noFill/>
                </a:ln>
                <a:effectLst/>
                <a:ea typeface="Gulim" pitchFamily="34" charset="-127"/>
              </a:rPr>
              <a:t>silvianas</a:t>
            </a:r>
            <a:r>
              <a:rPr lang="pt-BR" altLang="ko-KR" sz="1600" dirty="0" smtClean="0">
                <a:ln>
                  <a:noFill/>
                </a:ln>
                <a:effectLst/>
                <a:ea typeface="Gulim" pitchFamily="34" charset="-127"/>
              </a:rPr>
              <a:t> amplamente abertas  e um pequeno cerebelo  e pequeno tronco cerebral,  agiria quase completa e foram observadas hidrocefalia interna dos ventrículos laterais. Houve numerosas calcificações de tamanho variável no córtex e substância branca </a:t>
            </a:r>
            <a:r>
              <a:rPr lang="pt-BR" altLang="ko-KR" sz="1600" dirty="0" err="1" smtClean="0">
                <a:ln>
                  <a:noFill/>
                </a:ln>
                <a:effectLst/>
                <a:ea typeface="Gulim" pitchFamily="34" charset="-127"/>
              </a:rPr>
              <a:t>subcortical</a:t>
            </a:r>
            <a:r>
              <a:rPr lang="pt-BR" altLang="ko-KR" sz="1600" dirty="0" smtClean="0">
                <a:ln>
                  <a:noFill/>
                </a:ln>
                <a:effectLst/>
                <a:ea typeface="Gulim" pitchFamily="34" charset="-127"/>
              </a:rPr>
              <a:t>  frontal, parietal e lobos occipitais. á microscopia, calcificações  distróficas multifocais no córtex e substância branca </a:t>
            </a:r>
            <a:r>
              <a:rPr lang="pt-BR" altLang="ko-KR" sz="1600" dirty="0" err="1" smtClean="0">
                <a:ln>
                  <a:noFill/>
                </a:ln>
                <a:effectLst/>
                <a:ea typeface="Gulim" pitchFamily="34" charset="-127"/>
              </a:rPr>
              <a:t>subcortical</a:t>
            </a:r>
            <a:r>
              <a:rPr lang="pt-BR" altLang="ko-KR" sz="1600" dirty="0" smtClean="0">
                <a:ln>
                  <a:noFill/>
                </a:ln>
                <a:effectLst/>
                <a:ea typeface="Gulim" pitchFamily="34" charset="-127"/>
              </a:rPr>
              <a:t>, com deslocamento cortical associado e leve inflamação focal, além de degeneração </a:t>
            </a:r>
            <a:r>
              <a:rPr lang="pt-BR" altLang="ko-KR" sz="1600" dirty="0" err="1" smtClean="0">
                <a:ln>
                  <a:noFill/>
                </a:ln>
                <a:effectLst/>
                <a:ea typeface="Gulim" pitchFamily="34" charset="-127"/>
              </a:rPr>
              <a:t>Walleriana</a:t>
            </a:r>
            <a:r>
              <a:rPr lang="pt-BR" altLang="ko-KR" sz="1600" dirty="0" smtClean="0">
                <a:ln>
                  <a:noFill/>
                </a:ln>
                <a:effectLst/>
                <a:ea typeface="Gulim" pitchFamily="34" charset="-127"/>
              </a:rPr>
              <a:t> (degeneração de axônios e suas bainhas de mielina) do tronco cerebral e medular ao longo dos tratos descendentes, especialmente o trato </a:t>
            </a:r>
            <a:r>
              <a:rPr lang="pt-BR" altLang="ko-KR" sz="1600" dirty="0" err="1" smtClean="0">
                <a:ln>
                  <a:noFill/>
                </a:ln>
                <a:effectLst/>
                <a:ea typeface="Gulim" pitchFamily="34" charset="-127"/>
              </a:rPr>
              <a:t>corticoespinhal</a:t>
            </a:r>
            <a:r>
              <a:rPr lang="pt-BR" altLang="ko-KR" sz="1600" dirty="0" smtClean="0">
                <a:ln>
                  <a:noFill/>
                </a:ln>
                <a:effectLst/>
                <a:ea typeface="Gulim" pitchFamily="34" charset="-127"/>
              </a:rPr>
              <a:t> lateral. O ZIKV foi encontrado no tecido cerebral fetal no ensaio de </a:t>
            </a:r>
            <a:r>
              <a:rPr lang="pt-BR" altLang="ko-KR" sz="1600" dirty="0" err="1" smtClean="0">
                <a:ln>
                  <a:noFill/>
                </a:ln>
                <a:effectLst/>
                <a:ea typeface="Gulim" pitchFamily="34" charset="-127"/>
              </a:rPr>
              <a:t>transcriptase-polimerase</a:t>
            </a:r>
            <a:r>
              <a:rPr lang="pt-BR" altLang="ko-KR" sz="1600" dirty="0" smtClean="0">
                <a:ln>
                  <a:noFill/>
                </a:ln>
                <a:effectLst/>
                <a:ea typeface="Gulim" pitchFamily="34" charset="-127"/>
              </a:rPr>
              <a:t> em cadeia da reação inversa (RT-PCR), com os resultados consistentes à microscopia eletrônica. A </a:t>
            </a:r>
            <a:r>
              <a:rPr lang="pt-BR" altLang="ko-KR" sz="1600" dirty="0" err="1" smtClean="0">
                <a:ln>
                  <a:noFill/>
                </a:ln>
                <a:effectLst/>
                <a:ea typeface="Gulim" pitchFamily="34" charset="-127"/>
              </a:rPr>
              <a:t>sequência</a:t>
            </a:r>
            <a:r>
              <a:rPr lang="pt-BR" altLang="ko-KR" sz="1600" dirty="0" smtClean="0">
                <a:ln>
                  <a:noFill/>
                </a:ln>
                <a:effectLst/>
                <a:ea typeface="Gulim" pitchFamily="34" charset="-127"/>
              </a:rPr>
              <a:t> </a:t>
            </a:r>
            <a:r>
              <a:rPr lang="pt-BR" altLang="ko-KR" sz="1600" dirty="0" err="1" smtClean="0">
                <a:ln>
                  <a:noFill/>
                </a:ln>
                <a:effectLst/>
                <a:ea typeface="Gulim" pitchFamily="34" charset="-127"/>
              </a:rPr>
              <a:t>genômica</a:t>
            </a:r>
            <a:r>
              <a:rPr lang="pt-BR" altLang="ko-KR" sz="1600" dirty="0" smtClean="0">
                <a:ln>
                  <a:noFill/>
                </a:ln>
                <a:effectLst/>
                <a:ea typeface="Gulim" pitchFamily="34" charset="-127"/>
              </a:rPr>
              <a:t> completa ZIKV que foi recuperada no presente estudo está de acordo com a observação de que a presente estirpe no Brasil surgiu a partir da linhagem asiática. Em Editorial, Rubin EJ da Harvard </a:t>
            </a:r>
            <a:r>
              <a:rPr lang="pt-BR" altLang="ko-KR" sz="1600" dirty="0" err="1" smtClean="0">
                <a:ln>
                  <a:noFill/>
                </a:ln>
                <a:effectLst/>
                <a:ea typeface="Gulim" pitchFamily="34" charset="-127"/>
              </a:rPr>
              <a:t>School</a:t>
            </a:r>
            <a:r>
              <a:rPr lang="pt-BR" altLang="ko-KR" sz="1600" dirty="0" smtClean="0">
                <a:ln>
                  <a:noFill/>
                </a:ln>
                <a:effectLst/>
                <a:ea typeface="Gulim" pitchFamily="34" charset="-127"/>
              </a:rPr>
              <a:t> </a:t>
            </a:r>
            <a:r>
              <a:rPr lang="pt-BR" altLang="ko-KR" sz="1600" dirty="0" err="1" smtClean="0">
                <a:ln>
                  <a:noFill/>
                </a:ln>
                <a:effectLst/>
                <a:ea typeface="Gulim" pitchFamily="34" charset="-127"/>
              </a:rPr>
              <a:t>of</a:t>
            </a:r>
            <a:r>
              <a:rPr lang="pt-BR" altLang="ko-KR" sz="1600" dirty="0" smtClean="0">
                <a:ln>
                  <a:noFill/>
                </a:ln>
                <a:effectLst/>
                <a:ea typeface="Gulim" pitchFamily="34" charset="-127"/>
              </a:rPr>
              <a:t> </a:t>
            </a:r>
            <a:r>
              <a:rPr lang="pt-BR" altLang="ko-KR" sz="1600" dirty="0" err="1" smtClean="0">
                <a:ln>
                  <a:noFill/>
                </a:ln>
                <a:effectLst/>
                <a:ea typeface="Gulim" pitchFamily="34" charset="-127"/>
              </a:rPr>
              <a:t>Public</a:t>
            </a:r>
            <a:r>
              <a:rPr lang="pt-BR" altLang="ko-KR" sz="1600" dirty="0" smtClean="0">
                <a:ln>
                  <a:noFill/>
                </a:ln>
                <a:effectLst/>
                <a:ea typeface="Gulim" pitchFamily="34" charset="-127"/>
              </a:rPr>
              <a:t> </a:t>
            </a:r>
            <a:r>
              <a:rPr lang="pt-BR" altLang="ko-KR" sz="1600" dirty="0" err="1" smtClean="0">
                <a:ln>
                  <a:noFill/>
                </a:ln>
                <a:effectLst/>
                <a:ea typeface="Gulim" pitchFamily="34" charset="-127"/>
              </a:rPr>
              <a:t>Health</a:t>
            </a:r>
            <a:r>
              <a:rPr lang="pt-BR" altLang="ko-KR" sz="1600" dirty="0" smtClean="0">
                <a:ln>
                  <a:noFill/>
                </a:ln>
                <a:effectLst/>
                <a:ea typeface="Gulim" pitchFamily="34" charset="-127"/>
              </a:rPr>
              <a:t> cita que  conclusões deste relato de caso não fornecem prova absoluta de que o </a:t>
            </a:r>
            <a:r>
              <a:rPr lang="pt-BR" altLang="ko-KR" sz="1600" dirty="0" err="1" smtClean="0">
                <a:ln>
                  <a:noFill/>
                </a:ln>
                <a:effectLst/>
                <a:ea typeface="Gulim" pitchFamily="34" charset="-127"/>
              </a:rPr>
              <a:t>Zika</a:t>
            </a:r>
            <a:r>
              <a:rPr lang="pt-BR" altLang="ko-KR" sz="1600" dirty="0" smtClean="0">
                <a:ln>
                  <a:noFill/>
                </a:ln>
                <a:effectLst/>
                <a:ea typeface="Gulim" pitchFamily="34" charset="-127"/>
              </a:rPr>
              <a:t> vírus provoca microcefalia, no entanto, temos que confiar em uma combinação do conhecimento científico e provas  epidemiológicas. E a evidência neste relato de caso faz a ligação mais forte. Perguntas continuam: como a </a:t>
            </a:r>
            <a:r>
              <a:rPr lang="pt-BR" altLang="ko-KR" sz="1600" dirty="0" err="1" smtClean="0">
                <a:ln>
                  <a:noFill/>
                </a:ln>
                <a:effectLst/>
                <a:ea typeface="Gulim" pitchFamily="34" charset="-127"/>
              </a:rPr>
              <a:t>ultrassonografia</a:t>
            </a:r>
            <a:r>
              <a:rPr lang="pt-BR" altLang="ko-KR" sz="1600" dirty="0" smtClean="0">
                <a:ln>
                  <a:noFill/>
                </a:ln>
                <a:effectLst/>
                <a:ea typeface="Gulim" pitchFamily="34" charset="-127"/>
              </a:rPr>
              <a:t> pode detectar alterações próximas ao nascimento, dificultando a interrupção da gestação, existe um teste sensível que pode ser aplicado mais cedo? A infecção prévia é protetora? Doença assintomática ou levemente assintomática representa risco para o feto? </a:t>
            </a:r>
            <a:endParaRPr lang="pt-BR" sz="1600" dirty="0" smtClean="0">
              <a:ln>
                <a:noFill/>
              </a:ln>
              <a:effectLst/>
            </a:endParaRPr>
          </a:p>
        </p:txBody>
      </p:sp>
      <p:graphicFrame>
        <p:nvGraphicFramePr>
          <p:cNvPr id="45088" name="Group 32"/>
          <p:cNvGraphicFramePr>
            <a:graphicFrameLocks noGrp="1"/>
          </p:cNvGraphicFramePr>
          <p:nvPr/>
        </p:nvGraphicFramePr>
        <p:xfrm>
          <a:off x="2501900" y="220663"/>
          <a:ext cx="8655050" cy="950913"/>
        </p:xfrm>
        <a:graphic>
          <a:graphicData uri="http://schemas.openxmlformats.org/drawingml/2006/table">
            <a:tbl>
              <a:tblPr/>
              <a:tblGrid>
                <a:gridCol w="7739063"/>
                <a:gridCol w="915987"/>
              </a:tblGrid>
              <a:tr h="9509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999999"/>
                          </a:solidFill>
                          <a:effectLst/>
                          <a:latin typeface="Verdana" pitchFamily="34" charset="0"/>
                          <a:cs typeface="Times New Roman" pitchFamily="18" charset="0"/>
                        </a:rPr>
                        <a:t>Associa</a:t>
                      </a:r>
                      <a:r>
                        <a:rPr kumimoji="0" lang="pt-BR" sz="1600" b="1" i="0" u="none" strike="noStrike" cap="none" normalizeH="0" baseline="0" smtClean="0">
                          <a:ln>
                            <a:noFill/>
                          </a:ln>
                          <a:solidFill>
                            <a:srgbClr val="999999"/>
                          </a:solidFill>
                          <a:effectLst/>
                          <a:latin typeface="Calisto MT"/>
                          <a:cs typeface="Times New Roman" pitchFamily="18" charset="0"/>
                        </a:rPr>
                        <a:t>ç</a:t>
                      </a:r>
                      <a:r>
                        <a:rPr kumimoji="0" lang="pt-BR" sz="1600" b="1" i="0" u="none" strike="noStrike" cap="none" normalizeH="0" baseline="0" smtClean="0">
                          <a:ln>
                            <a:noFill/>
                          </a:ln>
                          <a:solidFill>
                            <a:srgbClr val="999999"/>
                          </a:solidFill>
                          <a:effectLst/>
                          <a:latin typeface="Verdana" pitchFamily="34" charset="0"/>
                          <a:cs typeface="Times New Roman" pitchFamily="18" charset="0"/>
                        </a:rPr>
                        <a:t>ão entre Zika V</a:t>
                      </a:r>
                      <a:r>
                        <a:rPr kumimoji="0" lang="pt-BR" sz="1600" b="1" i="0" u="none" strike="noStrike" cap="none" normalizeH="0" baseline="0" smtClean="0">
                          <a:ln>
                            <a:noFill/>
                          </a:ln>
                          <a:solidFill>
                            <a:srgbClr val="999999"/>
                          </a:solidFill>
                          <a:effectLst/>
                          <a:latin typeface="Calisto MT"/>
                          <a:cs typeface="Times New Roman" pitchFamily="18" charset="0"/>
                        </a:rPr>
                        <a:t>í</a:t>
                      </a:r>
                      <a:r>
                        <a:rPr kumimoji="0" lang="pt-BR" sz="1600" b="1" i="0" u="none" strike="noStrike" cap="none" normalizeH="0" baseline="0" smtClean="0">
                          <a:ln>
                            <a:noFill/>
                          </a:ln>
                          <a:solidFill>
                            <a:srgbClr val="999999"/>
                          </a:solidFill>
                          <a:effectLst/>
                          <a:latin typeface="Verdana" pitchFamily="34" charset="0"/>
                          <a:cs typeface="Times New Roman" pitchFamily="18" charset="0"/>
                        </a:rPr>
                        <a:t>rus e Microcefalia</a:t>
                      </a:r>
                      <a:r>
                        <a:rPr kumimoji="0" lang="pt-BR" sz="16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6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600" b="0" i="0" u="none" strike="noStrike" cap="none" normalizeH="0" baseline="0" smtClean="0">
                          <a:ln>
                            <a:noFill/>
                          </a:ln>
                          <a:solidFill>
                            <a:srgbClr val="999999"/>
                          </a:solidFill>
                          <a:effectLst/>
                          <a:latin typeface="Verdana" pitchFamily="34" charset="0"/>
                          <a:cs typeface="Times New Roman" pitchFamily="18" charset="0"/>
                        </a:rPr>
                        <a:t>Autor(es): Jernej Mlakar, Misa Korva, Nata</a:t>
                      </a:r>
                      <a:r>
                        <a:rPr kumimoji="0" lang="pt-BR" sz="1600" b="0" i="0" u="none" strike="noStrike" cap="none" normalizeH="0" baseline="0" smtClean="0">
                          <a:ln>
                            <a:noFill/>
                          </a:ln>
                          <a:solidFill>
                            <a:srgbClr val="999999"/>
                          </a:solidFill>
                          <a:effectLst/>
                          <a:latin typeface="Calisto MT"/>
                          <a:cs typeface="Times New Roman" pitchFamily="18" charset="0"/>
                        </a:rPr>
                        <a:t>š</a:t>
                      </a:r>
                      <a:r>
                        <a:rPr kumimoji="0" lang="pt-BR" sz="1600" b="0" i="0" u="none" strike="noStrike" cap="none" normalizeH="0" baseline="0" smtClean="0">
                          <a:ln>
                            <a:noFill/>
                          </a:ln>
                          <a:solidFill>
                            <a:srgbClr val="999999"/>
                          </a:solidFill>
                          <a:effectLst/>
                          <a:latin typeface="Verdana" pitchFamily="34" charset="0"/>
                          <a:cs typeface="Times New Roman" pitchFamily="18" charset="0"/>
                        </a:rPr>
                        <a:t>a Tu et al. Realizado por Paulo R. Margotto</a:t>
                      </a:r>
                      <a:endParaRPr kumimoji="0" lang="pt-BR" sz="16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24582" name="Picture 19" descr="link2">
            <a:hlinkClick r:id="rId2"/>
          </p:cNvPr>
          <p:cNvPicPr>
            <a:picLocks noChangeAspect="1" noChangeArrowheads="1"/>
          </p:cNvPicPr>
          <p:nvPr/>
        </p:nvPicPr>
        <p:blipFill>
          <a:blip r:embed="rId3"/>
          <a:srcRect/>
          <a:stretch>
            <a:fillRect/>
          </a:stretch>
        </p:blipFill>
        <p:spPr bwMode="auto">
          <a:xfrm>
            <a:off x="10250488" y="395288"/>
            <a:ext cx="352425" cy="285750"/>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Rectangle 3"/>
          <p:cNvSpPr>
            <a:spLocks noGrp="1"/>
          </p:cNvSpPr>
          <p:nvPr>
            <p:ph type="body" idx="1"/>
          </p:nvPr>
        </p:nvSpPr>
        <p:spPr bwMode="auto">
          <a:xfrm>
            <a:off x="733425" y="1525588"/>
            <a:ext cx="11242675" cy="4921250"/>
          </a:xfrm>
          <a:effectLst>
            <a:outerShdw rotWithShape="0">
              <a:srgbClr val="000000">
                <a:alpha val="45999"/>
              </a:srgbClr>
            </a:outerShdw>
          </a:effectLst>
        </p:spPr>
        <p:txBody>
          <a:bodyPr wrap="square" numCol="1" anchorCtr="0" compatLnSpc="1">
            <a:prstTxWarp prst="textNoShape">
              <a:avLst/>
            </a:prstTxWarp>
            <a:normAutofit lnSpcReduction="10000"/>
          </a:bodyPr>
          <a:lstStyle/>
          <a:p>
            <a:pPr eaLnBrk="1" hangingPunct="1">
              <a:defRPr/>
            </a:pPr>
            <a:r>
              <a:rPr lang="pt-BR" altLang="ko-KR" smtClean="0">
                <a:ln>
                  <a:noFill/>
                </a:ln>
                <a:effectLst/>
                <a:ea typeface="Gulim" pitchFamily="34" charset="-127"/>
              </a:rPr>
              <a:t>Interessante é a linha de tempo estabelecida no estudo de Driggers et al entre os sintomas da infecção pelo ZIKV na mãe e os achados ultrassonográficos e laboratoriais no feto, possibilitando uma possível orientação na realização das ultrassonografia maternas: com 16 semanas, já mostrando diminuição da circunferência do feto e com </a:t>
            </a:r>
            <a:r>
              <a:rPr lang="pt-BR" altLang="ko-KR" b="1" smtClean="0">
                <a:ln>
                  <a:noFill/>
                </a:ln>
                <a:effectLst/>
                <a:ea typeface="Gulim" pitchFamily="34" charset="-127"/>
              </a:rPr>
              <a:t>19 semanas</a:t>
            </a:r>
            <a:r>
              <a:rPr lang="pt-BR" altLang="ko-KR" smtClean="0">
                <a:ln>
                  <a:noFill/>
                </a:ln>
                <a:effectLst/>
                <a:ea typeface="Gulim" pitchFamily="34" charset="-127"/>
              </a:rPr>
              <a:t>, uma anatomia intracraniana anormal. Então, ultrassonografia negativa durante este período seria falsamente tranquilizadora e pode atrasar a tomada de decisão crítica sensível ao tempo, Assim, as avaliações ultrassonográficas seriadas do perímetro cefálico pode fornecer informações preditíveis úteis e quando possível, a ressonância magnética (20 semanas) que é mais sensível as alterações encefaloclásticas. O estudo também  destaca a possível importância dos testes ZIKV RNA do soro obtido de mulheres grávidas depois da primeira semana após o início dos sintomas (a viremia ZIKV persistente no paciente em questão foi uma consequência da replicação viral no feto ou na placenta, que teve alta carga viral). No estudo brasileiro de Garcez PP et al, a evidência de que o ZIKV abole a neurogênese durante o desenvolvimento do cérebro humano (reduz em 40% o crescimento do cérebro!) </a:t>
            </a:r>
            <a:endParaRPr lang="pt-BR" smtClean="0">
              <a:ln>
                <a:noFill/>
              </a:ln>
              <a:effectLst/>
            </a:endParaRPr>
          </a:p>
        </p:txBody>
      </p:sp>
      <p:graphicFrame>
        <p:nvGraphicFramePr>
          <p:cNvPr id="44053" name="Group 21"/>
          <p:cNvGraphicFramePr>
            <a:graphicFrameLocks noGrp="1"/>
          </p:cNvGraphicFramePr>
          <p:nvPr/>
        </p:nvGraphicFramePr>
        <p:xfrm>
          <a:off x="3057525" y="207963"/>
          <a:ext cx="7496175" cy="1066800"/>
        </p:xfrm>
        <a:graphic>
          <a:graphicData uri="http://schemas.openxmlformats.org/drawingml/2006/table">
            <a:tbl>
              <a:tblPr/>
              <a:tblGrid>
                <a:gridCol w="6702425"/>
                <a:gridCol w="793750"/>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999999"/>
                          </a:solidFill>
                          <a:effectLst/>
                          <a:latin typeface="Verdana" pitchFamily="34" charset="0"/>
                          <a:cs typeface="Times New Roman" pitchFamily="18" charset="0"/>
                        </a:rPr>
                        <a:t>Infec</a:t>
                      </a:r>
                      <a:r>
                        <a:rPr kumimoji="0" lang="pt-BR" sz="1600" b="1" i="0" u="none" strike="noStrike" cap="none" normalizeH="0" baseline="0" smtClean="0">
                          <a:ln>
                            <a:noFill/>
                          </a:ln>
                          <a:solidFill>
                            <a:srgbClr val="999999"/>
                          </a:solidFill>
                          <a:effectLst/>
                          <a:latin typeface="Calisto MT"/>
                          <a:cs typeface="Times New Roman" pitchFamily="18" charset="0"/>
                        </a:rPr>
                        <a:t>ç</a:t>
                      </a:r>
                      <a:r>
                        <a:rPr kumimoji="0" lang="pt-BR" sz="1600" b="1" i="0" u="none" strike="noStrike" cap="none" normalizeH="0" baseline="0" smtClean="0">
                          <a:ln>
                            <a:noFill/>
                          </a:ln>
                          <a:solidFill>
                            <a:srgbClr val="999999"/>
                          </a:solidFill>
                          <a:effectLst/>
                          <a:latin typeface="Verdana" pitchFamily="34" charset="0"/>
                          <a:cs typeface="Times New Roman" pitchFamily="18" charset="0"/>
                        </a:rPr>
                        <a:t>ão pelo Zika v</a:t>
                      </a:r>
                      <a:r>
                        <a:rPr kumimoji="0" lang="pt-BR" sz="1600" b="1" i="0" u="none" strike="noStrike" cap="none" normalizeH="0" baseline="0" smtClean="0">
                          <a:ln>
                            <a:noFill/>
                          </a:ln>
                          <a:solidFill>
                            <a:srgbClr val="999999"/>
                          </a:solidFill>
                          <a:effectLst/>
                          <a:latin typeface="Calisto MT"/>
                          <a:cs typeface="Times New Roman" pitchFamily="18" charset="0"/>
                        </a:rPr>
                        <a:t>í</a:t>
                      </a:r>
                      <a:r>
                        <a:rPr kumimoji="0" lang="pt-BR" sz="1600" b="1" i="0" u="none" strike="noStrike" cap="none" normalizeH="0" baseline="0" smtClean="0">
                          <a:ln>
                            <a:noFill/>
                          </a:ln>
                          <a:solidFill>
                            <a:srgbClr val="999999"/>
                          </a:solidFill>
                          <a:effectLst/>
                          <a:latin typeface="Verdana" pitchFamily="34" charset="0"/>
                          <a:cs typeface="Times New Roman" pitchFamily="18" charset="0"/>
                        </a:rPr>
                        <a:t>rus com prolongada viremia materna e anormalidades no c</a:t>
                      </a:r>
                      <a:r>
                        <a:rPr kumimoji="0" lang="pt-BR" sz="1600" b="1" i="0" u="none" strike="noStrike" cap="none" normalizeH="0" baseline="0" smtClean="0">
                          <a:ln>
                            <a:noFill/>
                          </a:ln>
                          <a:solidFill>
                            <a:srgbClr val="999999"/>
                          </a:solidFill>
                          <a:effectLst/>
                          <a:latin typeface="Calisto MT"/>
                          <a:cs typeface="Times New Roman" pitchFamily="18" charset="0"/>
                        </a:rPr>
                        <a:t>é</a:t>
                      </a:r>
                      <a:r>
                        <a:rPr kumimoji="0" lang="pt-BR" sz="1600" b="1" i="0" u="none" strike="noStrike" cap="none" normalizeH="0" baseline="0" smtClean="0">
                          <a:ln>
                            <a:noFill/>
                          </a:ln>
                          <a:solidFill>
                            <a:srgbClr val="999999"/>
                          </a:solidFill>
                          <a:effectLst/>
                          <a:latin typeface="Verdana" pitchFamily="34" charset="0"/>
                          <a:cs typeface="Times New Roman" pitchFamily="18" charset="0"/>
                        </a:rPr>
                        <a:t>rebro fetal</a:t>
                      </a:r>
                      <a:r>
                        <a:rPr kumimoji="0" lang="pt-BR" sz="16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6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600" b="0" i="0" u="none" strike="noStrike" cap="none" normalizeH="0" baseline="0" smtClean="0">
                          <a:ln>
                            <a:noFill/>
                          </a:ln>
                          <a:solidFill>
                            <a:srgbClr val="999999"/>
                          </a:solidFill>
                          <a:effectLst/>
                          <a:latin typeface="Verdana" pitchFamily="34" charset="0"/>
                          <a:cs typeface="Times New Roman" pitchFamily="18" charset="0"/>
                        </a:rPr>
                        <a:t>Autor(es): Driggers RW, Ho CY, Korhonen EM, et al. Realizado por Paulo R. Margotto</a:t>
                      </a:r>
                      <a:endParaRPr kumimoji="0" lang="pt-BR" sz="16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25606" name="Picture 7" descr="link2">
            <a:hlinkClick r:id="rId2"/>
          </p:cNvPr>
          <p:cNvPicPr>
            <a:picLocks noChangeAspect="1" noChangeArrowheads="1"/>
          </p:cNvPicPr>
          <p:nvPr/>
        </p:nvPicPr>
        <p:blipFill>
          <a:blip r:embed="rId3"/>
          <a:srcRect/>
          <a:stretch>
            <a:fillRect/>
          </a:stretch>
        </p:blipFill>
        <p:spPr bwMode="auto">
          <a:xfrm>
            <a:off x="9785350" y="409575"/>
            <a:ext cx="479425" cy="388938"/>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3" name="Rectangle 3"/>
          <p:cNvSpPr>
            <a:spLocks noGrp="1"/>
          </p:cNvSpPr>
          <p:nvPr>
            <p:ph type="body" idx="1"/>
          </p:nvPr>
        </p:nvSpPr>
        <p:spPr bwMode="auto">
          <a:xfrm>
            <a:off x="752475" y="1539875"/>
            <a:ext cx="10945813" cy="4948238"/>
          </a:xfrm>
          <a:effectLst>
            <a:outerShdw rotWithShape="0">
              <a:srgbClr val="000000">
                <a:alpha val="45999"/>
              </a:srgbClr>
            </a:outerShdw>
          </a:effectLst>
        </p:spPr>
        <p:txBody>
          <a:bodyPr wrap="square" numCol="1" anchorCtr="0" compatLnSpc="1">
            <a:prstTxWarp prst="textNoShape">
              <a:avLst/>
            </a:prstTxWarp>
            <a:normAutofit lnSpcReduction="10000"/>
          </a:bodyPr>
          <a:lstStyle/>
          <a:p>
            <a:pPr eaLnBrk="1" hangingPunct="1">
              <a:lnSpc>
                <a:spcPct val="80000"/>
              </a:lnSpc>
              <a:defRPr/>
            </a:pPr>
            <a:r>
              <a:rPr lang="pt-PT" altLang="ko-KR" sz="1600" dirty="0" smtClean="0">
                <a:ln>
                  <a:noFill/>
                </a:ln>
                <a:effectLst/>
                <a:ea typeface="Gulim" pitchFamily="34" charset="-127"/>
              </a:rPr>
              <a:t>Os autores relatam  caso de um feto que, além de hidranencefalia, desenvolveu hidropsia fetal e morte fetal em associação com a infecção congênita pelo  Zika Vírus(ZIKV). A paciente iniciou o  pré-natal durante a 4ª semana de gestação, em julho de 2015, momento em que se detectou   sorologia negativa para o HIV, HTLV e vírus da hepatite C e IgG positivo e IgM ELISA negativo para toxoplasmose, rubéola e citomegalovírus. Ela tinha um curso sem intercorrências da gestação com uma avaliação do ultrassom normal na 14a semana de gestação. </a:t>
            </a:r>
            <a:r>
              <a:rPr lang="pt-PT" altLang="ko-KR" sz="1600" b="1" dirty="0" smtClean="0">
                <a:ln>
                  <a:noFill/>
                </a:ln>
                <a:effectLst/>
                <a:ea typeface="Gulim" pitchFamily="34" charset="-127"/>
              </a:rPr>
              <a:t>Na 18a semana, novo exame de ultrassom mostrou que o feto tinha  um peso de três desvios padrão abaixo do valor médio para a idade gestacional.</a:t>
            </a:r>
            <a:r>
              <a:rPr lang="pt-PT" altLang="ko-KR" sz="1600" dirty="0" smtClean="0">
                <a:ln>
                  <a:noFill/>
                </a:ln>
                <a:effectLst/>
                <a:ea typeface="Gulim" pitchFamily="34" charset="-127"/>
              </a:rPr>
              <a:t> Em referência, a paciente não relatou um episódio de erupção cutânea, febre ou dor no corpo ou que tenha recebido o diagnóstico pelo Zika vírus, chikungunya ou infecção pelo vírus da dengue durante a gravidez. Ela negou a história familiar de uma doença sugestiva de uma infecção por ZIKV ou doenças congênitas. Sua avaliação clínica era normal. </a:t>
            </a:r>
            <a:r>
              <a:rPr lang="pt-PT" altLang="ko-KR" sz="1600" b="1" dirty="0" smtClean="0">
                <a:ln>
                  <a:noFill/>
                </a:ln>
                <a:effectLst/>
                <a:ea typeface="Gulim" pitchFamily="34" charset="-127"/>
              </a:rPr>
              <a:t>Exames de ultrassom  realizados com  26 e 30 semanas de gestação mostraram microcefalia, hidranencefalia com o mínimo de parênquima residual cortical, calcificações intracranianas e lesões destrutivas de fossa pos</a:t>
            </a:r>
            <a:r>
              <a:rPr lang="pt-PT" altLang="ko-KR" sz="1600" dirty="0" smtClean="0">
                <a:ln>
                  <a:noFill/>
                </a:ln>
                <a:effectLst/>
                <a:ea typeface="Gulim" pitchFamily="34" charset="-127"/>
              </a:rPr>
              <a:t>terior. Os exames também foram significativos para os resultados de </a:t>
            </a:r>
            <a:r>
              <a:rPr lang="pt-PT" altLang="ko-KR" sz="1600" b="1" dirty="0" smtClean="0">
                <a:ln>
                  <a:noFill/>
                </a:ln>
                <a:effectLst/>
                <a:ea typeface="Gulim" pitchFamily="34" charset="-127"/>
              </a:rPr>
              <a:t>hidrotórax, ascite e edema subcutâneo.</a:t>
            </a:r>
            <a:r>
              <a:rPr lang="pt-PT" altLang="ko-KR" sz="1600" dirty="0" smtClean="0">
                <a:ln>
                  <a:noFill/>
                </a:ln>
                <a:effectLst/>
                <a:ea typeface="Gulim" pitchFamily="34" charset="-127"/>
              </a:rPr>
              <a:t> Foi realizada indução do trabalho de parto quando o exame de </a:t>
            </a:r>
            <a:r>
              <a:rPr lang="pt-PT" altLang="ko-KR" sz="1600" b="1" dirty="0" smtClean="0">
                <a:ln>
                  <a:noFill/>
                </a:ln>
                <a:effectLst/>
                <a:ea typeface="Gulim" pitchFamily="34" charset="-127"/>
              </a:rPr>
              <a:t>ultrassom com 32 semanas de gestação  mostrou morte fetal</a:t>
            </a:r>
            <a:r>
              <a:rPr lang="pt-PT" altLang="ko-KR" sz="1600" dirty="0" smtClean="0">
                <a:ln>
                  <a:noFill/>
                </a:ln>
                <a:effectLst/>
                <a:ea typeface="Gulim" pitchFamily="34" charset="-127"/>
              </a:rPr>
              <a:t>, nascendo um feto do sexo feminino com um peso de 930g e sinais de </a:t>
            </a:r>
            <a:r>
              <a:rPr lang="pt-PT" altLang="ko-KR" sz="1600" b="1" dirty="0" smtClean="0">
                <a:ln>
                  <a:noFill/>
                </a:ln>
                <a:effectLst/>
                <a:ea typeface="Gulim" pitchFamily="34" charset="-127"/>
              </a:rPr>
              <a:t>microcefalia e artrogripose</a:t>
            </a:r>
            <a:r>
              <a:rPr lang="pt-PT" altLang="ko-KR" sz="1600" dirty="0" smtClean="0">
                <a:ln>
                  <a:noFill/>
                </a:ln>
                <a:effectLst/>
                <a:ea typeface="Gulim" pitchFamily="34" charset="-127"/>
              </a:rPr>
              <a:t>. Os autores detectaram  </a:t>
            </a:r>
            <a:r>
              <a:rPr lang="pt-PT" altLang="ko-KR" sz="1600" b="1" dirty="0" smtClean="0">
                <a:ln>
                  <a:noFill/>
                </a:ln>
                <a:effectLst/>
                <a:ea typeface="Gulim" pitchFamily="34" charset="-127"/>
              </a:rPr>
              <a:t>produtos específicos-ZIKA amplificação RT-PCR a partir de extratos de córtex cerebral, bulbo e líquidos cefalorraquidiano e amniótico.</a:t>
            </a:r>
            <a:r>
              <a:rPr lang="pt-PT" altLang="ko-KR" sz="1600" dirty="0" smtClean="0">
                <a:ln>
                  <a:noFill/>
                </a:ln>
                <a:effectLst/>
                <a:ea typeface="Gulim" pitchFamily="34" charset="-127"/>
              </a:rPr>
              <a:t> Uma vez que a maioria (73%) das infecções são assintomáticas  pelo ZIKV, é provável que as exposições em mulheres grávidas, como no presente caso, muitas vezes passam despercebidas. A explicação mais plausível é que a exposição assintomática da mãe, antes desta data e, provavelmente, no 1º trimestre, causou uma infecção intrauterina que por sua vez, resultou em  hidranencefalia e hidropsia no feto (assim o virus pode causar danos além do cérebro!). A cepa detectada neste caso de morte fetal parece ser a mesma que a cepa epidêmica que se espalhou em todas as Américas e Caribe. Dado que um grande número de mulheres grávidas na região têm sido ou venha a ser exposto a esta estirpe, </a:t>
            </a:r>
            <a:r>
              <a:rPr lang="pt-PT" altLang="ko-KR" sz="1600" b="1" dirty="0" smtClean="0">
                <a:ln>
                  <a:noFill/>
                </a:ln>
                <a:effectLst/>
                <a:ea typeface="Gulim" pitchFamily="34" charset="-127"/>
              </a:rPr>
              <a:t>a investigação sistemática de abortos espontâneos e natimortos podem ser necessários para avaliar o risco de que a infecção pelo ZIKV ocorra nestes casos</a:t>
            </a:r>
            <a:r>
              <a:rPr lang="pt-PT" altLang="ko-KR" sz="1600" dirty="0" smtClean="0">
                <a:ln>
                  <a:noFill/>
                </a:ln>
                <a:effectLst/>
                <a:ea typeface="Gulim" pitchFamily="34" charset="-127"/>
              </a:rPr>
              <a:t>. Nos links, a orientação da OMS sobre a amamentação, não devendo ser suspensa, já que não há qualquer  prova  sobre o risco de transmissão do ZKV pelo leite humano.</a:t>
            </a:r>
            <a:endParaRPr lang="pt-BR" sz="1600" dirty="0" smtClean="0">
              <a:ln>
                <a:noFill/>
              </a:ln>
              <a:effectLst/>
            </a:endParaRPr>
          </a:p>
        </p:txBody>
      </p:sp>
      <p:sp>
        <p:nvSpPr>
          <p:cNvPr id="26627" name="Rectangle 29"/>
          <p:cNvSpPr>
            <a:spLocks noChangeArrowheads="1"/>
          </p:cNvSpPr>
          <p:nvPr/>
        </p:nvSpPr>
        <p:spPr bwMode="auto">
          <a:xfrm>
            <a:off x="4505325" y="3521075"/>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sp>
        <p:nvSpPr>
          <p:cNvPr id="26628" name="Rectangle 44"/>
          <p:cNvSpPr>
            <a:spLocks noChangeArrowheads="1"/>
          </p:cNvSpPr>
          <p:nvPr/>
        </p:nvSpPr>
        <p:spPr bwMode="auto">
          <a:xfrm>
            <a:off x="4505325" y="3521075"/>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graphicFrame>
        <p:nvGraphicFramePr>
          <p:cNvPr id="46148" name="Group 68"/>
          <p:cNvGraphicFramePr>
            <a:graphicFrameLocks noGrp="1"/>
          </p:cNvGraphicFramePr>
          <p:nvPr/>
        </p:nvGraphicFramePr>
        <p:xfrm>
          <a:off x="1760538" y="466725"/>
          <a:ext cx="8659812" cy="944880"/>
        </p:xfrm>
        <a:graphic>
          <a:graphicData uri="http://schemas.openxmlformats.org/drawingml/2006/table">
            <a:tbl>
              <a:tblPr/>
              <a:tblGrid>
                <a:gridCol w="2886075"/>
                <a:gridCol w="2887662"/>
                <a:gridCol w="2886075"/>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Geneva"/>
                          <a:cs typeface="Times New Roman" pitchFamily="18" charset="0"/>
                        </a:rPr>
                        <a:t>I</a:t>
                      </a:r>
                      <a:r>
                        <a:rPr kumimoji="0" lang="pt-BR" sz="1400" b="0" i="0" u="none" strike="noStrike" cap="none" normalizeH="0" baseline="0" smtClean="0">
                          <a:ln>
                            <a:noFill/>
                          </a:ln>
                          <a:solidFill>
                            <a:srgbClr val="000066"/>
                          </a:solidFill>
                          <a:effectLst/>
                          <a:latin typeface="Geneva"/>
                          <a:cs typeface="Times New Roman" pitchFamily="18" charset="0"/>
                          <a:hlinkClick r:id="rId2"/>
                        </a:rPr>
                        <a:t>nfec</a:t>
                      </a:r>
                      <a:r>
                        <a:rPr kumimoji="0" lang="pt-BR" sz="1400" b="0" i="0" u="none" strike="noStrike" cap="none" normalizeH="0" baseline="0" smtClean="0">
                          <a:ln>
                            <a:noFill/>
                          </a:ln>
                          <a:solidFill>
                            <a:srgbClr val="000066"/>
                          </a:solidFill>
                          <a:effectLst/>
                          <a:latin typeface="Calisto MT"/>
                          <a:cs typeface="Times New Roman" pitchFamily="18" charset="0"/>
                          <a:hlinkClick r:id="rId2"/>
                        </a:rPr>
                        <a:t>ç</a:t>
                      </a:r>
                      <a:r>
                        <a:rPr kumimoji="0" lang="pt-BR" sz="1400" b="0" i="0" u="none" strike="noStrike" cap="none" normalizeH="0" baseline="0" smtClean="0">
                          <a:ln>
                            <a:noFill/>
                          </a:ln>
                          <a:solidFill>
                            <a:srgbClr val="000066"/>
                          </a:solidFill>
                          <a:effectLst/>
                          <a:latin typeface="Geneva"/>
                          <a:cs typeface="Times New Roman" pitchFamily="18" charset="0"/>
                          <a:hlinkClick r:id="rId2"/>
                        </a:rPr>
                        <a:t>ão pelo Zika virus e natimorto:um caso de hidropsia fetal, hidranencefalia e morte fetal</a:t>
                      </a:r>
                      <a:endParaRPr kumimoji="0" lang="pt-BR" sz="1400" b="0" i="0" u="none" strike="noStrike" cap="none" normalizeH="0" baseline="0" smtClean="0">
                        <a:ln>
                          <a:noFill/>
                        </a:ln>
                        <a:solidFill>
                          <a:schemeClr val="tx1"/>
                        </a:solidFill>
                        <a:effectLst/>
                        <a:latin typeface="Calisto MT"/>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Geneva"/>
                          <a:cs typeface="Times New Roman" pitchFamily="18" charset="0"/>
                          <a:hlinkClick r:id="rId2"/>
                        </a:rPr>
                        <a:t>Manoel Sarno, Gielson A. Sacramento, Ricardo Khouri et al. Realizado por Paulo R. Margotto</a:t>
                      </a:r>
                      <a:endParaRPr kumimoji="0" lang="pt-BR" sz="1400" b="0" i="0" u="none" strike="noStrike" cap="none" normalizeH="0" baseline="0" smtClean="0">
                        <a:ln>
                          <a:noFill/>
                        </a:ln>
                        <a:solidFill>
                          <a:schemeClr val="tx1"/>
                        </a:solidFill>
                        <a:effectLst/>
                        <a:latin typeface="Calisto MT"/>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66"/>
                          </a:solidFill>
                          <a:effectLst/>
                          <a:latin typeface="Calisto MT"/>
                          <a:cs typeface="Times New Roman" pitchFamily="18" charset="0"/>
                        </a:rPr>
                        <a:t>           </a:t>
                      </a:r>
                      <a:endParaRPr kumimoji="0" lang="pt-BR" sz="14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26639" name="Picture 48" descr="Clique aqui para ver o artigo">
            <a:hlinkClick r:id="rId2"/>
          </p:cNvPr>
          <p:cNvPicPr>
            <a:picLocks noChangeAspect="1" noChangeArrowheads="1"/>
          </p:cNvPicPr>
          <p:nvPr/>
        </p:nvPicPr>
        <p:blipFill>
          <a:blip r:embed="rId3"/>
          <a:srcRect/>
          <a:stretch>
            <a:fillRect/>
          </a:stretch>
        </p:blipFill>
        <p:spPr bwMode="auto">
          <a:xfrm>
            <a:off x="8442325" y="627063"/>
            <a:ext cx="371475" cy="371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p:cNvSpPr>
          <p:nvPr>
            <p:ph type="body" idx="1"/>
          </p:nvPr>
        </p:nvSpPr>
        <p:spPr bwMode="auto">
          <a:xfrm>
            <a:off x="0" y="1731963"/>
            <a:ext cx="12001500" cy="5126037"/>
          </a:xfrm>
          <a:effectLst>
            <a:outerShdw rotWithShape="0">
              <a:srgbClr val="000000">
                <a:alpha val="45999"/>
              </a:srgbClr>
            </a:outerShdw>
          </a:effectLst>
        </p:spPr>
        <p:txBody>
          <a:bodyPr wrap="square" numCol="1" anchorCtr="0" compatLnSpc="1">
            <a:prstTxWarp prst="textNoShape">
              <a:avLst/>
            </a:prstTxWarp>
          </a:bodyPr>
          <a:lstStyle/>
          <a:p>
            <a:pPr eaLnBrk="1" hangingPunct="1">
              <a:lnSpc>
                <a:spcPct val="80000"/>
              </a:lnSpc>
              <a:defRPr/>
            </a:pPr>
            <a:r>
              <a:rPr lang="pt-BR" altLang="ko-KR" sz="1400" smtClean="0">
                <a:ln>
                  <a:noFill/>
                </a:ln>
                <a:effectLst/>
                <a:ea typeface="Gulim" pitchFamily="34" charset="-127"/>
              </a:rPr>
              <a:t>O mecanismo pelo qual o Zika vírus (ZIKV) pode causar microcefalia fetal não é conhecido. Relatos indicam que o ZIKV é capaz de evitar as respostas imunoprotetoras normais da placenta. Segundo os autores, são duas a s hipóteses sobre o papel da placenta: 1) </a:t>
            </a:r>
            <a:r>
              <a:rPr lang="pt-BR" altLang="ko-KR" sz="1400" i="1" smtClean="0">
                <a:ln>
                  <a:noFill/>
                </a:ln>
                <a:effectLst/>
                <a:ea typeface="Gulim" pitchFamily="34" charset="-127"/>
              </a:rPr>
              <a:t>transmissão direta do ZIKV ao embrião ou feto</a:t>
            </a:r>
            <a:r>
              <a:rPr lang="pt-BR" altLang="ko-KR" sz="1400" smtClean="0">
                <a:ln>
                  <a:noFill/>
                </a:ln>
                <a:effectLst/>
                <a:ea typeface="Gulim" pitchFamily="34" charset="-127"/>
              </a:rPr>
              <a:t> 2) </a:t>
            </a:r>
            <a:r>
              <a:rPr lang="pt-BR" altLang="ko-KR" sz="1400" i="1" smtClean="0">
                <a:ln>
                  <a:noFill/>
                </a:ln>
                <a:effectLst/>
                <a:ea typeface="Gulim" pitchFamily="34" charset="-127"/>
              </a:rPr>
              <a:t>a  placenta em si pode montar uma resposta à exposição</a:t>
            </a:r>
            <a:r>
              <a:rPr lang="pt-BR" altLang="ko-KR" sz="1400" smtClean="0">
                <a:ln>
                  <a:noFill/>
                </a:ln>
                <a:effectLst/>
                <a:ea typeface="Gulim" pitchFamily="34" charset="-127"/>
              </a:rPr>
              <a:t> e  esta resposta pode estar contribuindo ou causando o  defeito no  cérebro. Como o fluxo sanguíneo materno para a placenta só começa às 10 semanas de gestação, as vias de entrada para o vírus seriam as secreções das glândulas uterinas, fuga através dos plugs trofoblásticos; uma vez que o vírus atinge a barreira trofoblástica, o vírus, como parte de um imunocomplexo com anticorpos não neutralizantes, poderia ser levado través da placenta com a ajuda dos receptores  Fc gama. No entanto, este processo é menos provável de ocorrer  antes de 16 semanas. </a:t>
            </a:r>
            <a:r>
              <a:rPr lang="pt-BR" altLang="ko-KR" sz="1400" b="1" smtClean="0">
                <a:ln>
                  <a:noFill/>
                </a:ln>
                <a:effectLst/>
                <a:ea typeface="Gulim" pitchFamily="34" charset="-127"/>
              </a:rPr>
              <a:t>A maior parte dos sinais de infecção em mulheres que dão à luz a   bebês microcéfalos no Brasil ocorrem entre  8-16 semanas de gestação</a:t>
            </a:r>
            <a:r>
              <a:rPr lang="pt-BR" altLang="ko-KR" sz="1400" smtClean="0">
                <a:ln>
                  <a:noFill/>
                </a:ln>
                <a:effectLst/>
                <a:ea typeface="Gulim" pitchFamily="34" charset="-127"/>
              </a:rPr>
              <a:t>, que poderia significar que o vírus está atingindo o feto numa fase posterior do desenvolvimento do cérebro e, possivelmente, precisamente neste ponto quando o começa o fluxo sanguíneo materno para a placenta (um caso recente-aquela gestante eslovena - demonstra a transferência direta do virus, uma vez que a mãe foi exposta a infecção pelo ZIKV no final do primeiro trimestre). Uma alternativa ao efeito direto viral é que </a:t>
            </a:r>
            <a:r>
              <a:rPr lang="pt-BR" altLang="ko-KR" sz="1400" b="1" smtClean="0">
                <a:ln>
                  <a:noFill/>
                </a:ln>
                <a:effectLst/>
                <a:ea typeface="Gulim" pitchFamily="34" charset="-127"/>
              </a:rPr>
              <a:t>a resposta da placenta é a principal causa do defeito cerebral</a:t>
            </a:r>
            <a:r>
              <a:rPr lang="pt-BR" altLang="ko-KR" sz="1400" smtClean="0">
                <a:ln>
                  <a:noFill/>
                </a:ln>
                <a:effectLst/>
                <a:ea typeface="Gulim" pitchFamily="34" charset="-127"/>
              </a:rPr>
              <a:t> (o vírus provavelmente interrompe a síntese molecular nas camadas exteriores da placenta </a:t>
            </a:r>
            <a:r>
              <a:rPr lang="pt-BR" altLang="ko-KR" sz="1400" b="1" smtClean="0">
                <a:ln>
                  <a:noFill/>
                </a:ln>
                <a:effectLst/>
                <a:ea typeface="Gulim" pitchFamily="34" charset="-127"/>
              </a:rPr>
              <a:t>Esta mudança pode acontecer antes de 10 semanas, quando primariamente ocorre a microcefalia.</a:t>
            </a:r>
            <a:r>
              <a:rPr lang="pt-BR" altLang="ko-KR" sz="1400" smtClean="0">
                <a:ln>
                  <a:noFill/>
                </a:ln>
                <a:effectLst/>
                <a:ea typeface="Gulim" pitchFamily="34" charset="-127"/>
              </a:rPr>
              <a:t> </a:t>
            </a:r>
            <a:r>
              <a:rPr lang="pt-BR" altLang="ko-KR" sz="1400" b="1" smtClean="0">
                <a:ln>
                  <a:noFill/>
                </a:ln>
                <a:effectLst/>
                <a:ea typeface="Gulim" pitchFamily="34" charset="-127"/>
              </a:rPr>
              <a:t>Perturbação de sinais da placenta para o desenvolvimento cerebral pode causar ou contribuir para o desenvolvimento da microcefalia.</a:t>
            </a:r>
            <a:r>
              <a:rPr lang="pt-BR" altLang="ko-KR" sz="1400" smtClean="0">
                <a:ln>
                  <a:noFill/>
                </a:ln>
                <a:effectLst/>
                <a:ea typeface="Gulim" pitchFamily="34" charset="-127"/>
              </a:rPr>
              <a:t> Interessante que  microcefalia primária, que parece ser o tipo dominante de microcefalia descrita nos relatos do Brasil , origina durante a precoce neurogênese e as principais características são menos neurônios no nascimento, superfícies girais mais simples e menores cérebros. De qualquer forma, a compreensão de qualquer contribuição da placenta para o efeito teratogênico pode clarear o caminho para o desenvolvimento de métodos farmacológicos para bloquear teratogênese. Nos links, a partir dos dados da epidemia da Polinésia  Francesa (Cauchemez S et al,  março de 2016), o risco de microcefalia foi de 95 casos por 10.000 mulheres infectadas no primeiro trimestre de gravidez, correspondendo ao risco relativo de 53,04 (IC a 95% de 6,5-1061,2). No entanto, o risco de microcefalia associada ao ZIKV é menor do que o risco de malformações associadas a outras infecções (rubéola, citomegalovírus), com a diferença de que o ZIKV tem um potencial muito maior de se propagar durante um surto do que outros vírus capazes de levar a malformações de bebês, por isso seu impacto foi muito maior do que as outras infecções. De grande importância, é a evidência de Tang H sobre  a infecção do </a:t>
            </a:r>
            <a:r>
              <a:rPr lang="pt-BR" altLang="ko-KR" sz="1400" b="1" smtClean="0">
                <a:ln>
                  <a:noFill/>
                </a:ln>
                <a:effectLst/>
                <a:ea typeface="Gulim" pitchFamily="34" charset="-127"/>
              </a:rPr>
              <a:t>ZIKV diretamente nas células progenitores do córtex neural com alta eficiência, resultando em um retardo do crescimento desta  população de células  e uma desregularão transcripciona</a:t>
            </a:r>
            <a:r>
              <a:rPr lang="pt-BR" altLang="ko-KR" sz="1400" smtClean="0">
                <a:ln>
                  <a:noFill/>
                </a:ln>
                <a:effectLst/>
                <a:ea typeface="Gulim" pitchFamily="34" charset="-127"/>
              </a:rPr>
              <a:t>l, preencher uma grande lacuna no nosso conhecimento sobre  a biologia do ZIKV e serve como um ponto de entrada para estabelecer uma ligação mecânica entre  o ZIKV e microcefalia. Segunda Margaret Chan, Diretora da Organização Mundial da Saúde (OMS), foi clara ao dizer que agora é possível concluir que </a:t>
            </a:r>
            <a:r>
              <a:rPr lang="pt-BR" altLang="ko-KR" sz="1400" b="1" smtClean="0">
                <a:ln>
                  <a:noFill/>
                </a:ln>
                <a:effectLst/>
                <a:ea typeface="Gulim" pitchFamily="34" charset="-127"/>
              </a:rPr>
              <a:t>o vírus da zika afeta tecidos no cérebro e também o tronco cerebral de fetos</a:t>
            </a:r>
            <a:endParaRPr lang="pt-BR" sz="1400" b="1" smtClean="0">
              <a:ln>
                <a:noFill/>
              </a:ln>
              <a:effectLst/>
            </a:endParaRPr>
          </a:p>
        </p:txBody>
      </p:sp>
      <p:graphicFrame>
        <p:nvGraphicFramePr>
          <p:cNvPr id="47123" name="Group 19"/>
          <p:cNvGraphicFramePr>
            <a:graphicFrameLocks noGrp="1"/>
          </p:cNvGraphicFramePr>
          <p:nvPr/>
        </p:nvGraphicFramePr>
        <p:xfrm>
          <a:off x="2128838" y="323850"/>
          <a:ext cx="8629650" cy="822960"/>
        </p:xfrm>
        <a:graphic>
          <a:graphicData uri="http://schemas.openxmlformats.org/drawingml/2006/table">
            <a:tbl>
              <a:tblPr/>
              <a:tblGrid>
                <a:gridCol w="7716837"/>
                <a:gridCol w="912813"/>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600" b="1" i="0" u="none" strike="noStrike" cap="none" normalizeH="0" baseline="0" smtClean="0">
                          <a:ln>
                            <a:noFill/>
                          </a:ln>
                          <a:solidFill>
                            <a:srgbClr val="999999"/>
                          </a:solidFill>
                          <a:effectLst/>
                          <a:latin typeface="Verdana" pitchFamily="34" charset="0"/>
                          <a:cs typeface="Times New Roman" pitchFamily="18" charset="0"/>
                        </a:rPr>
                        <a:t>Efeitos teratogênicos do Zika v</a:t>
                      </a:r>
                      <a:r>
                        <a:rPr kumimoji="0" lang="pt-BR" sz="1600" b="1" i="0" u="none" strike="noStrike" cap="none" normalizeH="0" baseline="0" smtClean="0">
                          <a:ln>
                            <a:noFill/>
                          </a:ln>
                          <a:solidFill>
                            <a:srgbClr val="999999"/>
                          </a:solidFill>
                          <a:effectLst/>
                          <a:latin typeface="Calisto MT"/>
                          <a:cs typeface="Times New Roman" pitchFamily="18" charset="0"/>
                        </a:rPr>
                        <a:t>í</a:t>
                      </a:r>
                      <a:r>
                        <a:rPr kumimoji="0" lang="pt-BR" sz="1600" b="1" i="0" u="none" strike="noStrike" cap="none" normalizeH="0" baseline="0" smtClean="0">
                          <a:ln>
                            <a:noFill/>
                          </a:ln>
                          <a:solidFill>
                            <a:srgbClr val="999999"/>
                          </a:solidFill>
                          <a:effectLst/>
                          <a:latin typeface="Verdana" pitchFamily="34" charset="0"/>
                          <a:cs typeface="Times New Roman" pitchFamily="18" charset="0"/>
                        </a:rPr>
                        <a:t>rus e o papel da placenta</a:t>
                      </a:r>
                      <a:r>
                        <a:rPr kumimoji="0" lang="pt-BR" sz="16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6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600" b="0" i="0" u="none" strike="noStrike" cap="none" normalizeH="0" baseline="0" smtClean="0">
                          <a:ln>
                            <a:noFill/>
                          </a:ln>
                          <a:solidFill>
                            <a:srgbClr val="999999"/>
                          </a:solidFill>
                          <a:effectLst/>
                          <a:latin typeface="Verdana" pitchFamily="34" charset="0"/>
                          <a:cs typeface="Times New Roman" pitchFamily="18" charset="0"/>
                        </a:rPr>
                        <a:t>Autor(es): Adibi JJ, Marques ET Jr, Cartus A, Beigi RH. Realizado por Paulo R. Margotto</a:t>
                      </a:r>
                      <a:endParaRPr kumimoji="0" lang="pt-BR" sz="16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27654" name="Picture 6" descr="link2">
            <a:hlinkClick r:id="rId2"/>
          </p:cNvPr>
          <p:cNvPicPr>
            <a:picLocks noChangeAspect="1" noChangeArrowheads="1"/>
          </p:cNvPicPr>
          <p:nvPr/>
        </p:nvPicPr>
        <p:blipFill>
          <a:blip r:embed="rId3"/>
          <a:srcRect/>
          <a:stretch>
            <a:fillRect/>
          </a:stretch>
        </p:blipFill>
        <p:spPr bwMode="auto">
          <a:xfrm>
            <a:off x="9812338" y="511175"/>
            <a:ext cx="352425" cy="28575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p:cNvSpPr>
          <p:nvPr>
            <p:ph type="body" idx="1"/>
          </p:nvPr>
        </p:nvSpPr>
        <p:spPr bwMode="auto">
          <a:xfrm>
            <a:off x="914400" y="1731963"/>
            <a:ext cx="11114088" cy="4948237"/>
          </a:xfrm>
          <a:effectLst>
            <a:outerShdw rotWithShape="0">
              <a:srgbClr val="000000">
                <a:alpha val="45999"/>
              </a:srgbClr>
            </a:outerShdw>
          </a:effectLst>
        </p:spPr>
        <p:txBody>
          <a:bodyPr wrap="square" numCol="1" anchorCtr="0" compatLnSpc="1">
            <a:prstTxWarp prst="textNoShape">
              <a:avLst/>
            </a:prstTxWarp>
            <a:normAutofit lnSpcReduction="10000"/>
          </a:bodyPr>
          <a:lstStyle/>
          <a:p>
            <a:pPr eaLnBrk="1" hangingPunct="1">
              <a:lnSpc>
                <a:spcPct val="90000"/>
              </a:lnSpc>
              <a:defRPr/>
            </a:pPr>
            <a:r>
              <a:rPr lang="pt-BR" altLang="ko-KR" sz="1800" smtClean="0">
                <a:ln>
                  <a:noFill/>
                </a:ln>
                <a:effectLst/>
                <a:ea typeface="Gulim" pitchFamily="34" charset="-127"/>
              </a:rPr>
              <a:t>Um total de 88 mulheres foram inscritas de setembro 2015 a fevereiro de 2016; destas 88 mulheres, 72 (82%) foram  positivas para ZIKV no sangue, urina ou ambos. Quanto à Apresentação Clínica nas mulheres: </a:t>
            </a:r>
            <a:r>
              <a:rPr lang="pt-BR" altLang="ko-KR" sz="1800" b="1" smtClean="0">
                <a:ln>
                  <a:noFill/>
                </a:ln>
                <a:effectLst/>
                <a:ea typeface="Gulim" pitchFamily="34" charset="-127"/>
              </a:rPr>
              <a:t>erupção maculopapular, prurido, lindadenopatia e hiperemia conjuntival</a:t>
            </a:r>
            <a:r>
              <a:rPr lang="pt-BR" altLang="ko-KR" sz="1800" smtClean="0">
                <a:ln>
                  <a:noFill/>
                </a:ln>
                <a:effectLst/>
                <a:ea typeface="Gulim" pitchFamily="34" charset="-127"/>
              </a:rPr>
              <a:t> (sugere-se que este sintoma clínico seja uma característica da infecção pelo ZIKV), além de </a:t>
            </a:r>
            <a:r>
              <a:rPr lang="pt-BR" altLang="ko-KR" sz="1800" b="1" smtClean="0">
                <a:ln>
                  <a:noFill/>
                </a:ln>
                <a:effectLst/>
                <a:ea typeface="Gulim" pitchFamily="34" charset="-127"/>
              </a:rPr>
              <a:t>ausência de sinais respiratórios</a:t>
            </a:r>
            <a:r>
              <a:rPr lang="pt-BR" altLang="ko-KR" sz="1800" smtClean="0">
                <a:ln>
                  <a:noFill/>
                </a:ln>
                <a:effectLst/>
                <a:ea typeface="Gulim" pitchFamily="34" charset="-127"/>
              </a:rPr>
              <a:t>. </a:t>
            </a:r>
            <a:r>
              <a:rPr lang="pt-BR" altLang="ko-KR" sz="1800" b="1" smtClean="0">
                <a:ln>
                  <a:noFill/>
                </a:ln>
                <a:effectLst/>
                <a:ea typeface="Gulim" pitchFamily="34" charset="-127"/>
              </a:rPr>
              <a:t>O momento da infecção aguda pelo ZIKV variou de 6 a 35 semanas de gestação.</a:t>
            </a:r>
            <a:r>
              <a:rPr lang="pt-BR" altLang="ko-KR" sz="1800" smtClean="0">
                <a:ln>
                  <a:noFill/>
                </a:ln>
                <a:effectLst/>
                <a:ea typeface="Gulim" pitchFamily="34" charset="-127"/>
              </a:rPr>
              <a:t> </a:t>
            </a:r>
            <a:r>
              <a:rPr lang="pt-BR" altLang="ko-KR" sz="1800" b="1" smtClean="0">
                <a:ln>
                  <a:noFill/>
                </a:ln>
                <a:effectLst/>
                <a:ea typeface="Gulim" pitchFamily="34" charset="-127"/>
              </a:rPr>
              <a:t>Resultados anormais de ultrassonografia ou Doppler foram observados em 12 casos (29%) </a:t>
            </a:r>
            <a:r>
              <a:rPr lang="pt-BR" altLang="ko-KR" sz="1800" smtClean="0">
                <a:ln>
                  <a:noFill/>
                </a:ln>
                <a:effectLst/>
                <a:ea typeface="Gulim" pitchFamily="34" charset="-127"/>
              </a:rPr>
              <a:t>Anomalias fetais foram detectadas por ultrassonografia com Doppler em 12 das mulheres de 42 ZIKV-positivas (29%) e em nenhuma das 16 mulheres ZIKV-negativas. </a:t>
            </a:r>
            <a:r>
              <a:rPr lang="pt-BR" altLang="ko-KR" sz="1800" b="1" smtClean="0">
                <a:ln>
                  <a:noFill/>
                </a:ln>
                <a:effectLst/>
                <a:ea typeface="Gulim" pitchFamily="34" charset="-127"/>
              </a:rPr>
              <a:t>Resultados adversos</a:t>
            </a:r>
            <a:r>
              <a:rPr lang="pt-BR" altLang="ko-KR" sz="1800" smtClean="0">
                <a:ln>
                  <a:noFill/>
                </a:ln>
                <a:effectLst/>
                <a:ea typeface="Gulim" pitchFamily="34" charset="-127"/>
              </a:rPr>
              <a:t> incluíram </a:t>
            </a:r>
            <a:r>
              <a:rPr lang="pt-BR" altLang="ko-KR" sz="1800" b="1" smtClean="0">
                <a:ln>
                  <a:noFill/>
                </a:ln>
                <a:effectLst/>
                <a:ea typeface="Gulim" pitchFamily="34" charset="-127"/>
              </a:rPr>
              <a:t>mortes fetais</a:t>
            </a:r>
            <a:r>
              <a:rPr lang="pt-BR" altLang="ko-KR" sz="1800" smtClean="0">
                <a:ln>
                  <a:noFill/>
                </a:ln>
                <a:effectLst/>
                <a:ea typeface="Gulim" pitchFamily="34" charset="-127"/>
              </a:rPr>
              <a:t> em 36 e 38 semanas de gestação (2 fetos), </a:t>
            </a:r>
            <a:r>
              <a:rPr lang="pt-BR" altLang="ko-KR" sz="1800" b="1" smtClean="0">
                <a:ln>
                  <a:noFill/>
                </a:ln>
                <a:effectLst/>
                <a:ea typeface="Gulim" pitchFamily="34" charset="-127"/>
              </a:rPr>
              <a:t>restrição de crescimento intrauterino</a:t>
            </a:r>
            <a:r>
              <a:rPr lang="pt-BR" altLang="ko-KR" sz="1800" smtClean="0">
                <a:ln>
                  <a:noFill/>
                </a:ln>
                <a:effectLst/>
                <a:ea typeface="Gulim" pitchFamily="34" charset="-127"/>
              </a:rPr>
              <a:t> com ou sem microcefalia (5 fetos), </a:t>
            </a:r>
            <a:r>
              <a:rPr lang="pt-BR" altLang="ko-KR" sz="1800" b="1" smtClean="0">
                <a:ln>
                  <a:noFill/>
                </a:ln>
                <a:effectLst/>
                <a:ea typeface="Gulim" pitchFamily="34" charset="-127"/>
              </a:rPr>
              <a:t>calcificações ventriculares ou outras lesões do sistema nervoso central</a:t>
            </a:r>
            <a:r>
              <a:rPr lang="pt-BR" altLang="ko-KR" sz="1800" smtClean="0">
                <a:ln>
                  <a:noFill/>
                </a:ln>
                <a:effectLst/>
                <a:ea typeface="Gulim" pitchFamily="34" charset="-127"/>
              </a:rPr>
              <a:t> (7 fetos) e volume anormal do líquido amniótico ou fluxo da artéria cerebral ou umbilical (7 fetos). Cinco dos 12 fetos tiveram restrição de crescimento intrauterino, como determinado por ultrassonografia, com ou sem o acompanhamento de microcefalia.</a:t>
            </a:r>
            <a:r>
              <a:rPr lang="pt-BR" altLang="ko-KR" sz="1800" b="1" smtClean="0">
                <a:ln>
                  <a:noFill/>
                </a:ln>
                <a:effectLst/>
                <a:ea typeface="Gulim" pitchFamily="34" charset="-127"/>
              </a:rPr>
              <a:t> </a:t>
            </a:r>
            <a:r>
              <a:rPr lang="pt-BR" altLang="ko-KR" sz="1800" smtClean="0">
                <a:ln>
                  <a:noFill/>
                </a:ln>
                <a:effectLst/>
                <a:ea typeface="Gulim" pitchFamily="34" charset="-127"/>
              </a:rPr>
              <a:t>Calcificações cerebrais também foram vistas em fetos de mulheres infectadas tão tarde quanto 27 semanas.</a:t>
            </a:r>
            <a:r>
              <a:rPr lang="pt-BR" altLang="ko-KR" sz="1800" b="1" smtClean="0">
                <a:ln>
                  <a:noFill/>
                </a:ln>
                <a:effectLst/>
                <a:ea typeface="Gulim" pitchFamily="34" charset="-127"/>
              </a:rPr>
              <a:t> Mulheres com infecção suspeita ou ZIKV confirmado devem ser cuidadosamente monitorizadas, com ultrassonografia seriada para avaliar se há sinais de insuficiência placentária, devido aos riscos de morte fetal e restrição de crescimento intrauterino.</a:t>
            </a:r>
            <a:r>
              <a:rPr lang="pt-BR" altLang="ko-KR" sz="1800" smtClean="0">
                <a:ln>
                  <a:noFill/>
                </a:ln>
                <a:effectLst/>
                <a:ea typeface="Gulim" pitchFamily="34" charset="-127"/>
              </a:rPr>
              <a:t> Portanto, apesar dos sintomas clínicos leves, infecção pelo ZIKV durante a gravidez parece estar associada a resultados graves, incluindo a morte fetal, insuficiência placentária, restrição de crescimento fetal e lesão do sistema nervoso central. </a:t>
            </a:r>
            <a:endParaRPr lang="pt-BR" sz="1800" smtClean="0">
              <a:ln>
                <a:noFill/>
              </a:ln>
              <a:effectLst/>
            </a:endParaRPr>
          </a:p>
        </p:txBody>
      </p:sp>
      <p:graphicFrame>
        <p:nvGraphicFramePr>
          <p:cNvPr id="48147" name="Group 19"/>
          <p:cNvGraphicFramePr>
            <a:graphicFrameLocks noGrp="1"/>
          </p:cNvGraphicFramePr>
          <p:nvPr/>
        </p:nvGraphicFramePr>
        <p:xfrm>
          <a:off x="1897063" y="774700"/>
          <a:ext cx="9196387" cy="640080"/>
        </p:xfrm>
        <a:graphic>
          <a:graphicData uri="http://schemas.openxmlformats.org/drawingml/2006/table">
            <a:tbl>
              <a:tblPr/>
              <a:tblGrid>
                <a:gridCol w="8223250"/>
                <a:gridCol w="973137"/>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Infec</a:t>
                      </a:r>
                      <a:r>
                        <a:rPr kumimoji="0" lang="pt-BR" sz="1400" b="1" i="0" u="none" strike="noStrike" cap="none" normalizeH="0" baseline="0" smtClean="0">
                          <a:ln>
                            <a:noFill/>
                          </a:ln>
                          <a:solidFill>
                            <a:srgbClr val="999999"/>
                          </a:solidFill>
                          <a:effectLst/>
                          <a:latin typeface="Calisto MT"/>
                          <a:cs typeface="Times New Roman" pitchFamily="18" charset="0"/>
                        </a:rPr>
                        <a:t>ç</a:t>
                      </a:r>
                      <a:r>
                        <a:rPr kumimoji="0" lang="pt-BR" sz="1400" b="1" i="0" u="none" strike="noStrike" cap="none" normalizeH="0" baseline="0" smtClean="0">
                          <a:ln>
                            <a:noFill/>
                          </a:ln>
                          <a:solidFill>
                            <a:srgbClr val="999999"/>
                          </a:solidFill>
                          <a:effectLst/>
                          <a:latin typeface="Verdana" pitchFamily="34" charset="0"/>
                          <a:cs typeface="Times New Roman" pitchFamily="18" charset="0"/>
                        </a:rPr>
                        <a:t>ão por zika virus em gestante no Rio de Janeiro- relato preliminar</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Brasil P, Pereira JP Jr, Raja Gabaglia C, et al. Realizado por Paulo R. Margotto</a:t>
                      </a:r>
                      <a:endParaRPr kumimoji="0" lang="pt-BR" sz="14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28678" name="Picture 6" descr="link2">
            <a:hlinkClick r:id="rId2"/>
          </p:cNvPr>
          <p:cNvPicPr>
            <a:picLocks noChangeAspect="1" noChangeArrowheads="1"/>
          </p:cNvPicPr>
          <p:nvPr/>
        </p:nvPicPr>
        <p:blipFill>
          <a:blip r:embed="rId3"/>
          <a:srcRect/>
          <a:stretch>
            <a:fillRect/>
          </a:stretch>
        </p:blipFill>
        <p:spPr bwMode="auto">
          <a:xfrm>
            <a:off x="10120313" y="898525"/>
            <a:ext cx="352425" cy="285750"/>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p:cNvSpPr>
          <p:nvPr>
            <p:ph type="body" idx="1"/>
          </p:nvPr>
        </p:nvSpPr>
        <p:spPr bwMode="auto">
          <a:xfrm>
            <a:off x="914400" y="1744663"/>
            <a:ext cx="10353675" cy="4059237"/>
          </a:xfrm>
          <a:effectLst>
            <a:outerShdw rotWithShape="0">
              <a:srgbClr val="000000">
                <a:alpha val="45999"/>
              </a:srgbClr>
            </a:outerShdw>
          </a:effectLst>
        </p:spPr>
        <p:txBody>
          <a:bodyPr wrap="square" numCol="1" anchorCtr="0" compatLnSpc="1">
            <a:prstTxWarp prst="textNoShape">
              <a:avLst/>
            </a:prstTxWarp>
            <a:normAutofit lnSpcReduction="10000"/>
          </a:bodyPr>
          <a:lstStyle/>
          <a:p>
            <a:pPr eaLnBrk="1" hangingPunct="1">
              <a:defRPr/>
            </a:pPr>
            <a:r>
              <a:rPr lang="pt-BR" altLang="ko-KR" sz="2400" i="1" smtClean="0">
                <a:ln>
                  <a:noFill/>
                </a:ln>
                <a:effectLst/>
                <a:ea typeface="Gulim" pitchFamily="34" charset="-127"/>
              </a:rPr>
              <a:t>Desde o surgimento do Zika virus (ZIKV), relatos de microcefalia têm aumentado significativamente no Brasil; no entanto, a causalidade entre a epidemia viral e malformações fetais nos cérebros precisa ser confirmada posteriormente. Aqui, nós examinamos os efeitos da infecção pelo ZIKV em células-tronco neurais em crescimento como neuroesferas e organóides cerebrais. Usando a imunohistoquímica e a microscopia eletrônica, mostramos que o ZIKV ataca as células do cérebro humano, reduzindo a sua viabilidade e crescimento como neuroesferas e organóides cerebrais. Estes resultados sugerem que </a:t>
            </a:r>
            <a:r>
              <a:rPr lang="pt-BR" altLang="ko-KR" sz="2400" b="1" i="1" smtClean="0">
                <a:ln>
                  <a:noFill/>
                </a:ln>
                <a:effectLst/>
                <a:ea typeface="Gulim" pitchFamily="34" charset="-127"/>
              </a:rPr>
              <a:t>o ZIKV abole a neurogênese durante o desenvolvimento do cérebro humano.</a:t>
            </a:r>
            <a:endParaRPr lang="pt-BR" sz="2400" b="1" i="1" smtClean="0">
              <a:ln>
                <a:noFill/>
              </a:ln>
              <a:effectLst/>
            </a:endParaRPr>
          </a:p>
        </p:txBody>
      </p:sp>
      <p:graphicFrame>
        <p:nvGraphicFramePr>
          <p:cNvPr id="52244" name="Group 20"/>
          <p:cNvGraphicFramePr>
            <a:graphicFrameLocks noGrp="1"/>
          </p:cNvGraphicFramePr>
          <p:nvPr/>
        </p:nvGraphicFramePr>
        <p:xfrm>
          <a:off x="1858963" y="427038"/>
          <a:ext cx="9525000" cy="457200"/>
        </p:xfrm>
        <a:graphic>
          <a:graphicData uri="http://schemas.openxmlformats.org/drawingml/2006/table">
            <a:tbl>
              <a:tblPr/>
              <a:tblGrid>
                <a:gridCol w="7583487"/>
                <a:gridCol w="1941513"/>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Zika virus prejudica o crescimento em neuroesferas humanas e organ</a:t>
                      </a:r>
                      <a:r>
                        <a:rPr kumimoji="0" lang="pt-BR" sz="1200" b="1" i="0" u="none" strike="noStrike" cap="none" normalizeH="0" baseline="0" smtClean="0">
                          <a:ln>
                            <a:noFill/>
                          </a:ln>
                          <a:solidFill>
                            <a:srgbClr val="999999"/>
                          </a:solidFill>
                          <a:effectLst/>
                          <a:latin typeface="Calisto MT"/>
                          <a:cs typeface="Times New Roman" pitchFamily="18" charset="0"/>
                        </a:rPr>
                        <a:t>ó</a:t>
                      </a:r>
                      <a:r>
                        <a:rPr kumimoji="0" lang="pt-BR" sz="1200" b="1" i="0" u="none" strike="noStrike" cap="none" normalizeH="0" baseline="0" smtClean="0">
                          <a:ln>
                            <a:noFill/>
                          </a:ln>
                          <a:solidFill>
                            <a:srgbClr val="999999"/>
                          </a:solidFill>
                          <a:effectLst/>
                          <a:latin typeface="Verdana" pitchFamily="34" charset="0"/>
                          <a:cs typeface="Times New Roman" pitchFamily="18" charset="0"/>
                        </a:rPr>
                        <a:t>ides cerebrais</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Garcez PP, Loiola EC, Madeiro da Costa R et al. Realizado por Paulo R. Margotto</a:t>
                      </a:r>
                      <a:endParaRPr kumimoji="0" lang="pt-BR" sz="12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29702" name="Picture 6" descr="link2">
            <a:hlinkClick r:id="rId2"/>
          </p:cNvPr>
          <p:cNvPicPr>
            <a:picLocks noChangeAspect="1" noChangeArrowheads="1"/>
          </p:cNvPicPr>
          <p:nvPr/>
        </p:nvPicPr>
        <p:blipFill>
          <a:blip r:embed="rId3"/>
          <a:srcRect/>
          <a:stretch>
            <a:fillRect/>
          </a:stretch>
        </p:blipFill>
        <p:spPr bwMode="auto">
          <a:xfrm>
            <a:off x="9477375" y="485775"/>
            <a:ext cx="352425" cy="285750"/>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p:cNvSpPr>
          <p:nvPr>
            <p:ph type="body" idx="1"/>
          </p:nvPr>
        </p:nvSpPr>
        <p:spPr bwMode="auto">
          <a:xfrm>
            <a:off x="914400" y="1731963"/>
            <a:ext cx="10353675" cy="4908550"/>
          </a:xfrm>
          <a:effectLst>
            <a:outerShdw rotWithShape="0">
              <a:srgbClr val="000000">
                <a:alpha val="45999"/>
              </a:srgbClr>
            </a:outerShdw>
          </a:effectLst>
        </p:spPr>
        <p:txBody>
          <a:bodyPr wrap="square" numCol="1" anchorCtr="0" compatLnSpc="1">
            <a:prstTxWarp prst="textNoShape">
              <a:avLst/>
            </a:prstTxWarp>
          </a:bodyPr>
          <a:lstStyle/>
          <a:p>
            <a:pPr eaLnBrk="1" hangingPunct="1">
              <a:defRPr/>
            </a:pPr>
            <a:r>
              <a:rPr lang="pt-BR" altLang="ko-KR" sz="2400" smtClean="0">
                <a:ln>
                  <a:noFill/>
                </a:ln>
                <a:effectLst/>
                <a:ea typeface="Gulim" pitchFamily="34" charset="-127"/>
              </a:rPr>
              <a:t>A suspeita de ligação entre  infecção pelo ZIKV e microcefalia é um problema urgente de saúde global. Tang et al. relataram que o ZIKV infecta diretamente as células progenitores do córtex neural com alta eficiência, resultando em um retardo do crescimento desta  população de células  e uma desregulação transcripcional.  O ZIKV (Flavivirus transmitidos por mosquitos), agora é relatado estar circulando em 26 países e territórios da América Latina e Caribe (Petersen et al., 2016). Enquanto indivíduos infectados muitas vezes podem estar assintomáticos ou têm apenas sintomas leves, a maior preocupação são os relatos que ligam infecção ZIKV com a microcefalia fetal e graves complicações neurológicas como a síndrome de Guillain-Barré (Patersen et al, 2016). </a:t>
            </a:r>
            <a:endParaRPr lang="pt-BR" sz="2400" smtClean="0">
              <a:ln>
                <a:noFill/>
              </a:ln>
              <a:effectLst/>
            </a:endParaRPr>
          </a:p>
        </p:txBody>
      </p:sp>
      <p:sp>
        <p:nvSpPr>
          <p:cNvPr id="30723" name="Rectangle 16"/>
          <p:cNvSpPr>
            <a:spLocks noChangeArrowheads="1"/>
          </p:cNvSpPr>
          <p:nvPr/>
        </p:nvSpPr>
        <p:spPr bwMode="auto">
          <a:xfrm>
            <a:off x="4505325" y="3521075"/>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sp>
        <p:nvSpPr>
          <p:cNvPr id="30724" name="Rectangle 29"/>
          <p:cNvSpPr>
            <a:spLocks noChangeArrowheads="1"/>
          </p:cNvSpPr>
          <p:nvPr/>
        </p:nvSpPr>
        <p:spPr bwMode="auto">
          <a:xfrm>
            <a:off x="4505325" y="3521075"/>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sp>
        <p:nvSpPr>
          <p:cNvPr id="30725" name="Rectangle 42"/>
          <p:cNvSpPr>
            <a:spLocks noChangeArrowheads="1"/>
          </p:cNvSpPr>
          <p:nvPr/>
        </p:nvSpPr>
        <p:spPr bwMode="auto">
          <a:xfrm>
            <a:off x="4505325" y="3521075"/>
            <a:ext cx="184150" cy="641350"/>
          </a:xfrm>
          <a:prstGeom prst="rect">
            <a:avLst/>
          </a:prstGeom>
          <a:noFill/>
          <a:ln w="9525">
            <a:noFill/>
            <a:miter lim="800000"/>
            <a:headEnd/>
            <a:tailEnd/>
          </a:ln>
        </p:spPr>
        <p:txBody>
          <a:bodyPr wrap="none" anchor="ctr">
            <a:spAutoFit/>
          </a:bodyPr>
          <a:lstStyle/>
          <a:p>
            <a:r>
              <a:rPr lang="pt-BR">
                <a:latin typeface="Calisto MT"/>
              </a:rPr>
              <a:t/>
            </a:r>
            <a:br>
              <a:rPr lang="pt-BR">
                <a:latin typeface="Calisto MT"/>
              </a:rPr>
            </a:br>
            <a:endParaRPr lang="pt-BR">
              <a:latin typeface="Calisto MT"/>
            </a:endParaRPr>
          </a:p>
        </p:txBody>
      </p:sp>
      <p:graphicFrame>
        <p:nvGraphicFramePr>
          <p:cNvPr id="49219" name="Group 67"/>
          <p:cNvGraphicFramePr>
            <a:graphicFrameLocks noGrp="1"/>
          </p:cNvGraphicFramePr>
          <p:nvPr/>
        </p:nvGraphicFramePr>
        <p:xfrm>
          <a:off x="1670050" y="250825"/>
          <a:ext cx="9626600" cy="1005840"/>
        </p:xfrm>
        <a:graphic>
          <a:graphicData uri="http://schemas.openxmlformats.org/drawingml/2006/table">
            <a:tbl>
              <a:tblPr/>
              <a:tblGrid>
                <a:gridCol w="3209925"/>
                <a:gridCol w="3206750"/>
                <a:gridCol w="3209925"/>
              </a:tblGrid>
              <a:tr h="4429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Geneva"/>
                          <a:cs typeface="Times New Roman" pitchFamily="18" charset="0"/>
                          <a:hlinkClick r:id="rId2"/>
                        </a:rPr>
                        <a:t>O Zika V</a:t>
                      </a:r>
                      <a:r>
                        <a:rPr kumimoji="0" lang="pt-BR" sz="1200" b="0" i="0" u="none" strike="noStrike" cap="none" normalizeH="0" baseline="0" smtClean="0">
                          <a:ln>
                            <a:noFill/>
                          </a:ln>
                          <a:solidFill>
                            <a:srgbClr val="000066"/>
                          </a:solidFill>
                          <a:effectLst/>
                          <a:latin typeface="Calisto MT"/>
                          <a:cs typeface="Times New Roman" pitchFamily="18" charset="0"/>
                          <a:hlinkClick r:id="rId2"/>
                        </a:rPr>
                        <a:t>í</a:t>
                      </a:r>
                      <a:r>
                        <a:rPr kumimoji="0" lang="pt-BR" sz="1200" b="0" i="0" u="none" strike="noStrike" cap="none" normalizeH="0" baseline="0" smtClean="0">
                          <a:ln>
                            <a:noFill/>
                          </a:ln>
                          <a:solidFill>
                            <a:srgbClr val="000066"/>
                          </a:solidFill>
                          <a:effectLst/>
                          <a:latin typeface="Geneva"/>
                          <a:cs typeface="Times New Roman" pitchFamily="18" charset="0"/>
                          <a:hlinkClick r:id="rId2"/>
                        </a:rPr>
                        <a:t>rus infecta progenitores da c</a:t>
                      </a:r>
                      <a:r>
                        <a:rPr kumimoji="0" lang="pt-BR" sz="1200" b="0" i="0" u="none" strike="noStrike" cap="none" normalizeH="0" baseline="0" smtClean="0">
                          <a:ln>
                            <a:noFill/>
                          </a:ln>
                          <a:solidFill>
                            <a:srgbClr val="000066"/>
                          </a:solidFill>
                          <a:effectLst/>
                          <a:latin typeface="Calisto MT"/>
                          <a:cs typeface="Times New Roman" pitchFamily="18" charset="0"/>
                          <a:hlinkClick r:id="rId2"/>
                        </a:rPr>
                        <a:t>ó</a:t>
                      </a:r>
                      <a:r>
                        <a:rPr kumimoji="0" lang="pt-BR" sz="1200" b="0" i="0" u="none" strike="noStrike" cap="none" normalizeH="0" baseline="0" smtClean="0">
                          <a:ln>
                            <a:noFill/>
                          </a:ln>
                          <a:solidFill>
                            <a:srgbClr val="000066"/>
                          </a:solidFill>
                          <a:effectLst/>
                          <a:latin typeface="Geneva"/>
                          <a:cs typeface="Times New Roman" pitchFamily="18" charset="0"/>
                          <a:hlinkClick r:id="rId2"/>
                        </a:rPr>
                        <a:t>rtex neural humana e atenua seu crescimento</a:t>
                      </a:r>
                      <a:endParaRPr kumimoji="0" lang="pt-BR" sz="1200" b="0" i="0" u="none" strike="noStrike" cap="none" normalizeH="0" baseline="0" smtClean="0">
                        <a:ln>
                          <a:noFill/>
                        </a:ln>
                        <a:solidFill>
                          <a:schemeClr val="tx1"/>
                        </a:solidFill>
                        <a:effectLst/>
                        <a:latin typeface="Calisto MT"/>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Geneva"/>
                          <a:cs typeface="Times New Roman" pitchFamily="18" charset="0"/>
                          <a:hlinkClick r:id="rId2"/>
                        </a:rPr>
                        <a:t>Tang H, Hammack C, Ogden SC, Wen Z, Qian X, Li Y, Yao B, Shin J, Zhang F, Lee EM, Christian KM, Didier RA, Jin P, Song H, Ming GL.Realizado por Paulo R. Margotto</a:t>
                      </a:r>
                      <a:endParaRPr kumimoji="0" lang="pt-BR" sz="1200" b="0" i="0" u="none" strike="noStrike" cap="none" normalizeH="0" baseline="0" smtClean="0">
                        <a:ln>
                          <a:noFill/>
                        </a:ln>
                        <a:solidFill>
                          <a:schemeClr val="tx1"/>
                        </a:solidFill>
                        <a:effectLst/>
                        <a:latin typeface="Calisto MT"/>
                      </a:endParaRPr>
                    </a:p>
                  </a:txBody>
                  <a:tcP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0" i="0" u="none" strike="noStrike" cap="none" normalizeH="0" baseline="0" smtClean="0">
                          <a:ln>
                            <a:noFill/>
                          </a:ln>
                          <a:solidFill>
                            <a:srgbClr val="000066"/>
                          </a:solidFill>
                          <a:effectLst/>
                          <a:latin typeface="Times New Roman" pitchFamily="18" charset="0"/>
                          <a:cs typeface="Times New Roman" pitchFamily="18" charset="0"/>
                          <a:hlinkClick r:id="rId2"/>
                        </a:rPr>
                        <a:t>  </a:t>
                      </a:r>
                      <a:r>
                        <a:rPr kumimoji="0" lang="pt-BR" sz="1200" b="0" i="0" u="none" strike="noStrike" cap="none" normalizeH="0" baseline="0" smtClean="0">
                          <a:ln>
                            <a:noFill/>
                          </a:ln>
                          <a:solidFill>
                            <a:srgbClr val="000066"/>
                          </a:solidFill>
                          <a:effectLst/>
                          <a:latin typeface="Calisto MT"/>
                          <a:cs typeface="Times New Roman" pitchFamily="18" charset="0"/>
                        </a:rPr>
                        <a:t>           </a:t>
                      </a:r>
                      <a:endParaRPr kumimoji="0" lang="pt-BR" sz="1200" b="0" i="0" u="none" strike="noStrike" cap="none" normalizeH="0" baseline="0" smtClean="0">
                        <a:ln>
                          <a:noFill/>
                        </a:ln>
                        <a:solidFill>
                          <a:srgbClr val="000066"/>
                        </a:solidFill>
                        <a:effectLst/>
                        <a:latin typeface="Times New Roman" pitchFamily="18" charset="0"/>
                        <a:cs typeface="Times New Roman" pitchFamily="18" charset="0"/>
                      </a:endParaRPr>
                    </a:p>
                  </a:txBody>
                  <a:tcPr anchor="ctr" horzOverflow="overflow">
                    <a:lnL w="9525" cap="flat" cmpd="sng" algn="ctr">
                      <a:solidFill>
                        <a:srgbClr val="000066"/>
                      </a:solidFill>
                      <a:prstDash val="solid"/>
                      <a:round/>
                      <a:headEnd type="none" w="med" len="med"/>
                      <a:tailEnd type="none" w="med" len="med"/>
                    </a:lnL>
                    <a:lnR w="9525" cap="flat" cmpd="sng" algn="ctr">
                      <a:solidFill>
                        <a:srgbClr val="000066"/>
                      </a:solidFill>
                      <a:prstDash val="solid"/>
                      <a:round/>
                      <a:headEnd type="none" w="med" len="med"/>
                      <a:tailEnd type="none" w="med" len="med"/>
                    </a:lnR>
                    <a:lnT w="9525" cap="flat" cmpd="sng" algn="ctr">
                      <a:solidFill>
                        <a:srgbClr val="000066"/>
                      </a:solidFill>
                      <a:prstDash val="solid"/>
                      <a:round/>
                      <a:headEnd type="none" w="med" len="med"/>
                      <a:tailEnd type="none" w="med" len="med"/>
                    </a:lnT>
                    <a:lnB w="9525" cap="flat" cmpd="sng" algn="ctr">
                      <a:solidFill>
                        <a:srgbClr val="000066"/>
                      </a:solidFill>
                      <a:prstDash val="solid"/>
                      <a:round/>
                      <a:headEnd type="none" w="med" len="med"/>
                      <a:tailEnd type="none" w="med" len="med"/>
                    </a:lnB>
                    <a:lnTlToBr>
                      <a:noFill/>
                    </a:lnTlToBr>
                    <a:lnBlToTr>
                      <a:noFill/>
                    </a:lnBlToTr>
                    <a:solidFill>
                      <a:srgbClr val="FFFFFF"/>
                    </a:solidFill>
                  </a:tcPr>
                </a:tc>
              </a:tr>
            </a:tbl>
          </a:graphicData>
        </a:graphic>
      </p:graphicFrame>
      <p:pic>
        <p:nvPicPr>
          <p:cNvPr id="30736" name="Picture 46" descr="Clique aqui para ver o artigo">
            <a:hlinkClick r:id="rId2"/>
          </p:cNvPr>
          <p:cNvPicPr>
            <a:picLocks noChangeAspect="1" noChangeArrowheads="1"/>
          </p:cNvPicPr>
          <p:nvPr/>
        </p:nvPicPr>
        <p:blipFill>
          <a:blip r:embed="rId3"/>
          <a:srcRect/>
          <a:stretch>
            <a:fillRect/>
          </a:stretch>
        </p:blipFill>
        <p:spPr bwMode="auto">
          <a:xfrm>
            <a:off x="9305925" y="395288"/>
            <a:ext cx="371475" cy="371475"/>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p:cNvSpPr>
          <p:nvPr>
            <p:ph type="body" idx="1"/>
          </p:nvPr>
        </p:nvSpPr>
        <p:spPr bwMode="auto">
          <a:xfrm>
            <a:off x="914400" y="1255713"/>
            <a:ext cx="10353675" cy="5295900"/>
          </a:xfrm>
          <a:effectLst>
            <a:outerShdw rotWithShape="0">
              <a:srgbClr val="000000">
                <a:alpha val="45999"/>
              </a:srgbClr>
            </a:outerShdw>
          </a:effectLst>
        </p:spPr>
        <p:txBody>
          <a:bodyPr wrap="square" numCol="1" anchorCtr="0" compatLnSpc="1">
            <a:prstTxWarp prst="textNoShape">
              <a:avLst/>
            </a:prstTxWarp>
            <a:normAutofit lnSpcReduction="10000"/>
          </a:bodyPr>
          <a:lstStyle/>
          <a:p>
            <a:pPr eaLnBrk="1" hangingPunct="1">
              <a:lnSpc>
                <a:spcPct val="90000"/>
              </a:lnSpc>
              <a:defRPr/>
            </a:pPr>
            <a:r>
              <a:rPr lang="pt-BR" altLang="ko-KR" smtClean="0">
                <a:ln>
                  <a:noFill/>
                </a:ln>
                <a:effectLst/>
                <a:ea typeface="Gulim" pitchFamily="34" charset="-127"/>
              </a:rPr>
              <a:t>A infecção intrauterina pelo ZIKV parece estar associada a anomalias graves do cérebro, incluindo calcificações, diminuição global da formação de giros cortical, ventriculomegalia e anormalidades da substância branca, embora não se possa determinar com certeza quando a infecção pelo ZIKV pode ter ocorrido durante o desenvolvimento fetal nestas 23 crianças. Os presentes  resultados são inespecíficos e podem ser vistos em outras infecções virais congênitas. </a:t>
            </a:r>
            <a:r>
              <a:rPr lang="pt-BR" altLang="ko-KR" b="1" smtClean="0">
                <a:ln>
                  <a:noFill/>
                </a:ln>
                <a:effectLst/>
                <a:ea typeface="Gulim" pitchFamily="34" charset="-127"/>
              </a:rPr>
              <a:t>A presença diminuição global da formação de giros cortical  e hipomielinização da substância branca ou dismielinização em todos os lactentes e hipoplasia cerebelar na maioria deles sugerem que o ZIKV esteja associado a uma interrupção no desenvolvimento do cérebro em vez de destruição do cérebro.</a:t>
            </a:r>
            <a:r>
              <a:rPr lang="pt-BR" altLang="ko-KR" smtClean="0">
                <a:ln>
                  <a:noFill/>
                </a:ln>
                <a:effectLst/>
                <a:ea typeface="Gulim" pitchFamily="34" charset="-127"/>
              </a:rPr>
              <a:t> A proliferação glial e neuronal, bem como migração neuronal parecem ser afetadas. As mães das crianças microcéfalicas nesta   população de estudo apresentavam sintomas (por exemplo, febre baixa e rash cutâneo), que eram compatíveis com infecção pelo ZIKV durante o primeiro ou segundo trimestre de gravidez, semelhantes aos encontrados em outros estudos.4 Tang et al5 descobriram que o ZIKV infecta diretamente  células progenitoras neuronais corticais humanas com elevada eficiência, resultando em crescimento atrofiado desta população de células e desrregulação transcricional Esta observação suporta o tipo de lesão  encontrada nessas crianças.</a:t>
            </a:r>
            <a:endParaRPr lang="pt-BR" smtClean="0">
              <a:ln>
                <a:noFill/>
              </a:ln>
              <a:effectLst/>
            </a:endParaRPr>
          </a:p>
        </p:txBody>
      </p:sp>
      <p:graphicFrame>
        <p:nvGraphicFramePr>
          <p:cNvPr id="51219" name="Group 19"/>
          <p:cNvGraphicFramePr>
            <a:graphicFrameLocks noGrp="1"/>
          </p:cNvGraphicFramePr>
          <p:nvPr/>
        </p:nvGraphicFramePr>
        <p:xfrm>
          <a:off x="1912938" y="466725"/>
          <a:ext cx="9386887" cy="640080"/>
        </p:xfrm>
        <a:graphic>
          <a:graphicData uri="http://schemas.openxmlformats.org/drawingml/2006/table">
            <a:tbl>
              <a:tblPr/>
              <a:tblGrid>
                <a:gridCol w="8393112"/>
                <a:gridCol w="993775"/>
              </a:tblGrid>
              <a:tr h="3667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400" b="1" i="0" u="none" strike="noStrike" cap="none" normalizeH="0" baseline="0" smtClean="0">
                          <a:ln>
                            <a:noFill/>
                          </a:ln>
                          <a:solidFill>
                            <a:srgbClr val="999999"/>
                          </a:solidFill>
                          <a:effectLst/>
                          <a:latin typeface="Verdana" pitchFamily="34" charset="0"/>
                          <a:cs typeface="Times New Roman" pitchFamily="18" charset="0"/>
                        </a:rPr>
                        <a:t>Achados tomogr</a:t>
                      </a:r>
                      <a:r>
                        <a:rPr kumimoji="0" lang="pt-BR" sz="1400" b="1" i="0" u="none" strike="noStrike" cap="none" normalizeH="0" baseline="0" smtClean="0">
                          <a:ln>
                            <a:noFill/>
                          </a:ln>
                          <a:solidFill>
                            <a:srgbClr val="999999"/>
                          </a:solidFill>
                          <a:effectLst/>
                          <a:latin typeface="Calisto MT"/>
                          <a:cs typeface="Times New Roman" pitchFamily="18" charset="0"/>
                        </a:rPr>
                        <a:t>á</a:t>
                      </a:r>
                      <a:r>
                        <a:rPr kumimoji="0" lang="pt-BR" sz="1400" b="1" i="0" u="none" strike="noStrike" cap="none" normalizeH="0" baseline="0" smtClean="0">
                          <a:ln>
                            <a:noFill/>
                          </a:ln>
                          <a:solidFill>
                            <a:srgbClr val="999999"/>
                          </a:solidFill>
                          <a:effectLst/>
                          <a:latin typeface="Verdana" pitchFamily="34" charset="0"/>
                          <a:cs typeface="Times New Roman" pitchFamily="18" charset="0"/>
                        </a:rPr>
                        <a:t>ficos em microcefalia associados com o Zika Virus</a:t>
                      </a:r>
                      <a:r>
                        <a:rPr kumimoji="0" lang="pt-BR" sz="14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4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400" b="0" i="0" u="none" strike="noStrike" cap="none" normalizeH="0" baseline="0" smtClean="0">
                          <a:ln>
                            <a:noFill/>
                          </a:ln>
                          <a:solidFill>
                            <a:srgbClr val="999999"/>
                          </a:solidFill>
                          <a:effectLst/>
                          <a:latin typeface="Verdana" pitchFamily="34" charset="0"/>
                          <a:cs typeface="Times New Roman" pitchFamily="18" charset="0"/>
                        </a:rPr>
                        <a:t>Autor(es): Hazin AN et al. Realizado por Paulo R. Margotto</a:t>
                      </a:r>
                      <a:endParaRPr kumimoji="0" lang="pt-BR" sz="1400" b="0" i="0" u="none" strike="noStrike" cap="none" normalizeH="0" baseline="0" smtClean="0">
                        <a:ln>
                          <a:noFill/>
                        </a:ln>
                        <a:solidFill>
                          <a:schemeClr val="tx1"/>
                        </a:solidFill>
                        <a:effectLst/>
                        <a:latin typeface="Calisto MT"/>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sto MT"/>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31750" name="Picture 6" descr="link2">
            <a:hlinkClick r:id="rId2"/>
          </p:cNvPr>
          <p:cNvPicPr>
            <a:picLocks noChangeAspect="1" noChangeArrowheads="1"/>
          </p:cNvPicPr>
          <p:nvPr/>
        </p:nvPicPr>
        <p:blipFill>
          <a:blip r:embed="rId3"/>
          <a:srcRect/>
          <a:stretch>
            <a:fillRect/>
          </a:stretch>
        </p:blipFill>
        <p:spPr bwMode="auto">
          <a:xfrm>
            <a:off x="10223500" y="550863"/>
            <a:ext cx="352425" cy="285750"/>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69370" y="35474"/>
            <a:ext cx="10353762" cy="970450"/>
          </a:xfrm>
        </p:spPr>
        <p:txBody>
          <a:bodyPr/>
          <a:lstStyle/>
          <a:p>
            <a:pPr eaLnBrk="1" fontAlgn="auto" hangingPunct="1">
              <a:spcAft>
                <a:spcPts val="0"/>
              </a:spcAft>
              <a:defRPr/>
            </a:pPr>
            <a:r>
              <a:rPr lang="pt-BR" dirty="0" smtClean="0">
                <a:ea typeface="+mj-ea"/>
              </a:rPr>
              <a:t>OBRIGADO!</a:t>
            </a:r>
            <a:endParaRPr lang="pt-BR" dirty="0">
              <a:ea typeface="+mj-ea"/>
            </a:endParaRPr>
          </a:p>
        </p:txBody>
      </p:sp>
      <p:pic>
        <p:nvPicPr>
          <p:cNvPr id="32771" name="Picture 5" descr="20160427_210259 - Copia"/>
          <p:cNvPicPr>
            <a:picLocks noChangeAspect="1" noChangeArrowheads="1"/>
          </p:cNvPicPr>
          <p:nvPr/>
        </p:nvPicPr>
        <p:blipFill>
          <a:blip r:embed="rId2"/>
          <a:srcRect/>
          <a:stretch>
            <a:fillRect/>
          </a:stretch>
        </p:blipFill>
        <p:spPr bwMode="auto">
          <a:xfrm>
            <a:off x="1116013" y="1039813"/>
            <a:ext cx="9936162" cy="5818187"/>
          </a:xfrm>
          <a:prstGeom prst="rect">
            <a:avLst/>
          </a:prstGeom>
          <a:noFill/>
          <a:ln w="9525">
            <a:noFill/>
            <a:miter lim="800000"/>
            <a:headEnd/>
            <a:tailEnd/>
          </a:ln>
        </p:spPr>
      </p:pic>
      <p:sp>
        <p:nvSpPr>
          <p:cNvPr id="32772" name="Line 6"/>
          <p:cNvSpPr>
            <a:spLocks noChangeShapeType="1"/>
          </p:cNvSpPr>
          <p:nvPr/>
        </p:nvSpPr>
        <p:spPr bwMode="auto">
          <a:xfrm>
            <a:off x="2035175" y="2073275"/>
            <a:ext cx="476250" cy="206375"/>
          </a:xfrm>
          <a:prstGeom prst="line">
            <a:avLst/>
          </a:prstGeom>
          <a:noFill/>
          <a:ln w="76200">
            <a:solidFill>
              <a:srgbClr val="0000FF"/>
            </a:solidFill>
            <a:round/>
            <a:headEnd/>
            <a:tailEnd type="triangle" w="med" len="med"/>
          </a:ln>
        </p:spPr>
        <p:txBody>
          <a:bodyPr/>
          <a:lstStyle/>
          <a:p>
            <a:endParaRPr lang="pt-BR"/>
          </a:p>
        </p:txBody>
      </p:sp>
      <p:sp>
        <p:nvSpPr>
          <p:cNvPr id="32773" name="Text Box 7"/>
          <p:cNvSpPr txBox="1">
            <a:spLocks noChangeArrowheads="1"/>
          </p:cNvSpPr>
          <p:nvPr/>
        </p:nvSpPr>
        <p:spPr bwMode="auto">
          <a:xfrm>
            <a:off x="1479550" y="1638300"/>
            <a:ext cx="2000250" cy="366713"/>
          </a:xfrm>
          <a:prstGeom prst="rect">
            <a:avLst/>
          </a:prstGeom>
          <a:noFill/>
          <a:ln w="9525">
            <a:noFill/>
            <a:miter lim="800000"/>
            <a:headEnd/>
            <a:tailEnd/>
          </a:ln>
        </p:spPr>
        <p:txBody>
          <a:bodyPr wrap="none">
            <a:spAutoFit/>
          </a:bodyPr>
          <a:lstStyle/>
          <a:p>
            <a:r>
              <a:rPr lang="pt-BR"/>
              <a:t>Ddo.Felipe (Índio)</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rdósia">
  <a:themeElements>
    <a:clrScheme name="Ardósia">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Ardósia">
      <a:majorFont>
        <a:latin typeface="Calisto MT"/>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rdósia">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 xmlns:thm15="http://schemas.microsoft.com/office/thememl/2012/main" name="Slate" id="{C3F70B94-7CE9-428E-ADC1-3269CC2C3385}" vid="{3F2DE9A5-64E6-437C-A389-CC4477E817E8}"/>
    </a:ext>
  </a:ext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TM04033929[[fn=Ardósia]]</Template>
  <TotalTime>882</TotalTime>
  <Words>3748</Words>
  <Application>Microsoft Office PowerPoint</Application>
  <PresentationFormat>Personalizar</PresentationFormat>
  <Paragraphs>148</Paragraphs>
  <Slides>26</Slides>
  <Notes>1</Notes>
  <HiddenSlides>0</HiddenSlides>
  <MMClips>0</MMClips>
  <ScaleCrop>false</ScaleCrop>
  <HeadingPairs>
    <vt:vector size="4" baseType="variant">
      <vt:variant>
        <vt:lpstr>Tema</vt:lpstr>
      </vt:variant>
      <vt:variant>
        <vt:i4>1</vt:i4>
      </vt:variant>
      <vt:variant>
        <vt:lpstr>Títulos de slides</vt:lpstr>
      </vt:variant>
      <vt:variant>
        <vt:i4>26</vt:i4>
      </vt:variant>
    </vt:vector>
  </HeadingPairs>
  <TitlesOfParts>
    <vt:vector size="27" baseType="lpstr">
      <vt:lpstr>Ardósia</vt:lpstr>
      <vt:lpstr>ZIKA VÍRUS</vt:lpstr>
      <vt:lpstr>Caso Clínico</vt:lpstr>
      <vt:lpstr>Slide 3</vt:lpstr>
      <vt:lpstr>1,3 milhões de pessoas afetadas no Brasil</vt:lpstr>
      <vt:lpstr>Transmissão</vt:lpstr>
      <vt:lpstr>Manifestações Clínicas</vt:lpstr>
      <vt:lpstr>Manifestações Clínicas</vt:lpstr>
      <vt:lpstr>Manifestações Clínicas</vt:lpstr>
      <vt:lpstr>Manifestações em NEONATOS</vt:lpstr>
      <vt:lpstr>Manifestações em NEONATOS</vt:lpstr>
      <vt:lpstr>Diagnóstico</vt:lpstr>
      <vt:lpstr>Diagnóstico</vt:lpstr>
      <vt:lpstr>Exames de Imagem</vt:lpstr>
      <vt:lpstr>Gestão e Prevenção</vt:lpstr>
      <vt:lpstr>Bibliografia</vt:lpstr>
      <vt:lpstr>Nota do Editor do site, Dr. Paulo R. Margotto Consultem também! Aqui e Agora!</vt:lpstr>
      <vt:lpstr>Slide 17</vt:lpstr>
      <vt:lpstr>Slide 18</vt:lpstr>
      <vt:lpstr>Slide 19</vt:lpstr>
      <vt:lpstr>Slide 20</vt:lpstr>
      <vt:lpstr>Slide 21</vt:lpstr>
      <vt:lpstr>Slide 22</vt:lpstr>
      <vt:lpstr>Slide 23</vt:lpstr>
      <vt:lpstr>Slide 24</vt:lpstr>
      <vt:lpstr>Slide 25</vt:lpstr>
      <vt:lpstr>OBRIGADO!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ZIKA</dc:title>
  <dc:creator>Felipe</dc:creator>
  <cp:lastModifiedBy>Paulo</cp:lastModifiedBy>
  <cp:revision>23</cp:revision>
  <dcterms:created xsi:type="dcterms:W3CDTF">2016-05-18T03:34:01Z</dcterms:created>
  <dcterms:modified xsi:type="dcterms:W3CDTF">2016-05-19T18:20:21Z</dcterms:modified>
</cp:coreProperties>
</file>