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2"/>
  </p:notesMasterIdLst>
  <p:sldIdLst>
    <p:sldId id="256" r:id="rId2"/>
    <p:sldId id="261" r:id="rId3"/>
    <p:sldId id="288" r:id="rId4"/>
    <p:sldId id="257" r:id="rId5"/>
    <p:sldId id="258" r:id="rId6"/>
    <p:sldId id="263" r:id="rId7"/>
    <p:sldId id="264" r:id="rId8"/>
    <p:sldId id="265" r:id="rId9"/>
    <p:sldId id="259" r:id="rId10"/>
    <p:sldId id="270" r:id="rId11"/>
    <p:sldId id="266" r:id="rId12"/>
    <p:sldId id="271" r:id="rId13"/>
    <p:sldId id="269" r:id="rId14"/>
    <p:sldId id="278" r:id="rId15"/>
    <p:sldId id="260" r:id="rId16"/>
    <p:sldId id="289" r:id="rId17"/>
    <p:sldId id="279" r:id="rId18"/>
    <p:sldId id="280" r:id="rId19"/>
    <p:sldId id="281" r:id="rId20"/>
    <p:sldId id="282" r:id="rId21"/>
    <p:sldId id="276" r:id="rId22"/>
    <p:sldId id="277" r:id="rId23"/>
    <p:sldId id="287" r:id="rId24"/>
    <p:sldId id="283" r:id="rId25"/>
    <p:sldId id="284" r:id="rId26"/>
    <p:sldId id="285" r:id="rId27"/>
    <p:sldId id="291" r:id="rId28"/>
    <p:sldId id="292" r:id="rId29"/>
    <p:sldId id="293" r:id="rId30"/>
    <p:sldId id="286" r:id="rId31"/>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CC00"/>
    <a:srgbClr val="FF66FF"/>
    <a:srgbClr val="FFFF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282" autoAdjust="0"/>
  </p:normalViewPr>
  <p:slideViewPr>
    <p:cSldViewPr snapToGrid="0">
      <p:cViewPr varScale="1">
        <p:scale>
          <a:sx n="93" d="100"/>
          <a:sy n="93" d="100"/>
        </p:scale>
        <p:origin x="-158" y="-6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5194DA0F-EDC3-41BF-A45B-19D41CC1B223}" type="datetimeFigureOut">
              <a:rPr lang="pt-BR"/>
              <a:pPr>
                <a:defRPr/>
              </a:pPr>
              <a:t>12/08/2017</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Editar estilos de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D9BBC06F-2198-4F0D-AD38-6DE65DDE3360}"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48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482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EA08E0B-6DFA-4B2C-BCFC-E4A9DD41F6A6}" type="slidenum">
              <a:rPr lang="pt-BR"/>
              <a:pPr fontAlgn="base">
                <a:spcBef>
                  <a:spcPct val="0"/>
                </a:spcBef>
                <a:spcAft>
                  <a:spcPct val="0"/>
                </a:spcAft>
              </a:pPr>
              <a:t>1</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58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Amostras rotineiras: antes de cada alimentação </a:t>
            </a:r>
          </a:p>
          <a:p>
            <a:pPr>
              <a:spcBef>
                <a:spcPct val="0"/>
              </a:spcBef>
            </a:pPr>
            <a:r>
              <a:rPr lang="pt-BR" smtClean="0"/>
              <a:t>Neonatos sintomáticos: com sintomas abdominais de enterocolite necrozante ou de intolerância alimentar. Distensão abdominal, vômitos, regurgitação verde ou biliosa, inquietação, sonolência ou apatia, </a:t>
            </a:r>
          </a:p>
        </p:txBody>
      </p:sp>
      <p:sp>
        <p:nvSpPr>
          <p:cNvPr id="3584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9032E77-37AA-474F-B91C-3813A0ED4BBB}" type="slidenum">
              <a:rPr lang="pt-BR"/>
              <a:pPr fontAlgn="base">
                <a:spcBef>
                  <a:spcPct val="0"/>
                </a:spcBef>
                <a:spcAft>
                  <a:spcPct val="0"/>
                </a:spcAft>
              </a:pPr>
              <a:t>5</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68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686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AB263A8-5626-4B39-9547-3B32002D7D7C}" type="slidenum">
              <a:rPr lang="pt-BR"/>
              <a:pPr fontAlgn="base">
                <a:spcBef>
                  <a:spcPct val="0"/>
                </a:spcBef>
                <a:spcAft>
                  <a:spcPct val="0"/>
                </a:spcAft>
              </a:pPr>
              <a:t>6</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78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A ventilação mecânica provavelmente contribuiu pela distensão gástrica que ocasionava </a:t>
            </a:r>
          </a:p>
        </p:txBody>
      </p:sp>
      <p:sp>
        <p:nvSpPr>
          <p:cNvPr id="3789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45387C6-58A2-41C7-BBD0-81FEED8F934A}" type="slidenum">
              <a:rPr lang="pt-BR"/>
              <a:pPr fontAlgn="base">
                <a:spcBef>
                  <a:spcPct val="0"/>
                </a:spcBef>
                <a:spcAft>
                  <a:spcPct val="0"/>
                </a:spcAft>
              </a:pPr>
              <a:t>13</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2">
        <a:schemeClr val="bg2"/>
      </p:bgRef>
    </p:bg>
    <p:spTree>
      <p:nvGrpSpPr>
        <p:cNvPr id="1" name=""/>
        <p:cNvGrpSpPr/>
        <p:nvPr/>
      </p:nvGrpSpPr>
      <p:grpSpPr>
        <a:xfrm>
          <a:off x="0" y="0"/>
          <a:ext cx="0" cy="0"/>
          <a:chOff x="0" y="0"/>
          <a:chExt cx="0" cy="0"/>
        </a:xfrm>
      </p:grpSpPr>
      <p:sp>
        <p:nvSpPr>
          <p:cNvPr id="4"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6" name="Rectangle 10"/>
          <p:cNvSpPr/>
          <p:nvPr/>
        </p:nvSpPr>
        <p:spPr>
          <a:xfrm>
            <a:off x="1447800" y="1411288"/>
            <a:ext cx="9296400" cy="4035425"/>
          </a:xfrm>
          <a:prstGeom prst="rect">
            <a:avLst/>
          </a:prstGeom>
          <a:noFill/>
          <a:ln w="6350" cap="sq" cmpd="sng" algn="ctr">
            <a:solidFill>
              <a:schemeClr val="tx1">
                <a:lumMod val="75000"/>
                <a:lumOff val="25000"/>
              </a:schemeClr>
            </a:solidFill>
            <a:prstDash val="solid"/>
            <a:miter lim="800000"/>
          </a:ln>
          <a:effectLst/>
        </p:spPr>
      </p:sp>
      <p:sp>
        <p:nvSpPr>
          <p:cNvPr id="7" name="Rectangle 14"/>
          <p:cNvSpPr/>
          <p:nvPr/>
        </p:nvSpPr>
        <p:spPr>
          <a:xfrm>
            <a:off x="5135563" y="1268413"/>
            <a:ext cx="1920875" cy="7302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8" name="Group 3"/>
          <p:cNvGrpSpPr>
            <a:grpSpLocks/>
          </p:cNvGrpSpPr>
          <p:nvPr/>
        </p:nvGrpSpPr>
        <p:grpSpPr bwMode="auto">
          <a:xfrm>
            <a:off x="5249863" y="1268413"/>
            <a:ext cx="1692275" cy="644525"/>
            <a:chOff x="5318306" y="1386268"/>
            <a:chExt cx="1567331" cy="645295"/>
          </a:xfrm>
        </p:grpSpPr>
        <p:cxnSp>
          <p:nvCxnSpPr>
            <p:cNvPr id="9" name="Straight Connector 16"/>
            <p:cNvCxnSpPr/>
            <p:nvPr/>
          </p:nvCxnSpPr>
          <p:spPr>
            <a:xfrm>
              <a:off x="5318306"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0" name="Straight Connector 17"/>
            <p:cNvCxnSpPr/>
            <p:nvPr/>
          </p:nvCxnSpPr>
          <p:spPr>
            <a:xfrm>
              <a:off x="6885637"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1"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pt-BR"/>
              <a:t>Clique para editar o título mestre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en-US" dirty="0"/>
          </a:p>
        </p:txBody>
      </p:sp>
      <p:sp>
        <p:nvSpPr>
          <p:cNvPr id="12" name="Date Placeholder 19"/>
          <p:cNvSpPr>
            <a:spLocks noGrp="1"/>
          </p:cNvSpPr>
          <p:nvPr>
            <p:ph type="dt" sz="half" idx="10"/>
          </p:nvPr>
        </p:nvSpPr>
        <p:spPr>
          <a:xfrm>
            <a:off x="5318125" y="1341438"/>
            <a:ext cx="1555750" cy="527050"/>
          </a:xfrm>
        </p:spPr>
        <p:txBody>
          <a:bodyPr/>
          <a:lstStyle>
            <a:lvl1pPr algn="ctr">
              <a:defRPr sz="1300" spc="0" baseline="0" dirty="0">
                <a:solidFill>
                  <a:schemeClr val="tx1"/>
                </a:solidFill>
                <a:latin typeface="+mn-lt"/>
              </a:defRPr>
            </a:lvl1pPr>
          </a:lstStyle>
          <a:p>
            <a:pPr>
              <a:defRPr/>
            </a:pPr>
            <a:fld id="{ADC0FF84-6E73-4649-BBB4-C06CEFD8AFAC}" type="datetimeFigureOut">
              <a:rPr lang="en-US"/>
              <a:pPr>
                <a:defRPr/>
              </a:pPr>
              <a:t>8/12/2017</a:t>
            </a:fld>
            <a:endParaRPr lang="en-US"/>
          </a:p>
        </p:txBody>
      </p:sp>
      <p:sp>
        <p:nvSpPr>
          <p:cNvPr id="13" name="Footer Placeholder 20"/>
          <p:cNvSpPr>
            <a:spLocks noGrp="1"/>
          </p:cNvSpPr>
          <p:nvPr>
            <p:ph type="ftr" sz="quarter" idx="11"/>
          </p:nvPr>
        </p:nvSpPr>
        <p:spPr>
          <a:xfrm>
            <a:off x="1454150" y="5211763"/>
            <a:ext cx="5905500" cy="228600"/>
          </a:xfrm>
        </p:spPr>
        <p:txBody>
          <a:bodyPr/>
          <a:lstStyle>
            <a:lvl1pPr algn="l">
              <a:defRPr dirty="0">
                <a:solidFill>
                  <a:schemeClr val="tx1">
                    <a:lumMod val="75000"/>
                    <a:lumOff val="25000"/>
                  </a:schemeClr>
                </a:solidFill>
              </a:defRPr>
            </a:lvl1pPr>
          </a:lstStyle>
          <a:p>
            <a:pPr>
              <a:defRPr/>
            </a:pPr>
            <a:endParaRPr lang="en-US"/>
          </a:p>
        </p:txBody>
      </p:sp>
      <p:sp>
        <p:nvSpPr>
          <p:cNvPr id="14" name="Slide Number Placeholder 21"/>
          <p:cNvSpPr>
            <a:spLocks noGrp="1"/>
          </p:cNvSpPr>
          <p:nvPr>
            <p:ph type="sldNum" sz="quarter" idx="12"/>
          </p:nvPr>
        </p:nvSpPr>
        <p:spPr>
          <a:xfrm>
            <a:off x="8607425" y="5211763"/>
            <a:ext cx="2111375" cy="228600"/>
          </a:xfrm>
        </p:spPr>
        <p:txBody>
          <a:bodyPr/>
          <a:lstStyle>
            <a:lvl1pPr>
              <a:defRPr dirty="0">
                <a:solidFill>
                  <a:schemeClr val="tx1">
                    <a:lumMod val="75000"/>
                    <a:lumOff val="25000"/>
                  </a:schemeClr>
                </a:solidFill>
              </a:defRPr>
            </a:lvl1pPr>
          </a:lstStyle>
          <a:p>
            <a:pPr>
              <a:defRPr/>
            </a:pPr>
            <a:fld id="{E4E57CE6-3888-4048-BE85-FA7A3E3CC7A5}" type="slidenum">
              <a:rPr lang="en-US"/>
              <a:pPr>
                <a:defRPr/>
              </a:pPr>
              <a:t>‹nº›</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83A1C11-7B07-4D7A-B713-69FA30111AFE}" type="datetimeFigureOut">
              <a:rPr lang="en-US"/>
              <a:pPr>
                <a:defRPr/>
              </a:pPr>
              <a:t>8/12/2017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29977A1-3D33-43D8-B169-AC0492F5521A}"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2">
        <a:schemeClr val="bg2"/>
      </p:bgRef>
    </p:bg>
    <p:spTree>
      <p:nvGrpSpPr>
        <p:cNvPr id="1" name=""/>
        <p:cNvGrpSpPr/>
        <p:nvPr/>
      </p:nvGrpSpPr>
      <p:grpSpPr>
        <a:xfrm>
          <a:off x="0" y="0"/>
          <a:ext cx="0" cy="0"/>
          <a:chOff x="0" y="0"/>
          <a:chExt cx="0" cy="0"/>
        </a:xfrm>
      </p:grpSpPr>
      <p:sp>
        <p:nvSpPr>
          <p:cNvPr id="4"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6" name="Rectangle 23"/>
          <p:cNvSpPr/>
          <p:nvPr/>
        </p:nvSpPr>
        <p:spPr>
          <a:xfrm>
            <a:off x="1447800" y="1411288"/>
            <a:ext cx="9296400" cy="4035425"/>
          </a:xfrm>
          <a:prstGeom prst="rect">
            <a:avLst/>
          </a:prstGeom>
          <a:noFill/>
          <a:ln w="6350" cap="sq" cmpd="sng" algn="ctr">
            <a:solidFill>
              <a:schemeClr val="tx1">
                <a:lumMod val="75000"/>
                <a:lumOff val="25000"/>
              </a:schemeClr>
            </a:solidFill>
            <a:prstDash val="solid"/>
            <a:miter lim="800000"/>
          </a:ln>
          <a:effectLst/>
        </p:spPr>
      </p:sp>
      <p:sp>
        <p:nvSpPr>
          <p:cNvPr id="7" name="Rectangle 29"/>
          <p:cNvSpPr/>
          <p:nvPr/>
        </p:nvSpPr>
        <p:spPr>
          <a:xfrm>
            <a:off x="5135563" y="1268413"/>
            <a:ext cx="1920875" cy="7302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8" name="Group 30"/>
          <p:cNvGrpSpPr>
            <a:grpSpLocks/>
          </p:cNvGrpSpPr>
          <p:nvPr/>
        </p:nvGrpSpPr>
        <p:grpSpPr bwMode="auto">
          <a:xfrm>
            <a:off x="5249863" y="1268413"/>
            <a:ext cx="1692275" cy="644525"/>
            <a:chOff x="5318306" y="1386268"/>
            <a:chExt cx="1567331" cy="645295"/>
          </a:xfrm>
        </p:grpSpPr>
        <p:cxnSp>
          <p:nvCxnSpPr>
            <p:cNvPr id="9" name="Straight Connector 31"/>
            <p:cNvCxnSpPr/>
            <p:nvPr/>
          </p:nvCxnSpPr>
          <p:spPr>
            <a:xfrm>
              <a:off x="5318306"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0" name="Straight Connector 32"/>
            <p:cNvCxnSpPr/>
            <p:nvPr/>
          </p:nvCxnSpPr>
          <p:spPr>
            <a:xfrm>
              <a:off x="6885637"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1"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pt-BR"/>
              <a:t>Clique para editar o título mestre</a:t>
            </a:r>
            <a:endParaRPr lang="en-US" dirty="0"/>
          </a:p>
        </p:txBody>
      </p:sp>
      <p:sp>
        <p:nvSpPr>
          <p:cNvPr id="3" name="Text Placeholder 2"/>
          <p:cNvSpPr>
            <a:spLocks noGrp="1"/>
          </p:cNvSpPr>
          <p:nvPr>
            <p:ph type="body" idx="1"/>
          </p:nvPr>
        </p:nvSpPr>
        <p:spPr>
          <a:xfrm>
            <a:off x="1563624" y="4682062"/>
            <a:ext cx="9070848" cy="457200"/>
          </a:xfrm>
        </p:spPr>
        <p:txBody>
          <a:bodyPr>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Editar estilos de texto Mestre</a:t>
            </a:r>
          </a:p>
        </p:txBody>
      </p:sp>
      <p:sp>
        <p:nvSpPr>
          <p:cNvPr id="12" name="Date Placeholder 3"/>
          <p:cNvSpPr>
            <a:spLocks noGrp="1"/>
          </p:cNvSpPr>
          <p:nvPr>
            <p:ph type="dt" sz="half" idx="10"/>
          </p:nvPr>
        </p:nvSpPr>
        <p:spPr>
          <a:xfrm>
            <a:off x="5321300" y="1344613"/>
            <a:ext cx="1555750" cy="530225"/>
          </a:xfrm>
        </p:spPr>
        <p:txBody>
          <a:bodyPr/>
          <a:lstStyle>
            <a:lvl1pPr algn="ctr">
              <a:defRPr lang="en-US" sz="1300" kern="1200" spc="0" baseline="0" dirty="0">
                <a:solidFill>
                  <a:schemeClr val="tx1"/>
                </a:solidFill>
                <a:latin typeface="+mn-lt"/>
                <a:ea typeface="+mn-ea"/>
                <a:cs typeface="+mn-cs"/>
              </a:defRPr>
            </a:lvl1pPr>
          </a:lstStyle>
          <a:p>
            <a:pPr>
              <a:defRPr/>
            </a:pPr>
            <a:fld id="{FAEB9E29-F270-485F-8DD9-F77FA7D61586}" type="datetimeFigureOut">
              <a:rPr/>
              <a:pPr>
                <a:defRPr/>
              </a:pPr>
              <a:t>8/10/2017</a:t>
            </a:fld>
            <a:endParaRPr/>
          </a:p>
        </p:txBody>
      </p:sp>
      <p:sp>
        <p:nvSpPr>
          <p:cNvPr id="13" name="Footer Placeholder 4"/>
          <p:cNvSpPr>
            <a:spLocks noGrp="1"/>
          </p:cNvSpPr>
          <p:nvPr>
            <p:ph type="ftr" sz="quarter" idx="11"/>
          </p:nvPr>
        </p:nvSpPr>
        <p:spPr>
          <a:xfrm>
            <a:off x="1454150" y="5211763"/>
            <a:ext cx="5907088" cy="228600"/>
          </a:xfrm>
        </p:spPr>
        <p:txBody>
          <a:bodyPr/>
          <a:lstStyle>
            <a:lvl1pPr algn="l">
              <a:defRPr dirty="0"/>
            </a:lvl1pPr>
          </a:lstStyle>
          <a:p>
            <a:pPr>
              <a:defRPr/>
            </a:pPr>
            <a:endParaRPr lang="en-US"/>
          </a:p>
        </p:txBody>
      </p:sp>
      <p:sp>
        <p:nvSpPr>
          <p:cNvPr id="14" name="Slide Number Placeholder 5"/>
          <p:cNvSpPr>
            <a:spLocks noGrp="1"/>
          </p:cNvSpPr>
          <p:nvPr>
            <p:ph type="sldNum" sz="quarter" idx="12"/>
          </p:nvPr>
        </p:nvSpPr>
        <p:spPr>
          <a:xfrm>
            <a:off x="8604250" y="5211763"/>
            <a:ext cx="2112963" cy="228600"/>
          </a:xfrm>
        </p:spPr>
        <p:txBody>
          <a:bodyPr/>
          <a:lstStyle>
            <a:lvl1pPr>
              <a:defRPr/>
            </a:lvl1pPr>
          </a:lstStyle>
          <a:p>
            <a:pPr>
              <a:defRPr/>
            </a:pPr>
            <a:fld id="{871FB8AB-F72C-4EEC-BBAD-4062D5EA2399}" type="slidenum">
              <a:rPr lang="en-US"/>
              <a:pPr>
                <a:defRPr/>
              </a:pPr>
              <a:t>‹nº›</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97789A18-D873-42C9-AE79-768FF175E098}" type="datetimeFigureOut">
              <a:rPr lang="en-US"/>
              <a:pPr>
                <a:defRPr/>
              </a:pPr>
              <a:t>8/12/2017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1E9FCC1-BA3D-41A3-B92F-40ABF652C3C3}"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C958B9DB-AB19-4B1D-AEFF-6C92AD669116}" type="datetimeFigureOut">
              <a:rPr lang="en-US"/>
              <a:pPr>
                <a:defRPr/>
              </a:pPr>
              <a:t>8/12/2017</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1721E7B6-2728-4076-9DEB-5C892C8A81F2}"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B7BC4592-1D9D-43E1-821F-F6140DB6DA74}" type="datetimeFigureOut">
              <a:rPr lang="en-US"/>
              <a:pPr>
                <a:defRPr/>
              </a:pPr>
              <a:t>8/12/2017</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50A420A-8334-495C-BDE8-836EA26B5466}"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D92D855-64B9-4466-9673-2B54E7A03066}" type="datetimeFigureOut">
              <a:rPr lang="en-US"/>
              <a:pPr>
                <a:defRPr/>
              </a:pPr>
              <a:t>8/12/2017</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4D65A27-CB86-4063-B5A7-80E8F59D9A57}"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15"/>
          <p:cNvSpPr/>
          <p:nvPr/>
        </p:nvSpPr>
        <p:spPr>
          <a:xfrm>
            <a:off x="246063" y="238125"/>
            <a:ext cx="8531225" cy="6381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14"/>
          <p:cNvSpPr/>
          <p:nvPr/>
        </p:nvSpPr>
        <p:spPr>
          <a:xfrm>
            <a:off x="9020175" y="238125"/>
            <a:ext cx="2925763" cy="63817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Rectangle 11"/>
          <p:cNvSpPr/>
          <p:nvPr/>
        </p:nvSpPr>
        <p:spPr>
          <a:xfrm>
            <a:off x="9158288" y="374650"/>
            <a:ext cx="2651125" cy="610870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pt-BR"/>
              <a:t>Clique para editar o título mestre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8" name="Date Placeholder 7"/>
          <p:cNvSpPr>
            <a:spLocks noGrp="1"/>
          </p:cNvSpPr>
          <p:nvPr>
            <p:ph type="dt" sz="half" idx="10"/>
          </p:nvPr>
        </p:nvSpPr>
        <p:spPr/>
        <p:txBody>
          <a:bodyPr/>
          <a:lstStyle>
            <a:lvl1pPr>
              <a:defRPr/>
            </a:lvl1pPr>
          </a:lstStyle>
          <a:p>
            <a:pPr>
              <a:defRPr/>
            </a:pPr>
            <a:fld id="{94DFE238-4E87-498F-B840-E03E4752530D}" type="datetimeFigureOut">
              <a:rPr lang="en-US"/>
              <a:pPr>
                <a:defRPr/>
              </a:pPr>
              <a:t>8/12/2017</a:t>
            </a:fld>
            <a:endParaRPr lang="en-US"/>
          </a:p>
        </p:txBody>
      </p:sp>
      <p:sp>
        <p:nvSpPr>
          <p:cNvPr id="9" name="Footer Placeholder 8"/>
          <p:cNvSpPr>
            <a:spLocks noGrp="1"/>
          </p:cNvSpPr>
          <p:nvPr>
            <p:ph type="ftr" sz="quarter" idx="11"/>
          </p:nvPr>
        </p:nvSpPr>
        <p:spPr/>
        <p:txBody>
          <a:bodyPr/>
          <a:lstStyle>
            <a:lvl1pPr algn="r">
              <a:defRPr dirty="0"/>
            </a:lvl1pPr>
          </a:lstStyle>
          <a:p>
            <a:pPr>
              <a:defRPr/>
            </a:pPr>
            <a:endParaRPr lang="en-US"/>
          </a:p>
        </p:txBody>
      </p:sp>
      <p:sp>
        <p:nvSpPr>
          <p:cNvPr id="10" name="Slide Number Placeholder 10"/>
          <p:cNvSpPr>
            <a:spLocks noGrp="1"/>
          </p:cNvSpPr>
          <p:nvPr>
            <p:ph type="sldNum" sz="quarter" idx="12"/>
          </p:nvPr>
        </p:nvSpPr>
        <p:spPr>
          <a:xfrm>
            <a:off x="10393363" y="6223000"/>
            <a:ext cx="1463675" cy="274638"/>
          </a:xfrm>
        </p:spPr>
        <p:txBody>
          <a:bodyPr/>
          <a:lstStyle>
            <a:lvl1pPr>
              <a:defRPr dirty="0">
                <a:solidFill>
                  <a:srgbClr val="FFFFFF"/>
                </a:solidFill>
              </a:defRPr>
            </a:lvl1pPr>
          </a:lstStyle>
          <a:p>
            <a:pPr>
              <a:defRPr/>
            </a:pPr>
            <a:fld id="{7768ADB8-3C82-40B5-8CAE-2E956387DF22}"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13"/>
          <p:cNvSpPr/>
          <p:nvPr/>
        </p:nvSpPr>
        <p:spPr>
          <a:xfrm>
            <a:off x="9020175" y="238125"/>
            <a:ext cx="2925763" cy="63817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9"/>
          <p:cNvSpPr/>
          <p:nvPr/>
        </p:nvSpPr>
        <p:spPr>
          <a:xfrm>
            <a:off x="9158288" y="374650"/>
            <a:ext cx="2651125" cy="610870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7" name="Date Placeholder 4"/>
          <p:cNvSpPr>
            <a:spLocks noGrp="1"/>
          </p:cNvSpPr>
          <p:nvPr>
            <p:ph type="dt" sz="half" idx="10"/>
          </p:nvPr>
        </p:nvSpPr>
        <p:spPr/>
        <p:txBody>
          <a:bodyPr/>
          <a:lstStyle>
            <a:lvl1pPr>
              <a:defRPr dirty="0">
                <a:solidFill>
                  <a:srgbClr val="FFFFFF"/>
                </a:solidFill>
                <a:effectLst>
                  <a:outerShdw blurRad="12700" dist="6350" dir="2700000" algn="tl" rotWithShape="0">
                    <a:prstClr val="black">
                      <a:alpha val="40000"/>
                    </a:prstClr>
                  </a:outerShdw>
                </a:effectLst>
              </a:defRPr>
            </a:lvl1pPr>
          </a:lstStyle>
          <a:p>
            <a:pPr>
              <a:defRPr/>
            </a:pPr>
            <a:fld id="{86AA3E16-145D-48BF-BB01-CC54D246F2DE}" type="datetimeFigureOut">
              <a:rPr lang="en-US"/>
              <a:pPr>
                <a:defRPr/>
              </a:pPr>
              <a:t>8/12/2017</a:t>
            </a:fld>
            <a:endParaRPr lang="en-US"/>
          </a:p>
        </p:txBody>
      </p:sp>
      <p:sp>
        <p:nvSpPr>
          <p:cNvPr id="8"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pPr>
              <a:defRPr/>
            </a:pPr>
            <a:endParaRPr/>
          </a:p>
        </p:txBody>
      </p:sp>
      <p:sp>
        <p:nvSpPr>
          <p:cNvPr id="9" name="Slide Number Placeholder 6"/>
          <p:cNvSpPr>
            <a:spLocks noGrp="1"/>
          </p:cNvSpPr>
          <p:nvPr>
            <p:ph type="sldNum" sz="quarter" idx="12"/>
          </p:nvPr>
        </p:nvSpPr>
        <p:spPr>
          <a:xfrm>
            <a:off x="10396538" y="6227763"/>
            <a:ext cx="1463675" cy="273050"/>
          </a:xfrm>
        </p:spPr>
        <p:txBody>
          <a:bodyPr/>
          <a:lstStyle>
            <a:lvl1pPr>
              <a:defRPr dirty="0">
                <a:solidFill>
                  <a:srgbClr val="FFFFFF"/>
                </a:solidFill>
              </a:defRPr>
            </a:lvl1pPr>
          </a:lstStyle>
          <a:p>
            <a:pPr>
              <a:defRPr/>
            </a:pPr>
            <a:fld id="{3C23A755-977A-4AAE-AB7B-D0EEE57A1E1C}"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2E2A4C6D-8C63-459D-8D25-B9684B9DFB5F}" type="datetimeFigureOut">
              <a:rPr lang="en-US"/>
              <a:pPr>
                <a:defRPr/>
              </a:pPr>
              <a:t>8/12/2017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389FC99-6BFF-447B-BC6B-B5FCBB159CB6}"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3CAB561-6259-45C8-840B-491853F93F57}" type="datetimeFigureOut">
              <a:rPr lang="en-US"/>
              <a:pPr>
                <a:defRPr/>
              </a:pPr>
              <a:t>8/12/2017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1A1E132-0D5B-4699-B2A0-E314FE8B62BE}"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1029" name="Title Placeholder 1"/>
          <p:cNvSpPr>
            <a:spLocks noGrp="1"/>
          </p:cNvSpPr>
          <p:nvPr>
            <p:ph type="title"/>
          </p:nvPr>
        </p:nvSpPr>
        <p:spPr bwMode="auto">
          <a:xfrm>
            <a:off x="1066800" y="642938"/>
            <a:ext cx="10058400" cy="1371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30" name="Text Placeholder 2"/>
          <p:cNvSpPr>
            <a:spLocks noGrp="1"/>
          </p:cNvSpPr>
          <p:nvPr>
            <p:ph type="body" idx="1"/>
          </p:nvPr>
        </p:nvSpPr>
        <p:spPr bwMode="auto">
          <a:xfrm>
            <a:off x="1066800" y="2103438"/>
            <a:ext cx="10058400" cy="39322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274638" y="6307138"/>
            <a:ext cx="2743200" cy="274637"/>
          </a:xfrm>
          <a:prstGeom prst="rect">
            <a:avLst/>
          </a:prstGeom>
        </p:spPr>
        <p:txBody>
          <a:bodyPr vert="horz" lIns="91440" tIns="45720" rIns="91440" bIns="45720" rtlCol="0" anchor="b"/>
          <a:lstStyle>
            <a:lvl1pPr algn="l" fontAlgn="auto">
              <a:spcBef>
                <a:spcPts val="0"/>
              </a:spcBef>
              <a:spcAft>
                <a:spcPts val="0"/>
              </a:spcAft>
              <a:defRPr sz="1000" dirty="0">
                <a:solidFill>
                  <a:schemeClr val="tx1">
                    <a:lumMod val="75000"/>
                    <a:lumOff val="25000"/>
                  </a:schemeClr>
                </a:solidFill>
                <a:latin typeface="+mn-lt"/>
                <a:cs typeface="+mn-cs"/>
              </a:defRPr>
            </a:lvl1pPr>
          </a:lstStyle>
          <a:p>
            <a:pPr>
              <a:defRPr/>
            </a:pPr>
            <a:fld id="{D6FC3420-5E38-455D-9742-457308BFC75F}" type="datetimeFigureOut">
              <a:rPr lang="en-US"/>
              <a:pPr>
                <a:defRPr/>
              </a:pPr>
              <a:t>8/12/2017</a:t>
            </a:fld>
            <a:endParaRPr lang="en-US"/>
          </a:p>
        </p:txBody>
      </p:sp>
      <p:sp>
        <p:nvSpPr>
          <p:cNvPr id="5" name="Footer Placeholder 4"/>
          <p:cNvSpPr>
            <a:spLocks noGrp="1"/>
          </p:cNvSpPr>
          <p:nvPr>
            <p:ph type="ftr" sz="quarter" idx="3"/>
          </p:nvPr>
        </p:nvSpPr>
        <p:spPr>
          <a:xfrm>
            <a:off x="3489325" y="6307138"/>
            <a:ext cx="5213350" cy="274637"/>
          </a:xfrm>
          <a:prstGeom prst="rect">
            <a:avLst/>
          </a:prstGeom>
        </p:spPr>
        <p:txBody>
          <a:bodyPr vert="horz" lIns="91440" tIns="45720" rIns="91440" bIns="45720" rtlCol="0" anchor="b"/>
          <a:lstStyle>
            <a:lvl1pPr algn="ctr" fontAlgn="auto">
              <a:spcBef>
                <a:spcPts val="0"/>
              </a:spcBef>
              <a:spcAft>
                <a:spcPts val="0"/>
              </a:spcAft>
              <a:defRPr sz="1000" dirty="0">
                <a:solidFill>
                  <a:schemeClr val="tx1">
                    <a:lumMod val="75000"/>
                    <a:lumOff val="2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469563" y="6307138"/>
            <a:ext cx="1463675" cy="274637"/>
          </a:xfrm>
          <a:prstGeom prst="rect">
            <a:avLst/>
          </a:prstGeom>
        </p:spPr>
        <p:txBody>
          <a:bodyPr vert="horz" lIns="91440" tIns="45720" rIns="91440" bIns="45720" rtlCol="0" anchor="b"/>
          <a:lstStyle>
            <a:lvl1pPr algn="r" fontAlgn="auto">
              <a:spcBef>
                <a:spcPts val="0"/>
              </a:spcBef>
              <a:spcAft>
                <a:spcPts val="0"/>
              </a:spcAft>
              <a:defRPr sz="1000" dirty="0">
                <a:solidFill>
                  <a:schemeClr val="tx1">
                    <a:lumMod val="75000"/>
                    <a:lumOff val="25000"/>
                  </a:schemeClr>
                </a:solidFill>
                <a:latin typeface="+mn-lt"/>
                <a:cs typeface="+mn-cs"/>
              </a:defRPr>
            </a:lvl1pPr>
          </a:lstStyle>
          <a:p>
            <a:pPr>
              <a:defRPr/>
            </a:pPr>
            <a:fld id="{CD74B748-4B47-4715-BFBA-FA5575BC7002}"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707" r:id="rId1"/>
    <p:sldLayoutId id="2147483700" r:id="rId2"/>
    <p:sldLayoutId id="2147483708" r:id="rId3"/>
    <p:sldLayoutId id="2147483701" r:id="rId4"/>
    <p:sldLayoutId id="2147483702" r:id="rId5"/>
    <p:sldLayoutId id="2147483703" r:id="rId6"/>
    <p:sldLayoutId id="2147483704" r:id="rId7"/>
    <p:sldLayoutId id="2147483709" r:id="rId8"/>
    <p:sldLayoutId id="2147483710" r:id="rId9"/>
    <p:sldLayoutId id="2147483705" r:id="rId10"/>
    <p:sldLayoutId id="2147483706" r:id="rId11"/>
  </p:sldLayoutIdLst>
  <p:hf sldNum="0" hdr="0" ftr="0" dt="0"/>
  <p:txStyles>
    <p:titleStyle>
      <a:lvl1pPr algn="l" rtl="0" fontAlgn="base">
        <a:lnSpc>
          <a:spcPct val="90000"/>
        </a:lnSpc>
        <a:spcBef>
          <a:spcPct val="0"/>
        </a:spcBef>
        <a:spcAft>
          <a:spcPct val="0"/>
        </a:spcAft>
        <a:defRPr lang="en-US" sz="4800" kern="1200" dirty="0">
          <a:solidFill>
            <a:srgbClr val="262626"/>
          </a:solidFill>
          <a:latin typeface="+mj-lt"/>
          <a:ea typeface="+mn-ea"/>
          <a:cs typeface="+mn-cs"/>
        </a:defRPr>
      </a:lvl1pPr>
      <a:lvl2pPr algn="l" rtl="0" fontAlgn="base">
        <a:lnSpc>
          <a:spcPct val="90000"/>
        </a:lnSpc>
        <a:spcBef>
          <a:spcPct val="0"/>
        </a:spcBef>
        <a:spcAft>
          <a:spcPct val="0"/>
        </a:spcAft>
        <a:defRPr sz="4800">
          <a:solidFill>
            <a:srgbClr val="262626"/>
          </a:solidFill>
          <a:latin typeface="Century Gothic" pitchFamily="34" charset="0"/>
        </a:defRPr>
      </a:lvl2pPr>
      <a:lvl3pPr algn="l" rtl="0" fontAlgn="base">
        <a:lnSpc>
          <a:spcPct val="90000"/>
        </a:lnSpc>
        <a:spcBef>
          <a:spcPct val="0"/>
        </a:spcBef>
        <a:spcAft>
          <a:spcPct val="0"/>
        </a:spcAft>
        <a:defRPr sz="4800">
          <a:solidFill>
            <a:srgbClr val="262626"/>
          </a:solidFill>
          <a:latin typeface="Century Gothic" pitchFamily="34" charset="0"/>
        </a:defRPr>
      </a:lvl3pPr>
      <a:lvl4pPr algn="l" rtl="0" fontAlgn="base">
        <a:lnSpc>
          <a:spcPct val="90000"/>
        </a:lnSpc>
        <a:spcBef>
          <a:spcPct val="0"/>
        </a:spcBef>
        <a:spcAft>
          <a:spcPct val="0"/>
        </a:spcAft>
        <a:defRPr sz="4800">
          <a:solidFill>
            <a:srgbClr val="262626"/>
          </a:solidFill>
          <a:latin typeface="Century Gothic" pitchFamily="34" charset="0"/>
        </a:defRPr>
      </a:lvl4pPr>
      <a:lvl5pPr algn="l" rtl="0" fontAlgn="base">
        <a:lnSpc>
          <a:spcPct val="90000"/>
        </a:lnSpc>
        <a:spcBef>
          <a:spcPct val="0"/>
        </a:spcBef>
        <a:spcAft>
          <a:spcPct val="0"/>
        </a:spcAft>
        <a:defRPr sz="4800">
          <a:solidFill>
            <a:srgbClr val="262626"/>
          </a:solidFill>
          <a:latin typeface="Century Gothic" pitchFamily="34" charset="0"/>
        </a:defRPr>
      </a:lvl5pPr>
      <a:lvl6pPr marL="457200" algn="l" rtl="0" fontAlgn="base">
        <a:lnSpc>
          <a:spcPct val="90000"/>
        </a:lnSpc>
        <a:spcBef>
          <a:spcPct val="0"/>
        </a:spcBef>
        <a:spcAft>
          <a:spcPct val="0"/>
        </a:spcAft>
        <a:defRPr sz="4800">
          <a:solidFill>
            <a:srgbClr val="262626"/>
          </a:solidFill>
          <a:latin typeface="Century Gothic" pitchFamily="34" charset="0"/>
        </a:defRPr>
      </a:lvl6pPr>
      <a:lvl7pPr marL="914400" algn="l" rtl="0" fontAlgn="base">
        <a:lnSpc>
          <a:spcPct val="90000"/>
        </a:lnSpc>
        <a:spcBef>
          <a:spcPct val="0"/>
        </a:spcBef>
        <a:spcAft>
          <a:spcPct val="0"/>
        </a:spcAft>
        <a:defRPr sz="4800">
          <a:solidFill>
            <a:srgbClr val="262626"/>
          </a:solidFill>
          <a:latin typeface="Century Gothic" pitchFamily="34" charset="0"/>
        </a:defRPr>
      </a:lvl7pPr>
      <a:lvl8pPr marL="1371600" algn="l" rtl="0" fontAlgn="base">
        <a:lnSpc>
          <a:spcPct val="90000"/>
        </a:lnSpc>
        <a:spcBef>
          <a:spcPct val="0"/>
        </a:spcBef>
        <a:spcAft>
          <a:spcPct val="0"/>
        </a:spcAft>
        <a:defRPr sz="4800">
          <a:solidFill>
            <a:srgbClr val="262626"/>
          </a:solidFill>
          <a:latin typeface="Century Gothic" pitchFamily="34" charset="0"/>
        </a:defRPr>
      </a:lvl8pPr>
      <a:lvl9pPr marL="1828800" algn="l" rtl="0" fontAlgn="base">
        <a:lnSpc>
          <a:spcPct val="90000"/>
        </a:lnSpc>
        <a:spcBef>
          <a:spcPct val="0"/>
        </a:spcBef>
        <a:spcAft>
          <a:spcPct val="0"/>
        </a:spcAft>
        <a:defRPr sz="4800">
          <a:solidFill>
            <a:srgbClr val="262626"/>
          </a:solidFill>
          <a:latin typeface="Century Gothic" pitchFamily="34" charset="0"/>
        </a:defRPr>
      </a:lvl9pPr>
    </p:titleStyle>
    <p:bodyStyle>
      <a:lvl1pPr marL="182563" indent="-182563" algn="l" rtl="0" fontAlgn="base">
        <a:spcBef>
          <a:spcPts val="900"/>
        </a:spcBef>
        <a:spcAft>
          <a:spcPct val="0"/>
        </a:spcAft>
        <a:buClr>
          <a:srgbClr val="262626"/>
        </a:buClr>
        <a:buFont typeface="Garamond" pitchFamily="18" charset="0"/>
        <a:buChar char="◦"/>
        <a:defRPr kern="1200">
          <a:solidFill>
            <a:schemeClr val="tx1"/>
          </a:solidFill>
          <a:latin typeface="+mn-lt"/>
          <a:ea typeface="+mn-ea"/>
          <a:cs typeface="+mn-cs"/>
        </a:defRPr>
      </a:lvl1pPr>
      <a:lvl2pPr marL="457200" indent="-182563" algn="l" rtl="0" fontAlgn="base">
        <a:spcBef>
          <a:spcPts val="500"/>
        </a:spcBef>
        <a:spcAft>
          <a:spcPct val="0"/>
        </a:spcAft>
        <a:buClr>
          <a:srgbClr val="262626"/>
        </a:buClr>
        <a:buFont typeface="Garamond" pitchFamily="18" charset="0"/>
        <a:buChar char="◦"/>
        <a:defRPr sz="1600" kern="1200">
          <a:solidFill>
            <a:schemeClr val="tx1"/>
          </a:solidFill>
          <a:latin typeface="+mn-lt"/>
          <a:ea typeface="+mn-ea"/>
          <a:cs typeface="+mn-cs"/>
        </a:defRPr>
      </a:lvl2pPr>
      <a:lvl3pPr marL="730250" indent="-182563" algn="l" rtl="0" fontAlgn="base">
        <a:spcBef>
          <a:spcPts val="500"/>
        </a:spcBef>
        <a:spcAft>
          <a:spcPct val="0"/>
        </a:spcAft>
        <a:buClr>
          <a:srgbClr val="262626"/>
        </a:buClr>
        <a:buFont typeface="Garamond" pitchFamily="18" charset="0"/>
        <a:buChar char="◦"/>
        <a:defRPr sz="1400" kern="1200">
          <a:solidFill>
            <a:schemeClr val="tx1"/>
          </a:solidFill>
          <a:latin typeface="+mn-lt"/>
          <a:ea typeface="+mn-ea"/>
          <a:cs typeface="+mn-cs"/>
        </a:defRPr>
      </a:lvl3pPr>
      <a:lvl4pPr marL="1004888" indent="-182563" algn="l" rtl="0" fontAlgn="base">
        <a:spcBef>
          <a:spcPts val="500"/>
        </a:spcBef>
        <a:spcAft>
          <a:spcPct val="0"/>
        </a:spcAft>
        <a:buClr>
          <a:srgbClr val="262626"/>
        </a:buClr>
        <a:buFont typeface="Garamond" pitchFamily="18" charset="0"/>
        <a:buChar char="◦"/>
        <a:defRPr sz="1400" kern="1200">
          <a:solidFill>
            <a:schemeClr val="tx1"/>
          </a:solidFill>
          <a:latin typeface="+mn-lt"/>
          <a:ea typeface="+mn-ea"/>
          <a:cs typeface="+mn-cs"/>
        </a:defRPr>
      </a:lvl4pPr>
      <a:lvl5pPr marL="1279525" indent="-182563" algn="l" rtl="0" fontAlgn="base">
        <a:spcBef>
          <a:spcPts val="500"/>
        </a:spcBef>
        <a:spcAft>
          <a:spcPct val="0"/>
        </a:spcAft>
        <a:buClr>
          <a:srgbClr val="262626"/>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8625498"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Residuo_gastrico_valor.ppt" TargetMode="External"/><Relationship Id="rId1" Type="http://schemas.openxmlformats.org/officeDocument/2006/relationships/slideLayout" Target="../slideLayouts/slideLayout2.xml"/><Relationship Id="rId5" Type="http://schemas.openxmlformats.org/officeDocument/2006/relationships/hyperlink" Target="https://www.ncbi.nlm.nih.gov/pubmed/25166623" TargetMode="External"/><Relationship Id="rId4" Type="http://schemas.openxmlformats.org/officeDocument/2006/relationships/hyperlink" Target="http://www.paulomargotto.com.br/documentos/Residuo_gastrico.doc"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Intolerancia_alimentar_Belik_2016.doc"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a:extLst>
              <a:ext uri="{FF2B5EF4-FFF2-40B4-BE49-F238E27FC236}"/>
            </a:extLst>
          </p:cNvPr>
          <p:cNvSpPr>
            <a:spLocks noGrp="1"/>
          </p:cNvSpPr>
          <p:nvPr>
            <p:ph type="subTitle" idx="1"/>
          </p:nvPr>
        </p:nvSpPr>
        <p:spPr>
          <a:xfrm>
            <a:off x="1562100" y="4379913"/>
            <a:ext cx="9070975" cy="758825"/>
          </a:xfrm>
        </p:spPr>
        <p:txBody>
          <a:bodyPr>
            <a:noAutofit/>
          </a:bodyPr>
          <a:lstStyle/>
          <a:p>
            <a:pPr>
              <a:spcBef>
                <a:spcPct val="0"/>
              </a:spcBef>
            </a:pPr>
            <a:r>
              <a:rPr lang="pt-BR" sz="1800" dirty="0" smtClean="0"/>
              <a:t>Apresentação: Ana Maria Faria Esteves, Bárbara Guimarães Avelar, </a:t>
            </a:r>
          </a:p>
          <a:p>
            <a:pPr>
              <a:spcBef>
                <a:spcPct val="0"/>
              </a:spcBef>
            </a:pPr>
            <a:r>
              <a:rPr lang="pt-BR" sz="1800" dirty="0" smtClean="0"/>
              <a:t>Giovanna da Silva </a:t>
            </a:r>
            <a:r>
              <a:rPr lang="pt-BR" sz="1800" dirty="0" err="1" smtClean="0"/>
              <a:t>Vecchi</a:t>
            </a:r>
            <a:r>
              <a:rPr lang="pt-BR" sz="1800" dirty="0" smtClean="0"/>
              <a:t> e Letícia Cardoso Morales</a:t>
            </a:r>
          </a:p>
          <a:p>
            <a:pPr>
              <a:spcBef>
                <a:spcPct val="0"/>
              </a:spcBef>
            </a:pPr>
            <a:r>
              <a:rPr lang="pt-BR" sz="2000" dirty="0" smtClean="0"/>
              <a:t>Coordenação:</a:t>
            </a:r>
            <a:r>
              <a:rPr lang="pt-BR" sz="2000" b="1" dirty="0" smtClean="0"/>
              <a:t> </a:t>
            </a:r>
            <a:r>
              <a:rPr lang="pt-BR" sz="2000" dirty="0" smtClean="0"/>
              <a:t>Paulo R. Margotto</a:t>
            </a:r>
          </a:p>
        </p:txBody>
      </p:sp>
      <p:sp>
        <p:nvSpPr>
          <p:cNvPr id="6148" name="Rectangle 4"/>
          <p:cNvSpPr>
            <a:spLocks noChangeArrowheads="1"/>
          </p:cNvSpPr>
          <p:nvPr/>
        </p:nvSpPr>
        <p:spPr bwMode="auto">
          <a:xfrm>
            <a:off x="1308100" y="2886075"/>
            <a:ext cx="9583738" cy="1489075"/>
          </a:xfrm>
          <a:prstGeom prst="rect">
            <a:avLst/>
          </a:prstGeom>
          <a:solidFill>
            <a:srgbClr val="FFFFFF"/>
          </a:solidFill>
          <a:ln w="9525">
            <a:noFill/>
            <a:miter lim="800000"/>
            <a:headEnd/>
            <a:tailEnd/>
          </a:ln>
          <a:effectLst/>
        </p:spPr>
        <p:txBody>
          <a:bodyPr lIns="0" tIns="0" rIns="0" bIns="0" anchor="ctr">
            <a:spAutoFit/>
          </a:bodyPr>
          <a:lstStyle/>
          <a:p>
            <a:pPr algn="ctr"/>
            <a:r>
              <a:rPr lang="pt-BR" sz="1400" dirty="0" err="1">
                <a:hlinkClick r:id="rId3"/>
              </a:rPr>
              <a:t>The</a:t>
            </a:r>
            <a:r>
              <a:rPr lang="pt-BR" sz="1400" dirty="0">
                <a:hlinkClick r:id="rId3"/>
              </a:rPr>
              <a:t> </a:t>
            </a:r>
            <a:r>
              <a:rPr lang="pt-BR" sz="1400" dirty="0" err="1">
                <a:hlinkClick r:id="rId3"/>
              </a:rPr>
              <a:t>Impact</a:t>
            </a:r>
            <a:r>
              <a:rPr lang="pt-BR" sz="1400" dirty="0">
                <a:hlinkClick r:id="rId3"/>
              </a:rPr>
              <a:t> </a:t>
            </a:r>
            <a:r>
              <a:rPr lang="pt-BR" sz="1400" dirty="0" err="1">
                <a:hlinkClick r:id="rId3"/>
              </a:rPr>
              <a:t>of</a:t>
            </a:r>
            <a:r>
              <a:rPr lang="pt-BR" sz="1400" dirty="0">
                <a:hlinkClick r:id="rId3"/>
              </a:rPr>
              <a:t> </a:t>
            </a:r>
            <a:r>
              <a:rPr lang="pt-BR" sz="1400" dirty="0" err="1">
                <a:hlinkClick r:id="rId3"/>
              </a:rPr>
              <a:t>Routine</a:t>
            </a:r>
            <a:r>
              <a:rPr lang="pt-BR" sz="1400" dirty="0">
                <a:hlinkClick r:id="rId3"/>
              </a:rPr>
              <a:t> </a:t>
            </a:r>
            <a:r>
              <a:rPr lang="pt-BR" sz="1400" dirty="0" err="1">
                <a:hlinkClick r:id="rId3"/>
              </a:rPr>
              <a:t>Evaluation</a:t>
            </a:r>
            <a:r>
              <a:rPr lang="pt-BR" sz="1400" dirty="0">
                <a:hlinkClick r:id="rId3"/>
              </a:rPr>
              <a:t> </a:t>
            </a:r>
            <a:r>
              <a:rPr lang="pt-BR" sz="1400" dirty="0" err="1">
                <a:hlinkClick r:id="rId3"/>
              </a:rPr>
              <a:t>of</a:t>
            </a:r>
            <a:r>
              <a:rPr lang="pt-BR" sz="1400" dirty="0">
                <a:hlinkClick r:id="rId3"/>
              </a:rPr>
              <a:t> </a:t>
            </a:r>
            <a:r>
              <a:rPr lang="pt-BR" sz="1400" dirty="0" err="1">
                <a:hlinkClick r:id="rId3"/>
              </a:rPr>
              <a:t>Gastric</a:t>
            </a:r>
            <a:r>
              <a:rPr lang="pt-BR" sz="1400" dirty="0">
                <a:hlinkClick r:id="rId3"/>
              </a:rPr>
              <a:t> Residual Volumes </a:t>
            </a:r>
            <a:r>
              <a:rPr lang="pt-BR" sz="1400" dirty="0" err="1">
                <a:hlinkClick r:id="rId3"/>
              </a:rPr>
              <a:t>on</a:t>
            </a:r>
            <a:r>
              <a:rPr lang="pt-BR" sz="1400" dirty="0">
                <a:hlinkClick r:id="rId3"/>
              </a:rPr>
              <a:t> </a:t>
            </a:r>
            <a:r>
              <a:rPr lang="pt-BR" sz="1400" dirty="0" err="1">
                <a:hlinkClick r:id="rId3"/>
              </a:rPr>
              <a:t>the</a:t>
            </a:r>
            <a:r>
              <a:rPr lang="pt-BR" sz="1400" dirty="0">
                <a:hlinkClick r:id="rId3"/>
              </a:rPr>
              <a:t> Time to </a:t>
            </a:r>
            <a:r>
              <a:rPr lang="pt-BR" sz="1400" dirty="0" err="1">
                <a:hlinkClick r:id="rId3"/>
              </a:rPr>
              <a:t>Achieve</a:t>
            </a:r>
            <a:r>
              <a:rPr lang="pt-BR" sz="1400" dirty="0">
                <a:hlinkClick r:id="rId3"/>
              </a:rPr>
              <a:t> </a:t>
            </a:r>
            <a:r>
              <a:rPr lang="pt-BR" sz="1400" dirty="0" err="1">
                <a:hlinkClick r:id="rId3"/>
              </a:rPr>
              <a:t>Full</a:t>
            </a:r>
            <a:r>
              <a:rPr lang="pt-BR" sz="1400" dirty="0">
                <a:hlinkClick r:id="rId3"/>
              </a:rPr>
              <a:t> </a:t>
            </a:r>
            <a:r>
              <a:rPr lang="pt-BR" sz="1400" dirty="0" err="1">
                <a:hlinkClick r:id="rId3"/>
              </a:rPr>
              <a:t>Enteral</a:t>
            </a:r>
            <a:r>
              <a:rPr lang="pt-BR" sz="1400" dirty="0">
                <a:hlinkClick r:id="rId3"/>
              </a:rPr>
              <a:t> </a:t>
            </a:r>
            <a:r>
              <a:rPr lang="pt-BR" sz="1400" dirty="0" err="1">
                <a:hlinkClick r:id="rId3"/>
              </a:rPr>
              <a:t>Feeding</a:t>
            </a:r>
            <a:r>
              <a:rPr lang="pt-BR" sz="1400" dirty="0">
                <a:hlinkClick r:id="rId3"/>
              </a:rPr>
              <a:t> in </a:t>
            </a:r>
            <a:r>
              <a:rPr lang="pt-BR" sz="1400" dirty="0" err="1">
                <a:hlinkClick r:id="rId3"/>
              </a:rPr>
              <a:t>Preterm</a:t>
            </a:r>
            <a:r>
              <a:rPr lang="pt-BR" sz="1400" dirty="0">
                <a:hlinkClick r:id="rId3"/>
              </a:rPr>
              <a:t> </a:t>
            </a:r>
            <a:r>
              <a:rPr lang="pt-BR" sz="1400" dirty="0" err="1">
                <a:hlinkClick r:id="rId3"/>
              </a:rPr>
              <a:t>Infants</a:t>
            </a:r>
            <a:r>
              <a:rPr lang="pt-BR" sz="1400" dirty="0">
                <a:hlinkClick r:id="rId3"/>
              </a:rPr>
              <a:t>.</a:t>
            </a:r>
            <a:endParaRPr lang="pt-BR" sz="1400" dirty="0"/>
          </a:p>
          <a:p>
            <a:pPr algn="ctr"/>
            <a:r>
              <a:rPr lang="pt-BR" sz="1400" dirty="0" err="1"/>
              <a:t>Riskin</a:t>
            </a:r>
            <a:r>
              <a:rPr lang="pt-BR" sz="1400" dirty="0"/>
              <a:t> A, Cohen K, </a:t>
            </a:r>
            <a:r>
              <a:rPr lang="pt-BR" sz="1400" dirty="0" err="1"/>
              <a:t>Kugelman</a:t>
            </a:r>
            <a:r>
              <a:rPr lang="pt-BR" sz="1400" dirty="0"/>
              <a:t> A, </a:t>
            </a:r>
            <a:r>
              <a:rPr lang="pt-BR" sz="1400" dirty="0" err="1"/>
              <a:t>Toropine</a:t>
            </a:r>
            <a:r>
              <a:rPr lang="pt-BR" sz="1400" dirty="0"/>
              <a:t> A, Said W, </a:t>
            </a:r>
            <a:r>
              <a:rPr lang="pt-BR" sz="1400" dirty="0" err="1"/>
              <a:t>Bader</a:t>
            </a:r>
            <a:r>
              <a:rPr lang="pt-BR" sz="1400" dirty="0"/>
              <a:t> D.</a:t>
            </a:r>
          </a:p>
          <a:p>
            <a:pPr algn="ctr"/>
            <a:r>
              <a:rPr lang="pt-BR" sz="1400" dirty="0">
                <a:solidFill>
                  <a:srgbClr val="0000FF"/>
                </a:solidFill>
              </a:rPr>
              <a:t>J </a:t>
            </a:r>
            <a:r>
              <a:rPr lang="pt-BR" sz="1400" dirty="0" err="1">
                <a:solidFill>
                  <a:srgbClr val="0000FF"/>
                </a:solidFill>
              </a:rPr>
              <a:t>Pediatr</a:t>
            </a:r>
            <a:r>
              <a:rPr lang="pt-BR" sz="1400" dirty="0">
                <a:solidFill>
                  <a:srgbClr val="0000FF"/>
                </a:solidFill>
              </a:rPr>
              <a:t>. 2017 Jun 15</a:t>
            </a:r>
            <a:r>
              <a:rPr lang="pt-BR" sz="1400" dirty="0"/>
              <a:t>. </a:t>
            </a:r>
            <a:r>
              <a:rPr lang="pt-BR" sz="1400" dirty="0" err="1"/>
              <a:t>pii</a:t>
            </a:r>
            <a:r>
              <a:rPr lang="pt-BR" sz="1400" dirty="0"/>
              <a:t>: S0022-3476(17)30747-3. </a:t>
            </a:r>
            <a:r>
              <a:rPr lang="pt-BR" sz="1400" dirty="0" err="1"/>
              <a:t>doi</a:t>
            </a:r>
            <a:r>
              <a:rPr lang="pt-BR" sz="1400" dirty="0"/>
              <a:t>: 10.1016/</a:t>
            </a:r>
            <a:r>
              <a:rPr lang="pt-BR" sz="1400" dirty="0" err="1"/>
              <a:t>j.jpeds.2017.05.054.</a:t>
            </a:r>
            <a:r>
              <a:rPr lang="pt-BR" sz="1400" dirty="0"/>
              <a:t> [</a:t>
            </a:r>
            <a:r>
              <a:rPr lang="pt-BR" sz="1400" dirty="0" err="1"/>
              <a:t>Epub</a:t>
            </a:r>
            <a:r>
              <a:rPr lang="pt-BR" sz="1400" dirty="0"/>
              <a:t> </a:t>
            </a:r>
            <a:r>
              <a:rPr lang="pt-BR" sz="1400" dirty="0" err="1"/>
              <a:t>ahead</a:t>
            </a:r>
            <a:r>
              <a:rPr lang="pt-BR" sz="1400" dirty="0"/>
              <a:t> </a:t>
            </a:r>
            <a:r>
              <a:rPr lang="pt-BR" sz="1400" dirty="0" err="1"/>
              <a:t>of</a:t>
            </a:r>
            <a:r>
              <a:rPr lang="pt-BR" sz="1400" dirty="0"/>
              <a:t> </a:t>
            </a:r>
            <a:r>
              <a:rPr lang="pt-BR" sz="1400" dirty="0" err="1"/>
              <a:t>print</a:t>
            </a:r>
            <a:r>
              <a:rPr lang="pt-BR" sz="1400" dirty="0"/>
              <a:t>]PMID: 28625498</a:t>
            </a:r>
          </a:p>
          <a:p>
            <a:pPr algn="ctr"/>
            <a:r>
              <a:rPr lang="pt-BR" sz="1400" dirty="0">
                <a:solidFill>
                  <a:srgbClr val="0000FF"/>
                </a:solidFill>
              </a:rPr>
              <a:t>Israel</a:t>
            </a:r>
          </a:p>
          <a:p>
            <a:pPr algn="ctr" eaLnBrk="0" hangingPunct="0"/>
            <a:endParaRPr lang="pt-BR" sz="1400" dirty="0">
              <a:solidFill>
                <a:srgbClr val="0000FF"/>
              </a:solidFill>
              <a:latin typeface="Century Gothic" pitchFamily="34" charset="0"/>
            </a:endParaRPr>
          </a:p>
        </p:txBody>
      </p:sp>
      <p:sp>
        <p:nvSpPr>
          <p:cNvPr id="6150" name="Oval 6"/>
          <p:cNvSpPr>
            <a:spLocks noChangeArrowheads="1"/>
          </p:cNvSpPr>
          <p:nvPr/>
        </p:nvSpPr>
        <p:spPr bwMode="auto">
          <a:xfrm>
            <a:off x="1333500" y="1298575"/>
            <a:ext cx="9564688" cy="1385888"/>
          </a:xfrm>
          <a:prstGeom prst="ellipse">
            <a:avLst/>
          </a:prstGeom>
          <a:solidFill>
            <a:schemeClr val="accent1"/>
          </a:solidFill>
          <a:ln w="9525">
            <a:solidFill>
              <a:schemeClr val="tx1"/>
            </a:solidFill>
            <a:round/>
            <a:headEnd/>
            <a:tailEnd/>
          </a:ln>
          <a:effectLst/>
        </p:spPr>
        <p:txBody>
          <a:bodyPr wrap="none" anchor="ctr"/>
          <a:lstStyle/>
          <a:p>
            <a:pPr algn="ctr"/>
            <a:r>
              <a:rPr lang="pt-BR" sz="1600" b="1" dirty="0">
                <a:solidFill>
                  <a:srgbClr val="FFFF00"/>
                </a:solidFill>
              </a:rPr>
              <a:t>O impacto da avaliação de rotina dos volumes residuais gástricos no tempo para alcançar</a:t>
            </a:r>
          </a:p>
          <a:p>
            <a:pPr algn="ctr"/>
            <a:r>
              <a:rPr lang="pt-BR" sz="1600" b="1" dirty="0">
                <a:solidFill>
                  <a:srgbClr val="FFFF00"/>
                </a:solidFill>
              </a:rPr>
              <a:t>A nutrição </a:t>
            </a:r>
            <a:r>
              <a:rPr lang="pt-BR" sz="1600" b="1" dirty="0" err="1">
                <a:solidFill>
                  <a:srgbClr val="FFFF00"/>
                </a:solidFill>
              </a:rPr>
              <a:t>enteral</a:t>
            </a:r>
            <a:r>
              <a:rPr lang="pt-BR" sz="1600" b="1" dirty="0">
                <a:solidFill>
                  <a:srgbClr val="FFFF00"/>
                </a:solidFill>
              </a:rPr>
              <a:t> plena nos pré-termo</a:t>
            </a:r>
          </a:p>
        </p:txBody>
      </p:sp>
      <p:sp>
        <p:nvSpPr>
          <p:cNvPr id="6151" name="Oval 7"/>
          <p:cNvSpPr>
            <a:spLocks noChangeArrowheads="1"/>
          </p:cNvSpPr>
          <p:nvPr/>
        </p:nvSpPr>
        <p:spPr bwMode="auto">
          <a:xfrm>
            <a:off x="3563938" y="5765800"/>
            <a:ext cx="4537075" cy="787400"/>
          </a:xfrm>
          <a:prstGeom prst="ellipse">
            <a:avLst/>
          </a:prstGeom>
          <a:solidFill>
            <a:schemeClr val="accent1"/>
          </a:solidFill>
          <a:ln w="9525">
            <a:solidFill>
              <a:schemeClr val="tx1"/>
            </a:solidFill>
            <a:round/>
            <a:headEnd/>
            <a:tailEnd/>
          </a:ln>
          <a:effectLst/>
        </p:spPr>
        <p:txBody>
          <a:bodyPr wrap="none" anchor="ctr"/>
          <a:lstStyle/>
          <a:p>
            <a:pPr algn="ctr"/>
            <a:r>
              <a:rPr lang="pt-BR">
                <a:hlinkClick r:id="rId4"/>
              </a:rPr>
              <a:t>www.paulomargotto.com.br</a:t>
            </a:r>
            <a:endParaRPr lang="pt-BR"/>
          </a:p>
          <a:p>
            <a:pPr algn="ctr"/>
            <a:r>
              <a:rPr lang="pt-BR"/>
              <a:t>Brasília, 12 de agosto de 2017 </a:t>
            </a:r>
          </a:p>
        </p:txBody>
      </p:sp>
      <p:pic>
        <p:nvPicPr>
          <p:cNvPr id="6152" name="Picture 8" descr="20160901_145439 (1)"/>
          <p:cNvPicPr>
            <a:picLocks noChangeAspect="1" noChangeArrowheads="1"/>
          </p:cNvPicPr>
          <p:nvPr/>
        </p:nvPicPr>
        <p:blipFill>
          <a:blip r:embed="rId5" cstate="print">
            <a:lum bright="6000" contrast="36000"/>
          </a:blip>
          <a:srcRect/>
          <a:stretch>
            <a:fillRect/>
          </a:stretch>
        </p:blipFill>
        <p:spPr bwMode="auto">
          <a:xfrm>
            <a:off x="0" y="7938"/>
            <a:ext cx="12271375" cy="128905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a:xfrm>
            <a:off x="1058863" y="635000"/>
            <a:ext cx="10058400" cy="1371600"/>
          </a:xfrm>
        </p:spPr>
        <p:txBody>
          <a:bodyPr/>
          <a:lstStyle/>
          <a:p>
            <a:r>
              <a:rPr lang="pt-BR" smtClean="0">
                <a:solidFill>
                  <a:srgbClr val="0000FF"/>
                </a:solidFill>
              </a:rPr>
              <a:t>Introdução</a:t>
            </a:r>
            <a:r>
              <a:rPr lang="pt-BR" smtClean="0"/>
              <a:t> </a:t>
            </a:r>
          </a:p>
        </p:txBody>
      </p:sp>
      <p:sp>
        <p:nvSpPr>
          <p:cNvPr id="3" name="Espaço Reservado para Conteúdo 2">
            <a:extLst>
              <a:ext uri="{FF2B5EF4-FFF2-40B4-BE49-F238E27FC236}"/>
            </a:extLst>
          </p:cNvPr>
          <p:cNvSpPr>
            <a:spLocks noGrp="1"/>
          </p:cNvSpPr>
          <p:nvPr>
            <p:ph idx="1"/>
          </p:nvPr>
        </p:nvSpPr>
        <p:spPr/>
        <p:txBody>
          <a:bodyPr>
            <a:normAutofit/>
          </a:bodyPr>
          <a:lstStyle/>
          <a:p>
            <a:pPr marL="354013" indent="-354013" algn="just">
              <a:buFont typeface="Courier New" pitchFamily="49" charset="0"/>
              <a:buChar char="o"/>
            </a:pPr>
            <a:r>
              <a:rPr lang="pt-BR" sz="2000" smtClean="0"/>
              <a:t>Na maioria das Unidades de Tratamento Intensivo Neonatais (UTIN) a rotina padrão de prematuros inclui avaliação do volume e da cor do resíduo gástrico. (1,2)</a:t>
            </a:r>
          </a:p>
          <a:p>
            <a:pPr marL="354013" indent="-354013" algn="just">
              <a:buFont typeface="Courier New" pitchFamily="49" charset="0"/>
              <a:buChar char="o"/>
            </a:pPr>
            <a:r>
              <a:rPr lang="pt-BR" sz="2000" smtClean="0"/>
              <a:t>Pré-termos, especialmente os de muito baixo peso, geralmente apresentam sinais e sintomas gástricos, como presença resíduo gástrico, devido à imaturidade e à baixa motilidade gastrointestinal, os quais podem ser fisiológicos ou indicadores de intolerância alimentar. (3,4)</a:t>
            </a:r>
          </a:p>
          <a:p>
            <a:pPr marL="354013" indent="-354013" algn="just">
              <a:buFont typeface="Courier New" pitchFamily="49" charset="0"/>
              <a:buChar char="o"/>
            </a:pPr>
            <a:r>
              <a:rPr lang="pt-BR" sz="2000" smtClean="0"/>
              <a:t>A iniciação precoce de nutrição enteral foi associada à uma maturação mais rápida do trato gastrointestinal, menor incidência de intolerância alimentar e de enterocolite necrosante (ECN) e melhor prognóstico do desenvolvimento neurológico nos pré-termos, incluindo os de muito baixo peso(5,6,7), o que tem levado muitas UTIN a instituir e otimizar </a:t>
            </a:r>
            <a:r>
              <a:rPr lang="pt-BR" sz="2000" i="1" smtClean="0"/>
              <a:t>guidelines</a:t>
            </a:r>
            <a:r>
              <a:rPr lang="pt-BR" sz="2000" smtClean="0"/>
              <a:t> para o início precoce e avanço da nutrição enteral.(8)</a:t>
            </a:r>
          </a:p>
          <a:p>
            <a:pPr marL="354013" indent="-354013"/>
            <a:endParaRPr lang="pt-BR"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1"/>
          </p:nvPr>
        </p:nvSpPr>
        <p:spPr/>
        <p:txBody>
          <a:bodyPr/>
          <a:lstStyle/>
          <a:p>
            <a:pPr>
              <a:lnSpc>
                <a:spcPct val="90000"/>
              </a:lnSpc>
            </a:pPr>
            <a:r>
              <a:rPr lang="pt-BR" smtClean="0"/>
              <a:t>Estudos recentes questionam a confiabilidade dos volumes residuais gástricos como marcadores de intolerância alimentar ou ECN (1,9-14) na ausência de outros sinais clínicos suspeitos e sugerem o abandono da avaliação rotineira de volume residual gástrico, embora esta prática ainda esteja disseminada.(13)</a:t>
            </a:r>
          </a:p>
          <a:p>
            <a:pPr>
              <a:lnSpc>
                <a:spcPct val="90000"/>
              </a:lnSpc>
            </a:pPr>
            <a:r>
              <a:rPr lang="pt-BR" smtClean="0"/>
              <a:t>Os autores revisaram  os resultados de recém-nascidos (RN) em sua UTIN após a descontinuação da avaliação de rotina de resíduos gástricos antes de cada alimentação em comparação com um grupo de controle histórico. </a:t>
            </a:r>
          </a:p>
          <a:p>
            <a:pPr>
              <a:lnSpc>
                <a:spcPct val="90000"/>
              </a:lnSpc>
            </a:pPr>
            <a:r>
              <a:rPr lang="pt-BR" smtClean="0"/>
              <a:t>Quando a avaliação de rotina dos volumes residuais gástricos foi descontinuada, foram implementadas  diretrizes concomitantes para a detecção precoce de morbidade e ECN com base em elevados sinais clínicos de alerta para outros sinais e sintomas suspeitos. </a:t>
            </a:r>
          </a:p>
          <a:p>
            <a:pPr>
              <a:lnSpc>
                <a:spcPct val="90000"/>
              </a:lnSpc>
            </a:pPr>
            <a:r>
              <a:rPr lang="pt-BR" smtClean="0"/>
              <a:t>A hipótese foi de que esta mudança na prática foi segura e poderia diminuir o tempo para se alcançar a nutrição enteral plena.  </a:t>
            </a:r>
          </a:p>
        </p:txBody>
      </p:sp>
      <p:sp>
        <p:nvSpPr>
          <p:cNvPr id="51204" name="Título 1"/>
          <p:cNvSpPr>
            <a:spLocks/>
          </p:cNvSpPr>
          <p:nvPr/>
        </p:nvSpPr>
        <p:spPr bwMode="auto">
          <a:xfrm>
            <a:off x="1058863" y="635000"/>
            <a:ext cx="10058400" cy="1371600"/>
          </a:xfrm>
          <a:prstGeom prst="rect">
            <a:avLst/>
          </a:prstGeom>
          <a:noFill/>
          <a:ln w="9525">
            <a:noFill/>
            <a:miter lim="800000"/>
            <a:headEnd/>
            <a:tailEnd/>
          </a:ln>
        </p:spPr>
        <p:txBody>
          <a:bodyPr anchor="ctr"/>
          <a:lstStyle/>
          <a:p>
            <a:pPr>
              <a:lnSpc>
                <a:spcPct val="90000"/>
              </a:lnSpc>
            </a:pPr>
            <a:r>
              <a:rPr lang="pt-BR" sz="4800">
                <a:solidFill>
                  <a:srgbClr val="0000FF"/>
                </a:solidFill>
                <a:latin typeface="Century Gothic" pitchFamily="34" charset="0"/>
              </a:rPr>
              <a:t>Introdução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smtClean="0">
                <a:solidFill>
                  <a:srgbClr val="0000FF"/>
                </a:solidFill>
              </a:rPr>
              <a:t>Objetivos</a:t>
            </a:r>
          </a:p>
        </p:txBody>
      </p:sp>
      <p:sp>
        <p:nvSpPr>
          <p:cNvPr id="9219" name="Espaço Reservado para Conteúdo 2"/>
          <p:cNvSpPr>
            <a:spLocks noGrp="1"/>
          </p:cNvSpPr>
          <p:nvPr>
            <p:ph idx="1"/>
          </p:nvPr>
        </p:nvSpPr>
        <p:spPr>
          <a:xfrm>
            <a:off x="1041400" y="2593975"/>
            <a:ext cx="10058400" cy="1754188"/>
          </a:xfrm>
          <a:ln w="57150">
            <a:solidFill>
              <a:srgbClr val="FF66FF"/>
            </a:solidFill>
          </a:ln>
        </p:spPr>
        <p:txBody>
          <a:bodyPr/>
          <a:lstStyle/>
          <a:p>
            <a:pPr marL="354013" indent="-354013" algn="just">
              <a:buFont typeface="Courier New" pitchFamily="49" charset="0"/>
              <a:buChar char="o"/>
            </a:pPr>
            <a:r>
              <a:rPr lang="pt-BR" sz="2000" smtClean="0"/>
              <a:t>Comparar o </a:t>
            </a:r>
            <a:r>
              <a:rPr lang="pt-BR" sz="2000" b="1" smtClean="0"/>
              <a:t>tempo para neonatos prematuros atingirem a nutrição enteral plena após a substituição da avaliação </a:t>
            </a:r>
            <a:r>
              <a:rPr lang="pt-BR" sz="2000" smtClean="0"/>
              <a:t>de conteúdo gástrico de </a:t>
            </a:r>
            <a:r>
              <a:rPr lang="pt-BR" sz="2000" b="1" smtClean="0"/>
              <a:t>rotina</a:t>
            </a:r>
            <a:r>
              <a:rPr lang="pt-BR" sz="2000" smtClean="0"/>
              <a:t> (antes de cada alimentação) </a:t>
            </a:r>
            <a:r>
              <a:rPr lang="pt-BR" sz="2000" b="1" smtClean="0"/>
              <a:t>pela seletiva</a:t>
            </a:r>
            <a:r>
              <a:rPr lang="pt-BR" sz="2000" smtClean="0"/>
              <a:t>. </a:t>
            </a:r>
          </a:p>
          <a:p>
            <a:pPr marL="354013" indent="-354013" algn="just">
              <a:buFont typeface="Courier New" pitchFamily="49" charset="0"/>
              <a:buChar char="o"/>
            </a:pPr>
            <a:r>
              <a:rPr lang="pt-BR" sz="2000" smtClean="0"/>
              <a:t>Avaliar o </a:t>
            </a:r>
            <a:r>
              <a:rPr lang="pt-BR" sz="2000" b="1" smtClean="0"/>
              <a:t>impacto da substituição da avaliação de conteúdo gástrico rotineira pela seletiva na incidência de enterocolite necrosante</a:t>
            </a:r>
            <a:r>
              <a:rPr lang="pt-BR" sz="2000" smtClean="0"/>
              <a:t> (ENC).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r>
              <a:rPr lang="pt-BR" smtClean="0"/>
              <a:t>Materiais e Métodos </a:t>
            </a:r>
          </a:p>
        </p:txBody>
      </p:sp>
      <p:sp>
        <p:nvSpPr>
          <p:cNvPr id="10243" name="Espaço Reservado para Conteúdo 2"/>
          <p:cNvSpPr>
            <a:spLocks noGrp="1"/>
          </p:cNvSpPr>
          <p:nvPr>
            <p:ph idx="1"/>
          </p:nvPr>
        </p:nvSpPr>
        <p:spPr/>
        <p:txBody>
          <a:bodyPr/>
          <a:lstStyle/>
          <a:p>
            <a:pPr marL="354013" indent="-354013" algn="just">
              <a:buFont typeface="Courier New" pitchFamily="49" charset="0"/>
              <a:buChar char="o"/>
            </a:pPr>
            <a:r>
              <a:rPr lang="pt-BR" sz="2000" smtClean="0"/>
              <a:t>Estudo retrospectivo realizado em um único Centro (</a:t>
            </a:r>
            <a:r>
              <a:rPr lang="pt-BR" smtClean="0"/>
              <a:t>Bnai ZionMedical Center, Israel)</a:t>
            </a:r>
            <a:r>
              <a:rPr lang="pt-BR" sz="2000" smtClean="0"/>
              <a:t>. </a:t>
            </a:r>
          </a:p>
          <a:p>
            <a:pPr marL="354013" indent="-354013" algn="just">
              <a:buFont typeface="Courier New" pitchFamily="49" charset="0"/>
              <a:buChar char="o"/>
            </a:pPr>
            <a:r>
              <a:rPr lang="pt-BR" sz="2000" smtClean="0"/>
              <a:t>Neonatos com idade gestacional de até 34 semanas submetidos à nutrição por tubo orogástrico. </a:t>
            </a:r>
          </a:p>
          <a:p>
            <a:pPr marL="354013" indent="-354013" algn="just">
              <a:buFont typeface="Courier New" pitchFamily="49" charset="0"/>
              <a:buChar char="o"/>
            </a:pPr>
            <a:r>
              <a:rPr lang="pt-BR" sz="2000" smtClean="0"/>
              <a:t>Os dados colhidos consideraram crianças nascidas em dois períodos: </a:t>
            </a:r>
          </a:p>
          <a:p>
            <a:pPr marL="627063" lvl="2" indent="-354013" algn="just">
              <a:spcBef>
                <a:spcPts val="900"/>
              </a:spcBef>
              <a:buFont typeface="Wingdings" pitchFamily="2" charset="2"/>
              <a:buChar char="v"/>
            </a:pPr>
            <a:r>
              <a:rPr lang="pt-BR" sz="1800" b="1" smtClean="0">
                <a:solidFill>
                  <a:srgbClr val="0000FF"/>
                </a:solidFill>
              </a:rPr>
              <a:t>1 de julho de 2009 a 30 junho de 2011</a:t>
            </a:r>
            <a:r>
              <a:rPr lang="pt-BR" sz="1800" smtClean="0"/>
              <a:t> - protocolo de avaliação de conteúdo gástrico consistia em coletas rotineiras de todos os neonatos antes de cada alimentação (</a:t>
            </a:r>
            <a:r>
              <a:rPr lang="pt-BR" sz="1800" b="1" smtClean="0">
                <a:solidFill>
                  <a:srgbClr val="0000FF"/>
                </a:solidFill>
              </a:rPr>
              <a:t>n-239</a:t>
            </a:r>
            <a:r>
              <a:rPr lang="pt-BR" sz="1800" smtClean="0"/>
              <a:t>)</a:t>
            </a:r>
          </a:p>
          <a:p>
            <a:pPr marL="627063" lvl="2" indent="-354013" algn="just">
              <a:spcBef>
                <a:spcPts val="900"/>
              </a:spcBef>
              <a:buFont typeface="Wingdings" pitchFamily="2" charset="2"/>
              <a:buChar char="v"/>
            </a:pPr>
            <a:r>
              <a:rPr lang="pt-BR" sz="1800" b="1" smtClean="0">
                <a:solidFill>
                  <a:srgbClr val="0000FF"/>
                </a:solidFill>
              </a:rPr>
              <a:t>1 de julho de 2011 a 30 junho de 2013</a:t>
            </a:r>
            <a:r>
              <a:rPr lang="pt-BR" sz="1800" smtClean="0"/>
              <a:t> - mudança no protocolo de avaliação de conteúdo gástrico </a:t>
            </a:r>
            <a:r>
              <a:rPr lang="pt-BR" sz="1800" smtClean="0">
                <a:sym typeface="Wingdings" pitchFamily="2" charset="2"/>
              </a:rPr>
              <a:t> </a:t>
            </a:r>
            <a:r>
              <a:rPr lang="pt-BR" sz="1800" smtClean="0"/>
              <a:t>apenas nos neonatos sintomáticos (sintomas abdominais de EN ou de intolerância alimentar - distensão abdominal, vômitos, regurgitação verde ou biliosa, inquietação, sonolência, apatia ou alteração nos sinais vitais)(</a:t>
            </a:r>
            <a:r>
              <a:rPr lang="pt-BR" sz="1800" b="1" smtClean="0">
                <a:solidFill>
                  <a:srgbClr val="0000FF"/>
                </a:solidFill>
              </a:rPr>
              <a:t>n=233</a:t>
            </a:r>
            <a:r>
              <a:rPr lang="pt-BR" sz="1800" smtClean="0"/>
              <a:t>)</a:t>
            </a:r>
          </a:p>
        </p:txBody>
      </p:sp>
    </p:spTree>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Espaço Reservado para Conteúdo 2"/>
          <p:cNvSpPr>
            <a:spLocks noGrp="1"/>
          </p:cNvSpPr>
          <p:nvPr>
            <p:ph idx="1"/>
          </p:nvPr>
        </p:nvSpPr>
        <p:spPr/>
        <p:txBody>
          <a:bodyPr/>
          <a:lstStyle/>
          <a:p>
            <a:pPr marL="354013" indent="-354013" algn="just">
              <a:buFont typeface="Courier New" pitchFamily="49" charset="0"/>
              <a:buChar char="o"/>
            </a:pPr>
            <a:r>
              <a:rPr lang="pt-BR" sz="2000" smtClean="0"/>
              <a:t>Foram excluídos:</a:t>
            </a:r>
          </a:p>
          <a:p>
            <a:pPr marL="627063" lvl="2" indent="-354013" algn="just">
              <a:spcBef>
                <a:spcPts val="900"/>
              </a:spcBef>
              <a:buFont typeface="Wingdings" pitchFamily="2" charset="2"/>
              <a:buChar char="v"/>
            </a:pPr>
            <a:r>
              <a:rPr lang="pt-BR" sz="1800" smtClean="0"/>
              <a:t>Criticamente doentes.</a:t>
            </a:r>
          </a:p>
          <a:p>
            <a:pPr marL="627063" lvl="2" indent="-354013" algn="just">
              <a:spcBef>
                <a:spcPts val="900"/>
              </a:spcBef>
              <a:buFont typeface="Wingdings" pitchFamily="2" charset="2"/>
              <a:buChar char="v"/>
            </a:pPr>
            <a:r>
              <a:rPr lang="pt-BR" sz="1800" smtClean="0"/>
              <a:t>Aqueles que morreram antes de iniciarem a nutrição enteral.</a:t>
            </a:r>
          </a:p>
          <a:p>
            <a:pPr marL="627063" lvl="2" indent="-354013" algn="just">
              <a:spcBef>
                <a:spcPts val="900"/>
              </a:spcBef>
              <a:buFont typeface="Wingdings" pitchFamily="2" charset="2"/>
              <a:buChar char="v"/>
            </a:pPr>
            <a:r>
              <a:rPr lang="pt-BR" sz="1800" smtClean="0"/>
              <a:t>Aqueles que tinham má-formações, especialmente gastrointestinais. </a:t>
            </a:r>
          </a:p>
        </p:txBody>
      </p:sp>
      <p:sp>
        <p:nvSpPr>
          <p:cNvPr id="11267" name="Título 1"/>
          <p:cNvSpPr>
            <a:spLocks noGrp="1"/>
          </p:cNvSpPr>
          <p:nvPr>
            <p:ph type="title"/>
          </p:nvPr>
        </p:nvSpPr>
        <p:spPr/>
        <p:txBody>
          <a:bodyPr/>
          <a:lstStyle/>
          <a:p>
            <a:r>
              <a:rPr lang="pt-BR" smtClean="0"/>
              <a:t>Materiais e Métodos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2">
            <a:extLst/>
          </p:cNvPr>
          <p:cNvSpPr txBox="1">
            <a:spLocks/>
          </p:cNvSpPr>
          <p:nvPr/>
        </p:nvSpPr>
        <p:spPr>
          <a:xfrm>
            <a:off x="1066800" y="2112645"/>
            <a:ext cx="10058400" cy="3931920"/>
          </a:xfrm>
          <a:prstGeom prst="rect">
            <a:avLst/>
          </a:prstGeom>
        </p:spPr>
        <p:txBody>
          <a:bodyPr numCol="2">
            <a:norm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354013" indent="-354013" algn="just" fontAlgn="auto">
              <a:buFont typeface="Courier New" panose="02070309020205020404" pitchFamily="49" charset="0"/>
              <a:buChar char="o"/>
              <a:defRPr/>
            </a:pPr>
            <a:r>
              <a:rPr lang="pt-BR" sz="2000" dirty="0"/>
              <a:t>Foram analisados:</a:t>
            </a:r>
          </a:p>
          <a:p>
            <a:pPr marL="628333" lvl="2" indent="-354013" algn="just" fontAlgn="auto">
              <a:spcBef>
                <a:spcPts val="900"/>
              </a:spcBef>
              <a:spcAft>
                <a:spcPts val="0"/>
              </a:spcAft>
              <a:buFont typeface="Wingdings" panose="05000000000000000000" pitchFamily="2" charset="2"/>
              <a:buChar char="v"/>
              <a:defRPr/>
            </a:pPr>
            <a:r>
              <a:rPr lang="pt-BR" sz="1800" dirty="0"/>
              <a:t>Idade gestacional (GA)</a:t>
            </a:r>
          </a:p>
          <a:p>
            <a:pPr marL="628333" lvl="2" indent="-354013" algn="just" fontAlgn="auto">
              <a:spcBef>
                <a:spcPts val="900"/>
              </a:spcBef>
              <a:spcAft>
                <a:spcPts val="0"/>
              </a:spcAft>
              <a:buFont typeface="Wingdings" panose="05000000000000000000" pitchFamily="2" charset="2"/>
              <a:buChar char="v"/>
              <a:defRPr/>
            </a:pPr>
            <a:r>
              <a:rPr lang="pt-BR" sz="1800" dirty="0"/>
              <a:t>Peso ao nascer</a:t>
            </a:r>
          </a:p>
          <a:p>
            <a:pPr marL="628333" lvl="2" indent="-354013" algn="just" fontAlgn="auto">
              <a:spcBef>
                <a:spcPts val="900"/>
              </a:spcBef>
              <a:spcAft>
                <a:spcPts val="0"/>
              </a:spcAft>
              <a:buFont typeface="Wingdings" panose="05000000000000000000" pitchFamily="2" charset="2"/>
              <a:buChar char="v"/>
              <a:defRPr/>
            </a:pPr>
            <a:r>
              <a:rPr lang="pt-BR" sz="1800" dirty="0"/>
              <a:t>Sexo</a:t>
            </a:r>
          </a:p>
          <a:p>
            <a:pPr marL="628333" lvl="2" indent="-354013" algn="just" fontAlgn="auto">
              <a:spcBef>
                <a:spcPts val="900"/>
              </a:spcBef>
              <a:spcAft>
                <a:spcPts val="0"/>
              </a:spcAft>
              <a:buFont typeface="Wingdings" panose="05000000000000000000" pitchFamily="2" charset="2"/>
              <a:buChar char="v"/>
              <a:defRPr/>
            </a:pPr>
            <a:r>
              <a:rPr lang="pt-BR" sz="1800" dirty="0" err="1"/>
              <a:t>Apgar</a:t>
            </a:r>
            <a:endParaRPr lang="pt-BR" sz="1800" dirty="0"/>
          </a:p>
          <a:p>
            <a:pPr marL="628333" lvl="2" indent="-354013" algn="just" fontAlgn="auto">
              <a:spcBef>
                <a:spcPts val="900"/>
              </a:spcBef>
              <a:spcAft>
                <a:spcPts val="0"/>
              </a:spcAft>
              <a:buFont typeface="Wingdings" panose="05000000000000000000" pitchFamily="2" charset="2"/>
              <a:buChar char="v"/>
              <a:defRPr/>
            </a:pPr>
            <a:r>
              <a:rPr lang="pt-BR" sz="1800" dirty="0"/>
              <a:t>Morbidades adquiridas durante a internação </a:t>
            </a:r>
          </a:p>
          <a:p>
            <a:pPr marL="628333" lvl="2" indent="-354013" algn="just" fontAlgn="auto">
              <a:spcBef>
                <a:spcPts val="900"/>
              </a:spcBef>
              <a:spcAft>
                <a:spcPts val="0"/>
              </a:spcAft>
              <a:buFont typeface="Wingdings" panose="05000000000000000000" pitchFamily="2" charset="2"/>
              <a:buChar char="v"/>
              <a:defRPr/>
            </a:pPr>
            <a:r>
              <a:rPr lang="pt-BR" sz="1800" dirty="0"/>
              <a:t>Tempo de nutrição parenteral </a:t>
            </a:r>
          </a:p>
          <a:p>
            <a:pPr marL="628333" lvl="2" indent="-354013" algn="just" fontAlgn="auto">
              <a:spcBef>
                <a:spcPts val="900"/>
              </a:spcBef>
              <a:spcAft>
                <a:spcPts val="0"/>
              </a:spcAft>
              <a:buFont typeface="Wingdings" panose="05000000000000000000" pitchFamily="2" charset="2"/>
              <a:buChar char="v"/>
              <a:defRPr/>
            </a:pPr>
            <a:endParaRPr lang="pt-BR" sz="1800" dirty="0"/>
          </a:p>
          <a:p>
            <a:pPr marL="628333" lvl="2" indent="-354013" algn="just" fontAlgn="auto">
              <a:spcBef>
                <a:spcPts val="900"/>
              </a:spcBef>
              <a:spcAft>
                <a:spcPts val="0"/>
              </a:spcAft>
              <a:buFont typeface="Wingdings" panose="05000000000000000000" pitchFamily="2" charset="2"/>
              <a:buChar char="v"/>
              <a:defRPr/>
            </a:pPr>
            <a:endParaRPr lang="pt-BR" sz="1800" dirty="0"/>
          </a:p>
          <a:p>
            <a:pPr marL="628333" lvl="2" indent="-354013" algn="just" fontAlgn="auto">
              <a:spcBef>
                <a:spcPts val="900"/>
              </a:spcBef>
              <a:spcAft>
                <a:spcPts val="0"/>
              </a:spcAft>
              <a:buFont typeface="Wingdings" panose="05000000000000000000" pitchFamily="2" charset="2"/>
              <a:buChar char="v"/>
              <a:defRPr/>
            </a:pPr>
            <a:r>
              <a:rPr lang="pt-BR" sz="1800" dirty="0"/>
              <a:t>Idade do início da nutrição enteral </a:t>
            </a:r>
          </a:p>
          <a:p>
            <a:pPr marL="628333" lvl="2" indent="-354013" algn="just" fontAlgn="auto">
              <a:spcBef>
                <a:spcPts val="900"/>
              </a:spcBef>
              <a:spcAft>
                <a:spcPts val="0"/>
              </a:spcAft>
              <a:buFont typeface="Wingdings" panose="05000000000000000000" pitchFamily="2" charset="2"/>
              <a:buChar char="v"/>
              <a:defRPr/>
            </a:pPr>
            <a:r>
              <a:rPr lang="pt-BR" sz="1800" dirty="0"/>
              <a:t>Tempo sem nutrição enteral</a:t>
            </a:r>
          </a:p>
          <a:p>
            <a:pPr marL="628333" lvl="2" indent="-354013" algn="just" fontAlgn="auto">
              <a:spcBef>
                <a:spcPts val="900"/>
              </a:spcBef>
              <a:spcAft>
                <a:spcPts val="0"/>
              </a:spcAft>
              <a:buFont typeface="Wingdings" panose="05000000000000000000" pitchFamily="2" charset="2"/>
              <a:buChar char="v"/>
              <a:defRPr/>
            </a:pPr>
            <a:r>
              <a:rPr lang="pt-BR" sz="1800" dirty="0"/>
              <a:t>Número de vezes em que a nutrição enteral foi descontinuada</a:t>
            </a:r>
          </a:p>
          <a:p>
            <a:pPr marL="628333" lvl="2" indent="-354013" algn="just" fontAlgn="auto">
              <a:spcBef>
                <a:spcPts val="900"/>
              </a:spcBef>
              <a:spcAft>
                <a:spcPts val="0"/>
              </a:spcAft>
              <a:buFont typeface="Wingdings" panose="05000000000000000000" pitchFamily="2" charset="2"/>
              <a:buChar char="v"/>
              <a:defRPr/>
            </a:pPr>
            <a:r>
              <a:rPr lang="pt-BR" sz="1800" dirty="0"/>
              <a:t>Tempo necessário para atingir nutrição enteral total (150mL/kg/dia)</a:t>
            </a:r>
          </a:p>
          <a:p>
            <a:pPr marL="628333" lvl="2" indent="-354013" algn="just" fontAlgn="auto">
              <a:spcBef>
                <a:spcPts val="900"/>
              </a:spcBef>
              <a:spcAft>
                <a:spcPts val="0"/>
              </a:spcAft>
              <a:buFont typeface="Wingdings" panose="05000000000000000000" pitchFamily="2" charset="2"/>
              <a:buChar char="v"/>
              <a:defRPr/>
            </a:pPr>
            <a:r>
              <a:rPr lang="pt-BR" sz="1800" dirty="0"/>
              <a:t>Tempo para atingir aleitamento materno exclusivo</a:t>
            </a:r>
          </a:p>
          <a:p>
            <a:pPr marL="628333" lvl="2" indent="-354013" algn="just" fontAlgn="auto">
              <a:spcBef>
                <a:spcPts val="900"/>
              </a:spcBef>
              <a:spcAft>
                <a:spcPts val="0"/>
              </a:spcAft>
              <a:buFont typeface="Wingdings" panose="05000000000000000000" pitchFamily="2" charset="2"/>
              <a:buChar char="v"/>
              <a:defRPr/>
            </a:pPr>
            <a:r>
              <a:rPr lang="pt-BR" sz="1800" dirty="0"/>
              <a:t>Tempo de internação </a:t>
            </a:r>
          </a:p>
        </p:txBody>
      </p:sp>
      <p:sp>
        <p:nvSpPr>
          <p:cNvPr id="12291" name="Título 1"/>
          <p:cNvSpPr>
            <a:spLocks noGrp="1"/>
          </p:cNvSpPr>
          <p:nvPr>
            <p:ph type="title"/>
          </p:nvPr>
        </p:nvSpPr>
        <p:spPr/>
        <p:txBody>
          <a:bodyPr/>
          <a:lstStyle/>
          <a:p>
            <a:r>
              <a:rPr lang="pt-BR" smtClean="0"/>
              <a:t>Materiais e Métodos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Espaço Reservado para Conteúdo 2"/>
          <p:cNvSpPr>
            <a:spLocks noGrp="1"/>
          </p:cNvSpPr>
          <p:nvPr>
            <p:ph idx="1"/>
          </p:nvPr>
        </p:nvSpPr>
        <p:spPr/>
        <p:txBody>
          <a:bodyPr/>
          <a:lstStyle/>
          <a:p>
            <a:pPr marL="354013" indent="-354013" algn="just">
              <a:buFont typeface="Courier New" pitchFamily="49" charset="0"/>
              <a:buChar char="o"/>
            </a:pPr>
            <a:r>
              <a:rPr lang="pt-BR" sz="2000" smtClean="0"/>
              <a:t>Os dados foram analisados estatisticamente pelo </a:t>
            </a:r>
            <a:r>
              <a:rPr lang="pt-BR" sz="2000" i="1" smtClean="0"/>
              <a:t>Sigma Plot v 11.0 </a:t>
            </a:r>
            <a:r>
              <a:rPr lang="pt-BR" sz="2000" smtClean="0"/>
              <a:t>e </a:t>
            </a:r>
            <a:r>
              <a:rPr lang="pt-BR" sz="2000" i="1" smtClean="0"/>
              <a:t>Minitab v 16.2.2. </a:t>
            </a:r>
          </a:p>
          <a:p>
            <a:pPr marL="354013" indent="-354013" algn="just">
              <a:buFont typeface="Courier New" pitchFamily="49" charset="0"/>
              <a:buChar char="o"/>
            </a:pPr>
            <a:r>
              <a:rPr lang="pt-BR" sz="2000" smtClean="0"/>
              <a:t> A análise estatística incluiu a estatística descritiva, com o Mann-Whitney sum test para comparação dos grupos com distribuição não paramétrica e o teste X² para comparação de variáveis categóricas. </a:t>
            </a:r>
          </a:p>
          <a:p>
            <a:pPr marL="354013" indent="-354013" algn="just">
              <a:buFont typeface="Courier New" pitchFamily="49" charset="0"/>
              <a:buChar char="o"/>
            </a:pPr>
            <a:r>
              <a:rPr lang="pt-BR" sz="2000" smtClean="0"/>
              <a:t>Os dados foram apresentados em mediana e intervalos interquartis (IQR)</a:t>
            </a:r>
          </a:p>
          <a:p>
            <a:pPr marL="354013" indent="-354013" algn="just">
              <a:buFont typeface="Courier New" pitchFamily="49" charset="0"/>
              <a:buChar char="o"/>
            </a:pPr>
            <a:r>
              <a:rPr lang="pt-BR" sz="2000" smtClean="0"/>
              <a:t>P&lt;0,05 FOI CONSIDERADO ESTATISTICAMENTE SIGNIFICATIVO </a:t>
            </a:r>
          </a:p>
          <a:p>
            <a:pPr marL="354013" indent="-354013" algn="just">
              <a:buFont typeface="Courier New" pitchFamily="49" charset="0"/>
              <a:buChar char="o"/>
            </a:pPr>
            <a:r>
              <a:rPr lang="pt-BR" sz="2000" smtClean="0"/>
              <a:t>Variáveis significativamente diferentes entre dois grupos foram incluídas em múltiplos modelos de regressão e também foram testadas no subgrupos de RN de muito baixo peso. </a:t>
            </a:r>
          </a:p>
        </p:txBody>
      </p:sp>
      <p:sp>
        <p:nvSpPr>
          <p:cNvPr id="13315" name="Título 1"/>
          <p:cNvSpPr>
            <a:spLocks noGrp="1"/>
          </p:cNvSpPr>
          <p:nvPr>
            <p:ph type="title"/>
          </p:nvPr>
        </p:nvSpPr>
        <p:spPr/>
        <p:txBody>
          <a:bodyPr/>
          <a:lstStyle/>
          <a:p>
            <a:r>
              <a:rPr lang="pt-BR" smtClean="0"/>
              <a:t>Materiais e Métodos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a:xfrm>
            <a:off x="1025525" y="627063"/>
            <a:ext cx="10058400" cy="1371600"/>
          </a:xfrm>
        </p:spPr>
        <p:txBody>
          <a:bodyPr/>
          <a:lstStyle/>
          <a:p>
            <a:r>
              <a:rPr lang="pt-BR" smtClean="0"/>
              <a:t>Resultados</a:t>
            </a:r>
          </a:p>
        </p:txBody>
      </p:sp>
      <p:sp>
        <p:nvSpPr>
          <p:cNvPr id="3" name="Espaço Reservado para Conteúdo 2">
            <a:extLst>
              <a:ext uri="{FF2B5EF4-FFF2-40B4-BE49-F238E27FC236}"/>
            </a:extLst>
          </p:cNvPr>
          <p:cNvSpPr>
            <a:spLocks noGrp="1"/>
          </p:cNvSpPr>
          <p:nvPr>
            <p:ph idx="1"/>
          </p:nvPr>
        </p:nvSpPr>
        <p:spPr/>
        <p:txBody>
          <a:bodyPr>
            <a:normAutofit/>
          </a:bodyPr>
          <a:lstStyle/>
          <a:p>
            <a:pPr marL="354013" indent="-354013" algn="just">
              <a:buFont typeface="Courier New" pitchFamily="49" charset="0"/>
              <a:buChar char="o"/>
            </a:pPr>
            <a:r>
              <a:rPr lang="pt-BR" sz="2000" b="1" smtClean="0"/>
              <a:t>O grupo de estudo incluiu 233 crianças e o grupo controle 239 crianças. </a:t>
            </a:r>
          </a:p>
          <a:p>
            <a:pPr marL="354013" indent="-354013" algn="just">
              <a:buFont typeface="Courier New" pitchFamily="49" charset="0"/>
              <a:buChar char="o"/>
            </a:pPr>
            <a:r>
              <a:rPr lang="pt-BR" sz="2000" smtClean="0"/>
              <a:t>Os neonatos do grupo de estudo tinham maior idade gestacional que o grupo controle. </a:t>
            </a:r>
          </a:p>
          <a:p>
            <a:pPr marL="354013" indent="-354013" algn="just">
              <a:buFont typeface="Courier New" pitchFamily="49" charset="0"/>
              <a:buChar char="o"/>
            </a:pPr>
            <a:r>
              <a:rPr lang="pt-BR" sz="2000" smtClean="0"/>
              <a:t>Não houve diferença significativa entre os grupos no peso ao nascer, nos dados demográficos e na morbidade. </a:t>
            </a:r>
          </a:p>
          <a:p>
            <a:pPr marL="354013" indent="-354013" algn="just">
              <a:buFont typeface="Courier New" pitchFamily="49" charset="0"/>
              <a:buChar char="o"/>
            </a:pPr>
            <a:r>
              <a:rPr lang="pt-BR" sz="2000" smtClean="0"/>
              <a:t>As crianças do grupo controle foram mantidas por mais tempo sob ventilação mecânica não invasiva (NIMV). </a:t>
            </a:r>
          </a:p>
          <a:p>
            <a:pPr marL="354013" indent="-354013" algn="just">
              <a:buFont typeface="Courier New" pitchFamily="49" charset="0"/>
              <a:buChar char="o"/>
            </a:pPr>
            <a:r>
              <a:rPr lang="pt-BR" sz="2000" smtClean="0"/>
              <a:t>A idade de introdução da alimentação era menor entre aqueles com aspiração seletiva do que na aspiração de rotina. </a:t>
            </a:r>
          </a:p>
          <a:p>
            <a:pPr marL="354013" indent="-354013" algn="just">
              <a:buFont typeface="Courier New" pitchFamily="49" charset="0"/>
              <a:buNone/>
            </a:pPr>
            <a:r>
              <a:rPr lang="pt-BR" sz="2000" smtClean="0"/>
              <a:t>                                                                </a:t>
            </a:r>
            <a:r>
              <a:rPr lang="pt-BR" sz="2000" smtClean="0">
                <a:solidFill>
                  <a:srgbClr val="0000FF"/>
                </a:solidFill>
              </a:rPr>
              <a:t>(Tabela 1)</a:t>
            </a:r>
          </a:p>
          <a:p>
            <a:pPr marL="354013" indent="-354013"/>
            <a:endParaRPr lang="pt-BR" smtClean="0">
              <a:solidFill>
                <a:srgbClr val="0000FF"/>
              </a:solidFill>
            </a:endParaRPr>
          </a:p>
          <a:p>
            <a:pPr marL="354013" indent="-354013"/>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Espaço Reservado para Conteúdo 7"/>
          <p:cNvPicPr>
            <a:picLocks noGrp="1" noChangeAspect="1"/>
          </p:cNvPicPr>
          <p:nvPr>
            <p:ph idx="1"/>
          </p:nvPr>
        </p:nvPicPr>
        <p:blipFill>
          <a:blip r:embed="rId2"/>
          <a:srcRect/>
          <a:stretch>
            <a:fillRect/>
          </a:stretch>
        </p:blipFill>
        <p:spPr>
          <a:xfrm>
            <a:off x="222250" y="752475"/>
            <a:ext cx="11747500" cy="5353050"/>
          </a:xfrm>
        </p:spPr>
      </p:pic>
      <p:sp>
        <p:nvSpPr>
          <p:cNvPr id="3" name="Retângulo 2"/>
          <p:cNvSpPr/>
          <p:nvPr/>
        </p:nvSpPr>
        <p:spPr>
          <a:xfrm>
            <a:off x="450850" y="2179638"/>
            <a:ext cx="11290300" cy="20796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Retângulo 5"/>
          <p:cNvSpPr/>
          <p:nvPr/>
        </p:nvSpPr>
        <p:spPr>
          <a:xfrm>
            <a:off x="450850" y="4059238"/>
            <a:ext cx="11290300" cy="20796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Retângulo 6"/>
          <p:cNvSpPr/>
          <p:nvPr/>
        </p:nvSpPr>
        <p:spPr>
          <a:xfrm>
            <a:off x="450850" y="4683125"/>
            <a:ext cx="11290300" cy="207963"/>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9" name="Retângulo 8"/>
          <p:cNvSpPr/>
          <p:nvPr/>
        </p:nvSpPr>
        <p:spPr>
          <a:xfrm>
            <a:off x="450850" y="3435350"/>
            <a:ext cx="11290300" cy="207963"/>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a:xfrm>
            <a:off x="850900" y="642938"/>
            <a:ext cx="10058400" cy="1371600"/>
          </a:xfrm>
        </p:spPr>
        <p:txBody>
          <a:bodyPr/>
          <a:lstStyle/>
          <a:p>
            <a:r>
              <a:rPr lang="pt-BR" smtClean="0">
                <a:solidFill>
                  <a:schemeClr val="tx1"/>
                </a:solidFill>
              </a:rPr>
              <a:t>Resultados</a:t>
            </a:r>
            <a:endParaRPr lang="pt-BR" sz="4400" smtClean="0">
              <a:solidFill>
                <a:schemeClr val="tx1"/>
              </a:solidFill>
            </a:endParaRPr>
          </a:p>
        </p:txBody>
      </p:sp>
      <p:sp>
        <p:nvSpPr>
          <p:cNvPr id="3" name="Espaço Reservado para Conteúdo 2">
            <a:extLst>
              <a:ext uri="{FF2B5EF4-FFF2-40B4-BE49-F238E27FC236}"/>
            </a:extLst>
          </p:cNvPr>
          <p:cNvSpPr>
            <a:spLocks noGrp="1"/>
          </p:cNvSpPr>
          <p:nvPr>
            <p:ph idx="1"/>
          </p:nvPr>
        </p:nvSpPr>
        <p:spPr/>
        <p:txBody>
          <a:bodyPr>
            <a:normAutofit/>
          </a:bodyPr>
          <a:lstStyle/>
          <a:p>
            <a:pPr marL="354013" indent="-354013" algn="just">
              <a:buFont typeface="Courier New" pitchFamily="49" charset="0"/>
              <a:buChar char="o"/>
            </a:pPr>
            <a:r>
              <a:rPr lang="pt-BR" sz="2000" b="1" smtClean="0">
                <a:solidFill>
                  <a:srgbClr val="0000FF"/>
                </a:solidFill>
              </a:rPr>
              <a:t>Crianças que realizavam aspiração seletiva atingiram a nutrição enteral total mais cedo do que aquelas que realizavam aspiração de rotina</a:t>
            </a:r>
            <a:r>
              <a:rPr lang="pt-BR" sz="2000" smtClean="0"/>
              <a:t> </a:t>
            </a:r>
          </a:p>
          <a:p>
            <a:pPr marL="354013" indent="-354013" algn="just">
              <a:buFont typeface="Courier New" pitchFamily="49" charset="0"/>
              <a:buChar char="o"/>
            </a:pPr>
            <a:r>
              <a:rPr lang="pt-BR" sz="2000" smtClean="0"/>
              <a:t>O tempo de internação e o tempo para atingir alimentação oral total não foram diferentes entre os grupos. </a:t>
            </a:r>
          </a:p>
          <a:p>
            <a:pPr marL="354013" indent="-354013" algn="just">
              <a:buFont typeface="Courier New" pitchFamily="49" charset="0"/>
              <a:buChar char="o"/>
            </a:pPr>
            <a:r>
              <a:rPr lang="pt-BR" sz="2000" smtClean="0"/>
              <a:t>As taxas de ECN e ECN estágio ≥2 de Bell foram menores no segundo período, embora  não foram significativamente diferentes.</a:t>
            </a:r>
          </a:p>
          <a:p>
            <a:pPr marL="354013" indent="-354013" algn="just">
              <a:buFont typeface="Courier New" pitchFamily="49" charset="0"/>
              <a:buChar char="o"/>
            </a:pPr>
            <a:r>
              <a:rPr lang="pt-BR" sz="2000" b="1" smtClean="0">
                <a:solidFill>
                  <a:srgbClr val="0000FF"/>
                </a:solidFill>
              </a:rPr>
              <a:t>O grupo de crianças de muito baixo peso demorou em média 12 dias (9-16) para atingir a nutrição enteral total quando sob aspiração seletiva e 13 dias(10,5-19)  quando sob aspiração de rotina (p&lt;0,037)</a:t>
            </a:r>
          </a:p>
          <a:p>
            <a:pPr marL="354013" indent="-354013" algn="just">
              <a:buFont typeface="Courier New" pitchFamily="49" charset="0"/>
              <a:buNone/>
            </a:pPr>
            <a:r>
              <a:rPr lang="pt-BR" sz="2000" b="1" smtClean="0">
                <a:solidFill>
                  <a:srgbClr val="0000FF"/>
                </a:solidFill>
              </a:rPr>
              <a:t>                                                               </a:t>
            </a:r>
            <a:r>
              <a:rPr lang="pt-BR" sz="2000" smtClean="0">
                <a:solidFill>
                  <a:srgbClr val="0000FF"/>
                </a:solidFill>
              </a:rPr>
              <a:t>(Tabela II) </a:t>
            </a:r>
          </a:p>
          <a:p>
            <a:pPr marL="354013" indent="-354013"/>
            <a:endParaRPr lang="pt-BR" smtClean="0">
              <a:solidFill>
                <a:srgbClr val="0000FF"/>
              </a:solidFill>
            </a:endParaRPr>
          </a:p>
          <a:p>
            <a:pPr marL="354013" indent="-354013"/>
            <a:endParaRPr lang="pt-BR" b="1" smtClean="0">
              <a:solidFill>
                <a:srgbClr val="0000FF"/>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Espaço Reservado para Conteúdo 7"/>
          <p:cNvPicPr>
            <a:picLocks noGrp="1" noChangeAspect="1"/>
          </p:cNvPicPr>
          <p:nvPr>
            <p:ph idx="1"/>
          </p:nvPr>
        </p:nvPicPr>
        <p:blipFill>
          <a:blip r:embed="rId2"/>
          <a:srcRect/>
          <a:stretch>
            <a:fillRect/>
          </a:stretch>
        </p:blipFill>
        <p:spPr>
          <a:xfrm>
            <a:off x="150813" y="1074738"/>
            <a:ext cx="11890375" cy="4708525"/>
          </a:xfrm>
        </p:spPr>
      </p:pic>
      <p:sp>
        <p:nvSpPr>
          <p:cNvPr id="6" name="Retângulo 5"/>
          <p:cNvSpPr/>
          <p:nvPr/>
        </p:nvSpPr>
        <p:spPr>
          <a:xfrm>
            <a:off x="339725" y="2424113"/>
            <a:ext cx="11506200" cy="20796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Retângulo 6"/>
          <p:cNvSpPr/>
          <p:nvPr/>
        </p:nvSpPr>
        <p:spPr>
          <a:xfrm>
            <a:off x="339725" y="2840038"/>
            <a:ext cx="11506200" cy="638175"/>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Retângulo 10"/>
          <p:cNvSpPr/>
          <p:nvPr/>
        </p:nvSpPr>
        <p:spPr>
          <a:xfrm>
            <a:off x="339725" y="3879850"/>
            <a:ext cx="11506200" cy="414338"/>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11"/>
          <p:cNvSpPr/>
          <p:nvPr/>
        </p:nvSpPr>
        <p:spPr>
          <a:xfrm>
            <a:off x="339725" y="4516438"/>
            <a:ext cx="11506200" cy="20796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smtClean="0">
                <a:solidFill>
                  <a:srgbClr val="0000FF"/>
                </a:solidFill>
              </a:rPr>
              <a:t>Resultados</a:t>
            </a:r>
            <a:endParaRPr lang="pt-BR" sz="4400" smtClean="0">
              <a:solidFill>
                <a:srgbClr val="0000FF"/>
              </a:solidFill>
            </a:endParaRPr>
          </a:p>
        </p:txBody>
      </p:sp>
      <p:sp>
        <p:nvSpPr>
          <p:cNvPr id="18435" name="Espaço Reservado para Conteúdo 2"/>
          <p:cNvSpPr>
            <a:spLocks noGrp="1"/>
          </p:cNvSpPr>
          <p:nvPr>
            <p:ph idx="1"/>
          </p:nvPr>
        </p:nvSpPr>
        <p:spPr/>
        <p:txBody>
          <a:bodyPr/>
          <a:lstStyle/>
          <a:p>
            <a:pPr marL="354013" indent="-354013" algn="just">
              <a:buFont typeface="Courier New" pitchFamily="49" charset="0"/>
              <a:buChar char="o"/>
            </a:pPr>
            <a:r>
              <a:rPr lang="pt-BR" sz="2000" smtClean="0"/>
              <a:t>Múltiplos modelos de regressão linear logística mostrou que  idade gestacional é o principal preditor da idade em que se atingirá a nutrição enteral total. </a:t>
            </a:r>
          </a:p>
          <a:p>
            <a:pPr marL="354013" indent="-354013" algn="just">
              <a:buFont typeface="Courier New" pitchFamily="49" charset="0"/>
              <a:buChar char="o"/>
            </a:pPr>
            <a:r>
              <a:rPr lang="pt-BR" sz="2000" smtClean="0"/>
              <a:t>A aspiração gástrica seletiva também contribuiu para um início mais precoce da nutrição enteral total. </a:t>
            </a:r>
          </a:p>
          <a:p>
            <a:pPr marL="354013" indent="-354013" algn="just">
              <a:buFont typeface="Courier New" pitchFamily="49" charset="0"/>
              <a:buChar char="o"/>
            </a:pPr>
            <a:r>
              <a:rPr lang="pt-BR" sz="2000" smtClean="0"/>
              <a:t>Ventilação mecânica não invasiva prolongada, no entanto, adiou o início da nutrição enteral total. </a:t>
            </a:r>
          </a:p>
          <a:p>
            <a:pPr marL="354013" indent="-354013" algn="just">
              <a:buFont typeface="Courier New" pitchFamily="49" charset="0"/>
              <a:buChar char="o"/>
            </a:pPr>
            <a:r>
              <a:rPr lang="pt-BR" sz="2000" smtClean="0"/>
              <a:t>Para avaliar se as diferenças no peso da alta poderiam ser atribuídas aos efeitos da mudança de protocolo ou se estão relacionadas primariamente à diferença da idade pós-menstrual durante a alta, um modelo de regressão múltipla incluiu todas as variáveis significativas acima, bem como as morbidades neonatais que poderiam afetar o peso ganho até a alta.</a:t>
            </a:r>
          </a:p>
          <a:p>
            <a:pPr marL="354013" indent="-354013" algn="just">
              <a:buFont typeface="Courier New" pitchFamily="49" charset="0"/>
              <a:buNone/>
            </a:pPr>
            <a:r>
              <a:rPr lang="pt-BR" sz="2000" smtClean="0"/>
              <a:t>                                                    </a:t>
            </a:r>
            <a:endParaRPr lang="pt-BR" sz="2000" smtClean="0">
              <a:solidFill>
                <a:srgbClr val="0000FF"/>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smtClean="0">
                <a:solidFill>
                  <a:srgbClr val="0000FF"/>
                </a:solidFill>
              </a:rPr>
              <a:t>Resultados</a:t>
            </a:r>
            <a:endParaRPr lang="pt-BR" sz="4400" smtClean="0">
              <a:solidFill>
                <a:srgbClr val="0000FF"/>
              </a:solidFill>
            </a:endParaRPr>
          </a:p>
        </p:txBody>
      </p:sp>
      <p:sp>
        <p:nvSpPr>
          <p:cNvPr id="3" name="Espaço Reservado para Conteúdo 2">
            <a:extLst>
              <a:ext uri="{FF2B5EF4-FFF2-40B4-BE49-F238E27FC236}"/>
            </a:extLst>
          </p:cNvPr>
          <p:cNvSpPr>
            <a:spLocks noGrp="1"/>
          </p:cNvSpPr>
          <p:nvPr>
            <p:ph idx="1"/>
          </p:nvPr>
        </p:nvSpPr>
        <p:spPr/>
        <p:txBody>
          <a:bodyPr rtlCol="0">
            <a:normAutofit/>
          </a:bodyPr>
          <a:lstStyle/>
          <a:p>
            <a:pPr marL="354013" indent="-354013" algn="just" fontAlgn="auto">
              <a:spcAft>
                <a:spcPts val="0"/>
              </a:spcAft>
              <a:buClr>
                <a:schemeClr val="tx1">
                  <a:lumMod val="85000"/>
                  <a:lumOff val="15000"/>
                </a:schemeClr>
              </a:buClr>
              <a:buFont typeface="Courier New" panose="02070309020205020404" pitchFamily="49" charset="0"/>
              <a:buChar char="o"/>
              <a:defRPr/>
            </a:pPr>
            <a:r>
              <a:rPr lang="pt-BR" sz="2000" dirty="0"/>
              <a:t>O modelo explicou 64% da variação no peso até a alta (P&lt;.001). </a:t>
            </a:r>
          </a:p>
          <a:p>
            <a:pPr marL="354013" indent="-354013" algn="just" fontAlgn="auto">
              <a:spcAft>
                <a:spcPts val="0"/>
              </a:spcAft>
              <a:buClr>
                <a:schemeClr val="tx1">
                  <a:lumMod val="85000"/>
                  <a:lumOff val="15000"/>
                </a:schemeClr>
              </a:buClr>
              <a:buFont typeface="Courier New" panose="02070309020205020404" pitchFamily="49" charset="0"/>
              <a:buChar char="o"/>
              <a:defRPr/>
            </a:pPr>
            <a:r>
              <a:rPr lang="pt-BR" sz="2000" dirty="0"/>
              <a:t>A variável mais significativa foi de fato a idade pós-menstrual à alta (delta R-</a:t>
            </a:r>
            <a:r>
              <a:rPr lang="pt-BR" sz="2000" dirty="0" err="1"/>
              <a:t>square</a:t>
            </a:r>
            <a:r>
              <a:rPr lang="pt-BR" sz="2000" dirty="0"/>
              <a:t> 56,4%, P&lt;001), mas evitar a avaliação gástrica de rotina também contribuiu para o ganho de peso até a alta (delta R-</a:t>
            </a:r>
            <a:r>
              <a:rPr lang="pt-BR" sz="2000" dirty="0" err="1"/>
              <a:t>square</a:t>
            </a:r>
            <a:r>
              <a:rPr lang="pt-BR" sz="2000" dirty="0"/>
              <a:t> 2,6%, P&lt;001).</a:t>
            </a:r>
          </a:p>
          <a:p>
            <a:pPr marL="354013" indent="-354013" algn="just" fontAlgn="auto">
              <a:spcAft>
                <a:spcPts val="0"/>
              </a:spcAft>
              <a:buClr>
                <a:schemeClr val="tx1">
                  <a:lumMod val="85000"/>
                  <a:lumOff val="15000"/>
                </a:schemeClr>
              </a:buClr>
              <a:buFont typeface="Courier New" panose="02070309020205020404" pitchFamily="49" charset="0"/>
              <a:buChar char="o"/>
              <a:defRPr/>
            </a:pPr>
            <a:r>
              <a:rPr lang="pt-BR" sz="2000" dirty="0"/>
              <a:t>Outros fatores foram: menos dias de nutrição parenteral, menor idade ao obter nutrição oral, tipo de alimento e maior número de dias de internação. </a:t>
            </a:r>
          </a:p>
          <a:p>
            <a:pPr marL="182880" indent="-182880" fontAlgn="auto">
              <a:spcAft>
                <a:spcPts val="0"/>
              </a:spcAft>
              <a:buClr>
                <a:schemeClr val="tx1">
                  <a:lumMod val="85000"/>
                  <a:lumOff val="15000"/>
                </a:schemeClr>
              </a:buClr>
              <a:defRPr/>
            </a:pPr>
            <a:endParaRPr lang="pt-BR" dirty="0"/>
          </a:p>
          <a:p>
            <a:pPr marL="182880" indent="-182880" fontAlgn="auto">
              <a:spcAft>
                <a:spcPts val="0"/>
              </a:spcAft>
              <a:buClr>
                <a:schemeClr val="tx1">
                  <a:lumMod val="85000"/>
                  <a:lumOff val="15000"/>
                </a:schemeClr>
              </a:buClr>
              <a:defRPr/>
            </a:pPr>
            <a:endParaRPr lang="pt-B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smtClean="0">
                <a:solidFill>
                  <a:srgbClr val="0000FF"/>
                </a:solidFill>
              </a:rPr>
              <a:t>Discussão</a:t>
            </a:r>
            <a:r>
              <a:rPr lang="pt-BR" smtClean="0"/>
              <a:t> </a:t>
            </a:r>
          </a:p>
        </p:txBody>
      </p:sp>
      <p:sp>
        <p:nvSpPr>
          <p:cNvPr id="3" name="Espaço Reservado para Conteúdo 2">
            <a:extLst>
              <a:ext uri="{FF2B5EF4-FFF2-40B4-BE49-F238E27FC236}"/>
            </a:extLst>
          </p:cNvPr>
          <p:cNvSpPr>
            <a:spLocks noGrp="1"/>
          </p:cNvSpPr>
          <p:nvPr>
            <p:ph idx="1"/>
          </p:nvPr>
        </p:nvSpPr>
        <p:spPr/>
        <p:txBody>
          <a:bodyPr>
            <a:normAutofit/>
          </a:bodyPr>
          <a:lstStyle/>
          <a:p>
            <a:pPr marL="354013" indent="-354013" algn="just">
              <a:buFont typeface="Courier New" pitchFamily="49" charset="0"/>
              <a:buChar char="o"/>
            </a:pPr>
            <a:r>
              <a:rPr lang="pt-BR" sz="2000" smtClean="0"/>
              <a:t>Embora haja pouca evidência que justifique a avaliação de rotina em prematuros, é tradicional que se interprete volume residual como marcador de intolerância ou um sinal precoce de ECN. (1-2)</a:t>
            </a:r>
          </a:p>
          <a:p>
            <a:pPr marL="354013" indent="-354013" algn="just">
              <a:buFont typeface="Courier New" pitchFamily="49" charset="0"/>
              <a:buChar char="o"/>
            </a:pPr>
            <a:r>
              <a:rPr lang="pt-BR" sz="2000" smtClean="0"/>
              <a:t>O manejo apropriado de volume residual é difícil pela falta de Protocolo de como analisá-lo, assim como uma ampla variabilidade na prática a respeito da posição do tubo gástrico, do volume ou cor do resíduo gástrico que deveria ser interpretado como patológico, a ótima frequência para a avaliação do volume do resíduo gástrico e se este resíduo deveria ou não ser descartado. (17-21) </a:t>
            </a:r>
          </a:p>
          <a:p>
            <a:pPr marL="354013" indent="-354013"/>
            <a:r>
              <a:rPr lang="pt-BR" smtClean="0"/>
              <a:t>Esta incerteza leva a decisões frequentes para manter a alimentação com atrasos subseqüentes no avanço da nutrição enteral, que pode prolongar o uso de nutrição parenteral(NP) e aumentar o risco de conseqüências relacionadas a NP(por exemplo, sepse de início tardio, restrição do crescimento extrauterino e doença hepática associada a NP). 22-24</a:t>
            </a:r>
            <a:endParaRPr lang="pt-BR" sz="200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p:txBody>
          <a:bodyPr/>
          <a:lstStyle/>
          <a:p>
            <a:r>
              <a:rPr lang="pt-BR" sz="1600" smtClean="0"/>
              <a:t>Em 2002 Mihatsch et al (2) tentaram definir um volume residual gástrico crítico que pode estar associada à intolerância alimentar e questionou se o volume residual gástrico grande estava associado com ECN.(25)</a:t>
            </a:r>
          </a:p>
          <a:p>
            <a:r>
              <a:rPr lang="pt-BR" sz="1600" smtClean="0"/>
              <a:t>Eles também relataram  que </a:t>
            </a:r>
            <a:r>
              <a:rPr lang="pt-BR" sz="1600" b="1" smtClean="0">
                <a:solidFill>
                  <a:srgbClr val="00CC00"/>
                </a:solidFill>
              </a:rPr>
              <a:t>os volumes residuais gástricos verdes</a:t>
            </a:r>
            <a:r>
              <a:rPr lang="pt-BR" sz="1600" smtClean="0"/>
              <a:t> não eram indicativos de intolerância alimentar e sugeriram que estes não devem diminuir o avanço da alimentação.(2)</a:t>
            </a:r>
          </a:p>
          <a:p>
            <a:r>
              <a:rPr lang="pt-BR" sz="1600" smtClean="0"/>
              <a:t>Estudos recentes questionam a confiabilidade dos volumes residuais gástricos como marcadores intolerância à alimentação ou ECN(1,9-14) na ausência de outros sinais clínicos suspeitos, embora na prática a avaliação rotineira do volume residual gástrico antes de cada alimentação ainda é generalizada .(13)</a:t>
            </a:r>
          </a:p>
          <a:p>
            <a:r>
              <a:rPr lang="pt-BR" sz="1600" smtClean="0"/>
              <a:t>Kaur et al (26) compararam 2 métodos para avaliar a intolerância alimentar em bebês de muito baixo peso, medindo ou volume residual gástrico ou a circunferência abdominal pré-dieta. Eles relataram que a medida da circunferência abdominal pré-dieta foi associada com um tempo mais curto para alcançar nutrição  enteral com menos interrupções de dieta e uma menor duração da nutrição parenteral.</a:t>
            </a:r>
          </a:p>
        </p:txBody>
      </p:sp>
      <p:sp>
        <p:nvSpPr>
          <p:cNvPr id="52228" name="Título 1"/>
          <p:cNvSpPr>
            <a:spLocks/>
          </p:cNvSpPr>
          <p:nvPr/>
        </p:nvSpPr>
        <p:spPr bwMode="auto">
          <a:xfrm>
            <a:off x="1066800" y="642938"/>
            <a:ext cx="10058400" cy="1371600"/>
          </a:xfrm>
          <a:prstGeom prst="rect">
            <a:avLst/>
          </a:prstGeom>
          <a:noFill/>
          <a:ln w="9525">
            <a:noFill/>
            <a:miter lim="800000"/>
            <a:headEnd/>
            <a:tailEnd/>
          </a:ln>
        </p:spPr>
        <p:txBody>
          <a:bodyPr anchor="ctr"/>
          <a:lstStyle/>
          <a:p>
            <a:pPr>
              <a:lnSpc>
                <a:spcPct val="90000"/>
              </a:lnSpc>
            </a:pPr>
            <a:r>
              <a:rPr lang="pt-BR" sz="4800">
                <a:solidFill>
                  <a:srgbClr val="0000FF"/>
                </a:solidFill>
                <a:latin typeface="Century Gothic" pitchFamily="34" charset="0"/>
              </a:rPr>
              <a:t>Discussão</a:t>
            </a:r>
            <a:r>
              <a:rPr lang="pt-BR" sz="4800">
                <a:solidFill>
                  <a:srgbClr val="262626"/>
                </a:solidFill>
                <a:latin typeface="Century Gothic" pitchFamily="34" charset="0"/>
              </a:rPr>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a:xfrm>
            <a:off x="1066800" y="658813"/>
            <a:ext cx="10058400" cy="1371600"/>
          </a:xfrm>
        </p:spPr>
        <p:txBody>
          <a:bodyPr/>
          <a:lstStyle/>
          <a:p>
            <a:r>
              <a:rPr lang="pt-BR" smtClean="0">
                <a:solidFill>
                  <a:srgbClr val="0000FF"/>
                </a:solidFill>
              </a:rPr>
              <a:t>Discussão</a:t>
            </a:r>
            <a:r>
              <a:rPr lang="pt-BR" smtClean="0"/>
              <a:t> </a:t>
            </a:r>
          </a:p>
        </p:txBody>
      </p:sp>
      <p:sp>
        <p:nvSpPr>
          <p:cNvPr id="3" name="Espaço Reservado para Conteúdo 2">
            <a:extLst>
              <a:ext uri="{FF2B5EF4-FFF2-40B4-BE49-F238E27FC236}"/>
            </a:extLst>
          </p:cNvPr>
          <p:cNvSpPr>
            <a:spLocks noGrp="1"/>
          </p:cNvSpPr>
          <p:nvPr>
            <p:ph idx="1"/>
          </p:nvPr>
        </p:nvSpPr>
        <p:spPr/>
        <p:txBody>
          <a:bodyPr>
            <a:normAutofit/>
          </a:bodyPr>
          <a:lstStyle/>
          <a:p>
            <a:pPr marL="354013" indent="-354013" algn="just">
              <a:buFont typeface="Courier New" pitchFamily="49" charset="0"/>
              <a:buChar char="o"/>
            </a:pPr>
            <a:r>
              <a:rPr lang="pt-BR" sz="2000" b="1" smtClean="0">
                <a:solidFill>
                  <a:srgbClr val="0000FF"/>
                </a:solidFill>
              </a:rPr>
              <a:t>Os autores demonstraram nesse estudo que evitar a avaliação de rotina foi associada a menor tempo de nutrição parenteral em RN &lt;34sem sem aumentar o risco de ECN. </a:t>
            </a:r>
          </a:p>
          <a:p>
            <a:pPr marL="354013" indent="-354013" algn="just">
              <a:buFont typeface="Courier New" pitchFamily="49" charset="0"/>
              <a:buChar char="o"/>
            </a:pPr>
            <a:r>
              <a:rPr lang="pt-BR" sz="2000" smtClean="0"/>
              <a:t>O grupo de estudo e o controle foram similares, exceto que  grupo controle tinha menor IG e precisou de ventilação não invasiva  por períodos longos, enquanto o de estudo começou a nutrição enteral mais precocemente, refletindo a prática atual na Neonatologia. Também diferiram no tipo de nutrição enteral. </a:t>
            </a:r>
          </a:p>
          <a:p>
            <a:pPr marL="354013" indent="-354013" algn="just">
              <a:buFont typeface="Courier New" pitchFamily="49" charset="0"/>
              <a:buChar char="o"/>
            </a:pPr>
            <a:r>
              <a:rPr lang="pt-BR" sz="2000" smtClean="0"/>
              <a:t>Houve um melhor registro de RN que receberam leite materno exclusivo.</a:t>
            </a:r>
            <a:endParaRPr lang="pt-BR" smtClean="0"/>
          </a:p>
          <a:p>
            <a:pPr marL="354013" indent="-354013"/>
            <a:endParaRPr lang="pt-BR"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a:xfrm>
            <a:off x="1066800" y="658813"/>
            <a:ext cx="10058400" cy="1371600"/>
          </a:xfrm>
        </p:spPr>
        <p:txBody>
          <a:bodyPr/>
          <a:lstStyle/>
          <a:p>
            <a:r>
              <a:rPr lang="pt-BR" smtClean="0">
                <a:solidFill>
                  <a:srgbClr val="0000FF"/>
                </a:solidFill>
              </a:rPr>
              <a:t>Discussão</a:t>
            </a:r>
            <a:r>
              <a:rPr lang="pt-BR" smtClean="0"/>
              <a:t> </a:t>
            </a:r>
          </a:p>
        </p:txBody>
      </p:sp>
      <p:sp>
        <p:nvSpPr>
          <p:cNvPr id="24579" name="Espaço Reservado para Conteúdo 2"/>
          <p:cNvSpPr>
            <a:spLocks noGrp="1"/>
          </p:cNvSpPr>
          <p:nvPr>
            <p:ph idx="1"/>
          </p:nvPr>
        </p:nvSpPr>
        <p:spPr/>
        <p:txBody>
          <a:bodyPr/>
          <a:lstStyle/>
          <a:p>
            <a:pPr marL="354013" indent="-354013" algn="just">
              <a:buFont typeface="Courier New" pitchFamily="49" charset="0"/>
              <a:buChar char="o"/>
            </a:pPr>
            <a:r>
              <a:rPr lang="pt-BR" sz="2000" smtClean="0"/>
              <a:t>Os modelos multivariáveis mostraram que embora o maior preditor seja a IG, evitar a avaliação de rotina também contribui para reduzir o tempo até a nutrição enteral plena. </a:t>
            </a:r>
          </a:p>
          <a:p>
            <a:pPr marL="354013" indent="-354013"/>
            <a:r>
              <a:rPr lang="pt-BR" smtClean="0"/>
              <a:t>Na UTI  dos autores, bebês em ventilação não invasiva tem um tubo gástrico aberto após a alimentação e o ar é evacuado pelo menos 6 vezes por dia a partir do estômago.</a:t>
            </a:r>
            <a:endParaRPr lang="pt-BR" sz="2000" smtClean="0"/>
          </a:p>
          <a:p>
            <a:pPr marL="354013" indent="-354013" algn="just">
              <a:buFont typeface="Courier New" pitchFamily="49" charset="0"/>
              <a:buChar char="o"/>
            </a:pPr>
            <a:r>
              <a:rPr lang="pt-BR" sz="2000" smtClean="0"/>
              <a:t>Maior tempo na ventilação não invasiva também prolongou o tempo  atingir  a nutrição enteral plena no presente  estudo, pelo efeito de distensão, embora não seja associado à ECN. (27) </a:t>
            </a:r>
          </a:p>
          <a:p>
            <a:pPr marL="354013" indent="-354013" algn="just">
              <a:buFont typeface="Courier New" pitchFamily="49" charset="0"/>
              <a:buChar char="o"/>
            </a:pPr>
            <a:r>
              <a:rPr lang="pt-BR" sz="2000" smtClean="0"/>
              <a:t>Idade gestacional, avaliação de rotina e tempo na ventilação não invasiva permaneceram como fatores preditores significativos quando analisados os RN &lt;1500g.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1009650" y="385763"/>
            <a:ext cx="10058400" cy="1371600"/>
          </a:xfrm>
        </p:spPr>
        <p:txBody>
          <a:bodyPr/>
          <a:lstStyle/>
          <a:p>
            <a:r>
              <a:rPr lang="pt-BR" smtClean="0">
                <a:solidFill>
                  <a:srgbClr val="0000FF"/>
                </a:solidFill>
              </a:rPr>
              <a:t>Discussão</a:t>
            </a:r>
            <a:r>
              <a:rPr lang="pt-BR" smtClean="0"/>
              <a:t> </a:t>
            </a:r>
          </a:p>
        </p:txBody>
      </p:sp>
      <p:sp>
        <p:nvSpPr>
          <p:cNvPr id="3" name="Espaço Reservado para Conteúdo 2">
            <a:extLst>
              <a:ext uri="{FF2B5EF4-FFF2-40B4-BE49-F238E27FC236}"/>
            </a:extLst>
          </p:cNvPr>
          <p:cNvSpPr>
            <a:spLocks noGrp="1"/>
          </p:cNvSpPr>
          <p:nvPr>
            <p:ph idx="1"/>
          </p:nvPr>
        </p:nvSpPr>
        <p:spPr/>
        <p:txBody>
          <a:bodyPr>
            <a:normAutofit/>
          </a:bodyPr>
          <a:lstStyle/>
          <a:p>
            <a:pPr marL="354013" indent="-354013"/>
            <a:r>
              <a:rPr lang="pt-BR" smtClean="0"/>
              <a:t>Como esperado, a obtenção antecipada da nutrição enteral completa pela sonda enteral completa associou-se com menos dias de nada pela boca e dias de nutrição parenteral (NP).</a:t>
            </a:r>
          </a:p>
          <a:p>
            <a:pPr marL="354013" indent="-354013"/>
            <a:r>
              <a:rPr lang="pt-BR" sz="2000" smtClean="0"/>
              <a:t>O critério para descontinuar a NP não mudou entre os dois períodos analisados. </a:t>
            </a:r>
          </a:p>
          <a:p>
            <a:pPr marL="354013" indent="-354013" algn="just">
              <a:lnSpc>
                <a:spcPct val="90000"/>
              </a:lnSpc>
              <a:buFont typeface="Courier New" pitchFamily="49" charset="0"/>
              <a:buChar char="o"/>
            </a:pPr>
            <a:r>
              <a:rPr lang="pt-BR" sz="2000" smtClean="0"/>
              <a:t>O decréscimo em dias em intravenoso no grupo de estudo não levou a uma mudança significativa no número de infecções ou no uso de antibiótico. </a:t>
            </a:r>
          </a:p>
          <a:p>
            <a:pPr marL="354013" indent="-354013" algn="just">
              <a:lnSpc>
                <a:spcPct val="90000"/>
              </a:lnSpc>
              <a:buFont typeface="Courier New" pitchFamily="49" charset="0"/>
              <a:buChar char="o"/>
            </a:pPr>
            <a:r>
              <a:rPr lang="pt-BR" sz="2000" smtClean="0"/>
              <a:t>A incidência de ECN não caiu significativamente no grupo de estudo, e de acordo com análise posterior foi levantado que um </a:t>
            </a:r>
            <a:r>
              <a:rPr lang="pt-BR" sz="2000" b="1" smtClean="0"/>
              <a:t>n de 700</a:t>
            </a:r>
            <a:r>
              <a:rPr lang="pt-BR" sz="2000" smtClean="0"/>
              <a:t> crianças em cada grupo seria necessário para que uma redução fosse considerada significativa. </a:t>
            </a:r>
          </a:p>
          <a:p>
            <a:pPr marL="354013" indent="-354013" algn="just">
              <a:lnSpc>
                <a:spcPct val="90000"/>
              </a:lnSpc>
              <a:buFont typeface="Courier New" pitchFamily="49" charset="0"/>
              <a:buChar char="o"/>
            </a:pPr>
            <a:r>
              <a:rPr lang="pt-BR" sz="2000" smtClean="0"/>
              <a:t>A baixa incidência de ECN no Hospital dos autores (28) pode ser atribuída aos Protocolos de reconhecimento precoce da doença.(7) </a:t>
            </a:r>
          </a:p>
          <a:p>
            <a:pPr marL="354013" indent="-354013" algn="just">
              <a:lnSpc>
                <a:spcPct val="90000"/>
              </a:lnSpc>
              <a:buFont typeface="Courier New" pitchFamily="49" charset="0"/>
              <a:buChar char="o"/>
            </a:pPr>
            <a:r>
              <a:rPr lang="pt-BR" sz="2000" smtClean="0"/>
              <a:t>Embora o estudo tenha sido retrospectivo e observacional, os achados estão de acordo com pequeno  estudo randomizado controlado recente de Torrazza et al.(14)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a:xfrm>
            <a:off x="1033463" y="260350"/>
            <a:ext cx="10058400" cy="1371600"/>
          </a:xfrm>
        </p:spPr>
        <p:txBody>
          <a:bodyPr/>
          <a:lstStyle/>
          <a:p>
            <a:r>
              <a:rPr lang="pt-BR" smtClean="0">
                <a:solidFill>
                  <a:srgbClr val="0000FF"/>
                </a:solidFill>
              </a:rPr>
              <a:t>Discussão</a:t>
            </a:r>
            <a:r>
              <a:rPr lang="pt-BR" smtClean="0"/>
              <a:t> </a:t>
            </a:r>
          </a:p>
        </p:txBody>
      </p:sp>
      <p:sp>
        <p:nvSpPr>
          <p:cNvPr id="26627" name="Espaço Reservado para Conteúdo 2"/>
          <p:cNvSpPr>
            <a:spLocks noGrp="1"/>
          </p:cNvSpPr>
          <p:nvPr>
            <p:ph idx="1"/>
          </p:nvPr>
        </p:nvSpPr>
        <p:spPr>
          <a:xfrm>
            <a:off x="1025525" y="1638300"/>
            <a:ext cx="10556875" cy="3932238"/>
          </a:xfrm>
        </p:spPr>
        <p:txBody>
          <a:bodyPr/>
          <a:lstStyle/>
          <a:p>
            <a:pPr marL="354013" indent="-354013"/>
            <a:r>
              <a:rPr lang="pt-BR" smtClean="0"/>
              <a:t>Embora o estudo não encontrou diferenças estatisticamente significativas entre os Grupos (provavelmente por causa do pequeno tamanho da amostra), </a:t>
            </a:r>
            <a:r>
              <a:rPr lang="pt-BR" smtClean="0">
                <a:solidFill>
                  <a:srgbClr val="0000FF"/>
                </a:solidFill>
              </a:rPr>
              <a:t>os bebês que não tiveram avaliações de volume residual gástrico residual atingiram a alimentação enteral completa 6 dias antes e teve 6 menos dias de linhas venosas centrais, como resultado do desmame da nutrição parenteral</a:t>
            </a:r>
            <a:r>
              <a:rPr lang="pt-BR" smtClean="0"/>
              <a:t>.(14)</a:t>
            </a:r>
          </a:p>
          <a:p>
            <a:pPr marL="354013" indent="-354013"/>
            <a:r>
              <a:rPr lang="pt-BR" sz="2000" smtClean="0"/>
              <a:t>Um achado perturbador foi que diminuindo o tempo para nutrição enteral total não só não diminuiu o tempo de internação, como o contrário ocorreu. Crianças receberam alta a uma maior idade pós-menstrual e, proporcionalmente, o peso foi maior. Estudos prévios mostraram o menor tempo de internação é relacionado à IG e a maturação, não necessariamente à obtenção de nutrição enteral total. (29,30)</a:t>
            </a:r>
          </a:p>
          <a:p>
            <a:pPr marL="354013" indent="-354013" algn="just">
              <a:buFont typeface="Courier New" pitchFamily="49" charset="0"/>
              <a:buChar char="o"/>
            </a:pPr>
            <a:r>
              <a:rPr lang="pt-BR" sz="2000" smtClean="0"/>
              <a:t>Todavia, os autores notaram  maior tempo de hospitalização neste  estudo. Embora evitar a avaliação de rotina seja responsável por uma porcentagem pequena do ganho de peso até a alta, o tempo de hospitalização pode ser importante pelo melhor neurodesenvolvimento da criança. (8,23)</a:t>
            </a:r>
          </a:p>
        </p:txBody>
      </p:sp>
      <p:sp>
        <p:nvSpPr>
          <p:cNvPr id="26629" name="Espaço Reservado para Conteúdo 2"/>
          <p:cNvSpPr>
            <a:spLocks/>
          </p:cNvSpPr>
          <p:nvPr/>
        </p:nvSpPr>
        <p:spPr bwMode="auto">
          <a:xfrm>
            <a:off x="1025525" y="1638300"/>
            <a:ext cx="10556875" cy="3932238"/>
          </a:xfrm>
          <a:prstGeom prst="rect">
            <a:avLst/>
          </a:prstGeom>
          <a:noFill/>
          <a:ln w="9525">
            <a:noFill/>
            <a:miter lim="800000"/>
            <a:headEnd/>
            <a:tailEnd/>
          </a:ln>
        </p:spPr>
        <p:txBody>
          <a:bodyPr/>
          <a:lstStyle/>
          <a:p>
            <a:pPr marL="354013" indent="-354013">
              <a:spcBef>
                <a:spcPts val="900"/>
              </a:spcBef>
              <a:buClr>
                <a:srgbClr val="262626"/>
              </a:buClr>
              <a:buFont typeface="Garamond" pitchFamily="18" charset="0"/>
              <a:buChar char="◦"/>
            </a:pPr>
            <a:r>
              <a:rPr lang="pt-BR">
                <a:latin typeface="Century Gothic" pitchFamily="34" charset="0"/>
              </a:rPr>
              <a:t>Embora o estudo não encontrou diferenças estatisticamente significativas entre os Grupos (provavelmente por causa do pequeno tamanho da amostra), </a:t>
            </a:r>
            <a:r>
              <a:rPr lang="pt-BR">
                <a:solidFill>
                  <a:srgbClr val="0000FF"/>
                </a:solidFill>
                <a:latin typeface="Century Gothic" pitchFamily="34" charset="0"/>
              </a:rPr>
              <a:t>os bebês que não tiveram avaliações de volume residual gástrico residual atingiram a alimentação enteral completa 6 dias antes e teve 6 menos dias de linhas venosas centrais, como resultado do desmame da nutrição parenteral</a:t>
            </a:r>
            <a:r>
              <a:rPr lang="pt-BR">
                <a:latin typeface="Century Gothic" pitchFamily="34" charset="0"/>
              </a:rPr>
              <a:t>.(14)</a:t>
            </a:r>
          </a:p>
          <a:p>
            <a:pPr marL="354013" indent="-354013">
              <a:spcBef>
                <a:spcPts val="900"/>
              </a:spcBef>
              <a:buClr>
                <a:srgbClr val="262626"/>
              </a:buClr>
              <a:buFont typeface="Garamond" pitchFamily="18" charset="0"/>
              <a:buChar char="◦"/>
            </a:pPr>
            <a:r>
              <a:rPr lang="pt-BR" sz="2000">
                <a:latin typeface="Century Gothic" pitchFamily="34" charset="0"/>
              </a:rPr>
              <a:t>Um achado perturbador foi que diminuindo o tempo para nutrição enteral total não só não diminuiu o tempo de internação, como o contrário ocorreu. Crianças receberam alta a uma maior idade pós-menstrual e, proporcionalmente, o peso foi maior. Estudos prévios mostraram o menor tempo de internação é relacionado à IG e a maturação, não necessariamente à obtenção de nutrição enteral total. (29,30)</a:t>
            </a:r>
          </a:p>
          <a:p>
            <a:pPr marL="354013" indent="-354013" algn="just">
              <a:spcBef>
                <a:spcPts val="900"/>
              </a:spcBef>
              <a:buClr>
                <a:srgbClr val="262626"/>
              </a:buClr>
              <a:buFont typeface="Courier New" pitchFamily="49" charset="0"/>
              <a:buChar char="o"/>
            </a:pPr>
            <a:r>
              <a:rPr lang="pt-BR" sz="2000">
                <a:latin typeface="Century Gothic" pitchFamily="34" charset="0"/>
              </a:rPr>
              <a:t>Todavia, os autores notaram  maior tempo de hospitalização neste  estudo. Embora evitar a avaliação de rotina seja responsável por uma porcentagem pequena do ganho de peso até a alta, o tempo de hospitalização pode ser importante pelo melhor neurodesenvolvimento da criança. (8,23)</a:t>
            </a:r>
          </a:p>
        </p:txBody>
      </p:sp>
      <p:sp>
        <p:nvSpPr>
          <p:cNvPr id="26631" name="Espaço Reservado para Conteúdo 2"/>
          <p:cNvSpPr>
            <a:spLocks/>
          </p:cNvSpPr>
          <p:nvPr/>
        </p:nvSpPr>
        <p:spPr bwMode="auto">
          <a:xfrm>
            <a:off x="1025525" y="1638300"/>
            <a:ext cx="10556875" cy="3932238"/>
          </a:xfrm>
          <a:prstGeom prst="rect">
            <a:avLst/>
          </a:prstGeom>
          <a:noFill/>
          <a:ln w="9525">
            <a:noFill/>
            <a:miter lim="800000"/>
            <a:headEnd/>
            <a:tailEnd/>
          </a:ln>
        </p:spPr>
        <p:txBody>
          <a:bodyPr/>
          <a:lstStyle/>
          <a:p>
            <a:pPr marL="354013" indent="-354013">
              <a:spcBef>
                <a:spcPts val="900"/>
              </a:spcBef>
              <a:buClr>
                <a:srgbClr val="262626"/>
              </a:buClr>
              <a:buFont typeface="Garamond" pitchFamily="18" charset="0"/>
              <a:buChar char="◦"/>
            </a:pPr>
            <a:r>
              <a:rPr lang="pt-BR">
                <a:latin typeface="Century Gothic" pitchFamily="34" charset="0"/>
              </a:rPr>
              <a:t>Embora o estudo não encontrou diferenças estatisticamente significativas entre os Grupos (provavelmente por causa do pequeno tamanho da amostra), </a:t>
            </a:r>
            <a:r>
              <a:rPr lang="pt-BR">
                <a:solidFill>
                  <a:srgbClr val="0000FF"/>
                </a:solidFill>
                <a:latin typeface="Century Gothic" pitchFamily="34" charset="0"/>
              </a:rPr>
              <a:t>os bebês que não tiveram avaliações de volume residual gástrico residual atingiram a alimentação enteral completa 6 dias antes e teve 6 menos dias de linhas venosas centrais, como resultado do desmame da nutrição parenteral</a:t>
            </a:r>
            <a:r>
              <a:rPr lang="pt-BR">
                <a:latin typeface="Century Gothic" pitchFamily="34" charset="0"/>
              </a:rPr>
              <a:t>.(14)</a:t>
            </a:r>
          </a:p>
          <a:p>
            <a:pPr marL="354013" indent="-354013">
              <a:spcBef>
                <a:spcPts val="900"/>
              </a:spcBef>
              <a:buClr>
                <a:srgbClr val="262626"/>
              </a:buClr>
              <a:buFont typeface="Garamond" pitchFamily="18" charset="0"/>
              <a:buChar char="◦"/>
            </a:pPr>
            <a:r>
              <a:rPr lang="pt-BR" sz="2000">
                <a:latin typeface="Century Gothic" pitchFamily="34" charset="0"/>
              </a:rPr>
              <a:t>Um achado perturbador foi que diminuindo o tempo para nutrição enteral total não só não diminuiu o tempo de internação, como o contrário ocorreu. Crianças receberam alta a uma maior idade pós-menstrual e, proporcionalmente, o peso foi maior. Estudos prévios mostraram o menor tempo de internação é relacionado à IG e a maturação, não necessariamente à obtenção de nutrição enteral total. (29,30)</a:t>
            </a:r>
          </a:p>
          <a:p>
            <a:pPr marL="354013" indent="-354013" algn="just">
              <a:spcBef>
                <a:spcPts val="900"/>
              </a:spcBef>
              <a:buClr>
                <a:srgbClr val="262626"/>
              </a:buClr>
              <a:buFont typeface="Courier New" pitchFamily="49" charset="0"/>
              <a:buChar char="o"/>
            </a:pPr>
            <a:r>
              <a:rPr lang="pt-BR" sz="2000">
                <a:latin typeface="Century Gothic" pitchFamily="34" charset="0"/>
              </a:rPr>
              <a:t>Todavia, os autores notaram  maior tempo de hospitalização neste  estudo. Embora evitar a avaliação de rotina seja responsável por uma porcentagem pequena do ganho de peso até a alta, o tempo de hospitalização pode ser importante pelo melhor neurodesenvolvimento da criança. (8,23)</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smtClean="0">
                <a:solidFill>
                  <a:schemeClr val="tx1"/>
                </a:solidFill>
              </a:rPr>
              <a:t>Discussão </a:t>
            </a:r>
          </a:p>
        </p:txBody>
      </p:sp>
      <p:sp>
        <p:nvSpPr>
          <p:cNvPr id="27651" name="Espaço Reservado para Conteúdo 2"/>
          <p:cNvSpPr>
            <a:spLocks noGrp="1"/>
          </p:cNvSpPr>
          <p:nvPr>
            <p:ph idx="1"/>
          </p:nvPr>
        </p:nvSpPr>
        <p:spPr/>
        <p:txBody>
          <a:bodyPr/>
          <a:lstStyle/>
          <a:p>
            <a:pPr marL="354013" indent="-354013" algn="just">
              <a:buFont typeface="Courier New" pitchFamily="49" charset="0"/>
              <a:buChar char="o"/>
            </a:pPr>
            <a:r>
              <a:rPr lang="pt-BR" sz="2000" smtClean="0"/>
              <a:t>A principal limitação do estudo é o fato de ser retrospectivo, comparando o antes e o depois da mudança de um Protocolo em um hospital. </a:t>
            </a:r>
          </a:p>
          <a:p>
            <a:pPr marL="354013" indent="-354013" algn="just">
              <a:buFont typeface="Courier New" pitchFamily="49" charset="0"/>
              <a:buChar char="o"/>
            </a:pPr>
            <a:r>
              <a:rPr lang="pt-BR" sz="2000" smtClean="0"/>
              <a:t>Nesse período não houve outras mudanças de Protocolos e a maioria dos profissionais era os mesmos. </a:t>
            </a:r>
          </a:p>
          <a:p>
            <a:pPr marL="354013" indent="-354013" algn="just">
              <a:buFont typeface="Courier New" pitchFamily="49" charset="0"/>
              <a:buChar char="o"/>
            </a:pPr>
            <a:r>
              <a:rPr lang="pt-BR" sz="2000" smtClean="0"/>
              <a:t>Outra limitação do estudo foi o critério subjetivo para avaliar a necessidade de análise do conteúdo gástrico no segundo período do estudo.  </a:t>
            </a:r>
          </a:p>
          <a:p>
            <a:pPr marL="354013" indent="-354013" algn="just">
              <a:buFont typeface="Courier New" pitchFamily="49" charset="0"/>
              <a:buChar char="o"/>
            </a:pPr>
            <a:r>
              <a:rPr lang="pt-BR" sz="2000" smtClean="0"/>
              <a:t>Também há a possibilidade de que dividindo os dois grupos pela data de nascimento haja uma sobreposição dos grupos em 1-2 meses, porém a porcentagem de tempo em relação ao período do estudo é pequena, podendo ser ignorada.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r>
              <a:rPr lang="pt-BR" smtClean="0">
                <a:solidFill>
                  <a:schemeClr val="tx1"/>
                </a:solidFill>
              </a:rPr>
              <a:t>Discussão </a:t>
            </a:r>
          </a:p>
        </p:txBody>
      </p:sp>
      <p:sp>
        <p:nvSpPr>
          <p:cNvPr id="28675" name="Espaço Reservado para Conteúdo 2"/>
          <p:cNvSpPr>
            <a:spLocks noGrp="1"/>
          </p:cNvSpPr>
          <p:nvPr>
            <p:ph idx="1"/>
          </p:nvPr>
        </p:nvSpPr>
        <p:spPr/>
        <p:txBody>
          <a:bodyPr/>
          <a:lstStyle/>
          <a:p>
            <a:pPr marL="354013" indent="-354013" algn="just">
              <a:buFont typeface="Courier New" pitchFamily="49" charset="0"/>
              <a:buChar char="o"/>
            </a:pPr>
            <a:r>
              <a:rPr lang="pt-BR" sz="2000" smtClean="0"/>
              <a:t>Para garantir que os resultados não foram mascarados pela presença de prematuros com maior idade gestacional e maior peso, foram feitas análises em um subgrupo com crianças com muito baixo peso, que encontraram os mesmos resultados. </a:t>
            </a:r>
          </a:p>
          <a:p>
            <a:pPr marL="354013" indent="-354013" algn="just">
              <a:buFont typeface="Courier New" pitchFamily="49" charset="0"/>
              <a:buChar char="o"/>
            </a:pPr>
            <a:endParaRPr lang="pt-BR" sz="2000" smtClean="0"/>
          </a:p>
          <a:p>
            <a:pPr marL="354013" indent="-354013" algn="ctr">
              <a:buFont typeface="Courier New" pitchFamily="49" charset="0"/>
              <a:buNone/>
            </a:pPr>
            <a:r>
              <a:rPr lang="pt-BR" sz="2000" b="1" smtClean="0">
                <a:solidFill>
                  <a:srgbClr val="0000FF"/>
                </a:solidFill>
              </a:rPr>
              <a:t>Conclui-se que o estudo suporta a segurança da implantação de protocolos para evitar a aspiração gástrica de rotina, pois a seleção de neonatos para a avaliação está associada a um tempo menor para a obtenção da nutrição enteral total, sem aumentar o risco de enterocolite necrosante.  </a:t>
            </a:r>
          </a:p>
          <a:p>
            <a:pPr marL="354013" indent="-354013" algn="just">
              <a:buFont typeface="Courier New" pitchFamily="49" charset="0"/>
              <a:buChar char="o"/>
            </a:pPr>
            <a:endParaRPr lang="pt-BR" sz="2000" b="1" smtClean="0">
              <a:solidFill>
                <a:srgbClr val="0000FF"/>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Imagem 3"/>
          <p:cNvPicPr>
            <a:picLocks noChangeAspect="1"/>
          </p:cNvPicPr>
          <p:nvPr/>
        </p:nvPicPr>
        <p:blipFill>
          <a:blip r:embed="rId2"/>
          <a:srcRect/>
          <a:stretch>
            <a:fillRect/>
          </a:stretch>
        </p:blipFill>
        <p:spPr bwMode="auto">
          <a:xfrm>
            <a:off x="688975" y="222250"/>
            <a:ext cx="10814050" cy="6443663"/>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r>
              <a:rPr lang="pt-BR" smtClean="0">
                <a:solidFill>
                  <a:schemeClr val="tx1"/>
                </a:solidFill>
              </a:rPr>
              <a:t>Referências</a:t>
            </a:r>
          </a:p>
        </p:txBody>
      </p:sp>
      <p:sp>
        <p:nvSpPr>
          <p:cNvPr id="3" name="Espaço Reservado para Conteúdo 2">
            <a:extLst>
              <a:ext uri="{FF2B5EF4-FFF2-40B4-BE49-F238E27FC236}"/>
            </a:extLst>
          </p:cNvPr>
          <p:cNvSpPr>
            <a:spLocks noGrp="1"/>
          </p:cNvSpPr>
          <p:nvPr>
            <p:ph idx="1"/>
          </p:nvPr>
        </p:nvSpPr>
        <p:spPr>
          <a:xfrm>
            <a:off x="401638" y="2103438"/>
            <a:ext cx="11388725" cy="3932237"/>
          </a:xfrm>
        </p:spPr>
        <p:txBody>
          <a:bodyPr rtlCol="0">
            <a:normAutofit fontScale="62500" lnSpcReduction="20000"/>
          </a:bodyPr>
          <a:lstStyle/>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1. Li YF, </a:t>
            </a:r>
            <a:r>
              <a:rPr lang="pt-BR" sz="2000" dirty="0" err="1"/>
              <a:t>Lin</a:t>
            </a:r>
            <a:r>
              <a:rPr lang="pt-BR" sz="2000" dirty="0"/>
              <a:t> HC, </a:t>
            </a:r>
            <a:r>
              <a:rPr lang="pt-BR" sz="2000" dirty="0" err="1"/>
              <a:t>Torrazza</a:t>
            </a:r>
            <a:r>
              <a:rPr lang="pt-BR" sz="2000" dirty="0"/>
              <a:t> RM, Parker L, </a:t>
            </a:r>
            <a:r>
              <a:rPr lang="pt-BR" sz="2000" dirty="0" err="1"/>
              <a:t>Talaga</a:t>
            </a:r>
            <a:r>
              <a:rPr lang="pt-BR" sz="2000" dirty="0"/>
              <a:t> E, </a:t>
            </a:r>
            <a:r>
              <a:rPr lang="pt-BR" sz="2000" dirty="0" err="1"/>
              <a:t>Neu</a:t>
            </a:r>
            <a:r>
              <a:rPr lang="pt-BR" sz="2000" dirty="0"/>
              <a:t> J. </a:t>
            </a:r>
            <a:r>
              <a:rPr lang="pt-BR" sz="2000" dirty="0" err="1"/>
              <a:t>Gastric</a:t>
            </a:r>
            <a:r>
              <a:rPr lang="pt-BR" sz="2000" dirty="0"/>
              <a:t> residual </a:t>
            </a:r>
            <a:r>
              <a:rPr lang="pt-BR" sz="2000" dirty="0" err="1"/>
              <a:t>evaluation</a:t>
            </a:r>
            <a:r>
              <a:rPr lang="pt-BR" sz="2000" dirty="0"/>
              <a:t> in </a:t>
            </a:r>
            <a:r>
              <a:rPr lang="pt-BR" sz="2000" dirty="0" err="1"/>
              <a:t>preterm</a:t>
            </a:r>
            <a:r>
              <a:rPr lang="pt-BR" sz="2000" dirty="0"/>
              <a:t> </a:t>
            </a:r>
            <a:r>
              <a:rPr lang="pt-BR" sz="2000" dirty="0" err="1"/>
              <a:t>neonates</a:t>
            </a:r>
            <a:r>
              <a:rPr lang="pt-BR" sz="2000" dirty="0"/>
              <a:t>: a </a:t>
            </a:r>
            <a:r>
              <a:rPr lang="pt-BR" sz="2000" dirty="0" err="1"/>
              <a:t>useful</a:t>
            </a:r>
            <a:r>
              <a:rPr lang="pt-BR" sz="2000" dirty="0"/>
              <a:t> </a:t>
            </a:r>
            <a:r>
              <a:rPr lang="pt-BR" sz="2000" dirty="0" err="1"/>
              <a:t>monitoring</a:t>
            </a:r>
            <a:r>
              <a:rPr lang="pt-BR" sz="2000" dirty="0"/>
              <a:t> </a:t>
            </a:r>
            <a:r>
              <a:rPr lang="pt-BR" sz="2000" dirty="0" err="1"/>
              <a:t>technique</a:t>
            </a:r>
            <a:r>
              <a:rPr lang="pt-BR" sz="2000" dirty="0"/>
              <a:t> </a:t>
            </a:r>
            <a:r>
              <a:rPr lang="pt-BR" sz="2000" dirty="0" err="1"/>
              <a:t>or</a:t>
            </a:r>
            <a:r>
              <a:rPr lang="pt-BR" sz="2000" dirty="0"/>
              <a:t> a </a:t>
            </a:r>
            <a:r>
              <a:rPr lang="pt-BR" sz="2000" dirty="0" err="1"/>
              <a:t>hindrance</a:t>
            </a:r>
            <a:r>
              <a:rPr lang="pt-BR" sz="2000" dirty="0"/>
              <a:t>? </a:t>
            </a:r>
            <a:r>
              <a:rPr lang="pt-BR" sz="2000" dirty="0" err="1"/>
              <a:t>Pediatr</a:t>
            </a:r>
            <a:r>
              <a:rPr lang="pt-BR" sz="2000" dirty="0"/>
              <a:t> </a:t>
            </a:r>
            <a:r>
              <a:rPr lang="pt-BR" sz="2000" dirty="0" err="1"/>
              <a:t>Neonatol</a:t>
            </a:r>
            <a:r>
              <a:rPr lang="pt-BR" sz="2000" dirty="0"/>
              <a:t> 2014;55:335-40.</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2. </a:t>
            </a:r>
            <a:r>
              <a:rPr lang="pt-BR" sz="2000" dirty="0" err="1"/>
              <a:t>Mihatsch</a:t>
            </a:r>
            <a:r>
              <a:rPr lang="pt-BR" sz="2000" dirty="0"/>
              <a:t> WA, von </a:t>
            </a:r>
            <a:r>
              <a:rPr lang="pt-BR" sz="2000" dirty="0" err="1"/>
              <a:t>Schoenaich</a:t>
            </a:r>
            <a:r>
              <a:rPr lang="pt-BR" sz="2000" dirty="0"/>
              <a:t> P, </a:t>
            </a:r>
            <a:r>
              <a:rPr lang="pt-BR" sz="2000" dirty="0" err="1"/>
              <a:t>Fahnenstich</a:t>
            </a:r>
            <a:r>
              <a:rPr lang="pt-BR" sz="2000" dirty="0"/>
              <a:t> H, </a:t>
            </a:r>
            <a:r>
              <a:rPr lang="pt-BR" sz="2000" dirty="0" err="1"/>
              <a:t>Dehne</a:t>
            </a:r>
            <a:r>
              <a:rPr lang="pt-BR" sz="2000" dirty="0"/>
              <a:t> N, </a:t>
            </a:r>
            <a:r>
              <a:rPr lang="pt-BR" sz="2000" dirty="0" err="1"/>
              <a:t>Ebbecke</a:t>
            </a:r>
            <a:r>
              <a:rPr lang="pt-BR" sz="2000" dirty="0"/>
              <a:t> H, </a:t>
            </a:r>
            <a:r>
              <a:rPr lang="pt-BR" sz="2000" dirty="0" err="1"/>
              <a:t>Plath</a:t>
            </a:r>
            <a:r>
              <a:rPr lang="pt-BR" sz="2000" dirty="0"/>
              <a:t> C, et al. The </a:t>
            </a:r>
            <a:r>
              <a:rPr lang="pt-BR" sz="2000" dirty="0" err="1"/>
              <a:t>significance</a:t>
            </a:r>
            <a:r>
              <a:rPr lang="pt-BR" sz="2000" dirty="0"/>
              <a:t> </a:t>
            </a:r>
            <a:r>
              <a:rPr lang="pt-BR" sz="2000" dirty="0" err="1"/>
              <a:t>of</a:t>
            </a:r>
            <a:r>
              <a:rPr lang="pt-BR" sz="2000" dirty="0"/>
              <a:t> </a:t>
            </a:r>
            <a:r>
              <a:rPr lang="pt-BR" sz="2000" dirty="0" err="1"/>
              <a:t>gastric</a:t>
            </a:r>
            <a:r>
              <a:rPr lang="pt-BR" sz="2000" dirty="0"/>
              <a:t> </a:t>
            </a:r>
            <a:r>
              <a:rPr lang="pt-BR" sz="2000" dirty="0" err="1"/>
              <a:t>residuals</a:t>
            </a:r>
            <a:r>
              <a:rPr lang="pt-BR" sz="2000" dirty="0"/>
              <a:t> in </a:t>
            </a:r>
            <a:r>
              <a:rPr lang="pt-BR" sz="2000" dirty="0" err="1"/>
              <a:t>the</a:t>
            </a:r>
            <a:r>
              <a:rPr lang="pt-BR" sz="2000" dirty="0"/>
              <a:t> </a:t>
            </a:r>
            <a:r>
              <a:rPr lang="pt-BR" sz="2000" dirty="0" err="1"/>
              <a:t>early</a:t>
            </a:r>
            <a:r>
              <a:rPr lang="pt-BR" sz="2000" dirty="0"/>
              <a:t> enteral </a:t>
            </a:r>
            <a:r>
              <a:rPr lang="pt-BR" sz="2000" dirty="0" err="1"/>
              <a:t>feeding</a:t>
            </a:r>
            <a:r>
              <a:rPr lang="pt-BR" sz="2000" dirty="0"/>
              <a:t> </a:t>
            </a:r>
            <a:r>
              <a:rPr lang="pt-BR" sz="2000" dirty="0" err="1"/>
              <a:t>advancement</a:t>
            </a:r>
            <a:r>
              <a:rPr lang="pt-BR" sz="2000" dirty="0"/>
              <a:t> </a:t>
            </a:r>
            <a:r>
              <a:rPr lang="pt-BR" sz="2000" dirty="0" err="1"/>
              <a:t>of</a:t>
            </a:r>
            <a:r>
              <a:rPr lang="pt-BR" sz="2000" dirty="0"/>
              <a:t> </a:t>
            </a:r>
            <a:r>
              <a:rPr lang="pt-BR" sz="2000" dirty="0" err="1"/>
              <a:t>extremely</a:t>
            </a:r>
            <a:r>
              <a:rPr lang="pt-BR" sz="2000" dirty="0"/>
              <a:t> </a:t>
            </a:r>
            <a:r>
              <a:rPr lang="pt-BR" sz="2000" dirty="0" err="1"/>
              <a:t>low</a:t>
            </a:r>
            <a:r>
              <a:rPr lang="pt-BR" sz="2000" dirty="0"/>
              <a:t> </a:t>
            </a:r>
            <a:r>
              <a:rPr lang="pt-BR" sz="2000" dirty="0" err="1"/>
              <a:t>birth</a:t>
            </a:r>
            <a:r>
              <a:rPr lang="pt-BR" sz="2000" dirty="0"/>
              <a:t> </a:t>
            </a:r>
            <a:r>
              <a:rPr lang="pt-BR" sz="2000" dirty="0" err="1"/>
              <a:t>weight</a:t>
            </a:r>
            <a:r>
              <a:rPr lang="pt-BR" sz="2000" dirty="0"/>
              <a:t> </a:t>
            </a:r>
            <a:r>
              <a:rPr lang="pt-BR" sz="2000" dirty="0" err="1"/>
              <a:t>infants</a:t>
            </a:r>
            <a:r>
              <a:rPr lang="pt-BR" sz="2000" dirty="0"/>
              <a:t>. </a:t>
            </a:r>
            <a:r>
              <a:rPr lang="pt-BR" sz="2000" dirty="0" err="1"/>
              <a:t>Pediatrics</a:t>
            </a:r>
            <a:r>
              <a:rPr lang="pt-BR" sz="2000" dirty="0"/>
              <a:t> 2002;109:457-9.</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3. Cormack BE, Bloomfield FH. </a:t>
            </a:r>
            <a:r>
              <a:rPr lang="pt-BR" sz="2000" dirty="0" err="1"/>
              <a:t>Audit</a:t>
            </a:r>
            <a:r>
              <a:rPr lang="pt-BR" sz="2000" dirty="0"/>
              <a:t> </a:t>
            </a:r>
            <a:r>
              <a:rPr lang="pt-BR" sz="2000" dirty="0" err="1"/>
              <a:t>of</a:t>
            </a:r>
            <a:r>
              <a:rPr lang="pt-BR" sz="2000" dirty="0"/>
              <a:t> </a:t>
            </a:r>
            <a:r>
              <a:rPr lang="pt-BR" sz="2000" dirty="0" err="1"/>
              <a:t>feeding</a:t>
            </a:r>
            <a:r>
              <a:rPr lang="pt-BR" sz="2000" dirty="0"/>
              <a:t> </a:t>
            </a:r>
            <a:r>
              <a:rPr lang="pt-BR" sz="2000" dirty="0" err="1"/>
              <a:t>practices</a:t>
            </a:r>
            <a:r>
              <a:rPr lang="pt-BR" sz="2000" dirty="0"/>
              <a:t> in babies&lt;1200 g </a:t>
            </a:r>
            <a:r>
              <a:rPr lang="pt-BR" sz="2000" dirty="0" err="1"/>
              <a:t>or</a:t>
            </a:r>
            <a:r>
              <a:rPr lang="pt-BR" sz="2000" dirty="0"/>
              <a:t> 30 </a:t>
            </a:r>
            <a:r>
              <a:rPr lang="pt-BR" sz="2000" dirty="0" err="1"/>
              <a:t>weeks</a:t>
            </a:r>
            <a:r>
              <a:rPr lang="pt-BR" sz="2000" dirty="0"/>
              <a:t> </a:t>
            </a:r>
            <a:r>
              <a:rPr lang="pt-BR" sz="2000" dirty="0" err="1"/>
              <a:t>gestation</a:t>
            </a:r>
            <a:r>
              <a:rPr lang="pt-BR" sz="2000" dirty="0"/>
              <a:t> </a:t>
            </a:r>
            <a:r>
              <a:rPr lang="pt-BR" sz="2000" dirty="0" err="1"/>
              <a:t>during</a:t>
            </a:r>
            <a:r>
              <a:rPr lang="pt-BR" sz="2000" dirty="0"/>
              <a:t> </a:t>
            </a:r>
            <a:r>
              <a:rPr lang="pt-BR" sz="2000" dirty="0" err="1"/>
              <a:t>the</a:t>
            </a:r>
            <a:r>
              <a:rPr lang="pt-BR" sz="2000" dirty="0"/>
              <a:t> </a:t>
            </a:r>
            <a:r>
              <a:rPr lang="pt-BR" sz="2000" dirty="0" err="1"/>
              <a:t>first</a:t>
            </a:r>
            <a:r>
              <a:rPr lang="pt-BR" sz="2000" dirty="0"/>
              <a:t> </a:t>
            </a:r>
            <a:r>
              <a:rPr lang="pt-BR" sz="2000" dirty="0" err="1"/>
              <a:t>month</a:t>
            </a:r>
            <a:r>
              <a:rPr lang="pt-BR" sz="2000" dirty="0"/>
              <a:t> </a:t>
            </a:r>
            <a:r>
              <a:rPr lang="pt-BR" sz="2000" dirty="0" err="1"/>
              <a:t>of</a:t>
            </a:r>
            <a:r>
              <a:rPr lang="pt-BR" sz="2000" dirty="0"/>
              <a:t> </a:t>
            </a:r>
            <a:r>
              <a:rPr lang="pt-BR" sz="2000" dirty="0" err="1"/>
              <a:t>life</a:t>
            </a:r>
            <a:r>
              <a:rPr lang="pt-BR" sz="2000" dirty="0"/>
              <a:t>. J </a:t>
            </a:r>
            <a:r>
              <a:rPr lang="pt-BR" sz="2000" dirty="0" err="1"/>
              <a:t>Paediatr</a:t>
            </a:r>
            <a:r>
              <a:rPr lang="pt-BR" sz="2000" dirty="0"/>
              <a:t> </a:t>
            </a:r>
            <a:r>
              <a:rPr lang="pt-BR" sz="2000" dirty="0" err="1"/>
              <a:t>Child</a:t>
            </a:r>
            <a:r>
              <a:rPr lang="pt-BR" sz="2000" dirty="0"/>
              <a:t> Health 2006;42:458-63.</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4. Morgan J, Young </a:t>
            </a:r>
            <a:r>
              <a:rPr lang="pt-BR" sz="2000" dirty="0" err="1"/>
              <a:t>L,McGuireW.Delayed</a:t>
            </a:r>
            <a:r>
              <a:rPr lang="pt-BR" sz="2000" dirty="0"/>
              <a:t> </a:t>
            </a:r>
            <a:r>
              <a:rPr lang="pt-BR" sz="2000" dirty="0" err="1"/>
              <a:t>introduction</a:t>
            </a:r>
            <a:r>
              <a:rPr lang="pt-BR" sz="2000" dirty="0"/>
              <a:t> </a:t>
            </a:r>
            <a:r>
              <a:rPr lang="pt-BR" sz="2000" dirty="0" err="1"/>
              <a:t>of</a:t>
            </a:r>
            <a:r>
              <a:rPr lang="pt-BR" sz="2000" dirty="0"/>
              <a:t> </a:t>
            </a:r>
            <a:r>
              <a:rPr lang="pt-BR" sz="2000" dirty="0" err="1"/>
              <a:t>progressive</a:t>
            </a:r>
            <a:r>
              <a:rPr lang="pt-BR" sz="2000" dirty="0"/>
              <a:t> enteral feeds </a:t>
            </a:r>
            <a:r>
              <a:rPr lang="pt-BR" sz="2000" dirty="0" err="1"/>
              <a:t>to</a:t>
            </a:r>
            <a:r>
              <a:rPr lang="pt-BR" sz="2000" dirty="0"/>
              <a:t> </a:t>
            </a:r>
            <a:r>
              <a:rPr lang="pt-BR" sz="2000" dirty="0" err="1"/>
              <a:t>prevent</a:t>
            </a:r>
            <a:r>
              <a:rPr lang="pt-BR" sz="2000" dirty="0"/>
              <a:t> </a:t>
            </a:r>
            <a:r>
              <a:rPr lang="pt-BR" sz="2000" dirty="0" err="1"/>
              <a:t>necrotising</a:t>
            </a:r>
            <a:r>
              <a:rPr lang="pt-BR" sz="2000" dirty="0"/>
              <a:t> </a:t>
            </a:r>
            <a:r>
              <a:rPr lang="pt-BR" sz="2000" dirty="0" err="1"/>
              <a:t>enterocolitis</a:t>
            </a:r>
            <a:r>
              <a:rPr lang="pt-BR" sz="2000" dirty="0"/>
              <a:t> in </a:t>
            </a:r>
            <a:r>
              <a:rPr lang="pt-BR" sz="2000" dirty="0" err="1"/>
              <a:t>very</a:t>
            </a:r>
            <a:r>
              <a:rPr lang="pt-BR" sz="2000" dirty="0"/>
              <a:t> </a:t>
            </a:r>
            <a:r>
              <a:rPr lang="pt-BR" sz="2000" dirty="0" err="1"/>
              <a:t>low</a:t>
            </a:r>
            <a:r>
              <a:rPr lang="pt-BR" sz="2000" dirty="0"/>
              <a:t> </a:t>
            </a:r>
            <a:r>
              <a:rPr lang="pt-BR" sz="2000" dirty="0" err="1"/>
              <a:t>birth</a:t>
            </a:r>
            <a:r>
              <a:rPr lang="pt-BR" sz="2000" dirty="0"/>
              <a:t> </a:t>
            </a:r>
            <a:r>
              <a:rPr lang="pt-BR" sz="2000" dirty="0" err="1"/>
              <a:t>weight</a:t>
            </a:r>
            <a:r>
              <a:rPr lang="pt-BR" sz="2000" dirty="0"/>
              <a:t> </a:t>
            </a:r>
            <a:r>
              <a:rPr lang="pt-BR" sz="2000" dirty="0" err="1"/>
              <a:t>infants</a:t>
            </a:r>
            <a:r>
              <a:rPr lang="pt-BR" sz="2000" dirty="0"/>
              <a:t>. Cochrane </a:t>
            </a:r>
            <a:r>
              <a:rPr lang="pt-BR" sz="2000" dirty="0" err="1"/>
              <a:t>Database</a:t>
            </a:r>
            <a:r>
              <a:rPr lang="pt-BR" sz="2000" dirty="0"/>
              <a:t> </a:t>
            </a:r>
            <a:r>
              <a:rPr lang="pt-BR" sz="2000" dirty="0" err="1"/>
              <a:t>Syst</a:t>
            </a:r>
            <a:r>
              <a:rPr lang="pt-BR" sz="2000" dirty="0"/>
              <a:t> </a:t>
            </a:r>
            <a:r>
              <a:rPr lang="pt-BR" sz="2000" dirty="0" err="1"/>
              <a:t>Rev</a:t>
            </a:r>
            <a:r>
              <a:rPr lang="pt-BR" sz="2000" dirty="0"/>
              <a:t> 2013;5:CD001970.</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5. </a:t>
            </a:r>
            <a:r>
              <a:rPr lang="pt-BR" sz="2000" dirty="0" err="1"/>
              <a:t>Berseth</a:t>
            </a:r>
            <a:r>
              <a:rPr lang="pt-BR" sz="2000" dirty="0"/>
              <a:t> CL. </a:t>
            </a:r>
            <a:r>
              <a:rPr lang="pt-BR" sz="2000" dirty="0" err="1"/>
              <a:t>Effect</a:t>
            </a:r>
            <a:r>
              <a:rPr lang="pt-BR" sz="2000" dirty="0"/>
              <a:t> </a:t>
            </a:r>
            <a:r>
              <a:rPr lang="pt-BR" sz="2000" dirty="0" err="1"/>
              <a:t>of</a:t>
            </a:r>
            <a:r>
              <a:rPr lang="pt-BR" sz="2000" dirty="0"/>
              <a:t> </a:t>
            </a:r>
            <a:r>
              <a:rPr lang="pt-BR" sz="2000" dirty="0" err="1"/>
              <a:t>early</a:t>
            </a:r>
            <a:r>
              <a:rPr lang="pt-BR" sz="2000" dirty="0"/>
              <a:t> </a:t>
            </a:r>
            <a:r>
              <a:rPr lang="pt-BR" sz="2000" dirty="0" err="1"/>
              <a:t>feeding</a:t>
            </a:r>
            <a:r>
              <a:rPr lang="pt-BR" sz="2000" dirty="0"/>
              <a:t> </a:t>
            </a:r>
            <a:r>
              <a:rPr lang="pt-BR" sz="2000" dirty="0" err="1"/>
              <a:t>on</a:t>
            </a:r>
            <a:r>
              <a:rPr lang="pt-BR" sz="2000" dirty="0"/>
              <a:t> </a:t>
            </a:r>
            <a:r>
              <a:rPr lang="pt-BR" sz="2000" dirty="0" err="1"/>
              <a:t>maturation</a:t>
            </a:r>
            <a:r>
              <a:rPr lang="pt-BR" sz="2000" dirty="0"/>
              <a:t> </a:t>
            </a:r>
            <a:r>
              <a:rPr lang="pt-BR" sz="2000" dirty="0" err="1"/>
              <a:t>of</a:t>
            </a:r>
            <a:r>
              <a:rPr lang="pt-BR" sz="2000" dirty="0"/>
              <a:t> </a:t>
            </a:r>
            <a:r>
              <a:rPr lang="pt-BR" sz="2000" dirty="0" err="1"/>
              <a:t>the</a:t>
            </a:r>
            <a:r>
              <a:rPr lang="pt-BR" sz="2000" dirty="0"/>
              <a:t> </a:t>
            </a:r>
            <a:r>
              <a:rPr lang="pt-BR" sz="2000" dirty="0" err="1"/>
              <a:t>preterm</a:t>
            </a:r>
            <a:r>
              <a:rPr lang="pt-BR" sz="2000" dirty="0"/>
              <a:t> </a:t>
            </a:r>
            <a:r>
              <a:rPr lang="pt-BR" sz="2000" dirty="0" err="1"/>
              <a:t>infant’s</a:t>
            </a:r>
            <a:r>
              <a:rPr lang="pt-BR" sz="2000" dirty="0"/>
              <a:t> </a:t>
            </a:r>
            <a:r>
              <a:rPr lang="pt-BR" sz="2000" dirty="0" err="1"/>
              <a:t>small</a:t>
            </a:r>
            <a:r>
              <a:rPr lang="pt-BR" sz="2000" dirty="0"/>
              <a:t> intestine. J </a:t>
            </a:r>
            <a:r>
              <a:rPr lang="pt-BR" sz="2000" dirty="0" err="1"/>
              <a:t>Pediatr</a:t>
            </a:r>
            <a:r>
              <a:rPr lang="pt-BR" sz="2000" dirty="0"/>
              <a:t> 1992;120:947-53.</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6. Hans DM, </a:t>
            </a:r>
            <a:r>
              <a:rPr lang="pt-BR" sz="2000" dirty="0" err="1"/>
              <a:t>Pylipow</a:t>
            </a:r>
            <a:r>
              <a:rPr lang="pt-BR" sz="2000" dirty="0"/>
              <a:t> M, </a:t>
            </a:r>
            <a:r>
              <a:rPr lang="pt-BR" sz="2000" dirty="0" err="1"/>
              <a:t>Long</a:t>
            </a:r>
            <a:r>
              <a:rPr lang="pt-BR" sz="2000" dirty="0"/>
              <a:t> JD, </a:t>
            </a:r>
            <a:r>
              <a:rPr lang="pt-BR" sz="2000" dirty="0" err="1"/>
              <a:t>Thureen</a:t>
            </a:r>
            <a:r>
              <a:rPr lang="pt-BR" sz="2000" dirty="0"/>
              <a:t> PJ, </a:t>
            </a:r>
            <a:r>
              <a:rPr lang="pt-BR" sz="2000" dirty="0" err="1"/>
              <a:t>Georgieff</a:t>
            </a:r>
            <a:r>
              <a:rPr lang="pt-BR" sz="2000" dirty="0"/>
              <a:t> MK. </a:t>
            </a:r>
            <a:r>
              <a:rPr lang="pt-BR" sz="2000" dirty="0" err="1"/>
              <a:t>Nutritional</a:t>
            </a:r>
            <a:r>
              <a:rPr lang="pt-BR" sz="2000" dirty="0"/>
              <a:t> </a:t>
            </a:r>
            <a:r>
              <a:rPr lang="pt-BR" sz="2000" dirty="0" err="1"/>
              <a:t>practices</a:t>
            </a:r>
            <a:r>
              <a:rPr lang="pt-BR" sz="2000" dirty="0"/>
              <a:t> in </a:t>
            </a:r>
            <a:r>
              <a:rPr lang="pt-BR" sz="2000" dirty="0" err="1"/>
              <a:t>the</a:t>
            </a:r>
            <a:r>
              <a:rPr lang="pt-BR" sz="2000" dirty="0"/>
              <a:t> neonatal </a:t>
            </a:r>
            <a:r>
              <a:rPr lang="pt-BR" sz="2000" dirty="0" err="1"/>
              <a:t>intensive</a:t>
            </a:r>
            <a:r>
              <a:rPr lang="pt-BR" sz="2000" dirty="0"/>
              <a:t> </a:t>
            </a:r>
            <a:r>
              <a:rPr lang="pt-BR" sz="2000" dirty="0" err="1"/>
              <a:t>care</a:t>
            </a:r>
            <a:r>
              <a:rPr lang="pt-BR" sz="2000" dirty="0"/>
              <a:t> </a:t>
            </a:r>
            <a:r>
              <a:rPr lang="pt-BR" sz="2000" dirty="0" err="1"/>
              <a:t>unit</a:t>
            </a:r>
            <a:r>
              <a:rPr lang="pt-BR" sz="2000" dirty="0"/>
              <a:t>: </a:t>
            </a:r>
            <a:r>
              <a:rPr lang="pt-BR" sz="2000" dirty="0" err="1"/>
              <a:t>analysis</a:t>
            </a:r>
            <a:r>
              <a:rPr lang="pt-BR" sz="2000" dirty="0"/>
              <a:t> </a:t>
            </a:r>
            <a:r>
              <a:rPr lang="pt-BR" sz="2000" dirty="0" err="1"/>
              <a:t>of</a:t>
            </a:r>
            <a:r>
              <a:rPr lang="pt-BR" sz="2000" dirty="0"/>
              <a:t> a 2006 neonatal </a:t>
            </a:r>
            <a:r>
              <a:rPr lang="pt-BR" sz="2000" dirty="0" err="1"/>
              <a:t>nutrition</a:t>
            </a:r>
            <a:r>
              <a:rPr lang="pt-BR" sz="2000" dirty="0"/>
              <a:t> </a:t>
            </a:r>
            <a:r>
              <a:rPr lang="pt-BR" sz="2000" dirty="0" err="1"/>
              <a:t>survey</a:t>
            </a:r>
            <a:r>
              <a:rPr lang="pt-BR" sz="2000" dirty="0"/>
              <a:t>. </a:t>
            </a:r>
            <a:r>
              <a:rPr lang="pt-BR" sz="2000" dirty="0" err="1"/>
              <a:t>Pediatrics</a:t>
            </a:r>
            <a:r>
              <a:rPr lang="pt-BR" sz="2000" dirty="0"/>
              <a:t> 2009;123:51-7.</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7. Patole SK, de Klerk N. </a:t>
            </a:r>
            <a:r>
              <a:rPr lang="pt-BR" sz="2000" dirty="0" err="1"/>
              <a:t>Impact</a:t>
            </a:r>
            <a:r>
              <a:rPr lang="pt-BR" sz="2000" dirty="0"/>
              <a:t> </a:t>
            </a:r>
            <a:r>
              <a:rPr lang="pt-BR" sz="2000" dirty="0" err="1"/>
              <a:t>of</a:t>
            </a:r>
            <a:r>
              <a:rPr lang="pt-BR" sz="2000" dirty="0"/>
              <a:t> </a:t>
            </a:r>
            <a:r>
              <a:rPr lang="pt-BR" sz="2000" dirty="0" err="1"/>
              <a:t>standardised</a:t>
            </a:r>
            <a:r>
              <a:rPr lang="pt-BR" sz="2000" dirty="0"/>
              <a:t> </a:t>
            </a:r>
            <a:r>
              <a:rPr lang="pt-BR" sz="2000" dirty="0" err="1"/>
              <a:t>feeding</a:t>
            </a:r>
            <a:r>
              <a:rPr lang="pt-BR" sz="2000" dirty="0"/>
              <a:t> </a:t>
            </a:r>
            <a:r>
              <a:rPr lang="pt-BR" sz="2000" dirty="0" err="1"/>
              <a:t>regimens</a:t>
            </a:r>
            <a:r>
              <a:rPr lang="pt-BR" sz="2000" dirty="0"/>
              <a:t> </a:t>
            </a:r>
            <a:r>
              <a:rPr lang="pt-BR" sz="2000" dirty="0" err="1"/>
              <a:t>on</a:t>
            </a:r>
            <a:r>
              <a:rPr lang="pt-BR" sz="2000" dirty="0"/>
              <a:t> </a:t>
            </a:r>
            <a:r>
              <a:rPr lang="pt-BR" sz="2000" dirty="0" err="1"/>
              <a:t>incidence</a:t>
            </a:r>
            <a:r>
              <a:rPr lang="pt-BR" sz="2000" dirty="0"/>
              <a:t> </a:t>
            </a:r>
            <a:r>
              <a:rPr lang="pt-BR" sz="2000" dirty="0" err="1"/>
              <a:t>of</a:t>
            </a:r>
            <a:r>
              <a:rPr lang="pt-BR" sz="2000" dirty="0"/>
              <a:t> neonatal </a:t>
            </a:r>
            <a:r>
              <a:rPr lang="pt-BR" sz="2000" dirty="0" err="1"/>
              <a:t>necrotising</a:t>
            </a:r>
            <a:r>
              <a:rPr lang="pt-BR" sz="2000" dirty="0"/>
              <a:t> </a:t>
            </a:r>
            <a:r>
              <a:rPr lang="pt-BR" sz="2000" dirty="0" err="1"/>
              <a:t>enterocolitis</a:t>
            </a:r>
            <a:r>
              <a:rPr lang="pt-BR" sz="2000" dirty="0"/>
              <a:t>: a </a:t>
            </a:r>
            <a:r>
              <a:rPr lang="pt-BR" sz="2000" dirty="0" err="1"/>
              <a:t>systematic</a:t>
            </a:r>
            <a:r>
              <a:rPr lang="pt-BR" sz="2000" dirty="0"/>
              <a:t> review </a:t>
            </a:r>
            <a:r>
              <a:rPr lang="pt-BR" sz="2000" dirty="0" err="1"/>
              <a:t>and</a:t>
            </a:r>
            <a:r>
              <a:rPr lang="pt-BR" sz="2000" dirty="0"/>
              <a:t> </a:t>
            </a:r>
            <a:r>
              <a:rPr lang="pt-BR" sz="2000" dirty="0" err="1"/>
              <a:t>metaanalysis</a:t>
            </a:r>
            <a:r>
              <a:rPr lang="pt-BR" sz="2000" dirty="0"/>
              <a:t> </a:t>
            </a:r>
            <a:r>
              <a:rPr lang="pt-BR" sz="2000" dirty="0" err="1"/>
              <a:t>of</a:t>
            </a:r>
            <a:r>
              <a:rPr lang="pt-BR" sz="2000" dirty="0"/>
              <a:t> </a:t>
            </a:r>
            <a:r>
              <a:rPr lang="pt-BR" sz="2000" dirty="0" err="1"/>
              <a:t>observational</a:t>
            </a:r>
            <a:r>
              <a:rPr lang="pt-BR" sz="2000" dirty="0"/>
              <a:t> </a:t>
            </a:r>
            <a:r>
              <a:rPr lang="pt-BR" sz="2000" dirty="0" err="1"/>
              <a:t>studies</a:t>
            </a:r>
            <a:r>
              <a:rPr lang="pt-BR" sz="2000" dirty="0"/>
              <a:t>. </a:t>
            </a:r>
            <a:r>
              <a:rPr lang="pt-BR" sz="2000" dirty="0" err="1"/>
              <a:t>Arch</a:t>
            </a:r>
            <a:r>
              <a:rPr lang="pt-BR" sz="2000" dirty="0"/>
              <a:t> </a:t>
            </a:r>
            <a:r>
              <a:rPr lang="pt-BR" sz="2000" dirty="0" err="1"/>
              <a:t>Dis</a:t>
            </a:r>
            <a:r>
              <a:rPr lang="pt-BR" sz="2000" dirty="0"/>
              <a:t> </a:t>
            </a:r>
            <a:r>
              <a:rPr lang="pt-BR" sz="2000" dirty="0" err="1"/>
              <a:t>Child</a:t>
            </a:r>
            <a:r>
              <a:rPr lang="pt-BR" sz="2000" dirty="0"/>
              <a:t> Fetal Neonatal Ed 2005;90:F147-51.</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8. Morris </a:t>
            </a:r>
            <a:r>
              <a:rPr lang="pt-BR" sz="2000" dirty="0" err="1"/>
              <a:t>BH,Miller-Loncar</a:t>
            </a:r>
            <a:r>
              <a:rPr lang="pt-BR" sz="2000" dirty="0"/>
              <a:t> CL, </a:t>
            </a:r>
            <a:r>
              <a:rPr lang="pt-BR" sz="2000" dirty="0" err="1"/>
              <a:t>Landry</a:t>
            </a:r>
            <a:r>
              <a:rPr lang="pt-BR" sz="2000" dirty="0"/>
              <a:t> SH, Smith KE, Swank PR, </a:t>
            </a:r>
            <a:r>
              <a:rPr lang="pt-BR" sz="2000" dirty="0" err="1"/>
              <a:t>Denson</a:t>
            </a:r>
            <a:r>
              <a:rPr lang="pt-BR" sz="2000" dirty="0"/>
              <a:t> SE. </a:t>
            </a:r>
            <a:r>
              <a:rPr lang="pt-BR" sz="2000" dirty="0" err="1"/>
              <a:t>Feeding</a:t>
            </a:r>
            <a:r>
              <a:rPr lang="pt-BR" sz="2000" dirty="0"/>
              <a:t>, medical </a:t>
            </a:r>
            <a:r>
              <a:rPr lang="pt-BR" sz="2000" dirty="0" err="1"/>
              <a:t>factors</a:t>
            </a:r>
            <a:r>
              <a:rPr lang="pt-BR" sz="2000" dirty="0"/>
              <a:t>, </a:t>
            </a:r>
            <a:r>
              <a:rPr lang="pt-BR" sz="2000" dirty="0" err="1"/>
              <a:t>and</a:t>
            </a:r>
            <a:r>
              <a:rPr lang="pt-BR" sz="2000" dirty="0"/>
              <a:t> </a:t>
            </a:r>
            <a:r>
              <a:rPr lang="pt-BR" sz="2000" dirty="0" err="1"/>
              <a:t>developmental</a:t>
            </a:r>
            <a:r>
              <a:rPr lang="pt-BR" sz="2000" dirty="0"/>
              <a:t> </a:t>
            </a:r>
            <a:r>
              <a:rPr lang="pt-BR" sz="2000" dirty="0" err="1"/>
              <a:t>outcome</a:t>
            </a:r>
            <a:r>
              <a:rPr lang="pt-BR" sz="2000" dirty="0"/>
              <a:t> in </a:t>
            </a:r>
            <a:r>
              <a:rPr lang="pt-BR" sz="2000" dirty="0" err="1"/>
              <a:t>premature</a:t>
            </a:r>
            <a:r>
              <a:rPr lang="pt-BR" sz="2000" dirty="0"/>
              <a:t> </a:t>
            </a:r>
            <a:r>
              <a:rPr lang="pt-BR" sz="2000" dirty="0" err="1"/>
              <a:t>infants</a:t>
            </a:r>
            <a:r>
              <a:rPr lang="pt-BR" sz="2000" dirty="0"/>
              <a:t>. </a:t>
            </a:r>
            <a:r>
              <a:rPr lang="pt-BR" sz="2000" dirty="0" err="1"/>
              <a:t>Clin</a:t>
            </a:r>
            <a:r>
              <a:rPr lang="pt-BR" sz="2000" dirty="0"/>
              <a:t> </a:t>
            </a:r>
            <a:r>
              <a:rPr lang="pt-BR" sz="2000" dirty="0" err="1"/>
              <a:t>Pediatr</a:t>
            </a:r>
            <a:r>
              <a:rPr lang="pt-BR" sz="2000" dirty="0"/>
              <a:t> (</a:t>
            </a:r>
            <a:r>
              <a:rPr lang="pt-BR" sz="2000" dirty="0" err="1"/>
              <a:t>Phila</a:t>
            </a:r>
            <a:r>
              <a:rPr lang="pt-BR" sz="2000" dirty="0"/>
              <a:t>) 1999;38:451-7.</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9. </a:t>
            </a:r>
            <a:r>
              <a:rPr lang="pt-BR" sz="2000" dirty="0" err="1"/>
              <a:t>Lucchini</a:t>
            </a:r>
            <a:r>
              <a:rPr lang="pt-BR" sz="2000" dirty="0"/>
              <a:t> R, </a:t>
            </a:r>
            <a:r>
              <a:rPr lang="pt-BR" sz="2000" dirty="0" err="1"/>
              <a:t>Bizzarri</a:t>
            </a:r>
            <a:r>
              <a:rPr lang="pt-BR" sz="2000" dirty="0"/>
              <a:t> B, </a:t>
            </a:r>
            <a:r>
              <a:rPr lang="pt-BR" sz="2000" dirty="0" err="1"/>
              <a:t>Giampietro</a:t>
            </a:r>
            <a:r>
              <a:rPr lang="pt-BR" sz="2000" dirty="0"/>
              <a:t> S, De Curtis M. </a:t>
            </a:r>
            <a:r>
              <a:rPr lang="pt-BR" sz="2000" dirty="0" err="1"/>
              <a:t>Feeding</a:t>
            </a:r>
            <a:r>
              <a:rPr lang="pt-BR" sz="2000" dirty="0"/>
              <a:t> </a:t>
            </a:r>
            <a:r>
              <a:rPr lang="pt-BR" sz="2000" dirty="0" err="1"/>
              <a:t>intolerance</a:t>
            </a:r>
            <a:r>
              <a:rPr lang="pt-BR" sz="2000" dirty="0"/>
              <a:t> in </a:t>
            </a:r>
            <a:r>
              <a:rPr lang="pt-BR" sz="2000" dirty="0" err="1"/>
              <a:t>preterm</a:t>
            </a:r>
            <a:r>
              <a:rPr lang="pt-BR" sz="2000" dirty="0"/>
              <a:t> </a:t>
            </a:r>
            <a:r>
              <a:rPr lang="pt-BR" sz="2000" dirty="0" err="1"/>
              <a:t>infants</a:t>
            </a:r>
            <a:r>
              <a:rPr lang="pt-BR" sz="2000" dirty="0"/>
              <a:t>. </a:t>
            </a:r>
            <a:r>
              <a:rPr lang="pt-BR" sz="2000" dirty="0" err="1"/>
              <a:t>How</a:t>
            </a:r>
            <a:r>
              <a:rPr lang="pt-BR" sz="2000" dirty="0"/>
              <a:t> </a:t>
            </a:r>
            <a:r>
              <a:rPr lang="pt-BR" sz="2000" dirty="0" err="1"/>
              <a:t>to</a:t>
            </a:r>
            <a:r>
              <a:rPr lang="pt-BR" sz="2000" dirty="0"/>
              <a:t> </a:t>
            </a:r>
            <a:r>
              <a:rPr lang="pt-BR" sz="2000" dirty="0" err="1"/>
              <a:t>understand</a:t>
            </a:r>
            <a:r>
              <a:rPr lang="pt-BR" sz="2000" dirty="0"/>
              <a:t> </a:t>
            </a:r>
            <a:r>
              <a:rPr lang="pt-BR" sz="2000" dirty="0" err="1"/>
              <a:t>the</a:t>
            </a:r>
            <a:r>
              <a:rPr lang="pt-BR" sz="2000" dirty="0"/>
              <a:t> </a:t>
            </a:r>
            <a:r>
              <a:rPr lang="pt-BR" sz="2000" dirty="0" err="1"/>
              <a:t>warning</a:t>
            </a:r>
            <a:r>
              <a:rPr lang="pt-BR" sz="2000" dirty="0"/>
              <a:t> </a:t>
            </a:r>
            <a:r>
              <a:rPr lang="pt-BR" sz="2000" dirty="0" err="1"/>
              <a:t>signs</a:t>
            </a:r>
            <a:r>
              <a:rPr lang="pt-BR" sz="2000" dirty="0"/>
              <a:t>. J </a:t>
            </a:r>
            <a:r>
              <a:rPr lang="pt-BR" sz="2000" dirty="0" err="1"/>
              <a:t>Matern</a:t>
            </a:r>
            <a:r>
              <a:rPr lang="pt-BR" sz="2000" dirty="0"/>
              <a:t> Fetal Neonatal </a:t>
            </a:r>
            <a:r>
              <a:rPr lang="pt-BR" sz="2000" dirty="0" err="1"/>
              <a:t>Med</a:t>
            </a:r>
            <a:r>
              <a:rPr lang="pt-BR" sz="2000" dirty="0"/>
              <a:t> 2011;24(</a:t>
            </a:r>
            <a:r>
              <a:rPr lang="pt-BR" sz="2000" dirty="0" err="1"/>
              <a:t>Suppl</a:t>
            </a:r>
            <a:r>
              <a:rPr lang="pt-BR" sz="2000" dirty="0"/>
              <a:t> 1):72-4.</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10. </a:t>
            </a:r>
            <a:r>
              <a:rPr lang="pt-BR" sz="2000" dirty="0" err="1"/>
              <a:t>Shulman</a:t>
            </a:r>
            <a:r>
              <a:rPr lang="pt-BR" sz="2000" dirty="0"/>
              <a:t> RJ, Ou CN, Smith EO. </a:t>
            </a:r>
            <a:r>
              <a:rPr lang="pt-BR" sz="2000" dirty="0" err="1"/>
              <a:t>Evaluation</a:t>
            </a:r>
            <a:r>
              <a:rPr lang="pt-BR" sz="2000" dirty="0"/>
              <a:t> </a:t>
            </a:r>
            <a:r>
              <a:rPr lang="pt-BR" sz="2000" dirty="0" err="1"/>
              <a:t>of</a:t>
            </a:r>
            <a:r>
              <a:rPr lang="pt-BR" sz="2000" dirty="0"/>
              <a:t> </a:t>
            </a:r>
            <a:r>
              <a:rPr lang="pt-BR" sz="2000" dirty="0" err="1"/>
              <a:t>potential</a:t>
            </a:r>
            <a:r>
              <a:rPr lang="pt-BR" sz="2000" dirty="0"/>
              <a:t> </a:t>
            </a:r>
            <a:r>
              <a:rPr lang="pt-BR" sz="2000" dirty="0" err="1"/>
              <a:t>factors</a:t>
            </a:r>
            <a:r>
              <a:rPr lang="pt-BR" sz="2000" dirty="0"/>
              <a:t> </a:t>
            </a:r>
            <a:r>
              <a:rPr lang="pt-BR" sz="2000" dirty="0" err="1"/>
              <a:t>predicting</a:t>
            </a:r>
            <a:r>
              <a:rPr lang="pt-BR" sz="2000" dirty="0"/>
              <a:t> </a:t>
            </a:r>
            <a:r>
              <a:rPr lang="pt-BR" sz="2000" dirty="0" err="1"/>
              <a:t>attainment</a:t>
            </a:r>
            <a:r>
              <a:rPr lang="pt-BR" sz="2000" dirty="0"/>
              <a:t> </a:t>
            </a:r>
            <a:r>
              <a:rPr lang="pt-BR" sz="2000" dirty="0" err="1"/>
              <a:t>of</a:t>
            </a:r>
            <a:r>
              <a:rPr lang="pt-BR" sz="2000" dirty="0"/>
              <a:t> </a:t>
            </a:r>
            <a:r>
              <a:rPr lang="pt-BR" sz="2000" dirty="0" err="1"/>
              <a:t>full</a:t>
            </a:r>
            <a:r>
              <a:rPr lang="pt-BR" sz="2000" dirty="0"/>
              <a:t> </a:t>
            </a:r>
            <a:r>
              <a:rPr lang="pt-BR" sz="2000" dirty="0" err="1"/>
              <a:t>gavage</a:t>
            </a:r>
            <a:r>
              <a:rPr lang="pt-BR" sz="2000" dirty="0"/>
              <a:t> </a:t>
            </a:r>
            <a:r>
              <a:rPr lang="pt-BR" sz="2000" dirty="0" err="1"/>
              <a:t>feedings</a:t>
            </a:r>
            <a:r>
              <a:rPr lang="pt-BR" sz="2000" dirty="0"/>
              <a:t> in </a:t>
            </a:r>
            <a:r>
              <a:rPr lang="pt-BR" sz="2000" dirty="0" err="1"/>
              <a:t>preterm</a:t>
            </a:r>
            <a:r>
              <a:rPr lang="pt-BR" sz="2000" dirty="0"/>
              <a:t> </a:t>
            </a:r>
            <a:r>
              <a:rPr lang="pt-BR" sz="2000" dirty="0" err="1"/>
              <a:t>infants</a:t>
            </a:r>
            <a:r>
              <a:rPr lang="pt-BR" sz="2000" dirty="0"/>
              <a:t>. </a:t>
            </a:r>
            <a:r>
              <a:rPr lang="pt-BR" sz="2000" dirty="0" err="1"/>
              <a:t>Neonatology</a:t>
            </a:r>
            <a:r>
              <a:rPr lang="pt-BR" sz="2000" dirty="0"/>
              <a:t> 2011;99:38-44.</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BR" smtClean="0">
                <a:solidFill>
                  <a:schemeClr val="tx1"/>
                </a:solidFill>
              </a:rPr>
              <a:t>Referências</a:t>
            </a:r>
          </a:p>
        </p:txBody>
      </p:sp>
      <p:sp>
        <p:nvSpPr>
          <p:cNvPr id="30723" name="Espaço Reservado para Conteúdo 2"/>
          <p:cNvSpPr>
            <a:spLocks noGrp="1"/>
          </p:cNvSpPr>
          <p:nvPr>
            <p:ph idx="1"/>
          </p:nvPr>
        </p:nvSpPr>
        <p:spPr>
          <a:xfrm>
            <a:off x="422275" y="2103438"/>
            <a:ext cx="11347450" cy="3932237"/>
          </a:xfrm>
        </p:spPr>
        <p:txBody>
          <a:bodyPr/>
          <a:lstStyle/>
          <a:p>
            <a:pPr marL="0" indent="0" algn="just">
              <a:lnSpc>
                <a:spcPct val="120000"/>
              </a:lnSpc>
              <a:spcBef>
                <a:spcPct val="0"/>
              </a:spcBef>
              <a:buFont typeface="Garamond" pitchFamily="18" charset="0"/>
              <a:buNone/>
            </a:pPr>
            <a:r>
              <a:rPr lang="pt-BR" sz="1200" smtClean="0"/>
              <a:t>11. Kaminski MM, Clancy KL, Steward DK. Dilemmas surrounding interpretation of gastric residuals in the NICU setting. ICAN 2014;6:286-94.</a:t>
            </a:r>
          </a:p>
          <a:p>
            <a:pPr marL="0" indent="0" algn="just">
              <a:lnSpc>
                <a:spcPct val="120000"/>
              </a:lnSpc>
              <a:spcBef>
                <a:spcPct val="0"/>
              </a:spcBef>
              <a:buFont typeface="Garamond" pitchFamily="18" charset="0"/>
              <a:buNone/>
            </a:pPr>
            <a:r>
              <a:rPr lang="pt-BR" sz="1200" smtClean="0"/>
              <a:t>12. Thomas S, Singh B, Rochow N, Chessell L,Wilson J, Cunningham K, et al., eds. Gastric Residuals In Preterm Infants As Predictor Of Tolerance To Early Enteral Feeds (grip Trial). The 5th Congress of the European Academy</a:t>
            </a:r>
          </a:p>
          <a:p>
            <a:pPr marL="0" indent="0" algn="just">
              <a:lnSpc>
                <a:spcPct val="120000"/>
              </a:lnSpc>
              <a:spcBef>
                <a:spcPct val="0"/>
              </a:spcBef>
              <a:buFont typeface="Garamond" pitchFamily="18" charset="0"/>
              <a:buNone/>
            </a:pPr>
            <a:r>
              <a:rPr lang="pt-BR" sz="1200" smtClean="0"/>
              <a:t>of Paediatric Societies EAPS 2014 17-21 October 2014; Barcelona, Spain: Arch Dis Child.</a:t>
            </a:r>
          </a:p>
          <a:p>
            <a:pPr marL="0" indent="0" algn="just">
              <a:lnSpc>
                <a:spcPct val="120000"/>
              </a:lnSpc>
              <a:spcBef>
                <a:spcPct val="0"/>
              </a:spcBef>
              <a:buFont typeface="Garamond" pitchFamily="18" charset="0"/>
              <a:buNone/>
            </a:pPr>
            <a:r>
              <a:rPr lang="pt-BR" sz="1200" smtClean="0"/>
              <a:t>13. Parker L, Torrazza RM, Li Y, Talaga E, Shuster J, Neu J. Aspiration and evaluation of gastric residuals in the neonatal intensive care unit: state of the science. J Perinat Neonatal Nurs 2015;29:51-9.</a:t>
            </a:r>
          </a:p>
          <a:p>
            <a:pPr marL="0" indent="0" algn="just">
              <a:lnSpc>
                <a:spcPct val="120000"/>
              </a:lnSpc>
              <a:spcBef>
                <a:spcPct val="0"/>
              </a:spcBef>
              <a:buFont typeface="Garamond" pitchFamily="18" charset="0"/>
              <a:buNone/>
            </a:pPr>
            <a:r>
              <a:rPr lang="pt-BR" sz="1200" smtClean="0"/>
              <a:t>14. Torrazza RM, Parker LA, Li Y, Talaga E, Shuster J, Neu J. The value of routine evaluation of gastric residuals in very low birth weight infants. J Perinatol 2015;35:57-60.</a:t>
            </a:r>
          </a:p>
          <a:p>
            <a:pPr marL="0" indent="0" algn="just">
              <a:lnSpc>
                <a:spcPct val="120000"/>
              </a:lnSpc>
              <a:spcBef>
                <a:spcPct val="0"/>
              </a:spcBef>
              <a:buFont typeface="Garamond" pitchFamily="18" charset="0"/>
              <a:buNone/>
            </a:pPr>
            <a:r>
              <a:rPr lang="pt-BR" sz="1200" smtClean="0"/>
              <a:t>15. Bell MJ, Ternberg JL, Feigin RD, Keating JP, Marshall R, Barton L, et al. Neonatal necrotizing enterocolitis. Therapeutic decisions based upon clinical staging. Ann Surg 1978;187:1-7.</a:t>
            </a:r>
          </a:p>
          <a:p>
            <a:pPr marL="0" indent="0" algn="just">
              <a:lnSpc>
                <a:spcPct val="120000"/>
              </a:lnSpc>
              <a:spcBef>
                <a:spcPct val="0"/>
              </a:spcBef>
              <a:buFont typeface="Garamond" pitchFamily="18" charset="0"/>
              <a:buNone/>
            </a:pPr>
            <a:r>
              <a:rPr lang="pt-BR" sz="1200" smtClean="0"/>
              <a:t>16. Walsh MC, Kliegman RM, Hack M. Severity of necrotizing enterocolitis: influence on outcome at 2 years of age. Pediatrics 1989;84:808-14.</a:t>
            </a:r>
          </a:p>
          <a:p>
            <a:pPr marL="0" indent="0" algn="just">
              <a:lnSpc>
                <a:spcPct val="120000"/>
              </a:lnSpc>
              <a:spcBef>
                <a:spcPct val="0"/>
              </a:spcBef>
              <a:buFont typeface="Garamond" pitchFamily="18" charset="0"/>
              <a:buNone/>
            </a:pPr>
            <a:r>
              <a:rPr lang="pt-BR" sz="1200" smtClean="0"/>
              <a:t>17. Bertino E, Giuliani F, Prandi G, Coscia A, Martano C, Fabris C. Necrotizing enterocolitis: risk factor analysis and role of gastric residuals in very low birth weight infants. J Pediatr Gastroenterol Nutr 2009;48:437-42.</a:t>
            </a:r>
          </a:p>
          <a:p>
            <a:pPr marL="0" indent="0" algn="just">
              <a:lnSpc>
                <a:spcPct val="120000"/>
              </a:lnSpc>
              <a:spcBef>
                <a:spcPct val="0"/>
              </a:spcBef>
              <a:buFont typeface="Garamond" pitchFamily="18" charset="0"/>
              <a:buNone/>
            </a:pPr>
            <a:r>
              <a:rPr lang="pt-BR" sz="1200" smtClean="0"/>
              <a:t>18. Moore TA,Wilson ME. Feeding intolerance: a concept analysis. Adv Neonatal Care 2011;11:149-54.</a:t>
            </a:r>
          </a:p>
          <a:p>
            <a:pPr marL="0" indent="0" algn="just">
              <a:lnSpc>
                <a:spcPct val="120000"/>
              </a:lnSpc>
              <a:spcBef>
                <a:spcPct val="0"/>
              </a:spcBef>
              <a:buFont typeface="Garamond" pitchFamily="18" charset="0"/>
              <a:buNone/>
            </a:pPr>
            <a:r>
              <a:rPr lang="pt-BR" sz="1200" smtClean="0"/>
              <a:t>19. Juve-Udina ME, Valls-Miro C, Carreno-Granero A,Martinez-Estalella G, Monterde-Prat D, Domingo-Felici CM, et al. To return or to discard? Randomised trial on gastric residual volume management. Intensive Crit Care Nurs 2009;25:258-67.</a:t>
            </a:r>
          </a:p>
          <a:p>
            <a:pPr marL="0" indent="0" algn="just">
              <a:lnSpc>
                <a:spcPct val="120000"/>
              </a:lnSpc>
              <a:spcBef>
                <a:spcPct val="0"/>
              </a:spcBef>
              <a:buFont typeface="Garamond" pitchFamily="18" charset="0"/>
              <a:buNone/>
            </a:pPr>
            <a:r>
              <a:rPr lang="pt-BR" sz="1200" smtClean="0"/>
              <a:t>20. Hodges C, Vincent PA. Why do NICU nurses not refeed gastric residuals prior to feeding by gavage? Neonatal Netw 1993;12:37-40.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r>
              <a:rPr lang="pt-BR" smtClean="0">
                <a:solidFill>
                  <a:schemeClr val="tx1"/>
                </a:solidFill>
              </a:rPr>
              <a:t>Referências</a:t>
            </a:r>
          </a:p>
        </p:txBody>
      </p:sp>
      <p:sp>
        <p:nvSpPr>
          <p:cNvPr id="31747" name="Espaço Reservado para Conteúdo 2"/>
          <p:cNvSpPr>
            <a:spLocks noGrp="1"/>
          </p:cNvSpPr>
          <p:nvPr>
            <p:ph idx="1"/>
          </p:nvPr>
        </p:nvSpPr>
        <p:spPr>
          <a:xfrm>
            <a:off x="401638" y="2103438"/>
            <a:ext cx="11388725" cy="3932237"/>
          </a:xfrm>
        </p:spPr>
        <p:txBody>
          <a:bodyPr/>
          <a:lstStyle/>
          <a:p>
            <a:pPr marL="0" indent="0" algn="just">
              <a:lnSpc>
                <a:spcPct val="120000"/>
              </a:lnSpc>
              <a:spcBef>
                <a:spcPct val="0"/>
              </a:spcBef>
              <a:buFont typeface="Garamond" pitchFamily="18" charset="0"/>
              <a:buNone/>
            </a:pPr>
            <a:r>
              <a:rPr lang="pt-BR" sz="1200" smtClean="0"/>
              <a:t>21. Salas AA, Cuna A, Bhat R, McGwin G Jr, Carlo WA, Ambalavanan N. A randomised trial of re-feeding gastric residuals in preterm infants. Arch Dis Child Fetal Neonatal Ed 2015;100:F224-8.</a:t>
            </a:r>
          </a:p>
          <a:p>
            <a:pPr marL="0" indent="0" algn="just">
              <a:lnSpc>
                <a:spcPct val="120000"/>
              </a:lnSpc>
              <a:spcBef>
                <a:spcPct val="0"/>
              </a:spcBef>
              <a:buFont typeface="Garamond" pitchFamily="18" charset="0"/>
              <a:buNone/>
            </a:pPr>
            <a:r>
              <a:rPr lang="pt-BR" sz="1200" smtClean="0"/>
              <a:t>22. Duro D, Mitchell PD, Kalish LA, Martin C, McCarthy M, Jaksic T, et al. Risk factors for parenteral nutrition-associated liver disease following surgical therapy for necrotizing enterocolitis: a Glaser Pediatric Research Network Study [corrected]. J Pediatr Gastroenterol Nutr 2011;52:595-600.</a:t>
            </a:r>
          </a:p>
          <a:p>
            <a:pPr marL="0" indent="0" algn="just">
              <a:lnSpc>
                <a:spcPct val="120000"/>
              </a:lnSpc>
              <a:spcBef>
                <a:spcPct val="0"/>
              </a:spcBef>
              <a:buFont typeface="Garamond" pitchFamily="18" charset="0"/>
              <a:buNone/>
            </a:pPr>
            <a:r>
              <a:rPr lang="pt-BR" sz="1200" smtClean="0"/>
              <a:t>23. Ehrenkranz RA, Dusick AM, Vohr BR,Wright LL,Wrage LA, Poole WK. Growth in the neonatal intensive care unit influences neurodevelopmental and growth outcomes of extremely low birth weight infants. Pediatrics 2006;117:1253-61.</a:t>
            </a:r>
          </a:p>
          <a:p>
            <a:pPr marL="0" indent="0" algn="just">
              <a:lnSpc>
                <a:spcPct val="120000"/>
              </a:lnSpc>
              <a:spcBef>
                <a:spcPct val="0"/>
              </a:spcBef>
              <a:buFont typeface="Garamond" pitchFamily="18" charset="0"/>
              <a:buNone/>
            </a:pPr>
            <a:r>
              <a:rPr lang="pt-BR" sz="1200" smtClean="0"/>
              <a:t>24. Hermansen MC, Hermansen MG. Intravascular catheter complications in the neonatal intensive care unit. Clin Perinatol 2005;32:141-56, vii.</a:t>
            </a:r>
          </a:p>
          <a:p>
            <a:pPr marL="0" indent="0" algn="just">
              <a:lnSpc>
                <a:spcPct val="120000"/>
              </a:lnSpc>
              <a:spcBef>
                <a:spcPct val="0"/>
              </a:spcBef>
              <a:buFont typeface="Garamond" pitchFamily="18" charset="0"/>
              <a:buNone/>
            </a:pPr>
            <a:r>
              <a:rPr lang="pt-BR" sz="1200" smtClean="0"/>
              <a:t>25. Cobb BA, Carlo WA, Ambalavanan N. Gastric residuals and their relationship to necrotizing enterocolitis in very low birth weight infants. Pediatrics 2004;113:50-3.</a:t>
            </a:r>
          </a:p>
          <a:p>
            <a:pPr marL="0" indent="0" algn="just">
              <a:lnSpc>
                <a:spcPct val="120000"/>
              </a:lnSpc>
              <a:spcBef>
                <a:spcPct val="0"/>
              </a:spcBef>
              <a:buFont typeface="Garamond" pitchFamily="18" charset="0"/>
              <a:buNone/>
            </a:pPr>
            <a:r>
              <a:rPr lang="pt-BR" sz="1200" smtClean="0"/>
              <a:t>26. Kaur A, Kler N, Saluja S, Modi M, Soni A, Thakur A, et al. Abdominal circumference or gastric residual volume as measure of feed intolerance in VLBW infants. J Pediatr Gastroenterol Nutr 2015;60:259-63. </a:t>
            </a:r>
          </a:p>
          <a:p>
            <a:pPr marL="0" indent="0" algn="just">
              <a:lnSpc>
                <a:spcPct val="120000"/>
              </a:lnSpc>
              <a:spcBef>
                <a:spcPct val="0"/>
              </a:spcBef>
              <a:buFont typeface="Garamond" pitchFamily="18" charset="0"/>
              <a:buNone/>
            </a:pPr>
            <a:r>
              <a:rPr lang="pt-BR" sz="1200" smtClean="0"/>
              <a:t>27. Kirpalani H,Millar D, Lemyre B, Yoder BA, Chiu A, Roberts RS, et al. A trial comparing noninvasive ventilation strategies in preterm infants. N Engl J Med 2013;369:611-20.</a:t>
            </a:r>
          </a:p>
          <a:p>
            <a:pPr marL="0" indent="0" algn="just">
              <a:lnSpc>
                <a:spcPct val="120000"/>
              </a:lnSpc>
              <a:spcBef>
                <a:spcPct val="0"/>
              </a:spcBef>
              <a:buFont typeface="Garamond" pitchFamily="18" charset="0"/>
              <a:buNone/>
            </a:pPr>
            <a:r>
              <a:rPr lang="pt-BR" sz="1200" smtClean="0"/>
              <a:t>28. Riskin A, Hochwald O, Bader D, Srugo I, Naftali G, Kugelman A, et al. The effects of lactulose supplementation to enteral feedings in premature infants: a pilot study. J Pediatr 2010;156.</a:t>
            </a:r>
          </a:p>
          <a:p>
            <a:pPr marL="0" indent="0" algn="just">
              <a:lnSpc>
                <a:spcPct val="120000"/>
              </a:lnSpc>
              <a:spcBef>
                <a:spcPct val="0"/>
              </a:spcBef>
              <a:buFont typeface="Garamond" pitchFamily="18" charset="0"/>
              <a:buNone/>
            </a:pPr>
            <a:r>
              <a:rPr lang="pt-BR" sz="1200" smtClean="0"/>
              <a:t>29. Simpson C, Schanler RJ, Lau C. Early introduction of oral feeding in preterm infants. Pediatrics 2002;110:517-22.</a:t>
            </a:r>
          </a:p>
          <a:p>
            <a:pPr marL="0" indent="0" algn="just">
              <a:lnSpc>
                <a:spcPct val="120000"/>
              </a:lnSpc>
              <a:spcBef>
                <a:spcPct val="0"/>
              </a:spcBef>
              <a:buFont typeface="Garamond" pitchFamily="18" charset="0"/>
              <a:buNone/>
            </a:pPr>
            <a:r>
              <a:rPr lang="pt-BR" sz="1200" smtClean="0"/>
              <a:t>30. Riskin A, Mor F, Kugelman A, Shoris I, Bader D. Can food thickening improve the ability of premature infants to acquire full oral feeding earlier? A pilot study. Harefuah 2015;154:769-73.</a:t>
            </a:r>
          </a:p>
          <a:p>
            <a:pPr marL="0" indent="0" algn="just">
              <a:lnSpc>
                <a:spcPct val="120000"/>
              </a:lnSpc>
              <a:spcBef>
                <a:spcPct val="0"/>
              </a:spcBef>
              <a:buFont typeface="Garamond" pitchFamily="18" charset="0"/>
              <a:buNone/>
            </a:pPr>
            <a:endParaRPr lang="pt-BR" sz="12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p:txBody>
          <a:bodyPr/>
          <a:lstStyle/>
          <a:p>
            <a:pPr algn="ctr"/>
            <a:r>
              <a:rPr lang="pt-BR" sz="3600" b="1" smtClean="0">
                <a:solidFill>
                  <a:srgbClr val="0000FF"/>
                </a:solidFill>
              </a:rPr>
              <a:t>Nota do Editor do site, Dr. Paulo R. Margotto. Consultem também! Aqui e Agora! Estudando Juntos!</a:t>
            </a:r>
          </a:p>
        </p:txBody>
      </p:sp>
      <p:pic>
        <p:nvPicPr>
          <p:cNvPr id="54276" name="Picture 4" descr="Livros-2"/>
          <p:cNvPicPr>
            <a:picLocks noGrp="1" noChangeAspect="1" noChangeArrowheads="1"/>
          </p:cNvPicPr>
          <p:nvPr>
            <p:ph type="body" idx="1"/>
          </p:nvPr>
        </p:nvPicPr>
        <p:blipFill>
          <a:blip r:embed="rId2"/>
          <a:srcRect/>
          <a:stretch>
            <a:fillRect/>
          </a:stretch>
        </p:blipFill>
        <p:spPr>
          <a:xfrm>
            <a:off x="3736975" y="2236788"/>
            <a:ext cx="4414838" cy="3932237"/>
          </a:xfrm>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a:xfrm>
            <a:off x="1042988" y="2800350"/>
            <a:ext cx="10058400" cy="3932238"/>
          </a:xfrm>
        </p:spPr>
        <p:txBody>
          <a:bodyPr/>
          <a:lstStyle/>
          <a:p>
            <a:pPr>
              <a:lnSpc>
                <a:spcPct val="80000"/>
              </a:lnSpc>
            </a:pPr>
            <a:r>
              <a:rPr lang="pt-BR" altLang="ja-JP" sz="1400" smtClean="0">
                <a:ea typeface="MS PGothic" pitchFamily="34" charset="-128"/>
              </a:rPr>
              <a:t>Existem poucas informações relacionadas à avaliação de resíduo gástrico (RG) antes da alimentação em prematuros. A proposta desse estudo é comparar entre as crianças que foram submetidas à rotina de RG e as que não foram 1) o volume das dietas na segunda e terceira semana de vida; 2) o  número de dias para a nutrição enteral completa; 3) o  crescimento e a incidência de complicações. O RG é desprezado o que provavelmente acarreta numa perda de enzimas e ácidos gástricos essenciais. O ato de aspiração pode causar irritação e lesão da mucosa gástrica. A rotina de avaliação de RG é uma prática muito difundida nas UTIN e não há evidência de que ela melhora o cuidado ou previne complicações como sepse, enterocolite necrosante ou intolerâncias alimentares. O presente estudo mostrou que abolindo esta prática, se consegue mais rapidamente atingir a nutrição enteral plena (6 dias antes!) e 7 dias a menos no cateter central. Não se evidenciou benefício em manter esta prática, podendo inclusive ser maléfica uma vez  que a pressão negativa necessária para retirar o RG pode irritar ou ferir a mucosa gástrica frágil e enzimas essenciais podem ser desperdiçadas quando o RG é descartado. Lembrar que o esvaziamento gástrico é mais lento no pré-termo e não há estudos atuais que relacionam o volume de RG como um indicador de intolerância alimentar. A rotina de avaliação do RG antes de todas as refeições pode ser uma </a:t>
            </a:r>
            <a:r>
              <a:rPr lang="pt-BR" altLang="ja-JP" sz="1400" b="1" smtClean="0">
                <a:ea typeface="MS PGothic" pitchFamily="34" charset="-128"/>
              </a:rPr>
              <a:t>prática desnecessária nas UTIN </a:t>
            </a:r>
            <a:r>
              <a:rPr lang="pt-BR" altLang="ja-JP" sz="1400" smtClean="0">
                <a:ea typeface="MS PGothic" pitchFamily="34" charset="-128"/>
              </a:rPr>
              <a:t>e ainda que a retirada dessa rotina pode diminuir o tempo para implementação da dieta completa e a menor necessidade de acesso venoso central.</a:t>
            </a:r>
            <a:r>
              <a:rPr lang="pt-BR" altLang="ja-JP" sz="1400" b="1" smtClean="0">
                <a:ea typeface="MS PGothic" pitchFamily="34" charset="-128"/>
              </a:rPr>
              <a:t> Quanto ao aspirado verde: </a:t>
            </a:r>
            <a:r>
              <a:rPr lang="pt-BR" altLang="ja-JP" sz="1400" smtClean="0">
                <a:ea typeface="MS PGothic" pitchFamily="34" charset="-128"/>
              </a:rPr>
              <a:t>quase todos os prematuros tem uma função pilórica deficiente e todas eles, em um momento ou outro vão ter um aspirado gástrico verde. Isto não é contraindicação para a suspensão da dieta oral.</a:t>
            </a:r>
            <a:r>
              <a:rPr lang="pt-BR" altLang="ja-JP" sz="1400" b="1" smtClean="0">
                <a:ea typeface="MS PGothic" pitchFamily="34" charset="-128"/>
              </a:rPr>
              <a:t> O presente  estudo sugere que a prática da rotina de avaliação de RG pode não trazer vantagens quando comparada à não realização desta rotina em prematuros assintomáticos.</a:t>
            </a:r>
            <a:r>
              <a:rPr lang="pt-BR" altLang="ja-JP" sz="1400" smtClean="0">
                <a:ea typeface="MS PGothic" pitchFamily="34" charset="-128"/>
              </a:rPr>
              <a:t> </a:t>
            </a:r>
            <a:endParaRPr lang="pt-BR" sz="1400" smtClean="0"/>
          </a:p>
        </p:txBody>
      </p:sp>
      <p:graphicFrame>
        <p:nvGraphicFramePr>
          <p:cNvPr id="55323" name="Group 27"/>
          <p:cNvGraphicFramePr>
            <a:graphicFrameLocks noGrp="1"/>
          </p:cNvGraphicFramePr>
          <p:nvPr/>
        </p:nvGraphicFramePr>
        <p:xfrm>
          <a:off x="1200150" y="1208088"/>
          <a:ext cx="9326563" cy="638175"/>
        </p:xfrm>
        <a:graphic>
          <a:graphicData uri="http://schemas.openxmlformats.org/drawingml/2006/table">
            <a:tbl>
              <a:tblPr/>
              <a:tblGrid>
                <a:gridCol w="3108325"/>
                <a:gridCol w="3109913"/>
                <a:gridCol w="310832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O valor da avalia</a:t>
                      </a:r>
                      <a:r>
                        <a:rPr kumimoji="0" lang="pt-BR" sz="12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de rotina do res</a:t>
                      </a:r>
                      <a:r>
                        <a:rPr kumimoji="0" lang="pt-BR" sz="1200" b="0" i="0" u="none" strike="noStrike" cap="none" normalizeH="0" baseline="0" smtClean="0">
                          <a:ln>
                            <a:noFill/>
                          </a:ln>
                          <a:solidFill>
                            <a:srgbClr val="000066"/>
                          </a:solidFill>
                          <a:effectLst/>
                          <a:latin typeface="Century Gothic"/>
                          <a:ea typeface="Geneva"/>
                          <a:cs typeface="Times New Roman" pitchFamily="18" charset="0"/>
                          <a:hlinkClick r:id="rId2"/>
                        </a:rPr>
                        <a:t>í</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duo g</a:t>
                      </a:r>
                      <a:r>
                        <a:rPr kumimoji="0" lang="pt-BR" sz="1200" b="0" i="0" u="none" strike="noStrike" cap="none" normalizeH="0" baseline="0" smtClean="0">
                          <a:ln>
                            <a:noFill/>
                          </a:ln>
                          <a:solidFill>
                            <a:srgbClr val="000066"/>
                          </a:solidFill>
                          <a:effectLst/>
                          <a:latin typeface="Century Gothic"/>
                          <a:ea typeface="Geneva"/>
                          <a:cs typeface="Times New Roman" pitchFamily="18" charset="0"/>
                          <a:hlinkClick r:id="rId2"/>
                        </a:rPr>
                        <a:t>á</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strico em crian</a:t>
                      </a:r>
                      <a:r>
                        <a:rPr kumimoji="0" lang="pt-BR" sz="12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as de muito baixo peso ao nascer</a:t>
                      </a:r>
                      <a:endParaRPr kumimoji="0" lang="pt-BR" sz="12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RM Torrazza, LA Parker, Y Li, E Talaga, J Shuster and J Neu. Apresenta</a:t>
                      </a:r>
                      <a:r>
                        <a:rPr kumimoji="0" lang="pt-BR" sz="12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Let</a:t>
                      </a:r>
                      <a:r>
                        <a:rPr kumimoji="0" lang="pt-BR" sz="1200" b="0" i="0" u="none" strike="noStrike" cap="none" normalizeH="0" baseline="0" smtClean="0">
                          <a:ln>
                            <a:noFill/>
                          </a:ln>
                          <a:solidFill>
                            <a:srgbClr val="000066"/>
                          </a:solidFill>
                          <a:effectLst/>
                          <a:latin typeface="Century Gothic"/>
                          <a:ea typeface="Geneva"/>
                          <a:cs typeface="Times New Roman" pitchFamily="18" charset="0"/>
                          <a:hlinkClick r:id="rId2"/>
                        </a:rPr>
                        <a:t>í</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cia Sudbrack, Paulo R. Margotto</a:t>
                      </a:r>
                      <a:endParaRPr kumimoji="0" lang="pt-BR" sz="12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Century Gothic"/>
                          <a:cs typeface="Times New Roman" pitchFamily="18" charset="0"/>
                        </a:rPr>
                        <a:t> </a:t>
                      </a:r>
                      <a:r>
                        <a:rPr kumimoji="0" lang="pt-BR" sz="1000" b="0" i="0" u="none" strike="noStrike" cap="none" normalizeH="0" baseline="0" smtClean="0">
                          <a:ln>
                            <a:noFill/>
                          </a:ln>
                          <a:solidFill>
                            <a:srgbClr val="000066"/>
                          </a:solidFill>
                          <a:effectLst/>
                          <a:latin typeface="Century Gothic"/>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5303" name="Picture 7" descr="Clique aqui para ver o artigo">
            <a:hlinkClick r:id="rId2"/>
          </p:cNvPr>
          <p:cNvPicPr>
            <a:picLocks noChangeAspect="1" noChangeArrowheads="1"/>
          </p:cNvPicPr>
          <p:nvPr/>
        </p:nvPicPr>
        <p:blipFill>
          <a:blip r:embed="rId3"/>
          <a:srcRect/>
          <a:stretch>
            <a:fillRect/>
          </a:stretch>
        </p:blipFill>
        <p:spPr bwMode="auto">
          <a:xfrm>
            <a:off x="8699500" y="1316038"/>
            <a:ext cx="371475" cy="371475"/>
          </a:xfrm>
          <a:prstGeom prst="rect">
            <a:avLst/>
          </a:prstGeom>
          <a:noFill/>
        </p:spPr>
      </p:pic>
      <p:graphicFrame>
        <p:nvGraphicFramePr>
          <p:cNvPr id="55368" name="Group 72"/>
          <p:cNvGraphicFramePr>
            <a:graphicFrameLocks noGrp="1"/>
          </p:cNvGraphicFramePr>
          <p:nvPr/>
        </p:nvGraphicFramePr>
        <p:xfrm>
          <a:off x="1233488" y="471488"/>
          <a:ext cx="9286875" cy="700087"/>
        </p:xfrm>
        <a:graphic>
          <a:graphicData uri="http://schemas.openxmlformats.org/drawingml/2006/table">
            <a:tbl>
              <a:tblPr/>
              <a:tblGrid>
                <a:gridCol w="3095625"/>
                <a:gridCol w="3095625"/>
                <a:gridCol w="309562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4"/>
                        </a:rPr>
                        <a:t>O significado do res</a:t>
                      </a:r>
                      <a:r>
                        <a:rPr kumimoji="0" lang="pt-BR" sz="1000" b="0" i="0" u="none" strike="noStrike" cap="none" normalizeH="0" baseline="0" smtClean="0">
                          <a:ln>
                            <a:noFill/>
                          </a:ln>
                          <a:solidFill>
                            <a:srgbClr val="000066"/>
                          </a:solidFill>
                          <a:effectLst/>
                          <a:latin typeface="Century Gothic"/>
                          <a:ea typeface="Geneva"/>
                          <a:cs typeface="Times New Roman" pitchFamily="18" charset="0"/>
                          <a:hlinkClick r:id="rId4"/>
                        </a:rPr>
                        <a:t>í</a:t>
                      </a: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4"/>
                        </a:rPr>
                        <a:t>duo g</a:t>
                      </a:r>
                      <a:r>
                        <a:rPr kumimoji="0" lang="pt-BR" sz="1000" b="0" i="0" u="none" strike="noStrike" cap="none" normalizeH="0" baseline="0" smtClean="0">
                          <a:ln>
                            <a:noFill/>
                          </a:ln>
                          <a:solidFill>
                            <a:srgbClr val="000066"/>
                          </a:solidFill>
                          <a:effectLst/>
                          <a:latin typeface="Century Gothic"/>
                          <a:ea typeface="Geneva"/>
                          <a:cs typeface="Times New Roman" pitchFamily="18" charset="0"/>
                          <a:hlinkClick r:id="rId4"/>
                        </a:rPr>
                        <a:t>á</a:t>
                      </a: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4"/>
                        </a:rPr>
                        <a:t>strico no avan</a:t>
                      </a:r>
                      <a:r>
                        <a:rPr kumimoji="0" lang="pt-BR" sz="1000" b="0" i="0" u="none" strike="noStrike" cap="none" normalizeH="0" baseline="0" smtClean="0">
                          <a:ln>
                            <a:noFill/>
                          </a:ln>
                          <a:solidFill>
                            <a:srgbClr val="000066"/>
                          </a:solidFill>
                          <a:effectLst/>
                          <a:latin typeface="Century Gothic"/>
                          <a:ea typeface="Geneva"/>
                          <a:cs typeface="Times New Roman" pitchFamily="18" charset="0"/>
                          <a:hlinkClick r:id="rId4"/>
                        </a:rPr>
                        <a:t>ç</a:t>
                      </a: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4"/>
                        </a:rPr>
                        <a:t>o da dieta enteral precoce em rec</a:t>
                      </a:r>
                      <a:r>
                        <a:rPr kumimoji="0" lang="pt-BR" sz="1000" b="0" i="0" u="none" strike="noStrike" cap="none" normalizeH="0" baseline="0" smtClean="0">
                          <a:ln>
                            <a:noFill/>
                          </a:ln>
                          <a:solidFill>
                            <a:srgbClr val="000066"/>
                          </a:solidFill>
                          <a:effectLst/>
                          <a:latin typeface="Century Gothic"/>
                          <a:ea typeface="Geneva"/>
                          <a:cs typeface="Times New Roman" pitchFamily="18" charset="0"/>
                          <a:hlinkClick r:id="rId4"/>
                        </a:rPr>
                        <a:t>é</a:t>
                      </a: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4"/>
                        </a:rPr>
                        <a:t>m-nascido de muito muito baixo peso</a:t>
                      </a:r>
                      <a:endParaRPr kumimoji="0" lang="pt-BR" sz="18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4"/>
                        </a:rPr>
                        <a:t>Mihatsh WA, von Schoenaich P, Fahnenstich, Dehne N, Ebbecke H, Plath C, von Stockhausen H-B, Muche R, Franz A. Resumido por Alessandra de C</a:t>
                      </a:r>
                      <a:r>
                        <a:rPr kumimoji="0" lang="pt-BR" sz="1000" b="0" i="0" u="none" strike="noStrike" cap="none" normalizeH="0" baseline="0" smtClean="0">
                          <a:ln>
                            <a:noFill/>
                          </a:ln>
                          <a:solidFill>
                            <a:srgbClr val="000066"/>
                          </a:solidFill>
                          <a:effectLst/>
                          <a:latin typeface="Century Gothic"/>
                          <a:ea typeface="Geneva"/>
                          <a:cs typeface="Times New Roman" pitchFamily="18" charset="0"/>
                          <a:hlinkClick r:id="rId4"/>
                        </a:rPr>
                        <a:t>á</a:t>
                      </a: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4"/>
                        </a:rPr>
                        <a:t>ssia Gon</a:t>
                      </a:r>
                      <a:r>
                        <a:rPr kumimoji="0" lang="pt-BR" sz="1000" b="0" i="0" u="none" strike="noStrike" cap="none" normalizeH="0" baseline="0" smtClean="0">
                          <a:ln>
                            <a:noFill/>
                          </a:ln>
                          <a:solidFill>
                            <a:srgbClr val="000066"/>
                          </a:solidFill>
                          <a:effectLst/>
                          <a:latin typeface="Century Gothic"/>
                          <a:ea typeface="Geneva"/>
                          <a:cs typeface="Times New Roman" pitchFamily="18" charset="0"/>
                          <a:hlinkClick r:id="rId4"/>
                        </a:rPr>
                        <a:t>ç</a:t>
                      </a: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4"/>
                        </a:rPr>
                        <a:t>alves Moreira e Paulo R. Margotto</a:t>
                      </a:r>
                      <a:endParaRPr kumimoji="0" lang="pt-BR" sz="18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4"/>
                        </a:rPr>
                        <a:t>  </a:t>
                      </a:r>
                      <a:r>
                        <a:rPr kumimoji="0" lang="pt-BR" sz="2300" b="0" i="0" u="none" strike="noStrike" cap="none" normalizeH="0" baseline="0" smtClean="0">
                          <a:ln>
                            <a:noFill/>
                          </a:ln>
                          <a:solidFill>
                            <a:srgbClr val="000066"/>
                          </a:solidFill>
                          <a:effectLst/>
                          <a:latin typeface="Century Gothic"/>
                          <a:cs typeface="Times New Roman" pitchFamily="18" charset="0"/>
                        </a:rPr>
                        <a:t> </a:t>
                      </a:r>
                      <a:r>
                        <a:rPr kumimoji="0" lang="pt-BR" sz="1000" b="0" i="0" u="none" strike="noStrike" cap="none" normalizeH="0" baseline="0" smtClean="0">
                          <a:ln>
                            <a:noFill/>
                          </a:ln>
                          <a:solidFill>
                            <a:srgbClr val="000066"/>
                          </a:solidFill>
                          <a:effectLst/>
                          <a:latin typeface="Century Gothic"/>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5349" name="Picture 53" descr="Clique aqui para ver o artigo">
            <a:hlinkClick r:id="rId4"/>
          </p:cNvPr>
          <p:cNvPicPr>
            <a:picLocks noChangeAspect="1" noChangeArrowheads="1"/>
          </p:cNvPicPr>
          <p:nvPr/>
        </p:nvPicPr>
        <p:blipFill>
          <a:blip r:embed="rId3"/>
          <a:srcRect/>
          <a:stretch>
            <a:fillRect/>
          </a:stretch>
        </p:blipFill>
        <p:spPr bwMode="auto">
          <a:xfrm>
            <a:off x="8732838" y="661988"/>
            <a:ext cx="371475" cy="371475"/>
          </a:xfrm>
          <a:prstGeom prst="rect">
            <a:avLst/>
          </a:prstGeom>
          <a:noFill/>
        </p:spPr>
      </p:pic>
      <p:sp>
        <p:nvSpPr>
          <p:cNvPr id="55369" name="Rectangle 73"/>
          <p:cNvSpPr>
            <a:spLocks noChangeArrowheads="1"/>
          </p:cNvSpPr>
          <p:nvPr/>
        </p:nvSpPr>
        <p:spPr bwMode="auto">
          <a:xfrm>
            <a:off x="655638" y="2162175"/>
            <a:ext cx="10618787" cy="579438"/>
          </a:xfrm>
          <a:prstGeom prst="rect">
            <a:avLst/>
          </a:prstGeom>
          <a:solidFill>
            <a:srgbClr val="FFFFFF"/>
          </a:solidFill>
          <a:ln w="9525">
            <a:noFill/>
            <a:miter lim="800000"/>
            <a:headEnd/>
            <a:tailEnd/>
          </a:ln>
          <a:effectLst/>
        </p:spPr>
        <p:txBody>
          <a:bodyPr anchor="ctr">
            <a:spAutoFit/>
          </a:bodyPr>
          <a:lstStyle/>
          <a:p>
            <a:r>
              <a:rPr lang="en-US"/>
              <a:t> </a:t>
            </a:r>
            <a:r>
              <a:rPr lang="en-US" sz="1400"/>
              <a:t>(</a:t>
            </a:r>
            <a:r>
              <a:rPr lang="en-US" sz="1400">
                <a:hlinkClick r:id="rId5"/>
              </a:rPr>
              <a:t>The value of routine evaluation of gastric residuals in very low birth weight infants.</a:t>
            </a:r>
            <a:r>
              <a:rPr lang="pt-BR" sz="1400"/>
              <a:t>Torrazza RM, Parker LA, Li Y, Talaga E, Shuster J, Neu J.J Perinatol. 2015 Jan;35(1):57-60. doi:10.1038/jp.2014.147. PMID:25166623)</a:t>
            </a:r>
          </a:p>
        </p:txBody>
      </p:sp>
      <p:sp>
        <p:nvSpPr>
          <p:cNvPr id="55370" name="Oval 74"/>
          <p:cNvSpPr>
            <a:spLocks noChangeArrowheads="1"/>
          </p:cNvSpPr>
          <p:nvPr/>
        </p:nvSpPr>
        <p:spPr bwMode="auto">
          <a:xfrm>
            <a:off x="349250" y="1331913"/>
            <a:ext cx="804863" cy="290512"/>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2015</a:t>
            </a:r>
          </a:p>
        </p:txBody>
      </p:sp>
      <p:sp>
        <p:nvSpPr>
          <p:cNvPr id="55371" name="Oval 75"/>
          <p:cNvSpPr>
            <a:spLocks noChangeArrowheads="1"/>
          </p:cNvSpPr>
          <p:nvPr/>
        </p:nvSpPr>
        <p:spPr bwMode="auto">
          <a:xfrm>
            <a:off x="350838" y="657225"/>
            <a:ext cx="804862" cy="290513"/>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2002</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a:xfrm>
            <a:off x="1066800" y="2103438"/>
            <a:ext cx="10058400" cy="4144962"/>
          </a:xfrm>
        </p:spPr>
        <p:txBody>
          <a:bodyPr/>
          <a:lstStyle/>
          <a:p>
            <a:pPr>
              <a:lnSpc>
                <a:spcPct val="90000"/>
              </a:lnSpc>
            </a:pPr>
            <a:r>
              <a:rPr lang="pt-BR" altLang="ja-JP" sz="1600" smtClean="0">
                <a:ea typeface="MS PGothic" pitchFamily="34" charset="-128"/>
              </a:rPr>
              <a:t>A definição de intolerância alimentar (IA) tem sido definida como a inabilidade de digerir com evidência de resíduo gástrico &gt;50% do volume administrado, distensão abdominal, vômitos ou ambos. É importante entender a fisiologia do esvaziamento gástrico (EG) no pré-termo: a capacidade media do estômago do pré-termo é em trono de 8ml/kg, variando de 6-21ml/kg de acordo com o peso ao nascer e a capacidade do EG na primeira  semana de vida está em 5ml/kg/hora nos recém-nascidos (RN) de 24-32 semanas e 15 mg/kg nos RN de 33-36 semanas (3 vezes mais!). Nos  tolerantes, por volta de 90-120 minutos, tinham eliminado completamente a quantia dada por gavagem e já nos intolerantes, com 2 horas, sobrou 25% (ocorrendo mais rápido com leite materno!), Entre os fatores envolvidos no retardo do EG estão: dilatação pupilar para o exame de fundo de olho (o midriático altera a motilidade gástrica!), cafeína, os inibidores da bomba e prótons ( ambos favorecem o refluxo; diminuem a contratilidade gástrica). Entre as drogas utilizadas para acelerar o EG, a metoclopramida não atua na musculatura gástrica neonatal (estudo experimental), faltam evidência clínicas para o uso de dompridona (atuação semelhante a metoclopramida) e a eritromicina (efeito procinético ausente no recém-nascido!). Interessante é o maior risco de IA nos recém-nascidos submetidos a período prolongado de antibioticoterapia empírica!Por fim sem evidência de importância clínica do aspirado gástrico (</a:t>
            </a:r>
            <a:r>
              <a:rPr lang="pt-BR" altLang="ja-JP" sz="1600" b="1" smtClean="0">
                <a:ea typeface="MS PGothic" pitchFamily="34" charset="-128"/>
              </a:rPr>
              <a:t>MUITAS UNIDADE NEONATAIS</a:t>
            </a:r>
            <a:r>
              <a:rPr lang="pt-BR" altLang="ja-JP" sz="1600" smtClean="0">
                <a:ea typeface="MS PGothic" pitchFamily="34" charset="-128"/>
              </a:rPr>
              <a:t> </a:t>
            </a:r>
            <a:r>
              <a:rPr lang="pt-BR" altLang="ja-JP" sz="1600" b="1" smtClean="0">
                <a:ea typeface="MS PGothic" pitchFamily="34" charset="-128"/>
              </a:rPr>
              <a:t>NÃO MAIS ASPIRAM RESÍDUOS GÁSTRICOS DE ROTINA NOS PREMATUROS)</a:t>
            </a:r>
            <a:endParaRPr lang="pt-BR" sz="1600" b="1" smtClean="0"/>
          </a:p>
        </p:txBody>
      </p:sp>
      <p:graphicFrame>
        <p:nvGraphicFramePr>
          <p:cNvPr id="57372" name="Group 28"/>
          <p:cNvGraphicFramePr>
            <a:graphicFrameLocks noGrp="1"/>
          </p:cNvGraphicFramePr>
          <p:nvPr/>
        </p:nvGraphicFramePr>
        <p:xfrm>
          <a:off x="1292225" y="906463"/>
          <a:ext cx="9661525" cy="820737"/>
        </p:xfrm>
        <a:graphic>
          <a:graphicData uri="http://schemas.openxmlformats.org/drawingml/2006/table">
            <a:tbl>
              <a:tblPr/>
              <a:tblGrid>
                <a:gridCol w="3221038"/>
                <a:gridCol w="3219450"/>
                <a:gridCol w="3221037"/>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Nutri</a:t>
                      </a:r>
                      <a:r>
                        <a:rPr kumimoji="0" lang="pt-BR" sz="12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enteral do prematuro e imaturidade da motilidade gastrointestinal</a:t>
                      </a:r>
                      <a:endParaRPr kumimoji="0" lang="pt-BR" sz="12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Jaques Belik (Canad</a:t>
                      </a:r>
                      <a:r>
                        <a:rPr kumimoji="0" lang="pt-BR" sz="1200" b="0" i="0" u="none" strike="noStrike" cap="none" normalizeH="0" baseline="0" smtClean="0">
                          <a:ln>
                            <a:noFill/>
                          </a:ln>
                          <a:solidFill>
                            <a:srgbClr val="000066"/>
                          </a:solidFill>
                          <a:effectLst/>
                          <a:latin typeface="Century Gothic"/>
                          <a:ea typeface="Geneva"/>
                          <a:cs typeface="Times New Roman" pitchFamily="18" charset="0"/>
                          <a:hlinkClick r:id="rId2"/>
                        </a:rPr>
                        <a:t>á</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).Realizado por Paulo R. Margotto (23o Congresso Brasileiro de Perinatologia, 14 a 17 de setembro de 2016, Gramado, RS)</a:t>
                      </a:r>
                      <a:endParaRPr kumimoji="0" lang="pt-BR" sz="12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Century Gothic"/>
                          <a:cs typeface="Times New Roman" pitchFamily="18" charset="0"/>
                        </a:rPr>
                        <a:t> </a:t>
                      </a:r>
                      <a:r>
                        <a:rPr kumimoji="0" lang="pt-BR" sz="1000" b="0" i="0" u="none" strike="noStrike" cap="none" normalizeH="0" baseline="0" smtClean="0">
                          <a:ln>
                            <a:noFill/>
                          </a:ln>
                          <a:solidFill>
                            <a:srgbClr val="000066"/>
                          </a:solidFill>
                          <a:effectLst/>
                          <a:latin typeface="Century Gothic"/>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7352" name="Picture 8" descr="Clique aqui para ver o artigo">
            <a:hlinkClick r:id="rId2"/>
          </p:cNvPr>
          <p:cNvPicPr>
            <a:picLocks noChangeAspect="1" noChangeArrowheads="1"/>
          </p:cNvPicPr>
          <p:nvPr/>
        </p:nvPicPr>
        <p:blipFill>
          <a:blip r:embed="rId3"/>
          <a:srcRect/>
          <a:stretch>
            <a:fillRect/>
          </a:stretch>
        </p:blipFill>
        <p:spPr bwMode="auto">
          <a:xfrm>
            <a:off x="8916988" y="1176338"/>
            <a:ext cx="371475" cy="371475"/>
          </a:xfrm>
          <a:prstGeom prst="rect">
            <a:avLst/>
          </a:prstGeom>
          <a:noFill/>
        </p:spPr>
      </p:pic>
      <p:sp>
        <p:nvSpPr>
          <p:cNvPr id="57373" name="Oval 29"/>
          <p:cNvSpPr>
            <a:spLocks noChangeArrowheads="1"/>
          </p:cNvSpPr>
          <p:nvPr/>
        </p:nvSpPr>
        <p:spPr bwMode="auto">
          <a:xfrm>
            <a:off x="449263" y="1098550"/>
            <a:ext cx="804862" cy="290513"/>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2016</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gpsciencestudiesuem.files.wordpress.com/2013/07/hi-852-generic-books-8col.jpg"/>
          <p:cNvPicPr>
            <a:picLocks noChangeAspect="1" noChangeArrowheads="1"/>
          </p:cNvPicPr>
          <p:nvPr/>
        </p:nvPicPr>
        <p:blipFill>
          <a:blip r:embed="rId2">
            <a:lum bright="70000" contrast="-70000"/>
            <a:extLst>
              <a:ext uri="{BEBA8EAE-BF5A-486C-A8C5-ECC9F3942E4B}"/>
              <a:ext uri="{28A0092B-C50C-407E-A947-70E740481C1C}"/>
            </a:extLst>
          </a:blip>
          <a:srcRect/>
          <a:stretch>
            <a:fillRect/>
          </a:stretch>
        </p:blipFill>
        <p:spPr bwMode="auto">
          <a:xfrm>
            <a:off x="3360610" y="2084784"/>
            <a:ext cx="5905500" cy="3324225"/>
          </a:xfrm>
          <a:prstGeom prst="rect">
            <a:avLst/>
          </a:prstGeom>
          <a:ln>
            <a:noFill/>
          </a:ln>
          <a:effectLst>
            <a:softEdge rad="112500"/>
          </a:effectLst>
          <a:extLst>
            <a:ext uri="{909E8E84-426E-40DD-AFC4-6F175D3DCCD1}"/>
          </a:extLst>
        </p:spPr>
      </p:pic>
      <p:sp>
        <p:nvSpPr>
          <p:cNvPr id="2" name="Título 1"/>
          <p:cNvSpPr>
            <a:spLocks noGrp="1"/>
          </p:cNvSpPr>
          <p:nvPr>
            <p:ph type="title"/>
          </p:nvPr>
        </p:nvSpPr>
        <p:spPr>
          <a:xfrm>
            <a:off x="-1468438" y="-850900"/>
            <a:ext cx="9070976" cy="2587625"/>
          </a:xfrm>
        </p:spPr>
        <p:txBody>
          <a:bodyPr/>
          <a:lstStyle/>
          <a:p>
            <a:r>
              <a:rPr lang="pt-BR" sz="3600" b="1" cap="none" smtClean="0">
                <a:solidFill>
                  <a:srgbClr val="0000FF"/>
                </a:solidFill>
              </a:rPr>
              <a:t>OBRIGADA!</a:t>
            </a:r>
          </a:p>
        </p:txBody>
      </p:sp>
      <p:pic>
        <p:nvPicPr>
          <p:cNvPr id="32773" name="Picture 5"/>
          <p:cNvPicPr>
            <a:picLocks noChangeAspect="1" noChangeArrowheads="1"/>
          </p:cNvPicPr>
          <p:nvPr/>
        </p:nvPicPr>
        <p:blipFill>
          <a:blip r:embed="rId3" cstate="print">
            <a:lum bright="12000"/>
          </a:blip>
          <a:srcRect/>
          <a:stretch>
            <a:fillRect/>
          </a:stretch>
        </p:blipFill>
        <p:spPr bwMode="auto">
          <a:xfrm>
            <a:off x="1209675" y="842963"/>
            <a:ext cx="9631363" cy="5437187"/>
          </a:xfrm>
          <a:prstGeom prst="rect">
            <a:avLst/>
          </a:prstGeom>
          <a:noFill/>
          <a:ln w="9525">
            <a:noFill/>
            <a:miter lim="800000"/>
            <a:headEnd/>
            <a:tailEnd/>
          </a:ln>
          <a:effectLst/>
        </p:spPr>
      </p:pic>
      <p:sp>
        <p:nvSpPr>
          <p:cNvPr id="32774" name="Text Box 6"/>
          <p:cNvSpPr txBox="1">
            <a:spLocks noChangeArrowheads="1"/>
          </p:cNvSpPr>
          <p:nvPr/>
        </p:nvSpPr>
        <p:spPr bwMode="auto">
          <a:xfrm>
            <a:off x="1016000" y="6267450"/>
            <a:ext cx="8870950" cy="366713"/>
          </a:xfrm>
          <a:prstGeom prst="rect">
            <a:avLst/>
          </a:prstGeom>
          <a:solidFill>
            <a:schemeClr val="bg1"/>
          </a:solidFill>
          <a:ln w="9525">
            <a:noFill/>
            <a:miter lim="800000"/>
            <a:headEnd/>
            <a:tailEnd/>
          </a:ln>
          <a:effectLst/>
        </p:spPr>
        <p:txBody>
          <a:bodyPr wrap="none">
            <a:spAutoFit/>
          </a:bodyPr>
          <a:lstStyle/>
          <a:p>
            <a:r>
              <a:rPr lang="pt-BR">
                <a:solidFill>
                  <a:srgbClr val="0000FF"/>
                </a:solidFill>
              </a:rPr>
              <a:t>Ddas Bárbara (Frente), Maysa, Ana, (Dr. Paulo R. Margotto),Letícia,  Clara e Giovana</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bão">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C20BADFE-D095-436F-9677-9264042809F0}"/>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themeOverride>
</file>

<file path=docProps/app.xml><?xml version="1.0" encoding="utf-8"?>
<Properties xmlns="http://schemas.openxmlformats.org/officeDocument/2006/extended-properties" xmlns:vt="http://schemas.openxmlformats.org/officeDocument/2006/docPropsVTypes">
  <Template/>
  <TotalTime>3861</TotalTime>
  <Words>4633</Words>
  <Application>Microsoft Office PowerPoint</Application>
  <PresentationFormat>Personalizar</PresentationFormat>
  <Paragraphs>182</Paragraphs>
  <Slides>30</Slides>
  <Notes>4</Notes>
  <HiddenSlides>0</HiddenSlides>
  <MMClips>0</MMClips>
  <ScaleCrop>false</ScaleCrop>
  <HeadingPairs>
    <vt:vector size="4" baseType="variant">
      <vt:variant>
        <vt:lpstr>Tema</vt:lpstr>
      </vt:variant>
      <vt:variant>
        <vt:i4>1</vt:i4>
      </vt:variant>
      <vt:variant>
        <vt:lpstr>Títulos de slides</vt:lpstr>
      </vt:variant>
      <vt:variant>
        <vt:i4>30</vt:i4>
      </vt:variant>
    </vt:vector>
  </HeadingPairs>
  <TitlesOfParts>
    <vt:vector size="31" baseType="lpstr">
      <vt:lpstr>Sabão</vt:lpstr>
      <vt:lpstr>Slide 1</vt:lpstr>
      <vt:lpstr>Introdução </vt:lpstr>
      <vt:lpstr>Slide 3</vt:lpstr>
      <vt:lpstr>Objetivos</vt:lpstr>
      <vt:lpstr>Materiais e Métodos </vt:lpstr>
      <vt:lpstr>Materiais e Métodos </vt:lpstr>
      <vt:lpstr>Materiais e Métodos </vt:lpstr>
      <vt:lpstr>Materiais e Métodos </vt:lpstr>
      <vt:lpstr>Resultados</vt:lpstr>
      <vt:lpstr>Slide 10</vt:lpstr>
      <vt:lpstr>Resultados</vt:lpstr>
      <vt:lpstr>Slide 12</vt:lpstr>
      <vt:lpstr>Resultados</vt:lpstr>
      <vt:lpstr>Resultados</vt:lpstr>
      <vt:lpstr>Discussão </vt:lpstr>
      <vt:lpstr>Slide 16</vt:lpstr>
      <vt:lpstr>Discussão </vt:lpstr>
      <vt:lpstr>Discussão </vt:lpstr>
      <vt:lpstr>Discussão </vt:lpstr>
      <vt:lpstr>Discussão </vt:lpstr>
      <vt:lpstr>Discussão </vt:lpstr>
      <vt:lpstr>Discussão </vt:lpstr>
      <vt:lpstr>Slide 23</vt:lpstr>
      <vt:lpstr>Referências</vt:lpstr>
      <vt:lpstr>Referências</vt:lpstr>
      <vt:lpstr>Referências</vt:lpstr>
      <vt:lpstr>Nota do Editor do site, Dr. Paulo R. Margotto. Consultem também! Aqui e Agora! Estudando Juntos!</vt:lpstr>
      <vt:lpstr>Slide 28</vt:lpstr>
      <vt:lpstr>Slide 29</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dc:title>
  <dc:creator>Ana Maria ✿ Aninha ✿ Esteves</dc:creator>
  <cp:lastModifiedBy>Paulo</cp:lastModifiedBy>
  <cp:revision>28</cp:revision>
  <dcterms:modified xsi:type="dcterms:W3CDTF">2017-08-12T18:39:33Z</dcterms:modified>
</cp:coreProperties>
</file>