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256" r:id="rId2"/>
    <p:sldId id="267" r:id="rId3"/>
    <p:sldId id="268" r:id="rId4"/>
    <p:sldId id="269" r:id="rId5"/>
    <p:sldId id="270" r:id="rId6"/>
    <p:sldId id="271" r:id="rId7"/>
    <p:sldId id="272" r:id="rId8"/>
    <p:sldId id="258" r:id="rId9"/>
    <p:sldId id="260" r:id="rId10"/>
    <p:sldId id="266" r:id="rId11"/>
    <p:sldId id="259" r:id="rId12"/>
    <p:sldId id="261" r:id="rId13"/>
    <p:sldId id="263" r:id="rId14"/>
    <p:sldId id="264" r:id="rId15"/>
    <p:sldId id="265" r:id="rId16"/>
    <p:sldId id="275" r:id="rId17"/>
    <p:sldId id="276" r:id="rId18"/>
    <p:sldId id="277" r:id="rId19"/>
    <p:sldId id="273" r:id="rId20"/>
    <p:sldId id="281" r:id="rId21"/>
    <p:sldId id="274" r:id="rId22"/>
    <p:sldId id="278" r:id="rId23"/>
    <p:sldId id="279" r:id="rId24"/>
    <p:sldId id="282" r:id="rId25"/>
    <p:sldId id="283" r:id="rId26"/>
    <p:sldId id="284" r:id="rId27"/>
    <p:sldId id="285" r:id="rId28"/>
    <p:sldId id="287" r:id="rId29"/>
    <p:sldId id="290" r:id="rId30"/>
    <p:sldId id="288" r:id="rId31"/>
    <p:sldId id="289" r:id="rId32"/>
    <p:sldId id="291" r:id="rId33"/>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a:srgbClr val="3333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422" autoAdjust="0"/>
    <p:restoredTop sz="93699" autoAdjust="0"/>
  </p:normalViewPr>
  <p:slideViewPr>
    <p:cSldViewPr>
      <p:cViewPr>
        <p:scale>
          <a:sx n="75" d="100"/>
          <a:sy n="75" d="100"/>
        </p:scale>
        <p:origin x="-1190" y="-499"/>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E56E12EE-F134-4EE5-9835-8966C88075BF}" type="datetimeFigureOut">
              <a:rPr lang="pt-BR"/>
              <a:pPr>
                <a:defRPr/>
              </a:pPr>
              <a:t>17/10/2017</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9A28D7C3-72C4-4C74-AE8B-4DAA384D2DD9}"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pPr algn="just">
              <a:spcBef>
                <a:spcPct val="0"/>
              </a:spcBef>
            </a:pPr>
            <a:r>
              <a:rPr lang="pt-BR" smtClean="0"/>
              <a:t>Apneia e controle de respiração imaturo em prematuros resultam em hipóxia intermitente (IH).</a:t>
            </a:r>
          </a:p>
          <a:p>
            <a:pPr lvl="1" algn="just">
              <a:spcBef>
                <a:spcPct val="0"/>
              </a:spcBef>
            </a:pPr>
            <a:r>
              <a:rPr lang="pt-BR" smtClean="0"/>
              <a:t>IH: Ciclos repetitivos e breves de diminuição da SatO2 a partir de uma linha de base de normoxia seguida de reoxigenação e retorno à normoxia. [1]</a:t>
            </a:r>
          </a:p>
          <a:p>
            <a:pPr algn="just">
              <a:spcBef>
                <a:spcPct val="0"/>
              </a:spcBef>
            </a:pPr>
            <a:r>
              <a:rPr lang="pt-BR" smtClean="0"/>
              <a:t>É sabido previamente que IH ocorreu com frequência após a parada da terapia de rotina de cafeína em pré-termos, e que extender o tratamento com citrato de cafeína com 6mg/kg/dia diminuiu a frequência e a gravidade de IH entre 35 e 36 semanas de idade pós-mentrual (PMA). [2]</a:t>
            </a:r>
          </a:p>
          <a:p>
            <a:pPr algn="just">
              <a:spcBef>
                <a:spcPct val="0"/>
              </a:spcBef>
            </a:pPr>
            <a:r>
              <a:rPr lang="pt-BR" smtClean="0"/>
              <a:t>Embora a redução significativa de IH não tenha persistido além das 36 semanas de PMA, concentrações de cafeína no sangue não foram medidas para determinar se concentrações terapêuticas foram mantidas ao passo que o metabolismo da cafeína amadurecia.</a:t>
            </a:r>
          </a:p>
          <a:p>
            <a:pPr>
              <a:spcBef>
                <a:spcPct val="0"/>
              </a:spcBef>
            </a:pPr>
            <a:endParaRPr lang="en-US" smtClean="0"/>
          </a:p>
        </p:txBody>
      </p:sp>
      <p:sp>
        <p:nvSpPr>
          <p:cNvPr id="348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FF51CDA-AF5D-4827-B8CD-49D08AAD1042}" type="slidenum">
              <a:rPr lang="en-US"/>
              <a:pPr fontAlgn="base">
                <a:spcBef>
                  <a:spcPct val="0"/>
                </a:spcBef>
                <a:spcAft>
                  <a:spcPct val="0"/>
                </a:spcAft>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pPr algn="just">
              <a:spcBef>
                <a:spcPct val="0"/>
              </a:spcBef>
            </a:pPr>
            <a:r>
              <a:rPr lang="pt-BR" smtClean="0"/>
              <a:t>Especula-se que a falta de redução de IH após 36 semanas PMA foi provavelmente causada pela concentração insuficiente de cafeína no sangue, devido ao aumento progressivo do metabolismo da cafeína após 36 semanas PMA.</a:t>
            </a:r>
          </a:p>
          <a:p>
            <a:pPr>
              <a:spcBef>
                <a:spcPct val="0"/>
              </a:spcBef>
            </a:pPr>
            <a:r>
              <a:rPr lang="pt-PT" smtClean="0"/>
              <a:t>Para resolver esta questão, expandimos nosso estudo sobre os efeitos da cafeína na IH para usar doses de cafeína suficientes para manter as concentrações de cafeína em uma faixa terapêutica e para medir as concentrações de cafeína para confirmação.</a:t>
            </a:r>
            <a:endParaRPr lang="pt-BR" smtClean="0"/>
          </a:p>
          <a:p>
            <a:pPr algn="just">
              <a:spcBef>
                <a:spcPct val="0"/>
              </a:spcBef>
            </a:pPr>
            <a:r>
              <a:rPr lang="pt-BR" smtClean="0"/>
              <a:t>Estudos prévios confirmaram que a segurança e eficácia da cafeína em doses de ataque maiores que 80mg/kg/dia e doses de manutenção acima de 20mg/kg/dia se iniciaram após 48h. [4-6]</a:t>
            </a:r>
          </a:p>
          <a:p>
            <a:pPr algn="just">
              <a:spcBef>
                <a:spcPct val="0"/>
              </a:spcBef>
            </a:pPr>
            <a:r>
              <a:rPr lang="pt-BR" smtClean="0"/>
              <a:t>Especula-se que, comparado ao grupo controle, bebês que recebem doses de cafeína suficientes para manter concentrações de cafeína &gt; 20 mcg/mL terão significativamente menos IH em relação à idade equivalente a termo.</a:t>
            </a:r>
          </a:p>
          <a:p>
            <a:pPr algn="just">
              <a:spcBef>
                <a:spcPct val="0"/>
              </a:spcBef>
            </a:pPr>
            <a:endParaRPr lang="pt-BR" smtClean="0"/>
          </a:p>
          <a:p>
            <a:pPr>
              <a:spcBef>
                <a:spcPct val="0"/>
              </a:spcBef>
            </a:pPr>
            <a:endParaRPr lang="en-US" smtClean="0"/>
          </a:p>
        </p:txBody>
      </p:sp>
      <p:sp>
        <p:nvSpPr>
          <p:cNvPr id="358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35BCD69-EF49-4FF1-9E8F-79260AC89824}" type="slidenum">
              <a:rPr lang="en-US"/>
              <a:pPr fontAlgn="base">
                <a:spcBef>
                  <a:spcPct val="0"/>
                </a:spcBef>
                <a:spcAft>
                  <a:spcPct val="0"/>
                </a:spcAft>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pPr algn="just">
              <a:spcBef>
                <a:spcPct val="0"/>
              </a:spcBef>
            </a:pPr>
            <a:r>
              <a:rPr lang="pt-BR" smtClean="0"/>
              <a:t>Lactentes foram cadastrados de 2 de fevereiro de 2013 a 1 de junho de 2014, em seis instalações clínicas para este estudo prospectivo.</a:t>
            </a:r>
          </a:p>
          <a:p>
            <a:pPr algn="just">
              <a:spcBef>
                <a:spcPct val="0"/>
              </a:spcBef>
            </a:pPr>
            <a:r>
              <a:rPr lang="pt-BR" smtClean="0"/>
              <a:t>Critérios de elegibilidade para os inscritos foram similiares ao nosso estudo inicial. [2] Brevemente, esses critérios incluiam nascimento pré-termo &lt; 32 semanas de idade gestacional; tratamento prévio com cafeína; inscritos com idade &gt; ou igual a 33 semanas PMA; sem estar mais com intubação ou recebendo oxigênio suplementar ou terapia de fluxo de ar nasal; sem defeitos congênitos ou genéticos; sem hemorragia intraventricular graus 3 e 4.  </a:t>
            </a:r>
          </a:p>
          <a:p>
            <a:pPr>
              <a:spcBef>
                <a:spcPct val="0"/>
              </a:spcBef>
            </a:pPr>
            <a:endParaRPr lang="en-US" smtClean="0"/>
          </a:p>
        </p:txBody>
      </p:sp>
      <p:sp>
        <p:nvSpPr>
          <p:cNvPr id="368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62A744A-B124-433B-BAAB-FEB8C68D244F}" type="slidenum">
              <a:rPr lang="en-US"/>
              <a:pPr fontAlgn="base">
                <a:spcBef>
                  <a:spcPct val="0"/>
                </a:spcBef>
                <a:spcAft>
                  <a:spcPct val="0"/>
                </a:spcAft>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wrap="square" numCol="1" anchor="t" anchorCtr="0" compatLnSpc="1">
            <a:prstTxWarp prst="textNoShape">
              <a:avLst/>
            </a:prstTxWarp>
          </a:bodyPr>
          <a:lstStyle/>
          <a:p>
            <a:pPr algn="just">
              <a:lnSpc>
                <a:spcPct val="80000"/>
              </a:lnSpc>
              <a:spcBef>
                <a:spcPct val="0"/>
              </a:spcBef>
            </a:pPr>
            <a:r>
              <a:rPr lang="pt-BR" sz="1000" smtClean="0"/>
              <a:t>Protocolo de estudo: </a:t>
            </a:r>
          </a:p>
          <a:p>
            <a:pPr lvl="1" algn="just">
              <a:lnSpc>
                <a:spcPct val="80000"/>
              </a:lnSpc>
              <a:spcBef>
                <a:spcPct val="0"/>
              </a:spcBef>
            </a:pPr>
            <a:r>
              <a:rPr lang="en-US" sz="1000" smtClean="0"/>
              <a:t>O</a:t>
            </a:r>
            <a:r>
              <a:rPr lang="pt-BR" sz="1000" smtClean="0"/>
              <a:t>s indivíduos eleitos foram cadastrados quando se encontravam sem o oxigênio suplementar e assim que a equipe clínica planejava descontinuar o tratamento de rotina com a cafeína.</a:t>
            </a:r>
          </a:p>
          <a:p>
            <a:pPr lvl="1" algn="just">
              <a:lnSpc>
                <a:spcPct val="80000"/>
              </a:lnSpc>
              <a:spcBef>
                <a:spcPct val="0"/>
              </a:spcBef>
            </a:pPr>
            <a:r>
              <a:rPr lang="pt-BR" sz="1000" smtClean="0"/>
              <a:t>Na inscrição, esses indivíduos começaram a fazer uso de oxímetro de pulso que registrava seus dados de forma contínua. [2] Este oxímetro de pulso foi apenas para fins de estudo, e os lactentes inscritos permanecerem nos monitores hospitalares por unidade de protocolo. </a:t>
            </a:r>
            <a:r>
              <a:rPr lang="pt-PT" sz="1000" smtClean="0"/>
              <a:t>As decisões de gestão relativas aos eventos de apneia, bradicardia e dessaturação capturados no monitor do hospital foram deixadas à discrição da equipe clínica. Após a alta, os pais foram instruídos a usar o oxímetro durante todo o sono e por períodos acordados silenciosos. De acordo com o protocolo, os registros do oxímetro de pulso continuaram em casa até 40 semanas de PMA</a:t>
            </a:r>
            <a:r>
              <a:rPr lang="pt-BR" sz="1000" smtClean="0"/>
              <a:t>. </a:t>
            </a:r>
          </a:p>
          <a:p>
            <a:pPr lvl="1" algn="just">
              <a:lnSpc>
                <a:spcPct val="80000"/>
              </a:lnSpc>
              <a:spcBef>
                <a:spcPct val="0"/>
              </a:spcBef>
            </a:pPr>
            <a:r>
              <a:rPr lang="pt-PT" sz="1000" smtClean="0"/>
              <a:t>No dia seguinte após a última dose de rotina da cafeína, os lactentes iniciaram com uma dose de citrato de cafeína de 10 mg/kg/dia, administrada em uma dose diária. A dose de estudo de 10 mg/kg/dia foi iniciada dentro de 1 a 2 dias após a inscrição no estudo.</a:t>
            </a:r>
            <a:r>
              <a:rPr lang="pt-BR" sz="1000" smtClean="0"/>
              <a:t> </a:t>
            </a:r>
            <a:r>
              <a:rPr lang="pt-PT" sz="1000" smtClean="0"/>
              <a:t>Para se ajustar ao aumento da depuração da cafeína e à diminuição da meia-vida com a maturação, a dose diária de cafeína aumentou nas 36 semanas PMA, momento em que crianças foram alocadas aleatoriamente para receber 14 ou 20 mg/kg/dia divididos em duas doses diárias.</a:t>
            </a:r>
            <a:r>
              <a:rPr lang="pt-BR" sz="1000" smtClean="0"/>
              <a:t> </a:t>
            </a:r>
            <a:r>
              <a:rPr lang="pt-PT" sz="1000" smtClean="0"/>
              <a:t>As doses de cafeína foram ajustadas semanalmente para compensar o aumento de peso, enquanto os indivíduos estavam no hospital e os lactentes foram avaliados diariamente pelos efeitos adversos da cafeína, incluindo taquicardia, hipertensão, aumento no refluxo, perda de peso e agitação.</a:t>
            </a:r>
            <a:r>
              <a:rPr lang="pt-BR" sz="1000" smtClean="0"/>
              <a:t> </a:t>
            </a:r>
            <a:r>
              <a:rPr lang="pt-PT" sz="1000" smtClean="0"/>
              <a:t>Após a alta, as doses de cafeína não foram ajustadas para o aumento de peso e os investigadores falaram com famílias semanalmente para avaliar os efeitos adversos.</a:t>
            </a:r>
            <a:r>
              <a:rPr lang="pt-BR" sz="1000" smtClean="0"/>
              <a:t>  </a:t>
            </a:r>
          </a:p>
          <a:p>
            <a:pPr lvl="1" algn="just">
              <a:lnSpc>
                <a:spcPct val="80000"/>
              </a:lnSpc>
              <a:spcBef>
                <a:spcPct val="0"/>
              </a:spcBef>
            </a:pPr>
            <a:endParaRPr lang="pt-BR" sz="1000" smtClean="0"/>
          </a:p>
          <a:p>
            <a:pPr>
              <a:lnSpc>
                <a:spcPct val="80000"/>
              </a:lnSpc>
              <a:spcBef>
                <a:spcPct val="0"/>
              </a:spcBef>
            </a:pPr>
            <a:r>
              <a:rPr lang="en-US" sz="1000" smtClean="0"/>
              <a:t>R = Coeficiente de correlação</a:t>
            </a:r>
          </a:p>
          <a:p>
            <a:pPr lvl="1">
              <a:lnSpc>
                <a:spcPct val="80000"/>
              </a:lnSpc>
              <a:spcBef>
                <a:spcPct val="0"/>
              </a:spcBef>
            </a:pPr>
            <a:r>
              <a:rPr lang="pt-PT" sz="1000" smtClean="0"/>
              <a:t>As concentrações salivares de cafeína foram medidas durante o estudo</a:t>
            </a:r>
            <a:r>
              <a:rPr lang="pt-BR" sz="1000" smtClean="0"/>
              <a:t>. </a:t>
            </a:r>
            <a:r>
              <a:rPr lang="pt-PT" sz="1000" smtClean="0"/>
              <a:t>As concentrações de cafeína salivar estão altamente relacionadas com as suas concentrações plasmáticas. [8]</a:t>
            </a:r>
            <a:r>
              <a:rPr lang="pt-BR" sz="1000" smtClean="0"/>
              <a:t> </a:t>
            </a:r>
            <a:r>
              <a:rPr lang="pt-PT" sz="1000" smtClean="0"/>
              <a:t>A primeira amostra salivar foi coletada durante os últimos 1 a 2 dias da administração de rotina da cafeína.</a:t>
            </a:r>
            <a:r>
              <a:rPr lang="pt-BR" sz="1000" smtClean="0"/>
              <a:t> </a:t>
            </a:r>
            <a:r>
              <a:rPr lang="pt-PT" sz="1000" smtClean="0"/>
              <a:t>Uma segunda amostra salivar foi obtida 1 semana após o início da dose de estudo de citrato de cafeína 10 mg/kg/dia uma vez ao dia ou logo antes da primeira dose de 14 ou 20 mg/kg/dia.</a:t>
            </a:r>
            <a:r>
              <a:rPr lang="pt-BR" sz="1000" smtClean="0"/>
              <a:t> </a:t>
            </a:r>
            <a:r>
              <a:rPr lang="pt-PT" sz="1000" smtClean="0"/>
              <a:t>As amostras salivares também foram obtidas 1 e 2 semanas após a randomização para 14 ou 20 mg/kg/dia, a 37 e 38 semanas PMA, respectivamente</a:t>
            </a:r>
            <a:r>
              <a:rPr lang="pt-BR" sz="1000" smtClean="0"/>
              <a:t>. </a:t>
            </a:r>
          </a:p>
          <a:p>
            <a:pPr lvl="1" algn="just">
              <a:lnSpc>
                <a:spcPct val="80000"/>
              </a:lnSpc>
              <a:spcBef>
                <a:spcPct val="0"/>
              </a:spcBef>
            </a:pPr>
            <a:endParaRPr lang="pt-BR" sz="1000" smtClean="0"/>
          </a:p>
          <a:p>
            <a:pPr>
              <a:lnSpc>
                <a:spcPct val="80000"/>
              </a:lnSpc>
              <a:spcBef>
                <a:spcPct val="0"/>
              </a:spcBef>
            </a:pPr>
            <a:endParaRPr lang="en-US" sz="1000" smtClean="0"/>
          </a:p>
        </p:txBody>
      </p:sp>
      <p:sp>
        <p:nvSpPr>
          <p:cNvPr id="378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17B35C5-B871-4476-81F7-B2B78BDC4DFA}" type="slidenum">
              <a:rPr lang="en-US"/>
              <a:pPr fontAlgn="base">
                <a:spcBef>
                  <a:spcPct val="0"/>
                </a:spcBef>
                <a:spcAft>
                  <a:spcPct val="0"/>
                </a:spcAft>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pPr algn="just">
              <a:spcBef>
                <a:spcPct val="0"/>
              </a:spcBef>
            </a:pPr>
            <a:r>
              <a:rPr lang="pt-BR" smtClean="0"/>
              <a:t>Definições para análise do IH:</a:t>
            </a:r>
          </a:p>
          <a:p>
            <a:pPr lvl="1" algn="just">
              <a:spcBef>
                <a:spcPct val="0"/>
              </a:spcBef>
            </a:pPr>
            <a:r>
              <a:rPr lang="pt-PT" smtClean="0"/>
              <a:t>A saturação de oxigênio basal (SaO2) para cada lactente foi definida como o percentil 90 de todas as linhas de base registradas e determinado para cada semana de PMA.</a:t>
            </a:r>
            <a:r>
              <a:rPr lang="pt-BR" smtClean="0"/>
              <a:t> </a:t>
            </a:r>
            <a:r>
              <a:rPr lang="pt-PT" smtClean="0"/>
              <a:t>Um evento de IH foi definido como uma diminuição em SaO2 ⩾10% a partir da linha de base e com duração ⩾ 5 segundos. Um evento de IH terminava quando a saturação aumentava acima do limiar do evento. </a:t>
            </a:r>
            <a:endParaRPr lang="en-US" smtClean="0"/>
          </a:p>
          <a:p>
            <a:pPr>
              <a:spcBef>
                <a:spcPct val="0"/>
              </a:spcBef>
            </a:pPr>
            <a:endParaRPr lang="en-US" smtClean="0"/>
          </a:p>
          <a:p>
            <a:pPr>
              <a:spcBef>
                <a:spcPct val="0"/>
              </a:spcBef>
            </a:pPr>
            <a:r>
              <a:rPr lang="pt-PT" smtClean="0"/>
              <a:t>Por exemplo, se a linha de base fosse 98%, o SaO2 teria que ser 88% para pelo menos 5 s para se qualificar como um evento e o evento terminou quando a saturação retornou para 488%. A Hora abaixo do limite (o 90, 85 ou 80%) incluiu todos os segundos abaixo a limiar, não relacionado à definição do evento IH, e foi expresso como a porcentagem de tempo inferior a 90, 85 ou 80% por 24 h de gravação.</a:t>
            </a:r>
            <a:r>
              <a:rPr lang="pt-BR" smtClean="0"/>
              <a:t>  </a:t>
            </a:r>
          </a:p>
          <a:p>
            <a:pPr>
              <a:spcBef>
                <a:spcPct val="0"/>
              </a:spcBef>
            </a:pPr>
            <a:endParaRPr lang="en-US" smtClean="0"/>
          </a:p>
        </p:txBody>
      </p:sp>
      <p:sp>
        <p:nvSpPr>
          <p:cNvPr id="389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D987F54-7AFF-430D-BC0B-4AB9FB2D190C}" type="slidenum">
              <a:rPr lang="en-US"/>
              <a:pPr fontAlgn="base">
                <a:spcBef>
                  <a:spcPct val="0"/>
                </a:spcBef>
                <a:spcAft>
                  <a:spcPct val="0"/>
                </a:spcAft>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77500" lnSpcReduction="20000"/>
          </a:bodyPr>
          <a:lstStyle/>
          <a:p>
            <a:pPr algn="just" fontAlgn="auto">
              <a:spcBef>
                <a:spcPts val="0"/>
              </a:spcBef>
              <a:spcAft>
                <a:spcPts val="0"/>
              </a:spcAft>
              <a:defRPr/>
            </a:pPr>
            <a:r>
              <a:rPr lang="x-none" dirty="0" smtClean="0"/>
              <a:t>Análise estatística:</a:t>
            </a:r>
          </a:p>
          <a:p>
            <a:pPr lvl="1" algn="just" fontAlgn="auto">
              <a:spcBef>
                <a:spcPts val="0"/>
              </a:spcBef>
              <a:spcAft>
                <a:spcPts val="0"/>
              </a:spcAft>
              <a:defRPr/>
            </a:pPr>
            <a:r>
              <a:rPr lang="pt-PT" dirty="0" smtClean="0"/>
              <a:t>Como o protocolo do estudo era idêntico ao nosso relatório anterior, exceto a dose de cafeína utilizada e a medida das concentrações de cafeína, a extensão da IH nos lactentes incluídos neste estudo foi comparada com 53 crianças randomizadas para receber cuidados habituais em nosso estudo anterior após a interrupção rotina de tratamento de cafeína. [2]</a:t>
            </a:r>
            <a:r>
              <a:rPr lang="pt-BR" dirty="0" smtClean="0"/>
              <a:t> </a:t>
            </a:r>
            <a:r>
              <a:rPr lang="pt-PT" dirty="0" smtClean="0"/>
              <a:t>Para que as crianças sejam incluídas na análise final para cada semana de PMA, ⩾ 10 h de dados de </a:t>
            </a:r>
            <a:r>
              <a:rPr lang="pt-PT" dirty="0" err="1" smtClean="0"/>
              <a:t>oxímetro</a:t>
            </a:r>
            <a:r>
              <a:rPr lang="pt-PT" dirty="0" smtClean="0"/>
              <a:t> </a:t>
            </a:r>
            <a:r>
              <a:rPr lang="pt-PT" dirty="0" err="1" smtClean="0"/>
              <a:t>registrados</a:t>
            </a:r>
            <a:r>
              <a:rPr lang="pt-PT" dirty="0" smtClean="0"/>
              <a:t> precisavam estar disponíveis.</a:t>
            </a:r>
            <a:r>
              <a:rPr lang="pt-BR" dirty="0" smtClean="0"/>
              <a:t> </a:t>
            </a:r>
            <a:r>
              <a:rPr lang="pt-PT" dirty="0" smtClean="0"/>
              <a:t>As características da linha de base e a extensão e qualidade dos dados de </a:t>
            </a:r>
            <a:r>
              <a:rPr lang="pt-PT" dirty="0" err="1" smtClean="0"/>
              <a:t>oximetria</a:t>
            </a:r>
            <a:r>
              <a:rPr lang="pt-PT" dirty="0" smtClean="0"/>
              <a:t> de pulso dos grupos de cafeína e controle foram comparados usando o teste de amostra independente para medidas contínuas e o teste χ2 para medidas categóricas.</a:t>
            </a:r>
            <a:r>
              <a:rPr lang="pt-BR" dirty="0" smtClean="0"/>
              <a:t>  </a:t>
            </a:r>
          </a:p>
          <a:p>
            <a:pPr lvl="1" algn="just" fontAlgn="auto">
              <a:spcBef>
                <a:spcPts val="0"/>
              </a:spcBef>
              <a:spcAft>
                <a:spcPts val="0"/>
              </a:spcAft>
              <a:defRPr/>
            </a:pPr>
            <a:r>
              <a:rPr lang="pt-PT" dirty="0" smtClean="0"/>
              <a:t>Para cada assunto, os resultados de IH foram resumidos para cada semana de PMA. A medida de resultado primária foi de segundos por 24 horas de gravação com SaO2 abaixo de 90%. As análises secundárias incluíram: segundos por 24 h com SaO2 abaixo de 85% e abaixo de 80%; área abaixo da curva do limiar de saturação do evento; o número de eventos de IH por 24 h e duração dos eventos IH (duração média para todos os eventos para cada semana PMA)</a:t>
            </a:r>
            <a:r>
              <a:rPr lang="x-none" dirty="0" smtClean="0"/>
              <a:t>.</a:t>
            </a:r>
          </a:p>
          <a:p>
            <a:pPr fontAlgn="auto">
              <a:spcBef>
                <a:spcPts val="0"/>
              </a:spcBef>
              <a:spcAft>
                <a:spcPts val="0"/>
              </a:spcAft>
              <a:defRPr/>
            </a:pPr>
            <a:endParaRPr lang="en-US" dirty="0" smtClean="0"/>
          </a:p>
          <a:p>
            <a:pPr lvl="1" algn="just" fontAlgn="auto">
              <a:spcBef>
                <a:spcPts val="0"/>
              </a:spcBef>
              <a:spcAft>
                <a:spcPts val="0"/>
              </a:spcAft>
              <a:defRPr/>
            </a:pPr>
            <a:r>
              <a:rPr lang="pt-PT" dirty="0" smtClean="0"/>
              <a:t>O uso de cafeína </a:t>
            </a:r>
            <a:r>
              <a:rPr lang="pt-PT" dirty="0" err="1" smtClean="0"/>
              <a:t>extendido</a:t>
            </a:r>
            <a:r>
              <a:rPr lang="pt-PT" dirty="0" smtClean="0"/>
              <a:t> versus os grupos de cuidados habituais foram comparados com os resultados da IH com base nos níveis de SaO2 e um AUC do evento usando modelos de regressão linear normal de equação de estimativa generalizada (GEE) para dados longitudinais com uma estrutura de correlação autorregressiva.</a:t>
            </a:r>
            <a:r>
              <a:rPr lang="pt-BR" dirty="0" smtClean="0"/>
              <a:t> </a:t>
            </a:r>
            <a:r>
              <a:rPr lang="pt-PT" dirty="0" smtClean="0"/>
              <a:t>Os modelos de regressão normal do log são apropriados para os dados altamente divergentes da IH e exponentes dos parâmetros de regressão desses modelos fornecem estimativas da diferença de </a:t>
            </a:r>
            <a:r>
              <a:rPr lang="pt-PT" dirty="0" err="1" smtClean="0"/>
              <a:t>porcentagem</a:t>
            </a:r>
            <a:r>
              <a:rPr lang="pt-PT" dirty="0" smtClean="0"/>
              <a:t> nos resultados de IH para aqueles que estão no grupo de comparação de cafeína e comparações de cuidados habituais.</a:t>
            </a:r>
            <a:r>
              <a:rPr lang="pt-BR" dirty="0" smtClean="0"/>
              <a:t> </a:t>
            </a:r>
            <a:r>
              <a:rPr lang="pt-PT" dirty="0" smtClean="0"/>
              <a:t>Os modelos de regressão GEE representam a natureza das medidas repetidas dos nossos dados, com cada criança fornecendo dados de várias semanas, modelando a estrutura de correlação entre as observações do mesmo bebê.</a:t>
            </a:r>
            <a:r>
              <a:rPr lang="pt-BR" dirty="0" smtClean="0"/>
              <a:t> </a:t>
            </a:r>
            <a:r>
              <a:rPr lang="pt-PT" dirty="0" smtClean="0"/>
              <a:t>O tempo (semana PMA) foi representado neste modelo através de uma série de variáveis ​​de indicadores, e incluímos termos de interação entre o grupo de estudo e o tempo no modelo para estimar as diferenças de grupo para cada semana de PMA, permitindo um efeito de cafeína decrescente em idades posteriores.</a:t>
            </a:r>
            <a:r>
              <a:rPr lang="pt-BR" dirty="0" smtClean="0"/>
              <a:t> </a:t>
            </a:r>
            <a:r>
              <a:rPr lang="pt-PT" dirty="0" smtClean="0"/>
              <a:t>Um valor P o0.05, ou equivalente, um intervalo de confiança de 95% (IC) para a diferença percentual que não contém o valor nulo de 0, foi considerado como estatisticamente significativo.</a:t>
            </a:r>
            <a:r>
              <a:rPr lang="pt-BR" dirty="0" smtClean="0"/>
              <a:t> </a:t>
            </a:r>
            <a:r>
              <a:rPr lang="pt-PT" dirty="0" smtClean="0"/>
              <a:t>As distribuições da duração do evento e do nadir do evento não foram altamente distorcidas e esses resultados da IH foram analisados ​​através de modelos de regressão linear GEE. Os parâmetros desses modelos fornecem estimativas das diferenças absolutas na duração média ou nadir médio por semana de PMA e IC de 95% que não continham diferença média de 0 foram consideradas estatisticamente significativas.</a:t>
            </a:r>
            <a:r>
              <a:rPr lang="pt-BR" dirty="0" smtClean="0"/>
              <a:t> </a:t>
            </a:r>
          </a:p>
          <a:p>
            <a:pPr fontAlgn="auto">
              <a:spcBef>
                <a:spcPts val="0"/>
              </a:spcBef>
              <a:spcAft>
                <a:spcPts val="0"/>
              </a:spcAft>
              <a:defRPr/>
            </a:pPr>
            <a:endParaRPr lang="en-US" dirty="0" smtClean="0"/>
          </a:p>
          <a:p>
            <a:pPr fontAlgn="auto">
              <a:spcBef>
                <a:spcPts val="0"/>
              </a:spcBef>
              <a:spcAft>
                <a:spcPts val="0"/>
              </a:spcAft>
              <a:defRPr/>
            </a:pPr>
            <a:endParaRPr lang="en-US" dirty="0"/>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A8D78CA-2A00-4402-AEF0-0479E1440AD1}" type="slidenum">
              <a:rPr lang="en-US"/>
              <a:pPr fontAlgn="base">
                <a:spcBef>
                  <a:spcPct val="0"/>
                </a:spcBef>
                <a:spcAft>
                  <a:spcPct val="0"/>
                </a:spcAft>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09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Os pacientes no grupo da cafeína tiveram menos IG ao nascer e menos data da última menstruãção.</a:t>
            </a:r>
          </a:p>
        </p:txBody>
      </p:sp>
      <p:sp>
        <p:nvSpPr>
          <p:cNvPr id="409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55B344D-5965-4EFB-9C3D-2C3472FE068C}" type="slidenum">
              <a:rPr lang="pt-BR"/>
              <a:pPr fontAlgn="base">
                <a:spcBef>
                  <a:spcPct val="0"/>
                </a:spcBef>
                <a:spcAft>
                  <a:spcPct val="0"/>
                </a:spcAft>
              </a:pPr>
              <a:t>8</a:t>
            </a:fld>
            <a:endParaRPr 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19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Perssitência da hipertensão não foi atribuída à cafeína, pois permaneceu após a retirada da cafeína</a:t>
            </a:r>
          </a:p>
          <a:p>
            <a:pPr>
              <a:spcBef>
                <a:spcPct val="0"/>
              </a:spcBef>
            </a:pPr>
            <a:r>
              <a:rPr lang="pt-BR" smtClean="0"/>
              <a:t>Nenhum efeito adverso foi observado nos pacientes que receberam 14 e 20 mg/kg/dia</a:t>
            </a:r>
          </a:p>
          <a:p>
            <a:pPr>
              <a:spcBef>
                <a:spcPct val="0"/>
              </a:spcBef>
            </a:pPr>
            <a:r>
              <a:rPr lang="pt-BR" smtClean="0"/>
              <a:t>Nenhum lactente desenvolveu infecções durante o estudo</a:t>
            </a:r>
          </a:p>
        </p:txBody>
      </p:sp>
      <p:sp>
        <p:nvSpPr>
          <p:cNvPr id="419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7050D58-D366-46F4-B7AB-89314D235A71}" type="slidenum">
              <a:rPr lang="pt-BR"/>
              <a:pPr fontAlgn="base">
                <a:spcBef>
                  <a:spcPct val="0"/>
                </a:spcBef>
                <a:spcAft>
                  <a:spcPct val="0"/>
                </a:spcAft>
              </a:pPr>
              <a:t>9</a:t>
            </a:fld>
            <a:endParaRPr 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30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Esses exemplos foram obtidos entre 33 e 35 semanas</a:t>
            </a:r>
          </a:p>
          <a:p>
            <a:pPr>
              <a:spcBef>
                <a:spcPct val="0"/>
              </a:spcBef>
            </a:pPr>
            <a:r>
              <a:rPr lang="pt-BR" smtClean="0"/>
              <a:t>Nos pacientes de 37-38 semanas de PMA recebendo 14 ou 20 mg/kg/dia a mediana de concentração salivar foi acima de 20 micrograma/mL.</a:t>
            </a:r>
          </a:p>
          <a:p>
            <a:pPr>
              <a:spcBef>
                <a:spcPct val="0"/>
              </a:spcBef>
            </a:pPr>
            <a:r>
              <a:rPr lang="pt-BR" smtClean="0"/>
              <a:t>Os níveis de cafeína em pacientes de 36 semanas não foram incluídos no estudo devido ao tempo insuficiente de uso das doses</a:t>
            </a:r>
          </a:p>
        </p:txBody>
      </p:sp>
      <p:sp>
        <p:nvSpPr>
          <p:cNvPr id="4301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055469D-FF6F-437F-9AC8-D10F767DBEAD}" type="slidenum">
              <a:rPr lang="pt-BR"/>
              <a:pPr fontAlgn="base">
                <a:spcBef>
                  <a:spcPct val="0"/>
                </a:spcBef>
                <a:spcAft>
                  <a:spcPct val="0"/>
                </a:spcAft>
              </a:pPr>
              <a:t>10</a:t>
            </a:fld>
            <a:endParaRPr 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40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
            </a:r>
            <a:br>
              <a:rPr lang="pt-BR" smtClean="0"/>
            </a:br>
            <a:r>
              <a:rPr lang="pt-BR" smtClean="0"/>
              <a:t>Um conjunto de 15 eventos de hipoxia intermitente (IH) registrados em 36 semanas de idade pós-menstrual (PMA) em uma criança em que a rotina O tratamento com cafeína foi interrompido antes de 35 semanas de PMA. o as setas pretas indicam o início de cada evento. SaO2, oxigênio saturação.</a:t>
            </a:r>
          </a:p>
          <a:p>
            <a:pPr>
              <a:spcBef>
                <a:spcPct val="0"/>
              </a:spcBef>
            </a:pPr>
            <a:r>
              <a:rPr lang="pt-PT" smtClean="0"/>
              <a:t>O SaO2 de linha de base foi sempre ⩾95% e tipicamente ⩾ 98%. </a:t>
            </a:r>
          </a:p>
          <a:p>
            <a:pPr>
              <a:spcBef>
                <a:spcPct val="0"/>
              </a:spcBef>
            </a:pPr>
            <a:r>
              <a:rPr lang="pt-PT" smtClean="0"/>
              <a:t>Quando a saturação é inferior a 70%, o registro não é muito confiável, pois os oxímetros funcionam melhor acima desse valor.</a:t>
            </a:r>
            <a:endParaRPr lang="pt-BR" smtClean="0"/>
          </a:p>
        </p:txBody>
      </p:sp>
      <p:sp>
        <p:nvSpPr>
          <p:cNvPr id="4403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0BE87B1-3A4F-4EE8-9BE9-4579AA624BF9}" type="slidenum">
              <a:rPr lang="pt-BR"/>
              <a:pPr fontAlgn="base">
                <a:spcBef>
                  <a:spcPct val="0"/>
                </a:spcBef>
                <a:spcAft>
                  <a:spcPct val="0"/>
                </a:spcAft>
              </a:pPr>
              <a:t>11</a:t>
            </a:fld>
            <a:endParaRPr lang="pt-B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50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Após a interrupção da cafeína, os episódios de hipóxia foram frequentes.</a:t>
            </a:r>
          </a:p>
          <a:p>
            <a:pPr>
              <a:spcBef>
                <a:spcPct val="0"/>
              </a:spcBef>
            </a:pPr>
            <a:r>
              <a:rPr lang="pt-BR" smtClean="0"/>
              <a:t>Com 1298 segundos em 24 horas com saturação &lt; 90% nas 36 semanas de PMA</a:t>
            </a:r>
          </a:p>
          <a:p>
            <a:pPr>
              <a:spcBef>
                <a:spcPct val="0"/>
              </a:spcBef>
            </a:pPr>
            <a:r>
              <a:rPr lang="pt-BR" smtClean="0"/>
              <a:t/>
            </a:r>
            <a:br>
              <a:rPr lang="pt-BR" smtClean="0"/>
            </a:br>
            <a:r>
              <a:rPr lang="pt-BR" smtClean="0"/>
              <a:t>Com maturação progressiva no controle respiratório, a extensão da IH na coorte de cuidados habituais diminuiu durante cada semana subseqüente de PMA, mas ainda &gt;1000 s / 24 h a 38 semanas PMA. </a:t>
            </a:r>
          </a:p>
          <a:p>
            <a:pPr>
              <a:spcBef>
                <a:spcPct val="0"/>
              </a:spcBef>
            </a:pPr>
            <a:r>
              <a:rPr lang="pt-PT" smtClean="0"/>
              <a:t>Nas concentrações de cafeína alcançado com maior dose de 36 a 38 semanas, a extensão de IH em cada semana de PMA foi significativamente menor do que no cuidado usual (não cafeína) coorte, tanto por número de segundos por dia o90% de registro e número de eventos por 24 h, com redução percentual consistentemente ⩾ 63% (</a:t>
            </a:r>
            <a:endParaRPr lang="pt-BR" smtClean="0"/>
          </a:p>
        </p:txBody>
      </p:sp>
      <p:sp>
        <p:nvSpPr>
          <p:cNvPr id="4506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25C25AD-802B-4448-BAA0-12D9388A00B3}" type="slidenum">
              <a:rPr lang="pt-BR"/>
              <a:pPr fontAlgn="base">
                <a:spcBef>
                  <a:spcPct val="0"/>
                </a:spcBef>
                <a:spcAft>
                  <a:spcPct val="0"/>
                </a:spcAft>
              </a:pPr>
              <a:t>12</a:t>
            </a:fld>
            <a:endParaRPr lang="pt-B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60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PT" smtClean="0"/>
              <a:t>Testes para a interação entre grupo e tempo não foi significativa, indicando que o efeito da cafeína permanece estável em toda a PMA semanas 36 a 38.</a:t>
            </a:r>
            <a:r>
              <a:rPr lang="pt-BR" smtClean="0"/>
              <a:t/>
            </a:r>
            <a:br>
              <a:rPr lang="pt-BR" smtClean="0"/>
            </a:br>
            <a:r>
              <a:rPr lang="pt-BR" smtClean="0"/>
              <a:t>A duração dos eventos não mudou ao longo do tempo e diferença mínima entre cuidados habituais e cafeína prolongada as coortes não eram significativas. Medidas de duração dos eventos foram fracamente correlacionado com segundos por 24 h com SaO2 abaixo de 90% (Correlações de Spearman variando de - 0,04 a - 0,18). Medidas de O nadir do evento foi moderadamente correlacionado com segundos por 24 h com SaO2 abaixo de 90% (correlações de Spearman variando de - 0,27 para - 0,55), mas não diferiu consistentemente entre lactentes no grupo de cafeína em comparação com a coorte de cuidados habituais.</a:t>
            </a:r>
          </a:p>
        </p:txBody>
      </p:sp>
      <p:sp>
        <p:nvSpPr>
          <p:cNvPr id="4608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627AD3B-AC99-4B24-9B27-E1F5AA3EDF9A}" type="slidenum">
              <a:rPr lang="pt-BR"/>
              <a:pPr fontAlgn="base">
                <a:spcBef>
                  <a:spcPct val="0"/>
                </a:spcBef>
                <a:spcAft>
                  <a:spcPct val="0"/>
                </a:spcAft>
              </a:pPr>
              <a:t>14</a:t>
            </a:fld>
            <a:endParaRPr lang="pt-B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71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Estes resultados expandem o nosso trabalho anterior, o que mostrou que Duração prolongada do tratamento com cafeína a 6 mg kg - 1 dia - 1 Além da atual prática clínica de rotina na UTIN, diminuiu a IH às 35 e 36 semanas PMA.2 Os resultados deste estudo mostram que a terapia de cafeína prolongada em doses suficientes para manter a cafeína concentrações de 420 μg ml-1 diminuem a freqüência e gravidade da IH persistente para a idade de termo equivalente em extremamente PT lactentes sem doença pulmonar crônica. Em nossa população de estudo, o tratamento prolongado com cafeína reduziu significativamente o número de segundos de IH a 90% de saturação às 36 a 38 semanas, com similar percentual diminui nos limites de 85% ou 80%, e eventos AUC / dia abaixo do limite. </a:t>
            </a:r>
          </a:p>
          <a:p>
            <a:pPr>
              <a:spcBef>
                <a:spcPct val="0"/>
              </a:spcBef>
            </a:pPr>
            <a:endParaRPr lang="pt-BR" smtClean="0"/>
          </a:p>
        </p:txBody>
      </p:sp>
      <p:sp>
        <p:nvSpPr>
          <p:cNvPr id="4710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470120B-AC10-46B1-9848-2F28BE3C6828}" type="slidenum">
              <a:rPr lang="pt-BR"/>
              <a:pPr fontAlgn="base">
                <a:spcBef>
                  <a:spcPct val="0"/>
                </a:spcBef>
                <a:spcAft>
                  <a:spcPct val="0"/>
                </a:spcAft>
              </a:pPr>
              <a:t>15</a:t>
            </a:fld>
            <a:endParaRPr lang="pt-B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81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Análises da duração do evento IH e nadir O2 A saturação durante os eventos foi apenas débil a moderadamente correlacionado com outros métodos para quantificar IH e não adicionou quaisquer informações adicionais sobre nossas análises do efeito da cafeína no IH. IH pode ter muitas etiologias diferentes, incluindo pulmão crônico doença, padrões respiratórios imaturos, apnéia obstrutiva do sono e hipertensão pulmonar. Neste estudo de clinicamente estável, bebês PT convalescentes que já não necessitaram de respiratório suporte, a etiologia mais provável para IH é a respiração imatura padrões. Independentemente da etiologia, eventos associados à IH no início a infância mostrou ter efeitos adversos no desenvolvimento neurológico em um ano em bebês nascidos em PT, e IH devido ao sono desordenado A respiração afeta negativamente o desempenho cognitivo, mesmo com quantidades relativamente modestas de IH.</a:t>
            </a:r>
          </a:p>
        </p:txBody>
      </p:sp>
      <p:sp>
        <p:nvSpPr>
          <p:cNvPr id="4813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53098F3-D417-43DC-8944-21EE2F1849C3}" type="slidenum">
              <a:rPr lang="pt-BR"/>
              <a:pPr fontAlgn="base">
                <a:spcBef>
                  <a:spcPct val="0"/>
                </a:spcBef>
                <a:spcAft>
                  <a:spcPct val="0"/>
                </a:spcAft>
              </a:pPr>
              <a:t>16</a:t>
            </a:fld>
            <a:endParaRPr lang="pt-B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91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Crítico, mas As questões não resolvidas incluem se a redução da extensão da IH persistindo depois de interromper o tratamento rotineiro da cafeína, estendendo-se O tratamento com cafeína para idade equivalente a termo tem potencial riscos associados ou tem qualquer benefício a longo prazo, em particular, conforme possível estar relacionado com o desenvolvimento neurológico melhorado.</a:t>
            </a:r>
          </a:p>
          <a:p>
            <a:pPr>
              <a:spcBef>
                <a:spcPct val="0"/>
              </a:spcBef>
            </a:pPr>
            <a:endParaRPr lang="pt-BR" smtClean="0"/>
          </a:p>
        </p:txBody>
      </p:sp>
      <p:sp>
        <p:nvSpPr>
          <p:cNvPr id="4915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FACE59E-045F-4CE9-A22B-6919AC3A0FC6}" type="slidenum">
              <a:rPr lang="pt-BR"/>
              <a:pPr fontAlgn="base">
                <a:spcBef>
                  <a:spcPct val="0"/>
                </a:spcBef>
                <a:spcAft>
                  <a:spcPct val="0"/>
                </a:spcAft>
              </a:pPr>
              <a:t>17</a:t>
            </a:fld>
            <a:endParaRPr lang="pt-B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01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 Atenuação de IH com tratamento de cafeína durante a fase de tratamento da doença aguda no A NICU pode ter contribuído de forma importante para a melhoria desempenho neurodesenvolvimento e redução da substância branca ferimento em lactentes No Ensaio da cafeína para apnéia de prematuridade (CAP), mas IH não foi medido durante ou após rotina de tratamento com a cafeína, e este estudo, portanto, não fornece informações sobre a importância potencial da persistência do IH após a parada rotina de tratamento de cafeína. No entanto, uma análise da IH do O Canadian Oxygen Trial (COT) demonstrou que os episódios IH durante os primeiros 2 a 3 meses pós-natal foram associados atraso cognitivo ou linguístico ou comprometimento motor a 18 meses, sugerindo a importância prognóstica de IH persistente quando os bebês estão se aproximando da idade do termo e seguindo cessação do tratamento rotineiro da cafeína.17 De particular destaque, a A associação entre IH e desfechos adversos foi mais forte em mais tarde, semanas de PMA, quando a cafeína de rotina provavelmente teria sido descontinuado e IH, portanto, mais prevalente</a:t>
            </a:r>
          </a:p>
          <a:p>
            <a:pPr>
              <a:spcBef>
                <a:spcPct val="0"/>
              </a:spcBef>
            </a:pPr>
            <a:endParaRPr lang="pt-BR" smtClean="0"/>
          </a:p>
        </p:txBody>
      </p:sp>
      <p:sp>
        <p:nvSpPr>
          <p:cNvPr id="5018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9F3AB17-FDCB-4413-9FEB-4CEC17D103DB}" type="slidenum">
              <a:rPr lang="pt-BR"/>
              <a:pPr fontAlgn="base">
                <a:spcBef>
                  <a:spcPct val="0"/>
                </a:spcBef>
                <a:spcAft>
                  <a:spcPct val="0"/>
                </a:spcAft>
              </a:pPr>
              <a:t>18</a:t>
            </a:fld>
            <a:endParaRPr lang="pt-B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12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PT" smtClean="0"/>
              <a:t>A maior força deste estudo é a inclusão da medida de concentrações de cafeína. A dose diária de manutenção de rotina para11 crianças no grupo da cafeína na matrícula do estudo variaramentre 4,6 e 6,8 mg kg - 1 dia - 1, que é semelhante ao estudo dose de cafeína de 6 mg kg - 1 dia - 1 utilizada em nosso estudo prévio.2 Essesos bebês tinham uma concentração de cafeína média (IQR) de 11,8 μg ml - 1(10.7, 15.1) a 33 a 35 semanas PMA. Pouco se sabe sobredose necessária para manter as concentrações em um intervalo terapêuticocomo o metabolismo da cafeína amadurece progressivamente; No entanto, a dose de cafeína usada em nosso estudo prévio foi insuficiente para manterAtenuação significativa na IH após 36 semanas PMA e os niveis modestos de cafeina observados antes de pararo tratamento de rotina da cafeina neste relatório é consistente com níveis sub-terapêuticos se continuou na mesma dose após 36 semanas PMA.</a:t>
            </a:r>
          </a:p>
          <a:p>
            <a:pPr>
              <a:spcBef>
                <a:spcPct val="0"/>
              </a:spcBef>
            </a:pPr>
            <a:endParaRPr lang="pt-BR" smtClean="0"/>
          </a:p>
        </p:txBody>
      </p:sp>
      <p:sp>
        <p:nvSpPr>
          <p:cNvPr id="5120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7F89AE8-7D19-4C44-927A-3B8A900A49A5}" type="slidenum">
              <a:rPr lang="pt-BR"/>
              <a:pPr fontAlgn="base">
                <a:spcBef>
                  <a:spcPct val="0"/>
                </a:spcBef>
                <a:spcAft>
                  <a:spcPct val="0"/>
                </a:spcAft>
              </a:pPr>
              <a:t>19</a:t>
            </a:fld>
            <a:endParaRPr lang="pt-B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22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PT" smtClean="0"/>
              <a:t>Um estudo recente, comparando doses precoce de cafeína alta (80 mg kg-1nas primeiras 36 h após o nascimento) a dosagem padrão (30 mg kg - 1 noprimeiro 36 h) apresentaram maiores taxas de hemorragia cerebelar e maissinais neurológicos desviantes em idade equivalente a termo em lactentesrecebendo o regime de doses elevadas, mas os resultados do desenvolvimento neurológiconão eram diferentes aos 2 anos.21 Este estudo levantoupreocupações sobre o uso de cafeína precoce e de alta dose. Contudo,estudos que avaliam o uso de altas doses de cafeína para reduzir a apneiae facilitar a extubação após 48 h de vida confirmaram asegurança e eficácia de doses de carga até 80 mg kg - 1 dia - 1 edoses de manutenção até 20 mg kg - 1 dia - 1 (refs 4-6). Alta doseA cafeína foi associada a um aumento nos episódios detaquicardia, mas isso não impactou a decisão da equipe clínicapara reter a cafeína.4,6 Um estudo encontrou um ligeiro atraso no tempo pararecuperar peso ao nascer com dose de manutenção de cafeína de20 mg kg - 1 dia - 1 em comparação com 5 mg kg - 1 dia - 1, mas havianenhuma diferença geral no aumento de peso na alta hospitalar5. Nãooutros efeitos adversos significativos foram observados nestes estudos.Os bebês matriculados neste estudo não experimentaram nenhum adversoefeitos com as doses de cafeína utilizadas, mesmo com cafeína médiaconcentrações tão elevadas quanto 34,3 μg ml - 1 em 20 mg kg - 1 dia - 1doseamento a 38 semanas PMA</a:t>
            </a:r>
            <a:r>
              <a:rPr lang="pt-BR" smtClean="0"/>
              <a:t> </a:t>
            </a:r>
          </a:p>
        </p:txBody>
      </p:sp>
      <p:sp>
        <p:nvSpPr>
          <p:cNvPr id="5222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80A26BC-360D-4E82-8BFA-4234859EA965}" type="slidenum">
              <a:rPr lang="pt-BR"/>
              <a:pPr fontAlgn="base">
                <a:spcBef>
                  <a:spcPct val="0"/>
                </a:spcBef>
                <a:spcAft>
                  <a:spcPct val="0"/>
                </a:spcAft>
              </a:pPr>
              <a:t>21</a:t>
            </a:fld>
            <a:endParaRPr lang="pt-B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32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Nosso estudo tem várias limitações. As duas coortes não foram matriculado simultaneamente; O grupo de cuidados habituais havia sido matriculado em nosso estudo anterior.2 Embora a inscrição neste estudo tenha ocorrido no mesmos hospitais usando um protocolo similar com inclusão idêntica e critérios de exclusão, é possível que mudanças em outros aspectos dos cuidados neonatais poderiam ter afetado os resultados. Os bebês Receber terapia de cafeína extensa neste estudo teve um GA menor ao nascimento e PMA mais jovens na matrícula em comparação com o habitual coorte de cuidados (Tabela 1), de modo que os bebês do grupo cafeína foram mais provável que exiba IH. No entanto, todas as medidas IH foram menores em o grupo da cafeína em comparação com o grupo de cuidados habitual, ilustrando o efeito significativo da cafeína na redução de eventos IH. A extensão do IH em bebês nascidos de PT permanece significativamente maior do que em bebês nascidos a termo até cerca de 42 semanas PMA.22 Embora o nosso protocolo tenha especificado que os lactentes inscritos continuam gravações de oximetria de pulso até 40 semanas PMA, não tivemos Dados residenciais analisáveis ​​suficientes após 38 semanas de PMA. Algumas horas de gravação pode ter sido perdida por causa de técnicas dificuldades com a interface do gravador de dados do oxímetro, mas pobres A conformidade com o monitoramento doméstico também contribuiu. A interpretação e o significado dos resultados deste estudo são mais limitado pelo pequeno número de bebês matriculados. </a:t>
            </a:r>
          </a:p>
        </p:txBody>
      </p:sp>
      <p:sp>
        <p:nvSpPr>
          <p:cNvPr id="5325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663F3E3-7144-4754-BD38-26BAB1A31AB8}" type="slidenum">
              <a:rPr lang="pt-BR"/>
              <a:pPr fontAlgn="base">
                <a:spcBef>
                  <a:spcPct val="0"/>
                </a:spcBef>
                <a:spcAft>
                  <a:spcPct val="0"/>
                </a:spcAft>
              </a:pPr>
              <a:t>22</a:t>
            </a:fld>
            <a:endParaRPr lang="pt-B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42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Em resumo, maiores doses de cafeína que levam a concentrações São necessários 420 μg ml-1 em lactentes nascidos para manter a cafeína concentrações em um intervalo terapêutico após 36 semanas de PMA. Em concentrações de cafeína de 420 μg ml - 1 , a extensão do IH é significativamente atenuado em comparação com crianças que não recebem cafeína através de 38 semanas PMA. No entanto, é desconhecida se Esta IH persistente causa lesão cerebral aguda ou posterior desenvolvimento neurológico deficiência, e especialmente se a cafeína estendida terapia atenua lesões agudas ou resultados adversos posteriores</a:t>
            </a:r>
          </a:p>
          <a:p>
            <a:pPr>
              <a:spcBef>
                <a:spcPct val="0"/>
              </a:spcBef>
            </a:pPr>
            <a:endParaRPr lang="pt-BR" smtClean="0"/>
          </a:p>
        </p:txBody>
      </p:sp>
      <p:sp>
        <p:nvSpPr>
          <p:cNvPr id="5427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EADA603-D836-4DD9-9FD6-F7619916EEB7}" type="slidenum">
              <a:rPr lang="pt-BR"/>
              <a:pPr fontAlgn="base">
                <a:spcBef>
                  <a:spcPct val="0"/>
                </a:spcBef>
                <a:spcAft>
                  <a:spcPct val="0"/>
                </a:spcAft>
              </a:pPr>
              <a:t>23</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a:xfrm>
            <a:off x="904875" y="3648075"/>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a:xfrm>
            <a:off x="904875" y="3648075"/>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Título 7"/>
          <p:cNvSpPr>
            <a:spLocks noGrp="1"/>
          </p:cNvSpPr>
          <p:nvPr>
            <p:ph type="ctrTitle"/>
          </p:nvPr>
        </p:nvSpPr>
        <p:spPr>
          <a:xfrm>
            <a:off x="1219200" y="3886200"/>
            <a:ext cx="6858000" cy="990600"/>
          </a:xfrm>
        </p:spPr>
        <p:txBody>
          <a:bodyPr anchor="t"/>
          <a:lstStyle>
            <a:lvl1pPr algn="r">
              <a:defRPr sz="3200">
                <a:solidFill>
                  <a:schemeClr val="tx1"/>
                </a:solidFill>
              </a:defRPr>
            </a:lvl1pPr>
          </a:lstStyle>
          <a:p>
            <a:r>
              <a:rPr lang="pt-BR" smtClean="0"/>
              <a:t>Clique para editar o estilo do título mestre</a:t>
            </a:r>
            <a:endParaRPr lang="en-US"/>
          </a:p>
        </p:txBody>
      </p:sp>
      <p:sp>
        <p:nvSpPr>
          <p:cNvPr id="9" name="Subtítulo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10" name="Espaço Reservado para Data 27"/>
          <p:cNvSpPr>
            <a:spLocks noGrp="1"/>
          </p:cNvSpPr>
          <p:nvPr>
            <p:ph type="dt" sz="half" idx="10"/>
          </p:nvPr>
        </p:nvSpPr>
        <p:spPr>
          <a:xfrm>
            <a:off x="6400800" y="6354763"/>
            <a:ext cx="2286000" cy="366712"/>
          </a:xfrm>
        </p:spPr>
        <p:txBody>
          <a:bodyPr/>
          <a:lstStyle>
            <a:lvl1pPr>
              <a:defRPr sz="1400" smtClean="0"/>
            </a:lvl1pPr>
          </a:lstStyle>
          <a:p>
            <a:pPr>
              <a:defRPr/>
            </a:pPr>
            <a:fld id="{05981BAA-A8CB-47AF-8F49-7795118A8D05}" type="datetimeFigureOut">
              <a:rPr lang="pt-BR"/>
              <a:pPr>
                <a:defRPr/>
              </a:pPr>
              <a:t>17/10/2017</a:t>
            </a:fld>
            <a:endParaRPr lang="pt-BR"/>
          </a:p>
        </p:txBody>
      </p:sp>
      <p:sp>
        <p:nvSpPr>
          <p:cNvPr id="11" name="Espaço Reservado para Rodapé 16"/>
          <p:cNvSpPr>
            <a:spLocks noGrp="1"/>
          </p:cNvSpPr>
          <p:nvPr>
            <p:ph type="ftr" sz="quarter" idx="11"/>
          </p:nvPr>
        </p:nvSpPr>
        <p:spPr>
          <a:xfrm>
            <a:off x="2898775" y="6354763"/>
            <a:ext cx="3475038" cy="366712"/>
          </a:xfrm>
        </p:spPr>
        <p:txBody>
          <a:bodyPr/>
          <a:lstStyle>
            <a:lvl1pPr>
              <a:defRPr/>
            </a:lvl1pPr>
          </a:lstStyle>
          <a:p>
            <a:pPr>
              <a:defRPr/>
            </a:pPr>
            <a:endParaRPr lang="pt-BR"/>
          </a:p>
        </p:txBody>
      </p:sp>
      <p:sp>
        <p:nvSpPr>
          <p:cNvPr id="12" name="Espaço Reservado para Número de Slide 28"/>
          <p:cNvSpPr>
            <a:spLocks noGrp="1"/>
          </p:cNvSpPr>
          <p:nvPr>
            <p:ph type="sldNum" sz="quarter" idx="12"/>
          </p:nvPr>
        </p:nvSpPr>
        <p:spPr>
          <a:xfrm>
            <a:off x="1216025" y="6354763"/>
            <a:ext cx="1219200" cy="366712"/>
          </a:xfrm>
        </p:spPr>
        <p:txBody>
          <a:bodyPr/>
          <a:lstStyle>
            <a:lvl1pPr>
              <a:defRPr/>
            </a:lvl1pPr>
          </a:lstStyle>
          <a:p>
            <a:pPr>
              <a:defRPr/>
            </a:pPr>
            <a:fld id="{FD4C5D4E-3D14-4D76-B15B-2281BC3E8F8D}"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219200"/>
            <a:ext cx="8229600" cy="493776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65A75A49-D23C-47CC-BBBE-5D56610AABB9}" type="datetimeFigureOut">
              <a:rPr lang="pt-BR"/>
              <a:pPr>
                <a:defRPr/>
              </a:pPr>
              <a:t>17/10/2017</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069BD4C5-A57A-45C1-8E80-CFA571280358}"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2"/>
      </p:bgRef>
    </p:bg>
    <p:spTree>
      <p:nvGrpSpPr>
        <p:cNvPr id="1" name=""/>
        <p:cNvGrpSpPr/>
        <p:nvPr/>
      </p:nvGrpSpPr>
      <p:grpSpPr>
        <a:xfrm>
          <a:off x="0" y="0"/>
          <a:ext cx="0" cy="0"/>
          <a:chOff x="0" y="0"/>
          <a:chExt cx="0" cy="0"/>
        </a:xfrm>
      </p:grpSpPr>
      <p:sp>
        <p:nvSpPr>
          <p:cNvPr id="4" name="Retângulo 3"/>
          <p:cNvSpPr/>
          <p:nvPr/>
        </p:nvSpPr>
        <p:spPr>
          <a:xfrm>
            <a:off x="914400" y="2819400"/>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a:xfrm>
            <a:off x="914400" y="2819400"/>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title"/>
          </p:nvPr>
        </p:nvSpPr>
        <p:spPr>
          <a:xfrm>
            <a:off x="1219200" y="2971800"/>
            <a:ext cx="6858000" cy="1066800"/>
          </a:xfrm>
        </p:spPr>
        <p:txBody>
          <a:bodyPr anchor="t"/>
          <a:lstStyle>
            <a:lvl1pPr algn="r">
              <a:buNone/>
              <a:defRPr sz="3200" b="0" cap="none"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1295400" y="4267200"/>
            <a:ext cx="67818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6" name="Espaço Reservado para Data 3"/>
          <p:cNvSpPr>
            <a:spLocks noGrp="1"/>
          </p:cNvSpPr>
          <p:nvPr>
            <p:ph type="dt" sz="half" idx="10"/>
          </p:nvPr>
        </p:nvSpPr>
        <p:spPr>
          <a:xfrm>
            <a:off x="6400800" y="6354763"/>
            <a:ext cx="2286000" cy="366712"/>
          </a:xfrm>
        </p:spPr>
        <p:txBody>
          <a:bodyPr/>
          <a:lstStyle>
            <a:lvl1pPr>
              <a:defRPr/>
            </a:lvl1pPr>
          </a:lstStyle>
          <a:p>
            <a:pPr>
              <a:defRPr/>
            </a:pPr>
            <a:fld id="{D0E8E5D5-7B37-4A97-B404-5E77A7C9DE4C}" type="datetimeFigureOut">
              <a:rPr lang="pt-BR"/>
              <a:pPr>
                <a:defRPr/>
              </a:pPr>
              <a:t>17/10/2017</a:t>
            </a:fld>
            <a:endParaRPr lang="pt-BR"/>
          </a:p>
        </p:txBody>
      </p:sp>
      <p:sp>
        <p:nvSpPr>
          <p:cNvPr id="7" name="Espaço Reservado para Rodapé 4"/>
          <p:cNvSpPr>
            <a:spLocks noGrp="1"/>
          </p:cNvSpPr>
          <p:nvPr>
            <p:ph type="ftr" sz="quarter" idx="11"/>
          </p:nvPr>
        </p:nvSpPr>
        <p:spPr>
          <a:xfrm>
            <a:off x="2898775" y="6354763"/>
            <a:ext cx="3475038" cy="366712"/>
          </a:xfrm>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a:xfrm>
            <a:off x="1069975" y="6354763"/>
            <a:ext cx="1520825" cy="366712"/>
          </a:xfrm>
        </p:spPr>
        <p:txBody>
          <a:bodyPr/>
          <a:lstStyle>
            <a:lvl1pPr>
              <a:defRPr/>
            </a:lvl1pPr>
          </a:lstStyle>
          <a:p>
            <a:pPr>
              <a:defRPr/>
            </a:pPr>
            <a:fld id="{3FFB1F38-8393-40EE-B490-C07024873AFB}"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28600"/>
            <a:ext cx="8229600" cy="914400"/>
          </a:xfrm>
        </p:spPr>
        <p:txBody>
          <a:bodyPr/>
          <a:lstStyle/>
          <a:p>
            <a:r>
              <a:rPr lang="pt-BR" smtClean="0"/>
              <a:t>Clique para editar o estilo do título mestre</a:t>
            </a:r>
            <a:endParaRPr lang="en-US"/>
          </a:p>
        </p:txBody>
      </p:sp>
      <p:sp>
        <p:nvSpPr>
          <p:cNvPr id="9" name="Espaço Reservado para Conteúdo 8"/>
          <p:cNvSpPr>
            <a:spLocks noGrp="1"/>
          </p:cNvSpPr>
          <p:nvPr>
            <p:ph sz="quarter" idx="1"/>
          </p:nvPr>
        </p:nvSpPr>
        <p:spPr>
          <a:xfrm>
            <a:off x="457200" y="1219200"/>
            <a:ext cx="4041648" cy="493776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632198" y="1216152"/>
            <a:ext cx="4041648" cy="493776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9F9E92C2-C1ED-4BD7-A477-9567DED12067}" type="datetimeFigureOut">
              <a:rPr lang="pt-BR"/>
              <a:pPr>
                <a:defRPr/>
              </a:pPr>
              <a:t>17/10/2017</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B4243474-3D72-435D-B968-72CF8DD12679}"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28600"/>
            <a:ext cx="8229600" cy="914400"/>
          </a:xfrm>
        </p:spPr>
        <p:txBody>
          <a:bodyPr anchor="ctr"/>
          <a:lstStyle>
            <a:lvl1pPr>
              <a:defRPr/>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1285875"/>
            <a:ext cx="4040188"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pt-BR" smtClean="0"/>
              <a:t>Clique para editar os estilos do texto mestre</a:t>
            </a:r>
          </a:p>
        </p:txBody>
      </p:sp>
      <p:sp>
        <p:nvSpPr>
          <p:cNvPr id="4" name="Espaço Reservado para Texto 3"/>
          <p:cNvSpPr>
            <a:spLocks noGrp="1"/>
          </p:cNvSpPr>
          <p:nvPr>
            <p:ph type="body" sz="half" idx="3"/>
          </p:nvPr>
        </p:nvSpPr>
        <p:spPr>
          <a:xfrm>
            <a:off x="4648200" y="1295400"/>
            <a:ext cx="4041775"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pt-BR" smtClean="0"/>
              <a:t>Clique para editar os estilos do texto mestre</a:t>
            </a:r>
          </a:p>
        </p:txBody>
      </p:sp>
      <p:sp>
        <p:nvSpPr>
          <p:cNvPr id="11" name="Espaço Reservado para Conteúdo 10"/>
          <p:cNvSpPr>
            <a:spLocks noGrp="1"/>
          </p:cNvSpPr>
          <p:nvPr>
            <p:ph sz="quarter" idx="2"/>
          </p:nvPr>
        </p:nvSpPr>
        <p:spPr>
          <a:xfrm>
            <a:off x="457200" y="2133600"/>
            <a:ext cx="4038600" cy="40386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648200" y="2133600"/>
            <a:ext cx="4038600" cy="40386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13"/>
          <p:cNvSpPr>
            <a:spLocks noGrp="1"/>
          </p:cNvSpPr>
          <p:nvPr>
            <p:ph type="dt" sz="half" idx="10"/>
          </p:nvPr>
        </p:nvSpPr>
        <p:spPr/>
        <p:txBody>
          <a:bodyPr/>
          <a:lstStyle>
            <a:lvl1pPr>
              <a:defRPr/>
            </a:lvl1pPr>
          </a:lstStyle>
          <a:p>
            <a:pPr>
              <a:defRPr/>
            </a:pPr>
            <a:fld id="{958A13B8-D412-4F33-BB21-885323C93B4E}" type="datetimeFigureOut">
              <a:rPr lang="pt-BR"/>
              <a:pPr>
                <a:defRPr/>
              </a:pPr>
              <a:t>17/10/2017</a:t>
            </a:fld>
            <a:endParaRPr lang="pt-BR"/>
          </a:p>
        </p:txBody>
      </p:sp>
      <p:sp>
        <p:nvSpPr>
          <p:cNvPr id="8" name="Espaço Reservado para Rodapé 2"/>
          <p:cNvSpPr>
            <a:spLocks noGrp="1"/>
          </p:cNvSpPr>
          <p:nvPr>
            <p:ph type="ftr" sz="quarter" idx="11"/>
          </p:nvPr>
        </p:nvSpPr>
        <p:spPr/>
        <p:txBody>
          <a:bodyPr/>
          <a:lstStyle>
            <a:lvl1pPr>
              <a:defRPr/>
            </a:lvl1pPr>
          </a:lstStyle>
          <a:p>
            <a:pPr>
              <a:defRPr/>
            </a:pPr>
            <a:endParaRPr lang="pt-BR"/>
          </a:p>
        </p:txBody>
      </p:sp>
      <p:sp>
        <p:nvSpPr>
          <p:cNvPr id="9" name="Espaço Reservado para Número de Slide 22"/>
          <p:cNvSpPr>
            <a:spLocks noGrp="1"/>
          </p:cNvSpPr>
          <p:nvPr>
            <p:ph type="sldNum" sz="quarter" idx="12"/>
          </p:nvPr>
        </p:nvSpPr>
        <p:spPr/>
        <p:txBody>
          <a:bodyPr/>
          <a:lstStyle>
            <a:lvl1pPr>
              <a:defRPr/>
            </a:lvl1pPr>
          </a:lstStyle>
          <a:p>
            <a:pPr>
              <a:defRPr/>
            </a:pPr>
            <a:fld id="{96484818-A653-423E-9B20-732912D09FDA}"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Triângulo isósceles 2"/>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title"/>
          </p:nvPr>
        </p:nvSpPr>
        <p:spPr>
          <a:xfrm>
            <a:off x="457200" y="228600"/>
            <a:ext cx="8229600" cy="914400"/>
          </a:xfrm>
        </p:spPr>
        <p:txBody>
          <a:bodyPr/>
          <a:lstStyle/>
          <a:p>
            <a:r>
              <a:rPr lang="pt-BR" smtClean="0"/>
              <a:t>Clique para editar o estilo do título mestre</a:t>
            </a:r>
            <a:endParaRPr lang="en-US"/>
          </a:p>
        </p:txBody>
      </p:sp>
      <p:sp>
        <p:nvSpPr>
          <p:cNvPr id="4" name="Espaço Reservado para Data 2"/>
          <p:cNvSpPr>
            <a:spLocks noGrp="1"/>
          </p:cNvSpPr>
          <p:nvPr>
            <p:ph type="dt" sz="half" idx="10"/>
          </p:nvPr>
        </p:nvSpPr>
        <p:spPr/>
        <p:txBody>
          <a:bodyPr/>
          <a:lstStyle>
            <a:lvl1pPr>
              <a:defRPr/>
            </a:lvl1pPr>
          </a:lstStyle>
          <a:p>
            <a:pPr>
              <a:defRPr/>
            </a:pPr>
            <a:fld id="{D319AB76-8E52-4326-ACE1-962A2D3C8257}" type="datetimeFigureOut">
              <a:rPr lang="pt-BR"/>
              <a:pPr>
                <a:defRPr/>
              </a:pPr>
              <a:t>17/10/2017</a:t>
            </a:fld>
            <a:endParaRPr lang="pt-BR"/>
          </a:p>
        </p:txBody>
      </p:sp>
      <p:sp>
        <p:nvSpPr>
          <p:cNvPr id="5" name="Espaço Reservado para Rodapé 3"/>
          <p:cNvSpPr>
            <a:spLocks noGrp="1"/>
          </p:cNvSpPr>
          <p:nvPr>
            <p:ph type="ftr" sz="quarter" idx="11"/>
          </p:nvPr>
        </p:nvSpPr>
        <p:spPr/>
        <p:txBody>
          <a:bodyPr/>
          <a:lstStyle>
            <a:lvl1pPr>
              <a:defRPr/>
            </a:lvl1pPr>
          </a:lstStyle>
          <a:p>
            <a:pPr>
              <a:defRPr/>
            </a:pPr>
            <a:endParaRPr lang="pt-BR"/>
          </a:p>
        </p:txBody>
      </p:sp>
      <p:sp>
        <p:nvSpPr>
          <p:cNvPr id="6" name="Espaço Reservado para Número de Slide 4"/>
          <p:cNvSpPr>
            <a:spLocks noGrp="1"/>
          </p:cNvSpPr>
          <p:nvPr>
            <p:ph type="sldNum" sz="quarter" idx="12"/>
          </p:nvPr>
        </p:nvSpPr>
        <p:spPr/>
        <p:txBody>
          <a:bodyPr/>
          <a:lstStyle>
            <a:lvl1pPr>
              <a:defRPr/>
            </a:lvl1pPr>
          </a:lstStyle>
          <a:p>
            <a:pPr>
              <a:defRPr/>
            </a:pPr>
            <a:fld id="{B77D2087-5B5C-41D1-8119-1EF6FC63494C}"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Conector reto 1"/>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3" name="Triângulo isósceles 2"/>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Espaço Reservado para Data 1"/>
          <p:cNvSpPr>
            <a:spLocks noGrp="1"/>
          </p:cNvSpPr>
          <p:nvPr>
            <p:ph type="dt" sz="half" idx="10"/>
          </p:nvPr>
        </p:nvSpPr>
        <p:spPr/>
        <p:txBody>
          <a:bodyPr/>
          <a:lstStyle>
            <a:lvl1pPr>
              <a:defRPr/>
            </a:lvl1pPr>
          </a:lstStyle>
          <a:p>
            <a:pPr>
              <a:defRPr/>
            </a:pPr>
            <a:fld id="{E6EA8C1D-8D53-44D1-A528-EABE387B7FB0}" type="datetimeFigureOut">
              <a:rPr lang="pt-BR"/>
              <a:pPr>
                <a:defRPr/>
              </a:pPr>
              <a:t>17/10/2017</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3"/>
          <p:cNvSpPr>
            <a:spLocks noGrp="1"/>
          </p:cNvSpPr>
          <p:nvPr>
            <p:ph type="sldNum" sz="quarter" idx="12"/>
          </p:nvPr>
        </p:nvSpPr>
        <p:spPr/>
        <p:txBody>
          <a:bodyPr/>
          <a:lstStyle>
            <a:lvl1pPr>
              <a:defRPr/>
            </a:lvl1pPr>
          </a:lstStyle>
          <a:p>
            <a:pPr>
              <a:defRPr/>
            </a:pPr>
            <a:fld id="{711DDA67-D36C-4433-B230-37F5F121F158}"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Conector reto 5"/>
          <p:cNvSpPr>
            <a:spLocks noChangeShapeType="1"/>
          </p:cNvSpPr>
          <p:nvPr/>
        </p:nvSpPr>
        <p:spPr bwMode="auto">
          <a:xfrm rot="5400000">
            <a:off x="3160712" y="3324226"/>
            <a:ext cx="6035675"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Triângulo isósceles 6"/>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title"/>
          </p:nvPr>
        </p:nvSpPr>
        <p:spPr>
          <a:xfrm>
            <a:off x="6324600" y="304800"/>
            <a:ext cx="2514600" cy="838200"/>
          </a:xfrm>
        </p:spPr>
        <p:txBody>
          <a:bodyPr>
            <a:noAutofit/>
          </a:bodyPr>
          <a:lstStyle>
            <a:lvl1pPr algn="l">
              <a:buNone/>
              <a:defRPr sz="2000" b="1">
                <a:solidFill>
                  <a:schemeClr val="tx2"/>
                </a:solidFill>
                <a:latin typeface="+mn-lt"/>
                <a:ea typeface="+mn-ea"/>
                <a:cs typeface="+mn-cs"/>
              </a:defRPr>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2" name="Espaço Reservado para Conteúdo 11"/>
          <p:cNvSpPr>
            <a:spLocks noGrp="1"/>
          </p:cNvSpPr>
          <p:nvPr>
            <p:ph sz="quarter" idx="1"/>
          </p:nvPr>
        </p:nvSpPr>
        <p:spPr>
          <a:xfrm>
            <a:off x="304800" y="304800"/>
            <a:ext cx="5715000" cy="5715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8" name="Espaço Reservado para Data 4"/>
          <p:cNvSpPr>
            <a:spLocks noGrp="1"/>
          </p:cNvSpPr>
          <p:nvPr>
            <p:ph type="dt" sz="half" idx="10"/>
          </p:nvPr>
        </p:nvSpPr>
        <p:spPr/>
        <p:txBody>
          <a:bodyPr/>
          <a:lstStyle>
            <a:lvl1pPr>
              <a:defRPr/>
            </a:lvl1pPr>
          </a:lstStyle>
          <a:p>
            <a:pPr>
              <a:defRPr/>
            </a:pPr>
            <a:fld id="{AE704EB8-E2EB-4D94-869A-EBC392257E47}" type="datetimeFigureOut">
              <a:rPr lang="pt-BR"/>
              <a:pPr>
                <a:defRPr/>
              </a:pPr>
              <a:t>17/10/2017</a:t>
            </a:fld>
            <a:endParaRPr lang="pt-BR"/>
          </a:p>
        </p:txBody>
      </p:sp>
      <p:sp>
        <p:nvSpPr>
          <p:cNvPr id="9" name="Espaço Reservado para Rodapé 5"/>
          <p:cNvSpPr>
            <a:spLocks noGrp="1"/>
          </p:cNvSpPr>
          <p:nvPr>
            <p:ph type="ftr" sz="quarter" idx="11"/>
          </p:nvPr>
        </p:nvSpPr>
        <p:spPr/>
        <p:txBody>
          <a:bodyPr/>
          <a:lstStyle>
            <a:lvl1pPr>
              <a:defRPr/>
            </a:lvl1pPr>
          </a:lstStyle>
          <a:p>
            <a:pPr>
              <a:defRPr/>
            </a:pPr>
            <a:endParaRPr lang="pt-BR"/>
          </a:p>
        </p:txBody>
      </p:sp>
      <p:sp>
        <p:nvSpPr>
          <p:cNvPr id="10" name="Espaço Reservado para Número de Slide 6"/>
          <p:cNvSpPr>
            <a:spLocks noGrp="1"/>
          </p:cNvSpPr>
          <p:nvPr>
            <p:ph type="sldNum" sz="quarter" idx="12"/>
          </p:nvPr>
        </p:nvSpPr>
        <p:spPr/>
        <p:txBody>
          <a:bodyPr/>
          <a:lstStyle>
            <a:lvl1pPr>
              <a:defRPr/>
            </a:lvl1pPr>
          </a:lstStyle>
          <a:p>
            <a:pPr>
              <a:defRPr/>
            </a:pPr>
            <a:fld id="{043ECD7C-65CC-4444-B66D-FA79146CA0A8}"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1">
        <a:schemeClr val="bg2"/>
      </p:bgRef>
    </p:bg>
    <p:spTree>
      <p:nvGrpSpPr>
        <p:cNvPr id="1" name=""/>
        <p:cNvGrpSpPr/>
        <p:nvPr/>
      </p:nvGrpSpPr>
      <p:grpSpPr>
        <a:xfrm>
          <a:off x="0" y="0"/>
          <a:ext cx="0" cy="0"/>
          <a:chOff x="0" y="0"/>
          <a:chExt cx="0" cy="0"/>
        </a:xfrm>
      </p:grpSpPr>
      <p:sp>
        <p:nvSpPr>
          <p:cNvPr id="5" name="Conector reto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Triângulo isósceles 5"/>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a:xfrm>
            <a:off x="457200" y="500063"/>
            <a:ext cx="182563"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457200" y="1905000"/>
            <a:ext cx="82296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457200" y="1219200"/>
            <a:ext cx="82296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8" name="Espaço Reservado para Data 4"/>
          <p:cNvSpPr>
            <a:spLocks noGrp="1"/>
          </p:cNvSpPr>
          <p:nvPr>
            <p:ph type="dt" sz="half" idx="10"/>
          </p:nvPr>
        </p:nvSpPr>
        <p:spPr/>
        <p:txBody>
          <a:bodyPr/>
          <a:lstStyle>
            <a:lvl1pPr>
              <a:defRPr/>
            </a:lvl1pPr>
          </a:lstStyle>
          <a:p>
            <a:pPr>
              <a:defRPr/>
            </a:pPr>
            <a:fld id="{479959B0-2D16-476C-9414-ABB5163BEF88}" type="datetimeFigureOut">
              <a:rPr lang="pt-BR"/>
              <a:pPr>
                <a:defRPr/>
              </a:pPr>
              <a:t>17/10/2017</a:t>
            </a:fld>
            <a:endParaRPr lang="pt-BR"/>
          </a:p>
        </p:txBody>
      </p:sp>
      <p:sp>
        <p:nvSpPr>
          <p:cNvPr id="9" name="Espaço Reservado para Rodapé 5"/>
          <p:cNvSpPr>
            <a:spLocks noGrp="1"/>
          </p:cNvSpPr>
          <p:nvPr>
            <p:ph type="ftr" sz="quarter" idx="11"/>
          </p:nvPr>
        </p:nvSpPr>
        <p:spPr/>
        <p:txBody>
          <a:bodyPr/>
          <a:lstStyle>
            <a:lvl1pPr>
              <a:defRPr/>
            </a:lvl1pPr>
          </a:lstStyle>
          <a:p>
            <a:pPr>
              <a:defRPr/>
            </a:pPr>
            <a:endParaRPr lang="pt-BR"/>
          </a:p>
        </p:txBody>
      </p:sp>
      <p:sp>
        <p:nvSpPr>
          <p:cNvPr id="10" name="Espaço Reservado para Número de Slide 6"/>
          <p:cNvSpPr>
            <a:spLocks noGrp="1"/>
          </p:cNvSpPr>
          <p:nvPr>
            <p:ph type="sldNum" sz="quarter" idx="12"/>
          </p:nvPr>
        </p:nvSpPr>
        <p:spPr/>
        <p:txBody>
          <a:bodyPr/>
          <a:lstStyle>
            <a:lvl1pPr>
              <a:defRPr/>
            </a:lvl1pPr>
          </a:lstStyle>
          <a:p>
            <a:pPr>
              <a:defRPr/>
            </a:pPr>
            <a:fld id="{A05E3D32-161C-41B1-B0C1-5B26E4AAAD3D}"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B9D5401D-66C6-4139-9334-F762E632BC58}" type="datetimeFigureOut">
              <a:rPr lang="pt-BR"/>
              <a:pPr>
                <a:defRPr/>
              </a:pPr>
              <a:t>17/10/2017</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4658E4A9-3511-4DF5-A41F-F7BFE228693D}"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Conector reto 3"/>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5" name="Triângulo isósceles 4"/>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Conector reto 5"/>
          <p:cNvSpPr>
            <a:spLocks noChangeShapeType="1"/>
          </p:cNvSpPr>
          <p:nvPr/>
        </p:nvSpPr>
        <p:spPr bwMode="auto">
          <a:xfrm rot="5400000">
            <a:off x="3630612" y="3201988"/>
            <a:ext cx="5851525"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3"/>
          <p:cNvSpPr>
            <a:spLocks noGrp="1"/>
          </p:cNvSpPr>
          <p:nvPr>
            <p:ph type="dt" sz="half" idx="10"/>
          </p:nvPr>
        </p:nvSpPr>
        <p:spPr/>
        <p:txBody>
          <a:bodyPr/>
          <a:lstStyle>
            <a:lvl1pPr>
              <a:defRPr/>
            </a:lvl1pPr>
          </a:lstStyle>
          <a:p>
            <a:pPr>
              <a:defRPr/>
            </a:pPr>
            <a:fld id="{E0D3E721-9D85-45F9-BAF6-4A0BED534437}" type="datetimeFigureOut">
              <a:rPr lang="pt-BR"/>
              <a:pPr>
                <a:defRPr/>
              </a:pPr>
              <a:t>17/10/2017</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60D8772C-7902-48BA-91C2-8B35BB3E9AA4}"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21"/>
          <p:cNvSpPr>
            <a:spLocks noGrp="1"/>
          </p:cNvSpPr>
          <p:nvPr>
            <p:ph type="title"/>
          </p:nvPr>
        </p:nvSpPr>
        <p:spPr bwMode="auto">
          <a:xfrm>
            <a:off x="457200" y="152400"/>
            <a:ext cx="8229600" cy="9906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pt-BR" smtClean="0"/>
              <a:t>Clique para editar o estilo do título mestre</a:t>
            </a:r>
            <a:endParaRPr lang="en-US" smtClean="0"/>
          </a:p>
        </p:txBody>
      </p:sp>
      <p:sp>
        <p:nvSpPr>
          <p:cNvPr id="1027" name="Espaço Reservado para Texto 12"/>
          <p:cNvSpPr>
            <a:spLocks noGrp="1"/>
          </p:cNvSpPr>
          <p:nvPr>
            <p:ph type="body" idx="1"/>
          </p:nvPr>
        </p:nvSpPr>
        <p:spPr bwMode="auto">
          <a:xfrm>
            <a:off x="457200" y="1219200"/>
            <a:ext cx="8229600" cy="49101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a:off x="6400800" y="6356350"/>
            <a:ext cx="2289175" cy="365125"/>
          </a:xfrm>
          <a:prstGeom prst="rect">
            <a:avLst/>
          </a:prstGeom>
        </p:spPr>
        <p:txBody>
          <a:bodyPr vert="horz"/>
          <a:lstStyle>
            <a:lvl1pPr algn="l" eaLnBrk="1" fontAlgn="auto" latinLnBrk="0" hangingPunct="1">
              <a:spcBef>
                <a:spcPts val="0"/>
              </a:spcBef>
              <a:spcAft>
                <a:spcPts val="0"/>
              </a:spcAft>
              <a:defRPr kumimoji="0" sz="1400" smtClean="0">
                <a:solidFill>
                  <a:schemeClr val="tx2"/>
                </a:solidFill>
                <a:latin typeface="+mn-lt"/>
                <a:cs typeface="+mn-cs"/>
              </a:defRPr>
            </a:lvl1pPr>
          </a:lstStyle>
          <a:p>
            <a:pPr>
              <a:defRPr/>
            </a:pPr>
            <a:fld id="{ED99A660-3053-41ED-B80E-C6B9BC3BFA50}" type="datetimeFigureOut">
              <a:rPr lang="pt-BR"/>
              <a:pPr>
                <a:defRPr/>
              </a:pPr>
              <a:t>17/10/2017</a:t>
            </a:fld>
            <a:endParaRPr lang="pt-BR"/>
          </a:p>
        </p:txBody>
      </p:sp>
      <p:sp>
        <p:nvSpPr>
          <p:cNvPr id="3" name="Espaço Reservado para Rodapé 2"/>
          <p:cNvSpPr>
            <a:spLocks noGrp="1"/>
          </p:cNvSpPr>
          <p:nvPr>
            <p:ph type="ftr" sz="quarter" idx="3"/>
          </p:nvPr>
        </p:nvSpPr>
        <p:spPr>
          <a:xfrm>
            <a:off x="2898775" y="6356350"/>
            <a:ext cx="3505200" cy="365125"/>
          </a:xfrm>
          <a:prstGeom prst="rect">
            <a:avLst/>
          </a:prstGeom>
        </p:spPr>
        <p:txBody>
          <a:bodyPr vert="horz"/>
          <a:lstStyle>
            <a:lvl1pPr algn="r" eaLnBrk="1" fontAlgn="auto" latinLnBrk="0" hangingPunct="1">
              <a:spcBef>
                <a:spcPts val="0"/>
              </a:spcBef>
              <a:spcAft>
                <a:spcPts val="0"/>
              </a:spcAft>
              <a:defRPr kumimoji="0" sz="1400">
                <a:solidFill>
                  <a:schemeClr val="tx2"/>
                </a:solidFill>
                <a:latin typeface="+mn-lt"/>
                <a:cs typeface="+mn-cs"/>
              </a:defRPr>
            </a:lvl1pPr>
          </a:lstStyle>
          <a:p>
            <a:pPr>
              <a:defRPr/>
            </a:pPr>
            <a:endParaRPr lang="pt-BR"/>
          </a:p>
        </p:txBody>
      </p:sp>
      <p:sp>
        <p:nvSpPr>
          <p:cNvPr id="23" name="Espaço Reservado para Número de Slide 22"/>
          <p:cNvSpPr>
            <a:spLocks noGrp="1"/>
          </p:cNvSpPr>
          <p:nvPr>
            <p:ph type="sldNum" sz="quarter" idx="4"/>
          </p:nvPr>
        </p:nvSpPr>
        <p:spPr>
          <a:xfrm>
            <a:off x="612775" y="6356350"/>
            <a:ext cx="1981200" cy="365125"/>
          </a:xfrm>
          <a:prstGeom prst="rect">
            <a:avLst/>
          </a:prstGeom>
        </p:spPr>
        <p:txBody>
          <a:bodyPr vert="horz"/>
          <a:lstStyle>
            <a:lvl1pPr algn="l" eaLnBrk="1" fontAlgn="auto" latinLnBrk="0" hangingPunct="1">
              <a:spcBef>
                <a:spcPts val="0"/>
              </a:spcBef>
              <a:spcAft>
                <a:spcPts val="0"/>
              </a:spcAft>
              <a:defRPr kumimoji="0" sz="1400" smtClean="0">
                <a:solidFill>
                  <a:schemeClr val="tx2"/>
                </a:solidFill>
                <a:latin typeface="+mn-lt"/>
                <a:cs typeface="+mn-cs"/>
              </a:defRPr>
            </a:lvl1pPr>
          </a:lstStyle>
          <a:p>
            <a:pPr>
              <a:defRPr/>
            </a:pPr>
            <a:fld id="{A044302B-0200-4BFF-B82B-39B37C238780}" type="slidenum">
              <a:rPr lang="pt-BR"/>
              <a:pPr>
                <a:defRPr/>
              </a:pPr>
              <a:t>‹nº›</a:t>
            </a:fld>
            <a:endParaRPr lang="pt-BR"/>
          </a:p>
        </p:txBody>
      </p:sp>
      <p:sp>
        <p:nvSpPr>
          <p:cNvPr id="28" name="Conector reto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9" name="Conector reto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Triângulo isósceles 9"/>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683" r:id="rId1"/>
    <p:sldLayoutId id="2147483682" r:id="rId2"/>
    <p:sldLayoutId id="2147483684" r:id="rId3"/>
    <p:sldLayoutId id="2147483681" r:id="rId4"/>
    <p:sldLayoutId id="2147483680" r:id="rId5"/>
    <p:sldLayoutId id="2147483685" r:id="rId6"/>
    <p:sldLayoutId id="2147483686" r:id="rId7"/>
    <p:sldLayoutId id="2147483687" r:id="rId8"/>
    <p:sldLayoutId id="2147483688" r:id="rId9"/>
    <p:sldLayoutId id="2147483679" r:id="rId10"/>
    <p:sldLayoutId id="2147483689" r:id="rId11"/>
  </p:sldLayoutIdLst>
  <p:txStyles>
    <p:titleStyle>
      <a:lvl1pPr algn="l" rtl="0" fontAlgn="base">
        <a:spcBef>
          <a:spcPct val="0"/>
        </a:spcBef>
        <a:spcAft>
          <a:spcPct val="0"/>
        </a:spcAft>
        <a:defRPr sz="3200" kern="1200">
          <a:solidFill>
            <a:schemeClr val="tx2"/>
          </a:solidFill>
          <a:latin typeface="+mj-lt"/>
          <a:ea typeface="+mj-ea"/>
          <a:cs typeface="+mj-cs"/>
        </a:defRPr>
      </a:lvl1pPr>
      <a:lvl2pPr algn="l" rtl="0" fontAlgn="base">
        <a:spcBef>
          <a:spcPct val="0"/>
        </a:spcBef>
        <a:spcAft>
          <a:spcPct val="0"/>
        </a:spcAft>
        <a:defRPr sz="3200">
          <a:solidFill>
            <a:schemeClr val="tx2"/>
          </a:solidFill>
          <a:latin typeface="Bookman Old Style" pitchFamily="18" charset="0"/>
        </a:defRPr>
      </a:lvl2pPr>
      <a:lvl3pPr algn="l" rtl="0" fontAlgn="base">
        <a:spcBef>
          <a:spcPct val="0"/>
        </a:spcBef>
        <a:spcAft>
          <a:spcPct val="0"/>
        </a:spcAft>
        <a:defRPr sz="3200">
          <a:solidFill>
            <a:schemeClr val="tx2"/>
          </a:solidFill>
          <a:latin typeface="Bookman Old Style" pitchFamily="18" charset="0"/>
        </a:defRPr>
      </a:lvl3pPr>
      <a:lvl4pPr algn="l" rtl="0" fontAlgn="base">
        <a:spcBef>
          <a:spcPct val="0"/>
        </a:spcBef>
        <a:spcAft>
          <a:spcPct val="0"/>
        </a:spcAft>
        <a:defRPr sz="3200">
          <a:solidFill>
            <a:schemeClr val="tx2"/>
          </a:solidFill>
          <a:latin typeface="Bookman Old Style" pitchFamily="18" charset="0"/>
        </a:defRPr>
      </a:lvl4pPr>
      <a:lvl5pPr algn="l" rtl="0" fontAlgn="base">
        <a:spcBef>
          <a:spcPct val="0"/>
        </a:spcBef>
        <a:spcAft>
          <a:spcPct val="0"/>
        </a:spcAft>
        <a:defRPr sz="3200">
          <a:solidFill>
            <a:schemeClr val="tx2"/>
          </a:solidFill>
          <a:latin typeface="Bookman Old Style"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fontAlgn="base">
        <a:spcBef>
          <a:spcPts val="600"/>
        </a:spcBef>
        <a:spcAft>
          <a:spcPct val="0"/>
        </a:spcAft>
        <a:buClr>
          <a:schemeClr val="accent1"/>
        </a:buClr>
        <a:buSzPct val="76000"/>
        <a:buFont typeface="Wingdings 3" pitchFamily="18" charset="2"/>
        <a:buChar char=""/>
        <a:defRPr sz="2600" kern="1200">
          <a:solidFill>
            <a:schemeClr val="tx1"/>
          </a:solidFill>
          <a:latin typeface="+mn-lt"/>
          <a:ea typeface="+mn-ea"/>
          <a:cs typeface="+mn-cs"/>
        </a:defRPr>
      </a:lvl1pPr>
      <a:lvl2pPr marL="547688" indent="-273050" algn="l" rtl="0" fontAlgn="base">
        <a:spcBef>
          <a:spcPts val="500"/>
        </a:spcBef>
        <a:spcAft>
          <a:spcPct val="0"/>
        </a:spcAft>
        <a:buClr>
          <a:schemeClr val="accent2"/>
        </a:buClr>
        <a:buSzPct val="76000"/>
        <a:buFont typeface="Wingdings 3" pitchFamily="18" charset="2"/>
        <a:buChar char=""/>
        <a:defRPr sz="2300" kern="1200">
          <a:solidFill>
            <a:schemeClr val="tx2"/>
          </a:solidFill>
          <a:latin typeface="+mn-lt"/>
          <a:ea typeface="+mn-ea"/>
          <a:cs typeface="+mn-cs"/>
        </a:defRPr>
      </a:lvl2pPr>
      <a:lvl3pPr marL="822325" indent="-228600" algn="l" rtl="0" fontAlgn="base">
        <a:spcBef>
          <a:spcPts val="500"/>
        </a:spcBef>
        <a:spcAft>
          <a:spcPct val="0"/>
        </a:spcAft>
        <a:buClr>
          <a:srgbClr val="BCBCBC"/>
        </a:buClr>
        <a:buSzPct val="76000"/>
        <a:buFont typeface="Wingdings 3" pitchFamily="18" charset="2"/>
        <a:buChar char=""/>
        <a:defRPr sz="2000" kern="1200">
          <a:solidFill>
            <a:schemeClr val="tx1"/>
          </a:solidFill>
          <a:latin typeface="+mn-lt"/>
          <a:ea typeface="+mn-ea"/>
          <a:cs typeface="+mn-cs"/>
        </a:defRPr>
      </a:lvl3pPr>
      <a:lvl4pPr marL="1096963" indent="-228600" algn="l" rtl="0" fontAlgn="base">
        <a:spcBef>
          <a:spcPts val="400"/>
        </a:spcBef>
        <a:spcAft>
          <a:spcPct val="0"/>
        </a:spcAft>
        <a:buClr>
          <a:srgbClr val="8BA2B4"/>
        </a:buClr>
        <a:buSzPct val="70000"/>
        <a:buFont typeface="Wingdings" pitchFamily="2" charset="2"/>
        <a:buChar char=""/>
        <a:defRPr kern="1200">
          <a:solidFill>
            <a:schemeClr val="tx1"/>
          </a:solidFill>
          <a:latin typeface="+mn-lt"/>
          <a:ea typeface="+mn-ea"/>
          <a:cs typeface="+mn-cs"/>
        </a:defRPr>
      </a:lvl4pPr>
      <a:lvl5pPr marL="1371600" indent="-228600" algn="l" rtl="0" fontAlgn="base">
        <a:spcBef>
          <a:spcPts val="300"/>
        </a:spcBef>
        <a:spcAft>
          <a:spcPct val="0"/>
        </a:spcAft>
        <a:buClr>
          <a:schemeClr val="accent2"/>
        </a:buClr>
        <a:buSzPct val="70000"/>
        <a:buFont typeface="Wingdings"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28749480" TargetMode="External"/><Relationship Id="rId2" Type="http://schemas.openxmlformats.org/officeDocument/2006/relationships/hyperlink" Target="https://www.ncbi.nlm.nih.gov/pubmed/28749480" TargetMode="Externa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www.paulomargotto.com.br/documentos/Morbidad_Neurodesenv_Schmidt.doc"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www.paulomargotto.com.br/documentos/Cafeina_uso_precoce_SP_2017.doc"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116013" y="3860800"/>
            <a:ext cx="7250112" cy="896938"/>
          </a:xfrm>
        </p:spPr>
        <p:txBody>
          <a:bodyPr>
            <a:normAutofit/>
          </a:bodyPr>
          <a:lstStyle/>
          <a:p>
            <a:pPr algn="ctr">
              <a:lnSpc>
                <a:spcPct val="80000"/>
              </a:lnSpc>
            </a:pPr>
            <a:r>
              <a:rPr lang="pt-BR" sz="1400" dirty="0" smtClean="0"/>
              <a:t>Apresentação: Aline Magalhães, Mayara Carvalho e </a:t>
            </a:r>
            <a:r>
              <a:rPr lang="pt-BR" sz="1400" dirty="0" err="1" smtClean="0"/>
              <a:t>Nathália</a:t>
            </a:r>
            <a:r>
              <a:rPr lang="pt-BR" sz="1400" dirty="0" smtClean="0"/>
              <a:t> </a:t>
            </a:r>
            <a:r>
              <a:rPr lang="pt-BR" sz="1400" dirty="0" err="1" smtClean="0"/>
              <a:t>Mialichi</a:t>
            </a:r>
            <a:endParaRPr lang="pt-BR" sz="1400" dirty="0" smtClean="0"/>
          </a:p>
          <a:p>
            <a:pPr algn="ctr">
              <a:lnSpc>
                <a:spcPct val="80000"/>
              </a:lnSpc>
            </a:pPr>
            <a:r>
              <a:rPr lang="pt-BR" sz="1400" dirty="0" smtClean="0"/>
              <a:t>Coordenação: Paulo R.  Margotto</a:t>
            </a:r>
          </a:p>
          <a:p>
            <a:pPr algn="ctr">
              <a:lnSpc>
                <a:spcPct val="80000"/>
              </a:lnSpc>
            </a:pPr>
            <a:r>
              <a:rPr lang="pt-BR" sz="1400" dirty="0" smtClean="0"/>
              <a:t>Faculdade de Medicina da Universidade Católica de Brasília</a:t>
            </a:r>
          </a:p>
          <a:p>
            <a:pPr algn="ctr">
              <a:lnSpc>
                <a:spcPct val="80000"/>
              </a:lnSpc>
            </a:pPr>
            <a:r>
              <a:rPr lang="pt-BR" sz="1400" dirty="0" smtClean="0"/>
              <a:t>(Internato 6ª Série em Neonatologia no HMIB/SES/DF)</a:t>
            </a:r>
          </a:p>
          <a:p>
            <a:pPr>
              <a:lnSpc>
                <a:spcPct val="80000"/>
              </a:lnSpc>
            </a:pPr>
            <a:endParaRPr lang="pt-BR" sz="1400" dirty="0" smtClean="0"/>
          </a:p>
        </p:txBody>
      </p:sp>
      <p:sp>
        <p:nvSpPr>
          <p:cNvPr id="9220" name="CaixaDeTexto 3"/>
          <p:cNvSpPr txBox="1">
            <a:spLocks noChangeArrowheads="1"/>
          </p:cNvSpPr>
          <p:nvPr/>
        </p:nvSpPr>
        <p:spPr bwMode="auto">
          <a:xfrm>
            <a:off x="2771775" y="6381750"/>
            <a:ext cx="3887788" cy="368300"/>
          </a:xfrm>
          <a:prstGeom prst="rect">
            <a:avLst/>
          </a:prstGeom>
          <a:noFill/>
          <a:ln w="9525">
            <a:noFill/>
            <a:miter lim="800000"/>
            <a:headEnd/>
            <a:tailEnd/>
          </a:ln>
        </p:spPr>
        <p:txBody>
          <a:bodyPr>
            <a:spAutoFit/>
          </a:bodyPr>
          <a:lstStyle/>
          <a:p>
            <a:r>
              <a:rPr lang="pt-BR">
                <a:latin typeface="Gill Sans MT"/>
              </a:rPr>
              <a:t>Brasília, 13 de outubro de 2017</a:t>
            </a:r>
          </a:p>
        </p:txBody>
      </p:sp>
      <p:sp>
        <p:nvSpPr>
          <p:cNvPr id="9221" name="Rectangle 5"/>
          <p:cNvSpPr>
            <a:spLocks noChangeArrowheads="1"/>
          </p:cNvSpPr>
          <p:nvPr/>
        </p:nvSpPr>
        <p:spPr bwMode="auto">
          <a:xfrm>
            <a:off x="0" y="2492375"/>
            <a:ext cx="9144000" cy="1190625"/>
          </a:xfrm>
          <a:prstGeom prst="rect">
            <a:avLst/>
          </a:prstGeom>
          <a:noFill/>
          <a:ln w="9525">
            <a:noFill/>
            <a:miter lim="800000"/>
            <a:headEnd/>
            <a:tailEnd/>
          </a:ln>
          <a:effectLst/>
        </p:spPr>
        <p:txBody>
          <a:bodyPr anchor="ctr">
            <a:spAutoFit/>
          </a:bodyPr>
          <a:lstStyle/>
          <a:p>
            <a:pPr algn="ctr"/>
            <a:r>
              <a:rPr lang="pt-BR" dirty="0" err="1">
                <a:hlinkClick r:id="rId2"/>
              </a:rPr>
              <a:t>Caffeine</a:t>
            </a:r>
            <a:r>
              <a:rPr lang="pt-BR" dirty="0">
                <a:hlinkClick r:id="rId2"/>
              </a:rPr>
              <a:t> </a:t>
            </a:r>
            <a:r>
              <a:rPr lang="pt-BR" dirty="0" err="1">
                <a:hlinkClick r:id="rId2"/>
              </a:rPr>
              <a:t>decreases</a:t>
            </a:r>
            <a:r>
              <a:rPr lang="pt-BR" dirty="0">
                <a:hlinkClick r:id="rId2"/>
              </a:rPr>
              <a:t> </a:t>
            </a:r>
            <a:r>
              <a:rPr lang="pt-BR" dirty="0" err="1">
                <a:hlinkClick r:id="rId2"/>
              </a:rPr>
              <a:t>intermittent</a:t>
            </a:r>
            <a:r>
              <a:rPr lang="pt-BR" dirty="0">
                <a:hlinkClick r:id="rId2"/>
              </a:rPr>
              <a:t> </a:t>
            </a:r>
            <a:r>
              <a:rPr lang="pt-BR" dirty="0" err="1">
                <a:hlinkClick r:id="rId2"/>
              </a:rPr>
              <a:t>hypoxia</a:t>
            </a:r>
            <a:r>
              <a:rPr lang="pt-BR" dirty="0">
                <a:hlinkClick r:id="rId2"/>
              </a:rPr>
              <a:t> in </a:t>
            </a:r>
            <a:r>
              <a:rPr lang="pt-BR" dirty="0" err="1">
                <a:hlinkClick r:id="rId2"/>
              </a:rPr>
              <a:t>preterm</a:t>
            </a:r>
            <a:r>
              <a:rPr lang="pt-BR" dirty="0">
                <a:hlinkClick r:id="rId2"/>
              </a:rPr>
              <a:t> </a:t>
            </a:r>
            <a:r>
              <a:rPr lang="pt-BR" dirty="0" err="1">
                <a:hlinkClick r:id="rId2"/>
              </a:rPr>
              <a:t>infants</a:t>
            </a:r>
            <a:r>
              <a:rPr lang="pt-BR" dirty="0">
                <a:hlinkClick r:id="rId2"/>
              </a:rPr>
              <a:t> </a:t>
            </a:r>
            <a:r>
              <a:rPr lang="pt-BR" dirty="0" err="1">
                <a:hlinkClick r:id="rId2"/>
              </a:rPr>
              <a:t>nearing</a:t>
            </a:r>
            <a:r>
              <a:rPr lang="pt-BR" dirty="0">
                <a:hlinkClick r:id="rId2"/>
              </a:rPr>
              <a:t> </a:t>
            </a:r>
            <a:r>
              <a:rPr lang="pt-BR" dirty="0" err="1">
                <a:hlinkClick r:id="rId2"/>
              </a:rPr>
              <a:t>term-equivalent</a:t>
            </a:r>
            <a:r>
              <a:rPr lang="pt-BR" dirty="0">
                <a:hlinkClick r:id="rId2"/>
              </a:rPr>
              <a:t> age.</a:t>
            </a:r>
            <a:endParaRPr lang="pt-BR" dirty="0"/>
          </a:p>
          <a:p>
            <a:pPr algn="ctr"/>
            <a:r>
              <a:rPr lang="pt-BR" dirty="0" err="1"/>
              <a:t>Dobson</a:t>
            </a:r>
            <a:r>
              <a:rPr lang="pt-BR" dirty="0"/>
              <a:t> NR, </a:t>
            </a:r>
            <a:r>
              <a:rPr lang="pt-BR" dirty="0" err="1"/>
              <a:t>Rhein</a:t>
            </a:r>
            <a:r>
              <a:rPr lang="pt-BR" dirty="0"/>
              <a:t> LM, </a:t>
            </a:r>
            <a:r>
              <a:rPr lang="pt-BR" dirty="0" err="1"/>
              <a:t>Darnall</a:t>
            </a:r>
            <a:r>
              <a:rPr lang="pt-BR" dirty="0"/>
              <a:t> RA, </a:t>
            </a:r>
            <a:r>
              <a:rPr lang="pt-BR" dirty="0" err="1"/>
              <a:t>Corwin</a:t>
            </a:r>
            <a:r>
              <a:rPr lang="pt-BR" dirty="0"/>
              <a:t> MJ, </a:t>
            </a:r>
            <a:r>
              <a:rPr lang="pt-BR" dirty="0" err="1"/>
              <a:t>Heeren</a:t>
            </a:r>
            <a:r>
              <a:rPr lang="pt-BR" dirty="0"/>
              <a:t> TC, </a:t>
            </a:r>
            <a:r>
              <a:rPr lang="pt-BR" dirty="0" err="1"/>
              <a:t>Eichenwald</a:t>
            </a:r>
            <a:r>
              <a:rPr lang="pt-BR" dirty="0"/>
              <a:t> E, James LP, </a:t>
            </a:r>
            <a:r>
              <a:rPr lang="pt-BR" dirty="0" err="1"/>
              <a:t>McEntire</a:t>
            </a:r>
            <a:r>
              <a:rPr lang="pt-BR" dirty="0"/>
              <a:t> BL, Hunt CE; </a:t>
            </a:r>
            <a:r>
              <a:rPr lang="pt-BR" dirty="0" err="1"/>
              <a:t>Caffeine</a:t>
            </a:r>
            <a:r>
              <a:rPr lang="pt-BR" dirty="0"/>
              <a:t> </a:t>
            </a:r>
            <a:r>
              <a:rPr lang="pt-BR" dirty="0" err="1"/>
              <a:t>Study</a:t>
            </a:r>
            <a:r>
              <a:rPr lang="pt-BR" dirty="0"/>
              <a:t> </a:t>
            </a:r>
            <a:r>
              <a:rPr lang="pt-BR" dirty="0" err="1"/>
              <a:t>Group</a:t>
            </a:r>
            <a:r>
              <a:rPr lang="pt-BR" dirty="0"/>
              <a:t>.J </a:t>
            </a:r>
            <a:r>
              <a:rPr lang="pt-BR" dirty="0" err="1"/>
              <a:t>Perinatol</a:t>
            </a:r>
            <a:r>
              <a:rPr lang="pt-BR" dirty="0"/>
              <a:t>. 2017 </a:t>
            </a:r>
            <a:r>
              <a:rPr lang="pt-BR" dirty="0" err="1"/>
              <a:t>Oct</a:t>
            </a:r>
            <a:r>
              <a:rPr lang="pt-BR" dirty="0"/>
              <a:t>;37(10):1135-1140. </a:t>
            </a:r>
            <a:r>
              <a:rPr lang="pt-BR" dirty="0" err="1"/>
              <a:t>doi</a:t>
            </a:r>
            <a:r>
              <a:rPr lang="pt-BR" dirty="0"/>
              <a:t>: 10.1038/</a:t>
            </a:r>
            <a:r>
              <a:rPr lang="pt-BR" dirty="0" err="1"/>
              <a:t>jp</a:t>
            </a:r>
            <a:r>
              <a:rPr lang="pt-BR" dirty="0"/>
              <a:t>.2017.82. </a:t>
            </a:r>
            <a:r>
              <a:rPr lang="pt-BR" dirty="0" err="1"/>
              <a:t>Epub</a:t>
            </a:r>
            <a:r>
              <a:rPr lang="pt-BR" dirty="0"/>
              <a:t> 2017 Jul 27.PMID:28749480 </a:t>
            </a:r>
            <a:r>
              <a:rPr lang="pt-BR" dirty="0">
                <a:hlinkClick r:id="rId3"/>
              </a:rPr>
              <a:t>Similar </a:t>
            </a:r>
            <a:r>
              <a:rPr lang="pt-BR" dirty="0" err="1">
                <a:hlinkClick r:id="rId3"/>
              </a:rPr>
              <a:t>articles</a:t>
            </a:r>
            <a:r>
              <a:rPr lang="pt-BR" dirty="0"/>
              <a:t> </a:t>
            </a:r>
          </a:p>
        </p:txBody>
      </p:sp>
      <p:sp>
        <p:nvSpPr>
          <p:cNvPr id="9223" name="Text Box 7"/>
          <p:cNvSpPr txBox="1">
            <a:spLocks noChangeArrowheads="1"/>
          </p:cNvSpPr>
          <p:nvPr/>
        </p:nvSpPr>
        <p:spPr bwMode="auto">
          <a:xfrm>
            <a:off x="2771775" y="5229225"/>
            <a:ext cx="3092450" cy="366713"/>
          </a:xfrm>
          <a:prstGeom prst="rect">
            <a:avLst/>
          </a:prstGeom>
          <a:noFill/>
          <a:ln w="9525">
            <a:noFill/>
            <a:miter lim="800000"/>
            <a:headEnd/>
            <a:tailEnd/>
          </a:ln>
          <a:effectLst/>
        </p:spPr>
        <p:txBody>
          <a:bodyPr wrap="none">
            <a:spAutoFit/>
          </a:bodyPr>
          <a:lstStyle/>
          <a:p>
            <a:r>
              <a:rPr lang="pt-BR"/>
              <a:t> </a:t>
            </a:r>
            <a:r>
              <a:rPr lang="pt-BR">
                <a:hlinkClick r:id="rId4"/>
              </a:rPr>
              <a:t>www.paulomargotto.com.br</a:t>
            </a:r>
            <a:r>
              <a:rPr lang="pt-BR"/>
              <a:t> </a:t>
            </a:r>
          </a:p>
        </p:txBody>
      </p:sp>
      <p:pic>
        <p:nvPicPr>
          <p:cNvPr id="9224" name="Picture 6" descr="DSC04438"/>
          <p:cNvPicPr>
            <a:picLocks noChangeAspect="1" noChangeArrowheads="1"/>
          </p:cNvPicPr>
          <p:nvPr/>
        </p:nvPicPr>
        <p:blipFill>
          <a:blip r:embed="rId5">
            <a:lum bright="12000"/>
          </a:blip>
          <a:srcRect/>
          <a:stretch>
            <a:fillRect/>
          </a:stretch>
        </p:blipFill>
        <p:spPr bwMode="auto">
          <a:xfrm>
            <a:off x="0" y="0"/>
            <a:ext cx="9144000" cy="1606550"/>
          </a:xfrm>
          <a:prstGeom prst="rect">
            <a:avLst/>
          </a:prstGeom>
          <a:noFill/>
          <a:ln w="38100">
            <a:solidFill>
              <a:srgbClr val="0000FF"/>
            </a:solidFill>
            <a:miter lim="800000"/>
            <a:headEnd/>
            <a:tailEnd/>
          </a:ln>
        </p:spPr>
      </p:pic>
      <p:sp>
        <p:nvSpPr>
          <p:cNvPr id="9225" name="Text Box 9"/>
          <p:cNvSpPr txBox="1">
            <a:spLocks noChangeArrowheads="1"/>
          </p:cNvSpPr>
          <p:nvPr/>
        </p:nvSpPr>
        <p:spPr bwMode="auto">
          <a:xfrm>
            <a:off x="247650" y="1785938"/>
            <a:ext cx="8945563" cy="609600"/>
          </a:xfrm>
          <a:prstGeom prst="rect">
            <a:avLst/>
          </a:prstGeom>
          <a:noFill/>
          <a:ln w="9525">
            <a:noFill/>
            <a:miter lim="800000"/>
            <a:headEnd/>
            <a:tailEnd/>
          </a:ln>
          <a:effectLst/>
        </p:spPr>
        <p:txBody>
          <a:bodyPr wrap="none">
            <a:spAutoFit/>
          </a:bodyPr>
          <a:lstStyle/>
          <a:p>
            <a:pPr algn="ctr"/>
            <a:r>
              <a:rPr lang="pt-BR" sz="1700" b="1" dirty="0">
                <a:solidFill>
                  <a:srgbClr val="3333FF"/>
                </a:solidFill>
              </a:rPr>
              <a:t>Cafeína diminui a </a:t>
            </a:r>
            <a:r>
              <a:rPr lang="pt-BR" sz="1700" b="1" dirty="0" err="1">
                <a:solidFill>
                  <a:srgbClr val="3333FF"/>
                </a:solidFill>
              </a:rPr>
              <a:t>hipoxemia</a:t>
            </a:r>
            <a:r>
              <a:rPr lang="pt-BR" sz="1700" b="1" dirty="0">
                <a:solidFill>
                  <a:srgbClr val="3333FF"/>
                </a:solidFill>
              </a:rPr>
              <a:t> intermitente nos pré-termo próximo a idade gestacional </a:t>
            </a:r>
          </a:p>
          <a:p>
            <a:pPr algn="ctr"/>
            <a:r>
              <a:rPr lang="pt-BR" sz="1700" b="1" dirty="0">
                <a:solidFill>
                  <a:srgbClr val="3333FF"/>
                </a:solidFill>
              </a:rPr>
              <a:t>equivalente a termo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pt-BR" smtClean="0"/>
              <a:t>Introdução</a:t>
            </a:r>
          </a:p>
        </p:txBody>
      </p:sp>
      <p:sp>
        <p:nvSpPr>
          <p:cNvPr id="11267" name="Content Placeholder 2"/>
          <p:cNvSpPr>
            <a:spLocks noGrp="1"/>
          </p:cNvSpPr>
          <p:nvPr>
            <p:ph idx="1"/>
          </p:nvPr>
        </p:nvSpPr>
        <p:spPr>
          <a:xfrm>
            <a:off x="457200" y="1809750"/>
            <a:ext cx="8229600" cy="4525963"/>
          </a:xfrm>
        </p:spPr>
        <p:txBody>
          <a:bodyPr/>
          <a:lstStyle/>
          <a:p>
            <a:pPr algn="just"/>
            <a:r>
              <a:rPr lang="pt-BR" smtClean="0"/>
              <a:t>Apneia e controle de respiração imaturo em prematuros resultam em hipoxia intermitente (IH) - </a:t>
            </a:r>
            <a:r>
              <a:rPr lang="pt-BR" sz="2000" smtClean="0"/>
              <a:t>Ciclos repetitivos e breves de diminuição da SatO2 a partir de uma linha de base de normoxia seguida de reoxigenação e retorno à normoxia. [1]</a:t>
            </a:r>
          </a:p>
          <a:p>
            <a:pPr algn="just"/>
            <a:r>
              <a:rPr lang="pt-BR" smtClean="0"/>
              <a:t>IH ocorreu com frequência após a parada da terapia de rotina de cafeína em pré-termos;</a:t>
            </a:r>
          </a:p>
          <a:p>
            <a:pPr algn="just"/>
            <a:r>
              <a:rPr lang="pt-BR" smtClean="0"/>
              <a:t>Estender o tratamento com citrato de cafeína com 6mg/kg/dia diminuiu a frequência e a gravidade de IH entre 35 e 36 semanas de idade pós-menstrual (PMA) [2].</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pt-BR" smtClean="0"/>
              <a:t>Introdução</a:t>
            </a:r>
          </a:p>
        </p:txBody>
      </p:sp>
      <p:sp>
        <p:nvSpPr>
          <p:cNvPr id="12291" name="Content Placeholder 2"/>
          <p:cNvSpPr>
            <a:spLocks noGrp="1"/>
          </p:cNvSpPr>
          <p:nvPr>
            <p:ph idx="1"/>
          </p:nvPr>
        </p:nvSpPr>
        <p:spPr>
          <a:xfrm>
            <a:off x="457200" y="1636713"/>
            <a:ext cx="8229600" cy="4525962"/>
          </a:xfrm>
        </p:spPr>
        <p:txBody>
          <a:bodyPr/>
          <a:lstStyle/>
          <a:p>
            <a:pPr algn="just"/>
            <a:r>
              <a:rPr lang="pt-BR" sz="2400" smtClean="0"/>
              <a:t>Ausência de redução de IH após 36 semanas de PMA provavelmente causada por concentração insuficiente de cafeína no sangue, devido ao aumento progressivo do metabolismo da cafeína após essa idade;</a:t>
            </a:r>
          </a:p>
          <a:p>
            <a:pPr algn="just"/>
            <a:r>
              <a:rPr lang="pt-PT" sz="2400" smtClean="0"/>
              <a:t>Estudo relacionado com os efeitos da cafeína na IH após uso de doses de cafeína suficientes para manter concentrações de cafeína em uma faixa terapêutica</a:t>
            </a:r>
            <a:r>
              <a:rPr lang="pt-BR" sz="2400" smtClean="0"/>
              <a:t>;</a:t>
            </a:r>
          </a:p>
          <a:p>
            <a:pPr algn="just"/>
            <a:r>
              <a:rPr lang="pt-BR" sz="2400" smtClean="0"/>
              <a:t>Comparado ao grupo controle, lactentes que recebem doses de cafeína suficientes para manter concentrações de cafeína &gt; 20 mcg/mL terão significativamente menos IH em relação à idade equivalente a termo.</a:t>
            </a:r>
          </a:p>
          <a:p>
            <a:pPr algn="just"/>
            <a:endParaRPr lang="pt-BR" sz="24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pt-BR" smtClean="0"/>
              <a:t>Métodos</a:t>
            </a:r>
          </a:p>
        </p:txBody>
      </p:sp>
      <p:sp>
        <p:nvSpPr>
          <p:cNvPr id="13315" name="Content Placeholder 2"/>
          <p:cNvSpPr>
            <a:spLocks noGrp="1"/>
          </p:cNvSpPr>
          <p:nvPr>
            <p:ph idx="1"/>
          </p:nvPr>
        </p:nvSpPr>
        <p:spPr>
          <a:xfrm>
            <a:off x="457200" y="1219200"/>
            <a:ext cx="8229600" cy="4937125"/>
          </a:xfrm>
        </p:spPr>
        <p:txBody>
          <a:bodyPr/>
          <a:lstStyle/>
          <a:p>
            <a:pPr algn="just"/>
            <a:r>
              <a:rPr lang="pt-BR" smtClean="0"/>
              <a:t>Inscritos de 02/02/2013 a 01/06/2014 em seis locais clínicos;</a:t>
            </a:r>
          </a:p>
          <a:p>
            <a:pPr algn="just"/>
            <a:r>
              <a:rPr lang="pt-BR" smtClean="0"/>
              <a:t>Critérios de inclusão: </a:t>
            </a:r>
          </a:p>
          <a:p>
            <a:pPr marL="914400" lvl="1" indent="-514350" algn="just">
              <a:buFont typeface="Wingdings 3" pitchFamily="18" charset="2"/>
              <a:buAutoNum type="arabicParenR"/>
            </a:pPr>
            <a:r>
              <a:rPr lang="pt-BR" smtClean="0"/>
              <a:t>Nascimento pré-termo &lt; 32 semanas de idade gestacional; </a:t>
            </a:r>
          </a:p>
          <a:p>
            <a:pPr marL="914400" lvl="1" indent="-514350" algn="just">
              <a:buFont typeface="Wingdings 3" pitchFamily="18" charset="2"/>
              <a:buAutoNum type="arabicParenR"/>
            </a:pPr>
            <a:r>
              <a:rPr lang="pt-BR" smtClean="0"/>
              <a:t>Tratamento prévio com cafeína; </a:t>
            </a:r>
          </a:p>
          <a:p>
            <a:pPr marL="914400" lvl="1" indent="-514350" algn="just">
              <a:buFont typeface="Wingdings 3" pitchFamily="18" charset="2"/>
              <a:buAutoNum type="arabicParenR"/>
            </a:pPr>
            <a:r>
              <a:rPr lang="pt-BR" smtClean="0"/>
              <a:t>Inscritos com idade &gt; ou igual a 33 semanas PMA;</a:t>
            </a:r>
          </a:p>
          <a:p>
            <a:pPr marL="914400" lvl="1" indent="-514350" algn="just">
              <a:buFont typeface="Wingdings 3" pitchFamily="18" charset="2"/>
              <a:buAutoNum type="arabicParenR"/>
            </a:pPr>
            <a:r>
              <a:rPr lang="pt-BR" smtClean="0"/>
              <a:t>Sem intubação ou recebendo oxigênio suplementar;</a:t>
            </a:r>
          </a:p>
          <a:p>
            <a:pPr marL="914400" lvl="1" indent="-514350" algn="just">
              <a:buFont typeface="Wingdings 3" pitchFamily="18" charset="2"/>
              <a:buAutoNum type="arabicParenR"/>
            </a:pPr>
            <a:r>
              <a:rPr lang="pt-BR" smtClean="0"/>
              <a:t>Sem defeitos congênitos ou genéticos; </a:t>
            </a:r>
          </a:p>
          <a:p>
            <a:pPr marL="914400" lvl="1" indent="-514350" algn="just">
              <a:buFont typeface="Wingdings 3" pitchFamily="18" charset="2"/>
              <a:buAutoNum type="arabicParenR"/>
            </a:pPr>
            <a:r>
              <a:rPr lang="pt-BR" smtClean="0"/>
              <a:t>Sem hemorragia intraventricular graus 3 e 4.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pt-BR" smtClean="0"/>
              <a:t>Métodos</a:t>
            </a:r>
          </a:p>
        </p:txBody>
      </p:sp>
      <p:sp>
        <p:nvSpPr>
          <p:cNvPr id="3" name="Content Placeholder 2"/>
          <p:cNvSpPr>
            <a:spLocks noGrp="1"/>
          </p:cNvSpPr>
          <p:nvPr>
            <p:ph idx="1"/>
          </p:nvPr>
        </p:nvSpPr>
        <p:spPr>
          <a:xfrm>
            <a:off x="457200" y="1219200"/>
            <a:ext cx="8229600" cy="4937125"/>
          </a:xfrm>
        </p:spPr>
        <p:txBody>
          <a:bodyPr>
            <a:normAutofit lnSpcReduction="10000"/>
          </a:bodyPr>
          <a:lstStyle/>
          <a:p>
            <a:pPr marL="0" indent="0" algn="just" fontAlgn="auto">
              <a:spcAft>
                <a:spcPts val="0"/>
              </a:spcAft>
              <a:buFont typeface="Wingdings 3"/>
              <a:buNone/>
              <a:defRPr/>
            </a:pPr>
            <a:r>
              <a:rPr lang="pt-BR" dirty="0" smtClean="0"/>
              <a:t>Protocolo de estudo: </a:t>
            </a:r>
          </a:p>
          <a:p>
            <a:pPr marL="548640" lvl="1" indent="-274320" algn="just" fontAlgn="auto">
              <a:spcAft>
                <a:spcPts val="0"/>
              </a:spcAft>
              <a:buFont typeface="Wingdings 3"/>
              <a:buChar char=""/>
              <a:defRPr/>
            </a:pPr>
            <a:r>
              <a:rPr lang="en-US" dirty="0" smtClean="0"/>
              <a:t>E</a:t>
            </a:r>
            <a:r>
              <a:rPr lang="pt-BR" dirty="0" err="1" smtClean="0"/>
              <a:t>ncontravam-se</a:t>
            </a:r>
            <a:r>
              <a:rPr lang="pt-BR" dirty="0" smtClean="0"/>
              <a:t> sem oxigênio suplementar e quando equipe clínica planejava descontinuar tratamento de rotina com a cafeína;</a:t>
            </a:r>
          </a:p>
          <a:p>
            <a:pPr marL="548640" lvl="1" indent="-274320" algn="just" fontAlgn="auto">
              <a:spcAft>
                <a:spcPts val="0"/>
              </a:spcAft>
              <a:buFont typeface="Wingdings 3"/>
              <a:buChar char=""/>
              <a:defRPr/>
            </a:pPr>
            <a:r>
              <a:rPr lang="pt-BR" dirty="0"/>
              <a:t>U</a:t>
            </a:r>
            <a:r>
              <a:rPr lang="pt-BR" dirty="0" smtClean="0"/>
              <a:t>so de </a:t>
            </a:r>
            <a:r>
              <a:rPr lang="pt-BR" dirty="0" err="1" smtClean="0"/>
              <a:t>oxímetro</a:t>
            </a:r>
            <a:r>
              <a:rPr lang="pt-BR" dirty="0" smtClean="0"/>
              <a:t> de pulso com registro de dados de forma contínua [2];</a:t>
            </a:r>
          </a:p>
          <a:p>
            <a:pPr marL="548640" lvl="1" indent="-274320" algn="just" fontAlgn="auto">
              <a:spcAft>
                <a:spcPts val="0"/>
              </a:spcAft>
              <a:buFont typeface="Wingdings 3"/>
              <a:buChar char=""/>
              <a:defRPr/>
            </a:pPr>
            <a:r>
              <a:rPr lang="pt-PT" dirty="0" smtClean="0"/>
              <a:t>No </a:t>
            </a:r>
            <a:r>
              <a:rPr lang="pt-PT" dirty="0"/>
              <a:t>dia seguinte </a:t>
            </a:r>
            <a:r>
              <a:rPr lang="pt-PT" dirty="0" smtClean="0"/>
              <a:t>após última </a:t>
            </a:r>
            <a:r>
              <a:rPr lang="pt-PT" dirty="0"/>
              <a:t>dose </a:t>
            </a:r>
            <a:r>
              <a:rPr lang="pt-PT" dirty="0" smtClean="0"/>
              <a:t>de rotina da cafeína, iniciaram </a:t>
            </a:r>
            <a:r>
              <a:rPr lang="pt-PT" dirty="0"/>
              <a:t>citrato de cafeína de 10 </a:t>
            </a:r>
            <a:r>
              <a:rPr lang="pt-PT" dirty="0" smtClean="0"/>
              <a:t>mg/kg/dia, administrada em uma dose diária</a:t>
            </a:r>
            <a:r>
              <a:rPr lang="pt-PT" dirty="0"/>
              <a:t>;</a:t>
            </a:r>
            <a:endParaRPr lang="pt-PT" dirty="0" smtClean="0"/>
          </a:p>
          <a:p>
            <a:pPr marL="548640" lvl="1" indent="-274320" algn="just" fontAlgn="auto">
              <a:spcAft>
                <a:spcPts val="0"/>
              </a:spcAft>
              <a:buFont typeface="Wingdings 3"/>
              <a:buChar char=""/>
              <a:defRPr/>
            </a:pPr>
            <a:r>
              <a:rPr lang="pt-PT" dirty="0" smtClean="0"/>
              <a:t>A dose </a:t>
            </a:r>
            <a:r>
              <a:rPr lang="pt-PT" dirty="0"/>
              <a:t>diária de cafeína aumentou </a:t>
            </a:r>
            <a:r>
              <a:rPr lang="pt-PT" dirty="0" smtClean="0"/>
              <a:t>nas </a:t>
            </a:r>
            <a:r>
              <a:rPr lang="pt-PT" dirty="0"/>
              <a:t>36 </a:t>
            </a:r>
            <a:r>
              <a:rPr lang="pt-PT" dirty="0" smtClean="0"/>
              <a:t>semanas de PMA</a:t>
            </a:r>
            <a:r>
              <a:rPr lang="pt-PT" dirty="0"/>
              <a:t>, </a:t>
            </a:r>
            <a:r>
              <a:rPr lang="pt-PT" dirty="0" smtClean="0"/>
              <a:t>recebendo </a:t>
            </a:r>
            <a:r>
              <a:rPr lang="pt-PT" dirty="0"/>
              <a:t>14 ou 20 </a:t>
            </a:r>
            <a:r>
              <a:rPr lang="pt-PT" dirty="0" smtClean="0"/>
              <a:t>mg/kg/dia divididos em duas doses diárias;</a:t>
            </a:r>
          </a:p>
          <a:p>
            <a:pPr marL="548640" lvl="1" indent="-274320" algn="just" fontAlgn="auto">
              <a:spcAft>
                <a:spcPts val="0"/>
              </a:spcAft>
              <a:buFont typeface="Wingdings 3"/>
              <a:buChar char=""/>
              <a:defRPr/>
            </a:pPr>
            <a:r>
              <a:rPr lang="pt-PT" dirty="0"/>
              <a:t>Concentrações salivares de cafeína foram medidas durante o estudo</a:t>
            </a:r>
            <a:r>
              <a:rPr lang="pt-BR" dirty="0"/>
              <a:t>, pois </a:t>
            </a:r>
            <a:r>
              <a:rPr lang="pt-PT" dirty="0"/>
              <a:t>estão altamente relacionadas com a sua concentração plasmática [8]</a:t>
            </a:r>
            <a:r>
              <a:rPr lang="pt-PT" dirty="0" smtClean="0"/>
              <a:t>.</a:t>
            </a:r>
            <a:endParaRPr lang="pt-BR" dirty="0"/>
          </a:p>
          <a:p>
            <a:pPr marL="548640" lvl="1" indent="-274320" algn="just" fontAlgn="auto">
              <a:spcAft>
                <a:spcPts val="0"/>
              </a:spcAft>
              <a:buFont typeface="Wingdings 3"/>
              <a:buChar char=""/>
              <a:defRPr/>
            </a:pPr>
            <a:endParaRPr lang="pt-BR" dirty="0"/>
          </a:p>
          <a:p>
            <a:pPr marL="548640" lvl="1" indent="-274320" algn="just" fontAlgn="auto">
              <a:spcAft>
                <a:spcPts val="0"/>
              </a:spcAft>
              <a:buFont typeface="Wingdings 3"/>
              <a:buChar char=""/>
              <a:defRPr/>
            </a:pPr>
            <a:endParaRPr lang="pt-BR" dirty="0" smtClean="0"/>
          </a:p>
          <a:p>
            <a:pPr marL="548640" lvl="1" indent="-274320" algn="just" fontAlgn="auto">
              <a:spcAft>
                <a:spcPts val="0"/>
              </a:spcAft>
              <a:buFont typeface="Wingdings 3"/>
              <a:buChar char=""/>
              <a:defRPr/>
            </a:pPr>
            <a:endParaRPr lang="pt-B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pt-BR" smtClean="0"/>
              <a:t>Métodos</a:t>
            </a:r>
          </a:p>
        </p:txBody>
      </p:sp>
      <p:sp>
        <p:nvSpPr>
          <p:cNvPr id="15363" name="Content Placeholder 2"/>
          <p:cNvSpPr>
            <a:spLocks noGrp="1"/>
          </p:cNvSpPr>
          <p:nvPr>
            <p:ph idx="1"/>
          </p:nvPr>
        </p:nvSpPr>
        <p:spPr>
          <a:xfrm>
            <a:off x="457200" y="1219200"/>
            <a:ext cx="8229600" cy="4937125"/>
          </a:xfrm>
        </p:spPr>
        <p:txBody>
          <a:bodyPr/>
          <a:lstStyle/>
          <a:p>
            <a:pPr marL="0" indent="0" algn="just">
              <a:buFont typeface="Wingdings 3" pitchFamily="18" charset="2"/>
              <a:buNone/>
            </a:pPr>
            <a:r>
              <a:rPr lang="pt-BR" smtClean="0"/>
              <a:t>Definições para análise do IH:</a:t>
            </a:r>
          </a:p>
          <a:p>
            <a:pPr lvl="1" algn="just"/>
            <a:r>
              <a:rPr lang="pt-PT" smtClean="0"/>
              <a:t>A saturação de oxigênio basal (SaO2) para cada lactente foi definida como o percentil 90 de todas as linhas de base registradas e determinado para cada semana de PMA;</a:t>
            </a:r>
            <a:endParaRPr lang="pt-BR" smtClean="0"/>
          </a:p>
          <a:p>
            <a:pPr lvl="1" algn="just"/>
            <a:r>
              <a:rPr lang="pt-PT" smtClean="0"/>
              <a:t>Evento de IH foi definido como diminuição em SaO2 ≥10% a partir da linha de base e com duração ≥ 5 segundos. </a:t>
            </a:r>
            <a:r>
              <a:rPr lang="pt-BR" smtClean="0"/>
              <a:t> </a:t>
            </a:r>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2339975" y="5661025"/>
            <a:ext cx="8229600" cy="990600"/>
          </a:xfrm>
        </p:spPr>
        <p:txBody>
          <a:bodyPr/>
          <a:lstStyle/>
          <a:p>
            <a:r>
              <a:rPr lang="pt-BR" smtClean="0"/>
              <a:t>Métodos</a:t>
            </a:r>
          </a:p>
        </p:txBody>
      </p:sp>
      <p:sp>
        <p:nvSpPr>
          <p:cNvPr id="16387" name="Content Placeholder 2"/>
          <p:cNvSpPr>
            <a:spLocks noGrp="1"/>
          </p:cNvSpPr>
          <p:nvPr>
            <p:ph idx="1"/>
          </p:nvPr>
        </p:nvSpPr>
        <p:spPr>
          <a:xfrm>
            <a:off x="457200" y="1219200"/>
            <a:ext cx="8229600" cy="4937125"/>
          </a:xfrm>
        </p:spPr>
        <p:txBody>
          <a:bodyPr/>
          <a:lstStyle/>
          <a:p>
            <a:pPr marL="0" indent="0" algn="just">
              <a:buFont typeface="Wingdings 3" pitchFamily="18" charset="2"/>
              <a:buNone/>
            </a:pPr>
            <a:r>
              <a:rPr lang="pt-BR" smtClean="0"/>
              <a:t>Análise estatística:</a:t>
            </a:r>
          </a:p>
          <a:p>
            <a:pPr lvl="1" algn="just"/>
            <a:r>
              <a:rPr lang="pt-PT" smtClean="0"/>
              <a:t>A extensão da IH nos lactentes incluídos neste estudo foi comparada com 53 crianças randomizadas para receber cuidados habituais após a interrupção do tratamento de rotina com cafeína [2];</a:t>
            </a:r>
          </a:p>
          <a:p>
            <a:pPr lvl="1" algn="just"/>
            <a:r>
              <a:rPr lang="pt-PT" smtClean="0"/>
              <a:t>≥ 10 h de dados de oxímetro registrados precisavam estar disponíveis;</a:t>
            </a:r>
          </a:p>
          <a:p>
            <a:pPr lvl="1" algn="just"/>
            <a:r>
              <a:rPr lang="pt-PT" smtClean="0"/>
              <a:t>As características da linha de base e a extensão e qualidade dos dados de oximetria de pulso dos grupos de cafeína e controle foram comparados usando o teste de amostra independente para medidas contínuas e o teste χ2 (quiquadrado) para medidas categóricas.</a:t>
            </a:r>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smtClean="0"/>
              <a:t>Resultados</a:t>
            </a:r>
          </a:p>
        </p:txBody>
      </p:sp>
      <p:pic>
        <p:nvPicPr>
          <p:cNvPr id="17411" name="Espaço Reservado para Conteúdo 3" descr="tabela margotto.png"/>
          <p:cNvPicPr>
            <a:picLocks noGrp="1" noChangeAspect="1"/>
          </p:cNvPicPr>
          <p:nvPr>
            <p:ph sz="quarter" idx="1"/>
          </p:nvPr>
        </p:nvPicPr>
        <p:blipFill>
          <a:blip r:embed="rId3"/>
          <a:srcRect/>
          <a:stretch>
            <a:fillRect/>
          </a:stretch>
        </p:blipFill>
        <p:spPr>
          <a:xfrm>
            <a:off x="323850" y="3141663"/>
            <a:ext cx="8428038" cy="3203575"/>
          </a:xfrm>
        </p:spPr>
      </p:pic>
      <p:pic>
        <p:nvPicPr>
          <p:cNvPr id="5" name="Diagrama 4"/>
          <p:cNvPicPr>
            <a:picLocks noChangeArrowheads="1"/>
          </p:cNvPicPr>
          <p:nvPr/>
        </p:nvPicPr>
        <p:blipFill>
          <a:blip r:embed="rId4"/>
          <a:srcRect/>
          <a:stretch>
            <a:fillRect/>
          </a:stretch>
        </p:blipFill>
        <p:spPr bwMode="auto">
          <a:xfrm>
            <a:off x="1331913" y="-458788"/>
            <a:ext cx="6121400" cy="4078288"/>
          </a:xfrm>
          <a:prstGeom prst="rect">
            <a:avLst/>
          </a:prstGeom>
          <a:noFill/>
        </p:spPr>
      </p:pic>
      <p:sp>
        <p:nvSpPr>
          <p:cNvPr id="17413" name="CaixaDeTexto 5"/>
          <p:cNvSpPr txBox="1">
            <a:spLocks noChangeArrowheads="1"/>
          </p:cNvSpPr>
          <p:nvPr/>
        </p:nvSpPr>
        <p:spPr bwMode="auto">
          <a:xfrm>
            <a:off x="611188" y="6381750"/>
            <a:ext cx="8281987" cy="457200"/>
          </a:xfrm>
          <a:prstGeom prst="rect">
            <a:avLst/>
          </a:prstGeom>
          <a:noFill/>
          <a:ln w="9525">
            <a:noFill/>
            <a:miter lim="800000"/>
            <a:headEnd/>
            <a:tailEnd/>
          </a:ln>
        </p:spPr>
        <p:txBody>
          <a:bodyPr>
            <a:spAutoFit/>
          </a:bodyPr>
          <a:lstStyle/>
          <a:p>
            <a:r>
              <a:rPr lang="en-US" sz="1200">
                <a:latin typeface="Gill Sans MT"/>
              </a:rPr>
              <a:t>DOBSON, Nr et al. Caffeine decreases intermittent hypoxia in preterm infants nearing term-equivalent age. </a:t>
            </a:r>
            <a:r>
              <a:rPr lang="en-US" sz="1200" b="1">
                <a:latin typeface="Gill Sans MT"/>
              </a:rPr>
              <a:t>Journal Of Perinatology. </a:t>
            </a:r>
            <a:r>
              <a:rPr lang="en-US" sz="1200">
                <a:latin typeface="Gill Sans MT"/>
              </a:rPr>
              <a:t>Baltimore, p. 1-6. 27 jul. 2017.</a:t>
            </a:r>
            <a:endParaRPr lang="pt-BR" sz="1200">
              <a:latin typeface="Gill Sans MT"/>
            </a:endParaRPr>
          </a:p>
        </p:txBody>
      </p:sp>
      <p:sp>
        <p:nvSpPr>
          <p:cNvPr id="17415" name="Text Box 7"/>
          <p:cNvSpPr txBox="1">
            <a:spLocks noChangeArrowheads="1"/>
          </p:cNvSpPr>
          <p:nvPr/>
        </p:nvSpPr>
        <p:spPr bwMode="auto">
          <a:xfrm>
            <a:off x="2051050" y="2205038"/>
            <a:ext cx="4921250" cy="366712"/>
          </a:xfrm>
          <a:prstGeom prst="rect">
            <a:avLst/>
          </a:prstGeom>
          <a:noFill/>
          <a:ln w="9525">
            <a:noFill/>
            <a:miter lim="800000"/>
            <a:headEnd/>
            <a:tailEnd/>
          </a:ln>
          <a:effectLst/>
        </p:spPr>
        <p:txBody>
          <a:bodyPr wrap="none">
            <a:spAutoFit/>
          </a:bodyPr>
          <a:lstStyle/>
          <a:p>
            <a:pPr algn="ctr"/>
            <a:r>
              <a:rPr lang="pt-BR" b="1">
                <a:solidFill>
                  <a:srgbClr val="3333FF"/>
                </a:solidFill>
              </a:rPr>
              <a:t>Características das mães e recém-nascidos</a:t>
            </a:r>
          </a:p>
        </p:txBody>
      </p:sp>
      <p:sp>
        <p:nvSpPr>
          <p:cNvPr id="17416" name="Text Box 8"/>
          <p:cNvSpPr txBox="1">
            <a:spLocks noChangeArrowheads="1"/>
          </p:cNvSpPr>
          <p:nvPr/>
        </p:nvSpPr>
        <p:spPr bwMode="auto">
          <a:xfrm>
            <a:off x="323850" y="2492375"/>
            <a:ext cx="8988425" cy="641350"/>
          </a:xfrm>
          <a:prstGeom prst="rect">
            <a:avLst/>
          </a:prstGeom>
          <a:noFill/>
          <a:ln w="9525">
            <a:noFill/>
            <a:miter lim="800000"/>
            <a:headEnd/>
            <a:tailEnd/>
          </a:ln>
          <a:effectLst/>
        </p:spPr>
        <p:txBody>
          <a:bodyPr>
            <a:spAutoFit/>
          </a:bodyPr>
          <a:lstStyle/>
          <a:p>
            <a:pPr algn="ctr"/>
            <a:r>
              <a:rPr lang="pt-BR"/>
              <a:t>Os RN no grupo da cafeína tiveram menor idade gestacional e menor idade</a:t>
            </a:r>
          </a:p>
          <a:p>
            <a:pPr algn="ctr"/>
            <a:r>
              <a:rPr lang="pt-BR"/>
              <a:t>pós-menstrual)</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smtClean="0"/>
              <a:t>Resultados – Concentrações de Cafeína</a:t>
            </a:r>
          </a:p>
        </p:txBody>
      </p:sp>
      <p:sp>
        <p:nvSpPr>
          <p:cNvPr id="5" name="CaixaDeTexto 4"/>
          <p:cNvSpPr txBox="1"/>
          <p:nvPr/>
        </p:nvSpPr>
        <p:spPr>
          <a:xfrm>
            <a:off x="468313" y="1341438"/>
            <a:ext cx="7775575" cy="2246312"/>
          </a:xfrm>
          <a:prstGeom prst="rect">
            <a:avLst/>
          </a:prstGeom>
          <a:noFill/>
        </p:spPr>
        <p:txBody>
          <a:bodyPr>
            <a:spAutoFit/>
          </a:bodyPr>
          <a:lstStyle/>
          <a:p>
            <a:pPr algn="just" fontAlgn="auto">
              <a:spcBef>
                <a:spcPts val="0"/>
              </a:spcBef>
              <a:spcAft>
                <a:spcPts val="0"/>
              </a:spcAft>
              <a:defRPr/>
            </a:pPr>
            <a:r>
              <a:rPr lang="pt-BR" sz="2000" b="1" dirty="0">
                <a:latin typeface="+mn-lt"/>
                <a:cs typeface="+mn-cs"/>
              </a:rPr>
              <a:t>Monitoramento sobre efeitos adversos:</a:t>
            </a:r>
          </a:p>
          <a:p>
            <a:pPr marL="342900" indent="-342900" algn="just" fontAlgn="auto">
              <a:spcBef>
                <a:spcPts val="0"/>
              </a:spcBef>
              <a:spcAft>
                <a:spcPts val="0"/>
              </a:spcAft>
              <a:buFont typeface="+mj-lt"/>
              <a:buAutoNum type="arabicPeriod"/>
              <a:defRPr/>
            </a:pPr>
            <a:r>
              <a:rPr lang="pt-BR" sz="2000" dirty="0">
                <a:latin typeface="+mn-lt"/>
                <a:cs typeface="+mn-cs"/>
              </a:rPr>
              <a:t>Taquicardia</a:t>
            </a:r>
          </a:p>
          <a:p>
            <a:pPr marL="342900" indent="-342900" algn="just" fontAlgn="auto">
              <a:spcBef>
                <a:spcPts val="0"/>
              </a:spcBef>
              <a:spcAft>
                <a:spcPts val="0"/>
              </a:spcAft>
              <a:buFont typeface="+mj-lt"/>
              <a:buAutoNum type="arabicPeriod"/>
              <a:defRPr/>
            </a:pPr>
            <a:r>
              <a:rPr lang="pt-BR" sz="2000" dirty="0">
                <a:latin typeface="+mn-lt"/>
                <a:cs typeface="+mn-cs"/>
              </a:rPr>
              <a:t>Hipertensão </a:t>
            </a:r>
            <a:r>
              <a:rPr lang="pt-BR" sz="2000" dirty="0">
                <a:latin typeface="+mn-lt"/>
                <a:cs typeface="+mn-cs"/>
                <a:sym typeface="Wingdings" pitchFamily="2" charset="2"/>
              </a:rPr>
              <a:t> 01 paciente retirado por persistência da hipertensão</a:t>
            </a:r>
            <a:endParaRPr lang="pt-BR" sz="2000" dirty="0">
              <a:latin typeface="+mn-lt"/>
              <a:cs typeface="+mn-cs"/>
            </a:endParaRPr>
          </a:p>
          <a:p>
            <a:pPr marL="342900" indent="-342900" algn="just" fontAlgn="auto">
              <a:spcBef>
                <a:spcPts val="0"/>
              </a:spcBef>
              <a:spcAft>
                <a:spcPts val="0"/>
              </a:spcAft>
              <a:buFont typeface="+mj-lt"/>
              <a:buAutoNum type="arabicPeriod"/>
              <a:defRPr/>
            </a:pPr>
            <a:r>
              <a:rPr lang="pt-BR" sz="2000" dirty="0">
                <a:latin typeface="+mn-lt"/>
                <a:cs typeface="+mn-cs"/>
              </a:rPr>
              <a:t>Piora do refluxo</a:t>
            </a:r>
          </a:p>
          <a:p>
            <a:pPr marL="342900" indent="-342900" algn="just" fontAlgn="auto">
              <a:spcBef>
                <a:spcPts val="0"/>
              </a:spcBef>
              <a:spcAft>
                <a:spcPts val="0"/>
              </a:spcAft>
              <a:buFont typeface="+mj-lt"/>
              <a:buAutoNum type="arabicPeriod"/>
              <a:defRPr/>
            </a:pPr>
            <a:r>
              <a:rPr lang="pt-BR" sz="2000" dirty="0">
                <a:latin typeface="+mn-lt"/>
                <a:cs typeface="+mn-cs"/>
              </a:rPr>
              <a:t>Baixo ganho de peso</a:t>
            </a:r>
          </a:p>
          <a:p>
            <a:pPr marL="342900" indent="-342900" algn="just" fontAlgn="auto">
              <a:spcBef>
                <a:spcPts val="0"/>
              </a:spcBef>
              <a:spcAft>
                <a:spcPts val="0"/>
              </a:spcAft>
              <a:buFont typeface="+mj-lt"/>
              <a:buAutoNum type="arabicPeriod"/>
              <a:defRPr/>
            </a:pPr>
            <a:r>
              <a:rPr lang="pt-BR" sz="2000" dirty="0">
                <a:latin typeface="+mn-lt"/>
                <a:cs typeface="+mn-cs"/>
              </a:rPr>
              <a:t>Agitação</a:t>
            </a:r>
          </a:p>
        </p:txBody>
      </p:sp>
      <p:sp>
        <p:nvSpPr>
          <p:cNvPr id="18436" name="CaixaDeTexto 5"/>
          <p:cNvSpPr txBox="1">
            <a:spLocks noChangeArrowheads="1"/>
          </p:cNvSpPr>
          <p:nvPr/>
        </p:nvSpPr>
        <p:spPr bwMode="auto">
          <a:xfrm>
            <a:off x="611188" y="6381750"/>
            <a:ext cx="8281987" cy="457200"/>
          </a:xfrm>
          <a:prstGeom prst="rect">
            <a:avLst/>
          </a:prstGeom>
          <a:noFill/>
          <a:ln w="9525">
            <a:noFill/>
            <a:miter lim="800000"/>
            <a:headEnd/>
            <a:tailEnd/>
          </a:ln>
        </p:spPr>
        <p:txBody>
          <a:bodyPr>
            <a:spAutoFit/>
          </a:bodyPr>
          <a:lstStyle/>
          <a:p>
            <a:r>
              <a:rPr lang="en-US" sz="1200">
                <a:latin typeface="Gill Sans MT"/>
              </a:rPr>
              <a:t>DOBSON, Nr et al. Caffeine decreases intermittent hypoxia in preterm infants nearing term-equivalent age. </a:t>
            </a:r>
            <a:r>
              <a:rPr lang="en-US" sz="1200" b="1">
                <a:latin typeface="Gill Sans MT"/>
              </a:rPr>
              <a:t>Journal Of Perinatology. </a:t>
            </a:r>
            <a:r>
              <a:rPr lang="en-US" sz="1200">
                <a:latin typeface="Gill Sans MT"/>
              </a:rPr>
              <a:t>Baltimore, p. 1-6. 27 jul. 2017.</a:t>
            </a:r>
            <a:endParaRPr lang="pt-BR" sz="1200">
              <a:latin typeface="Gill Sans MT"/>
            </a:endParaRPr>
          </a:p>
        </p:txBody>
      </p:sp>
      <p:sp>
        <p:nvSpPr>
          <p:cNvPr id="7" name="CaixaDeTexto 6"/>
          <p:cNvSpPr txBox="1"/>
          <p:nvPr/>
        </p:nvSpPr>
        <p:spPr>
          <a:xfrm>
            <a:off x="468313" y="3860800"/>
            <a:ext cx="8207375" cy="2530475"/>
          </a:xfrm>
          <a:prstGeom prst="rect">
            <a:avLst/>
          </a:prstGeom>
          <a:noFill/>
        </p:spPr>
        <p:txBody>
          <a:bodyPr>
            <a:spAutoFit/>
          </a:bodyPr>
          <a:lstStyle/>
          <a:p>
            <a:pPr algn="just" fontAlgn="auto">
              <a:spcBef>
                <a:spcPts val="0"/>
              </a:spcBef>
              <a:spcAft>
                <a:spcPts val="0"/>
              </a:spcAft>
              <a:defRPr/>
            </a:pPr>
            <a:r>
              <a:rPr lang="pt-BR" sz="2000" b="1" dirty="0">
                <a:latin typeface="+mn-lt"/>
                <a:cs typeface="+mn-cs"/>
              </a:rPr>
              <a:t>Doses de cafeína </a:t>
            </a:r>
          </a:p>
          <a:p>
            <a:pPr algn="just" fontAlgn="auto">
              <a:spcBef>
                <a:spcPts val="0"/>
              </a:spcBef>
              <a:spcAft>
                <a:spcPts val="0"/>
              </a:spcAft>
              <a:defRPr/>
            </a:pPr>
            <a:r>
              <a:rPr lang="pt-BR" sz="2000" dirty="0">
                <a:latin typeface="+mn-lt"/>
                <a:cs typeface="+mn-cs"/>
              </a:rPr>
              <a:t>* </a:t>
            </a:r>
            <a:r>
              <a:rPr lang="pt-BR" sz="2000" b="1" dirty="0">
                <a:latin typeface="+mn-lt"/>
                <a:cs typeface="+mn-cs"/>
              </a:rPr>
              <a:t>33-35 semanas de PMA</a:t>
            </a:r>
            <a:r>
              <a:rPr lang="pt-BR" sz="2000" dirty="0">
                <a:latin typeface="+mn-lt"/>
                <a:cs typeface="+mn-cs"/>
              </a:rPr>
              <a:t>: de 4,6 a 10 mg/kg/dia</a:t>
            </a:r>
          </a:p>
          <a:p>
            <a:pPr marL="342900" indent="-342900" algn="just" fontAlgn="auto">
              <a:spcBef>
                <a:spcPts val="0"/>
              </a:spcBef>
              <a:spcAft>
                <a:spcPts val="0"/>
              </a:spcAft>
              <a:buFontTx/>
              <a:buAutoNum type="arabicParenR"/>
              <a:defRPr/>
            </a:pPr>
            <a:r>
              <a:rPr lang="pt-BR" sz="2000" dirty="0">
                <a:latin typeface="+mn-lt"/>
                <a:cs typeface="+mn-cs"/>
              </a:rPr>
              <a:t>4,6-6,8 </a:t>
            </a:r>
            <a:r>
              <a:rPr lang="pt-BR" sz="2000" dirty="0" err="1">
                <a:latin typeface="+mn-lt"/>
                <a:cs typeface="+mn-cs"/>
              </a:rPr>
              <a:t>mg</a:t>
            </a:r>
            <a:r>
              <a:rPr lang="pt-BR" sz="2000" dirty="0">
                <a:latin typeface="+mn-lt"/>
                <a:cs typeface="+mn-cs"/>
              </a:rPr>
              <a:t>/kg/dia em 11 pacientes (41%) </a:t>
            </a:r>
            <a:r>
              <a:rPr lang="pt-BR" sz="2000" dirty="0">
                <a:latin typeface="+mn-lt"/>
                <a:cs typeface="+mn-cs"/>
                <a:sym typeface="Wingdings" pitchFamily="2" charset="2"/>
              </a:rPr>
              <a:t> média salivar de1,8 </a:t>
            </a:r>
            <a:r>
              <a:rPr lang="pt-BR" sz="2000" dirty="0" err="1">
                <a:latin typeface="+mn-lt"/>
                <a:cs typeface="+mn-cs"/>
                <a:sym typeface="Wingdings" pitchFamily="2" charset="2"/>
              </a:rPr>
              <a:t>microg</a:t>
            </a:r>
            <a:r>
              <a:rPr lang="pt-BR" sz="2000" dirty="0">
                <a:latin typeface="+mn-lt"/>
                <a:cs typeface="+mn-cs"/>
                <a:sym typeface="Wingdings" pitchFamily="2" charset="2"/>
              </a:rPr>
              <a:t>/mL</a:t>
            </a:r>
            <a:endParaRPr lang="pt-BR" sz="2000" dirty="0">
              <a:latin typeface="+mn-lt"/>
              <a:cs typeface="+mn-cs"/>
            </a:endParaRPr>
          </a:p>
          <a:p>
            <a:pPr marL="342900" indent="-342900" algn="just" fontAlgn="auto">
              <a:spcBef>
                <a:spcPts val="0"/>
              </a:spcBef>
              <a:spcAft>
                <a:spcPts val="0"/>
              </a:spcAft>
              <a:buFontTx/>
              <a:buAutoNum type="arabicParenR"/>
              <a:defRPr/>
            </a:pPr>
            <a:r>
              <a:rPr lang="pt-BR" sz="2000" dirty="0">
                <a:latin typeface="+mn-lt"/>
                <a:cs typeface="+mn-cs"/>
              </a:rPr>
              <a:t>7,1-8 </a:t>
            </a:r>
            <a:r>
              <a:rPr lang="pt-BR" sz="2000" dirty="0" err="1">
                <a:latin typeface="+mn-lt"/>
                <a:cs typeface="+mn-cs"/>
              </a:rPr>
              <a:t>mg</a:t>
            </a:r>
            <a:r>
              <a:rPr lang="pt-BR" sz="2000" dirty="0">
                <a:latin typeface="+mn-lt"/>
                <a:cs typeface="+mn-cs"/>
              </a:rPr>
              <a:t>/kg/dia em 7 pacientes (26%) </a:t>
            </a:r>
            <a:r>
              <a:rPr lang="pt-BR" sz="2000" dirty="0">
                <a:latin typeface="+mn-lt"/>
                <a:cs typeface="+mn-cs"/>
                <a:sym typeface="Wingdings" pitchFamily="2" charset="2"/>
              </a:rPr>
              <a:t> média salivar de 10,5</a:t>
            </a:r>
            <a:endParaRPr lang="pt-BR" sz="2000" dirty="0">
              <a:latin typeface="+mn-lt"/>
              <a:cs typeface="+mn-cs"/>
            </a:endParaRPr>
          </a:p>
          <a:p>
            <a:pPr marL="342900" indent="-342900" algn="just" fontAlgn="auto">
              <a:spcBef>
                <a:spcPts val="0"/>
              </a:spcBef>
              <a:spcAft>
                <a:spcPts val="0"/>
              </a:spcAft>
              <a:buFontTx/>
              <a:buAutoNum type="arabicParenR"/>
              <a:defRPr/>
            </a:pPr>
            <a:r>
              <a:rPr lang="pt-BR" sz="2000" dirty="0">
                <a:latin typeface="+mn-lt"/>
                <a:cs typeface="+mn-cs"/>
              </a:rPr>
              <a:t>9,8-10 </a:t>
            </a:r>
            <a:r>
              <a:rPr lang="pt-BR" sz="2000" dirty="0" err="1">
                <a:latin typeface="+mn-lt"/>
                <a:cs typeface="+mn-cs"/>
              </a:rPr>
              <a:t>mg</a:t>
            </a:r>
            <a:r>
              <a:rPr lang="pt-BR" sz="2000" dirty="0">
                <a:latin typeface="+mn-lt"/>
                <a:cs typeface="+mn-cs"/>
              </a:rPr>
              <a:t>/kg/dia em 9 pacientes (33%) </a:t>
            </a:r>
            <a:r>
              <a:rPr lang="pt-BR" sz="2000" dirty="0">
                <a:latin typeface="+mn-lt"/>
                <a:cs typeface="+mn-cs"/>
                <a:sym typeface="Wingdings" pitchFamily="2" charset="2"/>
              </a:rPr>
              <a:t> média salivar 16,9  após 5 dias: </a:t>
            </a:r>
            <a:r>
              <a:rPr lang="pt-BR" sz="2000" dirty="0">
                <a:latin typeface="+mn-lt"/>
                <a:cs typeface="+mn-cs"/>
              </a:rPr>
              <a:t>20,4</a:t>
            </a:r>
            <a:r>
              <a:rPr lang="pt-BR" sz="2000" dirty="0" err="1">
                <a:latin typeface="+mn-lt"/>
                <a:cs typeface="+mn-cs"/>
              </a:rPr>
              <a:t>microg</a:t>
            </a:r>
            <a:r>
              <a:rPr lang="pt-BR" sz="2000" dirty="0">
                <a:latin typeface="+mn-lt"/>
                <a:cs typeface="+mn-cs"/>
              </a:rPr>
              <a:t>/mL </a:t>
            </a:r>
          </a:p>
          <a:p>
            <a:pPr marL="342900" indent="-342900" fontAlgn="auto">
              <a:spcBef>
                <a:spcPts val="0"/>
              </a:spcBef>
              <a:spcAft>
                <a:spcPts val="0"/>
              </a:spcAft>
              <a:buFontTx/>
              <a:buAutoNum type="arabicParenR"/>
              <a:defRPr/>
            </a:pPr>
            <a:endParaRPr lang="pt-BR" sz="2000" dirty="0">
              <a:latin typeface="+mn-lt"/>
              <a:cs typeface="+mn-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t>Resultados – Concentrações de Cafeína</a:t>
            </a:r>
          </a:p>
        </p:txBody>
      </p:sp>
      <p:pic>
        <p:nvPicPr>
          <p:cNvPr id="19459" name="Espaço Reservado para Conteúdo 3" descr="tabela margotto 2.png"/>
          <p:cNvPicPr>
            <a:picLocks noChangeAspect="1"/>
          </p:cNvPicPr>
          <p:nvPr/>
        </p:nvPicPr>
        <p:blipFill>
          <a:blip r:embed="rId3"/>
          <a:srcRect/>
          <a:stretch>
            <a:fillRect/>
          </a:stretch>
        </p:blipFill>
        <p:spPr bwMode="auto">
          <a:xfrm>
            <a:off x="0" y="1557338"/>
            <a:ext cx="9102725" cy="2151062"/>
          </a:xfrm>
          <a:prstGeom prst="rect">
            <a:avLst/>
          </a:prstGeom>
          <a:noFill/>
          <a:ln w="9525">
            <a:noFill/>
            <a:miter lim="800000"/>
            <a:headEnd/>
            <a:tailEnd/>
          </a:ln>
        </p:spPr>
      </p:pic>
      <p:sp>
        <p:nvSpPr>
          <p:cNvPr id="19460" name="CaixaDeTexto 4"/>
          <p:cNvSpPr txBox="1">
            <a:spLocks noChangeArrowheads="1"/>
          </p:cNvSpPr>
          <p:nvPr/>
        </p:nvSpPr>
        <p:spPr bwMode="auto">
          <a:xfrm>
            <a:off x="250825" y="4149725"/>
            <a:ext cx="8497888" cy="1908175"/>
          </a:xfrm>
          <a:prstGeom prst="rect">
            <a:avLst/>
          </a:prstGeom>
          <a:noFill/>
          <a:ln w="9525">
            <a:noFill/>
            <a:miter lim="800000"/>
            <a:headEnd/>
            <a:tailEnd/>
          </a:ln>
        </p:spPr>
        <p:txBody>
          <a:bodyPr>
            <a:spAutoFit/>
          </a:bodyPr>
          <a:lstStyle/>
          <a:p>
            <a:pPr algn="just">
              <a:buFont typeface="Arial" pitchFamily="34" charset="0"/>
              <a:buChar char="•"/>
            </a:pPr>
            <a:r>
              <a:rPr lang="pt-BR" sz="2000">
                <a:latin typeface="Gill Sans MT"/>
              </a:rPr>
              <a:t>Nos pacientes de 37-38 semanas de PMA recebendo 14 ou 20 mg/kg/dia a mediana de concentração salivar foi &gt; de 20 micrograma/mL.</a:t>
            </a:r>
          </a:p>
          <a:p>
            <a:pPr algn="just"/>
            <a:endParaRPr lang="pt-BR" sz="2000">
              <a:latin typeface="Gill Sans MT"/>
            </a:endParaRPr>
          </a:p>
          <a:p>
            <a:pPr algn="just">
              <a:buFont typeface="Arial" pitchFamily="34" charset="0"/>
              <a:buChar char="•"/>
            </a:pPr>
            <a:r>
              <a:rPr lang="pt-BR" sz="2000">
                <a:latin typeface="Gill Sans MT"/>
              </a:rPr>
              <a:t>Os níveis de cafeína em pacientes de 36 semanas não foram incluídos no estudo devido ao tempo insuficiente de uso das doses</a:t>
            </a:r>
          </a:p>
          <a:p>
            <a:endParaRPr lang="pt-BR">
              <a:latin typeface="Gill Sans M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smtClean="0"/>
              <a:t>Resultados – Hipoxia Intermitente</a:t>
            </a:r>
          </a:p>
        </p:txBody>
      </p:sp>
      <p:pic>
        <p:nvPicPr>
          <p:cNvPr id="20483" name="Espaço Reservado para Conteúdo 3" descr="figura margotto.png"/>
          <p:cNvPicPr>
            <a:picLocks noGrp="1" noChangeAspect="1"/>
          </p:cNvPicPr>
          <p:nvPr>
            <p:ph sz="quarter" idx="1"/>
          </p:nvPr>
        </p:nvPicPr>
        <p:blipFill>
          <a:blip r:embed="rId3"/>
          <a:srcRect/>
          <a:stretch>
            <a:fillRect/>
          </a:stretch>
        </p:blipFill>
        <p:spPr>
          <a:xfrm>
            <a:off x="1042988" y="1341438"/>
            <a:ext cx="6332537" cy="3255962"/>
          </a:xfrm>
        </p:spPr>
      </p:pic>
      <p:sp>
        <p:nvSpPr>
          <p:cNvPr id="20484" name="CaixaDeTexto 4"/>
          <p:cNvSpPr txBox="1">
            <a:spLocks noChangeArrowheads="1"/>
          </p:cNvSpPr>
          <p:nvPr/>
        </p:nvSpPr>
        <p:spPr bwMode="auto">
          <a:xfrm>
            <a:off x="611188" y="6381750"/>
            <a:ext cx="8281987" cy="457200"/>
          </a:xfrm>
          <a:prstGeom prst="rect">
            <a:avLst/>
          </a:prstGeom>
          <a:noFill/>
          <a:ln w="9525">
            <a:noFill/>
            <a:miter lim="800000"/>
            <a:headEnd/>
            <a:tailEnd/>
          </a:ln>
        </p:spPr>
        <p:txBody>
          <a:bodyPr>
            <a:spAutoFit/>
          </a:bodyPr>
          <a:lstStyle/>
          <a:p>
            <a:r>
              <a:rPr lang="en-US" sz="1200">
                <a:latin typeface="Gill Sans MT"/>
              </a:rPr>
              <a:t>DOBSON, Nr et al. Caffeine decreases intermittent hypoxia in preterm infants nearing term-equivalent age. </a:t>
            </a:r>
            <a:r>
              <a:rPr lang="en-US" sz="1200" b="1">
                <a:latin typeface="Gill Sans MT"/>
              </a:rPr>
              <a:t>Journal Of Perinatology. </a:t>
            </a:r>
            <a:r>
              <a:rPr lang="en-US" sz="1200">
                <a:latin typeface="Gill Sans MT"/>
              </a:rPr>
              <a:t>Baltimore, p. 1-6. 27 jul. 2017.</a:t>
            </a:r>
            <a:endParaRPr lang="pt-BR" sz="1200">
              <a:latin typeface="Gill Sans MT"/>
            </a:endParaRPr>
          </a:p>
        </p:txBody>
      </p:sp>
      <p:sp>
        <p:nvSpPr>
          <p:cNvPr id="20485" name="CaixaDeTexto 5"/>
          <p:cNvSpPr txBox="1">
            <a:spLocks noChangeArrowheads="1"/>
          </p:cNvSpPr>
          <p:nvPr/>
        </p:nvSpPr>
        <p:spPr bwMode="auto">
          <a:xfrm>
            <a:off x="323850" y="4868863"/>
            <a:ext cx="8569325" cy="923925"/>
          </a:xfrm>
          <a:prstGeom prst="rect">
            <a:avLst/>
          </a:prstGeom>
          <a:noFill/>
          <a:ln w="9525">
            <a:noFill/>
            <a:miter lim="800000"/>
            <a:headEnd/>
            <a:tailEnd/>
          </a:ln>
        </p:spPr>
        <p:txBody>
          <a:bodyPr>
            <a:spAutoFit/>
          </a:bodyPr>
          <a:lstStyle/>
          <a:p>
            <a:pPr algn="just">
              <a:buFont typeface="Arial" pitchFamily="34" charset="0"/>
              <a:buChar char="•"/>
            </a:pPr>
            <a:r>
              <a:rPr lang="pt-BR">
                <a:latin typeface="Gill Sans MT"/>
              </a:rPr>
              <a:t> O estudo teve 80 % o poder de detectar uma redução de 40% no tempo de SatO2&lt;90% às 37 semanas e uma redução de 45% em 38 semanas.</a:t>
            </a:r>
          </a:p>
          <a:p>
            <a:endParaRPr lang="pt-BR">
              <a:latin typeface="Gill Sans M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smtClean="0"/>
              <a:t>Resultados</a:t>
            </a:r>
          </a:p>
        </p:txBody>
      </p:sp>
      <p:pic>
        <p:nvPicPr>
          <p:cNvPr id="21507" name="Espaço Reservado para Conteúdo 3" descr="figura margotto 2.png"/>
          <p:cNvPicPr>
            <a:picLocks noGrp="1" noChangeAspect="1"/>
          </p:cNvPicPr>
          <p:nvPr>
            <p:ph sz="quarter" idx="1"/>
          </p:nvPr>
        </p:nvPicPr>
        <p:blipFill>
          <a:blip r:embed="rId3"/>
          <a:srcRect/>
          <a:stretch>
            <a:fillRect/>
          </a:stretch>
        </p:blipFill>
        <p:spPr>
          <a:xfrm>
            <a:off x="323850" y="1412875"/>
            <a:ext cx="5356225" cy="4584700"/>
          </a:xfrm>
        </p:spPr>
      </p:pic>
      <p:sp>
        <p:nvSpPr>
          <p:cNvPr id="21508" name="CaixaDeTexto 4"/>
          <p:cNvSpPr txBox="1">
            <a:spLocks noChangeArrowheads="1"/>
          </p:cNvSpPr>
          <p:nvPr/>
        </p:nvSpPr>
        <p:spPr bwMode="auto">
          <a:xfrm>
            <a:off x="611188" y="6381750"/>
            <a:ext cx="8281987" cy="457200"/>
          </a:xfrm>
          <a:prstGeom prst="rect">
            <a:avLst/>
          </a:prstGeom>
          <a:noFill/>
          <a:ln w="9525">
            <a:noFill/>
            <a:miter lim="800000"/>
            <a:headEnd/>
            <a:tailEnd/>
          </a:ln>
        </p:spPr>
        <p:txBody>
          <a:bodyPr>
            <a:spAutoFit/>
          </a:bodyPr>
          <a:lstStyle/>
          <a:p>
            <a:r>
              <a:rPr lang="en-US" sz="1200">
                <a:latin typeface="Gill Sans MT"/>
              </a:rPr>
              <a:t>DOBSON, Nr et al. Caffeine decreases intermittent hypoxia in preterm infants nearing term-equivalent age. </a:t>
            </a:r>
            <a:r>
              <a:rPr lang="en-US" sz="1200" b="1">
                <a:latin typeface="Gill Sans MT"/>
              </a:rPr>
              <a:t>Journal Of Perinatology. </a:t>
            </a:r>
            <a:r>
              <a:rPr lang="en-US" sz="1200">
                <a:latin typeface="Gill Sans MT"/>
              </a:rPr>
              <a:t>Baltimore, p. 1-6. 27 jul. 2017.</a:t>
            </a:r>
            <a:endParaRPr lang="pt-BR" sz="1200">
              <a:latin typeface="Gill Sans MT"/>
            </a:endParaRPr>
          </a:p>
        </p:txBody>
      </p:sp>
      <p:sp>
        <p:nvSpPr>
          <p:cNvPr id="21509" name="Retângulo 7"/>
          <p:cNvSpPr>
            <a:spLocks noChangeArrowheads="1"/>
          </p:cNvSpPr>
          <p:nvPr/>
        </p:nvSpPr>
        <p:spPr bwMode="auto">
          <a:xfrm>
            <a:off x="5219700" y="1484313"/>
            <a:ext cx="3636963" cy="3113087"/>
          </a:xfrm>
          <a:prstGeom prst="rect">
            <a:avLst/>
          </a:prstGeom>
          <a:noFill/>
          <a:ln w="9525">
            <a:noFill/>
            <a:miter lim="800000"/>
            <a:headEnd/>
            <a:tailEnd/>
          </a:ln>
        </p:spPr>
        <p:txBody>
          <a:bodyPr>
            <a:spAutoFit/>
          </a:bodyPr>
          <a:lstStyle/>
          <a:p>
            <a:pPr algn="just">
              <a:buFont typeface="Arial" pitchFamily="34" charset="0"/>
              <a:buChar char="•"/>
            </a:pPr>
            <a:r>
              <a:rPr lang="pt-BR">
                <a:latin typeface="Gill Sans MT"/>
              </a:rPr>
              <a:t>A maturação progressiva no controle respiratório diminui o número de episódios de hipoxia.</a:t>
            </a:r>
          </a:p>
          <a:p>
            <a:pPr algn="just"/>
            <a:r>
              <a:rPr lang="pt-BR">
                <a:latin typeface="Gill Sans MT"/>
              </a:rPr>
              <a:t>.</a:t>
            </a:r>
          </a:p>
          <a:p>
            <a:pPr algn="just">
              <a:buFont typeface="Arial" pitchFamily="34" charset="0"/>
              <a:buChar char="•"/>
            </a:pPr>
            <a:r>
              <a:rPr lang="pt-BR">
                <a:latin typeface="Gill Sans MT"/>
              </a:rPr>
              <a:t>Com as concentrações de cafeína máximas em 36-38 semanas, a extensão dos episódios de hipoxia intermitente foi significativamente menos no grupo da cafeína, com redução percentual &gt;63%.</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smtClean="0"/>
              <a:t>Resultados</a:t>
            </a:r>
          </a:p>
        </p:txBody>
      </p:sp>
      <p:pic>
        <p:nvPicPr>
          <p:cNvPr id="22531" name="Espaço Reservado para Conteúdo 3" descr="tabela 3 margotto.png"/>
          <p:cNvPicPr>
            <a:picLocks noGrp="1" noChangeAspect="1"/>
          </p:cNvPicPr>
          <p:nvPr>
            <p:ph sz="quarter" idx="1"/>
          </p:nvPr>
        </p:nvPicPr>
        <p:blipFill>
          <a:blip r:embed="rId2"/>
          <a:srcRect/>
          <a:stretch>
            <a:fillRect/>
          </a:stretch>
        </p:blipFill>
        <p:spPr>
          <a:xfrm>
            <a:off x="457200" y="1268413"/>
            <a:ext cx="8229600" cy="4838700"/>
          </a:xfrm>
        </p:spPr>
      </p:pic>
      <p:sp>
        <p:nvSpPr>
          <p:cNvPr id="22532" name="CaixaDeTexto 4"/>
          <p:cNvSpPr txBox="1">
            <a:spLocks noChangeArrowheads="1"/>
          </p:cNvSpPr>
          <p:nvPr/>
        </p:nvSpPr>
        <p:spPr bwMode="auto">
          <a:xfrm>
            <a:off x="611188" y="6381750"/>
            <a:ext cx="8281987" cy="457200"/>
          </a:xfrm>
          <a:prstGeom prst="rect">
            <a:avLst/>
          </a:prstGeom>
          <a:noFill/>
          <a:ln w="9525">
            <a:noFill/>
            <a:miter lim="800000"/>
            <a:headEnd/>
            <a:tailEnd/>
          </a:ln>
        </p:spPr>
        <p:txBody>
          <a:bodyPr>
            <a:spAutoFit/>
          </a:bodyPr>
          <a:lstStyle/>
          <a:p>
            <a:r>
              <a:rPr lang="en-US" sz="1200">
                <a:latin typeface="Gill Sans MT"/>
              </a:rPr>
              <a:t>DOBSON, Nr et al. Caffeine decreases intermittent hypoxia in preterm infants nearing term-equivalent age. </a:t>
            </a:r>
            <a:r>
              <a:rPr lang="en-US" sz="1200" b="1">
                <a:latin typeface="Gill Sans MT"/>
              </a:rPr>
              <a:t>Journal Of Perinatology. </a:t>
            </a:r>
            <a:r>
              <a:rPr lang="en-US" sz="1200">
                <a:latin typeface="Gill Sans MT"/>
              </a:rPr>
              <a:t>Baltimore, p. 1-6. 27 jul. 2017.</a:t>
            </a:r>
            <a:endParaRPr lang="pt-BR" sz="1200">
              <a:latin typeface="Gill Sans M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smtClean="0"/>
              <a:t>Resultados – Análise Secundária</a:t>
            </a:r>
          </a:p>
        </p:txBody>
      </p:sp>
      <p:sp>
        <p:nvSpPr>
          <p:cNvPr id="23555" name="Espaço Reservado para Conteúdo 2"/>
          <p:cNvSpPr>
            <a:spLocks noGrp="1"/>
          </p:cNvSpPr>
          <p:nvPr>
            <p:ph sz="quarter" idx="1"/>
          </p:nvPr>
        </p:nvSpPr>
        <p:spPr>
          <a:xfrm>
            <a:off x="457200" y="1219200"/>
            <a:ext cx="8229600" cy="4937125"/>
          </a:xfrm>
        </p:spPr>
        <p:txBody>
          <a:bodyPr/>
          <a:lstStyle/>
          <a:p>
            <a:pPr algn="just"/>
            <a:r>
              <a:rPr lang="pt-PT" smtClean="0"/>
              <a:t>Análises secundárias: segundos/24 com SatO2 &lt;80-85% se relacionaram com os achados obtidos nesse estudo.</a:t>
            </a:r>
          </a:p>
          <a:p>
            <a:pPr algn="just"/>
            <a:r>
              <a:rPr lang="pt-PT" smtClean="0"/>
              <a:t>Concordância com estudos anteriores em relação às diferenças entre RN em cafeína expandida em comparação com os cuidados habituais. </a:t>
            </a:r>
          </a:p>
          <a:p>
            <a:pPr algn="just"/>
            <a:r>
              <a:rPr lang="pt-PT" smtClean="0"/>
              <a:t>O efeito da cafeína permanece estável em toda a PMA entre 36 a 38  semanas</a:t>
            </a:r>
          </a:p>
          <a:p>
            <a:pPr algn="just"/>
            <a:r>
              <a:rPr lang="pt-PT" smtClean="0"/>
              <a:t>A duração dos eventos não mudou ao longo do tempo e houve diferença mínima entre cuidados habituais e uso prolongado de cafeína</a:t>
            </a:r>
          </a:p>
        </p:txBody>
      </p:sp>
      <p:sp>
        <p:nvSpPr>
          <p:cNvPr id="23556" name="CaixaDeTexto 3"/>
          <p:cNvSpPr txBox="1">
            <a:spLocks noChangeArrowheads="1"/>
          </p:cNvSpPr>
          <p:nvPr/>
        </p:nvSpPr>
        <p:spPr bwMode="auto">
          <a:xfrm>
            <a:off x="611188" y="6381750"/>
            <a:ext cx="8281987" cy="457200"/>
          </a:xfrm>
          <a:prstGeom prst="rect">
            <a:avLst/>
          </a:prstGeom>
          <a:noFill/>
          <a:ln w="9525">
            <a:noFill/>
            <a:miter lim="800000"/>
            <a:headEnd/>
            <a:tailEnd/>
          </a:ln>
        </p:spPr>
        <p:txBody>
          <a:bodyPr>
            <a:spAutoFit/>
          </a:bodyPr>
          <a:lstStyle/>
          <a:p>
            <a:r>
              <a:rPr lang="en-US" sz="1200">
                <a:latin typeface="Gill Sans MT"/>
              </a:rPr>
              <a:t>DOBSON, Nr et al. Caffeine decreases intermittent hypoxia in preterm infants nearing term-equivalent age. </a:t>
            </a:r>
            <a:r>
              <a:rPr lang="en-US" sz="1200" b="1">
                <a:latin typeface="Gill Sans MT"/>
              </a:rPr>
              <a:t>Journal Of Perinatology. </a:t>
            </a:r>
            <a:r>
              <a:rPr lang="en-US" sz="1200">
                <a:latin typeface="Gill Sans MT"/>
              </a:rPr>
              <a:t>Baltimore, p. 1-6. 27 jul. 2017.</a:t>
            </a:r>
            <a:endParaRPr lang="pt-BR" sz="1200">
              <a:latin typeface="Gill Sans M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r>
              <a:rPr lang="pt-BR" smtClean="0"/>
              <a:t>Discussão</a:t>
            </a:r>
          </a:p>
        </p:txBody>
      </p:sp>
      <p:sp>
        <p:nvSpPr>
          <p:cNvPr id="24579" name="Espaço Reservado para Conteúdo 2"/>
          <p:cNvSpPr>
            <a:spLocks noGrp="1"/>
          </p:cNvSpPr>
          <p:nvPr>
            <p:ph sz="quarter" idx="1"/>
          </p:nvPr>
        </p:nvSpPr>
        <p:spPr>
          <a:xfrm>
            <a:off x="457200" y="1219200"/>
            <a:ext cx="8229600" cy="4937125"/>
          </a:xfrm>
        </p:spPr>
        <p:txBody>
          <a:bodyPr/>
          <a:lstStyle/>
          <a:p>
            <a:pPr algn="just"/>
            <a:r>
              <a:rPr lang="pt-BR" smtClean="0"/>
              <a:t>Estes resultados expandem o estudo anterior que mostrou que a:</a:t>
            </a:r>
          </a:p>
          <a:p>
            <a:pPr lvl="1" algn="just"/>
            <a:r>
              <a:rPr lang="pt-BR" smtClean="0"/>
              <a:t>Duração prolongada do tratamento com cafeína 6 mg/kg/dia além da prática de rotina da UTIN, diminuiu IH às 35 e 36 semanas de idade pós-menstrual (2)</a:t>
            </a:r>
          </a:p>
          <a:p>
            <a:pPr algn="just"/>
            <a:r>
              <a:rPr lang="pt-BR" smtClean="0"/>
              <a:t>Terapia de cafeína prolongada em doses para manter a concentração sérica em 20 μg/ml:</a:t>
            </a:r>
          </a:p>
          <a:p>
            <a:pPr lvl="1" algn="just"/>
            <a:r>
              <a:rPr lang="pt-BR" smtClean="0"/>
              <a:t>Diminuem a frequência e gravidade da IH para a idade termo equivalente em prematuros extremos sem doença pulmonar crônica.</a:t>
            </a:r>
          </a:p>
          <a:p>
            <a:pPr lvl="1" algn="just"/>
            <a:r>
              <a:rPr lang="pt-BR" smtClean="0"/>
              <a:t>Redução nos segundos de IH &lt; 90% de saturação às 36 a 38 semanas, com igual percentual nos limites de 85% ou 80%.</a:t>
            </a:r>
          </a:p>
          <a:p>
            <a:endParaRPr lang="pt-BR"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sz="quarter" idx="1"/>
          </p:nvPr>
        </p:nvSpPr>
        <p:spPr>
          <a:xfrm>
            <a:off x="457200" y="1219200"/>
            <a:ext cx="8229600" cy="4937125"/>
          </a:xfrm>
        </p:spPr>
        <p:txBody>
          <a:bodyPr>
            <a:normAutofit/>
          </a:bodyPr>
          <a:lstStyle/>
          <a:p>
            <a:pPr algn="just">
              <a:lnSpc>
                <a:spcPct val="90000"/>
              </a:lnSpc>
              <a:buFont typeface="Wingdings 3" pitchFamily="18" charset="2"/>
              <a:buNone/>
            </a:pPr>
            <a:endParaRPr lang="pt-BR" sz="2800" smtClean="0"/>
          </a:p>
          <a:p>
            <a:pPr algn="just">
              <a:lnSpc>
                <a:spcPct val="90000"/>
              </a:lnSpc>
            </a:pPr>
            <a:r>
              <a:rPr lang="pt-BR" smtClean="0"/>
              <a:t>Etiologias da IH:</a:t>
            </a:r>
          </a:p>
          <a:p>
            <a:pPr lvl="1" algn="just">
              <a:lnSpc>
                <a:spcPct val="90000"/>
              </a:lnSpc>
            </a:pPr>
            <a:r>
              <a:rPr lang="pt-BR" smtClean="0"/>
              <a:t>Doença pulmonar crônica, padrões respiratórios imaturos, apneia obstrutiva do sono e hipertensão pulmonar.</a:t>
            </a:r>
          </a:p>
          <a:p>
            <a:pPr algn="just">
              <a:lnSpc>
                <a:spcPct val="90000"/>
              </a:lnSpc>
            </a:pPr>
            <a:r>
              <a:rPr lang="pt-BR" smtClean="0"/>
              <a:t>Neste estudo, bebês PT clinicamentes estáveis e sem suporte respiratório:</a:t>
            </a:r>
          </a:p>
          <a:p>
            <a:pPr lvl="1" algn="just">
              <a:lnSpc>
                <a:spcPct val="90000"/>
              </a:lnSpc>
            </a:pPr>
            <a:r>
              <a:rPr lang="pt-BR" smtClean="0"/>
              <a:t>A etiologia mais provável da IH é padrões respiratórios imaturos.</a:t>
            </a:r>
          </a:p>
          <a:p>
            <a:pPr algn="just">
              <a:lnSpc>
                <a:spcPct val="90000"/>
              </a:lnSpc>
            </a:pPr>
            <a:r>
              <a:rPr lang="pt-BR" smtClean="0"/>
              <a:t>Efeitos adversos da IH:</a:t>
            </a:r>
          </a:p>
          <a:p>
            <a:pPr lvl="1" algn="just">
              <a:lnSpc>
                <a:spcPct val="90000"/>
              </a:lnSpc>
            </a:pPr>
            <a:r>
              <a:rPr lang="pt-BR" smtClean="0"/>
              <a:t>Desenvolvimento neurológico em um ano em bebês prematuros (respiração afeta negativamente o desempenho cognitivo).(11-13)</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r>
              <a:rPr lang="pt-BR" smtClean="0"/>
              <a:t>Discussão</a:t>
            </a:r>
          </a:p>
        </p:txBody>
      </p:sp>
      <p:sp>
        <p:nvSpPr>
          <p:cNvPr id="26627" name="Espaço Reservado para Conteúdo 2"/>
          <p:cNvSpPr>
            <a:spLocks noGrp="1"/>
          </p:cNvSpPr>
          <p:nvPr>
            <p:ph sz="quarter" idx="1"/>
          </p:nvPr>
        </p:nvSpPr>
        <p:spPr>
          <a:xfrm>
            <a:off x="457200" y="1219200"/>
            <a:ext cx="8229600" cy="4937125"/>
          </a:xfrm>
        </p:spPr>
        <p:txBody>
          <a:bodyPr/>
          <a:lstStyle/>
          <a:p>
            <a:pPr algn="just"/>
            <a:r>
              <a:rPr lang="pt-BR" smtClean="0"/>
              <a:t>Questão não resolvida:</a:t>
            </a:r>
          </a:p>
          <a:p>
            <a:pPr lvl="1" algn="just"/>
            <a:r>
              <a:rPr lang="pt-BR" smtClean="0"/>
              <a:t>Estender o tratamento com cafeína para a idade equivalente a termo tem potencial riscos associados ou tem qualquer benefício a longo prazo – possível desenvolvimento neurológico melhorado?</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sz="quarter" idx="1"/>
          </p:nvPr>
        </p:nvSpPr>
        <p:spPr>
          <a:xfrm>
            <a:off x="457200" y="1219200"/>
            <a:ext cx="8229600" cy="4937125"/>
          </a:xfrm>
        </p:spPr>
        <p:txBody>
          <a:bodyPr>
            <a:normAutofit/>
          </a:bodyPr>
          <a:lstStyle/>
          <a:p>
            <a:pPr algn="just"/>
            <a:r>
              <a:rPr lang="pt-BR" sz="2400" smtClean="0"/>
              <a:t>O Ensaio da Cafeína para a Apnéia na prematuridade (CAP)</a:t>
            </a:r>
            <a:r>
              <a:rPr lang="pt-BR" sz="2400" smtClean="0">
                <a:sym typeface="Wingdings" pitchFamily="2" charset="2"/>
              </a:rPr>
              <a:t>(14-16) mostrou:</a:t>
            </a:r>
            <a:r>
              <a:rPr lang="pt-BR" sz="2400" smtClean="0"/>
              <a:t> </a:t>
            </a:r>
          </a:p>
          <a:p>
            <a:pPr lvl="1" algn="just"/>
            <a:r>
              <a:rPr lang="pt-BR" sz="2100" smtClean="0"/>
              <a:t>Pode ter contribuído para a melhoria do neurodesenvolvimento e redução das injurias na substância branca em lactentes no estudo.</a:t>
            </a:r>
          </a:p>
          <a:p>
            <a:pPr lvl="1" algn="just"/>
            <a:r>
              <a:rPr lang="pt-BR" sz="2100" smtClean="0"/>
              <a:t>IH não foi medida durante e após a rotina de tratamento com cafeína.  </a:t>
            </a:r>
          </a:p>
          <a:p>
            <a:pPr lvl="1" algn="just"/>
            <a:r>
              <a:rPr lang="pt-BR" sz="2100" smtClean="0"/>
              <a:t>Não fornece informações sobre a importância potencial da persistência da IH após a parada da rotina.</a:t>
            </a:r>
          </a:p>
          <a:p>
            <a:pPr lvl="1" algn="just"/>
            <a:endParaRPr lang="pt-BR" sz="2100" smtClean="0"/>
          </a:p>
          <a:p>
            <a:r>
              <a:rPr lang="pt-BR" sz="2400" smtClean="0"/>
              <a:t>Canadian Oxygen Trial (COT)</a:t>
            </a:r>
            <a:r>
              <a:rPr lang="pt-BR" sz="2400" smtClean="0">
                <a:sym typeface="Wingdings" pitchFamily="2" charset="2"/>
              </a:rPr>
              <a:t>DEMONSTROU: (17)</a:t>
            </a:r>
            <a:endParaRPr lang="pt-BR" sz="2400" smtClean="0"/>
          </a:p>
          <a:p>
            <a:pPr lvl="1"/>
            <a:r>
              <a:rPr lang="pt-BR" sz="2100" smtClean="0">
                <a:solidFill>
                  <a:srgbClr val="CC0066"/>
                </a:solidFill>
              </a:rPr>
              <a:t>Episódios de IH 2 a 3 meses pós-natal = atraso cognitivo ou linguístico ou comprometimento motor a 18 meses</a:t>
            </a:r>
            <a:r>
              <a:rPr lang="pt-BR" sz="2100" smtClean="0"/>
              <a:t>, sugerindo:</a:t>
            </a:r>
          </a:p>
          <a:p>
            <a:pPr lvl="1"/>
            <a:r>
              <a:rPr lang="pt-BR" sz="2100" smtClean="0"/>
              <a:t>Importância prognóstica da IH persistente na aproximação da idade a termo e seguindo a cessação do tratamento rotineiro.</a:t>
            </a:r>
          </a:p>
          <a:p>
            <a:endParaRPr lang="pt-BR" sz="240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smtClean="0"/>
              <a:t>Discussão</a:t>
            </a:r>
          </a:p>
        </p:txBody>
      </p:sp>
      <p:sp>
        <p:nvSpPr>
          <p:cNvPr id="28675" name="Espaço Reservado para Conteúdo 2"/>
          <p:cNvSpPr>
            <a:spLocks noGrp="1"/>
          </p:cNvSpPr>
          <p:nvPr>
            <p:ph sz="quarter" idx="1"/>
          </p:nvPr>
        </p:nvSpPr>
        <p:spPr>
          <a:xfrm>
            <a:off x="457200" y="1219200"/>
            <a:ext cx="8229600" cy="4937125"/>
          </a:xfrm>
        </p:spPr>
        <p:txBody>
          <a:bodyPr/>
          <a:lstStyle/>
          <a:p>
            <a:r>
              <a:rPr lang="pt-PT" sz="2000" smtClean="0"/>
              <a:t>De particular destaque, </a:t>
            </a:r>
            <a:r>
              <a:rPr lang="pt-PT" sz="2000" smtClean="0">
                <a:solidFill>
                  <a:srgbClr val="CC0066"/>
                </a:solidFill>
              </a:rPr>
              <a:t>a  associação entre IH e desfechos adversos foi mais forte  nas semanas mais tarde pós-menstruais, quando a cafeína de rotina provavelmente teria sido descontinuado e IH, portanto, mais prevalente.</a:t>
            </a:r>
            <a:r>
              <a:rPr lang="pt-BR" sz="2000" smtClean="0">
                <a:solidFill>
                  <a:srgbClr val="CC0066"/>
                </a:solidFill>
              </a:rPr>
              <a:t> </a:t>
            </a:r>
            <a:endParaRPr lang="pt-BR" smtClean="0">
              <a:solidFill>
                <a:srgbClr val="CC0066"/>
              </a:solidFill>
            </a:endParaRPr>
          </a:p>
          <a:p>
            <a:r>
              <a:rPr lang="pt-BR" smtClean="0"/>
              <a:t>Maior força do estudo:</a:t>
            </a:r>
          </a:p>
          <a:p>
            <a:pPr lvl="1"/>
            <a:r>
              <a:rPr lang="pt-BR" smtClean="0"/>
              <a:t>Inclusão das medidas de concentrações de cafeína.  </a:t>
            </a:r>
          </a:p>
          <a:p>
            <a:r>
              <a:rPr lang="pt-BR" smtClean="0"/>
              <a:t>Dose inicial no estudo atual 4,6 e 6,8 mg/kg/dia </a:t>
            </a:r>
          </a:p>
          <a:p>
            <a:r>
              <a:rPr lang="pt-BR" smtClean="0"/>
              <a:t>Dose diária no estudo prévio 6 mg/kg/dia </a:t>
            </a:r>
            <a:r>
              <a:rPr lang="pt-BR" smtClean="0">
                <a:sym typeface="Wingdings" pitchFamily="2" charset="2"/>
              </a:rPr>
              <a:t> </a:t>
            </a:r>
            <a:r>
              <a:rPr lang="pt-BR" smtClean="0">
                <a:solidFill>
                  <a:srgbClr val="CC0066"/>
                </a:solidFill>
                <a:sym typeface="Wingdings" pitchFamily="2" charset="2"/>
              </a:rPr>
              <a:t>Insuficiente após 36 semanas</a:t>
            </a:r>
            <a:r>
              <a:rPr lang="pt-BR" smtClean="0">
                <a:sym typeface="Wingdings" pitchFamily="2" charset="2"/>
              </a:rPr>
              <a:t> (níveis sub-terapêuticos)</a:t>
            </a:r>
          </a:p>
          <a:p>
            <a:pPr lvl="1"/>
            <a:r>
              <a:rPr lang="pt-BR" smtClean="0">
                <a:sym typeface="Wingdings" pitchFamily="2" charset="2"/>
              </a:rPr>
              <a:t>Concentração de cafeína mediana de 11,8 </a:t>
            </a:r>
            <a:r>
              <a:rPr lang="el-GR" smtClean="0">
                <a:sym typeface="Wingdings" pitchFamily="2" charset="2"/>
              </a:rPr>
              <a:t>μ</a:t>
            </a:r>
            <a:r>
              <a:rPr lang="pt-BR" smtClean="0">
                <a:sym typeface="Wingdings" pitchFamily="2" charset="2"/>
              </a:rPr>
              <a:t>g/ml (IQR de 10,7-15,1) a 33 a 35 semanas. </a:t>
            </a:r>
          </a:p>
          <a:p>
            <a:pPr lvl="1"/>
            <a:endParaRPr lang="pt-BR" smtClean="0">
              <a:sym typeface="Wingdings" pitchFamily="2" charset="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a:xfrm>
            <a:off x="457200" y="549275"/>
            <a:ext cx="8229600" cy="5580063"/>
          </a:xfrm>
        </p:spPr>
        <p:txBody>
          <a:bodyPr/>
          <a:lstStyle/>
          <a:p>
            <a:pPr>
              <a:lnSpc>
                <a:spcPct val="90000"/>
              </a:lnSpc>
            </a:pPr>
            <a:r>
              <a:rPr lang="pt-PT" smtClean="0"/>
              <a:t>Pouco se sabe sobre a dose necessária para manter as concentrações em um intervalo terapêutico assim que  o metabolismo da cafeína amadurece progressivamente.</a:t>
            </a:r>
          </a:p>
          <a:p>
            <a:pPr>
              <a:lnSpc>
                <a:spcPct val="90000"/>
              </a:lnSpc>
            </a:pPr>
            <a:r>
              <a:rPr lang="pt-PT" smtClean="0"/>
              <a:t> No entanto, a dose de cafeína usada no estudo prévio dos autores  foi insuficiente para manter a atenuação significativa na IH após 36 semanas de idade pós-menstrual e os modestos níveis observados antes de parar o tratamento de rotina com a cafeína modesta neste relato são consistentes</a:t>
            </a:r>
            <a:br>
              <a:rPr lang="pt-PT" smtClean="0"/>
            </a:br>
            <a:r>
              <a:rPr lang="pt-PT" smtClean="0"/>
              <a:t>com níveis sub-terapêuticos se continuar na mesma dose após 36 semanas de idade gestacional pós-menstrual.(2,8,18-20)</a:t>
            </a:r>
            <a:r>
              <a:rPr lang="pt-BR" smtClean="0"/>
              <a:t>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sz="quarter" idx="1"/>
          </p:nvPr>
        </p:nvSpPr>
        <p:spPr>
          <a:xfrm>
            <a:off x="457200" y="1219200"/>
            <a:ext cx="8229600" cy="4937125"/>
          </a:xfrm>
        </p:spPr>
        <p:txBody>
          <a:bodyPr>
            <a:normAutofit/>
          </a:bodyPr>
          <a:lstStyle/>
          <a:p>
            <a:pPr algn="just">
              <a:lnSpc>
                <a:spcPct val="90000"/>
              </a:lnSpc>
            </a:pPr>
            <a:r>
              <a:rPr lang="pt-BR" sz="2400" smtClean="0"/>
              <a:t>Recente estudo</a:t>
            </a:r>
            <a:r>
              <a:rPr lang="pt-BR" sz="2400" smtClean="0">
                <a:sym typeface="Wingdings" pitchFamily="2" charset="2"/>
              </a:rPr>
              <a:t>(21)</a:t>
            </a:r>
            <a:endParaRPr lang="pt-BR" sz="2400" smtClean="0"/>
          </a:p>
          <a:p>
            <a:pPr lvl="1" algn="just">
              <a:lnSpc>
                <a:spcPct val="90000"/>
              </a:lnSpc>
            </a:pPr>
            <a:r>
              <a:rPr lang="pt-BR" sz="2100" smtClean="0"/>
              <a:t>Alta dose de cafeína 80mg/kg nas primeiras 36h após o nascimento </a:t>
            </a:r>
            <a:r>
              <a:rPr lang="pt-BR" sz="2100" smtClean="0">
                <a:sym typeface="Wingdings" pitchFamily="2" charset="2"/>
              </a:rPr>
              <a:t> maiores taxas de hemorragia cerebelar e sinais neurológicos  não adequados.</a:t>
            </a:r>
          </a:p>
          <a:p>
            <a:pPr lvl="2" algn="just">
              <a:lnSpc>
                <a:spcPct val="90000"/>
              </a:lnSpc>
            </a:pPr>
            <a:r>
              <a:rPr lang="pt-BR" sz="1900" smtClean="0">
                <a:sym typeface="Wingdings" pitchFamily="2" charset="2"/>
              </a:rPr>
              <a:t>Preocupação no uso da cafeína precoce e de alta dose.</a:t>
            </a:r>
          </a:p>
          <a:p>
            <a:pPr algn="just">
              <a:lnSpc>
                <a:spcPct val="90000"/>
              </a:lnSpc>
            </a:pPr>
            <a:r>
              <a:rPr lang="pt-BR" sz="2400" smtClean="0">
                <a:sym typeface="Wingdings" pitchFamily="2" charset="2"/>
              </a:rPr>
              <a:t>Outros estudos:</a:t>
            </a:r>
          </a:p>
          <a:p>
            <a:pPr lvl="1" algn="just">
              <a:lnSpc>
                <a:spcPct val="90000"/>
              </a:lnSpc>
            </a:pPr>
            <a:r>
              <a:rPr lang="pt-BR" sz="2100" smtClean="0">
                <a:sym typeface="Wingdings" pitchFamily="2" charset="2"/>
              </a:rPr>
              <a:t>Altas doses de cafeína para reduzir a apneia e facilitar a extubação após 48h de vida  segurança e eficácia de doses carga até 80mg/kg/dia e manutenção até 20mg/kg/dia (4-6)</a:t>
            </a:r>
          </a:p>
          <a:p>
            <a:pPr lvl="1" algn="just">
              <a:lnSpc>
                <a:spcPct val="90000"/>
              </a:lnSpc>
            </a:pPr>
            <a:r>
              <a:rPr lang="pt-BR" sz="2100" smtClean="0">
                <a:sym typeface="Wingdings" pitchFamily="2" charset="2"/>
              </a:rPr>
              <a:t>Altas doses de cafeína associaram-se a taquicardia (4,6)</a:t>
            </a:r>
          </a:p>
          <a:p>
            <a:pPr lvl="1" algn="just">
              <a:lnSpc>
                <a:spcPct val="90000"/>
              </a:lnSpc>
            </a:pPr>
            <a:r>
              <a:rPr lang="pt-BR" sz="2100" smtClean="0">
                <a:sym typeface="Wingdings" pitchFamily="2" charset="2"/>
              </a:rPr>
              <a:t>Ligeiro atraso na recuperação de peso  dose de manutenção de cafeína 20mg/kg/dia em comparação com 5mg/kg/dia</a:t>
            </a:r>
          </a:p>
          <a:p>
            <a:pPr lvl="2" algn="just">
              <a:lnSpc>
                <a:spcPct val="90000"/>
              </a:lnSpc>
            </a:pPr>
            <a:r>
              <a:rPr lang="pt-BR" sz="1900" smtClean="0">
                <a:sym typeface="Wingdings" pitchFamily="2" charset="2"/>
              </a:rPr>
              <a:t>Sem diferença geral na alta hospitalar (5)</a:t>
            </a:r>
          </a:p>
          <a:p>
            <a:pPr algn="just">
              <a:lnSpc>
                <a:spcPct val="90000"/>
              </a:lnSpc>
            </a:pPr>
            <a:r>
              <a:rPr lang="pt-BR" sz="2000" smtClean="0"/>
              <a:t>Os bebês deste estudo não apresentaram nenhum efeito adverso com as doses de cafeína utilizada, mesmo cm a mediana de cafeína de 34,3mcg/ml com 20mg/kg/dia com 38 semanas de idade pós-menstrual.</a:t>
            </a:r>
          </a:p>
          <a:p>
            <a:pPr>
              <a:lnSpc>
                <a:spcPct val="90000"/>
              </a:lnSpc>
            </a:pPr>
            <a:endParaRPr lang="pt-BR" sz="200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sz="quarter" idx="1"/>
          </p:nvPr>
        </p:nvSpPr>
        <p:spPr>
          <a:xfrm>
            <a:off x="457200" y="1219200"/>
            <a:ext cx="8229600" cy="4937125"/>
          </a:xfrm>
        </p:spPr>
        <p:txBody>
          <a:bodyPr>
            <a:normAutofit/>
          </a:bodyPr>
          <a:lstStyle/>
          <a:p>
            <a:pPr algn="just">
              <a:lnSpc>
                <a:spcPct val="90000"/>
              </a:lnSpc>
            </a:pPr>
            <a:r>
              <a:rPr lang="pt-BR" smtClean="0"/>
              <a:t>Limitações:</a:t>
            </a:r>
          </a:p>
          <a:p>
            <a:pPr lvl="1" algn="just">
              <a:lnSpc>
                <a:spcPct val="90000"/>
              </a:lnSpc>
            </a:pPr>
            <a:r>
              <a:rPr lang="pt-BR" smtClean="0"/>
              <a:t>As duas coortes não foram matriculadas simultaneamente (grupo de cuidados habituais no estudo anterior);</a:t>
            </a:r>
          </a:p>
          <a:p>
            <a:pPr lvl="1" algn="just">
              <a:lnSpc>
                <a:spcPct val="90000"/>
              </a:lnSpc>
            </a:pPr>
            <a:r>
              <a:rPr lang="pt-BR" smtClean="0"/>
              <a:t>Possível mudanças em outros aspectos dos cuidados neonatais, afetando os resultados;</a:t>
            </a:r>
          </a:p>
          <a:p>
            <a:pPr lvl="1" algn="just">
              <a:lnSpc>
                <a:spcPct val="90000"/>
              </a:lnSpc>
            </a:pPr>
            <a:r>
              <a:rPr lang="pt-BR" smtClean="0"/>
              <a:t>O grupo de terapia extensa com cafeína tinha bebês com idades gestacionais  menores (</a:t>
            </a:r>
            <a:r>
              <a:rPr lang="pt-BR" smtClean="0">
                <a:solidFill>
                  <a:srgbClr val="3333FF"/>
                </a:solidFill>
              </a:rPr>
              <a:t>Tabela 1</a:t>
            </a:r>
            <a:r>
              <a:rPr lang="pt-BR" smtClean="0"/>
              <a:t>), assim mais provável que exibam IH;</a:t>
            </a:r>
          </a:p>
          <a:p>
            <a:pPr lvl="2" algn="just">
              <a:lnSpc>
                <a:spcPct val="90000"/>
              </a:lnSpc>
            </a:pPr>
            <a:r>
              <a:rPr lang="pt-BR" b="1" smtClean="0">
                <a:solidFill>
                  <a:srgbClr val="3333FF"/>
                </a:solidFill>
              </a:rPr>
              <a:t>Porém todas as medidas de IH foram menores nesse grupo</a:t>
            </a:r>
            <a:r>
              <a:rPr lang="pt-BR" b="1" smtClean="0">
                <a:solidFill>
                  <a:srgbClr val="3333FF"/>
                </a:solidFill>
                <a:sym typeface="Wingdings" pitchFamily="2" charset="2"/>
              </a:rPr>
              <a:t> efeito significativo na redução desses eventos com a cafeína</a:t>
            </a:r>
            <a:r>
              <a:rPr lang="pt-BR" smtClean="0">
                <a:sym typeface="Wingdings" pitchFamily="2" charset="2"/>
              </a:rPr>
              <a:t> </a:t>
            </a:r>
            <a:endParaRPr lang="pt-BR" smtClean="0"/>
          </a:p>
          <a:p>
            <a:pPr lvl="1" algn="just">
              <a:lnSpc>
                <a:spcPct val="90000"/>
              </a:lnSpc>
            </a:pPr>
            <a:r>
              <a:rPr lang="pt-BR" smtClean="0"/>
              <a:t>Não tiveram dados residenciais analisáveis de oximetria de pulso após 38 semanas (dificuldade técnica da interface do gravador de dados e pobre conformidade);</a:t>
            </a:r>
          </a:p>
          <a:p>
            <a:pPr lvl="1" algn="just">
              <a:lnSpc>
                <a:spcPct val="90000"/>
              </a:lnSpc>
            </a:pPr>
            <a:r>
              <a:rPr lang="pt-BR" smtClean="0"/>
              <a:t>Pequeno número de bebês matriculados.</a:t>
            </a:r>
          </a:p>
          <a:p>
            <a:pPr>
              <a:lnSpc>
                <a:spcPct val="90000"/>
              </a:lnSpc>
            </a:pPr>
            <a:endParaRPr lang="pt-BR"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a:xfrm>
            <a:off x="468313" y="134938"/>
            <a:ext cx="8229600" cy="990600"/>
          </a:xfrm>
        </p:spPr>
        <p:txBody>
          <a:bodyPr/>
          <a:lstStyle/>
          <a:p>
            <a:r>
              <a:rPr lang="pt-BR" smtClean="0"/>
              <a:t>Concluindo</a:t>
            </a:r>
          </a:p>
        </p:txBody>
      </p:sp>
      <p:sp>
        <p:nvSpPr>
          <p:cNvPr id="31747" name="Espaço Reservado para Conteúdo 2"/>
          <p:cNvSpPr>
            <a:spLocks noGrp="1"/>
          </p:cNvSpPr>
          <p:nvPr>
            <p:ph sz="quarter" idx="1"/>
          </p:nvPr>
        </p:nvSpPr>
        <p:spPr>
          <a:xfrm>
            <a:off x="457200" y="1219200"/>
            <a:ext cx="8229600" cy="4937125"/>
          </a:xfrm>
        </p:spPr>
        <p:txBody>
          <a:bodyPr/>
          <a:lstStyle/>
          <a:p>
            <a:pPr algn="just"/>
            <a:r>
              <a:rPr lang="pt-BR" b="1" smtClean="0">
                <a:solidFill>
                  <a:srgbClr val="3333FF"/>
                </a:solidFill>
              </a:rPr>
              <a:t>São necessárias maiores doses de cafeína para manter concentrações séricas de 20 μg/ml em um intervalo terapêutico após 36 semanas.</a:t>
            </a:r>
          </a:p>
          <a:p>
            <a:pPr algn="just"/>
            <a:r>
              <a:rPr lang="pt-BR" b="1" smtClean="0">
                <a:solidFill>
                  <a:srgbClr val="3333FF"/>
                </a:solidFill>
              </a:rPr>
              <a:t>Nessas concentrações séricas a extensão da IH é significativamente atenuada.</a:t>
            </a:r>
          </a:p>
          <a:p>
            <a:pPr algn="just"/>
            <a:r>
              <a:rPr lang="pt-BR" smtClean="0"/>
              <a:t>Porém, é desconhecida se IH persistente causa lesão cerebral ou deficiência no desenvolvimento neurológico posterior e especialmente se essa terapia atenua lesões agudas ou resultados adversos posteriores.</a:t>
            </a:r>
          </a:p>
          <a:p>
            <a:endParaRPr lang="pt-BR"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8" name="Picture 4"/>
          <p:cNvPicPr>
            <a:picLocks noChangeAspect="1" noChangeArrowheads="1"/>
          </p:cNvPicPr>
          <p:nvPr/>
        </p:nvPicPr>
        <p:blipFill>
          <a:blip r:embed="rId2"/>
          <a:srcRect/>
          <a:stretch>
            <a:fillRect/>
          </a:stretch>
        </p:blipFill>
        <p:spPr bwMode="auto">
          <a:xfrm>
            <a:off x="0" y="1700213"/>
            <a:ext cx="9144000" cy="3160712"/>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p:nvPr>
        </p:nvSpPr>
        <p:spPr>
          <a:xfrm>
            <a:off x="323850" y="-242888"/>
            <a:ext cx="8229600" cy="990601"/>
          </a:xfrm>
        </p:spPr>
        <p:txBody>
          <a:bodyPr/>
          <a:lstStyle/>
          <a:p>
            <a:r>
              <a:rPr lang="pt-BR" smtClean="0"/>
              <a:t>References</a:t>
            </a:r>
          </a:p>
        </p:txBody>
      </p:sp>
      <p:pic>
        <p:nvPicPr>
          <p:cNvPr id="68612" name="Picture 4"/>
          <p:cNvPicPr>
            <a:picLocks noChangeAspect="1" noChangeArrowheads="1"/>
          </p:cNvPicPr>
          <p:nvPr/>
        </p:nvPicPr>
        <p:blipFill>
          <a:blip r:embed="rId2"/>
          <a:srcRect/>
          <a:stretch>
            <a:fillRect/>
          </a:stretch>
        </p:blipFill>
        <p:spPr bwMode="auto">
          <a:xfrm>
            <a:off x="2700338" y="692150"/>
            <a:ext cx="5732462" cy="6192838"/>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6" name="Picture 4"/>
          <p:cNvPicPr>
            <a:picLocks noChangeAspect="1" noChangeArrowheads="1"/>
          </p:cNvPicPr>
          <p:nvPr/>
        </p:nvPicPr>
        <p:blipFill>
          <a:blip r:embed="rId2"/>
          <a:srcRect/>
          <a:stretch>
            <a:fillRect/>
          </a:stretch>
        </p:blipFill>
        <p:spPr bwMode="auto">
          <a:xfrm>
            <a:off x="1852613" y="506413"/>
            <a:ext cx="5440362" cy="5845175"/>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p:txBody>
          <a:bodyPr/>
          <a:lstStyle/>
          <a:p>
            <a:pPr algn="ctr"/>
            <a:r>
              <a:rPr lang="pt-BR" sz="2800" smtClean="0">
                <a:solidFill>
                  <a:srgbClr val="3333FF"/>
                </a:solidFill>
              </a:rPr>
              <a:t>Nota do Editor do site, Dr. Paulo R. Margotto. Estudando Juntos! Aqui e Agora!</a:t>
            </a:r>
          </a:p>
        </p:txBody>
      </p:sp>
      <p:pic>
        <p:nvPicPr>
          <p:cNvPr id="70660" name="Picture 4" descr="DSC00913"/>
          <p:cNvPicPr>
            <a:picLocks noGrp="1" noChangeAspect="1" noChangeArrowheads="1"/>
          </p:cNvPicPr>
          <p:nvPr>
            <p:ph type="body" idx="1"/>
          </p:nvPr>
        </p:nvPicPr>
        <p:blipFill>
          <a:blip r:embed="rId2"/>
          <a:srcRect/>
          <a:stretch>
            <a:fillRect/>
          </a:stretch>
        </p:blipFill>
        <p:spPr>
          <a:xfrm>
            <a:off x="1187450" y="1125538"/>
            <a:ext cx="6546850" cy="4910137"/>
          </a:xfrm>
          <a:ln/>
        </p:spPr>
      </p:pic>
      <p:sp>
        <p:nvSpPr>
          <p:cNvPr id="70661" name="Text Box 5"/>
          <p:cNvSpPr txBox="1">
            <a:spLocks noChangeArrowheads="1"/>
          </p:cNvSpPr>
          <p:nvPr/>
        </p:nvSpPr>
        <p:spPr bwMode="auto">
          <a:xfrm>
            <a:off x="3419475" y="6381750"/>
            <a:ext cx="2549525" cy="366713"/>
          </a:xfrm>
          <a:prstGeom prst="rect">
            <a:avLst/>
          </a:prstGeom>
          <a:noFill/>
          <a:ln w="9525">
            <a:noFill/>
            <a:miter lim="800000"/>
            <a:headEnd/>
            <a:tailEnd/>
          </a:ln>
          <a:effectLst/>
        </p:spPr>
        <p:txBody>
          <a:bodyPr wrap="none">
            <a:spAutoFit/>
          </a:bodyPr>
          <a:lstStyle/>
          <a:p>
            <a:r>
              <a:rPr lang="pt-BR">
                <a:hlinkClick r:id="rId3"/>
              </a:rPr>
              <a:t>pmargotto@gmail.com</a:t>
            </a:r>
            <a:r>
              <a:rPr lang="pt-BR"/>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p:cNvSpPr>
          <p:nvPr>
            <p:ph type="body" idx="1"/>
          </p:nvPr>
        </p:nvSpPr>
        <p:spPr>
          <a:xfrm>
            <a:off x="323850" y="1268413"/>
            <a:ext cx="8569325" cy="5589587"/>
          </a:xfrm>
        </p:spPr>
        <p:txBody>
          <a:bodyPr/>
          <a:lstStyle/>
          <a:p>
            <a:pPr>
              <a:lnSpc>
                <a:spcPct val="80000"/>
              </a:lnSpc>
            </a:pPr>
            <a:r>
              <a:rPr lang="pt-BR" sz="1300" smtClean="0">
                <a:latin typeface="Times New Roman" pitchFamily="18" charset="0"/>
              </a:rPr>
              <a:t>Na Conferência sobre </a:t>
            </a:r>
            <a:r>
              <a:rPr lang="pt-BR" sz="1300" b="1" smtClean="0">
                <a:latin typeface="Times New Roman" pitchFamily="18" charset="0"/>
              </a:rPr>
              <a:t>Saturação de Oxigênio alvo no prematuro extremo: Implicações na prática clínica, </a:t>
            </a:r>
            <a:r>
              <a:rPr lang="pt-BR" sz="1300" smtClean="0">
                <a:latin typeface="Times New Roman" pitchFamily="18" charset="0"/>
              </a:rPr>
              <a:t>foi enfatizado</a:t>
            </a:r>
            <a:r>
              <a:rPr lang="pt-BR" sz="1300" b="1" smtClean="0">
                <a:latin typeface="Times New Roman" pitchFamily="18" charset="0"/>
              </a:rPr>
              <a:t> </a:t>
            </a:r>
            <a:r>
              <a:rPr lang="pt-BR" sz="1300" smtClean="0">
                <a:latin typeface="Times New Roman" pitchFamily="18" charset="0"/>
              </a:rPr>
              <a:t>que mais importante  do que o alvo de Saturação propriamente dito, é o ajuste do alarme do oxímetro, devendo este estar entre 87-95%. A partir das evidências disponíveis,  trabalhamos na nossa Unidade com alvo de saturação entre 90-95% (mantendo sempre o alarme do oxímetro ativo no máximo em 95% e o menor em torno de 88%). Já é  do nosso conhecimento que a hiperoxemia é tão (ou mais) prejudicial que a hipoxemia e a hiperoxemia está nas mãos do cuidador (risco de lesão cerebral, ocular, pulmonar, intestinal). Na Conferência sobre </a:t>
            </a:r>
            <a:r>
              <a:rPr lang="pt-BR" sz="1300" b="1" smtClean="0">
                <a:latin typeface="Times New Roman" pitchFamily="18" charset="0"/>
              </a:rPr>
              <a:t>Apnéia da prematuridade: efeitos a longo prazo da cafeína</a:t>
            </a:r>
            <a:r>
              <a:rPr lang="pt-BR" sz="1300" smtClean="0">
                <a:latin typeface="Times New Roman" pitchFamily="18" charset="0"/>
              </a:rPr>
              <a:t>, foi apresentados os resultados aos 11 aos de idade, nos quais se evidenciou melhores performance motora no grupo da cafeína (19,7% x 27,5%-P=0,009), necessitando de tratar 13 recém-nascidos com cafeína para evitar uma criança com dano motor aos 11 anos.  Haveria explicação para esse achado? O menor tempo sob qualquer pressão positiva nas vias aéreas explicou 53% do benefício da cafeína (Intervalo de confiança a 95% entre 22-100%). A dose recomendada é 20 mg/kg em bolus e manutenção de 5-10mg/kg/dia (mais nem sempre é melhor!). Os recém-nascidos (RN) que necessitam de usar além das 34 semanas, devido aos episódios intermitente de hipoxemia, 10mg/kg/dia seria bom, como  mostrado por estudo recente. Quando iniciar? No seu estudo, a média de início da cafeína foi de 3 dias. Tem diferença entre cafeína e aminofilina? O efeito terapêutico da aminofilina está próximo do seu nível tóxico e toda vez que for usar aminofilina, você deve medir o nível sérico, o que não ocorre com a cafeína que é uma droga barata!Segundo Alan Jobe (2017), a cafeína não é uma droga direta para o cérebro e pulmão, mas uma droga que diminui os efeitos adverso da intervenção para o tratamento da apnéia. Na  Conferência </a:t>
            </a:r>
            <a:r>
              <a:rPr lang="pt-BR" sz="1300" b="1" smtClean="0">
                <a:latin typeface="Times New Roman" pitchFamily="18" charset="0"/>
              </a:rPr>
              <a:t>Implicações das morbidades neonatais no desenvolvimento do prematuro até a adolescência</a:t>
            </a:r>
            <a:r>
              <a:rPr lang="pt-BR" sz="1300" smtClean="0">
                <a:latin typeface="Times New Roman" pitchFamily="18" charset="0"/>
              </a:rPr>
              <a:t>), foi mostrado que importantes morbidades (retinopatia da prematuridade-ROP, displasia broncopulmonar-DBP e lesão cerebral- ventriculomegalia, infarto hemorrágico parenquimatoso ou cisto parenquimatoso) não mudaram ao longo de 10 anos refletindo em um aumento importante no número de prematuros sobreviventes em risco de problemas de saúde posterior (Estudo EPICURE, Kosteloe KL et al). A combinação destas 3 morbidades, a partir dos dados do estudo </a:t>
            </a:r>
            <a:r>
              <a:rPr lang="pt-BR" sz="1300" b="1" i="1" smtClean="0">
                <a:latin typeface="Times New Roman" pitchFamily="18" charset="0"/>
              </a:rPr>
              <a:t>TRIPP</a:t>
            </a:r>
            <a:r>
              <a:rPr lang="pt-BR" sz="1300" smtClean="0">
                <a:latin typeface="Times New Roman" pitchFamily="18" charset="0"/>
              </a:rPr>
              <a:t>-910 RN de muito baixo peso  (Uso da indometacina profilática), aos 18 meses foi possível fazer a predicção do resultado ruim em 40%(qualquer uma morbidade), 65% (duas morbidades) e 85% (três morbidades). Aos 5 anos, a partir dos dados do estudo </a:t>
            </a:r>
            <a:r>
              <a:rPr lang="pt-BR" sz="1300" b="1" i="1" smtClean="0">
                <a:latin typeface="Times New Roman" pitchFamily="18" charset="0"/>
              </a:rPr>
              <a:t>CAP</a:t>
            </a:r>
            <a:r>
              <a:rPr lang="pt-BR" sz="1300" smtClean="0">
                <a:latin typeface="Times New Roman" pitchFamily="18" charset="0"/>
              </a:rPr>
              <a:t>-1514 RN de muito baixo peso (Uso da cafeína para a apnéia da prematuridade) a combinação destas 3 morbidades resultou em predição de deficiência motora e cognitiva, na presença de 3 morbidades, respectivamente de 11% e 14%, com a presença de 2 morbidades, respectivamente 3% e 6% e com a presença de apenas 1 morbidade, respectivamente 1% e 2%.</a:t>
            </a:r>
            <a:r>
              <a:rPr lang="pt-PT" sz="1300" smtClean="0">
                <a:latin typeface="Times New Roman" pitchFamily="18" charset="0"/>
              </a:rPr>
              <a:t> Veja as odd ratio incrementadas:</a:t>
            </a:r>
            <a:r>
              <a:rPr lang="pt-PT" sz="1300" b="1" smtClean="0">
                <a:latin typeface="Times New Roman" pitchFamily="18" charset="0"/>
              </a:rPr>
              <a:t>qualquer uma</a:t>
            </a:r>
            <a:r>
              <a:rPr lang="pt-PT" sz="1300" smtClean="0">
                <a:latin typeface="Times New Roman" pitchFamily="18" charset="0"/>
              </a:rPr>
              <a:t> das três morbidades se associou a um resultado ruim em 2,4 (IC a 95% de 1,7-3,2),  </a:t>
            </a:r>
            <a:r>
              <a:rPr lang="pt-PT" sz="1300" b="1" smtClean="0">
                <a:latin typeface="Times New Roman" pitchFamily="18" charset="0"/>
              </a:rPr>
              <a:t>qualquer</a:t>
            </a:r>
            <a:r>
              <a:rPr lang="pt-PT" sz="1300" smtClean="0">
                <a:latin typeface="Times New Roman" pitchFamily="18" charset="0"/>
              </a:rPr>
              <a:t> </a:t>
            </a:r>
            <a:r>
              <a:rPr lang="pt-PT" sz="1300" b="1" smtClean="0">
                <a:latin typeface="Times New Roman" pitchFamily="18" charset="0"/>
              </a:rPr>
              <a:t>duas</a:t>
            </a:r>
            <a:r>
              <a:rPr lang="pt-PT" sz="1300" smtClean="0">
                <a:latin typeface="Times New Roman" pitchFamily="18" charset="0"/>
              </a:rPr>
              <a:t> morbidades se associou a um resultado ruim em 6.2 vezes (IC a 95% de 4,1-9,3) e a </a:t>
            </a:r>
            <a:r>
              <a:rPr lang="pt-PT" sz="1300" b="1" smtClean="0">
                <a:latin typeface="Times New Roman" pitchFamily="18" charset="0"/>
              </a:rPr>
              <a:t>presença das três morbidades</a:t>
            </a:r>
            <a:r>
              <a:rPr lang="pt-PT" sz="1300" smtClean="0">
                <a:latin typeface="Times New Roman" pitchFamily="18" charset="0"/>
              </a:rPr>
              <a:t> se associaram a um resultado ruim em 12,7 vezes (IC a 95% de 5,6-28,9).</a:t>
            </a:r>
            <a:r>
              <a:rPr lang="pt-BR" sz="1300" smtClean="0">
                <a:latin typeface="Times New Roman" pitchFamily="18" charset="0"/>
              </a:rPr>
              <a:t> Assim, o RN de muito baixo peso que sobreviveu as 36 semanas de idade pós-concepção, a presença de DBP, ROP severa  e lesão cerebral prediz o resultado de resultado ruim aos 5 anos de idade. Este  conhecimento é importante ao conversar com os pais. Os bebês que saem com 2  ou 3 morbidades necessitam de um seguimento prolongado e deveriam ser referendados para programas de intervenção precoce. </a:t>
            </a:r>
          </a:p>
        </p:txBody>
      </p:sp>
      <p:graphicFrame>
        <p:nvGraphicFramePr>
          <p:cNvPr id="72748" name="Group 44"/>
          <p:cNvGraphicFramePr>
            <a:graphicFrameLocks noGrp="1"/>
          </p:cNvGraphicFramePr>
          <p:nvPr/>
        </p:nvGraphicFramePr>
        <p:xfrm>
          <a:off x="539750" y="260350"/>
          <a:ext cx="8135938" cy="865188"/>
        </p:xfrm>
        <a:graphic>
          <a:graphicData uri="http://schemas.openxmlformats.org/drawingml/2006/table">
            <a:tbl>
              <a:tblPr/>
              <a:tblGrid>
                <a:gridCol w="2711450"/>
                <a:gridCol w="2713038"/>
                <a:gridCol w="2711450"/>
              </a:tblGrid>
              <a:tr h="8651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Morbidades neonatais no desenvolvimento do prematuro (Estudos TIPP / CAP)/ Neuroplasticidade Cerebral</a:t>
                      </a:r>
                      <a:endParaRPr kumimoji="0" lang="pt-BR" sz="1100" b="0" i="0" u="none" strike="noStrike" cap="none" normalizeH="0" baseline="0" smtClean="0">
                        <a:ln>
                          <a:noFill/>
                        </a:ln>
                        <a:solidFill>
                          <a:schemeClr val="tx1"/>
                        </a:solidFill>
                        <a:effectLst/>
                        <a:latin typeface="Gill Sans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Barbara K. Schmidt (EUA). 21o Simp</a:t>
                      </a:r>
                      <a:r>
                        <a:rPr kumimoji="0" lang="pt-BR" sz="1100" b="0" i="0" u="none" strike="noStrike" cap="none" normalizeH="0" baseline="0" smtClean="0">
                          <a:ln>
                            <a:noFill/>
                          </a:ln>
                          <a:solidFill>
                            <a:srgbClr val="000066"/>
                          </a:solidFill>
                          <a:effectLst/>
                          <a:latin typeface="Gill Sans MT"/>
                          <a:ea typeface="Geneva"/>
                          <a:cs typeface="Times New Roman" pitchFamily="18" charset="0"/>
                          <a:hlinkClick r:id="rId2"/>
                        </a:rPr>
                        <a:t>ó</a:t>
                      </a:r>
                      <a:r>
                        <a:rPr kumimoji="0" lang="pt-BR" sz="11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sio Internacional de Neonatologia do Santa Joana, São Paulo, 13 a 16 de setembro de 2017. Realizado por Paulo R. Margotto</a:t>
                      </a:r>
                      <a:endParaRPr kumimoji="0" lang="pt-BR" sz="1100" b="0" i="0" u="none" strike="noStrike" cap="none" normalizeH="0" baseline="0" smtClean="0">
                        <a:ln>
                          <a:noFill/>
                        </a:ln>
                        <a:solidFill>
                          <a:schemeClr val="tx1"/>
                        </a:solidFill>
                        <a:effectLst/>
                        <a:latin typeface="Gill Sans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100" b="0" i="0" u="none" strike="noStrike" cap="none" normalizeH="0" baseline="0" smtClean="0">
                          <a:ln>
                            <a:noFill/>
                          </a:ln>
                          <a:solidFill>
                            <a:srgbClr val="000066"/>
                          </a:solidFill>
                          <a:effectLst/>
                          <a:latin typeface="Gill Sans MT"/>
                          <a:cs typeface="Times New Roman" pitchFamily="18" charset="0"/>
                        </a:rPr>
                        <a:t>           </a:t>
                      </a:r>
                      <a:endParaRPr kumimoji="0" lang="pt-BR" sz="11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2727" name="Picture 23" descr="Clique aqui para ver o artigo">
            <a:hlinkClick r:id="rId2"/>
          </p:cNvPr>
          <p:cNvPicPr>
            <a:picLocks noChangeAspect="1" noChangeArrowheads="1"/>
          </p:cNvPicPr>
          <p:nvPr/>
        </p:nvPicPr>
        <p:blipFill>
          <a:blip r:embed="rId3"/>
          <a:srcRect/>
          <a:stretch>
            <a:fillRect/>
          </a:stretch>
        </p:blipFill>
        <p:spPr bwMode="auto">
          <a:xfrm>
            <a:off x="7092950" y="476250"/>
            <a:ext cx="371475" cy="371475"/>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1"/>
          </p:nvPr>
        </p:nvSpPr>
        <p:spPr>
          <a:xfrm>
            <a:off x="250825" y="404813"/>
            <a:ext cx="8435975" cy="6453187"/>
          </a:xfrm>
          <a:solidFill>
            <a:schemeClr val="bg1"/>
          </a:solidFill>
        </p:spPr>
        <p:txBody>
          <a:bodyPr/>
          <a:lstStyle/>
          <a:p>
            <a:pPr>
              <a:lnSpc>
                <a:spcPct val="80000"/>
              </a:lnSpc>
            </a:pPr>
            <a:r>
              <a:rPr lang="pt-BR" sz="1600" smtClean="0">
                <a:latin typeface="Times New Roman" pitchFamily="18" charset="0"/>
              </a:rPr>
              <a:t>Na  Conferência </a:t>
            </a:r>
            <a:r>
              <a:rPr lang="pt-BR" sz="1600" b="1" smtClean="0">
                <a:latin typeface="Times New Roman" pitchFamily="18" charset="0"/>
              </a:rPr>
              <a:t>Implicações das morbidades neonatais no desenvolvimento do prematuro até a adolescência</a:t>
            </a:r>
            <a:r>
              <a:rPr lang="pt-BR" sz="1600" smtClean="0">
                <a:latin typeface="Times New Roman" pitchFamily="18" charset="0"/>
              </a:rPr>
              <a:t>), foi mostrado que importantes morbidades (retinopatia da prematuridade-ROP, displasia broncopulmonar-DBP e lesão cerebral- ventriculomegalia, infarto hemorrágico parenquimatoso ou cisto parenquimatoso) não mudaram ao longo de 10 anos refletindo em um aumento importante no número de prematuros sobreviventes em risco de problemas de saúde posterior (Estudo EPICURE, Kosteloe KL et al). A combinação destas 3 morbidades, a partir dos dados do estudo </a:t>
            </a:r>
            <a:r>
              <a:rPr lang="pt-BR" sz="1600" b="1" i="1" smtClean="0">
                <a:latin typeface="Times New Roman" pitchFamily="18" charset="0"/>
              </a:rPr>
              <a:t>TRIPP</a:t>
            </a:r>
            <a:r>
              <a:rPr lang="pt-BR" sz="1600" smtClean="0">
                <a:latin typeface="Times New Roman" pitchFamily="18" charset="0"/>
              </a:rPr>
              <a:t>-910 RN de muito baixo peso  (Uso da indometacina profilática), aos 18 meses foi possível fazer a predicção do resultado ruim em 40%(qualquer uma morbidade), 65% (duas morbidades) e 85% (três morbidades). Aos 5 anos, a partir dos dados do estudo </a:t>
            </a:r>
            <a:r>
              <a:rPr lang="pt-BR" sz="1600" b="1" i="1" smtClean="0">
                <a:latin typeface="Times New Roman" pitchFamily="18" charset="0"/>
              </a:rPr>
              <a:t>CAP</a:t>
            </a:r>
            <a:r>
              <a:rPr lang="pt-BR" sz="1600" smtClean="0">
                <a:latin typeface="Times New Roman" pitchFamily="18" charset="0"/>
              </a:rPr>
              <a:t>-1514 RN de muito baixo peso (Uso da cafeína para a apnéia da prematuridade) a combinação destas 3 morbidades resultou em predição de deficiência motora e cognitiva, na presença de 3 morbidades, respectivamente de 11% e 14%, com a presença de 2 morbidades, respectivamente 3% e 6% e com a presença de apenas 1 morbidade, respectivamente 1% e 2%.</a:t>
            </a:r>
            <a:r>
              <a:rPr lang="pt-PT" sz="1600" smtClean="0">
                <a:latin typeface="Times New Roman" pitchFamily="18" charset="0"/>
              </a:rPr>
              <a:t> Veja as odd ratio incrementadas:</a:t>
            </a:r>
            <a:r>
              <a:rPr lang="pt-PT" sz="1600" b="1" smtClean="0">
                <a:latin typeface="Times New Roman" pitchFamily="18" charset="0"/>
              </a:rPr>
              <a:t>qualquer uma</a:t>
            </a:r>
            <a:r>
              <a:rPr lang="pt-PT" sz="1600" smtClean="0">
                <a:latin typeface="Times New Roman" pitchFamily="18" charset="0"/>
              </a:rPr>
              <a:t> das três morbidades se associou a um resultado ruim em 2,4 (IC a 95% de 1,7-3,2),  </a:t>
            </a:r>
            <a:r>
              <a:rPr lang="pt-PT" sz="1600" b="1" smtClean="0">
                <a:latin typeface="Times New Roman" pitchFamily="18" charset="0"/>
              </a:rPr>
              <a:t>qualquer</a:t>
            </a:r>
            <a:r>
              <a:rPr lang="pt-PT" sz="1600" smtClean="0">
                <a:latin typeface="Times New Roman" pitchFamily="18" charset="0"/>
              </a:rPr>
              <a:t> </a:t>
            </a:r>
            <a:r>
              <a:rPr lang="pt-PT" sz="1600" b="1" smtClean="0">
                <a:latin typeface="Times New Roman" pitchFamily="18" charset="0"/>
              </a:rPr>
              <a:t>duas</a:t>
            </a:r>
            <a:r>
              <a:rPr lang="pt-PT" sz="1600" smtClean="0">
                <a:latin typeface="Times New Roman" pitchFamily="18" charset="0"/>
              </a:rPr>
              <a:t> morbidades se associou a um resultado ruim em 6.2 vezes (IC a 95% de 4,1-9,3) e a </a:t>
            </a:r>
            <a:r>
              <a:rPr lang="pt-PT" sz="1600" b="1" smtClean="0">
                <a:latin typeface="Times New Roman" pitchFamily="18" charset="0"/>
              </a:rPr>
              <a:t>presença das três morbidades</a:t>
            </a:r>
            <a:r>
              <a:rPr lang="pt-PT" sz="1600" smtClean="0">
                <a:latin typeface="Times New Roman" pitchFamily="18" charset="0"/>
              </a:rPr>
              <a:t> se associaram a um resultado ruim em 12,7 vezes (IC a 95% de 5,6-28,9).</a:t>
            </a:r>
            <a:r>
              <a:rPr lang="pt-BR" sz="1600" smtClean="0">
                <a:latin typeface="Times New Roman" pitchFamily="18" charset="0"/>
              </a:rPr>
              <a:t> Assim, o RN de muito baixo peso que sobreviveu as 36 semanas de idade pós-concepção, a presença de DBP, ROP severa  e lesão cerebral prediz o resultado de resultado ruim aos 5 anos de idade. Este  conhecimento é importante ao conversar com os pais. Os bebês que saem com 2  ou 3 morbidades necessitam de um seguimento prolongado e deveriam ser referendados para programas de intervenção precoce. Questionado sobre a </a:t>
            </a:r>
            <a:r>
              <a:rPr lang="pt-BR" sz="1600" b="1" smtClean="0">
                <a:latin typeface="Times New Roman" pitchFamily="18" charset="0"/>
              </a:rPr>
              <a:t>Plasticidade Cerebral</a:t>
            </a:r>
            <a:r>
              <a:rPr lang="pt-BR" sz="1600" smtClean="0">
                <a:latin typeface="Times New Roman" pitchFamily="18" charset="0"/>
              </a:rPr>
              <a:t>, Barbara Schmidt citou que o </a:t>
            </a:r>
            <a:r>
              <a:rPr lang="pt-PT" sz="1600" smtClean="0">
                <a:latin typeface="Times New Roman" pitchFamily="18" charset="0"/>
              </a:rPr>
              <a:t>cérebro não é incapaz de se desenvolver além das cicatrizes que se formaram durante o período neonatal na UTI. A plasticidade cerebral é incrivelmente importante, contando que o cérebro esteja lá. Os programas de estimulação precoce são importantes com resultados que vão aparecer às vezes  décadas depois. As crianças com paralisia cerebral podem correr, mesmo que não consigam andar, segundo Karen Page, no seu livro </a:t>
            </a:r>
            <a:r>
              <a:rPr lang="pt-PT" sz="1600" b="1" i="1" smtClean="0">
                <a:latin typeface="Times New Roman" pitchFamily="18" charset="0"/>
              </a:rPr>
              <a:t>The boy who could run but not walk. </a:t>
            </a:r>
            <a:r>
              <a:rPr lang="pt-PT" sz="1600" smtClean="0">
                <a:latin typeface="Times New Roman" pitchFamily="18" charset="0"/>
              </a:rPr>
              <a:t>O que ela quis dizer com isto? A criança desenvolve aqueles padrões típicos de movimentos (marcha hemiplégica</a:t>
            </a:r>
            <a:r>
              <a:rPr lang="pt-PT" sz="1600" i="1" smtClean="0">
                <a:latin typeface="Times New Roman" pitchFamily="18" charset="0"/>
              </a:rPr>
              <a:t>)</a:t>
            </a:r>
            <a:r>
              <a:rPr lang="pt-PT" sz="1600" b="1" i="1" smtClean="0">
                <a:latin typeface="Times New Roman" pitchFamily="18" charset="0"/>
              </a:rPr>
              <a:t> </a:t>
            </a:r>
            <a:r>
              <a:rPr lang="pt-PT" sz="1600" smtClean="0">
                <a:latin typeface="Times New Roman" pitchFamily="18" charset="0"/>
              </a:rPr>
              <a:t>que conhecemos na paralisia cerebral no momento em que o cérebro está lesionado, se recuperando. Quando ela aprende algo novo, como correr, pular, seu cérebro já havia curado. Ela mostra isto em vídeos. Vocês podem achar estes vídeos no Google. Esta é a hipótese da neuroplasticidade. </a:t>
            </a:r>
            <a:r>
              <a:rPr lang="pt-BR" sz="1600" smtClean="0">
                <a:latin typeface="Times New Roman" pitchFamily="18" charset="0"/>
              </a:rPr>
              <a:t>Estas crianças desenvolvem habilidades que nós nem imaginamos </a:t>
            </a:r>
          </a:p>
          <a:p>
            <a:pPr>
              <a:lnSpc>
                <a:spcPct val="80000"/>
              </a:lnSpc>
            </a:pPr>
            <a:endParaRPr lang="pt-BR" sz="1600" smtClean="0">
              <a:latin typeface="Times New Roman"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p:cNvSpPr>
          <p:nvPr>
            <p:ph type="body" idx="1"/>
          </p:nvPr>
        </p:nvSpPr>
        <p:spPr>
          <a:xfrm>
            <a:off x="468313" y="1484313"/>
            <a:ext cx="8496300" cy="5373687"/>
          </a:xfrm>
        </p:spPr>
        <p:txBody>
          <a:bodyPr/>
          <a:lstStyle/>
          <a:p>
            <a:pPr>
              <a:lnSpc>
                <a:spcPct val="80000"/>
              </a:lnSpc>
            </a:pPr>
            <a:r>
              <a:rPr lang="pt-BR" sz="1600" smtClean="0">
                <a:latin typeface="Times New Roman" pitchFamily="18" charset="0"/>
              </a:rPr>
              <a:t>Existe um Antes e Depois do estudo de Barbara Schmidt sobre a cafeína, de 2006 incluindo por volta de 2000 recém-nascidos (RN) &lt;1500g. Ente os resultados, </a:t>
            </a:r>
            <a:r>
              <a:rPr lang="pt-BR" sz="1600" b="1" smtClean="0">
                <a:latin typeface="Times New Roman" pitchFamily="18" charset="0"/>
              </a:rPr>
              <a:t>a menor incidência de displasia broncopulmonar (DPB) </a:t>
            </a:r>
            <a:r>
              <a:rPr lang="pt-BR" sz="1600" smtClean="0">
                <a:latin typeface="Times New Roman" pitchFamily="18" charset="0"/>
              </a:rPr>
              <a:t> que fez com que publicasse logo estes resultados (</a:t>
            </a:r>
            <a:r>
              <a:rPr lang="pt-BR" sz="1600" i="1" smtClean="0">
                <a:latin typeface="Times New Roman" pitchFamily="18" charset="0"/>
              </a:rPr>
              <a:t>odds ratdio</a:t>
            </a:r>
            <a:r>
              <a:rPr lang="pt-BR" sz="1600" smtClean="0">
                <a:latin typeface="Times New Roman" pitchFamily="18" charset="0"/>
              </a:rPr>
              <a:t> ajustada pra o Centro: 0,64 com IC a 95% de 0,52-078), além de menor necessidade de fechamento cirúrgico do canal arterial (</a:t>
            </a:r>
            <a:r>
              <a:rPr lang="pt-BR" sz="1600" i="1" smtClean="0">
                <a:latin typeface="Times New Roman" pitchFamily="18" charset="0"/>
              </a:rPr>
              <a:t>odds ratio</a:t>
            </a:r>
            <a:r>
              <a:rPr lang="pt-BR" sz="1600" smtClean="0">
                <a:latin typeface="Times New Roman" pitchFamily="18" charset="0"/>
              </a:rPr>
              <a:t> de 0,29 cm IC a 95% de 0.20-0,43) e ainda com redução significativa  da desabilidade e morte aos 18-21 meses. Aos 5 anos diminuição significativa  na função motora grossa  e no distúrbio do desenvolvimento da coordenação. Aos 11 anos</a:t>
            </a:r>
            <a:r>
              <a:rPr lang="pt-BR" sz="1600" b="1" smtClean="0">
                <a:latin typeface="Times New Roman" pitchFamily="18" charset="0"/>
              </a:rPr>
              <a:t> </a:t>
            </a:r>
            <a:r>
              <a:rPr lang="pt-BR" sz="1600" smtClean="0">
                <a:latin typeface="Times New Roman" pitchFamily="18" charset="0"/>
              </a:rPr>
              <a:t>significativa menor  deficiência motora, não ocorrendo diferenças na deficiência funcional, </a:t>
            </a:r>
            <a:r>
              <a:rPr lang="pt-BR" sz="1600" i="1" smtClean="0">
                <a:latin typeface="Times New Roman" pitchFamily="18" charset="0"/>
              </a:rPr>
              <a:t>performance</a:t>
            </a:r>
            <a:r>
              <a:rPr lang="pt-BR" sz="1600" smtClean="0">
                <a:latin typeface="Times New Roman" pitchFamily="18" charset="0"/>
              </a:rPr>
              <a:t> acadêmica e problemas comportamentais. Assim, nas doses, usadas neste ensaio, a cafeína neonatal é efetiva e segura na idade escolar média. </a:t>
            </a:r>
            <a:r>
              <a:rPr lang="pt-BR" sz="1600" b="1" smtClean="0">
                <a:latin typeface="Times New Roman" pitchFamily="18" charset="0"/>
              </a:rPr>
              <a:t>Agora, qual é o melhor momento para iniciar a cafeína? </a:t>
            </a:r>
            <a:r>
              <a:rPr lang="pt-BR" sz="1600" smtClean="0">
                <a:latin typeface="Times New Roman" pitchFamily="18" charset="0"/>
              </a:rPr>
              <a:t>O início entre </a:t>
            </a:r>
            <a:r>
              <a:rPr lang="pt-BR" sz="1600" b="1" smtClean="0">
                <a:latin typeface="Times New Roman" pitchFamily="18" charset="0"/>
              </a:rPr>
              <a:t>2-3 dias</a:t>
            </a:r>
            <a:r>
              <a:rPr lang="pt-BR" sz="1600" smtClean="0">
                <a:latin typeface="Times New Roman" pitchFamily="18" charset="0"/>
              </a:rPr>
              <a:t> </a:t>
            </a:r>
            <a:r>
              <a:rPr lang="pt-BR" sz="1600" b="1" smtClean="0">
                <a:latin typeface="Times New Roman" pitchFamily="18" charset="0"/>
              </a:rPr>
              <a:t>de vida</a:t>
            </a:r>
            <a:r>
              <a:rPr lang="pt-BR" sz="1600" smtClean="0">
                <a:latin typeface="Times New Roman" pitchFamily="18" charset="0"/>
              </a:rPr>
              <a:t>  mostrou redução significativa na displasia broncopulmonar, menos tempo de ventilação mecânica, canal arterial pérvio. </a:t>
            </a:r>
            <a:r>
              <a:rPr lang="pt-BR" sz="1600" b="1" smtClean="0">
                <a:latin typeface="Times New Roman" pitchFamily="18" charset="0"/>
              </a:rPr>
              <a:t>A cafeína aumento o sucesso da administração menos invasiva do surfactante (conhecido entre nós como Mini- Insure)? A cafeína em sido usado em alguns </a:t>
            </a:r>
            <a:r>
              <a:rPr lang="pt-BR" sz="1600" b="1" i="1" smtClean="0">
                <a:latin typeface="Times New Roman" pitchFamily="18" charset="0"/>
              </a:rPr>
              <a:t>trials</a:t>
            </a:r>
            <a:r>
              <a:rPr lang="pt-BR" sz="1600" b="1" smtClean="0">
                <a:latin typeface="Times New Roman" pitchFamily="18" charset="0"/>
              </a:rPr>
              <a:t> como pré-medicação ou nos primeiros 10 minutos. Tem-se observado</a:t>
            </a:r>
            <a:r>
              <a:rPr lang="pt-BR" sz="1600" smtClean="0">
                <a:latin typeface="Times New Roman" pitchFamily="18" charset="0"/>
              </a:rPr>
              <a:t> melhor hemodinâmica (melhora da pressão arterial média e fluxo sanguíneo sistêmico) e  diminuição transitória da oxigenação cerebral 1 hora após. São necessários ensaios controlados e randomizados para o uso de cafeína precoce e tardio, embora devemos definir o que é precoce (&lt;2 dias,&lt;3 dias, &lt;  12 horas, &lt;2 horas, 10 minutos? Estou aqui para dar respostas a cafeína: fizemos várias perguntas, sabemos muito hoje  do que sabíamos antes a respeito da cafeína. Não tenho todas as respostas a todas as perguntas, no entanto, o que sabemos hoje sobre a cafeína:  é segura, reduz a displasia broncopulmonar, reduz os dias de ventilação mecânica, reduz os dias em ventilação por pressão positiva, reduz os dias em oxigênio, parece uma boa combinação com a ventilação não invasiva e com a administração surfactante minimamente invasiva e </a:t>
            </a:r>
            <a:r>
              <a:rPr lang="pt-BR" sz="1600" b="1" smtClean="0">
                <a:latin typeface="Times New Roman" pitchFamily="18" charset="0"/>
              </a:rPr>
              <a:t>parece que o uso precoce (&lt;2-3 dias) é melhor do que o uso tardio. </a:t>
            </a:r>
            <a:endParaRPr lang="pt-BR" sz="1600" smtClean="0">
              <a:latin typeface="Times New Roman" pitchFamily="18" charset="0"/>
            </a:endParaRPr>
          </a:p>
        </p:txBody>
      </p:sp>
      <p:graphicFrame>
        <p:nvGraphicFramePr>
          <p:cNvPr id="73771" name="Group 43"/>
          <p:cNvGraphicFramePr>
            <a:graphicFrameLocks noGrp="1"/>
          </p:cNvGraphicFramePr>
          <p:nvPr/>
        </p:nvGraphicFramePr>
        <p:xfrm>
          <a:off x="468313" y="333375"/>
          <a:ext cx="8207375" cy="820738"/>
        </p:xfrm>
        <a:graphic>
          <a:graphicData uri="http://schemas.openxmlformats.org/drawingml/2006/table">
            <a:tbl>
              <a:tblPr/>
              <a:tblGrid>
                <a:gridCol w="2735262"/>
                <a:gridCol w="2736850"/>
                <a:gridCol w="2735263"/>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Uso Precoce da Cafe</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na na Apn</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ia da Prematuridade e a Prote</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do SNC. Existe algum benef</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cio a longo prazo?</a:t>
                      </a:r>
                      <a:endParaRPr kumimoji="0" lang="pt-BR" sz="1200" b="0" i="0" u="none" strike="noStrike" cap="none" normalizeH="0" baseline="0" smtClean="0">
                        <a:ln>
                          <a:noFill/>
                        </a:ln>
                        <a:solidFill>
                          <a:schemeClr val="tx1"/>
                        </a:solidFill>
                        <a:effectLst/>
                        <a:latin typeface="Gill Sans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ctor Boix (Espanha).1a Conferência de Atualiza</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M</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dico-Cient</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fica, CENTRIC, São Paulo, 24/6/2017. Realizado por Paulo R. Margotto</a:t>
                      </a:r>
                      <a:endParaRPr kumimoji="0" lang="pt-BR" sz="1200" b="0" i="0" u="none" strike="noStrike" cap="none" normalizeH="0" baseline="0" smtClean="0">
                        <a:ln>
                          <a:noFill/>
                        </a:ln>
                        <a:solidFill>
                          <a:schemeClr val="tx1"/>
                        </a:solidFill>
                        <a:effectLst/>
                        <a:latin typeface="Gill Sans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Gill Sans MT"/>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3750" name="Picture 22" descr="Clique aqui para ver o artigo">
            <a:hlinkClick r:id="rId2"/>
          </p:cNvPr>
          <p:cNvPicPr>
            <a:picLocks noChangeAspect="1" noChangeArrowheads="1"/>
          </p:cNvPicPr>
          <p:nvPr/>
        </p:nvPicPr>
        <p:blipFill>
          <a:blip r:embed="rId3"/>
          <a:srcRect/>
          <a:stretch>
            <a:fillRect/>
          </a:stretch>
        </p:blipFill>
        <p:spPr bwMode="auto">
          <a:xfrm>
            <a:off x="6732588" y="692150"/>
            <a:ext cx="371475" cy="371475"/>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p:cNvSpPr>
          <p:nvPr>
            <p:ph type="body" idx="1"/>
          </p:nvPr>
        </p:nvSpPr>
        <p:spPr>
          <a:xfrm>
            <a:off x="457200" y="1196975"/>
            <a:ext cx="8229600" cy="4910138"/>
          </a:xfrm>
        </p:spPr>
        <p:txBody>
          <a:bodyPr/>
          <a:lstStyle/>
          <a:p>
            <a:pPr>
              <a:lnSpc>
                <a:spcPct val="80000"/>
              </a:lnSpc>
            </a:pPr>
            <a:r>
              <a:rPr lang="pt-BR" sz="2200" smtClean="0">
                <a:latin typeface="Times New Roman" pitchFamily="18" charset="0"/>
              </a:rPr>
              <a:t>Nos </a:t>
            </a:r>
            <a:r>
              <a:rPr lang="pt-BR" sz="2200" b="1" i="1" smtClean="0">
                <a:latin typeface="Times New Roman" pitchFamily="18" charset="0"/>
              </a:rPr>
              <a:t>links</a:t>
            </a:r>
            <a:r>
              <a:rPr lang="pt-BR" sz="2200" smtClean="0">
                <a:latin typeface="Times New Roman" pitchFamily="18" charset="0"/>
              </a:rPr>
              <a:t>: 1) </a:t>
            </a:r>
            <a:r>
              <a:rPr lang="pt-BR" sz="2200" b="1" i="1" smtClean="0">
                <a:latin typeface="Times New Roman" pitchFamily="18" charset="0"/>
              </a:rPr>
              <a:t>Por que a cafeína diminui a incidência de DBP</a:t>
            </a:r>
            <a:r>
              <a:rPr lang="pt-BR" sz="2200" smtClean="0">
                <a:latin typeface="Times New Roman" pitchFamily="18" charset="0"/>
              </a:rPr>
              <a:t>: uma possível explicação poderia ser devido ao bloqueio da adenosina (a adenosina está envolvida em uma série de expressões de genes inflamatórios, segundo Lind J Van Marter) 2) </a:t>
            </a:r>
            <a:r>
              <a:rPr lang="pt-BR" sz="2200" b="1" i="1" smtClean="0">
                <a:latin typeface="Times New Roman" pitchFamily="18" charset="0"/>
              </a:rPr>
              <a:t>Cafeína nos episódios intermitentes de hipoxemia</a:t>
            </a:r>
            <a:r>
              <a:rPr lang="pt-BR" sz="2200" smtClean="0">
                <a:latin typeface="Times New Roman" pitchFamily="18" charset="0"/>
              </a:rPr>
              <a:t>: estudo de 2017 (Dobson NR) mostra que ao suspendermos a cafeína após não ter mais indicação clínica, pode ocorrer em alguns recém-nascidos episódios intermitentes de hipoxia (definido como:</a:t>
            </a:r>
            <a:r>
              <a:rPr lang="pt-PT" sz="2200" smtClean="0">
                <a:latin typeface="Times New Roman" pitchFamily="18" charset="0"/>
              </a:rPr>
              <a:t> breve, repetitivo ciclos de diminuição da saturação de oxigênio a partir de uma linha de base normóxica seguido de reoxigenação e retorno à normoxia). Os autores especulam que a falta de redução desses episódios após 36 semanas de idade gestacional pós-concepção (IGPc), provavelmente foi causada por insuficiência de concentrações de cafeína devido ao aumento progressivo do metabolismo da cafeína após 36 semanas de IGPc. Com o aumento da dose de cafeína (entre 14-20mg/kg/dia em 2 vezes) para estes bebês foram suficientes para manter as concentrações de cafeína &gt;20 μg/ ml  e reduzir episódios intermitentes de hipoxia em prematuros de 36 a 38 semanas de IGpc sem doença pulmonar crônica , indicando que esses episódios nestes recém-nascidos foi devido à  imaturidade do padrão respiratório.</a:t>
            </a:r>
            <a:endParaRPr lang="pt-BR" sz="2200" smtClean="0">
              <a:latin typeface="Times New Roman" pitchFamily="18" charset="0"/>
            </a:endParaRPr>
          </a:p>
          <a:p>
            <a:pPr>
              <a:lnSpc>
                <a:spcPct val="80000"/>
              </a:lnSpc>
            </a:pPr>
            <a:endParaRPr lang="pt-BR" sz="220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p:nvPr>
        </p:nvSpPr>
        <p:spPr>
          <a:xfrm>
            <a:off x="468313" y="-242888"/>
            <a:ext cx="8229600" cy="990601"/>
          </a:xfrm>
        </p:spPr>
        <p:txBody>
          <a:bodyPr/>
          <a:lstStyle/>
          <a:p>
            <a:r>
              <a:rPr lang="pt-BR" smtClean="0">
                <a:solidFill>
                  <a:srgbClr val="3333FF"/>
                </a:solidFill>
              </a:rPr>
              <a:t>OBRIGADO!</a:t>
            </a:r>
          </a:p>
        </p:txBody>
      </p:sp>
      <p:pic>
        <p:nvPicPr>
          <p:cNvPr id="76803" name="Picture 3"/>
          <p:cNvPicPr>
            <a:picLocks noChangeAspect="1" noChangeArrowheads="1"/>
          </p:cNvPicPr>
          <p:nvPr/>
        </p:nvPicPr>
        <p:blipFill>
          <a:blip r:embed="rId2">
            <a:lum bright="12000" contrast="12000"/>
          </a:blip>
          <a:srcRect/>
          <a:stretch>
            <a:fillRect/>
          </a:stretch>
        </p:blipFill>
        <p:spPr bwMode="auto">
          <a:xfrm>
            <a:off x="900113" y="692150"/>
            <a:ext cx="7146925" cy="4962525"/>
          </a:xfrm>
          <a:prstGeom prst="rect">
            <a:avLst/>
          </a:prstGeom>
          <a:noFill/>
          <a:ln w="38100">
            <a:solidFill>
              <a:srgbClr val="CC0066"/>
            </a:solidFill>
            <a:miter lim="800000"/>
            <a:headEnd/>
            <a:tailEnd/>
          </a:ln>
          <a:effectLst/>
        </p:spPr>
      </p:pic>
      <p:sp>
        <p:nvSpPr>
          <p:cNvPr id="76804" name="Rectangle 4"/>
          <p:cNvSpPr>
            <a:spLocks noChangeArrowheads="1"/>
          </p:cNvSpPr>
          <p:nvPr/>
        </p:nvSpPr>
        <p:spPr bwMode="auto">
          <a:xfrm>
            <a:off x="298450" y="5734050"/>
            <a:ext cx="8604250" cy="641350"/>
          </a:xfrm>
          <a:prstGeom prst="rect">
            <a:avLst/>
          </a:prstGeom>
          <a:noFill/>
          <a:ln w="9525">
            <a:noFill/>
            <a:miter lim="800000"/>
            <a:headEnd/>
            <a:tailEnd/>
          </a:ln>
          <a:effectLst/>
        </p:spPr>
        <p:txBody>
          <a:bodyPr wrap="none">
            <a:spAutoFit/>
          </a:bodyPr>
          <a:lstStyle/>
          <a:p>
            <a:pPr algn="ctr"/>
            <a:r>
              <a:rPr lang="pt-BR">
                <a:solidFill>
                  <a:srgbClr val="3333FF"/>
                </a:solidFill>
              </a:rPr>
              <a:t>Ddas. Aline Magalhães, Mayara Carvalho, Rafaella Santiago (acima), (Dr. Paulo R.</a:t>
            </a:r>
          </a:p>
          <a:p>
            <a:pPr algn="ctr"/>
            <a:r>
              <a:rPr lang="pt-BR">
                <a:solidFill>
                  <a:srgbClr val="3333FF"/>
                </a:solidFill>
              </a:rPr>
              <a:t>Margotto), Lara e  e Nathália Mialichi</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em">
  <a:themeElements>
    <a:clrScheme name="Origem">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em">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em">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gem">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em">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docProps/app.xml><?xml version="1.0" encoding="utf-8"?>
<Properties xmlns="http://schemas.openxmlformats.org/officeDocument/2006/extended-properties" xmlns:vt="http://schemas.openxmlformats.org/officeDocument/2006/docPropsVTypes">
  <Template>Origin</Template>
  <TotalTime>601</TotalTime>
  <Words>6376</Words>
  <Application>Microsoft Office PowerPoint</Application>
  <PresentationFormat>Apresentação na tela (4:3)</PresentationFormat>
  <Paragraphs>243</Paragraphs>
  <Slides>32</Slides>
  <Notes>20</Notes>
  <HiddenSlides>0</HiddenSlides>
  <MMClips>0</MMClips>
  <ScaleCrop>false</ScaleCrop>
  <HeadingPairs>
    <vt:vector size="4" baseType="variant">
      <vt:variant>
        <vt:lpstr>Tema</vt:lpstr>
      </vt:variant>
      <vt:variant>
        <vt:i4>1</vt:i4>
      </vt:variant>
      <vt:variant>
        <vt:lpstr>Títulos de slides</vt:lpstr>
      </vt:variant>
      <vt:variant>
        <vt:i4>32</vt:i4>
      </vt:variant>
    </vt:vector>
  </HeadingPairs>
  <TitlesOfParts>
    <vt:vector size="33" baseType="lpstr">
      <vt:lpstr>Origem</vt:lpstr>
      <vt:lpstr>Slide 1</vt:lpstr>
      <vt:lpstr>Introdução</vt:lpstr>
      <vt:lpstr>Introdução</vt:lpstr>
      <vt:lpstr>Métodos</vt:lpstr>
      <vt:lpstr>Métodos</vt:lpstr>
      <vt:lpstr>Métodos</vt:lpstr>
      <vt:lpstr>Métodos</vt:lpstr>
      <vt:lpstr>Resultados</vt:lpstr>
      <vt:lpstr>Resultados – Concentrações de Cafeína</vt:lpstr>
      <vt:lpstr>Resultados – Concentrações de Cafeína</vt:lpstr>
      <vt:lpstr>Resultados – Hipoxia Intermitente</vt:lpstr>
      <vt:lpstr>Resultados</vt:lpstr>
      <vt:lpstr>Resultados</vt:lpstr>
      <vt:lpstr>Resultados – Análise Secundária</vt:lpstr>
      <vt:lpstr>Discussão</vt:lpstr>
      <vt:lpstr>Discussão</vt:lpstr>
      <vt:lpstr>Discussão</vt:lpstr>
      <vt:lpstr>Discussão</vt:lpstr>
      <vt:lpstr>Discussão</vt:lpstr>
      <vt:lpstr>Slide 20</vt:lpstr>
      <vt:lpstr>Discussão</vt:lpstr>
      <vt:lpstr>Discussão</vt:lpstr>
      <vt:lpstr>Concluindo</vt:lpstr>
      <vt:lpstr>Slide 24</vt:lpstr>
      <vt:lpstr>References</vt:lpstr>
      <vt:lpstr>Slide 26</vt:lpstr>
      <vt:lpstr>Nota do Editor do site, Dr. Paulo R. Margotto. Estudando Juntos! Aqui e Agora!</vt:lpstr>
      <vt:lpstr>Slide 28</vt:lpstr>
      <vt:lpstr>Slide 29</vt:lpstr>
      <vt:lpstr>Slide 30</vt:lpstr>
      <vt:lpstr>Slide 31</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Paulo</cp:lastModifiedBy>
  <cp:revision>38</cp:revision>
  <dcterms:created xsi:type="dcterms:W3CDTF">2017-09-24T12:40:19Z</dcterms:created>
  <dcterms:modified xsi:type="dcterms:W3CDTF">2017-10-17T23:13:22Z</dcterms:modified>
</cp:coreProperties>
</file>