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3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FF00"/>
    <a:srgbClr val="FF00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0"/>
    <p:restoredTop sz="94665"/>
  </p:normalViewPr>
  <p:slideViewPr>
    <p:cSldViewPr snapToGrid="0" snapToObjects="1">
      <p:cViewPr varScale="1">
        <p:scale>
          <a:sx n="81" d="100"/>
          <a:sy n="81" d="100"/>
        </p:scale>
        <p:origin x="-384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Rectangle 6"/>
          <p:cNvGrpSpPr>
            <a:grpSpLocks/>
          </p:cNvGrpSpPr>
          <p:nvPr/>
        </p:nvGrpSpPr>
        <p:grpSpPr bwMode="auto">
          <a:xfrm>
            <a:off x="914400" y="1341438"/>
            <a:ext cx="10234613" cy="90487"/>
            <a:chOff x="576" y="845"/>
            <a:chExt cx="6447" cy="57"/>
          </a:xfrm>
        </p:grpSpPr>
        <p:pic>
          <p:nvPicPr>
            <p:cNvPr id="5" name="Rectangle 6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76" y="845"/>
              <a:ext cx="6447" cy="57"/>
            </a:xfrm>
            <a:prstGeom prst="rect">
              <a:avLst/>
            </a:prstGeom>
            <a:noFill/>
          </p:spPr>
        </p:pic>
        <p:sp>
          <p:nvSpPr>
            <p:cNvPr id="6" name="Text Box 3"/>
            <p:cNvSpPr txBox="1">
              <a:spLocks noChangeArrowheads="1"/>
            </p:cNvSpPr>
            <p:nvPr/>
          </p:nvSpPr>
          <p:spPr bwMode="auto">
            <a:xfrm>
              <a:off x="580" y="848"/>
              <a:ext cx="6440" cy="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pt-BR">
                <a:solidFill>
                  <a:srgbClr val="FFFFFF"/>
                </a:solidFill>
                <a:latin typeface="Rockwell"/>
              </a:endParaRPr>
            </a:p>
          </p:txBody>
        </p:sp>
      </p:grpSp>
      <p:grpSp>
        <p:nvGrpSpPr>
          <p:cNvPr id="7" name="Rectangle 7"/>
          <p:cNvGrpSpPr>
            <a:grpSpLocks/>
          </p:cNvGrpSpPr>
          <p:nvPr/>
        </p:nvGrpSpPr>
        <p:grpSpPr bwMode="auto">
          <a:xfrm>
            <a:off x="914400" y="4291013"/>
            <a:ext cx="10234613" cy="98425"/>
            <a:chOff x="576" y="2703"/>
            <a:chExt cx="6447" cy="62"/>
          </a:xfrm>
        </p:grpSpPr>
        <p:pic>
          <p:nvPicPr>
            <p:cNvPr id="8" name="Rectangle 7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76" y="2703"/>
              <a:ext cx="6447" cy="62"/>
            </a:xfrm>
            <a:prstGeom prst="rect">
              <a:avLst/>
            </a:prstGeom>
            <a:noFill/>
          </p:spPr>
        </p:pic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580" y="2708"/>
              <a:ext cx="6440" cy="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pt-BR">
                <a:solidFill>
                  <a:srgbClr val="FFFFFF"/>
                </a:solidFill>
                <a:latin typeface="Rockwell"/>
              </a:endParaRPr>
            </a:p>
          </p:txBody>
        </p:sp>
      </p:grpSp>
      <p:grpSp>
        <p:nvGrpSpPr>
          <p:cNvPr id="10" name="Rectangle 8"/>
          <p:cNvGrpSpPr>
            <a:grpSpLocks/>
          </p:cNvGrpSpPr>
          <p:nvPr/>
        </p:nvGrpSpPr>
        <p:grpSpPr bwMode="auto">
          <a:xfrm>
            <a:off x="914400" y="1481138"/>
            <a:ext cx="10234613" cy="2755900"/>
            <a:chOff x="576" y="933"/>
            <a:chExt cx="6447" cy="1736"/>
          </a:xfrm>
        </p:grpSpPr>
        <p:pic>
          <p:nvPicPr>
            <p:cNvPr id="11" name="Rectangle 8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6" y="933"/>
              <a:ext cx="6447" cy="1736"/>
            </a:xfrm>
            <a:prstGeom prst="rect">
              <a:avLst/>
            </a:prstGeom>
            <a:noFill/>
          </p:spPr>
        </p:pic>
        <p:sp>
          <p:nvSpPr>
            <p:cNvPr id="12" name="Text Box 9"/>
            <p:cNvSpPr txBox="1">
              <a:spLocks noChangeArrowheads="1"/>
            </p:cNvSpPr>
            <p:nvPr/>
          </p:nvSpPr>
          <p:spPr bwMode="auto">
            <a:xfrm>
              <a:off x="580" y="935"/>
              <a:ext cx="6440" cy="1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pt-BR">
                <a:solidFill>
                  <a:srgbClr val="FFFFFF"/>
                </a:solidFill>
                <a:latin typeface="Rockwell"/>
              </a:endParaRPr>
            </a:p>
          </p:txBody>
        </p:sp>
      </p:grpSp>
      <p:grpSp>
        <p:nvGrpSpPr>
          <p:cNvPr id="13" name="Group 9"/>
          <p:cNvGrpSpPr>
            <a:grpSpLocks/>
          </p:cNvGrpSpPr>
          <p:nvPr/>
        </p:nvGrpSpPr>
        <p:grpSpPr bwMode="auto">
          <a:xfrm>
            <a:off x="9648825" y="4068763"/>
            <a:ext cx="1081088" cy="1081087"/>
            <a:chOff x="9685338" y="4460675"/>
            <a:chExt cx="1080904" cy="1080902"/>
          </a:xfrm>
        </p:grpSpPr>
        <p:grpSp>
          <p:nvGrpSpPr>
            <p:cNvPr id="14" name="Oval 10"/>
            <p:cNvGrpSpPr>
              <a:grpSpLocks/>
            </p:cNvGrpSpPr>
            <p:nvPr/>
          </p:nvGrpSpPr>
          <p:grpSpPr bwMode="auto">
            <a:xfrm>
              <a:off x="9679995" y="4451688"/>
              <a:ext cx="1091184" cy="1097280"/>
              <a:chOff x="9643872" y="4059936"/>
              <a:chExt cx="1091184" cy="1097280"/>
            </a:xfrm>
          </p:grpSpPr>
          <p:pic>
            <p:nvPicPr>
              <p:cNvPr id="16" name="Oval 10"/>
              <p:cNvPicPr>
                <a:picLocks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9643872" y="4059936"/>
                <a:ext cx="1091184" cy="1097280"/>
              </a:xfrm>
              <a:prstGeom prst="rect">
                <a:avLst/>
              </a:prstGeom>
              <a:noFill/>
            </p:spPr>
          </p:pic>
          <p:sp>
            <p:nvSpPr>
              <p:cNvPr id="17" name="Text Box 18"/>
              <p:cNvSpPr txBox="1">
                <a:spLocks noChangeArrowheads="1"/>
              </p:cNvSpPr>
              <p:nvPr/>
            </p:nvSpPr>
            <p:spPr bwMode="auto">
              <a:xfrm>
                <a:off x="9807510" y="4227217"/>
                <a:ext cx="764314" cy="7643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ctr"/>
                <a:endParaRPr lang="pt-BR" sz="2000">
                  <a:solidFill>
                    <a:srgbClr val="FFFFFF"/>
                  </a:solidFill>
                  <a:latin typeface="Rockwell Extra Bold"/>
                </a:endParaRPr>
              </a:p>
            </p:txBody>
          </p:sp>
        </p:grpSp>
        <p:sp>
          <p:nvSpPr>
            <p:cNvPr id="15" name="Oval 11"/>
            <p:cNvSpPr/>
            <p:nvPr/>
          </p:nvSpPr>
          <p:spPr>
            <a:xfrm>
              <a:off x="9793270" y="4568607"/>
              <a:ext cx="865041" cy="865039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prstClr val="white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6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pt-BR" smtClean="0"/>
              <a:t>Clique para editar estilo do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2740A-3397-45F9-B898-8E046E0F07AD}" type="datetimeFigureOut">
              <a:rPr lang="en-US"/>
              <a:pPr>
                <a:defRPr/>
              </a:pPr>
              <a:t>3/16/2017</a:t>
            </a:fld>
            <a:endParaRPr lang="en-US"/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3263" y="4289425"/>
            <a:ext cx="1193800" cy="639763"/>
          </a:xfrm>
        </p:spPr>
        <p:txBody>
          <a:bodyPr/>
          <a:lstStyle>
            <a:lvl1pPr>
              <a:defRPr sz="2800" smtClean="0"/>
            </a:lvl1pPr>
          </a:lstStyle>
          <a:p>
            <a:pPr>
              <a:defRPr/>
            </a:pPr>
            <a:fld id="{47B06756-19DA-49D5-A726-A5F28C6C3AF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estilo do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6C31-075A-4DF9-BC65-48EF4CA9CD63}" type="datetimeFigureOut">
              <a:rPr lang="en-US"/>
              <a:pPr>
                <a:defRPr/>
              </a:pPr>
              <a:t>3/16/2017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6C83A-580F-4C2C-B6E4-3460BAF50B0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Rectangle 6"/>
          <p:cNvGrpSpPr>
            <a:grpSpLocks/>
          </p:cNvGrpSpPr>
          <p:nvPr/>
        </p:nvGrpSpPr>
        <p:grpSpPr bwMode="auto">
          <a:xfrm>
            <a:off x="-6350" y="4913313"/>
            <a:ext cx="12204700" cy="1951037"/>
            <a:chOff x="-4" y="3095"/>
            <a:chExt cx="7688" cy="1229"/>
          </a:xfrm>
        </p:grpSpPr>
        <p:pic>
          <p:nvPicPr>
            <p:cNvPr id="5" name="Rectangle 6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4" y="3095"/>
              <a:ext cx="7688" cy="1229"/>
            </a:xfrm>
            <a:prstGeom prst="rect">
              <a:avLst/>
            </a:prstGeom>
            <a:noFill/>
          </p:spPr>
        </p:pic>
        <p:sp>
          <p:nvSpPr>
            <p:cNvPr id="6" name="Text Box 3"/>
            <p:cNvSpPr txBox="1">
              <a:spLocks noChangeArrowheads="1"/>
            </p:cNvSpPr>
            <p:nvPr/>
          </p:nvSpPr>
          <p:spPr bwMode="auto">
            <a:xfrm>
              <a:off x="0" y="3098"/>
              <a:ext cx="7680" cy="1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pt-BR">
                <a:solidFill>
                  <a:srgbClr val="FFFFFF"/>
                </a:solidFill>
                <a:latin typeface="Rockwell"/>
              </a:endParaRPr>
            </a:p>
          </p:txBody>
        </p:sp>
      </p:grp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896938" y="2325688"/>
            <a:ext cx="1081087" cy="1081087"/>
            <a:chOff x="9685338" y="4460675"/>
            <a:chExt cx="1080904" cy="1080902"/>
          </a:xfrm>
        </p:grpSpPr>
        <p:grpSp>
          <p:nvGrpSpPr>
            <p:cNvPr id="8" name="Oval 8"/>
            <p:cNvGrpSpPr>
              <a:grpSpLocks/>
            </p:cNvGrpSpPr>
            <p:nvPr/>
          </p:nvGrpSpPr>
          <p:grpSpPr bwMode="auto">
            <a:xfrm>
              <a:off x="9677955" y="4457403"/>
              <a:ext cx="1097280" cy="1091184"/>
              <a:chOff x="890016" y="2322576"/>
              <a:chExt cx="1097280" cy="1091184"/>
            </a:xfrm>
          </p:grpSpPr>
          <p:pic>
            <p:nvPicPr>
              <p:cNvPr id="10" name="Oval 8"/>
              <p:cNvPicPr>
                <a:picLocks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90016" y="2322576"/>
                <a:ext cx="1097280" cy="1091184"/>
              </a:xfrm>
              <a:prstGeom prst="rect">
                <a:avLst/>
              </a:prstGeom>
              <a:noFill/>
            </p:spPr>
          </p:pic>
          <p:sp>
            <p:nvSpPr>
              <p:cNvPr id="11" name="Text Box 12"/>
              <p:cNvSpPr txBox="1">
                <a:spLocks noChangeArrowheads="1"/>
              </p:cNvSpPr>
              <p:nvPr/>
            </p:nvSpPr>
            <p:spPr bwMode="auto">
              <a:xfrm>
                <a:off x="1055694" y="2484142"/>
                <a:ext cx="764314" cy="7643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ctr"/>
                <a:endParaRPr lang="pt-BR" sz="2000">
                  <a:solidFill>
                    <a:srgbClr val="FFFFFF"/>
                  </a:solidFill>
                  <a:latin typeface="Rockwell Extra Bold"/>
                </a:endParaRPr>
              </a:p>
            </p:txBody>
          </p:sp>
        </p:grpSp>
        <p:sp>
          <p:nvSpPr>
            <p:cNvPr id="9" name="Oval 9"/>
            <p:cNvSpPr/>
            <p:nvPr/>
          </p:nvSpPr>
          <p:spPr>
            <a:xfrm>
              <a:off x="9793270" y="4568607"/>
              <a:ext cx="865041" cy="865039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prstClr val="white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/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pt-BR" smtClean="0"/>
              <a:t>Clique para editar estilo do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de texto mestres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138" y="6272213"/>
            <a:ext cx="26447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20245-226D-4638-81F0-A0DC0BEF8263}" type="datetimeFigureOut">
              <a:rPr lang="en-US"/>
              <a:pPr>
                <a:defRPr/>
              </a:pPr>
              <a:t>3/16/2017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813" y="6272213"/>
            <a:ext cx="63277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2963" y="2506663"/>
            <a:ext cx="1189037" cy="719137"/>
          </a:xfrm>
        </p:spPr>
        <p:txBody>
          <a:bodyPr/>
          <a:lstStyle>
            <a:lvl1pPr>
              <a:defRPr sz="2800" smtClean="0"/>
            </a:lvl1pPr>
          </a:lstStyle>
          <a:p>
            <a:pPr>
              <a:defRPr/>
            </a:pPr>
            <a:fld id="{D3BD86BD-E761-4E3B-887A-CF3BB3C4670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estilo do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C3534-6DDC-4E2E-8772-0956761528CD}" type="datetimeFigureOut">
              <a:rPr lang="en-US"/>
              <a:pPr>
                <a:defRPr/>
              </a:pPr>
              <a:t>3/16/2017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84B04-4B55-46CC-A543-721BA9DB930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estilo do 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4C1FC-C75C-4069-ABB4-386DCCE522D5}" type="datetimeFigureOut">
              <a:rPr lang="en-US"/>
              <a:pPr>
                <a:defRPr/>
              </a:pPr>
              <a:t>3/16/2017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94DF5-22F5-4AFD-97A7-10CE8EF4FCF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estilo do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C472A-AB23-4DE1-86F9-912E1E5EB8DD}" type="datetimeFigureOut">
              <a:rPr lang="en-US"/>
              <a:pPr>
                <a:defRPr/>
              </a:pPr>
              <a:t>3/16/2017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1420A-4F0F-49E0-B3E1-986D1455569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1DA1D-6A59-40F1-975C-186B2CD87B8E}" type="datetimeFigureOut">
              <a:rPr lang="en-US"/>
              <a:pPr>
                <a:defRPr/>
              </a:pPr>
              <a:t>3/16/2017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A5038-6AC3-4E19-B548-25222411C6F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7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</a:endParaRPr>
            </a:p>
          </p:txBody>
        </p:sp>
        <p:sp>
          <p:nvSpPr>
            <p:cNvPr id="8" name="Oval 10"/>
            <p:cNvSpPr/>
            <p:nvPr/>
          </p:nvSpPr>
          <p:spPr>
            <a:xfrm>
              <a:off x="11395746" y="6230103"/>
              <a:ext cx="480060" cy="480060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prstClr val="white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r>
              <a:rPr lang="pt-BR" smtClean="0"/>
              <a:t>Clique para editar estilo do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de texto mestres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8EED-946B-4834-A63B-C1BE4938E81B}" type="datetimeFigureOut">
              <a:rPr lang="en-US"/>
              <a:pPr>
                <a:defRPr/>
              </a:pPr>
              <a:t>3/16/2017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F1155-0DFE-4B51-B8AB-40C3D99D1FD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/>
                <a:ext uri="{28A0092B-C50C-407E-A947-70E740481C1C}"/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7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7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</a:endParaRPr>
            </a:p>
          </p:txBody>
        </p:sp>
        <p:sp>
          <p:nvSpPr>
            <p:cNvPr id="8" name="Oval 9"/>
            <p:cNvSpPr/>
            <p:nvPr/>
          </p:nvSpPr>
          <p:spPr>
            <a:xfrm>
              <a:off x="11395746" y="6230103"/>
              <a:ext cx="480060" cy="480060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prstClr val="white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r>
              <a:rPr lang="pt-BR" smtClean="0"/>
              <a:t>Clique para editar estilo do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Arraste a imagem para o espaço reservado ou clique no ícone para adicionar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de texto mestres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82742-2DF8-4766-8110-0DF64614AB49}" type="datetimeFigureOut">
              <a:rPr lang="en-US"/>
              <a:pPr>
                <a:defRPr/>
              </a:pPr>
              <a:t>3/16/2017</a:t>
            </a:fld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EC145-2A57-4BA1-B6D8-B35FAE9908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estilo do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42FAF-74A9-4F32-9214-65BEB9D8266A}" type="datetimeFigureOut">
              <a:rPr lang="en-US"/>
              <a:pPr>
                <a:defRPr/>
              </a:pPr>
              <a:t>3/16/2017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553A8-FC8E-4D4F-9863-8407CE77B2B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pt-BR" smtClean="0"/>
              <a:t>Clique para editar estilo do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31FC1-8B2B-4BA5-9BD8-9F597714950A}" type="datetimeFigureOut">
              <a:rPr lang="en-US"/>
              <a:pPr>
                <a:defRPr/>
              </a:pPr>
              <a:t>3/16/2017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732D7-764B-46C2-BE50-B123EFD6236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975" y="484188"/>
            <a:ext cx="10058400" cy="16097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estilo do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9975" y="2120900"/>
            <a:ext cx="10058400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88" y="6272213"/>
            <a:ext cx="32734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42C5E5-4B5B-46E4-BEE4-CF681DDCEC6F}" type="datetimeFigureOut">
              <a:rPr lang="en-US"/>
              <a:pPr>
                <a:defRPr/>
              </a:pPr>
              <a:t>3/16/2017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7438" y="6272213"/>
            <a:ext cx="6327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1030" name="Group 6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/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5746" y="6230103"/>
              <a:ext cx="480060" cy="48006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prstClr val="white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0938" y="6272213"/>
            <a:ext cx="639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b="1" smtClean="0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1B141929-EB2F-478E-803F-3F6B94215BC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56" r:id="rId2"/>
    <p:sldLayoutId id="2147483864" r:id="rId3"/>
    <p:sldLayoutId id="2147483857" r:id="rId4"/>
    <p:sldLayoutId id="2147483858" r:id="rId5"/>
    <p:sldLayoutId id="2147483859" r:id="rId6"/>
    <p:sldLayoutId id="2147483860" r:id="rId7"/>
    <p:sldLayoutId id="2147483865" r:id="rId8"/>
    <p:sldLayoutId id="2147483866" r:id="rId9"/>
    <p:sldLayoutId id="2147483861" r:id="rId10"/>
    <p:sldLayoutId id="2147483862" r:id="rId11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5400" kern="1200" cap="all">
          <a:blipFill>
            <a:blip r:embed="rId14">
              <a:extLst>
                <a:ext uri="{28A0092B-C50C-407E-A947-70E740481C1C}"/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9pPr>
    </p:titleStyle>
    <p:bodyStyle>
      <a:lvl1pPr marL="182563" indent="-182563" algn="l" rtl="0" fontAlgn="base">
        <a:lnSpc>
          <a:spcPct val="90000"/>
        </a:lnSpc>
        <a:spcBef>
          <a:spcPts val="1200"/>
        </a:spcBef>
        <a:spcAft>
          <a:spcPct val="0"/>
        </a:spcAft>
        <a:buClr>
          <a:srgbClr val="9E3611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open?id=0B5b9fOW0rJ3SRkRpUFMwVUxJZjA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paulomargotto.com.br/documentos/Leucograma_interpret_RN.pdf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aulomargotto.com.br/documentos/Leucograma_interpret_RN.ppt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paulomargotto.com.br/documentos/LCR-atraso%20na%20realizacao.ppt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82938" y="188913"/>
            <a:ext cx="7891462" cy="6226175"/>
          </a:xfrm>
        </p:spPr>
        <p:txBody>
          <a:bodyPr/>
          <a:lstStyle/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r>
              <a:rPr lang="pt-BR" smtClean="0"/>
              <a:t>Residente: Mariana Carvalho</a:t>
            </a:r>
          </a:p>
          <a:p>
            <a:r>
              <a:rPr lang="pt-BR" dirty="0" smtClean="0"/>
              <a:t>Orientador: Dr. Filipe Vasconcelos</a:t>
            </a:r>
          </a:p>
          <a:p>
            <a:endParaRPr lang="pt-BR" dirty="0" smtClean="0"/>
          </a:p>
          <a:p>
            <a:pPr algn="ctr"/>
            <a:r>
              <a:rPr lang="pt-BR" dirty="0" smtClean="0"/>
              <a:t>Brasília, 20 de março de  2017</a:t>
            </a:r>
          </a:p>
          <a:p>
            <a:pPr algn="ctr"/>
            <a:r>
              <a:rPr lang="pt-BR" dirty="0" smtClean="0"/>
              <a:t>Hospital Materno Infantil de Brasília (HMIB)/SES/DF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958850" y="2160588"/>
            <a:ext cx="10115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600">
                <a:solidFill>
                  <a:srgbClr val="FF00FF"/>
                </a:solidFill>
              </a:rPr>
              <a:t>FEBRE SEM SINAIS LOCALIZATÓRIOS (FSSL)</a:t>
            </a: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8938" y="188913"/>
            <a:ext cx="8870950" cy="124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950" y="481013"/>
            <a:ext cx="10394950" cy="1622425"/>
          </a:xfrm>
        </p:spPr>
      </p:pic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Uma das principais queixas na infância</a:t>
            </a:r>
          </a:p>
          <a:p>
            <a:pPr lvl="1"/>
            <a:r>
              <a:rPr lang="pt-BR" smtClean="0"/>
              <a:t>Tax &gt; 38 C</a:t>
            </a:r>
          </a:p>
          <a:p>
            <a:r>
              <a:rPr lang="pt-BR" smtClean="0"/>
              <a:t>Quadros virais </a:t>
            </a:r>
          </a:p>
          <a:p>
            <a:r>
              <a:rPr lang="pt-BR" smtClean="0"/>
              <a:t>Infecções bacterianas diagnosticadas após anamnese e exame físico</a:t>
            </a:r>
          </a:p>
          <a:p>
            <a:r>
              <a:rPr lang="pt-BR" smtClean="0"/>
              <a:t>20%: Febre sem sinais localizatórios  (FSSL)</a:t>
            </a:r>
          </a:p>
          <a:p>
            <a:pPr lvl="1"/>
            <a:r>
              <a:rPr lang="pt-BR" smtClean="0"/>
              <a:t>Crianças &lt; 3 anos</a:t>
            </a:r>
          </a:p>
          <a:p>
            <a:pPr lvl="1"/>
            <a:r>
              <a:rPr lang="pt-BR" smtClean="0"/>
              <a:t>Sem sintomas respiratórios ou diarreia</a:t>
            </a:r>
          </a:p>
          <a:p>
            <a:pPr lvl="1"/>
            <a:r>
              <a:rPr lang="pt-BR" smtClean="0"/>
              <a:t>Exame físico normal</a:t>
            </a:r>
          </a:p>
          <a:p>
            <a:pPr lvl="1"/>
            <a:r>
              <a:rPr lang="pt-BR" smtClean="0"/>
              <a:t>Criança em BEG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950" y="481013"/>
            <a:ext cx="10394950" cy="1622425"/>
          </a:xfrm>
        </p:spPr>
      </p:pic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Bacteremia oculta (BO):</a:t>
            </a:r>
          </a:p>
          <a:p>
            <a:pPr lvl="1"/>
            <a:r>
              <a:rPr lang="pt-BR" smtClean="0"/>
              <a:t>Presença de bactéria patogênica em hemocultura de criança em BEG, sem foco aparente.</a:t>
            </a:r>
          </a:p>
          <a:p>
            <a:pPr lvl="1"/>
            <a:endParaRPr lang="pt-BR" smtClean="0"/>
          </a:p>
          <a:p>
            <a:r>
              <a:rPr lang="pt-BR" smtClean="0"/>
              <a:t>Doença Bacteriana Grave:</a:t>
            </a:r>
          </a:p>
          <a:p>
            <a:pPr lvl="1"/>
            <a:r>
              <a:rPr lang="pt-BR" smtClean="0"/>
              <a:t>Meningite</a:t>
            </a:r>
          </a:p>
          <a:p>
            <a:pPr lvl="1"/>
            <a:r>
              <a:rPr lang="pt-BR" smtClean="0"/>
              <a:t>Pneumonia</a:t>
            </a:r>
          </a:p>
          <a:p>
            <a:pPr lvl="1"/>
            <a:r>
              <a:rPr lang="pt-BR" smtClean="0"/>
              <a:t>Bacteremia</a:t>
            </a:r>
          </a:p>
          <a:p>
            <a:pPr lvl="1"/>
            <a:r>
              <a:rPr lang="pt-BR" smtClean="0"/>
              <a:t>ITU</a:t>
            </a:r>
          </a:p>
          <a:p>
            <a:pPr lvl="1"/>
            <a:r>
              <a:rPr lang="pt-BR" smtClean="0"/>
              <a:t>Artrite séptica</a:t>
            </a:r>
          </a:p>
          <a:p>
            <a:pPr lvl="1"/>
            <a:r>
              <a:rPr lang="pt-BR" smtClean="0"/>
              <a:t>Osteomielite</a:t>
            </a:r>
          </a:p>
          <a:p>
            <a:pPr lvl="1"/>
            <a:r>
              <a:rPr lang="pt-BR" smtClean="0"/>
              <a:t>Enterites</a:t>
            </a:r>
          </a:p>
          <a:p>
            <a:pPr lvl="1"/>
            <a:endParaRPr lang="pt-BR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950" y="481013"/>
            <a:ext cx="10394950" cy="16224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69975" y="1736725"/>
            <a:ext cx="10058400" cy="4314825"/>
          </a:xfrm>
        </p:spPr>
        <p:txBody>
          <a:bodyPr rtlCol="0">
            <a:normAutofit fontScale="92500" lnSpcReduction="10000"/>
          </a:bodyPr>
          <a:lstStyle/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1970s: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2-11% apresentavam </a:t>
            </a:r>
            <a:r>
              <a:rPr lang="pt-BR" dirty="0" err="1" smtClean="0"/>
              <a:t>bacteremia</a:t>
            </a:r>
            <a:r>
              <a:rPr lang="pt-BR" dirty="0" smtClean="0"/>
              <a:t> oculta</a:t>
            </a:r>
          </a:p>
          <a:p>
            <a:pPr marL="731520" lvl="2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75% </a:t>
            </a:r>
            <a:r>
              <a:rPr lang="pt-BR" dirty="0" err="1" smtClean="0"/>
              <a:t>Streptococcos</a:t>
            </a:r>
            <a:r>
              <a:rPr lang="pt-BR" dirty="0" smtClean="0"/>
              <a:t> </a:t>
            </a:r>
            <a:r>
              <a:rPr lang="pt-BR" dirty="0" err="1" smtClean="0"/>
              <a:t>pneumoniae</a:t>
            </a:r>
            <a:endParaRPr lang="pt-BR" dirty="0" smtClean="0"/>
          </a:p>
          <a:p>
            <a:pPr marL="731520" lvl="2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20% </a:t>
            </a:r>
            <a:r>
              <a:rPr lang="pt-BR" dirty="0" err="1" smtClean="0"/>
              <a:t>Haemophilus</a:t>
            </a:r>
            <a:r>
              <a:rPr lang="pt-BR" dirty="0" smtClean="0"/>
              <a:t> </a:t>
            </a:r>
            <a:r>
              <a:rPr lang="pt-BR" dirty="0" err="1" smtClean="0"/>
              <a:t>influenzae</a:t>
            </a:r>
            <a:endParaRPr lang="pt-BR" dirty="0" smtClean="0"/>
          </a:p>
          <a:p>
            <a:pPr marL="731520" lvl="2" indent="-182880" fontAlgn="auto"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1990s:</a:t>
            </a:r>
          </a:p>
          <a:p>
            <a:pPr marL="731520" lvl="2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BO por </a:t>
            </a:r>
            <a:r>
              <a:rPr lang="pt-BR" dirty="0" err="1" smtClean="0"/>
              <a:t>haemophilus</a:t>
            </a:r>
            <a:r>
              <a:rPr lang="pt-BR" dirty="0" smtClean="0"/>
              <a:t> caiu para próximo de zero</a:t>
            </a:r>
          </a:p>
          <a:p>
            <a:pPr marL="731520" lvl="2" indent="-182880" fontAlgn="auto"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Atualmente:</a:t>
            </a:r>
          </a:p>
          <a:p>
            <a:pPr marL="731520" lvl="2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&gt; 3m:</a:t>
            </a:r>
          </a:p>
          <a:p>
            <a:pPr marL="1005840" lvl="3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 DBG nos casos de FSSL &lt; 0,5%</a:t>
            </a:r>
          </a:p>
          <a:p>
            <a:pPr marL="1005840" lvl="3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err="1" smtClean="0"/>
              <a:t>Strepcoccus</a:t>
            </a:r>
            <a:r>
              <a:rPr lang="pt-BR" dirty="0" smtClean="0"/>
              <a:t> </a:t>
            </a:r>
            <a:r>
              <a:rPr lang="pt-BR" dirty="0" err="1" smtClean="0"/>
              <a:t>pyogenes</a:t>
            </a:r>
            <a:r>
              <a:rPr lang="pt-BR" dirty="0" smtClean="0"/>
              <a:t>, </a:t>
            </a:r>
            <a:r>
              <a:rPr lang="pt-BR" dirty="0" err="1" smtClean="0"/>
              <a:t>Enterococcus</a:t>
            </a:r>
            <a:r>
              <a:rPr lang="pt-BR" dirty="0" smtClean="0"/>
              <a:t> </a:t>
            </a:r>
            <a:r>
              <a:rPr lang="pt-BR" dirty="0" err="1" smtClean="0"/>
              <a:t>spp</a:t>
            </a:r>
            <a:r>
              <a:rPr lang="pt-BR" dirty="0" smtClean="0"/>
              <a:t>, N. </a:t>
            </a:r>
            <a:r>
              <a:rPr lang="pt-BR" dirty="0" err="1" smtClean="0"/>
              <a:t>meningitidis</a:t>
            </a:r>
            <a:r>
              <a:rPr lang="pt-BR" dirty="0" smtClean="0"/>
              <a:t>, H. não </a:t>
            </a:r>
            <a:r>
              <a:rPr lang="pt-BR" dirty="0" err="1" smtClean="0"/>
              <a:t>tipavel</a:t>
            </a:r>
            <a:r>
              <a:rPr lang="pt-BR" dirty="0" smtClean="0"/>
              <a:t>,  E. coli, </a:t>
            </a:r>
            <a:r>
              <a:rPr lang="pt-BR" dirty="0" err="1" smtClean="0"/>
              <a:t>Moraxella</a:t>
            </a:r>
            <a:r>
              <a:rPr lang="pt-BR" dirty="0" smtClean="0"/>
              <a:t> </a:t>
            </a:r>
            <a:r>
              <a:rPr lang="pt-BR" dirty="0" err="1" smtClean="0"/>
              <a:t>catarrhalis</a:t>
            </a:r>
            <a:r>
              <a:rPr lang="pt-BR" dirty="0" smtClean="0"/>
              <a:t>, </a:t>
            </a:r>
            <a:r>
              <a:rPr lang="pt-BR" dirty="0" err="1" smtClean="0"/>
              <a:t>Salmonella</a:t>
            </a:r>
            <a:r>
              <a:rPr lang="pt-BR" dirty="0" smtClean="0"/>
              <a:t> </a:t>
            </a:r>
            <a:r>
              <a:rPr lang="pt-BR" dirty="0" err="1" smtClean="0"/>
              <a:t>spp</a:t>
            </a:r>
            <a:r>
              <a:rPr lang="pt-BR" dirty="0" smtClean="0"/>
              <a:t> e </a:t>
            </a:r>
            <a:r>
              <a:rPr lang="pt-BR" dirty="0" err="1" smtClean="0"/>
              <a:t>Staphylococcus</a:t>
            </a:r>
            <a:r>
              <a:rPr lang="pt-BR" dirty="0" smtClean="0"/>
              <a:t> aureus</a:t>
            </a:r>
          </a:p>
          <a:p>
            <a:pPr marL="731520" lvl="2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&lt; 3m:</a:t>
            </a:r>
          </a:p>
          <a:p>
            <a:pPr marL="1005840" lvl="3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E. coli (56%), </a:t>
            </a:r>
            <a:r>
              <a:rPr lang="pt-BR" dirty="0" err="1" smtClean="0"/>
              <a:t>Strepto</a:t>
            </a:r>
            <a:r>
              <a:rPr lang="pt-BR" dirty="0" smtClean="0"/>
              <a:t> </a:t>
            </a:r>
            <a:r>
              <a:rPr lang="pt-BR" dirty="0" err="1" smtClean="0"/>
              <a:t>b</a:t>
            </a:r>
            <a:r>
              <a:rPr lang="pt-BR" dirty="0" smtClean="0"/>
              <a:t> (21%), S. aureus (8%), </a:t>
            </a:r>
            <a:r>
              <a:rPr lang="pt-BR" dirty="0" err="1" smtClean="0"/>
              <a:t>viridans</a:t>
            </a:r>
            <a:r>
              <a:rPr lang="pt-BR" dirty="0" smtClean="0"/>
              <a:t> (3%)e </a:t>
            </a:r>
            <a:r>
              <a:rPr lang="pt-BR" dirty="0" err="1" smtClean="0"/>
              <a:t>pneumoniae</a:t>
            </a:r>
            <a:r>
              <a:rPr lang="pt-BR" dirty="0" smtClean="0"/>
              <a:t> (3%), </a:t>
            </a:r>
            <a:r>
              <a:rPr lang="pt-BR" dirty="0" err="1" smtClean="0"/>
              <a:t>Klebsiella</a:t>
            </a:r>
            <a:r>
              <a:rPr lang="pt-BR" dirty="0" smtClean="0"/>
              <a:t> (2%) e </a:t>
            </a:r>
            <a:r>
              <a:rPr lang="pt-BR" dirty="0" err="1" smtClean="0"/>
              <a:t>Salmonella</a:t>
            </a:r>
            <a:r>
              <a:rPr lang="pt-BR" dirty="0" smtClean="0"/>
              <a:t> (2%)</a:t>
            </a:r>
          </a:p>
          <a:p>
            <a:pPr marL="731520" lvl="2" indent="-182880" fontAlgn="auto"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950" y="481013"/>
            <a:ext cx="10394950" cy="16224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Contagem de leucócitos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&lt; 5mil ou &gt; 15-20mil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Baixa sensibilidade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EAS + Urocultura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Triagem com saco coletor estéril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Se positiva, sonda vesical, punção supra púbica ou jato médio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Radiografia de tórax: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&lt; 2 meses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2-3 meses com Hg alterado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&gt; 3 meses se </a:t>
            </a:r>
            <a:r>
              <a:rPr lang="pt-BR" dirty="0" err="1" smtClean="0"/>
              <a:t>leuco</a:t>
            </a:r>
            <a:r>
              <a:rPr lang="pt-BR" dirty="0" smtClean="0"/>
              <a:t> &gt; 20mil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950" y="481013"/>
            <a:ext cx="10394950" cy="16224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 smtClean="0"/>
              <a:t>FSSL + DBG:</a:t>
            </a:r>
          </a:p>
          <a:p>
            <a:pPr marL="0" indent="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pt-BR" dirty="0" smtClean="0"/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Estado Geral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Faixa etária (&lt;3m)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Temperatura aferida (&gt;39 C)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Estado vacinal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Exames complementares</a:t>
            </a:r>
            <a:endParaRPr lang="pt-B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950" y="481013"/>
            <a:ext cx="10394950" cy="1622425"/>
          </a:xfrm>
        </p:spPr>
      </p:pic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Baixos níveis de IgG e atividade neutrofílica </a:t>
            </a:r>
            <a:r>
              <a:rPr lang="pt-BR" smtClean="0">
                <a:sym typeface="Wingdings" pitchFamily="2" charset="2"/>
              </a:rPr>
              <a:t> Maior risco de DBG !</a:t>
            </a:r>
          </a:p>
          <a:p>
            <a:r>
              <a:rPr lang="pt-BR" smtClean="0">
                <a:sym typeface="Wingdings" pitchFamily="2" charset="2"/>
              </a:rPr>
              <a:t>Conduta:</a:t>
            </a:r>
          </a:p>
          <a:p>
            <a:pPr lvl="1"/>
            <a:r>
              <a:rPr lang="pt-BR" smtClean="0">
                <a:sym typeface="Wingdings" pitchFamily="2" charset="2"/>
              </a:rPr>
              <a:t>Internação</a:t>
            </a:r>
          </a:p>
          <a:p>
            <a:pPr lvl="1"/>
            <a:r>
              <a:rPr lang="pt-BR" smtClean="0">
                <a:sym typeface="Wingdings" pitchFamily="2" charset="2"/>
              </a:rPr>
              <a:t>ANTIBIOTICOTERAPIA EV (até resultado das culturas)</a:t>
            </a:r>
          </a:p>
          <a:p>
            <a:pPr lvl="1"/>
            <a:r>
              <a:rPr lang="pt-BR" smtClean="0">
                <a:sym typeface="Wingdings" pitchFamily="2" charset="2"/>
              </a:rPr>
              <a:t>Exames:</a:t>
            </a:r>
          </a:p>
          <a:p>
            <a:pPr lvl="2"/>
            <a:r>
              <a:rPr lang="pt-BR" smtClean="0">
                <a:sym typeface="Wingdings" pitchFamily="2" charset="2"/>
              </a:rPr>
              <a:t>Hemograma/ Hemocultura</a:t>
            </a:r>
          </a:p>
          <a:p>
            <a:pPr lvl="2"/>
            <a:r>
              <a:rPr lang="pt-BR" smtClean="0">
                <a:sym typeface="Wingdings" pitchFamily="2" charset="2"/>
              </a:rPr>
              <a:t>Radiografia de tórax</a:t>
            </a:r>
          </a:p>
          <a:p>
            <a:pPr lvl="2"/>
            <a:r>
              <a:rPr lang="pt-BR" smtClean="0">
                <a:sym typeface="Wingdings" pitchFamily="2" charset="2"/>
              </a:rPr>
              <a:t>EAS / Urocultura</a:t>
            </a:r>
          </a:p>
          <a:p>
            <a:pPr lvl="2"/>
            <a:r>
              <a:rPr lang="pt-BR" smtClean="0">
                <a:sym typeface="Wingdings" pitchFamily="2" charset="2"/>
              </a:rPr>
              <a:t>Liquor / Cultura/ PCR para herpes e enterovírus</a:t>
            </a:r>
          </a:p>
          <a:p>
            <a:pPr lvl="2"/>
            <a:endParaRPr lang="pt-BR" smtClean="0">
              <a:sym typeface="Wingdings" pitchFamily="2" charset="2"/>
            </a:endParaRPr>
          </a:p>
          <a:p>
            <a:pPr lvl="1"/>
            <a:r>
              <a:rPr lang="pt-BR" smtClean="0">
                <a:sym typeface="Wingdings" pitchFamily="2" charset="2"/>
              </a:rPr>
              <a:t>OBS: Coleta de liquor é mandatória mesmo se exames laboratoriais normais!!!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950" y="481013"/>
            <a:ext cx="10394950" cy="1622425"/>
          </a:xfrm>
        </p:spPr>
      </p:pic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Critério de Rochester</a:t>
            </a:r>
          </a:p>
          <a:p>
            <a:pPr lvl="1"/>
            <a:r>
              <a:rPr lang="pt-BR" smtClean="0"/>
              <a:t>Hemograma (Leuco &lt;5 mil ou &gt; 15mil)</a:t>
            </a:r>
          </a:p>
          <a:p>
            <a:pPr lvl="1"/>
            <a:r>
              <a:rPr lang="pt-BR" smtClean="0"/>
              <a:t>EAS (&gt; 10 leuco/campo ou &gt; 10.000 leuco/ml)</a:t>
            </a:r>
          </a:p>
          <a:p>
            <a:pPr lvl="1"/>
            <a:r>
              <a:rPr lang="pt-BR" smtClean="0"/>
              <a:t>Pesquisa de leucócitos nas fezes (&gt; 5 leuco/campo)</a:t>
            </a:r>
          </a:p>
          <a:p>
            <a:pPr lvl="1"/>
            <a:endParaRPr lang="pt-BR" smtClean="0"/>
          </a:p>
          <a:p>
            <a:r>
              <a:rPr lang="pt-BR" smtClean="0"/>
              <a:t>Se alteração, avaliar com alto risco e seguir abordagem = RN</a:t>
            </a:r>
          </a:p>
          <a:p>
            <a:r>
              <a:rPr lang="pt-BR" smtClean="0"/>
              <a:t>Literatura atual: 2 grupos</a:t>
            </a:r>
          </a:p>
          <a:p>
            <a:pPr lvl="1"/>
            <a:r>
              <a:rPr lang="pt-BR" smtClean="0"/>
              <a:t>28 dias a 2meses: </a:t>
            </a:r>
          </a:p>
          <a:p>
            <a:pPr lvl="1"/>
            <a:r>
              <a:rPr lang="pt-BR" smtClean="0"/>
              <a:t>2 a 3 meses</a:t>
            </a:r>
          </a:p>
          <a:p>
            <a:pPr lvl="1"/>
            <a:r>
              <a:rPr lang="pt-BR" smtClean="0"/>
              <a:t>Taxa de meningite: 4.1/1000 x ZERO</a:t>
            </a:r>
          </a:p>
          <a:p>
            <a:pPr lvl="2"/>
            <a:r>
              <a:rPr lang="pt-BR" smtClean="0"/>
              <a:t>Hsiao 2006</a:t>
            </a:r>
          </a:p>
          <a:p>
            <a:pPr lvl="2"/>
            <a:endParaRPr lang="pt-BR" smtClean="0"/>
          </a:p>
          <a:p>
            <a:pPr lvl="2"/>
            <a:endParaRPr lang="pt-BR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950" y="481013"/>
            <a:ext cx="10394950" cy="16224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lnSpc>
                <a:spcPct val="80000"/>
              </a:lnSpc>
            </a:pPr>
            <a:r>
              <a:rPr lang="pt-BR" smtClean="0">
                <a:sym typeface="Wingdings" pitchFamily="2" charset="2"/>
              </a:rPr>
              <a:t>Hemograma/ Hemocultura</a:t>
            </a:r>
          </a:p>
          <a:p>
            <a:pPr lvl="1">
              <a:lnSpc>
                <a:spcPct val="80000"/>
              </a:lnSpc>
            </a:pPr>
            <a:r>
              <a:rPr lang="pt-BR" smtClean="0">
                <a:sym typeface="Wingdings" pitchFamily="2" charset="2"/>
              </a:rPr>
              <a:t>Radiografia de tórax</a:t>
            </a:r>
          </a:p>
          <a:p>
            <a:pPr lvl="1">
              <a:lnSpc>
                <a:spcPct val="80000"/>
              </a:lnSpc>
            </a:pPr>
            <a:r>
              <a:rPr lang="pt-BR" smtClean="0">
                <a:sym typeface="Wingdings" pitchFamily="2" charset="2"/>
              </a:rPr>
              <a:t>EAS / Urocultura</a:t>
            </a:r>
          </a:p>
          <a:p>
            <a:pPr lvl="1">
              <a:lnSpc>
                <a:spcPct val="80000"/>
              </a:lnSpc>
            </a:pPr>
            <a:r>
              <a:rPr lang="pt-BR" smtClean="0">
                <a:sym typeface="Wingdings" pitchFamily="2" charset="2"/>
              </a:rPr>
              <a:t>Liquor / Cultura</a:t>
            </a:r>
          </a:p>
          <a:p>
            <a:pPr lvl="1">
              <a:lnSpc>
                <a:spcPct val="80000"/>
              </a:lnSpc>
            </a:pPr>
            <a:endParaRPr lang="pt-BR" smtClean="0">
              <a:sym typeface="Wingdings" pitchFamily="2" charset="2"/>
            </a:endParaRPr>
          </a:p>
          <a:p>
            <a:pPr>
              <a:lnSpc>
                <a:spcPct val="80000"/>
              </a:lnSpc>
            </a:pPr>
            <a:r>
              <a:rPr lang="pt-BR" smtClean="0">
                <a:sym typeface="Wingdings" pitchFamily="2" charset="2"/>
              </a:rPr>
              <a:t>Se houver alteração nos exames:</a:t>
            </a:r>
          </a:p>
          <a:p>
            <a:pPr lvl="1">
              <a:lnSpc>
                <a:spcPct val="80000"/>
              </a:lnSpc>
            </a:pPr>
            <a:r>
              <a:rPr lang="pt-BR" smtClean="0">
                <a:sym typeface="Wingdings" pitchFamily="2" charset="2"/>
              </a:rPr>
              <a:t>Internação + ANTIBIOTICOTERAPIA (ATB)</a:t>
            </a:r>
          </a:p>
          <a:p>
            <a:pPr lvl="1">
              <a:lnSpc>
                <a:spcPct val="80000"/>
              </a:lnSpc>
            </a:pPr>
            <a:endParaRPr lang="pt-BR" smtClean="0">
              <a:sym typeface="Wingdings" pitchFamily="2" charset="2"/>
            </a:endParaRPr>
          </a:p>
          <a:p>
            <a:pPr>
              <a:lnSpc>
                <a:spcPct val="80000"/>
              </a:lnSpc>
            </a:pPr>
            <a:r>
              <a:rPr lang="pt-BR" smtClean="0">
                <a:sym typeface="Wingdings" pitchFamily="2" charset="2"/>
              </a:rPr>
              <a:t>SE exames normais:</a:t>
            </a:r>
          </a:p>
          <a:p>
            <a:pPr lvl="1">
              <a:lnSpc>
                <a:spcPct val="80000"/>
              </a:lnSpc>
            </a:pPr>
            <a:r>
              <a:rPr lang="pt-BR" smtClean="0">
                <a:sym typeface="Wingdings" pitchFamily="2" charset="2"/>
              </a:rPr>
              <a:t>Internação + ATB</a:t>
            </a:r>
          </a:p>
          <a:p>
            <a:pPr lvl="1">
              <a:lnSpc>
                <a:spcPct val="80000"/>
              </a:lnSpc>
            </a:pPr>
            <a:r>
              <a:rPr lang="pt-BR" smtClean="0">
                <a:sym typeface="Wingdings" pitchFamily="2" charset="2"/>
              </a:rPr>
              <a:t>Alta sem ATB com reavaliação</a:t>
            </a:r>
          </a:p>
          <a:p>
            <a:pPr lvl="1">
              <a:lnSpc>
                <a:spcPct val="80000"/>
              </a:lnSpc>
            </a:pPr>
            <a:r>
              <a:rPr lang="pt-BR" smtClean="0">
                <a:sym typeface="Wingdings" pitchFamily="2" charset="2"/>
              </a:rPr>
              <a:t>Alta com ATB e reavaliação</a:t>
            </a:r>
            <a:endParaRPr lang="pt-BR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950" y="481013"/>
            <a:ext cx="10394950" cy="1622425"/>
          </a:xfrm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>
                <a:sym typeface="Wingdings"/>
              </a:rPr>
              <a:t>Hemograma/ Hemocultura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ym typeface="Wingdings"/>
              </a:rPr>
              <a:t>EAS </a:t>
            </a:r>
            <a:r>
              <a:rPr lang="pt-BR" dirty="0">
                <a:sym typeface="Wingdings"/>
              </a:rPr>
              <a:t>/ </a:t>
            </a:r>
            <a:r>
              <a:rPr lang="pt-BR" dirty="0" smtClean="0">
                <a:sym typeface="Wingdings"/>
              </a:rPr>
              <a:t>Urocultura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endParaRPr lang="pt-BR" dirty="0">
              <a:sym typeface="Wingdings"/>
            </a:endParaRPr>
          </a:p>
          <a:p>
            <a:pPr marL="274320" lvl="1" indent="0" fontAlgn="auto"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 smtClean="0">
                <a:sym typeface="Wingdings"/>
              </a:rPr>
              <a:t>Se houver alteração, indicado: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buFont typeface="Arial" charset="0"/>
              <a:buChar char="•"/>
              <a:defRPr/>
            </a:pPr>
            <a:r>
              <a:rPr lang="pt-BR" dirty="0" smtClean="0">
                <a:sym typeface="Wingdings"/>
              </a:rPr>
              <a:t>Radiografia de tórax</a:t>
            </a:r>
            <a:endParaRPr lang="pt-BR" dirty="0">
              <a:sym typeface="Wingdings"/>
            </a:endParaRP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err="1">
                <a:sym typeface="Wingdings"/>
              </a:rPr>
              <a:t>Liquor</a:t>
            </a:r>
            <a:r>
              <a:rPr lang="pt-BR" dirty="0">
                <a:sym typeface="Wingdings"/>
              </a:rPr>
              <a:t> / </a:t>
            </a:r>
            <a:r>
              <a:rPr lang="pt-BR" dirty="0" smtClean="0">
                <a:sym typeface="Wingdings"/>
              </a:rPr>
              <a:t>Cultura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ym typeface="Wingdings"/>
              </a:rPr>
              <a:t>Internação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endParaRPr lang="pt-BR" dirty="0">
              <a:sym typeface="Wingdings"/>
            </a:endParaRP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ym typeface="Wingdings"/>
              </a:rPr>
              <a:t> Se ITU </a:t>
            </a:r>
            <a:r>
              <a:rPr lang="mr-IN" dirty="0" smtClean="0">
                <a:sym typeface="Wingdings"/>
              </a:rPr>
              <a:t>–</a:t>
            </a:r>
            <a:r>
              <a:rPr lang="pt-BR" dirty="0" smtClean="0">
                <a:sym typeface="Wingdings"/>
              </a:rPr>
              <a:t> Tratar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>
                <a:sym typeface="Wingdings"/>
              </a:rPr>
              <a:t>Se Sem alterações </a:t>
            </a:r>
            <a:r>
              <a:rPr lang="mr-IN" dirty="0" smtClean="0">
                <a:sym typeface="Wingdings"/>
              </a:rPr>
              <a:t>–</a:t>
            </a:r>
            <a:r>
              <a:rPr lang="pt-BR" dirty="0" smtClean="0">
                <a:sym typeface="Wingdings"/>
              </a:rPr>
              <a:t> alta com retorno em 24h</a:t>
            </a:r>
            <a:endParaRPr lang="pt-BR" dirty="0">
              <a:sym typeface="Wingdings"/>
            </a:endParaRP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950" y="481013"/>
            <a:ext cx="10394950" cy="1622425"/>
          </a:xfrm>
        </p:spPr>
      </p:pic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Se previamente hígido + BEG + 3 doses de Pneumo = Não indica Hg e Rx</a:t>
            </a:r>
          </a:p>
          <a:p>
            <a:r>
              <a:rPr lang="pt-BR" smtClean="0"/>
              <a:t>Se menina:</a:t>
            </a:r>
          </a:p>
          <a:p>
            <a:pPr lvl="1"/>
            <a:r>
              <a:rPr lang="pt-BR" smtClean="0"/>
              <a:t>Tax &gt; 39 C</a:t>
            </a:r>
          </a:p>
          <a:p>
            <a:pPr lvl="1"/>
            <a:r>
              <a:rPr lang="pt-BR" smtClean="0"/>
              <a:t>Branca</a:t>
            </a:r>
          </a:p>
          <a:p>
            <a:pPr lvl="1"/>
            <a:r>
              <a:rPr lang="pt-BR" smtClean="0"/>
              <a:t>Febre &gt; 2 dias</a:t>
            </a:r>
          </a:p>
          <a:p>
            <a:pPr lvl="1"/>
            <a:r>
              <a:rPr lang="pt-BR" smtClean="0"/>
              <a:t>Idade &lt; 12m</a:t>
            </a:r>
          </a:p>
          <a:p>
            <a:r>
              <a:rPr lang="pt-BR" smtClean="0"/>
              <a:t>Considerar ITU </a:t>
            </a:r>
            <a:r>
              <a:rPr lang="pt-BR" smtClean="0">
                <a:sym typeface="Wingdings" pitchFamily="2" charset="2"/>
              </a:rPr>
              <a:t> EAS</a:t>
            </a:r>
          </a:p>
          <a:p>
            <a:r>
              <a:rPr lang="pt-BR" smtClean="0">
                <a:sym typeface="Wingdings" pitchFamily="2" charset="2"/>
              </a:rPr>
              <a:t>Se menino:</a:t>
            </a:r>
          </a:p>
          <a:p>
            <a:pPr lvl="1"/>
            <a:r>
              <a:rPr lang="pt-BR" smtClean="0">
                <a:sym typeface="Wingdings" pitchFamily="2" charset="2"/>
              </a:rPr>
              <a:t>Não postectomizado</a:t>
            </a:r>
          </a:p>
          <a:p>
            <a:pPr lvl="1"/>
            <a:r>
              <a:rPr lang="pt-BR" smtClean="0">
                <a:sym typeface="Wingdings" pitchFamily="2" charset="2"/>
              </a:rPr>
              <a:t>Postectomizado com febre &gt; 24h ou &gt; 39 C</a:t>
            </a:r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ANTIBIOTICOTERAPIA:</a:t>
            </a:r>
            <a:endParaRPr lang="pt-BR" dirty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&lt; 2 MESES:</a:t>
            </a:r>
          </a:p>
          <a:p>
            <a:pPr lvl="1"/>
            <a:r>
              <a:rPr lang="pt-BR" smtClean="0"/>
              <a:t>Cefalosporina 3ª G</a:t>
            </a:r>
          </a:p>
          <a:p>
            <a:pPr lvl="1"/>
            <a:r>
              <a:rPr lang="pt-BR" smtClean="0"/>
              <a:t>Liquor alterado: Associar Ampicilina para cobrir Listeria</a:t>
            </a:r>
          </a:p>
          <a:p>
            <a:pPr lvl="1"/>
            <a:r>
              <a:rPr lang="pt-BR" smtClean="0"/>
              <a:t>Fator de risco para Herpes: Aciclovir precoce EV</a:t>
            </a:r>
          </a:p>
          <a:p>
            <a:pPr lvl="1"/>
            <a:endParaRPr lang="pt-BR" smtClean="0"/>
          </a:p>
          <a:p>
            <a:r>
              <a:rPr lang="pt-BR" smtClean="0"/>
              <a:t>2 - 3 MESES:</a:t>
            </a:r>
          </a:p>
          <a:p>
            <a:pPr lvl="1"/>
            <a:r>
              <a:rPr lang="pt-BR" smtClean="0"/>
              <a:t>Apenas se alteração nos exames</a:t>
            </a:r>
          </a:p>
          <a:p>
            <a:pPr lvl="1"/>
            <a:r>
              <a:rPr lang="pt-BR" smtClean="0"/>
              <a:t>Cefalosporina 3ª G</a:t>
            </a:r>
          </a:p>
          <a:p>
            <a:pPr lvl="1"/>
            <a:r>
              <a:rPr lang="pt-BR" smtClean="0"/>
              <a:t>Liquor alterado: Associar Ampicilina para cobrir Listeria</a:t>
            </a:r>
          </a:p>
          <a:p>
            <a:pPr lvl="1"/>
            <a:endParaRPr lang="pt-BR" smtClean="0"/>
          </a:p>
          <a:p>
            <a:pPr lvl="1"/>
            <a:endParaRPr lang="pt-BR" smtClean="0"/>
          </a:p>
          <a:p>
            <a:pPr lvl="1"/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ANTIBIOTICOTERAPIA: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&gt; 3 MESES: </a:t>
            </a:r>
          </a:p>
          <a:p>
            <a:pPr marL="0" indent="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r>
              <a:rPr lang="pt-BR" dirty="0" smtClean="0"/>
              <a:t>- Se exames alterados</a:t>
            </a:r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ITU: </a:t>
            </a:r>
          </a:p>
          <a:p>
            <a:pPr marL="731520" lvl="2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VO </a:t>
            </a:r>
            <a:r>
              <a:rPr lang="pt-BR" dirty="0" err="1" smtClean="0"/>
              <a:t>Cefuroxima</a:t>
            </a:r>
            <a:r>
              <a:rPr lang="pt-BR" dirty="0" smtClean="0"/>
              <a:t> / </a:t>
            </a:r>
            <a:r>
              <a:rPr lang="pt-BR" dirty="0" err="1" smtClean="0"/>
              <a:t>Amoxclav</a:t>
            </a:r>
            <a:endParaRPr lang="pt-BR" dirty="0" smtClean="0"/>
          </a:p>
          <a:p>
            <a:pPr marL="731520" lvl="2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Se internação: </a:t>
            </a:r>
            <a:r>
              <a:rPr lang="pt-BR" dirty="0" err="1" smtClean="0"/>
              <a:t>Cefalosporina</a:t>
            </a:r>
            <a:r>
              <a:rPr lang="pt-BR" dirty="0" smtClean="0"/>
              <a:t> 3ª </a:t>
            </a:r>
            <a:r>
              <a:rPr lang="pt-BR" dirty="0" err="1" smtClean="0"/>
              <a:t>G</a:t>
            </a:r>
            <a:endParaRPr lang="pt-BR" dirty="0" smtClean="0"/>
          </a:p>
          <a:p>
            <a:pPr lvl="1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err="1" smtClean="0"/>
              <a:t>Alt</a:t>
            </a:r>
            <a:r>
              <a:rPr lang="pt-BR" dirty="0" smtClean="0"/>
              <a:t> Hg sem ITU:</a:t>
            </a:r>
          </a:p>
          <a:p>
            <a:pPr marL="731520" lvl="2" indent="-182880" fontAlgn="auto">
              <a:buClr>
                <a:schemeClr val="accent1">
                  <a:lumMod val="75000"/>
                </a:schemeClr>
              </a:buClr>
              <a:defRPr/>
            </a:pPr>
            <a:r>
              <a:rPr lang="pt-BR" dirty="0" smtClean="0"/>
              <a:t>Ambulatorial VO </a:t>
            </a:r>
            <a:r>
              <a:rPr lang="pt-BR" dirty="0" err="1" smtClean="0"/>
              <a:t>Amoxclav</a:t>
            </a:r>
            <a:r>
              <a:rPr lang="pt-BR" dirty="0" smtClean="0"/>
              <a:t> 100mg/kg/dia ou IM </a:t>
            </a:r>
            <a:r>
              <a:rPr lang="pt-BR" dirty="0" err="1" smtClean="0"/>
              <a:t>Ceftriaxone</a:t>
            </a:r>
            <a:r>
              <a:rPr lang="pt-BR" dirty="0" smtClean="0"/>
              <a:t> 50mg/kg/dia</a:t>
            </a:r>
            <a:endParaRPr lang="pt-B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66925" y="395288"/>
            <a:ext cx="8561388" cy="599281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0150" y="354013"/>
            <a:ext cx="10356850" cy="650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1508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10106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42950" y="481013"/>
            <a:ext cx="10394950" cy="1622425"/>
          </a:xfrm>
        </p:spPr>
      </p:pic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Febre sem sinais localizatórios, Hospital Albert Einstein.</a:t>
            </a:r>
          </a:p>
          <a:p>
            <a:r>
              <a:rPr lang="pt-BR" smtClean="0"/>
              <a:t>Niska R, Bhuiya F, Xu J. National Hospital Ambulatory Medical Care Survey: 2007 emergency department summary. National health statistics reports. 2010(26):1-31. Epub 2010/08/24. </a:t>
            </a:r>
          </a:p>
          <a:p>
            <a:r>
              <a:rPr lang="pt-BR" smtClean="0"/>
              <a:t>Greenhow TL, Hung YY, Herz AM. Changing epidemiology of bacteremia in infants aged 1 week to 3 months. Pediatrics. 2012;129(3):e590-6. Epub 2012/03/01. 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/>
          </p:nvPr>
        </p:nvSpPr>
        <p:spPr bwMode="auto">
          <a:xfrm>
            <a:off x="1069975" y="246063"/>
            <a:ext cx="10058400" cy="1609725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cap="none" smtClean="0">
                <a:solidFill>
                  <a:srgbClr val="0000FF"/>
                </a:solidFill>
              </a:rPr>
              <a:t>Nota do Editor do site, Dr. Paulo R. Margotto</a:t>
            </a:r>
          </a:p>
        </p:txBody>
      </p:sp>
      <p:sp>
        <p:nvSpPr>
          <p:cNvPr id="34821" name="Rectangle 5"/>
          <p:cNvSpPr>
            <a:spLocks noGrp="1"/>
          </p:cNvSpPr>
          <p:nvPr>
            <p:ph type="body" idx="1"/>
          </p:nvPr>
        </p:nvSpPr>
        <p:spPr>
          <a:xfrm>
            <a:off x="1069975" y="1855788"/>
            <a:ext cx="10058400" cy="4051300"/>
          </a:xfrm>
        </p:spPr>
        <p:txBody>
          <a:bodyPr/>
          <a:lstStyle/>
          <a:p>
            <a:pPr algn="ctr"/>
            <a:r>
              <a:rPr lang="pt-BR" sz="3600" smtClean="0">
                <a:solidFill>
                  <a:srgbClr val="0000FF"/>
                </a:solidFill>
              </a:rPr>
              <a:t>Como interpretamos o Hemograma e o Líquor Céfaloraquidiano  no recém-nascido</a:t>
            </a:r>
          </a:p>
        </p:txBody>
      </p:sp>
      <p:pic>
        <p:nvPicPr>
          <p:cNvPr id="34822" name="Imagem 1"/>
          <p:cNvPicPr>
            <a:picLocks noChangeAspect="1" noChangeArrowheads="1"/>
          </p:cNvPicPr>
          <p:nvPr/>
        </p:nvPicPr>
        <p:blipFill>
          <a:blip r:embed="rId2">
            <a:lum bright="-6000" contrast="24000"/>
          </a:blip>
          <a:srcRect/>
          <a:stretch>
            <a:fillRect/>
          </a:stretch>
        </p:blipFill>
        <p:spPr bwMode="auto">
          <a:xfrm>
            <a:off x="1476375" y="3046413"/>
            <a:ext cx="3071813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3" name="Rectangle 7"/>
          <p:cNvSpPr>
            <a:spLocks noChangeArrowheads="1"/>
          </p:cNvSpPr>
          <p:nvPr/>
        </p:nvSpPr>
        <p:spPr bwMode="auto">
          <a:xfrm>
            <a:off x="4737100" y="3867150"/>
            <a:ext cx="74549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pt-BR" i="1"/>
              <a:t>Link Para Download:</a:t>
            </a:r>
            <a:endParaRPr lang="pt-BR"/>
          </a:p>
          <a:p>
            <a:pPr algn="ctr"/>
            <a:r>
              <a:rPr lang="pt-BR" i="1">
                <a:hlinkClick r:id="rId3"/>
              </a:rPr>
              <a:t>https://drive.google.com/open?id=0B5b9fOW0rJ3SRkRpUFMwVUxJZjA</a:t>
            </a:r>
            <a:endParaRPr lang="pt-BR" i="1"/>
          </a:p>
        </p:txBody>
      </p:sp>
      <p:sp>
        <p:nvSpPr>
          <p:cNvPr id="34824" name="Oval 8"/>
          <p:cNvSpPr>
            <a:spLocks noChangeArrowheads="1"/>
          </p:cNvSpPr>
          <p:nvPr/>
        </p:nvSpPr>
        <p:spPr bwMode="auto">
          <a:xfrm>
            <a:off x="4548188" y="5541963"/>
            <a:ext cx="6781800" cy="7223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2800" b="1">
                <a:solidFill>
                  <a:srgbClr val="FFFF00"/>
                </a:solidFill>
              </a:rPr>
              <a:t>Coloque agora no seu Smartphone!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5" descr="wwwwwwwwwwwwwwwwwwwwwww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1617663" y="485775"/>
            <a:ext cx="8626475" cy="621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083" name="Group 3"/>
          <p:cNvGraphicFramePr>
            <a:graphicFrameLocks noGrp="1"/>
          </p:cNvGraphicFramePr>
          <p:nvPr/>
        </p:nvGraphicFramePr>
        <p:xfrm>
          <a:off x="3119438" y="692150"/>
          <a:ext cx="6172200" cy="2994216"/>
        </p:xfrm>
        <a:graphic>
          <a:graphicData uri="http://schemas.openxmlformats.org/drawingml/2006/table">
            <a:tbl>
              <a:tblPr/>
              <a:tblGrid>
                <a:gridCol w="5334000"/>
                <a:gridCol w="838200"/>
              </a:tblGrid>
              <a:tr h="1190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E3611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Interpretação do leucograma no recém-nascido: valores normais para neutrófilos, linfócitos, monócitos e eosinófilos (PDF)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Autor(es): Barbara Manroe et al. Apresentação|: Ana Carla Holanda, Candice C. Q. de Araújo, Flávia Gomes de Campos, Camila Amaral Venuto, Paulo R. Margotto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E3611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 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rgbClr val="9E361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rgbClr val="9E361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65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E3611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Interpretação do leucograma no recém-nascido: valores normais para neutrófilos, linfócitos, monócitos e eosinófilos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Autor(es): Barbara Manroe e cl. Apresentação: Ana Carla H.V. de Andrade, Candice Cristina Q. de Araújo, Flávia Gomes de Campos, Camila Amaral Venuto, Paulo R. Margotto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E3611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      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36873" name="Picture 1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64650" y="2997200"/>
            <a:ext cx="38258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4" name="Picture 15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59900" y="6308725"/>
            <a:ext cx="28733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5" name="Text Box 20"/>
          <p:cNvSpPr txBox="1">
            <a:spLocks noChangeArrowheads="1"/>
          </p:cNvSpPr>
          <p:nvPr/>
        </p:nvSpPr>
        <p:spPr bwMode="auto">
          <a:xfrm>
            <a:off x="9910763" y="4168775"/>
            <a:ext cx="1768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pt-BR"/>
              <a:t>Clicar aqui!</a:t>
            </a:r>
          </a:p>
        </p:txBody>
      </p:sp>
      <p:sp>
        <p:nvSpPr>
          <p:cNvPr id="36876" name="Line 21"/>
          <p:cNvSpPr>
            <a:spLocks noChangeShapeType="1"/>
          </p:cNvSpPr>
          <p:nvPr/>
        </p:nvSpPr>
        <p:spPr bwMode="auto">
          <a:xfrm flipH="1" flipV="1">
            <a:off x="9647238" y="3284538"/>
            <a:ext cx="481012" cy="865187"/>
          </a:xfrm>
          <a:prstGeom prst="line">
            <a:avLst/>
          </a:prstGeom>
          <a:noFill/>
          <a:ln w="9525">
            <a:solidFill>
              <a:srgbClr val="F2A798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6877" name="Line 22"/>
          <p:cNvSpPr>
            <a:spLocks noChangeShapeType="1"/>
          </p:cNvSpPr>
          <p:nvPr/>
        </p:nvSpPr>
        <p:spPr bwMode="auto">
          <a:xfrm flipH="1">
            <a:off x="9551988" y="4581525"/>
            <a:ext cx="671512" cy="1727200"/>
          </a:xfrm>
          <a:prstGeom prst="line">
            <a:avLst/>
          </a:prstGeom>
          <a:noFill/>
          <a:ln w="9525">
            <a:solidFill>
              <a:srgbClr val="F2A798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cap="none" smtClean="0">
                <a:solidFill>
                  <a:srgbClr val="0000FF"/>
                </a:solidFill>
              </a:rPr>
              <a:t>Líquor céfalorraquidiano (LCR)</a:t>
            </a:r>
          </a:p>
        </p:txBody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b="1" smtClean="0"/>
              <a:t>                                       </a:t>
            </a:r>
            <a:r>
              <a:rPr lang="pt-BR" sz="1400" b="1" smtClean="0">
                <a:solidFill>
                  <a:srgbClr val="FF0000"/>
                </a:solidFill>
              </a:rPr>
              <a:t>LCR na meningite</a:t>
            </a:r>
            <a:r>
              <a:rPr lang="pt-BR" sz="1400" smtClean="0"/>
              <a:t>:células 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                                               &gt;  15/mm3  : suspeito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                                                &gt;  20/mm3  : meningite                         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			                -proteína: &gt;100mg%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                            </a:t>
            </a:r>
            <a:r>
              <a:rPr lang="pt-BR" sz="1400" b="1" smtClean="0"/>
              <a:t>Sempre avaliar glicemia antes da punção. O normal da glicorraquia: 80% da glicemia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		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                               </a:t>
            </a:r>
            <a:r>
              <a:rPr lang="pt-BR" sz="1400" b="1" smtClean="0">
                <a:solidFill>
                  <a:srgbClr val="FF0000"/>
                </a:solidFill>
              </a:rPr>
              <a:t>No caso de acidente</a:t>
            </a:r>
            <a:r>
              <a:rPr lang="pt-BR" sz="1400" smtClean="0"/>
              <a:t> (considerar punção atraumática quando </a:t>
            </a:r>
            <a:r>
              <a:rPr lang="pt-BR" sz="1400" smtClean="0">
                <a:sym typeface="Symbol" pitchFamily="18" charset="2"/>
              </a:rPr>
              <a:t></a:t>
            </a:r>
            <a:r>
              <a:rPr lang="pt-BR" sz="1400" smtClean="0"/>
              <a:t> 1000 hemácias/mm3)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- Descontar hemácias do número células :                                                   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    nº de hemácias </a:t>
            </a:r>
            <a:r>
              <a:rPr lang="en-US" sz="1400" smtClean="0">
                <a:latin typeface="Colonna MT" pitchFamily="82" charset="0"/>
                <a:sym typeface="Colonna MT" pitchFamily="82" charset="0"/>
              </a:rPr>
              <a:t>÷</a:t>
            </a:r>
            <a:r>
              <a:rPr lang="pt-BR" sz="1400" smtClean="0"/>
              <a:t> 700 ou  quando possível, 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                                                             Nº    de hemácias do hemograma </a:t>
            </a:r>
            <a:r>
              <a:rPr lang="en-US" sz="1400" smtClean="0">
                <a:latin typeface="Colonna MT" pitchFamily="82" charset="0"/>
                <a:sym typeface="Colonna MT" pitchFamily="82" charset="0"/>
              </a:rPr>
              <a:t>÷</a:t>
            </a:r>
            <a:r>
              <a:rPr lang="pt-BR" sz="1400" smtClean="0"/>
              <a:t> Nº de 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                                                            leucócitos do  hemograma  e dividir o Nº de 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                                                            hemácias do  LCR por este quociente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400" smtClean="0"/>
              <a:t>              -Descontar proteínas : Para cada 1000 hemácias, descontar 1,5mg%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2400" smtClean="0"/>
              <a:t>Os níveis de glicose e leucócitos no LCR neonatal mostram uma diminuição significativa e previsível em 2 e 4 horas, após uma punção lombar</a:t>
            </a:r>
          </a:p>
        </p:txBody>
      </p:sp>
      <p:graphicFrame>
        <p:nvGraphicFramePr>
          <p:cNvPr id="47125" name="Group 21"/>
          <p:cNvGraphicFramePr>
            <a:graphicFrameLocks noGrp="1"/>
          </p:cNvGraphicFramePr>
          <p:nvPr/>
        </p:nvGraphicFramePr>
        <p:xfrm>
          <a:off x="1450975" y="1114425"/>
          <a:ext cx="7885113" cy="1006475"/>
        </p:xfrm>
        <a:graphic>
          <a:graphicData uri="http://schemas.openxmlformats.org/drawingml/2006/table">
            <a:tbl>
              <a:tblPr/>
              <a:tblGrid>
                <a:gridCol w="7050088"/>
                <a:gridCol w="835025"/>
              </a:tblGrid>
              <a:tr h="1006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Efeito do atraso na an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Rockwel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lise dos parâmetros do l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Rockwel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quor cefalorraquidiano</a:t>
                      </a:r>
                      <a:b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</a:b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(Effect of delay in analysis on neonatal</a:t>
                      </a:r>
                      <a:b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</a:b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cerebrospinal fluid parameters)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N T Rajesh, Sourabh Dutta, Rajendra Prasad, et al. Apresenta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Rockwel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Ricardo Daher, Rafael Maciel, Tiago Vieira, Narc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Rockwel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lio Filho,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39942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01088" y="14636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3" name="AutoShape 29"/>
          <p:cNvSpPr>
            <a:spLocks noChangeArrowheads="1"/>
          </p:cNvSpPr>
          <p:nvPr/>
        </p:nvSpPr>
        <p:spPr bwMode="auto">
          <a:xfrm>
            <a:off x="11463338" y="6359525"/>
            <a:ext cx="533400" cy="196850"/>
          </a:xfrm>
          <a:prstGeom prst="rightArrow">
            <a:avLst>
              <a:gd name="adj1" fmla="val 50000"/>
              <a:gd name="adj2" fmla="val 6774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9944" name="Rectangle 8"/>
          <p:cNvSpPr>
            <a:spLocks noChangeArrowheads="1"/>
          </p:cNvSpPr>
          <p:nvPr/>
        </p:nvSpPr>
        <p:spPr bwMode="auto">
          <a:xfrm>
            <a:off x="2760663" y="274638"/>
            <a:ext cx="5365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Como corrigir um LCR quando se demora realizar?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92138" y="963613"/>
            <a:ext cx="10363200" cy="1143000"/>
          </a:xfrm>
        </p:spPr>
        <p:txBody>
          <a:bodyPr wrap="square" lIns="92075" tIns="46038" rIns="92075" bIns="46038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en-US" sz="2800" cap="none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Equações da reta para a predicção do verdadeiro valor do número de leucócitos do LCR e o verdadeiro valor da glicose do LCR a partir do tempo de atraso em analisar as amostras (geradas pelos modelos de regressão linear)</a:t>
            </a:r>
            <a:endParaRPr lang="pt-BR" sz="2800" cap="none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0963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14338" y="2359025"/>
            <a:ext cx="10363200" cy="4114800"/>
          </a:xfrm>
        </p:spPr>
      </p:pic>
      <p:sp>
        <p:nvSpPr>
          <p:cNvPr id="40964" name="AutoShape 29"/>
          <p:cNvSpPr>
            <a:spLocks noChangeArrowheads="1"/>
          </p:cNvSpPr>
          <p:nvPr/>
        </p:nvSpPr>
        <p:spPr bwMode="auto">
          <a:xfrm>
            <a:off x="11472863" y="6661150"/>
            <a:ext cx="533400" cy="196850"/>
          </a:xfrm>
          <a:prstGeom prst="rightArrow">
            <a:avLst>
              <a:gd name="adj1" fmla="val 50000"/>
              <a:gd name="adj2" fmla="val 6774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wrap="square" lIns="92075" tIns="46038" rIns="92075" bIns="46038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4800" cap="none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Correção do Líquor em função do atraso na sua realização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03313" y="3076575"/>
            <a:ext cx="9172575" cy="4114800"/>
          </a:xfrm>
        </p:spPr>
        <p:txBody>
          <a:bodyPr/>
          <a:lstStyle/>
          <a:p>
            <a:pPr algn="ctr"/>
            <a:r>
              <a:rPr lang="pt-BR" b="1" dirty="0" smtClean="0">
                <a:solidFill>
                  <a:srgbClr val="FF00FF"/>
                </a:solidFill>
              </a:rPr>
              <a:t>Por exemplo: o verdadeiro valor do número de leucócitos pode ser obtido multiplicando a contagem de 4 h por 1,3 e adicionar 5%  do valor da proteína.</a:t>
            </a:r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3313" y="2060575"/>
            <a:ext cx="9696450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2408238" y="3884613"/>
            <a:ext cx="60960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>
                <a:solidFill>
                  <a:srgbClr val="0000FF"/>
                </a:solidFill>
              </a:rPr>
              <a:t>LCR é um líquido corporal lábil.</a:t>
            </a:r>
          </a:p>
          <a:p>
            <a:pPr algn="ctr"/>
            <a:endParaRPr lang="pt-BR" sz="2400">
              <a:solidFill>
                <a:srgbClr val="0000FF"/>
              </a:solidFill>
            </a:endParaRPr>
          </a:p>
          <a:p>
            <a:pPr algn="ctr"/>
            <a:r>
              <a:rPr lang="pt-BR" sz="2400">
                <a:solidFill>
                  <a:srgbClr val="0000FF"/>
                </a:solidFill>
              </a:rPr>
              <a:t>Fortemente recomendado que a análise seja imediata.</a:t>
            </a:r>
          </a:p>
          <a:p>
            <a:pPr algn="ctr"/>
            <a:endParaRPr lang="pt-BR" sz="2400">
              <a:solidFill>
                <a:srgbClr val="0000FF"/>
              </a:solidFill>
            </a:endParaRPr>
          </a:p>
          <a:p>
            <a:pPr algn="ctr"/>
            <a:r>
              <a:rPr lang="pt-BR" sz="2400">
                <a:solidFill>
                  <a:srgbClr val="0000FF"/>
                </a:solidFill>
              </a:rPr>
              <a:t>O estudo prevê formas de contornar o problema.</a:t>
            </a:r>
          </a:p>
        </p:txBody>
      </p:sp>
      <p:sp>
        <p:nvSpPr>
          <p:cNvPr id="41990" name="AutoShape 29"/>
          <p:cNvSpPr>
            <a:spLocks noChangeArrowheads="1"/>
          </p:cNvSpPr>
          <p:nvPr/>
        </p:nvSpPr>
        <p:spPr bwMode="auto">
          <a:xfrm>
            <a:off x="11472863" y="6661150"/>
            <a:ext cx="533400" cy="196850"/>
          </a:xfrm>
          <a:prstGeom prst="rightArrow">
            <a:avLst>
              <a:gd name="adj1" fmla="val 50000"/>
              <a:gd name="adj2" fmla="val 6774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866900" y="1628775"/>
            <a:ext cx="8597900" cy="3881438"/>
          </a:xfrm>
        </p:spPr>
        <p:txBody>
          <a:bodyPr/>
          <a:lstStyle/>
          <a:p>
            <a:pPr algn="ctr"/>
            <a:r>
              <a:rPr lang="pt-BR" sz="2400" smtClean="0"/>
              <a:t>Um dado alarmante do estudo é a alta quantidade de meningites que não seriam diagnosticados se as amostras forem processadas após algumas horas.</a:t>
            </a:r>
          </a:p>
          <a:p>
            <a:pPr algn="ctr"/>
            <a:endParaRPr lang="pt-BR" sz="2400" smtClean="0"/>
          </a:p>
          <a:p>
            <a:pPr algn="ctr"/>
            <a:r>
              <a:rPr lang="pt-BR" sz="2400" smtClean="0">
                <a:solidFill>
                  <a:srgbClr val="0000FF"/>
                </a:solidFill>
              </a:rPr>
              <a:t>As equações de regressão linear podem ajudar a corrigir um atraso na análise do LCR.</a:t>
            </a:r>
          </a:p>
          <a:p>
            <a:pPr algn="ctr"/>
            <a:endParaRPr lang="pt-BR" sz="2400" smtClean="0">
              <a:solidFill>
                <a:srgbClr val="0000FF"/>
              </a:solidFill>
            </a:endParaRPr>
          </a:p>
        </p:txBody>
      </p:sp>
      <p:sp>
        <p:nvSpPr>
          <p:cNvPr id="43011" name="AutoShape 29"/>
          <p:cNvSpPr>
            <a:spLocks noChangeArrowheads="1"/>
          </p:cNvSpPr>
          <p:nvPr/>
        </p:nvSpPr>
        <p:spPr bwMode="auto">
          <a:xfrm>
            <a:off x="11472863" y="6661150"/>
            <a:ext cx="533400" cy="196850"/>
          </a:xfrm>
          <a:prstGeom prst="rightArrow">
            <a:avLst>
              <a:gd name="adj1" fmla="val 50000"/>
              <a:gd name="adj2" fmla="val 6774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ipo de Madeira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Tipo de Madeira</Template>
  <TotalTime>124</TotalTime>
  <Words>968</Words>
  <Application>Microsoft Macintosh PowerPoint</Application>
  <PresentationFormat>Personalizar</PresentationFormat>
  <Paragraphs>181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6" baseType="lpstr">
      <vt:lpstr>Tipo de Madeira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ANTIBIOTICOTERAPIA:</vt:lpstr>
      <vt:lpstr>ANTIBIOTICOTERAPIA:</vt:lpstr>
      <vt:lpstr>Slide 14</vt:lpstr>
      <vt:lpstr>Slide 15</vt:lpstr>
      <vt:lpstr>Slide 16</vt:lpstr>
      <vt:lpstr>Slide 17</vt:lpstr>
      <vt:lpstr>Nota do Editor do site, Dr. Paulo R. Margotto</vt:lpstr>
      <vt:lpstr>Slide 19</vt:lpstr>
      <vt:lpstr>Slide 20</vt:lpstr>
      <vt:lpstr>Líquor céfalorraquidiano (LCR)</vt:lpstr>
      <vt:lpstr>Slide 22</vt:lpstr>
      <vt:lpstr>Equações da reta para a predicção do verdadeiro valor do número de leucócitos do LCR e o verdadeiro valor da glicose do LCR a partir do tempo de atraso em analisar as amostras (geradas pelos modelos de regressão linear)</vt:lpstr>
      <vt:lpstr>Correção do Líquor em função do atraso na sua realização</vt:lpstr>
      <vt:lpstr>Slide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fEBRE SEM SINAIS LOCALIZATÓRIOS (fssl)</dc:title>
  <dc:creator>rodrigo zago</dc:creator>
  <cp:lastModifiedBy>Paulo</cp:lastModifiedBy>
  <cp:revision>17</cp:revision>
  <dcterms:created xsi:type="dcterms:W3CDTF">2017-02-01T19:59:20Z</dcterms:created>
  <dcterms:modified xsi:type="dcterms:W3CDTF">2017-03-16T21:34:06Z</dcterms:modified>
</cp:coreProperties>
</file>