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layout3.xml" ContentType="application/vnd.openxmlformats-officedocument.drawingml.diagram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80" r:id="rId3"/>
    <p:sldId id="258" r:id="rId4"/>
    <p:sldId id="282" r:id="rId5"/>
    <p:sldId id="281" r:id="rId6"/>
    <p:sldId id="283" r:id="rId7"/>
    <p:sldId id="260" r:id="rId8"/>
    <p:sldId id="261" r:id="rId9"/>
    <p:sldId id="263" r:id="rId10"/>
    <p:sldId id="262" r:id="rId11"/>
    <p:sldId id="264" r:id="rId12"/>
    <p:sldId id="265" r:id="rId13"/>
    <p:sldId id="266" r:id="rId14"/>
    <p:sldId id="267" r:id="rId15"/>
    <p:sldId id="268" r:id="rId16"/>
    <p:sldId id="269" r:id="rId17"/>
    <p:sldId id="270" r:id="rId18"/>
    <p:sldId id="284" r:id="rId19"/>
    <p:sldId id="272" r:id="rId20"/>
    <p:sldId id="273" r:id="rId21"/>
    <p:sldId id="274" r:id="rId22"/>
    <p:sldId id="275" r:id="rId23"/>
    <p:sldId id="285" r:id="rId24"/>
    <p:sldId id="276" r:id="rId25"/>
    <p:sldId id="286" r:id="rId26"/>
    <p:sldId id="277" r:id="rId27"/>
    <p:sldId id="278" r:id="rId28"/>
    <p:sldId id="287" r:id="rId29"/>
    <p:sldId id="288" r:id="rId30"/>
    <p:sldId id="289" r:id="rId31"/>
    <p:sldId id="290" r:id="rId32"/>
    <p:sldId id="291" r:id="rId33"/>
    <p:sldId id="292" r:id="rId34"/>
    <p:sldId id="293" r:id="rId35"/>
    <p:sldId id="294"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10" r:id="rId50"/>
    <p:sldId id="311" r:id="rId51"/>
    <p:sldId id="312" r:id="rId52"/>
    <p:sldId id="313" r:id="rId53"/>
    <p:sldId id="314" r:id="rId54"/>
    <p:sldId id="315" r:id="rId55"/>
    <p:sldId id="316" r:id="rId56"/>
    <p:sldId id="317" r:id="rId57"/>
    <p:sldId id="318" r:id="rId58"/>
    <p:sldId id="319" r:id="rId59"/>
    <p:sldId id="320" r:id="rId60"/>
    <p:sldId id="279" r:id="rId6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3333FF"/>
    <a:srgbClr val="FF66CC"/>
    <a:srgbClr val="CC66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86" autoAdjust="0"/>
    <p:restoredTop sz="90665" autoAdjust="0"/>
  </p:normalViewPr>
  <p:slideViewPr>
    <p:cSldViewPr snapToGrid="0">
      <p:cViewPr varScale="1">
        <p:scale>
          <a:sx n="85" d="100"/>
          <a:sy n="85" d="100"/>
        </p:scale>
        <p:origin x="-101" y="-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92572E-E25B-4A1C-89A3-F058FAF28017}"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pt-BR"/>
        </a:p>
      </dgm:t>
    </dgm:pt>
    <dgm:pt modelId="{E5B304CD-AC0F-4C1F-AB98-9596D8607F86}">
      <dgm:prSet phldrT="[Texto]"/>
      <dgm:spPr/>
      <dgm:t>
        <a:bodyPr/>
        <a:lstStyle/>
        <a:p>
          <a:r>
            <a:rPr lang="pt-BR" dirty="0" smtClean="0"/>
            <a:t>RN muito prematuros* em</a:t>
          </a:r>
        </a:p>
        <a:p>
          <a:r>
            <a:rPr lang="pt-BR" dirty="0" smtClean="0"/>
            <a:t>insuficiência respiratória</a:t>
          </a:r>
        </a:p>
      </dgm:t>
    </dgm:pt>
    <dgm:pt modelId="{C412FFDC-670C-4FBF-BE42-C9A3C5C40851}" type="parTrans" cxnId="{F57E1DFE-9F0E-4638-A417-2D46741EB127}">
      <dgm:prSet/>
      <dgm:spPr/>
      <dgm:t>
        <a:bodyPr/>
        <a:lstStyle/>
        <a:p>
          <a:endParaRPr lang="pt-BR"/>
        </a:p>
      </dgm:t>
    </dgm:pt>
    <dgm:pt modelId="{DDF9AB73-8BE2-417B-AA43-0A7FB2493D99}" type="sibTrans" cxnId="{F57E1DFE-9F0E-4638-A417-2D46741EB127}">
      <dgm:prSet/>
      <dgm:spPr/>
      <dgm:t>
        <a:bodyPr/>
        <a:lstStyle/>
        <a:p>
          <a:endParaRPr lang="pt-BR"/>
        </a:p>
      </dgm:t>
    </dgm:pt>
    <dgm:pt modelId="{0E583BC7-94EF-4CC7-9E30-E1CA0C3166D6}">
      <dgm:prSet phldrT="[Texto]"/>
      <dgm:spPr/>
      <dgm:t>
        <a:bodyPr/>
        <a:lstStyle/>
        <a:p>
          <a:r>
            <a:rPr lang="pt-BR" dirty="0" smtClean="0"/>
            <a:t>Interrupção da ventilação </a:t>
          </a:r>
        </a:p>
        <a:p>
          <a:r>
            <a:rPr lang="pt-BR" dirty="0" smtClean="0"/>
            <a:t>mecânica o mais precoce possível</a:t>
          </a:r>
          <a:endParaRPr lang="pt-BR" dirty="0"/>
        </a:p>
      </dgm:t>
    </dgm:pt>
    <dgm:pt modelId="{C727C148-2A09-4D61-B102-73741D541F14}" type="parTrans" cxnId="{BA9031B3-BA11-4B1F-94B4-67FF71598455}">
      <dgm:prSet/>
      <dgm:spPr/>
      <dgm:t>
        <a:bodyPr/>
        <a:lstStyle/>
        <a:p>
          <a:endParaRPr lang="pt-BR"/>
        </a:p>
      </dgm:t>
    </dgm:pt>
    <dgm:pt modelId="{00FB4BF5-9771-4489-ACD5-72E38DCCB3D5}" type="sibTrans" cxnId="{BA9031B3-BA11-4B1F-94B4-67FF71598455}">
      <dgm:prSet/>
      <dgm:spPr/>
      <dgm:t>
        <a:bodyPr/>
        <a:lstStyle/>
        <a:p>
          <a:endParaRPr lang="pt-BR"/>
        </a:p>
      </dgm:t>
    </dgm:pt>
    <dgm:pt modelId="{2FFF440B-8A9E-43C3-BB98-4975A91B420E}">
      <dgm:prSet phldrT="[Texto]" custT="1"/>
      <dgm:spPr/>
      <dgm:t>
        <a:bodyPr/>
        <a:lstStyle/>
        <a:p>
          <a:r>
            <a:rPr lang="pt-BR" sz="2200" dirty="0" smtClean="0"/>
            <a:t>Suporte respiratório não-invasivo (O2 suplementar e CPAP em </a:t>
          </a:r>
          <a:r>
            <a:rPr lang="pt-BR" sz="2200" dirty="0" err="1" smtClean="0"/>
            <a:t>prongas</a:t>
          </a:r>
          <a:r>
            <a:rPr lang="pt-BR" sz="2200" dirty="0" smtClean="0"/>
            <a:t> nasais).³</a:t>
          </a:r>
          <a:endParaRPr lang="pt-BR" sz="2200" dirty="0"/>
        </a:p>
      </dgm:t>
    </dgm:pt>
    <dgm:pt modelId="{B49DDEDF-C26E-4917-B482-D3512E7F6D25}" type="parTrans" cxnId="{52C3F4BD-3CBB-4298-9641-2C8600979F80}">
      <dgm:prSet/>
      <dgm:spPr/>
      <dgm:t>
        <a:bodyPr/>
        <a:lstStyle/>
        <a:p>
          <a:endParaRPr lang="pt-BR"/>
        </a:p>
      </dgm:t>
    </dgm:pt>
    <dgm:pt modelId="{571D8D0D-D7DF-4431-BC1B-FA869D58966D}" type="sibTrans" cxnId="{52C3F4BD-3CBB-4298-9641-2C8600979F80}">
      <dgm:prSet/>
      <dgm:spPr/>
      <dgm:t>
        <a:bodyPr/>
        <a:lstStyle/>
        <a:p>
          <a:endParaRPr lang="pt-BR"/>
        </a:p>
      </dgm:t>
    </dgm:pt>
    <dgm:pt modelId="{4E456379-D106-4F86-BFE4-9A92DA351E71}" type="pres">
      <dgm:prSet presAssocID="{9992572E-E25B-4A1C-89A3-F058FAF28017}" presName="outerComposite" presStyleCnt="0">
        <dgm:presLayoutVars>
          <dgm:chMax val="5"/>
          <dgm:dir/>
          <dgm:resizeHandles val="exact"/>
        </dgm:presLayoutVars>
      </dgm:prSet>
      <dgm:spPr/>
      <dgm:t>
        <a:bodyPr/>
        <a:lstStyle/>
        <a:p>
          <a:endParaRPr lang="pt-BR"/>
        </a:p>
      </dgm:t>
    </dgm:pt>
    <dgm:pt modelId="{F899DB6A-2646-4806-9CB6-EA91BD0404CA}" type="pres">
      <dgm:prSet presAssocID="{9992572E-E25B-4A1C-89A3-F058FAF28017}" presName="dummyMaxCanvas" presStyleCnt="0">
        <dgm:presLayoutVars/>
      </dgm:prSet>
      <dgm:spPr/>
    </dgm:pt>
    <dgm:pt modelId="{CCCDD289-E188-4749-A436-4A182FFA56D7}" type="pres">
      <dgm:prSet presAssocID="{9992572E-E25B-4A1C-89A3-F058FAF28017}" presName="ThreeNodes_1" presStyleLbl="node1" presStyleIdx="0" presStyleCnt="3" custLinFactNeighborX="974" custLinFactNeighborY="0">
        <dgm:presLayoutVars>
          <dgm:bulletEnabled val="1"/>
        </dgm:presLayoutVars>
      </dgm:prSet>
      <dgm:spPr/>
      <dgm:t>
        <a:bodyPr/>
        <a:lstStyle/>
        <a:p>
          <a:endParaRPr lang="pt-BR"/>
        </a:p>
      </dgm:t>
    </dgm:pt>
    <dgm:pt modelId="{A569BA20-E650-4625-B1BA-FF921D6958CA}" type="pres">
      <dgm:prSet presAssocID="{9992572E-E25B-4A1C-89A3-F058FAF28017}" presName="ThreeNodes_2" presStyleLbl="node1" presStyleIdx="1" presStyleCnt="3">
        <dgm:presLayoutVars>
          <dgm:bulletEnabled val="1"/>
        </dgm:presLayoutVars>
      </dgm:prSet>
      <dgm:spPr/>
      <dgm:t>
        <a:bodyPr/>
        <a:lstStyle/>
        <a:p>
          <a:endParaRPr lang="pt-BR"/>
        </a:p>
      </dgm:t>
    </dgm:pt>
    <dgm:pt modelId="{C823F733-6179-4132-AD20-1F240A578AA6}" type="pres">
      <dgm:prSet presAssocID="{9992572E-E25B-4A1C-89A3-F058FAF28017}" presName="ThreeNodes_3" presStyleLbl="node1" presStyleIdx="2" presStyleCnt="3">
        <dgm:presLayoutVars>
          <dgm:bulletEnabled val="1"/>
        </dgm:presLayoutVars>
      </dgm:prSet>
      <dgm:spPr/>
      <dgm:t>
        <a:bodyPr/>
        <a:lstStyle/>
        <a:p>
          <a:endParaRPr lang="pt-BR"/>
        </a:p>
      </dgm:t>
    </dgm:pt>
    <dgm:pt modelId="{FCA61C50-7D2F-40C9-A282-C602117AD1AD}" type="pres">
      <dgm:prSet presAssocID="{9992572E-E25B-4A1C-89A3-F058FAF28017}" presName="ThreeConn_1-2" presStyleLbl="fgAccFollowNode1" presStyleIdx="0" presStyleCnt="2">
        <dgm:presLayoutVars>
          <dgm:bulletEnabled val="1"/>
        </dgm:presLayoutVars>
      </dgm:prSet>
      <dgm:spPr/>
      <dgm:t>
        <a:bodyPr/>
        <a:lstStyle/>
        <a:p>
          <a:endParaRPr lang="pt-BR"/>
        </a:p>
      </dgm:t>
    </dgm:pt>
    <dgm:pt modelId="{EC9E4C40-D3F8-476B-AF28-A3F36594E58D}" type="pres">
      <dgm:prSet presAssocID="{9992572E-E25B-4A1C-89A3-F058FAF28017}" presName="ThreeConn_2-3" presStyleLbl="fgAccFollowNode1" presStyleIdx="1" presStyleCnt="2">
        <dgm:presLayoutVars>
          <dgm:bulletEnabled val="1"/>
        </dgm:presLayoutVars>
      </dgm:prSet>
      <dgm:spPr/>
      <dgm:t>
        <a:bodyPr/>
        <a:lstStyle/>
        <a:p>
          <a:endParaRPr lang="pt-BR"/>
        </a:p>
      </dgm:t>
    </dgm:pt>
    <dgm:pt modelId="{37EB542F-3BE0-499A-AC0B-183867CD1711}" type="pres">
      <dgm:prSet presAssocID="{9992572E-E25B-4A1C-89A3-F058FAF28017}" presName="ThreeNodes_1_text" presStyleLbl="node1" presStyleIdx="2" presStyleCnt="3">
        <dgm:presLayoutVars>
          <dgm:bulletEnabled val="1"/>
        </dgm:presLayoutVars>
      </dgm:prSet>
      <dgm:spPr/>
      <dgm:t>
        <a:bodyPr/>
        <a:lstStyle/>
        <a:p>
          <a:endParaRPr lang="pt-BR"/>
        </a:p>
      </dgm:t>
    </dgm:pt>
    <dgm:pt modelId="{D6BD44CC-E0A3-4E57-BE99-FEB65FAEA8AB}" type="pres">
      <dgm:prSet presAssocID="{9992572E-E25B-4A1C-89A3-F058FAF28017}" presName="ThreeNodes_2_text" presStyleLbl="node1" presStyleIdx="2" presStyleCnt="3">
        <dgm:presLayoutVars>
          <dgm:bulletEnabled val="1"/>
        </dgm:presLayoutVars>
      </dgm:prSet>
      <dgm:spPr/>
      <dgm:t>
        <a:bodyPr/>
        <a:lstStyle/>
        <a:p>
          <a:endParaRPr lang="pt-BR"/>
        </a:p>
      </dgm:t>
    </dgm:pt>
    <dgm:pt modelId="{43A00551-BEBB-4AC3-A259-325DF8A9BC80}" type="pres">
      <dgm:prSet presAssocID="{9992572E-E25B-4A1C-89A3-F058FAF28017}" presName="ThreeNodes_3_text" presStyleLbl="node1" presStyleIdx="2" presStyleCnt="3">
        <dgm:presLayoutVars>
          <dgm:bulletEnabled val="1"/>
        </dgm:presLayoutVars>
      </dgm:prSet>
      <dgm:spPr/>
      <dgm:t>
        <a:bodyPr/>
        <a:lstStyle/>
        <a:p>
          <a:endParaRPr lang="pt-BR"/>
        </a:p>
      </dgm:t>
    </dgm:pt>
  </dgm:ptLst>
  <dgm:cxnLst>
    <dgm:cxn modelId="{B7263918-A286-4FE3-B592-99857DDCF641}" type="presOf" srcId="{00FB4BF5-9771-4489-ACD5-72E38DCCB3D5}" destId="{EC9E4C40-D3F8-476B-AF28-A3F36594E58D}" srcOrd="0" destOrd="0" presId="urn:microsoft.com/office/officeart/2005/8/layout/vProcess5"/>
    <dgm:cxn modelId="{F18EE4FC-D9F5-47C8-913D-2FDDAE0EFAC7}" type="presOf" srcId="{9992572E-E25B-4A1C-89A3-F058FAF28017}" destId="{4E456379-D106-4F86-BFE4-9A92DA351E71}" srcOrd="0" destOrd="0" presId="urn:microsoft.com/office/officeart/2005/8/layout/vProcess5"/>
    <dgm:cxn modelId="{3247DECA-124B-4060-9E42-933A39916A19}" type="presOf" srcId="{0E583BC7-94EF-4CC7-9E30-E1CA0C3166D6}" destId="{A569BA20-E650-4625-B1BA-FF921D6958CA}" srcOrd="0" destOrd="0" presId="urn:microsoft.com/office/officeart/2005/8/layout/vProcess5"/>
    <dgm:cxn modelId="{A7DF79F1-E9AD-4445-8AF3-2CE5597D4816}" type="presOf" srcId="{2FFF440B-8A9E-43C3-BB98-4975A91B420E}" destId="{C823F733-6179-4132-AD20-1F240A578AA6}" srcOrd="0" destOrd="0" presId="urn:microsoft.com/office/officeart/2005/8/layout/vProcess5"/>
    <dgm:cxn modelId="{52C3F4BD-3CBB-4298-9641-2C8600979F80}" srcId="{9992572E-E25B-4A1C-89A3-F058FAF28017}" destId="{2FFF440B-8A9E-43C3-BB98-4975A91B420E}" srcOrd="2" destOrd="0" parTransId="{B49DDEDF-C26E-4917-B482-D3512E7F6D25}" sibTransId="{571D8D0D-D7DF-4431-BC1B-FA869D58966D}"/>
    <dgm:cxn modelId="{F30E7FA9-0789-4D33-94E8-E2A4FECFC9D9}" type="presOf" srcId="{E5B304CD-AC0F-4C1F-AB98-9596D8607F86}" destId="{CCCDD289-E188-4749-A436-4A182FFA56D7}" srcOrd="0" destOrd="0" presId="urn:microsoft.com/office/officeart/2005/8/layout/vProcess5"/>
    <dgm:cxn modelId="{4267742A-7FE6-4625-BEB7-42492F6E618A}" type="presOf" srcId="{E5B304CD-AC0F-4C1F-AB98-9596D8607F86}" destId="{37EB542F-3BE0-499A-AC0B-183867CD1711}" srcOrd="1" destOrd="0" presId="urn:microsoft.com/office/officeart/2005/8/layout/vProcess5"/>
    <dgm:cxn modelId="{F57E1DFE-9F0E-4638-A417-2D46741EB127}" srcId="{9992572E-E25B-4A1C-89A3-F058FAF28017}" destId="{E5B304CD-AC0F-4C1F-AB98-9596D8607F86}" srcOrd="0" destOrd="0" parTransId="{C412FFDC-670C-4FBF-BE42-C9A3C5C40851}" sibTransId="{DDF9AB73-8BE2-417B-AA43-0A7FB2493D99}"/>
    <dgm:cxn modelId="{11D4A3F5-5CD1-4A59-A13E-525E12E6FF55}" type="presOf" srcId="{0E583BC7-94EF-4CC7-9E30-E1CA0C3166D6}" destId="{D6BD44CC-E0A3-4E57-BE99-FEB65FAEA8AB}" srcOrd="1" destOrd="0" presId="urn:microsoft.com/office/officeart/2005/8/layout/vProcess5"/>
    <dgm:cxn modelId="{BA9031B3-BA11-4B1F-94B4-67FF71598455}" srcId="{9992572E-E25B-4A1C-89A3-F058FAF28017}" destId="{0E583BC7-94EF-4CC7-9E30-E1CA0C3166D6}" srcOrd="1" destOrd="0" parTransId="{C727C148-2A09-4D61-B102-73741D541F14}" sibTransId="{00FB4BF5-9771-4489-ACD5-72E38DCCB3D5}"/>
    <dgm:cxn modelId="{E4A52C5C-8959-4799-A626-2125616A5230}" type="presOf" srcId="{DDF9AB73-8BE2-417B-AA43-0A7FB2493D99}" destId="{FCA61C50-7D2F-40C9-A282-C602117AD1AD}" srcOrd="0" destOrd="0" presId="urn:microsoft.com/office/officeart/2005/8/layout/vProcess5"/>
    <dgm:cxn modelId="{588AA787-6DD3-43C2-B004-62E9BFBD59E8}" type="presOf" srcId="{2FFF440B-8A9E-43C3-BB98-4975A91B420E}" destId="{43A00551-BEBB-4AC3-A259-325DF8A9BC80}" srcOrd="1" destOrd="0" presId="urn:microsoft.com/office/officeart/2005/8/layout/vProcess5"/>
    <dgm:cxn modelId="{030C24B4-8713-4C92-A3AD-C965DD0D67AA}" type="presParOf" srcId="{4E456379-D106-4F86-BFE4-9A92DA351E71}" destId="{F899DB6A-2646-4806-9CB6-EA91BD0404CA}" srcOrd="0" destOrd="0" presId="urn:microsoft.com/office/officeart/2005/8/layout/vProcess5"/>
    <dgm:cxn modelId="{3E5278D6-B6AE-4421-9FD6-AAD45DB39FAF}" type="presParOf" srcId="{4E456379-D106-4F86-BFE4-9A92DA351E71}" destId="{CCCDD289-E188-4749-A436-4A182FFA56D7}" srcOrd="1" destOrd="0" presId="urn:microsoft.com/office/officeart/2005/8/layout/vProcess5"/>
    <dgm:cxn modelId="{58D69301-65DD-422A-B349-B98D82438CC9}" type="presParOf" srcId="{4E456379-D106-4F86-BFE4-9A92DA351E71}" destId="{A569BA20-E650-4625-B1BA-FF921D6958CA}" srcOrd="2" destOrd="0" presId="urn:microsoft.com/office/officeart/2005/8/layout/vProcess5"/>
    <dgm:cxn modelId="{18EBBC0C-DCFB-484D-8EAF-3CC4ACB25FE4}" type="presParOf" srcId="{4E456379-D106-4F86-BFE4-9A92DA351E71}" destId="{C823F733-6179-4132-AD20-1F240A578AA6}" srcOrd="3" destOrd="0" presId="urn:microsoft.com/office/officeart/2005/8/layout/vProcess5"/>
    <dgm:cxn modelId="{0C989BB6-0FBD-4128-96B4-CC9516C4981F}" type="presParOf" srcId="{4E456379-D106-4F86-BFE4-9A92DA351E71}" destId="{FCA61C50-7D2F-40C9-A282-C602117AD1AD}" srcOrd="4" destOrd="0" presId="urn:microsoft.com/office/officeart/2005/8/layout/vProcess5"/>
    <dgm:cxn modelId="{55441827-C2A4-4DFC-BE1A-0C9C36365821}" type="presParOf" srcId="{4E456379-D106-4F86-BFE4-9A92DA351E71}" destId="{EC9E4C40-D3F8-476B-AF28-A3F36594E58D}" srcOrd="5" destOrd="0" presId="urn:microsoft.com/office/officeart/2005/8/layout/vProcess5"/>
    <dgm:cxn modelId="{C19722A5-9F95-49FE-BD10-970F3E549DA4}" type="presParOf" srcId="{4E456379-D106-4F86-BFE4-9A92DA351E71}" destId="{37EB542F-3BE0-499A-AC0B-183867CD1711}" srcOrd="6" destOrd="0" presId="urn:microsoft.com/office/officeart/2005/8/layout/vProcess5"/>
    <dgm:cxn modelId="{8A88E101-CACB-4853-86AB-51B5F664455D}" type="presParOf" srcId="{4E456379-D106-4F86-BFE4-9A92DA351E71}" destId="{D6BD44CC-E0A3-4E57-BE99-FEB65FAEA8AB}" srcOrd="7" destOrd="0" presId="urn:microsoft.com/office/officeart/2005/8/layout/vProcess5"/>
    <dgm:cxn modelId="{6A8EBCEE-D82D-46C3-AFE2-A63A687D6A5B}" type="presParOf" srcId="{4E456379-D106-4F86-BFE4-9A92DA351E71}" destId="{43A00551-BEBB-4AC3-A259-325DF8A9BC80}" srcOrd="8" destOrd="0" presId="urn:microsoft.com/office/officeart/2005/8/layout/vProcess5"/>
  </dgm:cxnLst>
  <dgm:bg/>
  <dgm:whole/>
</dgm:dataModel>
</file>

<file path=ppt/diagrams/data2.xml><?xml version="1.0" encoding="utf-8"?>
<dgm:dataModel xmlns:dgm="http://schemas.openxmlformats.org/drawingml/2006/diagram" xmlns:a="http://schemas.openxmlformats.org/drawingml/2006/main">
  <dgm:ptLst>
    <dgm:pt modelId="{CDCED232-A520-410A-B1E3-667F9ED0282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pt-BR"/>
        </a:p>
      </dgm:t>
    </dgm:pt>
    <dgm:pt modelId="{0112B380-A884-426F-BDEF-F3B3D90FB6C1}">
      <dgm:prSet phldrT="[Texto]"/>
      <dgm:spPr/>
      <dgm:t>
        <a:bodyPr/>
        <a:lstStyle/>
        <a:p>
          <a:r>
            <a:rPr lang="pt-BR" dirty="0" smtClean="0"/>
            <a:t>1991-1992</a:t>
          </a:r>
          <a:endParaRPr lang="pt-BR" dirty="0"/>
        </a:p>
      </dgm:t>
    </dgm:pt>
    <dgm:pt modelId="{3B9F0EA0-0202-4FDC-BF2D-1EC6AB702073}" type="parTrans" cxnId="{6BBD8C8A-C969-4402-BFEB-5D2A0188B91C}">
      <dgm:prSet/>
      <dgm:spPr/>
      <dgm:t>
        <a:bodyPr/>
        <a:lstStyle/>
        <a:p>
          <a:endParaRPr lang="pt-BR"/>
        </a:p>
      </dgm:t>
    </dgm:pt>
    <dgm:pt modelId="{7D39D06C-6875-4C05-8AF1-D1C0949B0E1B}" type="sibTrans" cxnId="{6BBD8C8A-C969-4402-BFEB-5D2A0188B91C}">
      <dgm:prSet/>
      <dgm:spPr/>
      <dgm:t>
        <a:bodyPr/>
        <a:lstStyle/>
        <a:p>
          <a:endParaRPr lang="pt-BR"/>
        </a:p>
      </dgm:t>
    </dgm:pt>
    <dgm:pt modelId="{866AED03-9D3A-418E-BE77-771A7BB87D4D}">
      <dgm:prSet phldrT="[Texto]"/>
      <dgm:spPr/>
      <dgm:t>
        <a:bodyPr/>
        <a:lstStyle/>
        <a:p>
          <a:r>
            <a:rPr lang="pt-BR" dirty="0" smtClean="0"/>
            <a:t>Antes do uso de glicocorticoide pré-natal e terapia de surfactante</a:t>
          </a:r>
          <a:endParaRPr lang="pt-BR" dirty="0"/>
        </a:p>
      </dgm:t>
    </dgm:pt>
    <dgm:pt modelId="{34830DFE-F03D-4CEF-A1B9-2F4565DE29D8}" type="parTrans" cxnId="{B6B28C9D-7BBC-43AA-A2EF-CDF4CBFAA8AE}">
      <dgm:prSet/>
      <dgm:spPr/>
      <dgm:t>
        <a:bodyPr/>
        <a:lstStyle/>
        <a:p>
          <a:endParaRPr lang="pt-BR"/>
        </a:p>
      </dgm:t>
    </dgm:pt>
    <dgm:pt modelId="{E912AFF2-C9D0-4979-8E88-9F98AF2DD3EE}" type="sibTrans" cxnId="{B6B28C9D-7BBC-43AA-A2EF-CDF4CBFAA8AE}">
      <dgm:prSet/>
      <dgm:spPr/>
      <dgm:t>
        <a:bodyPr/>
        <a:lstStyle/>
        <a:p>
          <a:endParaRPr lang="pt-BR"/>
        </a:p>
      </dgm:t>
    </dgm:pt>
    <dgm:pt modelId="{9FA44610-8600-4187-A9E2-29D37015A634}">
      <dgm:prSet phldrT="[Texto]"/>
      <dgm:spPr/>
      <dgm:t>
        <a:bodyPr/>
        <a:lstStyle/>
        <a:p>
          <a:r>
            <a:rPr lang="pt-BR" dirty="0" smtClean="0"/>
            <a:t>1997</a:t>
          </a:r>
          <a:endParaRPr lang="pt-BR" dirty="0"/>
        </a:p>
      </dgm:t>
    </dgm:pt>
    <dgm:pt modelId="{4E38C80C-6BDB-4846-9937-E3E34ED44D82}" type="parTrans" cxnId="{5788B45B-0D3E-4E3C-BA87-CD7CC0A8253C}">
      <dgm:prSet/>
      <dgm:spPr/>
      <dgm:t>
        <a:bodyPr/>
        <a:lstStyle/>
        <a:p>
          <a:endParaRPr lang="pt-BR"/>
        </a:p>
      </dgm:t>
    </dgm:pt>
    <dgm:pt modelId="{8190FF8A-9F84-4893-80CF-D6482418E332}" type="sibTrans" cxnId="{5788B45B-0D3E-4E3C-BA87-CD7CC0A8253C}">
      <dgm:prSet/>
      <dgm:spPr/>
      <dgm:t>
        <a:bodyPr/>
        <a:lstStyle/>
        <a:p>
          <a:endParaRPr lang="pt-BR"/>
        </a:p>
      </dgm:t>
    </dgm:pt>
    <dgm:pt modelId="{AAC7C6EB-4A4C-431C-BA4A-BE34AF7BF7F3}">
      <dgm:prSet phldrT="[Texto]"/>
      <dgm:spPr/>
      <dgm:t>
        <a:bodyPr/>
        <a:lstStyle/>
        <a:p>
          <a:r>
            <a:rPr lang="pt-BR" dirty="0" smtClean="0"/>
            <a:t>Uso acentuado de glicocorticoides no período pós-natal.</a:t>
          </a:r>
          <a:endParaRPr lang="pt-BR" dirty="0"/>
        </a:p>
      </dgm:t>
    </dgm:pt>
    <dgm:pt modelId="{AE6CACD4-CACB-4F21-BD50-A8500E0C641E}" type="parTrans" cxnId="{481F6647-8832-4045-95CE-5F29123F1FEB}">
      <dgm:prSet/>
      <dgm:spPr/>
      <dgm:t>
        <a:bodyPr/>
        <a:lstStyle/>
        <a:p>
          <a:endParaRPr lang="pt-BR"/>
        </a:p>
      </dgm:t>
    </dgm:pt>
    <dgm:pt modelId="{32F67A52-0941-46A8-8148-CF455317E1DD}" type="sibTrans" cxnId="{481F6647-8832-4045-95CE-5F29123F1FEB}">
      <dgm:prSet/>
      <dgm:spPr/>
      <dgm:t>
        <a:bodyPr/>
        <a:lstStyle/>
        <a:p>
          <a:endParaRPr lang="pt-BR"/>
        </a:p>
      </dgm:t>
    </dgm:pt>
    <dgm:pt modelId="{926D5628-FA46-4D6D-8BC0-7EC91F29ED3E}" type="pres">
      <dgm:prSet presAssocID="{CDCED232-A520-410A-B1E3-667F9ED0282D}" presName="linear" presStyleCnt="0">
        <dgm:presLayoutVars>
          <dgm:animLvl val="lvl"/>
          <dgm:resizeHandles val="exact"/>
        </dgm:presLayoutVars>
      </dgm:prSet>
      <dgm:spPr/>
      <dgm:t>
        <a:bodyPr/>
        <a:lstStyle/>
        <a:p>
          <a:endParaRPr lang="pt-BR"/>
        </a:p>
      </dgm:t>
    </dgm:pt>
    <dgm:pt modelId="{5EAFC8B2-0EF4-421E-88E8-98422374FAD0}" type="pres">
      <dgm:prSet presAssocID="{0112B380-A884-426F-BDEF-F3B3D90FB6C1}" presName="parentText" presStyleLbl="node1" presStyleIdx="0" presStyleCnt="2">
        <dgm:presLayoutVars>
          <dgm:chMax val="0"/>
          <dgm:bulletEnabled val="1"/>
        </dgm:presLayoutVars>
      </dgm:prSet>
      <dgm:spPr/>
      <dgm:t>
        <a:bodyPr/>
        <a:lstStyle/>
        <a:p>
          <a:endParaRPr lang="pt-BR"/>
        </a:p>
      </dgm:t>
    </dgm:pt>
    <dgm:pt modelId="{416D8D16-7FB5-43E2-AD7F-ABAE22173B8E}" type="pres">
      <dgm:prSet presAssocID="{0112B380-A884-426F-BDEF-F3B3D90FB6C1}" presName="childText" presStyleLbl="revTx" presStyleIdx="0" presStyleCnt="2">
        <dgm:presLayoutVars>
          <dgm:bulletEnabled val="1"/>
        </dgm:presLayoutVars>
      </dgm:prSet>
      <dgm:spPr/>
      <dgm:t>
        <a:bodyPr/>
        <a:lstStyle/>
        <a:p>
          <a:endParaRPr lang="pt-BR"/>
        </a:p>
      </dgm:t>
    </dgm:pt>
    <dgm:pt modelId="{B5854819-8890-44D8-B929-71B405B0BD13}" type="pres">
      <dgm:prSet presAssocID="{9FA44610-8600-4187-A9E2-29D37015A634}" presName="parentText" presStyleLbl="node1" presStyleIdx="1" presStyleCnt="2">
        <dgm:presLayoutVars>
          <dgm:chMax val="0"/>
          <dgm:bulletEnabled val="1"/>
        </dgm:presLayoutVars>
      </dgm:prSet>
      <dgm:spPr/>
      <dgm:t>
        <a:bodyPr/>
        <a:lstStyle/>
        <a:p>
          <a:endParaRPr lang="pt-BR"/>
        </a:p>
      </dgm:t>
    </dgm:pt>
    <dgm:pt modelId="{1A54C754-D358-4F11-A51F-D8D22B4866F8}" type="pres">
      <dgm:prSet presAssocID="{9FA44610-8600-4187-A9E2-29D37015A634}" presName="childText" presStyleLbl="revTx" presStyleIdx="1" presStyleCnt="2">
        <dgm:presLayoutVars>
          <dgm:bulletEnabled val="1"/>
        </dgm:presLayoutVars>
      </dgm:prSet>
      <dgm:spPr/>
      <dgm:t>
        <a:bodyPr/>
        <a:lstStyle/>
        <a:p>
          <a:endParaRPr lang="pt-BR"/>
        </a:p>
      </dgm:t>
    </dgm:pt>
  </dgm:ptLst>
  <dgm:cxnLst>
    <dgm:cxn modelId="{481F6647-8832-4045-95CE-5F29123F1FEB}" srcId="{9FA44610-8600-4187-A9E2-29D37015A634}" destId="{AAC7C6EB-4A4C-431C-BA4A-BE34AF7BF7F3}" srcOrd="0" destOrd="0" parTransId="{AE6CACD4-CACB-4F21-BD50-A8500E0C641E}" sibTransId="{32F67A52-0941-46A8-8148-CF455317E1DD}"/>
    <dgm:cxn modelId="{FC2562BB-A66A-4DDC-8E8D-4738B623E9BF}" type="presOf" srcId="{866AED03-9D3A-418E-BE77-771A7BB87D4D}" destId="{416D8D16-7FB5-43E2-AD7F-ABAE22173B8E}" srcOrd="0" destOrd="0" presId="urn:microsoft.com/office/officeart/2005/8/layout/vList2"/>
    <dgm:cxn modelId="{B6B28C9D-7BBC-43AA-A2EF-CDF4CBFAA8AE}" srcId="{0112B380-A884-426F-BDEF-F3B3D90FB6C1}" destId="{866AED03-9D3A-418E-BE77-771A7BB87D4D}" srcOrd="0" destOrd="0" parTransId="{34830DFE-F03D-4CEF-A1B9-2F4565DE29D8}" sibTransId="{E912AFF2-C9D0-4979-8E88-9F98AF2DD3EE}"/>
    <dgm:cxn modelId="{F86331D4-4C26-49EC-9A76-F5DC115C9429}" type="presOf" srcId="{CDCED232-A520-410A-B1E3-667F9ED0282D}" destId="{926D5628-FA46-4D6D-8BC0-7EC91F29ED3E}" srcOrd="0" destOrd="0" presId="urn:microsoft.com/office/officeart/2005/8/layout/vList2"/>
    <dgm:cxn modelId="{B2C7799F-2191-4ECF-95EE-76CDFED92BEE}" type="presOf" srcId="{0112B380-A884-426F-BDEF-F3B3D90FB6C1}" destId="{5EAFC8B2-0EF4-421E-88E8-98422374FAD0}" srcOrd="0" destOrd="0" presId="urn:microsoft.com/office/officeart/2005/8/layout/vList2"/>
    <dgm:cxn modelId="{D0306C3C-17F1-4946-B922-31E300D73696}" type="presOf" srcId="{AAC7C6EB-4A4C-431C-BA4A-BE34AF7BF7F3}" destId="{1A54C754-D358-4F11-A51F-D8D22B4866F8}" srcOrd="0" destOrd="0" presId="urn:microsoft.com/office/officeart/2005/8/layout/vList2"/>
    <dgm:cxn modelId="{1ED33BEB-42AE-4AEE-8F4F-012D74AABADC}" type="presOf" srcId="{9FA44610-8600-4187-A9E2-29D37015A634}" destId="{B5854819-8890-44D8-B929-71B405B0BD13}" srcOrd="0" destOrd="0" presId="urn:microsoft.com/office/officeart/2005/8/layout/vList2"/>
    <dgm:cxn modelId="{5788B45B-0D3E-4E3C-BA87-CD7CC0A8253C}" srcId="{CDCED232-A520-410A-B1E3-667F9ED0282D}" destId="{9FA44610-8600-4187-A9E2-29D37015A634}" srcOrd="1" destOrd="0" parTransId="{4E38C80C-6BDB-4846-9937-E3E34ED44D82}" sibTransId="{8190FF8A-9F84-4893-80CF-D6482418E332}"/>
    <dgm:cxn modelId="{6BBD8C8A-C969-4402-BFEB-5D2A0188B91C}" srcId="{CDCED232-A520-410A-B1E3-667F9ED0282D}" destId="{0112B380-A884-426F-BDEF-F3B3D90FB6C1}" srcOrd="0" destOrd="0" parTransId="{3B9F0EA0-0202-4FDC-BF2D-1EC6AB702073}" sibTransId="{7D39D06C-6875-4C05-8AF1-D1C0949B0E1B}"/>
    <dgm:cxn modelId="{F6A36A4D-57A6-483F-AA32-ABF2BF60C42B}" type="presParOf" srcId="{926D5628-FA46-4D6D-8BC0-7EC91F29ED3E}" destId="{5EAFC8B2-0EF4-421E-88E8-98422374FAD0}" srcOrd="0" destOrd="0" presId="urn:microsoft.com/office/officeart/2005/8/layout/vList2"/>
    <dgm:cxn modelId="{A595B642-E09C-4228-9947-BD504B1F0BDE}" type="presParOf" srcId="{926D5628-FA46-4D6D-8BC0-7EC91F29ED3E}" destId="{416D8D16-7FB5-43E2-AD7F-ABAE22173B8E}" srcOrd="1" destOrd="0" presId="urn:microsoft.com/office/officeart/2005/8/layout/vList2"/>
    <dgm:cxn modelId="{90DCB639-9424-47AF-BF9C-5A21B4EFF9A2}" type="presParOf" srcId="{926D5628-FA46-4D6D-8BC0-7EC91F29ED3E}" destId="{B5854819-8890-44D8-B929-71B405B0BD13}" srcOrd="2" destOrd="0" presId="urn:microsoft.com/office/officeart/2005/8/layout/vList2"/>
    <dgm:cxn modelId="{1C00EF38-0977-4839-8917-C610723ECD5D}" type="presParOf" srcId="{926D5628-FA46-4D6D-8BC0-7EC91F29ED3E}" destId="{1A54C754-D358-4F11-A51F-D8D22B4866F8}" srcOrd="3"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9992572E-E25B-4A1C-89A3-F058FAF28017}"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pt-BR"/>
        </a:p>
      </dgm:t>
    </dgm:pt>
    <dgm:pt modelId="{E5B304CD-AC0F-4C1F-AB98-9596D8607F86}">
      <dgm:prSet phldrT="[Texto]" custT="1"/>
      <dgm:spPr/>
      <dgm:t>
        <a:bodyPr/>
        <a:lstStyle/>
        <a:p>
          <a:r>
            <a:rPr lang="pt-BR" sz="2700" dirty="0" smtClean="0"/>
            <a:t>A tendência moderna de CPAP nasal + O</a:t>
          </a:r>
          <a:r>
            <a:rPr lang="pt-BR" sz="2000" dirty="0" smtClean="0"/>
            <a:t>2</a:t>
          </a:r>
          <a:r>
            <a:rPr lang="pt-BR" sz="2700" dirty="0" smtClean="0"/>
            <a:t> suplementar </a:t>
          </a:r>
        </a:p>
      </dgm:t>
    </dgm:pt>
    <dgm:pt modelId="{C412FFDC-670C-4FBF-BE42-C9A3C5C40851}" type="parTrans" cxnId="{F57E1DFE-9F0E-4638-A417-2D46741EB127}">
      <dgm:prSet/>
      <dgm:spPr/>
      <dgm:t>
        <a:bodyPr/>
        <a:lstStyle/>
        <a:p>
          <a:endParaRPr lang="pt-BR"/>
        </a:p>
      </dgm:t>
    </dgm:pt>
    <dgm:pt modelId="{DDF9AB73-8BE2-417B-AA43-0A7FB2493D99}" type="sibTrans" cxnId="{F57E1DFE-9F0E-4638-A417-2D46741EB127}">
      <dgm:prSet/>
      <dgm:spPr/>
      <dgm:t>
        <a:bodyPr/>
        <a:lstStyle/>
        <a:p>
          <a:endParaRPr lang="pt-BR"/>
        </a:p>
      </dgm:t>
    </dgm:pt>
    <dgm:pt modelId="{0E583BC7-94EF-4CC7-9E30-E1CA0C3166D6}">
      <dgm:prSet phldrT="[Texto]"/>
      <dgm:spPr/>
      <dgm:t>
        <a:bodyPr/>
        <a:lstStyle/>
        <a:p>
          <a:r>
            <a:rPr lang="pt-BR" dirty="0" smtClean="0"/>
            <a:t>Evitar o uso de glicocorticoides pós-parto, na Austrália*</a:t>
          </a:r>
          <a:endParaRPr lang="pt-BR" dirty="0"/>
        </a:p>
      </dgm:t>
    </dgm:pt>
    <dgm:pt modelId="{C727C148-2A09-4D61-B102-73741D541F14}" type="parTrans" cxnId="{BA9031B3-BA11-4B1F-94B4-67FF71598455}">
      <dgm:prSet/>
      <dgm:spPr/>
      <dgm:t>
        <a:bodyPr/>
        <a:lstStyle/>
        <a:p>
          <a:endParaRPr lang="pt-BR"/>
        </a:p>
      </dgm:t>
    </dgm:pt>
    <dgm:pt modelId="{00FB4BF5-9771-4489-ACD5-72E38DCCB3D5}" type="sibTrans" cxnId="{BA9031B3-BA11-4B1F-94B4-67FF71598455}">
      <dgm:prSet/>
      <dgm:spPr/>
      <dgm:t>
        <a:bodyPr/>
        <a:lstStyle/>
        <a:p>
          <a:endParaRPr lang="pt-BR"/>
        </a:p>
      </dgm:t>
    </dgm:pt>
    <dgm:pt modelId="{2FFF440B-8A9E-43C3-BB98-4975A91B420E}">
      <dgm:prSet phldrT="[Texto]" custT="1"/>
      <dgm:spPr/>
      <dgm:t>
        <a:bodyPr/>
        <a:lstStyle/>
        <a:p>
          <a:r>
            <a:rPr lang="pt-BR" sz="2600" b="0" dirty="0" smtClean="0"/>
            <a:t>↑DBP em UTI neonatal e </a:t>
          </a:r>
          <a:r>
            <a:rPr lang="pt-BR" sz="2600" b="0" u="sng" dirty="0" smtClean="0"/>
            <a:t>pior função pulmonar 8 anos depois</a:t>
          </a:r>
          <a:r>
            <a:rPr lang="pt-BR" sz="2600" b="0" dirty="0" smtClean="0"/>
            <a:t>⁸.</a:t>
          </a:r>
          <a:endParaRPr lang="pt-BR" sz="2600" b="0" dirty="0"/>
        </a:p>
      </dgm:t>
    </dgm:pt>
    <dgm:pt modelId="{B49DDEDF-C26E-4917-B482-D3512E7F6D25}" type="parTrans" cxnId="{52C3F4BD-3CBB-4298-9641-2C8600979F80}">
      <dgm:prSet/>
      <dgm:spPr/>
      <dgm:t>
        <a:bodyPr/>
        <a:lstStyle/>
        <a:p>
          <a:endParaRPr lang="pt-BR"/>
        </a:p>
      </dgm:t>
    </dgm:pt>
    <dgm:pt modelId="{571D8D0D-D7DF-4431-BC1B-FA869D58966D}" type="sibTrans" cxnId="{52C3F4BD-3CBB-4298-9641-2C8600979F80}">
      <dgm:prSet/>
      <dgm:spPr/>
      <dgm:t>
        <a:bodyPr/>
        <a:lstStyle/>
        <a:p>
          <a:endParaRPr lang="pt-BR"/>
        </a:p>
      </dgm:t>
    </dgm:pt>
    <dgm:pt modelId="{4E456379-D106-4F86-BFE4-9A92DA351E71}" type="pres">
      <dgm:prSet presAssocID="{9992572E-E25B-4A1C-89A3-F058FAF28017}" presName="outerComposite" presStyleCnt="0">
        <dgm:presLayoutVars>
          <dgm:chMax val="5"/>
          <dgm:dir/>
          <dgm:resizeHandles val="exact"/>
        </dgm:presLayoutVars>
      </dgm:prSet>
      <dgm:spPr/>
      <dgm:t>
        <a:bodyPr/>
        <a:lstStyle/>
        <a:p>
          <a:endParaRPr lang="pt-BR"/>
        </a:p>
      </dgm:t>
    </dgm:pt>
    <dgm:pt modelId="{F899DB6A-2646-4806-9CB6-EA91BD0404CA}" type="pres">
      <dgm:prSet presAssocID="{9992572E-E25B-4A1C-89A3-F058FAF28017}" presName="dummyMaxCanvas" presStyleCnt="0">
        <dgm:presLayoutVars/>
      </dgm:prSet>
      <dgm:spPr/>
    </dgm:pt>
    <dgm:pt modelId="{CCCDD289-E188-4749-A436-4A182FFA56D7}" type="pres">
      <dgm:prSet presAssocID="{9992572E-E25B-4A1C-89A3-F058FAF28017}" presName="ThreeNodes_1" presStyleLbl="node1" presStyleIdx="0" presStyleCnt="3" custLinFactNeighborX="498" custLinFactNeighborY="-2445">
        <dgm:presLayoutVars>
          <dgm:bulletEnabled val="1"/>
        </dgm:presLayoutVars>
      </dgm:prSet>
      <dgm:spPr/>
      <dgm:t>
        <a:bodyPr/>
        <a:lstStyle/>
        <a:p>
          <a:endParaRPr lang="pt-BR"/>
        </a:p>
      </dgm:t>
    </dgm:pt>
    <dgm:pt modelId="{A569BA20-E650-4625-B1BA-FF921D6958CA}" type="pres">
      <dgm:prSet presAssocID="{9992572E-E25B-4A1C-89A3-F058FAF28017}" presName="ThreeNodes_2" presStyleLbl="node1" presStyleIdx="1" presStyleCnt="3">
        <dgm:presLayoutVars>
          <dgm:bulletEnabled val="1"/>
        </dgm:presLayoutVars>
      </dgm:prSet>
      <dgm:spPr/>
      <dgm:t>
        <a:bodyPr/>
        <a:lstStyle/>
        <a:p>
          <a:endParaRPr lang="pt-BR"/>
        </a:p>
      </dgm:t>
    </dgm:pt>
    <dgm:pt modelId="{C823F733-6179-4132-AD20-1F240A578AA6}" type="pres">
      <dgm:prSet presAssocID="{9992572E-E25B-4A1C-89A3-F058FAF28017}" presName="ThreeNodes_3" presStyleLbl="node1" presStyleIdx="2" presStyleCnt="3" custScaleX="106013">
        <dgm:presLayoutVars>
          <dgm:bulletEnabled val="1"/>
        </dgm:presLayoutVars>
      </dgm:prSet>
      <dgm:spPr/>
      <dgm:t>
        <a:bodyPr/>
        <a:lstStyle/>
        <a:p>
          <a:endParaRPr lang="pt-BR"/>
        </a:p>
      </dgm:t>
    </dgm:pt>
    <dgm:pt modelId="{FCA61C50-7D2F-40C9-A282-C602117AD1AD}" type="pres">
      <dgm:prSet presAssocID="{9992572E-E25B-4A1C-89A3-F058FAF28017}" presName="ThreeConn_1-2" presStyleLbl="fgAccFollowNode1" presStyleIdx="0" presStyleCnt="2">
        <dgm:presLayoutVars>
          <dgm:bulletEnabled val="1"/>
        </dgm:presLayoutVars>
      </dgm:prSet>
      <dgm:spPr/>
      <dgm:t>
        <a:bodyPr/>
        <a:lstStyle/>
        <a:p>
          <a:endParaRPr lang="pt-BR"/>
        </a:p>
      </dgm:t>
    </dgm:pt>
    <dgm:pt modelId="{EC9E4C40-D3F8-476B-AF28-A3F36594E58D}" type="pres">
      <dgm:prSet presAssocID="{9992572E-E25B-4A1C-89A3-F058FAF28017}" presName="ThreeConn_2-3" presStyleLbl="fgAccFollowNode1" presStyleIdx="1" presStyleCnt="2">
        <dgm:presLayoutVars>
          <dgm:bulletEnabled val="1"/>
        </dgm:presLayoutVars>
      </dgm:prSet>
      <dgm:spPr/>
      <dgm:t>
        <a:bodyPr/>
        <a:lstStyle/>
        <a:p>
          <a:endParaRPr lang="pt-BR"/>
        </a:p>
      </dgm:t>
    </dgm:pt>
    <dgm:pt modelId="{37EB542F-3BE0-499A-AC0B-183867CD1711}" type="pres">
      <dgm:prSet presAssocID="{9992572E-E25B-4A1C-89A3-F058FAF28017}" presName="ThreeNodes_1_text" presStyleLbl="node1" presStyleIdx="2" presStyleCnt="3">
        <dgm:presLayoutVars>
          <dgm:bulletEnabled val="1"/>
        </dgm:presLayoutVars>
      </dgm:prSet>
      <dgm:spPr/>
      <dgm:t>
        <a:bodyPr/>
        <a:lstStyle/>
        <a:p>
          <a:endParaRPr lang="pt-BR"/>
        </a:p>
      </dgm:t>
    </dgm:pt>
    <dgm:pt modelId="{D6BD44CC-E0A3-4E57-BE99-FEB65FAEA8AB}" type="pres">
      <dgm:prSet presAssocID="{9992572E-E25B-4A1C-89A3-F058FAF28017}" presName="ThreeNodes_2_text" presStyleLbl="node1" presStyleIdx="2" presStyleCnt="3">
        <dgm:presLayoutVars>
          <dgm:bulletEnabled val="1"/>
        </dgm:presLayoutVars>
      </dgm:prSet>
      <dgm:spPr/>
      <dgm:t>
        <a:bodyPr/>
        <a:lstStyle/>
        <a:p>
          <a:endParaRPr lang="pt-BR"/>
        </a:p>
      </dgm:t>
    </dgm:pt>
    <dgm:pt modelId="{43A00551-BEBB-4AC3-A259-325DF8A9BC80}" type="pres">
      <dgm:prSet presAssocID="{9992572E-E25B-4A1C-89A3-F058FAF28017}" presName="ThreeNodes_3_text" presStyleLbl="node1" presStyleIdx="2" presStyleCnt="3">
        <dgm:presLayoutVars>
          <dgm:bulletEnabled val="1"/>
        </dgm:presLayoutVars>
      </dgm:prSet>
      <dgm:spPr/>
      <dgm:t>
        <a:bodyPr/>
        <a:lstStyle/>
        <a:p>
          <a:endParaRPr lang="pt-BR"/>
        </a:p>
      </dgm:t>
    </dgm:pt>
  </dgm:ptLst>
  <dgm:cxnLst>
    <dgm:cxn modelId="{DE6181F5-22EF-4D4D-A64A-37F1C8B6CA07}" type="presOf" srcId="{9992572E-E25B-4A1C-89A3-F058FAF28017}" destId="{4E456379-D106-4F86-BFE4-9A92DA351E71}" srcOrd="0" destOrd="0" presId="urn:microsoft.com/office/officeart/2005/8/layout/vProcess5"/>
    <dgm:cxn modelId="{C46DBBE4-06C3-46B0-BE10-F2369119427B}" type="presOf" srcId="{2FFF440B-8A9E-43C3-BB98-4975A91B420E}" destId="{C823F733-6179-4132-AD20-1F240A578AA6}" srcOrd="0" destOrd="0" presId="urn:microsoft.com/office/officeart/2005/8/layout/vProcess5"/>
    <dgm:cxn modelId="{20864EFE-00DB-4EE5-A0EB-5443ED907401}" type="presOf" srcId="{0E583BC7-94EF-4CC7-9E30-E1CA0C3166D6}" destId="{D6BD44CC-E0A3-4E57-BE99-FEB65FAEA8AB}" srcOrd="1" destOrd="0" presId="urn:microsoft.com/office/officeart/2005/8/layout/vProcess5"/>
    <dgm:cxn modelId="{CCF639EA-66C9-4F6C-A762-21CDB9FEEBAB}" type="presOf" srcId="{0E583BC7-94EF-4CC7-9E30-E1CA0C3166D6}" destId="{A569BA20-E650-4625-B1BA-FF921D6958CA}" srcOrd="0" destOrd="0" presId="urn:microsoft.com/office/officeart/2005/8/layout/vProcess5"/>
    <dgm:cxn modelId="{950AFF68-8333-4E29-B5FE-E99C66386312}" type="presOf" srcId="{00FB4BF5-9771-4489-ACD5-72E38DCCB3D5}" destId="{EC9E4C40-D3F8-476B-AF28-A3F36594E58D}" srcOrd="0" destOrd="0" presId="urn:microsoft.com/office/officeart/2005/8/layout/vProcess5"/>
    <dgm:cxn modelId="{52C3F4BD-3CBB-4298-9641-2C8600979F80}" srcId="{9992572E-E25B-4A1C-89A3-F058FAF28017}" destId="{2FFF440B-8A9E-43C3-BB98-4975A91B420E}" srcOrd="2" destOrd="0" parTransId="{B49DDEDF-C26E-4917-B482-D3512E7F6D25}" sibTransId="{571D8D0D-D7DF-4431-BC1B-FA869D58966D}"/>
    <dgm:cxn modelId="{597E234C-1C46-44E1-921B-489ECF167CCE}" type="presOf" srcId="{E5B304CD-AC0F-4C1F-AB98-9596D8607F86}" destId="{CCCDD289-E188-4749-A436-4A182FFA56D7}" srcOrd="0" destOrd="0" presId="urn:microsoft.com/office/officeart/2005/8/layout/vProcess5"/>
    <dgm:cxn modelId="{F57E1DFE-9F0E-4638-A417-2D46741EB127}" srcId="{9992572E-E25B-4A1C-89A3-F058FAF28017}" destId="{E5B304CD-AC0F-4C1F-AB98-9596D8607F86}" srcOrd="0" destOrd="0" parTransId="{C412FFDC-670C-4FBF-BE42-C9A3C5C40851}" sibTransId="{DDF9AB73-8BE2-417B-AA43-0A7FB2493D99}"/>
    <dgm:cxn modelId="{88511A74-7D07-4E22-B81C-D4A2335E4A19}" type="presOf" srcId="{2FFF440B-8A9E-43C3-BB98-4975A91B420E}" destId="{43A00551-BEBB-4AC3-A259-325DF8A9BC80}" srcOrd="1" destOrd="0" presId="urn:microsoft.com/office/officeart/2005/8/layout/vProcess5"/>
    <dgm:cxn modelId="{BA9031B3-BA11-4B1F-94B4-67FF71598455}" srcId="{9992572E-E25B-4A1C-89A3-F058FAF28017}" destId="{0E583BC7-94EF-4CC7-9E30-E1CA0C3166D6}" srcOrd="1" destOrd="0" parTransId="{C727C148-2A09-4D61-B102-73741D541F14}" sibTransId="{00FB4BF5-9771-4489-ACD5-72E38DCCB3D5}"/>
    <dgm:cxn modelId="{D811847D-9912-4225-9E41-DD613B7DA121}" type="presOf" srcId="{E5B304CD-AC0F-4C1F-AB98-9596D8607F86}" destId="{37EB542F-3BE0-499A-AC0B-183867CD1711}" srcOrd="1" destOrd="0" presId="urn:microsoft.com/office/officeart/2005/8/layout/vProcess5"/>
    <dgm:cxn modelId="{CC1B110E-DDFB-40B7-843E-E092CA518ADE}" type="presOf" srcId="{DDF9AB73-8BE2-417B-AA43-0A7FB2493D99}" destId="{FCA61C50-7D2F-40C9-A282-C602117AD1AD}" srcOrd="0" destOrd="0" presId="urn:microsoft.com/office/officeart/2005/8/layout/vProcess5"/>
    <dgm:cxn modelId="{D9190B10-7506-4DF2-8B5A-EBFCB53F925B}" type="presParOf" srcId="{4E456379-D106-4F86-BFE4-9A92DA351E71}" destId="{F899DB6A-2646-4806-9CB6-EA91BD0404CA}" srcOrd="0" destOrd="0" presId="urn:microsoft.com/office/officeart/2005/8/layout/vProcess5"/>
    <dgm:cxn modelId="{D016ED5A-DF65-4E70-8450-1198F7F818EC}" type="presParOf" srcId="{4E456379-D106-4F86-BFE4-9A92DA351E71}" destId="{CCCDD289-E188-4749-A436-4A182FFA56D7}" srcOrd="1" destOrd="0" presId="urn:microsoft.com/office/officeart/2005/8/layout/vProcess5"/>
    <dgm:cxn modelId="{98AB16B9-6963-4C9D-A89B-1C6D621A7D17}" type="presParOf" srcId="{4E456379-D106-4F86-BFE4-9A92DA351E71}" destId="{A569BA20-E650-4625-B1BA-FF921D6958CA}" srcOrd="2" destOrd="0" presId="urn:microsoft.com/office/officeart/2005/8/layout/vProcess5"/>
    <dgm:cxn modelId="{5C94D3D2-7CB8-47C2-8A28-89EAAF608CBC}" type="presParOf" srcId="{4E456379-D106-4F86-BFE4-9A92DA351E71}" destId="{C823F733-6179-4132-AD20-1F240A578AA6}" srcOrd="3" destOrd="0" presId="urn:microsoft.com/office/officeart/2005/8/layout/vProcess5"/>
    <dgm:cxn modelId="{A11389A8-EED7-48D9-AEB8-8370DB4DDC3F}" type="presParOf" srcId="{4E456379-D106-4F86-BFE4-9A92DA351E71}" destId="{FCA61C50-7D2F-40C9-A282-C602117AD1AD}" srcOrd="4" destOrd="0" presId="urn:microsoft.com/office/officeart/2005/8/layout/vProcess5"/>
    <dgm:cxn modelId="{B14397B2-459A-4121-8836-12D56DC1B413}" type="presParOf" srcId="{4E456379-D106-4F86-BFE4-9A92DA351E71}" destId="{EC9E4C40-D3F8-476B-AF28-A3F36594E58D}" srcOrd="5" destOrd="0" presId="urn:microsoft.com/office/officeart/2005/8/layout/vProcess5"/>
    <dgm:cxn modelId="{41399EAC-7D54-49FA-AFC0-FC33822B52AD}" type="presParOf" srcId="{4E456379-D106-4F86-BFE4-9A92DA351E71}" destId="{37EB542F-3BE0-499A-AC0B-183867CD1711}" srcOrd="6" destOrd="0" presId="urn:microsoft.com/office/officeart/2005/8/layout/vProcess5"/>
    <dgm:cxn modelId="{40204026-D92A-46CD-B381-F5CE2391A90B}" type="presParOf" srcId="{4E456379-D106-4F86-BFE4-9A92DA351E71}" destId="{D6BD44CC-E0A3-4E57-BE99-FEB65FAEA8AB}" srcOrd="7" destOrd="0" presId="urn:microsoft.com/office/officeart/2005/8/layout/vProcess5"/>
    <dgm:cxn modelId="{9C955BA3-23FF-4820-8535-7F3F1906C3A6}" type="presParOf" srcId="{4E456379-D106-4F86-BFE4-9A92DA351E71}" destId="{43A00551-BEBB-4AC3-A259-325DF8A9BC80}" srcOrd="8" destOrd="0" presId="urn:microsoft.com/office/officeart/2005/8/layout/v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6141570F-8225-479F-B13F-05145B7B8A98}" type="datetimeFigureOut">
              <a:rPr lang="pt-BR"/>
              <a:pPr>
                <a:defRPr/>
              </a:pPr>
              <a:t>02/12/2017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D1269536-336A-4ABA-8628-85853140D63B}"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76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Tradicionalmente, o surfactante é administrado de modo invasivo com a intubação endotraqueal, podendo trazer inúmeras complicações, como bradicardia, hipoxemia e bloqueio do tubo endotraqueal.</a:t>
            </a:r>
          </a:p>
        </p:txBody>
      </p:sp>
      <p:sp>
        <p:nvSpPr>
          <p:cNvPr id="276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34932D-FD49-44AD-86B7-50B895B02706}" type="slidenum">
              <a:rPr lang="pt-BR"/>
              <a:pPr fontAlgn="base">
                <a:spcBef>
                  <a:spcPct val="0"/>
                </a:spcBef>
                <a:spcAft>
                  <a:spcPct val="0"/>
                </a:spcAft>
              </a:pPr>
              <a:t>3</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TextEdit="1"/>
          </p:cNvSpPr>
          <p:nvPr>
            <p:ph type="sldImg"/>
          </p:nvPr>
        </p:nvSpPr>
        <p:spPr bwMode="auto">
          <a:noFill/>
          <a:ln>
            <a:solidFill>
              <a:srgbClr val="000000"/>
            </a:solidFill>
            <a:miter lim="800000"/>
            <a:headEnd/>
            <a:tailEnd/>
          </a:ln>
        </p:spPr>
      </p:sp>
      <p:sp>
        <p:nvSpPr>
          <p:cNvPr id="44035" name="Rectangle 3"/>
          <p:cNvSpPr>
            <a:spLocks noGrp="1"/>
          </p:cNvSpPr>
          <p:nvPr>
            <p:ph type="body" idx="1"/>
          </p:nvPr>
        </p:nvSpPr>
        <p:spPr bwMode="auto">
          <a:noFill/>
        </p:spPr>
        <p:txBody>
          <a:bodyPr wrap="square" numCol="1" anchor="t" anchorCtr="0" compatLnSpc="1">
            <a:prstTxWarp prst="textNoShape">
              <a:avLst/>
            </a:prstTxWarp>
          </a:bodyPr>
          <a:lstStyle/>
          <a:p>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939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089C823E-61FF-4CB7-AB74-5673DC30B5E8}"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1988: doença pulmonar crônica do prematuro, definindo-a como persistência de sinais e sintomas respiratórios acompanhados de alterações radiológicas pulmonares necessitando de oxigênio suplementar além de 36 semanas de idade pós-conceptual.</a:t>
            </a:r>
          </a:p>
          <a:p>
            <a:pPr>
              <a:spcBef>
                <a:spcPct val="0"/>
              </a:spcBef>
            </a:pPr>
            <a:r>
              <a:rPr lang="pt-BR" smtClean="0"/>
              <a:t>Outros fatores: doenças pulmonares graves (Sd. da angústia respiratória, Sd. do desconforto respiratório agudo/Membrana hialina, não-desenvolvimento alveolar).</a:t>
            </a:r>
          </a:p>
          <a:p>
            <a:pPr>
              <a:spcBef>
                <a:spcPct val="0"/>
              </a:spcBef>
            </a:pPr>
            <a:endParaRPr lang="pt-BR" smtClean="0"/>
          </a:p>
        </p:txBody>
      </p:sp>
      <p:sp>
        <p:nvSpPr>
          <p:cNvPr id="62468"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6183F85B-E4A5-48AB-9977-8860B93E3168}"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Conduta na Neonatologia: para reduzir o risco de displasia broncopulmonar.</a:t>
            </a:r>
          </a:p>
          <a:p>
            <a:pPr>
              <a:spcBef>
                <a:spcPct val="0"/>
              </a:spcBef>
            </a:pPr>
            <a:r>
              <a:rPr lang="pt-BR" smtClean="0"/>
              <a:t>Outras técnicas de suporte respiratório não-invasivo: cânulas nasais de alto fluxo, ventilação obrigatória intermitente nasal, e não invasiva, assistência ventilatória neuronal ajustada, que usa a atividade elétrica do diafragma como o sinal controlador.</a:t>
            </a:r>
          </a:p>
          <a:p>
            <a:pPr>
              <a:spcBef>
                <a:spcPct val="0"/>
              </a:spcBef>
            </a:pPr>
            <a:r>
              <a:rPr lang="pt-BR" smtClean="0"/>
              <a:t>RNMPT: muito prematuros/moderadamente prematuros (31 a 36s).</a:t>
            </a:r>
          </a:p>
        </p:txBody>
      </p:sp>
      <p:sp>
        <p:nvSpPr>
          <p:cNvPr id="6451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AC4849FA-F6B5-493A-82E3-3F3C6AAA78DD}"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6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Início acentuado de desenvolvimento do sistema linfoide: 8 anos (pico aos 12 anos).</a:t>
            </a:r>
          </a:p>
        </p:txBody>
      </p:sp>
      <p:sp>
        <p:nvSpPr>
          <p:cNvPr id="6656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C43F1A42-A3B8-4FCB-89DC-4653918EA264}" type="slidenum">
              <a:rPr lang="pt-BR" sz="1200">
                <a:latin typeface="Calibri" pitchFamily="34" charset="0"/>
              </a:rPr>
              <a:pPr algn="r"/>
              <a:t>40</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8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8612"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5504AF13-66E0-44FC-93F7-865A91B09EE5}" type="slidenum">
              <a:rPr lang="pt-BR" sz="1200">
                <a:latin typeface="Calibri" pitchFamily="34" charset="0"/>
              </a:rPr>
              <a:pPr algn="r"/>
              <a:t>41</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16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taxa de sobrevivência mais baixa e os cursos mais curtos de ventilação mecânica utilizados</a:t>
            </a:r>
          </a:p>
        </p:txBody>
      </p:sp>
      <p:sp>
        <p:nvSpPr>
          <p:cNvPr id="7168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349A09F0-19FB-491B-AB30-802D4D5D26EF}" type="slidenum">
              <a:rPr lang="pt-BR" sz="1200">
                <a:latin typeface="Calibri" pitchFamily="34" charset="0"/>
              </a:rPr>
              <a:pPr algn="r"/>
              <a:t>43</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47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detectados pelo uso da oximetria de pulso contínua.</a:t>
            </a:r>
          </a:p>
          <a:p>
            <a:pPr>
              <a:spcBef>
                <a:spcPct val="0"/>
              </a:spcBef>
            </a:pPr>
            <a:r>
              <a:rPr lang="pt-BR" smtClean="0"/>
              <a:t>Desfechos: alterações do neurodesenvolvimento de lactentes em tratamento na UTI neonatal.</a:t>
            </a:r>
          </a:p>
          <a:p>
            <a:pPr>
              <a:spcBef>
                <a:spcPct val="0"/>
              </a:spcBef>
            </a:pPr>
            <a:endParaRPr lang="pt-BR" smtClean="0"/>
          </a:p>
        </p:txBody>
      </p:sp>
      <p:sp>
        <p:nvSpPr>
          <p:cNvPr id="7475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48CA0C2C-DAED-43C0-AC23-C5C12B805CE6}" type="slidenum">
              <a:rPr lang="pt-BR" sz="1200">
                <a:latin typeface="Calibri" pitchFamily="34" charset="0"/>
              </a:rPr>
              <a:pPr algn="r"/>
              <a:t>45</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68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 estudos que provavelmente nunca serão realizados - </a:t>
            </a:r>
          </a:p>
        </p:txBody>
      </p:sp>
      <p:sp>
        <p:nvSpPr>
          <p:cNvPr id="7680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41314B1A-E3F2-4CDB-AD4A-04EAECF23CC0}" type="slidenum">
              <a:rPr lang="pt-BR" sz="1200">
                <a:latin typeface="Calibri" pitchFamily="34" charset="0"/>
              </a:rPr>
              <a:pPr algn="r"/>
              <a:t>46</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88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8852"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3F611A48-D008-464A-9590-50D9C2E79E0D}" type="slidenum">
              <a:rPr lang="pt-BR" sz="1200">
                <a:latin typeface="Calibri" pitchFamily="34" charset="0"/>
              </a:rPr>
              <a:pPr algn="r"/>
              <a:t>47</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7043" name="Espaço Reservado para Anotações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defTabSz="457200">
              <a:spcBef>
                <a:spcPct val="0"/>
              </a:spcBef>
            </a:pPr>
            <a:endParaRPr lang="pt-BR" smtClean="0"/>
          </a:p>
        </p:txBody>
      </p:sp>
      <p:sp>
        <p:nvSpPr>
          <p:cNvPr id="51204"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6A491DFD-7E25-41B5-B461-31D35649430D}" type="slidenum">
              <a:rPr lang="pt-BR" sz="1200">
                <a:solidFill>
                  <a:srgbClr val="000000"/>
                </a:solidFill>
                <a:latin typeface="+mn-lt"/>
                <a:ea typeface="MS PGothic" pitchFamily="34" charset="-128"/>
                <a:cs typeface="+mn-cs"/>
              </a:rPr>
              <a:pPr algn="r" defTabSz="457200">
                <a:defRPr/>
              </a:pPr>
              <a:t>53</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9091" name="Espaço Reservado para Anotações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defTabSz="457200">
              <a:spcBef>
                <a:spcPct val="0"/>
              </a:spcBef>
            </a:pPr>
            <a:endParaRPr lang="pt-BR" smtClean="0"/>
          </a:p>
        </p:txBody>
      </p:sp>
      <p:sp>
        <p:nvSpPr>
          <p:cNvPr id="53252"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AE22FB3A-3051-4573-B722-780C0FE24131}" type="slidenum">
              <a:rPr lang="pt-BR" sz="1200">
                <a:solidFill>
                  <a:srgbClr val="000000"/>
                </a:solidFill>
                <a:latin typeface="+mn-lt"/>
                <a:ea typeface="MS PGothic" pitchFamily="34" charset="-128"/>
                <a:cs typeface="+mn-cs"/>
              </a:rPr>
              <a:pPr algn="r" defTabSz="457200">
                <a:defRPr/>
              </a:pPr>
              <a:t>54</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91139" name="Espaço Reservado para Anotações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defTabSz="457200">
              <a:spcBef>
                <a:spcPct val="0"/>
              </a:spcBef>
            </a:pPr>
            <a:endParaRPr lang="pt-BR" smtClean="0"/>
          </a:p>
        </p:txBody>
      </p:sp>
      <p:sp>
        <p:nvSpPr>
          <p:cNvPr id="54276"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41DB2E47-AB38-47E2-B4EC-7A383E07A257}" type="slidenum">
              <a:rPr lang="pt-BR" sz="1200">
                <a:solidFill>
                  <a:srgbClr val="000000"/>
                </a:solidFill>
                <a:latin typeface="+mn-lt"/>
                <a:ea typeface="MS PGothic" pitchFamily="34" charset="-128"/>
                <a:cs typeface="+mn-cs"/>
              </a:rPr>
              <a:pPr algn="r" defTabSz="457200">
                <a:defRPr/>
              </a:pPr>
              <a:t>55</a:t>
            </a:fld>
            <a:endParaRPr lang="pt-BR" sz="1200">
              <a:solidFill>
                <a:srgbClr val="000000"/>
              </a:solidFill>
              <a:latin typeface="+mn-lt"/>
              <a:ea typeface="MS PGothic" pitchFamily="34" charset="-128"/>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64C475CB-01F6-4DC8-B1A3-A65414031944}"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D55E6A3-794E-43D4-BAD7-464D0326BF7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97776034-4241-442D-8E56-786A80A7BD96}"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32B039D-73E7-4530-94E3-7D3A70A19C22}"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B62E772B-D749-45F8-90C1-DE494E71CB33}"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3C47A00-66AC-411E-A2C7-652DADECA971}"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838200" y="1825625"/>
            <a:ext cx="5181600" cy="435133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72200" y="1825625"/>
            <a:ext cx="5181600" cy="435133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FB120712-6F46-40D4-AEAF-0E7A7D7FC8BE}" type="datetimeFigureOut">
              <a:rPr lang="pt-BR"/>
              <a:pPr>
                <a:defRPr/>
              </a:pPr>
              <a:t>02/12/2017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905EDB5-4AFA-4933-8651-723EDD65BCE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9393922A-88F4-4FB3-ABC8-A088C18502AD}" type="datetimeFigureOut">
              <a:rPr lang="pt-BR"/>
              <a:pPr>
                <a:defRPr/>
              </a:pPr>
              <a:t>02/12/2017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25116A8A-7F56-4C03-8CB8-A9A7F7094B0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DEB8B734-14DA-4E0B-98BA-792CD4E2645E}" type="datetimeFigureOut">
              <a:rPr lang="pt-BR"/>
              <a:pPr>
                <a:defRPr/>
              </a:pPr>
              <a:t>02/12/2017</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E4B1FDA0-6A1C-4635-BAED-5F44EC2BACD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C79E316B-9E9D-46BF-9871-5F9B60DAA9BF}" type="datetimeFigureOut">
              <a:rPr lang="pt-BR"/>
              <a:pPr>
                <a:defRPr/>
              </a:pPr>
              <a:t>02/12/2017</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1D8172C-5618-4A23-B668-F9D186EA6443}"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2C5AD916-A5D2-4C89-94B3-B9A827B3A971}" type="datetimeFigureOut">
              <a:rPr lang="pt-BR"/>
              <a:pPr>
                <a:defRPr/>
              </a:pPr>
              <a:t>02/12/2017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DAA94E2-260F-4006-BDE1-91F8CF101434}"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CDA24275-00E4-4515-B444-F9863F0002B6}" type="datetimeFigureOut">
              <a:rPr lang="pt-BR"/>
              <a:pPr>
                <a:defRPr/>
              </a:pPr>
              <a:t>02/12/2017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20EBC52-8D2C-4717-AA94-C41423821C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1B7F5A0A-B366-41C0-8368-F5572964F16B}"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D070EDD-579D-4503-8412-DCCC9D69547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AE7F0B59-DB41-42A8-A3F8-CF27438F8046}"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22C1533-8D57-4925-8834-6FB8FAE3CC2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FC85F06-6C39-4DAF-ACB9-A12BB472482C}" type="datetimeFigureOut">
              <a:rPr lang="pt-BR"/>
              <a:pPr>
                <a:defRPr/>
              </a:pPr>
              <a:t>02/12/2017</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62CF275-B1CE-4AED-B4E7-B0D5A32A9E9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ubmed/28661515"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Ventil_PT_Extr_func_resp_8_anos.pptx" TargetMode="External"/><Relationship Id="rId1" Type="http://schemas.openxmlformats.org/officeDocument/2006/relationships/slideLayout" Target="../slideLayouts/slideLayout2.xml"/><Relationship Id="rId4" Type="http://schemas.openxmlformats.org/officeDocument/2006/relationships/hyperlink" Target="https://www.ncbi.nlm.nih.gov/pubmed/28745986"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mailto:e.garcez@gmail.com"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www.ncbi.nlm.nih.gov/pubmed/28745997" TargetMode="Externa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www.paulomargotto.com.br/documentos/Menos_e_mais_Assist_Vent.doc" TargetMode="External"/><Relationship Id="rId2" Type="http://schemas.openxmlformats.org/officeDocument/2006/relationships/hyperlink" Target="http://www.ncbi.nlm.nih.gov/pubmed/18172681" TargetMode="Externa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emf"/><Relationship Id="rId4" Type="http://schemas.openxmlformats.org/officeDocument/2006/relationships/image" Target="../media/image24.png"/></Relationships>
</file>

<file path=ppt/slides/_rels/slide50.xml.rels><?xml version="1.0" encoding="UTF-8" standalone="yes"?>
<Relationships xmlns="http://schemas.openxmlformats.org/package/2006/relationships"><Relationship Id="rId3" Type="http://schemas.openxmlformats.org/officeDocument/2006/relationships/hyperlink" Target="http://www.paulomargotto.com.br/documentos/Suporte-resp-minim-invasivo_2015.doc" TargetMode="External"/><Relationship Id="rId2" Type="http://schemas.openxmlformats.org/officeDocument/2006/relationships/hyperlink" Target="http://www.ncbi.nlm.nih.gov/pubmed/20659938" TargetMode="Externa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4.png"/></Relationships>
</file>

<file path=ppt/slides/_rels/slide51.xml.rels><?xml version="1.0" encoding="UTF-8" standalone="yes"?>
<Relationships xmlns="http://schemas.openxmlformats.org/package/2006/relationships"><Relationship Id="rId3" Type="http://schemas.openxmlformats.org/officeDocument/2006/relationships/hyperlink" Target="http://www.ncbi.nlm.nih.gov/pubmed/24144716" TargetMode="External"/><Relationship Id="rId2" Type="http://schemas.openxmlformats.org/officeDocument/2006/relationships/hyperlink" Target="http://www.ncbi.nlm.nih.gov/pubmed/24136633" TargetMode="Externa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www.paulomargotto.com.br/documentos/Surfact_minim_invasivo_2017.ppt" TargetMode="External"/><Relationship Id="rId1" Type="http://schemas.openxmlformats.org/officeDocument/2006/relationships/slideLayout" Target="../slideLayouts/slideLayout7.xml"/><Relationship Id="rId5" Type="http://schemas.openxmlformats.org/officeDocument/2006/relationships/hyperlink" Target="https://www.ncbi.nlm.nih.gov/pubmed/27852668" TargetMode="External"/><Relationship Id="rId4" Type="http://schemas.openxmlformats.org/officeDocument/2006/relationships/image" Target="../media/image29.png"/></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5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1495425" y="709613"/>
            <a:ext cx="9144000" cy="2387600"/>
          </a:xfrm>
        </p:spPr>
        <p:txBody>
          <a:bodyPr/>
          <a:lstStyle/>
          <a:p>
            <a:r>
              <a:rPr lang="pt-BR" sz="2400" b="1" smtClean="0">
                <a:solidFill>
                  <a:srgbClr val="3333FF"/>
                </a:solidFill>
              </a:rPr>
              <a:t>A utilização de surfactante e resultados a curto prazo numa era de suporte respiratório não-invasivo em Unidades de Cuidados Intensivos Neonatais Canadenses</a:t>
            </a:r>
          </a:p>
        </p:txBody>
      </p:sp>
      <p:sp>
        <p:nvSpPr>
          <p:cNvPr id="3" name="Subtítulo 2"/>
          <p:cNvSpPr>
            <a:spLocks noGrp="1"/>
          </p:cNvSpPr>
          <p:nvPr>
            <p:ph type="subTitle" idx="1"/>
          </p:nvPr>
        </p:nvSpPr>
        <p:spPr>
          <a:xfrm>
            <a:off x="984250" y="4422775"/>
            <a:ext cx="10367963" cy="1655763"/>
          </a:xfrm>
        </p:spPr>
        <p:txBody>
          <a:bodyPr>
            <a:normAutofit/>
          </a:bodyPr>
          <a:lstStyle/>
          <a:p>
            <a:pPr>
              <a:lnSpc>
                <a:spcPct val="70000"/>
              </a:lnSpc>
            </a:pPr>
            <a:r>
              <a:rPr lang="pt-BR" sz="1900" smtClean="0"/>
              <a:t>Apresentação:Cristiano Dantas, Douglas Corrêa,Manoel Antonio,Naira Coutinho,Paulo D’Arcadia</a:t>
            </a:r>
          </a:p>
          <a:p>
            <a:pPr>
              <a:lnSpc>
                <a:spcPct val="70000"/>
              </a:lnSpc>
            </a:pPr>
            <a:r>
              <a:rPr lang="pt-BR" sz="1900" smtClean="0"/>
              <a:t>Coordenação: Paulo R. Margotto</a:t>
            </a:r>
          </a:p>
          <a:p>
            <a:pPr>
              <a:lnSpc>
                <a:spcPct val="70000"/>
              </a:lnSpc>
            </a:pPr>
            <a:r>
              <a:rPr lang="pt-BR" sz="1900" smtClean="0"/>
              <a:t>Faculdade de Medicina da Uni versidade Católica de Brasília/Unidade de Neonatologia do HMIB/SES/DF</a:t>
            </a:r>
          </a:p>
          <a:p>
            <a:pPr>
              <a:lnSpc>
                <a:spcPct val="70000"/>
              </a:lnSpc>
            </a:pPr>
            <a:r>
              <a:rPr lang="pt-BR" sz="1900" smtClean="0">
                <a:hlinkClick r:id="rId2"/>
              </a:rPr>
              <a:t>www.paulomargotto.com.br</a:t>
            </a:r>
            <a:r>
              <a:rPr lang="pt-BR" sz="1900" smtClean="0"/>
              <a:t> </a:t>
            </a:r>
          </a:p>
          <a:p>
            <a:pPr>
              <a:lnSpc>
                <a:spcPct val="70000"/>
              </a:lnSpc>
            </a:pPr>
            <a:r>
              <a:rPr lang="pt-BR" sz="1900" smtClean="0"/>
              <a:t>Brasília, 25 de novembro de 2017</a:t>
            </a:r>
          </a:p>
        </p:txBody>
      </p:sp>
      <p:pic>
        <p:nvPicPr>
          <p:cNvPr id="2055" name="Picture 2" descr="Resultado de imagem para universidade católica de brasilia"/>
          <p:cNvPicPr>
            <a:picLocks noChangeAspect="1" noChangeArrowheads="1"/>
          </p:cNvPicPr>
          <p:nvPr/>
        </p:nvPicPr>
        <p:blipFill>
          <a:blip r:embed="rId3"/>
          <a:srcRect/>
          <a:stretch>
            <a:fillRect/>
          </a:stretch>
        </p:blipFill>
        <p:spPr bwMode="auto">
          <a:xfrm>
            <a:off x="3549650" y="198438"/>
            <a:ext cx="4962525" cy="968375"/>
          </a:xfrm>
          <a:prstGeom prst="rect">
            <a:avLst/>
          </a:prstGeom>
          <a:noFill/>
          <a:ln w="9525">
            <a:noFill/>
            <a:miter lim="800000"/>
            <a:headEnd/>
            <a:tailEnd/>
          </a:ln>
        </p:spPr>
      </p:pic>
      <p:sp>
        <p:nvSpPr>
          <p:cNvPr id="2057" name="Rectangle 9"/>
          <p:cNvSpPr>
            <a:spLocks noChangeArrowheads="1"/>
          </p:cNvSpPr>
          <p:nvPr/>
        </p:nvSpPr>
        <p:spPr bwMode="auto">
          <a:xfrm>
            <a:off x="595313" y="3267075"/>
            <a:ext cx="11214100" cy="977900"/>
          </a:xfrm>
          <a:prstGeom prst="rect">
            <a:avLst/>
          </a:prstGeom>
          <a:solidFill>
            <a:srgbClr val="FFFFFF"/>
          </a:solidFill>
          <a:ln w="9525">
            <a:noFill/>
            <a:miter lim="800000"/>
            <a:headEnd/>
            <a:tailEnd/>
          </a:ln>
          <a:effectLst/>
        </p:spPr>
        <p:txBody>
          <a:bodyPr lIns="0" tIns="0" rIns="0" bIns="0" anchor="ctr">
            <a:spAutoFit/>
          </a:bodyPr>
          <a:lstStyle/>
          <a:p>
            <a:pPr algn="ctr"/>
            <a:r>
              <a:rPr lang="pt-BR" sz="1600">
                <a:hlinkClick r:id="rId4"/>
              </a:rPr>
              <a:t>Surfactant utilization and short-term outcomes in an era of non-invasive respiratory support in Canadian neonatal intensive care units.</a:t>
            </a:r>
            <a:r>
              <a:rPr lang="pt-BR" sz="1600"/>
              <a:t> Raghuram K, Mukerji A, Young J, Yee W, Seshia M, Dow K, Shah V.J Perinatol. </a:t>
            </a:r>
            <a:r>
              <a:rPr lang="pt-BR" sz="1600">
                <a:solidFill>
                  <a:srgbClr val="3333FF"/>
                </a:solidFill>
              </a:rPr>
              <a:t>2017</a:t>
            </a:r>
            <a:r>
              <a:rPr lang="pt-BR" sz="1600"/>
              <a:t> Sep;37(9):1017-1023. </a:t>
            </a:r>
            <a:r>
              <a:rPr lang="pt-BR" sz="1600">
                <a:solidFill>
                  <a:srgbClr val="3333FF"/>
                </a:solidFill>
              </a:rPr>
              <a:t>doi: 10.1038/jp.2017.98</a:t>
            </a:r>
            <a:r>
              <a:rPr lang="pt-BR" sz="1600"/>
              <a:t>. Epub 2017 Jun 29.PMID: 28661515</a:t>
            </a:r>
          </a:p>
          <a:p>
            <a:pPr algn="ctr" eaLnBrk="0" hangingPunct="0"/>
            <a:endParaRPr lang="pt-BR" sz="1600">
              <a:latin typeface="Calibri" pitchFamily="34" charset="0"/>
            </a:endParaRPr>
          </a:p>
        </p:txBody>
      </p:sp>
      <p:pic>
        <p:nvPicPr>
          <p:cNvPr id="2059" name="Picture 11" descr="20171128_171041"/>
          <p:cNvPicPr>
            <a:picLocks noChangeAspect="1" noChangeArrowheads="1"/>
          </p:cNvPicPr>
          <p:nvPr/>
        </p:nvPicPr>
        <p:blipFill>
          <a:blip r:embed="rId5" cstate="print"/>
          <a:srcRect/>
          <a:stretch>
            <a:fillRect/>
          </a:stretch>
        </p:blipFill>
        <p:spPr bwMode="auto">
          <a:xfrm>
            <a:off x="8740775" y="39688"/>
            <a:ext cx="3176588" cy="1558925"/>
          </a:xfrm>
          <a:prstGeom prst="rect">
            <a:avLst/>
          </a:prstGeom>
          <a:noFill/>
        </p:spPr>
      </p:pic>
      <p:pic>
        <p:nvPicPr>
          <p:cNvPr id="2060" name="Picture 12" descr="20171128_170915"/>
          <p:cNvPicPr>
            <a:picLocks noChangeAspect="1" noChangeArrowheads="1"/>
          </p:cNvPicPr>
          <p:nvPr/>
        </p:nvPicPr>
        <p:blipFill>
          <a:blip r:embed="rId6" cstate="print"/>
          <a:srcRect/>
          <a:stretch>
            <a:fillRect/>
          </a:stretch>
        </p:blipFill>
        <p:spPr bwMode="auto">
          <a:xfrm>
            <a:off x="406400" y="0"/>
            <a:ext cx="3017838" cy="169703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p:txBody>
          <a:bodyPr/>
          <a:lstStyle/>
          <a:p>
            <a:pPr>
              <a:lnSpc>
                <a:spcPct val="80000"/>
              </a:lnSpc>
            </a:pPr>
            <a:r>
              <a:rPr lang="pt-BR" smtClean="0"/>
              <a:t>A terapia de reposição de surfactante é agora um tratamento bem estabelecido para lactentes com síndrome do desconforto respiratório (RDS). </a:t>
            </a:r>
          </a:p>
          <a:p>
            <a:pPr>
              <a:lnSpc>
                <a:spcPct val="80000"/>
              </a:lnSpc>
            </a:pPr>
            <a:r>
              <a:rPr lang="pt-BR" smtClean="0"/>
              <a:t>Várias grandes metanálises, incluindo os primeiros ensaios clínicos realizados nos anos 80 e 90, (1,2) demonstraram que a terapia com surfactante reduz a mortalidade com um número aproximado necessário para tratar de 11 para prevenir 1 morte neonatal. </a:t>
            </a:r>
          </a:p>
          <a:p>
            <a:pPr>
              <a:lnSpc>
                <a:spcPct val="80000"/>
              </a:lnSpc>
            </a:pPr>
            <a:r>
              <a:rPr lang="pt-BR" smtClean="0"/>
              <a:t>Essas metanálises confirmaram ainda mais que o surfactante diminui o risco de pneumotórax, enfisema intersticial pulmonar e resultado combinado de morte ou displasia broncopulmonar (DBP), primariamente  pela redução da morte em vez da DBP.(3-6)</a:t>
            </a:r>
          </a:p>
        </p:txBody>
      </p:sp>
      <p:sp>
        <p:nvSpPr>
          <p:cNvPr id="40964" name="Título 1"/>
          <p:cNvSpPr>
            <a:spLocks/>
          </p:cNvSpPr>
          <p:nvPr/>
        </p:nvSpPr>
        <p:spPr bwMode="auto">
          <a:xfrm>
            <a:off x="838200" y="36512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r>
              <a:rPr lang="pt-BR" smtClean="0">
                <a:solidFill>
                  <a:schemeClr val="hlink"/>
                </a:solidFill>
              </a:rPr>
              <a:t>Introdução</a:t>
            </a:r>
          </a:p>
        </p:txBody>
      </p:sp>
      <p:sp>
        <p:nvSpPr>
          <p:cNvPr id="5123" name="Espaço Reservado para Conteúdo 2"/>
          <p:cNvSpPr>
            <a:spLocks noGrp="1"/>
          </p:cNvSpPr>
          <p:nvPr>
            <p:ph idx="1"/>
          </p:nvPr>
        </p:nvSpPr>
        <p:spPr/>
        <p:txBody>
          <a:bodyPr/>
          <a:lstStyle/>
          <a:p>
            <a:pPr algn="just"/>
            <a:r>
              <a:rPr lang="pt-BR" smtClean="0"/>
              <a:t>Tradicionalmente o surfactante é administrado de modo invasivo (intubação endotraqueal);</a:t>
            </a:r>
          </a:p>
          <a:p>
            <a:pPr algn="just"/>
            <a:r>
              <a:rPr lang="pt-BR" smtClean="0"/>
              <a:t>Complicações possíveis</a:t>
            </a:r>
            <a:r>
              <a:rPr lang="pt-BR" smtClean="0">
                <a:sym typeface="Wingdings" pitchFamily="2" charset="2"/>
              </a:rPr>
              <a:t>(7)</a:t>
            </a:r>
            <a:endParaRPr lang="pt-BR" smtClean="0"/>
          </a:p>
          <a:p>
            <a:pPr lvl="1" algn="just"/>
            <a:r>
              <a:rPr lang="pt-BR" smtClean="0"/>
              <a:t>Bradicardia;</a:t>
            </a:r>
          </a:p>
          <a:p>
            <a:pPr lvl="1" algn="just"/>
            <a:r>
              <a:rPr lang="pt-BR" smtClean="0"/>
              <a:t>Hipoxemia;</a:t>
            </a:r>
          </a:p>
          <a:p>
            <a:pPr lvl="1" algn="just"/>
            <a:r>
              <a:rPr lang="pt-BR" smtClean="0"/>
              <a:t>Bloqueio do tubo endotraqueal.</a:t>
            </a:r>
          </a:p>
          <a:p>
            <a:pPr algn="just"/>
            <a:r>
              <a:rPr lang="pt-BR" smtClean="0"/>
              <a:t>Recentemente , a administração do surfactante de modo menos invasivo tem sido associado a:</a:t>
            </a:r>
            <a:r>
              <a:rPr lang="pt-BR" smtClean="0">
                <a:sym typeface="Wingdings" pitchFamily="2" charset="2"/>
              </a:rPr>
              <a:t>(8)</a:t>
            </a:r>
            <a:endParaRPr lang="pt-BR" smtClean="0"/>
          </a:p>
          <a:p>
            <a:pPr lvl="1" algn="just"/>
            <a:r>
              <a:rPr lang="pt-BR" smtClean="0"/>
              <a:t>Diminuição no uso de ventilação mecânica;</a:t>
            </a:r>
          </a:p>
          <a:p>
            <a:pPr lvl="1" algn="just"/>
            <a:r>
              <a:rPr lang="pt-BR" smtClean="0"/>
              <a:t>Menor probabilidade de morte ou desenvolvimento de DBP;</a:t>
            </a:r>
          </a:p>
          <a:p>
            <a:pPr lvl="1" algn="ctr">
              <a:buFont typeface="Arial" charset="0"/>
              <a:buNone/>
            </a:pPr>
            <a:r>
              <a:rPr lang="pt-BR" smtClean="0">
                <a:solidFill>
                  <a:srgbClr val="FF3300"/>
                </a:solidFill>
              </a:rPr>
              <a:t>No entanto ainda se associa a complicações semelhantes a forma invasiva de se administrar o surfactante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a:xfrm>
            <a:off x="838200" y="1357313"/>
            <a:ext cx="10515600" cy="5365750"/>
          </a:xfrm>
        </p:spPr>
        <p:txBody>
          <a:bodyPr/>
          <a:lstStyle/>
          <a:p>
            <a:pPr>
              <a:lnSpc>
                <a:spcPct val="80000"/>
              </a:lnSpc>
            </a:pPr>
            <a:r>
              <a:rPr lang="pt-BR" smtClean="0"/>
              <a:t>Para reduzir ou eliminar completamente a ventilação invasiva, o "suporte respiratório não invasivo precoce" (SRNI) é cada vez mais usado no gerenciamento da sala de parto de recém-nascidos prematuros.(9,10) </a:t>
            </a:r>
          </a:p>
          <a:p>
            <a:pPr>
              <a:lnSpc>
                <a:spcPct val="80000"/>
              </a:lnSpc>
            </a:pPr>
            <a:r>
              <a:rPr lang="pt-BR" smtClean="0"/>
              <a:t>Muitos estudos sugeriram menores taxas de DBP com o SRNI (10- 12)</a:t>
            </a:r>
          </a:p>
          <a:p>
            <a:pPr>
              <a:lnSpc>
                <a:spcPct val="80000"/>
              </a:lnSpc>
            </a:pPr>
            <a:r>
              <a:rPr lang="pt-BR" smtClean="0"/>
              <a:t> Uma metanálise de 7 ensaios, incluindo dois grandes ensaios clínicos randomizados de </a:t>
            </a:r>
            <a:r>
              <a:rPr lang="pt-BR" b="1" smtClean="0"/>
              <a:t>SRNI versus intubação profilática</a:t>
            </a:r>
            <a:r>
              <a:rPr lang="pt-BR" smtClean="0"/>
              <a:t>, sugeriu que </a:t>
            </a:r>
            <a:r>
              <a:rPr lang="pt-BR" smtClean="0">
                <a:solidFill>
                  <a:schemeClr val="hlink"/>
                </a:solidFill>
              </a:rPr>
              <a:t>a prevenção da intubação endotraqueal teve um impacto benéfico na prevenção de DBP em lactentes &lt;30 semanas de idade gestacional</a:t>
            </a:r>
            <a:r>
              <a:rPr lang="pt-BR" smtClean="0"/>
              <a:t> (IG) .(13-15)</a:t>
            </a:r>
          </a:p>
          <a:p>
            <a:pPr>
              <a:lnSpc>
                <a:spcPct val="80000"/>
              </a:lnSpc>
            </a:pPr>
            <a:r>
              <a:rPr lang="pt-BR" smtClean="0"/>
              <a:t> Isso é de importância considerável dado que a DBP tem sido, independentemente, associada a resultados neurológicos deficientes.(16)</a:t>
            </a:r>
          </a:p>
        </p:txBody>
      </p:sp>
      <p:sp>
        <p:nvSpPr>
          <p:cNvPr id="43012" name="Título 1"/>
          <p:cNvSpPr>
            <a:spLocks/>
          </p:cNvSpPr>
          <p:nvPr/>
        </p:nvSpPr>
        <p:spPr bwMode="auto">
          <a:xfrm>
            <a:off x="838200" y="0"/>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a:xfrm>
            <a:off x="336550" y="833438"/>
            <a:ext cx="11017250" cy="5845175"/>
          </a:xfrm>
        </p:spPr>
        <p:txBody>
          <a:bodyPr/>
          <a:lstStyle/>
          <a:p>
            <a:pPr>
              <a:spcBef>
                <a:spcPct val="0"/>
              </a:spcBef>
            </a:pPr>
            <a:r>
              <a:rPr lang="pt-BR" sz="2400" smtClean="0"/>
              <a:t>A introdução do SRNI precoce na Sala de Parto tem levado a questões como:.</a:t>
            </a:r>
          </a:p>
          <a:p>
            <a:pPr>
              <a:spcBef>
                <a:spcPct val="0"/>
              </a:spcBef>
              <a:buFont typeface="Arial" charset="0"/>
              <a:buNone/>
            </a:pPr>
            <a:r>
              <a:rPr lang="pt-BR" sz="2400" b="1" smtClean="0">
                <a:solidFill>
                  <a:schemeClr val="hlink"/>
                </a:solidFill>
              </a:rPr>
              <a:t>            qual o tempo ideal para a administração de surfactantes?</a:t>
            </a:r>
            <a:r>
              <a:rPr lang="pt-BR" sz="2400" smtClean="0"/>
              <a:t> </a:t>
            </a:r>
          </a:p>
          <a:p>
            <a:pPr>
              <a:spcBef>
                <a:spcPct val="0"/>
              </a:spcBef>
            </a:pPr>
            <a:r>
              <a:rPr lang="pt-BR" sz="2400" smtClean="0"/>
              <a:t>Revisões sistemáticas recentes têm favorecido o </a:t>
            </a:r>
            <a:r>
              <a:rPr lang="pt-BR" sz="2400" b="1" smtClean="0">
                <a:solidFill>
                  <a:schemeClr val="hlink"/>
                </a:solidFill>
              </a:rPr>
              <a:t>uso seletivo de surfactante</a:t>
            </a:r>
            <a:r>
              <a:rPr lang="pt-BR" sz="2400" smtClean="0"/>
              <a:t> (tratamento de recém-nascidos apenas após um período de observação para sinais e sintomas clínicos de síndrome do desconforto respiratório ou falência respiratória) em detrimento do </a:t>
            </a:r>
            <a:r>
              <a:rPr lang="pt-BR" sz="2400" smtClean="0">
                <a:solidFill>
                  <a:srgbClr val="FF3300"/>
                </a:solidFill>
              </a:rPr>
              <a:t>uso profilático de surfactante</a:t>
            </a:r>
            <a:r>
              <a:rPr lang="pt-BR" sz="2400" smtClean="0"/>
              <a:t> (tratamento no momento do nascimento ou brevemente após o nascimento para um grupo selecionado de recém-nascidos com um alto risco de desenvolvimento de SDR baseado na idade gestacional)(17) e do </a:t>
            </a:r>
            <a:r>
              <a:rPr lang="pt-BR" sz="2400" smtClean="0">
                <a:solidFill>
                  <a:schemeClr val="hlink"/>
                </a:solidFill>
              </a:rPr>
              <a:t>uso precoce e seletivo de surfactante</a:t>
            </a:r>
            <a:r>
              <a:rPr lang="pt-BR" sz="2400" smtClean="0"/>
              <a:t>, em comparação com o </a:t>
            </a:r>
            <a:r>
              <a:rPr lang="pt-BR" sz="2400" smtClean="0">
                <a:solidFill>
                  <a:srgbClr val="FF3300"/>
                </a:solidFill>
              </a:rPr>
              <a:t>tratamento tardio com surfactante</a:t>
            </a:r>
            <a:r>
              <a:rPr lang="pt-BR" sz="2400" smtClean="0"/>
              <a:t>.(18,19)</a:t>
            </a:r>
          </a:p>
          <a:p>
            <a:pPr>
              <a:spcBef>
                <a:spcPct val="0"/>
              </a:spcBef>
            </a:pPr>
            <a:r>
              <a:rPr lang="pt-BR" sz="2400" smtClean="0"/>
              <a:t>Revisões sistemáticas recentes têm favorecido o </a:t>
            </a:r>
            <a:r>
              <a:rPr lang="pt-BR" sz="2400" b="1" smtClean="0">
                <a:solidFill>
                  <a:schemeClr val="hlink"/>
                </a:solidFill>
              </a:rPr>
              <a:t>uso seletivo de surfactante</a:t>
            </a:r>
            <a:r>
              <a:rPr lang="pt-BR" sz="2400" smtClean="0"/>
              <a:t> em detrimento do </a:t>
            </a:r>
            <a:r>
              <a:rPr lang="pt-BR" sz="2400" smtClean="0">
                <a:solidFill>
                  <a:srgbClr val="FF3300"/>
                </a:solidFill>
              </a:rPr>
              <a:t>uso profilático de surfactante</a:t>
            </a:r>
            <a:r>
              <a:rPr lang="pt-BR" sz="2400" smtClean="0"/>
              <a:t> e do </a:t>
            </a:r>
            <a:r>
              <a:rPr lang="pt-BR" sz="2400" smtClean="0">
                <a:solidFill>
                  <a:schemeClr val="hlink"/>
                </a:solidFill>
              </a:rPr>
              <a:t>uso precoce e seletivo de surfactante</a:t>
            </a:r>
            <a:r>
              <a:rPr lang="pt-BR" sz="2400" smtClean="0"/>
              <a:t>, em comparação com o </a:t>
            </a:r>
            <a:r>
              <a:rPr lang="pt-BR" sz="2400" smtClean="0">
                <a:solidFill>
                  <a:srgbClr val="FF3300"/>
                </a:solidFill>
              </a:rPr>
              <a:t>tratamento tardio com surfactante.</a:t>
            </a:r>
          </a:p>
          <a:p>
            <a:pPr>
              <a:spcBef>
                <a:spcPct val="0"/>
              </a:spcBef>
            </a:pPr>
            <a:r>
              <a:rPr lang="pt-BR" sz="2400" smtClean="0"/>
              <a:t>Com o uso mais precoce do SRNI pode eliminar a necessidade  em até 50% da necessidade do uso de surfactante,(20) como também pode atrasar ouso do surfactante</a:t>
            </a:r>
          </a:p>
          <a:p>
            <a:endParaRPr lang="pt-BR" sz="2400" smtClean="0"/>
          </a:p>
          <a:p>
            <a:pPr algn="ctr">
              <a:spcBef>
                <a:spcPct val="0"/>
              </a:spcBef>
            </a:pPr>
            <a:endParaRPr lang="pt-BR" sz="2400" smtClean="0"/>
          </a:p>
        </p:txBody>
      </p:sp>
      <p:sp>
        <p:nvSpPr>
          <p:cNvPr id="41988" name="Título 1"/>
          <p:cNvSpPr>
            <a:spLocks/>
          </p:cNvSpPr>
          <p:nvPr/>
        </p:nvSpPr>
        <p:spPr bwMode="auto">
          <a:xfrm>
            <a:off x="749300" y="-34607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p:txBody>
          <a:bodyPr/>
          <a:lstStyle/>
          <a:p>
            <a:r>
              <a:rPr lang="pt-BR" smtClean="0"/>
              <a:t>Durante a implementação do projeto de melhoria da qualidade da prática,</a:t>
            </a:r>
          </a:p>
          <a:p>
            <a:pPr>
              <a:buFont typeface="Arial" charset="0"/>
              <a:buNone/>
            </a:pPr>
            <a:r>
              <a:rPr lang="pt-BR" smtClean="0"/>
              <a:t>   baseada na evidência para melhorar a qualidade em 2009, o uso do  NRS tornou-se cada vez mais adotado por Unidades Neonatais participantes na Rede Neonatal Canadense (21) </a:t>
            </a:r>
          </a:p>
          <a:p>
            <a:pPr>
              <a:buFont typeface="Arial" charset="0"/>
              <a:buNone/>
            </a:pPr>
            <a:r>
              <a:rPr lang="pt-BR" smtClean="0"/>
              <a:t>  </a:t>
            </a:r>
            <a:r>
              <a:rPr lang="pt-BR" b="1" smtClean="0">
                <a:solidFill>
                  <a:schemeClr val="hlink"/>
                </a:solidFill>
              </a:rPr>
              <a:t>O objetivo deste estudo foi comparativamente avaliar o uso anterior de terapia com surfactante antes da implementação do uso precoce de rotina de NRS (2005 a 2008) e após a sua implementação (2010 a 2013) e comparar os resultados neonatais de curto prazo, incluindo desenvolvimento de DBP durante os dois períodos de tempo</a:t>
            </a:r>
          </a:p>
        </p:txBody>
      </p:sp>
      <p:sp>
        <p:nvSpPr>
          <p:cNvPr id="45060" name="Título 1"/>
          <p:cNvSpPr>
            <a:spLocks/>
          </p:cNvSpPr>
          <p:nvPr/>
        </p:nvSpPr>
        <p:spPr bwMode="auto">
          <a:xfrm>
            <a:off x="749300" y="20002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solidFill>
                  <a:schemeClr val="accent1"/>
                </a:solidFill>
              </a:rPr>
              <a:t>Métodos</a:t>
            </a:r>
          </a:p>
        </p:txBody>
      </p:sp>
      <p:sp>
        <p:nvSpPr>
          <p:cNvPr id="7171" name="Espaço Reservado para Conteúdo 2"/>
          <p:cNvSpPr>
            <a:spLocks noGrp="1"/>
          </p:cNvSpPr>
          <p:nvPr>
            <p:ph idx="1"/>
          </p:nvPr>
        </p:nvSpPr>
        <p:spPr/>
        <p:txBody>
          <a:bodyPr/>
          <a:lstStyle/>
          <a:p>
            <a:pPr algn="just"/>
            <a:r>
              <a:rPr lang="pt-BR" b="1" smtClean="0">
                <a:solidFill>
                  <a:schemeClr val="hlink"/>
                </a:solidFill>
              </a:rPr>
              <a:t>RN com IG &lt; 29 semanas entre jan de 2005 e 31 de dez de 2008;</a:t>
            </a:r>
          </a:p>
          <a:p>
            <a:pPr algn="just"/>
            <a:r>
              <a:rPr lang="pt-BR" b="1" smtClean="0">
                <a:solidFill>
                  <a:schemeClr val="hlink"/>
                </a:solidFill>
              </a:rPr>
              <a:t>RN com IG &lt; 29 semanas entre jan de 2010 e 31 de dez de 2013;</a:t>
            </a:r>
          </a:p>
          <a:p>
            <a:pPr algn="just"/>
            <a:endParaRPr lang="pt-BR" b="1" smtClean="0">
              <a:solidFill>
                <a:schemeClr val="hlink"/>
              </a:solidFill>
            </a:endParaRPr>
          </a:p>
          <a:p>
            <a:pPr algn="just"/>
            <a:endParaRPr lang="pt-BR" b="1" smtClean="0">
              <a:solidFill>
                <a:schemeClr val="hlink"/>
              </a:solidFill>
            </a:endParaRPr>
          </a:p>
          <a:p>
            <a:pPr algn="just"/>
            <a:r>
              <a:rPr lang="pt-BR" smtClean="0"/>
              <a:t>OBS.: Neonatos que apresentaram anomalias congênitas mais sérias, nascidos fora do país, precisaram de cuidados paliativos ou eram moribundos ao nascer foram excluídos da análise.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solidFill>
                  <a:schemeClr val="accent1"/>
                </a:solidFill>
              </a:rPr>
              <a:t>Metodologia do Estudo</a:t>
            </a:r>
          </a:p>
        </p:txBody>
      </p:sp>
      <p:sp>
        <p:nvSpPr>
          <p:cNvPr id="3" name="Espaço Reservado para Conteúdo 2"/>
          <p:cNvSpPr>
            <a:spLocks noGrp="1"/>
          </p:cNvSpPr>
          <p:nvPr>
            <p:ph idx="1"/>
          </p:nvPr>
        </p:nvSpPr>
        <p:spPr/>
        <p:txBody>
          <a:bodyPr>
            <a:normAutofit/>
          </a:bodyPr>
          <a:lstStyle/>
          <a:p>
            <a:pPr algn="just">
              <a:lnSpc>
                <a:spcPct val="70000"/>
              </a:lnSpc>
            </a:pPr>
            <a:r>
              <a:rPr lang="pt-BR" sz="2600" smtClean="0"/>
              <a:t>Coorte retrospectiva;</a:t>
            </a:r>
          </a:p>
          <a:p>
            <a:pPr algn="just">
              <a:lnSpc>
                <a:spcPct val="70000"/>
              </a:lnSpc>
            </a:pPr>
            <a:r>
              <a:rPr lang="pt-BR" sz="2600" smtClean="0"/>
              <a:t>Dados encontrados na base de dados na Rede Canadense de Neonatologia;</a:t>
            </a:r>
          </a:p>
          <a:p>
            <a:pPr algn="just">
              <a:lnSpc>
                <a:spcPct val="70000"/>
              </a:lnSpc>
            </a:pPr>
            <a:r>
              <a:rPr lang="pt-BR" sz="2600" smtClean="0"/>
              <a:t>Dados da mãe:</a:t>
            </a:r>
          </a:p>
          <a:p>
            <a:pPr lvl="1" algn="just">
              <a:lnSpc>
                <a:spcPct val="70000"/>
              </a:lnSpc>
            </a:pPr>
            <a:r>
              <a:rPr lang="pt-BR" sz="2200" smtClean="0"/>
              <a:t>idade, gravidade, paridade, gestações únicas ou múltiplas, uso de esteroides pré-natais, patologias maternas (incluindo diabetes mellitus, hipertensão ou infecção do trato urinário), infecção por estreptococos do grupo B, ruptura prolongada de membranas antes do nascimento, febre materna, corioamnionite e uso de antibióticos intra-parto.</a:t>
            </a:r>
          </a:p>
          <a:p>
            <a:pPr algn="just">
              <a:lnSpc>
                <a:spcPct val="70000"/>
              </a:lnSpc>
            </a:pPr>
            <a:r>
              <a:rPr lang="pt-BR" sz="2600" smtClean="0"/>
              <a:t>Medidas de parto e de ressuscitação:</a:t>
            </a:r>
          </a:p>
          <a:p>
            <a:pPr lvl="1" algn="just">
              <a:lnSpc>
                <a:spcPct val="70000"/>
              </a:lnSpc>
            </a:pPr>
            <a:r>
              <a:rPr lang="pt-BR" sz="2200" smtClean="0"/>
              <a:t>modo de parto, presença de mecônio, Apgar &lt; 7 em 5 min, necessidade de ressuscitação (ventilação de pressão-positiva e/ou compressões torácicas).</a:t>
            </a:r>
          </a:p>
          <a:p>
            <a:pPr algn="just">
              <a:lnSpc>
                <a:spcPct val="70000"/>
              </a:lnSpc>
            </a:pPr>
            <a:r>
              <a:rPr lang="pt-BR" sz="2600" smtClean="0"/>
              <a:t>Características básicas das duas populações estudadas  nos dois respectivos períodos</a:t>
            </a:r>
          </a:p>
          <a:p>
            <a:pPr lvl="1" algn="just">
              <a:lnSpc>
                <a:spcPct val="70000"/>
              </a:lnSpc>
            </a:pPr>
            <a:r>
              <a:rPr lang="pt-BR" sz="2200" smtClean="0">
                <a:solidFill>
                  <a:schemeClr val="hlink"/>
                </a:solidFill>
              </a:rPr>
              <a:t>Vide tabela 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3"/>
          <p:cNvPicPr>
            <a:picLocks noChangeAspect="1"/>
          </p:cNvPicPr>
          <p:nvPr/>
        </p:nvPicPr>
        <p:blipFill>
          <a:blip r:embed="rId2"/>
          <a:srcRect/>
          <a:stretch>
            <a:fillRect/>
          </a:stretch>
        </p:blipFill>
        <p:spPr bwMode="auto">
          <a:xfrm>
            <a:off x="0" y="0"/>
            <a:ext cx="12014200" cy="5503863"/>
          </a:xfrm>
          <a:prstGeom prst="rect">
            <a:avLst/>
          </a:prstGeom>
          <a:noFill/>
          <a:ln w="38100">
            <a:solidFill>
              <a:srgbClr val="CC66FF"/>
            </a:solidFill>
            <a:miter lim="800000"/>
            <a:headEnd/>
            <a:tailEnd/>
          </a:ln>
        </p:spPr>
      </p:pic>
      <p:sp>
        <p:nvSpPr>
          <p:cNvPr id="10243" name="CaixaDeTexto 4"/>
          <p:cNvSpPr txBox="1">
            <a:spLocks noChangeArrowheads="1"/>
          </p:cNvSpPr>
          <p:nvPr/>
        </p:nvSpPr>
        <p:spPr bwMode="auto">
          <a:xfrm>
            <a:off x="242888" y="5657850"/>
            <a:ext cx="11757025" cy="1190625"/>
          </a:xfrm>
          <a:prstGeom prst="rect">
            <a:avLst/>
          </a:prstGeom>
          <a:noFill/>
          <a:ln w="9525">
            <a:noFill/>
            <a:miter lim="800000"/>
            <a:headEnd/>
            <a:tailEnd/>
          </a:ln>
        </p:spPr>
        <p:txBody>
          <a:bodyPr>
            <a:spAutoFit/>
          </a:bodyPr>
          <a:lstStyle/>
          <a:p>
            <a:pPr marL="285750" indent="-285750" algn="just">
              <a:buFont typeface="Arial" charset="0"/>
              <a:buChar char="•"/>
            </a:pPr>
            <a:r>
              <a:rPr lang="pt-BR">
                <a:latin typeface="Calibri" pitchFamily="34" charset="0"/>
              </a:rPr>
              <a:t>Características maternas que pareceram ser significativamente diferentes: presença de diabetes materno, o uso de esteroides pré-natais, ruptura de membranas &gt; 24hrs e o uso de antibióticos intraparto.</a:t>
            </a:r>
          </a:p>
          <a:p>
            <a:pPr marL="285750" indent="-285750" algn="just">
              <a:buFont typeface="Arial" charset="0"/>
              <a:buChar char="•"/>
            </a:pPr>
            <a:r>
              <a:rPr lang="pt-BR">
                <a:latin typeface="Calibri" pitchFamily="34" charset="0"/>
              </a:rPr>
              <a:t>Fatores neonatais significativamente diferentes: idade gestacional, sexo masculino, índice Apgar nos 5 minutos e uso precoce de cafeína (primeiros 3 dias do nascimento).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730250" y="-146050"/>
            <a:ext cx="10515600" cy="1325563"/>
          </a:xfrm>
        </p:spPr>
        <p:txBody>
          <a:bodyPr/>
          <a:lstStyle/>
          <a:p>
            <a:r>
              <a:rPr lang="pt-BR" smtClean="0">
                <a:solidFill>
                  <a:schemeClr val="hlink"/>
                </a:solidFill>
              </a:rPr>
              <a:t>Resultados</a:t>
            </a:r>
          </a:p>
        </p:txBody>
      </p:sp>
      <p:sp>
        <p:nvSpPr>
          <p:cNvPr id="9219" name="Espaço Reservado para Conteúdo 2"/>
          <p:cNvSpPr>
            <a:spLocks noGrp="1"/>
          </p:cNvSpPr>
          <p:nvPr>
            <p:ph idx="1"/>
          </p:nvPr>
        </p:nvSpPr>
        <p:spPr>
          <a:xfrm>
            <a:off x="2009775" y="949325"/>
            <a:ext cx="10515600" cy="4351338"/>
          </a:xfrm>
        </p:spPr>
        <p:txBody>
          <a:bodyPr/>
          <a:lstStyle/>
          <a:p>
            <a:r>
              <a:rPr lang="pt-BR" sz="2000" b="1" smtClean="0">
                <a:solidFill>
                  <a:schemeClr val="hlink"/>
                </a:solidFill>
              </a:rPr>
              <a:t>Entre 2005 e 2008: 5579 Neonatos;</a:t>
            </a:r>
          </a:p>
          <a:p>
            <a:r>
              <a:rPr lang="pt-BR" sz="2000" b="1" smtClean="0">
                <a:solidFill>
                  <a:schemeClr val="hlink"/>
                </a:solidFill>
              </a:rPr>
              <a:t>Entre 2010 e 2013: 6600 Neonatos;</a:t>
            </a:r>
          </a:p>
          <a:p>
            <a:r>
              <a:rPr lang="pt-BR" sz="2000" smtClean="0"/>
              <a:t>Aplicação de critérios de exclusão, resultaram (</a:t>
            </a:r>
            <a:r>
              <a:rPr lang="pt-BR" sz="2000" smtClean="0">
                <a:solidFill>
                  <a:schemeClr val="hlink"/>
                </a:solidFill>
              </a:rPr>
              <a:t>Figura 1</a:t>
            </a:r>
            <a:r>
              <a:rPr lang="pt-BR" sz="2000" smtClean="0"/>
              <a:t>) </a:t>
            </a:r>
          </a:p>
          <a:p>
            <a:pPr lvl="1"/>
            <a:r>
              <a:rPr lang="pt-BR" sz="2000" b="1" smtClean="0">
                <a:solidFill>
                  <a:schemeClr val="hlink"/>
                </a:solidFill>
              </a:rPr>
              <a:t>Entre 2005 e 2008: 3980 Neonatos;</a:t>
            </a:r>
          </a:p>
          <a:p>
            <a:pPr lvl="1"/>
            <a:r>
              <a:rPr lang="pt-BR" sz="2000" b="1" smtClean="0">
                <a:solidFill>
                  <a:schemeClr val="hlink"/>
                </a:solidFill>
              </a:rPr>
              <a:t>Entre 2010 e 2013: 5137 Neonatos</a:t>
            </a:r>
            <a:r>
              <a:rPr lang="pt-BR" b="1" smtClean="0">
                <a:solidFill>
                  <a:schemeClr val="hlink"/>
                </a:solidFill>
              </a:rPr>
              <a:t>.</a:t>
            </a:r>
          </a:p>
        </p:txBody>
      </p:sp>
      <p:pic>
        <p:nvPicPr>
          <p:cNvPr id="9220" name="Imagem 3"/>
          <p:cNvPicPr>
            <a:picLocks noChangeAspect="1"/>
          </p:cNvPicPr>
          <p:nvPr/>
        </p:nvPicPr>
        <p:blipFill>
          <a:blip r:embed="rId2"/>
          <a:srcRect/>
          <a:stretch>
            <a:fillRect/>
          </a:stretch>
        </p:blipFill>
        <p:spPr bwMode="auto">
          <a:xfrm>
            <a:off x="107950" y="2928938"/>
            <a:ext cx="6248400" cy="3086100"/>
          </a:xfrm>
          <a:prstGeom prst="rect">
            <a:avLst/>
          </a:prstGeom>
          <a:noFill/>
          <a:ln w="38100">
            <a:solidFill>
              <a:srgbClr val="CC66FF"/>
            </a:solidFill>
            <a:miter lim="800000"/>
            <a:headEnd/>
            <a:tailEnd/>
          </a:ln>
        </p:spPr>
      </p:pic>
      <p:sp>
        <p:nvSpPr>
          <p:cNvPr id="9222" name="Text Box 6"/>
          <p:cNvSpPr txBox="1">
            <a:spLocks noChangeArrowheads="1"/>
          </p:cNvSpPr>
          <p:nvPr/>
        </p:nvSpPr>
        <p:spPr bwMode="auto">
          <a:xfrm>
            <a:off x="711200" y="6389688"/>
            <a:ext cx="692150" cy="366712"/>
          </a:xfrm>
          <a:prstGeom prst="rect">
            <a:avLst/>
          </a:prstGeom>
          <a:noFill/>
          <a:ln w="9525">
            <a:noFill/>
            <a:miter lim="800000"/>
            <a:headEnd/>
            <a:tailEnd/>
          </a:ln>
          <a:effectLst/>
        </p:spPr>
        <p:txBody>
          <a:bodyPr wrap="none">
            <a:spAutoFit/>
          </a:bodyPr>
          <a:lstStyle/>
          <a:p>
            <a:r>
              <a:rPr lang="pt-BR"/>
              <a:t>Fig.1</a:t>
            </a:r>
          </a:p>
        </p:txBody>
      </p:sp>
      <p:sp>
        <p:nvSpPr>
          <p:cNvPr id="9224" name="Text Box 8"/>
          <p:cNvSpPr txBox="1">
            <a:spLocks noChangeArrowheads="1"/>
          </p:cNvSpPr>
          <p:nvPr/>
        </p:nvSpPr>
        <p:spPr bwMode="auto">
          <a:xfrm>
            <a:off x="7366000" y="3281363"/>
            <a:ext cx="4603750" cy="915987"/>
          </a:xfrm>
          <a:prstGeom prst="rect">
            <a:avLst/>
          </a:prstGeom>
          <a:noFill/>
          <a:ln w="9525">
            <a:noFill/>
            <a:miter lim="800000"/>
            <a:headEnd/>
            <a:tailEnd/>
          </a:ln>
          <a:effectLst/>
        </p:spPr>
        <p:txBody>
          <a:bodyPr wrap="none">
            <a:spAutoFit/>
          </a:bodyPr>
          <a:lstStyle/>
          <a:p>
            <a:pPr algn="ctr"/>
            <a:r>
              <a:rPr lang="pt-BR">
                <a:solidFill>
                  <a:schemeClr val="hlink"/>
                </a:solidFill>
              </a:rPr>
              <a:t>Na Tabela 2,</a:t>
            </a:r>
            <a:r>
              <a:rPr lang="pt-BR"/>
              <a:t> a comparação da utilização </a:t>
            </a:r>
          </a:p>
          <a:p>
            <a:pPr algn="ctr"/>
            <a:r>
              <a:rPr lang="pt-BR"/>
              <a:t>do surfactante e ventilação durante os dois </a:t>
            </a:r>
          </a:p>
          <a:p>
            <a:pPr algn="ctr"/>
            <a:r>
              <a:rPr lang="pt-BR"/>
              <a:t>períodos de tempo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4383088"/>
            <a:ext cx="12192000" cy="2474912"/>
          </a:xfrm>
        </p:spPr>
        <p:txBody>
          <a:bodyPr>
            <a:normAutofit/>
          </a:bodyPr>
          <a:lstStyle/>
          <a:p>
            <a:pPr algn="just">
              <a:lnSpc>
                <a:spcPct val="80000"/>
              </a:lnSpc>
            </a:pPr>
            <a:r>
              <a:rPr lang="pt-BR" sz="2600" smtClean="0"/>
              <a:t>Não houve diferença significativa na utilização global de surfactante entre os dois grupos (77.2% em 2005 a 2008 vs 76.1% em 2010 a 2013, p: 0.23);</a:t>
            </a:r>
          </a:p>
          <a:p>
            <a:pPr algn="just">
              <a:lnSpc>
                <a:spcPct val="80000"/>
              </a:lnSpc>
            </a:pPr>
            <a:r>
              <a:rPr lang="pt-BR" sz="2600" smtClean="0">
                <a:solidFill>
                  <a:schemeClr val="hlink"/>
                </a:solidFill>
              </a:rPr>
              <a:t>Mais neonatos receberam surfactante terapêutico em 2010 a 2013</a:t>
            </a:r>
            <a:r>
              <a:rPr lang="pt-BR" sz="2600" smtClean="0"/>
              <a:t> (56.9% vs. 47.1%, p &lt; 0.01) e </a:t>
            </a:r>
            <a:r>
              <a:rPr lang="pt-BR" sz="2600" smtClean="0">
                <a:solidFill>
                  <a:schemeClr val="hlink"/>
                </a:solidFill>
              </a:rPr>
              <a:t>menos surfactante profilático</a:t>
            </a:r>
            <a:r>
              <a:rPr lang="pt-BR" sz="2600" smtClean="0"/>
              <a:t> (43.1% vs. 52.9%, p &lt; 0.01);</a:t>
            </a:r>
          </a:p>
          <a:p>
            <a:pPr algn="just">
              <a:lnSpc>
                <a:spcPct val="80000"/>
              </a:lnSpc>
            </a:pPr>
            <a:r>
              <a:rPr lang="pt-BR" sz="2600" smtClean="0"/>
              <a:t>Uma </a:t>
            </a:r>
            <a:r>
              <a:rPr lang="pt-BR" sz="2600" smtClean="0">
                <a:solidFill>
                  <a:schemeClr val="hlink"/>
                </a:solidFill>
              </a:rPr>
              <a:t>menor proporção de neonatos no período mais tardio necessitaram de 2 ou mais doses de surfactante</a:t>
            </a:r>
            <a:r>
              <a:rPr lang="pt-BR" sz="2600" smtClean="0"/>
              <a:t> (35.6% em 2010 a 2013 vs. 39.6% em 2005 a 2008, p &lt; 0.01).</a:t>
            </a:r>
          </a:p>
        </p:txBody>
      </p:sp>
      <p:pic>
        <p:nvPicPr>
          <p:cNvPr id="11267" name="Imagem 3"/>
          <p:cNvPicPr>
            <a:picLocks noChangeAspect="1"/>
          </p:cNvPicPr>
          <p:nvPr/>
        </p:nvPicPr>
        <p:blipFill>
          <a:blip r:embed="rId2"/>
          <a:srcRect/>
          <a:stretch>
            <a:fillRect/>
          </a:stretch>
        </p:blipFill>
        <p:spPr bwMode="auto">
          <a:xfrm>
            <a:off x="0" y="268288"/>
            <a:ext cx="12160250" cy="4086225"/>
          </a:xfrm>
          <a:prstGeom prst="rect">
            <a:avLst/>
          </a:prstGeom>
          <a:noFill/>
          <a:ln w="38100">
            <a:solidFill>
              <a:srgbClr val="CC66FF"/>
            </a:solid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4354513"/>
            <a:ext cx="12192000" cy="2503487"/>
          </a:xfrm>
        </p:spPr>
        <p:txBody>
          <a:bodyPr>
            <a:normAutofit/>
          </a:bodyPr>
          <a:lstStyle/>
          <a:p>
            <a:pPr algn="just">
              <a:lnSpc>
                <a:spcPct val="70000"/>
              </a:lnSpc>
            </a:pPr>
            <a:r>
              <a:rPr lang="pt-BR" sz="2600" smtClean="0">
                <a:solidFill>
                  <a:schemeClr val="hlink"/>
                </a:solidFill>
              </a:rPr>
              <a:t>Uma proporção maior de neonatos nascidos &lt; 26 semanas de idade gestacional receberam a administração de surfactante em 2010 a 2013</a:t>
            </a:r>
            <a:r>
              <a:rPr lang="pt-BR" sz="2600" smtClean="0"/>
              <a:t> comparados com 2005 a 2008 (91.0% vs. 85.3%; p &lt; 0.01);</a:t>
            </a:r>
          </a:p>
          <a:p>
            <a:pPr algn="just">
              <a:lnSpc>
                <a:spcPct val="70000"/>
              </a:lnSpc>
            </a:pPr>
            <a:r>
              <a:rPr lang="pt-BR" sz="2600" smtClean="0">
                <a:solidFill>
                  <a:schemeClr val="hlink"/>
                </a:solidFill>
              </a:rPr>
              <a:t>Uso de surfactante diminuiu para neonatos nascidos com 26-28 semanas</a:t>
            </a:r>
            <a:r>
              <a:rPr lang="pt-BR" sz="2600" smtClean="0"/>
              <a:t> (68.8% vs. 73.6% em 2005 a 2008; p &lt; 0.01);</a:t>
            </a:r>
          </a:p>
          <a:p>
            <a:pPr algn="just">
              <a:lnSpc>
                <a:spcPct val="70000"/>
              </a:lnSpc>
            </a:pPr>
            <a:r>
              <a:rPr lang="pt-BR" sz="2600" smtClean="0"/>
              <a:t>Em ambos os grupos de idade gestacional, houve utilização aumentada de surfactante terapêutico e menos neonatos receberam 2 doses ou mais na coorte mais tardia.</a:t>
            </a:r>
          </a:p>
        </p:txBody>
      </p:sp>
      <p:pic>
        <p:nvPicPr>
          <p:cNvPr id="12291" name="Imagem 3"/>
          <p:cNvPicPr>
            <a:picLocks noChangeAspect="1"/>
          </p:cNvPicPr>
          <p:nvPr/>
        </p:nvPicPr>
        <p:blipFill>
          <a:blip r:embed="rId2"/>
          <a:srcRect/>
          <a:stretch>
            <a:fillRect/>
          </a:stretch>
        </p:blipFill>
        <p:spPr bwMode="auto">
          <a:xfrm>
            <a:off x="160338" y="268288"/>
            <a:ext cx="12031662" cy="4086225"/>
          </a:xfrm>
          <a:prstGeom prst="rect">
            <a:avLst/>
          </a:prstGeom>
          <a:noFill/>
          <a:ln w="38100">
            <a:solidFill>
              <a:srgbClr val="CC66FF"/>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4354513"/>
            <a:ext cx="12192000" cy="2503487"/>
          </a:xfrm>
        </p:spPr>
        <p:txBody>
          <a:bodyPr>
            <a:normAutofit/>
          </a:bodyPr>
          <a:lstStyle/>
          <a:p>
            <a:pPr algn="just">
              <a:lnSpc>
                <a:spcPct val="80000"/>
              </a:lnSpc>
            </a:pPr>
            <a:r>
              <a:rPr lang="pt-BR" b="1" smtClean="0">
                <a:solidFill>
                  <a:schemeClr val="hlink"/>
                </a:solidFill>
              </a:rPr>
              <a:t>A média de dias gastos com ventilação mecânica invasiva foi menor entre 2010 a 2013</a:t>
            </a:r>
            <a:r>
              <a:rPr lang="pt-BR" smtClean="0"/>
              <a:t> (6 vs. 9 dias em 2005 a 2008, p &lt; 0.01), enquanto a </a:t>
            </a:r>
            <a:r>
              <a:rPr lang="pt-BR" b="1" smtClean="0">
                <a:solidFill>
                  <a:schemeClr val="hlink"/>
                </a:solidFill>
              </a:rPr>
              <a:t>duração do CPAP aumentou;</a:t>
            </a:r>
          </a:p>
          <a:p>
            <a:pPr algn="just">
              <a:lnSpc>
                <a:spcPct val="80000"/>
              </a:lnSpc>
            </a:pPr>
            <a:r>
              <a:rPr lang="pt-BR" smtClean="0">
                <a:solidFill>
                  <a:srgbClr val="FF3300"/>
                </a:solidFill>
              </a:rPr>
              <a:t>Neonatos nascidos entre 2010 e 2013 aparentemente necessitaram de significativamente mais dias em uso de oxigênio (27 vs. 7 dias entre 2005 e 2008, p &lt; 0.01.</a:t>
            </a:r>
          </a:p>
        </p:txBody>
      </p:sp>
      <p:pic>
        <p:nvPicPr>
          <p:cNvPr id="13315" name="Imagem 3"/>
          <p:cNvPicPr>
            <a:picLocks noChangeAspect="1"/>
          </p:cNvPicPr>
          <p:nvPr/>
        </p:nvPicPr>
        <p:blipFill>
          <a:blip r:embed="rId2"/>
          <a:srcRect/>
          <a:stretch>
            <a:fillRect/>
          </a:stretch>
        </p:blipFill>
        <p:spPr bwMode="auto">
          <a:xfrm>
            <a:off x="133350" y="268288"/>
            <a:ext cx="11893550" cy="4086225"/>
          </a:xfrm>
          <a:prstGeom prst="rect">
            <a:avLst/>
          </a:prstGeom>
          <a:noFill/>
          <a:ln w="38100">
            <a:solidFill>
              <a:srgbClr val="CC66FF"/>
            </a:solidFill>
            <a:miter lim="800000"/>
            <a:headEnd/>
            <a:tailEnd/>
          </a:ln>
        </p:spPr>
      </p:pic>
      <p:sp>
        <p:nvSpPr>
          <p:cNvPr id="13317" name="Text Box 5"/>
          <p:cNvSpPr txBox="1">
            <a:spLocks noChangeArrowheads="1"/>
          </p:cNvSpPr>
          <p:nvPr/>
        </p:nvSpPr>
        <p:spPr bwMode="auto">
          <a:xfrm>
            <a:off x="1825625" y="6437313"/>
            <a:ext cx="9290050" cy="366712"/>
          </a:xfrm>
          <a:prstGeom prst="rect">
            <a:avLst/>
          </a:prstGeom>
          <a:noFill/>
          <a:ln w="9525">
            <a:noFill/>
            <a:miter lim="800000"/>
            <a:headEnd/>
            <a:tailEnd/>
          </a:ln>
          <a:effectLst/>
        </p:spPr>
        <p:txBody>
          <a:bodyPr wrap="none">
            <a:spAutoFit/>
          </a:bodyPr>
          <a:lstStyle/>
          <a:p>
            <a:r>
              <a:rPr lang="pt-BR"/>
              <a:t>Na </a:t>
            </a:r>
            <a:r>
              <a:rPr lang="pt-BR">
                <a:solidFill>
                  <a:schemeClr val="hlink"/>
                </a:solidFill>
              </a:rPr>
              <a:t>Tabela 3</a:t>
            </a:r>
            <a:r>
              <a:rPr lang="pt-BR"/>
              <a:t> os resultados a comparação dos resultados neonatais entre os dois períodos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3990975"/>
            <a:ext cx="12192000" cy="2867025"/>
          </a:xfrm>
        </p:spPr>
        <p:txBody>
          <a:bodyPr>
            <a:normAutofit/>
          </a:bodyPr>
          <a:lstStyle/>
          <a:p>
            <a:pPr algn="just">
              <a:lnSpc>
                <a:spcPct val="70000"/>
              </a:lnSpc>
            </a:pPr>
            <a:r>
              <a:rPr lang="pt-BR" sz="2400" smtClean="0"/>
              <a:t>Mortalidade, síndrome de vazamento de ar, enterocolite necrosante, sepse de início precoce e hemorragia ventricular graus III e IV permaneceram imutáveis globalmente entre estes dois períodos, com exceção da </a:t>
            </a:r>
            <a:r>
              <a:rPr lang="pt-BR" sz="2400" b="1" smtClean="0">
                <a:solidFill>
                  <a:schemeClr val="hlink"/>
                </a:solidFill>
              </a:rPr>
              <a:t>mortalidade em neonatos &lt; 26 semanas de idade gestacional, que diminuiu em 2010 e 2013;</a:t>
            </a:r>
          </a:p>
          <a:p>
            <a:pPr algn="just">
              <a:lnSpc>
                <a:spcPct val="70000"/>
              </a:lnSpc>
            </a:pPr>
            <a:r>
              <a:rPr lang="pt-BR" sz="2400" smtClean="0"/>
              <a:t>Apesar de não haver diferença na taxa de vazamento de ar ou pneumotórax (5.9% em 2005 a 2008 vs. 5.7% em 2010 a 2013, p=0.68), </a:t>
            </a:r>
            <a:r>
              <a:rPr lang="pt-BR" sz="2400" smtClean="0">
                <a:solidFill>
                  <a:srgbClr val="FF3300"/>
                </a:solidFill>
              </a:rPr>
              <a:t>bebês nascidos na era mais tardia necessitaram mais frequentemente da inserção de tubos torácicos</a:t>
            </a:r>
            <a:r>
              <a:rPr lang="pt-BR" sz="2400" smtClean="0"/>
              <a:t> (3.4% vs. 1.5% em 2005 a 2008, p &lt; 0.01);</a:t>
            </a:r>
          </a:p>
          <a:p>
            <a:pPr algn="ctr">
              <a:lnSpc>
                <a:spcPct val="70000"/>
              </a:lnSpc>
            </a:pPr>
            <a:r>
              <a:rPr lang="pt-BR" sz="2400" b="1" smtClean="0">
                <a:solidFill>
                  <a:srgbClr val="FF66CC"/>
                </a:solidFill>
              </a:rPr>
              <a:t>DBP nas 36 semanas pós-mentruais, no entanto, foi significativamente reduzida no grupo mais recente (38.7% em 2010 a 2013 vs. 42.0% em 2005 a 2008, p &lt; 0.01.</a:t>
            </a:r>
          </a:p>
        </p:txBody>
      </p:sp>
      <p:pic>
        <p:nvPicPr>
          <p:cNvPr id="14339" name="Imagem 3"/>
          <p:cNvPicPr>
            <a:picLocks noChangeAspect="1"/>
          </p:cNvPicPr>
          <p:nvPr/>
        </p:nvPicPr>
        <p:blipFill>
          <a:blip r:embed="rId2"/>
          <a:srcRect/>
          <a:stretch>
            <a:fillRect/>
          </a:stretch>
        </p:blipFill>
        <p:spPr bwMode="auto">
          <a:xfrm>
            <a:off x="0" y="0"/>
            <a:ext cx="12192000" cy="3990975"/>
          </a:xfrm>
          <a:prstGeom prst="rect">
            <a:avLst/>
          </a:prstGeom>
          <a:noFill/>
          <a:ln w="28575">
            <a:solidFill>
              <a:srgbClr val="CC66FF"/>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2"/>
          <p:cNvSpPr>
            <a:spLocks noGrp="1"/>
          </p:cNvSpPr>
          <p:nvPr>
            <p:ph idx="1"/>
          </p:nvPr>
        </p:nvSpPr>
        <p:spPr>
          <a:xfrm>
            <a:off x="0" y="3990975"/>
            <a:ext cx="12192000" cy="2867025"/>
          </a:xfrm>
        </p:spPr>
        <p:txBody>
          <a:bodyPr/>
          <a:lstStyle/>
          <a:p>
            <a:pPr algn="just"/>
            <a:r>
              <a:rPr lang="pt-BR" b="1" smtClean="0">
                <a:solidFill>
                  <a:schemeClr val="hlink"/>
                </a:solidFill>
              </a:rPr>
              <a:t>Infecções nosocomiais foram também menores no período de tempo mais tardio</a:t>
            </a:r>
            <a:r>
              <a:rPr lang="pt-BR" smtClean="0"/>
              <a:t> (25.1% em 2010 a 2013 vs. 28.6% em 2005 a 2008, p &lt; 0.01), embora essa redução tenha sido estatisticamente significante apenas para </a:t>
            </a:r>
            <a:r>
              <a:rPr lang="pt-BR" b="1" smtClean="0">
                <a:solidFill>
                  <a:schemeClr val="hlink"/>
                </a:solidFill>
              </a:rPr>
              <a:t>neonatos entre 26-28 semanas;</a:t>
            </a:r>
          </a:p>
          <a:p>
            <a:pPr algn="just"/>
            <a:r>
              <a:rPr lang="pt-BR" smtClean="0"/>
              <a:t>A </a:t>
            </a:r>
            <a:r>
              <a:rPr lang="pt-BR" b="1" smtClean="0">
                <a:solidFill>
                  <a:schemeClr val="hlink"/>
                </a:solidFill>
              </a:rPr>
              <a:t>taxa de retinopatia da prematuridade também diminuiu com o tempo</a:t>
            </a:r>
            <a:r>
              <a:rPr lang="pt-BR" smtClean="0"/>
              <a:t> (13.5% em 2010 a 2013 vs. 15.6% em 2005 a 2008, p=0.02).</a:t>
            </a:r>
          </a:p>
        </p:txBody>
      </p:sp>
      <p:pic>
        <p:nvPicPr>
          <p:cNvPr id="15363" name="Imagem 3"/>
          <p:cNvPicPr>
            <a:picLocks noChangeAspect="1"/>
          </p:cNvPicPr>
          <p:nvPr/>
        </p:nvPicPr>
        <p:blipFill>
          <a:blip r:embed="rId2"/>
          <a:srcRect/>
          <a:stretch>
            <a:fillRect/>
          </a:stretch>
        </p:blipFill>
        <p:spPr bwMode="auto">
          <a:xfrm>
            <a:off x="185738" y="0"/>
            <a:ext cx="12006262" cy="3990975"/>
          </a:xfrm>
          <a:prstGeom prst="rect">
            <a:avLst/>
          </a:prstGeom>
          <a:noFill/>
          <a:ln w="28575">
            <a:solidFill>
              <a:srgbClr val="CC66FF"/>
            </a:solidFill>
            <a:miter lim="800000"/>
            <a:headEnd/>
            <a:tailEnd/>
          </a:ln>
        </p:spPr>
      </p:pic>
      <p:sp>
        <p:nvSpPr>
          <p:cNvPr id="15365" name="Text Box 5"/>
          <p:cNvSpPr txBox="1">
            <a:spLocks noChangeArrowheads="1"/>
          </p:cNvSpPr>
          <p:nvPr/>
        </p:nvSpPr>
        <p:spPr bwMode="auto">
          <a:xfrm>
            <a:off x="2282825" y="6410325"/>
            <a:ext cx="8324850" cy="366713"/>
          </a:xfrm>
          <a:prstGeom prst="rect">
            <a:avLst/>
          </a:prstGeom>
          <a:noFill/>
          <a:ln w="9525">
            <a:noFill/>
            <a:miter lim="800000"/>
            <a:headEnd/>
            <a:tailEnd/>
          </a:ln>
          <a:effectLst/>
        </p:spPr>
        <p:txBody>
          <a:bodyPr wrap="none">
            <a:spAutoFit/>
          </a:bodyPr>
          <a:lstStyle/>
          <a:p>
            <a:r>
              <a:rPr lang="pt-BR"/>
              <a:t>Na </a:t>
            </a:r>
            <a:r>
              <a:rPr lang="pt-BR">
                <a:solidFill>
                  <a:schemeClr val="hlink"/>
                </a:solidFill>
              </a:rPr>
              <a:t>Tabela 4</a:t>
            </a:r>
            <a:r>
              <a:rPr lang="pt-BR"/>
              <a:t>, regressão logística do uso de surfactante e DBP nos dois períodos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3251200"/>
            <a:ext cx="12192000" cy="3606800"/>
          </a:xfrm>
        </p:spPr>
        <p:txBody>
          <a:bodyPr>
            <a:normAutofit/>
          </a:bodyPr>
          <a:lstStyle/>
          <a:p>
            <a:pPr algn="just">
              <a:lnSpc>
                <a:spcPct val="80000"/>
              </a:lnSpc>
            </a:pPr>
            <a:r>
              <a:rPr lang="pt-BR" smtClean="0"/>
              <a:t>Análise de regressão logística univariada revelou que a odds do uso de surfactante em 2005 a 2008 comparado com o de 2010 a 2013 foi de 1.06 (95% CI 0.96, 1.17);</a:t>
            </a:r>
          </a:p>
          <a:p>
            <a:pPr algn="ctr">
              <a:lnSpc>
                <a:spcPct val="80000"/>
              </a:lnSpc>
            </a:pPr>
            <a:r>
              <a:rPr lang="pt-BR" b="1" smtClean="0">
                <a:solidFill>
                  <a:schemeClr val="hlink"/>
                </a:solidFill>
              </a:rPr>
              <a:t>Não houve diferença significativa no uso global de surfactante entre os dois períodos de tempo;</a:t>
            </a:r>
          </a:p>
          <a:p>
            <a:pPr algn="just">
              <a:lnSpc>
                <a:spcPct val="80000"/>
              </a:lnSpc>
            </a:pPr>
            <a:r>
              <a:rPr lang="pt-BR" smtClean="0">
                <a:solidFill>
                  <a:schemeClr val="hlink"/>
                </a:solidFill>
              </a:rPr>
              <a:t>Quando ajustado</a:t>
            </a:r>
            <a:r>
              <a:rPr lang="pt-BR" smtClean="0"/>
              <a:t> para idade gestacional, sexo, ruptura prolongada de membranas, antibióticos intraparto, diabetes materna, uso esteroide pré-natal, índice Apgar de 5 minutos de vida, uso precoce de cafeína e idade materna, </a:t>
            </a:r>
            <a:r>
              <a:rPr lang="pt-BR" smtClean="0">
                <a:solidFill>
                  <a:schemeClr val="hlink"/>
                </a:solidFill>
              </a:rPr>
              <a:t>a OR manteve-se sem significância (OR ajustado 1.00, 95% CI 0.89, 1.13);</a:t>
            </a:r>
          </a:p>
          <a:p>
            <a:pPr algn="just">
              <a:lnSpc>
                <a:spcPct val="80000"/>
              </a:lnSpc>
            </a:pPr>
            <a:endParaRPr lang="pt-BR" smtClean="0">
              <a:solidFill>
                <a:schemeClr val="hlink"/>
              </a:solidFill>
            </a:endParaRPr>
          </a:p>
        </p:txBody>
      </p:sp>
      <p:pic>
        <p:nvPicPr>
          <p:cNvPr id="16387" name="Imagem 3"/>
          <p:cNvPicPr>
            <a:picLocks noChangeAspect="1"/>
          </p:cNvPicPr>
          <p:nvPr/>
        </p:nvPicPr>
        <p:blipFill>
          <a:blip r:embed="rId2"/>
          <a:srcRect/>
          <a:stretch>
            <a:fillRect/>
          </a:stretch>
        </p:blipFill>
        <p:spPr bwMode="auto">
          <a:xfrm>
            <a:off x="0" y="0"/>
            <a:ext cx="12206288" cy="3251200"/>
          </a:xfrm>
          <a:prstGeom prst="rect">
            <a:avLst/>
          </a:prstGeom>
          <a:noFill/>
          <a:ln w="38100">
            <a:solidFill>
              <a:srgbClr val="CC66FF"/>
            </a:solid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idx="1"/>
          </p:nvPr>
        </p:nvSpPr>
        <p:spPr>
          <a:xfrm>
            <a:off x="0" y="3251200"/>
            <a:ext cx="12192000" cy="3606800"/>
          </a:xfrm>
        </p:spPr>
        <p:txBody>
          <a:bodyPr/>
          <a:lstStyle/>
          <a:p>
            <a:pPr algn="ctr"/>
            <a:r>
              <a:rPr lang="pt-BR" b="1" smtClean="0">
                <a:solidFill>
                  <a:srgbClr val="FF3300"/>
                </a:solidFill>
              </a:rPr>
              <a:t>A odds do desenvolvimento de DBP em 36 semanas pós-menstrual foi significativamente maior na era mais precoce (OR ajustado 1.19, 95% CI 1.07, 1.33);</a:t>
            </a:r>
          </a:p>
          <a:p>
            <a:pPr algn="just">
              <a:buFont typeface="Arial" charset="0"/>
              <a:buNone/>
            </a:pPr>
            <a:endParaRPr lang="pt-BR" smtClean="0"/>
          </a:p>
          <a:p>
            <a:pPr algn="ctr"/>
            <a:r>
              <a:rPr lang="pt-BR" b="1" smtClean="0">
                <a:solidFill>
                  <a:srgbClr val="FF3300"/>
                </a:solidFill>
              </a:rPr>
              <a:t>A odds do desenvolvimento de DBP nas 36 semanas pós-menstruais foi </a:t>
            </a:r>
            <a:r>
              <a:rPr lang="pt-BR" sz="3200" b="1" smtClean="0">
                <a:solidFill>
                  <a:srgbClr val="FF3300"/>
                </a:solidFill>
              </a:rPr>
              <a:t>significativamente maior na era mais precoce</a:t>
            </a:r>
            <a:r>
              <a:rPr lang="pt-BR" smtClean="0">
                <a:solidFill>
                  <a:srgbClr val="FF3300"/>
                </a:solidFill>
              </a:rPr>
              <a:t> (</a:t>
            </a:r>
            <a:r>
              <a:rPr lang="pt-BR" b="1" smtClean="0">
                <a:solidFill>
                  <a:srgbClr val="FF3300"/>
                </a:solidFill>
              </a:rPr>
              <a:t>OR ajustado 1.34, 95% CI 1.08, 1.66) para neonatos &lt; 26 semanas de idade gestacional, com maior tendência para os RN de&gt;26 semanas </a:t>
            </a:r>
          </a:p>
          <a:p>
            <a:pPr algn="ctr"/>
            <a:endParaRPr lang="pt-BR" b="1" smtClean="0">
              <a:solidFill>
                <a:srgbClr val="FF3300"/>
              </a:solidFill>
            </a:endParaRPr>
          </a:p>
        </p:txBody>
      </p:sp>
      <p:pic>
        <p:nvPicPr>
          <p:cNvPr id="17411" name="Imagem 3"/>
          <p:cNvPicPr>
            <a:picLocks noChangeAspect="1"/>
          </p:cNvPicPr>
          <p:nvPr/>
        </p:nvPicPr>
        <p:blipFill>
          <a:blip r:embed="rId2"/>
          <a:srcRect/>
          <a:stretch>
            <a:fillRect/>
          </a:stretch>
        </p:blipFill>
        <p:spPr bwMode="auto">
          <a:xfrm>
            <a:off x="0" y="0"/>
            <a:ext cx="12206288" cy="32512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838200" y="1825625"/>
            <a:ext cx="10802938" cy="4351338"/>
          </a:xfrm>
        </p:spPr>
        <p:txBody>
          <a:bodyPr/>
          <a:lstStyle/>
          <a:p>
            <a:pPr>
              <a:lnSpc>
                <a:spcPct val="80000"/>
              </a:lnSpc>
            </a:pPr>
            <a:r>
              <a:rPr lang="pt-BR" sz="2000" smtClean="0"/>
              <a:t>Antes de 2008, o uso rotineiro do SRNI precoce na Sala de Parto não era praticado. </a:t>
            </a:r>
          </a:p>
          <a:p>
            <a:pPr>
              <a:lnSpc>
                <a:spcPct val="80000"/>
              </a:lnSpc>
            </a:pPr>
            <a:r>
              <a:rPr lang="pt-BR" sz="2000" smtClean="0"/>
              <a:t>Uma revisão da Cochrane com surfactante inicial profilaxia vs resgate, houve menor risco de vazamento de ar e morbidade neonatal com surfactante profilático. </a:t>
            </a:r>
          </a:p>
          <a:p>
            <a:pPr>
              <a:lnSpc>
                <a:spcPct val="80000"/>
              </a:lnSpc>
            </a:pPr>
            <a:r>
              <a:rPr lang="pt-BR" sz="2000" smtClean="0"/>
              <a:t>No entanto, quando esta revisão foi atualizado para incluir ensaios onde o uso rotineiro de  CPAP foi aplicado, a vantagem da administração de surfactante profilático não era mais aparente. </a:t>
            </a:r>
          </a:p>
          <a:p>
            <a:pPr>
              <a:lnSpc>
                <a:spcPct val="80000"/>
              </a:lnSpc>
            </a:pPr>
            <a:r>
              <a:rPr lang="pt-BR" sz="2000" smtClean="0"/>
              <a:t>De fato, a aplicação rotineira de CPAP reduziu o risco de displasia broncopulmonar ou morte (17)</a:t>
            </a:r>
          </a:p>
          <a:p>
            <a:pPr>
              <a:lnSpc>
                <a:spcPct val="80000"/>
              </a:lnSpc>
            </a:pPr>
            <a:r>
              <a:rPr lang="pt-BR" sz="2000" smtClean="0"/>
              <a:t> Como resultado, a prática da  estabilização em CPAP na Sala de Parto foi adotada em muitos países, incluindo o Canadá.</a:t>
            </a:r>
          </a:p>
          <a:p>
            <a:pPr>
              <a:lnSpc>
                <a:spcPct val="80000"/>
              </a:lnSpc>
            </a:pPr>
            <a:r>
              <a:rPr lang="pt-BR" sz="2000" smtClean="0"/>
              <a:t> O objetivo deste estudo foi analisar retrospectivamente a utilização de surfactante em uma era em que o uso de  CPAP de rotina foi aplicado na Sala de Parto e comparar os resultados desses bebês para aqueles que nasceram antes da adoção desta prática. </a:t>
            </a:r>
          </a:p>
          <a:p>
            <a:pPr>
              <a:lnSpc>
                <a:spcPct val="80000"/>
              </a:lnSpc>
            </a:pPr>
            <a:r>
              <a:rPr lang="pt-BR" sz="2000" smtClean="0"/>
              <a:t>Para o nosso conhecimento, este é o primeiro estudo que descreve a tendência da utilização e dos resultados dos surfactantes em Unidades de Cuidados Intensivos Neonatais canadenses desde a adoção precoce do uso de CPAP de rotina.</a:t>
            </a:r>
          </a:p>
        </p:txBody>
      </p:sp>
      <p:sp>
        <p:nvSpPr>
          <p:cNvPr id="46084" name="Título 3"/>
          <p:cNvSpPr>
            <a:spLocks/>
          </p:cNvSpPr>
          <p:nvPr/>
        </p:nvSpPr>
        <p:spPr bwMode="auto">
          <a:xfrm>
            <a:off x="838200" y="36512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Discussão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3"/>
          <p:cNvSpPr>
            <a:spLocks noGrp="1"/>
          </p:cNvSpPr>
          <p:nvPr>
            <p:ph type="title"/>
          </p:nvPr>
        </p:nvSpPr>
        <p:spPr/>
        <p:txBody>
          <a:bodyPr/>
          <a:lstStyle/>
          <a:p>
            <a:r>
              <a:rPr lang="pt-BR" smtClean="0">
                <a:solidFill>
                  <a:schemeClr val="hlink"/>
                </a:solidFill>
              </a:rPr>
              <a:t>Discussão</a:t>
            </a:r>
          </a:p>
        </p:txBody>
      </p:sp>
      <p:sp>
        <p:nvSpPr>
          <p:cNvPr id="18435" name="Espaço Reservado para Conteúdo 7"/>
          <p:cNvSpPr>
            <a:spLocks noGrp="1"/>
          </p:cNvSpPr>
          <p:nvPr>
            <p:ph idx="1"/>
          </p:nvPr>
        </p:nvSpPr>
        <p:spPr>
          <a:xfrm>
            <a:off x="666750" y="1457325"/>
            <a:ext cx="10515600" cy="4351338"/>
          </a:xfrm>
        </p:spPr>
        <p:txBody>
          <a:bodyPr/>
          <a:lstStyle/>
          <a:p>
            <a:pPr algn="just"/>
            <a:r>
              <a:rPr lang="pt-BR" sz="2000" smtClean="0"/>
              <a:t>O estudo mostrou que a utilização do surfactante aparentemente não mudou de modo global, apesar do uso de rotina precoce de estabilização com SRNI em Salas de Parto.</a:t>
            </a:r>
          </a:p>
          <a:p>
            <a:r>
              <a:rPr lang="pt-BR" sz="2000" smtClean="0"/>
              <a:t>De fato, o uso geral de surfactante realmente aumentou nos bebês   &lt;26 semanas de idade gestacional, enquanto o uso declinou nos de 26 a 28semanas e 6 dias</a:t>
            </a:r>
          </a:p>
          <a:p>
            <a:r>
              <a:rPr lang="pt-BR" sz="2000" smtClean="0"/>
              <a:t>No entanto, o uso profilático diminuiu e o terapêutico aumentou do de forma semelhante  semelhantes nos dois subgrupos.</a:t>
            </a:r>
          </a:p>
          <a:p>
            <a:pPr algn="just"/>
            <a:r>
              <a:rPr lang="pt-BR" sz="2000" smtClean="0"/>
              <a:t>Estudos prévios mostraram que  cerca de 38-67% dos neonatos irão precisar de intubação e surfactante em algum momento, dependendo do critério usado para a definição de falha de CPAP e necessidade de surfactante.(13,14,26)</a:t>
            </a:r>
          </a:p>
          <a:p>
            <a:pPr algn="just"/>
            <a:r>
              <a:rPr lang="pt-BR" sz="2000" smtClean="0"/>
              <a:t>Embora o uso de  CPAP ajude a estabilizar a capacidade residual funcional, reduzir o trabalho gasto na respiração e melhorar a troca gasosa, a deficiência de surfactante é imutável e assim ainda é necessário.</a:t>
            </a:r>
          </a:p>
        </p:txBody>
      </p:sp>
      <p:pic>
        <p:nvPicPr>
          <p:cNvPr id="18436" name="Imagem 8"/>
          <p:cNvPicPr>
            <a:picLocks noChangeAspect="1"/>
          </p:cNvPicPr>
          <p:nvPr/>
        </p:nvPicPr>
        <p:blipFill>
          <a:blip r:embed="rId2"/>
          <a:srcRect/>
          <a:stretch>
            <a:fillRect/>
          </a:stretch>
        </p:blipFill>
        <p:spPr bwMode="auto">
          <a:xfrm>
            <a:off x="8874125" y="5189538"/>
            <a:ext cx="3225800" cy="156845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Discussão</a:t>
            </a:r>
          </a:p>
        </p:txBody>
      </p:sp>
      <p:sp>
        <p:nvSpPr>
          <p:cNvPr id="19459" name="Espaço Reservado para Conteúdo 2"/>
          <p:cNvSpPr>
            <a:spLocks noGrp="1"/>
          </p:cNvSpPr>
          <p:nvPr>
            <p:ph idx="1"/>
          </p:nvPr>
        </p:nvSpPr>
        <p:spPr>
          <a:xfrm>
            <a:off x="668338" y="1503363"/>
            <a:ext cx="10515600" cy="4351337"/>
          </a:xfrm>
        </p:spPr>
        <p:txBody>
          <a:bodyPr/>
          <a:lstStyle/>
          <a:p>
            <a:pPr algn="just"/>
            <a:r>
              <a:rPr lang="pt-BR" smtClean="0"/>
              <a:t>Em neonatos no limite da viabilidade, o uso de SRNI pode, de fato, fazer necessário o uso de surfactante mais frequentemente do que em neonatos com 26-28 semanas.</a:t>
            </a:r>
          </a:p>
          <a:p>
            <a:pPr algn="just"/>
            <a:r>
              <a:rPr lang="pt-BR" smtClean="0"/>
              <a:t>O uso de SRNI precoce é ainda associado com reduções de DBP e morte na faixa etária deste grupo.(14)</a:t>
            </a:r>
          </a:p>
          <a:p>
            <a:pPr algn="just"/>
            <a:r>
              <a:rPr lang="pt-BR" smtClean="0"/>
              <a:t>Por mais que  a incidência de vazamento de ar ou pneumotórax permaneceu inalterada num período onde mais SRNI e menos surfactante foram utilizados, uma maior proporção de bebês nascidos no período  tardio necessitaram de mais inserção de tubo torácico.</a:t>
            </a:r>
          </a:p>
          <a:p>
            <a:pPr algn="just"/>
            <a:r>
              <a:rPr lang="pt-BR" smtClean="0"/>
              <a:t>Infelizmente é difícil determinar a severidade do escape de ar e as indicações do uso de tubo torácico são desconhecidas.</a:t>
            </a:r>
          </a:p>
        </p:txBody>
      </p:sp>
      <p:pic>
        <p:nvPicPr>
          <p:cNvPr id="19460" name="Imagem 3"/>
          <p:cNvPicPr>
            <a:picLocks noChangeAspect="1"/>
          </p:cNvPicPr>
          <p:nvPr/>
        </p:nvPicPr>
        <p:blipFill>
          <a:blip r:embed="rId2"/>
          <a:srcRect/>
          <a:stretch>
            <a:fillRect/>
          </a:stretch>
        </p:blipFill>
        <p:spPr bwMode="auto">
          <a:xfrm>
            <a:off x="10326688" y="5730875"/>
            <a:ext cx="1865312" cy="11271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solidFill>
                  <a:schemeClr val="hlink"/>
                </a:solidFill>
              </a:rPr>
              <a:t>Discussão</a:t>
            </a:r>
          </a:p>
        </p:txBody>
      </p:sp>
      <p:sp>
        <p:nvSpPr>
          <p:cNvPr id="20483" name="Espaço Reservado para Conteúdo 2"/>
          <p:cNvSpPr>
            <a:spLocks noGrp="1"/>
          </p:cNvSpPr>
          <p:nvPr>
            <p:ph idx="1"/>
          </p:nvPr>
        </p:nvSpPr>
        <p:spPr>
          <a:xfrm>
            <a:off x="666750" y="1431925"/>
            <a:ext cx="10515600" cy="4351338"/>
          </a:xfrm>
        </p:spPr>
        <p:txBody>
          <a:bodyPr/>
          <a:lstStyle/>
          <a:p>
            <a:pPr algn="just"/>
            <a:r>
              <a:rPr lang="pt-BR" sz="2000" smtClean="0"/>
              <a:t>O tempo de administração de surfactante diferiu entre os 2 períodos de tempo, com aumento do surfactante de resgate nos últimos anos.</a:t>
            </a:r>
          </a:p>
          <a:p>
            <a:r>
              <a:rPr lang="pt-BR" sz="2000" smtClean="0"/>
              <a:t>Além disso, menos bebês em ambos grupos de idades gestacionais   exigiram doses repetidas de surfactante no ano de 2010 em relação ao período de 2013.</a:t>
            </a:r>
          </a:p>
          <a:p>
            <a:pPr algn="ctr">
              <a:buFont typeface="Arial" charset="0"/>
              <a:buNone/>
            </a:pPr>
            <a:r>
              <a:rPr lang="pt-BR" sz="2000" smtClean="0"/>
              <a:t> </a:t>
            </a:r>
            <a:r>
              <a:rPr lang="pt-BR" sz="2000" b="1" smtClean="0">
                <a:solidFill>
                  <a:schemeClr val="hlink"/>
                </a:solidFill>
              </a:rPr>
              <a:t>Isso pode estar relacionado ao aumento do uso de ventilação não invasiva e ao uso de maiores pressões no final da expiração.</a:t>
            </a:r>
            <a:r>
              <a:rPr lang="pt-BR" sz="2000" smtClean="0">
                <a:solidFill>
                  <a:schemeClr val="hlink"/>
                </a:solidFill>
              </a:rPr>
              <a:t> </a:t>
            </a:r>
          </a:p>
          <a:p>
            <a:pPr algn="ctr">
              <a:buFont typeface="Arial" charset="0"/>
              <a:buNone/>
            </a:pPr>
            <a:r>
              <a:rPr lang="pt-BR" sz="2000" b="1" smtClean="0">
                <a:solidFill>
                  <a:schemeClr val="hlink"/>
                </a:solidFill>
              </a:rPr>
              <a:t>Os bebês no período de tempo posterior também ficaram menos dias em ventilação mecânica</a:t>
            </a:r>
            <a:r>
              <a:rPr lang="pt-BR" sz="2000" b="1" smtClean="0"/>
              <a:t>, o que novamente está de acordo com estudos prévios.(13,14)</a:t>
            </a:r>
          </a:p>
          <a:p>
            <a:pPr algn="just"/>
            <a:r>
              <a:rPr lang="pt-BR" sz="2000" smtClean="0"/>
              <a:t>O uso diminuído de ventilação mecânica invasiva pode, em parte, explicar redução na displasia broncopulmonar, como demonstrado em várias publicações.(29-31)</a:t>
            </a:r>
          </a:p>
          <a:p>
            <a:pPr algn="just"/>
            <a:r>
              <a:rPr lang="pt-BR" sz="2000" smtClean="0">
                <a:solidFill>
                  <a:srgbClr val="FF3300"/>
                </a:solidFill>
              </a:rPr>
              <a:t>Os neonatos nos  períodos mais tardio necessitaram de mais dias de oxigenoterapia (27vs7 dias entre 2005-2008, p&lt;0,01).</a:t>
            </a:r>
          </a:p>
          <a:p>
            <a:pPr algn="just"/>
            <a:r>
              <a:rPr lang="pt-BR" sz="2000" smtClean="0"/>
              <a:t>Este fato foi </a:t>
            </a:r>
            <a:r>
              <a:rPr lang="pt-BR" sz="2000" smtClean="0">
                <a:solidFill>
                  <a:srgbClr val="FF3300"/>
                </a:solidFill>
              </a:rPr>
              <a:t>mais significativo em nascidos &lt;26 semanas de idade gestacional</a:t>
            </a:r>
            <a:r>
              <a:rPr lang="pt-BR" sz="2000" smtClean="0"/>
              <a:t> com média de 57 dias gastos com oxigênio suplementar comparado aos 9 dias de 2005 a 2008.</a:t>
            </a:r>
          </a:p>
          <a:p>
            <a:r>
              <a:rPr lang="pt-BR" sz="2000" smtClean="0"/>
              <a:t>Isso pode ser resultado de práticas de extubação mais precoces com manutenção inadequada da capacidade residual em CPAP ou aumento da saturação alvo de oxigênio</a:t>
            </a:r>
          </a:p>
          <a:p>
            <a:pPr>
              <a:buFont typeface="Arial" charset="0"/>
              <a:buNone/>
            </a:pPr>
            <a:endParaRPr lang="pt-BR" sz="2000" smtClean="0"/>
          </a:p>
        </p:txBody>
      </p:sp>
      <p:pic>
        <p:nvPicPr>
          <p:cNvPr id="20484" name="Imagem 3"/>
          <p:cNvPicPr>
            <a:picLocks noChangeAspect="1"/>
          </p:cNvPicPr>
          <p:nvPr/>
        </p:nvPicPr>
        <p:blipFill>
          <a:blip r:embed="rId2" cstate="print"/>
          <a:srcRect/>
          <a:stretch>
            <a:fillRect/>
          </a:stretch>
        </p:blipFill>
        <p:spPr bwMode="auto">
          <a:xfrm>
            <a:off x="9485313" y="134938"/>
            <a:ext cx="2162175" cy="109378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830263" y="0"/>
            <a:ext cx="10515600" cy="1325563"/>
          </a:xfrm>
        </p:spPr>
        <p:txBody>
          <a:bodyPr/>
          <a:lstStyle/>
          <a:p>
            <a:r>
              <a:rPr lang="pt-BR" smtClean="0">
                <a:solidFill>
                  <a:schemeClr val="hlink"/>
                </a:solidFill>
              </a:rPr>
              <a:t>Discussão</a:t>
            </a:r>
          </a:p>
        </p:txBody>
      </p:sp>
      <p:sp>
        <p:nvSpPr>
          <p:cNvPr id="3" name="Espaço Reservado para Conteúdo 2"/>
          <p:cNvSpPr>
            <a:spLocks noGrp="1"/>
          </p:cNvSpPr>
          <p:nvPr>
            <p:ph idx="1"/>
          </p:nvPr>
        </p:nvSpPr>
        <p:spPr/>
        <p:txBody>
          <a:bodyPr>
            <a:normAutofit/>
          </a:bodyPr>
          <a:lstStyle/>
          <a:p>
            <a:pPr algn="just">
              <a:lnSpc>
                <a:spcPct val="80000"/>
              </a:lnSpc>
            </a:pPr>
            <a:r>
              <a:rPr lang="pt-BR" sz="2400" b="1" smtClean="0">
                <a:solidFill>
                  <a:schemeClr val="hlink"/>
                </a:solidFill>
              </a:rPr>
              <a:t>Apesar deste aumento do uso da oxigenoterapia, houve uma redução da taxa de ambas as doenças, retinopatia da prematuridade e DBP, nas 36 semanas pós-menstruais em 2010 a 2013 em comparação com 2005 a 2008</a:t>
            </a:r>
            <a:r>
              <a:rPr lang="pt-BR" sz="2400" smtClean="0"/>
              <a:t> </a:t>
            </a:r>
          </a:p>
          <a:p>
            <a:pPr algn="just">
              <a:lnSpc>
                <a:spcPct val="80000"/>
              </a:lnSpc>
            </a:pPr>
            <a:r>
              <a:rPr lang="pt-BR" sz="2400" smtClean="0"/>
              <a:t>Não houve diferença significativa na mortalidade global, enterocolite necrosante, sepse de início precoce, e hemorragia intraventricular graus III e/ou IV entre os dois períodos.</a:t>
            </a:r>
          </a:p>
          <a:p>
            <a:pPr algn="just">
              <a:lnSpc>
                <a:spcPct val="80000"/>
              </a:lnSpc>
            </a:pPr>
            <a:r>
              <a:rPr lang="pt-BR" sz="2400" b="1" smtClean="0">
                <a:solidFill>
                  <a:schemeClr val="hlink"/>
                </a:solidFill>
              </a:rPr>
              <a:t>A DBP foi menor na era mais tardia</a:t>
            </a:r>
            <a:r>
              <a:rPr lang="pt-BR" sz="2400" smtClean="0"/>
              <a:t>, principalmente nos RN&lt;26 semanas e com tendência a menor também entre 26 e 28 semanas de idade gestacional.</a:t>
            </a:r>
          </a:p>
          <a:p>
            <a:pPr algn="just">
              <a:lnSpc>
                <a:spcPct val="80000"/>
              </a:lnSpc>
            </a:pPr>
            <a:r>
              <a:rPr lang="pt-BR" sz="2400" smtClean="0"/>
              <a:t>Comparando o uso de surfactante profilático com o de resgate, não houve diminuição da DBP (13,14,17,26,32,33) e um dos fatores foi o menor percentual de uso e corticosteróide pré-natal (13,14,26) </a:t>
            </a:r>
          </a:p>
          <a:p>
            <a:pPr algn="just">
              <a:lnSpc>
                <a:spcPct val="80000"/>
              </a:lnSpc>
            </a:pPr>
            <a:r>
              <a:rPr lang="pt-BR" sz="2400" smtClean="0"/>
              <a:t>Porém, outros </a:t>
            </a:r>
            <a:r>
              <a:rPr lang="pt-BR" sz="2400" smtClean="0">
                <a:solidFill>
                  <a:schemeClr val="hlink"/>
                </a:solidFill>
              </a:rPr>
              <a:t>fatores podem ter contribuído com a diminuição da DBP</a:t>
            </a:r>
            <a:r>
              <a:rPr lang="pt-BR" sz="2400" smtClean="0"/>
              <a:t>: uso de cafeína (previamente descrita na diminuição da DBP [34]), taxa de infecções nosocomiais, sepse (estudos prévios descreveram associação entre sepse e DBP [35,36]) e estratégias de ventilação melhoradas.</a:t>
            </a:r>
          </a:p>
        </p:txBody>
      </p:sp>
      <p:pic>
        <p:nvPicPr>
          <p:cNvPr id="21508" name="Imagem 3"/>
          <p:cNvPicPr>
            <a:picLocks noChangeAspect="1"/>
          </p:cNvPicPr>
          <p:nvPr/>
        </p:nvPicPr>
        <p:blipFill>
          <a:blip r:embed="rId2" cstate="print"/>
          <a:srcRect/>
          <a:stretch>
            <a:fillRect/>
          </a:stretch>
        </p:blipFill>
        <p:spPr bwMode="auto">
          <a:xfrm>
            <a:off x="9245600" y="149225"/>
            <a:ext cx="2292350" cy="107791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p:txBody>
          <a:bodyPr/>
          <a:lstStyle/>
          <a:p>
            <a:r>
              <a:rPr lang="pt-BR" sz="2400" smtClean="0"/>
              <a:t>Finalmente </a:t>
            </a:r>
            <a:r>
              <a:rPr lang="pt-BR" sz="2400" smtClean="0">
                <a:solidFill>
                  <a:schemeClr val="hlink"/>
                </a:solidFill>
              </a:rPr>
              <a:t>houve melhora nas estratégias de ventilação entre 2008 e 2010 que podem ter contribuiu para uma menor taxa de DBP</a:t>
            </a:r>
            <a:r>
              <a:rPr lang="pt-BR" sz="2400" smtClean="0"/>
              <a:t>. </a:t>
            </a:r>
          </a:p>
          <a:p>
            <a:r>
              <a:rPr lang="pt-BR" sz="2400" smtClean="0"/>
              <a:t>Isso pode incluir: </a:t>
            </a:r>
            <a:r>
              <a:rPr lang="pt-BR" sz="2400" b="1" smtClean="0">
                <a:solidFill>
                  <a:schemeClr val="hlink"/>
                </a:solidFill>
              </a:rPr>
              <a:t>extubação mais precoce e menor uso de ventilação mecânica invasiva; uso de técnicas de ventilação não invasiva, como ventilação de pressão positiva não-invasiva</a:t>
            </a:r>
            <a:r>
              <a:rPr lang="pt-BR" sz="2400" smtClean="0"/>
              <a:t> ou ventilação não invasiva de alta freqüência; ou o uso de modos de ventilação mecânica alternativa, como oscilação de alta frequência ou ventilação por jato de alta freqüência.</a:t>
            </a:r>
          </a:p>
          <a:p>
            <a:r>
              <a:rPr lang="pt-BR" sz="2400" smtClean="0"/>
              <a:t> Apesar da corioamnionite contribuir para o desenvolvimento da DBP,(37) não foi ajustada por falta de dados. No entanto, a taxa de corioamnionite foi maior no período posterior, e portanto, a diminuição da DBP pode realmente ser subestimada a partir desta análise</a:t>
            </a:r>
          </a:p>
        </p:txBody>
      </p:sp>
      <p:sp>
        <p:nvSpPr>
          <p:cNvPr id="47108" name="Título 1"/>
          <p:cNvSpPr>
            <a:spLocks/>
          </p:cNvSpPr>
          <p:nvPr/>
        </p:nvSpPr>
        <p:spPr bwMode="auto">
          <a:xfrm>
            <a:off x="830263" y="0"/>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Discussão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solidFill>
                  <a:schemeClr val="hlink"/>
                </a:solidFill>
              </a:rPr>
              <a:t>Limitações</a:t>
            </a:r>
          </a:p>
        </p:txBody>
      </p:sp>
      <p:sp>
        <p:nvSpPr>
          <p:cNvPr id="22531" name="Espaço Reservado para Conteúdo 2"/>
          <p:cNvSpPr>
            <a:spLocks noGrp="1"/>
          </p:cNvSpPr>
          <p:nvPr>
            <p:ph idx="1"/>
          </p:nvPr>
        </p:nvSpPr>
        <p:spPr/>
        <p:txBody>
          <a:bodyPr/>
          <a:lstStyle/>
          <a:p>
            <a:pPr algn="just"/>
            <a:r>
              <a:rPr lang="pt-BR" smtClean="0"/>
              <a:t>Os dados são retrospectivos; O ESTUDO FOI OBSERVACIONAL</a:t>
            </a:r>
          </a:p>
          <a:p>
            <a:pPr algn="just"/>
            <a:r>
              <a:rPr lang="pt-BR" smtClean="0"/>
              <a:t>É difícil determinar se as variações nos resultados foram atribuíveis à implementação de CPAP precoce e terapia de surfactante de resgate.</a:t>
            </a:r>
          </a:p>
          <a:p>
            <a:pPr algn="just"/>
            <a:r>
              <a:rPr lang="pt-BR" smtClean="0"/>
              <a:t>O tempo ideal para o surfactante permanece indeterminado e pode ser que necessite ser individualizado;</a:t>
            </a:r>
          </a:p>
          <a:p>
            <a:endParaRPr lang="pt-BR" smtClean="0"/>
          </a:p>
        </p:txBody>
      </p:sp>
      <p:pic>
        <p:nvPicPr>
          <p:cNvPr id="22532" name="Imagem 3"/>
          <p:cNvPicPr>
            <a:picLocks noChangeAspect="1"/>
          </p:cNvPicPr>
          <p:nvPr/>
        </p:nvPicPr>
        <p:blipFill>
          <a:blip r:embed="rId2"/>
          <a:srcRect/>
          <a:stretch>
            <a:fillRect/>
          </a:stretch>
        </p:blipFill>
        <p:spPr bwMode="auto">
          <a:xfrm>
            <a:off x="8594725" y="4017963"/>
            <a:ext cx="3267075" cy="2840037"/>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p:txBody>
          <a:bodyPr/>
          <a:lstStyle/>
          <a:p>
            <a:r>
              <a:rPr lang="pt-BR" smtClean="0"/>
              <a:t>Com base em dados recentes, pode ser melhor fornecer o surfactante de forma menos invasiva através de um cateter em vez de através do tubo endotraqueal.(8) Essa nova técnica de administração do surfactante  pode altera o tempo do surfactante e melhora ainda mais em curto prazo os resultados, evitando completamente a intubação</a:t>
            </a:r>
          </a:p>
        </p:txBody>
      </p:sp>
      <p:sp>
        <p:nvSpPr>
          <p:cNvPr id="48132" name="Título 1"/>
          <p:cNvSpPr>
            <a:spLocks/>
          </p:cNvSpPr>
          <p:nvPr/>
        </p:nvSpPr>
        <p:spPr bwMode="auto">
          <a:xfrm>
            <a:off x="830263" y="0"/>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solidFill>
                  <a:schemeClr val="hlink"/>
                </a:solidFill>
              </a:rPr>
              <a:t>Conclusões</a:t>
            </a:r>
          </a:p>
        </p:txBody>
      </p:sp>
      <p:sp>
        <p:nvSpPr>
          <p:cNvPr id="23555" name="Espaço Reservado para Conteúdo 2"/>
          <p:cNvSpPr>
            <a:spLocks noGrp="1"/>
          </p:cNvSpPr>
          <p:nvPr>
            <p:ph idx="1"/>
          </p:nvPr>
        </p:nvSpPr>
        <p:spPr/>
        <p:txBody>
          <a:bodyPr/>
          <a:lstStyle/>
          <a:p>
            <a:pPr algn="just"/>
            <a:r>
              <a:rPr lang="pt-BR" smtClean="0"/>
              <a:t>É notório que o tempo de administração de surfactante e o uso global em subgrupos específicos de idade gestacional (&lt;26 e 26-28 semanas) mudou entre os dois períodos;</a:t>
            </a:r>
          </a:p>
          <a:p>
            <a:pPr algn="just"/>
            <a:r>
              <a:rPr lang="pt-BR" b="1" smtClean="0">
                <a:solidFill>
                  <a:schemeClr val="hlink"/>
                </a:solidFill>
              </a:rPr>
              <a:t>Houve redução na DBP nos últimos anos;</a:t>
            </a:r>
          </a:p>
          <a:p>
            <a:pPr algn="just"/>
            <a:r>
              <a:rPr lang="pt-BR" smtClean="0"/>
              <a:t>São necessários estudos posteriores para determinar se a causa da redução da DBP se deve ao atraso do uso  da ventilação mecânica invasiva, ao uso precoce de ventilação não-invasiva, mudanças nas práticas do surfactante ou combinação destes dois fatores.</a:t>
            </a:r>
          </a:p>
        </p:txBody>
      </p:sp>
      <p:pic>
        <p:nvPicPr>
          <p:cNvPr id="23556" name="Imagem 3"/>
          <p:cNvPicPr>
            <a:picLocks noChangeAspect="1"/>
          </p:cNvPicPr>
          <p:nvPr/>
        </p:nvPicPr>
        <p:blipFill>
          <a:blip r:embed="rId2"/>
          <a:srcRect/>
          <a:stretch>
            <a:fillRect/>
          </a:stretch>
        </p:blipFill>
        <p:spPr bwMode="auto">
          <a:xfrm>
            <a:off x="9112250" y="5241925"/>
            <a:ext cx="2981325" cy="1519238"/>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Conflitos de interesse</a:t>
            </a:r>
          </a:p>
        </p:txBody>
      </p:sp>
      <p:sp>
        <p:nvSpPr>
          <p:cNvPr id="24579" name="Espaço Reservado para Conteúdo 2"/>
          <p:cNvSpPr>
            <a:spLocks noGrp="1"/>
          </p:cNvSpPr>
          <p:nvPr>
            <p:ph idx="1"/>
          </p:nvPr>
        </p:nvSpPr>
        <p:spPr/>
        <p:txBody>
          <a:bodyPr/>
          <a:lstStyle/>
          <a:p>
            <a:pPr algn="just"/>
            <a:r>
              <a:rPr lang="pt-BR" smtClean="0"/>
              <a:t>Os autores declaram não haver conflitos de interesse.</a:t>
            </a:r>
          </a:p>
        </p:txBody>
      </p:sp>
      <p:pic>
        <p:nvPicPr>
          <p:cNvPr id="24580" name="Imagem 3"/>
          <p:cNvPicPr>
            <a:picLocks noChangeAspect="1"/>
          </p:cNvPicPr>
          <p:nvPr/>
        </p:nvPicPr>
        <p:blipFill>
          <a:blip r:embed="rId2"/>
          <a:srcRect/>
          <a:stretch>
            <a:fillRect/>
          </a:stretch>
        </p:blipFill>
        <p:spPr bwMode="auto">
          <a:xfrm>
            <a:off x="3192463" y="2865438"/>
            <a:ext cx="5807075" cy="30480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p:cNvPicPr>
            <a:picLocks noChangeAspect="1" noChangeArrowheads="1"/>
          </p:cNvPicPr>
          <p:nvPr/>
        </p:nvPicPr>
        <p:blipFill>
          <a:blip r:embed="rId2"/>
          <a:srcRect/>
          <a:stretch>
            <a:fillRect/>
          </a:stretch>
        </p:blipFill>
        <p:spPr bwMode="auto">
          <a:xfrm>
            <a:off x="0" y="1373188"/>
            <a:ext cx="12025313" cy="4632325"/>
          </a:xfrm>
          <a:prstGeom prst="rect">
            <a:avLst/>
          </a:prstGeom>
          <a:noFill/>
          <a:ln w="38100">
            <a:solidFill>
              <a:srgbClr val="CC66FF"/>
            </a:solidFill>
            <a:miter lim="800000"/>
            <a:headEnd/>
            <a:tailEnd/>
          </a:ln>
        </p:spPr>
      </p:pic>
      <p:sp>
        <p:nvSpPr>
          <p:cNvPr id="49157" name="Text Box 5"/>
          <p:cNvSpPr txBox="1">
            <a:spLocks noChangeArrowheads="1"/>
          </p:cNvSpPr>
          <p:nvPr/>
        </p:nvSpPr>
        <p:spPr bwMode="auto">
          <a:xfrm>
            <a:off x="4211638" y="341313"/>
            <a:ext cx="1441450" cy="366712"/>
          </a:xfrm>
          <a:prstGeom prst="rect">
            <a:avLst/>
          </a:prstGeom>
          <a:noFill/>
          <a:ln w="9525">
            <a:noFill/>
            <a:miter lim="800000"/>
            <a:headEnd/>
            <a:tailEnd/>
          </a:ln>
          <a:effectLst/>
        </p:spPr>
        <p:txBody>
          <a:bodyPr wrap="none">
            <a:spAutoFit/>
          </a:bodyPr>
          <a:lstStyle/>
          <a:p>
            <a:r>
              <a:rPr lang="pt-BR" b="1">
                <a:solidFill>
                  <a:schemeClr val="hlink"/>
                </a:solidFill>
              </a:rPr>
              <a:t>ABSTRACT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3551238" y="133350"/>
            <a:ext cx="5197475" cy="650240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5" name="Picture 5"/>
          <p:cNvPicPr>
            <a:picLocks noChangeAspect="1" noChangeArrowheads="1"/>
          </p:cNvPicPr>
          <p:nvPr/>
        </p:nvPicPr>
        <p:blipFill>
          <a:blip r:embed="rId2"/>
          <a:srcRect/>
          <a:stretch>
            <a:fillRect/>
          </a:stretch>
        </p:blipFill>
        <p:spPr bwMode="auto">
          <a:xfrm>
            <a:off x="1358900" y="908050"/>
            <a:ext cx="9163050" cy="55276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a:xfrm>
            <a:off x="828675" y="750888"/>
            <a:ext cx="10515600" cy="1325562"/>
          </a:xfrm>
        </p:spPr>
        <p:txBody>
          <a:bodyPr/>
          <a:lstStyle/>
          <a:p>
            <a:pPr algn="ctr"/>
            <a:r>
              <a:rPr lang="pt-BR" sz="4000" b="1" smtClean="0">
                <a:solidFill>
                  <a:schemeClr val="hlink"/>
                </a:solidFill>
              </a:rPr>
              <a:t>Nota do Editor do site, Dr. Paulo R. Margotto</a:t>
            </a:r>
            <a:br>
              <a:rPr lang="pt-BR" sz="4000" b="1" smtClean="0">
                <a:solidFill>
                  <a:schemeClr val="hlink"/>
                </a:solidFill>
              </a:rPr>
            </a:br>
            <a:r>
              <a:rPr lang="pt-BR" sz="4000" b="1" smtClean="0">
                <a:solidFill>
                  <a:schemeClr val="hlink"/>
                </a:solidFill>
              </a:rPr>
              <a:t>Consultem também! Aqui e Agora! Estudando Juntos</a:t>
            </a:r>
          </a:p>
        </p:txBody>
      </p:sp>
      <p:pic>
        <p:nvPicPr>
          <p:cNvPr id="52228" name="Picture 4" descr="DSC06768"/>
          <p:cNvPicPr>
            <a:picLocks noGrp="1" noChangeAspect="1" noChangeArrowheads="1"/>
          </p:cNvPicPr>
          <p:nvPr>
            <p:ph type="body" idx="1"/>
          </p:nvPr>
        </p:nvPicPr>
        <p:blipFill>
          <a:blip r:embed="rId2">
            <a:lum bright="12000" contrast="30000"/>
          </a:blip>
          <a:srcRect/>
          <a:stretch>
            <a:fillRect/>
          </a:stretch>
        </p:blipFill>
        <p:spPr>
          <a:xfrm>
            <a:off x="3671888" y="2257425"/>
            <a:ext cx="4619625" cy="3467100"/>
          </a:xfrm>
          <a:noFill/>
          <a:ln/>
        </p:spPr>
      </p:pic>
      <p:sp>
        <p:nvSpPr>
          <p:cNvPr id="52229" name="Rectangle 5"/>
          <p:cNvSpPr>
            <a:spLocks noChangeArrowheads="1"/>
          </p:cNvSpPr>
          <p:nvPr/>
        </p:nvSpPr>
        <p:spPr bwMode="auto">
          <a:xfrm>
            <a:off x="2681288" y="5783263"/>
            <a:ext cx="6096000" cy="915987"/>
          </a:xfrm>
          <a:prstGeom prst="rect">
            <a:avLst/>
          </a:prstGeom>
          <a:noFill/>
          <a:ln w="9525">
            <a:noFill/>
            <a:miter lim="800000"/>
            <a:headEnd/>
            <a:tailEnd/>
          </a:ln>
          <a:effectLst/>
        </p:spPr>
        <p:txBody>
          <a:bodyPr>
            <a:spAutoFit/>
          </a:bodyPr>
          <a:lstStyle/>
          <a:p>
            <a:pPr algn="ctr"/>
            <a:r>
              <a:rPr lang="en-US" altLang="ko-KR" i="1">
                <a:ea typeface="Gulim" pitchFamily="34" charset="-127"/>
              </a:rPr>
              <a:t>Miami Neonatology-38th Annual International Conference</a:t>
            </a:r>
            <a:endParaRPr lang="pt-BR" altLang="ko-KR">
              <a:ea typeface="Gulim" pitchFamily="34" charset="-127"/>
            </a:endParaRPr>
          </a:p>
          <a:p>
            <a:pPr algn="ctr"/>
            <a:r>
              <a:rPr lang="en-US" altLang="ko-KR" i="1">
                <a:ea typeface="Gulim" pitchFamily="34" charset="-127"/>
              </a:rPr>
              <a:t>November 12th-15th,2014,Fontainebleau, Miami Beach, Florid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890588" y="2173288"/>
            <a:ext cx="10515600" cy="4351337"/>
          </a:xfrm>
        </p:spPr>
        <p:txBody>
          <a:bodyPr/>
          <a:lstStyle/>
          <a:p>
            <a:pPr>
              <a:lnSpc>
                <a:spcPct val="80000"/>
              </a:lnSpc>
            </a:pPr>
            <a:r>
              <a:rPr lang="pt-PT" smtClean="0"/>
              <a:t>As </a:t>
            </a:r>
            <a:r>
              <a:rPr lang="pt-PT" b="1" smtClean="0">
                <a:solidFill>
                  <a:srgbClr val="3333FF"/>
                </a:solidFill>
              </a:rPr>
              <a:t>principais conclusões no presente estudo</a:t>
            </a:r>
            <a:r>
              <a:rPr lang="pt-PT" b="1" smtClean="0"/>
              <a:t> </a:t>
            </a:r>
            <a:r>
              <a:rPr lang="pt-PT" smtClean="0"/>
              <a:t>de prematuros extremos sobreviventes durante os três períodos estudados é que </a:t>
            </a:r>
            <a:r>
              <a:rPr lang="pt-PT" smtClean="0">
                <a:solidFill>
                  <a:srgbClr val="3333FF"/>
                </a:solidFill>
              </a:rPr>
              <a:t>a duração média da ventilação assistida, particularmente CPAP nasal, aumentou substancialmente ao longo do tempo</a:t>
            </a:r>
            <a:r>
              <a:rPr lang="pt-PT" smtClean="0"/>
              <a:t>, </a:t>
            </a:r>
            <a:r>
              <a:rPr lang="pt-PT" smtClean="0">
                <a:solidFill>
                  <a:srgbClr val="FF3300"/>
                </a:solidFill>
              </a:rPr>
              <a:t>sem  melhorias paralelas a curto prazo ou a longo prazo</a:t>
            </a:r>
            <a:br>
              <a:rPr lang="pt-PT" smtClean="0">
                <a:solidFill>
                  <a:srgbClr val="FF3300"/>
                </a:solidFill>
              </a:rPr>
            </a:br>
            <a:r>
              <a:rPr lang="pt-PT" smtClean="0">
                <a:solidFill>
                  <a:srgbClr val="FF3300"/>
                </a:solidFill>
              </a:rPr>
              <a:t>na função respiratória. </a:t>
            </a:r>
          </a:p>
          <a:p>
            <a:pPr algn="ctr">
              <a:lnSpc>
                <a:spcPct val="80000"/>
              </a:lnSpc>
            </a:pPr>
            <a:r>
              <a:rPr lang="pt-PT" smtClean="0"/>
              <a:t>-Na verdade, </a:t>
            </a:r>
            <a:r>
              <a:rPr lang="pt-PT" smtClean="0">
                <a:solidFill>
                  <a:srgbClr val="FF3300"/>
                </a:solidFill>
              </a:rPr>
              <a:t>houve maiores taxas de dependência de oxigênio às 36 semanas de idade pós-concepção e mais obstrução do fluxo aéreo aos 8 anos de idade no período mais recente revisado(2005).</a:t>
            </a:r>
            <a:br>
              <a:rPr lang="pt-PT" smtClean="0">
                <a:solidFill>
                  <a:srgbClr val="FF3300"/>
                </a:solidFill>
              </a:rPr>
            </a:br>
            <a:r>
              <a:rPr lang="pt-PT" smtClean="0"/>
              <a:t>                </a:t>
            </a:r>
            <a:r>
              <a:rPr lang="pt-PT" b="1" smtClean="0"/>
              <a:t>Esses achados foram contrários a hipótese inicial dos autores</a:t>
            </a:r>
            <a:endParaRPr lang="pt-BR" b="1" smtClean="0"/>
          </a:p>
          <a:p>
            <a:pPr>
              <a:lnSpc>
                <a:spcPct val="80000"/>
              </a:lnSpc>
            </a:pPr>
            <a:endParaRPr lang="pt-BR" smtClean="0"/>
          </a:p>
        </p:txBody>
      </p:sp>
      <p:graphicFrame>
        <p:nvGraphicFramePr>
          <p:cNvPr id="53267" name="Group 19"/>
          <p:cNvGraphicFramePr>
            <a:graphicFrameLocks noGrp="1"/>
          </p:cNvGraphicFramePr>
          <p:nvPr/>
        </p:nvGraphicFramePr>
        <p:xfrm>
          <a:off x="1089025" y="433388"/>
          <a:ext cx="9707563" cy="728662"/>
        </p:xfrm>
        <a:graphic>
          <a:graphicData uri="http://schemas.openxmlformats.org/drawingml/2006/table">
            <a:tbl>
              <a:tblPr/>
              <a:tblGrid>
                <a:gridCol w="8682038"/>
                <a:gridCol w="10255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Ventila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em prematuros extremos e fun</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respirat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ria aos 8 anos</a:t>
                      </a:r>
                      <a:r>
                        <a:rPr kumimoji="0" lang="pt-BR" sz="1400" b="1" i="0" u="none" strike="noStrike" cap="none" normalizeH="0" baseline="0" smtClean="0">
                          <a:ln>
                            <a:noFill/>
                          </a:ln>
                          <a:solidFill>
                            <a:srgbClr val="999999"/>
                          </a:solidFill>
                          <a:effectLst/>
                          <a:latin typeface="Calibri"/>
                          <a:cs typeface="Times New Roman" pitchFamily="18" charset="0"/>
                        </a:rPr>
                        <a:t> </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Doyle LW, Carse E, Adams AM, Ranganathan S et al.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Ivone Natalia Solarte Agredo, Fernanda Garcez,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3254" name="Picture 6" descr="link2">
            <a:hlinkClick r:id="rId2"/>
          </p:cNvPr>
          <p:cNvPicPr>
            <a:picLocks noChangeAspect="1" noChangeArrowheads="1"/>
          </p:cNvPicPr>
          <p:nvPr/>
        </p:nvPicPr>
        <p:blipFill>
          <a:blip r:embed="rId3"/>
          <a:srcRect/>
          <a:stretch>
            <a:fillRect/>
          </a:stretch>
        </p:blipFill>
        <p:spPr bwMode="auto">
          <a:xfrm>
            <a:off x="9729788" y="587375"/>
            <a:ext cx="352425" cy="285750"/>
          </a:xfrm>
          <a:prstGeom prst="rect">
            <a:avLst/>
          </a:prstGeom>
          <a:noFill/>
        </p:spPr>
      </p:pic>
      <p:sp>
        <p:nvSpPr>
          <p:cNvPr id="53268" name="Rectangle 20"/>
          <p:cNvSpPr>
            <a:spLocks noChangeArrowheads="1"/>
          </p:cNvSpPr>
          <p:nvPr/>
        </p:nvSpPr>
        <p:spPr bwMode="auto">
          <a:xfrm>
            <a:off x="1119188" y="1227138"/>
            <a:ext cx="9531350" cy="942975"/>
          </a:xfrm>
          <a:prstGeom prst="rect">
            <a:avLst/>
          </a:prstGeom>
          <a:noFill/>
          <a:ln w="9525">
            <a:noFill/>
            <a:miter lim="800000"/>
            <a:headEnd/>
            <a:tailEnd/>
          </a:ln>
          <a:effectLst/>
        </p:spPr>
        <p:txBody>
          <a:bodyPr anchor="ctr">
            <a:spAutoFit/>
          </a:bodyPr>
          <a:lstStyle/>
          <a:p>
            <a:pPr algn="ctr"/>
            <a:r>
              <a:rPr lang="pt-BR" sz="1400" b="1">
                <a:hlinkClick r:id="rId4"/>
              </a:rPr>
              <a:t>Ventilation</a:t>
            </a:r>
            <a:r>
              <a:rPr lang="pt-BR" sz="1400">
                <a:hlinkClick r:id="rId4"/>
              </a:rPr>
              <a:t> in </a:t>
            </a:r>
            <a:r>
              <a:rPr lang="pt-BR" sz="1400" b="1">
                <a:hlinkClick r:id="rId4"/>
              </a:rPr>
              <a:t>Extremely Preterm Infants</a:t>
            </a:r>
            <a:r>
              <a:rPr lang="pt-BR" sz="1400">
                <a:hlinkClick r:id="rId4"/>
              </a:rPr>
              <a:t> and </a:t>
            </a:r>
            <a:r>
              <a:rPr lang="pt-BR" sz="1400" b="1">
                <a:hlinkClick r:id="rId4"/>
              </a:rPr>
              <a:t>Respiratory Function</a:t>
            </a:r>
            <a:r>
              <a:rPr lang="pt-BR" sz="1400">
                <a:hlinkClick r:id="rId4"/>
              </a:rPr>
              <a:t> at </a:t>
            </a:r>
            <a:r>
              <a:rPr lang="pt-BR" sz="1400" b="1">
                <a:hlinkClick r:id="rId4"/>
              </a:rPr>
              <a:t>8</a:t>
            </a:r>
            <a:r>
              <a:rPr lang="pt-BR" sz="1400">
                <a:hlinkClick r:id="rId4"/>
              </a:rPr>
              <a:t> </a:t>
            </a:r>
            <a:r>
              <a:rPr lang="pt-BR" sz="1400" b="1">
                <a:hlinkClick r:id="rId4"/>
              </a:rPr>
              <a:t>Years</a:t>
            </a:r>
            <a:r>
              <a:rPr lang="pt-BR" sz="1400">
                <a:hlinkClick r:id="rId4"/>
              </a:rPr>
              <a:t>.</a:t>
            </a:r>
            <a:endParaRPr lang="pt-BR" sz="1400"/>
          </a:p>
          <a:p>
            <a:pPr algn="ctr"/>
            <a:r>
              <a:rPr lang="pt-BR" sz="1400"/>
              <a:t>Doyle LW, Carse E, Adams AM, Ranganathan S, Opie G, Cheong JLY; Victorian </a:t>
            </a:r>
            <a:r>
              <a:rPr lang="pt-BR" sz="1400" b="1"/>
              <a:t>Infant</a:t>
            </a:r>
            <a:r>
              <a:rPr lang="pt-BR" sz="1400"/>
              <a:t> Collaborative Study Group. N Engl J Med. 2017 Jul 27;377(4):329-337. doi: 10.1056/NEJMoa1700827.PMID:28745986</a:t>
            </a:r>
          </a:p>
          <a:p>
            <a:pPr algn="ctr" eaLnBrk="0" hangingPunct="0"/>
            <a:endParaRPr lang="pt-BR" sz="1400">
              <a:latin typeface="Calibri"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pPr>
              <a:lnSpc>
                <a:spcPct val="80000"/>
              </a:lnSpc>
              <a:buFont typeface="Arial" charset="0"/>
              <a:buNone/>
            </a:pPr>
            <a:r>
              <a:rPr lang="pt-PT" sz="2000" b="1" smtClean="0">
                <a:solidFill>
                  <a:srgbClr val="3333FF"/>
                </a:solidFill>
              </a:rPr>
              <a:t>                         O que os resultados do presente estudo significam? </a:t>
            </a:r>
            <a:endParaRPr lang="pt-PT" sz="2000" smtClean="0">
              <a:solidFill>
                <a:srgbClr val="3333FF"/>
              </a:solidFill>
            </a:endParaRPr>
          </a:p>
          <a:p>
            <a:pPr>
              <a:lnSpc>
                <a:spcPct val="80000"/>
              </a:lnSpc>
            </a:pPr>
            <a:r>
              <a:rPr lang="pt-PT" sz="2000" smtClean="0"/>
              <a:t>-Talvez a suposição de que a CPAP nasal é menos invasiva e menos prejudicial ao pulmão do que a ventilação endotraqueal estava incorreta. </a:t>
            </a:r>
          </a:p>
          <a:p>
            <a:pPr>
              <a:lnSpc>
                <a:spcPct val="80000"/>
              </a:lnSpc>
            </a:pPr>
            <a:r>
              <a:rPr lang="pt-PT" sz="2000" smtClean="0"/>
              <a:t>-Outra possibilidade é que a CPAP nasal está sendo usada em excesso. </a:t>
            </a:r>
            <a:endParaRPr lang="pt-PT" sz="2000" b="1" smtClean="0"/>
          </a:p>
          <a:p>
            <a:pPr>
              <a:lnSpc>
                <a:spcPct val="80000"/>
              </a:lnSpc>
            </a:pPr>
            <a:r>
              <a:rPr lang="pt-PT" sz="2000" b="1" smtClean="0"/>
              <a:t>Ao longo do tempo, o limiar para iniciar a CPAP nasal diminuiu substancialmente</a:t>
            </a:r>
            <a:r>
              <a:rPr lang="pt-PT" sz="2000" smtClean="0"/>
              <a:t>: </a:t>
            </a:r>
          </a:p>
          <a:p>
            <a:pPr>
              <a:lnSpc>
                <a:spcPct val="80000"/>
              </a:lnSpc>
            </a:pPr>
            <a:r>
              <a:rPr lang="pt-PT" sz="2000" smtClean="0"/>
              <a:t>-é administrado a bebês com sinais mínimos de dificuldade respiratória após o parto, embora a condição de muitos desses bebês tenha melhorado sem ela. </a:t>
            </a:r>
          </a:p>
          <a:p>
            <a:pPr>
              <a:lnSpc>
                <a:spcPct val="80000"/>
              </a:lnSpc>
            </a:pPr>
            <a:r>
              <a:rPr lang="pt-PT" sz="2000" smtClean="0"/>
              <a:t>-A CPAP nasal também é usado por períodos extensivos para reduzir a apneia da prematuridade (</a:t>
            </a:r>
            <a:r>
              <a:rPr lang="pt-PT" sz="2000" b="1" smtClean="0"/>
              <a:t>o limiar dos médicos para tolerar a apneia provavelmente diminuiu ao longo do tempo, fazendo com que alguns bebês estejam sujeitos a períodos prolongados de CPAP nasal)</a:t>
            </a:r>
          </a:p>
          <a:p>
            <a:pPr>
              <a:lnSpc>
                <a:spcPct val="80000"/>
              </a:lnSpc>
            </a:pPr>
            <a:r>
              <a:rPr lang="pt-PT" sz="2000" b="1" smtClean="0"/>
              <a:t>Houve redução em torno de metade do uso de glicocorticóides pós-natais de 1997 a 2005.</a:t>
            </a:r>
            <a:r>
              <a:rPr lang="pt-PT" sz="2000" smtClean="0"/>
              <a:t> </a:t>
            </a:r>
            <a:endParaRPr lang="pt-BR" sz="2000" b="1" smtClean="0"/>
          </a:p>
          <a:p>
            <a:pPr>
              <a:lnSpc>
                <a:spcPct val="80000"/>
              </a:lnSpc>
            </a:pPr>
            <a:endParaRPr lang="pt-BR" sz="20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p:txBody>
          <a:bodyPr/>
          <a:lstStyle/>
          <a:p>
            <a:pPr algn="ctr">
              <a:lnSpc>
                <a:spcPct val="70000"/>
              </a:lnSpc>
            </a:pPr>
            <a:r>
              <a:rPr lang="pt-PT" sz="2400" b="1" smtClean="0">
                <a:solidFill>
                  <a:srgbClr val="FF3300"/>
                </a:solidFill>
              </a:rPr>
              <a:t>Os autores  especulamos que períodos prolongados de oximetria podem ser parcialmente responsáveis ​​pela crescente taxa de dependência de oxigênio observada em 2005 e que essa tendência pode se traduzir em uma pior função pulmonar quando as crianças atingem a idade em que irão à escola</a:t>
            </a:r>
          </a:p>
          <a:p>
            <a:pPr>
              <a:lnSpc>
                <a:spcPct val="70000"/>
              </a:lnSpc>
            </a:pPr>
            <a:r>
              <a:rPr lang="pt-BR" sz="2400" smtClean="0"/>
              <a:t> </a:t>
            </a:r>
            <a:r>
              <a:rPr lang="pt-PT" sz="2400" smtClean="0"/>
              <a:t>A exposição a oxigênio adicional entre crianças que não tem uma doença pulmonar substancial pode causar toxicidade pulmonar pelo oxigênio, o que pode prejudicar o crescimento pulmonar. </a:t>
            </a:r>
            <a:endParaRPr lang="pt-PT" sz="2400" b="1" smtClean="0"/>
          </a:p>
          <a:p>
            <a:pPr>
              <a:lnSpc>
                <a:spcPct val="70000"/>
              </a:lnSpc>
            </a:pPr>
            <a:r>
              <a:rPr lang="pt-PT" sz="2400" b="1" smtClean="0"/>
              <a:t>Assim os autores  especulam que tal cenário pode ter contribuído para a dependência de oxigênio prolongada e pior função pulmonar aos 8 anos de idade que observamos no presente estudo</a:t>
            </a:r>
          </a:p>
          <a:p>
            <a:pPr>
              <a:lnSpc>
                <a:spcPct val="70000"/>
              </a:lnSpc>
            </a:pPr>
            <a:endParaRPr lang="pt-BR" sz="2400" b="1" smtClean="0"/>
          </a:p>
          <a:p>
            <a:pPr algn="ctr">
              <a:lnSpc>
                <a:spcPct val="70000"/>
              </a:lnSpc>
            </a:pPr>
            <a:r>
              <a:rPr lang="pt-PT" sz="2400" b="1" smtClean="0">
                <a:solidFill>
                  <a:srgbClr val="FF3300"/>
                </a:solidFill>
              </a:rPr>
              <a:t>É importante notar que a função pulmonar anormal na infância é um sinal de doença crônica doença pulmonar obstrutiva na idade adulta</a:t>
            </a:r>
            <a:r>
              <a:rPr lang="pt-PT" sz="2400" smtClean="0">
                <a:solidFill>
                  <a:srgbClr val="FF3300"/>
                </a:solidFill>
              </a:rPr>
              <a:t> </a:t>
            </a:r>
            <a:endParaRPr lang="pt-BR" sz="2400" smtClean="0">
              <a:solidFill>
                <a:srgbClr val="FF33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p:txBody>
          <a:bodyPr/>
          <a:lstStyle/>
          <a:p>
            <a:pPr algn="ctr"/>
            <a:r>
              <a:rPr lang="pt-PT" smtClean="0">
                <a:solidFill>
                  <a:srgbClr val="FF3300"/>
                </a:solidFill>
              </a:rPr>
              <a:t>Em conclusão, os presentes  dados mostram que, entre os sobreviventes de recém-nascidos mais imaturos nestas coortes estudadas, a função respiratória a longo prazo não foi melhor entre os que nasceram em 2005 do que nas coortes nascidas na década de 1990. </a:t>
            </a:r>
          </a:p>
          <a:p>
            <a:pPr algn="ctr"/>
            <a:r>
              <a:rPr lang="pt-PT" smtClean="0">
                <a:solidFill>
                  <a:srgbClr val="FF3300"/>
                </a:solidFill>
              </a:rPr>
              <a:t>Esta observação aplica-se, apesar do aumento do uso de ventilação não invasiva em cuidados intensivos neonatais diários.</a:t>
            </a:r>
            <a:endParaRPr lang="pt-BR" smtClean="0">
              <a:solidFill>
                <a:srgbClr val="FF3300"/>
              </a:solidFill>
            </a:endParaRPr>
          </a:p>
          <a:p>
            <a:pPr algn="ctr"/>
            <a:endParaRPr lang="pt-BR" smtClean="0">
              <a:solidFill>
                <a:srgbClr val="FF33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ubtítulo 2"/>
          <p:cNvSpPr>
            <a:spLocks noGrp="1"/>
          </p:cNvSpPr>
          <p:nvPr>
            <p:ph type="subTitle" idx="4294967295"/>
          </p:nvPr>
        </p:nvSpPr>
        <p:spPr>
          <a:xfrm>
            <a:off x="1755775" y="4202113"/>
            <a:ext cx="8763000" cy="1978025"/>
          </a:xfrm>
        </p:spPr>
        <p:txBody>
          <a:bodyPr/>
          <a:lstStyle/>
          <a:p>
            <a:pPr marL="0" indent="0" algn="ctr">
              <a:buFont typeface="Arial" charset="0"/>
              <a:buNone/>
            </a:pPr>
            <a:endParaRPr lang="pt-BR" sz="1800" smtClean="0"/>
          </a:p>
          <a:p>
            <a:pPr marL="0" indent="0" algn="ctr">
              <a:buFont typeface="Arial" charset="0"/>
              <a:buNone/>
            </a:pPr>
            <a:endParaRPr lang="pt-BR" sz="1800" smtClean="0"/>
          </a:p>
          <a:p>
            <a:pPr marL="0" indent="0" algn="ctr">
              <a:buFont typeface="Arial" charset="0"/>
              <a:buNone/>
            </a:pPr>
            <a:r>
              <a:rPr lang="pt-BR" sz="1800" smtClean="0"/>
              <a:t>Internato em Pediatria(6ª Série) – Neonatologia HMIB/SES/DF</a:t>
            </a:r>
          </a:p>
          <a:p>
            <a:pPr marL="0" indent="0" algn="ctr">
              <a:buFont typeface="Arial" charset="0"/>
              <a:buNone/>
            </a:pPr>
            <a:r>
              <a:rPr lang="pt-BR" sz="1800" smtClean="0"/>
              <a:t>Apresentação: Fernanda Garcez (</a:t>
            </a:r>
            <a:r>
              <a:rPr lang="pt-BR" sz="1800" smtClean="0">
                <a:hlinkClick r:id="rId3"/>
              </a:rPr>
              <a:t>e.garcez@gmail.com</a:t>
            </a:r>
            <a:r>
              <a:rPr lang="pt-BR" sz="1800" smtClean="0"/>
              <a:t>)</a:t>
            </a:r>
          </a:p>
          <a:p>
            <a:pPr marL="0" indent="0" algn="ctr">
              <a:buFont typeface="Arial" charset="0"/>
              <a:buNone/>
            </a:pPr>
            <a:r>
              <a:rPr lang="pt-BR" sz="1800" smtClean="0"/>
              <a:t>Coordenação: Paulo R. Margotto</a:t>
            </a:r>
          </a:p>
          <a:p>
            <a:pPr marL="0" indent="0" algn="ctr">
              <a:buFont typeface="Arial" charset="0"/>
              <a:buNone/>
            </a:pPr>
            <a:r>
              <a:rPr lang="pt-BR" sz="1800" smtClean="0"/>
              <a:t>Brasília, 2 de setembro  de 2017.</a:t>
            </a:r>
          </a:p>
        </p:txBody>
      </p:sp>
      <p:pic>
        <p:nvPicPr>
          <p:cNvPr id="58371" name="Picture 2" descr="Resultado de imagem para universidade catolica de brasilia"/>
          <p:cNvPicPr>
            <a:picLocks noChangeAspect="1" noChangeArrowheads="1"/>
          </p:cNvPicPr>
          <p:nvPr/>
        </p:nvPicPr>
        <p:blipFill>
          <a:blip r:embed="rId4"/>
          <a:srcRect/>
          <a:stretch>
            <a:fillRect/>
          </a:stretch>
        </p:blipFill>
        <p:spPr bwMode="auto">
          <a:xfrm>
            <a:off x="4203700" y="0"/>
            <a:ext cx="3810000" cy="1905000"/>
          </a:xfrm>
          <a:prstGeom prst="rect">
            <a:avLst/>
          </a:prstGeom>
          <a:noFill/>
          <a:ln w="9525">
            <a:noFill/>
            <a:miter lim="800000"/>
            <a:headEnd/>
            <a:tailEnd/>
          </a:ln>
        </p:spPr>
      </p:pic>
      <p:sp>
        <p:nvSpPr>
          <p:cNvPr id="58372" name="Rectangle 7"/>
          <p:cNvSpPr>
            <a:spLocks noChangeArrowheads="1"/>
          </p:cNvSpPr>
          <p:nvPr/>
        </p:nvSpPr>
        <p:spPr bwMode="auto">
          <a:xfrm>
            <a:off x="1062038" y="3190875"/>
            <a:ext cx="10255250" cy="1190625"/>
          </a:xfrm>
          <a:prstGeom prst="rect">
            <a:avLst/>
          </a:prstGeom>
          <a:noFill/>
          <a:ln w="9525">
            <a:noFill/>
            <a:miter lim="800000"/>
            <a:headEnd/>
            <a:tailEnd/>
          </a:ln>
        </p:spPr>
        <p:txBody>
          <a:bodyPr wrap="none" anchor="ctr">
            <a:spAutoFit/>
          </a:bodyPr>
          <a:lstStyle/>
          <a:p>
            <a:pPr algn="ctr"/>
            <a:r>
              <a:rPr lang="pt-BR" b="1">
                <a:hlinkClick r:id="rId5"/>
              </a:rPr>
              <a:t>Noninvasive Ventilation</a:t>
            </a:r>
            <a:r>
              <a:rPr lang="pt-BR">
                <a:hlinkClick r:id="rId5"/>
              </a:rPr>
              <a:t> in the </a:t>
            </a:r>
            <a:r>
              <a:rPr lang="pt-BR" b="1">
                <a:hlinkClick r:id="rId5"/>
              </a:rPr>
              <a:t>Premature</a:t>
            </a:r>
            <a:r>
              <a:rPr lang="pt-BR">
                <a:hlinkClick r:id="rId5"/>
              </a:rPr>
              <a:t> </a:t>
            </a:r>
            <a:r>
              <a:rPr lang="pt-BR" b="1">
                <a:hlinkClick r:id="rId5"/>
              </a:rPr>
              <a:t>Newborn</a:t>
            </a:r>
            <a:r>
              <a:rPr lang="pt-BR">
                <a:hlinkClick r:id="rId5"/>
              </a:rPr>
              <a:t> - Is </a:t>
            </a:r>
            <a:r>
              <a:rPr lang="pt-BR" b="1">
                <a:hlinkClick r:id="rId5"/>
              </a:rPr>
              <a:t>Less</a:t>
            </a:r>
            <a:r>
              <a:rPr lang="pt-BR">
                <a:hlinkClick r:id="rId5"/>
              </a:rPr>
              <a:t> Always </a:t>
            </a:r>
            <a:r>
              <a:rPr lang="pt-BR" b="1">
                <a:hlinkClick r:id="rId5"/>
              </a:rPr>
              <a:t>More?</a:t>
            </a:r>
            <a:endParaRPr lang="pt-BR"/>
          </a:p>
          <a:p>
            <a:pPr algn="ctr"/>
            <a:r>
              <a:rPr lang="pt-BR"/>
              <a:t>Schreiber MD, Marks JD.N Engl J Med. 2017 Jul 27;377(4):386-388. doi: 10.1056/NEJMe1707439. </a:t>
            </a:r>
          </a:p>
          <a:p>
            <a:pPr algn="ctr"/>
            <a:r>
              <a:rPr lang="pt-BR"/>
              <a:t>PMID:28745997</a:t>
            </a:r>
          </a:p>
          <a:p>
            <a:pPr algn="ctr" eaLnBrk="0" hangingPunct="0"/>
            <a:endParaRPr lang="pt-BR"/>
          </a:p>
        </p:txBody>
      </p:sp>
      <p:sp>
        <p:nvSpPr>
          <p:cNvPr id="58373" name="Text Box 8"/>
          <p:cNvSpPr txBox="1">
            <a:spLocks noChangeArrowheads="1"/>
          </p:cNvSpPr>
          <p:nvPr/>
        </p:nvSpPr>
        <p:spPr bwMode="auto">
          <a:xfrm>
            <a:off x="1914525" y="1878013"/>
            <a:ext cx="8702675" cy="946150"/>
          </a:xfrm>
          <a:prstGeom prst="rect">
            <a:avLst/>
          </a:prstGeom>
          <a:noFill/>
          <a:ln w="9525">
            <a:noFill/>
            <a:miter lim="800000"/>
            <a:headEnd/>
            <a:tailEnd/>
          </a:ln>
        </p:spPr>
        <p:txBody>
          <a:bodyPr wrap="none">
            <a:spAutoFit/>
          </a:bodyPr>
          <a:lstStyle/>
          <a:p>
            <a:pPr algn="ctr"/>
            <a:r>
              <a:rPr lang="pt-BR" sz="2800">
                <a:solidFill>
                  <a:srgbClr val="0033CC"/>
                </a:solidFill>
              </a:rPr>
              <a:t>Ventilação não invasiva no recém-nascido prematuro-</a:t>
            </a:r>
          </a:p>
          <a:p>
            <a:pPr algn="ctr"/>
            <a:r>
              <a:rPr lang="pt-BR" sz="2800">
                <a:solidFill>
                  <a:srgbClr val="0033CC"/>
                </a:solidFill>
              </a:rPr>
              <a:t> É menos sempre mais?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609600" y="1600200"/>
            <a:ext cx="11314113" cy="4525963"/>
          </a:xfrm>
        </p:spPr>
        <p:txBody>
          <a:bodyPr/>
          <a:lstStyle/>
          <a:p>
            <a:r>
              <a:rPr lang="pt-PT" sz="2400" smtClean="0"/>
              <a:t>A ventilação endotraqueal com pressão positiva expiratória final foi a pedra angular da abordagem moderna para cuidar de bebês prematuros com insuficiência respiratória desde a publicação de Gregory e colegas em 1971.</a:t>
            </a:r>
            <a:r>
              <a:rPr lang="pt-PT" sz="2400" baseline="30000" smtClean="0"/>
              <a:t>1</a:t>
            </a:r>
            <a:r>
              <a:rPr lang="pt-PT" sz="2400" smtClean="0"/>
              <a:t> </a:t>
            </a:r>
          </a:p>
          <a:p>
            <a:r>
              <a:rPr lang="pt-PT" sz="2400" smtClean="0"/>
              <a:t>Eles descobriram que a pressão positiva  endotraqueal contínua</a:t>
            </a:r>
            <a:br>
              <a:rPr lang="pt-PT" sz="2400" smtClean="0"/>
            </a:br>
            <a:r>
              <a:rPr lang="pt-PT" sz="2400" smtClean="0"/>
              <a:t>das vias aéreas (CPAP) poderia estabelecer e manter a capacidade residual funcional no pulmão prematuro deficiente em surfactante.</a:t>
            </a:r>
          </a:p>
          <a:p>
            <a:r>
              <a:rPr lang="pt-BR" sz="2400" smtClean="0"/>
              <a:t>No entanto esta pressão invasiva positiva  tem sido considerada em aumentar o risco de displasia broncopulmonar</a:t>
            </a:r>
            <a:r>
              <a:rPr lang="pt-BR" sz="2400" baseline="30000" smtClean="0"/>
              <a:t>1</a:t>
            </a:r>
            <a:r>
              <a:rPr lang="pt-BR" sz="2400" smtClean="0"/>
              <a:t>, a doença pulmonar crônica dos sobreviventes da UTI Neonatal.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idx="4294967295"/>
          </p:nvPr>
        </p:nvSpPr>
        <p:spPr>
          <a:xfrm>
            <a:off x="550863" y="0"/>
            <a:ext cx="10972800" cy="1143000"/>
          </a:xfrm>
        </p:spPr>
        <p:txBody>
          <a:bodyPr/>
          <a:lstStyle/>
          <a:p>
            <a:r>
              <a:rPr lang="pt-BR" smtClean="0">
                <a:solidFill>
                  <a:srgbClr val="0033CC"/>
                </a:solidFill>
              </a:rPr>
              <a:t>Displasia broncopulmonar (DBP)</a:t>
            </a:r>
          </a:p>
        </p:txBody>
      </p:sp>
      <p:sp>
        <p:nvSpPr>
          <p:cNvPr id="61443" name="Espaço Reservado para Conteúdo 2"/>
          <p:cNvSpPr>
            <a:spLocks noGrp="1"/>
          </p:cNvSpPr>
          <p:nvPr>
            <p:ph idx="4294967295"/>
          </p:nvPr>
        </p:nvSpPr>
        <p:spPr>
          <a:xfrm>
            <a:off x="906463" y="996950"/>
            <a:ext cx="10515600" cy="4718050"/>
          </a:xfrm>
        </p:spPr>
        <p:txBody>
          <a:bodyPr/>
          <a:lstStyle/>
          <a:p>
            <a:pPr marL="0" indent="0">
              <a:buFont typeface="Arial" charset="0"/>
              <a:buNone/>
            </a:pPr>
            <a:r>
              <a:rPr lang="pt-BR" smtClean="0"/>
              <a:t>Doença pulmonar crônica do recém-nascido pré-termo, cuja dependência de O</a:t>
            </a:r>
            <a:r>
              <a:rPr lang="pt-BR" sz="2000" smtClean="0"/>
              <a:t>2</a:t>
            </a:r>
            <a:r>
              <a:rPr lang="pt-BR" smtClean="0"/>
              <a:t> suplementar ocorre </a:t>
            </a:r>
            <a:r>
              <a:rPr lang="pt-BR" u="sng" smtClean="0"/>
              <a:t>&gt;</a:t>
            </a:r>
            <a:r>
              <a:rPr lang="pt-BR" smtClean="0"/>
              <a:t> a 36 semanas de idade pós-gestacional.</a:t>
            </a:r>
          </a:p>
          <a:p>
            <a:pPr marL="0" indent="0">
              <a:buFont typeface="Arial" charset="0"/>
              <a:buNone/>
            </a:pPr>
            <a:r>
              <a:rPr lang="pt-BR" smtClean="0"/>
              <a:t>O risco AUMENTA com:</a:t>
            </a:r>
          </a:p>
          <a:p>
            <a:pPr marL="0" indent="0"/>
            <a:r>
              <a:rPr lang="pt-BR" smtClean="0"/>
              <a:t>A alteração anatomo-bioquímica da imaturidade pulmonar ao nascimento;</a:t>
            </a:r>
          </a:p>
          <a:p>
            <a:pPr marL="0" indent="0"/>
            <a:r>
              <a:rPr lang="pt-BR" smtClean="0"/>
              <a:t>Suscetibilidade maturação-dependente do pulmão a inflamação, infecção e toxicidade ao O</a:t>
            </a:r>
            <a:r>
              <a:rPr lang="pt-BR" sz="2200" smtClean="0"/>
              <a:t>2</a:t>
            </a:r>
            <a:r>
              <a:rPr lang="pt-BR" smtClean="0"/>
              <a:t>³;</a:t>
            </a:r>
          </a:p>
          <a:p>
            <a:pPr marL="0" indent="0"/>
            <a:r>
              <a:rPr lang="pt-BR" smtClean="0"/>
              <a:t>Duração da ventilação mecânica e quanto de volume e pressão são necessários para insuflar o pulmão⁴. </a:t>
            </a:r>
          </a:p>
          <a:p>
            <a:pPr marL="0" indent="0"/>
            <a:endParaRPr lang="pt-BR" smtClean="0"/>
          </a:p>
          <a:p>
            <a:pPr marL="0" indent="0"/>
            <a:endParaRPr lang="pt-BR"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idx="4294967295"/>
          </p:nvPr>
        </p:nvSpPr>
        <p:spPr/>
        <p:txBody>
          <a:bodyPr/>
          <a:lstStyle/>
          <a:p>
            <a:r>
              <a:rPr lang="pt-BR" smtClean="0">
                <a:solidFill>
                  <a:srgbClr val="0033CC"/>
                </a:solidFill>
              </a:rPr>
              <a:t>Axioma atual na Neonatologia</a:t>
            </a:r>
            <a:r>
              <a:rPr lang="pt-BR" smtClean="0"/>
              <a:t>*</a:t>
            </a:r>
          </a:p>
        </p:txBody>
      </p:sp>
      <p:graphicFrame>
        <p:nvGraphicFramePr>
          <p:cNvPr id="5" name="Diagrama 4"/>
          <p:cNvGraphicFramePr/>
          <p:nvPr/>
        </p:nvGraphicFramePr>
        <p:xfrm>
          <a:off x="3102188" y="1338227"/>
          <a:ext cx="6359856" cy="4070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ruz 5"/>
          <p:cNvSpPr/>
          <p:nvPr/>
        </p:nvSpPr>
        <p:spPr>
          <a:xfrm>
            <a:off x="5945188" y="3851275"/>
            <a:ext cx="457200" cy="471488"/>
          </a:xfrm>
          <a:prstGeom prst="plus">
            <a:avLst/>
          </a:prstGeom>
          <a:ln/>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pt-BR"/>
          </a:p>
        </p:txBody>
      </p:sp>
      <p:sp>
        <p:nvSpPr>
          <p:cNvPr id="63493" name="CaixaDeTexto 2"/>
          <p:cNvSpPr txBox="1">
            <a:spLocks noChangeArrowheads="1"/>
          </p:cNvSpPr>
          <p:nvPr/>
        </p:nvSpPr>
        <p:spPr bwMode="auto">
          <a:xfrm>
            <a:off x="676275" y="5567363"/>
            <a:ext cx="11064875" cy="1281112"/>
          </a:xfrm>
          <a:prstGeom prst="rect">
            <a:avLst/>
          </a:prstGeom>
          <a:noFill/>
          <a:ln w="9525">
            <a:noFill/>
            <a:miter lim="800000"/>
            <a:headEnd/>
            <a:tailEnd/>
          </a:ln>
        </p:spPr>
        <p:txBody>
          <a:bodyPr wrap="none">
            <a:spAutoFit/>
          </a:bodyPr>
          <a:lstStyle/>
          <a:p>
            <a:r>
              <a:rPr lang="pt-BR" sz="2000">
                <a:latin typeface="Calibri" pitchFamily="34" charset="0"/>
              </a:rPr>
              <a:t>Outras técnicas de suporte respiratório não-invasivo: cânulas nasais de alto fluxo</a:t>
            </a:r>
            <a:r>
              <a:rPr lang="pt-BR" sz="2000" baseline="30000">
                <a:latin typeface="Calibri" pitchFamily="34" charset="0"/>
                <a:ea typeface="Arial Unicode MS" pitchFamily="34" charset="-128"/>
                <a:cs typeface="Arial Unicode MS" pitchFamily="34" charset="-128"/>
              </a:rPr>
              <a:t>5</a:t>
            </a:r>
            <a:r>
              <a:rPr lang="pt-BR" sz="2000">
                <a:latin typeface="Calibri" pitchFamily="34" charset="0"/>
              </a:rPr>
              <a:t>, ventilação mandatória</a:t>
            </a:r>
          </a:p>
          <a:p>
            <a:r>
              <a:rPr lang="pt-BR" sz="2000">
                <a:latin typeface="Calibri" pitchFamily="34" charset="0"/>
              </a:rPr>
              <a:t>Intermitente nasal</a:t>
            </a:r>
            <a:r>
              <a:rPr lang="pt-BR" sz="2000" baseline="30000">
                <a:latin typeface="Calibri" pitchFamily="34" charset="0"/>
                <a:ea typeface="Arial Unicode MS" pitchFamily="34" charset="-128"/>
                <a:cs typeface="Arial Unicode MS" pitchFamily="34" charset="-128"/>
              </a:rPr>
              <a:t>6</a:t>
            </a:r>
            <a:r>
              <a:rPr lang="pt-BR" sz="2000">
                <a:latin typeface="Calibri" pitchFamily="34" charset="0"/>
              </a:rPr>
              <a:t>, assistência ventilatória neuronal ajustada, usando a  atividade elétrica do diafragma </a:t>
            </a:r>
          </a:p>
          <a:p>
            <a:r>
              <a:rPr lang="pt-BR" sz="2000">
                <a:latin typeface="Calibri" pitchFamily="34" charset="0"/>
              </a:rPr>
              <a:t>como sinal controlador.</a:t>
            </a:r>
            <a:r>
              <a:rPr lang="pt-BR" sz="2000" baseline="30000">
                <a:latin typeface="Calibri" pitchFamily="34" charset="0"/>
                <a:ea typeface="Arial Unicode MS" pitchFamily="34" charset="-128"/>
                <a:cs typeface="Arial Unicode MS" pitchFamily="34" charset="-128"/>
              </a:rPr>
              <a:t>7</a:t>
            </a:r>
          </a:p>
          <a:p>
            <a:endParaRPr lang="pt-BR">
              <a:latin typeface="Calibri"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idx="4294967295"/>
          </p:nvPr>
        </p:nvSpPr>
        <p:spPr/>
        <p:txBody>
          <a:bodyPr/>
          <a:lstStyle/>
          <a:p>
            <a:r>
              <a:rPr lang="pt-BR" smtClean="0">
                <a:solidFill>
                  <a:srgbClr val="0033CC"/>
                </a:solidFill>
              </a:rPr>
              <a:t>Estudo e Métodos</a:t>
            </a:r>
          </a:p>
        </p:txBody>
      </p:sp>
      <p:sp>
        <p:nvSpPr>
          <p:cNvPr id="65539" name="Espaço Reservado para Conteúdo 2"/>
          <p:cNvSpPr>
            <a:spLocks noGrp="1"/>
          </p:cNvSpPr>
          <p:nvPr>
            <p:ph idx="4294967295"/>
          </p:nvPr>
        </p:nvSpPr>
        <p:spPr/>
        <p:txBody>
          <a:bodyPr/>
          <a:lstStyle/>
          <a:p>
            <a:r>
              <a:rPr lang="pt-BR" smtClean="0"/>
              <a:t>Doyle e colaboradores⁸;</a:t>
            </a:r>
          </a:p>
          <a:p>
            <a:r>
              <a:rPr lang="pt-BR" smtClean="0"/>
              <a:t>Conjunto de dados que inclui todos os recém-nascidos pré-termo nascidos na Austrália desde a década de 1970;</a:t>
            </a:r>
          </a:p>
          <a:p>
            <a:r>
              <a:rPr lang="pt-BR" smtClean="0"/>
              <a:t>N final = 546 crianças</a:t>
            </a:r>
          </a:p>
          <a:p>
            <a:r>
              <a:rPr lang="pt-BR" smtClean="0"/>
              <a:t>Correlação: Cuidados respiratórios fornecidos a RN extremos &lt; 28 semanas de idade gestacional x Resultados respiratórios a longo prazo, aos 8 anos de idade;</a:t>
            </a:r>
          </a:p>
          <a:p>
            <a:r>
              <a:rPr lang="pt-BR" smtClean="0"/>
              <a:t>Comparam dados obtidos de três épocas dos últimos 30 anos:</a:t>
            </a:r>
          </a:p>
          <a:p>
            <a:pPr>
              <a:buFont typeface="Arial" charset="0"/>
              <a:buNone/>
            </a:pPr>
            <a:r>
              <a:rPr lang="pt-BR" smtClean="0"/>
              <a:t>Biênio 1991-1992, 1997 e 2005.</a:t>
            </a:r>
          </a:p>
          <a:p>
            <a:endParaRPr lang="pt-BR"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ítulo 1"/>
          <p:cNvSpPr>
            <a:spLocks noGrp="1"/>
          </p:cNvSpPr>
          <p:nvPr>
            <p:ph type="title" idx="4294967295"/>
          </p:nvPr>
        </p:nvSpPr>
        <p:spPr/>
        <p:txBody>
          <a:bodyPr/>
          <a:lstStyle/>
          <a:p>
            <a:r>
              <a:rPr lang="pt-BR" smtClean="0">
                <a:solidFill>
                  <a:srgbClr val="0033CC"/>
                </a:solidFill>
              </a:rPr>
              <a:t>Resultados</a:t>
            </a:r>
          </a:p>
        </p:txBody>
      </p:sp>
      <p:sp>
        <p:nvSpPr>
          <p:cNvPr id="67587" name="Espaço Reservado para Conteúdo 2"/>
          <p:cNvSpPr>
            <a:spLocks noGrp="1"/>
          </p:cNvSpPr>
          <p:nvPr>
            <p:ph idx="4294967295"/>
          </p:nvPr>
        </p:nvSpPr>
        <p:spPr>
          <a:xfrm>
            <a:off x="838200" y="1690688"/>
            <a:ext cx="10515600" cy="4824412"/>
          </a:xfrm>
        </p:spPr>
        <p:txBody>
          <a:bodyPr/>
          <a:lstStyle/>
          <a:p>
            <a:pPr marL="0" indent="0">
              <a:buFont typeface="Arial" charset="0"/>
              <a:buNone/>
            </a:pPr>
            <a:r>
              <a:rPr lang="pt-BR" smtClean="0"/>
              <a:t>Incidência de DBP foi maior em 2005 do que em⁸ :</a:t>
            </a:r>
          </a:p>
          <a:p>
            <a:pPr marL="0" indent="0">
              <a:buFont typeface="Arial" charset="0"/>
              <a:buNone/>
            </a:pPr>
            <a:endParaRPr lang="pt-BR" smtClean="0"/>
          </a:p>
          <a:p>
            <a:pPr marL="0" indent="0">
              <a:buFont typeface="Arial" charset="0"/>
              <a:buNone/>
            </a:pPr>
            <a:endParaRPr lang="pt-BR" smtClean="0"/>
          </a:p>
          <a:p>
            <a:pPr marL="0" indent="0">
              <a:buFont typeface="Arial" charset="0"/>
              <a:buNone/>
            </a:pPr>
            <a:endParaRPr lang="pt-BR" smtClean="0"/>
          </a:p>
        </p:txBody>
      </p:sp>
      <p:graphicFrame>
        <p:nvGraphicFramePr>
          <p:cNvPr id="5" name="Diagrama 4"/>
          <p:cNvGraphicFramePr/>
          <p:nvPr/>
        </p:nvGraphicFramePr>
        <p:xfrm>
          <a:off x="3441521" y="2253802"/>
          <a:ext cx="5540777" cy="4154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p:cNvSpPr>
          <p:nvPr>
            <p:ph type="title" idx="4294967295"/>
          </p:nvPr>
        </p:nvSpPr>
        <p:spPr>
          <a:xfrm>
            <a:off x="354013" y="196850"/>
            <a:ext cx="10972800" cy="1143000"/>
          </a:xfrm>
        </p:spPr>
        <p:txBody>
          <a:bodyPr/>
          <a:lstStyle/>
          <a:p>
            <a:r>
              <a:rPr lang="pt-BR" smtClean="0">
                <a:solidFill>
                  <a:srgbClr val="0033CC"/>
                </a:solidFill>
              </a:rPr>
              <a:t>Resultados</a:t>
            </a:r>
          </a:p>
        </p:txBody>
      </p:sp>
      <p:sp>
        <p:nvSpPr>
          <p:cNvPr id="69635" name="Espaço Reservado para Conteúdo 2"/>
          <p:cNvSpPr>
            <a:spLocks noGrp="1"/>
          </p:cNvSpPr>
          <p:nvPr>
            <p:ph idx="4294967295"/>
          </p:nvPr>
        </p:nvSpPr>
        <p:spPr/>
        <p:txBody>
          <a:bodyPr/>
          <a:lstStyle/>
          <a:p>
            <a:pPr marL="0" indent="0">
              <a:buFont typeface="Arial" charset="0"/>
              <a:buNone/>
            </a:pPr>
            <a:r>
              <a:rPr lang="pt-BR" smtClean="0"/>
              <a:t>Doyle et al8 associam o aumento em 2005, quando comparado a 1997:</a:t>
            </a:r>
          </a:p>
          <a:p>
            <a:pPr marL="0" indent="0"/>
            <a:r>
              <a:rPr lang="pt-BR" smtClean="0">
                <a:solidFill>
                  <a:srgbClr val="FF0000"/>
                </a:solidFill>
              </a:rPr>
              <a:t>CPAP nasal por 10 dias a mais que do que na coorte de 1997;</a:t>
            </a:r>
          </a:p>
          <a:p>
            <a:pPr marL="0" indent="0"/>
            <a:r>
              <a:rPr lang="pt-BR" smtClean="0"/>
              <a:t>O</a:t>
            </a:r>
            <a:r>
              <a:rPr lang="pt-BR" sz="2000" smtClean="0"/>
              <a:t>2</a:t>
            </a:r>
            <a:r>
              <a:rPr lang="pt-BR" smtClean="0"/>
              <a:t> suplementar utilizado por 3 semanas a mais. </a:t>
            </a:r>
          </a:p>
          <a:p>
            <a:pPr marL="0" indent="0" algn="ctr">
              <a:buFont typeface="Arial" charset="0"/>
              <a:buNone/>
            </a:pPr>
            <a:r>
              <a:rPr lang="pt-BR" smtClean="0">
                <a:solidFill>
                  <a:srgbClr val="FF5050"/>
                </a:solidFill>
              </a:rPr>
              <a:t>A função pulmonar dos sobreviventes em 8 anos desde 2005 é pior do que a de seus homólogos de 1997⁸.</a:t>
            </a:r>
          </a:p>
          <a:p>
            <a:pPr marL="0" indent="0" algn="ctr">
              <a:buFont typeface="Arial" charset="0"/>
              <a:buNone/>
            </a:pPr>
            <a:endParaRPr lang="pt-BR" smtClean="0">
              <a:solidFill>
                <a:srgbClr val="FF5050"/>
              </a:solidFill>
            </a:endParaRPr>
          </a:p>
          <a:p>
            <a:pPr marL="0" indent="0"/>
            <a:endParaRPr lang="pt-BR" smtClean="0">
              <a:solidFill>
                <a:srgbClr val="FF5050"/>
              </a:solidFill>
            </a:endParaRPr>
          </a:p>
          <a:p>
            <a:pPr marL="0" indent="0"/>
            <a:endParaRPr lang="pt-BR"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ítulo 1"/>
          <p:cNvSpPr>
            <a:spLocks noGrp="1"/>
          </p:cNvSpPr>
          <p:nvPr>
            <p:ph type="title" idx="4294967295"/>
          </p:nvPr>
        </p:nvSpPr>
        <p:spPr>
          <a:xfrm>
            <a:off x="609600" y="282575"/>
            <a:ext cx="10972800" cy="1143000"/>
          </a:xfrm>
        </p:spPr>
        <p:txBody>
          <a:bodyPr/>
          <a:lstStyle/>
          <a:p>
            <a:r>
              <a:rPr lang="pt-BR" smtClean="0">
                <a:solidFill>
                  <a:srgbClr val="0033CC"/>
                </a:solidFill>
              </a:rPr>
              <a:t>Discussão</a:t>
            </a:r>
          </a:p>
        </p:txBody>
      </p:sp>
      <p:sp>
        <p:nvSpPr>
          <p:cNvPr id="70659" name="Espaço Reservado para Conteúdo 2"/>
          <p:cNvSpPr>
            <a:spLocks noGrp="1"/>
          </p:cNvSpPr>
          <p:nvPr>
            <p:ph idx="4294967295"/>
          </p:nvPr>
        </p:nvSpPr>
        <p:spPr>
          <a:xfrm>
            <a:off x="838200" y="1825625"/>
            <a:ext cx="10515600" cy="4819650"/>
          </a:xfrm>
        </p:spPr>
        <p:txBody>
          <a:bodyPr/>
          <a:lstStyle/>
          <a:p>
            <a:pPr marL="0" indent="0">
              <a:lnSpc>
                <a:spcPct val="80000"/>
              </a:lnSpc>
              <a:buFont typeface="Arial" charset="0"/>
              <a:buNone/>
            </a:pPr>
            <a:r>
              <a:rPr lang="pt-BR" sz="2400" smtClean="0"/>
              <a:t>Impossibilidade de comparação do biênio 1991-1992 x 2005:</a:t>
            </a:r>
          </a:p>
          <a:p>
            <a:pPr marL="0" indent="0">
              <a:lnSpc>
                <a:spcPct val="80000"/>
              </a:lnSpc>
            </a:pPr>
            <a:r>
              <a:rPr lang="pt-BR" sz="2400" smtClean="0"/>
              <a:t>Os RN com maior risco de DBP não sobreviveram o tempo suficiente para serem avaliados⁸.</a:t>
            </a:r>
          </a:p>
          <a:p>
            <a:pPr marL="0" indent="0">
              <a:lnSpc>
                <a:spcPct val="80000"/>
              </a:lnSpc>
            </a:pPr>
            <a:endParaRPr lang="pt-BR" sz="2400" smtClean="0"/>
          </a:p>
          <a:p>
            <a:pPr marL="0" indent="0">
              <a:lnSpc>
                <a:spcPct val="80000"/>
              </a:lnSpc>
              <a:buFont typeface="Arial" charset="0"/>
              <a:buNone/>
            </a:pPr>
            <a:r>
              <a:rPr lang="pt-BR" sz="2400" smtClean="0"/>
              <a:t>Comparação 1997 x 2005⁸:</a:t>
            </a:r>
          </a:p>
          <a:p>
            <a:pPr marL="0" indent="0">
              <a:lnSpc>
                <a:spcPct val="80000"/>
              </a:lnSpc>
            </a:pPr>
            <a:r>
              <a:rPr lang="pt-BR" sz="2400" smtClean="0"/>
              <a:t>Ambas têm taxas necessárias de sobrevida de 8 anos, idade gestacional  média semelhante e tratamento com glicocorticoide pré-natal;</a:t>
            </a:r>
          </a:p>
          <a:p>
            <a:pPr marL="0" indent="0">
              <a:lnSpc>
                <a:spcPct val="80000"/>
              </a:lnSpc>
            </a:pPr>
            <a:r>
              <a:rPr lang="pt-BR" sz="2400" smtClean="0"/>
              <a:t>Os menores volumes expiratórios forçados medidos em 2005 estavam dentro da faixa de normalidade para idade, sexo e altura¹⁰;</a:t>
            </a:r>
          </a:p>
          <a:p>
            <a:pPr marL="0" indent="0">
              <a:lnSpc>
                <a:spcPct val="80000"/>
              </a:lnSpc>
            </a:pPr>
            <a:r>
              <a:rPr lang="pt-BR" sz="2400" smtClean="0"/>
              <a:t>Porém, </a:t>
            </a:r>
            <a:r>
              <a:rPr lang="pt-BR" sz="2400" b="1" smtClean="0">
                <a:solidFill>
                  <a:srgbClr val="FF5050"/>
                </a:solidFill>
              </a:rPr>
              <a:t>tais volumes medidos em sobreviventes aos 8 anos de idade foram menores nas crianças de 2005</a:t>
            </a:r>
            <a:r>
              <a:rPr lang="pt-BR" sz="2400" smtClean="0"/>
              <a:t>.</a:t>
            </a:r>
          </a:p>
          <a:p>
            <a:pPr marL="0" indent="0">
              <a:lnSpc>
                <a:spcPct val="80000"/>
              </a:lnSpc>
            </a:pPr>
            <a:endParaRPr lang="pt-BR" sz="240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noGrp="1"/>
          </p:cNvSpPr>
          <p:nvPr>
            <p:ph type="title" idx="4294967295"/>
          </p:nvPr>
        </p:nvSpPr>
        <p:spPr/>
        <p:txBody>
          <a:bodyPr/>
          <a:lstStyle/>
          <a:p>
            <a:r>
              <a:rPr lang="pt-BR" smtClean="0">
                <a:solidFill>
                  <a:srgbClr val="0033CC"/>
                </a:solidFill>
              </a:rPr>
              <a:t>Discussão</a:t>
            </a:r>
          </a:p>
        </p:txBody>
      </p:sp>
      <p:graphicFrame>
        <p:nvGraphicFramePr>
          <p:cNvPr id="5" name="Diagrama 4"/>
          <p:cNvGraphicFramePr/>
          <p:nvPr/>
        </p:nvGraphicFramePr>
        <p:xfrm>
          <a:off x="2738438" y="1709738"/>
          <a:ext cx="7127875" cy="4576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ruz 5"/>
          <p:cNvSpPr/>
          <p:nvPr/>
        </p:nvSpPr>
        <p:spPr>
          <a:xfrm>
            <a:off x="5602288" y="2963863"/>
            <a:ext cx="457200" cy="471487"/>
          </a:xfrm>
          <a:prstGeom prst="plus">
            <a:avLst/>
          </a:prstGeom>
          <a:ln/>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ítulo 1"/>
          <p:cNvSpPr>
            <a:spLocks noGrp="1"/>
          </p:cNvSpPr>
          <p:nvPr>
            <p:ph type="title" idx="4294967295"/>
          </p:nvPr>
        </p:nvSpPr>
        <p:spPr/>
        <p:txBody>
          <a:bodyPr/>
          <a:lstStyle/>
          <a:p>
            <a:r>
              <a:rPr lang="pt-BR" smtClean="0">
                <a:solidFill>
                  <a:srgbClr val="0033CC"/>
                </a:solidFill>
              </a:rPr>
              <a:t>Discussão</a:t>
            </a:r>
          </a:p>
        </p:txBody>
      </p:sp>
      <p:sp>
        <p:nvSpPr>
          <p:cNvPr id="73731" name="Espaço Reservado para Conteúdo 2"/>
          <p:cNvSpPr>
            <a:spLocks noGrp="1"/>
          </p:cNvSpPr>
          <p:nvPr>
            <p:ph idx="4294967295"/>
          </p:nvPr>
        </p:nvSpPr>
        <p:spPr/>
        <p:txBody>
          <a:bodyPr/>
          <a:lstStyle/>
          <a:p>
            <a:pPr marL="0" indent="0">
              <a:buFont typeface="Arial" charset="0"/>
              <a:buNone/>
            </a:pPr>
            <a:r>
              <a:rPr lang="pt-BR" sz="2400" smtClean="0"/>
              <a:t>Doyle e colaboradores: CPAP nasal e a oxigenoterapia também são usados no tratamento da apneia da prematuridade e em episódios recorrentes e intermitentes de dessaturação de oxi-hemoglobina.</a:t>
            </a:r>
          </a:p>
          <a:p>
            <a:pPr marL="0" indent="0">
              <a:buFont typeface="Arial" charset="0"/>
              <a:buNone/>
            </a:pPr>
            <a:r>
              <a:rPr lang="pt-BR" sz="2400" smtClean="0"/>
              <a:t>Embasamento para seu uso atualmente:</a:t>
            </a:r>
          </a:p>
          <a:p>
            <a:pPr marL="0" indent="0"/>
            <a:r>
              <a:rPr lang="pt-BR" sz="2400" smtClean="0"/>
              <a:t>Suporte respiratório prolongado, potencialmente prejudicial e não-invasivo;</a:t>
            </a:r>
          </a:p>
          <a:p>
            <a:pPr marL="0" indent="0"/>
            <a:r>
              <a:rPr lang="pt-BR" sz="2400" smtClean="0"/>
              <a:t>Registros sobre a oxigenação segundo a segundo.</a:t>
            </a:r>
          </a:p>
          <a:p>
            <a:pPr marL="0" indent="0">
              <a:buFont typeface="Arial" charset="0"/>
              <a:buNone/>
            </a:pPr>
            <a:r>
              <a:rPr lang="pt-BR" sz="2400" smtClean="0"/>
              <a:t>Porém, não está claro se quedas repetidas e breves na SatO2 sem bradicardia clinicamente relevante afetam os desfechos a longo prazo ⁹.</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1"/>
          <p:cNvSpPr>
            <a:spLocks noGrp="1"/>
          </p:cNvSpPr>
          <p:nvPr>
            <p:ph type="title" idx="4294967295"/>
          </p:nvPr>
        </p:nvSpPr>
        <p:spPr/>
        <p:txBody>
          <a:bodyPr/>
          <a:lstStyle/>
          <a:p>
            <a:r>
              <a:rPr lang="pt-BR" smtClean="0">
                <a:solidFill>
                  <a:srgbClr val="0033CC"/>
                </a:solidFill>
              </a:rPr>
              <a:t>Conclusão</a:t>
            </a:r>
          </a:p>
        </p:txBody>
      </p:sp>
      <p:sp>
        <p:nvSpPr>
          <p:cNvPr id="75779" name="Espaço Reservado para Conteúdo 2"/>
          <p:cNvSpPr>
            <a:spLocks noGrp="1"/>
          </p:cNvSpPr>
          <p:nvPr>
            <p:ph idx="4294967295"/>
          </p:nvPr>
        </p:nvSpPr>
        <p:spPr/>
        <p:txBody>
          <a:bodyPr/>
          <a:lstStyle/>
          <a:p>
            <a:pPr marL="0" indent="0">
              <a:buFont typeface="Arial" charset="0"/>
              <a:buNone/>
            </a:pPr>
            <a:r>
              <a:rPr lang="pt-BR" sz="2400" smtClean="0"/>
              <a:t>Na ausência de estudos definitivos sobre os efeitos do tratamento de dessaturação* é difícil tolerar essa queda sem ↑O2 suplementar ⁸.</a:t>
            </a:r>
          </a:p>
          <a:p>
            <a:pPr marL="0" indent="0">
              <a:buFont typeface="Arial" charset="0"/>
              <a:buNone/>
            </a:pPr>
            <a:r>
              <a:rPr lang="pt-BR" sz="2400" smtClean="0"/>
              <a:t>O presente estudo fornece evidências de que </a:t>
            </a:r>
            <a:r>
              <a:rPr lang="pt-BR" sz="2400" smtClean="0">
                <a:solidFill>
                  <a:srgbClr val="FF0000"/>
                </a:solidFill>
              </a:rPr>
              <a:t>o uso atual de suporte prolongado não-invasivo</a:t>
            </a:r>
            <a:r>
              <a:rPr lang="pt-BR" sz="2400" smtClean="0"/>
              <a:t> e oxigenoterapia associam-se a </a:t>
            </a:r>
            <a:r>
              <a:rPr lang="pt-BR" sz="2400" u="sng" smtClean="0"/>
              <a:t>resultados adversos não previstos anteriormente.</a:t>
            </a:r>
          </a:p>
          <a:p>
            <a:pPr marL="0" indent="0">
              <a:buFont typeface="Arial" charset="0"/>
              <a:buNone/>
            </a:pPr>
            <a:r>
              <a:rPr lang="pt-BR" sz="2400" smtClean="0"/>
              <a:t>Cabe aos neonatologistas avaliarem criticamente as indicações de ventilação não-invasiva em todos os RNPT.</a:t>
            </a:r>
          </a:p>
          <a:p>
            <a:pPr marL="0" indent="0" algn="ctr">
              <a:buFont typeface="Arial" charset="0"/>
              <a:buNone/>
            </a:pPr>
            <a:r>
              <a:rPr lang="pt-BR" sz="2400" smtClean="0">
                <a:solidFill>
                  <a:srgbClr val="FF0000"/>
                </a:solidFill>
              </a:rPr>
              <a:t>Os dados sugerem que não devemos nos apressar a abraçar abordagens mais recentes e não-invasivas de suporte respiratório, acreditando que menos é sempre mais.</a:t>
            </a:r>
          </a:p>
          <a:p>
            <a:pPr marL="0" indent="0" algn="ctr">
              <a:buFont typeface="Arial" charset="0"/>
              <a:buNone/>
            </a:pPr>
            <a:endParaRPr lang="pt-BR" sz="2400" smtClean="0">
              <a:solidFill>
                <a:srgbClr val="FF0000"/>
              </a:solidFill>
            </a:endParaRPr>
          </a:p>
          <a:p>
            <a:pPr marL="0" indent="0"/>
            <a:endParaRPr lang="pt-BR"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ítulo 1"/>
          <p:cNvSpPr>
            <a:spLocks noGrp="1"/>
          </p:cNvSpPr>
          <p:nvPr>
            <p:ph type="title" idx="4294967295"/>
          </p:nvPr>
        </p:nvSpPr>
        <p:spPr>
          <a:xfrm>
            <a:off x="566738" y="0"/>
            <a:ext cx="10972800" cy="1143000"/>
          </a:xfrm>
        </p:spPr>
        <p:txBody>
          <a:bodyPr/>
          <a:lstStyle/>
          <a:p>
            <a:r>
              <a:rPr lang="pt-BR" smtClean="0">
                <a:solidFill>
                  <a:srgbClr val="0033CC"/>
                </a:solidFill>
              </a:rPr>
              <a:t>Conclusão</a:t>
            </a:r>
          </a:p>
        </p:txBody>
      </p:sp>
      <p:sp>
        <p:nvSpPr>
          <p:cNvPr id="77827" name="Espaço Reservado para Conteúdo 2"/>
          <p:cNvSpPr>
            <a:spLocks noGrp="1"/>
          </p:cNvSpPr>
          <p:nvPr>
            <p:ph idx="4294967295"/>
          </p:nvPr>
        </p:nvSpPr>
        <p:spPr/>
        <p:txBody>
          <a:bodyPr/>
          <a:lstStyle/>
          <a:p>
            <a:pPr marL="0" indent="0">
              <a:lnSpc>
                <a:spcPct val="70000"/>
              </a:lnSpc>
            </a:pPr>
            <a:r>
              <a:rPr lang="en-US" sz="1800" b="1" smtClean="0"/>
              <a:t>CONCLUSIONS:</a:t>
            </a:r>
          </a:p>
          <a:p>
            <a:pPr marL="0" indent="0">
              <a:lnSpc>
                <a:spcPct val="70000"/>
              </a:lnSpc>
              <a:buFont typeface="Arial" charset="0"/>
              <a:buNone/>
            </a:pPr>
            <a:r>
              <a:rPr lang="en-US" sz="1800" smtClean="0"/>
              <a:t>“The duration of assisted ventilation rose substantially over time, with a large increase in the duration of nasal continuous positive airway pressure”.“Despite substantial increases in the use of less invasive ventilation after birth, there was no significant decline in oxygen dependence at 36 weeks and no significant improvement in lung function in childhood over time”.</a:t>
            </a:r>
          </a:p>
          <a:p>
            <a:pPr marL="0" indent="0">
              <a:lnSpc>
                <a:spcPct val="70000"/>
              </a:lnSpc>
              <a:buFont typeface="Arial" charset="0"/>
              <a:buNone/>
            </a:pPr>
            <a:r>
              <a:rPr lang="pt-PT" smtClean="0"/>
              <a:t>A duração da ventilação assistida aumentou substancialmente ao longo do tempo, com um grande aumento na duração da pressão positiva nasal contínua positiva nas vias aéreas ". "</a:t>
            </a:r>
            <a:r>
              <a:rPr lang="pt-PT" smtClean="0">
                <a:solidFill>
                  <a:srgbClr val="FF3300"/>
                </a:solidFill>
              </a:rPr>
              <a:t>Apesar dos aumentos substanciais no uso de ventilação menos invasiva após o nascimento, não houve declínio significativo na dependência de oxigênio às 36 semanas e sem melhora significativa na função pulmonar na infância ao longo do tempo".</a:t>
            </a:r>
            <a:r>
              <a:rPr lang="pt-BR" smtClean="0">
                <a:solidFill>
                  <a:srgbClr val="FF3300"/>
                </a:solidFill>
              </a:rPr>
              <a:t> </a:t>
            </a:r>
            <a:endParaRPr lang="en-US" smtClean="0">
              <a:solidFill>
                <a:srgbClr val="FF3300"/>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ítulo 1"/>
          <p:cNvSpPr>
            <a:spLocks noGrp="1"/>
          </p:cNvSpPr>
          <p:nvPr>
            <p:ph type="title" idx="4294967295"/>
          </p:nvPr>
        </p:nvSpPr>
        <p:spPr>
          <a:xfrm>
            <a:off x="617538" y="0"/>
            <a:ext cx="10972800" cy="1143000"/>
          </a:xfrm>
        </p:spPr>
        <p:txBody>
          <a:bodyPr/>
          <a:lstStyle/>
          <a:p>
            <a:r>
              <a:rPr lang="pt-BR" smtClean="0"/>
              <a:t>Referências Bibliográficas</a:t>
            </a:r>
          </a:p>
        </p:txBody>
      </p:sp>
      <p:pic>
        <p:nvPicPr>
          <p:cNvPr id="79875" name="Picture 7"/>
          <p:cNvPicPr>
            <a:picLocks noChangeAspect="1" noChangeArrowheads="1"/>
          </p:cNvPicPr>
          <p:nvPr/>
        </p:nvPicPr>
        <p:blipFill>
          <a:blip r:embed="rId2"/>
          <a:srcRect/>
          <a:stretch>
            <a:fillRect/>
          </a:stretch>
        </p:blipFill>
        <p:spPr bwMode="auto">
          <a:xfrm>
            <a:off x="361950" y="1925638"/>
            <a:ext cx="4768850" cy="1524000"/>
          </a:xfrm>
          <a:prstGeom prst="rect">
            <a:avLst/>
          </a:prstGeom>
          <a:noFill/>
          <a:ln w="9525">
            <a:noFill/>
            <a:miter lim="800000"/>
            <a:headEnd/>
            <a:tailEnd/>
          </a:ln>
        </p:spPr>
      </p:pic>
      <p:pic>
        <p:nvPicPr>
          <p:cNvPr id="79876" name="Picture 8"/>
          <p:cNvPicPr>
            <a:picLocks noChangeAspect="1" noChangeArrowheads="1"/>
          </p:cNvPicPr>
          <p:nvPr/>
        </p:nvPicPr>
        <p:blipFill>
          <a:blip r:embed="rId3"/>
          <a:srcRect/>
          <a:stretch>
            <a:fillRect/>
          </a:stretch>
        </p:blipFill>
        <p:spPr bwMode="auto">
          <a:xfrm>
            <a:off x="5640388" y="1139825"/>
            <a:ext cx="4876800" cy="5059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p:cNvSpPr>
          <p:nvPr>
            <p:ph type="body" idx="4294967295"/>
          </p:nvPr>
        </p:nvSpPr>
        <p:spPr>
          <a:xfrm>
            <a:off x="541338" y="2190750"/>
            <a:ext cx="10972800" cy="4525963"/>
          </a:xfrm>
        </p:spPr>
        <p:txBody>
          <a:bodyPr/>
          <a:lstStyle/>
          <a:p>
            <a:pPr>
              <a:lnSpc>
                <a:spcPct val="80000"/>
              </a:lnSpc>
            </a:pPr>
            <a:r>
              <a:rPr lang="pt-BR" sz="1800" smtClean="0"/>
              <a:t>Este suporte mais gentil faz toda a diferença na Sala de Parto e na UTI Neonatal. O  estudo que apresento a seguir, priorizando o uso de CPAP precoce, levou a menor necessidade de intubação (58% x 81%), além da diminuição da necessidade de antibiótico, expansões, drogas vasoativas, sedação, uso de bicarbonato e menor incidência de DBP (nos RN menor que 1000g, de 90% para 30% e em todos os RN de 58% para 18%), todos estes efeitos altamente significativos (</a:t>
            </a:r>
            <a:r>
              <a:rPr lang="pt-BR" sz="1800" smtClean="0">
                <a:hlinkClick r:id="rId2"/>
              </a:rPr>
              <a:t>Outcome of very low birthweight infants after introducing a new standard regime with the early use of nasal CPAP.</a:t>
            </a:r>
            <a:r>
              <a:rPr lang="pt-BR" sz="1800" smtClean="0"/>
              <a:t> Miksch RM, Armbrust S, Pahnke J, Fusch C. Eur J Pediatr. 2008 Aug;167(8):909-16). </a:t>
            </a:r>
            <a:r>
              <a:rPr lang="pt-BR" sz="1800" b="1" smtClean="0"/>
              <a:t>Artigo Integral.</a:t>
            </a:r>
            <a:endParaRPr lang="pt-BR" sz="1800" smtClean="0"/>
          </a:p>
          <a:p>
            <a:pPr>
              <a:lnSpc>
                <a:spcPct val="80000"/>
              </a:lnSpc>
            </a:pPr>
            <a:r>
              <a:rPr lang="pt-BR" sz="1800" smtClean="0"/>
              <a:t>O recado que quero passar: não existe 8 ou 80% (intubar ou nunca intubar).Temos que entender como funciona o uso de   CPAP nasal e como funciona  a ventilação não invasiva. Tanto do ponto de vista médico como enfermagem, é difícil introduzir o apoio gentil em todas as Unidades. As enfermeiras costumam ficar bastante estressadas nesta situação, mas com a conscientização e treinamento, tudo melhora.</a:t>
            </a:r>
          </a:p>
          <a:p>
            <a:pPr>
              <a:lnSpc>
                <a:spcPct val="80000"/>
              </a:lnSpc>
            </a:pPr>
            <a:r>
              <a:rPr lang="pt-BR" sz="1800" smtClean="0"/>
              <a:t>Começamos a alimentar melhor estes bebês e com menor risco de sepse. </a:t>
            </a:r>
            <a:endParaRPr lang="pt-BR" sz="1800" b="1" smtClean="0"/>
          </a:p>
          <a:p>
            <a:pPr>
              <a:lnSpc>
                <a:spcPct val="80000"/>
              </a:lnSpc>
            </a:pPr>
            <a:r>
              <a:rPr lang="pt-BR" sz="1800" b="1" smtClean="0"/>
              <a:t>Quanto à radiografia: consigo manusear estas crianças sem radiografia (é possível manejar estas crianças  sem a necessidade de expô-las a irradiação)</a:t>
            </a:r>
          </a:p>
        </p:txBody>
      </p:sp>
      <p:graphicFrame>
        <p:nvGraphicFramePr>
          <p:cNvPr id="81939" name="Group 19"/>
          <p:cNvGraphicFramePr>
            <a:graphicFrameLocks noGrp="1"/>
          </p:cNvGraphicFramePr>
          <p:nvPr/>
        </p:nvGraphicFramePr>
        <p:xfrm>
          <a:off x="276225" y="212725"/>
          <a:ext cx="11579225" cy="750888"/>
        </p:xfrm>
        <a:graphic>
          <a:graphicData uri="http://schemas.openxmlformats.org/drawingml/2006/table">
            <a:tbl>
              <a:tblPr/>
              <a:tblGrid>
                <a:gridCol w="3860800"/>
                <a:gridCol w="3857625"/>
                <a:gridCol w="3860800"/>
              </a:tblGrid>
              <a:tr h="641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Menos é mais suporte gentil para facilitar a adaptação pós-natal do recém-nascido pré-termo ( (IX Congresso Iberoamericano de Neonatologia-SIBEN, Belo Horizonte,20-23/6/2012)</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Cristoph Fusch (Canadá). Realizado por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charset="0"/>
                          <a:cs typeface="Arial" charset="0"/>
                          <a:hlinkClick r:id="rId3"/>
                        </a:rPr>
                        <a:t>  </a:t>
                      </a:r>
                      <a:r>
                        <a:rPr kumimoji="0" lang="pt-BR" sz="2100" b="0" i="0" u="none" strike="noStrike" cap="none" normalizeH="0" baseline="0" smtClean="0">
                          <a:ln>
                            <a:noFill/>
                          </a:ln>
                          <a:solidFill>
                            <a:schemeClr val="tx1"/>
                          </a:solidFill>
                          <a:effectLst/>
                          <a:latin typeface="Arial" charset="0"/>
                          <a:cs typeface="Arial" charset="0"/>
                        </a:rPr>
                        <a:t> </a:t>
                      </a:r>
                      <a:r>
                        <a:rPr kumimoji="0" lang="pt-BR" sz="16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1933" name="Picture 7" descr="Clique aqui para ver o artigo">
            <a:hlinkClick r:id="rId3"/>
          </p:cNvPr>
          <p:cNvPicPr>
            <a:picLocks noChangeAspect="1" noChangeArrowheads="1"/>
          </p:cNvPicPr>
          <p:nvPr/>
        </p:nvPicPr>
        <p:blipFill>
          <a:blip r:embed="rId4"/>
          <a:srcRect/>
          <a:stretch>
            <a:fillRect/>
          </a:stretch>
        </p:blipFill>
        <p:spPr bwMode="auto">
          <a:xfrm>
            <a:off x="7491413" y="561975"/>
            <a:ext cx="371475" cy="371475"/>
          </a:xfrm>
          <a:prstGeom prst="rect">
            <a:avLst/>
          </a:prstGeom>
          <a:noFill/>
          <a:ln w="9525">
            <a:noFill/>
            <a:miter lim="800000"/>
            <a:headEnd/>
            <a:tailEnd/>
          </a:ln>
        </p:spPr>
      </p:pic>
      <p:pic>
        <p:nvPicPr>
          <p:cNvPr id="81934" name="Picture 29"/>
          <p:cNvPicPr>
            <a:picLocks noChangeAspect="1" noChangeArrowheads="1"/>
          </p:cNvPicPr>
          <p:nvPr/>
        </p:nvPicPr>
        <p:blipFill>
          <a:blip r:embed="rId5"/>
          <a:srcRect/>
          <a:stretch>
            <a:fillRect/>
          </a:stretch>
        </p:blipFill>
        <p:spPr bwMode="auto">
          <a:xfrm>
            <a:off x="8013700" y="260350"/>
            <a:ext cx="3800475" cy="1082675"/>
          </a:xfrm>
          <a:prstGeom prst="rect">
            <a:avLst/>
          </a:prstGeom>
          <a:noFill/>
          <a:ln w="9525">
            <a:noFill/>
            <a:miter lim="800000"/>
            <a:headEnd/>
            <a:tailEnd/>
          </a:ln>
        </p:spPr>
      </p:pic>
      <p:sp>
        <p:nvSpPr>
          <p:cNvPr id="81935" name="Rectangle 30"/>
          <p:cNvSpPr>
            <a:spLocks noChangeArrowheads="1"/>
          </p:cNvSpPr>
          <p:nvPr/>
        </p:nvSpPr>
        <p:spPr bwMode="auto">
          <a:xfrm>
            <a:off x="2465388" y="1562100"/>
            <a:ext cx="6648450" cy="366713"/>
          </a:xfrm>
          <a:prstGeom prst="rect">
            <a:avLst/>
          </a:prstGeom>
          <a:noFill/>
          <a:ln w="9525">
            <a:noFill/>
            <a:miter lim="800000"/>
            <a:headEnd/>
            <a:tailEnd/>
          </a:ln>
        </p:spPr>
        <p:txBody>
          <a:bodyPr wrap="none" anchor="ctr">
            <a:spAutoFit/>
          </a:bodyPr>
          <a:lstStyle/>
          <a:p>
            <a:pPr algn="ctr" eaLnBrk="0" hangingPunct="0"/>
            <a:r>
              <a:rPr lang="pt-BR" b="1" i="1"/>
              <a:t>“Menos</a:t>
            </a:r>
            <a:r>
              <a:rPr lang="pt-BR" i="1"/>
              <a:t> é </a:t>
            </a:r>
            <a:r>
              <a:rPr lang="pt-BR" b="1" i="1"/>
              <a:t>MAIS </a:t>
            </a:r>
            <a:r>
              <a:rPr lang="pt-BR" i="1"/>
              <a:t>, para o apoio gentil aos prematuros extremos”</a:t>
            </a:r>
          </a:p>
        </p:txBody>
      </p:sp>
      <p:sp>
        <p:nvSpPr>
          <p:cNvPr id="81936" name="Oval 31"/>
          <p:cNvSpPr>
            <a:spLocks noChangeArrowheads="1"/>
          </p:cNvSpPr>
          <p:nvPr/>
        </p:nvSpPr>
        <p:spPr bwMode="auto">
          <a:xfrm>
            <a:off x="130175" y="1325563"/>
            <a:ext cx="1033463" cy="8794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2012</a:t>
            </a:r>
          </a:p>
        </p:txBody>
      </p:sp>
      <p:sp>
        <p:nvSpPr>
          <p:cNvPr id="81937" name="Text Box 32"/>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pic>
        <p:nvPicPr>
          <p:cNvPr id="81938" name="Picture 33"/>
          <p:cNvPicPr>
            <a:picLocks noChangeAspect="1" noChangeArrowheads="1"/>
          </p:cNvPicPr>
          <p:nvPr/>
        </p:nvPicPr>
        <p:blipFill>
          <a:blip r:embed="rId6"/>
          <a:srcRect/>
          <a:stretch>
            <a:fillRect/>
          </a:stretch>
        </p:blipFill>
        <p:spPr bwMode="auto">
          <a:xfrm>
            <a:off x="9083675" y="1392238"/>
            <a:ext cx="1066800" cy="855662"/>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p:cNvSpPr>
          <p:nvPr>
            <p:ph type="body" idx="4294967295"/>
          </p:nvPr>
        </p:nvSpPr>
        <p:spPr/>
        <p:txBody>
          <a:bodyPr/>
          <a:lstStyle/>
          <a:p>
            <a:r>
              <a:rPr lang="pt-BR" altLang="ko-KR" sz="1800" smtClean="0">
                <a:ea typeface="Gulim" pitchFamily="34" charset="-127"/>
              </a:rPr>
              <a:t>Passei quase toda a minha carreira lidando com ventilação mecânica e agora espero em 30 minutos convencê-los a não usá-la.</a:t>
            </a:r>
          </a:p>
          <a:p>
            <a:r>
              <a:rPr lang="pt-BR" altLang="ko-KR" sz="1800" smtClean="0">
                <a:ea typeface="Gulim" pitchFamily="34" charset="-127"/>
              </a:rPr>
              <a:t> Analisando estes dados com os da Rede Neonatal italiana, publicados por Gagliardi et (</a:t>
            </a:r>
            <a:r>
              <a:rPr lang="pt-BR" altLang="ko-KR" sz="1800" smtClean="0">
                <a:ea typeface="Gulim" pitchFamily="34" charset="-127"/>
                <a:hlinkClick r:id="rId2"/>
              </a:rPr>
              <a:t>Do differences in </a:t>
            </a:r>
            <a:r>
              <a:rPr lang="pt-BR" altLang="ko-KR" sz="1800" b="1" smtClean="0">
                <a:ea typeface="Gulim" pitchFamily="34" charset="-127"/>
                <a:hlinkClick r:id="rId2"/>
              </a:rPr>
              <a:t>delivery room</a:t>
            </a:r>
            <a:r>
              <a:rPr lang="pt-BR" altLang="ko-KR" sz="1800" smtClean="0">
                <a:ea typeface="Gulim" pitchFamily="34" charset="-127"/>
                <a:hlinkClick r:id="rId2"/>
              </a:rPr>
              <a:t> </a:t>
            </a:r>
            <a:r>
              <a:rPr lang="pt-BR" altLang="ko-KR" sz="1800" b="1" smtClean="0">
                <a:ea typeface="Gulim" pitchFamily="34" charset="-127"/>
                <a:hlinkClick r:id="rId2"/>
              </a:rPr>
              <a:t>intubation</a:t>
            </a:r>
            <a:r>
              <a:rPr lang="pt-BR" altLang="ko-KR" sz="1800" smtClean="0">
                <a:ea typeface="Gulim" pitchFamily="34" charset="-127"/>
                <a:hlinkClick r:id="rId2"/>
              </a:rPr>
              <a:t> explain different rates of bronchopulmonary dysplasia between hospitals?</a:t>
            </a:r>
            <a:r>
              <a:rPr lang="pt-BR" altLang="ko-KR" sz="1800" smtClean="0">
                <a:ea typeface="Gulim" pitchFamily="34" charset="-127"/>
              </a:rPr>
              <a:t> </a:t>
            </a:r>
            <a:r>
              <a:rPr lang="it-IT" altLang="ko-KR" sz="1800" smtClean="0">
                <a:ea typeface="Gulim" pitchFamily="34" charset="-127"/>
              </a:rPr>
              <a:t>Gagliardi L, Bellù R, Lista G, Zanini R; Network Neonatale Lombardo Study Group. </a:t>
            </a:r>
            <a:r>
              <a:rPr lang="pt-BR" altLang="ko-KR" sz="1800" smtClean="0">
                <a:ea typeface="Gulim" pitchFamily="34" charset="-127"/>
              </a:rPr>
              <a:t>Arch Dis Child Fetal Neonatal Ed. 2011 Jan;96(1):F30-5), perguntamos se a intubação na sala de parto faz diferença na explicação das diferentes taxas de displasia broncopulmonar (DBP) entre os Hospitais. Os autores mostraram que com a ventilação mecânica (VM) &gt;24 horas, a </a:t>
            </a:r>
            <a:r>
              <a:rPr lang="pt-BR" altLang="ko-KR" sz="1800" i="1" smtClean="0">
                <a:ea typeface="Gulim" pitchFamily="34" charset="-127"/>
              </a:rPr>
              <a:t>odds ratio ajustada</a:t>
            </a:r>
            <a:r>
              <a:rPr lang="pt-BR" altLang="ko-KR" sz="1800" smtClean="0">
                <a:ea typeface="Gulim" pitchFamily="34" charset="-127"/>
              </a:rPr>
              <a:t> (chance) para DBP  foi de 2,4 e acima de 7 dias, a </a:t>
            </a:r>
            <a:r>
              <a:rPr lang="pt-BR" altLang="ko-KR" sz="1800" i="1" smtClean="0">
                <a:ea typeface="Gulim" pitchFamily="34" charset="-127"/>
              </a:rPr>
              <a:t>odds ratio ajustada</a:t>
            </a:r>
            <a:r>
              <a:rPr lang="pt-BR" altLang="ko-KR" sz="1800" smtClean="0">
                <a:ea typeface="Gulim" pitchFamily="34" charset="-127"/>
              </a:rPr>
              <a:t> foi de 14,9. Este é um argumento para que possamos usar o menos tempo possível a VM nestes recém-nascidos </a:t>
            </a:r>
            <a:endParaRPr lang="pt-BR" sz="1800" smtClean="0"/>
          </a:p>
        </p:txBody>
      </p:sp>
      <p:graphicFrame>
        <p:nvGraphicFramePr>
          <p:cNvPr id="82961" name="Group 17"/>
          <p:cNvGraphicFramePr>
            <a:graphicFrameLocks noGrp="1"/>
          </p:cNvGraphicFramePr>
          <p:nvPr/>
        </p:nvGraphicFramePr>
        <p:xfrm>
          <a:off x="1362075" y="203200"/>
          <a:ext cx="10396538" cy="750888"/>
        </p:xfrm>
        <a:graphic>
          <a:graphicData uri="http://schemas.openxmlformats.org/drawingml/2006/table">
            <a:tbl>
              <a:tblPr/>
              <a:tblGrid>
                <a:gridCol w="3719513"/>
                <a:gridCol w="3721100"/>
                <a:gridCol w="2955925"/>
              </a:tblGrid>
              <a:tr h="641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Suporte respiratório minimamente invasivo no recém-nascido de muito baixo peso. Estamos prontos para isto? (Minimally invasive respiratory support in the vlbw infant. Are we ready for it?)</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Eduardo Bancalari (Estados Unidos)/ Mats Bennow (Suécia). Realizado por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charset="0"/>
                          <a:cs typeface="Arial" charset="0"/>
                          <a:hlinkClick r:id="rId3"/>
                        </a:rPr>
                        <a:t>  </a:t>
                      </a:r>
                      <a:r>
                        <a:rPr kumimoji="0" lang="pt-BR" sz="2100" b="0" i="0" u="none" strike="noStrike" cap="none" normalizeH="0" baseline="0" smtClean="0">
                          <a:ln>
                            <a:noFill/>
                          </a:ln>
                          <a:solidFill>
                            <a:schemeClr val="tx1"/>
                          </a:solidFill>
                          <a:effectLst/>
                          <a:latin typeface="Arial" charset="0"/>
                          <a:cs typeface="Arial" charset="0"/>
                        </a:rPr>
                        <a:t> </a:t>
                      </a:r>
                      <a:r>
                        <a:rPr kumimoji="0" lang="pt-BR" sz="16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2957" name="Picture 7" descr="Clique aqui para ver o artigo">
            <a:hlinkClick r:id="rId3"/>
          </p:cNvPr>
          <p:cNvPicPr>
            <a:picLocks noChangeAspect="1" noChangeArrowheads="1"/>
          </p:cNvPicPr>
          <p:nvPr/>
        </p:nvPicPr>
        <p:blipFill>
          <a:blip r:embed="rId4"/>
          <a:srcRect/>
          <a:stretch>
            <a:fillRect/>
          </a:stretch>
        </p:blipFill>
        <p:spPr bwMode="auto">
          <a:xfrm>
            <a:off x="9583738" y="554038"/>
            <a:ext cx="371475" cy="371475"/>
          </a:xfrm>
          <a:prstGeom prst="rect">
            <a:avLst/>
          </a:prstGeom>
          <a:noFill/>
          <a:ln w="9525">
            <a:noFill/>
            <a:miter lim="800000"/>
            <a:headEnd/>
            <a:tailEnd/>
          </a:ln>
        </p:spPr>
      </p:pic>
      <p:pic>
        <p:nvPicPr>
          <p:cNvPr id="82958" name="Picture 28"/>
          <p:cNvPicPr>
            <a:picLocks noChangeAspect="1" noChangeArrowheads="1"/>
          </p:cNvPicPr>
          <p:nvPr/>
        </p:nvPicPr>
        <p:blipFill>
          <a:blip r:embed="rId5"/>
          <a:srcRect/>
          <a:stretch>
            <a:fillRect/>
          </a:stretch>
        </p:blipFill>
        <p:spPr bwMode="auto">
          <a:xfrm>
            <a:off x="3336925" y="4532313"/>
            <a:ext cx="5089525" cy="1638300"/>
          </a:xfrm>
          <a:prstGeom prst="rect">
            <a:avLst/>
          </a:prstGeom>
          <a:noFill/>
          <a:ln w="9525">
            <a:noFill/>
            <a:miter lim="800000"/>
            <a:headEnd/>
            <a:tailEnd/>
          </a:ln>
        </p:spPr>
      </p:pic>
      <p:sp>
        <p:nvSpPr>
          <p:cNvPr id="82959" name="Oval 29"/>
          <p:cNvSpPr>
            <a:spLocks noChangeArrowheads="1"/>
          </p:cNvSpPr>
          <p:nvPr/>
        </p:nvSpPr>
        <p:spPr bwMode="auto">
          <a:xfrm>
            <a:off x="280988" y="463550"/>
            <a:ext cx="931862" cy="820738"/>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2014</a:t>
            </a:r>
          </a:p>
        </p:txBody>
      </p:sp>
      <p:sp>
        <p:nvSpPr>
          <p:cNvPr id="82960" name="Text Box 31"/>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198438" y="1825625"/>
            <a:ext cx="11155362" cy="4741863"/>
          </a:xfrm>
        </p:spPr>
        <p:txBody>
          <a:bodyPr/>
          <a:lstStyle/>
          <a:p>
            <a:pPr>
              <a:lnSpc>
                <a:spcPct val="80000"/>
              </a:lnSpc>
            </a:pPr>
            <a:r>
              <a:rPr lang="pt-BR" altLang="ko-KR" sz="1600" smtClean="0">
                <a:ea typeface="Gulim" pitchFamily="34" charset="-127"/>
              </a:rPr>
              <a:t>No </a:t>
            </a:r>
            <a:r>
              <a:rPr lang="pt-BR" altLang="ko-KR" sz="1600" i="1" smtClean="0">
                <a:ea typeface="Gulim" pitchFamily="34" charset="-127"/>
              </a:rPr>
              <a:t>International Workshop </a:t>
            </a:r>
            <a:r>
              <a:rPr lang="pt-BR" altLang="ko-KR" sz="1600" smtClean="0">
                <a:ea typeface="Gulim" pitchFamily="34" charset="-127"/>
              </a:rPr>
              <a:t>sobre o uso do Surfactante, nde tivemos a oportunidade de estarmos presentes,  Mats Bennow do Departamento de Neonatologia do Karolinska University Hospital, Karolinska Institute, Stochholm, Suécia, onde está ocorrendo este Evento (no Karolinska) em sua Apresentação enfatizou:  a despeito de um corpo de evidências mostrando que a estratégia ventilação não invasiva (aqui refere-se à CPAP nasal) imediatamente após o nascimento é factível, </a:t>
            </a:r>
            <a:r>
              <a:rPr lang="pt-BR" altLang="ko-KR" sz="1600" b="1" smtClean="0">
                <a:ea typeface="Gulim" pitchFamily="34" charset="-127"/>
              </a:rPr>
              <a:t>muitos prematuros extremos ainda são intubados na Sala de Parto</a:t>
            </a:r>
            <a:r>
              <a:rPr lang="pt-BR" altLang="ko-KR" sz="1600" smtClean="0">
                <a:ea typeface="Gulim" pitchFamily="34" charset="-127"/>
              </a:rPr>
              <a:t> (é importante que saibamos que  2/3 da população de recém-nascidos pré-termos extremos estabelecem respiração espontânea imediatamente após o nascimento.  No entanto, estes RN imaturos apresentam  pequeno pool de surfactante pulmonar, levando ao aumento da tensão superficial, colapso alveolar que resulta em doença da membrana hialina e insuficiência respiratória.. Como uso de CPAP  a perda do volume pulmonar pode ser  prevenida e assim, o estabelecimento da capacidade funcional residual, e assim, mesmo um pequeno  pool de surfactante pulmonar pode ser  suficiente para suportar respiração espontânea inicial. Os ensaios recentes  demonstraram  que estes pré-termos extremos podem  seguramente ser estabilizados em CPAP após o nascimento e então, seletivamente tratados com surfactante para a doença da membrana hialina. Esta estratégia menos invasiva tem a vantagem de reduzir a necessidade de ventilação mecânica e consequentemente, o risco de lesão pulmonar. Duas metanálises recentes (2013) demonstraram  redução do risco de morte ou displasia broncopulmonar na idade gestacional pós-concepção de 36 semanas- RR de 0,91;IC a95% de 0,84-0,9 e o número necessário para tratar, 25: Schmölzer GM et al: </a:t>
            </a:r>
            <a:r>
              <a:rPr lang="pt-BR" altLang="ko-KR" sz="1600" smtClean="0">
                <a:ea typeface="Gulim" pitchFamily="34" charset="-127"/>
                <a:hlinkClick r:id="rId2"/>
              </a:rPr>
              <a:t>Non-invasive versus invasive respiratory support in preterm infants at birth: systematic review and meta-analysis.</a:t>
            </a:r>
            <a:r>
              <a:rPr lang="pt-BR" altLang="ko-KR" sz="1600" smtClean="0">
                <a:ea typeface="Gulim" pitchFamily="34" charset="-127"/>
              </a:rPr>
              <a:t> Schmölzer GM, Kumar M, Pichler Get al. BMJ. 2013 Oct 17;347:f5980 e Fischer HS et al, usando  a técnica do cateter fino com odds ratio de 0,83;IC a 95% de 0,71-9,96 e número necessário para tratar de 35: </a:t>
            </a:r>
            <a:r>
              <a:rPr lang="pt-BR" altLang="ko-KR" sz="1600" smtClean="0">
                <a:ea typeface="Gulim" pitchFamily="34" charset="-127"/>
                <a:hlinkClick r:id="rId3"/>
              </a:rPr>
              <a:t>Avoiding endotracheal ventilation to prevent bronchopulmonary dysplasia: a meta-analysis.</a:t>
            </a:r>
            <a:r>
              <a:rPr lang="pt-BR" altLang="ko-KR" sz="1600" smtClean="0">
                <a:ea typeface="Gulim" pitchFamily="34" charset="-127"/>
              </a:rPr>
              <a:t> Fischer HS, Bührer C. Pediatrics. 2013 Nov;132(5):e1351-60). </a:t>
            </a:r>
            <a:r>
              <a:rPr lang="pt-BR" altLang="ko-KR" sz="1600" b="1" smtClean="0">
                <a:ea typeface="Gulim" pitchFamily="34" charset="-127"/>
              </a:rPr>
              <a:t>Artigos Integrais! </a:t>
            </a:r>
            <a:r>
              <a:rPr lang="pt-BR" altLang="ko-KR" sz="1600" smtClean="0">
                <a:ea typeface="Gulim" pitchFamily="34" charset="-127"/>
              </a:rPr>
              <a:t>Os </a:t>
            </a:r>
            <a:r>
              <a:rPr lang="pt-BR" altLang="ko-KR" sz="1600" i="1" smtClean="0">
                <a:ea typeface="Gulim" pitchFamily="34" charset="-127"/>
              </a:rPr>
              <a:t>guidelines</a:t>
            </a:r>
            <a:r>
              <a:rPr lang="pt-BR" altLang="ko-KR" sz="1600" smtClean="0">
                <a:ea typeface="Gulim" pitchFamily="34" charset="-127"/>
              </a:rPr>
              <a:t> europeus recomendam o surfactante de resgate, devendo ser aplicado precoce no curso da doença, principalmente nos recém-nascidos menores que 26 semanas de gestação.</a:t>
            </a:r>
            <a:endParaRPr lang="pt-BR" sz="1600" smtClean="0"/>
          </a:p>
        </p:txBody>
      </p:sp>
      <p:pic>
        <p:nvPicPr>
          <p:cNvPr id="83971" name="Picture 5"/>
          <p:cNvPicPr>
            <a:picLocks noChangeAspect="1" noChangeArrowheads="1"/>
          </p:cNvPicPr>
          <p:nvPr/>
        </p:nvPicPr>
        <p:blipFill>
          <a:blip r:embed="rId4"/>
          <a:srcRect/>
          <a:stretch>
            <a:fillRect/>
          </a:stretch>
        </p:blipFill>
        <p:spPr bwMode="auto">
          <a:xfrm>
            <a:off x="2978150" y="287338"/>
            <a:ext cx="6357938" cy="1089025"/>
          </a:xfrm>
          <a:prstGeom prst="rect">
            <a:avLst/>
          </a:prstGeom>
          <a:noFill/>
          <a:ln w="9525">
            <a:noFill/>
            <a:miter lim="800000"/>
            <a:headEnd/>
            <a:tailEnd/>
          </a:ln>
        </p:spPr>
      </p:pic>
      <p:sp>
        <p:nvSpPr>
          <p:cNvPr id="83972" name="Oval 6"/>
          <p:cNvSpPr>
            <a:spLocks noChangeArrowheads="1"/>
          </p:cNvSpPr>
          <p:nvPr/>
        </p:nvSpPr>
        <p:spPr bwMode="auto">
          <a:xfrm>
            <a:off x="1204913" y="506413"/>
            <a:ext cx="966787" cy="78422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2015</a:t>
            </a:r>
          </a:p>
        </p:txBody>
      </p:sp>
      <p:sp>
        <p:nvSpPr>
          <p:cNvPr id="83973"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4294967295"/>
          </p:nvPr>
        </p:nvSpPr>
        <p:spPr>
          <a:xfrm>
            <a:off x="720725" y="5411788"/>
            <a:ext cx="10972800" cy="4525962"/>
          </a:xfrm>
        </p:spPr>
        <p:txBody>
          <a:bodyPr/>
          <a:lstStyle/>
          <a:p>
            <a:pPr algn="ctr">
              <a:buFont typeface="Arial" charset="0"/>
              <a:buNone/>
            </a:pPr>
            <a:r>
              <a:rPr lang="pt-BR" sz="1400" b="1" smtClean="0">
                <a:solidFill>
                  <a:srgbClr val="0033CC"/>
                </a:solidFill>
              </a:rPr>
              <a:t>Este método combina os efeitos positivos de CPAP nasal e do surfactante. </a:t>
            </a:r>
          </a:p>
          <a:p>
            <a:pPr algn="ctr">
              <a:buFont typeface="Arial" charset="0"/>
              <a:buNone/>
            </a:pPr>
            <a:r>
              <a:rPr lang="pt-BR" sz="1400" b="1" smtClean="0">
                <a:solidFill>
                  <a:srgbClr val="0033CC"/>
                </a:solidFill>
              </a:rPr>
              <a:t>A idéia  é que é mais adequado fisiologicamente inspirar surfactante do que recebê-lo por insuflações com pressão positiva como o procedimento INSURE </a:t>
            </a:r>
          </a:p>
          <a:p>
            <a:pPr>
              <a:buFont typeface="Arial" charset="0"/>
              <a:buNone/>
            </a:pPr>
            <a:r>
              <a:rPr lang="pt-BR" sz="1400" smtClean="0"/>
              <a:t>                                                                                                                                                            Kribs A (2009</a:t>
            </a:r>
          </a:p>
        </p:txBody>
      </p:sp>
      <p:graphicFrame>
        <p:nvGraphicFramePr>
          <p:cNvPr id="85011" name="Group 19"/>
          <p:cNvGraphicFramePr>
            <a:graphicFrameLocks noGrp="1"/>
          </p:cNvGraphicFramePr>
          <p:nvPr/>
        </p:nvGraphicFramePr>
        <p:xfrm>
          <a:off x="239713" y="203200"/>
          <a:ext cx="11788775" cy="641350"/>
        </p:xfrm>
        <a:graphic>
          <a:graphicData uri="http://schemas.openxmlformats.org/drawingml/2006/table">
            <a:tbl>
              <a:tblPr/>
              <a:tblGrid>
                <a:gridCol w="4067175"/>
                <a:gridCol w="3862387"/>
                <a:gridCol w="3859213"/>
              </a:tblGrid>
              <a:tr h="641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000" b="0" i="0" u="none" strike="noStrike" cap="none" normalizeH="0" baseline="0" smtClean="0">
                          <a:ln>
                            <a:noFill/>
                          </a:ln>
                          <a:solidFill>
                            <a:schemeClr val="tx1"/>
                          </a:solidFill>
                          <a:effectLst/>
                          <a:latin typeface="Arial" charset="0"/>
                          <a:cs typeface="Arial" charset="0"/>
                          <a:hlinkClick r:id="rId2"/>
                        </a:rPr>
                        <a:t>Uso de surfactante minimamente invasivo versus intubação para administração de surfactante em recém-nascidos prematuros com Síndrome do Desconforto Respiratório: revisão sistemática e metanálise</a:t>
                      </a:r>
                      <a:endParaRPr kumimoji="0" lang="pt-BR" sz="10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000" b="0" i="0" u="none" strike="noStrike" cap="none" normalizeH="0" baseline="0" smtClean="0">
                          <a:ln>
                            <a:noFill/>
                          </a:ln>
                          <a:solidFill>
                            <a:schemeClr val="tx1"/>
                          </a:solidFill>
                          <a:effectLst/>
                          <a:latin typeface="Arial" charset="0"/>
                          <a:cs typeface="Arial" charset="0"/>
                          <a:hlinkClick r:id="rId2"/>
                        </a:rPr>
                        <a:t>Aldana-Aguirre JC et al. Apresentação:Bruno Leite, Daniela Suzuk, Luigia Salvador, Paulo R. Margotto</a:t>
                      </a:r>
                      <a:endParaRPr kumimoji="0" lang="pt-BR" sz="10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000" b="0" i="0" u="none" strike="noStrike" cap="none" normalizeH="0" baseline="0" smtClean="0">
                          <a:ln>
                            <a:noFill/>
                          </a:ln>
                          <a:solidFill>
                            <a:schemeClr val="tx1"/>
                          </a:solidFill>
                          <a:effectLst/>
                          <a:latin typeface="Arial" charset="0"/>
                          <a:cs typeface="Arial" charset="0"/>
                          <a:hlinkClick r:id="rId2"/>
                        </a:rPr>
                        <a:t>  </a:t>
                      </a:r>
                      <a:r>
                        <a:rPr kumimoji="0" lang="pt-BR" sz="10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5005" name="Picture 7" descr="Clique aqui para ver o artigo">
            <a:hlinkClick r:id="rId2"/>
          </p:cNvPr>
          <p:cNvPicPr>
            <a:picLocks noChangeAspect="1" noChangeArrowheads="1"/>
          </p:cNvPicPr>
          <p:nvPr/>
        </p:nvPicPr>
        <p:blipFill>
          <a:blip r:embed="rId3"/>
          <a:srcRect/>
          <a:stretch>
            <a:fillRect/>
          </a:stretch>
        </p:blipFill>
        <p:spPr bwMode="auto">
          <a:xfrm>
            <a:off x="9739313" y="441325"/>
            <a:ext cx="371475" cy="371475"/>
          </a:xfrm>
          <a:prstGeom prst="rect">
            <a:avLst/>
          </a:prstGeom>
          <a:noFill/>
          <a:ln w="9525">
            <a:noFill/>
            <a:miter lim="800000"/>
            <a:headEnd/>
            <a:tailEnd/>
          </a:ln>
        </p:spPr>
      </p:pic>
      <p:pic>
        <p:nvPicPr>
          <p:cNvPr id="85006" name="Picture 28"/>
          <p:cNvPicPr>
            <a:picLocks noChangeAspect="1" noChangeArrowheads="1"/>
          </p:cNvPicPr>
          <p:nvPr/>
        </p:nvPicPr>
        <p:blipFill>
          <a:blip r:embed="rId4"/>
          <a:srcRect/>
          <a:stretch>
            <a:fillRect/>
          </a:stretch>
        </p:blipFill>
        <p:spPr bwMode="auto">
          <a:xfrm>
            <a:off x="2433638" y="1076325"/>
            <a:ext cx="6389687" cy="4373563"/>
          </a:xfrm>
          <a:prstGeom prst="rect">
            <a:avLst/>
          </a:prstGeom>
          <a:noFill/>
          <a:ln w="9525">
            <a:noFill/>
            <a:miter lim="800000"/>
            <a:headEnd/>
            <a:tailEnd/>
          </a:ln>
        </p:spPr>
      </p:pic>
      <p:sp>
        <p:nvSpPr>
          <p:cNvPr id="85007" name="Oval 32"/>
          <p:cNvSpPr>
            <a:spLocks noChangeArrowheads="1"/>
          </p:cNvSpPr>
          <p:nvPr/>
        </p:nvSpPr>
        <p:spPr bwMode="auto">
          <a:xfrm>
            <a:off x="496888" y="2316163"/>
            <a:ext cx="1495425" cy="12477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Janeiro/2017</a:t>
            </a:r>
          </a:p>
        </p:txBody>
      </p:sp>
      <p:sp>
        <p:nvSpPr>
          <p:cNvPr id="85008" name="Rectangle 33"/>
          <p:cNvSpPr>
            <a:spLocks noChangeArrowheads="1"/>
          </p:cNvSpPr>
          <p:nvPr/>
        </p:nvSpPr>
        <p:spPr bwMode="auto">
          <a:xfrm>
            <a:off x="8991600" y="1493838"/>
            <a:ext cx="2884488" cy="1920875"/>
          </a:xfrm>
          <a:prstGeom prst="rect">
            <a:avLst/>
          </a:prstGeom>
          <a:noFill/>
          <a:ln w="9525">
            <a:noFill/>
            <a:miter lim="800000"/>
            <a:headEnd/>
            <a:tailEnd/>
          </a:ln>
        </p:spPr>
        <p:txBody>
          <a:bodyPr anchor="ctr">
            <a:spAutoFit/>
          </a:bodyPr>
          <a:lstStyle/>
          <a:p>
            <a:pPr algn="ctr"/>
            <a:r>
              <a:rPr lang="pt-BR" sz="1000">
                <a:hlinkClick r:id="rId5"/>
              </a:rPr>
              <a:t>Less invasive surfactant administration versus intubation for surfactant delivery in preterm infants with respiratory distress syndrome: a systematic review and meta-analysis.</a:t>
            </a:r>
            <a:endParaRPr lang="pt-BR" sz="1000"/>
          </a:p>
          <a:p>
            <a:pPr algn="ctr"/>
            <a:r>
              <a:rPr lang="pt-BR" sz="1000"/>
              <a:t>Aldana-Aguirre JC, Pinto M, Featherstone RM, Kumar M.</a:t>
            </a:r>
          </a:p>
          <a:p>
            <a:pPr algn="ctr"/>
            <a:r>
              <a:rPr lang="pt-BR" sz="1000"/>
              <a:t>Arch Dis Child Fetal Neonatal Ed. 2017 Jan;102(1):F17-F23. doi: 10.1136/archdischild-2015-310299. Epub 2016 Nov 15. Review.</a:t>
            </a:r>
          </a:p>
          <a:p>
            <a:pPr algn="ctr"/>
            <a:r>
              <a:rPr lang="pt-BR" sz="1000"/>
              <a:t>PMID:</a:t>
            </a:r>
          </a:p>
          <a:p>
            <a:pPr lvl="1" algn="ctr"/>
            <a:r>
              <a:rPr lang="pt-BR" sz="1000"/>
              <a:t>27852668</a:t>
            </a:r>
          </a:p>
          <a:p>
            <a:pPr algn="ctr" eaLnBrk="0" hangingPunct="0"/>
            <a:endParaRPr lang="pt-BR" sz="1000"/>
          </a:p>
        </p:txBody>
      </p:sp>
      <p:sp>
        <p:nvSpPr>
          <p:cNvPr id="85009" name="Text Box 34"/>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5010" name="AutoShape 35"/>
          <p:cNvSpPr>
            <a:spLocks noChangeArrowheads="1"/>
          </p:cNvSpPr>
          <p:nvPr/>
        </p:nvSpPr>
        <p:spPr bwMode="auto">
          <a:xfrm>
            <a:off x="11555413" y="6543675"/>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ítulo 4"/>
          <p:cNvSpPr>
            <a:spLocks noGrp="1"/>
          </p:cNvSpPr>
          <p:nvPr>
            <p:ph type="title" idx="4294967295"/>
          </p:nvPr>
        </p:nvSpPr>
        <p:spPr/>
        <p:txBody>
          <a:bodyPr anchor="b"/>
          <a:lstStyle/>
          <a:p>
            <a:r>
              <a:rPr lang="pt-BR" smtClean="0">
                <a:solidFill>
                  <a:srgbClr val="D2533C"/>
                </a:solidFill>
              </a:rPr>
              <a:t>Morte ou displasia broncopulmonar – 36 semanas</a:t>
            </a:r>
          </a:p>
        </p:txBody>
      </p:sp>
      <p:pic>
        <p:nvPicPr>
          <p:cNvPr id="86019" name="Imagem 5"/>
          <p:cNvPicPr>
            <a:picLocks noChangeAspect="1"/>
          </p:cNvPicPr>
          <p:nvPr/>
        </p:nvPicPr>
        <p:blipFill>
          <a:blip r:embed="rId3"/>
          <a:srcRect/>
          <a:stretch>
            <a:fillRect/>
          </a:stretch>
        </p:blipFill>
        <p:spPr bwMode="auto">
          <a:xfrm>
            <a:off x="55563" y="1789113"/>
            <a:ext cx="12136437" cy="3365500"/>
          </a:xfrm>
          <a:prstGeom prst="rect">
            <a:avLst/>
          </a:prstGeom>
          <a:noFill/>
          <a:ln w="9525">
            <a:noFill/>
            <a:miter lim="800000"/>
            <a:headEnd/>
            <a:tailEnd/>
          </a:ln>
        </p:spPr>
      </p:pic>
      <p:sp>
        <p:nvSpPr>
          <p:cNvPr id="86020" name="Rectangle 5"/>
          <p:cNvSpPr>
            <a:spLocks noChangeArrowheads="1"/>
          </p:cNvSpPr>
          <p:nvPr/>
        </p:nvSpPr>
        <p:spPr bwMode="auto">
          <a:xfrm>
            <a:off x="55563" y="4711700"/>
            <a:ext cx="11837987" cy="1190625"/>
          </a:xfrm>
          <a:prstGeom prst="rect">
            <a:avLst/>
          </a:prstGeom>
          <a:noFill/>
          <a:ln w="9525">
            <a:noFill/>
            <a:miter lim="800000"/>
            <a:headEnd/>
            <a:tailEnd/>
          </a:ln>
        </p:spPr>
        <p:txBody>
          <a:bodyPr>
            <a:spAutoFit/>
          </a:bodyPr>
          <a:lstStyle/>
          <a:p>
            <a:pPr algn="ctr"/>
            <a:r>
              <a:rPr lang="pt-BR">
                <a:ea typeface="MS PGothic" pitchFamily="34" charset="-128"/>
              </a:rPr>
              <a:t>Esse metagráfico (</a:t>
            </a:r>
            <a:r>
              <a:rPr lang="pt-BR">
                <a:solidFill>
                  <a:schemeClr val="hlink"/>
                </a:solidFill>
                <a:ea typeface="MS PGothic" pitchFamily="34" charset="-128"/>
              </a:rPr>
              <a:t>Figura 2</a:t>
            </a:r>
            <a:r>
              <a:rPr lang="pt-BR">
                <a:ea typeface="MS PGothic" pitchFamily="34" charset="-128"/>
              </a:rPr>
              <a:t>) mostra que todos os estudos mostraram redução de óbito e displasia broncopulmonar quando usa a técnica menos invasiva </a:t>
            </a:r>
            <a:r>
              <a:rPr lang="pt-BR" b="1">
                <a:solidFill>
                  <a:schemeClr val="hlink"/>
                </a:solidFill>
                <a:ea typeface="MS PGothic" pitchFamily="34" charset="-128"/>
              </a:rPr>
              <a:t>(RR=0,75 com IC a 95% de 0,59-0,94 – P=0,01</a:t>
            </a:r>
            <a:r>
              <a:rPr lang="pt-BR">
                <a:ea typeface="MS PGothic" pitchFamily="34" charset="-128"/>
              </a:rPr>
              <a:t>), mesmo olhando particularmente para os estudos que descreveram o protocolo InSurE do grupo controle (28-31) ou quando olhamos para os dois estudos que tiveram baixo risco de vies (28.32).Sem significância na heterogeneidade</a:t>
            </a:r>
          </a:p>
        </p:txBody>
      </p:sp>
      <p:sp>
        <p:nvSpPr>
          <p:cNvPr id="86021"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6022"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ítulo 2"/>
          <p:cNvSpPr>
            <a:spLocks noGrp="1"/>
          </p:cNvSpPr>
          <p:nvPr>
            <p:ph type="title" idx="4294967295"/>
          </p:nvPr>
        </p:nvSpPr>
        <p:spPr/>
        <p:txBody>
          <a:bodyPr anchor="b"/>
          <a:lstStyle/>
          <a:p>
            <a:r>
              <a:rPr lang="pt-BR" smtClean="0">
                <a:solidFill>
                  <a:srgbClr val="D2533C"/>
                </a:solidFill>
              </a:rPr>
              <a:t>Displasia broncopulmonar em sobreviventes – 36 semanas</a:t>
            </a:r>
          </a:p>
        </p:txBody>
      </p:sp>
      <p:pic>
        <p:nvPicPr>
          <p:cNvPr id="88067" name="Imagem 4"/>
          <p:cNvPicPr>
            <a:picLocks noChangeAspect="1"/>
          </p:cNvPicPr>
          <p:nvPr/>
        </p:nvPicPr>
        <p:blipFill>
          <a:blip r:embed="rId3"/>
          <a:srcRect/>
          <a:stretch>
            <a:fillRect/>
          </a:stretch>
        </p:blipFill>
        <p:spPr bwMode="auto">
          <a:xfrm>
            <a:off x="-17463" y="2770188"/>
            <a:ext cx="12230101" cy="3365500"/>
          </a:xfrm>
          <a:prstGeom prst="rect">
            <a:avLst/>
          </a:prstGeom>
          <a:noFill/>
          <a:ln w="9525">
            <a:noFill/>
            <a:miter lim="800000"/>
            <a:headEnd/>
            <a:tailEnd/>
          </a:ln>
        </p:spPr>
      </p:pic>
      <p:sp>
        <p:nvSpPr>
          <p:cNvPr id="88068" name="Text Box 5"/>
          <p:cNvSpPr txBox="1">
            <a:spLocks noChangeArrowheads="1"/>
          </p:cNvSpPr>
          <p:nvPr/>
        </p:nvSpPr>
        <p:spPr bwMode="auto">
          <a:xfrm>
            <a:off x="261938" y="5494338"/>
            <a:ext cx="8947150" cy="641350"/>
          </a:xfrm>
          <a:prstGeom prst="rect">
            <a:avLst/>
          </a:prstGeom>
          <a:noFill/>
          <a:ln w="9525">
            <a:noFill/>
            <a:miter lim="800000"/>
            <a:headEnd/>
            <a:tailEnd/>
          </a:ln>
        </p:spPr>
        <p:txBody>
          <a:bodyPr wrap="none">
            <a:spAutoFit/>
          </a:bodyPr>
          <a:lstStyle/>
          <a:p>
            <a:r>
              <a:rPr lang="pt-BR">
                <a:ea typeface="MS PGothic" pitchFamily="34" charset="-128"/>
              </a:rPr>
              <a:t>A técnica LISA</a:t>
            </a:r>
            <a:r>
              <a:rPr lang="pt-BR">
                <a:solidFill>
                  <a:schemeClr val="hlink"/>
                </a:solidFill>
                <a:ea typeface="MS PGothic" pitchFamily="34" charset="-128"/>
              </a:rPr>
              <a:t> (Figura 4</a:t>
            </a:r>
            <a:r>
              <a:rPr lang="pt-BR">
                <a:ea typeface="MS PGothic" pitchFamily="34" charset="-128"/>
              </a:rPr>
              <a:t>) resultu em significante redução da displasia broncopulmonar</a:t>
            </a:r>
          </a:p>
          <a:p>
            <a:r>
              <a:rPr lang="pt-BR">
                <a:ea typeface="MS PGothic" pitchFamily="34" charset="-128"/>
              </a:rPr>
              <a:t>Com 36 semanas de idade pós-concepção:</a:t>
            </a:r>
            <a:r>
              <a:rPr lang="pt-BR" b="1">
                <a:solidFill>
                  <a:schemeClr val="hlink"/>
                </a:solidFill>
                <a:ea typeface="MS PGothic" pitchFamily="34" charset="-128"/>
              </a:rPr>
              <a:t>RR=0,72 com IC de 0,53-0,97-P=0.03</a:t>
            </a:r>
            <a:r>
              <a:rPr lang="pt-BR">
                <a:ea typeface="MS PGothic" pitchFamily="34" charset="-128"/>
              </a:rPr>
              <a:t>)</a:t>
            </a:r>
          </a:p>
        </p:txBody>
      </p:sp>
      <p:sp>
        <p:nvSpPr>
          <p:cNvPr id="88069"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8070"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Imagem 1"/>
          <p:cNvPicPr>
            <a:picLocks noChangeAspect="1"/>
          </p:cNvPicPr>
          <p:nvPr/>
        </p:nvPicPr>
        <p:blipFill>
          <a:blip r:embed="rId3"/>
          <a:srcRect/>
          <a:stretch>
            <a:fillRect/>
          </a:stretch>
        </p:blipFill>
        <p:spPr bwMode="auto">
          <a:xfrm>
            <a:off x="11113" y="476250"/>
            <a:ext cx="12142787" cy="2201863"/>
          </a:xfrm>
          <a:prstGeom prst="rect">
            <a:avLst/>
          </a:prstGeom>
          <a:noFill/>
          <a:ln w="9525">
            <a:noFill/>
            <a:miter lim="800000"/>
            <a:headEnd/>
            <a:tailEnd/>
          </a:ln>
        </p:spPr>
      </p:pic>
      <p:sp>
        <p:nvSpPr>
          <p:cNvPr id="90115" name="Título 5"/>
          <p:cNvSpPr txBox="1">
            <a:spLocks/>
          </p:cNvSpPr>
          <p:nvPr/>
        </p:nvSpPr>
        <p:spPr bwMode="auto">
          <a:xfrm>
            <a:off x="839788" y="-465138"/>
            <a:ext cx="10515600" cy="1325563"/>
          </a:xfrm>
          <a:prstGeom prst="rect">
            <a:avLst/>
          </a:prstGeom>
          <a:noFill/>
          <a:ln w="9525">
            <a:noFill/>
            <a:miter lim="800000"/>
            <a:headEnd/>
            <a:tailEnd/>
          </a:ln>
        </p:spPr>
        <p:txBody>
          <a:bodyPr anchor="ctr"/>
          <a:lstStyle/>
          <a:p>
            <a:pPr algn="ctr">
              <a:lnSpc>
                <a:spcPct val="90000"/>
              </a:lnSpc>
            </a:pPr>
            <a:r>
              <a:rPr lang="pt-BR" sz="2800">
                <a:solidFill>
                  <a:srgbClr val="D2533C"/>
                </a:solidFill>
                <a:latin typeface="Verdana" pitchFamily="34" charset="0"/>
                <a:ea typeface="MS PGothic" pitchFamily="34" charset="-128"/>
              </a:rPr>
              <a:t>Ventilação mecânica – 72h de vida</a:t>
            </a:r>
          </a:p>
        </p:txBody>
      </p:sp>
      <p:pic>
        <p:nvPicPr>
          <p:cNvPr id="90116" name="Imagem 7"/>
          <p:cNvPicPr>
            <a:picLocks noChangeAspect="1"/>
          </p:cNvPicPr>
          <p:nvPr/>
        </p:nvPicPr>
        <p:blipFill>
          <a:blip r:embed="rId4"/>
          <a:srcRect l="18935" t="64539" r="30750" b="13361"/>
          <a:stretch>
            <a:fillRect/>
          </a:stretch>
        </p:blipFill>
        <p:spPr bwMode="auto">
          <a:xfrm>
            <a:off x="52388" y="3838575"/>
            <a:ext cx="12101512" cy="2241550"/>
          </a:xfrm>
          <a:prstGeom prst="rect">
            <a:avLst/>
          </a:prstGeom>
          <a:noFill/>
          <a:ln w="9525">
            <a:noFill/>
            <a:miter lim="800000"/>
            <a:headEnd/>
            <a:tailEnd/>
          </a:ln>
        </p:spPr>
      </p:pic>
      <p:sp>
        <p:nvSpPr>
          <p:cNvPr id="90117" name="Text Box 7"/>
          <p:cNvSpPr txBox="1">
            <a:spLocks noChangeArrowheads="1"/>
          </p:cNvSpPr>
          <p:nvPr/>
        </p:nvSpPr>
        <p:spPr bwMode="auto">
          <a:xfrm>
            <a:off x="839788" y="2678113"/>
            <a:ext cx="10880725" cy="641350"/>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5</a:t>
            </a:r>
            <a:r>
              <a:rPr lang="pt-BR">
                <a:ea typeface="MS PGothic" pitchFamily="34" charset="-128"/>
              </a:rPr>
              <a:t>: LISA demonstrou menor tempo de ventilação mecânica nas 72 horas</a:t>
            </a:r>
          </a:p>
          <a:p>
            <a:r>
              <a:rPr lang="pt-BR">
                <a:ea typeface="MS PGothic" pitchFamily="34" charset="-128"/>
              </a:rPr>
              <a:t>de vida (</a:t>
            </a:r>
            <a:r>
              <a:rPr lang="pt-BR" b="1">
                <a:solidFill>
                  <a:schemeClr val="hlink"/>
                </a:solidFill>
                <a:ea typeface="MS PGothic" pitchFamily="34" charset="-128"/>
              </a:rPr>
              <a:t>RR=0,71 com IC a 95% de 0,53-0,96 P=0,02) </a:t>
            </a:r>
          </a:p>
        </p:txBody>
      </p:sp>
      <p:sp>
        <p:nvSpPr>
          <p:cNvPr id="90118" name="Text Box 9"/>
          <p:cNvSpPr txBox="1">
            <a:spLocks noChangeArrowheads="1"/>
          </p:cNvSpPr>
          <p:nvPr/>
        </p:nvSpPr>
        <p:spPr bwMode="auto">
          <a:xfrm>
            <a:off x="1069975" y="5942013"/>
            <a:ext cx="7562850" cy="915987"/>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6</a:t>
            </a:r>
            <a:r>
              <a:rPr lang="pt-BR">
                <a:ea typeface="MS PGothic" pitchFamily="34" charset="-128"/>
              </a:rPr>
              <a:t>: LISA demonstrou menor tempo de ventilação mecânica em</a:t>
            </a:r>
          </a:p>
          <a:p>
            <a:r>
              <a:rPr lang="pt-BR">
                <a:ea typeface="MS PGothic" pitchFamily="34" charset="-128"/>
              </a:rPr>
              <a:t>qualquer tempo na UTIN (</a:t>
            </a:r>
            <a:r>
              <a:rPr lang="pt-BR" b="1">
                <a:solidFill>
                  <a:schemeClr val="hlink"/>
                </a:solidFill>
                <a:ea typeface="MS PGothic" pitchFamily="34" charset="-128"/>
              </a:rPr>
              <a:t>RR=0,66 com IC a 95% de 0,47-0,93 P=0,02) </a:t>
            </a:r>
          </a:p>
          <a:p>
            <a:endParaRPr lang="pt-BR">
              <a:ea typeface="MS PGothic" pitchFamily="34" charset="-128"/>
            </a:endParaRPr>
          </a:p>
        </p:txBody>
      </p:sp>
      <p:sp>
        <p:nvSpPr>
          <p:cNvPr id="90119"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90120" name="AutoShape 8"/>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idx="4294967295"/>
          </p:nvPr>
        </p:nvSpPr>
        <p:spPr/>
        <p:txBody>
          <a:bodyPr anchor="b"/>
          <a:lstStyle/>
          <a:p>
            <a:r>
              <a:rPr lang="pt-BR" sz="3400" smtClean="0">
                <a:solidFill>
                  <a:srgbClr val="D2533C"/>
                </a:solidFill>
              </a:rPr>
              <a:t>Ventilação mecânica – UCIN</a:t>
            </a:r>
            <a:br>
              <a:rPr lang="pt-BR" sz="3400" smtClean="0">
                <a:solidFill>
                  <a:srgbClr val="D2533C"/>
                </a:solidFill>
              </a:rPr>
            </a:br>
            <a:endParaRPr lang="pt-BR" sz="3400" smtClean="0">
              <a:solidFill>
                <a:srgbClr val="D2533C"/>
              </a:solidFill>
            </a:endParaRPr>
          </a:p>
        </p:txBody>
      </p:sp>
      <p:pic>
        <p:nvPicPr>
          <p:cNvPr id="92163" name="Imagem 7"/>
          <p:cNvPicPr>
            <a:picLocks noChangeAspect="1"/>
          </p:cNvPicPr>
          <p:nvPr/>
        </p:nvPicPr>
        <p:blipFill>
          <a:blip r:embed="rId2"/>
          <a:srcRect l="18935" t="64539" r="30750" b="13361"/>
          <a:stretch>
            <a:fillRect/>
          </a:stretch>
        </p:blipFill>
        <p:spPr bwMode="auto">
          <a:xfrm>
            <a:off x="90488" y="1947863"/>
            <a:ext cx="12101512" cy="2241550"/>
          </a:xfrm>
          <a:prstGeom prst="rect">
            <a:avLst/>
          </a:prstGeom>
          <a:noFill/>
          <a:ln w="9525">
            <a:noFill/>
            <a:miter lim="800000"/>
            <a:headEnd/>
            <a:tailEnd/>
          </a:ln>
        </p:spPr>
      </p:pic>
      <p:sp>
        <p:nvSpPr>
          <p:cNvPr id="92164" name="Text Box 5"/>
          <p:cNvSpPr txBox="1">
            <a:spLocks noChangeArrowheads="1"/>
          </p:cNvSpPr>
          <p:nvPr/>
        </p:nvSpPr>
        <p:spPr bwMode="auto">
          <a:xfrm>
            <a:off x="1927225" y="4189413"/>
            <a:ext cx="8540750" cy="2014537"/>
          </a:xfrm>
          <a:prstGeom prst="rect">
            <a:avLst/>
          </a:prstGeom>
          <a:noFill/>
          <a:ln w="9525">
            <a:noFill/>
            <a:miter lim="800000"/>
            <a:headEnd/>
            <a:tailEnd/>
          </a:ln>
        </p:spPr>
        <p:txBody>
          <a:bodyPr wrap="none">
            <a:spAutoFit/>
          </a:bodyPr>
          <a:lstStyle/>
          <a:p>
            <a:pPr algn="ctr" defTabSz="457200"/>
            <a:r>
              <a:rPr lang="pt-BR">
                <a:solidFill>
                  <a:schemeClr val="hlink"/>
                </a:solidFill>
                <a:ea typeface="MS PGothic" pitchFamily="34" charset="-128"/>
              </a:rPr>
              <a:t>Figura 6</a:t>
            </a:r>
            <a:r>
              <a:rPr lang="pt-BR">
                <a:ea typeface="MS PGothic" pitchFamily="34" charset="-128"/>
              </a:rPr>
              <a:t>: LISA demonstrou menor tempo de ventilação mecânica em</a:t>
            </a:r>
          </a:p>
          <a:p>
            <a:pPr algn="ctr" defTabSz="457200"/>
            <a:r>
              <a:rPr lang="pt-BR">
                <a:ea typeface="MS PGothic" pitchFamily="34" charset="-128"/>
              </a:rPr>
              <a:t>qualquer tempo na UTIN (</a:t>
            </a:r>
            <a:r>
              <a:rPr lang="pt-BR" b="1">
                <a:solidFill>
                  <a:schemeClr val="hlink"/>
                </a:solidFill>
                <a:ea typeface="MS PGothic" pitchFamily="34" charset="-128"/>
              </a:rPr>
              <a:t>RR=0,66 com IC a 95% de 0,47-0,93 P=0,02)</a:t>
            </a:r>
          </a:p>
          <a:p>
            <a:pPr algn="ctr" defTabSz="457200"/>
            <a:r>
              <a:rPr lang="pt-BR">
                <a:ea typeface="MS PGothic" pitchFamily="34" charset="-128"/>
              </a:rPr>
              <a:t>Houve significante heterogeneidade entre os estudos, devido aos resultados mais </a:t>
            </a:r>
          </a:p>
          <a:p>
            <a:pPr algn="ctr" defTabSz="457200"/>
            <a:r>
              <a:rPr lang="pt-BR">
                <a:ea typeface="MS PGothic" pitchFamily="34" charset="-128"/>
              </a:rPr>
              <a:t>Favoráveis ao estudo de Gopel et al(27). Excluindo os dados deste estudo a </a:t>
            </a:r>
          </a:p>
          <a:p>
            <a:pPr algn="ctr" defTabSz="457200"/>
            <a:r>
              <a:rPr lang="pt-BR">
                <a:ea typeface="MS PGothic" pitchFamily="34" charset="-128"/>
              </a:rPr>
              <a:t>Heterogeneidade se resolveu (I</a:t>
            </a:r>
            <a:r>
              <a:rPr lang="pt-BR" baseline="30000">
                <a:ea typeface="Arial Unicode MS" pitchFamily="34" charset="-128"/>
                <a:cs typeface="Arial Unicode MS" pitchFamily="34" charset="-128"/>
              </a:rPr>
              <a:t>o</a:t>
            </a:r>
            <a:r>
              <a:rPr lang="pt-BR">
                <a:ea typeface="Arial Unicode MS" pitchFamily="34" charset="-128"/>
                <a:cs typeface="Arial Unicode MS" pitchFamily="34" charset="-128"/>
              </a:rPr>
              <a:t>=0</a:t>
            </a:r>
            <a:r>
              <a:rPr lang="pt-BR">
                <a:ea typeface="MS PGothic" pitchFamily="34" charset="-128"/>
              </a:rPr>
              <a:t>) e o resultado continuou significante: </a:t>
            </a:r>
            <a:r>
              <a:rPr lang="pt-BR" b="1">
                <a:solidFill>
                  <a:schemeClr val="hlink"/>
                </a:solidFill>
                <a:ea typeface="MS PGothic" pitchFamily="34" charset="-128"/>
              </a:rPr>
              <a:t>IR=0,76</a:t>
            </a:r>
          </a:p>
          <a:p>
            <a:pPr algn="ctr" defTabSz="457200"/>
            <a:r>
              <a:rPr lang="pt-BR" b="1">
                <a:solidFill>
                  <a:schemeClr val="hlink"/>
                </a:solidFill>
                <a:ea typeface="MS PGothic" pitchFamily="34" charset="-128"/>
              </a:rPr>
              <a:t>com IC a 95% de 0,65-0,85-P&lt;0,001</a:t>
            </a:r>
            <a:r>
              <a:rPr lang="pt-BR">
                <a:ea typeface="MS PGothic" pitchFamily="34" charset="-128"/>
              </a:rPr>
              <a:t>). </a:t>
            </a:r>
          </a:p>
          <a:p>
            <a:pPr algn="ctr" defTabSz="457200"/>
            <a:endParaRPr lang="pt-BR">
              <a:ea typeface="MS PGothic" pitchFamily="34" charset="-128"/>
            </a:endParaRPr>
          </a:p>
        </p:txBody>
      </p:sp>
      <p:sp>
        <p:nvSpPr>
          <p:cNvPr id="92165"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92166"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Imagem 5"/>
          <p:cNvPicPr>
            <a:picLocks noChangeAspect="1"/>
          </p:cNvPicPr>
          <p:nvPr/>
        </p:nvPicPr>
        <p:blipFill>
          <a:blip r:embed="rId2"/>
          <a:srcRect/>
          <a:stretch>
            <a:fillRect/>
          </a:stretch>
        </p:blipFill>
        <p:spPr bwMode="auto">
          <a:xfrm>
            <a:off x="-7938" y="782638"/>
            <a:ext cx="12199938" cy="4006850"/>
          </a:xfrm>
          <a:prstGeom prst="rect">
            <a:avLst/>
          </a:prstGeom>
          <a:noFill/>
          <a:ln w="9525">
            <a:noFill/>
            <a:miter lim="800000"/>
            <a:headEnd/>
            <a:tailEnd/>
          </a:ln>
        </p:spPr>
      </p:pic>
      <p:sp>
        <p:nvSpPr>
          <p:cNvPr id="93187" name="Título 1"/>
          <p:cNvSpPr>
            <a:spLocks noGrp="1"/>
          </p:cNvSpPr>
          <p:nvPr>
            <p:ph type="title" idx="4294967295"/>
          </p:nvPr>
        </p:nvSpPr>
        <p:spPr>
          <a:xfrm>
            <a:off x="766763" y="-608013"/>
            <a:ext cx="10668000" cy="1216026"/>
          </a:xfrm>
        </p:spPr>
        <p:txBody>
          <a:bodyPr anchor="b"/>
          <a:lstStyle/>
          <a:p>
            <a:r>
              <a:rPr lang="pt-BR" smtClean="0">
                <a:solidFill>
                  <a:srgbClr val="D2533C"/>
                </a:solidFill>
              </a:rPr>
              <a:t>Outras morbidades neonatais</a:t>
            </a:r>
          </a:p>
        </p:txBody>
      </p:sp>
      <p:sp>
        <p:nvSpPr>
          <p:cNvPr id="93188" name="Text Box 5"/>
          <p:cNvSpPr txBox="1">
            <a:spLocks noChangeArrowheads="1"/>
          </p:cNvSpPr>
          <p:nvPr/>
        </p:nvSpPr>
        <p:spPr bwMode="auto">
          <a:xfrm>
            <a:off x="1924050" y="4789488"/>
            <a:ext cx="10145713" cy="2047875"/>
          </a:xfrm>
          <a:prstGeom prst="rect">
            <a:avLst/>
          </a:prstGeom>
          <a:solidFill>
            <a:schemeClr val="bg1"/>
          </a:solidFill>
          <a:ln w="9525">
            <a:noFill/>
            <a:miter lim="800000"/>
            <a:headEnd/>
            <a:tailEnd/>
          </a:ln>
        </p:spPr>
        <p:txBody>
          <a:bodyPr>
            <a:spAutoFit/>
          </a:bodyPr>
          <a:lstStyle/>
          <a:p>
            <a:pPr algn="ctr"/>
            <a:r>
              <a:rPr lang="pt-BR" sz="1600">
                <a:ea typeface="MS PGothic" pitchFamily="34" charset="-128"/>
              </a:rPr>
              <a:t>A metanálise mostrou menos pneumotórax no grupo LISA (RR=0,61 com IC a 95% de</a:t>
            </a:r>
          </a:p>
          <a:p>
            <a:pPr algn="ctr"/>
            <a:r>
              <a:rPr lang="pt-BR" sz="1600">
                <a:ea typeface="MS PGothic" pitchFamily="34" charset="-128"/>
              </a:rPr>
              <a:t>0,37-1,02-P=0,002, sem heterogeneidade: I</a:t>
            </a:r>
            <a:r>
              <a:rPr lang="pt-BR" sz="1600" baseline="30000">
                <a:ea typeface="Arial Unicode MS" pitchFamily="34" charset="-128"/>
                <a:cs typeface="Arial Unicode MS" pitchFamily="34" charset="-128"/>
              </a:rPr>
              <a:t>o</a:t>
            </a:r>
            <a:r>
              <a:rPr lang="pt-BR" sz="1600">
                <a:ea typeface="MS PGothic" pitchFamily="34" charset="-128"/>
              </a:rPr>
              <a:t>=0), não havendo significância para as demais </a:t>
            </a:r>
          </a:p>
          <a:p>
            <a:pPr algn="ctr"/>
            <a:r>
              <a:rPr lang="pt-BR" sz="1600">
                <a:ea typeface="MS PGothic" pitchFamily="34" charset="-128"/>
              </a:rPr>
              <a:t>morbidades (</a:t>
            </a:r>
            <a:r>
              <a:rPr lang="pt-BR" sz="1600">
                <a:solidFill>
                  <a:schemeClr val="hlink"/>
                </a:solidFill>
                <a:ea typeface="MS PGothic" pitchFamily="34" charset="-128"/>
              </a:rPr>
              <a:t>Tabela 4</a:t>
            </a:r>
            <a:r>
              <a:rPr lang="pt-BR" sz="1600">
                <a:ea typeface="MS PGothic" pitchFamily="34" charset="-128"/>
              </a:rPr>
              <a:t>);</a:t>
            </a:r>
          </a:p>
          <a:p>
            <a:pPr algn="ctr"/>
            <a:r>
              <a:rPr lang="pt-BR" sz="1600">
                <a:ea typeface="MS PGothic" pitchFamily="34" charset="-128"/>
              </a:rPr>
              <a:t>Em relação ao procedimento: porém </a:t>
            </a:r>
            <a:r>
              <a:rPr lang="pt-BR" sz="1600">
                <a:solidFill>
                  <a:srgbClr val="FF0000"/>
                </a:solidFill>
                <a:ea typeface="MS PGothic" pitchFamily="34" charset="-128"/>
              </a:rPr>
              <a:t>houve maior refluxo do surfactante no LISA:RR=2,52,com</a:t>
            </a:r>
          </a:p>
          <a:p>
            <a:pPr algn="ctr"/>
            <a:r>
              <a:rPr lang="pt-BR" sz="1600">
                <a:solidFill>
                  <a:srgbClr val="FF0000"/>
                </a:solidFill>
                <a:ea typeface="MS PGothic" pitchFamily="34" charset="-128"/>
              </a:rPr>
              <a:t>IC a 95% de 1,47-4,31-P&lt;0,001),</a:t>
            </a:r>
            <a:r>
              <a:rPr lang="pt-BR" sz="1600">
                <a:solidFill>
                  <a:schemeClr val="hlink"/>
                </a:solidFill>
                <a:ea typeface="MS PGothic" pitchFamily="34" charset="-128"/>
              </a:rPr>
              <a:t>porém  não afetou o número de RN que necessitou mais</a:t>
            </a:r>
          </a:p>
          <a:p>
            <a:pPr algn="ctr"/>
            <a:r>
              <a:rPr lang="pt-BR" sz="1600">
                <a:solidFill>
                  <a:schemeClr val="hlink"/>
                </a:solidFill>
                <a:ea typeface="MS PGothic" pitchFamily="34" charset="-128"/>
              </a:rPr>
              <a:t>de uma  dose de surfactante no grupo de intervenção;</a:t>
            </a:r>
          </a:p>
          <a:p>
            <a:pPr algn="ctr"/>
            <a:r>
              <a:rPr lang="pt-BR" sz="1600">
                <a:ea typeface="MS PGothic" pitchFamily="34" charset="-128"/>
              </a:rPr>
              <a:t>Sem diferença entre os grupos quanto a falha do procedimento (RR=0,97 com IC a 95% de 0,58</a:t>
            </a:r>
          </a:p>
          <a:p>
            <a:pPr algn="ctr"/>
            <a:r>
              <a:rPr lang="pt-BR" sz="1600">
                <a:ea typeface="MS PGothic" pitchFamily="34" charset="-128"/>
              </a:rPr>
              <a:t>-1,63-P=0,91). </a:t>
            </a:r>
          </a:p>
        </p:txBody>
      </p:sp>
      <p:sp>
        <p:nvSpPr>
          <p:cNvPr id="93189" name="AutoShape 5"/>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Content Placeholder 2"/>
          <p:cNvSpPr>
            <a:spLocks noGrp="1"/>
          </p:cNvSpPr>
          <p:nvPr>
            <p:ph idx="4294967295"/>
          </p:nvPr>
        </p:nvSpPr>
        <p:spPr>
          <a:xfrm>
            <a:off x="766763" y="1347788"/>
            <a:ext cx="10668000" cy="4267200"/>
          </a:xfrm>
        </p:spPr>
        <p:txBody>
          <a:bodyPr/>
          <a:lstStyle/>
          <a:p>
            <a:pPr marL="469900" indent="-469900" algn="just"/>
            <a:endParaRPr lang="en-US" sz="2000" smtClean="0"/>
          </a:p>
          <a:p>
            <a:pPr marL="469900" indent="-469900" algn="just"/>
            <a:r>
              <a:rPr lang="en-US" sz="2400" smtClean="0"/>
              <a:t>Mostrou-se no presente estudo que em recém-nascido pré-termo (RNPT) em ventilação não-invasiva, a técnica LISA, quando comparada à adminstração de surfactante por intubação endotraqueal, demonstra-se benéfica em termos de:  </a:t>
            </a:r>
            <a:r>
              <a:rPr lang="en-US" sz="2400" b="1" smtClean="0">
                <a:solidFill>
                  <a:schemeClr val="hlink"/>
                </a:solidFill>
              </a:rPr>
              <a:t>redução do risco de mortalidade</a:t>
            </a:r>
            <a:r>
              <a:rPr lang="en-US" sz="2400" smtClean="0">
                <a:solidFill>
                  <a:schemeClr val="hlink"/>
                </a:solidFill>
              </a:rPr>
              <a:t>, </a:t>
            </a:r>
            <a:r>
              <a:rPr lang="en-US" sz="2400" b="1" smtClean="0">
                <a:solidFill>
                  <a:schemeClr val="hlink"/>
                </a:solidFill>
              </a:rPr>
              <a:t>redução do risco displasia broncopulmonar (DBP) </a:t>
            </a:r>
            <a:r>
              <a:rPr lang="en-US" sz="2400" smtClean="0">
                <a:solidFill>
                  <a:schemeClr val="hlink"/>
                </a:solidFill>
              </a:rPr>
              <a:t>e </a:t>
            </a:r>
            <a:r>
              <a:rPr lang="en-US" sz="2400" b="1" smtClean="0">
                <a:solidFill>
                  <a:schemeClr val="hlink"/>
                </a:solidFill>
              </a:rPr>
              <a:t>diminuição da necessidade de ventilação mecânica</a:t>
            </a:r>
            <a:r>
              <a:rPr lang="en-US" sz="2400" smtClean="0"/>
              <a:t>, não havendo diferenças em morte ou nas taxas de outras morbidades; </a:t>
            </a:r>
          </a:p>
          <a:p>
            <a:pPr marL="469900" indent="-469900" algn="just"/>
            <a:endParaRPr lang="en-US" sz="2400" smtClean="0"/>
          </a:p>
          <a:p>
            <a:pPr marL="469900" indent="-469900" algn="just"/>
            <a:r>
              <a:rPr lang="en-US" sz="2400" smtClean="0"/>
              <a:t>Houve também uma tendência para menores taxas de pneumotórax.</a:t>
            </a:r>
          </a:p>
          <a:p>
            <a:pPr marL="469900" indent="-469900" algn="just"/>
            <a:endParaRPr lang="en-US" sz="2400" smtClean="0"/>
          </a:p>
          <a:p>
            <a:pPr marL="469900" indent="-469900" algn="just"/>
            <a:endParaRPr lang="en-US" sz="2400" smtClean="0"/>
          </a:p>
          <a:p>
            <a:pPr marL="469900" indent="-469900" algn="just"/>
            <a:endParaRPr lang="en-US" sz="2400" smtClean="0"/>
          </a:p>
          <a:p>
            <a:pPr marL="469900" indent="-469900" algn="just"/>
            <a:endParaRPr lang="en-US" sz="2000" smtClean="0"/>
          </a:p>
        </p:txBody>
      </p:sp>
      <p:sp>
        <p:nvSpPr>
          <p:cNvPr id="94211" name="Text Box 4"/>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p:txBody>
          <a:bodyPr/>
          <a:lstStyle/>
          <a:p>
            <a:r>
              <a:rPr lang="pt-BR" sz="5400" smtClean="0">
                <a:solidFill>
                  <a:srgbClr val="3333FF"/>
                </a:solidFill>
              </a:rPr>
              <a:t>Portanto....</a:t>
            </a:r>
          </a:p>
        </p:txBody>
      </p:sp>
      <p:sp>
        <p:nvSpPr>
          <p:cNvPr id="97283" name="Rectangle 3"/>
          <p:cNvSpPr>
            <a:spLocks noGrp="1"/>
          </p:cNvSpPr>
          <p:nvPr>
            <p:ph type="body" idx="1"/>
          </p:nvPr>
        </p:nvSpPr>
        <p:spPr/>
        <p:txBody>
          <a:bodyPr/>
          <a:lstStyle/>
          <a:p>
            <a:pPr>
              <a:lnSpc>
                <a:spcPct val="80000"/>
              </a:lnSpc>
            </a:pPr>
            <a:r>
              <a:rPr lang="pt-BR" altLang="ja-JP" sz="2000" smtClean="0"/>
              <a:t>Comparando dois períodos do uso precoce de rotina do suporte respiratório não invasivo</a:t>
            </a:r>
            <a:r>
              <a:rPr lang="pt-BR" altLang="ja-JP" sz="2000" b="1" smtClean="0"/>
              <a:t> </a:t>
            </a:r>
            <a:r>
              <a:rPr lang="pt-BR" altLang="ja-JP" sz="2000" smtClean="0"/>
              <a:t>antes (3980 RN: 2005 a 2008) e após (5137 RN: 2010 a 2013) &lt;29 semanas de idade gestacional, os autores relataram:</a:t>
            </a:r>
            <a:r>
              <a:rPr lang="pt-BR" altLang="ja-JP" sz="2000" b="1" smtClean="0"/>
              <a:t> </a:t>
            </a:r>
            <a:r>
              <a:rPr lang="pt-BR" altLang="ja-JP" sz="2000" smtClean="0"/>
              <a:t>odds do desenvolvimento de displasia broncopulmonar (DBP) em 36 semanas pós-menstrual foi significativamente maior na era mais precoce (OR ajustado 1.19, 95% CI 1.07, 1.33) e a odds ratio de OR ajustado 1.34, 95% CI 1.08, 1.66) para os RN &lt;26 semanas, ou seja </a:t>
            </a:r>
            <a:r>
              <a:rPr lang="pt-BR" altLang="ja-JP" sz="2000" smtClean="0">
                <a:solidFill>
                  <a:srgbClr val="FF3300"/>
                </a:solidFill>
              </a:rPr>
              <a:t>SIGNIFICATIVAMENTE MAIS DBP na era 2005 a 2008</a:t>
            </a:r>
            <a:r>
              <a:rPr lang="pt-BR" altLang="ja-JP" sz="2000" smtClean="0"/>
              <a:t>, quando não se usava de forma rotineira o suporte não invasivo na Sala de Parto (nesta época se usava muito surfactante profilático!). Interessante que o estudo australiano de Doyle LM et al (veja nos  </a:t>
            </a:r>
            <a:r>
              <a:rPr lang="pt-BR" altLang="ja-JP" sz="2000" i="1" smtClean="0"/>
              <a:t>links</a:t>
            </a:r>
            <a:r>
              <a:rPr lang="pt-BR" altLang="ja-JP" sz="2000" smtClean="0"/>
              <a:t>), comparando duas coortes (1997 e 2005), com a diferença de que </a:t>
            </a:r>
            <a:r>
              <a:rPr lang="pt-BR" altLang="ja-JP" sz="2000" b="1" smtClean="0"/>
              <a:t>houve mais ventilação não invasiva na coorte de 2005 e menos corticosteróide pós-natal</a:t>
            </a:r>
            <a:r>
              <a:rPr lang="pt-BR" altLang="ja-JP" sz="2000" smtClean="0"/>
              <a:t>, mostrou resultados opostos, ou seja,  mais displasia broncopulmonar e pior resultado respiratório aos 8 anos de idade  na coorte de 2005. Este autores australianos atribuíram este achado ao uso mais prolongado de oxigênio na coorte de 2005. No entanto, no presente estudo canadense, houve também aumento do uso de oxigênio, principalmente nos RN&lt;26 semanas, atribuído este fato às </a:t>
            </a:r>
            <a:r>
              <a:rPr lang="pt-BR" altLang="ja-JP" sz="2000" b="1" smtClean="0"/>
              <a:t>práticas de extubação mais precoces</a:t>
            </a:r>
            <a:r>
              <a:rPr lang="pt-BR" altLang="ja-JP" sz="2000" smtClean="0"/>
              <a:t> </a:t>
            </a:r>
            <a:r>
              <a:rPr lang="pt-BR" altLang="ja-JP" sz="2000" b="1" smtClean="0"/>
              <a:t>com manutenção inadequada da capacidade residual em CPAP ou aumento da saturação alvo de oxigênio. Continuamos acreditando, com base nas evidências que MENOS É SIM MAIS!</a:t>
            </a:r>
            <a:r>
              <a:rPr lang="pt-BR" altLang="ja-JP" sz="2000" smtClean="0"/>
              <a:t> </a:t>
            </a:r>
            <a:endParaRPr lang="pt-BR" sz="2000" smtClean="0"/>
          </a:p>
        </p:txBody>
      </p:sp>
      <p:sp>
        <p:nvSpPr>
          <p:cNvPr id="97284" name="Text Box 4"/>
          <p:cNvSpPr txBox="1">
            <a:spLocks noChangeArrowheads="1"/>
          </p:cNvSpPr>
          <p:nvPr/>
        </p:nvSpPr>
        <p:spPr bwMode="auto">
          <a:xfrm>
            <a:off x="10423525" y="6311900"/>
            <a:ext cx="1201738"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738188" y="-196850"/>
            <a:ext cx="10515600" cy="1325563"/>
          </a:xfrm>
        </p:spPr>
        <p:txBody>
          <a:bodyPr/>
          <a:lstStyle/>
          <a:p>
            <a:r>
              <a:rPr lang="pt-BR" smtClean="0">
                <a:solidFill>
                  <a:schemeClr val="hlink"/>
                </a:solidFill>
              </a:rPr>
              <a:t>Obrigado!!</a:t>
            </a:r>
          </a:p>
        </p:txBody>
      </p:sp>
      <p:pic>
        <p:nvPicPr>
          <p:cNvPr id="25603" name="Imagem 4"/>
          <p:cNvPicPr>
            <a:picLocks noChangeAspect="1"/>
          </p:cNvPicPr>
          <p:nvPr/>
        </p:nvPicPr>
        <p:blipFill>
          <a:blip r:embed="rId2">
            <a:lum bright="24000" contrast="24000"/>
          </a:blip>
          <a:srcRect/>
          <a:stretch>
            <a:fillRect/>
          </a:stretch>
        </p:blipFill>
        <p:spPr bwMode="auto">
          <a:xfrm>
            <a:off x="939800" y="738188"/>
            <a:ext cx="9969500" cy="5608637"/>
          </a:xfrm>
          <a:prstGeom prst="rect">
            <a:avLst/>
          </a:prstGeom>
          <a:noFill/>
          <a:ln w="9525">
            <a:noFill/>
            <a:miter lim="800000"/>
            <a:headEnd/>
            <a:tailEnd/>
          </a:ln>
        </p:spPr>
      </p:pic>
      <p:sp>
        <p:nvSpPr>
          <p:cNvPr id="25605" name="Text Box 5"/>
          <p:cNvSpPr txBox="1">
            <a:spLocks noChangeArrowheads="1"/>
          </p:cNvSpPr>
          <p:nvPr/>
        </p:nvSpPr>
        <p:spPr bwMode="auto">
          <a:xfrm>
            <a:off x="1970088" y="6365875"/>
            <a:ext cx="7867650" cy="366713"/>
          </a:xfrm>
          <a:prstGeom prst="rect">
            <a:avLst/>
          </a:prstGeom>
          <a:noFill/>
          <a:ln w="9525">
            <a:noFill/>
            <a:miter lim="800000"/>
            <a:headEnd/>
            <a:tailEnd/>
          </a:ln>
          <a:effectLst/>
        </p:spPr>
        <p:txBody>
          <a:bodyPr wrap="none">
            <a:spAutoFit/>
          </a:bodyPr>
          <a:lstStyle/>
          <a:p>
            <a:r>
              <a:rPr lang="pt-BR" b="1">
                <a:solidFill>
                  <a:schemeClr val="hlink"/>
                </a:solidFill>
              </a:rPr>
              <a:t>Ddos Paulo, Cristiano, 9Dr. Paulo R. Margotto), Naira, Douglas, Manoel</a:t>
            </a:r>
          </a:p>
        </p:txBody>
      </p:sp>
      <p:sp>
        <p:nvSpPr>
          <p:cNvPr id="25606" name="Text Box 6"/>
          <p:cNvSpPr txBox="1">
            <a:spLocks noChangeArrowheads="1"/>
          </p:cNvSpPr>
          <p:nvPr/>
        </p:nvSpPr>
        <p:spPr bwMode="auto">
          <a:xfrm>
            <a:off x="10853738" y="6111875"/>
            <a:ext cx="338137" cy="244475"/>
          </a:xfrm>
          <a:prstGeom prst="rect">
            <a:avLst/>
          </a:prstGeom>
          <a:noFill/>
          <a:ln w="9525">
            <a:noFill/>
            <a:miter lim="800000"/>
            <a:headEnd/>
            <a:tailEnd/>
          </a:ln>
          <a:effectLst/>
        </p:spPr>
        <p:txBody>
          <a:bodyPr wrap="none">
            <a:spAutoFit/>
          </a:bodyPr>
          <a:lstStyle/>
          <a:p>
            <a:r>
              <a:rPr lang="pt-BR" sz="1000"/>
              <a:t>S8</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6105</Words>
  <Application>Microsoft Office PowerPoint</Application>
  <PresentationFormat>Personalizar</PresentationFormat>
  <Paragraphs>326</Paragraphs>
  <Slides>60</Slides>
  <Notes>14</Notes>
  <HiddenSlides>0</HiddenSlides>
  <MMClips>0</MMClips>
  <ScaleCrop>false</ScaleCrop>
  <HeadingPairs>
    <vt:vector size="4" baseType="variant">
      <vt:variant>
        <vt:lpstr>Tema</vt:lpstr>
      </vt:variant>
      <vt:variant>
        <vt:i4>1</vt:i4>
      </vt:variant>
      <vt:variant>
        <vt:lpstr>Títulos de slides</vt:lpstr>
      </vt:variant>
      <vt:variant>
        <vt:i4>60</vt:i4>
      </vt:variant>
    </vt:vector>
  </HeadingPairs>
  <TitlesOfParts>
    <vt:vector size="61" baseType="lpstr">
      <vt:lpstr>Tema do Office</vt:lpstr>
      <vt:lpstr>A utilização de surfactante e resultados a curto prazo numa era de suporte respiratório não-invasivo em Unidades de Cuidados Intensivos Neonatais Canadenses</vt:lpstr>
      <vt:lpstr>Slide 2</vt:lpstr>
      <vt:lpstr>Introdução</vt:lpstr>
      <vt:lpstr>Slide 4</vt:lpstr>
      <vt:lpstr>Slide 5</vt:lpstr>
      <vt:lpstr>Slide 6</vt:lpstr>
      <vt:lpstr>Métodos</vt:lpstr>
      <vt:lpstr>Metodologia do Estudo</vt:lpstr>
      <vt:lpstr>Slide 9</vt:lpstr>
      <vt:lpstr>Resultados</vt:lpstr>
      <vt:lpstr>Slide 11</vt:lpstr>
      <vt:lpstr>Slide 12</vt:lpstr>
      <vt:lpstr>Slide 13</vt:lpstr>
      <vt:lpstr>Slide 14</vt:lpstr>
      <vt:lpstr>Slide 15</vt:lpstr>
      <vt:lpstr>Slide 16</vt:lpstr>
      <vt:lpstr>Slide 17</vt:lpstr>
      <vt:lpstr>Slide 18</vt:lpstr>
      <vt:lpstr>Discussão</vt:lpstr>
      <vt:lpstr>Discussão</vt:lpstr>
      <vt:lpstr>Discussão</vt:lpstr>
      <vt:lpstr>Discussão</vt:lpstr>
      <vt:lpstr>Slide 23</vt:lpstr>
      <vt:lpstr>Limitações</vt:lpstr>
      <vt:lpstr>Slide 25</vt:lpstr>
      <vt:lpstr>Conclusões</vt:lpstr>
      <vt:lpstr>Conflitos de interesse</vt:lpstr>
      <vt:lpstr>Slide 28</vt:lpstr>
      <vt:lpstr>Slide 29</vt:lpstr>
      <vt:lpstr>Slide 30</vt:lpstr>
      <vt:lpstr>Nota do Editor do site, Dr. Paulo R. Margotto Consultem também! Aqui e Agora! Estudando Juntos</vt:lpstr>
      <vt:lpstr>Slide 32</vt:lpstr>
      <vt:lpstr>Slide 33</vt:lpstr>
      <vt:lpstr>Slide 34</vt:lpstr>
      <vt:lpstr>Slide 35</vt:lpstr>
      <vt:lpstr>Slide 36</vt:lpstr>
      <vt:lpstr>Slide 37</vt:lpstr>
      <vt:lpstr>Displasia broncopulmonar (DBP)</vt:lpstr>
      <vt:lpstr>Axioma atual na Neonatologia*</vt:lpstr>
      <vt:lpstr>Estudo e Métodos</vt:lpstr>
      <vt:lpstr>Resultados</vt:lpstr>
      <vt:lpstr>Resultados</vt:lpstr>
      <vt:lpstr>Discussão</vt:lpstr>
      <vt:lpstr>Discussão</vt:lpstr>
      <vt:lpstr>Discussão</vt:lpstr>
      <vt:lpstr>Conclusão</vt:lpstr>
      <vt:lpstr>Conclusão</vt:lpstr>
      <vt:lpstr>Referências Bibliográficas</vt:lpstr>
      <vt:lpstr>Slide 49</vt:lpstr>
      <vt:lpstr>Slide 50</vt:lpstr>
      <vt:lpstr>Slide 51</vt:lpstr>
      <vt:lpstr>Slide 52</vt:lpstr>
      <vt:lpstr>Morte ou displasia broncopulmonar – 36 semanas</vt:lpstr>
      <vt:lpstr>Displasia broncopulmonar em sobreviventes – 36 semanas</vt:lpstr>
      <vt:lpstr>Slide 55</vt:lpstr>
      <vt:lpstr>Ventilação mecânica – UCIN </vt:lpstr>
      <vt:lpstr>Outras morbidades neonatais</vt:lpstr>
      <vt:lpstr>Slide 58</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 D'Arcadia</dc:creator>
  <cp:lastModifiedBy>Paulo</cp:lastModifiedBy>
  <cp:revision>23</cp:revision>
  <dcterms:created xsi:type="dcterms:W3CDTF">2017-11-12T20:08:20Z</dcterms:created>
  <dcterms:modified xsi:type="dcterms:W3CDTF">2017-12-02T09:49:07Z</dcterms:modified>
</cp:coreProperties>
</file>