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8"/>
  </p:notesMasterIdLst>
  <p:sldIdLst>
    <p:sldId id="256" r:id="rId2"/>
    <p:sldId id="269" r:id="rId3"/>
    <p:sldId id="268" r:id="rId4"/>
    <p:sldId id="262" r:id="rId5"/>
    <p:sldId id="263" r:id="rId6"/>
    <p:sldId id="264" r:id="rId7"/>
    <p:sldId id="265" r:id="rId8"/>
    <p:sldId id="266" r:id="rId9"/>
    <p:sldId id="267" r:id="rId10"/>
    <p:sldId id="280" r:id="rId11"/>
    <p:sldId id="270" r:id="rId12"/>
    <p:sldId id="276" r:id="rId13"/>
    <p:sldId id="277" r:id="rId14"/>
    <p:sldId id="278" r:id="rId15"/>
    <p:sldId id="279" r:id="rId16"/>
    <p:sldId id="316" r:id="rId17"/>
    <p:sldId id="317" r:id="rId18"/>
    <p:sldId id="281" r:id="rId19"/>
    <p:sldId id="274" r:id="rId20"/>
    <p:sldId id="271" r:id="rId21"/>
    <p:sldId id="282" r:id="rId22"/>
    <p:sldId id="325" r:id="rId23"/>
    <p:sldId id="293" r:id="rId24"/>
    <p:sldId id="272" r:id="rId25"/>
    <p:sldId id="275" r:id="rId26"/>
    <p:sldId id="284" r:id="rId27"/>
    <p:sldId id="283" r:id="rId28"/>
    <p:sldId id="258" r:id="rId29"/>
    <p:sldId id="259" r:id="rId30"/>
    <p:sldId id="260" r:id="rId31"/>
    <p:sldId id="285" r:id="rId32"/>
    <p:sldId id="286" r:id="rId33"/>
    <p:sldId id="287" r:id="rId34"/>
    <p:sldId id="289" r:id="rId35"/>
    <p:sldId id="288" r:id="rId36"/>
    <p:sldId id="301" r:id="rId37"/>
    <p:sldId id="294" r:id="rId38"/>
    <p:sldId id="290" r:id="rId39"/>
    <p:sldId id="297" r:id="rId40"/>
    <p:sldId id="291" r:id="rId41"/>
    <p:sldId id="298" r:id="rId42"/>
    <p:sldId id="295" r:id="rId43"/>
    <p:sldId id="299" r:id="rId44"/>
    <p:sldId id="296" r:id="rId45"/>
    <p:sldId id="300" r:id="rId46"/>
    <p:sldId id="302" r:id="rId47"/>
    <p:sldId id="308" r:id="rId48"/>
    <p:sldId id="292" r:id="rId49"/>
    <p:sldId id="304" r:id="rId50"/>
    <p:sldId id="307" r:id="rId51"/>
    <p:sldId id="306" r:id="rId52"/>
    <p:sldId id="303" r:id="rId53"/>
    <p:sldId id="305" r:id="rId54"/>
    <p:sldId id="310" r:id="rId55"/>
    <p:sldId id="309" r:id="rId56"/>
    <p:sldId id="314" r:id="rId57"/>
    <p:sldId id="311" r:id="rId58"/>
    <p:sldId id="319" r:id="rId59"/>
    <p:sldId id="312" r:id="rId60"/>
    <p:sldId id="313" r:id="rId61"/>
    <p:sldId id="320" r:id="rId62"/>
    <p:sldId id="315" r:id="rId63"/>
    <p:sldId id="322" r:id="rId64"/>
    <p:sldId id="321" r:id="rId65"/>
    <p:sldId id="323" r:id="rId66"/>
    <p:sldId id="324" r:id="rId67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171A9D"/>
    <a:srgbClr val="6D4F8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-77" y="-264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2574471-7D37-49C1-85D5-D8D1CEAE4999}" type="datetimeFigureOut">
              <a:rPr lang="pt-BR"/>
              <a:pPr>
                <a:defRPr/>
              </a:pPr>
              <a:t>26/07/2017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F3B037B-A6BE-4597-89BA-ED6DA5976E2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880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78B9F96-2FEC-4CA7-B67D-76EC7187D9B7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HD-Title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53599-E2C7-4090-80CF-1644536AC72F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46AA2-4D50-403F-8A82-8CB7CCF4C4E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0B394-880E-4CA9-95F6-9B077C3C61F2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75F65-032D-4D01-9805-D6F1287B1F3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030E9-992F-4D48-96A4-EE366AFA891A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DCDB0-C0B3-4BDC-9B4B-4264614D454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571AE-6AA9-4026-9F21-AA7D41E5EA20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B72BE-7BC5-4FEA-B5CC-AD56AC0D030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4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2767E-5F94-4875-B072-B90602DCB59E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CA63EB-E8D2-480A-B08A-542DB1DE088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9905C-A75E-4A8C-A5E4-980F8DEE5587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3CD86-5687-42C3-853B-041423CBF78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92A69F-E023-4AF9-AAA2-58B38235BEB5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346A5-5C13-41DE-806C-3AD494A79C0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0BB8B-648E-4E9C-85F2-C4B805521FAB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322FF5-D192-40DA-901C-097C7BA3DE3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F503D-1ACA-41E1-8205-FBF2303534E2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75EDCB-4212-49FE-9728-C45250C3955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21E63-2FBC-4C7F-86EF-1F45A233D4EC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C9C6E-6594-4C19-B393-400399A9035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AB8CF6-2D66-47AE-9912-D8DE9401F733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247665-239A-450E-89F9-DBF6279ABF6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12"/>
          <p:cNvSpPr txBox="1"/>
          <p:nvPr/>
        </p:nvSpPr>
        <p:spPr>
          <a:xfrm>
            <a:off x="1001713" y="754063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“</a:t>
            </a:r>
          </a:p>
        </p:txBody>
      </p:sp>
      <p:sp>
        <p:nvSpPr>
          <p:cNvPr id="7" name="TextBox 13"/>
          <p:cNvSpPr txBox="1"/>
          <p:nvPr/>
        </p:nvSpPr>
        <p:spPr>
          <a:xfrm>
            <a:off x="10556875" y="2994025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6A187-1264-4FF3-833B-D96B9717D84F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1187A-251C-4D7A-A9CC-8707B9C06A7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45F4E-ADAB-4380-BF3B-F692FC8E7177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5F4FC-23F6-4E6A-B8C2-048ED3270A0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B839D-12DB-4A7C-B85E-D0C71D695635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F4070-B3C9-4F3C-B251-3EFA7286330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5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31361-4CEA-43BD-9CD2-C6C537066934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A89A1F-C762-4C34-BD95-65C17FCCE2D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D3904-2802-4D1C-9D6F-8A36AAAC3673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E8A5C6-3AF2-451A-8B11-C662C99BAE3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4153F-83B6-4D5B-9AEC-513DC7E247D9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63F2B4-9826-40F5-BFB3-0D5B19910B1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619125"/>
            <a:ext cx="103632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366963"/>
            <a:ext cx="103632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8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dirty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635F676-E202-4BC2-88DB-A5F5AB9A4D5B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0" y="5883275"/>
            <a:ext cx="66722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dirty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3" y="5883275"/>
            <a:ext cx="7635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dirty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B73DA83-A057-42C9-9376-9304F724F2F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700" r:id="rId15"/>
    <p:sldLayoutId id="2147483701" r:id="rId16"/>
    <p:sldLayoutId id="2147483702" r:id="rId17"/>
  </p:sldLayoutIdLst>
  <p:txStyles>
    <p:titleStyle>
      <a:lvl1pPr algn="ctr" rtl="0" fontAlgn="base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2pPr>
      <a:lvl3pPr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3pPr>
      <a:lvl4pPr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4pPr>
      <a:lvl5pPr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9pPr>
    </p:titleStyle>
    <p:bodyStyle>
      <a:lvl1pPr marL="228600" indent="-228600" algn="l" rtl="0" fontAlgn="base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pitchFamily="34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itchFamily="34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itchFamily="34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itchFamily="34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itchFamily="34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google.com.br/url?sa=i&amp;rct=j&amp;q=&amp;esrc=s&amp;source=images&amp;cd=&amp;cad=rja&amp;uact=8&amp;ved=0ahUKEwjMh6yA1vPUAhXKH5AKHWC8BEIQjRwIBw&amp;url=https://tudosobrecontroleneural.com/2016/05/08/leite-materno-estimula-o-crescimento-cerebral-de-bebes-prematuros/&amp;psig=AFQjCNFR92N42LOUOr6JAYJi1HnQ7Cek8w&amp;ust=1499394782353836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6.pn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213" y="3962400"/>
            <a:ext cx="3908425" cy="2620963"/>
          </a:xfrm>
          <a:prstGeom prst="rect">
            <a:avLst/>
          </a:prstGeom>
          <a:noFill/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51013" y="571500"/>
            <a:ext cx="8689975" cy="25098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6">
                    <a:lumMod val="50000"/>
                  </a:schemeClr>
                </a:solidFill>
              </a:rPr>
              <a:t>Protocolo de nutrição neonatal do </a:t>
            </a:r>
            <a:r>
              <a:rPr lang="pt-BR" dirty="0" err="1" smtClean="0">
                <a:solidFill>
                  <a:schemeClr val="accent6">
                    <a:lumMod val="50000"/>
                  </a:schemeClr>
                </a:solidFill>
              </a:rPr>
              <a:t>hmib</a:t>
            </a:r>
            <a:endParaRPr lang="pt-BR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51013" y="3721100"/>
            <a:ext cx="8905875" cy="2227263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00000"/>
              </a:lnSpc>
            </a:pPr>
            <a:r>
              <a:rPr lang="pt-BR" sz="1300" b="1" cap="none" dirty="0" smtClean="0">
                <a:solidFill>
                  <a:schemeClr val="tx1"/>
                </a:solidFill>
              </a:rPr>
              <a:t>ETAPA 1 – IMPLEMENTAÇÃO DO USO DE CURVA PARA ACOMPANHAMENTO DO CRESCIMENTO PÓS-NATAL DO PREMATURO</a:t>
            </a:r>
          </a:p>
          <a:p>
            <a:pPr>
              <a:lnSpc>
                <a:spcPct val="100000"/>
              </a:lnSpc>
            </a:pPr>
            <a:r>
              <a:rPr lang="pt-BR" sz="1300" b="1" cap="none" dirty="0" smtClean="0">
                <a:solidFill>
                  <a:schemeClr val="tx1"/>
                </a:solidFill>
              </a:rPr>
              <a:t>Grupo de Estudo de Nutrição Neonatal</a:t>
            </a:r>
          </a:p>
          <a:p>
            <a:pPr>
              <a:lnSpc>
                <a:spcPct val="100000"/>
              </a:lnSpc>
            </a:pPr>
            <a:r>
              <a:rPr lang="pt-BR" sz="1300" b="1" cap="none" dirty="0" smtClean="0">
                <a:solidFill>
                  <a:schemeClr val="tx1"/>
                </a:solidFill>
              </a:rPr>
              <a:t>Apresentação: Alessandra de Cássia G. Moreira</a:t>
            </a:r>
          </a:p>
          <a:p>
            <a:pPr>
              <a:lnSpc>
                <a:spcPct val="100000"/>
              </a:lnSpc>
            </a:pPr>
            <a:r>
              <a:rPr lang="pt-BR" sz="1300" b="1" cap="none" dirty="0" smtClean="0">
                <a:solidFill>
                  <a:schemeClr val="tx1"/>
                </a:solidFill>
              </a:rPr>
              <a:t>Unidade de Neonatologia do HMIB/SES/DF</a:t>
            </a:r>
          </a:p>
          <a:p>
            <a:pPr>
              <a:lnSpc>
                <a:spcPct val="100000"/>
              </a:lnSpc>
            </a:pPr>
            <a:r>
              <a:rPr lang="pt-BR" sz="1300" b="1" cap="none" dirty="0" smtClean="0">
                <a:solidFill>
                  <a:schemeClr val="tx1"/>
                </a:solidFill>
                <a:hlinkClick r:id="rId3"/>
              </a:rPr>
              <a:t>www.paulomargotto.com.br</a:t>
            </a:r>
            <a:r>
              <a:rPr lang="pt-BR" sz="1300" b="1" cap="none" dirty="0" smtClean="0">
                <a:solidFill>
                  <a:schemeClr val="tx1"/>
                </a:solidFill>
              </a:rPr>
              <a:t> </a:t>
            </a:r>
          </a:p>
          <a:p>
            <a:pPr>
              <a:lnSpc>
                <a:spcPct val="100000"/>
              </a:lnSpc>
            </a:pPr>
            <a:r>
              <a:rPr lang="pt-BR" sz="1300" b="1" cap="none" dirty="0" smtClean="0">
                <a:solidFill>
                  <a:schemeClr val="tx1"/>
                </a:solidFill>
              </a:rPr>
              <a:t>Brasília, 22 de julho de 2017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914400" y="1049338"/>
            <a:ext cx="10363200" cy="25114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4000" b="1" dirty="0" smtClean="0">
                <a:solidFill>
                  <a:schemeClr val="accent6">
                    <a:lumMod val="50000"/>
                  </a:schemeClr>
                </a:solidFill>
              </a:rPr>
              <a:t>Alguns conceitos Importantes</a:t>
            </a:r>
            <a:endParaRPr lang="pt-BR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Conceitos importantes</a:t>
            </a:r>
            <a:endParaRPr lang="pt-B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366963"/>
            <a:ext cx="10363200" cy="3424237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sz="2800" b="1" dirty="0">
                <a:solidFill>
                  <a:srgbClr val="FF9900"/>
                </a:solidFill>
              </a:rPr>
              <a:t> Falha de crescimento: </a:t>
            </a:r>
            <a:endParaRPr lang="pt-BR" sz="2800" b="1" dirty="0" smtClean="0">
              <a:solidFill>
                <a:srgbClr val="FF9900"/>
              </a:solidFill>
            </a:endParaRPr>
          </a:p>
          <a:p>
            <a:pPr algn="ctr" fontAlgn="auto">
              <a:spcAft>
                <a:spcPts val="0"/>
              </a:spcAft>
              <a:defRPr/>
            </a:pPr>
            <a:endParaRPr lang="pt-BR" sz="2800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800" b="1" dirty="0" smtClean="0"/>
              <a:t>peso </a:t>
            </a:r>
            <a:r>
              <a:rPr lang="pt-BR" sz="2800" b="1" dirty="0"/>
              <a:t>abaixo do percentil 5 na curva </a:t>
            </a:r>
            <a:r>
              <a:rPr lang="pt-BR" sz="2800" b="1" dirty="0" smtClean="0"/>
              <a:t>de acompanhamento ponderal</a:t>
            </a:r>
            <a:endParaRPr lang="pt-BR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err="1" smtClean="0">
                <a:solidFill>
                  <a:srgbClr val="FF9900"/>
                </a:solidFill>
              </a:rPr>
              <a:t>EScore</a:t>
            </a:r>
            <a:r>
              <a:rPr lang="pt-BR" b="1" dirty="0" smtClean="0">
                <a:solidFill>
                  <a:srgbClr val="FF9900"/>
                </a:solidFill>
              </a:rPr>
              <a:t> Z</a:t>
            </a:r>
            <a:endParaRPr lang="pt-BR" b="1" dirty="0">
              <a:solidFill>
                <a:srgbClr val="FF99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016125"/>
            <a:ext cx="10363200" cy="3803650"/>
          </a:xfrm>
        </p:spPr>
        <p:txBody>
          <a:bodyPr/>
          <a:lstStyle/>
          <a:p>
            <a:pPr algn="just" fontAlgn="auto">
              <a:spcAft>
                <a:spcPts val="0"/>
              </a:spcAft>
              <a:defRPr/>
            </a:pPr>
            <a:r>
              <a:rPr lang="pt-BR" sz="2800" dirty="0" smtClean="0"/>
              <a:t>terminologia </a:t>
            </a:r>
            <a:r>
              <a:rPr lang="pt-BR" sz="2800" dirty="0"/>
              <a:t>mais atual utilizada para representar a </a:t>
            </a:r>
            <a:r>
              <a:rPr lang="pt-BR" sz="2800" dirty="0">
                <a:solidFill>
                  <a:srgbClr val="C00000"/>
                </a:solidFill>
              </a:rPr>
              <a:t>variabilidade</a:t>
            </a:r>
            <a:r>
              <a:rPr lang="pt-BR" sz="2800" dirty="0"/>
              <a:t> de um determinado parâmetro entre </a:t>
            </a:r>
            <a:r>
              <a:rPr lang="pt-BR" sz="2800" dirty="0" smtClean="0"/>
              <a:t>indivíduos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pt-BR" sz="2800" dirty="0" smtClean="0"/>
              <a:t>representa </a:t>
            </a:r>
            <a:r>
              <a:rPr lang="pt-BR" sz="2800" dirty="0"/>
              <a:t>a distância, medida em unidades de desvio </a:t>
            </a:r>
            <a:r>
              <a:rPr lang="pt-BR" sz="2800" dirty="0" smtClean="0"/>
              <a:t>padrão (DP), </a:t>
            </a:r>
            <a:r>
              <a:rPr lang="pt-BR" sz="2800" dirty="0"/>
              <a:t>que os vários valores daquele parâmetro podem assumir na população em relação ao valor médio</a:t>
            </a:r>
          </a:p>
        </p:txBody>
      </p:sp>
      <p:sp>
        <p:nvSpPr>
          <p:cNvPr id="22532" name="CaixaDeTexto 3"/>
          <p:cNvSpPr txBox="1">
            <a:spLocks noChangeArrowheads="1"/>
          </p:cNvSpPr>
          <p:nvPr/>
        </p:nvSpPr>
        <p:spPr bwMode="auto">
          <a:xfrm>
            <a:off x="3178175" y="5819775"/>
            <a:ext cx="83264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latin typeface="Tw Cen MT"/>
              </a:rPr>
              <a:t> </a:t>
            </a:r>
            <a:r>
              <a:rPr lang="pt-BR" sz="1400" b="1">
                <a:solidFill>
                  <a:schemeClr val="accent2"/>
                </a:solidFill>
                <a:latin typeface="Tw Cen MT"/>
              </a:rPr>
              <a:t>"Saúde da criança: acompanhamento do crescimento e desenvolvimento infantil." (MS 2002)</a:t>
            </a:r>
            <a:endParaRPr lang="pt-BR" sz="1400">
              <a:solidFill>
                <a:schemeClr val="accent2"/>
              </a:solidFill>
              <a:latin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err="1" smtClean="0">
                <a:solidFill>
                  <a:srgbClr val="FF9900"/>
                </a:solidFill>
              </a:rPr>
              <a:t>EScore</a:t>
            </a:r>
            <a:r>
              <a:rPr lang="pt-BR" b="1" dirty="0" smtClean="0">
                <a:solidFill>
                  <a:srgbClr val="FF9900"/>
                </a:solidFill>
              </a:rPr>
              <a:t> </a:t>
            </a:r>
            <a:r>
              <a:rPr lang="pt-BR" b="1" dirty="0">
                <a:solidFill>
                  <a:srgbClr val="FF9900"/>
                </a:solidFill>
              </a:rPr>
              <a:t>Z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366963"/>
            <a:ext cx="10363200" cy="3898900"/>
          </a:xfrm>
        </p:spPr>
        <p:txBody>
          <a:bodyPr/>
          <a:lstStyle/>
          <a:p>
            <a:pPr algn="just" fontAlgn="auto">
              <a:spcAft>
                <a:spcPts val="0"/>
              </a:spcAft>
              <a:defRPr/>
            </a:pPr>
            <a:r>
              <a:rPr lang="pt-BR" sz="2800" dirty="0"/>
              <a:t>A análise dos parâmetros antropométricos de uma criança deve ser feita levando-se em conta a variabilidade individual em uma população saudável. </a:t>
            </a:r>
            <a:endParaRPr lang="pt-BR" sz="2800" dirty="0" smtClean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800" dirty="0" smtClean="0"/>
              <a:t>melhor </a:t>
            </a:r>
            <a:r>
              <a:rPr lang="pt-BR" sz="2800" dirty="0"/>
              <a:t>critério para a </a:t>
            </a:r>
            <a:r>
              <a:rPr lang="pt-BR" sz="2800" u="sng" dirty="0" smtClean="0"/>
              <a:t>normalidade</a:t>
            </a:r>
            <a:r>
              <a:rPr lang="pt-BR" sz="2800" dirty="0" smtClean="0"/>
              <a:t>:</a:t>
            </a:r>
          </a:p>
        </p:txBody>
      </p:sp>
      <p:sp>
        <p:nvSpPr>
          <p:cNvPr id="23556" name="CaixaDeTexto 3"/>
          <p:cNvSpPr txBox="1">
            <a:spLocks noChangeArrowheads="1"/>
          </p:cNvSpPr>
          <p:nvPr/>
        </p:nvSpPr>
        <p:spPr bwMode="auto">
          <a:xfrm>
            <a:off x="2905125" y="5943600"/>
            <a:ext cx="83724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 b="1">
                <a:latin typeface="Tw Cen MT"/>
              </a:rPr>
              <a:t> </a:t>
            </a:r>
            <a:r>
              <a:rPr lang="pt-BR" sz="1400" b="1">
                <a:solidFill>
                  <a:schemeClr val="accent2"/>
                </a:solidFill>
                <a:latin typeface="Tw Cen MT"/>
              </a:rPr>
              <a:t>"Saúde da criança: acompanhamento do crescimento e desenvolvimento infantil." (MS 2002).</a:t>
            </a:r>
            <a:endParaRPr lang="pt-BR" sz="1400">
              <a:solidFill>
                <a:schemeClr val="accent2"/>
              </a:solidFill>
              <a:latin typeface="Tw Cen MT"/>
            </a:endParaRPr>
          </a:p>
        </p:txBody>
      </p:sp>
      <p:sp>
        <p:nvSpPr>
          <p:cNvPr id="23557" name="Retângulo 4"/>
          <p:cNvSpPr>
            <a:spLocks noChangeArrowheads="1"/>
          </p:cNvSpPr>
          <p:nvPr/>
        </p:nvSpPr>
        <p:spPr bwMode="auto">
          <a:xfrm>
            <a:off x="3441700" y="5257800"/>
            <a:ext cx="42370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800" b="1">
                <a:solidFill>
                  <a:srgbClr val="FF0000"/>
                </a:solidFill>
                <a:latin typeface="Tw Cen MT"/>
              </a:rPr>
              <a:t>Escore Z entre +2 e -2</a:t>
            </a:r>
          </a:p>
        </p:txBody>
      </p:sp>
      <p:sp>
        <p:nvSpPr>
          <p:cNvPr id="23558" name="CaixaDeTexto 5"/>
          <p:cNvSpPr txBox="1">
            <a:spLocks noChangeArrowheads="1"/>
          </p:cNvSpPr>
          <p:nvPr/>
        </p:nvSpPr>
        <p:spPr bwMode="auto">
          <a:xfrm>
            <a:off x="5768975" y="6018213"/>
            <a:ext cx="9001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>
              <a:latin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FF9900"/>
                </a:solidFill>
              </a:rPr>
              <a:t>Escore z</a:t>
            </a:r>
            <a:endParaRPr lang="pt-BR" b="1" dirty="0">
              <a:solidFill>
                <a:srgbClr val="FF99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300038" y="2365375"/>
            <a:ext cx="11591925" cy="3424238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b="1" dirty="0" smtClean="0"/>
              <a:t>Fórmula: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b="1" u="sng" dirty="0" smtClean="0"/>
          </a:p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b="1" u="sng" dirty="0" smtClean="0"/>
              <a:t>Valor observado para o indivíduo – valor da média do referencial</a:t>
            </a:r>
          </a:p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b="1" dirty="0" smtClean="0"/>
              <a:t>Desvio padrão do referencial</a:t>
            </a:r>
            <a:endParaRPr lang="pt-BR" sz="2400" b="1" dirty="0"/>
          </a:p>
        </p:txBody>
      </p:sp>
      <p:sp>
        <p:nvSpPr>
          <p:cNvPr id="24580" name="CaixaDeTexto 3"/>
          <p:cNvSpPr txBox="1">
            <a:spLocks noChangeArrowheads="1"/>
          </p:cNvSpPr>
          <p:nvPr/>
        </p:nvSpPr>
        <p:spPr bwMode="auto">
          <a:xfrm>
            <a:off x="3194050" y="5789613"/>
            <a:ext cx="83089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 b="1">
                <a:solidFill>
                  <a:schemeClr val="accent2"/>
                </a:solidFill>
                <a:latin typeface="Tw Cen MT"/>
              </a:rPr>
              <a:t> "Saúde da criança: acompanhamento do crescimento e desenvolvimento infantil." (MS 2002).</a:t>
            </a:r>
            <a:endParaRPr lang="pt-BR" sz="1400">
              <a:solidFill>
                <a:schemeClr val="accent2"/>
              </a:solidFill>
              <a:latin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Espaço Reservado para Conteúdo 3"/>
          <p:cNvPicPr>
            <a:picLocks noGrp="1" noChangeAspect="1"/>
          </p:cNvPicPr>
          <p:nvPr>
            <p:ph sz="quarter" idx="13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252663" y="1209675"/>
            <a:ext cx="7686675" cy="5627688"/>
          </a:xfrm>
        </p:spPr>
      </p:pic>
      <p:sp>
        <p:nvSpPr>
          <p:cNvPr id="25603" name="CaixaDeTexto 4"/>
          <p:cNvSpPr txBox="1">
            <a:spLocks noChangeArrowheads="1"/>
          </p:cNvSpPr>
          <p:nvPr/>
        </p:nvSpPr>
        <p:spPr bwMode="auto">
          <a:xfrm>
            <a:off x="1025525" y="234950"/>
            <a:ext cx="106791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400" b="1">
                <a:latin typeface="Tw Cen MT"/>
              </a:rPr>
              <a:t>Correspondência entre valores de Escore Z e percentis na curva de Gauss de distribuição Normal (Média = Mediana)</a:t>
            </a:r>
          </a:p>
        </p:txBody>
      </p:sp>
      <p:sp>
        <p:nvSpPr>
          <p:cNvPr id="25604" name="CaixaDeTexto 1"/>
          <p:cNvSpPr txBox="1">
            <a:spLocks noChangeArrowheads="1"/>
          </p:cNvSpPr>
          <p:nvPr/>
        </p:nvSpPr>
        <p:spPr bwMode="auto">
          <a:xfrm>
            <a:off x="1936750" y="6389688"/>
            <a:ext cx="86375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 b="1">
                <a:solidFill>
                  <a:schemeClr val="accent2"/>
                </a:solidFill>
                <a:latin typeface="Tw Cen MT"/>
              </a:rPr>
              <a:t> "Saúde da criança: acompanhamento do crescimento e desenvolvimento infantil." (MS 2002).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FF9900"/>
                </a:solidFill>
              </a:rPr>
              <a:t>“Catch-</a:t>
            </a:r>
            <a:r>
              <a:rPr lang="pt-BR" b="1" dirty="0" err="1" smtClean="0">
                <a:solidFill>
                  <a:srgbClr val="FF9900"/>
                </a:solidFill>
              </a:rPr>
              <a:t>up</a:t>
            </a:r>
            <a:r>
              <a:rPr lang="pt-BR" b="1" dirty="0" smtClean="0">
                <a:solidFill>
                  <a:srgbClr val="FF9900"/>
                </a:solidFill>
              </a:rPr>
              <a:t>”</a:t>
            </a:r>
            <a:endParaRPr lang="pt-BR" b="1" dirty="0">
              <a:solidFill>
                <a:srgbClr val="FF99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828800"/>
            <a:ext cx="10363200" cy="446405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800" i="1" dirty="0" smtClean="0"/>
              <a:t>Catch-</a:t>
            </a:r>
            <a:r>
              <a:rPr lang="pt-BR" sz="2800" i="1" dirty="0" err="1" smtClean="0"/>
              <a:t>up</a:t>
            </a:r>
            <a:r>
              <a:rPr lang="pt-BR" sz="2800" i="1" dirty="0" smtClean="0"/>
              <a:t> </a:t>
            </a:r>
            <a:r>
              <a:rPr lang="pt-BR" sz="2800" dirty="0"/>
              <a:t>ou crescimento acelerado: </a:t>
            </a:r>
            <a:endParaRPr lang="pt-BR" sz="28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800" b="1" dirty="0" smtClean="0"/>
              <a:t>aumento </a:t>
            </a:r>
            <a:r>
              <a:rPr lang="pt-BR" sz="2800" b="1" dirty="0">
                <a:solidFill>
                  <a:srgbClr val="FF9900"/>
                </a:solidFill>
              </a:rPr>
              <a:t>0,67</a:t>
            </a:r>
            <a:r>
              <a:rPr lang="pt-BR" sz="2800" b="1" dirty="0"/>
              <a:t> entre dois escores-z </a:t>
            </a:r>
            <a:r>
              <a:rPr lang="pt-BR" sz="2800" b="1" dirty="0" smtClean="0"/>
              <a:t>consecutivos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800" b="1" dirty="0" smtClean="0"/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b="1" dirty="0" smtClean="0">
                <a:solidFill>
                  <a:srgbClr val="FF9900"/>
                </a:solidFill>
              </a:rPr>
              <a:t>**</a:t>
            </a:r>
            <a:r>
              <a:rPr lang="pt-BR" sz="2400" b="1" dirty="0" smtClean="0"/>
              <a:t> </a:t>
            </a:r>
            <a:r>
              <a:rPr lang="pt-BR" sz="2400" b="1" dirty="0"/>
              <a:t>Os primeiros três meses após o termo representam o período crítico para a ocorrência de </a:t>
            </a:r>
            <a:r>
              <a:rPr lang="pt-BR" sz="2400" b="1" i="1" dirty="0"/>
              <a:t>catch-</a:t>
            </a:r>
            <a:r>
              <a:rPr lang="pt-BR" sz="2400" b="1" i="1" dirty="0" err="1"/>
              <a:t>up</a:t>
            </a:r>
            <a:r>
              <a:rPr lang="pt-BR" sz="2400" b="1" i="1" dirty="0"/>
              <a:t>,</a:t>
            </a:r>
            <a:r>
              <a:rPr lang="pt-BR" sz="2400" b="1" dirty="0"/>
              <a:t> cuja </a:t>
            </a:r>
            <a:r>
              <a:rPr lang="pt-BR" sz="2400" b="1" dirty="0" err="1"/>
              <a:t>seqüência</a:t>
            </a:r>
            <a:r>
              <a:rPr lang="pt-BR" sz="2400" b="1" dirty="0"/>
              <a:t> é: perímetro cefálico, comprimento e </a:t>
            </a:r>
            <a:r>
              <a:rPr lang="pt-BR" sz="2400" b="1" dirty="0" smtClean="0"/>
              <a:t>peso  </a:t>
            </a:r>
            <a:endParaRPr lang="pt-BR" sz="2400" b="1" dirty="0"/>
          </a:p>
        </p:txBody>
      </p:sp>
      <p:sp>
        <p:nvSpPr>
          <p:cNvPr id="26628" name="CaixaDeTexto 3"/>
          <p:cNvSpPr txBox="1">
            <a:spLocks noChangeArrowheads="1"/>
          </p:cNvSpPr>
          <p:nvPr/>
        </p:nvSpPr>
        <p:spPr bwMode="auto">
          <a:xfrm>
            <a:off x="8693150" y="5829300"/>
            <a:ext cx="25844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 i="1">
                <a:solidFill>
                  <a:schemeClr val="accent2"/>
                </a:solidFill>
                <a:latin typeface="Tw Cen MT"/>
              </a:rPr>
              <a:t>apud</a:t>
            </a:r>
            <a:r>
              <a:rPr lang="pt-BR" b="1">
                <a:solidFill>
                  <a:schemeClr val="accent2"/>
                </a:solidFill>
                <a:latin typeface="Tw Cen MT"/>
              </a:rPr>
              <a:t> RUGOLO (2007)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FF9900"/>
                </a:solidFill>
              </a:rPr>
              <a:t>“catch-</a:t>
            </a:r>
            <a:r>
              <a:rPr lang="pt-BR" b="1" dirty="0" err="1" smtClean="0">
                <a:solidFill>
                  <a:srgbClr val="FF9900"/>
                </a:solidFill>
              </a:rPr>
              <a:t>down</a:t>
            </a:r>
            <a:r>
              <a:rPr lang="pt-BR" b="1" dirty="0" smtClean="0">
                <a:solidFill>
                  <a:srgbClr val="FF9900"/>
                </a:solidFill>
              </a:rPr>
              <a:t>”</a:t>
            </a:r>
            <a:endParaRPr lang="pt-BR" b="1" dirty="0">
              <a:solidFill>
                <a:srgbClr val="FF99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366963"/>
            <a:ext cx="10363200" cy="3946525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 algn="ctr">
              <a:buFont typeface="Arial" pitchFamily="34" charset="0"/>
              <a:buNone/>
            </a:pPr>
            <a:r>
              <a:rPr lang="pt-BR" sz="2800" i="1" cap="none" smtClean="0"/>
              <a:t>CATCH-DOWN</a:t>
            </a:r>
            <a:r>
              <a:rPr lang="pt-BR" sz="2800" cap="none" smtClean="0"/>
              <a:t> OU DESACELERAÇÃO DO CRESCIMENTO: </a:t>
            </a:r>
          </a:p>
          <a:p>
            <a:pPr marL="0" indent="0" algn="ctr">
              <a:buFont typeface="Arial" pitchFamily="34" charset="0"/>
              <a:buNone/>
            </a:pPr>
            <a:r>
              <a:rPr lang="pt-BR" sz="2800" b="1" cap="none" smtClean="0"/>
              <a:t>DIMINUIÇÃO </a:t>
            </a:r>
            <a:r>
              <a:rPr lang="pt-BR" sz="2800" b="1" cap="none" smtClean="0">
                <a:solidFill>
                  <a:srgbClr val="FF9900"/>
                </a:solidFill>
              </a:rPr>
              <a:t>0,67 </a:t>
            </a:r>
            <a:r>
              <a:rPr lang="pt-BR" sz="2800" b="1" cap="none" smtClean="0"/>
              <a:t>ENTRE DOIS ESCORES-Z CONSECUTIVOS</a:t>
            </a:r>
          </a:p>
          <a:p>
            <a:pPr marL="0" indent="0" algn="ctr">
              <a:buFont typeface="Arial" pitchFamily="34" charset="0"/>
              <a:buNone/>
            </a:pPr>
            <a:endParaRPr lang="pt-BR" sz="2800" cap="none" smtClean="0"/>
          </a:p>
          <a:p>
            <a:pPr marL="0" indent="0" algn="just">
              <a:buFont typeface="Arial" pitchFamily="34" charset="0"/>
              <a:buNone/>
            </a:pPr>
            <a:r>
              <a:rPr lang="pt-BR" sz="2800" b="1" cap="none" smtClean="0">
                <a:solidFill>
                  <a:srgbClr val="FF9900"/>
                </a:solidFill>
              </a:rPr>
              <a:t>**</a:t>
            </a:r>
            <a:r>
              <a:rPr lang="pt-BR" sz="2800" cap="none" smtClean="0"/>
              <a:t> </a:t>
            </a:r>
            <a:r>
              <a:rPr lang="pt-BR" sz="2600" b="1" i="1" cap="none" smtClean="0">
                <a:solidFill>
                  <a:srgbClr val="C00000"/>
                </a:solidFill>
              </a:rPr>
              <a:t>CATCH-DOWN</a:t>
            </a:r>
            <a:r>
              <a:rPr lang="pt-BR" sz="2600" b="1" cap="none" smtClean="0">
                <a:solidFill>
                  <a:srgbClr val="C00000"/>
                </a:solidFill>
              </a:rPr>
              <a:t> ÀS 36 SEMANAS DE IGPC EM RELAÇÃO AO PESO DE NASCIMENTO </a:t>
            </a:r>
            <a:r>
              <a:rPr lang="pt-BR" sz="2600" b="1" cap="none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→</a:t>
            </a:r>
            <a:r>
              <a:rPr lang="pt-BR" sz="2600" b="1" cap="none" smtClean="0">
                <a:solidFill>
                  <a:srgbClr val="C00000"/>
                </a:solidFill>
              </a:rPr>
              <a:t> MARCADOR DE GRAVE DÉFICIT NUTRICIONAL</a:t>
            </a:r>
          </a:p>
        </p:txBody>
      </p:sp>
      <p:sp>
        <p:nvSpPr>
          <p:cNvPr id="27652" name="CaixaDeTexto 3"/>
          <p:cNvSpPr txBox="1">
            <a:spLocks noChangeArrowheads="1"/>
          </p:cNvSpPr>
          <p:nvPr/>
        </p:nvSpPr>
        <p:spPr bwMode="auto">
          <a:xfrm>
            <a:off x="8693150" y="5943600"/>
            <a:ext cx="25844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 i="1">
                <a:solidFill>
                  <a:schemeClr val="accent2"/>
                </a:solidFill>
                <a:latin typeface="Tw Cen MT"/>
              </a:rPr>
              <a:t>apud</a:t>
            </a:r>
            <a:r>
              <a:rPr lang="pt-BR" b="1">
                <a:solidFill>
                  <a:schemeClr val="accent2"/>
                </a:solidFill>
                <a:latin typeface="Tw Cen MT"/>
              </a:rPr>
              <a:t> RUGOLO (2007)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1130300"/>
            <a:ext cx="10363200" cy="25114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4000" b="1" dirty="0" smtClean="0">
                <a:solidFill>
                  <a:schemeClr val="accent6">
                    <a:lumMod val="50000"/>
                  </a:schemeClr>
                </a:solidFill>
              </a:rPr>
              <a:t>Crescimento extra uterino do prematuro</a:t>
            </a:r>
            <a:endParaRPr lang="pt-BR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rgbClr val="FF9900"/>
                </a:solidFill>
              </a:rPr>
              <a:t>Crescimento extrauterino de prematuros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090738"/>
            <a:ext cx="10363200" cy="342265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800" b="1" dirty="0" smtClean="0"/>
              <a:t>objeto </a:t>
            </a:r>
            <a:r>
              <a:rPr lang="pt-BR" sz="2800" b="1" dirty="0"/>
              <a:t>de estudos </a:t>
            </a:r>
            <a:r>
              <a:rPr lang="pt-BR" sz="2800" b="1" dirty="0" smtClean="0"/>
              <a:t>recentes em prematuros </a:t>
            </a:r>
            <a:r>
              <a:rPr lang="pt-BR" sz="2800" b="1" dirty="0"/>
              <a:t>de </a:t>
            </a:r>
            <a:r>
              <a:rPr lang="pt-BR" sz="2800" b="1" dirty="0" smtClean="0"/>
              <a:t>muito </a:t>
            </a:r>
            <a:r>
              <a:rPr lang="pt-BR" sz="2800" b="1" dirty="0"/>
              <a:t>baixo peso ao nascer (MBP</a:t>
            </a:r>
            <a:r>
              <a:rPr lang="pt-BR" sz="2800" b="1" dirty="0" smtClean="0"/>
              <a:t>)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pt-BR" sz="2800" b="1" dirty="0" smtClean="0"/>
              <a:t>resulta </a:t>
            </a:r>
            <a:r>
              <a:rPr lang="pt-BR" sz="2800" b="1" dirty="0"/>
              <a:t>de </a:t>
            </a:r>
            <a:r>
              <a:rPr lang="pt-BR" sz="2800" b="1" dirty="0" smtClean="0"/>
              <a:t>interação </a:t>
            </a:r>
            <a:r>
              <a:rPr lang="pt-BR" sz="2800" b="1" dirty="0"/>
              <a:t>complexa de fatores genéticos e ambientais, incluindo nutrição inadequada</a:t>
            </a:r>
            <a:r>
              <a:rPr lang="pt-BR" sz="2800" b="1" dirty="0" smtClean="0"/>
              <a:t>, morbidades </a:t>
            </a:r>
            <a:r>
              <a:rPr lang="pt-BR" sz="2800" b="1" dirty="0"/>
              <a:t>que afetam as necessidades de nutrientes, </a:t>
            </a:r>
            <a:r>
              <a:rPr lang="pt-BR" sz="2800" b="1" dirty="0" smtClean="0"/>
              <a:t> anormalidades </a:t>
            </a:r>
            <a:r>
              <a:rPr lang="pt-BR" sz="2800" b="1" dirty="0"/>
              <a:t>endócrinas e tratamentos recebidos. </a:t>
            </a:r>
            <a:endParaRPr lang="pt-BR" sz="2800" b="1" dirty="0" smtClean="0"/>
          </a:p>
        </p:txBody>
      </p:sp>
      <p:sp>
        <p:nvSpPr>
          <p:cNvPr id="5" name="CaixaDeTexto 4"/>
          <p:cNvSpPr txBox="1"/>
          <p:nvPr/>
        </p:nvSpPr>
        <p:spPr>
          <a:xfrm>
            <a:off x="9153525" y="5818188"/>
            <a:ext cx="220027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(</a:t>
            </a:r>
            <a:r>
              <a:rPr lang="pt-BR" b="1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Coverston</a:t>
            </a:r>
            <a:r>
              <a:rPr lang="pt-BR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, 2005)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rgbClr val="FF9900"/>
                </a:solidFill>
              </a:rPr>
              <a:t>Crescimento extrauterino de </a:t>
            </a:r>
            <a:r>
              <a:rPr lang="pt-BR" b="1" dirty="0" smtClean="0">
                <a:solidFill>
                  <a:srgbClr val="FF9900"/>
                </a:solidFill>
              </a:rPr>
              <a:t>prematuros - fases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214563"/>
            <a:ext cx="10363200" cy="3424237"/>
          </a:xfrm>
        </p:spPr>
        <p:txBody>
          <a:bodyPr>
            <a:no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600" b="1" dirty="0" smtClean="0">
                <a:solidFill>
                  <a:srgbClr val="FF9900"/>
                </a:solidFill>
              </a:rPr>
              <a:t>Fase 1:</a:t>
            </a:r>
            <a:r>
              <a:rPr lang="pt-BR" sz="2600" b="1" dirty="0" smtClean="0"/>
              <a:t> </a:t>
            </a:r>
            <a:r>
              <a:rPr lang="pt-BR" sz="2600" b="1" dirty="0" smtClean="0">
                <a:solidFill>
                  <a:schemeClr val="accent6">
                    <a:lumMod val="50000"/>
                  </a:schemeClr>
                </a:solidFill>
              </a:rPr>
              <a:t>retardo do crescimento – perda de peso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smtClean="0"/>
              <a:t>Gasto energético para manter funções vitais fora do ambiente uterino &gt; &gt; gasto para manter o crescimento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smtClean="0"/>
              <a:t>Intensidade e duração inversamente relacionada à </a:t>
            </a:r>
            <a:r>
              <a:rPr lang="pt-BR" sz="2600" b="1" dirty="0" err="1" smtClean="0"/>
              <a:t>ig</a:t>
            </a:r>
            <a:r>
              <a:rPr lang="pt-BR" sz="2600" b="1" dirty="0" smtClean="0"/>
              <a:t> e ao </a:t>
            </a:r>
            <a:r>
              <a:rPr lang="pt-BR" sz="2600" b="1" dirty="0" err="1" smtClean="0"/>
              <a:t>Pn</a:t>
            </a:r>
            <a:r>
              <a:rPr lang="pt-BR" sz="2600" b="1" dirty="0" smtClean="0"/>
              <a:t> e diretamente relacionada à gravidade do quadro neonatal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smtClean="0"/>
              <a:t>Peso mais baixo entre o 4º e o 7º dia de vida.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9604375" y="5751513"/>
            <a:ext cx="1673225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EUSER (2008)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rgbClr val="FF9900"/>
                </a:solidFill>
              </a:rPr>
              <a:t>Crescimento extrauterino de prematuros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214563"/>
            <a:ext cx="10363200" cy="3424237"/>
          </a:xfrm>
        </p:spPr>
        <p:txBody>
          <a:bodyPr>
            <a:no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600" b="1" dirty="0" smtClean="0">
                <a:solidFill>
                  <a:srgbClr val="FF9900"/>
                </a:solidFill>
              </a:rPr>
              <a:t>Fase 2:</a:t>
            </a:r>
            <a:r>
              <a:rPr lang="pt-BR" sz="2600" b="1" dirty="0" smtClean="0"/>
              <a:t> </a:t>
            </a:r>
            <a:r>
              <a:rPr lang="pt-BR" sz="2600" b="1" dirty="0" smtClean="0">
                <a:solidFill>
                  <a:schemeClr val="accent6">
                    <a:lumMod val="50000"/>
                  </a:schemeClr>
                </a:solidFill>
              </a:rPr>
              <a:t>Fase de transição – para de perder peso e há discreto aumento do comprimento e do </a:t>
            </a:r>
            <a:r>
              <a:rPr lang="pt-BR" sz="2600" b="1" dirty="0" err="1" smtClean="0">
                <a:solidFill>
                  <a:schemeClr val="accent6">
                    <a:lumMod val="50000"/>
                  </a:schemeClr>
                </a:solidFill>
              </a:rPr>
              <a:t>pc</a:t>
            </a:r>
            <a:endParaRPr lang="pt-BR" sz="26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smtClean="0"/>
              <a:t>Estabilização das intercorrências clínicas e melhor aporte calórico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smtClean="0"/>
              <a:t>O PN é recuperado entre o 8º e o 24º dia de vida (mais precoce quanto maior o </a:t>
            </a:r>
            <a:r>
              <a:rPr lang="pt-BR" sz="2600" b="1" dirty="0" err="1" smtClean="0"/>
              <a:t>rn</a:t>
            </a:r>
            <a:r>
              <a:rPr lang="pt-BR" sz="2600" b="1" dirty="0" smtClean="0"/>
              <a:t>)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9063038" y="5808663"/>
            <a:ext cx="1674812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EUSER (2008)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515938"/>
            <a:ext cx="10363200" cy="15954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rgbClr val="FF9900"/>
                </a:solidFill>
              </a:rPr>
              <a:t>Crescimento extrauterino de prematuros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111375"/>
            <a:ext cx="10363200" cy="4638675"/>
          </a:xfrm>
        </p:spPr>
        <p:txBody>
          <a:bodyPr>
            <a:no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600" b="1" dirty="0" smtClean="0">
                <a:solidFill>
                  <a:srgbClr val="FF9900"/>
                </a:solidFill>
              </a:rPr>
              <a:t>Fase 3:</a:t>
            </a:r>
            <a:r>
              <a:rPr lang="pt-BR" sz="2600" b="1" dirty="0" smtClean="0"/>
              <a:t> </a:t>
            </a:r>
            <a:r>
              <a:rPr lang="pt-BR" sz="2600" b="1" dirty="0" smtClean="0">
                <a:solidFill>
                  <a:schemeClr val="accent6">
                    <a:lumMod val="50000"/>
                  </a:schemeClr>
                </a:solidFill>
              </a:rPr>
              <a:t>recuperação do crescimento (</a:t>
            </a:r>
            <a:r>
              <a:rPr lang="pt-BR" sz="2600" b="1" i="1" dirty="0" smtClean="0">
                <a:solidFill>
                  <a:schemeClr val="accent6">
                    <a:lumMod val="50000"/>
                  </a:schemeClr>
                </a:solidFill>
              </a:rPr>
              <a:t>catch-</a:t>
            </a:r>
            <a:r>
              <a:rPr lang="pt-BR" sz="2600" b="1" i="1" dirty="0" err="1" smtClean="0">
                <a:solidFill>
                  <a:schemeClr val="accent6">
                    <a:lumMod val="50000"/>
                  </a:schemeClr>
                </a:solidFill>
              </a:rPr>
              <a:t>up</a:t>
            </a:r>
            <a:r>
              <a:rPr lang="pt-BR" sz="2600" b="1" i="1" dirty="0" smtClean="0">
                <a:solidFill>
                  <a:schemeClr val="accent6">
                    <a:lumMod val="50000"/>
                  </a:schemeClr>
                </a:solidFill>
              </a:rPr>
              <a:t>)</a:t>
            </a:r>
            <a:r>
              <a:rPr lang="pt-BR" sz="2600" b="1" dirty="0" smtClean="0">
                <a:solidFill>
                  <a:schemeClr val="accent6">
                    <a:lumMod val="50000"/>
                  </a:schemeClr>
                </a:solidFill>
              </a:rPr>
              <a:t> – aumento rápido de peso, estatura e </a:t>
            </a:r>
            <a:r>
              <a:rPr lang="pt-BR" sz="2600" b="1" dirty="0" err="1" smtClean="0">
                <a:solidFill>
                  <a:schemeClr val="accent6">
                    <a:lumMod val="50000"/>
                  </a:schemeClr>
                </a:solidFill>
              </a:rPr>
              <a:t>pc</a:t>
            </a:r>
            <a:endParaRPr lang="pt-BR" sz="26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smtClean="0"/>
              <a:t>Definição: variação do </a:t>
            </a:r>
            <a:r>
              <a:rPr lang="pt-BR" sz="2600" b="1" dirty="0" err="1" smtClean="0"/>
              <a:t>escore-z</a:t>
            </a:r>
            <a:r>
              <a:rPr lang="pt-BR" sz="2600" b="1" dirty="0" smtClean="0"/>
              <a:t> ≥ 0,67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smtClean="0"/>
              <a:t>Velocidade de crescimento acelerada = ascensão de um canal na curva de percentis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smtClean="0"/>
              <a:t>Aceleração máxima: 36 a 40 semanas de IGPC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smtClean="0"/>
              <a:t>1° </a:t>
            </a:r>
            <a:r>
              <a:rPr lang="pt-BR" sz="2600" b="1" dirty="0" err="1" smtClean="0"/>
              <a:t>Pc</a:t>
            </a:r>
            <a:r>
              <a:rPr lang="pt-BR" sz="2600" b="1" dirty="0" smtClean="0"/>
              <a:t> → 2º comprimento </a:t>
            </a:r>
            <a:r>
              <a:rPr lang="pt-BR" sz="2600" b="1" dirty="0"/>
              <a:t>→</a:t>
            </a:r>
            <a:r>
              <a:rPr lang="pt-BR" sz="2600" b="1" dirty="0" smtClean="0"/>
              <a:t> 3º peso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endParaRPr lang="pt-BR" sz="2400" b="1" dirty="0" smtClean="0"/>
          </a:p>
        </p:txBody>
      </p:sp>
      <p:sp>
        <p:nvSpPr>
          <p:cNvPr id="5" name="CaixaDeTexto 4"/>
          <p:cNvSpPr txBox="1"/>
          <p:nvPr/>
        </p:nvSpPr>
        <p:spPr>
          <a:xfrm>
            <a:off x="9063038" y="5808663"/>
            <a:ext cx="1674812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EUSER (2008)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rgbClr val="FF9900"/>
                </a:solidFill>
              </a:rPr>
              <a:t>Crescimento extrauterino de prematuros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1022350" y="2570163"/>
            <a:ext cx="10363200" cy="3424237"/>
          </a:xfrm>
        </p:spPr>
        <p:txBody>
          <a:bodyPr>
            <a:no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800" b="1" dirty="0" smtClean="0">
                <a:solidFill>
                  <a:srgbClr val="FF9900"/>
                </a:solidFill>
              </a:rPr>
              <a:t>Fase 4:</a:t>
            </a:r>
            <a:r>
              <a:rPr lang="pt-BR" sz="2800" b="1" dirty="0" smtClean="0"/>
              <a:t>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</a:rPr>
              <a:t>equilíbrio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800" b="1" dirty="0" smtClean="0"/>
              <a:t>Velocidade de crescimento comparável ao de crianças saudáveis nascidas à termo.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endParaRPr lang="pt-BR" sz="2400" b="1" dirty="0" smtClean="0"/>
          </a:p>
          <a:p>
            <a:pPr marL="0" indent="0" fontAlgn="auto">
              <a:spcAft>
                <a:spcPts val="0"/>
              </a:spcAft>
              <a:buClr>
                <a:srgbClr val="FF9900"/>
              </a:buClr>
              <a:buFont typeface="Arial" pitchFamily="34" charset="0"/>
              <a:buNone/>
              <a:defRPr/>
            </a:pPr>
            <a:endParaRPr lang="pt-BR" sz="2400" b="1" dirty="0" smtClean="0"/>
          </a:p>
        </p:txBody>
      </p:sp>
      <p:sp>
        <p:nvSpPr>
          <p:cNvPr id="5" name="CaixaDeTexto 4"/>
          <p:cNvSpPr txBox="1"/>
          <p:nvPr/>
        </p:nvSpPr>
        <p:spPr>
          <a:xfrm>
            <a:off x="9063038" y="5808663"/>
            <a:ext cx="1674812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EUSER (2008)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rgbClr val="FF9900"/>
                </a:solidFill>
              </a:rPr>
              <a:t>Crescimento extrauterino de prematuros</a:t>
            </a:r>
            <a:endParaRPr lang="pt-BR" dirty="0"/>
          </a:p>
        </p:txBody>
      </p:sp>
      <p:pic>
        <p:nvPicPr>
          <p:cNvPr id="34819" name="Espaço Reservado para Conteúdo 5"/>
          <p:cNvPicPr>
            <a:picLocks noGrp="1" noChangeAspect="1"/>
          </p:cNvPicPr>
          <p:nvPr>
            <p:ph sz="quarter" idx="13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85938" y="2074863"/>
            <a:ext cx="8620125" cy="2171700"/>
          </a:xfrm>
        </p:spPr>
      </p:pic>
      <p:sp>
        <p:nvSpPr>
          <p:cNvPr id="5" name="CaixaDeTexto 4"/>
          <p:cNvSpPr txBox="1"/>
          <p:nvPr/>
        </p:nvSpPr>
        <p:spPr>
          <a:xfrm>
            <a:off x="6670675" y="5945188"/>
            <a:ext cx="4916488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Cole. Arch Dis Child Fetal Neonatal (2013)</a:t>
            </a:r>
            <a:endParaRPr lang="pt-BR" b="1" dirty="0">
              <a:solidFill>
                <a:schemeClr val="accent6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275013" y="4468813"/>
            <a:ext cx="5641975" cy="120015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/>
              <a:t>Estudo longitudinal, multicêntrico, populacional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/>
              <a:t>Reino Unido, no período de 2006 a 2011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/>
              <a:t>Acompanhamento do ganho ponderal pós-natal de 5009 </a:t>
            </a:r>
            <a:r>
              <a:rPr lang="pt-BR" b="1" dirty="0" err="1"/>
              <a:t>RNs</a:t>
            </a:r>
            <a:r>
              <a:rPr lang="pt-BR" b="1" dirty="0"/>
              <a:t> com IG entre  22 e 31 semanas.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233363"/>
            <a:ext cx="10363200" cy="15954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rgbClr val="FF9900"/>
                </a:solidFill>
              </a:rPr>
              <a:t>Crescimento extrauterino de prematuros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462088"/>
            <a:ext cx="10363200" cy="4719637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pt-BR" b="1" cap="none" smtClean="0">
                <a:solidFill>
                  <a:srgbClr val="C00000"/>
                </a:solidFill>
              </a:rPr>
              <a:t>CONCLUSÕES DO ESTUDO: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pt-BR" b="1" cap="none" smtClean="0"/>
              <a:t>RN ≥ 29 SEMANAS LEVAM 2 SEMANAS PARA CESSAR A PERDA DE PESO, ENQUANTO </a:t>
            </a:r>
            <a:r>
              <a:rPr lang="pt-PT" b="1" cap="none" smtClean="0"/>
              <a:t>OS DE 22-24 SEMANAS LEVAM PELO MENOS 3 SEMANAS. 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pt-PT" b="1" cap="none" smtClean="0"/>
              <a:t>SUPORTE NUTRICIONAL IMEDIATO APRIMORADO, ALIADO A REDUÇÃO DA  GRAVIDADE DA DOENÇA PROVOCADA POR OUTRAS MELHORIAS NO CUIDADO, PODEM ENCURTAR ESSE PERÍODO.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pt-PT" b="1" cap="none" smtClean="0">
                <a:solidFill>
                  <a:srgbClr val="C00000"/>
                </a:solidFill>
              </a:rPr>
              <a:t>PICO DE GANHO DE PESO </a:t>
            </a:r>
            <a:r>
              <a:rPr lang="pt-PT" b="1" cap="none" smtClean="0"/>
              <a:t>OCORREU ÀS 32 SEMANAS COM 16 G/K/DIA E CAI PARA 8 G/K/DIA COM 42 SEMANAS.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pt-BR" b="1" cap="none" smtClean="0"/>
              <a:t>SUGERE A DEFINIÇÃO DO CANAL DE CRESCIMENTO A SER SEGUIDO QUANDO RECOMEÇA O GANHO DE PESO, E NÃO PELO PESO AO NASCER, DESDE QUE DENTRO DOS LIMITES FISIOLÓGICOS DE PERDA &lt; 15% DO PESO AO NASCER PARA O PT EXTREMO (SBP).</a:t>
            </a:r>
          </a:p>
        </p:txBody>
      </p:sp>
      <p:sp>
        <p:nvSpPr>
          <p:cNvPr id="4" name="Retângulo 3"/>
          <p:cNvSpPr/>
          <p:nvPr/>
        </p:nvSpPr>
        <p:spPr>
          <a:xfrm>
            <a:off x="6361113" y="5997575"/>
            <a:ext cx="4916487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Cole. Arch Dis Child Fetal Neonatal (2013)</a:t>
            </a:r>
            <a:endParaRPr lang="pt-BR" b="1" dirty="0">
              <a:solidFill>
                <a:schemeClr val="accent6">
                  <a:lumMod val="50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619125"/>
            <a:ext cx="10363200" cy="15954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FF9900"/>
                </a:solidFill>
              </a:rPr>
              <a:t>Restrição do Crescimento </a:t>
            </a:r>
            <a:r>
              <a:rPr lang="pt-BR" b="1" dirty="0">
                <a:solidFill>
                  <a:srgbClr val="FF9900"/>
                </a:solidFill>
              </a:rPr>
              <a:t>extrauterino de </a:t>
            </a:r>
            <a:r>
              <a:rPr lang="pt-BR" b="1" dirty="0" smtClean="0">
                <a:solidFill>
                  <a:srgbClr val="FF9900"/>
                </a:solidFill>
              </a:rPr>
              <a:t>prematuros – definição</a:t>
            </a:r>
            <a:endParaRPr lang="pt-BR" dirty="0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4"/>
          </p:nvPr>
        </p:nvSpPr>
        <p:spPr>
          <a:xfrm>
            <a:off x="1219200" y="2214563"/>
            <a:ext cx="10058400" cy="4333875"/>
          </a:xfrm>
        </p:spPr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Clr>
                <a:srgbClr val="FF9900"/>
              </a:buClr>
              <a:defRPr/>
            </a:pPr>
            <a:r>
              <a:rPr lang="pt-BR" sz="2800" b="1" dirty="0"/>
              <a:t>Redução do </a:t>
            </a:r>
            <a:r>
              <a:rPr lang="pt-BR" sz="2800" b="1" dirty="0" err="1"/>
              <a:t>escore-z</a:t>
            </a:r>
            <a:r>
              <a:rPr lang="pt-BR" sz="2800" b="1" dirty="0"/>
              <a:t> &gt; 0,67 entre 2 medidas consecutivas  ( </a:t>
            </a:r>
            <a:r>
              <a:rPr lang="pt-BR" sz="2800" b="1" dirty="0" err="1"/>
              <a:t>Ong</a:t>
            </a:r>
            <a:r>
              <a:rPr lang="pt-BR" sz="2800" b="1" dirty="0"/>
              <a:t>, 2000; </a:t>
            </a:r>
            <a:r>
              <a:rPr lang="pt-BR" sz="2800" b="1" dirty="0" err="1"/>
              <a:t>rugolo</a:t>
            </a:r>
            <a:r>
              <a:rPr lang="pt-BR" sz="2800" b="1" dirty="0"/>
              <a:t>, 2007) 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defRPr/>
            </a:pPr>
            <a:r>
              <a:rPr lang="pt-BR" sz="2800" b="1" dirty="0" err="1" smtClean="0"/>
              <a:t>Escore-z</a:t>
            </a:r>
            <a:r>
              <a:rPr lang="pt-BR" sz="2800" b="1" dirty="0" smtClean="0"/>
              <a:t> do Peso ou </a:t>
            </a:r>
            <a:r>
              <a:rPr lang="pt-BR" sz="2800" b="1" dirty="0" err="1" smtClean="0"/>
              <a:t>pc</a:t>
            </a:r>
            <a:r>
              <a:rPr lang="pt-BR" sz="2800" b="1" dirty="0" smtClean="0"/>
              <a:t> ≤ -2 para a idade gestacional </a:t>
            </a:r>
            <a:r>
              <a:rPr lang="pt-BR" sz="2800" b="1" dirty="0"/>
              <a:t>(lima, 2013) </a:t>
            </a:r>
            <a:endParaRPr lang="pt-BR" sz="2800" b="1" dirty="0" smtClean="0">
              <a:solidFill>
                <a:srgbClr val="FF9900"/>
              </a:solidFill>
            </a:endParaRPr>
          </a:p>
          <a:p>
            <a:pPr fontAlgn="auto">
              <a:spcAft>
                <a:spcPts val="0"/>
              </a:spcAft>
              <a:buClr>
                <a:srgbClr val="FF9900"/>
              </a:buClr>
              <a:defRPr/>
            </a:pPr>
            <a:r>
              <a:rPr lang="pt-BR" sz="2800" b="1" dirty="0" smtClean="0"/>
              <a:t>Peso abaixo do 10º percentil na 36ª semana de </a:t>
            </a:r>
            <a:r>
              <a:rPr lang="pt-BR" sz="2800" b="1" dirty="0" err="1" smtClean="0"/>
              <a:t>Igpc</a:t>
            </a:r>
            <a:r>
              <a:rPr lang="pt-BR" sz="2800" b="1" dirty="0" smtClean="0"/>
              <a:t> (</a:t>
            </a:r>
            <a:r>
              <a:rPr lang="pt-BR" sz="2800" b="1" dirty="0" err="1" smtClean="0"/>
              <a:t>euser</a:t>
            </a:r>
            <a:r>
              <a:rPr lang="pt-BR" sz="2800" b="1" dirty="0" smtClean="0"/>
              <a:t>, 2008) </a:t>
            </a:r>
            <a:endParaRPr lang="pt-BR" sz="2800" b="1" dirty="0" smtClean="0">
              <a:solidFill>
                <a:srgbClr val="FF9900"/>
              </a:solidFill>
            </a:endParaRPr>
          </a:p>
          <a:p>
            <a:pPr fontAlgn="auto">
              <a:spcAft>
                <a:spcPts val="0"/>
              </a:spcAft>
              <a:buClr>
                <a:srgbClr val="FF9900"/>
              </a:buClr>
              <a:defRPr/>
            </a:pPr>
            <a:r>
              <a:rPr lang="pt-BR" sz="2800" b="1" dirty="0" smtClean="0"/>
              <a:t>redução do </a:t>
            </a:r>
            <a:r>
              <a:rPr lang="pt-BR" sz="2800" b="1" dirty="0" err="1" smtClean="0"/>
              <a:t>escore-z</a:t>
            </a:r>
            <a:r>
              <a:rPr lang="pt-BR" sz="2800" b="1" dirty="0" smtClean="0"/>
              <a:t> &gt; 2 entre o nascimento e a 36ª semana de </a:t>
            </a:r>
            <a:r>
              <a:rPr lang="pt-BR" sz="2800" b="1" dirty="0" err="1" smtClean="0"/>
              <a:t>igpc</a:t>
            </a:r>
            <a:r>
              <a:rPr lang="pt-BR" sz="2800" b="1" dirty="0" smtClean="0"/>
              <a:t> (</a:t>
            </a:r>
            <a:r>
              <a:rPr lang="pt-BR" sz="2800" b="1" dirty="0" err="1" smtClean="0"/>
              <a:t>euser</a:t>
            </a:r>
            <a:r>
              <a:rPr lang="pt-BR" sz="2800" b="1" dirty="0" smtClean="0"/>
              <a:t>, 2008) </a:t>
            </a:r>
            <a:endParaRPr lang="pt-BR" sz="2800" b="1" dirty="0" smtClean="0">
              <a:solidFill>
                <a:srgbClr val="FF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619125"/>
            <a:ext cx="10363200" cy="15954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FF9900"/>
                </a:solidFill>
              </a:rPr>
              <a:t>Restrição do Crescimento </a:t>
            </a:r>
            <a:r>
              <a:rPr lang="pt-BR" b="1" dirty="0">
                <a:solidFill>
                  <a:srgbClr val="FF9900"/>
                </a:solidFill>
              </a:rPr>
              <a:t>extrauterino de </a:t>
            </a:r>
            <a:r>
              <a:rPr lang="pt-BR" b="1" dirty="0" smtClean="0">
                <a:solidFill>
                  <a:srgbClr val="FF9900"/>
                </a:solidFill>
              </a:rPr>
              <a:t>prematuros – fatores de risco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976438"/>
            <a:ext cx="5105400" cy="3424237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smtClean="0"/>
              <a:t>Displasia </a:t>
            </a:r>
            <a:r>
              <a:rPr lang="pt-BR" sz="2600" b="1" dirty="0" err="1" smtClean="0"/>
              <a:t>broncopulmonar</a:t>
            </a:r>
            <a:endParaRPr lang="pt-BR" sz="2600" b="1" dirty="0" smtClean="0"/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err="1" smtClean="0"/>
              <a:t>Enterocolite</a:t>
            </a:r>
            <a:r>
              <a:rPr lang="pt-BR" sz="2600" b="1" dirty="0" smtClean="0"/>
              <a:t> necrotizante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smtClean="0"/>
              <a:t>Uso pós-natal de </a:t>
            </a:r>
            <a:r>
              <a:rPr lang="pt-BR" sz="2600" b="1" dirty="0" err="1" smtClean="0"/>
              <a:t>corticóide</a:t>
            </a:r>
            <a:endParaRPr lang="pt-BR" sz="2600" b="1" dirty="0" smtClean="0"/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smtClean="0"/>
              <a:t>Retardo do crescimento intrauterino (RCIU)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b="1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600" b="1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600" b="1" dirty="0" smtClean="0"/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14"/>
          </p:nvPr>
        </p:nvSpPr>
        <p:spPr>
          <a:xfrm>
            <a:off x="6249988" y="2095500"/>
            <a:ext cx="5105400" cy="3424238"/>
          </a:xfrm>
        </p:spPr>
        <p:txBody>
          <a:bodyPr/>
          <a:lstStyle/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/>
              <a:t>RN </a:t>
            </a:r>
            <a:r>
              <a:rPr lang="pt-BR" sz="2600" b="1" dirty="0" err="1"/>
              <a:t>pig</a:t>
            </a:r>
            <a:endParaRPr lang="pt-BR" sz="2600" b="1" dirty="0"/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/>
              <a:t>Sexo masculino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/>
              <a:t>Hipertensão </a:t>
            </a:r>
            <a:r>
              <a:rPr lang="pt-BR" sz="2600" b="1" dirty="0" smtClean="0"/>
              <a:t>materna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smtClean="0"/>
              <a:t>Altos níveis de </a:t>
            </a:r>
            <a:r>
              <a:rPr lang="pt-BR" sz="2600" b="1" dirty="0" err="1" smtClean="0"/>
              <a:t>fosfatase</a:t>
            </a:r>
            <a:r>
              <a:rPr lang="pt-BR" sz="2600" b="1" dirty="0" smtClean="0"/>
              <a:t> alcalina durante o período neonatal</a:t>
            </a:r>
            <a:endParaRPr lang="pt-BR" sz="2600" b="1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9063038" y="5808663"/>
            <a:ext cx="1674812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EUSER (2008)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FF9900"/>
                </a:solidFill>
              </a:rPr>
              <a:t>Restrição do Crescimento </a:t>
            </a:r>
            <a:r>
              <a:rPr lang="pt-BR" b="1" dirty="0">
                <a:solidFill>
                  <a:srgbClr val="FF9900"/>
                </a:solidFill>
              </a:rPr>
              <a:t>extrauterino de </a:t>
            </a:r>
            <a:r>
              <a:rPr lang="pt-BR" b="1" dirty="0" smtClean="0">
                <a:solidFill>
                  <a:srgbClr val="FF9900"/>
                </a:solidFill>
              </a:rPr>
              <a:t>prematuros - consequências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111375"/>
            <a:ext cx="10363200" cy="4021138"/>
          </a:xfrm>
        </p:spPr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800" b="1" dirty="0">
                <a:solidFill>
                  <a:srgbClr val="C00000"/>
                </a:solidFill>
              </a:rPr>
              <a:t>falha de crescimento </a:t>
            </a:r>
            <a:r>
              <a:rPr lang="pt-BR" sz="2800" b="1" dirty="0"/>
              <a:t>nos primeiros dois anos de vida (Rugolo,2007</a:t>
            </a:r>
            <a:r>
              <a:rPr lang="pt-BR" sz="2800" b="1" dirty="0" smtClean="0"/>
              <a:t>).</a:t>
            </a:r>
          </a:p>
          <a:p>
            <a:pPr algn="just" fontAlgn="auto">
              <a:lnSpc>
                <a:spcPct val="100000"/>
              </a:lnSpc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altLang="pt-BR" sz="2800" b="1" dirty="0" smtClean="0"/>
              <a:t>restrição </a:t>
            </a:r>
            <a:r>
              <a:rPr lang="pt-BR" altLang="pt-BR" sz="2800" b="1" dirty="0"/>
              <a:t>do crescimento dos glomérulos renais e </a:t>
            </a:r>
            <a:r>
              <a:rPr lang="pt-BR" altLang="pt-BR" sz="2800" b="1" dirty="0">
                <a:solidFill>
                  <a:srgbClr val="CC3300"/>
                </a:solidFill>
              </a:rPr>
              <a:t>diminuição do tamanho dos rins e hipertensão arterial</a:t>
            </a:r>
            <a:r>
              <a:rPr lang="pt-BR" altLang="pt-BR" sz="2800" b="1" dirty="0"/>
              <a:t> </a:t>
            </a:r>
            <a:r>
              <a:rPr lang="pt-BR" altLang="pt-BR" sz="2800" b="1" dirty="0" smtClean="0"/>
              <a:t>(</a:t>
            </a:r>
            <a:r>
              <a:rPr lang="pt-BR" altLang="pt-BR" sz="2800" b="1" i="1" dirty="0" smtClean="0"/>
              <a:t>apud</a:t>
            </a:r>
            <a:r>
              <a:rPr lang="pt-BR" altLang="pt-BR" sz="2800" b="1" dirty="0" smtClean="0"/>
              <a:t> </a:t>
            </a:r>
            <a:r>
              <a:rPr lang="pt-BR" altLang="pt-BR" sz="2800" b="1" dirty="0" err="1" smtClean="0"/>
              <a:t>Hay</a:t>
            </a:r>
            <a:r>
              <a:rPr lang="pt-BR" altLang="pt-BR" sz="2800" b="1" dirty="0" smtClean="0"/>
              <a:t> Jr, 2013)</a:t>
            </a:r>
            <a:endParaRPr lang="pt-BR" altLang="pt-BR" sz="2800" b="1" dirty="0"/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800" b="1" dirty="0" smtClean="0">
                <a:solidFill>
                  <a:srgbClr val="C00000"/>
                </a:solidFill>
              </a:rPr>
              <a:t>doenças </a:t>
            </a:r>
            <a:r>
              <a:rPr lang="pt-BR" sz="2800" b="1" dirty="0">
                <a:solidFill>
                  <a:srgbClr val="C00000"/>
                </a:solidFill>
              </a:rPr>
              <a:t>crônicas </a:t>
            </a:r>
            <a:r>
              <a:rPr lang="pt-BR" sz="2800" b="1" dirty="0"/>
              <a:t>do adulto, como hipertensão, diabetes, obesidade e </a:t>
            </a:r>
            <a:r>
              <a:rPr lang="pt-BR" sz="2800" b="1" dirty="0" err="1" smtClean="0"/>
              <a:t>hipercolesterolemia</a:t>
            </a:r>
            <a:r>
              <a:rPr lang="pt-BR" sz="2800" b="1" dirty="0" smtClean="0"/>
              <a:t> (</a:t>
            </a:r>
            <a:r>
              <a:rPr lang="pt-BR" sz="2800" b="1" i="1" dirty="0" smtClean="0"/>
              <a:t>apud</a:t>
            </a:r>
            <a:r>
              <a:rPr lang="pt-BR" sz="2800" b="1" dirty="0" smtClean="0"/>
              <a:t> Lima, 2013)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endParaRPr lang="pt-BR" sz="2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376238"/>
            <a:ext cx="10363200" cy="1597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FF9900"/>
                </a:solidFill>
              </a:rPr>
              <a:t>Restrição do Crescimento </a:t>
            </a:r>
            <a:r>
              <a:rPr lang="pt-BR" b="1" dirty="0">
                <a:solidFill>
                  <a:srgbClr val="FF9900"/>
                </a:solidFill>
              </a:rPr>
              <a:t>extrauterino de </a:t>
            </a:r>
            <a:r>
              <a:rPr lang="pt-BR" b="1" dirty="0" smtClean="0">
                <a:solidFill>
                  <a:srgbClr val="FF9900"/>
                </a:solidFill>
              </a:rPr>
              <a:t>prematuros - consequências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789113"/>
            <a:ext cx="10363200" cy="4019550"/>
          </a:xfrm>
        </p:spPr>
        <p:txBody>
          <a:bodyPr/>
          <a:lstStyle/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800" b="1" dirty="0" smtClean="0"/>
              <a:t>Redução do </a:t>
            </a:r>
            <a:r>
              <a:rPr lang="pt-BR" sz="2800" b="1" dirty="0" smtClean="0">
                <a:solidFill>
                  <a:srgbClr val="C00000"/>
                </a:solidFill>
              </a:rPr>
              <a:t>número de alvéolos </a:t>
            </a:r>
            <a:r>
              <a:rPr lang="pt-BR" sz="2800" b="1" dirty="0" smtClean="0"/>
              <a:t>e de colágeno</a:t>
            </a:r>
            <a:endParaRPr lang="pt-BR" sz="2600" b="1" dirty="0"/>
          </a:p>
        </p:txBody>
      </p:sp>
      <p:pic>
        <p:nvPicPr>
          <p:cNvPr id="39940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2600" y="2616200"/>
            <a:ext cx="6534150" cy="380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Imagem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51600" y="2432050"/>
            <a:ext cx="5619750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8942388" y="5624513"/>
            <a:ext cx="196532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(Rebello, 2006)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0763" y="290513"/>
            <a:ext cx="10364787" cy="15954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rgbClr val="FF9900"/>
                </a:solidFill>
              </a:rPr>
              <a:t>Restrição do Crescimento extrauterino de prematuros - consequências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1022350" y="1562100"/>
            <a:ext cx="10363200" cy="3424238"/>
          </a:xfrm>
        </p:spPr>
        <p:txBody>
          <a:bodyPr/>
          <a:lstStyle/>
          <a:p>
            <a:pPr fontAlgn="auto">
              <a:spcAft>
                <a:spcPts val="0"/>
              </a:spcAft>
              <a:buClr>
                <a:srgbClr val="FF9900"/>
              </a:buClr>
              <a:defRPr/>
            </a:pPr>
            <a:r>
              <a:rPr lang="pt-BR" sz="2400" b="1" dirty="0"/>
              <a:t>alteração do </a:t>
            </a:r>
            <a:r>
              <a:rPr lang="pt-BR" sz="2400" b="1" dirty="0" smtClean="0">
                <a:solidFill>
                  <a:srgbClr val="C00000"/>
                </a:solidFill>
              </a:rPr>
              <a:t>desenvolvimento pós-natal </a:t>
            </a:r>
            <a:r>
              <a:rPr lang="pt-BR" sz="2400" b="1" dirty="0">
                <a:solidFill>
                  <a:srgbClr val="C00000"/>
                </a:solidFill>
              </a:rPr>
              <a:t>do </a:t>
            </a:r>
            <a:r>
              <a:rPr lang="pt-BR" sz="2400" b="1" dirty="0" smtClean="0">
                <a:solidFill>
                  <a:srgbClr val="C00000"/>
                </a:solidFill>
              </a:rPr>
              <a:t>cérebro</a:t>
            </a:r>
            <a:r>
              <a:rPr lang="pt-BR" sz="2400" b="1" dirty="0" smtClean="0"/>
              <a:t>: no comportamento</a:t>
            </a:r>
            <a:r>
              <a:rPr lang="pt-BR" sz="2400" b="1" dirty="0"/>
              <a:t>, na anatomia, na química e </a:t>
            </a:r>
            <a:r>
              <a:rPr lang="pt-BR" sz="2400" b="1" dirty="0" smtClean="0"/>
              <a:t>na fisiologia que estendem-se até </a:t>
            </a:r>
            <a:r>
              <a:rPr lang="pt-BR" sz="2400" b="1" dirty="0"/>
              <a:t>a vida </a:t>
            </a:r>
            <a:r>
              <a:rPr lang="pt-BR" sz="2400" b="1" dirty="0" smtClean="0"/>
              <a:t>adulta. </a:t>
            </a:r>
            <a:endParaRPr lang="pt-BR" sz="2400" b="1" dirty="0"/>
          </a:p>
        </p:txBody>
      </p:sp>
      <p:sp>
        <p:nvSpPr>
          <p:cNvPr id="5" name="CaixaDeTexto 4"/>
          <p:cNvSpPr txBox="1"/>
          <p:nvPr/>
        </p:nvSpPr>
        <p:spPr>
          <a:xfrm>
            <a:off x="8253413" y="5561013"/>
            <a:ext cx="2795587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Del Angel-</a:t>
            </a:r>
            <a:r>
              <a:rPr lang="pt-BR" b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Meza</a:t>
            </a:r>
            <a:r>
              <a:rPr lang="pt-BR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, 2001 </a:t>
            </a:r>
          </a:p>
        </p:txBody>
      </p:sp>
      <p:pic>
        <p:nvPicPr>
          <p:cNvPr id="40965" name="Imagem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525" y="3025775"/>
            <a:ext cx="6238875" cy="36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6" name="CaixaDeTexto 6"/>
          <p:cNvSpPr txBox="1">
            <a:spLocks noChangeArrowheads="1"/>
          </p:cNvSpPr>
          <p:nvPr/>
        </p:nvSpPr>
        <p:spPr bwMode="auto">
          <a:xfrm>
            <a:off x="6883400" y="3190875"/>
            <a:ext cx="3956050" cy="12001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BR" b="1">
                <a:solidFill>
                  <a:schemeClr val="bg1"/>
                </a:solidFill>
                <a:latin typeface="Tw Cen MT"/>
              </a:rPr>
              <a:t>Retardo na migração de células granulares em córtex de cerebelo de ratos de 21 dias submetidos à desnutrição pré e pós-natal</a:t>
            </a:r>
            <a:r>
              <a:rPr lang="pt-BR">
                <a:latin typeface="Tw Cen MT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376238"/>
            <a:ext cx="10363200" cy="1597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FF9900"/>
                </a:solidFill>
              </a:rPr>
              <a:t>Restrição do Crescimento </a:t>
            </a:r>
            <a:r>
              <a:rPr lang="pt-BR" b="1" dirty="0">
                <a:solidFill>
                  <a:srgbClr val="FF9900"/>
                </a:solidFill>
              </a:rPr>
              <a:t>extrauterino de </a:t>
            </a:r>
            <a:r>
              <a:rPr lang="pt-BR" b="1" dirty="0" smtClean="0">
                <a:solidFill>
                  <a:srgbClr val="FF9900"/>
                </a:solidFill>
              </a:rPr>
              <a:t>prematuros - consequências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074863"/>
            <a:ext cx="10363200" cy="5748337"/>
          </a:xfrm>
        </p:spPr>
        <p:txBody>
          <a:bodyPr/>
          <a:lstStyle/>
          <a:p>
            <a:pPr algn="just" fontAlgn="auto">
              <a:lnSpc>
                <a:spcPct val="100000"/>
              </a:lnSpc>
              <a:spcAft>
                <a:spcPts val="0"/>
              </a:spcAft>
              <a:buClr>
                <a:srgbClr val="382971"/>
              </a:buClr>
              <a:defRPr/>
            </a:pPr>
            <a:r>
              <a:rPr lang="pt-BR" altLang="pt-BR" sz="2800" b="1" dirty="0" smtClean="0">
                <a:solidFill>
                  <a:srgbClr val="CC3300"/>
                </a:solidFill>
              </a:rPr>
              <a:t>redução </a:t>
            </a:r>
            <a:r>
              <a:rPr lang="pt-BR" altLang="pt-BR" sz="2800" b="1" dirty="0">
                <a:solidFill>
                  <a:srgbClr val="CC3300"/>
                </a:solidFill>
              </a:rPr>
              <a:t>do volume cerebral</a:t>
            </a:r>
            <a:r>
              <a:rPr lang="pt-BR" altLang="pt-BR" sz="2800" b="1" dirty="0"/>
              <a:t> (RNM) e capacidade cognitiva </a:t>
            </a:r>
            <a:r>
              <a:rPr lang="pt-BR" altLang="pt-BR" sz="2800" b="1" dirty="0" smtClean="0"/>
              <a:t>limitada na adolescência</a:t>
            </a:r>
          </a:p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pt-BR" altLang="pt-BR" sz="2800" b="1" dirty="0" smtClean="0">
                <a:solidFill>
                  <a:srgbClr val="C00000"/>
                </a:solidFill>
              </a:rPr>
              <a:t>Alterações no desenvolvimento </a:t>
            </a:r>
            <a:r>
              <a:rPr lang="pt-BR" altLang="pt-BR" sz="2800" b="1" dirty="0">
                <a:solidFill>
                  <a:srgbClr val="C00000"/>
                </a:solidFill>
              </a:rPr>
              <a:t>do </a:t>
            </a:r>
            <a:r>
              <a:rPr lang="pt-BR" altLang="pt-BR" sz="2800" b="1" dirty="0" err="1" smtClean="0">
                <a:solidFill>
                  <a:srgbClr val="C00000"/>
                </a:solidFill>
              </a:rPr>
              <a:t>sNC</a:t>
            </a:r>
            <a:r>
              <a:rPr lang="pt-BR" altLang="pt-BR" sz="2800" b="1" dirty="0" smtClean="0"/>
              <a:t>: </a:t>
            </a:r>
          </a:p>
          <a:p>
            <a:pPr marL="0" indent="0" fontAlgn="auto">
              <a:lnSpc>
                <a:spcPct val="10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altLang="pt-BR" sz="2800" b="1" dirty="0" smtClean="0"/>
              <a:t>redução </a:t>
            </a:r>
            <a:r>
              <a:rPr lang="pt-BR" altLang="pt-BR" sz="2800" b="1" dirty="0"/>
              <a:t>do número de neurônios, comprimento </a:t>
            </a:r>
            <a:r>
              <a:rPr lang="pt-BR" altLang="pt-BR" sz="2800" b="1" dirty="0" err="1"/>
              <a:t>axonal</a:t>
            </a:r>
            <a:r>
              <a:rPr lang="pt-BR" altLang="pt-BR" sz="2800" b="1" dirty="0"/>
              <a:t> , arborização </a:t>
            </a:r>
            <a:r>
              <a:rPr lang="pt-BR" altLang="pt-BR" sz="2800" b="1" dirty="0" err="1"/>
              <a:t>dendrítica</a:t>
            </a:r>
            <a:r>
              <a:rPr lang="pt-BR" altLang="pt-BR" sz="2800" b="1" dirty="0"/>
              <a:t> e formação de </a:t>
            </a:r>
            <a:r>
              <a:rPr lang="pt-BR" altLang="pt-BR" sz="2800" b="1" dirty="0" smtClean="0"/>
              <a:t>sinapses        cognição </a:t>
            </a:r>
            <a:r>
              <a:rPr lang="pt-BR" altLang="pt-BR" sz="2800" b="1" dirty="0"/>
              <a:t>limitada e desenvolvimento comportamental </a:t>
            </a:r>
            <a:r>
              <a:rPr lang="pt-BR" altLang="pt-BR" sz="2800" b="1" dirty="0" smtClean="0"/>
              <a:t>alterado</a:t>
            </a:r>
            <a:endParaRPr lang="pt-BR" altLang="pt-BR" sz="2800" b="1" dirty="0"/>
          </a:p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pt-BR" altLang="pt-BR" sz="2800" b="1" dirty="0" smtClean="0">
                <a:solidFill>
                  <a:srgbClr val="CC3300"/>
                </a:solidFill>
              </a:rPr>
              <a:t>paralisia cerebral</a:t>
            </a:r>
            <a:endParaRPr lang="en-US" altLang="pt-BR" sz="2800" b="1" dirty="0">
              <a:solidFill>
                <a:srgbClr val="CC3300"/>
              </a:solidFill>
            </a:endParaRPr>
          </a:p>
          <a:p>
            <a:pPr marL="0" indent="0" algn="just" fontAlgn="auto">
              <a:lnSpc>
                <a:spcPct val="100000"/>
              </a:lnSpc>
              <a:spcAft>
                <a:spcPts val="0"/>
              </a:spcAft>
              <a:buClr>
                <a:srgbClr val="382971"/>
              </a:buClr>
              <a:buFont typeface="Arial" pitchFamily="34" charset="0"/>
              <a:buNone/>
              <a:defRPr/>
            </a:pPr>
            <a:endParaRPr lang="pt-BR" altLang="pt-BR" sz="2800" b="1" dirty="0">
              <a:solidFill>
                <a:srgbClr val="CC33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8942388" y="5624513"/>
            <a:ext cx="2600325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(</a:t>
            </a:r>
            <a:r>
              <a:rPr lang="pt-BR" sz="2000" b="1" i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apud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Hay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 Jr, 2013)</a:t>
            </a:r>
          </a:p>
        </p:txBody>
      </p:sp>
      <p:sp>
        <p:nvSpPr>
          <p:cNvPr id="7" name="Seta para a direita 6"/>
          <p:cNvSpPr/>
          <p:nvPr/>
        </p:nvSpPr>
        <p:spPr>
          <a:xfrm>
            <a:off x="3243263" y="4573588"/>
            <a:ext cx="538162" cy="3143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1028" name="Picture 4" descr="Resultado de imagem para nutrição desenvolvimento cerebral prematur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70700" y="4651375"/>
            <a:ext cx="2297113" cy="1809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214313"/>
            <a:ext cx="10363200" cy="1597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FF9900"/>
                </a:solidFill>
              </a:rPr>
              <a:t>Crescimento extrauterino de prematuros</a:t>
            </a:r>
            <a:endParaRPr lang="pt-BR" b="1" dirty="0">
              <a:solidFill>
                <a:srgbClr val="FF99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474788"/>
            <a:ext cx="10363200" cy="437515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600" b="1" dirty="0" smtClean="0"/>
              <a:t>Estratégias para a implementação de práticas </a:t>
            </a:r>
            <a:r>
              <a:rPr lang="pt-BR" sz="2600" b="1" dirty="0"/>
              <a:t>nutricionais </a:t>
            </a:r>
            <a:r>
              <a:rPr lang="pt-BR" sz="2600" b="1" dirty="0" smtClean="0"/>
              <a:t>adequadas aos prematuros:</a:t>
            </a:r>
          </a:p>
          <a:p>
            <a:pPr marL="457200" indent="-457200" fontAlgn="auto">
              <a:spcAft>
                <a:spcPts val="0"/>
              </a:spcAft>
              <a:buClr>
                <a:srgbClr val="FF9900"/>
              </a:buClr>
              <a:buFont typeface="+mj-lt"/>
              <a:buAutoNum type="arabicPeriod"/>
              <a:defRPr/>
            </a:pPr>
            <a:r>
              <a:rPr lang="pt-BR" sz="2400" b="1" dirty="0"/>
              <a:t>monitorar o crescimento </a:t>
            </a:r>
            <a:r>
              <a:rPr lang="pt-BR" sz="2400" b="1" dirty="0" smtClean="0"/>
              <a:t>por </a:t>
            </a:r>
            <a:r>
              <a:rPr lang="pt-BR" sz="2400" b="1" dirty="0"/>
              <a:t>meio de </a:t>
            </a:r>
            <a:r>
              <a:rPr lang="pt-BR" sz="2400" b="1" dirty="0">
                <a:solidFill>
                  <a:srgbClr val="C00000"/>
                </a:solidFill>
              </a:rPr>
              <a:t>curvas</a:t>
            </a:r>
            <a:r>
              <a:rPr lang="pt-BR" sz="2400" b="1" dirty="0"/>
              <a:t> de referência e do cálculo da velocidade de crescimento – </a:t>
            </a:r>
            <a:r>
              <a:rPr lang="pt-BR" sz="2400" b="1" dirty="0" smtClean="0"/>
              <a:t>ferramentas </a:t>
            </a:r>
            <a:r>
              <a:rPr lang="pt-BR" sz="2400" b="1" dirty="0"/>
              <a:t>que </a:t>
            </a:r>
            <a:r>
              <a:rPr lang="pt-BR" sz="2400" b="1" dirty="0" smtClean="0"/>
              <a:t>alertam </a:t>
            </a:r>
            <a:r>
              <a:rPr lang="pt-BR" sz="2400" b="1" dirty="0"/>
              <a:t>para a necessidade de mudanças na oferta nutricional.</a:t>
            </a:r>
          </a:p>
          <a:p>
            <a:pPr marL="457200" indent="-457200" fontAlgn="auto">
              <a:spcAft>
                <a:spcPts val="0"/>
              </a:spcAft>
              <a:buClr>
                <a:srgbClr val="FF9900"/>
              </a:buClr>
              <a:buFont typeface="+mj-lt"/>
              <a:buAutoNum type="arabicPeriod"/>
              <a:defRPr/>
            </a:pPr>
            <a:r>
              <a:rPr lang="pt-BR" sz="2400" b="1" dirty="0" smtClean="0"/>
              <a:t>Estabelecer </a:t>
            </a:r>
            <a:r>
              <a:rPr lang="pt-BR" sz="2400" b="1" dirty="0" smtClean="0">
                <a:solidFill>
                  <a:srgbClr val="C00000"/>
                </a:solidFill>
              </a:rPr>
              <a:t>normas </a:t>
            </a:r>
            <a:r>
              <a:rPr lang="pt-BR" sz="2400" b="1" dirty="0">
                <a:solidFill>
                  <a:srgbClr val="C00000"/>
                </a:solidFill>
              </a:rPr>
              <a:t>nutricionais </a:t>
            </a:r>
            <a:r>
              <a:rPr lang="pt-BR" sz="2400" b="1" dirty="0" smtClean="0"/>
              <a:t>nas unidades neonatais – </a:t>
            </a:r>
            <a:r>
              <a:rPr lang="pt-BR" sz="2400" b="1" dirty="0"/>
              <a:t>em especial na primeira semana de </a:t>
            </a:r>
            <a:r>
              <a:rPr lang="pt-BR" sz="2400" b="1" dirty="0" smtClean="0"/>
              <a:t>vida</a:t>
            </a:r>
          </a:p>
          <a:p>
            <a:pPr marL="457200" indent="-457200" fontAlgn="auto">
              <a:spcAft>
                <a:spcPts val="0"/>
              </a:spcAft>
              <a:buClr>
                <a:srgbClr val="FF9900"/>
              </a:buClr>
              <a:buFont typeface="+mj-lt"/>
              <a:buAutoNum type="arabicPeriod"/>
              <a:defRPr/>
            </a:pPr>
            <a:r>
              <a:rPr lang="pt-BR" sz="2400" b="1" dirty="0" smtClean="0"/>
              <a:t>Reduzir as necessidades energéticas de </a:t>
            </a:r>
            <a:r>
              <a:rPr lang="pt-BR" sz="2400" b="1" dirty="0" err="1" smtClean="0"/>
              <a:t>Rn</a:t>
            </a:r>
            <a:r>
              <a:rPr lang="pt-BR" sz="2400" b="1" dirty="0" smtClean="0"/>
              <a:t> em risco</a:t>
            </a:r>
          </a:p>
          <a:p>
            <a:pPr marL="457200" indent="-457200" fontAlgn="auto">
              <a:spcAft>
                <a:spcPts val="0"/>
              </a:spcAft>
              <a:buClr>
                <a:srgbClr val="FF9900"/>
              </a:buClr>
              <a:buFont typeface="+mj-lt"/>
              <a:buAutoNum type="arabicPeriod"/>
              <a:defRPr/>
            </a:pPr>
            <a:r>
              <a:rPr lang="pt-BR" sz="2400" b="1" dirty="0" smtClean="0"/>
              <a:t>gerenciamento nutricional individualizado </a:t>
            </a:r>
            <a:endParaRPr lang="pt-BR" sz="2400" b="1" dirty="0"/>
          </a:p>
        </p:txBody>
      </p:sp>
      <p:sp>
        <p:nvSpPr>
          <p:cNvPr id="4" name="CaixaDeTexto 3"/>
          <p:cNvSpPr txBox="1"/>
          <p:nvPr/>
        </p:nvSpPr>
        <p:spPr>
          <a:xfrm>
            <a:off x="9153525" y="5970588"/>
            <a:ext cx="212407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Coverston</a:t>
            </a:r>
            <a:r>
              <a:rPr lang="pt-BR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 (2005)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89100" y="371475"/>
            <a:ext cx="8813800" cy="6602413"/>
          </a:xfrm>
          <a:prstGeom prst="rect">
            <a:avLst/>
          </a:prstGeom>
          <a:noFill/>
        </p:spPr>
      </p:pic>
      <p:grpSp>
        <p:nvGrpSpPr>
          <p:cNvPr id="2" name="Título 1"/>
          <p:cNvGrpSpPr>
            <a:grpSpLocks noGrp="1"/>
          </p:cNvGrpSpPr>
          <p:nvPr/>
        </p:nvGrpSpPr>
        <p:grpSpPr bwMode="auto">
          <a:xfrm>
            <a:off x="908050" y="908050"/>
            <a:ext cx="10375900" cy="2530475"/>
            <a:chOff x="572" y="572"/>
            <a:chExt cx="6536" cy="1594"/>
          </a:xfrm>
        </p:grpSpPr>
        <p:pic>
          <p:nvPicPr>
            <p:cNvPr id="44035" name="Título 1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72" y="572"/>
              <a:ext cx="6536" cy="1594"/>
            </a:xfrm>
            <a:prstGeom prst="rect">
              <a:avLst/>
            </a:prstGeom>
            <a:noFill/>
          </p:spPr>
        </p:pic>
        <p:sp>
          <p:nvSpPr>
            <p:cNvPr id="44036" name="Text Box 4"/>
            <p:cNvSpPr txBox="1">
              <a:spLocks noChangeArrowheads="1"/>
            </p:cNvSpPr>
            <p:nvPr/>
          </p:nvSpPr>
          <p:spPr bwMode="auto">
            <a:xfrm>
              <a:off x="576" y="578"/>
              <a:ext cx="6528" cy="15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/>
            <a:lstStyle/>
            <a:p>
              <a:pPr algn="ctr" defTabSz="914400">
                <a:lnSpc>
                  <a:spcPct val="90000"/>
                </a:lnSpc>
              </a:pPr>
              <a:r>
                <a:rPr lang="pt-BR" sz="4400" b="1">
                  <a:solidFill>
                    <a:srgbClr val="8C2390"/>
                  </a:solidFill>
                  <a:latin typeface="Tw Cen MT"/>
                </a:rPr>
                <a:t>CURVAS DE CRESCIMENTO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antropometria</a:t>
            </a:r>
            <a:endParaRPr lang="pt-B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732088"/>
            <a:ext cx="10363200" cy="3424237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800" b="1" dirty="0" smtClean="0"/>
              <a:t>muitas </a:t>
            </a:r>
            <a:r>
              <a:rPr lang="pt-BR" sz="2800" b="1" dirty="0"/>
              <a:t>limitações de fiabilidade, mas é um método simples, </a:t>
            </a:r>
            <a:r>
              <a:rPr lang="pt-BR" sz="2800" b="1" dirty="0" smtClean="0"/>
              <a:t>econômico</a:t>
            </a:r>
            <a:r>
              <a:rPr lang="pt-BR" sz="2800" b="1" dirty="0"/>
              <a:t>, não </a:t>
            </a:r>
            <a:r>
              <a:rPr lang="pt-BR" sz="2800" b="1" dirty="0" smtClean="0"/>
              <a:t>invasivo e </a:t>
            </a:r>
            <a:r>
              <a:rPr lang="pt-BR" sz="2800" b="1" dirty="0"/>
              <a:t>praticável à cabeceira do </a:t>
            </a:r>
            <a:r>
              <a:rPr lang="pt-BR" sz="2800" b="1" dirty="0" smtClean="0"/>
              <a:t>doente</a:t>
            </a:r>
            <a:endParaRPr lang="pt-BR" sz="2800" b="1" dirty="0"/>
          </a:p>
          <a:p>
            <a:pPr fontAlgn="auto">
              <a:spcAft>
                <a:spcPts val="0"/>
              </a:spcAft>
              <a:defRPr/>
            </a:pPr>
            <a:endParaRPr lang="pt-BR" sz="28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2863850" y="5421313"/>
            <a:ext cx="8151813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De </a:t>
            </a:r>
            <a:r>
              <a:rPr lang="pt-BR" b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Bruin</a:t>
            </a:r>
            <a:r>
              <a:rPr lang="pt-BR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. </a:t>
            </a:r>
            <a:r>
              <a:rPr lang="pt-BR" b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AmJ</a:t>
            </a:r>
            <a:r>
              <a:rPr lang="pt-BR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 ClinNutr1995, </a:t>
            </a:r>
            <a:r>
              <a:rPr lang="pt-BR" b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Lapillonne</a:t>
            </a:r>
            <a:r>
              <a:rPr lang="pt-BR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. J PediatrEndocrinolMetab1999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557213"/>
            <a:ext cx="10363200" cy="15954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antropometria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152650"/>
            <a:ext cx="10363200" cy="3424238"/>
          </a:xfrm>
        </p:spPr>
        <p:txBody>
          <a:bodyPr>
            <a:normAutofit fontScale="92500" lnSpcReduction="10000"/>
          </a:bodyPr>
          <a:lstStyle/>
          <a:p>
            <a:pPr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defRPr/>
            </a:pPr>
            <a:r>
              <a:rPr lang="pt-BR" sz="2800" b="1" dirty="0" smtClean="0"/>
              <a:t>Medidas </a:t>
            </a:r>
            <a:r>
              <a:rPr lang="pt-BR" sz="2800" b="1" dirty="0"/>
              <a:t>antropométricas mais usadas: peso, comprimento e perímetro cefálico </a:t>
            </a:r>
            <a:r>
              <a:rPr lang="pt-BR" sz="2800" b="1" dirty="0" smtClean="0"/>
              <a:t> </a:t>
            </a:r>
          </a:p>
          <a:p>
            <a:pPr marL="0" indent="0" algn="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200" b="1" dirty="0" smtClean="0"/>
              <a:t>(</a:t>
            </a:r>
            <a:r>
              <a:rPr lang="pt-BR" sz="2200" b="1" dirty="0" err="1" smtClean="0"/>
              <a:t>Moyer-Mileur</a:t>
            </a:r>
            <a:r>
              <a:rPr lang="pt-BR" sz="2200" b="1" dirty="0"/>
              <a:t>. </a:t>
            </a:r>
            <a:r>
              <a:rPr lang="pt-BR" sz="2200" b="1" dirty="0" err="1" smtClean="0"/>
              <a:t>Semin</a:t>
            </a:r>
            <a:r>
              <a:rPr lang="pt-BR" sz="2200" b="1" dirty="0" smtClean="0"/>
              <a:t> </a:t>
            </a:r>
            <a:r>
              <a:rPr lang="pt-BR" sz="2200" b="1" dirty="0" err="1" smtClean="0"/>
              <a:t>Perinatol</a:t>
            </a:r>
            <a:r>
              <a:rPr lang="pt-BR" sz="2200" b="1" dirty="0" smtClean="0"/>
              <a:t> 2007)</a:t>
            </a:r>
          </a:p>
          <a:p>
            <a:pPr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defRPr/>
            </a:pPr>
            <a:r>
              <a:rPr lang="pt-BR" sz="3000" b="1" dirty="0" smtClean="0"/>
              <a:t>Não há consenso sobre valores de referência para avaliar o crescimento de crianças nascidas </a:t>
            </a:r>
            <a:r>
              <a:rPr lang="pt-BR" sz="3000" b="1" dirty="0" err="1" smtClean="0"/>
              <a:t>pré</a:t>
            </a:r>
            <a:r>
              <a:rPr lang="pt-BR" sz="3000" b="1" dirty="0" smtClean="0"/>
              <a:t>-Termo </a:t>
            </a:r>
          </a:p>
          <a:p>
            <a:pPr marL="0" indent="0" algn="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200" b="1" dirty="0" smtClean="0"/>
              <a:t>(</a:t>
            </a:r>
            <a:r>
              <a:rPr lang="pt-BR" sz="2200" b="1" dirty="0" err="1" smtClean="0"/>
              <a:t>Sherry</a:t>
            </a:r>
            <a:r>
              <a:rPr lang="pt-BR" sz="2200" b="1" dirty="0" smtClean="0"/>
              <a:t>. </a:t>
            </a:r>
            <a:r>
              <a:rPr lang="pt-BR" sz="2200" b="1" dirty="0" err="1" smtClean="0"/>
              <a:t>Pediatrics</a:t>
            </a:r>
            <a:r>
              <a:rPr lang="pt-BR" sz="2200" b="1" dirty="0" smtClean="0"/>
              <a:t> 2003, </a:t>
            </a:r>
            <a:r>
              <a:rPr lang="pt-BR" sz="2200" b="1" dirty="0" err="1" smtClean="0"/>
              <a:t>Bhatia</a:t>
            </a:r>
            <a:r>
              <a:rPr lang="pt-BR" sz="2200" b="1" dirty="0" smtClean="0"/>
              <a:t>. J </a:t>
            </a:r>
            <a:r>
              <a:rPr lang="pt-BR" sz="2200" b="1" dirty="0" err="1" smtClean="0"/>
              <a:t>pediatr</a:t>
            </a:r>
            <a:r>
              <a:rPr lang="pt-BR" sz="2200" b="1" dirty="0" smtClean="0"/>
              <a:t> 2013)</a:t>
            </a:r>
            <a:endParaRPr lang="pt-BR" sz="2200" b="1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3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MEDIDAS 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ANTROPOMÉTRICAS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1062038" y="2214563"/>
            <a:ext cx="10363200" cy="34242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2800" b="1" dirty="0" smtClean="0">
                <a:solidFill>
                  <a:srgbClr val="FF9900"/>
                </a:solidFill>
              </a:rPr>
              <a:t>Peso para Idade</a:t>
            </a:r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800" b="1" dirty="0" smtClean="0"/>
              <a:t>adequada </a:t>
            </a:r>
            <a:r>
              <a:rPr lang="pt-BR" sz="2800" b="1" dirty="0"/>
              <a:t>para o acompanhamento do ganho de peso e </a:t>
            </a:r>
            <a:r>
              <a:rPr lang="pt-BR" sz="2800" b="1" dirty="0" smtClean="0">
                <a:solidFill>
                  <a:srgbClr val="C00000"/>
                </a:solidFill>
              </a:rPr>
              <a:t>reflete </a:t>
            </a:r>
            <a:r>
              <a:rPr lang="pt-BR" sz="2800" b="1" dirty="0">
                <a:solidFill>
                  <a:srgbClr val="C00000"/>
                </a:solidFill>
              </a:rPr>
              <a:t>a situação global da </a:t>
            </a:r>
            <a:r>
              <a:rPr lang="pt-BR" sz="2800" b="1" dirty="0" smtClean="0">
                <a:solidFill>
                  <a:srgbClr val="C00000"/>
                </a:solidFill>
              </a:rPr>
              <a:t>criança</a:t>
            </a:r>
            <a:r>
              <a:rPr lang="pt-BR" sz="2800" b="1" dirty="0" smtClean="0"/>
              <a:t>.</a:t>
            </a:r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800" b="1" dirty="0" smtClean="0"/>
              <a:t>não </a:t>
            </a:r>
            <a:r>
              <a:rPr lang="pt-BR" sz="2800" b="1" dirty="0"/>
              <a:t>diferencia o comprometimento nutricional atual (ou agudo) dos </a:t>
            </a:r>
            <a:r>
              <a:rPr lang="pt-BR" sz="2800" b="1" dirty="0" smtClean="0"/>
              <a:t>pregressos </a:t>
            </a:r>
            <a:r>
              <a:rPr lang="pt-BR" sz="2800" b="1" dirty="0"/>
              <a:t>(ou crônicos).</a:t>
            </a:r>
            <a:endParaRPr lang="pt-BR" sz="2800" b="1" dirty="0" smtClean="0"/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800" b="1" dirty="0"/>
          </a:p>
        </p:txBody>
      </p:sp>
      <p:sp>
        <p:nvSpPr>
          <p:cNvPr id="47108" name="CaixaDeTexto 3"/>
          <p:cNvSpPr txBox="1">
            <a:spLocks noChangeArrowheads="1"/>
          </p:cNvSpPr>
          <p:nvPr/>
        </p:nvSpPr>
        <p:spPr bwMode="auto">
          <a:xfrm>
            <a:off x="3738563" y="5791200"/>
            <a:ext cx="79422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 b="1">
                <a:solidFill>
                  <a:schemeClr val="accent2"/>
                </a:solidFill>
                <a:latin typeface="Tw Cen MT"/>
              </a:rPr>
              <a:t>SBP - "Avaliação Nutricional da Criança e do Adolescente: Manual de Orientação." (2009).</a:t>
            </a:r>
          </a:p>
          <a:p>
            <a:endParaRPr lang="pt-BR">
              <a:latin typeface="Tw Cen MT"/>
            </a:endParaRPr>
          </a:p>
        </p:txBody>
      </p:sp>
      <p:pic>
        <p:nvPicPr>
          <p:cNvPr id="6" name="Imagem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66175" y="1200150"/>
            <a:ext cx="2919413" cy="20304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MEDIDAS ANTROPOMÉTRICAS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093913"/>
            <a:ext cx="10363200" cy="3424237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800" b="1" dirty="0">
                <a:solidFill>
                  <a:srgbClr val="FF9900"/>
                </a:solidFill>
              </a:rPr>
              <a:t>estatura para idade </a:t>
            </a:r>
            <a:endParaRPr lang="pt-BR" sz="2800" b="1" dirty="0" smtClean="0">
              <a:solidFill>
                <a:srgbClr val="FF9900"/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800" b="1" dirty="0" smtClean="0"/>
              <a:t>expressa </a:t>
            </a:r>
            <a:r>
              <a:rPr lang="pt-BR" sz="2800" b="1" dirty="0"/>
              <a:t>o crescimento linear da criança. </a:t>
            </a:r>
            <a:endParaRPr lang="pt-BR" sz="2800" b="1" dirty="0" smtClean="0"/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800" b="1" dirty="0" smtClean="0"/>
              <a:t>índice </a:t>
            </a:r>
            <a:r>
              <a:rPr lang="pt-BR" sz="2800" b="1" dirty="0"/>
              <a:t>que melhor </a:t>
            </a:r>
            <a:r>
              <a:rPr lang="pt-BR" sz="2800" b="1" dirty="0">
                <a:solidFill>
                  <a:srgbClr val="C00000"/>
                </a:solidFill>
              </a:rPr>
              <a:t>aponta o efeito cumulativo de situações adversas </a:t>
            </a:r>
            <a:r>
              <a:rPr lang="pt-BR" sz="2800" b="1" dirty="0"/>
              <a:t>sobre o </a:t>
            </a:r>
            <a:r>
              <a:rPr lang="pt-BR" sz="2800" b="1" dirty="0" smtClean="0"/>
              <a:t>crescimento.</a:t>
            </a:r>
            <a:endParaRPr lang="pt-BR" sz="2800" b="1" dirty="0"/>
          </a:p>
        </p:txBody>
      </p:sp>
      <p:sp>
        <p:nvSpPr>
          <p:cNvPr id="48132" name="CaixaDeTexto 3"/>
          <p:cNvSpPr txBox="1">
            <a:spLocks noChangeArrowheads="1"/>
          </p:cNvSpPr>
          <p:nvPr/>
        </p:nvSpPr>
        <p:spPr bwMode="auto">
          <a:xfrm>
            <a:off x="3335338" y="5778500"/>
            <a:ext cx="79422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 b="1">
                <a:solidFill>
                  <a:schemeClr val="accent2"/>
                </a:solidFill>
                <a:latin typeface="Tw Cen MT"/>
              </a:rPr>
              <a:t>SBP - "Avaliação Nutricional da Criança e do Adolescente: Manual de Orientação." (2009).</a:t>
            </a:r>
          </a:p>
          <a:p>
            <a:endParaRPr lang="pt-BR">
              <a:latin typeface="Tw Cen MT"/>
            </a:endParaRPr>
          </a:p>
        </p:txBody>
      </p:sp>
      <p:pic>
        <p:nvPicPr>
          <p:cNvPr id="5" name="Imagem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39200" y="1279525"/>
            <a:ext cx="2762250" cy="18716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MEDIDAS ANTROPOMÉTRICAS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366963"/>
            <a:ext cx="10363200" cy="34242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rgbClr val="FF9900"/>
                </a:solidFill>
              </a:rPr>
              <a:t> </a:t>
            </a:r>
            <a:r>
              <a:rPr lang="pt-BR" sz="2800" b="1" dirty="0" smtClean="0">
                <a:solidFill>
                  <a:srgbClr val="FF9900"/>
                </a:solidFill>
              </a:rPr>
              <a:t>perímetro cefálico</a:t>
            </a:r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800" b="1" dirty="0" smtClean="0"/>
              <a:t>Reflete </a:t>
            </a:r>
            <a:r>
              <a:rPr lang="pt-BR" sz="2800" b="1" dirty="0"/>
              <a:t>de forma indireta o </a:t>
            </a:r>
            <a:r>
              <a:rPr lang="pt-BR" sz="2800" b="1" dirty="0">
                <a:solidFill>
                  <a:srgbClr val="C00000"/>
                </a:solidFill>
              </a:rPr>
              <a:t>crescimento cerebral </a:t>
            </a:r>
            <a:r>
              <a:rPr lang="pt-BR" sz="2800" b="1" dirty="0"/>
              <a:t>nos dois primeiros anos de vida. </a:t>
            </a:r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800" b="1" dirty="0" smtClean="0"/>
              <a:t>Nesse </a:t>
            </a:r>
            <a:r>
              <a:rPr lang="pt-BR" sz="2800" b="1" dirty="0"/>
              <a:t>período </a:t>
            </a:r>
            <a:r>
              <a:rPr lang="pt-BR" sz="2800" b="1" dirty="0" smtClean="0"/>
              <a:t>o perímetro cefálico sofre influência </a:t>
            </a:r>
            <a:r>
              <a:rPr lang="pt-BR" sz="2800" b="1" dirty="0"/>
              <a:t>também da condição </a:t>
            </a:r>
            <a:r>
              <a:rPr lang="pt-BR" sz="2800" b="1" dirty="0" smtClean="0"/>
              <a:t>nutricional. </a:t>
            </a:r>
            <a:endParaRPr lang="pt-BR" sz="2800" b="1" dirty="0"/>
          </a:p>
        </p:txBody>
      </p:sp>
      <p:sp>
        <p:nvSpPr>
          <p:cNvPr id="49156" name="CaixaDeTexto 3"/>
          <p:cNvSpPr txBox="1">
            <a:spLocks noChangeArrowheads="1"/>
          </p:cNvSpPr>
          <p:nvPr/>
        </p:nvSpPr>
        <p:spPr bwMode="auto">
          <a:xfrm>
            <a:off x="3333750" y="5791200"/>
            <a:ext cx="79438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 b="1">
                <a:solidFill>
                  <a:schemeClr val="accent2"/>
                </a:solidFill>
                <a:latin typeface="Tw Cen MT"/>
              </a:rPr>
              <a:t>SBP - "Avaliação Nutricional da Criança e do Adolescente: Manual de Orientação." (2009).</a:t>
            </a:r>
          </a:p>
          <a:p>
            <a:endParaRPr lang="pt-BR">
              <a:latin typeface="Tw Cen MT"/>
            </a:endParaRPr>
          </a:p>
        </p:txBody>
      </p:sp>
      <p:pic>
        <p:nvPicPr>
          <p:cNvPr id="6" name="Imagem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48650" y="1017588"/>
            <a:ext cx="3352800" cy="2390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2813" y="300038"/>
            <a:ext cx="10364787" cy="1597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MEDIDAS ANTROPOMÉTRICAS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897063"/>
            <a:ext cx="10363200" cy="4765675"/>
          </a:xfrm>
        </p:spPr>
        <p:txBody>
          <a:bodyPr>
            <a:normAutofit lnSpcReduction="10000"/>
          </a:bodyPr>
          <a:lstStyle/>
          <a:p>
            <a:pPr algn="just" fontAlgn="auto">
              <a:lnSpc>
                <a:spcPct val="110000"/>
              </a:lnSpc>
              <a:spcAft>
                <a:spcPts val="0"/>
              </a:spcAft>
              <a:buClr>
                <a:schemeClr val="accent2">
                  <a:lumMod val="75000"/>
                </a:schemeClr>
              </a:buClr>
              <a:defRPr/>
            </a:pPr>
            <a:r>
              <a:rPr lang="pt-BR" sz="2800" b="1" dirty="0" smtClean="0"/>
              <a:t>expressas </a:t>
            </a:r>
            <a:r>
              <a:rPr lang="pt-BR" sz="2800" b="1" dirty="0"/>
              <a:t>em curvas de percentis ou em médias e desvios padrão quando as medidas têm uma distribuição normal (gaussiana) </a:t>
            </a:r>
            <a:endParaRPr lang="pt-BR" sz="2800" b="1" dirty="0" smtClean="0"/>
          </a:p>
          <a:p>
            <a:pPr marL="0" indent="0" algn="r" fontAlgn="auto">
              <a:lnSpc>
                <a:spcPct val="11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200" b="1" dirty="0"/>
              <a:t>(</a:t>
            </a:r>
            <a:r>
              <a:rPr lang="pt-BR" sz="2200" b="1" dirty="0" smtClean="0"/>
              <a:t>WHO </a:t>
            </a:r>
            <a:r>
              <a:rPr lang="pt-BR" sz="2200" b="1" dirty="0"/>
              <a:t>Tech Rep Ser </a:t>
            </a:r>
            <a:r>
              <a:rPr lang="pt-BR" sz="2200" b="1" dirty="0" smtClean="0"/>
              <a:t>1995)</a:t>
            </a:r>
          </a:p>
          <a:p>
            <a:pPr algn="just" fontAlgn="auto">
              <a:lnSpc>
                <a:spcPct val="110000"/>
              </a:lnSpc>
              <a:spcAft>
                <a:spcPts val="0"/>
              </a:spcAft>
              <a:buClr>
                <a:schemeClr val="accent2">
                  <a:lumMod val="75000"/>
                </a:schemeClr>
              </a:buClr>
              <a:defRPr/>
            </a:pPr>
            <a:r>
              <a:rPr lang="pt-BR" sz="2800" b="1" dirty="0" smtClean="0"/>
              <a:t>são estabelecidos limiares de diagnóstico / valores de corte (</a:t>
            </a:r>
            <a:r>
              <a:rPr lang="pt-BR" sz="2800" b="1" i="1" dirty="0" err="1" smtClean="0"/>
              <a:t>cut</a:t>
            </a:r>
            <a:r>
              <a:rPr lang="pt-BR" sz="2800" b="1" i="1" dirty="0" smtClean="0"/>
              <a:t> off</a:t>
            </a:r>
            <a:r>
              <a:rPr lang="pt-BR" sz="2800" b="1" dirty="0" smtClean="0"/>
              <a:t>) → refletem o melhor equilíbrio possível entre a sensibilidade e a especificidade, de modo a </a:t>
            </a:r>
            <a:r>
              <a:rPr lang="pt-BR" sz="2800" b="1" dirty="0" smtClean="0">
                <a:solidFill>
                  <a:srgbClr val="C00000"/>
                </a:solidFill>
              </a:rPr>
              <a:t>distinguir o que não é “normal” </a:t>
            </a:r>
          </a:p>
          <a:p>
            <a:pPr marL="0" indent="0" algn="r" fontAlgn="auto">
              <a:lnSpc>
                <a:spcPct val="11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200" b="1" dirty="0"/>
              <a:t>(</a:t>
            </a:r>
            <a:r>
              <a:rPr lang="pt-BR" sz="2200" b="1" dirty="0" smtClean="0"/>
              <a:t>De </a:t>
            </a:r>
            <a:r>
              <a:rPr lang="pt-BR" sz="2200" b="1" dirty="0" err="1" smtClean="0"/>
              <a:t>Onis</a:t>
            </a:r>
            <a:r>
              <a:rPr lang="pt-BR" sz="2200" b="1" dirty="0" smtClean="0"/>
              <a:t>. J </a:t>
            </a:r>
            <a:r>
              <a:rPr lang="pt-BR" sz="2200" b="1" dirty="0" err="1" smtClean="0"/>
              <a:t>Pediatr</a:t>
            </a:r>
            <a:r>
              <a:rPr lang="pt-BR" sz="2200" b="1" dirty="0" smtClean="0"/>
              <a:t> 2004)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MEDIDAS ANTROPOMÉTRICAS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717675"/>
            <a:ext cx="10363200" cy="4198938"/>
          </a:xfrm>
        </p:spPr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algn="just" fontAlgn="auto">
              <a:lnSpc>
                <a:spcPct val="170000"/>
              </a:lnSpc>
              <a:spcAft>
                <a:spcPts val="0"/>
              </a:spcAft>
              <a:buClr>
                <a:schemeClr val="accent2">
                  <a:lumMod val="75000"/>
                </a:schemeClr>
              </a:buClr>
              <a:defRPr/>
            </a:pPr>
            <a:r>
              <a:rPr lang="pt-BR" sz="3000" b="1" dirty="0" smtClean="0"/>
              <a:t>Distribuição </a:t>
            </a:r>
            <a:r>
              <a:rPr lang="pt-BR" sz="3000" b="1" dirty="0"/>
              <a:t>não </a:t>
            </a:r>
            <a:r>
              <a:rPr lang="pt-BR" sz="3000" b="1" dirty="0" smtClean="0"/>
              <a:t>normal:</a:t>
            </a:r>
          </a:p>
          <a:p>
            <a:pPr marL="0" indent="0" algn="just" fontAlgn="auto">
              <a:lnSpc>
                <a:spcPct val="17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3000" b="1" dirty="0" smtClean="0"/>
              <a:t>possível </a:t>
            </a:r>
            <a:r>
              <a:rPr lang="pt-BR" sz="3000" b="1" dirty="0"/>
              <a:t>transformação logarítmica em médias e DP ou </a:t>
            </a:r>
            <a:r>
              <a:rPr lang="pt-BR" sz="3000" b="1" i="1" dirty="0" smtClean="0">
                <a:solidFill>
                  <a:srgbClr val="C00000"/>
                </a:solidFill>
              </a:rPr>
              <a:t>z-scores</a:t>
            </a:r>
            <a:r>
              <a:rPr lang="pt-BR" sz="3000" b="1" dirty="0"/>
              <a:t> → </a:t>
            </a:r>
            <a:r>
              <a:rPr lang="pt-BR" sz="3000" b="1" dirty="0" smtClean="0"/>
              <a:t>permite </a:t>
            </a:r>
            <a:r>
              <a:rPr lang="pt-BR" sz="3000" b="1" dirty="0"/>
              <a:t>quantificar um desvio da média de forma mais </a:t>
            </a:r>
            <a:r>
              <a:rPr lang="pt-BR" sz="3000" b="1" dirty="0" smtClean="0"/>
              <a:t>precisa</a:t>
            </a:r>
          </a:p>
          <a:p>
            <a:pPr marL="0" indent="0" algn="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200" b="1" dirty="0"/>
              <a:t>(</a:t>
            </a:r>
            <a:r>
              <a:rPr lang="pt-BR" sz="2200" b="1" dirty="0" smtClean="0"/>
              <a:t>Cole</a:t>
            </a:r>
            <a:r>
              <a:rPr lang="pt-BR" sz="2200" b="1" dirty="0"/>
              <a:t>. </a:t>
            </a:r>
            <a:r>
              <a:rPr lang="pt-BR" sz="2200" b="1" dirty="0" err="1"/>
              <a:t>Nutr</a:t>
            </a:r>
            <a:r>
              <a:rPr lang="pt-BR" sz="2200" b="1" dirty="0"/>
              <a:t> Res </a:t>
            </a:r>
            <a:r>
              <a:rPr lang="pt-BR" sz="2200" b="1" dirty="0" err="1"/>
              <a:t>Rev</a:t>
            </a:r>
            <a:r>
              <a:rPr lang="pt-BR" sz="2200" b="1" dirty="0"/>
              <a:t> </a:t>
            </a:r>
            <a:r>
              <a:rPr lang="pt-BR" sz="2200" b="1" dirty="0" smtClean="0"/>
              <a:t>1993)</a:t>
            </a:r>
            <a:endParaRPr lang="pt-BR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233363"/>
            <a:ext cx="10363200" cy="15954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Curvas de crescimento</a:t>
            </a:r>
            <a:endParaRPr lang="pt-BR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828800"/>
            <a:ext cx="10363200" cy="3962400"/>
          </a:xfrm>
        </p:spPr>
        <p:txBody>
          <a:bodyPr/>
          <a:lstStyle/>
          <a:p>
            <a:pPr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defRPr/>
            </a:pP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</a:rPr>
              <a:t>Valores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</a:rPr>
              <a:t>Padrão </a:t>
            </a:r>
            <a:r>
              <a:rPr lang="pt-BR" sz="2800" b="1" dirty="0" smtClean="0"/>
              <a:t>- representam </a:t>
            </a:r>
            <a:r>
              <a:rPr lang="pt-BR" sz="2800" b="1" dirty="0"/>
              <a:t>o crescimento </a:t>
            </a:r>
            <a:r>
              <a:rPr lang="pt-BR" sz="2800" b="1" dirty="0" smtClean="0">
                <a:solidFill>
                  <a:srgbClr val="C00000"/>
                </a:solidFill>
              </a:rPr>
              <a:t>ideal</a:t>
            </a:r>
            <a:r>
              <a:rPr lang="pt-BR" sz="2800" b="1" dirty="0" smtClean="0"/>
              <a:t>, conforme um padrão de normalidade</a:t>
            </a:r>
          </a:p>
          <a:p>
            <a:pPr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defRPr/>
            </a:pP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</a:rPr>
              <a:t>Valores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</a:rPr>
              <a:t>de Referência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</a:rPr>
              <a:t>– </a:t>
            </a:r>
            <a:r>
              <a:rPr lang="pt-BR" sz="2800" b="1" dirty="0" smtClean="0"/>
              <a:t>apenas </a:t>
            </a:r>
            <a:r>
              <a:rPr lang="pt-BR" sz="2800" b="1" dirty="0" smtClean="0">
                <a:solidFill>
                  <a:srgbClr val="C00000"/>
                </a:solidFill>
              </a:rPr>
              <a:t>descrevem</a:t>
            </a:r>
            <a:r>
              <a:rPr lang="pt-BR" sz="2800" b="1" dirty="0" smtClean="0"/>
              <a:t> o crescimento de uma amostra de crianças. Não há padrão de normalidade a ser seguido. Reflete como </a:t>
            </a:r>
            <a:r>
              <a:rPr lang="pt-BR" sz="2800" b="1" dirty="0"/>
              <a:t>as crianças crescem na </a:t>
            </a:r>
            <a:r>
              <a:rPr lang="pt-BR" sz="2800" b="1" dirty="0" smtClean="0">
                <a:solidFill>
                  <a:srgbClr val="C00000"/>
                </a:solidFill>
              </a:rPr>
              <a:t>realidade</a:t>
            </a:r>
            <a:r>
              <a:rPr lang="pt-BR" sz="2800" b="1" dirty="0" smtClean="0"/>
              <a:t>, sem controle da amostra.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8078788" y="5591175"/>
            <a:ext cx="3198812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Bhatia</a:t>
            </a:r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, J </a:t>
            </a:r>
            <a:r>
              <a:rPr lang="pt-BR" sz="2000" b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Pediatrics</a:t>
            </a:r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280988"/>
            <a:ext cx="10363200" cy="15954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Curva </a:t>
            </a: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de 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crescimento do prematuro</a:t>
            </a:r>
            <a:endParaRPr lang="pt-BR" dirty="0"/>
          </a:p>
        </p:txBody>
      </p:sp>
      <p:sp>
        <p:nvSpPr>
          <p:cNvPr id="7" name="Espaço Reservado para Texto 6"/>
          <p:cNvSpPr>
            <a:spLocks noGrp="1"/>
          </p:cNvSpPr>
          <p:nvPr>
            <p:ph type="body" idx="1"/>
          </p:nvPr>
        </p:nvSpPr>
        <p:spPr>
          <a:xfrm>
            <a:off x="692150" y="2749550"/>
            <a:ext cx="5387975" cy="6794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endParaRPr lang="pt-BR" cap="none" smtClean="0"/>
          </a:p>
          <a:p>
            <a:endParaRPr lang="pt-BR" cap="none" smtClean="0"/>
          </a:p>
          <a:p>
            <a:pPr>
              <a:lnSpc>
                <a:spcPct val="100000"/>
              </a:lnSpc>
              <a:buClr>
                <a:srgbClr val="8C2390"/>
              </a:buClr>
              <a:buFont typeface="Wingdings" pitchFamily="2" charset="2"/>
              <a:buChar char="Ø"/>
            </a:pPr>
            <a:r>
              <a:rPr lang="pt-BR" sz="2000" b="1" cap="none" smtClean="0">
                <a:latin typeface="Calibri" pitchFamily="34" charset="0"/>
              </a:rPr>
              <a:t>↑ FLUXO FISIOLÓGICO NUTRIENTES PELO CORDÃO</a:t>
            </a:r>
          </a:p>
          <a:p>
            <a:pPr>
              <a:lnSpc>
                <a:spcPct val="100000"/>
              </a:lnSpc>
              <a:buClr>
                <a:srgbClr val="8C2390"/>
              </a:buClr>
              <a:buFont typeface="Wingdings" pitchFamily="2" charset="2"/>
              <a:buChar char="Ø"/>
            </a:pPr>
            <a:r>
              <a:rPr lang="pt-BR" sz="2000" b="1" cap="none" smtClean="0">
                <a:latin typeface="Calibri" pitchFamily="34" charset="0"/>
              </a:rPr>
              <a:t>HOMEOSTASIA EXÓGENA: INSULINA MATERNA; IGF-I, IGFBP-3 E LEPTINA PLACENTÁRIAS</a:t>
            </a: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sz="quarter" idx="3"/>
          </p:nvPr>
        </p:nvSpPr>
        <p:spPr>
          <a:xfrm>
            <a:off x="6754813" y="3089275"/>
            <a:ext cx="4881562" cy="6794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marL="342900" indent="-342900" fontAlgn="auto">
              <a:lnSpc>
                <a:spcPct val="100000"/>
              </a:lnSpc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pt-BR" sz="2000" b="1" dirty="0">
                <a:latin typeface="Calibri" panose="020F0502020204030204" pitchFamily="34" charset="0"/>
                <a:cs typeface="Calibri" panose="020F0502020204030204" pitchFamily="34" charset="0"/>
              </a:rPr>
              <a:t>Limitações da nutrição </a:t>
            </a:r>
            <a:r>
              <a:rPr lang="pt-BR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parenteral</a:t>
            </a:r>
          </a:p>
          <a:p>
            <a:pPr marL="342900" indent="-342900" fontAlgn="auto">
              <a:lnSpc>
                <a:spcPct val="100000"/>
              </a:lnSpc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pt-BR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imaturidade </a:t>
            </a:r>
            <a:r>
              <a:rPr lang="pt-BR" sz="2000" b="1" dirty="0">
                <a:latin typeface="Calibri" panose="020F0502020204030204" pitchFamily="34" charset="0"/>
                <a:cs typeface="Calibri" panose="020F0502020204030204" pitchFamily="34" charset="0"/>
              </a:rPr>
              <a:t>entérica…</a:t>
            </a:r>
          </a:p>
          <a:p>
            <a:pPr marL="342900" indent="-342900" fontAlgn="auto">
              <a:lnSpc>
                <a:spcPct val="100000"/>
              </a:lnSpc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pt-BR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Resposta </a:t>
            </a:r>
            <a:r>
              <a:rPr lang="pt-BR" sz="2000" b="1" dirty="0">
                <a:latin typeface="Calibri" panose="020F0502020204030204" pitchFamily="34" charset="0"/>
                <a:cs typeface="Calibri" panose="020F0502020204030204" pitchFamily="34" charset="0"/>
              </a:rPr>
              <a:t>endócrina </a:t>
            </a:r>
            <a:r>
              <a:rPr lang="pt-BR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endógena limitada</a:t>
            </a:r>
            <a:r>
              <a:rPr lang="pt-BR" sz="2000" b="1" dirty="0">
                <a:latin typeface="Calibri" panose="020F0502020204030204" pitchFamily="34" charset="0"/>
                <a:cs typeface="Calibri" panose="020F0502020204030204" pitchFamily="34" charset="0"/>
              </a:rPr>
              <a:t>…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12" name="Espaço Reservado para Conteúdo 11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010400" y="3627438"/>
            <a:ext cx="4127500" cy="2749550"/>
          </a:xfrm>
        </p:spPr>
      </p:pic>
      <p:pic>
        <p:nvPicPr>
          <p:cNvPr id="11" name="Espaço Reservado para Conteúdo 10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096963" y="3584575"/>
            <a:ext cx="3700462" cy="2749550"/>
          </a:xfrm>
        </p:spPr>
      </p:pic>
      <p:sp>
        <p:nvSpPr>
          <p:cNvPr id="15" name="CaixaDeTexto 14"/>
          <p:cNvSpPr txBox="1"/>
          <p:nvPr/>
        </p:nvSpPr>
        <p:spPr>
          <a:xfrm>
            <a:off x="5634038" y="4173538"/>
            <a:ext cx="877887" cy="1570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pt-BR" sz="9600">
                <a:solidFill>
                  <a:srgbClr val="8C2390"/>
                </a:solidFill>
                <a:latin typeface="Calibri" pitchFamily="34" charset="0"/>
              </a:rPr>
              <a:t>≠</a:t>
            </a:r>
            <a:endParaRPr lang="pt-BR" sz="9600">
              <a:solidFill>
                <a:srgbClr val="8C2390"/>
              </a:solidFill>
              <a:latin typeface="Tw Cen MT"/>
            </a:endParaRPr>
          </a:p>
        </p:txBody>
      </p:sp>
      <p:sp>
        <p:nvSpPr>
          <p:cNvPr id="53256" name="CaixaDeTexto 2"/>
          <p:cNvSpPr txBox="1">
            <a:spLocks noChangeArrowheads="1"/>
          </p:cNvSpPr>
          <p:nvPr/>
        </p:nvSpPr>
        <p:spPr bwMode="auto">
          <a:xfrm>
            <a:off x="581025" y="6372225"/>
            <a:ext cx="45640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latin typeface="Tw Cen MT"/>
              </a:rPr>
              <a:t>Padrão para o crescimento intrauterino</a:t>
            </a:r>
          </a:p>
        </p:txBody>
      </p:sp>
      <p:sp>
        <p:nvSpPr>
          <p:cNvPr id="53257" name="CaixaDeTexto 9"/>
          <p:cNvSpPr txBox="1">
            <a:spLocks noChangeArrowheads="1"/>
          </p:cNvSpPr>
          <p:nvPr/>
        </p:nvSpPr>
        <p:spPr bwMode="auto">
          <a:xfrm>
            <a:off x="6938963" y="6329363"/>
            <a:ext cx="43386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latin typeface="Tw Cen MT"/>
              </a:rPr>
              <a:t>Padrão para o crescimento pós-natal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98425"/>
            <a:ext cx="10363200" cy="15954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Curva </a:t>
            </a: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de 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crescimento do prematuro</a:t>
            </a:r>
            <a:endParaRPr lang="pt-BR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4275" name="Espaço Reservado para Conteúdo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35050" y="1163638"/>
            <a:ext cx="4289425" cy="5541962"/>
          </a:xfrm>
        </p:spPr>
      </p:pic>
      <p:sp>
        <p:nvSpPr>
          <p:cNvPr id="5" name="CaixaDeTexto 4"/>
          <p:cNvSpPr txBox="1"/>
          <p:nvPr/>
        </p:nvSpPr>
        <p:spPr>
          <a:xfrm>
            <a:off x="8201025" y="5830888"/>
            <a:ext cx="3198813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Bhatia</a:t>
            </a:r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, J </a:t>
            </a:r>
            <a:r>
              <a:rPr lang="pt-BR" sz="2000" b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Pediatrics</a:t>
            </a:r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 2013</a:t>
            </a:r>
          </a:p>
        </p:txBody>
      </p:sp>
      <p:pic>
        <p:nvPicPr>
          <p:cNvPr id="54277" name="Imagem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26175" y="1435100"/>
            <a:ext cx="5173663" cy="374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8" name="CaixaDeTexto 7"/>
          <p:cNvSpPr txBox="1">
            <a:spLocks noChangeArrowheads="1"/>
          </p:cNvSpPr>
          <p:nvPr/>
        </p:nvSpPr>
        <p:spPr bwMode="auto">
          <a:xfrm>
            <a:off x="7119938" y="2390775"/>
            <a:ext cx="13446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>
                <a:solidFill>
                  <a:srgbClr val="FF0000"/>
                </a:solidFill>
                <a:latin typeface="Tw Cen MT"/>
              </a:rPr>
              <a:t>Padrão</a:t>
            </a:r>
          </a:p>
        </p:txBody>
      </p:sp>
      <p:sp>
        <p:nvSpPr>
          <p:cNvPr id="9" name="Seta para a direita 8"/>
          <p:cNvSpPr/>
          <p:nvPr/>
        </p:nvSpPr>
        <p:spPr>
          <a:xfrm>
            <a:off x="8242300" y="2460625"/>
            <a:ext cx="565150" cy="228600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" name="CaixaDeTexto 9"/>
          <p:cNvSpPr txBox="1"/>
          <p:nvPr/>
        </p:nvSpPr>
        <p:spPr>
          <a:xfrm>
            <a:off x="10425113" y="2662238"/>
            <a:ext cx="1350962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Referência</a:t>
            </a:r>
          </a:p>
        </p:txBody>
      </p:sp>
      <p:sp>
        <p:nvSpPr>
          <p:cNvPr id="11" name="Seta para a direita 10"/>
          <p:cNvSpPr/>
          <p:nvPr/>
        </p:nvSpPr>
        <p:spPr>
          <a:xfrm rot="10800000">
            <a:off x="9964738" y="2689225"/>
            <a:ext cx="460375" cy="231775"/>
          </a:xfrm>
          <a:prstGeom prst="rightArrow">
            <a:avLst/>
          </a:prstGeom>
          <a:noFill/>
          <a:ln>
            <a:solidFill>
              <a:srgbClr val="6D4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4282" name="CaixaDeTexto 11"/>
          <p:cNvSpPr txBox="1">
            <a:spLocks noChangeArrowheads="1"/>
          </p:cNvSpPr>
          <p:nvPr/>
        </p:nvSpPr>
        <p:spPr bwMode="auto">
          <a:xfrm flipH="1">
            <a:off x="8751888" y="5183188"/>
            <a:ext cx="28368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 b="1" i="1">
                <a:latin typeface="Tw Cen MT"/>
              </a:rPr>
              <a:t>Ehrenkranz. Pediatrics 1999</a:t>
            </a:r>
            <a:endParaRPr lang="pt-BR" sz="1400" b="1">
              <a:latin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17600" y="0"/>
            <a:ext cx="10364788" cy="15954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Curva de crescimento do prematuro</a:t>
            </a:r>
            <a:endParaRPr lang="pt-B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52500" y="3392488"/>
            <a:ext cx="4873625" cy="679450"/>
          </a:xfrm>
        </p:spPr>
        <p:txBody>
          <a:bodyPr/>
          <a:lstStyle/>
          <a:p>
            <a:pPr marL="342900" indent="-342900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pt-BR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Selecionados apenas </a:t>
            </a:r>
            <a:r>
              <a:rPr lang="pt-BR" sz="20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Rns</a:t>
            </a:r>
            <a:r>
              <a:rPr lang="pt-BR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saudáveis e sem fatores de risco para o crescimento intrauterino</a:t>
            </a:r>
          </a:p>
          <a:p>
            <a:pPr marL="342900" indent="-342900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pt-BR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Práticas alimentares e promoção de cuidados clínicos conhecidos e compatíveis com as melhores práticas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396038" y="3352800"/>
            <a:ext cx="4881562" cy="679450"/>
          </a:xfrm>
        </p:spPr>
        <p:txBody>
          <a:bodyPr/>
          <a:lstStyle/>
          <a:p>
            <a:pPr marL="342900" indent="-342900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Ø"/>
              <a:defRPr/>
            </a:pPr>
            <a:endParaRPr lang="pt-BR" sz="2400" b="1" dirty="0" smtClean="0"/>
          </a:p>
          <a:p>
            <a:pPr marL="342900" indent="-342900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Ø"/>
              <a:defRPr/>
            </a:pPr>
            <a:endParaRPr lang="pt-BR" sz="2400" b="1" dirty="0" smtClean="0"/>
          </a:p>
          <a:p>
            <a:pPr marL="342900" indent="-342900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Ø"/>
              <a:defRPr/>
            </a:pPr>
            <a:endParaRPr lang="pt-BR" sz="2400" b="1" dirty="0" smtClean="0"/>
          </a:p>
          <a:p>
            <a:pPr marL="342900" indent="-342900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pt-BR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Critérios de seleção menos rígidos com inclusão de </a:t>
            </a:r>
            <a:r>
              <a:rPr lang="pt-BR" sz="20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rns</a:t>
            </a:r>
            <a:r>
              <a:rPr lang="pt-BR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com fatores de risco para o crescimento intrauterino (mais comum, quanto mais prematuro)</a:t>
            </a:r>
          </a:p>
          <a:p>
            <a:pPr marL="342900" indent="-342900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pt-BR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Oferta nutricional desconhecida e/ou insuficiente</a:t>
            </a:r>
          </a:p>
          <a:p>
            <a:pPr marL="342900" indent="-342900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Ø"/>
              <a:defRPr/>
            </a:pPr>
            <a:endParaRPr lang="pt-BR" sz="2400" b="1" dirty="0"/>
          </a:p>
        </p:txBody>
      </p:sp>
      <p:pic>
        <p:nvPicPr>
          <p:cNvPr id="8" name="Espaço Reservado para Conteúdo 7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265988" y="3230563"/>
            <a:ext cx="3140075" cy="3225800"/>
          </a:xfrm>
        </p:spPr>
      </p:pic>
      <p:pic>
        <p:nvPicPr>
          <p:cNvPr id="9" name="Imagem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39825" y="3425825"/>
            <a:ext cx="4498975" cy="2835275"/>
          </a:xfrm>
          <a:prstGeom prst="rect">
            <a:avLst/>
          </a:prstGeom>
          <a:noFill/>
        </p:spPr>
      </p:pic>
      <p:sp>
        <p:nvSpPr>
          <p:cNvPr id="11" name="CaixaDeTexto 10"/>
          <p:cNvSpPr txBox="1"/>
          <p:nvPr/>
        </p:nvSpPr>
        <p:spPr>
          <a:xfrm>
            <a:off x="5959475" y="3816350"/>
            <a:ext cx="877888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pt-BR" sz="9600">
                <a:solidFill>
                  <a:srgbClr val="8C2390"/>
                </a:solidFill>
                <a:latin typeface="Calibri" pitchFamily="34" charset="0"/>
              </a:rPr>
              <a:t>≠</a:t>
            </a:r>
            <a:endParaRPr lang="pt-BR" sz="9600">
              <a:solidFill>
                <a:srgbClr val="8C2390"/>
              </a:solidFill>
              <a:latin typeface="Tw Cen MT"/>
            </a:endParaRPr>
          </a:p>
        </p:txBody>
      </p:sp>
      <p:sp>
        <p:nvSpPr>
          <p:cNvPr id="55304" name="CaixaDeTexto 11"/>
          <p:cNvSpPr txBox="1">
            <a:spLocks noChangeArrowheads="1"/>
          </p:cNvSpPr>
          <p:nvPr/>
        </p:nvSpPr>
        <p:spPr bwMode="auto">
          <a:xfrm>
            <a:off x="1314450" y="6245225"/>
            <a:ext cx="49355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>
                <a:latin typeface="Tw Cen MT"/>
              </a:rPr>
              <a:t>Padrão para o crescimento pós-natal</a:t>
            </a:r>
          </a:p>
        </p:txBody>
      </p:sp>
      <p:sp>
        <p:nvSpPr>
          <p:cNvPr id="55305" name="CaixaDeTexto 12"/>
          <p:cNvSpPr txBox="1">
            <a:spLocks noChangeArrowheads="1"/>
          </p:cNvSpPr>
          <p:nvPr/>
        </p:nvSpPr>
        <p:spPr bwMode="auto">
          <a:xfrm>
            <a:off x="6837363" y="6257925"/>
            <a:ext cx="47323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latin typeface="Tw Cen MT"/>
              </a:rPr>
              <a:t>Referência para o crescimento pós-natal</a:t>
            </a:r>
          </a:p>
        </p:txBody>
      </p:sp>
      <p:sp>
        <p:nvSpPr>
          <p:cNvPr id="55306" name="CaixaDeTexto 3"/>
          <p:cNvSpPr txBox="1">
            <a:spLocks noChangeArrowheads="1"/>
          </p:cNvSpPr>
          <p:nvPr/>
        </p:nvSpPr>
        <p:spPr bwMode="auto">
          <a:xfrm>
            <a:off x="2200275" y="1208088"/>
            <a:ext cx="22780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 b="1">
                <a:solidFill>
                  <a:srgbClr val="FF9900"/>
                </a:solidFill>
                <a:latin typeface="Tw Cen MT"/>
              </a:rPr>
              <a:t>“Padrão Ouro”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20750" y="550863"/>
            <a:ext cx="10350500" cy="2736850"/>
          </a:xfrm>
        </p:spPr>
        <p:txBody>
          <a:bodyPr/>
          <a:lstStyle/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Curva </a:t>
            </a:r>
            <a:r>
              <a:rPr lang="pt-BR" b="1" u="sng" dirty="0">
                <a:solidFill>
                  <a:schemeClr val="accent6">
                    <a:lumMod val="50000"/>
                  </a:schemeClr>
                </a:solidFill>
              </a:rPr>
              <a:t>padrão 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de crescimento </a:t>
            </a:r>
            <a:r>
              <a:rPr lang="pt-BR" b="1" u="sng" dirty="0" smtClean="0">
                <a:solidFill>
                  <a:schemeClr val="accent6">
                    <a:lumMod val="50000"/>
                  </a:schemeClr>
                </a:solidFill>
              </a:rPr>
              <a:t>pré-natal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 para o prematuro </a:t>
            </a:r>
            <a:endParaRPr lang="pt-B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20750" y="3906838"/>
            <a:ext cx="10350500" cy="13684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5400" dirty="0" err="1" smtClean="0"/>
              <a:t>Fenton</a:t>
            </a:r>
            <a:r>
              <a:rPr lang="pt-BR" sz="5400" dirty="0" smtClean="0"/>
              <a:t> (2013)</a:t>
            </a:r>
            <a:endParaRPr lang="pt-BR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68263"/>
            <a:ext cx="10363200" cy="1597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Curvas de 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crescimento - </a:t>
            </a:r>
            <a:r>
              <a:rPr lang="pt-BR" b="1" dirty="0" err="1" smtClean="0">
                <a:solidFill>
                  <a:schemeClr val="accent6">
                    <a:lumMod val="50000"/>
                  </a:schemeClr>
                </a:solidFill>
              </a:rPr>
              <a:t>fenton</a:t>
            </a:r>
            <a:endParaRPr lang="pt-BR" dirty="0"/>
          </a:p>
        </p:txBody>
      </p:sp>
      <p:pic>
        <p:nvPicPr>
          <p:cNvPr id="57347" name="Imagem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088" y="1435100"/>
            <a:ext cx="5665787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8" name="Espaço Reservado para Conteúdo 6"/>
          <p:cNvPicPr>
            <a:picLocks noGrp="1" noChangeAspect="1"/>
          </p:cNvPicPr>
          <p:nvPr>
            <p:ph sz="quarter" idx="13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686425" y="2379663"/>
            <a:ext cx="5472113" cy="3638550"/>
          </a:xfrm>
        </p:spPr>
      </p:pic>
      <p:sp>
        <p:nvSpPr>
          <p:cNvPr id="8" name="Retângulo 7"/>
          <p:cNvSpPr/>
          <p:nvPr/>
        </p:nvSpPr>
        <p:spPr>
          <a:xfrm>
            <a:off x="1479550" y="3649663"/>
            <a:ext cx="2325688" cy="1060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i="1" dirty="0" err="1"/>
              <a:t>Fenton</a:t>
            </a:r>
            <a:r>
              <a:rPr lang="pt-BR" sz="2000" b="1" i="1" dirty="0"/>
              <a:t> 2003. BMC </a:t>
            </a:r>
            <a:r>
              <a:rPr lang="pt-BR" sz="2000" b="1" i="1" dirty="0" err="1"/>
              <a:t>Pediatr</a:t>
            </a:r>
            <a:r>
              <a:rPr lang="pt-BR" sz="2000" b="1" i="1" dirty="0"/>
              <a:t> 2003;3:13</a:t>
            </a:r>
            <a:endParaRPr lang="pt-BR" sz="2000" b="1" dirty="0"/>
          </a:p>
        </p:txBody>
      </p:sp>
      <p:sp>
        <p:nvSpPr>
          <p:cNvPr id="9" name="Retângulo 8"/>
          <p:cNvSpPr/>
          <p:nvPr/>
        </p:nvSpPr>
        <p:spPr>
          <a:xfrm>
            <a:off x="3576638" y="4941888"/>
            <a:ext cx="2662237" cy="1076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i="1" dirty="0" err="1"/>
              <a:t>Fenton</a:t>
            </a:r>
            <a:r>
              <a:rPr lang="pt-BR" sz="2000" b="1" i="1" dirty="0"/>
              <a:t> 2013. BMC </a:t>
            </a:r>
            <a:r>
              <a:rPr lang="pt-BR" sz="2000" b="1" i="1" dirty="0" err="1"/>
              <a:t>Pediatr</a:t>
            </a:r>
            <a:r>
              <a:rPr lang="pt-BR" sz="2000" b="1" i="1" dirty="0"/>
              <a:t> 2013;13:59</a:t>
            </a:r>
            <a:endParaRPr lang="pt-BR" sz="2000" dirty="0"/>
          </a:p>
        </p:txBody>
      </p:sp>
      <p:sp>
        <p:nvSpPr>
          <p:cNvPr id="11" name="Seta dobrada 10"/>
          <p:cNvSpPr/>
          <p:nvPr/>
        </p:nvSpPr>
        <p:spPr>
          <a:xfrm rot="10800000" flipH="1">
            <a:off x="2484438" y="4848225"/>
            <a:ext cx="746125" cy="1001713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2813" y="161925"/>
            <a:ext cx="10364787" cy="15954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Curvas de crescimento - </a:t>
            </a:r>
            <a:r>
              <a:rPr lang="pt-BR" b="1" dirty="0" err="1">
                <a:solidFill>
                  <a:schemeClr val="accent6">
                    <a:lumMod val="50000"/>
                  </a:schemeClr>
                </a:solidFill>
              </a:rPr>
              <a:t>fenton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509713"/>
            <a:ext cx="10363200" cy="5251450"/>
          </a:xfrm>
        </p:spPr>
        <p:txBody>
          <a:bodyPr>
            <a:normAutofit fontScale="25000" lnSpcReduction="20000"/>
          </a:bodyPr>
          <a:lstStyle/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pt-BR" sz="9600" b="1" dirty="0" smtClean="0">
                <a:solidFill>
                  <a:srgbClr val="FF9900"/>
                </a:solidFill>
              </a:rPr>
              <a:t>1ª parte da curva (23 a 40 semanas): </a:t>
            </a:r>
            <a:r>
              <a:rPr lang="pt-BR" sz="9600" b="1" dirty="0" smtClean="0"/>
              <a:t>padrão do crescimento </a:t>
            </a:r>
            <a:r>
              <a:rPr lang="pt-BR" sz="9600" b="1" u="sng" dirty="0" smtClean="0"/>
              <a:t>ideal </a:t>
            </a:r>
            <a:r>
              <a:rPr lang="pt-BR" sz="9600" b="1" dirty="0" smtClean="0"/>
              <a:t>(intrauterino). </a:t>
            </a:r>
          </a:p>
          <a:p>
            <a:pPr marL="0" indent="0" algn="just" fontAlgn="auto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9600" b="1" dirty="0" err="1" smtClean="0"/>
              <a:t>Metanálise</a:t>
            </a:r>
            <a:r>
              <a:rPr lang="pt-BR" sz="9600" b="1" dirty="0" smtClean="0"/>
              <a:t> de estudos 1990 - 2007 com </a:t>
            </a:r>
            <a:r>
              <a:rPr lang="pt-BR" sz="9600" b="1" dirty="0" err="1" smtClean="0"/>
              <a:t>somatometria</a:t>
            </a:r>
            <a:r>
              <a:rPr lang="pt-BR" sz="9600" b="1" dirty="0" smtClean="0"/>
              <a:t> ao nascer, de 6 países desenvolvidos</a:t>
            </a:r>
          </a:p>
          <a:p>
            <a:pPr marL="0" indent="0" algn="just" fontAlgn="auto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pt-BR" sz="9600" b="1" dirty="0"/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pt-BR" sz="9600" b="1" dirty="0" smtClean="0">
                <a:solidFill>
                  <a:srgbClr val="FF9900"/>
                </a:solidFill>
              </a:rPr>
              <a:t>2ª parte da curva (40 a 50 semanas): </a:t>
            </a:r>
            <a:r>
              <a:rPr lang="pt-BR" sz="9600" b="1" dirty="0" smtClean="0"/>
              <a:t>referência (crescimento </a:t>
            </a:r>
            <a:r>
              <a:rPr lang="pt-BR" sz="9600" b="1" u="sng" dirty="0" smtClean="0"/>
              <a:t>real</a:t>
            </a:r>
            <a:r>
              <a:rPr lang="pt-BR" sz="9600" b="1" dirty="0" smtClean="0"/>
              <a:t> de crianças em condições ideais) com base nas Curvas longitudinais da OMS.</a:t>
            </a:r>
          </a:p>
          <a:p>
            <a:pPr marL="0" indent="0" algn="just" fontAlgn="auto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9600" b="1" dirty="0" smtClean="0"/>
              <a:t>coorte de 882 crianças a termo, de 6 países desenvolvidos, medidas semanalmente até os 2 anos; só incluídas crianças amamentadas até 6 meses, com correta diversificação alimentar, cuidados de saúde adequados e bom nível sócio econômico. </a:t>
            </a:r>
            <a:r>
              <a:rPr lang="pt-BR" sz="8000" b="1" i="1" dirty="0" smtClean="0"/>
              <a:t>(WHO. Acta </a:t>
            </a:r>
            <a:r>
              <a:rPr lang="pt-BR" sz="8000" b="1" i="1" dirty="0" err="1" smtClean="0"/>
              <a:t>Paediatr</a:t>
            </a:r>
            <a:r>
              <a:rPr lang="pt-BR" sz="8000" b="1" i="1" dirty="0" smtClean="0"/>
              <a:t> 2006)</a:t>
            </a:r>
            <a:endParaRPr lang="pt-BR" sz="8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Espaço Reservado para Conteúdo 6"/>
          <p:cNvPicPr>
            <a:picLocks noGrp="1" noChangeAspect="1"/>
          </p:cNvPicPr>
          <p:nvPr>
            <p:ph sz="quarter" idx="13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66800" y="614363"/>
            <a:ext cx="3814763" cy="6010275"/>
          </a:xfrm>
        </p:spPr>
      </p:pic>
      <p:pic>
        <p:nvPicPr>
          <p:cNvPr id="59395" name="Espaço Reservado para Conteúdo 7"/>
          <p:cNvPicPr>
            <a:picLocks noGrp="1" noChangeAspect="1"/>
          </p:cNvPicPr>
          <p:nvPr>
            <p:ph sz="quarter" idx="14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754813" y="614363"/>
            <a:ext cx="4518025" cy="6062662"/>
          </a:xfrm>
        </p:spPr>
      </p:pic>
      <p:sp>
        <p:nvSpPr>
          <p:cNvPr id="9" name="Retângulo de cantos arredondados 8"/>
          <p:cNvSpPr/>
          <p:nvPr/>
        </p:nvSpPr>
        <p:spPr>
          <a:xfrm>
            <a:off x="1066800" y="785813"/>
            <a:ext cx="2030413" cy="10763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 err="1">
                <a:solidFill>
                  <a:srgbClr val="171A9D"/>
                </a:solidFill>
              </a:rPr>
              <a:t>Metanálise</a:t>
            </a:r>
            <a:endParaRPr lang="pt-BR" dirty="0">
              <a:solidFill>
                <a:srgbClr val="171A9D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 err="1">
                <a:solidFill>
                  <a:srgbClr val="171A9D"/>
                </a:solidFill>
              </a:rPr>
              <a:t>somatometria</a:t>
            </a:r>
            <a:r>
              <a:rPr lang="pt-BR" b="1" dirty="0">
                <a:solidFill>
                  <a:srgbClr val="171A9D"/>
                </a:solidFill>
              </a:rPr>
              <a:t> ao nascer</a:t>
            </a:r>
            <a:endParaRPr lang="pt-BR" dirty="0">
              <a:solidFill>
                <a:srgbClr val="171A9D"/>
              </a:solidFill>
            </a:endParaRPr>
          </a:p>
        </p:txBody>
      </p:sp>
      <p:sp>
        <p:nvSpPr>
          <p:cNvPr id="10" name="Seta para baixo 9"/>
          <p:cNvSpPr/>
          <p:nvPr/>
        </p:nvSpPr>
        <p:spPr>
          <a:xfrm rot="10800000">
            <a:off x="1893888" y="2092325"/>
            <a:ext cx="376237" cy="6175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Retângulo de cantos arredondados 10"/>
          <p:cNvSpPr/>
          <p:nvPr/>
        </p:nvSpPr>
        <p:spPr>
          <a:xfrm>
            <a:off x="2862263" y="5094288"/>
            <a:ext cx="2286000" cy="9271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rgbClr val="171A9D"/>
                </a:solidFill>
              </a:rPr>
              <a:t>Crescimento</a:t>
            </a:r>
            <a:endParaRPr lang="pt-BR" dirty="0">
              <a:solidFill>
                <a:srgbClr val="171A9D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rgbClr val="171A9D"/>
                </a:solidFill>
              </a:rPr>
              <a:t>longitudinal crianças de termo</a:t>
            </a:r>
            <a:endParaRPr lang="pt-BR" dirty="0">
              <a:solidFill>
                <a:srgbClr val="171A9D"/>
              </a:solidFill>
            </a:endParaRPr>
          </a:p>
        </p:txBody>
      </p:sp>
      <p:sp>
        <p:nvSpPr>
          <p:cNvPr id="13" name="Seta para baixo 12"/>
          <p:cNvSpPr/>
          <p:nvPr/>
        </p:nvSpPr>
        <p:spPr>
          <a:xfrm>
            <a:off x="3617913" y="3925888"/>
            <a:ext cx="376237" cy="8096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9400" name="CaixaDeTexto 13"/>
          <p:cNvSpPr txBox="1">
            <a:spLocks noChangeArrowheads="1"/>
          </p:cNvSpPr>
          <p:nvPr/>
        </p:nvSpPr>
        <p:spPr bwMode="auto">
          <a:xfrm flipH="1">
            <a:off x="5576888" y="1403350"/>
            <a:ext cx="450850" cy="415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b="1">
                <a:solidFill>
                  <a:srgbClr val="C00000"/>
                </a:solidFill>
                <a:latin typeface="Tw Cen MT"/>
              </a:rPr>
              <a:t>FENTON</a:t>
            </a:r>
          </a:p>
          <a:p>
            <a:r>
              <a:rPr lang="pt-BR" sz="2400" b="1">
                <a:solidFill>
                  <a:srgbClr val="C00000"/>
                </a:solidFill>
                <a:latin typeface="Tw Cen MT"/>
              </a:rPr>
              <a:t>  2013</a:t>
            </a: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9096375" y="3644900"/>
            <a:ext cx="2986088" cy="178117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rgbClr val="C00000"/>
                </a:solidFill>
              </a:rPr>
              <a:t>Foram usados </a:t>
            </a:r>
            <a:r>
              <a:rPr lang="pt-BR" b="1" dirty="0" err="1">
                <a:solidFill>
                  <a:srgbClr val="C00000"/>
                </a:solidFill>
              </a:rPr>
              <a:t>suavizadores</a:t>
            </a:r>
            <a:r>
              <a:rPr lang="pt-BR" b="1" dirty="0">
                <a:solidFill>
                  <a:srgbClr val="C00000"/>
                </a:solidFill>
              </a:rPr>
              <a:t> para harmonizar a transição</a:t>
            </a:r>
            <a:endParaRPr lang="pt-BR" dirty="0">
              <a:solidFill>
                <a:srgbClr val="C00000"/>
              </a:solidFill>
            </a:endParaRPr>
          </a:p>
        </p:txBody>
      </p:sp>
      <p:cxnSp>
        <p:nvCxnSpPr>
          <p:cNvPr id="17" name="Conector de seta reta 16"/>
          <p:cNvCxnSpPr/>
          <p:nvPr/>
        </p:nvCxnSpPr>
        <p:spPr>
          <a:xfrm>
            <a:off x="3097213" y="3187700"/>
            <a:ext cx="5884862" cy="1303338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914400" y="269875"/>
            <a:ext cx="10363200" cy="15954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Curvas de crescimento - </a:t>
            </a:r>
            <a:r>
              <a:rPr lang="pt-BR" b="1" dirty="0" err="1">
                <a:solidFill>
                  <a:schemeClr val="accent6">
                    <a:lumMod val="50000"/>
                  </a:schemeClr>
                </a:solidFill>
              </a:rPr>
              <a:t>fenton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795338" y="1939925"/>
            <a:ext cx="5106987" cy="3424238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</a:rPr>
              <a:t>Principal limitação: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b="1" dirty="0" smtClean="0"/>
              <a:t>Não conta </a:t>
            </a:r>
            <a:r>
              <a:rPr lang="pt-BR" sz="2400" b="1" dirty="0"/>
              <a:t>com </a:t>
            </a:r>
            <a:r>
              <a:rPr lang="pt-BR" sz="2400" b="1" dirty="0" smtClean="0"/>
              <a:t>a perda </a:t>
            </a:r>
            <a:r>
              <a:rPr lang="pt-BR" sz="2400" b="1" dirty="0"/>
              <a:t>de peso </a:t>
            </a:r>
            <a:r>
              <a:rPr lang="pt-BR" sz="2400" b="1" dirty="0" smtClean="0"/>
              <a:t>que </a:t>
            </a:r>
            <a:r>
              <a:rPr lang="pt-BR" sz="2400" b="1" dirty="0"/>
              <a:t>ocorre fisiologicamente durante as duas semanas pós-natais em recém-nascidos </a:t>
            </a:r>
            <a:r>
              <a:rPr lang="pt-BR" sz="2400" b="1" dirty="0" smtClean="0"/>
              <a:t>prematuro (mais evidente quanto mais prematuro for o RN).</a:t>
            </a:r>
            <a:endParaRPr lang="pt-BR" sz="2400" b="1" dirty="0"/>
          </a:p>
        </p:txBody>
      </p:sp>
      <p:pic>
        <p:nvPicPr>
          <p:cNvPr id="60420" name="Espaço Reservado para Conteúdo 5"/>
          <p:cNvPicPr>
            <a:picLocks noGrp="1" noChangeAspect="1"/>
          </p:cNvPicPr>
          <p:nvPr>
            <p:ph sz="quarter" idx="14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096000" y="1939925"/>
            <a:ext cx="5319713" cy="4710113"/>
          </a:xfrm>
        </p:spPr>
      </p:pic>
      <p:sp>
        <p:nvSpPr>
          <p:cNvPr id="60421" name="CaixaDeTexto 6"/>
          <p:cNvSpPr txBox="1">
            <a:spLocks noChangeArrowheads="1"/>
          </p:cNvSpPr>
          <p:nvPr/>
        </p:nvSpPr>
        <p:spPr bwMode="auto">
          <a:xfrm>
            <a:off x="9337675" y="3771900"/>
            <a:ext cx="333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 b="1">
                <a:solidFill>
                  <a:srgbClr val="FF0000"/>
                </a:solidFill>
                <a:latin typeface="Tw Cen MT"/>
              </a:rPr>
              <a:t>x</a:t>
            </a:r>
          </a:p>
        </p:txBody>
      </p:sp>
      <p:sp>
        <p:nvSpPr>
          <p:cNvPr id="60422" name="CaixaDeTexto 7"/>
          <p:cNvSpPr txBox="1">
            <a:spLocks noChangeArrowheads="1"/>
          </p:cNvSpPr>
          <p:nvPr/>
        </p:nvSpPr>
        <p:spPr bwMode="auto">
          <a:xfrm>
            <a:off x="7813675" y="4643438"/>
            <a:ext cx="333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 b="1">
                <a:solidFill>
                  <a:srgbClr val="FF0000"/>
                </a:solidFill>
                <a:latin typeface="Tw Cen MT"/>
              </a:rPr>
              <a:t>x</a:t>
            </a:r>
          </a:p>
        </p:txBody>
      </p:sp>
      <p:sp>
        <p:nvSpPr>
          <p:cNvPr id="60423" name="CaixaDeTexto 8"/>
          <p:cNvSpPr txBox="1">
            <a:spLocks noChangeArrowheads="1"/>
          </p:cNvSpPr>
          <p:nvPr/>
        </p:nvSpPr>
        <p:spPr bwMode="auto">
          <a:xfrm>
            <a:off x="9337675" y="1962150"/>
            <a:ext cx="333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 b="1">
                <a:solidFill>
                  <a:schemeClr val="tx2"/>
                </a:solidFill>
                <a:latin typeface="Tw Cen MT"/>
              </a:rPr>
              <a:t>x</a:t>
            </a:r>
          </a:p>
        </p:txBody>
      </p:sp>
      <p:sp>
        <p:nvSpPr>
          <p:cNvPr id="60424" name="CaixaDeTexto 9"/>
          <p:cNvSpPr txBox="1">
            <a:spLocks noChangeArrowheads="1"/>
          </p:cNvSpPr>
          <p:nvPr/>
        </p:nvSpPr>
        <p:spPr bwMode="auto">
          <a:xfrm>
            <a:off x="8223250" y="4802188"/>
            <a:ext cx="3317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 b="1">
                <a:solidFill>
                  <a:srgbClr val="FF0000"/>
                </a:solidFill>
                <a:latin typeface="Tw Cen MT"/>
              </a:rPr>
              <a:t>x</a:t>
            </a:r>
          </a:p>
        </p:txBody>
      </p:sp>
      <p:sp>
        <p:nvSpPr>
          <p:cNvPr id="60425" name="CaixaDeTexto 10"/>
          <p:cNvSpPr txBox="1">
            <a:spLocks noChangeArrowheads="1"/>
          </p:cNvSpPr>
          <p:nvPr/>
        </p:nvSpPr>
        <p:spPr bwMode="auto">
          <a:xfrm>
            <a:off x="8763000" y="4451350"/>
            <a:ext cx="3317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 b="1">
                <a:solidFill>
                  <a:srgbClr val="FF0000"/>
                </a:solidFill>
                <a:latin typeface="Tw Cen MT"/>
              </a:rPr>
              <a:t>x</a:t>
            </a:r>
          </a:p>
        </p:txBody>
      </p:sp>
      <p:cxnSp>
        <p:nvCxnSpPr>
          <p:cNvPr id="18" name="Conector de seta reta 17"/>
          <p:cNvCxnSpPr>
            <a:endCxn id="60421" idx="3"/>
          </p:cNvCxnSpPr>
          <p:nvPr/>
        </p:nvCxnSpPr>
        <p:spPr>
          <a:xfrm flipH="1" flipV="1">
            <a:off x="9671050" y="3925888"/>
            <a:ext cx="539750" cy="153987"/>
          </a:xfrm>
          <a:prstGeom prst="straightConnector1">
            <a:avLst/>
          </a:prstGeom>
          <a:ln>
            <a:solidFill>
              <a:srgbClr val="FF0000"/>
            </a:solidFill>
            <a:headEnd w="lg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de seta reta 18"/>
          <p:cNvCxnSpPr/>
          <p:nvPr/>
        </p:nvCxnSpPr>
        <p:spPr>
          <a:xfrm flipH="1" flipV="1">
            <a:off x="9580563" y="2116138"/>
            <a:ext cx="539750" cy="153987"/>
          </a:xfrm>
          <a:prstGeom prst="straightConnector1">
            <a:avLst/>
          </a:prstGeom>
          <a:ln>
            <a:solidFill>
              <a:srgbClr val="FF0000"/>
            </a:solidFill>
            <a:headEnd w="lg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lipse 19"/>
          <p:cNvSpPr/>
          <p:nvPr/>
        </p:nvSpPr>
        <p:spPr>
          <a:xfrm>
            <a:off x="9217025" y="6048375"/>
            <a:ext cx="574675" cy="36195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0429" name="CaixaDeTexto 20"/>
          <p:cNvSpPr txBox="1">
            <a:spLocks noChangeArrowheads="1"/>
          </p:cNvSpPr>
          <p:nvPr/>
        </p:nvSpPr>
        <p:spPr bwMode="auto">
          <a:xfrm>
            <a:off x="9234488" y="4256088"/>
            <a:ext cx="22844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0000"/>
                </a:solidFill>
                <a:latin typeface="Tw Cen MT"/>
              </a:rPr>
              <a:t>Mau crescimento??</a:t>
            </a:r>
          </a:p>
        </p:txBody>
      </p:sp>
      <p:cxnSp>
        <p:nvCxnSpPr>
          <p:cNvPr id="5" name="Conector de seta reta 4"/>
          <p:cNvCxnSpPr/>
          <p:nvPr/>
        </p:nvCxnSpPr>
        <p:spPr>
          <a:xfrm flipH="1">
            <a:off x="10210800" y="5465763"/>
            <a:ext cx="34131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20750" y="550863"/>
            <a:ext cx="10350500" cy="2736850"/>
          </a:xfrm>
        </p:spPr>
        <p:txBody>
          <a:bodyPr/>
          <a:lstStyle/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Curva </a:t>
            </a:r>
            <a:r>
              <a:rPr lang="pt-BR" b="1" u="sng" dirty="0">
                <a:solidFill>
                  <a:schemeClr val="accent6">
                    <a:lumMod val="50000"/>
                  </a:schemeClr>
                </a:solidFill>
              </a:rPr>
              <a:t>referência 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de crescimento </a:t>
            </a:r>
            <a:r>
              <a:rPr lang="pt-BR" b="1" u="sng" dirty="0" smtClean="0">
                <a:solidFill>
                  <a:schemeClr val="accent6">
                    <a:lumMod val="50000"/>
                  </a:schemeClr>
                </a:solidFill>
              </a:rPr>
              <a:t>pós-natal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 do prematuro </a:t>
            </a:r>
            <a:endParaRPr lang="pt-B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20750" y="3906838"/>
            <a:ext cx="10350500" cy="13684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5400" dirty="0" err="1" smtClean="0"/>
              <a:t>Ehrenkranz</a:t>
            </a:r>
            <a:r>
              <a:rPr lang="pt-BR" sz="5400" dirty="0" smtClean="0"/>
              <a:t> (1999)</a:t>
            </a:r>
            <a:endParaRPr lang="pt-BR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Curvas de crescimento 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– </a:t>
            </a:r>
            <a:r>
              <a:rPr lang="pt-BR" b="1" dirty="0" err="1" smtClean="0">
                <a:solidFill>
                  <a:schemeClr val="accent6">
                    <a:lumMod val="50000"/>
                  </a:schemeClr>
                </a:solidFill>
              </a:rPr>
              <a:t>Ehrenkranz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785938"/>
            <a:ext cx="10363200" cy="4110037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400" b="1" dirty="0" smtClean="0"/>
              <a:t>Curvas </a:t>
            </a:r>
            <a:r>
              <a:rPr lang="pt-BR" sz="2400" b="1" dirty="0"/>
              <a:t>de referência –primeiras semanas pós-natais 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2400" b="1" dirty="0" smtClean="0"/>
              <a:t>Dados </a:t>
            </a:r>
            <a:r>
              <a:rPr lang="en-US" sz="2400" b="1" dirty="0"/>
              <a:t>1994-1995 do National Institute of Health </a:t>
            </a:r>
            <a:r>
              <a:rPr lang="en-US" sz="2400" b="1" dirty="0" smtClean="0"/>
              <a:t>Statistics </a:t>
            </a:r>
            <a:r>
              <a:rPr lang="en-US" sz="2400" b="1" dirty="0"/>
              <a:t>&amp; Human Development Neonatal Research Network centers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400" b="1" dirty="0" smtClean="0"/>
              <a:t>Prática </a:t>
            </a:r>
            <a:r>
              <a:rPr lang="pt-BR" sz="2400" b="1" dirty="0"/>
              <a:t>assistencial em 12 </a:t>
            </a:r>
            <a:r>
              <a:rPr lang="pt-BR" sz="2400" b="1" dirty="0" smtClean="0"/>
              <a:t>Unidades neonatais </a:t>
            </a:r>
            <a:r>
              <a:rPr lang="pt-BR" sz="2400" b="1" dirty="0"/>
              <a:t>dos EUA: 1.660 recém-nascidos, PN 501-1500g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400" b="1" dirty="0" smtClean="0"/>
              <a:t>Sobreviventes </a:t>
            </a:r>
            <a:r>
              <a:rPr lang="pt-BR" sz="2400" b="1" dirty="0"/>
              <a:t>&gt;7 dias, sem anomalias </a:t>
            </a:r>
            <a:r>
              <a:rPr lang="pt-BR" sz="2400" b="1" dirty="0" smtClean="0"/>
              <a:t>congênitas</a:t>
            </a:r>
            <a:r>
              <a:rPr lang="pt-BR" sz="2400" b="1" dirty="0"/>
              <a:t>, do nascimento à alta (ou até 2000g)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6638925" y="5467350"/>
            <a:ext cx="4789488" cy="6477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i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(</a:t>
            </a:r>
            <a:r>
              <a:rPr lang="pt-BR" b="1" i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Ehrenkranz</a:t>
            </a:r>
            <a:r>
              <a:rPr lang="pt-BR" b="1" i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. </a:t>
            </a:r>
            <a:r>
              <a:rPr lang="pt-BR" b="1" i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Pediatrics</a:t>
            </a:r>
            <a:r>
              <a:rPr lang="pt-BR" b="1" i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 1999;104:280-9)</a:t>
            </a:r>
            <a:endParaRPr lang="pt-BR" dirty="0">
              <a:solidFill>
                <a:schemeClr val="accent6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Curvas de crescimento 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– </a:t>
            </a:r>
            <a:r>
              <a:rPr lang="pt-BR" b="1" dirty="0" err="1" smtClean="0">
                <a:solidFill>
                  <a:schemeClr val="accent6">
                    <a:lumMod val="50000"/>
                  </a:schemeClr>
                </a:solidFill>
              </a:rPr>
              <a:t>Ehrenkranz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044700"/>
            <a:ext cx="10363200" cy="3422650"/>
          </a:xfrm>
        </p:spPr>
        <p:txBody>
          <a:bodyPr/>
          <a:lstStyle/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b="1" dirty="0" smtClean="0"/>
              <a:t>Principais Limitações:</a:t>
            </a:r>
            <a:endParaRPr lang="pt-BR" sz="2400" b="1" dirty="0"/>
          </a:p>
          <a:p>
            <a:pPr algn="just" fontAlgn="auto">
              <a:spcAft>
                <a:spcPts val="0"/>
              </a:spcAft>
              <a:defRPr/>
            </a:pPr>
            <a:r>
              <a:rPr lang="pt-BR" sz="2400" b="1" dirty="0" smtClean="0"/>
              <a:t>Reportando-se </a:t>
            </a:r>
            <a:r>
              <a:rPr lang="pt-BR" sz="2400" b="1" dirty="0"/>
              <a:t>a </a:t>
            </a:r>
            <a:r>
              <a:rPr lang="pt-BR" sz="2400" b="1" dirty="0" err="1" smtClean="0"/>
              <a:t>RNs</a:t>
            </a:r>
            <a:r>
              <a:rPr lang="pt-BR" sz="2400" b="1" dirty="0" smtClean="0"/>
              <a:t> assistidos </a:t>
            </a:r>
            <a:r>
              <a:rPr lang="pt-BR" sz="2400" b="1" dirty="0"/>
              <a:t>em </a:t>
            </a:r>
            <a:r>
              <a:rPr lang="pt-BR" sz="2400" b="1" dirty="0">
                <a:solidFill>
                  <a:srgbClr val="C00000"/>
                </a:solidFill>
              </a:rPr>
              <a:t>1994-1995</a:t>
            </a:r>
            <a:r>
              <a:rPr lang="pt-BR" sz="2400" b="1" dirty="0"/>
              <a:t>, </a:t>
            </a:r>
            <a:r>
              <a:rPr lang="pt-BR" sz="2400" b="1" dirty="0" smtClean="0"/>
              <a:t>reflete uma </a:t>
            </a:r>
            <a:r>
              <a:rPr lang="pt-BR" sz="2400" b="1" dirty="0"/>
              <a:t>assistência nutricional desatualizada, anterior à prática da </a:t>
            </a:r>
            <a:r>
              <a:rPr lang="pt-BR" sz="2400" b="1" dirty="0">
                <a:solidFill>
                  <a:srgbClr val="C00000"/>
                </a:solidFill>
              </a:rPr>
              <a:t>nutrição agressiva</a:t>
            </a:r>
            <a:r>
              <a:rPr lang="pt-BR" sz="2400" b="1" dirty="0"/>
              <a:t>, difundida a partir do início da década de 2000 (</a:t>
            </a:r>
            <a:r>
              <a:rPr lang="pt-BR" sz="2400" b="1" i="1" dirty="0"/>
              <a:t>Ziegler. </a:t>
            </a:r>
            <a:r>
              <a:rPr lang="pt-BR" sz="2400" b="1" i="1" dirty="0" err="1" smtClean="0"/>
              <a:t>Clin</a:t>
            </a:r>
            <a:r>
              <a:rPr lang="pt-BR" sz="2400" b="1" i="1" dirty="0" smtClean="0"/>
              <a:t> </a:t>
            </a:r>
            <a:r>
              <a:rPr lang="pt-BR" sz="2400" b="1" i="1" dirty="0" err="1" smtClean="0"/>
              <a:t>Perinatol</a:t>
            </a:r>
            <a:r>
              <a:rPr lang="pt-BR" sz="2400" b="1" i="1" dirty="0" smtClean="0"/>
              <a:t> 2002</a:t>
            </a:r>
            <a:r>
              <a:rPr lang="pt-BR" sz="2400" b="1" dirty="0"/>
              <a:t>). </a:t>
            </a:r>
            <a:endParaRPr lang="pt-BR" sz="2400" b="1" dirty="0" smtClean="0"/>
          </a:p>
          <a:p>
            <a:pPr algn="just" fontAlgn="auto">
              <a:spcAft>
                <a:spcPts val="0"/>
              </a:spcAft>
              <a:defRPr/>
            </a:pPr>
            <a:r>
              <a:rPr lang="pt-BR" sz="2400" b="1" dirty="0" smtClean="0"/>
              <a:t>Não </a:t>
            </a:r>
            <a:r>
              <a:rPr lang="pt-BR" sz="2400" b="1" dirty="0"/>
              <a:t>estão estratificadas em </a:t>
            </a:r>
            <a:r>
              <a:rPr lang="pt-BR" sz="2400" b="1" dirty="0" smtClean="0"/>
              <a:t>percentis</a:t>
            </a:r>
            <a:endParaRPr lang="pt-BR" sz="2400" b="1" dirty="0"/>
          </a:p>
        </p:txBody>
      </p:sp>
      <p:sp>
        <p:nvSpPr>
          <p:cNvPr id="4" name="CaixaDeTexto 3"/>
          <p:cNvSpPr txBox="1"/>
          <p:nvPr/>
        </p:nvSpPr>
        <p:spPr>
          <a:xfrm>
            <a:off x="6638925" y="5467350"/>
            <a:ext cx="4789488" cy="6477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i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(</a:t>
            </a:r>
            <a:r>
              <a:rPr lang="pt-BR" b="1" i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Ehrenkranz</a:t>
            </a:r>
            <a:r>
              <a:rPr lang="pt-BR" b="1" i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. </a:t>
            </a:r>
            <a:r>
              <a:rPr lang="pt-BR" b="1" i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Pediatrics</a:t>
            </a:r>
            <a:r>
              <a:rPr lang="pt-BR" b="1" i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 1999;104:280-9)</a:t>
            </a:r>
            <a:endParaRPr lang="pt-BR" dirty="0">
              <a:solidFill>
                <a:schemeClr val="accent6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ço Reservado para Conteúdo 5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2725" y="1725613"/>
            <a:ext cx="982663" cy="981075"/>
          </a:xfrm>
        </p:spPr>
      </p:pic>
      <p:pic>
        <p:nvPicPr>
          <p:cNvPr id="4" name="Imagem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600" y="2000250"/>
            <a:ext cx="6016625" cy="4608513"/>
          </a:xfrm>
          <a:prstGeom prst="rect">
            <a:avLst/>
          </a:prstGeom>
          <a:noFill/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619125"/>
            <a:ext cx="10363200" cy="15954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Qual é a melhor curva disponível para acompanhamento do prematuro???</a:t>
            </a:r>
            <a:endParaRPr lang="pt-B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366963"/>
            <a:ext cx="5105400" cy="4005262"/>
          </a:xfrm>
        </p:spPr>
        <p:txBody>
          <a:bodyPr/>
          <a:lstStyle/>
          <a:p>
            <a:pPr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sz="2400" b="1" dirty="0" smtClean="0"/>
              <a:t>curva </a:t>
            </a:r>
            <a:r>
              <a:rPr lang="pt-BR" sz="2400" b="1" dirty="0">
                <a:solidFill>
                  <a:srgbClr val="C00000"/>
                </a:solidFill>
              </a:rPr>
              <a:t>padrão</a:t>
            </a:r>
            <a:r>
              <a:rPr lang="pt-BR" sz="2400" b="1" dirty="0"/>
              <a:t> </a:t>
            </a:r>
            <a:endParaRPr lang="pt-BR" sz="2400" b="1" dirty="0" smtClean="0"/>
          </a:p>
          <a:p>
            <a:pPr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sz="2400" b="1" dirty="0" smtClean="0"/>
              <a:t>de </a:t>
            </a:r>
            <a:r>
              <a:rPr lang="pt-BR" sz="2400" b="1" dirty="0" smtClean="0">
                <a:solidFill>
                  <a:srgbClr val="C00000"/>
                </a:solidFill>
              </a:rPr>
              <a:t>prematuros</a:t>
            </a:r>
          </a:p>
          <a:p>
            <a:pPr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sz="2400" b="1" dirty="0" smtClean="0"/>
              <a:t>Construídas a partir de acompanhamento </a:t>
            </a:r>
            <a:r>
              <a:rPr lang="pt-BR" sz="2400" b="1" dirty="0" smtClean="0">
                <a:solidFill>
                  <a:srgbClr val="C00000"/>
                </a:solidFill>
              </a:rPr>
              <a:t>longitudinal</a:t>
            </a:r>
          </a:p>
          <a:p>
            <a:pPr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sz="2400" b="1" dirty="0" smtClean="0"/>
              <a:t>do </a:t>
            </a:r>
            <a:r>
              <a:rPr lang="pt-BR" sz="2400" b="1" dirty="0"/>
              <a:t>crescimento </a:t>
            </a:r>
            <a:r>
              <a:rPr lang="pt-BR" sz="2400" b="1" dirty="0">
                <a:solidFill>
                  <a:srgbClr val="C00000"/>
                </a:solidFill>
              </a:rPr>
              <a:t>pós-nata</a:t>
            </a:r>
            <a:r>
              <a:rPr lang="pt-BR" sz="2400" b="1" dirty="0"/>
              <a:t>l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dirty="0"/>
          </a:p>
          <a:p>
            <a:pPr fontAlgn="auto">
              <a:spcAft>
                <a:spcPts val="0"/>
              </a:spcAft>
              <a:defRPr/>
            </a:pPr>
            <a:endParaRPr lang="pt-B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20750" y="550863"/>
            <a:ext cx="10350500" cy="2736850"/>
          </a:xfrm>
        </p:spPr>
        <p:txBody>
          <a:bodyPr/>
          <a:lstStyle/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Curva </a:t>
            </a:r>
            <a:r>
              <a:rPr lang="pt-BR" b="1" u="sng" dirty="0" smtClean="0">
                <a:solidFill>
                  <a:schemeClr val="accent6">
                    <a:lumMod val="50000"/>
                  </a:schemeClr>
                </a:solidFill>
              </a:rPr>
              <a:t>padrão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 de crescimento </a:t>
            </a:r>
            <a:r>
              <a:rPr lang="pt-BR" b="1" u="sng" dirty="0" smtClean="0">
                <a:solidFill>
                  <a:schemeClr val="accent6">
                    <a:lumMod val="50000"/>
                  </a:schemeClr>
                </a:solidFill>
              </a:rPr>
              <a:t>pós-natal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 do prematuro </a:t>
            </a:r>
            <a:endParaRPr lang="pt-B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20750" y="3949700"/>
            <a:ext cx="10350500" cy="1368425"/>
          </a:xfrm>
        </p:spPr>
        <p:txBody>
          <a:bodyPr>
            <a:normAutofit fontScale="92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5400" dirty="0" err="1" smtClean="0"/>
              <a:t>Intergrowth</a:t>
            </a:r>
            <a:r>
              <a:rPr lang="pt-BR" sz="5400" dirty="0" smtClean="0"/>
              <a:t> 21(2014/2016)</a:t>
            </a:r>
            <a:endParaRPr lang="pt-BR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en-US" b="1" i="1" dirty="0">
                <a:solidFill>
                  <a:schemeClr val="accent6">
                    <a:lumMod val="50000"/>
                  </a:schemeClr>
                </a:solidFill>
              </a:rPr>
              <a:t>International Fetal and Newborn Growth Consortium for the 21st Century</a:t>
            </a:r>
            <a:br>
              <a:rPr lang="en-US" b="1" i="1" dirty="0">
                <a:solidFill>
                  <a:schemeClr val="accent6">
                    <a:lumMod val="50000"/>
                  </a:schemeClr>
                </a:solidFill>
              </a:rPr>
            </a:br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724150" y="1689100"/>
            <a:ext cx="6743700" cy="4333875"/>
          </a:xfrm>
        </p:spPr>
      </p:pic>
      <p:sp>
        <p:nvSpPr>
          <p:cNvPr id="5" name="CaixaDeTexto 4"/>
          <p:cNvSpPr txBox="1"/>
          <p:nvPr/>
        </p:nvSpPr>
        <p:spPr>
          <a:xfrm flipH="1">
            <a:off x="3716338" y="5786438"/>
            <a:ext cx="5035550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https://intergrowth21.tghn.org/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5200" y="415925"/>
            <a:ext cx="10696575" cy="1597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Curvas de crescimento 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– </a:t>
            </a:r>
            <a:r>
              <a:rPr lang="pt-BR" b="1" dirty="0" err="1" smtClean="0">
                <a:solidFill>
                  <a:schemeClr val="accent6">
                    <a:lumMod val="50000"/>
                  </a:schemeClr>
                </a:solidFill>
              </a:rPr>
              <a:t>intergrowth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 21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768350" y="1654175"/>
            <a:ext cx="10364788" cy="4530725"/>
          </a:xfrm>
        </p:spPr>
        <p:txBody>
          <a:bodyPr/>
          <a:lstStyle/>
          <a:p>
            <a:pPr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defRPr/>
            </a:pPr>
            <a:r>
              <a:rPr lang="pt-BR" sz="2400" b="1" dirty="0" smtClean="0"/>
              <a:t>Curva padrão, </a:t>
            </a:r>
            <a:r>
              <a:rPr lang="pt-BR" sz="2400" b="1" dirty="0" smtClean="0">
                <a:solidFill>
                  <a:srgbClr val="C00000"/>
                </a:solidFill>
              </a:rPr>
              <a:t>longitudinal</a:t>
            </a:r>
            <a:r>
              <a:rPr lang="pt-BR" sz="2400" b="1" dirty="0" smtClean="0"/>
              <a:t>, </a:t>
            </a:r>
            <a:r>
              <a:rPr lang="pt-BR" sz="2400" b="1" dirty="0" smtClean="0">
                <a:solidFill>
                  <a:srgbClr val="C00000"/>
                </a:solidFill>
              </a:rPr>
              <a:t>pós-natal</a:t>
            </a:r>
          </a:p>
          <a:p>
            <a:pPr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defRPr/>
            </a:pPr>
            <a:r>
              <a:rPr lang="pt-BR" sz="2400" b="1" dirty="0" smtClean="0"/>
              <a:t>Estudo </a:t>
            </a:r>
            <a:r>
              <a:rPr lang="pt-BR" sz="2400" b="1" dirty="0" smtClean="0">
                <a:solidFill>
                  <a:srgbClr val="C00000"/>
                </a:solidFill>
              </a:rPr>
              <a:t>multicêntrico</a:t>
            </a:r>
            <a:r>
              <a:rPr lang="pt-BR" sz="2400" b="1" dirty="0" smtClean="0"/>
              <a:t>, </a:t>
            </a:r>
            <a:r>
              <a:rPr lang="pt-BR" sz="2400" b="1" dirty="0" smtClean="0">
                <a:solidFill>
                  <a:srgbClr val="C00000"/>
                </a:solidFill>
              </a:rPr>
              <a:t>populacional</a:t>
            </a:r>
          </a:p>
          <a:p>
            <a:pPr marL="0" indent="0"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Arial" pitchFamily="34" charset="0"/>
              <a:buNone/>
              <a:defRPr/>
            </a:pPr>
            <a:r>
              <a:rPr lang="pt-BR" sz="2400" b="1" dirty="0" smtClean="0"/>
              <a:t>(Brasil, Itália, </a:t>
            </a:r>
            <a:r>
              <a:rPr lang="pt-BR" sz="2400" b="1" dirty="0" err="1" smtClean="0"/>
              <a:t>uk</a:t>
            </a:r>
            <a:r>
              <a:rPr lang="pt-BR" sz="2400" b="1" dirty="0" smtClean="0"/>
              <a:t>, usa, china, </a:t>
            </a:r>
            <a:r>
              <a:rPr lang="pt-BR" sz="2400" b="1" dirty="0" err="1" smtClean="0"/>
              <a:t>kenya</a:t>
            </a:r>
            <a:r>
              <a:rPr lang="pt-BR" sz="2400" b="1" dirty="0" smtClean="0"/>
              <a:t>, índia, </a:t>
            </a:r>
            <a:r>
              <a:rPr lang="pt-BR" sz="2400" b="1" dirty="0" err="1" smtClean="0"/>
              <a:t>oman</a:t>
            </a:r>
            <a:r>
              <a:rPr lang="pt-BR" sz="2400" b="1" dirty="0" smtClean="0"/>
              <a:t>)</a:t>
            </a:r>
          </a:p>
          <a:p>
            <a:pPr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defRPr/>
            </a:pPr>
            <a:r>
              <a:rPr lang="pt-BR" sz="2400" b="1" dirty="0" smtClean="0"/>
              <a:t>A partir de 27 semanas</a:t>
            </a:r>
          </a:p>
          <a:p>
            <a:pPr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defRPr/>
            </a:pPr>
            <a:r>
              <a:rPr lang="pt-BR" sz="2400" b="1" dirty="0" smtClean="0"/>
              <a:t>Idade gestacional a partir de ultrassonografia precoce</a:t>
            </a:r>
          </a:p>
          <a:p>
            <a:pPr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defRPr/>
            </a:pPr>
            <a:r>
              <a:rPr lang="pt-BR" sz="2400" b="1" dirty="0" smtClean="0"/>
              <a:t>Medidas antropométricas com técnica padronizada, com instrumentos adequados e calibrados</a:t>
            </a:r>
            <a:endParaRPr lang="pt-BR" sz="2400" b="1" dirty="0"/>
          </a:p>
        </p:txBody>
      </p:sp>
      <p:sp>
        <p:nvSpPr>
          <p:cNvPr id="5" name="CaixaDeTexto 4"/>
          <p:cNvSpPr txBox="1"/>
          <p:nvPr/>
        </p:nvSpPr>
        <p:spPr>
          <a:xfrm>
            <a:off x="5915025" y="5711825"/>
            <a:ext cx="5481638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INTERGROWTH-21st Project. </a:t>
            </a:r>
            <a:r>
              <a:rPr lang="en-US" b="1" i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The Lancet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, 2014</a:t>
            </a:r>
            <a:endParaRPr lang="pt-BR" b="1" dirty="0">
              <a:solidFill>
                <a:schemeClr val="accent6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5200" y="415925"/>
            <a:ext cx="10696575" cy="1597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Curvas de crescimento 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– </a:t>
            </a:r>
            <a:r>
              <a:rPr lang="pt-BR" b="1" dirty="0" err="1" smtClean="0">
                <a:solidFill>
                  <a:schemeClr val="accent6">
                    <a:lumMod val="50000"/>
                  </a:schemeClr>
                </a:solidFill>
              </a:rPr>
              <a:t>intergrowth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 21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0225" y="1630363"/>
            <a:ext cx="10893425" cy="4900612"/>
          </a:xfrm>
        </p:spPr>
        <p:txBody>
          <a:bodyPr/>
          <a:lstStyle/>
          <a:p>
            <a:pPr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defRPr/>
            </a:pPr>
            <a:r>
              <a:rPr lang="pt-BR" sz="2400" b="1" dirty="0" smtClean="0"/>
              <a:t>Fatores de inclusão:</a:t>
            </a:r>
          </a:p>
          <a:p>
            <a:pPr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sz="2400" b="1" dirty="0" smtClean="0"/>
              <a:t>RN único</a:t>
            </a:r>
          </a:p>
          <a:p>
            <a:pPr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sz="2400" b="1" dirty="0" smtClean="0"/>
              <a:t>Mães saudáveis, pré-natal iniciado antes de 14 semanas</a:t>
            </a:r>
          </a:p>
          <a:p>
            <a:pPr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sz="2400" b="1" dirty="0" smtClean="0"/>
              <a:t>submetidos às </a:t>
            </a:r>
            <a:r>
              <a:rPr lang="pt-BR" sz="2400" b="1" dirty="0" smtClean="0">
                <a:solidFill>
                  <a:srgbClr val="C00000"/>
                </a:solidFill>
              </a:rPr>
              <a:t>práticas recomendadas de cuidado neonatal </a:t>
            </a:r>
          </a:p>
          <a:p>
            <a:pPr marL="0" indent="0" algn="r"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Arial" pitchFamily="34" charset="0"/>
              <a:buNone/>
              <a:defRPr/>
            </a:pPr>
            <a:r>
              <a:rPr lang="pt-BR" sz="1800" b="1" dirty="0" smtClean="0"/>
              <a:t>(</a:t>
            </a:r>
            <a:r>
              <a:rPr lang="pt-BR" sz="1800" b="1" dirty="0" err="1" smtClean="0"/>
              <a:t>standardization</a:t>
            </a:r>
            <a:r>
              <a:rPr lang="pt-BR" sz="1800" b="1" dirty="0" smtClean="0"/>
              <a:t> </a:t>
            </a:r>
            <a:r>
              <a:rPr lang="pt-BR" sz="1800" b="1" dirty="0" err="1" smtClean="0"/>
              <a:t>of</a:t>
            </a:r>
            <a:r>
              <a:rPr lang="pt-BR" sz="1800" b="1" dirty="0" smtClean="0"/>
              <a:t> neonatal </a:t>
            </a:r>
            <a:r>
              <a:rPr lang="pt-BR" sz="1800" b="1" dirty="0" err="1" smtClean="0"/>
              <a:t>clinical</a:t>
            </a:r>
            <a:r>
              <a:rPr lang="pt-BR" sz="1800" b="1" dirty="0" smtClean="0"/>
              <a:t> </a:t>
            </a:r>
            <a:r>
              <a:rPr lang="pt-BR" sz="1800" b="1" dirty="0" err="1" smtClean="0"/>
              <a:t>practice</a:t>
            </a:r>
            <a:r>
              <a:rPr lang="pt-BR" sz="1800" b="1" dirty="0" smtClean="0"/>
              <a:t> - BJOG, 2013) </a:t>
            </a:r>
          </a:p>
          <a:p>
            <a:pPr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sz="2400" b="1" dirty="0" smtClean="0"/>
              <a:t>Submetidos às </a:t>
            </a:r>
            <a:r>
              <a:rPr lang="pt-BR" sz="2400" b="1" dirty="0" smtClean="0">
                <a:solidFill>
                  <a:srgbClr val="C00000"/>
                </a:solidFill>
              </a:rPr>
              <a:t>práticas recomendadas de alimentação e nutrição </a:t>
            </a:r>
          </a:p>
          <a:p>
            <a:pPr marL="0" indent="0" algn="r"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Arial" pitchFamily="34" charset="0"/>
              <a:buNone/>
              <a:defRPr/>
            </a:pPr>
            <a:r>
              <a:rPr lang="pt-BR" sz="1800" b="1" dirty="0" smtClean="0"/>
              <a:t>(sociedade europeia de pediatria, </a:t>
            </a:r>
            <a:r>
              <a:rPr lang="pt-BR" sz="1800" b="1" dirty="0" err="1" smtClean="0"/>
              <a:t>gastroenterologia</a:t>
            </a:r>
            <a:r>
              <a:rPr lang="pt-BR" sz="1800" b="1" dirty="0" smtClean="0"/>
              <a:t>, hepatologia e nutrição)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5794375" y="6162675"/>
            <a:ext cx="5483225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INTERGROWTH-21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st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 Project. </a:t>
            </a:r>
            <a:r>
              <a:rPr lang="en-US" b="1" i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The Lancet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, 2014</a:t>
            </a:r>
            <a:endParaRPr lang="pt-BR" b="1" dirty="0">
              <a:solidFill>
                <a:schemeClr val="accent6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Espaço Reservado para Conteúdo 4"/>
          <p:cNvPicPr>
            <a:picLocks noGrp="1" noChangeAspect="1"/>
          </p:cNvPicPr>
          <p:nvPr>
            <p:ph sz="quarter" idx="13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52463" y="61913"/>
            <a:ext cx="4775200" cy="6707187"/>
          </a:xfrm>
        </p:spPr>
      </p:pic>
      <p:pic>
        <p:nvPicPr>
          <p:cNvPr id="69635" name="Imagem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45288" y="60325"/>
            <a:ext cx="4759325" cy="670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eta para a direita 7"/>
          <p:cNvSpPr/>
          <p:nvPr/>
        </p:nvSpPr>
        <p:spPr>
          <a:xfrm>
            <a:off x="123825" y="5964238"/>
            <a:ext cx="1058863" cy="434975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>
                <a:solidFill>
                  <a:srgbClr val="C00000"/>
                </a:solidFill>
              </a:rPr>
              <a:t>27 sem</a:t>
            </a:r>
          </a:p>
        </p:txBody>
      </p:sp>
      <p:sp>
        <p:nvSpPr>
          <p:cNvPr id="9" name="Elipse 8"/>
          <p:cNvSpPr/>
          <p:nvPr/>
        </p:nvSpPr>
        <p:spPr>
          <a:xfrm>
            <a:off x="2206625" y="434975"/>
            <a:ext cx="711200" cy="23336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" name="Seta para a direita 9"/>
          <p:cNvSpPr/>
          <p:nvPr/>
        </p:nvSpPr>
        <p:spPr>
          <a:xfrm flipH="1">
            <a:off x="4837113" y="5951538"/>
            <a:ext cx="1182687" cy="434975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>
                <a:solidFill>
                  <a:srgbClr val="C00000"/>
                </a:solidFill>
              </a:rPr>
              <a:t>64 sem</a:t>
            </a:r>
          </a:p>
        </p:txBody>
      </p:sp>
      <p:sp>
        <p:nvSpPr>
          <p:cNvPr id="11" name="Elipse 10"/>
          <p:cNvSpPr/>
          <p:nvPr/>
        </p:nvSpPr>
        <p:spPr>
          <a:xfrm>
            <a:off x="3687763" y="228600"/>
            <a:ext cx="884237" cy="32226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69640" name="Imagem 1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93000" y="6440488"/>
            <a:ext cx="387667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41" name="Imagem 1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04938" y="6435725"/>
            <a:ext cx="387667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Elipse 13"/>
          <p:cNvSpPr/>
          <p:nvPr/>
        </p:nvSpPr>
        <p:spPr>
          <a:xfrm>
            <a:off x="2562225" y="6378575"/>
            <a:ext cx="2009775" cy="32385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8175" y="619125"/>
            <a:ext cx="10639425" cy="15954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Curvas de crescimento – </a:t>
            </a:r>
            <a:r>
              <a:rPr lang="pt-BR" b="1" dirty="0" err="1">
                <a:solidFill>
                  <a:schemeClr val="accent6">
                    <a:lumMod val="50000"/>
                  </a:schemeClr>
                </a:solidFill>
              </a:rPr>
              <a:t>intergrowth</a:t>
            </a: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 21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949450"/>
            <a:ext cx="10363200" cy="3133725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600" b="1" dirty="0" smtClean="0"/>
              <a:t>Principais </a:t>
            </a:r>
            <a:r>
              <a:rPr lang="pt-BR" sz="2600" b="1" dirty="0" err="1" smtClean="0"/>
              <a:t>Limitacões</a:t>
            </a:r>
            <a:r>
              <a:rPr lang="pt-BR" sz="2600" b="1" dirty="0" smtClean="0"/>
              <a:t> da curva de crescimento pós-natal padrão de prematuros do </a:t>
            </a:r>
            <a:r>
              <a:rPr lang="pt-BR" sz="2600" b="1" dirty="0" err="1" smtClean="0"/>
              <a:t>intergrowth</a:t>
            </a:r>
            <a:r>
              <a:rPr lang="pt-BR" sz="2600" b="1" dirty="0" smtClean="0"/>
              <a:t> (2015):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600" b="1" dirty="0" smtClean="0"/>
          </a:p>
          <a:p>
            <a:pPr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pt-BR" sz="2600" b="1" dirty="0" smtClean="0"/>
              <a:t>Baixo número de prematuros, principalmente abaixo de 33 semanas</a:t>
            </a:r>
          </a:p>
          <a:p>
            <a:pPr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pt-BR" sz="2600" b="1" dirty="0" smtClean="0"/>
              <a:t>Início da curva em 27 semanas</a:t>
            </a:r>
            <a:endParaRPr lang="pt-BR" sz="2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96913" y="330200"/>
            <a:ext cx="10606087" cy="1597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Curvas de crescimento – </a:t>
            </a:r>
            <a:r>
              <a:rPr lang="pt-BR" b="1" dirty="0" err="1">
                <a:solidFill>
                  <a:schemeClr val="accent6">
                    <a:lumMod val="50000"/>
                  </a:schemeClr>
                </a:solidFill>
              </a:rPr>
              <a:t>intergrowth</a:t>
            </a: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 21</a:t>
            </a:r>
            <a:endParaRPr lang="pt-BR" dirty="0"/>
          </a:p>
        </p:txBody>
      </p:sp>
      <p:pic>
        <p:nvPicPr>
          <p:cNvPr id="71683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4175" y="3367088"/>
            <a:ext cx="5616575" cy="321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eta para a esquerda e para cima 6"/>
          <p:cNvSpPr/>
          <p:nvPr/>
        </p:nvSpPr>
        <p:spPr>
          <a:xfrm flipH="1" flipV="1">
            <a:off x="2298700" y="2135188"/>
            <a:ext cx="2165350" cy="1049337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5218113" y="6199188"/>
            <a:ext cx="1690687" cy="369887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rgbClr val="C00000"/>
                </a:solidFill>
                <a:latin typeface="+mn-lt"/>
                <a:cs typeface="+mn-cs"/>
              </a:rPr>
              <a:t>Lancet, 2016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978650" y="3819525"/>
            <a:ext cx="4324350" cy="2308225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rgbClr val="C00000"/>
                </a:solidFill>
                <a:latin typeface="+mn-lt"/>
                <a:cs typeface="+mn-cs"/>
              </a:rPr>
              <a:t>A amostra original foi suplementada com a inclusão de </a:t>
            </a:r>
            <a:r>
              <a:rPr lang="pt-BR" b="1" dirty="0" err="1">
                <a:solidFill>
                  <a:srgbClr val="C00000"/>
                </a:solidFill>
                <a:latin typeface="+mn-lt"/>
                <a:cs typeface="+mn-cs"/>
              </a:rPr>
              <a:t>RNs</a:t>
            </a:r>
            <a:r>
              <a:rPr lang="pt-BR" b="1" dirty="0">
                <a:solidFill>
                  <a:srgbClr val="C00000"/>
                </a:solidFill>
                <a:latin typeface="+mn-lt"/>
                <a:cs typeface="+mn-cs"/>
              </a:rPr>
              <a:t> de mães com fatores de risco para restrição do crescimento fetal, exceto tabagismo, morbidade grave e obesidade severa.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b="1" dirty="0">
              <a:solidFill>
                <a:srgbClr val="C00000"/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rgbClr val="C00000"/>
                </a:solidFill>
                <a:latin typeface="+mn-lt"/>
                <a:cs typeface="+mn-cs"/>
              </a:rPr>
              <a:t>PT: 221 (2014) </a:t>
            </a:r>
            <a:r>
              <a:rPr lang="pt-BR" b="1" dirty="0">
                <a:solidFill>
                  <a:srgbClr val="C00000"/>
                </a:solidFill>
                <a:latin typeface="+mn-lt"/>
                <a:cs typeface="+mn-cs"/>
                <a:sym typeface="Wingdings" panose="05000000000000000000" pitchFamily="2" charset="2"/>
              </a:rPr>
              <a:t> 408 (2016)</a:t>
            </a:r>
            <a:endParaRPr lang="pt-BR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pic>
        <p:nvPicPr>
          <p:cNvPr id="71687" name="Imagem 1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35500" y="1768475"/>
            <a:ext cx="6565900" cy="142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aixaDeTexto 7"/>
          <p:cNvSpPr txBox="1"/>
          <p:nvPr/>
        </p:nvSpPr>
        <p:spPr>
          <a:xfrm>
            <a:off x="9510713" y="3095625"/>
            <a:ext cx="1690687" cy="369888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rgbClr val="C00000"/>
                </a:solidFill>
                <a:latin typeface="+mn-lt"/>
                <a:cs typeface="+mn-cs"/>
              </a:rPr>
              <a:t>Lancet, 2015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Imagem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9763" y="93663"/>
            <a:ext cx="4752975" cy="668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Elipse 5"/>
          <p:cNvSpPr/>
          <p:nvPr/>
        </p:nvSpPr>
        <p:spPr>
          <a:xfrm>
            <a:off x="3503613" y="241300"/>
            <a:ext cx="1041400" cy="28257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Elipse 8"/>
          <p:cNvSpPr/>
          <p:nvPr/>
        </p:nvSpPr>
        <p:spPr>
          <a:xfrm>
            <a:off x="2190750" y="390525"/>
            <a:ext cx="1144588" cy="36195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" name="Seta para a direita 9"/>
          <p:cNvSpPr/>
          <p:nvPr/>
        </p:nvSpPr>
        <p:spPr>
          <a:xfrm>
            <a:off x="123825" y="5964238"/>
            <a:ext cx="1058863" cy="434975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>
                <a:solidFill>
                  <a:srgbClr val="C00000"/>
                </a:solidFill>
              </a:rPr>
              <a:t>24 sem</a:t>
            </a:r>
          </a:p>
        </p:txBody>
      </p:sp>
      <p:sp>
        <p:nvSpPr>
          <p:cNvPr id="11" name="Seta para a direita 10"/>
          <p:cNvSpPr/>
          <p:nvPr/>
        </p:nvSpPr>
        <p:spPr>
          <a:xfrm flipH="1">
            <a:off x="4799013" y="5930900"/>
            <a:ext cx="1109662" cy="434975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>
                <a:solidFill>
                  <a:srgbClr val="C00000"/>
                </a:solidFill>
              </a:rPr>
              <a:t>33 sem</a:t>
            </a:r>
          </a:p>
        </p:txBody>
      </p:sp>
      <p:pic>
        <p:nvPicPr>
          <p:cNvPr id="72711" name="Imagem 1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35775" y="93663"/>
            <a:ext cx="4729163" cy="669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12" name="Imagem 1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35988" y="6453188"/>
            <a:ext cx="2838450" cy="28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13" name="Imagem 1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95538" y="6429375"/>
            <a:ext cx="2838450" cy="28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Elipse 14"/>
          <p:cNvSpPr/>
          <p:nvPr/>
        </p:nvSpPr>
        <p:spPr>
          <a:xfrm>
            <a:off x="3335338" y="6413500"/>
            <a:ext cx="1085850" cy="29845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366963"/>
            <a:ext cx="10363200" cy="34242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73732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09575" y="-228600"/>
            <a:ext cx="1301115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lipse 4"/>
          <p:cNvSpPr/>
          <p:nvPr/>
        </p:nvSpPr>
        <p:spPr>
          <a:xfrm>
            <a:off x="1481138" y="46038"/>
            <a:ext cx="3525837" cy="496887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3734" name="CaixaDeTexto 5"/>
          <p:cNvSpPr txBox="1">
            <a:spLocks noChangeArrowheads="1"/>
          </p:cNvSpPr>
          <p:nvPr/>
        </p:nvSpPr>
        <p:spPr bwMode="auto">
          <a:xfrm>
            <a:off x="6059488" y="2678113"/>
            <a:ext cx="60896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Tw Cen MT"/>
              </a:rPr>
              <a:t>http://intergrowth21.ndog.ox.ac.uk/pt/ManualEntry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77888" y="179388"/>
            <a:ext cx="10363200" cy="15954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err="1" smtClean="0">
                <a:solidFill>
                  <a:schemeClr val="accent6">
                    <a:lumMod val="50000"/>
                  </a:schemeClr>
                </a:solidFill>
              </a:rPr>
              <a:t>intergrowth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 21 </a:t>
            </a:r>
            <a:endParaRPr lang="pt-BR" dirty="0"/>
          </a:p>
        </p:txBody>
      </p:sp>
      <p:pic>
        <p:nvPicPr>
          <p:cNvPr id="74755" name="Espaço Reservado para Conteúdo 8"/>
          <p:cNvPicPr>
            <a:picLocks noGrp="1" noChangeAspect="1"/>
          </p:cNvPicPr>
          <p:nvPr>
            <p:ph sz="quarter" idx="13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2250" y="1976438"/>
            <a:ext cx="5689600" cy="3400425"/>
          </a:xfrm>
        </p:spPr>
      </p:pic>
      <p:sp>
        <p:nvSpPr>
          <p:cNvPr id="10" name="Espaço Reservado para Conteúdo 9"/>
          <p:cNvSpPr>
            <a:spLocks noGrp="1"/>
          </p:cNvSpPr>
          <p:nvPr>
            <p:ph sz="quarter" idx="14"/>
          </p:nvPr>
        </p:nvSpPr>
        <p:spPr>
          <a:xfrm>
            <a:off x="6172200" y="1371600"/>
            <a:ext cx="5105400" cy="5029200"/>
          </a:xfrm>
        </p:spPr>
        <p:txBody>
          <a:bodyPr>
            <a:normAutofit fontScale="85000" lnSpcReduction="1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b="1" dirty="0" smtClean="0"/>
              <a:t>“Os </a:t>
            </a:r>
            <a:r>
              <a:rPr lang="pt-BR" sz="2400" b="1" dirty="0"/>
              <a:t>RNPT poderão ser acompanhados com as curvas de crescimento pós-natal do </a:t>
            </a:r>
            <a:r>
              <a:rPr lang="pt-BR" sz="2400" b="1" i="1" dirty="0" err="1" smtClean="0"/>
              <a:t>Intergrowth</a:t>
            </a:r>
            <a:r>
              <a:rPr lang="pt-BR" sz="2400" b="1" dirty="0" smtClean="0"/>
              <a:t>.”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b="1" dirty="0" smtClean="0"/>
              <a:t>“Estas </a:t>
            </a:r>
            <a:r>
              <a:rPr lang="pt-BR" sz="2400" b="1" dirty="0"/>
              <a:t>curvas são prescritivas, multiétnicas, utilizaram a melhor metodologia antropométrica e se ajustam perfeitamente às curvas da OMS. Devem ser utilizadas até 64 semanas pós-concepcionais, quando o acompanhamento das crianças deve ser transferido para as curvas da OMS/Ministério da Saúde</a:t>
            </a:r>
            <a:r>
              <a:rPr lang="pt-BR" sz="2400" b="1" dirty="0" smtClean="0"/>
              <a:t>.” </a:t>
            </a:r>
            <a:endParaRPr lang="pt-BR" sz="2400" b="1" dirty="0"/>
          </a:p>
        </p:txBody>
      </p:sp>
      <p:sp>
        <p:nvSpPr>
          <p:cNvPr id="3" name="Elipse 2"/>
          <p:cNvSpPr/>
          <p:nvPr/>
        </p:nvSpPr>
        <p:spPr>
          <a:xfrm>
            <a:off x="4252913" y="1976438"/>
            <a:ext cx="1312862" cy="4191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920750"/>
            <a:ext cx="10350500" cy="27368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Proposta de Protocolo de nutrição do prematuro – </a:t>
            </a:r>
            <a:r>
              <a:rPr lang="pt-BR" b="1" dirty="0" err="1">
                <a:solidFill>
                  <a:schemeClr val="accent6">
                    <a:lumMod val="50000"/>
                  </a:schemeClr>
                </a:solidFill>
              </a:rPr>
              <a:t>hmib</a:t>
            </a: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br>
              <a:rPr lang="pt-BR" b="1" dirty="0">
                <a:solidFill>
                  <a:schemeClr val="accent6">
                    <a:lumMod val="50000"/>
                  </a:schemeClr>
                </a:solidFill>
              </a:rPr>
            </a:b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14400" y="3657600"/>
            <a:ext cx="10350500" cy="13684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</a:rPr>
              <a:t>(etapa 1 – acompanhamento do crescimento pós-natal)</a:t>
            </a:r>
            <a:endParaRPr lang="pt-BR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65150" y="619125"/>
            <a:ext cx="11241088" cy="15954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</a:rPr>
              <a:t>1. Curva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</a:rPr>
              <a:t>de crescimento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</a:rPr>
              <a:t>pós-natal</a:t>
            </a:r>
            <a:endParaRPr lang="pt-BR" sz="31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1003300" y="1963738"/>
            <a:ext cx="10364788" cy="4572000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buFont typeface="Arial" pitchFamily="34" charset="0"/>
              <a:buNone/>
            </a:pPr>
            <a:r>
              <a:rPr lang="pt-BR" sz="2800" b="1" cap="none" smtClean="0">
                <a:solidFill>
                  <a:srgbClr val="8C2390"/>
                </a:solidFill>
              </a:rPr>
              <a:t>1.1 CURVA SELECIONADA</a:t>
            </a:r>
          </a:p>
          <a:p>
            <a:pPr marL="0" indent="0" algn="ctr">
              <a:buFont typeface="Arial" pitchFamily="34" charset="0"/>
              <a:buNone/>
            </a:pPr>
            <a:r>
              <a:rPr lang="pt-BR" sz="3200" b="1" cap="none" smtClean="0">
                <a:solidFill>
                  <a:srgbClr val="C00000"/>
                </a:solidFill>
              </a:rPr>
              <a:t>INTERGROWTH</a:t>
            </a:r>
            <a:r>
              <a:rPr lang="pt-BR" sz="2800" b="1" cap="none" smtClean="0">
                <a:solidFill>
                  <a:srgbClr val="C00000"/>
                </a:solidFill>
              </a:rPr>
              <a:t> </a:t>
            </a:r>
            <a:endParaRPr lang="pt-BR" sz="2800" b="1" cap="none" smtClean="0"/>
          </a:p>
          <a:p>
            <a:pPr marL="742950" lvl="1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pt-BR" sz="2200" b="1" cap="none" smtClean="0">
                <a:solidFill>
                  <a:srgbClr val="C00000"/>
                </a:solidFill>
              </a:rPr>
              <a:t>PADRÃO</a:t>
            </a:r>
            <a:r>
              <a:rPr lang="pt-BR" sz="2200" b="1" cap="none" smtClean="0"/>
              <a:t> 27 A 64 SEMANAS (2015) PARA OS </a:t>
            </a:r>
            <a:r>
              <a:rPr lang="pt-BR" sz="2200" b="1" u="sng" cap="none" smtClean="0">
                <a:latin typeface="Calibri" pitchFamily="34" charset="0"/>
              </a:rPr>
              <a:t>≥ </a:t>
            </a:r>
            <a:r>
              <a:rPr lang="pt-BR" sz="2200" b="1" u="sng" cap="none" smtClean="0"/>
              <a:t>27 SEMANAS</a:t>
            </a:r>
            <a:r>
              <a:rPr lang="pt-BR" sz="2200" b="1" cap="none" smtClean="0"/>
              <a:t> DE IDADE GESTACIONAL</a:t>
            </a:r>
          </a:p>
          <a:p>
            <a:pPr marL="0" indent="0">
              <a:buClr>
                <a:srgbClr val="C00000"/>
              </a:buClr>
              <a:buFont typeface="Arial" pitchFamily="34" charset="0"/>
              <a:buNone/>
            </a:pPr>
            <a:endParaRPr lang="pt-BR" sz="2600" b="1" cap="none" smtClean="0"/>
          </a:p>
          <a:p>
            <a:pPr marL="0" indent="0">
              <a:buClr>
                <a:srgbClr val="C00000"/>
              </a:buClr>
              <a:buFont typeface="Wingdings" pitchFamily="2" charset="2"/>
              <a:buChar char="ü"/>
            </a:pPr>
            <a:r>
              <a:rPr lang="pt-BR" sz="2600" b="1" cap="none" smtClean="0">
                <a:solidFill>
                  <a:srgbClr val="C00000"/>
                </a:solidFill>
              </a:rPr>
              <a:t>REFERÊNCIA </a:t>
            </a:r>
            <a:r>
              <a:rPr lang="pt-BR" sz="2600" b="1" cap="none" smtClean="0"/>
              <a:t>24 A 33 SEMANAS (2016) PARA OS </a:t>
            </a:r>
            <a:r>
              <a:rPr lang="pt-BR" sz="2600" b="1" u="sng" cap="none" smtClean="0"/>
              <a:t>&lt; 27 SEMANAS</a:t>
            </a:r>
            <a:r>
              <a:rPr lang="pt-BR" sz="2600" b="1" cap="none" smtClean="0"/>
              <a:t> DE IDADE GESTACIONAL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65150" y="366713"/>
            <a:ext cx="11241088" cy="1597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</a:rPr>
              <a:t>1. Curva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</a:rPr>
              <a:t>de crescimento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</a:rPr>
              <a:t>pós-natal</a:t>
            </a:r>
            <a:endParaRPr lang="pt-BR" sz="31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1003300" y="1762125"/>
            <a:ext cx="10364788" cy="4572000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lnSpc>
                <a:spcPct val="110000"/>
              </a:lnSpc>
              <a:buFont typeface="Arial" pitchFamily="34" charset="0"/>
              <a:buNone/>
            </a:pPr>
            <a:r>
              <a:rPr lang="pt-BR" sz="2600" b="1" cap="none" smtClean="0">
                <a:solidFill>
                  <a:srgbClr val="8C2390"/>
                </a:solidFill>
              </a:rPr>
              <a:t>1.2 ACOMPANHAMENTO DE MEDIDAS NA SALA DE PARTO:</a:t>
            </a:r>
          </a:p>
          <a:p>
            <a:pPr marL="0" indent="0">
              <a:lnSpc>
                <a:spcPct val="11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pt-BR" sz="2600" b="1" cap="none" smtClean="0"/>
              <a:t>IDADE GESTACIONAL</a:t>
            </a:r>
          </a:p>
          <a:p>
            <a:pPr marL="0" indent="0">
              <a:lnSpc>
                <a:spcPct val="11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pt-BR" sz="2600" b="1" cap="none" smtClean="0"/>
              <a:t>PESO </a:t>
            </a:r>
          </a:p>
          <a:p>
            <a:pPr marL="0" indent="0">
              <a:lnSpc>
                <a:spcPct val="11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pt-BR" sz="2600" b="1" cap="none" smtClean="0"/>
              <a:t>COMPRIMENTO</a:t>
            </a:r>
          </a:p>
          <a:p>
            <a:pPr marL="0" indent="0">
              <a:lnSpc>
                <a:spcPct val="11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pt-BR" sz="2600" b="1" cap="none" smtClean="0"/>
              <a:t>PERÍMETRO CEFÁLICO</a:t>
            </a:r>
          </a:p>
          <a:p>
            <a:pPr marL="0" indent="0">
              <a:lnSpc>
                <a:spcPct val="110000"/>
              </a:lnSpc>
              <a:buClr>
                <a:srgbClr val="C00000"/>
              </a:buClr>
              <a:buFont typeface="Arial" pitchFamily="34" charset="0"/>
              <a:buNone/>
            </a:pPr>
            <a:r>
              <a:rPr lang="pt-BR" sz="2600" b="1" cap="none" smtClean="0">
                <a:solidFill>
                  <a:srgbClr val="8C2390"/>
                </a:solidFill>
              </a:rPr>
              <a:t>1.3 DIAGNÓSTICO DO CRESCIMENTO INTRAUTERINO:</a:t>
            </a:r>
          </a:p>
          <a:p>
            <a:pPr marL="0" indent="0">
              <a:lnSpc>
                <a:spcPct val="11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pt-BR" sz="2600" b="1" cap="none" smtClean="0"/>
              <a:t>CURVA DE MARGOTTO (≥29 SEMANAS)</a:t>
            </a:r>
          </a:p>
          <a:p>
            <a:pPr marL="0" indent="0">
              <a:lnSpc>
                <a:spcPct val="11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pt-BR" sz="2600" b="1" cap="none" smtClean="0"/>
              <a:t>CURVA DE LUBCHENCCO (&lt;29 SEMANAS)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030413"/>
            <a:ext cx="10363200" cy="4370387"/>
          </a:xfrm>
        </p:spPr>
        <p:txBody>
          <a:bodyPr>
            <a:normAutofit lnSpcReduction="10000"/>
          </a:bodyPr>
          <a:lstStyle/>
          <a:p>
            <a:pPr marL="0" indent="0" fontAlgn="auto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</a:rPr>
              <a:t>2.1 antropometria</a:t>
            </a:r>
          </a:p>
          <a:p>
            <a:pPr fontAlgn="auto"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pt-BR" sz="2400" b="1" dirty="0" err="1" smtClean="0"/>
              <a:t>Rn</a:t>
            </a:r>
            <a:r>
              <a:rPr lang="pt-BR" sz="2400" b="1" dirty="0" smtClean="0"/>
              <a:t> </a:t>
            </a:r>
            <a:r>
              <a:rPr lang="pt-BR" sz="2400" b="1" u="sng" dirty="0" smtClean="0"/>
              <a:t>sem</a:t>
            </a:r>
            <a:r>
              <a:rPr lang="pt-BR" sz="2400" b="1" dirty="0" smtClean="0"/>
              <a:t> fatores de risco e com crescimento adequado:</a:t>
            </a:r>
          </a:p>
          <a:p>
            <a:pPr marL="0" indent="0" fontAlgn="auto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pt-BR" sz="2400" b="1" dirty="0" smtClean="0">
                <a:solidFill>
                  <a:srgbClr val="C00000"/>
                </a:solidFill>
              </a:rPr>
              <a:t>Peso, comprimento e </a:t>
            </a:r>
            <a:r>
              <a:rPr lang="pt-BR" sz="2400" b="1" dirty="0" err="1" smtClean="0">
                <a:solidFill>
                  <a:srgbClr val="C00000"/>
                </a:solidFill>
              </a:rPr>
              <a:t>pc</a:t>
            </a:r>
            <a:r>
              <a:rPr lang="pt-BR" sz="2400" b="1" dirty="0" smtClean="0">
                <a:solidFill>
                  <a:srgbClr val="C00000"/>
                </a:solidFill>
              </a:rPr>
              <a:t> 1x/ semana</a:t>
            </a:r>
          </a:p>
          <a:p>
            <a:pPr marL="0" indent="0" fontAlgn="auto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endParaRPr lang="pt-BR" sz="2400" b="1" dirty="0" smtClean="0">
              <a:solidFill>
                <a:srgbClr val="C00000"/>
              </a:solidFill>
            </a:endParaRPr>
          </a:p>
          <a:p>
            <a:pPr fontAlgn="auto"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pt-BR" sz="2400" b="1" dirty="0" err="1" smtClean="0"/>
              <a:t>Rn</a:t>
            </a:r>
            <a:r>
              <a:rPr lang="pt-BR" sz="2400" b="1" dirty="0" smtClean="0"/>
              <a:t> </a:t>
            </a:r>
            <a:r>
              <a:rPr lang="pt-BR" sz="2400" b="1" u="sng" dirty="0" smtClean="0"/>
              <a:t>com</a:t>
            </a:r>
            <a:r>
              <a:rPr lang="pt-BR" sz="2400" b="1" dirty="0" smtClean="0"/>
              <a:t> fatores de risco ou retardo do </a:t>
            </a:r>
          </a:p>
          <a:p>
            <a:pPr marL="0" indent="0" fontAlgn="auto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pt-BR" sz="2400" b="1" dirty="0" smtClean="0"/>
              <a:t>crescimento extrauterino:</a:t>
            </a:r>
          </a:p>
          <a:p>
            <a:pPr marL="0" indent="0" fontAlgn="auto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pt-BR" sz="2400" b="1" dirty="0" smtClean="0">
                <a:solidFill>
                  <a:srgbClr val="C00000"/>
                </a:solidFill>
              </a:rPr>
              <a:t>Peso 3x/ semana</a:t>
            </a:r>
          </a:p>
          <a:p>
            <a:pPr marL="0" indent="0" fontAlgn="auto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pt-BR" sz="2400" b="1" dirty="0" smtClean="0">
                <a:solidFill>
                  <a:srgbClr val="C00000"/>
                </a:solidFill>
              </a:rPr>
              <a:t>Comprimento e </a:t>
            </a:r>
            <a:r>
              <a:rPr lang="pt-BR" sz="2400" b="1" dirty="0" err="1" smtClean="0">
                <a:solidFill>
                  <a:srgbClr val="C00000"/>
                </a:solidFill>
              </a:rPr>
              <a:t>pc</a:t>
            </a:r>
            <a:r>
              <a:rPr lang="pt-BR" sz="2400" b="1" dirty="0" smtClean="0">
                <a:solidFill>
                  <a:srgbClr val="C00000"/>
                </a:solidFill>
              </a:rPr>
              <a:t> 1x/ semana</a:t>
            </a:r>
          </a:p>
          <a:p>
            <a:pPr marL="0" indent="0" fontAlgn="auto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endParaRPr lang="pt-BR" sz="2400" b="1" dirty="0" smtClean="0"/>
          </a:p>
          <a:p>
            <a:pPr fontAlgn="auto"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endParaRPr lang="pt-BR" sz="2400" b="1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</a:rPr>
              <a:t>2. como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</a:rPr>
              <a:t>fazer o acompanhamento do crescimento pós natal: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6975475" y="4646613"/>
            <a:ext cx="4302125" cy="175418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rgbClr val="C00000"/>
                </a:solidFill>
              </a:rPr>
              <a:t>Peso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/>
              <a:t>Ala </a:t>
            </a:r>
            <a:r>
              <a:rPr lang="pt-BR" b="1" dirty="0">
                <a:solidFill>
                  <a:srgbClr val="00B050"/>
                </a:solidFill>
              </a:rPr>
              <a:t>Verde </a:t>
            </a:r>
            <a:r>
              <a:rPr lang="pt-BR" b="1" dirty="0"/>
              <a:t>às 2ª, 4ª e 6ª feiras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/>
              <a:t>Alas </a:t>
            </a:r>
            <a:r>
              <a:rPr lang="pt-BR" b="1" dirty="0">
                <a:solidFill>
                  <a:srgbClr val="0070C0"/>
                </a:solidFill>
              </a:rPr>
              <a:t>Azul</a:t>
            </a:r>
            <a:r>
              <a:rPr lang="pt-BR" b="1" dirty="0"/>
              <a:t> e </a:t>
            </a:r>
            <a:r>
              <a:rPr lang="pt-BR" b="1" dirty="0">
                <a:solidFill>
                  <a:srgbClr val="FFFF00"/>
                </a:solidFill>
              </a:rPr>
              <a:t>Amarela:</a:t>
            </a:r>
            <a:r>
              <a:rPr lang="pt-BR" b="1" dirty="0"/>
              <a:t> 3ª, 5ª e Sábado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b="1" dirty="0"/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rgbClr val="C00000"/>
                </a:solidFill>
              </a:rPr>
              <a:t>Comprimento e PC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/>
              <a:t>Toda unidade às 2ª feiras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949450"/>
            <a:ext cx="10363200" cy="4411663"/>
          </a:xfrm>
        </p:spPr>
        <p:txBody>
          <a:bodyPr>
            <a:normAutofit lnSpcReduction="10000"/>
          </a:bodyPr>
          <a:lstStyle/>
          <a:p>
            <a:pPr marL="0" indent="0" fontAlgn="auto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</a:rPr>
              <a:t>2.2 cálculo do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</a:rPr>
              <a:t>escore-z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</a:rPr>
              <a:t> e percentil na curva</a:t>
            </a:r>
          </a:p>
          <a:p>
            <a:pPr fontAlgn="auto"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pt-BR" sz="2400" b="1" dirty="0" err="1"/>
              <a:t>Rn</a:t>
            </a:r>
            <a:r>
              <a:rPr lang="pt-BR" sz="2400" b="1" dirty="0"/>
              <a:t> </a:t>
            </a:r>
            <a:r>
              <a:rPr lang="pt-BR" sz="2400" b="1" u="sng" dirty="0"/>
              <a:t>sem</a:t>
            </a:r>
            <a:r>
              <a:rPr lang="pt-BR" sz="2400" b="1" dirty="0"/>
              <a:t> fatores de risco e com crescimento adequado:</a:t>
            </a:r>
          </a:p>
          <a:p>
            <a:pPr marL="0" indent="0" fontAlgn="auto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pt-BR" sz="2400" b="1" dirty="0" smtClean="0">
                <a:solidFill>
                  <a:srgbClr val="C00000"/>
                </a:solidFill>
              </a:rPr>
              <a:t>Cálculo para Peso</a:t>
            </a:r>
            <a:r>
              <a:rPr lang="pt-BR" sz="2400" b="1" dirty="0">
                <a:solidFill>
                  <a:srgbClr val="C00000"/>
                </a:solidFill>
              </a:rPr>
              <a:t>, comprimento e </a:t>
            </a:r>
            <a:r>
              <a:rPr lang="pt-BR" sz="2400" b="1" dirty="0" err="1">
                <a:solidFill>
                  <a:srgbClr val="C00000"/>
                </a:solidFill>
              </a:rPr>
              <a:t>pc</a:t>
            </a:r>
            <a:r>
              <a:rPr lang="pt-BR" sz="2400" b="1" dirty="0">
                <a:solidFill>
                  <a:srgbClr val="C00000"/>
                </a:solidFill>
              </a:rPr>
              <a:t> 1x/ semana</a:t>
            </a:r>
          </a:p>
          <a:p>
            <a:pPr marL="0" indent="0" fontAlgn="auto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endParaRPr lang="pt-BR" sz="2400" b="1" dirty="0">
              <a:solidFill>
                <a:srgbClr val="C00000"/>
              </a:solidFill>
            </a:endParaRPr>
          </a:p>
          <a:p>
            <a:pPr fontAlgn="auto"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pt-BR" sz="2400" b="1" dirty="0" err="1"/>
              <a:t>Rn</a:t>
            </a:r>
            <a:r>
              <a:rPr lang="pt-BR" sz="2400" b="1" dirty="0"/>
              <a:t> </a:t>
            </a:r>
            <a:r>
              <a:rPr lang="pt-BR" sz="2400" b="1" u="sng" dirty="0"/>
              <a:t>com</a:t>
            </a:r>
            <a:r>
              <a:rPr lang="pt-BR" sz="2400" b="1" dirty="0"/>
              <a:t> fatores de risco ou retardo do </a:t>
            </a:r>
          </a:p>
          <a:p>
            <a:pPr marL="0" indent="0" fontAlgn="auto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pt-BR" sz="2400" b="1" dirty="0"/>
              <a:t>crescimento extrauterino:</a:t>
            </a:r>
          </a:p>
          <a:p>
            <a:pPr marL="0" indent="0" fontAlgn="auto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pt-BR" sz="2400" b="1" dirty="0" smtClean="0">
                <a:solidFill>
                  <a:srgbClr val="C00000"/>
                </a:solidFill>
              </a:rPr>
              <a:t>Cálculo Para Peso </a:t>
            </a:r>
            <a:r>
              <a:rPr lang="pt-BR" sz="2400" b="1" dirty="0">
                <a:solidFill>
                  <a:srgbClr val="C00000"/>
                </a:solidFill>
              </a:rPr>
              <a:t>3x/ semana</a:t>
            </a:r>
          </a:p>
          <a:p>
            <a:pPr marL="0" indent="0" fontAlgn="auto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pt-BR" sz="2400" b="1" dirty="0" smtClean="0">
                <a:solidFill>
                  <a:srgbClr val="C00000"/>
                </a:solidFill>
              </a:rPr>
              <a:t>Cálculo Para Comprimento </a:t>
            </a:r>
            <a:r>
              <a:rPr lang="pt-BR" sz="2400" b="1" dirty="0">
                <a:solidFill>
                  <a:srgbClr val="C00000"/>
                </a:solidFill>
              </a:rPr>
              <a:t>e </a:t>
            </a:r>
            <a:r>
              <a:rPr lang="pt-BR" sz="2400" b="1" dirty="0" err="1">
                <a:solidFill>
                  <a:srgbClr val="C00000"/>
                </a:solidFill>
              </a:rPr>
              <a:t>pc</a:t>
            </a:r>
            <a:r>
              <a:rPr lang="pt-BR" sz="2400" b="1" dirty="0">
                <a:solidFill>
                  <a:srgbClr val="C00000"/>
                </a:solidFill>
              </a:rPr>
              <a:t> 1x/ </a:t>
            </a:r>
            <a:r>
              <a:rPr lang="pt-BR" sz="2400" b="1" dirty="0" smtClean="0">
                <a:solidFill>
                  <a:srgbClr val="C00000"/>
                </a:solidFill>
              </a:rPr>
              <a:t>semana</a:t>
            </a:r>
            <a:endParaRPr lang="pt-BR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</a:rPr>
              <a:t>. como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</a:rPr>
              <a:t>fazer o acompanhamento do crescimento pós natal: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801813"/>
            <a:ext cx="10582275" cy="4410075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buClr>
                <a:srgbClr val="C00000"/>
              </a:buClr>
              <a:buFont typeface="Arial" pitchFamily="34" charset="0"/>
              <a:buNone/>
            </a:pPr>
            <a:r>
              <a:rPr lang="pt-BR" sz="2400" b="1" cap="none" smtClean="0">
                <a:solidFill>
                  <a:srgbClr val="8C2390"/>
                </a:solidFill>
              </a:rPr>
              <a:t>2.3 </a:t>
            </a:r>
            <a:r>
              <a:rPr lang="pt-BR" sz="2400" b="1" u="sng" cap="none" smtClean="0">
                <a:solidFill>
                  <a:srgbClr val="8C2390"/>
                </a:solidFill>
              </a:rPr>
              <a:t>METAS</a:t>
            </a:r>
            <a:r>
              <a:rPr lang="pt-BR" sz="2400" b="1" cap="none" smtClean="0">
                <a:solidFill>
                  <a:srgbClr val="8C2390"/>
                </a:solidFill>
              </a:rPr>
              <a:t> PARA O CRESCIMENTO PÓS NATAL: </a:t>
            </a:r>
          </a:p>
          <a:p>
            <a:pPr marL="0" indent="0">
              <a:buClr>
                <a:srgbClr val="C00000"/>
              </a:buClr>
              <a:buFont typeface="Wingdings" pitchFamily="2" charset="2"/>
              <a:buChar char="ü"/>
            </a:pPr>
            <a:r>
              <a:rPr lang="pt-BR" sz="2400" b="1" cap="none" smtClean="0">
                <a:solidFill>
                  <a:srgbClr val="FF9900"/>
                </a:solidFill>
              </a:rPr>
              <a:t>EVITAR QUE O RN ESTEJA EM CATCH-DOWN NA 36ª SEMANA DE IGPC </a:t>
            </a:r>
            <a:r>
              <a:rPr lang="pt-BR" sz="2400" b="1" cap="none" smtClean="0"/>
              <a:t>(EM RELAÇÃO AO PESO DE NASCIMENTO) </a:t>
            </a:r>
            <a:r>
              <a:rPr lang="pt-BR" sz="2400" b="1" cap="none" smtClean="0">
                <a:latin typeface="Tahoma" pitchFamily="34" charset="0"/>
                <a:cs typeface="Tahoma" pitchFamily="34" charset="0"/>
              </a:rPr>
              <a:t>→</a:t>
            </a:r>
            <a:r>
              <a:rPr lang="pt-BR" sz="2400" b="1" cap="none" smtClean="0"/>
              <a:t> MARCADOR DE GRAVE DÉFICIT NUTRICIONAL  (APUD RUGOLO 2007)</a:t>
            </a:r>
          </a:p>
          <a:p>
            <a:pPr marL="0" indent="0">
              <a:buClr>
                <a:srgbClr val="C00000"/>
              </a:buClr>
              <a:buFont typeface="Wingdings" pitchFamily="2" charset="2"/>
              <a:buChar char="ü"/>
            </a:pPr>
            <a:r>
              <a:rPr lang="pt-BR" sz="2400" b="1" cap="none" smtClean="0">
                <a:solidFill>
                  <a:srgbClr val="FF9900"/>
                </a:solidFill>
              </a:rPr>
              <a:t>MANTER ESCORE-Z PARA PESO, COMPRIMENTO E PC DENTRO DA ZONA DE NORMALIDADE </a:t>
            </a:r>
            <a:r>
              <a:rPr lang="pt-BR" sz="2400" b="1" cap="none" smtClean="0"/>
              <a:t>-2 ≤ </a:t>
            </a:r>
            <a:r>
              <a:rPr lang="pt-BR" sz="2400" b="1" cap="none" smtClean="0">
                <a:solidFill>
                  <a:srgbClr val="FF9900"/>
                </a:solidFill>
              </a:rPr>
              <a:t>ESCORE-Z </a:t>
            </a:r>
            <a:r>
              <a:rPr lang="pt-BR" sz="2400" b="1" cap="none" smtClean="0"/>
              <a:t>≤ +2 </a:t>
            </a:r>
          </a:p>
          <a:p>
            <a:pPr marL="0" indent="0">
              <a:buClr>
                <a:srgbClr val="C00000"/>
              </a:buClr>
              <a:buFont typeface="Wingdings" pitchFamily="2" charset="2"/>
              <a:buChar char="ü"/>
            </a:pPr>
            <a:r>
              <a:rPr lang="pt-BR" sz="2400" b="1" cap="none" smtClean="0"/>
              <a:t> </a:t>
            </a:r>
            <a:r>
              <a:rPr lang="pt-BR" sz="2400" b="1" cap="none" smtClean="0">
                <a:solidFill>
                  <a:srgbClr val="FF9900"/>
                </a:solidFill>
              </a:rPr>
              <a:t>MANTER O CANAL DE CRESCIMENTO </a:t>
            </a:r>
            <a:r>
              <a:rPr lang="pt-BR" sz="2400" b="1" cap="none" smtClean="0"/>
              <a:t>NA CURVA DE CRESCIMENTO PÓS-NATAL INTERGROWTH 21</a:t>
            </a:r>
            <a:endParaRPr lang="pt-BR" sz="2400" b="1" cap="none" smtClean="0">
              <a:solidFill>
                <a:srgbClr val="FF9900"/>
              </a:solidFill>
            </a:endParaRPr>
          </a:p>
          <a:p>
            <a:pPr marL="0" indent="0">
              <a:buClr>
                <a:srgbClr val="C00000"/>
              </a:buClr>
              <a:buFont typeface="Arial" pitchFamily="34" charset="0"/>
              <a:buNone/>
            </a:pPr>
            <a:endParaRPr lang="pt-BR" sz="2400" b="1" cap="none" smtClean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914400" y="206375"/>
            <a:ext cx="10363200" cy="15954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</a:rPr>
              <a:t>2. como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</a:rPr>
              <a:t>fazer o acompanhamento do crescimento pós natal: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801813"/>
            <a:ext cx="10582275" cy="4410075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lnSpc>
                <a:spcPct val="110000"/>
              </a:lnSpc>
              <a:buClr>
                <a:srgbClr val="C00000"/>
              </a:buClr>
              <a:buFont typeface="Arial" pitchFamily="34" charset="0"/>
              <a:buNone/>
            </a:pPr>
            <a:r>
              <a:rPr lang="pt-BR" sz="2400" b="1" cap="none" smtClean="0">
                <a:solidFill>
                  <a:srgbClr val="8C2390"/>
                </a:solidFill>
              </a:rPr>
              <a:t>2.4 DIAGNÓSTICO DE </a:t>
            </a:r>
            <a:r>
              <a:rPr lang="pt-BR" sz="2400" b="1" u="sng" cap="none" smtClean="0">
                <a:solidFill>
                  <a:srgbClr val="8C2390"/>
                </a:solidFill>
              </a:rPr>
              <a:t>RISCO NUTRICIONAL</a:t>
            </a:r>
            <a:r>
              <a:rPr lang="pt-BR" sz="2400" b="1" cap="none" smtClean="0">
                <a:solidFill>
                  <a:srgbClr val="8C2390"/>
                </a:solidFill>
              </a:rPr>
              <a:t> (PARA PESO, COMPRIMENTO OU PC)</a:t>
            </a:r>
          </a:p>
          <a:p>
            <a:pPr marL="0" indent="0">
              <a:lnSpc>
                <a:spcPct val="11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pt-BR" sz="2400" b="1" cap="none" smtClean="0">
                <a:solidFill>
                  <a:srgbClr val="FF9900"/>
                </a:solidFill>
              </a:rPr>
              <a:t>FALHA DE CRESCIMENTO: </a:t>
            </a:r>
          </a:p>
          <a:p>
            <a:pPr marL="0" indent="0">
              <a:lnSpc>
                <a:spcPct val="110000"/>
              </a:lnSpc>
              <a:buClr>
                <a:srgbClr val="C00000"/>
              </a:buClr>
            </a:pPr>
            <a:r>
              <a:rPr lang="pt-BR" sz="2400" b="1" cap="none" smtClean="0"/>
              <a:t>ABAIXO DO PERCENTIL 5% NA CURVA DE CRESCIMENTO PÓS-NATAL</a:t>
            </a:r>
          </a:p>
          <a:p>
            <a:pPr marL="0" indent="0">
              <a:lnSpc>
                <a:spcPct val="11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pt-BR" sz="2400" b="1" cap="none" smtClean="0">
                <a:solidFill>
                  <a:srgbClr val="FF9900"/>
                </a:solidFill>
              </a:rPr>
              <a:t>RETARDO DE CRESCIMENTO EXTRAUTERINO: </a:t>
            </a:r>
          </a:p>
          <a:p>
            <a:pPr marL="0" indent="0">
              <a:lnSpc>
                <a:spcPct val="110000"/>
              </a:lnSpc>
              <a:buClr>
                <a:srgbClr val="C00000"/>
              </a:buClr>
            </a:pPr>
            <a:r>
              <a:rPr lang="pt-BR" sz="2400" b="1" cap="none" smtClean="0"/>
              <a:t>ESCORE-Z FORA DA FAIXA DE NORMALIDADE, OU SEJA, ≤ -2 OU ≥ +2</a:t>
            </a:r>
          </a:p>
          <a:p>
            <a:pPr marL="0" indent="0">
              <a:lnSpc>
                <a:spcPct val="110000"/>
              </a:lnSpc>
              <a:buClr>
                <a:srgbClr val="C00000"/>
              </a:buClr>
            </a:pPr>
            <a:r>
              <a:rPr lang="pt-BR" sz="2400" b="1" cap="none" smtClean="0"/>
              <a:t>CATCH DOWN: DIMINUIÇÃO </a:t>
            </a:r>
            <a:r>
              <a:rPr lang="pt-BR" sz="2400" b="1" cap="none" smtClean="0">
                <a:latin typeface="Calibri" pitchFamily="34" charset="0"/>
              </a:rPr>
              <a:t>≥ </a:t>
            </a:r>
            <a:r>
              <a:rPr lang="pt-BR" sz="2400" b="1" cap="none" smtClean="0"/>
              <a:t>0,67</a:t>
            </a:r>
            <a:r>
              <a:rPr lang="pt-BR" sz="2400" b="1" cap="none" smtClean="0">
                <a:solidFill>
                  <a:srgbClr val="FF9900"/>
                </a:solidFill>
              </a:rPr>
              <a:t> </a:t>
            </a:r>
            <a:r>
              <a:rPr lang="pt-BR" sz="2400" b="1" cap="none" smtClean="0"/>
              <a:t>ENTRE DOIS ESCORES-Z CONSECUTIVOS</a:t>
            </a:r>
          </a:p>
          <a:p>
            <a:pPr marL="0" indent="0">
              <a:lnSpc>
                <a:spcPct val="110000"/>
              </a:lnSpc>
              <a:buClr>
                <a:srgbClr val="C00000"/>
              </a:buClr>
              <a:buFont typeface="Wingdings" pitchFamily="2" charset="2"/>
              <a:buChar char="ü"/>
            </a:pPr>
            <a:endParaRPr lang="pt-BR" sz="2400" b="1" cap="none" smtClean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914400" y="496888"/>
            <a:ext cx="10363200" cy="1597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</a:rPr>
              <a:t>2. como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</a:rPr>
              <a:t>fazer o acompanhamento do crescimento pós natal: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914400" y="828675"/>
            <a:ext cx="10350500" cy="27368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Breve relato de caso</a:t>
            </a:r>
            <a:endParaRPr lang="pt-B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type="body" idx="1"/>
          </p:nvPr>
        </p:nvSpPr>
        <p:spPr>
          <a:xfrm>
            <a:off x="914400" y="3657600"/>
            <a:ext cx="10350500" cy="13684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Imagem 1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85725"/>
            <a:ext cx="4592638" cy="668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3971" name="Imagem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97450" y="733425"/>
            <a:ext cx="7112000" cy="478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 Explicativo 1 4"/>
          <p:cNvSpPr/>
          <p:nvPr/>
        </p:nvSpPr>
        <p:spPr>
          <a:xfrm rot="10800000" flipV="1">
            <a:off x="3805238" y="1560513"/>
            <a:ext cx="1535112" cy="954087"/>
          </a:xfrm>
          <a:prstGeom prst="borderCallout1">
            <a:avLst>
              <a:gd name="adj1" fmla="val 18750"/>
              <a:gd name="adj2" fmla="val -8333"/>
              <a:gd name="adj3" fmla="val 25896"/>
              <a:gd name="adj4" fmla="val -48336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32 sem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Peso 1505g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/>
              <a:t>Escore-z</a:t>
            </a:r>
            <a:r>
              <a:rPr lang="pt-BR" sz="1400" b="1" dirty="0"/>
              <a:t> -0,45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 32%</a:t>
            </a:r>
          </a:p>
        </p:txBody>
      </p:sp>
      <p:sp>
        <p:nvSpPr>
          <p:cNvPr id="8" name="Texto Explicativo 1 7"/>
          <p:cNvSpPr/>
          <p:nvPr/>
        </p:nvSpPr>
        <p:spPr>
          <a:xfrm rot="10800000" flipV="1">
            <a:off x="4959350" y="311150"/>
            <a:ext cx="1638300" cy="954088"/>
          </a:xfrm>
          <a:prstGeom prst="borderCallout1">
            <a:avLst>
              <a:gd name="adj1" fmla="val 51734"/>
              <a:gd name="adj2" fmla="val -7512"/>
              <a:gd name="adj3" fmla="val 126381"/>
              <a:gd name="adj4" fmla="val -12679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36 sem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Peso 1734g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/>
              <a:t>Escore-z</a:t>
            </a:r>
            <a:r>
              <a:rPr lang="pt-BR" sz="1400" b="1" dirty="0"/>
              <a:t> – 2,35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 0,9%</a:t>
            </a:r>
          </a:p>
        </p:txBody>
      </p:sp>
      <p:sp>
        <p:nvSpPr>
          <p:cNvPr id="9" name="Texto Explicativo 1 8"/>
          <p:cNvSpPr/>
          <p:nvPr/>
        </p:nvSpPr>
        <p:spPr>
          <a:xfrm rot="10800000" flipH="1" flipV="1">
            <a:off x="8699500" y="2751138"/>
            <a:ext cx="1574800" cy="960437"/>
          </a:xfrm>
          <a:prstGeom prst="borderCallout1">
            <a:avLst>
              <a:gd name="adj1" fmla="val 18750"/>
              <a:gd name="adj2" fmla="val -8333"/>
              <a:gd name="adj3" fmla="val 21644"/>
              <a:gd name="adj4" fmla="val -5169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42 sem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E 46 cm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/>
              <a:t>Escore-z</a:t>
            </a:r>
            <a:r>
              <a:rPr lang="pt-BR" sz="1400" b="1" dirty="0"/>
              <a:t> – 2,51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 0,59%</a:t>
            </a:r>
          </a:p>
        </p:txBody>
      </p:sp>
      <p:sp>
        <p:nvSpPr>
          <p:cNvPr id="10" name="Texto Explicativo 1 9"/>
          <p:cNvSpPr/>
          <p:nvPr/>
        </p:nvSpPr>
        <p:spPr>
          <a:xfrm rot="10800000" flipH="1" flipV="1">
            <a:off x="8699500" y="4886325"/>
            <a:ext cx="1574800" cy="992188"/>
          </a:xfrm>
          <a:prstGeom prst="borderCallout1">
            <a:avLst>
              <a:gd name="adj1" fmla="val 18750"/>
              <a:gd name="adj2" fmla="val -8333"/>
              <a:gd name="adj3" fmla="val 13718"/>
              <a:gd name="adj4" fmla="val -50836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42 sem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PC 32 cm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/>
              <a:t>Escore-z</a:t>
            </a:r>
            <a:r>
              <a:rPr lang="pt-BR" sz="1400" b="1" dirty="0"/>
              <a:t> – 2,23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 1,26%</a:t>
            </a:r>
          </a:p>
        </p:txBody>
      </p:sp>
      <p:sp>
        <p:nvSpPr>
          <p:cNvPr id="11" name="Texto Explicativo 1 10"/>
          <p:cNvSpPr/>
          <p:nvPr/>
        </p:nvSpPr>
        <p:spPr>
          <a:xfrm rot="10800000" flipH="1" flipV="1">
            <a:off x="8699500" y="974725"/>
            <a:ext cx="1574800" cy="960438"/>
          </a:xfrm>
          <a:prstGeom prst="borderCallout1">
            <a:avLst>
              <a:gd name="adj1" fmla="val 18750"/>
              <a:gd name="adj2" fmla="val -8333"/>
              <a:gd name="adj3" fmla="val 48242"/>
              <a:gd name="adj4" fmla="val -5169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42 sem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Peso 2215g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/>
              <a:t>Escore-z</a:t>
            </a:r>
            <a:r>
              <a:rPr lang="pt-BR" sz="1400" b="1" dirty="0"/>
              <a:t> – 3,05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 0,11%</a:t>
            </a:r>
          </a:p>
        </p:txBody>
      </p:sp>
      <p:cxnSp>
        <p:nvCxnSpPr>
          <p:cNvPr id="3" name="Conector de seta reta 2"/>
          <p:cNvCxnSpPr/>
          <p:nvPr/>
        </p:nvCxnSpPr>
        <p:spPr>
          <a:xfrm flipV="1">
            <a:off x="2124075" y="3025775"/>
            <a:ext cx="5486400" cy="99536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de seta reta 12"/>
          <p:cNvCxnSpPr/>
          <p:nvPr/>
        </p:nvCxnSpPr>
        <p:spPr>
          <a:xfrm flipV="1">
            <a:off x="2074863" y="5011738"/>
            <a:ext cx="5548312" cy="13811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de seta reta 13"/>
          <p:cNvCxnSpPr/>
          <p:nvPr/>
        </p:nvCxnSpPr>
        <p:spPr>
          <a:xfrm flipV="1">
            <a:off x="2074863" y="2374900"/>
            <a:ext cx="1622425" cy="63500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Imagem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5488" y="53975"/>
            <a:ext cx="4606925" cy="675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995" name="Imagem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08713" y="360363"/>
            <a:ext cx="5189537" cy="632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 Explicativo 1 7"/>
          <p:cNvSpPr/>
          <p:nvPr/>
        </p:nvSpPr>
        <p:spPr>
          <a:xfrm rot="10800000" flipV="1">
            <a:off x="4572000" y="1304925"/>
            <a:ext cx="1636713" cy="954088"/>
          </a:xfrm>
          <a:prstGeom prst="borderCallout1">
            <a:avLst>
              <a:gd name="adj1" fmla="val 18750"/>
              <a:gd name="adj2" fmla="val -8333"/>
              <a:gd name="adj3" fmla="val 28713"/>
              <a:gd name="adj4" fmla="val -39302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25 sem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Peso 790g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/>
              <a:t>Escore-z</a:t>
            </a:r>
            <a:r>
              <a:rPr lang="pt-BR" sz="1400" b="1" dirty="0"/>
              <a:t> +0,71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 76%</a:t>
            </a:r>
          </a:p>
        </p:txBody>
      </p:sp>
      <p:sp>
        <p:nvSpPr>
          <p:cNvPr id="9" name="Texto Explicativo 1 8"/>
          <p:cNvSpPr/>
          <p:nvPr/>
        </p:nvSpPr>
        <p:spPr>
          <a:xfrm rot="10800000" flipV="1">
            <a:off x="6715125" y="349250"/>
            <a:ext cx="1636713" cy="955675"/>
          </a:xfrm>
          <a:prstGeom prst="borderCallout1">
            <a:avLst>
              <a:gd name="adj1" fmla="val 18750"/>
              <a:gd name="adj2" fmla="val -8333"/>
              <a:gd name="adj3" fmla="val 103361"/>
              <a:gd name="adj4" fmla="val -3191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29 sem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Peso 880g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/>
              <a:t>Escore-z</a:t>
            </a:r>
            <a:r>
              <a:rPr lang="pt-BR" sz="1400" b="1" dirty="0"/>
              <a:t> -1,37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 8,5%</a:t>
            </a:r>
          </a:p>
        </p:txBody>
      </p:sp>
      <p:sp>
        <p:nvSpPr>
          <p:cNvPr id="10" name="Texto Explicativo 1 9"/>
          <p:cNvSpPr/>
          <p:nvPr/>
        </p:nvSpPr>
        <p:spPr>
          <a:xfrm rot="10800000" flipV="1">
            <a:off x="4572000" y="3098800"/>
            <a:ext cx="1636713" cy="955675"/>
          </a:xfrm>
          <a:prstGeom prst="borderCallout1">
            <a:avLst>
              <a:gd name="adj1" fmla="val 18750"/>
              <a:gd name="adj2" fmla="val -8333"/>
              <a:gd name="adj3" fmla="val 28713"/>
              <a:gd name="adj4" fmla="val -39302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25 sem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E 33 cm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/>
              <a:t>Escore-z</a:t>
            </a:r>
            <a:r>
              <a:rPr lang="pt-BR" sz="1400" b="1" dirty="0"/>
              <a:t> -0,02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 49%</a:t>
            </a:r>
          </a:p>
        </p:txBody>
      </p:sp>
      <p:sp>
        <p:nvSpPr>
          <p:cNvPr id="11" name="Texto Explicativo 1 10"/>
          <p:cNvSpPr/>
          <p:nvPr/>
        </p:nvSpPr>
        <p:spPr>
          <a:xfrm rot="10800000" flipV="1">
            <a:off x="4572000" y="5545138"/>
            <a:ext cx="1636713" cy="954087"/>
          </a:xfrm>
          <a:prstGeom prst="borderCallout1">
            <a:avLst>
              <a:gd name="adj1" fmla="val 18750"/>
              <a:gd name="adj2" fmla="val -8333"/>
              <a:gd name="adj3" fmla="val 28713"/>
              <a:gd name="adj4" fmla="val -39302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25 sem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PC 21 cm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/>
              <a:t>Escore-z</a:t>
            </a:r>
            <a:r>
              <a:rPr lang="pt-BR" sz="1400" b="1" dirty="0"/>
              <a:t> -1,26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 10%</a:t>
            </a:r>
          </a:p>
        </p:txBody>
      </p:sp>
      <p:sp>
        <p:nvSpPr>
          <p:cNvPr id="12" name="Texto Explicativo 1 11"/>
          <p:cNvSpPr/>
          <p:nvPr/>
        </p:nvSpPr>
        <p:spPr>
          <a:xfrm rot="10800000" flipH="1" flipV="1">
            <a:off x="10461625" y="5549900"/>
            <a:ext cx="1565275" cy="954088"/>
          </a:xfrm>
          <a:prstGeom prst="borderCallout1">
            <a:avLst>
              <a:gd name="adj1" fmla="val 18750"/>
              <a:gd name="adj2" fmla="val -8333"/>
              <a:gd name="adj3" fmla="val -14949"/>
              <a:gd name="adj4" fmla="val -18672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31 sem + 4 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PC 24 cm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/>
              <a:t>Escore-z</a:t>
            </a:r>
            <a:r>
              <a:rPr lang="pt-BR" sz="1400" b="1" dirty="0"/>
              <a:t> -3,08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 0,1%</a:t>
            </a:r>
          </a:p>
        </p:txBody>
      </p:sp>
      <p:sp>
        <p:nvSpPr>
          <p:cNvPr id="13" name="Texto Explicativo 1 12"/>
          <p:cNvSpPr/>
          <p:nvPr/>
        </p:nvSpPr>
        <p:spPr>
          <a:xfrm rot="10800000" flipH="1" flipV="1">
            <a:off x="10461625" y="3576638"/>
            <a:ext cx="1565275" cy="955675"/>
          </a:xfrm>
          <a:prstGeom prst="borderCallout1">
            <a:avLst>
              <a:gd name="adj1" fmla="val 106074"/>
              <a:gd name="adj2" fmla="val 27770"/>
              <a:gd name="adj3" fmla="val 128713"/>
              <a:gd name="adj4" fmla="val 2173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33 sem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PC 26 cm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/>
              <a:t>Escore-z</a:t>
            </a:r>
            <a:r>
              <a:rPr lang="pt-BR" sz="1400" b="1" dirty="0"/>
              <a:t> -3,08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 0,1%</a:t>
            </a:r>
          </a:p>
        </p:txBody>
      </p:sp>
      <p:sp>
        <p:nvSpPr>
          <p:cNvPr id="14" name="Texto Explicativo 1 13"/>
          <p:cNvSpPr/>
          <p:nvPr/>
        </p:nvSpPr>
        <p:spPr>
          <a:xfrm rot="10800000" flipH="1" flipV="1">
            <a:off x="10574338" y="53975"/>
            <a:ext cx="1563687" cy="954088"/>
          </a:xfrm>
          <a:prstGeom prst="borderCallout1">
            <a:avLst>
              <a:gd name="adj1" fmla="val 121567"/>
              <a:gd name="adj2" fmla="val 20893"/>
              <a:gd name="adj3" fmla="val 103361"/>
              <a:gd name="adj4" fmla="val 4064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33 sem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Peso 1115g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/>
              <a:t>Escore-z</a:t>
            </a:r>
            <a:r>
              <a:rPr lang="pt-BR" sz="1400" b="1" dirty="0"/>
              <a:t> -2,1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 1,77%</a:t>
            </a:r>
          </a:p>
        </p:txBody>
      </p:sp>
      <p:sp>
        <p:nvSpPr>
          <p:cNvPr id="15" name="Texto Explicativo 1 14"/>
          <p:cNvSpPr/>
          <p:nvPr/>
        </p:nvSpPr>
        <p:spPr>
          <a:xfrm rot="10800000" flipH="1" flipV="1">
            <a:off x="10461625" y="1604963"/>
            <a:ext cx="1565275" cy="954087"/>
          </a:xfrm>
          <a:prstGeom prst="borderCallout1">
            <a:avLst>
              <a:gd name="adj1" fmla="val 18750"/>
              <a:gd name="adj2" fmla="val -8333"/>
              <a:gd name="adj3" fmla="val -14949"/>
              <a:gd name="adj4" fmla="val -18672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31 sem + 4 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Peso 972 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/>
              <a:t>Escore-z</a:t>
            </a:r>
            <a:r>
              <a:rPr lang="pt-BR" sz="1400" b="1" dirty="0"/>
              <a:t> -2,46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 0,69%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943475" y="2662238"/>
            <a:ext cx="6096000" cy="175418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latin typeface="Bookman Old Style" panose="02050604050505020204" pitchFamily="18" charset="0"/>
                <a:cs typeface="+mn-cs"/>
              </a:rPr>
              <a:t>"Ter sucesso é falhar repetidamente, mas sem perder o entusiasmo"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– Winston Churchill</a:t>
            </a:r>
          </a:p>
        </p:txBody>
      </p:sp>
      <p:pic>
        <p:nvPicPr>
          <p:cNvPr id="4" name="Imagem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9238" y="1554163"/>
            <a:ext cx="4481512" cy="4597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Gotícula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C71B277C-C29A-4BA0-A7BA-43502DF21AB3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TM04033925[[fn=Gotícula]]</Template>
  <TotalTime>2204</TotalTime>
  <Words>2961</Words>
  <Application>Microsoft Office PowerPoint</Application>
  <PresentationFormat>Personalizar</PresentationFormat>
  <Paragraphs>385</Paragraphs>
  <Slides>66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66</vt:i4>
      </vt:variant>
    </vt:vector>
  </HeadingPairs>
  <TitlesOfParts>
    <vt:vector size="67" baseType="lpstr">
      <vt:lpstr>Gotícula</vt:lpstr>
      <vt:lpstr>Protocolo de nutrição neonatal do hmib</vt:lpstr>
      <vt:lpstr>Alguns conceitos Importantes</vt:lpstr>
      <vt:lpstr>Conceitos importantes</vt:lpstr>
      <vt:lpstr>EScore Z</vt:lpstr>
      <vt:lpstr>EScore Z</vt:lpstr>
      <vt:lpstr>Escore z</vt:lpstr>
      <vt:lpstr>Slide 7</vt:lpstr>
      <vt:lpstr>“Catch-up”</vt:lpstr>
      <vt:lpstr>“catch-down”</vt:lpstr>
      <vt:lpstr>Crescimento extra uterino do prematuro</vt:lpstr>
      <vt:lpstr>Crescimento extrauterino de prematuros</vt:lpstr>
      <vt:lpstr>Crescimento extrauterino de prematuros - fases</vt:lpstr>
      <vt:lpstr>Crescimento extrauterino de prematuros</vt:lpstr>
      <vt:lpstr>Crescimento extrauterino de prematuros</vt:lpstr>
      <vt:lpstr>Crescimento extrauterino de prematuros</vt:lpstr>
      <vt:lpstr>Crescimento extrauterino de prematuros</vt:lpstr>
      <vt:lpstr>Crescimento extrauterino de prematuros</vt:lpstr>
      <vt:lpstr>Restrição do Crescimento extrauterino de prematuros – definição</vt:lpstr>
      <vt:lpstr>Restrição do Crescimento extrauterino de prematuros – fatores de risco</vt:lpstr>
      <vt:lpstr>Restrição do Crescimento extrauterino de prematuros - consequências</vt:lpstr>
      <vt:lpstr>Restrição do Crescimento extrauterino de prematuros - consequências</vt:lpstr>
      <vt:lpstr>Restrição do Crescimento extrauterino de prematuros - consequências</vt:lpstr>
      <vt:lpstr>Restrição do Crescimento extrauterino de prematuros - consequências</vt:lpstr>
      <vt:lpstr>Crescimento extrauterino de prematuros</vt:lpstr>
      <vt:lpstr>Slide 25</vt:lpstr>
      <vt:lpstr>antropometria</vt:lpstr>
      <vt:lpstr>antropometria</vt:lpstr>
      <vt:lpstr>MEDIDAS ANTROPOMÉTRICAS </vt:lpstr>
      <vt:lpstr>MEDIDAS ANTROPOMÉTRICAS</vt:lpstr>
      <vt:lpstr>MEDIDAS ANTROPOMÉTRICAS </vt:lpstr>
      <vt:lpstr>MEDIDAS ANTROPOMÉTRICAS</vt:lpstr>
      <vt:lpstr>MEDIDAS ANTROPOMÉTRICAS</vt:lpstr>
      <vt:lpstr>Curvas de crescimento</vt:lpstr>
      <vt:lpstr>Curva de crescimento do prematuro</vt:lpstr>
      <vt:lpstr>Curva de crescimento do prematuro</vt:lpstr>
      <vt:lpstr>Curva de crescimento do prematuro</vt:lpstr>
      <vt:lpstr>Curva padrão de crescimento pré-natal para o prematuro </vt:lpstr>
      <vt:lpstr>Curvas de crescimento - fenton</vt:lpstr>
      <vt:lpstr>Curvas de crescimento - fenton</vt:lpstr>
      <vt:lpstr>Slide 40</vt:lpstr>
      <vt:lpstr>Curvas de crescimento - fenton</vt:lpstr>
      <vt:lpstr>Curva referência de crescimento pós-natal do prematuro </vt:lpstr>
      <vt:lpstr>Curvas de crescimento – Ehrenkranz</vt:lpstr>
      <vt:lpstr>Curvas de crescimento – Ehrenkranz</vt:lpstr>
      <vt:lpstr>Qual é a melhor curva disponível para acompanhamento do prematuro???</vt:lpstr>
      <vt:lpstr>Curva padrão de crescimento pós-natal do prematuro </vt:lpstr>
      <vt:lpstr>International Fetal and Newborn Growth Consortium for the 21st Century </vt:lpstr>
      <vt:lpstr>Curvas de crescimento – intergrowth 21</vt:lpstr>
      <vt:lpstr>Curvas de crescimento – intergrowth 21</vt:lpstr>
      <vt:lpstr>Slide 50</vt:lpstr>
      <vt:lpstr>Curvas de crescimento – intergrowth 21</vt:lpstr>
      <vt:lpstr>Curvas de crescimento – intergrowth 21</vt:lpstr>
      <vt:lpstr>Slide 53</vt:lpstr>
      <vt:lpstr>Slide 54</vt:lpstr>
      <vt:lpstr>intergrowth 21 </vt:lpstr>
      <vt:lpstr>Proposta de Protocolo de nutrição do prematuro – hmib  </vt:lpstr>
      <vt:lpstr>1. Curva de crescimento pós-natal</vt:lpstr>
      <vt:lpstr>1. Curva de crescimento pós-natal</vt:lpstr>
      <vt:lpstr>2. como fazer o acompanhamento do crescimento pós natal:</vt:lpstr>
      <vt:lpstr>2. como fazer o acompanhamento do crescimento pós natal:</vt:lpstr>
      <vt:lpstr>2. como fazer o acompanhamento do crescimento pós natal:</vt:lpstr>
      <vt:lpstr>2. como fazer o acompanhamento do crescimento pós natal:</vt:lpstr>
      <vt:lpstr>Breve relato de caso</vt:lpstr>
      <vt:lpstr>Slide 64</vt:lpstr>
      <vt:lpstr>Slide 65</vt:lpstr>
      <vt:lpstr>Slide 66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Alessandra de Cássia Gonçalves Moreira</dc:creator>
  <cp:lastModifiedBy>Paulo</cp:lastModifiedBy>
  <cp:revision>159</cp:revision>
  <dcterms:created xsi:type="dcterms:W3CDTF">2017-07-01T00:17:53Z</dcterms:created>
  <dcterms:modified xsi:type="dcterms:W3CDTF">2017-07-27T01:11:42Z</dcterms:modified>
</cp:coreProperties>
</file>