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Default Extension="docx" ContentType="application/vnd.openxmlformats-officedocument.wordprocessingml.document"/>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9" r:id="rId3"/>
    <p:sldId id="283" r:id="rId4"/>
    <p:sldId id="260" r:id="rId5"/>
    <p:sldId id="286" r:id="rId6"/>
    <p:sldId id="285" r:id="rId7"/>
    <p:sldId id="261" r:id="rId8"/>
    <p:sldId id="262" r:id="rId9"/>
    <p:sldId id="263" r:id="rId10"/>
    <p:sldId id="264" r:id="rId11"/>
    <p:sldId id="265" r:id="rId12"/>
    <p:sldId id="266" r:id="rId13"/>
    <p:sldId id="267" r:id="rId14"/>
    <p:sldId id="287" r:id="rId15"/>
    <p:sldId id="288" r:id="rId16"/>
    <p:sldId id="269" r:id="rId17"/>
    <p:sldId id="270" r:id="rId18"/>
    <p:sldId id="289" r:id="rId19"/>
    <p:sldId id="290" r:id="rId20"/>
    <p:sldId id="291" r:id="rId21"/>
    <p:sldId id="292" r:id="rId22"/>
    <p:sldId id="293" r:id="rId23"/>
    <p:sldId id="295" r:id="rId24"/>
    <p:sldId id="294" r:id="rId25"/>
    <p:sldId id="296" r:id="rId26"/>
    <p:sldId id="297" r:id="rId27"/>
    <p:sldId id="298" r:id="rId28"/>
    <p:sldId id="299" r:id="rId29"/>
    <p:sldId id="300" r:id="rId30"/>
    <p:sldId id="302" r:id="rId31"/>
    <p:sldId id="303" r:id="rId32"/>
    <p:sldId id="305" r:id="rId33"/>
    <p:sldId id="306" r:id="rId34"/>
    <p:sldId id="271" r:id="rId35"/>
    <p:sldId id="272" r:id="rId36"/>
    <p:sldId id="273" r:id="rId37"/>
    <p:sldId id="274" r:id="rId38"/>
    <p:sldId id="275" r:id="rId39"/>
    <p:sldId id="276" r:id="rId40"/>
    <p:sldId id="277" r:id="rId41"/>
    <p:sldId id="278" r:id="rId42"/>
    <p:sldId id="279" r:id="rId43"/>
    <p:sldId id="280" r:id="rId44"/>
    <p:sldId id="281" r:id="rId45"/>
    <p:sldId id="307" r:id="rId46"/>
    <p:sldId id="308" r:id="rId47"/>
    <p:sldId id="309" r:id="rId48"/>
    <p:sldId id="310" r:id="rId49"/>
    <p:sldId id="311" r:id="rId50"/>
    <p:sldId id="312" r:id="rId51"/>
    <p:sldId id="313" r:id="rId52"/>
    <p:sldId id="314" r:id="rId53"/>
    <p:sldId id="315" r:id="rId54"/>
    <p:sldId id="316" r:id="rId55"/>
    <p:sldId id="317" r:id="rId56"/>
    <p:sldId id="318" r:id="rId57"/>
    <p:sldId id="319" r:id="rId58"/>
    <p:sldId id="320" r:id="rId59"/>
    <p:sldId id="322" r:id="rId60"/>
    <p:sldId id="323" r:id="rId61"/>
    <p:sldId id="324" r:id="rId62"/>
    <p:sldId id="325" r:id="rId63"/>
    <p:sldId id="326" r:id="rId64"/>
    <p:sldId id="327" r:id="rId65"/>
    <p:sldId id="328" r:id="rId66"/>
    <p:sldId id="329" r:id="rId67"/>
    <p:sldId id="330" r:id="rId68"/>
    <p:sldId id="331" r:id="rId69"/>
    <p:sldId id="332" r:id="rId70"/>
    <p:sldId id="333" r:id="rId71"/>
    <p:sldId id="334" r:id="rId72"/>
    <p:sldId id="335" r:id="rId73"/>
    <p:sldId id="336" r:id="rId74"/>
    <p:sldId id="337" r:id="rId75"/>
    <p:sldId id="338" r:id="rId76"/>
    <p:sldId id="339" r:id="rId77"/>
    <p:sldId id="340" r:id="rId78"/>
    <p:sldId id="341" r:id="rId79"/>
    <p:sldId id="342" r:id="rId80"/>
    <p:sldId id="343" r:id="rId81"/>
    <p:sldId id="346" r:id="rId82"/>
    <p:sldId id="345" r:id="rId83"/>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66CC"/>
    <a:srgbClr val="0000FF"/>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387" autoAdjust="0"/>
    <p:restoredTop sz="94660"/>
  </p:normalViewPr>
  <p:slideViewPr>
    <p:cSldViewPr>
      <p:cViewPr varScale="1">
        <p:scale>
          <a:sx n="93" d="100"/>
          <a:sy n="93" d="100"/>
        </p:scale>
        <p:origin x="-970"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Elipse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5" name="Elipse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14" name="Título 13"/>
          <p:cNvSpPr>
            <a:spLocks noGrp="1"/>
          </p:cNvSpPr>
          <p:nvPr>
            <p:ph type="ctrTitle"/>
          </p:nvPr>
        </p:nvSpPr>
        <p:spPr>
          <a:xfrm>
            <a:off x="1432560" y="359898"/>
            <a:ext cx="7406640" cy="1472184"/>
          </a:xfrm>
        </p:spPr>
        <p:txBody>
          <a:bodyPr anchor="b"/>
          <a:lstStyle>
            <a:lvl1pPr algn="l">
              <a:defRPr/>
            </a:lvl1pPr>
            <a:extLst/>
          </a:lstStyle>
          <a:p>
            <a:r>
              <a:rPr lang="pt-BR" smtClean="0"/>
              <a:t>Clique para editar o estilo do título mestre</a:t>
            </a:r>
            <a:endParaRPr lang="en-US"/>
          </a:p>
        </p:txBody>
      </p:sp>
      <p:sp>
        <p:nvSpPr>
          <p:cNvPr id="22" name="Subtítulo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pt-BR" smtClean="0"/>
              <a:t>Clique para editar o estilo do subtítulo mestre</a:t>
            </a:r>
            <a:endParaRPr lang="en-US"/>
          </a:p>
        </p:txBody>
      </p:sp>
      <p:sp>
        <p:nvSpPr>
          <p:cNvPr id="6" name="Espaço Reservado para Data 6"/>
          <p:cNvSpPr>
            <a:spLocks noGrp="1"/>
          </p:cNvSpPr>
          <p:nvPr>
            <p:ph type="dt" sz="half" idx="10"/>
          </p:nvPr>
        </p:nvSpPr>
        <p:spPr/>
        <p:txBody>
          <a:bodyPr/>
          <a:lstStyle>
            <a:lvl1pPr>
              <a:defRPr/>
            </a:lvl1pPr>
            <a:extLst/>
          </a:lstStyle>
          <a:p>
            <a:pPr>
              <a:defRPr/>
            </a:pPr>
            <a:fld id="{52EF2FF7-7B1C-463F-831B-FBBFBF2B15CE}" type="datetimeFigureOut">
              <a:rPr lang="pt-BR"/>
              <a:pPr>
                <a:defRPr/>
              </a:pPr>
              <a:t>27/12/2017</a:t>
            </a:fld>
            <a:endParaRPr lang="pt-BR"/>
          </a:p>
        </p:txBody>
      </p:sp>
      <p:sp>
        <p:nvSpPr>
          <p:cNvPr id="7" name="Espaço Reservado para Rodapé 19"/>
          <p:cNvSpPr>
            <a:spLocks noGrp="1"/>
          </p:cNvSpPr>
          <p:nvPr>
            <p:ph type="ftr" sz="quarter" idx="11"/>
          </p:nvPr>
        </p:nvSpPr>
        <p:spPr/>
        <p:txBody>
          <a:bodyPr/>
          <a:lstStyle>
            <a:lvl1pPr>
              <a:defRPr/>
            </a:lvl1pPr>
            <a:extLst/>
          </a:lstStyle>
          <a:p>
            <a:pPr>
              <a:defRPr/>
            </a:pPr>
            <a:endParaRPr lang="pt-BR"/>
          </a:p>
        </p:txBody>
      </p:sp>
      <p:sp>
        <p:nvSpPr>
          <p:cNvPr id="8" name="Espaço Reservado para Número de Slide 9"/>
          <p:cNvSpPr>
            <a:spLocks noGrp="1"/>
          </p:cNvSpPr>
          <p:nvPr>
            <p:ph type="sldNum" sz="quarter" idx="12"/>
          </p:nvPr>
        </p:nvSpPr>
        <p:spPr/>
        <p:txBody>
          <a:bodyPr/>
          <a:lstStyle>
            <a:lvl1pPr>
              <a:defRPr/>
            </a:lvl1pPr>
            <a:extLst/>
          </a:lstStyle>
          <a:p>
            <a:pPr>
              <a:defRPr/>
            </a:pPr>
            <a:fld id="{A23A6B8D-6DFB-4C01-8E00-2A0BA087CEF9}"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D03970D4-0FAD-4C29-A6B1-85323D5DC616}" type="datetimeFigureOut">
              <a:rPr lang="pt-BR"/>
              <a:pPr>
                <a:defRPr/>
              </a:pPr>
              <a:t>27/12/2017</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41C852C0-82ED-4ACD-970B-8572C4B7654C}"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tângulo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tângulo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Elipse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7" name="Elipse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t-BR" smtClean="0"/>
              <a:t>Clique para editar os estilos do texto mestre</a:t>
            </a:r>
          </a:p>
        </p:txBody>
      </p:sp>
      <p:sp>
        <p:nvSpPr>
          <p:cNvPr id="8" name="Espaço Reservado para Data 3"/>
          <p:cNvSpPr>
            <a:spLocks noGrp="1"/>
          </p:cNvSpPr>
          <p:nvPr>
            <p:ph type="dt" sz="half" idx="10"/>
          </p:nvPr>
        </p:nvSpPr>
        <p:spPr/>
        <p:txBody>
          <a:bodyPr/>
          <a:lstStyle>
            <a:lvl1pPr>
              <a:defRPr/>
            </a:lvl1pPr>
            <a:extLst/>
          </a:lstStyle>
          <a:p>
            <a:pPr>
              <a:defRPr/>
            </a:pPr>
            <a:fld id="{E2C57E67-A58E-4D8B-A8BC-94F9D807503B}" type="datetimeFigureOut">
              <a:rPr lang="pt-BR"/>
              <a:pPr>
                <a:defRPr/>
              </a:pPr>
              <a:t>27/12/2017</a:t>
            </a:fld>
            <a:endParaRPr lang="pt-BR"/>
          </a:p>
        </p:txBody>
      </p:sp>
      <p:sp>
        <p:nvSpPr>
          <p:cNvPr id="9" name="Espaço Reservado para Rodapé 4"/>
          <p:cNvSpPr>
            <a:spLocks noGrp="1"/>
          </p:cNvSpPr>
          <p:nvPr>
            <p:ph type="ftr" sz="quarter" idx="11"/>
          </p:nvPr>
        </p:nvSpPr>
        <p:spPr/>
        <p:txBody>
          <a:bodyPr/>
          <a:lstStyle>
            <a:lvl1pPr>
              <a:defRPr/>
            </a:lvl1pPr>
            <a:extLst/>
          </a:lstStyle>
          <a:p>
            <a:pPr>
              <a:defRPr/>
            </a:pPr>
            <a:endParaRPr lang="pt-BR"/>
          </a:p>
        </p:txBody>
      </p:sp>
      <p:sp>
        <p:nvSpPr>
          <p:cNvPr id="10" name="Espaço Reservado para Número de Slide 5"/>
          <p:cNvSpPr>
            <a:spLocks noGrp="1"/>
          </p:cNvSpPr>
          <p:nvPr>
            <p:ph type="sldNum" sz="quarter" idx="12"/>
          </p:nvPr>
        </p:nvSpPr>
        <p:spPr/>
        <p:txBody>
          <a:bodyPr/>
          <a:lstStyle>
            <a:lvl1pPr>
              <a:defRPr/>
            </a:lvl1pPr>
            <a:extLst/>
          </a:lstStyle>
          <a:p>
            <a:pPr>
              <a:defRPr/>
            </a:pPr>
            <a:fld id="{E703B61C-ACD8-4822-AE09-B486604F1084}"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435608" y="274320"/>
            <a:ext cx="7498080" cy="1143000"/>
          </a:xfrm>
        </p:spPr>
        <p:txBody>
          <a:bodyPr/>
          <a:lstStyle>
            <a:extLst/>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23"/>
          <p:cNvSpPr>
            <a:spLocks noGrp="1"/>
          </p:cNvSpPr>
          <p:nvPr>
            <p:ph type="dt" sz="half" idx="10"/>
          </p:nvPr>
        </p:nvSpPr>
        <p:spPr/>
        <p:txBody>
          <a:bodyPr/>
          <a:lstStyle>
            <a:lvl1pPr>
              <a:defRPr/>
            </a:lvl1pPr>
          </a:lstStyle>
          <a:p>
            <a:pPr>
              <a:defRPr/>
            </a:pPr>
            <a:fld id="{C80B3169-E1DA-4983-8E5B-3AA3FEDA6879}" type="datetimeFigureOut">
              <a:rPr lang="pt-BR"/>
              <a:pPr>
                <a:defRPr/>
              </a:pPr>
              <a:t>27/12/2017</a:t>
            </a:fld>
            <a:endParaRPr lang="pt-BR"/>
          </a:p>
        </p:txBody>
      </p:sp>
      <p:sp>
        <p:nvSpPr>
          <p:cNvPr id="6" name="Espaço Reservado para Rodapé 9"/>
          <p:cNvSpPr>
            <a:spLocks noGrp="1"/>
          </p:cNvSpPr>
          <p:nvPr>
            <p:ph type="ftr" sz="quarter" idx="11"/>
          </p:nvPr>
        </p:nvSpPr>
        <p:spPr/>
        <p:txBody>
          <a:bodyPr/>
          <a:lstStyle>
            <a:lvl1pPr>
              <a:defRPr/>
            </a:lvl1pPr>
          </a:lstStyle>
          <a:p>
            <a:pPr>
              <a:defRPr/>
            </a:pPr>
            <a:endParaRPr lang="pt-BR"/>
          </a:p>
        </p:txBody>
      </p:sp>
      <p:sp>
        <p:nvSpPr>
          <p:cNvPr id="7" name="Espaço Reservado para Número de Slide 21"/>
          <p:cNvSpPr>
            <a:spLocks noGrp="1"/>
          </p:cNvSpPr>
          <p:nvPr>
            <p:ph type="sldNum" sz="quarter" idx="12"/>
          </p:nvPr>
        </p:nvSpPr>
        <p:spPr/>
        <p:txBody>
          <a:bodyPr/>
          <a:lstStyle>
            <a:lvl1pPr>
              <a:defRPr/>
            </a:lvl1pPr>
          </a:lstStyle>
          <a:p>
            <a:pPr>
              <a:defRPr/>
            </a:pPr>
            <a:fld id="{836D09E9-E771-4ADB-B5E4-ED3DAB644A78}"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5160336"/>
            <a:ext cx="8229600" cy="1143000"/>
          </a:xfrm>
        </p:spPr>
        <p:txBody>
          <a:bodyPr/>
          <a:lstStyle>
            <a:lvl1pPr algn="ctr">
              <a:defRPr sz="4500" b="1" cap="none" baseline="0"/>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4" name="Espaço Reservado para Texto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5" name="Espaço Reservado para Conteúdo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6"/>
          <p:cNvSpPr>
            <a:spLocks noGrp="1"/>
          </p:cNvSpPr>
          <p:nvPr>
            <p:ph type="dt" sz="half" idx="10"/>
          </p:nvPr>
        </p:nvSpPr>
        <p:spPr/>
        <p:txBody>
          <a:bodyPr/>
          <a:lstStyle>
            <a:lvl1pPr>
              <a:defRPr/>
            </a:lvl1pPr>
            <a:extLst/>
          </a:lstStyle>
          <a:p>
            <a:pPr>
              <a:defRPr/>
            </a:pPr>
            <a:fld id="{FD037D20-35F2-491D-8623-C2524E74C3C2}" type="datetimeFigureOut">
              <a:rPr lang="pt-BR"/>
              <a:pPr>
                <a:defRPr/>
              </a:pPr>
              <a:t>27/12/2017</a:t>
            </a:fld>
            <a:endParaRPr lang="pt-BR"/>
          </a:p>
        </p:txBody>
      </p:sp>
      <p:sp>
        <p:nvSpPr>
          <p:cNvPr id="8" name="Espaço Reservado para Rodapé 7"/>
          <p:cNvSpPr>
            <a:spLocks noGrp="1"/>
          </p:cNvSpPr>
          <p:nvPr>
            <p:ph type="ftr" sz="quarter" idx="11"/>
          </p:nvPr>
        </p:nvSpPr>
        <p:spPr/>
        <p:txBody>
          <a:bodyPr/>
          <a:lstStyle>
            <a:lvl1pPr>
              <a:defRPr/>
            </a:lvl1pPr>
            <a:extLst/>
          </a:lstStyle>
          <a:p>
            <a:pPr>
              <a:defRPr/>
            </a:pPr>
            <a:endParaRPr lang="pt-BR"/>
          </a:p>
        </p:txBody>
      </p:sp>
      <p:sp>
        <p:nvSpPr>
          <p:cNvPr id="9" name="Espaço Reservado para Número de Slide 8"/>
          <p:cNvSpPr>
            <a:spLocks noGrp="1"/>
          </p:cNvSpPr>
          <p:nvPr>
            <p:ph type="sldNum" sz="quarter" idx="12"/>
          </p:nvPr>
        </p:nvSpPr>
        <p:spPr/>
        <p:txBody>
          <a:bodyPr/>
          <a:lstStyle>
            <a:lvl1pPr>
              <a:defRPr/>
            </a:lvl1pPr>
            <a:extLst/>
          </a:lstStyle>
          <a:p>
            <a:pPr>
              <a:defRPr/>
            </a:pPr>
            <a:fld id="{C133BDC4-1E8D-44F1-852B-517BE64A85CF}"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1435608" y="274320"/>
            <a:ext cx="7498080" cy="1143000"/>
          </a:xfrm>
        </p:spPr>
        <p:txBody>
          <a:bodyPr/>
          <a:lstStyle>
            <a:extLst/>
          </a:lstStyle>
          <a:p>
            <a:r>
              <a:rPr lang="pt-BR" smtClean="0"/>
              <a:t>Clique para editar o estilo do título mestre</a:t>
            </a:r>
            <a:endParaRPr lang="en-US"/>
          </a:p>
        </p:txBody>
      </p:sp>
      <p:sp>
        <p:nvSpPr>
          <p:cNvPr id="3" name="Espaço Reservado para Data 23"/>
          <p:cNvSpPr>
            <a:spLocks noGrp="1"/>
          </p:cNvSpPr>
          <p:nvPr>
            <p:ph type="dt" sz="half" idx="10"/>
          </p:nvPr>
        </p:nvSpPr>
        <p:spPr/>
        <p:txBody>
          <a:bodyPr/>
          <a:lstStyle>
            <a:lvl1pPr>
              <a:defRPr/>
            </a:lvl1pPr>
          </a:lstStyle>
          <a:p>
            <a:pPr>
              <a:defRPr/>
            </a:pPr>
            <a:fld id="{039C290A-82BA-4CED-AAAA-A3D5C8C8B985}" type="datetimeFigureOut">
              <a:rPr lang="pt-BR"/>
              <a:pPr>
                <a:defRPr/>
              </a:pPr>
              <a:t>27/12/2017</a:t>
            </a:fld>
            <a:endParaRPr lang="pt-BR"/>
          </a:p>
        </p:txBody>
      </p:sp>
      <p:sp>
        <p:nvSpPr>
          <p:cNvPr id="4" name="Espaço Reservado para Rodapé 9"/>
          <p:cNvSpPr>
            <a:spLocks noGrp="1"/>
          </p:cNvSpPr>
          <p:nvPr>
            <p:ph type="ftr" sz="quarter" idx="11"/>
          </p:nvPr>
        </p:nvSpPr>
        <p:spPr/>
        <p:txBody>
          <a:bodyPr/>
          <a:lstStyle>
            <a:lvl1pPr>
              <a:defRPr/>
            </a:lvl1pPr>
          </a:lstStyle>
          <a:p>
            <a:pPr>
              <a:defRPr/>
            </a:pPr>
            <a:endParaRPr lang="pt-BR"/>
          </a:p>
        </p:txBody>
      </p:sp>
      <p:sp>
        <p:nvSpPr>
          <p:cNvPr id="5" name="Espaço Reservado para Número de Slide 21"/>
          <p:cNvSpPr>
            <a:spLocks noGrp="1"/>
          </p:cNvSpPr>
          <p:nvPr>
            <p:ph type="sldNum" sz="quarter" idx="12"/>
          </p:nvPr>
        </p:nvSpPr>
        <p:spPr/>
        <p:txBody>
          <a:bodyPr/>
          <a:lstStyle>
            <a:lvl1pPr>
              <a:defRPr/>
            </a:lvl1pPr>
          </a:lstStyle>
          <a:p>
            <a:pPr>
              <a:defRPr/>
            </a:pPr>
            <a:fld id="{E3479F13-D8EF-42CE-BF4A-2777CD8384D1}"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tângulo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Retângulo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4" name="Espaço Reservado para Data 1"/>
          <p:cNvSpPr>
            <a:spLocks noGrp="1"/>
          </p:cNvSpPr>
          <p:nvPr>
            <p:ph type="dt" sz="half" idx="10"/>
          </p:nvPr>
        </p:nvSpPr>
        <p:spPr/>
        <p:txBody>
          <a:bodyPr/>
          <a:lstStyle>
            <a:lvl1pPr>
              <a:defRPr/>
            </a:lvl1pPr>
            <a:extLst/>
          </a:lstStyle>
          <a:p>
            <a:pPr>
              <a:defRPr/>
            </a:pPr>
            <a:fld id="{A4A3EBF4-09DB-4C47-B905-4AA27D5DAE80}" type="datetimeFigureOut">
              <a:rPr lang="pt-BR"/>
              <a:pPr>
                <a:defRPr/>
              </a:pPr>
              <a:t>27/12/2017</a:t>
            </a:fld>
            <a:endParaRPr lang="pt-BR"/>
          </a:p>
        </p:txBody>
      </p:sp>
      <p:sp>
        <p:nvSpPr>
          <p:cNvPr id="5" name="Espaço Reservado para Rodapé 2"/>
          <p:cNvSpPr>
            <a:spLocks noGrp="1"/>
          </p:cNvSpPr>
          <p:nvPr>
            <p:ph type="ftr" sz="quarter" idx="11"/>
          </p:nvPr>
        </p:nvSpPr>
        <p:spPr/>
        <p:txBody>
          <a:bodyPr/>
          <a:lstStyle>
            <a:lvl1pPr>
              <a:defRPr/>
            </a:lvl1pPr>
            <a:extLst/>
          </a:lstStyle>
          <a:p>
            <a:pPr>
              <a:defRPr/>
            </a:pPr>
            <a:endParaRPr lang="pt-BR"/>
          </a:p>
        </p:txBody>
      </p:sp>
      <p:sp>
        <p:nvSpPr>
          <p:cNvPr id="6" name="Espaço Reservado para Número de Slide 3"/>
          <p:cNvSpPr>
            <a:spLocks noGrp="1"/>
          </p:cNvSpPr>
          <p:nvPr>
            <p:ph type="sldNum" sz="quarter" idx="12"/>
          </p:nvPr>
        </p:nvSpPr>
        <p:spPr/>
        <p:txBody>
          <a:bodyPr/>
          <a:lstStyle>
            <a:lvl1pPr>
              <a:defRPr/>
            </a:lvl1pPr>
            <a:extLst/>
          </a:lstStyle>
          <a:p>
            <a:pPr>
              <a:defRPr/>
            </a:pPr>
            <a:fld id="{302EDCAC-B791-4CE9-A951-9928787CAB42}"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pt-BR" smtClean="0"/>
              <a:t>Clique para editar o estilo do título mestre</a:t>
            </a:r>
            <a:endParaRPr lang="en-US"/>
          </a:p>
        </p:txBody>
      </p:sp>
      <p:sp>
        <p:nvSpPr>
          <p:cNvPr id="3" name="Espaço Reservado para Texto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pt-BR" smtClean="0"/>
              <a:t>Clique para editar os estilos do texto mestre</a:t>
            </a:r>
          </a:p>
        </p:txBody>
      </p:sp>
      <p:sp>
        <p:nvSpPr>
          <p:cNvPr id="4" name="Espaço Reservado para Conteúdo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4"/>
          <p:cNvSpPr>
            <a:spLocks noGrp="1"/>
          </p:cNvSpPr>
          <p:nvPr>
            <p:ph type="dt" sz="half" idx="10"/>
          </p:nvPr>
        </p:nvSpPr>
        <p:spPr/>
        <p:txBody>
          <a:bodyPr/>
          <a:lstStyle>
            <a:lvl1pPr>
              <a:defRPr/>
            </a:lvl1pPr>
            <a:extLst/>
          </a:lstStyle>
          <a:p>
            <a:pPr>
              <a:defRPr/>
            </a:pPr>
            <a:fld id="{C14611FA-D466-425A-98D4-073977450117}" type="datetimeFigureOut">
              <a:rPr lang="pt-BR"/>
              <a:pPr>
                <a:defRPr/>
              </a:pPr>
              <a:t>27/12/2017</a:t>
            </a:fld>
            <a:endParaRPr lang="pt-BR"/>
          </a:p>
        </p:txBody>
      </p:sp>
      <p:sp>
        <p:nvSpPr>
          <p:cNvPr id="6" name="Espaço Reservado para Rodapé 5"/>
          <p:cNvSpPr>
            <a:spLocks noGrp="1"/>
          </p:cNvSpPr>
          <p:nvPr>
            <p:ph type="ftr" sz="quarter" idx="11"/>
          </p:nvPr>
        </p:nvSpPr>
        <p:spPr/>
        <p:txBody>
          <a:bodyPr/>
          <a:lstStyle>
            <a:lvl1pPr>
              <a:defRPr/>
            </a:lvl1pPr>
            <a:extLst/>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extLst/>
          </a:lstStyle>
          <a:p>
            <a:pPr>
              <a:defRPr/>
            </a:pPr>
            <a:fld id="{84DAAB50-D62B-40CA-AD3B-79A6C2FC7049}"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tângulo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fontAlgn="auto">
              <a:lnSpc>
                <a:spcPts val="3000"/>
              </a:lnSpc>
              <a:spcBef>
                <a:spcPts val="600"/>
              </a:spcBef>
              <a:spcAft>
                <a:spcPts val="0"/>
              </a:spcAft>
              <a:buClr>
                <a:schemeClr val="accent1"/>
              </a:buClr>
              <a:buSzPct val="80000"/>
              <a:buFont typeface="Wingdings 2"/>
              <a:buNone/>
              <a:defRPr/>
            </a:pPr>
            <a:endParaRPr lang="en-US" sz="3200">
              <a:latin typeface="+mn-lt"/>
              <a:cs typeface="+mn-cs"/>
            </a:endParaRPr>
          </a:p>
        </p:txBody>
      </p:sp>
      <p:sp>
        <p:nvSpPr>
          <p:cNvPr id="6" name="Fluxograma: Processo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7" name="Fluxograma: Processo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 name="Título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pt-BR" smtClean="0"/>
              <a:t>Clique para editar o estilo do título mestre</a:t>
            </a:r>
            <a:endParaRPr lang="en-US"/>
          </a:p>
        </p:txBody>
      </p:sp>
      <p:sp>
        <p:nvSpPr>
          <p:cNvPr id="3" name="Espaço Reservado para Imagem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pt-BR" smtClean="0"/>
              <a:t>Clique para editar os estilos do texto mestre</a:t>
            </a:r>
          </a:p>
        </p:txBody>
      </p:sp>
      <p:sp>
        <p:nvSpPr>
          <p:cNvPr id="8" name="Espaço Reservado para Data 4"/>
          <p:cNvSpPr>
            <a:spLocks noGrp="1"/>
          </p:cNvSpPr>
          <p:nvPr>
            <p:ph type="dt" sz="half" idx="10"/>
          </p:nvPr>
        </p:nvSpPr>
        <p:spPr/>
        <p:txBody>
          <a:bodyPr/>
          <a:lstStyle>
            <a:lvl1pPr>
              <a:defRPr/>
            </a:lvl1pPr>
            <a:extLst/>
          </a:lstStyle>
          <a:p>
            <a:pPr>
              <a:defRPr/>
            </a:pPr>
            <a:fld id="{C20B18E2-7651-4021-8BE6-43C1D37C2689}" type="datetimeFigureOut">
              <a:rPr lang="pt-BR"/>
              <a:pPr>
                <a:defRPr/>
              </a:pPr>
              <a:t>27/12/2017</a:t>
            </a:fld>
            <a:endParaRPr lang="pt-BR"/>
          </a:p>
        </p:txBody>
      </p:sp>
      <p:sp>
        <p:nvSpPr>
          <p:cNvPr id="9" name="Espaço Reservado para Rodapé 5"/>
          <p:cNvSpPr>
            <a:spLocks noGrp="1"/>
          </p:cNvSpPr>
          <p:nvPr>
            <p:ph type="ftr" sz="quarter" idx="11"/>
          </p:nvPr>
        </p:nvSpPr>
        <p:spPr/>
        <p:txBody>
          <a:bodyPr/>
          <a:lstStyle>
            <a:lvl1pPr>
              <a:defRPr/>
            </a:lvl1pPr>
            <a:extLst/>
          </a:lstStyle>
          <a:p>
            <a:pPr>
              <a:defRPr/>
            </a:pPr>
            <a:endParaRPr lang="pt-BR"/>
          </a:p>
        </p:txBody>
      </p:sp>
      <p:sp>
        <p:nvSpPr>
          <p:cNvPr id="10" name="Espaço Reservado para Número de Slide 6"/>
          <p:cNvSpPr>
            <a:spLocks noGrp="1"/>
          </p:cNvSpPr>
          <p:nvPr>
            <p:ph type="sldNum" sz="quarter" idx="12"/>
          </p:nvPr>
        </p:nvSpPr>
        <p:spPr/>
        <p:txBody>
          <a:bodyPr/>
          <a:lstStyle>
            <a:lvl1pPr>
              <a:defRPr/>
            </a:lvl1pPr>
            <a:extLst/>
          </a:lstStyle>
          <a:p>
            <a:pPr>
              <a:defRPr/>
            </a:pPr>
            <a:fld id="{18102464-EADF-41F2-8EEC-034EF32540D2}"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84C876C4-374B-443D-B1DB-E6DF0AF4F57A}" type="datetimeFigureOut">
              <a:rPr lang="pt-BR"/>
              <a:pPr>
                <a:defRPr/>
              </a:pPr>
              <a:t>27/12/2017</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CDEF7D94-BDD5-49AA-92DD-52558787FFAA}"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0" y="274639"/>
            <a:ext cx="1828800" cy="5851525"/>
          </a:xfrm>
        </p:spPr>
        <p:txBody>
          <a:bodyPr vert="eaVe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1143000" y="274640"/>
            <a:ext cx="5562600" cy="5851525"/>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F4F43FF9-5E64-4DB3-9975-F0FCF343F419}" type="datetimeFigureOut">
              <a:rPr lang="pt-BR"/>
              <a:pPr>
                <a:defRPr/>
              </a:pPr>
              <a:t>27/12/2017</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7CFC70EC-8971-43B6-BAB0-37D9ED9BE18E}"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3581400" y="6305550"/>
            <a:ext cx="2133600" cy="476250"/>
          </a:xfrm>
        </p:spPr>
        <p:txBody>
          <a:bodyPr/>
          <a:lstStyle>
            <a:lvl1pPr>
              <a:defRPr/>
            </a:lvl1pPr>
          </a:lstStyle>
          <a:p>
            <a:pPr>
              <a:defRPr/>
            </a:pPr>
            <a:fld id="{4A27934C-5319-444C-9B49-A0071A82B784}" type="datetimeFigureOut">
              <a:rPr lang="pt-BR"/>
              <a:pPr>
                <a:defRPr/>
              </a:pPr>
              <a:t>27/12/2017</a:t>
            </a:fld>
            <a:endParaRPr lang="pt-BR"/>
          </a:p>
        </p:txBody>
      </p:sp>
      <p:sp>
        <p:nvSpPr>
          <p:cNvPr id="3" name="Espaço Reservado para Rodapé 2"/>
          <p:cNvSpPr>
            <a:spLocks noGrp="1"/>
          </p:cNvSpPr>
          <p:nvPr>
            <p:ph type="ftr" sz="quarter" idx="11"/>
          </p:nvPr>
        </p:nvSpPr>
        <p:spPr>
          <a:xfrm>
            <a:off x="5715000" y="6305550"/>
            <a:ext cx="2895600" cy="476250"/>
          </a:xfrm>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a:xfrm>
            <a:off x="8613775" y="6305550"/>
            <a:ext cx="457200" cy="476250"/>
          </a:xfrm>
        </p:spPr>
        <p:txBody>
          <a:bodyPr/>
          <a:lstStyle>
            <a:lvl1pPr>
              <a:defRPr/>
            </a:lvl1pPr>
          </a:lstStyle>
          <a:p>
            <a:pPr>
              <a:defRPr/>
            </a:pPr>
            <a:fld id="{79DBB7D6-D019-472B-8E0D-1FD87F4ADF4F}"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zza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Elipse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Rosca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2" name="Retângulo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Espaço Reservado para Título 4"/>
          <p:cNvSpPr>
            <a:spLocks noGrp="1"/>
          </p:cNvSpPr>
          <p:nvPr>
            <p:ph type="title"/>
          </p:nvPr>
        </p:nvSpPr>
        <p:spPr>
          <a:xfrm>
            <a:off x="1435100" y="274638"/>
            <a:ext cx="7499350" cy="1143000"/>
          </a:xfrm>
          <a:prstGeom prst="rect">
            <a:avLst/>
          </a:prstGeom>
        </p:spPr>
        <p:txBody>
          <a:bodyPr anchor="ctr">
            <a:normAutofit/>
          </a:bodyPr>
          <a:lstStyle>
            <a:extLst/>
          </a:lstStyle>
          <a:p>
            <a:r>
              <a:rPr lang="pt-BR" smtClean="0"/>
              <a:t>Clique para editar o estilo do título mestre</a:t>
            </a:r>
            <a:endParaRPr lang="en-US"/>
          </a:p>
        </p:txBody>
      </p:sp>
      <p:sp>
        <p:nvSpPr>
          <p:cNvPr id="1033" name="Espaço Reservado para Texto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24" name="Espaço Reservado para Data 23"/>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smtClean="0">
                <a:solidFill>
                  <a:schemeClr val="bg2">
                    <a:shade val="50000"/>
                    <a:satMod val="200000"/>
                  </a:schemeClr>
                </a:solidFill>
                <a:latin typeface="+mn-lt"/>
                <a:cs typeface="+mn-cs"/>
              </a:defRPr>
            </a:lvl1pPr>
            <a:extLst/>
          </a:lstStyle>
          <a:p>
            <a:pPr>
              <a:defRPr/>
            </a:pPr>
            <a:fld id="{3EEBEAA8-ADA8-479A-A63A-1665C2B9BC8F}" type="datetimeFigureOut">
              <a:rPr lang="pt-BR"/>
              <a:pPr>
                <a:defRPr/>
              </a:pPr>
              <a:t>27/12/2017</a:t>
            </a:fld>
            <a:endParaRPr lang="pt-BR"/>
          </a:p>
        </p:txBody>
      </p:sp>
      <p:sp>
        <p:nvSpPr>
          <p:cNvPr id="10" name="Espaço Reservado para Rodapé 9"/>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a:solidFill>
                  <a:schemeClr val="bg2">
                    <a:shade val="50000"/>
                    <a:satMod val="200000"/>
                  </a:schemeClr>
                </a:solidFill>
                <a:effectLst/>
                <a:latin typeface="+mn-lt"/>
                <a:cs typeface="+mn-cs"/>
              </a:defRPr>
            </a:lvl1pPr>
            <a:extLst/>
          </a:lstStyle>
          <a:p>
            <a:pPr>
              <a:defRPr/>
            </a:pPr>
            <a:endParaRPr lang="pt-BR"/>
          </a:p>
        </p:txBody>
      </p:sp>
      <p:sp>
        <p:nvSpPr>
          <p:cNvPr id="22" name="Espaço Reservado para Número de Slide 21"/>
          <p:cNvSpPr>
            <a:spLocks noGrp="1"/>
          </p:cNvSpPr>
          <p:nvPr>
            <p:ph type="sldNum" sz="quarter" idx="4"/>
          </p:nvPr>
        </p:nvSpPr>
        <p:spPr>
          <a:xfrm>
            <a:off x="8613775" y="6305550"/>
            <a:ext cx="457200" cy="476250"/>
          </a:xfrm>
          <a:prstGeom prst="rect">
            <a:avLst/>
          </a:prstGeom>
        </p:spPr>
        <p:txBody>
          <a:bodyPr anchor="b"/>
          <a:lstStyle>
            <a:lvl1pPr algn="ctr" eaLnBrk="1" fontAlgn="auto" latinLnBrk="0" hangingPunct="1">
              <a:spcBef>
                <a:spcPts val="0"/>
              </a:spcBef>
              <a:spcAft>
                <a:spcPts val="0"/>
              </a:spcAft>
              <a:defRPr kumimoji="0" sz="1200" smtClean="0">
                <a:solidFill>
                  <a:schemeClr val="bg2">
                    <a:shade val="50000"/>
                    <a:satMod val="200000"/>
                  </a:schemeClr>
                </a:solidFill>
                <a:effectLst/>
                <a:latin typeface="+mn-lt"/>
                <a:cs typeface="+mn-cs"/>
              </a:defRPr>
            </a:lvl1pPr>
            <a:extLst/>
          </a:lstStyle>
          <a:p>
            <a:pPr>
              <a:defRPr/>
            </a:pPr>
            <a:fld id="{65AA9F86-93EB-455B-9C3F-8D88845B228A}" type="slidenum">
              <a:rPr lang="pt-BR"/>
              <a:pPr>
                <a:defRPr/>
              </a:pPr>
              <a:t>‹nº›</a:t>
            </a:fld>
            <a:endParaRPr lang="pt-BR"/>
          </a:p>
        </p:txBody>
      </p:sp>
      <p:sp>
        <p:nvSpPr>
          <p:cNvPr id="15" name="Retângulo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696" r:id="rId1"/>
    <p:sldLayoutId id="2147483690" r:id="rId2"/>
    <p:sldLayoutId id="2147483697" r:id="rId3"/>
    <p:sldLayoutId id="2147483691" r:id="rId4"/>
    <p:sldLayoutId id="2147483698" r:id="rId5"/>
    <p:sldLayoutId id="2147483692" r:id="rId6"/>
    <p:sldLayoutId id="2147483699" r:id="rId7"/>
    <p:sldLayoutId id="2147483700" r:id="rId8"/>
    <p:sldLayoutId id="2147483701" r:id="rId9"/>
    <p:sldLayoutId id="2147483693" r:id="rId10"/>
    <p:sldLayoutId id="2147483694" r:id="rId11"/>
    <p:sldLayoutId id="2147483695" r:id="rId12"/>
  </p:sldLayoutIdLst>
  <p:txStyles>
    <p:titleStyle>
      <a:lvl1pPr algn="l" rtl="0" fontAlgn="base">
        <a:spcBef>
          <a:spcPct val="0"/>
        </a:spcBef>
        <a:spcAft>
          <a:spcPct val="0"/>
        </a:spcAft>
        <a:defRPr sz="4300" kern="1200">
          <a:solidFill>
            <a:srgbClr val="006B8D"/>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006B8D"/>
          </a:solidFill>
          <a:latin typeface="Gill Sans MT"/>
        </a:defRPr>
      </a:lvl2pPr>
      <a:lvl3pPr algn="l" rtl="0" fontAlgn="base">
        <a:spcBef>
          <a:spcPct val="0"/>
        </a:spcBef>
        <a:spcAft>
          <a:spcPct val="0"/>
        </a:spcAft>
        <a:defRPr sz="4300">
          <a:solidFill>
            <a:srgbClr val="006B8D"/>
          </a:solidFill>
          <a:latin typeface="Gill Sans MT"/>
        </a:defRPr>
      </a:lvl3pPr>
      <a:lvl4pPr algn="l" rtl="0" fontAlgn="base">
        <a:spcBef>
          <a:spcPct val="0"/>
        </a:spcBef>
        <a:spcAft>
          <a:spcPct val="0"/>
        </a:spcAft>
        <a:defRPr sz="4300">
          <a:solidFill>
            <a:srgbClr val="006B8D"/>
          </a:solidFill>
          <a:latin typeface="Gill Sans MT"/>
        </a:defRPr>
      </a:lvl4pPr>
      <a:lvl5pPr algn="l" rtl="0" fontAlgn="base">
        <a:spcBef>
          <a:spcPct val="0"/>
        </a:spcBef>
        <a:spcAft>
          <a:spcPct val="0"/>
        </a:spcAft>
        <a:defRPr sz="4300">
          <a:solidFill>
            <a:srgbClr val="006B8D"/>
          </a:solidFill>
          <a:latin typeface="Gill Sans MT"/>
        </a:defRPr>
      </a:lvl5pPr>
      <a:lvl6pPr marL="457200" algn="l" rtl="0" fontAlgn="base">
        <a:spcBef>
          <a:spcPct val="0"/>
        </a:spcBef>
        <a:spcAft>
          <a:spcPct val="0"/>
        </a:spcAft>
        <a:defRPr sz="4300">
          <a:solidFill>
            <a:srgbClr val="006B8D"/>
          </a:solidFill>
          <a:latin typeface="Gill Sans MT"/>
        </a:defRPr>
      </a:lvl6pPr>
      <a:lvl7pPr marL="914400" algn="l" rtl="0" fontAlgn="base">
        <a:spcBef>
          <a:spcPct val="0"/>
        </a:spcBef>
        <a:spcAft>
          <a:spcPct val="0"/>
        </a:spcAft>
        <a:defRPr sz="4300">
          <a:solidFill>
            <a:srgbClr val="006B8D"/>
          </a:solidFill>
          <a:latin typeface="Gill Sans MT"/>
        </a:defRPr>
      </a:lvl7pPr>
      <a:lvl8pPr marL="1371600" algn="l" rtl="0" fontAlgn="base">
        <a:spcBef>
          <a:spcPct val="0"/>
        </a:spcBef>
        <a:spcAft>
          <a:spcPct val="0"/>
        </a:spcAft>
        <a:defRPr sz="4300">
          <a:solidFill>
            <a:srgbClr val="006B8D"/>
          </a:solidFill>
          <a:latin typeface="Gill Sans MT"/>
        </a:defRPr>
      </a:lvl8pPr>
      <a:lvl9pPr marL="1828800" algn="l" rtl="0" fontAlgn="base">
        <a:spcBef>
          <a:spcPct val="0"/>
        </a:spcBef>
        <a:spcAft>
          <a:spcPct val="0"/>
        </a:spcAft>
        <a:defRPr sz="4300">
          <a:solidFill>
            <a:srgbClr val="006B8D"/>
          </a:solidFill>
          <a:latin typeface="Gill Sans MT"/>
        </a:defRPr>
      </a:lvl9pPr>
      <a:extLst/>
    </p:titleStyle>
    <p:body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0BD0D9"/>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10CF9B"/>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8646949"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Ses_Anatom_Clin_Infec_fungica_2017.pptx"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Candidiase_incidencia.pptx" TargetMode="External"/><Relationship Id="rId1" Type="http://schemas.openxmlformats.org/officeDocument/2006/relationships/slideLayout" Target="../slideLayouts/slideLayout2.xml"/><Relationship Id="rId4" Type="http://schemas.openxmlformats.org/officeDocument/2006/relationships/hyperlink" Target="http://www.ncbi.nlm.nih.gov/pubmed/24446441" TargetMode="External"/></Relationships>
</file>

<file path=ppt/slides/_rels/slide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paulomargotto.com.br/documentos/Fluconazol_profilatico_resultados-2015.pptx" TargetMode="Externa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paulomargotto.com.br/documentos/Candidiases_invasivas-2014.ppt" TargetMode="Externa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Terapia_antifungica_empirica.ppt" TargetMode="Externa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Fluconazol_profilaxia_2012.ppt" TargetMode="Externa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hyperlink" Target="http://www.ncbi.nlm.nih.gov/pubmed/21912893" TargetMode="Externa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hyperlink" Target="http://www.ncbi.nlm.nih.gov/pubmed/21912893" TargetMode="Externa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hyperlink" Target="http://www.ncbi.nlm.nih.gov/pubmed/21912893" TargetMode="Externa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Guideline_fungo.doc" TargetMode="Externa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6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Infec%C3%A7%C3%A3o%20f%C3%BAngica-protocolo.doc" TargetMode="External"/><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paulomargotto.com.br/documentos/Infec_fung_Profil_Emp.pptx" TargetMode="External"/><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package" Target="../embeddings/Documento_do_Microsoft_Office_Word1.docx"/><Relationship Id="rId2" Type="http://schemas.openxmlformats.org/officeDocument/2006/relationships/slideLayout" Target="../slideLayouts/slideLayout12.xml"/><Relationship Id="rId1" Type="http://schemas.openxmlformats.org/officeDocument/2006/relationships/vmlDrawing" Target="../drawings/vmlDrawing1.vml"/></Relationships>
</file>

<file path=ppt/slides/_rels/slide7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paulomargotto.com.br/documentos/fluconazol_colestase.doc" TargetMode="External"/><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paulomargotto.com.br/documentos/novosantifungicos.doc" TargetMode="External"/><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Infeccoes_fungicas.doc" TargetMode="External"/><Relationship Id="rId1" Type="http://schemas.openxmlformats.org/officeDocument/2006/relationships/slideLayout" Target="../slideLayouts/slideLayout12.xml"/><Relationship Id="rId4" Type="http://schemas.openxmlformats.org/officeDocument/2006/relationships/image" Target="../media/image18.jpe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2" Type="http://schemas.openxmlformats.org/officeDocument/2006/relationships/hyperlink" Target="http://www.ncbi.nlm.nih.gov/pubmed/21912893" TargetMode="External"/><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214438" y="1214438"/>
            <a:ext cx="7478712" cy="2471737"/>
          </a:xfrm>
        </p:spPr>
        <p:txBody>
          <a:bodyPr vert="horz" wrap="square" lIns="91440" tIns="45720" rIns="91440" bIns="45720" numCol="1" anchorCtr="0" compatLnSpc="1">
            <a:prstTxWarp prst="textNoShape">
              <a:avLst/>
            </a:prstTxWarp>
          </a:bodyPr>
          <a:lstStyle/>
          <a:p>
            <a:pPr algn="ctr"/>
            <a:r>
              <a:rPr lang="pt-BR" sz="2800" b="1" smtClean="0">
                <a:solidFill>
                  <a:schemeClr val="tx2"/>
                </a:solidFill>
                <a:effectLst>
                  <a:outerShdw blurRad="38100" dist="38100" dir="2700000" algn="tl">
                    <a:srgbClr val="C0C0C0"/>
                  </a:outerShdw>
                </a:effectLst>
                <a:latin typeface="Times New Roman" pitchFamily="18" charset="0"/>
                <a:cs typeface="Times New Roman" pitchFamily="18" charset="0"/>
              </a:rPr>
              <a:t>Reconhecimento e diagnóstico de infecções fúngicas invasivas em neonatos</a:t>
            </a:r>
            <a:r>
              <a:rPr lang="pt-BR" sz="2800" b="1" smtClean="0">
                <a:solidFill>
                  <a:schemeClr val="tx1"/>
                </a:solidFill>
                <a:effectLst>
                  <a:outerShdw blurRad="38100" dist="38100" dir="2700000" algn="tl">
                    <a:srgbClr val="C0C0C0"/>
                  </a:outerShdw>
                </a:effectLst>
                <a:latin typeface="Times New Roman" pitchFamily="18" charset="0"/>
                <a:cs typeface="Times New Roman" pitchFamily="18" charset="0"/>
              </a:rPr>
              <a:t/>
            </a:r>
            <a:br>
              <a:rPr lang="pt-BR" sz="2800" b="1" smtClean="0">
                <a:solidFill>
                  <a:schemeClr val="tx1"/>
                </a:solidFill>
                <a:effectLst>
                  <a:outerShdw blurRad="38100" dist="38100" dir="2700000" algn="tl">
                    <a:srgbClr val="C0C0C0"/>
                  </a:outerShdw>
                </a:effectLst>
                <a:latin typeface="Times New Roman" pitchFamily="18" charset="0"/>
                <a:cs typeface="Times New Roman" pitchFamily="18" charset="0"/>
              </a:rPr>
            </a:br>
            <a:endParaRPr lang="pt-BR" sz="2800" b="1" smtClean="0">
              <a:solidFill>
                <a:schemeClr val="tx1"/>
              </a:solidFill>
              <a:effectLst>
                <a:outerShdw blurRad="38100" dist="38100" dir="2700000" algn="tl">
                  <a:srgbClr val="C0C0C0"/>
                </a:outerShdw>
              </a:effectLst>
              <a:latin typeface="Times New Roman" pitchFamily="18" charset="0"/>
              <a:cs typeface="Times New Roman" pitchFamily="18" charset="0"/>
            </a:endParaRPr>
          </a:p>
        </p:txBody>
      </p:sp>
      <p:sp>
        <p:nvSpPr>
          <p:cNvPr id="3" name="Subtítulo 2"/>
          <p:cNvSpPr>
            <a:spLocks noGrp="1"/>
          </p:cNvSpPr>
          <p:nvPr>
            <p:ph type="subTitle" idx="1"/>
          </p:nvPr>
        </p:nvSpPr>
        <p:spPr>
          <a:xfrm>
            <a:off x="1476375" y="4292600"/>
            <a:ext cx="7407275" cy="1752600"/>
          </a:xfrm>
        </p:spPr>
        <p:txBody>
          <a:bodyPr>
            <a:normAutofit/>
          </a:bodyPr>
          <a:lstStyle/>
          <a:p>
            <a:pPr marL="26988" algn="just">
              <a:lnSpc>
                <a:spcPct val="80000"/>
              </a:lnSpc>
            </a:pPr>
            <a:r>
              <a:rPr lang="pt-BR" sz="2200" dirty="0" smtClean="0">
                <a:solidFill>
                  <a:schemeClr val="tx1"/>
                </a:solidFill>
                <a:latin typeface="Times New Roman" pitchFamily="18" charset="0"/>
                <a:cs typeface="Times New Roman" pitchFamily="18" charset="0"/>
              </a:rPr>
              <a:t>Apresentação: </a:t>
            </a:r>
            <a:r>
              <a:rPr lang="pt-BR" sz="2200" dirty="0" err="1" smtClean="0">
                <a:solidFill>
                  <a:schemeClr val="tx1"/>
                </a:solidFill>
                <a:latin typeface="Times New Roman" pitchFamily="18" charset="0"/>
                <a:cs typeface="Times New Roman" pitchFamily="18" charset="0"/>
              </a:rPr>
              <a:t>Deyse</a:t>
            </a:r>
            <a:r>
              <a:rPr lang="pt-BR" sz="2200" dirty="0" smtClean="0">
                <a:solidFill>
                  <a:schemeClr val="tx1"/>
                </a:solidFill>
                <a:latin typeface="Times New Roman" pitchFamily="18" charset="0"/>
                <a:cs typeface="Times New Roman" pitchFamily="18" charset="0"/>
              </a:rPr>
              <a:t> Costa R3 de Neonatologia do HMIB</a:t>
            </a:r>
          </a:p>
          <a:p>
            <a:pPr marL="26988" algn="just">
              <a:lnSpc>
                <a:spcPct val="80000"/>
              </a:lnSpc>
            </a:pPr>
            <a:r>
              <a:rPr lang="pt-BR" sz="2200" dirty="0" smtClean="0">
                <a:solidFill>
                  <a:schemeClr val="tx1"/>
                </a:solidFill>
                <a:latin typeface="Times New Roman" pitchFamily="18" charset="0"/>
                <a:cs typeface="Times New Roman" pitchFamily="18" charset="0"/>
              </a:rPr>
              <a:t>Coordenação : Diogo Pedroso </a:t>
            </a:r>
          </a:p>
          <a:p>
            <a:pPr marL="26988" algn="just">
              <a:lnSpc>
                <a:spcPct val="80000"/>
              </a:lnSpc>
            </a:pPr>
            <a:endParaRPr lang="pt-BR" sz="2200" dirty="0" smtClean="0">
              <a:solidFill>
                <a:schemeClr val="tx1"/>
              </a:solidFill>
              <a:latin typeface="Times New Roman" pitchFamily="18" charset="0"/>
              <a:cs typeface="Times New Roman" pitchFamily="18" charset="0"/>
            </a:endParaRPr>
          </a:p>
          <a:p>
            <a:pPr marL="26988" algn="ctr">
              <a:lnSpc>
                <a:spcPct val="80000"/>
              </a:lnSpc>
            </a:pPr>
            <a:r>
              <a:rPr lang="pt-BR" sz="2200" dirty="0" smtClean="0">
                <a:solidFill>
                  <a:schemeClr val="tx1"/>
                </a:solidFill>
                <a:latin typeface="Times New Roman" pitchFamily="18" charset="0"/>
                <a:cs typeface="Times New Roman" pitchFamily="18" charset="0"/>
              </a:rPr>
              <a:t>Brasília, </a:t>
            </a:r>
            <a:r>
              <a:rPr lang="pt-BR" sz="2200" dirty="0" smtClean="0">
                <a:solidFill>
                  <a:schemeClr val="tx1"/>
                </a:solidFill>
                <a:latin typeface="Times New Roman" pitchFamily="18" charset="0"/>
                <a:cs typeface="Times New Roman" pitchFamily="18" charset="0"/>
              </a:rPr>
              <a:t>30 </a:t>
            </a:r>
            <a:r>
              <a:rPr lang="pt-BR" sz="2200" dirty="0" smtClean="0">
                <a:solidFill>
                  <a:schemeClr val="tx1"/>
                </a:solidFill>
                <a:latin typeface="Times New Roman" pitchFamily="18" charset="0"/>
                <a:cs typeface="Times New Roman" pitchFamily="18" charset="0"/>
              </a:rPr>
              <a:t>de dezembro de 2017</a:t>
            </a:r>
          </a:p>
          <a:p>
            <a:pPr marL="26988" algn="ctr">
              <a:lnSpc>
                <a:spcPct val="80000"/>
              </a:lnSpc>
            </a:pPr>
            <a:r>
              <a:rPr lang="pt-BR" sz="2200" dirty="0" smtClean="0">
                <a:solidFill>
                  <a:schemeClr val="tx1"/>
                </a:solidFill>
                <a:latin typeface="Times New Roman" pitchFamily="18" charset="0"/>
                <a:cs typeface="Times New Roman" pitchFamily="18" charset="0"/>
                <a:hlinkClick r:id="rId2"/>
              </a:rPr>
              <a:t>www.paulomargotto.com.br</a:t>
            </a:r>
            <a:r>
              <a:rPr lang="pt-BR" sz="2200" dirty="0" smtClean="0">
                <a:solidFill>
                  <a:schemeClr val="tx1"/>
                </a:solidFill>
                <a:latin typeface="Times New Roman" pitchFamily="18" charset="0"/>
                <a:cs typeface="Times New Roman" pitchFamily="18" charset="0"/>
              </a:rPr>
              <a:t> (em Atualização!) </a:t>
            </a:r>
          </a:p>
        </p:txBody>
      </p:sp>
      <p:sp>
        <p:nvSpPr>
          <p:cNvPr id="8198" name="Rectangle 6"/>
          <p:cNvSpPr>
            <a:spLocks noChangeArrowheads="1"/>
          </p:cNvSpPr>
          <p:nvPr/>
        </p:nvSpPr>
        <p:spPr bwMode="auto">
          <a:xfrm>
            <a:off x="1692275" y="3357563"/>
            <a:ext cx="6765925" cy="730250"/>
          </a:xfrm>
          <a:prstGeom prst="rect">
            <a:avLst/>
          </a:prstGeom>
          <a:solidFill>
            <a:srgbClr val="FFFFFF"/>
          </a:solidFill>
          <a:ln w="9525">
            <a:noFill/>
            <a:miter lim="800000"/>
            <a:headEnd/>
            <a:tailEnd/>
          </a:ln>
          <a:effectLst/>
        </p:spPr>
        <p:txBody>
          <a:bodyPr wrap="none" lIns="0" tIns="0" rIns="0" bIns="0" anchor="ctr">
            <a:spAutoFit/>
          </a:bodyPr>
          <a:lstStyle/>
          <a:p>
            <a:pPr algn="ctr"/>
            <a:r>
              <a:rPr lang="pt-BR" sz="1200">
                <a:hlinkClick r:id="rId3"/>
              </a:rPr>
              <a:t>Recognition and diagnosis of invasive fungal infections in neonates.</a:t>
            </a:r>
            <a:endParaRPr lang="pt-BR" sz="1200"/>
          </a:p>
          <a:p>
            <a:pPr algn="ctr"/>
            <a:r>
              <a:rPr lang="pt-BR" sz="1200"/>
              <a:t>Calley JL, Warris A.J Infect. 2017 Jun;74 Suppl 1:S108-S113. doi: 10.1016/S0163-4453(17)30200-1.</a:t>
            </a:r>
          </a:p>
          <a:p>
            <a:pPr algn="ctr"/>
            <a:r>
              <a:rPr lang="pt-BR" sz="1200"/>
              <a:t>PMID: 28646949</a:t>
            </a:r>
          </a:p>
          <a:p>
            <a:pPr algn="ctr" eaLnBrk="0" hangingPunct="0"/>
            <a:endParaRPr lang="pt-BR" sz="1200">
              <a:latin typeface="Gill Sans MT"/>
            </a:endParaRPr>
          </a:p>
        </p:txBody>
      </p:sp>
      <p:pic>
        <p:nvPicPr>
          <p:cNvPr id="8199" name="Picture 7"/>
          <p:cNvPicPr>
            <a:picLocks noChangeAspect="1" noChangeArrowheads="1"/>
          </p:cNvPicPr>
          <p:nvPr/>
        </p:nvPicPr>
        <p:blipFill>
          <a:blip r:embed="rId4"/>
          <a:srcRect/>
          <a:stretch>
            <a:fillRect/>
          </a:stretch>
        </p:blipFill>
        <p:spPr bwMode="auto">
          <a:xfrm>
            <a:off x="1042988" y="0"/>
            <a:ext cx="8101012" cy="1566863"/>
          </a:xfrm>
          <a:prstGeom prst="rect">
            <a:avLst/>
          </a:prstGeom>
          <a:noFill/>
          <a:ln w="9525">
            <a:noFill/>
            <a:miter lim="800000"/>
            <a:headEnd/>
            <a:tailEnd/>
          </a:ln>
          <a:effectLst/>
        </p:spPr>
      </p:pic>
      <p:pic>
        <p:nvPicPr>
          <p:cNvPr id="8200" name="Picture 8"/>
          <p:cNvPicPr>
            <a:picLocks noChangeAspect="1" noChangeArrowheads="1"/>
          </p:cNvPicPr>
          <p:nvPr/>
        </p:nvPicPr>
        <p:blipFill>
          <a:blip r:embed="rId5"/>
          <a:srcRect/>
          <a:stretch>
            <a:fillRect/>
          </a:stretch>
        </p:blipFill>
        <p:spPr bwMode="auto">
          <a:xfrm>
            <a:off x="0" y="1628775"/>
            <a:ext cx="1709738" cy="2081213"/>
          </a:xfrm>
          <a:prstGeom prst="rect">
            <a:avLst/>
          </a:prstGeom>
          <a:noFill/>
          <a:ln w="9525">
            <a:noFill/>
            <a:miter lim="800000"/>
            <a:headEnd/>
            <a:tailEnd/>
          </a:ln>
          <a:effectLst/>
        </p:spPr>
      </p:pic>
      <p:pic>
        <p:nvPicPr>
          <p:cNvPr id="8201" name="Picture 9"/>
          <p:cNvPicPr>
            <a:picLocks noChangeAspect="1" noChangeArrowheads="1"/>
          </p:cNvPicPr>
          <p:nvPr/>
        </p:nvPicPr>
        <p:blipFill>
          <a:blip r:embed="rId6"/>
          <a:srcRect/>
          <a:stretch>
            <a:fillRect/>
          </a:stretch>
        </p:blipFill>
        <p:spPr bwMode="auto">
          <a:xfrm>
            <a:off x="3635375" y="6040438"/>
            <a:ext cx="1963738" cy="817562"/>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71563" y="274638"/>
            <a:ext cx="8072437" cy="1582737"/>
          </a:xfrm>
        </p:spPr>
        <p:txBody>
          <a:bodyPr>
            <a:normAutofit fontScale="90000"/>
          </a:bodyPr>
          <a:lstStyle/>
          <a:p>
            <a:pPr fontAlgn="auto">
              <a:spcAft>
                <a:spcPts val="0"/>
              </a:spcAft>
              <a:defRPr/>
            </a:pPr>
            <a:r>
              <a:rPr lang="pt-BR" b="1" dirty="0" smtClean="0">
                <a:solidFill>
                  <a:schemeClr val="tx2"/>
                </a:solidFill>
                <a:latin typeface="Times New Roman" pitchFamily="18" charset="0"/>
                <a:cs typeface="Times New Roman" pitchFamily="18" charset="0"/>
              </a:rPr>
              <a:t>Epidemiologia, antecedentes  e  fatores de risco</a:t>
            </a:r>
            <a:r>
              <a:rPr lang="pt-BR" dirty="0" smtClean="0">
                <a:solidFill>
                  <a:schemeClr val="tx2">
                    <a:satMod val="130000"/>
                  </a:schemeClr>
                </a:solidFill>
              </a:rPr>
              <a:t/>
            </a:r>
            <a:br>
              <a:rPr lang="pt-BR" dirty="0" smtClean="0">
                <a:solidFill>
                  <a:schemeClr val="tx2">
                    <a:satMod val="130000"/>
                  </a:schemeClr>
                </a:solidFill>
              </a:rPr>
            </a:br>
            <a:endParaRPr lang="pt-BR" dirty="0">
              <a:solidFill>
                <a:schemeClr val="tx2">
                  <a:satMod val="130000"/>
                </a:schemeClr>
              </a:solidFill>
            </a:endParaRPr>
          </a:p>
        </p:txBody>
      </p:sp>
      <p:sp>
        <p:nvSpPr>
          <p:cNvPr id="11267" name="Espaço Reservado para Conteúdo 2"/>
          <p:cNvSpPr>
            <a:spLocks noGrp="1"/>
          </p:cNvSpPr>
          <p:nvPr>
            <p:ph idx="1"/>
          </p:nvPr>
        </p:nvSpPr>
        <p:spPr>
          <a:xfrm>
            <a:off x="1143000" y="1500188"/>
            <a:ext cx="7791450" cy="5357812"/>
          </a:xfrm>
        </p:spPr>
        <p:txBody>
          <a:bodyPr/>
          <a:lstStyle/>
          <a:p>
            <a:pPr algn="just"/>
            <a:endParaRPr lang="pt-BR" sz="2400" smtClean="0">
              <a:latin typeface="Times New Roman" pitchFamily="18" charset="0"/>
              <a:cs typeface="Times New Roman" pitchFamily="18" charset="0"/>
            </a:endParaRPr>
          </a:p>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A doença fúngica invasiva neonatal é, em grande parte das vezes, sinônimo de infecção invasiva por Candida. Contudo, infecções nosocomiais mais raras por levedura Malassezia</a:t>
            </a:r>
            <a:r>
              <a:rPr lang="pt-BR" sz="2400" baseline="50000" smtClean="0">
                <a:latin typeface="Times New Roman" pitchFamily="18" charset="0"/>
                <a:cs typeface="Times New Roman" pitchFamily="18" charset="0"/>
              </a:rPr>
              <a:t>1,2</a:t>
            </a:r>
            <a:r>
              <a:rPr lang="pt-BR" sz="2400" smtClean="0">
                <a:latin typeface="Times New Roman" pitchFamily="18" charset="0"/>
                <a:cs typeface="Times New Roman" pitchFamily="18" charset="0"/>
              </a:rPr>
              <a:t> e infecções mucocutâneas com bolores incluindo Aspergillus </a:t>
            </a:r>
            <a:r>
              <a:rPr lang="pt-BR" sz="2400" baseline="50000" smtClean="0">
                <a:latin typeface="Times New Roman" pitchFamily="18" charset="0"/>
                <a:cs typeface="Times New Roman" pitchFamily="18" charset="0"/>
              </a:rPr>
              <a:t>3,5</a:t>
            </a:r>
            <a:r>
              <a:rPr lang="pt-BR" sz="2400" smtClean="0">
                <a:latin typeface="Times New Roman" pitchFamily="18" charset="0"/>
                <a:cs typeface="Times New Roman" pitchFamily="18" charset="0"/>
              </a:rPr>
              <a:t> e Zygomycota foram relatados em recém-nascidos prematuros</a:t>
            </a:r>
            <a:r>
              <a:rPr lang="pt-BR" sz="2400" baseline="50000" smtClean="0">
                <a:latin typeface="Times New Roman" pitchFamily="18" charset="0"/>
                <a:cs typeface="Times New Roman" pitchFamily="18" charset="0"/>
              </a:rPr>
              <a:t>6</a:t>
            </a:r>
            <a:r>
              <a:rPr lang="pt-BR" sz="2400" smtClean="0">
                <a:latin typeface="Times New Roman" pitchFamily="18" charset="0"/>
                <a:cs typeface="Times New Roman" pitchFamily="18" charset="0"/>
              </a:rPr>
              <a:t> .</a:t>
            </a:r>
            <a:endParaRPr lang="pt-BR" sz="2400" baseline="5000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fontAlgn="auto">
              <a:spcAft>
                <a:spcPts val="0"/>
              </a:spcAft>
              <a:defRPr/>
            </a:pPr>
            <a:r>
              <a:rPr lang="pt-BR" b="1" dirty="0" smtClean="0">
                <a:solidFill>
                  <a:schemeClr val="tx2"/>
                </a:solidFill>
                <a:latin typeface="Times New Roman" pitchFamily="18" charset="0"/>
                <a:cs typeface="Times New Roman" pitchFamily="18" charset="0"/>
              </a:rPr>
              <a:t>Epidemiologia, antecedentes  e  fatores de risco</a:t>
            </a:r>
            <a:endParaRPr lang="pt-BR" dirty="0">
              <a:solidFill>
                <a:schemeClr val="tx2"/>
              </a:solidFill>
            </a:endParaRPr>
          </a:p>
        </p:txBody>
      </p:sp>
      <p:sp>
        <p:nvSpPr>
          <p:cNvPr id="12291" name="Espaço Reservado para Conteúdo 2"/>
          <p:cNvSpPr>
            <a:spLocks noGrp="1"/>
          </p:cNvSpPr>
          <p:nvPr>
            <p:ph idx="1"/>
          </p:nvPr>
        </p:nvSpPr>
        <p:spPr>
          <a:xfrm>
            <a:off x="1143000" y="1447800"/>
            <a:ext cx="7791450" cy="4800600"/>
          </a:xfrm>
        </p:spPr>
        <p:txBody>
          <a:bodyPr/>
          <a:lstStyle/>
          <a:p>
            <a:pPr>
              <a:buFont typeface="Wingdings 2" pitchFamily="18" charset="2"/>
              <a:buNone/>
            </a:pPr>
            <a:endParaRPr lang="pt-BR" sz="2400" smtClean="0">
              <a:latin typeface="Times New Roman" pitchFamily="18" charset="0"/>
              <a:cs typeface="Times New Roman" pitchFamily="18" charset="0"/>
            </a:endParaRPr>
          </a:p>
          <a:p>
            <a:pPr>
              <a:buFont typeface="Wingdings 2" pitchFamily="18" charset="2"/>
              <a:buNone/>
            </a:pPr>
            <a:endParaRPr lang="pt-BR" sz="2400" smtClean="0"/>
          </a:p>
          <a:p>
            <a:pPr algn="just"/>
            <a:r>
              <a:rPr lang="pt-BR" sz="2400" smtClean="0">
                <a:latin typeface="Times New Roman" pitchFamily="18" charset="0"/>
                <a:cs typeface="Times New Roman" pitchFamily="18" charset="0"/>
              </a:rPr>
              <a:t>Os recém-nascidos são particularmente suscetíveis a candidíase invasiva (IC), com uma incidência de 3 a 5 vezes maior em comparação com crianças ou adultos.</a:t>
            </a:r>
            <a:r>
              <a:rPr lang="pt-BR" sz="2400" baseline="30000" smtClean="0">
                <a:latin typeface="Times New Roman" pitchFamily="18" charset="0"/>
                <a:cs typeface="Times New Roman" pitchFamily="18" charset="0"/>
              </a:rPr>
              <a:t>7,8</a:t>
            </a:r>
            <a:r>
              <a:rPr lang="pt-BR" sz="2400" smtClean="0">
                <a:latin typeface="Times New Roman" pitchFamily="18" charset="0"/>
                <a:cs typeface="Times New Roman" pitchFamily="18" charset="0"/>
              </a:rPr>
              <a:t>. Uma combinação de fatores externos e internos contribuem para a criação de condições favoráveis para o desenvolvimento de infecções invasivas por Candida (</a:t>
            </a:r>
            <a:r>
              <a:rPr lang="pt-BR" sz="2400" smtClean="0">
                <a:solidFill>
                  <a:schemeClr val="accent1"/>
                </a:solidFill>
                <a:latin typeface="Times New Roman" pitchFamily="18" charset="0"/>
                <a:cs typeface="Times New Roman" pitchFamily="18" charset="0"/>
              </a:rPr>
              <a:t>Tabela 1</a:t>
            </a:r>
            <a:r>
              <a:rPr lang="pt-BR" sz="2400" smtClean="0">
                <a:latin typeface="Times New Roman" pitchFamily="18" charset="0"/>
                <a:cs typeface="Times New Roman" pitchFamily="18" charset="0"/>
              </a:rPr>
              <a:t>).</a:t>
            </a:r>
          </a:p>
          <a:p>
            <a:endParaRPr lang="pt-BR"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296987"/>
          </a:xfrm>
        </p:spPr>
        <p:txBody>
          <a:bodyPr>
            <a:normAutofit fontScale="90000"/>
          </a:bodyPr>
          <a:lstStyle/>
          <a:p>
            <a:pPr fontAlgn="auto">
              <a:spcAft>
                <a:spcPts val="0"/>
              </a:spcAft>
              <a:defRPr/>
            </a:pPr>
            <a:r>
              <a:rPr lang="pt-BR" b="1" dirty="0" smtClean="0">
                <a:solidFill>
                  <a:schemeClr val="tx2"/>
                </a:solidFill>
                <a:latin typeface="Times New Roman" pitchFamily="18" charset="0"/>
                <a:cs typeface="Times New Roman" pitchFamily="18" charset="0"/>
              </a:rPr>
              <a:t>Epidemiologia, antecedentes  e  fatores de risco</a:t>
            </a:r>
            <a:endParaRPr lang="pt-BR" dirty="0">
              <a:solidFill>
                <a:schemeClr val="tx2"/>
              </a:solidFill>
            </a:endParaRPr>
          </a:p>
        </p:txBody>
      </p:sp>
      <p:pic>
        <p:nvPicPr>
          <p:cNvPr id="13315" name="Picture 2"/>
          <p:cNvPicPr>
            <a:picLocks noGrp="1" noChangeAspect="1" noChangeArrowheads="1"/>
          </p:cNvPicPr>
          <p:nvPr>
            <p:ph idx="1"/>
          </p:nvPr>
        </p:nvPicPr>
        <p:blipFill>
          <a:blip r:embed="rId2"/>
          <a:srcRect/>
          <a:stretch>
            <a:fillRect/>
          </a:stretch>
        </p:blipFill>
        <p:spPr>
          <a:xfrm>
            <a:off x="1285875" y="2116138"/>
            <a:ext cx="7858125" cy="3027362"/>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fontAlgn="auto">
              <a:spcAft>
                <a:spcPts val="0"/>
              </a:spcAft>
              <a:defRPr/>
            </a:pPr>
            <a:r>
              <a:rPr lang="pt-BR" b="1" dirty="0" smtClean="0">
                <a:solidFill>
                  <a:schemeClr val="tx2"/>
                </a:solidFill>
                <a:latin typeface="Times New Roman" pitchFamily="18" charset="0"/>
                <a:cs typeface="Times New Roman" pitchFamily="18" charset="0"/>
              </a:rPr>
              <a:t>Epidemiologia, antecedentes  e  fatores de risco</a:t>
            </a:r>
            <a:endParaRPr lang="pt-BR" dirty="0">
              <a:solidFill>
                <a:schemeClr val="tx2"/>
              </a:solidFill>
            </a:endParaRPr>
          </a:p>
        </p:txBody>
      </p:sp>
      <p:sp>
        <p:nvSpPr>
          <p:cNvPr id="14339" name="Espaço Reservado para Conteúdo 2"/>
          <p:cNvSpPr>
            <a:spLocks noGrp="1"/>
          </p:cNvSpPr>
          <p:nvPr>
            <p:ph idx="1"/>
          </p:nvPr>
        </p:nvSpPr>
        <p:spPr>
          <a:xfrm>
            <a:off x="1143000" y="1447800"/>
            <a:ext cx="7791450" cy="5410200"/>
          </a:xfrm>
        </p:spPr>
        <p:txBody>
          <a:bodyPr/>
          <a:lstStyle/>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O peso ao nascer e a idade gestacional são os fatores de risco mais importantes tanto para o desenvolvimento de IC quanto para a mortalidade associada à ela </a:t>
            </a:r>
            <a:r>
              <a:rPr lang="pt-BR" sz="2400" baseline="50000" smtClean="0">
                <a:latin typeface="Times New Roman" pitchFamily="18" charset="0"/>
                <a:cs typeface="Times New Roman" pitchFamily="18" charset="0"/>
              </a:rPr>
              <a:t>14.</a:t>
            </a:r>
          </a:p>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Os </a:t>
            </a:r>
            <a:r>
              <a:rPr lang="pt-BR" sz="2400" smtClean="0">
                <a:solidFill>
                  <a:srgbClr val="FF3300"/>
                </a:solidFill>
                <a:latin typeface="Times New Roman" pitchFamily="18" charset="0"/>
                <a:cs typeface="Times New Roman" pitchFamily="18" charset="0"/>
              </a:rPr>
              <a:t>neonatos nascidos abaixo de 28 semanas de gestação e / ou &lt;1000g de peso</a:t>
            </a:r>
            <a:r>
              <a:rPr lang="pt-BR" sz="2400" smtClean="0">
                <a:latin typeface="Times New Roman" pitchFamily="18" charset="0"/>
                <a:cs typeface="Times New Roman" pitchFamily="18" charset="0"/>
              </a:rPr>
              <a:t> ao nascer têm o maior risco de desenvolver IC.</a:t>
            </a:r>
            <a:r>
              <a:rPr lang="pt-BR" sz="2400" baseline="50000" smtClean="0">
                <a:latin typeface="Times New Roman" pitchFamily="18" charset="0"/>
                <a:cs typeface="Times New Roman" pitchFamily="18" charset="0"/>
              </a:rPr>
              <a:t>15</a:t>
            </a:r>
          </a:p>
          <a:p>
            <a:pPr algn="just"/>
            <a:endParaRPr lang="pt-BR" sz="2400" smtClean="0">
              <a:latin typeface="Times New Roman" pitchFamily="18" charset="0"/>
              <a:cs typeface="Times New Roman" pitchFamily="18" charset="0"/>
            </a:endParaRPr>
          </a:p>
          <a:p>
            <a:pPr algn="just"/>
            <a:r>
              <a:rPr lang="pt-BR" sz="2400" smtClean="0">
                <a:solidFill>
                  <a:srgbClr val="FF3300"/>
                </a:solidFill>
                <a:latin typeface="Times New Roman" pitchFamily="18" charset="0"/>
                <a:cs typeface="Times New Roman" pitchFamily="18" charset="0"/>
              </a:rPr>
              <a:t>Recém-nascidos com patologia abdominal que requerem cirurgia</a:t>
            </a:r>
            <a:r>
              <a:rPr lang="pt-BR" sz="2400" smtClean="0">
                <a:latin typeface="Times New Roman" pitchFamily="18" charset="0"/>
                <a:cs typeface="Times New Roman" pitchFamily="18" charset="0"/>
              </a:rPr>
              <a:t> também têm um risco significativamente maior de IC, relacionado ao trato GI, sendo o principal local de colonização de </a:t>
            </a:r>
            <a:r>
              <a:rPr lang="pt-BR" sz="2400" i="1" smtClean="0">
                <a:latin typeface="Times New Roman" pitchFamily="18" charset="0"/>
                <a:cs typeface="Times New Roman" pitchFamily="18" charset="0"/>
              </a:rPr>
              <a:t>Candida</a:t>
            </a:r>
            <a:r>
              <a:rPr lang="pt-BR" sz="2400" smtClean="0">
                <a:latin typeface="Times New Roman" pitchFamily="18" charset="0"/>
                <a:cs typeface="Times New Roman" pitchFamily="18" charset="0"/>
              </a:rPr>
              <a:t>.</a:t>
            </a:r>
            <a:r>
              <a:rPr lang="pt-BR" sz="2400" baseline="50000" smtClean="0">
                <a:latin typeface="Times New Roman" pitchFamily="18" charset="0"/>
                <a:cs typeface="Times New Roman" pitchFamily="18" charset="0"/>
              </a:rPr>
              <a:t>16,17</a:t>
            </a:r>
            <a:endParaRPr lang="pt-BR" sz="2400" baseline="50000" smtClean="0"/>
          </a:p>
          <a:p>
            <a:endParaRPr lang="pt-BR"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fontAlgn="auto">
              <a:spcAft>
                <a:spcPts val="0"/>
              </a:spcAft>
              <a:defRPr/>
            </a:pPr>
            <a:r>
              <a:rPr lang="pt-BR" b="1" dirty="0" smtClean="0">
                <a:solidFill>
                  <a:schemeClr val="tx2"/>
                </a:solidFill>
                <a:latin typeface="Times New Roman" pitchFamily="18" charset="0"/>
                <a:cs typeface="Times New Roman" pitchFamily="18" charset="0"/>
              </a:rPr>
              <a:t>Epidemiologia, antecedentes  e  fatores de risco</a:t>
            </a:r>
            <a:endParaRPr lang="pt-BR" dirty="0">
              <a:solidFill>
                <a:schemeClr val="tx2"/>
              </a:solidFill>
            </a:endParaRPr>
          </a:p>
        </p:txBody>
      </p:sp>
      <p:sp>
        <p:nvSpPr>
          <p:cNvPr id="15363" name="Espaço Reservado para Conteúdo 2"/>
          <p:cNvSpPr>
            <a:spLocks noGrp="1"/>
          </p:cNvSpPr>
          <p:nvPr>
            <p:ph idx="1"/>
          </p:nvPr>
        </p:nvSpPr>
        <p:spPr/>
        <p:txBody>
          <a:bodyPr/>
          <a:lstStyle/>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Apesar de um número crescente de lactentes com maior risco para IC, devido à melhoria da sobrevivência de bebês extremamente prematuros e de baixo peso ao nascer, dados epidemiológicos demonstram que </a:t>
            </a:r>
            <a:r>
              <a:rPr lang="pt-BR" sz="2400" smtClean="0">
                <a:solidFill>
                  <a:srgbClr val="FF3300"/>
                </a:solidFill>
                <a:latin typeface="Times New Roman" pitchFamily="18" charset="0"/>
                <a:cs typeface="Times New Roman" pitchFamily="18" charset="0"/>
              </a:rPr>
              <a:t>a incidência geral de IC neonatal vem diminuindo desde o final da década de 90. </a:t>
            </a:r>
          </a:p>
          <a:p>
            <a:pPr algn="just"/>
            <a:endParaRPr lang="pt-BR" sz="2400" smtClean="0">
              <a:solidFill>
                <a:srgbClr val="FF3300"/>
              </a:solidFill>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Provavelmente </a:t>
            </a:r>
            <a:r>
              <a:rPr lang="pt-BR" sz="2400" smtClean="0">
                <a:solidFill>
                  <a:schemeClr val="accent1"/>
                </a:solidFill>
                <a:latin typeface="Times New Roman" pitchFamily="18" charset="0"/>
                <a:cs typeface="Times New Roman" pitchFamily="18" charset="0"/>
              </a:rPr>
              <a:t>essa baixa é atribuível</a:t>
            </a:r>
            <a:r>
              <a:rPr lang="pt-BR" sz="2400" smtClean="0">
                <a:latin typeface="Times New Roman" pitchFamily="18" charset="0"/>
                <a:cs typeface="Times New Roman" pitchFamily="18" charset="0"/>
              </a:rPr>
              <a:t> a uma combinação de </a:t>
            </a:r>
            <a:r>
              <a:rPr lang="pt-BR" sz="2400" smtClean="0">
                <a:solidFill>
                  <a:schemeClr val="accent1"/>
                </a:solidFill>
                <a:latin typeface="Times New Roman" pitchFamily="18" charset="0"/>
                <a:cs typeface="Times New Roman" pitchFamily="18" charset="0"/>
              </a:rPr>
              <a:t>uso reduzido de antibióticos</a:t>
            </a:r>
            <a:r>
              <a:rPr lang="pt-BR" sz="2400" smtClean="0">
                <a:latin typeface="Times New Roman" pitchFamily="18" charset="0"/>
                <a:cs typeface="Times New Roman" pitchFamily="18" charset="0"/>
              </a:rPr>
              <a:t> </a:t>
            </a:r>
            <a:r>
              <a:rPr lang="pt-BR" sz="2400" smtClean="0">
                <a:solidFill>
                  <a:schemeClr val="accent1"/>
                </a:solidFill>
                <a:latin typeface="Times New Roman" pitchFamily="18" charset="0"/>
                <a:cs typeface="Times New Roman" pitchFamily="18" charset="0"/>
              </a:rPr>
              <a:t>de amplo espectro,</a:t>
            </a:r>
            <a:r>
              <a:rPr lang="pt-BR" sz="2400" smtClean="0">
                <a:latin typeface="Times New Roman" pitchFamily="18" charset="0"/>
                <a:cs typeface="Times New Roman" pitchFamily="18" charset="0"/>
              </a:rPr>
              <a:t>  </a:t>
            </a:r>
            <a:r>
              <a:rPr lang="pt-BR" sz="2400" smtClean="0">
                <a:solidFill>
                  <a:schemeClr val="accent1"/>
                </a:solidFill>
                <a:latin typeface="Times New Roman" pitchFamily="18" charset="0"/>
                <a:cs typeface="Times New Roman" pitchFamily="18" charset="0"/>
              </a:rPr>
              <a:t>às melhores  medidas de controle de infecção </a:t>
            </a:r>
            <a:r>
              <a:rPr lang="pt-BR" sz="2400" smtClean="0">
                <a:latin typeface="Times New Roman" pitchFamily="18" charset="0"/>
                <a:cs typeface="Times New Roman" pitchFamily="18" charset="0"/>
              </a:rPr>
              <a:t>e à introdução de profilaxia antifúngica.</a:t>
            </a:r>
            <a:r>
              <a:rPr lang="pt-BR" sz="2400" baseline="50000" smtClean="0">
                <a:latin typeface="Times New Roman" pitchFamily="18" charset="0"/>
                <a:cs typeface="Times New Roman" pitchFamily="18" charset="0"/>
              </a:rPr>
              <a:t>12</a:t>
            </a:r>
            <a:endParaRPr lang="pt-BR" sz="240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fontAlgn="auto">
              <a:spcAft>
                <a:spcPts val="0"/>
              </a:spcAft>
              <a:defRPr/>
            </a:pPr>
            <a:r>
              <a:rPr lang="pt-BR" b="1" dirty="0" smtClean="0">
                <a:solidFill>
                  <a:schemeClr val="tx2"/>
                </a:solidFill>
                <a:latin typeface="Times New Roman" pitchFamily="18" charset="0"/>
                <a:cs typeface="Times New Roman" pitchFamily="18" charset="0"/>
              </a:rPr>
              <a:t>Epidemiologia, antecedentes  e  fatores de risco</a:t>
            </a:r>
            <a:endParaRPr lang="pt-BR" dirty="0">
              <a:solidFill>
                <a:schemeClr val="tx2"/>
              </a:solidFill>
            </a:endParaRPr>
          </a:p>
        </p:txBody>
      </p:sp>
      <p:sp>
        <p:nvSpPr>
          <p:cNvPr id="16387" name="Espaço Reservado para Conteúdo 2"/>
          <p:cNvSpPr>
            <a:spLocks noGrp="1"/>
          </p:cNvSpPr>
          <p:nvPr>
            <p:ph idx="1"/>
          </p:nvPr>
        </p:nvSpPr>
        <p:spPr/>
        <p:txBody>
          <a:bodyPr/>
          <a:lstStyle/>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As </a:t>
            </a:r>
            <a:r>
              <a:rPr lang="pt-BR" sz="2400" smtClean="0">
                <a:solidFill>
                  <a:schemeClr val="accent1"/>
                </a:solidFill>
                <a:latin typeface="Times New Roman" pitchFamily="18" charset="0"/>
                <a:cs typeface="Times New Roman" pitchFamily="18" charset="0"/>
              </a:rPr>
              <a:t>recentes incidências</a:t>
            </a:r>
            <a:r>
              <a:rPr lang="pt-BR" sz="2400" smtClean="0">
                <a:latin typeface="Times New Roman" pitchFamily="18" charset="0"/>
                <a:cs typeface="Times New Roman" pitchFamily="18" charset="0"/>
              </a:rPr>
              <a:t> relatadas de candidemia neonatal são de cerca de </a:t>
            </a:r>
            <a:r>
              <a:rPr lang="pt-BR" sz="2400" smtClean="0">
                <a:solidFill>
                  <a:schemeClr val="accent1"/>
                </a:solidFill>
                <a:latin typeface="Times New Roman" pitchFamily="18" charset="0"/>
                <a:cs typeface="Times New Roman" pitchFamily="18" charset="0"/>
              </a:rPr>
              <a:t>0,15% de todas as admissões neonatais</a:t>
            </a:r>
            <a:r>
              <a:rPr lang="pt-BR" sz="2400" baseline="50000" smtClean="0">
                <a:solidFill>
                  <a:schemeClr val="accent1"/>
                </a:solidFill>
                <a:latin typeface="Times New Roman" pitchFamily="18" charset="0"/>
                <a:cs typeface="Times New Roman" pitchFamily="18" charset="0"/>
              </a:rPr>
              <a:t>8,12</a:t>
            </a:r>
            <a:r>
              <a:rPr lang="pt-BR" sz="2400" smtClean="0">
                <a:solidFill>
                  <a:schemeClr val="accent1"/>
                </a:solidFill>
                <a:latin typeface="Times New Roman" pitchFamily="18" charset="0"/>
                <a:cs typeface="Times New Roman" pitchFamily="18" charset="0"/>
              </a:rPr>
              <a:t> e entre 2-9% das crianças de extremo baixo peso (EBP)</a:t>
            </a:r>
            <a:r>
              <a:rPr lang="pt-BR" sz="2400" baseline="50000" smtClean="0">
                <a:solidFill>
                  <a:schemeClr val="accent1"/>
                </a:solidFill>
                <a:latin typeface="Times New Roman" pitchFamily="18" charset="0"/>
                <a:cs typeface="Times New Roman" pitchFamily="18" charset="0"/>
              </a:rPr>
              <a:t>18,19</a:t>
            </a:r>
            <a:r>
              <a:rPr lang="pt-BR" sz="2400" smtClean="0">
                <a:solidFill>
                  <a:schemeClr val="accent1"/>
                </a:solidFill>
                <a:latin typeface="Times New Roman" pitchFamily="18" charset="0"/>
                <a:cs typeface="Times New Roman" pitchFamily="18" charset="0"/>
              </a:rPr>
              <a:t> .</a:t>
            </a:r>
            <a:endParaRPr lang="pt-BR" sz="2400" baseline="50000" smtClean="0">
              <a:solidFill>
                <a:schemeClr val="accent1"/>
              </a:solidFill>
              <a:latin typeface="Times New Roman" pitchFamily="18" charset="0"/>
              <a:cs typeface="Times New Roman" pitchFamily="18" charset="0"/>
            </a:endParaRPr>
          </a:p>
          <a:p>
            <a:pPr algn="just"/>
            <a:endParaRPr lang="pt-BR" sz="2400" baseline="500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As espécies mais comuns que causam candidemia  neonatal são </a:t>
            </a:r>
            <a:r>
              <a:rPr lang="pt-BR" sz="2400" i="1" smtClean="0">
                <a:latin typeface="Times New Roman" pitchFamily="18" charset="0"/>
                <a:cs typeface="Times New Roman" pitchFamily="18" charset="0"/>
              </a:rPr>
              <a:t>C. albicans</a:t>
            </a:r>
            <a:r>
              <a:rPr lang="pt-BR" sz="2400" smtClean="0">
                <a:latin typeface="Times New Roman" pitchFamily="18" charset="0"/>
                <a:cs typeface="Times New Roman" pitchFamily="18" charset="0"/>
              </a:rPr>
              <a:t> e </a:t>
            </a:r>
            <a:r>
              <a:rPr lang="pt-BR" sz="2400" i="1" smtClean="0">
                <a:latin typeface="Times New Roman" pitchFamily="18" charset="0"/>
                <a:cs typeface="Times New Roman" pitchFamily="18" charset="0"/>
              </a:rPr>
              <a:t>C. parapsilosis</a:t>
            </a:r>
            <a:r>
              <a:rPr lang="pt-BR" sz="2400" smtClean="0">
                <a:latin typeface="Times New Roman" pitchFamily="18" charset="0"/>
                <a:cs typeface="Times New Roman" pitchFamily="18" charset="0"/>
              </a:rPr>
              <a:t>, </a:t>
            </a:r>
            <a:r>
              <a:rPr lang="pt-BR" sz="2400" baseline="50000" smtClean="0">
                <a:latin typeface="Times New Roman" pitchFamily="18" charset="0"/>
                <a:cs typeface="Times New Roman" pitchFamily="18" charset="0"/>
              </a:rPr>
              <a:t>20-22</a:t>
            </a:r>
            <a:r>
              <a:rPr lang="pt-BR" sz="2400" smtClean="0">
                <a:latin typeface="Times New Roman" pitchFamily="18" charset="0"/>
                <a:cs typeface="Times New Roman" pitchFamily="18" charset="0"/>
              </a:rPr>
              <a:t> com menor números  a </a:t>
            </a:r>
            <a:r>
              <a:rPr lang="pt-BR" sz="2400" i="1" smtClean="0">
                <a:latin typeface="Times New Roman" pitchFamily="18" charset="0"/>
                <a:cs typeface="Times New Roman" pitchFamily="18" charset="0"/>
              </a:rPr>
              <a:t>C. glabrata</a:t>
            </a:r>
            <a:r>
              <a:rPr lang="pt-BR" sz="2400" smtClean="0">
                <a:latin typeface="Times New Roman" pitchFamily="18" charset="0"/>
                <a:cs typeface="Times New Roman" pitchFamily="18" charset="0"/>
              </a:rPr>
              <a:t>, </a:t>
            </a:r>
            <a:r>
              <a:rPr lang="pt-BR" sz="2400" i="1" smtClean="0">
                <a:latin typeface="Times New Roman" pitchFamily="18" charset="0"/>
                <a:cs typeface="Times New Roman" pitchFamily="18" charset="0"/>
              </a:rPr>
              <a:t>C. tropicalis</a:t>
            </a:r>
            <a:r>
              <a:rPr lang="pt-BR" sz="2400" smtClean="0">
                <a:latin typeface="Times New Roman" pitchFamily="18" charset="0"/>
                <a:cs typeface="Times New Roman" pitchFamily="18" charset="0"/>
              </a:rPr>
              <a:t>, </a:t>
            </a:r>
            <a:r>
              <a:rPr lang="pt-BR" sz="2400" i="1" smtClean="0">
                <a:latin typeface="Times New Roman" pitchFamily="18" charset="0"/>
                <a:cs typeface="Times New Roman" pitchFamily="18" charset="0"/>
              </a:rPr>
              <a:t>C. krusei</a:t>
            </a:r>
            <a:r>
              <a:rPr lang="pt-BR" sz="2400" smtClean="0">
                <a:latin typeface="Times New Roman" pitchFamily="18" charset="0"/>
                <a:cs typeface="Times New Roman" pitchFamily="18" charset="0"/>
              </a:rPr>
              <a:t> e </a:t>
            </a:r>
            <a:r>
              <a:rPr lang="pt-BR" sz="2400" i="1" smtClean="0">
                <a:latin typeface="Times New Roman" pitchFamily="18" charset="0"/>
                <a:cs typeface="Times New Roman" pitchFamily="18" charset="0"/>
              </a:rPr>
              <a:t>C. lusitaniae</a:t>
            </a:r>
            <a:r>
              <a:rPr lang="pt-BR" sz="2400" smtClean="0">
                <a:latin typeface="Times New Roman" pitchFamily="18" charset="0"/>
                <a:cs typeface="Times New Roman" pitchFamily="18" charset="0"/>
              </a:rPr>
              <a:t>. </a:t>
            </a:r>
          </a:p>
          <a:p>
            <a:pPr algn="just"/>
            <a:endParaRPr lang="pt-BR" sz="2400" baseline="500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fontAlgn="auto">
              <a:spcAft>
                <a:spcPts val="0"/>
              </a:spcAft>
              <a:defRPr/>
            </a:pPr>
            <a:r>
              <a:rPr lang="pt-BR" b="1" dirty="0" smtClean="0">
                <a:solidFill>
                  <a:schemeClr val="tx2"/>
                </a:solidFill>
                <a:latin typeface="Times New Roman" pitchFamily="18" charset="0"/>
                <a:cs typeface="Times New Roman" pitchFamily="18" charset="0"/>
              </a:rPr>
              <a:t>Epidemiologia, antecedentes  e  fatores de risco</a:t>
            </a:r>
            <a:endParaRPr lang="pt-BR" dirty="0">
              <a:solidFill>
                <a:schemeClr val="tx2"/>
              </a:solidFill>
            </a:endParaRPr>
          </a:p>
        </p:txBody>
      </p:sp>
      <p:sp>
        <p:nvSpPr>
          <p:cNvPr id="17411" name="Espaço Reservado para Conteúdo 2"/>
          <p:cNvSpPr>
            <a:spLocks noGrp="1"/>
          </p:cNvSpPr>
          <p:nvPr>
            <p:ph idx="1"/>
          </p:nvPr>
        </p:nvSpPr>
        <p:spPr/>
        <p:txBody>
          <a:bodyPr/>
          <a:lstStyle/>
          <a:p>
            <a:pPr>
              <a:buFont typeface="Wingdings 2" pitchFamily="18" charset="2"/>
              <a:buNone/>
            </a:pPr>
            <a:endParaRPr lang="pt-BR" smtClean="0"/>
          </a:p>
          <a:p>
            <a:pPr algn="just"/>
            <a:r>
              <a:rPr lang="pt-BR" sz="2400" smtClean="0">
                <a:solidFill>
                  <a:srgbClr val="FF3300"/>
                </a:solidFill>
                <a:latin typeface="Times New Roman" pitchFamily="18" charset="0"/>
                <a:cs typeface="Times New Roman" pitchFamily="18" charset="0"/>
              </a:rPr>
              <a:t>Picos de candidemia</a:t>
            </a:r>
            <a:r>
              <a:rPr lang="pt-BR" sz="2400" smtClean="0">
                <a:latin typeface="Times New Roman" pitchFamily="18" charset="0"/>
                <a:cs typeface="Times New Roman" pitchFamily="18" charset="0"/>
              </a:rPr>
              <a:t> neonatal ocorrem na </a:t>
            </a:r>
            <a:r>
              <a:rPr lang="pt-BR" sz="2400" smtClean="0">
                <a:solidFill>
                  <a:srgbClr val="FF3300"/>
                </a:solidFill>
                <a:latin typeface="Times New Roman" pitchFamily="18" charset="0"/>
                <a:cs typeface="Times New Roman" pitchFamily="18" charset="0"/>
              </a:rPr>
              <a:t>2ª semana de vida</a:t>
            </a:r>
            <a:r>
              <a:rPr lang="pt-BR" sz="2400" smtClean="0">
                <a:latin typeface="Times New Roman" pitchFamily="18" charset="0"/>
                <a:cs typeface="Times New Roman" pitchFamily="18" charset="0"/>
              </a:rPr>
              <a:t> com uma idade média no diagnóstico de 11 dias para </a:t>
            </a:r>
            <a:r>
              <a:rPr lang="pt-BR" sz="2400" i="1" smtClean="0">
                <a:latin typeface="Times New Roman" pitchFamily="18" charset="0"/>
                <a:cs typeface="Times New Roman" pitchFamily="18" charset="0"/>
              </a:rPr>
              <a:t>C. Albicans</a:t>
            </a:r>
            <a:r>
              <a:rPr lang="pt-BR" sz="2400" smtClean="0">
                <a:latin typeface="Times New Roman" pitchFamily="18" charset="0"/>
                <a:cs typeface="Times New Roman" pitchFamily="18" charset="0"/>
              </a:rPr>
              <a:t> e 18 dias para </a:t>
            </a:r>
            <a:r>
              <a:rPr lang="pt-BR" sz="2400" i="1" smtClean="0">
                <a:latin typeface="Times New Roman" pitchFamily="18" charset="0"/>
                <a:cs typeface="Times New Roman" pitchFamily="18" charset="0"/>
              </a:rPr>
              <a:t>C. Parapsilosis</a:t>
            </a:r>
            <a:r>
              <a:rPr lang="pt-BR" sz="2400" smtClean="0">
                <a:latin typeface="Times New Roman" pitchFamily="18" charset="0"/>
                <a:cs typeface="Times New Roman" pitchFamily="18" charset="0"/>
              </a:rPr>
              <a:t>.</a:t>
            </a:r>
          </a:p>
          <a:p>
            <a:pPr algn="just"/>
            <a:endParaRPr lang="pt-BR" sz="2400" baseline="500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A colonização de </a:t>
            </a:r>
            <a:r>
              <a:rPr lang="pt-BR" sz="2400" i="1" smtClean="0">
                <a:latin typeface="Times New Roman" pitchFamily="18" charset="0"/>
                <a:cs typeface="Times New Roman" pitchFamily="18" charset="0"/>
              </a:rPr>
              <a:t>Candida</a:t>
            </a:r>
            <a:r>
              <a:rPr lang="pt-BR" sz="2400" smtClean="0">
                <a:latin typeface="Times New Roman" pitchFamily="18" charset="0"/>
                <a:cs typeface="Times New Roman" pitchFamily="18" charset="0"/>
              </a:rPr>
              <a:t> é um fator de risco para infecção subseqüente, com transmissão de </a:t>
            </a:r>
            <a:r>
              <a:rPr lang="pt-BR" sz="2400" i="1" smtClean="0">
                <a:latin typeface="Times New Roman" pitchFamily="18" charset="0"/>
                <a:cs typeface="Times New Roman" pitchFamily="18" charset="0"/>
              </a:rPr>
              <a:t>C. Albicans</a:t>
            </a:r>
            <a:r>
              <a:rPr lang="pt-BR" sz="2400" smtClean="0">
                <a:latin typeface="Times New Roman" pitchFamily="18" charset="0"/>
                <a:cs typeface="Times New Roman" pitchFamily="18" charset="0"/>
              </a:rPr>
              <a:t> mais provável  por via vertical, enquanto que </a:t>
            </a:r>
            <a:r>
              <a:rPr lang="pt-BR" sz="2400" i="1" smtClean="0">
                <a:latin typeface="Times New Roman" pitchFamily="18" charset="0"/>
                <a:cs typeface="Times New Roman" pitchFamily="18" charset="0"/>
              </a:rPr>
              <a:t>C. Parapsilosis</a:t>
            </a:r>
            <a:r>
              <a:rPr lang="pt-BR" sz="2400" smtClean="0">
                <a:latin typeface="Times New Roman" pitchFamily="18" charset="0"/>
                <a:cs typeface="Times New Roman" pitchFamily="18" charset="0"/>
              </a:rPr>
              <a:t> é mais provável que seja transmitido pelos profissionais de saúde ou pelo ambiente.</a:t>
            </a:r>
            <a:r>
              <a:rPr lang="pt-BR" sz="2400" baseline="50000" smtClean="0">
                <a:latin typeface="Times New Roman" pitchFamily="18" charset="0"/>
                <a:cs typeface="Times New Roman" pitchFamily="18" charset="0"/>
              </a:rPr>
              <a:t>23-26</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fontAlgn="auto">
              <a:spcAft>
                <a:spcPts val="0"/>
              </a:spcAft>
              <a:defRPr/>
            </a:pPr>
            <a:r>
              <a:rPr lang="pt-BR" b="1" dirty="0" smtClean="0">
                <a:solidFill>
                  <a:schemeClr val="tx2"/>
                </a:solidFill>
                <a:latin typeface="Times New Roman" pitchFamily="18" charset="0"/>
                <a:cs typeface="Times New Roman" pitchFamily="18" charset="0"/>
              </a:rPr>
              <a:t>Epidemiologia, antecedentes  e  fatores de risco</a:t>
            </a:r>
            <a:endParaRPr lang="pt-BR" dirty="0">
              <a:solidFill>
                <a:schemeClr val="tx2"/>
              </a:solidFill>
            </a:endParaRPr>
          </a:p>
        </p:txBody>
      </p:sp>
      <p:sp>
        <p:nvSpPr>
          <p:cNvPr id="18435" name="Espaço Reservado para Conteúdo 2"/>
          <p:cNvSpPr>
            <a:spLocks noGrp="1"/>
          </p:cNvSpPr>
          <p:nvPr>
            <p:ph idx="1"/>
          </p:nvPr>
        </p:nvSpPr>
        <p:spPr>
          <a:xfrm>
            <a:off x="1042988" y="1196975"/>
            <a:ext cx="7824787" cy="5145088"/>
          </a:xfrm>
        </p:spPr>
        <p:txBody>
          <a:bodyPr/>
          <a:lstStyle/>
          <a:p>
            <a:pPr algn="just"/>
            <a:endParaRPr lang="pt-BR" sz="26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O diagnóstico de IC em um recém-nascido está associado a mau prognóstico  e a comprometimento neuro-desenvolvimentos  (</a:t>
            </a:r>
            <a:r>
              <a:rPr lang="pt-BR" sz="2400" smtClean="0">
                <a:solidFill>
                  <a:srgbClr val="FF3300"/>
                </a:solidFill>
                <a:latin typeface="Times New Roman" pitchFamily="18" charset="0"/>
                <a:cs typeface="Times New Roman" pitchFamily="18" charset="0"/>
              </a:rPr>
              <a:t>26% dos bebês EBP com IC morrem</a:t>
            </a:r>
            <a:r>
              <a:rPr lang="pt-BR" sz="2400" smtClean="0">
                <a:latin typeface="Times New Roman" pitchFamily="18" charset="0"/>
                <a:cs typeface="Times New Roman" pitchFamily="18" charset="0"/>
              </a:rPr>
              <a:t>). </a:t>
            </a:r>
          </a:p>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 </a:t>
            </a:r>
            <a:r>
              <a:rPr lang="pt-BR" sz="2400" smtClean="0">
                <a:solidFill>
                  <a:srgbClr val="FF3300"/>
                </a:solidFill>
                <a:latin typeface="Times New Roman" pitchFamily="18" charset="0"/>
                <a:cs typeface="Times New Roman" pitchFamily="18" charset="0"/>
              </a:rPr>
              <a:t>60% dos sobreviventes</a:t>
            </a:r>
            <a:r>
              <a:rPr lang="pt-BR" sz="2400" smtClean="0">
                <a:latin typeface="Times New Roman" pitchFamily="18" charset="0"/>
                <a:cs typeface="Times New Roman" pitchFamily="18" charset="0"/>
              </a:rPr>
              <a:t> apresentam </a:t>
            </a:r>
            <a:r>
              <a:rPr lang="pt-BR" sz="2400" smtClean="0">
                <a:solidFill>
                  <a:srgbClr val="FF3300"/>
                </a:solidFill>
                <a:latin typeface="Times New Roman" pitchFamily="18" charset="0"/>
                <a:cs typeface="Times New Roman" pitchFamily="18" charset="0"/>
              </a:rPr>
              <a:t>comprometimento do desenvolvimento neurológico.</a:t>
            </a:r>
            <a:r>
              <a:rPr lang="pt-BR" sz="2400" baseline="50000" smtClean="0">
                <a:latin typeface="Times New Roman" pitchFamily="18" charset="0"/>
                <a:cs typeface="Times New Roman" pitchFamily="18" charset="0"/>
              </a:rPr>
              <a:t>14,27,28</a:t>
            </a:r>
            <a:r>
              <a:rPr lang="pt-BR" sz="2400" smtClean="0">
                <a:latin typeface="Times New Roman" pitchFamily="18" charset="0"/>
                <a:cs typeface="Times New Roman" pitchFamily="18" charset="0"/>
              </a:rPr>
              <a:t> </a:t>
            </a:r>
          </a:p>
          <a:p>
            <a:pPr algn="just"/>
            <a:endParaRPr lang="pt-BR" sz="2600" smtClean="0">
              <a:latin typeface="Times New Roman" pitchFamily="18" charset="0"/>
              <a:cs typeface="Times New Roman" pitchFamily="18" charset="0"/>
            </a:endParaRPr>
          </a:p>
          <a:p>
            <a:pPr>
              <a:buFont typeface="Wingdings 2" pitchFamily="18" charset="2"/>
              <a:buNone/>
            </a:pPr>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Reconhecimento Clínico</a:t>
            </a:r>
            <a:endParaRPr lang="pt-BR" dirty="0">
              <a:solidFill>
                <a:schemeClr val="tx2"/>
              </a:solidFill>
              <a:latin typeface="Times New Roman" pitchFamily="18" charset="0"/>
              <a:cs typeface="Times New Roman" pitchFamily="18" charset="0"/>
            </a:endParaRPr>
          </a:p>
        </p:txBody>
      </p:sp>
      <p:sp>
        <p:nvSpPr>
          <p:cNvPr id="19459" name="Espaço Reservado para Conteúdo 2"/>
          <p:cNvSpPr>
            <a:spLocks noGrp="1"/>
          </p:cNvSpPr>
          <p:nvPr>
            <p:ph idx="1"/>
          </p:nvPr>
        </p:nvSpPr>
        <p:spPr/>
        <p:txBody>
          <a:bodyPr/>
          <a:lstStyle/>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A apresentação mais comum de doença fúngica invasiva em neonatos é uma sepse generalizada que é indistinguível do quadro clínico visto na sepse bacteriana de início tardio. </a:t>
            </a:r>
          </a:p>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 Os recém-nascidos com IC desenvolvem </a:t>
            </a:r>
            <a:r>
              <a:rPr lang="pt-BR" sz="2400" smtClean="0">
                <a:solidFill>
                  <a:srgbClr val="FF3300"/>
                </a:solidFill>
                <a:latin typeface="Times New Roman" pitchFamily="18" charset="0"/>
                <a:cs typeface="Times New Roman" pitchFamily="18" charset="0"/>
              </a:rPr>
              <a:t>trombocitopenia mais frequentemente</a:t>
            </a:r>
            <a:r>
              <a:rPr lang="pt-BR" sz="2400" smtClean="0">
                <a:latin typeface="Times New Roman" pitchFamily="18" charset="0"/>
                <a:cs typeface="Times New Roman" pitchFamily="18" charset="0"/>
              </a:rPr>
              <a:t>, se comparados com aqueles com bacteremia, com um nadir de trombócitos inferior e uma </a:t>
            </a:r>
            <a:r>
              <a:rPr lang="pt-BR" sz="2400" smtClean="0">
                <a:solidFill>
                  <a:srgbClr val="FF3300"/>
                </a:solidFill>
                <a:latin typeface="Times New Roman" pitchFamily="18" charset="0"/>
                <a:cs typeface="Times New Roman" pitchFamily="18" charset="0"/>
              </a:rPr>
              <a:t>duração mais longa.</a:t>
            </a:r>
            <a:r>
              <a:rPr lang="pt-BR" sz="2400" baseline="50000" smtClean="0">
                <a:latin typeface="Times New Roman" pitchFamily="18" charset="0"/>
                <a:cs typeface="Times New Roman" pitchFamily="18" charset="0"/>
              </a:rPr>
              <a:t>31-3</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Reconhecimento Clínico</a:t>
            </a:r>
            <a:endParaRPr lang="pt-BR" dirty="0">
              <a:solidFill>
                <a:schemeClr val="tx2"/>
              </a:solidFill>
            </a:endParaRPr>
          </a:p>
        </p:txBody>
      </p:sp>
      <p:sp>
        <p:nvSpPr>
          <p:cNvPr id="20483" name="Espaço Reservado para Conteúdo 2"/>
          <p:cNvSpPr>
            <a:spLocks noGrp="1"/>
          </p:cNvSpPr>
          <p:nvPr>
            <p:ph idx="1"/>
          </p:nvPr>
        </p:nvSpPr>
        <p:spPr/>
        <p:txBody>
          <a:bodyPr/>
          <a:lstStyle/>
          <a:p>
            <a:pPr algn="just"/>
            <a:endParaRPr lang="pt-BR" sz="2400" smtClean="0">
              <a:latin typeface="Times New Roman" pitchFamily="18" charset="0"/>
              <a:cs typeface="Times New Roman" pitchFamily="18" charset="0"/>
            </a:endParaRPr>
          </a:p>
          <a:p>
            <a:pPr algn="ctr">
              <a:buFont typeface="Wingdings 2" pitchFamily="18" charset="2"/>
              <a:buNone/>
            </a:pPr>
            <a:r>
              <a:rPr lang="pt-BR" sz="2400" b="1" smtClean="0">
                <a:solidFill>
                  <a:srgbClr val="FF3300"/>
                </a:solidFill>
                <a:latin typeface="Times New Roman" pitchFamily="18" charset="0"/>
                <a:cs typeface="Times New Roman" pitchFamily="18" charset="0"/>
              </a:rPr>
              <a:t>A hiperglicemia também é uma característica comum da sepse fúngica neonatal</a:t>
            </a:r>
            <a:r>
              <a:rPr lang="pt-BR" sz="2400" smtClean="0">
                <a:latin typeface="Times New Roman" pitchFamily="18" charset="0"/>
                <a:cs typeface="Times New Roman" pitchFamily="18" charset="0"/>
              </a:rPr>
              <a:t>.</a:t>
            </a:r>
          </a:p>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 Os achados do estudo da Rede de Pesquisa Neonatal (NRN) confirmaram o significado disso com uma grande coorte de neonatos EBP, tendo hiperglicemia como o parâmetro - juntamente com a trombocitopenia. Isso foi um </a:t>
            </a:r>
            <a:r>
              <a:rPr lang="pt-BR" sz="2400" smtClean="0">
                <a:solidFill>
                  <a:srgbClr val="FF3300"/>
                </a:solidFill>
                <a:latin typeface="Times New Roman" pitchFamily="18" charset="0"/>
                <a:cs typeface="Times New Roman" pitchFamily="18" charset="0"/>
              </a:rPr>
              <a:t>preditor clínico para IC, com probabilidades de IC aumentar à medida que o nível de glicemia aumenta.</a:t>
            </a:r>
            <a:r>
              <a:rPr lang="pt-BR" sz="2400" baseline="50000" smtClean="0">
                <a:solidFill>
                  <a:srgbClr val="FF3300"/>
                </a:solidFill>
                <a:latin typeface="Times New Roman" pitchFamily="18" charset="0"/>
                <a:cs typeface="Times New Roman" pitchFamily="18" charset="0"/>
              </a:rPr>
              <a:t>19</a:t>
            </a:r>
          </a:p>
          <a:p>
            <a:endParaRPr lang="pt-BR" smtClean="0">
              <a:solidFill>
                <a:srgbClr val="FF33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Reconhecimento Clínico</a:t>
            </a:r>
            <a:endParaRPr lang="pt-BR" dirty="0">
              <a:solidFill>
                <a:schemeClr val="tx2"/>
              </a:solidFill>
            </a:endParaRPr>
          </a:p>
        </p:txBody>
      </p:sp>
      <p:sp>
        <p:nvSpPr>
          <p:cNvPr id="21507" name="Espaço Reservado para Conteúdo 2"/>
          <p:cNvSpPr>
            <a:spLocks noGrp="1"/>
          </p:cNvSpPr>
          <p:nvPr>
            <p:ph idx="1"/>
          </p:nvPr>
        </p:nvSpPr>
        <p:spPr>
          <a:xfrm>
            <a:off x="1071563" y="1214438"/>
            <a:ext cx="7862887" cy="5286375"/>
          </a:xfrm>
        </p:spPr>
        <p:txBody>
          <a:bodyPr/>
          <a:lstStyle/>
          <a:p>
            <a:pPr algn="just">
              <a:buFont typeface="Wingdings 2" pitchFamily="18" charset="2"/>
              <a:buNone/>
            </a:pPr>
            <a:endParaRPr lang="pt-BR" sz="26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 Casos de </a:t>
            </a:r>
            <a:r>
              <a:rPr lang="pt-BR" sz="2400" smtClean="0">
                <a:solidFill>
                  <a:srgbClr val="FF3300"/>
                </a:solidFill>
                <a:latin typeface="Times New Roman" pitchFamily="18" charset="0"/>
                <a:cs typeface="Times New Roman" pitchFamily="18" charset="0"/>
              </a:rPr>
              <a:t>candidíase congênita</a:t>
            </a:r>
            <a:r>
              <a:rPr lang="pt-BR" sz="2400" smtClean="0">
                <a:latin typeface="Times New Roman" pitchFamily="18" charset="0"/>
                <a:cs typeface="Times New Roman" pitchFamily="18" charset="0"/>
              </a:rPr>
              <a:t> são raros.  Clinicamente a infecção se comporta de forma diferente, geralmente se manifesta como uma </a:t>
            </a:r>
            <a:r>
              <a:rPr lang="pt-BR" sz="2400" smtClean="0">
                <a:solidFill>
                  <a:srgbClr val="FF3300"/>
                </a:solidFill>
                <a:latin typeface="Times New Roman" pitchFamily="18" charset="0"/>
                <a:cs typeface="Times New Roman" pitchFamily="18" charset="0"/>
              </a:rPr>
              <a:t>erupção cutânea vesiculo-pustular ou eritematosa generalizada. </a:t>
            </a:r>
          </a:p>
          <a:p>
            <a:pPr algn="just"/>
            <a:endParaRPr lang="pt-BR" sz="2400" smtClean="0">
              <a:solidFill>
                <a:srgbClr val="FF3300"/>
              </a:solidFill>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A candidíase congênita pode evoluir para sepse grave e morte. Portanto, qualquer criança pré-termo com suspeita de candidíase congênita ou criança com erupção cutânea suspeita e sinais de dificuldade respiratória ou sepse deve receber terapia antifúngica.</a:t>
            </a:r>
            <a:r>
              <a:rPr lang="pt-BR" sz="2400" baseline="54000" smtClean="0">
                <a:latin typeface="Times New Roman" pitchFamily="18" charset="0"/>
                <a:cs typeface="Times New Roman" pitchFamily="18" charset="0"/>
              </a:rPr>
              <a:t>34</a:t>
            </a:r>
          </a:p>
          <a:p>
            <a:endParaRPr lang="pt-BR"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fontAlgn="auto">
              <a:spcAft>
                <a:spcPts val="0"/>
              </a:spcAft>
              <a:defRPr/>
            </a:pPr>
            <a:r>
              <a:rPr lang="pt-BR" b="1" dirty="0" smtClean="0">
                <a:solidFill>
                  <a:schemeClr val="tx2">
                    <a:satMod val="130000"/>
                  </a:schemeClr>
                </a:solidFill>
              </a:rPr>
              <a:t> </a:t>
            </a:r>
            <a:r>
              <a:rPr lang="pt-BR" dirty="0" smtClean="0">
                <a:solidFill>
                  <a:schemeClr val="tx2">
                    <a:satMod val="130000"/>
                  </a:schemeClr>
                </a:solidFill>
              </a:rPr>
              <a:t/>
            </a:r>
            <a:br>
              <a:rPr lang="pt-BR" dirty="0" smtClean="0">
                <a:solidFill>
                  <a:schemeClr val="tx2">
                    <a:satMod val="130000"/>
                  </a:schemeClr>
                </a:solidFill>
              </a:rPr>
            </a:br>
            <a:r>
              <a:rPr lang="pt-BR" b="1" dirty="0" smtClean="0">
                <a:solidFill>
                  <a:schemeClr val="tx2"/>
                </a:solidFill>
                <a:latin typeface="Times New Roman" pitchFamily="18" charset="0"/>
                <a:cs typeface="Times New Roman" pitchFamily="18" charset="0"/>
              </a:rPr>
              <a:t>Diagnóstico </a:t>
            </a:r>
            <a:r>
              <a:rPr lang="pt-BR" dirty="0" smtClean="0">
                <a:solidFill>
                  <a:schemeClr val="tx2">
                    <a:satMod val="130000"/>
                  </a:schemeClr>
                </a:solidFill>
              </a:rPr>
              <a:t/>
            </a:r>
            <a:br>
              <a:rPr lang="pt-BR" dirty="0" smtClean="0">
                <a:solidFill>
                  <a:schemeClr val="tx2">
                    <a:satMod val="130000"/>
                  </a:schemeClr>
                </a:solidFill>
              </a:rPr>
            </a:br>
            <a:endParaRPr lang="pt-BR" dirty="0">
              <a:solidFill>
                <a:schemeClr val="tx2">
                  <a:satMod val="130000"/>
                </a:schemeClr>
              </a:solidFill>
            </a:endParaRPr>
          </a:p>
        </p:txBody>
      </p:sp>
      <p:sp>
        <p:nvSpPr>
          <p:cNvPr id="22531" name="Espaço Reservado para Conteúdo 2"/>
          <p:cNvSpPr>
            <a:spLocks noGrp="1"/>
          </p:cNvSpPr>
          <p:nvPr>
            <p:ph idx="1"/>
          </p:nvPr>
        </p:nvSpPr>
        <p:spPr/>
        <p:txBody>
          <a:bodyPr/>
          <a:lstStyle/>
          <a:p>
            <a:r>
              <a:rPr lang="pt-BR" sz="2800" b="1" smtClean="0">
                <a:solidFill>
                  <a:schemeClr val="tx2"/>
                </a:solidFill>
                <a:latin typeface="Times New Roman" pitchFamily="18" charset="0"/>
                <a:cs typeface="Times New Roman" pitchFamily="18" charset="0"/>
              </a:rPr>
              <a:t>Cultura </a:t>
            </a:r>
            <a:endParaRPr lang="pt-BR" sz="2800" smtClean="0">
              <a:solidFill>
                <a:schemeClr val="tx2"/>
              </a:solidFill>
              <a:latin typeface="Times New Roman" pitchFamily="18" charset="0"/>
              <a:cs typeface="Times New Roman" pitchFamily="18" charset="0"/>
            </a:endParaRPr>
          </a:p>
          <a:p>
            <a:pPr algn="just">
              <a:buFont typeface="Wingdings 2" pitchFamily="18" charset="2"/>
              <a:buNone/>
            </a:pPr>
            <a:r>
              <a:rPr lang="pt-BR" smtClean="0"/>
              <a:t>		</a:t>
            </a:r>
            <a:r>
              <a:rPr lang="pt-BR" sz="2400" smtClean="0">
                <a:latin typeface="Times New Roman" pitchFamily="18" charset="0"/>
                <a:cs typeface="Times New Roman" pitchFamily="18" charset="0"/>
              </a:rPr>
              <a:t>Cultura de sangue ou outro fluido  corporal– é o padrão ouro atual para o diagnóstico de IC – sendo um desafio em RN devido a dificuldade da obtenção de volume apropriado a análise.</a:t>
            </a:r>
            <a:r>
              <a:rPr lang="pt-BR" sz="2400" baseline="50000" smtClean="0">
                <a:latin typeface="Times New Roman" pitchFamily="18" charset="0"/>
                <a:cs typeface="Times New Roman" pitchFamily="18" charset="0"/>
              </a:rPr>
              <a:t>35</a:t>
            </a:r>
            <a:r>
              <a:rPr lang="pt-BR" sz="2400" smtClean="0"/>
              <a:t> </a:t>
            </a:r>
            <a:r>
              <a:rPr lang="pt-BR" sz="2400" smtClean="0">
                <a:latin typeface="Times New Roman" pitchFamily="18" charset="0"/>
                <a:cs typeface="Times New Roman" pitchFamily="18" charset="0"/>
              </a:rPr>
              <a:t>Mesmo com volumes bons, a sensibilidade da cultura é fraca.</a:t>
            </a:r>
            <a:endParaRPr lang="pt-BR" sz="2400" baseline="5000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23555" name="Espaço Reservado para Conteúdo 2"/>
          <p:cNvSpPr>
            <a:spLocks noGrp="1"/>
          </p:cNvSpPr>
          <p:nvPr>
            <p:ph idx="1"/>
          </p:nvPr>
        </p:nvSpPr>
        <p:spPr/>
        <p:txBody>
          <a:bodyPr/>
          <a:lstStyle/>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As </a:t>
            </a:r>
            <a:r>
              <a:rPr lang="pt-BR" sz="2400" smtClean="0">
                <a:solidFill>
                  <a:srgbClr val="FF3300"/>
                </a:solidFill>
                <a:latin typeface="Times New Roman" pitchFamily="18" charset="0"/>
                <a:cs typeface="Times New Roman" pitchFamily="18" charset="0"/>
              </a:rPr>
              <a:t>culturas de sangue são negativas em aproximadamente 50% dos</a:t>
            </a:r>
            <a:r>
              <a:rPr lang="pt-BR" sz="2400" smtClean="0">
                <a:latin typeface="Times New Roman" pitchFamily="18" charset="0"/>
                <a:cs typeface="Times New Roman" pitchFamily="18" charset="0"/>
              </a:rPr>
              <a:t> </a:t>
            </a:r>
            <a:r>
              <a:rPr lang="pt-BR" sz="2400" smtClean="0">
                <a:solidFill>
                  <a:srgbClr val="FF3300"/>
                </a:solidFill>
                <a:latin typeface="Times New Roman" pitchFamily="18" charset="0"/>
                <a:cs typeface="Times New Roman" pitchFamily="18" charset="0"/>
              </a:rPr>
              <a:t>casos de candidíase disseminada comprovada por autópsias</a:t>
            </a:r>
            <a:r>
              <a:rPr lang="pt-BR" sz="2400" smtClean="0">
                <a:latin typeface="Times New Roman" pitchFamily="18" charset="0"/>
                <a:cs typeface="Times New Roman" pitchFamily="18" charset="0"/>
              </a:rPr>
              <a:t> </a:t>
            </a:r>
            <a:r>
              <a:rPr lang="pt-BR" sz="2400" baseline="50000" smtClean="0">
                <a:latin typeface="Times New Roman" pitchFamily="18" charset="0"/>
                <a:cs typeface="Times New Roman" pitchFamily="18" charset="0"/>
              </a:rPr>
              <a:t>36</a:t>
            </a:r>
            <a:r>
              <a:rPr lang="pt-BR" sz="2400" smtClean="0">
                <a:latin typeface="Times New Roman" pitchFamily="18" charset="0"/>
                <a:cs typeface="Times New Roman" pitchFamily="18" charset="0"/>
              </a:rPr>
              <a:t> .</a:t>
            </a:r>
          </a:p>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 Diretrizes da Sociedade Européia de Microbiologia Clínica e Doenças Infecciosas (ESCMID) aconselham   </a:t>
            </a:r>
            <a:r>
              <a:rPr lang="pt-BR" sz="2400" smtClean="0">
                <a:solidFill>
                  <a:schemeClr val="accent1"/>
                </a:solidFill>
                <a:latin typeface="Times New Roman" pitchFamily="18" charset="0"/>
                <a:cs typeface="Times New Roman" pitchFamily="18" charset="0"/>
              </a:rPr>
              <a:t>cultura sanguínea de três sítios</a:t>
            </a:r>
            <a:r>
              <a:rPr lang="pt-BR" sz="2400" smtClean="0">
                <a:latin typeface="Times New Roman" pitchFamily="18" charset="0"/>
                <a:cs typeface="Times New Roman" pitchFamily="18" charset="0"/>
              </a:rPr>
              <a:t> com um </a:t>
            </a:r>
            <a:r>
              <a:rPr lang="pt-BR" sz="2400" smtClean="0">
                <a:solidFill>
                  <a:schemeClr val="accent1"/>
                </a:solidFill>
                <a:latin typeface="Times New Roman" pitchFamily="18" charset="0"/>
                <a:cs typeface="Times New Roman" pitchFamily="18" charset="0"/>
              </a:rPr>
              <a:t>volume de  total de 2-4 ml para bebês &lt;2 kg  necessário para otimizar a detecção em candidemia suspeita</a:t>
            </a:r>
            <a:r>
              <a:rPr lang="pt-BR" sz="2400" smtClean="0">
                <a:latin typeface="Times New Roman" pitchFamily="18" charset="0"/>
                <a:cs typeface="Times New Roman" pitchFamily="18" charset="0"/>
              </a:rPr>
              <a:t>. Mesmo neste contexto, a </a:t>
            </a:r>
            <a:r>
              <a:rPr lang="pt-BR" sz="2400" smtClean="0">
                <a:solidFill>
                  <a:srgbClr val="FF3300"/>
                </a:solidFill>
                <a:latin typeface="Times New Roman" pitchFamily="18" charset="0"/>
                <a:cs typeface="Times New Roman" pitchFamily="18" charset="0"/>
              </a:rPr>
              <a:t>sensibilidade</a:t>
            </a:r>
            <a:r>
              <a:rPr lang="pt-BR" sz="2400" smtClean="0">
                <a:latin typeface="Times New Roman" pitchFamily="18" charset="0"/>
                <a:cs typeface="Times New Roman" pitchFamily="18" charset="0"/>
              </a:rPr>
              <a:t> da cultura atinge </a:t>
            </a:r>
            <a:r>
              <a:rPr lang="pt-BR" sz="2400" smtClean="0">
                <a:solidFill>
                  <a:srgbClr val="FF3300"/>
                </a:solidFill>
                <a:latin typeface="Times New Roman" pitchFamily="18" charset="0"/>
                <a:cs typeface="Times New Roman" pitchFamily="18" charset="0"/>
              </a:rPr>
              <a:t>apenas 50-75% .</a:t>
            </a:r>
            <a:r>
              <a:rPr lang="pt-BR" sz="2400" baseline="50000" smtClean="0">
                <a:solidFill>
                  <a:srgbClr val="FF3300"/>
                </a:solidFill>
                <a:latin typeface="Times New Roman" pitchFamily="18" charset="0"/>
                <a:cs typeface="Times New Roman" pitchFamily="18" charset="0"/>
              </a:rPr>
              <a:t>37</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24579" name="Espaço Reservado para Conteúdo 2"/>
          <p:cNvSpPr>
            <a:spLocks noGrp="1"/>
          </p:cNvSpPr>
          <p:nvPr>
            <p:ph idx="1"/>
          </p:nvPr>
        </p:nvSpPr>
        <p:spPr/>
        <p:txBody>
          <a:bodyPr/>
          <a:lstStyle/>
          <a:p>
            <a:pPr algn="just"/>
            <a:endParaRPr lang="pt-BR" sz="2400" smtClean="0">
              <a:latin typeface="Times New Roman" pitchFamily="18" charset="0"/>
              <a:cs typeface="Times New Roman" pitchFamily="18" charset="0"/>
            </a:endParaRPr>
          </a:p>
          <a:p>
            <a:pPr algn="just"/>
            <a:endParaRPr lang="pt-BR" sz="2400" smtClean="0">
              <a:latin typeface="Times New Roman" pitchFamily="18" charset="0"/>
              <a:cs typeface="Times New Roman" pitchFamily="18" charset="0"/>
            </a:endParaRPr>
          </a:p>
          <a:p>
            <a:pPr algn="just"/>
            <a:r>
              <a:rPr lang="pt-BR" sz="2400" smtClean="0">
                <a:solidFill>
                  <a:srgbClr val="FF3300"/>
                </a:solidFill>
                <a:latin typeface="Times New Roman" pitchFamily="18" charset="0"/>
                <a:cs typeface="Times New Roman" pitchFamily="18" charset="0"/>
              </a:rPr>
              <a:t>Uroculturas positivas para </a:t>
            </a:r>
            <a:r>
              <a:rPr lang="pt-BR" sz="2400" i="1" smtClean="0">
                <a:solidFill>
                  <a:srgbClr val="FF3300"/>
                </a:solidFill>
                <a:latin typeface="Times New Roman" pitchFamily="18" charset="0"/>
                <a:cs typeface="Times New Roman" pitchFamily="18" charset="0"/>
              </a:rPr>
              <a:t>Candida spp</a:t>
            </a:r>
            <a:r>
              <a:rPr lang="pt-BR" sz="2400" smtClean="0">
                <a:solidFill>
                  <a:srgbClr val="FF3300"/>
                </a:solidFill>
                <a:latin typeface="Times New Roman" pitchFamily="18" charset="0"/>
                <a:cs typeface="Times New Roman" pitchFamily="18" charset="0"/>
              </a:rPr>
              <a:t>. são altamente significativas e devem ser tratadas como doença invasiva em neonatos</a:t>
            </a:r>
            <a:r>
              <a:rPr lang="pt-BR" sz="2400" smtClean="0">
                <a:latin typeface="Times New Roman" pitchFamily="18" charset="0"/>
                <a:cs typeface="Times New Roman" pitchFamily="18" charset="0"/>
              </a:rPr>
              <a:t>. Os bebês EBP com candidúria têm </a:t>
            </a:r>
            <a:r>
              <a:rPr lang="pt-BR" sz="2400" smtClean="0">
                <a:solidFill>
                  <a:srgbClr val="FF3300"/>
                </a:solidFill>
                <a:latin typeface="Times New Roman" pitchFamily="18" charset="0"/>
                <a:cs typeface="Times New Roman" pitchFamily="18" charset="0"/>
              </a:rPr>
              <a:t>taxas quase equivalentes de comprometimento do desenvolvimento neurológico e morte como aqueles com hemoculturas positivas .</a:t>
            </a:r>
            <a:r>
              <a:rPr lang="pt-BR" sz="2400" baseline="50000" smtClean="0">
                <a:solidFill>
                  <a:srgbClr val="FF3300"/>
                </a:solidFill>
                <a:latin typeface="Times New Roman" pitchFamily="18" charset="0"/>
                <a:cs typeface="Times New Roman" pitchFamily="18" charset="0"/>
              </a:rPr>
              <a:t>40</a:t>
            </a:r>
          </a:p>
          <a:p>
            <a:pPr algn="just"/>
            <a:endParaRPr lang="pt-BR" sz="2400" baseline="50000" smtClean="0">
              <a:solidFill>
                <a:srgbClr val="FF3300"/>
              </a:solidFill>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3" name="Espaço Reservado para Conteúdo 2"/>
          <p:cNvSpPr>
            <a:spLocks noGrp="1"/>
          </p:cNvSpPr>
          <p:nvPr>
            <p:ph idx="1"/>
          </p:nvPr>
        </p:nvSpPr>
        <p:spPr>
          <a:xfrm>
            <a:off x="1071563" y="1357313"/>
            <a:ext cx="7862887" cy="4891087"/>
          </a:xfrm>
        </p:spPr>
        <p:txBody>
          <a:bodyPr>
            <a:normAutofit/>
          </a:bodyPr>
          <a:lstStyle/>
          <a:p>
            <a:pPr algn="just">
              <a:lnSpc>
                <a:spcPct val="90000"/>
              </a:lnSpc>
            </a:pPr>
            <a:endParaRPr lang="pt-BR" sz="2400" smtClean="0">
              <a:latin typeface="Times New Roman" pitchFamily="18" charset="0"/>
              <a:cs typeface="Times New Roman" pitchFamily="18" charset="0"/>
            </a:endParaRPr>
          </a:p>
          <a:p>
            <a:pPr algn="just">
              <a:lnSpc>
                <a:spcPct val="90000"/>
              </a:lnSpc>
            </a:pPr>
            <a:r>
              <a:rPr lang="pt-BR" sz="2200" smtClean="0">
                <a:latin typeface="Times New Roman" pitchFamily="18" charset="0"/>
                <a:cs typeface="Times New Roman" pitchFamily="18" charset="0"/>
              </a:rPr>
              <a:t>O diagnóstico preciso da meningite por </a:t>
            </a:r>
            <a:r>
              <a:rPr lang="pt-BR" sz="2200" i="1" smtClean="0">
                <a:latin typeface="Times New Roman" pitchFamily="18" charset="0"/>
                <a:cs typeface="Times New Roman" pitchFamily="18" charset="0"/>
              </a:rPr>
              <a:t>Candida</a:t>
            </a:r>
            <a:r>
              <a:rPr lang="pt-BR" sz="2200" smtClean="0">
                <a:latin typeface="Times New Roman" pitchFamily="18" charset="0"/>
                <a:cs typeface="Times New Roman" pitchFamily="18" charset="0"/>
              </a:rPr>
              <a:t> é igualmente difícil. </a:t>
            </a:r>
            <a:r>
              <a:rPr lang="pt-BR" sz="2200" smtClean="0">
                <a:solidFill>
                  <a:srgbClr val="FF3300"/>
                </a:solidFill>
                <a:latin typeface="Times New Roman" pitchFamily="18" charset="0"/>
                <a:cs typeface="Times New Roman" pitchFamily="18" charset="0"/>
              </a:rPr>
              <a:t>Os</a:t>
            </a:r>
            <a:r>
              <a:rPr lang="pt-BR" sz="2200" smtClean="0">
                <a:latin typeface="Times New Roman" pitchFamily="18" charset="0"/>
                <a:cs typeface="Times New Roman" pitchFamily="18" charset="0"/>
              </a:rPr>
              <a:t> </a:t>
            </a:r>
            <a:r>
              <a:rPr lang="pt-BR" sz="2200" smtClean="0">
                <a:solidFill>
                  <a:srgbClr val="FF3300"/>
                </a:solidFill>
                <a:latin typeface="Times New Roman" pitchFamily="18" charset="0"/>
                <a:cs typeface="Times New Roman" pitchFamily="18" charset="0"/>
              </a:rPr>
              <a:t>parâmetros do líquor são normais em quase metade da meningite por </a:t>
            </a:r>
            <a:r>
              <a:rPr lang="pt-BR" sz="2200" i="1" smtClean="0">
                <a:solidFill>
                  <a:srgbClr val="FF3300"/>
                </a:solidFill>
                <a:latin typeface="Times New Roman" pitchFamily="18" charset="0"/>
                <a:cs typeface="Times New Roman" pitchFamily="18" charset="0"/>
              </a:rPr>
              <a:t>Candida</a:t>
            </a:r>
            <a:r>
              <a:rPr lang="pt-BR" sz="2200" smtClean="0">
                <a:solidFill>
                  <a:srgbClr val="FF3300"/>
                </a:solidFill>
                <a:latin typeface="Times New Roman" pitchFamily="18" charset="0"/>
                <a:cs typeface="Times New Roman" pitchFamily="18" charset="0"/>
              </a:rPr>
              <a:t> comprovada em cultura</a:t>
            </a:r>
            <a:r>
              <a:rPr lang="pt-BR" sz="2200" smtClean="0">
                <a:latin typeface="Times New Roman" pitchFamily="18" charset="0"/>
                <a:cs typeface="Times New Roman" pitchFamily="18" charset="0"/>
              </a:rPr>
              <a:t> e a </a:t>
            </a:r>
            <a:r>
              <a:rPr lang="pt-BR" sz="2200" smtClean="0">
                <a:solidFill>
                  <a:srgbClr val="FF3300"/>
                </a:solidFill>
                <a:latin typeface="Times New Roman" pitchFamily="18" charset="0"/>
                <a:cs typeface="Times New Roman" pitchFamily="18" charset="0"/>
              </a:rPr>
              <a:t>maioria dos RN que sofrem de candidíase no SNC não têm hemocultura positiva </a:t>
            </a:r>
            <a:r>
              <a:rPr lang="pt-BR" sz="2200" baseline="50000" smtClean="0">
                <a:solidFill>
                  <a:srgbClr val="FF3300"/>
                </a:solidFill>
                <a:latin typeface="Times New Roman" pitchFamily="18" charset="0"/>
                <a:cs typeface="Times New Roman" pitchFamily="18" charset="0"/>
              </a:rPr>
              <a:t>41</a:t>
            </a:r>
            <a:r>
              <a:rPr lang="pt-BR" sz="2200" smtClean="0">
                <a:solidFill>
                  <a:srgbClr val="FF3300"/>
                </a:solidFill>
                <a:latin typeface="Times New Roman" pitchFamily="18" charset="0"/>
                <a:cs typeface="Times New Roman" pitchFamily="18" charset="0"/>
              </a:rPr>
              <a:t>.</a:t>
            </a:r>
          </a:p>
          <a:p>
            <a:pPr algn="just">
              <a:lnSpc>
                <a:spcPct val="90000"/>
              </a:lnSpc>
            </a:pPr>
            <a:endParaRPr lang="pt-BR" sz="2200" smtClean="0">
              <a:solidFill>
                <a:srgbClr val="FF3300"/>
              </a:solidFill>
              <a:latin typeface="Times New Roman" pitchFamily="18" charset="0"/>
              <a:cs typeface="Times New Roman" pitchFamily="18" charset="0"/>
            </a:endParaRPr>
          </a:p>
          <a:p>
            <a:pPr algn="just">
              <a:lnSpc>
                <a:spcPct val="90000"/>
              </a:lnSpc>
            </a:pPr>
            <a:r>
              <a:rPr lang="pt-BR" sz="2200" smtClean="0">
                <a:latin typeface="Times New Roman" pitchFamily="18" charset="0"/>
                <a:cs typeface="Times New Roman" pitchFamily="18" charset="0"/>
              </a:rPr>
              <a:t>O tempo para o diagnóstico também é um problema. </a:t>
            </a:r>
            <a:r>
              <a:rPr lang="pt-BR" sz="2200" smtClean="0">
                <a:solidFill>
                  <a:srgbClr val="FF3300"/>
                </a:solidFill>
                <a:latin typeface="Times New Roman" pitchFamily="18" charset="0"/>
                <a:cs typeface="Times New Roman" pitchFamily="18" charset="0"/>
              </a:rPr>
              <a:t>Hemocultura leva em média  36 horas</a:t>
            </a:r>
            <a:r>
              <a:rPr lang="pt-BR" sz="2200" smtClean="0">
                <a:latin typeface="Times New Roman" pitchFamily="18" charset="0"/>
                <a:cs typeface="Times New Roman" pitchFamily="18" charset="0"/>
              </a:rPr>
              <a:t> (estendida para </a:t>
            </a:r>
            <a:r>
              <a:rPr lang="pt-BR" sz="2200" smtClean="0">
                <a:solidFill>
                  <a:srgbClr val="FF3300"/>
                </a:solidFill>
                <a:latin typeface="Times New Roman" pitchFamily="18" charset="0"/>
                <a:cs typeface="Times New Roman" pitchFamily="18" charset="0"/>
              </a:rPr>
              <a:t>42 horas se o paciente estiver em terapia antifúngica</a:t>
            </a:r>
            <a:r>
              <a:rPr lang="pt-BR" sz="2200" smtClean="0">
                <a:latin typeface="Times New Roman" pitchFamily="18" charset="0"/>
                <a:cs typeface="Times New Roman" pitchFamily="18" charset="0"/>
              </a:rPr>
              <a:t>) para detectar espécies de </a:t>
            </a:r>
            <a:r>
              <a:rPr lang="pt-BR" sz="2200" i="1" smtClean="0">
                <a:latin typeface="Times New Roman" pitchFamily="18" charset="0"/>
                <a:cs typeface="Times New Roman" pitchFamily="18" charset="0"/>
              </a:rPr>
              <a:t>Candida</a:t>
            </a:r>
            <a:r>
              <a:rPr lang="pt-BR" sz="2200" smtClean="0">
                <a:latin typeface="Times New Roman" pitchFamily="18" charset="0"/>
                <a:cs typeface="Times New Roman" pitchFamily="18" charset="0"/>
              </a:rPr>
              <a:t>, </a:t>
            </a:r>
            <a:r>
              <a:rPr lang="pt-BR" sz="2200" baseline="50000" smtClean="0">
                <a:latin typeface="Times New Roman" pitchFamily="18" charset="0"/>
                <a:cs typeface="Times New Roman" pitchFamily="18" charset="0"/>
              </a:rPr>
              <a:t>42</a:t>
            </a:r>
            <a:r>
              <a:rPr lang="pt-BR" sz="2200" smtClean="0">
                <a:latin typeface="Times New Roman" pitchFamily="18" charset="0"/>
                <a:cs typeface="Times New Roman" pitchFamily="18" charset="0"/>
              </a:rPr>
              <a:t> . Esse atraso  é potencialmente evitável com diagnósticos rápidos mais modernos, como tecnologias baseadas em </a:t>
            </a:r>
            <a:r>
              <a:rPr lang="pt-BR" sz="2200" smtClean="0">
                <a:solidFill>
                  <a:schemeClr val="accent1"/>
                </a:solidFill>
                <a:latin typeface="Times New Roman" pitchFamily="18" charset="0"/>
                <a:cs typeface="Times New Roman" pitchFamily="18" charset="0"/>
              </a:rPr>
              <a:t>PCR</a:t>
            </a:r>
            <a:r>
              <a:rPr lang="pt-BR" sz="2200" smtClean="0">
                <a:latin typeface="Times New Roman" pitchFamily="18" charset="0"/>
                <a:cs typeface="Times New Roman" pitchFamily="18" charset="0"/>
              </a:rPr>
              <a:t>. Essas técnicas podem ser concluídas dentro de </a:t>
            </a:r>
            <a:r>
              <a:rPr lang="pt-BR" sz="2200" smtClean="0">
                <a:solidFill>
                  <a:schemeClr val="accent1"/>
                </a:solidFill>
                <a:latin typeface="Times New Roman" pitchFamily="18" charset="0"/>
                <a:cs typeface="Times New Roman" pitchFamily="18" charset="0"/>
              </a:rPr>
              <a:t>4 a 6 horas</a:t>
            </a:r>
            <a:r>
              <a:rPr lang="pt-BR" sz="2200" smtClean="0">
                <a:latin typeface="Times New Roman" pitchFamily="18" charset="0"/>
                <a:cs typeface="Times New Roman" pitchFamily="18" charset="0"/>
              </a:rPr>
              <a:t> </a:t>
            </a:r>
            <a:r>
              <a:rPr lang="pt-BR" sz="2200" baseline="50000" smtClean="0">
                <a:latin typeface="Times New Roman" pitchFamily="18" charset="0"/>
                <a:cs typeface="Times New Roman" pitchFamily="18" charset="0"/>
              </a:rPr>
              <a:t>43.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26627" name="Espaço Reservado para Conteúdo 2"/>
          <p:cNvSpPr>
            <a:spLocks noGrp="1"/>
          </p:cNvSpPr>
          <p:nvPr>
            <p:ph idx="1"/>
          </p:nvPr>
        </p:nvSpPr>
        <p:spPr/>
        <p:txBody>
          <a:bodyPr/>
          <a:lstStyle/>
          <a:p>
            <a:pPr algn="just"/>
            <a:endParaRPr lang="pt-BR" sz="26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Para detecção de antígenos fúngicos, precisa-se de um volume mínimo de 100 microlitros.  </a:t>
            </a:r>
          </a:p>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Os dois testes mais próximos do ponto de validade para uso clínico em recém-nascidos são o  1,3-β-d-glucano (BDG) e a reação em cadeia da polimerase (PCR) para DNA de </a:t>
            </a:r>
            <a:r>
              <a:rPr lang="pt-BR" sz="2400" i="1" smtClean="0">
                <a:latin typeface="Times New Roman" pitchFamily="18" charset="0"/>
                <a:cs typeface="Times New Roman" pitchFamily="18" charset="0"/>
              </a:rPr>
              <a:t>Candida.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27651" name="Espaço Reservado para Conteúdo 2"/>
          <p:cNvSpPr>
            <a:spLocks noGrp="1"/>
          </p:cNvSpPr>
          <p:nvPr>
            <p:ph idx="1"/>
          </p:nvPr>
        </p:nvSpPr>
        <p:spPr>
          <a:xfrm>
            <a:off x="1143000" y="1447800"/>
            <a:ext cx="8001000" cy="5124450"/>
          </a:xfrm>
        </p:spPr>
        <p:txBody>
          <a:bodyPr/>
          <a:lstStyle/>
          <a:p>
            <a:pPr algn="just"/>
            <a:r>
              <a:rPr lang="pt-BR" sz="2400" b="1" smtClean="0">
                <a:solidFill>
                  <a:schemeClr val="tx2"/>
                </a:solidFill>
                <a:latin typeface="Times New Roman" pitchFamily="18" charset="0"/>
                <a:cs typeface="Times New Roman" pitchFamily="18" charset="0"/>
              </a:rPr>
              <a:t>Biomarcadores</a:t>
            </a:r>
          </a:p>
          <a:p>
            <a:pPr algn="just"/>
            <a:r>
              <a:rPr lang="pt-BR" sz="2400" b="1" smtClean="0">
                <a:solidFill>
                  <a:schemeClr val="tx2"/>
                </a:solidFill>
                <a:latin typeface="Times New Roman" pitchFamily="18" charset="0"/>
                <a:cs typeface="Times New Roman" pitchFamily="18" charset="0"/>
              </a:rPr>
              <a:t>1,3 -Beta-d-glucano</a:t>
            </a:r>
          </a:p>
          <a:p>
            <a:pPr algn="just">
              <a:buFont typeface="Wingdings 2" pitchFamily="18" charset="2"/>
              <a:buNone/>
            </a:pPr>
            <a:r>
              <a:rPr lang="pt-BR" sz="2400" smtClean="0">
                <a:latin typeface="Times New Roman" pitchFamily="18" charset="0"/>
                <a:cs typeface="Times New Roman" pitchFamily="18" charset="0"/>
              </a:rPr>
              <a:t>		</a:t>
            </a:r>
          </a:p>
          <a:p>
            <a:pPr algn="just">
              <a:buFont typeface="Wingdings 2" pitchFamily="18" charset="2"/>
              <a:buNone/>
            </a:pPr>
            <a:r>
              <a:rPr lang="pt-BR" sz="2400" smtClean="0">
                <a:latin typeface="Times New Roman" pitchFamily="18" charset="0"/>
                <a:cs typeface="Times New Roman" pitchFamily="18" charset="0"/>
              </a:rPr>
              <a:t>		A detecção do polissacarídeo de parede celular fúngica(1,3)-β-d-glucano (BDG) possui um ensaio aprovado, comercialmente disponível na FDA e tem sido validado em adultos, de modo que esteja incluído no critério de definição de doença fúngica invasiva (Organização Européia de Pesquisas e Tratamento de Câncer / Micose) .</a:t>
            </a:r>
            <a:r>
              <a:rPr lang="pt-BR" sz="2400" baseline="50000" smtClean="0">
                <a:latin typeface="Times New Roman" pitchFamily="18" charset="0"/>
                <a:cs typeface="Times New Roman" pitchFamily="18" charset="0"/>
              </a:rPr>
              <a:t>45</a:t>
            </a:r>
            <a:r>
              <a:rPr lang="pt-BR" sz="2400" smtClean="0">
                <a:latin typeface="Times New Roman" pitchFamily="18" charset="0"/>
                <a:cs typeface="Times New Roman" pitchFamily="18" charset="0"/>
              </a:rPr>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28675" name="Espaço Reservado para Conteúdo 2"/>
          <p:cNvSpPr>
            <a:spLocks noGrp="1"/>
          </p:cNvSpPr>
          <p:nvPr>
            <p:ph idx="1"/>
          </p:nvPr>
        </p:nvSpPr>
        <p:spPr/>
        <p:txBody>
          <a:bodyPr/>
          <a:lstStyle/>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Ensaios apropriados usando um corte de &lt;60 pg / ml  melhoram a detecção precoce da doença fúngica invasiva do adulto </a:t>
            </a:r>
            <a:r>
              <a:rPr lang="pt-BR" sz="2400" baseline="50000" smtClean="0">
                <a:latin typeface="Times New Roman" pitchFamily="18" charset="0"/>
                <a:cs typeface="Times New Roman" pitchFamily="18" charset="0"/>
              </a:rPr>
              <a:t>46</a:t>
            </a:r>
            <a:r>
              <a:rPr lang="pt-BR" sz="2400" smtClean="0">
                <a:latin typeface="Times New Roman" pitchFamily="18" charset="0"/>
                <a:cs typeface="Times New Roman" pitchFamily="18" charset="0"/>
              </a:rPr>
              <a:t>, tornando este marcador um candidato promissor para uso em crianças e neonatos.</a:t>
            </a:r>
          </a:p>
          <a:p>
            <a:pPr algn="just">
              <a:buFont typeface="Wingdings 2" pitchFamily="18" charset="2"/>
              <a:buNone/>
            </a:pPr>
            <a:endParaRPr lang="pt-BR" sz="2400" smtClean="0">
              <a:latin typeface="Times New Roman" pitchFamily="18" charset="0"/>
              <a:cs typeface="Times New Roman" pitchFamily="18" charset="0"/>
            </a:endParaRPr>
          </a:p>
          <a:p>
            <a:pPr algn="just"/>
            <a:r>
              <a:rPr lang="pt-BR" sz="2400" b="1" smtClean="0">
                <a:solidFill>
                  <a:srgbClr val="FF3300"/>
                </a:solidFill>
                <a:latin typeface="Times New Roman" pitchFamily="18" charset="0"/>
                <a:cs typeface="Times New Roman" pitchFamily="18" charset="0"/>
              </a:rPr>
              <a:t>Dificuldades para interpretação do BDG em recém-nascidos</a:t>
            </a:r>
            <a:r>
              <a:rPr lang="pt-BR" sz="2400" smtClean="0">
                <a:latin typeface="Times New Roman" pitchFamily="18" charset="0"/>
                <a:cs typeface="Times New Roman" pitchFamily="18" charset="0"/>
              </a:rPr>
              <a:t> </a:t>
            </a:r>
            <a:r>
              <a:rPr lang="pt-BR" sz="2400" baseline="50000" smtClean="0">
                <a:latin typeface="Times New Roman" pitchFamily="18" charset="0"/>
                <a:cs typeface="Times New Roman" pitchFamily="18" charset="0"/>
              </a:rPr>
              <a:t>47: </a:t>
            </a:r>
            <a:r>
              <a:rPr lang="pt-BR" sz="2400" smtClean="0">
                <a:latin typeface="Times New Roman" pitchFamily="18" charset="0"/>
                <a:cs typeface="Times New Roman" pitchFamily="18" charset="0"/>
              </a:rPr>
              <a:t>Crianças saudáveis e RN tem maior BDG circulante do que adultos</a:t>
            </a:r>
            <a:r>
              <a:rPr lang="pt-BR" sz="2400" baseline="50000" smtClean="0">
                <a:latin typeface="Times New Roman" pitchFamily="18" charset="0"/>
                <a:cs typeface="Times New Roman" pitchFamily="18" charset="0"/>
              </a:rPr>
              <a:t>48</a:t>
            </a:r>
            <a:r>
              <a:rPr lang="pt-BR" sz="2400" smtClean="0">
                <a:latin typeface="Times New Roman" pitchFamily="18" charset="0"/>
                <a:cs typeface="Times New Roman" pitchFamily="18" charset="0"/>
              </a:rPr>
              <a:t>. Os níveis de BDG podem se elevar durante infecções bacterianas </a:t>
            </a:r>
            <a:r>
              <a:rPr lang="pt-BR" sz="2400" baseline="50000" smtClean="0">
                <a:latin typeface="Times New Roman" pitchFamily="18" charset="0"/>
                <a:cs typeface="Times New Roman" pitchFamily="18" charset="0"/>
              </a:rPr>
              <a:t>49</a:t>
            </a:r>
            <a:r>
              <a:rPr lang="pt-BR" sz="2400" smtClean="0">
                <a:latin typeface="Times New Roman" pitchFamily="18" charset="0"/>
                <a:cs typeface="Times New Roman" pitchFamily="18" charset="0"/>
              </a:rPr>
              <a:t> e durante uso de alguns antibioticos</a:t>
            </a:r>
            <a:r>
              <a:rPr lang="pt-BR" sz="2400" baseline="50000" smtClean="0">
                <a:latin typeface="Times New Roman" pitchFamily="18" charset="0"/>
                <a:cs typeface="Times New Roman" pitchFamily="18" charset="0"/>
              </a:rPr>
              <a:t>50,51</a:t>
            </a:r>
            <a:r>
              <a:rPr lang="pt-BR" sz="2400" smtClean="0">
                <a:latin typeface="Times New Roman" pitchFamily="18" charset="0"/>
                <a:cs typeface="Times New Roman" pitchFamily="18" charset="0"/>
              </a:rPr>
              <a:t> . </a:t>
            </a:r>
          </a:p>
          <a:p>
            <a:pPr algn="just"/>
            <a:endParaRPr lang="pt-BR" sz="2400" smtClean="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29699" name="Espaço Reservado para Conteúdo 2"/>
          <p:cNvSpPr>
            <a:spLocks noGrp="1"/>
          </p:cNvSpPr>
          <p:nvPr>
            <p:ph idx="1"/>
          </p:nvPr>
        </p:nvSpPr>
        <p:spPr>
          <a:xfrm>
            <a:off x="1214438" y="1500188"/>
            <a:ext cx="7720012" cy="5143500"/>
          </a:xfrm>
        </p:spPr>
        <p:txBody>
          <a:bodyPr/>
          <a:lstStyle/>
          <a:p>
            <a:pPr algn="just">
              <a:buFont typeface="Wingdings 2" pitchFamily="18" charset="2"/>
              <a:buNone/>
            </a:pPr>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Um estudo de coorte prospectivo de neonatos com alto risco de doença fúngica invasiva com sinais clínicos de sepse tardia (n = 72) demonstrou que em </a:t>
            </a:r>
            <a:r>
              <a:rPr lang="pt-BR" sz="2400" smtClean="0">
                <a:solidFill>
                  <a:schemeClr val="accent1"/>
                </a:solidFill>
                <a:latin typeface="Times New Roman" pitchFamily="18" charset="0"/>
                <a:cs typeface="Times New Roman" pitchFamily="18" charset="0"/>
              </a:rPr>
              <a:t>todos os 10 neonatos com doença fúngica invasiva comprovada pela cultura, o teste BDG foi positivo usando um corte de ≥80 pg / ml, com níveis&gt; 500 pg / ml em sete desses pacientes.</a:t>
            </a:r>
            <a:r>
              <a:rPr lang="pt-BR" sz="2400" baseline="50000" smtClean="0">
                <a:solidFill>
                  <a:schemeClr val="accent1"/>
                </a:solidFill>
                <a:latin typeface="Times New Roman" pitchFamily="18" charset="0"/>
                <a:cs typeface="Times New Roman" pitchFamily="18" charset="0"/>
              </a:rPr>
              <a:t>52</a:t>
            </a:r>
          </a:p>
          <a:p>
            <a:pPr algn="just"/>
            <a:endParaRPr lang="pt-BR" sz="3800" smtClean="0">
              <a:solidFill>
                <a:schemeClr val="accent1"/>
              </a:solidFill>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30723" name="Espaço Reservado para Conteúdo 2"/>
          <p:cNvSpPr>
            <a:spLocks noGrp="1"/>
          </p:cNvSpPr>
          <p:nvPr>
            <p:ph idx="1"/>
          </p:nvPr>
        </p:nvSpPr>
        <p:spPr/>
        <p:txBody>
          <a:bodyPr/>
          <a:lstStyle/>
          <a:p>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Verificou-se que o BDG apresentava sensibilidade e especificidade de 70,7% e 77,4%, respectivamente, a 80 pg/ml. No entanto, esta análise incluiu não apenas os casos de infecção fúngica invasiva comprovada pela cultura, mas também um grupo substancial de neonatos com possível e provável infeccçã fúngica invasiva.</a:t>
            </a:r>
          </a:p>
          <a:p>
            <a:endParaRPr lang="pt-BR"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31747" name="Espaço Reservado para Conteúdo 2"/>
          <p:cNvSpPr>
            <a:spLocks noGrp="1"/>
          </p:cNvSpPr>
          <p:nvPr>
            <p:ph idx="1"/>
          </p:nvPr>
        </p:nvSpPr>
        <p:spPr/>
        <p:txBody>
          <a:bodyPr/>
          <a:lstStyle/>
          <a:p>
            <a:pPr algn="just"/>
            <a:r>
              <a:rPr lang="pt-BR" sz="2400" smtClean="0">
                <a:latin typeface="Times New Roman" pitchFamily="18" charset="0"/>
                <a:cs typeface="Times New Roman" pitchFamily="18" charset="0"/>
              </a:rPr>
              <a:t>Em um segundo estudo retrospectivo, os níveis de BDG foram testados em amostras de sangue de recém-nascidos que apresentavam sintomas e sinais de infecção. Os que apresentavam infecção fúngica positiva confirmada pela cultura (n = 18) apresentaram BDG circulante significantemente maior que neonatos com cultura negativa para fungos (n = 43) </a:t>
            </a:r>
            <a:r>
              <a:rPr lang="pt-BR" sz="2400" baseline="50000" smtClean="0">
                <a:latin typeface="Times New Roman" pitchFamily="18" charset="0"/>
                <a:cs typeface="Times New Roman" pitchFamily="18" charset="0"/>
              </a:rPr>
              <a:t>.53 </a:t>
            </a:r>
          </a:p>
          <a:p>
            <a:pPr algn="just"/>
            <a:endParaRPr lang="pt-BR" sz="2400" baseline="500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Os autores concluíram que </a:t>
            </a:r>
            <a:r>
              <a:rPr lang="pt-BR" sz="2400" smtClean="0">
                <a:solidFill>
                  <a:schemeClr val="accent1"/>
                </a:solidFill>
                <a:latin typeface="Times New Roman" pitchFamily="18" charset="0"/>
                <a:cs typeface="Times New Roman" pitchFamily="18" charset="0"/>
              </a:rPr>
              <a:t>um valor limiar relativamente alto para a positividade de BDG em recém-nascidos de 125 pg / ml seria mais valioso, o que proporcionava uma sensibilidade de 84% e especificidade de 75%.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32771" name="Espaço Reservado para Conteúdo 2"/>
          <p:cNvSpPr>
            <a:spLocks noGrp="1"/>
          </p:cNvSpPr>
          <p:nvPr>
            <p:ph idx="1"/>
          </p:nvPr>
        </p:nvSpPr>
        <p:spPr>
          <a:xfrm>
            <a:off x="1000125" y="1285875"/>
            <a:ext cx="8143875" cy="5572125"/>
          </a:xfrm>
        </p:spPr>
        <p:txBody>
          <a:bodyPr/>
          <a:lstStyle/>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A evidência de que os valores de BDG sejam significativamente elevados durante infecções fúngicas neonatais existem em outros relatos de pequenas séries de casos.</a:t>
            </a:r>
          </a:p>
          <a:p>
            <a:pPr algn="just"/>
            <a:r>
              <a:rPr lang="pt-BR" sz="2400" smtClean="0">
                <a:latin typeface="Times New Roman" pitchFamily="18" charset="0"/>
                <a:cs typeface="Times New Roman" pitchFamily="18" charset="0"/>
              </a:rPr>
              <a:t> Dois neonatos com infecção por </a:t>
            </a:r>
            <a:r>
              <a:rPr lang="pt-BR" sz="2400" i="1" smtClean="0">
                <a:latin typeface="Times New Roman" pitchFamily="18" charset="0"/>
                <a:cs typeface="Times New Roman" pitchFamily="18" charset="0"/>
              </a:rPr>
              <a:t>C. parapsilosis</a:t>
            </a:r>
            <a:r>
              <a:rPr lang="pt-BR" sz="2400" smtClean="0">
                <a:latin typeface="Times New Roman" pitchFamily="18" charset="0"/>
                <a:cs typeface="Times New Roman" pitchFamily="18" charset="0"/>
              </a:rPr>
              <a:t>, cultivada em cultura, apresentaram níveis muito elevados de BDG no plasma (&gt; 523 pg / ml)</a:t>
            </a:r>
          </a:p>
          <a:p>
            <a:pPr algn="just"/>
            <a:r>
              <a:rPr lang="pt-BR" sz="2400" smtClean="0">
                <a:latin typeface="Times New Roman" pitchFamily="18" charset="0"/>
                <a:cs typeface="Times New Roman" pitchFamily="18" charset="0"/>
              </a:rPr>
              <a:t> Em um relato de Mularoni et al.</a:t>
            </a:r>
            <a:r>
              <a:rPr lang="pt-BR" sz="2400" baseline="50000" smtClean="0">
                <a:latin typeface="Times New Roman" pitchFamily="18" charset="0"/>
                <a:cs typeface="Times New Roman" pitchFamily="18" charset="0"/>
              </a:rPr>
              <a:t>54</a:t>
            </a:r>
            <a:r>
              <a:rPr lang="pt-BR" sz="2400" smtClean="0">
                <a:latin typeface="Times New Roman" pitchFamily="18" charset="0"/>
                <a:cs typeface="Times New Roman" pitchFamily="18" charset="0"/>
              </a:rPr>
              <a:t> em uma pequena série de casos de testes de BDG em pacientes pediátricos com doença fúngica invasiva confirmada, demonstraram níveis elevados de BDG (200 pg / ml) em todos os cinco pacientes neonatais com IC</a:t>
            </a:r>
            <a:r>
              <a:rPr lang="pt-BR" sz="2400" baseline="50000" smtClean="0">
                <a:latin typeface="Times New Roman" pitchFamily="18" charset="0"/>
                <a:cs typeface="Times New Roman" pitchFamily="18" charset="0"/>
              </a:rPr>
              <a:t>55</a:t>
            </a:r>
            <a:r>
              <a:rPr lang="pt-BR" sz="2400" smtClean="0">
                <a:latin typeface="Times New Roman" pitchFamily="18" charset="0"/>
                <a:cs typeface="Times New Roman" pitchFamily="18" charset="0"/>
              </a:rPr>
              <a:t> positiva à cultura.</a:t>
            </a:r>
          </a:p>
          <a:p>
            <a:pPr algn="just"/>
            <a:endParaRPr lang="pt-BR" sz="2400" smtClean="0">
              <a:latin typeface="Times New Roman" pitchFamily="18" charset="0"/>
              <a:cs typeface="Times New Roman" pitchFamily="18" charset="0"/>
            </a:endParaRPr>
          </a:p>
          <a:p>
            <a:pPr algn="just"/>
            <a:endParaRPr lang="pt-BR" sz="2400" smtClean="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33795" name="Espaço Reservado para Conteúdo 2"/>
          <p:cNvSpPr>
            <a:spLocks noGrp="1"/>
          </p:cNvSpPr>
          <p:nvPr>
            <p:ph idx="1"/>
          </p:nvPr>
        </p:nvSpPr>
        <p:spPr/>
        <p:txBody>
          <a:bodyPr/>
          <a:lstStyle/>
          <a:p>
            <a:pPr algn="just"/>
            <a:endParaRPr lang="pt-BR" sz="2400" smtClean="0">
              <a:latin typeface="Times New Roman" pitchFamily="18" charset="0"/>
              <a:cs typeface="Times New Roman" pitchFamily="18" charset="0"/>
            </a:endParaRPr>
          </a:p>
          <a:p>
            <a:pPr algn="just"/>
            <a:endParaRPr lang="pt-BR" sz="2400" smtClean="0">
              <a:latin typeface="Times New Roman" pitchFamily="18" charset="0"/>
              <a:cs typeface="Times New Roman" pitchFamily="18" charset="0"/>
            </a:endParaRPr>
          </a:p>
          <a:p>
            <a:pPr algn="just"/>
            <a:r>
              <a:rPr lang="pt-BR" sz="2400" smtClean="0">
                <a:solidFill>
                  <a:srgbClr val="FF3300"/>
                </a:solidFill>
                <a:latin typeface="Times New Roman" pitchFamily="18" charset="0"/>
                <a:cs typeface="Times New Roman" pitchFamily="18" charset="0"/>
              </a:rPr>
              <a:t>No entanto</a:t>
            </a:r>
            <a:r>
              <a:rPr lang="pt-BR" sz="2400" smtClean="0">
                <a:latin typeface="Times New Roman" pitchFamily="18" charset="0"/>
                <a:cs typeface="Times New Roman" pitchFamily="18" charset="0"/>
              </a:rPr>
              <a:t>, estes últimos estudos foram inadequadamente alimentados e não possuíam um grupo de controle que impedisse a capacidade de tirar conclusões significativas sobre a utilidade diagnóstica do teste.</a:t>
            </a:r>
            <a:endParaRPr lang="pt-BR" sz="240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3" name="Espaço Reservado para Conteúdo 2"/>
          <p:cNvSpPr>
            <a:spLocks noGrp="1"/>
          </p:cNvSpPr>
          <p:nvPr>
            <p:ph idx="1"/>
          </p:nvPr>
        </p:nvSpPr>
        <p:spPr/>
        <p:txBody>
          <a:bodyPr>
            <a:normAutofit/>
          </a:bodyPr>
          <a:lstStyle/>
          <a:p>
            <a:pPr algn="just">
              <a:lnSpc>
                <a:spcPct val="90000"/>
              </a:lnSpc>
            </a:pPr>
            <a:endParaRPr lang="pt-BR" sz="2400" smtClean="0">
              <a:latin typeface="Times New Roman" pitchFamily="18" charset="0"/>
              <a:cs typeface="Times New Roman" pitchFamily="18" charset="0"/>
            </a:endParaRPr>
          </a:p>
          <a:p>
            <a:pPr algn="just">
              <a:lnSpc>
                <a:spcPct val="90000"/>
              </a:lnSpc>
            </a:pPr>
            <a:r>
              <a:rPr lang="pt-BR" sz="2400" smtClean="0">
                <a:latin typeface="Times New Roman" pitchFamily="18" charset="0"/>
                <a:cs typeface="Times New Roman" pitchFamily="18" charset="0"/>
              </a:rPr>
              <a:t>Um estudo que investigou os níveis neonatais de BDG usando um ensaio comercial alternativo (GKT-5M Set Kinetic Fungus Detection Kit (Gold Mountainriver Techn Development Co. Ltd, Pequim, China)) foi recentemente publicado.</a:t>
            </a:r>
            <a:r>
              <a:rPr lang="pt-BR" sz="2400" baseline="50000" smtClean="0">
                <a:latin typeface="Times New Roman" pitchFamily="18" charset="0"/>
                <a:cs typeface="Times New Roman" pitchFamily="18" charset="0"/>
              </a:rPr>
              <a:t>33 </a:t>
            </a:r>
          </a:p>
          <a:p>
            <a:pPr algn="just">
              <a:lnSpc>
                <a:spcPct val="90000"/>
              </a:lnSpc>
            </a:pPr>
            <a:r>
              <a:rPr lang="pt-BR" sz="2400" smtClean="0">
                <a:latin typeface="Times New Roman" pitchFamily="18" charset="0"/>
                <a:cs typeface="Times New Roman" pitchFamily="18" charset="0"/>
              </a:rPr>
              <a:t>Zhao et al.</a:t>
            </a:r>
            <a:r>
              <a:rPr lang="pt-BR" sz="2400" baseline="50000" smtClean="0">
                <a:latin typeface="Times New Roman" pitchFamily="18" charset="0"/>
                <a:cs typeface="Times New Roman" pitchFamily="18" charset="0"/>
              </a:rPr>
              <a:t>33</a:t>
            </a:r>
            <a:r>
              <a:rPr lang="pt-BR" sz="2400" smtClean="0">
                <a:latin typeface="Times New Roman" pitchFamily="18" charset="0"/>
                <a:cs typeface="Times New Roman" pitchFamily="18" charset="0"/>
              </a:rPr>
              <a:t> estudaram neonatos prematuros especificamente e avaliou os prós e contras de uma ampla gama de valores de corte (10-400 pg / ml), mas reconheceu que um maior valor de corte pode ser necessário para neutralizar a questão dos falsos positivos em neonatos com sepse bacteriana.</a:t>
            </a:r>
            <a:endParaRPr lang="pt-BR" sz="2400" baseline="50000" smtClean="0">
              <a:latin typeface="Times New Roman" pitchFamily="18" charset="0"/>
              <a:cs typeface="Times New Roman" pitchFamily="18" charset="0"/>
            </a:endParaRPr>
          </a:p>
          <a:p>
            <a:pPr>
              <a:lnSpc>
                <a:spcPct val="90000"/>
              </a:lnSpc>
              <a:buFont typeface="Wingdings 2" pitchFamily="18" charset="2"/>
              <a:buNone/>
            </a:pPr>
            <a:r>
              <a:rPr lang="pt-BR" sz="2400" b="1" smtClean="0"/>
              <a:t>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3" name="Espaço Reservado para Conteúdo 2"/>
          <p:cNvSpPr>
            <a:spLocks noGrp="1"/>
          </p:cNvSpPr>
          <p:nvPr>
            <p:ph idx="1"/>
          </p:nvPr>
        </p:nvSpPr>
        <p:spPr/>
        <p:txBody>
          <a:bodyPr>
            <a:normAutofit/>
          </a:bodyPr>
          <a:lstStyle/>
          <a:p>
            <a:pPr>
              <a:lnSpc>
                <a:spcPct val="90000"/>
              </a:lnSpc>
            </a:pPr>
            <a:r>
              <a:rPr lang="pt-BR" sz="2400" b="1" smtClean="0">
                <a:solidFill>
                  <a:schemeClr val="tx2"/>
                </a:solidFill>
                <a:latin typeface="Times New Roman" pitchFamily="18" charset="0"/>
                <a:cs typeface="Times New Roman" pitchFamily="18" charset="0"/>
              </a:rPr>
              <a:t>Anticorpos Manana e Anti-manana</a:t>
            </a:r>
          </a:p>
          <a:p>
            <a:pPr>
              <a:lnSpc>
                <a:spcPct val="90000"/>
              </a:lnSpc>
            </a:pPr>
            <a:endParaRPr lang="pt-BR" sz="2400" b="1" smtClean="0">
              <a:latin typeface="Times New Roman" pitchFamily="18" charset="0"/>
              <a:cs typeface="Times New Roman" pitchFamily="18" charset="0"/>
            </a:endParaRPr>
          </a:p>
          <a:p>
            <a:pPr algn="just">
              <a:lnSpc>
                <a:spcPct val="90000"/>
              </a:lnSpc>
            </a:pPr>
            <a:r>
              <a:rPr lang="pt-BR" sz="2400" smtClean="0">
                <a:latin typeface="Times New Roman" pitchFamily="18" charset="0"/>
                <a:cs typeface="Times New Roman" pitchFamily="18" charset="0"/>
              </a:rPr>
              <a:t>Faltam dados pediátricos específicos para apoiar o uso de manana, componente de parede celular da </a:t>
            </a:r>
            <a:r>
              <a:rPr lang="pt-BR" sz="2400" i="1" smtClean="0">
                <a:latin typeface="Times New Roman" pitchFamily="18" charset="0"/>
                <a:cs typeface="Times New Roman" pitchFamily="18" charset="0"/>
              </a:rPr>
              <a:t>Candida</a:t>
            </a:r>
            <a:r>
              <a:rPr lang="pt-BR" sz="2400" smtClean="0">
                <a:latin typeface="Times New Roman" pitchFamily="18" charset="0"/>
                <a:cs typeface="Times New Roman" pitchFamily="18" charset="0"/>
              </a:rPr>
              <a:t>, e os anticorpos anti-manana no diagnósticos de IC neonatal. </a:t>
            </a:r>
          </a:p>
          <a:p>
            <a:pPr algn="just">
              <a:lnSpc>
                <a:spcPct val="90000"/>
              </a:lnSpc>
            </a:pPr>
            <a:endParaRPr lang="pt-BR" sz="2400" smtClean="0">
              <a:latin typeface="Times New Roman" pitchFamily="18" charset="0"/>
              <a:cs typeface="Times New Roman" pitchFamily="18" charset="0"/>
            </a:endParaRPr>
          </a:p>
          <a:p>
            <a:pPr algn="just">
              <a:lnSpc>
                <a:spcPct val="90000"/>
              </a:lnSpc>
            </a:pPr>
            <a:r>
              <a:rPr lang="pt-BR" sz="2400" smtClean="0">
                <a:latin typeface="Times New Roman" pitchFamily="18" charset="0"/>
                <a:cs typeface="Times New Roman" pitchFamily="18" charset="0"/>
              </a:rPr>
              <a:t>Dois estudos incluíram pacientes neonatais mostrando que os anticorpos manana e antimanianos tornam-se positivos em neonatos com IC.</a:t>
            </a:r>
            <a:r>
              <a:rPr lang="pt-BR" sz="2400" baseline="50000" smtClean="0">
                <a:latin typeface="Times New Roman" pitchFamily="18" charset="0"/>
                <a:cs typeface="Times New Roman" pitchFamily="18" charset="0"/>
              </a:rPr>
              <a:t>56,57</a:t>
            </a:r>
            <a:r>
              <a:rPr lang="pt-BR" sz="2400" smtClean="0">
                <a:latin typeface="Times New Roman" pitchFamily="18" charset="0"/>
                <a:cs typeface="Times New Roman" pitchFamily="18" charset="0"/>
              </a:rPr>
              <a:t> </a:t>
            </a:r>
            <a:r>
              <a:rPr lang="pt-BR" sz="2400" smtClean="0">
                <a:solidFill>
                  <a:srgbClr val="FF3300"/>
                </a:solidFill>
                <a:latin typeface="Times New Roman" pitchFamily="18" charset="0"/>
                <a:cs typeface="Times New Roman" pitchFamily="18" charset="0"/>
              </a:rPr>
              <a:t>Seu uso em pacientes neonatais pode ser de valor restrito</a:t>
            </a:r>
            <a:r>
              <a:rPr lang="pt-BR" sz="2400" smtClean="0">
                <a:latin typeface="Times New Roman" pitchFamily="18" charset="0"/>
                <a:cs typeface="Times New Roman" pitchFamily="18" charset="0"/>
              </a:rPr>
              <a:t>, pois o desempenho do teste é dependente da espécie e menor para </a:t>
            </a:r>
            <a:r>
              <a:rPr lang="pt-BR" sz="2400" i="1" smtClean="0">
                <a:latin typeface="Times New Roman" pitchFamily="18" charset="0"/>
                <a:cs typeface="Times New Roman" pitchFamily="18" charset="0"/>
              </a:rPr>
              <a:t>C. parapsilosis.</a:t>
            </a:r>
            <a:r>
              <a:rPr lang="pt-BR" sz="2400" i="1" baseline="50000" smtClean="0">
                <a:latin typeface="Times New Roman" pitchFamily="18" charset="0"/>
                <a:cs typeface="Times New Roman" pitchFamily="18" charset="0"/>
              </a:rPr>
              <a:t>55,58</a:t>
            </a:r>
            <a:endParaRPr lang="pt-BR" sz="2400" b="1" i="1" baseline="50000" smtClean="0">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36867" name="Espaço Reservado para Conteúdo 2"/>
          <p:cNvSpPr>
            <a:spLocks noGrp="1"/>
          </p:cNvSpPr>
          <p:nvPr>
            <p:ph idx="1"/>
          </p:nvPr>
        </p:nvSpPr>
        <p:spPr/>
        <p:txBody>
          <a:bodyPr/>
          <a:lstStyle/>
          <a:p>
            <a:pPr algn="just"/>
            <a:r>
              <a:rPr lang="pt-BR" sz="2400" b="1" smtClean="0">
                <a:solidFill>
                  <a:schemeClr val="tx2"/>
                </a:solidFill>
                <a:latin typeface="Times New Roman" pitchFamily="18" charset="0"/>
                <a:cs typeface="Times New Roman" pitchFamily="18" charset="0"/>
              </a:rPr>
              <a:t>PCR para Candida </a:t>
            </a:r>
          </a:p>
          <a:p>
            <a:pPr algn="just"/>
            <a:endParaRPr lang="pt-BR" sz="26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O diagnóstico rápido de infecção fúngica sistêmica ou profunda usando técnicas de DNA ainda estão em desenvolvimento, mas </a:t>
            </a:r>
            <a:r>
              <a:rPr lang="pt-BR" sz="2400" smtClean="0">
                <a:solidFill>
                  <a:schemeClr val="accent1"/>
                </a:solidFill>
                <a:latin typeface="Times New Roman" pitchFamily="18" charset="0"/>
                <a:cs typeface="Times New Roman" pitchFamily="18" charset="0"/>
              </a:rPr>
              <a:t>dados promissores existem</a:t>
            </a:r>
            <a:r>
              <a:rPr lang="pt-BR" sz="2400" smtClean="0">
                <a:latin typeface="Times New Roman" pitchFamily="18" charset="0"/>
                <a:cs typeface="Times New Roman" pitchFamily="18" charset="0"/>
              </a:rPr>
              <a:t> apoiando o diagnóstico de IC usando a amplificação por PCR do DNA de </a:t>
            </a:r>
            <a:r>
              <a:rPr lang="pt-BR" sz="2400" i="1" smtClean="0">
                <a:latin typeface="Times New Roman" pitchFamily="18" charset="0"/>
                <a:cs typeface="Times New Roman" pitchFamily="18" charset="0"/>
              </a:rPr>
              <a:t>Candida</a:t>
            </a:r>
            <a:r>
              <a:rPr lang="pt-BR" sz="2400" smtClean="0">
                <a:latin typeface="Times New Roman" pitchFamily="18" charset="0"/>
                <a:cs typeface="Times New Roman" pitchFamily="18" charset="0"/>
              </a:rPr>
              <a:t> a partir de soro ou plasma.</a:t>
            </a:r>
            <a:r>
              <a:rPr lang="pt-BR" sz="2400" baseline="50000" smtClean="0">
                <a:latin typeface="Times New Roman" pitchFamily="18" charset="0"/>
                <a:cs typeface="Times New Roman" pitchFamily="18" charset="0"/>
              </a:rPr>
              <a:t>59,60</a:t>
            </a:r>
          </a:p>
          <a:p>
            <a:pPr algn="just"/>
            <a:endParaRPr lang="pt-BR" sz="3400" baseline="50000" smtClean="0">
              <a:latin typeface="Times New Roman" pitchFamily="18" charset="0"/>
              <a:cs typeface="Times New Roman" pitchFamily="18" charset="0"/>
            </a:endParaRPr>
          </a:p>
          <a:p>
            <a:pPr algn="just">
              <a:buFont typeface="Wingdings 2" pitchFamily="18" charset="2"/>
              <a:buNone/>
            </a:pPr>
            <a:endParaRPr lang="pt-BR" sz="3400" baseline="50000" smtClean="0">
              <a:latin typeface="Times New Roman" pitchFamily="18" charset="0"/>
              <a:cs typeface="Times New Roman" pitchFamily="18" charset="0"/>
            </a:endParaRPr>
          </a:p>
          <a:p>
            <a:endParaRPr lang="pt-BR"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37891" name="Espaço Reservado para Conteúdo 2"/>
          <p:cNvSpPr>
            <a:spLocks noGrp="1"/>
          </p:cNvSpPr>
          <p:nvPr>
            <p:ph idx="1"/>
          </p:nvPr>
        </p:nvSpPr>
        <p:spPr/>
        <p:txBody>
          <a:bodyPr/>
          <a:lstStyle/>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Uma recente revisão sistemática e metanálise da </a:t>
            </a:r>
            <a:r>
              <a:rPr lang="pt-BR" sz="2400" smtClean="0">
                <a:solidFill>
                  <a:schemeClr val="accent1"/>
                </a:solidFill>
                <a:latin typeface="Times New Roman" pitchFamily="18" charset="0"/>
                <a:cs typeface="Times New Roman" pitchFamily="18" charset="0"/>
              </a:rPr>
              <a:t>PCR de </a:t>
            </a:r>
            <a:r>
              <a:rPr lang="pt-BR" sz="2400" i="1" smtClean="0">
                <a:solidFill>
                  <a:schemeClr val="accent1"/>
                </a:solidFill>
                <a:latin typeface="Times New Roman" pitchFamily="18" charset="0"/>
                <a:cs typeface="Times New Roman" pitchFamily="18" charset="0"/>
              </a:rPr>
              <a:t>Candida</a:t>
            </a:r>
            <a:r>
              <a:rPr lang="pt-BR" sz="2400" smtClean="0">
                <a:latin typeface="Times New Roman" pitchFamily="18" charset="0"/>
                <a:cs typeface="Times New Roman" pitchFamily="18" charset="0"/>
              </a:rPr>
              <a:t> concluiu que essas técnicas</a:t>
            </a:r>
            <a:r>
              <a:rPr lang="pt-BR" sz="2400" smtClean="0">
                <a:solidFill>
                  <a:schemeClr val="accent1"/>
                </a:solidFill>
                <a:latin typeface="Times New Roman" pitchFamily="18" charset="0"/>
                <a:cs typeface="Times New Roman" pitchFamily="18" charset="0"/>
              </a:rPr>
              <a:t> têm excelente sensibilidade e especificidade</a:t>
            </a:r>
            <a:r>
              <a:rPr lang="pt-BR" sz="2400" smtClean="0">
                <a:latin typeface="Times New Roman" pitchFamily="18" charset="0"/>
                <a:cs typeface="Times New Roman" pitchFamily="18" charset="0"/>
              </a:rPr>
              <a:t>  </a:t>
            </a:r>
            <a:r>
              <a:rPr lang="pt-BR" sz="2400" baseline="50000" smtClean="0">
                <a:latin typeface="Times New Roman" pitchFamily="18" charset="0"/>
                <a:cs typeface="Times New Roman" pitchFamily="18" charset="0"/>
              </a:rPr>
              <a:t>59, </a:t>
            </a:r>
            <a:r>
              <a:rPr lang="pt-BR" sz="2400" smtClean="0">
                <a:latin typeface="Times New Roman" pitchFamily="18" charset="0"/>
                <a:cs typeface="Times New Roman" pitchFamily="18" charset="0"/>
              </a:rPr>
              <a:t>enquanto um estudo comparativo prospectivo  PCR para </a:t>
            </a:r>
            <a:r>
              <a:rPr lang="pt-BR" sz="2400" i="1" smtClean="0">
                <a:latin typeface="Times New Roman" pitchFamily="18" charset="0"/>
                <a:cs typeface="Times New Roman" pitchFamily="18" charset="0"/>
              </a:rPr>
              <a:t>Candida</a:t>
            </a:r>
            <a:r>
              <a:rPr lang="pt-BR" sz="2400" smtClean="0">
                <a:latin typeface="Times New Roman" pitchFamily="18" charset="0"/>
                <a:cs typeface="Times New Roman" pitchFamily="18" charset="0"/>
              </a:rPr>
              <a:t> , BDG e cultura fúngica relatou que para pacientes com candidíase profunda confirmada, tanto o PCR como o BDG apresentaram </a:t>
            </a:r>
            <a:r>
              <a:rPr lang="pt-BR" sz="2400" smtClean="0">
                <a:solidFill>
                  <a:schemeClr val="accent1"/>
                </a:solidFill>
                <a:latin typeface="Times New Roman" pitchFamily="18" charset="0"/>
                <a:cs typeface="Times New Roman" pitchFamily="18" charset="0"/>
              </a:rPr>
              <a:t>sensibilidade significativamente superior à da hemocultura</a:t>
            </a:r>
            <a:r>
              <a:rPr lang="pt-BR" sz="2400" smtClean="0">
                <a:latin typeface="Times New Roman" pitchFamily="18" charset="0"/>
                <a:cs typeface="Times New Roman" pitchFamily="18" charset="0"/>
              </a:rPr>
              <a:t> (88%, 62% e 17%, respectivamente, n = 24) .</a:t>
            </a:r>
            <a:r>
              <a:rPr lang="pt-BR" sz="2400" baseline="50000" smtClean="0">
                <a:latin typeface="Times New Roman" pitchFamily="18" charset="0"/>
                <a:cs typeface="Times New Roman" pitchFamily="18" charset="0"/>
              </a:rPr>
              <a:t>60</a:t>
            </a:r>
            <a:endParaRPr lang="pt-BR" sz="240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Diagnóstico</a:t>
            </a:r>
            <a:endParaRPr lang="pt-BR" dirty="0">
              <a:solidFill>
                <a:schemeClr val="tx2"/>
              </a:solidFill>
            </a:endParaRPr>
          </a:p>
        </p:txBody>
      </p:sp>
      <p:sp>
        <p:nvSpPr>
          <p:cNvPr id="38915" name="Espaço Reservado para Conteúdo 2"/>
          <p:cNvSpPr>
            <a:spLocks noGrp="1"/>
          </p:cNvSpPr>
          <p:nvPr>
            <p:ph idx="1"/>
          </p:nvPr>
        </p:nvSpPr>
        <p:spPr>
          <a:xfrm>
            <a:off x="1214438" y="1473200"/>
            <a:ext cx="7720012" cy="5195888"/>
          </a:xfrm>
        </p:spPr>
        <p:txBody>
          <a:bodyPr/>
          <a:lstStyle/>
          <a:p>
            <a:pPr algn="just">
              <a:buFont typeface="Wingdings 2" pitchFamily="18" charset="2"/>
              <a:buNone/>
            </a:pPr>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Outro relato recente descreve 100% de sensibilidade da PCR no contexto da candidemia pediátrica confirmada e inclui análise de amostras de 24 neonatos.</a:t>
            </a:r>
            <a:r>
              <a:rPr lang="pt-BR" sz="2400" baseline="50000" smtClean="0">
                <a:latin typeface="Times New Roman" pitchFamily="18" charset="0"/>
                <a:cs typeface="Times New Roman" pitchFamily="18" charset="0"/>
              </a:rPr>
              <a:t>43</a:t>
            </a:r>
          </a:p>
          <a:p>
            <a:pPr algn="just">
              <a:buFont typeface="Wingdings 2" pitchFamily="18" charset="2"/>
              <a:buNone/>
            </a:pPr>
            <a:endParaRPr lang="pt-BR" sz="2400" baseline="500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 Existem dados promissores, mas esparsos, publicados para o uso do ensaio T2 Candida® em crianças, </a:t>
            </a:r>
            <a:r>
              <a:rPr lang="pt-BR" sz="2400" baseline="50000" smtClean="0">
                <a:latin typeface="Times New Roman" pitchFamily="18" charset="0"/>
                <a:cs typeface="Times New Roman" pitchFamily="18" charset="0"/>
              </a:rPr>
              <a:t>61</a:t>
            </a:r>
            <a:r>
              <a:rPr lang="pt-BR" sz="2400" smtClean="0">
                <a:latin typeface="Times New Roman" pitchFamily="18" charset="0"/>
                <a:cs typeface="Times New Roman" pitchFamily="18" charset="0"/>
              </a:rPr>
              <a:t> ainda que  não haja dados em neonatos.</a:t>
            </a:r>
          </a:p>
          <a:p>
            <a:pPr algn="just">
              <a:buFont typeface="Wingdings 2" pitchFamily="18" charset="2"/>
              <a:buNone/>
            </a:pPr>
            <a:endParaRPr lang="pt-BR" sz="2400" baseline="500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A quantidade de sangue necessária para realizar testes de PCR válidos é de cerca de </a:t>
            </a:r>
            <a:r>
              <a:rPr lang="pt-BR" sz="2400" smtClean="0">
                <a:solidFill>
                  <a:srgbClr val="FF3300"/>
                </a:solidFill>
                <a:latin typeface="Times New Roman" pitchFamily="18" charset="0"/>
                <a:cs typeface="Times New Roman" pitchFamily="18" charset="0"/>
              </a:rPr>
              <a:t>2 ml</a:t>
            </a:r>
            <a:r>
              <a:rPr lang="pt-BR" sz="2400" smtClean="0">
                <a:latin typeface="Times New Roman" pitchFamily="18" charset="0"/>
                <a:cs typeface="Times New Roman" pitchFamily="18" charset="0"/>
              </a:rPr>
              <a:t> e pode ser uma desvantagem potencial de uso em RN EPB .</a:t>
            </a:r>
            <a:endParaRPr lang="pt-BR" sz="2400" smtClean="0"/>
          </a:p>
          <a:p>
            <a:pPr algn="just"/>
            <a:endParaRPr lang="pt-BR" sz="3400" baseline="50000" smtClean="0">
              <a:latin typeface="Times New Roman" pitchFamily="18" charset="0"/>
              <a:cs typeface="Times New Roman" pitchFamily="18" charset="0"/>
            </a:endParaRPr>
          </a:p>
          <a:p>
            <a:pPr algn="just"/>
            <a:endParaRPr lang="pt-BR"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olidFill>
                <a:latin typeface="Times New Roman" pitchFamily="18" charset="0"/>
                <a:cs typeface="Times New Roman" pitchFamily="18" charset="0"/>
              </a:rPr>
              <a:t>Conclusão </a:t>
            </a:r>
            <a:endParaRPr lang="pt-BR" b="1" dirty="0">
              <a:solidFill>
                <a:schemeClr val="tx2"/>
              </a:solidFill>
              <a:latin typeface="Times New Roman" pitchFamily="18" charset="0"/>
              <a:cs typeface="Times New Roman" pitchFamily="18" charset="0"/>
            </a:endParaRPr>
          </a:p>
        </p:txBody>
      </p:sp>
      <p:sp>
        <p:nvSpPr>
          <p:cNvPr id="39939" name="Espaço Reservado para Conteúdo 2"/>
          <p:cNvSpPr>
            <a:spLocks noGrp="1"/>
          </p:cNvSpPr>
          <p:nvPr>
            <p:ph idx="1"/>
          </p:nvPr>
        </p:nvSpPr>
        <p:spPr/>
        <p:txBody>
          <a:bodyPr/>
          <a:lstStyle/>
          <a:p>
            <a:pPr algn="just"/>
            <a:endParaRPr lang="pt-BR" sz="2400" smtClean="0">
              <a:latin typeface="Times New Roman" pitchFamily="18" charset="0"/>
              <a:cs typeface="Times New Roman" pitchFamily="18" charset="0"/>
            </a:endParaRPr>
          </a:p>
          <a:p>
            <a:pPr algn="just"/>
            <a:r>
              <a:rPr lang="pt-BR" sz="2400" smtClean="0">
                <a:solidFill>
                  <a:schemeClr val="accent1"/>
                </a:solidFill>
                <a:latin typeface="Times New Roman" pitchFamily="18" charset="0"/>
                <a:cs typeface="Times New Roman" pitchFamily="18" charset="0"/>
              </a:rPr>
              <a:t>O tratamento oportuno</a:t>
            </a:r>
            <a:r>
              <a:rPr lang="pt-BR" sz="2400" smtClean="0">
                <a:latin typeface="Times New Roman" pitchFamily="18" charset="0"/>
                <a:cs typeface="Times New Roman" pitchFamily="18" charset="0"/>
              </a:rPr>
              <a:t>, efetivo e adequado das infecções invasivas por Candida na Unidade Neonatal </a:t>
            </a:r>
            <a:r>
              <a:rPr lang="pt-BR" sz="2400" smtClean="0">
                <a:solidFill>
                  <a:schemeClr val="accent1"/>
                </a:solidFill>
                <a:latin typeface="Times New Roman" pitchFamily="18" charset="0"/>
                <a:cs typeface="Times New Roman" pitchFamily="18" charset="0"/>
              </a:rPr>
              <a:t>é essencial para minimizar a morbimortalidade .</a:t>
            </a:r>
          </a:p>
          <a:p>
            <a:pPr algn="just">
              <a:buFont typeface="Wingdings 2" pitchFamily="18" charset="2"/>
              <a:buNone/>
            </a:pPr>
            <a:endParaRPr lang="pt-BR" sz="2400" smtClean="0">
              <a:solidFill>
                <a:schemeClr val="accent1"/>
              </a:solidFill>
              <a:latin typeface="Times New Roman" pitchFamily="18" charset="0"/>
              <a:cs typeface="Times New Roman" pitchFamily="18" charset="0"/>
            </a:endParaRPr>
          </a:p>
          <a:p>
            <a:pPr algn="just"/>
            <a:r>
              <a:rPr lang="pt-BR" sz="2400" smtClean="0">
                <a:solidFill>
                  <a:srgbClr val="FF3300"/>
                </a:solidFill>
                <a:latin typeface="Times New Roman" pitchFamily="18" charset="0"/>
                <a:cs typeface="Times New Roman" pitchFamily="18" charset="0"/>
              </a:rPr>
              <a:t>A capacidade de diagnosticar</a:t>
            </a:r>
            <a:r>
              <a:rPr lang="pt-BR" sz="2400" smtClean="0">
                <a:latin typeface="Times New Roman" pitchFamily="18" charset="0"/>
                <a:cs typeface="Times New Roman" pitchFamily="18" charset="0"/>
              </a:rPr>
              <a:t> efetivamente essas infecções </a:t>
            </a:r>
            <a:r>
              <a:rPr lang="pt-BR" sz="2400" smtClean="0">
                <a:solidFill>
                  <a:srgbClr val="FF3300"/>
                </a:solidFill>
                <a:latin typeface="Times New Roman" pitchFamily="18" charset="0"/>
                <a:cs typeface="Times New Roman" pitchFamily="18" charset="0"/>
              </a:rPr>
              <a:t>é limitada</a:t>
            </a:r>
            <a:r>
              <a:rPr lang="pt-BR" sz="2400" smtClean="0">
                <a:latin typeface="Times New Roman" pitchFamily="18" charset="0"/>
                <a:cs typeface="Times New Roman" pitchFamily="18" charset="0"/>
              </a:rPr>
              <a:t>. </a:t>
            </a:r>
            <a:r>
              <a:rPr lang="pt-BR" sz="2400" smtClean="0">
                <a:solidFill>
                  <a:srgbClr val="FF3300"/>
                </a:solidFill>
                <a:latin typeface="Times New Roman" pitchFamily="18" charset="0"/>
                <a:cs typeface="Times New Roman" pitchFamily="18" charset="0"/>
              </a:rPr>
              <a:t>A cultura de fungos</a:t>
            </a:r>
            <a:r>
              <a:rPr lang="pt-BR" sz="2400" smtClean="0">
                <a:latin typeface="Times New Roman" pitchFamily="18" charset="0"/>
                <a:cs typeface="Times New Roman" pitchFamily="18" charset="0"/>
              </a:rPr>
              <a:t> tem uma </a:t>
            </a:r>
            <a:r>
              <a:rPr lang="pt-BR" sz="2400" smtClean="0">
                <a:solidFill>
                  <a:srgbClr val="FF3300"/>
                </a:solidFill>
                <a:latin typeface="Times New Roman" pitchFamily="18" charset="0"/>
                <a:cs typeface="Times New Roman" pitchFamily="18" charset="0"/>
              </a:rPr>
              <a:t>taxa falso negativa</a:t>
            </a:r>
            <a:r>
              <a:rPr lang="pt-BR" sz="2400" smtClean="0">
                <a:latin typeface="Times New Roman" pitchFamily="18" charset="0"/>
                <a:cs typeface="Times New Roman" pitchFamily="18" charset="0"/>
              </a:rPr>
              <a:t>, portanto, </a:t>
            </a:r>
            <a:r>
              <a:rPr lang="pt-BR" sz="2400" smtClean="0">
                <a:solidFill>
                  <a:schemeClr val="accent1"/>
                </a:solidFill>
                <a:latin typeface="Times New Roman" pitchFamily="18" charset="0"/>
                <a:cs typeface="Times New Roman" pitchFamily="18" charset="0"/>
              </a:rPr>
              <a:t>o tratamento é geralmente iniciado de forma empírica.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accent1"/>
                </a:solidFill>
                <a:latin typeface="Times New Roman" pitchFamily="18" charset="0"/>
                <a:cs typeface="Times New Roman" pitchFamily="18" charset="0"/>
              </a:rPr>
              <a:t>Conclusão</a:t>
            </a:r>
            <a:endParaRPr lang="pt-BR" dirty="0">
              <a:solidFill>
                <a:schemeClr val="accent1"/>
              </a:solidFill>
            </a:endParaRPr>
          </a:p>
        </p:txBody>
      </p:sp>
      <p:sp>
        <p:nvSpPr>
          <p:cNvPr id="40963" name="Espaço Reservado para Conteúdo 2"/>
          <p:cNvSpPr>
            <a:spLocks noGrp="1"/>
          </p:cNvSpPr>
          <p:nvPr>
            <p:ph idx="1"/>
          </p:nvPr>
        </p:nvSpPr>
        <p:spPr/>
        <p:txBody>
          <a:bodyPr/>
          <a:lstStyle/>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Melhorar o rendimento diagnóstico teria benefícios substanciais, incluindo uma melhor precisão dos relatórios epidemiológicos, a capacidade de fornecer de tratamento guiados microbiologicamente e a garantia de investigações apropriadas.</a:t>
            </a:r>
          </a:p>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 No futuro próximo, existe um papel potencial para os testes  adjuvantes. Os dois candidatos mais promissores o  BDG e a PCR para </a:t>
            </a:r>
            <a:r>
              <a:rPr lang="pt-BR" sz="2400" i="1" smtClean="0">
                <a:latin typeface="Times New Roman" pitchFamily="18" charset="0"/>
                <a:cs typeface="Times New Roman" pitchFamily="18" charset="0"/>
              </a:rPr>
              <a:t>Candida.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accent1"/>
                </a:solidFill>
                <a:latin typeface="Times New Roman" pitchFamily="18" charset="0"/>
                <a:cs typeface="Times New Roman" pitchFamily="18" charset="0"/>
              </a:rPr>
              <a:t>Reconhecimentos </a:t>
            </a:r>
            <a:endParaRPr lang="pt-BR" b="1" dirty="0">
              <a:solidFill>
                <a:schemeClr val="accent1"/>
              </a:solidFill>
              <a:latin typeface="Times New Roman" pitchFamily="18" charset="0"/>
              <a:cs typeface="Times New Roman" pitchFamily="18" charset="0"/>
            </a:endParaRPr>
          </a:p>
        </p:txBody>
      </p:sp>
      <p:sp>
        <p:nvSpPr>
          <p:cNvPr id="41987" name="Espaço Reservado para Conteúdo 2"/>
          <p:cNvSpPr>
            <a:spLocks noGrp="1"/>
          </p:cNvSpPr>
          <p:nvPr>
            <p:ph idx="1"/>
          </p:nvPr>
        </p:nvSpPr>
        <p:spPr/>
        <p:txBody>
          <a:bodyPr/>
          <a:lstStyle/>
          <a:p>
            <a:pPr algn="just"/>
            <a:endParaRPr lang="pt-BR" sz="2400" smtClean="0">
              <a:latin typeface="Times New Roman" pitchFamily="18" charset="0"/>
              <a:cs typeface="Times New Roman" pitchFamily="18" charset="0"/>
            </a:endParaRPr>
          </a:p>
          <a:p>
            <a:pPr algn="just"/>
            <a:r>
              <a:rPr lang="pt-BR" sz="2400" smtClean="0">
                <a:latin typeface="Times New Roman" pitchFamily="18" charset="0"/>
                <a:cs typeface="Times New Roman" pitchFamily="18" charset="0"/>
              </a:rPr>
              <a:t>Este trabalho foi apoiado pelo MRC e pela Universidade de Aberdeen (MRC Center for Medical Mycology) e pelo prêmio estratégico de confiança Wellcome - imunologia fúngica de micologia médica.</a:t>
            </a:r>
          </a:p>
          <a:p>
            <a:endParaRPr lang="pt-BR" smtClean="0"/>
          </a:p>
          <a:p>
            <a:pPr algn="just"/>
            <a:r>
              <a:rPr lang="pt-BR" sz="2400" smtClean="0">
                <a:latin typeface="Times New Roman" pitchFamily="18" charset="0"/>
                <a:cs typeface="Times New Roman" pitchFamily="18" charset="0"/>
              </a:rPr>
              <a:t>Sem conflitos de interesse.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vert="horz" wrap="square" lIns="91440" tIns="45720" rIns="91440" bIns="45720" numCol="1" anchorCtr="0" compatLnSpc="1">
            <a:prstTxWarp prst="textNoShape">
              <a:avLst/>
            </a:prstTxWarp>
          </a:bodyPr>
          <a:lstStyle/>
          <a:p>
            <a:r>
              <a:rPr lang="pt-BR" b="1" smtClean="0">
                <a:solidFill>
                  <a:schemeClr val="tx2"/>
                </a:solidFill>
                <a:effectLst>
                  <a:outerShdw blurRad="38100" dist="38100" dir="2700000" algn="tl">
                    <a:srgbClr val="C0C0C0"/>
                  </a:outerShdw>
                </a:effectLst>
                <a:latin typeface="Times New Roman" pitchFamily="18" charset="0"/>
                <a:cs typeface="Times New Roman" pitchFamily="18" charset="0"/>
              </a:rPr>
              <a:t>ABSTRACT</a:t>
            </a:r>
          </a:p>
        </p:txBody>
      </p:sp>
      <p:pic>
        <p:nvPicPr>
          <p:cNvPr id="66563" name="Picture 2"/>
          <p:cNvPicPr>
            <a:picLocks noGrp="1" noChangeAspect="1" noChangeArrowheads="1"/>
          </p:cNvPicPr>
          <p:nvPr>
            <p:ph idx="4294967295"/>
          </p:nvPr>
        </p:nvPicPr>
        <p:blipFill>
          <a:blip r:embed="rId2"/>
          <a:srcRect/>
          <a:stretch>
            <a:fillRect/>
          </a:stretch>
        </p:blipFill>
        <p:spPr>
          <a:xfrm>
            <a:off x="1285875" y="1643063"/>
            <a:ext cx="7478713" cy="3857625"/>
          </a:xfrm>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vert="horz" wrap="square" lIns="91440" tIns="45720" rIns="91440" bIns="45720" numCol="1" anchorCtr="0" compatLnSpc="1">
            <a:prstTxWarp prst="textNoShape">
              <a:avLst/>
            </a:prstTxWarp>
          </a:bodyPr>
          <a:lstStyle/>
          <a:p>
            <a:r>
              <a:rPr lang="pt-BR" b="1" smtClean="0">
                <a:effectLst>
                  <a:outerShdw blurRad="38100" dist="38100" dir="2700000" algn="tl">
                    <a:srgbClr val="C0C0C0"/>
                  </a:outerShdw>
                </a:effectLst>
                <a:latin typeface="Times New Roman" pitchFamily="18" charset="0"/>
                <a:cs typeface="Times New Roman" pitchFamily="18" charset="0"/>
              </a:rPr>
              <a:t>REFERENCES</a:t>
            </a:r>
          </a:p>
        </p:txBody>
      </p:sp>
      <p:sp>
        <p:nvSpPr>
          <p:cNvPr id="3" name="Espaço Reservado para Conteúdo 2"/>
          <p:cNvSpPr>
            <a:spLocks noGrp="1"/>
          </p:cNvSpPr>
          <p:nvPr>
            <p:ph idx="1"/>
          </p:nvPr>
        </p:nvSpPr>
        <p:spPr>
          <a:xfrm>
            <a:off x="1000125" y="1214438"/>
            <a:ext cx="7934325" cy="5429250"/>
          </a:xfrm>
        </p:spPr>
        <p:txBody>
          <a:bodyPr>
            <a:normAutofit/>
          </a:bodyPr>
          <a:lstStyle/>
          <a:p>
            <a:pPr marL="539496" indent="-457200" algn="just" fontAlgn="auto">
              <a:spcAft>
                <a:spcPts val="0"/>
              </a:spcAft>
              <a:buFont typeface="Wingdings 2"/>
              <a:buNone/>
              <a:defRPr/>
            </a:pPr>
            <a:r>
              <a:rPr lang="en-US" sz="1800" b="1" dirty="0" smtClean="0">
                <a:latin typeface="Times New Roman" pitchFamily="18" charset="0"/>
                <a:cs typeface="Times New Roman" pitchFamily="18" charset="0"/>
              </a:rPr>
              <a:t>1</a:t>
            </a:r>
            <a:r>
              <a:rPr lang="en-US" sz="1800" dirty="0" smtClean="0">
                <a:latin typeface="Times New Roman" pitchFamily="18" charset="0"/>
                <a:cs typeface="Times New Roman" pitchFamily="18" charset="0"/>
              </a:rPr>
              <a:t> Stuart SM, Lane AT. Candida and </a:t>
            </a:r>
            <a:r>
              <a:rPr lang="en-US" sz="1800" dirty="0" err="1" smtClean="0">
                <a:latin typeface="Times New Roman" pitchFamily="18" charset="0"/>
                <a:cs typeface="Times New Roman" pitchFamily="18" charset="0"/>
              </a:rPr>
              <a:t>Malassezia</a:t>
            </a:r>
            <a:r>
              <a:rPr lang="en-US" sz="1800" dirty="0" smtClean="0">
                <a:latin typeface="Times New Roman" pitchFamily="18" charset="0"/>
                <a:cs typeface="Times New Roman" pitchFamily="18" charset="0"/>
              </a:rPr>
              <a:t> as nursery </a:t>
            </a:r>
            <a:r>
              <a:rPr lang="pt-BR" sz="1800" dirty="0" err="1" smtClean="0">
                <a:latin typeface="Times New Roman" pitchFamily="18" charset="0"/>
                <a:cs typeface="Times New Roman" pitchFamily="18" charset="0"/>
              </a:rPr>
              <a:t>pathogens</a:t>
            </a:r>
            <a:r>
              <a:rPr lang="pt-BR" sz="1800" dirty="0" smtClean="0">
                <a:latin typeface="Times New Roman" pitchFamily="18" charset="0"/>
                <a:cs typeface="Times New Roman" pitchFamily="18" charset="0"/>
              </a:rPr>
              <a:t>. </a:t>
            </a:r>
            <a:r>
              <a:rPr lang="pt-BR" sz="1800" i="1" dirty="0" err="1" smtClean="0">
                <a:latin typeface="Times New Roman" pitchFamily="18" charset="0"/>
                <a:cs typeface="Times New Roman" pitchFamily="18" charset="0"/>
              </a:rPr>
              <a:t>Semin</a:t>
            </a:r>
            <a:r>
              <a:rPr lang="pt-BR" sz="1800" i="1" dirty="0" smtClean="0">
                <a:latin typeface="Times New Roman" pitchFamily="18" charset="0"/>
                <a:cs typeface="Times New Roman" pitchFamily="18" charset="0"/>
              </a:rPr>
              <a:t> </a:t>
            </a:r>
            <a:r>
              <a:rPr lang="pt-BR" sz="1800" i="1" dirty="0" err="1" smtClean="0">
                <a:latin typeface="Times New Roman" pitchFamily="18" charset="0"/>
                <a:cs typeface="Times New Roman" pitchFamily="18" charset="0"/>
              </a:rPr>
              <a:t>Dermatol</a:t>
            </a:r>
            <a:r>
              <a:rPr lang="pt-BR" sz="1800" i="1" dirty="0" smtClean="0">
                <a:latin typeface="Times New Roman" pitchFamily="18" charset="0"/>
                <a:cs typeface="Times New Roman" pitchFamily="18" charset="0"/>
              </a:rPr>
              <a:t> 1992;</a:t>
            </a:r>
            <a:r>
              <a:rPr lang="pt-BR" sz="1800" b="1" i="1" dirty="0" smtClean="0">
                <a:latin typeface="Times New Roman" pitchFamily="18" charset="0"/>
                <a:cs typeface="Times New Roman" pitchFamily="18" charset="0"/>
              </a:rPr>
              <a:t>11(1):19−23.</a:t>
            </a:r>
          </a:p>
          <a:p>
            <a:pPr marL="539496" indent="-457200" algn="just" fontAlgn="auto">
              <a:spcAft>
                <a:spcPts val="0"/>
              </a:spcAft>
              <a:buFont typeface="Wingdings 2"/>
              <a:buNone/>
              <a:defRPr/>
            </a:pPr>
            <a:r>
              <a:rPr lang="pt-BR" sz="1800" b="1" dirty="0" smtClean="0">
                <a:latin typeface="Times New Roman" pitchFamily="18" charset="0"/>
                <a:cs typeface="Times New Roman" pitchFamily="18" charset="0"/>
              </a:rPr>
              <a:t>2 </a:t>
            </a:r>
            <a:r>
              <a:rPr lang="pt-BR" sz="1800" dirty="0" smtClean="0">
                <a:latin typeface="Times New Roman" pitchFamily="18" charset="0"/>
                <a:cs typeface="Times New Roman" pitchFamily="18" charset="0"/>
              </a:rPr>
              <a:t>Chang HJ, Miller HL, </a:t>
            </a:r>
            <a:r>
              <a:rPr lang="pt-BR" sz="1800" dirty="0" err="1" smtClean="0">
                <a:latin typeface="Times New Roman" pitchFamily="18" charset="0"/>
                <a:cs typeface="Times New Roman" pitchFamily="18" charset="0"/>
              </a:rPr>
              <a:t>Watkins</a:t>
            </a:r>
            <a:r>
              <a:rPr lang="pt-BR" sz="1800" dirty="0" smtClean="0">
                <a:latin typeface="Times New Roman" pitchFamily="18" charset="0"/>
                <a:cs typeface="Times New Roman" pitchFamily="18" charset="0"/>
              </a:rPr>
              <a:t> N, </a:t>
            </a:r>
            <a:r>
              <a:rPr lang="pt-BR" sz="1800" dirty="0" err="1" smtClean="0">
                <a:latin typeface="Times New Roman" pitchFamily="18" charset="0"/>
                <a:cs typeface="Times New Roman" pitchFamily="18" charset="0"/>
              </a:rPr>
              <a:t>Arduino</a:t>
            </a:r>
            <a:r>
              <a:rPr lang="pt-BR" sz="1800" dirty="0" smtClean="0">
                <a:latin typeface="Times New Roman" pitchFamily="18" charset="0"/>
                <a:cs typeface="Times New Roman" pitchFamily="18" charset="0"/>
              </a:rPr>
              <a:t> MJ, </a:t>
            </a:r>
            <a:r>
              <a:rPr lang="pt-BR" sz="1800" dirty="0" err="1" smtClean="0">
                <a:latin typeface="Times New Roman" pitchFamily="18" charset="0"/>
                <a:cs typeface="Times New Roman" pitchFamily="18" charset="0"/>
              </a:rPr>
              <a:t>Ashford</a:t>
            </a:r>
            <a:r>
              <a:rPr lang="pt-BR" sz="1800" dirty="0" smtClean="0">
                <a:latin typeface="Times New Roman" pitchFamily="18" charset="0"/>
                <a:cs typeface="Times New Roman" pitchFamily="18" charset="0"/>
              </a:rPr>
              <a:t> DA, </a:t>
            </a:r>
            <a:r>
              <a:rPr lang="en-US" sz="1800" dirty="0" err="1" smtClean="0">
                <a:latin typeface="Times New Roman" pitchFamily="18" charset="0"/>
                <a:cs typeface="Times New Roman" pitchFamily="18" charset="0"/>
              </a:rPr>
              <a:t>Midgley</a:t>
            </a:r>
            <a:r>
              <a:rPr lang="en-US" sz="1800" dirty="0" smtClean="0">
                <a:latin typeface="Times New Roman" pitchFamily="18" charset="0"/>
                <a:cs typeface="Times New Roman" pitchFamily="18" charset="0"/>
              </a:rPr>
              <a:t> G, et al. An Epidemic of </a:t>
            </a:r>
            <a:r>
              <a:rPr lang="en-US" sz="1800" i="1" dirty="0" err="1" smtClean="0">
                <a:latin typeface="Times New Roman" pitchFamily="18" charset="0"/>
                <a:cs typeface="Times New Roman" pitchFamily="18" charset="0"/>
              </a:rPr>
              <a:t>Malassezia</a:t>
            </a:r>
            <a:r>
              <a:rPr lang="en-US" sz="1800" i="1" dirty="0" smtClean="0">
                <a:latin typeface="Times New Roman" pitchFamily="18" charset="0"/>
                <a:cs typeface="Times New Roman" pitchFamily="18" charset="0"/>
              </a:rPr>
              <a:t> </a:t>
            </a:r>
            <a:r>
              <a:rPr lang="en-US" sz="1800" i="1" dirty="0" err="1" smtClean="0">
                <a:latin typeface="Times New Roman" pitchFamily="18" charset="0"/>
                <a:cs typeface="Times New Roman" pitchFamily="18" charset="0"/>
              </a:rPr>
              <a:t>pachydermatis</a:t>
            </a:r>
            <a:r>
              <a:rPr lang="en-US" sz="1800" i="1" dirty="0" smtClean="0">
                <a:latin typeface="Times New Roman" pitchFamily="18" charset="0"/>
                <a:cs typeface="Times New Roman" pitchFamily="18" charset="0"/>
              </a:rPr>
              <a:t> in an </a:t>
            </a:r>
            <a:r>
              <a:rPr lang="en-US" sz="1800" dirty="0" smtClean="0">
                <a:latin typeface="Times New Roman" pitchFamily="18" charset="0"/>
                <a:cs typeface="Times New Roman" pitchFamily="18" charset="0"/>
              </a:rPr>
              <a:t>Intensive Care Nursery Associated with Colonization of Health Care Workers’ Pet Dogs. </a:t>
            </a:r>
            <a:r>
              <a:rPr lang="en-US" sz="1800" i="1" dirty="0" smtClean="0">
                <a:latin typeface="Times New Roman" pitchFamily="18" charset="0"/>
                <a:cs typeface="Times New Roman" pitchFamily="18" charset="0"/>
              </a:rPr>
              <a:t>N </a:t>
            </a:r>
            <a:r>
              <a:rPr lang="en-US" sz="1800" i="1" dirty="0" err="1" smtClean="0">
                <a:latin typeface="Times New Roman" pitchFamily="18" charset="0"/>
                <a:cs typeface="Times New Roman" pitchFamily="18" charset="0"/>
              </a:rPr>
              <a:t>Engl</a:t>
            </a:r>
            <a:r>
              <a:rPr lang="en-US" sz="1800" i="1" dirty="0" smtClean="0">
                <a:latin typeface="Times New Roman" pitchFamily="18" charset="0"/>
                <a:cs typeface="Times New Roman" pitchFamily="18" charset="0"/>
              </a:rPr>
              <a:t> J Med 1998;</a:t>
            </a:r>
            <a:r>
              <a:rPr lang="en-US" sz="1800" b="1" i="1" dirty="0" smtClean="0">
                <a:latin typeface="Times New Roman" pitchFamily="18" charset="0"/>
                <a:cs typeface="Times New Roman" pitchFamily="18" charset="0"/>
              </a:rPr>
              <a:t>338(11):706−711.</a:t>
            </a:r>
          </a:p>
          <a:p>
            <a:pPr marL="539496" indent="-457200" algn="just" fontAlgn="auto">
              <a:spcAft>
                <a:spcPts val="0"/>
              </a:spcAft>
              <a:buFont typeface="Wingdings 2"/>
              <a:buNone/>
              <a:defRPr/>
            </a:pPr>
            <a:r>
              <a:rPr lang="en-US" sz="1800" b="1" dirty="0" smtClean="0">
                <a:latin typeface="Times New Roman" pitchFamily="18" charset="0"/>
                <a:cs typeface="Times New Roman" pitchFamily="18" charset="0"/>
              </a:rPr>
              <a:t>3 </a:t>
            </a:r>
            <a:r>
              <a:rPr lang="en-US" sz="1800" dirty="0" err="1" smtClean="0">
                <a:latin typeface="Times New Roman" pitchFamily="18" charset="0"/>
                <a:cs typeface="Times New Roman" pitchFamily="18" charset="0"/>
              </a:rPr>
              <a:t>Amod</a:t>
            </a:r>
            <a:r>
              <a:rPr lang="en-US" sz="1800" dirty="0" smtClean="0">
                <a:latin typeface="Times New Roman" pitchFamily="18" charset="0"/>
                <a:cs typeface="Times New Roman" pitchFamily="18" charset="0"/>
              </a:rPr>
              <a:t> FC, </a:t>
            </a:r>
            <a:r>
              <a:rPr lang="en-US" sz="1800" dirty="0" err="1" smtClean="0">
                <a:latin typeface="Times New Roman" pitchFamily="18" charset="0"/>
                <a:cs typeface="Times New Roman" pitchFamily="18" charset="0"/>
              </a:rPr>
              <a:t>Coovadia</a:t>
            </a:r>
            <a:r>
              <a:rPr lang="en-US" sz="1800" dirty="0" smtClean="0">
                <a:latin typeface="Times New Roman" pitchFamily="18" charset="0"/>
                <a:cs typeface="Times New Roman" pitchFamily="18" charset="0"/>
              </a:rPr>
              <a:t> YM, </a:t>
            </a:r>
            <a:r>
              <a:rPr lang="en-US" sz="1800" dirty="0" err="1" smtClean="0">
                <a:latin typeface="Times New Roman" pitchFamily="18" charset="0"/>
                <a:cs typeface="Times New Roman" pitchFamily="18" charset="0"/>
              </a:rPr>
              <a:t>Pillay</a:t>
            </a:r>
            <a:r>
              <a:rPr lang="en-US" sz="1800" dirty="0" smtClean="0">
                <a:latin typeface="Times New Roman" pitchFamily="18" charset="0"/>
                <a:cs typeface="Times New Roman" pitchFamily="18" charset="0"/>
              </a:rPr>
              <a:t> T, </a:t>
            </a:r>
            <a:r>
              <a:rPr lang="en-US" sz="1800" dirty="0" err="1" smtClean="0">
                <a:latin typeface="Times New Roman" pitchFamily="18" charset="0"/>
                <a:cs typeface="Times New Roman" pitchFamily="18" charset="0"/>
              </a:rPr>
              <a:t>Ducasse</a:t>
            </a:r>
            <a:r>
              <a:rPr lang="en-US" sz="1800" dirty="0" smtClean="0">
                <a:latin typeface="Times New Roman" pitchFamily="18" charset="0"/>
                <a:cs typeface="Times New Roman" pitchFamily="18" charset="0"/>
              </a:rPr>
              <a:t> G. Primary </a:t>
            </a:r>
            <a:r>
              <a:rPr lang="en-US" sz="1800" dirty="0" err="1" smtClean="0">
                <a:latin typeface="Times New Roman" pitchFamily="18" charset="0"/>
                <a:cs typeface="Times New Roman" pitchFamily="18" charset="0"/>
              </a:rPr>
              <a:t>cutaneous</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aspergillosis</a:t>
            </a:r>
            <a:r>
              <a:rPr lang="en-US" sz="1800" dirty="0" smtClean="0">
                <a:latin typeface="Times New Roman" pitchFamily="18" charset="0"/>
                <a:cs typeface="Times New Roman" pitchFamily="18" charset="0"/>
              </a:rPr>
              <a:t> in ventilated neonates. </a:t>
            </a:r>
            <a:r>
              <a:rPr lang="en-US" sz="1800" i="1" dirty="0" err="1" smtClean="0">
                <a:latin typeface="Times New Roman" pitchFamily="18" charset="0"/>
                <a:cs typeface="Times New Roman" pitchFamily="18" charset="0"/>
              </a:rPr>
              <a:t>Pediatr</a:t>
            </a:r>
            <a:r>
              <a:rPr lang="en-US" sz="1800" i="1" dirty="0" smtClean="0">
                <a:latin typeface="Times New Roman" pitchFamily="18" charset="0"/>
                <a:cs typeface="Times New Roman" pitchFamily="18" charset="0"/>
              </a:rPr>
              <a:t> Infect </a:t>
            </a:r>
            <a:r>
              <a:rPr lang="en-US" sz="1800" i="1" dirty="0" err="1" smtClean="0">
                <a:latin typeface="Times New Roman" pitchFamily="18" charset="0"/>
                <a:cs typeface="Times New Roman" pitchFamily="18" charset="0"/>
              </a:rPr>
              <a:t>Dis</a:t>
            </a:r>
            <a:r>
              <a:rPr lang="en-US" sz="1800" i="1" dirty="0" smtClean="0">
                <a:latin typeface="Times New Roman" pitchFamily="18" charset="0"/>
                <a:cs typeface="Times New Roman" pitchFamily="18" charset="0"/>
              </a:rPr>
              <a:t> J </a:t>
            </a:r>
            <a:r>
              <a:rPr lang="pt-BR" sz="1800" dirty="0" smtClean="0">
                <a:latin typeface="Times New Roman" pitchFamily="18" charset="0"/>
                <a:cs typeface="Times New Roman" pitchFamily="18" charset="0"/>
              </a:rPr>
              <a:t>2000;</a:t>
            </a:r>
            <a:r>
              <a:rPr lang="pt-BR" sz="1800" b="1" dirty="0" smtClean="0">
                <a:latin typeface="Times New Roman" pitchFamily="18" charset="0"/>
                <a:cs typeface="Times New Roman" pitchFamily="18" charset="0"/>
              </a:rPr>
              <a:t>19(5):482−3.</a:t>
            </a:r>
          </a:p>
          <a:p>
            <a:pPr marL="539496" indent="-457200" algn="just" fontAlgn="auto">
              <a:spcAft>
                <a:spcPts val="0"/>
              </a:spcAft>
              <a:buFont typeface="Wingdings 2"/>
              <a:buNone/>
              <a:defRPr/>
            </a:pPr>
            <a:r>
              <a:rPr lang="de-DE" sz="1800" b="1" dirty="0" smtClean="0">
                <a:latin typeface="Times New Roman" pitchFamily="18" charset="0"/>
                <a:cs typeface="Times New Roman" pitchFamily="18" charset="0"/>
              </a:rPr>
              <a:t>4 </a:t>
            </a:r>
            <a:r>
              <a:rPr lang="de-DE" sz="1800" dirty="0" smtClean="0">
                <a:latin typeface="Times New Roman" pitchFamily="18" charset="0"/>
                <a:cs typeface="Times New Roman" pitchFamily="18" charset="0"/>
              </a:rPr>
              <a:t>Groll AH, Jaeger G, Allendorf A, Herrmann G, Schloesser </a:t>
            </a:r>
            <a:r>
              <a:rPr lang="pt-BR" sz="1800" dirty="0" smtClean="0">
                <a:latin typeface="Times New Roman" pitchFamily="18" charset="0"/>
                <a:cs typeface="Times New Roman" pitchFamily="18" charset="0"/>
              </a:rPr>
              <a:t>R, </a:t>
            </a:r>
            <a:r>
              <a:rPr lang="pt-BR" sz="1800" dirty="0" err="1" smtClean="0">
                <a:latin typeface="Times New Roman" pitchFamily="18" charset="0"/>
                <a:cs typeface="Times New Roman" pitchFamily="18" charset="0"/>
              </a:rPr>
              <a:t>von</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Loewenich</a:t>
            </a:r>
            <a:r>
              <a:rPr lang="pt-BR" sz="1800" dirty="0" smtClean="0">
                <a:latin typeface="Times New Roman" pitchFamily="18" charset="0"/>
                <a:cs typeface="Times New Roman" pitchFamily="18" charset="0"/>
              </a:rPr>
              <a:t> V. </a:t>
            </a:r>
            <a:r>
              <a:rPr lang="pt-BR" sz="1800" dirty="0" err="1" smtClean="0">
                <a:latin typeface="Times New Roman" pitchFamily="18" charset="0"/>
                <a:cs typeface="Times New Roman" pitchFamily="18" charset="0"/>
              </a:rPr>
              <a:t>Invasive</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pulmonary</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aspergillosis</a:t>
            </a:r>
            <a:r>
              <a:rPr lang="pt-BR" sz="1800" dirty="0" smtClean="0">
                <a:latin typeface="Times New Roman" pitchFamily="18" charset="0"/>
                <a:cs typeface="Times New Roman" pitchFamily="18" charset="0"/>
              </a:rPr>
              <a:t> in </a:t>
            </a:r>
            <a:r>
              <a:rPr lang="en-US" sz="1800" dirty="0" smtClean="0">
                <a:latin typeface="Times New Roman" pitchFamily="18" charset="0"/>
                <a:cs typeface="Times New Roman" pitchFamily="18" charset="0"/>
              </a:rPr>
              <a:t>a critically ill neonate: case report and review of invasive </a:t>
            </a:r>
            <a:r>
              <a:rPr lang="en-US" sz="1800" dirty="0" err="1" smtClean="0">
                <a:latin typeface="Times New Roman" pitchFamily="18" charset="0"/>
                <a:cs typeface="Times New Roman" pitchFamily="18" charset="0"/>
              </a:rPr>
              <a:t>aspergillosis</a:t>
            </a:r>
            <a:r>
              <a:rPr lang="en-US" sz="1800" dirty="0" smtClean="0">
                <a:latin typeface="Times New Roman" pitchFamily="18" charset="0"/>
                <a:cs typeface="Times New Roman" pitchFamily="18" charset="0"/>
              </a:rPr>
              <a:t> during the </a:t>
            </a:r>
            <a:r>
              <a:rPr lang="en-US" sz="1800" dirty="0" err="1" smtClean="0">
                <a:latin typeface="Times New Roman" pitchFamily="18" charset="0"/>
                <a:cs typeface="Times New Roman" pitchFamily="18" charset="0"/>
              </a:rPr>
              <a:t>fi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rst</a:t>
            </a:r>
            <a:r>
              <a:rPr lang="en-US" sz="1800" dirty="0" smtClean="0">
                <a:latin typeface="Times New Roman" pitchFamily="18" charset="0"/>
                <a:cs typeface="Times New Roman" pitchFamily="18" charset="0"/>
              </a:rPr>
              <a:t> 3 months of life. </a:t>
            </a:r>
            <a:r>
              <a:rPr lang="en-US" sz="1800" i="1" dirty="0" err="1" smtClean="0">
                <a:latin typeface="Times New Roman" pitchFamily="18" charset="0"/>
                <a:cs typeface="Times New Roman" pitchFamily="18" charset="0"/>
              </a:rPr>
              <a:t>Clin</a:t>
            </a:r>
            <a:r>
              <a:rPr lang="en-US" sz="1800" i="1" dirty="0" smtClean="0">
                <a:latin typeface="Times New Roman" pitchFamily="18" charset="0"/>
                <a:cs typeface="Times New Roman" pitchFamily="18" charset="0"/>
              </a:rPr>
              <a:t> Infect </a:t>
            </a:r>
            <a:r>
              <a:rPr lang="en-US" sz="1800" i="1" dirty="0" err="1" smtClean="0">
                <a:latin typeface="Times New Roman" pitchFamily="18" charset="0"/>
                <a:cs typeface="Times New Roman" pitchFamily="18" charset="0"/>
              </a:rPr>
              <a:t>Dis</a:t>
            </a:r>
            <a:r>
              <a:rPr lang="en-US" sz="1800" i="1" dirty="0" smtClean="0">
                <a:latin typeface="Times New Roman" pitchFamily="18" charset="0"/>
                <a:cs typeface="Times New Roman" pitchFamily="18" charset="0"/>
              </a:rPr>
              <a:t> </a:t>
            </a:r>
            <a:r>
              <a:rPr lang="pt-BR" sz="1800" dirty="0" smtClean="0">
                <a:latin typeface="Times New Roman" pitchFamily="18" charset="0"/>
                <a:cs typeface="Times New Roman" pitchFamily="18" charset="0"/>
              </a:rPr>
              <a:t>1998;</a:t>
            </a:r>
            <a:r>
              <a:rPr lang="pt-BR" sz="1800" b="1" dirty="0" smtClean="0">
                <a:latin typeface="Times New Roman" pitchFamily="18" charset="0"/>
                <a:cs typeface="Times New Roman" pitchFamily="18" charset="0"/>
              </a:rPr>
              <a:t>27(3):437−52.</a:t>
            </a:r>
          </a:p>
          <a:p>
            <a:pPr marL="539496" indent="-457200" algn="just" fontAlgn="auto">
              <a:spcAft>
                <a:spcPts val="0"/>
              </a:spcAft>
              <a:buFont typeface="Wingdings 2"/>
              <a:buNone/>
              <a:defRPr/>
            </a:pPr>
            <a:r>
              <a:rPr lang="pt-BR" sz="1800" b="1" dirty="0" smtClean="0">
                <a:latin typeface="Times New Roman" pitchFamily="18" charset="0"/>
                <a:cs typeface="Times New Roman" pitchFamily="18" charset="0"/>
              </a:rPr>
              <a:t>5 </a:t>
            </a:r>
            <a:r>
              <a:rPr lang="pt-BR" sz="1800" dirty="0" err="1" smtClean="0">
                <a:latin typeface="Times New Roman" pitchFamily="18" charset="0"/>
                <a:cs typeface="Times New Roman" pitchFamily="18" charset="0"/>
              </a:rPr>
              <a:t>Rogdo</a:t>
            </a:r>
            <a:r>
              <a:rPr lang="pt-BR" sz="1800" dirty="0" smtClean="0">
                <a:latin typeface="Times New Roman" pitchFamily="18" charset="0"/>
                <a:cs typeface="Times New Roman" pitchFamily="18" charset="0"/>
              </a:rPr>
              <a:t> B, </a:t>
            </a:r>
            <a:r>
              <a:rPr lang="pt-BR" sz="1800" dirty="0" err="1" smtClean="0">
                <a:latin typeface="Times New Roman" pitchFamily="18" charset="0"/>
                <a:cs typeface="Times New Roman" pitchFamily="18" charset="0"/>
              </a:rPr>
              <a:t>Kahlert</a:t>
            </a:r>
            <a:r>
              <a:rPr lang="pt-BR" sz="1800" dirty="0" smtClean="0">
                <a:latin typeface="Times New Roman" pitchFamily="18" charset="0"/>
                <a:cs typeface="Times New Roman" pitchFamily="18" charset="0"/>
              </a:rPr>
              <a:t> C, </a:t>
            </a:r>
            <a:r>
              <a:rPr lang="pt-BR" sz="1800" dirty="0" err="1" smtClean="0">
                <a:latin typeface="Times New Roman" pitchFamily="18" charset="0"/>
                <a:cs typeface="Times New Roman" pitchFamily="18" charset="0"/>
              </a:rPr>
              <a:t>Diener</a:t>
            </a:r>
            <a:r>
              <a:rPr lang="pt-BR" sz="1800" dirty="0" smtClean="0">
                <a:latin typeface="Times New Roman" pitchFamily="18" charset="0"/>
                <a:cs typeface="Times New Roman" pitchFamily="18" charset="0"/>
              </a:rPr>
              <a:t> PA, </a:t>
            </a:r>
            <a:r>
              <a:rPr lang="pt-BR" sz="1800" dirty="0" err="1" smtClean="0">
                <a:latin typeface="Times New Roman" pitchFamily="18" charset="0"/>
                <a:cs typeface="Times New Roman" pitchFamily="18" charset="0"/>
              </a:rPr>
              <a:t>Micallef</a:t>
            </a:r>
            <a:r>
              <a:rPr lang="pt-BR" sz="1800" dirty="0" smtClean="0">
                <a:latin typeface="Times New Roman" pitchFamily="18" charset="0"/>
                <a:cs typeface="Times New Roman" pitchFamily="18" charset="0"/>
              </a:rPr>
              <a:t> J. </a:t>
            </a:r>
            <a:r>
              <a:rPr lang="pt-BR" sz="1800" dirty="0" err="1" smtClean="0">
                <a:latin typeface="Times New Roman" pitchFamily="18" charset="0"/>
                <a:cs typeface="Times New Roman" pitchFamily="18" charset="0"/>
              </a:rPr>
              <a:t>Primary</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cutaneous</a:t>
            </a:r>
            <a:r>
              <a:rPr lang="pt-BR"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aspergillosis</a:t>
            </a:r>
            <a:r>
              <a:rPr lang="en-US" sz="1800" dirty="0" smtClean="0">
                <a:latin typeface="Times New Roman" pitchFamily="18" charset="0"/>
                <a:cs typeface="Times New Roman" pitchFamily="18" charset="0"/>
              </a:rPr>
              <a:t> in a preterm neonate. </a:t>
            </a:r>
            <a:r>
              <a:rPr lang="en-US" sz="1800" i="1" dirty="0" smtClean="0">
                <a:latin typeface="Times New Roman" pitchFamily="18" charset="0"/>
                <a:cs typeface="Times New Roman" pitchFamily="18" charset="0"/>
              </a:rPr>
              <a:t>BMJ Case Rep 2014;2014. </a:t>
            </a:r>
            <a:r>
              <a:rPr lang="pt-BR" sz="1800" dirty="0" err="1" smtClean="0">
                <a:latin typeface="Times New Roman" pitchFamily="18" charset="0"/>
                <a:cs typeface="Times New Roman" pitchFamily="18" charset="0"/>
              </a:rPr>
              <a:t>doi</a:t>
            </a:r>
            <a:r>
              <a:rPr lang="pt-BR" sz="1800" dirty="0" smtClean="0">
                <a:latin typeface="Times New Roman" pitchFamily="18" charset="0"/>
                <a:cs typeface="Times New Roman" pitchFamily="18" charset="0"/>
              </a:rPr>
              <a:t>:10.1136/</a:t>
            </a:r>
            <a:r>
              <a:rPr lang="pt-BR" sz="1800" dirty="0" err="1" smtClean="0">
                <a:latin typeface="Times New Roman" pitchFamily="18" charset="0"/>
                <a:cs typeface="Times New Roman" pitchFamily="18" charset="0"/>
              </a:rPr>
              <a:t>bcr</a:t>
            </a:r>
            <a:r>
              <a:rPr lang="pt-BR" sz="1800" dirty="0" smtClean="0">
                <a:latin typeface="Times New Roman" pitchFamily="18" charset="0"/>
                <a:cs typeface="Times New Roman" pitchFamily="18" charset="0"/>
              </a:rPr>
              <a:t>-2014-204752.</a:t>
            </a:r>
          </a:p>
          <a:p>
            <a:pPr marL="539496" indent="-457200" algn="just" fontAlgn="auto">
              <a:spcAft>
                <a:spcPts val="0"/>
              </a:spcAft>
              <a:buFont typeface="Wingdings 2"/>
              <a:buNone/>
              <a:defRPr/>
            </a:pPr>
            <a:r>
              <a:rPr lang="pt-BR" sz="1800" b="1" dirty="0" smtClean="0">
                <a:latin typeface="Times New Roman" pitchFamily="18" charset="0"/>
                <a:cs typeface="Times New Roman" pitchFamily="18" charset="0"/>
              </a:rPr>
              <a:t>6</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Kucinskiene</a:t>
            </a:r>
            <a:r>
              <a:rPr lang="pt-BR" sz="1800" dirty="0" smtClean="0">
                <a:latin typeface="Times New Roman" pitchFamily="18" charset="0"/>
                <a:cs typeface="Times New Roman" pitchFamily="18" charset="0"/>
              </a:rPr>
              <a:t> V, </a:t>
            </a:r>
            <a:r>
              <a:rPr lang="pt-BR" sz="1800" dirty="0" err="1" smtClean="0">
                <a:latin typeface="Times New Roman" pitchFamily="18" charset="0"/>
                <a:cs typeface="Times New Roman" pitchFamily="18" charset="0"/>
              </a:rPr>
              <a:t>Sutkute</a:t>
            </a:r>
            <a:r>
              <a:rPr lang="pt-BR" sz="1800" dirty="0" smtClean="0">
                <a:latin typeface="Times New Roman" pitchFamily="18" charset="0"/>
                <a:cs typeface="Times New Roman" pitchFamily="18" charset="0"/>
              </a:rPr>
              <a:t> A, </a:t>
            </a:r>
            <a:r>
              <a:rPr lang="pt-BR" sz="1800" dirty="0" err="1" smtClean="0">
                <a:latin typeface="Times New Roman" pitchFamily="18" charset="0"/>
                <a:cs typeface="Times New Roman" pitchFamily="18" charset="0"/>
              </a:rPr>
              <a:t>Valiukeviciene</a:t>
            </a:r>
            <a:r>
              <a:rPr lang="pt-BR" sz="1800" dirty="0" smtClean="0">
                <a:latin typeface="Times New Roman" pitchFamily="18" charset="0"/>
                <a:cs typeface="Times New Roman" pitchFamily="18" charset="0"/>
              </a:rPr>
              <a:t> S. </a:t>
            </a:r>
            <a:r>
              <a:rPr lang="pt-BR" sz="1800" dirty="0" err="1" smtClean="0">
                <a:latin typeface="Times New Roman" pitchFamily="18" charset="0"/>
                <a:cs typeface="Times New Roman" pitchFamily="18" charset="0"/>
              </a:rPr>
              <a:t>Cutaneous</a:t>
            </a:r>
            <a:r>
              <a:rPr lang="pt-BR"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Fungal Infection in a Neonatal Intensive Care Unit Patient: A Case Report and Literature Review. </a:t>
            </a:r>
            <a:r>
              <a:rPr lang="en-US" sz="1800" i="1" dirty="0" err="1" smtClean="0">
                <a:latin typeface="Times New Roman" pitchFamily="18" charset="0"/>
                <a:cs typeface="Times New Roman" pitchFamily="18" charset="0"/>
              </a:rPr>
              <a:t>Pediatr</a:t>
            </a:r>
            <a:r>
              <a:rPr lang="en-US" sz="1800" i="1" dirty="0" smtClean="0">
                <a:latin typeface="Times New Roman" pitchFamily="18" charset="0"/>
                <a:cs typeface="Times New Roman" pitchFamily="18" charset="0"/>
              </a:rPr>
              <a:t> </a:t>
            </a:r>
            <a:r>
              <a:rPr lang="en-US" sz="1800" i="1" dirty="0" err="1" smtClean="0">
                <a:latin typeface="Times New Roman" pitchFamily="18" charset="0"/>
                <a:cs typeface="Times New Roman" pitchFamily="18" charset="0"/>
              </a:rPr>
              <a:t>Dermatol</a:t>
            </a:r>
            <a:r>
              <a:rPr lang="en-US" sz="1800" i="1" dirty="0" smtClean="0">
                <a:latin typeface="Times New Roman" pitchFamily="18" charset="0"/>
                <a:cs typeface="Times New Roman" pitchFamily="18" charset="0"/>
              </a:rPr>
              <a:t> </a:t>
            </a:r>
            <a:r>
              <a:rPr lang="pt-BR" sz="1800" dirty="0" smtClean="0">
                <a:latin typeface="Times New Roman" pitchFamily="18" charset="0"/>
                <a:cs typeface="Times New Roman" pitchFamily="18" charset="0"/>
              </a:rPr>
              <a:t>2014;</a:t>
            </a:r>
            <a:r>
              <a:rPr lang="pt-BR" sz="1800" b="1" dirty="0" smtClean="0">
                <a:latin typeface="Times New Roman" pitchFamily="18" charset="0"/>
                <a:cs typeface="Times New Roman" pitchFamily="18" charset="0"/>
              </a:rPr>
              <a:t>31(3):267−270.</a:t>
            </a:r>
            <a:endParaRPr lang="pt-BR" sz="1800" dirty="0" smtClean="0">
              <a:latin typeface="Times New Roman" pitchFamily="18" charset="0"/>
              <a:cs typeface="Times New Roman" pitchFamily="18" charset="0"/>
            </a:endParaRPr>
          </a:p>
          <a:p>
            <a:pPr marL="539496" indent="-457200" algn="just" fontAlgn="auto">
              <a:spcAft>
                <a:spcPts val="0"/>
              </a:spcAft>
              <a:buFont typeface="Wingdings 2"/>
              <a:buAutoNum type="arabicPeriod" startAt="2"/>
              <a:defRPr/>
            </a:pPr>
            <a:endParaRPr lang="en-US" sz="2000" b="1" i="1" dirty="0" smtClean="0">
              <a:latin typeface="Times New Roman" pitchFamily="18" charset="0"/>
              <a:cs typeface="Times New Roman" pitchFamily="18" charset="0"/>
            </a:endParaRPr>
          </a:p>
          <a:p>
            <a:pPr marL="539496" indent="-457200" algn="just" fontAlgn="auto">
              <a:spcAft>
                <a:spcPts val="0"/>
              </a:spcAft>
              <a:buFont typeface="Wingdings 2"/>
              <a:buAutoNum type="arabicPeriod" startAt="2"/>
              <a:defRPr/>
            </a:pPr>
            <a:endParaRPr lang="en-US" sz="2000" b="1" i="1" dirty="0" smtClean="0">
              <a:latin typeface="Times New Roman" pitchFamily="18" charset="0"/>
              <a:cs typeface="Times New Roman" pitchFamily="18" charset="0"/>
            </a:endParaRPr>
          </a:p>
          <a:p>
            <a:pPr marL="365760" indent="-283464" algn="just" fontAlgn="auto">
              <a:spcAft>
                <a:spcPts val="0"/>
              </a:spcAft>
              <a:buFont typeface="Wingdings 2"/>
              <a:buNone/>
              <a:defRPr/>
            </a:pPr>
            <a:endParaRPr lang="pt-BR" sz="2000" dirty="0">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atMod val="130000"/>
                  </a:schemeClr>
                </a:solidFill>
                <a:latin typeface="Times New Roman" pitchFamily="18" charset="0"/>
                <a:cs typeface="Times New Roman" pitchFamily="18" charset="0"/>
              </a:rPr>
              <a:t>Referências </a:t>
            </a:r>
            <a:endParaRPr lang="pt-BR" b="1" dirty="0">
              <a:solidFill>
                <a:schemeClr val="tx2">
                  <a:satMod val="130000"/>
                </a:schemeClr>
              </a:solidFill>
              <a:latin typeface="Times New Roman" pitchFamily="18" charset="0"/>
              <a:cs typeface="Times New Roman" pitchFamily="18" charset="0"/>
            </a:endParaRPr>
          </a:p>
        </p:txBody>
      </p:sp>
      <p:sp>
        <p:nvSpPr>
          <p:cNvPr id="3" name="Espaço Reservado para Conteúdo 2"/>
          <p:cNvSpPr>
            <a:spLocks noGrp="1"/>
          </p:cNvSpPr>
          <p:nvPr>
            <p:ph idx="1"/>
          </p:nvPr>
        </p:nvSpPr>
        <p:spPr>
          <a:xfrm>
            <a:off x="1000125" y="1143000"/>
            <a:ext cx="7934325" cy="5500688"/>
          </a:xfrm>
        </p:spPr>
        <p:txBody>
          <a:bodyPr>
            <a:normAutofit/>
          </a:bodyPr>
          <a:lstStyle/>
          <a:p>
            <a:pPr marL="365760" indent="-283464" fontAlgn="auto">
              <a:spcAft>
                <a:spcPts val="0"/>
              </a:spcAft>
              <a:buFont typeface="Wingdings 2"/>
              <a:buNone/>
              <a:defRPr/>
            </a:pPr>
            <a:r>
              <a:rPr lang="pt-BR" sz="1800" b="1" dirty="0" smtClean="0">
                <a:latin typeface="Times New Roman" pitchFamily="18" charset="0"/>
                <a:cs typeface="Times New Roman" pitchFamily="18" charset="0"/>
              </a:rPr>
              <a:t>7  </a:t>
            </a:r>
            <a:r>
              <a:rPr lang="pt-BR" sz="1800" dirty="0" err="1" smtClean="0">
                <a:latin typeface="Times New Roman" pitchFamily="18" charset="0"/>
                <a:cs typeface="Times New Roman" pitchFamily="18" charset="0"/>
              </a:rPr>
              <a:t>Zaoutis</a:t>
            </a:r>
            <a:r>
              <a:rPr lang="pt-BR" sz="1800" dirty="0" smtClean="0">
                <a:latin typeface="Times New Roman" pitchFamily="18" charset="0"/>
                <a:cs typeface="Times New Roman" pitchFamily="18" charset="0"/>
              </a:rPr>
              <a:t> TE, </a:t>
            </a:r>
            <a:r>
              <a:rPr lang="pt-BR" sz="1800" dirty="0" err="1" smtClean="0">
                <a:latin typeface="Times New Roman" pitchFamily="18" charset="0"/>
                <a:cs typeface="Times New Roman" pitchFamily="18" charset="0"/>
              </a:rPr>
              <a:t>Argon</a:t>
            </a:r>
            <a:r>
              <a:rPr lang="pt-BR" sz="1800" dirty="0" smtClean="0">
                <a:latin typeface="Times New Roman" pitchFamily="18" charset="0"/>
                <a:cs typeface="Times New Roman" pitchFamily="18" charset="0"/>
              </a:rPr>
              <a:t> J, Chu J, Berlin JA, </a:t>
            </a:r>
            <a:r>
              <a:rPr lang="pt-BR" sz="1800" dirty="0" err="1" smtClean="0">
                <a:latin typeface="Times New Roman" pitchFamily="18" charset="0"/>
                <a:cs typeface="Times New Roman" pitchFamily="18" charset="0"/>
              </a:rPr>
              <a:t>Walsh</a:t>
            </a:r>
            <a:r>
              <a:rPr lang="pt-BR" sz="1800" dirty="0" smtClean="0">
                <a:latin typeface="Times New Roman" pitchFamily="18" charset="0"/>
                <a:cs typeface="Times New Roman" pitchFamily="18" charset="0"/>
              </a:rPr>
              <a:t> TJ, </a:t>
            </a:r>
            <a:r>
              <a:rPr lang="pt-BR" sz="1800" dirty="0" err="1" smtClean="0">
                <a:latin typeface="Times New Roman" pitchFamily="18" charset="0"/>
                <a:cs typeface="Times New Roman" pitchFamily="18" charset="0"/>
              </a:rPr>
              <a:t>Feudtner</a:t>
            </a:r>
            <a:r>
              <a:rPr lang="pt-BR" sz="1800" dirty="0" smtClean="0">
                <a:latin typeface="Times New Roman" pitchFamily="18" charset="0"/>
                <a:cs typeface="Times New Roman" pitchFamily="18" charset="0"/>
              </a:rPr>
              <a:t> C. </a:t>
            </a:r>
            <a:r>
              <a:rPr lang="en-US" sz="1800" dirty="0" smtClean="0">
                <a:latin typeface="Times New Roman" pitchFamily="18" charset="0"/>
                <a:cs typeface="Times New Roman" pitchFamily="18" charset="0"/>
              </a:rPr>
              <a:t>The epidemiology and attributable outcomes of </a:t>
            </a:r>
            <a:r>
              <a:rPr lang="en-US" sz="1800" dirty="0" err="1" smtClean="0">
                <a:latin typeface="Times New Roman" pitchFamily="18" charset="0"/>
                <a:cs typeface="Times New Roman" pitchFamily="18" charset="0"/>
              </a:rPr>
              <a:t>candidemia</a:t>
            </a:r>
            <a:r>
              <a:rPr lang="en-US" sz="1800" dirty="0" smtClean="0">
                <a:latin typeface="Times New Roman" pitchFamily="18" charset="0"/>
                <a:cs typeface="Times New Roman" pitchFamily="18" charset="0"/>
              </a:rPr>
              <a:t> in adults and children hospitalized in the United States: a propensity analysis. </a:t>
            </a:r>
            <a:r>
              <a:rPr lang="en-US" sz="1800" i="1" dirty="0" err="1" smtClean="0">
                <a:latin typeface="Times New Roman" pitchFamily="18" charset="0"/>
                <a:cs typeface="Times New Roman" pitchFamily="18" charset="0"/>
              </a:rPr>
              <a:t>Clin</a:t>
            </a:r>
            <a:r>
              <a:rPr lang="en-US" sz="1800" i="1" dirty="0" smtClean="0">
                <a:latin typeface="Times New Roman" pitchFamily="18" charset="0"/>
                <a:cs typeface="Times New Roman" pitchFamily="18" charset="0"/>
              </a:rPr>
              <a:t> Infect </a:t>
            </a:r>
            <a:r>
              <a:rPr lang="en-US" sz="1800" i="1" dirty="0" err="1" smtClean="0">
                <a:latin typeface="Times New Roman" pitchFamily="18" charset="0"/>
                <a:cs typeface="Times New Roman" pitchFamily="18" charset="0"/>
              </a:rPr>
              <a:t>Dis</a:t>
            </a:r>
            <a:r>
              <a:rPr lang="en-US" sz="1800" i="1" dirty="0" smtClean="0">
                <a:latin typeface="Times New Roman" pitchFamily="18" charset="0"/>
                <a:cs typeface="Times New Roman" pitchFamily="18" charset="0"/>
              </a:rPr>
              <a:t> 2005;</a:t>
            </a:r>
            <a:r>
              <a:rPr lang="en-US" sz="1800" b="1" i="1" dirty="0" smtClean="0">
                <a:latin typeface="Times New Roman" pitchFamily="18" charset="0"/>
                <a:cs typeface="Times New Roman" pitchFamily="18" charset="0"/>
              </a:rPr>
              <a:t>41(1537−6591</a:t>
            </a:r>
            <a:r>
              <a:rPr lang="pt-BR" sz="1800" dirty="0" smtClean="0">
                <a:latin typeface="Times New Roman" pitchFamily="18" charset="0"/>
                <a:cs typeface="Times New Roman" pitchFamily="18" charset="0"/>
              </a:rPr>
              <a:t>(</a:t>
            </a:r>
            <a:r>
              <a:rPr lang="pt-BR" sz="1800" dirty="0" err="1" smtClean="0">
                <a:latin typeface="Times New Roman" pitchFamily="18" charset="0"/>
                <a:cs typeface="Times New Roman" pitchFamily="18" charset="0"/>
              </a:rPr>
              <a:t>Electronic</a:t>
            </a:r>
            <a:r>
              <a:rPr lang="pt-BR" sz="1800" dirty="0" smtClean="0">
                <a:latin typeface="Times New Roman" pitchFamily="18" charset="0"/>
                <a:cs typeface="Times New Roman" pitchFamily="18" charset="0"/>
              </a:rPr>
              <a:t>)):1232−1239.</a:t>
            </a:r>
          </a:p>
          <a:p>
            <a:pPr marL="425196" indent="-342900" fontAlgn="auto">
              <a:spcAft>
                <a:spcPts val="0"/>
              </a:spcAft>
              <a:buFont typeface="Wingdings 2"/>
              <a:buNone/>
              <a:defRPr/>
            </a:pPr>
            <a:r>
              <a:rPr lang="pt-BR" sz="1800" b="1" dirty="0" smtClean="0">
                <a:latin typeface="Times New Roman" pitchFamily="18" charset="0"/>
                <a:cs typeface="Times New Roman" pitchFamily="18" charset="0"/>
              </a:rPr>
              <a:t>8 </a:t>
            </a:r>
            <a:r>
              <a:rPr lang="pt-BR" sz="1800" dirty="0" err="1" smtClean="0">
                <a:latin typeface="Times New Roman" pitchFamily="18" charset="0"/>
                <a:cs typeface="Times New Roman" pitchFamily="18" charset="0"/>
              </a:rPr>
              <a:t>Zaoutis</a:t>
            </a:r>
            <a:r>
              <a:rPr lang="pt-BR" sz="1800" dirty="0" smtClean="0">
                <a:latin typeface="Times New Roman" pitchFamily="18" charset="0"/>
                <a:cs typeface="Times New Roman" pitchFamily="18" charset="0"/>
              </a:rPr>
              <a:t> TE, </a:t>
            </a:r>
            <a:r>
              <a:rPr lang="pt-BR" sz="1800" dirty="0" err="1" smtClean="0">
                <a:latin typeface="Times New Roman" pitchFamily="18" charset="0"/>
                <a:cs typeface="Times New Roman" pitchFamily="18" charset="0"/>
              </a:rPr>
              <a:t>Heydon</a:t>
            </a:r>
            <a:r>
              <a:rPr lang="pt-BR" sz="1800" dirty="0" smtClean="0">
                <a:latin typeface="Times New Roman" pitchFamily="18" charset="0"/>
                <a:cs typeface="Times New Roman" pitchFamily="18" charset="0"/>
              </a:rPr>
              <a:t> K, </a:t>
            </a:r>
            <a:r>
              <a:rPr lang="pt-BR" sz="1800" dirty="0" err="1" smtClean="0">
                <a:latin typeface="Times New Roman" pitchFamily="18" charset="0"/>
                <a:cs typeface="Times New Roman" pitchFamily="18" charset="0"/>
              </a:rPr>
              <a:t>Localio</a:t>
            </a:r>
            <a:r>
              <a:rPr lang="pt-BR" sz="1800" dirty="0" smtClean="0">
                <a:latin typeface="Times New Roman" pitchFamily="18" charset="0"/>
                <a:cs typeface="Times New Roman" pitchFamily="18" charset="0"/>
              </a:rPr>
              <a:t> R, </a:t>
            </a:r>
            <a:r>
              <a:rPr lang="pt-BR" sz="1800" dirty="0" err="1" smtClean="0">
                <a:latin typeface="Times New Roman" pitchFamily="18" charset="0"/>
                <a:cs typeface="Times New Roman" pitchFamily="18" charset="0"/>
              </a:rPr>
              <a:t>Walsh</a:t>
            </a:r>
            <a:r>
              <a:rPr lang="pt-BR" sz="1800" dirty="0" smtClean="0">
                <a:latin typeface="Times New Roman" pitchFamily="18" charset="0"/>
                <a:cs typeface="Times New Roman" pitchFamily="18" charset="0"/>
              </a:rPr>
              <a:t> TJ, </a:t>
            </a:r>
            <a:r>
              <a:rPr lang="pt-BR" sz="1800" dirty="0" err="1" smtClean="0">
                <a:latin typeface="Times New Roman" pitchFamily="18" charset="0"/>
                <a:cs typeface="Times New Roman" pitchFamily="18" charset="0"/>
              </a:rPr>
              <a:t>Feudtner</a:t>
            </a:r>
            <a:r>
              <a:rPr lang="pt-BR" sz="1800" dirty="0" smtClean="0">
                <a:latin typeface="Times New Roman" pitchFamily="18" charset="0"/>
                <a:cs typeface="Times New Roman" pitchFamily="18" charset="0"/>
              </a:rPr>
              <a:t> C. </a:t>
            </a:r>
            <a:r>
              <a:rPr lang="pt-BR" sz="1800" dirty="0" err="1" smtClean="0">
                <a:latin typeface="Times New Roman" pitchFamily="18" charset="0"/>
                <a:cs typeface="Times New Roman" pitchFamily="18" charset="0"/>
              </a:rPr>
              <a:t>Outcomes</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attributable</a:t>
            </a:r>
            <a:r>
              <a:rPr lang="pt-BR" sz="1800" dirty="0" smtClean="0">
                <a:latin typeface="Times New Roman" pitchFamily="18" charset="0"/>
                <a:cs typeface="Times New Roman" pitchFamily="18" charset="0"/>
              </a:rPr>
              <a:t> to neonatal </a:t>
            </a:r>
            <a:r>
              <a:rPr lang="pt-BR" sz="1800" dirty="0" err="1" smtClean="0">
                <a:latin typeface="Times New Roman" pitchFamily="18" charset="0"/>
                <a:cs typeface="Times New Roman" pitchFamily="18" charset="0"/>
              </a:rPr>
              <a:t>candidiasis</a:t>
            </a:r>
            <a:r>
              <a:rPr lang="pt-BR" sz="1800" dirty="0" smtClean="0">
                <a:latin typeface="Times New Roman" pitchFamily="18" charset="0"/>
                <a:cs typeface="Times New Roman" pitchFamily="18" charset="0"/>
              </a:rPr>
              <a:t>. </a:t>
            </a:r>
            <a:r>
              <a:rPr lang="pt-BR" sz="1800" i="1" dirty="0" err="1" smtClean="0">
                <a:latin typeface="Times New Roman" pitchFamily="18" charset="0"/>
                <a:cs typeface="Times New Roman" pitchFamily="18" charset="0"/>
              </a:rPr>
              <a:t>Clin</a:t>
            </a:r>
            <a:r>
              <a:rPr lang="pt-BR" sz="1800" i="1" dirty="0" smtClean="0">
                <a:latin typeface="Times New Roman" pitchFamily="18" charset="0"/>
                <a:cs typeface="Times New Roman" pitchFamily="18" charset="0"/>
              </a:rPr>
              <a:t> </a:t>
            </a:r>
            <a:r>
              <a:rPr lang="pt-BR" sz="1800" i="1" dirty="0" err="1" smtClean="0">
                <a:latin typeface="Times New Roman" pitchFamily="18" charset="0"/>
                <a:cs typeface="Times New Roman" pitchFamily="18" charset="0"/>
              </a:rPr>
              <a:t>Infect</a:t>
            </a:r>
            <a:r>
              <a:rPr lang="pt-BR" sz="1800" i="1" dirty="0" smtClean="0">
                <a:latin typeface="Times New Roman" pitchFamily="18" charset="0"/>
                <a:cs typeface="Times New Roman" pitchFamily="18" charset="0"/>
              </a:rPr>
              <a:t> </a:t>
            </a:r>
            <a:r>
              <a:rPr lang="pt-BR" sz="1800" i="1" dirty="0" err="1" smtClean="0">
                <a:latin typeface="Times New Roman" pitchFamily="18" charset="0"/>
                <a:cs typeface="Times New Roman" pitchFamily="18" charset="0"/>
              </a:rPr>
              <a:t>Dis</a:t>
            </a:r>
            <a:r>
              <a:rPr lang="pt-BR" sz="1800" i="1" dirty="0" smtClean="0">
                <a:latin typeface="Times New Roman" pitchFamily="18" charset="0"/>
                <a:cs typeface="Times New Roman" pitchFamily="18" charset="0"/>
              </a:rPr>
              <a:t> </a:t>
            </a:r>
            <a:r>
              <a:rPr lang="pt-BR" sz="1800" dirty="0" smtClean="0">
                <a:latin typeface="Times New Roman" pitchFamily="18" charset="0"/>
                <a:cs typeface="Times New Roman" pitchFamily="18" charset="0"/>
              </a:rPr>
              <a:t>2007;</a:t>
            </a:r>
            <a:r>
              <a:rPr lang="pt-BR" sz="1800" b="1" dirty="0" smtClean="0">
                <a:latin typeface="Times New Roman" pitchFamily="18" charset="0"/>
                <a:cs typeface="Times New Roman" pitchFamily="18" charset="0"/>
              </a:rPr>
              <a:t>44(9):1187−1193.</a:t>
            </a:r>
          </a:p>
          <a:p>
            <a:pPr marL="365760" indent="-283464" algn="just" fontAlgn="auto">
              <a:spcAft>
                <a:spcPts val="0"/>
              </a:spcAft>
              <a:buFont typeface="Wingdings 2"/>
              <a:buNone/>
              <a:defRPr/>
            </a:pPr>
            <a:r>
              <a:rPr lang="it-IT" sz="1800" b="1" dirty="0" smtClean="0">
                <a:latin typeface="Times New Roman" pitchFamily="18" charset="0"/>
                <a:cs typeface="Times New Roman" pitchFamily="18" charset="0"/>
              </a:rPr>
              <a:t>9 </a:t>
            </a:r>
            <a:r>
              <a:rPr lang="it-IT" sz="1800" dirty="0" smtClean="0">
                <a:latin typeface="Times New Roman" pitchFamily="18" charset="0"/>
                <a:cs typeface="Times New Roman" pitchFamily="18" charset="0"/>
              </a:rPr>
              <a:t>Manzoni P, Farina D, Leonessa M, d’Oulx EA, Galletto P, </a:t>
            </a:r>
            <a:r>
              <a:rPr lang="en-US" sz="1800" dirty="0" err="1" smtClean="0">
                <a:latin typeface="Times New Roman" pitchFamily="18" charset="0"/>
                <a:cs typeface="Times New Roman" pitchFamily="18" charset="0"/>
              </a:rPr>
              <a:t>Mostert</a:t>
            </a:r>
            <a:r>
              <a:rPr lang="en-US" sz="1800" dirty="0" smtClean="0">
                <a:latin typeface="Times New Roman" pitchFamily="18" charset="0"/>
                <a:cs typeface="Times New Roman" pitchFamily="18" charset="0"/>
              </a:rPr>
              <a:t> M, et al. Risk factors for progression to invasive fungal infection in preterm neonates with fungal colonization. </a:t>
            </a:r>
            <a:r>
              <a:rPr lang="pt-BR" sz="1800" i="1" dirty="0" err="1" smtClean="0">
                <a:latin typeface="Times New Roman" pitchFamily="18" charset="0"/>
                <a:cs typeface="Times New Roman" pitchFamily="18" charset="0"/>
              </a:rPr>
              <a:t>Pediatrics</a:t>
            </a:r>
            <a:r>
              <a:rPr lang="pt-BR" sz="1800" i="1" dirty="0" smtClean="0">
                <a:latin typeface="Times New Roman" pitchFamily="18" charset="0"/>
                <a:cs typeface="Times New Roman" pitchFamily="18" charset="0"/>
              </a:rPr>
              <a:t> 2006;</a:t>
            </a:r>
            <a:r>
              <a:rPr lang="pt-BR" sz="1800" b="1" i="1" dirty="0" smtClean="0">
                <a:latin typeface="Times New Roman" pitchFamily="18" charset="0"/>
                <a:cs typeface="Times New Roman" pitchFamily="18" charset="0"/>
              </a:rPr>
              <a:t>118(6):2359−64.</a:t>
            </a:r>
          </a:p>
          <a:p>
            <a:pPr marL="365760" indent="-283464" algn="just" fontAlgn="auto">
              <a:spcAft>
                <a:spcPts val="0"/>
              </a:spcAft>
              <a:buFont typeface="Wingdings 2"/>
              <a:buNone/>
              <a:defRPr/>
            </a:pPr>
            <a:r>
              <a:rPr lang="pt-BR" sz="1800" b="1" dirty="0" smtClean="0">
                <a:latin typeface="Times New Roman" pitchFamily="18" charset="0"/>
                <a:cs typeface="Times New Roman" pitchFamily="18" charset="0"/>
              </a:rPr>
              <a:t>10</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Cotten</a:t>
            </a:r>
            <a:r>
              <a:rPr lang="pt-BR" sz="1800" dirty="0" smtClean="0">
                <a:latin typeface="Times New Roman" pitchFamily="18" charset="0"/>
                <a:cs typeface="Times New Roman" pitchFamily="18" charset="0"/>
              </a:rPr>
              <a:t> CM, </a:t>
            </a:r>
            <a:r>
              <a:rPr lang="pt-BR" sz="1800" dirty="0" err="1" smtClean="0">
                <a:latin typeface="Times New Roman" pitchFamily="18" charset="0"/>
                <a:cs typeface="Times New Roman" pitchFamily="18" charset="0"/>
              </a:rPr>
              <a:t>McDonald</a:t>
            </a:r>
            <a:r>
              <a:rPr lang="pt-BR" sz="1800" dirty="0" smtClean="0">
                <a:latin typeface="Times New Roman" pitchFamily="18" charset="0"/>
                <a:cs typeface="Times New Roman" pitchFamily="18" charset="0"/>
              </a:rPr>
              <a:t> S, </a:t>
            </a:r>
            <a:r>
              <a:rPr lang="pt-BR" sz="1800" dirty="0" err="1" smtClean="0">
                <a:latin typeface="Times New Roman" pitchFamily="18" charset="0"/>
                <a:cs typeface="Times New Roman" pitchFamily="18" charset="0"/>
              </a:rPr>
              <a:t>Stoll</a:t>
            </a:r>
            <a:r>
              <a:rPr lang="pt-BR" sz="1800" dirty="0" smtClean="0">
                <a:latin typeface="Times New Roman" pitchFamily="18" charset="0"/>
                <a:cs typeface="Times New Roman" pitchFamily="18" charset="0"/>
              </a:rPr>
              <a:t> B, Goldberg RN, </a:t>
            </a:r>
            <a:r>
              <a:rPr lang="pt-BR" sz="1800" dirty="0" err="1" smtClean="0">
                <a:latin typeface="Times New Roman" pitchFamily="18" charset="0"/>
                <a:cs typeface="Times New Roman" pitchFamily="18" charset="0"/>
              </a:rPr>
              <a:t>Poole</a:t>
            </a:r>
            <a:r>
              <a:rPr lang="pt-BR" sz="1800" dirty="0" smtClean="0">
                <a:latin typeface="Times New Roman" pitchFamily="18" charset="0"/>
                <a:cs typeface="Times New Roman" pitchFamily="18" charset="0"/>
              </a:rPr>
              <a:t> K, </a:t>
            </a:r>
            <a:r>
              <a:rPr lang="en-US" sz="1800" dirty="0" smtClean="0">
                <a:latin typeface="Times New Roman" pitchFamily="18" charset="0"/>
                <a:cs typeface="Times New Roman" pitchFamily="18" charset="0"/>
              </a:rPr>
              <a:t>Benjamin DK, National Institute for Child Health and Human Development Neonatal Research Network. The association of third-generation cephalosporin use and invasive </a:t>
            </a:r>
            <a:r>
              <a:rPr lang="en-US" sz="1800" dirty="0" err="1" smtClean="0">
                <a:latin typeface="Times New Roman" pitchFamily="18" charset="0"/>
                <a:cs typeface="Times New Roman" pitchFamily="18" charset="0"/>
              </a:rPr>
              <a:t>candidiasis</a:t>
            </a:r>
            <a:r>
              <a:rPr lang="en-US" sz="1800" dirty="0" smtClean="0">
                <a:latin typeface="Times New Roman" pitchFamily="18" charset="0"/>
                <a:cs typeface="Times New Roman" pitchFamily="18" charset="0"/>
              </a:rPr>
              <a:t> in extremely low birth-weight infants. </a:t>
            </a:r>
            <a:r>
              <a:rPr lang="en-US" sz="1800" i="1" dirty="0" smtClean="0">
                <a:latin typeface="Times New Roman" pitchFamily="18" charset="0"/>
                <a:cs typeface="Times New Roman" pitchFamily="18" charset="0"/>
              </a:rPr>
              <a:t>Pediatrics </a:t>
            </a:r>
            <a:r>
              <a:rPr lang="pt-BR" sz="1800" dirty="0" smtClean="0">
                <a:latin typeface="Times New Roman" pitchFamily="18" charset="0"/>
                <a:cs typeface="Times New Roman" pitchFamily="18" charset="0"/>
              </a:rPr>
              <a:t>2006;</a:t>
            </a:r>
            <a:r>
              <a:rPr lang="pt-BR" sz="1800" b="1" dirty="0" smtClean="0">
                <a:latin typeface="Times New Roman" pitchFamily="18" charset="0"/>
                <a:cs typeface="Times New Roman" pitchFamily="18" charset="0"/>
              </a:rPr>
              <a:t>118(2):717−22.</a:t>
            </a:r>
          </a:p>
          <a:p>
            <a:pPr marL="365760" indent="-283464" algn="just" fontAlgn="auto">
              <a:spcAft>
                <a:spcPts val="0"/>
              </a:spcAft>
              <a:buFont typeface="Wingdings 2"/>
              <a:buNone/>
              <a:defRPr/>
            </a:pPr>
            <a:r>
              <a:rPr lang="pt-BR" sz="1800" b="1" dirty="0" smtClean="0">
                <a:latin typeface="Times New Roman" pitchFamily="18" charset="0"/>
                <a:cs typeface="Times New Roman" pitchFamily="18" charset="0"/>
              </a:rPr>
              <a:t>11</a:t>
            </a:r>
            <a:r>
              <a:rPr lang="pt-BR" sz="1800" dirty="0" smtClean="0">
                <a:latin typeface="Times New Roman" pitchFamily="18" charset="0"/>
                <a:cs typeface="Times New Roman" pitchFamily="18" charset="0"/>
              </a:rPr>
              <a:t> Benjamin DK, Ross K, </a:t>
            </a:r>
            <a:r>
              <a:rPr lang="pt-BR" sz="1800" dirty="0" err="1" smtClean="0">
                <a:latin typeface="Times New Roman" pitchFamily="18" charset="0"/>
                <a:cs typeface="Times New Roman" pitchFamily="18" charset="0"/>
              </a:rPr>
              <a:t>McKinney</a:t>
            </a:r>
            <a:r>
              <a:rPr lang="pt-BR" sz="1800" dirty="0" smtClean="0">
                <a:latin typeface="Times New Roman" pitchFamily="18" charset="0"/>
                <a:cs typeface="Times New Roman" pitchFamily="18" charset="0"/>
              </a:rPr>
              <a:t> RE, Benjamin DK, </a:t>
            </a:r>
            <a:r>
              <a:rPr lang="pt-BR" sz="1800" dirty="0" err="1" smtClean="0">
                <a:latin typeface="Times New Roman" pitchFamily="18" charset="0"/>
                <a:cs typeface="Times New Roman" pitchFamily="18" charset="0"/>
              </a:rPr>
              <a:t>Auten</a:t>
            </a:r>
            <a:r>
              <a:rPr lang="pt-BR" sz="1800" dirty="0" smtClean="0">
                <a:latin typeface="Times New Roman" pitchFamily="18" charset="0"/>
                <a:cs typeface="Times New Roman" pitchFamily="18" charset="0"/>
              </a:rPr>
              <a:t> R, </a:t>
            </a:r>
            <a:r>
              <a:rPr lang="en-US" sz="1800" dirty="0" smtClean="0">
                <a:latin typeface="Times New Roman" pitchFamily="18" charset="0"/>
                <a:cs typeface="Times New Roman" pitchFamily="18" charset="0"/>
              </a:rPr>
              <a:t>Fisher RG. When to suspect fungal infection in neonates: A clinical comparison of Candida </a:t>
            </a:r>
            <a:r>
              <a:rPr lang="en-US" sz="1800" dirty="0" err="1" smtClean="0">
                <a:latin typeface="Times New Roman" pitchFamily="18" charset="0"/>
                <a:cs typeface="Times New Roman" pitchFamily="18" charset="0"/>
              </a:rPr>
              <a:t>albicans</a:t>
            </a:r>
            <a:r>
              <a:rPr lang="en-US" sz="1800" dirty="0" smtClean="0">
                <a:latin typeface="Times New Roman" pitchFamily="18" charset="0"/>
                <a:cs typeface="Times New Roman" pitchFamily="18" charset="0"/>
              </a:rPr>
              <a:t> and Candida </a:t>
            </a:r>
            <a:r>
              <a:rPr lang="en-US" sz="1800" dirty="0" err="1" smtClean="0">
                <a:latin typeface="Times New Roman" pitchFamily="18" charset="0"/>
                <a:cs typeface="Times New Roman" pitchFamily="18" charset="0"/>
              </a:rPr>
              <a:t>parapsilosis</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fungemia</a:t>
            </a:r>
            <a:r>
              <a:rPr lang="en-US" sz="1800" dirty="0" smtClean="0">
                <a:latin typeface="Times New Roman" pitchFamily="18" charset="0"/>
                <a:cs typeface="Times New Roman" pitchFamily="18" charset="0"/>
              </a:rPr>
              <a:t> with </a:t>
            </a:r>
            <a:r>
              <a:rPr lang="en-US" sz="1800" dirty="0" err="1" smtClean="0">
                <a:latin typeface="Times New Roman" pitchFamily="18" charset="0"/>
                <a:cs typeface="Times New Roman" pitchFamily="18" charset="0"/>
              </a:rPr>
              <a:t>coagulase</a:t>
            </a:r>
            <a:r>
              <a:rPr lang="en-US" sz="1800" dirty="0" smtClean="0">
                <a:latin typeface="Times New Roman" pitchFamily="18" charset="0"/>
                <a:cs typeface="Times New Roman" pitchFamily="18" charset="0"/>
              </a:rPr>
              <a:t>-negative staphylococcal </a:t>
            </a:r>
            <a:r>
              <a:rPr lang="pt-BR" sz="1800" dirty="0" smtClean="0">
                <a:latin typeface="Times New Roman" pitchFamily="18" charset="0"/>
                <a:cs typeface="Times New Roman" pitchFamily="18" charset="0"/>
              </a:rPr>
              <a:t>bacteremia. </a:t>
            </a:r>
            <a:r>
              <a:rPr lang="pt-BR" sz="1800" i="1" dirty="0" err="1" smtClean="0">
                <a:latin typeface="Times New Roman" pitchFamily="18" charset="0"/>
                <a:cs typeface="Times New Roman" pitchFamily="18" charset="0"/>
              </a:rPr>
              <a:t>Pediatrics</a:t>
            </a:r>
            <a:r>
              <a:rPr lang="pt-BR" sz="1800" i="1" dirty="0" smtClean="0">
                <a:latin typeface="Times New Roman" pitchFamily="18" charset="0"/>
                <a:cs typeface="Times New Roman" pitchFamily="18" charset="0"/>
              </a:rPr>
              <a:t> 2000;</a:t>
            </a:r>
            <a:r>
              <a:rPr lang="pt-BR" sz="1800" b="1" i="1" dirty="0" smtClean="0">
                <a:latin typeface="Times New Roman" pitchFamily="18" charset="0"/>
                <a:cs typeface="Times New Roman" pitchFamily="18" charset="0"/>
              </a:rPr>
              <a:t>106(4):712−8.</a:t>
            </a:r>
            <a:endParaRPr lang="pt-BR" sz="1800" dirty="0" smtClean="0">
              <a:latin typeface="Times New Roman" pitchFamily="18" charset="0"/>
              <a:cs typeface="Times New Roman" pitchFamily="18" charset="0"/>
            </a:endParaRPr>
          </a:p>
          <a:p>
            <a:pPr marL="425196" indent="-342900" fontAlgn="auto">
              <a:spcAft>
                <a:spcPts val="0"/>
              </a:spcAft>
              <a:buFont typeface="Wingdings 2"/>
              <a:buAutoNum type="arabicPlain" startAt="8"/>
              <a:defRPr/>
            </a:pPr>
            <a:endParaRPr lang="pt-BR" sz="1800" dirty="0">
              <a:latin typeface="Times New Roman" pitchFamily="18" charset="0"/>
              <a:cs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atMod val="130000"/>
                  </a:schemeClr>
                </a:solidFill>
                <a:latin typeface="Times New Roman" pitchFamily="18" charset="0"/>
                <a:cs typeface="Times New Roman" pitchFamily="18" charset="0"/>
              </a:rPr>
              <a:t>Referências</a:t>
            </a:r>
            <a:endParaRPr lang="pt-BR" b="1" dirty="0">
              <a:solidFill>
                <a:schemeClr val="tx2">
                  <a:satMod val="130000"/>
                </a:schemeClr>
              </a:solidFill>
              <a:latin typeface="Times New Roman" pitchFamily="18" charset="0"/>
              <a:cs typeface="Times New Roman" pitchFamily="18" charset="0"/>
            </a:endParaRPr>
          </a:p>
        </p:txBody>
      </p:sp>
      <p:sp>
        <p:nvSpPr>
          <p:cNvPr id="45059" name="Espaço Reservado para Conteúdo 2"/>
          <p:cNvSpPr>
            <a:spLocks noGrp="1"/>
          </p:cNvSpPr>
          <p:nvPr>
            <p:ph idx="1"/>
          </p:nvPr>
        </p:nvSpPr>
        <p:spPr>
          <a:xfrm>
            <a:off x="1143000" y="1214438"/>
            <a:ext cx="7791450" cy="5429250"/>
          </a:xfrm>
        </p:spPr>
        <p:txBody>
          <a:bodyPr/>
          <a:lstStyle/>
          <a:p>
            <a:pPr algn="just">
              <a:buFont typeface="Wingdings 2" pitchFamily="18" charset="2"/>
              <a:buNone/>
            </a:pPr>
            <a:r>
              <a:rPr lang="pt-BR" sz="1800" b="1" smtClean="0">
                <a:latin typeface="Times New Roman" pitchFamily="18" charset="0"/>
                <a:cs typeface="Times New Roman" pitchFamily="18" charset="0"/>
              </a:rPr>
              <a:t>12 </a:t>
            </a:r>
            <a:r>
              <a:rPr lang="pt-BR" sz="1800" smtClean="0">
                <a:latin typeface="Times New Roman" pitchFamily="18" charset="0"/>
                <a:cs typeface="Times New Roman" pitchFamily="18" charset="0"/>
              </a:rPr>
              <a:t>Aliaga S, Clark RH, Laughon M, Walsh TJ, Hope WW, Benjamin </a:t>
            </a:r>
            <a:r>
              <a:rPr lang="en-US" sz="1800" smtClean="0">
                <a:latin typeface="Times New Roman" pitchFamily="18" charset="0"/>
                <a:cs typeface="Times New Roman" pitchFamily="18" charset="0"/>
              </a:rPr>
              <a:t>DK, et al. Changes in the incidence of candidiasis in neonatal intensive care units. </a:t>
            </a:r>
            <a:r>
              <a:rPr lang="en-US" sz="1800" i="1" smtClean="0">
                <a:latin typeface="Times New Roman" pitchFamily="18" charset="0"/>
                <a:cs typeface="Times New Roman" pitchFamily="18" charset="0"/>
              </a:rPr>
              <a:t>Pediatrics 2014;</a:t>
            </a:r>
            <a:r>
              <a:rPr lang="en-US" sz="1800" b="1" i="1" smtClean="0">
                <a:latin typeface="Times New Roman" pitchFamily="18" charset="0"/>
                <a:cs typeface="Times New Roman" pitchFamily="18" charset="0"/>
              </a:rPr>
              <a:t>133(2):236−242.</a:t>
            </a:r>
          </a:p>
          <a:p>
            <a:pPr algn="just">
              <a:buFont typeface="Wingdings 2" pitchFamily="18" charset="2"/>
              <a:buNone/>
            </a:pPr>
            <a:r>
              <a:rPr lang="en-US" sz="1800" b="1" smtClean="0">
                <a:latin typeface="Times New Roman" pitchFamily="18" charset="0"/>
                <a:cs typeface="Times New Roman" pitchFamily="18" charset="0"/>
              </a:rPr>
              <a:t>13</a:t>
            </a:r>
            <a:r>
              <a:rPr lang="en-US" sz="1800" smtClean="0">
                <a:latin typeface="Times New Roman" pitchFamily="18" charset="0"/>
                <a:cs typeface="Times New Roman" pitchFamily="18" charset="0"/>
              </a:rPr>
              <a:t> Manzoni P, Mostert M, Castagnola E. Update on the management of Candida infections in preterm neonates. </a:t>
            </a:r>
            <a:r>
              <a:rPr lang="en-US" sz="1800" i="1" smtClean="0">
                <a:latin typeface="Times New Roman" pitchFamily="18" charset="0"/>
                <a:cs typeface="Times New Roman" pitchFamily="18" charset="0"/>
              </a:rPr>
              <a:t>Arch Dis Child Fetal Neonatal Ed 2015;</a:t>
            </a:r>
            <a:r>
              <a:rPr lang="en-US" sz="1800" b="1" i="1" smtClean="0">
                <a:latin typeface="Times New Roman" pitchFamily="18" charset="0"/>
                <a:cs typeface="Times New Roman" pitchFamily="18" charset="0"/>
              </a:rPr>
              <a:t>100(5):F454−9.</a:t>
            </a:r>
          </a:p>
          <a:p>
            <a:pPr algn="just">
              <a:buFont typeface="Wingdings 2" pitchFamily="18" charset="2"/>
              <a:buNone/>
            </a:pPr>
            <a:r>
              <a:rPr lang="pt-BR" sz="1800" b="1" smtClean="0">
                <a:latin typeface="Times New Roman" pitchFamily="18" charset="0"/>
                <a:cs typeface="Times New Roman" pitchFamily="18" charset="0"/>
              </a:rPr>
              <a:t>14 </a:t>
            </a:r>
            <a:r>
              <a:rPr lang="pt-BR" sz="1800" smtClean="0">
                <a:latin typeface="Times New Roman" pitchFamily="18" charset="0"/>
                <a:cs typeface="Times New Roman" pitchFamily="18" charset="0"/>
              </a:rPr>
              <a:t>Adams-Chapman I, Bann CM, Das A, Goldberg RN, Stoll BJ, </a:t>
            </a:r>
            <a:r>
              <a:rPr lang="en-US" sz="1800" smtClean="0">
                <a:latin typeface="Times New Roman" pitchFamily="18" charset="0"/>
                <a:cs typeface="Times New Roman" pitchFamily="18" charset="0"/>
              </a:rPr>
              <a:t>Walsh MC, et al. Neurodevelopmental outcome of extremely low birth weight infants with Candida infection. </a:t>
            </a:r>
            <a:r>
              <a:rPr lang="en-US" sz="1800" i="1" smtClean="0">
                <a:latin typeface="Times New Roman" pitchFamily="18" charset="0"/>
                <a:cs typeface="Times New Roman" pitchFamily="18" charset="0"/>
              </a:rPr>
              <a:t>J Pediatr </a:t>
            </a:r>
            <a:r>
              <a:rPr lang="pt-BR" sz="1800" smtClean="0">
                <a:latin typeface="Times New Roman" pitchFamily="18" charset="0"/>
                <a:cs typeface="Times New Roman" pitchFamily="18" charset="0"/>
              </a:rPr>
              <a:t>2013;</a:t>
            </a:r>
            <a:r>
              <a:rPr lang="pt-BR" sz="1800" b="1" smtClean="0">
                <a:latin typeface="Times New Roman" pitchFamily="18" charset="0"/>
                <a:cs typeface="Times New Roman" pitchFamily="18" charset="0"/>
              </a:rPr>
              <a:t>163(4):961−7.e3.</a:t>
            </a:r>
          </a:p>
          <a:p>
            <a:pPr algn="just">
              <a:buFont typeface="Wingdings 2" pitchFamily="18" charset="2"/>
              <a:buNone/>
            </a:pPr>
            <a:r>
              <a:rPr lang="pt-BR" sz="1800" b="1" smtClean="0">
                <a:latin typeface="Times New Roman" pitchFamily="18" charset="0"/>
                <a:cs typeface="Times New Roman" pitchFamily="18" charset="0"/>
              </a:rPr>
              <a:t>15</a:t>
            </a:r>
            <a:r>
              <a:rPr lang="pt-BR" sz="1800" smtClean="0">
                <a:latin typeface="Times New Roman" pitchFamily="18" charset="0"/>
                <a:cs typeface="Times New Roman" pitchFamily="18" charset="0"/>
              </a:rPr>
              <a:t> Lee JH, Hornik CP, Benjamin DK, Herring AH, Clark RH, Cohen- </a:t>
            </a:r>
            <a:r>
              <a:rPr lang="en-US" sz="1800" smtClean="0">
                <a:latin typeface="Times New Roman" pitchFamily="18" charset="0"/>
                <a:cs typeface="Times New Roman" pitchFamily="18" charset="0"/>
              </a:rPr>
              <a:t>Wolkowiez M, et al. Risk factors for invasive candidiasis in infants &gt;1500 g birth weight. </a:t>
            </a:r>
            <a:r>
              <a:rPr lang="en-US" sz="1800" i="1" smtClean="0">
                <a:latin typeface="Times New Roman" pitchFamily="18" charset="0"/>
                <a:cs typeface="Times New Roman" pitchFamily="18" charset="0"/>
              </a:rPr>
              <a:t>Pediatr Infect Dis J </a:t>
            </a:r>
            <a:r>
              <a:rPr lang="pt-BR" sz="1800" smtClean="0">
                <a:latin typeface="Times New Roman" pitchFamily="18" charset="0"/>
                <a:cs typeface="Times New Roman" pitchFamily="18" charset="0"/>
              </a:rPr>
              <a:t>2013;</a:t>
            </a:r>
            <a:r>
              <a:rPr lang="pt-BR" sz="1800" b="1" smtClean="0">
                <a:latin typeface="Times New Roman" pitchFamily="18" charset="0"/>
                <a:cs typeface="Times New Roman" pitchFamily="18" charset="0"/>
              </a:rPr>
              <a:t>32(3):222−6.</a:t>
            </a:r>
          </a:p>
          <a:p>
            <a:pPr algn="just">
              <a:buFont typeface="Wingdings 2" pitchFamily="18" charset="2"/>
              <a:buNone/>
            </a:pPr>
            <a:r>
              <a:rPr lang="pt-BR" sz="1800" b="1" smtClean="0">
                <a:latin typeface="Times New Roman" pitchFamily="18" charset="0"/>
                <a:cs typeface="Times New Roman" pitchFamily="18" charset="0"/>
              </a:rPr>
              <a:t>16 </a:t>
            </a:r>
            <a:r>
              <a:rPr lang="pt-BR" sz="1800" smtClean="0">
                <a:latin typeface="Times New Roman" pitchFamily="18" charset="0"/>
                <a:cs typeface="Times New Roman" pitchFamily="18" charset="0"/>
              </a:rPr>
              <a:t>Shetty SS, Harrison LH, Hajjeh RA, Taylor T, Mirza SA, Schmidt AB, et al. Determining risk factors for candidemia </a:t>
            </a:r>
            <a:r>
              <a:rPr lang="en-US" sz="1800" smtClean="0">
                <a:latin typeface="Times New Roman" pitchFamily="18" charset="0"/>
                <a:cs typeface="Times New Roman" pitchFamily="18" charset="0"/>
              </a:rPr>
              <a:t>among newborn infants from population-based surveillance: </a:t>
            </a:r>
            <a:r>
              <a:rPr lang="pt-BR" sz="1800" smtClean="0">
                <a:latin typeface="Times New Roman" pitchFamily="18" charset="0"/>
                <a:cs typeface="Times New Roman" pitchFamily="18" charset="0"/>
              </a:rPr>
              <a:t>Baltimore, Maryland, 1998−2000. </a:t>
            </a:r>
            <a:r>
              <a:rPr lang="pt-BR" sz="1800" i="1" smtClean="0">
                <a:latin typeface="Times New Roman" pitchFamily="18" charset="0"/>
                <a:cs typeface="Times New Roman" pitchFamily="18" charset="0"/>
              </a:rPr>
              <a:t>Pediatr Infect Dis J </a:t>
            </a:r>
            <a:r>
              <a:rPr lang="pt-BR" sz="1800" smtClean="0">
                <a:latin typeface="Times New Roman" pitchFamily="18" charset="0"/>
                <a:cs typeface="Times New Roman" pitchFamily="18" charset="0"/>
              </a:rPr>
              <a:t>2005;</a:t>
            </a:r>
            <a:r>
              <a:rPr lang="pt-BR" sz="1800" b="1" smtClean="0">
                <a:latin typeface="Times New Roman" pitchFamily="18" charset="0"/>
                <a:cs typeface="Times New Roman" pitchFamily="18" charset="0"/>
              </a:rPr>
              <a:t>24(7):601−4.</a:t>
            </a:r>
            <a:endParaRPr lang="pt-BR" sz="1800" smtClean="0">
              <a:latin typeface="Times New Roman" pitchFamily="18" charset="0"/>
              <a:cs typeface="Times New Roman"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atMod val="130000"/>
                  </a:schemeClr>
                </a:solidFill>
                <a:latin typeface="Times New Roman" pitchFamily="18" charset="0"/>
                <a:cs typeface="Times New Roman" pitchFamily="18" charset="0"/>
              </a:rPr>
              <a:t>Referências </a:t>
            </a:r>
            <a:endParaRPr lang="pt-BR" b="1" dirty="0">
              <a:solidFill>
                <a:schemeClr val="tx2">
                  <a:satMod val="130000"/>
                </a:schemeClr>
              </a:solidFill>
              <a:latin typeface="Times New Roman" pitchFamily="18" charset="0"/>
              <a:cs typeface="Times New Roman" pitchFamily="18" charset="0"/>
            </a:endParaRPr>
          </a:p>
        </p:txBody>
      </p:sp>
      <p:sp>
        <p:nvSpPr>
          <p:cNvPr id="46083" name="Espaço Reservado para Conteúdo 2"/>
          <p:cNvSpPr>
            <a:spLocks noGrp="1"/>
          </p:cNvSpPr>
          <p:nvPr>
            <p:ph idx="1"/>
          </p:nvPr>
        </p:nvSpPr>
        <p:spPr>
          <a:xfrm>
            <a:off x="1143000" y="1143000"/>
            <a:ext cx="7791450" cy="5357813"/>
          </a:xfrm>
        </p:spPr>
        <p:txBody>
          <a:bodyPr/>
          <a:lstStyle/>
          <a:p>
            <a:pPr algn="just">
              <a:buFont typeface="Wingdings 2" pitchFamily="18" charset="2"/>
              <a:buNone/>
            </a:pPr>
            <a:r>
              <a:rPr lang="fr-FR" sz="1800" b="1" smtClean="0">
                <a:latin typeface="Times New Roman" pitchFamily="18" charset="0"/>
                <a:cs typeface="Times New Roman" pitchFamily="18" charset="0"/>
              </a:rPr>
              <a:t>17</a:t>
            </a:r>
            <a:r>
              <a:rPr lang="fr-FR" sz="1800" smtClean="0">
                <a:latin typeface="Times New Roman" pitchFamily="18" charset="0"/>
                <a:cs typeface="Times New Roman" pitchFamily="18" charset="0"/>
              </a:rPr>
              <a:t> Yu Y, Du L, Yuan T, Zheng J, Chen A, Chen L, et al. Risk </a:t>
            </a:r>
            <a:r>
              <a:rPr lang="en-US" sz="1800" smtClean="0">
                <a:latin typeface="Times New Roman" pitchFamily="18" charset="0"/>
                <a:cs typeface="Times New Roman" pitchFamily="18" charset="0"/>
              </a:rPr>
              <a:t>Factors and Clinical Analysis for Invasive Fungal Infection in Neonatal Intensive Care Unit Patients. </a:t>
            </a:r>
            <a:r>
              <a:rPr lang="en-US" sz="1800" i="1" smtClean="0">
                <a:latin typeface="Times New Roman" pitchFamily="18" charset="0"/>
                <a:cs typeface="Times New Roman" pitchFamily="18" charset="0"/>
              </a:rPr>
              <a:t>Am J Perinatol </a:t>
            </a:r>
            <a:r>
              <a:rPr lang="pt-BR" sz="1800" smtClean="0">
                <a:latin typeface="Times New Roman" pitchFamily="18" charset="0"/>
                <a:cs typeface="Times New Roman" pitchFamily="18" charset="0"/>
              </a:rPr>
              <a:t>2012;</a:t>
            </a:r>
            <a:r>
              <a:rPr lang="pt-BR" sz="1800" b="1" smtClean="0">
                <a:latin typeface="Times New Roman" pitchFamily="18" charset="0"/>
                <a:cs typeface="Times New Roman" pitchFamily="18" charset="0"/>
              </a:rPr>
              <a:t>30(07):589−594.</a:t>
            </a:r>
          </a:p>
          <a:p>
            <a:pPr algn="just">
              <a:buFont typeface="Wingdings 2" pitchFamily="18" charset="2"/>
              <a:buNone/>
            </a:pPr>
            <a:r>
              <a:rPr lang="pt-BR" sz="1800" b="1" smtClean="0">
                <a:latin typeface="Times New Roman" pitchFamily="18" charset="0"/>
                <a:cs typeface="Times New Roman" pitchFamily="18" charset="0"/>
              </a:rPr>
              <a:t>18 </a:t>
            </a:r>
            <a:r>
              <a:rPr lang="pt-BR" sz="1800" smtClean="0">
                <a:latin typeface="Times New Roman" pitchFamily="18" charset="0"/>
                <a:cs typeface="Times New Roman" pitchFamily="18" charset="0"/>
              </a:rPr>
              <a:t>Clerihew L, Lamagni TL, Brocklehurst P, McGuire W. Invasive </a:t>
            </a:r>
            <a:r>
              <a:rPr lang="en-US" sz="1800" smtClean="0">
                <a:latin typeface="Times New Roman" pitchFamily="18" charset="0"/>
                <a:cs typeface="Times New Roman" pitchFamily="18" charset="0"/>
              </a:rPr>
              <a:t>fungal infection in very low birthweight infants: national prospective surveillance study. </a:t>
            </a:r>
            <a:r>
              <a:rPr lang="en-US" sz="1800" i="1" smtClean="0">
                <a:latin typeface="Times New Roman" pitchFamily="18" charset="0"/>
                <a:cs typeface="Times New Roman" pitchFamily="18" charset="0"/>
              </a:rPr>
              <a:t>Arch Dis Child Fetal Neonatal </a:t>
            </a:r>
            <a:r>
              <a:rPr lang="pt-BR" sz="1800" i="1" smtClean="0">
                <a:latin typeface="Times New Roman" pitchFamily="18" charset="0"/>
                <a:cs typeface="Times New Roman" pitchFamily="18" charset="0"/>
              </a:rPr>
              <a:t>Ed 2006;</a:t>
            </a:r>
            <a:r>
              <a:rPr lang="pt-BR" sz="1800" b="1" i="1" smtClean="0">
                <a:latin typeface="Times New Roman" pitchFamily="18" charset="0"/>
                <a:cs typeface="Times New Roman" pitchFamily="18" charset="0"/>
              </a:rPr>
              <a:t>91(3):F188−92.</a:t>
            </a:r>
          </a:p>
          <a:p>
            <a:pPr algn="just">
              <a:buFont typeface="Wingdings 2" pitchFamily="18" charset="2"/>
              <a:buNone/>
            </a:pPr>
            <a:r>
              <a:rPr lang="pt-BR" sz="1800" b="1" smtClean="0">
                <a:latin typeface="Times New Roman" pitchFamily="18" charset="0"/>
                <a:cs typeface="Times New Roman" pitchFamily="18" charset="0"/>
              </a:rPr>
              <a:t>19</a:t>
            </a:r>
            <a:r>
              <a:rPr lang="pt-BR" sz="1800" smtClean="0">
                <a:latin typeface="Times New Roman" pitchFamily="18" charset="0"/>
                <a:cs typeface="Times New Roman" pitchFamily="18" charset="0"/>
              </a:rPr>
              <a:t>  Benjamin DK, Stoll BJ, Gantz MG, Walsh MC, Sánchez PJ, Das </a:t>
            </a:r>
            <a:r>
              <a:rPr lang="en-US" sz="1800" smtClean="0">
                <a:latin typeface="Times New Roman" pitchFamily="18" charset="0"/>
                <a:cs typeface="Times New Roman" pitchFamily="18" charset="0"/>
              </a:rPr>
              <a:t>A, et al. Neonatal candidiasis: epidemiology, risk factors, and </a:t>
            </a:r>
            <a:r>
              <a:rPr lang="pt-BR" sz="1800" smtClean="0">
                <a:latin typeface="Times New Roman" pitchFamily="18" charset="0"/>
                <a:cs typeface="Times New Roman" pitchFamily="18" charset="0"/>
              </a:rPr>
              <a:t>clinical judgment. </a:t>
            </a:r>
            <a:r>
              <a:rPr lang="pt-BR" sz="1800" i="1" smtClean="0">
                <a:latin typeface="Times New Roman" pitchFamily="18" charset="0"/>
                <a:cs typeface="Times New Roman" pitchFamily="18" charset="0"/>
              </a:rPr>
              <a:t>Pediatrics 2010;</a:t>
            </a:r>
            <a:r>
              <a:rPr lang="pt-BR" sz="1800" b="1" i="1" smtClean="0">
                <a:latin typeface="Times New Roman" pitchFamily="18" charset="0"/>
                <a:cs typeface="Times New Roman" pitchFamily="18" charset="0"/>
              </a:rPr>
              <a:t>126(4):e865−73.</a:t>
            </a:r>
          </a:p>
          <a:p>
            <a:pPr algn="just">
              <a:buFont typeface="Wingdings 2" pitchFamily="18" charset="2"/>
              <a:buNone/>
            </a:pPr>
            <a:r>
              <a:rPr lang="pt-BR" sz="1800" b="1" smtClean="0">
                <a:latin typeface="Times New Roman" pitchFamily="18" charset="0"/>
                <a:cs typeface="Times New Roman" pitchFamily="18" charset="0"/>
              </a:rPr>
              <a:t>20</a:t>
            </a:r>
            <a:r>
              <a:rPr lang="pt-BR" sz="1800" smtClean="0">
                <a:latin typeface="Times New Roman" pitchFamily="18" charset="0"/>
                <a:cs typeface="Times New Roman" pitchFamily="18" charset="0"/>
              </a:rPr>
              <a:t> Fridkin SK, Kaufman D, Edwards JR, Shetty S, Horan T. </a:t>
            </a:r>
            <a:r>
              <a:rPr lang="en-US" sz="1800" smtClean="0">
                <a:latin typeface="Times New Roman" pitchFamily="18" charset="0"/>
                <a:cs typeface="Times New Roman" pitchFamily="18" charset="0"/>
              </a:rPr>
              <a:t>Changing incidence of Candida bloodstream infections among NICU patients in the United States: 1995−2004. </a:t>
            </a:r>
            <a:r>
              <a:rPr lang="en-US" sz="1800" i="1" smtClean="0">
                <a:latin typeface="Times New Roman" pitchFamily="18" charset="0"/>
                <a:cs typeface="Times New Roman" pitchFamily="18" charset="0"/>
              </a:rPr>
              <a:t>Pediatrics </a:t>
            </a:r>
            <a:r>
              <a:rPr lang="pt-BR" sz="1800" smtClean="0">
                <a:latin typeface="Times New Roman" pitchFamily="18" charset="0"/>
                <a:cs typeface="Times New Roman" pitchFamily="18" charset="0"/>
              </a:rPr>
              <a:t>2006;</a:t>
            </a:r>
            <a:r>
              <a:rPr lang="pt-BR" sz="1800" b="1" smtClean="0">
                <a:latin typeface="Times New Roman" pitchFamily="18" charset="0"/>
                <a:cs typeface="Times New Roman" pitchFamily="18" charset="0"/>
              </a:rPr>
              <a:t>117(5):1680−1687.</a:t>
            </a:r>
          </a:p>
          <a:p>
            <a:pPr algn="just">
              <a:buFont typeface="Wingdings 2" pitchFamily="18" charset="2"/>
              <a:buNone/>
            </a:pPr>
            <a:r>
              <a:rPr lang="en-US" sz="1800" b="1" smtClean="0">
                <a:latin typeface="Times New Roman" pitchFamily="18" charset="0"/>
                <a:cs typeface="Times New Roman" pitchFamily="18" charset="0"/>
              </a:rPr>
              <a:t>21</a:t>
            </a:r>
            <a:r>
              <a:rPr lang="en-US" sz="1800" smtClean="0">
                <a:latin typeface="Times New Roman" pitchFamily="18" charset="0"/>
                <a:cs typeface="Times New Roman" pitchFamily="18" charset="0"/>
              </a:rPr>
              <a:t> Oeser C, Lamagni T, Heath PT, Sharland M, Ladhani S. The epidemiology of neonatal and pediatric candidemia in England and wales, 2000−2009. </a:t>
            </a:r>
            <a:r>
              <a:rPr lang="en-US" sz="1800" i="1" smtClean="0">
                <a:latin typeface="Times New Roman" pitchFamily="18" charset="0"/>
                <a:cs typeface="Times New Roman" pitchFamily="18" charset="0"/>
              </a:rPr>
              <a:t>Pediatr Infect Dis J 2013;</a:t>
            </a:r>
            <a:r>
              <a:rPr lang="en-US" sz="1800" b="1" i="1" smtClean="0">
                <a:latin typeface="Times New Roman" pitchFamily="18" charset="0"/>
                <a:cs typeface="Times New Roman" pitchFamily="18" charset="0"/>
              </a:rPr>
              <a:t>32(1):23−6.</a:t>
            </a:r>
          </a:p>
          <a:p>
            <a:pPr algn="just">
              <a:buFont typeface="Wingdings 2" pitchFamily="18" charset="2"/>
              <a:buNone/>
            </a:pPr>
            <a:r>
              <a:rPr lang="pt-BR" sz="1800" b="1" smtClean="0">
                <a:latin typeface="Times New Roman" pitchFamily="18" charset="0"/>
                <a:cs typeface="Times New Roman" pitchFamily="18" charset="0"/>
              </a:rPr>
              <a:t>22</a:t>
            </a:r>
            <a:r>
              <a:rPr lang="pt-BR" sz="1800" smtClean="0">
                <a:latin typeface="Times New Roman" pitchFamily="18" charset="0"/>
                <a:cs typeface="Times New Roman" pitchFamily="18" charset="0"/>
              </a:rPr>
              <a:t> Pemán J, Cantón E, Linares-Sicilia MJ, Roselló EM, Borrell N, Ruiz-Pérez-de-Pipaon MT, et al. Epidemiology and antifungal </a:t>
            </a:r>
            <a:r>
              <a:rPr lang="en-US" sz="1800" smtClean="0">
                <a:latin typeface="Times New Roman" pitchFamily="18" charset="0"/>
                <a:cs typeface="Times New Roman" pitchFamily="18" charset="0"/>
              </a:rPr>
              <a:t>susceptibility of bloodstream fungal isolates in pediatric </a:t>
            </a:r>
            <a:r>
              <a:rPr lang="pt-BR" sz="1800" smtClean="0">
                <a:latin typeface="Times New Roman" pitchFamily="18" charset="0"/>
                <a:cs typeface="Times New Roman" pitchFamily="18" charset="0"/>
              </a:rPr>
              <a:t>patients: a Spanish multicenter prospective survey. </a:t>
            </a:r>
            <a:r>
              <a:rPr lang="pt-BR" sz="1800" i="1" smtClean="0">
                <a:latin typeface="Times New Roman" pitchFamily="18" charset="0"/>
                <a:cs typeface="Times New Roman" pitchFamily="18" charset="0"/>
              </a:rPr>
              <a:t>J Clin Microbiol 2011;</a:t>
            </a:r>
            <a:r>
              <a:rPr lang="pt-BR" sz="1800" b="1" i="1" smtClean="0">
                <a:latin typeface="Times New Roman" pitchFamily="18" charset="0"/>
                <a:cs typeface="Times New Roman" pitchFamily="18" charset="0"/>
              </a:rPr>
              <a:t>49(12):4158−63.</a:t>
            </a:r>
            <a:endParaRPr lang="pt-BR" sz="1800" smtClean="0">
              <a:latin typeface="Times New Roman" pitchFamily="18" charset="0"/>
              <a:cs typeface="Times New Roman"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atMod val="130000"/>
                  </a:schemeClr>
                </a:solidFill>
                <a:latin typeface="Times New Roman" pitchFamily="18" charset="0"/>
                <a:cs typeface="Times New Roman" pitchFamily="18" charset="0"/>
              </a:rPr>
              <a:t>Referências </a:t>
            </a:r>
            <a:endParaRPr lang="pt-BR" b="1" dirty="0">
              <a:solidFill>
                <a:schemeClr val="tx2">
                  <a:satMod val="130000"/>
                </a:schemeClr>
              </a:solidFill>
              <a:latin typeface="Times New Roman" pitchFamily="18" charset="0"/>
              <a:cs typeface="Times New Roman" pitchFamily="18" charset="0"/>
            </a:endParaRPr>
          </a:p>
        </p:txBody>
      </p:sp>
      <p:sp>
        <p:nvSpPr>
          <p:cNvPr id="47107" name="Espaço Reservado para Conteúdo 2"/>
          <p:cNvSpPr>
            <a:spLocks noGrp="1"/>
          </p:cNvSpPr>
          <p:nvPr>
            <p:ph idx="1"/>
          </p:nvPr>
        </p:nvSpPr>
        <p:spPr>
          <a:xfrm>
            <a:off x="1071563" y="1214438"/>
            <a:ext cx="7862887" cy="5357812"/>
          </a:xfrm>
        </p:spPr>
        <p:txBody>
          <a:bodyPr/>
          <a:lstStyle/>
          <a:p>
            <a:pPr algn="just">
              <a:buFont typeface="Wingdings 2" pitchFamily="18" charset="2"/>
              <a:buNone/>
            </a:pPr>
            <a:r>
              <a:rPr lang="pt-BR" sz="1800" b="1" smtClean="0">
                <a:latin typeface="Times New Roman" pitchFamily="18" charset="0"/>
                <a:cs typeface="Times New Roman" pitchFamily="18" charset="0"/>
              </a:rPr>
              <a:t>23</a:t>
            </a:r>
            <a:r>
              <a:rPr lang="pt-BR" sz="1800" smtClean="0">
                <a:latin typeface="Times New Roman" pitchFamily="18" charset="0"/>
                <a:cs typeface="Times New Roman" pitchFamily="18" charset="0"/>
              </a:rPr>
              <a:t> Farmaki E, Evdoridou J, Pouliou T, Bibashi E, Panagopoulou P, Filioti J, et al. Fungal colonization in the neonatal intensive </a:t>
            </a:r>
            <a:r>
              <a:rPr lang="en-US" sz="1800" smtClean="0">
                <a:latin typeface="Times New Roman" pitchFamily="18" charset="0"/>
                <a:cs typeface="Times New Roman" pitchFamily="18" charset="0"/>
              </a:rPr>
              <a:t>care unit: risk factors, drug susceptibility, and association with invasive fungal infections. </a:t>
            </a:r>
            <a:r>
              <a:rPr lang="en-US" sz="1800" i="1" smtClean="0">
                <a:latin typeface="Times New Roman" pitchFamily="18" charset="0"/>
                <a:cs typeface="Times New Roman" pitchFamily="18" charset="0"/>
              </a:rPr>
              <a:t>Am J Perinatol 2007;</a:t>
            </a:r>
            <a:r>
              <a:rPr lang="en-US" sz="1800" b="1" i="1" smtClean="0">
                <a:latin typeface="Times New Roman" pitchFamily="18" charset="0"/>
                <a:cs typeface="Times New Roman" pitchFamily="18" charset="0"/>
              </a:rPr>
              <a:t>24(2):127−35.</a:t>
            </a:r>
          </a:p>
          <a:p>
            <a:pPr algn="just">
              <a:buFont typeface="Wingdings 2" pitchFamily="18" charset="2"/>
              <a:buNone/>
            </a:pPr>
            <a:r>
              <a:rPr lang="pt-BR" sz="1800" b="1" smtClean="0">
                <a:latin typeface="Times New Roman" pitchFamily="18" charset="0"/>
                <a:cs typeface="Times New Roman" pitchFamily="18" charset="0"/>
              </a:rPr>
              <a:t>24 </a:t>
            </a:r>
            <a:r>
              <a:rPr lang="pt-BR" sz="1800" smtClean="0">
                <a:latin typeface="Times New Roman" pitchFamily="18" charset="0"/>
                <a:cs typeface="Times New Roman" pitchFamily="18" charset="0"/>
              </a:rPr>
              <a:t>Baley JE, Kliegman RM, Boxerbaum B, Fanaroff AA. Fungal </a:t>
            </a:r>
            <a:r>
              <a:rPr lang="en-US" sz="1800" smtClean="0">
                <a:latin typeface="Times New Roman" pitchFamily="18" charset="0"/>
                <a:cs typeface="Times New Roman" pitchFamily="18" charset="0"/>
              </a:rPr>
              <a:t>colonization in the very low birth weight infant. </a:t>
            </a:r>
            <a:r>
              <a:rPr lang="en-US" sz="1800" i="1" smtClean="0">
                <a:latin typeface="Times New Roman" pitchFamily="18" charset="0"/>
                <a:cs typeface="Times New Roman" pitchFamily="18" charset="0"/>
              </a:rPr>
              <a:t>Pediatrics </a:t>
            </a:r>
            <a:r>
              <a:rPr lang="pt-BR" sz="1800" smtClean="0">
                <a:latin typeface="Times New Roman" pitchFamily="18" charset="0"/>
                <a:cs typeface="Times New Roman" pitchFamily="18" charset="0"/>
              </a:rPr>
              <a:t>1986;</a:t>
            </a:r>
            <a:r>
              <a:rPr lang="pt-BR" sz="1800" b="1" smtClean="0">
                <a:latin typeface="Times New Roman" pitchFamily="18" charset="0"/>
                <a:cs typeface="Times New Roman" pitchFamily="18" charset="0"/>
              </a:rPr>
              <a:t>78(2):225−232.</a:t>
            </a:r>
          </a:p>
          <a:p>
            <a:pPr algn="just">
              <a:buFont typeface="Wingdings 2" pitchFamily="18" charset="2"/>
              <a:buNone/>
            </a:pPr>
            <a:r>
              <a:rPr lang="nl-NL" sz="1800" b="1" smtClean="0">
                <a:latin typeface="Times New Roman" pitchFamily="18" charset="0"/>
                <a:cs typeface="Times New Roman" pitchFamily="18" charset="0"/>
              </a:rPr>
              <a:t>25</a:t>
            </a:r>
            <a:r>
              <a:rPr lang="nl-NL" sz="1800" smtClean="0">
                <a:latin typeface="Times New Roman" pitchFamily="18" charset="0"/>
                <a:cs typeface="Times New Roman" pitchFamily="18" charset="0"/>
              </a:rPr>
              <a:t> Mahieu LM, Van Gasse N, Wildemeersch D, Jansens H, Ieven </a:t>
            </a:r>
            <a:r>
              <a:rPr lang="en-US" sz="1800" smtClean="0">
                <a:latin typeface="Times New Roman" pitchFamily="18" charset="0"/>
                <a:cs typeface="Times New Roman" pitchFamily="18" charset="0"/>
              </a:rPr>
              <a:t>M. Number of sites of perinatal Candida colonization and neutropenia are associated with nosocomial candidemia in the neonatal intensive care unit patient. </a:t>
            </a:r>
            <a:r>
              <a:rPr lang="en-US" sz="1800" i="1" smtClean="0">
                <a:latin typeface="Times New Roman" pitchFamily="18" charset="0"/>
                <a:cs typeface="Times New Roman" pitchFamily="18" charset="0"/>
              </a:rPr>
              <a:t>Pediatr Crit Care </a:t>
            </a:r>
            <a:r>
              <a:rPr lang="pt-BR" sz="1800" i="1" smtClean="0">
                <a:latin typeface="Times New Roman" pitchFamily="18" charset="0"/>
                <a:cs typeface="Times New Roman" pitchFamily="18" charset="0"/>
              </a:rPr>
              <a:t>Med 2010;</a:t>
            </a:r>
            <a:r>
              <a:rPr lang="pt-BR" sz="1800" b="1" i="1" smtClean="0">
                <a:latin typeface="Times New Roman" pitchFamily="18" charset="0"/>
                <a:cs typeface="Times New Roman" pitchFamily="18" charset="0"/>
              </a:rPr>
              <a:t>11(2):240−5.</a:t>
            </a:r>
          </a:p>
          <a:p>
            <a:pPr algn="just">
              <a:buFont typeface="Wingdings 2" pitchFamily="18" charset="2"/>
              <a:buNone/>
            </a:pPr>
            <a:r>
              <a:rPr lang="de-DE" sz="1800" b="1" smtClean="0">
                <a:latin typeface="Times New Roman" pitchFamily="18" charset="0"/>
                <a:cs typeface="Times New Roman" pitchFamily="18" charset="0"/>
              </a:rPr>
              <a:t>26</a:t>
            </a:r>
            <a:r>
              <a:rPr lang="de-DE" sz="1800" smtClean="0">
                <a:latin typeface="Times New Roman" pitchFamily="18" charset="0"/>
                <a:cs typeface="Times New Roman" pitchFamily="18" charset="0"/>
              </a:rPr>
              <a:t> Saiman L, Ludington E, Dawson JD, Patterson JE, Rangel- </a:t>
            </a:r>
            <a:r>
              <a:rPr lang="en-US" sz="1800" smtClean="0">
                <a:latin typeface="Times New Roman" pitchFamily="18" charset="0"/>
                <a:cs typeface="Times New Roman" pitchFamily="18" charset="0"/>
              </a:rPr>
              <a:t>Frausto S, Wiblin RT, et al. Risk factors for Candida species colonization of neonatal intensive care unit patients. </a:t>
            </a:r>
            <a:r>
              <a:rPr lang="en-US" sz="1800" i="1" smtClean="0">
                <a:latin typeface="Times New Roman" pitchFamily="18" charset="0"/>
                <a:cs typeface="Times New Roman" pitchFamily="18" charset="0"/>
              </a:rPr>
              <a:t>Pediatr </a:t>
            </a:r>
            <a:r>
              <a:rPr lang="fr-FR" sz="1800" i="1" smtClean="0">
                <a:latin typeface="Times New Roman" pitchFamily="18" charset="0"/>
                <a:cs typeface="Times New Roman" pitchFamily="18" charset="0"/>
              </a:rPr>
              <a:t>Infect Dis J 2001;</a:t>
            </a:r>
            <a:r>
              <a:rPr lang="fr-FR" sz="1800" b="1" i="1" smtClean="0">
                <a:latin typeface="Times New Roman" pitchFamily="18" charset="0"/>
                <a:cs typeface="Times New Roman" pitchFamily="18" charset="0"/>
              </a:rPr>
              <a:t>20(12):1119−24.</a:t>
            </a:r>
          </a:p>
          <a:p>
            <a:pPr>
              <a:buFont typeface="Wingdings 2" pitchFamily="18" charset="2"/>
              <a:buNone/>
            </a:pPr>
            <a:r>
              <a:rPr lang="pt-BR" sz="1800" b="1" smtClean="0">
                <a:latin typeface="Times New Roman" pitchFamily="18" charset="0"/>
                <a:cs typeface="Times New Roman" pitchFamily="18" charset="0"/>
              </a:rPr>
              <a:t>27</a:t>
            </a:r>
            <a:r>
              <a:rPr lang="pt-BR" sz="1800" smtClean="0">
                <a:latin typeface="Times New Roman" pitchFamily="18" charset="0"/>
                <a:cs typeface="Times New Roman" pitchFamily="18" charset="0"/>
              </a:rPr>
              <a:t> Benjamin DK, Stoll BJ, Fanaroff AA, McDonald SA, Oh W, Higgins RD, et al. Neonatal candidiasis among extremely </a:t>
            </a:r>
            <a:r>
              <a:rPr lang="en-US" sz="1800" smtClean="0">
                <a:latin typeface="Times New Roman" pitchFamily="18" charset="0"/>
                <a:cs typeface="Times New Roman" pitchFamily="18" charset="0"/>
              </a:rPr>
              <a:t>low birth weight infants: risk factors, mortality rates, and neurodevelopmental outcomes at 18 to 22 months. </a:t>
            </a:r>
            <a:r>
              <a:rPr lang="en-US" sz="1800" i="1" smtClean="0">
                <a:latin typeface="Times New Roman" pitchFamily="18" charset="0"/>
                <a:cs typeface="Times New Roman" pitchFamily="18" charset="0"/>
              </a:rPr>
              <a:t>Pediatrics </a:t>
            </a:r>
            <a:r>
              <a:rPr lang="pt-BR" sz="1800" smtClean="0">
                <a:latin typeface="Times New Roman" pitchFamily="18" charset="0"/>
                <a:cs typeface="Times New Roman" pitchFamily="18" charset="0"/>
              </a:rPr>
              <a:t>2006;</a:t>
            </a:r>
            <a:r>
              <a:rPr lang="pt-BR" sz="1800" b="1" smtClean="0">
                <a:latin typeface="Times New Roman" pitchFamily="18" charset="0"/>
                <a:cs typeface="Times New Roman" pitchFamily="18" charset="0"/>
              </a:rPr>
              <a:t>117(1):84−92.</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atMod val="130000"/>
                  </a:schemeClr>
                </a:solidFill>
                <a:latin typeface="Times New Roman" pitchFamily="18" charset="0"/>
                <a:cs typeface="Times New Roman" pitchFamily="18" charset="0"/>
              </a:rPr>
              <a:t>Referências</a:t>
            </a:r>
            <a:r>
              <a:rPr lang="pt-BR" dirty="0" smtClean="0">
                <a:solidFill>
                  <a:schemeClr val="tx2">
                    <a:satMod val="130000"/>
                  </a:schemeClr>
                </a:solidFill>
              </a:rPr>
              <a:t> </a:t>
            </a:r>
            <a:endParaRPr lang="pt-BR" dirty="0">
              <a:solidFill>
                <a:schemeClr val="tx2">
                  <a:satMod val="130000"/>
                </a:schemeClr>
              </a:solidFill>
            </a:endParaRPr>
          </a:p>
        </p:txBody>
      </p:sp>
      <p:sp>
        <p:nvSpPr>
          <p:cNvPr id="3" name="Espaço Reservado para Conteúdo 2"/>
          <p:cNvSpPr>
            <a:spLocks noGrp="1"/>
          </p:cNvSpPr>
          <p:nvPr>
            <p:ph idx="1"/>
          </p:nvPr>
        </p:nvSpPr>
        <p:spPr>
          <a:xfrm>
            <a:off x="1071563" y="1071563"/>
            <a:ext cx="7862887" cy="5572125"/>
          </a:xfrm>
        </p:spPr>
        <p:txBody>
          <a:bodyPr>
            <a:normAutofit lnSpcReduction="10000"/>
          </a:bodyPr>
          <a:lstStyle/>
          <a:p>
            <a:pPr marL="365760" indent="-283464" algn="just" fontAlgn="auto">
              <a:spcAft>
                <a:spcPts val="0"/>
              </a:spcAft>
              <a:buFont typeface="Wingdings 2"/>
              <a:buNone/>
              <a:defRPr/>
            </a:pPr>
            <a:r>
              <a:rPr lang="pt-BR" sz="1800" b="1" dirty="0" smtClean="0">
                <a:latin typeface="Times New Roman" pitchFamily="18" charset="0"/>
                <a:cs typeface="Times New Roman" pitchFamily="18" charset="0"/>
              </a:rPr>
              <a:t>28</a:t>
            </a:r>
            <a:r>
              <a:rPr lang="pt-BR" sz="1800" dirty="0" smtClean="0">
                <a:latin typeface="Times New Roman" pitchFamily="18" charset="0"/>
                <a:cs typeface="Times New Roman" pitchFamily="18" charset="0"/>
              </a:rPr>
              <a:t> Friedman S, Richardson SE, </a:t>
            </a:r>
            <a:r>
              <a:rPr lang="pt-BR" sz="1800" dirty="0" err="1" smtClean="0">
                <a:latin typeface="Times New Roman" pitchFamily="18" charset="0"/>
                <a:cs typeface="Times New Roman" pitchFamily="18" charset="0"/>
              </a:rPr>
              <a:t>Jacobs</a:t>
            </a:r>
            <a:r>
              <a:rPr lang="pt-BR" sz="1800" dirty="0" smtClean="0">
                <a:latin typeface="Times New Roman" pitchFamily="18" charset="0"/>
                <a:cs typeface="Times New Roman" pitchFamily="18" charset="0"/>
              </a:rPr>
              <a:t> SE, </a:t>
            </a:r>
            <a:r>
              <a:rPr lang="pt-BR" sz="1800" dirty="0" err="1" smtClean="0">
                <a:latin typeface="Times New Roman" pitchFamily="18" charset="0"/>
                <a:cs typeface="Times New Roman" pitchFamily="18" charset="0"/>
              </a:rPr>
              <a:t>O’Brien</a:t>
            </a:r>
            <a:r>
              <a:rPr lang="pt-BR" sz="1800" dirty="0" smtClean="0">
                <a:latin typeface="Times New Roman" pitchFamily="18" charset="0"/>
                <a:cs typeface="Times New Roman" pitchFamily="18" charset="0"/>
              </a:rPr>
              <a:t> K. </a:t>
            </a:r>
            <a:r>
              <a:rPr lang="pt-BR" sz="1800" dirty="0" err="1" smtClean="0">
                <a:latin typeface="Times New Roman" pitchFamily="18" charset="0"/>
                <a:cs typeface="Times New Roman" pitchFamily="18" charset="0"/>
              </a:rPr>
              <a:t>Systemic</a:t>
            </a:r>
            <a:r>
              <a:rPr lang="pt-BR"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Candida infection in extremely low birth weight infants: short term morbidity and long term </a:t>
            </a:r>
            <a:r>
              <a:rPr lang="en-US" sz="1800" dirty="0" err="1" smtClean="0">
                <a:latin typeface="Times New Roman" pitchFamily="18" charset="0"/>
                <a:cs typeface="Times New Roman" pitchFamily="18" charset="0"/>
              </a:rPr>
              <a:t>neurodevelopmental</a:t>
            </a:r>
            <a:r>
              <a:rPr lang="en-US" sz="1800" dirty="0" smtClean="0">
                <a:latin typeface="Times New Roman" pitchFamily="18" charset="0"/>
                <a:cs typeface="Times New Roman" pitchFamily="18" charset="0"/>
              </a:rPr>
              <a:t> outcome. </a:t>
            </a:r>
            <a:r>
              <a:rPr lang="pt-BR" sz="1800" i="1" dirty="0" err="1" smtClean="0">
                <a:latin typeface="Times New Roman" pitchFamily="18" charset="0"/>
                <a:cs typeface="Times New Roman" pitchFamily="18" charset="0"/>
              </a:rPr>
              <a:t>Pediatr</a:t>
            </a:r>
            <a:r>
              <a:rPr lang="pt-BR" sz="1800" i="1" dirty="0" smtClean="0">
                <a:latin typeface="Times New Roman" pitchFamily="18" charset="0"/>
                <a:cs typeface="Times New Roman" pitchFamily="18" charset="0"/>
              </a:rPr>
              <a:t> </a:t>
            </a:r>
            <a:r>
              <a:rPr lang="pt-BR" sz="1800" i="1" dirty="0" err="1" smtClean="0">
                <a:latin typeface="Times New Roman" pitchFamily="18" charset="0"/>
                <a:cs typeface="Times New Roman" pitchFamily="18" charset="0"/>
              </a:rPr>
              <a:t>Infect</a:t>
            </a:r>
            <a:r>
              <a:rPr lang="pt-BR" sz="1800" i="1" dirty="0" smtClean="0">
                <a:latin typeface="Times New Roman" pitchFamily="18" charset="0"/>
                <a:cs typeface="Times New Roman" pitchFamily="18" charset="0"/>
              </a:rPr>
              <a:t> </a:t>
            </a:r>
            <a:r>
              <a:rPr lang="pt-BR" sz="1800" i="1" dirty="0" err="1" smtClean="0">
                <a:latin typeface="Times New Roman" pitchFamily="18" charset="0"/>
                <a:cs typeface="Times New Roman" pitchFamily="18" charset="0"/>
              </a:rPr>
              <a:t>Dis</a:t>
            </a:r>
            <a:r>
              <a:rPr lang="pt-BR" sz="1800" i="1" dirty="0" smtClean="0">
                <a:latin typeface="Times New Roman" pitchFamily="18" charset="0"/>
                <a:cs typeface="Times New Roman" pitchFamily="18" charset="0"/>
              </a:rPr>
              <a:t> J 2000;</a:t>
            </a:r>
            <a:r>
              <a:rPr lang="pt-BR" sz="1800" b="1" i="1" dirty="0" smtClean="0">
                <a:latin typeface="Times New Roman" pitchFamily="18" charset="0"/>
                <a:cs typeface="Times New Roman" pitchFamily="18" charset="0"/>
              </a:rPr>
              <a:t>19(6):499−504.</a:t>
            </a:r>
          </a:p>
          <a:p>
            <a:pPr marL="365760" indent="-283464" algn="just" fontAlgn="auto">
              <a:spcAft>
                <a:spcPts val="0"/>
              </a:spcAft>
              <a:buFont typeface="Wingdings 2"/>
              <a:buNone/>
              <a:defRPr/>
            </a:pPr>
            <a:r>
              <a:rPr lang="pt-BR" sz="1800" b="1" dirty="0" smtClean="0">
                <a:latin typeface="Times New Roman" pitchFamily="18" charset="0"/>
                <a:cs typeface="Times New Roman" pitchFamily="18" charset="0"/>
              </a:rPr>
              <a:t>29</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Cahan</a:t>
            </a:r>
            <a:r>
              <a:rPr lang="pt-BR" sz="1800" dirty="0" smtClean="0">
                <a:latin typeface="Times New Roman" pitchFamily="18" charset="0"/>
                <a:cs typeface="Times New Roman" pitchFamily="18" charset="0"/>
              </a:rPr>
              <a:t> H, </a:t>
            </a:r>
            <a:r>
              <a:rPr lang="pt-BR" sz="1800" dirty="0" err="1" smtClean="0">
                <a:latin typeface="Times New Roman" pitchFamily="18" charset="0"/>
                <a:cs typeface="Times New Roman" pitchFamily="18" charset="0"/>
              </a:rPr>
              <a:t>Deville</a:t>
            </a:r>
            <a:r>
              <a:rPr lang="pt-BR" sz="1800" dirty="0" smtClean="0">
                <a:latin typeface="Times New Roman" pitchFamily="18" charset="0"/>
                <a:cs typeface="Times New Roman" pitchFamily="18" charset="0"/>
              </a:rPr>
              <a:t> JG. </a:t>
            </a:r>
            <a:r>
              <a:rPr lang="pt-BR" sz="1800" dirty="0" err="1" smtClean="0">
                <a:latin typeface="Times New Roman" pitchFamily="18" charset="0"/>
                <a:cs typeface="Times New Roman" pitchFamily="18" charset="0"/>
              </a:rPr>
              <a:t>Outcomes</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of</a:t>
            </a:r>
            <a:r>
              <a:rPr lang="pt-BR" sz="1800" dirty="0" smtClean="0">
                <a:latin typeface="Times New Roman" pitchFamily="18" charset="0"/>
                <a:cs typeface="Times New Roman" pitchFamily="18" charset="0"/>
              </a:rPr>
              <a:t> Neonatal </a:t>
            </a:r>
            <a:r>
              <a:rPr lang="pt-BR" sz="1800" dirty="0" err="1" smtClean="0">
                <a:latin typeface="Times New Roman" pitchFamily="18" charset="0"/>
                <a:cs typeface="Times New Roman" pitchFamily="18" charset="0"/>
              </a:rPr>
              <a:t>Candidiasis</a:t>
            </a:r>
            <a:r>
              <a:rPr lang="pt-BR"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The Impact of Delayed Initiation of Antifungal Therapy. </a:t>
            </a:r>
            <a:r>
              <a:rPr lang="en-US" sz="1800" i="1" dirty="0" err="1" smtClean="0">
                <a:latin typeface="Times New Roman" pitchFamily="18" charset="0"/>
                <a:cs typeface="Times New Roman" pitchFamily="18" charset="0"/>
              </a:rPr>
              <a:t>Int</a:t>
            </a:r>
            <a:r>
              <a:rPr lang="en-US" sz="1800" i="1" dirty="0" smtClean="0">
                <a:latin typeface="Times New Roman" pitchFamily="18" charset="0"/>
                <a:cs typeface="Times New Roman" pitchFamily="18" charset="0"/>
              </a:rPr>
              <a:t> J </a:t>
            </a:r>
            <a:r>
              <a:rPr lang="pt-BR" sz="1800" i="1" dirty="0" err="1" smtClean="0">
                <a:latin typeface="Times New Roman" pitchFamily="18" charset="0"/>
                <a:cs typeface="Times New Roman" pitchFamily="18" charset="0"/>
              </a:rPr>
              <a:t>Pediatr</a:t>
            </a:r>
            <a:r>
              <a:rPr lang="pt-BR" sz="1800" i="1" dirty="0" smtClean="0">
                <a:latin typeface="Times New Roman" pitchFamily="18" charset="0"/>
                <a:cs typeface="Times New Roman" pitchFamily="18" charset="0"/>
              </a:rPr>
              <a:t> 2011;</a:t>
            </a:r>
            <a:r>
              <a:rPr lang="pt-BR" sz="1800" b="1" i="1" dirty="0" smtClean="0">
                <a:latin typeface="Times New Roman" pitchFamily="18" charset="0"/>
                <a:cs typeface="Times New Roman" pitchFamily="18" charset="0"/>
              </a:rPr>
              <a:t>2011:1−6.</a:t>
            </a:r>
          </a:p>
          <a:p>
            <a:pPr marL="365760" indent="-283464" algn="just" fontAlgn="auto">
              <a:spcAft>
                <a:spcPts val="0"/>
              </a:spcAft>
              <a:buFont typeface="Wingdings 2"/>
              <a:buNone/>
              <a:defRPr/>
            </a:pPr>
            <a:r>
              <a:rPr lang="pt-BR" sz="1800" b="1" dirty="0" smtClean="0">
                <a:latin typeface="Times New Roman" pitchFamily="18" charset="0"/>
                <a:cs typeface="Times New Roman" pitchFamily="18" charset="0"/>
              </a:rPr>
              <a:t>30</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Garey</a:t>
            </a:r>
            <a:r>
              <a:rPr lang="pt-BR" sz="1800" dirty="0" smtClean="0">
                <a:latin typeface="Times New Roman" pitchFamily="18" charset="0"/>
                <a:cs typeface="Times New Roman" pitchFamily="18" charset="0"/>
              </a:rPr>
              <a:t> KW, Rege M, Pai MP, </a:t>
            </a:r>
            <a:r>
              <a:rPr lang="pt-BR" sz="1800" dirty="0" err="1" smtClean="0">
                <a:latin typeface="Times New Roman" pitchFamily="18" charset="0"/>
                <a:cs typeface="Times New Roman" pitchFamily="18" charset="0"/>
              </a:rPr>
              <a:t>Mingo</a:t>
            </a:r>
            <a:r>
              <a:rPr lang="pt-BR" sz="1800" dirty="0" smtClean="0">
                <a:latin typeface="Times New Roman" pitchFamily="18" charset="0"/>
                <a:cs typeface="Times New Roman" pitchFamily="18" charset="0"/>
              </a:rPr>
              <a:t> DE, </a:t>
            </a:r>
            <a:r>
              <a:rPr lang="pt-BR" sz="1800" dirty="0" err="1" smtClean="0">
                <a:latin typeface="Times New Roman" pitchFamily="18" charset="0"/>
                <a:cs typeface="Times New Roman" pitchFamily="18" charset="0"/>
              </a:rPr>
              <a:t>Suda</a:t>
            </a:r>
            <a:r>
              <a:rPr lang="pt-BR" sz="1800" dirty="0" smtClean="0">
                <a:latin typeface="Times New Roman" pitchFamily="18" charset="0"/>
                <a:cs typeface="Times New Roman" pitchFamily="18" charset="0"/>
              </a:rPr>
              <a:t> KJ, </a:t>
            </a:r>
            <a:r>
              <a:rPr lang="pt-BR" sz="1800" dirty="0" err="1" smtClean="0">
                <a:latin typeface="Times New Roman" pitchFamily="18" charset="0"/>
                <a:cs typeface="Times New Roman" pitchFamily="18" charset="0"/>
              </a:rPr>
              <a:t>Turpin</a:t>
            </a:r>
            <a:r>
              <a:rPr lang="pt-BR" sz="1800" dirty="0" smtClean="0">
                <a:latin typeface="Times New Roman" pitchFamily="18" charset="0"/>
                <a:cs typeface="Times New Roman" pitchFamily="18" charset="0"/>
              </a:rPr>
              <a:t> RS, </a:t>
            </a:r>
            <a:r>
              <a:rPr lang="pt-BR" sz="1800" dirty="0" err="1" smtClean="0">
                <a:latin typeface="Times New Roman" pitchFamily="18" charset="0"/>
                <a:cs typeface="Times New Roman" pitchFamily="18" charset="0"/>
              </a:rPr>
              <a:t>et</a:t>
            </a:r>
            <a:r>
              <a:rPr lang="pt-BR" sz="1800" dirty="0" smtClean="0">
                <a:latin typeface="Times New Roman" pitchFamily="18" charset="0"/>
                <a:cs typeface="Times New Roman" pitchFamily="18" charset="0"/>
              </a:rPr>
              <a:t> al. </a:t>
            </a:r>
            <a:r>
              <a:rPr lang="en-US" sz="1800" dirty="0" smtClean="0">
                <a:latin typeface="Times New Roman" pitchFamily="18" charset="0"/>
                <a:cs typeface="Times New Roman" pitchFamily="18" charset="0"/>
              </a:rPr>
              <a:t>Time to Initiation of </a:t>
            </a:r>
            <a:r>
              <a:rPr lang="en-US" sz="1800" dirty="0" err="1" smtClean="0">
                <a:latin typeface="Times New Roman" pitchFamily="18" charset="0"/>
                <a:cs typeface="Times New Roman" pitchFamily="18" charset="0"/>
              </a:rPr>
              <a:t>Fluconazole</a:t>
            </a:r>
            <a:r>
              <a:rPr lang="en-US" sz="1800" dirty="0" smtClean="0">
                <a:latin typeface="Times New Roman" pitchFamily="18" charset="0"/>
                <a:cs typeface="Times New Roman" pitchFamily="18" charset="0"/>
              </a:rPr>
              <a:t> Therapy Impacts Mortality in Patients with </a:t>
            </a:r>
            <a:r>
              <a:rPr lang="en-US" sz="1800" dirty="0" err="1" smtClean="0">
                <a:latin typeface="Times New Roman" pitchFamily="18" charset="0"/>
                <a:cs typeface="Times New Roman" pitchFamily="18" charset="0"/>
              </a:rPr>
              <a:t>Candidemia</a:t>
            </a:r>
            <a:r>
              <a:rPr lang="en-US" sz="1800" dirty="0" smtClean="0">
                <a:latin typeface="Times New Roman" pitchFamily="18" charset="0"/>
                <a:cs typeface="Times New Roman" pitchFamily="18" charset="0"/>
              </a:rPr>
              <a:t>: A Multi-Institutional Study. </a:t>
            </a:r>
            <a:r>
              <a:rPr lang="en-US" sz="1800" i="1" dirty="0" err="1" smtClean="0">
                <a:latin typeface="Times New Roman" pitchFamily="18" charset="0"/>
                <a:cs typeface="Times New Roman" pitchFamily="18" charset="0"/>
              </a:rPr>
              <a:t>Clin</a:t>
            </a:r>
            <a:r>
              <a:rPr lang="en-US" sz="1800" i="1" dirty="0" smtClean="0">
                <a:latin typeface="Times New Roman" pitchFamily="18" charset="0"/>
                <a:cs typeface="Times New Roman" pitchFamily="18" charset="0"/>
              </a:rPr>
              <a:t> </a:t>
            </a:r>
            <a:r>
              <a:rPr lang="fr-FR" sz="1800" i="1" dirty="0" smtClean="0">
                <a:latin typeface="Times New Roman" pitchFamily="18" charset="0"/>
                <a:cs typeface="Times New Roman" pitchFamily="18" charset="0"/>
              </a:rPr>
              <a:t>Infect Dis 2006;</a:t>
            </a:r>
            <a:r>
              <a:rPr lang="fr-FR" sz="1800" b="1" i="1" dirty="0" smtClean="0">
                <a:latin typeface="Times New Roman" pitchFamily="18" charset="0"/>
                <a:cs typeface="Times New Roman" pitchFamily="18" charset="0"/>
              </a:rPr>
              <a:t>43(1):25−31.</a:t>
            </a:r>
          </a:p>
          <a:p>
            <a:pPr marL="365760" indent="-283464" algn="just" fontAlgn="auto">
              <a:spcAft>
                <a:spcPts val="0"/>
              </a:spcAft>
              <a:buFont typeface="Wingdings 2"/>
              <a:buNone/>
              <a:defRPr/>
            </a:pPr>
            <a:r>
              <a:rPr lang="en-US" sz="1800" b="1" dirty="0" smtClean="0">
                <a:latin typeface="Times New Roman" pitchFamily="18" charset="0"/>
                <a:cs typeface="Times New Roman" pitchFamily="18" charset="0"/>
              </a:rPr>
              <a:t>31</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Warris</a:t>
            </a:r>
            <a:r>
              <a:rPr lang="en-US" sz="1800" dirty="0" smtClean="0">
                <a:latin typeface="Times New Roman" pitchFamily="18" charset="0"/>
                <a:cs typeface="Times New Roman" pitchFamily="18" charset="0"/>
              </a:rPr>
              <a:t> A, </a:t>
            </a:r>
            <a:r>
              <a:rPr lang="en-US" sz="1800" dirty="0" err="1" smtClean="0">
                <a:latin typeface="Times New Roman" pitchFamily="18" charset="0"/>
                <a:cs typeface="Times New Roman" pitchFamily="18" charset="0"/>
              </a:rPr>
              <a:t>Semmekrot</a:t>
            </a:r>
            <a:r>
              <a:rPr lang="en-US" sz="1800" dirty="0" smtClean="0">
                <a:latin typeface="Times New Roman" pitchFamily="18" charset="0"/>
                <a:cs typeface="Times New Roman" pitchFamily="18" charset="0"/>
              </a:rPr>
              <a:t> BA, Voss A. </a:t>
            </a:r>
            <a:r>
              <a:rPr lang="en-US" sz="1800" dirty="0" err="1" smtClean="0">
                <a:latin typeface="Times New Roman" pitchFamily="18" charset="0"/>
                <a:cs typeface="Times New Roman" pitchFamily="18" charset="0"/>
              </a:rPr>
              <a:t>Candidal</a:t>
            </a:r>
            <a:r>
              <a:rPr lang="en-US" sz="1800" dirty="0" smtClean="0">
                <a:latin typeface="Times New Roman" pitchFamily="18" charset="0"/>
                <a:cs typeface="Times New Roman" pitchFamily="18" charset="0"/>
              </a:rPr>
              <a:t> and bacterial bloodstream infections in premature neonates: a case-control study. </a:t>
            </a:r>
            <a:r>
              <a:rPr lang="en-US" sz="1800" i="1" dirty="0" smtClean="0">
                <a:latin typeface="Times New Roman" pitchFamily="18" charset="0"/>
                <a:cs typeface="Times New Roman" pitchFamily="18" charset="0"/>
              </a:rPr>
              <a:t>Med </a:t>
            </a:r>
            <a:r>
              <a:rPr lang="en-US" sz="1800" i="1" dirty="0" err="1" smtClean="0">
                <a:latin typeface="Times New Roman" pitchFamily="18" charset="0"/>
                <a:cs typeface="Times New Roman" pitchFamily="18" charset="0"/>
              </a:rPr>
              <a:t>Mycol</a:t>
            </a:r>
            <a:r>
              <a:rPr lang="en-US" sz="1800" i="1" dirty="0" smtClean="0">
                <a:latin typeface="Times New Roman" pitchFamily="18" charset="0"/>
                <a:cs typeface="Times New Roman" pitchFamily="18" charset="0"/>
              </a:rPr>
              <a:t> 2001;</a:t>
            </a:r>
            <a:r>
              <a:rPr lang="en-US" sz="1800" b="1" i="1" dirty="0" smtClean="0">
                <a:latin typeface="Times New Roman" pitchFamily="18" charset="0"/>
                <a:cs typeface="Times New Roman" pitchFamily="18" charset="0"/>
              </a:rPr>
              <a:t>39(1):75−9.</a:t>
            </a:r>
          </a:p>
          <a:p>
            <a:pPr marL="365760" indent="-283464" algn="just" fontAlgn="auto">
              <a:spcAft>
                <a:spcPts val="0"/>
              </a:spcAft>
              <a:buFont typeface="Wingdings 2"/>
              <a:buNone/>
              <a:defRPr/>
            </a:pPr>
            <a:r>
              <a:rPr lang="pt-BR" sz="1800" b="1" dirty="0" smtClean="0">
                <a:latin typeface="Times New Roman" pitchFamily="18" charset="0"/>
                <a:cs typeface="Times New Roman" pitchFamily="18" charset="0"/>
              </a:rPr>
              <a:t>32</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Guida</a:t>
            </a:r>
            <a:r>
              <a:rPr lang="pt-BR" sz="1800" dirty="0" smtClean="0">
                <a:latin typeface="Times New Roman" pitchFamily="18" charset="0"/>
                <a:cs typeface="Times New Roman" pitchFamily="18" charset="0"/>
              </a:rPr>
              <a:t> JD, </a:t>
            </a:r>
            <a:r>
              <a:rPr lang="pt-BR" sz="1800" dirty="0" err="1" smtClean="0">
                <a:latin typeface="Times New Roman" pitchFamily="18" charset="0"/>
                <a:cs typeface="Times New Roman" pitchFamily="18" charset="0"/>
              </a:rPr>
              <a:t>Kunig</a:t>
            </a:r>
            <a:r>
              <a:rPr lang="pt-BR" sz="1800" dirty="0" smtClean="0">
                <a:latin typeface="Times New Roman" pitchFamily="18" charset="0"/>
                <a:cs typeface="Times New Roman" pitchFamily="18" charset="0"/>
              </a:rPr>
              <a:t> AM, </a:t>
            </a:r>
            <a:r>
              <a:rPr lang="pt-BR" sz="1800" dirty="0" err="1" smtClean="0">
                <a:latin typeface="Times New Roman" pitchFamily="18" charset="0"/>
                <a:cs typeface="Times New Roman" pitchFamily="18" charset="0"/>
              </a:rPr>
              <a:t>Leef</a:t>
            </a:r>
            <a:r>
              <a:rPr lang="pt-BR" sz="1800" dirty="0" smtClean="0">
                <a:latin typeface="Times New Roman" pitchFamily="18" charset="0"/>
                <a:cs typeface="Times New Roman" pitchFamily="18" charset="0"/>
              </a:rPr>
              <a:t> KH, </a:t>
            </a:r>
            <a:r>
              <a:rPr lang="pt-BR" sz="1800" dirty="0" err="1" smtClean="0">
                <a:latin typeface="Times New Roman" pitchFamily="18" charset="0"/>
                <a:cs typeface="Times New Roman" pitchFamily="18" charset="0"/>
              </a:rPr>
              <a:t>McKenzie</a:t>
            </a:r>
            <a:r>
              <a:rPr lang="pt-BR" sz="1800" dirty="0" smtClean="0">
                <a:latin typeface="Times New Roman" pitchFamily="18" charset="0"/>
                <a:cs typeface="Times New Roman" pitchFamily="18" charset="0"/>
              </a:rPr>
              <a:t> SE, Paul DA. </a:t>
            </a:r>
            <a:r>
              <a:rPr lang="pt-BR" sz="1800" dirty="0" err="1" smtClean="0">
                <a:latin typeface="Times New Roman" pitchFamily="18" charset="0"/>
                <a:cs typeface="Times New Roman" pitchFamily="18" charset="0"/>
              </a:rPr>
              <a:t>Platelet</a:t>
            </a:r>
            <a:r>
              <a:rPr lang="pt-BR"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count and sepsis in very low birth weight neonates: is there </a:t>
            </a:r>
            <a:r>
              <a:rPr lang="pt-BR" sz="1800" dirty="0" err="1" smtClean="0">
                <a:latin typeface="Times New Roman" pitchFamily="18" charset="0"/>
                <a:cs typeface="Times New Roman" pitchFamily="18" charset="0"/>
              </a:rPr>
              <a:t>an</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organism-specifi</a:t>
            </a:r>
            <a:r>
              <a:rPr lang="pt-BR" sz="1800" dirty="0" smtClean="0">
                <a:latin typeface="Times New Roman" pitchFamily="18" charset="0"/>
                <a:cs typeface="Times New Roman" pitchFamily="18" charset="0"/>
              </a:rPr>
              <a:t> c </a:t>
            </a:r>
            <a:r>
              <a:rPr lang="pt-BR" sz="1800" dirty="0" err="1" smtClean="0">
                <a:latin typeface="Times New Roman" pitchFamily="18" charset="0"/>
                <a:cs typeface="Times New Roman" pitchFamily="18" charset="0"/>
              </a:rPr>
              <a:t>response</a:t>
            </a:r>
            <a:r>
              <a:rPr lang="pt-BR" sz="1800" dirty="0" smtClean="0">
                <a:latin typeface="Times New Roman" pitchFamily="18" charset="0"/>
                <a:cs typeface="Times New Roman" pitchFamily="18" charset="0"/>
              </a:rPr>
              <a:t>? </a:t>
            </a:r>
            <a:r>
              <a:rPr lang="pt-BR" sz="1800" i="1" dirty="0" err="1" smtClean="0">
                <a:latin typeface="Times New Roman" pitchFamily="18" charset="0"/>
                <a:cs typeface="Times New Roman" pitchFamily="18" charset="0"/>
              </a:rPr>
              <a:t>Pediatrics</a:t>
            </a:r>
            <a:r>
              <a:rPr lang="pt-BR" sz="1800" i="1" dirty="0" smtClean="0">
                <a:latin typeface="Times New Roman" pitchFamily="18" charset="0"/>
                <a:cs typeface="Times New Roman" pitchFamily="18" charset="0"/>
              </a:rPr>
              <a:t> 2003;</a:t>
            </a:r>
            <a:r>
              <a:rPr lang="pt-BR" sz="1800" b="1" i="1" dirty="0" smtClean="0">
                <a:latin typeface="Times New Roman" pitchFamily="18" charset="0"/>
                <a:cs typeface="Times New Roman" pitchFamily="18" charset="0"/>
              </a:rPr>
              <a:t>111(6 </a:t>
            </a:r>
            <a:r>
              <a:rPr lang="pt-BR" sz="1800" b="1" i="1" dirty="0" err="1" smtClean="0">
                <a:latin typeface="Times New Roman" pitchFamily="18" charset="0"/>
                <a:cs typeface="Times New Roman" pitchFamily="18" charset="0"/>
              </a:rPr>
              <a:t>Pt</a:t>
            </a:r>
            <a:r>
              <a:rPr lang="pt-BR" sz="1800" b="1" i="1" dirty="0" smtClean="0">
                <a:latin typeface="Times New Roman" pitchFamily="18" charset="0"/>
                <a:cs typeface="Times New Roman" pitchFamily="18" charset="0"/>
              </a:rPr>
              <a:t> </a:t>
            </a:r>
            <a:r>
              <a:rPr lang="pt-BR" sz="1800" dirty="0" smtClean="0">
                <a:latin typeface="Times New Roman" pitchFamily="18" charset="0"/>
                <a:cs typeface="Times New Roman" pitchFamily="18" charset="0"/>
              </a:rPr>
              <a:t>1):1411−1415.</a:t>
            </a:r>
          </a:p>
          <a:p>
            <a:pPr marL="365760" indent="-283464" algn="just" fontAlgn="auto">
              <a:spcAft>
                <a:spcPts val="0"/>
              </a:spcAft>
              <a:buFont typeface="Wingdings 2"/>
              <a:buNone/>
              <a:defRPr/>
            </a:pPr>
            <a:r>
              <a:rPr lang="pt-BR" sz="1800" b="1" dirty="0" smtClean="0">
                <a:latin typeface="Times New Roman" pitchFamily="18" charset="0"/>
                <a:cs typeface="Times New Roman" pitchFamily="18" charset="0"/>
              </a:rPr>
              <a:t>33</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Zhao</a:t>
            </a:r>
            <a:r>
              <a:rPr lang="pt-BR" sz="1800" dirty="0" smtClean="0">
                <a:latin typeface="Times New Roman" pitchFamily="18" charset="0"/>
                <a:cs typeface="Times New Roman" pitchFamily="18" charset="0"/>
              </a:rPr>
              <a:t> D, </a:t>
            </a:r>
            <a:r>
              <a:rPr lang="pt-BR" sz="1800" dirty="0" err="1" smtClean="0">
                <a:latin typeface="Times New Roman" pitchFamily="18" charset="0"/>
                <a:cs typeface="Times New Roman" pitchFamily="18" charset="0"/>
              </a:rPr>
              <a:t>Qiu</a:t>
            </a:r>
            <a:r>
              <a:rPr lang="pt-BR" sz="1800" dirty="0" smtClean="0">
                <a:latin typeface="Times New Roman" pitchFamily="18" charset="0"/>
                <a:cs typeface="Times New Roman" pitchFamily="18" charset="0"/>
              </a:rPr>
              <a:t> G, </a:t>
            </a:r>
            <a:r>
              <a:rPr lang="pt-BR" sz="1800" dirty="0" err="1" smtClean="0">
                <a:latin typeface="Times New Roman" pitchFamily="18" charset="0"/>
                <a:cs typeface="Times New Roman" pitchFamily="18" charset="0"/>
              </a:rPr>
              <a:t>Luo</a:t>
            </a:r>
            <a:r>
              <a:rPr lang="pt-BR" sz="1800" dirty="0" smtClean="0">
                <a:latin typeface="Times New Roman" pitchFamily="18" charset="0"/>
                <a:cs typeface="Times New Roman" pitchFamily="18" charset="0"/>
              </a:rPr>
              <a:t> Z, </a:t>
            </a:r>
            <a:r>
              <a:rPr lang="pt-BR" sz="1800" dirty="0" err="1" smtClean="0">
                <a:latin typeface="Times New Roman" pitchFamily="18" charset="0"/>
                <a:cs typeface="Times New Roman" pitchFamily="18" charset="0"/>
              </a:rPr>
              <a:t>Zhang</a:t>
            </a:r>
            <a:r>
              <a:rPr lang="pt-BR" sz="1800" dirty="0" smtClean="0">
                <a:latin typeface="Times New Roman" pitchFamily="18" charset="0"/>
                <a:cs typeface="Times New Roman" pitchFamily="18" charset="0"/>
              </a:rPr>
              <a:t> Y. </a:t>
            </a:r>
            <a:r>
              <a:rPr lang="pt-BR" sz="1800" dirty="0" err="1" smtClean="0">
                <a:latin typeface="Times New Roman" pitchFamily="18" charset="0"/>
                <a:cs typeface="Times New Roman" pitchFamily="18" charset="0"/>
              </a:rPr>
              <a:t>Platelet</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Parameters</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and</a:t>
            </a:r>
            <a:r>
              <a:rPr lang="pt-BR"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(1,3)-β-D-</a:t>
            </a:r>
            <a:r>
              <a:rPr lang="en-US" sz="1800" dirty="0" err="1" smtClean="0">
                <a:latin typeface="Times New Roman" pitchFamily="18" charset="0"/>
                <a:cs typeface="Times New Roman" pitchFamily="18" charset="0"/>
              </a:rPr>
              <a:t>Glucan</a:t>
            </a:r>
            <a:r>
              <a:rPr lang="en-US" sz="1800" dirty="0" smtClean="0">
                <a:latin typeface="Times New Roman" pitchFamily="18" charset="0"/>
                <a:cs typeface="Times New Roman" pitchFamily="18" charset="0"/>
              </a:rPr>
              <a:t> as a Diagnostic and Prognostic Marker of Invasive Fungal Disease in Preterm Infants. </a:t>
            </a:r>
            <a:r>
              <a:rPr lang="en-US" sz="1800" i="1" dirty="0" err="1" smtClean="0">
                <a:latin typeface="Times New Roman" pitchFamily="18" charset="0"/>
                <a:cs typeface="Times New Roman" pitchFamily="18" charset="0"/>
              </a:rPr>
              <a:t>PLoS</a:t>
            </a:r>
            <a:r>
              <a:rPr lang="en-US" sz="1800" i="1" dirty="0" smtClean="0">
                <a:latin typeface="Times New Roman" pitchFamily="18" charset="0"/>
                <a:cs typeface="Times New Roman" pitchFamily="18" charset="0"/>
              </a:rPr>
              <a:t> One </a:t>
            </a:r>
            <a:r>
              <a:rPr lang="pt-BR" sz="1800" dirty="0" smtClean="0">
                <a:latin typeface="Times New Roman" pitchFamily="18" charset="0"/>
                <a:cs typeface="Times New Roman" pitchFamily="18" charset="0"/>
              </a:rPr>
              <a:t>2015;</a:t>
            </a:r>
            <a:r>
              <a:rPr lang="pt-BR" sz="1800" b="1" dirty="0" smtClean="0">
                <a:latin typeface="Times New Roman" pitchFamily="18" charset="0"/>
                <a:cs typeface="Times New Roman" pitchFamily="18" charset="0"/>
              </a:rPr>
              <a:t>10(4):e0123907.</a:t>
            </a:r>
          </a:p>
          <a:p>
            <a:pPr marL="365760" indent="-283464" algn="just" fontAlgn="auto">
              <a:spcAft>
                <a:spcPts val="0"/>
              </a:spcAft>
              <a:buFont typeface="Wingdings 2"/>
              <a:buNone/>
              <a:defRPr/>
            </a:pPr>
            <a:r>
              <a:rPr lang="pt-BR" sz="1800" dirty="0" smtClean="0">
                <a:latin typeface="Times New Roman" pitchFamily="18" charset="0"/>
                <a:cs typeface="Times New Roman" pitchFamily="18" charset="0"/>
              </a:rPr>
              <a:t>34 </a:t>
            </a:r>
            <a:r>
              <a:rPr lang="pt-BR" sz="1800" dirty="0" err="1" smtClean="0">
                <a:latin typeface="Times New Roman" pitchFamily="18" charset="0"/>
                <a:cs typeface="Times New Roman" pitchFamily="18" charset="0"/>
              </a:rPr>
              <a:t>Darmstadt</a:t>
            </a:r>
            <a:r>
              <a:rPr lang="pt-BR" sz="1800" dirty="0" smtClean="0">
                <a:latin typeface="Times New Roman" pitchFamily="18" charset="0"/>
                <a:cs typeface="Times New Roman" pitchFamily="18" charset="0"/>
              </a:rPr>
              <a:t> GL, </a:t>
            </a:r>
            <a:r>
              <a:rPr lang="pt-BR" sz="1800" dirty="0" err="1" smtClean="0">
                <a:latin typeface="Times New Roman" pitchFamily="18" charset="0"/>
                <a:cs typeface="Times New Roman" pitchFamily="18" charset="0"/>
              </a:rPr>
              <a:t>Dinulos</a:t>
            </a:r>
            <a:r>
              <a:rPr lang="pt-BR" sz="1800" dirty="0" smtClean="0">
                <a:latin typeface="Times New Roman" pitchFamily="18" charset="0"/>
                <a:cs typeface="Times New Roman" pitchFamily="18" charset="0"/>
              </a:rPr>
              <a:t> JG, Miller Z. </a:t>
            </a:r>
            <a:r>
              <a:rPr lang="pt-BR" sz="1800" dirty="0" err="1" smtClean="0">
                <a:latin typeface="Times New Roman" pitchFamily="18" charset="0"/>
                <a:cs typeface="Times New Roman" pitchFamily="18" charset="0"/>
              </a:rPr>
              <a:t>Congenital</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cutaneous</a:t>
            </a:r>
            <a:r>
              <a:rPr lang="pt-BR"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candidiasis</a:t>
            </a:r>
            <a:r>
              <a:rPr lang="en-US" sz="1800" dirty="0" smtClean="0">
                <a:latin typeface="Times New Roman" pitchFamily="18" charset="0"/>
                <a:cs typeface="Times New Roman" pitchFamily="18" charset="0"/>
              </a:rPr>
              <a:t>: clinical presentation, pathogenesis, and </a:t>
            </a:r>
            <a:r>
              <a:rPr lang="pt-BR" sz="1800" dirty="0" smtClean="0">
                <a:latin typeface="Times New Roman" pitchFamily="18" charset="0"/>
                <a:cs typeface="Times New Roman" pitchFamily="18" charset="0"/>
              </a:rPr>
              <a:t>management </a:t>
            </a:r>
            <a:r>
              <a:rPr lang="pt-BR" sz="1800" dirty="0" err="1" smtClean="0">
                <a:latin typeface="Times New Roman" pitchFamily="18" charset="0"/>
                <a:cs typeface="Times New Roman" pitchFamily="18" charset="0"/>
              </a:rPr>
              <a:t>guidelines</a:t>
            </a:r>
            <a:r>
              <a:rPr lang="pt-BR" sz="1800" dirty="0" smtClean="0">
                <a:latin typeface="Times New Roman" pitchFamily="18" charset="0"/>
                <a:cs typeface="Times New Roman" pitchFamily="18" charset="0"/>
              </a:rPr>
              <a:t>. </a:t>
            </a:r>
            <a:r>
              <a:rPr lang="pt-BR" sz="1800" i="1" dirty="0" err="1" smtClean="0">
                <a:latin typeface="Times New Roman" pitchFamily="18" charset="0"/>
                <a:cs typeface="Times New Roman" pitchFamily="18" charset="0"/>
              </a:rPr>
              <a:t>Pediatrics</a:t>
            </a:r>
            <a:r>
              <a:rPr lang="pt-BR" sz="1800" i="1" dirty="0" smtClean="0">
                <a:latin typeface="Times New Roman" pitchFamily="18" charset="0"/>
                <a:cs typeface="Times New Roman" pitchFamily="18" charset="0"/>
              </a:rPr>
              <a:t> 2000;</a:t>
            </a:r>
            <a:r>
              <a:rPr lang="pt-BR" sz="1800" b="1" i="1" dirty="0" smtClean="0">
                <a:latin typeface="Times New Roman" pitchFamily="18" charset="0"/>
                <a:cs typeface="Times New Roman" pitchFamily="18" charset="0"/>
              </a:rPr>
              <a:t>105(2):438−44.</a:t>
            </a:r>
            <a:endParaRPr lang="pt-BR" sz="1800" dirty="0">
              <a:latin typeface="Times New Roman" pitchFamily="18" charset="0"/>
              <a:cs typeface="Times New Roman"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14438" y="285750"/>
            <a:ext cx="7497762" cy="1143000"/>
          </a:xfrm>
        </p:spPr>
        <p:txBody>
          <a:bodyPr/>
          <a:lstStyle/>
          <a:p>
            <a:pPr fontAlgn="auto">
              <a:spcAft>
                <a:spcPts val="0"/>
              </a:spcAft>
              <a:defRPr/>
            </a:pPr>
            <a:r>
              <a:rPr lang="pt-BR" b="1" dirty="0" smtClean="0">
                <a:solidFill>
                  <a:schemeClr val="tx2">
                    <a:satMod val="130000"/>
                  </a:schemeClr>
                </a:solidFill>
                <a:latin typeface="Times New Roman" pitchFamily="18" charset="0"/>
                <a:cs typeface="Times New Roman" pitchFamily="18" charset="0"/>
              </a:rPr>
              <a:t>Referências</a:t>
            </a:r>
            <a:endParaRPr lang="pt-BR" b="1" dirty="0">
              <a:solidFill>
                <a:schemeClr val="tx2">
                  <a:satMod val="130000"/>
                </a:schemeClr>
              </a:solidFill>
              <a:latin typeface="Times New Roman" pitchFamily="18" charset="0"/>
              <a:cs typeface="Times New Roman" pitchFamily="18" charset="0"/>
            </a:endParaRPr>
          </a:p>
        </p:txBody>
      </p:sp>
      <p:sp>
        <p:nvSpPr>
          <p:cNvPr id="49155" name="Espaço Reservado para Conteúdo 2"/>
          <p:cNvSpPr>
            <a:spLocks noGrp="1"/>
          </p:cNvSpPr>
          <p:nvPr>
            <p:ph idx="1"/>
          </p:nvPr>
        </p:nvSpPr>
        <p:spPr>
          <a:xfrm>
            <a:off x="1000125" y="1071563"/>
            <a:ext cx="7934325" cy="5176837"/>
          </a:xfrm>
        </p:spPr>
        <p:txBody>
          <a:bodyPr/>
          <a:lstStyle/>
          <a:p>
            <a:pPr algn="just">
              <a:buFont typeface="Wingdings 2" pitchFamily="18" charset="2"/>
              <a:buNone/>
            </a:pPr>
            <a:r>
              <a:rPr lang="pt-BR" sz="1800" b="1" smtClean="0">
                <a:latin typeface="Times New Roman" pitchFamily="18" charset="0"/>
                <a:cs typeface="Times New Roman" pitchFamily="18" charset="0"/>
              </a:rPr>
              <a:t>35</a:t>
            </a:r>
            <a:r>
              <a:rPr lang="pt-BR" sz="1800" smtClean="0">
                <a:latin typeface="Times New Roman" pitchFamily="18" charset="0"/>
                <a:cs typeface="Times New Roman" pitchFamily="18" charset="0"/>
              </a:rPr>
              <a:t> Schelonka RL, Chai MK, Yoder BA, Hensley D, Brockett RM, </a:t>
            </a:r>
            <a:r>
              <a:rPr lang="en-US" sz="1800" smtClean="0">
                <a:latin typeface="Times New Roman" pitchFamily="18" charset="0"/>
                <a:cs typeface="Times New Roman" pitchFamily="18" charset="0"/>
              </a:rPr>
              <a:t>Ascher DP. Volume of blood required to detect common </a:t>
            </a:r>
            <a:r>
              <a:rPr lang="pt-BR" sz="1800" smtClean="0">
                <a:latin typeface="Times New Roman" pitchFamily="18" charset="0"/>
                <a:cs typeface="Times New Roman" pitchFamily="18" charset="0"/>
              </a:rPr>
              <a:t>neonatal pathogens. </a:t>
            </a:r>
            <a:r>
              <a:rPr lang="pt-BR" sz="1800" i="1" smtClean="0">
                <a:latin typeface="Times New Roman" pitchFamily="18" charset="0"/>
                <a:cs typeface="Times New Roman" pitchFamily="18" charset="0"/>
              </a:rPr>
              <a:t>J Pediatr 1996;</a:t>
            </a:r>
            <a:r>
              <a:rPr lang="pt-BR" sz="1800" b="1" i="1" smtClean="0">
                <a:latin typeface="Times New Roman" pitchFamily="18" charset="0"/>
                <a:cs typeface="Times New Roman" pitchFamily="18" charset="0"/>
              </a:rPr>
              <a:t>129(2):275−8.</a:t>
            </a:r>
          </a:p>
          <a:p>
            <a:pPr algn="just">
              <a:buFont typeface="Wingdings 2" pitchFamily="18" charset="2"/>
              <a:buNone/>
            </a:pPr>
            <a:r>
              <a:rPr lang="en-US" sz="1800" b="1" smtClean="0">
                <a:latin typeface="Times New Roman" pitchFamily="18" charset="0"/>
                <a:cs typeface="Times New Roman" pitchFamily="18" charset="0"/>
              </a:rPr>
              <a:t>36</a:t>
            </a:r>
            <a:r>
              <a:rPr lang="en-US" sz="1800" smtClean="0">
                <a:latin typeface="Times New Roman" pitchFamily="18" charset="0"/>
                <a:cs typeface="Times New Roman" pitchFamily="18" charset="0"/>
              </a:rPr>
              <a:t> Clancy CJ, Nguyen MH. Finding the “Missing 50%” of Invasive </a:t>
            </a:r>
            <a:r>
              <a:rPr lang="pt-BR" sz="1800" smtClean="0">
                <a:latin typeface="Times New Roman" pitchFamily="18" charset="0"/>
                <a:cs typeface="Times New Roman" pitchFamily="18" charset="0"/>
              </a:rPr>
              <a:t>Candidiasis: How Nonculture Diagnostics Will Improve </a:t>
            </a:r>
            <a:r>
              <a:rPr lang="en-US" sz="1800" smtClean="0">
                <a:latin typeface="Times New Roman" pitchFamily="18" charset="0"/>
                <a:cs typeface="Times New Roman" pitchFamily="18" charset="0"/>
              </a:rPr>
              <a:t>Understanding of Disease Spectrum and Transform Patient Care. </a:t>
            </a:r>
            <a:r>
              <a:rPr lang="en-US" sz="1800" i="1" smtClean="0">
                <a:latin typeface="Times New Roman" pitchFamily="18" charset="0"/>
                <a:cs typeface="Times New Roman" pitchFamily="18" charset="0"/>
              </a:rPr>
              <a:t>Clin Infect Dis 2013;</a:t>
            </a:r>
            <a:r>
              <a:rPr lang="en-US" sz="1800" b="1" i="1" smtClean="0">
                <a:latin typeface="Times New Roman" pitchFamily="18" charset="0"/>
                <a:cs typeface="Times New Roman" pitchFamily="18" charset="0"/>
              </a:rPr>
              <a:t>56(9):1284−92.</a:t>
            </a:r>
          </a:p>
          <a:p>
            <a:pPr algn="just">
              <a:buFont typeface="Wingdings 2" pitchFamily="18" charset="2"/>
              <a:buNone/>
            </a:pPr>
            <a:r>
              <a:rPr lang="pt-BR" sz="1800" b="1" smtClean="0">
                <a:latin typeface="Times New Roman" pitchFamily="18" charset="0"/>
                <a:cs typeface="Times New Roman" pitchFamily="18" charset="0"/>
              </a:rPr>
              <a:t>37</a:t>
            </a:r>
            <a:r>
              <a:rPr lang="pt-BR" sz="1800" smtClean="0">
                <a:latin typeface="Times New Roman" pitchFamily="18" charset="0"/>
                <a:cs typeface="Times New Roman" pitchFamily="18" charset="0"/>
              </a:rPr>
              <a:t> Cuenca-Estrella M, Verweij PE, Arendrup MC, Arikan-Akdagli S, Bille J, Donnelly JP, et al. ESCMID guideline for the diagnosis </a:t>
            </a:r>
            <a:r>
              <a:rPr lang="en-US" sz="1800" smtClean="0">
                <a:latin typeface="Times New Roman" pitchFamily="18" charset="0"/>
                <a:cs typeface="Times New Roman" pitchFamily="18" charset="0"/>
              </a:rPr>
              <a:t>and management of Candida diseases 2012: diagnostic procedures. </a:t>
            </a:r>
            <a:r>
              <a:rPr lang="en-US" sz="1800" i="1" smtClean="0">
                <a:latin typeface="Times New Roman" pitchFamily="18" charset="0"/>
                <a:cs typeface="Times New Roman" pitchFamily="18" charset="0"/>
              </a:rPr>
              <a:t>Clin Microbiol Infect 2012;</a:t>
            </a:r>
            <a:r>
              <a:rPr lang="en-US" sz="1800" b="1" i="1" smtClean="0">
                <a:latin typeface="Times New Roman" pitchFamily="18" charset="0"/>
                <a:cs typeface="Times New Roman" pitchFamily="18" charset="0"/>
              </a:rPr>
              <a:t>18 Suppl 7:9−18.</a:t>
            </a:r>
          </a:p>
          <a:p>
            <a:pPr algn="just">
              <a:buFont typeface="Wingdings 2" pitchFamily="18" charset="2"/>
              <a:buNone/>
            </a:pPr>
            <a:r>
              <a:rPr lang="en-US" sz="1800" b="1" smtClean="0">
                <a:latin typeface="Times New Roman" pitchFamily="18" charset="0"/>
                <a:cs typeface="Times New Roman" pitchFamily="18" charset="0"/>
              </a:rPr>
              <a:t>38</a:t>
            </a:r>
            <a:r>
              <a:rPr lang="en-US" sz="1800" smtClean="0">
                <a:latin typeface="Times New Roman" pitchFamily="18" charset="0"/>
                <a:cs typeface="Times New Roman" pitchFamily="18" charset="0"/>
              </a:rPr>
              <a:t> Connell TG, Rele M, Cowley D, Buttery JP, Curtis N. How reliable is a negative blood culture result? Volume of blood submitted for culture in routine practice in a children’s </a:t>
            </a:r>
            <a:r>
              <a:rPr lang="pt-BR" sz="1800" smtClean="0">
                <a:latin typeface="Times New Roman" pitchFamily="18" charset="0"/>
                <a:cs typeface="Times New Roman" pitchFamily="18" charset="0"/>
              </a:rPr>
              <a:t>hospital. </a:t>
            </a:r>
            <a:r>
              <a:rPr lang="pt-BR" sz="1800" i="1" smtClean="0">
                <a:latin typeface="Times New Roman" pitchFamily="18" charset="0"/>
                <a:cs typeface="Times New Roman" pitchFamily="18" charset="0"/>
              </a:rPr>
              <a:t>Pediatrics 2007;</a:t>
            </a:r>
            <a:r>
              <a:rPr lang="pt-BR" sz="1800" b="1" i="1" smtClean="0">
                <a:latin typeface="Times New Roman" pitchFamily="18" charset="0"/>
                <a:cs typeface="Times New Roman" pitchFamily="18" charset="0"/>
              </a:rPr>
              <a:t>119(5):891−6.</a:t>
            </a:r>
          </a:p>
          <a:p>
            <a:pPr algn="just">
              <a:buFont typeface="Wingdings 2" pitchFamily="18" charset="2"/>
              <a:buNone/>
            </a:pPr>
            <a:r>
              <a:rPr lang="pt-BR" sz="1800" b="1" smtClean="0">
                <a:latin typeface="Times New Roman" pitchFamily="18" charset="0"/>
                <a:cs typeface="Times New Roman" pitchFamily="18" charset="0"/>
              </a:rPr>
              <a:t>39</a:t>
            </a:r>
            <a:r>
              <a:rPr lang="pt-BR" sz="1800" smtClean="0">
                <a:latin typeface="Times New Roman" pitchFamily="18" charset="0"/>
                <a:cs typeface="Times New Roman" pitchFamily="18" charset="0"/>
              </a:rPr>
              <a:t> Neal PR, Kleiman MB, Reynolds JK, Allen SD, Lemons JA, Yu </a:t>
            </a:r>
            <a:r>
              <a:rPr lang="en-US" sz="1800" smtClean="0">
                <a:latin typeface="Times New Roman" pitchFamily="18" charset="0"/>
                <a:cs typeface="Times New Roman" pitchFamily="18" charset="0"/>
              </a:rPr>
              <a:t>PL. Volume of blood submitted for culture from neonates. </a:t>
            </a:r>
            <a:r>
              <a:rPr lang="en-US" sz="1800" i="1" smtClean="0">
                <a:latin typeface="Times New Roman" pitchFamily="18" charset="0"/>
                <a:cs typeface="Times New Roman" pitchFamily="18" charset="0"/>
              </a:rPr>
              <a:t>J </a:t>
            </a:r>
            <a:r>
              <a:rPr lang="pt-BR" sz="1800" i="1" smtClean="0">
                <a:latin typeface="Times New Roman" pitchFamily="18" charset="0"/>
                <a:cs typeface="Times New Roman" pitchFamily="18" charset="0"/>
              </a:rPr>
              <a:t>Clin Microbiol 1986;</a:t>
            </a:r>
            <a:r>
              <a:rPr lang="pt-BR" sz="1800" b="1" i="1" smtClean="0">
                <a:latin typeface="Times New Roman" pitchFamily="18" charset="0"/>
                <a:cs typeface="Times New Roman" pitchFamily="18" charset="0"/>
              </a:rPr>
              <a:t>24(3):353−6.</a:t>
            </a:r>
          </a:p>
          <a:p>
            <a:pPr algn="just">
              <a:buFont typeface="Wingdings 2" pitchFamily="18" charset="2"/>
              <a:buNone/>
            </a:pPr>
            <a:r>
              <a:rPr lang="pt-BR" sz="1800" b="1" smtClean="0">
                <a:latin typeface="Times New Roman" pitchFamily="18" charset="0"/>
                <a:cs typeface="Times New Roman" pitchFamily="18" charset="0"/>
              </a:rPr>
              <a:t>40</a:t>
            </a:r>
            <a:r>
              <a:rPr lang="pt-BR" sz="1800" smtClean="0">
                <a:latin typeface="Times New Roman" pitchFamily="18" charset="0"/>
                <a:cs typeface="Times New Roman" pitchFamily="18" charset="0"/>
              </a:rPr>
              <a:t> Wynn JL, Tan S, Gantz MG, Das A, Goldberg RN, Adams- </a:t>
            </a:r>
            <a:r>
              <a:rPr lang="en-US" sz="1800" smtClean="0">
                <a:latin typeface="Times New Roman" pitchFamily="18" charset="0"/>
                <a:cs typeface="Times New Roman" pitchFamily="18" charset="0"/>
              </a:rPr>
              <a:t>Chapman I, et al. Outcomes following candiduria in extremely low birth weight infants. </a:t>
            </a:r>
            <a:r>
              <a:rPr lang="en-US" sz="1800" i="1" smtClean="0">
                <a:latin typeface="Times New Roman" pitchFamily="18" charset="0"/>
                <a:cs typeface="Times New Roman" pitchFamily="18" charset="0"/>
              </a:rPr>
              <a:t>Clin Infect Dis 2012;</a:t>
            </a:r>
            <a:r>
              <a:rPr lang="en-US" sz="1800" b="1" i="1" smtClean="0">
                <a:latin typeface="Times New Roman" pitchFamily="18" charset="0"/>
                <a:cs typeface="Times New Roman" pitchFamily="18" charset="0"/>
              </a:rPr>
              <a:t>54(3):331−9.</a:t>
            </a:r>
            <a:endParaRPr lang="pt-BR" sz="1800" smtClean="0">
              <a:latin typeface="Times New Roman" pitchFamily="18" charset="0"/>
              <a:cs typeface="Times New Roman"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atMod val="130000"/>
                  </a:schemeClr>
                </a:solidFill>
                <a:latin typeface="Times New Roman" pitchFamily="18" charset="0"/>
                <a:cs typeface="Times New Roman" pitchFamily="18" charset="0"/>
              </a:rPr>
              <a:t>Referências</a:t>
            </a:r>
            <a:r>
              <a:rPr lang="pt-BR" dirty="0" smtClean="0">
                <a:solidFill>
                  <a:schemeClr val="tx2">
                    <a:satMod val="130000"/>
                  </a:schemeClr>
                </a:solidFill>
              </a:rPr>
              <a:t> </a:t>
            </a:r>
            <a:endParaRPr lang="pt-BR" dirty="0">
              <a:solidFill>
                <a:schemeClr val="tx2">
                  <a:satMod val="130000"/>
                </a:schemeClr>
              </a:solidFill>
            </a:endParaRPr>
          </a:p>
        </p:txBody>
      </p:sp>
      <p:sp>
        <p:nvSpPr>
          <p:cNvPr id="3" name="Espaço Reservado para Conteúdo 2"/>
          <p:cNvSpPr>
            <a:spLocks noGrp="1"/>
          </p:cNvSpPr>
          <p:nvPr>
            <p:ph idx="1"/>
          </p:nvPr>
        </p:nvSpPr>
        <p:spPr>
          <a:xfrm>
            <a:off x="857250" y="1214438"/>
            <a:ext cx="8286750" cy="5643562"/>
          </a:xfrm>
        </p:spPr>
        <p:txBody>
          <a:bodyPr>
            <a:normAutofit fontScale="92500" lnSpcReduction="20000"/>
          </a:bodyPr>
          <a:lstStyle/>
          <a:p>
            <a:pPr marL="365760" indent="-283464" fontAlgn="auto">
              <a:spcAft>
                <a:spcPts val="0"/>
              </a:spcAft>
              <a:buFont typeface="Wingdings 2"/>
              <a:buNone/>
              <a:defRPr/>
            </a:pPr>
            <a:r>
              <a:rPr lang="pt-BR" sz="1800" b="1" dirty="0" smtClean="0">
                <a:latin typeface="Times New Roman" pitchFamily="18" charset="0"/>
                <a:cs typeface="Times New Roman" pitchFamily="18" charset="0"/>
              </a:rPr>
              <a:t>41</a:t>
            </a:r>
            <a:r>
              <a:rPr lang="pt-BR" sz="1800" dirty="0" smtClean="0">
                <a:latin typeface="Times New Roman" pitchFamily="18" charset="0"/>
                <a:cs typeface="Times New Roman" pitchFamily="18" charset="0"/>
              </a:rPr>
              <a:t> </a:t>
            </a:r>
            <a:r>
              <a:rPr lang="pt-BR" sz="1900" dirty="0" err="1" smtClean="0">
                <a:latin typeface="Times New Roman" pitchFamily="18" charset="0"/>
                <a:cs typeface="Times New Roman" pitchFamily="18" charset="0"/>
              </a:rPr>
              <a:t>Cohen-Wolkowiez</a:t>
            </a:r>
            <a:r>
              <a:rPr lang="pt-BR" sz="1900" dirty="0" smtClean="0">
                <a:latin typeface="Times New Roman" pitchFamily="18" charset="0"/>
                <a:cs typeface="Times New Roman" pitchFamily="18" charset="0"/>
              </a:rPr>
              <a:t> M, Smith PB, </a:t>
            </a:r>
            <a:r>
              <a:rPr lang="pt-BR" sz="1900" dirty="0" err="1" smtClean="0">
                <a:latin typeface="Times New Roman" pitchFamily="18" charset="0"/>
                <a:cs typeface="Times New Roman" pitchFamily="18" charset="0"/>
              </a:rPr>
              <a:t>Mangum</a:t>
            </a:r>
            <a:r>
              <a:rPr lang="pt-BR" sz="1900" dirty="0" smtClean="0">
                <a:latin typeface="Times New Roman" pitchFamily="18" charset="0"/>
                <a:cs typeface="Times New Roman" pitchFamily="18" charset="0"/>
              </a:rPr>
              <a:t> B, </a:t>
            </a:r>
            <a:r>
              <a:rPr lang="pt-BR" sz="1900" dirty="0" err="1" smtClean="0">
                <a:latin typeface="Times New Roman" pitchFamily="18" charset="0"/>
                <a:cs typeface="Times New Roman" pitchFamily="18" charset="0"/>
              </a:rPr>
              <a:t>Steinbach</a:t>
            </a:r>
            <a:r>
              <a:rPr lang="pt-BR" sz="1900" dirty="0" smtClean="0">
                <a:latin typeface="Times New Roman" pitchFamily="18" charset="0"/>
                <a:cs typeface="Times New Roman" pitchFamily="18" charset="0"/>
              </a:rPr>
              <a:t> WJ, Alexander BD, </a:t>
            </a:r>
            <a:r>
              <a:rPr lang="pt-BR" sz="1900" dirty="0" err="1" smtClean="0">
                <a:latin typeface="Times New Roman" pitchFamily="18" charset="0"/>
                <a:cs typeface="Times New Roman" pitchFamily="18" charset="0"/>
              </a:rPr>
              <a:t>Cotten</a:t>
            </a:r>
            <a:r>
              <a:rPr lang="pt-BR" sz="1900" dirty="0" smtClean="0">
                <a:latin typeface="Times New Roman" pitchFamily="18" charset="0"/>
                <a:cs typeface="Times New Roman" pitchFamily="18" charset="0"/>
              </a:rPr>
              <a:t> CM, </a:t>
            </a:r>
            <a:r>
              <a:rPr lang="pt-BR" sz="1900" dirty="0" err="1" smtClean="0">
                <a:latin typeface="Times New Roman" pitchFamily="18" charset="0"/>
                <a:cs typeface="Times New Roman" pitchFamily="18" charset="0"/>
              </a:rPr>
              <a:t>et</a:t>
            </a:r>
            <a:r>
              <a:rPr lang="pt-BR" sz="1900" dirty="0" smtClean="0">
                <a:latin typeface="Times New Roman" pitchFamily="18" charset="0"/>
                <a:cs typeface="Times New Roman" pitchFamily="18" charset="0"/>
              </a:rPr>
              <a:t> al. Neonatal </a:t>
            </a:r>
            <a:r>
              <a:rPr lang="pt-BR" sz="1900" dirty="0" err="1" smtClean="0">
                <a:latin typeface="Times New Roman" pitchFamily="18" charset="0"/>
                <a:cs typeface="Times New Roman" pitchFamily="18" charset="0"/>
              </a:rPr>
              <a:t>Candida</a:t>
            </a:r>
            <a:r>
              <a:rPr lang="pt-BR" sz="1900" dirty="0" smtClean="0">
                <a:latin typeface="Times New Roman" pitchFamily="18" charset="0"/>
                <a:cs typeface="Times New Roman" pitchFamily="18" charset="0"/>
              </a:rPr>
              <a:t> </a:t>
            </a:r>
            <a:r>
              <a:rPr lang="pt-BR" sz="1900" dirty="0" err="1" smtClean="0">
                <a:latin typeface="Times New Roman" pitchFamily="18" charset="0"/>
                <a:cs typeface="Times New Roman" pitchFamily="18" charset="0"/>
              </a:rPr>
              <a:t>meningitis</a:t>
            </a:r>
            <a:r>
              <a:rPr lang="pt-BR"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signifi</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cance</a:t>
            </a:r>
            <a:r>
              <a:rPr lang="en-US" sz="1900" dirty="0" smtClean="0">
                <a:latin typeface="Times New Roman" pitchFamily="18" charset="0"/>
                <a:cs typeface="Times New Roman" pitchFamily="18" charset="0"/>
              </a:rPr>
              <a:t> of cerebrospinal fl </a:t>
            </a:r>
            <a:r>
              <a:rPr lang="en-US" sz="1900" dirty="0" err="1" smtClean="0">
                <a:latin typeface="Times New Roman" pitchFamily="18" charset="0"/>
                <a:cs typeface="Times New Roman" pitchFamily="18" charset="0"/>
              </a:rPr>
              <a:t>uid</a:t>
            </a:r>
            <a:r>
              <a:rPr lang="en-US" sz="1900" dirty="0" smtClean="0">
                <a:latin typeface="Times New Roman" pitchFamily="18" charset="0"/>
                <a:cs typeface="Times New Roman" pitchFamily="18" charset="0"/>
              </a:rPr>
              <a:t> parameters and blood </a:t>
            </a:r>
            <a:r>
              <a:rPr lang="pt-BR" sz="1900" dirty="0" err="1" smtClean="0">
                <a:latin typeface="Times New Roman" pitchFamily="18" charset="0"/>
                <a:cs typeface="Times New Roman" pitchFamily="18" charset="0"/>
              </a:rPr>
              <a:t>cultures</a:t>
            </a:r>
            <a:r>
              <a:rPr lang="pt-BR" sz="1900" dirty="0" smtClean="0">
                <a:latin typeface="Times New Roman" pitchFamily="18" charset="0"/>
                <a:cs typeface="Times New Roman" pitchFamily="18" charset="0"/>
              </a:rPr>
              <a:t>. </a:t>
            </a:r>
            <a:r>
              <a:rPr lang="pt-BR" sz="1900" i="1" dirty="0" smtClean="0">
                <a:latin typeface="Times New Roman" pitchFamily="18" charset="0"/>
                <a:cs typeface="Times New Roman" pitchFamily="18" charset="0"/>
              </a:rPr>
              <a:t>J </a:t>
            </a:r>
            <a:r>
              <a:rPr lang="pt-BR" sz="1900" i="1" dirty="0" err="1" smtClean="0">
                <a:latin typeface="Times New Roman" pitchFamily="18" charset="0"/>
                <a:cs typeface="Times New Roman" pitchFamily="18" charset="0"/>
              </a:rPr>
              <a:t>Perinatol</a:t>
            </a:r>
            <a:r>
              <a:rPr lang="pt-BR" sz="1900" i="1" dirty="0" smtClean="0">
                <a:latin typeface="Times New Roman" pitchFamily="18" charset="0"/>
                <a:cs typeface="Times New Roman" pitchFamily="18" charset="0"/>
              </a:rPr>
              <a:t> 2007;</a:t>
            </a:r>
            <a:r>
              <a:rPr lang="pt-BR" sz="1900" b="1" i="1" dirty="0" smtClean="0">
                <a:latin typeface="Times New Roman" pitchFamily="18" charset="0"/>
                <a:cs typeface="Times New Roman" pitchFamily="18" charset="0"/>
              </a:rPr>
              <a:t>27(2):97−100.</a:t>
            </a:r>
          </a:p>
          <a:p>
            <a:pPr marL="365760" indent="-283464" fontAlgn="auto">
              <a:spcAft>
                <a:spcPts val="0"/>
              </a:spcAft>
              <a:buFont typeface="Wingdings 2"/>
              <a:buNone/>
              <a:defRPr/>
            </a:pPr>
            <a:r>
              <a:rPr lang="en-US" sz="1900" b="1" dirty="0" smtClean="0">
                <a:latin typeface="Times New Roman" pitchFamily="18" charset="0"/>
                <a:cs typeface="Times New Roman" pitchFamily="18" charset="0"/>
              </a:rPr>
              <a:t>42</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Schelonka</a:t>
            </a:r>
            <a:r>
              <a:rPr lang="en-US" sz="1900" dirty="0" smtClean="0">
                <a:latin typeface="Times New Roman" pitchFamily="18" charset="0"/>
                <a:cs typeface="Times New Roman" pitchFamily="18" charset="0"/>
              </a:rPr>
              <a:t> RL, Moser SA. Time to positive culture results in </a:t>
            </a:r>
            <a:r>
              <a:rPr lang="pt-BR" sz="1900" dirty="0" smtClean="0">
                <a:latin typeface="Times New Roman" pitchFamily="18" charset="0"/>
                <a:cs typeface="Times New Roman" pitchFamily="18" charset="0"/>
              </a:rPr>
              <a:t>neonatal </a:t>
            </a:r>
            <a:r>
              <a:rPr lang="pt-BR" sz="1900" dirty="0" err="1" smtClean="0">
                <a:latin typeface="Times New Roman" pitchFamily="18" charset="0"/>
                <a:cs typeface="Times New Roman" pitchFamily="18" charset="0"/>
              </a:rPr>
              <a:t>Candida</a:t>
            </a:r>
            <a:r>
              <a:rPr lang="pt-BR" sz="1900" dirty="0" smtClean="0">
                <a:latin typeface="Times New Roman" pitchFamily="18" charset="0"/>
                <a:cs typeface="Times New Roman" pitchFamily="18" charset="0"/>
              </a:rPr>
              <a:t> septicemia. </a:t>
            </a:r>
            <a:r>
              <a:rPr lang="pt-BR" sz="1900" i="1" dirty="0" smtClean="0">
                <a:latin typeface="Times New Roman" pitchFamily="18" charset="0"/>
                <a:cs typeface="Times New Roman" pitchFamily="18" charset="0"/>
              </a:rPr>
              <a:t>J </a:t>
            </a:r>
            <a:r>
              <a:rPr lang="pt-BR" sz="1900" i="1" dirty="0" err="1" smtClean="0">
                <a:latin typeface="Times New Roman" pitchFamily="18" charset="0"/>
                <a:cs typeface="Times New Roman" pitchFamily="18" charset="0"/>
              </a:rPr>
              <a:t>Pediatr</a:t>
            </a:r>
            <a:r>
              <a:rPr lang="pt-BR" sz="1900" i="1" dirty="0" smtClean="0">
                <a:latin typeface="Times New Roman" pitchFamily="18" charset="0"/>
                <a:cs typeface="Times New Roman" pitchFamily="18" charset="0"/>
              </a:rPr>
              <a:t> 003;</a:t>
            </a:r>
            <a:r>
              <a:rPr lang="pt-BR" sz="1900" b="1" i="1" dirty="0" smtClean="0">
                <a:latin typeface="Times New Roman" pitchFamily="18" charset="0"/>
                <a:cs typeface="Times New Roman" pitchFamily="18" charset="0"/>
              </a:rPr>
              <a:t>142(5):564−565.</a:t>
            </a:r>
          </a:p>
          <a:p>
            <a:pPr marL="365760" indent="-283464" fontAlgn="auto">
              <a:spcAft>
                <a:spcPts val="0"/>
              </a:spcAft>
              <a:buFont typeface="Wingdings 2"/>
              <a:buNone/>
              <a:defRPr/>
            </a:pPr>
            <a:r>
              <a:rPr lang="pt-BR" sz="1900" b="1" dirty="0" smtClean="0">
                <a:latin typeface="Times New Roman" pitchFamily="18" charset="0"/>
                <a:cs typeface="Times New Roman" pitchFamily="18" charset="0"/>
              </a:rPr>
              <a:t>43</a:t>
            </a:r>
            <a:r>
              <a:rPr lang="pt-BR" sz="1900" dirty="0" smtClean="0">
                <a:latin typeface="Times New Roman" pitchFamily="18" charset="0"/>
                <a:cs typeface="Times New Roman" pitchFamily="18" charset="0"/>
              </a:rPr>
              <a:t> </a:t>
            </a:r>
            <a:r>
              <a:rPr lang="pt-BR" sz="1900" dirty="0" err="1" smtClean="0">
                <a:latin typeface="Times New Roman" pitchFamily="18" charset="0"/>
                <a:cs typeface="Times New Roman" pitchFamily="18" charset="0"/>
              </a:rPr>
              <a:t>Taira</a:t>
            </a:r>
            <a:r>
              <a:rPr lang="pt-BR" sz="1900" dirty="0" smtClean="0">
                <a:latin typeface="Times New Roman" pitchFamily="18" charset="0"/>
                <a:cs typeface="Times New Roman" pitchFamily="18" charset="0"/>
              </a:rPr>
              <a:t> CL, </a:t>
            </a:r>
            <a:r>
              <a:rPr lang="pt-BR" sz="1900" dirty="0" err="1" smtClean="0">
                <a:latin typeface="Times New Roman" pitchFamily="18" charset="0"/>
                <a:cs typeface="Times New Roman" pitchFamily="18" charset="0"/>
              </a:rPr>
              <a:t>Okay</a:t>
            </a:r>
            <a:r>
              <a:rPr lang="pt-BR" sz="1900" dirty="0" smtClean="0">
                <a:latin typeface="Times New Roman" pitchFamily="18" charset="0"/>
                <a:cs typeface="Times New Roman" pitchFamily="18" charset="0"/>
              </a:rPr>
              <a:t> TS, Delgado AF, </a:t>
            </a:r>
            <a:r>
              <a:rPr lang="pt-BR" sz="1900" dirty="0" err="1" smtClean="0">
                <a:latin typeface="Times New Roman" pitchFamily="18" charset="0"/>
                <a:cs typeface="Times New Roman" pitchFamily="18" charset="0"/>
              </a:rPr>
              <a:t>Ceccon</a:t>
            </a:r>
            <a:r>
              <a:rPr lang="pt-BR" sz="1900" dirty="0" smtClean="0">
                <a:latin typeface="Times New Roman" pitchFamily="18" charset="0"/>
                <a:cs typeface="Times New Roman" pitchFamily="18" charset="0"/>
              </a:rPr>
              <a:t> MEJR, de Almeida MTG, </a:t>
            </a:r>
            <a:r>
              <a:rPr lang="en-US" sz="1900" dirty="0" smtClean="0">
                <a:latin typeface="Times New Roman" pitchFamily="18" charset="0"/>
                <a:cs typeface="Times New Roman" pitchFamily="18" charset="0"/>
              </a:rPr>
              <a:t>Del Negro GMB. A multiplex nested PCR for the detection and </a:t>
            </a:r>
            <a:r>
              <a:rPr lang="en-US" sz="1900" dirty="0" err="1" smtClean="0">
                <a:latin typeface="Times New Roman" pitchFamily="18" charset="0"/>
                <a:cs typeface="Times New Roman" pitchFamily="18" charset="0"/>
              </a:rPr>
              <a:t>identifi</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cation</a:t>
            </a:r>
            <a:r>
              <a:rPr lang="en-US" sz="1900" dirty="0" smtClean="0">
                <a:latin typeface="Times New Roman" pitchFamily="18" charset="0"/>
                <a:cs typeface="Times New Roman" pitchFamily="18" charset="0"/>
              </a:rPr>
              <a:t> of Candida species in blood samples of critically </a:t>
            </a:r>
            <a:r>
              <a:rPr lang="pt-BR" sz="1900" dirty="0" err="1" smtClean="0">
                <a:latin typeface="Times New Roman" pitchFamily="18" charset="0"/>
                <a:cs typeface="Times New Roman" pitchFamily="18" charset="0"/>
              </a:rPr>
              <a:t>ill</a:t>
            </a:r>
            <a:r>
              <a:rPr lang="pt-BR" sz="1900" dirty="0" smtClean="0">
                <a:latin typeface="Times New Roman" pitchFamily="18" charset="0"/>
                <a:cs typeface="Times New Roman" pitchFamily="18" charset="0"/>
              </a:rPr>
              <a:t> </a:t>
            </a:r>
            <a:r>
              <a:rPr lang="pt-BR" sz="1900" dirty="0" err="1" smtClean="0">
                <a:latin typeface="Times New Roman" pitchFamily="18" charset="0"/>
                <a:cs typeface="Times New Roman" pitchFamily="18" charset="0"/>
              </a:rPr>
              <a:t>paediatric</a:t>
            </a:r>
            <a:r>
              <a:rPr lang="pt-BR" sz="1900" dirty="0" smtClean="0">
                <a:latin typeface="Times New Roman" pitchFamily="18" charset="0"/>
                <a:cs typeface="Times New Roman" pitchFamily="18" charset="0"/>
              </a:rPr>
              <a:t> </a:t>
            </a:r>
            <a:r>
              <a:rPr lang="pt-BR" sz="1900" dirty="0" err="1" smtClean="0">
                <a:latin typeface="Times New Roman" pitchFamily="18" charset="0"/>
                <a:cs typeface="Times New Roman" pitchFamily="18" charset="0"/>
              </a:rPr>
              <a:t>patients</a:t>
            </a:r>
            <a:r>
              <a:rPr lang="pt-BR" sz="1900" dirty="0" smtClean="0">
                <a:latin typeface="Times New Roman" pitchFamily="18" charset="0"/>
                <a:cs typeface="Times New Roman" pitchFamily="18" charset="0"/>
              </a:rPr>
              <a:t>. </a:t>
            </a:r>
            <a:r>
              <a:rPr lang="pt-BR" sz="1900" i="1" dirty="0" smtClean="0">
                <a:latin typeface="Times New Roman" pitchFamily="18" charset="0"/>
                <a:cs typeface="Times New Roman" pitchFamily="18" charset="0"/>
              </a:rPr>
              <a:t>BMC </a:t>
            </a:r>
            <a:r>
              <a:rPr lang="pt-BR" sz="1900" i="1" dirty="0" err="1" smtClean="0">
                <a:latin typeface="Times New Roman" pitchFamily="18" charset="0"/>
                <a:cs typeface="Times New Roman" pitchFamily="18" charset="0"/>
              </a:rPr>
              <a:t>Infect</a:t>
            </a:r>
            <a:r>
              <a:rPr lang="pt-BR" sz="1900" i="1" dirty="0" smtClean="0">
                <a:latin typeface="Times New Roman" pitchFamily="18" charset="0"/>
                <a:cs typeface="Times New Roman" pitchFamily="18" charset="0"/>
              </a:rPr>
              <a:t> </a:t>
            </a:r>
            <a:r>
              <a:rPr lang="pt-BR" sz="1900" i="1" dirty="0" err="1" smtClean="0">
                <a:latin typeface="Times New Roman" pitchFamily="18" charset="0"/>
                <a:cs typeface="Times New Roman" pitchFamily="18" charset="0"/>
              </a:rPr>
              <a:t>Dis</a:t>
            </a:r>
            <a:r>
              <a:rPr lang="pt-BR" sz="1900" i="1" dirty="0" smtClean="0">
                <a:latin typeface="Times New Roman" pitchFamily="18" charset="0"/>
                <a:cs typeface="Times New Roman" pitchFamily="18" charset="0"/>
              </a:rPr>
              <a:t> 2014;</a:t>
            </a:r>
            <a:r>
              <a:rPr lang="pt-BR" sz="1900" b="1" i="1" dirty="0" smtClean="0">
                <a:latin typeface="Times New Roman" pitchFamily="18" charset="0"/>
                <a:cs typeface="Times New Roman" pitchFamily="18" charset="0"/>
              </a:rPr>
              <a:t>14:406.</a:t>
            </a:r>
          </a:p>
          <a:p>
            <a:pPr marL="365760" indent="-283464" fontAlgn="auto">
              <a:spcAft>
                <a:spcPts val="0"/>
              </a:spcAft>
              <a:buFont typeface="Wingdings 2"/>
              <a:buNone/>
              <a:defRPr/>
            </a:pPr>
            <a:r>
              <a:rPr lang="en-US" sz="1900" b="1" dirty="0" smtClean="0">
                <a:latin typeface="Times New Roman" pitchFamily="18" charset="0"/>
                <a:cs typeface="Times New Roman" pitchFamily="18" charset="0"/>
              </a:rPr>
              <a:t>44</a:t>
            </a:r>
            <a:r>
              <a:rPr lang="en-US" sz="1900" dirty="0" smtClean="0">
                <a:latin typeface="Times New Roman" pitchFamily="18" charset="0"/>
                <a:cs typeface="Times New Roman" pitchFamily="18" charset="0"/>
              </a:rPr>
              <a:t> Liu Y, Chen F, Zhu X, </a:t>
            </a:r>
            <a:r>
              <a:rPr lang="en-US" sz="1900" dirty="0" err="1" smtClean="0">
                <a:latin typeface="Times New Roman" pitchFamily="18" charset="0"/>
                <a:cs typeface="Times New Roman" pitchFamily="18" charset="0"/>
              </a:rPr>
              <a:t>Shen</a:t>
            </a:r>
            <a:r>
              <a:rPr lang="en-US" sz="1900" dirty="0" smtClean="0">
                <a:latin typeface="Times New Roman" pitchFamily="18" charset="0"/>
                <a:cs typeface="Times New Roman" pitchFamily="18" charset="0"/>
              </a:rPr>
              <a:t> L, Zhang SX. Evaluation of a Novel Plasma (1,3)-β-d-</a:t>
            </a:r>
            <a:r>
              <a:rPr lang="en-US" sz="1900" dirty="0" err="1" smtClean="0">
                <a:latin typeface="Times New Roman" pitchFamily="18" charset="0"/>
                <a:cs typeface="Times New Roman" pitchFamily="18" charset="0"/>
              </a:rPr>
              <a:t>Glucan</a:t>
            </a:r>
            <a:r>
              <a:rPr lang="en-US" sz="1900" dirty="0" smtClean="0">
                <a:latin typeface="Times New Roman" pitchFamily="18" charset="0"/>
                <a:cs typeface="Times New Roman" pitchFamily="18" charset="0"/>
              </a:rPr>
              <a:t> Detection Assay for Diagnosis </a:t>
            </a:r>
            <a:r>
              <a:rPr lang="pt-BR" sz="1900" dirty="0" err="1" smtClean="0">
                <a:latin typeface="Times New Roman" pitchFamily="18" charset="0"/>
                <a:cs typeface="Times New Roman" pitchFamily="18" charset="0"/>
              </a:rPr>
              <a:t>of</a:t>
            </a:r>
            <a:r>
              <a:rPr lang="pt-BR" sz="1900" dirty="0" smtClean="0">
                <a:latin typeface="Times New Roman" pitchFamily="18" charset="0"/>
                <a:cs typeface="Times New Roman" pitchFamily="18" charset="0"/>
              </a:rPr>
              <a:t> </a:t>
            </a:r>
            <a:r>
              <a:rPr lang="pt-BR" sz="1900" dirty="0" err="1" smtClean="0">
                <a:latin typeface="Times New Roman" pitchFamily="18" charset="0"/>
                <a:cs typeface="Times New Roman" pitchFamily="18" charset="0"/>
              </a:rPr>
              <a:t>Candidemia</a:t>
            </a:r>
            <a:r>
              <a:rPr lang="pt-BR" sz="1900" dirty="0" smtClean="0">
                <a:latin typeface="Times New Roman" pitchFamily="18" charset="0"/>
                <a:cs typeface="Times New Roman" pitchFamily="18" charset="0"/>
              </a:rPr>
              <a:t> in </a:t>
            </a:r>
            <a:r>
              <a:rPr lang="pt-BR" sz="1900" dirty="0" err="1" smtClean="0">
                <a:latin typeface="Times New Roman" pitchFamily="18" charset="0"/>
                <a:cs typeface="Times New Roman" pitchFamily="18" charset="0"/>
              </a:rPr>
              <a:t>Pediatric</a:t>
            </a:r>
            <a:r>
              <a:rPr lang="pt-BR" sz="1900" dirty="0" smtClean="0">
                <a:latin typeface="Times New Roman" pitchFamily="18" charset="0"/>
                <a:cs typeface="Times New Roman" pitchFamily="18" charset="0"/>
              </a:rPr>
              <a:t> </a:t>
            </a:r>
            <a:r>
              <a:rPr lang="pt-BR" sz="1900" dirty="0" err="1" smtClean="0">
                <a:latin typeface="Times New Roman" pitchFamily="18" charset="0"/>
                <a:cs typeface="Times New Roman" pitchFamily="18" charset="0"/>
              </a:rPr>
              <a:t>Patients</a:t>
            </a:r>
            <a:r>
              <a:rPr lang="pt-BR" sz="1900" dirty="0" smtClean="0">
                <a:latin typeface="Times New Roman" pitchFamily="18" charset="0"/>
                <a:cs typeface="Times New Roman" pitchFamily="18" charset="0"/>
              </a:rPr>
              <a:t>. </a:t>
            </a:r>
            <a:r>
              <a:rPr lang="pt-BR" sz="1900" i="1" dirty="0" smtClean="0">
                <a:latin typeface="Times New Roman" pitchFamily="18" charset="0"/>
                <a:cs typeface="Times New Roman" pitchFamily="18" charset="0"/>
              </a:rPr>
              <a:t>J </a:t>
            </a:r>
            <a:r>
              <a:rPr lang="pt-BR" sz="1900" i="1" dirty="0" err="1" smtClean="0">
                <a:latin typeface="Times New Roman" pitchFamily="18" charset="0"/>
                <a:cs typeface="Times New Roman" pitchFamily="18" charset="0"/>
              </a:rPr>
              <a:t>Clin</a:t>
            </a:r>
            <a:r>
              <a:rPr lang="pt-BR" sz="1900" i="1" dirty="0" smtClean="0">
                <a:latin typeface="Times New Roman" pitchFamily="18" charset="0"/>
                <a:cs typeface="Times New Roman" pitchFamily="18" charset="0"/>
              </a:rPr>
              <a:t> </a:t>
            </a:r>
            <a:r>
              <a:rPr lang="pt-BR" sz="1900" i="1" dirty="0" err="1" smtClean="0">
                <a:latin typeface="Times New Roman" pitchFamily="18" charset="0"/>
                <a:cs typeface="Times New Roman" pitchFamily="18" charset="0"/>
              </a:rPr>
              <a:t>Microbiol</a:t>
            </a:r>
            <a:r>
              <a:rPr lang="pt-BR" sz="1900" i="1" dirty="0" smtClean="0">
                <a:latin typeface="Times New Roman" pitchFamily="18" charset="0"/>
                <a:cs typeface="Times New Roman" pitchFamily="18" charset="0"/>
              </a:rPr>
              <a:t> </a:t>
            </a:r>
            <a:r>
              <a:rPr lang="pt-BR" sz="1900" dirty="0" smtClean="0">
                <a:latin typeface="Times New Roman" pitchFamily="18" charset="0"/>
                <a:cs typeface="Times New Roman" pitchFamily="18" charset="0"/>
              </a:rPr>
              <a:t>2015;</a:t>
            </a:r>
            <a:r>
              <a:rPr lang="pt-BR" sz="1900" b="1" dirty="0" smtClean="0">
                <a:latin typeface="Times New Roman" pitchFamily="18" charset="0"/>
                <a:cs typeface="Times New Roman" pitchFamily="18" charset="0"/>
              </a:rPr>
              <a:t>53(9):3017−20.</a:t>
            </a:r>
          </a:p>
          <a:p>
            <a:pPr marL="365760" indent="-283464" fontAlgn="auto">
              <a:spcAft>
                <a:spcPts val="0"/>
              </a:spcAft>
              <a:buFont typeface="Wingdings 2"/>
              <a:buNone/>
              <a:defRPr/>
            </a:pPr>
            <a:r>
              <a:rPr lang="pt-BR" sz="1900" b="1" dirty="0" smtClean="0">
                <a:latin typeface="Times New Roman" pitchFamily="18" charset="0"/>
                <a:cs typeface="Times New Roman" pitchFamily="18" charset="0"/>
              </a:rPr>
              <a:t>45</a:t>
            </a:r>
            <a:r>
              <a:rPr lang="pt-BR" sz="1900" dirty="0" smtClean="0">
                <a:latin typeface="Times New Roman" pitchFamily="18" charset="0"/>
                <a:cs typeface="Times New Roman" pitchFamily="18" charset="0"/>
              </a:rPr>
              <a:t> </a:t>
            </a:r>
            <a:r>
              <a:rPr lang="pt-BR" sz="1900" dirty="0" err="1" smtClean="0">
                <a:latin typeface="Times New Roman" pitchFamily="18" charset="0"/>
                <a:cs typeface="Times New Roman" pitchFamily="18" charset="0"/>
              </a:rPr>
              <a:t>Pauw</a:t>
            </a:r>
            <a:r>
              <a:rPr lang="pt-BR" sz="1900" dirty="0" smtClean="0">
                <a:latin typeface="Times New Roman" pitchFamily="18" charset="0"/>
                <a:cs typeface="Times New Roman" pitchFamily="18" charset="0"/>
              </a:rPr>
              <a:t> B De, Thomas J. </a:t>
            </a:r>
            <a:r>
              <a:rPr lang="pt-BR" sz="1900" dirty="0" err="1" smtClean="0">
                <a:latin typeface="Times New Roman" pitchFamily="18" charset="0"/>
                <a:cs typeface="Times New Roman" pitchFamily="18" charset="0"/>
              </a:rPr>
              <a:t>Walsha</a:t>
            </a:r>
            <a:r>
              <a:rPr lang="pt-BR" sz="1900" dirty="0" smtClean="0">
                <a:latin typeface="Times New Roman" pitchFamily="18" charset="0"/>
                <a:cs typeface="Times New Roman" pitchFamily="18" charset="0"/>
              </a:rPr>
              <a:t>, </a:t>
            </a:r>
            <a:r>
              <a:rPr lang="pt-BR" sz="1900" dirty="0" err="1" smtClean="0">
                <a:latin typeface="Times New Roman" pitchFamily="18" charset="0"/>
                <a:cs typeface="Times New Roman" pitchFamily="18" charset="0"/>
              </a:rPr>
              <a:t>Donnellya</a:t>
            </a:r>
            <a:r>
              <a:rPr lang="pt-BR" sz="1900" dirty="0" smtClean="0">
                <a:latin typeface="Times New Roman" pitchFamily="18" charset="0"/>
                <a:cs typeface="Times New Roman" pitchFamily="18" charset="0"/>
              </a:rPr>
              <a:t> JP, Stevens D </a:t>
            </a:r>
            <a:r>
              <a:rPr lang="fr-FR" sz="1900" dirty="0" smtClean="0">
                <a:latin typeface="Times New Roman" pitchFamily="18" charset="0"/>
                <a:cs typeface="Times New Roman" pitchFamily="18" charset="0"/>
              </a:rPr>
              <a:t>a., Edwards JE, Calandra T, et al. Revised Defi nitions of </a:t>
            </a:r>
            <a:r>
              <a:rPr lang="en-US" sz="1900" dirty="0" smtClean="0">
                <a:latin typeface="Times New Roman" pitchFamily="18" charset="0"/>
                <a:cs typeface="Times New Roman" pitchFamily="18" charset="0"/>
              </a:rPr>
              <a:t>Invasive Fungal Disease from the European Organization for Research and Treatment of Cancer/Invasive. </a:t>
            </a:r>
            <a:r>
              <a:rPr lang="en-US" sz="1900" i="1" dirty="0" err="1" smtClean="0">
                <a:latin typeface="Times New Roman" pitchFamily="18" charset="0"/>
                <a:cs typeface="Times New Roman" pitchFamily="18" charset="0"/>
              </a:rPr>
              <a:t>Clin</a:t>
            </a:r>
            <a:r>
              <a:rPr lang="en-US" sz="1900" i="1" dirty="0" smtClean="0">
                <a:latin typeface="Times New Roman" pitchFamily="18" charset="0"/>
                <a:cs typeface="Times New Roman" pitchFamily="18" charset="0"/>
              </a:rPr>
              <a:t> Infect </a:t>
            </a:r>
            <a:r>
              <a:rPr lang="en-US" sz="1900" i="1" dirty="0" err="1" smtClean="0">
                <a:latin typeface="Times New Roman" pitchFamily="18" charset="0"/>
                <a:cs typeface="Times New Roman" pitchFamily="18" charset="0"/>
              </a:rPr>
              <a:t>Dis</a:t>
            </a:r>
            <a:r>
              <a:rPr lang="en-US" sz="1900" i="1" dirty="0" smtClean="0">
                <a:latin typeface="Times New Roman" pitchFamily="18" charset="0"/>
                <a:cs typeface="Times New Roman" pitchFamily="18" charset="0"/>
              </a:rPr>
              <a:t> </a:t>
            </a:r>
            <a:r>
              <a:rPr lang="pt-BR" sz="1900" dirty="0" smtClean="0">
                <a:latin typeface="Times New Roman" pitchFamily="18" charset="0"/>
                <a:cs typeface="Times New Roman" pitchFamily="18" charset="0"/>
              </a:rPr>
              <a:t>2008;</a:t>
            </a:r>
            <a:r>
              <a:rPr lang="pt-BR" sz="1900" b="1" dirty="0" smtClean="0">
                <a:latin typeface="Times New Roman" pitchFamily="18" charset="0"/>
                <a:cs typeface="Times New Roman" pitchFamily="18" charset="0"/>
              </a:rPr>
              <a:t>46(12):1813−1821.</a:t>
            </a:r>
          </a:p>
          <a:p>
            <a:pPr marL="365760" indent="-283464" fontAlgn="auto">
              <a:spcAft>
                <a:spcPts val="0"/>
              </a:spcAft>
              <a:buFont typeface="Wingdings 2"/>
              <a:buNone/>
              <a:defRPr/>
            </a:pPr>
            <a:r>
              <a:rPr lang="pt-BR" sz="1900" b="1" dirty="0" smtClean="0">
                <a:latin typeface="Times New Roman" pitchFamily="18" charset="0"/>
                <a:cs typeface="Times New Roman" pitchFamily="18" charset="0"/>
              </a:rPr>
              <a:t>46</a:t>
            </a:r>
            <a:r>
              <a:rPr lang="pt-BR" sz="1900" dirty="0" smtClean="0">
                <a:latin typeface="Times New Roman" pitchFamily="18" charset="0"/>
                <a:cs typeface="Times New Roman" pitchFamily="18" charset="0"/>
              </a:rPr>
              <a:t> He S, </a:t>
            </a:r>
            <a:r>
              <a:rPr lang="pt-BR" sz="1900" dirty="0" err="1" smtClean="0">
                <a:latin typeface="Times New Roman" pitchFamily="18" charset="0"/>
                <a:cs typeface="Times New Roman" pitchFamily="18" charset="0"/>
              </a:rPr>
              <a:t>Hang</a:t>
            </a:r>
            <a:r>
              <a:rPr lang="pt-BR" sz="1900" dirty="0" smtClean="0">
                <a:latin typeface="Times New Roman" pitchFamily="18" charset="0"/>
                <a:cs typeface="Times New Roman" pitchFamily="18" charset="0"/>
              </a:rPr>
              <a:t> JP, </a:t>
            </a:r>
            <a:r>
              <a:rPr lang="pt-BR" sz="1900" dirty="0" err="1" smtClean="0">
                <a:latin typeface="Times New Roman" pitchFamily="18" charset="0"/>
                <a:cs typeface="Times New Roman" pitchFamily="18" charset="0"/>
              </a:rPr>
              <a:t>Zhang</a:t>
            </a:r>
            <a:r>
              <a:rPr lang="pt-BR" sz="1900" dirty="0" smtClean="0">
                <a:latin typeface="Times New Roman" pitchFamily="18" charset="0"/>
                <a:cs typeface="Times New Roman" pitchFamily="18" charset="0"/>
              </a:rPr>
              <a:t> L, </a:t>
            </a:r>
            <a:r>
              <a:rPr lang="pt-BR" sz="1900" dirty="0" err="1" smtClean="0">
                <a:latin typeface="Times New Roman" pitchFamily="18" charset="0"/>
                <a:cs typeface="Times New Roman" pitchFamily="18" charset="0"/>
              </a:rPr>
              <a:t>Wang</a:t>
            </a:r>
            <a:r>
              <a:rPr lang="pt-BR" sz="1900" dirty="0" smtClean="0">
                <a:latin typeface="Times New Roman" pitchFamily="18" charset="0"/>
                <a:cs typeface="Times New Roman" pitchFamily="18" charset="0"/>
              </a:rPr>
              <a:t> F, </a:t>
            </a:r>
            <a:r>
              <a:rPr lang="pt-BR" sz="1900" dirty="0" err="1" smtClean="0">
                <a:latin typeface="Times New Roman" pitchFamily="18" charset="0"/>
                <a:cs typeface="Times New Roman" pitchFamily="18" charset="0"/>
              </a:rPr>
              <a:t>Zhang</a:t>
            </a:r>
            <a:r>
              <a:rPr lang="pt-BR" sz="1900" dirty="0" smtClean="0">
                <a:latin typeface="Times New Roman" pitchFamily="18" charset="0"/>
                <a:cs typeface="Times New Roman" pitchFamily="18" charset="0"/>
              </a:rPr>
              <a:t> DC, </a:t>
            </a:r>
            <a:r>
              <a:rPr lang="pt-BR" sz="1900" dirty="0" err="1" smtClean="0">
                <a:latin typeface="Times New Roman" pitchFamily="18" charset="0"/>
                <a:cs typeface="Times New Roman" pitchFamily="18" charset="0"/>
              </a:rPr>
              <a:t>Gong</a:t>
            </a:r>
            <a:r>
              <a:rPr lang="pt-BR" sz="1900" dirty="0" smtClean="0">
                <a:latin typeface="Times New Roman" pitchFamily="18" charset="0"/>
                <a:cs typeface="Times New Roman" pitchFamily="18" charset="0"/>
              </a:rPr>
              <a:t> FH. A </a:t>
            </a:r>
            <a:r>
              <a:rPr lang="en-US" sz="1900" dirty="0" smtClean="0">
                <a:latin typeface="Times New Roman" pitchFamily="18" charset="0"/>
                <a:cs typeface="Times New Roman" pitchFamily="18" charset="0"/>
              </a:rPr>
              <a:t>systematic review and meta-analysis of diagnostic accuracy of serum 1,3-β-d-glucan for invasive fungal infection: Focus on </a:t>
            </a:r>
            <a:r>
              <a:rPr lang="pt-BR" sz="1900" dirty="0" err="1" smtClean="0">
                <a:latin typeface="Times New Roman" pitchFamily="18" charset="0"/>
                <a:cs typeface="Times New Roman" pitchFamily="18" charset="0"/>
              </a:rPr>
              <a:t>cutoff</a:t>
            </a:r>
            <a:r>
              <a:rPr lang="pt-BR" sz="1900" dirty="0" smtClean="0">
                <a:latin typeface="Times New Roman" pitchFamily="18" charset="0"/>
                <a:cs typeface="Times New Roman" pitchFamily="18" charset="0"/>
              </a:rPr>
              <a:t> </a:t>
            </a:r>
            <a:r>
              <a:rPr lang="pt-BR" sz="1900" dirty="0" err="1" smtClean="0">
                <a:latin typeface="Times New Roman" pitchFamily="18" charset="0"/>
                <a:cs typeface="Times New Roman" pitchFamily="18" charset="0"/>
              </a:rPr>
              <a:t>levels</a:t>
            </a:r>
            <a:r>
              <a:rPr lang="pt-BR" sz="1900" dirty="0" smtClean="0">
                <a:latin typeface="Times New Roman" pitchFamily="18" charset="0"/>
                <a:cs typeface="Times New Roman" pitchFamily="18" charset="0"/>
              </a:rPr>
              <a:t>. </a:t>
            </a:r>
            <a:r>
              <a:rPr lang="pt-BR" sz="1900" i="1" dirty="0" smtClean="0">
                <a:latin typeface="Times New Roman" pitchFamily="18" charset="0"/>
                <a:cs typeface="Times New Roman" pitchFamily="18" charset="0"/>
              </a:rPr>
              <a:t>J </a:t>
            </a:r>
            <a:r>
              <a:rPr lang="pt-BR" sz="1900" i="1" dirty="0" err="1" smtClean="0">
                <a:latin typeface="Times New Roman" pitchFamily="18" charset="0"/>
                <a:cs typeface="Times New Roman" pitchFamily="18" charset="0"/>
              </a:rPr>
              <a:t>Microbiol</a:t>
            </a:r>
            <a:r>
              <a:rPr lang="pt-BR" sz="1900" i="1" dirty="0" smtClean="0">
                <a:latin typeface="Times New Roman" pitchFamily="18" charset="0"/>
                <a:cs typeface="Times New Roman" pitchFamily="18" charset="0"/>
              </a:rPr>
              <a:t> </a:t>
            </a:r>
            <a:r>
              <a:rPr lang="pt-BR" sz="1900" i="1" dirty="0" err="1" smtClean="0">
                <a:latin typeface="Times New Roman" pitchFamily="18" charset="0"/>
                <a:cs typeface="Times New Roman" pitchFamily="18" charset="0"/>
              </a:rPr>
              <a:t>Immunol</a:t>
            </a:r>
            <a:r>
              <a:rPr lang="pt-BR" sz="1900" i="1" dirty="0" smtClean="0">
                <a:latin typeface="Times New Roman" pitchFamily="18" charset="0"/>
                <a:cs typeface="Times New Roman" pitchFamily="18" charset="0"/>
              </a:rPr>
              <a:t> </a:t>
            </a:r>
            <a:r>
              <a:rPr lang="pt-BR" sz="1900" i="1" dirty="0" err="1" smtClean="0">
                <a:latin typeface="Times New Roman" pitchFamily="18" charset="0"/>
                <a:cs typeface="Times New Roman" pitchFamily="18" charset="0"/>
              </a:rPr>
              <a:t>Infect</a:t>
            </a:r>
            <a:r>
              <a:rPr lang="pt-BR" sz="1900" i="1" dirty="0" smtClean="0">
                <a:latin typeface="Times New Roman" pitchFamily="18" charset="0"/>
                <a:cs typeface="Times New Roman" pitchFamily="18" charset="0"/>
              </a:rPr>
              <a:t> 2015;</a:t>
            </a:r>
            <a:r>
              <a:rPr lang="pt-BR" sz="1900" b="1" i="1" dirty="0" smtClean="0">
                <a:latin typeface="Times New Roman" pitchFamily="18" charset="0"/>
                <a:cs typeface="Times New Roman" pitchFamily="18" charset="0"/>
              </a:rPr>
              <a:t>48(4):351−361.</a:t>
            </a:r>
          </a:p>
          <a:p>
            <a:pPr marL="365760" indent="-283464" fontAlgn="auto">
              <a:spcAft>
                <a:spcPts val="0"/>
              </a:spcAft>
              <a:buFont typeface="Wingdings 2"/>
              <a:buNone/>
              <a:defRPr/>
            </a:pPr>
            <a:r>
              <a:rPr lang="pt-BR" sz="1900" b="1" dirty="0" smtClean="0">
                <a:latin typeface="Times New Roman" pitchFamily="18" charset="0"/>
                <a:cs typeface="Times New Roman" pitchFamily="18" charset="0"/>
              </a:rPr>
              <a:t>47</a:t>
            </a:r>
            <a:r>
              <a:rPr lang="pt-BR" sz="1900" dirty="0" smtClean="0">
                <a:latin typeface="Times New Roman" pitchFamily="18" charset="0"/>
                <a:cs typeface="Times New Roman" pitchFamily="18" charset="0"/>
              </a:rPr>
              <a:t> </a:t>
            </a:r>
            <a:r>
              <a:rPr lang="pt-BR" sz="1900" dirty="0" err="1" smtClean="0">
                <a:latin typeface="Times New Roman" pitchFamily="18" charset="0"/>
                <a:cs typeface="Times New Roman" pitchFamily="18" charset="0"/>
              </a:rPr>
              <a:t>Karageorgopoulos</a:t>
            </a:r>
            <a:r>
              <a:rPr lang="pt-BR" sz="1900" dirty="0" smtClean="0">
                <a:latin typeface="Times New Roman" pitchFamily="18" charset="0"/>
                <a:cs typeface="Times New Roman" pitchFamily="18" charset="0"/>
              </a:rPr>
              <a:t> DE, </a:t>
            </a:r>
            <a:r>
              <a:rPr lang="pt-BR" sz="1900" dirty="0" err="1" smtClean="0">
                <a:latin typeface="Times New Roman" pitchFamily="18" charset="0"/>
                <a:cs typeface="Times New Roman" pitchFamily="18" charset="0"/>
              </a:rPr>
              <a:t>Vouloumanou</a:t>
            </a:r>
            <a:r>
              <a:rPr lang="pt-BR" sz="1900" dirty="0" smtClean="0">
                <a:latin typeface="Times New Roman" pitchFamily="18" charset="0"/>
                <a:cs typeface="Times New Roman" pitchFamily="18" charset="0"/>
              </a:rPr>
              <a:t> EK, </a:t>
            </a:r>
            <a:r>
              <a:rPr lang="pt-BR" sz="1900" dirty="0" err="1" smtClean="0">
                <a:latin typeface="Times New Roman" pitchFamily="18" charset="0"/>
                <a:cs typeface="Times New Roman" pitchFamily="18" charset="0"/>
              </a:rPr>
              <a:t>Ntziora</a:t>
            </a:r>
            <a:r>
              <a:rPr lang="pt-BR" sz="1900" dirty="0" smtClean="0">
                <a:latin typeface="Times New Roman" pitchFamily="18" charset="0"/>
                <a:cs typeface="Times New Roman" pitchFamily="18" charset="0"/>
              </a:rPr>
              <a:t> F, </a:t>
            </a:r>
            <a:r>
              <a:rPr lang="pt-BR" sz="1900" dirty="0" err="1" smtClean="0">
                <a:latin typeface="Times New Roman" pitchFamily="18" charset="0"/>
                <a:cs typeface="Times New Roman" pitchFamily="18" charset="0"/>
              </a:rPr>
              <a:t>Michalopoulos</a:t>
            </a:r>
            <a:r>
              <a:rPr lang="pt-BR" sz="1900" dirty="0" smtClean="0">
                <a:latin typeface="Times New Roman" pitchFamily="18" charset="0"/>
                <a:cs typeface="Times New Roman" pitchFamily="18" charset="0"/>
              </a:rPr>
              <a:t> A, </a:t>
            </a:r>
            <a:r>
              <a:rPr lang="pt-BR" sz="1900" dirty="0" err="1" smtClean="0">
                <a:latin typeface="Times New Roman" pitchFamily="18" charset="0"/>
                <a:cs typeface="Times New Roman" pitchFamily="18" charset="0"/>
              </a:rPr>
              <a:t>Rafailidis</a:t>
            </a:r>
            <a:r>
              <a:rPr lang="pt-BR" sz="1900" dirty="0" smtClean="0">
                <a:latin typeface="Times New Roman" pitchFamily="18" charset="0"/>
                <a:cs typeface="Times New Roman" pitchFamily="18" charset="0"/>
              </a:rPr>
              <a:t> PI, </a:t>
            </a:r>
            <a:r>
              <a:rPr lang="pt-BR" sz="1900" dirty="0" err="1" smtClean="0">
                <a:latin typeface="Times New Roman" pitchFamily="18" charset="0"/>
                <a:cs typeface="Times New Roman" pitchFamily="18" charset="0"/>
              </a:rPr>
              <a:t>Falagas</a:t>
            </a:r>
            <a:r>
              <a:rPr lang="pt-BR" sz="1900" dirty="0" smtClean="0">
                <a:latin typeface="Times New Roman" pitchFamily="18" charset="0"/>
                <a:cs typeface="Times New Roman" pitchFamily="18" charset="0"/>
              </a:rPr>
              <a:t> ME. (1,3)-β-D-Glucan </a:t>
            </a:r>
            <a:r>
              <a:rPr lang="en-US" sz="1900" dirty="0" smtClean="0">
                <a:latin typeface="Times New Roman" pitchFamily="18" charset="0"/>
                <a:cs typeface="Times New Roman" pitchFamily="18" charset="0"/>
              </a:rPr>
              <a:t>Assay for the Diagnosis of Invasive Fungal Infections: A </a:t>
            </a:r>
            <a:r>
              <a:rPr lang="en-US" sz="1900" dirty="0" err="1" smtClean="0">
                <a:latin typeface="Times New Roman" pitchFamily="18" charset="0"/>
                <a:cs typeface="Times New Roman" pitchFamily="18" charset="0"/>
              </a:rPr>
              <a:t>Metaanalysis</a:t>
            </a:r>
            <a:r>
              <a:rPr lang="en-US" sz="1900" dirty="0" smtClean="0">
                <a:latin typeface="Times New Roman" pitchFamily="18" charset="0"/>
                <a:cs typeface="Times New Roman" pitchFamily="18" charset="0"/>
              </a:rPr>
              <a:t>. </a:t>
            </a:r>
            <a:r>
              <a:rPr lang="fr-FR" sz="1900" i="1" dirty="0" smtClean="0">
                <a:latin typeface="Times New Roman" pitchFamily="18" charset="0"/>
                <a:cs typeface="Times New Roman" pitchFamily="18" charset="0"/>
              </a:rPr>
              <a:t>Clin Infect Dis 2011;</a:t>
            </a:r>
            <a:r>
              <a:rPr lang="fr-FR" sz="1900" b="1" i="1" dirty="0" smtClean="0">
                <a:latin typeface="Times New Roman" pitchFamily="18" charset="0"/>
                <a:cs typeface="Times New Roman" pitchFamily="18" charset="0"/>
              </a:rPr>
              <a:t>52(6):750−770</a:t>
            </a:r>
            <a:endParaRPr lang="pt-BR" sz="1900" dirty="0">
              <a:latin typeface="Times New Roman" pitchFamily="18" charset="0"/>
              <a:cs typeface="Times New Roman"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atMod val="130000"/>
                  </a:schemeClr>
                </a:solidFill>
                <a:latin typeface="Times New Roman" pitchFamily="18" charset="0"/>
                <a:cs typeface="Times New Roman" pitchFamily="18" charset="0"/>
              </a:rPr>
              <a:t>Referências</a:t>
            </a:r>
            <a:r>
              <a:rPr lang="pt-BR" dirty="0" smtClean="0">
                <a:solidFill>
                  <a:schemeClr val="tx2">
                    <a:satMod val="130000"/>
                  </a:schemeClr>
                </a:solidFill>
              </a:rPr>
              <a:t> </a:t>
            </a:r>
            <a:endParaRPr lang="pt-BR" dirty="0">
              <a:solidFill>
                <a:schemeClr val="tx2">
                  <a:satMod val="130000"/>
                </a:schemeClr>
              </a:solidFill>
            </a:endParaRPr>
          </a:p>
        </p:txBody>
      </p:sp>
      <p:sp>
        <p:nvSpPr>
          <p:cNvPr id="51203" name="Espaço Reservado para Conteúdo 2"/>
          <p:cNvSpPr>
            <a:spLocks noGrp="1"/>
          </p:cNvSpPr>
          <p:nvPr>
            <p:ph idx="1"/>
          </p:nvPr>
        </p:nvSpPr>
        <p:spPr>
          <a:xfrm>
            <a:off x="928688" y="1214438"/>
            <a:ext cx="8005762" cy="5429250"/>
          </a:xfrm>
        </p:spPr>
        <p:txBody>
          <a:bodyPr/>
          <a:lstStyle/>
          <a:p>
            <a:pPr algn="just">
              <a:buFont typeface="Wingdings 2" pitchFamily="18" charset="2"/>
              <a:buNone/>
            </a:pPr>
            <a:r>
              <a:rPr lang="pt-BR" sz="1800" b="1" smtClean="0">
                <a:latin typeface="Times New Roman" pitchFamily="18" charset="0"/>
                <a:cs typeface="Times New Roman" pitchFamily="18" charset="0"/>
              </a:rPr>
              <a:t>48</a:t>
            </a:r>
            <a:r>
              <a:rPr lang="pt-BR" sz="1800" smtClean="0">
                <a:latin typeface="Times New Roman" pitchFamily="18" charset="0"/>
                <a:cs typeface="Times New Roman" pitchFamily="18" charset="0"/>
              </a:rPr>
              <a:t> Smith PB, Benjamin DK, Alexander BD, Johnson MD, Finkelman MA, Steinbach WJ. Quantifi cation of 1,3-beta-D-glucan levels </a:t>
            </a:r>
            <a:r>
              <a:rPr lang="en-US" sz="1800" smtClean="0">
                <a:latin typeface="Times New Roman" pitchFamily="18" charset="0"/>
                <a:cs typeface="Times New Roman" pitchFamily="18" charset="0"/>
              </a:rPr>
              <a:t>in children: preliminary data for diagnostic use of the betaglucan assay in a pediatric setting. </a:t>
            </a:r>
            <a:r>
              <a:rPr lang="en-US" sz="1800" i="1" smtClean="0">
                <a:latin typeface="Times New Roman" pitchFamily="18" charset="0"/>
                <a:cs typeface="Times New Roman" pitchFamily="18" charset="0"/>
              </a:rPr>
              <a:t>Clin Vaccine Immunol </a:t>
            </a:r>
            <a:r>
              <a:rPr lang="pt-BR" sz="1800" smtClean="0">
                <a:latin typeface="Times New Roman" pitchFamily="18" charset="0"/>
                <a:cs typeface="Times New Roman" pitchFamily="18" charset="0"/>
              </a:rPr>
              <a:t>2007;</a:t>
            </a:r>
            <a:r>
              <a:rPr lang="pt-BR" sz="1800" b="1" smtClean="0">
                <a:latin typeface="Times New Roman" pitchFamily="18" charset="0"/>
                <a:cs typeface="Times New Roman" pitchFamily="18" charset="0"/>
              </a:rPr>
              <a:t>14(7):924−925.</a:t>
            </a:r>
          </a:p>
          <a:p>
            <a:pPr algn="just">
              <a:buFont typeface="Wingdings 2" pitchFamily="18" charset="2"/>
              <a:buNone/>
            </a:pPr>
            <a:r>
              <a:rPr lang="en-US" sz="1800" b="1" smtClean="0">
                <a:latin typeface="Times New Roman" pitchFamily="18" charset="0"/>
                <a:cs typeface="Times New Roman" pitchFamily="18" charset="0"/>
              </a:rPr>
              <a:t>49</a:t>
            </a:r>
            <a:r>
              <a:rPr lang="en-US" sz="1800" smtClean="0">
                <a:latin typeface="Times New Roman" pitchFamily="18" charset="0"/>
                <a:cs typeface="Times New Roman" pitchFamily="18" charset="0"/>
              </a:rPr>
              <a:t> Pickering JW, Sant HW, Bowles CAP, Roberts WL, Woods GL. Evaluation of a (1,3)-beta-D-glucan assay for diagnosis of invasive fungal infections. </a:t>
            </a:r>
            <a:r>
              <a:rPr lang="en-US" sz="1800" i="1" smtClean="0">
                <a:latin typeface="Times New Roman" pitchFamily="18" charset="0"/>
                <a:cs typeface="Times New Roman" pitchFamily="18" charset="0"/>
              </a:rPr>
              <a:t>J Clin Microbiol </a:t>
            </a:r>
            <a:r>
              <a:rPr lang="pt-BR" sz="1800" smtClean="0">
                <a:latin typeface="Times New Roman" pitchFamily="18" charset="0"/>
                <a:cs typeface="Times New Roman" pitchFamily="18" charset="0"/>
              </a:rPr>
              <a:t>2005;</a:t>
            </a:r>
            <a:r>
              <a:rPr lang="pt-BR" sz="1800" b="1" smtClean="0">
                <a:latin typeface="Times New Roman" pitchFamily="18" charset="0"/>
                <a:cs typeface="Times New Roman" pitchFamily="18" charset="0"/>
              </a:rPr>
              <a:t>43(12):5957−62.</a:t>
            </a:r>
          </a:p>
          <a:p>
            <a:pPr algn="just">
              <a:buFont typeface="Wingdings 2" pitchFamily="18" charset="2"/>
              <a:buNone/>
            </a:pPr>
            <a:r>
              <a:rPr lang="pt-BR" sz="1800" b="1" smtClean="0">
                <a:latin typeface="Times New Roman" pitchFamily="18" charset="0"/>
                <a:cs typeface="Times New Roman" pitchFamily="18" charset="0"/>
              </a:rPr>
              <a:t>50</a:t>
            </a:r>
            <a:r>
              <a:rPr lang="pt-BR" sz="1800" smtClean="0">
                <a:latin typeface="Times New Roman" pitchFamily="18" charset="0"/>
                <a:cs typeface="Times New Roman" pitchFamily="18" charset="0"/>
              </a:rPr>
              <a:t> Marty FM, Lowry CM, Lempitski SJ, Kubiak DW, Finkelman </a:t>
            </a:r>
            <a:r>
              <a:rPr lang="en-US" sz="1800" smtClean="0">
                <a:latin typeface="Times New Roman" pitchFamily="18" charset="0"/>
                <a:cs typeface="Times New Roman" pitchFamily="18" charset="0"/>
              </a:rPr>
              <a:t>MA, Baden LR. Reactivity of (1,3)-beta-d-glucan assay with commonly used intravenous antimicrobials. </a:t>
            </a:r>
            <a:r>
              <a:rPr lang="en-US" sz="1800" i="1" smtClean="0">
                <a:latin typeface="Times New Roman" pitchFamily="18" charset="0"/>
                <a:cs typeface="Times New Roman" pitchFamily="18" charset="0"/>
              </a:rPr>
              <a:t>Antimicrob Agents Chemother 2006;</a:t>
            </a:r>
            <a:r>
              <a:rPr lang="en-US" sz="1800" b="1" i="1" smtClean="0">
                <a:latin typeface="Times New Roman" pitchFamily="18" charset="0"/>
                <a:cs typeface="Times New Roman" pitchFamily="18" charset="0"/>
              </a:rPr>
              <a:t>50(10):3450−3.</a:t>
            </a:r>
          </a:p>
          <a:p>
            <a:pPr algn="just">
              <a:buFont typeface="Wingdings 2" pitchFamily="18" charset="2"/>
              <a:buNone/>
            </a:pPr>
            <a:r>
              <a:rPr lang="pt-BR" sz="1800" b="1" smtClean="0">
                <a:latin typeface="Times New Roman" pitchFamily="18" charset="0"/>
                <a:cs typeface="Times New Roman" pitchFamily="18" charset="0"/>
              </a:rPr>
              <a:t>51</a:t>
            </a:r>
            <a:r>
              <a:rPr lang="pt-BR" sz="1800" smtClean="0">
                <a:latin typeface="Times New Roman" pitchFamily="18" charset="0"/>
                <a:cs typeface="Times New Roman" pitchFamily="18" charset="0"/>
              </a:rPr>
              <a:t> Hachem RY, Kontoyiannis DP, Chemaly RF, Jiang Y, Reitzel </a:t>
            </a:r>
            <a:r>
              <a:rPr lang="en-US" sz="1800" smtClean="0">
                <a:latin typeface="Times New Roman" pitchFamily="18" charset="0"/>
                <a:cs typeface="Times New Roman" pitchFamily="18" charset="0"/>
              </a:rPr>
              <a:t>R, Raad I. Utility of galactomannan enzyme immunoassay and (1,3) beta-D-glucan in diagnosis of invasive fungal infections: low sensitivity for Aspergillus fumigatus infection </a:t>
            </a:r>
            <a:r>
              <a:rPr lang="pt-BR" sz="1800" smtClean="0">
                <a:latin typeface="Times New Roman" pitchFamily="18" charset="0"/>
                <a:cs typeface="Times New Roman" pitchFamily="18" charset="0"/>
              </a:rPr>
              <a:t>in hematologic malignancy patients. </a:t>
            </a:r>
            <a:r>
              <a:rPr lang="pt-BR" sz="1800" i="1" smtClean="0">
                <a:latin typeface="Times New Roman" pitchFamily="18" charset="0"/>
                <a:cs typeface="Times New Roman" pitchFamily="18" charset="0"/>
              </a:rPr>
              <a:t>J Clin Microbiol </a:t>
            </a:r>
            <a:r>
              <a:rPr lang="pt-BR" sz="1800" smtClean="0">
                <a:latin typeface="Times New Roman" pitchFamily="18" charset="0"/>
                <a:cs typeface="Times New Roman" pitchFamily="18" charset="0"/>
              </a:rPr>
              <a:t>2009;</a:t>
            </a:r>
            <a:r>
              <a:rPr lang="pt-BR" sz="1800" b="1" smtClean="0">
                <a:latin typeface="Times New Roman" pitchFamily="18" charset="0"/>
                <a:cs typeface="Times New Roman" pitchFamily="18" charset="0"/>
              </a:rPr>
              <a:t>47(1):129−33.</a:t>
            </a:r>
          </a:p>
          <a:p>
            <a:pPr algn="just">
              <a:buFont typeface="Wingdings 2" pitchFamily="18" charset="2"/>
              <a:buNone/>
            </a:pPr>
            <a:r>
              <a:rPr lang="pt-BR" sz="1800" b="1" smtClean="0">
                <a:latin typeface="Times New Roman" pitchFamily="18" charset="0"/>
                <a:cs typeface="Times New Roman" pitchFamily="18" charset="0"/>
              </a:rPr>
              <a:t>52</a:t>
            </a:r>
            <a:r>
              <a:rPr lang="pt-BR" sz="1800" smtClean="0">
                <a:latin typeface="Times New Roman" pitchFamily="18" charset="0"/>
                <a:cs typeface="Times New Roman" pitchFamily="18" charset="0"/>
              </a:rPr>
              <a:t> Mackay CA, Ballot DE, Perovic O. Serum 1,3-</a:t>
            </a:r>
            <a:r>
              <a:rPr lang="el-GR" sz="1800" smtClean="0">
                <a:latin typeface="Times New Roman" pitchFamily="18" charset="0"/>
                <a:cs typeface="Times New Roman" pitchFamily="18" charset="0"/>
              </a:rPr>
              <a:t>β</a:t>
            </a:r>
            <a:r>
              <a:rPr lang="pt-BR" sz="1800" smtClean="0">
                <a:latin typeface="Times New Roman" pitchFamily="18" charset="0"/>
                <a:cs typeface="Times New Roman" pitchFamily="18" charset="0"/>
              </a:rPr>
              <a:t>D-Glucan assay </a:t>
            </a:r>
            <a:r>
              <a:rPr lang="en-US" sz="1800" smtClean="0">
                <a:latin typeface="Times New Roman" pitchFamily="18" charset="0"/>
                <a:cs typeface="Times New Roman" pitchFamily="18" charset="0"/>
              </a:rPr>
              <a:t>in the diagnosis of invasive fungal disease in neonates. </a:t>
            </a:r>
            <a:r>
              <a:rPr lang="en-US" sz="1800" i="1" smtClean="0">
                <a:latin typeface="Times New Roman" pitchFamily="18" charset="0"/>
                <a:cs typeface="Times New Roman" pitchFamily="18" charset="0"/>
              </a:rPr>
              <a:t>Pediatr </a:t>
            </a:r>
            <a:r>
              <a:rPr lang="pt-BR" sz="1800" i="1" smtClean="0">
                <a:latin typeface="Times New Roman" pitchFamily="18" charset="0"/>
                <a:cs typeface="Times New Roman" pitchFamily="18" charset="0"/>
              </a:rPr>
              <a:t>Rep 2011;</a:t>
            </a:r>
            <a:r>
              <a:rPr lang="pt-BR" sz="1800" b="1" i="1" smtClean="0">
                <a:latin typeface="Times New Roman" pitchFamily="18" charset="0"/>
                <a:cs typeface="Times New Roman" pitchFamily="18" charset="0"/>
              </a:rPr>
              <a:t>3(2):e14.</a:t>
            </a:r>
            <a:endParaRPr lang="pt-BR" sz="1800" smtClean="0">
              <a:latin typeface="Times New Roman" pitchFamily="18" charset="0"/>
              <a:cs typeface="Times New Roman"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atMod val="130000"/>
                  </a:schemeClr>
                </a:solidFill>
                <a:latin typeface="Times New Roman" pitchFamily="18" charset="0"/>
                <a:cs typeface="Times New Roman" pitchFamily="18" charset="0"/>
              </a:rPr>
              <a:t>Referências</a:t>
            </a:r>
            <a:r>
              <a:rPr lang="pt-BR" dirty="0" smtClean="0">
                <a:solidFill>
                  <a:schemeClr val="tx2">
                    <a:satMod val="130000"/>
                  </a:schemeClr>
                </a:solidFill>
              </a:rPr>
              <a:t> </a:t>
            </a:r>
            <a:endParaRPr lang="pt-BR" dirty="0">
              <a:solidFill>
                <a:schemeClr val="tx2">
                  <a:satMod val="130000"/>
                </a:schemeClr>
              </a:solidFill>
            </a:endParaRPr>
          </a:p>
        </p:txBody>
      </p:sp>
      <p:sp>
        <p:nvSpPr>
          <p:cNvPr id="3" name="Espaço Reservado para Conteúdo 2"/>
          <p:cNvSpPr>
            <a:spLocks noGrp="1"/>
          </p:cNvSpPr>
          <p:nvPr>
            <p:ph idx="1"/>
          </p:nvPr>
        </p:nvSpPr>
        <p:spPr>
          <a:xfrm>
            <a:off x="1071563" y="1143000"/>
            <a:ext cx="7862887" cy="5105400"/>
          </a:xfrm>
        </p:spPr>
        <p:txBody>
          <a:bodyPr>
            <a:normAutofit fontScale="55000" lnSpcReduction="20000"/>
          </a:bodyPr>
          <a:lstStyle/>
          <a:p>
            <a:pPr marL="365760" indent="-283464" fontAlgn="auto">
              <a:spcAft>
                <a:spcPts val="0"/>
              </a:spcAft>
              <a:buFont typeface="Wingdings 2"/>
              <a:buNone/>
              <a:defRPr/>
            </a:pPr>
            <a:r>
              <a:rPr lang="pt-BR" b="1" dirty="0" smtClean="0"/>
              <a:t>53</a:t>
            </a:r>
            <a:r>
              <a:rPr lang="pt-BR" dirty="0" smtClean="0"/>
              <a:t> </a:t>
            </a:r>
            <a:r>
              <a:rPr lang="pt-BR" dirty="0" err="1" smtClean="0">
                <a:latin typeface="Times New Roman" pitchFamily="18" charset="0"/>
                <a:cs typeface="Times New Roman" pitchFamily="18" charset="0"/>
              </a:rPr>
              <a:t>Goudjil</a:t>
            </a:r>
            <a:r>
              <a:rPr lang="pt-BR" dirty="0" smtClean="0">
                <a:latin typeface="Times New Roman" pitchFamily="18" charset="0"/>
                <a:cs typeface="Times New Roman" pitchFamily="18" charset="0"/>
              </a:rPr>
              <a:t> S, </a:t>
            </a:r>
            <a:r>
              <a:rPr lang="pt-BR" dirty="0" err="1" smtClean="0">
                <a:latin typeface="Times New Roman" pitchFamily="18" charset="0"/>
                <a:cs typeface="Times New Roman" pitchFamily="18" charset="0"/>
              </a:rPr>
              <a:t>Kongolo</a:t>
            </a:r>
            <a:r>
              <a:rPr lang="pt-BR" dirty="0" smtClean="0">
                <a:latin typeface="Times New Roman" pitchFamily="18" charset="0"/>
                <a:cs typeface="Times New Roman" pitchFamily="18" charset="0"/>
              </a:rPr>
              <a:t> G, </a:t>
            </a:r>
            <a:r>
              <a:rPr lang="pt-BR" dirty="0" err="1" smtClean="0">
                <a:latin typeface="Times New Roman" pitchFamily="18" charset="0"/>
                <a:cs typeface="Times New Roman" pitchFamily="18" charset="0"/>
              </a:rPr>
              <a:t>Dusol</a:t>
            </a:r>
            <a:r>
              <a:rPr lang="pt-BR" dirty="0" smtClean="0">
                <a:latin typeface="Times New Roman" pitchFamily="18" charset="0"/>
                <a:cs typeface="Times New Roman" pitchFamily="18" charset="0"/>
              </a:rPr>
              <a:t> L, </a:t>
            </a:r>
            <a:r>
              <a:rPr lang="pt-BR" dirty="0" err="1" smtClean="0">
                <a:latin typeface="Times New Roman" pitchFamily="18" charset="0"/>
                <a:cs typeface="Times New Roman" pitchFamily="18" charset="0"/>
              </a:rPr>
              <a:t>Imestouren</a:t>
            </a:r>
            <a:r>
              <a:rPr lang="pt-BR" dirty="0" smtClean="0">
                <a:latin typeface="Times New Roman" pitchFamily="18" charset="0"/>
                <a:cs typeface="Times New Roman" pitchFamily="18" charset="0"/>
              </a:rPr>
              <a:t> F, </a:t>
            </a:r>
            <a:r>
              <a:rPr lang="pt-BR" dirty="0" err="1" smtClean="0">
                <a:latin typeface="Times New Roman" pitchFamily="18" charset="0"/>
                <a:cs typeface="Times New Roman" pitchFamily="18" charset="0"/>
              </a:rPr>
              <a:t>Cornu</a:t>
            </a:r>
            <a:r>
              <a:rPr lang="pt-BR" dirty="0" smtClean="0">
                <a:latin typeface="Times New Roman" pitchFamily="18" charset="0"/>
                <a:cs typeface="Times New Roman" pitchFamily="18" charset="0"/>
              </a:rPr>
              <a:t> M, </a:t>
            </a:r>
            <a:r>
              <a:rPr lang="pt-BR" dirty="0" err="1" smtClean="0">
                <a:latin typeface="Times New Roman" pitchFamily="18" charset="0"/>
                <a:cs typeface="Times New Roman" pitchFamily="18" charset="0"/>
              </a:rPr>
              <a:t>Leke</a:t>
            </a:r>
            <a:r>
              <a:rPr lang="pt-BR" dirty="0" smtClean="0">
                <a:latin typeface="Times New Roman" pitchFamily="18" charset="0"/>
                <a:cs typeface="Times New Roman" pitchFamily="18" charset="0"/>
              </a:rPr>
              <a:t> A, </a:t>
            </a:r>
            <a:r>
              <a:rPr lang="en-US" dirty="0" err="1" smtClean="0">
                <a:latin typeface="Times New Roman" pitchFamily="18" charset="0"/>
                <a:cs typeface="Times New Roman" pitchFamily="18" charset="0"/>
              </a:rPr>
              <a:t>Chouaki</a:t>
            </a:r>
            <a:r>
              <a:rPr lang="en-US" dirty="0" smtClean="0">
                <a:latin typeface="Times New Roman" pitchFamily="18" charset="0"/>
                <a:cs typeface="Times New Roman" pitchFamily="18" charset="0"/>
              </a:rPr>
              <a:t> T. (1,3)-β-D-</a:t>
            </a:r>
            <a:r>
              <a:rPr lang="en-US" dirty="0" err="1" smtClean="0">
                <a:latin typeface="Times New Roman" pitchFamily="18" charset="0"/>
                <a:cs typeface="Times New Roman" pitchFamily="18" charset="0"/>
              </a:rPr>
              <a:t>glucan</a:t>
            </a:r>
            <a:r>
              <a:rPr lang="en-US" dirty="0" smtClean="0">
                <a:latin typeface="Times New Roman" pitchFamily="18" charset="0"/>
                <a:cs typeface="Times New Roman" pitchFamily="18" charset="0"/>
              </a:rPr>
              <a:t> levels in </a:t>
            </a:r>
            <a:r>
              <a:rPr lang="en-US" dirty="0" err="1" smtClean="0">
                <a:latin typeface="Times New Roman" pitchFamily="18" charset="0"/>
                <a:cs typeface="Times New Roman" pitchFamily="18" charset="0"/>
              </a:rPr>
              <a:t>candidiasis</a:t>
            </a:r>
            <a:r>
              <a:rPr lang="en-US" dirty="0" smtClean="0">
                <a:latin typeface="Times New Roman" pitchFamily="18" charset="0"/>
                <a:cs typeface="Times New Roman" pitchFamily="18" charset="0"/>
              </a:rPr>
              <a:t> infections in the critically ill neonate. </a:t>
            </a:r>
            <a:r>
              <a:rPr lang="en-US" i="1" dirty="0" smtClean="0">
                <a:latin typeface="Times New Roman" pitchFamily="18" charset="0"/>
                <a:cs typeface="Times New Roman" pitchFamily="18" charset="0"/>
              </a:rPr>
              <a:t>J </a:t>
            </a:r>
            <a:r>
              <a:rPr lang="en-US" i="1" dirty="0" err="1" smtClean="0">
                <a:latin typeface="Times New Roman" pitchFamily="18" charset="0"/>
                <a:cs typeface="Times New Roman" pitchFamily="18" charset="0"/>
              </a:rPr>
              <a:t>Matern</a:t>
            </a:r>
            <a:r>
              <a:rPr lang="en-US" i="1" dirty="0" smtClean="0">
                <a:latin typeface="Times New Roman" pitchFamily="18" charset="0"/>
                <a:cs typeface="Times New Roman" pitchFamily="18" charset="0"/>
              </a:rPr>
              <a:t> Neonatal Med 2013;</a:t>
            </a:r>
            <a:r>
              <a:rPr lang="en-US" b="1" i="1" dirty="0" smtClean="0">
                <a:latin typeface="Times New Roman" pitchFamily="18" charset="0"/>
                <a:cs typeface="Times New Roman" pitchFamily="18" charset="0"/>
              </a:rPr>
              <a:t>26(1):44−48.</a:t>
            </a:r>
          </a:p>
          <a:p>
            <a:pPr marL="365760" indent="-283464" fontAlgn="auto">
              <a:spcAft>
                <a:spcPts val="0"/>
              </a:spcAft>
              <a:buFont typeface="Wingdings 2"/>
              <a:buNone/>
              <a:defRPr/>
            </a:pPr>
            <a:r>
              <a:rPr lang="it-IT" b="1" dirty="0" smtClean="0">
                <a:latin typeface="Times New Roman" pitchFamily="18" charset="0"/>
                <a:cs typeface="Times New Roman" pitchFamily="18" charset="0"/>
              </a:rPr>
              <a:t>54 </a:t>
            </a:r>
            <a:r>
              <a:rPr lang="it-IT" dirty="0" smtClean="0">
                <a:latin typeface="Times New Roman" pitchFamily="18" charset="0"/>
                <a:cs typeface="Times New Roman" pitchFamily="18" charset="0"/>
              </a:rPr>
              <a:t>Mularoni A, Furfaro E, Faraci M, Franceschi A, Mezzano </a:t>
            </a:r>
            <a:r>
              <a:rPr lang="en-US" dirty="0" smtClean="0">
                <a:latin typeface="Times New Roman" pitchFamily="18" charset="0"/>
                <a:cs typeface="Times New Roman" pitchFamily="18" charset="0"/>
              </a:rPr>
              <a:t>P, </a:t>
            </a:r>
            <a:r>
              <a:rPr lang="en-US" dirty="0" err="1" smtClean="0">
                <a:latin typeface="Times New Roman" pitchFamily="18" charset="0"/>
                <a:cs typeface="Times New Roman" pitchFamily="18" charset="0"/>
              </a:rPr>
              <a:t>Bandettini</a:t>
            </a:r>
            <a:r>
              <a:rPr lang="en-US" dirty="0" smtClean="0">
                <a:latin typeface="Times New Roman" pitchFamily="18" charset="0"/>
                <a:cs typeface="Times New Roman" pitchFamily="18" charset="0"/>
              </a:rPr>
              <a:t> R, et al. High Levels of beta-D-</a:t>
            </a:r>
            <a:r>
              <a:rPr lang="en-US" dirty="0" err="1" smtClean="0">
                <a:latin typeface="Times New Roman" pitchFamily="18" charset="0"/>
                <a:cs typeface="Times New Roman" pitchFamily="18" charset="0"/>
              </a:rPr>
              <a:t>glucan</a:t>
            </a:r>
            <a:r>
              <a:rPr lang="en-US" dirty="0" smtClean="0">
                <a:latin typeface="Times New Roman" pitchFamily="18" charset="0"/>
                <a:cs typeface="Times New Roman" pitchFamily="18" charset="0"/>
              </a:rPr>
              <a:t> in </a:t>
            </a:r>
            <a:r>
              <a:rPr lang="en-US" dirty="0" err="1" smtClean="0">
                <a:latin typeface="Times New Roman" pitchFamily="18" charset="0"/>
                <a:cs typeface="Times New Roman" pitchFamily="18" charset="0"/>
              </a:rPr>
              <a:t>immunocompromised</a:t>
            </a:r>
            <a:r>
              <a:rPr lang="en-US" dirty="0" smtClean="0">
                <a:latin typeface="Times New Roman" pitchFamily="18" charset="0"/>
                <a:cs typeface="Times New Roman" pitchFamily="18" charset="0"/>
              </a:rPr>
              <a:t> children with proven invasive fungal </a:t>
            </a:r>
            <a:r>
              <a:rPr lang="pt-BR" dirty="0" err="1" smtClean="0">
                <a:latin typeface="Times New Roman" pitchFamily="18" charset="0"/>
                <a:cs typeface="Times New Roman" pitchFamily="18" charset="0"/>
              </a:rPr>
              <a:t>disease</a:t>
            </a:r>
            <a:r>
              <a:rPr lang="pt-BR" dirty="0" smtClean="0">
                <a:latin typeface="Times New Roman" pitchFamily="18" charset="0"/>
                <a:cs typeface="Times New Roman" pitchFamily="18" charset="0"/>
              </a:rPr>
              <a:t>. </a:t>
            </a:r>
            <a:r>
              <a:rPr lang="pt-BR" i="1" dirty="0" err="1" smtClean="0">
                <a:latin typeface="Times New Roman" pitchFamily="18" charset="0"/>
                <a:cs typeface="Times New Roman" pitchFamily="18" charset="0"/>
              </a:rPr>
              <a:t>Clin</a:t>
            </a:r>
            <a:r>
              <a:rPr lang="pt-BR" i="1" dirty="0" smtClean="0">
                <a:latin typeface="Times New Roman" pitchFamily="18" charset="0"/>
                <a:cs typeface="Times New Roman" pitchFamily="18" charset="0"/>
              </a:rPr>
              <a:t> </a:t>
            </a:r>
            <a:r>
              <a:rPr lang="pt-BR" i="1" dirty="0" err="1" smtClean="0">
                <a:latin typeface="Times New Roman" pitchFamily="18" charset="0"/>
                <a:cs typeface="Times New Roman" pitchFamily="18" charset="0"/>
              </a:rPr>
              <a:t>Vaccine</a:t>
            </a:r>
            <a:r>
              <a:rPr lang="pt-BR" i="1" dirty="0" smtClean="0">
                <a:latin typeface="Times New Roman" pitchFamily="18" charset="0"/>
                <a:cs typeface="Times New Roman" pitchFamily="18" charset="0"/>
              </a:rPr>
              <a:t> </a:t>
            </a:r>
            <a:r>
              <a:rPr lang="pt-BR" i="1" dirty="0" err="1" smtClean="0">
                <a:latin typeface="Times New Roman" pitchFamily="18" charset="0"/>
                <a:cs typeface="Times New Roman" pitchFamily="18" charset="0"/>
              </a:rPr>
              <a:t>Immunol</a:t>
            </a:r>
            <a:r>
              <a:rPr lang="pt-BR" i="1" dirty="0" smtClean="0">
                <a:latin typeface="Times New Roman" pitchFamily="18" charset="0"/>
                <a:cs typeface="Times New Roman" pitchFamily="18" charset="0"/>
              </a:rPr>
              <a:t> 2010;</a:t>
            </a:r>
            <a:r>
              <a:rPr lang="pt-BR" b="1" i="1" dirty="0" smtClean="0">
                <a:latin typeface="Times New Roman" pitchFamily="18" charset="0"/>
                <a:cs typeface="Times New Roman" pitchFamily="18" charset="0"/>
              </a:rPr>
              <a:t>17(5):882−3.</a:t>
            </a:r>
          </a:p>
          <a:p>
            <a:pPr marL="365760" indent="-283464" fontAlgn="auto">
              <a:spcAft>
                <a:spcPts val="0"/>
              </a:spcAft>
              <a:buFont typeface="Wingdings 2"/>
              <a:buNone/>
              <a:defRPr/>
            </a:pPr>
            <a:r>
              <a:rPr lang="it-IT" b="1" dirty="0" smtClean="0">
                <a:latin typeface="Times New Roman" pitchFamily="18" charset="0"/>
                <a:cs typeface="Times New Roman" pitchFamily="18" charset="0"/>
              </a:rPr>
              <a:t>55 </a:t>
            </a:r>
            <a:r>
              <a:rPr lang="it-IT" dirty="0" smtClean="0">
                <a:latin typeface="Times New Roman" pitchFamily="18" charset="0"/>
                <a:cs typeface="Times New Roman" pitchFamily="18" charset="0"/>
              </a:rPr>
              <a:t>Montagna MT, Coretti C, Lovero G, Giglio O De, Montagna O, </a:t>
            </a:r>
            <a:r>
              <a:rPr lang="pt-BR" dirty="0" err="1" smtClean="0">
                <a:latin typeface="Times New Roman" pitchFamily="18" charset="0"/>
                <a:cs typeface="Times New Roman" pitchFamily="18" charset="0"/>
              </a:rPr>
              <a:t>Laforgia</a:t>
            </a:r>
            <a:r>
              <a:rPr lang="pt-BR" dirty="0" smtClean="0">
                <a:latin typeface="Times New Roman" pitchFamily="18" charset="0"/>
                <a:cs typeface="Times New Roman" pitchFamily="18" charset="0"/>
              </a:rPr>
              <a:t> N,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pt-BR" dirty="0" err="1" smtClean="0">
                <a:latin typeface="Times New Roman" pitchFamily="18" charset="0"/>
                <a:cs typeface="Times New Roman" pitchFamily="18" charset="0"/>
              </a:rPr>
              <a:t>Diagnostic</a:t>
            </a:r>
            <a:r>
              <a:rPr lang="pt-BR" dirty="0" smtClean="0">
                <a:latin typeface="Times New Roman" pitchFamily="18" charset="0"/>
                <a:cs typeface="Times New Roman" pitchFamily="18" charset="0"/>
              </a:rPr>
              <a:t> performance </a:t>
            </a:r>
            <a:r>
              <a:rPr lang="pt-BR" dirty="0" err="1" smtClean="0">
                <a:latin typeface="Times New Roman" pitchFamily="18" charset="0"/>
                <a:cs typeface="Times New Roman" pitchFamily="18" charset="0"/>
              </a:rPr>
              <a:t>of</a:t>
            </a:r>
            <a:r>
              <a:rPr lang="pt-BR" dirty="0" smtClean="0">
                <a:latin typeface="Times New Roman" pitchFamily="18" charset="0"/>
                <a:cs typeface="Times New Roman" pitchFamily="18" charset="0"/>
              </a:rPr>
              <a:t> 1,3-</a:t>
            </a:r>
            <a:r>
              <a:rPr lang="el-GR" dirty="0" smtClean="0">
                <a:latin typeface="Times New Roman" pitchFamily="18" charset="0"/>
                <a:cs typeface="Times New Roman" pitchFamily="18" charset="0"/>
              </a:rPr>
              <a:t>β-</a:t>
            </a:r>
            <a:r>
              <a:rPr lang="pt-BR" dirty="0" err="1" smtClean="0">
                <a:latin typeface="Times New Roman" pitchFamily="18" charset="0"/>
                <a:cs typeface="Times New Roman" pitchFamily="18" charset="0"/>
              </a:rPr>
              <a:t>d-Glucan</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in Neonatal and Pediatric Patients with </a:t>
            </a:r>
            <a:r>
              <a:rPr lang="en-US" dirty="0" err="1" smtClean="0">
                <a:latin typeface="Times New Roman" pitchFamily="18" charset="0"/>
                <a:cs typeface="Times New Roman" pitchFamily="18" charset="0"/>
              </a:rPr>
              <a:t>Candidemia</a:t>
            </a:r>
            <a:r>
              <a:rPr lang="en-US"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Int</a:t>
            </a:r>
            <a:r>
              <a:rPr lang="en-US" i="1" dirty="0" smtClean="0">
                <a:latin typeface="Times New Roman" pitchFamily="18" charset="0"/>
                <a:cs typeface="Times New Roman" pitchFamily="18" charset="0"/>
              </a:rPr>
              <a:t> J Mol </a:t>
            </a:r>
            <a:r>
              <a:rPr lang="pt-BR" i="1" dirty="0" err="1" smtClean="0">
                <a:latin typeface="Times New Roman" pitchFamily="18" charset="0"/>
                <a:cs typeface="Times New Roman" pitchFamily="18" charset="0"/>
              </a:rPr>
              <a:t>Sci</a:t>
            </a:r>
            <a:r>
              <a:rPr lang="pt-BR" i="1" dirty="0" smtClean="0">
                <a:latin typeface="Times New Roman" pitchFamily="18" charset="0"/>
                <a:cs typeface="Times New Roman" pitchFamily="18" charset="0"/>
              </a:rPr>
              <a:t> 011;</a:t>
            </a:r>
            <a:r>
              <a:rPr lang="pt-BR" b="1" i="1" dirty="0" smtClean="0">
                <a:latin typeface="Times New Roman" pitchFamily="18" charset="0"/>
                <a:cs typeface="Times New Roman" pitchFamily="18" charset="0"/>
              </a:rPr>
              <a:t>12(9):5871−5877.</a:t>
            </a:r>
          </a:p>
          <a:p>
            <a:pPr marL="365760" indent="-283464" fontAlgn="auto">
              <a:spcAft>
                <a:spcPts val="0"/>
              </a:spcAft>
              <a:buFont typeface="Wingdings 2"/>
              <a:buNone/>
              <a:defRPr/>
            </a:pPr>
            <a:r>
              <a:rPr lang="it-IT" b="1" dirty="0" smtClean="0">
                <a:latin typeface="Times New Roman" pitchFamily="18" charset="0"/>
                <a:cs typeface="Times New Roman" pitchFamily="18" charset="0"/>
              </a:rPr>
              <a:t>56</a:t>
            </a:r>
            <a:r>
              <a:rPr lang="it-IT" dirty="0" smtClean="0">
                <a:latin typeface="Times New Roman" pitchFamily="18" charset="0"/>
                <a:cs typeface="Times New Roman" pitchFamily="18" charset="0"/>
              </a:rPr>
              <a:t> Oliveri S, Trovato L, Betta P, Romeo MG, Nicoletti G. </a:t>
            </a:r>
            <a:r>
              <a:rPr lang="en-US" dirty="0" smtClean="0">
                <a:latin typeface="Times New Roman" pitchFamily="18" charset="0"/>
                <a:cs typeface="Times New Roman" pitchFamily="18" charset="0"/>
              </a:rPr>
              <a:t>Experience with the </a:t>
            </a:r>
            <a:r>
              <a:rPr lang="en-US" dirty="0" err="1" smtClean="0">
                <a:latin typeface="Times New Roman" pitchFamily="18" charset="0"/>
                <a:cs typeface="Times New Roman" pitchFamily="18" charset="0"/>
              </a:rPr>
              <a:t>Platelia</a:t>
            </a:r>
            <a:r>
              <a:rPr lang="en-US" dirty="0" smtClean="0">
                <a:latin typeface="Times New Roman" pitchFamily="18" charset="0"/>
                <a:cs typeface="Times New Roman" pitchFamily="18" charset="0"/>
              </a:rPr>
              <a:t> Candida ELISA for the diagnosis of invasive </a:t>
            </a:r>
            <a:r>
              <a:rPr lang="en-US" dirty="0" err="1" smtClean="0">
                <a:latin typeface="Times New Roman" pitchFamily="18" charset="0"/>
                <a:cs typeface="Times New Roman" pitchFamily="18" charset="0"/>
              </a:rPr>
              <a:t>candidosis</a:t>
            </a:r>
            <a:r>
              <a:rPr lang="en-US" dirty="0" smtClean="0">
                <a:latin typeface="Times New Roman" pitchFamily="18" charset="0"/>
                <a:cs typeface="Times New Roman" pitchFamily="18" charset="0"/>
              </a:rPr>
              <a:t> in neonatal patients. </a:t>
            </a:r>
            <a:r>
              <a:rPr lang="en-US" i="1" dirty="0" err="1" smtClean="0">
                <a:latin typeface="Times New Roman" pitchFamily="18" charset="0"/>
                <a:cs typeface="Times New Roman" pitchFamily="18" charset="0"/>
              </a:rPr>
              <a:t>Clin</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Microbiol</a:t>
            </a:r>
            <a:r>
              <a:rPr lang="en-US" i="1" dirty="0" smtClean="0">
                <a:latin typeface="Times New Roman" pitchFamily="18" charset="0"/>
                <a:cs typeface="Times New Roman" pitchFamily="18" charset="0"/>
              </a:rPr>
              <a:t> </a:t>
            </a:r>
            <a:r>
              <a:rPr lang="pt-BR" i="1" dirty="0" err="1" smtClean="0">
                <a:latin typeface="Times New Roman" pitchFamily="18" charset="0"/>
                <a:cs typeface="Times New Roman" pitchFamily="18" charset="0"/>
              </a:rPr>
              <a:t>Infect</a:t>
            </a:r>
            <a:r>
              <a:rPr lang="pt-BR" i="1" dirty="0" smtClean="0">
                <a:latin typeface="Times New Roman" pitchFamily="18" charset="0"/>
                <a:cs typeface="Times New Roman" pitchFamily="18" charset="0"/>
              </a:rPr>
              <a:t> 2008;</a:t>
            </a:r>
            <a:r>
              <a:rPr lang="pt-BR" b="1" i="1" dirty="0" smtClean="0">
                <a:latin typeface="Times New Roman" pitchFamily="18" charset="0"/>
                <a:cs typeface="Times New Roman" pitchFamily="18" charset="0"/>
              </a:rPr>
              <a:t>14(4):391−3.</a:t>
            </a:r>
          </a:p>
          <a:p>
            <a:pPr marL="365760" indent="-283464" fontAlgn="auto">
              <a:spcAft>
                <a:spcPts val="0"/>
              </a:spcAft>
              <a:buFont typeface="Wingdings 2"/>
              <a:buNone/>
              <a:defRPr/>
            </a:pPr>
            <a:r>
              <a:rPr lang="pt-BR" b="1" dirty="0" smtClean="0">
                <a:latin typeface="Times New Roman" pitchFamily="18" charset="0"/>
                <a:cs typeface="Times New Roman" pitchFamily="18" charset="0"/>
              </a:rPr>
              <a:t>57</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Verduyn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Lunel</a:t>
            </a:r>
            <a:r>
              <a:rPr lang="pt-BR" dirty="0" smtClean="0">
                <a:latin typeface="Times New Roman" pitchFamily="18" charset="0"/>
                <a:cs typeface="Times New Roman" pitchFamily="18" charset="0"/>
              </a:rPr>
              <a:t> FM, </a:t>
            </a:r>
            <a:r>
              <a:rPr lang="pt-BR" dirty="0" err="1" smtClean="0">
                <a:latin typeface="Times New Roman" pitchFamily="18" charset="0"/>
                <a:cs typeface="Times New Roman" pitchFamily="18" charset="0"/>
              </a:rPr>
              <a:t>Voss</a:t>
            </a:r>
            <a:r>
              <a:rPr lang="pt-BR" dirty="0" smtClean="0">
                <a:latin typeface="Times New Roman" pitchFamily="18" charset="0"/>
                <a:cs typeface="Times New Roman" pitchFamily="18" charset="0"/>
              </a:rPr>
              <a:t> A, </a:t>
            </a:r>
            <a:r>
              <a:rPr lang="pt-BR" dirty="0" err="1" smtClean="0">
                <a:latin typeface="Times New Roman" pitchFamily="18" charset="0"/>
                <a:cs typeface="Times New Roman" pitchFamily="18" charset="0"/>
              </a:rPr>
              <a:t>Kuijper</a:t>
            </a:r>
            <a:r>
              <a:rPr lang="pt-BR" dirty="0" smtClean="0">
                <a:latin typeface="Times New Roman" pitchFamily="18" charset="0"/>
                <a:cs typeface="Times New Roman" pitchFamily="18" charset="0"/>
              </a:rPr>
              <a:t> EJ, </a:t>
            </a:r>
            <a:r>
              <a:rPr lang="pt-BR" dirty="0" err="1" smtClean="0">
                <a:latin typeface="Times New Roman" pitchFamily="18" charset="0"/>
                <a:cs typeface="Times New Roman" pitchFamily="18" charset="0"/>
              </a:rPr>
              <a:t>Gelinck</a:t>
            </a:r>
            <a:r>
              <a:rPr lang="pt-BR" dirty="0" smtClean="0">
                <a:latin typeface="Times New Roman" pitchFamily="18" charset="0"/>
                <a:cs typeface="Times New Roman" pitchFamily="18" charset="0"/>
              </a:rPr>
              <a:t> LBS, </a:t>
            </a:r>
            <a:r>
              <a:rPr lang="pt-BR" dirty="0" err="1" smtClean="0">
                <a:latin typeface="Times New Roman" pitchFamily="18" charset="0"/>
                <a:cs typeface="Times New Roman" pitchFamily="18" charset="0"/>
              </a:rPr>
              <a:t>Hoogerbrugge</a:t>
            </a:r>
            <a:r>
              <a:rPr lang="pt-BR" dirty="0" smtClean="0">
                <a:latin typeface="Times New Roman" pitchFamily="18" charset="0"/>
                <a:cs typeface="Times New Roman" pitchFamily="18" charset="0"/>
              </a:rPr>
              <a:t> PM, </a:t>
            </a:r>
            <a:r>
              <a:rPr lang="pt-BR" dirty="0" err="1" smtClean="0">
                <a:latin typeface="Times New Roman" pitchFamily="18" charset="0"/>
                <a:cs typeface="Times New Roman" pitchFamily="18" charset="0"/>
              </a:rPr>
              <a:t>Liem</a:t>
            </a:r>
            <a:r>
              <a:rPr lang="pt-BR" dirty="0" smtClean="0">
                <a:latin typeface="Times New Roman" pitchFamily="18" charset="0"/>
                <a:cs typeface="Times New Roman" pitchFamily="18" charset="0"/>
              </a:rPr>
              <a:t> KL,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pt-BR" dirty="0" err="1" smtClean="0">
                <a:latin typeface="Times New Roman" pitchFamily="18" charset="0"/>
                <a:cs typeface="Times New Roman" pitchFamily="18" charset="0"/>
              </a:rPr>
              <a:t>Detection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of</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the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Candida</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antigen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mannan</a:t>
            </a:r>
            <a:r>
              <a:rPr lang="pt-BR" dirty="0" smtClean="0">
                <a:latin typeface="Times New Roman" pitchFamily="18" charset="0"/>
                <a:cs typeface="Times New Roman" pitchFamily="18" charset="0"/>
              </a:rPr>
              <a:t> in cerebrospinal </a:t>
            </a:r>
            <a:r>
              <a:rPr lang="pt-BR" dirty="0" err="1" smtClean="0">
                <a:latin typeface="Times New Roman" pitchFamily="18" charset="0"/>
                <a:cs typeface="Times New Roman" pitchFamily="18" charset="0"/>
              </a:rPr>
              <a:t>fl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uid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specimens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fromm</a:t>
            </a:r>
            <a:r>
              <a:rPr lang="en-US" dirty="0" smtClean="0">
                <a:latin typeface="Times New Roman" pitchFamily="18" charset="0"/>
                <a:cs typeface="Times New Roman" pitchFamily="18" charset="0"/>
              </a:rPr>
              <a:t>patients suspected of having Candida meningitis. </a:t>
            </a:r>
            <a:r>
              <a:rPr lang="en-US" i="1" dirty="0" smtClean="0">
                <a:latin typeface="Times New Roman" pitchFamily="18" charset="0"/>
                <a:cs typeface="Times New Roman" pitchFamily="18" charset="0"/>
              </a:rPr>
              <a:t>J </a:t>
            </a:r>
            <a:r>
              <a:rPr lang="en-US" i="1" dirty="0" err="1" smtClean="0">
                <a:latin typeface="Times New Roman" pitchFamily="18" charset="0"/>
                <a:cs typeface="Times New Roman" pitchFamily="18" charset="0"/>
              </a:rPr>
              <a:t>Clin</a:t>
            </a:r>
            <a:r>
              <a:rPr lang="en-US" i="1" dirty="0" smtClean="0">
                <a:latin typeface="Times New Roman" pitchFamily="18" charset="0"/>
                <a:cs typeface="Times New Roman" pitchFamily="18" charset="0"/>
              </a:rPr>
              <a:t> </a:t>
            </a:r>
            <a:r>
              <a:rPr lang="pt-BR" i="1" dirty="0" err="1" smtClean="0">
                <a:latin typeface="Times New Roman" pitchFamily="18" charset="0"/>
                <a:cs typeface="Times New Roman" pitchFamily="18" charset="0"/>
              </a:rPr>
              <a:t>Microbiol</a:t>
            </a:r>
            <a:r>
              <a:rPr lang="pt-BR" i="1" dirty="0" smtClean="0">
                <a:latin typeface="Times New Roman" pitchFamily="18" charset="0"/>
                <a:cs typeface="Times New Roman" pitchFamily="18" charset="0"/>
              </a:rPr>
              <a:t> 2004;</a:t>
            </a:r>
            <a:r>
              <a:rPr lang="pt-BR" b="1" i="1" dirty="0" smtClean="0">
                <a:latin typeface="Times New Roman" pitchFamily="18" charset="0"/>
                <a:cs typeface="Times New Roman" pitchFamily="18" charset="0"/>
              </a:rPr>
              <a:t>42(2):867−70.</a:t>
            </a:r>
          </a:p>
          <a:p>
            <a:pPr marL="365760" indent="-283464" fontAlgn="auto">
              <a:spcAft>
                <a:spcPts val="0"/>
              </a:spcAft>
              <a:buFont typeface="Wingdings 2"/>
              <a:buNone/>
              <a:defRPr/>
            </a:pPr>
            <a:r>
              <a:rPr lang="en-US" b="1" dirty="0" smtClean="0">
                <a:latin typeface="Times New Roman" pitchFamily="18" charset="0"/>
                <a:cs typeface="Times New Roman" pitchFamily="18" charset="0"/>
              </a:rPr>
              <a:t>58</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Sendid</a:t>
            </a:r>
            <a:r>
              <a:rPr lang="en-US" dirty="0" smtClean="0">
                <a:latin typeface="Times New Roman" pitchFamily="18" charset="0"/>
                <a:cs typeface="Times New Roman" pitchFamily="18" charset="0"/>
              </a:rPr>
              <a:t> B, </a:t>
            </a:r>
            <a:r>
              <a:rPr lang="en-US" dirty="0" err="1" smtClean="0">
                <a:latin typeface="Times New Roman" pitchFamily="18" charset="0"/>
                <a:cs typeface="Times New Roman" pitchFamily="18" charset="0"/>
              </a:rPr>
              <a:t>Poirot</a:t>
            </a:r>
            <a:r>
              <a:rPr lang="en-US" dirty="0" smtClean="0">
                <a:latin typeface="Times New Roman" pitchFamily="18" charset="0"/>
                <a:cs typeface="Times New Roman" pitchFamily="18" charset="0"/>
              </a:rPr>
              <a:t> JL, </a:t>
            </a:r>
            <a:r>
              <a:rPr lang="en-US" dirty="0" err="1" smtClean="0">
                <a:latin typeface="Times New Roman" pitchFamily="18" charset="0"/>
                <a:cs typeface="Times New Roman" pitchFamily="18" charset="0"/>
              </a:rPr>
              <a:t>Tabouret</a:t>
            </a:r>
            <a:r>
              <a:rPr lang="en-US" dirty="0" smtClean="0">
                <a:latin typeface="Times New Roman" pitchFamily="18" charset="0"/>
                <a:cs typeface="Times New Roman" pitchFamily="18" charset="0"/>
              </a:rPr>
              <a:t> M, </a:t>
            </a:r>
            <a:r>
              <a:rPr lang="en-US" dirty="0" err="1" smtClean="0">
                <a:latin typeface="Times New Roman" pitchFamily="18" charset="0"/>
                <a:cs typeface="Times New Roman" pitchFamily="18" charset="0"/>
              </a:rPr>
              <a:t>Bonnin</a:t>
            </a:r>
            <a:r>
              <a:rPr lang="en-US" dirty="0" smtClean="0">
                <a:latin typeface="Times New Roman" pitchFamily="18" charset="0"/>
                <a:cs typeface="Times New Roman" pitchFamily="18" charset="0"/>
              </a:rPr>
              <a:t> A, </a:t>
            </a:r>
            <a:r>
              <a:rPr lang="en-US" dirty="0" err="1" smtClean="0">
                <a:latin typeface="Times New Roman" pitchFamily="18" charset="0"/>
                <a:cs typeface="Times New Roman" pitchFamily="18" charset="0"/>
              </a:rPr>
              <a:t>Caillot</a:t>
            </a:r>
            <a:r>
              <a:rPr lang="en-US" dirty="0" smtClean="0">
                <a:latin typeface="Times New Roman" pitchFamily="18" charset="0"/>
                <a:cs typeface="Times New Roman" pitchFamily="18" charset="0"/>
              </a:rPr>
              <a:t> D, Camus D, et al. Combined detection of </a:t>
            </a:r>
            <a:r>
              <a:rPr lang="en-US" dirty="0" err="1" smtClean="0">
                <a:latin typeface="Times New Roman" pitchFamily="18" charset="0"/>
                <a:cs typeface="Times New Roman" pitchFamily="18" charset="0"/>
              </a:rPr>
              <a:t>mannanaemia</a:t>
            </a:r>
            <a:r>
              <a:rPr lang="en-US" dirty="0" smtClean="0">
                <a:latin typeface="Times New Roman" pitchFamily="18" charset="0"/>
                <a:cs typeface="Times New Roman" pitchFamily="18" charset="0"/>
              </a:rPr>
              <a:t> and </a:t>
            </a:r>
            <a:r>
              <a:rPr lang="en-US" dirty="0" err="1" smtClean="0">
                <a:latin typeface="Times New Roman" pitchFamily="18" charset="0"/>
                <a:cs typeface="Times New Roman" pitchFamily="18" charset="0"/>
              </a:rPr>
              <a:t>antimannan</a:t>
            </a:r>
            <a:r>
              <a:rPr lang="en-US" dirty="0" smtClean="0">
                <a:latin typeface="Times New Roman" pitchFamily="18" charset="0"/>
                <a:cs typeface="Times New Roman" pitchFamily="18" charset="0"/>
              </a:rPr>
              <a:t> antibodies as a strategy for the diagnosis of systemic infection caused by pathogenic Candida species. </a:t>
            </a:r>
            <a:r>
              <a:rPr lang="en-US" i="1" dirty="0" smtClean="0">
                <a:latin typeface="Times New Roman" pitchFamily="18" charset="0"/>
                <a:cs typeface="Times New Roman" pitchFamily="18" charset="0"/>
              </a:rPr>
              <a:t>J Med </a:t>
            </a:r>
            <a:r>
              <a:rPr lang="en-US" i="1" dirty="0" err="1" smtClean="0">
                <a:latin typeface="Times New Roman" pitchFamily="18" charset="0"/>
                <a:cs typeface="Times New Roman" pitchFamily="18" charset="0"/>
              </a:rPr>
              <a:t>Microbiol</a:t>
            </a:r>
            <a:r>
              <a:rPr lang="en-US" i="1" dirty="0" smtClean="0">
                <a:latin typeface="Times New Roman" pitchFamily="18" charset="0"/>
                <a:cs typeface="Times New Roman" pitchFamily="18" charset="0"/>
              </a:rPr>
              <a:t> </a:t>
            </a:r>
            <a:r>
              <a:rPr lang="pt-BR" dirty="0" smtClean="0">
                <a:latin typeface="Times New Roman" pitchFamily="18" charset="0"/>
                <a:cs typeface="Times New Roman" pitchFamily="18" charset="0"/>
              </a:rPr>
              <a:t>2002;</a:t>
            </a:r>
            <a:r>
              <a:rPr lang="pt-BR" b="1" dirty="0" smtClean="0">
                <a:latin typeface="Times New Roman" pitchFamily="18" charset="0"/>
                <a:cs typeface="Times New Roman" pitchFamily="18" charset="0"/>
              </a:rPr>
              <a:t>51(5):433−42.</a:t>
            </a:r>
            <a:endParaRPr lang="pt-BR" dirty="0">
              <a:latin typeface="Times New Roman" pitchFamily="18" charset="0"/>
              <a:cs typeface="Times New Roman"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tx2">
                    <a:satMod val="130000"/>
                  </a:schemeClr>
                </a:solidFill>
                <a:latin typeface="Times New Roman" pitchFamily="18" charset="0"/>
                <a:cs typeface="Times New Roman" pitchFamily="18" charset="0"/>
              </a:rPr>
              <a:t>Referências </a:t>
            </a:r>
            <a:endParaRPr lang="pt-BR" b="1" dirty="0">
              <a:solidFill>
                <a:schemeClr val="tx2">
                  <a:satMod val="130000"/>
                </a:schemeClr>
              </a:solidFill>
              <a:latin typeface="Times New Roman" pitchFamily="18" charset="0"/>
              <a:cs typeface="Times New Roman" pitchFamily="18" charset="0"/>
            </a:endParaRPr>
          </a:p>
        </p:txBody>
      </p:sp>
      <p:sp>
        <p:nvSpPr>
          <p:cNvPr id="3" name="Espaço Reservado para Conteúdo 2"/>
          <p:cNvSpPr>
            <a:spLocks noGrp="1"/>
          </p:cNvSpPr>
          <p:nvPr>
            <p:ph idx="1"/>
          </p:nvPr>
        </p:nvSpPr>
        <p:spPr/>
        <p:txBody>
          <a:bodyPr>
            <a:normAutofit/>
          </a:bodyPr>
          <a:lstStyle/>
          <a:p>
            <a:pPr marL="365760" indent="-283464" algn="just" fontAlgn="auto">
              <a:spcAft>
                <a:spcPts val="0"/>
              </a:spcAft>
              <a:buFont typeface="Wingdings 2"/>
              <a:buNone/>
              <a:defRPr/>
            </a:pPr>
            <a:r>
              <a:rPr lang="pt-BR" sz="1800" b="1" dirty="0" smtClean="0">
                <a:latin typeface="Times New Roman" pitchFamily="18" charset="0"/>
                <a:cs typeface="Times New Roman" pitchFamily="18" charset="0"/>
              </a:rPr>
              <a:t>59</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Avni</a:t>
            </a:r>
            <a:r>
              <a:rPr lang="pt-BR" sz="1800" dirty="0" smtClean="0">
                <a:latin typeface="Times New Roman" pitchFamily="18" charset="0"/>
                <a:cs typeface="Times New Roman" pitchFamily="18" charset="0"/>
              </a:rPr>
              <a:t> T, </a:t>
            </a:r>
            <a:r>
              <a:rPr lang="pt-BR" sz="1800" dirty="0" err="1" smtClean="0">
                <a:latin typeface="Times New Roman" pitchFamily="18" charset="0"/>
                <a:cs typeface="Times New Roman" pitchFamily="18" charset="0"/>
              </a:rPr>
              <a:t>Leibovici</a:t>
            </a:r>
            <a:r>
              <a:rPr lang="pt-BR" sz="1800" dirty="0" smtClean="0">
                <a:latin typeface="Times New Roman" pitchFamily="18" charset="0"/>
                <a:cs typeface="Times New Roman" pitchFamily="18" charset="0"/>
              </a:rPr>
              <a:t> L, Paul M. PCR </a:t>
            </a:r>
            <a:r>
              <a:rPr lang="pt-BR" sz="1800" dirty="0" err="1" smtClean="0">
                <a:latin typeface="Times New Roman" pitchFamily="18" charset="0"/>
                <a:cs typeface="Times New Roman" pitchFamily="18" charset="0"/>
              </a:rPr>
              <a:t>diagnosis</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of</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invasive</a:t>
            </a:r>
            <a:r>
              <a:rPr lang="pt-BR"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candidiasis</a:t>
            </a:r>
            <a:r>
              <a:rPr lang="en-US" sz="1800" dirty="0" smtClean="0">
                <a:latin typeface="Times New Roman" pitchFamily="18" charset="0"/>
                <a:cs typeface="Times New Roman" pitchFamily="18" charset="0"/>
              </a:rPr>
              <a:t>: systematic review and meta-analysis. </a:t>
            </a:r>
            <a:r>
              <a:rPr lang="en-US" sz="1800" i="1" dirty="0" smtClean="0">
                <a:latin typeface="Times New Roman" pitchFamily="18" charset="0"/>
                <a:cs typeface="Times New Roman" pitchFamily="18" charset="0"/>
              </a:rPr>
              <a:t>J </a:t>
            </a:r>
            <a:r>
              <a:rPr lang="en-US" sz="1800" i="1" dirty="0" err="1" smtClean="0">
                <a:latin typeface="Times New Roman" pitchFamily="18" charset="0"/>
                <a:cs typeface="Times New Roman" pitchFamily="18" charset="0"/>
              </a:rPr>
              <a:t>Clin</a:t>
            </a:r>
            <a:r>
              <a:rPr lang="en-US" sz="1800" i="1" dirty="0" smtClean="0">
                <a:latin typeface="Times New Roman" pitchFamily="18" charset="0"/>
                <a:cs typeface="Times New Roman" pitchFamily="18" charset="0"/>
              </a:rPr>
              <a:t> </a:t>
            </a:r>
            <a:r>
              <a:rPr lang="pt-BR" sz="1800" i="1" dirty="0" err="1" smtClean="0">
                <a:latin typeface="Times New Roman" pitchFamily="18" charset="0"/>
                <a:cs typeface="Times New Roman" pitchFamily="18" charset="0"/>
              </a:rPr>
              <a:t>Microbiol</a:t>
            </a:r>
            <a:r>
              <a:rPr lang="pt-BR" sz="1800" i="1" dirty="0" smtClean="0">
                <a:latin typeface="Times New Roman" pitchFamily="18" charset="0"/>
                <a:cs typeface="Times New Roman" pitchFamily="18" charset="0"/>
              </a:rPr>
              <a:t> 2011;</a:t>
            </a:r>
            <a:r>
              <a:rPr lang="pt-BR" sz="1800" b="1" i="1" dirty="0" smtClean="0">
                <a:latin typeface="Times New Roman" pitchFamily="18" charset="0"/>
                <a:cs typeface="Times New Roman" pitchFamily="18" charset="0"/>
              </a:rPr>
              <a:t>49(2):665−70.</a:t>
            </a:r>
          </a:p>
          <a:p>
            <a:pPr marL="425196" indent="-342900" algn="just" fontAlgn="auto">
              <a:spcAft>
                <a:spcPts val="0"/>
              </a:spcAft>
              <a:buFont typeface="Wingdings 2"/>
              <a:buNone/>
              <a:defRPr/>
            </a:pPr>
            <a:r>
              <a:rPr lang="pt-BR" sz="1800" b="1" dirty="0" smtClean="0">
                <a:latin typeface="Times New Roman" pitchFamily="18" charset="0"/>
                <a:cs typeface="Times New Roman" pitchFamily="18" charset="0"/>
              </a:rPr>
              <a:t>60</a:t>
            </a:r>
            <a:r>
              <a:rPr lang="pt-BR" sz="1800" dirty="0" smtClean="0">
                <a:latin typeface="Times New Roman" pitchFamily="18" charset="0"/>
                <a:cs typeface="Times New Roman" pitchFamily="18" charset="0"/>
              </a:rPr>
              <a:t> </a:t>
            </a:r>
            <a:r>
              <a:rPr lang="pt-BR" sz="1800" dirty="0" err="1" smtClean="0">
                <a:latin typeface="Times New Roman" pitchFamily="18" charset="0"/>
                <a:cs typeface="Times New Roman" pitchFamily="18" charset="0"/>
              </a:rPr>
              <a:t>Nguyen</a:t>
            </a:r>
            <a:r>
              <a:rPr lang="pt-BR" sz="1800" dirty="0" smtClean="0">
                <a:latin typeface="Times New Roman" pitchFamily="18" charset="0"/>
                <a:cs typeface="Times New Roman" pitchFamily="18" charset="0"/>
              </a:rPr>
              <a:t> MH, </a:t>
            </a:r>
            <a:r>
              <a:rPr lang="pt-BR" sz="1800" dirty="0" err="1" smtClean="0">
                <a:latin typeface="Times New Roman" pitchFamily="18" charset="0"/>
                <a:cs typeface="Times New Roman" pitchFamily="18" charset="0"/>
              </a:rPr>
              <a:t>Wissel</a:t>
            </a:r>
            <a:r>
              <a:rPr lang="pt-BR" sz="1800" dirty="0" smtClean="0">
                <a:latin typeface="Times New Roman" pitchFamily="18" charset="0"/>
                <a:cs typeface="Times New Roman" pitchFamily="18" charset="0"/>
              </a:rPr>
              <a:t> MC, Shields RK, </a:t>
            </a:r>
            <a:r>
              <a:rPr lang="pt-BR" sz="1800" dirty="0" err="1" smtClean="0">
                <a:latin typeface="Times New Roman" pitchFamily="18" charset="0"/>
                <a:cs typeface="Times New Roman" pitchFamily="18" charset="0"/>
              </a:rPr>
              <a:t>Salomoni</a:t>
            </a:r>
            <a:r>
              <a:rPr lang="pt-BR" sz="1800" dirty="0" smtClean="0">
                <a:latin typeface="Times New Roman" pitchFamily="18" charset="0"/>
                <a:cs typeface="Times New Roman" pitchFamily="18" charset="0"/>
              </a:rPr>
              <a:t> MA, </a:t>
            </a:r>
            <a:r>
              <a:rPr lang="pt-BR" sz="1800" dirty="0" err="1" smtClean="0">
                <a:latin typeface="Times New Roman" pitchFamily="18" charset="0"/>
                <a:cs typeface="Times New Roman" pitchFamily="18" charset="0"/>
              </a:rPr>
              <a:t>Hao</a:t>
            </a:r>
            <a:r>
              <a:rPr lang="pt-BR" sz="1800" dirty="0" smtClean="0">
                <a:latin typeface="Times New Roman" pitchFamily="18" charset="0"/>
                <a:cs typeface="Times New Roman" pitchFamily="18" charset="0"/>
              </a:rPr>
              <a:t> B, </a:t>
            </a:r>
            <a:r>
              <a:rPr lang="pt-BR" sz="1800" dirty="0" err="1" smtClean="0">
                <a:latin typeface="Times New Roman" pitchFamily="18" charset="0"/>
                <a:cs typeface="Times New Roman" pitchFamily="18" charset="0"/>
              </a:rPr>
              <a:t>Press</a:t>
            </a:r>
            <a:r>
              <a:rPr lang="pt-BR"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EG, et al. Performance of Candida Real-time </a:t>
            </a:r>
            <a:r>
              <a:rPr lang="en-US" sz="1800" dirty="0" err="1" smtClean="0">
                <a:latin typeface="Times New Roman" pitchFamily="18" charset="0"/>
                <a:cs typeface="Times New Roman" pitchFamily="18" charset="0"/>
              </a:rPr>
              <a:t>PolymerasemChain</a:t>
            </a:r>
            <a:r>
              <a:rPr lang="en-US" sz="1800" dirty="0" smtClean="0">
                <a:latin typeface="Times New Roman" pitchFamily="18" charset="0"/>
                <a:cs typeface="Times New Roman" pitchFamily="18" charset="0"/>
              </a:rPr>
              <a:t> Reaction, beta-D-</a:t>
            </a:r>
            <a:r>
              <a:rPr lang="en-US" sz="1800" dirty="0" err="1" smtClean="0">
                <a:latin typeface="Times New Roman" pitchFamily="18" charset="0"/>
                <a:cs typeface="Times New Roman" pitchFamily="18" charset="0"/>
              </a:rPr>
              <a:t>Glucan</a:t>
            </a:r>
            <a:r>
              <a:rPr lang="en-US" sz="1800" dirty="0" smtClean="0">
                <a:latin typeface="Times New Roman" pitchFamily="18" charset="0"/>
                <a:cs typeface="Times New Roman" pitchFamily="18" charset="0"/>
              </a:rPr>
              <a:t> Assay, and Blood Cultures in the Diagnosis of Invasive </a:t>
            </a:r>
            <a:r>
              <a:rPr lang="en-US" sz="1800" dirty="0" err="1" smtClean="0">
                <a:latin typeface="Times New Roman" pitchFamily="18" charset="0"/>
                <a:cs typeface="Times New Roman" pitchFamily="18" charset="0"/>
              </a:rPr>
              <a:t>Candidiasis</a:t>
            </a:r>
            <a:r>
              <a:rPr lang="en-US" sz="1800" dirty="0" smtClean="0">
                <a:latin typeface="Times New Roman" pitchFamily="18" charset="0"/>
                <a:cs typeface="Times New Roman" pitchFamily="18" charset="0"/>
              </a:rPr>
              <a:t>. </a:t>
            </a:r>
            <a:r>
              <a:rPr lang="en-US" sz="1800" i="1" dirty="0" err="1" smtClean="0">
                <a:latin typeface="Times New Roman" pitchFamily="18" charset="0"/>
                <a:cs typeface="Times New Roman" pitchFamily="18" charset="0"/>
              </a:rPr>
              <a:t>Clin</a:t>
            </a:r>
            <a:r>
              <a:rPr lang="en-US" sz="1800" i="1" dirty="0" smtClean="0">
                <a:latin typeface="Times New Roman" pitchFamily="18" charset="0"/>
                <a:cs typeface="Times New Roman" pitchFamily="18" charset="0"/>
              </a:rPr>
              <a:t> Infect </a:t>
            </a:r>
            <a:r>
              <a:rPr lang="en-US" sz="1800" i="1" dirty="0" err="1" smtClean="0">
                <a:latin typeface="Times New Roman" pitchFamily="18" charset="0"/>
                <a:cs typeface="Times New Roman" pitchFamily="18" charset="0"/>
              </a:rPr>
              <a:t>Dis</a:t>
            </a:r>
            <a:r>
              <a:rPr lang="en-US" sz="1800" i="1" dirty="0" smtClean="0">
                <a:latin typeface="Times New Roman" pitchFamily="18" charset="0"/>
                <a:cs typeface="Times New Roman" pitchFamily="18" charset="0"/>
              </a:rPr>
              <a:t> </a:t>
            </a:r>
            <a:r>
              <a:rPr lang="pt-BR" sz="1800" dirty="0" smtClean="0">
                <a:latin typeface="Times New Roman" pitchFamily="18" charset="0"/>
                <a:cs typeface="Times New Roman" pitchFamily="18" charset="0"/>
              </a:rPr>
              <a:t>2012;</a:t>
            </a:r>
            <a:r>
              <a:rPr lang="pt-BR" sz="1800" b="1" dirty="0" smtClean="0">
                <a:latin typeface="Times New Roman" pitchFamily="18" charset="0"/>
                <a:cs typeface="Times New Roman" pitchFamily="18" charset="0"/>
              </a:rPr>
              <a:t>54(9):1240−1248.</a:t>
            </a:r>
          </a:p>
          <a:p>
            <a:pPr marL="365760" indent="-283464" fontAlgn="auto">
              <a:spcAft>
                <a:spcPts val="0"/>
              </a:spcAft>
              <a:buFont typeface="Wingdings 2"/>
              <a:buNone/>
              <a:defRPr/>
            </a:pPr>
            <a:r>
              <a:rPr lang="pt-BR" sz="1800" b="1" dirty="0" smtClean="0">
                <a:latin typeface="Times New Roman" pitchFamily="18" charset="0"/>
                <a:cs typeface="Times New Roman" pitchFamily="18" charset="0"/>
              </a:rPr>
              <a:t>61 </a:t>
            </a:r>
            <a:r>
              <a:rPr lang="pt-BR" sz="1800" dirty="0" err="1" smtClean="0">
                <a:latin typeface="Times New Roman" pitchFamily="18" charset="0"/>
                <a:cs typeface="Times New Roman" pitchFamily="18" charset="0"/>
              </a:rPr>
              <a:t>Hamula</a:t>
            </a:r>
            <a:r>
              <a:rPr lang="pt-BR" sz="1800" dirty="0" smtClean="0">
                <a:latin typeface="Times New Roman" pitchFamily="18" charset="0"/>
                <a:cs typeface="Times New Roman" pitchFamily="18" charset="0"/>
              </a:rPr>
              <a:t> CL, Hughes K, Fisher BT, </a:t>
            </a:r>
            <a:r>
              <a:rPr lang="pt-BR" sz="1800" dirty="0" err="1" smtClean="0">
                <a:latin typeface="Times New Roman" pitchFamily="18" charset="0"/>
                <a:cs typeface="Times New Roman" pitchFamily="18" charset="0"/>
              </a:rPr>
              <a:t>Zaoutis</a:t>
            </a:r>
            <a:r>
              <a:rPr lang="pt-BR" sz="1800" dirty="0" smtClean="0">
                <a:latin typeface="Times New Roman" pitchFamily="18" charset="0"/>
                <a:cs typeface="Times New Roman" pitchFamily="18" charset="0"/>
              </a:rPr>
              <a:t> TE, </a:t>
            </a:r>
            <a:r>
              <a:rPr lang="pt-BR" sz="1800" dirty="0" err="1" smtClean="0">
                <a:latin typeface="Times New Roman" pitchFamily="18" charset="0"/>
                <a:cs typeface="Times New Roman" pitchFamily="18" charset="0"/>
              </a:rPr>
              <a:t>Singh</a:t>
            </a:r>
            <a:r>
              <a:rPr lang="pt-BR" sz="1800" dirty="0" smtClean="0">
                <a:latin typeface="Times New Roman" pitchFamily="18" charset="0"/>
                <a:cs typeface="Times New Roman" pitchFamily="18" charset="0"/>
              </a:rPr>
              <a:t> IR, </a:t>
            </a:r>
            <a:r>
              <a:rPr lang="en-US" sz="1800" dirty="0" err="1" smtClean="0">
                <a:latin typeface="Times New Roman" pitchFamily="18" charset="0"/>
                <a:cs typeface="Times New Roman" pitchFamily="18" charset="0"/>
              </a:rPr>
              <a:t>Velegraki</a:t>
            </a:r>
            <a:r>
              <a:rPr lang="en-US" sz="1800" dirty="0" smtClean="0">
                <a:latin typeface="Times New Roman" pitchFamily="18" charset="0"/>
                <a:cs typeface="Times New Roman" pitchFamily="18" charset="0"/>
              </a:rPr>
              <a:t> A. T2Candida Provides Rapid and Accurate Species </a:t>
            </a:r>
            <a:r>
              <a:rPr lang="en-US" sz="1800" dirty="0" err="1" smtClean="0">
                <a:latin typeface="Times New Roman" pitchFamily="18" charset="0"/>
                <a:cs typeface="Times New Roman" pitchFamily="18" charset="0"/>
              </a:rPr>
              <a:t>Identifi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cation</a:t>
            </a:r>
            <a:r>
              <a:rPr lang="en-US" sz="1800" dirty="0" smtClean="0">
                <a:latin typeface="Times New Roman" pitchFamily="18" charset="0"/>
                <a:cs typeface="Times New Roman" pitchFamily="18" charset="0"/>
              </a:rPr>
              <a:t> in Pediatric Cases of </a:t>
            </a:r>
            <a:r>
              <a:rPr lang="en-US" sz="1800" dirty="0" err="1" smtClean="0">
                <a:latin typeface="Times New Roman" pitchFamily="18" charset="0"/>
                <a:cs typeface="Times New Roman" pitchFamily="18" charset="0"/>
              </a:rPr>
              <a:t>Candidemia</a:t>
            </a:r>
            <a:r>
              <a:rPr lang="en-US" sz="1800" dirty="0" smtClean="0">
                <a:latin typeface="Times New Roman" pitchFamily="18" charset="0"/>
                <a:cs typeface="Times New Roman" pitchFamily="18" charset="0"/>
              </a:rPr>
              <a:t>. </a:t>
            </a:r>
            <a:r>
              <a:rPr lang="en-US" sz="1800" i="1" dirty="0" smtClean="0">
                <a:latin typeface="Times New Roman" pitchFamily="18" charset="0"/>
                <a:cs typeface="Times New Roman" pitchFamily="18" charset="0"/>
              </a:rPr>
              <a:t>Am J </a:t>
            </a:r>
            <a:r>
              <a:rPr lang="en-US" sz="1800" i="1" dirty="0" err="1" smtClean="0">
                <a:latin typeface="Times New Roman" pitchFamily="18" charset="0"/>
                <a:cs typeface="Times New Roman" pitchFamily="18" charset="0"/>
              </a:rPr>
              <a:t>Clin</a:t>
            </a:r>
            <a:r>
              <a:rPr lang="en-US" sz="1800" i="1" dirty="0" smtClean="0">
                <a:latin typeface="Times New Roman" pitchFamily="18" charset="0"/>
                <a:cs typeface="Times New Roman" pitchFamily="18" charset="0"/>
              </a:rPr>
              <a:t> </a:t>
            </a:r>
            <a:r>
              <a:rPr lang="pt-BR" sz="1800" i="1" dirty="0" err="1" smtClean="0">
                <a:latin typeface="Times New Roman" pitchFamily="18" charset="0"/>
                <a:cs typeface="Times New Roman" pitchFamily="18" charset="0"/>
              </a:rPr>
              <a:t>Pathol</a:t>
            </a:r>
            <a:r>
              <a:rPr lang="pt-BR" sz="1800" i="1" dirty="0" smtClean="0">
                <a:latin typeface="Times New Roman" pitchFamily="18" charset="0"/>
                <a:cs typeface="Times New Roman" pitchFamily="18" charset="0"/>
              </a:rPr>
              <a:t> 2016;</a:t>
            </a:r>
            <a:r>
              <a:rPr lang="pt-BR" sz="1800" b="1" i="1" dirty="0" smtClean="0">
                <a:latin typeface="Times New Roman" pitchFamily="18" charset="0"/>
                <a:cs typeface="Times New Roman" pitchFamily="18" charset="0"/>
              </a:rPr>
              <a:t>145(6):858−61.</a:t>
            </a:r>
            <a:endParaRPr lang="pt-BR" sz="1800" dirty="0">
              <a:latin typeface="Times New Roman" pitchFamily="18" charset="0"/>
              <a:cs typeface="Times New Roman"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bwMode="auto">
          <a:xfrm>
            <a:off x="1331913" y="692150"/>
            <a:ext cx="7499350" cy="1143000"/>
          </a:xfrm>
          <a:noFill/>
        </p:spPr>
        <p:txBody>
          <a:bodyPr vert="horz" wrap="square" lIns="91440" tIns="45720" rIns="91440" bIns="45720" numCol="1" anchorCtr="0" compatLnSpc="1">
            <a:prstTxWarp prst="textNoShape">
              <a:avLst/>
            </a:prstTxWarp>
            <a:normAutofit fontScale="90000"/>
          </a:bodyPr>
          <a:lstStyle/>
          <a:p>
            <a:pPr algn="ctr"/>
            <a:r>
              <a:rPr lang="pt-BR" sz="3600" smtClean="0">
                <a:solidFill>
                  <a:srgbClr val="0000FF"/>
                </a:solidFill>
                <a:effectLst/>
              </a:rPr>
              <a:t>Nota do Editor do site, Dr. Paulo R. Margotto. Consultem também! Aqui e Agora! Estudando juntos!</a:t>
            </a:r>
          </a:p>
        </p:txBody>
      </p:sp>
      <p:pic>
        <p:nvPicPr>
          <p:cNvPr id="67588" name="Picture 4" descr="Couchard"/>
          <p:cNvPicPr>
            <a:picLocks noChangeAspect="1" noChangeArrowheads="1"/>
          </p:cNvPicPr>
          <p:nvPr/>
        </p:nvPicPr>
        <p:blipFill>
          <a:blip r:embed="rId2">
            <a:lum bright="-6000" contrast="18000"/>
          </a:blip>
          <a:srcRect/>
          <a:stretch>
            <a:fillRect/>
          </a:stretch>
        </p:blipFill>
        <p:spPr bwMode="auto">
          <a:xfrm>
            <a:off x="1331913" y="2276475"/>
            <a:ext cx="6096000" cy="4060825"/>
          </a:xfrm>
          <a:prstGeom prst="rect">
            <a:avLst/>
          </a:prstGeom>
          <a:noFill/>
          <a:ln w="9525">
            <a:noFill/>
            <a:miter lim="800000"/>
            <a:headEnd/>
            <a:tailEnd/>
          </a:ln>
        </p:spPr>
      </p:pic>
      <p:sp>
        <p:nvSpPr>
          <p:cNvPr id="67589" name="Rectangle 5"/>
          <p:cNvSpPr>
            <a:spLocks noChangeArrowheads="1"/>
          </p:cNvSpPr>
          <p:nvPr/>
        </p:nvSpPr>
        <p:spPr bwMode="auto">
          <a:xfrm>
            <a:off x="1547813" y="6340475"/>
            <a:ext cx="5986462" cy="517525"/>
          </a:xfrm>
          <a:prstGeom prst="rect">
            <a:avLst/>
          </a:prstGeom>
          <a:noFill/>
          <a:ln w="9525">
            <a:noFill/>
            <a:miter lim="800000"/>
            <a:headEnd/>
            <a:tailEnd/>
          </a:ln>
          <a:effectLst/>
        </p:spPr>
        <p:txBody>
          <a:bodyPr wrap="none" anchor="ctr">
            <a:spAutoFit/>
          </a:bodyPr>
          <a:lstStyle/>
          <a:p>
            <a:pPr algn="ctr"/>
            <a:r>
              <a:rPr lang="pt-BR" sz="1400" b="1">
                <a:solidFill>
                  <a:srgbClr val="0000FF"/>
                </a:solidFill>
              </a:rPr>
              <a:t>Dr. Paulo R. Margotto e Dra. M.Monset Couchard, Paris, França, 2000</a:t>
            </a:r>
          </a:p>
          <a:p>
            <a:pPr algn="ctr"/>
            <a:r>
              <a:rPr lang="pt-BR" sz="1400" b="1">
                <a:solidFill>
                  <a:srgbClr val="0000FF"/>
                </a:solidFill>
                <a:hlinkClick r:id="rId3"/>
              </a:rPr>
              <a:t>pmargotto@gmail.com</a:t>
            </a:r>
            <a:r>
              <a:rPr lang="pt-BR" sz="1400" b="1">
                <a:solidFill>
                  <a:srgbClr val="0000FF"/>
                </a:solidFill>
              </a:rPr>
              <a:t>  (61-999868953)</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p:cNvSpPr>
          <p:nvPr>
            <p:ph type="body" idx="1"/>
          </p:nvPr>
        </p:nvSpPr>
        <p:spPr/>
        <p:txBody>
          <a:bodyPr/>
          <a:lstStyle/>
          <a:p>
            <a:pPr>
              <a:lnSpc>
                <a:spcPct val="80000"/>
              </a:lnSpc>
            </a:pPr>
            <a:r>
              <a:rPr lang="pt-BR" sz="2000" smtClean="0"/>
              <a:t>Trata-se de um RN de 39 semanas, 2410g, PIG simétrico, cesariana por DHEG, mãe em uso de levotiroxina, que apresentou hipoglicemia de difícil controle desde o nascimento, assim como  trombocitopenia, chegando a níveis de 10.000/mm3. Evoluiu  com processo inflamatório pulmonar, distensão de alças, quadro edemigênico geral, baixos níveis de T4 (iniciado levotiroxina), CIVD e  hidrocefalia (eco transfontanelar) e insuficiência renal. A autópsia mostrou (com base no descrito) proliferação fúngica em estômago, bexiga, fígado, vesícula biliar. Nos </a:t>
            </a:r>
            <a:r>
              <a:rPr lang="pt-BR" sz="2000" i="1" smtClean="0"/>
              <a:t>links </a:t>
            </a:r>
            <a:r>
              <a:rPr lang="pt-BR" sz="2000" smtClean="0"/>
              <a:t> a discussão dos hormônios da tireóide na sepse fúngica de recém-nascido a termo, assinalando que a insuficiência tireoidiana pode vir a ser marcadora de gravidade da doença, e a suplementação hormonal pode ser necessária. No momento parece não haver evidência para o uso de suplemento de hormônio tireoidiano no choque séptico </a:t>
            </a:r>
          </a:p>
        </p:txBody>
      </p:sp>
      <p:graphicFrame>
        <p:nvGraphicFramePr>
          <p:cNvPr id="68628" name="Group 20"/>
          <p:cNvGraphicFramePr>
            <a:graphicFrameLocks noGrp="1"/>
          </p:cNvGraphicFramePr>
          <p:nvPr/>
        </p:nvGraphicFramePr>
        <p:xfrm>
          <a:off x="1582738" y="188913"/>
          <a:ext cx="7561262" cy="1190625"/>
        </p:xfrm>
        <a:graphic>
          <a:graphicData uri="http://schemas.openxmlformats.org/drawingml/2006/table">
            <a:tbl>
              <a:tblPr/>
              <a:tblGrid>
                <a:gridCol w="6761162"/>
                <a:gridCol w="800100"/>
              </a:tblGrid>
              <a:tr h="11906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chemeClr val="tx1"/>
                          </a:solidFill>
                          <a:effectLst/>
                          <a:latin typeface="Gill Sans MT"/>
                        </a:rPr>
                        <a:t>Sessão de Anatomia Clínica:Infecção fúngica sistêmica em recém-nascido a termo</a:t>
                      </a:r>
                      <a:r>
                        <a:rPr kumimoji="0" lang="pt-BR" sz="1400" b="0" i="0" u="none" strike="noStrike" cap="none" normalizeH="0" baseline="0" smtClean="0">
                          <a:ln>
                            <a:noFill/>
                          </a:ln>
                          <a:solidFill>
                            <a:schemeClr val="tx1"/>
                          </a:solidFill>
                          <a:effectLst/>
                          <a:latin typeface="Gill Sans MT"/>
                        </a:rPr>
                        <a:t/>
                      </a:r>
                      <a:br>
                        <a:rPr kumimoji="0" lang="pt-BR" sz="1400" b="0" i="0" u="none" strike="noStrike" cap="none" normalizeH="0" baseline="0" smtClean="0">
                          <a:ln>
                            <a:noFill/>
                          </a:ln>
                          <a:solidFill>
                            <a:schemeClr val="tx1"/>
                          </a:solidFill>
                          <a:effectLst/>
                          <a:latin typeface="Gill Sans MT"/>
                        </a:rPr>
                      </a:br>
                      <a:r>
                        <a:rPr kumimoji="0" lang="pt-BR" sz="1400" b="0" i="0" u="none" strike="noStrike" cap="none" normalizeH="0" baseline="0" smtClean="0">
                          <a:ln>
                            <a:noFill/>
                          </a:ln>
                          <a:solidFill>
                            <a:schemeClr val="tx1"/>
                          </a:solidFill>
                          <a:effectLst/>
                          <a:latin typeface="Gill Sans MT"/>
                        </a:rPr>
                        <a:t>Autor(es): Elis Pereira Rêgo MR3, Aline de Fátima Filho Santos, Albino V. Magalhães, Cintia Mara de Amorim Gomes, Márcia Pimentel de Castro</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Gill Sans MT"/>
                          <a:hlinkClick r:id="rId2"/>
                        </a:rPr>
                        <a:t>  </a:t>
                      </a:r>
                      <a:r>
                        <a:rPr kumimoji="0" lang="pt-BR" sz="1800" b="0" i="0" u="none" strike="noStrike" cap="none" normalizeH="0" baseline="0" smtClean="0">
                          <a:ln>
                            <a:noFill/>
                          </a:ln>
                          <a:solidFill>
                            <a:schemeClr val="tx1"/>
                          </a:solidFill>
                          <a:effectLst/>
                          <a:latin typeface="Gill Sans MT"/>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8614" name="Picture 6" descr="link2">
            <a:hlinkClick r:id="rId2"/>
          </p:cNvPr>
          <p:cNvPicPr>
            <a:picLocks noChangeAspect="1" noChangeArrowheads="1"/>
          </p:cNvPicPr>
          <p:nvPr/>
        </p:nvPicPr>
        <p:blipFill>
          <a:blip r:embed="rId3"/>
          <a:srcRect/>
          <a:stretch>
            <a:fillRect/>
          </a:stretch>
        </p:blipFill>
        <p:spPr bwMode="auto">
          <a:xfrm>
            <a:off x="8316913" y="404813"/>
            <a:ext cx="352425" cy="285750"/>
          </a:xfrm>
          <a:prstGeom prst="rect">
            <a:avLst/>
          </a:prstGeom>
          <a:noFill/>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650" name="Group 18"/>
          <p:cNvGraphicFramePr>
            <a:graphicFrameLocks noGrp="1"/>
          </p:cNvGraphicFramePr>
          <p:nvPr/>
        </p:nvGraphicFramePr>
        <p:xfrm>
          <a:off x="1509713" y="476250"/>
          <a:ext cx="7634287" cy="1190625"/>
        </p:xfrm>
        <a:graphic>
          <a:graphicData uri="http://schemas.openxmlformats.org/drawingml/2006/table">
            <a:tbl>
              <a:tblPr/>
              <a:tblGrid>
                <a:gridCol w="6826250"/>
                <a:gridCol w="808037"/>
              </a:tblGrid>
              <a:tr h="11906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chemeClr val="tx1"/>
                          </a:solidFill>
                          <a:effectLst/>
                          <a:latin typeface="Gill Sans MT"/>
                        </a:rPr>
                        <a:t>Mudanças na incidência de candidíase nas Unidades de Terapias Intensivas Neonatais</a:t>
                      </a:r>
                      <a:r>
                        <a:rPr kumimoji="0" lang="pt-BR" sz="1400" b="0" i="0" u="none" strike="noStrike" cap="none" normalizeH="0" baseline="0" smtClean="0">
                          <a:ln>
                            <a:noFill/>
                          </a:ln>
                          <a:solidFill>
                            <a:schemeClr val="tx1"/>
                          </a:solidFill>
                          <a:effectLst/>
                          <a:latin typeface="Gill Sans MT"/>
                        </a:rPr>
                        <a:t/>
                      </a:r>
                      <a:br>
                        <a:rPr kumimoji="0" lang="pt-BR" sz="1400" b="0" i="0" u="none" strike="noStrike" cap="none" normalizeH="0" baseline="0" smtClean="0">
                          <a:ln>
                            <a:noFill/>
                          </a:ln>
                          <a:solidFill>
                            <a:schemeClr val="tx1"/>
                          </a:solidFill>
                          <a:effectLst/>
                          <a:latin typeface="Gill Sans MT"/>
                        </a:rPr>
                      </a:br>
                      <a:r>
                        <a:rPr kumimoji="0" lang="pt-BR" sz="1400" b="0" i="0" u="none" strike="noStrike" cap="none" normalizeH="0" baseline="0" smtClean="0">
                          <a:ln>
                            <a:noFill/>
                          </a:ln>
                          <a:solidFill>
                            <a:schemeClr val="tx1"/>
                          </a:solidFill>
                          <a:effectLst/>
                          <a:latin typeface="Gill Sans MT"/>
                        </a:rPr>
                        <a:t>Autor(es): Aliaga S, Clark RH, Laughon M et al. Apresentação: Ana Carolina Lopes Rabelo</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Gill Sans MT"/>
                        </a:rPr>
                        <a:t>(APRESENTAÇÃO)</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Gill Sans MT"/>
                          <a:hlinkClick r:id="rId2"/>
                        </a:rPr>
                        <a:t>  </a:t>
                      </a:r>
                      <a:r>
                        <a:rPr kumimoji="0" lang="pt-BR" sz="1400" b="0" i="0" u="none" strike="noStrike" cap="none" normalizeH="0" baseline="0" smtClean="0">
                          <a:ln>
                            <a:noFill/>
                          </a:ln>
                          <a:solidFill>
                            <a:schemeClr val="tx1"/>
                          </a:solidFill>
                          <a:effectLst/>
                          <a:latin typeface="Gill Sans MT"/>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9638" name="Picture 6" descr="link2">
            <a:hlinkClick r:id="rId2"/>
          </p:cNvPr>
          <p:cNvPicPr>
            <a:picLocks noChangeAspect="1" noChangeArrowheads="1"/>
          </p:cNvPicPr>
          <p:nvPr/>
        </p:nvPicPr>
        <p:blipFill>
          <a:blip r:embed="rId3"/>
          <a:srcRect/>
          <a:stretch>
            <a:fillRect/>
          </a:stretch>
        </p:blipFill>
        <p:spPr bwMode="auto">
          <a:xfrm>
            <a:off x="8316913" y="1052513"/>
            <a:ext cx="352425" cy="285750"/>
          </a:xfrm>
          <a:prstGeom prst="rect">
            <a:avLst/>
          </a:prstGeom>
          <a:noFill/>
        </p:spPr>
      </p:pic>
      <p:graphicFrame>
        <p:nvGraphicFramePr>
          <p:cNvPr id="69665" name="Group 33"/>
          <p:cNvGraphicFramePr>
            <a:graphicFrameLocks noGrp="1"/>
          </p:cNvGraphicFramePr>
          <p:nvPr/>
        </p:nvGraphicFramePr>
        <p:xfrm>
          <a:off x="1403350" y="2205038"/>
          <a:ext cx="7740650" cy="1190625"/>
        </p:xfrm>
        <a:graphic>
          <a:graphicData uri="http://schemas.openxmlformats.org/drawingml/2006/table">
            <a:tbl>
              <a:tblPr/>
              <a:tblGrid>
                <a:gridCol w="6923088"/>
                <a:gridCol w="817562"/>
              </a:tblGrid>
              <a:tr h="11906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chemeClr val="tx1"/>
                          </a:solidFill>
                          <a:effectLst/>
                          <a:latin typeface="Gill Sans MT"/>
                        </a:rPr>
                        <a:t>Mudanças na incidência de candidíase nas Unidades de Terapias Intensivas Neonatais</a:t>
                      </a:r>
                      <a:r>
                        <a:rPr kumimoji="0" lang="pt-BR" sz="1400" b="0" i="0" u="none" strike="noStrike" cap="none" normalizeH="0" baseline="0" smtClean="0">
                          <a:ln>
                            <a:noFill/>
                          </a:ln>
                          <a:solidFill>
                            <a:schemeClr val="tx1"/>
                          </a:solidFill>
                          <a:effectLst/>
                          <a:latin typeface="Gill Sans MT"/>
                        </a:rPr>
                        <a:t/>
                      </a:r>
                      <a:br>
                        <a:rPr kumimoji="0" lang="pt-BR" sz="1400" b="0" i="0" u="none" strike="noStrike" cap="none" normalizeH="0" baseline="0" smtClean="0">
                          <a:ln>
                            <a:noFill/>
                          </a:ln>
                          <a:solidFill>
                            <a:schemeClr val="tx1"/>
                          </a:solidFill>
                          <a:effectLst/>
                          <a:latin typeface="Gill Sans MT"/>
                        </a:rPr>
                      </a:br>
                      <a:r>
                        <a:rPr kumimoji="0" lang="pt-BR" sz="1400" b="0" i="0" u="none" strike="noStrike" cap="none" normalizeH="0" baseline="0" smtClean="0">
                          <a:ln>
                            <a:noFill/>
                          </a:ln>
                          <a:solidFill>
                            <a:schemeClr val="tx1"/>
                          </a:solidFill>
                          <a:effectLst/>
                          <a:latin typeface="Gill Sans MT"/>
                        </a:rPr>
                        <a:t>Autor(es): Aliaga S, Clark RH, Laughon M et al. Apresentaçao: Ana Carolina Lopes Rabelo</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Gill Sans MT"/>
                        </a:rPr>
                        <a:t>(TEXTO)</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Gill Sans MT"/>
                          <a:hlinkClick r:id="rId2"/>
                        </a:rPr>
                        <a:t>  </a:t>
                      </a:r>
                      <a:r>
                        <a:rPr kumimoji="0" lang="pt-BR" sz="1800" b="0" i="0" u="none" strike="noStrike" cap="none" normalizeH="0" baseline="0" smtClean="0">
                          <a:ln>
                            <a:noFill/>
                          </a:ln>
                          <a:solidFill>
                            <a:schemeClr val="tx1"/>
                          </a:solidFill>
                          <a:effectLst/>
                          <a:latin typeface="Gill Sans MT"/>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9653" name="Picture 21" descr="link2">
            <a:hlinkClick r:id="rId2"/>
          </p:cNvPr>
          <p:cNvPicPr>
            <a:picLocks noChangeAspect="1" noChangeArrowheads="1"/>
          </p:cNvPicPr>
          <p:nvPr/>
        </p:nvPicPr>
        <p:blipFill>
          <a:blip r:embed="rId3"/>
          <a:srcRect/>
          <a:stretch>
            <a:fillRect/>
          </a:stretch>
        </p:blipFill>
        <p:spPr bwMode="auto">
          <a:xfrm>
            <a:off x="8316913" y="2420938"/>
            <a:ext cx="352425" cy="285750"/>
          </a:xfrm>
          <a:prstGeom prst="rect">
            <a:avLst/>
          </a:prstGeom>
          <a:noFill/>
        </p:spPr>
      </p:pic>
      <p:sp>
        <p:nvSpPr>
          <p:cNvPr id="69666" name="Rectangle 34"/>
          <p:cNvSpPr>
            <a:spLocks noChangeArrowheads="1"/>
          </p:cNvSpPr>
          <p:nvPr/>
        </p:nvSpPr>
        <p:spPr bwMode="auto">
          <a:xfrm>
            <a:off x="1116013" y="4149725"/>
            <a:ext cx="7921625" cy="1465263"/>
          </a:xfrm>
          <a:prstGeom prst="rect">
            <a:avLst/>
          </a:prstGeom>
          <a:noFill/>
          <a:ln w="9525">
            <a:noFill/>
            <a:miter lim="800000"/>
            <a:headEnd/>
            <a:tailEnd/>
          </a:ln>
          <a:effectLst/>
        </p:spPr>
        <p:txBody>
          <a:bodyPr>
            <a:spAutoFit/>
          </a:bodyPr>
          <a:lstStyle/>
          <a:p>
            <a:pPr algn="ctr"/>
            <a:r>
              <a:rPr lang="pt-BR" b="1">
                <a:solidFill>
                  <a:srgbClr val="546056"/>
                </a:solidFill>
                <a:sym typeface="Palatino"/>
                <a:hlinkClick r:id="rId4"/>
              </a:rPr>
              <a:t>Changes</a:t>
            </a:r>
            <a:r>
              <a:rPr lang="pt-BR">
                <a:solidFill>
                  <a:srgbClr val="546056"/>
                </a:solidFill>
                <a:sym typeface="Palatino"/>
                <a:hlinkClick r:id="rId4"/>
              </a:rPr>
              <a:t> in the </a:t>
            </a:r>
            <a:r>
              <a:rPr lang="pt-BR" b="1">
                <a:solidFill>
                  <a:srgbClr val="546056"/>
                </a:solidFill>
                <a:sym typeface="Palatino"/>
                <a:hlinkClick r:id="rId4"/>
              </a:rPr>
              <a:t>incidence</a:t>
            </a:r>
            <a:r>
              <a:rPr lang="pt-BR">
                <a:solidFill>
                  <a:srgbClr val="546056"/>
                </a:solidFill>
                <a:sym typeface="Palatino"/>
                <a:hlinkClick r:id="rId4"/>
              </a:rPr>
              <a:t> of </a:t>
            </a:r>
            <a:r>
              <a:rPr lang="pt-BR" b="1">
                <a:solidFill>
                  <a:srgbClr val="546056"/>
                </a:solidFill>
                <a:sym typeface="Palatino"/>
                <a:hlinkClick r:id="rId4"/>
              </a:rPr>
              <a:t>candidiasis</a:t>
            </a:r>
            <a:r>
              <a:rPr lang="pt-BR">
                <a:solidFill>
                  <a:srgbClr val="546056"/>
                </a:solidFill>
                <a:sym typeface="Palatino"/>
                <a:hlinkClick r:id="rId4"/>
              </a:rPr>
              <a:t> in </a:t>
            </a:r>
            <a:r>
              <a:rPr lang="pt-BR" b="1">
                <a:solidFill>
                  <a:srgbClr val="546056"/>
                </a:solidFill>
                <a:sym typeface="Palatino"/>
                <a:hlinkClick r:id="rId4"/>
              </a:rPr>
              <a:t>neonatal intensive care units</a:t>
            </a:r>
            <a:r>
              <a:rPr lang="pt-BR">
                <a:solidFill>
                  <a:srgbClr val="546056"/>
                </a:solidFill>
                <a:sym typeface="Palatino"/>
                <a:hlinkClick r:id="rId4"/>
              </a:rPr>
              <a:t>.</a:t>
            </a:r>
            <a:endParaRPr lang="pt-BR">
              <a:solidFill>
                <a:srgbClr val="546056"/>
              </a:solidFill>
              <a:sym typeface="Palatino"/>
            </a:endParaRPr>
          </a:p>
          <a:p>
            <a:pPr algn="ctr"/>
            <a:r>
              <a:rPr lang="pt-BR">
                <a:solidFill>
                  <a:srgbClr val="546056"/>
                </a:solidFill>
                <a:sym typeface="Palatino"/>
              </a:rPr>
              <a:t>Aliaga S, Clark RH, Laughon M, Walsh TJ, Hope WW, Benjamin DK, Kaufman D, Arrieta A, Benjamin DK Jr, Smith PB.</a:t>
            </a:r>
          </a:p>
          <a:p>
            <a:pPr algn="ctr"/>
            <a:r>
              <a:rPr lang="pt-BR">
                <a:solidFill>
                  <a:srgbClr val="546056"/>
                </a:solidFill>
                <a:sym typeface="Palatino"/>
              </a:rPr>
              <a:t>Pediatrics. 2014 Feb;133(2):236-42. </a:t>
            </a:r>
            <a:r>
              <a:rPr lang="pt-BR">
                <a:solidFill>
                  <a:srgbClr val="0000FF"/>
                </a:solidFill>
                <a:sym typeface="Palatino"/>
              </a:rPr>
              <a:t>ARTIGO DISPONÍVEL!</a:t>
            </a:r>
            <a:r>
              <a:rPr lang="pt-BR" b="1">
                <a:solidFill>
                  <a:srgbClr val="FF66CC"/>
                </a:solidFill>
                <a:sym typeface="Palatino"/>
              </a:rPr>
              <a:t>LIVRE</a:t>
            </a:r>
            <a:r>
              <a:rPr lang="pt-BR">
                <a:solidFill>
                  <a:srgbClr val="0000FF"/>
                </a:solidFill>
                <a:sym typeface="Palatino"/>
              </a:rPr>
              <a:t>!!!</a:t>
            </a:r>
          </a:p>
        </p:txBody>
      </p:sp>
      <p:sp>
        <p:nvSpPr>
          <p:cNvPr id="69667" name="AutoShape 35"/>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p:cNvSpPr>
          <p:nvPr>
            <p:ph type="body" idx="1"/>
          </p:nvPr>
        </p:nvSpPr>
        <p:spPr>
          <a:xfrm>
            <a:off x="1285852" y="142853"/>
            <a:ext cx="7648598" cy="6715148"/>
          </a:xfrm>
        </p:spPr>
        <p:txBody>
          <a:bodyPr/>
          <a:lstStyle/>
          <a:p>
            <a:pPr algn="ctr">
              <a:lnSpc>
                <a:spcPct val="80000"/>
              </a:lnSpc>
              <a:spcBef>
                <a:spcPct val="0"/>
              </a:spcBef>
              <a:buClr>
                <a:srgbClr val="212121"/>
              </a:buClr>
              <a:buSzPct val="100000"/>
              <a:buFont typeface="Times"/>
              <a:buChar char="•"/>
            </a:pPr>
            <a:r>
              <a:rPr lang="pt-BR" sz="1900" b="1" dirty="0" smtClean="0">
                <a:solidFill>
                  <a:srgbClr val="FF3300"/>
                </a:solidFill>
                <a:latin typeface="Times"/>
                <a:ea typeface="Times"/>
                <a:cs typeface="Times"/>
                <a:sym typeface="Times"/>
              </a:rPr>
              <a:t>A exposição aos antibióticos antibacterianos de amplo espectro foi associada com risco aumentado de </a:t>
            </a:r>
            <a:r>
              <a:rPr lang="pt-BR" sz="1900" b="1" dirty="0" err="1" smtClean="0">
                <a:solidFill>
                  <a:srgbClr val="FF3300"/>
                </a:solidFill>
                <a:latin typeface="Times"/>
                <a:ea typeface="Times"/>
                <a:cs typeface="Times"/>
                <a:sym typeface="Times"/>
              </a:rPr>
              <a:t>candidíase</a:t>
            </a:r>
            <a:r>
              <a:rPr lang="pt-BR" sz="1900" b="1" dirty="0" smtClean="0">
                <a:solidFill>
                  <a:srgbClr val="FF3300"/>
                </a:solidFill>
                <a:latin typeface="Times"/>
                <a:ea typeface="Times"/>
                <a:cs typeface="Times"/>
                <a:sym typeface="Times"/>
              </a:rPr>
              <a:t> invasiva </a:t>
            </a:r>
          </a:p>
          <a:p>
            <a:pPr lvl="1" algn="ctr">
              <a:lnSpc>
                <a:spcPct val="80000"/>
              </a:lnSpc>
              <a:spcBef>
                <a:spcPct val="0"/>
              </a:spcBef>
              <a:buFont typeface="Verdana" pitchFamily="34" charset="0"/>
              <a:buNone/>
            </a:pPr>
            <a:r>
              <a:rPr lang="pt-BR" sz="1700" b="1" dirty="0" smtClean="0">
                <a:solidFill>
                  <a:srgbClr val="FF3300"/>
                </a:solidFill>
                <a:latin typeface="Times"/>
                <a:ea typeface="Times"/>
                <a:cs typeface="Times"/>
                <a:sym typeface="Times"/>
              </a:rPr>
              <a:t>-(OR: 1,88; 95% intervalo de confiança [CI]: 1,72-2,07; P = 0,87)</a:t>
            </a:r>
          </a:p>
          <a:p>
            <a:pPr algn="just">
              <a:lnSpc>
                <a:spcPct val="80000"/>
              </a:lnSpc>
              <a:spcBef>
                <a:spcPct val="0"/>
              </a:spcBef>
              <a:buClr>
                <a:srgbClr val="212121"/>
              </a:buClr>
              <a:buSzPct val="100000"/>
              <a:buFont typeface="Times"/>
              <a:buChar char="•"/>
            </a:pPr>
            <a:r>
              <a:rPr lang="pt-BR" sz="1900" dirty="0" smtClean="0">
                <a:solidFill>
                  <a:srgbClr val="212121"/>
                </a:solidFill>
                <a:latin typeface="Times"/>
                <a:ea typeface="Times"/>
                <a:cs typeface="Times"/>
                <a:sym typeface="Times"/>
              </a:rPr>
              <a:t>Entre os 3 grupos relacionado ao peso (1000-1499g, 750-999g, &lt;750g), </a:t>
            </a:r>
            <a:r>
              <a:rPr lang="pt-BR" sz="2300" b="1" dirty="0" smtClean="0">
                <a:solidFill>
                  <a:srgbClr val="0000FF"/>
                </a:solidFill>
                <a:latin typeface="Times"/>
                <a:ea typeface="Times"/>
                <a:cs typeface="Times"/>
                <a:sym typeface="Times"/>
              </a:rPr>
              <a:t>cada redução de 10% na incidência do uso de ATB associou-se a uma diminuição de 2,9% a 7,3% na incidência de </a:t>
            </a:r>
            <a:r>
              <a:rPr lang="pt-BR" sz="2300" b="1" dirty="0" err="1" smtClean="0">
                <a:solidFill>
                  <a:srgbClr val="0000FF"/>
                </a:solidFill>
                <a:latin typeface="Times"/>
                <a:ea typeface="Times"/>
                <a:cs typeface="Times"/>
                <a:sym typeface="Times"/>
              </a:rPr>
              <a:t>candidíase</a:t>
            </a:r>
            <a:r>
              <a:rPr lang="pt-BR" sz="2300" b="1" dirty="0" smtClean="0">
                <a:solidFill>
                  <a:srgbClr val="0000FF"/>
                </a:solidFill>
                <a:latin typeface="Times"/>
                <a:ea typeface="Times"/>
                <a:cs typeface="Times"/>
                <a:sym typeface="Times"/>
              </a:rPr>
              <a:t> invasiva (Tabela 2)</a:t>
            </a:r>
          </a:p>
          <a:p>
            <a:pPr algn="just">
              <a:lnSpc>
                <a:spcPct val="80000"/>
              </a:lnSpc>
              <a:spcBef>
                <a:spcPct val="0"/>
              </a:spcBef>
              <a:buClr>
                <a:srgbClr val="212121"/>
              </a:buClr>
              <a:buSzPct val="100000"/>
              <a:buFont typeface="Times"/>
              <a:buNone/>
            </a:pPr>
            <a:endParaRPr lang="pt-BR" sz="2300" b="1" dirty="0" smtClean="0">
              <a:solidFill>
                <a:srgbClr val="0000FF"/>
              </a:solidFill>
              <a:latin typeface="Times"/>
              <a:ea typeface="Times"/>
              <a:cs typeface="Times"/>
              <a:sym typeface="Times"/>
            </a:endParaRPr>
          </a:p>
          <a:p>
            <a:pPr algn="just">
              <a:lnSpc>
                <a:spcPct val="80000"/>
              </a:lnSpc>
              <a:spcBef>
                <a:spcPct val="0"/>
              </a:spcBef>
              <a:buClr>
                <a:srgbClr val="212121"/>
              </a:buClr>
              <a:buSzPct val="100000"/>
              <a:buFont typeface="Times"/>
              <a:buNone/>
            </a:pPr>
            <a:endParaRPr lang="pt-BR" sz="2300" b="1" dirty="0" smtClean="0">
              <a:solidFill>
                <a:schemeClr val="hlink"/>
              </a:solidFill>
              <a:latin typeface="Times"/>
              <a:ea typeface="Times"/>
              <a:cs typeface="Times"/>
              <a:sym typeface="Times"/>
            </a:endParaRPr>
          </a:p>
          <a:p>
            <a:pPr algn="just">
              <a:lnSpc>
                <a:spcPct val="80000"/>
              </a:lnSpc>
              <a:spcBef>
                <a:spcPct val="0"/>
              </a:spcBef>
              <a:buClr>
                <a:srgbClr val="212121"/>
              </a:buClr>
              <a:buSzPct val="100000"/>
              <a:buFont typeface="Times"/>
              <a:buNone/>
            </a:pPr>
            <a:endParaRPr lang="pt-BR" sz="2300" b="1" dirty="0" smtClean="0">
              <a:solidFill>
                <a:schemeClr val="hlink"/>
              </a:solidFill>
              <a:latin typeface="Times"/>
              <a:ea typeface="Times"/>
              <a:cs typeface="Times"/>
              <a:sym typeface="Times"/>
            </a:endParaRPr>
          </a:p>
          <a:p>
            <a:pPr algn="just">
              <a:lnSpc>
                <a:spcPct val="80000"/>
              </a:lnSpc>
              <a:spcBef>
                <a:spcPct val="0"/>
              </a:spcBef>
              <a:buClr>
                <a:srgbClr val="212121"/>
              </a:buClr>
              <a:buSzPct val="100000"/>
              <a:buFont typeface="Times"/>
              <a:buNone/>
            </a:pPr>
            <a:endParaRPr lang="pt-BR" sz="2300" b="1" dirty="0" smtClean="0">
              <a:solidFill>
                <a:schemeClr val="hlink"/>
              </a:solidFill>
              <a:latin typeface="Times"/>
              <a:ea typeface="Times"/>
              <a:cs typeface="Times"/>
              <a:sym typeface="Times"/>
            </a:endParaRPr>
          </a:p>
          <a:p>
            <a:pPr algn="just">
              <a:lnSpc>
                <a:spcPct val="80000"/>
              </a:lnSpc>
              <a:spcBef>
                <a:spcPct val="0"/>
              </a:spcBef>
              <a:buClr>
                <a:srgbClr val="212121"/>
              </a:buClr>
              <a:buSzPct val="100000"/>
              <a:buFont typeface="Times"/>
              <a:buNone/>
            </a:pPr>
            <a:endParaRPr lang="pt-BR" sz="1900" dirty="0" smtClean="0">
              <a:solidFill>
                <a:srgbClr val="212121"/>
              </a:solidFill>
              <a:latin typeface="Times"/>
              <a:ea typeface="Times"/>
              <a:cs typeface="Times"/>
              <a:sym typeface="Times"/>
            </a:endParaRPr>
          </a:p>
          <a:p>
            <a:pPr algn="just">
              <a:lnSpc>
                <a:spcPct val="80000"/>
              </a:lnSpc>
              <a:spcBef>
                <a:spcPct val="0"/>
              </a:spcBef>
              <a:buClr>
                <a:srgbClr val="212121"/>
              </a:buClr>
              <a:buSzPct val="100000"/>
              <a:buFont typeface="Times"/>
              <a:buNone/>
            </a:pPr>
            <a:r>
              <a:rPr lang="pt-BR" sz="1900" dirty="0" smtClean="0">
                <a:solidFill>
                  <a:srgbClr val="212121"/>
                </a:solidFill>
                <a:latin typeface="Times"/>
                <a:ea typeface="Times"/>
                <a:cs typeface="Times"/>
                <a:sym typeface="Times"/>
              </a:rPr>
              <a:t>Não houve associação significativa entre o uso de antibiótico de amplo espectro e presença de </a:t>
            </a:r>
            <a:r>
              <a:rPr lang="pt-BR" sz="1900" dirty="0" err="1" smtClean="0">
                <a:solidFill>
                  <a:srgbClr val="212121"/>
                </a:solidFill>
                <a:latin typeface="Times"/>
                <a:ea typeface="Times"/>
                <a:cs typeface="Times"/>
                <a:sym typeface="Times"/>
              </a:rPr>
              <a:t>candidíase</a:t>
            </a:r>
            <a:r>
              <a:rPr lang="pt-BR" sz="1900" dirty="0" smtClean="0">
                <a:solidFill>
                  <a:srgbClr val="212121"/>
                </a:solidFill>
                <a:latin typeface="Times"/>
                <a:ea typeface="Times"/>
                <a:cs typeface="Times"/>
                <a:sym typeface="Times"/>
              </a:rPr>
              <a:t> invasiva entre os RN com peso de nascimento &gt;1500 g (P = 0,18).</a:t>
            </a:r>
          </a:p>
          <a:p>
            <a:pPr algn="just">
              <a:lnSpc>
                <a:spcPct val="80000"/>
              </a:lnSpc>
              <a:spcBef>
                <a:spcPct val="0"/>
              </a:spcBef>
              <a:buClr>
                <a:srgbClr val="212121"/>
              </a:buClr>
              <a:buSzPct val="100000"/>
              <a:buFont typeface="Times"/>
              <a:buNone/>
            </a:pPr>
            <a:endParaRPr lang="pt-BR" sz="1900" dirty="0" smtClean="0">
              <a:solidFill>
                <a:srgbClr val="212121"/>
              </a:solidFill>
              <a:latin typeface="Times"/>
              <a:ea typeface="Times"/>
              <a:cs typeface="Times"/>
              <a:sym typeface="Times"/>
            </a:endParaRPr>
          </a:p>
          <a:p>
            <a:pPr algn="ctr">
              <a:lnSpc>
                <a:spcPct val="70000"/>
              </a:lnSpc>
              <a:spcBef>
                <a:spcPct val="0"/>
              </a:spcBef>
              <a:buClr>
                <a:srgbClr val="212121"/>
              </a:buClr>
              <a:buSzPct val="100000"/>
              <a:buFont typeface="Times"/>
              <a:buChar char="•"/>
            </a:pPr>
            <a:r>
              <a:rPr lang="pt-BR" sz="1600" b="1" dirty="0" smtClean="0">
                <a:solidFill>
                  <a:srgbClr val="FF3300"/>
                </a:solidFill>
                <a:latin typeface="Times"/>
                <a:ea typeface="Times"/>
                <a:cs typeface="Times"/>
                <a:sym typeface="Times"/>
              </a:rPr>
              <a:t>Em um estudo com 3702 crianças com extremo baixo peso, o uso de antibióticos de amplo espectro está associado com </a:t>
            </a:r>
            <a:r>
              <a:rPr lang="pt-BR" sz="1600" b="1" dirty="0" err="1" smtClean="0">
                <a:solidFill>
                  <a:srgbClr val="FF3300"/>
                </a:solidFill>
                <a:latin typeface="Times"/>
                <a:ea typeface="Times"/>
                <a:cs typeface="Times"/>
                <a:sym typeface="Times"/>
              </a:rPr>
              <a:t>candidíase</a:t>
            </a:r>
            <a:r>
              <a:rPr lang="pt-BR" sz="1600" b="1" dirty="0" smtClean="0">
                <a:solidFill>
                  <a:srgbClr val="FF3300"/>
                </a:solidFill>
                <a:latin typeface="Times"/>
                <a:ea typeface="Times"/>
                <a:cs typeface="Times"/>
                <a:sym typeface="Times"/>
              </a:rPr>
              <a:t> invasiva (OR: 2,16; IC 95%: 1,42-3,27 )</a:t>
            </a:r>
            <a:r>
              <a:rPr lang="pt-BR" sz="1600" b="1" baseline="30000" dirty="0" smtClean="0">
                <a:solidFill>
                  <a:srgbClr val="FF3300"/>
                </a:solidFill>
                <a:latin typeface="Times"/>
                <a:ea typeface="Times"/>
                <a:cs typeface="Times"/>
                <a:sym typeface="Times"/>
              </a:rPr>
              <a:t>11</a:t>
            </a:r>
            <a:r>
              <a:rPr lang="pt-BR" sz="1600" b="1" dirty="0" smtClean="0">
                <a:solidFill>
                  <a:srgbClr val="FF3300"/>
                </a:solidFill>
                <a:latin typeface="Times"/>
                <a:ea typeface="Times"/>
                <a:cs typeface="Times"/>
                <a:sym typeface="Times"/>
              </a:rPr>
              <a:t> e semelhantemente, o presente estudo relatou aumento do risco de </a:t>
            </a:r>
            <a:r>
              <a:rPr lang="pt-BR" sz="1600" b="1" dirty="0" err="1" smtClean="0">
                <a:solidFill>
                  <a:srgbClr val="FF3300"/>
                </a:solidFill>
                <a:latin typeface="Times"/>
                <a:ea typeface="Times"/>
                <a:cs typeface="Times"/>
                <a:sym typeface="Times"/>
              </a:rPr>
              <a:t>candidíase</a:t>
            </a:r>
            <a:r>
              <a:rPr lang="pt-BR" sz="1600" b="1" dirty="0" smtClean="0">
                <a:solidFill>
                  <a:srgbClr val="FF3300"/>
                </a:solidFill>
                <a:latin typeface="Times"/>
                <a:ea typeface="Times"/>
                <a:cs typeface="Times"/>
                <a:sym typeface="Times"/>
              </a:rPr>
              <a:t> invasiva em nível de cultura (OR: 1,88 ; IC 95%: 1,72 -2,07). </a:t>
            </a:r>
          </a:p>
          <a:p>
            <a:pPr algn="ctr">
              <a:lnSpc>
                <a:spcPct val="70000"/>
              </a:lnSpc>
              <a:spcBef>
                <a:spcPct val="0"/>
              </a:spcBef>
              <a:buClr>
                <a:srgbClr val="212121"/>
              </a:buClr>
              <a:buSzPct val="100000"/>
              <a:buFont typeface="Times"/>
              <a:buChar char="•"/>
            </a:pPr>
            <a:r>
              <a:rPr lang="pt-BR" sz="1600" b="1" dirty="0" smtClean="0">
                <a:solidFill>
                  <a:srgbClr val="0000FF"/>
                </a:solidFill>
                <a:latin typeface="Times"/>
                <a:ea typeface="Times"/>
                <a:cs typeface="Times"/>
                <a:sym typeface="Times"/>
              </a:rPr>
              <a:t>A regressão logística mostrou que nos Centros onde se diminui o uso de </a:t>
            </a:r>
            <a:r>
              <a:rPr lang="pt-BR" sz="1600" b="1" dirty="0" err="1" smtClean="0">
                <a:solidFill>
                  <a:srgbClr val="0000FF"/>
                </a:solidFill>
                <a:latin typeface="Times"/>
                <a:ea typeface="Times"/>
                <a:cs typeface="Times"/>
                <a:sym typeface="Times"/>
              </a:rPr>
              <a:t>antibioticoterapia</a:t>
            </a:r>
            <a:r>
              <a:rPr lang="pt-BR" sz="1600" b="1" dirty="0" smtClean="0">
                <a:solidFill>
                  <a:srgbClr val="0000FF"/>
                </a:solidFill>
                <a:latin typeface="Times"/>
                <a:ea typeface="Times"/>
                <a:cs typeface="Times"/>
                <a:sym typeface="Times"/>
              </a:rPr>
              <a:t> de largo espectro, há diminuição de </a:t>
            </a:r>
            <a:r>
              <a:rPr lang="pt-BR" sz="1600" b="1" dirty="0" err="1" smtClean="0">
                <a:solidFill>
                  <a:srgbClr val="0000FF"/>
                </a:solidFill>
                <a:latin typeface="Times"/>
                <a:ea typeface="Times"/>
                <a:cs typeface="Times"/>
                <a:sym typeface="Times"/>
              </a:rPr>
              <a:t>candidíase</a:t>
            </a:r>
            <a:r>
              <a:rPr lang="pt-BR" sz="1600" b="1" dirty="0" smtClean="0">
                <a:solidFill>
                  <a:srgbClr val="0000FF"/>
                </a:solidFill>
                <a:latin typeface="Times"/>
                <a:ea typeface="Times"/>
                <a:cs typeface="Times"/>
                <a:sym typeface="Times"/>
              </a:rPr>
              <a:t> invasiva.</a:t>
            </a:r>
          </a:p>
          <a:p>
            <a:pPr algn="ctr">
              <a:lnSpc>
                <a:spcPct val="70000"/>
              </a:lnSpc>
              <a:spcBef>
                <a:spcPct val="0"/>
              </a:spcBef>
              <a:buClr>
                <a:srgbClr val="212121"/>
              </a:buClr>
              <a:buSzPct val="100000"/>
              <a:buFont typeface="Times"/>
              <a:buChar char="•"/>
            </a:pPr>
            <a:endParaRPr lang="pt-BR" sz="1600" b="1" dirty="0" smtClean="0">
              <a:solidFill>
                <a:srgbClr val="0000FF"/>
              </a:solidFill>
              <a:latin typeface="Times"/>
              <a:ea typeface="Times"/>
              <a:cs typeface="Times"/>
              <a:sym typeface="Times"/>
            </a:endParaRPr>
          </a:p>
          <a:p>
            <a:pPr algn="ctr">
              <a:lnSpc>
                <a:spcPct val="70000"/>
              </a:lnSpc>
              <a:spcBef>
                <a:spcPct val="0"/>
              </a:spcBef>
              <a:buClr>
                <a:srgbClr val="212121"/>
              </a:buClr>
              <a:buSzPct val="100000"/>
              <a:buFont typeface="Times"/>
              <a:buChar char="•"/>
            </a:pPr>
            <a:endParaRPr lang="pt-BR" sz="1600" b="1" dirty="0" smtClean="0">
              <a:solidFill>
                <a:srgbClr val="0000FF"/>
              </a:solidFill>
              <a:latin typeface="Times"/>
              <a:ea typeface="Times"/>
              <a:cs typeface="Times"/>
              <a:sym typeface="Times"/>
            </a:endParaRPr>
          </a:p>
          <a:p>
            <a:pPr algn="just">
              <a:lnSpc>
                <a:spcPct val="80000"/>
              </a:lnSpc>
              <a:spcBef>
                <a:spcPct val="0"/>
              </a:spcBef>
              <a:buClr>
                <a:srgbClr val="212121"/>
              </a:buClr>
              <a:buSzPct val="100000"/>
              <a:buFont typeface="Times"/>
              <a:buNone/>
            </a:pPr>
            <a:endParaRPr lang="pt-BR" sz="1600" dirty="0" smtClean="0">
              <a:solidFill>
                <a:srgbClr val="212121"/>
              </a:solidFill>
              <a:latin typeface="Times"/>
              <a:ea typeface="Times"/>
              <a:cs typeface="Times"/>
              <a:sym typeface="Times"/>
            </a:endParaRPr>
          </a:p>
          <a:p>
            <a:pPr algn="just">
              <a:lnSpc>
                <a:spcPct val="80000"/>
              </a:lnSpc>
              <a:spcBef>
                <a:spcPct val="0"/>
              </a:spcBef>
              <a:buClr>
                <a:srgbClr val="212121"/>
              </a:buClr>
              <a:buSzPct val="100000"/>
              <a:buFont typeface="Times"/>
              <a:buNone/>
            </a:pPr>
            <a:endParaRPr lang="pt-BR" sz="1800" dirty="0" smtClean="0">
              <a:solidFill>
                <a:srgbClr val="212121"/>
              </a:solidFill>
              <a:latin typeface="Times"/>
              <a:ea typeface="Times"/>
              <a:cs typeface="Times"/>
              <a:sym typeface="Times"/>
            </a:endParaRPr>
          </a:p>
          <a:p>
            <a:pPr lvl="1" algn="ctr">
              <a:lnSpc>
                <a:spcPct val="80000"/>
              </a:lnSpc>
              <a:spcBef>
                <a:spcPct val="0"/>
              </a:spcBef>
              <a:buFont typeface="Verdana" pitchFamily="34" charset="0"/>
              <a:buNone/>
            </a:pPr>
            <a:endParaRPr lang="pt-BR" sz="1700" b="1" dirty="0" smtClean="0">
              <a:solidFill>
                <a:srgbClr val="FF3300"/>
              </a:solidFill>
              <a:latin typeface="Times"/>
              <a:ea typeface="Times"/>
              <a:cs typeface="Times"/>
              <a:sym typeface="Times"/>
            </a:endParaRPr>
          </a:p>
        </p:txBody>
      </p:sp>
      <p:pic>
        <p:nvPicPr>
          <p:cNvPr id="70660" name="Picture 4"/>
          <p:cNvPicPr>
            <a:picLocks noChangeAspect="1" noChangeArrowheads="1"/>
          </p:cNvPicPr>
          <p:nvPr/>
        </p:nvPicPr>
        <p:blipFill>
          <a:blip r:embed="rId2"/>
          <a:srcRect/>
          <a:stretch>
            <a:fillRect/>
          </a:stretch>
        </p:blipFill>
        <p:spPr bwMode="auto">
          <a:xfrm>
            <a:off x="2771775" y="2636838"/>
            <a:ext cx="4427538" cy="1317625"/>
          </a:xfrm>
          <a:prstGeom prst="rect">
            <a:avLst/>
          </a:prstGeom>
          <a:noFill/>
          <a:ln w="28575">
            <a:solidFill>
              <a:srgbClr val="FF66CC"/>
            </a:solidFill>
            <a:miter lim="800000"/>
            <a:headEnd/>
            <a:tailEnd/>
          </a:ln>
        </p:spPr>
      </p:pic>
      <p:sp>
        <p:nvSpPr>
          <p:cNvPr id="70663" name="AutoShape 7"/>
          <p:cNvSpPr>
            <a:spLocks noChangeArrowheads="1"/>
          </p:cNvSpPr>
          <p:nvPr/>
        </p:nvSpPr>
        <p:spPr bwMode="auto">
          <a:xfrm>
            <a:off x="8599488" y="6588125"/>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1"/>
          </p:nvPr>
        </p:nvSpPr>
        <p:spPr/>
        <p:txBody>
          <a:bodyPr/>
          <a:lstStyle/>
          <a:p>
            <a:pPr algn="ctr"/>
            <a:r>
              <a:rPr lang="pt-BR" sz="3000" b="1" smtClean="0">
                <a:solidFill>
                  <a:srgbClr val="0000FF"/>
                </a:solidFill>
                <a:latin typeface="Times"/>
                <a:ea typeface="Times"/>
                <a:cs typeface="Times"/>
                <a:sym typeface="Times"/>
              </a:rPr>
              <a:t>O uso difundido da terapia antifúngica empírica pode contribuir para a redução da incidência de candidíase invasiva, diminuindo ou eliminando colonização fúngica, principalmente naquelas crianças com maior risco de sepse fúngica</a:t>
            </a:r>
          </a:p>
        </p:txBody>
      </p:sp>
      <p:sp>
        <p:nvSpPr>
          <p:cNvPr id="71684" name="AutoShape 4"/>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hape 99"/>
          <p:cNvSpPr>
            <a:spLocks noGrp="1"/>
          </p:cNvSpPr>
          <p:nvPr>
            <p:ph type="body" idx="4294967295"/>
          </p:nvPr>
        </p:nvSpPr>
        <p:spPr>
          <a:xfrm>
            <a:off x="1435100" y="1685925"/>
            <a:ext cx="7499350" cy="4983163"/>
          </a:xfrm>
        </p:spPr>
        <p:txBody>
          <a:bodyPr lIns="0" tIns="0" rIns="0" bIns="0"/>
          <a:lstStyle/>
          <a:p>
            <a:pPr marL="381000" indent="-381000" algn="ctr" defTabSz="455613">
              <a:spcBef>
                <a:spcPct val="0"/>
              </a:spcBef>
              <a:buClr>
                <a:srgbClr val="212121"/>
              </a:buClr>
              <a:buSzPct val="100000"/>
              <a:buFont typeface="Wingdings 2" pitchFamily="18" charset="2"/>
              <a:buNone/>
            </a:pPr>
            <a:r>
              <a:rPr lang="pt-BR" sz="2000" smtClean="0">
                <a:solidFill>
                  <a:srgbClr val="0000FF"/>
                </a:solidFill>
                <a:latin typeface="Times"/>
                <a:ea typeface="Times"/>
                <a:cs typeface="Times"/>
                <a:sym typeface="Times"/>
              </a:rPr>
              <a:t>Outras mudanças na prática da UTIN também podem ter contribuído para a diminuição da candidíase invasiva</a:t>
            </a:r>
            <a:r>
              <a:rPr lang="pt-BR" sz="2000" smtClean="0">
                <a:solidFill>
                  <a:srgbClr val="212121"/>
                </a:solidFill>
                <a:latin typeface="Times"/>
                <a:ea typeface="Times"/>
                <a:cs typeface="Times"/>
                <a:sym typeface="Times"/>
              </a:rPr>
              <a:t> </a:t>
            </a:r>
          </a:p>
          <a:p>
            <a:pPr marL="0" lvl="1" indent="228600" defTabSz="455613">
              <a:spcBef>
                <a:spcPct val="0"/>
              </a:spcBef>
              <a:buFont typeface="Verdana" pitchFamily="34" charset="0"/>
              <a:buNone/>
            </a:pPr>
            <a:r>
              <a:rPr lang="pt-BR" sz="1300" smtClean="0">
                <a:solidFill>
                  <a:srgbClr val="212121"/>
                </a:solidFill>
                <a:latin typeface="Times"/>
                <a:ea typeface="Times"/>
                <a:cs typeface="Times"/>
                <a:sym typeface="Times"/>
              </a:rPr>
              <a:t>- embora a infecção começou a diminuir em 2001, o aumento da profilaxia antifúngica não começou até 2002</a:t>
            </a:r>
          </a:p>
          <a:p>
            <a:pPr marL="0" lvl="1" indent="228600" defTabSz="455613">
              <a:spcBef>
                <a:spcPct val="0"/>
              </a:spcBef>
              <a:buFont typeface="Verdana" pitchFamily="34" charset="0"/>
              <a:buNone/>
            </a:pPr>
            <a:endParaRPr lang="pt-BR" sz="1300" smtClean="0">
              <a:solidFill>
                <a:srgbClr val="212121"/>
              </a:solidFill>
              <a:latin typeface="Times"/>
              <a:ea typeface="Times"/>
              <a:cs typeface="Times"/>
              <a:sym typeface="Times"/>
            </a:endParaRPr>
          </a:p>
          <a:p>
            <a:pPr marL="381000" indent="-381000" defTabSz="455613">
              <a:spcBef>
                <a:spcPct val="0"/>
              </a:spcBef>
              <a:buClr>
                <a:srgbClr val="212121"/>
              </a:buClr>
              <a:buSzPct val="100000"/>
              <a:buFont typeface="Times"/>
              <a:buChar char="•"/>
            </a:pPr>
            <a:endParaRPr lang="pt-BR" sz="2000" smtClean="0">
              <a:solidFill>
                <a:srgbClr val="212121"/>
              </a:solidFill>
              <a:latin typeface="Times"/>
              <a:ea typeface="Times"/>
              <a:cs typeface="Times"/>
              <a:sym typeface="Times"/>
            </a:endParaRPr>
          </a:p>
          <a:p>
            <a:pPr marL="381000" indent="-381000" defTabSz="455613">
              <a:spcBef>
                <a:spcPct val="0"/>
              </a:spcBef>
              <a:buClr>
                <a:srgbClr val="212121"/>
              </a:buClr>
              <a:buSzPct val="100000"/>
              <a:buFont typeface="Times"/>
              <a:buChar char="•"/>
            </a:pPr>
            <a:r>
              <a:rPr lang="pt-BR" sz="2000" smtClean="0">
                <a:solidFill>
                  <a:srgbClr val="212121"/>
                </a:solidFill>
                <a:latin typeface="Times"/>
                <a:ea typeface="Times"/>
                <a:cs typeface="Times"/>
                <a:sym typeface="Times"/>
              </a:rPr>
              <a:t> Melhoria da qualidade dos cateteres central, lavagem das mãos e práticas alimentares</a:t>
            </a:r>
          </a:p>
          <a:p>
            <a:pPr marL="0" lvl="1" indent="228600" algn="just" defTabSz="455613">
              <a:spcBef>
                <a:spcPct val="0"/>
              </a:spcBef>
              <a:buFont typeface="Verdana" pitchFamily="34" charset="0"/>
              <a:buNone/>
            </a:pPr>
            <a:r>
              <a:rPr lang="pt-BR" sz="1800" smtClean="0">
                <a:solidFill>
                  <a:srgbClr val="212121"/>
                </a:solidFill>
                <a:latin typeface="Times"/>
                <a:ea typeface="Times"/>
                <a:cs typeface="Times"/>
                <a:sym typeface="Times"/>
              </a:rPr>
              <a:t>- </a:t>
            </a:r>
            <a:r>
              <a:rPr lang="pt-BR" sz="1300" smtClean="0">
                <a:solidFill>
                  <a:srgbClr val="212121"/>
                </a:solidFill>
                <a:latin typeface="Times"/>
                <a:ea typeface="Times"/>
                <a:cs typeface="Times"/>
                <a:sym typeface="Times"/>
              </a:rPr>
              <a:t>De 1999 a 2009, os dados do Sistema de Vigilância Nacional de infecção nosocomial e da Rede Nacional de Segurança Cuidados de Saúde revelou que a incidência global de infecções por Candida app associada ao cateter central diminuiu 0,92 para 0,2.</a:t>
            </a:r>
            <a:endParaRPr lang="pt-BR" sz="1800" smtClean="0">
              <a:solidFill>
                <a:srgbClr val="212121"/>
              </a:solidFill>
              <a:latin typeface="Times"/>
              <a:ea typeface="Times"/>
              <a:cs typeface="Times"/>
              <a:sym typeface="Times"/>
            </a:endParaRPr>
          </a:p>
          <a:p>
            <a:pPr marL="381000" indent="-381000" defTabSz="455613">
              <a:spcBef>
                <a:spcPct val="0"/>
              </a:spcBef>
              <a:buClr>
                <a:srgbClr val="212121"/>
              </a:buClr>
              <a:buSzPct val="100000"/>
              <a:buFont typeface="Times"/>
              <a:buChar char="•"/>
            </a:pPr>
            <a:endParaRPr lang="pt-BR" sz="2000" smtClean="0">
              <a:solidFill>
                <a:srgbClr val="212121"/>
              </a:solidFill>
              <a:latin typeface="Times"/>
              <a:ea typeface="Times"/>
              <a:cs typeface="Times"/>
              <a:sym typeface="Times"/>
            </a:endParaRPr>
          </a:p>
          <a:p>
            <a:pPr marL="381000" indent="-381000" defTabSz="455613">
              <a:spcBef>
                <a:spcPct val="0"/>
              </a:spcBef>
              <a:buClr>
                <a:srgbClr val="212121"/>
              </a:buClr>
              <a:buSzPct val="100000"/>
              <a:buFont typeface="Times"/>
              <a:buChar char="•"/>
            </a:pPr>
            <a:r>
              <a:rPr lang="pt-BR" sz="2000" smtClean="0">
                <a:solidFill>
                  <a:srgbClr val="212121"/>
                </a:solidFill>
                <a:latin typeface="Times"/>
                <a:ea typeface="Times"/>
                <a:cs typeface="Times"/>
                <a:sym typeface="Times"/>
              </a:rPr>
              <a:t> Menor exposição a BLOQUEADOES DE RECEPTOR H2 DE HISTAMINA (como </a:t>
            </a:r>
            <a:r>
              <a:rPr lang="pt-BR" sz="2000" b="1" smtClean="0">
                <a:solidFill>
                  <a:srgbClr val="FF3300"/>
                </a:solidFill>
                <a:latin typeface="Times"/>
                <a:ea typeface="Times"/>
                <a:cs typeface="Times"/>
                <a:sym typeface="Times"/>
              </a:rPr>
              <a:t>ranitidina</a:t>
            </a:r>
            <a:r>
              <a:rPr lang="pt-BR" sz="2000" smtClean="0">
                <a:solidFill>
                  <a:srgbClr val="212121"/>
                </a:solidFill>
                <a:latin typeface="Times"/>
                <a:ea typeface="Times"/>
                <a:cs typeface="Times"/>
                <a:sym typeface="Times"/>
              </a:rPr>
              <a:t>) e VENTILAÇÃO MECÂNICA</a:t>
            </a:r>
          </a:p>
          <a:p>
            <a:pPr marL="0" lvl="1" indent="228600" defTabSz="455613">
              <a:spcBef>
                <a:spcPct val="0"/>
              </a:spcBef>
              <a:buFont typeface="Verdana" pitchFamily="34" charset="0"/>
              <a:buNone/>
            </a:pPr>
            <a:r>
              <a:rPr lang="pt-BR" sz="1300" smtClean="0">
                <a:solidFill>
                  <a:srgbClr val="212121"/>
                </a:solidFill>
                <a:latin typeface="Times"/>
                <a:ea typeface="Times"/>
                <a:cs typeface="Times"/>
                <a:sym typeface="Times"/>
              </a:rPr>
              <a:t>- diminuiu de 66 por 1000 recém-nascidos nos anos que antecederam a diminuição da candidíase (1997-2001) para 52 por 1000 crianças no final do período de estudo (2006- 2010). Do mesmo modo, a exposição à ventilação mecânica diminuiu 280-229 por 1000 crianças.</a:t>
            </a:r>
          </a:p>
        </p:txBody>
      </p:sp>
      <p:sp>
        <p:nvSpPr>
          <p:cNvPr id="72708" name="AutoShape 4"/>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3"/>
          <p:cNvSpPr>
            <a:spLocks noGrp="1"/>
          </p:cNvSpPr>
          <p:nvPr>
            <p:ph type="body" idx="4294967295"/>
          </p:nvPr>
        </p:nvSpPr>
        <p:spPr/>
        <p:txBody>
          <a:bodyPr lIns="0" tIns="0" rIns="0" bIns="0" anchor="ctr"/>
          <a:lstStyle/>
          <a:p>
            <a:pPr marL="533400" indent="-533400" defTabSz="584200">
              <a:lnSpc>
                <a:spcPct val="80000"/>
              </a:lnSpc>
            </a:pPr>
            <a:r>
              <a:rPr lang="pt-BR" sz="1500" smtClean="0"/>
              <a:t>Os resultados deste estudo mostram uma diminuição substancial na incidência de candidíase invasiva no ambiente da UTIN. </a:t>
            </a:r>
          </a:p>
          <a:p>
            <a:pPr marL="533400" indent="-533400" defTabSz="584200">
              <a:lnSpc>
                <a:spcPct val="80000"/>
              </a:lnSpc>
            </a:pPr>
            <a:r>
              <a:rPr lang="pt-BR" sz="1500" smtClean="0"/>
              <a:t>Essa diminuição foi provavelmente o resultado de mudanças progressivas na prática clínica neonatal. </a:t>
            </a:r>
          </a:p>
          <a:p>
            <a:pPr marL="533400" indent="-533400" defTabSz="584200">
              <a:lnSpc>
                <a:spcPct val="80000"/>
              </a:lnSpc>
            </a:pPr>
            <a:r>
              <a:rPr lang="pt-BR" sz="1500" smtClean="0"/>
              <a:t>A diminuição da incidência de candidíase invasiva provavelmente não só irá reduzir os custos globais de cuidados de saúde, mas também melhorar os resultados neonatais. </a:t>
            </a:r>
          </a:p>
          <a:p>
            <a:pPr marL="533400" indent="-533400" defTabSz="584200">
              <a:lnSpc>
                <a:spcPct val="80000"/>
              </a:lnSpc>
            </a:pPr>
            <a:r>
              <a:rPr lang="pt-BR" sz="1500" smtClean="0"/>
              <a:t>Cada UTIN deve acompanhar de perto a sua incidência de candidíase invasiva porque é possível alcançar taxas mais baixas. </a:t>
            </a:r>
          </a:p>
          <a:p>
            <a:pPr marL="533400" indent="-533400" defTabSz="584200">
              <a:lnSpc>
                <a:spcPct val="80000"/>
              </a:lnSpc>
            </a:pPr>
            <a:r>
              <a:rPr lang="pt-BR" sz="1500" smtClean="0"/>
              <a:t>Semelhante à prevenção de infecções da corrente sanguínea associadas ao cateter central e </a:t>
            </a:r>
            <a:r>
              <a:rPr lang="pt-BR" sz="1500" i="1" smtClean="0"/>
              <a:t>Streptococcus</a:t>
            </a:r>
            <a:r>
              <a:rPr lang="pt-BR" sz="1500" smtClean="0"/>
              <a:t> do grupo B, queremos eliminar essas infecções. </a:t>
            </a:r>
          </a:p>
          <a:p>
            <a:pPr marL="533400" indent="-533400" defTabSz="584200">
              <a:lnSpc>
                <a:spcPct val="80000"/>
              </a:lnSpc>
            </a:pPr>
            <a:r>
              <a:rPr lang="pt-BR" sz="1500" smtClean="0"/>
              <a:t>Ensaios clínicos suplementares que abordem a eficácia da profilaxia antifúngica e da terapia antifúngica empírica podem não ser viáveis dada a atual incidência da doença.</a:t>
            </a:r>
          </a:p>
          <a:p>
            <a:pPr marL="533400" indent="-533400" algn="ctr" defTabSz="584200">
              <a:lnSpc>
                <a:spcPct val="80000"/>
              </a:lnSpc>
            </a:pPr>
            <a:r>
              <a:rPr lang="pt-BR" sz="1500" smtClean="0"/>
              <a:t> </a:t>
            </a:r>
            <a:r>
              <a:rPr lang="pt-BR" sz="1500" b="1" smtClean="0">
                <a:solidFill>
                  <a:srgbClr val="0000FF"/>
                </a:solidFill>
              </a:rPr>
              <a:t>Uma comparação das práticas entre UTIN com altas e baixas taxas de candidíase pode ser útil para fornecer mais evidências para as melhores práticas na prevenção dessa doença.</a:t>
            </a:r>
          </a:p>
        </p:txBody>
      </p:sp>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p:cNvSpPr>
            <a:spLocks noGrp="1"/>
          </p:cNvSpPr>
          <p:nvPr>
            <p:ph type="body" idx="4294967295"/>
          </p:nvPr>
        </p:nvSpPr>
        <p:spPr/>
        <p:txBody>
          <a:bodyPr lIns="0" tIns="0" rIns="0" bIns="0" anchor="ctr"/>
          <a:lstStyle/>
          <a:p>
            <a:pPr marL="533400" indent="-533400" defTabSz="584200">
              <a:lnSpc>
                <a:spcPct val="90000"/>
              </a:lnSpc>
            </a:pPr>
            <a:r>
              <a:rPr lang="pt-BR" sz="2400" smtClean="0"/>
              <a:t>Fluconazol profilático: Ensaios randomizados controlados com Placebo mostraram redução da incidência de candidíase (quando ≥15%).</a:t>
            </a:r>
          </a:p>
          <a:p>
            <a:pPr marL="533400" indent="-533400" defTabSz="584200">
              <a:lnSpc>
                <a:spcPct val="90000"/>
              </a:lnSpc>
            </a:pPr>
            <a:r>
              <a:rPr lang="pt-BR" sz="2400" smtClean="0"/>
              <a:t> EUA e União Européia não adotam universalmente, devido a baixa incidência de candidíase e controvérsias  a respeito dos pacientes de alto risco, resistência e segurança.</a:t>
            </a:r>
          </a:p>
          <a:p>
            <a:pPr marL="533400" indent="-533400" defTabSz="584200">
              <a:lnSpc>
                <a:spcPct val="90000"/>
              </a:lnSpc>
            </a:pPr>
            <a:r>
              <a:rPr lang="pt-BR" sz="2400" smtClean="0"/>
              <a:t> Evidências recentes mostram a incidência de candidíase em RN  de 1001-1500g  e 751-1000g de peso ao nascer, de 1% e 3%, respectivamente.</a:t>
            </a:r>
          </a:p>
          <a:p>
            <a:pPr marL="533400" indent="-533400" defTabSz="584200">
              <a:lnSpc>
                <a:spcPct val="90000"/>
              </a:lnSpc>
            </a:pPr>
            <a:r>
              <a:rPr lang="pt-BR" sz="2400" smtClean="0"/>
              <a:t>Nos EUA e Reino Unidos e Reino Unido, o uso de fluconazol profilático ocorre  somente entre 15% a 34%. </a:t>
            </a:r>
          </a:p>
        </p:txBody>
      </p:sp>
      <p:graphicFrame>
        <p:nvGraphicFramePr>
          <p:cNvPr id="74767" name="Group 15"/>
          <p:cNvGraphicFramePr>
            <a:graphicFrameLocks noGrp="1"/>
          </p:cNvGraphicFramePr>
          <p:nvPr/>
        </p:nvGraphicFramePr>
        <p:xfrm>
          <a:off x="1331913" y="115888"/>
          <a:ext cx="7377112" cy="1435888"/>
        </p:xfrm>
        <a:graphic>
          <a:graphicData uri="http://schemas.openxmlformats.org/drawingml/2006/table">
            <a:tbl>
              <a:tblPr/>
              <a:tblGrid>
                <a:gridCol w="2460625"/>
                <a:gridCol w="2457450"/>
                <a:gridCol w="2459037"/>
              </a:tblGrid>
              <a:tr h="1071563">
                <a:tc>
                  <a:txBody>
                    <a:bodyPr/>
                    <a:lstStyle/>
                    <a:p>
                      <a:pPr marL="0" marR="0" lvl="0" indent="0" algn="l" defTabSz="584200" rtl="0" eaLnBrk="1" fontAlgn="base" latinLnBrk="0" hangingPunct="1">
                        <a:lnSpc>
                          <a:spcPct val="100000"/>
                        </a:lnSpc>
                        <a:spcBef>
                          <a:spcPct val="0"/>
                        </a:spcBef>
                        <a:spcAft>
                          <a:spcPct val="0"/>
                        </a:spcAft>
                        <a:buClr>
                          <a:schemeClr val="accent1"/>
                        </a:buClr>
                        <a:buSzTx/>
                        <a:buFont typeface="Wingdings 2" pitchFamily="18" charset="2"/>
                        <a:buNone/>
                        <a:tabLst/>
                      </a:pPr>
                      <a:r>
                        <a:rPr kumimoji="0" lang="pt-BR" sz="1500" b="0" i="0" u="none" strike="noStrike" cap="none" normalizeH="0" baseline="0" smtClean="0">
                          <a:ln>
                            <a:noFill/>
                          </a:ln>
                          <a:solidFill>
                            <a:srgbClr val="000066"/>
                          </a:solidFill>
                          <a:effectLst/>
                          <a:latin typeface="Geneva"/>
                          <a:cs typeface="Times New Roman" pitchFamily="18" charset="0"/>
                          <a:hlinkClick r:id="rId2"/>
                        </a:rPr>
                        <a:t>Efeito do fluconazol profil</a:t>
                      </a:r>
                      <a:r>
                        <a:rPr kumimoji="0" lang="pt-BR" sz="1500" b="0" i="0" u="none" strike="noStrike" cap="none" normalizeH="0" baseline="0" smtClean="0">
                          <a:ln>
                            <a:noFill/>
                          </a:ln>
                          <a:solidFill>
                            <a:srgbClr val="000066"/>
                          </a:solidFill>
                          <a:effectLst/>
                          <a:latin typeface="Gill Sans MT"/>
                          <a:cs typeface="Times New Roman" pitchFamily="18" charset="0"/>
                          <a:hlinkClick r:id="rId2"/>
                        </a:rPr>
                        <a:t>á</a:t>
                      </a:r>
                      <a:r>
                        <a:rPr kumimoji="0" lang="pt-BR" sz="1500" b="0" i="0" u="none" strike="noStrike" cap="none" normalizeH="0" baseline="0" smtClean="0">
                          <a:ln>
                            <a:noFill/>
                          </a:ln>
                          <a:solidFill>
                            <a:srgbClr val="000066"/>
                          </a:solidFill>
                          <a:effectLst/>
                          <a:latin typeface="Geneva"/>
                          <a:cs typeface="Times New Roman" pitchFamily="18" charset="0"/>
                          <a:hlinkClick r:id="rId2"/>
                        </a:rPr>
                        <a:t>tico na candid</a:t>
                      </a:r>
                      <a:r>
                        <a:rPr kumimoji="0" lang="pt-BR" sz="1500" b="0" i="0" u="none" strike="noStrike" cap="none" normalizeH="0" baseline="0" smtClean="0">
                          <a:ln>
                            <a:noFill/>
                          </a:ln>
                          <a:solidFill>
                            <a:srgbClr val="000066"/>
                          </a:solidFill>
                          <a:effectLst/>
                          <a:latin typeface="Gill Sans MT"/>
                          <a:cs typeface="Times New Roman" pitchFamily="18" charset="0"/>
                          <a:hlinkClick r:id="rId2"/>
                        </a:rPr>
                        <a:t>í</a:t>
                      </a:r>
                      <a:r>
                        <a:rPr kumimoji="0" lang="pt-BR" sz="1500" b="0" i="0" u="none" strike="noStrike" cap="none" normalizeH="0" baseline="0" smtClean="0">
                          <a:ln>
                            <a:noFill/>
                          </a:ln>
                          <a:solidFill>
                            <a:srgbClr val="000066"/>
                          </a:solidFill>
                          <a:effectLst/>
                          <a:latin typeface="Geneva"/>
                          <a:cs typeface="Times New Roman" pitchFamily="18" charset="0"/>
                          <a:hlinkClick r:id="rId2"/>
                        </a:rPr>
                        <a:t>ase e mortalidade nos rec</a:t>
                      </a:r>
                      <a:r>
                        <a:rPr kumimoji="0" lang="pt-BR" sz="1500" b="0" i="0" u="none" strike="noStrike" cap="none" normalizeH="0" baseline="0" smtClean="0">
                          <a:ln>
                            <a:noFill/>
                          </a:ln>
                          <a:solidFill>
                            <a:srgbClr val="000066"/>
                          </a:solidFill>
                          <a:effectLst/>
                          <a:latin typeface="Gill Sans MT"/>
                          <a:cs typeface="Times New Roman" pitchFamily="18" charset="0"/>
                          <a:hlinkClick r:id="rId2"/>
                        </a:rPr>
                        <a:t>é</a:t>
                      </a:r>
                      <a:r>
                        <a:rPr kumimoji="0" lang="pt-BR" sz="1500" b="0" i="0" u="none" strike="noStrike" cap="none" normalizeH="0" baseline="0" smtClean="0">
                          <a:ln>
                            <a:noFill/>
                          </a:ln>
                          <a:solidFill>
                            <a:srgbClr val="000066"/>
                          </a:solidFill>
                          <a:effectLst/>
                          <a:latin typeface="Geneva"/>
                          <a:cs typeface="Times New Roman" pitchFamily="18" charset="0"/>
                          <a:hlinkClick r:id="rId2"/>
                        </a:rPr>
                        <a:t>m-nascidos prematuros: Ensaio cl</a:t>
                      </a:r>
                      <a:r>
                        <a:rPr kumimoji="0" lang="pt-BR" sz="1500" b="0" i="0" u="none" strike="noStrike" cap="none" normalizeH="0" baseline="0" smtClean="0">
                          <a:ln>
                            <a:noFill/>
                          </a:ln>
                          <a:solidFill>
                            <a:srgbClr val="000066"/>
                          </a:solidFill>
                          <a:effectLst/>
                          <a:latin typeface="Gill Sans MT"/>
                          <a:cs typeface="Times New Roman" pitchFamily="18" charset="0"/>
                          <a:hlinkClick r:id="rId2"/>
                        </a:rPr>
                        <a:t>í</a:t>
                      </a:r>
                      <a:r>
                        <a:rPr kumimoji="0" lang="pt-BR" sz="1500" b="0" i="0" u="none" strike="noStrike" cap="none" normalizeH="0" baseline="0" smtClean="0">
                          <a:ln>
                            <a:noFill/>
                          </a:ln>
                          <a:solidFill>
                            <a:srgbClr val="000066"/>
                          </a:solidFill>
                          <a:effectLst/>
                          <a:latin typeface="Geneva"/>
                          <a:cs typeface="Times New Roman" pitchFamily="18" charset="0"/>
                          <a:hlinkClick r:id="rId2"/>
                        </a:rPr>
                        <a:t>nico randomizado</a:t>
                      </a:r>
                      <a:endParaRPr kumimoji="0" lang="pt-BR" sz="1500" b="0" i="0" u="none" strike="noStrike" cap="none" normalizeH="0" baseline="0" smtClean="0">
                        <a:ln>
                          <a:noFill/>
                        </a:ln>
                        <a:solidFill>
                          <a:schemeClr val="tx1"/>
                        </a:solidFill>
                        <a:effectLst/>
                        <a:latin typeface="Gill Sans MT"/>
                      </a:endParaRPr>
                    </a:p>
                  </a:txBody>
                  <a:tcPr marL="64288" marR="64288" marT="32144" marB="32144"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584200" rtl="0" eaLnBrk="1" fontAlgn="base" latinLnBrk="0" hangingPunct="1">
                        <a:lnSpc>
                          <a:spcPct val="100000"/>
                        </a:lnSpc>
                        <a:spcBef>
                          <a:spcPct val="0"/>
                        </a:spcBef>
                        <a:spcAft>
                          <a:spcPct val="0"/>
                        </a:spcAft>
                        <a:buClr>
                          <a:schemeClr val="accent1"/>
                        </a:buClr>
                        <a:buSzTx/>
                        <a:buFont typeface="Wingdings 2" pitchFamily="18" charset="2"/>
                        <a:buNone/>
                        <a:tabLst/>
                      </a:pPr>
                      <a:r>
                        <a:rPr kumimoji="0" lang="pt-BR" sz="1500" b="0" i="0" u="none" strike="noStrike" cap="none" normalizeH="0" baseline="0" smtClean="0">
                          <a:ln>
                            <a:noFill/>
                          </a:ln>
                          <a:solidFill>
                            <a:srgbClr val="000066"/>
                          </a:solidFill>
                          <a:effectLst/>
                          <a:latin typeface="Geneva"/>
                          <a:cs typeface="Times New Roman" pitchFamily="18" charset="0"/>
                          <a:hlinkClick r:id="rId2"/>
                        </a:rPr>
                        <a:t>Benjamin Jr. DK et al. Apresenta</a:t>
                      </a:r>
                      <a:r>
                        <a:rPr kumimoji="0" lang="pt-BR" sz="1500" b="0" i="0" u="none" strike="noStrike" cap="none" normalizeH="0" baseline="0" smtClean="0">
                          <a:ln>
                            <a:noFill/>
                          </a:ln>
                          <a:solidFill>
                            <a:srgbClr val="000066"/>
                          </a:solidFill>
                          <a:effectLst/>
                          <a:latin typeface="Gill Sans MT"/>
                          <a:cs typeface="Times New Roman" pitchFamily="18" charset="0"/>
                          <a:hlinkClick r:id="rId2"/>
                        </a:rPr>
                        <a:t>ç</a:t>
                      </a:r>
                      <a:r>
                        <a:rPr kumimoji="0" lang="pt-BR" sz="1500" b="0" i="0" u="none" strike="noStrike" cap="none" normalizeH="0" baseline="0" smtClean="0">
                          <a:ln>
                            <a:noFill/>
                          </a:ln>
                          <a:solidFill>
                            <a:srgbClr val="000066"/>
                          </a:solidFill>
                          <a:effectLst/>
                          <a:latin typeface="Geneva"/>
                          <a:cs typeface="Times New Roman" pitchFamily="18" charset="0"/>
                          <a:hlinkClick r:id="rId2"/>
                        </a:rPr>
                        <a:t>ão: Alexandra Saliba, Hugo Pessanha,Raquel Lisboa, Paulo R. Margotto</a:t>
                      </a:r>
                      <a:endParaRPr kumimoji="0" lang="pt-BR" sz="1500" b="0" i="0" u="none" strike="noStrike" cap="none" normalizeH="0" baseline="0" smtClean="0">
                        <a:ln>
                          <a:noFill/>
                        </a:ln>
                        <a:solidFill>
                          <a:schemeClr val="tx1"/>
                        </a:solidFill>
                        <a:effectLst/>
                        <a:latin typeface="Gill Sans MT"/>
                      </a:endParaRPr>
                    </a:p>
                  </a:txBody>
                  <a:tcPr marL="64288" marR="64288" marT="32144" marB="32144"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584200" rtl="0" eaLnBrk="1" fontAlgn="base" latinLnBrk="0" hangingPunct="1">
                        <a:lnSpc>
                          <a:spcPct val="100000"/>
                        </a:lnSpc>
                        <a:spcBef>
                          <a:spcPct val="0"/>
                        </a:spcBef>
                        <a:spcAft>
                          <a:spcPct val="0"/>
                        </a:spcAft>
                        <a:buClr>
                          <a:schemeClr val="accent1"/>
                        </a:buClr>
                        <a:buSzTx/>
                        <a:buFont typeface="Wingdings 2" pitchFamily="18" charset="2"/>
                        <a:buNone/>
                        <a:tabLst/>
                      </a:pPr>
                      <a:r>
                        <a:rPr kumimoji="0" lang="pt-BR" sz="15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500" b="0" i="0" u="none" strike="noStrike" cap="none" normalizeH="0" baseline="0" smtClean="0">
                          <a:ln>
                            <a:noFill/>
                          </a:ln>
                          <a:solidFill>
                            <a:srgbClr val="000066"/>
                          </a:solidFill>
                          <a:effectLst/>
                          <a:latin typeface="Gill Sans MT"/>
                          <a:cs typeface="Times New Roman" pitchFamily="18" charset="0"/>
                        </a:rPr>
                        <a:t>           </a:t>
                      </a:r>
                      <a:endParaRPr kumimoji="0" lang="pt-BR" sz="1500" b="0" i="0" u="none" strike="noStrike" cap="none" normalizeH="0" baseline="0" smtClean="0">
                        <a:ln>
                          <a:noFill/>
                        </a:ln>
                        <a:solidFill>
                          <a:srgbClr val="000066"/>
                        </a:solidFill>
                        <a:effectLst/>
                        <a:latin typeface="Times New Roman" pitchFamily="18" charset="0"/>
                        <a:cs typeface="Times New Roman" pitchFamily="18" charset="0"/>
                      </a:endParaRPr>
                    </a:p>
                  </a:txBody>
                  <a:tcPr marL="64288" marR="64288" marT="32144" marB="32144"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4765" name="Picture 7" descr="Clique aqui para ver o artigo">
            <a:hlinkClick r:id="rId2"/>
          </p:cNvPr>
          <p:cNvPicPr>
            <a:picLocks noChangeAspect="1" noChangeArrowheads="1"/>
          </p:cNvPicPr>
          <p:nvPr/>
        </p:nvPicPr>
        <p:blipFill>
          <a:blip r:embed="rId3"/>
          <a:srcRect/>
          <a:stretch>
            <a:fillRect/>
          </a:stretch>
        </p:blipFill>
        <p:spPr bwMode="auto">
          <a:xfrm>
            <a:off x="6948488" y="765175"/>
            <a:ext cx="355600" cy="355600"/>
          </a:xfrm>
          <a:prstGeom prst="rect">
            <a:avLst/>
          </a:prstGeom>
          <a:noFill/>
          <a:ln w="9525">
            <a:noFill/>
            <a:miter lim="800000"/>
            <a:headEnd/>
            <a:tailEnd/>
          </a:ln>
        </p:spPr>
      </p:pic>
      <p:sp>
        <p:nvSpPr>
          <p:cNvPr id="74768" name="AutoShape 16"/>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5"/>
          <p:cNvPicPr>
            <a:picLocks noChangeAspect="1" noChangeArrowheads="1"/>
          </p:cNvPicPr>
          <p:nvPr/>
        </p:nvPicPr>
        <p:blipFill>
          <a:blip r:embed="rId2"/>
          <a:srcRect/>
          <a:stretch>
            <a:fillRect/>
          </a:stretch>
        </p:blipFill>
        <p:spPr bwMode="auto">
          <a:xfrm>
            <a:off x="1071538" y="0"/>
            <a:ext cx="6570663" cy="2905125"/>
          </a:xfrm>
          <a:prstGeom prst="rect">
            <a:avLst/>
          </a:prstGeom>
          <a:noFill/>
          <a:ln w="9525">
            <a:noFill/>
            <a:miter lim="800000"/>
            <a:headEnd/>
            <a:tailEnd/>
          </a:ln>
        </p:spPr>
      </p:pic>
      <p:pic>
        <p:nvPicPr>
          <p:cNvPr id="75779" name="Picture 6"/>
          <p:cNvPicPr>
            <a:picLocks noChangeAspect="1" noChangeArrowheads="1"/>
          </p:cNvPicPr>
          <p:nvPr/>
        </p:nvPicPr>
        <p:blipFill>
          <a:blip r:embed="rId3"/>
          <a:srcRect/>
          <a:stretch>
            <a:fillRect/>
          </a:stretch>
        </p:blipFill>
        <p:spPr bwMode="auto">
          <a:xfrm>
            <a:off x="642910" y="2857496"/>
            <a:ext cx="7240588" cy="3848100"/>
          </a:xfrm>
          <a:prstGeom prst="rect">
            <a:avLst/>
          </a:prstGeom>
          <a:noFill/>
          <a:ln w="9525">
            <a:noFill/>
            <a:miter lim="800000"/>
            <a:headEnd/>
            <a:tailEnd/>
          </a:ln>
        </p:spPr>
      </p:pic>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3"/>
          <p:cNvSpPr>
            <a:spLocks noGrp="1"/>
          </p:cNvSpPr>
          <p:nvPr>
            <p:ph type="body" idx="4294967295"/>
          </p:nvPr>
        </p:nvSpPr>
        <p:spPr/>
        <p:txBody>
          <a:bodyPr lIns="0" tIns="0" rIns="0" bIns="0" anchor="ctr"/>
          <a:lstStyle/>
          <a:p>
            <a:pPr marL="533400" indent="-533400" defTabSz="584200">
              <a:lnSpc>
                <a:spcPct val="80000"/>
              </a:lnSpc>
            </a:pPr>
            <a:r>
              <a:rPr lang="es-ES" sz="2400" smtClean="0"/>
              <a:t>É  fundamental  avaliar o  impacto  da  profilaxia    no  RN  dependendo  da taxa de  incidencia  de  candidíase invasiva (CI) no grupo de maior risco que são os recém-nascidos pré-termos extremos, observando </a:t>
            </a:r>
            <a:r>
              <a:rPr lang="es-ES" sz="2400" b="1" smtClean="0">
                <a:solidFill>
                  <a:schemeClr val="hlink"/>
                </a:solidFill>
              </a:rPr>
              <a:t>maior impacto quando a taxa de incidência é alta (≥ 5%)</a:t>
            </a:r>
          </a:p>
          <a:p>
            <a:pPr marL="533400" indent="-533400" defTabSz="584200">
              <a:lnSpc>
                <a:spcPct val="80000"/>
              </a:lnSpc>
            </a:pPr>
            <a:r>
              <a:rPr lang="es-ES" sz="2400" smtClean="0"/>
              <a:t> Nas UTIN com baixa incidência e intermediária incidência, considerar os fatores de risco e o número necessário para tratar. A literatura científica (Benjamin D, 2008) descreve que </a:t>
            </a:r>
            <a:r>
              <a:rPr lang="es-ES" sz="2400" b="1" smtClean="0">
                <a:solidFill>
                  <a:schemeClr val="hlink"/>
                </a:solidFill>
              </a:rPr>
              <a:t>nas UTI Neonatais com baixas incidências de CI o número necessário para tratar é muito grande para evitar um caso de CI (N-100).</a:t>
            </a:r>
            <a:endParaRPr lang="pt-BR" sz="2400" b="1" smtClean="0">
              <a:solidFill>
                <a:schemeClr val="hlink"/>
              </a:solidFill>
            </a:endParaRPr>
          </a:p>
        </p:txBody>
      </p:sp>
      <p:graphicFrame>
        <p:nvGraphicFramePr>
          <p:cNvPr id="76815" name="Group 15"/>
          <p:cNvGraphicFramePr>
            <a:graphicFrameLocks noGrp="1"/>
          </p:cNvGraphicFramePr>
          <p:nvPr/>
        </p:nvGraphicFramePr>
        <p:xfrm>
          <a:off x="1077913" y="390525"/>
          <a:ext cx="7089775" cy="978692"/>
        </p:xfrm>
        <a:graphic>
          <a:graphicData uri="http://schemas.openxmlformats.org/drawingml/2006/table">
            <a:tbl>
              <a:tblPr/>
              <a:tblGrid>
                <a:gridCol w="2363787"/>
                <a:gridCol w="2362200"/>
                <a:gridCol w="2363788"/>
              </a:tblGrid>
              <a:tr h="863600">
                <a:tc>
                  <a:txBody>
                    <a:bodyPr/>
                    <a:lstStyle/>
                    <a:p>
                      <a:pPr marL="0" marR="0" lvl="0" indent="0" algn="l" defTabSz="584200" rtl="0" eaLnBrk="1" fontAlgn="base" latinLnBrk="0" hangingPunct="1">
                        <a:lnSpc>
                          <a:spcPct val="100000"/>
                        </a:lnSpc>
                        <a:spcBef>
                          <a:spcPct val="0"/>
                        </a:spcBef>
                        <a:spcAft>
                          <a:spcPct val="0"/>
                        </a:spcAft>
                        <a:buClr>
                          <a:schemeClr val="accent1"/>
                        </a:buClr>
                        <a:buSzTx/>
                        <a:buFont typeface="Wingdings 2" pitchFamily="18" charset="2"/>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Candid</a:t>
                      </a:r>
                      <a:r>
                        <a:rPr kumimoji="0" lang="pt-BR" sz="1200" b="0" i="0" u="none" strike="noStrike" cap="none" normalizeH="0" baseline="0" smtClean="0">
                          <a:ln>
                            <a:noFill/>
                          </a:ln>
                          <a:solidFill>
                            <a:srgbClr val="000066"/>
                          </a:solidFill>
                          <a:effectLst/>
                          <a:latin typeface="Gill Sans MT"/>
                          <a:cs typeface="Times New Roman" pitchFamily="18" charset="0"/>
                          <a:hlinkClick r:id="rId2"/>
                        </a:rPr>
                        <a:t>í</a:t>
                      </a:r>
                      <a:r>
                        <a:rPr kumimoji="0" lang="pt-BR" sz="1200" b="0" i="0" u="none" strike="noStrike" cap="none" normalizeH="0" baseline="0" smtClean="0">
                          <a:ln>
                            <a:noFill/>
                          </a:ln>
                          <a:solidFill>
                            <a:srgbClr val="000066"/>
                          </a:solidFill>
                          <a:effectLst/>
                          <a:latin typeface="Geneva"/>
                          <a:cs typeface="Times New Roman" pitchFamily="18" charset="0"/>
                          <a:hlinkClick r:id="rId2"/>
                        </a:rPr>
                        <a:t>ases invasivas em rec</a:t>
                      </a:r>
                      <a:r>
                        <a:rPr kumimoji="0" lang="pt-BR" sz="1200" b="0" i="0" u="none" strike="noStrike" cap="none" normalizeH="0" baseline="0" smtClean="0">
                          <a:ln>
                            <a:noFill/>
                          </a:ln>
                          <a:solidFill>
                            <a:srgbClr val="000066"/>
                          </a:solidFill>
                          <a:effectLst/>
                          <a:latin typeface="Gill Sans MT"/>
                          <a:cs typeface="Times New Roman" pitchFamily="18" charset="0"/>
                          <a:hlinkClick r:id="rId2"/>
                        </a:rPr>
                        <a:t>é</a:t>
                      </a:r>
                      <a:r>
                        <a:rPr kumimoji="0" lang="pt-BR" sz="1200" b="0" i="0" u="none" strike="noStrike" cap="none" normalizeH="0" baseline="0" smtClean="0">
                          <a:ln>
                            <a:noFill/>
                          </a:ln>
                          <a:solidFill>
                            <a:srgbClr val="000066"/>
                          </a:solidFill>
                          <a:effectLst/>
                          <a:latin typeface="Geneva"/>
                          <a:cs typeface="Times New Roman" pitchFamily="18" charset="0"/>
                          <a:hlinkClick r:id="rId2"/>
                        </a:rPr>
                        <a:t>m-nascidos: diagn</a:t>
                      </a:r>
                      <a:r>
                        <a:rPr kumimoji="0" lang="pt-BR" sz="1200" b="0" i="0" u="none" strike="noStrike" cap="none" normalizeH="0" baseline="0" smtClean="0">
                          <a:ln>
                            <a:noFill/>
                          </a:ln>
                          <a:solidFill>
                            <a:srgbClr val="000066"/>
                          </a:solidFill>
                          <a:effectLst/>
                          <a:latin typeface="Gill Sans MT"/>
                          <a:cs typeface="Times New Roman" pitchFamily="18" charset="0"/>
                          <a:hlinkClick r:id="rId2"/>
                        </a:rPr>
                        <a:t>ó</a:t>
                      </a:r>
                      <a:r>
                        <a:rPr kumimoji="0" lang="pt-BR" sz="1200" b="0" i="0" u="none" strike="noStrike" cap="none" normalizeH="0" baseline="0" smtClean="0">
                          <a:ln>
                            <a:noFill/>
                          </a:ln>
                          <a:solidFill>
                            <a:srgbClr val="000066"/>
                          </a:solidFill>
                          <a:effectLst/>
                          <a:latin typeface="Geneva"/>
                          <a:cs typeface="Times New Roman" pitchFamily="18" charset="0"/>
                          <a:hlinkClick r:id="rId2"/>
                        </a:rPr>
                        <a:t>stico, tratamento e preven</a:t>
                      </a:r>
                      <a:r>
                        <a:rPr kumimoji="0" lang="pt-BR" sz="1200" b="0" i="0" u="none" strike="noStrike" cap="none" normalizeH="0" baseline="0" smtClean="0">
                          <a:ln>
                            <a:noFill/>
                          </a:ln>
                          <a:solidFill>
                            <a:srgbClr val="000066"/>
                          </a:solidFill>
                          <a:effectLst/>
                          <a:latin typeface="Gill Sans MT"/>
                          <a:cs typeface="Times New Roman" pitchFamily="18" charset="0"/>
                          <a:hlinkClick r:id="rId2"/>
                        </a:rPr>
                        <a:t>ç</a:t>
                      </a:r>
                      <a:r>
                        <a:rPr kumimoji="0" lang="pt-BR" sz="1200" b="0" i="0" u="none" strike="noStrike" cap="none" normalizeH="0" baseline="0" smtClean="0">
                          <a:ln>
                            <a:noFill/>
                          </a:ln>
                          <a:solidFill>
                            <a:srgbClr val="000066"/>
                          </a:solidFill>
                          <a:effectLst/>
                          <a:latin typeface="Geneva"/>
                          <a:cs typeface="Times New Roman" pitchFamily="18" charset="0"/>
                          <a:hlinkClick r:id="rId2"/>
                        </a:rPr>
                        <a:t>ão</a:t>
                      </a:r>
                      <a:endParaRPr kumimoji="0" lang="pt-BR" sz="1200" b="0" i="0" u="none" strike="noStrike" cap="none" normalizeH="0" baseline="0" smtClean="0">
                        <a:ln>
                          <a:noFill/>
                        </a:ln>
                        <a:solidFill>
                          <a:schemeClr val="tx1"/>
                        </a:solidFill>
                        <a:effectLst/>
                        <a:latin typeface="Gill Sans MT"/>
                      </a:endParaRPr>
                    </a:p>
                  </a:txBody>
                  <a:tcPr marL="64291" marR="64291" marT="32146" marB="32146"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584200" rtl="0" eaLnBrk="1" fontAlgn="base" latinLnBrk="0" hangingPunct="1">
                        <a:lnSpc>
                          <a:spcPct val="100000"/>
                        </a:lnSpc>
                        <a:spcBef>
                          <a:spcPct val="0"/>
                        </a:spcBef>
                        <a:spcAft>
                          <a:spcPct val="0"/>
                        </a:spcAft>
                        <a:buClr>
                          <a:schemeClr val="accent1"/>
                        </a:buClr>
                        <a:buSzTx/>
                        <a:buFont typeface="Wingdings 2" pitchFamily="18" charset="2"/>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Izquierdo G, Santolaya E. Apresenta</a:t>
                      </a:r>
                      <a:r>
                        <a:rPr kumimoji="0" lang="pt-BR" sz="1200" b="0" i="0" u="none" strike="noStrike" cap="none" normalizeH="0" baseline="0" smtClean="0">
                          <a:ln>
                            <a:noFill/>
                          </a:ln>
                          <a:solidFill>
                            <a:srgbClr val="000066"/>
                          </a:solidFill>
                          <a:effectLst/>
                          <a:latin typeface="Gill Sans MT"/>
                          <a:cs typeface="Times New Roman" pitchFamily="18" charset="0"/>
                          <a:hlinkClick r:id="rId2"/>
                        </a:rPr>
                        <a:t>ç</a:t>
                      </a:r>
                      <a:r>
                        <a:rPr kumimoji="0" lang="pt-BR" sz="1200" b="0" i="0" u="none" strike="noStrike" cap="none" normalizeH="0" baseline="0" smtClean="0">
                          <a:ln>
                            <a:noFill/>
                          </a:ln>
                          <a:solidFill>
                            <a:srgbClr val="000066"/>
                          </a:solidFill>
                          <a:effectLst/>
                          <a:latin typeface="Geneva"/>
                          <a:cs typeface="Times New Roman" pitchFamily="18" charset="0"/>
                          <a:hlinkClick r:id="rId2"/>
                        </a:rPr>
                        <a:t>ão: Aline Damares de Castro Cardoso, Joaquim Bezerra de Carvalho Neto Segundo</a:t>
                      </a:r>
                      <a:endParaRPr kumimoji="0" lang="pt-BR" sz="1200" b="0" i="0" u="none" strike="noStrike" cap="none" normalizeH="0" baseline="0" smtClean="0">
                        <a:ln>
                          <a:noFill/>
                        </a:ln>
                        <a:solidFill>
                          <a:schemeClr val="tx1"/>
                        </a:solidFill>
                        <a:effectLst/>
                        <a:latin typeface="Gill Sans MT"/>
                      </a:endParaRPr>
                    </a:p>
                  </a:txBody>
                  <a:tcPr marL="64291" marR="64291" marT="32146" marB="32146"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584200" rtl="0" eaLnBrk="1" fontAlgn="base" latinLnBrk="0" hangingPunct="1">
                        <a:lnSpc>
                          <a:spcPct val="100000"/>
                        </a:lnSpc>
                        <a:spcBef>
                          <a:spcPct val="0"/>
                        </a:spcBef>
                        <a:spcAft>
                          <a:spcPct val="0"/>
                        </a:spcAft>
                        <a:buClr>
                          <a:schemeClr val="accent1"/>
                        </a:buClr>
                        <a:buSzTx/>
                        <a:buFont typeface="Wingdings 2" pitchFamily="18" charset="2"/>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Gill Sans MT"/>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marL="64291" marR="64291" marT="32146" marB="32146"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6813" name="Picture 7" descr="Clique aqui para ver o artigo">
            <a:hlinkClick r:id="rId2"/>
          </p:cNvPr>
          <p:cNvPicPr>
            <a:picLocks noChangeAspect="1" noChangeArrowheads="1"/>
          </p:cNvPicPr>
          <p:nvPr/>
        </p:nvPicPr>
        <p:blipFill>
          <a:blip r:embed="rId3"/>
          <a:srcRect/>
          <a:stretch>
            <a:fillRect/>
          </a:stretch>
        </p:blipFill>
        <p:spPr bwMode="auto">
          <a:xfrm>
            <a:off x="6496050" y="746125"/>
            <a:ext cx="447675" cy="4476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3"/>
          <p:cNvSpPr>
            <a:spLocks noGrp="1"/>
          </p:cNvSpPr>
          <p:nvPr>
            <p:ph type="body" idx="4294967295"/>
          </p:nvPr>
        </p:nvSpPr>
        <p:spPr/>
        <p:txBody>
          <a:bodyPr lIns="91430" tIns="45716" rIns="91430" bIns="45716"/>
          <a:lstStyle/>
          <a:p>
            <a:pPr marL="533400" indent="-533400" algn="ctr" defTabSz="584200">
              <a:lnSpc>
                <a:spcPct val="80000"/>
              </a:lnSpc>
              <a:buFont typeface="Wingdings 2" pitchFamily="18" charset="2"/>
              <a:buNone/>
            </a:pPr>
            <a:r>
              <a:rPr lang="pt-BR" sz="2000" smtClean="0">
                <a:solidFill>
                  <a:schemeClr val="hlink"/>
                </a:solidFill>
              </a:rPr>
              <a:t>Finalidade deste estudo</a:t>
            </a:r>
            <a:endParaRPr lang="pt-BR" sz="2000" smtClean="0"/>
          </a:p>
          <a:p>
            <a:pPr marL="533400" indent="-533400" algn="ctr" defTabSz="584200">
              <a:lnSpc>
                <a:spcPct val="80000"/>
              </a:lnSpc>
            </a:pPr>
            <a:r>
              <a:rPr lang="pt-BR" sz="2000" smtClean="0"/>
              <a:t> determinar se a terapia antifúngica empírica está associado com menor mortalidade e morbidade em RN com peso extremamente baixo com infecção fúngica e oferecer a epidemiologia necessária para futuro ensaio randomizado</a:t>
            </a:r>
          </a:p>
          <a:p>
            <a:pPr marL="533400" indent="-533400" defTabSz="584200">
              <a:lnSpc>
                <a:spcPct val="80000"/>
              </a:lnSpc>
            </a:pPr>
            <a:r>
              <a:rPr lang="pt-BR" sz="2000" smtClean="0"/>
              <a:t>Foi feita análise retrospectiva de dados demográficos, clínicos e dados microbiológicos registrados de 136 crianças, com os seguintes critérios para entrada:   </a:t>
            </a:r>
          </a:p>
          <a:p>
            <a:pPr marL="533400" indent="-533400" defTabSz="584200">
              <a:lnSpc>
                <a:spcPct val="80000"/>
              </a:lnSpc>
            </a:pPr>
            <a:r>
              <a:rPr lang="pt-BR" sz="2000" smtClean="0"/>
              <a:t>peso ao nascer &lt;1000g, </a:t>
            </a:r>
          </a:p>
          <a:p>
            <a:pPr marL="533400" indent="-533400" defTabSz="584200">
              <a:lnSpc>
                <a:spcPct val="80000"/>
              </a:lnSpc>
            </a:pPr>
            <a:r>
              <a:rPr lang="pt-BR" sz="2000" smtClean="0"/>
              <a:t>idade &lt;120 dias, que receberam cuidados entre Março de 2004 e Julho de 2007,</a:t>
            </a:r>
          </a:p>
          <a:p>
            <a:pPr marL="533400" indent="-533400" defTabSz="584200">
              <a:lnSpc>
                <a:spcPct val="80000"/>
              </a:lnSpc>
            </a:pPr>
            <a:r>
              <a:rPr lang="pt-BR" sz="2000" smtClean="0"/>
              <a:t>estiveram vivos em 72 horas, </a:t>
            </a:r>
          </a:p>
          <a:p>
            <a:pPr marL="533400" indent="-533400" defTabSz="584200">
              <a:lnSpc>
                <a:spcPct val="80000"/>
              </a:lnSpc>
            </a:pPr>
            <a:r>
              <a:rPr lang="pt-BR" sz="2000" smtClean="0"/>
              <a:t>tiveram pelo menos uma cultura positiva para Candida  e espécies a partir de amostra de sangue, urina, fluido cerebroespinhal ou outras fontes estéreis (</a:t>
            </a:r>
            <a:r>
              <a:rPr lang="pt-BR" sz="2000" i="1" smtClean="0"/>
              <a:t>Eunice Kennedy Shriver National Institute of Child</a:t>
            </a:r>
            <a:r>
              <a:rPr lang="pt-BR" sz="2000" smtClean="0"/>
              <a:t>  e Rede de Desenvolvimento Humano de Pesquisa Neonatal </a:t>
            </a:r>
          </a:p>
          <a:p>
            <a:pPr marL="533400" indent="-533400" defTabSz="584200">
              <a:lnSpc>
                <a:spcPct val="80000"/>
              </a:lnSpc>
            </a:pPr>
            <a:endParaRPr lang="pt-BR" sz="2000" smtClean="0"/>
          </a:p>
          <a:p>
            <a:pPr marL="533400" indent="-533400" algn="ctr" defTabSz="584200">
              <a:lnSpc>
                <a:spcPct val="80000"/>
              </a:lnSpc>
            </a:pPr>
            <a:endParaRPr lang="pt-BR" sz="2000" smtClean="0"/>
          </a:p>
          <a:p>
            <a:pPr marL="533400" indent="-533400" algn="ctr" defTabSz="584200">
              <a:lnSpc>
                <a:spcPct val="80000"/>
              </a:lnSpc>
            </a:pPr>
            <a:endParaRPr lang="pt-BR" sz="2000" smtClean="0"/>
          </a:p>
        </p:txBody>
      </p:sp>
      <p:graphicFrame>
        <p:nvGraphicFramePr>
          <p:cNvPr id="77832" name="Group 8"/>
          <p:cNvGraphicFramePr>
            <a:graphicFrameLocks noGrp="1"/>
          </p:cNvGraphicFramePr>
          <p:nvPr/>
        </p:nvGraphicFramePr>
        <p:xfrm>
          <a:off x="971550" y="138113"/>
          <a:ext cx="7708900" cy="1234432"/>
        </p:xfrm>
        <a:graphic>
          <a:graphicData uri="http://schemas.openxmlformats.org/drawingml/2006/table">
            <a:tbl>
              <a:tblPr/>
              <a:tblGrid>
                <a:gridCol w="6894513"/>
                <a:gridCol w="814387"/>
              </a:tblGrid>
              <a:tr h="366713">
                <a:tc>
                  <a:txBody>
                    <a:bodyPr/>
                    <a:lstStyle/>
                    <a:p>
                      <a:pPr marL="0" marR="0" lvl="0" indent="0" algn="ctr"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1500" b="1" i="0" u="none" strike="noStrike" cap="none" normalizeH="0" baseline="0" smtClean="0">
                          <a:ln>
                            <a:noFill/>
                          </a:ln>
                          <a:solidFill>
                            <a:srgbClr val="999999"/>
                          </a:solidFill>
                          <a:effectLst/>
                          <a:latin typeface="Verdana" pitchFamily="34" charset="0"/>
                          <a:cs typeface="Times New Roman" pitchFamily="18" charset="0"/>
                        </a:rPr>
                        <a:t>Terapia antif</a:t>
                      </a:r>
                      <a:r>
                        <a:rPr kumimoji="0" lang="en-US" sz="1500" b="1" i="0" u="none" strike="noStrike" cap="none" normalizeH="0" baseline="0" smtClean="0">
                          <a:ln>
                            <a:noFill/>
                          </a:ln>
                          <a:solidFill>
                            <a:srgbClr val="999999"/>
                          </a:solidFill>
                          <a:effectLst/>
                          <a:latin typeface="Gill Sans MT"/>
                          <a:cs typeface="Times New Roman" pitchFamily="18" charset="0"/>
                        </a:rPr>
                        <a:t>ú</a:t>
                      </a:r>
                      <a:r>
                        <a:rPr kumimoji="0" lang="en-US" sz="1500" b="1" i="0" u="none" strike="noStrike" cap="none" normalizeH="0" baseline="0" smtClean="0">
                          <a:ln>
                            <a:noFill/>
                          </a:ln>
                          <a:solidFill>
                            <a:srgbClr val="999999"/>
                          </a:solidFill>
                          <a:effectLst/>
                          <a:latin typeface="Verdana" pitchFamily="34" charset="0"/>
                          <a:cs typeface="Times New Roman" pitchFamily="18" charset="0"/>
                        </a:rPr>
                        <a:t>ngica emp</a:t>
                      </a:r>
                      <a:r>
                        <a:rPr kumimoji="0" lang="en-US" sz="1500" b="1" i="0" u="none" strike="noStrike" cap="none" normalizeH="0" baseline="0" smtClean="0">
                          <a:ln>
                            <a:noFill/>
                          </a:ln>
                          <a:solidFill>
                            <a:srgbClr val="999999"/>
                          </a:solidFill>
                          <a:effectLst/>
                          <a:latin typeface="Gill Sans MT"/>
                          <a:cs typeface="Times New Roman" pitchFamily="18" charset="0"/>
                        </a:rPr>
                        <a:t>í</a:t>
                      </a:r>
                      <a:r>
                        <a:rPr kumimoji="0" lang="en-US" sz="1500" b="1" i="0" u="none" strike="noStrike" cap="none" normalizeH="0" baseline="0" smtClean="0">
                          <a:ln>
                            <a:noFill/>
                          </a:ln>
                          <a:solidFill>
                            <a:srgbClr val="999999"/>
                          </a:solidFill>
                          <a:effectLst/>
                          <a:latin typeface="Verdana" pitchFamily="34" charset="0"/>
                          <a:cs typeface="Times New Roman" pitchFamily="18" charset="0"/>
                        </a:rPr>
                        <a:t>rica e resultados em rec</a:t>
                      </a:r>
                      <a:r>
                        <a:rPr kumimoji="0" lang="en-US" sz="1500" b="1" i="0" u="none" strike="noStrike" cap="none" normalizeH="0" baseline="0" smtClean="0">
                          <a:ln>
                            <a:noFill/>
                          </a:ln>
                          <a:solidFill>
                            <a:srgbClr val="999999"/>
                          </a:solidFill>
                          <a:effectLst/>
                          <a:latin typeface="Gill Sans MT"/>
                          <a:cs typeface="Times New Roman" pitchFamily="18" charset="0"/>
                        </a:rPr>
                        <a:t>é</a:t>
                      </a:r>
                      <a:r>
                        <a:rPr kumimoji="0" lang="en-US" sz="1500" b="1" i="0" u="none" strike="noStrike" cap="none" normalizeH="0" baseline="0" smtClean="0">
                          <a:ln>
                            <a:noFill/>
                          </a:ln>
                          <a:solidFill>
                            <a:srgbClr val="999999"/>
                          </a:solidFill>
                          <a:effectLst/>
                          <a:latin typeface="Verdana" pitchFamily="34" charset="0"/>
                          <a:cs typeface="Times New Roman" pitchFamily="18" charset="0"/>
                        </a:rPr>
                        <a:t>m-nascidos de extremo baixo peso com candid</a:t>
                      </a:r>
                      <a:r>
                        <a:rPr kumimoji="0" lang="en-US" sz="1500" b="1" i="0" u="none" strike="noStrike" cap="none" normalizeH="0" baseline="0" smtClean="0">
                          <a:ln>
                            <a:noFill/>
                          </a:ln>
                          <a:solidFill>
                            <a:srgbClr val="999999"/>
                          </a:solidFill>
                          <a:effectLst/>
                          <a:latin typeface="Gill Sans MT"/>
                          <a:cs typeface="Times New Roman" pitchFamily="18" charset="0"/>
                        </a:rPr>
                        <a:t>í</a:t>
                      </a:r>
                      <a:r>
                        <a:rPr kumimoji="0" lang="en-US" sz="1500" b="1" i="0" u="none" strike="noStrike" cap="none" normalizeH="0" baseline="0" smtClean="0">
                          <a:ln>
                            <a:noFill/>
                          </a:ln>
                          <a:solidFill>
                            <a:srgbClr val="999999"/>
                          </a:solidFill>
                          <a:effectLst/>
                          <a:latin typeface="Verdana" pitchFamily="34" charset="0"/>
                          <a:cs typeface="Times New Roman" pitchFamily="18" charset="0"/>
                        </a:rPr>
                        <a:t>ase invasiva</a:t>
                      </a:r>
                      <a:r>
                        <a:rPr kumimoji="0" lang="en-US" sz="1500" b="1" i="0" u="none" strike="noStrike" cap="none" normalizeH="0" baseline="0" smtClean="0">
                          <a:ln>
                            <a:noFill/>
                          </a:ln>
                          <a:solidFill>
                            <a:srgbClr val="999999"/>
                          </a:solidFill>
                          <a:effectLst/>
                          <a:latin typeface="Gill Sans MT"/>
                          <a:cs typeface="Times New Roman" pitchFamily="18" charset="0"/>
                        </a:rPr>
                        <a:t> </a:t>
                      </a:r>
                      <a:r>
                        <a:rPr kumimoji="0" lang="en-US" sz="15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5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500" b="0" i="0" u="none" strike="noStrike" cap="none" normalizeH="0" baseline="0" smtClean="0">
                          <a:ln>
                            <a:noFill/>
                          </a:ln>
                          <a:solidFill>
                            <a:srgbClr val="999999"/>
                          </a:solidFill>
                          <a:effectLst/>
                          <a:latin typeface="Verdana" pitchFamily="34" charset="0"/>
                          <a:cs typeface="Times New Roman" pitchFamily="18" charset="0"/>
                        </a:rPr>
                        <a:t>Autor(es): Greenberg RG, Benjamin DK, Gantz MG et al . Apresenta</a:t>
                      </a:r>
                      <a:r>
                        <a:rPr kumimoji="0" lang="en-US" sz="1500" b="0" i="0" u="none" strike="noStrike" cap="none" normalizeH="0" baseline="0" smtClean="0">
                          <a:ln>
                            <a:noFill/>
                          </a:ln>
                          <a:solidFill>
                            <a:srgbClr val="999999"/>
                          </a:solidFill>
                          <a:effectLst/>
                          <a:latin typeface="Gill Sans MT"/>
                          <a:cs typeface="Times New Roman" pitchFamily="18" charset="0"/>
                        </a:rPr>
                        <a:t>ç</a:t>
                      </a:r>
                      <a:r>
                        <a:rPr kumimoji="0" lang="en-US" sz="1500" b="0" i="0" u="none" strike="noStrike" cap="none" normalizeH="0" baseline="0" smtClean="0">
                          <a:ln>
                            <a:noFill/>
                          </a:ln>
                          <a:solidFill>
                            <a:srgbClr val="999999"/>
                          </a:solidFill>
                          <a:effectLst/>
                          <a:latin typeface="Verdana" pitchFamily="34" charset="0"/>
                          <a:cs typeface="Times New Roman" pitchFamily="18" charset="0"/>
                        </a:rPr>
                        <a:t>ão:Dan</a:t>
                      </a:r>
                      <a:r>
                        <a:rPr kumimoji="0" lang="en-US" sz="1500" b="0" i="0" u="none" strike="noStrike" cap="none" normalizeH="0" baseline="0" smtClean="0">
                          <a:ln>
                            <a:noFill/>
                          </a:ln>
                          <a:solidFill>
                            <a:srgbClr val="999999"/>
                          </a:solidFill>
                          <a:effectLst/>
                          <a:latin typeface="Gill Sans MT"/>
                          <a:cs typeface="Times New Roman" pitchFamily="18" charset="0"/>
                        </a:rPr>
                        <a:t>ú</a:t>
                      </a:r>
                      <a:r>
                        <a:rPr kumimoji="0" lang="en-US" sz="1500" b="0" i="0" u="none" strike="noStrike" cap="none" normalizeH="0" baseline="0" smtClean="0">
                          <a:ln>
                            <a:noFill/>
                          </a:ln>
                          <a:solidFill>
                            <a:srgbClr val="999999"/>
                          </a:solidFill>
                          <a:effectLst/>
                          <a:latin typeface="Verdana" pitchFamily="34" charset="0"/>
                          <a:cs typeface="Times New Roman" pitchFamily="18" charset="0"/>
                        </a:rPr>
                        <a:t>bia Michetti, Jennifer Emerick, Ricardo Mesquita e Paulo R. Margotto</a:t>
                      </a:r>
                      <a:endParaRPr kumimoji="0" lang="en-US" sz="1500" b="0" i="0" u="none" strike="noStrike" cap="none" normalizeH="0" baseline="0" smtClean="0">
                        <a:ln>
                          <a:noFill/>
                        </a:ln>
                        <a:solidFill>
                          <a:schemeClr val="tx1"/>
                        </a:solidFill>
                        <a:effectLst/>
                        <a:latin typeface="Gill Sans MT"/>
                        <a:cs typeface="Arial" pitchFamily="34" charset="0"/>
                      </a:endParaRPr>
                    </a:p>
                  </a:txBody>
                  <a:tcPr marL="91430" marR="91430" marT="45716" marB="45716"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800" b="0" i="0" u="none" strike="noStrike" cap="none" normalizeH="0" baseline="0" smtClean="0">
                          <a:ln>
                            <a:noFill/>
                          </a:ln>
                          <a:solidFill>
                            <a:srgbClr val="000000"/>
                          </a:solidFill>
                          <a:effectLst/>
                          <a:latin typeface="Gill Sans MT"/>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marL="91430" marR="91430" marT="45716" marB="45716" horzOverflow="overflow">
                    <a:lnL>
                      <a:noFill/>
                    </a:lnL>
                    <a:lnR>
                      <a:noFill/>
                    </a:lnR>
                    <a:lnT>
                      <a:noFill/>
                    </a:lnT>
                    <a:lnB>
                      <a:noFill/>
                    </a:lnB>
                    <a:lnTlToBr>
                      <a:noFill/>
                    </a:lnTlToBr>
                    <a:lnBlToTr>
                      <a:noFill/>
                    </a:lnBlToTr>
                    <a:solidFill>
                      <a:srgbClr val="E4E4E4"/>
                    </a:solidFill>
                  </a:tcPr>
                </a:tc>
              </a:tr>
            </a:tbl>
          </a:graphicData>
        </a:graphic>
      </p:graphicFrame>
      <p:pic>
        <p:nvPicPr>
          <p:cNvPr id="77830" name="Picture 6" descr="link2">
            <a:hlinkClick r:id="rId2"/>
          </p:cNvPr>
          <p:cNvPicPr>
            <a:picLocks noChangeAspect="1" noChangeArrowheads="1"/>
          </p:cNvPicPr>
          <p:nvPr/>
        </p:nvPicPr>
        <p:blipFill>
          <a:blip r:embed="rId3"/>
          <a:srcRect/>
          <a:stretch>
            <a:fillRect/>
          </a:stretch>
        </p:blipFill>
        <p:spPr bwMode="auto">
          <a:xfrm>
            <a:off x="7762875" y="390525"/>
            <a:ext cx="352425" cy="285750"/>
          </a:xfrm>
          <a:prstGeom prst="rect">
            <a:avLst/>
          </a:prstGeom>
          <a:noFill/>
          <a:ln w="9525">
            <a:noFill/>
            <a:miter lim="800000"/>
            <a:headEnd/>
            <a:tailEnd/>
          </a:ln>
        </p:spPr>
      </p:pic>
      <p:sp>
        <p:nvSpPr>
          <p:cNvPr id="77833" name="AutoShape 9"/>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Grp="1"/>
          </p:cNvSpPr>
          <p:nvPr>
            <p:ph type="body" idx="4294967295"/>
          </p:nvPr>
        </p:nvSpPr>
        <p:spPr/>
        <p:txBody>
          <a:bodyPr lIns="91430" tIns="45716" rIns="91430" bIns="45716"/>
          <a:lstStyle/>
          <a:p>
            <a:pPr marL="533400" indent="-533400" defTabSz="584200"/>
            <a:r>
              <a:rPr lang="pt-BR" sz="2700" i="1" smtClean="0">
                <a:solidFill>
                  <a:schemeClr val="hlink"/>
                </a:solidFill>
              </a:rPr>
              <a:t>Deficiente neurodesenvolvimento ou morte aos 18-22 meses de idade corrigida</a:t>
            </a:r>
            <a:r>
              <a:rPr lang="pt-BR" sz="2700" b="1" i="1" smtClean="0"/>
              <a:t>: a incidência foi </a:t>
            </a:r>
            <a:r>
              <a:rPr lang="pt-BR" sz="2400" b="1" i="1" smtClean="0">
                <a:solidFill>
                  <a:schemeClr val="hlink"/>
                </a:solidFill>
              </a:rPr>
              <a:t>menor nas crianças que receberam terapia antifúngica empírica</a:t>
            </a:r>
            <a:r>
              <a:rPr lang="pt-BR" sz="2700" b="1" i="1" smtClean="0"/>
              <a:t> (50% versos 64% (OR:0,27;IC a 95%:0,08-0,89-P=0,03)</a:t>
            </a:r>
          </a:p>
          <a:p>
            <a:pPr marL="533400" indent="-533400" defTabSz="584200"/>
            <a:r>
              <a:rPr lang="pt-BR" sz="2700" b="1" i="1" smtClean="0"/>
              <a:t>Este resultado não mudou quando foram excluídas 63 crianças que receberam fluconazol profilático  à época da primeira cultura positiva (OR:0,25;IC a 95%: 0,08-0,82 – p=0,02).</a:t>
            </a:r>
          </a:p>
        </p:txBody>
      </p:sp>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3"/>
          <p:cNvSpPr>
            <a:spLocks noGrp="1"/>
          </p:cNvSpPr>
          <p:nvPr>
            <p:ph type="body" sz="half" idx="4294967295"/>
          </p:nvPr>
        </p:nvSpPr>
        <p:spPr>
          <a:xfrm>
            <a:off x="755650" y="2057400"/>
            <a:ext cx="8232775" cy="4800600"/>
          </a:xfrm>
        </p:spPr>
        <p:txBody>
          <a:bodyPr lIns="91430" tIns="45716" rIns="91430" bIns="45716"/>
          <a:lstStyle/>
          <a:p>
            <a:pPr indent="-280988"/>
            <a:r>
              <a:rPr lang="pt-BR" sz="2400" b="1" smtClean="0">
                <a:solidFill>
                  <a:srgbClr val="0000FF"/>
                </a:solidFill>
              </a:rPr>
              <a:t>Como a maioria dos estudos sobre profilaxia, o estudo foi incapaz de demonstrar uma diferença significativa na redução da taxa de mortalidade total com a implementação da profilaxia específica com o fluconazol.</a:t>
            </a:r>
          </a:p>
          <a:p>
            <a:pPr indent="-280988">
              <a:lnSpc>
                <a:spcPct val="80000"/>
              </a:lnSpc>
            </a:pPr>
            <a:r>
              <a:rPr lang="pt-BR" sz="2400" smtClean="0">
                <a:solidFill>
                  <a:srgbClr val="0000FF"/>
                </a:solidFill>
              </a:rPr>
              <a:t>Apesar da proporção de infecção por </a:t>
            </a:r>
            <a:r>
              <a:rPr lang="pt-BR" sz="2400" i="1" smtClean="0">
                <a:solidFill>
                  <a:srgbClr val="0000FF"/>
                </a:solidFill>
              </a:rPr>
              <a:t>C. parapsilosis </a:t>
            </a:r>
            <a:r>
              <a:rPr lang="pt-BR" sz="2400" smtClean="0">
                <a:solidFill>
                  <a:srgbClr val="0000FF"/>
                </a:solidFill>
              </a:rPr>
              <a:t>ter aumentado durante o uso de fluconazol, infecções por outras espécies resistentes ao fluconazol como o </a:t>
            </a:r>
            <a:r>
              <a:rPr lang="pt-BR" sz="2400" i="1" smtClean="0">
                <a:solidFill>
                  <a:srgbClr val="0000FF"/>
                </a:solidFill>
              </a:rPr>
              <a:t>C. glabrata </a:t>
            </a:r>
            <a:r>
              <a:rPr lang="pt-BR" sz="2400" smtClean="0">
                <a:solidFill>
                  <a:srgbClr val="0000FF"/>
                </a:solidFill>
              </a:rPr>
              <a:t>e </a:t>
            </a:r>
            <a:r>
              <a:rPr lang="pt-BR" sz="2400" i="1" smtClean="0">
                <a:solidFill>
                  <a:srgbClr val="0000FF"/>
                </a:solidFill>
              </a:rPr>
              <a:t>C. krusei </a:t>
            </a:r>
            <a:r>
              <a:rPr lang="pt-BR" sz="2400" smtClean="0">
                <a:solidFill>
                  <a:srgbClr val="0000FF"/>
                </a:solidFill>
              </a:rPr>
              <a:t>diminuíram</a:t>
            </a:r>
          </a:p>
          <a:p>
            <a:pPr indent="-280988"/>
            <a:endParaRPr lang="pt-BR" sz="2400" b="1" smtClean="0">
              <a:solidFill>
                <a:srgbClr val="0000FF"/>
              </a:solidFill>
            </a:endParaRPr>
          </a:p>
        </p:txBody>
      </p:sp>
      <p:graphicFrame>
        <p:nvGraphicFramePr>
          <p:cNvPr id="75784" name="Group 8"/>
          <p:cNvGraphicFramePr>
            <a:graphicFrameLocks noGrp="1"/>
          </p:cNvGraphicFramePr>
          <p:nvPr>
            <p:ph sz="half" idx="4294967295"/>
          </p:nvPr>
        </p:nvGraphicFramePr>
        <p:xfrm>
          <a:off x="1042988" y="261938"/>
          <a:ext cx="7470775" cy="1312863"/>
        </p:xfrm>
        <a:graphic>
          <a:graphicData uri="http://schemas.openxmlformats.org/drawingml/2006/table">
            <a:tbl>
              <a:tblPr/>
              <a:tblGrid>
                <a:gridCol w="6680200"/>
                <a:gridCol w="790575"/>
              </a:tblGrid>
              <a:tr h="1312863">
                <a:tc>
                  <a:txBody>
                    <a:bodyPr/>
                    <a:lstStyle/>
                    <a:p>
                      <a:pPr marL="0" marR="0" lvl="0" indent="0" algn="ctr"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1600" b="1" i="0" u="none" strike="noStrike" cap="none" normalizeH="0" baseline="0" smtClean="0">
                          <a:ln>
                            <a:noFill/>
                          </a:ln>
                          <a:solidFill>
                            <a:srgbClr val="999999"/>
                          </a:solidFill>
                          <a:effectLst/>
                          <a:latin typeface="Verdana" pitchFamily="34" charset="0"/>
                          <a:cs typeface="Times New Roman" pitchFamily="18" charset="0"/>
                        </a:rPr>
                        <a:t>Impacto da profilaxia com fluconazol em pr</a:t>
                      </a:r>
                      <a:r>
                        <a:rPr kumimoji="0" lang="en-US" sz="1600" b="1" i="0" u="none" strike="noStrike" cap="none" normalizeH="0" baseline="0" smtClean="0">
                          <a:ln>
                            <a:noFill/>
                          </a:ln>
                          <a:solidFill>
                            <a:srgbClr val="999999"/>
                          </a:solidFill>
                          <a:effectLst/>
                          <a:latin typeface="Gill Sans MT"/>
                          <a:cs typeface="Times New Roman" pitchFamily="18" charset="0"/>
                        </a:rPr>
                        <a:t>é</a:t>
                      </a:r>
                      <a:r>
                        <a:rPr kumimoji="0" lang="en-US" sz="1600" b="1" i="0" u="none" strike="noStrike" cap="none" normalizeH="0" baseline="0" smtClean="0">
                          <a:ln>
                            <a:noFill/>
                          </a:ln>
                          <a:solidFill>
                            <a:srgbClr val="999999"/>
                          </a:solidFill>
                          <a:effectLst/>
                          <a:latin typeface="Verdana" pitchFamily="34" charset="0"/>
                          <a:cs typeface="Times New Roman" pitchFamily="18" charset="0"/>
                        </a:rPr>
                        <a:t>-termos: efic</a:t>
                      </a:r>
                      <a:r>
                        <a:rPr kumimoji="0" lang="en-US" sz="1600" b="1" i="0" u="none" strike="noStrike" cap="none" normalizeH="0" baseline="0" smtClean="0">
                          <a:ln>
                            <a:noFill/>
                          </a:ln>
                          <a:solidFill>
                            <a:srgbClr val="999999"/>
                          </a:solidFill>
                          <a:effectLst/>
                          <a:latin typeface="Gill Sans MT"/>
                          <a:cs typeface="Times New Roman" pitchFamily="18" charset="0"/>
                        </a:rPr>
                        <a:t>á</a:t>
                      </a:r>
                      <a:r>
                        <a:rPr kumimoji="0" lang="en-US" sz="1600" b="1" i="0" u="none" strike="noStrike" cap="none" normalizeH="0" baseline="0" smtClean="0">
                          <a:ln>
                            <a:noFill/>
                          </a:ln>
                          <a:solidFill>
                            <a:srgbClr val="999999"/>
                          </a:solidFill>
                          <a:effectLst/>
                          <a:latin typeface="Verdana" pitchFamily="34" charset="0"/>
                          <a:cs typeface="Times New Roman" pitchFamily="18" charset="0"/>
                        </a:rPr>
                        <a:t>cia de uma abordagem altamente seletiva</a:t>
                      </a:r>
                      <a:r>
                        <a:rPr kumimoji="0" lang="en-US" sz="1600" b="1" i="0" u="none" strike="noStrike" cap="none" normalizeH="0" baseline="0" smtClean="0">
                          <a:ln>
                            <a:noFill/>
                          </a:ln>
                          <a:solidFill>
                            <a:srgbClr val="999999"/>
                          </a:solidFill>
                          <a:effectLst/>
                          <a:latin typeface="Gill Sans MT"/>
                          <a:cs typeface="Times New Roman" pitchFamily="18" charset="0"/>
                        </a:rPr>
                        <a:t> </a:t>
                      </a:r>
                      <a:r>
                        <a:rPr kumimoji="0" lang="en-US"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6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600" b="0" i="0" u="none" strike="noStrike" cap="none" normalizeH="0" baseline="0" smtClean="0">
                          <a:ln>
                            <a:noFill/>
                          </a:ln>
                          <a:solidFill>
                            <a:srgbClr val="999999"/>
                          </a:solidFill>
                          <a:effectLst/>
                          <a:latin typeface="Verdana" pitchFamily="34" charset="0"/>
                          <a:cs typeface="Times New Roman" pitchFamily="18" charset="0"/>
                        </a:rPr>
                        <a:t>Autor(es): Martin A, A Pappas, M Lulic-Botica, G Natarajan. Apresenta</a:t>
                      </a:r>
                      <a:r>
                        <a:rPr kumimoji="0" lang="en-US" sz="1600" b="0" i="0" u="none" strike="noStrike" cap="none" normalizeH="0" baseline="0" smtClean="0">
                          <a:ln>
                            <a:noFill/>
                          </a:ln>
                          <a:solidFill>
                            <a:srgbClr val="999999"/>
                          </a:solidFill>
                          <a:effectLst/>
                          <a:latin typeface="Gill Sans MT"/>
                          <a:cs typeface="Times New Roman" pitchFamily="18" charset="0"/>
                        </a:rPr>
                        <a:t>ç</a:t>
                      </a:r>
                      <a:r>
                        <a:rPr kumimoji="0" lang="en-US" sz="1600" b="0" i="0" u="none" strike="noStrike" cap="none" normalizeH="0" baseline="0" smtClean="0">
                          <a:ln>
                            <a:noFill/>
                          </a:ln>
                          <a:solidFill>
                            <a:srgbClr val="999999"/>
                          </a:solidFill>
                          <a:effectLst/>
                          <a:latin typeface="Verdana" pitchFamily="34" charset="0"/>
                          <a:cs typeface="Times New Roman" pitchFamily="18" charset="0"/>
                        </a:rPr>
                        <a:t>ão:Gabriel Lima, Andr</a:t>
                      </a:r>
                      <a:r>
                        <a:rPr kumimoji="0" lang="en-US" sz="1600" b="0" i="0" u="none" strike="noStrike" cap="none" normalizeH="0" baseline="0" smtClean="0">
                          <a:ln>
                            <a:noFill/>
                          </a:ln>
                          <a:solidFill>
                            <a:srgbClr val="999999"/>
                          </a:solidFill>
                          <a:effectLst/>
                          <a:latin typeface="Gill Sans MT"/>
                          <a:cs typeface="Times New Roman" pitchFamily="18" charset="0"/>
                        </a:rPr>
                        <a:t>é</a:t>
                      </a:r>
                      <a:r>
                        <a:rPr kumimoji="0" lang="en-US" sz="1600" b="0" i="0" u="none" strike="noStrike" cap="none" normalizeH="0" baseline="0" smtClean="0">
                          <a:ln>
                            <a:noFill/>
                          </a:ln>
                          <a:solidFill>
                            <a:srgbClr val="999999"/>
                          </a:solidFill>
                          <a:effectLst/>
                          <a:latin typeface="Verdana" pitchFamily="34" charset="0"/>
                          <a:cs typeface="Times New Roman" pitchFamily="18" charset="0"/>
                        </a:rPr>
                        <a:t> Guerra, Dyego Barbosa, Paulo R. Margotto</a:t>
                      </a:r>
                      <a:endParaRPr kumimoji="0" lang="en-US" sz="1600" b="0" i="0" u="none" strike="noStrike" cap="none" normalizeH="0" baseline="0" smtClean="0">
                        <a:ln>
                          <a:noFill/>
                        </a:ln>
                        <a:solidFill>
                          <a:schemeClr val="tx1"/>
                        </a:solidFill>
                        <a:effectLst/>
                        <a:latin typeface="Gill Sans MT"/>
                        <a:cs typeface="Arial" pitchFamily="34" charset="0"/>
                      </a:endParaRPr>
                    </a:p>
                  </a:txBody>
                  <a:tcPr marL="91430" marR="91430" marT="45716" marB="45716"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2000" b="0" i="0" u="none" strike="noStrike" cap="none" normalizeH="0" baseline="0" smtClean="0">
                          <a:ln>
                            <a:noFill/>
                          </a:ln>
                          <a:solidFill>
                            <a:srgbClr val="000000"/>
                          </a:solidFill>
                          <a:effectLst/>
                          <a:latin typeface="Times New Roman" pitchFamily="18" charset="0"/>
                          <a:cs typeface="Times New Roman" pitchFamily="18" charset="0"/>
                        </a:rPr>
                        <a:t>  </a:t>
                      </a:r>
                    </a:p>
                  </a:txBody>
                  <a:tcPr marL="91430" marR="91430" marT="45716" marB="45716" horzOverflow="overflow">
                    <a:lnL>
                      <a:noFill/>
                    </a:lnL>
                    <a:lnR>
                      <a:noFill/>
                    </a:lnR>
                    <a:lnT>
                      <a:noFill/>
                    </a:lnT>
                    <a:lnB>
                      <a:noFill/>
                    </a:lnB>
                    <a:lnTlToBr>
                      <a:noFill/>
                    </a:lnTlToBr>
                    <a:lnBlToTr>
                      <a:noFill/>
                    </a:lnBlToTr>
                    <a:solidFill>
                      <a:srgbClr val="E4E4E4"/>
                    </a:solidFill>
                  </a:tcPr>
                </a:tc>
              </a:tr>
            </a:tbl>
          </a:graphicData>
        </a:graphic>
      </p:graphicFrame>
      <p:pic>
        <p:nvPicPr>
          <p:cNvPr id="79878" name="Picture 7" descr="link2">
            <a:hlinkClick r:id="rId2"/>
          </p:cNvPr>
          <p:cNvPicPr>
            <a:picLocks noChangeAspect="1" noChangeArrowheads="1"/>
          </p:cNvPicPr>
          <p:nvPr/>
        </p:nvPicPr>
        <p:blipFill>
          <a:blip r:embed="rId3"/>
          <a:srcRect/>
          <a:stretch>
            <a:fillRect/>
          </a:stretch>
        </p:blipFill>
        <p:spPr bwMode="auto">
          <a:xfrm>
            <a:off x="7931150" y="661988"/>
            <a:ext cx="425450" cy="344487"/>
          </a:xfrm>
          <a:prstGeom prst="rect">
            <a:avLst/>
          </a:prstGeom>
          <a:noFill/>
          <a:ln w="9525">
            <a:noFill/>
            <a:miter lim="800000"/>
            <a:headEnd/>
            <a:tailEnd/>
          </a:ln>
        </p:spPr>
      </p:pic>
      <p:sp>
        <p:nvSpPr>
          <p:cNvPr id="79880" name="AutoShape 8"/>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Grp="1"/>
          </p:cNvSpPr>
          <p:nvPr>
            <p:ph type="body" idx="4294967295"/>
          </p:nvPr>
        </p:nvSpPr>
        <p:spPr>
          <a:xfrm>
            <a:off x="573088" y="1555750"/>
            <a:ext cx="8399462" cy="4627563"/>
          </a:xfrm>
        </p:spPr>
        <p:txBody>
          <a:bodyPr lIns="54858" tIns="91430" rIns="91430" bIns="45716"/>
          <a:lstStyle/>
          <a:p>
            <a:pPr marL="438150" indent="-319088"/>
            <a:r>
              <a:rPr lang="pt-BR" sz="2600" smtClean="0">
                <a:solidFill>
                  <a:srgbClr val="FF0066"/>
                </a:solidFill>
              </a:rPr>
              <a:t>Portanto</a:t>
            </a:r>
            <a:r>
              <a:rPr lang="pt-BR" sz="2600" smtClean="0"/>
              <a:t>: com o uso de dose profilática intermitente de fluconazol a RN pré-termos de alto risco, diminuiu a candidíase invasiva  de 15,3% para 6,2% durante o período da profilaxia. </a:t>
            </a:r>
            <a:r>
              <a:rPr lang="pt-BR" sz="2600" smtClean="0">
                <a:solidFill>
                  <a:srgbClr val="FF0066"/>
                </a:solidFill>
              </a:rPr>
              <a:t>No entanto</a:t>
            </a:r>
            <a:r>
              <a:rPr lang="pt-BR" sz="2600" smtClean="0"/>
              <a:t>, </a:t>
            </a:r>
            <a:r>
              <a:rPr lang="pt-BR" sz="2600" smtClean="0">
                <a:solidFill>
                  <a:srgbClr val="FF0066"/>
                </a:solidFill>
              </a:rPr>
              <a:t>a duração da nutrição parenteral, do cateter central e as taxas de enterocolite necrosante foram significativamente </a:t>
            </a:r>
            <a:r>
              <a:rPr lang="pt-BR" sz="2600" b="1" smtClean="0">
                <a:solidFill>
                  <a:srgbClr val="FF0066"/>
                </a:solidFill>
              </a:rPr>
              <a:t>maiores</a:t>
            </a:r>
            <a:r>
              <a:rPr lang="pt-BR" sz="2600" smtClean="0">
                <a:solidFill>
                  <a:srgbClr val="FF0066"/>
                </a:solidFill>
              </a:rPr>
              <a:t> no período da profilaxia, além de </a:t>
            </a:r>
            <a:r>
              <a:rPr lang="pt-BR" sz="2600" b="1" smtClean="0">
                <a:solidFill>
                  <a:srgbClr val="FF0066"/>
                </a:solidFill>
              </a:rPr>
              <a:t>não ocorrer diminuição na mortalidade, </a:t>
            </a:r>
            <a:r>
              <a:rPr lang="pt-BR" sz="2600" smtClean="0">
                <a:solidFill>
                  <a:srgbClr val="FF0066"/>
                </a:solidFill>
              </a:rPr>
              <a:t>sem diferença no tempo de internação e </a:t>
            </a:r>
            <a:r>
              <a:rPr lang="pt-BR" sz="2600" b="1" smtClean="0">
                <a:solidFill>
                  <a:srgbClr val="FF0066"/>
                </a:solidFill>
              </a:rPr>
              <a:t>maior necessidade de 3 antifúngicos no grupo  do fluconazol  profilático.</a:t>
            </a:r>
          </a:p>
        </p:txBody>
      </p:sp>
      <p:sp>
        <p:nvSpPr>
          <p:cNvPr id="80899" name="Text Box 4"/>
          <p:cNvSpPr txBox="1">
            <a:spLocks noChangeArrowheads="1"/>
          </p:cNvSpPr>
          <p:nvPr/>
        </p:nvSpPr>
        <p:spPr bwMode="auto">
          <a:xfrm>
            <a:off x="1258888" y="549275"/>
            <a:ext cx="2867025" cy="455613"/>
          </a:xfrm>
          <a:prstGeom prst="rect">
            <a:avLst/>
          </a:prstGeom>
          <a:noFill/>
          <a:ln w="9525">
            <a:noFill/>
            <a:miter lim="800000"/>
            <a:headEnd/>
            <a:tailEnd/>
          </a:ln>
        </p:spPr>
        <p:txBody>
          <a:bodyPr wrap="none" lIns="91430" tIns="45716" rIns="91430" bIns="45716">
            <a:spAutoFit/>
          </a:bodyPr>
          <a:lstStyle/>
          <a:p>
            <a:r>
              <a:rPr lang="pt-BR" sz="2400" b="1" i="1">
                <a:solidFill>
                  <a:srgbClr val="0000FF"/>
                </a:solidFill>
                <a:ea typeface="Palatino"/>
                <a:sym typeface="Palatino"/>
              </a:rPr>
              <a:t>Sob outro olhar</a:t>
            </a:r>
            <a:r>
              <a:rPr lang="pt-BR" sz="2400" b="1">
                <a:solidFill>
                  <a:srgbClr val="0000FF"/>
                </a:solidFill>
                <a:ea typeface="Palatino"/>
                <a:sym typeface="Palatino"/>
              </a:rPr>
              <a:t>.....</a:t>
            </a:r>
          </a:p>
        </p:txBody>
      </p:sp>
      <p:sp>
        <p:nvSpPr>
          <p:cNvPr id="80900" name="Text Box 4"/>
          <p:cNvSpPr txBox="1">
            <a:spLocks noChangeArrowheads="1"/>
          </p:cNvSpPr>
          <p:nvPr/>
        </p:nvSpPr>
        <p:spPr bwMode="auto">
          <a:xfrm>
            <a:off x="7734300" y="6381750"/>
            <a:ext cx="1409700" cy="274638"/>
          </a:xfrm>
          <a:prstGeom prst="rect">
            <a:avLst/>
          </a:prstGeom>
          <a:noFill/>
          <a:ln w="9525">
            <a:noFill/>
            <a:miter lim="800000"/>
            <a:headEnd/>
            <a:tailEnd/>
          </a:ln>
        </p:spPr>
        <p:txBody>
          <a:bodyPr wrap="none" lIns="91430" tIns="45716" rIns="91430" bIns="45716">
            <a:spAutoFit/>
          </a:bodyPr>
          <a:lstStyle/>
          <a:p>
            <a:r>
              <a:rPr lang="pt-BR" sz="1200">
                <a:ea typeface="Palatino"/>
                <a:sym typeface="Palatino"/>
              </a:rPr>
              <a:t>Paulo R. Margotto</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3"/>
          <p:cNvSpPr>
            <a:spLocks noGrp="1"/>
          </p:cNvSpPr>
          <p:nvPr>
            <p:ph type="body" idx="4294967295"/>
          </p:nvPr>
        </p:nvSpPr>
        <p:spPr>
          <a:xfrm>
            <a:off x="914400" y="836613"/>
            <a:ext cx="8229600" cy="4525962"/>
          </a:xfrm>
        </p:spPr>
        <p:txBody>
          <a:bodyPr lIns="54858" tIns="91430" rIns="91430" bIns="45716"/>
          <a:lstStyle/>
          <a:p>
            <a:pPr marL="438150" indent="-319088"/>
            <a:r>
              <a:rPr lang="pt-BR" smtClean="0">
                <a:hlinkClick r:id="rId2"/>
              </a:rPr>
              <a:t>European survey on the use of prophylactic fluconazole in neonatal intensive care units.</a:t>
            </a:r>
            <a:endParaRPr lang="pt-BR" smtClean="0"/>
          </a:p>
          <a:p>
            <a:pPr marL="438150" indent="-319088"/>
            <a:r>
              <a:rPr lang="pt-BR" smtClean="0"/>
              <a:t>Kaguelidou F, Pandolfini C, Manzoni P, Choonara I, Bonati M, Jacqz-Aigrain E.</a:t>
            </a:r>
          </a:p>
          <a:p>
            <a:pPr marL="438150" indent="-319088"/>
            <a:r>
              <a:rPr lang="pt-BR" smtClean="0"/>
              <a:t>Eur J Pediatr. 2011 Sep 14. [publicação online)]</a:t>
            </a:r>
          </a:p>
        </p:txBody>
      </p:sp>
      <p:sp>
        <p:nvSpPr>
          <p:cNvPr id="82947" name="Text Box 5"/>
          <p:cNvSpPr txBox="1">
            <a:spLocks noChangeArrowheads="1"/>
          </p:cNvSpPr>
          <p:nvPr/>
        </p:nvSpPr>
        <p:spPr bwMode="auto">
          <a:xfrm>
            <a:off x="901700" y="207963"/>
            <a:ext cx="1847850" cy="552450"/>
          </a:xfrm>
          <a:prstGeom prst="rect">
            <a:avLst/>
          </a:prstGeom>
          <a:noFill/>
          <a:ln w="9525">
            <a:noFill/>
            <a:miter lim="800000"/>
            <a:headEnd/>
            <a:tailEnd/>
          </a:ln>
        </p:spPr>
        <p:txBody>
          <a:bodyPr wrap="none" lIns="91430" tIns="45716" rIns="91430" bIns="45716">
            <a:spAutoFit/>
          </a:bodyPr>
          <a:lstStyle/>
          <a:p>
            <a:pPr algn="ctr"/>
            <a:r>
              <a:rPr lang="pt-BR" b="1">
                <a:solidFill>
                  <a:srgbClr val="0033CC"/>
                </a:solidFill>
                <a:ea typeface="Palatino"/>
                <a:sym typeface="Palatino"/>
              </a:rPr>
              <a:t>Artigo Integral!</a:t>
            </a:r>
          </a:p>
          <a:p>
            <a:pPr algn="ctr"/>
            <a:endParaRPr lang="pt-BR" sz="1200" b="1">
              <a:solidFill>
                <a:srgbClr val="0033CC"/>
              </a:solidFill>
              <a:ea typeface="Palatino"/>
              <a:sym typeface="Palatino"/>
            </a:endParaRPr>
          </a:p>
        </p:txBody>
      </p:sp>
      <p:sp>
        <p:nvSpPr>
          <p:cNvPr id="82948" name="AutoShape 6"/>
          <p:cNvSpPr>
            <a:spLocks noChangeArrowheads="1"/>
          </p:cNvSpPr>
          <p:nvPr/>
        </p:nvSpPr>
        <p:spPr bwMode="auto">
          <a:xfrm>
            <a:off x="0" y="0"/>
            <a:ext cx="914400" cy="914400"/>
          </a:xfrm>
          <a:prstGeom prst="lightningBolt">
            <a:avLst/>
          </a:prstGeom>
          <a:solidFill>
            <a:schemeClr val="accent1"/>
          </a:solidFill>
          <a:ln w="9525">
            <a:solidFill>
              <a:srgbClr val="FF0066"/>
            </a:solidFill>
            <a:miter lim="800000"/>
            <a:headEnd/>
            <a:tailEnd/>
          </a:ln>
        </p:spPr>
        <p:txBody>
          <a:bodyPr wrap="none" lIns="91430" tIns="45716" rIns="91430" bIns="45716" anchor="ctr"/>
          <a:lstStyle/>
          <a:p>
            <a:endParaRPr lang="pt-BR">
              <a:ea typeface="Palatino"/>
              <a:sym typeface="Palatino"/>
            </a:endParaRPr>
          </a:p>
        </p:txBody>
      </p:sp>
      <p:sp>
        <p:nvSpPr>
          <p:cNvPr id="82950" name="AutoShape 6"/>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idx="4294967295"/>
          </p:nvPr>
        </p:nvSpPr>
        <p:spPr bwMode="auto">
          <a:xfrm>
            <a:off x="457026" y="152229"/>
            <a:ext cx="8229774" cy="1251589"/>
          </a:xfrm>
          <a:ln>
            <a:miter lim="800000"/>
            <a:headEnd/>
            <a:tailEnd/>
          </a:ln>
        </p:spPr>
        <p:txBody>
          <a:bodyPr vert="horz" wrap="square" lIns="91440" tIns="45720" rIns="45720" bIns="45720" numCol="1" rtlCol="0" anchorCtr="0" compatLnSpc="1">
            <a:prstTxWarp prst="textNoShape">
              <a:avLst/>
            </a:prstTxWarp>
            <a:scene3d>
              <a:camera prst="orthographicFront"/>
              <a:lightRig rig="threePt" dir="t">
                <a:rot lat="0" lon="0" rev="4800000"/>
              </a:lightRig>
            </a:scene3d>
            <a:sp3d prstMaterial="matte">
              <a:bevelT w="50800" h="10160"/>
            </a:sp3d>
          </a:bodyPr>
          <a:lstStyle/>
          <a:p>
            <a:pPr algn="ctr">
              <a:defRPr/>
            </a:pPr>
            <a:r>
              <a:rPr lang="pt-BR" sz="2800" b="1" dirty="0" smtClean="0">
                <a:solidFill>
                  <a:srgbClr val="FFC800"/>
                </a:solidFill>
                <a:effectLst/>
                <a:sym typeface="Palatino"/>
                <a:hlinkClick r:id="rId2"/>
              </a:rPr>
              <a:t>European survey on the use of prophylactic fluconazole in neonatal intensive care units.</a:t>
            </a:r>
            <a:endParaRPr lang="pt-BR" sz="2800" b="1" dirty="0" smtClean="0">
              <a:solidFill>
                <a:srgbClr val="FFC800"/>
              </a:solidFill>
              <a:effectLst/>
              <a:sym typeface="Palatino"/>
            </a:endParaRPr>
          </a:p>
        </p:txBody>
      </p:sp>
      <p:sp>
        <p:nvSpPr>
          <p:cNvPr id="83971" name="Rectangle 3"/>
          <p:cNvSpPr>
            <a:spLocks noGrp="1"/>
          </p:cNvSpPr>
          <p:nvPr>
            <p:ph type="body" idx="4294967295"/>
          </p:nvPr>
        </p:nvSpPr>
        <p:spPr/>
        <p:txBody>
          <a:bodyPr lIns="54858" tIns="91430" rIns="91430" bIns="45716"/>
          <a:lstStyle/>
          <a:p>
            <a:pPr marL="438150" indent="-319088">
              <a:lnSpc>
                <a:spcPct val="80000"/>
              </a:lnSpc>
            </a:pPr>
            <a:r>
              <a:rPr lang="pt-BR" sz="2700" smtClean="0"/>
              <a:t>O levantamento europeu realizado por Kaguelidou et al em 28 países sobre a prática do uso da profilaxia antifúngica entre UTI Neonatais níveis II e III mostrou que  </a:t>
            </a:r>
            <a:r>
              <a:rPr lang="pt-BR" sz="2700" smtClean="0">
                <a:solidFill>
                  <a:srgbClr val="FF0066"/>
                </a:solidFill>
              </a:rPr>
              <a:t>esta prática ocorre em 55%</a:t>
            </a:r>
            <a:r>
              <a:rPr lang="pt-BR" sz="2700" smtClean="0"/>
              <a:t> dos neonatologistas que responderam ao questionário, sendo o fluconazol o agente mais usado (92%). </a:t>
            </a:r>
            <a:r>
              <a:rPr lang="pt-BR" sz="2700" smtClean="0">
                <a:solidFill>
                  <a:srgbClr val="FF0066"/>
                </a:solidFill>
              </a:rPr>
              <a:t>Todos responderam que são necessários mais ensaios para o estabelecimento da eficácia desta profilaxia.</a:t>
            </a:r>
            <a:r>
              <a:rPr lang="pt-BR" sz="2700" smtClean="0"/>
              <a:t> Os autores observaram variação no esquema de dose, na frequência de administração e na duração da profilaxia  e inclusive na via (endovenoso ou oral)</a:t>
            </a:r>
          </a:p>
        </p:txBody>
      </p:sp>
      <p:sp>
        <p:nvSpPr>
          <p:cNvPr id="83973" name="AutoShape 5"/>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p:cNvSpPr>
            <a:spLocks noGrp="1"/>
          </p:cNvSpPr>
          <p:nvPr>
            <p:ph type="body" idx="4294967295"/>
          </p:nvPr>
        </p:nvSpPr>
        <p:spPr>
          <a:xfrm>
            <a:off x="914400" y="1268413"/>
            <a:ext cx="8229600" cy="5083175"/>
          </a:xfrm>
        </p:spPr>
        <p:txBody>
          <a:bodyPr lIns="54858" tIns="91430" rIns="91430" bIns="45716"/>
          <a:lstStyle/>
          <a:p>
            <a:pPr marL="438150" indent="-319088" algn="ctr">
              <a:lnSpc>
                <a:spcPct val="80000"/>
              </a:lnSpc>
              <a:buFont typeface="Wingdings 2" pitchFamily="18" charset="2"/>
              <a:buNone/>
            </a:pPr>
            <a:r>
              <a:rPr lang="pt-BR" sz="2400" b="1" smtClean="0">
                <a:solidFill>
                  <a:srgbClr val="FF0066"/>
                </a:solidFill>
              </a:rPr>
              <a:t>O que está faltando na literatura médica para maior aderência a esta prática?</a:t>
            </a:r>
          </a:p>
          <a:p>
            <a:pPr marL="438150" indent="-319088">
              <a:lnSpc>
                <a:spcPct val="80000"/>
              </a:lnSpc>
              <a:buFont typeface="Wingdings 2" pitchFamily="18" charset="2"/>
              <a:buNone/>
            </a:pPr>
            <a:r>
              <a:rPr lang="pt-BR" sz="1800" smtClean="0"/>
              <a:t>O uso do fluconazol profilático é baseado em ensaios controlados randomizados  (alto nível de evidência) que envolveram 656 neonatos. Metanálise destes ensaios demonstraram que o uso profilático do fluconazol reduz a incidência de candidíase invasiva nos RNMBP em comparação com os controles, com número necessário para tratar de 11 (ou seja, você precisa tratar 11 RN para evitar uma candidíase invasiva).</a:t>
            </a:r>
          </a:p>
          <a:p>
            <a:pPr marL="438150" indent="-319088" algn="ctr">
              <a:lnSpc>
                <a:spcPct val="80000"/>
              </a:lnSpc>
              <a:buFont typeface="Wingdings 2" pitchFamily="18" charset="2"/>
              <a:buNone/>
            </a:pPr>
            <a:r>
              <a:rPr lang="pt-BR" sz="1800" smtClean="0">
                <a:solidFill>
                  <a:srgbClr val="FF0066"/>
                </a:solidFill>
              </a:rPr>
              <a:t>Então,porque os neonatologistas julgam estes dados ainda insuficientes? O que está faltando?</a:t>
            </a:r>
          </a:p>
          <a:p>
            <a:pPr marL="438150" indent="-319088">
              <a:lnSpc>
                <a:spcPct val="80000"/>
              </a:lnSpc>
              <a:buFont typeface="Wingdings 2" pitchFamily="18" charset="2"/>
              <a:buNone/>
            </a:pPr>
            <a:r>
              <a:rPr lang="pt-BR" sz="1800" smtClean="0"/>
              <a:t>-primeiro, não foi demonstrada  diminuição significativa na mortalidade</a:t>
            </a:r>
          </a:p>
          <a:p>
            <a:pPr marL="438150" indent="-319088">
              <a:lnSpc>
                <a:spcPct val="80000"/>
              </a:lnSpc>
              <a:buFont typeface="Wingdings 2" pitchFamily="18" charset="2"/>
              <a:buNone/>
            </a:pPr>
            <a:r>
              <a:rPr lang="pt-BR" sz="1800" smtClean="0"/>
              <a:t>-não foram publicados dados prognósticos a longo prazo, como sobrevivência livre de desabilidade</a:t>
            </a:r>
          </a:p>
          <a:p>
            <a:pPr marL="438150" indent="-319088">
              <a:lnSpc>
                <a:spcPct val="80000"/>
              </a:lnSpc>
              <a:buFont typeface="Wingdings 2" pitchFamily="18" charset="2"/>
              <a:buNone/>
            </a:pPr>
            <a:r>
              <a:rPr lang="pt-BR" sz="1800" smtClean="0"/>
              <a:t>-os ensaios controlados e randomizados não tiveram poder para  realizar análise de subgrupos e o papel da colonização na progressão da doença</a:t>
            </a:r>
          </a:p>
          <a:p>
            <a:pPr marL="438150" indent="-319088">
              <a:lnSpc>
                <a:spcPct val="80000"/>
              </a:lnSpc>
              <a:buFont typeface="Wingdings 2" pitchFamily="18" charset="2"/>
              <a:buNone/>
            </a:pPr>
            <a:r>
              <a:rPr lang="pt-BR" sz="1800" smtClean="0"/>
              <a:t>-falta segurança dos dados farmacocinéticos  do fluconazol para RN &lt;750g</a:t>
            </a:r>
          </a:p>
          <a:p>
            <a:pPr marL="438150" indent="-319088" algn="ctr">
              <a:lnSpc>
                <a:spcPct val="80000"/>
              </a:lnSpc>
              <a:buFont typeface="Wingdings 2" pitchFamily="18" charset="2"/>
              <a:buNone/>
            </a:pPr>
            <a:r>
              <a:rPr lang="pt-BR" sz="1800" smtClean="0">
                <a:solidFill>
                  <a:srgbClr val="0033CC"/>
                </a:solidFill>
              </a:rPr>
              <a:t>Estes fatos podem explicar parcialmente porque as Sociedades Pediátricas não emitiram recomendações sobre a profilaxia antifúngica em um subgrupo seletivo alvo de recém-nascidos </a:t>
            </a:r>
          </a:p>
        </p:txBody>
      </p:sp>
      <p:sp>
        <p:nvSpPr>
          <p:cNvPr id="64516" name="Rectangle 4"/>
          <p:cNvSpPr>
            <a:spLocks noGrp="1"/>
          </p:cNvSpPr>
          <p:nvPr>
            <p:ph type="title" idx="4294967295"/>
          </p:nvPr>
        </p:nvSpPr>
        <p:spPr bwMode="auto">
          <a:xfrm>
            <a:off x="761827" y="122532"/>
            <a:ext cx="8229303" cy="1250187"/>
          </a:xfrm>
          <a:ln>
            <a:miter lim="800000"/>
            <a:headEnd/>
            <a:tailEnd/>
          </a:ln>
        </p:spPr>
        <p:txBody>
          <a:bodyPr vert="horz" wrap="square" lIns="91440" tIns="45720" rIns="45720" bIns="45720" numCol="1" rtlCol="0" anchorCtr="0" compatLnSpc="1">
            <a:prstTxWarp prst="textNoShape">
              <a:avLst/>
            </a:prstTxWarp>
            <a:scene3d>
              <a:camera prst="orthographicFront"/>
              <a:lightRig rig="threePt" dir="t">
                <a:rot lat="0" lon="0" rev="4800000"/>
              </a:lightRig>
            </a:scene3d>
            <a:sp3d prstMaterial="matte">
              <a:bevelT w="50800" h="10160"/>
            </a:sp3d>
          </a:bodyPr>
          <a:lstStyle/>
          <a:p>
            <a:pPr algn="ctr">
              <a:defRPr/>
            </a:pPr>
            <a:r>
              <a:rPr lang="pt-BR" sz="2800" b="1" dirty="0" smtClean="0">
                <a:solidFill>
                  <a:srgbClr val="FFC800"/>
                </a:solidFill>
                <a:effectLst/>
                <a:sym typeface="Palatino"/>
                <a:hlinkClick r:id="rId2"/>
              </a:rPr>
              <a:t>European survey on the use of prophylactic fluconazole in neonatal intensive care units.</a:t>
            </a:r>
            <a:endParaRPr lang="pt-BR" sz="2800" b="1" dirty="0" smtClean="0">
              <a:solidFill>
                <a:srgbClr val="FFC800"/>
              </a:solidFill>
              <a:effectLst/>
              <a:sym typeface="Palatino"/>
            </a:endParaRPr>
          </a:p>
        </p:txBody>
      </p:sp>
      <p:sp>
        <p:nvSpPr>
          <p:cNvPr id="84997" name="AutoShape 5"/>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p:cNvSpPr>
          <p:nvPr>
            <p:ph type="body" idx="4294967295"/>
          </p:nvPr>
        </p:nvSpPr>
        <p:spPr/>
        <p:txBody>
          <a:bodyPr lIns="54858" tIns="91430" rIns="91430" bIns="45716"/>
          <a:lstStyle/>
          <a:p>
            <a:pPr marL="438150" indent="-319088" algn="ctr">
              <a:buFont typeface="Wingdings 2" pitchFamily="18" charset="2"/>
              <a:buNone/>
            </a:pPr>
            <a:r>
              <a:rPr lang="pt-BR" smtClean="0">
                <a:solidFill>
                  <a:srgbClr val="FF0066"/>
                </a:solidFill>
              </a:rPr>
              <a:t>O que alegaram os neonatologistas que não usam?</a:t>
            </a:r>
          </a:p>
          <a:p>
            <a:pPr marL="438150" indent="-319088"/>
            <a:r>
              <a:rPr lang="pt-BR" smtClean="0"/>
              <a:t>-baixa incidência de candidíase na Unidade</a:t>
            </a:r>
          </a:p>
          <a:p>
            <a:pPr marL="438150" indent="-319088"/>
            <a:r>
              <a:rPr lang="pt-BR" smtClean="0"/>
              <a:t>-risco de aumento de resistência</a:t>
            </a:r>
          </a:p>
          <a:p>
            <a:pPr marL="438150" indent="-319088"/>
            <a:r>
              <a:rPr lang="pt-BR" smtClean="0"/>
              <a:t>ausência de recomendações específicas das Sociedades Pediátricas</a:t>
            </a:r>
          </a:p>
        </p:txBody>
      </p:sp>
      <p:pic>
        <p:nvPicPr>
          <p:cNvPr id="86019" name="Rectangle 4"/>
          <p:cNvPicPr>
            <a:picLocks noGrp="1" noChangeArrowheads="1"/>
          </p:cNvPicPr>
          <p:nvPr>
            <p:ph type="title" idx="4294967295"/>
          </p:nvPr>
        </p:nvPicPr>
        <p:blipFill>
          <a:blip r:embed="rId2"/>
          <a:srcRect/>
          <a:stretch>
            <a:fillRect/>
          </a:stretch>
        </p:blipFill>
        <p:spPr bwMode="auto">
          <a:xfrm>
            <a:off x="798513" y="0"/>
            <a:ext cx="8345487" cy="1262063"/>
          </a:xfrm>
        </p:spPr>
      </p:pic>
      <p:sp>
        <p:nvSpPr>
          <p:cNvPr id="86021" name="AutoShape 5"/>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959" name="Group 15"/>
          <p:cNvGraphicFramePr>
            <a:graphicFrameLocks noGrp="1"/>
          </p:cNvGraphicFramePr>
          <p:nvPr/>
        </p:nvGraphicFramePr>
        <p:xfrm>
          <a:off x="1116013" y="188913"/>
          <a:ext cx="7034212" cy="915988"/>
        </p:xfrm>
        <a:graphic>
          <a:graphicData uri="http://schemas.openxmlformats.org/drawingml/2006/table">
            <a:tbl>
              <a:tblPr/>
              <a:tblGrid>
                <a:gridCol w="6118225"/>
                <a:gridCol w="915987"/>
              </a:tblGrid>
              <a:tr h="915988">
                <a:tc>
                  <a:txBody>
                    <a:bodyPr/>
                    <a:lstStyle/>
                    <a:p>
                      <a:pPr marL="0" marR="0" lvl="0" indent="0" algn="l"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r>
                        <a:rPr kumimoji="0" lang="pt-BR" sz="1200" b="1" i="0" u="none" strike="noStrike" cap="none" normalizeH="0" baseline="0" smtClean="0">
                          <a:ln>
                            <a:noFill/>
                          </a:ln>
                          <a:solidFill>
                            <a:srgbClr val="999999"/>
                          </a:solidFill>
                          <a:effectLst/>
                          <a:latin typeface="Verdana" pitchFamily="34" charset="0"/>
                          <a:cs typeface="Arial" pitchFamily="34" charset="0"/>
                        </a:rPr>
                        <a:t>Protocolo emp</a:t>
                      </a:r>
                      <a:r>
                        <a:rPr kumimoji="0" lang="pt-BR" sz="1200" b="1" i="0" u="none" strike="noStrike" cap="none" normalizeH="0" baseline="0" smtClean="0">
                          <a:ln>
                            <a:noFill/>
                          </a:ln>
                          <a:solidFill>
                            <a:srgbClr val="999999"/>
                          </a:solidFill>
                          <a:effectLst/>
                          <a:latin typeface="Gill Sans MT"/>
                          <a:cs typeface="Arial" pitchFamily="34" charset="0"/>
                        </a:rPr>
                        <a:t>í</a:t>
                      </a:r>
                      <a:r>
                        <a:rPr kumimoji="0" lang="pt-BR" sz="1200" b="1" i="0" u="none" strike="noStrike" cap="none" normalizeH="0" baseline="0" smtClean="0">
                          <a:ln>
                            <a:noFill/>
                          </a:ln>
                          <a:solidFill>
                            <a:srgbClr val="999999"/>
                          </a:solidFill>
                          <a:effectLst/>
                          <a:latin typeface="Verdana" pitchFamily="34" charset="0"/>
                          <a:cs typeface="Arial" pitchFamily="34" charset="0"/>
                        </a:rPr>
                        <a:t>rico para o tratamento de infec</a:t>
                      </a:r>
                      <a:r>
                        <a:rPr kumimoji="0" lang="pt-BR" sz="1200" b="1" i="0" u="none" strike="noStrike" cap="none" normalizeH="0" baseline="0" smtClean="0">
                          <a:ln>
                            <a:noFill/>
                          </a:ln>
                          <a:solidFill>
                            <a:srgbClr val="999999"/>
                          </a:solidFill>
                          <a:effectLst/>
                          <a:latin typeface="Gill Sans MT"/>
                          <a:cs typeface="Arial" pitchFamily="34" charset="0"/>
                        </a:rPr>
                        <a:t>ç</a:t>
                      </a:r>
                      <a:r>
                        <a:rPr kumimoji="0" lang="pt-BR" sz="1200" b="1" i="0" u="none" strike="noStrike" cap="none" normalizeH="0" baseline="0" smtClean="0">
                          <a:ln>
                            <a:noFill/>
                          </a:ln>
                          <a:solidFill>
                            <a:srgbClr val="999999"/>
                          </a:solidFill>
                          <a:effectLst/>
                          <a:latin typeface="Verdana" pitchFamily="34" charset="0"/>
                          <a:cs typeface="Arial" pitchFamily="34" charset="0"/>
                        </a:rPr>
                        <a:t>ão por </a:t>
                      </a:r>
                      <a:r>
                        <a:rPr kumimoji="0" lang="pt-BR" sz="1200" b="1" i="1" u="none" strike="noStrike" cap="none" normalizeH="0" baseline="0" smtClean="0">
                          <a:ln>
                            <a:noFill/>
                          </a:ln>
                          <a:solidFill>
                            <a:srgbClr val="999999"/>
                          </a:solidFill>
                          <a:effectLst/>
                          <a:latin typeface="Verdana" pitchFamily="34" charset="0"/>
                          <a:cs typeface="Arial" pitchFamily="34" charset="0"/>
                        </a:rPr>
                        <a:t>Candida</a:t>
                      </a:r>
                      <a:r>
                        <a:rPr kumimoji="0" lang="pt-BR" sz="1200" b="1" i="0" u="none" strike="noStrike" cap="none" normalizeH="0" baseline="0" smtClean="0">
                          <a:ln>
                            <a:noFill/>
                          </a:ln>
                          <a:solidFill>
                            <a:srgbClr val="999999"/>
                          </a:solidFill>
                          <a:effectLst/>
                          <a:latin typeface="Verdana" pitchFamily="34" charset="0"/>
                          <a:cs typeface="Arial" pitchFamily="34" charset="0"/>
                        </a:rPr>
                        <a:t> em rec</a:t>
                      </a:r>
                      <a:r>
                        <a:rPr kumimoji="0" lang="pt-BR" sz="1200" b="1" i="0" u="none" strike="noStrike" cap="none" normalizeH="0" baseline="0" smtClean="0">
                          <a:ln>
                            <a:noFill/>
                          </a:ln>
                          <a:solidFill>
                            <a:srgbClr val="999999"/>
                          </a:solidFill>
                          <a:effectLst/>
                          <a:latin typeface="Gill Sans MT"/>
                          <a:cs typeface="Arial" pitchFamily="34" charset="0"/>
                        </a:rPr>
                        <a:t>é</a:t>
                      </a:r>
                      <a:r>
                        <a:rPr kumimoji="0" lang="pt-BR" sz="1200" b="1" i="0" u="none" strike="noStrike" cap="none" normalizeH="0" baseline="0" smtClean="0">
                          <a:ln>
                            <a:noFill/>
                          </a:ln>
                          <a:solidFill>
                            <a:srgbClr val="999999"/>
                          </a:solidFill>
                          <a:effectLst/>
                          <a:latin typeface="Verdana" pitchFamily="34" charset="0"/>
                          <a:cs typeface="Arial" pitchFamily="34" charset="0"/>
                        </a:rPr>
                        <a:t>m-nascidos de alto risco</a:t>
                      </a:r>
                      <a:r>
                        <a:rPr kumimoji="0" lang="pt-BR" sz="1200" b="0" i="0" u="none" strike="noStrike" cap="none" normalizeH="0" baseline="0" smtClean="0">
                          <a:ln>
                            <a:noFill/>
                          </a:ln>
                          <a:solidFill>
                            <a:schemeClr val="tx1"/>
                          </a:solidFill>
                          <a:effectLst/>
                          <a:latin typeface="Arial" pitchFamily="34" charset="0"/>
                          <a:cs typeface="Arial" pitchFamily="34" charset="0"/>
                        </a:rPr>
                        <a:t/>
                      </a:r>
                      <a:br>
                        <a:rPr kumimoji="0" lang="pt-BR" sz="1200" b="0" i="0" u="none" strike="noStrike" cap="none" normalizeH="0" baseline="0" smtClean="0">
                          <a:ln>
                            <a:noFill/>
                          </a:ln>
                          <a:solidFill>
                            <a:schemeClr val="tx1"/>
                          </a:solidFill>
                          <a:effectLst/>
                          <a:latin typeface="Arial" pitchFamily="34" charset="0"/>
                          <a:cs typeface="Arial" pitchFamily="34" charset="0"/>
                        </a:rPr>
                      </a:br>
                      <a:r>
                        <a:rPr kumimoji="0" lang="pt-BR" sz="1200" b="0" i="0" u="none" strike="noStrike" cap="none" normalizeH="0" baseline="0" smtClean="0">
                          <a:ln>
                            <a:noFill/>
                          </a:ln>
                          <a:solidFill>
                            <a:srgbClr val="999999"/>
                          </a:solidFill>
                          <a:effectLst/>
                          <a:latin typeface="Verdana" pitchFamily="34" charset="0"/>
                          <a:cs typeface="Arial" pitchFamily="34" charset="0"/>
                        </a:rPr>
                        <a:t>Autor(es): Procianoy RS, En</a:t>
                      </a:r>
                      <a:r>
                        <a:rPr kumimoji="0" lang="pt-BR" sz="1200" b="0" i="0" u="none" strike="noStrike" cap="none" normalizeH="0" baseline="0" smtClean="0">
                          <a:ln>
                            <a:noFill/>
                          </a:ln>
                          <a:solidFill>
                            <a:srgbClr val="999999"/>
                          </a:solidFill>
                          <a:effectLst/>
                          <a:latin typeface="Gill Sans MT"/>
                          <a:cs typeface="Arial" pitchFamily="34" charset="0"/>
                        </a:rPr>
                        <a:t>é</a:t>
                      </a:r>
                      <a:r>
                        <a:rPr kumimoji="0" lang="pt-BR" sz="1200" b="0" i="0" u="none" strike="noStrike" cap="none" normalizeH="0" baseline="0" smtClean="0">
                          <a:ln>
                            <a:noFill/>
                          </a:ln>
                          <a:solidFill>
                            <a:srgbClr val="999999"/>
                          </a:solidFill>
                          <a:effectLst/>
                          <a:latin typeface="Verdana" pitchFamily="34" charset="0"/>
                          <a:cs typeface="Arial" pitchFamily="34" charset="0"/>
                        </a:rPr>
                        <a:t>as MV, Silveira RC.</a:t>
                      </a:r>
                      <a:r>
                        <a:rPr kumimoji="0" lang="pt-BR" sz="1800" b="0" i="0" u="none" strike="noStrike" cap="none" normalizeH="0" baseline="0" smtClean="0">
                          <a:ln>
                            <a:noFill/>
                          </a:ln>
                          <a:solidFill>
                            <a:srgbClr val="999999"/>
                          </a:solidFill>
                          <a:effectLst/>
                          <a:latin typeface="Verdana" pitchFamily="34" charset="0"/>
                          <a:cs typeface="Arial" pitchFamily="34" charset="0"/>
                        </a:rPr>
                        <a:t> </a:t>
                      </a:r>
                      <a:r>
                        <a:rPr kumimoji="0" lang="pt-BR" sz="1200" b="0" i="0" u="none" strike="noStrike" cap="none" normalizeH="0" baseline="0" smtClean="0">
                          <a:ln>
                            <a:noFill/>
                          </a:ln>
                          <a:solidFill>
                            <a:srgbClr val="999999"/>
                          </a:solidFill>
                          <a:effectLst/>
                          <a:latin typeface="Verdana" pitchFamily="34" charset="0"/>
                          <a:cs typeface="Arial" pitchFamily="34" charset="0"/>
                        </a:rPr>
                        <a:t>Realizado por Paulo R. Margotto</a:t>
                      </a:r>
                      <a:endParaRPr kumimoji="0" lang="pt-BR" sz="1200" b="0" i="0" u="none" strike="noStrike" cap="none" normalizeH="0" baseline="0" smtClean="0">
                        <a:ln>
                          <a:noFill/>
                        </a:ln>
                        <a:solidFill>
                          <a:schemeClr val="tx1"/>
                        </a:solidFill>
                        <a:effectLst/>
                        <a:latin typeface="Gill Sans MT"/>
                        <a:cs typeface="Arial" pitchFamily="34" charset="0"/>
                      </a:endParaRPr>
                    </a:p>
                  </a:txBody>
                  <a:tcPr marL="91430" marR="91430" marT="45716" marB="45716" anchor="ct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r>
                        <a:rPr kumimoji="0" lang="pt-BR" sz="1800" b="0" i="0" u="none" strike="noStrike" cap="none" normalizeH="0" baseline="0" smtClean="0">
                          <a:ln>
                            <a:noFill/>
                          </a:ln>
                          <a:solidFill>
                            <a:schemeClr val="tx1"/>
                          </a:solidFill>
                          <a:effectLst/>
                          <a:latin typeface="Gill Sans MT"/>
                          <a:cs typeface="Arial" pitchFamily="34" charset="0"/>
                        </a:rPr>
                        <a:t>       </a:t>
                      </a:r>
                    </a:p>
                  </a:txBody>
                  <a:tcPr marL="91430" marR="91430" marT="45716" marB="45716" anchor="ctr" horzOverflow="overflow">
                    <a:lnL>
                      <a:noFill/>
                    </a:lnL>
                    <a:lnR>
                      <a:noFill/>
                    </a:lnR>
                    <a:lnT>
                      <a:noFill/>
                    </a:lnT>
                    <a:lnB>
                      <a:noFill/>
                    </a:lnB>
                    <a:lnTlToBr>
                      <a:noFill/>
                    </a:lnTlToBr>
                    <a:lnBlToTr>
                      <a:noFill/>
                    </a:lnBlToTr>
                    <a:solidFill>
                      <a:srgbClr val="E4E4E4"/>
                    </a:solidFill>
                  </a:tcPr>
                </a:tc>
              </a:tr>
            </a:tbl>
          </a:graphicData>
        </a:graphic>
      </p:graphicFrame>
      <p:pic>
        <p:nvPicPr>
          <p:cNvPr id="87045" name="Picture 7" descr="link2">
            <a:hlinkClick r:id="rId2"/>
          </p:cNvPr>
          <p:cNvPicPr>
            <a:picLocks noChangeAspect="1" noChangeArrowheads="1"/>
          </p:cNvPicPr>
          <p:nvPr/>
        </p:nvPicPr>
        <p:blipFill>
          <a:blip r:embed="rId3"/>
          <a:srcRect/>
          <a:stretch>
            <a:fillRect/>
          </a:stretch>
        </p:blipFill>
        <p:spPr bwMode="auto">
          <a:xfrm>
            <a:off x="7458075" y="441325"/>
            <a:ext cx="352425" cy="285750"/>
          </a:xfrm>
          <a:prstGeom prst="rect">
            <a:avLst/>
          </a:prstGeom>
          <a:noFill/>
          <a:ln w="9525">
            <a:noFill/>
            <a:miter lim="800000"/>
            <a:headEnd/>
            <a:tailEnd/>
          </a:ln>
        </p:spPr>
      </p:pic>
      <p:pic>
        <p:nvPicPr>
          <p:cNvPr id="87046" name="Picture 20"/>
          <p:cNvPicPr>
            <a:picLocks noChangeAspect="1" noChangeArrowheads="1"/>
          </p:cNvPicPr>
          <p:nvPr/>
        </p:nvPicPr>
        <p:blipFill>
          <a:blip r:embed="rId4"/>
          <a:srcRect/>
          <a:stretch>
            <a:fillRect/>
          </a:stretch>
        </p:blipFill>
        <p:spPr bwMode="auto">
          <a:xfrm>
            <a:off x="0" y="1708150"/>
            <a:ext cx="3735388" cy="4876800"/>
          </a:xfrm>
          <a:prstGeom prst="rect">
            <a:avLst/>
          </a:prstGeom>
          <a:noFill/>
          <a:ln w="9525">
            <a:noFill/>
            <a:miter lim="800000"/>
            <a:headEnd/>
            <a:tailEnd/>
          </a:ln>
        </p:spPr>
      </p:pic>
      <p:sp>
        <p:nvSpPr>
          <p:cNvPr id="87047" name="Rectangle 21"/>
          <p:cNvSpPr>
            <a:spLocks noGrp="1"/>
          </p:cNvSpPr>
          <p:nvPr>
            <p:ph type="body" idx="4294967295"/>
          </p:nvPr>
        </p:nvSpPr>
        <p:spPr>
          <a:xfrm>
            <a:off x="3863975" y="1303338"/>
            <a:ext cx="4830763" cy="2220912"/>
          </a:xfrm>
        </p:spPr>
        <p:txBody>
          <a:bodyPr lIns="54858" tIns="91430" rIns="91430" bIns="45716"/>
          <a:lstStyle/>
          <a:p>
            <a:pPr marL="438150" indent="-319088">
              <a:lnSpc>
                <a:spcPct val="80000"/>
              </a:lnSpc>
            </a:pPr>
            <a:r>
              <a:rPr lang="pt-BR" sz="1300" b="1" smtClean="0"/>
              <a:t>1-peso ao nascer menor que 1500g ou RN muito doente</a:t>
            </a:r>
          </a:p>
          <a:p>
            <a:pPr marL="438150" indent="-319088">
              <a:lnSpc>
                <a:spcPct val="80000"/>
              </a:lnSpc>
            </a:pPr>
            <a:r>
              <a:rPr lang="pt-BR" sz="1300" b="1" smtClean="0"/>
              <a:t> 2-+sinais clínicos de infecção e ou neutropenia</a:t>
            </a:r>
          </a:p>
          <a:p>
            <a:pPr marL="438150" indent="-319088">
              <a:lnSpc>
                <a:spcPct val="80000"/>
              </a:lnSpc>
            </a:pPr>
            <a:r>
              <a:rPr lang="pt-BR" sz="1300" b="1" smtClean="0"/>
              <a:t> 3-uso de antibióticos de amplo espectro (vancomicina e ou cefalosporina de                                                                                                                             terceira geração) por 7 dias ou mais em associação com um dos seguintes fatores: nutrição parenteral ventilação mecânica, uso de corticosteróide pós-natal, uso de bloqueadores H2 ou candidíase mucocutânea.</a:t>
            </a:r>
          </a:p>
        </p:txBody>
      </p:sp>
      <p:sp>
        <p:nvSpPr>
          <p:cNvPr id="87048" name="Rectangle 22"/>
          <p:cNvSpPr>
            <a:spLocks/>
          </p:cNvSpPr>
          <p:nvPr/>
        </p:nvSpPr>
        <p:spPr bwMode="auto">
          <a:xfrm>
            <a:off x="4673600" y="3732213"/>
            <a:ext cx="4321175" cy="1728787"/>
          </a:xfrm>
          <a:prstGeom prst="rect">
            <a:avLst/>
          </a:prstGeom>
          <a:noFill/>
          <a:ln w="9525">
            <a:noFill/>
            <a:miter lim="800000"/>
            <a:headEnd/>
            <a:tailEnd/>
          </a:ln>
        </p:spPr>
        <p:txBody>
          <a:bodyPr lIns="54858" tIns="91430" rIns="91430" bIns="45716"/>
          <a:lstStyle/>
          <a:p>
            <a:pPr marL="438150" indent="-319088">
              <a:buClr>
                <a:schemeClr val="accent1"/>
              </a:buClr>
              <a:buSzPct val="80000"/>
              <a:buFont typeface="Wingdings 2" pitchFamily="18" charset="2"/>
              <a:buChar char=""/>
            </a:pPr>
            <a:r>
              <a:rPr lang="pt-BR" sz="1600" b="1">
                <a:latin typeface="Corbel" pitchFamily="34" charset="0"/>
                <a:ea typeface="Palatino"/>
                <a:sym typeface="Palatino"/>
              </a:rPr>
              <a:t>Houve uma diferença significativa entre os 2 períodos quanto ao número de pacientes com hemocultura e/ou cultura do LCR  para Candida sp: no período 1, 18(1,1%); no período 2, 6(0,4%) (p=0,027). </a:t>
            </a:r>
            <a:r>
              <a:rPr lang="pt-BR" sz="1600" b="1" i="1">
                <a:solidFill>
                  <a:srgbClr val="0033CC"/>
                </a:solidFill>
                <a:latin typeface="Corbel" pitchFamily="34" charset="0"/>
                <a:ea typeface="Palatino"/>
                <a:sym typeface="Palatino"/>
              </a:rPr>
              <a:t>Houve uma diferença significativa entre os 2 períodos quanto à mortalidade</a:t>
            </a:r>
            <a:r>
              <a:rPr lang="pt-BR" sz="1600" b="1" i="1">
                <a:latin typeface="Corbel" pitchFamily="34" charset="0"/>
                <a:ea typeface="Palatino"/>
                <a:sym typeface="Palatino"/>
              </a:rPr>
              <a:t>: 11 RN (61%) morreram devido à infecção por Candida no período 1 (sete com C. albicans, 2 com C. parapsilosis e 2 com Candida sp) e nenhum no período 2 (p=0,016)</a:t>
            </a:r>
            <a:r>
              <a:rPr lang="pt-BR" sz="1600" b="1">
                <a:latin typeface="Corbel" pitchFamily="34" charset="0"/>
                <a:ea typeface="Palatino"/>
                <a:sym typeface="Palatino"/>
              </a:rPr>
              <a:t>.</a:t>
            </a:r>
            <a:r>
              <a:rPr lang="pt-BR" sz="1600">
                <a:latin typeface="Corbel" pitchFamily="34" charset="0"/>
                <a:ea typeface="Palatino"/>
                <a:sym typeface="Palatino"/>
              </a:rPr>
              <a:t> </a:t>
            </a:r>
          </a:p>
        </p:txBody>
      </p:sp>
      <p:sp>
        <p:nvSpPr>
          <p:cNvPr id="87049" name="Text Box 23"/>
          <p:cNvSpPr txBox="1">
            <a:spLocks noChangeArrowheads="1"/>
          </p:cNvSpPr>
          <p:nvPr/>
        </p:nvSpPr>
        <p:spPr bwMode="auto">
          <a:xfrm>
            <a:off x="5027613" y="998538"/>
            <a:ext cx="2120900" cy="371475"/>
          </a:xfrm>
          <a:prstGeom prst="rect">
            <a:avLst/>
          </a:prstGeom>
          <a:noFill/>
          <a:ln w="9525">
            <a:noFill/>
            <a:miter lim="800000"/>
            <a:headEnd/>
            <a:tailEnd/>
          </a:ln>
        </p:spPr>
        <p:txBody>
          <a:bodyPr wrap="none" lIns="91430" tIns="45716" rIns="91430" bIns="45716">
            <a:spAutoFit/>
          </a:bodyPr>
          <a:lstStyle/>
          <a:p>
            <a:r>
              <a:rPr lang="pt-BR" b="1">
                <a:solidFill>
                  <a:srgbClr val="FF0066"/>
                </a:solidFill>
                <a:ea typeface="Palatino"/>
                <a:sym typeface="Palatino"/>
              </a:rPr>
              <a:t>RN selecionados</a:t>
            </a:r>
            <a:r>
              <a:rPr lang="pt-BR">
                <a:ea typeface="Palatino"/>
                <a:sym typeface="Palatino"/>
              </a:rPr>
              <a:t>:</a:t>
            </a:r>
          </a:p>
        </p:txBody>
      </p:sp>
      <p:sp>
        <p:nvSpPr>
          <p:cNvPr id="87050" name="Text Box 24"/>
          <p:cNvSpPr txBox="1">
            <a:spLocks noChangeArrowheads="1"/>
          </p:cNvSpPr>
          <p:nvPr/>
        </p:nvSpPr>
        <p:spPr bwMode="auto">
          <a:xfrm>
            <a:off x="3711575" y="4037013"/>
            <a:ext cx="1500188" cy="369887"/>
          </a:xfrm>
          <a:prstGeom prst="rect">
            <a:avLst/>
          </a:prstGeom>
          <a:noFill/>
          <a:ln w="9525">
            <a:noFill/>
            <a:miter lim="800000"/>
            <a:headEnd/>
            <a:tailEnd/>
          </a:ln>
        </p:spPr>
        <p:txBody>
          <a:bodyPr wrap="none" lIns="91430" tIns="45716" rIns="91430" bIns="45716">
            <a:spAutoFit/>
          </a:bodyPr>
          <a:lstStyle/>
          <a:p>
            <a:r>
              <a:rPr lang="pt-BR" b="1">
                <a:solidFill>
                  <a:srgbClr val="FF0066"/>
                </a:solidFill>
                <a:ea typeface="Palatino"/>
                <a:sym typeface="Palatino"/>
              </a:rPr>
              <a:t>Resultados</a:t>
            </a:r>
            <a:r>
              <a:rPr lang="pt-BR">
                <a:ea typeface="Palatino"/>
                <a:sym typeface="Palatino"/>
              </a:rPr>
              <a:t>:</a:t>
            </a:r>
          </a:p>
        </p:txBody>
      </p:sp>
      <p:sp>
        <p:nvSpPr>
          <p:cNvPr id="87051" name="Line 25"/>
          <p:cNvSpPr>
            <a:spLocks noChangeShapeType="1"/>
          </p:cNvSpPr>
          <p:nvPr/>
        </p:nvSpPr>
        <p:spPr bwMode="auto">
          <a:xfrm>
            <a:off x="1635125" y="2011363"/>
            <a:ext cx="431800" cy="287337"/>
          </a:xfrm>
          <a:prstGeom prst="line">
            <a:avLst/>
          </a:prstGeom>
          <a:noFill/>
          <a:ln w="76200">
            <a:solidFill>
              <a:srgbClr val="FF0066"/>
            </a:solidFill>
            <a:round/>
            <a:headEnd/>
            <a:tailEnd type="triangle" w="med" len="med"/>
          </a:ln>
        </p:spPr>
        <p:txBody>
          <a:bodyPr/>
          <a:lstStyle/>
          <a:p>
            <a:endParaRPr lang="pt-BR"/>
          </a:p>
        </p:txBody>
      </p:sp>
      <p:sp>
        <p:nvSpPr>
          <p:cNvPr id="87052" name="Line 26"/>
          <p:cNvSpPr>
            <a:spLocks noChangeShapeType="1"/>
          </p:cNvSpPr>
          <p:nvPr/>
        </p:nvSpPr>
        <p:spPr bwMode="auto">
          <a:xfrm>
            <a:off x="1506538" y="5505450"/>
            <a:ext cx="484187" cy="252413"/>
          </a:xfrm>
          <a:prstGeom prst="line">
            <a:avLst/>
          </a:prstGeom>
          <a:noFill/>
          <a:ln w="76200">
            <a:solidFill>
              <a:srgbClr val="FF0066"/>
            </a:solidFill>
            <a:round/>
            <a:headEnd/>
            <a:tailEnd type="triangle" w="med" len="med"/>
          </a:ln>
        </p:spPr>
        <p:txBody>
          <a:bodyPr/>
          <a:lstStyle/>
          <a:p>
            <a:endParaRPr lang="pt-BR"/>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3"/>
          <p:cNvSpPr>
            <a:spLocks noGrp="1"/>
          </p:cNvSpPr>
          <p:nvPr>
            <p:ph type="body" idx="4294967295"/>
          </p:nvPr>
        </p:nvSpPr>
        <p:spPr>
          <a:xfrm>
            <a:off x="827088" y="1268413"/>
            <a:ext cx="7870825" cy="4525962"/>
          </a:xfrm>
        </p:spPr>
        <p:txBody>
          <a:bodyPr lIns="91430" tIns="45716" rIns="91430" bIns="45716"/>
          <a:lstStyle/>
          <a:p>
            <a:pPr indent="-254000">
              <a:lnSpc>
                <a:spcPct val="80000"/>
              </a:lnSpc>
            </a:pPr>
            <a:r>
              <a:rPr lang="pt-BR" sz="1600" b="1" smtClean="0">
                <a:latin typeface="Times New Roman" pitchFamily="18" charset="0"/>
              </a:rPr>
              <a:t>TRATAMENTO EMPÍRICO PRECOCE</a:t>
            </a:r>
            <a:endParaRPr lang="pt-BR" sz="1600" smtClean="0">
              <a:latin typeface="Times New Roman" pitchFamily="18" charset="0"/>
            </a:endParaRPr>
          </a:p>
          <a:p>
            <a:pPr indent="-254000">
              <a:lnSpc>
                <a:spcPct val="80000"/>
              </a:lnSpc>
            </a:pPr>
            <a:r>
              <a:rPr lang="pt-BR" sz="1600" smtClean="0">
                <a:latin typeface="Times New Roman" pitchFamily="18" charset="0"/>
              </a:rPr>
              <a:t>O benefício (redução da mortalidade) é  maior  que o risco (complicações da anfotericina B). O início precoce do tratamento pode melhorar o prognóstico, minimizando complicações. O estudo de Bejamin e cl (2003) propõe o início da terapia na suspeita de sepse (realizar sempre a hemocultura antes) tardia, especialmente nos RN  que apresentam as seguintes características: </a:t>
            </a:r>
            <a:r>
              <a:rPr lang="pt-BR" sz="1600" b="1" smtClean="0">
                <a:latin typeface="Times New Roman" pitchFamily="18" charset="0"/>
              </a:rPr>
              <a:t>                 -&lt;25 semanas, com ou  sem a presença de trombocitopenia;-RN entre 25-27 semanas que fizeram uso de cefalosporina de terceira geração ou de carbapenêmicos até 7 dias antes da suspeita, mesmo que  não apresentem trombocitopenia;-RN com trombocitopenia inexplicada, independente da idade gestacional.</a:t>
            </a:r>
            <a:endParaRPr lang="pt-BR" sz="1600" smtClean="0">
              <a:latin typeface="Times New Roman" pitchFamily="18" charset="0"/>
            </a:endParaRPr>
          </a:p>
          <a:p>
            <a:pPr indent="-254000">
              <a:lnSpc>
                <a:spcPct val="80000"/>
              </a:lnSpc>
            </a:pPr>
            <a:r>
              <a:rPr lang="pt-BR" sz="1600" smtClean="0">
                <a:latin typeface="Times New Roman" pitchFamily="18" charset="0"/>
              </a:rPr>
              <a:t>A</a:t>
            </a:r>
            <a:r>
              <a:rPr lang="pt-BR" sz="1600" i="1" smtClean="0">
                <a:latin typeface="Times New Roman" pitchFamily="18" charset="0"/>
              </a:rPr>
              <a:t> suspeita clínica deve ser baseada na presença de fatores de risco</a:t>
            </a:r>
            <a:r>
              <a:rPr lang="pt-BR" sz="1600" smtClean="0">
                <a:latin typeface="Times New Roman" pitchFamily="18" charset="0"/>
              </a:rPr>
              <a:t> Procianoy propõe o tratamento  empírico nas seguintes condições (4o Simpósio Internacional de Neonatologia do Rio de Janeiro. 29-28 de agosto de 2005):</a:t>
            </a:r>
          </a:p>
          <a:p>
            <a:pPr indent="-254000">
              <a:lnSpc>
                <a:spcPct val="80000"/>
              </a:lnSpc>
            </a:pPr>
            <a:endParaRPr lang="pt-BR" sz="1600" smtClean="0">
              <a:latin typeface="Times New Roman" pitchFamily="18" charset="0"/>
            </a:endParaRPr>
          </a:p>
        </p:txBody>
      </p:sp>
      <p:graphicFrame>
        <p:nvGraphicFramePr>
          <p:cNvPr id="83978" name="Group 10"/>
          <p:cNvGraphicFramePr>
            <a:graphicFrameLocks noGrp="1"/>
          </p:cNvGraphicFramePr>
          <p:nvPr/>
        </p:nvGraphicFramePr>
        <p:xfrm>
          <a:off x="1042988" y="333375"/>
          <a:ext cx="7561262" cy="868672"/>
        </p:xfrm>
        <a:graphic>
          <a:graphicData uri="http://schemas.openxmlformats.org/drawingml/2006/table">
            <a:tbl>
              <a:tblPr/>
              <a:tblGrid>
                <a:gridCol w="6762750"/>
                <a:gridCol w="798512"/>
              </a:tblGrid>
              <a:tr h="868363">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1700" b="1" i="0" u="none" strike="noStrike" cap="none" normalizeH="0" baseline="0" smtClean="0">
                          <a:ln>
                            <a:noFill/>
                          </a:ln>
                          <a:solidFill>
                            <a:srgbClr val="999999"/>
                          </a:solidFill>
                          <a:effectLst/>
                          <a:latin typeface="Verdana" pitchFamily="34" charset="0"/>
                          <a:cs typeface="Times New Roman" pitchFamily="18" charset="0"/>
                        </a:rPr>
                        <a:t>Infec</a:t>
                      </a:r>
                      <a:r>
                        <a:rPr kumimoji="0" lang="en-US" sz="1700" b="1" i="0" u="none" strike="noStrike" cap="none" normalizeH="0" baseline="0" smtClean="0">
                          <a:ln>
                            <a:noFill/>
                          </a:ln>
                          <a:solidFill>
                            <a:srgbClr val="999999"/>
                          </a:solidFill>
                          <a:effectLst/>
                          <a:latin typeface="Gill Sans MT"/>
                          <a:cs typeface="Times New Roman" pitchFamily="18" charset="0"/>
                        </a:rPr>
                        <a:t>ç</a:t>
                      </a:r>
                      <a:r>
                        <a:rPr kumimoji="0" lang="en-US" sz="1700" b="1" i="0" u="none" strike="noStrike" cap="none" normalizeH="0" baseline="0" smtClean="0">
                          <a:ln>
                            <a:noFill/>
                          </a:ln>
                          <a:solidFill>
                            <a:srgbClr val="999999"/>
                          </a:solidFill>
                          <a:effectLst/>
                          <a:latin typeface="Verdana" pitchFamily="34" charset="0"/>
                          <a:cs typeface="Times New Roman" pitchFamily="18" charset="0"/>
                        </a:rPr>
                        <a:t>ão f</a:t>
                      </a:r>
                      <a:r>
                        <a:rPr kumimoji="0" lang="en-US" sz="1700" b="1" i="0" u="none" strike="noStrike" cap="none" normalizeH="0" baseline="0" smtClean="0">
                          <a:ln>
                            <a:noFill/>
                          </a:ln>
                          <a:solidFill>
                            <a:srgbClr val="999999"/>
                          </a:solidFill>
                          <a:effectLst/>
                          <a:latin typeface="Gill Sans MT"/>
                          <a:cs typeface="Times New Roman" pitchFamily="18" charset="0"/>
                        </a:rPr>
                        <a:t>ú</a:t>
                      </a:r>
                      <a:r>
                        <a:rPr kumimoji="0" lang="en-US" sz="1700" b="1" i="0" u="none" strike="noStrike" cap="none" normalizeH="0" baseline="0" smtClean="0">
                          <a:ln>
                            <a:noFill/>
                          </a:ln>
                          <a:solidFill>
                            <a:srgbClr val="999999"/>
                          </a:solidFill>
                          <a:effectLst/>
                          <a:latin typeface="Verdana" pitchFamily="34" charset="0"/>
                          <a:cs typeface="Times New Roman" pitchFamily="18" charset="0"/>
                        </a:rPr>
                        <a:t>ngica neonatal: profilaxia e tratamento emp</a:t>
                      </a:r>
                      <a:r>
                        <a:rPr kumimoji="0" lang="en-US" sz="1700" b="1" i="0" u="none" strike="noStrike" cap="none" normalizeH="0" baseline="0" smtClean="0">
                          <a:ln>
                            <a:noFill/>
                          </a:ln>
                          <a:solidFill>
                            <a:srgbClr val="999999"/>
                          </a:solidFill>
                          <a:effectLst/>
                          <a:latin typeface="Gill Sans MT"/>
                          <a:cs typeface="Times New Roman" pitchFamily="18" charset="0"/>
                        </a:rPr>
                        <a:t>í</a:t>
                      </a:r>
                      <a:r>
                        <a:rPr kumimoji="0" lang="en-US" sz="1700" b="1" i="0" u="none" strike="noStrike" cap="none" normalizeH="0" baseline="0" smtClean="0">
                          <a:ln>
                            <a:noFill/>
                          </a:ln>
                          <a:solidFill>
                            <a:srgbClr val="999999"/>
                          </a:solidFill>
                          <a:effectLst/>
                          <a:latin typeface="Verdana" pitchFamily="34" charset="0"/>
                          <a:cs typeface="Times New Roman" pitchFamily="18" charset="0"/>
                        </a:rPr>
                        <a:t>rico precoce</a:t>
                      </a:r>
                      <a:r>
                        <a:rPr kumimoji="0" lang="en-US" sz="17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7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700" b="0" i="0" u="none" strike="noStrike" cap="none" normalizeH="0" baseline="0" smtClean="0">
                          <a:ln>
                            <a:noFill/>
                          </a:ln>
                          <a:solidFill>
                            <a:srgbClr val="999999"/>
                          </a:solidFill>
                          <a:effectLst/>
                          <a:latin typeface="Verdana" pitchFamily="34" charset="0"/>
                          <a:cs typeface="Times New Roman" pitchFamily="18" charset="0"/>
                        </a:rPr>
                        <a:t>Autor(es): Paulo R. Margotto</a:t>
                      </a:r>
                      <a:endParaRPr kumimoji="0" lang="en-US" sz="1700" b="0" i="0" u="none" strike="noStrike" cap="none" normalizeH="0" baseline="0" smtClean="0">
                        <a:ln>
                          <a:noFill/>
                        </a:ln>
                        <a:solidFill>
                          <a:schemeClr val="tx1"/>
                        </a:solidFill>
                        <a:effectLst/>
                        <a:latin typeface="Gill Sans MT"/>
                        <a:cs typeface="Arial" pitchFamily="34" charset="0"/>
                      </a:endParaRPr>
                    </a:p>
                  </a:txBody>
                  <a:tcPr marL="91430" marR="91430" marT="45716" marB="45716"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2000" b="0" i="0" u="none" strike="noStrike" cap="none" normalizeH="0" baseline="0" smtClean="0">
                          <a:ln>
                            <a:noFill/>
                          </a:ln>
                          <a:solidFill>
                            <a:srgbClr val="000000"/>
                          </a:solidFill>
                          <a:effectLst/>
                          <a:latin typeface="Times New Roman" pitchFamily="18" charset="0"/>
                          <a:cs typeface="Times New Roman" pitchFamily="18" charset="0"/>
                        </a:rPr>
                        <a:t>  </a:t>
                      </a:r>
                      <a:r>
                        <a:rPr kumimoji="0" lang="en-US" sz="2000" b="0" i="0" u="none" strike="noStrike" cap="none" normalizeH="0" baseline="0" smtClean="0">
                          <a:ln>
                            <a:noFill/>
                          </a:ln>
                          <a:solidFill>
                            <a:srgbClr val="000000"/>
                          </a:solidFill>
                          <a:effectLst/>
                          <a:latin typeface="Gill Sans MT"/>
                          <a:cs typeface="Times New Roman" pitchFamily="18" charset="0"/>
                        </a:rPr>
                        <a:t>      </a:t>
                      </a:r>
                      <a:endParaRPr kumimoji="0" lang="en-US" sz="2000" b="0" i="0" u="none" strike="noStrike" cap="none" normalizeH="0" baseline="0" smtClean="0">
                        <a:ln>
                          <a:noFill/>
                        </a:ln>
                        <a:solidFill>
                          <a:srgbClr val="000000"/>
                        </a:solidFill>
                        <a:effectLst/>
                        <a:latin typeface="Times New Roman" pitchFamily="18" charset="0"/>
                        <a:cs typeface="Times New Roman" pitchFamily="18" charset="0"/>
                      </a:endParaRPr>
                    </a:p>
                  </a:txBody>
                  <a:tcPr marL="91430" marR="91430" marT="45716" marB="45716" horzOverflow="overflow">
                    <a:lnL>
                      <a:noFill/>
                    </a:lnL>
                    <a:lnR>
                      <a:noFill/>
                    </a:lnR>
                    <a:lnT>
                      <a:noFill/>
                    </a:lnT>
                    <a:lnB>
                      <a:noFill/>
                    </a:lnB>
                    <a:lnTlToBr>
                      <a:noFill/>
                    </a:lnTlToBr>
                    <a:lnBlToTr>
                      <a:noFill/>
                    </a:lnBlToTr>
                    <a:solidFill>
                      <a:srgbClr val="E4E4E4"/>
                    </a:solidFill>
                  </a:tcPr>
                </a:tc>
              </a:tr>
            </a:tbl>
          </a:graphicData>
        </a:graphic>
      </p:graphicFrame>
      <p:pic>
        <p:nvPicPr>
          <p:cNvPr id="88070" name="Picture 6" descr="link2">
            <a:hlinkClick r:id="rId2"/>
          </p:cNvPr>
          <p:cNvPicPr>
            <a:picLocks noChangeAspect="1" noChangeArrowheads="1"/>
          </p:cNvPicPr>
          <p:nvPr/>
        </p:nvPicPr>
        <p:blipFill>
          <a:blip r:embed="rId3"/>
          <a:srcRect/>
          <a:stretch>
            <a:fillRect/>
          </a:stretch>
        </p:blipFill>
        <p:spPr bwMode="auto">
          <a:xfrm>
            <a:off x="8101013" y="765175"/>
            <a:ext cx="503237" cy="407988"/>
          </a:xfrm>
          <a:prstGeom prst="rect">
            <a:avLst/>
          </a:prstGeom>
          <a:noFill/>
          <a:ln w="9525">
            <a:noFill/>
            <a:miter lim="800000"/>
            <a:headEnd/>
            <a:tailEnd/>
          </a:ln>
        </p:spPr>
      </p:pic>
      <p:sp>
        <p:nvSpPr>
          <p:cNvPr id="88071" name="Text Box 22"/>
          <p:cNvSpPr txBox="1">
            <a:spLocks noChangeArrowheads="1"/>
          </p:cNvSpPr>
          <p:nvPr/>
        </p:nvSpPr>
        <p:spPr bwMode="auto">
          <a:xfrm>
            <a:off x="1381125" y="4406900"/>
            <a:ext cx="6067425" cy="2111375"/>
          </a:xfrm>
          <a:prstGeom prst="rect">
            <a:avLst/>
          </a:prstGeom>
          <a:solidFill>
            <a:srgbClr val="FFFFFF"/>
          </a:solidFill>
          <a:ln w="38100">
            <a:solidFill>
              <a:schemeClr val="hlink"/>
            </a:solidFill>
            <a:miter lim="800000"/>
            <a:headEnd/>
            <a:tailEnd/>
          </a:ln>
        </p:spPr>
        <p:txBody>
          <a:bodyPr lIns="91430" tIns="45716" rIns="91430" bIns="45716"/>
          <a:lstStyle/>
          <a:p>
            <a:pPr algn="just"/>
            <a:r>
              <a:rPr lang="pt-BR" altLang="ja-JP" sz="1200">
                <a:latin typeface="Times New Roman" pitchFamily="18" charset="0"/>
                <a:ea typeface="Batang" pitchFamily="18" charset="-127"/>
                <a:cs typeface="Mangal" pitchFamily="18" charset="0"/>
                <a:sym typeface="Palatino"/>
              </a:rPr>
              <a:t>RN &lt;1500g ou RN com mal estado geral (clínica de infecção e/ou neutropenia-abaixo de 1500 neutrófilos e /ou hiperglicemia de difícil controle, uso de antibióticos de amplo espectro ou pelo menos 7 dias de cefalosporina de terceira geração, carbapenêmicos e/ou vancomicina com um ou mais dos seguintes fatores associados:</a:t>
            </a:r>
          </a:p>
          <a:p>
            <a:pPr algn="just"/>
            <a:r>
              <a:rPr lang="pt-BR" altLang="ja-JP" sz="1200">
                <a:latin typeface="Times New Roman" pitchFamily="18" charset="0"/>
                <a:ea typeface="Batang" pitchFamily="18" charset="-127"/>
                <a:cs typeface="Mangal" pitchFamily="18" charset="0"/>
                <a:sym typeface="Palatino"/>
              </a:rPr>
              <a:t>                -nutrição parenteral com lipídios</a:t>
            </a:r>
            <a:endParaRPr lang="pt-BR" altLang="ja-JP" sz="1200">
              <a:solidFill>
                <a:srgbClr val="0000FF"/>
              </a:solidFill>
              <a:latin typeface="Times New Roman" pitchFamily="18" charset="0"/>
              <a:ea typeface="Batang" pitchFamily="18" charset="-127"/>
              <a:cs typeface="Mangal" pitchFamily="18" charset="0"/>
              <a:sym typeface="Palatino"/>
            </a:endParaRPr>
          </a:p>
          <a:p>
            <a:pPr algn="just"/>
            <a:r>
              <a:rPr lang="pt-BR" altLang="ja-JP" sz="1200">
                <a:latin typeface="Times New Roman" pitchFamily="18" charset="0"/>
                <a:ea typeface="Batang" pitchFamily="18" charset="-127"/>
                <a:cs typeface="Mangal" pitchFamily="18" charset="0"/>
                <a:sym typeface="Palatino"/>
              </a:rPr>
              <a:t>                -uso de corticosteróides</a:t>
            </a:r>
          </a:p>
          <a:p>
            <a:pPr algn="just"/>
            <a:r>
              <a:rPr lang="pt-BR" altLang="ja-JP" sz="1200">
                <a:latin typeface="Times New Roman" pitchFamily="18" charset="0"/>
                <a:ea typeface="Batang" pitchFamily="18" charset="-127"/>
                <a:cs typeface="Mangal" pitchFamily="18" charset="0"/>
                <a:sym typeface="Palatino"/>
              </a:rPr>
              <a:t>                -uso de bloqueador H2</a:t>
            </a:r>
          </a:p>
          <a:p>
            <a:pPr algn="just"/>
            <a:r>
              <a:rPr lang="pt-BR" altLang="ja-JP" sz="1200">
                <a:latin typeface="Times New Roman" pitchFamily="18" charset="0"/>
                <a:ea typeface="Batang" pitchFamily="18" charset="-127"/>
                <a:cs typeface="Mangal" pitchFamily="18" charset="0"/>
                <a:sym typeface="Palatino"/>
              </a:rPr>
              <a:t>                -ventilação mecânica</a:t>
            </a:r>
          </a:p>
          <a:p>
            <a:pPr algn="just"/>
            <a:r>
              <a:rPr lang="pt-BR" altLang="ja-JP" sz="1200">
                <a:latin typeface="Times New Roman" pitchFamily="18" charset="0"/>
                <a:ea typeface="Batang" pitchFamily="18" charset="-127"/>
                <a:cs typeface="Mangal" pitchFamily="18" charset="0"/>
                <a:sym typeface="Palatino"/>
              </a:rPr>
              <a:t>                -candidíase mucocutânea</a:t>
            </a:r>
          </a:p>
          <a:p>
            <a:endParaRPr lang="pt-BR">
              <a:ea typeface="Batang" pitchFamily="18" charset="-127"/>
              <a:cs typeface="Mangal" pitchFamily="18" charset="0"/>
              <a:sym typeface="Palatino"/>
            </a:endParaRPr>
          </a:p>
        </p:txBody>
      </p:sp>
      <p:sp>
        <p:nvSpPr>
          <p:cNvPr id="88072" name="AutoShape 23"/>
          <p:cNvSpPr>
            <a:spLocks noChangeArrowheads="1"/>
          </p:cNvSpPr>
          <p:nvPr/>
        </p:nvSpPr>
        <p:spPr bwMode="auto">
          <a:xfrm>
            <a:off x="0" y="692150"/>
            <a:ext cx="468313" cy="1358900"/>
          </a:xfrm>
          <a:prstGeom prst="curvedRightArrow">
            <a:avLst>
              <a:gd name="adj1" fmla="val 58034"/>
              <a:gd name="adj2" fmla="val 116068"/>
              <a:gd name="adj3" fmla="val 33333"/>
            </a:avLst>
          </a:prstGeom>
          <a:solidFill>
            <a:schemeClr val="accent1"/>
          </a:solidFill>
          <a:ln w="9525">
            <a:solidFill>
              <a:schemeClr val="tx1"/>
            </a:solidFill>
            <a:miter lim="800000"/>
            <a:headEnd/>
            <a:tailEnd/>
          </a:ln>
        </p:spPr>
        <p:txBody>
          <a:bodyPr wrap="none" lIns="91430" tIns="45716" rIns="91430" bIns="45716" anchor="ctr"/>
          <a:lstStyle/>
          <a:p>
            <a:endParaRPr lang="pt-BR">
              <a:ea typeface="Palatino"/>
              <a:sym typeface="Palatino"/>
            </a:endParaRPr>
          </a:p>
        </p:txBody>
      </p:sp>
      <p:sp>
        <p:nvSpPr>
          <p:cNvPr id="88074" name="AutoShape 10"/>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3"/>
          <p:cNvSpPr>
            <a:spLocks noGrp="1"/>
          </p:cNvSpPr>
          <p:nvPr>
            <p:ph type="body" idx="4294967295"/>
          </p:nvPr>
        </p:nvSpPr>
        <p:spPr>
          <a:xfrm>
            <a:off x="1042988" y="958850"/>
            <a:ext cx="7607300" cy="5002213"/>
          </a:xfrm>
        </p:spPr>
        <p:txBody>
          <a:bodyPr lIns="91430" tIns="45716" rIns="91430" bIns="45716"/>
          <a:lstStyle/>
          <a:p>
            <a:pPr indent="-254000">
              <a:lnSpc>
                <a:spcPct val="80000"/>
              </a:lnSpc>
            </a:pPr>
            <a:r>
              <a:rPr lang="pt-BR" sz="2000" smtClean="0">
                <a:latin typeface="Times New Roman" pitchFamily="18" charset="0"/>
              </a:rPr>
              <a:t>Iniciar com </a:t>
            </a:r>
            <a:r>
              <a:rPr lang="pt-BR" sz="2000" b="1" smtClean="0">
                <a:latin typeface="Times New Roman" pitchFamily="18" charset="0"/>
              </a:rPr>
              <a:t>ANFOTERICINA B na dose de 1 mg/Kg/dia após a coleta de hemocultura e líquor.       </a:t>
            </a:r>
          </a:p>
          <a:p>
            <a:pPr indent="-254000">
              <a:lnSpc>
                <a:spcPct val="80000"/>
              </a:lnSpc>
            </a:pPr>
            <a:r>
              <a:rPr lang="pt-BR" sz="2000" b="1" smtClean="0">
                <a:latin typeface="Times New Roman" pitchFamily="18" charset="0"/>
              </a:rPr>
              <a:t>  Na vigência  de cultura positiva para fungos, os cateteres centrais devem ser removidos</a:t>
            </a:r>
            <a:r>
              <a:rPr lang="pt-BR" sz="2000" smtClean="0">
                <a:latin typeface="Times New Roman" pitchFamily="18" charset="0"/>
              </a:rPr>
              <a:t>. A imediata remoção do cateter venoso central é um importante componente no </a:t>
            </a:r>
            <a:r>
              <a:rPr lang="pt-BR" sz="2000" i="1" smtClean="0">
                <a:latin typeface="Times New Roman" pitchFamily="18" charset="0"/>
              </a:rPr>
              <a:t>manuseio de pacientes com sepse por Candida relacionada ao cateter</a:t>
            </a:r>
            <a:r>
              <a:rPr lang="pt-BR" sz="2000" smtClean="0">
                <a:latin typeface="Times New Roman" pitchFamily="18" charset="0"/>
              </a:rPr>
              <a:t>. A retenção do cateter nos pacientes colonizados por </a:t>
            </a:r>
            <a:r>
              <a:rPr lang="pt-BR" sz="2000" i="1" smtClean="0">
                <a:latin typeface="Times New Roman" pitchFamily="18" charset="0"/>
              </a:rPr>
              <a:t>Candida</a:t>
            </a:r>
            <a:r>
              <a:rPr lang="pt-BR" sz="2000" smtClean="0">
                <a:latin typeface="Times New Roman" pitchFamily="18" charset="0"/>
              </a:rPr>
              <a:t> tem sido associado com prolongada fungemia, altas taxas de falha na terapêutica, além do risco de complicações metastáticas e morte. O estudo de  Lewis  e cl (2002), evidenciou que nenhum regime terapêutico antifúngico mostrou-se eficaz para erradicar completamente a colonização de </a:t>
            </a:r>
            <a:r>
              <a:rPr lang="pt-BR" sz="2000" i="1" smtClean="0">
                <a:latin typeface="Times New Roman" pitchFamily="18" charset="0"/>
              </a:rPr>
              <a:t>Candida </a:t>
            </a:r>
            <a:r>
              <a:rPr lang="pt-BR" sz="2000" smtClean="0">
                <a:latin typeface="Times New Roman" pitchFamily="18" charset="0"/>
              </a:rPr>
              <a:t>relacionada ao cateter. Os resultados deste estudo reforçam a recomendação de  remover imediatamente o cateter venoso central nos pacientes com candidemia. </a:t>
            </a:r>
          </a:p>
        </p:txBody>
      </p:sp>
      <p:sp>
        <p:nvSpPr>
          <p:cNvPr id="89092" name="AutoShape 4"/>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3"/>
          <p:cNvSpPr>
            <a:spLocks noGrp="1"/>
          </p:cNvSpPr>
          <p:nvPr>
            <p:ph type="body" idx="4294967295"/>
          </p:nvPr>
        </p:nvSpPr>
        <p:spPr>
          <a:xfrm>
            <a:off x="1042988" y="989013"/>
            <a:ext cx="7643812" cy="4525962"/>
          </a:xfrm>
        </p:spPr>
        <p:txBody>
          <a:bodyPr lIns="91430" tIns="45716" rIns="91430" bIns="45716"/>
          <a:lstStyle/>
          <a:p>
            <a:pPr indent="-254000">
              <a:lnSpc>
                <a:spcPct val="80000"/>
              </a:lnSpc>
            </a:pPr>
            <a:r>
              <a:rPr lang="pt-BR" sz="2400" smtClean="0">
                <a:solidFill>
                  <a:schemeClr val="hlink"/>
                </a:solidFill>
                <a:latin typeface="Times New Roman" pitchFamily="18" charset="0"/>
              </a:rPr>
              <a:t>DURAÇÃO DO TRATAMENTO DA SEPSE FÚNGICA</a:t>
            </a:r>
          </a:p>
          <a:p>
            <a:pPr indent="-254000">
              <a:lnSpc>
                <a:spcPct val="80000"/>
              </a:lnSpc>
              <a:buFont typeface="Wingdings 2" pitchFamily="18" charset="2"/>
              <a:buNone/>
            </a:pPr>
            <a:r>
              <a:rPr lang="pt-BR" sz="2400" smtClean="0">
                <a:latin typeface="Times New Roman" pitchFamily="18" charset="0"/>
              </a:rPr>
              <a:t>   A literatura discute a duração. A dose acumulativa recomendada é 30mg/Kg. Se tivermos infecção fúngica com cultura positiva, faremos hemocultura até que as mesmas tornem-se negativas. Consideramos resistência a anfotericina se depois de 10-14 dias a hemocultura para fungo continua positiva. Habitualmente o tratamento dura </a:t>
            </a:r>
            <a:r>
              <a:rPr lang="pt-BR" sz="2400" b="1" smtClean="0">
                <a:latin typeface="Times New Roman" pitchFamily="18" charset="0"/>
              </a:rPr>
              <a:t>3-4 semanas</a:t>
            </a:r>
            <a:r>
              <a:rPr lang="pt-BR" sz="2400" smtClean="0">
                <a:latin typeface="Times New Roman" pitchFamily="18" charset="0"/>
              </a:rPr>
              <a:t>. Quando iniciamos a anfotericina (pelos fatores de risco) e a hemocultura se mostra negativa, não há um tempo estabelecido (a grande maioria trata de </a:t>
            </a:r>
            <a:r>
              <a:rPr lang="pt-BR" sz="2400" b="1" smtClean="0">
                <a:latin typeface="Times New Roman" pitchFamily="18" charset="0"/>
              </a:rPr>
              <a:t>2-3 semanas</a:t>
            </a:r>
            <a:r>
              <a:rPr lang="pt-BR" sz="2400" smtClean="0">
                <a:latin typeface="Times New Roman" pitchFamily="18" charset="0"/>
              </a:rPr>
              <a:t>). </a:t>
            </a:r>
          </a:p>
          <a:p>
            <a:pPr indent="-254000">
              <a:lnSpc>
                <a:spcPct val="80000"/>
              </a:lnSpc>
            </a:pPr>
            <a:r>
              <a:rPr lang="pt-BR" sz="2400" smtClean="0">
                <a:solidFill>
                  <a:schemeClr val="hlink"/>
                </a:solidFill>
                <a:latin typeface="Times New Roman" pitchFamily="18" charset="0"/>
              </a:rPr>
              <a:t>FALHA DO TRATAMENTO DA INFECÇÃO FÚNGICA COM A ANFOTERICINA</a:t>
            </a:r>
          </a:p>
          <a:p>
            <a:pPr indent="-254000">
              <a:lnSpc>
                <a:spcPct val="80000"/>
              </a:lnSpc>
              <a:buFont typeface="Wingdings 2" pitchFamily="18" charset="2"/>
              <a:buNone/>
            </a:pPr>
            <a:r>
              <a:rPr lang="pt-BR" sz="2400" smtClean="0">
                <a:latin typeface="Times New Roman" pitchFamily="18" charset="0"/>
              </a:rPr>
              <a:t>   Na falha, ou seja, a permanência de cultura positiva para fungo na vigência do uso de anfotericina, associar  o Fluconazol. Não são drogas antagônicas</a:t>
            </a:r>
            <a:r>
              <a:rPr lang="pt-BR" sz="2400" smtClean="0"/>
              <a:t>.</a:t>
            </a:r>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3"/>
          <p:cNvSpPr>
            <a:spLocks noGrp="1"/>
          </p:cNvSpPr>
          <p:nvPr>
            <p:ph type="body" idx="4294967295"/>
          </p:nvPr>
        </p:nvSpPr>
        <p:spPr>
          <a:xfrm>
            <a:off x="304800" y="228600"/>
            <a:ext cx="8229600" cy="4525963"/>
          </a:xfrm>
        </p:spPr>
        <p:txBody>
          <a:bodyPr lIns="91430" tIns="45716" rIns="91430" bIns="45716"/>
          <a:lstStyle/>
          <a:p>
            <a:pPr marL="1600200" lvl="2" indent="-534988" algn="ctr" defTabSz="584200">
              <a:buFont typeface="Wingdings 2" pitchFamily="18" charset="2"/>
              <a:buNone/>
            </a:pPr>
            <a:r>
              <a:rPr lang="pt-BR" sz="1600" b="1" smtClean="0">
                <a:solidFill>
                  <a:schemeClr val="hlink"/>
                </a:solidFill>
              </a:rPr>
              <a:t>Como está a incidência de infecção fúngica na Unidade de Noenatologia do HRAS/HMIB/SES/DS ENTRE 2001 E 2013?</a:t>
            </a:r>
          </a:p>
        </p:txBody>
      </p:sp>
      <p:graphicFrame>
        <p:nvGraphicFramePr>
          <p:cNvPr id="91152" name="Group 16"/>
          <p:cNvGraphicFramePr>
            <a:graphicFrameLocks noGrp="1"/>
          </p:cNvGraphicFramePr>
          <p:nvPr/>
        </p:nvGraphicFramePr>
        <p:xfrm>
          <a:off x="1187450" y="3024188"/>
          <a:ext cx="7462838" cy="1798312"/>
        </p:xfrm>
        <a:graphic>
          <a:graphicData uri="http://schemas.openxmlformats.org/drawingml/2006/table">
            <a:tbl>
              <a:tblPr/>
              <a:tblGrid>
                <a:gridCol w="2487613"/>
                <a:gridCol w="2487612"/>
                <a:gridCol w="2487613"/>
              </a:tblGrid>
              <a:tr h="1554163">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1600" b="0" i="0" u="none" strike="noStrike" cap="none" normalizeH="0" baseline="0" smtClean="0">
                          <a:ln>
                            <a:noFill/>
                          </a:ln>
                          <a:solidFill>
                            <a:srgbClr val="000066"/>
                          </a:solidFill>
                          <a:effectLst/>
                          <a:latin typeface="Geneva"/>
                          <a:cs typeface="Times New Roman" pitchFamily="18" charset="0"/>
                          <a:hlinkClick r:id="rId2"/>
                        </a:rPr>
                        <a:t>I Semin</a:t>
                      </a:r>
                      <a:r>
                        <a:rPr kumimoji="0" lang="en-US" sz="1600" b="0" i="0" u="none" strike="noStrike" cap="none" normalizeH="0" baseline="0" smtClean="0">
                          <a:ln>
                            <a:noFill/>
                          </a:ln>
                          <a:solidFill>
                            <a:srgbClr val="000066"/>
                          </a:solidFill>
                          <a:effectLst/>
                          <a:latin typeface="Gill Sans MT"/>
                          <a:cs typeface="Times New Roman" pitchFamily="18" charset="0"/>
                          <a:hlinkClick r:id="rId2"/>
                        </a:rPr>
                        <a:t>á</a:t>
                      </a:r>
                      <a:r>
                        <a:rPr kumimoji="0" lang="en-US" sz="1600" b="0" i="0" u="none" strike="noStrike" cap="none" normalizeH="0" baseline="0" smtClean="0">
                          <a:ln>
                            <a:noFill/>
                          </a:ln>
                          <a:solidFill>
                            <a:srgbClr val="000066"/>
                          </a:solidFill>
                          <a:effectLst/>
                          <a:latin typeface="Geneva"/>
                          <a:cs typeface="Times New Roman" pitchFamily="18" charset="0"/>
                          <a:hlinkClick r:id="rId2"/>
                        </a:rPr>
                        <a:t>rio de Controle de Infec</a:t>
                      </a:r>
                      <a:r>
                        <a:rPr kumimoji="0" lang="en-US" sz="1600" b="0" i="0" u="none" strike="noStrike" cap="none" normalizeH="0" baseline="0" smtClean="0">
                          <a:ln>
                            <a:noFill/>
                          </a:ln>
                          <a:solidFill>
                            <a:srgbClr val="000066"/>
                          </a:solidFill>
                          <a:effectLst/>
                          <a:latin typeface="Gill Sans MT"/>
                          <a:cs typeface="Times New Roman" pitchFamily="18" charset="0"/>
                          <a:hlinkClick r:id="rId2"/>
                        </a:rPr>
                        <a:t>ç</a:t>
                      </a:r>
                      <a:r>
                        <a:rPr kumimoji="0" lang="en-US" sz="1600" b="0" i="0" u="none" strike="noStrike" cap="none" normalizeH="0" baseline="0" smtClean="0">
                          <a:ln>
                            <a:noFill/>
                          </a:ln>
                          <a:solidFill>
                            <a:srgbClr val="000066"/>
                          </a:solidFill>
                          <a:effectLst/>
                          <a:latin typeface="Geneva"/>
                          <a:cs typeface="Times New Roman" pitchFamily="18" charset="0"/>
                          <a:hlinkClick r:id="rId2"/>
                        </a:rPr>
                        <a:t>ão em Neonatologia: Manejo da Infec</a:t>
                      </a:r>
                      <a:r>
                        <a:rPr kumimoji="0" lang="en-US" sz="1600" b="0" i="0" u="none" strike="noStrike" cap="none" normalizeH="0" baseline="0" smtClean="0">
                          <a:ln>
                            <a:noFill/>
                          </a:ln>
                          <a:solidFill>
                            <a:srgbClr val="000066"/>
                          </a:solidFill>
                          <a:effectLst/>
                          <a:latin typeface="Gill Sans MT"/>
                          <a:cs typeface="Times New Roman" pitchFamily="18" charset="0"/>
                          <a:hlinkClick r:id="rId2"/>
                        </a:rPr>
                        <a:t>ç</a:t>
                      </a:r>
                      <a:r>
                        <a:rPr kumimoji="0" lang="en-US" sz="1600" b="0" i="0" u="none" strike="noStrike" cap="none" normalizeH="0" baseline="0" smtClean="0">
                          <a:ln>
                            <a:noFill/>
                          </a:ln>
                          <a:solidFill>
                            <a:srgbClr val="000066"/>
                          </a:solidFill>
                          <a:effectLst/>
                          <a:latin typeface="Geneva"/>
                          <a:cs typeface="Times New Roman" pitchFamily="18" charset="0"/>
                          <a:hlinkClick r:id="rId2"/>
                        </a:rPr>
                        <a:t>ão F</a:t>
                      </a:r>
                      <a:r>
                        <a:rPr kumimoji="0" lang="en-US" sz="1600" b="0" i="0" u="none" strike="noStrike" cap="none" normalizeH="0" baseline="0" smtClean="0">
                          <a:ln>
                            <a:noFill/>
                          </a:ln>
                          <a:solidFill>
                            <a:srgbClr val="000066"/>
                          </a:solidFill>
                          <a:effectLst/>
                          <a:latin typeface="Gill Sans MT"/>
                          <a:cs typeface="Times New Roman" pitchFamily="18" charset="0"/>
                          <a:hlinkClick r:id="rId2"/>
                        </a:rPr>
                        <a:t>ú</a:t>
                      </a:r>
                      <a:r>
                        <a:rPr kumimoji="0" lang="en-US" sz="1600" b="0" i="0" u="none" strike="noStrike" cap="none" normalizeH="0" baseline="0" smtClean="0">
                          <a:ln>
                            <a:noFill/>
                          </a:ln>
                          <a:solidFill>
                            <a:srgbClr val="000066"/>
                          </a:solidFill>
                          <a:effectLst/>
                          <a:latin typeface="Geneva"/>
                          <a:cs typeface="Times New Roman" pitchFamily="18" charset="0"/>
                          <a:hlinkClick r:id="rId2"/>
                        </a:rPr>
                        <a:t>ngica: Pr</a:t>
                      </a:r>
                      <a:r>
                        <a:rPr kumimoji="0" lang="en-US" sz="1600" b="0" i="0" u="none" strike="noStrike" cap="none" normalizeH="0" baseline="0" smtClean="0">
                          <a:ln>
                            <a:noFill/>
                          </a:ln>
                          <a:solidFill>
                            <a:srgbClr val="000066"/>
                          </a:solidFill>
                          <a:effectLst/>
                          <a:latin typeface="Gill Sans MT"/>
                          <a:cs typeface="Times New Roman" pitchFamily="18" charset="0"/>
                          <a:hlinkClick r:id="rId2"/>
                        </a:rPr>
                        <a:t>ó</a:t>
                      </a:r>
                      <a:r>
                        <a:rPr kumimoji="0" lang="en-US" sz="1600" b="0" i="0" u="none" strike="noStrike" cap="none" normalizeH="0" baseline="0" smtClean="0">
                          <a:ln>
                            <a:noFill/>
                          </a:ln>
                          <a:solidFill>
                            <a:srgbClr val="000066"/>
                          </a:solidFill>
                          <a:effectLst/>
                          <a:latin typeface="Geneva"/>
                          <a:cs typeface="Times New Roman" pitchFamily="18" charset="0"/>
                          <a:hlinkClick r:id="rId2"/>
                        </a:rPr>
                        <a:t>s e contras da profilaxia antif</a:t>
                      </a:r>
                      <a:r>
                        <a:rPr kumimoji="0" lang="en-US" sz="1600" b="0" i="0" u="none" strike="noStrike" cap="none" normalizeH="0" baseline="0" smtClean="0">
                          <a:ln>
                            <a:noFill/>
                          </a:ln>
                          <a:solidFill>
                            <a:srgbClr val="000066"/>
                          </a:solidFill>
                          <a:effectLst/>
                          <a:latin typeface="Gill Sans MT"/>
                          <a:cs typeface="Times New Roman" pitchFamily="18" charset="0"/>
                          <a:hlinkClick r:id="rId2"/>
                        </a:rPr>
                        <a:t>ú</a:t>
                      </a:r>
                      <a:r>
                        <a:rPr kumimoji="0" lang="en-US" sz="1600" b="0" i="0" u="none" strike="noStrike" cap="none" normalizeH="0" baseline="0" smtClean="0">
                          <a:ln>
                            <a:noFill/>
                          </a:ln>
                          <a:solidFill>
                            <a:srgbClr val="000066"/>
                          </a:solidFill>
                          <a:effectLst/>
                          <a:latin typeface="Geneva"/>
                          <a:cs typeface="Times New Roman" pitchFamily="18" charset="0"/>
                          <a:hlinkClick r:id="rId2"/>
                        </a:rPr>
                        <a:t>ngica</a:t>
                      </a:r>
                      <a:endParaRPr kumimoji="0" lang="en-US" sz="1600" b="0" i="0" u="none" strike="noStrike" cap="none" normalizeH="0" baseline="0" smtClean="0">
                        <a:ln>
                          <a:noFill/>
                        </a:ln>
                        <a:solidFill>
                          <a:schemeClr val="tx1"/>
                        </a:solidFill>
                        <a:effectLst/>
                        <a:latin typeface="Gill Sans MT"/>
                        <a:cs typeface="Arial" pitchFamily="34" charset="0"/>
                      </a:endParaRPr>
                    </a:p>
                  </a:txBody>
                  <a:tcPr marL="91430" marR="91430" marT="45716" marB="45716"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1600" b="0" i="0" u="none" strike="noStrike" cap="none" normalizeH="0" baseline="0" smtClean="0">
                          <a:ln>
                            <a:noFill/>
                          </a:ln>
                          <a:solidFill>
                            <a:srgbClr val="000066"/>
                          </a:solidFill>
                          <a:effectLst/>
                          <a:latin typeface="Geneva"/>
                          <a:cs typeface="Times New Roman" pitchFamily="18" charset="0"/>
                          <a:hlinkClick r:id="rId2"/>
                        </a:rPr>
                        <a:t>Felipe Teixeira</a:t>
                      </a:r>
                      <a:endParaRPr kumimoji="0" lang="en-US" sz="1600" b="0" i="0" u="none" strike="noStrike" cap="none" normalizeH="0" baseline="0" smtClean="0">
                        <a:ln>
                          <a:noFill/>
                        </a:ln>
                        <a:solidFill>
                          <a:schemeClr val="tx1"/>
                        </a:solidFill>
                        <a:effectLst/>
                        <a:latin typeface="Gill Sans MT"/>
                        <a:cs typeface="Arial" pitchFamily="34" charset="0"/>
                      </a:endParaRPr>
                    </a:p>
                  </a:txBody>
                  <a:tcPr marL="91430" marR="91430" marT="45716" marB="45716"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16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600" b="0" i="0" u="none" strike="noStrike" cap="none" normalizeH="0" baseline="0" smtClean="0">
                          <a:ln>
                            <a:noFill/>
                          </a:ln>
                          <a:solidFill>
                            <a:srgbClr val="000066"/>
                          </a:solidFill>
                          <a:effectLst/>
                          <a:latin typeface="Gill Sans MT"/>
                          <a:cs typeface="Times New Roman" pitchFamily="18" charset="0"/>
                        </a:rPr>
                        <a:t>           </a:t>
                      </a:r>
                      <a:endParaRPr kumimoji="0" lang="en-US" sz="1600" b="0" i="0" u="none" strike="noStrike" cap="none" normalizeH="0" baseline="0" smtClean="0">
                        <a:ln>
                          <a:noFill/>
                        </a:ln>
                        <a:solidFill>
                          <a:srgbClr val="000066"/>
                        </a:solidFill>
                        <a:effectLst/>
                        <a:latin typeface="Times New Roman" pitchFamily="18" charset="0"/>
                        <a:cs typeface="Times New Roman" pitchFamily="18" charset="0"/>
                      </a:endParaRPr>
                    </a:p>
                  </a:txBody>
                  <a:tcPr marL="91430" marR="91430" marT="45716" marB="45716"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91149" name="Picture 7" descr="Clique aqui para ver o artigo">
            <a:hlinkClick r:id="rId2"/>
          </p:cNvPr>
          <p:cNvPicPr>
            <a:picLocks noChangeAspect="1" noChangeArrowheads="1"/>
          </p:cNvPicPr>
          <p:nvPr/>
        </p:nvPicPr>
        <p:blipFill>
          <a:blip r:embed="rId3"/>
          <a:srcRect/>
          <a:stretch>
            <a:fillRect/>
          </a:stretch>
        </p:blipFill>
        <p:spPr bwMode="auto">
          <a:xfrm>
            <a:off x="6748463" y="3630613"/>
            <a:ext cx="371475" cy="371475"/>
          </a:xfrm>
          <a:prstGeom prst="rect">
            <a:avLst/>
          </a:prstGeom>
          <a:noFill/>
          <a:ln w="9525">
            <a:noFill/>
            <a:miter lim="800000"/>
            <a:headEnd/>
            <a:tailEnd/>
          </a:ln>
        </p:spPr>
      </p:pic>
      <p:sp>
        <p:nvSpPr>
          <p:cNvPr id="91150" name="Text Box 28"/>
          <p:cNvSpPr txBox="1">
            <a:spLocks noChangeArrowheads="1"/>
          </p:cNvSpPr>
          <p:nvPr/>
        </p:nvSpPr>
        <p:spPr bwMode="auto">
          <a:xfrm>
            <a:off x="2597150" y="1909763"/>
            <a:ext cx="4411663" cy="392112"/>
          </a:xfrm>
          <a:prstGeom prst="rect">
            <a:avLst/>
          </a:prstGeom>
          <a:noFill/>
          <a:ln w="9525">
            <a:noFill/>
            <a:miter lim="800000"/>
            <a:headEnd/>
            <a:tailEnd/>
          </a:ln>
        </p:spPr>
        <p:txBody>
          <a:bodyPr wrap="none" lIns="91430" tIns="45716" rIns="91430" bIns="45716">
            <a:spAutoFit/>
          </a:bodyPr>
          <a:lstStyle/>
          <a:p>
            <a:r>
              <a:rPr lang="pt-BR" sz="2000" b="1">
                <a:solidFill>
                  <a:srgbClr val="009900"/>
                </a:solidFill>
                <a:ea typeface="Palatino"/>
                <a:sym typeface="Palatino"/>
              </a:rPr>
              <a:t>Conhecendo os nossos números....</a:t>
            </a:r>
          </a:p>
        </p:txBody>
      </p:sp>
      <p:sp>
        <p:nvSpPr>
          <p:cNvPr id="91153" name="AutoShape 17"/>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3"/>
          <p:cNvSpPr>
            <a:spLocks noGrp="1"/>
          </p:cNvSpPr>
          <p:nvPr>
            <p:ph type="body" idx="4294967295"/>
          </p:nvPr>
        </p:nvSpPr>
        <p:spPr>
          <a:xfrm>
            <a:off x="457200" y="600075"/>
            <a:ext cx="8229600" cy="6257925"/>
          </a:xfrm>
        </p:spPr>
        <p:txBody>
          <a:bodyPr lIns="91430" tIns="45716" rIns="91430" bIns="45716"/>
          <a:lstStyle/>
          <a:p>
            <a:pPr marL="533400" indent="-533400" defTabSz="584200"/>
            <a:r>
              <a:rPr lang="pt-BR" smtClean="0"/>
              <a:t>Infecção invasiva por </a:t>
            </a:r>
            <a:r>
              <a:rPr lang="pt-BR" i="1" smtClean="0"/>
              <a:t>Candida</a:t>
            </a:r>
            <a:r>
              <a:rPr lang="pt-BR" smtClean="0"/>
              <a:t> sp é a terceira causa mais comum de sepse tardia (1º episódio) em recém-nascidos &lt; 1500g</a:t>
            </a:r>
          </a:p>
          <a:p>
            <a:pPr marL="533400" indent="-533400" defTabSz="584200"/>
            <a:r>
              <a:rPr lang="pt-BR" smtClean="0"/>
              <a:t>Em recém-nascidos &lt; 1000g tem mortalidade de 30% e deixa sequela em metade dos sobreviventes</a:t>
            </a:r>
          </a:p>
          <a:p>
            <a:pPr marL="533400" indent="-533400" defTabSz="584200"/>
            <a:r>
              <a:rPr lang="pt-BR" smtClean="0"/>
              <a:t>Alto grau de suspeita clínica e de avaliação multissistêmica é necessário para o diagnóstico de complicações e sequelas</a:t>
            </a:r>
          </a:p>
        </p:txBody>
      </p:sp>
      <p:sp>
        <p:nvSpPr>
          <p:cNvPr id="92164" name="AutoShape 4"/>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idx="4294967295"/>
          </p:nvPr>
        </p:nvSpPr>
        <p:spPr bwMode="auto">
          <a:noFill/>
        </p:spPr>
        <p:txBody>
          <a:bodyPr vert="horz" wrap="square" lIns="91430" tIns="45716" rIns="91430" bIns="45716" numCol="1" anchorCtr="0" compatLnSpc="1">
            <a:prstTxWarp prst="textNoShape">
              <a:avLst/>
            </a:prstTxWarp>
          </a:bodyPr>
          <a:lstStyle/>
          <a:p>
            <a:r>
              <a:rPr lang="pt-BR" b="1" smtClean="0">
                <a:solidFill>
                  <a:srgbClr val="000090"/>
                </a:solidFill>
                <a:effectLst/>
              </a:rPr>
              <a:t>No HMIB</a:t>
            </a:r>
          </a:p>
        </p:txBody>
      </p:sp>
      <p:sp>
        <p:nvSpPr>
          <p:cNvPr id="93187" name="TextBox 4"/>
          <p:cNvSpPr txBox="1">
            <a:spLocks noChangeArrowheads="1"/>
          </p:cNvSpPr>
          <p:nvPr/>
        </p:nvSpPr>
        <p:spPr bwMode="auto">
          <a:xfrm>
            <a:off x="600075" y="1792288"/>
            <a:ext cx="7969250" cy="649287"/>
          </a:xfrm>
          <a:prstGeom prst="rect">
            <a:avLst/>
          </a:prstGeom>
          <a:noFill/>
          <a:ln w="9525">
            <a:noFill/>
            <a:miter lim="800000"/>
            <a:headEnd/>
            <a:tailEnd/>
          </a:ln>
        </p:spPr>
        <p:txBody>
          <a:bodyPr lIns="91430" tIns="45716" rIns="91430" bIns="45716">
            <a:spAutoFit/>
          </a:bodyPr>
          <a:lstStyle/>
          <a:p>
            <a:pPr defTabSz="457200"/>
            <a:r>
              <a:rPr lang="pt-BR" i="1">
                <a:latin typeface="Calibri" pitchFamily="34" charset="0"/>
                <a:ea typeface="Palatino"/>
                <a:sym typeface="Palatino"/>
              </a:rPr>
              <a:t> Espécies de Candida que foram isoladas na UTIN do HMIB, 2008 - 2013</a:t>
            </a:r>
          </a:p>
          <a:p>
            <a:pPr defTabSz="457200"/>
            <a:endParaRPr lang="pt-BR">
              <a:latin typeface="Calibri" pitchFamily="34" charset="0"/>
              <a:ea typeface="Palatino"/>
              <a:sym typeface="Palatino"/>
            </a:endParaRPr>
          </a:p>
        </p:txBody>
      </p:sp>
      <p:graphicFrame>
        <p:nvGraphicFramePr>
          <p:cNvPr id="93188" name="Object 23"/>
          <p:cNvGraphicFramePr>
            <a:graphicFrameLocks noChangeAspect="1"/>
          </p:cNvGraphicFramePr>
          <p:nvPr/>
        </p:nvGraphicFramePr>
        <p:xfrm>
          <a:off x="325438" y="2341563"/>
          <a:ext cx="8656637" cy="3709987"/>
        </p:xfrm>
        <a:graphic>
          <a:graphicData uri="http://schemas.openxmlformats.org/presentationml/2006/ole">
            <p:oleObj spid="_x0000_s93188" name="Document" r:id="rId3" imgW="5422700" imgH="2324014" progId="Word.Document.12">
              <p:embed/>
            </p:oleObj>
          </a:graphicData>
        </a:graphic>
      </p:graphicFrame>
      <p:sp>
        <p:nvSpPr>
          <p:cNvPr id="93190" name="AutoShape 6"/>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idx="4294967295"/>
          </p:nvPr>
        </p:nvSpPr>
        <p:spPr bwMode="auto">
          <a:noFill/>
        </p:spPr>
        <p:txBody>
          <a:bodyPr vert="horz" wrap="square" lIns="91430" tIns="45716" rIns="91430" bIns="45716" numCol="1" anchorCtr="0" compatLnSpc="1">
            <a:prstTxWarp prst="textNoShape">
              <a:avLst/>
            </a:prstTxWarp>
          </a:bodyPr>
          <a:lstStyle/>
          <a:p>
            <a:r>
              <a:rPr lang="pt-BR" b="1" smtClean="0">
                <a:solidFill>
                  <a:srgbClr val="000090"/>
                </a:solidFill>
                <a:effectLst/>
              </a:rPr>
              <a:t>Perfil de Sensibilidade</a:t>
            </a:r>
          </a:p>
        </p:txBody>
      </p:sp>
      <p:pic>
        <p:nvPicPr>
          <p:cNvPr id="94211" name="Picture 3"/>
          <p:cNvPicPr>
            <a:picLocks noChangeAspect="1"/>
          </p:cNvPicPr>
          <p:nvPr/>
        </p:nvPicPr>
        <p:blipFill>
          <a:blip r:embed="rId2"/>
          <a:srcRect/>
          <a:stretch>
            <a:fillRect/>
          </a:stretch>
        </p:blipFill>
        <p:spPr bwMode="auto">
          <a:xfrm>
            <a:off x="0" y="1606550"/>
            <a:ext cx="9144000" cy="3043238"/>
          </a:xfrm>
          <a:prstGeom prst="rect">
            <a:avLst/>
          </a:prstGeom>
          <a:noFill/>
          <a:ln w="9525">
            <a:noFill/>
            <a:miter lim="800000"/>
            <a:headEnd/>
            <a:tailEnd/>
          </a:ln>
        </p:spPr>
      </p:pic>
      <p:sp>
        <p:nvSpPr>
          <p:cNvPr id="94212" name="TextBox 4"/>
          <p:cNvSpPr txBox="1">
            <a:spLocks noChangeArrowheads="1"/>
          </p:cNvSpPr>
          <p:nvPr/>
        </p:nvSpPr>
        <p:spPr bwMode="auto">
          <a:xfrm>
            <a:off x="2346325" y="4949825"/>
            <a:ext cx="6588125" cy="928688"/>
          </a:xfrm>
          <a:prstGeom prst="rect">
            <a:avLst/>
          </a:prstGeom>
          <a:noFill/>
          <a:ln w="9525">
            <a:noFill/>
            <a:miter lim="800000"/>
            <a:headEnd/>
            <a:tailEnd/>
          </a:ln>
        </p:spPr>
        <p:txBody>
          <a:bodyPr lIns="91430" tIns="45716" rIns="91430" bIns="45716">
            <a:spAutoFit/>
          </a:bodyPr>
          <a:lstStyle/>
          <a:p>
            <a:pPr defTabSz="457200"/>
            <a:endParaRPr lang="pt-BR">
              <a:latin typeface="Calibri" pitchFamily="34" charset="0"/>
              <a:ea typeface="Palatino"/>
              <a:sym typeface="Palatino"/>
            </a:endParaRPr>
          </a:p>
          <a:p>
            <a:pPr defTabSz="457200"/>
            <a:r>
              <a:rPr lang="pt-BR" b="1" i="1">
                <a:latin typeface="Calibri" pitchFamily="34" charset="0"/>
                <a:ea typeface="Palatino"/>
                <a:sym typeface="Palatino"/>
              </a:rPr>
              <a:t>Seminars in Perinatology, Vol 27, No 5 (October), 2003: pp 365-374 </a:t>
            </a:r>
            <a:endParaRPr lang="pt-BR">
              <a:latin typeface="Calibri" pitchFamily="34" charset="0"/>
              <a:ea typeface="Palatino"/>
              <a:sym typeface="Palatino"/>
            </a:endParaRPr>
          </a:p>
        </p:txBody>
      </p:sp>
      <p:sp>
        <p:nvSpPr>
          <p:cNvPr id="94214" name="AutoShape 6"/>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idx="4294967295"/>
          </p:nvPr>
        </p:nvSpPr>
        <p:spPr bwMode="auto">
          <a:noFill/>
        </p:spPr>
        <p:txBody>
          <a:bodyPr vert="horz" wrap="square" lIns="91430" tIns="45716" rIns="91430" bIns="45716" numCol="1" anchorCtr="0" compatLnSpc="1">
            <a:prstTxWarp prst="textNoShape">
              <a:avLst/>
            </a:prstTxWarp>
          </a:bodyPr>
          <a:lstStyle/>
          <a:p>
            <a:r>
              <a:rPr lang="pt-BR" b="1" smtClean="0">
                <a:solidFill>
                  <a:srgbClr val="000090"/>
                </a:solidFill>
                <a:effectLst/>
              </a:rPr>
              <a:t>No HMIB</a:t>
            </a:r>
          </a:p>
        </p:txBody>
      </p:sp>
      <p:pic>
        <p:nvPicPr>
          <p:cNvPr id="95235" name="Picture 7"/>
          <p:cNvPicPr>
            <a:picLocks noChangeAspect="1"/>
          </p:cNvPicPr>
          <p:nvPr/>
        </p:nvPicPr>
        <p:blipFill>
          <a:blip r:embed="rId2"/>
          <a:srcRect/>
          <a:stretch>
            <a:fillRect/>
          </a:stretch>
        </p:blipFill>
        <p:spPr bwMode="auto">
          <a:xfrm>
            <a:off x="449263" y="1406525"/>
            <a:ext cx="8237537" cy="5102225"/>
          </a:xfrm>
          <a:prstGeom prst="rect">
            <a:avLst/>
          </a:prstGeom>
          <a:noFill/>
          <a:ln w="9525">
            <a:noFill/>
            <a:miter lim="800000"/>
            <a:headEnd/>
            <a:tailEnd/>
          </a:ln>
        </p:spPr>
      </p:pic>
      <p:sp>
        <p:nvSpPr>
          <p:cNvPr id="95236" name="Line 4"/>
          <p:cNvSpPr>
            <a:spLocks noChangeShapeType="1"/>
          </p:cNvSpPr>
          <p:nvPr/>
        </p:nvSpPr>
        <p:spPr bwMode="auto">
          <a:xfrm flipH="1">
            <a:off x="8513763" y="4165600"/>
            <a:ext cx="427037" cy="893763"/>
          </a:xfrm>
          <a:prstGeom prst="line">
            <a:avLst/>
          </a:prstGeom>
          <a:noFill/>
          <a:ln w="76200">
            <a:solidFill>
              <a:schemeClr val="hlink"/>
            </a:solidFill>
            <a:round/>
            <a:headEnd/>
            <a:tailEnd type="triangle" w="med" len="med"/>
          </a:ln>
        </p:spPr>
        <p:txBody>
          <a:bodyPr/>
          <a:lstStyle/>
          <a:p>
            <a:endParaRPr lang="pt-BR"/>
          </a:p>
        </p:txBody>
      </p:sp>
      <p:sp>
        <p:nvSpPr>
          <p:cNvPr id="95238" name="AutoShape 6"/>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p:cNvSpPr>
            <a:spLocks noGrp="1"/>
          </p:cNvSpPr>
          <p:nvPr>
            <p:ph type="title" idx="4294967295"/>
          </p:nvPr>
        </p:nvSpPr>
        <p:spPr bwMode="auto">
          <a:noFill/>
        </p:spPr>
        <p:txBody>
          <a:bodyPr vert="horz" wrap="square" lIns="91430" tIns="45716" rIns="91430" bIns="45716" numCol="1" anchorCtr="0" compatLnSpc="1">
            <a:prstTxWarp prst="textNoShape">
              <a:avLst/>
            </a:prstTxWarp>
          </a:bodyPr>
          <a:lstStyle/>
          <a:p>
            <a:r>
              <a:rPr lang="pt-BR" b="1" smtClean="0">
                <a:solidFill>
                  <a:srgbClr val="000090"/>
                </a:solidFill>
                <a:effectLst/>
              </a:rPr>
              <a:t>Conclusão</a:t>
            </a:r>
          </a:p>
        </p:txBody>
      </p:sp>
      <p:sp>
        <p:nvSpPr>
          <p:cNvPr id="96259" name="Content Placeholder 2"/>
          <p:cNvSpPr>
            <a:spLocks noGrp="1"/>
          </p:cNvSpPr>
          <p:nvPr>
            <p:ph idx="4294967295"/>
          </p:nvPr>
        </p:nvSpPr>
        <p:spPr>
          <a:xfrm>
            <a:off x="1438275" y="1452563"/>
            <a:ext cx="7493000" cy="4745037"/>
          </a:xfrm>
        </p:spPr>
        <p:txBody>
          <a:bodyPr lIns="91430" tIns="45716" rIns="91430" bIns="45716"/>
          <a:lstStyle/>
          <a:p>
            <a:pPr marL="0" indent="0" algn="ctr" defTabSz="455613">
              <a:lnSpc>
                <a:spcPct val="150000"/>
              </a:lnSpc>
              <a:buFont typeface="Wingdings 2" pitchFamily="18" charset="2"/>
              <a:buNone/>
            </a:pPr>
            <a:r>
              <a:rPr lang="pt-BR" sz="2700" smtClean="0"/>
              <a:t>Na falta de um marcador biológico para sepse fúngica:</a:t>
            </a:r>
          </a:p>
          <a:p>
            <a:pPr marL="0" indent="0" defTabSz="455613">
              <a:lnSpc>
                <a:spcPct val="150000"/>
              </a:lnSpc>
              <a:buFont typeface="Wingdings 2" pitchFamily="18" charset="2"/>
              <a:buNone/>
            </a:pPr>
            <a:r>
              <a:rPr lang="pt-BR" sz="1900" b="1" smtClean="0">
                <a:solidFill>
                  <a:schemeClr val="hlink"/>
                </a:solidFill>
              </a:rPr>
              <a:t>O uso empírico de antifúngico baseado em fatores de risco é benéfico</a:t>
            </a:r>
          </a:p>
          <a:p>
            <a:pPr marL="857250" lvl="1" indent="-457200" defTabSz="455613">
              <a:lnSpc>
                <a:spcPct val="150000"/>
              </a:lnSpc>
              <a:buFont typeface="Verdana" pitchFamily="34" charset="0"/>
              <a:buNone/>
            </a:pPr>
            <a:r>
              <a:rPr lang="pt-BR" sz="1700" smtClean="0"/>
              <a:t>O </a:t>
            </a:r>
            <a:r>
              <a:rPr lang="pt-BR" sz="1700" b="1" smtClean="0">
                <a:solidFill>
                  <a:schemeClr val="hlink"/>
                </a:solidFill>
              </a:rPr>
              <a:t>uso profilático de fluconazol pode ser benéfico em pacientes de alto risco para infecção fúngica em Unidades com alta prevalência de </a:t>
            </a:r>
            <a:r>
              <a:rPr lang="pt-BR" sz="1700" b="1" i="1" smtClean="0">
                <a:solidFill>
                  <a:schemeClr val="hlink"/>
                </a:solidFill>
              </a:rPr>
              <a:t>Candida</a:t>
            </a:r>
          </a:p>
          <a:p>
            <a:pPr marL="857250" lvl="1" indent="-457200" defTabSz="455613">
              <a:lnSpc>
                <a:spcPct val="150000"/>
              </a:lnSpc>
              <a:buFont typeface="Verdana" pitchFamily="34" charset="0"/>
              <a:buNone/>
            </a:pPr>
            <a:endParaRPr lang="pt-BR" sz="1700" b="1" smtClean="0">
              <a:solidFill>
                <a:schemeClr val="hlink"/>
              </a:solidFill>
            </a:endParaRPr>
          </a:p>
        </p:txBody>
      </p:sp>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3"/>
          <p:cNvSpPr>
            <a:spLocks noGrp="1"/>
          </p:cNvSpPr>
          <p:nvPr>
            <p:ph type="body" idx="4294967295"/>
          </p:nvPr>
        </p:nvSpPr>
        <p:spPr/>
        <p:txBody>
          <a:bodyPr lIns="91430" tIns="45716" rIns="91430" bIns="45716"/>
          <a:lstStyle/>
          <a:p>
            <a:pPr marL="533400" indent="-533400" defTabSz="584200">
              <a:lnSpc>
                <a:spcPct val="90000"/>
              </a:lnSpc>
            </a:pPr>
            <a:r>
              <a:rPr lang="pt-BR" sz="2000" smtClean="0"/>
              <a:t>Os autores relataram neste estudo aumento significativo da bilirrubina direta nos RN que receberam profilaxia com fluconazol.  A profilaxia com fluconazol foi, no entanto, efetiva em reduzir a incidência de candidíase invasiva. A hepatotoxicidade permanece sendo a maior preocupação entre os clínicos quanto ao uso do fluconazol profilático nestes RN de muito baixo peso. Dois editorias de renomados neonatologistas e especialistas em doenças infecciosas têm sido publicados em 2006 (Fanarrof AA) e em 2005 (Long SS, Stevenson DK). Além da falta de conhecimento a respeito do segmento a longo prazo, os especialistas também se preocupam a respeito da incerteza das toxicidades potenciais e emergência de patógenos resistentes.</a:t>
            </a:r>
          </a:p>
        </p:txBody>
      </p:sp>
      <p:graphicFrame>
        <p:nvGraphicFramePr>
          <p:cNvPr id="97295" name="Group 15"/>
          <p:cNvGraphicFramePr>
            <a:graphicFrameLocks noGrp="1"/>
          </p:cNvGraphicFramePr>
          <p:nvPr/>
        </p:nvGraphicFramePr>
        <p:xfrm>
          <a:off x="1042988" y="260350"/>
          <a:ext cx="7502525" cy="1234432"/>
        </p:xfrm>
        <a:graphic>
          <a:graphicData uri="http://schemas.openxmlformats.org/drawingml/2006/table">
            <a:tbl>
              <a:tblPr/>
              <a:tblGrid>
                <a:gridCol w="2500312"/>
                <a:gridCol w="2501900"/>
                <a:gridCol w="2500313"/>
              </a:tblGrid>
              <a:tr h="944563">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1500" b="0" i="0" u="none" strike="noStrike" cap="none" normalizeH="0" baseline="0" smtClean="0">
                          <a:ln>
                            <a:noFill/>
                          </a:ln>
                          <a:solidFill>
                            <a:srgbClr val="000066"/>
                          </a:solidFill>
                          <a:effectLst/>
                          <a:latin typeface="Geneva"/>
                          <a:cs typeface="Times New Roman" pitchFamily="18" charset="0"/>
                          <a:hlinkClick r:id="rId2"/>
                        </a:rPr>
                        <a:t>Profilaxia com fluconazol nos rec</a:t>
                      </a:r>
                      <a:r>
                        <a:rPr kumimoji="0" lang="en-US" sz="1500" b="0" i="0" u="none" strike="noStrike" cap="none" normalizeH="0" baseline="0" smtClean="0">
                          <a:ln>
                            <a:noFill/>
                          </a:ln>
                          <a:solidFill>
                            <a:srgbClr val="000066"/>
                          </a:solidFill>
                          <a:effectLst/>
                          <a:latin typeface="Gill Sans MT"/>
                          <a:cs typeface="Times New Roman" pitchFamily="18" charset="0"/>
                          <a:hlinkClick r:id="rId2"/>
                        </a:rPr>
                        <a:t>é</a:t>
                      </a:r>
                      <a:r>
                        <a:rPr kumimoji="0" lang="en-US" sz="1500" b="0" i="0" u="none" strike="noStrike" cap="none" normalizeH="0" baseline="0" smtClean="0">
                          <a:ln>
                            <a:noFill/>
                          </a:ln>
                          <a:solidFill>
                            <a:srgbClr val="000066"/>
                          </a:solidFill>
                          <a:effectLst/>
                          <a:latin typeface="Geneva"/>
                          <a:cs typeface="Times New Roman" pitchFamily="18" charset="0"/>
                          <a:hlinkClick r:id="rId2"/>
                        </a:rPr>
                        <a:t>m-nascidos de extremo baixo peso: associa</a:t>
                      </a:r>
                      <a:r>
                        <a:rPr kumimoji="0" lang="en-US" sz="1500" b="0" i="0" u="none" strike="noStrike" cap="none" normalizeH="0" baseline="0" smtClean="0">
                          <a:ln>
                            <a:noFill/>
                          </a:ln>
                          <a:solidFill>
                            <a:srgbClr val="000066"/>
                          </a:solidFill>
                          <a:effectLst/>
                          <a:latin typeface="Gill Sans MT"/>
                          <a:cs typeface="Times New Roman" pitchFamily="18" charset="0"/>
                          <a:hlinkClick r:id="rId2"/>
                        </a:rPr>
                        <a:t>ç</a:t>
                      </a:r>
                      <a:r>
                        <a:rPr kumimoji="0" lang="en-US" sz="1500" b="0" i="0" u="none" strike="noStrike" cap="none" normalizeH="0" baseline="0" smtClean="0">
                          <a:ln>
                            <a:noFill/>
                          </a:ln>
                          <a:solidFill>
                            <a:srgbClr val="000066"/>
                          </a:solidFill>
                          <a:effectLst/>
                          <a:latin typeface="Geneva"/>
                          <a:cs typeface="Times New Roman" pitchFamily="18" charset="0"/>
                          <a:hlinkClick r:id="rId2"/>
                        </a:rPr>
                        <a:t>ão com colestase</a:t>
                      </a:r>
                      <a:endParaRPr kumimoji="0" lang="en-US" sz="1500" b="0" i="0" u="none" strike="noStrike" cap="none" normalizeH="0" baseline="0" smtClean="0">
                        <a:ln>
                          <a:noFill/>
                        </a:ln>
                        <a:solidFill>
                          <a:schemeClr val="tx1"/>
                        </a:solidFill>
                        <a:effectLst/>
                        <a:latin typeface="Gill Sans MT"/>
                        <a:cs typeface="Arial" pitchFamily="34" charset="0"/>
                      </a:endParaRPr>
                    </a:p>
                  </a:txBody>
                  <a:tcPr marL="91430" marR="91430" marT="45716" marB="45716"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1500" b="0" i="0" u="none" strike="noStrike" cap="none" normalizeH="0" baseline="0" smtClean="0">
                          <a:ln>
                            <a:noFill/>
                          </a:ln>
                          <a:solidFill>
                            <a:srgbClr val="000066"/>
                          </a:solidFill>
                          <a:effectLst/>
                          <a:latin typeface="Geneva"/>
                          <a:cs typeface="Times New Roman" pitchFamily="18" charset="0"/>
                          <a:hlinkClick r:id="rId2"/>
                        </a:rPr>
                        <a:t>Aghai ZH, Muddukuru M et al. Resumido por Paulo R. Margotto</a:t>
                      </a:r>
                      <a:endParaRPr kumimoji="0" lang="en-US" sz="1500" b="0" i="0" u="none" strike="noStrike" cap="none" normalizeH="0" baseline="0" smtClean="0">
                        <a:ln>
                          <a:noFill/>
                        </a:ln>
                        <a:solidFill>
                          <a:schemeClr val="tx1"/>
                        </a:solidFill>
                        <a:effectLst/>
                        <a:latin typeface="Gill Sans MT"/>
                        <a:cs typeface="Arial" pitchFamily="34" charset="0"/>
                      </a:endParaRPr>
                    </a:p>
                  </a:txBody>
                  <a:tcPr marL="91430" marR="91430" marT="45716" marB="45716"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15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500" b="0" i="0" u="none" strike="noStrike" cap="none" normalizeH="0" baseline="0" smtClean="0">
                          <a:ln>
                            <a:noFill/>
                          </a:ln>
                          <a:solidFill>
                            <a:srgbClr val="000066"/>
                          </a:solidFill>
                          <a:effectLst/>
                          <a:latin typeface="Gill Sans MT"/>
                          <a:cs typeface="Times New Roman" pitchFamily="18" charset="0"/>
                        </a:rPr>
                        <a:t>           </a:t>
                      </a:r>
                      <a:endParaRPr kumimoji="0" lang="en-US" sz="1500" b="0" i="0" u="none" strike="noStrike" cap="none" normalizeH="0" baseline="0" smtClean="0">
                        <a:ln>
                          <a:noFill/>
                        </a:ln>
                        <a:solidFill>
                          <a:srgbClr val="000066"/>
                        </a:solidFill>
                        <a:effectLst/>
                        <a:latin typeface="Times New Roman" pitchFamily="18" charset="0"/>
                        <a:cs typeface="Times New Roman" pitchFamily="18" charset="0"/>
                      </a:endParaRPr>
                    </a:p>
                  </a:txBody>
                  <a:tcPr marL="91430" marR="91430" marT="45716" marB="45716"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97293" name="Picture 7" descr="Clique aqui para ver o artigo">
            <a:hlinkClick r:id="rId2"/>
          </p:cNvPr>
          <p:cNvPicPr>
            <a:picLocks noChangeAspect="1" noChangeArrowheads="1"/>
          </p:cNvPicPr>
          <p:nvPr/>
        </p:nvPicPr>
        <p:blipFill>
          <a:blip r:embed="rId3"/>
          <a:srcRect/>
          <a:stretch>
            <a:fillRect/>
          </a:stretch>
        </p:blipFill>
        <p:spPr bwMode="auto">
          <a:xfrm>
            <a:off x="6732588" y="620713"/>
            <a:ext cx="371475" cy="371475"/>
          </a:xfrm>
          <a:prstGeom prst="rect">
            <a:avLst/>
          </a:prstGeom>
          <a:noFill/>
          <a:ln w="9525">
            <a:noFill/>
            <a:miter lim="800000"/>
            <a:headEnd/>
            <a:tailEnd/>
          </a:ln>
        </p:spPr>
      </p:pic>
      <p:sp>
        <p:nvSpPr>
          <p:cNvPr id="97296" name="AutoShape 16"/>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3"/>
          <p:cNvSpPr>
            <a:spLocks noGrp="1"/>
          </p:cNvSpPr>
          <p:nvPr>
            <p:ph type="body" idx="4294967295"/>
          </p:nvPr>
        </p:nvSpPr>
        <p:spPr>
          <a:xfrm>
            <a:off x="684213" y="692150"/>
            <a:ext cx="8229600" cy="4525963"/>
          </a:xfrm>
        </p:spPr>
        <p:txBody>
          <a:bodyPr lIns="91430" tIns="45716" rIns="91430" bIns="45716"/>
          <a:lstStyle/>
          <a:p>
            <a:pPr marL="533400" indent="-533400" defTabSz="584200">
              <a:lnSpc>
                <a:spcPct val="90000"/>
              </a:lnSpc>
            </a:pPr>
            <a:r>
              <a:rPr lang="pt-BR" sz="2400" smtClean="0"/>
              <a:t>Há uma ampla variedade na incidência de infecção fúngica sistêmica nos RN de muito baixo peso na literatura recente (</a:t>
            </a:r>
            <a:r>
              <a:rPr lang="pt-BR" sz="2700" b="1" smtClean="0">
                <a:solidFill>
                  <a:srgbClr val="FF3300"/>
                </a:solidFill>
              </a:rPr>
              <a:t>0,65-20%).</a:t>
            </a:r>
            <a:r>
              <a:rPr lang="pt-BR" sz="2400" smtClean="0"/>
              <a:t> Esta diferença na incidência pode estar relacionada com práticas e políticas a respeito do limite de viabilidade, diferenças na definição de candidíase invasiva e do tipo de Instituição (Centro de nascimentos versus Centros de referências). No entanto, a mortalidade por infecção fúngica caiu entre 11,4 a 44%. </a:t>
            </a:r>
            <a:r>
              <a:rPr lang="pt-BR" sz="2400" smtClean="0">
                <a:solidFill>
                  <a:srgbClr val="FF3300"/>
                </a:solidFill>
              </a:rPr>
              <a:t>O número necessário para tratar para a prevenção de infecção invasiva por cândida varia ente 5 e 200 RN de muito baixo peso, enquanto o número necessário para prevenir uma morte varia entre 20 a 560 RN de muito baixo peso</a:t>
            </a:r>
            <a:r>
              <a:rPr lang="pt-BR" sz="2400" smtClean="0"/>
              <a:t>. </a:t>
            </a:r>
          </a:p>
        </p:txBody>
      </p:sp>
      <p:sp>
        <p:nvSpPr>
          <p:cNvPr id="98307" name="Oval 4"/>
          <p:cNvSpPr>
            <a:spLocks noChangeArrowheads="1"/>
          </p:cNvSpPr>
          <p:nvPr/>
        </p:nvSpPr>
        <p:spPr bwMode="auto">
          <a:xfrm>
            <a:off x="-76200" y="5181600"/>
            <a:ext cx="8686800" cy="1473200"/>
          </a:xfrm>
          <a:prstGeom prst="ellipse">
            <a:avLst/>
          </a:prstGeom>
          <a:solidFill>
            <a:schemeClr val="accent1"/>
          </a:solidFill>
          <a:ln w="9525">
            <a:solidFill>
              <a:schemeClr val="tx1"/>
            </a:solidFill>
            <a:round/>
            <a:headEnd/>
            <a:tailEnd/>
          </a:ln>
        </p:spPr>
        <p:txBody>
          <a:bodyPr wrap="none" lIns="91430" tIns="45716" rIns="91430" bIns="45716" anchor="ctr"/>
          <a:lstStyle/>
          <a:p>
            <a:endParaRPr lang="pt-BR">
              <a:ea typeface="Palatino"/>
              <a:sym typeface="Palatino"/>
            </a:endParaRPr>
          </a:p>
        </p:txBody>
      </p:sp>
      <p:sp>
        <p:nvSpPr>
          <p:cNvPr id="98308" name="Rectangle 5"/>
          <p:cNvSpPr>
            <a:spLocks/>
          </p:cNvSpPr>
          <p:nvPr/>
        </p:nvSpPr>
        <p:spPr bwMode="auto">
          <a:xfrm>
            <a:off x="579438" y="5448300"/>
            <a:ext cx="7661275" cy="939800"/>
          </a:xfrm>
          <a:prstGeom prst="rect">
            <a:avLst/>
          </a:prstGeom>
          <a:noFill/>
          <a:ln w="9525">
            <a:noFill/>
            <a:miter lim="800000"/>
            <a:headEnd/>
            <a:tailEnd/>
          </a:ln>
        </p:spPr>
        <p:txBody>
          <a:bodyPr lIns="91430" tIns="45716" rIns="91430" bIns="45716"/>
          <a:lstStyle/>
          <a:p>
            <a:pPr marL="342900" indent="-342900" defTabSz="457200">
              <a:lnSpc>
                <a:spcPct val="90000"/>
              </a:lnSpc>
              <a:spcBef>
                <a:spcPct val="20000"/>
              </a:spcBef>
              <a:buFont typeface="Arial" pitchFamily="34" charset="0"/>
              <a:buChar char="•"/>
            </a:pPr>
            <a:r>
              <a:rPr lang="pt-BR" sz="2000" b="1">
                <a:solidFill>
                  <a:srgbClr val="FFFF00"/>
                </a:solidFill>
                <a:latin typeface="Calibri" pitchFamily="34" charset="0"/>
                <a:ea typeface="Palatino"/>
                <a:sym typeface="Palatino"/>
              </a:rPr>
              <a:t>Dada o potencial de toxicidade, o risco da profilaxia universal com fluconazol pode superar os benefícios nas Unidades que tem baixa incidência de infecção invasiva por </a:t>
            </a:r>
            <a:r>
              <a:rPr lang="pt-BR" sz="2000" b="1" i="1">
                <a:solidFill>
                  <a:srgbClr val="FFFF00"/>
                </a:solidFill>
                <a:latin typeface="Calibri" pitchFamily="34" charset="0"/>
                <a:ea typeface="Palatino"/>
                <a:sym typeface="Palatino"/>
              </a:rPr>
              <a:t>Candida</a:t>
            </a:r>
          </a:p>
        </p:txBody>
      </p:sp>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3"/>
          <p:cNvSpPr>
            <a:spLocks noGrp="1"/>
          </p:cNvSpPr>
          <p:nvPr>
            <p:ph type="body" idx="4294967295"/>
          </p:nvPr>
        </p:nvSpPr>
        <p:spPr>
          <a:xfrm>
            <a:off x="1187450" y="1341438"/>
            <a:ext cx="7499350" cy="4800600"/>
          </a:xfrm>
        </p:spPr>
        <p:txBody>
          <a:bodyPr lIns="91430" tIns="45716" rIns="91430" bIns="45716"/>
          <a:lstStyle/>
          <a:p>
            <a:pPr indent="-254000">
              <a:lnSpc>
                <a:spcPct val="80000"/>
              </a:lnSpc>
            </a:pPr>
            <a:r>
              <a:rPr lang="pt-BR" sz="1900" smtClean="0">
                <a:latin typeface="Times New Roman" pitchFamily="18" charset="0"/>
              </a:rPr>
              <a:t>Quanto à terapia empírica: o benefício (redução da mortalidade) é  maior de que o risco (complicações da anfotericina B). O início precoce do tratamento pode melhorar o prognóstico, minimizando complicações. </a:t>
            </a:r>
            <a:r>
              <a:rPr lang="en-US" sz="1900" smtClean="0">
                <a:latin typeface="Times New Roman" pitchFamily="18" charset="0"/>
              </a:rPr>
              <a:t>O estudo de Benjamin e cl (</a:t>
            </a:r>
            <a:r>
              <a:rPr lang="en-US" sz="1900" b="1" i="1" smtClean="0">
                <a:latin typeface="Times New Roman" pitchFamily="18" charset="0"/>
              </a:rPr>
              <a:t>Empirical therapy for neonatal candidemia in very low birth weight infants. </a:t>
            </a:r>
            <a:r>
              <a:rPr lang="pt-BR" sz="1900" b="1" i="1" smtClean="0">
                <a:latin typeface="Times New Roman" pitchFamily="18" charset="0"/>
              </a:rPr>
              <a:t>Pediatrics 2003; 112:543-7</a:t>
            </a:r>
            <a:r>
              <a:rPr lang="pt-BR" sz="1900" smtClean="0">
                <a:latin typeface="Times New Roman" pitchFamily="18" charset="0"/>
              </a:rPr>
              <a:t>)) propõe o início da terapia na suspeita de sepse (realizar sempre a hemocultura antes) tardia, especialmente nos RN  que apresentam as seguintes características:</a:t>
            </a:r>
            <a:endParaRPr lang="pt-BR" sz="1900" b="1" smtClean="0">
              <a:latin typeface="Times New Roman" pitchFamily="18" charset="0"/>
            </a:endParaRPr>
          </a:p>
          <a:p>
            <a:pPr indent="-254000">
              <a:lnSpc>
                <a:spcPct val="80000"/>
              </a:lnSpc>
            </a:pPr>
            <a:r>
              <a:rPr lang="pt-BR" sz="1900" smtClean="0">
                <a:solidFill>
                  <a:srgbClr val="FF3300"/>
                </a:solidFill>
                <a:latin typeface="Times New Roman" pitchFamily="18" charset="0"/>
              </a:rPr>
              <a:t>-&lt;25 semanas, com ou  sem a presença de trombocitopenia</a:t>
            </a:r>
          </a:p>
          <a:p>
            <a:pPr indent="-254000">
              <a:lnSpc>
                <a:spcPct val="80000"/>
              </a:lnSpc>
            </a:pPr>
            <a:r>
              <a:rPr lang="pt-BR" sz="1900" smtClean="0">
                <a:solidFill>
                  <a:srgbClr val="FF3300"/>
                </a:solidFill>
                <a:latin typeface="Times New Roman" pitchFamily="18" charset="0"/>
              </a:rPr>
              <a:t>-RN entre 25-27 semanas que fizeram uso de cefalosporina de terceira geração ou de carbapenêmicos até 7 dias antes da suspeita, mesmo que  não apresentem trombocitopenia</a:t>
            </a:r>
          </a:p>
          <a:p>
            <a:pPr indent="-254000">
              <a:lnSpc>
                <a:spcPct val="80000"/>
              </a:lnSpc>
            </a:pPr>
            <a:r>
              <a:rPr lang="pt-BR" sz="1900" smtClean="0">
                <a:solidFill>
                  <a:srgbClr val="FF3300"/>
                </a:solidFill>
                <a:latin typeface="Times New Roman" pitchFamily="18" charset="0"/>
              </a:rPr>
              <a:t>-RN com trombocitopenia inexplicada, independente da idade gestacional</a:t>
            </a:r>
          </a:p>
        </p:txBody>
      </p:sp>
      <p:graphicFrame>
        <p:nvGraphicFramePr>
          <p:cNvPr id="95250" name="Group 18"/>
          <p:cNvGraphicFramePr>
            <a:graphicFrameLocks noGrp="1"/>
          </p:cNvGraphicFramePr>
          <p:nvPr/>
        </p:nvGraphicFramePr>
        <p:xfrm>
          <a:off x="1100138" y="2987675"/>
          <a:ext cx="6943725" cy="1473201"/>
        </p:xfrm>
        <a:graphic>
          <a:graphicData uri="http://schemas.openxmlformats.org/drawingml/2006/table">
            <a:tbl>
              <a:tblPr/>
              <a:tblGrid>
                <a:gridCol w="6943725"/>
              </a:tblGrid>
              <a:tr h="735013">
                <a:tc>
                  <a:txBody>
                    <a:bodyPr/>
                    <a:lstStyle/>
                    <a:p>
                      <a:pPr marL="111125" marR="0" lvl="0" indent="0" algn="l"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endParaRPr kumimoji="0" lang="pt-BR" sz="2800" b="0" i="0" u="none" strike="noStrike" cap="none" normalizeH="0" baseline="0" smtClean="0">
                        <a:ln>
                          <a:noFill/>
                        </a:ln>
                        <a:solidFill>
                          <a:schemeClr val="tx1"/>
                        </a:solidFill>
                        <a:effectLst/>
                        <a:latin typeface="Gill Sans MT"/>
                        <a:cs typeface="Arial" pitchFamily="34" charset="0"/>
                      </a:endParaRPr>
                    </a:p>
                  </a:txBody>
                  <a:tcPr marL="91430" marR="91430" marT="45716" marB="45716" horzOverflow="overflow">
                    <a:lnL>
                      <a:noFill/>
                    </a:lnL>
                    <a:lnR>
                      <a:noFill/>
                    </a:lnR>
                    <a:lnT>
                      <a:noFill/>
                    </a:lnT>
                    <a:lnB>
                      <a:noFill/>
                    </a:lnB>
                    <a:lnTlToBr>
                      <a:noFill/>
                    </a:lnTlToBr>
                    <a:lnBlToTr>
                      <a:noFill/>
                    </a:lnBlToTr>
                    <a:noFill/>
                  </a:tcPr>
                </a:tc>
              </a:tr>
              <a:tr h="738188">
                <a:tc>
                  <a:txBody>
                    <a:bodyPr/>
                    <a:lstStyle/>
                    <a:p>
                      <a:pPr marL="111125" marR="0" lvl="0" indent="0" algn="l"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endParaRPr kumimoji="0" lang="pt-BR" sz="2800" b="0" i="0" u="none" strike="noStrike" cap="none" normalizeH="0" baseline="0" smtClean="0">
                        <a:ln>
                          <a:noFill/>
                        </a:ln>
                        <a:solidFill>
                          <a:schemeClr val="tx1"/>
                        </a:solidFill>
                        <a:effectLst/>
                        <a:latin typeface="Gill Sans MT"/>
                        <a:cs typeface="Arial" pitchFamily="34" charset="0"/>
                      </a:endParaRPr>
                    </a:p>
                  </a:txBody>
                  <a:tcPr marL="91430" marR="91430" marT="45716" marB="45716" horzOverflow="overflow">
                    <a:lnL>
                      <a:noFill/>
                    </a:lnL>
                    <a:lnR>
                      <a:noFill/>
                    </a:lnR>
                    <a:lnT>
                      <a:noFill/>
                    </a:lnT>
                    <a:lnB>
                      <a:noFill/>
                    </a:lnB>
                    <a:lnTlToBr>
                      <a:noFill/>
                    </a:lnTlToBr>
                    <a:lnBlToTr>
                      <a:noFill/>
                    </a:lnBlToTr>
                    <a:noFill/>
                  </a:tcPr>
                </a:tc>
              </a:tr>
            </a:tbl>
          </a:graphicData>
        </a:graphic>
      </p:graphicFrame>
      <p:sp>
        <p:nvSpPr>
          <p:cNvPr id="99334" name="Rectangle 7"/>
          <p:cNvSpPr>
            <a:spLocks noChangeArrowheads="1"/>
          </p:cNvSpPr>
          <p:nvPr/>
        </p:nvSpPr>
        <p:spPr bwMode="auto">
          <a:xfrm>
            <a:off x="1109663" y="2997200"/>
            <a:ext cx="6924675" cy="517525"/>
          </a:xfrm>
          <a:prstGeom prst="rect">
            <a:avLst/>
          </a:prstGeom>
          <a:noFill/>
          <a:ln w="9525">
            <a:noFill/>
            <a:miter lim="800000"/>
            <a:headEnd/>
            <a:tailEnd/>
          </a:ln>
        </p:spPr>
        <p:txBody>
          <a:bodyPr lIns="91430" tIns="45716" rIns="91430" bIns="45716"/>
          <a:lstStyle/>
          <a:p>
            <a:pPr marL="77788" defTabSz="642938">
              <a:spcBef>
                <a:spcPts val="2950"/>
              </a:spcBef>
              <a:buSzPct val="40000"/>
            </a:pPr>
            <a:endParaRPr lang="pt-BR" sz="2700">
              <a:solidFill>
                <a:srgbClr val="546056"/>
              </a:solidFill>
              <a:latin typeface="Palatino"/>
              <a:ea typeface="Palatino"/>
              <a:sym typeface="Palatino"/>
            </a:endParaRPr>
          </a:p>
        </p:txBody>
      </p:sp>
      <p:graphicFrame>
        <p:nvGraphicFramePr>
          <p:cNvPr id="95251" name="Group 19"/>
          <p:cNvGraphicFramePr>
            <a:graphicFrameLocks noGrp="1"/>
          </p:cNvGraphicFramePr>
          <p:nvPr/>
        </p:nvGraphicFramePr>
        <p:xfrm>
          <a:off x="1281113" y="260350"/>
          <a:ext cx="7262812" cy="1266825"/>
        </p:xfrm>
        <a:graphic>
          <a:graphicData uri="http://schemas.openxmlformats.org/drawingml/2006/table">
            <a:tbl>
              <a:tblPr/>
              <a:tblGrid>
                <a:gridCol w="2420937"/>
                <a:gridCol w="2420938"/>
                <a:gridCol w="2420937"/>
              </a:tblGrid>
              <a:tr h="1266825">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2000" b="0" i="0" u="none" strike="noStrike" cap="none" normalizeH="0" baseline="0" smtClean="0">
                          <a:ln>
                            <a:noFill/>
                          </a:ln>
                          <a:solidFill>
                            <a:srgbClr val="000066"/>
                          </a:solidFill>
                          <a:effectLst/>
                          <a:latin typeface="Gill Sans MT"/>
                          <a:ea typeface="Geneva"/>
                          <a:cs typeface="Geneva"/>
                          <a:hlinkClick r:id="rId2"/>
                        </a:rPr>
                        <a:t>Novos antifúngicos</a:t>
                      </a:r>
                      <a:endParaRPr kumimoji="0" lang="en-US" sz="2000" b="0" i="0" u="none" strike="noStrike" cap="none" normalizeH="0" baseline="0" smtClean="0">
                        <a:ln>
                          <a:noFill/>
                        </a:ln>
                        <a:solidFill>
                          <a:schemeClr val="tx1"/>
                        </a:solidFill>
                        <a:effectLst/>
                        <a:latin typeface="Gill Sans MT"/>
                        <a:cs typeface="Arial" pitchFamily="34" charset="0"/>
                      </a:endParaRPr>
                    </a:p>
                  </a:txBody>
                  <a:tcPr marL="91430" marR="91430" marT="45716" marB="45716"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2000" b="0" i="0" u="none" strike="noStrike" cap="none" normalizeH="0" baseline="0" smtClean="0">
                          <a:ln>
                            <a:noFill/>
                          </a:ln>
                          <a:solidFill>
                            <a:srgbClr val="000066"/>
                          </a:solidFill>
                          <a:effectLst/>
                          <a:latin typeface="Gill Sans MT"/>
                          <a:ea typeface="Geneva"/>
                          <a:cs typeface="Geneva"/>
                          <a:hlinkClick r:id="rId2"/>
                        </a:rPr>
                        <a:t>Paulo R. Margotto</a:t>
                      </a:r>
                      <a:endParaRPr kumimoji="0" lang="en-US" sz="2000" b="0" i="0" u="none" strike="noStrike" cap="none" normalizeH="0" baseline="0" smtClean="0">
                        <a:ln>
                          <a:noFill/>
                        </a:ln>
                        <a:solidFill>
                          <a:schemeClr val="tx1"/>
                        </a:solidFill>
                        <a:effectLst/>
                        <a:latin typeface="Gill Sans MT"/>
                        <a:cs typeface="Arial" pitchFamily="34" charset="0"/>
                      </a:endParaRPr>
                    </a:p>
                  </a:txBody>
                  <a:tcPr marL="91430" marR="91430" marT="45716" marB="45716" horzOverflow="overflow">
                    <a:lnL>
                      <a:noFill/>
                    </a:lnL>
                    <a:lnR>
                      <a:noFill/>
                    </a:lnR>
                    <a:lnT>
                      <a:noFill/>
                    </a:lnT>
                    <a:lnB>
                      <a:noFill/>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2000" b="0" i="0" u="none" strike="noStrike" cap="none" normalizeH="0" baseline="0" smtClean="0">
                          <a:ln>
                            <a:noFill/>
                          </a:ln>
                          <a:solidFill>
                            <a:srgbClr val="000066"/>
                          </a:solidFill>
                          <a:effectLst/>
                          <a:latin typeface="Gill Sans MT"/>
                          <a:cs typeface="Arial" pitchFamily="34" charset="0"/>
                        </a:rPr>
                        <a:t>          </a:t>
                      </a:r>
                    </a:p>
                  </a:txBody>
                  <a:tcPr marL="91430" marR="91430" marT="45716" marB="45716" anchor="ctr" horzOverflow="overflow">
                    <a:lnL>
                      <a:noFill/>
                    </a:lnL>
                    <a:lnR>
                      <a:noFill/>
                    </a:lnR>
                    <a:lnT>
                      <a:noFill/>
                    </a:lnT>
                    <a:lnB>
                      <a:noFill/>
                    </a:lnB>
                    <a:lnTlToBr>
                      <a:noFill/>
                    </a:lnTlToBr>
                    <a:lnBlToTr>
                      <a:noFill/>
                    </a:lnBlToTr>
                    <a:solidFill>
                      <a:srgbClr val="FFFFFF"/>
                    </a:solidFill>
                  </a:tcPr>
                </a:tc>
              </a:tr>
            </a:tbl>
          </a:graphicData>
        </a:graphic>
      </p:graphicFrame>
      <p:pic>
        <p:nvPicPr>
          <p:cNvPr id="99339" name="Picture 7" descr="Clique aqui para ver o artigo">
            <a:hlinkClick r:id="rId2"/>
          </p:cNvPr>
          <p:cNvPicPr>
            <a:picLocks noChangeAspect="1" noChangeArrowheads="1"/>
          </p:cNvPicPr>
          <p:nvPr/>
        </p:nvPicPr>
        <p:blipFill>
          <a:blip r:embed="rId3"/>
          <a:srcRect/>
          <a:stretch>
            <a:fillRect/>
          </a:stretch>
        </p:blipFill>
        <p:spPr bwMode="auto">
          <a:xfrm>
            <a:off x="6084888" y="333375"/>
            <a:ext cx="373062" cy="3730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3"/>
          <p:cNvSpPr>
            <a:spLocks noGrp="1"/>
          </p:cNvSpPr>
          <p:nvPr>
            <p:ph type="body" idx="4294967295"/>
          </p:nvPr>
        </p:nvSpPr>
        <p:spPr>
          <a:xfrm>
            <a:off x="1116013" y="2474913"/>
            <a:ext cx="7439025" cy="4525962"/>
          </a:xfrm>
        </p:spPr>
        <p:txBody>
          <a:bodyPr lIns="91430" tIns="45716" rIns="91430" bIns="45716"/>
          <a:lstStyle/>
          <a:p>
            <a:pPr marL="533400" indent="-533400" algn="ctr" defTabSz="584200">
              <a:buFont typeface="Wingdings 2" pitchFamily="18" charset="2"/>
              <a:buNone/>
            </a:pPr>
            <a:r>
              <a:rPr lang="pt-BR" sz="4100" b="1" smtClean="0">
                <a:solidFill>
                  <a:srgbClr val="009900"/>
                </a:solidFill>
              </a:rPr>
              <a:t>COMO FAZEMOS NA UNIDADE DE NEONATOLOGIA DO HRAS/HMIB/SES/DF?</a:t>
            </a:r>
          </a:p>
        </p:txBody>
      </p:sp>
      <p:sp>
        <p:nvSpPr>
          <p:cNvPr id="100356" name="AutoShape 4"/>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7290" name="Group 10"/>
          <p:cNvGraphicFramePr>
            <a:graphicFrameLocks noGrp="1"/>
          </p:cNvGraphicFramePr>
          <p:nvPr/>
        </p:nvGraphicFramePr>
        <p:xfrm>
          <a:off x="1116013" y="476250"/>
          <a:ext cx="7561262" cy="868672"/>
        </p:xfrm>
        <a:graphic>
          <a:graphicData uri="http://schemas.openxmlformats.org/drawingml/2006/table">
            <a:tbl>
              <a:tblPr/>
              <a:tblGrid>
                <a:gridCol w="6761162"/>
                <a:gridCol w="800100"/>
              </a:tblGrid>
              <a:tr h="868363">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1700" b="1" i="0" u="none" strike="noStrike" cap="none" normalizeH="0" baseline="0" smtClean="0">
                          <a:ln>
                            <a:noFill/>
                          </a:ln>
                          <a:solidFill>
                            <a:srgbClr val="999999"/>
                          </a:solidFill>
                          <a:effectLst/>
                          <a:latin typeface="Verdana" pitchFamily="34" charset="0"/>
                          <a:cs typeface="Times New Roman" pitchFamily="18" charset="0"/>
                        </a:rPr>
                        <a:t>INFEC</a:t>
                      </a:r>
                      <a:r>
                        <a:rPr kumimoji="0" lang="en-US" sz="1700" b="1" i="0" u="none" strike="noStrike" cap="none" normalizeH="0" baseline="0" smtClean="0">
                          <a:ln>
                            <a:noFill/>
                          </a:ln>
                          <a:solidFill>
                            <a:srgbClr val="999999"/>
                          </a:solidFill>
                          <a:effectLst/>
                          <a:latin typeface="Gill Sans MT"/>
                          <a:cs typeface="Times New Roman" pitchFamily="18" charset="0"/>
                        </a:rPr>
                        <a:t>Ç</a:t>
                      </a:r>
                      <a:r>
                        <a:rPr kumimoji="0" lang="en-US" sz="1700" b="1" i="0" u="none" strike="noStrike" cap="none" normalizeH="0" baseline="0" smtClean="0">
                          <a:ln>
                            <a:noFill/>
                          </a:ln>
                          <a:solidFill>
                            <a:srgbClr val="999999"/>
                          </a:solidFill>
                          <a:effectLst/>
                          <a:latin typeface="Verdana" pitchFamily="34" charset="0"/>
                          <a:cs typeface="Times New Roman" pitchFamily="18" charset="0"/>
                        </a:rPr>
                        <a:t>ÕES F</a:t>
                      </a:r>
                      <a:r>
                        <a:rPr kumimoji="0" lang="en-US" sz="1700" b="1" i="0" u="none" strike="noStrike" cap="none" normalizeH="0" baseline="0" smtClean="0">
                          <a:ln>
                            <a:noFill/>
                          </a:ln>
                          <a:solidFill>
                            <a:srgbClr val="999999"/>
                          </a:solidFill>
                          <a:effectLst/>
                          <a:latin typeface="Gill Sans MT"/>
                          <a:cs typeface="Times New Roman" pitchFamily="18" charset="0"/>
                        </a:rPr>
                        <a:t>Ú</a:t>
                      </a:r>
                      <a:r>
                        <a:rPr kumimoji="0" lang="en-US" sz="1700" b="1" i="0" u="none" strike="noStrike" cap="none" normalizeH="0" baseline="0" smtClean="0">
                          <a:ln>
                            <a:noFill/>
                          </a:ln>
                          <a:solidFill>
                            <a:srgbClr val="999999"/>
                          </a:solidFill>
                          <a:effectLst/>
                          <a:latin typeface="Verdana" pitchFamily="34" charset="0"/>
                          <a:cs typeface="Times New Roman" pitchFamily="18" charset="0"/>
                        </a:rPr>
                        <a:t>NGICAS</a:t>
                      </a:r>
                      <a:r>
                        <a:rPr kumimoji="0" lang="en-US" sz="17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7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700" b="0" i="0" u="none" strike="noStrike" cap="none" normalizeH="0" baseline="0" smtClean="0">
                          <a:ln>
                            <a:noFill/>
                          </a:ln>
                          <a:solidFill>
                            <a:srgbClr val="999999"/>
                          </a:solidFill>
                          <a:effectLst/>
                          <a:latin typeface="Verdana" pitchFamily="34" charset="0"/>
                          <a:cs typeface="Times New Roman" pitchFamily="18" charset="0"/>
                        </a:rPr>
                        <a:t>Autor(es): Paulo R. Margotto, Alessandra de C</a:t>
                      </a:r>
                      <a:r>
                        <a:rPr kumimoji="0" lang="en-US" sz="1700" b="0" i="0" u="none" strike="noStrike" cap="none" normalizeH="0" baseline="0" smtClean="0">
                          <a:ln>
                            <a:noFill/>
                          </a:ln>
                          <a:solidFill>
                            <a:srgbClr val="999999"/>
                          </a:solidFill>
                          <a:effectLst/>
                          <a:latin typeface="Gill Sans MT"/>
                          <a:cs typeface="Times New Roman" pitchFamily="18" charset="0"/>
                        </a:rPr>
                        <a:t>á</a:t>
                      </a:r>
                      <a:r>
                        <a:rPr kumimoji="0" lang="en-US" sz="1700" b="0" i="0" u="none" strike="noStrike" cap="none" normalizeH="0" baseline="0" smtClean="0">
                          <a:ln>
                            <a:noFill/>
                          </a:ln>
                          <a:solidFill>
                            <a:srgbClr val="999999"/>
                          </a:solidFill>
                          <a:effectLst/>
                          <a:latin typeface="Verdana" pitchFamily="34" charset="0"/>
                          <a:cs typeface="Times New Roman" pitchFamily="18" charset="0"/>
                        </a:rPr>
                        <a:t>ssia Gon</a:t>
                      </a:r>
                      <a:r>
                        <a:rPr kumimoji="0" lang="en-US" sz="1700" b="0" i="0" u="none" strike="noStrike" cap="none" normalizeH="0" baseline="0" smtClean="0">
                          <a:ln>
                            <a:noFill/>
                          </a:ln>
                          <a:solidFill>
                            <a:srgbClr val="999999"/>
                          </a:solidFill>
                          <a:effectLst/>
                          <a:latin typeface="Gill Sans MT"/>
                          <a:cs typeface="Times New Roman" pitchFamily="18" charset="0"/>
                        </a:rPr>
                        <a:t>ç</a:t>
                      </a:r>
                      <a:r>
                        <a:rPr kumimoji="0" lang="en-US" sz="1700" b="0" i="0" u="none" strike="noStrike" cap="none" normalizeH="0" baseline="0" smtClean="0">
                          <a:ln>
                            <a:noFill/>
                          </a:ln>
                          <a:solidFill>
                            <a:srgbClr val="999999"/>
                          </a:solidFill>
                          <a:effectLst/>
                          <a:latin typeface="Verdana" pitchFamily="34" charset="0"/>
                          <a:cs typeface="Times New Roman" pitchFamily="18" charset="0"/>
                        </a:rPr>
                        <a:t>alves Moreira</a:t>
                      </a:r>
                      <a:endParaRPr kumimoji="0" lang="en-US" sz="1700" b="0" i="0" u="none" strike="noStrike" cap="none" normalizeH="0" baseline="0" smtClean="0">
                        <a:ln>
                          <a:noFill/>
                        </a:ln>
                        <a:solidFill>
                          <a:schemeClr val="tx1"/>
                        </a:solidFill>
                        <a:effectLst/>
                        <a:latin typeface="Gill Sans MT"/>
                        <a:cs typeface="Arial" pitchFamily="34" charset="0"/>
                      </a:endParaRPr>
                    </a:p>
                  </a:txBody>
                  <a:tcPr marL="91430" marR="91430" marT="45716" marB="45716"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r>
                        <a:rPr kumimoji="0" lang="en-US" sz="1700" b="0" i="0" u="none" strike="noStrike" cap="none" normalizeH="0" baseline="0" smtClean="0">
                          <a:ln>
                            <a:noFill/>
                          </a:ln>
                          <a:solidFill>
                            <a:srgbClr val="000000"/>
                          </a:solidFill>
                          <a:effectLst/>
                          <a:latin typeface="Times New Roman" pitchFamily="18" charset="0"/>
                          <a:cs typeface="Times New Roman" pitchFamily="18" charset="0"/>
                        </a:rPr>
                        <a:t>  </a:t>
                      </a:r>
                      <a:r>
                        <a:rPr kumimoji="0" lang="en-US" sz="1700" b="0" i="0" u="none" strike="noStrike" cap="none" normalizeH="0" baseline="0" smtClean="0">
                          <a:ln>
                            <a:noFill/>
                          </a:ln>
                          <a:solidFill>
                            <a:srgbClr val="000000"/>
                          </a:solidFill>
                          <a:effectLst/>
                          <a:latin typeface="Gill Sans MT"/>
                          <a:cs typeface="Times New Roman" pitchFamily="18" charset="0"/>
                        </a:rPr>
                        <a:t>     </a:t>
                      </a:r>
                      <a:endParaRPr kumimoji="0" lang="en-US" sz="1700" b="0" i="0" u="none" strike="noStrike" cap="none" normalizeH="0" baseline="0" smtClean="0">
                        <a:ln>
                          <a:noFill/>
                        </a:ln>
                        <a:solidFill>
                          <a:srgbClr val="000000"/>
                        </a:solidFill>
                        <a:effectLst/>
                        <a:latin typeface="Times New Roman" pitchFamily="18" charset="0"/>
                        <a:cs typeface="Times New Roman" pitchFamily="18" charset="0"/>
                      </a:endParaRPr>
                    </a:p>
                  </a:txBody>
                  <a:tcPr marL="91430" marR="91430" marT="45716" marB="45716" horzOverflow="overflow">
                    <a:lnL>
                      <a:noFill/>
                    </a:lnL>
                    <a:lnR>
                      <a:noFill/>
                    </a:lnR>
                    <a:lnT>
                      <a:noFill/>
                    </a:lnT>
                    <a:lnB>
                      <a:noFill/>
                    </a:lnB>
                    <a:lnTlToBr>
                      <a:noFill/>
                    </a:lnTlToBr>
                    <a:lnBlToTr>
                      <a:noFill/>
                    </a:lnBlToTr>
                    <a:solidFill>
                      <a:srgbClr val="E4E4E4"/>
                    </a:solidFill>
                  </a:tcPr>
                </a:tc>
              </a:tr>
            </a:tbl>
          </a:graphicData>
        </a:graphic>
      </p:graphicFrame>
      <p:pic>
        <p:nvPicPr>
          <p:cNvPr id="101381" name="Picture 6" descr="link2">
            <a:hlinkClick r:id="rId2"/>
          </p:cNvPr>
          <p:cNvPicPr>
            <a:picLocks noChangeAspect="1" noChangeArrowheads="1"/>
          </p:cNvPicPr>
          <p:nvPr/>
        </p:nvPicPr>
        <p:blipFill>
          <a:blip r:embed="rId3"/>
          <a:srcRect/>
          <a:stretch>
            <a:fillRect/>
          </a:stretch>
        </p:blipFill>
        <p:spPr bwMode="auto">
          <a:xfrm>
            <a:off x="7519988" y="760413"/>
            <a:ext cx="450850" cy="365125"/>
          </a:xfrm>
          <a:prstGeom prst="rect">
            <a:avLst/>
          </a:prstGeom>
          <a:noFill/>
          <a:ln w="9525">
            <a:noFill/>
            <a:miter lim="800000"/>
            <a:headEnd/>
            <a:tailEnd/>
          </a:ln>
        </p:spPr>
      </p:pic>
      <p:sp>
        <p:nvSpPr>
          <p:cNvPr id="101382" name="Rectangle 20"/>
          <p:cNvSpPr>
            <a:spLocks noGrp="1"/>
          </p:cNvSpPr>
          <p:nvPr>
            <p:ph type="body" idx="4294967295"/>
          </p:nvPr>
        </p:nvSpPr>
        <p:spPr/>
        <p:txBody>
          <a:bodyPr lIns="91430" tIns="45716" rIns="91430" bIns="45716"/>
          <a:lstStyle/>
          <a:p>
            <a:pPr indent="-254000">
              <a:lnSpc>
                <a:spcPct val="80000"/>
              </a:lnSpc>
            </a:pPr>
            <a:r>
              <a:rPr lang="pt-BR" sz="2000" smtClean="0">
                <a:latin typeface="Times New Roman" pitchFamily="18" charset="0"/>
              </a:rPr>
              <a:t>As infecções fúngicas têm sido cada vez mais descritas, principalmente nos recém-nascidos (RN) de muito baixo peso internados no Setor de Terapia Intensiva. Estima-se que ocorra em 1,2% dos RN que ficam internados na UTI por mais de 3 dias( RN &lt;1500g: 4-15%) e a taxa de mortalidade seja de 30-75%. A nível mundial, 10% dos recém-nascidos com peso ao nascer &lt; 1000g apresentam infecção fúngica. Nos RN &lt;750g, acima de 20% apresentam infecção fúngica invasiva.Elas podem estar presentes ao nascimento ou serem adquiridas mais tardiamente. </a:t>
            </a:r>
          </a:p>
          <a:p>
            <a:pPr indent="-254000">
              <a:lnSpc>
                <a:spcPct val="80000"/>
              </a:lnSpc>
            </a:pPr>
            <a:r>
              <a:rPr lang="pt-BR" sz="2000" smtClean="0">
                <a:latin typeface="Times New Roman" pitchFamily="18" charset="0"/>
              </a:rPr>
              <a:t>A </a:t>
            </a:r>
            <a:r>
              <a:rPr lang="pt-BR" sz="2000" i="1" smtClean="0">
                <a:latin typeface="Times New Roman" pitchFamily="18" charset="0"/>
              </a:rPr>
              <a:t>Candida  albicans  </a:t>
            </a:r>
            <a:r>
              <a:rPr lang="pt-BR" sz="2000" smtClean="0">
                <a:latin typeface="Times New Roman" pitchFamily="18" charset="0"/>
              </a:rPr>
              <a:t>é  o  fungo  mais  frequentemente isolado (75% das infecções fúngicas neonatais). Espécies não-albicans podem estar envolvidas, porém, com menos freqüência: </a:t>
            </a:r>
            <a:r>
              <a:rPr lang="pt-BR" sz="2000" i="1" smtClean="0">
                <a:latin typeface="Times New Roman" pitchFamily="18" charset="0"/>
              </a:rPr>
              <a:t>Candida tropicalis </a:t>
            </a:r>
            <a:r>
              <a:rPr lang="pt-BR" sz="2000" smtClean="0">
                <a:latin typeface="Times New Roman" pitchFamily="18" charset="0"/>
              </a:rPr>
              <a:t>(10%), </a:t>
            </a:r>
            <a:r>
              <a:rPr lang="pt-BR" sz="2000" i="1" smtClean="0">
                <a:latin typeface="Times New Roman" pitchFamily="18" charset="0"/>
              </a:rPr>
              <a:t>Candida parapsilosis </a:t>
            </a:r>
            <a:r>
              <a:rPr lang="pt-BR" sz="2000" smtClean="0">
                <a:latin typeface="Times New Roman" pitchFamily="18" charset="0"/>
              </a:rPr>
              <a:t>(6%), sendo que alguns estudos apontam a </a:t>
            </a:r>
            <a:r>
              <a:rPr lang="pt-BR" sz="2000" i="1" smtClean="0">
                <a:latin typeface="Times New Roman" pitchFamily="18" charset="0"/>
              </a:rPr>
              <a:t>Candida parapsilosis</a:t>
            </a:r>
            <a:r>
              <a:rPr lang="pt-BR" sz="2000" smtClean="0">
                <a:latin typeface="Times New Roman" pitchFamily="18" charset="0"/>
              </a:rPr>
              <a:t> como um agente importante de infecção em pré-termos de muito baixo peso (25%). A </a:t>
            </a:r>
            <a:r>
              <a:rPr lang="pt-BR" sz="2000" i="1" smtClean="0">
                <a:latin typeface="Times New Roman" pitchFamily="18" charset="0"/>
              </a:rPr>
              <a:t>Malassezia furfur </a:t>
            </a:r>
            <a:r>
              <a:rPr lang="pt-BR" sz="2000" smtClean="0">
                <a:latin typeface="Times New Roman" pitchFamily="18" charset="0"/>
              </a:rPr>
              <a:t>está associada à infusão de nutrição parenteral contendo lipídios através de cateter central e tende a ser epidêmica. Outros fungos não pertencentes ao gênero </a:t>
            </a:r>
            <a:r>
              <a:rPr lang="pt-BR" sz="2000" i="1" smtClean="0">
                <a:latin typeface="Times New Roman" pitchFamily="18" charset="0"/>
              </a:rPr>
              <a:t>Candida </a:t>
            </a:r>
            <a:r>
              <a:rPr lang="pt-BR" sz="2000" smtClean="0">
                <a:latin typeface="Times New Roman" pitchFamily="18" charset="0"/>
              </a:rPr>
              <a:t>são muitos raros. </a:t>
            </a:r>
          </a:p>
        </p:txBody>
      </p:sp>
      <p:sp>
        <p:nvSpPr>
          <p:cNvPr id="101383" name="AutoShape 21"/>
          <p:cNvSpPr>
            <a:spLocks noChangeArrowheads="1"/>
          </p:cNvSpPr>
          <p:nvPr/>
        </p:nvSpPr>
        <p:spPr bwMode="auto">
          <a:xfrm>
            <a:off x="179388" y="1125538"/>
            <a:ext cx="468312" cy="1358900"/>
          </a:xfrm>
          <a:prstGeom prst="curvedRightArrow">
            <a:avLst>
              <a:gd name="adj1" fmla="val 58034"/>
              <a:gd name="adj2" fmla="val 116068"/>
              <a:gd name="adj3" fmla="val 33333"/>
            </a:avLst>
          </a:prstGeom>
          <a:solidFill>
            <a:schemeClr val="accent1"/>
          </a:solidFill>
          <a:ln w="9525">
            <a:solidFill>
              <a:schemeClr val="tx1"/>
            </a:solidFill>
            <a:miter lim="800000"/>
            <a:headEnd/>
            <a:tailEnd/>
          </a:ln>
        </p:spPr>
        <p:txBody>
          <a:bodyPr wrap="none" lIns="91430" tIns="45716" rIns="91430" bIns="45716" anchor="ctr"/>
          <a:lstStyle/>
          <a:p>
            <a:endParaRPr lang="pt-BR">
              <a:ea typeface="Palatino"/>
              <a:sym typeface="Palatino"/>
            </a:endParaRPr>
          </a:p>
        </p:txBody>
      </p:sp>
      <p:pic>
        <p:nvPicPr>
          <p:cNvPr id="101384" name="Picture 20"/>
          <p:cNvPicPr>
            <a:picLocks noChangeAspect="1" noChangeArrowheads="1"/>
          </p:cNvPicPr>
          <p:nvPr/>
        </p:nvPicPr>
        <p:blipFill>
          <a:blip r:embed="rId4">
            <a:lum bright="12000"/>
          </a:blip>
          <a:srcRect/>
          <a:stretch>
            <a:fillRect/>
          </a:stretch>
        </p:blipFill>
        <p:spPr bwMode="auto">
          <a:xfrm>
            <a:off x="7970838" y="0"/>
            <a:ext cx="1173162" cy="1600200"/>
          </a:xfrm>
          <a:prstGeom prst="rect">
            <a:avLst/>
          </a:prstGeom>
          <a:noFill/>
          <a:ln w="9525">
            <a:noFill/>
            <a:miter lim="800000"/>
            <a:headEnd/>
            <a:tailEnd/>
          </a:ln>
        </p:spPr>
      </p:pic>
      <p:sp>
        <p:nvSpPr>
          <p:cNvPr id="101386" name="AutoShape 10"/>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4"/>
          <p:cNvSpPr>
            <a:spLocks noGrp="1"/>
          </p:cNvSpPr>
          <p:nvPr>
            <p:ph type="body" idx="4294967295"/>
          </p:nvPr>
        </p:nvSpPr>
        <p:spPr>
          <a:xfrm>
            <a:off x="1258888" y="1150938"/>
            <a:ext cx="7289800" cy="6669087"/>
          </a:xfrm>
        </p:spPr>
        <p:txBody>
          <a:bodyPr lIns="91430" tIns="45716" rIns="91430" bIns="45716"/>
          <a:lstStyle/>
          <a:p>
            <a:pPr indent="-254000">
              <a:lnSpc>
                <a:spcPct val="80000"/>
              </a:lnSpc>
            </a:pPr>
            <a:r>
              <a:rPr lang="pt-BR" sz="2100" b="1" smtClean="0">
                <a:solidFill>
                  <a:schemeClr val="hlink"/>
                </a:solidFill>
                <a:latin typeface="Times New Roman" pitchFamily="18" charset="0"/>
              </a:rPr>
              <a:t>TRATAMENTO</a:t>
            </a:r>
            <a:endParaRPr lang="pt-BR" sz="2100" smtClean="0">
              <a:solidFill>
                <a:schemeClr val="hlink"/>
              </a:solidFill>
              <a:latin typeface="Times New Roman" pitchFamily="18" charset="0"/>
            </a:endParaRPr>
          </a:p>
          <a:p>
            <a:pPr indent="-254000">
              <a:lnSpc>
                <a:spcPct val="80000"/>
              </a:lnSpc>
              <a:buFont typeface="Wingdings 2" pitchFamily="18" charset="2"/>
              <a:buNone/>
            </a:pPr>
            <a:r>
              <a:rPr lang="pt-BR" sz="2100" smtClean="0">
                <a:latin typeface="Times New Roman" pitchFamily="18" charset="0"/>
              </a:rPr>
              <a:t>    </a:t>
            </a:r>
            <a:r>
              <a:rPr lang="pt-BR" sz="1800" smtClean="0">
                <a:latin typeface="Times New Roman" pitchFamily="18" charset="0"/>
              </a:rPr>
              <a:t>É mandatória a retirada do cateter central que o RN estiver usando no momento do diagnóstico da infecção, pois sua manutenção está associada à candidemia persistente, altas taxas de falha terapêutica, além do risco de complicações metastáticas e morte (36% mais chances de êxito letal comparado com 0% quando houve a retirada do cateter).</a:t>
            </a:r>
            <a:endParaRPr lang="pt-BR" sz="1800" u="sng" smtClean="0">
              <a:latin typeface="Times New Roman" pitchFamily="18" charset="0"/>
            </a:endParaRPr>
          </a:p>
          <a:p>
            <a:pPr indent="-254000">
              <a:lnSpc>
                <a:spcPct val="80000"/>
              </a:lnSpc>
            </a:pPr>
            <a:r>
              <a:rPr lang="pt-BR" sz="1800" i="1" u="sng" smtClean="0">
                <a:solidFill>
                  <a:schemeClr val="hlink"/>
                </a:solidFill>
                <a:latin typeface="Times New Roman" pitchFamily="18" charset="0"/>
              </a:rPr>
              <a:t>TRATAMENTO EMPÍRICO PRECOCE</a:t>
            </a:r>
            <a:endParaRPr lang="pt-BR" sz="1800" i="1" smtClean="0">
              <a:solidFill>
                <a:schemeClr val="hlink"/>
              </a:solidFill>
              <a:latin typeface="Times New Roman" pitchFamily="18" charset="0"/>
            </a:endParaRPr>
          </a:p>
          <a:p>
            <a:pPr indent="-254000">
              <a:lnSpc>
                <a:spcPct val="80000"/>
              </a:lnSpc>
              <a:buFont typeface="Wingdings 2" pitchFamily="18" charset="2"/>
              <a:buNone/>
            </a:pPr>
            <a:r>
              <a:rPr lang="pt-BR" sz="1800" smtClean="0">
                <a:latin typeface="Times New Roman" pitchFamily="18" charset="0"/>
              </a:rPr>
              <a:t>    O tratamento empírico precoce muitas vezes se impõe uma vez que o resultado definitivo da hemocultura é demorado e a instituição precoce da terapêutica específica pode modificar o prognóstico nas populações de alto risco para candidemia sistêmica, portanto, o benefício (redução da mortalidade) é maior do que o risco (complicações da anfotericina B). Quando há suspeita de sepse neonatal tardia, o tratamento antifúngico empírico está indicado nos seguintes casos, conforme estudo de </a:t>
            </a:r>
            <a:r>
              <a:rPr lang="pt-BR" sz="1800" b="1" smtClean="0">
                <a:latin typeface="Times New Roman" pitchFamily="18" charset="0"/>
              </a:rPr>
              <a:t>Benjamin</a:t>
            </a:r>
            <a:r>
              <a:rPr lang="pt-BR" sz="1800" smtClean="0">
                <a:latin typeface="Times New Roman" pitchFamily="18" charset="0"/>
              </a:rPr>
              <a:t> et al e Procianoy et al:</a:t>
            </a:r>
          </a:p>
        </p:txBody>
      </p:sp>
      <p:sp>
        <p:nvSpPr>
          <p:cNvPr id="102404" name="AutoShape 4"/>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3"/>
          <p:cNvSpPr>
            <a:spLocks noGrp="1"/>
          </p:cNvSpPr>
          <p:nvPr>
            <p:ph type="body" idx="4294967295"/>
          </p:nvPr>
        </p:nvSpPr>
        <p:spPr>
          <a:xfrm>
            <a:off x="115888" y="339725"/>
            <a:ext cx="9028112" cy="6518275"/>
          </a:xfrm>
          <a:solidFill>
            <a:schemeClr val="tx2"/>
          </a:solidFill>
        </p:spPr>
        <p:txBody>
          <a:bodyPr lIns="0" tIns="0" rIns="0" bIns="0" anchor="ctr"/>
          <a:lstStyle/>
          <a:p>
            <a:pPr marL="533400" indent="-533400" defTabSz="584200">
              <a:lnSpc>
                <a:spcPct val="80000"/>
              </a:lnSpc>
            </a:pPr>
            <a:endParaRPr lang="pt-BR" sz="1800" smtClean="0">
              <a:latin typeface="Times New Roman" pitchFamily="18" charset="0"/>
            </a:endParaRPr>
          </a:p>
          <a:p>
            <a:pPr marL="533400" indent="-533400" defTabSz="584200">
              <a:lnSpc>
                <a:spcPct val="80000"/>
              </a:lnSpc>
            </a:pPr>
            <a:r>
              <a:rPr lang="pt-BR" sz="1800" smtClean="0">
                <a:solidFill>
                  <a:srgbClr val="FFFF00"/>
                </a:solidFill>
                <a:latin typeface="Times New Roman" pitchFamily="18" charset="0"/>
              </a:rPr>
              <a:t>Peso ao nascer menor que 1500g ou RN muito doente</a:t>
            </a:r>
          </a:p>
          <a:p>
            <a:pPr marL="533400" indent="-533400" defTabSz="584200">
              <a:lnSpc>
                <a:spcPct val="80000"/>
              </a:lnSpc>
            </a:pPr>
            <a:r>
              <a:rPr lang="pt-BR" sz="1800" smtClean="0">
                <a:solidFill>
                  <a:srgbClr val="FFFF00"/>
                </a:solidFill>
                <a:latin typeface="Times New Roman" pitchFamily="18" charset="0"/>
              </a:rPr>
              <a:t>Sinais clínicos de infecção e/ou neutropenia e trombocitopenia</a:t>
            </a:r>
          </a:p>
          <a:p>
            <a:pPr marL="533400" indent="-533400" defTabSz="584200">
              <a:lnSpc>
                <a:spcPct val="80000"/>
              </a:lnSpc>
            </a:pPr>
            <a:r>
              <a:rPr lang="pt-BR" sz="1800" smtClean="0">
                <a:solidFill>
                  <a:srgbClr val="FFFF00"/>
                </a:solidFill>
                <a:latin typeface="Times New Roman" pitchFamily="18" charset="0"/>
              </a:rPr>
              <a:t>Uso de antibióticos de amplo espectro (vancomicina, carbapenêmicos e/ ou cefalosporina de terceira geração) por 7dias ou mais em associação com um dos seguintes fatores:</a:t>
            </a:r>
          </a:p>
          <a:p>
            <a:pPr marL="1065213" lvl="1" indent="-531813" defTabSz="584200">
              <a:lnSpc>
                <a:spcPct val="80000"/>
              </a:lnSpc>
            </a:pPr>
            <a:r>
              <a:rPr lang="pt-BR" sz="1800" smtClean="0">
                <a:solidFill>
                  <a:srgbClr val="FFFF00"/>
                </a:solidFill>
                <a:latin typeface="Times New Roman" pitchFamily="18" charset="0"/>
              </a:rPr>
              <a:t>nutrição parenteral </a:t>
            </a:r>
          </a:p>
          <a:p>
            <a:pPr marL="1065213" lvl="1" indent="-531813" defTabSz="584200">
              <a:lnSpc>
                <a:spcPct val="80000"/>
              </a:lnSpc>
            </a:pPr>
            <a:r>
              <a:rPr lang="pt-BR" sz="1800" smtClean="0">
                <a:solidFill>
                  <a:srgbClr val="FFFF00"/>
                </a:solidFill>
                <a:latin typeface="Times New Roman" pitchFamily="18" charset="0"/>
              </a:rPr>
              <a:t>ventilação mecânica </a:t>
            </a:r>
          </a:p>
          <a:p>
            <a:pPr marL="1065213" lvl="1" indent="-531813" defTabSz="584200">
              <a:lnSpc>
                <a:spcPct val="80000"/>
              </a:lnSpc>
            </a:pPr>
            <a:r>
              <a:rPr lang="pt-BR" sz="1800" smtClean="0">
                <a:solidFill>
                  <a:srgbClr val="FFFF00"/>
                </a:solidFill>
                <a:latin typeface="Times New Roman" pitchFamily="18" charset="0"/>
              </a:rPr>
              <a:t>uso de corticosteróide pós natal,</a:t>
            </a:r>
          </a:p>
          <a:p>
            <a:pPr marL="1065213" lvl="1" indent="-531813" defTabSz="584200">
              <a:lnSpc>
                <a:spcPct val="80000"/>
              </a:lnSpc>
            </a:pPr>
            <a:r>
              <a:rPr lang="pt-BR" sz="1800" smtClean="0">
                <a:solidFill>
                  <a:srgbClr val="FFFF00"/>
                </a:solidFill>
                <a:latin typeface="Times New Roman" pitchFamily="18" charset="0"/>
              </a:rPr>
              <a:t>uso de bloqueadores H2 </a:t>
            </a:r>
          </a:p>
          <a:p>
            <a:pPr marL="1065213" lvl="1" indent="-531813" defTabSz="584200">
              <a:lnSpc>
                <a:spcPct val="80000"/>
              </a:lnSpc>
            </a:pPr>
            <a:r>
              <a:rPr lang="pt-BR" sz="1800" smtClean="0">
                <a:solidFill>
                  <a:srgbClr val="FFFF00"/>
                </a:solidFill>
                <a:latin typeface="Times New Roman" pitchFamily="18" charset="0"/>
              </a:rPr>
              <a:t>candidíase mucocutânea.</a:t>
            </a:r>
          </a:p>
          <a:p>
            <a:pPr marL="533400" indent="-533400" algn="ctr" defTabSz="584200">
              <a:lnSpc>
                <a:spcPct val="80000"/>
              </a:lnSpc>
            </a:pPr>
            <a:r>
              <a:rPr lang="pt-BR" sz="1800" b="1" smtClean="0">
                <a:solidFill>
                  <a:srgbClr val="FF66CC"/>
                </a:solidFill>
                <a:latin typeface="Times New Roman" pitchFamily="18" charset="0"/>
              </a:rPr>
              <a:t>Iniciar com ANFOTERICINA B na dose de 1 mg/Kg/dia após a coleta de hemocultura e líquor. </a:t>
            </a:r>
          </a:p>
          <a:p>
            <a:pPr marL="533400" indent="-533400" defTabSz="584200">
              <a:lnSpc>
                <a:spcPct val="80000"/>
              </a:lnSpc>
            </a:pPr>
            <a:endParaRPr lang="pt-BR" sz="1800" smtClean="0">
              <a:solidFill>
                <a:srgbClr val="FF66CC"/>
              </a:solidFill>
            </a:endParaRPr>
          </a:p>
        </p:txBody>
      </p:sp>
      <p:sp>
        <p:nvSpPr>
          <p:cNvPr id="103427" name="AutoShape 3"/>
          <p:cNvSpPr>
            <a:spLocks noChangeArrowheads="1"/>
          </p:cNvSpPr>
          <p:nvPr/>
        </p:nvSpPr>
        <p:spPr bwMode="auto">
          <a:xfrm>
            <a:off x="8243888" y="6237288"/>
            <a:ext cx="544512" cy="2698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66CC"/>
            </a:solidFill>
            <a:miter lim="800000"/>
            <a:headEnd/>
            <a:tailEnd/>
          </a:ln>
          <a:effectLst/>
        </p:spPr>
        <p:txBody>
          <a:bodyPr wrap="none" anchor="ctr"/>
          <a:lstStyle/>
          <a:p>
            <a:endParaRPr lang="pt-BR"/>
          </a:p>
        </p:txBody>
      </p:sp>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p:cNvSpPr>
          <p:nvPr>
            <p:ph type="title" idx="4294967295"/>
          </p:nvPr>
        </p:nvSpPr>
        <p:spPr bwMode="auto">
          <a:xfrm>
            <a:off x="1331913" y="-315913"/>
            <a:ext cx="8232775" cy="1546226"/>
          </a:xfrm>
          <a:noFill/>
        </p:spPr>
        <p:txBody>
          <a:bodyPr vert="horz" wrap="square" lIns="91430" tIns="45716" rIns="91430" bIns="45716" numCol="1" anchorCtr="0" compatLnSpc="1">
            <a:prstTxWarp prst="textNoShape">
              <a:avLst/>
            </a:prstTxWarp>
          </a:bodyPr>
          <a:lstStyle/>
          <a:p>
            <a:r>
              <a:rPr lang="pt-BR" sz="1400" b="1" smtClean="0">
                <a:solidFill>
                  <a:srgbClr val="0000FF"/>
                </a:solidFill>
                <a:effectLst/>
              </a:rPr>
              <a:t>Portanto, quanto ao uso de fluconazol como profilaxia de infecção fúngica....</a:t>
            </a:r>
          </a:p>
        </p:txBody>
      </p:sp>
      <p:sp>
        <p:nvSpPr>
          <p:cNvPr id="104451" name="Rectangle 3"/>
          <p:cNvSpPr>
            <a:spLocks noGrp="1"/>
          </p:cNvSpPr>
          <p:nvPr>
            <p:ph type="body" idx="4294967295"/>
          </p:nvPr>
        </p:nvSpPr>
        <p:spPr>
          <a:xfrm>
            <a:off x="1187450" y="795338"/>
            <a:ext cx="7239000" cy="5570537"/>
          </a:xfrm>
          <a:solidFill>
            <a:srgbClr val="FFFFCC"/>
          </a:solidFill>
        </p:spPr>
        <p:txBody>
          <a:bodyPr lIns="91430" tIns="45716" rIns="91430" bIns="45716"/>
          <a:lstStyle/>
          <a:p>
            <a:pPr indent="-280988">
              <a:lnSpc>
                <a:spcPct val="80000"/>
              </a:lnSpc>
            </a:pPr>
            <a:r>
              <a:rPr lang="pt-BR" sz="1600" smtClean="0"/>
              <a:t>A literatura diverge, embora há sinalização do seu uso nas UTI Neonatais com taxas elevadas de infecção fúngica nos recém-nascidos pré-termos extremos. Segundo a </a:t>
            </a:r>
            <a:r>
              <a:rPr lang="pt-BR" sz="1600" smtClean="0">
                <a:hlinkClick r:id="rId2"/>
              </a:rPr>
              <a:t>European survey on the use of prophylactic fluconazole in neonatal intensive care uni</a:t>
            </a:r>
            <a:r>
              <a:rPr lang="pt-BR" sz="1600" smtClean="0"/>
              <a:t>t,</a:t>
            </a:r>
            <a:r>
              <a:rPr lang="pt-BR" sz="1600" b="1" smtClean="0"/>
              <a:t> O que está faltando na literatura médica para maior aderência a esta prática? </a:t>
            </a:r>
            <a:r>
              <a:rPr lang="pt-BR" sz="1600" smtClean="0"/>
              <a:t>O uso do fluconazol profilático é baseado em ensaios controlados randomizados  (alto nível de evidência) que envolveram 656 neonatos. Metanálise destes ensaios demonstraram que o uso profilático do fluconazol reduz a incidência de candidíase invasiva nos RNMBP em comparação com os controles, com número necessário para tratar de 11 (ou seja, você precisa tratar 11 RN para evitar uma candidíase invasiva). Então,porque os neonatologistas julgam estes dados ainda insuficientes? O que está faltando? </a:t>
            </a:r>
          </a:p>
          <a:p>
            <a:pPr indent="-280988">
              <a:lnSpc>
                <a:spcPct val="80000"/>
              </a:lnSpc>
            </a:pPr>
            <a:r>
              <a:rPr lang="pt-BR" sz="1600" smtClean="0"/>
              <a:t>1) não foi demonstrada  diminuição significativa na mortalidade 2) não foram publicados dados prognósticos a longo prazo, como sobrevivência livre de desabilidade</a:t>
            </a:r>
          </a:p>
          <a:p>
            <a:pPr indent="-280988">
              <a:lnSpc>
                <a:spcPct val="80000"/>
              </a:lnSpc>
            </a:pPr>
            <a:r>
              <a:rPr lang="pt-BR" sz="1600" smtClean="0"/>
              <a:t>3)os ensaios controlados e randomizados não tiveram poder para  realizar análise de subgrupos e o papel da colonização na progressão da doença 4)falta segurança dos dados farmacocinéticos  do fluconazol para RN &lt;750g. Estes fatos podem explicar parcialmente porque as Sociedades Pediátricas não emitiram recomendações sobre a profilaxia antifúngica em um subgrupo seletivo alvo de recém-nascidos. O fluconazol pode aumentar o risco de colestase nestes recém-nascidos, segundo Aghai et al. </a:t>
            </a:r>
            <a:r>
              <a:rPr lang="pt-BR" sz="1600" b="1" smtClean="0">
                <a:solidFill>
                  <a:schemeClr val="hlink"/>
                </a:solidFill>
              </a:rPr>
              <a:t>Estudo recente, do grupo de Benjamim DK demonstrou menor mortalidade e melhor neurodesenvovimento aos18-22 meses com o uso da terapia empírica precoce</a:t>
            </a:r>
            <a:r>
              <a:rPr lang="pt-BR" sz="1600" smtClean="0"/>
              <a:t> : </a:t>
            </a:r>
            <a:r>
              <a:rPr lang="pt-BR" sz="1600" b="1" i="1" smtClean="0"/>
              <a:t>OR:0,27;IC a 95%:0,08-0,89-P=0,03).</a:t>
            </a:r>
            <a:r>
              <a:rPr lang="pt-BR" sz="1600" smtClean="0"/>
              <a:t>   </a:t>
            </a:r>
            <a:r>
              <a:rPr lang="pt-BR" sz="1700" smtClean="0">
                <a:solidFill>
                  <a:schemeClr val="hlink"/>
                </a:solidFill>
              </a:rPr>
              <a:t>Temos usado a terapia empírica precoce. </a:t>
            </a:r>
          </a:p>
        </p:txBody>
      </p:sp>
      <p:sp>
        <p:nvSpPr>
          <p:cNvPr id="104452" name="Text Box 4"/>
          <p:cNvSpPr txBox="1">
            <a:spLocks noChangeArrowheads="1"/>
          </p:cNvSpPr>
          <p:nvPr/>
        </p:nvSpPr>
        <p:spPr bwMode="auto">
          <a:xfrm>
            <a:off x="7205663" y="6365875"/>
            <a:ext cx="1187450" cy="241300"/>
          </a:xfrm>
          <a:prstGeom prst="rect">
            <a:avLst/>
          </a:prstGeom>
          <a:noFill/>
          <a:ln w="9525">
            <a:noFill/>
            <a:miter lim="800000"/>
            <a:headEnd/>
            <a:tailEnd/>
          </a:ln>
        </p:spPr>
        <p:txBody>
          <a:bodyPr wrap="none" lIns="91430" tIns="45716" rIns="91430" bIns="45716">
            <a:spAutoFit/>
          </a:bodyPr>
          <a:lstStyle/>
          <a:p>
            <a:r>
              <a:rPr lang="pt-BR" sz="1000">
                <a:ea typeface="Palatino"/>
                <a:sym typeface="Palatino"/>
              </a:rPr>
              <a:t>Paulo R. Margotto</a:t>
            </a:r>
          </a:p>
        </p:txBody>
      </p:sp>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p:cNvSpPr>
          <p:nvPr>
            <p:ph type="title"/>
          </p:nvPr>
        </p:nvSpPr>
        <p:spPr bwMode="auto">
          <a:xfrm>
            <a:off x="1331913" y="-242888"/>
            <a:ext cx="7499350" cy="1143001"/>
          </a:xfrm>
          <a:noFill/>
        </p:spPr>
        <p:txBody>
          <a:bodyPr vert="horz" wrap="square" lIns="91440" tIns="45720" rIns="91440" bIns="45720" numCol="1" anchorCtr="0" compatLnSpc="1">
            <a:prstTxWarp prst="textNoShape">
              <a:avLst/>
            </a:prstTxWarp>
          </a:bodyPr>
          <a:lstStyle/>
          <a:p>
            <a:r>
              <a:rPr lang="pt-BR" smtClean="0">
                <a:effectLst/>
              </a:rPr>
              <a:t>Quanto ao presente estudo...</a:t>
            </a:r>
          </a:p>
        </p:txBody>
      </p:sp>
      <p:sp>
        <p:nvSpPr>
          <p:cNvPr id="107523" name="Rectangle 3"/>
          <p:cNvSpPr>
            <a:spLocks noGrp="1"/>
          </p:cNvSpPr>
          <p:nvPr>
            <p:ph type="body" idx="1"/>
          </p:nvPr>
        </p:nvSpPr>
        <p:spPr>
          <a:xfrm>
            <a:off x="1042988" y="620713"/>
            <a:ext cx="7921625" cy="6121400"/>
          </a:xfrm>
          <a:ln w="28575">
            <a:solidFill>
              <a:srgbClr val="FF66CC"/>
            </a:solidFill>
          </a:ln>
        </p:spPr>
        <p:txBody>
          <a:bodyPr/>
          <a:lstStyle/>
          <a:p>
            <a:pPr>
              <a:lnSpc>
                <a:spcPct val="80000"/>
              </a:lnSpc>
            </a:pPr>
            <a:r>
              <a:rPr lang="pt-BR" sz="1400" smtClean="0">
                <a:latin typeface="Times New Roman" pitchFamily="18" charset="0"/>
              </a:rPr>
              <a:t>Os recém-nascidos (RN) são particularmente suscetíveis a candidíase invasiva (IC), com uma incidência de 3 a 5 vezes maior em comparação com crianças ou adultos e entre os fatores: a idade gestacional (&lt;28 semanas) e peso ao nascer (1000g), RN com patologia abdominal que requerem cirurgia ( o trato gastrintestinal é o local de maior colonização por </a:t>
            </a:r>
            <a:r>
              <a:rPr lang="pt-BR" sz="1400" i="1" smtClean="0">
                <a:latin typeface="Times New Roman" pitchFamily="18" charset="0"/>
              </a:rPr>
              <a:t>Candida</a:t>
            </a:r>
            <a:r>
              <a:rPr lang="pt-BR" sz="1400" smtClean="0">
                <a:latin typeface="Times New Roman" pitchFamily="18" charset="0"/>
              </a:rPr>
              <a:t>).A incidência geral desta infecção vem diminuindo desde os anos 90, devido ao menor uso de antibióticos de amplo espectro, melhores medidas de controle de infecção e o discutível uso da profilaxia antifúngica (</a:t>
            </a:r>
            <a:r>
              <a:rPr lang="pt-BR" sz="1400" i="1" smtClean="0">
                <a:latin typeface="Times New Roman" pitchFamily="18" charset="0"/>
              </a:rPr>
              <a:t>embora a infecção começou a diminuir em 2001, o aumento da profilaxia antifúngica não começou até 2002</a:t>
            </a:r>
            <a:r>
              <a:rPr lang="pt-BR" sz="1400" smtClean="0">
                <a:latin typeface="Times New Roman" pitchFamily="18" charset="0"/>
              </a:rPr>
              <a:t>!). Recentes incidências relatadas:0,15% de todas as admissões neonatais e entre 2-9% nos RN de extremo baixo peso. As espécies mais comuns de candidemia neonatal  tem sido: </a:t>
            </a:r>
            <a:r>
              <a:rPr lang="pt-BR" sz="1400" i="1" smtClean="0">
                <a:latin typeface="Times New Roman" pitchFamily="18" charset="0"/>
              </a:rPr>
              <a:t>C. albicans</a:t>
            </a:r>
            <a:r>
              <a:rPr lang="pt-BR" sz="1400" smtClean="0">
                <a:latin typeface="Times New Roman" pitchFamily="18" charset="0"/>
              </a:rPr>
              <a:t> e </a:t>
            </a:r>
            <a:r>
              <a:rPr lang="pt-BR" sz="1400" i="1" smtClean="0">
                <a:latin typeface="Times New Roman" pitchFamily="18" charset="0"/>
              </a:rPr>
              <a:t>C. parapsilosis</a:t>
            </a:r>
            <a:r>
              <a:rPr lang="pt-BR" sz="1400" smtClean="0">
                <a:latin typeface="Times New Roman" pitchFamily="18" charset="0"/>
              </a:rPr>
              <a:t>, com menor números  a </a:t>
            </a:r>
            <a:r>
              <a:rPr lang="pt-BR" sz="1400" i="1" smtClean="0">
                <a:latin typeface="Times New Roman" pitchFamily="18" charset="0"/>
              </a:rPr>
              <a:t>C. glabrata</a:t>
            </a:r>
            <a:r>
              <a:rPr lang="pt-BR" sz="1400" smtClean="0">
                <a:latin typeface="Times New Roman" pitchFamily="18" charset="0"/>
              </a:rPr>
              <a:t>, </a:t>
            </a:r>
            <a:r>
              <a:rPr lang="pt-BR" sz="1400" i="1" smtClean="0">
                <a:latin typeface="Times New Roman" pitchFamily="18" charset="0"/>
              </a:rPr>
              <a:t>C. tropicalis</a:t>
            </a:r>
            <a:r>
              <a:rPr lang="pt-BR" sz="1400" smtClean="0">
                <a:latin typeface="Times New Roman" pitchFamily="18" charset="0"/>
              </a:rPr>
              <a:t>, </a:t>
            </a:r>
            <a:r>
              <a:rPr lang="pt-BR" sz="1400" i="1" smtClean="0">
                <a:latin typeface="Times New Roman" pitchFamily="18" charset="0"/>
              </a:rPr>
              <a:t>C. krusei</a:t>
            </a:r>
            <a:r>
              <a:rPr lang="pt-BR" sz="1400" smtClean="0">
                <a:latin typeface="Times New Roman" pitchFamily="18" charset="0"/>
              </a:rPr>
              <a:t> e </a:t>
            </a:r>
            <a:r>
              <a:rPr lang="pt-BR" sz="1400" i="1" smtClean="0">
                <a:latin typeface="Times New Roman" pitchFamily="18" charset="0"/>
              </a:rPr>
              <a:t>C. lusitaniae</a:t>
            </a:r>
            <a:r>
              <a:rPr lang="pt-BR" sz="1400" smtClean="0">
                <a:latin typeface="Times New Roman" pitchFamily="18" charset="0"/>
              </a:rPr>
              <a:t>.Há um pico de incidência na 2a semana de vida.O diagnóstico de candidemia invasiva associa-se a maior mortalidade (1/3 dos RN&lt;1000G morrem) e deficiente neurodesenvolvimento (60% dos sobreviventes). A candidemia invasiva (CI) se apresenta como sepse bacteriana, com frequente </a:t>
            </a:r>
            <a:r>
              <a:rPr lang="pt-BR" sz="1400" b="1" smtClean="0">
                <a:latin typeface="Times New Roman" pitchFamily="18" charset="0"/>
              </a:rPr>
              <a:t>trombocitopenia</a:t>
            </a:r>
            <a:r>
              <a:rPr lang="pt-BR" sz="1400" smtClean="0">
                <a:latin typeface="Times New Roman" pitchFamily="18" charset="0"/>
              </a:rPr>
              <a:t> (esta é mais duradoura). A </a:t>
            </a:r>
            <a:r>
              <a:rPr lang="pt-BR" sz="1400" b="1" smtClean="0">
                <a:latin typeface="Times New Roman" pitchFamily="18" charset="0"/>
              </a:rPr>
              <a:t>hiperglicemia</a:t>
            </a:r>
            <a:r>
              <a:rPr lang="pt-BR" sz="1400" smtClean="0">
                <a:latin typeface="Times New Roman" pitchFamily="18" charset="0"/>
              </a:rPr>
              <a:t> é uma característica comum (juntamente com a trombocitopenia é um importante preditor!).Em 50% as culturas por candidíase disseminada comprovada por autópsias são negativas (colhendo em 3 sítios está entre 50-75%)! </a:t>
            </a:r>
            <a:r>
              <a:rPr lang="pt-BR" sz="1400" b="1" smtClean="0">
                <a:latin typeface="Times New Roman" pitchFamily="18" charset="0"/>
              </a:rPr>
              <a:t>RN com uroculturas positivas</a:t>
            </a:r>
            <a:r>
              <a:rPr lang="pt-BR" sz="1400" smtClean="0">
                <a:latin typeface="Times New Roman" pitchFamily="18" charset="0"/>
              </a:rPr>
              <a:t> para </a:t>
            </a:r>
            <a:r>
              <a:rPr lang="pt-BR" sz="1400" i="1" smtClean="0">
                <a:latin typeface="Times New Roman" pitchFamily="18" charset="0"/>
              </a:rPr>
              <a:t>Candida </a:t>
            </a:r>
            <a:r>
              <a:rPr lang="pt-BR" sz="1400" smtClean="0">
                <a:latin typeface="Times New Roman" pitchFamily="18" charset="0"/>
              </a:rPr>
              <a:t>deve ser trados como CI (semelhante comprometimento neurológico e morte em relação aos com hemocultura positiva.O diagnóstico de </a:t>
            </a:r>
            <a:r>
              <a:rPr lang="pt-BR" sz="1400" b="1" smtClean="0">
                <a:latin typeface="Times New Roman" pitchFamily="18" charset="0"/>
              </a:rPr>
              <a:t>meningite</a:t>
            </a:r>
            <a:r>
              <a:rPr lang="pt-BR" sz="1400" smtClean="0">
                <a:latin typeface="Times New Roman" pitchFamily="18" charset="0"/>
              </a:rPr>
              <a:t> por </a:t>
            </a:r>
            <a:r>
              <a:rPr lang="pt-BR" sz="1400" i="1" smtClean="0">
                <a:latin typeface="Times New Roman" pitchFamily="18" charset="0"/>
              </a:rPr>
              <a:t>Candida</a:t>
            </a:r>
            <a:r>
              <a:rPr lang="pt-BR" sz="1400" smtClean="0">
                <a:latin typeface="Times New Roman" pitchFamily="18" charset="0"/>
              </a:rPr>
              <a:t> é difícil (o líquor pode ser normal  na meningite comprovada por </a:t>
            </a:r>
            <a:r>
              <a:rPr lang="pt-BR" sz="1400" i="1" smtClean="0">
                <a:latin typeface="Times New Roman" pitchFamily="18" charset="0"/>
              </a:rPr>
              <a:t>Candida</a:t>
            </a:r>
            <a:r>
              <a:rPr lang="pt-BR" sz="1400" smtClean="0">
                <a:latin typeface="Times New Roman" pitchFamily="18" charset="0"/>
              </a:rPr>
              <a:t> e metade tem cultura negativa!). O artigo discute o uso da PCR (4-6 horas pode estar concluída) e o uso de biomarcadores (1,3-Beta-d-glucano:BDG; Anticorpos Manana e Anti-manana) para evitar o atraso no diagnóstico da CI. No futuro próximo, existe um papel potencial para os testes  adjuvantes. Os dois candidatos mais promissores o  BDG e a PCR para </a:t>
            </a:r>
            <a:r>
              <a:rPr lang="pt-BR" sz="1400" i="1" smtClean="0">
                <a:latin typeface="Times New Roman" pitchFamily="18" charset="0"/>
              </a:rPr>
              <a:t>Candida.</a:t>
            </a:r>
            <a:r>
              <a:rPr lang="pt-BR" sz="1400" smtClean="0">
                <a:latin typeface="Times New Roman" pitchFamily="18" charset="0"/>
              </a:rPr>
              <a:t>Os autores concluem que o tratamento oportuno, efetivo e adequado das infecções invasivas por </a:t>
            </a:r>
            <a:r>
              <a:rPr lang="pt-BR" sz="1400" i="1" smtClean="0">
                <a:latin typeface="Times New Roman" pitchFamily="18" charset="0"/>
              </a:rPr>
              <a:t>Candida</a:t>
            </a:r>
            <a:r>
              <a:rPr lang="pt-BR" sz="1400" smtClean="0">
                <a:latin typeface="Times New Roman" pitchFamily="18" charset="0"/>
              </a:rPr>
              <a:t> na Unidade Neonatal é essencial para minimizar a morbimortalidade. A capacidade de diagnosticar efetivamente essas infecções é limitada. A cultura de fungos tem uma taxa falso negativa, portanto, o tratamento é geralmente iniciado de forma empírica. Nos links discutimos sobre os risco do uso de antibióticos de amplo espectro (aumenta 2 vezes mais o risco de CI), as vantagens do uso de menor tempo de ventilação e menos uso de bloqueadores de receptor de Histamina (ranitidina) . Nos links discutimos a respeito </a:t>
            </a:r>
            <a:r>
              <a:rPr lang="pt-BR" sz="1400" b="1" smtClean="0">
                <a:latin typeface="Times New Roman" pitchFamily="18" charset="0"/>
              </a:rPr>
              <a:t>da profilaxia</a:t>
            </a:r>
            <a:r>
              <a:rPr lang="pt-BR" sz="1400" smtClean="0">
                <a:latin typeface="Times New Roman" pitchFamily="18" charset="0"/>
              </a:rPr>
              <a:t> (não usado universalmente- nos EUA, usa se incidência entre 15-34%!) e o </a:t>
            </a:r>
            <a:r>
              <a:rPr lang="pt-BR" sz="1400" b="1" smtClean="0">
                <a:latin typeface="Times New Roman" pitchFamily="18" charset="0"/>
              </a:rPr>
              <a:t>uso empírico da terapia antifúngica</a:t>
            </a:r>
            <a:r>
              <a:rPr lang="pt-BR" sz="1400" smtClean="0">
                <a:latin typeface="Times New Roman" pitchFamily="18" charset="0"/>
              </a:rPr>
              <a:t>  (a incidência de deficiente neurodesenvolvimento ou morte aos 18-22 meses de idade corrigida foi menor nas crianças que receberam terapia antifúngica empírica [50% versos 64%  - OR:0,27;IC a 95%:0,08-0,89-P=0,03</a:t>
            </a:r>
            <a:r>
              <a:rPr lang="pt-BR" sz="1400" b="1" i="1" smtClean="0">
                <a:latin typeface="Times New Roman" pitchFamily="18" charset="0"/>
              </a:rPr>
              <a:t>]. </a:t>
            </a:r>
            <a:r>
              <a:rPr lang="pt-BR" sz="1400" smtClean="0">
                <a:latin typeface="Times New Roman" pitchFamily="18" charset="0"/>
              </a:rPr>
              <a:t>A nossa Unidade tem adotado o uso da terapia empírica antifúngica, face a incidência de infecção fúngica na Unidade em recentes levantamentos.</a:t>
            </a:r>
          </a:p>
        </p:txBody>
      </p:sp>
      <p:sp>
        <p:nvSpPr>
          <p:cNvPr id="107524" name="Text Box 4"/>
          <p:cNvSpPr txBox="1">
            <a:spLocks noChangeArrowheads="1"/>
          </p:cNvSpPr>
          <p:nvPr/>
        </p:nvSpPr>
        <p:spPr bwMode="auto">
          <a:xfrm>
            <a:off x="7380288" y="6308725"/>
            <a:ext cx="1201737" cy="244475"/>
          </a:xfrm>
          <a:prstGeom prst="rect">
            <a:avLst/>
          </a:prstGeom>
          <a:noFill/>
          <a:ln w="9525">
            <a:noFill/>
            <a:miter lim="800000"/>
            <a:headEnd/>
            <a:tailEnd/>
          </a:ln>
          <a:effectLst/>
        </p:spPr>
        <p:txBody>
          <a:bodyPr>
            <a:spAutoFit/>
          </a:bodyPr>
          <a:lstStyle/>
          <a:p>
            <a:r>
              <a:rPr lang="pt-BR" sz="1000"/>
              <a:t>Paulo R. Margotto</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p:cNvSpPr>
          <p:nvPr>
            <p:ph type="title"/>
          </p:nvPr>
        </p:nvSpPr>
        <p:spPr bwMode="auto">
          <a:noFill/>
        </p:spPr>
        <p:txBody>
          <a:bodyPr vert="horz" wrap="square" lIns="91440" tIns="45720" rIns="91440" bIns="45720" numCol="1" anchorCtr="0" compatLnSpc="1">
            <a:prstTxWarp prst="textNoShape">
              <a:avLst/>
            </a:prstTxWarp>
          </a:bodyPr>
          <a:lstStyle/>
          <a:p>
            <a:r>
              <a:rPr lang="pt-BR" smtClean="0">
                <a:solidFill>
                  <a:srgbClr val="0000FF"/>
                </a:solidFill>
                <a:effectLst/>
              </a:rPr>
              <a:t>OBRIGADA!</a:t>
            </a:r>
          </a:p>
        </p:txBody>
      </p:sp>
      <p:sp>
        <p:nvSpPr>
          <p:cNvPr id="106499" name="Text Box 3"/>
          <p:cNvSpPr txBox="1">
            <a:spLocks noChangeArrowheads="1"/>
          </p:cNvSpPr>
          <p:nvPr/>
        </p:nvSpPr>
        <p:spPr bwMode="auto">
          <a:xfrm>
            <a:off x="1963738" y="5805488"/>
            <a:ext cx="5224462" cy="366712"/>
          </a:xfrm>
          <a:prstGeom prst="rect">
            <a:avLst/>
          </a:prstGeom>
          <a:noFill/>
          <a:ln w="9525">
            <a:noFill/>
            <a:miter lim="800000"/>
            <a:headEnd/>
            <a:tailEnd/>
          </a:ln>
          <a:effectLst/>
        </p:spPr>
        <p:txBody>
          <a:bodyPr wrap="none">
            <a:spAutoFit/>
          </a:bodyPr>
          <a:lstStyle/>
          <a:p>
            <a:r>
              <a:rPr lang="pt-BR">
                <a:solidFill>
                  <a:srgbClr val="0000FF"/>
                </a:solidFill>
              </a:rPr>
              <a:t>Staffs e Residentes da Unidade de Neonatologia do HMIB/SES/DF</a:t>
            </a:r>
          </a:p>
        </p:txBody>
      </p:sp>
      <p:pic>
        <p:nvPicPr>
          <p:cNvPr id="106500" name="Picture 4" descr="IMG-20171128-WA0019"/>
          <p:cNvPicPr>
            <a:picLocks noChangeAspect="1" noChangeArrowheads="1"/>
          </p:cNvPicPr>
          <p:nvPr/>
        </p:nvPicPr>
        <p:blipFill>
          <a:blip r:embed="rId2">
            <a:lum contrast="18000"/>
          </a:blip>
          <a:srcRect/>
          <a:stretch>
            <a:fillRect/>
          </a:stretch>
        </p:blipFill>
        <p:spPr bwMode="auto">
          <a:xfrm>
            <a:off x="0" y="1268413"/>
            <a:ext cx="8243888" cy="4572000"/>
          </a:xfrm>
          <a:prstGeom prst="rect">
            <a:avLst/>
          </a:prstGeom>
          <a:noFill/>
        </p:spPr>
      </p:pic>
      <p:sp>
        <p:nvSpPr>
          <p:cNvPr id="106501" name="Text Box 5"/>
          <p:cNvSpPr txBox="1">
            <a:spLocks noChangeArrowheads="1"/>
          </p:cNvSpPr>
          <p:nvPr/>
        </p:nvSpPr>
        <p:spPr bwMode="auto">
          <a:xfrm>
            <a:off x="6516688" y="4581525"/>
            <a:ext cx="857250" cy="366713"/>
          </a:xfrm>
          <a:prstGeom prst="rect">
            <a:avLst/>
          </a:prstGeom>
          <a:noFill/>
          <a:ln w="9525">
            <a:noFill/>
            <a:miter lim="800000"/>
            <a:headEnd/>
            <a:tailEnd/>
          </a:ln>
          <a:effectLst/>
        </p:spPr>
        <p:txBody>
          <a:bodyPr wrap="none">
            <a:spAutoFit/>
          </a:bodyPr>
          <a:lstStyle/>
          <a:p>
            <a:r>
              <a:rPr lang="pt-BR">
                <a:solidFill>
                  <a:srgbClr val="FFFF00"/>
                </a:solidFill>
              </a:rPr>
              <a:t>Letícia</a:t>
            </a:r>
          </a:p>
        </p:txBody>
      </p:sp>
      <p:pic>
        <p:nvPicPr>
          <p:cNvPr id="106502" name="Espaço Reservado para Conteúdo 3" descr="bebe.jpg"/>
          <p:cNvPicPr>
            <a:picLocks noChangeAspect="1"/>
          </p:cNvPicPr>
          <p:nvPr/>
        </p:nvPicPr>
        <p:blipFill>
          <a:blip r:embed="rId3" cstate="print"/>
          <a:srcRect/>
          <a:stretch>
            <a:fillRect/>
          </a:stretch>
        </p:blipFill>
        <p:spPr bwMode="auto">
          <a:xfrm>
            <a:off x="0" y="0"/>
            <a:ext cx="1541463" cy="1362075"/>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ício">
  <a:themeElements>
    <a:clrScheme name="Flux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Solstí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ício">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788</TotalTime>
  <Words>8931</Words>
  <Application>Microsoft Office PowerPoint</Application>
  <PresentationFormat>Apresentação na tela (4:3)</PresentationFormat>
  <Paragraphs>409</Paragraphs>
  <Slides>82</Slides>
  <Notes>0</Notes>
  <HiddenSlides>0</HiddenSlides>
  <MMClips>0</MMClips>
  <ScaleCrop>false</ScaleCrop>
  <HeadingPairs>
    <vt:vector size="8" baseType="variant">
      <vt:variant>
        <vt:lpstr>Fontes usadas</vt:lpstr>
      </vt:variant>
      <vt:variant>
        <vt:i4>12</vt:i4>
      </vt:variant>
      <vt:variant>
        <vt:lpstr>Tema</vt:lpstr>
      </vt:variant>
      <vt:variant>
        <vt:i4>1</vt:i4>
      </vt:variant>
      <vt:variant>
        <vt:lpstr>Servidores OLE incorporados</vt:lpstr>
      </vt:variant>
      <vt:variant>
        <vt:i4>1</vt:i4>
      </vt:variant>
      <vt:variant>
        <vt:lpstr>Títulos de slides</vt:lpstr>
      </vt:variant>
      <vt:variant>
        <vt:i4>82</vt:i4>
      </vt:variant>
    </vt:vector>
  </HeadingPairs>
  <TitlesOfParts>
    <vt:vector size="96" baseType="lpstr">
      <vt:lpstr>Gill Sans MT</vt:lpstr>
      <vt:lpstr>Arial</vt:lpstr>
      <vt:lpstr>Wingdings 2</vt:lpstr>
      <vt:lpstr>Verdana</vt:lpstr>
      <vt:lpstr>Calibri</vt:lpstr>
      <vt:lpstr>Times New Roman</vt:lpstr>
      <vt:lpstr>Palatino</vt:lpstr>
      <vt:lpstr>Times</vt:lpstr>
      <vt:lpstr>Geneva</vt:lpstr>
      <vt:lpstr>Corbel</vt:lpstr>
      <vt:lpstr>Batang</vt:lpstr>
      <vt:lpstr>Mangal</vt:lpstr>
      <vt:lpstr>Solstício</vt:lpstr>
      <vt:lpstr>Document</vt:lpstr>
      <vt:lpstr>Reconhecimento e diagnóstico de infecções fúngicas invasivas em neonatos </vt:lpstr>
      <vt:lpstr>Epidemiologia, antecedentes  e  fatores de risco </vt:lpstr>
      <vt:lpstr>Epidemiologia, antecedentes  e  fatores de risco</vt:lpstr>
      <vt:lpstr>Epidemiologia, antecedentes  e  fatores de risco</vt:lpstr>
      <vt:lpstr>Epidemiologia, antecedentes  e  fatores de risco</vt:lpstr>
      <vt:lpstr>Epidemiologia, antecedentes  e  fatores de risco</vt:lpstr>
      <vt:lpstr>Epidemiologia, antecedentes  e  fatores de risco</vt:lpstr>
      <vt:lpstr>Epidemiologia, antecedentes  e  fatores de risco</vt:lpstr>
      <vt:lpstr>Epidemiologia, antecedentes  e  fatores de risco</vt:lpstr>
      <vt:lpstr>Reconhecimento Clínico</vt:lpstr>
      <vt:lpstr>Reconhecimento Clínico</vt:lpstr>
      <vt:lpstr>Reconhecimento Clínico</vt:lpstr>
      <vt:lpstr>  Diagnóstico  </vt:lpstr>
      <vt:lpstr>Diagnóstico</vt:lpstr>
      <vt:lpstr>Diagnóstico</vt:lpstr>
      <vt:lpstr>Diagnóstico</vt:lpstr>
      <vt:lpstr>Diagnóstico</vt:lpstr>
      <vt:lpstr>Diagnóstico</vt:lpstr>
      <vt:lpstr>Diagnóstico</vt:lpstr>
      <vt:lpstr>Diagnóstico</vt:lpstr>
      <vt:lpstr>Diagnóstico</vt:lpstr>
      <vt:lpstr>Diagnóstico</vt:lpstr>
      <vt:lpstr>Diagnóstico</vt:lpstr>
      <vt:lpstr>Diagnóstico</vt:lpstr>
      <vt:lpstr>Diagnóstico</vt:lpstr>
      <vt:lpstr>Diagnóstico</vt:lpstr>
      <vt:lpstr>Diagnóstico</vt:lpstr>
      <vt:lpstr>Diagnóstico</vt:lpstr>
      <vt:lpstr>Diagnóstico</vt:lpstr>
      <vt:lpstr>Conclusão </vt:lpstr>
      <vt:lpstr>Conclusão</vt:lpstr>
      <vt:lpstr>Reconhecimentos </vt:lpstr>
      <vt:lpstr>ABSTRACT</vt:lpstr>
      <vt:lpstr>REFERENCES</vt:lpstr>
      <vt:lpstr>Referências </vt:lpstr>
      <vt:lpstr>Referências</vt:lpstr>
      <vt:lpstr>Referências </vt:lpstr>
      <vt:lpstr>Referências </vt:lpstr>
      <vt:lpstr>Referências </vt:lpstr>
      <vt:lpstr>Referências</vt:lpstr>
      <vt:lpstr>Referências </vt:lpstr>
      <vt:lpstr>Referências </vt:lpstr>
      <vt:lpstr>Referências </vt:lpstr>
      <vt:lpstr>Referências </vt:lpstr>
      <vt:lpstr>Nota do Editor do site, Dr. Paulo R. Margotto. Consultem também! Aqui e Agora! Estudando juntos!</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European survey on the use of prophylactic fluconazole in neonatal intensive care units.</vt:lpstr>
      <vt:lpstr>European survey on the use of prophylactic fluconazole in neonatal intensive care units.</vt:lpstr>
      <vt:lpstr>Slide 62</vt:lpstr>
      <vt:lpstr>Slide 63</vt:lpstr>
      <vt:lpstr>Slide 64</vt:lpstr>
      <vt:lpstr>Slide 65</vt:lpstr>
      <vt:lpstr>Slide 66</vt:lpstr>
      <vt:lpstr>Slide 67</vt:lpstr>
      <vt:lpstr>Slide 68</vt:lpstr>
      <vt:lpstr>No HMIB</vt:lpstr>
      <vt:lpstr>Perfil de Sensibilidade</vt:lpstr>
      <vt:lpstr>No HMIB</vt:lpstr>
      <vt:lpstr>Conclusão</vt:lpstr>
      <vt:lpstr>Slide 73</vt:lpstr>
      <vt:lpstr>Slide 74</vt:lpstr>
      <vt:lpstr>Slide 75</vt:lpstr>
      <vt:lpstr>Slide 76</vt:lpstr>
      <vt:lpstr>Slide 77</vt:lpstr>
      <vt:lpstr>Slide 78</vt:lpstr>
      <vt:lpstr>Slide 79</vt:lpstr>
      <vt:lpstr>Portanto, quanto ao uso de fluconazol como profilaxia de infecção fúngica....</vt:lpstr>
      <vt:lpstr>Quanto ao presente estudo...</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Deyse</dc:creator>
  <cp:lastModifiedBy>Paulo</cp:lastModifiedBy>
  <cp:revision>120</cp:revision>
  <dcterms:created xsi:type="dcterms:W3CDTF">2017-10-24T22:56:20Z</dcterms:created>
  <dcterms:modified xsi:type="dcterms:W3CDTF">2017-12-27T14:54:10Z</dcterms:modified>
</cp:coreProperties>
</file>