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Override1.xml" ContentType="application/vnd.openxmlformats-officedocument.themeOverr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32" r:id="rId1"/>
  </p:sldMasterIdLst>
  <p:sldIdLst>
    <p:sldId id="262" r:id="rId2"/>
    <p:sldId id="263" r:id="rId3"/>
    <p:sldId id="264" r:id="rId4"/>
    <p:sldId id="265" r:id="rId5"/>
    <p:sldId id="266" r:id="rId6"/>
    <p:sldId id="267" r:id="rId7"/>
    <p:sldId id="268" r:id="rId8"/>
    <p:sldId id="269" r:id="rId9"/>
    <p:sldId id="270" r:id="rId10"/>
    <p:sldId id="279" r:id="rId11"/>
    <p:sldId id="271" r:id="rId12"/>
    <p:sldId id="280" r:id="rId13"/>
    <p:sldId id="272" r:id="rId14"/>
    <p:sldId id="281" r:id="rId15"/>
    <p:sldId id="282" r:id="rId16"/>
    <p:sldId id="284" r:id="rId17"/>
    <p:sldId id="285" r:id="rId18"/>
    <p:sldId id="273" r:id="rId19"/>
    <p:sldId id="274" r:id="rId20"/>
    <p:sldId id="283" r:id="rId21"/>
    <p:sldId id="275" r:id="rId22"/>
    <p:sldId id="276" r:id="rId23"/>
    <p:sldId id="277" r:id="rId24"/>
    <p:sldId id="278" r:id="rId25"/>
    <p:sldId id="286" r:id="rId26"/>
    <p:sldId id="287" r:id="rId27"/>
    <p:sldId id="288" r:id="rId28"/>
    <p:sldId id="289" r:id="rId29"/>
    <p:sldId id="290" r:id="rId30"/>
    <p:sldId id="291" r:id="rId31"/>
    <p:sldId id="293" r:id="rId32"/>
    <p:sldId id="292" r:id="rId33"/>
    <p:sldId id="294" r:id="rId34"/>
    <p:sldId id="295" r:id="rId35"/>
    <p:sldId id="296" r:id="rId36"/>
    <p:sldId id="297" r:id="rId37"/>
    <p:sldId id="299" r:id="rId38"/>
    <p:sldId id="298" r:id="rId39"/>
  </p:sldIdLst>
  <p:sldSz cx="9144000" cy="6858000" type="screen4x3"/>
  <p:notesSz cx="6858000" cy="9144000"/>
  <p:defaultTextStyle>
    <a:defPPr>
      <a:defRPr lang="pt-BR"/>
    </a:defPPr>
    <a:lvl1pPr algn="l" rtl="0" fontAlgn="base">
      <a:spcBef>
        <a:spcPct val="0"/>
      </a:spcBef>
      <a:spcAft>
        <a:spcPct val="0"/>
      </a:spcAft>
      <a:defRPr kern="1200">
        <a:solidFill>
          <a:schemeClr val="tx1"/>
        </a:solidFill>
        <a:latin typeface="Arial" charset="0"/>
        <a:ea typeface="+mn-ea"/>
        <a:cs typeface="Arial" charset="0"/>
      </a:defRPr>
    </a:lvl1pPr>
    <a:lvl2pPr marL="457200" algn="l" rtl="0" fontAlgn="base">
      <a:spcBef>
        <a:spcPct val="0"/>
      </a:spcBef>
      <a:spcAft>
        <a:spcPct val="0"/>
      </a:spcAft>
      <a:defRPr kern="1200">
        <a:solidFill>
          <a:schemeClr val="tx1"/>
        </a:solidFill>
        <a:latin typeface="Arial" charset="0"/>
        <a:ea typeface="+mn-ea"/>
        <a:cs typeface="Arial" charset="0"/>
      </a:defRPr>
    </a:lvl2pPr>
    <a:lvl3pPr marL="914400" algn="l" rtl="0" fontAlgn="base">
      <a:spcBef>
        <a:spcPct val="0"/>
      </a:spcBef>
      <a:spcAft>
        <a:spcPct val="0"/>
      </a:spcAft>
      <a:defRPr kern="1200">
        <a:solidFill>
          <a:schemeClr val="tx1"/>
        </a:solidFill>
        <a:latin typeface="Arial" charset="0"/>
        <a:ea typeface="+mn-ea"/>
        <a:cs typeface="Arial" charset="0"/>
      </a:defRPr>
    </a:lvl3pPr>
    <a:lvl4pPr marL="1371600" algn="l" rtl="0" fontAlgn="base">
      <a:spcBef>
        <a:spcPct val="0"/>
      </a:spcBef>
      <a:spcAft>
        <a:spcPct val="0"/>
      </a:spcAft>
      <a:defRPr kern="1200">
        <a:solidFill>
          <a:schemeClr val="tx1"/>
        </a:solidFill>
        <a:latin typeface="Arial" charset="0"/>
        <a:ea typeface="+mn-ea"/>
        <a:cs typeface="Arial" charset="0"/>
      </a:defRPr>
    </a:lvl4pPr>
    <a:lvl5pPr marL="1828800" algn="l" rtl="0" fontAlgn="base">
      <a:spcBef>
        <a:spcPct val="0"/>
      </a:spcBef>
      <a:spcAft>
        <a:spcPct val="0"/>
      </a:spcAft>
      <a:defRPr kern="1200">
        <a:solidFill>
          <a:schemeClr val="tx1"/>
        </a:solidFill>
        <a:latin typeface="Arial" charset="0"/>
        <a:ea typeface="+mn-ea"/>
        <a:cs typeface="Arial" charset="0"/>
      </a:defRPr>
    </a:lvl5pPr>
    <a:lvl6pPr marL="2286000" algn="l" defTabSz="914400" rtl="0" eaLnBrk="1" latinLnBrk="0" hangingPunct="1">
      <a:defRPr kern="1200">
        <a:solidFill>
          <a:schemeClr val="tx1"/>
        </a:solidFill>
        <a:latin typeface="Arial" charset="0"/>
        <a:ea typeface="+mn-ea"/>
        <a:cs typeface="Arial" charset="0"/>
      </a:defRPr>
    </a:lvl6pPr>
    <a:lvl7pPr marL="2743200" algn="l" defTabSz="914400" rtl="0" eaLnBrk="1" latinLnBrk="0" hangingPunct="1">
      <a:defRPr kern="1200">
        <a:solidFill>
          <a:schemeClr val="tx1"/>
        </a:solidFill>
        <a:latin typeface="Arial" charset="0"/>
        <a:ea typeface="+mn-ea"/>
        <a:cs typeface="Arial" charset="0"/>
      </a:defRPr>
    </a:lvl7pPr>
    <a:lvl8pPr marL="3200400" algn="l" defTabSz="914400" rtl="0" eaLnBrk="1" latinLnBrk="0" hangingPunct="1">
      <a:defRPr kern="1200">
        <a:solidFill>
          <a:schemeClr val="tx1"/>
        </a:solidFill>
        <a:latin typeface="Arial" charset="0"/>
        <a:ea typeface="+mn-ea"/>
        <a:cs typeface="Arial" charset="0"/>
      </a:defRPr>
    </a:lvl8pPr>
    <a:lvl9pPr marL="3657600" algn="l" defTabSz="914400" rtl="0" eaLnBrk="1" latinLnBrk="0" hangingPunct="1">
      <a:defRPr kern="1200">
        <a:solidFill>
          <a:schemeClr val="tx1"/>
        </a:solidFill>
        <a:latin typeface="Arial" charset="0"/>
        <a:ea typeface="+mn-ea"/>
        <a:cs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3300"/>
    <a:srgbClr val="0000C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p:scale>
          <a:sx n="55" d="100"/>
          <a:sy n="55" d="100"/>
        </p:scale>
        <p:origin x="-1594" y="-28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tableStyles" Target="tableStyle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Slide de título">
    <p:spTree>
      <p:nvGrpSpPr>
        <p:cNvPr id="1" name=""/>
        <p:cNvGrpSpPr/>
        <p:nvPr/>
      </p:nvGrpSpPr>
      <p:grpSpPr>
        <a:xfrm>
          <a:off x="0" y="0"/>
          <a:ext cx="0" cy="0"/>
          <a:chOff x="0" y="0"/>
          <a:chExt cx="0" cy="0"/>
        </a:xfrm>
      </p:grpSpPr>
      <p:sp>
        <p:nvSpPr>
          <p:cNvPr id="4" name="Retângulo 9"/>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11"/>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13"/>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18"/>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Conector reto 10"/>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Conector reto 17"/>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Conector reto 19"/>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Conector reto 15"/>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4" name="Conector reto 14"/>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5" name="Conector reto 21"/>
          <p:cNvSpPr>
            <a:spLocks noChangeShapeType="1"/>
          </p:cNvSpPr>
          <p:nvPr/>
        </p:nvSpPr>
        <p:spPr bwMode="auto">
          <a:xfrm>
            <a:off x="9113838"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6" name="Retângulo 26"/>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ipse 20"/>
          <p:cNvSpPr/>
          <p:nvPr/>
        </p:nvSpPr>
        <p:spPr bwMode="auto">
          <a:xfrm>
            <a:off x="609600" y="3429000"/>
            <a:ext cx="1295400" cy="1295400"/>
          </a:xfrm>
          <a:prstGeom prst="ellipse">
            <a:avLst/>
          </a:prstGeom>
          <a:solidFill>
            <a:schemeClr val="accent1"/>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ipse 22"/>
          <p:cNvSpPr/>
          <p:nvPr/>
        </p:nvSpPr>
        <p:spPr bwMode="auto">
          <a:xfrm>
            <a:off x="1309688" y="4867275"/>
            <a:ext cx="641350"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Elipse 23"/>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0" name="Elipse 25"/>
          <p:cNvSpPr/>
          <p:nvPr/>
        </p:nvSpPr>
        <p:spPr bwMode="auto">
          <a:xfrm>
            <a:off x="1663700" y="5788025"/>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1" name="Elipse 24"/>
          <p:cNvSpPr/>
          <p:nvPr/>
        </p:nvSpPr>
        <p:spPr>
          <a:xfrm>
            <a:off x="1905000" y="4495800"/>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8" name="Título 7"/>
          <p:cNvSpPr>
            <a:spLocks noGrp="1"/>
          </p:cNvSpPr>
          <p:nvPr>
            <p:ph type="ctrTitle"/>
          </p:nvPr>
        </p:nvSpPr>
        <p:spPr>
          <a:xfrm>
            <a:off x="2286000" y="3124200"/>
            <a:ext cx="6172200" cy="1894362"/>
          </a:xfrm>
        </p:spPr>
        <p:txBody>
          <a:bodyPr/>
          <a:lstStyle>
            <a:lvl1pPr>
              <a:defRPr b="1"/>
            </a:lvl1pPr>
          </a:lstStyle>
          <a:p>
            <a:r>
              <a:rPr lang="pt-BR" smtClean="0"/>
              <a:t>Clique para editar o título mestre</a:t>
            </a:r>
            <a:endParaRPr lang="en-US"/>
          </a:p>
        </p:txBody>
      </p:sp>
      <p:sp>
        <p:nvSpPr>
          <p:cNvPr id="9" name="Subtítulo 8"/>
          <p:cNvSpPr>
            <a:spLocks noGrp="1"/>
          </p:cNvSpPr>
          <p:nvPr>
            <p:ph type="subTitle" idx="1"/>
          </p:nvPr>
        </p:nvSpPr>
        <p:spPr>
          <a:xfrm>
            <a:off x="2286000" y="5003322"/>
            <a:ext cx="6172200" cy="1371600"/>
          </a:xfrm>
        </p:spPr>
        <p:txBody>
          <a:bodyPr/>
          <a:lstStyle>
            <a:lvl1pPr marL="0" indent="0" algn="l">
              <a:buNone/>
              <a:defRPr sz="1800" b="1">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pt-BR" smtClean="0"/>
              <a:t>Clique para editar o estilo do subtítulo mestre</a:t>
            </a:r>
            <a:endParaRPr lang="en-US"/>
          </a:p>
        </p:txBody>
      </p:sp>
      <p:sp>
        <p:nvSpPr>
          <p:cNvPr id="22" name="Espaço Reservado para Data 27"/>
          <p:cNvSpPr>
            <a:spLocks noGrp="1"/>
          </p:cNvSpPr>
          <p:nvPr>
            <p:ph type="dt" sz="half" idx="10"/>
          </p:nvPr>
        </p:nvSpPr>
        <p:spPr bwMode="auto">
          <a:xfrm rot="5400000">
            <a:off x="7764463" y="1174750"/>
            <a:ext cx="2286000" cy="381000"/>
          </a:xfrm>
        </p:spPr>
        <p:txBody>
          <a:bodyPr/>
          <a:lstStyle>
            <a:lvl1pPr>
              <a:defRPr/>
            </a:lvl1pPr>
          </a:lstStyle>
          <a:p>
            <a:pPr>
              <a:defRPr/>
            </a:pPr>
            <a:fld id="{E376960A-094A-492B-9087-EB4AF6A95EE3}" type="datetimeFigureOut">
              <a:rPr lang="pt-BR"/>
              <a:pPr>
                <a:defRPr/>
              </a:pPr>
              <a:t>25/08/2013</a:t>
            </a:fld>
            <a:endParaRPr lang="pt-BR"/>
          </a:p>
        </p:txBody>
      </p:sp>
      <p:sp>
        <p:nvSpPr>
          <p:cNvPr id="23" name="Espaço Reservado para Rodapé 16"/>
          <p:cNvSpPr>
            <a:spLocks noGrp="1"/>
          </p:cNvSpPr>
          <p:nvPr>
            <p:ph type="ftr" sz="quarter" idx="11"/>
          </p:nvPr>
        </p:nvSpPr>
        <p:spPr bwMode="auto">
          <a:xfrm rot="5400000">
            <a:off x="7077076" y="4181475"/>
            <a:ext cx="3657600" cy="384175"/>
          </a:xfrm>
        </p:spPr>
        <p:txBody>
          <a:bodyPr/>
          <a:lstStyle>
            <a:lvl1pPr>
              <a:defRPr/>
            </a:lvl1pPr>
          </a:lstStyle>
          <a:p>
            <a:pPr>
              <a:defRPr/>
            </a:pPr>
            <a:endParaRPr lang="pt-BR"/>
          </a:p>
        </p:txBody>
      </p:sp>
      <p:sp>
        <p:nvSpPr>
          <p:cNvPr id="24" name="Espaço Reservado para Número de Slide 28"/>
          <p:cNvSpPr>
            <a:spLocks noGrp="1"/>
          </p:cNvSpPr>
          <p:nvPr>
            <p:ph type="sldNum" sz="quarter" idx="12"/>
          </p:nvPr>
        </p:nvSpPr>
        <p:spPr bwMode="auto">
          <a:xfrm>
            <a:off x="1325563" y="4929188"/>
            <a:ext cx="609600" cy="517525"/>
          </a:xfrm>
        </p:spPr>
        <p:txBody>
          <a:bodyPr/>
          <a:lstStyle>
            <a:lvl1pPr>
              <a:defRPr/>
            </a:lvl1pPr>
          </a:lstStyle>
          <a:p>
            <a:pPr>
              <a:defRPr/>
            </a:pPr>
            <a:fld id="{4FDDDB86-FA74-4F62-A0BD-242ABEC6FE27}" type="slidenum">
              <a:rPr lang="pt-BR"/>
              <a:pPr>
                <a:defRPr/>
              </a:pPr>
              <a:t>‹nº›</a:t>
            </a:fld>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en-US"/>
          </a:p>
        </p:txBody>
      </p:sp>
      <p:sp>
        <p:nvSpPr>
          <p:cNvPr id="8" name="Espaço Reservado para Conteúdo 7"/>
          <p:cNvSpPr>
            <a:spLocks noGrp="1"/>
          </p:cNvSpPr>
          <p:nvPr>
            <p:ph sz="quarter" idx="1"/>
          </p:nvPr>
        </p:nvSpPr>
        <p:spPr>
          <a:xfrm>
            <a:off x="457200" y="1600200"/>
            <a:ext cx="7467600" cy="4873752"/>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6"/>
          <p:cNvSpPr>
            <a:spLocks noGrp="1"/>
          </p:cNvSpPr>
          <p:nvPr>
            <p:ph type="dt" sz="half" idx="10"/>
          </p:nvPr>
        </p:nvSpPr>
        <p:spPr/>
        <p:txBody>
          <a:bodyPr rtlCol="0"/>
          <a:lstStyle>
            <a:lvl1pPr>
              <a:defRPr/>
            </a:lvl1pPr>
          </a:lstStyle>
          <a:p>
            <a:pPr>
              <a:defRPr/>
            </a:pPr>
            <a:fld id="{F15406C7-708C-48C6-AAF2-220AB03D1B55}" type="datetimeFigureOut">
              <a:rPr lang="pt-BR"/>
              <a:pPr>
                <a:defRPr/>
              </a:pPr>
              <a:t>25/08/2013</a:t>
            </a:fld>
            <a:endParaRPr lang="pt-BR"/>
          </a:p>
        </p:txBody>
      </p:sp>
      <p:sp>
        <p:nvSpPr>
          <p:cNvPr id="5" name="Espaço Reservado para Número de Slide 8"/>
          <p:cNvSpPr>
            <a:spLocks noGrp="1"/>
          </p:cNvSpPr>
          <p:nvPr>
            <p:ph type="sldNum" sz="quarter" idx="11"/>
          </p:nvPr>
        </p:nvSpPr>
        <p:spPr/>
        <p:txBody>
          <a:bodyPr rtlCol="0"/>
          <a:lstStyle>
            <a:lvl1pPr>
              <a:defRPr/>
            </a:lvl1pPr>
          </a:lstStyle>
          <a:p>
            <a:pPr>
              <a:defRPr/>
            </a:pPr>
            <a:fld id="{94CCB7F7-5EF2-490B-B15E-02BC52506E37}" type="slidenum">
              <a:rPr lang="pt-BR"/>
              <a:pPr>
                <a:defRPr/>
              </a:pPr>
              <a:t>‹nº›</a:t>
            </a:fld>
            <a:endParaRPr lang="pt-BR"/>
          </a:p>
        </p:txBody>
      </p:sp>
      <p:sp>
        <p:nvSpPr>
          <p:cNvPr id="6" name="Espaço Reservado para Rodapé 9"/>
          <p:cNvSpPr>
            <a:spLocks noGrp="1"/>
          </p:cNvSpPr>
          <p:nvPr>
            <p:ph type="ftr" sz="quarter" idx="12"/>
          </p:nvPr>
        </p:nvSpPr>
        <p:spPr/>
        <p:txBody>
          <a:bodyPr rtlCol="0"/>
          <a:lstStyle>
            <a:lvl1pPr>
              <a:defRPr/>
            </a:lvl1pPr>
          </a:lstStyle>
          <a:p>
            <a:pPr>
              <a:defRPr/>
            </a:pPr>
            <a:endParaRPr lang="pt-B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Cabeçalho da Seção">
    <p:bg>
      <p:bgRef idx="1001">
        <a:schemeClr val="bg2"/>
      </p:bgRef>
    </p:bg>
    <p:spTree>
      <p:nvGrpSpPr>
        <p:cNvPr id="1" name=""/>
        <p:cNvGrpSpPr/>
        <p:nvPr/>
      </p:nvGrpSpPr>
      <p:grpSpPr>
        <a:xfrm>
          <a:off x="0" y="0"/>
          <a:ext cx="0" cy="0"/>
          <a:chOff x="0" y="0"/>
          <a:chExt cx="0" cy="0"/>
        </a:xfrm>
      </p:grpSpPr>
      <p:sp>
        <p:nvSpPr>
          <p:cNvPr id="4" name="Retângulo 8"/>
          <p:cNvSpPr/>
          <p:nvPr/>
        </p:nvSpPr>
        <p:spPr bwMode="auto">
          <a:xfrm>
            <a:off x="381000" y="0"/>
            <a:ext cx="609600" cy="6858000"/>
          </a:xfrm>
          <a:prstGeom prst="rect">
            <a:avLst/>
          </a:prstGeom>
          <a:solidFill>
            <a:schemeClr val="accent1">
              <a:tint val="60000"/>
              <a:alpha val="54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5" name="Retângulo 9"/>
          <p:cNvSpPr/>
          <p:nvPr/>
        </p:nvSpPr>
        <p:spPr bwMode="auto">
          <a:xfrm>
            <a:off x="276225" y="0"/>
            <a:ext cx="104775" cy="6858000"/>
          </a:xfrm>
          <a:prstGeom prst="rect">
            <a:avLst/>
          </a:prstGeom>
          <a:solidFill>
            <a:schemeClr val="accent1">
              <a:tint val="40000"/>
              <a:alpha val="36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6" name="Retângulo 10"/>
          <p:cNvSpPr/>
          <p:nvPr/>
        </p:nvSpPr>
        <p:spPr bwMode="auto">
          <a:xfrm>
            <a:off x="990600" y="0"/>
            <a:ext cx="182563" cy="6858000"/>
          </a:xfrm>
          <a:prstGeom prst="rect">
            <a:avLst/>
          </a:prstGeom>
          <a:solidFill>
            <a:schemeClr val="accent1">
              <a:tint val="40000"/>
              <a:alpha val="7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7" name="Retângulo 11"/>
          <p:cNvSpPr/>
          <p:nvPr/>
        </p:nvSpPr>
        <p:spPr bwMode="auto">
          <a:xfrm>
            <a:off x="1141413" y="0"/>
            <a:ext cx="230187" cy="6858000"/>
          </a:xfrm>
          <a:prstGeom prst="rect">
            <a:avLst/>
          </a:prstGeom>
          <a:solidFill>
            <a:schemeClr val="accent1">
              <a:tint val="20000"/>
              <a:alpha val="7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8" name="Conector reto 12"/>
          <p:cNvSpPr>
            <a:spLocks noChangeShapeType="1"/>
          </p:cNvSpPr>
          <p:nvPr/>
        </p:nvSpPr>
        <p:spPr bwMode="auto">
          <a:xfrm>
            <a:off x="106363" y="0"/>
            <a:ext cx="0" cy="6858000"/>
          </a:xfrm>
          <a:prstGeom prst="line">
            <a:avLst/>
          </a:prstGeom>
          <a:noFill/>
          <a:ln w="57150" cap="flat" cmpd="sng" algn="ctr">
            <a:solidFill>
              <a:schemeClr val="accent1">
                <a:tint val="60000"/>
                <a:alpha val="7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Conector reto 13"/>
          <p:cNvSpPr>
            <a:spLocks noChangeShapeType="1"/>
          </p:cNvSpPr>
          <p:nvPr/>
        </p:nvSpPr>
        <p:spPr bwMode="auto">
          <a:xfrm>
            <a:off x="914400" y="0"/>
            <a:ext cx="0" cy="6858000"/>
          </a:xfrm>
          <a:prstGeom prst="line">
            <a:avLst/>
          </a:prstGeom>
          <a:noFill/>
          <a:ln w="57150" cap="flat" cmpd="sng" algn="ctr">
            <a:solidFill>
              <a:schemeClr val="accent1">
                <a:tint val="20000"/>
                <a:alpha val="83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Conector reto 14"/>
          <p:cNvSpPr>
            <a:spLocks noChangeShapeType="1"/>
          </p:cNvSpPr>
          <p:nvPr/>
        </p:nvSpPr>
        <p:spPr bwMode="auto">
          <a:xfrm>
            <a:off x="854075" y="0"/>
            <a:ext cx="0" cy="6858000"/>
          </a:xfrm>
          <a:prstGeom prst="line">
            <a:avLst/>
          </a:prstGeom>
          <a:noFill/>
          <a:ln w="5715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Conector reto 15"/>
          <p:cNvSpPr>
            <a:spLocks noChangeShapeType="1"/>
          </p:cNvSpPr>
          <p:nvPr/>
        </p:nvSpPr>
        <p:spPr bwMode="auto">
          <a:xfrm>
            <a:off x="1727200" y="0"/>
            <a:ext cx="0" cy="6858000"/>
          </a:xfrm>
          <a:prstGeom prst="line">
            <a:avLst/>
          </a:prstGeom>
          <a:noFill/>
          <a:ln w="28575" cap="flat" cmpd="sng" algn="ctr">
            <a:solidFill>
              <a:schemeClr val="accent1">
                <a:tint val="60000"/>
                <a:alpha val="82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Conector reto 16"/>
          <p:cNvSpPr>
            <a:spLocks noChangeShapeType="1"/>
          </p:cNvSpPr>
          <p:nvPr/>
        </p:nvSpPr>
        <p:spPr bwMode="auto">
          <a:xfrm>
            <a:off x="1066800" y="0"/>
            <a:ext cx="0" cy="6858000"/>
          </a:xfrm>
          <a:prstGeom prst="line">
            <a:avLst/>
          </a:prstGeom>
          <a:noFill/>
          <a:ln w="9525"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3" name="Retângulo 17"/>
          <p:cNvSpPr/>
          <p:nvPr/>
        </p:nvSpPr>
        <p:spPr bwMode="auto">
          <a:xfrm>
            <a:off x="1219200" y="0"/>
            <a:ext cx="76200" cy="6858000"/>
          </a:xfrm>
          <a:prstGeom prst="rect">
            <a:avLst/>
          </a:prstGeom>
          <a:solidFill>
            <a:schemeClr val="accent1">
              <a:tint val="60000"/>
              <a:alpha val="51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4" name="Elipse 18"/>
          <p:cNvSpPr/>
          <p:nvPr/>
        </p:nvSpPr>
        <p:spPr bwMode="auto">
          <a:xfrm>
            <a:off x="609600" y="3429000"/>
            <a:ext cx="1295400" cy="1295400"/>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5" name="Elipse 19"/>
          <p:cNvSpPr/>
          <p:nvPr/>
        </p:nvSpPr>
        <p:spPr bwMode="auto">
          <a:xfrm>
            <a:off x="1323975" y="4867275"/>
            <a:ext cx="642938" cy="641350"/>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6" name="Elipse 20"/>
          <p:cNvSpPr/>
          <p:nvPr/>
        </p:nvSpPr>
        <p:spPr bwMode="auto">
          <a:xfrm>
            <a:off x="1090613" y="5500688"/>
            <a:ext cx="138112" cy="136525"/>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7" name="Elipse 21"/>
          <p:cNvSpPr/>
          <p:nvPr/>
        </p:nvSpPr>
        <p:spPr bwMode="auto">
          <a:xfrm>
            <a:off x="1663700" y="5791200"/>
            <a:ext cx="274638" cy="274638"/>
          </a:xfrm>
          <a:prstGeom prst="ellipse">
            <a:avLst/>
          </a:prstGeom>
          <a:ln w="127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8" name="Elipse 22"/>
          <p:cNvSpPr/>
          <p:nvPr/>
        </p:nvSpPr>
        <p:spPr bwMode="auto">
          <a:xfrm>
            <a:off x="1879600" y="4479925"/>
            <a:ext cx="365125" cy="365125"/>
          </a:xfrm>
          <a:prstGeom prst="ellipse">
            <a:avLst/>
          </a:prstGeom>
          <a:ln w="28575"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19" name="Conector reto 25"/>
          <p:cNvSpPr>
            <a:spLocks noChangeShapeType="1"/>
          </p:cNvSpPr>
          <p:nvPr/>
        </p:nvSpPr>
        <p:spPr bwMode="auto">
          <a:xfrm>
            <a:off x="9097963"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2" name="Título 1"/>
          <p:cNvSpPr>
            <a:spLocks noGrp="1"/>
          </p:cNvSpPr>
          <p:nvPr>
            <p:ph type="title"/>
          </p:nvPr>
        </p:nvSpPr>
        <p:spPr>
          <a:xfrm>
            <a:off x="2286000" y="2895600"/>
            <a:ext cx="6172200" cy="2053590"/>
          </a:xfrm>
        </p:spPr>
        <p:txBody>
          <a:bodyPr/>
          <a:lstStyle>
            <a:lvl1pPr algn="l">
              <a:buNone/>
              <a:defRPr sz="3000" b="1" cap="small" baseline="0"/>
            </a:lvl1pPr>
          </a:lstStyle>
          <a:p>
            <a:r>
              <a:rPr lang="pt-BR" smtClean="0"/>
              <a:t>Clique para editar o título mestre</a:t>
            </a:r>
            <a:endParaRPr lang="en-US"/>
          </a:p>
        </p:txBody>
      </p:sp>
      <p:sp>
        <p:nvSpPr>
          <p:cNvPr id="3" name="Espaço Reservado para Texto 2"/>
          <p:cNvSpPr>
            <a:spLocks noGrp="1"/>
          </p:cNvSpPr>
          <p:nvPr>
            <p:ph type="body" idx="1"/>
          </p:nvPr>
        </p:nvSpPr>
        <p:spPr>
          <a:xfrm>
            <a:off x="2286000" y="5010150"/>
            <a:ext cx="6172200" cy="1371600"/>
          </a:xfrm>
        </p:spPr>
        <p:txBody>
          <a:bodyPr/>
          <a:lstStyle>
            <a:lvl1pPr marL="0" indent="0">
              <a:buNone/>
              <a:defRPr sz="1800" b="1">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pt-BR" smtClean="0"/>
              <a:t>Clique para editar o texto mestre</a:t>
            </a:r>
          </a:p>
        </p:txBody>
      </p:sp>
      <p:sp>
        <p:nvSpPr>
          <p:cNvPr id="20" name="Espaço Reservado para Data 3"/>
          <p:cNvSpPr>
            <a:spLocks noGrp="1"/>
          </p:cNvSpPr>
          <p:nvPr>
            <p:ph type="dt" sz="half" idx="10"/>
          </p:nvPr>
        </p:nvSpPr>
        <p:spPr bwMode="auto">
          <a:xfrm rot="5400000">
            <a:off x="7762875" y="1169988"/>
            <a:ext cx="2286000" cy="381000"/>
          </a:xfrm>
        </p:spPr>
        <p:txBody>
          <a:bodyPr/>
          <a:lstStyle>
            <a:lvl1pPr>
              <a:defRPr/>
            </a:lvl1pPr>
          </a:lstStyle>
          <a:p>
            <a:pPr>
              <a:defRPr/>
            </a:pPr>
            <a:fld id="{B8E1F4C4-2D63-4DD0-A96F-5FCBBA5E9719}" type="datetimeFigureOut">
              <a:rPr lang="pt-BR"/>
              <a:pPr>
                <a:defRPr/>
              </a:pPr>
              <a:t>25/08/2013</a:t>
            </a:fld>
            <a:endParaRPr lang="pt-BR"/>
          </a:p>
        </p:txBody>
      </p:sp>
      <p:sp>
        <p:nvSpPr>
          <p:cNvPr id="21" name="Espaço Reservado para Rodapé 4"/>
          <p:cNvSpPr>
            <a:spLocks noGrp="1"/>
          </p:cNvSpPr>
          <p:nvPr>
            <p:ph type="ftr" sz="quarter" idx="11"/>
          </p:nvPr>
        </p:nvSpPr>
        <p:spPr bwMode="auto">
          <a:xfrm rot="5400000">
            <a:off x="7077076" y="4178300"/>
            <a:ext cx="3657600" cy="384175"/>
          </a:xfrm>
        </p:spPr>
        <p:txBody>
          <a:bodyPr/>
          <a:lstStyle>
            <a:lvl1pPr>
              <a:defRPr/>
            </a:lvl1pPr>
          </a:lstStyle>
          <a:p>
            <a:pPr>
              <a:defRPr/>
            </a:pPr>
            <a:endParaRPr lang="pt-BR"/>
          </a:p>
        </p:txBody>
      </p:sp>
      <p:sp>
        <p:nvSpPr>
          <p:cNvPr id="22" name="Espaço Reservado para Número de Slide 5"/>
          <p:cNvSpPr>
            <a:spLocks noGrp="1"/>
          </p:cNvSpPr>
          <p:nvPr>
            <p:ph type="sldNum" sz="quarter" idx="12"/>
          </p:nvPr>
        </p:nvSpPr>
        <p:spPr bwMode="auto">
          <a:xfrm>
            <a:off x="1339850" y="4929188"/>
            <a:ext cx="609600" cy="517525"/>
          </a:xfrm>
        </p:spPr>
        <p:txBody>
          <a:bodyPr/>
          <a:lstStyle>
            <a:lvl1pPr>
              <a:defRPr/>
            </a:lvl1pPr>
          </a:lstStyle>
          <a:p>
            <a:pPr>
              <a:defRPr/>
            </a:pPr>
            <a:fld id="{A0FC0E5D-55AF-4F07-8EE1-B6DB056A8B4F}" type="slidenum">
              <a:rPr lang="pt-BR"/>
              <a:pPr>
                <a:defRPr/>
              </a:pPr>
              <a:t>‹nº›</a:t>
            </a:fld>
            <a:endParaRPr lang="pt-BR"/>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uas Partes de Conteúd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en-US"/>
          </a:p>
        </p:txBody>
      </p:sp>
      <p:sp>
        <p:nvSpPr>
          <p:cNvPr id="9" name="Espaço Reservado para Conteúdo 8"/>
          <p:cNvSpPr>
            <a:spLocks noGrp="1"/>
          </p:cNvSpPr>
          <p:nvPr>
            <p:ph sz="quarter" idx="1"/>
          </p:nvPr>
        </p:nvSpPr>
        <p:spPr>
          <a:xfrm>
            <a:off x="457200" y="1600200"/>
            <a:ext cx="3657600" cy="45720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1" name="Espaço Reservado para Conteúdo 10"/>
          <p:cNvSpPr>
            <a:spLocks noGrp="1"/>
          </p:cNvSpPr>
          <p:nvPr>
            <p:ph sz="quarter" idx="2"/>
          </p:nvPr>
        </p:nvSpPr>
        <p:spPr>
          <a:xfrm>
            <a:off x="4270248" y="1600200"/>
            <a:ext cx="3657600" cy="45720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5" name="Espaço Reservado para Data 13"/>
          <p:cNvSpPr>
            <a:spLocks noGrp="1"/>
          </p:cNvSpPr>
          <p:nvPr>
            <p:ph type="dt" sz="half" idx="10"/>
          </p:nvPr>
        </p:nvSpPr>
        <p:spPr/>
        <p:txBody>
          <a:bodyPr/>
          <a:lstStyle>
            <a:lvl1pPr>
              <a:defRPr/>
            </a:lvl1pPr>
          </a:lstStyle>
          <a:p>
            <a:pPr>
              <a:defRPr/>
            </a:pPr>
            <a:fld id="{8DD1AA1B-9095-4E4C-8FA6-D04230AB785F}" type="datetimeFigureOut">
              <a:rPr lang="pt-BR"/>
              <a:pPr>
                <a:defRPr/>
              </a:pPr>
              <a:t>25/08/2013</a:t>
            </a:fld>
            <a:endParaRPr lang="pt-BR"/>
          </a:p>
        </p:txBody>
      </p:sp>
      <p:sp>
        <p:nvSpPr>
          <p:cNvPr id="6" name="Espaço Reservado para Rodapé 2"/>
          <p:cNvSpPr>
            <a:spLocks noGrp="1"/>
          </p:cNvSpPr>
          <p:nvPr>
            <p:ph type="ftr" sz="quarter" idx="11"/>
          </p:nvPr>
        </p:nvSpPr>
        <p:spPr/>
        <p:txBody>
          <a:bodyPr/>
          <a:lstStyle>
            <a:lvl1pPr>
              <a:defRPr/>
            </a:lvl1pPr>
          </a:lstStyle>
          <a:p>
            <a:pPr>
              <a:defRPr/>
            </a:pPr>
            <a:endParaRPr lang="pt-BR"/>
          </a:p>
        </p:txBody>
      </p:sp>
      <p:sp>
        <p:nvSpPr>
          <p:cNvPr id="7" name="Espaço Reservado para Número de Slide 22"/>
          <p:cNvSpPr>
            <a:spLocks noGrp="1"/>
          </p:cNvSpPr>
          <p:nvPr>
            <p:ph type="sldNum" sz="quarter" idx="12"/>
          </p:nvPr>
        </p:nvSpPr>
        <p:spPr/>
        <p:txBody>
          <a:bodyPr/>
          <a:lstStyle>
            <a:lvl1pPr>
              <a:defRPr/>
            </a:lvl1pPr>
          </a:lstStyle>
          <a:p>
            <a:pPr>
              <a:defRPr/>
            </a:pPr>
            <a:fld id="{7B2427FE-B3AF-4FCE-8882-98030BA86053}" type="slidenum">
              <a:rPr lang="pt-BR"/>
              <a:pPr>
                <a:defRPr/>
              </a:pPr>
              <a:t>‹nº›</a:t>
            </a:fld>
            <a:endParaRPr lang="pt-B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ção">
    <p:spTree>
      <p:nvGrpSpPr>
        <p:cNvPr id="1" name=""/>
        <p:cNvGrpSpPr/>
        <p:nvPr/>
      </p:nvGrpSpPr>
      <p:grpSpPr>
        <a:xfrm>
          <a:off x="0" y="0"/>
          <a:ext cx="0" cy="0"/>
          <a:chOff x="0" y="0"/>
          <a:chExt cx="0" cy="0"/>
        </a:xfrm>
      </p:grpSpPr>
      <p:sp>
        <p:nvSpPr>
          <p:cNvPr id="2" name="Título 1"/>
          <p:cNvSpPr>
            <a:spLocks noGrp="1"/>
          </p:cNvSpPr>
          <p:nvPr>
            <p:ph type="title"/>
          </p:nvPr>
        </p:nvSpPr>
        <p:spPr>
          <a:xfrm>
            <a:off x="457200" y="273050"/>
            <a:ext cx="7543800" cy="1143000"/>
          </a:xfrm>
        </p:spPr>
        <p:txBody>
          <a:bodyPr/>
          <a:lstStyle>
            <a:lvl1pPr>
              <a:defRPr/>
            </a:lvl1pPr>
          </a:lstStyle>
          <a:p>
            <a:r>
              <a:rPr lang="pt-BR" smtClean="0"/>
              <a:t>Clique para editar o título mestre</a:t>
            </a:r>
            <a:endParaRPr lang="en-US"/>
          </a:p>
        </p:txBody>
      </p:sp>
      <p:sp>
        <p:nvSpPr>
          <p:cNvPr id="11" name="Espaço Reservado para Conteúdo 10"/>
          <p:cNvSpPr>
            <a:spLocks noGrp="1"/>
          </p:cNvSpPr>
          <p:nvPr>
            <p:ph sz="quarter" idx="2"/>
          </p:nvPr>
        </p:nvSpPr>
        <p:spPr>
          <a:xfrm>
            <a:off x="457200" y="2362200"/>
            <a:ext cx="3657600" cy="38862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3" name="Espaço Reservado para Conteúdo 12"/>
          <p:cNvSpPr>
            <a:spLocks noGrp="1"/>
          </p:cNvSpPr>
          <p:nvPr>
            <p:ph sz="quarter" idx="4"/>
          </p:nvPr>
        </p:nvSpPr>
        <p:spPr>
          <a:xfrm>
            <a:off x="4371975" y="2362200"/>
            <a:ext cx="3657600" cy="3886200"/>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2" name="Espaço Reservado para Texto 11"/>
          <p:cNvSpPr>
            <a:spLocks noGrp="1"/>
          </p:cNvSpPr>
          <p:nvPr>
            <p:ph type="body" sz="quarter" idx="1"/>
          </p:nvPr>
        </p:nvSpPr>
        <p:spPr>
          <a:xfrm>
            <a:off x="4572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pt-BR" smtClean="0"/>
              <a:t>Clique para editar o texto mestre</a:t>
            </a:r>
          </a:p>
        </p:txBody>
      </p:sp>
      <p:sp>
        <p:nvSpPr>
          <p:cNvPr id="14" name="Espaço Reservado para Texto 13"/>
          <p:cNvSpPr>
            <a:spLocks noGrp="1"/>
          </p:cNvSpPr>
          <p:nvPr>
            <p:ph type="body" sz="quarter" idx="3"/>
          </p:nvPr>
        </p:nvSpPr>
        <p:spPr>
          <a:xfrm>
            <a:off x="4343400" y="1569720"/>
            <a:ext cx="3657600" cy="658368"/>
          </a:xfrm>
          <a:prstGeom prst="roundRect">
            <a:avLst>
              <a:gd name="adj" fmla="val 16667"/>
            </a:avLst>
          </a:prstGeom>
          <a:solidFill>
            <a:schemeClr val="accent1"/>
          </a:solidFill>
        </p:spPr>
        <p:txBody>
          <a:bodyPr rtlCol="0" anchor="ctr">
            <a:noAutofit/>
          </a:bodyPr>
          <a:lstStyle>
            <a:lvl1pPr marL="0" indent="0">
              <a:buFontTx/>
              <a:buNone/>
              <a:defRPr sz="2000" b="1">
                <a:solidFill>
                  <a:srgbClr val="FFFFFF"/>
                </a:solidFill>
              </a:defRPr>
            </a:lvl1pPr>
          </a:lstStyle>
          <a:p>
            <a:pPr lvl="0"/>
            <a:r>
              <a:rPr lang="pt-BR" smtClean="0"/>
              <a:t>Clique para editar o texto mestre</a:t>
            </a:r>
          </a:p>
        </p:txBody>
      </p:sp>
      <p:sp>
        <p:nvSpPr>
          <p:cNvPr id="7" name="Espaço Reservado para Data 13"/>
          <p:cNvSpPr>
            <a:spLocks noGrp="1"/>
          </p:cNvSpPr>
          <p:nvPr>
            <p:ph type="dt" sz="half" idx="10"/>
          </p:nvPr>
        </p:nvSpPr>
        <p:spPr/>
        <p:txBody>
          <a:bodyPr/>
          <a:lstStyle>
            <a:lvl1pPr>
              <a:defRPr/>
            </a:lvl1pPr>
          </a:lstStyle>
          <a:p>
            <a:pPr>
              <a:defRPr/>
            </a:pPr>
            <a:fld id="{7C4C8230-2059-4922-8919-5D44EBEA1E92}" type="datetimeFigureOut">
              <a:rPr lang="pt-BR"/>
              <a:pPr>
                <a:defRPr/>
              </a:pPr>
              <a:t>25/08/2013</a:t>
            </a:fld>
            <a:endParaRPr lang="pt-BR"/>
          </a:p>
        </p:txBody>
      </p:sp>
      <p:sp>
        <p:nvSpPr>
          <p:cNvPr id="8" name="Espaço Reservado para Rodapé 2"/>
          <p:cNvSpPr>
            <a:spLocks noGrp="1"/>
          </p:cNvSpPr>
          <p:nvPr>
            <p:ph type="ftr" sz="quarter" idx="11"/>
          </p:nvPr>
        </p:nvSpPr>
        <p:spPr/>
        <p:txBody>
          <a:bodyPr/>
          <a:lstStyle>
            <a:lvl1pPr>
              <a:defRPr/>
            </a:lvl1pPr>
          </a:lstStyle>
          <a:p>
            <a:pPr>
              <a:defRPr/>
            </a:pPr>
            <a:endParaRPr lang="pt-BR"/>
          </a:p>
        </p:txBody>
      </p:sp>
      <p:sp>
        <p:nvSpPr>
          <p:cNvPr id="9" name="Espaço Reservado para Número de Slide 22"/>
          <p:cNvSpPr>
            <a:spLocks noGrp="1"/>
          </p:cNvSpPr>
          <p:nvPr>
            <p:ph type="sldNum" sz="quarter" idx="12"/>
          </p:nvPr>
        </p:nvSpPr>
        <p:spPr/>
        <p:txBody>
          <a:bodyPr/>
          <a:lstStyle>
            <a:lvl1pPr>
              <a:defRPr/>
            </a:lvl1pPr>
          </a:lstStyle>
          <a:p>
            <a:pPr>
              <a:defRPr/>
            </a:pPr>
            <a:fld id="{49C54FF1-3E14-4205-80D5-CC5640902D68}" type="slidenum">
              <a:rPr lang="pt-BR"/>
              <a:pPr>
                <a:defRPr/>
              </a:pPr>
              <a:t>‹nº›</a:t>
            </a:fld>
            <a:endParaRPr lang="pt-B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omente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en-US"/>
          </a:p>
        </p:txBody>
      </p:sp>
      <p:sp>
        <p:nvSpPr>
          <p:cNvPr id="3" name="Espaço Reservado para Data 5"/>
          <p:cNvSpPr>
            <a:spLocks noGrp="1"/>
          </p:cNvSpPr>
          <p:nvPr>
            <p:ph type="dt" sz="half" idx="10"/>
          </p:nvPr>
        </p:nvSpPr>
        <p:spPr/>
        <p:txBody>
          <a:bodyPr rtlCol="0"/>
          <a:lstStyle>
            <a:lvl1pPr>
              <a:defRPr/>
            </a:lvl1pPr>
          </a:lstStyle>
          <a:p>
            <a:pPr>
              <a:defRPr/>
            </a:pPr>
            <a:fld id="{DD39BD3E-6BFA-4772-8057-D1A3747476F5}" type="datetimeFigureOut">
              <a:rPr lang="pt-BR"/>
              <a:pPr>
                <a:defRPr/>
              </a:pPr>
              <a:t>25/08/2013</a:t>
            </a:fld>
            <a:endParaRPr lang="pt-BR"/>
          </a:p>
        </p:txBody>
      </p:sp>
      <p:sp>
        <p:nvSpPr>
          <p:cNvPr id="4" name="Espaço Reservado para Número de Slide 6"/>
          <p:cNvSpPr>
            <a:spLocks noGrp="1"/>
          </p:cNvSpPr>
          <p:nvPr>
            <p:ph type="sldNum" sz="quarter" idx="11"/>
          </p:nvPr>
        </p:nvSpPr>
        <p:spPr/>
        <p:txBody>
          <a:bodyPr rtlCol="0"/>
          <a:lstStyle>
            <a:lvl1pPr>
              <a:defRPr/>
            </a:lvl1pPr>
          </a:lstStyle>
          <a:p>
            <a:pPr>
              <a:defRPr/>
            </a:pPr>
            <a:fld id="{AAC5E452-A34D-4899-B577-F31DA81A0A67}" type="slidenum">
              <a:rPr lang="pt-BR"/>
              <a:pPr>
                <a:defRPr/>
              </a:pPr>
              <a:t>‹nº›</a:t>
            </a:fld>
            <a:endParaRPr lang="pt-BR"/>
          </a:p>
        </p:txBody>
      </p:sp>
      <p:sp>
        <p:nvSpPr>
          <p:cNvPr id="5" name="Espaço Reservado para Rodapé 7"/>
          <p:cNvSpPr>
            <a:spLocks noGrp="1"/>
          </p:cNvSpPr>
          <p:nvPr>
            <p:ph type="ftr" sz="quarter" idx="12"/>
          </p:nvPr>
        </p:nvSpPr>
        <p:spPr/>
        <p:txBody>
          <a:bodyPr rtlCol="0"/>
          <a:lstStyle>
            <a:lvl1pPr>
              <a:defRPr/>
            </a:lvl1pPr>
          </a:lstStyle>
          <a:p>
            <a:pPr>
              <a:defRPr/>
            </a:pPr>
            <a:endParaRPr lang="pt-B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m branco">
    <p:spTree>
      <p:nvGrpSpPr>
        <p:cNvPr id="1" name=""/>
        <p:cNvGrpSpPr/>
        <p:nvPr/>
      </p:nvGrpSpPr>
      <p:grpSpPr>
        <a:xfrm>
          <a:off x="0" y="0"/>
          <a:ext cx="0" cy="0"/>
          <a:chOff x="0" y="0"/>
          <a:chExt cx="0" cy="0"/>
        </a:xfrm>
      </p:grpSpPr>
      <p:sp>
        <p:nvSpPr>
          <p:cNvPr id="2" name="Espaço Reservado para Data 13"/>
          <p:cNvSpPr>
            <a:spLocks noGrp="1"/>
          </p:cNvSpPr>
          <p:nvPr>
            <p:ph type="dt" sz="half" idx="10"/>
          </p:nvPr>
        </p:nvSpPr>
        <p:spPr/>
        <p:txBody>
          <a:bodyPr/>
          <a:lstStyle>
            <a:lvl1pPr>
              <a:defRPr/>
            </a:lvl1pPr>
          </a:lstStyle>
          <a:p>
            <a:pPr>
              <a:defRPr/>
            </a:pPr>
            <a:fld id="{BA234C6C-8885-4F69-8C6F-7C5029E34B87}" type="datetimeFigureOut">
              <a:rPr lang="pt-BR"/>
              <a:pPr>
                <a:defRPr/>
              </a:pPr>
              <a:t>25/08/2013</a:t>
            </a:fld>
            <a:endParaRPr lang="pt-BR"/>
          </a:p>
        </p:txBody>
      </p:sp>
      <p:sp>
        <p:nvSpPr>
          <p:cNvPr id="3" name="Espaço Reservado para Rodapé 2"/>
          <p:cNvSpPr>
            <a:spLocks noGrp="1"/>
          </p:cNvSpPr>
          <p:nvPr>
            <p:ph type="ftr" sz="quarter" idx="11"/>
          </p:nvPr>
        </p:nvSpPr>
        <p:spPr/>
        <p:txBody>
          <a:bodyPr/>
          <a:lstStyle>
            <a:lvl1pPr>
              <a:defRPr/>
            </a:lvl1pPr>
          </a:lstStyle>
          <a:p>
            <a:pPr>
              <a:defRPr/>
            </a:pPr>
            <a:endParaRPr lang="pt-BR"/>
          </a:p>
        </p:txBody>
      </p:sp>
      <p:sp>
        <p:nvSpPr>
          <p:cNvPr id="4" name="Espaço Reservado para Número de Slide 22"/>
          <p:cNvSpPr>
            <a:spLocks noGrp="1"/>
          </p:cNvSpPr>
          <p:nvPr>
            <p:ph type="sldNum" sz="quarter" idx="12"/>
          </p:nvPr>
        </p:nvSpPr>
        <p:spPr/>
        <p:txBody>
          <a:bodyPr/>
          <a:lstStyle>
            <a:lvl1pPr>
              <a:defRPr/>
            </a:lvl1pPr>
          </a:lstStyle>
          <a:p>
            <a:pPr>
              <a:defRPr/>
            </a:pPr>
            <a:fld id="{B5D41E0D-7D3C-450E-B4A1-26F7B19B34E8}" type="slidenum">
              <a:rPr lang="pt-BR"/>
              <a:pPr>
                <a:defRPr/>
              </a:pPr>
              <a:t>‹nº›</a:t>
            </a:fld>
            <a:endParaRPr lang="pt-B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údo com Legenda">
    <p:spTree>
      <p:nvGrpSpPr>
        <p:cNvPr id="1" name=""/>
        <p:cNvGrpSpPr/>
        <p:nvPr/>
      </p:nvGrpSpPr>
      <p:grpSpPr>
        <a:xfrm>
          <a:off x="0" y="0"/>
          <a:ext cx="0" cy="0"/>
          <a:chOff x="0" y="0"/>
          <a:chExt cx="0" cy="0"/>
        </a:xfrm>
      </p:grpSpPr>
      <p:sp>
        <p:nvSpPr>
          <p:cNvPr id="5" name="Conector reto 9"/>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6" name="Conector reto 7"/>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7" name="Conector reto 8"/>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8" name="Conector reto 10"/>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Retângulo 11"/>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0" name="Conector reto 12"/>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1" name="Elipse 13"/>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 name="Título 1"/>
          <p:cNvSpPr>
            <a:spLocks noGrp="1"/>
          </p:cNvSpPr>
          <p:nvPr>
            <p:ph type="title"/>
          </p:nvPr>
        </p:nvSpPr>
        <p:spPr>
          <a:xfrm rot="5400000">
            <a:off x="3371850" y="3200400"/>
            <a:ext cx="6309360" cy="457200"/>
          </a:xfrm>
        </p:spPr>
        <p:txBody>
          <a:bodyPr/>
          <a:lstStyle>
            <a:lvl1pPr algn="l">
              <a:buNone/>
              <a:defRPr sz="2000" b="1" cap="small" baseline="0"/>
            </a:lvl1pPr>
          </a:lstStyle>
          <a:p>
            <a:r>
              <a:rPr lang="pt-BR" smtClean="0"/>
              <a:t>Clique para editar o título mestre</a:t>
            </a:r>
            <a:endParaRPr lang="en-US"/>
          </a:p>
        </p:txBody>
      </p:sp>
      <p:sp>
        <p:nvSpPr>
          <p:cNvPr id="3" name="Espaço Reservado para Texto 2"/>
          <p:cNvSpPr>
            <a:spLocks noGrp="1"/>
          </p:cNvSpPr>
          <p:nvPr>
            <p:ph type="body" idx="2"/>
          </p:nvPr>
        </p:nvSpPr>
        <p:spPr>
          <a:xfrm>
            <a:off x="6812280" y="274320"/>
            <a:ext cx="1527048" cy="4983480"/>
          </a:xfrm>
        </p:spPr>
        <p:txBody>
          <a:bodyPr/>
          <a:lstStyle>
            <a:lvl1pPr marL="0" indent="0">
              <a:spcBef>
                <a:spcPts val="400"/>
              </a:spcBef>
              <a:spcAft>
                <a:spcPts val="1000"/>
              </a:spcAft>
              <a:buNone/>
              <a:defRPr sz="1200"/>
            </a:lvl1pPr>
            <a:lvl2pPr>
              <a:buNone/>
              <a:defRPr sz="1200"/>
            </a:lvl2pPr>
            <a:lvl3pPr>
              <a:buNone/>
              <a:defRPr sz="1000"/>
            </a:lvl3pPr>
            <a:lvl4pPr>
              <a:buNone/>
              <a:defRPr sz="900"/>
            </a:lvl4pPr>
            <a:lvl5pPr>
              <a:buNone/>
              <a:defRPr sz="900"/>
            </a:lvl5pPr>
          </a:lstStyle>
          <a:p>
            <a:pPr lvl="0"/>
            <a:r>
              <a:rPr lang="pt-BR" smtClean="0"/>
              <a:t>Clique para editar o texto mestre</a:t>
            </a:r>
          </a:p>
        </p:txBody>
      </p:sp>
      <p:sp>
        <p:nvSpPr>
          <p:cNvPr id="18" name="Espaço Reservado para Conteúdo 17"/>
          <p:cNvSpPr>
            <a:spLocks noGrp="1"/>
          </p:cNvSpPr>
          <p:nvPr>
            <p:ph sz="quarter" idx="1"/>
          </p:nvPr>
        </p:nvSpPr>
        <p:spPr>
          <a:xfrm>
            <a:off x="304800" y="274320"/>
            <a:ext cx="5638800" cy="6327648"/>
          </a:xfrm>
        </p:spPr>
        <p:txBody>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12" name="Espaço Reservado para Data 20"/>
          <p:cNvSpPr>
            <a:spLocks noGrp="1"/>
          </p:cNvSpPr>
          <p:nvPr>
            <p:ph type="dt" sz="half" idx="10"/>
          </p:nvPr>
        </p:nvSpPr>
        <p:spPr/>
        <p:txBody>
          <a:bodyPr rtlCol="0"/>
          <a:lstStyle>
            <a:lvl1pPr>
              <a:defRPr/>
            </a:lvl1pPr>
          </a:lstStyle>
          <a:p>
            <a:pPr>
              <a:defRPr/>
            </a:pPr>
            <a:fld id="{69F60EC8-71A7-446D-B144-9AE87E9E4529}" type="datetimeFigureOut">
              <a:rPr lang="pt-BR"/>
              <a:pPr>
                <a:defRPr/>
              </a:pPr>
              <a:t>25/08/2013</a:t>
            </a:fld>
            <a:endParaRPr lang="pt-BR"/>
          </a:p>
        </p:txBody>
      </p:sp>
      <p:sp>
        <p:nvSpPr>
          <p:cNvPr id="13" name="Espaço Reservado para Número de Slide 21"/>
          <p:cNvSpPr>
            <a:spLocks noGrp="1"/>
          </p:cNvSpPr>
          <p:nvPr>
            <p:ph type="sldNum" sz="quarter" idx="11"/>
          </p:nvPr>
        </p:nvSpPr>
        <p:spPr/>
        <p:txBody>
          <a:bodyPr rtlCol="0"/>
          <a:lstStyle>
            <a:lvl1pPr>
              <a:defRPr/>
            </a:lvl1pPr>
          </a:lstStyle>
          <a:p>
            <a:pPr>
              <a:defRPr/>
            </a:pPr>
            <a:fld id="{B5314296-707D-4751-A644-6104A9AFE659}" type="slidenum">
              <a:rPr lang="pt-BR"/>
              <a:pPr>
                <a:defRPr/>
              </a:pPr>
              <a:t>‹nº›</a:t>
            </a:fld>
            <a:endParaRPr lang="pt-BR"/>
          </a:p>
        </p:txBody>
      </p:sp>
      <p:sp>
        <p:nvSpPr>
          <p:cNvPr id="14" name="Espaço Reservado para Rodapé 22"/>
          <p:cNvSpPr>
            <a:spLocks noGrp="1"/>
          </p:cNvSpPr>
          <p:nvPr>
            <p:ph type="ftr" sz="quarter" idx="12"/>
          </p:nvPr>
        </p:nvSpPr>
        <p:spPr/>
        <p:txBody>
          <a:bodyPr rtlCol="0"/>
          <a:lstStyle>
            <a:lvl1pPr>
              <a:defRPr/>
            </a:lvl1pPr>
          </a:lstStyle>
          <a:p>
            <a:pPr>
              <a:defRPr/>
            </a:pPr>
            <a:endParaRPr lang="pt-BR"/>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m com Legenda">
    <p:spTree>
      <p:nvGrpSpPr>
        <p:cNvPr id="1" name=""/>
        <p:cNvGrpSpPr/>
        <p:nvPr/>
      </p:nvGrpSpPr>
      <p:grpSpPr>
        <a:xfrm>
          <a:off x="0" y="0"/>
          <a:ext cx="0" cy="0"/>
          <a:chOff x="0" y="0"/>
          <a:chExt cx="0" cy="0"/>
        </a:xfrm>
      </p:grpSpPr>
      <p:sp>
        <p:nvSpPr>
          <p:cNvPr id="5" name="Conector reto 8"/>
          <p:cNvSpPr>
            <a:spLocks noChangeShapeType="1"/>
          </p:cNvSpPr>
          <p:nvPr/>
        </p:nvSpPr>
        <p:spPr bwMode="auto">
          <a:xfrm>
            <a:off x="87630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6" name="Elipse 12"/>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7" name="Conector reto 9"/>
          <p:cNvSpPr>
            <a:spLocks noChangeShapeType="1"/>
          </p:cNvSpPr>
          <p:nvPr/>
        </p:nvSpPr>
        <p:spPr bwMode="auto">
          <a:xfrm>
            <a:off x="8991600" y="0"/>
            <a:ext cx="0" cy="6858000"/>
          </a:xfrm>
          <a:prstGeom prst="line">
            <a:avLst/>
          </a:prstGeom>
          <a:noFill/>
          <a:ln w="9525" cap="flat" cmpd="sng" algn="ctr">
            <a:solidFill>
              <a:schemeClr val="tx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8" name="Retângulo 10"/>
          <p:cNvSpPr/>
          <p:nvPr/>
        </p:nvSpPr>
        <p:spPr bwMode="auto">
          <a:xfrm>
            <a:off x="8839200" y="0"/>
            <a:ext cx="304800" cy="6858000"/>
          </a:xfrm>
          <a:prstGeom prst="rect">
            <a:avLst/>
          </a:prstGeom>
          <a:solidFill>
            <a:schemeClr val="accent1">
              <a:tint val="60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9" name="Conector reto 11"/>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Conector reto 18"/>
          <p:cNvSpPr>
            <a:spLocks noChangeShapeType="1"/>
          </p:cNvSpPr>
          <p:nvPr/>
        </p:nvSpPr>
        <p:spPr bwMode="auto">
          <a:xfrm>
            <a:off x="6248400" y="0"/>
            <a:ext cx="0" cy="6858000"/>
          </a:xfrm>
          <a:prstGeom prst="line">
            <a:avLst/>
          </a:prstGeom>
          <a:noFill/>
          <a:ln w="38100" cap="flat" cmpd="sng"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11" name="Conector reto 19"/>
          <p:cNvSpPr>
            <a:spLocks noChangeShapeType="1"/>
          </p:cNvSpPr>
          <p:nvPr/>
        </p:nvSpPr>
        <p:spPr bwMode="auto">
          <a:xfrm>
            <a:off x="6192838" y="0"/>
            <a:ext cx="0" cy="6858000"/>
          </a:xfrm>
          <a:prstGeom prst="line">
            <a:avLst/>
          </a:prstGeom>
          <a:noFill/>
          <a:ln w="1270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 name="Título 1"/>
          <p:cNvSpPr>
            <a:spLocks noGrp="1"/>
          </p:cNvSpPr>
          <p:nvPr>
            <p:ph type="title"/>
          </p:nvPr>
        </p:nvSpPr>
        <p:spPr>
          <a:xfrm rot="5400000">
            <a:off x="3350133" y="3200400"/>
            <a:ext cx="6309360" cy="457200"/>
          </a:xfrm>
        </p:spPr>
        <p:txBody>
          <a:bodyPr/>
          <a:lstStyle>
            <a:lvl1pPr algn="l">
              <a:buNone/>
              <a:defRPr sz="2000" b="1"/>
            </a:lvl1pPr>
          </a:lstStyle>
          <a:p>
            <a:r>
              <a:rPr lang="pt-BR" smtClean="0"/>
              <a:t>Clique para editar o título mestre</a:t>
            </a:r>
            <a:endParaRPr lang="en-US"/>
          </a:p>
        </p:txBody>
      </p:sp>
      <p:sp>
        <p:nvSpPr>
          <p:cNvPr id="3" name="Espaço Reservado para Imagem 2"/>
          <p:cNvSpPr>
            <a:spLocks noGrp="1"/>
          </p:cNvSpPr>
          <p:nvPr>
            <p:ph type="pic" idx="1"/>
          </p:nvPr>
        </p:nvSpPr>
        <p:spPr>
          <a:xfrm>
            <a:off x="0" y="0"/>
            <a:ext cx="6172200" cy="6858000"/>
          </a:xfrm>
          <a:solidFill>
            <a:schemeClr val="bg2"/>
          </a:solidFill>
          <a:ln w="1270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ormAutofit/>
          </a:bodyPr>
          <a:lstStyle>
            <a:lvl1pPr marL="0" indent="0">
              <a:buNone/>
              <a:defRPr sz="3200"/>
            </a:lvl1pPr>
          </a:lstStyle>
          <a:p>
            <a:pPr lvl="0"/>
            <a:r>
              <a:rPr lang="pt-BR" noProof="0" smtClean="0"/>
              <a:t>Clique no ícone para adicionar uma imagem</a:t>
            </a:r>
            <a:endParaRPr lang="en-US" noProof="0" dirty="0"/>
          </a:p>
        </p:txBody>
      </p:sp>
      <p:sp>
        <p:nvSpPr>
          <p:cNvPr id="4" name="Espaço Reservado para Texto 3"/>
          <p:cNvSpPr>
            <a:spLocks noGrp="1"/>
          </p:cNvSpPr>
          <p:nvPr>
            <p:ph type="body" sz="half" idx="2"/>
          </p:nvPr>
        </p:nvSpPr>
        <p:spPr>
          <a:xfrm>
            <a:off x="6765798" y="264795"/>
            <a:ext cx="1524000" cy="4956048"/>
          </a:xfrm>
        </p:spPr>
        <p:txBody>
          <a:bodyPr rot="0" spcFirstLastPara="0" vertOverflow="overflow" horzOverflow="overflow" spcCol="274320" rtlCol="0" fromWordArt="0" forceAA="0">
            <a:normAutofit/>
          </a:bodyPr>
          <a:lstStyle>
            <a:lvl1pPr marL="0" indent="0">
              <a:spcBef>
                <a:spcPts val="100"/>
              </a:spcBef>
              <a:spcAft>
                <a:spcPts val="400"/>
              </a:spcAft>
              <a:buFontTx/>
              <a:buNone/>
              <a:defRPr sz="1200"/>
            </a:lvl1pPr>
            <a:lvl2pPr>
              <a:defRPr sz="1200"/>
            </a:lvl2pPr>
            <a:lvl3pPr>
              <a:defRPr sz="1000"/>
            </a:lvl3pPr>
            <a:lvl4pPr>
              <a:defRPr sz="900"/>
            </a:lvl4pPr>
            <a:lvl5pPr>
              <a:defRPr sz="900"/>
            </a:lvl5pPr>
          </a:lstStyle>
          <a:p>
            <a:pPr lvl="0"/>
            <a:r>
              <a:rPr lang="pt-BR" smtClean="0"/>
              <a:t>Clique para editar o texto mestre</a:t>
            </a:r>
          </a:p>
        </p:txBody>
      </p:sp>
      <p:sp>
        <p:nvSpPr>
          <p:cNvPr id="12" name="Espaço Reservado para Data 16"/>
          <p:cNvSpPr>
            <a:spLocks noGrp="1"/>
          </p:cNvSpPr>
          <p:nvPr>
            <p:ph type="dt" sz="half" idx="10"/>
          </p:nvPr>
        </p:nvSpPr>
        <p:spPr/>
        <p:txBody>
          <a:bodyPr rtlCol="0"/>
          <a:lstStyle>
            <a:lvl1pPr>
              <a:defRPr/>
            </a:lvl1pPr>
          </a:lstStyle>
          <a:p>
            <a:pPr>
              <a:defRPr/>
            </a:pPr>
            <a:fld id="{1D668F90-BAB5-44A2-AEA0-AB318A8B989B}" type="datetimeFigureOut">
              <a:rPr lang="pt-BR"/>
              <a:pPr>
                <a:defRPr/>
              </a:pPr>
              <a:t>25/08/2013</a:t>
            </a:fld>
            <a:endParaRPr lang="pt-BR"/>
          </a:p>
        </p:txBody>
      </p:sp>
      <p:sp>
        <p:nvSpPr>
          <p:cNvPr id="13" name="Espaço Reservado para Número de Slide 17"/>
          <p:cNvSpPr>
            <a:spLocks noGrp="1"/>
          </p:cNvSpPr>
          <p:nvPr>
            <p:ph type="sldNum" sz="quarter" idx="11"/>
          </p:nvPr>
        </p:nvSpPr>
        <p:spPr/>
        <p:txBody>
          <a:bodyPr rtlCol="0"/>
          <a:lstStyle>
            <a:lvl1pPr>
              <a:defRPr/>
            </a:lvl1pPr>
          </a:lstStyle>
          <a:p>
            <a:pPr>
              <a:defRPr/>
            </a:pPr>
            <a:fld id="{E057BC75-4ED8-4E5F-B9FC-6A8AEAF4FF8C}" type="slidenum">
              <a:rPr lang="pt-BR"/>
              <a:pPr>
                <a:defRPr/>
              </a:pPr>
              <a:t>‹nº›</a:t>
            </a:fld>
            <a:endParaRPr lang="pt-BR"/>
          </a:p>
        </p:txBody>
      </p:sp>
      <p:sp>
        <p:nvSpPr>
          <p:cNvPr id="14" name="Espaço Reservado para Rodapé 20"/>
          <p:cNvSpPr>
            <a:spLocks noGrp="1"/>
          </p:cNvSpPr>
          <p:nvPr>
            <p:ph type="ftr" sz="quarter" idx="12"/>
          </p:nvPr>
        </p:nvSpPr>
        <p:spPr/>
        <p:txBody>
          <a:bodyPr rtlCol="0"/>
          <a:lstStyle>
            <a:lvl1pPr>
              <a:defRPr/>
            </a:lvl1pPr>
          </a:lstStyle>
          <a:p>
            <a:pPr>
              <a:defRPr/>
            </a:pPr>
            <a:endParaRPr lang="pt-B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e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pt-BR" smtClean="0"/>
              <a:t>Clique para editar o título mestre</a:t>
            </a:r>
            <a:endParaRPr lang="en-US"/>
          </a:p>
        </p:txBody>
      </p:sp>
      <p:sp>
        <p:nvSpPr>
          <p:cNvPr id="3" name="Espaço Reservado para Texto Vertical 2"/>
          <p:cNvSpPr>
            <a:spLocks noGrp="1"/>
          </p:cNvSpPr>
          <p:nvPr>
            <p:ph type="body" orient="vert" idx="1"/>
          </p:nvPr>
        </p:nvSpPr>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4D82B63F-F10D-4BB6-B357-5C79728BD12A}" type="datetimeFigureOut">
              <a:rPr lang="pt-BR"/>
              <a:pPr>
                <a:defRPr/>
              </a:pPr>
              <a:t>25/08/2013</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66A81B0A-4BF4-4E04-9C84-0708F64AF9B0}" type="slidenum">
              <a:rPr lang="pt-BR"/>
              <a:pPr>
                <a:defRPr/>
              </a:pPr>
              <a:t>‹nº›</a:t>
            </a:fld>
            <a:endParaRPr lang="pt-B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e texto verticais">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6629400" y="274639"/>
            <a:ext cx="1676400" cy="5851525"/>
          </a:xfrm>
        </p:spPr>
        <p:txBody>
          <a:bodyPr vert="eaVert"/>
          <a:lstStyle/>
          <a:p>
            <a:r>
              <a:rPr lang="pt-BR" smtClean="0"/>
              <a:t>Clique para editar o título mestre</a:t>
            </a:r>
            <a:endParaRPr lang="en-US"/>
          </a:p>
        </p:txBody>
      </p:sp>
      <p:sp>
        <p:nvSpPr>
          <p:cNvPr id="3" name="Espaço Reservado para Texto Vertical 2"/>
          <p:cNvSpPr>
            <a:spLocks noGrp="1"/>
          </p:cNvSpPr>
          <p:nvPr>
            <p:ph type="body" orient="vert" idx="1"/>
          </p:nvPr>
        </p:nvSpPr>
        <p:spPr>
          <a:xfrm>
            <a:off x="457200" y="274638"/>
            <a:ext cx="6019800" cy="5851525"/>
          </a:xfrm>
        </p:spPr>
        <p:txBody>
          <a:bodyPr vert="eaVert"/>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a:p>
        </p:txBody>
      </p:sp>
      <p:sp>
        <p:nvSpPr>
          <p:cNvPr id="4" name="Espaço Reservado para Data 13"/>
          <p:cNvSpPr>
            <a:spLocks noGrp="1"/>
          </p:cNvSpPr>
          <p:nvPr>
            <p:ph type="dt" sz="half" idx="10"/>
          </p:nvPr>
        </p:nvSpPr>
        <p:spPr/>
        <p:txBody>
          <a:bodyPr/>
          <a:lstStyle>
            <a:lvl1pPr>
              <a:defRPr/>
            </a:lvl1pPr>
          </a:lstStyle>
          <a:p>
            <a:pPr>
              <a:defRPr/>
            </a:pPr>
            <a:fld id="{E02A6709-966F-4B8C-8D49-A0588CC65890}" type="datetimeFigureOut">
              <a:rPr lang="pt-BR"/>
              <a:pPr>
                <a:defRPr/>
              </a:pPr>
              <a:t>25/08/2013</a:t>
            </a:fld>
            <a:endParaRPr lang="pt-BR"/>
          </a:p>
        </p:txBody>
      </p:sp>
      <p:sp>
        <p:nvSpPr>
          <p:cNvPr id="5" name="Espaço Reservado para Rodapé 2"/>
          <p:cNvSpPr>
            <a:spLocks noGrp="1"/>
          </p:cNvSpPr>
          <p:nvPr>
            <p:ph type="ftr" sz="quarter" idx="11"/>
          </p:nvPr>
        </p:nvSpPr>
        <p:spPr/>
        <p:txBody>
          <a:bodyPr/>
          <a:lstStyle>
            <a:lvl1pPr>
              <a:defRPr/>
            </a:lvl1pPr>
          </a:lstStyle>
          <a:p>
            <a:pPr>
              <a:defRPr/>
            </a:pPr>
            <a:endParaRPr lang="pt-BR"/>
          </a:p>
        </p:txBody>
      </p:sp>
      <p:sp>
        <p:nvSpPr>
          <p:cNvPr id="6" name="Espaço Reservado para Número de Slide 22"/>
          <p:cNvSpPr>
            <a:spLocks noGrp="1"/>
          </p:cNvSpPr>
          <p:nvPr>
            <p:ph type="sldNum" sz="quarter" idx="12"/>
          </p:nvPr>
        </p:nvSpPr>
        <p:spPr/>
        <p:txBody>
          <a:bodyPr/>
          <a:lstStyle>
            <a:lvl1pPr>
              <a:defRPr/>
            </a:lvl1pPr>
          </a:lstStyle>
          <a:p>
            <a:pPr>
              <a:defRPr/>
            </a:pPr>
            <a:fld id="{0306A17D-5664-483E-8ACD-6EEED1705AF3}" type="slidenum">
              <a:rPr lang="pt-BR"/>
              <a:pPr>
                <a:defRPr/>
              </a:pPr>
              <a:t>‹nº›</a:t>
            </a:fld>
            <a:endParaRPr lang="pt-B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6" name="Conector reto 15"/>
          <p:cNvSpPr>
            <a:spLocks noChangeShapeType="1"/>
          </p:cNvSpPr>
          <p:nvPr/>
        </p:nvSpPr>
        <p:spPr bwMode="auto">
          <a:xfrm>
            <a:off x="8763000" y="0"/>
            <a:ext cx="0" cy="6858000"/>
          </a:xfrm>
          <a:prstGeom prst="line">
            <a:avLst/>
          </a:prstGeom>
          <a:noFill/>
          <a:ln w="38100" cap="flat" cmpd="sng" algn="ctr">
            <a:solidFill>
              <a:schemeClr val="accent1">
                <a:tint val="60000"/>
                <a:alpha val="93000"/>
              </a:schemeClr>
            </a:solidFill>
            <a:prstDash val="solid"/>
            <a:round/>
            <a:headEnd type="none" w="med" len="med"/>
            <a:tailEnd type="none" w="med" len="med"/>
          </a:ln>
          <a:effectLst/>
        </p:spPr>
        <p:txBody>
          <a:bodyPr/>
          <a:lstStyle/>
          <a:p>
            <a:pPr fontAlgn="auto">
              <a:spcBef>
                <a:spcPts val="0"/>
              </a:spcBef>
              <a:spcAft>
                <a:spcPts val="0"/>
              </a:spcAft>
              <a:defRPr/>
            </a:pPr>
            <a:endParaRPr lang="en-US" dirty="0">
              <a:latin typeface="+mn-lt"/>
              <a:cs typeface="+mn-cs"/>
            </a:endParaRPr>
          </a:p>
        </p:txBody>
      </p:sp>
      <p:sp>
        <p:nvSpPr>
          <p:cNvPr id="22" name="Espaço Reservado para Título 21"/>
          <p:cNvSpPr>
            <a:spLocks noGrp="1"/>
          </p:cNvSpPr>
          <p:nvPr>
            <p:ph type="title"/>
          </p:nvPr>
        </p:nvSpPr>
        <p:spPr>
          <a:xfrm>
            <a:off x="457200" y="274638"/>
            <a:ext cx="7467600" cy="1143000"/>
          </a:xfrm>
          <a:prstGeom prst="rect">
            <a:avLst/>
          </a:prstGeom>
        </p:spPr>
        <p:txBody>
          <a:bodyPr vert="horz" anchor="b">
            <a:normAutofit/>
          </a:bodyPr>
          <a:lstStyle/>
          <a:p>
            <a:r>
              <a:rPr lang="pt-BR" smtClean="0"/>
              <a:t>Clique para editar o título mestre</a:t>
            </a:r>
            <a:endParaRPr lang="en-US"/>
          </a:p>
        </p:txBody>
      </p:sp>
      <p:sp>
        <p:nvSpPr>
          <p:cNvPr id="1028" name="Espaço Reservado para Texto 12"/>
          <p:cNvSpPr>
            <a:spLocks noGrp="1"/>
          </p:cNvSpPr>
          <p:nvPr>
            <p:ph type="body" idx="1"/>
          </p:nvPr>
        </p:nvSpPr>
        <p:spPr bwMode="auto">
          <a:xfrm>
            <a:off x="457200" y="1600200"/>
            <a:ext cx="7467600" cy="4873625"/>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pt-BR" smtClean="0"/>
              <a:t>Clique para editar o texto mestre</a:t>
            </a:r>
          </a:p>
          <a:p>
            <a:pPr lvl="1"/>
            <a:r>
              <a:rPr lang="pt-BR" smtClean="0"/>
              <a:t>Segundo nível</a:t>
            </a:r>
          </a:p>
          <a:p>
            <a:pPr lvl="2"/>
            <a:r>
              <a:rPr lang="pt-BR" smtClean="0"/>
              <a:t>Terceiro nível</a:t>
            </a:r>
          </a:p>
          <a:p>
            <a:pPr lvl="3"/>
            <a:r>
              <a:rPr lang="pt-BR" smtClean="0"/>
              <a:t>Quarto nível</a:t>
            </a:r>
          </a:p>
          <a:p>
            <a:pPr lvl="4"/>
            <a:r>
              <a:rPr lang="pt-BR" smtClean="0"/>
              <a:t>Quinto nível</a:t>
            </a:r>
            <a:endParaRPr lang="en-US" smtClean="0"/>
          </a:p>
        </p:txBody>
      </p:sp>
      <p:sp>
        <p:nvSpPr>
          <p:cNvPr id="14" name="Espaço Reservado para Data 13"/>
          <p:cNvSpPr>
            <a:spLocks noGrp="1"/>
          </p:cNvSpPr>
          <p:nvPr>
            <p:ph type="dt" sz="half" idx="2"/>
          </p:nvPr>
        </p:nvSpPr>
        <p:spPr>
          <a:xfrm rot="5400000">
            <a:off x="7589045" y="1081881"/>
            <a:ext cx="2011362" cy="384175"/>
          </a:xfrm>
          <a:prstGeom prst="rect">
            <a:avLst/>
          </a:prstGeom>
        </p:spPr>
        <p:txBody>
          <a:bodyPr vert="horz" anchor="ctr" anchorCtr="0"/>
          <a:lstStyle>
            <a:lvl1pPr algn="r" eaLnBrk="1" fontAlgn="auto" latinLnBrk="0" hangingPunct="1">
              <a:spcBef>
                <a:spcPts val="0"/>
              </a:spcBef>
              <a:spcAft>
                <a:spcPts val="0"/>
              </a:spcAft>
              <a:defRPr kumimoji="0" sz="1200">
                <a:solidFill>
                  <a:schemeClr val="tx2"/>
                </a:solidFill>
                <a:latin typeface="+mn-lt"/>
                <a:cs typeface="+mn-cs"/>
              </a:defRPr>
            </a:lvl1pPr>
          </a:lstStyle>
          <a:p>
            <a:pPr>
              <a:defRPr/>
            </a:pPr>
            <a:fld id="{23C9A1DE-B3C7-4C28-9727-FFEA842C0285}" type="datetimeFigureOut">
              <a:rPr lang="pt-BR"/>
              <a:pPr>
                <a:defRPr/>
              </a:pPr>
              <a:t>25/08/2013</a:t>
            </a:fld>
            <a:endParaRPr lang="pt-BR"/>
          </a:p>
        </p:txBody>
      </p:sp>
      <p:sp>
        <p:nvSpPr>
          <p:cNvPr id="3" name="Espaço Reservado para Rodapé 2"/>
          <p:cNvSpPr>
            <a:spLocks noGrp="1"/>
          </p:cNvSpPr>
          <p:nvPr>
            <p:ph type="ftr" sz="quarter" idx="3"/>
          </p:nvPr>
        </p:nvSpPr>
        <p:spPr>
          <a:xfrm rot="5400000">
            <a:off x="6989763" y="3736975"/>
            <a:ext cx="3200400" cy="365125"/>
          </a:xfrm>
          <a:prstGeom prst="rect">
            <a:avLst/>
          </a:prstGeom>
        </p:spPr>
        <p:txBody>
          <a:bodyPr vert="horz" anchor="ctr" anchorCtr="0"/>
          <a:lstStyle>
            <a:lvl1pPr algn="l" eaLnBrk="1" fontAlgn="auto" latinLnBrk="0" hangingPunct="1">
              <a:spcBef>
                <a:spcPts val="0"/>
              </a:spcBef>
              <a:spcAft>
                <a:spcPts val="0"/>
              </a:spcAft>
              <a:defRPr kumimoji="0" sz="1200">
                <a:solidFill>
                  <a:schemeClr val="tx2"/>
                </a:solidFill>
                <a:latin typeface="+mn-lt"/>
                <a:cs typeface="+mn-cs"/>
              </a:defRPr>
            </a:lvl1pPr>
          </a:lstStyle>
          <a:p>
            <a:pPr>
              <a:defRPr/>
            </a:pPr>
            <a:endParaRPr lang="pt-BR"/>
          </a:p>
        </p:txBody>
      </p:sp>
      <p:sp>
        <p:nvSpPr>
          <p:cNvPr id="7" name="Conector reto 6"/>
          <p:cNvSpPr>
            <a:spLocks noChangeShapeType="1"/>
          </p:cNvSpPr>
          <p:nvPr/>
        </p:nvSpPr>
        <p:spPr bwMode="auto">
          <a:xfrm>
            <a:off x="76200" y="0"/>
            <a:ext cx="0" cy="6858000"/>
          </a:xfrm>
          <a:prstGeom prst="line">
            <a:avLst/>
          </a:prstGeom>
          <a:noFill/>
          <a:ln w="57150" cap="flat" cmpd="thickThin" algn="ctr">
            <a:solidFill>
              <a:schemeClr val="accent1">
                <a:tint val="60000"/>
              </a:schemeClr>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9" name="Conector reto 8"/>
          <p:cNvSpPr>
            <a:spLocks noChangeShapeType="1"/>
          </p:cNvSpPr>
          <p:nvPr/>
        </p:nvSpPr>
        <p:spPr bwMode="auto">
          <a:xfrm>
            <a:off x="8991600" y="0"/>
            <a:ext cx="0" cy="6858000"/>
          </a:xfrm>
          <a:prstGeom prst="line">
            <a:avLst/>
          </a:prstGeom>
          <a:noFill/>
          <a:ln w="19050"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0" name="Retângulo 9"/>
          <p:cNvSpPr/>
          <p:nvPr/>
        </p:nvSpPr>
        <p:spPr bwMode="auto">
          <a:xfrm>
            <a:off x="8839200" y="0"/>
            <a:ext cx="304800" cy="6858000"/>
          </a:xfrm>
          <a:prstGeom prst="rect">
            <a:avLst/>
          </a:prstGeom>
          <a:solidFill>
            <a:schemeClr val="accent1">
              <a:tint val="60000"/>
              <a:alpha val="87000"/>
            </a:schemeClr>
          </a:solidFill>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a:p>
        </p:txBody>
      </p:sp>
      <p:sp>
        <p:nvSpPr>
          <p:cNvPr id="11" name="Conector reto 10"/>
          <p:cNvSpPr>
            <a:spLocks noChangeShapeType="1"/>
          </p:cNvSpPr>
          <p:nvPr/>
        </p:nvSpPr>
        <p:spPr bwMode="auto">
          <a:xfrm>
            <a:off x="8915400" y="0"/>
            <a:ext cx="0" cy="6858000"/>
          </a:xfrm>
          <a:prstGeom prst="line">
            <a:avLst/>
          </a:prstGeom>
          <a:noFill/>
          <a:ln w="9525" cap="flat" cmpd="sng" algn="ctr">
            <a:solidFill>
              <a:schemeClr val="accent1"/>
            </a:solidFill>
            <a:prstDash val="solid"/>
            <a:round/>
            <a:headEnd type="none" w="med" len="med"/>
            <a:tailEnd type="none" w="med" len="med"/>
          </a:ln>
          <a:effectLst/>
        </p:spPr>
        <p:txBody>
          <a:bodyPr/>
          <a:lstStyle/>
          <a:p>
            <a:pPr fontAlgn="auto">
              <a:spcBef>
                <a:spcPts val="0"/>
              </a:spcBef>
              <a:spcAft>
                <a:spcPts val="0"/>
              </a:spcAft>
              <a:defRPr/>
            </a:pPr>
            <a:endParaRPr lang="en-US">
              <a:latin typeface="+mn-lt"/>
              <a:cs typeface="+mn-cs"/>
            </a:endParaRPr>
          </a:p>
        </p:txBody>
      </p:sp>
      <p:sp>
        <p:nvSpPr>
          <p:cNvPr id="12" name="Elipse 11"/>
          <p:cNvSpPr/>
          <p:nvPr/>
        </p:nvSpPr>
        <p:spPr>
          <a:xfrm>
            <a:off x="8156575" y="5715000"/>
            <a:ext cx="549275" cy="549275"/>
          </a:xfrm>
          <a:prstGeom prst="ellipse">
            <a:avLst/>
          </a:prstGeom>
          <a:ln w="381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fontAlgn="auto">
              <a:spcBef>
                <a:spcPts val="0"/>
              </a:spcBef>
              <a:spcAft>
                <a:spcPts val="0"/>
              </a:spcAft>
              <a:defRPr/>
            </a:pPr>
            <a:endParaRPr lang="en-US" dirty="0"/>
          </a:p>
        </p:txBody>
      </p:sp>
      <p:sp>
        <p:nvSpPr>
          <p:cNvPr id="23" name="Espaço Reservado para Número de Slide 22"/>
          <p:cNvSpPr>
            <a:spLocks noGrp="1"/>
          </p:cNvSpPr>
          <p:nvPr>
            <p:ph type="sldNum" sz="quarter" idx="4"/>
          </p:nvPr>
        </p:nvSpPr>
        <p:spPr>
          <a:xfrm>
            <a:off x="8129588" y="5734050"/>
            <a:ext cx="609600" cy="520700"/>
          </a:xfrm>
          <a:prstGeom prst="rect">
            <a:avLst/>
          </a:prstGeom>
        </p:spPr>
        <p:txBody>
          <a:bodyPr vert="horz" anchor="ctr"/>
          <a:lstStyle>
            <a:lvl1pPr algn="ctr" eaLnBrk="1" fontAlgn="auto" latinLnBrk="0" hangingPunct="1">
              <a:spcBef>
                <a:spcPts val="0"/>
              </a:spcBef>
              <a:spcAft>
                <a:spcPts val="0"/>
              </a:spcAft>
              <a:defRPr kumimoji="0" sz="1400" b="1">
                <a:solidFill>
                  <a:srgbClr val="FFFFFF"/>
                </a:solidFill>
                <a:latin typeface="+mn-lt"/>
                <a:cs typeface="+mn-cs"/>
              </a:defRPr>
            </a:lvl1pPr>
          </a:lstStyle>
          <a:p>
            <a:pPr>
              <a:defRPr/>
            </a:pPr>
            <a:fld id="{440DDD86-BAF6-4876-BE22-2E2138A910B3}" type="slidenum">
              <a:rPr lang="pt-BR"/>
              <a:pPr>
                <a:defRPr/>
              </a:pPr>
              <a:t>‹nº›</a:t>
            </a:fld>
            <a:endParaRPr lang="pt-BR"/>
          </a:p>
        </p:txBody>
      </p:sp>
    </p:spTree>
  </p:cSld>
  <p:clrMap bg1="lt1" tx1="dk1" bg2="lt2" tx2="dk2" accent1="accent1" accent2="accent2" accent3="accent3" accent4="accent4" accent5="accent5" accent6="accent6" hlink="hlink" folHlink="folHlink"/>
  <p:sldLayoutIdLst>
    <p:sldLayoutId id="2147483744" r:id="rId1"/>
    <p:sldLayoutId id="2147483745" r:id="rId2"/>
    <p:sldLayoutId id="2147483746" r:id="rId3"/>
    <p:sldLayoutId id="2147483739" r:id="rId4"/>
    <p:sldLayoutId id="2147483740" r:id="rId5"/>
    <p:sldLayoutId id="2147483747" r:id="rId6"/>
    <p:sldLayoutId id="2147483741" r:id="rId7"/>
    <p:sldLayoutId id="2147483748" r:id="rId8"/>
    <p:sldLayoutId id="2147483749" r:id="rId9"/>
    <p:sldLayoutId id="2147483742" r:id="rId10"/>
    <p:sldLayoutId id="2147483743" r:id="rId11"/>
  </p:sldLayoutIdLst>
  <p:txStyles>
    <p:titleStyle>
      <a:lvl1pPr algn="l" rtl="0" eaLnBrk="0" fontAlgn="base" hangingPunct="0">
        <a:spcBef>
          <a:spcPct val="0"/>
        </a:spcBef>
        <a:spcAft>
          <a:spcPct val="0"/>
        </a:spcAft>
        <a:defRPr sz="3000" kern="1200" cap="small">
          <a:solidFill>
            <a:schemeClr val="tx2"/>
          </a:solidFill>
          <a:latin typeface="+mj-lt"/>
          <a:ea typeface="+mj-ea"/>
          <a:cs typeface="+mj-cs"/>
        </a:defRPr>
      </a:lvl1pPr>
      <a:lvl2pPr algn="l" rtl="0" eaLnBrk="0" fontAlgn="base" hangingPunct="0">
        <a:spcBef>
          <a:spcPct val="0"/>
        </a:spcBef>
        <a:spcAft>
          <a:spcPct val="0"/>
        </a:spcAft>
        <a:defRPr sz="3000">
          <a:solidFill>
            <a:schemeClr val="tx2"/>
          </a:solidFill>
          <a:latin typeface="Century Schoolbook"/>
        </a:defRPr>
      </a:lvl2pPr>
      <a:lvl3pPr algn="l" rtl="0" eaLnBrk="0" fontAlgn="base" hangingPunct="0">
        <a:spcBef>
          <a:spcPct val="0"/>
        </a:spcBef>
        <a:spcAft>
          <a:spcPct val="0"/>
        </a:spcAft>
        <a:defRPr sz="3000">
          <a:solidFill>
            <a:schemeClr val="tx2"/>
          </a:solidFill>
          <a:latin typeface="Century Schoolbook"/>
        </a:defRPr>
      </a:lvl3pPr>
      <a:lvl4pPr algn="l" rtl="0" eaLnBrk="0" fontAlgn="base" hangingPunct="0">
        <a:spcBef>
          <a:spcPct val="0"/>
        </a:spcBef>
        <a:spcAft>
          <a:spcPct val="0"/>
        </a:spcAft>
        <a:defRPr sz="3000">
          <a:solidFill>
            <a:schemeClr val="tx2"/>
          </a:solidFill>
          <a:latin typeface="Century Schoolbook"/>
        </a:defRPr>
      </a:lvl4pPr>
      <a:lvl5pPr algn="l" rtl="0" eaLnBrk="0" fontAlgn="base" hangingPunct="0">
        <a:spcBef>
          <a:spcPct val="0"/>
        </a:spcBef>
        <a:spcAft>
          <a:spcPct val="0"/>
        </a:spcAft>
        <a:defRPr sz="3000">
          <a:solidFill>
            <a:schemeClr val="tx2"/>
          </a:solidFill>
          <a:latin typeface="Century Schoolbook"/>
        </a:defRPr>
      </a:lvl5pPr>
      <a:lvl6pPr marL="457200" algn="l" rtl="0" fontAlgn="base">
        <a:spcBef>
          <a:spcPct val="0"/>
        </a:spcBef>
        <a:spcAft>
          <a:spcPct val="0"/>
        </a:spcAft>
        <a:defRPr sz="3000">
          <a:solidFill>
            <a:schemeClr val="tx2"/>
          </a:solidFill>
          <a:latin typeface="Century Schoolbook"/>
        </a:defRPr>
      </a:lvl6pPr>
      <a:lvl7pPr marL="914400" algn="l" rtl="0" fontAlgn="base">
        <a:spcBef>
          <a:spcPct val="0"/>
        </a:spcBef>
        <a:spcAft>
          <a:spcPct val="0"/>
        </a:spcAft>
        <a:defRPr sz="3000">
          <a:solidFill>
            <a:schemeClr val="tx2"/>
          </a:solidFill>
          <a:latin typeface="Century Schoolbook"/>
        </a:defRPr>
      </a:lvl7pPr>
      <a:lvl8pPr marL="1371600" algn="l" rtl="0" fontAlgn="base">
        <a:spcBef>
          <a:spcPct val="0"/>
        </a:spcBef>
        <a:spcAft>
          <a:spcPct val="0"/>
        </a:spcAft>
        <a:defRPr sz="3000">
          <a:solidFill>
            <a:schemeClr val="tx2"/>
          </a:solidFill>
          <a:latin typeface="Century Schoolbook"/>
        </a:defRPr>
      </a:lvl8pPr>
      <a:lvl9pPr marL="1828800" algn="l" rtl="0" fontAlgn="base">
        <a:spcBef>
          <a:spcPct val="0"/>
        </a:spcBef>
        <a:spcAft>
          <a:spcPct val="0"/>
        </a:spcAft>
        <a:defRPr sz="3000">
          <a:solidFill>
            <a:schemeClr val="tx2"/>
          </a:solidFill>
          <a:latin typeface="Century Schoolbook"/>
        </a:defRPr>
      </a:lvl9pPr>
    </p:titleStyle>
    <p:bodyStyle>
      <a:lvl1pPr marL="273050" indent="-273050" algn="l" rtl="0" eaLnBrk="0" fontAlgn="base" hangingPunct="0">
        <a:spcBef>
          <a:spcPts val="600"/>
        </a:spcBef>
        <a:spcAft>
          <a:spcPct val="0"/>
        </a:spcAft>
        <a:buClr>
          <a:schemeClr val="accent1"/>
        </a:buClr>
        <a:buSzPct val="70000"/>
        <a:buFont typeface="Wingdings" pitchFamily="2" charset="2"/>
        <a:buChar char=""/>
        <a:defRPr sz="2400" kern="1200">
          <a:solidFill>
            <a:schemeClr val="tx1"/>
          </a:solidFill>
          <a:latin typeface="+mn-lt"/>
          <a:ea typeface="+mn-ea"/>
          <a:cs typeface="+mn-cs"/>
        </a:defRPr>
      </a:lvl1pPr>
      <a:lvl2pPr marL="639763" indent="-273050" algn="l" rtl="0" eaLnBrk="0" fontAlgn="base" hangingPunct="0">
        <a:spcBef>
          <a:spcPct val="20000"/>
        </a:spcBef>
        <a:spcAft>
          <a:spcPct val="0"/>
        </a:spcAft>
        <a:buClr>
          <a:schemeClr val="accent1"/>
        </a:buClr>
        <a:buSzPct val="80000"/>
        <a:buFont typeface="Wingdings 2" pitchFamily="18" charset="2"/>
        <a:buChar char=""/>
        <a:defRPr sz="2100" kern="1200">
          <a:solidFill>
            <a:schemeClr val="tx1"/>
          </a:solidFill>
          <a:latin typeface="+mn-lt"/>
          <a:ea typeface="+mn-ea"/>
          <a:cs typeface="+mn-cs"/>
        </a:defRPr>
      </a:lvl2pPr>
      <a:lvl3pPr marL="914400" indent="-182563" algn="l" rtl="0" eaLnBrk="0" fontAlgn="base" hangingPunct="0">
        <a:spcBef>
          <a:spcPct val="20000"/>
        </a:spcBef>
        <a:spcAft>
          <a:spcPct val="0"/>
        </a:spcAft>
        <a:buClr>
          <a:srgbClr val="E0752F"/>
        </a:buClr>
        <a:buSzPct val="60000"/>
        <a:buFont typeface="Wingdings" pitchFamily="2" charset="2"/>
        <a:buChar char=""/>
        <a:defRPr kern="1200">
          <a:solidFill>
            <a:schemeClr val="tx1"/>
          </a:solidFill>
          <a:latin typeface="+mn-lt"/>
          <a:ea typeface="+mn-ea"/>
          <a:cs typeface="+mn-cs"/>
        </a:defRPr>
      </a:lvl3pPr>
      <a:lvl4pPr marL="1187450" indent="-182563" algn="l" rtl="0" eaLnBrk="0" fontAlgn="base" hangingPunct="0">
        <a:spcBef>
          <a:spcPct val="20000"/>
        </a:spcBef>
        <a:spcAft>
          <a:spcPct val="0"/>
        </a:spcAft>
        <a:buClr>
          <a:srgbClr val="FEC3AE"/>
        </a:buClr>
        <a:buSzPct val="60000"/>
        <a:buFont typeface="Wingdings" pitchFamily="2" charset="2"/>
        <a:buChar char=""/>
        <a:defRPr kern="1200">
          <a:solidFill>
            <a:schemeClr val="tx1"/>
          </a:solidFill>
          <a:latin typeface="+mn-lt"/>
          <a:ea typeface="+mn-ea"/>
          <a:cs typeface="+mn-cs"/>
        </a:defRPr>
      </a:lvl4pPr>
      <a:lvl5pPr marL="1462088" indent="-182563" algn="l" rtl="0" eaLnBrk="0" fontAlgn="base" hangingPunct="0">
        <a:spcBef>
          <a:spcPct val="20000"/>
        </a:spcBef>
        <a:spcAft>
          <a:spcPct val="0"/>
        </a:spcAft>
        <a:buClr>
          <a:srgbClr val="BDCAE9"/>
        </a:buClr>
        <a:buSzPct val="68000"/>
        <a:buFont typeface="Wingdings 2" pitchFamily="18" charset="2"/>
        <a:buChar char=""/>
        <a:defRPr sz="1600" kern="1200">
          <a:solidFill>
            <a:schemeClr val="tx1"/>
          </a:solidFill>
          <a:latin typeface="+mn-lt"/>
          <a:ea typeface="+mn-ea"/>
          <a:cs typeface="+mn-cs"/>
        </a:defRPr>
      </a:lvl5pPr>
      <a:lvl6pPr marL="1737360" indent="-182880" algn="l" rtl="0" eaLnBrk="1" latinLnBrk="0" hangingPunct="1">
        <a:spcBef>
          <a:spcPct val="20000"/>
        </a:spcBef>
        <a:buClr>
          <a:schemeClr val="accent1"/>
        </a:buClr>
        <a:buChar char="•"/>
        <a:defRPr kumimoji="0" sz="1600" kern="1200">
          <a:solidFill>
            <a:schemeClr val="tx2"/>
          </a:solidFill>
          <a:latin typeface="+mn-lt"/>
          <a:ea typeface="+mn-ea"/>
          <a:cs typeface="+mn-cs"/>
        </a:defRPr>
      </a:lvl6pPr>
      <a:lvl7pPr marL="2011680" indent="-182880" algn="l" rtl="0" eaLnBrk="1" latinLnBrk="0" hangingPunct="1">
        <a:spcBef>
          <a:spcPct val="20000"/>
        </a:spcBef>
        <a:buClr>
          <a:schemeClr val="accent1">
            <a:tint val="60000"/>
          </a:schemeClr>
        </a:buClr>
        <a:buSzPct val="60000"/>
        <a:buFont typeface="Wingdings"/>
        <a:buChar char=""/>
        <a:defRPr kumimoji="0" sz="1400" kern="1200" baseline="0">
          <a:solidFill>
            <a:schemeClr val="tx2"/>
          </a:solidFill>
          <a:latin typeface="+mn-lt"/>
          <a:ea typeface="+mn-ea"/>
          <a:cs typeface="+mn-cs"/>
        </a:defRPr>
      </a:lvl7pPr>
      <a:lvl8pPr marL="2286000" indent="-182880" algn="l" rtl="0" eaLnBrk="1" latinLnBrk="0" hangingPunct="1">
        <a:spcBef>
          <a:spcPct val="20000"/>
        </a:spcBef>
        <a:buClr>
          <a:schemeClr val="accent2"/>
        </a:buClr>
        <a:buChar char="•"/>
        <a:defRPr kumimoji="0" sz="1400" kern="1200" cap="small" baseline="0">
          <a:solidFill>
            <a:schemeClr val="tx2"/>
          </a:solidFill>
          <a:latin typeface="+mn-lt"/>
          <a:ea typeface="+mn-ea"/>
          <a:cs typeface="+mn-cs"/>
        </a:defRPr>
      </a:lvl8pPr>
      <a:lvl9pPr marL="2560320" indent="-182880" algn="l" rtl="0" eaLnBrk="1" latinLnBrk="0" hangingPunct="1">
        <a:spcBef>
          <a:spcPct val="20000"/>
        </a:spcBef>
        <a:buClr>
          <a:schemeClr val="accent1">
            <a:shade val="75000"/>
          </a:schemeClr>
        </a:buClr>
        <a:buChar char="•"/>
        <a:defRPr kumimoji="0" sz="1400" kern="1200" baseline="0">
          <a:solidFill>
            <a:schemeClr val="tx2"/>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 Id="rId5" Type="http://schemas.openxmlformats.org/officeDocument/2006/relationships/image" Target="../media/image4.jpe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paulomargotto.com.br/documentos/SPSS_o_essencial.doc" TargetMode="Externa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paulomargotto.com.br/documentos/SPSS_o_essencial.doc" TargetMode="Externa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2" Type="http://schemas.openxmlformats.org/officeDocument/2006/relationships/hyperlink" Target="http://www.paulomargotto.com.br/"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hyperlink" Target="http://www.paulomargotto.com.br/documentos/Bilirrubino_transc_como_usar.ppt" TargetMode="External"/><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3" name="Espaço Reservado para Conteúdo 2"/>
          <p:cNvSpPr>
            <a:spLocks noGrp="1"/>
          </p:cNvSpPr>
          <p:nvPr>
            <p:ph sz="quarter" idx="1"/>
          </p:nvPr>
        </p:nvSpPr>
        <p:spPr>
          <a:xfrm>
            <a:off x="611188" y="1916113"/>
            <a:ext cx="7772400" cy="3024187"/>
          </a:xfrm>
        </p:spPr>
        <p:txBody>
          <a:bodyPr/>
          <a:lstStyle/>
          <a:p>
            <a:pPr marL="0" indent="0" algn="ctr" eaLnBrk="1" hangingPunct="1">
              <a:lnSpc>
                <a:spcPct val="80000"/>
              </a:lnSpc>
              <a:buFont typeface="Wingdings" pitchFamily="2" charset="2"/>
              <a:buNone/>
            </a:pPr>
            <a:r>
              <a:rPr lang="pt-BR" sz="2000" i="1" dirty="0" err="1" smtClean="0">
                <a:latin typeface="Arial" charset="0"/>
                <a:cs typeface="Arial" charset="0"/>
              </a:rPr>
              <a:t>BiliCheck</a:t>
            </a:r>
            <a:r>
              <a:rPr lang="pt-BR" sz="2000" i="1" dirty="0" smtClean="0">
                <a:latin typeface="Arial" charset="0"/>
                <a:cs typeface="Arial" charset="0"/>
              </a:rPr>
              <a:t> </a:t>
            </a:r>
            <a:r>
              <a:rPr lang="pt-BR" sz="2000" i="1" dirty="0" err="1" smtClean="0">
                <a:latin typeface="Arial" charset="0"/>
                <a:cs typeface="Arial" charset="0"/>
              </a:rPr>
              <a:t>vs</a:t>
            </a:r>
            <a:r>
              <a:rPr lang="pt-BR" sz="2000" i="1" dirty="0" smtClean="0">
                <a:latin typeface="Arial" charset="0"/>
                <a:cs typeface="Arial" charset="0"/>
              </a:rPr>
              <a:t> JM-103 in </a:t>
            </a:r>
            <a:r>
              <a:rPr lang="pt-BR" sz="2000" i="1" dirty="0" err="1" smtClean="0">
                <a:latin typeface="Arial" charset="0"/>
                <a:cs typeface="Arial" charset="0"/>
              </a:rPr>
              <a:t>identifying</a:t>
            </a:r>
            <a:r>
              <a:rPr lang="pt-BR" sz="2000" i="1" dirty="0" smtClean="0">
                <a:latin typeface="Arial" charset="0"/>
                <a:cs typeface="Arial" charset="0"/>
              </a:rPr>
              <a:t> </a:t>
            </a:r>
            <a:r>
              <a:rPr lang="pt-BR" sz="2000" i="1" dirty="0" err="1" smtClean="0">
                <a:latin typeface="Arial" charset="0"/>
                <a:cs typeface="Arial" charset="0"/>
              </a:rPr>
              <a:t>neonates</a:t>
            </a:r>
            <a:r>
              <a:rPr lang="pt-BR" sz="2000" i="1" dirty="0" smtClean="0">
                <a:latin typeface="Arial" charset="0"/>
                <a:cs typeface="Arial" charset="0"/>
              </a:rPr>
              <a:t> </a:t>
            </a:r>
            <a:r>
              <a:rPr lang="pt-BR" sz="2000" i="1" dirty="0" err="1" smtClean="0">
                <a:latin typeface="Arial" charset="0"/>
                <a:cs typeface="Arial" charset="0"/>
              </a:rPr>
              <a:t>not</a:t>
            </a:r>
            <a:r>
              <a:rPr lang="pt-BR" sz="2000" i="1" dirty="0" smtClean="0">
                <a:latin typeface="Arial" charset="0"/>
                <a:cs typeface="Arial" charset="0"/>
              </a:rPr>
              <a:t> </a:t>
            </a:r>
            <a:r>
              <a:rPr lang="pt-BR" sz="2000" i="1" dirty="0" err="1" smtClean="0">
                <a:latin typeface="Arial" charset="0"/>
                <a:cs typeface="Arial" charset="0"/>
              </a:rPr>
              <a:t>at</a:t>
            </a:r>
            <a:r>
              <a:rPr lang="pt-BR" sz="2000" i="1" dirty="0" smtClean="0">
                <a:latin typeface="Arial" charset="0"/>
                <a:cs typeface="Arial" charset="0"/>
              </a:rPr>
              <a:t> </a:t>
            </a:r>
            <a:r>
              <a:rPr lang="pt-BR" sz="2000" i="1" dirty="0" err="1" smtClean="0">
                <a:latin typeface="Arial" charset="0"/>
                <a:cs typeface="Arial" charset="0"/>
              </a:rPr>
              <a:t>risk</a:t>
            </a:r>
            <a:r>
              <a:rPr lang="pt-BR" sz="2000" i="1" dirty="0" smtClean="0">
                <a:latin typeface="Arial" charset="0"/>
                <a:cs typeface="Arial" charset="0"/>
              </a:rPr>
              <a:t> </a:t>
            </a:r>
            <a:r>
              <a:rPr lang="pt-BR" sz="2000" i="1" dirty="0" err="1" smtClean="0">
                <a:latin typeface="Arial" charset="0"/>
                <a:cs typeface="Arial" charset="0"/>
              </a:rPr>
              <a:t>of</a:t>
            </a:r>
            <a:r>
              <a:rPr lang="pt-BR" sz="2000" i="1" dirty="0" smtClean="0">
                <a:latin typeface="Arial" charset="0"/>
                <a:cs typeface="Arial" charset="0"/>
              </a:rPr>
              <a:t> </a:t>
            </a:r>
            <a:r>
              <a:rPr lang="pt-BR" sz="2000" i="1" dirty="0" err="1" smtClean="0">
                <a:latin typeface="Arial" charset="0"/>
                <a:cs typeface="Arial" charset="0"/>
              </a:rPr>
              <a:t>hyperbilirubinaemia</a:t>
            </a:r>
            <a:endParaRPr lang="pt-BR" sz="2000" i="1" dirty="0" smtClean="0">
              <a:latin typeface="Arial" charset="0"/>
              <a:cs typeface="Arial" charset="0"/>
            </a:endParaRPr>
          </a:p>
          <a:p>
            <a:pPr marL="0" indent="0" eaLnBrk="1" hangingPunct="1">
              <a:lnSpc>
                <a:spcPct val="80000"/>
              </a:lnSpc>
              <a:buFont typeface="Wingdings" pitchFamily="2" charset="2"/>
              <a:buNone/>
            </a:pPr>
            <a:endParaRPr lang="pt-BR" sz="2200" i="1" dirty="0" smtClean="0">
              <a:latin typeface="Arial" charset="0"/>
              <a:cs typeface="Arial" charset="0"/>
            </a:endParaRPr>
          </a:p>
          <a:p>
            <a:pPr marL="0" indent="0" algn="ctr" eaLnBrk="1" hangingPunct="1">
              <a:lnSpc>
                <a:spcPct val="80000"/>
              </a:lnSpc>
              <a:buFont typeface="Wingdings" pitchFamily="2" charset="2"/>
              <a:buNone/>
            </a:pPr>
            <a:r>
              <a:rPr lang="pt-BR" sz="2200" dirty="0" smtClean="0">
                <a:latin typeface="Arial" charset="0"/>
                <a:cs typeface="Arial" charset="0"/>
              </a:rPr>
              <a:t>  </a:t>
            </a:r>
            <a:r>
              <a:rPr lang="pt-BR" sz="1800" b="1" i="1" dirty="0" err="1" smtClean="0">
                <a:latin typeface="Arial" charset="0"/>
                <a:cs typeface="Arial" charset="0"/>
              </a:rPr>
              <a:t>Italian</a:t>
            </a:r>
            <a:r>
              <a:rPr lang="pt-BR" sz="1800" b="1" i="1" dirty="0" smtClean="0">
                <a:latin typeface="Arial" charset="0"/>
                <a:cs typeface="Arial" charset="0"/>
              </a:rPr>
              <a:t> </a:t>
            </a:r>
            <a:r>
              <a:rPr lang="pt-BR" sz="1800" b="1" i="1" dirty="0" err="1" smtClean="0">
                <a:latin typeface="Arial" charset="0"/>
                <a:cs typeface="Arial" charset="0"/>
              </a:rPr>
              <a:t>Journal</a:t>
            </a:r>
            <a:r>
              <a:rPr lang="pt-BR" sz="1800" b="1" i="1" dirty="0" smtClean="0">
                <a:latin typeface="Arial" charset="0"/>
                <a:cs typeface="Arial" charset="0"/>
              </a:rPr>
              <a:t> </a:t>
            </a:r>
            <a:r>
              <a:rPr lang="pt-BR" sz="1800" b="1" i="1" dirty="0" err="1" smtClean="0">
                <a:latin typeface="Arial" charset="0"/>
                <a:cs typeface="Arial" charset="0"/>
              </a:rPr>
              <a:t>of</a:t>
            </a:r>
            <a:r>
              <a:rPr lang="pt-BR" sz="1800" b="1" i="1" dirty="0" smtClean="0">
                <a:latin typeface="Arial" charset="0"/>
                <a:cs typeface="Arial" charset="0"/>
              </a:rPr>
              <a:t> </a:t>
            </a:r>
            <a:r>
              <a:rPr lang="pt-BR" sz="1800" b="1" i="1" dirty="0" err="1" smtClean="0">
                <a:latin typeface="Arial" charset="0"/>
                <a:cs typeface="Arial" charset="0"/>
              </a:rPr>
              <a:t>Pediatrics</a:t>
            </a:r>
            <a:r>
              <a:rPr lang="pt-BR" sz="1800" b="1" i="1" dirty="0" smtClean="0">
                <a:latin typeface="Arial" charset="0"/>
                <a:cs typeface="Arial" charset="0"/>
              </a:rPr>
              <a:t> 2013, 39:46 doi:10.1186/1824-7288-39-46</a:t>
            </a:r>
          </a:p>
          <a:p>
            <a:pPr marL="0" indent="0" algn="ctr" eaLnBrk="1" hangingPunct="1">
              <a:lnSpc>
                <a:spcPct val="80000"/>
              </a:lnSpc>
              <a:buFont typeface="Wingdings" pitchFamily="2" charset="2"/>
              <a:buNone/>
            </a:pPr>
            <a:r>
              <a:rPr lang="pt-BR" sz="1800" b="1" dirty="0" smtClean="0">
                <a:latin typeface="Arial" charset="0"/>
                <a:cs typeface="Arial" charset="0"/>
              </a:rPr>
              <a:t>(publicação </a:t>
            </a:r>
            <a:r>
              <a:rPr lang="pt-BR" sz="1800" b="1" i="1" dirty="0" smtClean="0">
                <a:latin typeface="Arial" charset="0"/>
                <a:cs typeface="Arial" charset="0"/>
              </a:rPr>
              <a:t>online)</a:t>
            </a:r>
          </a:p>
          <a:p>
            <a:pPr marL="0" indent="0" algn="ctr" eaLnBrk="1" hangingPunct="1">
              <a:lnSpc>
                <a:spcPct val="80000"/>
              </a:lnSpc>
              <a:buFont typeface="Wingdings" pitchFamily="2" charset="2"/>
              <a:buNone/>
            </a:pPr>
            <a:endParaRPr lang="pt-BR" sz="1800" dirty="0" smtClean="0">
              <a:latin typeface="Arial" charset="0"/>
              <a:cs typeface="Arial" charset="0"/>
            </a:endParaRPr>
          </a:p>
          <a:p>
            <a:pPr marL="0" indent="0" algn="ctr" eaLnBrk="1" hangingPunct="1">
              <a:lnSpc>
                <a:spcPct val="80000"/>
              </a:lnSpc>
              <a:buFont typeface="Wingdings" pitchFamily="2" charset="2"/>
              <a:buNone/>
            </a:pPr>
            <a:r>
              <a:rPr lang="pt-BR" sz="2200" dirty="0" err="1" smtClean="0">
                <a:latin typeface="Arial" charset="0"/>
                <a:cs typeface="Arial" charset="0"/>
              </a:rPr>
              <a:t>Costantino</a:t>
            </a:r>
            <a:r>
              <a:rPr lang="pt-BR" sz="2200" dirty="0" smtClean="0">
                <a:latin typeface="Arial" charset="0"/>
                <a:cs typeface="Arial" charset="0"/>
              </a:rPr>
              <a:t> </a:t>
            </a:r>
            <a:r>
              <a:rPr lang="pt-BR" sz="2200" dirty="0" err="1" smtClean="0">
                <a:latin typeface="Arial" charset="0"/>
                <a:cs typeface="Arial" charset="0"/>
              </a:rPr>
              <a:t>Romagnoli</a:t>
            </a:r>
            <a:r>
              <a:rPr lang="pt-BR" sz="2200" dirty="0" smtClean="0">
                <a:latin typeface="Arial" charset="0"/>
                <a:cs typeface="Arial" charset="0"/>
              </a:rPr>
              <a:t>, Piero </a:t>
            </a:r>
            <a:r>
              <a:rPr lang="pt-BR" sz="2200" dirty="0" err="1" smtClean="0">
                <a:latin typeface="Arial" charset="0"/>
                <a:cs typeface="Arial" charset="0"/>
              </a:rPr>
              <a:t>Catenazzi</a:t>
            </a:r>
            <a:r>
              <a:rPr lang="pt-BR" sz="2200" dirty="0" smtClean="0">
                <a:latin typeface="Arial" charset="0"/>
                <a:cs typeface="Arial" charset="0"/>
              </a:rPr>
              <a:t>,  </a:t>
            </a:r>
          </a:p>
          <a:p>
            <a:pPr marL="0" indent="0" algn="ctr" eaLnBrk="1" hangingPunct="1">
              <a:lnSpc>
                <a:spcPct val="80000"/>
              </a:lnSpc>
              <a:buFont typeface="Wingdings" pitchFamily="2" charset="2"/>
              <a:buNone/>
            </a:pPr>
            <a:r>
              <a:rPr lang="pt-BR" sz="2200" dirty="0" smtClean="0">
                <a:latin typeface="Arial" charset="0"/>
                <a:cs typeface="Arial" charset="0"/>
              </a:rPr>
              <a:t>Giovanni Barone et al</a:t>
            </a:r>
          </a:p>
          <a:p>
            <a:pPr marL="0" indent="0" algn="ctr" eaLnBrk="1" hangingPunct="1">
              <a:lnSpc>
                <a:spcPct val="80000"/>
              </a:lnSpc>
              <a:buFont typeface="Wingdings" pitchFamily="2" charset="2"/>
              <a:buNone/>
            </a:pPr>
            <a:r>
              <a:rPr lang="pt-BR" sz="2200" dirty="0" smtClean="0">
                <a:latin typeface="Arial" charset="0"/>
                <a:cs typeface="Arial" charset="0"/>
              </a:rPr>
              <a:t>Apresentação: </a:t>
            </a:r>
            <a:r>
              <a:rPr lang="pt-BR" sz="2200" dirty="0" err="1" smtClean="0">
                <a:latin typeface="Arial" charset="0"/>
                <a:cs typeface="Arial" charset="0"/>
              </a:rPr>
              <a:t>Luisa</a:t>
            </a:r>
            <a:r>
              <a:rPr lang="pt-BR" sz="2200" dirty="0" smtClean="0">
                <a:latin typeface="Arial" charset="0"/>
                <a:cs typeface="Arial" charset="0"/>
              </a:rPr>
              <a:t> Carolina Miranda Mendonça</a:t>
            </a:r>
          </a:p>
          <a:p>
            <a:pPr marL="0" indent="0" algn="ctr" eaLnBrk="1" hangingPunct="1">
              <a:lnSpc>
                <a:spcPct val="80000"/>
              </a:lnSpc>
              <a:buFont typeface="Wingdings" pitchFamily="2" charset="2"/>
              <a:buNone/>
            </a:pPr>
            <a:r>
              <a:rPr lang="pt-BR" sz="2200" dirty="0" smtClean="0">
                <a:latin typeface="Arial" charset="0"/>
                <a:cs typeface="Arial" charset="0"/>
              </a:rPr>
              <a:t>(R3 em Neonatologia)</a:t>
            </a:r>
          </a:p>
          <a:p>
            <a:pPr marL="0" indent="0" algn="ctr" eaLnBrk="1" hangingPunct="1">
              <a:lnSpc>
                <a:spcPct val="80000"/>
              </a:lnSpc>
              <a:buFont typeface="Wingdings" pitchFamily="2" charset="2"/>
              <a:buNone/>
            </a:pPr>
            <a:r>
              <a:rPr lang="pt-BR" sz="2200" dirty="0" smtClean="0">
                <a:latin typeface="Arial" charset="0"/>
                <a:cs typeface="Arial" charset="0"/>
              </a:rPr>
              <a:t>Coordenação: Nathalia </a:t>
            </a:r>
            <a:r>
              <a:rPr lang="pt-BR" sz="2200" dirty="0" err="1" smtClean="0">
                <a:latin typeface="Arial" charset="0"/>
                <a:cs typeface="Arial" charset="0"/>
              </a:rPr>
              <a:t>Bardal</a:t>
            </a:r>
            <a:endParaRPr lang="pt-BR" sz="2200" dirty="0" smtClean="0">
              <a:latin typeface="Arial" charset="0"/>
              <a:cs typeface="Arial" charset="0"/>
            </a:endParaRPr>
          </a:p>
          <a:p>
            <a:pPr marL="0" indent="0" algn="ctr" eaLnBrk="1" hangingPunct="1">
              <a:lnSpc>
                <a:spcPct val="80000"/>
              </a:lnSpc>
              <a:buFont typeface="Wingdings" pitchFamily="2" charset="2"/>
              <a:buNone/>
            </a:pPr>
            <a:r>
              <a:rPr lang="pt-BR" sz="2200" dirty="0" smtClean="0">
                <a:latin typeface="Arial" charset="0"/>
                <a:cs typeface="Arial" charset="0"/>
              </a:rPr>
              <a:t>Unidade de Neonatologia do HRAS/HMIB</a:t>
            </a:r>
          </a:p>
          <a:p>
            <a:pPr marL="0" indent="0" algn="ctr" eaLnBrk="1" hangingPunct="1">
              <a:lnSpc>
                <a:spcPct val="80000"/>
              </a:lnSpc>
              <a:buFont typeface="Wingdings" pitchFamily="2" charset="2"/>
              <a:buNone/>
            </a:pPr>
            <a:r>
              <a:rPr lang="pt-BR" sz="2200" dirty="0" smtClean="0">
                <a:latin typeface="Arial" charset="0"/>
                <a:cs typeface="Arial" charset="0"/>
                <a:hlinkClick r:id="rId2"/>
              </a:rPr>
              <a:t>www.paulomargotto.com.br</a:t>
            </a:r>
            <a:endParaRPr lang="pt-BR" sz="2200" dirty="0" smtClean="0">
              <a:latin typeface="Arial" charset="0"/>
              <a:cs typeface="Arial" charset="0"/>
            </a:endParaRPr>
          </a:p>
          <a:p>
            <a:pPr marL="0" indent="0" algn="ctr" eaLnBrk="1" hangingPunct="1">
              <a:lnSpc>
                <a:spcPct val="80000"/>
              </a:lnSpc>
              <a:buFont typeface="Wingdings" pitchFamily="2" charset="2"/>
              <a:buNone/>
            </a:pPr>
            <a:r>
              <a:rPr lang="pt-BR" sz="2200" dirty="0" smtClean="0">
                <a:latin typeface="Arial" charset="0"/>
                <a:cs typeface="Arial" charset="0"/>
              </a:rPr>
              <a:t>Brasília, 15 de agosto de 2013</a:t>
            </a:r>
          </a:p>
          <a:p>
            <a:pPr marL="0" indent="0" algn="ctr" eaLnBrk="1" hangingPunct="1">
              <a:lnSpc>
                <a:spcPct val="80000"/>
              </a:lnSpc>
              <a:buFont typeface="Wingdings" pitchFamily="2" charset="2"/>
              <a:buNone/>
            </a:pPr>
            <a:r>
              <a:rPr lang="pt-BR" sz="2200" dirty="0" smtClean="0">
                <a:latin typeface="Arial" charset="0"/>
                <a:cs typeface="Arial" charset="0"/>
              </a:rPr>
              <a:t> </a:t>
            </a:r>
          </a:p>
        </p:txBody>
      </p:sp>
      <p:sp>
        <p:nvSpPr>
          <p:cNvPr id="13314" name="Text Box 4"/>
          <p:cNvSpPr txBox="1">
            <a:spLocks noChangeArrowheads="1"/>
          </p:cNvSpPr>
          <p:nvPr/>
        </p:nvSpPr>
        <p:spPr bwMode="auto">
          <a:xfrm>
            <a:off x="1476375" y="1125538"/>
            <a:ext cx="6248400" cy="701675"/>
          </a:xfrm>
          <a:prstGeom prst="rect">
            <a:avLst/>
          </a:prstGeom>
          <a:noFill/>
          <a:ln w="9525">
            <a:noFill/>
            <a:miter lim="800000"/>
            <a:headEnd/>
            <a:tailEnd/>
          </a:ln>
        </p:spPr>
        <p:txBody>
          <a:bodyPr wrap="none">
            <a:spAutoFit/>
          </a:bodyPr>
          <a:lstStyle/>
          <a:p>
            <a:pPr algn="ctr"/>
            <a:r>
              <a:rPr lang="pt-BR" sz="2000" b="1" dirty="0" err="1">
                <a:solidFill>
                  <a:srgbClr val="0000CC"/>
                </a:solidFill>
              </a:rPr>
              <a:t>BiliCheck</a:t>
            </a:r>
            <a:r>
              <a:rPr lang="pt-BR" sz="2000" b="1" dirty="0">
                <a:solidFill>
                  <a:srgbClr val="0000CC"/>
                </a:solidFill>
              </a:rPr>
              <a:t> </a:t>
            </a:r>
            <a:r>
              <a:rPr lang="pt-BR" sz="2000" b="1" dirty="0" err="1">
                <a:solidFill>
                  <a:srgbClr val="0000CC"/>
                </a:solidFill>
              </a:rPr>
              <a:t>vs</a:t>
            </a:r>
            <a:r>
              <a:rPr lang="pt-BR" sz="2000" b="1" dirty="0">
                <a:solidFill>
                  <a:srgbClr val="0000CC"/>
                </a:solidFill>
              </a:rPr>
              <a:t> JM-103 na identificação de neonatos </a:t>
            </a:r>
          </a:p>
          <a:p>
            <a:pPr algn="ctr"/>
            <a:r>
              <a:rPr lang="pt-BR" sz="2000" b="1" dirty="0">
                <a:solidFill>
                  <a:srgbClr val="0000CC"/>
                </a:solidFill>
              </a:rPr>
              <a:t>sem risco de </a:t>
            </a:r>
            <a:r>
              <a:rPr lang="pt-BR" sz="2000" b="1" dirty="0" err="1">
                <a:solidFill>
                  <a:srgbClr val="0000CC"/>
                </a:solidFill>
              </a:rPr>
              <a:t>hiperblirrubinemia</a:t>
            </a:r>
            <a:endParaRPr lang="pt-BR" sz="2000" b="1" dirty="0">
              <a:solidFill>
                <a:srgbClr val="0000CC"/>
              </a:solidFill>
            </a:endParaRPr>
          </a:p>
        </p:txBody>
      </p:sp>
      <p:pic>
        <p:nvPicPr>
          <p:cNvPr id="13315" name="Picture 6"/>
          <p:cNvPicPr>
            <a:picLocks noChangeAspect="1" noChangeArrowheads="1"/>
          </p:cNvPicPr>
          <p:nvPr/>
        </p:nvPicPr>
        <p:blipFill>
          <a:blip r:embed="rId3"/>
          <a:srcRect/>
          <a:stretch>
            <a:fillRect/>
          </a:stretch>
        </p:blipFill>
        <p:spPr bwMode="auto">
          <a:xfrm>
            <a:off x="0" y="0"/>
            <a:ext cx="9144000" cy="1085850"/>
          </a:xfrm>
          <a:prstGeom prst="rect">
            <a:avLst/>
          </a:prstGeom>
          <a:noFill/>
          <a:ln w="3175">
            <a:solidFill>
              <a:srgbClr val="0000FF"/>
            </a:solidFill>
            <a:miter lim="800000"/>
            <a:headEnd/>
            <a:tailEnd/>
          </a:ln>
        </p:spPr>
      </p:pic>
      <p:pic>
        <p:nvPicPr>
          <p:cNvPr id="13316" name="Picture 7" descr="PP"/>
          <p:cNvPicPr>
            <a:picLocks noChangeAspect="1" noChangeArrowheads="1"/>
          </p:cNvPicPr>
          <p:nvPr/>
        </p:nvPicPr>
        <p:blipFill>
          <a:blip r:embed="rId4"/>
          <a:srcRect/>
          <a:stretch>
            <a:fillRect/>
          </a:stretch>
        </p:blipFill>
        <p:spPr bwMode="auto">
          <a:xfrm>
            <a:off x="0" y="5849938"/>
            <a:ext cx="1835150" cy="1008062"/>
          </a:xfrm>
          <a:prstGeom prst="rect">
            <a:avLst/>
          </a:prstGeom>
          <a:noFill/>
          <a:ln w="9525">
            <a:noFill/>
            <a:miter lim="800000"/>
            <a:headEnd/>
            <a:tailEnd/>
          </a:ln>
        </p:spPr>
      </p:pic>
      <p:pic>
        <p:nvPicPr>
          <p:cNvPr id="13317" name="Picture 14" descr="451327256_450"/>
          <p:cNvPicPr>
            <a:picLocks noChangeAspect="1" noChangeArrowheads="1"/>
          </p:cNvPicPr>
          <p:nvPr/>
        </p:nvPicPr>
        <p:blipFill>
          <a:blip r:embed="rId5"/>
          <a:srcRect/>
          <a:stretch>
            <a:fillRect/>
          </a:stretch>
        </p:blipFill>
        <p:spPr bwMode="auto">
          <a:xfrm>
            <a:off x="7285038" y="5810250"/>
            <a:ext cx="1858962" cy="1047750"/>
          </a:xfrm>
          <a:prstGeom prst="rect">
            <a:avLst/>
          </a:prstGeom>
          <a:noFill/>
          <a:ln w="9525">
            <a:noFill/>
            <a:miter lim="800000"/>
            <a:headEnd/>
            <a:tailEnd/>
          </a:ln>
        </p:spPr>
      </p:pic>
      <p:sp>
        <p:nvSpPr>
          <p:cNvPr id="13318" name="Text Box 8"/>
          <p:cNvSpPr txBox="1">
            <a:spLocks noChangeArrowheads="1"/>
          </p:cNvSpPr>
          <p:nvPr/>
        </p:nvSpPr>
        <p:spPr bwMode="auto">
          <a:xfrm>
            <a:off x="250825" y="5445125"/>
            <a:ext cx="1136650" cy="366713"/>
          </a:xfrm>
          <a:prstGeom prst="rect">
            <a:avLst/>
          </a:prstGeom>
          <a:noFill/>
          <a:ln w="9525">
            <a:noFill/>
            <a:miter lim="800000"/>
            <a:headEnd/>
            <a:tailEnd/>
          </a:ln>
        </p:spPr>
        <p:txBody>
          <a:bodyPr wrap="none">
            <a:spAutoFit/>
          </a:bodyPr>
          <a:lstStyle/>
          <a:p>
            <a:r>
              <a:rPr lang="pt-BR">
                <a:solidFill>
                  <a:srgbClr val="FF6600"/>
                </a:solidFill>
              </a:rPr>
              <a:t>BiliCheck</a:t>
            </a:r>
          </a:p>
        </p:txBody>
      </p:sp>
      <p:sp>
        <p:nvSpPr>
          <p:cNvPr id="13319" name="Text Box 9"/>
          <p:cNvSpPr txBox="1">
            <a:spLocks noChangeArrowheads="1"/>
          </p:cNvSpPr>
          <p:nvPr/>
        </p:nvSpPr>
        <p:spPr bwMode="auto">
          <a:xfrm>
            <a:off x="7740650" y="5373688"/>
            <a:ext cx="946150" cy="366712"/>
          </a:xfrm>
          <a:prstGeom prst="rect">
            <a:avLst/>
          </a:prstGeom>
          <a:noFill/>
          <a:ln w="9525">
            <a:noFill/>
            <a:miter lim="800000"/>
            <a:headEnd/>
            <a:tailEnd/>
          </a:ln>
        </p:spPr>
        <p:txBody>
          <a:bodyPr wrap="none">
            <a:spAutoFit/>
          </a:bodyPr>
          <a:lstStyle/>
          <a:p>
            <a:r>
              <a:rPr lang="pt-BR">
                <a:solidFill>
                  <a:srgbClr val="FF6600"/>
                </a:solidFill>
              </a:rPr>
              <a:t>JM-103</a:t>
            </a: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dirty="0" smtClean="0"/>
              <a:t>INTRODUÇÃO</a:t>
            </a:r>
            <a:endParaRPr lang="pt-BR" dirty="0"/>
          </a:p>
        </p:txBody>
      </p:sp>
      <p:sp>
        <p:nvSpPr>
          <p:cNvPr id="14338" name="Espaço Reservado para Conteúdo 2"/>
          <p:cNvSpPr>
            <a:spLocks noGrp="1"/>
          </p:cNvSpPr>
          <p:nvPr>
            <p:ph sz="quarter" idx="1"/>
          </p:nvPr>
        </p:nvSpPr>
        <p:spPr>
          <a:xfrm>
            <a:off x="457200" y="1600200"/>
            <a:ext cx="7467600" cy="4873625"/>
          </a:xfrm>
        </p:spPr>
        <p:txBody>
          <a:bodyPr/>
          <a:lstStyle/>
          <a:p>
            <a:pPr eaLnBrk="1" hangingPunct="1">
              <a:lnSpc>
                <a:spcPct val="90000"/>
              </a:lnSpc>
            </a:pPr>
            <a:r>
              <a:rPr lang="pt-BR" sz="2200" smtClean="0"/>
              <a:t>Alta precoce de  prematuros tardios (PT) tardios e recém-nascidos a termo (RNT) saudáveis influenciou um aumento nas taxas de reinternação por hiperbilirrubinemia e até mesmo o reaparecimento do kernicterus. </a:t>
            </a:r>
          </a:p>
          <a:p>
            <a:pPr eaLnBrk="1" hangingPunct="1">
              <a:lnSpc>
                <a:spcPct val="90000"/>
              </a:lnSpc>
            </a:pPr>
            <a:r>
              <a:rPr lang="pt-BR" sz="2200" smtClean="0"/>
              <a:t>Avaliação visual da icterícia e avaliação de fatores de risco não dão resultados positivos na previsão de hiperbilirubinemia tardia. Enquanto que traçar gráficos com valores de bilirrubina total sanguínea permitiu a redução na taxa de reinternação hospitalar por hiperbilirrubinemia grave (bilirrubina total-BT-&gt; 30 mg/dl). </a:t>
            </a:r>
          </a:p>
          <a:p>
            <a:pPr eaLnBrk="1" hangingPunct="1">
              <a:lnSpc>
                <a:spcPct val="90000"/>
              </a:lnSpc>
            </a:pPr>
            <a:r>
              <a:rPr lang="pt-BR" sz="2200" smtClean="0"/>
              <a:t>A adequação da determinação transcutânea  da bilirrubina (BTc)  para reduzir tanto a necessidade e os efeitos adversos da dosagem de BT sanguínea tem sido amplamente documentado. </a:t>
            </a:r>
          </a:p>
        </p:txBody>
      </p:sp>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dirty="0"/>
              <a:t>INTRODUÇÃO</a:t>
            </a:r>
          </a:p>
        </p:txBody>
      </p:sp>
      <p:sp>
        <p:nvSpPr>
          <p:cNvPr id="15362" name="Espaço Reservado para Conteúdo 2"/>
          <p:cNvSpPr>
            <a:spLocks noGrp="1"/>
          </p:cNvSpPr>
          <p:nvPr>
            <p:ph sz="quarter" idx="1"/>
          </p:nvPr>
        </p:nvSpPr>
        <p:spPr>
          <a:xfrm>
            <a:off x="457200" y="1600200"/>
            <a:ext cx="7467600" cy="4873625"/>
          </a:xfrm>
        </p:spPr>
        <p:txBody>
          <a:bodyPr/>
          <a:lstStyle/>
          <a:p>
            <a:pPr eaLnBrk="1" hangingPunct="1">
              <a:lnSpc>
                <a:spcPct val="90000"/>
              </a:lnSpc>
            </a:pPr>
            <a:r>
              <a:rPr lang="pt-BR" sz="2200" smtClean="0"/>
              <a:t>Diversos gráficos para bilirrubina transcutânea foram desenvolvidos, mas apenas alguns deles foram prospectivamente validados.</a:t>
            </a:r>
          </a:p>
          <a:p>
            <a:pPr eaLnBrk="1" hangingPunct="1">
              <a:lnSpc>
                <a:spcPct val="90000"/>
              </a:lnSpc>
            </a:pPr>
            <a:r>
              <a:rPr lang="pt-BR" sz="2200" smtClean="0"/>
              <a:t>Foi desenvolvido um gráfico de dosagem de bilirrubina transcutânea nas primeiras 96 horas de vida em uma população normal e saudável européia usando o BiliCheck (BC) e, em seguida, validado em um estudo multicêntrico prospectivo, observacional</a:t>
            </a:r>
            <a:r>
              <a:rPr lang="pt-BR" sz="2200" baseline="30000" smtClean="0"/>
              <a:t>18,22</a:t>
            </a:r>
            <a:r>
              <a:rPr lang="pt-BR" sz="2200" smtClean="0"/>
              <a:t>.</a:t>
            </a:r>
          </a:p>
          <a:p>
            <a:pPr eaLnBrk="1" hangingPunct="1">
              <a:lnSpc>
                <a:spcPct val="90000"/>
              </a:lnSpc>
            </a:pPr>
            <a:r>
              <a:rPr lang="pt-BR" sz="2200" smtClean="0"/>
              <a:t>A confiabilidade do BC e JM-103 (Drager Medical Inc, Telford, Pensilvânia) foi avaliada em dois estudos recentemente publicados</a:t>
            </a:r>
            <a:r>
              <a:rPr lang="pt-BR" sz="2200" baseline="30000" smtClean="0"/>
              <a:t>23.24</a:t>
            </a:r>
            <a:r>
              <a:rPr lang="pt-BR" sz="2200" smtClean="0"/>
              <a:t>. </a:t>
            </a:r>
          </a:p>
          <a:p>
            <a:pPr algn="ctr" eaLnBrk="1" hangingPunct="1">
              <a:lnSpc>
                <a:spcPct val="90000"/>
              </a:lnSpc>
              <a:buFont typeface="Wingdings" pitchFamily="2" charset="2"/>
              <a:buNone/>
            </a:pPr>
            <a:r>
              <a:rPr lang="pt-BR" sz="2200" smtClean="0">
                <a:solidFill>
                  <a:srgbClr val="0000CC"/>
                </a:solidFill>
              </a:rPr>
              <a:t>O objetivo deste estudo foi comparar a capacidade preditiva de </a:t>
            </a:r>
            <a:r>
              <a:rPr lang="pt-BR" sz="2200" b="1" smtClean="0">
                <a:solidFill>
                  <a:srgbClr val="0000CC"/>
                </a:solidFill>
              </a:rPr>
              <a:t>BiliCheck vs JM-103</a:t>
            </a:r>
            <a:r>
              <a:rPr lang="pt-BR" sz="2200" smtClean="0">
                <a:solidFill>
                  <a:srgbClr val="0000CC"/>
                </a:solidFill>
              </a:rPr>
              <a:t> na identificação de RN sem risco de hiperbilirrubinemia significativa, colocando os dados obtidos com os dois instrumentos no gráfico construído com apenas BTc</a:t>
            </a: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dirty="0" smtClean="0"/>
              <a:t>Métodos</a:t>
            </a:r>
            <a:endParaRPr lang="pt-BR" dirty="0"/>
          </a:p>
        </p:txBody>
      </p:sp>
      <p:sp>
        <p:nvSpPr>
          <p:cNvPr id="16386" name="Espaço Reservado para Conteúdo 2"/>
          <p:cNvSpPr>
            <a:spLocks noGrp="1"/>
          </p:cNvSpPr>
          <p:nvPr>
            <p:ph sz="quarter" idx="1"/>
          </p:nvPr>
        </p:nvSpPr>
        <p:spPr>
          <a:xfrm>
            <a:off x="457200" y="1600200"/>
            <a:ext cx="7467600" cy="4873625"/>
          </a:xfrm>
        </p:spPr>
        <p:txBody>
          <a:bodyPr/>
          <a:lstStyle/>
          <a:p>
            <a:pPr marL="0" indent="0" eaLnBrk="1" hangingPunct="1">
              <a:buFont typeface="Wingdings" pitchFamily="2" charset="2"/>
              <a:buNone/>
            </a:pPr>
            <a:r>
              <a:rPr lang="pt-BR" smtClean="0">
                <a:solidFill>
                  <a:srgbClr val="0000CC"/>
                </a:solidFill>
              </a:rPr>
              <a:t>População Estudada</a:t>
            </a:r>
            <a:r>
              <a:rPr lang="pt-BR" smtClean="0"/>
              <a:t>: </a:t>
            </a:r>
          </a:p>
          <a:p>
            <a:pPr marL="0" indent="0" eaLnBrk="1" hangingPunct="1"/>
            <a:r>
              <a:rPr lang="pt-BR" smtClean="0"/>
              <a:t>Este estudo de coorte prospectivo foi conduzido de janeiro a julho de 2011 em uma única maternidade.</a:t>
            </a:r>
          </a:p>
          <a:p>
            <a:pPr marL="0" indent="0" eaLnBrk="1" hangingPunct="1"/>
            <a:r>
              <a:rPr lang="pt-BR" smtClean="0"/>
              <a:t>Os critérios de inclusão foram: idade gestacional ≥ 35 semanas (Eco de 1ºTrimestre ou data da última menstruação), ausência de malformações congênitas e de qualquer doença que requer uma admissão à UTIN.</a:t>
            </a:r>
          </a:p>
          <a:p>
            <a:pPr marL="0" indent="0" eaLnBrk="1" hangingPunct="1"/>
            <a:r>
              <a:rPr lang="pt-BR" smtClean="0"/>
              <a:t> A administração intramuscular de 1 mg de vitamina K foi a única droga administrada a lactentes estudados.</a:t>
            </a:r>
          </a:p>
          <a:p>
            <a:pPr marL="0" indent="0" eaLnBrk="1" hangingPunct="1"/>
            <a:r>
              <a:rPr lang="pt-BR" smtClean="0"/>
              <a:t>Seio materno  ou mamadeira a cada 3 horas foram iniciados na primeira hora de vida.</a:t>
            </a:r>
          </a:p>
        </p:txBody>
      </p:sp>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dirty="0"/>
              <a:t>Métodos</a:t>
            </a:r>
          </a:p>
        </p:txBody>
      </p:sp>
      <p:sp>
        <p:nvSpPr>
          <p:cNvPr id="17410" name="Espaço Reservado para Conteúdo 2"/>
          <p:cNvSpPr>
            <a:spLocks noGrp="1"/>
          </p:cNvSpPr>
          <p:nvPr>
            <p:ph sz="quarter" idx="1"/>
          </p:nvPr>
        </p:nvSpPr>
        <p:spPr>
          <a:xfrm>
            <a:off x="457200" y="1600200"/>
            <a:ext cx="7467600" cy="4873625"/>
          </a:xfrm>
        </p:spPr>
        <p:txBody>
          <a:bodyPr/>
          <a:lstStyle/>
          <a:p>
            <a:pPr marL="0" indent="0" eaLnBrk="1" hangingPunct="1">
              <a:lnSpc>
                <a:spcPct val="80000"/>
              </a:lnSpc>
              <a:buFont typeface="Wingdings" pitchFamily="2" charset="2"/>
              <a:buNone/>
            </a:pPr>
            <a:r>
              <a:rPr lang="pt-BR" sz="1900" smtClean="0">
                <a:solidFill>
                  <a:srgbClr val="0000CC"/>
                </a:solidFill>
              </a:rPr>
              <a:t>Medição de bilirrubina sérica total (BT) e transcutânea (BTc)</a:t>
            </a:r>
          </a:p>
          <a:p>
            <a:pPr marL="0" indent="0" eaLnBrk="1" hangingPunct="1">
              <a:lnSpc>
                <a:spcPct val="80000"/>
              </a:lnSpc>
            </a:pPr>
            <a:r>
              <a:rPr lang="pt-BR" sz="1900" smtClean="0"/>
              <a:t>A medição de BTc foi executada em cada RN que apresentava icterícia visível e/ou imediatamente antes da alta hospitalar.</a:t>
            </a:r>
          </a:p>
          <a:p>
            <a:pPr marL="0" indent="0" eaLnBrk="1" hangingPunct="1">
              <a:lnSpc>
                <a:spcPct val="80000"/>
              </a:lnSpc>
            </a:pPr>
            <a:r>
              <a:rPr lang="pt-BR" sz="1900" smtClean="0"/>
              <a:t>Foram utilizados os dois instrumentos dentro de 5 minutos, de acordo com as instruções do fabricante.</a:t>
            </a:r>
          </a:p>
          <a:p>
            <a:pPr marL="0" indent="0" eaLnBrk="1" hangingPunct="1">
              <a:lnSpc>
                <a:spcPct val="80000"/>
              </a:lnSpc>
            </a:pPr>
            <a:r>
              <a:rPr lang="pt-BR" sz="1900" smtClean="0"/>
              <a:t>O BiliCheck foi calibrado antes de cada medição utilizando um BiliCal ™, e cada medida foi realizada com cinco leituras em diferentes pontos da testa neonatal. JM-103 foi usado na testa realizando cinco leituras também.</a:t>
            </a:r>
          </a:p>
          <a:p>
            <a:pPr marL="0" indent="0" eaLnBrk="1" hangingPunct="1">
              <a:lnSpc>
                <a:spcPct val="80000"/>
              </a:lnSpc>
            </a:pPr>
            <a:r>
              <a:rPr lang="pt-BR" sz="1900" smtClean="0"/>
              <a:t>Locais de leitura para ambos os aparelhos foram distanciados da linha fina e livre de qualquer ferimento, nevus, hemangioma ou outras anomalias da pele</a:t>
            </a:r>
          </a:p>
          <a:p>
            <a:pPr marL="0" indent="0" eaLnBrk="1" hangingPunct="1">
              <a:lnSpc>
                <a:spcPct val="80000"/>
              </a:lnSpc>
            </a:pPr>
            <a:r>
              <a:rPr lang="pt-BR" sz="1900" smtClean="0"/>
              <a:t>Cada dispositivo foi usado por um neonatologista que desconhecia os resultados de um outro e do nível de BT.</a:t>
            </a:r>
          </a:p>
          <a:p>
            <a:pPr marL="0" indent="0" eaLnBrk="1" hangingPunct="1">
              <a:lnSpc>
                <a:spcPct val="80000"/>
              </a:lnSpc>
            </a:pPr>
            <a:r>
              <a:rPr lang="pt-BR" sz="1900" smtClean="0"/>
              <a:t>Uma amostra de sangue para medição de BT foi obtido logo após a medição da BTc. Um total de 627 medições de amostras pareadas foram obtidos a partir de 298 recém-nascidos.</a:t>
            </a: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dirty="0" smtClean="0"/>
              <a:t>Métodos</a:t>
            </a:r>
            <a:endParaRPr lang="pt-BR" dirty="0"/>
          </a:p>
        </p:txBody>
      </p:sp>
      <p:sp>
        <p:nvSpPr>
          <p:cNvPr id="18434" name="Espaço Reservado para Conteúdo 2"/>
          <p:cNvSpPr>
            <a:spLocks noGrp="1"/>
          </p:cNvSpPr>
          <p:nvPr>
            <p:ph sz="quarter" idx="1"/>
          </p:nvPr>
        </p:nvSpPr>
        <p:spPr>
          <a:xfrm>
            <a:off x="457200" y="1600200"/>
            <a:ext cx="7467600" cy="4873625"/>
          </a:xfrm>
        </p:spPr>
        <p:txBody>
          <a:bodyPr/>
          <a:lstStyle/>
          <a:p>
            <a:pPr marL="0" indent="0" eaLnBrk="1" hangingPunct="1">
              <a:lnSpc>
                <a:spcPct val="80000"/>
              </a:lnSpc>
              <a:buFont typeface="Wingdings" pitchFamily="2" charset="2"/>
              <a:buNone/>
            </a:pPr>
            <a:r>
              <a:rPr lang="pt-BR" sz="1900" smtClean="0"/>
              <a:t>             </a:t>
            </a:r>
            <a:r>
              <a:rPr lang="pt-BR" sz="1900" smtClean="0">
                <a:solidFill>
                  <a:srgbClr val="0000CC"/>
                </a:solidFill>
              </a:rPr>
              <a:t>Acompanhamento dos RN estudados</a:t>
            </a:r>
          </a:p>
          <a:p>
            <a:pPr marL="0" indent="0" eaLnBrk="1" hangingPunct="1">
              <a:lnSpc>
                <a:spcPct val="80000"/>
              </a:lnSpc>
            </a:pPr>
            <a:r>
              <a:rPr lang="pt-BR" sz="1900" smtClean="0"/>
              <a:t>Não foram dadas altas hospitalares antes de 72h de vida, independentemente do tipo de parto</a:t>
            </a:r>
          </a:p>
          <a:p>
            <a:pPr marL="0" indent="0" eaLnBrk="1" hangingPunct="1">
              <a:lnSpc>
                <a:spcPct val="80000"/>
              </a:lnSpc>
            </a:pPr>
            <a:r>
              <a:rPr lang="pt-BR" sz="1900" smtClean="0"/>
              <a:t>Todos os RN com uma BT pré-alta &gt; percentil 75 do gráfico foram liberados somente após dois valores decrescentes consecutivos de BT, com 12h de intervalo, tornando-nos capazes de identificar o pico de BT.</a:t>
            </a:r>
          </a:p>
          <a:p>
            <a:pPr marL="0" indent="0" eaLnBrk="1" hangingPunct="1">
              <a:lnSpc>
                <a:spcPct val="80000"/>
              </a:lnSpc>
            </a:pPr>
            <a:r>
              <a:rPr lang="pt-BR" sz="1900" smtClean="0"/>
              <a:t>Os RN com nível pré-alta de BT entre os percentis 50 e 75 foram liberados e submetidos a controle de BT após 48h.</a:t>
            </a:r>
          </a:p>
          <a:p>
            <a:pPr marL="0" indent="0" eaLnBrk="1" hangingPunct="1">
              <a:lnSpc>
                <a:spcPct val="80000"/>
              </a:lnSpc>
            </a:pPr>
            <a:r>
              <a:rPr lang="pt-BR" sz="1900" smtClean="0"/>
              <a:t>Os pais de RN com BT &lt;percentil 50 foram aconselhados a retornar ao hospital dentro de 5 dias, ou antes, se observassem uma icterícia persistente.</a:t>
            </a:r>
          </a:p>
          <a:p>
            <a:pPr marL="0" indent="0" eaLnBrk="1" hangingPunct="1">
              <a:lnSpc>
                <a:spcPct val="80000"/>
              </a:lnSpc>
            </a:pPr>
            <a:r>
              <a:rPr lang="pt-BR" sz="1900" smtClean="0"/>
              <a:t> A decisão de utilizar a fototerapia foi feita pelo neonatologista assistente de acordo com as diretrizes da Academia Americana de Pediatria (AAP). Para os RN expostos a fototerapia foram consideradas apenas as medidas de pré-tratamento. Todos os dados perinatais foram registrados em um único banco de dados com um registro selecionado de qualquer evento que ocorra durante o período de estudo</a:t>
            </a: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Título 1"/>
          <p:cNvSpPr>
            <a:spLocks noGrp="1"/>
          </p:cNvSpPr>
          <p:nvPr>
            <p:ph type="title"/>
          </p:nvPr>
        </p:nvSpPr>
        <p:spPr bwMode="auto"/>
        <p:txBody>
          <a:bodyPr wrap="square" lIns="91440" tIns="45720" rIns="91440" bIns="45720" numCol="1" anchorCtr="0" compatLnSpc="1">
            <a:prstTxWarp prst="textNoShape">
              <a:avLst/>
            </a:prstTxWarp>
          </a:bodyPr>
          <a:lstStyle/>
          <a:p>
            <a:pPr algn="ctr" eaLnBrk="1" hangingPunct="1"/>
            <a:r>
              <a:rPr lang="pt-BR" cap="none" smtClean="0"/>
              <a:t>RESULTADOS</a:t>
            </a:r>
          </a:p>
        </p:txBody>
      </p:sp>
      <p:sp>
        <p:nvSpPr>
          <p:cNvPr id="19458" name="Espaço Reservado para Conteúdo 2"/>
          <p:cNvSpPr>
            <a:spLocks noGrp="1"/>
          </p:cNvSpPr>
          <p:nvPr>
            <p:ph sz="quarter" idx="1"/>
          </p:nvPr>
        </p:nvSpPr>
        <p:spPr>
          <a:xfrm>
            <a:off x="457200" y="1600200"/>
            <a:ext cx="7467600" cy="4873625"/>
          </a:xfrm>
        </p:spPr>
        <p:txBody>
          <a:bodyPr/>
          <a:lstStyle/>
          <a:p>
            <a:pPr marL="0" indent="0" eaLnBrk="1" hangingPunct="1">
              <a:buFont typeface="Wingdings" pitchFamily="2" charset="2"/>
              <a:buNone/>
            </a:pPr>
            <a:endParaRPr lang="pt-BR" smtClean="0">
              <a:solidFill>
                <a:srgbClr val="0000CC"/>
              </a:solidFill>
            </a:endParaRPr>
          </a:p>
          <a:p>
            <a:pPr marL="0" indent="0" eaLnBrk="1" hangingPunct="1"/>
            <a:r>
              <a:rPr lang="pt-BR" smtClean="0"/>
              <a:t>Medidas de BT foram colocadas em um gráfico específico separados por dois pesquisadores após a conclusão do estudo</a:t>
            </a:r>
          </a:p>
          <a:p>
            <a:pPr marL="0" indent="0" eaLnBrk="1" hangingPunct="1"/>
            <a:r>
              <a:rPr lang="pt-BR" smtClean="0"/>
              <a:t>Hiperbilirrubinemia significativa foi definida como BT &gt; 17 mg/dL, ou como necessidade de fototerapia de acordo com as diretrizes da AAP</a:t>
            </a:r>
          </a:p>
          <a:p>
            <a:pPr marL="0" indent="0" eaLnBrk="1" hangingPunct="1"/>
            <a:r>
              <a:rPr lang="pt-BR" smtClean="0"/>
              <a:t>RN com valor de BTc abaixo do percentil 75 que desenvolveu posteriormente hiperbilirrubinemia significativa foram definidos como resultados falso negativo</a:t>
            </a:r>
          </a:p>
        </p:txBody>
      </p:sp>
    </p:spTree>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dirty="0" smtClean="0"/>
              <a:t>Métodos</a:t>
            </a:r>
            <a:endParaRPr lang="pt-BR" dirty="0"/>
          </a:p>
        </p:txBody>
      </p:sp>
      <p:sp>
        <p:nvSpPr>
          <p:cNvPr id="20482" name="Espaço Reservado para Conteúdo 2"/>
          <p:cNvSpPr>
            <a:spLocks noGrp="1"/>
          </p:cNvSpPr>
          <p:nvPr>
            <p:ph sz="quarter" idx="1"/>
          </p:nvPr>
        </p:nvSpPr>
        <p:spPr>
          <a:xfrm>
            <a:off x="457200" y="1600200"/>
            <a:ext cx="7467600" cy="4873625"/>
          </a:xfrm>
        </p:spPr>
        <p:txBody>
          <a:bodyPr/>
          <a:lstStyle/>
          <a:p>
            <a:pPr marL="0" indent="0" eaLnBrk="1" hangingPunct="1">
              <a:lnSpc>
                <a:spcPct val="90000"/>
              </a:lnSpc>
              <a:buFont typeface="Wingdings" pitchFamily="2" charset="2"/>
              <a:buNone/>
            </a:pPr>
            <a:r>
              <a:rPr lang="pt-BR" sz="2000" smtClean="0">
                <a:solidFill>
                  <a:srgbClr val="0000CC"/>
                </a:solidFill>
              </a:rPr>
              <a:t>A análise estatística</a:t>
            </a:r>
          </a:p>
          <a:p>
            <a:pPr marL="0" indent="0" eaLnBrk="1" hangingPunct="1">
              <a:lnSpc>
                <a:spcPct val="90000"/>
              </a:lnSpc>
            </a:pPr>
            <a:r>
              <a:rPr lang="pt-BR" sz="2000" smtClean="0"/>
              <a:t>Na experiência anterior dos autores o BiliCheck  mostrou ter 96% de sensibilidade usando o percentil 75 do gráfico. O tamanho da amostra e análise de potência foram calculadas assumindo que JM-103 teria, pelo menos, 90% de sensibilidade.</a:t>
            </a:r>
          </a:p>
          <a:p>
            <a:pPr marL="0" indent="0" eaLnBrk="1" hangingPunct="1">
              <a:lnSpc>
                <a:spcPct val="90000"/>
              </a:lnSpc>
            </a:pPr>
            <a:r>
              <a:rPr lang="pt-BR" sz="2000" smtClean="0"/>
              <a:t>Foi utilizado o teste t de Student para variáveis contínuas e o teste de Fisher para dados categóricos.</a:t>
            </a:r>
          </a:p>
          <a:p>
            <a:pPr marL="0" indent="0" eaLnBrk="1" hangingPunct="1">
              <a:lnSpc>
                <a:spcPct val="90000"/>
              </a:lnSpc>
            </a:pPr>
            <a:r>
              <a:rPr lang="pt-BR" sz="2000" smtClean="0"/>
              <a:t>Calculou-se a sensibilidade, especificidade, valores preditivos positivo e negativo colocando os resultados da BTc no gráfico e comparando com o percentil 75 (melhor preditor em um estudo multicêntrico realizado anteriormente nesta população).</a:t>
            </a:r>
          </a:p>
          <a:p>
            <a:pPr marL="0" indent="0" eaLnBrk="1" hangingPunct="1">
              <a:lnSpc>
                <a:spcPct val="90000"/>
              </a:lnSpc>
            </a:pPr>
            <a:r>
              <a:rPr lang="pt-BR" sz="2000" smtClean="0"/>
              <a:t> A curva ROC foi realizada com o software SPSS, o qual foi utilizado para avaliar a capacidade de previsão dos dois dispositivos estudados. Curvas ROC foram comparadas pelo método de Hanley e McNeil.</a:t>
            </a: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dirty="0" smtClean="0"/>
              <a:t>Resultados</a:t>
            </a:r>
            <a:endParaRPr lang="pt-BR" dirty="0"/>
          </a:p>
        </p:txBody>
      </p:sp>
      <p:sp>
        <p:nvSpPr>
          <p:cNvPr id="21506" name="Espaço Reservado para Conteúdo 2"/>
          <p:cNvSpPr>
            <a:spLocks noGrp="1"/>
          </p:cNvSpPr>
          <p:nvPr>
            <p:ph sz="quarter" idx="1"/>
          </p:nvPr>
        </p:nvSpPr>
        <p:spPr>
          <a:xfrm>
            <a:off x="457200" y="1600200"/>
            <a:ext cx="7467600" cy="4873625"/>
          </a:xfrm>
        </p:spPr>
        <p:txBody>
          <a:bodyPr/>
          <a:lstStyle/>
          <a:p>
            <a:pPr eaLnBrk="1" hangingPunct="1">
              <a:lnSpc>
                <a:spcPct val="80000"/>
              </a:lnSpc>
            </a:pPr>
            <a:r>
              <a:rPr lang="pt-BR" sz="1900" smtClean="0"/>
              <a:t>Um total de 298 recém-nascidos (143 homens e 155 mulheres, 279 a termo e 19 prematuros tardios) foram incluídos no estudo </a:t>
            </a:r>
            <a:r>
              <a:rPr lang="pt-BR" sz="1900" b="1" smtClean="0">
                <a:solidFill>
                  <a:srgbClr val="0000CC"/>
                </a:solidFill>
              </a:rPr>
              <a:t>(Tabela 1).</a:t>
            </a:r>
          </a:p>
          <a:p>
            <a:pPr eaLnBrk="1" hangingPunct="1">
              <a:lnSpc>
                <a:spcPct val="80000"/>
              </a:lnSpc>
            </a:pPr>
            <a:r>
              <a:rPr lang="pt-BR" sz="1900" smtClean="0"/>
              <a:t>A idade gestacional média foi de 38,7 (1,4) semanas (intervalo: 35-42).</a:t>
            </a:r>
          </a:p>
          <a:p>
            <a:pPr eaLnBrk="1" hangingPunct="1">
              <a:lnSpc>
                <a:spcPct val="80000"/>
              </a:lnSpc>
            </a:pPr>
            <a:r>
              <a:rPr lang="pt-BR" sz="1900" smtClean="0"/>
              <a:t>A média de peso ao nascer foi de 3200g (intervalo: 1830-4430)</a:t>
            </a:r>
          </a:p>
          <a:p>
            <a:pPr eaLnBrk="1" hangingPunct="1">
              <a:lnSpc>
                <a:spcPct val="80000"/>
              </a:lnSpc>
            </a:pPr>
            <a:r>
              <a:rPr lang="pt-BR" sz="1900" smtClean="0"/>
              <a:t>A maioria dos bebês eram de cor branca (92,3%) e nasceram de parto normal (58,4%).</a:t>
            </a:r>
          </a:p>
          <a:p>
            <a:pPr eaLnBrk="1" hangingPunct="1">
              <a:lnSpc>
                <a:spcPct val="80000"/>
              </a:lnSpc>
            </a:pPr>
            <a:r>
              <a:rPr lang="pt-BR" sz="1900" smtClean="0"/>
              <a:t>Apenas 34,9% receberam seio materno exclusivo.</a:t>
            </a:r>
          </a:p>
          <a:p>
            <a:pPr eaLnBrk="1" hangingPunct="1">
              <a:lnSpc>
                <a:spcPct val="80000"/>
              </a:lnSpc>
            </a:pPr>
            <a:r>
              <a:rPr lang="pt-BR" sz="1900" smtClean="0"/>
              <a:t>Eliminação de mecônio tardia (&gt; 24 h de vida) foi observada em 20 (6,7%) dos bebês.</a:t>
            </a:r>
          </a:p>
          <a:p>
            <a:pPr eaLnBrk="1" hangingPunct="1">
              <a:lnSpc>
                <a:spcPct val="80000"/>
              </a:lnSpc>
            </a:pPr>
            <a:r>
              <a:rPr lang="pt-BR" sz="1900" smtClean="0"/>
              <a:t>Apenas 12 (4,0%) tiveram uma perda de peso maior que 10%.</a:t>
            </a:r>
          </a:p>
          <a:p>
            <a:pPr eaLnBrk="1" hangingPunct="1">
              <a:lnSpc>
                <a:spcPct val="80000"/>
              </a:lnSpc>
            </a:pPr>
            <a:r>
              <a:rPr lang="pt-BR" sz="1900" smtClean="0"/>
              <a:t>Do total da população estudada, 16 RN (5,4%) foram diagnosticados como portadores de hiperbilirrubinemia significativa, e 9 (3,0%) receberam fototerapia. Nenhum dos bebês necessitou de exsanguineotransfusão. O coeficiente de variação médio do BiliCheck e JM-103 foi de 7,4% ± 1% e 6,9​​% ± 1,2%, respectivamente.</a:t>
            </a: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29" name="Picture 4"/>
          <p:cNvPicPr>
            <a:picLocks noChangeAspect="1" noChangeArrowheads="1"/>
          </p:cNvPicPr>
          <p:nvPr/>
        </p:nvPicPr>
        <p:blipFill>
          <a:blip r:embed="rId2"/>
          <a:srcRect/>
          <a:stretch>
            <a:fillRect/>
          </a:stretch>
        </p:blipFill>
        <p:spPr bwMode="auto">
          <a:xfrm>
            <a:off x="358775" y="476250"/>
            <a:ext cx="8785225" cy="4497388"/>
          </a:xfrm>
          <a:prstGeom prst="rect">
            <a:avLst/>
          </a:prstGeom>
          <a:noFill/>
          <a:ln w="9525">
            <a:noFill/>
            <a:miter lim="800000"/>
            <a:headEnd/>
            <a:tailEnd/>
          </a:ln>
        </p:spPr>
      </p:pic>
      <p:pic>
        <p:nvPicPr>
          <p:cNvPr id="22530" name="Picture 5"/>
          <p:cNvPicPr>
            <a:picLocks noChangeAspect="1" noChangeArrowheads="1"/>
          </p:cNvPicPr>
          <p:nvPr/>
        </p:nvPicPr>
        <p:blipFill>
          <a:blip r:embed="rId3"/>
          <a:srcRect/>
          <a:stretch>
            <a:fillRect/>
          </a:stretch>
        </p:blipFill>
        <p:spPr bwMode="auto">
          <a:xfrm>
            <a:off x="0" y="4808538"/>
            <a:ext cx="9105900" cy="2049462"/>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dirty="0" smtClean="0"/>
              <a:t>Resultados</a:t>
            </a:r>
            <a:endParaRPr lang="pt-BR" dirty="0"/>
          </a:p>
        </p:txBody>
      </p:sp>
      <p:sp>
        <p:nvSpPr>
          <p:cNvPr id="23554" name="Espaço Reservado para Conteúdo 2"/>
          <p:cNvSpPr>
            <a:spLocks noGrp="1"/>
          </p:cNvSpPr>
          <p:nvPr>
            <p:ph sz="quarter" idx="1"/>
          </p:nvPr>
        </p:nvSpPr>
        <p:spPr>
          <a:xfrm>
            <a:off x="457200" y="1600200"/>
            <a:ext cx="7467600" cy="4873625"/>
          </a:xfrm>
        </p:spPr>
        <p:txBody>
          <a:bodyPr/>
          <a:lstStyle/>
          <a:p>
            <a:pPr eaLnBrk="1" hangingPunct="1">
              <a:lnSpc>
                <a:spcPct val="90000"/>
              </a:lnSpc>
            </a:pPr>
            <a:r>
              <a:rPr lang="pt-BR" sz="2200" smtClean="0"/>
              <a:t>A </a:t>
            </a:r>
            <a:r>
              <a:rPr lang="pt-BR" sz="2200" smtClean="0">
                <a:solidFill>
                  <a:srgbClr val="0000CC"/>
                </a:solidFill>
              </a:rPr>
              <a:t>tabela 2</a:t>
            </a:r>
            <a:r>
              <a:rPr lang="pt-BR" sz="2200" smtClean="0"/>
              <a:t> mostra a capacidade preditiva do percentil 75 do gráfico de BTc para identificar bebês com hiperbilirrubinemia significativa usando as medidas obtidas pelo BiliCheck e JM-103.</a:t>
            </a:r>
          </a:p>
          <a:p>
            <a:pPr eaLnBrk="1" hangingPunct="1">
              <a:lnSpc>
                <a:spcPct val="90000"/>
              </a:lnSpc>
            </a:pPr>
            <a:r>
              <a:rPr lang="pt-BR" sz="2200" smtClean="0"/>
              <a:t>Medições de BTc usando ambos os dispositivos mostraram resultados falsos negativos nas primeiras 60 horas de vida.</a:t>
            </a:r>
          </a:p>
          <a:p>
            <a:pPr eaLnBrk="1" hangingPunct="1">
              <a:lnSpc>
                <a:spcPct val="90000"/>
              </a:lnSpc>
            </a:pPr>
            <a:r>
              <a:rPr lang="pt-BR" sz="2200" smtClean="0">
                <a:solidFill>
                  <a:srgbClr val="0000CC"/>
                </a:solidFill>
              </a:rPr>
              <a:t>Os valores do BiliCheck foram mais confiáveis ​​do que JM-103 por apresentarem menos falsos negativos, porém com mais falsos positivos</a:t>
            </a:r>
          </a:p>
          <a:p>
            <a:pPr eaLnBrk="1" hangingPunct="1">
              <a:lnSpc>
                <a:spcPct val="90000"/>
              </a:lnSpc>
            </a:pPr>
            <a:r>
              <a:rPr lang="pt-BR" sz="2200" smtClean="0">
                <a:solidFill>
                  <a:srgbClr val="0000CC"/>
                </a:solidFill>
              </a:rPr>
              <a:t>Após as primeiras 60 horas de vida não houve resultados falso-negativos para ambos os dispositivos, mas JM-103 foi mais confiável por apresentar menos falsos positivos</a:t>
            </a: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4577" name="Picture 3"/>
          <p:cNvPicPr>
            <a:picLocks noChangeAspect="1" noChangeArrowheads="1"/>
          </p:cNvPicPr>
          <p:nvPr/>
        </p:nvPicPr>
        <p:blipFill>
          <a:blip r:embed="rId2"/>
          <a:srcRect/>
          <a:stretch>
            <a:fillRect/>
          </a:stretch>
        </p:blipFill>
        <p:spPr bwMode="auto">
          <a:xfrm>
            <a:off x="0" y="981075"/>
            <a:ext cx="8820150" cy="410845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dirty="0" smtClean="0"/>
              <a:t>Resultados</a:t>
            </a:r>
            <a:endParaRPr lang="pt-BR" dirty="0"/>
          </a:p>
        </p:txBody>
      </p:sp>
      <p:sp>
        <p:nvSpPr>
          <p:cNvPr id="25602" name="Espaço Reservado para Conteúdo 2"/>
          <p:cNvSpPr>
            <a:spLocks noGrp="1"/>
          </p:cNvSpPr>
          <p:nvPr>
            <p:ph sz="quarter" idx="1"/>
          </p:nvPr>
        </p:nvSpPr>
        <p:spPr>
          <a:xfrm>
            <a:off x="457200" y="1600200"/>
            <a:ext cx="7467600" cy="4873625"/>
          </a:xfrm>
        </p:spPr>
        <p:txBody>
          <a:bodyPr/>
          <a:lstStyle/>
          <a:p>
            <a:pPr eaLnBrk="1" hangingPunct="1">
              <a:lnSpc>
                <a:spcPct val="90000"/>
              </a:lnSpc>
            </a:pPr>
            <a:r>
              <a:rPr lang="pt-BR" smtClean="0"/>
              <a:t>A curva ROC para o percentil 75 de BTc é mostrado na </a:t>
            </a:r>
            <a:r>
              <a:rPr lang="pt-BR" smtClean="0">
                <a:solidFill>
                  <a:srgbClr val="0000CC"/>
                </a:solidFill>
              </a:rPr>
              <a:t>figura 1</a:t>
            </a:r>
            <a:r>
              <a:rPr lang="pt-BR" smtClean="0"/>
              <a:t>, onde a taxa de verdadeiros positivo (sensibilidade) foi representada graficamente em função da taxa de falsos positivo (1-especificidade)</a:t>
            </a:r>
          </a:p>
          <a:p>
            <a:pPr eaLnBrk="1" hangingPunct="1">
              <a:lnSpc>
                <a:spcPct val="90000"/>
              </a:lnSpc>
            </a:pPr>
            <a:r>
              <a:rPr lang="pt-BR" smtClean="0">
                <a:solidFill>
                  <a:srgbClr val="0000CC"/>
                </a:solidFill>
              </a:rPr>
              <a:t>A área sob a curva ROC (AUC) mediu a precisão dos percentis na previsão da hiperbilirrubinemia significativa usando JM-103 ou BiliCheck</a:t>
            </a:r>
          </a:p>
          <a:p>
            <a:pPr eaLnBrk="1" hangingPunct="1">
              <a:lnSpc>
                <a:spcPct val="90000"/>
              </a:lnSpc>
            </a:pPr>
            <a:r>
              <a:rPr lang="pt-BR" smtClean="0">
                <a:solidFill>
                  <a:srgbClr val="0000CC"/>
                </a:solidFill>
              </a:rPr>
              <a:t>AUC de ambos os dispositivos foram menores nas primeiras 24-60h de vida do que entre 61-96h.</a:t>
            </a:r>
          </a:p>
          <a:p>
            <a:pPr eaLnBrk="1" hangingPunct="1">
              <a:lnSpc>
                <a:spcPct val="90000"/>
              </a:lnSpc>
            </a:pPr>
            <a:r>
              <a:rPr lang="pt-BR" smtClean="0">
                <a:solidFill>
                  <a:srgbClr val="0000CC"/>
                </a:solidFill>
              </a:rPr>
              <a:t>JM-103 apresentou maior AUC do que BiliCheck entre 61-96h, e esta diferença entre intervalos de significância estatística (p = 0,074).</a:t>
            </a:r>
            <a:r>
              <a:rPr lang="pt-BR" smtClean="0"/>
              <a:t> </a:t>
            </a:r>
          </a:p>
        </p:txBody>
      </p:sp>
    </p:spTree>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5" name="Picture 4"/>
          <p:cNvPicPr>
            <a:picLocks noChangeAspect="1" noChangeArrowheads="1"/>
          </p:cNvPicPr>
          <p:nvPr/>
        </p:nvPicPr>
        <p:blipFill>
          <a:blip r:embed="rId2"/>
          <a:srcRect/>
          <a:stretch>
            <a:fillRect/>
          </a:stretch>
        </p:blipFill>
        <p:spPr bwMode="auto">
          <a:xfrm>
            <a:off x="1258888" y="1341438"/>
            <a:ext cx="6691312" cy="5087937"/>
          </a:xfrm>
          <a:prstGeom prst="rect">
            <a:avLst/>
          </a:prstGeom>
          <a:noFill/>
          <a:ln w="9525">
            <a:noFill/>
            <a:miter lim="800000"/>
            <a:headEnd/>
            <a:tailEnd/>
          </a:ln>
        </p:spPr>
      </p:pic>
      <p:pic>
        <p:nvPicPr>
          <p:cNvPr id="26626" name="Picture 5"/>
          <p:cNvPicPr>
            <a:picLocks noChangeAspect="1" noChangeArrowheads="1"/>
          </p:cNvPicPr>
          <p:nvPr/>
        </p:nvPicPr>
        <p:blipFill>
          <a:blip r:embed="rId3"/>
          <a:srcRect/>
          <a:stretch>
            <a:fillRect/>
          </a:stretch>
        </p:blipFill>
        <p:spPr bwMode="auto">
          <a:xfrm>
            <a:off x="228600" y="260350"/>
            <a:ext cx="8915400" cy="601663"/>
          </a:xfrm>
          <a:prstGeom prst="rect">
            <a:avLst/>
          </a:prstGeom>
          <a:noFill/>
          <a:ln w="9525">
            <a:noFill/>
            <a:miter lim="800000"/>
            <a:headEnd/>
            <a:tailEnd/>
          </a:ln>
        </p:spPr>
      </p:pic>
      <p:sp>
        <p:nvSpPr>
          <p:cNvPr id="26627" name="Rectangle 6"/>
          <p:cNvSpPr>
            <a:spLocks noChangeArrowheads="1"/>
          </p:cNvSpPr>
          <p:nvPr/>
        </p:nvSpPr>
        <p:spPr bwMode="auto">
          <a:xfrm>
            <a:off x="6804025" y="3789363"/>
            <a:ext cx="914400" cy="431800"/>
          </a:xfrm>
          <a:prstGeom prst="rect">
            <a:avLst/>
          </a:prstGeom>
          <a:solidFill>
            <a:schemeClr val="accent1"/>
          </a:solidFill>
          <a:ln w="9525">
            <a:solidFill>
              <a:schemeClr val="tx1"/>
            </a:solidFill>
            <a:miter lim="800000"/>
            <a:headEnd/>
            <a:tailEnd/>
          </a:ln>
        </p:spPr>
        <p:txBody>
          <a:bodyPr wrap="none" anchor="ctr"/>
          <a:lstStyle/>
          <a:p>
            <a:pPr algn="ctr"/>
            <a:r>
              <a:rPr lang="pt-BR"/>
              <a:t>24-60 h</a:t>
            </a:r>
          </a:p>
        </p:txBody>
      </p:sp>
      <p:sp>
        <p:nvSpPr>
          <p:cNvPr id="26628" name="Text Box 7"/>
          <p:cNvSpPr txBox="1">
            <a:spLocks noChangeArrowheads="1"/>
          </p:cNvSpPr>
          <p:nvPr/>
        </p:nvSpPr>
        <p:spPr bwMode="auto">
          <a:xfrm>
            <a:off x="6711950" y="4816475"/>
            <a:ext cx="1517650" cy="366713"/>
          </a:xfrm>
          <a:prstGeom prst="rect">
            <a:avLst/>
          </a:prstGeom>
          <a:noFill/>
          <a:ln w="9525">
            <a:noFill/>
            <a:miter lim="800000"/>
            <a:headEnd/>
            <a:tailEnd/>
          </a:ln>
        </p:spPr>
        <p:txBody>
          <a:bodyPr wrap="none">
            <a:spAutoFit/>
          </a:bodyPr>
          <a:lstStyle/>
          <a:p>
            <a:r>
              <a:rPr lang="pt-BR"/>
              <a:t>BC:BiliCheck</a:t>
            </a:r>
          </a:p>
        </p:txBody>
      </p:sp>
    </p:spTree>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49" name="Picture 3"/>
          <p:cNvPicPr>
            <a:picLocks noChangeAspect="1" noChangeArrowheads="1"/>
          </p:cNvPicPr>
          <p:nvPr/>
        </p:nvPicPr>
        <p:blipFill>
          <a:blip r:embed="rId2"/>
          <a:srcRect/>
          <a:stretch>
            <a:fillRect/>
          </a:stretch>
        </p:blipFill>
        <p:spPr bwMode="auto">
          <a:xfrm>
            <a:off x="719138" y="188913"/>
            <a:ext cx="8424862" cy="6291262"/>
          </a:xfrm>
          <a:prstGeom prst="rect">
            <a:avLst/>
          </a:prstGeom>
          <a:noFill/>
          <a:ln w="9525">
            <a:noFill/>
            <a:miter lim="800000"/>
            <a:headEnd/>
            <a:tailEnd/>
          </a:ln>
        </p:spPr>
      </p:pic>
      <p:sp>
        <p:nvSpPr>
          <p:cNvPr id="27650" name="Rectangle 4"/>
          <p:cNvSpPr>
            <a:spLocks noChangeArrowheads="1"/>
          </p:cNvSpPr>
          <p:nvPr/>
        </p:nvSpPr>
        <p:spPr bwMode="auto">
          <a:xfrm>
            <a:off x="7667625" y="3357563"/>
            <a:ext cx="914400" cy="431800"/>
          </a:xfrm>
          <a:prstGeom prst="rect">
            <a:avLst/>
          </a:prstGeom>
          <a:solidFill>
            <a:schemeClr val="accent1"/>
          </a:solidFill>
          <a:ln w="9525">
            <a:solidFill>
              <a:schemeClr val="tx1"/>
            </a:solidFill>
            <a:miter lim="800000"/>
            <a:headEnd/>
            <a:tailEnd/>
          </a:ln>
        </p:spPr>
        <p:txBody>
          <a:bodyPr wrap="none" anchor="ctr"/>
          <a:lstStyle/>
          <a:p>
            <a:pPr algn="ctr"/>
            <a:r>
              <a:rPr lang="pt-BR"/>
              <a:t>61-96 h</a:t>
            </a:r>
          </a:p>
        </p:txBody>
      </p:sp>
      <p:sp>
        <p:nvSpPr>
          <p:cNvPr id="27651" name="Text Box 5"/>
          <p:cNvSpPr txBox="1">
            <a:spLocks noChangeArrowheads="1"/>
          </p:cNvSpPr>
          <p:nvPr/>
        </p:nvSpPr>
        <p:spPr bwMode="auto">
          <a:xfrm>
            <a:off x="7308850" y="4076700"/>
            <a:ext cx="1517650" cy="366713"/>
          </a:xfrm>
          <a:prstGeom prst="rect">
            <a:avLst/>
          </a:prstGeom>
          <a:noFill/>
          <a:ln w="9525">
            <a:noFill/>
            <a:miter lim="800000"/>
            <a:headEnd/>
            <a:tailEnd/>
          </a:ln>
        </p:spPr>
        <p:txBody>
          <a:bodyPr wrap="none">
            <a:spAutoFit/>
          </a:bodyPr>
          <a:lstStyle/>
          <a:p>
            <a:r>
              <a:rPr lang="pt-BR"/>
              <a:t>BC:BiliCheck</a:t>
            </a: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850" name="Rectangle 2"/>
          <p:cNvSpPr>
            <a:spLocks noGrp="1"/>
          </p:cNvSpPr>
          <p:nvPr>
            <p:ph type="title" idx="4294967295"/>
          </p:nvPr>
        </p:nvSpPr>
        <p:spPr bwMode="auto">
          <a:xfrm>
            <a:off x="2555875" y="-171450"/>
            <a:ext cx="8229600" cy="1250950"/>
          </a:xfrm>
        </p:spPr>
        <p:txBody>
          <a:bodyPr wrap="square" lIns="91440" tIns="45720" rIns="45720" bIns="45720" numCol="1" rtlCol="0" anchor="ctr" anchorCtr="0" compatLnSpc="1">
            <a:prstTxWarp prst="textNoShape">
              <a:avLst/>
            </a:prstTxWarp>
            <a:scene3d>
              <a:camera prst="orthographicFront"/>
              <a:lightRig rig="threePt" dir="t">
                <a:rot lat="0" lon="0" rev="4800000"/>
              </a:lightRig>
            </a:scene3d>
            <a:sp3d prstMaterial="matte">
              <a:bevelT w="50800" h="10160"/>
            </a:sp3d>
          </a:bodyPr>
          <a:lstStyle/>
          <a:p>
            <a:pPr>
              <a:defRPr/>
            </a:pPr>
            <a:r>
              <a:rPr lang="pt-BR" sz="3200" b="1" cap="none" smtClean="0">
                <a:solidFill>
                  <a:schemeClr val="accent1"/>
                </a:solidFill>
              </a:rPr>
              <a:t>CURVA ROC</a:t>
            </a:r>
          </a:p>
        </p:txBody>
      </p:sp>
      <p:sp>
        <p:nvSpPr>
          <p:cNvPr id="28674" name="Rectangle 3"/>
          <p:cNvSpPr>
            <a:spLocks noGrp="1"/>
          </p:cNvSpPr>
          <p:nvPr>
            <p:ph type="body" idx="4294967295"/>
          </p:nvPr>
        </p:nvSpPr>
        <p:spPr>
          <a:xfrm>
            <a:off x="611188" y="1700213"/>
            <a:ext cx="8229600" cy="4625975"/>
          </a:xfrm>
        </p:spPr>
        <p:txBody>
          <a:bodyPr lIns="54864" tIns="91440"/>
          <a:lstStyle/>
          <a:p>
            <a:pPr marL="438150" indent="-319088">
              <a:lnSpc>
                <a:spcPct val="80000"/>
              </a:lnSpc>
              <a:buFont typeface="Wingdings" pitchFamily="2" charset="2"/>
              <a:buNone/>
            </a:pPr>
            <a:r>
              <a:rPr lang="pt-BR" sz="1800" b="1" smtClean="0">
                <a:solidFill>
                  <a:srgbClr val="0066FF"/>
                </a:solidFill>
              </a:rPr>
              <a:t>                              Curva ROC</a:t>
            </a:r>
          </a:p>
          <a:p>
            <a:pPr marL="438150" indent="-319088">
              <a:lnSpc>
                <a:spcPct val="80000"/>
              </a:lnSpc>
            </a:pPr>
            <a:r>
              <a:rPr lang="pt-BR" sz="1800" smtClean="0"/>
              <a:t>Muitos exames dos nossos pacientes tem valores medidos numa escala numérica e assim a sensibilidade e a especificidade dependem de onde se coloca o ponto de corte (</a:t>
            </a:r>
            <a:r>
              <a:rPr lang="pt-BR" sz="1800" i="1" smtClean="0"/>
              <a:t>cut off</a:t>
            </a:r>
            <a:r>
              <a:rPr lang="pt-BR" sz="1800" smtClean="0"/>
              <a:t>) entre os resultados positivos e negativos. </a:t>
            </a:r>
          </a:p>
          <a:p>
            <a:pPr marL="438150" indent="-319088">
              <a:lnSpc>
                <a:spcPct val="80000"/>
              </a:lnSpc>
            </a:pPr>
            <a:r>
              <a:rPr lang="pt-BR" sz="1800" smtClean="0"/>
              <a:t>Uma forma mais eficiente  de demonstrar a relação normalmente antagônica entre a  sensibilidade e a especificidade dos exames  que apresentam resultados contínuos são as Curvas de Características de Operação do Receptor (Curvas ROC- </a:t>
            </a:r>
            <a:r>
              <a:rPr lang="pt-BR" sz="1800" i="1" smtClean="0"/>
              <a:t>Receiver Operating Characteristic</a:t>
            </a:r>
            <a:r>
              <a:rPr lang="pt-BR" sz="1800" smtClean="0"/>
              <a:t>). A Curva ROC é uma ferramenta poderosa para medir e especificar problemas no desempenho do diagnóstico em medicina por permitir estudar a variação da sensibilidade e especificidade para diferentes valores de corte.</a:t>
            </a:r>
            <a:endParaRPr lang="pt-BR" sz="1800" smtClean="0">
              <a:solidFill>
                <a:srgbClr val="0066FF"/>
              </a:solidFill>
            </a:endParaRPr>
          </a:p>
          <a:p>
            <a:pPr marL="438150" indent="-319088">
              <a:lnSpc>
                <a:spcPct val="80000"/>
              </a:lnSpc>
            </a:pPr>
            <a:endParaRPr lang="pt-BR" sz="1800" smtClean="0">
              <a:solidFill>
                <a:srgbClr val="0066FF"/>
              </a:solidFill>
            </a:endParaRPr>
          </a:p>
        </p:txBody>
      </p:sp>
      <p:sp>
        <p:nvSpPr>
          <p:cNvPr id="28675" name="Oval 4"/>
          <p:cNvSpPr>
            <a:spLocks noChangeArrowheads="1"/>
          </p:cNvSpPr>
          <p:nvPr/>
        </p:nvSpPr>
        <p:spPr bwMode="auto">
          <a:xfrm>
            <a:off x="0" y="0"/>
            <a:ext cx="2555875" cy="908050"/>
          </a:xfrm>
          <a:prstGeom prst="ellipse">
            <a:avLst/>
          </a:prstGeom>
          <a:solidFill>
            <a:schemeClr val="accent1"/>
          </a:solidFill>
          <a:ln w="9525">
            <a:solidFill>
              <a:schemeClr val="tx1"/>
            </a:solidFill>
            <a:round/>
            <a:headEnd/>
            <a:tailEnd/>
          </a:ln>
        </p:spPr>
        <p:txBody>
          <a:bodyPr wrap="none" anchor="ctr"/>
          <a:lstStyle/>
          <a:p>
            <a:pPr algn="ctr"/>
            <a:r>
              <a:rPr lang="pt-BR"/>
              <a:t>Observação!Se dúvida</a:t>
            </a:r>
          </a:p>
          <a:p>
            <a:pPr algn="ctr"/>
            <a:r>
              <a:rPr lang="pt-BR"/>
              <a:t>Consultem!</a:t>
            </a:r>
          </a:p>
        </p:txBody>
      </p:sp>
      <p:graphicFrame>
        <p:nvGraphicFramePr>
          <p:cNvPr id="78853" name="Group 5"/>
          <p:cNvGraphicFramePr>
            <a:graphicFrameLocks noGrp="1"/>
          </p:cNvGraphicFramePr>
          <p:nvPr/>
        </p:nvGraphicFramePr>
        <p:xfrm>
          <a:off x="179388" y="981075"/>
          <a:ext cx="8964612" cy="457200"/>
        </p:xfrm>
        <a:graphic>
          <a:graphicData uri="http://schemas.openxmlformats.org/drawingml/2006/table">
            <a:tbl>
              <a:tblPr/>
              <a:tblGrid>
                <a:gridCol w="8178800"/>
                <a:gridCol w="785812"/>
              </a:tblGrid>
              <a:tr h="366713">
                <a:tc>
                  <a:txBody>
                    <a:bodyPr/>
                    <a:lstStyle/>
                    <a:p>
                      <a:pPr marL="0" marR="0" lvl="0" indent="0" algn="l" defTabSz="914400" rtl="0" eaLnBrk="0" fontAlgn="base" latinLnBrk="0" hangingPunct="0">
                        <a:lnSpc>
                          <a:spcPct val="100000"/>
                        </a:lnSpc>
                        <a:spcBef>
                          <a:spcPts val="60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Estat</a:t>
                      </a:r>
                      <a:r>
                        <a:rPr kumimoji="0" lang="pt-BR" sz="1200" b="1" i="0" u="none" strike="noStrike" cap="none" normalizeH="0" baseline="0" smtClean="0">
                          <a:ln>
                            <a:noFill/>
                          </a:ln>
                          <a:solidFill>
                            <a:srgbClr val="999999"/>
                          </a:solidFill>
                          <a:effectLst/>
                          <a:latin typeface="Arial" charset="0"/>
                          <a:cs typeface="Times New Roman" pitchFamily="18" charset="0"/>
                        </a:rPr>
                        <a:t>í</a:t>
                      </a:r>
                      <a:r>
                        <a:rPr kumimoji="0" lang="pt-BR" sz="1200" b="1" i="0" u="none" strike="noStrike" cap="none" normalizeH="0" baseline="0" smtClean="0">
                          <a:ln>
                            <a:noFill/>
                          </a:ln>
                          <a:solidFill>
                            <a:srgbClr val="999999"/>
                          </a:solidFill>
                          <a:effectLst/>
                          <a:latin typeface="Verdana" pitchFamily="34" charset="0"/>
                          <a:cs typeface="Times New Roman" pitchFamily="18" charset="0"/>
                        </a:rPr>
                        <a:t>stica computacional: Uso do SPSS - o essencial</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Paulo R. Margotto</a:t>
                      </a:r>
                      <a:endParaRPr kumimoji="0" lang="pt-BR" sz="1200" b="0" i="0" u="none" strike="noStrike" cap="none" normalizeH="0" baseline="0" smtClean="0">
                        <a:ln>
                          <a:noFill/>
                        </a:ln>
                        <a:solidFill>
                          <a:schemeClr val="tx1"/>
                        </a:solidFill>
                        <a:effectLst/>
                        <a:latin typeface="Arial" charset="0"/>
                        <a:cs typeface="Arial"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0" fontAlgn="base" latinLnBrk="0" hangingPunct="0">
                        <a:lnSpc>
                          <a:spcPct val="100000"/>
                        </a:lnSpc>
                        <a:spcBef>
                          <a:spcPts val="600"/>
                        </a:spcBef>
                        <a:spcAft>
                          <a:spcPct val="0"/>
                        </a:spcAft>
                        <a:buClrTx/>
                        <a:buSzTx/>
                        <a:buFontTx/>
                        <a:buNone/>
                        <a:tabLst/>
                      </a:pPr>
                      <a:r>
                        <a:rPr kumimoji="0" lang="pt-BR" sz="1400" b="0" i="0" u="none" strike="noStrike" cap="none" normalizeH="0" baseline="0" smtClean="0">
                          <a:ln>
                            <a:noFill/>
                          </a:ln>
                          <a:solidFill>
                            <a:srgbClr val="000000"/>
                          </a:solidFill>
                          <a:effectLst/>
                          <a:latin typeface="Arial" charset="0"/>
                          <a:cs typeface="Times New Roman" pitchFamily="18" charset="0"/>
                        </a:rPr>
                        <a:t>     </a:t>
                      </a:r>
                      <a:endParaRPr kumimoji="0" lang="pt-BR" sz="14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28679" name="Picture 12" descr="link2">
            <a:hlinkClick r:id="rId2"/>
          </p:cNvPr>
          <p:cNvPicPr>
            <a:picLocks noChangeAspect="1" noChangeArrowheads="1"/>
          </p:cNvPicPr>
          <p:nvPr/>
        </p:nvPicPr>
        <p:blipFill>
          <a:blip r:embed="rId3"/>
          <a:srcRect/>
          <a:stretch>
            <a:fillRect/>
          </a:stretch>
        </p:blipFill>
        <p:spPr bwMode="auto">
          <a:xfrm>
            <a:off x="8575675" y="1052513"/>
            <a:ext cx="568325" cy="460375"/>
          </a:xfrm>
          <a:prstGeom prst="rect">
            <a:avLst/>
          </a:prstGeom>
          <a:noFill/>
          <a:ln w="9525">
            <a:noFill/>
            <a:miter lim="800000"/>
            <a:headEnd/>
            <a:tailEnd/>
          </a:ln>
        </p:spPr>
      </p:pic>
      <p:sp>
        <p:nvSpPr>
          <p:cNvPr id="28680" name="Text Box 13"/>
          <p:cNvSpPr txBox="1">
            <a:spLocks noChangeArrowheads="1"/>
          </p:cNvSpPr>
          <p:nvPr/>
        </p:nvSpPr>
        <p:spPr bwMode="auto">
          <a:xfrm>
            <a:off x="6351588" y="6400800"/>
            <a:ext cx="2165350" cy="366713"/>
          </a:xfrm>
          <a:prstGeom prst="rect">
            <a:avLst/>
          </a:prstGeom>
          <a:noFill/>
          <a:ln w="9525">
            <a:noFill/>
            <a:miter lim="800000"/>
            <a:headEnd/>
            <a:tailEnd/>
          </a:ln>
        </p:spPr>
        <p:txBody>
          <a:bodyPr wrap="none">
            <a:spAutoFit/>
          </a:bodyPr>
          <a:lstStyle/>
          <a:p>
            <a:r>
              <a:rPr lang="pt-BR"/>
              <a:t>Margotto, PR, 2012</a:t>
            </a:r>
          </a:p>
        </p:txBody>
      </p:sp>
      <p:sp>
        <p:nvSpPr>
          <p:cNvPr id="28681" name="Text Box 15"/>
          <p:cNvSpPr txBox="1">
            <a:spLocks noChangeArrowheads="1"/>
          </p:cNvSpPr>
          <p:nvPr/>
        </p:nvSpPr>
        <p:spPr bwMode="auto">
          <a:xfrm>
            <a:off x="6877050" y="1125538"/>
            <a:ext cx="1365250" cy="366712"/>
          </a:xfrm>
          <a:prstGeom prst="rect">
            <a:avLst/>
          </a:prstGeom>
          <a:noFill/>
          <a:ln w="9525">
            <a:noFill/>
            <a:miter lim="800000"/>
            <a:headEnd/>
            <a:tailEnd/>
          </a:ln>
        </p:spPr>
        <p:txBody>
          <a:bodyPr wrap="none">
            <a:spAutoFit/>
          </a:bodyPr>
          <a:lstStyle/>
          <a:p>
            <a:r>
              <a:rPr lang="pt-BR">
                <a:solidFill>
                  <a:srgbClr val="0066FF"/>
                </a:solidFill>
              </a:rPr>
              <a:t>(Página 96</a:t>
            </a:r>
            <a:r>
              <a:rPr lang="pt-BR"/>
              <a:t>)</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2"/>
          <p:cNvSpPr>
            <a:spLocks noGrp="1"/>
          </p:cNvSpPr>
          <p:nvPr>
            <p:ph type="title" idx="4294967295"/>
          </p:nvPr>
        </p:nvSpPr>
        <p:spPr bwMode="auto">
          <a:xfrm>
            <a:off x="2555875" y="-171450"/>
            <a:ext cx="8229600" cy="1250950"/>
          </a:xfrm>
        </p:spPr>
        <p:txBody>
          <a:bodyPr wrap="square" lIns="91440" tIns="45720" rIns="45720" bIns="45720" numCol="1" rtlCol="0" anchor="ctr" anchorCtr="0" compatLnSpc="1">
            <a:prstTxWarp prst="textNoShape">
              <a:avLst/>
            </a:prstTxWarp>
            <a:scene3d>
              <a:camera prst="orthographicFront"/>
              <a:lightRig rig="threePt" dir="t">
                <a:rot lat="0" lon="0" rev="4800000"/>
              </a:lightRig>
            </a:scene3d>
            <a:sp3d prstMaterial="matte">
              <a:bevelT w="50800" h="10160"/>
            </a:sp3d>
          </a:bodyPr>
          <a:lstStyle/>
          <a:p>
            <a:pPr>
              <a:defRPr/>
            </a:pPr>
            <a:r>
              <a:rPr lang="pt-BR" sz="3200" b="1" cap="none" smtClean="0">
                <a:solidFill>
                  <a:schemeClr val="accent1"/>
                </a:solidFill>
              </a:rPr>
              <a:t>CURVA ROC</a:t>
            </a:r>
          </a:p>
        </p:txBody>
      </p:sp>
      <p:sp>
        <p:nvSpPr>
          <p:cNvPr id="29698" name="Rectangle 3"/>
          <p:cNvSpPr>
            <a:spLocks noGrp="1"/>
          </p:cNvSpPr>
          <p:nvPr>
            <p:ph type="body" idx="4294967295"/>
          </p:nvPr>
        </p:nvSpPr>
        <p:spPr>
          <a:xfrm>
            <a:off x="611188" y="1700213"/>
            <a:ext cx="8229600" cy="4625975"/>
          </a:xfrm>
        </p:spPr>
        <p:txBody>
          <a:bodyPr lIns="54864" tIns="91440"/>
          <a:lstStyle/>
          <a:p>
            <a:pPr marL="438150" indent="-319088">
              <a:lnSpc>
                <a:spcPct val="90000"/>
              </a:lnSpc>
              <a:buFont typeface="Wingdings" pitchFamily="2" charset="2"/>
              <a:buNone/>
            </a:pPr>
            <a:r>
              <a:rPr lang="pt-BR" sz="1800" b="1" smtClean="0">
                <a:solidFill>
                  <a:srgbClr val="0066FF"/>
                </a:solidFill>
              </a:rPr>
              <a:t>                              Curva ROC</a:t>
            </a:r>
          </a:p>
          <a:p>
            <a:pPr marL="438150" indent="-319088">
              <a:lnSpc>
                <a:spcPct val="90000"/>
              </a:lnSpc>
            </a:pPr>
            <a:r>
              <a:rPr lang="pt-BR" sz="1800" smtClean="0"/>
              <a:t>O conhecimento da área sob a curva possibilita quantificar exatidão de um teste diagnóstico (proporcional à área sob a curva), além de possibilitar a comparação   de  testes diagnósticos. A área sob a curva ROC constitui um dos índices mais usados para sumarizar a qualidade da curva.</a:t>
            </a:r>
          </a:p>
          <a:p>
            <a:pPr marL="438150" indent="-319088">
              <a:lnSpc>
                <a:spcPct val="90000"/>
              </a:lnSpc>
            </a:pPr>
            <a:r>
              <a:rPr lang="pt-BR" sz="1800" smtClean="0"/>
              <a:t>	A área sob a curva ROC é uma medida  do desempenho de um teste (índice de exatidão do teste). Um teste totalmente incapaz de discriminar indivíduos doentes e não doentes, teria uma área sob a curva de 0.5 (seria a hipótese nula).Acima de 0,70 é considerado desempenho satisfatório. </a:t>
            </a:r>
            <a:r>
              <a:rPr lang="pt-BR" sz="1800" smtClean="0">
                <a:solidFill>
                  <a:srgbClr val="0066FF"/>
                </a:solidFill>
              </a:rPr>
              <a:t>A área sob a curva é um resumo estatístico útil para a determinação da acurácia do teste</a:t>
            </a:r>
            <a:r>
              <a:rPr lang="pt-BR" sz="1800" smtClean="0"/>
              <a:t>. </a:t>
            </a:r>
          </a:p>
        </p:txBody>
      </p:sp>
      <p:sp>
        <p:nvSpPr>
          <p:cNvPr id="29699" name="Oval 4"/>
          <p:cNvSpPr>
            <a:spLocks noChangeArrowheads="1"/>
          </p:cNvSpPr>
          <p:nvPr/>
        </p:nvSpPr>
        <p:spPr bwMode="auto">
          <a:xfrm>
            <a:off x="0" y="0"/>
            <a:ext cx="2555875" cy="908050"/>
          </a:xfrm>
          <a:prstGeom prst="ellipse">
            <a:avLst/>
          </a:prstGeom>
          <a:solidFill>
            <a:schemeClr val="accent1"/>
          </a:solidFill>
          <a:ln w="9525">
            <a:solidFill>
              <a:schemeClr val="tx1"/>
            </a:solidFill>
            <a:round/>
            <a:headEnd/>
            <a:tailEnd/>
          </a:ln>
        </p:spPr>
        <p:txBody>
          <a:bodyPr wrap="none" anchor="ctr"/>
          <a:lstStyle/>
          <a:p>
            <a:pPr algn="ctr"/>
            <a:r>
              <a:rPr lang="pt-BR"/>
              <a:t>Observação!Se dúvida</a:t>
            </a:r>
          </a:p>
          <a:p>
            <a:pPr algn="ctr"/>
            <a:r>
              <a:rPr lang="pt-BR"/>
              <a:t>Consultem!</a:t>
            </a:r>
          </a:p>
        </p:txBody>
      </p:sp>
      <p:graphicFrame>
        <p:nvGraphicFramePr>
          <p:cNvPr id="79877" name="Group 5"/>
          <p:cNvGraphicFramePr>
            <a:graphicFrameLocks noGrp="1"/>
          </p:cNvGraphicFramePr>
          <p:nvPr/>
        </p:nvGraphicFramePr>
        <p:xfrm>
          <a:off x="179388" y="981075"/>
          <a:ext cx="8964612" cy="457200"/>
        </p:xfrm>
        <a:graphic>
          <a:graphicData uri="http://schemas.openxmlformats.org/drawingml/2006/table">
            <a:tbl>
              <a:tblPr/>
              <a:tblGrid>
                <a:gridCol w="8178800"/>
                <a:gridCol w="785812"/>
              </a:tblGrid>
              <a:tr h="366713">
                <a:tc>
                  <a:txBody>
                    <a:bodyPr/>
                    <a:lstStyle/>
                    <a:p>
                      <a:pPr marL="0" marR="0" lvl="0" indent="0" algn="l" defTabSz="914400" rtl="0" eaLnBrk="0" fontAlgn="base" latinLnBrk="0" hangingPunct="0">
                        <a:lnSpc>
                          <a:spcPct val="100000"/>
                        </a:lnSpc>
                        <a:spcBef>
                          <a:spcPts val="600"/>
                        </a:spcBef>
                        <a:spcAft>
                          <a:spcPct val="0"/>
                        </a:spcAft>
                        <a:buClrTx/>
                        <a:buSzTx/>
                        <a:buFontTx/>
                        <a:buNone/>
                        <a:tabLst/>
                      </a:pPr>
                      <a:r>
                        <a:rPr kumimoji="0" lang="pt-BR" sz="1200" b="1" i="0" u="none" strike="noStrike" cap="none" normalizeH="0" baseline="0" smtClean="0">
                          <a:ln>
                            <a:noFill/>
                          </a:ln>
                          <a:solidFill>
                            <a:srgbClr val="999999"/>
                          </a:solidFill>
                          <a:effectLst/>
                          <a:latin typeface="Verdana" pitchFamily="34" charset="0"/>
                          <a:cs typeface="Times New Roman" pitchFamily="18" charset="0"/>
                        </a:rPr>
                        <a:t>Estat</a:t>
                      </a:r>
                      <a:r>
                        <a:rPr kumimoji="0" lang="pt-BR" sz="1200" b="1" i="0" u="none" strike="noStrike" cap="none" normalizeH="0" baseline="0" smtClean="0">
                          <a:ln>
                            <a:noFill/>
                          </a:ln>
                          <a:solidFill>
                            <a:srgbClr val="999999"/>
                          </a:solidFill>
                          <a:effectLst/>
                          <a:latin typeface="Arial" charset="0"/>
                          <a:cs typeface="Times New Roman" pitchFamily="18" charset="0"/>
                        </a:rPr>
                        <a:t>í</a:t>
                      </a:r>
                      <a:r>
                        <a:rPr kumimoji="0" lang="pt-BR" sz="1200" b="1" i="0" u="none" strike="noStrike" cap="none" normalizeH="0" baseline="0" smtClean="0">
                          <a:ln>
                            <a:noFill/>
                          </a:ln>
                          <a:solidFill>
                            <a:srgbClr val="999999"/>
                          </a:solidFill>
                          <a:effectLst/>
                          <a:latin typeface="Verdana" pitchFamily="34" charset="0"/>
                          <a:cs typeface="Times New Roman" pitchFamily="18" charset="0"/>
                        </a:rPr>
                        <a:t>stica computacional: Uso do SPSS - o essencial</a:t>
                      </a:r>
                      <a:r>
                        <a:rPr kumimoji="0" lang="pt-BR" sz="12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2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200" b="0" i="0" u="none" strike="noStrike" cap="none" normalizeH="0" baseline="0" smtClean="0">
                          <a:ln>
                            <a:noFill/>
                          </a:ln>
                          <a:solidFill>
                            <a:srgbClr val="999999"/>
                          </a:solidFill>
                          <a:effectLst/>
                          <a:latin typeface="Verdana" pitchFamily="34" charset="0"/>
                          <a:cs typeface="Times New Roman" pitchFamily="18" charset="0"/>
                        </a:rPr>
                        <a:t>Autor(es): Paulo R. Margotto</a:t>
                      </a:r>
                      <a:endParaRPr kumimoji="0" lang="pt-BR" sz="1200" b="0" i="0" u="none" strike="noStrike" cap="none" normalizeH="0" baseline="0" smtClean="0">
                        <a:ln>
                          <a:noFill/>
                        </a:ln>
                        <a:solidFill>
                          <a:schemeClr val="tx1"/>
                        </a:solidFill>
                        <a:effectLst/>
                        <a:latin typeface="Arial" charset="0"/>
                        <a:cs typeface="Arial"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0" fontAlgn="base" latinLnBrk="0" hangingPunct="0">
                        <a:lnSpc>
                          <a:spcPct val="100000"/>
                        </a:lnSpc>
                        <a:spcBef>
                          <a:spcPts val="600"/>
                        </a:spcBef>
                        <a:spcAft>
                          <a:spcPct val="0"/>
                        </a:spcAft>
                        <a:buClrTx/>
                        <a:buSzTx/>
                        <a:buFontTx/>
                        <a:buNone/>
                        <a:tabLst/>
                      </a:pPr>
                      <a:r>
                        <a:rPr kumimoji="0" lang="pt-BR" sz="1400" b="0" i="0" u="none" strike="noStrike" cap="none" normalizeH="0" baseline="0" smtClean="0">
                          <a:ln>
                            <a:noFill/>
                          </a:ln>
                          <a:solidFill>
                            <a:srgbClr val="000000"/>
                          </a:solidFill>
                          <a:effectLst/>
                          <a:latin typeface="Arial" charset="0"/>
                          <a:cs typeface="Times New Roman" pitchFamily="18" charset="0"/>
                        </a:rPr>
                        <a:t>     </a:t>
                      </a:r>
                      <a:endParaRPr kumimoji="0" lang="pt-BR" sz="14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29703" name="Picture 12" descr="link2">
            <a:hlinkClick r:id="rId2"/>
          </p:cNvPr>
          <p:cNvPicPr>
            <a:picLocks noChangeAspect="1" noChangeArrowheads="1"/>
          </p:cNvPicPr>
          <p:nvPr/>
        </p:nvPicPr>
        <p:blipFill>
          <a:blip r:embed="rId3"/>
          <a:srcRect/>
          <a:stretch>
            <a:fillRect/>
          </a:stretch>
        </p:blipFill>
        <p:spPr bwMode="auto">
          <a:xfrm>
            <a:off x="8575675" y="1052513"/>
            <a:ext cx="568325" cy="460375"/>
          </a:xfrm>
          <a:prstGeom prst="rect">
            <a:avLst/>
          </a:prstGeom>
          <a:noFill/>
          <a:ln w="9525">
            <a:noFill/>
            <a:miter lim="800000"/>
            <a:headEnd/>
            <a:tailEnd/>
          </a:ln>
        </p:spPr>
      </p:pic>
      <p:sp>
        <p:nvSpPr>
          <p:cNvPr id="29704" name="Text Box 13"/>
          <p:cNvSpPr txBox="1">
            <a:spLocks noChangeArrowheads="1"/>
          </p:cNvSpPr>
          <p:nvPr/>
        </p:nvSpPr>
        <p:spPr bwMode="auto">
          <a:xfrm>
            <a:off x="6351588" y="6400800"/>
            <a:ext cx="2165350" cy="366713"/>
          </a:xfrm>
          <a:prstGeom prst="rect">
            <a:avLst/>
          </a:prstGeom>
          <a:noFill/>
          <a:ln w="9525">
            <a:noFill/>
            <a:miter lim="800000"/>
            <a:headEnd/>
            <a:tailEnd/>
          </a:ln>
        </p:spPr>
        <p:txBody>
          <a:bodyPr wrap="none">
            <a:spAutoFit/>
          </a:bodyPr>
          <a:lstStyle/>
          <a:p>
            <a:r>
              <a:rPr lang="pt-BR"/>
              <a:t>Margotto, PR, 2012</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dirty="0" smtClean="0"/>
              <a:t>Resultados</a:t>
            </a:r>
            <a:endParaRPr lang="pt-BR" dirty="0"/>
          </a:p>
        </p:txBody>
      </p:sp>
      <p:sp>
        <p:nvSpPr>
          <p:cNvPr id="30722" name="Espaço Reservado para Conteúdo 2"/>
          <p:cNvSpPr>
            <a:spLocks noGrp="1"/>
          </p:cNvSpPr>
          <p:nvPr>
            <p:ph sz="quarter" idx="1"/>
          </p:nvPr>
        </p:nvSpPr>
        <p:spPr>
          <a:xfrm>
            <a:off x="457200" y="1600200"/>
            <a:ext cx="7467600" cy="4873625"/>
          </a:xfrm>
        </p:spPr>
        <p:txBody>
          <a:bodyPr/>
          <a:lstStyle/>
          <a:p>
            <a:pPr eaLnBrk="1" hangingPunct="1"/>
            <a:r>
              <a:rPr lang="pt-BR" smtClean="0"/>
              <a:t>Para calcular os tempos de execução de ambos os procedimentos para um subconjunto de 50 recém-nascidos, um segundo investigador cronometrou as medições de BT.</a:t>
            </a:r>
          </a:p>
          <a:p>
            <a:pPr eaLnBrk="1" hangingPunct="1"/>
            <a:r>
              <a:rPr lang="pt-BR" smtClean="0">
                <a:solidFill>
                  <a:srgbClr val="0000CC"/>
                </a:solidFill>
              </a:rPr>
              <a:t>O tempo médio para uma medição de BTc foi de 41,2 (5,0) seg (intervalo: 38-55 seg) para o BiliCheck e 19,2 (2,6) seg (intervalo: 16-25 seg) para JM-103</a:t>
            </a:r>
          </a:p>
          <a:p>
            <a:pPr eaLnBrk="1" hangingPunct="1"/>
            <a:r>
              <a:rPr lang="pt-BR" smtClean="0">
                <a:solidFill>
                  <a:srgbClr val="0000CC"/>
                </a:solidFill>
              </a:rPr>
              <a:t>O tempo mais longo para o BiliCheck foi principalmente devido ao procedimento de calibração</a:t>
            </a: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dirty="0" smtClean="0"/>
              <a:t>Discussão</a:t>
            </a:r>
            <a:endParaRPr lang="pt-BR" dirty="0"/>
          </a:p>
        </p:txBody>
      </p:sp>
      <p:sp>
        <p:nvSpPr>
          <p:cNvPr id="31746" name="Espaço Reservado para Conteúdo 2"/>
          <p:cNvSpPr>
            <a:spLocks noGrp="1"/>
          </p:cNvSpPr>
          <p:nvPr>
            <p:ph sz="quarter" idx="1"/>
          </p:nvPr>
        </p:nvSpPr>
        <p:spPr>
          <a:xfrm>
            <a:off x="457200" y="1600200"/>
            <a:ext cx="7467600" cy="4873625"/>
          </a:xfrm>
        </p:spPr>
        <p:txBody>
          <a:bodyPr/>
          <a:lstStyle/>
          <a:p>
            <a:pPr eaLnBrk="1" hangingPunct="1">
              <a:lnSpc>
                <a:spcPct val="80000"/>
              </a:lnSpc>
            </a:pPr>
            <a:r>
              <a:rPr lang="pt-BR" sz="2200" smtClean="0"/>
              <a:t>O Comitê de Especialistas em hiperbilirrubinemia grave, a(Sociedade Européia e a Academia Americana de Pediatria) publicou recomendações detalhadas, enfatizando a importância da avaliação universal e sistemática do risco de hiperbilirrubinemia grave, sugerindo que uma abordagem baseada em sistemas para prevenir hiperbilirrubinemia neonatal grave deve ser implementado em todas as unidades de parto seguido da continuidade do atendimento ambulatorial. </a:t>
            </a:r>
          </a:p>
          <a:p>
            <a:pPr eaLnBrk="1" hangingPunct="1">
              <a:lnSpc>
                <a:spcPct val="80000"/>
              </a:lnSpc>
            </a:pPr>
            <a:r>
              <a:rPr lang="pt-BR" sz="2200" smtClean="0"/>
              <a:t>Portanto, a identificação de recém-nascidos em risco de hiperbilirrubinemia grave ainda é um dos problemas mais desafiadores para o neonatologista.</a:t>
            </a:r>
          </a:p>
          <a:p>
            <a:pPr eaLnBrk="1" hangingPunct="1">
              <a:lnSpc>
                <a:spcPct val="80000"/>
              </a:lnSpc>
            </a:pPr>
            <a:r>
              <a:rPr lang="pt-BR" sz="2200" smtClean="0"/>
              <a:t>O uso da medição de BT antes da alta hospitalar reduziu o número de RN com níveis muito elevados de bilirrubina, mas aparentemente, não reduziu a incidência de kernicterus.</a:t>
            </a:r>
          </a:p>
          <a:p>
            <a:pPr eaLnBrk="1" hangingPunct="1">
              <a:lnSpc>
                <a:spcPct val="80000"/>
              </a:lnSpc>
            </a:pPr>
            <a:endParaRPr lang="pt-BR" sz="2200" smtClean="0"/>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dirty="0" smtClean="0"/>
              <a:t>Discussão</a:t>
            </a:r>
            <a:endParaRPr lang="pt-BR" dirty="0"/>
          </a:p>
        </p:txBody>
      </p:sp>
      <p:sp>
        <p:nvSpPr>
          <p:cNvPr id="32770" name="Espaço Reservado para Conteúdo 2"/>
          <p:cNvSpPr>
            <a:spLocks noGrp="1"/>
          </p:cNvSpPr>
          <p:nvPr>
            <p:ph sz="quarter" idx="1"/>
          </p:nvPr>
        </p:nvSpPr>
        <p:spPr>
          <a:xfrm>
            <a:off x="457200" y="1600200"/>
            <a:ext cx="7467600" cy="4873625"/>
          </a:xfrm>
        </p:spPr>
        <p:txBody>
          <a:bodyPr/>
          <a:lstStyle/>
          <a:p>
            <a:pPr eaLnBrk="1" hangingPunct="1">
              <a:lnSpc>
                <a:spcPct val="80000"/>
              </a:lnSpc>
            </a:pPr>
            <a:r>
              <a:rPr lang="pt-BR" sz="2000" smtClean="0"/>
              <a:t>A dosagem de BTc foi usada para evitar medições de BT reduzindo a dor e os riscos deste procedimento, aumentando progressivamente nos últimos anos. </a:t>
            </a:r>
          </a:p>
          <a:p>
            <a:pPr eaLnBrk="1" hangingPunct="1">
              <a:lnSpc>
                <a:spcPct val="80000"/>
              </a:lnSpc>
            </a:pPr>
            <a:r>
              <a:rPr lang="pt-BR" sz="2000" smtClean="0"/>
              <a:t>Recentemente foi validado o gráfico de BTc em um grande estudo prospectivo italiano, mostrando que 100% de sensibilidade pode ser obtida com medidas de BTc somente após 48 horas de vida, utilizando o percentil 75</a:t>
            </a:r>
            <a:r>
              <a:rPr lang="pt-BR" sz="2000" baseline="30000" smtClean="0"/>
              <a:t>22</a:t>
            </a:r>
            <a:r>
              <a:rPr lang="pt-BR" sz="2000" smtClean="0"/>
              <a:t>.</a:t>
            </a:r>
          </a:p>
          <a:p>
            <a:pPr eaLnBrk="1" hangingPunct="1">
              <a:lnSpc>
                <a:spcPct val="80000"/>
              </a:lnSpc>
            </a:pPr>
            <a:r>
              <a:rPr lang="pt-BR" sz="2000" smtClean="0"/>
              <a:t>No entanto, dois trabalhos recentes da Carolina do Sul e Canadá levantaram algumas preocupações em relação aos resultados falso-negativos da medição pré-alta de BTc</a:t>
            </a:r>
            <a:r>
              <a:rPr lang="pt-BR" sz="2000" baseline="30000" smtClean="0"/>
              <a:t>29,30</a:t>
            </a:r>
            <a:r>
              <a:rPr lang="pt-BR" sz="2000" smtClean="0"/>
              <a:t>. </a:t>
            </a:r>
          </a:p>
          <a:p>
            <a:pPr eaLnBrk="1" hangingPunct="1">
              <a:lnSpc>
                <a:spcPct val="80000"/>
              </a:lnSpc>
            </a:pPr>
            <a:r>
              <a:rPr lang="pt-BR" sz="2000" smtClean="0"/>
              <a:t>Além disso, </a:t>
            </a:r>
            <a:r>
              <a:rPr lang="pt-BR" sz="2000" smtClean="0">
                <a:solidFill>
                  <a:srgbClr val="FF3300"/>
                </a:solidFill>
              </a:rPr>
              <a:t>não é conhecido se o gráfico de BTc desenvolvido com medidas obtidas com o BiliCheck poderia ter o mesmo valor preditivo quando outros bilirrubinômetros transcutâneo diferentes forem usados.</a:t>
            </a:r>
          </a:p>
          <a:p>
            <a:pPr eaLnBrk="1" hangingPunct="1">
              <a:lnSpc>
                <a:spcPct val="80000"/>
              </a:lnSpc>
            </a:pPr>
            <a:r>
              <a:rPr lang="pt-BR" sz="2000" smtClean="0">
                <a:solidFill>
                  <a:srgbClr val="0000CC"/>
                </a:solidFill>
              </a:rPr>
              <a:t>O presente estudo foi realizado por esta razão, a fim de comparar a capacidade preditiva do BiliCheck vs JM-103 usando o gráfico   de BTc dos autores construído com o BiliCheck.</a:t>
            </a:r>
          </a:p>
          <a:p>
            <a:pPr eaLnBrk="1" hangingPunct="1">
              <a:lnSpc>
                <a:spcPct val="80000"/>
              </a:lnSpc>
            </a:pPr>
            <a:endParaRPr lang="pt-BR" sz="2000" smtClean="0">
              <a:solidFill>
                <a:srgbClr val="0000CC"/>
              </a:solidFill>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dirty="0" smtClean="0"/>
              <a:t>Discussão</a:t>
            </a:r>
            <a:endParaRPr lang="pt-BR" dirty="0"/>
          </a:p>
        </p:txBody>
      </p:sp>
      <p:sp>
        <p:nvSpPr>
          <p:cNvPr id="33794" name="Espaço Reservado para Conteúdo 2"/>
          <p:cNvSpPr>
            <a:spLocks noGrp="1"/>
          </p:cNvSpPr>
          <p:nvPr>
            <p:ph sz="quarter" idx="1"/>
          </p:nvPr>
        </p:nvSpPr>
        <p:spPr>
          <a:xfrm>
            <a:off x="457200" y="1600200"/>
            <a:ext cx="7467600" cy="4873625"/>
          </a:xfrm>
        </p:spPr>
        <p:txBody>
          <a:bodyPr/>
          <a:lstStyle/>
          <a:p>
            <a:pPr eaLnBrk="1" hangingPunct="1"/>
            <a:r>
              <a:rPr lang="pt-BR" smtClean="0">
                <a:solidFill>
                  <a:srgbClr val="0000CC"/>
                </a:solidFill>
              </a:rPr>
              <a:t>O estudo mostrou 100% de sensibilidade com medições após 60h de vida para ambos os dispositivos, sendo que o JM-103 mostrou menos resultados falsos positivo</a:t>
            </a:r>
          </a:p>
          <a:p>
            <a:pPr eaLnBrk="1" hangingPunct="1"/>
            <a:r>
              <a:rPr lang="pt-BR" smtClean="0"/>
              <a:t>Nas primeiras 60h de vida houve resultados falso-negativos com ambos os dispositivos (2 com BiliCheck e 3 com JM-103), e </a:t>
            </a:r>
            <a:r>
              <a:rPr lang="pt-BR" smtClean="0">
                <a:solidFill>
                  <a:srgbClr val="0000CC"/>
                </a:solidFill>
              </a:rPr>
              <a:t>com o JM-103 houve menos falso-positivos</a:t>
            </a:r>
          </a:p>
          <a:p>
            <a:pPr eaLnBrk="1" hangingPunct="1"/>
            <a:r>
              <a:rPr lang="pt-BR" smtClean="0"/>
              <a:t>Além disso, </a:t>
            </a:r>
            <a:r>
              <a:rPr lang="pt-BR" smtClean="0">
                <a:solidFill>
                  <a:srgbClr val="0000CC"/>
                </a:solidFill>
              </a:rPr>
              <a:t>JM-103 foi menos demorado e menos dispendioso por causa da ausência de materiais de consumo</a:t>
            </a: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dirty="0" smtClean="0"/>
              <a:t>Discussão</a:t>
            </a:r>
            <a:endParaRPr lang="pt-BR" dirty="0"/>
          </a:p>
        </p:txBody>
      </p:sp>
      <p:sp>
        <p:nvSpPr>
          <p:cNvPr id="34818" name="Espaço Reservado para Conteúdo 2"/>
          <p:cNvSpPr>
            <a:spLocks noGrp="1"/>
          </p:cNvSpPr>
          <p:nvPr>
            <p:ph sz="quarter" idx="1"/>
          </p:nvPr>
        </p:nvSpPr>
        <p:spPr>
          <a:xfrm>
            <a:off x="457200" y="1600200"/>
            <a:ext cx="7467600" cy="4873625"/>
          </a:xfrm>
        </p:spPr>
        <p:txBody>
          <a:bodyPr/>
          <a:lstStyle/>
          <a:p>
            <a:pPr eaLnBrk="1" hangingPunct="1">
              <a:lnSpc>
                <a:spcPct val="80000"/>
              </a:lnSpc>
            </a:pPr>
            <a:r>
              <a:rPr lang="pt-BR" sz="1900" smtClean="0"/>
              <a:t>Os presentes dados  mostram necessidade de </a:t>
            </a:r>
            <a:r>
              <a:rPr lang="pt-BR" sz="1900" smtClean="0">
                <a:solidFill>
                  <a:srgbClr val="FF3300"/>
                </a:solidFill>
              </a:rPr>
              <a:t>cautela quando as medições de BTc e o uso de gráficos são utilizados como ferramentas de previsão de hiperbilirrubinemia para alta precoce (&lt;60h). </a:t>
            </a:r>
          </a:p>
          <a:p>
            <a:pPr eaLnBrk="1" hangingPunct="1">
              <a:lnSpc>
                <a:spcPct val="80000"/>
              </a:lnSpc>
            </a:pPr>
            <a:r>
              <a:rPr lang="pt-BR" sz="1900" smtClean="0"/>
              <a:t>Enquanto a experiência anterior com BiliCheck  apresentou o melhor valor preditivo após 48 horas de vida, no presente trabalho, houve um falso negativo com ambos os dispositivos entre 48 e 60h de vida</a:t>
            </a:r>
          </a:p>
          <a:p>
            <a:pPr eaLnBrk="1" hangingPunct="1">
              <a:lnSpc>
                <a:spcPct val="80000"/>
              </a:lnSpc>
            </a:pPr>
            <a:r>
              <a:rPr lang="pt-BR" sz="1900" smtClean="0"/>
              <a:t>Estes resultados falsos negativos não teriam sido  identificados, mesmo com fatores de risco para a hiperbilirrubinemia, sugerido por Keren et al. e por Maisels et al, foram avaliados. </a:t>
            </a:r>
          </a:p>
          <a:p>
            <a:pPr eaLnBrk="1" hangingPunct="1">
              <a:lnSpc>
                <a:spcPct val="80000"/>
              </a:lnSpc>
            </a:pPr>
            <a:r>
              <a:rPr lang="pt-BR" sz="1900" smtClean="0"/>
              <a:t>Na verdade, ambos os bebês eram brancos, do sexo masculino, nascido de parto vaginal com 36 e 37 semanas de gestação, e teve um curso clínico normal nas primeiras 72h de vida. Alimentação com seio materno e mamadeira e tiveram uma perda de peso normal (&lt;7%). Eles receberam alta em 72h de vida e foram triados 48h depois, atingindo o seu nível máximo de bilirrubina (17,2 mg/dL) em 85 a 98h de vida.</a:t>
            </a: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dirty="0" smtClean="0"/>
              <a:t>Discussão</a:t>
            </a:r>
            <a:endParaRPr lang="pt-BR" dirty="0"/>
          </a:p>
        </p:txBody>
      </p:sp>
      <p:sp>
        <p:nvSpPr>
          <p:cNvPr id="35842" name="Espaço Reservado para Conteúdo 2"/>
          <p:cNvSpPr>
            <a:spLocks noGrp="1"/>
          </p:cNvSpPr>
          <p:nvPr>
            <p:ph sz="quarter" idx="1"/>
          </p:nvPr>
        </p:nvSpPr>
        <p:spPr>
          <a:xfrm>
            <a:off x="457200" y="1600200"/>
            <a:ext cx="8147050" cy="4873625"/>
          </a:xfrm>
        </p:spPr>
        <p:txBody>
          <a:bodyPr/>
          <a:lstStyle/>
          <a:p>
            <a:pPr eaLnBrk="1" hangingPunct="1"/>
            <a:r>
              <a:rPr lang="pt-BR" smtClean="0"/>
              <a:t>Este estudo tem algumas limitações: não é um estudo de base populacional, pois o recrutamento foi baseado na prática clínica, que inclui a grande maioria dos RN caucasianos, e a incidência de hiperbilirrubinemia significativa é baixa.</a:t>
            </a:r>
          </a:p>
          <a:p>
            <a:pPr eaLnBrk="1" hangingPunct="1"/>
            <a:r>
              <a:rPr lang="pt-BR" smtClean="0"/>
              <a:t>Seus pontos fortes são o seu forte </a:t>
            </a:r>
            <a:r>
              <a:rPr lang="pt-BR" i="1" smtClean="0"/>
              <a:t>design</a:t>
            </a:r>
            <a:r>
              <a:rPr lang="pt-BR" smtClean="0"/>
              <a:t> e à alta taxa de acompanhamento dos RN estudados.</a:t>
            </a:r>
          </a:p>
          <a:p>
            <a:pPr eaLnBrk="1" hangingPunct="1"/>
            <a:r>
              <a:rPr lang="pt-BR" smtClean="0"/>
              <a:t>Todos os RN foram encaminhados ao atendimento ambulatorial para avaliação clínica após a alta, e não foi notado nenhum caso de readmissão por hiperbilirrubinemia.</a:t>
            </a:r>
          </a:p>
        </p:txBody>
      </p:sp>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pPr algn="ctr" eaLnBrk="1" fontAlgn="auto" hangingPunct="1">
              <a:spcAft>
                <a:spcPts val="0"/>
              </a:spcAft>
              <a:defRPr/>
            </a:pPr>
            <a:r>
              <a:rPr lang="pt-BR" dirty="0" smtClean="0"/>
              <a:t>Conclusão</a:t>
            </a:r>
            <a:endParaRPr lang="pt-BR" dirty="0"/>
          </a:p>
        </p:txBody>
      </p:sp>
      <p:sp>
        <p:nvSpPr>
          <p:cNvPr id="36866" name="Espaço Reservado para Conteúdo 2"/>
          <p:cNvSpPr>
            <a:spLocks noGrp="1"/>
          </p:cNvSpPr>
          <p:nvPr>
            <p:ph sz="quarter" idx="1"/>
          </p:nvPr>
        </p:nvSpPr>
        <p:spPr>
          <a:xfrm>
            <a:off x="457200" y="1600200"/>
            <a:ext cx="7467600" cy="4873625"/>
          </a:xfrm>
        </p:spPr>
        <p:txBody>
          <a:bodyPr/>
          <a:lstStyle/>
          <a:p>
            <a:pPr eaLnBrk="1" hangingPunct="1"/>
            <a:r>
              <a:rPr lang="pt-BR" sz="2200" smtClean="0"/>
              <a:t>O presente estudo  mostrou que o BiliCheck e JM-103 podem ser usados para as medições da BTc para excluir hiperbilirrubinemia significativa após 60h de vida.</a:t>
            </a:r>
          </a:p>
          <a:p>
            <a:pPr eaLnBrk="1" hangingPunct="1"/>
            <a:r>
              <a:rPr lang="pt-BR" sz="2200" smtClean="0"/>
              <a:t>No entanto, na experiência dos autores, sugere que o rastreio pré-alta para hiperbilirrubinemia só deve ser considerada como o primeiro passo de um longo percurso, que só termina após um seguimento preciso durante os primeiros dias após a alta.</a:t>
            </a:r>
          </a:p>
          <a:p>
            <a:pPr eaLnBrk="1" hangingPunct="1"/>
            <a:r>
              <a:rPr lang="pt-BR" sz="2200" smtClean="0"/>
              <a:t>Portanto, os autores estão de  acordo com Fay et al</a:t>
            </a:r>
            <a:r>
              <a:rPr lang="pt-BR" sz="2200" baseline="30000" smtClean="0"/>
              <a:t>26</a:t>
            </a:r>
            <a:r>
              <a:rPr lang="pt-BR" sz="2200" smtClean="0"/>
              <a:t> quando afirmam que o </a:t>
            </a:r>
            <a:r>
              <a:rPr lang="pt-BR" sz="2200" i="1" smtClean="0"/>
              <a:t>follow-up</a:t>
            </a:r>
            <a:r>
              <a:rPr lang="pt-BR" sz="2200" smtClean="0"/>
              <a:t> para hiperbilirrubinemia não deve ser desencorajado pela prática de triagem de risco, sem expor os RN a riscos desnecessários e injustificados.</a:t>
            </a:r>
          </a:p>
        </p:txBody>
      </p:sp>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889" name="Picture 4"/>
          <p:cNvPicPr>
            <a:picLocks noChangeAspect="1" noChangeArrowheads="1"/>
          </p:cNvPicPr>
          <p:nvPr/>
        </p:nvPicPr>
        <p:blipFill>
          <a:blip r:embed="rId2"/>
          <a:srcRect/>
          <a:stretch>
            <a:fillRect/>
          </a:stretch>
        </p:blipFill>
        <p:spPr bwMode="auto">
          <a:xfrm>
            <a:off x="684213" y="0"/>
            <a:ext cx="7343775" cy="3422650"/>
          </a:xfrm>
          <a:prstGeom prst="rect">
            <a:avLst/>
          </a:prstGeom>
          <a:noFill/>
          <a:ln w="9525">
            <a:noFill/>
            <a:miter lim="800000"/>
            <a:headEnd/>
            <a:tailEnd/>
          </a:ln>
        </p:spPr>
      </p:pic>
      <p:pic>
        <p:nvPicPr>
          <p:cNvPr id="37890" name="Picture 5"/>
          <p:cNvPicPr>
            <a:picLocks noChangeAspect="1" noChangeArrowheads="1"/>
          </p:cNvPicPr>
          <p:nvPr/>
        </p:nvPicPr>
        <p:blipFill>
          <a:blip r:embed="rId3"/>
          <a:srcRect/>
          <a:stretch>
            <a:fillRect/>
          </a:stretch>
        </p:blipFill>
        <p:spPr bwMode="auto">
          <a:xfrm>
            <a:off x="684213" y="3357563"/>
            <a:ext cx="7353300" cy="3500437"/>
          </a:xfrm>
          <a:prstGeom prst="rect">
            <a:avLst/>
          </a:prstGeom>
          <a:noFill/>
          <a:ln w="9525">
            <a:noFill/>
            <a:miter lim="800000"/>
            <a:headEnd/>
            <a:tailEnd/>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3" name="Picture 4"/>
          <p:cNvPicPr>
            <a:picLocks noChangeAspect="1" noChangeArrowheads="1"/>
          </p:cNvPicPr>
          <p:nvPr/>
        </p:nvPicPr>
        <p:blipFill>
          <a:blip r:embed="rId2"/>
          <a:srcRect/>
          <a:stretch>
            <a:fillRect/>
          </a:stretch>
        </p:blipFill>
        <p:spPr bwMode="auto">
          <a:xfrm>
            <a:off x="723900" y="835025"/>
            <a:ext cx="7696200" cy="5189538"/>
          </a:xfrm>
          <a:prstGeom prst="rect">
            <a:avLst/>
          </a:prstGeom>
          <a:noFill/>
          <a:ln w="9525">
            <a:noFill/>
            <a:miter lim="800000"/>
            <a:headEnd/>
            <a:tailEnd/>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9937" name="Picture 4"/>
          <p:cNvPicPr>
            <a:picLocks noChangeAspect="1" noChangeArrowheads="1"/>
          </p:cNvPicPr>
          <p:nvPr/>
        </p:nvPicPr>
        <p:blipFill>
          <a:blip r:embed="rId2"/>
          <a:srcRect/>
          <a:stretch>
            <a:fillRect/>
          </a:stretch>
        </p:blipFill>
        <p:spPr bwMode="auto">
          <a:xfrm>
            <a:off x="819150" y="682625"/>
            <a:ext cx="7505700" cy="5494338"/>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61" name="Picture 4"/>
          <p:cNvPicPr>
            <a:picLocks noChangeAspect="1" noChangeArrowheads="1"/>
          </p:cNvPicPr>
          <p:nvPr/>
        </p:nvPicPr>
        <p:blipFill>
          <a:blip r:embed="rId2"/>
          <a:srcRect/>
          <a:stretch>
            <a:fillRect/>
          </a:stretch>
        </p:blipFill>
        <p:spPr bwMode="auto">
          <a:xfrm>
            <a:off x="792163" y="914400"/>
            <a:ext cx="7559675" cy="5029200"/>
          </a:xfrm>
          <a:prstGeom prst="rect">
            <a:avLst/>
          </a:prstGeom>
          <a:noFill/>
          <a:ln w="9525">
            <a:noFill/>
            <a:miter lim="800000"/>
            <a:headEnd/>
            <a:tailEnd/>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985" name="Picture 4"/>
          <p:cNvPicPr>
            <a:picLocks noChangeAspect="1" noChangeArrowheads="1"/>
          </p:cNvPicPr>
          <p:nvPr/>
        </p:nvPicPr>
        <p:blipFill>
          <a:blip r:embed="rId2"/>
          <a:srcRect/>
          <a:stretch>
            <a:fillRect/>
          </a:stretch>
        </p:blipFill>
        <p:spPr bwMode="auto">
          <a:xfrm>
            <a:off x="677863" y="823913"/>
            <a:ext cx="7788275" cy="5211762"/>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3009" name="Picture 4"/>
          <p:cNvPicPr>
            <a:picLocks noChangeAspect="1" noChangeArrowheads="1"/>
          </p:cNvPicPr>
          <p:nvPr/>
        </p:nvPicPr>
        <p:blipFill>
          <a:blip r:embed="rId2"/>
          <a:srcRect/>
          <a:stretch>
            <a:fillRect/>
          </a:stretch>
        </p:blipFill>
        <p:spPr bwMode="auto">
          <a:xfrm>
            <a:off x="873125" y="1303338"/>
            <a:ext cx="7399338" cy="4251325"/>
          </a:xfrm>
          <a:prstGeom prst="rect">
            <a:avLst/>
          </a:prstGeom>
          <a:noFill/>
          <a:ln w="9525">
            <a:noFill/>
            <a:miter lim="800000"/>
            <a:headEnd/>
            <a:tailEnd/>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3" name="Rectangle 4"/>
          <p:cNvSpPr>
            <a:spLocks noGrp="1"/>
          </p:cNvSpPr>
          <p:nvPr>
            <p:ph type="body" idx="4294967295"/>
          </p:nvPr>
        </p:nvSpPr>
        <p:spPr>
          <a:xfrm>
            <a:off x="684213" y="765175"/>
            <a:ext cx="7467600" cy="4873625"/>
          </a:xfrm>
        </p:spPr>
        <p:txBody>
          <a:bodyPr/>
          <a:lstStyle/>
          <a:p>
            <a:pPr algn="ctr">
              <a:buFont typeface="Wingdings" pitchFamily="2" charset="2"/>
              <a:buNone/>
            </a:pPr>
            <a:r>
              <a:rPr lang="pt-BR" sz="3200" smtClean="0">
                <a:solidFill>
                  <a:srgbClr val="0000CC"/>
                </a:solidFill>
              </a:rPr>
              <a:t>Nota do Editor do site </a:t>
            </a:r>
            <a:r>
              <a:rPr lang="pt-BR" sz="3200" smtClean="0">
                <a:solidFill>
                  <a:srgbClr val="0000CC"/>
                </a:solidFill>
                <a:hlinkClick r:id="rId2"/>
              </a:rPr>
              <a:t>www.paulomargotto.com.br</a:t>
            </a:r>
            <a:r>
              <a:rPr lang="pt-BR" sz="3200" smtClean="0">
                <a:solidFill>
                  <a:srgbClr val="0000CC"/>
                </a:solidFill>
              </a:rPr>
              <a:t> , Dr. Paulo R. Margotto</a:t>
            </a:r>
            <a:br>
              <a:rPr lang="pt-BR" sz="3200" smtClean="0">
                <a:solidFill>
                  <a:srgbClr val="0000CC"/>
                </a:solidFill>
              </a:rPr>
            </a:br>
            <a:r>
              <a:rPr lang="pt-BR" sz="3200" smtClean="0">
                <a:solidFill>
                  <a:srgbClr val="0000CC"/>
                </a:solidFill>
              </a:rPr>
              <a:t>Estudando juntos!</a:t>
            </a:r>
          </a:p>
        </p:txBody>
      </p:sp>
      <p:sp>
        <p:nvSpPr>
          <p:cNvPr id="44034" name="Rectangle 5"/>
          <p:cNvSpPr>
            <a:spLocks noChangeArrowheads="1"/>
          </p:cNvSpPr>
          <p:nvPr/>
        </p:nvSpPr>
        <p:spPr bwMode="auto">
          <a:xfrm>
            <a:off x="468313" y="3213100"/>
            <a:ext cx="7559675" cy="1739900"/>
          </a:xfrm>
          <a:prstGeom prst="rect">
            <a:avLst/>
          </a:prstGeom>
          <a:noFill/>
          <a:ln w="9525">
            <a:noFill/>
            <a:miter lim="800000"/>
            <a:headEnd/>
            <a:tailEnd/>
          </a:ln>
        </p:spPr>
        <p:txBody>
          <a:bodyPr>
            <a:spAutoFit/>
          </a:bodyPr>
          <a:lstStyle/>
          <a:p>
            <a:pPr algn="ctr"/>
            <a:r>
              <a:rPr lang="pt-PT" b="1" i="1">
                <a:solidFill>
                  <a:srgbClr val="0000CC"/>
                </a:solidFill>
              </a:rPr>
              <a:t>A Academia Americana de Pediatria também considera o uso da</a:t>
            </a:r>
          </a:p>
          <a:p>
            <a:pPr algn="ctr"/>
            <a:r>
              <a:rPr lang="pt-PT" b="1" i="1">
                <a:solidFill>
                  <a:srgbClr val="0000CC"/>
                </a:solidFill>
              </a:rPr>
              <a:t>bilirrubina transcutânea  (TcB) como uma alternativa</a:t>
            </a:r>
            <a:br>
              <a:rPr lang="pt-PT" b="1" i="1">
                <a:solidFill>
                  <a:srgbClr val="0000CC"/>
                </a:solidFill>
              </a:rPr>
            </a:br>
            <a:r>
              <a:rPr lang="pt-PT" b="1" i="1">
                <a:solidFill>
                  <a:srgbClr val="0000CC"/>
                </a:solidFill>
              </a:rPr>
              <a:t>à medição da bilirrubina sérica (TSB) e os resultados</a:t>
            </a:r>
            <a:br>
              <a:rPr lang="pt-PT" b="1" i="1">
                <a:solidFill>
                  <a:srgbClr val="0000CC"/>
                </a:solidFill>
              </a:rPr>
            </a:br>
            <a:r>
              <a:rPr lang="pt-PT" b="1" i="1">
                <a:solidFill>
                  <a:srgbClr val="0000CC"/>
                </a:solidFill>
              </a:rPr>
              <a:t>dos trabalhos confirmaram o valor da bilirrubinometria transcutânea</a:t>
            </a:r>
          </a:p>
          <a:p>
            <a:pPr algn="ctr"/>
            <a:r>
              <a:rPr lang="pt-PT" b="1" i="1">
                <a:solidFill>
                  <a:srgbClr val="0000CC"/>
                </a:solidFill>
              </a:rPr>
              <a:t>(De Luca D et al, 2009)</a:t>
            </a:r>
            <a:r>
              <a:rPr lang="pt-BR">
                <a:solidFill>
                  <a:srgbClr val="0000CC"/>
                </a:solidFill>
              </a:rPr>
              <a:t> </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Rectangle 4"/>
          <p:cNvSpPr>
            <a:spLocks noGrp="1" noChangeArrowheads="1"/>
          </p:cNvSpPr>
          <p:nvPr>
            <p:ph type="body" idx="4294967295"/>
          </p:nvPr>
        </p:nvSpPr>
        <p:spPr>
          <a:xfrm>
            <a:off x="684213" y="0"/>
            <a:ext cx="7467600" cy="4873625"/>
          </a:xfrm>
        </p:spPr>
        <p:txBody>
          <a:bodyPr/>
          <a:lstStyle/>
          <a:p>
            <a:pPr algn="ctr" eaLnBrk="1" hangingPunct="1">
              <a:spcBef>
                <a:spcPct val="0"/>
              </a:spcBef>
              <a:buClrTx/>
              <a:buSzTx/>
              <a:buFontTx/>
              <a:buNone/>
            </a:pPr>
            <a:r>
              <a:rPr lang="pt-BR" sz="1800" b="1" smtClean="0"/>
              <a:t>Do estudo de Romagnoli C</a:t>
            </a:r>
            <a:r>
              <a:rPr lang="pt-BR" sz="1800" smtClean="0"/>
              <a:t>, Tiberi E, Barone G, De Curtis M, Regoli D, et al. Validation of  transcutaneous bilirubin nomogram  in identifying  neonates  not  at  risk  of hyperbilirubinaemia: A  prospective,  observational,multicenter study. </a:t>
            </a:r>
            <a:r>
              <a:rPr lang="pt-BR" sz="1800" b="1" smtClean="0"/>
              <a:t>Early Hum Dev 2012, 88:51–55.</a:t>
            </a:r>
            <a:r>
              <a:rPr lang="pt-BR" sz="1800" smtClean="0"/>
              <a:t> </a:t>
            </a:r>
          </a:p>
        </p:txBody>
      </p:sp>
      <p:pic>
        <p:nvPicPr>
          <p:cNvPr id="45058" name="Picture 5"/>
          <p:cNvPicPr>
            <a:picLocks noChangeAspect="1" noChangeArrowheads="1"/>
          </p:cNvPicPr>
          <p:nvPr/>
        </p:nvPicPr>
        <p:blipFill>
          <a:blip r:embed="rId2"/>
          <a:srcRect/>
          <a:stretch>
            <a:fillRect/>
          </a:stretch>
        </p:blipFill>
        <p:spPr bwMode="auto">
          <a:xfrm>
            <a:off x="0" y="1601788"/>
            <a:ext cx="5327650" cy="5256212"/>
          </a:xfrm>
          <a:prstGeom prst="rect">
            <a:avLst/>
          </a:prstGeom>
          <a:noFill/>
          <a:ln w="9525">
            <a:noFill/>
            <a:miter lim="800000"/>
            <a:headEnd/>
            <a:tailEnd/>
          </a:ln>
        </p:spPr>
      </p:pic>
      <p:sp>
        <p:nvSpPr>
          <p:cNvPr id="45059" name="Text Box 6"/>
          <p:cNvSpPr txBox="1">
            <a:spLocks noChangeArrowheads="1"/>
          </p:cNvSpPr>
          <p:nvPr/>
        </p:nvSpPr>
        <p:spPr bwMode="auto">
          <a:xfrm>
            <a:off x="4902200" y="3429000"/>
            <a:ext cx="4025900" cy="1127125"/>
          </a:xfrm>
          <a:prstGeom prst="rect">
            <a:avLst/>
          </a:prstGeom>
          <a:noFill/>
          <a:ln w="9525">
            <a:noFill/>
            <a:miter lim="800000"/>
            <a:headEnd/>
            <a:tailEnd/>
          </a:ln>
        </p:spPr>
        <p:txBody>
          <a:bodyPr wrap="none">
            <a:spAutoFit/>
          </a:bodyPr>
          <a:lstStyle/>
          <a:p>
            <a:pPr algn="ctr"/>
            <a:r>
              <a:rPr lang="pt-BR" sz="1700" b="1">
                <a:solidFill>
                  <a:srgbClr val="0000CC"/>
                </a:solidFill>
              </a:rPr>
              <a:t> Este foi o Nomograma (obtido com o</a:t>
            </a:r>
          </a:p>
          <a:p>
            <a:pPr algn="ctr"/>
            <a:r>
              <a:rPr lang="pt-BR" sz="1700" b="1">
                <a:solidFill>
                  <a:srgbClr val="0000CC"/>
                </a:solidFill>
              </a:rPr>
              <a:t>BiliCheck) usado no</a:t>
            </a:r>
          </a:p>
          <a:p>
            <a:pPr algn="ctr"/>
            <a:r>
              <a:rPr lang="pt-BR" sz="1700" b="1">
                <a:solidFill>
                  <a:srgbClr val="0000CC"/>
                </a:solidFill>
              </a:rPr>
              <a:t>presente estudo na avaliação</a:t>
            </a:r>
          </a:p>
          <a:p>
            <a:pPr algn="ctr"/>
            <a:r>
              <a:rPr lang="pt-BR" sz="1700" b="1">
                <a:solidFill>
                  <a:srgbClr val="0000CC"/>
                </a:solidFill>
              </a:rPr>
              <a:t>do BiliCheck e JM-1003</a:t>
            </a:r>
          </a:p>
        </p:txBody>
      </p:sp>
    </p:spTree>
  </p:cSld>
  <p:clrMapOvr>
    <a:masterClrMapping/>
  </p:clrMapOvr>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6081" name="Rectangle 2"/>
          <p:cNvPicPr>
            <a:picLocks noGrp="1" noChangeArrowheads="1"/>
          </p:cNvPicPr>
          <p:nvPr>
            <p:ph type="title" idx="4294967295"/>
          </p:nvPr>
        </p:nvPicPr>
        <p:blipFill>
          <a:blip r:embed="rId2"/>
          <a:srcRect/>
          <a:stretch>
            <a:fillRect/>
          </a:stretch>
        </p:blipFill>
        <p:spPr bwMode="auto">
          <a:xfrm>
            <a:off x="468313" y="-171450"/>
            <a:ext cx="8242300" cy="1347788"/>
          </a:xfrm>
        </p:spPr>
      </p:pic>
      <p:sp>
        <p:nvSpPr>
          <p:cNvPr id="46082" name="Rectangle 3"/>
          <p:cNvSpPr>
            <a:spLocks noGrp="1"/>
          </p:cNvSpPr>
          <p:nvPr>
            <p:ph type="body" idx="4294967295"/>
          </p:nvPr>
        </p:nvSpPr>
        <p:spPr>
          <a:xfrm>
            <a:off x="395288" y="1412875"/>
            <a:ext cx="8229600" cy="5805488"/>
          </a:xfrm>
        </p:spPr>
        <p:txBody>
          <a:bodyPr lIns="54864" tIns="91440"/>
          <a:lstStyle/>
          <a:p>
            <a:pPr marL="438150" indent="-319088" algn="ctr">
              <a:lnSpc>
                <a:spcPct val="80000"/>
              </a:lnSpc>
              <a:buFont typeface="Wingdings" pitchFamily="2" charset="2"/>
              <a:buNone/>
            </a:pPr>
            <a:r>
              <a:rPr lang="pt-BR" sz="1400" smtClean="0"/>
              <a:t>     </a:t>
            </a:r>
            <a:r>
              <a:rPr lang="pt-BR" sz="1400" b="1" smtClean="0">
                <a:solidFill>
                  <a:srgbClr val="0066FF"/>
                </a:solidFill>
              </a:rPr>
              <a:t>Devemos usar o Bilimapa (Bhutani et al) ou um nomograma a partir da bilirrubimetria transcutânea?</a:t>
            </a:r>
          </a:p>
          <a:p>
            <a:pPr marL="438150" indent="-319088">
              <a:lnSpc>
                <a:spcPct val="80000"/>
              </a:lnSpc>
            </a:pPr>
            <a:r>
              <a:rPr lang="pt-BR" sz="1400" smtClean="0"/>
              <a:t>O nomograma de Bhutani et al é baseado nos valores nos valores específicos por hora da bilirrubina sérica total(TCB),obtidos a partir de 6 horas de vida. É  usado na predição da probabilidade  de subsequente hiperbilirrubinemia e está incluído no Guideline de Hiperbilirrubinemia da Academia Americana de Pediatria.</a:t>
            </a:r>
          </a:p>
          <a:p>
            <a:pPr marL="438150" indent="-319088">
              <a:lnSpc>
                <a:spcPct val="80000"/>
              </a:lnSpc>
            </a:pPr>
            <a:r>
              <a:rPr lang="pt-BR" sz="1400" smtClean="0"/>
              <a:t>No entanto, segundo Maisels e Kring (2006):</a:t>
            </a:r>
          </a:p>
          <a:p>
            <a:pPr marL="438150" indent="-319088">
              <a:lnSpc>
                <a:spcPct val="80000"/>
              </a:lnSpc>
              <a:buFont typeface="Wingdings" pitchFamily="2" charset="2"/>
              <a:buNone/>
            </a:pPr>
            <a:r>
              <a:rPr lang="pt-BR" sz="1400" smtClean="0"/>
              <a:t>     -este nomograma não representa a história natural da bilirrubinemia nos recém-nascidos</a:t>
            </a:r>
          </a:p>
          <a:p>
            <a:pPr marL="438150" indent="-319088">
              <a:lnSpc>
                <a:spcPct val="80000"/>
              </a:lnSpc>
              <a:buFont typeface="Wingdings" pitchFamily="2" charset="2"/>
              <a:buNone/>
            </a:pPr>
            <a:r>
              <a:rPr lang="pt-PT" sz="1400" smtClean="0"/>
              <a:t>    -os níveis TSB usados ​​para criar o nomograma de Bhutani et al incluiu medições realizadas para crianças  antes e depois da alta, até à idade de 6 dias.</a:t>
            </a:r>
            <a:br>
              <a:rPr lang="pt-PT" sz="1400" smtClean="0"/>
            </a:br>
            <a:r>
              <a:rPr lang="pt-PT" sz="1400" smtClean="0"/>
              <a:t>-crianças com os resultados do teste de Coombs direto positivo e aqueles que necessitam de fototerapia antes da idade de 60 horas</a:t>
            </a:r>
            <a:br>
              <a:rPr lang="pt-PT" sz="1400" smtClean="0"/>
            </a:br>
            <a:r>
              <a:rPr lang="pt-PT" sz="1400" smtClean="0"/>
              <a:t>foram excluídos</a:t>
            </a:r>
            <a:endParaRPr lang="pt-BR" sz="1400" smtClean="0"/>
          </a:p>
          <a:p>
            <a:pPr marL="438150" indent="-319088">
              <a:lnSpc>
                <a:spcPct val="80000"/>
              </a:lnSpc>
              <a:buFont typeface="Wingdings" pitchFamily="2" charset="2"/>
              <a:buNone/>
            </a:pPr>
            <a:r>
              <a:rPr lang="pt-BR" sz="1400" smtClean="0"/>
              <a:t>     -</a:t>
            </a:r>
            <a:r>
              <a:rPr lang="pt-PT" sz="1400" smtClean="0"/>
              <a:t>os níveis TSB para o percentil 40 após 48 horas, são muito mais elevados</a:t>
            </a:r>
            <a:br>
              <a:rPr lang="pt-PT" sz="1400" smtClean="0"/>
            </a:br>
            <a:r>
              <a:rPr lang="pt-PT" sz="1400" smtClean="0"/>
              <a:t>que os níveis médios de TSB relatados em qualquer estudo anterior, incluindo valores para população japonesa com aleitamento materno exclusivo.</a:t>
            </a:r>
          </a:p>
          <a:p>
            <a:pPr marL="438150" indent="-319088">
              <a:lnSpc>
                <a:spcPct val="80000"/>
              </a:lnSpc>
              <a:buFont typeface="Wingdings" pitchFamily="2" charset="2"/>
              <a:buNone/>
            </a:pPr>
            <a:r>
              <a:rPr lang="pt-PT" sz="1400" smtClean="0"/>
              <a:t> </a:t>
            </a:r>
            <a:r>
              <a:rPr lang="pt-BR" sz="1400" b="1" smtClean="0">
                <a:solidFill>
                  <a:srgbClr val="FF3300"/>
                </a:solidFill>
              </a:rPr>
              <a:t>O uso do nomograma de Bhutani et al </a:t>
            </a:r>
            <a:r>
              <a:rPr lang="pt-PT" sz="1400" b="1" smtClean="0">
                <a:solidFill>
                  <a:srgbClr val="FF3300"/>
                </a:solidFill>
              </a:rPr>
              <a:t>associa-se com o aumento da taxa de  falso negativo  na previsão crianças em risco de hiperbilirrubinemia significativa</a:t>
            </a:r>
          </a:p>
          <a:p>
            <a:pPr marL="438150" indent="-319088">
              <a:lnSpc>
                <a:spcPct val="80000"/>
              </a:lnSpc>
              <a:buFont typeface="Wingdings" pitchFamily="2" charset="2"/>
              <a:buNone/>
            </a:pPr>
            <a:r>
              <a:rPr lang="pt-PT" sz="1400" smtClean="0"/>
              <a:t>                                                  (Mohamed I et al, PAS, 6/5/2013)</a:t>
            </a:r>
            <a:r>
              <a:rPr lang="pt-BR" sz="1400" smtClean="0"/>
              <a:t> </a:t>
            </a:r>
          </a:p>
        </p:txBody>
      </p:sp>
    </p:spTree>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Rectangle 3"/>
          <p:cNvSpPr>
            <a:spLocks noGrp="1"/>
          </p:cNvSpPr>
          <p:nvPr>
            <p:ph type="body" idx="4294967295"/>
          </p:nvPr>
        </p:nvSpPr>
        <p:spPr>
          <a:xfrm>
            <a:off x="395288" y="836613"/>
            <a:ext cx="8229600" cy="5688012"/>
          </a:xfrm>
        </p:spPr>
        <p:txBody>
          <a:bodyPr lIns="54864" tIns="91440"/>
          <a:lstStyle/>
          <a:p>
            <a:pPr marL="438150" indent="-319088">
              <a:lnSpc>
                <a:spcPct val="80000"/>
              </a:lnSpc>
            </a:pPr>
            <a:r>
              <a:rPr lang="pt-BR" sz="2800" smtClean="0"/>
              <a:t>Jeffrey Maisels (comunicação pessoal), nos enviou o seguinte nomograma-TcB que usa atualmente em seu Serviço, após correção em cerca de 1mg devido à mudança do algoritmo do bilirrubinômetro transcutâneo usado (JM-103) originalmente na confecção do nomograma publicado em 2006 (Pediatrics 2006;117:1169-1174). Foram obtidas 3 medidas independentemente, sendo tomado o maior valor das 3, com o objetivo de evitar falsos negativos. </a:t>
            </a:r>
            <a:r>
              <a:rPr lang="pt-BR" sz="2800" b="1" smtClean="0">
                <a:solidFill>
                  <a:srgbClr val="0066FF"/>
                </a:solidFill>
              </a:rPr>
              <a:t>Se algum valor estiver acima do percentil 95, deverá ser obtida a bilirrubina sérica.</a:t>
            </a:r>
          </a:p>
          <a:p>
            <a:pPr marL="438150" indent="-319088" algn="ctr">
              <a:lnSpc>
                <a:spcPct val="80000"/>
              </a:lnSpc>
              <a:buFont typeface="Wingdings" pitchFamily="2" charset="2"/>
              <a:buNone/>
            </a:pPr>
            <a:r>
              <a:rPr lang="pt-BR" sz="2800" b="1" smtClean="0"/>
              <a:t>(Oakland University William Beaumont School of Medicine -19/6/2013)</a:t>
            </a:r>
            <a:r>
              <a:rPr lang="pt-BR" sz="2800" smtClean="0"/>
              <a:t> </a:t>
            </a:r>
          </a:p>
        </p:txBody>
      </p:sp>
    </p:spTree>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8129" name="Picture 3"/>
          <p:cNvPicPr>
            <a:picLocks noGrp="1" noChangeAspect="1" noChangeArrowheads="1"/>
          </p:cNvPicPr>
          <p:nvPr>
            <p:ph type="subTitle" idx="4294967295"/>
          </p:nvPr>
        </p:nvPicPr>
        <p:blipFill>
          <a:blip r:embed="rId2"/>
          <a:srcRect/>
          <a:stretch>
            <a:fillRect/>
          </a:stretch>
        </p:blipFill>
        <p:spPr>
          <a:xfrm>
            <a:off x="1042988" y="333375"/>
            <a:ext cx="7369175" cy="5476875"/>
          </a:xfrm>
        </p:spPr>
      </p:pic>
      <p:sp>
        <p:nvSpPr>
          <p:cNvPr id="48130" name="Rectangle 5"/>
          <p:cNvSpPr>
            <a:spLocks noChangeArrowheads="1"/>
          </p:cNvSpPr>
          <p:nvPr/>
        </p:nvSpPr>
        <p:spPr bwMode="auto">
          <a:xfrm>
            <a:off x="1763713" y="476250"/>
            <a:ext cx="5976937" cy="482600"/>
          </a:xfrm>
          <a:prstGeom prst="rect">
            <a:avLst/>
          </a:prstGeom>
          <a:solidFill>
            <a:schemeClr val="accent1"/>
          </a:solidFill>
          <a:ln w="9525">
            <a:solidFill>
              <a:schemeClr val="tx1"/>
            </a:solidFill>
            <a:miter lim="800000"/>
            <a:headEnd/>
            <a:tailEnd/>
          </a:ln>
        </p:spPr>
        <p:txBody>
          <a:bodyPr wrap="none" anchor="ctr"/>
          <a:lstStyle/>
          <a:p>
            <a:pPr algn="ctr"/>
            <a:r>
              <a:rPr lang="pt-BR"/>
              <a:t>Níveis de bilirrubina transcutânea em RN ≥35 semanas</a:t>
            </a:r>
          </a:p>
        </p:txBody>
      </p:sp>
      <p:sp>
        <p:nvSpPr>
          <p:cNvPr id="48131" name="Text Box 6"/>
          <p:cNvSpPr txBox="1">
            <a:spLocks noChangeArrowheads="1"/>
          </p:cNvSpPr>
          <p:nvPr/>
        </p:nvSpPr>
        <p:spPr bwMode="auto">
          <a:xfrm>
            <a:off x="6588125" y="5876925"/>
            <a:ext cx="2166938" cy="639763"/>
          </a:xfrm>
          <a:prstGeom prst="rect">
            <a:avLst/>
          </a:prstGeom>
          <a:noFill/>
          <a:ln w="9525">
            <a:noFill/>
            <a:miter lim="800000"/>
            <a:headEnd/>
            <a:tailEnd/>
          </a:ln>
        </p:spPr>
        <p:txBody>
          <a:bodyPr wrap="none">
            <a:spAutoFit/>
          </a:bodyPr>
          <a:lstStyle/>
          <a:p>
            <a:pPr algn="ctr"/>
            <a:r>
              <a:rPr lang="pt-BR" sz="1200"/>
              <a:t>Jeffrey Maisels</a:t>
            </a:r>
          </a:p>
          <a:p>
            <a:pPr algn="ctr"/>
            <a:r>
              <a:rPr lang="pt-BR" sz="1200"/>
              <a:t>(comunicação pessoal, 2013)</a:t>
            </a:r>
          </a:p>
          <a:p>
            <a:pPr algn="ctr"/>
            <a:endParaRPr lang="pt-BR" sz="1200"/>
          </a:p>
        </p:txBody>
      </p:sp>
      <p:sp>
        <p:nvSpPr>
          <p:cNvPr id="48132" name="Rectangle 7"/>
          <p:cNvSpPr>
            <a:spLocks noChangeArrowheads="1"/>
          </p:cNvSpPr>
          <p:nvPr/>
        </p:nvSpPr>
        <p:spPr bwMode="auto">
          <a:xfrm>
            <a:off x="3851275" y="5516563"/>
            <a:ext cx="1728788" cy="360362"/>
          </a:xfrm>
          <a:prstGeom prst="rect">
            <a:avLst/>
          </a:prstGeom>
          <a:solidFill>
            <a:schemeClr val="accent1"/>
          </a:solidFill>
          <a:ln w="9525">
            <a:solidFill>
              <a:schemeClr val="tx1"/>
            </a:solidFill>
            <a:miter lim="800000"/>
            <a:headEnd/>
            <a:tailEnd/>
          </a:ln>
        </p:spPr>
        <p:txBody>
          <a:bodyPr wrap="none" anchor="ctr"/>
          <a:lstStyle/>
          <a:p>
            <a:pPr algn="ctr"/>
            <a:r>
              <a:rPr lang="pt-BR" sz="1400" b="1"/>
              <a:t>Horas de vida</a:t>
            </a:r>
          </a:p>
        </p:txBody>
      </p:sp>
      <p:sp>
        <p:nvSpPr>
          <p:cNvPr id="48133" name="Rectangle 8"/>
          <p:cNvSpPr>
            <a:spLocks noChangeArrowheads="1"/>
          </p:cNvSpPr>
          <p:nvPr/>
        </p:nvSpPr>
        <p:spPr bwMode="auto">
          <a:xfrm>
            <a:off x="0" y="1557338"/>
            <a:ext cx="1295400" cy="3457575"/>
          </a:xfrm>
          <a:prstGeom prst="rect">
            <a:avLst/>
          </a:prstGeom>
          <a:solidFill>
            <a:schemeClr val="accent1"/>
          </a:solidFill>
          <a:ln w="9525">
            <a:solidFill>
              <a:schemeClr val="tx1"/>
            </a:solidFill>
            <a:miter lim="800000"/>
            <a:headEnd/>
            <a:tailEnd/>
          </a:ln>
        </p:spPr>
        <p:txBody>
          <a:bodyPr wrap="none" anchor="ctr"/>
          <a:lstStyle/>
          <a:p>
            <a:pPr algn="ctr"/>
            <a:r>
              <a:rPr lang="pt-BR" sz="1400"/>
              <a:t>Bilirrubina</a:t>
            </a:r>
          </a:p>
          <a:p>
            <a:pPr algn="ctr"/>
            <a:r>
              <a:rPr lang="pt-BR" sz="1400"/>
              <a:t>Transcutânea</a:t>
            </a:r>
          </a:p>
          <a:p>
            <a:pPr algn="ctr"/>
            <a:r>
              <a:rPr lang="pt-BR" sz="1400"/>
              <a:t>(mg%)</a:t>
            </a: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Rectangle 2"/>
          <p:cNvSpPr>
            <a:spLocks noGrp="1"/>
          </p:cNvSpPr>
          <p:nvPr>
            <p:ph type="title" idx="4294967295"/>
          </p:nvPr>
        </p:nvSpPr>
        <p:spPr bwMode="auto">
          <a:xfrm>
            <a:off x="827088" y="2060575"/>
            <a:ext cx="7467600" cy="1143000"/>
          </a:xfrm>
          <a:noFill/>
        </p:spPr>
        <p:txBody>
          <a:bodyPr wrap="square" lIns="91440" tIns="45720" rIns="91440" bIns="45720" numCol="1" anchorCtr="0" compatLnSpc="1">
            <a:prstTxWarp prst="textNoShape">
              <a:avLst/>
            </a:prstTxWarp>
          </a:bodyPr>
          <a:lstStyle/>
          <a:p>
            <a:r>
              <a:rPr lang="pt-BR" sz="3600" cap="none" smtClean="0">
                <a:solidFill>
                  <a:srgbClr val="0000CC"/>
                </a:solidFill>
              </a:rPr>
              <a:t>                    Consultem!</a:t>
            </a:r>
            <a:br>
              <a:rPr lang="pt-BR" sz="3600" cap="none" smtClean="0">
                <a:solidFill>
                  <a:srgbClr val="0000CC"/>
                </a:solidFill>
              </a:rPr>
            </a:br>
            <a:r>
              <a:rPr lang="pt-BR" sz="2600" cap="none" smtClean="0">
                <a:solidFill>
                  <a:schemeClr val="accent1"/>
                </a:solidFill>
              </a:rPr>
              <a:t>-Uso do bilirrubinômetro</a:t>
            </a:r>
            <a:r>
              <a:rPr lang="pt-BR" sz="2600" cap="none" smtClean="0"/>
              <a:t>:</a:t>
            </a:r>
            <a:br>
              <a:rPr lang="pt-BR" sz="2600" cap="none" smtClean="0"/>
            </a:br>
            <a:r>
              <a:rPr lang="pt-BR" sz="2600" cap="none" smtClean="0"/>
              <a:t>             -</a:t>
            </a:r>
            <a:r>
              <a:rPr lang="pt-BR" sz="2600" cap="none" smtClean="0">
                <a:solidFill>
                  <a:srgbClr val="0000CC"/>
                </a:solidFill>
              </a:rPr>
              <a:t>em RN sob fototerapia</a:t>
            </a:r>
            <a:br>
              <a:rPr lang="pt-BR" sz="2600" cap="none" smtClean="0">
                <a:solidFill>
                  <a:srgbClr val="0000CC"/>
                </a:solidFill>
              </a:rPr>
            </a:br>
            <a:r>
              <a:rPr lang="pt-BR" sz="2600" cap="none" smtClean="0">
                <a:solidFill>
                  <a:srgbClr val="0000CC"/>
                </a:solidFill>
              </a:rPr>
              <a:t>             -em RN pré-termos</a:t>
            </a:r>
            <a:br>
              <a:rPr lang="pt-BR" sz="2600" cap="none" smtClean="0">
                <a:solidFill>
                  <a:srgbClr val="0000CC"/>
                </a:solidFill>
              </a:rPr>
            </a:br>
            <a:r>
              <a:rPr lang="pt-BR" sz="2600" cap="none" smtClean="0">
                <a:solidFill>
                  <a:srgbClr val="0000CC"/>
                </a:solidFill>
              </a:rPr>
              <a:t>             -em RN entre 5-14 dias de vida</a:t>
            </a:r>
            <a:r>
              <a:rPr lang="pt-BR" sz="2600" cap="none" smtClean="0"/>
              <a:t/>
            </a:r>
            <a:br>
              <a:rPr lang="pt-BR" sz="2600" cap="none" smtClean="0"/>
            </a:br>
            <a:r>
              <a:rPr lang="pt-BR" sz="2600" cap="none" smtClean="0"/>
              <a:t> </a:t>
            </a:r>
            <a:r>
              <a:rPr lang="pt-BR" sz="2600" cap="none" smtClean="0">
                <a:solidFill>
                  <a:schemeClr val="accent1"/>
                </a:solidFill>
              </a:rPr>
              <a:t>-Análise de 3 bilirrubinômetros em uma</a:t>
            </a:r>
            <a:r>
              <a:rPr lang="pt-BR" sz="2600" cap="none" smtClean="0"/>
              <a:t>    </a:t>
            </a:r>
            <a:r>
              <a:rPr lang="pt-BR" sz="2600" cap="none" smtClean="0">
                <a:solidFill>
                  <a:schemeClr val="accent1"/>
                </a:solidFill>
              </a:rPr>
              <a:t>população multirracial</a:t>
            </a:r>
          </a:p>
        </p:txBody>
      </p:sp>
      <p:graphicFrame>
        <p:nvGraphicFramePr>
          <p:cNvPr id="49161" name="Group 9"/>
          <p:cNvGraphicFramePr>
            <a:graphicFrameLocks noGrp="1"/>
          </p:cNvGraphicFramePr>
          <p:nvPr>
            <p:ph idx="4294967295"/>
          </p:nvPr>
        </p:nvGraphicFramePr>
        <p:xfrm>
          <a:off x="179388" y="4437063"/>
          <a:ext cx="7467600" cy="1801812"/>
        </p:xfrm>
        <a:graphic>
          <a:graphicData uri="http://schemas.openxmlformats.org/drawingml/2006/table">
            <a:tbl>
              <a:tblPr/>
              <a:tblGrid>
                <a:gridCol w="6675437"/>
                <a:gridCol w="792163"/>
              </a:tblGrid>
              <a:tr h="749300">
                <a:tc>
                  <a:txBody>
                    <a:bodyPr/>
                    <a:lstStyle/>
                    <a:p>
                      <a:pPr marL="0" marR="0" lvl="0" indent="0" algn="ctr" defTabSz="914400" rtl="0" eaLnBrk="0" fontAlgn="base" latinLnBrk="0" hangingPunct="0">
                        <a:lnSpc>
                          <a:spcPct val="100000"/>
                        </a:lnSpc>
                        <a:spcBef>
                          <a:spcPct val="0"/>
                        </a:spcBef>
                        <a:spcAft>
                          <a:spcPct val="0"/>
                        </a:spcAft>
                        <a:buClr>
                          <a:schemeClr val="accent1"/>
                        </a:buClr>
                        <a:buSzPct val="70000"/>
                        <a:buFont typeface="Wingdings" pitchFamily="2" charset="2"/>
                        <a:buNone/>
                        <a:tabLst/>
                      </a:pPr>
                      <a:r>
                        <a:rPr kumimoji="0" lang="pt-BR" sz="1600" b="1" i="0" u="none" strike="noStrike" cap="none" normalizeH="0" baseline="0" smtClean="0">
                          <a:ln>
                            <a:noFill/>
                          </a:ln>
                          <a:solidFill>
                            <a:srgbClr val="999999"/>
                          </a:solidFill>
                          <a:effectLst/>
                          <a:latin typeface="Verdana" pitchFamily="34" charset="0"/>
                          <a:cs typeface="Times New Roman" pitchFamily="18" charset="0"/>
                        </a:rPr>
                        <a:t>Como usar o bilirrubinômetro transcutâneo (como escolher o aparelho, qual padrão usar para interpretar resultados, uso em fototerapia, uso em pr</a:t>
                      </a:r>
                      <a:r>
                        <a:rPr kumimoji="0" lang="pt-BR" sz="1600" b="1" i="0" u="none" strike="noStrike" cap="none" normalizeH="0" baseline="0" smtClean="0">
                          <a:ln>
                            <a:noFill/>
                          </a:ln>
                          <a:solidFill>
                            <a:srgbClr val="999999"/>
                          </a:solidFill>
                          <a:effectLst/>
                          <a:latin typeface="Century Schoolbook"/>
                          <a:cs typeface="Times New Roman" pitchFamily="18" charset="0"/>
                        </a:rPr>
                        <a:t>é</a:t>
                      </a:r>
                      <a:r>
                        <a:rPr kumimoji="0" lang="pt-BR" sz="1600" b="1" i="0" u="none" strike="noStrike" cap="none" normalizeH="0" baseline="0" smtClean="0">
                          <a:ln>
                            <a:noFill/>
                          </a:ln>
                          <a:solidFill>
                            <a:srgbClr val="999999"/>
                          </a:solidFill>
                          <a:effectLst/>
                          <a:latin typeface="Verdana" pitchFamily="34" charset="0"/>
                          <a:cs typeface="Times New Roman" pitchFamily="18" charset="0"/>
                        </a:rPr>
                        <a:t>-termos, uso p</a:t>
                      </a:r>
                      <a:r>
                        <a:rPr kumimoji="0" lang="pt-BR" sz="1600" b="1" i="0" u="none" strike="noStrike" cap="none" normalizeH="0" baseline="0" smtClean="0">
                          <a:ln>
                            <a:noFill/>
                          </a:ln>
                          <a:solidFill>
                            <a:srgbClr val="999999"/>
                          </a:solidFill>
                          <a:effectLst/>
                          <a:latin typeface="Century Schoolbook"/>
                          <a:cs typeface="Times New Roman" pitchFamily="18" charset="0"/>
                        </a:rPr>
                        <a:t>ó</a:t>
                      </a:r>
                      <a:r>
                        <a:rPr kumimoji="0" lang="pt-BR" sz="1600" b="1" i="0" u="none" strike="noStrike" cap="none" normalizeH="0" baseline="0" smtClean="0">
                          <a:ln>
                            <a:noFill/>
                          </a:ln>
                          <a:solidFill>
                            <a:srgbClr val="999999"/>
                          </a:solidFill>
                          <a:effectLst/>
                          <a:latin typeface="Verdana" pitchFamily="34" charset="0"/>
                          <a:cs typeface="Times New Roman" pitchFamily="18" charset="0"/>
                        </a:rPr>
                        <a:t>s-alta)</a:t>
                      </a:r>
                      <a:r>
                        <a:rPr kumimoji="0" lang="pt-BR" sz="1600" b="0" i="0" u="none" strike="noStrike" cap="none" normalizeH="0" baseline="0" smtClean="0">
                          <a:ln>
                            <a:noFill/>
                          </a:ln>
                          <a:solidFill>
                            <a:srgbClr val="000000"/>
                          </a:solidFill>
                          <a:effectLst/>
                          <a:latin typeface="Times New Roman" pitchFamily="18" charset="0"/>
                          <a:cs typeface="Times New Roman" pitchFamily="18" charset="0"/>
                        </a:rPr>
                        <a:t/>
                      </a:r>
                      <a:br>
                        <a:rPr kumimoji="0" lang="pt-BR" sz="1600" b="0" i="0" u="none" strike="noStrike" cap="none" normalizeH="0" baseline="0" smtClean="0">
                          <a:ln>
                            <a:noFill/>
                          </a:ln>
                          <a:solidFill>
                            <a:srgbClr val="000000"/>
                          </a:solidFill>
                          <a:effectLst/>
                          <a:latin typeface="Times New Roman" pitchFamily="18" charset="0"/>
                          <a:cs typeface="Times New Roman" pitchFamily="18" charset="0"/>
                        </a:rPr>
                      </a:br>
                      <a:r>
                        <a:rPr kumimoji="0" lang="pt-BR" sz="1600" b="0" i="0" u="none" strike="noStrike" cap="none" normalizeH="0" baseline="0" smtClean="0">
                          <a:ln>
                            <a:noFill/>
                          </a:ln>
                          <a:solidFill>
                            <a:srgbClr val="999999"/>
                          </a:solidFill>
                          <a:effectLst/>
                          <a:latin typeface="Verdana" pitchFamily="34" charset="0"/>
                          <a:cs typeface="Times New Roman" pitchFamily="18" charset="0"/>
                        </a:rPr>
                        <a:t>Autor(es): O´Connor MC et al. Apresenta</a:t>
                      </a:r>
                      <a:r>
                        <a:rPr kumimoji="0" lang="pt-BR" sz="1600" b="0" i="0" u="none" strike="noStrike" cap="none" normalizeH="0" baseline="0" smtClean="0">
                          <a:ln>
                            <a:noFill/>
                          </a:ln>
                          <a:solidFill>
                            <a:srgbClr val="999999"/>
                          </a:solidFill>
                          <a:effectLst/>
                          <a:latin typeface="Century Schoolbook"/>
                          <a:cs typeface="Times New Roman" pitchFamily="18" charset="0"/>
                        </a:rPr>
                        <a:t>ç</a:t>
                      </a:r>
                      <a:r>
                        <a:rPr kumimoji="0" lang="pt-BR" sz="1600" b="0" i="0" u="none" strike="noStrike" cap="none" normalizeH="0" baseline="0" smtClean="0">
                          <a:ln>
                            <a:noFill/>
                          </a:ln>
                          <a:solidFill>
                            <a:srgbClr val="999999"/>
                          </a:solidFill>
                          <a:effectLst/>
                          <a:latin typeface="Verdana" pitchFamily="34" charset="0"/>
                          <a:cs typeface="Times New Roman" pitchFamily="18" charset="0"/>
                        </a:rPr>
                        <a:t>ão: Glenda G. Oliveira, Kamila Vieira Silva,Osmar Rabelo. Discussão: Paulo R. Margotto</a:t>
                      </a:r>
                      <a:endParaRPr kumimoji="0" lang="pt-BR" sz="1600" b="0" i="0" u="none" strike="noStrike" cap="none" normalizeH="0" baseline="0" smtClean="0">
                        <a:ln>
                          <a:noFill/>
                        </a:ln>
                        <a:solidFill>
                          <a:schemeClr val="tx1"/>
                        </a:solidFill>
                        <a:effectLst/>
                        <a:latin typeface="Century Schoolbook"/>
                        <a:cs typeface="Arial" charset="0"/>
                      </a:endParaRPr>
                    </a:p>
                  </a:txBody>
                  <a:tcPr horzOverflow="overflow">
                    <a:lnL>
                      <a:noFill/>
                    </a:lnL>
                    <a:lnR>
                      <a:noFill/>
                    </a:lnR>
                    <a:lnT>
                      <a:noFill/>
                    </a:lnT>
                    <a:lnB>
                      <a:noFill/>
                    </a:lnB>
                    <a:lnTlToBr>
                      <a:noFill/>
                    </a:lnTlToBr>
                    <a:lnBlToTr>
                      <a:noFill/>
                    </a:lnBlToTr>
                    <a:solidFill>
                      <a:srgbClr val="E4E4E4"/>
                    </a:solidFill>
                  </a:tcPr>
                </a:tc>
                <a:tc>
                  <a:txBody>
                    <a:bodyPr/>
                    <a:lstStyle/>
                    <a:p>
                      <a:pPr marL="0" marR="0" lvl="0" indent="0" algn="l" defTabSz="914400" rtl="0" eaLnBrk="0" fontAlgn="base" latinLnBrk="0" hangingPunct="0">
                        <a:lnSpc>
                          <a:spcPct val="100000"/>
                        </a:lnSpc>
                        <a:spcBef>
                          <a:spcPct val="0"/>
                        </a:spcBef>
                        <a:spcAft>
                          <a:spcPct val="0"/>
                        </a:spcAft>
                        <a:buClr>
                          <a:schemeClr val="accent1"/>
                        </a:buClr>
                        <a:buSzPct val="70000"/>
                        <a:buFont typeface="Wingdings" pitchFamily="2" charset="2"/>
                        <a:buNone/>
                        <a:tabLst/>
                      </a:pPr>
                      <a:r>
                        <a:rPr kumimoji="0" lang="pt-BR" sz="1400" b="0" i="0" u="none" strike="noStrike" cap="none" normalizeH="0" baseline="0" smtClean="0">
                          <a:ln>
                            <a:noFill/>
                          </a:ln>
                          <a:solidFill>
                            <a:srgbClr val="000000"/>
                          </a:solidFill>
                          <a:effectLst/>
                          <a:latin typeface="Times New Roman" pitchFamily="18" charset="0"/>
                          <a:cs typeface="Times New Roman" pitchFamily="18" charset="0"/>
                          <a:hlinkClick r:id="rId2"/>
                        </a:rPr>
                        <a:t>  </a:t>
                      </a:r>
                      <a:r>
                        <a:rPr kumimoji="0" lang="pt-BR" sz="1400" b="0" i="0" u="none" strike="noStrike" cap="none" normalizeH="0" baseline="0" smtClean="0">
                          <a:ln>
                            <a:noFill/>
                          </a:ln>
                          <a:solidFill>
                            <a:srgbClr val="000000"/>
                          </a:solidFill>
                          <a:effectLst/>
                          <a:latin typeface="Century Schoolbook"/>
                          <a:cs typeface="Times New Roman" pitchFamily="18" charset="0"/>
                        </a:rPr>
                        <a:t>      </a:t>
                      </a:r>
                      <a:endParaRPr kumimoji="0" lang="pt-BR" sz="1400" b="0" i="0" u="none" strike="noStrike" cap="none" normalizeH="0" baseline="0" smtClean="0">
                        <a:ln>
                          <a:noFill/>
                        </a:ln>
                        <a:solidFill>
                          <a:srgbClr val="000000"/>
                        </a:solidFill>
                        <a:effectLst/>
                        <a:latin typeface="Times New Roman" pitchFamily="18" charset="0"/>
                        <a:cs typeface="Times New Roman" pitchFamily="18" charset="0"/>
                      </a:endParaRPr>
                    </a:p>
                  </a:txBody>
                  <a:tcPr horzOverflow="overflow">
                    <a:lnL>
                      <a:noFill/>
                    </a:lnL>
                    <a:lnR>
                      <a:noFill/>
                    </a:lnR>
                    <a:lnT>
                      <a:noFill/>
                    </a:lnT>
                    <a:lnB>
                      <a:noFill/>
                    </a:lnB>
                    <a:lnTlToBr>
                      <a:noFill/>
                    </a:lnTlToBr>
                    <a:lnBlToTr>
                      <a:noFill/>
                    </a:lnBlToTr>
                    <a:solidFill>
                      <a:srgbClr val="E4E4E4"/>
                    </a:solidFill>
                  </a:tcPr>
                </a:tc>
              </a:tr>
            </a:tbl>
          </a:graphicData>
        </a:graphic>
      </p:graphicFrame>
      <p:pic>
        <p:nvPicPr>
          <p:cNvPr id="49157" name="Picture 13" descr="link2">
            <a:hlinkClick r:id="rId2"/>
          </p:cNvPr>
          <p:cNvPicPr>
            <a:picLocks noChangeAspect="1" noChangeArrowheads="1"/>
          </p:cNvPicPr>
          <p:nvPr/>
        </p:nvPicPr>
        <p:blipFill>
          <a:blip r:embed="rId3"/>
          <a:srcRect/>
          <a:stretch>
            <a:fillRect/>
          </a:stretch>
        </p:blipFill>
        <p:spPr bwMode="auto">
          <a:xfrm>
            <a:off x="6804025" y="4437063"/>
            <a:ext cx="496888" cy="403225"/>
          </a:xfrm>
          <a:prstGeom prst="rect">
            <a:avLst/>
          </a:prstGeom>
          <a:noFill/>
          <a:ln w="9525">
            <a:noFill/>
            <a:miter lim="800000"/>
            <a:headEnd/>
            <a:tailEnd/>
          </a:ln>
        </p:spPr>
      </p:pic>
      <p:sp>
        <p:nvSpPr>
          <p:cNvPr id="49158" name="Line 14"/>
          <p:cNvSpPr>
            <a:spLocks noChangeShapeType="1"/>
          </p:cNvSpPr>
          <p:nvPr/>
        </p:nvSpPr>
        <p:spPr bwMode="auto">
          <a:xfrm flipH="1">
            <a:off x="7019925" y="3573463"/>
            <a:ext cx="647700" cy="720725"/>
          </a:xfrm>
          <a:prstGeom prst="line">
            <a:avLst/>
          </a:prstGeom>
          <a:noFill/>
          <a:ln w="57150">
            <a:solidFill>
              <a:srgbClr val="0000FF"/>
            </a:solidFill>
            <a:round/>
            <a:headEnd/>
            <a:tailEnd type="triangle" w="med" len="med"/>
          </a:ln>
        </p:spPr>
        <p:txBody>
          <a:bodyPr/>
          <a:lstStyle/>
          <a:p>
            <a:endParaRPr lang="pt-BR"/>
          </a:p>
        </p:txBody>
      </p:sp>
      <p:sp>
        <p:nvSpPr>
          <p:cNvPr id="49159" name="Text Box 15"/>
          <p:cNvSpPr txBox="1">
            <a:spLocks noChangeArrowheads="1"/>
          </p:cNvSpPr>
          <p:nvPr/>
        </p:nvSpPr>
        <p:spPr bwMode="auto">
          <a:xfrm>
            <a:off x="6948488" y="3141663"/>
            <a:ext cx="1327150" cy="366712"/>
          </a:xfrm>
          <a:prstGeom prst="rect">
            <a:avLst/>
          </a:prstGeom>
          <a:noFill/>
          <a:ln w="9525">
            <a:noFill/>
            <a:miter lim="800000"/>
            <a:headEnd/>
            <a:tailEnd/>
          </a:ln>
        </p:spPr>
        <p:txBody>
          <a:bodyPr wrap="none">
            <a:spAutoFit/>
          </a:bodyPr>
          <a:lstStyle/>
          <a:p>
            <a:r>
              <a:rPr lang="pt-BR">
                <a:solidFill>
                  <a:schemeClr val="accent1"/>
                </a:solidFill>
              </a:rPr>
              <a:t>Clicar aqui!</a:t>
            </a: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2"/>
          <p:cNvSpPr>
            <a:spLocks noGrp="1"/>
          </p:cNvSpPr>
          <p:nvPr>
            <p:ph type="title" idx="4294967295"/>
          </p:nvPr>
        </p:nvSpPr>
        <p:spPr bwMode="auto">
          <a:noFill/>
        </p:spPr>
        <p:txBody>
          <a:bodyPr wrap="square" lIns="91440" tIns="45720" rIns="91440" bIns="45720" numCol="1" anchorCtr="0" compatLnSpc="1">
            <a:prstTxWarp prst="textNoShape">
              <a:avLst/>
            </a:prstTxWarp>
          </a:bodyPr>
          <a:lstStyle/>
          <a:p>
            <a:r>
              <a:rPr lang="pt-BR" cap="none" smtClean="0"/>
              <a:t>             Portanto....Dr. Paulo R. Margotto</a:t>
            </a:r>
          </a:p>
        </p:txBody>
      </p:sp>
      <p:sp>
        <p:nvSpPr>
          <p:cNvPr id="57347" name="Rectangle 3"/>
          <p:cNvSpPr>
            <a:spLocks noGrp="1"/>
          </p:cNvSpPr>
          <p:nvPr>
            <p:ph type="body" idx="4294967295"/>
          </p:nvPr>
        </p:nvSpPr>
        <p:spPr/>
        <p:txBody>
          <a:bodyPr/>
          <a:lstStyle/>
          <a:p>
            <a:r>
              <a:rPr lang="pt-BR" altLang="ja-JP" sz="2000" smtClean="0">
                <a:ea typeface="ＭＳ Ｐゴシック" charset="-128"/>
              </a:rPr>
              <a:t>Neste artigo discuti-se qual seria o padrão a ser usado para interpretar a bilirrubina transcutânea (o nomograma de Bhutani </a:t>
            </a:r>
            <a:r>
              <a:rPr lang="pt-PT" altLang="ja-JP" sz="2000" smtClean="0">
                <a:ea typeface="ＭＳ Ｐゴシック" charset="-128"/>
              </a:rPr>
              <a:t>associa-se com o aumento da taxa de  falso negativo  na previsão crianças em risco de hiperbilirrubinemia significativa, segundo Maisels) </a:t>
            </a:r>
            <a:r>
              <a:rPr lang="pt-BR" altLang="ja-JP" sz="2000" smtClean="0">
                <a:ea typeface="ＭＳ Ｐゴシック" charset="-128"/>
              </a:rPr>
              <a:t>e se o padrão deveria ser aquele obtido pelo mesmo bilirrubinômetro. Os autores italianos, a partir de um nomograma realizado com o uso do BiliCheck (BC), mostrou que o uso do bilirrubinômetro, tanto O BC como o JM-103, após 60 horas de vida tiveram 100% de sensibilidade em identificar RN sem risco de hiperbilirrubinemia e nas primeiras 60 horas, com o   JM-103 houve menos resultados falso positivos, além de mostrar-se mais rápido e menos dispendioso. Nos links discutimos o uso do bilirrubinômetro em RN sob fototerapia e em pré-termos </a:t>
            </a:r>
            <a:endParaRPr lang="pt-BR" sz="2000" smtClean="0"/>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7" name="Rectangle 2"/>
          <p:cNvSpPr>
            <a:spLocks noGrp="1"/>
          </p:cNvSpPr>
          <p:nvPr>
            <p:ph type="title" idx="4294967295"/>
          </p:nvPr>
        </p:nvSpPr>
        <p:spPr bwMode="auto">
          <a:xfrm>
            <a:off x="468313" y="-571500"/>
            <a:ext cx="7467600" cy="1143000"/>
          </a:xfrm>
          <a:noFill/>
        </p:spPr>
        <p:txBody>
          <a:bodyPr wrap="square" lIns="91440" tIns="45720" rIns="91440" bIns="45720" numCol="1" anchorCtr="0" compatLnSpc="1">
            <a:prstTxWarp prst="textNoShape">
              <a:avLst/>
            </a:prstTxWarp>
          </a:bodyPr>
          <a:lstStyle/>
          <a:p>
            <a:r>
              <a:rPr lang="pt-BR" cap="none" smtClean="0">
                <a:solidFill>
                  <a:srgbClr val="0000CC"/>
                </a:solidFill>
              </a:rPr>
              <a:t>OBRIGADO!</a:t>
            </a:r>
          </a:p>
        </p:txBody>
      </p:sp>
      <p:pic>
        <p:nvPicPr>
          <p:cNvPr id="50178" name="Picture 4"/>
          <p:cNvPicPr>
            <a:picLocks noChangeAspect="1" noChangeArrowheads="1"/>
          </p:cNvPicPr>
          <p:nvPr/>
        </p:nvPicPr>
        <p:blipFill>
          <a:blip r:embed="rId2"/>
          <a:srcRect/>
          <a:stretch>
            <a:fillRect/>
          </a:stretch>
        </p:blipFill>
        <p:spPr bwMode="auto">
          <a:xfrm>
            <a:off x="0" y="765175"/>
            <a:ext cx="9144000" cy="4376738"/>
          </a:xfrm>
          <a:prstGeom prst="rect">
            <a:avLst/>
          </a:prstGeom>
          <a:noFill/>
          <a:ln w="9525">
            <a:noFill/>
            <a:miter lim="800000"/>
            <a:headEnd/>
            <a:tailEnd/>
          </a:ln>
        </p:spPr>
      </p:pic>
      <p:sp>
        <p:nvSpPr>
          <p:cNvPr id="50179" name="Text Box 5"/>
          <p:cNvSpPr txBox="1">
            <a:spLocks noChangeArrowheads="1"/>
          </p:cNvSpPr>
          <p:nvPr/>
        </p:nvSpPr>
        <p:spPr bwMode="auto">
          <a:xfrm>
            <a:off x="1403350" y="5445125"/>
            <a:ext cx="6775450" cy="366713"/>
          </a:xfrm>
          <a:prstGeom prst="rect">
            <a:avLst/>
          </a:prstGeom>
          <a:noFill/>
          <a:ln w="9525">
            <a:noFill/>
            <a:miter lim="800000"/>
            <a:headEnd/>
            <a:tailEnd/>
          </a:ln>
        </p:spPr>
        <p:txBody>
          <a:bodyPr wrap="none">
            <a:spAutoFit/>
          </a:bodyPr>
          <a:lstStyle/>
          <a:p>
            <a:r>
              <a:rPr lang="pt-BR">
                <a:solidFill>
                  <a:srgbClr val="0000CC"/>
                </a:solidFill>
              </a:rPr>
              <a:t>Staffs e Residentes da Unidade de Neonatologia do HRAS/HMIB</a:t>
            </a:r>
          </a:p>
        </p:txBody>
      </p:sp>
      <p:sp>
        <p:nvSpPr>
          <p:cNvPr id="50180" name="Line 6"/>
          <p:cNvSpPr>
            <a:spLocks noChangeShapeType="1"/>
          </p:cNvSpPr>
          <p:nvPr/>
        </p:nvSpPr>
        <p:spPr bwMode="auto">
          <a:xfrm flipH="1">
            <a:off x="4067175" y="620713"/>
            <a:ext cx="504825" cy="504825"/>
          </a:xfrm>
          <a:prstGeom prst="line">
            <a:avLst/>
          </a:prstGeom>
          <a:noFill/>
          <a:ln w="57150">
            <a:solidFill>
              <a:srgbClr val="0000FF"/>
            </a:solidFill>
            <a:round/>
            <a:headEnd/>
            <a:tailEnd type="triangle" w="med" len="med"/>
          </a:ln>
        </p:spPr>
        <p:txBody>
          <a:bodyPr/>
          <a:lstStyle/>
          <a:p>
            <a:endParaRPr lang="pt-BR"/>
          </a:p>
        </p:txBody>
      </p:sp>
      <p:sp>
        <p:nvSpPr>
          <p:cNvPr id="50181" name="Text Box 7"/>
          <p:cNvSpPr txBox="1">
            <a:spLocks noChangeArrowheads="1"/>
          </p:cNvSpPr>
          <p:nvPr/>
        </p:nvSpPr>
        <p:spPr bwMode="auto">
          <a:xfrm>
            <a:off x="4551363" y="352425"/>
            <a:ext cx="2292350" cy="366713"/>
          </a:xfrm>
          <a:prstGeom prst="rect">
            <a:avLst/>
          </a:prstGeom>
          <a:noFill/>
          <a:ln w="9525">
            <a:noFill/>
            <a:miter lim="800000"/>
            <a:headEnd/>
            <a:tailEnd/>
          </a:ln>
        </p:spPr>
        <p:txBody>
          <a:bodyPr wrap="none">
            <a:spAutoFit/>
          </a:bodyPr>
          <a:lstStyle/>
          <a:p>
            <a:r>
              <a:rPr lang="pt-BR">
                <a:solidFill>
                  <a:schemeClr val="accent1"/>
                </a:solidFill>
              </a:rPr>
              <a:t>Dra.Luisa Mendonça</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Balcão Envidraçado">
  <a:themeElements>
    <a:clrScheme name="Balcão Envidraçado">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fontScheme name="Balcão Envidraçado">
      <a:majorFont>
        <a:latin typeface="Century Schoolbook"/>
        <a:ea typeface=""/>
        <a:cs typeface=""/>
        <a:font script="Jpan" typeface="ＭＳ Ｐ明朝"/>
        <a:font script="Hang" typeface="휴먼매직체"/>
        <a:font script="Hans" typeface="华文楷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Schoolbook"/>
        <a:ea typeface=""/>
        <a:cs typeface=""/>
        <a:font script="Jpan" typeface="ＭＳ Ｐ明朝"/>
        <a:font script="Hang" typeface="휴먼매직체"/>
        <a:font script="Hans" typeface="宋体"/>
        <a:font script="Hant" typeface="新細明體"/>
        <a:font script="Arab" typeface="Times New Roman"/>
        <a:font script="Hebr" typeface="Times New Roman"/>
        <a:font script="Thai" typeface="Kodchiang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Balcão Envidraçado">
      <a:fillStyleLst>
        <a:solidFill>
          <a:schemeClr val="phClr"/>
        </a:solidFill>
        <a:gradFill rotWithShape="1">
          <a:gsLst>
            <a:gs pos="0">
              <a:schemeClr val="phClr">
                <a:tint val="35000"/>
                <a:satMod val="260000"/>
              </a:schemeClr>
            </a:gs>
            <a:gs pos="30000">
              <a:schemeClr val="phClr">
                <a:tint val="38000"/>
                <a:satMod val="260000"/>
              </a:schemeClr>
            </a:gs>
            <a:gs pos="75000">
              <a:schemeClr val="phClr">
                <a:tint val="55000"/>
                <a:satMod val="255000"/>
              </a:schemeClr>
            </a:gs>
            <a:gs pos="100000">
              <a:schemeClr val="phClr">
                <a:tint val="70000"/>
                <a:satMod val="255000"/>
              </a:schemeClr>
            </a:gs>
          </a:gsLst>
          <a:path path="circle">
            <a:fillToRect l="5000" t="100000" r="120000" b="10000"/>
          </a:path>
        </a:gradFill>
        <a:gradFill rotWithShape="1">
          <a:gsLst>
            <a:gs pos="0">
              <a:schemeClr val="phClr">
                <a:shade val="63000"/>
                <a:satMod val="165000"/>
              </a:schemeClr>
            </a:gs>
            <a:gs pos="30000">
              <a:schemeClr val="phClr">
                <a:shade val="58000"/>
                <a:satMod val="165000"/>
              </a:schemeClr>
            </a:gs>
            <a:gs pos="75000">
              <a:schemeClr val="phClr">
                <a:shade val="30000"/>
                <a:satMod val="175000"/>
              </a:schemeClr>
            </a:gs>
            <a:gs pos="100000">
              <a:schemeClr val="phClr">
                <a:shade val="15000"/>
                <a:satMod val="175000"/>
              </a:schemeClr>
            </a:gs>
          </a:gsLst>
          <a:path path="circle">
            <a:fillToRect l="5000" t="100000" r="120000" b="10000"/>
          </a:path>
        </a:gradFill>
      </a:fillStyleLst>
      <a:lnStyleLst>
        <a:ln w="12700" cap="flat" cmpd="sng" algn="ctr">
          <a:solidFill>
            <a:schemeClr val="phClr">
              <a:shade val="70000"/>
              <a:satMod val="150000"/>
            </a:schemeClr>
          </a:solidFill>
          <a:prstDash val="solid"/>
        </a:ln>
        <a:ln w="25400" cap="flat" cmpd="sng" algn="ctr">
          <a:solidFill>
            <a:schemeClr val="phClr"/>
          </a:solidFill>
          <a:prstDash val="solid"/>
        </a:ln>
        <a:ln w="34925" cap="flat" cmpd="sng" algn="ctr">
          <a:solidFill>
            <a:schemeClr val="phClr"/>
          </a:solidFill>
          <a:prstDash val="solid"/>
        </a:ln>
      </a:lnStyleLst>
      <a:effectStyleLst>
        <a:effectStyle>
          <a:effectLst>
            <a:outerShdw blurRad="50800" dist="25000" dir="5400000" rotWithShape="0">
              <a:srgbClr val="000000">
                <a:alpha val="40000"/>
              </a:srgbClr>
            </a:outerShdw>
          </a:effectLst>
        </a:effectStyle>
        <a:effectStyle>
          <a:effectLst>
            <a:outerShdw blurRad="50800" dist="20000" dir="5400000" rotWithShape="0">
              <a:srgbClr val="000000">
                <a:alpha val="42000"/>
              </a:srgbClr>
            </a:outerShdw>
          </a:effectLst>
        </a:effectStyle>
        <a:effectStyle>
          <a:effectLst>
            <a:outerShdw blurRad="50800" dist="20000" dir="5400000" rotWithShape="0">
              <a:srgbClr val="000000">
                <a:alpha val="42000"/>
              </a:srgbClr>
            </a:outerShdw>
          </a:effectLst>
          <a:scene3d>
            <a:camera prst="orthographicFront">
              <a:rot lat="0" lon="0" rev="0"/>
            </a:camera>
            <a:lightRig rig="balanced" dir="t">
              <a:rot lat="0" lon="0" rev="0"/>
            </a:lightRig>
          </a:scene3d>
          <a:sp3d>
            <a:bevelT w="47625" h="69850"/>
            <a:contourClr>
              <a:schemeClr val="lt1"/>
            </a:contourClr>
          </a:sp3d>
        </a:effectStyle>
      </a:effectStyleLst>
      <a:bgFillStyleLst>
        <a:solidFill>
          <a:schemeClr val="phClr"/>
        </a:solidFill>
        <a:gradFill rotWithShape="1">
          <a:gsLst>
            <a:gs pos="0">
              <a:schemeClr val="phClr">
                <a:shade val="58000"/>
                <a:satMod val="125000"/>
              </a:schemeClr>
            </a:gs>
            <a:gs pos="40000">
              <a:schemeClr val="phClr">
                <a:tint val="90000"/>
                <a:shade val="90000"/>
                <a:satMod val="120000"/>
              </a:schemeClr>
            </a:gs>
            <a:gs pos="100000">
              <a:schemeClr val="phClr">
                <a:tint val="50000"/>
              </a:schemeClr>
            </a:gs>
          </a:gsLst>
          <a:lin ang="16200000" scaled="1"/>
        </a:gradFill>
        <a:blipFill>
          <a:blip xmlns:r="http://schemas.openxmlformats.org/officeDocument/2006/relationships" r:embed="rId1">
            <a:duotone>
              <a:schemeClr val="phClr">
                <a:shade val="80000"/>
              </a:schemeClr>
              <a:schemeClr val="phClr">
                <a:tint val="91000"/>
              </a:schemeClr>
            </a:duotone>
          </a:blip>
          <a:tile tx="0" ty="0" sx="40000" sy="50000" flip="y" algn="tl"/>
        </a:blipFill>
      </a:bgFillStyleLst>
    </a:fmtScheme>
  </a:themeElements>
  <a:objectDefaults/>
  <a:extraClrSchemeLst/>
</a:theme>
</file>

<file path=ppt/theme/themeOverride1.xml><?xml version="1.0" encoding="utf-8"?>
<a:themeOverride xmlns:a="http://schemas.openxmlformats.org/drawingml/2006/main">
  <a:clrScheme name="Balcão Envidraçado">
    <a:dk1>
      <a:sysClr val="windowText" lastClr="000000"/>
    </a:dk1>
    <a:lt1>
      <a:sysClr val="window" lastClr="FFFFFF"/>
    </a:lt1>
    <a:dk2>
      <a:srgbClr val="575F6D"/>
    </a:dk2>
    <a:lt2>
      <a:srgbClr val="FFF39D"/>
    </a:lt2>
    <a:accent1>
      <a:srgbClr val="FE8637"/>
    </a:accent1>
    <a:accent2>
      <a:srgbClr val="7598D9"/>
    </a:accent2>
    <a:accent3>
      <a:srgbClr val="B32C16"/>
    </a:accent3>
    <a:accent4>
      <a:srgbClr val="F5CD2D"/>
    </a:accent4>
    <a:accent5>
      <a:srgbClr val="AEBAD5"/>
    </a:accent5>
    <a:accent6>
      <a:srgbClr val="777C84"/>
    </a:accent6>
    <a:hlink>
      <a:srgbClr val="D2611C"/>
    </a:hlink>
    <a:folHlink>
      <a:srgbClr val="3B435B"/>
    </a:folHlink>
  </a:clrScheme>
</a:themeOverride>
</file>

<file path=docProps/app.xml><?xml version="1.0" encoding="utf-8"?>
<Properties xmlns="http://schemas.openxmlformats.org/officeDocument/2006/extended-properties" xmlns:vt="http://schemas.openxmlformats.org/officeDocument/2006/docPropsVTypes">
  <Template>Oriel</Template>
  <TotalTime>658</TotalTime>
  <Words>2890</Words>
  <Application>Microsoft Office PowerPoint</Application>
  <PresentationFormat>Apresentação na tela (4:3)</PresentationFormat>
  <Paragraphs>167</Paragraphs>
  <Slides>38</Slides>
  <Notes>0</Notes>
  <HiddenSlides>0</HiddenSlides>
  <MMClips>0</MMClips>
  <ScaleCrop>false</ScaleCrop>
  <HeadingPairs>
    <vt:vector size="4" baseType="variant">
      <vt:variant>
        <vt:lpstr>Tema</vt:lpstr>
      </vt:variant>
      <vt:variant>
        <vt:i4>1</vt:i4>
      </vt:variant>
      <vt:variant>
        <vt:lpstr>Títulos de slides</vt:lpstr>
      </vt:variant>
      <vt:variant>
        <vt:i4>38</vt:i4>
      </vt:variant>
    </vt:vector>
  </HeadingPairs>
  <TitlesOfParts>
    <vt:vector size="39" baseType="lpstr">
      <vt:lpstr>Balcão Envidraçado</vt:lpstr>
      <vt:lpstr>Apresentação do PowerPoint</vt:lpstr>
      <vt:lpstr>INTRODUÇÃO</vt:lpstr>
      <vt:lpstr>INTRODUÇÃO</vt:lpstr>
      <vt:lpstr>Métodos</vt:lpstr>
      <vt:lpstr>Métodos</vt:lpstr>
      <vt:lpstr>Métodos</vt:lpstr>
      <vt:lpstr>RESULTADOS</vt:lpstr>
      <vt:lpstr>Métodos</vt:lpstr>
      <vt:lpstr>Resultados</vt:lpstr>
      <vt:lpstr>Apresentação do PowerPoint</vt:lpstr>
      <vt:lpstr>Resultados</vt:lpstr>
      <vt:lpstr>Apresentação do PowerPoint</vt:lpstr>
      <vt:lpstr>Resultados</vt:lpstr>
      <vt:lpstr>Apresentação do PowerPoint</vt:lpstr>
      <vt:lpstr>Apresentação do PowerPoint</vt:lpstr>
      <vt:lpstr>CURVA ROC</vt:lpstr>
      <vt:lpstr>CURVA ROC</vt:lpstr>
      <vt:lpstr>Resultados</vt:lpstr>
      <vt:lpstr>Discussão</vt:lpstr>
      <vt:lpstr>Discussão</vt:lpstr>
      <vt:lpstr>Discussão</vt:lpstr>
      <vt:lpstr>Discussão</vt:lpstr>
      <vt:lpstr>Discussão</vt:lpstr>
      <vt:lpstr>Conclusão</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                    Consultem! -Uso do bilirrubinômetro:              -em RN sob fototerapia              -em RN pré-termos              -em RN entre 5-14 dias de vida  -Análise de 3 bilirrubinômetros em uma    população multirracial</vt:lpstr>
      <vt:lpstr>             Portanto....Dr. Paulo R. Margotto</vt:lpstr>
      <vt:lpstr>OBRIGADO!</vt:lpstr>
    </vt:vector>
  </TitlesOfParts>
  <Company>SES</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14333791</dc:creator>
  <cp:lastModifiedBy>paulo</cp:lastModifiedBy>
  <cp:revision>35</cp:revision>
  <dcterms:created xsi:type="dcterms:W3CDTF">2013-08-12T16:37:21Z</dcterms:created>
  <dcterms:modified xsi:type="dcterms:W3CDTF">2013-08-25T13:16:31Z</dcterms:modified>
</cp:coreProperties>
</file>