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46"/>
  </p:notesMasterIdLst>
  <p:sldIdLst>
    <p:sldId id="315" r:id="rId2"/>
    <p:sldId id="316" r:id="rId3"/>
    <p:sldId id="317" r:id="rId4"/>
    <p:sldId id="318" r:id="rId5"/>
    <p:sldId id="319" r:id="rId6"/>
    <p:sldId id="320" r:id="rId7"/>
    <p:sldId id="321" r:id="rId8"/>
    <p:sldId id="274" r:id="rId9"/>
    <p:sldId id="323" r:id="rId10"/>
    <p:sldId id="273" r:id="rId11"/>
    <p:sldId id="275" r:id="rId12"/>
    <p:sldId id="276" r:id="rId13"/>
    <p:sldId id="280" r:id="rId14"/>
    <p:sldId id="277" r:id="rId15"/>
    <p:sldId id="278" r:id="rId16"/>
    <p:sldId id="281" r:id="rId17"/>
    <p:sldId id="282" r:id="rId18"/>
    <p:sldId id="283" r:id="rId19"/>
    <p:sldId id="284" r:id="rId20"/>
    <p:sldId id="288" r:id="rId21"/>
    <p:sldId id="295" r:id="rId22"/>
    <p:sldId id="287" r:id="rId23"/>
    <p:sldId id="285" r:id="rId24"/>
    <p:sldId id="286" r:id="rId25"/>
    <p:sldId id="310" r:id="rId26"/>
    <p:sldId id="311" r:id="rId27"/>
    <p:sldId id="322" r:id="rId28"/>
    <p:sldId id="289" r:id="rId29"/>
    <p:sldId id="291" r:id="rId30"/>
    <p:sldId id="324" r:id="rId31"/>
    <p:sldId id="290" r:id="rId32"/>
    <p:sldId id="314" r:id="rId33"/>
    <p:sldId id="292" r:id="rId34"/>
    <p:sldId id="293" r:id="rId35"/>
    <p:sldId id="312" r:id="rId36"/>
    <p:sldId id="294" r:id="rId37"/>
    <p:sldId id="296" r:id="rId38"/>
    <p:sldId id="297" r:id="rId39"/>
    <p:sldId id="298" r:id="rId40"/>
    <p:sldId id="307" r:id="rId41"/>
    <p:sldId id="308" r:id="rId42"/>
    <p:sldId id="309" r:id="rId43"/>
    <p:sldId id="313" r:id="rId44"/>
    <p:sldId id="325" r:id="rId4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61D0E81-CF7B-47B9-9DAB-00637B040996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02E035A-9D50-4EAD-A2AC-F5FAE7AC4DD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174757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2048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88BFADE-0FDC-4F43-AF0C-9022F8686892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2253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3B34D86-A71C-428B-93BB-969E72CCCE02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5120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3DD1B57-0949-495B-B126-D34593AD3920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5427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C154686-E27D-44FA-AC63-9DE32CCE1341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5632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479584A-5EA6-4453-827E-E63B23C956A5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5837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69A6116-0201-4DE0-A07D-6E403E56AA6B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6041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7803DA0-E36B-4A34-8288-E2F533EECAE4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6246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1D3EA26-CCF0-4063-A81C-D7F2E3E0E86A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6451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65BAEFB-F0AD-4856-951E-C0562AF71D7C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41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6656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F446552-5316-45AD-B494-DFA1AB362CF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42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6861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353EC99-4938-4AF8-8FAF-0ED1AE15524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43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6861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353EC99-4938-4AF8-8FAF-0ED1AE15524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44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6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5" name="Forma livre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6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D185F-6BE0-483E-8832-9E9E8FF2C69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7A7CC-1965-430E-B5A1-431629F9CBA7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399E6-3C34-47F1-952F-0557221CA6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6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5" name="Forma livre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7FEE2-93FB-4D78-A024-694A369D2369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82071-D037-4225-9D35-94C5D0730D6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346D42-0E29-4C64-96A8-6A399C42A670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DF4D1-6B07-49FB-A724-6DE722F54D2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D09D3-5E40-468B-B61F-9B847CA46BF7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17B2C-3B0D-4589-91BC-667F59D235C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A7C31-AFAC-4177-9384-BC7C52B03297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4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EC6F6-2BA4-4EDE-A884-E3630B9D6AF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057B8-8A85-438E-BF12-64ED57F0F38B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3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D1DDF-839A-4A5F-8E45-B02C6AA5346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6CFB1-6769-4A9E-A85A-F65F0D1C1E45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9A36E-25ED-44EA-A900-2400558EAF6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A1BEF-E601-4FE3-B531-4F8BE1BE49AA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CB6830-990A-4331-B850-8BA3CBFD8B8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85B6A-6E64-4497-8859-B7A5BD309AA3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2AFE0-14DF-479D-9198-F2C899CC22B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9989B-7D23-4864-92BE-D72103E343EE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B628E-90D2-4498-9894-1D365C4853A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rma livre 11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Forma livre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28" name="Espaço Reservado para Título 8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9" name="Espaço Reservado para Texto 29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50E88C-DAED-45C4-BA6B-CAF24AD1AFA1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F950F5-3039-4450-9AB5-E3B15F82957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5" r:id="rId1"/>
    <p:sldLayoutId id="2147483734" r:id="rId2"/>
    <p:sldLayoutId id="2147483736" r:id="rId3"/>
    <p:sldLayoutId id="2147483733" r:id="rId4"/>
    <p:sldLayoutId id="2147483737" r:id="rId5"/>
    <p:sldLayoutId id="2147483732" r:id="rId6"/>
    <p:sldLayoutId id="2147483731" r:id="rId7"/>
    <p:sldLayoutId id="2147483738" r:id="rId8"/>
    <p:sldLayoutId id="2147483739" r:id="rId9"/>
    <p:sldLayoutId id="2147483730" r:id="rId10"/>
    <p:sldLayoutId id="214748372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2pPr>
      <a:lvl3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3pPr>
      <a:lvl4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4pPr>
      <a:lvl5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9pPr>
    </p:titleStyle>
    <p:bodyStyle>
      <a:lvl1pPr marL="419100" indent="-3825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fontAlgn="base">
        <a:spcBef>
          <a:spcPct val="200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fontAlgn="base">
        <a:spcBef>
          <a:spcPct val="20000"/>
        </a:spcBef>
        <a:spcAft>
          <a:spcPct val="0"/>
        </a:spcAft>
        <a:buClr>
          <a:srgbClr val="748560"/>
        </a:buClr>
        <a:buSzPct val="100000"/>
        <a:buFont typeface="Arial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asus.unifesp.br/biblioteca_virtual/esf/1/casos_complexos/Danrley/Complexo_01_Danrley_Ictericia.pdf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992888" cy="230124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/>
                </a:solidFill>
              </a:rPr>
              <a:t>Caso clínico</a:t>
            </a:r>
            <a:br>
              <a:rPr lang="pt-BR" dirty="0" smtClean="0">
                <a:solidFill>
                  <a:schemeClr val="tx1"/>
                </a:solidFill>
              </a:rPr>
            </a:br>
            <a:r>
              <a:rPr lang="pt-BR" dirty="0" smtClean="0"/>
              <a:t>Hiperbilirrubinemia</a:t>
            </a:r>
            <a:br>
              <a:rPr lang="pt-BR" dirty="0" smtClean="0"/>
            </a:br>
            <a:r>
              <a:rPr lang="pt-BR" dirty="0" smtClean="0"/>
              <a:t>(Exsanguineotransfusão)</a:t>
            </a:r>
            <a:endParaRPr lang="pt-BR" dirty="0"/>
          </a:p>
        </p:txBody>
      </p:sp>
      <p:sp>
        <p:nvSpPr>
          <p:cNvPr id="14338" name="Subtítulo 2"/>
          <p:cNvSpPr>
            <a:spLocks noGrp="1"/>
          </p:cNvSpPr>
          <p:nvPr>
            <p:ph type="subTitle" idx="1"/>
          </p:nvPr>
        </p:nvSpPr>
        <p:spPr>
          <a:xfrm>
            <a:off x="1331640" y="3284984"/>
            <a:ext cx="6624638" cy="2376488"/>
          </a:xfrm>
        </p:spPr>
        <p:txBody>
          <a:bodyPr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Apresentação: Marcos Oliveira</a:t>
            </a: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                             Pedro dos Santos</a:t>
            </a: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Coordenação: Dra. Márcia Pimentel</a:t>
            </a: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Escola Superior de Ciências da Saúde</a:t>
            </a: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HRAS/HMIB-DF</a:t>
            </a: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Data: 23/09/13</a:t>
            </a: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>
                <a:hlinkClick r:id="rId2"/>
              </a:rPr>
              <a:t>www.paulomargotto.com.br</a:t>
            </a:r>
            <a:r>
              <a:rPr lang="pt-BR" dirty="0" smtClean="0"/>
              <a:t> </a:t>
            </a:r>
          </a:p>
        </p:txBody>
      </p:sp>
      <p:pic>
        <p:nvPicPr>
          <p:cNvPr id="1026" name="Picture 5" descr="DSC001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144000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613" cy="1143000"/>
          </a:xfrm>
        </p:spPr>
        <p:txBody>
          <a:bodyPr/>
          <a:lstStyle/>
          <a:p>
            <a:pPr algn="ctr"/>
            <a:r>
              <a:rPr lang="pt-BR" dirty="0" smtClean="0"/>
              <a:t>DADOS MATERNOS</a:t>
            </a:r>
          </a:p>
        </p:txBody>
      </p:sp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075613" cy="5141913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pt-BR" sz="1700" dirty="0" smtClean="0"/>
          </a:p>
          <a:p>
            <a:pPr>
              <a:lnSpc>
                <a:spcPct val="80000"/>
              </a:lnSpc>
            </a:pPr>
            <a:endParaRPr lang="pt-BR" sz="1600" dirty="0" smtClean="0"/>
          </a:p>
          <a:p>
            <a:pPr>
              <a:lnSpc>
                <a:spcPct val="80000"/>
              </a:lnSpc>
            </a:pPr>
            <a:r>
              <a:rPr lang="pt-BR" sz="1800" dirty="0" smtClean="0"/>
              <a:t>Nome da mãe: D.M.M</a:t>
            </a:r>
          </a:p>
          <a:p>
            <a:pPr>
              <a:lnSpc>
                <a:spcPct val="80000"/>
              </a:lnSpc>
            </a:pPr>
            <a:r>
              <a:rPr lang="pt-BR" sz="1800" dirty="0" smtClean="0"/>
              <a:t>Idade: 21 anos – residente no DF.</a:t>
            </a:r>
          </a:p>
          <a:p>
            <a:pPr>
              <a:lnSpc>
                <a:spcPct val="80000"/>
              </a:lnSpc>
            </a:pPr>
            <a:r>
              <a:rPr lang="pt-BR" sz="1800" b="1" dirty="0" smtClean="0">
                <a:solidFill>
                  <a:srgbClr val="FF0000"/>
                </a:solidFill>
              </a:rPr>
              <a:t>Tipagem sanguínea: O+</a:t>
            </a:r>
          </a:p>
          <a:p>
            <a:pPr>
              <a:lnSpc>
                <a:spcPct val="80000"/>
              </a:lnSpc>
            </a:pPr>
            <a:r>
              <a:rPr lang="pt-BR" sz="1800" dirty="0" smtClean="0"/>
              <a:t>Pré-natal (11 consultas): Iniciado no 2° mês</a:t>
            </a:r>
          </a:p>
          <a:p>
            <a:pPr>
              <a:lnSpc>
                <a:spcPct val="80000"/>
              </a:lnSpc>
            </a:pPr>
            <a:r>
              <a:rPr lang="pt-BR" sz="1800" dirty="0" smtClean="0"/>
              <a:t>G1P0C0A0</a:t>
            </a:r>
          </a:p>
          <a:p>
            <a:pPr>
              <a:lnSpc>
                <a:spcPct val="80000"/>
              </a:lnSpc>
            </a:pPr>
            <a:r>
              <a:rPr lang="pt-BR" sz="1800" dirty="0" smtClean="0"/>
              <a:t>DUM:1/1/13 // DPP: 7/10/13</a:t>
            </a:r>
          </a:p>
          <a:p>
            <a:pPr>
              <a:lnSpc>
                <a:spcPct val="80000"/>
              </a:lnSpc>
            </a:pPr>
            <a:r>
              <a:rPr lang="pt-BR" sz="1800" dirty="0" smtClean="0"/>
              <a:t>Intercorrências na gestação: Refere dois picos hipertensivos.</a:t>
            </a:r>
          </a:p>
          <a:p>
            <a:pPr>
              <a:lnSpc>
                <a:spcPct val="80000"/>
              </a:lnSpc>
            </a:pPr>
            <a:r>
              <a:rPr lang="pt-BR" sz="1800" dirty="0" smtClean="0"/>
              <a:t>Não fez uso de sulfato ferroso/ ácido fólico durante a gestação;</a:t>
            </a:r>
          </a:p>
          <a:p>
            <a:pPr>
              <a:lnSpc>
                <a:spcPct val="80000"/>
              </a:lnSpc>
            </a:pPr>
            <a:r>
              <a:rPr lang="pt-BR" sz="1800" dirty="0" smtClean="0"/>
              <a:t>SOROLOGIAS MATERNAS:</a:t>
            </a:r>
          </a:p>
          <a:p>
            <a:pPr lvl="1">
              <a:lnSpc>
                <a:spcPct val="80000"/>
              </a:lnSpc>
            </a:pPr>
            <a:r>
              <a:rPr lang="pt-BR" sz="1800" dirty="0" smtClean="0"/>
              <a:t>HIV NR 1ºT e 3º T e teste rápido NR</a:t>
            </a:r>
          </a:p>
          <a:p>
            <a:pPr lvl="1">
              <a:lnSpc>
                <a:spcPct val="80000"/>
              </a:lnSpc>
            </a:pPr>
            <a:r>
              <a:rPr lang="pt-BR" sz="1800" dirty="0" smtClean="0"/>
              <a:t>VDRL  1ºT,  2ºT e  3ºT: NR</a:t>
            </a:r>
          </a:p>
          <a:p>
            <a:pPr lvl="1">
              <a:lnSpc>
                <a:spcPct val="80000"/>
              </a:lnSpc>
            </a:pPr>
            <a:r>
              <a:rPr lang="pt-BR" sz="1800" dirty="0" smtClean="0"/>
              <a:t>Toxo IgG  IgM neg no  2º e 3ºT.</a:t>
            </a:r>
          </a:p>
          <a:p>
            <a:pPr>
              <a:lnSpc>
                <a:spcPct val="80000"/>
              </a:lnSpc>
            </a:pPr>
            <a:r>
              <a:rPr lang="pt-BR" sz="1800" dirty="0" smtClean="0"/>
              <a:t>VACINA:</a:t>
            </a:r>
          </a:p>
          <a:p>
            <a:pPr lvl="1">
              <a:lnSpc>
                <a:spcPct val="80000"/>
              </a:lnSpc>
            </a:pPr>
            <a:r>
              <a:rPr lang="pt-BR" sz="1800" dirty="0" smtClean="0"/>
              <a:t>Influenza: sim,  / dT:sim, Hep B :não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613" cy="1143000"/>
          </a:xfrm>
        </p:spPr>
        <p:txBody>
          <a:bodyPr/>
          <a:lstStyle/>
          <a:p>
            <a:pPr algn="ctr"/>
            <a:r>
              <a:rPr lang="pt-BR" dirty="0" smtClean="0"/>
              <a:t>DADOS DO PARTO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075613" cy="4852988"/>
          </a:xfrm>
        </p:spPr>
        <p:txBody>
          <a:bodyPr/>
          <a:lstStyle/>
          <a:p>
            <a:endParaRPr lang="pt-BR" sz="1800" dirty="0" smtClean="0"/>
          </a:p>
          <a:p>
            <a:endParaRPr lang="pt-BR" sz="1800" dirty="0" smtClean="0"/>
          </a:p>
          <a:p>
            <a:r>
              <a:rPr lang="pt-BR" sz="1800" dirty="0" smtClean="0"/>
              <a:t>DADOS DO PARTO:</a:t>
            </a:r>
          </a:p>
          <a:p>
            <a:r>
              <a:rPr lang="pt-BR" sz="1800" dirty="0" smtClean="0"/>
              <a:t>Tipo de Parto: cesariana</a:t>
            </a:r>
          </a:p>
          <a:p>
            <a:r>
              <a:rPr lang="pt-BR" sz="1800" dirty="0" smtClean="0"/>
              <a:t>Indicação: DCP -desproporção céfalo pélvica</a:t>
            </a:r>
          </a:p>
          <a:p>
            <a:r>
              <a:rPr lang="pt-BR" sz="1800" dirty="0" smtClean="0"/>
              <a:t>Data: 11/09/13</a:t>
            </a:r>
          </a:p>
          <a:p>
            <a:r>
              <a:rPr lang="pt-BR" sz="1800" dirty="0" smtClean="0"/>
              <a:t>Hora: 20:40h</a:t>
            </a:r>
          </a:p>
          <a:p>
            <a:r>
              <a:rPr lang="pt-BR" sz="1800" dirty="0" smtClean="0"/>
              <a:t>Bolsa rota no ato, líquido amniótico claro.</a:t>
            </a:r>
          </a:p>
          <a:p>
            <a:r>
              <a:rPr lang="pt-BR" sz="1800" dirty="0" smtClean="0"/>
              <a:t>Feto único, cefálico, sexo feminino. Boas condições de vitalidade.</a:t>
            </a:r>
          </a:p>
          <a:p>
            <a:r>
              <a:rPr lang="pt-BR" sz="1800" dirty="0" smtClean="0"/>
              <a:t> Sem mecônio e diurese em sala de parto</a:t>
            </a:r>
          </a:p>
          <a:p>
            <a:r>
              <a:rPr lang="pt-BR" sz="1800" dirty="0" smtClean="0"/>
              <a:t>Apgar: 9 / 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ítulo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075612" cy="1143000"/>
          </a:xfrm>
        </p:spPr>
        <p:txBody>
          <a:bodyPr/>
          <a:lstStyle/>
          <a:p>
            <a:r>
              <a:rPr lang="pt-BR" dirty="0" smtClean="0"/>
              <a:t>CASO CLÍNICO - DADOS</a:t>
            </a:r>
          </a:p>
        </p:txBody>
      </p:sp>
      <p:sp>
        <p:nvSpPr>
          <p:cNvPr id="17410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413"/>
            <a:ext cx="8075613" cy="51847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dirty="0" smtClean="0"/>
              <a:t>DADOS DO RN: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Sexo: feminino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IG Capurro: 36 semanas + 4 dias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Peso: 2370g.  Estatura:46 cm.  Perímetro Cefálico: 29.5 cm</a:t>
            </a:r>
          </a:p>
          <a:p>
            <a:pPr lvl="1">
              <a:lnSpc>
                <a:spcPct val="80000"/>
              </a:lnSpc>
            </a:pPr>
            <a:endParaRPr lang="pt-BR" dirty="0" smtClean="0"/>
          </a:p>
          <a:p>
            <a:pPr>
              <a:lnSpc>
                <a:spcPct val="80000"/>
              </a:lnSpc>
            </a:pPr>
            <a:r>
              <a:rPr lang="pt-BR" sz="2000" dirty="0" smtClean="0"/>
              <a:t>EXAME FÍSICO: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pt-BR" sz="1900" dirty="0" smtClean="0"/>
              <a:t>	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BEG, corado, anictérico, eupneico.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FA: normotensa. Ausência de bossa, palato íntegro, clavículas sem crepitações.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ACV: RCR 2T, BNF +, s/sopros. FC &gt; 100 bpm. Pulsos femorais presentes e de amplitude adequada.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AR: MVF +, s/RA.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ABD: normotenso, s/VMG, RHA adequados.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Ortolani  negativo </a:t>
            </a:r>
          </a:p>
          <a:p>
            <a:pPr>
              <a:lnSpc>
                <a:spcPct val="80000"/>
              </a:lnSpc>
            </a:pPr>
            <a:r>
              <a:rPr lang="pt-BR" sz="2100" dirty="0" smtClean="0"/>
              <a:t>CLASSIFICAÇÃO DO RN: PT + AIG + Baixo Peso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CONDUTA: Rotina de Sala de Parto + TS + TORCH + Placenta + Controle de glicemia capilar + Alcon. 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613" cy="1143000"/>
          </a:xfrm>
        </p:spPr>
        <p:txBody>
          <a:bodyPr/>
          <a:lstStyle/>
          <a:p>
            <a:r>
              <a:rPr lang="pt-BR" dirty="0" smtClean="0"/>
              <a:t>CASO CLÍNICO - EVOLUÇÃO</a:t>
            </a:r>
          </a:p>
        </p:txBody>
      </p:sp>
      <p:sp>
        <p:nvSpPr>
          <p:cNvPr id="1843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41438"/>
            <a:ext cx="8075613" cy="51831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200" dirty="0" smtClean="0"/>
              <a:t>12/09/2013 10:08</a:t>
            </a:r>
          </a:p>
          <a:p>
            <a:pPr>
              <a:lnSpc>
                <a:spcPct val="90000"/>
              </a:lnSpc>
            </a:pPr>
            <a:r>
              <a:rPr lang="pt-BR" sz="2200" dirty="0" smtClean="0"/>
              <a:t>RN com  13 h de vida, em ALCON</a:t>
            </a:r>
          </a:p>
          <a:p>
            <a:pPr lvl="1">
              <a:lnSpc>
                <a:spcPct val="90000"/>
              </a:lnSpc>
            </a:pPr>
            <a:r>
              <a:rPr lang="pt-BR" sz="1700" dirty="0" smtClean="0"/>
              <a:t>TS Mãe: O+ TS RN:?</a:t>
            </a:r>
            <a:br>
              <a:rPr lang="pt-BR" sz="1700" dirty="0" smtClean="0"/>
            </a:br>
            <a:r>
              <a:rPr lang="pt-BR" sz="1700" dirty="0" smtClean="0"/>
              <a:t>Controles de glicemia: 50 - 54mg%</a:t>
            </a:r>
          </a:p>
          <a:p>
            <a:pPr lvl="1">
              <a:lnSpc>
                <a:spcPct val="90000"/>
              </a:lnSpc>
            </a:pPr>
            <a:r>
              <a:rPr lang="pt-BR" sz="1700" dirty="0" smtClean="0"/>
              <a:t>Sugando ao seio materno, diurese presente , sem eliminação de mecônio</a:t>
            </a:r>
          </a:p>
          <a:p>
            <a:pPr lvl="1">
              <a:lnSpc>
                <a:spcPct val="90000"/>
              </a:lnSpc>
            </a:pPr>
            <a:r>
              <a:rPr lang="pt-BR" sz="1700" dirty="0" smtClean="0"/>
              <a:t>Exame Físico:</a:t>
            </a:r>
          </a:p>
          <a:p>
            <a:pPr lvl="2">
              <a:lnSpc>
                <a:spcPct val="90000"/>
              </a:lnSpc>
            </a:pPr>
            <a:r>
              <a:rPr lang="pt-BR" sz="1500" dirty="0" smtClean="0"/>
              <a:t>RN em BEG, hidratado, eupnéico, </a:t>
            </a:r>
            <a:r>
              <a:rPr lang="pt-BR" sz="1500" b="1" dirty="0" smtClean="0"/>
              <a:t>icterícia leve em ZII</a:t>
            </a:r>
            <a:r>
              <a:rPr lang="pt-BR" sz="1500" dirty="0" smtClean="0"/>
              <a:t>, sem outras anormalidades no exame</a:t>
            </a:r>
          </a:p>
          <a:p>
            <a:pPr lvl="1">
              <a:lnSpc>
                <a:spcPct val="90000"/>
              </a:lnSpc>
            </a:pPr>
            <a:r>
              <a:rPr lang="pt-BR" sz="1700" dirty="0" smtClean="0"/>
              <a:t>CONDUTA:</a:t>
            </a:r>
          </a:p>
          <a:p>
            <a:pPr lvl="2">
              <a:lnSpc>
                <a:spcPct val="90000"/>
              </a:lnSpc>
            </a:pPr>
            <a:r>
              <a:rPr lang="pt-BR" sz="1500" dirty="0" smtClean="0"/>
              <a:t>Ver TS RN + Colhido Bbs. TORCH já solicitado. Controle de peso e de glicemia capilar</a:t>
            </a:r>
          </a:p>
          <a:p>
            <a:pPr>
              <a:lnSpc>
                <a:spcPct val="90000"/>
              </a:lnSpc>
            </a:pPr>
            <a:r>
              <a:rPr lang="pt-BR" sz="2200" dirty="0" smtClean="0"/>
              <a:t>12/09/2013-12:40</a:t>
            </a:r>
          </a:p>
          <a:p>
            <a:pPr lvl="1">
              <a:lnSpc>
                <a:spcPct val="90000"/>
              </a:lnSpc>
            </a:pPr>
            <a:r>
              <a:rPr lang="pt-BR" sz="1900" dirty="0" smtClean="0"/>
              <a:t>15 horas de vida</a:t>
            </a:r>
          </a:p>
          <a:p>
            <a:pPr lvl="1">
              <a:lnSpc>
                <a:spcPct val="90000"/>
              </a:lnSpc>
            </a:pPr>
            <a:r>
              <a:rPr lang="pt-BR" sz="1600" dirty="0" smtClean="0"/>
              <a:t>BT : 12,88 mg/dL, BD : 0,36 mg/dL ,BI: 12,52 mg/dL</a:t>
            </a:r>
          </a:p>
          <a:p>
            <a:pPr lvl="1">
              <a:lnSpc>
                <a:spcPct val="90000"/>
              </a:lnSpc>
            </a:pPr>
            <a:r>
              <a:rPr lang="pt-BR" sz="1600" dirty="0" smtClean="0">
                <a:solidFill>
                  <a:srgbClr val="FF0000"/>
                </a:solidFill>
              </a:rPr>
              <a:t>TS RN: A+ CD NEG</a:t>
            </a:r>
          </a:p>
          <a:p>
            <a:pPr lvl="1">
              <a:lnSpc>
                <a:spcPct val="90000"/>
              </a:lnSpc>
            </a:pPr>
            <a:r>
              <a:rPr lang="pt-BR" sz="1700" dirty="0" smtClean="0"/>
              <a:t>Conduta:</a:t>
            </a:r>
          </a:p>
          <a:p>
            <a:pPr lvl="2">
              <a:lnSpc>
                <a:spcPct val="90000"/>
              </a:lnSpc>
            </a:pPr>
            <a:r>
              <a:rPr lang="pt-BR" sz="1500" dirty="0" smtClean="0"/>
              <a:t>FOTOTERAPIA DUPLA +  REPETIR Bbs 6 h após</a:t>
            </a:r>
          </a:p>
          <a:p>
            <a:pPr>
              <a:lnSpc>
                <a:spcPct val="90000"/>
              </a:lnSpc>
            </a:pPr>
            <a:endParaRPr lang="pt-BR" sz="1700" dirty="0" smtClean="0"/>
          </a:p>
          <a:p>
            <a:pPr>
              <a:lnSpc>
                <a:spcPct val="90000"/>
              </a:lnSpc>
            </a:pPr>
            <a:endParaRPr lang="pt-BR" sz="17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613" cy="1143000"/>
          </a:xfrm>
        </p:spPr>
        <p:txBody>
          <a:bodyPr/>
          <a:lstStyle/>
          <a:p>
            <a:r>
              <a:rPr lang="pt-BR" dirty="0" smtClean="0"/>
              <a:t>CASO CLÍNICO - EVOLUÇÃO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975"/>
            <a:ext cx="8075613" cy="5545138"/>
          </a:xfrm>
        </p:spPr>
        <p:txBody>
          <a:bodyPr>
            <a:normAutofit fontScale="92500" lnSpcReduction="10000"/>
          </a:bodyPr>
          <a:lstStyle/>
          <a:p>
            <a:pPr marL="420624" indent="-384048" fontAlgn="auto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sz="2200" dirty="0" smtClean="0"/>
              <a:t>12/09/2013   19:39h  = RN c/ </a:t>
            </a:r>
            <a:r>
              <a:rPr lang="pt-BR" sz="2100" dirty="0" smtClean="0"/>
              <a:t>23 horas de vida</a:t>
            </a:r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dirty="0" smtClean="0"/>
              <a:t>Albumina=4,2 BbT=16,10 BbD=0,82 BbI=15,28 </a:t>
            </a:r>
            <a:br>
              <a:rPr lang="pt-BR" sz="1900" dirty="0" smtClean="0"/>
            </a:br>
            <a:endParaRPr lang="pt-BR" sz="1900" dirty="0" smtClean="0"/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dirty="0" smtClean="0"/>
              <a:t>CD: Indicada EST, encaminhado RN à UCIN</a:t>
            </a:r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pt-BR" sz="1900" dirty="0" smtClean="0"/>
          </a:p>
          <a:p>
            <a:pPr marL="420624" indent="-384048" fontAlgn="auto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sz="2200" dirty="0" smtClean="0"/>
              <a:t>12/09/2013   23:43h</a:t>
            </a:r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dirty="0" smtClean="0"/>
              <a:t>Exames antes da exsanguíneotransfusão </a:t>
            </a:r>
          </a:p>
          <a:p>
            <a:pPr marL="1005840" lvl="2" indent="-256032" fontAlgn="auto">
              <a:lnSpc>
                <a:spcPct val="80000"/>
              </a:lnSpc>
              <a:spcAft>
                <a:spcPts val="0"/>
              </a:spcAft>
              <a:buFont typeface="Arial"/>
              <a:buChar char="○"/>
              <a:defRPr/>
            </a:pPr>
            <a:r>
              <a:rPr lang="pt-BR" sz="1700" dirty="0" smtClean="0"/>
              <a:t>BT : 16,04 - BD: 1,53- BI: 14,51 mg/dL</a:t>
            </a:r>
          </a:p>
          <a:p>
            <a:pPr marL="1005840" lvl="2" indent="-256032" fontAlgn="auto">
              <a:lnSpc>
                <a:spcPct val="80000"/>
              </a:lnSpc>
              <a:spcAft>
                <a:spcPts val="0"/>
              </a:spcAft>
              <a:buFont typeface="Arial"/>
              <a:buChar char="○"/>
              <a:defRPr/>
            </a:pPr>
            <a:r>
              <a:rPr lang="pt-BR" sz="1700" dirty="0" smtClean="0"/>
              <a:t>Hb: 14,0 Hct: 36,6 % Leuco: 20.900 - Neutrófilos T.: 60,0 % sem desvio, Linf. 31% - Plaquetas: 315.000 Reticulócitos: 8% </a:t>
            </a:r>
          </a:p>
          <a:p>
            <a:pPr marL="1005840" lvl="2" indent="-256032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pt-BR" sz="1700" dirty="0" smtClean="0"/>
          </a:p>
          <a:p>
            <a:pPr marL="420624" indent="-384048" fontAlgn="auto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sz="2200" dirty="0" smtClean="0"/>
              <a:t>12/09/2013   23:44h = RN c/ </a:t>
            </a:r>
            <a:r>
              <a:rPr lang="pt-BR" sz="2100" dirty="0" smtClean="0"/>
              <a:t>27 horas de vida</a:t>
            </a:r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dirty="0" smtClean="0"/>
              <a:t>Término da exsg, duração do procedimento: 1h25min</a:t>
            </a:r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dirty="0" smtClean="0"/>
              <a:t>Feita 1 dose Vit. K; colhidos HC e Bb</a:t>
            </a:r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pt-BR" sz="1900" dirty="0" smtClean="0"/>
          </a:p>
          <a:p>
            <a:pPr marL="420624" indent="-384048" fontAlgn="auto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sz="2200" dirty="0" smtClean="0"/>
              <a:t>12/09/13   23:49h</a:t>
            </a:r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dirty="0" smtClean="0"/>
              <a:t>Apresentando tremores de extremidades,hipotermia (?)</a:t>
            </a:r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dirty="0" smtClean="0">
                <a:solidFill>
                  <a:srgbClr val="FFFF00"/>
                </a:solidFill>
              </a:rPr>
              <a:t>Glicemia =?? (sem registro) ...</a:t>
            </a:r>
            <a:r>
              <a:rPr lang="pt-BR" sz="1900" dirty="0" smtClean="0"/>
              <a:t>  Solicito dosagem de cálcio</a:t>
            </a:r>
            <a:br>
              <a:rPr lang="pt-BR" sz="1900" dirty="0" smtClean="0"/>
            </a:br>
            <a:r>
              <a:rPr lang="pt-BR" sz="1900" dirty="0" smtClean="0"/>
              <a:t>OBS: TIG 4.8 em curso durante toda exsg</a:t>
            </a:r>
          </a:p>
          <a:p>
            <a:pPr marL="448056" lvl="1" indent="0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pt-BR" sz="1900" dirty="0" smtClean="0">
                <a:solidFill>
                  <a:srgbClr val="FF0000"/>
                </a:solidFill>
              </a:rPr>
              <a:t/>
            </a:r>
            <a:br>
              <a:rPr lang="pt-BR" sz="1900" dirty="0" smtClean="0">
                <a:solidFill>
                  <a:srgbClr val="FF0000"/>
                </a:solidFill>
              </a:rPr>
            </a:br>
            <a:endParaRPr lang="pt-BR" sz="1900" dirty="0" smtClean="0">
              <a:solidFill>
                <a:srgbClr val="FF0000"/>
              </a:solidFill>
            </a:endParaRPr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pt-BR" sz="1900" dirty="0" smtClean="0"/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pt-BR" sz="1900" dirty="0" smtClean="0"/>
          </a:p>
          <a:p>
            <a:pPr marL="420624" indent="-384048" fontAlgn="auto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endParaRPr lang="pt-BR" sz="17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613" cy="1143000"/>
          </a:xfrm>
        </p:spPr>
        <p:txBody>
          <a:bodyPr/>
          <a:lstStyle/>
          <a:p>
            <a:r>
              <a:rPr lang="pt-BR" dirty="0" smtClean="0"/>
              <a:t>CASO CLÍNICO - EVOLUÇÃO </a:t>
            </a:r>
          </a:p>
        </p:txBody>
      </p:sp>
      <p:sp>
        <p:nvSpPr>
          <p:cNvPr id="21506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3127375"/>
            <a:ext cx="8075612" cy="3397250"/>
          </a:xfrm>
        </p:spPr>
        <p:txBody>
          <a:bodyPr>
            <a:normAutofit fontScale="92500" lnSpcReduction="1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sz="2400" dirty="0"/>
              <a:t>13/09/2013 10:12 </a:t>
            </a:r>
            <a:endParaRPr lang="pt-BR" sz="2400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000" dirty="0"/>
              <a:t>38h de </a:t>
            </a:r>
            <a:r>
              <a:rPr lang="pt-BR" sz="2000" dirty="0" smtClean="0"/>
              <a:t>vida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000" dirty="0" smtClean="0"/>
              <a:t>Bilitron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000" dirty="0" smtClean="0"/>
              <a:t>Dx:85mg/dl</a:t>
            </a:r>
            <a:endParaRPr lang="pt-BR" sz="2000" dirty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sz="2400" dirty="0" smtClean="0"/>
              <a:t>Após  realização da exsanguineotransfusão, evoluiu bem com melhora gradual da icterícia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000" dirty="0" smtClean="0"/>
              <a:t>Permaneceu em fototerapia até o 4º dia de vida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000" dirty="0" smtClean="0"/>
              <a:t>No dia 16/09/13: </a:t>
            </a:r>
            <a:r>
              <a:rPr lang="pt-BR" sz="1800" dirty="0" smtClean="0"/>
              <a:t> </a:t>
            </a:r>
            <a:r>
              <a:rPr lang="pt-BR" sz="1800" dirty="0"/>
              <a:t>NOVA TS RN: A+ </a:t>
            </a:r>
            <a:r>
              <a:rPr lang="pt-BR" sz="1800" b="1" dirty="0">
                <a:solidFill>
                  <a:srgbClr val="FF0000"/>
                </a:solidFill>
              </a:rPr>
              <a:t>CD </a:t>
            </a:r>
            <a:r>
              <a:rPr lang="pt-BR" sz="1800" b="1" dirty="0" smtClean="0">
                <a:solidFill>
                  <a:srgbClr val="FF0000"/>
                </a:solidFill>
              </a:rPr>
              <a:t>+</a:t>
            </a:r>
            <a:endParaRPr lang="pt-BR" sz="2000" b="1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000" dirty="0" smtClean="0"/>
              <a:t>Foi para o Alcon a partir de então, tendo alta no 6º dia de vida (dia 17/09/13), com acompanhamento ambulatorial com 1 sem.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sz="2000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sz="2000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sz="2000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sz="1800" dirty="0" smtClean="0"/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3"/>
          <a:srcRect t="31548" r="13435" b="35796"/>
          <a:stretch>
            <a:fillRect/>
          </a:stretch>
        </p:blipFill>
        <p:spPr bwMode="auto">
          <a:xfrm>
            <a:off x="25400" y="0"/>
            <a:ext cx="9144000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576" y="692696"/>
            <a:ext cx="7992888" cy="5904656"/>
          </a:xfrm>
        </p:spPr>
        <p:txBody>
          <a:bodyPr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pt-BR" dirty="0" smtClean="0">
                <a:latin typeface="Castellar" pitchFamily="18" charset="0"/>
              </a:rPr>
              <a:t>Comentários?</a:t>
            </a:r>
            <a:br>
              <a:rPr lang="pt-BR" dirty="0" smtClean="0">
                <a:latin typeface="Castellar" pitchFamily="18" charset="0"/>
              </a:rPr>
            </a:br>
            <a:r>
              <a:rPr lang="pt-BR" dirty="0" smtClean="0">
                <a:latin typeface="Castellar" pitchFamily="18" charset="0"/>
              </a:rPr>
              <a:t/>
            </a:r>
            <a:br>
              <a:rPr lang="pt-BR" dirty="0" smtClean="0">
                <a:latin typeface="Castellar" pitchFamily="18" charset="0"/>
              </a:rPr>
            </a:br>
            <a:r>
              <a:rPr lang="pt-BR" dirty="0" smtClean="0">
                <a:latin typeface="Castellar" pitchFamily="18" charset="0"/>
              </a:rPr>
              <a:t/>
            </a:r>
            <a:br>
              <a:rPr lang="pt-BR" dirty="0" smtClean="0">
                <a:latin typeface="Castellar" pitchFamily="18" charset="0"/>
              </a:rPr>
            </a:br>
            <a:r>
              <a:rPr lang="pt-BR" dirty="0" smtClean="0">
                <a:latin typeface="Castellar" pitchFamily="18" charset="0"/>
              </a:rPr>
              <a:t/>
            </a:r>
            <a:br>
              <a:rPr lang="pt-BR" dirty="0" smtClean="0">
                <a:latin typeface="Castellar" pitchFamily="18" charset="0"/>
              </a:rPr>
            </a:br>
            <a:r>
              <a:rPr lang="pt-BR" dirty="0" smtClean="0">
                <a:latin typeface="Castellar" pitchFamily="18" charset="0"/>
              </a:rPr>
              <a:t>				Dúvidas?</a:t>
            </a:r>
            <a:br>
              <a:rPr lang="pt-BR" dirty="0" smtClean="0">
                <a:latin typeface="Castellar" pitchFamily="18" charset="0"/>
              </a:rPr>
            </a:br>
            <a:r>
              <a:rPr lang="pt-BR" dirty="0" smtClean="0">
                <a:latin typeface="Castellar" pitchFamily="18" charset="0"/>
              </a:rPr>
              <a:t/>
            </a:r>
            <a:br>
              <a:rPr lang="pt-BR" dirty="0" smtClean="0">
                <a:latin typeface="Castellar" pitchFamily="18" charset="0"/>
              </a:rPr>
            </a:br>
            <a:r>
              <a:rPr lang="pt-BR" dirty="0" smtClean="0">
                <a:latin typeface="Castellar" pitchFamily="18" charset="0"/>
              </a:rPr>
              <a:t/>
            </a:r>
            <a:br>
              <a:rPr lang="pt-BR" dirty="0" smtClean="0">
                <a:latin typeface="Castellar" pitchFamily="18" charset="0"/>
              </a:rPr>
            </a:br>
            <a:r>
              <a:rPr lang="pt-BR" dirty="0" smtClean="0">
                <a:latin typeface="Castellar" pitchFamily="18" charset="0"/>
              </a:rPr>
              <a:t>		Hipóteses?</a:t>
            </a:r>
            <a:endParaRPr lang="pt-BR" dirty="0">
              <a:latin typeface="Castellar" pitchFamily="18" charset="0"/>
            </a:endParaRPr>
          </a:p>
        </p:txBody>
      </p:sp>
      <p:sp>
        <p:nvSpPr>
          <p:cNvPr id="23554" name="CaixaDeTexto 4"/>
          <p:cNvSpPr txBox="1">
            <a:spLocks noChangeArrowheads="1"/>
          </p:cNvSpPr>
          <p:nvPr/>
        </p:nvSpPr>
        <p:spPr bwMode="auto">
          <a:xfrm>
            <a:off x="7380288" y="5013325"/>
            <a:ext cx="3127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dirty="0"/>
              <a:t>a</a:t>
            </a:r>
          </a:p>
        </p:txBody>
      </p:sp>
      <p:sp>
        <p:nvSpPr>
          <p:cNvPr id="23555" name="CaixaDeTexto 5"/>
          <p:cNvSpPr txBox="1">
            <a:spLocks noChangeArrowheads="1"/>
          </p:cNvSpPr>
          <p:nvPr/>
        </p:nvSpPr>
        <p:spPr bwMode="auto">
          <a:xfrm>
            <a:off x="755650" y="765175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Hiperbilirrubinemia neonatal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ICTERÍCIA</a:t>
            </a:r>
          </a:p>
        </p:txBody>
      </p:sp>
      <p:sp>
        <p:nvSpPr>
          <p:cNvPr id="2560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Coloração amarelada da pele, mucosas e escleróticas devido a uma elevação da concentração de bilirrubinas séricas que surge em decorrência da incapacidade do fígado em conjugar e excretar toda bilirrubina produzida.</a:t>
            </a:r>
          </a:p>
          <a:p>
            <a:endParaRPr lang="pt-BR" dirty="0" smtClean="0"/>
          </a:p>
          <a:p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FISIOPATOLOGIA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A bilirrubina </a:t>
            </a:r>
            <a:r>
              <a:rPr lang="pt-BR" dirty="0" smtClean="0"/>
              <a:t>forma-se principalmente pela </a:t>
            </a:r>
            <a:r>
              <a:rPr lang="pt-BR" dirty="0"/>
              <a:t>degradação da </a:t>
            </a:r>
            <a:r>
              <a:rPr lang="pt-BR" dirty="0" smtClean="0"/>
              <a:t>hemoglobina (75%) e de outras proteínas 25%. 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Heme </a:t>
            </a:r>
            <a:r>
              <a:rPr lang="pt-BR" dirty="0" smtClean="0">
                <a:sym typeface="Wingdings" pitchFamily="2" charset="2"/>
              </a:rPr>
              <a:t>                    Bi</a:t>
            </a:r>
            <a:r>
              <a:rPr lang="pt-BR" dirty="0" smtClean="0"/>
              <a:t>liverdina  </a:t>
            </a:r>
            <a:r>
              <a:rPr lang="pt-BR" dirty="0" smtClean="0">
                <a:sym typeface="Wingdings" pitchFamily="2" charset="2"/>
              </a:rPr>
              <a:t>                     BI</a:t>
            </a: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A </a:t>
            </a:r>
            <a:r>
              <a:rPr lang="pt-BR" dirty="0"/>
              <a:t>bilirrubina </a:t>
            </a:r>
            <a:r>
              <a:rPr lang="pt-BR" dirty="0" smtClean="0"/>
              <a:t> indireta(lipossolúvel):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Livre ou ligada à albumina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É  captada pelo hepatócito, conjugada </a:t>
            </a:r>
            <a:r>
              <a:rPr lang="pt-BR" dirty="0"/>
              <a:t>com o </a:t>
            </a:r>
            <a:r>
              <a:rPr lang="pt-BR" dirty="0" smtClean="0"/>
              <a:t>ácido </a:t>
            </a:r>
            <a:r>
              <a:rPr lang="pt-BR" dirty="0"/>
              <a:t>glicurônico sob a ação da </a:t>
            </a:r>
            <a:r>
              <a:rPr lang="pt-BR" dirty="0" smtClean="0"/>
              <a:t>glicuroniltransferase, sendo excretada sob a forma de BD.</a:t>
            </a:r>
            <a:endParaRPr lang="pt-BR" dirty="0"/>
          </a:p>
        </p:txBody>
      </p:sp>
      <p:sp>
        <p:nvSpPr>
          <p:cNvPr id="4" name="Seta para a direita 3"/>
          <p:cNvSpPr/>
          <p:nvPr/>
        </p:nvSpPr>
        <p:spPr>
          <a:xfrm>
            <a:off x="1692275" y="2708275"/>
            <a:ext cx="1511300" cy="8651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Heme-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oxigenase</a:t>
            </a:r>
          </a:p>
        </p:txBody>
      </p:sp>
      <p:sp>
        <p:nvSpPr>
          <p:cNvPr id="5" name="Seta para a direita 4"/>
          <p:cNvSpPr/>
          <p:nvPr/>
        </p:nvSpPr>
        <p:spPr>
          <a:xfrm>
            <a:off x="5003800" y="2852738"/>
            <a:ext cx="1800225" cy="7000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Biliverdina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Redutase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pPr algn="ctr"/>
            <a:r>
              <a:rPr lang="pt-BR" dirty="0" smtClean="0"/>
              <a:t>PECULIARIDADES DO RN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Sistema enzimático 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Glicuroniltransferase imatura e suscetível a hipóxia, infecção, hipotireoidismo e hipotermia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Betaglicuronidase ativa (BD</a:t>
            </a:r>
            <a:r>
              <a:rPr lang="pt-BR" dirty="0" smtClean="0">
                <a:sym typeface="Wingdings" pitchFamily="2" charset="2"/>
              </a:rPr>
              <a:t>BI)</a:t>
            </a: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Prematuridade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sz="2800" dirty="0" smtClean="0"/>
              <a:t>Aumento da circulação êntero-hepática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Jejum </a:t>
            </a:r>
            <a:r>
              <a:rPr lang="pt-BR" dirty="0"/>
              <a:t>prolongado 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Sangue deglutido </a:t>
            </a:r>
            <a:r>
              <a:rPr lang="pt-BR" dirty="0" smtClean="0"/>
              <a:t> 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Aumento da produção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Menor sobrevida das </a:t>
            </a:r>
            <a:r>
              <a:rPr lang="pt-BR" dirty="0" smtClean="0"/>
              <a:t>hemácias (60-90d)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Hematócrito alto, policitemia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Isoimunização </a:t>
            </a:r>
            <a:r>
              <a:rPr lang="pt-BR" dirty="0"/>
              <a:t>Rh, ABO e subgrupos; </a:t>
            </a: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Hematomas; </a:t>
            </a:r>
            <a:r>
              <a:rPr lang="pt-BR" dirty="0" smtClean="0"/>
              <a:t> </a:t>
            </a:r>
            <a:endParaRPr lang="pt-BR" dirty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Prematuros: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Maior permeabilidade da barreira hematoencefálica</a:t>
            </a:r>
          </a:p>
          <a:p>
            <a:pPr marL="1005840" lvl="2" indent="-256032" fontAlgn="auto">
              <a:spcAft>
                <a:spcPts val="0"/>
              </a:spcAft>
              <a:buFont typeface="Arial"/>
              <a:buChar char="○"/>
              <a:defRPr/>
            </a:pPr>
            <a:r>
              <a:rPr lang="pt-BR" dirty="0" smtClean="0"/>
              <a:t>Aumento maior com asfixia e infecção </a:t>
            </a: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ETIOLOGIAS – POR SURGIMENTO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Nas primeiras 24h de vida </a:t>
            </a:r>
            <a:r>
              <a:rPr lang="pt-BR" b="1" dirty="0" smtClean="0"/>
              <a:t>(sempre patológica)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Eritroblastose fetal, hemorragia oculta, infecções congênitas, sepse, hematomas.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 </a:t>
            </a:r>
            <a:r>
              <a:rPr lang="pt-BR" dirty="0" smtClean="0"/>
              <a:t>2º a 3º dias: 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F</a:t>
            </a:r>
            <a:r>
              <a:rPr lang="pt-BR" dirty="0" smtClean="0"/>
              <a:t>isiológica, icterícia (da falta) do aleitamento materno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Do 3º dia à 1ª semana: 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Sepse, infecções congênitas, ITU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Após a 1ª semana: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Leite materno, sepse, atresia de vias biliares, def. G6PD, fibrose cística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ICTERÍCIA NEONATAL FISIOLÓGICA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RN a termo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Inicia-se </a:t>
            </a:r>
            <a:r>
              <a:rPr lang="pt-BR" dirty="0"/>
              <a:t>após </a:t>
            </a:r>
            <a:r>
              <a:rPr lang="pt-BR" dirty="0" smtClean="0"/>
              <a:t>24h </a:t>
            </a:r>
            <a:r>
              <a:rPr lang="pt-BR" dirty="0"/>
              <a:t>de </a:t>
            </a:r>
            <a:r>
              <a:rPr lang="pt-BR" dirty="0" smtClean="0"/>
              <a:t>vida 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Níveis </a:t>
            </a:r>
            <a:r>
              <a:rPr lang="pt-BR" dirty="0"/>
              <a:t>séricos até 13mg%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Pico </a:t>
            </a:r>
            <a:r>
              <a:rPr lang="pt-BR" dirty="0"/>
              <a:t>entre 3º e 5º </a:t>
            </a:r>
            <a:r>
              <a:rPr lang="pt-BR" dirty="0" smtClean="0"/>
              <a:t>dias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Duração </a:t>
            </a:r>
            <a:r>
              <a:rPr lang="pt-BR" dirty="0"/>
              <a:t>de 1 </a:t>
            </a:r>
            <a:r>
              <a:rPr lang="pt-BR" dirty="0" smtClean="0"/>
              <a:t>semana </a:t>
            </a:r>
            <a:endParaRPr lang="pt-BR" dirty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RN </a:t>
            </a:r>
            <a:r>
              <a:rPr lang="pt-BR" dirty="0"/>
              <a:t>pré-termo  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níveis </a:t>
            </a:r>
            <a:r>
              <a:rPr lang="pt-BR" dirty="0"/>
              <a:t>séricos até 15 mg%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pico </a:t>
            </a:r>
            <a:r>
              <a:rPr lang="pt-BR" dirty="0"/>
              <a:t>entre o 5º e 7º </a:t>
            </a:r>
            <a:r>
              <a:rPr lang="pt-BR" dirty="0" smtClean="0"/>
              <a:t>dias </a:t>
            </a:r>
            <a:r>
              <a:rPr lang="pt-BR" dirty="0"/>
              <a:t>de vida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Duração </a:t>
            </a:r>
            <a:r>
              <a:rPr lang="pt-BR" dirty="0"/>
              <a:t>até 2 semanas. </a:t>
            </a: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Conduta: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Expectante</a:t>
            </a: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ICTERÍCIA NEONATAL PRECOCE</a:t>
            </a:r>
          </a:p>
        </p:txBody>
      </p:sp>
      <p:sp>
        <p:nvSpPr>
          <p:cNvPr id="3072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Antes de 24 horas de vida</a:t>
            </a:r>
          </a:p>
          <a:p>
            <a:endParaRPr lang="pt-BR" dirty="0" smtClean="0"/>
          </a:p>
          <a:p>
            <a:r>
              <a:rPr lang="pt-BR" dirty="0" smtClean="0"/>
              <a:t>Ultrapassa 13 mg% nos RN a termo e 15mg% nos RN pré-termo</a:t>
            </a:r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ICTERÍCIA NEONATAL PRECOCE</a:t>
            </a:r>
          </a:p>
        </p:txBody>
      </p:sp>
      <p:sp>
        <p:nvSpPr>
          <p:cNvPr id="31746" name="Espaço Reservado para Conteúdo 2"/>
          <p:cNvSpPr>
            <a:spLocks noGrp="1"/>
          </p:cNvSpPr>
          <p:nvPr>
            <p:ph idx="1"/>
          </p:nvPr>
        </p:nvSpPr>
        <p:spPr>
          <a:xfrm>
            <a:off x="683568" y="1268760"/>
            <a:ext cx="7467600" cy="4525963"/>
          </a:xfrm>
        </p:spPr>
        <p:txBody>
          <a:bodyPr/>
          <a:lstStyle/>
          <a:p>
            <a:r>
              <a:rPr lang="pt-BR" sz="2800" dirty="0" smtClean="0"/>
              <a:t>O RN deverá ser avaliado quanto à intensidade (expressa em cruzes) e a abrangência da icterícia (zona de Kramer) </a:t>
            </a:r>
          </a:p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  <p:pic>
        <p:nvPicPr>
          <p:cNvPr id="3174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560" y="2636912"/>
            <a:ext cx="7502525" cy="371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aixaDeTexto 1"/>
          <p:cNvSpPr txBox="1"/>
          <p:nvPr/>
        </p:nvSpPr>
        <p:spPr>
          <a:xfrm>
            <a:off x="363960" y="6485928"/>
            <a:ext cx="2082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K</a:t>
            </a:r>
            <a:r>
              <a:rPr lang="pt-BR" dirty="0" smtClean="0"/>
              <a:t>ramer et al, 1969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DIAGNÓSTICO	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sz="3200" dirty="0" smtClean="0"/>
              <a:t>Bilirrubinas </a:t>
            </a:r>
            <a:r>
              <a:rPr lang="pt-BR" sz="3200" dirty="0"/>
              <a:t>(total e frações);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TS e Rh Maternos </a:t>
            </a:r>
            <a:r>
              <a:rPr lang="pt-BR" dirty="0"/>
              <a:t>e do RN;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Teste de Coombs </a:t>
            </a:r>
            <a:r>
              <a:rPr lang="pt-BR" dirty="0" smtClean="0"/>
              <a:t>Direto </a:t>
            </a:r>
            <a:r>
              <a:rPr lang="pt-BR" dirty="0"/>
              <a:t>do sangue do RN;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Determinação do hematócrito;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Contagem de reticulócitos (caso hematócrito normal ou baixo</a:t>
            </a:r>
            <a:r>
              <a:rPr lang="pt-BR" dirty="0" smtClean="0"/>
              <a:t>) 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CONTROLE LABORATORIAL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Nos casos de icterícia precoce e hemólise acentuada: dosagem de bilirrubinas e hematócrito de </a:t>
            </a:r>
            <a:r>
              <a:rPr lang="pt-BR" b="1" dirty="0"/>
              <a:t>6 em 6 </a:t>
            </a:r>
            <a:r>
              <a:rPr lang="pt-BR" b="1" dirty="0" smtClean="0"/>
              <a:t>horas</a:t>
            </a:r>
            <a:r>
              <a:rPr lang="pt-BR" b="1" dirty="0"/>
              <a:t> </a:t>
            </a:r>
            <a:r>
              <a:rPr lang="pt-BR" dirty="0" smtClean="0"/>
              <a:t>e albumina 1x</a:t>
            </a: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Nos casos de icterícia tardia, controlar de 12/12 horas ou </a:t>
            </a:r>
            <a:r>
              <a:rPr lang="pt-BR" dirty="0" smtClean="0"/>
              <a:t>de</a:t>
            </a:r>
            <a:r>
              <a:rPr lang="pt-BR" dirty="0"/>
              <a:t> </a:t>
            </a:r>
            <a:r>
              <a:rPr lang="pt-BR" dirty="0" smtClean="0"/>
              <a:t>24/24h </a:t>
            </a:r>
            <a:r>
              <a:rPr lang="pt-BR" dirty="0"/>
              <a:t>conforme a gravidade do caso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TRATAMENTO	</a:t>
            </a:r>
          </a:p>
        </p:txBody>
      </p:sp>
      <p:sp>
        <p:nvSpPr>
          <p:cNvPr id="3379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Diminuição da circulação enterohepática</a:t>
            </a:r>
          </a:p>
          <a:p>
            <a:pPr lvl="1"/>
            <a:r>
              <a:rPr lang="pt-BR" dirty="0" smtClean="0"/>
              <a:t>Aumento da ingesta enteral  </a:t>
            </a:r>
          </a:p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r>
              <a:rPr lang="pt-BR" dirty="0" smtClean="0"/>
              <a:t>Fototerapia intensiva</a:t>
            </a:r>
          </a:p>
          <a:p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Exsanguineotransfusão</a:t>
            </a:r>
          </a:p>
          <a:p>
            <a:endParaRPr lang="pt-BR" dirty="0" smtClean="0"/>
          </a:p>
          <a:p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pPr algn="ctr"/>
            <a:r>
              <a:rPr lang="pt-BR" dirty="0" smtClean="0"/>
              <a:t>FOTOTERAPIA - INDICAÇÕES</a:t>
            </a:r>
          </a:p>
        </p:txBody>
      </p:sp>
      <p:sp>
        <p:nvSpPr>
          <p:cNvPr id="3481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3200" dirty="0" smtClean="0"/>
              <a:t>Considerar:</a:t>
            </a:r>
            <a:endParaRPr lang="pt-BR" dirty="0" smtClean="0"/>
          </a:p>
          <a:p>
            <a:pPr lvl="1"/>
            <a:r>
              <a:rPr lang="pt-BR" dirty="0" smtClean="0"/>
              <a:t>Níveis séricos de </a:t>
            </a:r>
            <a:r>
              <a:rPr lang="pt-BR" b="1" dirty="0" smtClean="0"/>
              <a:t>bilirrubina total</a:t>
            </a:r>
          </a:p>
          <a:p>
            <a:pPr lvl="1"/>
            <a:r>
              <a:rPr lang="pt-BR" dirty="0" smtClean="0"/>
              <a:t>Horas de vida</a:t>
            </a:r>
          </a:p>
          <a:p>
            <a:pPr lvl="1"/>
            <a:r>
              <a:rPr lang="pt-BR" dirty="0" smtClean="0"/>
              <a:t>Tipo de icterícia (hemolítica ou não)</a:t>
            </a:r>
          </a:p>
          <a:p>
            <a:pPr lvl="1"/>
            <a:r>
              <a:rPr lang="pt-BR" dirty="0" smtClean="0"/>
              <a:t>Características do RN (IG, peso de nascimento, fatores de risco para Kernicterus*)</a:t>
            </a:r>
          </a:p>
          <a:p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ítulo 1"/>
          <p:cNvSpPr>
            <a:spLocks noGrp="1"/>
          </p:cNvSpPr>
          <p:nvPr>
            <p:ph type="title"/>
          </p:nvPr>
        </p:nvSpPr>
        <p:spPr>
          <a:xfrm>
            <a:off x="511571" y="0"/>
            <a:ext cx="8218488" cy="1143000"/>
          </a:xfrm>
        </p:spPr>
        <p:txBody>
          <a:bodyPr/>
          <a:lstStyle/>
          <a:p>
            <a:r>
              <a:rPr lang="pt-BR" dirty="0" smtClean="0"/>
              <a:t>TRATAMENTO - FOTOTERAPIA</a:t>
            </a:r>
          </a:p>
        </p:txBody>
      </p:sp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z="3200" dirty="0" smtClean="0"/>
          </a:p>
          <a:p>
            <a:endParaRPr lang="pt-BR" dirty="0" smtClean="0"/>
          </a:p>
          <a:p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  <p:pic>
        <p:nvPicPr>
          <p:cNvPr id="3584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034" y="908720"/>
            <a:ext cx="767397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52865" y="3572545"/>
            <a:ext cx="6474549" cy="3227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aixaDeTexto 1"/>
          <p:cNvSpPr txBox="1"/>
          <p:nvPr/>
        </p:nvSpPr>
        <p:spPr>
          <a:xfrm>
            <a:off x="14129" y="6484694"/>
            <a:ext cx="2531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Margotto, Pret al, 2013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pPr algn="ctr"/>
            <a:r>
              <a:rPr lang="pt-BR" dirty="0" smtClean="0"/>
              <a:t>INDICAÇÕES DE FOTOTERAPIA</a:t>
            </a:r>
          </a:p>
        </p:txBody>
      </p:sp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z="3200" dirty="0" smtClean="0"/>
          </a:p>
          <a:p>
            <a:endParaRPr lang="pt-BR" dirty="0" smtClean="0"/>
          </a:p>
          <a:p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  <p:pic>
        <p:nvPicPr>
          <p:cNvPr id="3686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314" y="1268760"/>
            <a:ext cx="9164637" cy="518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aixaDeTexto 1"/>
          <p:cNvSpPr txBox="1"/>
          <p:nvPr/>
        </p:nvSpPr>
        <p:spPr>
          <a:xfrm>
            <a:off x="6860" y="6484694"/>
            <a:ext cx="4301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Academia Americana de Pediatria,2004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pPr algn="ctr"/>
            <a:r>
              <a:rPr lang="pt-BR" sz="4800" dirty="0" smtClean="0"/>
              <a:t>MECANISMO DE AÇÃO</a:t>
            </a:r>
            <a:endParaRPr lang="pt-BR" dirty="0" smtClean="0"/>
          </a:p>
        </p:txBody>
      </p:sp>
      <p:sp>
        <p:nvSpPr>
          <p:cNvPr id="37890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412875"/>
            <a:ext cx="7467600" cy="4525963"/>
          </a:xfrm>
        </p:spPr>
        <p:txBody>
          <a:bodyPr/>
          <a:lstStyle/>
          <a:p>
            <a:pPr lvl="1"/>
            <a:endParaRPr lang="pt-BR" sz="2800" dirty="0" smtClean="0"/>
          </a:p>
          <a:p>
            <a:r>
              <a:rPr lang="pt-BR" sz="3200" dirty="0" smtClean="0"/>
              <a:t>Fotoisomerização e Fotooxidação</a:t>
            </a:r>
          </a:p>
          <a:p>
            <a:endParaRPr lang="pt-BR" sz="3200" dirty="0" smtClean="0"/>
          </a:p>
          <a:p>
            <a:r>
              <a:rPr lang="pt-BR" dirty="0" smtClean="0"/>
              <a:t>Ondas entre 400-500 nm (azul)</a:t>
            </a:r>
          </a:p>
          <a:p>
            <a:endParaRPr lang="pt-BR" dirty="0" smtClean="0"/>
          </a:p>
          <a:p>
            <a:r>
              <a:rPr lang="pt-BR" dirty="0" smtClean="0"/>
              <a:t>Isômeros hidrossolúveis – bile e urina</a:t>
            </a:r>
          </a:p>
          <a:p>
            <a:endParaRPr lang="pt-BR" dirty="0" smtClean="0"/>
          </a:p>
          <a:p>
            <a:r>
              <a:rPr lang="pt-BR" dirty="0" smtClean="0"/>
              <a:t>Atua apenas na pele</a:t>
            </a:r>
          </a:p>
          <a:p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TRATAMENTO - FOTOTERAPIA</a:t>
            </a:r>
          </a:p>
        </p:txBody>
      </p:sp>
      <p:sp>
        <p:nvSpPr>
          <p:cNvPr id="3891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/>
          <a:lstStyle/>
          <a:p>
            <a:r>
              <a:rPr lang="pt-BR" dirty="0" smtClean="0"/>
              <a:t>EFICÁCIA – FATORES</a:t>
            </a:r>
          </a:p>
          <a:p>
            <a:pPr lvl="1"/>
            <a:r>
              <a:rPr lang="pt-BR" dirty="0" smtClean="0"/>
              <a:t>Irradiância: </a:t>
            </a:r>
          </a:p>
          <a:p>
            <a:pPr lvl="2"/>
            <a:r>
              <a:rPr lang="pt-BR" dirty="0" smtClean="0"/>
              <a:t>É a quantidade de energia luminosa emitida</a:t>
            </a:r>
          </a:p>
          <a:p>
            <a:pPr lvl="2"/>
            <a:r>
              <a:rPr lang="pt-BR" dirty="0" smtClean="0"/>
              <a:t>Mín. = 4µw/cm2/nm; Ideal: ≥ 16 µw/cm2/nm </a:t>
            </a:r>
          </a:p>
          <a:p>
            <a:pPr lvl="1"/>
            <a:r>
              <a:rPr lang="pt-BR" dirty="0" smtClean="0"/>
              <a:t>Nível sérico inicial de bilirrubina: </a:t>
            </a:r>
          </a:p>
          <a:p>
            <a:pPr lvl="2"/>
            <a:r>
              <a:rPr lang="pt-BR" dirty="0" smtClean="0"/>
              <a:t>Quanto maior, mais rápida a queda </a:t>
            </a:r>
          </a:p>
          <a:p>
            <a:pPr lvl="2"/>
            <a:r>
              <a:rPr lang="pt-BR" dirty="0" smtClean="0"/>
              <a:t>A eficácia é mínima com níveis BB &lt; 5mg/dL</a:t>
            </a:r>
          </a:p>
          <a:p>
            <a:pPr lvl="1"/>
            <a:r>
              <a:rPr lang="pt-BR" dirty="0" smtClean="0"/>
              <a:t>Superfície corporal exposta à luz</a:t>
            </a:r>
          </a:p>
          <a:p>
            <a:pPr lvl="2"/>
            <a:r>
              <a:rPr lang="pt-BR" dirty="0" smtClean="0"/>
              <a:t>Envolver com pano branco: a  irradiância aumenta em 20% </a:t>
            </a:r>
          </a:p>
          <a:p>
            <a:pPr lvl="2"/>
            <a:r>
              <a:rPr lang="pt-BR" dirty="0" smtClean="0"/>
              <a:t>RN despido com proteção ocular </a:t>
            </a:r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TRATAMENTO - FOTOTERAPIA</a:t>
            </a:r>
          </a:p>
        </p:txBody>
      </p:sp>
      <p:sp>
        <p:nvSpPr>
          <p:cNvPr id="39938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/>
          <a:lstStyle/>
          <a:p>
            <a:r>
              <a:rPr lang="pt-BR" dirty="0" smtClean="0"/>
              <a:t>EFICÁCIA - FATORES</a:t>
            </a:r>
          </a:p>
          <a:p>
            <a:pPr lvl="1"/>
            <a:r>
              <a:rPr lang="pt-BR" dirty="0" smtClean="0"/>
              <a:t>Tipo de nutrição: </a:t>
            </a:r>
          </a:p>
          <a:p>
            <a:pPr lvl="2"/>
            <a:r>
              <a:rPr lang="pt-BR" dirty="0" smtClean="0"/>
              <a:t>Livre demanda auxilia na queda</a:t>
            </a:r>
          </a:p>
          <a:p>
            <a:pPr lvl="2"/>
            <a:endParaRPr lang="pt-BR" dirty="0" smtClean="0"/>
          </a:p>
          <a:p>
            <a:pPr lvl="1"/>
            <a:r>
              <a:rPr lang="pt-BR" dirty="0" smtClean="0"/>
              <a:t>Distância entre a fonte luminosa e o paciente</a:t>
            </a:r>
          </a:p>
          <a:p>
            <a:pPr lvl="2"/>
            <a:r>
              <a:rPr lang="pt-BR" dirty="0" smtClean="0"/>
              <a:t>30-35 cm (dependendo do aparelho)</a:t>
            </a:r>
          </a:p>
          <a:p>
            <a:pPr lvl="2"/>
            <a:endParaRPr lang="pt-BR" dirty="0" smtClean="0"/>
          </a:p>
          <a:p>
            <a:pPr lvl="1"/>
            <a:r>
              <a:rPr lang="pt-BR" dirty="0" smtClean="0"/>
              <a:t>Características intrínsecas do RN</a:t>
            </a:r>
          </a:p>
          <a:p>
            <a:pPr lvl="2"/>
            <a:r>
              <a:rPr lang="pt-BR" dirty="0" smtClean="0"/>
              <a:t>Peso e patologias associadas</a:t>
            </a:r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/>
          <a:lstStyle/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  <p:grpSp>
        <p:nvGrpSpPr>
          <p:cNvPr id="40962" name="Grupo 5"/>
          <p:cNvGrpSpPr>
            <a:grpSpLocks/>
          </p:cNvGrpSpPr>
          <p:nvPr/>
        </p:nvGrpSpPr>
        <p:grpSpPr bwMode="auto">
          <a:xfrm>
            <a:off x="684213" y="0"/>
            <a:ext cx="8459787" cy="3298825"/>
            <a:chOff x="667471" y="0"/>
            <a:chExt cx="8261196" cy="3447195"/>
          </a:xfrm>
        </p:grpSpPr>
        <p:pic>
          <p:nvPicPr>
            <p:cNvPr id="40965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67471" y="422859"/>
              <a:ext cx="1935575" cy="3024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0966" name="CaixaDeTexto 4"/>
            <p:cNvSpPr txBox="1">
              <a:spLocks noChangeArrowheads="1"/>
            </p:cNvSpPr>
            <p:nvPr/>
          </p:nvSpPr>
          <p:spPr bwMode="auto">
            <a:xfrm>
              <a:off x="2425278" y="2529743"/>
              <a:ext cx="1935575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1"/>
              <a:r>
                <a:rPr lang="pt-BR" sz="1000" dirty="0"/>
                <a:t>Fonte:http://riogrande-dosul.all.biz/sistema-de-fototerapia-convencional-g43608</a:t>
              </a:r>
            </a:p>
          </p:txBody>
        </p:sp>
        <p:sp>
          <p:nvSpPr>
            <p:cNvPr id="40967" name="CaixaDeTexto 6"/>
            <p:cNvSpPr txBox="1">
              <a:spLocks noChangeArrowheads="1"/>
            </p:cNvSpPr>
            <p:nvPr/>
          </p:nvSpPr>
          <p:spPr bwMode="auto">
            <a:xfrm>
              <a:off x="3972148" y="0"/>
              <a:ext cx="4956519" cy="9005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1" algn="ctr"/>
              <a:r>
                <a:rPr lang="pt-BR" sz="2000" dirty="0"/>
                <a:t>Aparelho de fototerapia convencional</a:t>
              </a:r>
            </a:p>
            <a:p>
              <a:pPr lvl="1" algn="ctr"/>
              <a:r>
                <a:rPr lang="pt-BR" sz="2000" dirty="0"/>
                <a:t>Distância: 50 cm</a:t>
              </a:r>
            </a:p>
            <a:p>
              <a:pPr lvl="1"/>
              <a:endParaRPr lang="pt-BR" sz="1000" dirty="0"/>
            </a:p>
          </p:txBody>
        </p:sp>
      </p:grpSp>
      <p:sp>
        <p:nvSpPr>
          <p:cNvPr id="40963" name="CaixaDeTexto 10"/>
          <p:cNvSpPr txBox="1">
            <a:spLocks noChangeArrowheads="1"/>
          </p:cNvSpPr>
          <p:nvPr/>
        </p:nvSpPr>
        <p:spPr bwMode="auto">
          <a:xfrm>
            <a:off x="0" y="4797425"/>
            <a:ext cx="49164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algn="ctr"/>
            <a:r>
              <a:rPr lang="pt-BR" dirty="0"/>
              <a:t>BILITRON - LUZ AZUL</a:t>
            </a:r>
          </a:p>
          <a:p>
            <a:pPr lvl="1" algn="ctr"/>
            <a:r>
              <a:rPr lang="pt-BR" dirty="0"/>
              <a:t>Distância: 30cm </a:t>
            </a:r>
          </a:p>
        </p:txBody>
      </p:sp>
      <p:pic>
        <p:nvPicPr>
          <p:cNvPr id="4096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0200" y="3284538"/>
            <a:ext cx="4767263" cy="357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/>
          <a:lstStyle/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  <p:sp>
        <p:nvSpPr>
          <p:cNvPr id="41986" name="CaixaDeTexto 10"/>
          <p:cNvSpPr txBox="1">
            <a:spLocks noChangeArrowheads="1"/>
          </p:cNvSpPr>
          <p:nvPr/>
        </p:nvSpPr>
        <p:spPr bwMode="auto">
          <a:xfrm>
            <a:off x="3924300" y="2349500"/>
            <a:ext cx="52197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algn="ctr"/>
            <a:r>
              <a:rPr lang="pt-BR" dirty="0"/>
              <a:t>FOTOTERAPIA DO TIPO HALÓGENA</a:t>
            </a:r>
          </a:p>
          <a:p>
            <a:pPr lvl="1" algn="ctr"/>
            <a:r>
              <a:rPr lang="pt-BR" dirty="0"/>
              <a:t>Distância: 40- 50cm (risco de queimadura)</a:t>
            </a:r>
          </a:p>
          <a:p>
            <a:pPr lvl="1"/>
            <a:r>
              <a:rPr lang="pt-BR" sz="1000" dirty="0"/>
              <a:t> </a:t>
            </a:r>
          </a:p>
        </p:txBody>
      </p:sp>
      <p:pic>
        <p:nvPicPr>
          <p:cNvPr id="41987" name="Picture 2" descr="https://lh6.googleusercontent.com/-a9_thLtNa7Y/UjyZVuBSJiI/AAAAAAAAHlk/zjMkmGb5u3Q/w830-h623-no/20130920_1105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692150"/>
            <a:ext cx="3916362" cy="493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CUIDADOS COM O RN SOB FOTOTERAPIA</a:t>
            </a:r>
            <a:endParaRPr lang="pt-BR" dirty="0"/>
          </a:p>
        </p:txBody>
      </p:sp>
      <p:sp>
        <p:nvSpPr>
          <p:cNvPr id="4301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RN totalmente despido</a:t>
            </a:r>
          </a:p>
          <a:p>
            <a:r>
              <a:rPr lang="pt-BR" dirty="0" smtClean="0"/>
              <a:t>Usar protetor ocular</a:t>
            </a:r>
          </a:p>
          <a:p>
            <a:r>
              <a:rPr lang="pt-BR" dirty="0" smtClean="0"/>
              <a:t>Aumentar a ingesta, se possível, VO</a:t>
            </a:r>
          </a:p>
          <a:p>
            <a:r>
              <a:rPr lang="pt-BR" dirty="0" smtClean="0"/>
              <a:t>Medir temperatura de 4/4h</a:t>
            </a:r>
          </a:p>
          <a:p>
            <a:r>
              <a:rPr lang="pt-BR" dirty="0" smtClean="0"/>
              <a:t>Proteção da genitália é discutível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pPr algn="ctr"/>
            <a:r>
              <a:rPr lang="pt-BR" dirty="0" smtClean="0"/>
              <a:t>TRATAMENTO - FOTOTERAPIA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>
            <a:normAutofit fontScale="925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b="1" dirty="0"/>
              <a:t>FOTOTERAPIA PROFILÁTICA</a:t>
            </a: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Pele </a:t>
            </a:r>
            <a:r>
              <a:rPr lang="pt-BR" dirty="0"/>
              <a:t>ictérica e níveis de bilirrubina indireta &gt; 5-6 mg%. 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b="1" dirty="0"/>
              <a:t>FOTOTERAPIA PRECOCE</a:t>
            </a: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Peso </a:t>
            </a:r>
            <a:r>
              <a:rPr lang="pt-BR" dirty="0"/>
              <a:t>de nascimento </a:t>
            </a:r>
            <a:r>
              <a:rPr lang="pt-BR" dirty="0" smtClean="0"/>
              <a:t>&lt;1000g  </a:t>
            </a: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Níveis </a:t>
            </a:r>
            <a:r>
              <a:rPr lang="pt-BR" dirty="0"/>
              <a:t>séricos de bilirrubina indireta de 5-6 mg%. 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b="1" dirty="0" smtClean="0"/>
              <a:t>FOTOTERAPIA INTENSIVA</a:t>
            </a:r>
            <a:r>
              <a:rPr lang="pt-BR" b="1" dirty="0"/>
              <a:t> </a:t>
            </a: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Altos </a:t>
            </a:r>
            <a:r>
              <a:rPr lang="pt-BR" dirty="0"/>
              <a:t>níveis de </a:t>
            </a:r>
            <a:r>
              <a:rPr lang="pt-BR" dirty="0" smtClean="0"/>
              <a:t>irradiação, fototerapia dupla ou tripla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É uma opção nos RN </a:t>
            </a:r>
            <a:r>
              <a:rPr lang="pt-BR" dirty="0"/>
              <a:t>com níveis indicativos de </a:t>
            </a:r>
            <a:r>
              <a:rPr lang="pt-BR" dirty="0" smtClean="0"/>
              <a:t>EST</a:t>
            </a:r>
          </a:p>
          <a:p>
            <a:pPr marL="1005840" lvl="2" indent="-256032" fontAlgn="auto">
              <a:spcAft>
                <a:spcPts val="0"/>
              </a:spcAft>
              <a:buFont typeface="Arial"/>
              <a:buChar char="○"/>
              <a:defRPr/>
            </a:pPr>
            <a:r>
              <a:rPr lang="pt-BR" dirty="0" smtClean="0"/>
              <a:t>Colher bilirrubinas </a:t>
            </a:r>
            <a:r>
              <a:rPr lang="pt-BR" dirty="0"/>
              <a:t>nas próximas 6 horas </a:t>
            </a:r>
            <a:r>
              <a:rPr lang="pt-BR" dirty="0" smtClean="0"/>
              <a:t>e </a:t>
            </a:r>
            <a:r>
              <a:rPr lang="pt-BR" dirty="0"/>
              <a:t>optar pela </a:t>
            </a:r>
            <a:r>
              <a:rPr lang="pt-BR" dirty="0" smtClean="0"/>
              <a:t>EST </a:t>
            </a:r>
            <a:r>
              <a:rPr lang="pt-BR" dirty="0"/>
              <a:t>caso os níveis ainda sejam indicativos. 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EXSANGUÍNEOTRANSFUSÃO:</a:t>
            </a:r>
            <a:br>
              <a:rPr lang="pt-BR" dirty="0" smtClean="0"/>
            </a:br>
            <a:r>
              <a:rPr lang="pt-BR" dirty="0" smtClean="0"/>
              <a:t>INDICAÇÕES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>
            <a:normAutofit fontScale="85000" lnSpcReduction="20000"/>
          </a:bodyPr>
          <a:lstStyle/>
          <a:p>
            <a:pPr marL="420624" lvl="1" indent="-384048" fontAlgn="auto">
              <a:spcAft>
                <a:spcPts val="0"/>
              </a:spcAft>
              <a:buSzPct val="80000"/>
              <a:buFont typeface="Wingdings 2"/>
              <a:buChar char=""/>
              <a:defRPr/>
            </a:pPr>
            <a:r>
              <a:rPr lang="pt-BR" sz="3100" dirty="0" smtClean="0"/>
              <a:t>Imediatamente se RN com sinais de encefalopatia bilirrubínica (hipertonia, opistótono, febre, convulsões e choro agudo)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Ao nascimento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RN hidrópico (pálido e/ou ictérico, com hepato-esplenomegalia, petéquias, hemorragias)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Nas primeiras 24 h de vida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>
                <a:cs typeface="Arial"/>
              </a:rPr>
              <a:t>↑  </a:t>
            </a:r>
            <a:r>
              <a:rPr lang="pt-BR" dirty="0" smtClean="0"/>
              <a:t>&gt; 1mg/dl/h ou &gt;0,5mg/kg/h (se Hb estiver entre 11-13g/dl)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No sangues do cordão umbilical: CD+ e BI &gt; 4,5mg/dl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Elevação de BI apesar de fototerapia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Níveis elevados de BI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EXSANGUÍNEOTRANSFUSÃO:</a:t>
            </a:r>
            <a:br>
              <a:rPr lang="pt-BR" dirty="0" smtClean="0"/>
            </a:br>
            <a:r>
              <a:rPr lang="pt-BR" dirty="0" smtClean="0"/>
              <a:t>INDICAÇÕES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>
            <a:normAutofit fontScale="850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Após 24 horas de vida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Níveis elevados de BI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>
                <a:cs typeface="Arial"/>
              </a:rPr>
              <a:t>↑ </a:t>
            </a:r>
            <a:r>
              <a:rPr lang="pt-BR" dirty="0" smtClean="0"/>
              <a:t>&gt; 1mg/dL/h ou &gt;0,5mg/dL/h (se Hb estiver entre 11-13g/dl)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Icterícia com sinais de comprometimento neurológico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Falha na queda de bilirrubina após o uso de 12h de fototerapia 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RN com indicações duvidosas, considerar: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>
                <a:cs typeface="Arial"/>
              </a:rPr>
              <a:t>Prematuridade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>
                <a:cs typeface="Arial"/>
              </a:rPr>
              <a:t>↑ reticulócitos ou eritroblastos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>
                <a:cs typeface="Arial"/>
              </a:rPr>
              <a:t>Hb=13mg% e caindo nas primeiras 24h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>
                <a:cs typeface="Arial"/>
              </a:rPr>
              <a:t>Outras doenças: asfixia, hipoxemia, acidemia, hipotermia, hemólise, hipoalbuminemia (&lt;3g%), hipoglicemia, sepse, instabilidade térmica, letargia significante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pPr algn="ctr"/>
            <a:r>
              <a:rPr lang="pt-BR" sz="3600" dirty="0" smtClean="0"/>
              <a:t>EXSANGUÍNEOTRANSFUSÃO</a:t>
            </a:r>
          </a:p>
        </p:txBody>
      </p:sp>
      <p:sp>
        <p:nvSpPr>
          <p:cNvPr id="47106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/>
          <a:lstStyle/>
          <a:p>
            <a:r>
              <a:rPr lang="pt-BR" dirty="0" smtClean="0"/>
              <a:t>Relação bilirrubina total/albumina (B/A)</a:t>
            </a:r>
          </a:p>
          <a:p>
            <a:pPr lvl="1"/>
            <a:r>
              <a:rPr lang="pt-BR" dirty="0" smtClean="0"/>
              <a:t>A bilirrubina se liga reversivelmente à albumina</a:t>
            </a:r>
          </a:p>
          <a:p>
            <a:pPr lvl="1"/>
            <a:r>
              <a:rPr lang="pt-BR" dirty="0" smtClean="0"/>
              <a:t>Relação de 1g de albumina para 8,5mg de bilirrubina.</a:t>
            </a:r>
          </a:p>
          <a:p>
            <a:pPr lvl="1"/>
            <a:r>
              <a:rPr lang="pt-BR" dirty="0" smtClean="0"/>
              <a:t>A ligação da albumina com a bilirrubina é deficiente nos RN com acidose ou prematuros</a:t>
            </a:r>
          </a:p>
          <a:p>
            <a:pPr lvl="1"/>
            <a:r>
              <a:rPr lang="pt-BR" dirty="0" smtClean="0"/>
              <a:t>É um fator adicional à BT na determinação da necessidade de exsanguíneotransfusão </a:t>
            </a:r>
          </a:p>
          <a:p>
            <a:pPr lvl="1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pPr algn="ctr"/>
            <a:r>
              <a:rPr lang="pt-BR" sz="4000" dirty="0" smtClean="0"/>
              <a:t>EXSANGUÍNEOTRANSFUSÃO</a:t>
            </a:r>
          </a:p>
        </p:txBody>
      </p:sp>
      <p:sp>
        <p:nvSpPr>
          <p:cNvPr id="48130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/>
          <a:lstStyle/>
          <a:p>
            <a:r>
              <a:rPr lang="pt-BR" dirty="0" smtClean="0"/>
              <a:t>Relação (B/A) que deveria ser considerada para exsanguineotransfusão (AAP, 2004)</a:t>
            </a:r>
          </a:p>
          <a:p>
            <a:pPr lvl="1"/>
            <a:endParaRPr lang="pt-BR" dirty="0" smtClean="0"/>
          </a:p>
        </p:txBody>
      </p:sp>
      <p:cxnSp>
        <p:nvCxnSpPr>
          <p:cNvPr id="7" name="Conector de seta reta 6"/>
          <p:cNvCxnSpPr/>
          <p:nvPr/>
        </p:nvCxnSpPr>
        <p:spPr>
          <a:xfrm>
            <a:off x="5940425" y="4437063"/>
            <a:ext cx="1871663" cy="3603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8133" name="CaixaDeTexto 7"/>
          <p:cNvSpPr txBox="1">
            <a:spLocks noChangeArrowheads="1"/>
          </p:cNvSpPr>
          <p:nvPr/>
        </p:nvSpPr>
        <p:spPr bwMode="auto">
          <a:xfrm>
            <a:off x="2627784" y="6422414"/>
            <a:ext cx="397839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 dirty="0" smtClean="0">
                <a:solidFill>
                  <a:srgbClr val="00B0F0"/>
                </a:solidFill>
              </a:rPr>
              <a:t>Nosso paciente: B/A :15,28/4,2=3,8</a:t>
            </a:r>
            <a:endParaRPr lang="pt-BR" b="1" dirty="0">
              <a:solidFill>
                <a:srgbClr val="00B0F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802731"/>
            <a:ext cx="7715250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EXSANGUINEOTRANSFUSÃO:</a:t>
            </a:r>
            <a:br>
              <a:rPr lang="pt-BR" dirty="0" smtClean="0"/>
            </a:br>
            <a:r>
              <a:rPr lang="pt-BR" dirty="0" smtClean="0"/>
              <a:t>INDICAÇÕES</a:t>
            </a:r>
            <a:endParaRPr lang="pt-BR" dirty="0"/>
          </a:p>
        </p:txBody>
      </p:sp>
      <p:sp>
        <p:nvSpPr>
          <p:cNvPr id="4915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/>
          <a:lstStyle/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pPr lvl="2"/>
            <a:endParaRPr lang="pt-BR" dirty="0" smtClean="0"/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20" y="1700808"/>
            <a:ext cx="9144000" cy="465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6860" y="6484694"/>
            <a:ext cx="4301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Academia Americana de Pediatria,2004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 - EXSANGUINEOTRANSFUSÃO</a:t>
            </a:r>
            <a:endParaRPr lang="pt-BR" dirty="0"/>
          </a:p>
        </p:txBody>
      </p:sp>
      <p:sp>
        <p:nvSpPr>
          <p:cNvPr id="50178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/>
          <a:lstStyle/>
          <a:p>
            <a:r>
              <a:rPr lang="pt-BR" dirty="0" smtClean="0"/>
              <a:t>Indicações</a:t>
            </a:r>
          </a:p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pPr lvl="2"/>
            <a:endParaRPr lang="pt-BR" dirty="0" smtClean="0"/>
          </a:p>
        </p:txBody>
      </p:sp>
      <p:pic>
        <p:nvPicPr>
          <p:cNvPr id="50179" name="Picture 2"/>
          <p:cNvPicPr>
            <a:picLocks noChangeAspect="1" noChangeArrowheads="1"/>
          </p:cNvPicPr>
          <p:nvPr/>
        </p:nvPicPr>
        <p:blipFill>
          <a:blip r:embed="rId3"/>
          <a:srcRect t="-238" b="238"/>
          <a:stretch>
            <a:fillRect/>
          </a:stretch>
        </p:blipFill>
        <p:spPr bwMode="auto">
          <a:xfrm>
            <a:off x="395536" y="333375"/>
            <a:ext cx="7452915" cy="5820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0" name="CaixaDeTexto 3"/>
          <p:cNvSpPr txBox="1">
            <a:spLocks noChangeArrowheads="1"/>
          </p:cNvSpPr>
          <p:nvPr/>
        </p:nvSpPr>
        <p:spPr bwMode="auto">
          <a:xfrm>
            <a:off x="755576" y="404664"/>
            <a:ext cx="2303462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 dirty="0">
                <a:solidFill>
                  <a:schemeClr val="bg1"/>
                </a:solidFill>
              </a:rPr>
              <a:t>RNPT &lt;35s (poucos estudos</a:t>
            </a:r>
            <a:r>
              <a:rPr lang="pt-BR" b="1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50181" name="CaixaDeTexto 5"/>
          <p:cNvSpPr txBox="1">
            <a:spLocks noChangeArrowheads="1"/>
          </p:cNvSpPr>
          <p:nvPr/>
        </p:nvSpPr>
        <p:spPr bwMode="auto">
          <a:xfrm>
            <a:off x="-1" y="6153606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dirty="0"/>
              <a:t>Considerar menores níveis na presença de fatores de risco!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13718" y="6488668"/>
            <a:ext cx="2698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Margotto, PR et al,2013)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pPr algn="ctr"/>
            <a:r>
              <a:rPr lang="pt-BR" dirty="0" smtClean="0"/>
              <a:t>COMPLICAÇÕES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>
            <a:normAutofit fontScale="925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Vasculares: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Tromboses, embolias, perfurações de vasos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Metabólicas: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Hipoglicemia, hipernatremia, hiperpotassemia</a:t>
            </a:r>
            <a:r>
              <a:rPr lang="pt-BR" dirty="0"/>
              <a:t> </a:t>
            </a:r>
            <a:r>
              <a:rPr lang="pt-BR" dirty="0" smtClean="0"/>
              <a:t>após o procedimento e hipocalcemia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Acidobásicas: acidose metabólica durante a transfusão e alcalose após (decorrentes do metabolismo do citrato)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Cardiocirculatórias: arritmias, parada cardíaca, sobrecarga de volume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Infecciosas: Hep. B e C, sepse bacteriana, enterocolite necrosante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 - IMUNOGLOBULINAS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>
            <a:normAutofit fontScale="775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Diminuiu a </a:t>
            </a:r>
            <a:r>
              <a:rPr lang="pt-BR" dirty="0"/>
              <a:t>indicação de </a:t>
            </a:r>
            <a:r>
              <a:rPr lang="pt-BR" dirty="0" smtClean="0"/>
              <a:t>exsanguíneotransfusão </a:t>
            </a:r>
            <a:r>
              <a:rPr lang="pt-BR" dirty="0"/>
              <a:t>e de </a:t>
            </a:r>
            <a:r>
              <a:rPr lang="pt-BR" dirty="0" smtClean="0"/>
              <a:t>fototerapia</a:t>
            </a:r>
            <a:endParaRPr lang="pt-BR" dirty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R</a:t>
            </a:r>
            <a:r>
              <a:rPr lang="pt-BR" dirty="0" smtClean="0"/>
              <a:t>eduz </a:t>
            </a:r>
            <a:r>
              <a:rPr lang="pt-BR" dirty="0"/>
              <a:t>a taxa de hemólise pelo bloqueio de receptores Fc dos macrófagos do sistema retículo-endotelial </a:t>
            </a:r>
            <a:r>
              <a:rPr lang="pt-BR" dirty="0" smtClean="0"/>
              <a:t>neonatal.</a:t>
            </a:r>
            <a:endParaRPr lang="pt-BR" dirty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O uso da globulina hiperimune pode </a:t>
            </a:r>
            <a:r>
              <a:rPr lang="pt-BR" dirty="0" smtClean="0"/>
              <a:t>ser: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C</a:t>
            </a:r>
            <a:r>
              <a:rPr lang="pt-BR" dirty="0" smtClean="0"/>
              <a:t>omo profilático: </a:t>
            </a:r>
            <a:r>
              <a:rPr lang="pt-BR" dirty="0"/>
              <a:t>N</a:t>
            </a:r>
            <a:r>
              <a:rPr lang="pt-BR" dirty="0" smtClean="0"/>
              <a:t>os </a:t>
            </a:r>
            <a:r>
              <a:rPr lang="pt-BR" dirty="0"/>
              <a:t>casos de </a:t>
            </a:r>
            <a:r>
              <a:rPr lang="pt-BR" b="1" dirty="0"/>
              <a:t>icterícia precoce/ anemia por incompatibilidade ABO/Rh com Coombs Direto +  </a:t>
            </a:r>
            <a:endParaRPr lang="pt-BR" b="1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Há </a:t>
            </a:r>
            <a:r>
              <a:rPr lang="pt-BR" dirty="0"/>
              <a:t>relato de ocorrência de enterocolite necrosante com o uso de </a:t>
            </a:r>
            <a:r>
              <a:rPr lang="pt-BR" dirty="0" smtClean="0"/>
              <a:t>imunoglobulina,com </a:t>
            </a:r>
            <a:r>
              <a:rPr lang="pt-BR" dirty="0"/>
              <a:t>aumento do risco de trombose </a:t>
            </a:r>
            <a:r>
              <a:rPr lang="pt-BR" dirty="0" smtClean="0"/>
              <a:t>intestinal.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Observou-se </a:t>
            </a:r>
            <a:r>
              <a:rPr lang="pt-BR" dirty="0"/>
              <a:t>que quanto mais tardio o uso da globulina mais tempo de fototerapia foi necessário. 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b="1" u="sng" dirty="0"/>
              <a:t>DOSE:</a:t>
            </a:r>
            <a:r>
              <a:rPr lang="pt-BR" dirty="0"/>
              <a:t> 0,5-1 g / kg  EV por 4-5 </a:t>
            </a:r>
            <a:r>
              <a:rPr lang="pt-BR" dirty="0" smtClean="0"/>
              <a:t>horas, </a:t>
            </a:r>
            <a:r>
              <a:rPr lang="pt-BR" dirty="0"/>
              <a:t>repetir a dose 24-48 horas </a:t>
            </a:r>
            <a:r>
              <a:rPr lang="pt-BR" dirty="0" smtClean="0"/>
              <a:t>após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1005840" lvl="2" indent="-256032" fontAlgn="auto">
              <a:spcAft>
                <a:spcPts val="0"/>
              </a:spcAft>
              <a:buFont typeface="Arial"/>
              <a:buChar char="○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RISCO DE ALTA HOSPITALAR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>
            <a:normAutofit fontScale="92500" lnSpcReduction="1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Aumento da incidência de Kernicterus nos RN com  alta precoce </a:t>
            </a:r>
            <a:r>
              <a:rPr lang="pt-BR" dirty="0" smtClean="0">
                <a:sym typeface="Wingdings" pitchFamily="2" charset="2"/>
              </a:rPr>
              <a:t> </a:t>
            </a:r>
            <a:r>
              <a:rPr lang="pt-BR" dirty="0" smtClean="0"/>
              <a:t>nomograma (Bilimapa) em </a:t>
            </a:r>
            <a:r>
              <a:rPr lang="pt-BR" dirty="0"/>
              <a:t>RN normais a </a:t>
            </a:r>
            <a:r>
              <a:rPr lang="pt-BR" dirty="0" smtClean="0"/>
              <a:t>termo; divisão em zonas: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Alto risco: &gt;</a:t>
            </a:r>
            <a:r>
              <a:rPr lang="pt-BR" dirty="0"/>
              <a:t>percentil </a:t>
            </a:r>
            <a:r>
              <a:rPr lang="pt-BR" dirty="0" smtClean="0"/>
              <a:t>95 -</a:t>
            </a:r>
            <a:r>
              <a:rPr lang="pt-BR" b="1" i="1" dirty="0" smtClean="0"/>
              <a:t> </a:t>
            </a:r>
            <a:r>
              <a:rPr lang="pt-BR" b="1" i="1" dirty="0"/>
              <a:t>a probabilidade </a:t>
            </a:r>
            <a:r>
              <a:rPr lang="pt-BR" b="1" i="1" dirty="0" smtClean="0"/>
              <a:t>de hiperbilirrubinemia </a:t>
            </a:r>
            <a:r>
              <a:rPr lang="pt-BR" b="1" i="1" dirty="0"/>
              <a:t>grave foi de </a:t>
            </a:r>
            <a:r>
              <a:rPr lang="pt-BR" b="1" i="1" dirty="0" smtClean="0"/>
              <a:t>14,08</a:t>
            </a:r>
            <a:r>
              <a:rPr lang="pt-BR" dirty="0" smtClean="0"/>
              <a:t>, 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Intermediária: </a:t>
            </a:r>
          </a:p>
          <a:p>
            <a:pPr marL="1005840" lvl="2" indent="-256032" fontAlgn="auto">
              <a:spcAft>
                <a:spcPts val="0"/>
              </a:spcAft>
              <a:buFont typeface="Arial"/>
              <a:buChar char="○"/>
              <a:defRPr/>
            </a:pPr>
            <a:r>
              <a:rPr lang="pt-BR" dirty="0" smtClean="0"/>
              <a:t>Alta</a:t>
            </a:r>
            <a:r>
              <a:rPr lang="pt-BR" dirty="0"/>
              <a:t>: bilirrubina </a:t>
            </a:r>
            <a:r>
              <a:rPr lang="pt-BR" dirty="0" smtClean="0"/>
              <a:t>entre </a:t>
            </a:r>
            <a:r>
              <a:rPr lang="pt-BR" dirty="0"/>
              <a:t>o percentil de 75 e </a:t>
            </a:r>
            <a:r>
              <a:rPr lang="pt-BR" dirty="0" smtClean="0"/>
              <a:t>95 =  probabilidade </a:t>
            </a:r>
            <a:r>
              <a:rPr lang="pt-BR" dirty="0"/>
              <a:t>de hiperbilirrubinemia de </a:t>
            </a:r>
            <a:r>
              <a:rPr lang="pt-BR" dirty="0" smtClean="0"/>
              <a:t>3,2</a:t>
            </a:r>
          </a:p>
          <a:p>
            <a:pPr marL="1005840" lvl="2" indent="-256032" fontAlgn="auto">
              <a:spcAft>
                <a:spcPts val="0"/>
              </a:spcAft>
              <a:buFont typeface="Arial"/>
              <a:buChar char="○"/>
              <a:defRPr/>
            </a:pPr>
            <a:r>
              <a:rPr lang="pt-BR" dirty="0" smtClean="0"/>
              <a:t>Baixa: bilirrubina </a:t>
            </a:r>
            <a:r>
              <a:rPr lang="pt-BR" dirty="0"/>
              <a:t>entre o percentil de 40 e </a:t>
            </a:r>
            <a:r>
              <a:rPr lang="pt-BR" dirty="0" smtClean="0"/>
              <a:t>75 = probabilidade </a:t>
            </a:r>
            <a:r>
              <a:rPr lang="pt-BR" dirty="0"/>
              <a:t>de </a:t>
            </a:r>
            <a:r>
              <a:rPr lang="pt-BR" dirty="0" smtClean="0"/>
              <a:t>0,48</a:t>
            </a: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Z</a:t>
            </a:r>
            <a:r>
              <a:rPr lang="pt-BR" dirty="0" smtClean="0"/>
              <a:t>ona </a:t>
            </a:r>
            <a:r>
              <a:rPr lang="pt-BR" dirty="0"/>
              <a:t>de baixo </a:t>
            </a:r>
            <a:r>
              <a:rPr lang="pt-BR" dirty="0" smtClean="0"/>
              <a:t>risco: bilirrubina </a:t>
            </a:r>
            <a:r>
              <a:rPr lang="pt-BR" dirty="0"/>
              <a:t>abaixo de percentil 40; a</a:t>
            </a:r>
            <a:r>
              <a:rPr lang="pt-BR" b="1" i="1" dirty="0"/>
              <a:t> probabilidade </a:t>
            </a:r>
            <a:r>
              <a:rPr lang="pt-BR" b="1" i="1" dirty="0" smtClean="0"/>
              <a:t>de</a:t>
            </a:r>
            <a:r>
              <a:rPr lang="pt-BR" b="1" i="1" dirty="0"/>
              <a:t> </a:t>
            </a:r>
            <a:r>
              <a:rPr lang="pt-BR" b="1" i="1" dirty="0" smtClean="0"/>
              <a:t>0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Após alta, reavaliar </a:t>
            </a:r>
            <a:r>
              <a:rPr lang="pt-BR" dirty="0"/>
              <a:t>com 5 dias de </a:t>
            </a:r>
            <a:r>
              <a:rPr lang="pt-BR" dirty="0" smtClean="0"/>
              <a:t>vida</a:t>
            </a:r>
            <a:endParaRPr lang="pt-BR" dirty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b="1" i="1" dirty="0" smtClean="0"/>
          </a:p>
          <a:p>
            <a:pPr marL="1005840" lvl="2" indent="-256032" fontAlgn="auto">
              <a:spcAft>
                <a:spcPts val="0"/>
              </a:spcAft>
              <a:buFont typeface="Arial"/>
              <a:buChar char="○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RISCO DE ALTA HOSPITALAR</a:t>
            </a:r>
          </a:p>
        </p:txBody>
      </p:sp>
      <p:pic>
        <p:nvPicPr>
          <p:cNvPr id="573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1750" y="188913"/>
            <a:ext cx="9112250" cy="5400675"/>
          </a:xfrm>
        </p:spPr>
      </p:pic>
      <p:sp>
        <p:nvSpPr>
          <p:cNvPr id="57347" name="CaixaDeTexto 3"/>
          <p:cNvSpPr txBox="1">
            <a:spLocks noChangeArrowheads="1"/>
          </p:cNvSpPr>
          <p:nvPr/>
        </p:nvSpPr>
        <p:spPr bwMode="auto">
          <a:xfrm>
            <a:off x="1476375" y="5805488"/>
            <a:ext cx="79200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/>
              <a:t>Bilimapa: Buthani VK et al. Pediatrics 1999;103:6-14</a:t>
            </a:r>
            <a:endParaRPr lang="pt-BR" dirty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COMPLICAÇÕES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002588" cy="4525963"/>
          </a:xfrm>
        </p:spPr>
        <p:txBody>
          <a:bodyPr>
            <a:normAutofit fontScale="92500" lnSpcReduction="10000"/>
          </a:bodyPr>
          <a:lstStyle/>
          <a:p>
            <a:pPr marL="640080" indent="-45720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b="1" dirty="0" smtClean="0"/>
              <a:t>KERNICTERUS </a:t>
            </a:r>
            <a:r>
              <a:rPr lang="pt-BR" b="1" dirty="0"/>
              <a:t>(</a:t>
            </a:r>
            <a:r>
              <a:rPr lang="pt-BR" dirty="0"/>
              <a:t>Encefalopatia bilirrubínica</a:t>
            </a:r>
            <a:r>
              <a:rPr lang="pt-BR" dirty="0" smtClean="0"/>
              <a:t>)</a:t>
            </a:r>
          </a:p>
          <a:p>
            <a:pPr marL="941832" lvl="1" indent="-45720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Devido à impregnação da BI livre (lipossolúvel) no SNC</a:t>
            </a:r>
          </a:p>
          <a:p>
            <a:pPr marL="941832" lvl="1" indent="-45720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Atua prejudicando </a:t>
            </a:r>
            <a:r>
              <a:rPr lang="pt-BR" dirty="0"/>
              <a:t>a homeostase do cálcio </a:t>
            </a:r>
            <a:r>
              <a:rPr lang="pt-BR" dirty="0" smtClean="0"/>
              <a:t>intracelular</a:t>
            </a:r>
          </a:p>
          <a:p>
            <a:pPr marL="941832" lvl="1" indent="-45720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M</a:t>
            </a:r>
            <a:r>
              <a:rPr lang="pt-BR" dirty="0" smtClean="0"/>
              <a:t>uitos </a:t>
            </a:r>
            <a:r>
              <a:rPr lang="pt-BR" dirty="0"/>
              <a:t>bebês morrem ou </a:t>
            </a:r>
            <a:r>
              <a:rPr lang="pt-BR" dirty="0" smtClean="0"/>
              <a:t>apresentam :</a:t>
            </a:r>
          </a:p>
          <a:p>
            <a:pPr marL="1225296" lvl="2" indent="-457200" fontAlgn="auto">
              <a:spcAft>
                <a:spcPts val="0"/>
              </a:spcAft>
              <a:buFont typeface="Arial"/>
              <a:buChar char="○"/>
              <a:defRPr/>
            </a:pPr>
            <a:r>
              <a:rPr lang="pt-BR" dirty="0"/>
              <a:t>E</a:t>
            </a:r>
            <a:r>
              <a:rPr lang="pt-BR" dirty="0" smtClean="0"/>
              <a:t>ncefalopatia </a:t>
            </a:r>
            <a:r>
              <a:rPr lang="pt-BR" dirty="0"/>
              <a:t>aguda, convulsões, </a:t>
            </a:r>
            <a:endParaRPr lang="pt-BR" dirty="0" smtClean="0"/>
          </a:p>
          <a:p>
            <a:pPr marL="1225296" lvl="2" indent="-457200" fontAlgn="auto">
              <a:spcAft>
                <a:spcPts val="0"/>
              </a:spcAft>
              <a:buFont typeface="Arial"/>
              <a:buChar char="○"/>
              <a:defRPr/>
            </a:pPr>
            <a:r>
              <a:rPr lang="pt-BR" dirty="0"/>
              <a:t>E</a:t>
            </a:r>
            <a:r>
              <a:rPr lang="pt-BR" dirty="0" smtClean="0"/>
              <a:t>pisódios </a:t>
            </a:r>
            <a:r>
              <a:rPr lang="pt-BR" dirty="0"/>
              <a:t>de apnéia, hipertensão, </a:t>
            </a:r>
            <a:endParaRPr lang="pt-BR" dirty="0" smtClean="0"/>
          </a:p>
          <a:p>
            <a:pPr marL="1225296" lvl="2" indent="-457200" fontAlgn="auto">
              <a:spcAft>
                <a:spcPts val="0"/>
              </a:spcAft>
              <a:buFont typeface="Arial"/>
              <a:buChar char="○"/>
              <a:defRPr/>
            </a:pPr>
            <a:r>
              <a:rPr lang="pt-BR" dirty="0"/>
              <a:t>T</a:t>
            </a:r>
            <a:r>
              <a:rPr lang="pt-BR" dirty="0" smtClean="0"/>
              <a:t>aquicardia</a:t>
            </a:r>
            <a:r>
              <a:rPr lang="pt-BR" dirty="0"/>
              <a:t>, anormalidades eletrolíticas </a:t>
            </a:r>
            <a:r>
              <a:rPr lang="pt-BR" dirty="0" smtClean="0"/>
              <a:t>e </a:t>
            </a:r>
          </a:p>
          <a:p>
            <a:pPr marL="1225296" lvl="2" indent="-457200" fontAlgn="auto">
              <a:spcAft>
                <a:spcPts val="0"/>
              </a:spcAft>
              <a:buFont typeface="Arial"/>
              <a:buChar char="○"/>
              <a:defRPr/>
            </a:pPr>
            <a:r>
              <a:rPr lang="pt-BR" dirty="0"/>
              <a:t>A</a:t>
            </a:r>
            <a:r>
              <a:rPr lang="pt-BR" dirty="0" smtClean="0"/>
              <a:t>lterações </a:t>
            </a:r>
            <a:r>
              <a:rPr lang="pt-BR" dirty="0"/>
              <a:t>nas respostas </a:t>
            </a:r>
            <a:r>
              <a:rPr lang="pt-BR" dirty="0" smtClean="0"/>
              <a:t>auditivas</a:t>
            </a:r>
          </a:p>
          <a:p>
            <a:pPr marL="1225296" lvl="2" indent="-457200" fontAlgn="auto">
              <a:spcAft>
                <a:spcPts val="0"/>
              </a:spcAft>
              <a:buFont typeface="Arial"/>
              <a:buChar char="○"/>
              <a:defRPr/>
            </a:pPr>
            <a:r>
              <a:rPr lang="pt-BR" dirty="0" smtClean="0"/>
              <a:t>Alterações visuais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COMPLICAÇÕES- KERNICTERUS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640080" indent="-45720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Fase </a:t>
            </a:r>
            <a:r>
              <a:rPr lang="pt-BR" dirty="0"/>
              <a:t>I: hipotonia, letargia e reflexo de sucção débil nos primeiros 2 a 3 dias; </a:t>
            </a:r>
          </a:p>
          <a:p>
            <a:pPr marL="640080" indent="-45720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Fase </a:t>
            </a:r>
            <a:r>
              <a:rPr lang="pt-BR" dirty="0"/>
              <a:t>II: espasticidade, opistótono e febre; </a:t>
            </a:r>
          </a:p>
          <a:p>
            <a:pPr marL="640080" indent="-45720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Fase </a:t>
            </a:r>
            <a:r>
              <a:rPr lang="pt-BR" dirty="0"/>
              <a:t>III: aparente melhora, instalando-se, geralmente, no fim da primeira semana, com diminuição da espasticidade; </a:t>
            </a:r>
          </a:p>
          <a:p>
            <a:pPr marL="640080" indent="-45720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Fase IV: incide, geralmente, aos 2 a 3 meses de vida, com sinais sugestivos de paralisia cerebral.</a:t>
            </a:r>
          </a:p>
          <a:p>
            <a:pPr marL="640080" indent="-45720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COMPLICAÇÕES - KERNICTERUS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0" indent="-45720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b="1" i="1" dirty="0" smtClean="0"/>
              <a:t>Imagem</a:t>
            </a:r>
          </a:p>
          <a:p>
            <a:pPr marL="941832" lvl="1" indent="-45720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L</a:t>
            </a:r>
            <a:r>
              <a:rPr lang="pt-BR" dirty="0" smtClean="0"/>
              <a:t>esão </a:t>
            </a:r>
            <a:r>
              <a:rPr lang="pt-BR" dirty="0"/>
              <a:t>bilateral do globo pálido e </a:t>
            </a:r>
            <a:r>
              <a:rPr lang="pt-BR" dirty="0" smtClean="0"/>
              <a:t>dos </a:t>
            </a:r>
            <a:r>
              <a:rPr lang="pt-BR" dirty="0"/>
              <a:t>núcleos </a:t>
            </a:r>
            <a:r>
              <a:rPr lang="pt-BR" dirty="0" smtClean="0"/>
              <a:t>subtalâmicos</a:t>
            </a:r>
          </a:p>
          <a:p>
            <a:pPr marL="640080" indent="-45720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Tratamento:</a:t>
            </a:r>
          </a:p>
          <a:p>
            <a:pPr marL="941832" lvl="1" indent="-45720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800" dirty="0" smtClean="0"/>
              <a:t>Realizar exsanguíneotransfusão</a:t>
            </a:r>
            <a:r>
              <a:rPr lang="pt-BR" sz="2800" dirty="0"/>
              <a:t>, independente do nível de bilirrubina </a:t>
            </a:r>
            <a:r>
              <a:rPr lang="pt-BR" sz="2800" dirty="0" smtClean="0"/>
              <a:t>total.</a:t>
            </a:r>
          </a:p>
          <a:p>
            <a:pPr marL="941832" lvl="1" indent="-45720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800" dirty="0" smtClean="0"/>
              <a:t>Considerar </a:t>
            </a:r>
            <a:r>
              <a:rPr lang="pt-BR" sz="2800" dirty="0"/>
              <a:t>o uso de albumina 1g/kg (tratamento de choque na fase aguda). </a:t>
            </a:r>
            <a:endParaRPr lang="pt-BR" sz="2800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Teste de Coombs (Teste da Antiglobulina Direta)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Identifica a presença de </a:t>
            </a:r>
            <a:r>
              <a:rPr lang="pt-BR" b="1" dirty="0" smtClean="0"/>
              <a:t>anticorpos</a:t>
            </a:r>
            <a:r>
              <a:rPr lang="pt-BR" dirty="0" smtClean="0"/>
              <a:t> ou complementos ligados à </a:t>
            </a:r>
            <a:r>
              <a:rPr lang="pt-BR" b="1" dirty="0" smtClean="0"/>
              <a:t>superfície</a:t>
            </a:r>
            <a:r>
              <a:rPr lang="pt-BR" dirty="0" smtClean="0"/>
              <a:t> das hemácias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Adiciona o “soro de Coombs” (anticorpos anti-globulina humana) a uma gota de sangue 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Se positivo, observará aglutinação da amostra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3500" b="1" dirty="0" smtClean="0">
                <a:solidFill>
                  <a:srgbClr val="FF0000"/>
                </a:solidFill>
              </a:rPr>
              <a:t>O teste poderá ser positivo após hemotransfusão – Reação aloimune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Pode reagir a qualquer anticorpo (IgG, IgM)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REFERÊNCIAS BIBLIOGRÁFICAS</a:t>
            </a:r>
          </a:p>
        </p:txBody>
      </p:sp>
      <p:sp>
        <p:nvSpPr>
          <p:cNvPr id="67586" name="Espaço Reservado para Conteúdo 2"/>
          <p:cNvSpPr>
            <a:spLocks noGrp="1"/>
          </p:cNvSpPr>
          <p:nvPr>
            <p:ph idx="1"/>
          </p:nvPr>
        </p:nvSpPr>
        <p:spPr>
          <a:xfrm>
            <a:off x="23664" y="1268760"/>
            <a:ext cx="7467600" cy="4525963"/>
          </a:xfrm>
        </p:spPr>
        <p:txBody>
          <a:bodyPr/>
          <a:lstStyle/>
          <a:p>
            <a:r>
              <a:rPr lang="pt-BR" sz="2800" dirty="0" smtClean="0"/>
              <a:t>1- Margotto,PR, Porto CL, Paula AMC. Hiperbilirrubinemia. In. Margotto PR. Assist~encia ao Recém-Nacido de Risco, Assistência ao Recém-Nascido de Risco, ESCS, Brasília, 3ª Edição, 2013. </a:t>
            </a:r>
          </a:p>
          <a:p>
            <a:r>
              <a:rPr lang="pt-BR" sz="2800" dirty="0" smtClean="0"/>
              <a:t>2- Carvalho, M. Tratamento da icterícia neonatal. Jornal de Pediatria - Vol. 77, Supl.1, 2001.</a:t>
            </a:r>
          </a:p>
          <a:p>
            <a:r>
              <a:rPr lang="pt-BR" sz="2800" dirty="0" smtClean="0"/>
              <a:t>3- Icterícia neonatal, disponível em </a:t>
            </a:r>
            <a:r>
              <a:rPr lang="pt-BR" sz="2800" dirty="0" smtClean="0">
                <a:hlinkClick r:id="rId3"/>
              </a:rPr>
              <a:t>http://www.unasus.unifesp.br/biblioteca_virtual/esf/1/casos_complexos/Danrley/Complexo_01_Danrley_Ictericia.pdf</a:t>
            </a:r>
            <a:r>
              <a:rPr lang="pt-BR" sz="2800" dirty="0" smtClean="0"/>
              <a:t> </a:t>
            </a:r>
          </a:p>
          <a:p>
            <a:endParaRPr lang="pt-BR" sz="2800" dirty="0" smtClean="0"/>
          </a:p>
          <a:p>
            <a:pPr lvl="1"/>
            <a:endParaRPr lang="pt-BR" dirty="0" smtClean="0"/>
          </a:p>
          <a:p>
            <a:endParaRPr lang="pt-BR" dirty="0" smtClean="0"/>
          </a:p>
        </p:txBody>
      </p:sp>
      <p:pic>
        <p:nvPicPr>
          <p:cNvPr id="4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124744"/>
            <a:ext cx="1882422" cy="2573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274B57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  <a:ln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pt-BR" b="1" dirty="0" smtClean="0"/>
              <a:t>Consultem também!</a:t>
            </a:r>
            <a:br>
              <a:rPr lang="pt-BR" b="1" dirty="0" smtClean="0"/>
            </a:br>
            <a:r>
              <a:rPr lang="pt-BR" b="1" dirty="0" smtClean="0"/>
              <a:t>Dr. Paulo R. Margotto</a:t>
            </a:r>
          </a:p>
        </p:txBody>
      </p:sp>
      <p:sp>
        <p:nvSpPr>
          <p:cNvPr id="67586" name="Espaço Reservado para Conteúdo 2"/>
          <p:cNvSpPr>
            <a:spLocks noGrp="1"/>
          </p:cNvSpPr>
          <p:nvPr>
            <p:ph idx="1"/>
          </p:nvPr>
        </p:nvSpPr>
        <p:spPr>
          <a:xfrm>
            <a:off x="23664" y="1268760"/>
            <a:ext cx="7467600" cy="4525963"/>
          </a:xfrm>
        </p:spPr>
        <p:txBody>
          <a:bodyPr/>
          <a:lstStyle/>
          <a:p>
            <a:endParaRPr lang="pt-BR" sz="2800" dirty="0" smtClean="0"/>
          </a:p>
          <a:p>
            <a:pPr lvl="1"/>
            <a:endParaRPr lang="pt-BR" dirty="0" smtClean="0"/>
          </a:p>
          <a:p>
            <a:endParaRPr lang="pt-BR" dirty="0" smtClean="0"/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2022410"/>
              </p:ext>
            </p:extLst>
          </p:nvPr>
        </p:nvGraphicFramePr>
        <p:xfrm>
          <a:off x="467544" y="3068960"/>
          <a:ext cx="8208912" cy="1950720"/>
        </p:xfrm>
        <a:graphic>
          <a:graphicData uri="http://schemas.openxmlformats.org/drawingml/2006/table">
            <a:tbl>
              <a:tblPr/>
              <a:tblGrid>
                <a:gridCol w="7340505"/>
                <a:gridCol w="868407"/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pt-BR" b="1" u="none" strike="noStrike" dirty="0">
                          <a:solidFill>
                            <a:srgbClr val="999999"/>
                          </a:solidFill>
                          <a:effectLst/>
                          <a:latin typeface="Verdana"/>
                        </a:rPr>
                        <a:t>Como usar o bilirrubinômetro transcutâneo (como escolher o aparelho, qual padrão usar para interpretar resultados, uso em fototerapia, uso em pré-termos, uso pós-alta)</a:t>
                      </a:r>
                      <a:r>
                        <a:rPr lang="pt-BR" dirty="0"/>
                        <a:t/>
                      </a:r>
                      <a:br>
                        <a:rPr lang="pt-BR" dirty="0"/>
                      </a:br>
                      <a:r>
                        <a:rPr lang="pt-BR" u="none" strike="noStrike" dirty="0">
                          <a:solidFill>
                            <a:srgbClr val="999999"/>
                          </a:solidFill>
                          <a:effectLst/>
                          <a:latin typeface="Verdana"/>
                        </a:rPr>
                        <a:t>Autor(es): O´Connor MC et al. Apresentação: Glenda G. Oliveira, Kamila Vieira Silva,Osmar Rabelo. Discussão: Paulo R. Margotto</a:t>
                      </a:r>
                      <a:endParaRPr lang="pt-BR" dirty="0"/>
                    </a:p>
                  </a:txBody>
                  <a:tcPr marL="15240" marR="15240" marT="15240" marB="1524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pt-BR" dirty="0"/>
                    </a:p>
                  </a:txBody>
                  <a:tcPr marL="15240" marR="15240" marT="15240" marB="1524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3073" name="Picture 1" descr="http://www.paulomargotto.com.br/images/link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3685893"/>
            <a:ext cx="568449" cy="460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38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écnica">
  <a:themeElements>
    <a:clrScheme name="Técnica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écnica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écnic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6593</TotalTime>
  <Words>1797</Words>
  <Application>Microsoft Office PowerPoint</Application>
  <PresentationFormat>Apresentação na tela (4:3)</PresentationFormat>
  <Paragraphs>387</Paragraphs>
  <Slides>44</Slides>
  <Notes>12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44</vt:i4>
      </vt:variant>
    </vt:vector>
  </HeadingPairs>
  <TitlesOfParts>
    <vt:vector size="45" baseType="lpstr">
      <vt:lpstr>Técnica</vt:lpstr>
      <vt:lpstr>Caso clínico Hiperbilirrubinemia (Exsanguineotransfusão)</vt:lpstr>
      <vt:lpstr>DADOS MATERNOS</vt:lpstr>
      <vt:lpstr>DADOS DO PARTO</vt:lpstr>
      <vt:lpstr>CASO CLÍNICO - DADOS</vt:lpstr>
      <vt:lpstr>CASO CLÍNICO - EVOLUÇÃO</vt:lpstr>
      <vt:lpstr>CASO CLÍNICO - EVOLUÇÃO </vt:lpstr>
      <vt:lpstr>CASO CLÍNICO - EVOLUÇÃO </vt:lpstr>
      <vt:lpstr>Comentários?        Dúvidas?     Hipóteses?</vt:lpstr>
      <vt:lpstr>Hiperbilirrubinemia neonatal</vt:lpstr>
      <vt:lpstr>ICTERÍCIA</vt:lpstr>
      <vt:lpstr>FISIOPATOLOGIA</vt:lpstr>
      <vt:lpstr>PECULIARIDADES DO RN</vt:lpstr>
      <vt:lpstr>ETIOLOGIAS – POR SURGIMENTO</vt:lpstr>
      <vt:lpstr>ICTERÍCIA NEONATAL FISIOLÓGICA</vt:lpstr>
      <vt:lpstr>ICTERÍCIA NEONATAL PRECOCE</vt:lpstr>
      <vt:lpstr>ICTERÍCIA NEONATAL PRECOCE</vt:lpstr>
      <vt:lpstr>DIAGNÓSTICO </vt:lpstr>
      <vt:lpstr>TRATAMENTO </vt:lpstr>
      <vt:lpstr>FOTOTERAPIA - INDICAÇÕES</vt:lpstr>
      <vt:lpstr>TRATAMENTO - FOTOTERAPIA</vt:lpstr>
      <vt:lpstr>INDICAÇÕES DE FOTOTERAPIA</vt:lpstr>
      <vt:lpstr>MECANISMO DE AÇÃO</vt:lpstr>
      <vt:lpstr>TRATAMENTO - FOTOTERAPIA</vt:lpstr>
      <vt:lpstr>TRATAMENTO - FOTOTERAPIA</vt:lpstr>
      <vt:lpstr>Apresentação do PowerPoint</vt:lpstr>
      <vt:lpstr>Apresentação do PowerPoint</vt:lpstr>
      <vt:lpstr>CUIDADOS COM O RN SOB FOTOTERAPIA</vt:lpstr>
      <vt:lpstr>TRATAMENTO - FOTOTERAPIA</vt:lpstr>
      <vt:lpstr>EXSANGUÍNEOTRANSFUSÃO: INDICAÇÕES</vt:lpstr>
      <vt:lpstr>EXSANGUÍNEOTRANSFUSÃO: INDICAÇÕES</vt:lpstr>
      <vt:lpstr>EXSANGUÍNEOTRANSFUSÃO</vt:lpstr>
      <vt:lpstr>EXSANGUÍNEOTRANSFUSÃO</vt:lpstr>
      <vt:lpstr>EXSANGUINEOTRANSFUSÃO: INDICAÇÕES</vt:lpstr>
      <vt:lpstr>TRATAMENTO - EXSANGUINEOTRANSFUSÃO</vt:lpstr>
      <vt:lpstr>COMPLICAÇÕES</vt:lpstr>
      <vt:lpstr>TRATAMENTO - IMUNOGLOBULINAS</vt:lpstr>
      <vt:lpstr>RISCO DE ALTA HOSPITALAR</vt:lpstr>
      <vt:lpstr>RISCO DE ALTA HOSPITALAR</vt:lpstr>
      <vt:lpstr>COMPLICAÇÕES</vt:lpstr>
      <vt:lpstr>COMPLICAÇÕES- KERNICTERUS</vt:lpstr>
      <vt:lpstr>COMPLICAÇÕES - KERNICTERUS</vt:lpstr>
      <vt:lpstr>Teste de Coombs (Teste da Antiglobulina Direta)</vt:lpstr>
      <vt:lpstr>REFERÊNCIAS BIBLIOGRÁFICAS</vt:lpstr>
      <vt:lpstr>Consultem também! Dr. Paulo R. Margotto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ICTERÍCIA NEONATAL</dc:title>
  <dc:creator>SnakeSamUl</dc:creator>
  <cp:lastModifiedBy>paulo</cp:lastModifiedBy>
  <cp:revision>98</cp:revision>
  <dcterms:created xsi:type="dcterms:W3CDTF">2013-09-15T18:26:21Z</dcterms:created>
  <dcterms:modified xsi:type="dcterms:W3CDTF">2013-09-25T20:07:29Z</dcterms:modified>
</cp:coreProperties>
</file>