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1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8" r:id="rId31"/>
    <p:sldId id="287" r:id="rId32"/>
    <p:sldId id="289" r:id="rId33"/>
    <p:sldId id="290" r:id="rId34"/>
    <p:sldId id="291" r:id="rId35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CC"/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36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1F5FE-4BA2-4F8B-964D-5BE9A99E18C2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0E48E-77D2-40AB-9B3C-85532CAA35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Water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x-none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xfrm>
            <a:off x="457200" y="6299200"/>
            <a:ext cx="1981200" cy="273050"/>
          </a:xfrm>
        </p:spPr>
        <p:txBody>
          <a:bodyPr/>
          <a:lstStyle>
            <a:lvl1pPr algn="l">
              <a:defRPr sz="1100" smtClean="0">
                <a:latin typeface="Rockwell" pitchFamily="18" charset="0"/>
              </a:defRPr>
            </a:lvl1pPr>
          </a:lstStyle>
          <a:p>
            <a:pPr>
              <a:defRPr/>
            </a:pPr>
            <a:fld id="{077C3F0D-187F-4082-9706-C88BB9195D4E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3962400" y="6299200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264525" y="6311900"/>
            <a:ext cx="685800" cy="265113"/>
          </a:xfrm>
        </p:spPr>
        <p:txBody>
          <a:bodyPr/>
          <a:lstStyle>
            <a:lvl1pPr>
              <a:defRPr sz="1100" smtClean="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pPr>
              <a:defRPr/>
            </a:pPr>
            <a:fld id="{EC719F6F-FFA2-4043-B541-4A21098AE3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lIns="45720" tIns="0" rIns="45720" bIns="0" rtlCol="0" anchor="b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tIns="0" rIns="45720" bIns="0" rtlCol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2EEDC-047A-45DE-B4F9-ABB0BF1B7A60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13C46-B7E6-48A0-B336-9A66995EE0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Watermar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28F0C-CC37-4D44-BBA0-314FAF3043EE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392A6-07DA-46C9-B354-6070AA53E4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 rot="-360000">
            <a:off x="654050" y="444500"/>
            <a:ext cx="5416550" cy="3630613"/>
            <a:chOff x="1524000" y="381000"/>
            <a:chExt cx="3657600" cy="4737978"/>
          </a:xfrm>
        </p:grpSpPr>
        <p:sp>
          <p:nvSpPr>
            <p:cNvPr id="6" name="Rectangle 9"/>
            <p:cNvSpPr/>
            <p:nvPr userDrawn="1"/>
          </p:nvSpPr>
          <p:spPr>
            <a:xfrm>
              <a:off x="1523326" y="380823"/>
              <a:ext cx="3657600" cy="47234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7" name="Rectangle 10"/>
            <p:cNvGrpSpPr>
              <a:grpSpLocks/>
            </p:cNvGrpSpPr>
            <p:nvPr userDrawn="1"/>
          </p:nvGrpSpPr>
          <p:grpSpPr bwMode="auto">
            <a:xfrm rot="360000">
              <a:off x="1403323" y="15141"/>
              <a:ext cx="3902573" cy="5465980"/>
              <a:chOff x="475488" y="164592"/>
              <a:chExt cx="5779008" cy="4187952"/>
            </a:xfrm>
          </p:grpSpPr>
          <p:pic>
            <p:nvPicPr>
              <p:cNvPr id="8" name="Rectangle 10"/>
              <p:cNvPicPr>
                <a:picLocks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75488" y="164592"/>
                <a:ext cx="5779008" cy="4187952"/>
              </a:xfrm>
              <a:prstGeom prst="rect">
                <a:avLst/>
              </a:prstGeom>
              <a:noFill/>
            </p:spPr>
          </p:pic>
          <p:sp>
            <p:nvSpPr>
              <p:cNvPr id="9" name="Text Box 10"/>
              <p:cNvSpPr txBox="1">
                <a:spLocks noChangeArrowheads="1"/>
              </p:cNvSpPr>
              <p:nvPr/>
            </p:nvSpPr>
            <p:spPr bwMode="auto">
              <a:xfrm rot="21240000">
                <a:off x="654352" y="445180"/>
                <a:ext cx="5416247" cy="3630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4B653-FDC6-4710-A544-21F5BCE36D07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3D2C7-1782-44E5-8927-E021B9EA02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A987A-8FA7-4106-9346-CC6D1E036F18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03BBE-66C9-42CF-847A-8D9ED56492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omparison-Underlin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7263" y="1897063"/>
            <a:ext cx="32289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Comparison-Underlin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6488" y="1897063"/>
            <a:ext cx="32289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Comparison-Underlin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7263" y="1897063"/>
            <a:ext cx="32289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 descr="Comparison-Underlin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6488" y="1897063"/>
            <a:ext cx="32289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C994D-1A90-4170-AB67-878AC1AEDCE5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D4453-DB38-4662-9D8F-41C45581B8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E65C2-DCB3-4539-90F2-356ABC167679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FE06-AAB3-415A-825A-67575F18FF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CE7E9-DCE4-4A2A-B403-320D9BBFA349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CCABD-3E29-47DC-A737-92BD0615AF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DE405-9850-423C-8740-76949C369D70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BA707-2757-477B-B072-6A63D83E28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7D61A-364C-4313-B69A-30B2C6EE4DFE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C0A38-632B-407E-A4DB-CDCC8B3D42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60B58-D173-451C-91BA-C46F0706B2F9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2934C-2AAD-46AE-B635-264BD2FC6F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7AD93-7788-4ACA-867E-4755D1E04469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099CB-2F25-4C89-9172-DAB7A561D9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/>
        </p:nvGrpSpPr>
        <p:grpSpPr bwMode="auto">
          <a:xfrm rot="-178369">
            <a:off x="628650" y="506413"/>
            <a:ext cx="3851275" cy="5514975"/>
            <a:chOff x="1524000" y="381000"/>
            <a:chExt cx="3657600" cy="4737978"/>
          </a:xfrm>
        </p:grpSpPr>
        <p:sp>
          <p:nvSpPr>
            <p:cNvPr id="6" name="Rectangle 9"/>
            <p:cNvSpPr/>
            <p:nvPr userDrawn="1"/>
          </p:nvSpPr>
          <p:spPr>
            <a:xfrm>
              <a:off x="1522886" y="380938"/>
              <a:ext cx="3657600" cy="47243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7" name="Rectangle 10"/>
            <p:cNvGrpSpPr>
              <a:grpSpLocks/>
            </p:cNvGrpSpPr>
            <p:nvPr userDrawn="1"/>
          </p:nvGrpSpPr>
          <p:grpSpPr bwMode="auto">
            <a:xfrm rot="178369">
              <a:off x="1383928" y="292250"/>
              <a:ext cx="3937178" cy="4916519"/>
              <a:chOff x="481584" y="402336"/>
              <a:chExt cx="4145280" cy="5724144"/>
            </a:xfrm>
          </p:grpSpPr>
          <p:pic>
            <p:nvPicPr>
              <p:cNvPr id="8" name="Rectangle 10"/>
              <p:cNvPicPr>
                <a:picLocks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81584" y="402336"/>
                <a:ext cx="4145280" cy="5724144"/>
              </a:xfrm>
              <a:prstGeom prst="rect">
                <a:avLst/>
              </a:prstGeom>
              <a:noFill/>
            </p:spPr>
          </p:pic>
          <p:sp>
            <p:nvSpPr>
              <p:cNvPr id="9" name="Text Box 10"/>
              <p:cNvSpPr txBox="1">
                <a:spLocks noChangeArrowheads="1"/>
              </p:cNvSpPr>
              <p:nvPr/>
            </p:nvSpPr>
            <p:spPr bwMode="auto">
              <a:xfrm rot="21421630">
                <a:off x="629028" y="505650"/>
                <a:ext cx="3850925" cy="55162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BABE2-BBBC-45E2-BEFC-B3E79046D9CF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6C2EE-15C4-49D2-8533-64B664B48C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3"/>
          <p:cNvGrpSpPr>
            <a:grpSpLocks/>
          </p:cNvGrpSpPr>
          <p:nvPr/>
        </p:nvGrpSpPr>
        <p:grpSpPr bwMode="auto">
          <a:xfrm rot="-385649">
            <a:off x="312738" y="3521075"/>
            <a:ext cx="4089400" cy="3025775"/>
            <a:chOff x="1524000" y="381000"/>
            <a:chExt cx="3657600" cy="4737978"/>
          </a:xfrm>
        </p:grpSpPr>
        <p:sp>
          <p:nvSpPr>
            <p:cNvPr id="7" name="Rectangle 14"/>
            <p:cNvSpPr/>
            <p:nvPr userDrawn="1"/>
          </p:nvSpPr>
          <p:spPr>
            <a:xfrm>
              <a:off x="1522986" y="380761"/>
              <a:ext cx="3657600" cy="47255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8" name="Rectangle 15"/>
            <p:cNvGrpSpPr>
              <a:grpSpLocks/>
            </p:cNvGrpSpPr>
            <p:nvPr userDrawn="1"/>
          </p:nvGrpSpPr>
          <p:grpSpPr bwMode="auto">
            <a:xfrm rot="385649">
              <a:off x="1379785" y="32344"/>
              <a:ext cx="3948811" cy="5440528"/>
              <a:chOff x="152400" y="3297936"/>
              <a:chExt cx="4413504" cy="3474720"/>
            </a:xfrm>
          </p:grpSpPr>
          <p:pic>
            <p:nvPicPr>
              <p:cNvPr id="9" name="Rectangle 15"/>
              <p:cNvPicPr>
                <a:picLocks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52400" y="3297936"/>
                <a:ext cx="4413504" cy="3474720"/>
              </a:xfrm>
              <a:prstGeom prst="rect">
                <a:avLst/>
              </a:prstGeom>
              <a:noFill/>
            </p:spPr>
          </p:pic>
          <p:sp>
            <p:nvSpPr>
              <p:cNvPr id="10" name="Text Box 15"/>
              <p:cNvSpPr txBox="1">
                <a:spLocks noChangeArrowheads="1"/>
              </p:cNvSpPr>
              <p:nvPr/>
            </p:nvSpPr>
            <p:spPr bwMode="auto">
              <a:xfrm rot="21214351">
                <a:off x="313409" y="3520798"/>
                <a:ext cx="4088024" cy="30260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grpSp>
        <p:nvGrpSpPr>
          <p:cNvPr id="11" name="Group 9"/>
          <p:cNvGrpSpPr>
            <a:grpSpLocks/>
          </p:cNvGrpSpPr>
          <p:nvPr/>
        </p:nvGrpSpPr>
        <p:grpSpPr bwMode="auto">
          <a:xfrm rot="232774">
            <a:off x="169863" y="241300"/>
            <a:ext cx="4087812" cy="3025775"/>
            <a:chOff x="1524000" y="381000"/>
            <a:chExt cx="3657600" cy="4737978"/>
          </a:xfrm>
        </p:grpSpPr>
        <p:sp>
          <p:nvSpPr>
            <p:cNvPr id="12" name="Rectangle 10"/>
            <p:cNvSpPr/>
            <p:nvPr userDrawn="1"/>
          </p:nvSpPr>
          <p:spPr>
            <a:xfrm>
              <a:off x="1523760" y="381014"/>
              <a:ext cx="3657600" cy="47255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14" name="Rectangle 11"/>
            <p:cNvGrpSpPr>
              <a:grpSpLocks/>
            </p:cNvGrpSpPr>
            <p:nvPr userDrawn="1"/>
          </p:nvGrpSpPr>
          <p:grpSpPr bwMode="auto">
            <a:xfrm rot="-232774">
              <a:off x="1432260" y="156045"/>
              <a:ext cx="3839727" cy="5182819"/>
              <a:chOff x="67056" y="97536"/>
              <a:chExt cx="4291584" cy="3310128"/>
            </a:xfrm>
          </p:grpSpPr>
          <p:pic>
            <p:nvPicPr>
              <p:cNvPr id="15" name="Rectangle 11"/>
              <p:cNvPicPr>
                <a:picLocks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67056" y="97536"/>
                <a:ext cx="4291584" cy="3310128"/>
              </a:xfrm>
              <a:prstGeom prst="rect">
                <a:avLst/>
              </a:prstGeom>
              <a:noFill/>
            </p:spPr>
          </p:pic>
          <p:sp>
            <p:nvSpPr>
              <p:cNvPr id="16" name="Text Box 11"/>
              <p:cNvSpPr txBox="1">
                <a:spLocks noChangeArrowheads="1"/>
              </p:cNvSpPr>
              <p:nvPr/>
            </p:nvSpPr>
            <p:spPr bwMode="auto">
              <a:xfrm rot="232774">
                <a:off x="169481" y="241256"/>
                <a:ext cx="4088024" cy="30260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8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3CC21-8EB1-4598-B8B1-73B1829D8DE6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D3258-15DD-4F93-B353-1D878547D6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 rot="232774">
            <a:off x="2058988" y="379413"/>
            <a:ext cx="5032375" cy="3443287"/>
            <a:chOff x="1524000" y="381000"/>
            <a:chExt cx="3657600" cy="4737978"/>
          </a:xfrm>
        </p:grpSpPr>
        <p:sp>
          <p:nvSpPr>
            <p:cNvPr id="6" name="Rectangle 9"/>
            <p:cNvSpPr/>
            <p:nvPr userDrawn="1"/>
          </p:nvSpPr>
          <p:spPr>
            <a:xfrm>
              <a:off x="1523766" y="381015"/>
              <a:ext cx="3657600" cy="47248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7" name="Rectangle 10"/>
            <p:cNvGrpSpPr>
              <a:grpSpLocks/>
            </p:cNvGrpSpPr>
            <p:nvPr userDrawn="1"/>
          </p:nvGrpSpPr>
          <p:grpSpPr bwMode="auto">
            <a:xfrm rot="-232774">
              <a:off x="1440614" y="144547"/>
              <a:ext cx="3824454" cy="5208986"/>
              <a:chOff x="1944624" y="207264"/>
              <a:chExt cx="5260848" cy="3785616"/>
            </a:xfrm>
          </p:grpSpPr>
          <p:pic>
            <p:nvPicPr>
              <p:cNvPr id="8" name="Rectangle 10"/>
              <p:cNvPicPr>
                <a:picLocks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944624" y="207264"/>
                <a:ext cx="5260848" cy="3785616"/>
              </a:xfrm>
              <a:prstGeom prst="rect">
                <a:avLst/>
              </a:prstGeom>
              <a:noFill/>
            </p:spPr>
          </p:pic>
          <p:sp>
            <p:nvSpPr>
              <p:cNvPr id="9" name="Text Box 10"/>
              <p:cNvSpPr txBox="1">
                <a:spLocks noChangeArrowheads="1"/>
              </p:cNvSpPr>
              <p:nvPr/>
            </p:nvSpPr>
            <p:spPr bwMode="auto">
              <a:xfrm rot="232774">
                <a:off x="2059282" y="379100"/>
                <a:ext cx="5031327" cy="34433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25780-51AD-4745-9C42-8580A1BF7F5F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EE65E-3415-4E17-A602-D3CFCBC6D3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3"/>
          <p:cNvGrpSpPr>
            <a:grpSpLocks/>
          </p:cNvGrpSpPr>
          <p:nvPr/>
        </p:nvGrpSpPr>
        <p:grpSpPr bwMode="auto">
          <a:xfrm rot="-180000">
            <a:off x="114300" y="115888"/>
            <a:ext cx="3968750" cy="3705225"/>
            <a:chOff x="1524000" y="381000"/>
            <a:chExt cx="3657600" cy="4737978"/>
          </a:xfrm>
        </p:grpSpPr>
        <p:sp>
          <p:nvSpPr>
            <p:cNvPr id="7" name="Rectangle 14"/>
            <p:cNvSpPr/>
            <p:nvPr userDrawn="1"/>
          </p:nvSpPr>
          <p:spPr>
            <a:xfrm>
              <a:off x="1522807" y="380904"/>
              <a:ext cx="3657600" cy="472376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8" name="Rectangle 15"/>
            <p:cNvGrpSpPr>
              <a:grpSpLocks/>
            </p:cNvGrpSpPr>
            <p:nvPr userDrawn="1"/>
          </p:nvGrpSpPr>
          <p:grpSpPr bwMode="auto">
            <a:xfrm rot="180000">
              <a:off x="1430473" y="239917"/>
              <a:ext cx="3842462" cy="5019881"/>
              <a:chOff x="12192" y="6096"/>
              <a:chExt cx="4169664" cy="3925824"/>
            </a:xfrm>
          </p:grpSpPr>
          <p:pic>
            <p:nvPicPr>
              <p:cNvPr id="9" name="Rectangle 15"/>
              <p:cNvPicPr>
                <a:picLocks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2192" y="6096"/>
                <a:ext cx="4169664" cy="3925824"/>
              </a:xfrm>
              <a:prstGeom prst="rect">
                <a:avLst/>
              </a:prstGeom>
              <a:noFill/>
            </p:spPr>
          </p:pic>
          <p:sp>
            <p:nvSpPr>
              <p:cNvPr id="10" name="Text Box 15"/>
              <p:cNvSpPr txBox="1">
                <a:spLocks noChangeArrowheads="1"/>
              </p:cNvSpPr>
              <p:nvPr/>
            </p:nvSpPr>
            <p:spPr bwMode="auto">
              <a:xfrm rot="21420000">
                <a:off x="113687" y="116368"/>
                <a:ext cx="3969060" cy="3705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grpSp>
        <p:nvGrpSpPr>
          <p:cNvPr id="11" name="Group 9"/>
          <p:cNvGrpSpPr>
            <a:grpSpLocks/>
          </p:cNvGrpSpPr>
          <p:nvPr/>
        </p:nvGrpSpPr>
        <p:grpSpPr bwMode="auto">
          <a:xfrm rot="360000">
            <a:off x="4165600" y="323850"/>
            <a:ext cx="4792663" cy="3443288"/>
            <a:chOff x="1524000" y="381000"/>
            <a:chExt cx="3657600" cy="4737978"/>
          </a:xfrm>
        </p:grpSpPr>
        <p:sp>
          <p:nvSpPr>
            <p:cNvPr id="12" name="Rectangle 10"/>
            <p:cNvSpPr/>
            <p:nvPr userDrawn="1"/>
          </p:nvSpPr>
          <p:spPr>
            <a:xfrm>
              <a:off x="1523620" y="381036"/>
              <a:ext cx="3657600" cy="47248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14" name="Rectangle 11"/>
            <p:cNvGrpSpPr>
              <a:grpSpLocks/>
            </p:cNvGrpSpPr>
            <p:nvPr userDrawn="1"/>
          </p:nvGrpSpPr>
          <p:grpSpPr bwMode="auto">
            <a:xfrm rot="-360000">
              <a:off x="1392067" y="36962"/>
              <a:ext cx="3921833" cy="5418688"/>
              <a:chOff x="3992880" y="73152"/>
              <a:chExt cx="5138928" cy="3938016"/>
            </a:xfrm>
          </p:grpSpPr>
          <p:pic>
            <p:nvPicPr>
              <p:cNvPr id="15" name="Rectangle 11"/>
              <p:cNvPicPr>
                <a:picLocks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992880" y="73152"/>
                <a:ext cx="5138928" cy="3938016"/>
              </a:xfrm>
              <a:prstGeom prst="rect">
                <a:avLst/>
              </a:prstGeom>
              <a:noFill/>
            </p:spPr>
          </p:pic>
          <p:sp>
            <p:nvSpPr>
              <p:cNvPr id="16" name="Text Box 11"/>
              <p:cNvSpPr txBox="1">
                <a:spLocks noChangeArrowheads="1"/>
              </p:cNvSpPr>
              <p:nvPr/>
            </p:nvSpPr>
            <p:spPr bwMode="auto">
              <a:xfrm rot="360000">
                <a:off x="4165479" y="323141"/>
                <a:ext cx="4792693" cy="34433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pt-BR">
                  <a:solidFill>
                    <a:srgbClr val="FFFFFF"/>
                  </a:solidFill>
                  <a:latin typeface="Goudy Old Style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x-none" noProof="0" smtClean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8" name="Date Placeholder 4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39C2F-B4ED-4AA8-BE2F-FD04A4ABFD76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6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74E99-6906-4637-BF5F-9B858C8F67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16BD0-8B75-4D69-A6E9-AA6A50CB740F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AF05C-07CB-4912-91E6-75188CC593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8812-DF63-49EF-B976-E3127772724E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D8A3D-AA45-4D2E-9E30-303DA4C7B0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914400" y="503238"/>
            <a:ext cx="7313613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0" y="1735138"/>
            <a:ext cx="7313613" cy="405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2863" y="6315075"/>
            <a:ext cx="1295400" cy="265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Rockwell" pitchFamily="18" charset="0"/>
                <a:cs typeface="+mn-cs"/>
              </a:defRPr>
            </a:lvl1pPr>
          </a:lstStyle>
          <a:p>
            <a:pPr>
              <a:defRPr/>
            </a:pPr>
            <a:fld id="{38498F0B-C606-4B7F-BE98-DA0955A629AB}" type="datetimeFigureOut">
              <a:rPr lang="en-US"/>
              <a:pPr>
                <a:defRPr/>
              </a:pPr>
              <a:t>8/23/2016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3350" y="6305550"/>
            <a:ext cx="3717925" cy="2587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/>
                </a:solidFill>
                <a:latin typeface="Rockwell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575" y="5476875"/>
            <a:ext cx="1482725" cy="850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200" smtClean="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  <a:cs typeface="+mn-cs"/>
              </a:defRPr>
            </a:lvl1pPr>
          </a:lstStyle>
          <a:p>
            <a:pPr>
              <a:defRPr/>
            </a:pPr>
            <a:fld id="{955C7FE3-0964-464B-8E8E-B39B4459AB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0" r:id="rId6"/>
    <p:sldLayoutId id="2147483806" r:id="rId7"/>
    <p:sldLayoutId id="2147483799" r:id="rId8"/>
    <p:sldLayoutId id="2147483798" r:id="rId9"/>
    <p:sldLayoutId id="2147483797" r:id="rId10"/>
    <p:sldLayoutId id="2147483796" r:id="rId11"/>
    <p:sldLayoutId id="2147483795" r:id="rId12"/>
    <p:sldLayoutId id="2147483794" r:id="rId13"/>
    <p:sldLayoutId id="2147483807" r:id="rId14"/>
    <p:sldLayoutId id="2147483808" r:id="rId15"/>
    <p:sldLayoutId id="2147483809" r:id="rId16"/>
    <p:sldLayoutId id="2147483810" r:id="rId17"/>
    <p:sldLayoutId id="2147483811" r:id="rId18"/>
    <p:sldLayoutId id="2147483812" r:id="rId19"/>
  </p:sldLayoutIdLst>
  <p:txStyles>
    <p:titleStyle>
      <a:lvl1pPr algn="ctr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2pPr>
      <a:lvl3pPr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3pPr>
      <a:lvl4pPr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4pPr>
      <a:lvl5pPr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5pPr>
      <a:lvl6pPr marL="457200"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6pPr>
      <a:lvl7pPr marL="914400"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7pPr>
      <a:lvl8pPr marL="1371600"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8pPr>
      <a:lvl9pPr marL="1828800" algn="ctr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Goudy Old Style"/>
        </a:defRPr>
      </a:lvl9pPr>
    </p:titleStyle>
    <p:bodyStyle>
      <a:lvl1pPr marL="463550" indent="-463550" algn="l" rtl="0" fontAlgn="base">
        <a:spcBef>
          <a:spcPts val="2000"/>
        </a:spcBef>
        <a:spcAft>
          <a:spcPct val="0"/>
        </a:spcAft>
        <a:buSzPct val="90000"/>
        <a:buBlip>
          <a:blip r:embed="rId21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rtl="0" fontAlgn="base">
        <a:spcBef>
          <a:spcPts val="600"/>
        </a:spcBef>
        <a:spcAft>
          <a:spcPct val="0"/>
        </a:spcAft>
        <a:buSzPct val="90000"/>
        <a:buBlip>
          <a:blip r:embed="rId22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rtl="0" fontAlgn="base">
        <a:spcBef>
          <a:spcPts val="600"/>
        </a:spcBef>
        <a:spcAft>
          <a:spcPct val="0"/>
        </a:spcAft>
        <a:buSzPct val="90000"/>
        <a:buBlip>
          <a:blip r:embed="rId23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rtl="0" fontAlgn="base">
        <a:spcBef>
          <a:spcPts val="600"/>
        </a:spcBef>
        <a:spcAft>
          <a:spcPct val="0"/>
        </a:spcAft>
        <a:buSzPct val="90000"/>
        <a:buBlip>
          <a:blip r:embed="rId23"/>
        </a:buBlip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rtl="0" fontAlgn="base">
        <a:spcBef>
          <a:spcPts val="600"/>
        </a:spcBef>
        <a:spcAft>
          <a:spcPct val="0"/>
        </a:spcAft>
        <a:buSzPct val="90000"/>
        <a:buBlip>
          <a:blip r:embed="rId23"/>
        </a:buBlip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1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1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paulomargotto.com.br/documentos/Hiperbilirrubinemia_PT_2012.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paulomargotto.com.br/documentos/Fototerapia_PT_EXTREMO.ppt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50863" y="1744663"/>
            <a:ext cx="8153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/>
            <a:r>
              <a:rPr lang="en-US" sz="2800" dirty="0" err="1">
                <a:solidFill>
                  <a:srgbClr val="0033CC"/>
                </a:solidFill>
              </a:rPr>
              <a:t>Fototerapia</a:t>
            </a:r>
            <a:r>
              <a:rPr lang="en-US" sz="2800" dirty="0">
                <a:solidFill>
                  <a:srgbClr val="0033CC"/>
                </a:solidFill>
              </a:rPr>
              <a:t> e o </a:t>
            </a:r>
            <a:r>
              <a:rPr lang="en-US" sz="2800" dirty="0" err="1">
                <a:solidFill>
                  <a:srgbClr val="0033CC"/>
                </a:solidFill>
              </a:rPr>
              <a:t>risco</a:t>
            </a:r>
            <a:r>
              <a:rPr lang="en-US" sz="2800" dirty="0">
                <a:solidFill>
                  <a:srgbClr val="0033CC"/>
                </a:solidFill>
              </a:rPr>
              <a:t> de </a:t>
            </a:r>
            <a:r>
              <a:rPr lang="en-US" sz="2800" dirty="0" err="1">
                <a:solidFill>
                  <a:srgbClr val="0033CC"/>
                </a:solidFill>
              </a:rPr>
              <a:t>lesão</a:t>
            </a:r>
            <a:r>
              <a:rPr lang="en-US" sz="2800" dirty="0">
                <a:solidFill>
                  <a:srgbClr val="0033CC"/>
                </a:solidFill>
              </a:rPr>
              <a:t> </a:t>
            </a:r>
            <a:r>
              <a:rPr lang="en-US" sz="2800" dirty="0" err="1">
                <a:solidFill>
                  <a:srgbClr val="0033CC"/>
                </a:solidFill>
              </a:rPr>
              <a:t>foto-oxidativa</a:t>
            </a:r>
            <a:r>
              <a:rPr lang="en-US" sz="2800" dirty="0">
                <a:solidFill>
                  <a:srgbClr val="0033CC"/>
                </a:solidFill>
              </a:rPr>
              <a:t> </a:t>
            </a:r>
            <a:r>
              <a:rPr lang="en-US" sz="2800" dirty="0" err="1">
                <a:solidFill>
                  <a:srgbClr val="0033CC"/>
                </a:solidFill>
              </a:rPr>
              <a:t>em</a:t>
            </a:r>
            <a:r>
              <a:rPr lang="en-US" sz="2800" dirty="0">
                <a:solidFill>
                  <a:srgbClr val="0033CC"/>
                </a:solidFill>
              </a:rPr>
              <a:t> </a:t>
            </a:r>
          </a:p>
          <a:p>
            <a:pPr algn="ctr" defTabSz="914400"/>
            <a:r>
              <a:rPr lang="en-US" sz="2800" dirty="0" err="1">
                <a:solidFill>
                  <a:srgbClr val="0033CC"/>
                </a:solidFill>
              </a:rPr>
              <a:t>recém-nascidos</a:t>
            </a:r>
            <a:r>
              <a:rPr lang="en-US" sz="2800" dirty="0">
                <a:solidFill>
                  <a:srgbClr val="0033CC"/>
                </a:solidFill>
              </a:rPr>
              <a:t> de </a:t>
            </a:r>
            <a:r>
              <a:rPr lang="en-US" sz="2800" dirty="0" err="1">
                <a:solidFill>
                  <a:srgbClr val="0033CC"/>
                </a:solidFill>
              </a:rPr>
              <a:t>extremo</a:t>
            </a:r>
            <a:r>
              <a:rPr lang="en-US" sz="2800" dirty="0">
                <a:solidFill>
                  <a:srgbClr val="0033CC"/>
                </a:solidFill>
              </a:rPr>
              <a:t> </a:t>
            </a:r>
            <a:r>
              <a:rPr lang="en-US" sz="2800" dirty="0" err="1">
                <a:solidFill>
                  <a:srgbClr val="0033CC"/>
                </a:solidFill>
              </a:rPr>
              <a:t>baixo</a:t>
            </a:r>
            <a:r>
              <a:rPr lang="en-US" sz="2800" dirty="0">
                <a:solidFill>
                  <a:srgbClr val="0033CC"/>
                </a:solidFill>
              </a:rPr>
              <a:t> peso</a:t>
            </a:r>
            <a:endParaRPr lang="pt-BR" sz="2800" dirty="0">
              <a:solidFill>
                <a:srgbClr val="0033CC"/>
              </a:solidFill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765175" y="3092450"/>
            <a:ext cx="7939088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 i="1" dirty="0" err="1"/>
              <a:t>Phototherapy</a:t>
            </a:r>
            <a:r>
              <a:rPr lang="pt-BR" i="1" dirty="0"/>
              <a:t> 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 </a:t>
            </a:r>
            <a:r>
              <a:rPr lang="pt-BR" i="1" dirty="0" err="1"/>
              <a:t>Risk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 </a:t>
            </a:r>
            <a:r>
              <a:rPr lang="pt-BR" i="1" dirty="0" err="1"/>
              <a:t>Photo-Oxidative</a:t>
            </a:r>
            <a:r>
              <a:rPr lang="pt-BR" i="1" dirty="0"/>
              <a:t> </a:t>
            </a:r>
            <a:r>
              <a:rPr lang="pt-BR" i="1" dirty="0" err="1"/>
              <a:t>Injury</a:t>
            </a:r>
            <a:r>
              <a:rPr lang="pt-BR" i="1" dirty="0"/>
              <a:t> in </a:t>
            </a:r>
            <a:r>
              <a:rPr lang="pt-BR" i="1" dirty="0" err="1"/>
              <a:t>Extremely</a:t>
            </a:r>
            <a:r>
              <a:rPr lang="pt-BR" i="1" dirty="0"/>
              <a:t> </a:t>
            </a:r>
            <a:r>
              <a:rPr lang="pt-BR" i="1" dirty="0" err="1"/>
              <a:t>Low</a:t>
            </a:r>
            <a:r>
              <a:rPr lang="pt-BR" i="1" dirty="0"/>
              <a:t> </a:t>
            </a:r>
            <a:r>
              <a:rPr lang="pt-BR" i="1" dirty="0" err="1"/>
              <a:t>Birth</a:t>
            </a:r>
            <a:r>
              <a:rPr lang="pt-BR" i="1" dirty="0"/>
              <a:t> </a:t>
            </a:r>
            <a:r>
              <a:rPr lang="pt-BR" i="1" dirty="0" err="1"/>
              <a:t>Weight</a:t>
            </a:r>
            <a:r>
              <a:rPr lang="pt-BR" i="1" dirty="0"/>
              <a:t> </a:t>
            </a:r>
            <a:r>
              <a:rPr lang="pt-BR" i="1" dirty="0" err="1"/>
              <a:t>Infants</a:t>
            </a:r>
            <a:endParaRPr lang="pt-BR" i="1" dirty="0"/>
          </a:p>
          <a:p>
            <a:r>
              <a:rPr lang="pt-BR" dirty="0"/>
              <a:t>Stevenson DK, </a:t>
            </a:r>
            <a:r>
              <a:rPr lang="pt-BR" dirty="0" err="1"/>
              <a:t>Wong</a:t>
            </a:r>
            <a:r>
              <a:rPr lang="pt-BR" dirty="0"/>
              <a:t> RJ, Arnold CC, </a:t>
            </a:r>
            <a:r>
              <a:rPr lang="pt-BR" dirty="0" err="1"/>
              <a:t>Pedroza</a:t>
            </a:r>
            <a:r>
              <a:rPr lang="pt-BR" dirty="0"/>
              <a:t> C, Tyson JE.</a:t>
            </a:r>
          </a:p>
          <a:p>
            <a:pPr algn="ctr"/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Perinatol</a:t>
            </a:r>
            <a:r>
              <a:rPr lang="pt-BR" dirty="0"/>
              <a:t>. 2016 Jun;43(2):291-5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Apresentação: </a:t>
            </a:r>
            <a:r>
              <a:rPr lang="en-US" dirty="0" err="1"/>
              <a:t>Fernanda</a:t>
            </a:r>
            <a:r>
              <a:rPr lang="en-US" dirty="0"/>
              <a:t> </a:t>
            </a:r>
            <a:r>
              <a:rPr lang="en-US" dirty="0" err="1"/>
              <a:t>Arantes</a:t>
            </a:r>
            <a:r>
              <a:rPr lang="en-US" dirty="0"/>
              <a:t> </a:t>
            </a:r>
            <a:r>
              <a:rPr lang="en-US" dirty="0" err="1"/>
              <a:t>Alves</a:t>
            </a:r>
            <a:r>
              <a:rPr lang="en-US" dirty="0"/>
              <a:t> (R3 UTI </a:t>
            </a:r>
            <a:r>
              <a:rPr lang="en-US" dirty="0" err="1"/>
              <a:t>Pediátrica</a:t>
            </a:r>
            <a:r>
              <a:rPr lang="en-US" dirty="0"/>
              <a:t> do HMIB/SES/DF)</a:t>
            </a:r>
          </a:p>
          <a:p>
            <a:pPr algn="ctr"/>
            <a:r>
              <a:rPr lang="en-US" dirty="0" err="1"/>
              <a:t>Coordenação</a:t>
            </a:r>
            <a:r>
              <a:rPr lang="en-US" dirty="0"/>
              <a:t>: Marta David Rocha de </a:t>
            </a:r>
            <a:r>
              <a:rPr lang="en-US" dirty="0" err="1"/>
              <a:t>Moura</a:t>
            </a:r>
            <a:endParaRPr lang="en-US" dirty="0"/>
          </a:p>
          <a:p>
            <a:pPr algn="ctr"/>
            <a:r>
              <a:rPr lang="en-US" dirty="0">
                <a:hlinkClick r:id="rId2"/>
              </a:rPr>
              <a:t>www.paulomargotto.com.br</a:t>
            </a:r>
            <a:endParaRPr lang="en-US" dirty="0"/>
          </a:p>
          <a:p>
            <a:pPr algn="ctr"/>
            <a:r>
              <a:rPr lang="en-US" dirty="0"/>
              <a:t> Brasília, 20 de </a:t>
            </a:r>
            <a:r>
              <a:rPr lang="en-US" dirty="0" err="1"/>
              <a:t>agosto</a:t>
            </a:r>
            <a:r>
              <a:rPr lang="en-US" dirty="0"/>
              <a:t> de 2016</a:t>
            </a:r>
            <a:endParaRPr lang="pt-BR" b="1" dirty="0"/>
          </a:p>
          <a:p>
            <a:endParaRPr lang="en-US" dirty="0"/>
          </a:p>
        </p:txBody>
      </p:sp>
      <p:pic>
        <p:nvPicPr>
          <p:cNvPr id="15367" name="Picture 7" descr="20160126_120453"/>
          <p:cNvPicPr>
            <a:picLocks noChangeAspect="1" noChangeArrowheads="1"/>
          </p:cNvPicPr>
          <p:nvPr/>
        </p:nvPicPr>
        <p:blipFill>
          <a:blip r:embed="rId3">
            <a:lum bright="18000" contrast="6000"/>
          </a:blip>
          <a:srcRect/>
          <a:stretch>
            <a:fillRect/>
          </a:stretch>
        </p:blipFill>
        <p:spPr bwMode="auto">
          <a:xfrm>
            <a:off x="0" y="8965"/>
            <a:ext cx="3198813" cy="1800225"/>
          </a:xfrm>
          <a:prstGeom prst="rect">
            <a:avLst/>
          </a:prstGeom>
          <a:noFill/>
        </p:spPr>
      </p:pic>
      <p:pic>
        <p:nvPicPr>
          <p:cNvPr id="15368" name="Picture 8" descr="20160624_120249 (1)"/>
          <p:cNvPicPr>
            <a:picLocks noChangeAspect="1" noChangeArrowheads="1"/>
          </p:cNvPicPr>
          <p:nvPr/>
        </p:nvPicPr>
        <p:blipFill>
          <a:blip r:embed="rId4">
            <a:lum bright="18000" contrast="12000"/>
          </a:blip>
          <a:srcRect/>
          <a:stretch>
            <a:fillRect/>
          </a:stretch>
        </p:blipFill>
        <p:spPr bwMode="auto">
          <a:xfrm>
            <a:off x="3198813" y="0"/>
            <a:ext cx="2930525" cy="1647825"/>
          </a:xfrm>
          <a:prstGeom prst="rect">
            <a:avLst/>
          </a:prstGeom>
          <a:noFill/>
        </p:spPr>
      </p:pic>
      <p:pic>
        <p:nvPicPr>
          <p:cNvPr id="15369" name="Picture 9" descr="20160301_124929"/>
          <p:cNvPicPr>
            <a:picLocks noChangeAspect="1" noChangeArrowheads="1"/>
          </p:cNvPicPr>
          <p:nvPr/>
        </p:nvPicPr>
        <p:blipFill>
          <a:blip r:embed="rId5">
            <a:lum bright="12000" contrast="12000"/>
          </a:blip>
          <a:srcRect/>
          <a:stretch>
            <a:fillRect/>
          </a:stretch>
        </p:blipFill>
        <p:spPr bwMode="auto">
          <a:xfrm>
            <a:off x="5795963" y="0"/>
            <a:ext cx="3348037" cy="1882775"/>
          </a:xfrm>
          <a:prstGeom prst="rect">
            <a:avLst/>
          </a:prstGeom>
          <a:noFill/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7775" y="5870575"/>
            <a:ext cx="14097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Introdução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dirty="0" err="1" smtClean="0"/>
              <a:t>fototerapia</a:t>
            </a:r>
            <a:r>
              <a:rPr lang="en-US" dirty="0" smtClean="0"/>
              <a:t> tem </a:t>
            </a:r>
            <a:r>
              <a:rPr lang="en-US" dirty="0" err="1" smtClean="0"/>
              <a:t>sido</a:t>
            </a:r>
            <a:r>
              <a:rPr lang="en-US" dirty="0" smtClean="0"/>
              <a:t> </a:t>
            </a:r>
            <a:r>
              <a:rPr lang="en-US" dirty="0" err="1" smtClean="0"/>
              <a:t>usada</a:t>
            </a:r>
            <a:r>
              <a:rPr lang="en-US" dirty="0" smtClean="0"/>
              <a:t> no </a:t>
            </a:r>
            <a:r>
              <a:rPr lang="en-US" dirty="0" err="1" smtClean="0"/>
              <a:t>tratamento</a:t>
            </a:r>
            <a:r>
              <a:rPr lang="en-US" dirty="0" smtClean="0"/>
              <a:t> de </a:t>
            </a:r>
            <a:r>
              <a:rPr lang="en-US" dirty="0" err="1" smtClean="0"/>
              <a:t>icterícia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recém-nascidos</a:t>
            </a:r>
            <a:r>
              <a:rPr lang="en-US" dirty="0" smtClean="0"/>
              <a:t>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de </a:t>
            </a:r>
            <a:r>
              <a:rPr lang="en-US" dirty="0" err="1" smtClean="0"/>
              <a:t>meio</a:t>
            </a:r>
            <a:r>
              <a:rPr lang="en-US" dirty="0" smtClean="0"/>
              <a:t> </a:t>
            </a:r>
            <a:r>
              <a:rPr lang="en-US" dirty="0" err="1" smtClean="0"/>
              <a:t>século</a:t>
            </a:r>
            <a:r>
              <a:rPr lang="en-US" dirty="0" smtClean="0"/>
              <a:t> com a </a:t>
            </a:r>
            <a:r>
              <a:rPr lang="en-US" dirty="0" err="1" smtClean="0"/>
              <a:t>presunção</a:t>
            </a:r>
            <a:r>
              <a:rPr lang="en-US" dirty="0" smtClean="0"/>
              <a:t> de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um </a:t>
            </a:r>
            <a:r>
              <a:rPr lang="en-US" dirty="0" err="1" smtClean="0"/>
              <a:t>meio</a:t>
            </a:r>
            <a:r>
              <a:rPr lang="en-US" dirty="0" smtClean="0"/>
              <a:t> </a:t>
            </a:r>
            <a:r>
              <a:rPr lang="en-US" dirty="0" err="1" smtClean="0"/>
              <a:t>seguro</a:t>
            </a:r>
            <a:r>
              <a:rPr lang="en-US" dirty="0" smtClean="0"/>
              <a:t> e </a:t>
            </a:r>
            <a:r>
              <a:rPr lang="en-US" dirty="0" err="1" smtClean="0"/>
              <a:t>efetivo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neonatos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 smtClean="0"/>
              <a:t>Talvez</a:t>
            </a:r>
            <a:r>
              <a:rPr lang="en-US" dirty="0" smtClean="0"/>
              <a:t> </a:t>
            </a:r>
            <a:r>
              <a:rPr lang="en-US" dirty="0" err="1" smtClean="0"/>
              <a:t>essa</a:t>
            </a:r>
            <a:r>
              <a:rPr lang="en-US" dirty="0" smtClean="0"/>
              <a:t> </a:t>
            </a:r>
            <a:r>
              <a:rPr lang="en-US" dirty="0" err="1" smtClean="0"/>
              <a:t>presunção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neonatos</a:t>
            </a:r>
            <a:r>
              <a:rPr lang="en-US" dirty="0" smtClean="0"/>
              <a:t>, </a:t>
            </a:r>
            <a:r>
              <a:rPr lang="en-US" dirty="0" err="1" smtClean="0"/>
              <a:t>especialmente</a:t>
            </a:r>
            <a:r>
              <a:rPr lang="en-US" dirty="0" smtClean="0"/>
              <a:t> </a:t>
            </a:r>
            <a:r>
              <a:rPr lang="en-US" dirty="0" err="1" smtClean="0"/>
              <a:t>aqueles</a:t>
            </a:r>
            <a:r>
              <a:rPr lang="en-US" dirty="0" smtClean="0"/>
              <a:t> </a:t>
            </a:r>
            <a:r>
              <a:rPr lang="en-US" dirty="0" err="1" smtClean="0"/>
              <a:t>menores</a:t>
            </a:r>
            <a:r>
              <a:rPr lang="en-US" dirty="0" smtClean="0"/>
              <a:t> e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imaturos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dirty="0" err="1" smtClean="0"/>
              <a:t>segurança</a:t>
            </a:r>
            <a:r>
              <a:rPr lang="en-US" dirty="0" smtClean="0"/>
              <a:t> e a </a:t>
            </a:r>
            <a:r>
              <a:rPr lang="en-US" dirty="0" err="1" smtClean="0"/>
              <a:t>eficácia</a:t>
            </a:r>
            <a:r>
              <a:rPr lang="en-US" dirty="0" smtClean="0"/>
              <a:t> da </a:t>
            </a:r>
            <a:r>
              <a:rPr lang="en-US" dirty="0" err="1" smtClean="0"/>
              <a:t>fototerapia</a:t>
            </a:r>
            <a:r>
              <a:rPr lang="en-US" dirty="0" smtClean="0"/>
              <a:t> </a:t>
            </a:r>
            <a:r>
              <a:rPr lang="en-US" dirty="0" err="1" smtClean="0"/>
              <a:t>nunca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questionada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adequadamente</a:t>
            </a:r>
            <a:r>
              <a:rPr lang="en-US" dirty="0" smtClean="0"/>
              <a:t> </a:t>
            </a:r>
            <a:r>
              <a:rPr lang="en-US" dirty="0" err="1" smtClean="0"/>
              <a:t>testada</a:t>
            </a:r>
            <a:r>
              <a:rPr lang="en-US" dirty="0" smtClean="0"/>
              <a:t>.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artigo</a:t>
            </a:r>
            <a:r>
              <a:rPr lang="en-US" dirty="0" smtClean="0"/>
              <a:t> </a:t>
            </a:r>
            <a:r>
              <a:rPr lang="en-US" dirty="0" err="1" smtClean="0"/>
              <a:t>discursa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possíveis</a:t>
            </a:r>
            <a:r>
              <a:rPr lang="en-US" dirty="0" smtClean="0"/>
              <a:t> </a:t>
            </a:r>
            <a:r>
              <a:rPr lang="en-US" dirty="0" err="1" smtClean="0"/>
              <a:t>riscos</a:t>
            </a:r>
            <a:r>
              <a:rPr lang="en-US" dirty="0" smtClean="0"/>
              <a:t> </a:t>
            </a:r>
            <a:r>
              <a:rPr lang="en-US" dirty="0" err="1" smtClean="0"/>
              <a:t>conhecidos</a:t>
            </a:r>
            <a:r>
              <a:rPr lang="en-US" dirty="0" smtClean="0"/>
              <a:t> de </a:t>
            </a:r>
            <a:r>
              <a:rPr lang="en-US" dirty="0" err="1" smtClean="0"/>
              <a:t>lesão</a:t>
            </a:r>
            <a:r>
              <a:rPr lang="en-US" dirty="0" smtClean="0"/>
              <a:t> </a:t>
            </a:r>
            <a:r>
              <a:rPr lang="en-US" dirty="0" err="1" smtClean="0"/>
              <a:t>foto-oxidativa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recém</a:t>
            </a:r>
            <a:r>
              <a:rPr lang="en-US" dirty="0" smtClean="0"/>
              <a:t> </a:t>
            </a:r>
            <a:r>
              <a:rPr lang="en-US" dirty="0" err="1" smtClean="0"/>
              <a:t>nascidos</a:t>
            </a:r>
            <a:r>
              <a:rPr lang="en-US" dirty="0" smtClean="0"/>
              <a:t> de </a:t>
            </a:r>
            <a:r>
              <a:rPr lang="en-US" dirty="0" err="1" smtClean="0"/>
              <a:t>extremo</a:t>
            </a:r>
            <a:r>
              <a:rPr lang="en-US" dirty="0" smtClean="0"/>
              <a:t> </a:t>
            </a:r>
            <a:r>
              <a:rPr lang="en-US" dirty="0" err="1" smtClean="0"/>
              <a:t>baixo</a:t>
            </a:r>
            <a:r>
              <a:rPr lang="en-US" dirty="0" smtClean="0"/>
              <a:t> peso.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 Uso de fototerapia em RNs de Extremo Baixo Peso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914400" y="2127250"/>
            <a:ext cx="7313613" cy="4056063"/>
          </a:xfrm>
        </p:spPr>
        <p:txBody>
          <a:bodyPr/>
          <a:lstStyle/>
          <a:p>
            <a:pPr algn="just"/>
            <a:r>
              <a:rPr lang="en-US" smtClean="0"/>
              <a:t>Recentemente, os aperfeiçoamentos da eficácia da fototerapia vieram principalmente pela prática de aumento da radiação dos dispositivos de fototerapia sobre a superfície cutânea do recém-nascido.</a:t>
            </a:r>
          </a:p>
          <a:p>
            <a:pPr lvl="1" algn="just"/>
            <a:r>
              <a:rPr lang="en-US" smtClean="0"/>
              <a:t>1) Uso de fonte de luz que emite mais energia em comprimento de onda capaz de fotodegradar a bilirrubina;</a:t>
            </a:r>
          </a:p>
          <a:p>
            <a:pPr lvl="1" algn="just"/>
            <a:r>
              <a:rPr lang="en-US" smtClean="0"/>
              <a:t>2) Aproximação da fonte de luz ao bebê;</a:t>
            </a:r>
          </a:p>
          <a:p>
            <a:pPr lvl="1" algn="just"/>
            <a:r>
              <a:rPr lang="en-US" smtClean="0"/>
              <a:t>3) Exposição maior da superfície corporal do neonato à fonte de luz.</a:t>
            </a:r>
          </a:p>
          <a:p>
            <a:pPr lvl="1" algn="just"/>
            <a:endParaRPr lang="en-US" smtClean="0"/>
          </a:p>
          <a:p>
            <a:pPr lvl="1" algn="just"/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 Uso de fototerapia em RNs de Extremo Baixo Peso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914400" y="2052638"/>
            <a:ext cx="7313613" cy="4056062"/>
          </a:xfrm>
        </p:spPr>
        <p:txBody>
          <a:bodyPr/>
          <a:lstStyle/>
          <a:p>
            <a:pPr algn="just"/>
            <a:r>
              <a:rPr lang="en-US" smtClean="0"/>
              <a:t>Historicamente, era utilizada a luz branca de largo espectro (comumente emitida por tubos fluorescentes). Contudo, os recém-nascidos eram expostos à luz com comprimentos de onda inefetivos e possivelmente perigosos.</a:t>
            </a:r>
          </a:p>
          <a:p>
            <a:pPr algn="just"/>
            <a:r>
              <a:rPr lang="en-US" smtClean="0"/>
              <a:t>Desde a introdução das fontes de luz LED, o comprimento de onda aplicado durante a fototerapia foi otimizado para degradação da molécula de bilirrubina </a:t>
            </a:r>
            <a:r>
              <a:rPr lang="en-US" sz="1600" smtClean="0"/>
              <a:t>(1-3)</a:t>
            </a:r>
            <a:r>
              <a:rPr lang="en-US" smtClean="0"/>
              <a:t> com ausência ou mínima exposição à luz estranha.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 Uso de fototerapia em RNs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dirty="0" err="1" smtClean="0"/>
              <a:t>maioria</a:t>
            </a:r>
            <a:r>
              <a:rPr lang="en-US" dirty="0" smtClean="0"/>
              <a:t> dos </a:t>
            </a:r>
            <a:r>
              <a:rPr lang="en-US" dirty="0" err="1" smtClean="0"/>
              <a:t>dispositivos</a:t>
            </a:r>
            <a:r>
              <a:rPr lang="en-US" dirty="0" smtClean="0"/>
              <a:t> de LED </a:t>
            </a:r>
            <a:r>
              <a:rPr lang="en-US" dirty="0" err="1" smtClean="0"/>
              <a:t>emitem</a:t>
            </a:r>
            <a:r>
              <a:rPr lang="en-US" dirty="0" smtClean="0"/>
              <a:t> </a:t>
            </a:r>
            <a:r>
              <a:rPr lang="en-US" dirty="0" err="1" smtClean="0"/>
              <a:t>luz</a:t>
            </a:r>
            <a:r>
              <a:rPr lang="en-US" dirty="0" smtClean="0"/>
              <a:t> </a:t>
            </a:r>
            <a:r>
              <a:rPr lang="en-US" dirty="0" err="1" smtClean="0"/>
              <a:t>azul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estreita</a:t>
            </a:r>
            <a:r>
              <a:rPr lang="en-US" dirty="0" smtClean="0"/>
              <a:t> </a:t>
            </a:r>
            <a:r>
              <a:rPr lang="en-US" dirty="0" err="1" smtClean="0"/>
              <a:t>variação</a:t>
            </a:r>
            <a:r>
              <a:rPr lang="en-US" dirty="0" smtClean="0"/>
              <a:t> (+- 10 nm) com um </a:t>
            </a:r>
            <a:r>
              <a:rPr lang="en-US" dirty="0" err="1" smtClean="0"/>
              <a:t>pico</a:t>
            </a:r>
            <a:r>
              <a:rPr lang="en-US" dirty="0" smtClean="0"/>
              <a:t> de </a:t>
            </a:r>
            <a:r>
              <a:rPr lang="en-US" dirty="0" err="1" smtClean="0"/>
              <a:t>emissão</a:t>
            </a:r>
            <a:r>
              <a:rPr lang="en-US" dirty="0" smtClean="0"/>
              <a:t> de </a:t>
            </a:r>
            <a:r>
              <a:rPr lang="en-US" dirty="0" err="1" smtClean="0"/>
              <a:t>aproximadamente</a:t>
            </a:r>
            <a:r>
              <a:rPr lang="en-US" dirty="0" smtClean="0"/>
              <a:t> 450 nm.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dirty="0" err="1" smtClean="0"/>
              <a:t>bilirrubina</a:t>
            </a:r>
            <a:r>
              <a:rPr lang="en-US" dirty="0" smtClean="0"/>
              <a:t> tem </a:t>
            </a:r>
            <a:r>
              <a:rPr lang="en-US" dirty="0" err="1" smtClean="0"/>
              <a:t>pico</a:t>
            </a:r>
            <a:r>
              <a:rPr lang="en-US" dirty="0" smtClean="0"/>
              <a:t> de </a:t>
            </a:r>
            <a:r>
              <a:rPr lang="en-US" dirty="0" err="1" smtClean="0"/>
              <a:t>absorção</a:t>
            </a:r>
            <a:r>
              <a:rPr lang="en-US" dirty="0" smtClean="0"/>
              <a:t> de 478 nm.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 smtClean="0"/>
              <a:t>Luzes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efetivas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tecnicamente</a:t>
            </a:r>
            <a:r>
              <a:rPr lang="en-US" dirty="0" smtClean="0"/>
              <a:t> </a:t>
            </a:r>
            <a:r>
              <a:rPr lang="en-US" dirty="0" err="1" smtClean="0"/>
              <a:t>possíveis</a:t>
            </a:r>
            <a:r>
              <a:rPr lang="en-US" dirty="0" smtClean="0"/>
              <a:t> (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de </a:t>
            </a:r>
            <a:r>
              <a:rPr lang="en-US" dirty="0" err="1" smtClean="0"/>
              <a:t>emissão</a:t>
            </a:r>
            <a:r>
              <a:rPr lang="en-US" dirty="0" smtClean="0"/>
              <a:t> de </a:t>
            </a:r>
            <a:r>
              <a:rPr lang="en-US" dirty="0" err="1" smtClean="0"/>
              <a:t>comprimento</a:t>
            </a:r>
            <a:r>
              <a:rPr lang="en-US" dirty="0" smtClean="0"/>
              <a:t> de </a:t>
            </a:r>
            <a:r>
              <a:rPr lang="en-US" dirty="0" err="1" smtClean="0"/>
              <a:t>onda</a:t>
            </a:r>
            <a:r>
              <a:rPr lang="en-US" dirty="0" smtClean="0"/>
              <a:t>) </a:t>
            </a:r>
            <a:r>
              <a:rPr lang="en-US" sz="1600" dirty="0" smtClean="0"/>
              <a:t>(2)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Outro </a:t>
            </a:r>
            <a:r>
              <a:rPr lang="en-US" dirty="0" err="1" smtClean="0"/>
              <a:t>fator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afetar</a:t>
            </a:r>
            <a:r>
              <a:rPr lang="en-US" dirty="0" smtClean="0"/>
              <a:t> a </a:t>
            </a:r>
            <a:r>
              <a:rPr lang="en-US" dirty="0" err="1" smtClean="0"/>
              <a:t>eficácia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a </a:t>
            </a:r>
            <a:r>
              <a:rPr lang="en-US" dirty="0" err="1" smtClean="0"/>
              <a:t>quantidade</a:t>
            </a:r>
            <a:r>
              <a:rPr lang="en-US" dirty="0" smtClean="0"/>
              <a:t> de </a:t>
            </a:r>
            <a:r>
              <a:rPr lang="en-US" dirty="0" err="1" smtClean="0"/>
              <a:t>luz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disponível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interagir</a:t>
            </a:r>
            <a:r>
              <a:rPr lang="en-US" dirty="0" smtClean="0"/>
              <a:t>  com a </a:t>
            </a:r>
            <a:r>
              <a:rPr lang="en-US" dirty="0" err="1" smtClean="0"/>
              <a:t>bilirrubina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 Uso de fototerapia em RNs de Extremo Baixo Peso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914400" y="2192338"/>
            <a:ext cx="7313613" cy="4056062"/>
          </a:xfrm>
        </p:spPr>
        <p:txBody>
          <a:bodyPr/>
          <a:lstStyle/>
          <a:p>
            <a:pPr algn="just"/>
            <a:r>
              <a:rPr lang="en-US" smtClean="0"/>
              <a:t>Moléculas, como a hemoglobina, possuem um espectro de absorção que coincide com o da bilirrubina e consequentemente pode competir pela luz com a bilirrubina.</a:t>
            </a:r>
          </a:p>
          <a:p>
            <a:pPr algn="just"/>
            <a:r>
              <a:rPr lang="en-US" smtClean="0"/>
              <a:t>Dessa forma, em recém-nascidos com hematócritos mais baixos, mais “luz” está disponível para interação com a bilirrubina </a:t>
            </a:r>
            <a:r>
              <a:rPr lang="en-US" sz="1600" smtClean="0"/>
              <a:t>(4-5)</a:t>
            </a:r>
            <a:r>
              <a:rPr lang="en-US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914400" y="2687638"/>
            <a:ext cx="7313613" cy="4056062"/>
          </a:xfrm>
        </p:spPr>
        <p:txBody>
          <a:bodyPr/>
          <a:lstStyle/>
          <a:p>
            <a:pPr algn="just"/>
            <a:r>
              <a:rPr lang="en-US" smtClean="0"/>
              <a:t>Notavelmente, o único estudo randomizado amplo sobre fototerapia envolvendo recém-nascidos foi conduzido na década de 70 e relatado em 1985 por Brown </a:t>
            </a:r>
            <a:r>
              <a:rPr lang="en-US" sz="1600" smtClean="0"/>
              <a:t>(6)</a:t>
            </a:r>
            <a:r>
              <a:rPr lang="en-US" smtClean="0"/>
              <a:t>. Eles relataram  que a fototerapia (naquela época realizada tipicamente com luz branca fluorescente) mostrou reduzir o uso de exsanguineotransfusão (um importante achado que modificou drasticamente a prática clínica).</a:t>
            </a:r>
          </a:p>
          <a:p>
            <a:pPr algn="just"/>
            <a:endParaRPr 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90000"/>
              </a:lnSpc>
            </a:pPr>
            <a:r>
              <a:rPr lang="en-US" smtClean="0"/>
              <a:t>Entretanto, este estudo não teve força suficiente para extrair conclusões sobre uma observação incômoda, que foi o </a:t>
            </a:r>
            <a:r>
              <a:rPr lang="en-US" smtClean="0">
                <a:solidFill>
                  <a:srgbClr val="FF3300"/>
                </a:solidFill>
              </a:rPr>
              <a:t>aumento do risco relativo de morte, especialmente no grupo de menor peso.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en-US" smtClean="0"/>
              <a:t>     </a:t>
            </a:r>
            <a:r>
              <a:rPr lang="en-US" b="1" smtClean="0">
                <a:solidFill>
                  <a:srgbClr val="FF3300"/>
                </a:solidFill>
              </a:rPr>
              <a:t>(OR 1,49 (IC 95%, 0.93 – 2.4) em neonatos com peso menor que 1000g</a:t>
            </a:r>
            <a:r>
              <a:rPr lang="en-US" smtClean="0"/>
              <a:t> </a:t>
            </a:r>
            <a:r>
              <a:rPr lang="en-US" sz="1600" smtClean="0"/>
              <a:t>(6)</a:t>
            </a:r>
            <a:r>
              <a:rPr lang="en-US" smtClean="0"/>
              <a:t>.)</a:t>
            </a:r>
          </a:p>
          <a:p>
            <a:pPr algn="just">
              <a:lnSpc>
                <a:spcPct val="90000"/>
              </a:lnSpc>
            </a:pPr>
            <a:r>
              <a:rPr lang="en-US" smtClean="0"/>
              <a:t>Esta observação foi feita em uma época quando as fontes de luz emitiam radiações muito menores e possivelmente com exposição limitada dos comprimentos de onda prejudiciais.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914400" y="2043113"/>
            <a:ext cx="7313613" cy="4056062"/>
          </a:xfrm>
        </p:spPr>
        <p:txBody>
          <a:bodyPr/>
          <a:lstStyle/>
          <a:p>
            <a:pPr algn="just"/>
            <a:r>
              <a:rPr lang="en-US" smtClean="0"/>
              <a:t>No entanto, também foi identificada uma tendência para uma maior mortalidade nos prematuros menores de 2500g expostos à luz. OR 1,32 (IC 95%, 0.96 – 1.82) </a:t>
            </a:r>
            <a:r>
              <a:rPr lang="en-US" sz="1600" smtClean="0"/>
              <a:t>(7)</a:t>
            </a:r>
            <a:r>
              <a:rPr lang="en-US" smtClean="0"/>
              <a:t>.</a:t>
            </a:r>
          </a:p>
          <a:p>
            <a:pPr algn="just"/>
            <a:r>
              <a:rPr lang="en-US" smtClean="0"/>
              <a:t>Desde então, a intensidade da luz de fototerapia foi aumentada pela melhoria da tecnologia das fontes de luz, pela aproximação da luz ao recém-nascido e pelo esforço de aumentar a superfície corporal exposta à fototerapia.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90000"/>
              </a:lnSpc>
            </a:pPr>
            <a:r>
              <a:rPr lang="en-US" sz="2200" smtClean="0"/>
              <a:t>Outra mudança ao longo dos anos foi o uso de fototerapia em recém nascidos cada vez menores e com pele cada vez mais fina e transluscente.</a:t>
            </a:r>
          </a:p>
          <a:p>
            <a:pPr algn="just">
              <a:lnSpc>
                <a:spcPct val="90000"/>
              </a:lnSpc>
            </a:pPr>
            <a:r>
              <a:rPr lang="en-US" sz="2200" smtClean="0"/>
              <a:t>Na verdade, a generalização da eficácia e segurança da aplicação da fototerapia em recém-nascidos de extremo baixo peso é um excelente exemplo do que Silverman tinha aconselhado evitar </a:t>
            </a:r>
            <a:r>
              <a:rPr lang="en-US" sz="1500" smtClean="0"/>
              <a:t>(8)</a:t>
            </a:r>
            <a:r>
              <a:rPr lang="en-US" sz="220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en-US" sz="2200" smtClean="0"/>
              <a:t>Esses recém-nascidos menores também tem níveis menores de hematócrito, permitindo que a luz possa interagir não apenas com a bilirrubina, mas também com moléculas em vários outros tecidos no corpo </a:t>
            </a:r>
            <a:r>
              <a:rPr lang="en-US" sz="1600" smtClean="0"/>
              <a:t>(4,5)</a:t>
            </a:r>
            <a:r>
              <a:rPr lang="en-US" sz="2200" smtClean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sz="2200" smtClean="0">
                <a:solidFill>
                  <a:srgbClr val="0033CC"/>
                </a:solidFill>
              </a:rPr>
              <a:t>Um dos tecidos mais preocupantes a este respeito é o cérebro</a:t>
            </a:r>
            <a:r>
              <a:rPr lang="en-US" sz="2200" smtClean="0"/>
              <a:t>, visto que a cabeça representa uma grande proporção da superfície corporal total dos recém-nascidos em comparação com adultos.</a:t>
            </a:r>
          </a:p>
          <a:p>
            <a:pPr algn="just"/>
            <a:r>
              <a:rPr lang="en-US" sz="2200" smtClean="0"/>
              <a:t>Um documento recente do Instituto Nacional de Pesquisa de Saúde Infantil e Desenvolvimento Neonatal dos EUA comparou a fototerapia agressiva versus fototerapia conservadora em recém-nascidos de extremo baixo peso. Foi sugerido uma redução da disfunção neurológica associada a bilirribina e um </a:t>
            </a:r>
            <a:r>
              <a:rPr lang="en-US" sz="2800" b="1" smtClean="0">
                <a:solidFill>
                  <a:srgbClr val="FF3300"/>
                </a:solidFill>
              </a:rPr>
              <a:t>aumento do risco de morte</a:t>
            </a:r>
            <a:r>
              <a:rPr lang="en-US" sz="2200" smtClean="0"/>
              <a:t> </a:t>
            </a:r>
            <a:r>
              <a:rPr lang="en-US" sz="1600" smtClean="0"/>
              <a:t>(9,10)</a:t>
            </a:r>
            <a:r>
              <a:rPr lang="en-US" sz="2200" smtClean="0"/>
              <a:t>, como reflexo do estudo da década de 70 </a:t>
            </a:r>
            <a:r>
              <a:rPr lang="en-US" sz="1500" smtClean="0"/>
              <a:t>(6) </a:t>
            </a:r>
            <a:r>
              <a:rPr lang="en-US" sz="2200" smtClean="0"/>
              <a:t>.</a:t>
            </a:r>
          </a:p>
          <a:p>
            <a:pPr algn="just"/>
            <a:endParaRPr lang="en-US" sz="220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dirty="0" smtClean="0"/>
              <a:t>Arnold et al. </a:t>
            </a:r>
            <a:r>
              <a:rPr lang="en-US" dirty="0" err="1" smtClean="0"/>
              <a:t>revisaram</a:t>
            </a:r>
            <a:r>
              <a:rPr lang="en-US" dirty="0" smtClean="0"/>
              <a:t> as </a:t>
            </a:r>
            <a:r>
              <a:rPr lang="en-US" dirty="0" err="1" smtClean="0"/>
              <a:t>evidências</a:t>
            </a:r>
            <a:r>
              <a:rPr lang="en-US" dirty="0" smtClean="0"/>
              <a:t> de </a:t>
            </a:r>
            <a:r>
              <a:rPr lang="en-US" dirty="0" err="1" smtClean="0"/>
              <a:t>ensaios</a:t>
            </a:r>
            <a:r>
              <a:rPr lang="en-US" dirty="0" smtClean="0"/>
              <a:t> </a:t>
            </a:r>
            <a:r>
              <a:rPr lang="en-US" dirty="0" err="1" smtClean="0"/>
              <a:t>clínicos</a:t>
            </a:r>
            <a:r>
              <a:rPr lang="en-US" dirty="0" smtClean="0"/>
              <a:t> 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relação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eficácia</a:t>
            </a:r>
            <a:r>
              <a:rPr lang="en-US" dirty="0" smtClean="0"/>
              <a:t> e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segurança</a:t>
            </a:r>
            <a:r>
              <a:rPr lang="en-US" dirty="0" smtClean="0"/>
              <a:t> da </a:t>
            </a:r>
            <a:r>
              <a:rPr lang="en-US" dirty="0" err="1" smtClean="0"/>
              <a:t>fototerapia</a:t>
            </a:r>
            <a:r>
              <a:rPr lang="en-US" dirty="0" smtClean="0"/>
              <a:t> e </a:t>
            </a:r>
            <a:r>
              <a:rPr lang="en-US" dirty="0" err="1" smtClean="0"/>
              <a:t>identificaram</a:t>
            </a:r>
            <a:r>
              <a:rPr lang="en-US" dirty="0" smtClean="0"/>
              <a:t> a </a:t>
            </a:r>
            <a:r>
              <a:rPr lang="en-US" dirty="0" err="1" smtClean="0"/>
              <a:t>necessidade</a:t>
            </a:r>
            <a:r>
              <a:rPr lang="en-US" dirty="0" smtClean="0"/>
              <a:t> de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estudos</a:t>
            </a:r>
            <a:r>
              <a:rPr lang="en-US" dirty="0" smtClean="0"/>
              <a:t> </a:t>
            </a:r>
            <a:r>
              <a:rPr lang="en-US" dirty="0" err="1" smtClean="0"/>
              <a:t>randomizados</a:t>
            </a:r>
            <a:r>
              <a:rPr lang="en-US" dirty="0" smtClean="0"/>
              <a:t> </a:t>
            </a:r>
            <a:r>
              <a:rPr lang="en-US" dirty="0" err="1" smtClean="0"/>
              <a:t>controlados</a:t>
            </a:r>
            <a:r>
              <a:rPr lang="en-US" dirty="0" smtClean="0"/>
              <a:t> </a:t>
            </a:r>
            <a:r>
              <a:rPr lang="en-US" dirty="0" err="1" smtClean="0"/>
              <a:t>envolvendo</a:t>
            </a:r>
            <a:r>
              <a:rPr lang="en-US" dirty="0" smtClean="0"/>
              <a:t> </a:t>
            </a:r>
            <a:r>
              <a:rPr lang="en-US" dirty="0" err="1" smtClean="0"/>
              <a:t>fototerapia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recém-nascidos</a:t>
            </a:r>
            <a:r>
              <a:rPr lang="en-US" dirty="0" smtClean="0"/>
              <a:t> de </a:t>
            </a:r>
            <a:r>
              <a:rPr lang="en-US" dirty="0" err="1" smtClean="0"/>
              <a:t>extremo</a:t>
            </a:r>
            <a:r>
              <a:rPr lang="en-US" dirty="0" smtClean="0"/>
              <a:t> </a:t>
            </a:r>
            <a:r>
              <a:rPr lang="en-US" dirty="0" err="1" smtClean="0"/>
              <a:t>baixo</a:t>
            </a:r>
            <a:r>
              <a:rPr lang="en-US" dirty="0" smtClean="0"/>
              <a:t> peso </a:t>
            </a:r>
            <a:r>
              <a:rPr lang="en-US" sz="1600" dirty="0" smtClean="0"/>
              <a:t>(11)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grandes</a:t>
            </a:r>
            <a:r>
              <a:rPr lang="en-US" dirty="0" smtClean="0"/>
              <a:t> </a:t>
            </a:r>
            <a:r>
              <a:rPr lang="en-US" dirty="0" err="1" smtClean="0"/>
              <a:t>ensaios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</a:t>
            </a:r>
            <a:r>
              <a:rPr lang="en-US" dirty="0" err="1" smtClean="0"/>
              <a:t>fototerapia</a:t>
            </a:r>
            <a:r>
              <a:rPr lang="en-US" dirty="0" smtClean="0"/>
              <a:t> </a:t>
            </a:r>
            <a:r>
              <a:rPr lang="en-US" dirty="0" err="1" smtClean="0"/>
              <a:t>foram</a:t>
            </a:r>
            <a:r>
              <a:rPr lang="en-US" dirty="0" smtClean="0"/>
              <a:t> </a:t>
            </a:r>
            <a:r>
              <a:rPr lang="en-US" dirty="0" err="1" smtClean="0"/>
              <a:t>realizados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</a:t>
            </a:r>
            <a:r>
              <a:rPr lang="en-US" dirty="0" err="1" smtClean="0"/>
              <a:t>várias</a:t>
            </a:r>
            <a:r>
              <a:rPr lang="en-US" dirty="0" smtClean="0"/>
              <a:t> </a:t>
            </a:r>
            <a:r>
              <a:rPr lang="en-US" dirty="0" err="1" smtClean="0"/>
              <a:t>décadas</a:t>
            </a:r>
            <a:r>
              <a:rPr lang="en-US" dirty="0" smtClean="0"/>
              <a:t> e </a:t>
            </a:r>
            <a:r>
              <a:rPr lang="en-US" dirty="0" err="1" smtClean="0"/>
              <a:t>servem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base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conclusões</a:t>
            </a:r>
            <a:r>
              <a:rPr lang="en-US" dirty="0" smtClean="0"/>
              <a:t> e </a:t>
            </a:r>
            <a:r>
              <a:rPr lang="en-US" dirty="0" err="1" smtClean="0"/>
              <a:t>recomendações</a:t>
            </a:r>
            <a:r>
              <a:rPr lang="en-US" dirty="0" smtClean="0"/>
              <a:t> </a:t>
            </a:r>
            <a:r>
              <a:rPr lang="en-US" dirty="0" err="1" smtClean="0"/>
              <a:t>cuidadosas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 smtClean="0"/>
              <a:t>Eles</a:t>
            </a:r>
            <a:r>
              <a:rPr lang="en-US" dirty="0" smtClean="0"/>
              <a:t> </a:t>
            </a:r>
            <a:r>
              <a:rPr lang="en-US" dirty="0" err="1" smtClean="0"/>
              <a:t>apontam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bilirrubina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a </a:t>
            </a:r>
            <a:r>
              <a:rPr lang="en-US" dirty="0" err="1" smtClean="0"/>
              <a:t>única</a:t>
            </a:r>
            <a:r>
              <a:rPr lang="en-US" dirty="0" smtClean="0"/>
              <a:t> </a:t>
            </a:r>
            <a:r>
              <a:rPr lang="en-US" dirty="0" err="1" smtClean="0"/>
              <a:t>molécula</a:t>
            </a:r>
            <a:r>
              <a:rPr lang="en-US" dirty="0" smtClean="0"/>
              <a:t> a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afetada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aplicação</a:t>
            </a:r>
            <a:r>
              <a:rPr lang="en-US" dirty="0" smtClean="0"/>
              <a:t> da </a:t>
            </a:r>
            <a:r>
              <a:rPr lang="en-US" dirty="0" err="1" smtClean="0"/>
              <a:t>luz</a:t>
            </a:r>
            <a:r>
              <a:rPr lang="en-US" dirty="0" smtClean="0"/>
              <a:t>, </a:t>
            </a:r>
            <a:r>
              <a:rPr lang="en-US" dirty="0" err="1" smtClean="0"/>
              <a:t>especialmente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neonatos</a:t>
            </a:r>
            <a:r>
              <a:rPr lang="en-US" dirty="0" smtClean="0"/>
              <a:t> de </a:t>
            </a:r>
            <a:r>
              <a:rPr lang="en-US" dirty="0" err="1" smtClean="0"/>
              <a:t>extremo</a:t>
            </a:r>
            <a:r>
              <a:rPr lang="en-US" dirty="0" smtClean="0"/>
              <a:t> </a:t>
            </a:r>
            <a:r>
              <a:rPr lang="en-US" dirty="0" err="1" smtClean="0"/>
              <a:t>baixo</a:t>
            </a:r>
            <a:r>
              <a:rPr lang="en-US" dirty="0" smtClean="0"/>
              <a:t> peso,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estressados</a:t>
            </a:r>
            <a:r>
              <a:rPr lang="en-US" dirty="0" smtClean="0"/>
              <a:t> de </a:t>
            </a:r>
            <a:r>
              <a:rPr lang="en-US" dirty="0" err="1" smtClean="0"/>
              <a:t>outras</a:t>
            </a:r>
            <a:r>
              <a:rPr lang="en-US" dirty="0" smtClean="0"/>
              <a:t> </a:t>
            </a:r>
            <a:r>
              <a:rPr lang="en-US" dirty="0" err="1" smtClean="0"/>
              <a:t>formas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dirty="0" err="1" smtClean="0"/>
              <a:t>Muitos</a:t>
            </a:r>
            <a:r>
              <a:rPr lang="en-US" dirty="0" smtClean="0"/>
              <a:t> </a:t>
            </a:r>
            <a:r>
              <a:rPr lang="en-US" dirty="0" err="1" smtClean="0"/>
              <a:t>efeitos</a:t>
            </a:r>
            <a:r>
              <a:rPr lang="en-US" dirty="0" smtClean="0"/>
              <a:t> </a:t>
            </a:r>
            <a:r>
              <a:rPr lang="en-US" dirty="0" err="1" smtClean="0"/>
              <a:t>colaterais</a:t>
            </a:r>
            <a:r>
              <a:rPr lang="en-US" dirty="0" smtClean="0"/>
              <a:t> da </a:t>
            </a:r>
            <a:r>
              <a:rPr lang="en-US" dirty="0" err="1" smtClean="0"/>
              <a:t>luz</a:t>
            </a:r>
            <a:r>
              <a:rPr lang="en-US" dirty="0" smtClean="0"/>
              <a:t>, </a:t>
            </a:r>
            <a:r>
              <a:rPr lang="en-US" dirty="0" err="1" smtClean="0"/>
              <a:t>em</a:t>
            </a:r>
            <a:r>
              <a:rPr lang="en-US" dirty="0" smtClean="0"/>
              <a:t> particular do </a:t>
            </a:r>
            <a:r>
              <a:rPr lang="en-US" dirty="0" err="1" smtClean="0"/>
              <a:t>amplo</a:t>
            </a:r>
            <a:r>
              <a:rPr lang="en-US" dirty="0" smtClean="0"/>
              <a:t> </a:t>
            </a:r>
            <a:r>
              <a:rPr lang="en-US" dirty="0" err="1" smtClean="0"/>
              <a:t>espectro</a:t>
            </a:r>
            <a:r>
              <a:rPr lang="en-US" dirty="0" smtClean="0"/>
              <a:t> da </a:t>
            </a:r>
            <a:r>
              <a:rPr lang="en-US" dirty="0" err="1" smtClean="0"/>
              <a:t>luz</a:t>
            </a:r>
            <a:r>
              <a:rPr lang="en-US" dirty="0" smtClean="0"/>
              <a:t> </a:t>
            </a:r>
            <a:r>
              <a:rPr lang="en-US" dirty="0" err="1" smtClean="0"/>
              <a:t>visível</a:t>
            </a:r>
            <a:r>
              <a:rPr lang="en-US" dirty="0" smtClean="0"/>
              <a:t>, </a:t>
            </a:r>
            <a:r>
              <a:rPr lang="en-US" dirty="0" err="1" smtClean="0"/>
              <a:t>já</a:t>
            </a:r>
            <a:r>
              <a:rPr lang="en-US" dirty="0" smtClean="0"/>
              <a:t> </a:t>
            </a:r>
            <a:r>
              <a:rPr lang="en-US" dirty="0" err="1" smtClean="0"/>
              <a:t>foram</a:t>
            </a:r>
            <a:r>
              <a:rPr lang="en-US" dirty="0" smtClean="0"/>
              <a:t> </a:t>
            </a:r>
            <a:r>
              <a:rPr lang="en-US" dirty="0" err="1" smtClean="0"/>
              <a:t>evidenciados</a:t>
            </a:r>
            <a:r>
              <a:rPr lang="en-US" dirty="0" smtClean="0"/>
              <a:t> </a:t>
            </a:r>
            <a:r>
              <a:rPr lang="en-US" sz="1600" dirty="0" smtClean="0"/>
              <a:t>(12,13)</a:t>
            </a:r>
            <a:r>
              <a:rPr lang="en-US" dirty="0" smtClean="0"/>
              <a:t>, mas a </a:t>
            </a:r>
            <a:r>
              <a:rPr lang="en-US" dirty="0" err="1" smtClean="0"/>
              <a:t>maioria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mostrou</a:t>
            </a:r>
            <a:r>
              <a:rPr lang="en-US" dirty="0" smtClean="0"/>
              <a:t> </a:t>
            </a:r>
            <a:r>
              <a:rPr lang="en-US" dirty="0" err="1" smtClean="0"/>
              <a:t>consequências</a:t>
            </a:r>
            <a:r>
              <a:rPr lang="en-US" dirty="0" smtClean="0"/>
              <a:t> </a:t>
            </a:r>
            <a:r>
              <a:rPr lang="en-US" dirty="0" err="1" smtClean="0"/>
              <a:t>clínicas</a:t>
            </a:r>
            <a:r>
              <a:rPr lang="en-US" dirty="0" smtClean="0"/>
              <a:t> </a:t>
            </a:r>
            <a:r>
              <a:rPr lang="en-US" dirty="0" err="1" smtClean="0"/>
              <a:t>severas</a:t>
            </a:r>
            <a:r>
              <a:rPr lang="en-US" dirty="0" smtClean="0"/>
              <a:t>. </a:t>
            </a:r>
            <a:r>
              <a:rPr lang="en-US" dirty="0" err="1" smtClean="0"/>
              <a:t>Entretanto</a:t>
            </a:r>
            <a:r>
              <a:rPr lang="en-US" dirty="0" smtClean="0"/>
              <a:t>, a </a:t>
            </a:r>
            <a:r>
              <a:rPr lang="en-US" dirty="0" err="1" smtClean="0"/>
              <a:t>geração</a:t>
            </a:r>
            <a:r>
              <a:rPr lang="en-US" dirty="0" smtClean="0"/>
              <a:t> de </a:t>
            </a:r>
            <a:r>
              <a:rPr lang="en-US" dirty="0" err="1" smtClean="0"/>
              <a:t>radicais</a:t>
            </a:r>
            <a:r>
              <a:rPr lang="en-US" dirty="0" smtClean="0"/>
              <a:t> </a:t>
            </a:r>
            <a:r>
              <a:rPr lang="en-US" dirty="0" err="1" smtClean="0"/>
              <a:t>livres</a:t>
            </a:r>
            <a:r>
              <a:rPr lang="en-US" dirty="0" smtClean="0"/>
              <a:t> e </a:t>
            </a:r>
            <a:r>
              <a:rPr lang="en-US" dirty="0" err="1" smtClean="0"/>
              <a:t>espécies</a:t>
            </a:r>
            <a:r>
              <a:rPr lang="en-US" dirty="0" smtClean="0"/>
              <a:t> de </a:t>
            </a:r>
            <a:r>
              <a:rPr lang="en-US" dirty="0" err="1" smtClean="0"/>
              <a:t>oxigênio</a:t>
            </a:r>
            <a:r>
              <a:rPr lang="en-US" dirty="0" smtClean="0"/>
              <a:t> </a:t>
            </a:r>
            <a:r>
              <a:rPr lang="en-US" dirty="0" err="1" smtClean="0"/>
              <a:t>reativo</a:t>
            </a:r>
            <a:r>
              <a:rPr lang="en-US" dirty="0" smtClean="0"/>
              <a:t> </a:t>
            </a:r>
            <a:r>
              <a:rPr lang="en-US" dirty="0" err="1" smtClean="0"/>
              <a:t>provenientes</a:t>
            </a:r>
            <a:r>
              <a:rPr lang="en-US" dirty="0" smtClean="0"/>
              <a:t> da </a:t>
            </a:r>
            <a:r>
              <a:rPr lang="en-US" dirty="0" err="1" smtClean="0"/>
              <a:t>foto-oxidação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particularmente</a:t>
            </a:r>
            <a:r>
              <a:rPr lang="en-US" dirty="0" smtClean="0"/>
              <a:t> </a:t>
            </a:r>
            <a:r>
              <a:rPr lang="en-US" dirty="0" err="1" smtClean="0"/>
              <a:t>importante</a:t>
            </a:r>
            <a:r>
              <a:rPr lang="en-US" dirty="0" smtClean="0"/>
              <a:t> </a:t>
            </a:r>
            <a:r>
              <a:rPr lang="en-US" sz="1600" dirty="0" smtClean="0"/>
              <a:t>(12)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 smtClean="0"/>
              <a:t>Mecanismo</a:t>
            </a:r>
            <a:r>
              <a:rPr lang="en-US" dirty="0" smtClean="0"/>
              <a:t> de </a:t>
            </a:r>
            <a:r>
              <a:rPr lang="en-US" dirty="0" err="1" smtClean="0"/>
              <a:t>ação</a:t>
            </a:r>
            <a:r>
              <a:rPr lang="en-US" dirty="0" smtClean="0"/>
              <a:t> da </a:t>
            </a:r>
            <a:r>
              <a:rPr lang="en-US" dirty="0" err="1" smtClean="0"/>
              <a:t>fototerapia</a:t>
            </a:r>
            <a:r>
              <a:rPr lang="en-US" dirty="0" smtClean="0"/>
              <a:t>: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en-US" dirty="0" err="1" smtClean="0"/>
              <a:t>Fotoisomerização</a:t>
            </a:r>
            <a:r>
              <a:rPr lang="en-US" dirty="0" smtClean="0"/>
              <a:t> da </a:t>
            </a:r>
            <a:r>
              <a:rPr lang="en-US" dirty="0" err="1" smtClean="0"/>
              <a:t>bilirrubina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a forma </a:t>
            </a:r>
            <a:r>
              <a:rPr lang="en-US" dirty="0" err="1" smtClean="0"/>
              <a:t>variante</a:t>
            </a:r>
            <a:r>
              <a:rPr lang="en-US" dirty="0" smtClean="0"/>
              <a:t> E (</a:t>
            </a:r>
            <a:r>
              <a:rPr lang="en-US" dirty="0" err="1" smtClean="0"/>
              <a:t>isômero</a:t>
            </a:r>
            <a:r>
              <a:rPr lang="en-US" dirty="0" smtClean="0"/>
              <a:t>),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hidrossolúvel</a:t>
            </a:r>
            <a:r>
              <a:rPr lang="en-US" dirty="0" smtClean="0"/>
              <a:t> e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excretado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urina</a:t>
            </a:r>
            <a:r>
              <a:rPr lang="en-US" dirty="0" smtClean="0"/>
              <a:t> e bile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conjugação</a:t>
            </a:r>
            <a:r>
              <a:rPr lang="en-US" dirty="0" smtClean="0"/>
              <a:t> (forma </a:t>
            </a:r>
            <a:r>
              <a:rPr lang="en-US" dirty="0" err="1" smtClean="0"/>
              <a:t>presumivelmente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tóxica</a:t>
            </a:r>
            <a:r>
              <a:rPr lang="en-US" dirty="0" smtClean="0"/>
              <a:t>).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en-US" dirty="0" err="1" smtClean="0"/>
              <a:t>Produção</a:t>
            </a:r>
            <a:r>
              <a:rPr lang="en-US" dirty="0" smtClean="0"/>
              <a:t> de </a:t>
            </a:r>
            <a:r>
              <a:rPr lang="en-US" dirty="0" err="1" smtClean="0"/>
              <a:t>lumirrubina</a:t>
            </a:r>
            <a:r>
              <a:rPr lang="en-US" dirty="0" smtClean="0"/>
              <a:t> (</a:t>
            </a:r>
            <a:r>
              <a:rPr lang="en-US" dirty="0" err="1" smtClean="0"/>
              <a:t>isômero</a:t>
            </a:r>
            <a:r>
              <a:rPr lang="en-US" dirty="0" smtClean="0"/>
              <a:t> </a:t>
            </a:r>
            <a:r>
              <a:rPr lang="en-US" dirty="0" err="1" smtClean="0"/>
              <a:t>estrutural</a:t>
            </a:r>
            <a:r>
              <a:rPr lang="en-US" dirty="0" smtClean="0"/>
              <a:t> da </a:t>
            </a:r>
            <a:r>
              <a:rPr lang="en-US" dirty="0" err="1" smtClean="0"/>
              <a:t>bilirrubina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excretada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bile) </a:t>
            </a:r>
            <a:r>
              <a:rPr lang="en-US" sz="1700" dirty="0" smtClean="0"/>
              <a:t>(14)</a:t>
            </a:r>
            <a:r>
              <a:rPr lang="en-US" dirty="0" smtClean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Vulnerabilidade dos neonatos de extremo baixo peso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90000"/>
              </a:lnSpc>
            </a:pPr>
            <a:r>
              <a:rPr lang="en-US" sz="2000" smtClean="0"/>
              <a:t>Foi observado que a aplicação das luzes branca e azul fluorescentes em recém nascidos de ratos pode resultar em reações rápidas e dramáticas de foto-oxidação, evidenciado pelo aumento </a:t>
            </a:r>
            <a:r>
              <a:rPr lang="en-US" sz="2000" i="1" smtClean="0"/>
              <a:t>in vivo</a:t>
            </a:r>
            <a:r>
              <a:rPr lang="en-US" sz="2000" smtClean="0"/>
              <a:t> da produção de monóxido de carbono (CO), principalmente pela pele, mas presumivelmente também por tecidos internos atingidos pela luz </a:t>
            </a:r>
            <a:r>
              <a:rPr lang="en-US" sz="1400" smtClean="0"/>
              <a:t>(15)</a:t>
            </a:r>
            <a:r>
              <a:rPr lang="en-US" sz="200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en-US" sz="2000" smtClean="0"/>
              <a:t>O monóxido de carbono pode ser produzido por diversos mecanismos como a foto-oxidação e peroxidação de membranas lipídicas de outros componentes orgânicos </a:t>
            </a:r>
            <a:r>
              <a:rPr lang="en-US" sz="1400" smtClean="0"/>
              <a:t>(12,15,16)</a:t>
            </a:r>
            <a:r>
              <a:rPr lang="en-US" sz="200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en-US" sz="2000" smtClean="0"/>
              <a:t>Apesar  da luz de LED causar menos foto-oxidação, ela também resulta em aumento da produção de CO mensurável.</a:t>
            </a:r>
          </a:p>
          <a:p>
            <a:pPr algn="just">
              <a:lnSpc>
                <a:spcPct val="90000"/>
              </a:lnSpc>
              <a:buFontTx/>
              <a:buNone/>
            </a:pPr>
            <a:endParaRPr lang="en-US" sz="20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err="1" smtClean="0"/>
              <a:t>Vulnerabilidade</a:t>
            </a:r>
            <a:r>
              <a:rPr lang="en-US" sz="4400" dirty="0" smtClean="0"/>
              <a:t> dos </a:t>
            </a:r>
            <a:r>
              <a:rPr lang="en-US" sz="4400" dirty="0" err="1" smtClean="0"/>
              <a:t>neonatos</a:t>
            </a:r>
            <a:r>
              <a:rPr lang="en-US" sz="4400" dirty="0" smtClean="0"/>
              <a:t> de </a:t>
            </a:r>
            <a:r>
              <a:rPr lang="en-US" sz="4400" dirty="0" err="1" smtClean="0"/>
              <a:t>extremo</a:t>
            </a:r>
            <a:r>
              <a:rPr lang="en-US" sz="4400" dirty="0" smtClean="0"/>
              <a:t> </a:t>
            </a:r>
            <a:r>
              <a:rPr lang="en-US" sz="4400" dirty="0" err="1" smtClean="0"/>
              <a:t>baixo</a:t>
            </a:r>
            <a:r>
              <a:rPr lang="en-US" sz="4400" dirty="0" smtClean="0"/>
              <a:t> peso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914400" y="1891553"/>
            <a:ext cx="7313613" cy="4056063"/>
          </a:xfrm>
        </p:spPr>
        <p:txBody>
          <a:bodyPr/>
          <a:lstStyle/>
          <a:p>
            <a:pPr algn="just"/>
            <a:r>
              <a:rPr lang="en-US" dirty="0" err="1" smtClean="0"/>
              <a:t>Outro</a:t>
            </a:r>
            <a:r>
              <a:rPr lang="en-US" dirty="0" smtClean="0"/>
              <a:t> </a:t>
            </a:r>
            <a:r>
              <a:rPr lang="en-US" dirty="0" err="1" smtClean="0"/>
              <a:t>fator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sistematicamente</a:t>
            </a:r>
            <a:r>
              <a:rPr lang="en-US" dirty="0" smtClean="0"/>
              <a:t> </a:t>
            </a:r>
            <a:r>
              <a:rPr lang="en-US" dirty="0" err="1" smtClean="0"/>
              <a:t>explorado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a </a:t>
            </a:r>
            <a:r>
              <a:rPr lang="en-US" dirty="0" err="1" smtClean="0"/>
              <a:t>presença</a:t>
            </a:r>
            <a:r>
              <a:rPr lang="en-US" dirty="0" smtClean="0"/>
              <a:t> de </a:t>
            </a:r>
            <a:r>
              <a:rPr lang="en-US" dirty="0" err="1" smtClean="0"/>
              <a:t>fotossensibilizadores</a:t>
            </a:r>
            <a:r>
              <a:rPr lang="en-US" dirty="0" smtClean="0"/>
              <a:t>, </a:t>
            </a:r>
            <a:r>
              <a:rPr lang="en-US" dirty="0" err="1" smtClean="0"/>
              <a:t>como</a:t>
            </a:r>
            <a:r>
              <a:rPr lang="en-US" dirty="0" smtClean="0"/>
              <a:t> a </a:t>
            </a:r>
            <a:r>
              <a:rPr lang="en-US" dirty="0" err="1" smtClean="0"/>
              <a:t>riboflavina</a:t>
            </a:r>
            <a:r>
              <a:rPr lang="en-US" dirty="0" smtClean="0"/>
              <a:t> (</a:t>
            </a:r>
            <a:r>
              <a:rPr lang="en-US" dirty="0" err="1" smtClean="0"/>
              <a:t>tanto</a:t>
            </a:r>
            <a:r>
              <a:rPr lang="en-US" dirty="0" smtClean="0"/>
              <a:t> a </a:t>
            </a:r>
            <a:r>
              <a:rPr lang="en-US" dirty="0" err="1" smtClean="0"/>
              <a:t>endógena</a:t>
            </a:r>
            <a:r>
              <a:rPr lang="en-US" dirty="0" smtClean="0"/>
              <a:t>, </a:t>
            </a:r>
            <a:r>
              <a:rPr lang="en-US" dirty="0" err="1" smtClean="0"/>
              <a:t>quanto</a:t>
            </a:r>
            <a:r>
              <a:rPr lang="en-US" dirty="0" smtClean="0"/>
              <a:t> a </a:t>
            </a:r>
            <a:r>
              <a:rPr lang="en-US" dirty="0" err="1" smtClean="0"/>
              <a:t>oferecida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nutrição</a:t>
            </a:r>
            <a:r>
              <a:rPr lang="en-US" dirty="0" smtClean="0"/>
              <a:t> </a:t>
            </a:r>
            <a:r>
              <a:rPr lang="en-US" dirty="0" err="1" smtClean="0"/>
              <a:t>parenteral</a:t>
            </a:r>
            <a:r>
              <a:rPr lang="en-US" dirty="0" smtClean="0"/>
              <a:t> total).</a:t>
            </a:r>
          </a:p>
          <a:p>
            <a:pPr algn="just"/>
            <a:r>
              <a:rPr lang="en-US" dirty="0" smtClean="0"/>
              <a:t>Os </a:t>
            </a:r>
            <a:r>
              <a:rPr lang="en-US" dirty="0" err="1" smtClean="0"/>
              <a:t>fotossensibilizadores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aumentar</a:t>
            </a:r>
            <a:r>
              <a:rPr lang="en-US" dirty="0" smtClean="0"/>
              <a:t> a </a:t>
            </a:r>
            <a:r>
              <a:rPr lang="en-US" dirty="0" err="1" smtClean="0"/>
              <a:t>vulnerabilidade</a:t>
            </a:r>
            <a:r>
              <a:rPr lang="en-US" dirty="0" smtClean="0"/>
              <a:t> dos </a:t>
            </a:r>
            <a:r>
              <a:rPr lang="en-US" dirty="0" err="1" smtClean="0"/>
              <a:t>recém-nascidos</a:t>
            </a:r>
            <a:r>
              <a:rPr lang="en-US" dirty="0" smtClean="0"/>
              <a:t> de </a:t>
            </a:r>
            <a:r>
              <a:rPr lang="en-US" dirty="0" err="1" smtClean="0"/>
              <a:t>extremo</a:t>
            </a:r>
            <a:r>
              <a:rPr lang="en-US" dirty="0" smtClean="0"/>
              <a:t> </a:t>
            </a:r>
            <a:r>
              <a:rPr lang="en-US" dirty="0" err="1" smtClean="0"/>
              <a:t>baixo</a:t>
            </a:r>
            <a:r>
              <a:rPr lang="en-US" dirty="0" smtClean="0"/>
              <a:t> peso à </a:t>
            </a:r>
            <a:r>
              <a:rPr lang="en-US" dirty="0" err="1" smtClean="0"/>
              <a:t>exposição</a:t>
            </a:r>
            <a:r>
              <a:rPr lang="en-US" dirty="0" smtClean="0"/>
              <a:t> </a:t>
            </a:r>
            <a:r>
              <a:rPr lang="en-US" dirty="0" err="1" smtClean="0"/>
              <a:t>luminosa</a:t>
            </a:r>
            <a:r>
              <a:rPr lang="en-US" dirty="0" smtClean="0"/>
              <a:t> </a:t>
            </a:r>
            <a:r>
              <a:rPr lang="en-US" sz="1600" dirty="0" smtClean="0"/>
              <a:t>(15,17)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Além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hemólise</a:t>
            </a:r>
            <a:r>
              <a:rPr lang="en-US" dirty="0" smtClean="0"/>
              <a:t>, </a:t>
            </a:r>
            <a:r>
              <a:rPr lang="en-US" dirty="0" err="1" smtClean="0"/>
              <a:t>outros</a:t>
            </a:r>
            <a:r>
              <a:rPr lang="en-US" dirty="0" smtClean="0"/>
              <a:t> </a:t>
            </a:r>
            <a:r>
              <a:rPr lang="en-US" dirty="0" err="1" smtClean="0"/>
              <a:t>riscos</a:t>
            </a:r>
            <a:r>
              <a:rPr lang="en-US" dirty="0" smtClean="0"/>
              <a:t> </a:t>
            </a:r>
            <a:r>
              <a:rPr lang="en-US" dirty="0" err="1" smtClean="0"/>
              <a:t>oxidativos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resultar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fotossensibilização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ribofavina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/>
              <a:t>Vulnerabilidade</a:t>
            </a:r>
            <a:r>
              <a:rPr lang="en-US" sz="4000" dirty="0" smtClean="0"/>
              <a:t> dos </a:t>
            </a:r>
            <a:r>
              <a:rPr lang="en-US" sz="4000" dirty="0" err="1" smtClean="0"/>
              <a:t>neonatos</a:t>
            </a:r>
            <a:r>
              <a:rPr lang="en-US" sz="4000" dirty="0" smtClean="0"/>
              <a:t> de </a:t>
            </a:r>
            <a:r>
              <a:rPr lang="en-US" sz="4000" dirty="0" err="1" smtClean="0"/>
              <a:t>extremo</a:t>
            </a:r>
            <a:r>
              <a:rPr lang="en-US" sz="4000" dirty="0" smtClean="0"/>
              <a:t> </a:t>
            </a:r>
            <a:r>
              <a:rPr lang="en-US" sz="4000" dirty="0" err="1" smtClean="0"/>
              <a:t>baixo</a:t>
            </a:r>
            <a:r>
              <a:rPr lang="en-US" sz="4000" dirty="0" smtClean="0"/>
              <a:t> peso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914400" y="1613647"/>
            <a:ext cx="7313613" cy="4056063"/>
          </a:xfrm>
        </p:spPr>
        <p:txBody>
          <a:bodyPr/>
          <a:lstStyle/>
          <a:p>
            <a:pPr algn="just"/>
            <a:r>
              <a:rPr lang="en-US" dirty="0" smtClean="0"/>
              <a:t>Com </a:t>
            </a:r>
            <a:r>
              <a:rPr lang="en-US" dirty="0" err="1" smtClean="0"/>
              <a:t>níveis</a:t>
            </a:r>
            <a:r>
              <a:rPr lang="en-US" dirty="0" smtClean="0"/>
              <a:t> </a:t>
            </a:r>
            <a:r>
              <a:rPr lang="en-US" dirty="0" err="1" smtClean="0"/>
              <a:t>elevados</a:t>
            </a:r>
            <a:r>
              <a:rPr lang="en-US" dirty="0" smtClean="0"/>
              <a:t> de </a:t>
            </a:r>
            <a:r>
              <a:rPr lang="en-US" dirty="0" err="1" smtClean="0"/>
              <a:t>bilirrubina</a:t>
            </a:r>
            <a:r>
              <a:rPr lang="en-US" dirty="0" smtClean="0"/>
              <a:t>, a </a:t>
            </a:r>
            <a:r>
              <a:rPr lang="en-US" dirty="0" err="1" smtClean="0"/>
              <a:t>própria</a:t>
            </a:r>
            <a:r>
              <a:rPr lang="en-US" dirty="0" smtClean="0"/>
              <a:t> </a:t>
            </a:r>
            <a:r>
              <a:rPr lang="en-US" dirty="0" err="1" smtClean="0"/>
              <a:t>bilirrubina</a:t>
            </a:r>
            <a:r>
              <a:rPr lang="en-US" dirty="0" smtClean="0"/>
              <a:t> é </a:t>
            </a:r>
            <a:r>
              <a:rPr lang="en-US" dirty="0" err="1" smtClean="0"/>
              <a:t>fotossensibilizadora</a:t>
            </a:r>
            <a:r>
              <a:rPr lang="en-US" dirty="0" smtClean="0"/>
              <a:t>, </a:t>
            </a:r>
            <a:r>
              <a:rPr lang="en-US" dirty="0" err="1" smtClean="0"/>
              <a:t>participando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um </a:t>
            </a:r>
            <a:r>
              <a:rPr lang="en-US" dirty="0" err="1" smtClean="0"/>
              <a:t>papel</a:t>
            </a:r>
            <a:r>
              <a:rPr lang="en-US" dirty="0" smtClean="0"/>
              <a:t> </a:t>
            </a:r>
            <a:r>
              <a:rPr lang="en-US" dirty="0" err="1" smtClean="0"/>
              <a:t>diferente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efeito</a:t>
            </a:r>
            <a:r>
              <a:rPr lang="en-US" dirty="0" smtClean="0"/>
              <a:t> </a:t>
            </a:r>
            <a:r>
              <a:rPr lang="en-US" dirty="0" err="1" smtClean="0"/>
              <a:t>antioxidante</a:t>
            </a:r>
            <a:r>
              <a:rPr lang="en-US" dirty="0" smtClean="0"/>
              <a:t> usual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níveis</a:t>
            </a:r>
            <a:r>
              <a:rPr lang="en-US" dirty="0" smtClean="0"/>
              <a:t> </a:t>
            </a:r>
            <a:r>
              <a:rPr lang="en-US" dirty="0" err="1" smtClean="0"/>
              <a:t>baixos</a:t>
            </a:r>
            <a:r>
              <a:rPr lang="en-US" dirty="0" smtClean="0"/>
              <a:t> </a:t>
            </a:r>
            <a:r>
              <a:rPr lang="en-US" sz="1600" dirty="0" smtClean="0"/>
              <a:t>(16,18)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Infelizmente</a:t>
            </a:r>
            <a:r>
              <a:rPr lang="en-US" dirty="0" smtClean="0"/>
              <a:t>,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clínicos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consideram</a:t>
            </a:r>
            <a:r>
              <a:rPr lang="en-US" dirty="0" smtClean="0"/>
              <a:t> a </a:t>
            </a:r>
            <a:r>
              <a:rPr lang="en-US" dirty="0" err="1" smtClean="0"/>
              <a:t>luz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medicação</a:t>
            </a:r>
            <a:r>
              <a:rPr lang="en-US" dirty="0" smtClean="0"/>
              <a:t> </a:t>
            </a:r>
            <a:r>
              <a:rPr lang="en-US" dirty="0" err="1" smtClean="0"/>
              <a:t>associada</a:t>
            </a:r>
            <a:r>
              <a:rPr lang="en-US" dirty="0" smtClean="0"/>
              <a:t> a </a:t>
            </a:r>
            <a:r>
              <a:rPr lang="en-US" dirty="0" err="1" smtClean="0"/>
              <a:t>efeitos</a:t>
            </a:r>
            <a:r>
              <a:rPr lang="en-US" dirty="0" smtClean="0"/>
              <a:t> </a:t>
            </a:r>
            <a:r>
              <a:rPr lang="en-US" dirty="0" err="1" smtClean="0"/>
              <a:t>dependentes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dose. As </a:t>
            </a:r>
            <a:r>
              <a:rPr lang="en-US" dirty="0" err="1" smtClean="0"/>
              <a:t>ferramentas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monitorização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dosagem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luz</a:t>
            </a:r>
            <a:r>
              <a:rPr lang="en-US" dirty="0" smtClean="0"/>
              <a:t> (</a:t>
            </a:r>
            <a:r>
              <a:rPr lang="en-US" dirty="0" err="1" smtClean="0"/>
              <a:t>fotômetros</a:t>
            </a:r>
            <a:r>
              <a:rPr lang="en-US" dirty="0" smtClean="0"/>
              <a:t>)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usados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certas</a:t>
            </a:r>
            <a:r>
              <a:rPr lang="en-US" dirty="0" smtClean="0"/>
              <a:t> </a:t>
            </a:r>
            <a:r>
              <a:rPr lang="en-US" dirty="0" err="1" smtClean="0"/>
              <a:t>fontes</a:t>
            </a:r>
            <a:r>
              <a:rPr lang="en-US" dirty="0" smtClean="0"/>
              <a:t> de </a:t>
            </a:r>
            <a:r>
              <a:rPr lang="en-US" dirty="0" err="1" smtClean="0"/>
              <a:t>luz</a:t>
            </a:r>
            <a:r>
              <a:rPr lang="en-US" dirty="0" smtClean="0"/>
              <a:t> </a:t>
            </a:r>
            <a:r>
              <a:rPr lang="en-US" dirty="0" err="1" smtClean="0"/>
              <a:t>específicas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determinada</a:t>
            </a:r>
            <a:r>
              <a:rPr lang="en-US" dirty="0" smtClean="0"/>
              <a:t> </a:t>
            </a:r>
            <a:r>
              <a:rPr lang="en-US" dirty="0" err="1" smtClean="0"/>
              <a:t>variação</a:t>
            </a:r>
            <a:r>
              <a:rPr lang="en-US" dirty="0" smtClean="0"/>
              <a:t> de </a:t>
            </a:r>
            <a:r>
              <a:rPr lang="en-US" dirty="0" err="1" smtClean="0"/>
              <a:t>espectro</a:t>
            </a:r>
            <a:r>
              <a:rPr lang="en-US" dirty="0" smtClean="0"/>
              <a:t> de </a:t>
            </a:r>
            <a:r>
              <a:rPr lang="en-US" dirty="0" err="1" smtClean="0"/>
              <a:t>luz</a:t>
            </a:r>
            <a:r>
              <a:rPr lang="en-US" dirty="0" smtClean="0"/>
              <a:t> </a:t>
            </a:r>
            <a:r>
              <a:rPr lang="en-US" dirty="0" err="1" smtClean="0"/>
              <a:t>emitidas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fontes</a:t>
            </a:r>
            <a:r>
              <a:rPr lang="en-US" dirty="0" smtClean="0"/>
              <a:t> </a:t>
            </a:r>
            <a:r>
              <a:rPr lang="en-US" dirty="0" err="1" smtClean="0"/>
              <a:t>luminosas</a:t>
            </a:r>
            <a:r>
              <a:rPr lang="en-US" dirty="0" smtClean="0"/>
              <a:t> </a:t>
            </a:r>
            <a:r>
              <a:rPr lang="en-US" dirty="0" err="1" smtClean="0"/>
              <a:t>particulares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/>
              <a:t>Vulnerabilidade</a:t>
            </a:r>
            <a:r>
              <a:rPr lang="en-US" sz="4000" dirty="0" smtClean="0"/>
              <a:t> dos </a:t>
            </a:r>
            <a:r>
              <a:rPr lang="en-US" sz="4000" dirty="0" err="1" smtClean="0"/>
              <a:t>neonatos</a:t>
            </a:r>
            <a:r>
              <a:rPr lang="en-US" sz="4000" dirty="0" smtClean="0"/>
              <a:t> de </a:t>
            </a:r>
            <a:r>
              <a:rPr lang="en-US" sz="4000" dirty="0" err="1" smtClean="0"/>
              <a:t>extremo</a:t>
            </a:r>
            <a:r>
              <a:rPr lang="en-US" sz="4000" dirty="0" smtClean="0"/>
              <a:t> </a:t>
            </a:r>
            <a:r>
              <a:rPr lang="en-US" sz="4000" dirty="0" err="1" smtClean="0"/>
              <a:t>baixo</a:t>
            </a:r>
            <a:r>
              <a:rPr lang="en-US" sz="4000" dirty="0" smtClean="0"/>
              <a:t> peso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914400" y="1631576"/>
            <a:ext cx="7313613" cy="4056062"/>
          </a:xfrm>
        </p:spPr>
        <p:txBody>
          <a:bodyPr/>
          <a:lstStyle/>
          <a:p>
            <a:pPr algn="just"/>
            <a:r>
              <a:rPr lang="en-US" dirty="0" smtClean="0"/>
              <a:t>O </a:t>
            </a:r>
            <a:r>
              <a:rPr lang="en-US" dirty="0" err="1" smtClean="0"/>
              <a:t>clínico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ser </a:t>
            </a:r>
            <a:r>
              <a:rPr lang="en-US" dirty="0" err="1" smtClean="0"/>
              <a:t>enganado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</a:t>
            </a:r>
            <a:r>
              <a:rPr lang="en-US" dirty="0" err="1" smtClean="0"/>
              <a:t>ficar</a:t>
            </a:r>
            <a:r>
              <a:rPr lang="en-US" dirty="0" smtClean="0"/>
              <a:t> </a:t>
            </a:r>
            <a:r>
              <a:rPr lang="en-US" dirty="0" err="1" smtClean="0"/>
              <a:t>cego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irradiação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dose de </a:t>
            </a:r>
            <a:r>
              <a:rPr lang="en-US" dirty="0" err="1" smtClean="0"/>
              <a:t>emissão</a:t>
            </a:r>
            <a:r>
              <a:rPr lang="en-US" dirty="0" smtClean="0"/>
              <a:t> </a:t>
            </a:r>
            <a:r>
              <a:rPr lang="en-US" dirty="0" err="1" smtClean="0"/>
              <a:t>luminosa</a:t>
            </a:r>
            <a:r>
              <a:rPr lang="en-US" dirty="0" smtClean="0"/>
              <a:t>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dispositivo</a:t>
            </a:r>
            <a:r>
              <a:rPr lang="en-US" dirty="0" smtClean="0"/>
              <a:t>. </a:t>
            </a:r>
          </a:p>
          <a:p>
            <a:pPr algn="just"/>
            <a:r>
              <a:rPr lang="en-US" dirty="0" err="1" smtClean="0"/>
              <a:t>Portanto</a:t>
            </a:r>
            <a:r>
              <a:rPr lang="en-US" dirty="0" smtClean="0"/>
              <a:t>, </a:t>
            </a:r>
            <a:r>
              <a:rPr lang="en-US" dirty="0" err="1" smtClean="0">
                <a:solidFill>
                  <a:srgbClr val="0033CC"/>
                </a:solidFill>
              </a:rPr>
              <a:t>para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aplicação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apropriada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da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fototerapia</a:t>
            </a:r>
            <a:r>
              <a:rPr lang="en-US" dirty="0" smtClean="0">
                <a:solidFill>
                  <a:srgbClr val="0033CC"/>
                </a:solidFill>
              </a:rPr>
              <a:t>, a </a:t>
            </a:r>
            <a:r>
              <a:rPr lang="en-US" dirty="0" err="1" smtClean="0">
                <a:solidFill>
                  <a:srgbClr val="0033CC"/>
                </a:solidFill>
              </a:rPr>
              <a:t>dosagem</a:t>
            </a:r>
            <a:r>
              <a:rPr lang="en-US" dirty="0" smtClean="0">
                <a:solidFill>
                  <a:srgbClr val="0033CC"/>
                </a:solidFill>
              </a:rPr>
              <a:t>, </a:t>
            </a:r>
            <a:r>
              <a:rPr lang="en-US" dirty="0" err="1" smtClean="0">
                <a:solidFill>
                  <a:srgbClr val="0033CC"/>
                </a:solidFill>
              </a:rPr>
              <a:t>duração</a:t>
            </a:r>
            <a:r>
              <a:rPr lang="en-US" dirty="0" smtClean="0">
                <a:solidFill>
                  <a:srgbClr val="0033CC"/>
                </a:solidFill>
              </a:rPr>
              <a:t> de </a:t>
            </a:r>
            <a:r>
              <a:rPr lang="en-US" dirty="0" err="1" smtClean="0">
                <a:solidFill>
                  <a:srgbClr val="0033CC"/>
                </a:solidFill>
              </a:rPr>
              <a:t>exposição</a:t>
            </a:r>
            <a:r>
              <a:rPr lang="en-US" dirty="0" smtClean="0">
                <a:solidFill>
                  <a:srgbClr val="0033CC"/>
                </a:solidFill>
              </a:rPr>
              <a:t>, o </a:t>
            </a:r>
            <a:r>
              <a:rPr lang="en-US" dirty="0" err="1" smtClean="0">
                <a:solidFill>
                  <a:srgbClr val="0033CC"/>
                </a:solidFill>
              </a:rPr>
              <a:t>comprimento</a:t>
            </a:r>
            <a:r>
              <a:rPr lang="en-US" dirty="0" smtClean="0">
                <a:solidFill>
                  <a:srgbClr val="0033CC"/>
                </a:solidFill>
              </a:rPr>
              <a:t> de </a:t>
            </a:r>
            <a:r>
              <a:rPr lang="en-US" dirty="0" err="1" smtClean="0">
                <a:solidFill>
                  <a:srgbClr val="0033CC"/>
                </a:solidFill>
              </a:rPr>
              <a:t>onda</a:t>
            </a:r>
            <a:r>
              <a:rPr lang="en-US" dirty="0" smtClean="0">
                <a:solidFill>
                  <a:srgbClr val="0033CC"/>
                </a:solidFill>
              </a:rPr>
              <a:t> de </a:t>
            </a:r>
            <a:r>
              <a:rPr lang="en-US" dirty="0" err="1" smtClean="0">
                <a:solidFill>
                  <a:srgbClr val="0033CC"/>
                </a:solidFill>
              </a:rPr>
              <a:t>luz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utilizado</a:t>
            </a:r>
            <a:r>
              <a:rPr lang="en-US" dirty="0" smtClean="0">
                <a:solidFill>
                  <a:srgbClr val="0033CC"/>
                </a:solidFill>
              </a:rPr>
              <a:t> e a </a:t>
            </a:r>
            <a:r>
              <a:rPr lang="en-US" dirty="0" err="1" smtClean="0">
                <a:solidFill>
                  <a:srgbClr val="0033CC"/>
                </a:solidFill>
              </a:rPr>
              <a:t>irradiação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emitida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são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críticos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Um </a:t>
            </a:r>
            <a:r>
              <a:rPr lang="en-US" dirty="0" err="1" smtClean="0"/>
              <a:t>recente</a:t>
            </a:r>
            <a:r>
              <a:rPr lang="en-US" dirty="0" smtClean="0"/>
              <a:t> </a:t>
            </a:r>
            <a:r>
              <a:rPr lang="en-US" dirty="0" err="1" smtClean="0"/>
              <a:t>estudo</a:t>
            </a:r>
            <a:r>
              <a:rPr lang="en-US" dirty="0" smtClean="0"/>
              <a:t> de </a:t>
            </a:r>
            <a:r>
              <a:rPr lang="en-US" dirty="0" err="1" smtClean="0"/>
              <a:t>Lamola</a:t>
            </a:r>
            <a:r>
              <a:rPr lang="en-US" dirty="0" smtClean="0"/>
              <a:t> et al. </a:t>
            </a:r>
            <a:r>
              <a:rPr lang="en-US" dirty="0" err="1" smtClean="0"/>
              <a:t>sugere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</a:t>
            </a:r>
            <a:r>
              <a:rPr lang="en-US" dirty="0" err="1" smtClean="0"/>
              <a:t>mesmo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33CC"/>
                </a:solidFill>
              </a:rPr>
              <a:t>o </a:t>
            </a:r>
            <a:r>
              <a:rPr lang="en-US" dirty="0" err="1" smtClean="0">
                <a:solidFill>
                  <a:srgbClr val="0033CC"/>
                </a:solidFill>
              </a:rPr>
              <a:t>hematócrito</a:t>
            </a:r>
            <a:r>
              <a:rPr lang="en-US" dirty="0" smtClean="0">
                <a:solidFill>
                  <a:srgbClr val="0033CC"/>
                </a:solidFill>
              </a:rPr>
              <a:t> do </a:t>
            </a:r>
            <a:r>
              <a:rPr lang="en-US" dirty="0" err="1" smtClean="0">
                <a:solidFill>
                  <a:srgbClr val="0033CC"/>
                </a:solidFill>
              </a:rPr>
              <a:t>recém-nascido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devem</a:t>
            </a:r>
            <a:r>
              <a:rPr lang="en-US" dirty="0" smtClean="0">
                <a:solidFill>
                  <a:srgbClr val="0033CC"/>
                </a:solidFill>
              </a:rPr>
              <a:t> ser </a:t>
            </a:r>
            <a:r>
              <a:rPr lang="en-US" dirty="0" err="1" smtClean="0">
                <a:solidFill>
                  <a:srgbClr val="0033CC"/>
                </a:solidFill>
              </a:rPr>
              <a:t>considerados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na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decisão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sobre</a:t>
            </a:r>
            <a:r>
              <a:rPr lang="en-US" dirty="0" smtClean="0">
                <a:solidFill>
                  <a:srgbClr val="0033CC"/>
                </a:solidFill>
              </a:rPr>
              <a:t> a </a:t>
            </a:r>
            <a:r>
              <a:rPr lang="en-US" dirty="0" err="1" smtClean="0">
                <a:solidFill>
                  <a:srgbClr val="0033CC"/>
                </a:solidFill>
              </a:rPr>
              <a:t>dosagem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sz="1600" dirty="0" smtClean="0">
                <a:solidFill>
                  <a:srgbClr val="0033CC"/>
                </a:solidFill>
              </a:rPr>
              <a:t>(4,5)</a:t>
            </a:r>
            <a:r>
              <a:rPr lang="en-US" dirty="0" smtClean="0">
                <a:solidFill>
                  <a:srgbClr val="0033CC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Conclusão e discussão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mtClean="0"/>
              <a:t>O presente conhecimento requer que os clínicos reservem um jugamento sobre a segurança da fototerapia em recém-nascidos de extremo baixo peso até que ensaios clínicos randomizados e controlados sejam realizados.</a:t>
            </a:r>
          </a:p>
          <a:p>
            <a:pPr algn="just"/>
            <a:r>
              <a:rPr lang="en-US" smtClean="0"/>
              <a:t>Apesar do tratamento da hiperbilirrubinemia ainda ser necessário para proteger recém-nascidos de extremo baixo peso da disfunção neurológica induzida pela bilirrubina, </a:t>
            </a:r>
            <a:r>
              <a:rPr lang="en-US" smtClean="0">
                <a:solidFill>
                  <a:srgbClr val="0033CC"/>
                </a:solidFill>
              </a:rPr>
              <a:t>um cuidado com a aplicação da luz é necessário.</a:t>
            </a:r>
          </a:p>
          <a:p>
            <a:pPr algn="just"/>
            <a:endParaRPr lang="en-US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Conclusão e discussão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mtClean="0">
                <a:solidFill>
                  <a:srgbClr val="0033CC"/>
                </a:solidFill>
              </a:rPr>
              <a:t>Deve ser considerado um regime de fototerapia com a mínima irradiação efetiva, usando uma estreita fonte de luz LED e que realize uma emissão que alcance o máximo de absorção da bilirrubina</a:t>
            </a:r>
            <a:r>
              <a:rPr lang="en-US" smtClean="0"/>
              <a:t> </a:t>
            </a:r>
            <a:r>
              <a:rPr lang="en-US" sz="1600" smtClean="0"/>
              <a:t>(11)</a:t>
            </a:r>
            <a:r>
              <a:rPr lang="en-US" smtClean="0"/>
              <a:t>.</a:t>
            </a:r>
          </a:p>
          <a:p>
            <a:pPr algn="just"/>
            <a:r>
              <a:rPr lang="en-US" smtClean="0"/>
              <a:t>Uma solução para o tratamento da hiperbilirrubinemia em recém nascidos de extremo baixo peso, que não seja a fototerapia, ainda deve ser a melhor opção </a:t>
            </a:r>
            <a:r>
              <a:rPr lang="en-US" sz="1600" smtClean="0"/>
              <a:t>(22,23)</a:t>
            </a:r>
            <a:r>
              <a:rPr lang="en-US" smtClean="0"/>
              <a:t>.</a:t>
            </a:r>
          </a:p>
          <a:p>
            <a:pPr algn="just"/>
            <a:endParaRPr lang="en-US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1138238" y="2528888"/>
            <a:ext cx="7313612" cy="4056062"/>
          </a:xfrm>
          <a:solidFill>
            <a:srgbClr val="FF66CC"/>
          </a:solidFill>
          <a:ln w="38100">
            <a:solidFill>
              <a:srgbClr val="FFFF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  </a:t>
            </a:r>
            <a:r>
              <a:rPr lang="pt-BR" sz="2000" b="1" smtClean="0">
                <a:solidFill>
                  <a:srgbClr val="0033CC"/>
                </a:solidFill>
              </a:rPr>
              <a:t>PONTOS CHAVES</a:t>
            </a:r>
          </a:p>
          <a:p>
            <a:r>
              <a:rPr lang="pt-BR" sz="2000" smtClean="0"/>
              <a:t>A segurança e eficácia da fototerapia não tem sido especificamente testado como uma droga em recém-nascido de extremo baixo peso</a:t>
            </a:r>
          </a:p>
          <a:p>
            <a:r>
              <a:rPr lang="pt-BR" sz="2000" smtClean="0"/>
              <a:t>A vulnerabilidade de uma criança a lesão oxidativa induzida pela luz deve ser considerado.</a:t>
            </a:r>
          </a:p>
          <a:p>
            <a:r>
              <a:rPr lang="pt-BR" sz="2000" smtClean="0"/>
              <a:t>O hematócrito de uma criança  pode afetar a eficácia da fototerapia, especialmente nos recém-nascidos de extremo baixo peso; um menor hematócrito  pode permitir uma maior penetração da luz.</a:t>
            </a:r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150" y="0"/>
            <a:ext cx="7759700" cy="1949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50" y="120650"/>
            <a:ext cx="8224838" cy="6237288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0" y="252413"/>
            <a:ext cx="8818563" cy="565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/>
            <a:r>
              <a:rPr lang="pt-BR" b="1">
                <a:solidFill>
                  <a:srgbClr val="0033CC"/>
                </a:solidFill>
              </a:rPr>
              <a:t>Melhores práticas</a:t>
            </a:r>
          </a:p>
          <a:p>
            <a:pPr defTabSz="914400"/>
            <a:r>
              <a:rPr lang="pt-BR" sz="1600" b="1">
                <a:solidFill>
                  <a:srgbClr val="0033CC"/>
                </a:solidFill>
              </a:rPr>
              <a:t>O que é prática corrente?</a:t>
            </a:r>
          </a:p>
          <a:p>
            <a:pPr defTabSz="914400"/>
            <a:r>
              <a:rPr lang="pt-BR" sz="1500"/>
              <a:t>-Neonatologistas devem considerar o uso fototerapia LED azul luz na faixa de comprimento de onda de 450-475 nm com irradiação mínima de pelo menos 8 a 10 mW / cm2 / nm como sendo a  mais eficaz para reduzir a bilirrubina total de soro / plasma (BT), minimizando os riscos de fototerapia e</a:t>
            </a:r>
          </a:p>
          <a:p>
            <a:pPr defTabSz="914400"/>
            <a:r>
              <a:rPr lang="pt-BR" sz="1500"/>
              <a:t>rastrear a resposta nos níveis de BT em série.</a:t>
            </a:r>
          </a:p>
          <a:p>
            <a:pPr defTabSz="914400"/>
            <a:r>
              <a:rPr lang="pt-BR" sz="1500"/>
              <a:t>-Para as crianças com hiperbilirrubinemia excessiva, fototerapia intensiva é aplicada a uma</a:t>
            </a:r>
          </a:p>
          <a:p>
            <a:pPr defTabSz="914400"/>
            <a:r>
              <a:rPr lang="pt-BR" sz="1500"/>
              <a:t>irradiância de cerca de 30 mW / cm2 / nm, enquanto considerando o uso da exsanguineotransfusão.</a:t>
            </a:r>
          </a:p>
          <a:p>
            <a:pPr defTabSz="914400"/>
            <a:r>
              <a:rPr lang="pt-BR" sz="1500"/>
              <a:t>-A eficácia da fototerapia na redução da BT depende da duração da exposição, comprimento de onda da luz usada e irradiância emitida. </a:t>
            </a:r>
          </a:p>
          <a:p>
            <a:pPr defTabSz="914400"/>
            <a:r>
              <a:rPr lang="pt-BR" sz="1600" b="1">
                <a:solidFill>
                  <a:srgbClr val="0033CC"/>
                </a:solidFill>
              </a:rPr>
              <a:t>Que mudanças  muda na prática corrente são susceptíveis de melhorar o resultado?</a:t>
            </a:r>
          </a:p>
          <a:p>
            <a:pPr defTabSz="914400"/>
            <a:r>
              <a:rPr lang="pt-BR" sz="1500"/>
              <a:t>-Os ensaios clínicos são necessários para determinar a "dosagem" ótima de fototerapia para bebês</a:t>
            </a:r>
          </a:p>
          <a:p>
            <a:pPr defTabSz="914400"/>
            <a:r>
              <a:rPr lang="pt-BR" sz="1500"/>
              <a:t>de acordo com a sua idade gestacional, peso ao nascer, BT, fatores de risco clínicos, e hematócrito para minimizar a potencial lesão celular induzida pela luz potencial e o risco de neurotoxicidade induzida por bilirrubina.</a:t>
            </a:r>
          </a:p>
          <a:p>
            <a:pPr defTabSz="914400"/>
            <a:r>
              <a:rPr lang="pt-BR" sz="1500"/>
              <a:t>-O uso de  fototerapia “ cíclica”" deve ser avaliada em um grande ensaio como uma opção para uso em tratamento de recém-nascidos de extremo baixo peso.</a:t>
            </a:r>
          </a:p>
          <a:p>
            <a:pPr defTabSz="914400"/>
            <a:r>
              <a:rPr lang="pt-BR" sz="1500"/>
              <a:t>-A utilização de compostos para inibir a produção de bilirrubina (por exemplo, protoporfirina de zinco entérica) devem ser avaliados em um grande ensaio como uma opção para o uso em crianças de extremo baixo peso.</a:t>
            </a:r>
          </a:p>
          <a:p>
            <a:pPr defTabSz="914400"/>
            <a:r>
              <a:rPr lang="pt-BR" sz="1500"/>
              <a:t>                                                                    </a:t>
            </a:r>
            <a:r>
              <a:rPr lang="pt-BR" sz="1500" b="1"/>
              <a:t>EM RESUMO</a:t>
            </a:r>
          </a:p>
          <a:p>
            <a:pPr algn="ctr" defTabSz="914400"/>
            <a:r>
              <a:rPr lang="pt-BR" sz="1500" b="1">
                <a:solidFill>
                  <a:srgbClr val="0033CC"/>
                </a:solidFill>
              </a:rPr>
              <a:t>A reavaliação dos parâmetros usados ​​para o uso de  fototerapia para recém-nascidos de extremo baixo peso reduzirá os possíveis riscos de lesão foto-oxidativa nestas crianças pequenas translúcidas.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3250" y="1714500"/>
            <a:ext cx="7285038" cy="2346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8163" y="0"/>
            <a:ext cx="55292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>
          <a:xfrm>
            <a:off x="746125" y="4197350"/>
            <a:ext cx="7313613" cy="868363"/>
          </a:xfrm>
        </p:spPr>
        <p:txBody>
          <a:bodyPr/>
          <a:lstStyle/>
          <a:p>
            <a:r>
              <a:rPr lang="pt-BR" sz="4000" smtClean="0">
                <a:solidFill>
                  <a:srgbClr val="0033CC"/>
                </a:solidFill>
              </a:rPr>
              <a:t>Nota do Editor do site, Dr. Paulo R. Margotto. Consultem também! Aqui e Agora!</a:t>
            </a:r>
            <a:br>
              <a:rPr lang="pt-BR" sz="4000" smtClean="0">
                <a:solidFill>
                  <a:srgbClr val="0033CC"/>
                </a:solidFill>
              </a:rPr>
            </a:br>
            <a:r>
              <a:rPr lang="pt-BR" sz="4000" smtClean="0">
                <a:solidFill>
                  <a:srgbClr val="0033CC"/>
                </a:solidFill>
              </a:rPr>
              <a:t/>
            </a:r>
            <a:br>
              <a:rPr lang="pt-BR" sz="4000" smtClean="0">
                <a:solidFill>
                  <a:srgbClr val="0033CC"/>
                </a:solidFill>
              </a:rPr>
            </a:br>
            <a:r>
              <a:rPr lang="pt-BR" sz="3200" smtClean="0">
                <a:solidFill>
                  <a:srgbClr val="FF3300"/>
                </a:solidFill>
              </a:rPr>
              <a:t>O USO DE ALTAS IRRADIÂNCIAS NOS RECÉM-NASCIDOS PRÉ-TERMOS EXTREMOS!CUIDADO!</a:t>
            </a:r>
          </a:p>
        </p:txBody>
      </p:sp>
      <p:pic>
        <p:nvPicPr>
          <p:cNvPr id="61444" name="Content Placeholder 3" descr="foto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5625" y="520700"/>
            <a:ext cx="2871788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Picture 5" descr="DSC009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576638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mtClean="0"/>
          </a:p>
        </p:txBody>
      </p:sp>
      <p:graphicFrame>
        <p:nvGraphicFramePr>
          <p:cNvPr id="63514" name="Group 26"/>
          <p:cNvGraphicFramePr>
            <a:graphicFrameLocks noGrp="1"/>
          </p:cNvGraphicFramePr>
          <p:nvPr/>
        </p:nvGraphicFramePr>
        <p:xfrm>
          <a:off x="914400" y="444500"/>
          <a:ext cx="7313613" cy="853440"/>
        </p:xfrm>
        <a:graphic>
          <a:graphicData uri="http://schemas.openxmlformats.org/drawingml/2006/table">
            <a:tbl>
              <a:tblPr/>
              <a:tblGrid>
                <a:gridCol w="2438400"/>
                <a:gridCol w="2436813"/>
                <a:gridCol w="243840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Uma abordagem para o manejo da hiperbilirrubinemia no prematuro menor que 35 semanas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Maisels MJ, Watcho JF, Buthani VK and Stevenson DK . Apresenta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Amanda A. Rocha, Aline N. Batista, Larissa R. S. de Oliveira, Jeanne B. da Silveira ,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3495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16700" y="735013"/>
            <a:ext cx="371475" cy="371475"/>
          </a:xfrm>
          <a:prstGeom prst="rect">
            <a:avLst/>
          </a:prstGeom>
          <a:noFill/>
        </p:spPr>
      </p:pic>
      <p:pic>
        <p:nvPicPr>
          <p:cNvPr id="63515" name="Picture 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1436688"/>
            <a:ext cx="7391400" cy="5089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pt-BR" smtClean="0">
                <a:solidFill>
                  <a:srgbClr val="0033CC"/>
                </a:solidFill>
              </a:rPr>
              <a:t>  As razões para esses achados não estão claras</a:t>
            </a:r>
          </a:p>
          <a:p>
            <a:r>
              <a:rPr lang="pt-BR" smtClean="0"/>
              <a:t>Mas os neonatos imaturos e muito pequenos possuem pele gelatinosa e fina, onde a luz vai penetrando facilmente e alcançando mais profundamente o subcutâneo;</a:t>
            </a:r>
          </a:p>
          <a:p>
            <a:r>
              <a:rPr lang="pt-BR" smtClean="0">
                <a:solidFill>
                  <a:srgbClr val="FF3300"/>
                </a:solidFill>
              </a:rPr>
              <a:t>Esta é uma evidencia que a fototerapia pode causar injuria oxidativa nas membranas celulares e DNA do prematuro;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1046163" y="660400"/>
            <a:ext cx="69199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2800" b="1">
                <a:solidFill>
                  <a:srgbClr val="FF3300"/>
                </a:solidFill>
              </a:rPr>
              <a:t>FOTOTERAPIA AGRESSIVA! CUIDADO!</a:t>
            </a:r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88913"/>
            <a:ext cx="8229600" cy="4411662"/>
          </a:xfrm>
        </p:spPr>
        <p:txBody>
          <a:bodyPr/>
          <a:lstStyle/>
          <a:p>
            <a:pPr marL="342900" indent="-342900" algn="ctr">
              <a:buFontTx/>
              <a:buNone/>
            </a:pPr>
            <a:r>
              <a:rPr lang="pt-BR" sz="2600" b="1" smtClean="0">
                <a:solidFill>
                  <a:srgbClr val="0033CC"/>
                </a:solidFill>
                <a:latin typeface="Constantia" pitchFamily="18" charset="0"/>
              </a:rPr>
              <a:t>A Academia Americana de Pediatria reconhece a necessidade de um </a:t>
            </a:r>
            <a:r>
              <a:rPr lang="pt-BR" sz="2600" b="1" i="1" smtClean="0">
                <a:solidFill>
                  <a:srgbClr val="0033CC"/>
                </a:solidFill>
                <a:latin typeface="Constantia" pitchFamily="18" charset="0"/>
              </a:rPr>
              <a:t>guideline</a:t>
            </a:r>
            <a:r>
              <a:rPr lang="pt-BR" sz="2600" b="1" smtClean="0">
                <a:solidFill>
                  <a:srgbClr val="0033CC"/>
                </a:solidFill>
                <a:latin typeface="Constantia" pitchFamily="18" charset="0"/>
              </a:rPr>
              <a:t> para RN&lt;35 semanas, mas  NECESSITA DE MAIS EVIDÊNCIAS</a:t>
            </a:r>
          </a:p>
          <a:p>
            <a:pPr marL="342900" indent="-342900" algn="ctr">
              <a:buFontTx/>
              <a:buNone/>
            </a:pPr>
            <a:r>
              <a:rPr lang="pt-BR" sz="1700" smtClean="0">
                <a:solidFill>
                  <a:schemeClr val="bg1"/>
                </a:solidFill>
                <a:latin typeface="Constantia" pitchFamily="18" charset="0"/>
              </a:rPr>
              <a:t>                       </a:t>
            </a:r>
            <a:r>
              <a:rPr lang="pt-BR" sz="2600" b="1" smtClean="0">
                <a:solidFill>
                  <a:srgbClr val="16D208"/>
                </a:solidFill>
                <a:latin typeface="Constantia" pitchFamily="18" charset="0"/>
              </a:rPr>
              <a:t>A recomendação é baseado em consenso</a:t>
            </a:r>
            <a:r>
              <a:rPr lang="pt-BR" sz="2600" smtClean="0">
                <a:solidFill>
                  <a:schemeClr val="accent2"/>
                </a:solidFill>
                <a:latin typeface="Constantia" pitchFamily="18" charset="0"/>
              </a:rPr>
              <a:t>.</a:t>
            </a:r>
          </a:p>
        </p:txBody>
      </p:sp>
      <p:sp>
        <p:nvSpPr>
          <p:cNvPr id="65539" name="Rectangle 2"/>
          <p:cNvSpPr>
            <a:spLocks noChangeArrowheads="1"/>
          </p:cNvSpPr>
          <p:nvPr/>
        </p:nvSpPr>
        <p:spPr bwMode="auto">
          <a:xfrm>
            <a:off x="0" y="44450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/>
            <a:endParaRPr lang="pt-BR" sz="4400">
              <a:solidFill>
                <a:srgbClr val="FFCC00"/>
              </a:solidFill>
            </a:endParaRPr>
          </a:p>
        </p:txBody>
      </p:sp>
      <p:sp>
        <p:nvSpPr>
          <p:cNvPr id="65540" name="Espaço Reservado para Conteúdo 2"/>
          <p:cNvSpPr>
            <a:spLocks/>
          </p:cNvSpPr>
          <p:nvPr/>
        </p:nvSpPr>
        <p:spPr bwMode="auto">
          <a:xfrm>
            <a:off x="468313" y="24050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defTabSz="914400"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pt-BR" sz="3000"/>
              <a:t>Devido ao aumento da mortalidade relatada em crianças com peso 501-750 g, parece prudente</a:t>
            </a:r>
            <a:r>
              <a:rPr lang="pt-BR" sz="3000">
                <a:solidFill>
                  <a:schemeClr val="bg1"/>
                </a:solidFill>
              </a:rPr>
              <a:t> </a:t>
            </a:r>
            <a:r>
              <a:rPr lang="pt-BR" sz="4000" b="1">
                <a:solidFill>
                  <a:srgbClr val="0033CC"/>
                </a:solidFill>
              </a:rPr>
              <a:t>iniciar a fototerapia com níveis mais baixos de irradiância</a:t>
            </a:r>
            <a:r>
              <a:rPr lang="pt-BR" sz="3000">
                <a:solidFill>
                  <a:schemeClr val="bg1"/>
                </a:solidFill>
              </a:rPr>
              <a:t> </a:t>
            </a:r>
            <a:r>
              <a:rPr lang="pt-BR" sz="3000"/>
              <a:t>e apenas aumentar seus níveis se para aumentar a área de superfície do lactente exposto à fototerapia, ou se A BLIRRUBINA TOTAL continua a subir.</a:t>
            </a:r>
          </a:p>
          <a:p>
            <a:pPr marL="273050" indent="-273050" defTabSz="914400"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endParaRPr lang="pt-BR" sz="30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97" name="Group 37"/>
          <p:cNvGraphicFramePr>
            <a:graphicFrameLocks noGrp="1"/>
          </p:cNvGraphicFramePr>
          <p:nvPr/>
        </p:nvGraphicFramePr>
        <p:xfrm>
          <a:off x="539750" y="1000125"/>
          <a:ext cx="7037388" cy="4370199"/>
        </p:xfrm>
        <a:graphic>
          <a:graphicData uri="http://schemas.openxmlformats.org/drawingml/2006/table">
            <a:tbl>
              <a:tblPr/>
              <a:tblGrid>
                <a:gridCol w="2346325"/>
                <a:gridCol w="2344738"/>
                <a:gridCol w="2346325"/>
              </a:tblGrid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FOTOTERAPIA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TRANSFUSÃO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106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IDADE GESTACIONAL (semanas)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BILIRRUBINA TOTAL SÉRICA PARA O INÍCIO DE FOTOTERAPIA (mg/dL)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BILIRRUBINA TOTAL SÉRICA (mg/dL)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&lt; 28 0/7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5-6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11-14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28 0/7 – 29 6/7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6-8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12-14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30 0/7 - 31 6/7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8-10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13-16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32 0/7 - 33 6/7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10-12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15-18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34 0/7 - 34 6/7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12-14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17-19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</a:tbl>
          </a:graphicData>
        </a:graphic>
      </p:graphicFrame>
      <p:sp>
        <p:nvSpPr>
          <p:cNvPr id="66596" name="CaixaDeTexto 4"/>
          <p:cNvSpPr txBox="1">
            <a:spLocks noChangeArrowheads="1"/>
          </p:cNvSpPr>
          <p:nvPr/>
        </p:nvSpPr>
        <p:spPr bwMode="auto">
          <a:xfrm>
            <a:off x="611188" y="138113"/>
            <a:ext cx="77771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2000" b="1">
                <a:solidFill>
                  <a:srgbClr val="0033CC"/>
                </a:solidFill>
                <a:latin typeface="Constantia" pitchFamily="18" charset="0"/>
              </a:rPr>
              <a:t>Sugestão de uso de fototerapia e de transfusão em crianças pré-termo &lt; 35 semanas de idade gestacional.</a:t>
            </a:r>
          </a:p>
        </p:txBody>
      </p:sp>
      <p:sp>
        <p:nvSpPr>
          <p:cNvPr id="66598" name="Rectangle 38"/>
          <p:cNvSpPr>
            <a:spLocks noChangeArrowheads="1"/>
          </p:cNvSpPr>
          <p:nvPr/>
        </p:nvSpPr>
        <p:spPr bwMode="auto">
          <a:xfrm>
            <a:off x="358775" y="6308725"/>
            <a:ext cx="802957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74551" tIns="85698" bIns="0" anchor="ctr">
            <a:spAutoFit/>
          </a:bodyPr>
          <a:lstStyle/>
          <a:p>
            <a:pPr algn="ctr">
              <a:buClr>
                <a:srgbClr val="0BD0D9"/>
              </a:buClr>
              <a:buSzPct val="95000"/>
              <a:buFont typeface="Wingdings 2" pitchFamily="18" charset="2"/>
              <a:buChar char=""/>
            </a:pPr>
            <a:r>
              <a:rPr lang="pt-BR" b="1"/>
              <a:t>AVALIAR O NÍVEL DE ALBUMINA SÉRICA DE TODAS AS CRIANÇAS.</a:t>
            </a:r>
          </a:p>
        </p:txBody>
      </p:sp>
      <p:sp>
        <p:nvSpPr>
          <p:cNvPr id="66599" name="Rectangle 39"/>
          <p:cNvSpPr>
            <a:spLocks noChangeArrowheads="1"/>
          </p:cNvSpPr>
          <p:nvPr/>
        </p:nvSpPr>
        <p:spPr bwMode="auto">
          <a:xfrm>
            <a:off x="0" y="5753100"/>
            <a:ext cx="8805863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pt-BR" sz="1600"/>
              <a:t>Descontinuar a fototerapia quando BTS estiver</a:t>
            </a:r>
            <a:r>
              <a:rPr lang="pt-BR" sz="1600">
                <a:solidFill>
                  <a:schemeClr val="bg1"/>
                </a:solidFill>
              </a:rPr>
              <a:t> </a:t>
            </a:r>
            <a:r>
              <a:rPr lang="pt-BR" sz="1600">
                <a:solidFill>
                  <a:srgbClr val="0033CC"/>
                </a:solidFill>
              </a:rPr>
              <a:t>1–2 mg/dl abaixo do nível que estava no início.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809625"/>
            <a:ext cx="8229600" cy="6048375"/>
          </a:xfrm>
        </p:spPr>
        <p:txBody>
          <a:bodyPr/>
          <a:lstStyle/>
          <a:p>
            <a:pPr marL="273050" indent="-273050"/>
            <a:r>
              <a:rPr lang="pt-BR" sz="2300" smtClean="0">
                <a:solidFill>
                  <a:srgbClr val="0033CC"/>
                </a:solidFill>
                <a:latin typeface="Constantia" pitchFamily="18" charset="0"/>
              </a:rPr>
              <a:t>Use o nível mais baixo de bilirrubina total (BT)sérica para crianças com maios risco de toxicidade pela bilirrubina</a:t>
            </a:r>
            <a:r>
              <a:rPr lang="pt-BR" sz="2300" smtClean="0">
                <a:solidFill>
                  <a:srgbClr val="FFFF00"/>
                </a:solidFill>
                <a:latin typeface="Constantia" pitchFamily="18" charset="0"/>
              </a:rPr>
              <a:t>.</a:t>
            </a:r>
          </a:p>
          <a:p>
            <a:pPr marL="273050" indent="-273050"/>
            <a:r>
              <a:rPr lang="pt-BR" sz="2300" smtClean="0">
                <a:latin typeface="Constantia" pitchFamily="18" charset="0"/>
              </a:rPr>
              <a:t>Após a decisão de início da fototerapia ou da transfusão, as crianças são consideradas </a:t>
            </a:r>
            <a:r>
              <a:rPr lang="pt-BR" sz="2300" b="1" smtClean="0">
                <a:latin typeface="Constantia" pitchFamily="18" charset="0"/>
              </a:rPr>
              <a:t>clinicamente instáveis</a:t>
            </a:r>
            <a:r>
              <a:rPr lang="pt-BR" sz="2300" smtClean="0">
                <a:latin typeface="Constantia" pitchFamily="18" charset="0"/>
              </a:rPr>
              <a:t> se elas apresentam uma ou mais das seguintes condições:</a:t>
            </a:r>
          </a:p>
          <a:p>
            <a:pPr marL="639763" lvl="1" indent="-246063"/>
            <a:r>
              <a:rPr lang="pt-BR" sz="2300" smtClean="0">
                <a:latin typeface="Constantia" pitchFamily="18" charset="0"/>
              </a:rPr>
              <a:t> </a:t>
            </a:r>
            <a:r>
              <a:rPr lang="pt-BR" sz="2300" smtClean="0">
                <a:solidFill>
                  <a:srgbClr val="FF3300"/>
                </a:solidFill>
                <a:latin typeface="Constantia" pitchFamily="18" charset="0"/>
              </a:rPr>
              <a:t>pH&lt; 7,15</a:t>
            </a:r>
          </a:p>
          <a:p>
            <a:pPr marL="639763" lvl="1" indent="-246063"/>
            <a:r>
              <a:rPr lang="pt-BR" sz="2300" smtClean="0">
                <a:solidFill>
                  <a:srgbClr val="FF3300"/>
                </a:solidFill>
                <a:latin typeface="Constantia" pitchFamily="18" charset="0"/>
              </a:rPr>
              <a:t>Hemocultura positiva nas primeiras 24h</a:t>
            </a:r>
          </a:p>
          <a:p>
            <a:pPr marL="639763" lvl="1" indent="-246063"/>
            <a:r>
              <a:rPr lang="pt-BR" sz="2300" smtClean="0">
                <a:solidFill>
                  <a:srgbClr val="FF3300"/>
                </a:solidFill>
                <a:latin typeface="Constantia" pitchFamily="18" charset="0"/>
              </a:rPr>
              <a:t>Apneia e bradicardia que requerem reanimação cardiorrespiratória nas 24h prévias</a:t>
            </a:r>
          </a:p>
          <a:p>
            <a:pPr marL="639763" lvl="1" indent="-246063"/>
            <a:r>
              <a:rPr lang="pt-BR" sz="2300" smtClean="0">
                <a:solidFill>
                  <a:srgbClr val="FF3300"/>
                </a:solidFill>
                <a:latin typeface="Constantia" pitchFamily="18" charset="0"/>
              </a:rPr>
              <a:t>Hipotensão que requer  tratamento nas 24h prévias</a:t>
            </a:r>
          </a:p>
          <a:p>
            <a:pPr marL="639763" lvl="1" indent="-246063"/>
            <a:r>
              <a:rPr lang="pt-BR" sz="2300" smtClean="0">
                <a:solidFill>
                  <a:srgbClr val="FF3300"/>
                </a:solidFill>
                <a:latin typeface="Constantia" pitchFamily="18" charset="0"/>
              </a:rPr>
              <a:t>Ventilação mecânica durante a amostragem sanguínea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635000" y="1122363"/>
            <a:ext cx="7593013" cy="56149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400" smtClean="0"/>
              <a:t>Um estudo recente, porém, veio para nos fazer repensar ou atentar sobre a icterícia neonatal, particularmente em neonatos com extremo baixo peso ao nascimento.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1400" smtClean="0"/>
              <a:t>           (Morris BH et. al. Aggressive vs </a:t>
            </a:r>
            <a:r>
              <a:rPr lang="en-US" sz="1400" smtClean="0"/>
              <a:t>conservative phototherapy for infants with extremely low birth weight, 2008).</a:t>
            </a:r>
            <a:endParaRPr lang="pt-BR" sz="1400" smtClean="0"/>
          </a:p>
          <a:p>
            <a:pPr>
              <a:lnSpc>
                <a:spcPct val="80000"/>
              </a:lnSpc>
            </a:pPr>
            <a:r>
              <a:rPr lang="pt-BR" sz="1400" smtClean="0"/>
              <a:t>Comparou-se fototerapia agressiva X conservadora em neonatos com extremo baixo peso ao nascimento.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Fototerapia agressiva reduziu significativamente as taxas de comprometimento neurológico.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Porém, as taxas de mortalidade foram incrementadas quando avaliados neonatos entre 501 e 750g (risco relativo de 1,19).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sz="1400" smtClean="0"/>
              <a:t>                                                     </a:t>
            </a:r>
            <a:r>
              <a:rPr lang="pt-BR" sz="3200" b="1" smtClean="0">
                <a:solidFill>
                  <a:srgbClr val="FF3300"/>
                </a:solidFill>
              </a:rPr>
              <a:t>Ou seja...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A probabilidade de complicações neurológicas foi reduzida com o uso de fototerapia agressiva em ambos os grupos (501 a 750g e 751 a 1000g)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sz="1400" smtClean="0"/>
              <a:t>					MAS</a:t>
            </a:r>
          </a:p>
          <a:p>
            <a:pPr algn="ctr">
              <a:lnSpc>
                <a:spcPct val="80000"/>
              </a:lnSpc>
            </a:pPr>
            <a:r>
              <a:rPr lang="pt-BR" sz="1400" b="1" smtClean="0">
                <a:solidFill>
                  <a:srgbClr val="FF3300"/>
                </a:solidFill>
              </a:rPr>
              <a:t>taxas de mortalidade foram incrementadas quando avaliados neonatos entre 501 e 750g (risco relativo de 1,19; IC a 95%:1,01-1,39), com probabilidade estimada de 99% de aumento de mortalidade(Tyson et al, 2012)</a:t>
            </a:r>
          </a:p>
          <a:p>
            <a:pPr algn="ctr">
              <a:lnSpc>
                <a:spcPct val="80000"/>
              </a:lnSpc>
            </a:pPr>
            <a:endParaRPr lang="pt-BR" sz="1400" b="1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</a:pPr>
            <a:endParaRPr lang="pt-BR" sz="1400" b="1" smtClean="0">
              <a:solidFill>
                <a:srgbClr val="FF3300"/>
              </a:solidFill>
            </a:endParaRPr>
          </a:p>
        </p:txBody>
      </p:sp>
      <p:graphicFrame>
        <p:nvGraphicFramePr>
          <p:cNvPr id="67610" name="Group 26"/>
          <p:cNvGraphicFramePr>
            <a:graphicFrameLocks noGrp="1"/>
          </p:cNvGraphicFramePr>
          <p:nvPr/>
        </p:nvGraphicFramePr>
        <p:xfrm>
          <a:off x="1390650" y="422275"/>
          <a:ext cx="6996113" cy="853440"/>
        </p:xfrm>
        <a:graphic>
          <a:graphicData uri="http://schemas.openxmlformats.org/drawingml/2006/table">
            <a:tbl>
              <a:tblPr/>
              <a:tblGrid>
                <a:gridCol w="2332038"/>
                <a:gridCol w="2332037"/>
                <a:gridCol w="2332038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Editorial-Fototerapia para o pr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-termo extremo-Haja luz - mas deveria ser menos?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Hansen TWR. Apresenta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Larissa R. S. Oliveira, Jeanne B. da Silveira, Aline N. Batista e Amanda A. Rocha,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oudy Old Style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7591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4500" y="5857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3600" b="1" smtClean="0">
                <a:solidFill>
                  <a:srgbClr val="FF3300"/>
                </a:solidFill>
              </a:rPr>
              <a:t>Precisamos começar a pensar na fototerapia como uma droga que deve ser administrada na dose adequada</a:t>
            </a:r>
            <a:r>
              <a:rPr lang="pt-BR" sz="3600" smtClean="0">
                <a:solidFill>
                  <a:srgbClr val="FF3300"/>
                </a:solidFill>
              </a:rPr>
              <a:t>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3600" smtClean="0">
                <a:solidFill>
                  <a:srgbClr val="FF3300"/>
                </a:solidFill>
              </a:rPr>
              <a:t>(Morris BH et. al, 2008; Tyson JE et. al, </a:t>
            </a:r>
            <a:r>
              <a:rPr lang="en-US" sz="3600" smtClean="0">
                <a:solidFill>
                  <a:srgbClr val="FF3300"/>
                </a:solidFill>
              </a:rPr>
              <a:t>2012)</a:t>
            </a:r>
            <a:endParaRPr lang="pt-BR" sz="360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pt-BR" b="1" smtClean="0">
                <a:solidFill>
                  <a:srgbClr val="FF3300"/>
                </a:solidFill>
              </a:rPr>
              <a:t>As decisões sobre o tratamento devem ser estar de acordo com os caprichos do médico assistente</a:t>
            </a:r>
          </a:p>
          <a:p>
            <a:pPr>
              <a:buFontTx/>
              <a:buNone/>
            </a:pPr>
            <a:r>
              <a:rPr lang="pt-BR" b="1" smtClean="0"/>
              <a:t>			                      OU</a:t>
            </a:r>
          </a:p>
          <a:p>
            <a:pPr algn="ctr">
              <a:buFontTx/>
              <a:buNone/>
            </a:pPr>
            <a:r>
              <a:rPr lang="pt-BR" b="1" smtClean="0">
                <a:solidFill>
                  <a:srgbClr val="0033CC"/>
                </a:solidFill>
              </a:rPr>
              <a:t>Os bebês estariam melhor assistidos com condutas mais uniformes?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/>
          </p:nvPr>
        </p:nvSpPr>
        <p:spPr>
          <a:xfrm>
            <a:off x="0" y="404813"/>
            <a:ext cx="8229600" cy="1066800"/>
          </a:xfrm>
        </p:spPr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Obrigado!</a:t>
            </a: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179388" y="6216650"/>
            <a:ext cx="86229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dirty="0" err="1">
                <a:solidFill>
                  <a:srgbClr val="000099"/>
                </a:solidFill>
              </a:rPr>
              <a:t>Enfer</a:t>
            </a:r>
            <a:r>
              <a:rPr lang="pt-BR" dirty="0">
                <a:solidFill>
                  <a:srgbClr val="000099"/>
                </a:solidFill>
              </a:rPr>
              <a:t>, </a:t>
            </a:r>
            <a:r>
              <a:rPr lang="pt-BR" dirty="0" err="1">
                <a:solidFill>
                  <a:srgbClr val="000099"/>
                </a:solidFill>
              </a:rPr>
              <a:t>Ludmyla</a:t>
            </a:r>
            <a:r>
              <a:rPr lang="pt-BR" dirty="0">
                <a:solidFill>
                  <a:srgbClr val="000099"/>
                </a:solidFill>
              </a:rPr>
              <a:t>,DRS. </a:t>
            </a:r>
            <a:r>
              <a:rPr lang="pt-BR" dirty="0" err="1">
                <a:solidFill>
                  <a:srgbClr val="000099"/>
                </a:solidFill>
              </a:rPr>
              <a:t>Giane</a:t>
            </a:r>
            <a:r>
              <a:rPr lang="pt-BR" dirty="0">
                <a:solidFill>
                  <a:srgbClr val="000099"/>
                </a:solidFill>
              </a:rPr>
              <a:t>, Marta DR Moura, Paulo R. Margotto</a:t>
            </a:r>
            <a:r>
              <a:rPr lang="pt-BR">
                <a:solidFill>
                  <a:srgbClr val="000099"/>
                </a:solidFill>
              </a:rPr>
              <a:t>, </a:t>
            </a:r>
            <a:r>
              <a:rPr lang="pt-BR" smtClean="0">
                <a:solidFill>
                  <a:srgbClr val="000099"/>
                </a:solidFill>
              </a:rPr>
              <a:t>Fernanda, </a:t>
            </a:r>
            <a:r>
              <a:rPr lang="pt-BR" dirty="0">
                <a:solidFill>
                  <a:srgbClr val="000099"/>
                </a:solidFill>
              </a:rPr>
              <a:t>Kate </a:t>
            </a:r>
          </a:p>
          <a:p>
            <a:pPr algn="ctr"/>
            <a:r>
              <a:rPr lang="pt-BR" dirty="0">
                <a:solidFill>
                  <a:srgbClr val="000099"/>
                </a:solidFill>
              </a:rPr>
              <a:t>E Fernanda Arantes</a:t>
            </a:r>
          </a:p>
        </p:txBody>
      </p:sp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8748713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Inkwell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</a:majorFont>
      <a:minorFont>
        <a:latin typeface="Goudy Old Style"/>
        <a:ea typeface=""/>
        <a:cs typeface=""/>
        <a:font script="Jpan" typeface="ＭＳ 明朝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Inkwell.thmx</Template>
  <TotalTime>16727</TotalTime>
  <Words>2543</Words>
  <Application>Microsoft Macintosh PowerPoint</Application>
  <PresentationFormat>Apresentação na tela (4:3)</PresentationFormat>
  <Paragraphs>158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5" baseType="lpstr">
      <vt:lpstr>Inkwell</vt:lpstr>
      <vt:lpstr>Slide 1</vt:lpstr>
      <vt:lpstr>Introdução</vt:lpstr>
      <vt:lpstr>O Uso de fototerapia em RNs de Extremo Baixo Peso</vt:lpstr>
      <vt:lpstr>O Uso de fototerapia em RNs de Extremo Baixo Peso</vt:lpstr>
      <vt:lpstr>O Uso de fototerapia em RNs de Extremo Baixo Peso</vt:lpstr>
      <vt:lpstr>O Uso de fototerapia em RNs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Vulnerabilidade dos neonatos de extremo baixo peso</vt:lpstr>
      <vt:lpstr>Conclusão e discussão</vt:lpstr>
      <vt:lpstr>Conclusão e discussão</vt:lpstr>
      <vt:lpstr>Slide 20</vt:lpstr>
      <vt:lpstr>Slide 21</vt:lpstr>
      <vt:lpstr>Slide 22</vt:lpstr>
      <vt:lpstr>Slide 23</vt:lpstr>
      <vt:lpstr>Slide 24</vt:lpstr>
      <vt:lpstr>Nota do Editor do site, Dr. Paulo R. Margotto. Consultem também! Aqui e Agora!  O USO DE ALTAS IRRADIÂNCIAS NOS RECÉM-NASCIDOS PRÉ-TERMOS EXTREMOS!CUIDADO!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revista: Fototerapia e o risco de lesão foto-oxidativa em recém-nascidos de extremo baixo peso</dc:title>
  <dc:creator>Fernanda Alves</dc:creator>
  <cp:lastModifiedBy>Paulo</cp:lastModifiedBy>
  <cp:revision>52</cp:revision>
  <dcterms:created xsi:type="dcterms:W3CDTF">2016-07-28T21:47:29Z</dcterms:created>
  <dcterms:modified xsi:type="dcterms:W3CDTF">2016-08-24T01:21:20Z</dcterms:modified>
</cp:coreProperties>
</file>