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0"/>
  </p:notesMasterIdLst>
  <p:sldIdLst>
    <p:sldId id="256" r:id="rId2"/>
    <p:sldId id="258" r:id="rId3"/>
    <p:sldId id="272" r:id="rId4"/>
    <p:sldId id="270" r:id="rId5"/>
    <p:sldId id="274" r:id="rId6"/>
    <p:sldId id="269" r:id="rId7"/>
    <p:sldId id="273" r:id="rId8"/>
    <p:sldId id="275" r:id="rId9"/>
    <p:sldId id="276" r:id="rId10"/>
    <p:sldId id="277" r:id="rId11"/>
    <p:sldId id="278" r:id="rId12"/>
    <p:sldId id="279" r:id="rId13"/>
    <p:sldId id="280" r:id="rId14"/>
    <p:sldId id="282" r:id="rId15"/>
    <p:sldId id="281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4" r:id="rId24"/>
    <p:sldId id="295" r:id="rId25"/>
    <p:sldId id="296" r:id="rId26"/>
    <p:sldId id="290" r:id="rId27"/>
    <p:sldId id="291" r:id="rId28"/>
    <p:sldId id="292" r:id="rId29"/>
    <p:sldId id="293" r:id="rId30"/>
    <p:sldId id="297" r:id="rId31"/>
    <p:sldId id="298" r:id="rId32"/>
    <p:sldId id="299" r:id="rId33"/>
    <p:sldId id="300" r:id="rId34"/>
    <p:sldId id="301" r:id="rId35"/>
    <p:sldId id="303" r:id="rId36"/>
    <p:sldId id="306" r:id="rId37"/>
    <p:sldId id="325" r:id="rId38"/>
    <p:sldId id="304" r:id="rId39"/>
    <p:sldId id="320" r:id="rId40"/>
    <p:sldId id="312" r:id="rId41"/>
    <p:sldId id="321" r:id="rId42"/>
    <p:sldId id="318" r:id="rId43"/>
    <p:sldId id="319" r:id="rId44"/>
    <p:sldId id="317" r:id="rId45"/>
    <p:sldId id="322" r:id="rId46"/>
    <p:sldId id="323" r:id="rId47"/>
    <p:sldId id="324" r:id="rId48"/>
    <p:sldId id="326" r:id="rId49"/>
    <p:sldId id="307" r:id="rId50"/>
    <p:sldId id="308" r:id="rId51"/>
    <p:sldId id="332" r:id="rId52"/>
    <p:sldId id="330" r:id="rId53"/>
    <p:sldId id="331" r:id="rId54"/>
    <p:sldId id="327" r:id="rId55"/>
    <p:sldId id="328" r:id="rId56"/>
    <p:sldId id="268" r:id="rId57"/>
    <p:sldId id="333" r:id="rId58"/>
    <p:sldId id="334" r:id="rId5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Seção Padrão" id="{D1E484E5-75BD-4E3D-9CF9-A14FA9529F9B}">
          <p14:sldIdLst>
            <p14:sldId id="256"/>
            <p14:sldId id="258"/>
            <p14:sldId id="272"/>
            <p14:sldId id="270"/>
            <p14:sldId id="274"/>
            <p14:sldId id="269"/>
            <p14:sldId id="273"/>
            <p14:sldId id="275"/>
            <p14:sldId id="276"/>
            <p14:sldId id="277"/>
            <p14:sldId id="278"/>
            <p14:sldId id="279"/>
            <p14:sldId id="280"/>
            <p14:sldId id="282"/>
            <p14:sldId id="281"/>
            <p14:sldId id="283"/>
            <p14:sldId id="284"/>
            <p14:sldId id="285"/>
            <p14:sldId id="286"/>
            <p14:sldId id="287"/>
            <p14:sldId id="288"/>
            <p14:sldId id="289"/>
            <p14:sldId id="294"/>
            <p14:sldId id="295"/>
            <p14:sldId id="296"/>
            <p14:sldId id="290"/>
            <p14:sldId id="291"/>
            <p14:sldId id="292"/>
            <p14:sldId id="293"/>
            <p14:sldId id="297"/>
            <p14:sldId id="298"/>
            <p14:sldId id="299"/>
            <p14:sldId id="300"/>
            <p14:sldId id="301"/>
            <p14:sldId id="303"/>
            <p14:sldId id="306"/>
            <p14:sldId id="325"/>
            <p14:sldId id="304"/>
            <p14:sldId id="320"/>
            <p14:sldId id="312"/>
            <p14:sldId id="321"/>
            <p14:sldId id="318"/>
            <p14:sldId id="319"/>
            <p14:sldId id="317"/>
            <p14:sldId id="322"/>
            <p14:sldId id="323"/>
            <p14:sldId id="324"/>
            <p14:sldId id="326"/>
            <p14:sldId id="307"/>
            <p14:sldId id="308"/>
          </p14:sldIdLst>
        </p14:section>
        <p14:section name="Seção sem Título" id="{79C62B7B-78E5-4435-8F0C-FBE66530DD56}">
          <p14:sldIdLst>
            <p14:sldId id="332"/>
            <p14:sldId id="330"/>
            <p14:sldId id="331"/>
            <p14:sldId id="327"/>
            <p14:sldId id="328"/>
            <p14:sldId id="268"/>
            <p14:sldId id="333"/>
            <p14:sldId id="33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B0685EA-C9FC-443C-A036-68D40E10115A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B7CB2C0-9222-4900-ACDB-1893E5FBBD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95366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1638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E06008-A696-40E6-84E9-DFA511DE6E30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1843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612E5C8-F6AD-4F7E-A95E-6D4502A9052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2048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ABC60D-DA16-4E4C-85ED-16A8B439C3D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225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078B9DB-6B05-4F4F-B883-8827B515164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ramo da medicina intensiva, uma vez que trata de pacientes que estão extremamente doentes, cuja condição clínica é instável ou potencialmente instável, constituindo uma ameaça imediata ou potencial à vida.</a:t>
            </a:r>
          </a:p>
        </p:txBody>
      </p:sp>
      <p:sp>
        <p:nvSpPr>
          <p:cNvPr id="245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FA8FEB-DC2C-4597-9A8E-C01EF4D6BAD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2662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31F09E-3F1B-45CA-BEA5-B15CA2D628B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2867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FA8E990-10A6-4D59-ADE7-ABD51D1587E8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3072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E28E8A6-FB7E-4D07-8382-1789FA0F72D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3277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02698B-727B-41EF-9F33-237330F34ED8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3481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C784BBC-B1E1-4E37-8626-2F216EFE29F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3686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47932C4-E9B4-4A92-BD71-6F036AA03D0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3891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BDF112E-FB61-4B4C-AEDD-00A14F822B4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4096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E57D5D-9042-433F-9076-DFB15B126E2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4301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389D60-DC9B-4C08-976A-5F7638195A5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4505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C94692E-06EA-4BCF-8BF6-A99DE96AF24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4710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3039F9-9E45-4698-9AC5-FC5EE35E966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4915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B55F9C7-BFE1-4A24-901A-08682CF9B45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5120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BA7020-3B5A-40FE-9889-D1D1AC815CE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5325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E12287-FB95-4C5D-AFCE-2CB2014855C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5529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A61177D-62E5-4651-9B23-AEB649DC5B1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É um período de transição entre a vida fetal e a pós-natal. </a:t>
            </a:r>
          </a:p>
          <a:p>
            <a:pPr>
              <a:spcBef>
                <a:spcPct val="0"/>
              </a:spcBef>
            </a:pPr>
            <a:r>
              <a:rPr lang="pt-BR" smtClean="0"/>
              <a:t>Período de grande susceptibilidade, com fisiologia e patologias próprias. </a:t>
            </a:r>
          </a:p>
        </p:txBody>
      </p:sp>
      <p:sp>
        <p:nvSpPr>
          <p:cNvPr id="5734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9E7837F-BC29-4A58-936D-6A813C470BF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a liv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D66A3-F523-439C-B05F-4EAE65F28499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7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36600-68D0-44D2-95A9-B813E6DCA4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010E2-0479-4BFB-89A2-1991AF2C8010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ECCF1-CBEB-404C-AC19-5B96400645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a liv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B96DA-5CDC-4D86-95BC-C7AD30BFE4E7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2C97F-EF68-4304-8F38-D577719159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2A288-E1ED-494D-BE30-1BDAC498371B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163AC-17EF-4061-9F97-ECA977DB95D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F0AF9-82AC-496F-868E-25F68093A45B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2309C-8E3B-4B2C-BA8D-94D1C8EEDA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2CEE0-1480-41AB-97AC-AABD5A941646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BF42F-E472-48D4-86B0-BF43A82ECD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E718E-29C2-4932-84F2-DBD47D3C5704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672D9-4DD4-4821-B77E-DF6090B1FF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7E23A-EE4A-4619-A971-3D22F202F656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89A9E-CDCF-41C2-BA02-30A85CDB28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A2A14-0194-44D9-8288-5872D30318E7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F65E2-0FD3-4AA3-8009-D328067721E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AD82D-4CE5-41FF-80C6-1E8FF29D6963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54F6A-2C0D-4276-86A4-609A4FBCDE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80871-5E01-4AED-B3E4-42BC94717667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FC012-A05A-4374-ACB0-4A44D16CB3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a livre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BA00A8-8D0E-4AB8-8A2A-689654E2F3B9}" type="datetimeFigureOut">
              <a:rPr lang="pt-BR"/>
              <a:pPr>
                <a:defRPr/>
              </a:pPr>
              <a:t>23/08/2013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A9A930-ED64-43DF-86C4-8DD89E2652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7" r:id="rId3"/>
    <p:sldLayoutId id="2147483694" r:id="rId4"/>
    <p:sldLayoutId id="2147483698" r:id="rId5"/>
    <p:sldLayoutId id="2147483693" r:id="rId6"/>
    <p:sldLayoutId id="2147483692" r:id="rId7"/>
    <p:sldLayoutId id="2147483699" r:id="rId8"/>
    <p:sldLayoutId id="2147483700" r:id="rId9"/>
    <p:sldLayoutId id="2147483691" r:id="rId10"/>
    <p:sldLayoutId id="214748369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fontAlgn="base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fontAlgn="base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url?sa=i&amp;source=images&amp;cd=&amp;cad=rja&amp;docid=0deR8eR-yVpsAM&amp;tbnid=54dzDyt3tPwKAM:&amp;ved=0CAgQjRwwAA&amp;url=http://yasalud.com/ictericia-neonatal/&amp;ei=YXoJUsXAEcjm2AXZwYCYBA&amp;psig=AFQjCNFkUdqhjI4Kdq8YOWQdWwlLdSO9ww&amp;ust=137643926537197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url?sa=i&amp;source=images&amp;cd=&amp;cad=rja&amp;docid=0deR8eR-yVpsAM&amp;tbnid=54dzDyt3tPwKAM:&amp;ved=0CAgQjRwwAA&amp;url=http://yasalud.com/ictericia-neonatal/&amp;ei=YXoJUsXAEcjm2AXZwYCYBA&amp;psig=AFQjCNFkUdqhjI4Kdq8YOWQdWwlLdSO9ww&amp;ust=1376439265371970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url?sa=i&amp;source=images&amp;cd=&amp;cad=rja&amp;docid=0deR8eR-yVpsAM&amp;tbnid=54dzDyt3tPwKAM:&amp;ved=0CAUQjRw&amp;url=http://www.ciruroped.com/pat_icte.html&amp;ei=dXoJUuPsGpPc8ASPh4DYBA&amp;psig=AFQjCNFkUdqhjI4Kdq8YOWQdWwlLdSO9ww&amp;ust=1376439265371970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url?sa=i&amp;source=images&amp;cd=&amp;cad=rja&amp;docid=0deR8eR-yVpsAM&amp;tbnid=54dzDyt3tPwKAM:&amp;ved=0CAUQjRw&amp;url=http://www.clinicadam.com/imagenes-de-salud/17092.html&amp;ei=i3oJUsqjGYfq8gTrpYCQCg&amp;psig=AFQjCNFkUdqhjI4Kdq8YOWQdWwlLdSO9ww&amp;ust=1376439265371970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url?sa=i&amp;source=images&amp;cd=&amp;cad=rja&amp;docid=0deR8eR-yVpsAM&amp;tbnid=54dzDyt3tPwKAM:&amp;ved=0CAUQjRw&amp;url=http://www.clinicadam.com/imagenes-de-salud/17092.html&amp;ei=i3oJUsqjGYfq8gTrpYCQCg&amp;psig=AFQjCNFkUdqhjI4Kdq8YOWQdWwlLdSO9ww&amp;ust=1376439265371970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.br/url?sa=i&amp;source=images&amp;cd=&amp;cad=rja&amp;docid=0deR8eR-yVpsAM&amp;tbnid=54dzDyt3tPwKAM:&amp;ved=0CAUQjRw&amp;url=http://www.ciruroped.com/pat_icte.html&amp;ei=dXoJUuPsGpPc8ASPh4DYBA&amp;psig=AFQjCNFkUdqhjI4Kdq8YOWQdWwlLdSO9ww&amp;ust=1376439265371970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em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07704" y="2492896"/>
            <a:ext cx="6912768" cy="230124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Hiperbilirrubinemia</a:t>
            </a:r>
            <a:br>
              <a:rPr lang="pt-BR" dirty="0" smtClean="0"/>
            </a:br>
            <a:r>
              <a:rPr lang="pt-BR" dirty="0" smtClean="0"/>
              <a:t>neonatal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810500" cy="1393825"/>
          </a:xfrm>
        </p:spPr>
        <p:txBody>
          <a:bodyPr/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HOSPITAL MATERNO INFANTIL DE BRASÍLIA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 DE RESIDÊNCIA MÉDICA EM PEDIATRIA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UNIDADE DE NEONATOLOGIA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9" name="CaixaDeTexto 3"/>
          <p:cNvSpPr txBox="1">
            <a:spLocks noChangeArrowheads="1"/>
          </p:cNvSpPr>
          <p:nvPr/>
        </p:nvSpPr>
        <p:spPr bwMode="auto">
          <a:xfrm>
            <a:off x="4724927" y="4310413"/>
            <a:ext cx="331372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dirty="0" smtClean="0"/>
              <a:t>Apresentação: </a:t>
            </a:r>
            <a:r>
              <a:rPr lang="pt-BR" dirty="0" err="1" smtClean="0"/>
              <a:t>Táiná</a:t>
            </a:r>
            <a:r>
              <a:rPr lang="pt-BR" dirty="0" smtClean="0"/>
              <a:t> Garcia</a:t>
            </a:r>
          </a:p>
          <a:p>
            <a:r>
              <a:rPr lang="pt-BR" dirty="0" smtClean="0">
                <a:hlinkClick r:id="rId2"/>
              </a:rPr>
              <a:t>www.paulomargotto.com.br</a:t>
            </a:r>
            <a:r>
              <a:rPr lang="pt-BR" dirty="0" smtClean="0"/>
              <a:t> </a:t>
            </a:r>
          </a:p>
          <a:p>
            <a:r>
              <a:rPr lang="pt-BR" dirty="0" smtClean="0"/>
              <a:t>Brasília, 22 de agosto de 2013</a:t>
            </a:r>
            <a:endParaRPr lang="pt-BR" dirty="0"/>
          </a:p>
        </p:txBody>
      </p:sp>
      <p:pic>
        <p:nvPicPr>
          <p:cNvPr id="14340" name="Picture 6" descr="https://encrypted-tbn0.gstatic.com/images?q=tbn:ANd9GcT-yu8jmq0yAF1w3Likk83fbxtD3XX9iZGWx1IJd8jzK75s8mELG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10025"/>
            <a:ext cx="3671887" cy="244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416" y="5472114"/>
            <a:ext cx="2187606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2" y="24481"/>
            <a:ext cx="9144000" cy="13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Introdução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08100"/>
            <a:ext cx="7931150" cy="48577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i="1" smtClean="0"/>
              <a:t>	</a:t>
            </a:r>
          </a:p>
          <a:p>
            <a:pPr>
              <a:buFont typeface="Wingdings 2" pitchFamily="18" charset="2"/>
              <a:buNone/>
            </a:pPr>
            <a:r>
              <a:rPr lang="pt-BR" i="1" smtClean="0"/>
              <a:t>	“A icterícia é a coloração amarelada da pele, mucosas e escleróticas devido a uma concentração elevada de bilirrubinas séricas que surge pela incapacidade do fígado em conjugá-las.”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</p:txBody>
      </p:sp>
      <p:pic>
        <p:nvPicPr>
          <p:cNvPr id="15363" name="Picture 20" descr="http://img.yasalud.com/2009/11/Ictericia-neonatal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4254500"/>
            <a:ext cx="234315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Introdução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28775"/>
            <a:ext cx="8748712" cy="4752975"/>
          </a:xfrm>
        </p:spPr>
        <p:txBody>
          <a:bodyPr/>
          <a:lstStyle/>
          <a:p>
            <a:r>
              <a:rPr lang="pt-BR" sz="2600" dirty="0" smtClean="0"/>
              <a:t>A </a:t>
            </a:r>
            <a:r>
              <a:rPr lang="pt-BR" sz="2600" dirty="0" err="1" smtClean="0"/>
              <a:t>hiperbilirrubinemia</a:t>
            </a:r>
            <a:r>
              <a:rPr lang="pt-BR" sz="2600" dirty="0" smtClean="0"/>
              <a:t> neonatal é provavelmente o diagnóstico clínico mais comum no recém nascido hígido;</a:t>
            </a:r>
          </a:p>
          <a:p>
            <a:endParaRPr lang="pt-BR" sz="2600" dirty="0" smtClean="0"/>
          </a:p>
          <a:p>
            <a:r>
              <a:rPr lang="pt-BR" sz="2600" dirty="0" smtClean="0"/>
              <a:t>Atinge cerca de 25-70% dos RNs à termo;</a:t>
            </a:r>
          </a:p>
          <a:p>
            <a:endParaRPr lang="pt-BR" sz="2600" dirty="0" smtClean="0"/>
          </a:p>
          <a:p>
            <a:r>
              <a:rPr lang="pt-BR" sz="2600" dirty="0" smtClean="0"/>
              <a:t>Apresenta evolução favorável na maioria das vezes;</a:t>
            </a:r>
          </a:p>
          <a:p>
            <a:endParaRPr lang="pt-BR" sz="2600" dirty="0" smtClean="0"/>
          </a:p>
          <a:p>
            <a:r>
              <a:rPr lang="pt-BR" sz="2600" dirty="0" smtClean="0"/>
              <a:t>É imperativo descartar qualquer situação patológica.</a:t>
            </a:r>
          </a:p>
          <a:p>
            <a:endParaRPr lang="pt-BR" i="1" dirty="0" smtClean="0"/>
          </a:p>
          <a:p>
            <a:pPr>
              <a:buFont typeface="Wingdings 2" pitchFamily="18" charset="2"/>
              <a:buNone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Metabolismo da Bilirrubina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08100"/>
            <a:ext cx="7931150" cy="55499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pt-BR" sz="2500" smtClean="0"/>
              <a:t>Várias são as limitações do metabolismo da bilirrubina que explicam a icterícia no RN de termo saudável, tais como sobrecarga de bilirrubina ao hepatócito e a menor capacidade de captação, conjugação e excreção hepática da bilirrubina.</a:t>
            </a:r>
          </a:p>
          <a:p>
            <a:pPr>
              <a:spcAft>
                <a:spcPts val="600"/>
              </a:spcAft>
            </a:pPr>
            <a:r>
              <a:rPr lang="pt-BR" sz="2500" smtClean="0"/>
              <a:t>O neonato produz 2 a 3 vezes mais bilirrubina do que o adulto, devido a menor vida média das hemácias (70 a 90 dias) e à maior quantidade de hemoglobina.</a:t>
            </a:r>
          </a:p>
          <a:p>
            <a:pPr>
              <a:spcAft>
                <a:spcPts val="600"/>
              </a:spcAft>
            </a:pPr>
            <a:r>
              <a:rPr lang="pt-BR" sz="2500" smtClean="0"/>
              <a:t>O RN de termo tem uma produção diária de 8 a 10 mg/kg.</a:t>
            </a:r>
          </a:p>
          <a:p>
            <a:pPr>
              <a:spcAft>
                <a:spcPts val="600"/>
              </a:spcAft>
            </a:pPr>
            <a:endParaRPr lang="pt-BR" sz="2500" smtClean="0"/>
          </a:p>
          <a:p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Metabolismo da Bilirrubina</a:t>
            </a:r>
          </a:p>
        </p:txBody>
      </p:sp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08100"/>
            <a:ext cx="7931150" cy="5549900"/>
          </a:xfrm>
        </p:spPr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600" dirty="0" smtClean="0"/>
              <a:t>A bilirrubina forma-se essencialmente pela degradação da hemoglobina.</a:t>
            </a:r>
          </a:p>
          <a:p>
            <a:pPr marL="420624" indent="-384048" fontAlgn="auto"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600" dirty="0" smtClean="0"/>
              <a:t>Do produto desta degradação surge o HEME que passa por um processo </a:t>
            </a:r>
            <a:r>
              <a:rPr lang="pt-BR" sz="2600" dirty="0" err="1" smtClean="0"/>
              <a:t>catabólico</a:t>
            </a:r>
            <a:r>
              <a:rPr lang="pt-BR" sz="2600" dirty="0" smtClean="0"/>
              <a:t> resultando na formação da biliverdina (P450 </a:t>
            </a:r>
            <a:r>
              <a:rPr lang="pt-BR" sz="2600" dirty="0" err="1" smtClean="0"/>
              <a:t>redutase</a:t>
            </a:r>
            <a:r>
              <a:rPr lang="pt-BR" sz="2600" dirty="0" smtClean="0"/>
              <a:t>).</a:t>
            </a:r>
          </a:p>
          <a:p>
            <a:pPr marL="420624" indent="-384048" fontAlgn="auto"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600" dirty="0" smtClean="0"/>
              <a:t>A biliverdina é metabolizada pela biliverdina </a:t>
            </a:r>
            <a:r>
              <a:rPr lang="pt-BR" sz="2600" dirty="0" err="1" smtClean="0"/>
              <a:t>redutase</a:t>
            </a:r>
            <a:r>
              <a:rPr lang="pt-BR" sz="2600" dirty="0" smtClean="0"/>
              <a:t> para formar a bilirrubina.</a:t>
            </a:r>
          </a:p>
          <a:p>
            <a:pPr marL="420624" indent="-384048" fontAlgn="auto"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600" dirty="0" smtClean="0"/>
              <a:t>Para ser excretada, a bilirrubina precisa ser transportada até o fígado e conjugada para ser eliminada pela bile.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600" dirty="0" smtClean="0"/>
              <a:t>A bilirrubina que chega à circulação, bilirrubina indireta ou não conjugada, liga-se a albumina e assim não atravessa a barreira </a:t>
            </a:r>
            <a:r>
              <a:rPr lang="pt-BR" sz="2600" dirty="0" err="1" smtClean="0"/>
              <a:t>hematoliquórica</a:t>
            </a:r>
            <a:r>
              <a:rPr lang="pt-BR" sz="2600" dirty="0" smtClean="0"/>
              <a:t>, mas a bilirrubina livre, não ligada à albumina, pode penetrar no sistema nervoso central.</a:t>
            </a:r>
            <a:endParaRPr lang="en-US" sz="23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Metabolismo da Bilirrubina</a:t>
            </a:r>
          </a:p>
        </p:txBody>
      </p:sp>
      <p:pic>
        <p:nvPicPr>
          <p:cNvPr id="23554" name="Picture 2" descr="http://www.hepcentro.com.br/images/Bilirrubin.gif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1341438"/>
            <a:ext cx="8064500" cy="5137150"/>
          </a:xfrm>
          <a:solidFill>
            <a:schemeClr val="tx1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Metabolismo da Bilirrubina</a:t>
            </a:r>
          </a:p>
        </p:txBody>
      </p:sp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08100"/>
            <a:ext cx="7931150" cy="5549900"/>
          </a:xfrm>
        </p:spPr>
        <p:txBody>
          <a:bodyPr>
            <a:normAutofit lnSpcReduction="10000"/>
          </a:bodyPr>
          <a:lstStyle/>
          <a:p>
            <a:pPr marL="420624" indent="-384048" fontAlgn="auto"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A bilirrubina para ser excretada no fígado, é conjugada com o ácido </a:t>
            </a:r>
            <a:r>
              <a:rPr lang="pt-BR" sz="2400" dirty="0" err="1" smtClean="0"/>
              <a:t>glicurônico</a:t>
            </a:r>
            <a:r>
              <a:rPr lang="pt-BR" sz="2400" dirty="0" smtClean="0"/>
              <a:t>, sob a ação da </a:t>
            </a:r>
            <a:r>
              <a:rPr lang="pt-BR" sz="2400" dirty="0" err="1" smtClean="0"/>
              <a:t>glicuroniltransferase</a:t>
            </a:r>
            <a:r>
              <a:rPr lang="pt-BR" sz="2400" dirty="0" smtClean="0"/>
              <a:t>, formando o </a:t>
            </a:r>
            <a:r>
              <a:rPr lang="pt-BR" sz="2400" dirty="0" err="1" smtClean="0"/>
              <a:t>glicuronídio</a:t>
            </a:r>
            <a:r>
              <a:rPr lang="pt-BR" sz="2400" dirty="0" smtClean="0"/>
              <a:t> de bilirrubina que será transformado em </a:t>
            </a:r>
            <a:r>
              <a:rPr lang="pt-BR" sz="2400" dirty="0" err="1" smtClean="0"/>
              <a:t>urobilinogênio</a:t>
            </a:r>
            <a:r>
              <a:rPr lang="pt-BR" sz="2400" dirty="0" smtClean="0"/>
              <a:t> (eliminado pelo mecônio) pela </a:t>
            </a:r>
            <a:r>
              <a:rPr lang="pt-BR" sz="2400" dirty="0" err="1" smtClean="0"/>
              <a:t>glucoronidase</a:t>
            </a:r>
            <a:r>
              <a:rPr lang="pt-BR" sz="2400" dirty="0" smtClean="0"/>
              <a:t>.</a:t>
            </a:r>
          </a:p>
          <a:p>
            <a:pPr marL="420624" indent="-384048" fontAlgn="auto"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O RN apresenta captação hepática limitada da bilirrubina nos primeiros 3 a 4 dias devido a deficiência de </a:t>
            </a:r>
            <a:r>
              <a:rPr lang="pt-BR" sz="2400" dirty="0" err="1" smtClean="0"/>
              <a:t>ligandina</a:t>
            </a:r>
            <a:r>
              <a:rPr lang="pt-BR" sz="2400" dirty="0" smtClean="0"/>
              <a:t> e pela atividade diminuída da </a:t>
            </a:r>
            <a:r>
              <a:rPr lang="pt-BR" sz="2400" dirty="0" err="1" smtClean="0"/>
              <a:t>glicuroniltransferase</a:t>
            </a:r>
            <a:r>
              <a:rPr lang="pt-BR" sz="2400" dirty="0" smtClean="0"/>
              <a:t> (atividade inferior a 0,1% em relação ao adulto).</a:t>
            </a:r>
          </a:p>
          <a:p>
            <a:pPr marL="420624" indent="-384048" fontAlgn="auto"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A circulação </a:t>
            </a:r>
            <a:r>
              <a:rPr lang="pt-BR" sz="2400" dirty="0" err="1" smtClean="0"/>
              <a:t>êntero-hepática</a:t>
            </a:r>
            <a:r>
              <a:rPr lang="pt-BR" sz="2400" dirty="0" smtClean="0"/>
              <a:t> elevada de bilirrubina decorre da escassa flora intestinal. Há uma diminuição da conversão de bilirrubina em </a:t>
            </a:r>
            <a:r>
              <a:rPr lang="pt-BR" sz="2400" dirty="0" err="1" smtClean="0"/>
              <a:t>urobilinogênio</a:t>
            </a:r>
            <a:r>
              <a:rPr lang="pt-BR" sz="2400" dirty="0" smtClean="0"/>
              <a:t> devido a pequena quantidade de bactérias intestinais.</a:t>
            </a:r>
            <a:endParaRPr lang="en-US" sz="24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Metabolismo da Bilirrubina</a:t>
            </a:r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08100"/>
            <a:ext cx="7931150" cy="55499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b="1" smtClean="0"/>
              <a:t>Na vida fetal...</a:t>
            </a:r>
          </a:p>
          <a:p>
            <a:pPr>
              <a:spcAft>
                <a:spcPts val="600"/>
              </a:spcAft>
            </a:pPr>
            <a:r>
              <a:rPr lang="pt-BR" sz="2400" smtClean="0"/>
              <a:t>O feto produz  2 vezes mais bilirrubina que o adulto, e as produz precocemente em torno da 24ª semana. </a:t>
            </a:r>
          </a:p>
          <a:p>
            <a:pPr>
              <a:spcAft>
                <a:spcPts val="600"/>
              </a:spcAft>
            </a:pPr>
            <a:endParaRPr lang="pt-BR" sz="600" smtClean="0"/>
          </a:p>
          <a:p>
            <a:pPr>
              <a:spcAft>
                <a:spcPts val="600"/>
              </a:spcAft>
            </a:pPr>
            <a:r>
              <a:rPr lang="pt-BR" sz="2400" smtClean="0"/>
              <a:t>Como no feto a excreção de bilirrubina é feita através da placenta, e para isso, a bilirrubina deve estar em sua forma não conjugada (bilirrubina indireta), não há interesse, por parte do organismo fetal, no desenvolvimento do sistema de glicuronização, nem na produção de proteínas Y e Z e ligandina.</a:t>
            </a:r>
            <a:endParaRPr lang="en-US" sz="2400" smtClean="0"/>
          </a:p>
          <a:p>
            <a:pPr>
              <a:spcAft>
                <a:spcPts val="600"/>
              </a:spcAft>
            </a:pPr>
            <a:endParaRPr lang="pt-BR" sz="600" smtClean="0"/>
          </a:p>
          <a:p>
            <a:pPr>
              <a:spcAft>
                <a:spcPts val="600"/>
              </a:spcAft>
            </a:pPr>
            <a:r>
              <a:rPr lang="pt-BR" sz="2400" smtClean="0"/>
              <a:t>Isso resulta em um acúmulo transitório de bilirrubina indireta nos primeiros dias de vida.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dirty="0" err="1" smtClean="0"/>
              <a:t>Etiopatogenia</a:t>
            </a:r>
            <a:r>
              <a:rPr lang="pt-BR" sz="4000" b="1" dirty="0" smtClean="0"/>
              <a:t> da Hiperbilirrubinemia</a:t>
            </a:r>
          </a:p>
        </p:txBody>
      </p:sp>
      <p:sp>
        <p:nvSpPr>
          <p:cNvPr id="5" name="Retângulo 4"/>
          <p:cNvSpPr/>
          <p:nvPr/>
        </p:nvSpPr>
        <p:spPr>
          <a:xfrm>
            <a:off x="827088" y="1957388"/>
            <a:ext cx="7345362" cy="426243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AUMENTO DA PRODUÇÃO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 </a:t>
            </a:r>
            <a:endParaRPr lang="en-US" sz="2400" b="1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Isoimunização Rh, ABO e subgrupos;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Esferocitose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 hereditária;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Deficiência enzimática do eritrócito: G-6 PD; </a:t>
            </a: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piruvatoquinase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 e outras;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Hematomas;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Policitemia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; </a:t>
            </a: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Drogas ( Vitamina K)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dirty="0" err="1" smtClean="0"/>
              <a:t>Etiopatogenia</a:t>
            </a:r>
            <a:r>
              <a:rPr lang="pt-BR" sz="4000" b="1" dirty="0" smtClean="0"/>
              <a:t> da Hiperbilirrubinemia</a:t>
            </a:r>
          </a:p>
        </p:txBody>
      </p:sp>
      <p:sp>
        <p:nvSpPr>
          <p:cNvPr id="5" name="Retângulo 4"/>
          <p:cNvSpPr/>
          <p:nvPr/>
        </p:nvSpPr>
        <p:spPr>
          <a:xfrm>
            <a:off x="755650" y="1957388"/>
            <a:ext cx="7561263" cy="38925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/>
          <a:p>
            <a:pPr lvl="1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pt-BR" sz="25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AUMENTO DA CIRCULAÇÃO ÊNTERO-HEPÁTICA</a:t>
            </a:r>
            <a:r>
              <a:rPr lang="pt-BR" sz="25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 </a:t>
            </a:r>
          </a:p>
          <a:p>
            <a:pPr lvl="1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Jejum prolongado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Sangue deglutido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Obstrução intestinal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Íleo paralítico (induzido por drogas)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dirty="0" err="1" smtClean="0"/>
              <a:t>Etiopatogenia</a:t>
            </a:r>
            <a:r>
              <a:rPr lang="pt-BR" sz="4000" b="1" dirty="0" smtClean="0"/>
              <a:t> da Hiperbilirrubinemia</a:t>
            </a:r>
          </a:p>
        </p:txBody>
      </p:sp>
      <p:sp>
        <p:nvSpPr>
          <p:cNvPr id="5" name="Retângulo 4"/>
          <p:cNvSpPr/>
          <p:nvPr/>
        </p:nvSpPr>
        <p:spPr>
          <a:xfrm>
            <a:off x="755650" y="1484313"/>
            <a:ext cx="7561263" cy="527843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/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DIMINUIÇÃO DA CONJUGAÇÃO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Deficiência congênita da </a:t>
            </a: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glucoronil-transferase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Hipotireoidismo congênito;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Inibição enzimática;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Drogas e hormônios (</a:t>
            </a: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novobiocina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 e </a:t>
            </a: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pregnanediol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);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Galactosemia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 (inicial);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Síndrome de </a:t>
            </a: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Lucey-Driscol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Leite humano;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Recém-nascido (RN) de diabética;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Prematuridade;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  <a:p>
            <a:pPr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Síndrome de </a:t>
            </a:r>
            <a:r>
              <a:rPr lang="pt-BR" sz="24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Down</a:t>
            </a:r>
            <a:r>
              <a:rPr lang="pt-BR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. </a:t>
            </a:r>
            <a:endParaRPr lang="en-US" sz="2400" dirty="0">
              <a:solidFill>
                <a:schemeClr val="bg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Classificação e Fisiopatologia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08100"/>
            <a:ext cx="7931150" cy="55499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400" b="1" dirty="0" smtClean="0"/>
              <a:t>ICTERÍCIA FISIOLÓGICA</a:t>
            </a:r>
            <a:r>
              <a:rPr lang="pt-BR" sz="2400" dirty="0" smtClean="0"/>
              <a:t> </a:t>
            </a:r>
            <a:endParaRPr lang="en-US" sz="2400" dirty="0" smtClean="0"/>
          </a:p>
          <a:p>
            <a:r>
              <a:rPr lang="pt-BR" sz="2400" dirty="0" smtClean="0"/>
              <a:t>Inicia-se após as 24 h de vida. </a:t>
            </a:r>
          </a:p>
          <a:p>
            <a:endParaRPr lang="pt-BR" sz="900" dirty="0" smtClean="0"/>
          </a:p>
          <a:p>
            <a:pPr lvl="1"/>
            <a:r>
              <a:rPr lang="pt-BR" sz="2400" b="1" i="1" dirty="0" smtClean="0"/>
              <a:t> No RN a termo</a:t>
            </a:r>
          </a:p>
          <a:p>
            <a:pPr lvl="2"/>
            <a:r>
              <a:rPr lang="pt-BR" dirty="0" smtClean="0"/>
              <a:t>Níveis séricos até 13mg%</a:t>
            </a:r>
          </a:p>
          <a:p>
            <a:pPr lvl="2"/>
            <a:r>
              <a:rPr lang="pt-BR" dirty="0" smtClean="0"/>
              <a:t>Pico entre 3º e 5º dia de vida</a:t>
            </a:r>
            <a:endParaRPr lang="en-US" dirty="0" smtClean="0"/>
          </a:p>
          <a:p>
            <a:pPr lvl="2"/>
            <a:r>
              <a:rPr lang="pt-BR" dirty="0" smtClean="0"/>
              <a:t>Duração de 1 semana.</a:t>
            </a:r>
          </a:p>
          <a:p>
            <a:pPr lvl="2"/>
            <a:endParaRPr lang="pt-BR" sz="1000" b="1" i="1" dirty="0" smtClean="0"/>
          </a:p>
          <a:p>
            <a:pPr lvl="1"/>
            <a:r>
              <a:rPr lang="pt-BR" sz="2400" b="1" i="1" dirty="0" smtClean="0"/>
              <a:t>No RN pré termo</a:t>
            </a:r>
            <a:r>
              <a:rPr lang="pt-BR" sz="2400" dirty="0" smtClean="0"/>
              <a:t> </a:t>
            </a:r>
            <a:r>
              <a:rPr lang="pt-BR" dirty="0" smtClean="0"/>
              <a:t> </a:t>
            </a:r>
            <a:endParaRPr lang="en-US" dirty="0" smtClean="0"/>
          </a:p>
          <a:p>
            <a:pPr lvl="2"/>
            <a:r>
              <a:rPr lang="pt-BR" dirty="0" smtClean="0"/>
              <a:t> Níveis séricos até 15 mg%</a:t>
            </a:r>
            <a:endParaRPr lang="en-US" dirty="0" smtClean="0"/>
          </a:p>
          <a:p>
            <a:pPr lvl="2"/>
            <a:r>
              <a:rPr lang="en-US" dirty="0" smtClean="0"/>
              <a:t>P</a:t>
            </a:r>
            <a:r>
              <a:rPr lang="pt-BR" dirty="0" err="1" smtClean="0"/>
              <a:t>ico</a:t>
            </a:r>
            <a:r>
              <a:rPr lang="pt-BR" dirty="0" smtClean="0"/>
              <a:t> entre o 5º e 7º dia de vida</a:t>
            </a:r>
          </a:p>
          <a:p>
            <a:pPr lvl="2"/>
            <a:r>
              <a:rPr lang="pt-BR" dirty="0" smtClean="0"/>
              <a:t>Duração até 2 semanas. </a:t>
            </a:r>
            <a:endParaRPr lang="en-US" dirty="0" smtClean="0"/>
          </a:p>
        </p:txBody>
      </p:sp>
      <p:pic>
        <p:nvPicPr>
          <p:cNvPr id="35843" name="Picture 20" descr="http://img.yasalud.com/2009/11/Ictericia-neonatal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4008438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Classificação e Fisiopatologia</a:t>
            </a:r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18488" cy="55499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400" b="1" dirty="0" smtClean="0"/>
              <a:t>HEMOLÍTICA</a:t>
            </a:r>
            <a:endParaRPr lang="en-US" sz="2400" dirty="0" smtClean="0"/>
          </a:p>
          <a:p>
            <a:r>
              <a:rPr lang="pt-BR" sz="2300" dirty="0" smtClean="0"/>
              <a:t>Inicia-se antes de 24 h de vida, com valores de bilirrubina que ultrapassam 13 mg% nos RNs a termo e 15mg% nos RNs pré-termo e com formas eritrocitárias jovens (</a:t>
            </a:r>
            <a:r>
              <a:rPr lang="pt-BR" sz="2300" dirty="0" err="1" smtClean="0"/>
              <a:t>reticulócitos</a:t>
            </a:r>
            <a:r>
              <a:rPr lang="pt-BR" sz="2300" dirty="0" smtClean="0"/>
              <a:t>) e anormais (</a:t>
            </a:r>
            <a:r>
              <a:rPr lang="pt-BR" sz="2300" dirty="0" err="1" smtClean="0"/>
              <a:t>eliptócitos</a:t>
            </a:r>
            <a:r>
              <a:rPr lang="pt-BR" sz="2300" dirty="0" smtClean="0"/>
              <a:t> e </a:t>
            </a:r>
            <a:r>
              <a:rPr lang="pt-BR" sz="2300" dirty="0" err="1" smtClean="0"/>
              <a:t>esferócitos</a:t>
            </a:r>
            <a:r>
              <a:rPr lang="pt-BR" sz="2300" dirty="0" smtClean="0"/>
              <a:t>).</a:t>
            </a:r>
          </a:p>
          <a:p>
            <a:endParaRPr lang="pt-BR" sz="900" dirty="0" smtClean="0"/>
          </a:p>
          <a:p>
            <a:r>
              <a:rPr lang="pt-BR" sz="2400" b="1" dirty="0" smtClean="0"/>
              <a:t>Tipos:</a:t>
            </a:r>
          </a:p>
          <a:p>
            <a:pPr lvl="1"/>
            <a:r>
              <a:rPr lang="pt-BR" sz="2300" b="1" i="1" dirty="0" smtClean="0"/>
              <a:t>Anemias hemolíticas adquiridas</a:t>
            </a:r>
          </a:p>
          <a:p>
            <a:pPr lvl="2"/>
            <a:r>
              <a:rPr lang="pt-BR" sz="2300" dirty="0" smtClean="0"/>
              <a:t>Por incompatibilidade materno-fetal (ABO, Rh, grupos raros)</a:t>
            </a:r>
          </a:p>
          <a:p>
            <a:pPr lvl="2"/>
            <a:r>
              <a:rPr lang="pt-BR" sz="2300" dirty="0" smtClean="0"/>
              <a:t>Associadas a infecções.</a:t>
            </a:r>
          </a:p>
          <a:p>
            <a:pPr lvl="2"/>
            <a:endParaRPr lang="pt-BR" sz="1000" b="1" i="1" dirty="0" smtClean="0"/>
          </a:p>
          <a:p>
            <a:pPr lvl="1"/>
            <a:r>
              <a:rPr lang="pt-BR" sz="2300" b="1" i="1" dirty="0" smtClean="0"/>
              <a:t>Incompatibilidade ABO e Rh</a:t>
            </a:r>
          </a:p>
          <a:p>
            <a:pPr lvl="2"/>
            <a:r>
              <a:rPr lang="pt-BR" sz="2300" i="1" dirty="0" smtClean="0"/>
              <a:t>Menor risco</a:t>
            </a:r>
            <a:r>
              <a:rPr lang="pt-BR" sz="2300" dirty="0" smtClean="0"/>
              <a:t> de sensibilização materna se além da incompatibilidade Rh concomitante com ABO.</a:t>
            </a:r>
            <a:endParaRPr lang="en-US" sz="2300" dirty="0" smtClean="0"/>
          </a:p>
          <a:p>
            <a:pPr lvl="2">
              <a:buFont typeface="Arial" charset="0"/>
              <a:buNone/>
            </a:pPr>
            <a:r>
              <a:rPr lang="pt-BR" dirty="0" smtClean="0"/>
              <a:t> 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Classificação e Fisiopatologia</a:t>
            </a:r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54054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500" b="1" smtClean="0"/>
              <a:t>Outras causas:</a:t>
            </a:r>
          </a:p>
          <a:p>
            <a:pPr>
              <a:buFont typeface="Arial" charset="0"/>
              <a:buNone/>
            </a:pPr>
            <a:endParaRPr lang="en-US" sz="24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Icterícia  induzida pelo leite materno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Patologias que retardam o trânsito intestinal. </a:t>
            </a:r>
            <a:endParaRPr lang="en-US" sz="24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Defeito de conjugação de bilirrubina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Sangue no extravascular</a:t>
            </a:r>
            <a:endParaRPr lang="en-US" sz="24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Policitemia</a:t>
            </a:r>
          </a:p>
          <a:p>
            <a:pPr>
              <a:buFont typeface="Wingdings 2" pitchFamily="18" charset="2"/>
              <a:buNone/>
            </a:pPr>
            <a:endParaRPr lang="en-US" sz="2400" smtClean="0"/>
          </a:p>
        </p:txBody>
      </p:sp>
      <p:pic>
        <p:nvPicPr>
          <p:cNvPr id="39939" name="Picture 22" descr="http://t3.gstatic.com/images?q=tbn:ANd9GcRB3YS0oLkYfAxJ0dwEUVUUVI0PvD0RisuShFuFMQcc0Wp6lduN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4652963"/>
            <a:ext cx="21685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Quadro Clínico</a:t>
            </a:r>
          </a:p>
        </p:txBody>
      </p:sp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268413"/>
            <a:ext cx="8686800" cy="5549900"/>
          </a:xfrm>
        </p:spPr>
        <p:txBody>
          <a:bodyPr/>
          <a:lstStyle/>
          <a:p>
            <a:r>
              <a:rPr lang="pt-BR" sz="2400" smtClean="0"/>
              <a:t>O RN deverá ser avaliado quanto à intensidade (expressa em cruzes) e a abrangência da icterícia (zona de Kramer)</a:t>
            </a:r>
            <a:r>
              <a:rPr lang="pt-BR" sz="2000" smtClean="0"/>
              <a:t>. </a:t>
            </a:r>
            <a:endParaRPr lang="pt-BR" sz="2300" smtClean="0"/>
          </a:p>
          <a:p>
            <a:pPr lvl="2">
              <a:buFont typeface="Arial" charset="0"/>
              <a:buNone/>
            </a:pPr>
            <a:r>
              <a:rPr lang="pt-BR" smtClean="0"/>
              <a:t> </a:t>
            </a:r>
            <a:endParaRPr lang="en-US" smtClean="0"/>
          </a:p>
        </p:txBody>
      </p:sp>
      <p:pic>
        <p:nvPicPr>
          <p:cNvPr id="41987" name="Picture 2" descr="http://images.wikia.com/infomedica/pt-br/images/3/3c/Kram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2881313"/>
            <a:ext cx="239077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Rectangle 3"/>
          <p:cNvSpPr>
            <a:spLocks noChangeArrowheads="1"/>
          </p:cNvSpPr>
          <p:nvPr/>
        </p:nvSpPr>
        <p:spPr bwMode="auto">
          <a:xfrm>
            <a:off x="539750" y="3141663"/>
            <a:ext cx="532765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tabLst>
                <a:tab pos="762000" algn="l"/>
                <a:tab pos="1447800" algn="l"/>
                <a:tab pos="1968500" algn="l"/>
                <a:tab pos="2641600" algn="l"/>
              </a:tabLst>
            </a:pPr>
            <a:r>
              <a:rPr lang="pt-BR" sz="2000" b="1">
                <a:cs typeface="Times New Roman" pitchFamily="18" charset="0"/>
              </a:rPr>
              <a:t>Zonas dérmicas de progressão craniocaudal da icterícia:</a:t>
            </a:r>
          </a:p>
          <a:p>
            <a:pPr eaLnBrk="0" hangingPunct="0">
              <a:tabLst>
                <a:tab pos="762000" algn="l"/>
                <a:tab pos="1447800" algn="l"/>
                <a:tab pos="1968500" algn="l"/>
                <a:tab pos="2641600" algn="l"/>
              </a:tabLst>
            </a:pPr>
            <a:endParaRPr lang="en-US" sz="2000" b="1">
              <a:cs typeface="Times New Roman" pitchFamily="18" charset="0"/>
            </a:endParaRPr>
          </a:p>
          <a:p>
            <a:pPr eaLnBrk="0" hangingPunct="0">
              <a:spcBef>
                <a:spcPts val="600"/>
              </a:spcBef>
              <a:tabLst>
                <a:tab pos="762000" algn="l"/>
                <a:tab pos="1447800" algn="l"/>
                <a:tab pos="1968500" algn="l"/>
                <a:tab pos="2641600" algn="l"/>
              </a:tabLst>
            </a:pPr>
            <a:r>
              <a:rPr lang="pt-BR" sz="2000" b="1">
                <a:cs typeface="Times New Roman" pitchFamily="18" charset="0"/>
              </a:rPr>
              <a:t>1. Cabeça e Pescoço</a:t>
            </a:r>
            <a:endParaRPr lang="en-US" sz="2000" b="1">
              <a:cs typeface="Times New Roman" pitchFamily="18" charset="0"/>
            </a:endParaRPr>
          </a:p>
          <a:p>
            <a:pPr eaLnBrk="0" hangingPunct="0">
              <a:spcBef>
                <a:spcPts val="600"/>
              </a:spcBef>
              <a:tabLst>
                <a:tab pos="762000" algn="l"/>
                <a:tab pos="1447800" algn="l"/>
                <a:tab pos="1968500" algn="l"/>
                <a:tab pos="2641600" algn="l"/>
              </a:tabLst>
            </a:pPr>
            <a:r>
              <a:rPr lang="pt-BR" sz="2000" b="1">
                <a:cs typeface="Times New Roman" pitchFamily="18" charset="0"/>
              </a:rPr>
              <a:t>2. Tronco até umbigo</a:t>
            </a:r>
            <a:endParaRPr lang="en-US" sz="2000" b="1">
              <a:cs typeface="Times New Roman" pitchFamily="18" charset="0"/>
            </a:endParaRPr>
          </a:p>
          <a:p>
            <a:pPr eaLnBrk="0" hangingPunct="0">
              <a:spcBef>
                <a:spcPts val="600"/>
              </a:spcBef>
              <a:tabLst>
                <a:tab pos="762000" algn="l"/>
                <a:tab pos="1447800" algn="l"/>
                <a:tab pos="1968500" algn="l"/>
                <a:tab pos="2641600" algn="l"/>
              </a:tabLst>
            </a:pPr>
            <a:r>
              <a:rPr lang="pt-BR" sz="2000" b="1">
                <a:cs typeface="Times New Roman" pitchFamily="18" charset="0"/>
              </a:rPr>
              <a:t>3. Hipogástrico e coxas</a:t>
            </a:r>
            <a:endParaRPr lang="en-US" sz="2000" b="1">
              <a:cs typeface="Times New Roman" pitchFamily="18" charset="0"/>
            </a:endParaRPr>
          </a:p>
          <a:p>
            <a:pPr eaLnBrk="0" hangingPunct="0">
              <a:spcBef>
                <a:spcPts val="600"/>
              </a:spcBef>
              <a:tabLst>
                <a:tab pos="762000" algn="l"/>
                <a:tab pos="1447800" algn="l"/>
                <a:tab pos="1968500" algn="l"/>
                <a:tab pos="2641600" algn="l"/>
              </a:tabLst>
            </a:pPr>
            <a:r>
              <a:rPr lang="pt-BR" sz="2000" b="1">
                <a:cs typeface="Times New Roman" pitchFamily="18" charset="0"/>
              </a:rPr>
              <a:t>4. Mãos e pés, incluindo palmas e plantas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Diagnóstico</a:t>
            </a:r>
          </a:p>
        </p:txBody>
      </p:sp>
      <p:sp>
        <p:nvSpPr>
          <p:cNvPr id="4403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91513" cy="5405438"/>
          </a:xfrm>
        </p:spPr>
        <p:txBody>
          <a:bodyPr/>
          <a:lstStyle/>
          <a:p>
            <a:pPr lvl="1"/>
            <a:r>
              <a:rPr lang="pt-BR" sz="2400" smtClean="0"/>
              <a:t>Dosagem de bilirrubinas (total e frações);</a:t>
            </a:r>
          </a:p>
          <a:p>
            <a:pPr lvl="1"/>
            <a:r>
              <a:rPr lang="pt-BR" sz="2300" smtClean="0"/>
              <a:t>Determinação de grupo sanguíneo e Rh maternos e do RN;</a:t>
            </a:r>
            <a:endParaRPr lang="en-US" sz="2300" smtClean="0"/>
          </a:p>
          <a:p>
            <a:pPr lvl="1"/>
            <a:r>
              <a:rPr lang="pt-BR" sz="2300" smtClean="0"/>
              <a:t>Teste de Coombs direto do sangue do RN;</a:t>
            </a:r>
            <a:endParaRPr lang="en-US" sz="2300" smtClean="0"/>
          </a:p>
          <a:p>
            <a:pPr lvl="1"/>
            <a:r>
              <a:rPr lang="pt-BR" sz="2300" smtClean="0"/>
              <a:t>Determinação do hematócrito;</a:t>
            </a:r>
            <a:endParaRPr lang="en-US" sz="2300" smtClean="0"/>
          </a:p>
          <a:p>
            <a:pPr lvl="1"/>
            <a:r>
              <a:rPr lang="pt-BR" sz="2300" smtClean="0"/>
              <a:t>Contagem de reticulócitos (caso hematócrito normal ou baixo). </a:t>
            </a:r>
          </a:p>
          <a:p>
            <a:pPr lvl="1"/>
            <a:endParaRPr lang="en-US" sz="900" smtClean="0"/>
          </a:p>
          <a:p>
            <a:pPr>
              <a:buFont typeface="Wingdings 2" pitchFamily="18" charset="2"/>
              <a:buNone/>
            </a:pPr>
            <a:r>
              <a:rPr lang="pt-BR" sz="2800" b="1" smtClean="0"/>
              <a:t>Controle laboratorial</a:t>
            </a:r>
          </a:p>
          <a:p>
            <a:pPr lvl="1"/>
            <a:r>
              <a:rPr lang="pt-BR" sz="2300" smtClean="0"/>
              <a:t>Nos casos de icterícia precoce e hemólise acentuada: dosagem de bilirrubinas e hematócrito de 6 em 6 horas. </a:t>
            </a:r>
            <a:endParaRPr lang="en-US" sz="2300" smtClean="0"/>
          </a:p>
          <a:p>
            <a:pPr lvl="1"/>
            <a:r>
              <a:rPr lang="pt-BR" sz="2300" smtClean="0"/>
              <a:t>Nos casos de icterícia tardia, controlar de 12/12 horas ou de   24/24h conforme a gravidade do caso.</a:t>
            </a:r>
            <a:endParaRPr lang="en-US" sz="2300" smtClean="0"/>
          </a:p>
          <a:p>
            <a:pPr>
              <a:buFont typeface="Wingdings 2" pitchFamily="18" charset="2"/>
              <a:buNone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Tratamento</a:t>
            </a:r>
          </a:p>
        </p:txBody>
      </p:sp>
      <p:sp>
        <p:nvSpPr>
          <p:cNvPr id="4608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91513" cy="4968875"/>
          </a:xfrm>
        </p:spPr>
        <p:txBody>
          <a:bodyPr/>
          <a:lstStyle/>
          <a:p>
            <a:r>
              <a:rPr lang="en-US" sz="2400" smtClean="0"/>
              <a:t>Promover uma diminuição da circulação enterohepática, através do aumento da ingesta enteral;</a:t>
            </a:r>
          </a:p>
          <a:p>
            <a:endParaRPr lang="en-US" sz="1500" smtClean="0"/>
          </a:p>
          <a:p>
            <a:r>
              <a:rPr lang="en-US" sz="2400" smtClean="0"/>
              <a:t>Uso de fototerapia intensiva;</a:t>
            </a:r>
          </a:p>
          <a:p>
            <a:endParaRPr lang="en-US" sz="1500" smtClean="0"/>
          </a:p>
          <a:p>
            <a:r>
              <a:rPr lang="en-US" sz="2400" smtClean="0"/>
              <a:t>Exsanguineotransfusão</a:t>
            </a:r>
          </a:p>
          <a:p>
            <a:pPr>
              <a:buFont typeface="Wingdings 2" pitchFamily="18" charset="2"/>
              <a:buNone/>
            </a:pP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b="1" u="sng" smtClean="0"/>
              <a:t>OBJETIVO:</a:t>
            </a:r>
            <a:r>
              <a:rPr lang="en-US" sz="2400" smtClean="0"/>
              <a:t> Prevenir os casos de kernicterus, nome dado a impregnação de bilirrubina nos núcleos da base causando disfunção neurológica.</a:t>
            </a:r>
          </a:p>
          <a:p>
            <a:pPr>
              <a:buFont typeface="Wingdings 2" pitchFamily="18" charset="2"/>
              <a:buNone/>
            </a:pPr>
            <a:endParaRPr lang="en-US" sz="900" smtClean="0"/>
          </a:p>
          <a:p>
            <a:pPr lvl="1"/>
            <a:r>
              <a:rPr lang="en-US" sz="2200" smtClean="0"/>
              <a:t>A bilirrubina no cérebro </a:t>
            </a:r>
            <a:r>
              <a:rPr lang="pt-BR" sz="2200" smtClean="0"/>
              <a:t>prejudica a homeostase do cálcio intracelular, que é o principal mecanismo da morte celular.</a:t>
            </a:r>
            <a:endParaRPr lang="pt-BR" sz="2200" b="1" smtClean="0"/>
          </a:p>
          <a:p>
            <a:pPr>
              <a:buFont typeface="Arial" charset="0"/>
              <a:buNone/>
            </a:pPr>
            <a:endParaRPr lang="pt-BR" sz="2400" b="1" smtClean="0"/>
          </a:p>
          <a:p>
            <a:pPr>
              <a:buFont typeface="Wingdings 2" pitchFamily="18" charset="2"/>
              <a:buNone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Tratamento</a:t>
            </a:r>
          </a:p>
        </p:txBody>
      </p:sp>
      <p:sp>
        <p:nvSpPr>
          <p:cNvPr id="4813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91513" cy="49688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400" b="1" smtClean="0"/>
              <a:t>FOTOTERAPIA</a:t>
            </a:r>
            <a:endParaRPr lang="pt-BR" sz="2400" smtClean="0"/>
          </a:p>
          <a:p>
            <a:pPr>
              <a:buFont typeface="Arial" charset="0"/>
              <a:buNone/>
            </a:pPr>
            <a:r>
              <a:rPr lang="pt-BR" sz="2400" smtClean="0"/>
              <a:t>MECANISMO DE AÇÃO:</a:t>
            </a:r>
          </a:p>
          <a:p>
            <a:pPr>
              <a:buFont typeface="Arial" charset="0"/>
              <a:buNone/>
            </a:pPr>
            <a:endParaRPr lang="en-US" sz="2400" smtClean="0"/>
          </a:p>
          <a:p>
            <a:r>
              <a:rPr lang="pt-BR" sz="2400" smtClean="0"/>
              <a:t>Aplicação de luz de alta intensidade promove a transformação fotoquímica da bilirrubina nas áreas expostas a luz.</a:t>
            </a:r>
          </a:p>
          <a:p>
            <a:endParaRPr lang="pt-BR" sz="2400" smtClean="0"/>
          </a:p>
          <a:p>
            <a:r>
              <a:rPr lang="pt-BR" sz="2400" smtClean="0"/>
              <a:t>Essas reações alteram a estrutura da molécula de bilirrubina e permite que os fotoprodutos (lumirrubina) sejam hidrossolúveis e eliminados pelos rins (urina) ou pelo fígado (bile) sem necessidade de conjugação e sem sofrerem modificações metabólicas. </a:t>
            </a:r>
          </a:p>
        </p:txBody>
      </p:sp>
      <p:pic>
        <p:nvPicPr>
          <p:cNvPr id="48131" name="Picture 2" descr="https://encrypted-tbn3.gstatic.com/images?q=tbn:ANd9GcS2Kbp0r-JXMF7ooHB30JMrZ16iFPKBuYcVCS9lOAYu4-ddhHm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438150"/>
            <a:ext cx="24860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Tratamento</a:t>
            </a:r>
          </a:p>
        </p:txBody>
      </p:sp>
      <p:sp>
        <p:nvSpPr>
          <p:cNvPr id="5017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91513" cy="49688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400" b="1" smtClean="0"/>
              <a:t>FOTOTERAPIA</a:t>
            </a:r>
            <a:endParaRPr lang="pt-BR" sz="2400" smtClean="0"/>
          </a:p>
          <a:p>
            <a:pPr>
              <a:buFont typeface="Arial" charset="0"/>
              <a:buNone/>
            </a:pPr>
            <a:r>
              <a:rPr lang="pt-BR" sz="2400" smtClean="0"/>
              <a:t>MECANISMO DE AÇÃO: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endParaRPr lang="pt-BR" sz="2400" smtClean="0"/>
          </a:p>
          <a:p>
            <a:r>
              <a:rPr lang="pt-BR" sz="2400" smtClean="0"/>
              <a:t>A molécula de bilirrubina absorve energia luminosa emitida no comprimento de onda entre 400-500 nanômetros (nm), a luz emitida nesta faixa penetra na epiderme e atinge o tecido subcutâneo, entretanto somente a bilirrubina que estiver próxima da superfície da pele será afetada diretamente pela luz e a eficácia da fototerapia dependerá da quantidade de energia luminosa liberada no comprimento de onda citado.</a:t>
            </a:r>
            <a:endParaRPr lang="pt-BR" sz="2400" b="1" smtClean="0"/>
          </a:p>
          <a:p>
            <a:pPr>
              <a:buFont typeface="Wingdings 2" pitchFamily="18" charset="2"/>
              <a:buNone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Tratamento</a:t>
            </a:r>
          </a:p>
        </p:txBody>
      </p:sp>
      <p:sp>
        <p:nvSpPr>
          <p:cNvPr id="5222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91513" cy="49688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400" b="1" smtClean="0"/>
              <a:t>FOTOTERAPIA</a:t>
            </a:r>
            <a:endParaRPr lang="pt-BR" sz="2400" smtClean="0"/>
          </a:p>
          <a:p>
            <a:r>
              <a:rPr lang="pt-BR" sz="2400" b="1" smtClean="0"/>
              <a:t>Eficácia:</a:t>
            </a:r>
            <a:endParaRPr lang="en-US" sz="2400" b="1" smtClean="0"/>
          </a:p>
          <a:p>
            <a:pPr lvl="1"/>
            <a:r>
              <a:rPr lang="pt-BR" sz="2000" smtClean="0"/>
              <a:t> </a:t>
            </a:r>
            <a:r>
              <a:rPr lang="pt-BR" sz="2100" u="sng" smtClean="0"/>
              <a:t>Dose terapêutica </a:t>
            </a:r>
            <a:r>
              <a:rPr lang="pt-BR" sz="2100" smtClean="0"/>
              <a:t>mínima de irradiância que corresponde a 4 µw/cm</a:t>
            </a:r>
            <a:r>
              <a:rPr lang="pt-BR" sz="2100" baseline="30000" smtClean="0"/>
              <a:t>2</a:t>
            </a:r>
            <a:r>
              <a:rPr lang="pt-BR" sz="2100" smtClean="0"/>
              <a:t>/nm;</a:t>
            </a:r>
          </a:p>
          <a:p>
            <a:pPr lvl="1"/>
            <a:r>
              <a:rPr lang="pt-BR" sz="2100" smtClean="0"/>
              <a:t>Ideal que a </a:t>
            </a:r>
            <a:r>
              <a:rPr lang="pt-BR" sz="2100" u="sng" smtClean="0"/>
              <a:t>irradiância</a:t>
            </a:r>
            <a:r>
              <a:rPr lang="pt-BR" sz="2100" smtClean="0"/>
              <a:t> seja superior a 16 µw/cm</a:t>
            </a:r>
            <a:r>
              <a:rPr lang="pt-BR" sz="2100" baseline="30000" smtClean="0"/>
              <a:t>2</a:t>
            </a:r>
            <a:r>
              <a:rPr lang="pt-BR" sz="2100" smtClean="0"/>
              <a:t>/nm (muito abaixo da irradiância média dos aparelhos de fototerapia);</a:t>
            </a:r>
            <a:endParaRPr lang="en-US" sz="2100" smtClean="0"/>
          </a:p>
          <a:p>
            <a:pPr lvl="1"/>
            <a:r>
              <a:rPr lang="pt-BR" sz="2100" u="sng" smtClean="0"/>
              <a:t>Nível sérico inicial </a:t>
            </a:r>
            <a:r>
              <a:rPr lang="pt-BR" sz="2100" smtClean="0"/>
              <a:t>de bilirrubina: quanto maior, mais rápida a queda. A eficácia é mínima com níveis &lt; 5mg%; </a:t>
            </a:r>
            <a:endParaRPr lang="en-US" sz="2100" smtClean="0"/>
          </a:p>
          <a:p>
            <a:pPr lvl="1"/>
            <a:r>
              <a:rPr lang="pt-BR" sz="2100" u="sng" smtClean="0"/>
              <a:t>Superfície corporal exposta à luz:</a:t>
            </a:r>
            <a:r>
              <a:rPr lang="pt-BR" sz="2100" b="1" smtClean="0"/>
              <a:t> </a:t>
            </a:r>
            <a:r>
              <a:rPr lang="pt-BR" sz="2100" smtClean="0"/>
              <a:t>redução significativa de bilirrubina iluminando-se todo o corpo; </a:t>
            </a:r>
            <a:endParaRPr lang="en-US" sz="2100" smtClean="0"/>
          </a:p>
          <a:p>
            <a:pPr lvl="1"/>
            <a:r>
              <a:rPr lang="pt-BR" sz="2100" u="sng" smtClean="0"/>
              <a:t>Tipo de nutrição:</a:t>
            </a:r>
            <a:r>
              <a:rPr lang="pt-BR" sz="2100" b="1" smtClean="0"/>
              <a:t> </a:t>
            </a:r>
            <a:r>
              <a:rPr lang="pt-BR" sz="2100" smtClean="0"/>
              <a:t>livre demanda auxilia na queda dos níveis de bilirrubina;</a:t>
            </a:r>
          </a:p>
          <a:p>
            <a:pPr lvl="1"/>
            <a:r>
              <a:rPr lang="pt-BR" sz="2100" u="sng" smtClean="0"/>
              <a:t>Distância</a:t>
            </a:r>
            <a:r>
              <a:rPr lang="pt-BR" sz="2100" smtClean="0"/>
              <a:t> entre a fonte luminosa e o paciente;</a:t>
            </a:r>
            <a:endParaRPr lang="en-US" sz="2100" smtClean="0"/>
          </a:p>
          <a:p>
            <a:pPr lvl="1"/>
            <a:r>
              <a:rPr lang="en-US" sz="2100" u="sng" smtClean="0"/>
              <a:t>C</a:t>
            </a:r>
            <a:r>
              <a:rPr lang="pt-BR" sz="2100" u="sng" smtClean="0"/>
              <a:t>aracterísticas intrínsecas </a:t>
            </a:r>
            <a:r>
              <a:rPr lang="pt-BR" sz="2100" smtClean="0"/>
              <a:t>do recém nascido como peso e patologias associadas.</a:t>
            </a:r>
            <a:endParaRPr lang="en-US" sz="2100" smtClean="0"/>
          </a:p>
          <a:p>
            <a:pPr lvl="1"/>
            <a:endParaRPr lang="pt-BR" sz="2000" smtClean="0"/>
          </a:p>
          <a:p>
            <a:endParaRPr lang="pt-BR" sz="2400" b="1" smtClean="0"/>
          </a:p>
          <a:p>
            <a:pPr>
              <a:buFont typeface="Wingdings 2" pitchFamily="18" charset="2"/>
              <a:buNone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Tratamento</a:t>
            </a:r>
          </a:p>
        </p:txBody>
      </p:sp>
      <p:sp>
        <p:nvSpPr>
          <p:cNvPr id="5427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91513" cy="49688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400" b="1" smtClean="0"/>
              <a:t>FOTOTERAPIA</a:t>
            </a:r>
            <a:endParaRPr lang="pt-BR" sz="2400" smtClean="0"/>
          </a:p>
          <a:p>
            <a:r>
              <a:rPr lang="pt-BR" sz="2400" b="1" smtClean="0"/>
              <a:t>Melhorando a Eficácia...</a:t>
            </a:r>
          </a:p>
          <a:p>
            <a:endParaRPr lang="en-US" sz="2400" b="1" smtClean="0"/>
          </a:p>
          <a:p>
            <a:pPr lvl="1"/>
            <a:r>
              <a:rPr lang="pt-BR" sz="2300" smtClean="0"/>
              <a:t>Envolver a fototerapia com pano branco: a  irradiância aumenta em 20%;</a:t>
            </a:r>
            <a:endParaRPr lang="en-US" sz="2300" smtClean="0"/>
          </a:p>
          <a:p>
            <a:pPr lvl="1"/>
            <a:r>
              <a:rPr lang="pt-BR" sz="2300" smtClean="0"/>
              <a:t>Posicionar foto comum à distância de 30-35 cm do RN;</a:t>
            </a:r>
            <a:endParaRPr lang="en-US" sz="2300" smtClean="0"/>
          </a:p>
          <a:p>
            <a:pPr lvl="1"/>
            <a:r>
              <a:rPr lang="pt-BR" sz="2300" smtClean="0"/>
              <a:t>Manter limpos os acrílicos da incubadora e do aparelho de fototerapia;</a:t>
            </a:r>
            <a:endParaRPr lang="en-US" sz="2300" smtClean="0"/>
          </a:p>
          <a:p>
            <a:pPr lvl="1"/>
            <a:r>
              <a:rPr lang="pt-BR" sz="2300" smtClean="0"/>
              <a:t>Verificar se todas as lâmpadas estão acesas;</a:t>
            </a:r>
            <a:endParaRPr lang="en-US" sz="2300" smtClean="0"/>
          </a:p>
          <a:p>
            <a:pPr lvl="1"/>
            <a:r>
              <a:rPr lang="pt-BR" sz="2300" smtClean="0"/>
              <a:t>Trocar as lâmpadas quando  a irradiância medida por irradiômetro ou dosímetros for menor que 4 µw/cm</a:t>
            </a:r>
            <a:r>
              <a:rPr lang="pt-BR" sz="2300" baseline="30000" smtClean="0"/>
              <a:t>2</a:t>
            </a:r>
            <a:r>
              <a:rPr lang="pt-BR" sz="2300" smtClean="0"/>
              <a:t>/nm (ideal) ou após 2000h de uso ou a cada 3 meses, caso não haja irradiômetro; </a:t>
            </a:r>
            <a:endParaRPr lang="en-US" sz="2300" smtClean="0"/>
          </a:p>
          <a:p>
            <a:pPr lvl="1"/>
            <a:endParaRPr lang="pt-BR" sz="2000" smtClean="0"/>
          </a:p>
          <a:p>
            <a:endParaRPr lang="pt-BR" sz="2400" b="1" smtClean="0"/>
          </a:p>
          <a:p>
            <a:pPr>
              <a:buFont typeface="Wingdings 2" pitchFamily="18" charset="2"/>
              <a:buNone/>
            </a:pPr>
            <a:endParaRPr lang="en-US" sz="2400" smtClean="0"/>
          </a:p>
        </p:txBody>
      </p:sp>
      <p:pic>
        <p:nvPicPr>
          <p:cNvPr id="54275" name="Picture 24" descr="http://t1.gstatic.com/images?q=tbn:ANd9GcTcCoK3AWZHAlE1oV3yU7MeXG1982iB0PUcj6h6W6yRgPtiizZQ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37300" y="333375"/>
            <a:ext cx="251936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22337"/>
          </a:xfrm>
        </p:spPr>
        <p:txBody>
          <a:bodyPr/>
          <a:lstStyle/>
          <a:p>
            <a:r>
              <a:rPr lang="pt-BR" sz="4000" b="1" smtClean="0"/>
              <a:t>Tratamento</a:t>
            </a:r>
          </a:p>
        </p:txBody>
      </p:sp>
      <p:sp>
        <p:nvSpPr>
          <p:cNvPr id="5632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91513" cy="49688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400" b="1" dirty="0" smtClean="0"/>
              <a:t>FOTOTERAPIA</a:t>
            </a:r>
            <a:endParaRPr lang="pt-BR" sz="2400" dirty="0" smtClean="0"/>
          </a:p>
          <a:p>
            <a:r>
              <a:rPr lang="pt-BR" sz="2400" b="1" dirty="0" smtClean="0"/>
              <a:t>Melhorando a Eficácia...</a:t>
            </a:r>
          </a:p>
          <a:p>
            <a:endParaRPr lang="en-US" sz="2400" b="1" dirty="0" smtClean="0"/>
          </a:p>
          <a:p>
            <a:pPr lvl="1"/>
            <a:r>
              <a:rPr lang="pt-BR" sz="2300" dirty="0" smtClean="0"/>
              <a:t>Utilizar 7 ou 8 lâmpadas brancas. Se possível substituir as duas do centro por lâmpadas azuis;   </a:t>
            </a:r>
            <a:endParaRPr lang="en-US" sz="2300" dirty="0" smtClean="0"/>
          </a:p>
          <a:p>
            <a:pPr lvl="1"/>
            <a:r>
              <a:rPr lang="pt-BR" sz="2300" dirty="0" smtClean="0"/>
              <a:t>RN despido com proteção ocular;</a:t>
            </a:r>
            <a:endParaRPr lang="en-US" sz="2300" dirty="0" smtClean="0"/>
          </a:p>
          <a:p>
            <a:pPr lvl="1"/>
            <a:r>
              <a:rPr lang="pt-BR" sz="2300" dirty="0" smtClean="0"/>
              <a:t>Uso de superfícies refletoras colocadas abaixo ou lateralmente ao paciente, tais como espelho parabólico, filme refletor, folha de alumínio ou tecido branco ao redor da fototerapia aumentam em até 35% a área corporal iluminada.</a:t>
            </a:r>
            <a:endParaRPr lang="en-US" sz="2300" dirty="0" smtClean="0"/>
          </a:p>
          <a:p>
            <a:pPr lvl="1"/>
            <a:r>
              <a:rPr lang="pt-BR" sz="2300" dirty="0" smtClean="0"/>
              <a:t>Utilizar fototerapia dupla nos RN com </a:t>
            </a:r>
            <a:r>
              <a:rPr lang="pt-BR" sz="2300" dirty="0" err="1" smtClean="0"/>
              <a:t>hiperbilirrubinemia</a:t>
            </a:r>
            <a:r>
              <a:rPr lang="pt-BR" sz="2300" dirty="0" smtClean="0"/>
              <a:t> mais grave.</a:t>
            </a:r>
          </a:p>
          <a:p>
            <a:pPr lvl="1">
              <a:buFont typeface="Wingdings 2" pitchFamily="18" charset="2"/>
              <a:buNone/>
            </a:pPr>
            <a:endParaRPr lang="pt-BR" sz="2000" dirty="0" smtClean="0"/>
          </a:p>
          <a:p>
            <a:endParaRPr lang="pt-BR" sz="2400" b="1" dirty="0" smtClean="0"/>
          </a:p>
          <a:p>
            <a:pPr>
              <a:buFont typeface="Wingdings 2" pitchFamily="18" charset="2"/>
              <a:buNone/>
            </a:pPr>
            <a:endParaRPr lang="en-US" sz="2400" dirty="0" smtClean="0"/>
          </a:p>
        </p:txBody>
      </p:sp>
      <p:pic>
        <p:nvPicPr>
          <p:cNvPr id="56323" name="Picture 24" descr="http://t1.gstatic.com/images?q=tbn:ANd9GcTcCoK3AWZHAlE1oV3yU7MeXG1982iB0PUcj6h6W6yRgPtiizZQ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260350"/>
            <a:ext cx="251936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844675"/>
            <a:ext cx="5329238" cy="4281488"/>
          </a:xfrm>
        </p:spPr>
        <p:txBody>
          <a:bodyPr/>
          <a:lstStyle/>
          <a:p>
            <a:r>
              <a:rPr lang="pt-BR" sz="2400" smtClean="0"/>
              <a:t> </a:t>
            </a:r>
            <a:r>
              <a:rPr lang="pt-BR" sz="2400" b="1" smtClean="0"/>
              <a:t> FOTOTERAPIA COMUM:</a:t>
            </a:r>
          </a:p>
          <a:p>
            <a:endParaRPr lang="en-US" sz="2400" smtClean="0"/>
          </a:p>
          <a:p>
            <a:pPr lvl="1">
              <a:spcBef>
                <a:spcPts val="600"/>
              </a:spcBef>
            </a:pPr>
            <a:r>
              <a:rPr lang="pt-BR" sz="2000" smtClean="0"/>
              <a:t>Aparelho com 6 a 7 lâmpadas fluorescentes brancas (</a:t>
            </a:r>
            <a:r>
              <a:rPr lang="pt-BR" sz="2000" i="1" smtClean="0"/>
              <a:t>day light</a:t>
            </a:r>
            <a:r>
              <a:rPr lang="pt-BR" sz="2000" smtClean="0"/>
              <a:t>) .       </a:t>
            </a:r>
            <a:endParaRPr lang="en-US" sz="2000" smtClean="0"/>
          </a:p>
          <a:p>
            <a:pPr lvl="1">
              <a:spcBef>
                <a:spcPts val="600"/>
              </a:spcBef>
            </a:pPr>
            <a:r>
              <a:rPr lang="pt-BR" sz="2000" smtClean="0"/>
              <a:t>Ideal são 7 a 8 lâmpadas. </a:t>
            </a:r>
            <a:endParaRPr lang="en-US" sz="2000" smtClean="0"/>
          </a:p>
          <a:p>
            <a:pPr lvl="1">
              <a:spcBef>
                <a:spcPts val="600"/>
              </a:spcBef>
            </a:pPr>
            <a:r>
              <a:rPr lang="pt-BR" sz="2000" smtClean="0"/>
              <a:t>Irradiância de 3-4 µw/cm</a:t>
            </a:r>
            <a:r>
              <a:rPr lang="pt-BR" sz="2000" baseline="30000" smtClean="0"/>
              <a:t>2</a:t>
            </a:r>
            <a:r>
              <a:rPr lang="pt-BR" sz="2000" smtClean="0"/>
              <a:t>/nm </a:t>
            </a:r>
          </a:p>
        </p:txBody>
      </p:sp>
      <p:pic>
        <p:nvPicPr>
          <p:cNvPr id="58370" name="Picture 2" descr="http://t2.gstatic.com/images?q=tbn:ANd9GcQsbEOsGW1GfaZYiM7CNn9UvqTsZdnZWOH2SHQFxqwXCNLi1xxC&amp;t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34150" y="2492375"/>
            <a:ext cx="22860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ítulo 1"/>
          <p:cNvSpPr>
            <a:spLocks noGrp="1"/>
          </p:cNvSpPr>
          <p:nvPr>
            <p:ph type="title"/>
          </p:nvPr>
        </p:nvSpPr>
        <p:spPr>
          <a:xfrm>
            <a:off x="206375" y="346075"/>
            <a:ext cx="8686800" cy="7794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Aparelhos de Fototerapia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5043488" cy="4525963"/>
          </a:xfrm>
        </p:spPr>
        <p:txBody>
          <a:bodyPr>
            <a:normAutofit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300" b="1" dirty="0" smtClean="0"/>
              <a:t>FOTOTERAPIA COM LÂMPADAS AZUIS: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sz="2300" b="1" dirty="0" smtClean="0"/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200" dirty="0" smtClean="0"/>
              <a:t>Maior </a:t>
            </a:r>
            <a:r>
              <a:rPr lang="pt-BR" sz="2200" dirty="0" err="1" smtClean="0"/>
              <a:t>irradiância</a:t>
            </a:r>
            <a:r>
              <a:rPr lang="pt-BR" sz="2200" dirty="0" smtClean="0"/>
              <a:t> no comprimento de onda ideal: 425-475 </a:t>
            </a:r>
            <a:r>
              <a:rPr lang="pt-BR" sz="2200" dirty="0" err="1" smtClean="0"/>
              <a:t>nm</a:t>
            </a:r>
            <a:r>
              <a:rPr lang="pt-BR" sz="2200" dirty="0" smtClean="0"/>
              <a:t>. </a:t>
            </a:r>
            <a:endParaRPr lang="en-US" sz="2200" dirty="0" smtClean="0"/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200" dirty="0" err="1" smtClean="0"/>
              <a:t>Irradiância</a:t>
            </a:r>
            <a:r>
              <a:rPr lang="pt-BR" sz="2200" dirty="0" smtClean="0"/>
              <a:t> 2 a 3 vezes maior que lâmpadas brancas. </a:t>
            </a:r>
            <a:endParaRPr lang="en-US" sz="2200" dirty="0" smtClean="0"/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200" dirty="0" smtClean="0"/>
              <a:t>Absorvida muito rapidamente.</a:t>
            </a:r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200" dirty="0" smtClean="0"/>
              <a:t>RN deve ser mantido com monitores cardíacos e respiratórios, pois a avaliação da cianose é prejudicada.</a:t>
            </a:r>
            <a:endParaRPr lang="en-US" sz="22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sz="2800" dirty="0" smtClean="0"/>
          </a:p>
        </p:txBody>
      </p:sp>
      <p:pic>
        <p:nvPicPr>
          <p:cNvPr id="59394" name="Picture 2" descr="[OFL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2565400"/>
            <a:ext cx="2760663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06375" y="346075"/>
            <a:ext cx="8686800" cy="7794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Aparelhos de Fototerapia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513" cy="4525963"/>
          </a:xfrm>
        </p:spPr>
        <p:txBody>
          <a:bodyPr/>
          <a:lstStyle/>
          <a:p>
            <a:r>
              <a:rPr lang="pt-BR" sz="2400" b="1" smtClean="0"/>
              <a:t>FOTOTERAPIA COM LÂMPADAS VERDES</a:t>
            </a:r>
          </a:p>
          <a:p>
            <a:endParaRPr lang="en-US" sz="2400" smtClean="0"/>
          </a:p>
          <a:p>
            <a:pPr lvl="1"/>
            <a:r>
              <a:rPr lang="pt-BR" sz="2300" smtClean="0"/>
              <a:t>A maior eficácia das lâmpadas verdes deve-se ao seu maior comprimento de onda o que garante penetração mais profunda na pele e, conseqüentemente, a maior penetração nos vasos sanguíneos da derme. </a:t>
            </a:r>
          </a:p>
          <a:p>
            <a:pPr lvl="1"/>
            <a:endParaRPr lang="en-US" sz="2300" smtClean="0"/>
          </a:p>
          <a:p>
            <a:pPr lvl="1"/>
            <a:r>
              <a:rPr lang="pt-BR" sz="2300" smtClean="0"/>
              <a:t>Mais eficaz que a fluorescente branca e semelhante à fototerapia com luz azul.</a:t>
            </a:r>
            <a:endParaRPr lang="en-US" sz="2300" smtClean="0"/>
          </a:p>
          <a:p>
            <a:endParaRPr lang="en-US" sz="2400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06375" y="346075"/>
            <a:ext cx="8686800" cy="7794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Aparelhos de Fototerapia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5400675" cy="4924425"/>
          </a:xfrm>
        </p:spPr>
        <p:txBody>
          <a:bodyPr>
            <a:normAutofit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400" b="1" dirty="0" smtClean="0"/>
              <a:t>FOTOTERAPIA DE FIBRA ÓPTICA (BILIBLANKET)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sz="900" dirty="0" smtClean="0"/>
          </a:p>
          <a:p>
            <a:pPr marL="722376" lvl="1" indent="-274320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pt-BR" sz="2300" dirty="0" smtClean="0"/>
              <a:t>Consiste num colchão de 13 x 10 cm, no qual a luz trafega em um cabo de fibra óptica se espalhando através do mesmo. </a:t>
            </a:r>
            <a:endParaRPr lang="en-US" sz="2300" dirty="0" smtClean="0"/>
          </a:p>
          <a:p>
            <a:pPr marL="722376" lvl="1" indent="-274320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pt-BR" sz="2300" dirty="0" err="1" smtClean="0"/>
              <a:t>Irradiância</a:t>
            </a:r>
            <a:r>
              <a:rPr lang="pt-BR" sz="2300" dirty="0" smtClean="0"/>
              <a:t> em torno de 35 </a:t>
            </a:r>
            <a:r>
              <a:rPr lang="pt-BR" sz="2300" dirty="0" err="1" smtClean="0"/>
              <a:t>µw</a:t>
            </a:r>
            <a:r>
              <a:rPr lang="pt-BR" sz="2300" dirty="0" smtClean="0"/>
              <a:t>/cm</a:t>
            </a:r>
            <a:r>
              <a:rPr lang="pt-BR" sz="2300" baseline="30000" dirty="0" smtClean="0"/>
              <a:t>2</a:t>
            </a:r>
            <a:r>
              <a:rPr lang="pt-BR" sz="2300" dirty="0" smtClean="0"/>
              <a:t>/</a:t>
            </a:r>
            <a:r>
              <a:rPr lang="pt-BR" sz="2300" dirty="0" err="1" smtClean="0"/>
              <a:t>nm</a:t>
            </a:r>
            <a:endParaRPr lang="en-US" sz="2300" dirty="0" smtClean="0"/>
          </a:p>
          <a:p>
            <a:pPr marL="722376" lvl="1" indent="-274320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pt-BR" sz="2300" dirty="0" smtClean="0"/>
              <a:t>Mais eficaz em RN pequenos, pois o tamanho do colchão é um fator limitante para RN com peso maior que 2500g.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sz="2800" dirty="0" smtClean="0"/>
          </a:p>
        </p:txBody>
      </p:sp>
      <p:pic>
        <p:nvPicPr>
          <p:cNvPr id="61442" name="Picture 4" descr="http://images.dotmed.com/cgi-bin/size.pl?t=2&amp;a=3&amp;i=5622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4160838"/>
            <a:ext cx="317500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6" descr="http://www.veenlaw.com/images/kernictus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75" y="1609725"/>
            <a:ext cx="314325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206375" y="346075"/>
            <a:ext cx="8686800" cy="7794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Aparelhos de Fototerapia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5338763" cy="4525963"/>
          </a:xfrm>
        </p:spPr>
        <p:txBody>
          <a:bodyPr/>
          <a:lstStyle/>
          <a:p>
            <a:r>
              <a:rPr lang="pt-BR" sz="2400" b="1" smtClean="0"/>
              <a:t>BILI-BERÇO</a:t>
            </a:r>
            <a:endParaRPr lang="en-US" sz="2400" smtClean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Trata-se de um berço de acrílico com 5 lâmpadas fluorescentes brancas no fundo. 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O RN deita-se sobre um colchão de silicone e são colocados filmes refletores nas paredes internas do berço e da cúpula curva que o cobre. </a:t>
            </a:r>
            <a:endParaRPr lang="en-US" sz="2300" smtClean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Irradiância é de 19µw/cm</a:t>
            </a:r>
            <a:r>
              <a:rPr lang="pt-BR" sz="2300" baseline="30000" smtClean="0"/>
              <a:t>2</a:t>
            </a:r>
            <a:r>
              <a:rPr lang="pt-BR" sz="2300" smtClean="0"/>
              <a:t>/nm</a:t>
            </a:r>
            <a:endParaRPr lang="en-US" sz="2300" smtClean="0"/>
          </a:p>
          <a:p>
            <a:endParaRPr lang="en-US" sz="2400" smtClean="0"/>
          </a:p>
        </p:txBody>
      </p:sp>
      <p:pic>
        <p:nvPicPr>
          <p:cNvPr id="62466" name="Picture 2" descr="http://img.mercadolivre.com.br/jm/img?s=MLB&amp;f=149312653_5966.jpg&amp;v=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2400" y="1773238"/>
            <a:ext cx="2246313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4" descr="http://www.multmed.com.br/config/imagens_conteudo/produtos/imagensGRD/GRD_29_Biliber%C3%A7o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15075" y="4508500"/>
            <a:ext cx="2649538" cy="212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206375" y="346075"/>
            <a:ext cx="8686800" cy="7794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Aparelhos de Fototerapia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6059488" cy="5257800"/>
          </a:xfrm>
        </p:spPr>
        <p:txBody>
          <a:bodyPr/>
          <a:lstStyle/>
          <a:p>
            <a:r>
              <a:rPr lang="pt-BR" sz="2400" b="1" smtClean="0"/>
              <a:t>FOTOTERAPIA DO TIPO HALÓGENA </a:t>
            </a:r>
            <a:endParaRPr lang="en-US" sz="2400" b="1" smtClean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Foco luminoso contendo uma lâmpada halógena com um filtro de vidro especial;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Propriedade de filtrar os raios infravermelhos que produzem aquecimento, e os raios ultravioletas, lesivos a pele;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Emite irradiância de 33 µw/cm</a:t>
            </a:r>
            <a:r>
              <a:rPr lang="pt-BR" sz="2300" baseline="30000" smtClean="0"/>
              <a:t>2</a:t>
            </a:r>
            <a:r>
              <a:rPr lang="pt-BR" sz="2300" smtClean="0"/>
              <a:t>/nm quando colocada a uma distância de 45cm do recém nascido e de 25 a 30 µw/cm</a:t>
            </a:r>
            <a:r>
              <a:rPr lang="pt-BR" sz="2300" baseline="30000" smtClean="0"/>
              <a:t>2</a:t>
            </a:r>
            <a:r>
              <a:rPr lang="pt-BR" sz="2300" smtClean="0"/>
              <a:t>/nm na distância de 50cm.</a:t>
            </a:r>
            <a:endParaRPr lang="en-US" sz="2300" smtClean="0"/>
          </a:p>
        </p:txBody>
      </p:sp>
      <p:pic>
        <p:nvPicPr>
          <p:cNvPr id="63490" name="Picture 2" descr="http://www.medicalcenterbr.com.br/dados/neonatal/h100ph100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89788" y="1939925"/>
            <a:ext cx="1630362" cy="436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06375" y="346075"/>
            <a:ext cx="8686800" cy="7794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Aparelhos de Fototerapia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>
          <a:xfrm>
            <a:off x="171450" y="1617663"/>
            <a:ext cx="7543800" cy="5240337"/>
          </a:xfrm>
        </p:spPr>
        <p:txBody>
          <a:bodyPr>
            <a:normAutofit fontScale="92500"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600" b="1" dirty="0" smtClean="0"/>
              <a:t> BILITRON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sz="1600" b="1" dirty="0" smtClean="0"/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Lâmpadas eletrônicas já focadas no espectro azul que não necessitam de filtros para o uso neonatal. </a:t>
            </a:r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Permite controlar a </a:t>
            </a:r>
            <a:r>
              <a:rPr lang="pt-BR" sz="2400" dirty="0" err="1" smtClean="0"/>
              <a:t>irradiância</a:t>
            </a:r>
            <a:r>
              <a:rPr lang="pt-BR" sz="2400" dirty="0" smtClean="0"/>
              <a:t> entre 4 até 50μw/cm</a:t>
            </a:r>
            <a:r>
              <a:rPr lang="pt-BR" sz="2400" baseline="30000" dirty="0" smtClean="0"/>
              <a:t>2</a:t>
            </a:r>
            <a:r>
              <a:rPr lang="pt-BR" sz="2400" dirty="0" smtClean="0"/>
              <a:t>/</a:t>
            </a:r>
            <a:r>
              <a:rPr lang="pt-BR" sz="2400" dirty="0" err="1" smtClean="0"/>
              <a:t>nm</a:t>
            </a:r>
            <a:r>
              <a:rPr lang="pt-BR" sz="2400" dirty="0" smtClean="0"/>
              <a:t> a uma distância central de 30 cm.  </a:t>
            </a:r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A sua faixa de luz visível varia entre 400 e 550 </a:t>
            </a:r>
            <a:r>
              <a:rPr lang="pt-BR" sz="2400" dirty="0" err="1" smtClean="0"/>
              <a:t>nm</a:t>
            </a:r>
            <a:r>
              <a:rPr lang="pt-BR" sz="2400" dirty="0" smtClean="0"/>
              <a:t> com o pico do espectro em 450nm e grande atenuação de radiação ultravioleta e infravermelha e produz um mínimo de calor irradiante. </a:t>
            </a:r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Enquanto uma lâmpada </a:t>
            </a:r>
            <a:r>
              <a:rPr lang="pt-BR" sz="2400" dirty="0" err="1" smtClean="0"/>
              <a:t>halógena</a:t>
            </a:r>
            <a:r>
              <a:rPr lang="pt-BR" sz="2400" dirty="0" smtClean="0"/>
              <a:t> </a:t>
            </a:r>
            <a:r>
              <a:rPr lang="pt-BR" sz="2400" dirty="0" err="1" smtClean="0"/>
              <a:t>dicróica</a:t>
            </a:r>
            <a:r>
              <a:rPr lang="pt-BR" sz="2400" dirty="0" smtClean="0"/>
              <a:t> tem vida média de 2 mil horas, o sistema de Super </a:t>
            </a:r>
            <a:r>
              <a:rPr lang="pt-BR" sz="2400" dirty="0" err="1" smtClean="0"/>
              <a:t>Leds</a:t>
            </a:r>
            <a:r>
              <a:rPr lang="pt-BR" sz="2400" dirty="0" smtClean="0"/>
              <a:t> dura, em uso contínuo, 1 ano (dez vezes mais). </a:t>
            </a:r>
          </a:p>
          <a:p>
            <a:pPr marL="722376" lvl="1" indent="-274320" fontAlgn="auto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A superfície corporal exposta à luz é maior do que a conseguida com a fototerapia </a:t>
            </a:r>
            <a:r>
              <a:rPr lang="pt-BR" sz="2400" dirty="0" err="1" smtClean="0"/>
              <a:t>halógena</a:t>
            </a:r>
            <a:r>
              <a:rPr lang="pt-BR" sz="2400" dirty="0" smtClean="0"/>
              <a:t>.</a:t>
            </a:r>
            <a:endParaRPr lang="en-US" sz="2400" dirty="0" smtClean="0"/>
          </a:p>
        </p:txBody>
      </p:sp>
      <p:pic>
        <p:nvPicPr>
          <p:cNvPr id="64514" name="Picture 2" descr="http://www.equipomedmarilia.com.br/file/produto/2010080315194906b0a7e1b7e0c6f92a3bfef9d96a4f4a628c53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1725" y="476250"/>
            <a:ext cx="1403350" cy="194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06375" y="346075"/>
            <a:ext cx="8686800" cy="7794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Aparelhos de Fototerapia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Espaço Reservado para Conteúdo 2"/>
          <p:cNvSpPr>
            <a:spLocks noGrp="1"/>
          </p:cNvSpPr>
          <p:nvPr>
            <p:ph idx="1"/>
          </p:nvPr>
        </p:nvSpPr>
        <p:spPr>
          <a:xfrm>
            <a:off x="171450" y="1844675"/>
            <a:ext cx="5913438" cy="5013325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RN totalmente despido;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Usar protetor ocular;</a:t>
            </a:r>
            <a:endParaRPr lang="en-US" sz="24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Aumentar a ingesta, se possível, oral;</a:t>
            </a:r>
            <a:endParaRPr lang="en-US" sz="24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Temperatura deverá ser medida de 4/4h;</a:t>
            </a:r>
            <a:endParaRPr lang="en-US" sz="24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400" smtClean="0"/>
              <a:t>Proteção da genitália é discutível. </a:t>
            </a:r>
            <a:endParaRPr lang="en-US" sz="2400" smtClean="0"/>
          </a:p>
          <a:p>
            <a:endParaRPr lang="pt-BR" sz="2600" b="1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90538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Cuidados com o RN</a:t>
            </a:r>
            <a:endParaRPr lang="en-US" b="1" dirty="0" smtClean="0"/>
          </a:p>
        </p:txBody>
      </p:sp>
      <p:pic>
        <p:nvPicPr>
          <p:cNvPr id="65539" name="Picture 6" descr="https://encrypted-tbn0.gstatic.com/images?q=tbn:ANd9GcT-yu8jmq0yAF1w3Likk83fbxtD3XX9iZGWx1IJd8jzK75s8mEL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6925" y="4581525"/>
            <a:ext cx="2943225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>
          <a:xfrm>
            <a:off x="242888" y="1628775"/>
            <a:ext cx="8721725" cy="5040313"/>
          </a:xfrm>
        </p:spPr>
        <p:txBody>
          <a:bodyPr>
            <a:normAutofit lnSpcReduction="10000"/>
          </a:bodyPr>
          <a:lstStyle/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800" dirty="0" smtClean="0"/>
              <a:t> </a:t>
            </a:r>
            <a:r>
              <a:rPr lang="pt-BR" sz="2400" dirty="0" smtClean="0"/>
              <a:t>A indicação de fototerapia dependerá dos níveis séricos de bilirrubina, do tipo de icterícia (hemolítica ou não) e das características do RN (idade gestacional, peso de nascimento e fatores de risco para </a:t>
            </a:r>
            <a:r>
              <a:rPr lang="pt-BR" sz="2400" dirty="0" err="1" smtClean="0"/>
              <a:t>Kernicterus</a:t>
            </a:r>
            <a:r>
              <a:rPr lang="pt-BR" sz="2400" dirty="0" smtClean="0"/>
              <a:t>).</a:t>
            </a:r>
            <a:endParaRPr lang="en-US" sz="10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 A grande discussão, atualmente, é quando colocar sob fototerapia ou optar pela </a:t>
            </a:r>
            <a:r>
              <a:rPr lang="pt-BR" sz="2400" dirty="0" err="1" smtClean="0"/>
              <a:t>exsanguineotransfusão</a:t>
            </a:r>
            <a:r>
              <a:rPr lang="pt-BR" sz="2400" dirty="0" smtClean="0"/>
              <a:t> em RN de termo, saudáveis, sem doença hemolítica. </a:t>
            </a:r>
            <a:endParaRPr lang="pt-BR" sz="9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i="1" u="sng" dirty="0" smtClean="0"/>
              <a:t>Na indicação do tratamento, fototerapia e/ou </a:t>
            </a:r>
            <a:r>
              <a:rPr lang="pt-BR" sz="2400" i="1" u="sng" dirty="0" err="1" smtClean="0"/>
              <a:t>exsanguineotransfusão</a:t>
            </a:r>
            <a:r>
              <a:rPr lang="pt-BR" sz="2400" i="1" u="sng" dirty="0" smtClean="0"/>
              <a:t>, considerar a bilirrubina total.</a:t>
            </a:r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Se há necessidade de fototerapia, a presença de </a:t>
            </a:r>
            <a:r>
              <a:rPr lang="pt-BR" sz="2400" dirty="0" err="1" smtClean="0"/>
              <a:t>hiperbilirrubinemia</a:t>
            </a:r>
            <a:r>
              <a:rPr lang="pt-BR" sz="2400" dirty="0" smtClean="0"/>
              <a:t> direta, se menor que 50% do total, não deve constituir uma contra-indicação.</a:t>
            </a:r>
            <a:endParaRPr lang="en-US" sz="24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sz="2400" i="1" u="sng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endParaRPr lang="pt-BR" sz="2600" b="1" dirty="0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Indicação de Fototerapia: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613" cy="4997450"/>
          </a:xfrm>
        </p:spPr>
        <p:txBody>
          <a:bodyPr>
            <a:normAutofit lnSpcReduction="10000"/>
          </a:bodyPr>
          <a:lstStyle/>
          <a:p>
            <a:pPr marL="420624" indent="-384048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300" b="1" dirty="0" smtClean="0"/>
              <a:t>INDICAÇÃO DE FOTOTERAPIA </a:t>
            </a:r>
          </a:p>
          <a:p>
            <a:pPr marL="420624" indent="-384048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RN A TERMO SAUDÁVEIS SEM DOENÇA  HEMOLÍTICA</a:t>
            </a:r>
          </a:p>
          <a:p>
            <a:pPr marL="420624" indent="-384048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 smtClean="0"/>
          </a:p>
          <a:p>
            <a:pPr marL="420624" indent="-38404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              </a:t>
            </a:r>
          </a:p>
          <a:p>
            <a:pPr marL="420624" indent="-384048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000" dirty="0" smtClean="0"/>
          </a:p>
          <a:p>
            <a:pPr marL="420624" indent="-384048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     </a:t>
            </a:r>
          </a:p>
          <a:p>
            <a:pPr marL="420624" indent="-384048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	</a:t>
            </a:r>
          </a:p>
          <a:p>
            <a:pPr marL="420624" indent="-384048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000" dirty="0" smtClean="0"/>
          </a:p>
          <a:p>
            <a:pPr marL="420624" indent="-384048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	RN ictéricos com peso de nascimento &lt; 2500 g  e &lt; 24 h de vida não são considerados saudáveis. </a:t>
            </a:r>
          </a:p>
          <a:p>
            <a:pPr marL="420624" indent="-384048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u="sng" dirty="0" smtClean="0"/>
              <a:t>	Para os RN com doença hemolítica, considerar a tabela de peso na faixa entre 2001-2500g</a:t>
            </a:r>
            <a:r>
              <a:rPr lang="pt-BR" sz="2000" u="sng" dirty="0" smtClean="0"/>
              <a:t>. </a:t>
            </a:r>
            <a:endParaRPr lang="pt-BR" sz="2000" dirty="0" smtClean="0"/>
          </a:p>
          <a:p>
            <a:pPr marL="420624" indent="-384048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 smtClean="0"/>
          </a:p>
          <a:p>
            <a:pPr marL="420624" indent="-384048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 </a:t>
            </a:r>
            <a:endParaRPr lang="en-US" sz="20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sz="2000" dirty="0" smtClean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428750" y="2897188"/>
          <a:ext cx="6096000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124790"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HORAS DE VIDA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               FOTOTERAPIA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                  24 – 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                  &gt;15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                  &gt; 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                  &gt;18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Indicação de Fototerapia: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435975" cy="51117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t-BR" sz="2300" b="1" smtClean="0"/>
              <a:t>INDICAÇÃO DE FOTOTERAPIA </a:t>
            </a:r>
          </a:p>
          <a:p>
            <a:pPr algn="ctr">
              <a:buFont typeface="Arial" charset="0"/>
              <a:buNone/>
            </a:pPr>
            <a:r>
              <a:rPr lang="pt-BR" sz="2000" smtClean="0"/>
              <a:t>RECÉM NASCIDOS COM PN &lt;2500 GRAMAS </a:t>
            </a:r>
            <a:endParaRPr lang="en-US" sz="2000" smtClean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571500" y="2500313"/>
          <a:ext cx="7858180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7"/>
                <a:gridCol w="1500198"/>
                <a:gridCol w="1500198"/>
                <a:gridCol w="1571636"/>
                <a:gridCol w="1428761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Peso de nascimento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24 – 48 horas de vida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48 - 72 horas de vida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72 - 96 horas de vida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&gt; 96 horas de vida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&lt;1500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1501-2000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2001-2500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8642" name="CaixaDeTexto 4"/>
          <p:cNvSpPr txBox="1">
            <a:spLocks noChangeArrowheads="1"/>
          </p:cNvSpPr>
          <p:nvPr/>
        </p:nvSpPr>
        <p:spPr bwMode="auto">
          <a:xfrm>
            <a:off x="642938" y="4965700"/>
            <a:ext cx="7929562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2000"/>
              <a:t>Na presença de qualquer um dos seguintes fatores, considerar níveis menores: prematuridade, doença hemolítica isoimune, deficiência de glicose 6-fosfato desidrogenase (G6PD), letargia significante, sepse, acidose, asfixia, instabilidade da temperatura, albumina menor que 3g%. </a:t>
            </a:r>
            <a:endParaRPr lang="en-US" sz="200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Indicação de Fototerapia: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513" cy="4525963"/>
          </a:xfrm>
        </p:spPr>
        <p:txBody>
          <a:bodyPr/>
          <a:lstStyle/>
          <a:p>
            <a:pPr>
              <a:spcAft>
                <a:spcPts val="600"/>
              </a:spcAft>
              <a:buFont typeface="Wingdings 2" pitchFamily="18" charset="2"/>
              <a:buNone/>
            </a:pPr>
            <a:r>
              <a:rPr lang="pt-BR" sz="2500" b="1" smtClean="0"/>
              <a:t>Fototerapia Profilática</a:t>
            </a:r>
            <a:r>
              <a:rPr lang="pt-BR" sz="2500" smtClean="0"/>
              <a:t>:</a:t>
            </a:r>
          </a:p>
          <a:p>
            <a:pPr lvl="1">
              <a:spcAft>
                <a:spcPts val="600"/>
              </a:spcAft>
            </a:pPr>
            <a:r>
              <a:rPr lang="pt-BR" sz="2300" smtClean="0"/>
              <a:t>Se não há icterícia não há sentido em se fazer fototerapia profilática. </a:t>
            </a:r>
          </a:p>
          <a:p>
            <a:pPr>
              <a:spcAft>
                <a:spcPts val="600"/>
              </a:spcAft>
              <a:buFont typeface="Wingdings 2" pitchFamily="18" charset="2"/>
              <a:buNone/>
            </a:pPr>
            <a:endParaRPr lang="en-US" sz="2300" smtClean="0"/>
          </a:p>
          <a:p>
            <a:pPr>
              <a:spcAft>
                <a:spcPts val="600"/>
              </a:spcAft>
              <a:buFont typeface="Wingdings 2" pitchFamily="18" charset="2"/>
              <a:buNone/>
            </a:pPr>
            <a:r>
              <a:rPr lang="pt-BR" sz="2500" b="1" smtClean="0"/>
              <a:t>Fototerapia Precoce</a:t>
            </a:r>
          </a:p>
          <a:p>
            <a:pPr lvl="1">
              <a:spcAft>
                <a:spcPts val="600"/>
              </a:spcAft>
            </a:pPr>
            <a:r>
              <a:rPr lang="pt-BR" sz="2300" smtClean="0"/>
              <a:t>RN com peso de nascimento &lt; 1000g e níveis séricos de bilirrubina indireta de 5-6 mg%. </a:t>
            </a:r>
            <a:endParaRPr lang="en-US" sz="2300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Indicação de Fototerapia:</a:t>
            </a:r>
            <a:endParaRPr lang="en-US" b="1" dirty="0" smtClean="0"/>
          </a:p>
        </p:txBody>
      </p:sp>
      <p:pic>
        <p:nvPicPr>
          <p:cNvPr id="69635" name="Picture 2" descr="https://encrypted-tbn3.gstatic.com/images?q=tbn:ANd9GcSvGzlh8KyFhbdhMQQ5DeubMUhVwRfs0tT83OTcypEQQU_raQq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13438" y="4999038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91513" cy="5445125"/>
          </a:xfrm>
        </p:spPr>
        <p:txBody>
          <a:bodyPr/>
          <a:lstStyle/>
          <a:p>
            <a:pPr>
              <a:spcBef>
                <a:spcPts val="600"/>
              </a:spcBef>
              <a:buFont typeface="Wingdings 2" pitchFamily="18" charset="2"/>
              <a:buNone/>
            </a:pPr>
            <a:r>
              <a:rPr lang="pt-BR" sz="2400" b="1" smtClean="0"/>
              <a:t>FOTOTERAPIA INTENSIVA</a:t>
            </a:r>
          </a:p>
          <a:p>
            <a:pPr>
              <a:spcBef>
                <a:spcPts val="600"/>
              </a:spcBef>
              <a:buFont typeface="Wingdings 2" pitchFamily="18" charset="2"/>
              <a:buNone/>
            </a:pPr>
            <a:endParaRPr lang="pt-BR" sz="2200" b="1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Fototerapia intensiva implica no uso de altos níveis de irradiância no comprimento de onda de  430-490nm  (</a:t>
            </a:r>
            <a:r>
              <a:rPr lang="pt-BR" sz="2300" b="1" smtClean="0"/>
              <a:t>usualmente 30μw/cm</a:t>
            </a:r>
            <a:r>
              <a:rPr lang="pt-BR" sz="2300" b="1" baseline="30000" smtClean="0"/>
              <a:t>2 </a:t>
            </a:r>
            <a:r>
              <a:rPr lang="pt-BR" sz="2300" b="1" smtClean="0"/>
              <a:t>/nm</a:t>
            </a:r>
            <a:r>
              <a:rPr lang="pt-BR" sz="2300" smtClean="0"/>
              <a:t> ou mais), envolvendo a maior área possível.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A distância da fonte de luz do RN tem um efeito dramático no espectro da irradiância e este efeito é mais significativo quando são usadas luzes </a:t>
            </a:r>
            <a:r>
              <a:rPr lang="pt-BR" sz="2300" i="1" smtClean="0"/>
              <a:t>special blue</a:t>
            </a:r>
            <a:r>
              <a:rPr lang="pt-BR" sz="2300" smtClean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 Para tirar vantagens deste efeito, as luzes fluorescentes devem ser colocadas o mais próximo possível do RN (10 cm), devendo o RN estar em um berço e não em uma incubadora.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Indicação de Fototerapia: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91513" cy="5445125"/>
          </a:xfrm>
        </p:spPr>
        <p:txBody>
          <a:bodyPr/>
          <a:lstStyle/>
          <a:p>
            <a:pPr>
              <a:spcBef>
                <a:spcPts val="600"/>
              </a:spcBef>
              <a:buFont typeface="Wingdings 2" pitchFamily="18" charset="2"/>
              <a:buNone/>
            </a:pPr>
            <a:r>
              <a:rPr lang="pt-BR" sz="2400" b="1" dirty="0" smtClean="0"/>
              <a:t>FOTOTERAPIA INTENSIVA</a:t>
            </a:r>
          </a:p>
          <a:p>
            <a:pPr>
              <a:spcBef>
                <a:spcPts val="600"/>
              </a:spcBef>
              <a:buFont typeface="Wingdings 2" pitchFamily="18" charset="2"/>
              <a:buNone/>
            </a:pPr>
            <a:endParaRPr lang="pt-BR" sz="2300" b="1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dirty="0" smtClean="0"/>
              <a:t>No uso de spot </a:t>
            </a:r>
            <a:r>
              <a:rPr lang="pt-BR" sz="2300" dirty="0" err="1" smtClean="0"/>
              <a:t>halógeno</a:t>
            </a:r>
            <a:r>
              <a:rPr lang="pt-BR" sz="2300" dirty="0" smtClean="0"/>
              <a:t>, estes não podem ficar posicionados muito próximo aos bebês, devendo-se seguir recomendações dos fabricantes.</a:t>
            </a:r>
            <a:endParaRPr lang="en-US" sz="23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dirty="0" smtClean="0"/>
              <a:t>Em alguns RNs com nível de </a:t>
            </a:r>
            <a:r>
              <a:rPr lang="pt-BR" sz="2300" dirty="0" err="1" smtClean="0"/>
              <a:t>exsanguíneotransfusão</a:t>
            </a:r>
            <a:r>
              <a:rPr lang="pt-BR" sz="2300" dirty="0" smtClean="0"/>
              <a:t> optamos por colocá-los sob fototerapia intensiva (dupla ou tripla) para tentar evitar um procedimento mais invasivo).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dirty="0" smtClean="0"/>
              <a:t>Se optar-se por fazer fototerapia intensiva nestes RNs, deve-se ter resultados de controle da bilirrubina nas próximas 6 horas e realizar a exsanguineotransfusão, caso os novos níveis ainda a indicarem.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Indicação de Fototerapia: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341438"/>
            <a:ext cx="6346825" cy="35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Rectangle 4"/>
          <p:cNvSpPr>
            <a:spLocks noChangeArrowheads="1"/>
          </p:cNvSpPr>
          <p:nvPr/>
        </p:nvSpPr>
        <p:spPr bwMode="auto">
          <a:xfrm>
            <a:off x="285750" y="5221288"/>
            <a:ext cx="8286750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 algn="just">
              <a:tabLst>
                <a:tab pos="114300" algn="l"/>
              </a:tabLst>
            </a:pPr>
            <a:r>
              <a:rPr lang="pt-BR" sz="1200" b="1" i="1" u="sng">
                <a:cs typeface="Times New Roman" pitchFamily="18" charset="0"/>
              </a:rPr>
              <a:t>Fatores de risco</a:t>
            </a:r>
            <a:r>
              <a:rPr lang="pt-BR" sz="1200" b="1" i="1">
                <a:cs typeface="Times New Roman" pitchFamily="18" charset="0"/>
              </a:rPr>
              <a:t>: prematuridade, doença hemolítica isoimune, deficiência de glicose 6-fosfato desidrogenase (G6PD), letargia significante, sepses, acidose, asfixia, instabilidade da temperatura, albumina menor que 3g%). Na presença de qualquer um destes dados, nos leva a preocupação quanto à neurotoxicidade pela bilirrubina</a:t>
            </a:r>
            <a:endParaRPr lang="en-US" sz="900">
              <a:cs typeface="Times New Roman" pitchFamily="18" charset="0"/>
            </a:endParaRPr>
          </a:p>
          <a:p>
            <a:pPr indent="449263" algn="just" eaLnBrk="0" hangingPunct="0">
              <a:tabLst>
                <a:tab pos="114300" algn="l"/>
              </a:tabLst>
            </a:pPr>
            <a:r>
              <a:rPr lang="pt-BR" sz="1200" b="1" i="1">
                <a:cs typeface="Times New Roman" pitchFamily="18" charset="0"/>
              </a:rPr>
              <a:t> -Para os RN com 35-37 semanas pode ajustar os níveis de bilirrubina total em torno da linha de risco médio. É uma opção intervir com níveis de bilirrubina total menor para RN mais próximos de 35 semanas e para níveis maiores para RN mais próximos de 37 semanas e 6 dias</a:t>
            </a:r>
            <a:endParaRPr lang="pt-BR">
              <a:cs typeface="Times New Roman" pitchFamily="18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277813" y="260350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Indicação de Fototerapia: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341438"/>
            <a:ext cx="8362950" cy="5156200"/>
          </a:xfrm>
        </p:spPr>
        <p:txBody>
          <a:bodyPr/>
          <a:lstStyle/>
          <a:p>
            <a:pPr>
              <a:buFont typeface="Arial" charset="0"/>
              <a:buNone/>
            </a:pPr>
            <a:endParaRPr lang="en-US" sz="2300" dirty="0" smtClean="0"/>
          </a:p>
          <a:p>
            <a:r>
              <a:rPr lang="pt-BR" sz="2300" b="1" dirty="0" smtClean="0"/>
              <a:t>Fatores de risco: </a:t>
            </a:r>
          </a:p>
          <a:p>
            <a:pPr lvl="1"/>
            <a:r>
              <a:rPr lang="pt-BR" sz="2200" dirty="0" smtClean="0"/>
              <a:t>Doença hemolítica </a:t>
            </a:r>
            <a:r>
              <a:rPr lang="pt-BR" sz="2200" dirty="0" err="1" smtClean="0"/>
              <a:t>isoimune</a:t>
            </a:r>
            <a:endParaRPr lang="pt-BR" sz="2200" dirty="0" smtClean="0"/>
          </a:p>
          <a:p>
            <a:pPr lvl="1"/>
            <a:r>
              <a:rPr lang="pt-BR" sz="2200" dirty="0" smtClean="0"/>
              <a:t>Deficiência de glicose 6-fosfato </a:t>
            </a:r>
            <a:r>
              <a:rPr lang="pt-BR" sz="2200" dirty="0" err="1" smtClean="0"/>
              <a:t>desidrogenase</a:t>
            </a:r>
            <a:r>
              <a:rPr lang="pt-BR" sz="2200" dirty="0" smtClean="0"/>
              <a:t> (G6PD)</a:t>
            </a:r>
          </a:p>
          <a:p>
            <a:pPr lvl="1"/>
            <a:r>
              <a:rPr lang="pt-BR" sz="2200" dirty="0" smtClean="0"/>
              <a:t>Outros: Letargia significante, sepse, acidose, asfixia, instabilidade da temperatura, albumina menor que 3g%</a:t>
            </a:r>
            <a:endParaRPr lang="en-US" sz="2200" dirty="0" smtClean="0"/>
          </a:p>
          <a:p>
            <a:endParaRPr lang="en-US" sz="2000" dirty="0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endParaRPr lang="en-US" b="1" dirty="0" smtClean="0"/>
          </a:p>
        </p:txBody>
      </p:sp>
      <p:pic>
        <p:nvPicPr>
          <p:cNvPr id="73731" name="Picture 22" descr="http://t3.gstatic.com/images?q=tbn:ANd9GcRB3YS0oLkYfAxJ0dwEUVUUVI0PvD0RisuShFuFMQcc0Wp6ldu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4613275"/>
            <a:ext cx="225742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484313"/>
            <a:ext cx="8362950" cy="5157787"/>
          </a:xfrm>
        </p:spPr>
        <p:txBody>
          <a:bodyPr>
            <a:normAutofit fontScale="92500" lnSpcReduction="10000"/>
          </a:bodyPr>
          <a:lstStyle/>
          <a:p>
            <a:pPr marL="420624" indent="-38404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500" b="1" dirty="0" smtClean="0"/>
              <a:t>MECANISMOS RESPONSÁVEIS PELA SUA EFICÁCIA:</a:t>
            </a:r>
          </a:p>
          <a:p>
            <a:pPr marL="420624" indent="-384048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900" b="1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A bilirrubina é removida da circulação e dos tecidos; </a:t>
            </a:r>
            <a:endParaRPr lang="en-US" sz="24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O sangue removido do paciente está revestido de anticorpos maternos que tem possibilidade de ser </a:t>
            </a:r>
            <a:r>
              <a:rPr lang="pt-BR" sz="2400" dirty="0" err="1" smtClean="0"/>
              <a:t>hemolisado</a:t>
            </a:r>
            <a:r>
              <a:rPr lang="pt-BR" sz="2400" dirty="0" smtClean="0"/>
              <a:t>. </a:t>
            </a:r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A remoção dessas células remove a “bilirrubina potencial”;</a:t>
            </a:r>
            <a:endParaRPr lang="en-US" sz="24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Outros subprodutos da hemólise, desconhecidos, podem também ser removidos; </a:t>
            </a:r>
            <a:endParaRPr lang="en-US" sz="24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O sangue que retorna ao paciente (Rh-) não será </a:t>
            </a:r>
            <a:r>
              <a:rPr lang="pt-BR" sz="2400" dirty="0" err="1" smtClean="0"/>
              <a:t>hemolisado</a:t>
            </a:r>
            <a:r>
              <a:rPr lang="pt-BR" sz="2400" dirty="0" smtClean="0"/>
              <a:t> e terá tempo de vida mais prolongado; </a:t>
            </a:r>
            <a:endParaRPr lang="en-US" sz="24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Melhora do </a:t>
            </a:r>
            <a:r>
              <a:rPr lang="pt-BR" sz="2400" dirty="0" err="1" smtClean="0"/>
              <a:t>hematócrito</a:t>
            </a:r>
            <a:r>
              <a:rPr lang="pt-BR" sz="2400" dirty="0" smtClean="0"/>
              <a:t> em pacientes anêmicos; </a:t>
            </a:r>
            <a:endParaRPr lang="en-US" sz="24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400" dirty="0" smtClean="0"/>
              <a:t>A Hg fetal é substituída pela do adulto. Esta última tem a vantagem de ter menor afinidade pelo oxigênio, aumentando a liberação da molécula ao nível dos tecidos.</a:t>
            </a:r>
            <a:endParaRPr lang="en-US" sz="2300" dirty="0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Espaço Reservado para Conteúdo 2"/>
          <p:cNvSpPr>
            <a:spLocks noGrp="1"/>
          </p:cNvSpPr>
          <p:nvPr>
            <p:ph sz="half" idx="2"/>
          </p:nvPr>
        </p:nvSpPr>
        <p:spPr>
          <a:xfrm>
            <a:off x="5427663" y="2924175"/>
            <a:ext cx="3608387" cy="34972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z="2000" b="1" smtClean="0"/>
              <a:t>COMPLICAÇÕES</a:t>
            </a:r>
          </a:p>
          <a:p>
            <a:endParaRPr lang="pt-BR" sz="2000" smtClean="0"/>
          </a:p>
          <a:p>
            <a:r>
              <a:rPr lang="pt-BR" sz="2000" smtClean="0"/>
              <a:t>Alterações dos níveis de antioxidantes.</a:t>
            </a:r>
          </a:p>
          <a:p>
            <a:pPr>
              <a:buFont typeface="Arial" charset="0"/>
              <a:buNone/>
            </a:pPr>
            <a:r>
              <a:rPr lang="pt-BR" sz="2000" smtClean="0"/>
              <a:t> </a:t>
            </a:r>
          </a:p>
          <a:p>
            <a:r>
              <a:rPr lang="pt-BR" sz="2000" smtClean="0"/>
              <a:t>Alteração do volume sanguíneo cerebral. </a:t>
            </a:r>
            <a:endParaRPr lang="en-US" sz="2000" smtClean="0"/>
          </a:p>
          <a:p>
            <a:endParaRPr lang="en-US" sz="2000" smtClean="0"/>
          </a:p>
        </p:txBody>
      </p:sp>
      <p:sp>
        <p:nvSpPr>
          <p:cNvPr id="75778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395288" y="2781300"/>
            <a:ext cx="4041775" cy="410368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z="2000" b="1" dirty="0" smtClean="0"/>
              <a:t>INDICAÇÕES:</a:t>
            </a:r>
          </a:p>
          <a:p>
            <a:pPr>
              <a:buFont typeface="Wingdings 2" pitchFamily="18" charset="2"/>
              <a:buNone/>
            </a:pPr>
            <a:endParaRPr lang="pt-BR" sz="2000" b="1" dirty="0" smtClean="0"/>
          </a:p>
          <a:p>
            <a:r>
              <a:rPr lang="pt-BR" sz="2000" dirty="0" smtClean="0"/>
              <a:t>RNs saudáveis (a termo, peso de nascimento &gt; 2500 g, sem doença hemolítica) com bilirrubina total ≥ 22 mg%. </a:t>
            </a:r>
          </a:p>
          <a:p>
            <a:endParaRPr lang="pt-BR" sz="2000" dirty="0" smtClean="0"/>
          </a:p>
          <a:p>
            <a:r>
              <a:rPr lang="pt-BR" sz="2000" dirty="0" smtClean="0"/>
              <a:t>Com hemólise ou doente: bilirrubina total ≥ 20 mg%</a:t>
            </a:r>
            <a:endParaRPr lang="en-US" sz="2000" dirty="0" smtClean="0"/>
          </a:p>
          <a:p>
            <a:endParaRPr lang="en-US" sz="2000" dirty="0" smtClean="0"/>
          </a:p>
        </p:txBody>
      </p:sp>
      <p:sp>
        <p:nvSpPr>
          <p:cNvPr id="10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endParaRPr lang="en-US" b="1" dirty="0" smtClean="0"/>
          </a:p>
        </p:txBody>
      </p:sp>
      <p:pic>
        <p:nvPicPr>
          <p:cNvPr id="75780" name="Picture 2" descr="http://www.mpsnet.net/portal/MedLeigos/002%20100018_70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404813"/>
            <a:ext cx="2376487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613" cy="49244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000" b="1" smtClean="0"/>
              <a:t>ANTES DE INDICAR, CONSIDERAR...</a:t>
            </a:r>
          </a:p>
          <a:p>
            <a:endParaRPr lang="pt-BR" sz="2000" smtClean="0"/>
          </a:p>
          <a:p>
            <a:r>
              <a:rPr lang="pt-BR" sz="2000" smtClean="0"/>
              <a:t>Idade gestacional do RN;</a:t>
            </a:r>
          </a:p>
          <a:p>
            <a:r>
              <a:rPr lang="pt-BR" sz="2000" smtClean="0"/>
              <a:t>Peso de nascimento;</a:t>
            </a:r>
            <a:endParaRPr lang="en-US" sz="2000" smtClean="0"/>
          </a:p>
          <a:p>
            <a:r>
              <a:rPr lang="pt-BR" sz="2000" smtClean="0"/>
              <a:t>Fatores de risco para aumento de permeabilidade da barreira hemato-encefálica (hemorragia intracraniana, anóxia, hipoalbuminemia, infecção, hipercapnia);</a:t>
            </a:r>
            <a:endParaRPr lang="en-US" sz="2000" smtClean="0"/>
          </a:p>
          <a:p>
            <a:r>
              <a:rPr lang="pt-BR" sz="2000" smtClean="0"/>
              <a:t>Tempo de fototerapia;</a:t>
            </a:r>
            <a:endParaRPr lang="en-US" sz="2000" smtClean="0"/>
          </a:p>
          <a:p>
            <a:r>
              <a:rPr lang="pt-BR" sz="2000" smtClean="0"/>
              <a:t>Dosagem de bilirrubina livre, quando possível;</a:t>
            </a:r>
            <a:endParaRPr lang="en-US" sz="2000" smtClean="0"/>
          </a:p>
          <a:p>
            <a:r>
              <a:rPr lang="pt-BR" sz="2000" smtClean="0"/>
              <a:t>Métodos eletrofisiológicos: potencial evocado auditivo do tronco cerebral  (BAER);</a:t>
            </a:r>
            <a:endParaRPr lang="en-US" sz="2000" smtClean="0"/>
          </a:p>
          <a:p>
            <a:r>
              <a:rPr lang="pt-BR" sz="2000" smtClean="0"/>
              <a:t>Ressonância magnética: sinal de alta intensidade no globo pálido e núcleos subtalâmicos.</a:t>
            </a:r>
            <a:endParaRPr lang="en-US" sz="2000" smtClean="0"/>
          </a:p>
          <a:p>
            <a:endParaRPr lang="en-US" sz="2000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484313"/>
            <a:ext cx="8362950" cy="51577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2400" b="1" smtClean="0"/>
              <a:t>INDICAÇÕES:</a:t>
            </a:r>
          </a:p>
          <a:p>
            <a:pPr>
              <a:buFont typeface="Arial" charset="0"/>
              <a:buNone/>
            </a:pPr>
            <a:endParaRPr lang="en-US" sz="900" b="1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Considerar a Bilirrubina Total.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Descontar a Bilirrubina Direta somente nos casos em que esta for </a:t>
            </a:r>
            <a:r>
              <a:rPr lang="pt-BR" sz="2400" smtClean="0"/>
              <a:t>≥ </a:t>
            </a:r>
            <a:r>
              <a:rPr lang="pt-BR" sz="2300" smtClean="0"/>
              <a:t>50% da bilirrubina total.</a:t>
            </a:r>
            <a:endParaRPr lang="en-US" sz="23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RN com Síndrome do Bebê Bronzeado cuja bilirrubina total está no nível de fototerapia intensiva e a fototerapia não está diminuindo o nível rapidamente, considerar exsanguineotransfusão. </a:t>
            </a:r>
            <a:endParaRPr lang="en-US" sz="23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300" smtClean="0"/>
              <a:t>A Bilirrubina Direta não deve ser subtraída da bilirrubina total na tomada de decisão para realizar exsanguineotransfusão.</a:t>
            </a:r>
            <a:endParaRPr lang="en-US" sz="2300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484313"/>
            <a:ext cx="8362950" cy="5157787"/>
          </a:xfrm>
        </p:spPr>
        <p:txBody>
          <a:bodyPr>
            <a:normAutofit lnSpcReduction="10000"/>
          </a:bodyPr>
          <a:lstStyle/>
          <a:p>
            <a:pPr marL="420624" indent="-38404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dirty="0" smtClean="0"/>
              <a:t>INDICAÇÕES:</a:t>
            </a:r>
          </a:p>
          <a:p>
            <a:pPr marL="420624" indent="-384048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900" b="1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300" dirty="0" smtClean="0"/>
              <a:t>Se o RN estiver bem e apresentar entre 35-37 semanas (médio risco), pode-se individualizar os níveis de </a:t>
            </a:r>
            <a:r>
              <a:rPr lang="pt-BR" sz="2300" dirty="0" err="1" smtClean="0"/>
              <a:t>exsanguíneotransfusão</a:t>
            </a:r>
            <a:r>
              <a:rPr lang="pt-BR" sz="2300" dirty="0" smtClean="0"/>
              <a:t> baseando-se na idade gestacional atual.</a:t>
            </a:r>
            <a:endParaRPr lang="en-US" sz="23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300" dirty="0" smtClean="0"/>
              <a:t>Para os RN internados, a ET é recomendada se os níveis de bilirrubina total aumentam a despeito da fototerapia intensiva.</a:t>
            </a:r>
            <a:endParaRPr lang="en-US" sz="2300" dirty="0" smtClean="0"/>
          </a:p>
          <a:p>
            <a:pPr marL="420624" indent="-384048" fontAlgn="auto">
              <a:spcBef>
                <a:spcPts val="600"/>
              </a:spcBef>
              <a:spcAft>
                <a:spcPts val="600"/>
              </a:spcAft>
              <a:buFont typeface="Wingdings 2"/>
              <a:buChar char=""/>
              <a:defRPr/>
            </a:pPr>
            <a:r>
              <a:rPr lang="pt-BR" sz="2300" dirty="0" smtClean="0"/>
              <a:t>Para os RN readmitidos, se o nível de bilirrubina total está acima do nível para  ET,  repetir a bilirrubina total cada 2 a 3 horas e considerar  ET se  a bilirrubina total  permanecer acima dos níveis indicados para ET  após fototerapia intensiva por 6 horas.</a:t>
            </a:r>
            <a:endParaRPr lang="en-US" sz="2300" dirty="0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484313"/>
            <a:ext cx="8362950" cy="51577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2400" b="1" smtClean="0"/>
              <a:t>INDICAÇÕES:</a:t>
            </a:r>
          </a:p>
          <a:p>
            <a:r>
              <a:rPr lang="en-US" sz="2400" smtClean="0"/>
              <a:t>RN com sinais de encefalopatia bilirrubínica:</a:t>
            </a:r>
          </a:p>
          <a:p>
            <a:pPr lvl="1"/>
            <a:r>
              <a:rPr lang="pt-BR" sz="2300" smtClean="0"/>
              <a:t>Deverá ser submetido à exsanguineotransfusão, independente do nível de bilirrubina total.</a:t>
            </a:r>
          </a:p>
          <a:p>
            <a:pPr lvl="1"/>
            <a:r>
              <a:rPr lang="pt-BR" sz="2300" smtClean="0"/>
              <a:t>Sinais encontrados: hipertonia, opistótono, febre e choro agudo.</a:t>
            </a:r>
          </a:p>
          <a:p>
            <a:pPr lvl="1"/>
            <a:r>
              <a:rPr lang="pt-BR" sz="2300" smtClean="0"/>
              <a:t>Considerar o uso de albumina 1g/Kg (tratamento de choque na fase aguda). Há  diminuição significativa  dos níveis de bilirrubina livre com 6 e 24 horas  após o uso da albumina.</a:t>
            </a:r>
            <a:endParaRPr lang="en-US" sz="2300" smtClean="0"/>
          </a:p>
          <a:p>
            <a:pPr lvl="1"/>
            <a:endParaRPr lang="en-US" sz="1500" smtClean="0"/>
          </a:p>
          <a:p>
            <a:endParaRPr lang="en-US" sz="1900" smtClean="0"/>
          </a:p>
          <a:p>
            <a:endParaRPr lang="en-US" sz="2300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44663"/>
            <a:ext cx="8435975" cy="4276725"/>
          </a:xfrm>
        </p:spPr>
        <p:txBody>
          <a:bodyPr/>
          <a:lstStyle/>
          <a:p>
            <a:r>
              <a:rPr lang="pt-BR" sz="2400" b="1" smtClean="0"/>
              <a:t>Realizada até 12 h de vida nas seguintes condições:</a:t>
            </a:r>
          </a:p>
          <a:p>
            <a:endParaRPr lang="pt-BR" sz="2300" b="1" smtClean="0"/>
          </a:p>
          <a:p>
            <a:pPr lvl="1"/>
            <a:r>
              <a:rPr lang="pt-BR" sz="2300" smtClean="0"/>
              <a:t>Hemoglobina &lt; 12,5%;</a:t>
            </a:r>
            <a:endParaRPr lang="en-US" sz="2300" smtClean="0"/>
          </a:p>
          <a:p>
            <a:pPr lvl="1"/>
            <a:r>
              <a:rPr lang="pt-BR" sz="2300" smtClean="0"/>
              <a:t> Htc &lt; 40%;</a:t>
            </a:r>
            <a:endParaRPr lang="en-US" sz="2300" smtClean="0"/>
          </a:p>
          <a:p>
            <a:pPr lvl="1"/>
            <a:r>
              <a:rPr lang="pt-BR" sz="2300" smtClean="0"/>
              <a:t>Coombs direto positivo;</a:t>
            </a:r>
            <a:endParaRPr lang="en-US" sz="2300" smtClean="0"/>
          </a:p>
          <a:p>
            <a:pPr lvl="1"/>
            <a:r>
              <a:rPr lang="pt-BR" sz="2300" smtClean="0"/>
              <a:t>Bilirubina total &gt; 5 mg% no sangue de cordão</a:t>
            </a:r>
            <a:endParaRPr lang="en-US" sz="2300" smtClean="0"/>
          </a:p>
          <a:p>
            <a:pPr lvl="1"/>
            <a:r>
              <a:rPr lang="pt-BR" sz="2300" smtClean="0"/>
              <a:t>Elevação dos níveis de bilirrubina total de 0,5 mg%/h, na doença hemolítica pelo fator Rh </a:t>
            </a:r>
          </a:p>
          <a:p>
            <a:pPr>
              <a:buFont typeface="Arial" charset="0"/>
              <a:buNone/>
            </a:pPr>
            <a:endParaRPr lang="en-US" sz="2000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r>
              <a:rPr lang="pt-BR" b="1" dirty="0" smtClean="0"/>
              <a:t> Muito Precoce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300" smtClean="0"/>
              <a:t>Realizada desde o nascimento até 24 horas de vida de acordo com os níveis de bilirrubina </a:t>
            </a:r>
            <a:endParaRPr lang="en-US" sz="2300" smtClean="0"/>
          </a:p>
          <a:p>
            <a:r>
              <a:rPr lang="pt-BR" sz="2300" smtClean="0"/>
              <a:t>Aumento da bilirrubina total em 0,5 mg%/h  ou:</a:t>
            </a:r>
            <a:endParaRPr lang="en-US" sz="2300" smtClean="0"/>
          </a:p>
          <a:p>
            <a:endParaRPr lang="en-US" sz="2400" smtClean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258888" y="3573463"/>
          <a:ext cx="6096000" cy="1554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42278"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         HORAS DE VIDA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BILIRRUBINA   INDIRETA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&gt;12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&gt;14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r>
              <a:rPr lang="pt-BR" b="1" dirty="0" smtClean="0"/>
              <a:t> Precoce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68313" y="1484313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PESO</a:t>
                      </a:r>
                      <a:r>
                        <a:rPr lang="en-US" baseline="0" dirty="0" smtClean="0"/>
                        <a:t> DO RN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SEM COMPLICAÇÃO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 COMPLICAÇÃO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1000-1249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1250-1499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1500-1999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2000-2499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&gt;2500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r>
              <a:rPr lang="pt-BR" b="1" dirty="0" smtClean="0"/>
              <a:t> Tardia</a:t>
            </a:r>
            <a:endParaRPr lang="en-US" b="1" dirty="0" smtClean="0"/>
          </a:p>
        </p:txBody>
      </p:sp>
      <p:sp>
        <p:nvSpPr>
          <p:cNvPr id="82980" name="Espaço Reservado para Conteúdo 2"/>
          <p:cNvSpPr txBox="1">
            <a:spLocks/>
          </p:cNvSpPr>
          <p:nvPr/>
        </p:nvSpPr>
        <p:spPr bwMode="auto">
          <a:xfrm>
            <a:off x="611188" y="4375150"/>
            <a:ext cx="8208962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19100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</a:pPr>
            <a:r>
              <a:rPr lang="pt-BR" sz="2000" dirty="0"/>
              <a:t>De forma geral, para os RNs pré-termos, a ET deve ser realizada quando a bilirrubina sérica atingir a metade da idade gestacional. Não indicar com nível abaixo de 10mg%.</a:t>
            </a:r>
          </a:p>
          <a:p>
            <a:pPr marL="419100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</a:pPr>
            <a:r>
              <a:rPr lang="pt-BR" sz="2000" dirty="0"/>
              <a:t>RNs com complicação são os que os fatores mencionados anteriormente estejam causando a instabilidade do paciente.</a:t>
            </a:r>
          </a:p>
          <a:p>
            <a:pPr marL="419100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</a:pPr>
            <a:r>
              <a:rPr lang="pt-BR" sz="2000" dirty="0"/>
              <a:t>RNs já deverão estar em fototerapia intensiva e se os níveis de BT caírem 3mg% em 6h a ET não será indicada.</a:t>
            </a:r>
            <a:endParaRPr lang="en-US" sz="2000" dirty="0"/>
          </a:p>
          <a:p>
            <a:pPr marL="419100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792288"/>
            <a:ext cx="8526463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/>
              <a:t>Exsanguineotransfusão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18488" cy="499745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200" dirty="0" smtClean="0"/>
              <a:t>A bilirrubina é transportada no plasma em forma de um </a:t>
            </a:r>
            <a:r>
              <a:rPr lang="pt-BR" sz="2200" dirty="0" err="1" smtClean="0"/>
              <a:t>diânion</a:t>
            </a:r>
            <a:r>
              <a:rPr lang="pt-BR" sz="2200" dirty="0" smtClean="0"/>
              <a:t> ligado reversivelmente à albumina sérica.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200" dirty="0" smtClean="0"/>
              <a:t>A relação entre a bilirrubina (B) e a albumina (A) tem sido usada como fator que pode auxiliar na decisão de iniciar a fototerapia ou a exsanguineotransfusão.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200" dirty="0" smtClean="0"/>
              <a:t>No entanto deve-se reconhecer que os níveis de albumina e a sua capacidade de ligar-se a bilirrubina variam entre os RNs.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sz="2200" b="1" dirty="0" smtClean="0"/>
              <a:t>O uso da relação B/A é uma opção clínica, não em substituição ao nível de BT, mas como um fator adicional na determinação da necessidade, principalmente, de exsanguineotransfusão. </a:t>
            </a:r>
            <a:endParaRPr lang="en-US" sz="2200" dirty="0" smtClean="0"/>
          </a:p>
          <a:p>
            <a:endParaRPr lang="en-US" sz="2000" dirty="0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Relação BT/Albumina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en-US" smtClean="0"/>
          </a:p>
          <a:p>
            <a:endParaRPr lang="en-US" smtClean="0"/>
          </a:p>
        </p:txBody>
      </p:sp>
      <p:graphicFrame>
        <p:nvGraphicFramePr>
          <p:cNvPr id="36886" name="Group 22"/>
          <p:cNvGraphicFramePr>
            <a:graphicFrameLocks noGrp="1"/>
          </p:cNvGraphicFramePr>
          <p:nvPr/>
        </p:nvGraphicFramePr>
        <p:xfrm>
          <a:off x="500063" y="1928813"/>
          <a:ext cx="8215312" cy="3947161"/>
        </p:xfrm>
        <a:graphic>
          <a:graphicData uri="http://schemas.openxmlformats.org/drawingml/2006/table">
            <a:tbl>
              <a:tblPr/>
              <a:tblGrid>
                <a:gridCol w="4643437"/>
                <a:gridCol w="3571875"/>
              </a:tblGrid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Categoria de Risco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(BT em mg% / Albumina em g%)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95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RN  </a:t>
                      </a:r>
                      <a:r>
                        <a:rPr lang="pt-BR" sz="1800" dirty="0" smtClean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</a:rPr>
                        <a:t>≥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38 0/7 semanas 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795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RN 35 0/7 – 36 6/7 semanas e  sem                                            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risco ou </a:t>
                      </a:r>
                      <a:r>
                        <a:rPr lang="pt-BR" sz="1800" dirty="0" smtClean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</a:rPr>
                        <a:t>≥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38 0/7 se alto risco para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Doença isoimune ou deficiência  de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G6PD                                                                                           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95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RN 35 0/7 – 37 6/semanas se alto risco                                          6,8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ou doença hemolítica isoimune ou defi-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ciência de G6PD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77813" y="404813"/>
            <a:ext cx="86868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Relação BT/Albumina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512" y="2420888"/>
            <a:ext cx="8064896" cy="1752600"/>
          </a:xfrm>
        </p:spPr>
        <p:txBody>
          <a:bodyPr>
            <a:noAutofit/>
          </a:bodyPr>
          <a:lstStyle/>
          <a:p>
            <a:pPr algn="ctr"/>
            <a:r>
              <a:rPr lang="pt-BR" sz="4000" dirty="0" smtClean="0">
                <a:solidFill>
                  <a:srgbClr val="00B0F0"/>
                </a:solidFill>
              </a:rPr>
              <a:t>Indicações de fototerapia e exsanguineotransfusão</a:t>
            </a:r>
          </a:p>
          <a:p>
            <a:pPr algn="ctr"/>
            <a:r>
              <a:rPr lang="pt-BR" sz="4000" dirty="0">
                <a:solidFill>
                  <a:srgbClr val="00B0F0"/>
                </a:solidFill>
              </a:rPr>
              <a:t>p</a:t>
            </a:r>
            <a:r>
              <a:rPr lang="pt-BR" sz="4000" dirty="0" smtClean="0">
                <a:solidFill>
                  <a:srgbClr val="00B0F0"/>
                </a:solidFill>
              </a:rPr>
              <a:t>ara recém-nascidos pré-termos</a:t>
            </a:r>
          </a:p>
          <a:p>
            <a:pPr algn="ctr"/>
            <a:r>
              <a:rPr lang="pt-BR" sz="4000" dirty="0" smtClean="0">
                <a:solidFill>
                  <a:srgbClr val="00B0F0"/>
                </a:solidFill>
              </a:rPr>
              <a:t>(≥35sem e &lt;35sem)</a:t>
            </a:r>
            <a:endParaRPr lang="pt-BR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6493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5707136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Slide" r:id="rId3" imgW="4571941" imgH="3429060" progId="PowerPoint.Slide.8">
                  <p:embed/>
                </p:oleObj>
              </mc:Choice>
              <mc:Fallback>
                <p:oleObj name="Slide" r:id="rId3" imgW="4571941" imgH="3429060" progId="PowerPoint.Slide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8398839" y="637203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AAP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386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14" y="95854"/>
            <a:ext cx="8988491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452320" y="6467890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</a:rPr>
              <a:t>Maisels</a:t>
            </a:r>
            <a:r>
              <a:rPr lang="pt-BR" dirty="0" smtClean="0">
                <a:solidFill>
                  <a:srgbClr val="FFC000"/>
                </a:solidFill>
              </a:rPr>
              <a:t>, 2012</a:t>
            </a:r>
            <a:endParaRPr lang="pt-B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01869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313"/>
            <a:ext cx="8218488" cy="5257800"/>
          </a:xfrm>
        </p:spPr>
        <p:txBody>
          <a:bodyPr/>
          <a:lstStyle/>
          <a:p>
            <a:r>
              <a:rPr lang="pt-BR" sz="2000" dirty="0" smtClean="0"/>
              <a:t> </a:t>
            </a:r>
            <a:r>
              <a:rPr lang="pt-BR" sz="2400" dirty="0" smtClean="0"/>
              <a:t>Dados recentes mostram aumentam da incidência de kernicterus nos RN com alta precoce.</a:t>
            </a:r>
          </a:p>
          <a:p>
            <a:r>
              <a:rPr lang="pt-BR" sz="2400" dirty="0" smtClean="0"/>
              <a:t> Uma curva realizada em RNs normais a termo mostra que:</a:t>
            </a:r>
          </a:p>
          <a:p>
            <a:pPr lvl="1"/>
            <a:r>
              <a:rPr lang="pt-BR" sz="2200" dirty="0" smtClean="0"/>
              <a:t>Zona de alto risco (&gt;percentil 95):</a:t>
            </a:r>
            <a:r>
              <a:rPr lang="pt-BR" sz="2200" i="1" dirty="0" smtClean="0"/>
              <a:t> a probabilidade dos RNs nesta zona apresentar </a:t>
            </a:r>
            <a:r>
              <a:rPr lang="pt-BR" sz="2200" i="1" dirty="0" err="1" smtClean="0"/>
              <a:t>hiperbilirrubinemia</a:t>
            </a:r>
            <a:r>
              <a:rPr lang="pt-BR" sz="2200" i="1" dirty="0" smtClean="0"/>
              <a:t> grave foi de 14,08</a:t>
            </a:r>
            <a:r>
              <a:rPr lang="pt-BR" sz="2200" dirty="0" smtClean="0"/>
              <a:t>)</a:t>
            </a:r>
          </a:p>
          <a:p>
            <a:pPr lvl="1"/>
            <a:r>
              <a:rPr lang="pt-BR" sz="2200" dirty="0" smtClean="0"/>
              <a:t>Zona intermediária:</a:t>
            </a:r>
          </a:p>
          <a:p>
            <a:pPr lvl="2"/>
            <a:r>
              <a:rPr lang="pt-BR" sz="2000" dirty="0" smtClean="0"/>
              <a:t>Alta: bilirrubina  entre o percentil de 75 e 95: A probabilidade de </a:t>
            </a:r>
            <a:r>
              <a:rPr lang="pt-BR" sz="2000" dirty="0" err="1" smtClean="0"/>
              <a:t>hiperbilirrubinemia</a:t>
            </a:r>
            <a:r>
              <a:rPr lang="pt-BR" sz="2000" dirty="0" smtClean="0"/>
              <a:t> de 3,2)</a:t>
            </a:r>
          </a:p>
          <a:p>
            <a:pPr lvl="2"/>
            <a:r>
              <a:rPr lang="pt-BR" sz="2000" dirty="0" smtClean="0"/>
              <a:t>Baixa (bilirrubina entre o percentil de 40 e 75; a probabilidade de </a:t>
            </a:r>
            <a:r>
              <a:rPr lang="pt-BR" sz="2000" dirty="0" err="1" smtClean="0"/>
              <a:t>hiperbilirrubinemia</a:t>
            </a:r>
            <a:r>
              <a:rPr lang="pt-BR" sz="2000" dirty="0" smtClean="0"/>
              <a:t> de 0,48) </a:t>
            </a:r>
          </a:p>
          <a:p>
            <a:pPr lvl="1"/>
            <a:r>
              <a:rPr lang="pt-BR" sz="2200" dirty="0" smtClean="0"/>
              <a:t>Zona de baixo risco (bilirrubina abaixo de percentil 40; a</a:t>
            </a:r>
            <a:r>
              <a:rPr lang="pt-BR" sz="2200" i="1" dirty="0" smtClean="0"/>
              <a:t> probabilidade de </a:t>
            </a:r>
            <a:r>
              <a:rPr lang="pt-BR" sz="2200" i="1" dirty="0" err="1" smtClean="0"/>
              <a:t>hiperbilirrubinemia</a:t>
            </a:r>
            <a:r>
              <a:rPr lang="pt-BR" sz="2200" i="1" dirty="0" smtClean="0"/>
              <a:t> foi de  0).</a:t>
            </a:r>
            <a:r>
              <a:rPr lang="pt-BR" sz="2200" dirty="0" smtClean="0"/>
              <a:t> </a:t>
            </a:r>
          </a:p>
          <a:p>
            <a:pPr>
              <a:buFont typeface="Arial" charset="0"/>
              <a:buNone/>
            </a:pPr>
            <a:endParaRPr lang="pt-BR" sz="2000" dirty="0" smtClean="0"/>
          </a:p>
          <a:p>
            <a:pPr>
              <a:buFontTx/>
              <a:buChar char="-"/>
            </a:pPr>
            <a:endParaRPr lang="pt-BR" sz="2000" b="1" i="1" dirty="0" smtClean="0"/>
          </a:p>
          <a:p>
            <a:endParaRPr lang="en-US" sz="2000" dirty="0" smtClean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000" b="1" dirty="0" smtClean="0"/>
              <a:t>Avaliação de Risco na Alta Hospitalar</a:t>
            </a:r>
            <a:endParaRPr lang="en-US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000" b="1" dirty="0" smtClean="0"/>
              <a:t>Avaliação de Risco na Alta Hospitalar</a:t>
            </a:r>
            <a:endParaRPr lang="en-US" sz="4000" b="1" dirty="0" smtClean="0"/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1557338"/>
            <a:ext cx="5257800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7" name="CaixaDeTexto 4"/>
          <p:cNvSpPr txBox="1">
            <a:spLocks noChangeArrowheads="1"/>
          </p:cNvSpPr>
          <p:nvPr/>
        </p:nvSpPr>
        <p:spPr bwMode="auto">
          <a:xfrm>
            <a:off x="285750" y="5961063"/>
            <a:ext cx="8643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000">
                <a:latin typeface="Calibri" pitchFamily="34" charset="0"/>
              </a:rPr>
              <a:t> A recomendação, no momento da alta, é que os recém-nascidos sejam reavaliados com 5 dias de vida.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88068" name="Retângulo 4"/>
          <p:cNvSpPr>
            <a:spLocks noChangeArrowheads="1"/>
          </p:cNvSpPr>
          <p:nvPr/>
        </p:nvSpPr>
        <p:spPr bwMode="auto">
          <a:xfrm>
            <a:off x="250825" y="5013325"/>
            <a:ext cx="82454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dirty="0"/>
              <a:t> Na alta hospitalar o nomograma (</a:t>
            </a:r>
            <a:r>
              <a:rPr lang="pt-BR" dirty="0" err="1"/>
              <a:t>Bilimapa</a:t>
            </a:r>
            <a:r>
              <a:rPr lang="pt-BR" dirty="0"/>
              <a:t>) pode predizer que RN está nas zonas de alto, intermediário e baixo risco para </a:t>
            </a:r>
            <a:r>
              <a:rPr lang="pt-BR" dirty="0" err="1"/>
              <a:t>hiperbilirrubinemia</a:t>
            </a:r>
            <a:r>
              <a:rPr lang="pt-BR" dirty="0"/>
              <a:t>  além de permitir a individualização do seguimento do RN.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4075" y="3860800"/>
            <a:ext cx="4371975" cy="11525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3900" dirty="0" smtClean="0"/>
              <a:t>Hipócrates</a:t>
            </a:r>
            <a:r>
              <a:rPr lang="pt-BR" i="1" dirty="0" smtClean="0"/>
              <a:t/>
            </a:r>
            <a:br>
              <a:rPr lang="pt-BR" i="1" dirty="0" smtClean="0"/>
            </a:br>
            <a:endParaRPr lang="pt-BR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827088" y="1773238"/>
            <a:ext cx="7467600" cy="2008187"/>
          </a:xfrm>
          <a:prstGeom prst="rect">
            <a:avLst/>
          </a:prstGeom>
        </p:spPr>
        <p:txBody>
          <a:bodyPr lIns="45720" rIns="45720" anchor="ctr">
            <a:normAutofit fontScale="8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600" dirty="0">
                <a:latin typeface="+mj-lt"/>
                <a:ea typeface="+mj-ea"/>
                <a:cs typeface="+mj-cs"/>
              </a:rPr>
              <a:t>“</a:t>
            </a:r>
            <a:r>
              <a:rPr lang="pt-BR" sz="4600" i="1" dirty="0">
                <a:latin typeface="+mj-lt"/>
                <a:ea typeface="+mj-ea"/>
                <a:cs typeface="+mj-cs"/>
              </a:rPr>
              <a:t>A obrigação do médico é tratar quando possível e cuidar sempre.”</a:t>
            </a:r>
            <a:br>
              <a:rPr lang="pt-BR" sz="4600" i="1" dirty="0">
                <a:latin typeface="+mj-lt"/>
                <a:ea typeface="+mj-ea"/>
                <a:cs typeface="+mj-cs"/>
              </a:rPr>
            </a:br>
            <a:endParaRPr lang="pt-BR" sz="4600" dirty="0">
              <a:latin typeface="+mj-lt"/>
              <a:ea typeface="+mj-ea"/>
              <a:cs typeface="+mj-cs"/>
            </a:endParaRPr>
          </a:p>
        </p:txBody>
      </p:sp>
      <p:pic>
        <p:nvPicPr>
          <p:cNvPr id="89091" name="Picture 10" descr="https://encrypted-tbn1.gstatic.com/images?q=tbn:ANd9GcRs0UxxjdnEoqf9M14wXogbrdSpkidHpgkTS98OoBhUfgOYIgP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3" y="3716338"/>
            <a:ext cx="2509837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298907"/>
              </p:ext>
            </p:extLst>
          </p:nvPr>
        </p:nvGraphicFramePr>
        <p:xfrm>
          <a:off x="359532" y="2353395"/>
          <a:ext cx="8352928" cy="1530267"/>
        </p:xfrm>
        <a:graphic>
          <a:graphicData uri="http://schemas.openxmlformats.org/drawingml/2006/table">
            <a:tbl>
              <a:tblPr/>
              <a:tblGrid>
                <a:gridCol w="7469285"/>
                <a:gridCol w="883643"/>
              </a:tblGrid>
              <a:tr h="1530267">
                <a:tc>
                  <a:txBody>
                    <a:bodyPr/>
                    <a:lstStyle/>
                    <a:p>
                      <a:pPr algn="l"/>
                      <a:r>
                        <a:rPr lang="pt-BR" b="1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Hiperbilirrubinemia Neonatal-2012 (Incluindo Tabela para RN &lt;35 semanas)</a:t>
                      </a:r>
                      <a:r>
                        <a:rPr lang="pt-BR" dirty="0"/>
                        <a:t/>
                      </a:r>
                      <a:br>
                        <a:rPr lang="pt-BR" dirty="0"/>
                      </a:br>
                      <a:r>
                        <a:rPr lang="pt-BR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Autor(es): Paulo R. </a:t>
                      </a:r>
                      <a:r>
                        <a:rPr lang="pt-BR" u="none" strike="noStrike" dirty="0" err="1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Margotto</a:t>
                      </a:r>
                      <a:r>
                        <a:rPr lang="pt-BR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, Liu Campelo Porto, Ana Maria C. Paula</a:t>
                      </a:r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193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761" y="2992630"/>
            <a:ext cx="568449" cy="46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130649" y="487705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rgbClr val="0070C0"/>
                </a:solidFill>
              </a:rPr>
              <a:t>Consultem também!</a:t>
            </a:r>
            <a:endParaRPr lang="pt-BR" sz="5400" dirty="0">
              <a:solidFill>
                <a:srgbClr val="0070C0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640266"/>
              </p:ext>
            </p:extLst>
          </p:nvPr>
        </p:nvGraphicFramePr>
        <p:xfrm>
          <a:off x="467544" y="4581127"/>
          <a:ext cx="8280920" cy="1950720"/>
        </p:xfrm>
        <a:graphic>
          <a:graphicData uri="http://schemas.openxmlformats.org/drawingml/2006/table">
            <a:tbl>
              <a:tblPr/>
              <a:tblGrid>
                <a:gridCol w="7404894"/>
                <a:gridCol w="876026"/>
              </a:tblGrid>
              <a:tr h="1374655">
                <a:tc>
                  <a:txBody>
                    <a:bodyPr/>
                    <a:lstStyle/>
                    <a:p>
                      <a:pPr algn="l"/>
                      <a:r>
                        <a:rPr lang="pt-BR" b="1" u="none" strike="noStrike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Como usar o bilirrubinômetro transcutâneo (como escolher o aparelho, qual padrão usar para interpretar resultados, uso em fototerapia, uso em pré-termos, uso pós-alta)</a:t>
                      </a:r>
                      <a:r>
                        <a:rPr lang="pt-BR"/>
                        <a:t/>
                      </a:r>
                      <a:br>
                        <a:rPr lang="pt-BR"/>
                      </a:br>
                      <a:r>
                        <a:rPr lang="pt-BR" u="none" strike="noStrike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Autor(es): O´Connor MC et al. Apresentação: Glenda G. Oliveira, Kamila Vieira Silva,Osmar Rabelo. Discussão: Paulo R. Margotto</a:t>
                      </a:r>
                      <a:endParaRPr lang="pt-BR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145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5168870"/>
            <a:ext cx="604452" cy="49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835696" y="3933056"/>
            <a:ext cx="63401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 smtClean="0">
                <a:solidFill>
                  <a:srgbClr val="00B0F0"/>
                </a:solidFill>
              </a:rPr>
              <a:t>Bilirrubimetria transcutânea</a:t>
            </a:r>
            <a:endParaRPr lang="pt-BR" sz="3600" b="1" dirty="0">
              <a:solidFill>
                <a:srgbClr val="00B0F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86056" y="1700808"/>
            <a:ext cx="81323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 smtClean="0">
                <a:solidFill>
                  <a:srgbClr val="00B0F0"/>
                </a:solidFill>
              </a:rPr>
              <a:t>Capítulo sobre Hiperbilirrubinemia Neonatal</a:t>
            </a:r>
            <a:endParaRPr lang="pt-BR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03427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4" y="1341656"/>
            <a:ext cx="8951282" cy="4094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5661248"/>
            <a:ext cx="7644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Staffs e Médicos Residente da Unidade de Neonatologia do HRAS;HMIB</a:t>
            </a:r>
            <a:endParaRPr lang="pt-BR" dirty="0"/>
          </a:p>
        </p:txBody>
      </p:sp>
      <p:sp>
        <p:nvSpPr>
          <p:cNvPr id="6" name="Seta para baixo 5"/>
          <p:cNvSpPr/>
          <p:nvPr/>
        </p:nvSpPr>
        <p:spPr>
          <a:xfrm>
            <a:off x="7478612" y="798420"/>
            <a:ext cx="242316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6588224" y="548680"/>
            <a:ext cx="1975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Dra. Tainá Garcia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4584528"/>
      </p:ext>
    </p:extLst>
  </p:cSld>
  <p:clrMapOvr>
    <a:masterClrMapping/>
  </p:clrMapOvr>
</p:sld>
</file>

<file path=ppt/theme/theme1.xml><?xml version="1.0" encoding="utf-8"?>
<a:theme xmlns:a="http://schemas.openxmlformats.org/drawingml/2006/main" name="Técnica">
  <a:themeElements>
    <a:clrScheme name="Técnica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a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757</TotalTime>
  <Words>3559</Words>
  <Application>Microsoft Office PowerPoint</Application>
  <PresentationFormat>Apresentação na tela (4:3)</PresentationFormat>
  <Paragraphs>500</Paragraphs>
  <Slides>58</Slides>
  <Notes>21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58</vt:i4>
      </vt:variant>
    </vt:vector>
  </HeadingPairs>
  <TitlesOfParts>
    <vt:vector size="60" baseType="lpstr">
      <vt:lpstr>Técnica</vt:lpstr>
      <vt:lpstr>Slide</vt:lpstr>
      <vt:lpstr>Hiperbilirrubinemia neonatal</vt:lpstr>
      <vt:lpstr>Introdução</vt:lpstr>
      <vt:lpstr>Introdução</vt:lpstr>
      <vt:lpstr>Metabolismo da Bilirrubina</vt:lpstr>
      <vt:lpstr>Metabolismo da Bilirrubina</vt:lpstr>
      <vt:lpstr>Metabolismo da Bilirrubina</vt:lpstr>
      <vt:lpstr>Metabolismo da Bilirrubina</vt:lpstr>
      <vt:lpstr>Metabolismo da Bilirrubina</vt:lpstr>
      <vt:lpstr>Etiopatogenia da Hiperbilirrubinemia</vt:lpstr>
      <vt:lpstr>Etiopatogenia da Hiperbilirrubinemia</vt:lpstr>
      <vt:lpstr>Etiopatogenia da Hiperbilirrubinemia</vt:lpstr>
      <vt:lpstr>Classificação e Fisiopatologia</vt:lpstr>
      <vt:lpstr>Classificação e Fisiopatologia</vt:lpstr>
      <vt:lpstr>Classificação e Fisiopatologia</vt:lpstr>
      <vt:lpstr>Quadro Clínico</vt:lpstr>
      <vt:lpstr>Diagnóstico</vt:lpstr>
      <vt:lpstr>Tratamento</vt:lpstr>
      <vt:lpstr>Tratamento</vt:lpstr>
      <vt:lpstr>Tratamento</vt:lpstr>
      <vt:lpstr>Tratamento</vt:lpstr>
      <vt:lpstr>Tratamento</vt:lpstr>
      <vt:lpstr>Tratamento</vt:lpstr>
      <vt:lpstr>Aparelhos de Fototerapia</vt:lpstr>
      <vt:lpstr>Aparelhos de Fototerapia</vt:lpstr>
      <vt:lpstr>Aparelhos de Fototerapia</vt:lpstr>
      <vt:lpstr>Aparelhos de Fototerapia</vt:lpstr>
      <vt:lpstr>Aparelhos de Fototerapia</vt:lpstr>
      <vt:lpstr>Aparelhos de Fototerapia</vt:lpstr>
      <vt:lpstr>Aparelhos de Fototerapia</vt:lpstr>
      <vt:lpstr>Cuidados com o RN</vt:lpstr>
      <vt:lpstr>Indicação de Fototerapia:</vt:lpstr>
      <vt:lpstr>Indicação de Fototerapia:</vt:lpstr>
      <vt:lpstr>Indicação de Fototerapia:</vt:lpstr>
      <vt:lpstr>Indicação de Fototerapia:</vt:lpstr>
      <vt:lpstr>Indicação de Fototerapia:</vt:lpstr>
      <vt:lpstr>Indicação de Fototerapia:</vt:lpstr>
      <vt:lpstr>Indicação de Fototerapia:</vt:lpstr>
      <vt:lpstr>Exsanguineotransfusão</vt:lpstr>
      <vt:lpstr>Exsanguineotransfusão</vt:lpstr>
      <vt:lpstr>Exsanguineotransfusão</vt:lpstr>
      <vt:lpstr>Exsanguineotransfusão</vt:lpstr>
      <vt:lpstr>Exsanguineotransfusão</vt:lpstr>
      <vt:lpstr>Exsanguineotransfusão</vt:lpstr>
      <vt:lpstr>Exsanguineotransfusão</vt:lpstr>
      <vt:lpstr>Exsanguineotransfusão Muito Precoce</vt:lpstr>
      <vt:lpstr>Exsanguineotransfusão Precoce</vt:lpstr>
      <vt:lpstr>Exsanguineotransfusão Tardia</vt:lpstr>
      <vt:lpstr>Exsanguineotransfusão</vt:lpstr>
      <vt:lpstr>Relação BT/Albumina</vt:lpstr>
      <vt:lpstr>Relação BT/Albumina</vt:lpstr>
      <vt:lpstr>Apresentação do PowerPoint</vt:lpstr>
      <vt:lpstr>Apresentação do PowerPoint</vt:lpstr>
      <vt:lpstr>Apresentação do PowerPoint</vt:lpstr>
      <vt:lpstr>Avaliação de Risco na Alta Hospitalar</vt:lpstr>
      <vt:lpstr>Avaliação de Risco na Alta Hospitalar</vt:lpstr>
      <vt:lpstr>Hipócrates 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Bioética em Neonatologia</dc:title>
  <dc:creator>Tainá Garcia</dc:creator>
  <cp:lastModifiedBy>paulo</cp:lastModifiedBy>
  <cp:revision>53</cp:revision>
  <dcterms:created xsi:type="dcterms:W3CDTF">2013-07-22T23:22:18Z</dcterms:created>
  <dcterms:modified xsi:type="dcterms:W3CDTF">2013-08-23T17:58:43Z</dcterms:modified>
</cp:coreProperties>
</file>