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97" r:id="rId25"/>
    <p:sldId id="296" r:id="rId26"/>
    <p:sldId id="298" r:id="rId27"/>
  </p:sldIdLst>
  <p:sldSz cx="13004800" cy="9753600"/>
  <p:notesSz cx="6858000" cy="9144000"/>
  <p:defaultTextStyle>
    <a:defPPr>
      <a:defRPr lang="pt-BR"/>
    </a:defPPr>
    <a:lvl1pPr algn="l" defTabSz="584200" rtl="0" fontAlgn="base">
      <a:spcBef>
        <a:spcPct val="0"/>
      </a:spcBef>
      <a:spcAft>
        <a:spcPct val="0"/>
      </a:spcAft>
      <a:defRPr sz="3600" kern="1200">
        <a:solidFill>
          <a:srgbClr val="5E5E5E"/>
        </a:solidFill>
        <a:latin typeface="Baskerville"/>
        <a:ea typeface="Baskerville"/>
        <a:cs typeface="Baskerville"/>
        <a:sym typeface="Baskerville"/>
      </a:defRPr>
    </a:lvl1pPr>
    <a:lvl2pPr marL="457200" algn="l" defTabSz="584200" rtl="0" fontAlgn="base">
      <a:spcBef>
        <a:spcPct val="0"/>
      </a:spcBef>
      <a:spcAft>
        <a:spcPct val="0"/>
      </a:spcAft>
      <a:defRPr sz="3600" kern="1200">
        <a:solidFill>
          <a:srgbClr val="5E5E5E"/>
        </a:solidFill>
        <a:latin typeface="Baskerville"/>
        <a:ea typeface="Baskerville"/>
        <a:cs typeface="Baskerville"/>
        <a:sym typeface="Baskerville"/>
      </a:defRPr>
    </a:lvl2pPr>
    <a:lvl3pPr marL="914400" algn="l" defTabSz="584200" rtl="0" fontAlgn="base">
      <a:spcBef>
        <a:spcPct val="0"/>
      </a:spcBef>
      <a:spcAft>
        <a:spcPct val="0"/>
      </a:spcAft>
      <a:defRPr sz="3600" kern="1200">
        <a:solidFill>
          <a:srgbClr val="5E5E5E"/>
        </a:solidFill>
        <a:latin typeface="Baskerville"/>
        <a:ea typeface="Baskerville"/>
        <a:cs typeface="Baskerville"/>
        <a:sym typeface="Baskerville"/>
      </a:defRPr>
    </a:lvl3pPr>
    <a:lvl4pPr marL="1371600" algn="l" defTabSz="584200" rtl="0" fontAlgn="base">
      <a:spcBef>
        <a:spcPct val="0"/>
      </a:spcBef>
      <a:spcAft>
        <a:spcPct val="0"/>
      </a:spcAft>
      <a:defRPr sz="3600" kern="1200">
        <a:solidFill>
          <a:srgbClr val="5E5E5E"/>
        </a:solidFill>
        <a:latin typeface="Baskerville"/>
        <a:ea typeface="Baskerville"/>
        <a:cs typeface="Baskerville"/>
        <a:sym typeface="Baskerville"/>
      </a:defRPr>
    </a:lvl4pPr>
    <a:lvl5pPr marL="1828800" algn="l" defTabSz="584200" rtl="0" fontAlgn="base">
      <a:spcBef>
        <a:spcPct val="0"/>
      </a:spcBef>
      <a:spcAft>
        <a:spcPct val="0"/>
      </a:spcAft>
      <a:defRPr sz="3600" kern="1200">
        <a:solidFill>
          <a:srgbClr val="5E5E5E"/>
        </a:solidFill>
        <a:latin typeface="Baskerville"/>
        <a:ea typeface="Baskerville"/>
        <a:cs typeface="Baskerville"/>
        <a:sym typeface="Baskerville"/>
      </a:defRPr>
    </a:lvl5pPr>
    <a:lvl6pPr marL="2286000" algn="l" defTabSz="914400" rtl="0" eaLnBrk="1" latinLnBrk="0" hangingPunct="1">
      <a:defRPr sz="3600" kern="1200">
        <a:solidFill>
          <a:srgbClr val="5E5E5E"/>
        </a:solidFill>
        <a:latin typeface="Baskerville"/>
        <a:ea typeface="Baskerville"/>
        <a:cs typeface="Baskerville"/>
        <a:sym typeface="Baskerville"/>
      </a:defRPr>
    </a:lvl6pPr>
    <a:lvl7pPr marL="2743200" algn="l" defTabSz="914400" rtl="0" eaLnBrk="1" latinLnBrk="0" hangingPunct="1">
      <a:defRPr sz="3600" kern="1200">
        <a:solidFill>
          <a:srgbClr val="5E5E5E"/>
        </a:solidFill>
        <a:latin typeface="Baskerville"/>
        <a:ea typeface="Baskerville"/>
        <a:cs typeface="Baskerville"/>
        <a:sym typeface="Baskerville"/>
      </a:defRPr>
    </a:lvl7pPr>
    <a:lvl8pPr marL="3200400" algn="l" defTabSz="914400" rtl="0" eaLnBrk="1" latinLnBrk="0" hangingPunct="1">
      <a:defRPr sz="3600" kern="1200">
        <a:solidFill>
          <a:srgbClr val="5E5E5E"/>
        </a:solidFill>
        <a:latin typeface="Baskerville"/>
        <a:ea typeface="Baskerville"/>
        <a:cs typeface="Baskerville"/>
        <a:sym typeface="Baskerville"/>
      </a:defRPr>
    </a:lvl8pPr>
    <a:lvl9pPr marL="3657600" algn="l" defTabSz="914400" rtl="0" eaLnBrk="1" latinLnBrk="0" hangingPunct="1">
      <a:defRPr sz="3600" kern="1200">
        <a:solidFill>
          <a:srgbClr val="5E5E5E"/>
        </a:solidFill>
        <a:latin typeface="Baskerville"/>
        <a:ea typeface="Baskerville"/>
        <a:cs typeface="Baskerville"/>
        <a:sym typeface="Baskerville"/>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D9E3E9"/>
          </a:solidFill>
        </a:fill>
      </a:tcStyle>
    </a:wholeTbl>
    <a:band2H>
      <a:tcTxStyle/>
      <a:tcStyle>
        <a:tcBdr/>
        <a:fill>
          <a:solidFill>
            <a:srgbClr val="EDF1F4"/>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firstRow>
  </a:tblStyle>
  <a:tblStyle styleId="{C7B018BB-80A7-4F77-B60F-C8B233D01FF8}"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ECD6D3"/>
          </a:solidFill>
        </a:fill>
      </a:tcStyle>
    </a:wholeTbl>
    <a:band2H>
      <a:tcTxStyle/>
      <a:tcStyle>
        <a:tcBdr/>
        <a:fill>
          <a:solidFill>
            <a:srgbClr val="F6ECEA"/>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firstRow>
  </a:tblStyle>
  <a:tblStyle styleId="{EEE7283C-3CF3-47DC-8721-378D4A62B228}"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E9EDDA"/>
          </a:solidFill>
        </a:fill>
      </a:tcStyle>
    </a:wholeTbl>
    <a:band2H>
      <a:tcTxStyle/>
      <a:tcStyle>
        <a:tcBdr/>
        <a:fill>
          <a:solidFill>
            <a:srgbClr val="F4F6ED"/>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firstRow>
  </a:tblStyle>
  <a:tblStyle styleId="{CF821DB8-F4EB-4A41-A1BA-3FCAFE7338EE}" styleName="">
    <a:tblBg/>
    <a:wholeTbl>
      <a:tcTxStyle b="on" i="on">
        <a:font>
          <a:latin typeface="Baskerville"/>
          <a:ea typeface="Baskerville"/>
          <a:cs typeface="Baskerville"/>
        </a:font>
        <a:srgbClr val="5E5E5E"/>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9E9E9"/>
          </a:solidFill>
        </a:fill>
      </a:tcStyle>
    </a:wholeTbl>
    <a:band2H>
      <a:tcTxStyle/>
      <a:tcStyle>
        <a:tcBdr/>
        <a:fill>
          <a:solidFill>
            <a:srgbClr val="5E0033"/>
          </a:solidFill>
        </a:fill>
      </a:tcStyle>
    </a:band2H>
    <a:firstCol>
      <a:tcTxStyle b="on" i="on">
        <a:font>
          <a:latin typeface="Baskerville"/>
          <a:ea typeface="Baskerville"/>
          <a:cs typeface="Baskerville"/>
        </a:font>
        <a:srgbClr val="5E003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7AEC1"/>
          </a:solidFill>
        </a:fill>
      </a:tcStyle>
    </a:firstCol>
    <a:lastRow>
      <a:tcTxStyle b="on" i="on">
        <a:font>
          <a:latin typeface="Baskerville"/>
          <a:ea typeface="Baskerville"/>
          <a:cs typeface="Baskerville"/>
        </a:font>
        <a:srgbClr val="5E5E5E"/>
      </a:tcTxStyle>
      <a:tcStyle>
        <a:tcBdr>
          <a:left>
            <a:ln w="12700" cap="flat">
              <a:noFill/>
              <a:miter lim="400000"/>
            </a:ln>
          </a:left>
          <a:right>
            <a:ln w="12700" cap="flat">
              <a:noFill/>
              <a:miter lim="400000"/>
            </a:ln>
          </a:right>
          <a:top>
            <a:ln w="50800" cap="flat">
              <a:solidFill>
                <a:srgbClr val="5E5E5E"/>
              </a:solidFill>
              <a:prstDash val="solid"/>
              <a:bevel/>
            </a:ln>
          </a:top>
          <a:bottom>
            <a:ln w="25400" cap="flat">
              <a:solidFill>
                <a:srgbClr val="5E5E5E"/>
              </a:solidFill>
              <a:prstDash val="solid"/>
              <a:bevel/>
            </a:ln>
          </a:bottom>
          <a:insideH>
            <a:ln w="12700" cap="flat">
              <a:noFill/>
              <a:miter lim="400000"/>
            </a:ln>
          </a:insideH>
          <a:insideV>
            <a:ln w="12700" cap="flat">
              <a:noFill/>
              <a:miter lim="400000"/>
            </a:ln>
          </a:insideV>
        </a:tcBdr>
        <a:fill>
          <a:solidFill>
            <a:srgbClr val="5E0033"/>
          </a:solidFill>
        </a:fill>
      </a:tcStyle>
    </a:lastRow>
    <a:firstRow>
      <a:tcTxStyle b="on" i="on">
        <a:font>
          <a:latin typeface="Baskerville"/>
          <a:ea typeface="Baskerville"/>
          <a:cs typeface="Baskerville"/>
        </a:font>
        <a:srgbClr val="5E0033"/>
      </a:tcTxStyle>
      <a:tcStyle>
        <a:tcBdr>
          <a:left>
            <a:ln w="12700" cap="flat">
              <a:noFill/>
              <a:miter lim="400000"/>
            </a:ln>
          </a:left>
          <a:right>
            <a:ln w="12700" cap="flat">
              <a:noFill/>
              <a:miter lim="400000"/>
            </a:ln>
          </a:right>
          <a:top>
            <a:ln w="25400" cap="flat">
              <a:solidFill>
                <a:srgbClr val="5E5E5E"/>
              </a:solidFill>
              <a:prstDash val="solid"/>
              <a:bevel/>
            </a:ln>
          </a:top>
          <a:bottom>
            <a:ln w="25400" cap="flat">
              <a:solidFill>
                <a:srgbClr val="5E5E5E"/>
              </a:solidFill>
              <a:prstDash val="solid"/>
              <a:bevel/>
            </a:ln>
          </a:bottom>
          <a:insideH>
            <a:ln w="12700" cap="flat">
              <a:noFill/>
              <a:miter lim="400000"/>
            </a:ln>
          </a:insideH>
          <a:insideV>
            <a:ln w="12700" cap="flat">
              <a:noFill/>
              <a:miter lim="400000"/>
            </a:ln>
          </a:insideV>
        </a:tcBdr>
        <a:fill>
          <a:solidFill>
            <a:srgbClr val="87AEC1"/>
          </a:solidFill>
        </a:fill>
      </a:tcStyle>
    </a:firstRow>
  </a:tblStyle>
  <a:tblStyle styleId="{33BA23B1-9221-436E-865A-0063620EA4FD}"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D1D1D1"/>
          </a:solidFill>
        </a:fill>
      </a:tcStyle>
    </a:wholeTbl>
    <a:band2H>
      <a:tcTxStyle/>
      <a:tcStyle>
        <a:tcBdr/>
        <a:fill>
          <a:solidFill>
            <a:srgbClr val="E9E9E9"/>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firstRow>
  </a:tblStyle>
  <a:tblStyle styleId="{2708684C-4D16-4618-839F-0558EEFCDFE6}" styleName="">
    <a:tblBg/>
    <a:wholeTbl>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solidFill>
            <a:srgbClr val="5E5E5E">
              <a:alpha val="20000"/>
            </a:srgbClr>
          </a:solidFill>
        </a:fill>
      </a:tcStyle>
    </a:wholeTbl>
    <a:band2H>
      <a:tcTxStyle/>
      <a:tcStyle>
        <a:tcBdr/>
        <a:fill>
          <a:solidFill>
            <a:srgbClr val="FFFFFF"/>
          </a:solidFill>
        </a:fill>
      </a:tcStyle>
    </a:band2H>
    <a:firstCol>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solidFill>
            <a:srgbClr val="5E5E5E">
              <a:alpha val="20000"/>
            </a:srgbClr>
          </a:solidFill>
        </a:fill>
      </a:tcStyle>
    </a:firstCol>
    <a:lastRow>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508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noFill/>
        </a:fill>
      </a:tcStyle>
    </a:lastRow>
    <a:firstRow>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254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57" d="100"/>
          <a:sy n="57" d="100"/>
        </p:scale>
        <p:origin x="-1373" y="-82"/>
      </p:cViewPr>
      <p:guideLst>
        <p:guide orient="horz" pos="3072"/>
        <p:guide pos="4096"/>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pPr lvl="0"/>
            <a:endParaRPr noProof="0">
              <a:sym typeface="Helvetica Neue"/>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pPr lvl="0"/>
            <a:endParaRPr noProof="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5pPr>
    <a:lvl6pPr indent="1143000" defTabSz="457200">
      <a:lnSpc>
        <a:spcPct val="117999"/>
      </a:lnSpc>
      <a:defRPr sz="2200">
        <a:latin typeface="+mn-lt"/>
        <a:ea typeface="+mn-ea"/>
        <a:cs typeface="+mn-cs"/>
        <a:sym typeface="Helvetica Neue"/>
      </a:defRPr>
    </a:lvl6pPr>
    <a:lvl7pPr indent="1371600" defTabSz="457200">
      <a:lnSpc>
        <a:spcPct val="117999"/>
      </a:lnSpc>
      <a:defRPr sz="2200">
        <a:latin typeface="+mn-lt"/>
        <a:ea typeface="+mn-ea"/>
        <a:cs typeface="+mn-cs"/>
        <a:sym typeface="Helvetica Neue"/>
      </a:defRPr>
    </a:lvl7pPr>
    <a:lvl8pPr indent="1600200" defTabSz="457200">
      <a:lnSpc>
        <a:spcPct val="117999"/>
      </a:lnSpc>
      <a:defRPr sz="2200">
        <a:latin typeface="+mn-lt"/>
        <a:ea typeface="+mn-ea"/>
        <a:cs typeface="+mn-cs"/>
        <a:sym typeface="Helvetica Neue"/>
      </a:defRPr>
    </a:lvl8pPr>
    <a:lvl9pPr indent="1828800" defTabSz="457200">
      <a:lnSpc>
        <a:spcPct val="117999"/>
      </a:lnSpc>
      <a:defRPr sz="2200">
        <a:latin typeface="+mn-lt"/>
        <a:ea typeface="+mn-ea"/>
        <a:cs typeface="+mn-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hape 43"/>
          <p:cNvSpPr>
            <a:spLocks noGrp="1" noRot="1" noChangeAspect="1" noTextEdit="1"/>
          </p:cNvSpPr>
          <p:nvPr>
            <p:ph type="sldImg"/>
          </p:nvPr>
        </p:nvSpPr>
        <p:spPr bwMode="auto">
          <a:noFill/>
        </p:spPr>
      </p:sp>
      <p:sp>
        <p:nvSpPr>
          <p:cNvPr id="44035" name="Shape 44"/>
          <p:cNvSpPr>
            <a:spLocks noGrp="1"/>
          </p:cNvSpPr>
          <p:nvPr>
            <p:ph type="body" sz="quarter" idx="1"/>
          </p:nvPr>
        </p:nvSpPr>
        <p:spPr bwMode="auto">
          <a:noFill/>
        </p:spPr>
        <p:txBody>
          <a:bodyPr vert="horz" wrap="square" lIns="91440" tIns="45720" rIns="91440" bIns="45720" numCol="1" anchor="t" anchorCtr="0" compatLnSpc="1">
            <a:prstTxWarp prst="textNoShape">
              <a:avLst/>
            </a:prstTxWarp>
          </a:bodyPr>
          <a:lstStyle/>
          <a:p>
            <a:pPr eaLnBrk="1" hangingPunct="1">
              <a:spcBef>
                <a:spcPct val="0"/>
              </a:spcBef>
            </a:pPr>
            <a:r>
              <a:rPr lang="pt-BR" smtClean="0">
                <a:solidFill>
                  <a:srgbClr val="000000"/>
                </a:solidFill>
              </a:rPr>
              <a:t>As classificações são baseadas na orientação e tipo de fístula traqueoesofágica. </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ítulo e Sub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Shape 5"/>
          <p:cNvSpPr>
            <a:spLocks noGrp="1"/>
          </p:cNvSpPr>
          <p:nvPr>
            <p:ph type="title"/>
          </p:nvPr>
        </p:nvSpPr>
        <p:spPr>
          <a:xfrm>
            <a:off x="787400" y="1511300"/>
            <a:ext cx="11430000" cy="3810000"/>
          </a:xfrm>
          <a:prstGeom prst="rect">
            <a:avLst/>
          </a:prstGeom>
        </p:spPr>
        <p:txBody>
          <a:bodyPr anchor="b"/>
          <a:lstStyle>
            <a:lvl1pPr>
              <a:defRPr>
                <a:solidFill>
                  <a:srgbClr val="276D6D"/>
                </a:solidFill>
              </a:defRPr>
            </a:lvl1pPr>
          </a:lstStyle>
          <a:p>
            <a:pPr lvl="0"/>
            <a:r>
              <a:rPr/>
              <a:t>Texto do Título</a:t>
            </a:r>
          </a:p>
        </p:txBody>
      </p:sp>
      <p:sp>
        <p:nvSpPr>
          <p:cNvPr id="6" name="Shape 6"/>
          <p:cNvSpPr>
            <a:spLocks noGrp="1"/>
          </p:cNvSpPr>
          <p:nvPr>
            <p:ph type="body" idx="1"/>
          </p:nvPr>
        </p:nvSpPr>
        <p:spPr>
          <a:xfrm>
            <a:off x="787400" y="5308600"/>
            <a:ext cx="11430000" cy="14478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11" name="Shape 11"/>
          <p:cNvSpPr>
            <a:spLocks noGrp="1"/>
          </p:cNvSpPr>
          <p:nvPr>
            <p:ph type="title"/>
          </p:nvPr>
        </p:nvSpPr>
        <p:spPr>
          <a:xfrm>
            <a:off x="787400" y="3657600"/>
            <a:ext cx="11430000" cy="2438400"/>
          </a:xfrm>
          <a:prstGeom prst="rect">
            <a:avLst/>
          </a:prstGeom>
        </p:spPr>
        <p:txBody>
          <a:bodyPr/>
          <a:lstStyle/>
          <a:p>
            <a:pPr lvl="0"/>
            <a:r>
              <a:rPr/>
              <a:t>Texto do Título</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13" name="Shape 13"/>
          <p:cNvSpPr>
            <a:spLocks noGrp="1"/>
          </p:cNvSpPr>
          <p:nvPr>
            <p:ph type="title"/>
          </p:nvPr>
        </p:nvSpPr>
        <p:spPr>
          <a:xfrm>
            <a:off x="457200" y="0"/>
            <a:ext cx="5600700" cy="4711700"/>
          </a:xfrm>
          <a:prstGeom prst="rect">
            <a:avLst/>
          </a:prstGeom>
        </p:spPr>
        <p:txBody>
          <a:bodyPr anchor="b"/>
          <a:lstStyle/>
          <a:p>
            <a:pPr lvl="0"/>
            <a:r>
              <a:rPr/>
              <a:t>Texto do Título</a:t>
            </a:r>
          </a:p>
        </p:txBody>
      </p:sp>
      <p:sp>
        <p:nvSpPr>
          <p:cNvPr id="14" name="Shape 14"/>
          <p:cNvSpPr>
            <a:spLocks noGrp="1"/>
          </p:cNvSpPr>
          <p:nvPr>
            <p:ph type="body" idx="1"/>
          </p:nvPr>
        </p:nvSpPr>
        <p:spPr>
          <a:xfrm>
            <a:off x="457200" y="4851400"/>
            <a:ext cx="5600700" cy="49022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16" name="Shape 16"/>
          <p:cNvSpPr>
            <a:spLocks noGrp="1"/>
          </p:cNvSpPr>
          <p:nvPr>
            <p:ph type="title"/>
          </p:nvPr>
        </p:nvSpPr>
        <p:spPr>
          <a:xfrm>
            <a:off x="787400" y="36149"/>
            <a:ext cx="11430000" cy="2874102"/>
          </a:xfrm>
          <a:prstGeom prst="rect">
            <a:avLst/>
          </a:prstGeom>
        </p:spPr>
        <p:txBody>
          <a:bodyPr/>
          <a:lstStyle/>
          <a:p>
            <a:pPr lvl="0"/>
            <a:r>
              <a:rPr/>
              <a:t>Texto do Título</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a:lstStyle/>
          <a:p>
            <a:pPr lvl="0"/>
            <a:r>
              <a:rPr/>
              <a:t>Texto do Título</a:t>
            </a:r>
          </a:p>
        </p:txBody>
      </p:sp>
      <p:sp>
        <p:nvSpPr>
          <p:cNvPr id="19" name="Shape 19"/>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21" name="Shape 21"/>
          <p:cNvSpPr>
            <a:spLocks noGrp="1"/>
          </p:cNvSpPr>
          <p:nvPr>
            <p:ph type="title"/>
          </p:nvPr>
        </p:nvSpPr>
        <p:spPr>
          <a:prstGeom prst="rect">
            <a:avLst/>
          </a:prstGeom>
        </p:spPr>
        <p:txBody>
          <a:bodyPr/>
          <a:lstStyle/>
          <a:p>
            <a:pPr lvl="0"/>
            <a:r>
              <a:rPr/>
              <a:t>Texto do Título</a:t>
            </a:r>
          </a:p>
        </p:txBody>
      </p:sp>
      <p:sp>
        <p:nvSpPr>
          <p:cNvPr id="22" name="Shape 22"/>
          <p:cNvSpPr>
            <a:spLocks noGrp="1"/>
          </p:cNvSpPr>
          <p:nvPr>
            <p:ph type="body" idx="1"/>
          </p:nvPr>
        </p:nvSpPr>
        <p:spPr>
          <a:xfrm>
            <a:off x="787400" y="2705537"/>
            <a:ext cx="5486400" cy="5841126"/>
          </a:xfrm>
          <a:prstGeom prst="rect">
            <a:avLst/>
          </a:prstGeom>
        </p:spPr>
        <p:txBody>
          <a:bodyPr/>
          <a:lstStyle>
            <a:lvl1pPr marL="342900" indent="-342900">
              <a:spcBef>
                <a:spcPts val="2800"/>
              </a:spcBef>
              <a:buBlip>
                <a:blip r:embed="rId2"/>
              </a:buBlip>
              <a:defRPr sz="3000"/>
            </a:lvl1pPr>
            <a:lvl2pPr marL="685800" indent="-342900">
              <a:spcBef>
                <a:spcPts val="2800"/>
              </a:spcBef>
              <a:buBlip>
                <a:blip r:embed="rId2"/>
              </a:buBlip>
              <a:defRPr sz="3000"/>
            </a:lvl2pPr>
            <a:lvl3pPr marL="1028700" indent="-342900">
              <a:spcBef>
                <a:spcPts val="2800"/>
              </a:spcBef>
              <a:buBlip>
                <a:blip r:embed="rId2"/>
              </a:buBlip>
              <a:defRPr sz="3000"/>
            </a:lvl3pPr>
            <a:lvl4pPr marL="1371600" indent="-342900">
              <a:spcBef>
                <a:spcPts val="2800"/>
              </a:spcBef>
              <a:buBlip>
                <a:blip r:embed="rId2"/>
              </a:buBlip>
              <a:defRPr sz="3000"/>
            </a:lvl4pPr>
            <a:lvl5pPr marL="1714500" indent="-342900">
              <a:spcBef>
                <a:spcPts val="2800"/>
              </a:spcBef>
              <a:buBlip>
                <a:blip r:embed="rId2"/>
              </a:buBlip>
              <a:defRPr sz="3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24" name="Shape 24"/>
          <p:cNvSpPr>
            <a:spLocks noGrp="1"/>
          </p:cNvSpPr>
          <p:nvPr>
            <p:ph type="body" idx="1"/>
          </p:nvPr>
        </p:nvSpPr>
        <p:spPr>
          <a:xfrm>
            <a:off x="787400" y="1257300"/>
            <a:ext cx="11430000" cy="72390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Foto 3 - Acima">
    <p:spTree>
      <p:nvGrpSpPr>
        <p:cNvPr id="1" name=""/>
        <p:cNvGrpSpPr/>
        <p:nvPr/>
      </p:nvGrpSpPr>
      <p:grpSpPr>
        <a:xfrm>
          <a:off x="0" y="0"/>
          <a:ext cx="0" cy="0"/>
          <a:chOff x="0" y="0"/>
          <a:chExt cx="0" cy="0"/>
        </a:xfrm>
      </p:grpSpPr>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787400" y="241300"/>
            <a:ext cx="11430000" cy="2463800"/>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787400" y="2705100"/>
            <a:ext cx="11430000" cy="584358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87400" y="241300"/>
            <a:ext cx="11430000" cy="2463800"/>
          </a:xfrm>
          <a:prstGeom prst="rect">
            <a:avLst/>
          </a:prstGeom>
          <a:ln w="12700">
            <a:miter lim="400000"/>
          </a:ln>
          <a:extLst>
            <a:ext uri="{C572A759-6A51-4108-AA02-DFA0A04FC94B}"/>
          </a:extLst>
        </p:spPr>
        <p:txBody>
          <a:bodyPr lIns="0" tIns="0" rIns="0" bIns="0" anchor="ctr">
            <a:normAutofit/>
          </a:bodyPr>
          <a:lstStyle/>
          <a:p>
            <a:pPr lvl="0"/>
            <a:r>
              <a:rPr/>
              <a:t>Texto do Título</a:t>
            </a:r>
          </a:p>
        </p:txBody>
      </p:sp>
      <p:sp>
        <p:nvSpPr>
          <p:cNvPr id="1027" name="Shape 3"/>
          <p:cNvSpPr>
            <a:spLocks noGrp="1"/>
          </p:cNvSpPr>
          <p:nvPr>
            <p:ph type="body" idx="1"/>
          </p:nvPr>
        </p:nvSpPr>
        <p:spPr bwMode="auto">
          <a:xfrm>
            <a:off x="787400" y="2705100"/>
            <a:ext cx="11430000" cy="5843588"/>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pt-BR" smtClean="0">
                <a:sym typeface="Hoefler Text"/>
              </a:rPr>
              <a:t>Nível de Corpo Um</a:t>
            </a:r>
          </a:p>
          <a:p>
            <a:pPr lvl="1"/>
            <a:r>
              <a:rPr lang="pt-BR" smtClean="0">
                <a:sym typeface="Hoefler Text"/>
              </a:rPr>
              <a:t>Nível de Corpo Dois</a:t>
            </a:r>
          </a:p>
          <a:p>
            <a:pPr lvl="2"/>
            <a:r>
              <a:rPr lang="pt-BR" smtClean="0">
                <a:sym typeface="Hoefler Text"/>
              </a:rPr>
              <a:t>Nível de Corpo Três</a:t>
            </a:r>
          </a:p>
          <a:p>
            <a:pPr lvl="3"/>
            <a:r>
              <a:rPr lang="pt-BR" smtClean="0">
                <a:sym typeface="Hoefler Text"/>
              </a:rPr>
              <a:t>Nível de Corpo Quatro</a:t>
            </a:r>
          </a:p>
          <a:p>
            <a:pPr lvl="4"/>
            <a:r>
              <a:rPr lang="pt-BR" smtClean="0">
                <a:sym typeface="Hoefler Text"/>
              </a:rPr>
              <a:t>Nível de Corpo Cinco</a:t>
            </a:r>
          </a:p>
        </p:txBody>
      </p:sp>
    </p:spTree>
  </p:cSld>
  <p:clrMap bg1="lt1" tx1="dk1" bg2="lt2" tx2="dk2" accent1="accent1" accent2="accent2" accent3="accent3" accent4="accent4" accent5="accent5" accent6="accent6" hlink="hlink" folHlink="folHlink"/>
  <p:sldLayoutIdLst>
    <p:sldLayoutId id="2147483674" r:id="rId1"/>
    <p:sldLayoutId id="2147483671" r:id="rId2"/>
    <p:sldLayoutId id="2147483670" r:id="rId3"/>
    <p:sldLayoutId id="2147483669" r:id="rId4"/>
    <p:sldLayoutId id="2147483668" r:id="rId5"/>
    <p:sldLayoutId id="2147483667" r:id="rId6"/>
    <p:sldLayoutId id="2147483666" r:id="rId7"/>
    <p:sldLayoutId id="2147483665" r:id="rId8"/>
    <p:sldLayoutId id="2147483664" r:id="rId9"/>
    <p:sldLayoutId id="2147483663" r:id="rId10"/>
    <p:sldLayoutId id="2147483662" r:id="rId11"/>
    <p:sldLayoutId id="2147483672" r:id="rId12"/>
    <p:sldLayoutId id="2147483673" r:id="rId13"/>
  </p:sldLayoutIdLst>
  <p:transition spd="med"/>
  <p:txStyles>
    <p:titleStyle>
      <a:lvl1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1pPr>
      <a:lvl2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2pPr>
      <a:lvl3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3pPr>
      <a:lvl4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4pPr>
      <a:lvl5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5pPr>
      <a:lvl6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6pPr>
      <a:lvl7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7pPr>
      <a:lvl8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8pPr>
      <a:lvl9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9pPr>
    </p:titleStyle>
    <p:bodyStyle>
      <a:lvl1pPr marL="392113" indent="-392113" algn="l" defTabSz="584200" rtl="0" eaLnBrk="0" fontAlgn="base" hangingPunct="0">
        <a:spcBef>
          <a:spcPts val="3588"/>
        </a:spcBef>
        <a:spcAft>
          <a:spcPct val="0"/>
        </a:spcAft>
        <a:buSzPct val="50000"/>
        <a:buBlip>
          <a:blip r:embed="rId16"/>
        </a:buBlip>
        <a:defRPr sz="3600">
          <a:solidFill>
            <a:srgbClr val="5E5E5E"/>
          </a:solidFill>
          <a:latin typeface="Hoefler Text"/>
          <a:ea typeface="Hoefler Text"/>
          <a:cs typeface="Hoefler Text"/>
          <a:sym typeface="Hoefler Text"/>
        </a:defRPr>
      </a:lvl1pPr>
      <a:lvl2pPr marL="787400" indent="-395288" algn="l" defTabSz="584200" rtl="0" eaLnBrk="0" fontAlgn="base" hangingPunct="0">
        <a:spcBef>
          <a:spcPts val="3588"/>
        </a:spcBef>
        <a:spcAft>
          <a:spcPct val="0"/>
        </a:spcAft>
        <a:buSzPct val="50000"/>
        <a:buBlip>
          <a:blip r:embed="rId16"/>
        </a:buBlip>
        <a:defRPr sz="3600">
          <a:solidFill>
            <a:srgbClr val="5E5E5E"/>
          </a:solidFill>
          <a:latin typeface="Hoefler Text"/>
          <a:ea typeface="Hoefler Text"/>
          <a:cs typeface="Hoefler Text"/>
          <a:sym typeface="Hoefler Text"/>
        </a:defRPr>
      </a:lvl2pPr>
      <a:lvl3pPr marL="1181100" indent="-393700" algn="l" defTabSz="584200" rtl="0" eaLnBrk="0" fontAlgn="base" hangingPunct="0">
        <a:spcBef>
          <a:spcPts val="3588"/>
        </a:spcBef>
        <a:spcAft>
          <a:spcPct val="0"/>
        </a:spcAft>
        <a:buSzPct val="50000"/>
        <a:buBlip>
          <a:blip r:embed="rId16"/>
        </a:buBlip>
        <a:defRPr sz="3600">
          <a:solidFill>
            <a:srgbClr val="5E5E5E"/>
          </a:solidFill>
          <a:latin typeface="Hoefler Text"/>
          <a:ea typeface="Hoefler Text"/>
          <a:cs typeface="Hoefler Text"/>
          <a:sym typeface="Hoefler Text"/>
        </a:defRPr>
      </a:lvl3pPr>
      <a:lvl4pPr marL="1573213" indent="-392113" algn="l" defTabSz="584200" rtl="0" eaLnBrk="0" fontAlgn="base" hangingPunct="0">
        <a:spcBef>
          <a:spcPts val="3588"/>
        </a:spcBef>
        <a:spcAft>
          <a:spcPct val="0"/>
        </a:spcAft>
        <a:buSzPct val="50000"/>
        <a:buBlip>
          <a:blip r:embed="rId16"/>
        </a:buBlip>
        <a:defRPr sz="3600">
          <a:solidFill>
            <a:srgbClr val="5E5E5E"/>
          </a:solidFill>
          <a:latin typeface="Hoefler Text"/>
          <a:ea typeface="Hoefler Text"/>
          <a:cs typeface="Hoefler Text"/>
          <a:sym typeface="Hoefler Text"/>
        </a:defRPr>
      </a:lvl4pPr>
      <a:lvl5pPr marL="1968500" indent="-395288" algn="l" defTabSz="584200" rtl="0" eaLnBrk="0" fontAlgn="base" hangingPunct="0">
        <a:spcBef>
          <a:spcPts val="3588"/>
        </a:spcBef>
        <a:spcAft>
          <a:spcPct val="0"/>
        </a:spcAft>
        <a:buSzPct val="50000"/>
        <a:buBlip>
          <a:blip r:embed="rId16"/>
        </a:buBlip>
        <a:defRPr sz="3600">
          <a:solidFill>
            <a:srgbClr val="5E5E5E"/>
          </a:solidFill>
          <a:latin typeface="Hoefler Text"/>
          <a:ea typeface="Hoefler Text"/>
          <a:cs typeface="Hoefler Text"/>
          <a:sym typeface="Hoefler Text"/>
        </a:defRPr>
      </a:lvl5pPr>
      <a:lvl6pPr marL="2362200" indent="-393700" defTabSz="584200">
        <a:spcBef>
          <a:spcPts val="3600"/>
        </a:spcBef>
        <a:buSzPct val="50000"/>
        <a:buBlip>
          <a:blip r:embed="rId16"/>
        </a:buBlip>
        <a:defRPr sz="3600">
          <a:solidFill>
            <a:srgbClr val="5E5E5E"/>
          </a:solidFill>
          <a:latin typeface="Hoefler Text"/>
          <a:ea typeface="Hoefler Text"/>
          <a:cs typeface="Hoefler Text"/>
          <a:sym typeface="Hoefler Text"/>
        </a:defRPr>
      </a:lvl6pPr>
      <a:lvl7pPr marL="2755900" indent="-393700" defTabSz="584200">
        <a:spcBef>
          <a:spcPts val="3600"/>
        </a:spcBef>
        <a:buSzPct val="50000"/>
        <a:buBlip>
          <a:blip r:embed="rId16"/>
        </a:buBlip>
        <a:defRPr sz="3600">
          <a:solidFill>
            <a:srgbClr val="5E5E5E"/>
          </a:solidFill>
          <a:latin typeface="Hoefler Text"/>
          <a:ea typeface="Hoefler Text"/>
          <a:cs typeface="Hoefler Text"/>
          <a:sym typeface="Hoefler Text"/>
        </a:defRPr>
      </a:lvl7pPr>
      <a:lvl8pPr marL="3149600" indent="-393700" defTabSz="584200">
        <a:spcBef>
          <a:spcPts val="3600"/>
        </a:spcBef>
        <a:buSzPct val="50000"/>
        <a:buBlip>
          <a:blip r:embed="rId16"/>
        </a:buBlip>
        <a:defRPr sz="3600">
          <a:solidFill>
            <a:srgbClr val="5E5E5E"/>
          </a:solidFill>
          <a:latin typeface="Hoefler Text"/>
          <a:ea typeface="Hoefler Text"/>
          <a:cs typeface="Hoefler Text"/>
          <a:sym typeface="Hoefler Text"/>
        </a:defRPr>
      </a:lvl8pPr>
      <a:lvl9pPr marL="3543300" indent="-393700" defTabSz="584200">
        <a:spcBef>
          <a:spcPts val="3600"/>
        </a:spcBef>
        <a:buSzPct val="50000"/>
        <a:buBlip>
          <a:blip r:embed="rId16"/>
        </a:buBlip>
        <a:defRPr sz="3600">
          <a:solidFill>
            <a:srgbClr val="5E5E5E"/>
          </a:solidFill>
          <a:latin typeface="Hoefler Text"/>
          <a:ea typeface="Hoefler Text"/>
          <a:cs typeface="Hoefler Text"/>
          <a:sym typeface="Hoefler Text"/>
        </a:defRPr>
      </a:lvl9pPr>
    </p:bodyStyle>
    <p:otherStyle>
      <a:lvl1pPr algn="r" defTabSz="584200">
        <a:defRPr sz="1200">
          <a:solidFill>
            <a:schemeClr val="tx1"/>
          </a:solidFill>
          <a:latin typeface="+mn-lt"/>
          <a:ea typeface="+mn-ea"/>
          <a:cs typeface="+mn-cs"/>
          <a:sym typeface="Hoefler Text"/>
        </a:defRPr>
      </a:lvl1pPr>
      <a:lvl2pPr algn="r" defTabSz="584200">
        <a:defRPr sz="1200">
          <a:solidFill>
            <a:schemeClr val="tx1"/>
          </a:solidFill>
          <a:latin typeface="+mn-lt"/>
          <a:ea typeface="+mn-ea"/>
          <a:cs typeface="+mn-cs"/>
          <a:sym typeface="Hoefler Text"/>
        </a:defRPr>
      </a:lvl2pPr>
      <a:lvl3pPr algn="r" defTabSz="584200">
        <a:defRPr sz="1200">
          <a:solidFill>
            <a:schemeClr val="tx1"/>
          </a:solidFill>
          <a:latin typeface="+mn-lt"/>
          <a:ea typeface="+mn-ea"/>
          <a:cs typeface="+mn-cs"/>
          <a:sym typeface="Hoefler Text"/>
        </a:defRPr>
      </a:lvl3pPr>
      <a:lvl4pPr algn="r" defTabSz="584200">
        <a:defRPr sz="1200">
          <a:solidFill>
            <a:schemeClr val="tx1"/>
          </a:solidFill>
          <a:latin typeface="+mn-lt"/>
          <a:ea typeface="+mn-ea"/>
          <a:cs typeface="+mn-cs"/>
          <a:sym typeface="Hoefler Text"/>
        </a:defRPr>
      </a:lvl4pPr>
      <a:lvl5pPr algn="r" defTabSz="584200">
        <a:defRPr sz="1200">
          <a:solidFill>
            <a:schemeClr val="tx1"/>
          </a:solidFill>
          <a:latin typeface="+mn-lt"/>
          <a:ea typeface="+mn-ea"/>
          <a:cs typeface="+mn-cs"/>
          <a:sym typeface="Hoefler Text"/>
        </a:defRPr>
      </a:lvl5pPr>
      <a:lvl6pPr algn="r" defTabSz="584200">
        <a:defRPr sz="1200">
          <a:solidFill>
            <a:schemeClr val="tx1"/>
          </a:solidFill>
          <a:latin typeface="+mn-lt"/>
          <a:ea typeface="+mn-ea"/>
          <a:cs typeface="+mn-cs"/>
          <a:sym typeface="Hoefler Text"/>
        </a:defRPr>
      </a:lvl6pPr>
      <a:lvl7pPr algn="r" defTabSz="584200">
        <a:defRPr sz="1200">
          <a:solidFill>
            <a:schemeClr val="tx1"/>
          </a:solidFill>
          <a:latin typeface="+mn-lt"/>
          <a:ea typeface="+mn-ea"/>
          <a:cs typeface="+mn-cs"/>
          <a:sym typeface="Hoefler Text"/>
        </a:defRPr>
      </a:lvl7pPr>
      <a:lvl8pPr algn="r" defTabSz="584200">
        <a:defRPr sz="1200">
          <a:solidFill>
            <a:schemeClr val="tx1"/>
          </a:solidFill>
          <a:latin typeface="+mn-lt"/>
          <a:ea typeface="+mn-ea"/>
          <a:cs typeface="+mn-cs"/>
          <a:sym typeface="Hoefler Text"/>
        </a:defRPr>
      </a:lvl8pPr>
      <a:lvl9pPr algn="r" defTabSz="584200">
        <a:defRPr sz="1200">
          <a:solidFill>
            <a:schemeClr val="tx1"/>
          </a:solidFill>
          <a:latin typeface="+mn-lt"/>
          <a:ea typeface="+mn-ea"/>
          <a:cs typeface="+mn-cs"/>
          <a:sym typeface="Hoefler Tex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4098" name="Shape 32"/>
          <p:cNvSpPr>
            <a:spLocks noGrp="1"/>
          </p:cNvSpPr>
          <p:nvPr>
            <p:ph type="title"/>
          </p:nvPr>
        </p:nvSpPr>
        <p:spPr bwMode="auto">
          <a:xfrm>
            <a:off x="787400" y="361950"/>
            <a:ext cx="11430000" cy="3810000"/>
          </a:xfrm>
          <a:solidFill>
            <a:srgbClr val="FFFFFF"/>
          </a:solidFill>
        </p:spPr>
        <p:txBody>
          <a:bodyPr vert="horz" wrap="square" numCol="1" anchorCtr="0" compatLnSpc="1">
            <a:prstTxWarp prst="textNoShape">
              <a:avLst/>
            </a:prstTxWarp>
          </a:bodyPr>
          <a:lstStyle/>
          <a:p>
            <a:pPr eaLnBrk="1" hangingPunct="1"/>
            <a:endParaRPr lang="pt-BR" sz="3600" smtClean="0">
              <a:solidFill>
                <a:srgbClr val="FFFFFF"/>
              </a:solidFill>
              <a:effectLst/>
              <a:latin typeface="Hoefler Text"/>
              <a:ea typeface="Hoefler Text"/>
              <a:cs typeface="Hoefler Text"/>
              <a:sym typeface="Hoefler Text"/>
            </a:endParaRPr>
          </a:p>
        </p:txBody>
      </p:sp>
      <p:sp>
        <p:nvSpPr>
          <p:cNvPr id="4099" name="Shape 33"/>
          <p:cNvSpPr>
            <a:spLocks noGrp="1"/>
          </p:cNvSpPr>
          <p:nvPr>
            <p:ph type="body" idx="1"/>
          </p:nvPr>
        </p:nvSpPr>
        <p:spPr>
          <a:xfrm>
            <a:off x="517525" y="5167313"/>
            <a:ext cx="12138025" cy="1450975"/>
          </a:xfrm>
        </p:spPr>
        <p:txBody>
          <a:bodyPr/>
          <a:lstStyle/>
          <a:p>
            <a:pPr defTabSz="577850" eaLnBrk="1" hangingPunct="1">
              <a:spcBef>
                <a:spcPct val="0"/>
              </a:spcBef>
            </a:pPr>
            <a:r>
              <a:rPr lang="pt-BR" sz="4400" dirty="0" err="1" smtClean="0">
                <a:solidFill>
                  <a:srgbClr val="000000"/>
                </a:solidFill>
              </a:rPr>
              <a:t>Atresia</a:t>
            </a:r>
            <a:r>
              <a:rPr lang="pt-BR" sz="4400" dirty="0" smtClean="0">
                <a:solidFill>
                  <a:srgbClr val="000000"/>
                </a:solidFill>
              </a:rPr>
              <a:t> de esôfago: manejo pré e pós-operatório</a:t>
            </a:r>
            <a:endParaRPr lang="pt-BR" sz="4400" dirty="0" smtClean="0">
              <a:solidFill>
                <a:srgbClr val="000000"/>
              </a:solidFill>
            </a:endParaRPr>
          </a:p>
        </p:txBody>
      </p:sp>
      <p:pic>
        <p:nvPicPr>
          <p:cNvPr id="4100" name="image2.png"/>
          <p:cNvPicPr>
            <a:picLocks noChangeAspect="1" noChangeArrowheads="1"/>
          </p:cNvPicPr>
          <p:nvPr/>
        </p:nvPicPr>
        <p:blipFill>
          <a:blip r:embed="rId2"/>
          <a:srcRect/>
          <a:stretch>
            <a:fillRect/>
          </a:stretch>
        </p:blipFill>
        <p:spPr bwMode="auto">
          <a:xfrm>
            <a:off x="1306513" y="598488"/>
            <a:ext cx="10391775" cy="3509962"/>
          </a:xfrm>
          <a:prstGeom prst="rect">
            <a:avLst/>
          </a:prstGeom>
          <a:noFill/>
          <a:ln w="12700">
            <a:noFill/>
            <a:miter lim="400000"/>
            <a:headEnd/>
            <a:tailEnd/>
          </a:ln>
        </p:spPr>
      </p:pic>
      <p:sp>
        <p:nvSpPr>
          <p:cNvPr id="4101" name="Shape 35"/>
          <p:cNvSpPr>
            <a:spLocks noChangeArrowheads="1"/>
          </p:cNvSpPr>
          <p:nvPr/>
        </p:nvSpPr>
        <p:spPr bwMode="auto">
          <a:xfrm>
            <a:off x="993775" y="6648450"/>
            <a:ext cx="11017250" cy="1930400"/>
          </a:xfrm>
          <a:prstGeom prst="rect">
            <a:avLst/>
          </a:prstGeom>
          <a:noFill/>
          <a:ln w="12700">
            <a:noFill/>
            <a:miter lim="400000"/>
            <a:headEnd/>
            <a:tailEnd/>
          </a:ln>
        </p:spPr>
        <p:txBody>
          <a:bodyPr lIns="50797" tIns="50797" rIns="50797" bIns="50797" anchor="ctr">
            <a:spAutoFit/>
          </a:bodyPr>
          <a:lstStyle/>
          <a:p>
            <a:pPr marL="0" lvl="2" algn="ctr" defTabSz="560388"/>
            <a:r>
              <a:rPr lang="pt-BR" sz="3000" b="1" dirty="0">
                <a:solidFill>
                  <a:srgbClr val="436232"/>
                </a:solidFill>
                <a:latin typeface="Palatino"/>
                <a:ea typeface="Palatino"/>
                <a:cs typeface="Palatino"/>
                <a:sym typeface="Palatino"/>
              </a:rPr>
              <a:t>R3 de Neonatologia: Ana Carolina Lopes Rabelo</a:t>
            </a:r>
            <a:endParaRPr lang="pt-BR" sz="1700" b="1" dirty="0">
              <a:solidFill>
                <a:srgbClr val="436232"/>
              </a:solidFill>
              <a:latin typeface="Palatino"/>
              <a:ea typeface="Palatino"/>
              <a:cs typeface="Palatino"/>
              <a:sym typeface="Palatino"/>
            </a:endParaRPr>
          </a:p>
          <a:p>
            <a:pPr marL="0" lvl="2" algn="ctr" defTabSz="560388"/>
            <a:r>
              <a:rPr lang="pt-BR" sz="3000" b="1" dirty="0">
                <a:solidFill>
                  <a:srgbClr val="436232"/>
                </a:solidFill>
                <a:latin typeface="Palatino"/>
                <a:ea typeface="Palatino"/>
                <a:cs typeface="Palatino"/>
                <a:sym typeface="Palatino"/>
              </a:rPr>
              <a:t>Coordenação:  </a:t>
            </a:r>
            <a:r>
              <a:rPr lang="pt-BR" sz="3000" b="1" dirty="0" err="1">
                <a:solidFill>
                  <a:srgbClr val="436232"/>
                </a:solidFill>
                <a:latin typeface="Palatino"/>
                <a:ea typeface="Palatino"/>
                <a:cs typeface="Palatino"/>
                <a:sym typeface="Palatino"/>
              </a:rPr>
              <a:t>Evely</a:t>
            </a:r>
            <a:r>
              <a:rPr lang="pt-BR" sz="3000" b="1" dirty="0">
                <a:solidFill>
                  <a:srgbClr val="436232"/>
                </a:solidFill>
                <a:latin typeface="Palatino"/>
                <a:ea typeface="Palatino"/>
                <a:cs typeface="Palatino"/>
                <a:sym typeface="Palatino"/>
              </a:rPr>
              <a:t> </a:t>
            </a:r>
            <a:r>
              <a:rPr lang="pt-BR" sz="3000" b="1" dirty="0" err="1">
                <a:solidFill>
                  <a:srgbClr val="436232"/>
                </a:solidFill>
                <a:latin typeface="Palatino"/>
                <a:ea typeface="Palatino"/>
                <a:cs typeface="Palatino"/>
                <a:sym typeface="Palatino"/>
              </a:rPr>
              <a:t>Mirela</a:t>
            </a:r>
            <a:r>
              <a:rPr lang="pt-BR" sz="3000" b="1" dirty="0">
                <a:solidFill>
                  <a:srgbClr val="436232"/>
                </a:solidFill>
                <a:latin typeface="Palatino"/>
                <a:ea typeface="Palatino"/>
                <a:cs typeface="Palatino"/>
                <a:sym typeface="Palatino"/>
              </a:rPr>
              <a:t> Santos França</a:t>
            </a:r>
          </a:p>
          <a:p>
            <a:pPr marL="0" lvl="2" algn="ctr" defTabSz="560388"/>
            <a:r>
              <a:rPr lang="pt-BR" sz="3000" b="1" dirty="0">
                <a:solidFill>
                  <a:srgbClr val="436232"/>
                </a:solidFill>
                <a:latin typeface="Palatino"/>
                <a:ea typeface="Palatino"/>
                <a:cs typeface="Palatino"/>
                <a:sym typeface="Palatino"/>
                <a:hlinkClick r:id="rId3"/>
              </a:rPr>
              <a:t>www.paulomargotto.com.br</a:t>
            </a:r>
            <a:r>
              <a:rPr lang="pt-BR" sz="3000" b="1" dirty="0">
                <a:solidFill>
                  <a:srgbClr val="436232"/>
                </a:solidFill>
                <a:latin typeface="Palatino"/>
                <a:ea typeface="Palatino"/>
                <a:cs typeface="Palatino"/>
                <a:sym typeface="Palatino"/>
              </a:rPr>
              <a:t> </a:t>
            </a:r>
          </a:p>
          <a:p>
            <a:pPr marL="0" lvl="2" algn="ctr" defTabSz="560388"/>
            <a:r>
              <a:rPr lang="pt-BR" sz="3000" b="1" dirty="0">
                <a:solidFill>
                  <a:srgbClr val="436232"/>
                </a:solidFill>
                <a:latin typeface="Palatino"/>
                <a:ea typeface="Palatino"/>
                <a:cs typeface="Palatino"/>
                <a:sym typeface="Palatino"/>
              </a:rPr>
              <a:t>Brasília 15 de agosto de 2016</a:t>
            </a:r>
          </a:p>
        </p:txBody>
      </p:sp>
      <p:pic>
        <p:nvPicPr>
          <p:cNvPr id="4103" name="Picture 7" descr="20160126_120118"/>
          <p:cNvPicPr>
            <a:picLocks noChangeAspect="1" noChangeArrowheads="1"/>
          </p:cNvPicPr>
          <p:nvPr/>
        </p:nvPicPr>
        <p:blipFill>
          <a:blip r:embed="rId4" cstate="print"/>
          <a:srcRect/>
          <a:stretch>
            <a:fillRect/>
          </a:stretch>
        </p:blipFill>
        <p:spPr bwMode="auto">
          <a:xfrm>
            <a:off x="8526463" y="0"/>
            <a:ext cx="4478337" cy="2519363"/>
          </a:xfrm>
          <a:prstGeom prst="rect">
            <a:avLst/>
          </a:prstGeom>
          <a:noFill/>
        </p:spPr>
      </p:pic>
      <p:pic>
        <p:nvPicPr>
          <p:cNvPr id="4104" name="Picture 8" descr="20160301_124918"/>
          <p:cNvPicPr>
            <a:picLocks noChangeAspect="1" noChangeArrowheads="1"/>
          </p:cNvPicPr>
          <p:nvPr/>
        </p:nvPicPr>
        <p:blipFill>
          <a:blip r:embed="rId5" cstate="print"/>
          <a:srcRect/>
          <a:stretch>
            <a:fillRect/>
          </a:stretch>
        </p:blipFill>
        <p:spPr bwMode="auto">
          <a:xfrm>
            <a:off x="9342438" y="7694613"/>
            <a:ext cx="3662362" cy="2058987"/>
          </a:xfrm>
          <a:prstGeom prst="rect">
            <a:avLst/>
          </a:prstGeom>
          <a:noFill/>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5122" name="Shape 38"/>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INTRODUÇÃO</a:t>
            </a:r>
          </a:p>
        </p:txBody>
      </p:sp>
      <p:sp>
        <p:nvSpPr>
          <p:cNvPr id="5123" name="Shape 39"/>
          <p:cNvSpPr>
            <a:spLocks noGrp="1"/>
          </p:cNvSpPr>
          <p:nvPr>
            <p:ph type="body" idx="1"/>
          </p:nvPr>
        </p:nvSpPr>
        <p:spPr>
          <a:xfrm>
            <a:off x="787400" y="2768600"/>
            <a:ext cx="11430000" cy="5716588"/>
          </a:xfrm>
        </p:spPr>
        <p:txBody>
          <a:bodyPr/>
          <a:lstStyle/>
          <a:p>
            <a:pPr marL="787400" indent="-787400" algn="just" eaLnBrk="1" hangingPunct="1"/>
            <a:r>
              <a:rPr lang="pt-BR" smtClean="0">
                <a:solidFill>
                  <a:srgbClr val="000000"/>
                </a:solidFill>
                <a:latin typeface="Palatino"/>
                <a:ea typeface="Palatino"/>
                <a:cs typeface="Palatino"/>
                <a:sym typeface="Palatino"/>
              </a:rPr>
              <a:t>Atresia de esôfago é uma malformação congênita que ocorre em 1: 3000- 4500 nascidos vivos; </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Em mais de 90% dos pacientes está associado com uma comunicação anormal entre a traquéia e o esôfago.</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6146" name="Shape 41"/>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CLASSIFICAÇÃO</a:t>
            </a:r>
          </a:p>
        </p:txBody>
      </p:sp>
      <p:sp>
        <p:nvSpPr>
          <p:cNvPr id="42" name="Shape 42"/>
          <p:cNvSpPr>
            <a:spLocks noGrp="1"/>
          </p:cNvSpPr>
          <p:nvPr>
            <p:ph type="body" idx="1"/>
          </p:nvPr>
        </p:nvSpPr>
        <p:spPr>
          <a:xfrm>
            <a:off x="787400" y="2768600"/>
            <a:ext cx="11430000" cy="5716588"/>
          </a:xfrm>
        </p:spPr>
        <p:txBody>
          <a:bodyPr>
            <a:normAutofit/>
          </a:bodyPr>
          <a:lstStyle/>
          <a:p>
            <a:pPr marL="0" indent="0" defTabSz="379413" eaLnBrk="1" hangingPunct="1">
              <a:spcBef>
                <a:spcPts val="2300"/>
              </a:spcBef>
              <a:buSzTx/>
              <a:buFontTx/>
              <a:buNone/>
            </a:pPr>
            <a:r>
              <a:rPr lang="pt-BR" sz="2300" smtClean="0">
                <a:solidFill>
                  <a:srgbClr val="000000"/>
                </a:solidFill>
              </a:rPr>
              <a:t>D</a:t>
            </a:r>
            <a:r>
              <a:rPr lang="pt-BR" sz="2300" smtClean="0">
                <a:solidFill>
                  <a:srgbClr val="000000"/>
                </a:solidFill>
                <a:latin typeface="Palatino"/>
                <a:ea typeface="Palatino"/>
                <a:cs typeface="Palatino"/>
                <a:sym typeface="Palatino"/>
              </a:rPr>
              <a:t>escrita por Vogt e Gross (letras maiúsculas):</a:t>
            </a:r>
          </a:p>
          <a:p>
            <a:pPr marL="0" indent="0" defTabSz="379413" eaLnBrk="1" hangingPunct="1">
              <a:spcBef>
                <a:spcPts val="2300"/>
              </a:spcBef>
              <a:buSzTx/>
              <a:buFontTx/>
              <a:buNone/>
            </a:pPr>
            <a:endParaRPr lang="pt-BR" sz="2300" smtClean="0">
              <a:solidFill>
                <a:srgbClr val="000000"/>
              </a:solidFill>
              <a:latin typeface="Palatino"/>
              <a:ea typeface="Palatino"/>
              <a:cs typeface="Palatino"/>
              <a:sym typeface="Palatino"/>
            </a:endParaRPr>
          </a:p>
          <a:p>
            <a:pPr marL="0" indent="0" defTabSz="379413" eaLnBrk="1" hangingPunct="1">
              <a:spcBef>
                <a:spcPts val="2300"/>
              </a:spcBef>
            </a:pPr>
            <a:r>
              <a:rPr lang="pt-BR" sz="2300" smtClean="0">
                <a:solidFill>
                  <a:srgbClr val="000000"/>
                </a:solidFill>
                <a:latin typeface="Palatino"/>
                <a:ea typeface="Palatino"/>
                <a:cs typeface="Palatino"/>
                <a:sym typeface="Palatino"/>
              </a:rPr>
              <a:t>Tipo 1 , extremamente raro e caracterizada pela ausência quase total do esôfago. Não está incluída na classificação de Gross.</a:t>
            </a:r>
          </a:p>
          <a:p>
            <a:pPr marL="0" indent="0" defTabSz="379413" eaLnBrk="1" hangingPunct="1">
              <a:spcBef>
                <a:spcPts val="2300"/>
              </a:spcBef>
            </a:pPr>
            <a:r>
              <a:rPr lang="pt-BR" sz="2300" smtClean="0">
                <a:solidFill>
                  <a:srgbClr val="000000"/>
                </a:solidFill>
                <a:latin typeface="Palatino"/>
                <a:ea typeface="Palatino"/>
                <a:cs typeface="Palatino"/>
                <a:sym typeface="Palatino"/>
              </a:rPr>
              <a:t>Tipo 2/A , atresia de esôfago isolada, sem fístula (7% casos).</a:t>
            </a:r>
          </a:p>
          <a:p>
            <a:pPr marL="0" indent="0" defTabSz="379413" eaLnBrk="1" hangingPunct="1">
              <a:spcBef>
                <a:spcPts val="2300"/>
              </a:spcBef>
            </a:pPr>
            <a:r>
              <a:rPr lang="pt-BR" sz="2300" smtClean="0">
                <a:solidFill>
                  <a:srgbClr val="000000"/>
                </a:solidFill>
                <a:latin typeface="Palatino"/>
                <a:ea typeface="Palatino"/>
                <a:cs typeface="Palatino"/>
                <a:sym typeface="Palatino"/>
              </a:rPr>
              <a:t>Tipo 3a/B, atresia de esôfago com fístula traqueoesofágica proximal (2%).</a:t>
            </a:r>
          </a:p>
          <a:p>
            <a:pPr marL="0" indent="0" defTabSz="379413" eaLnBrk="1" hangingPunct="1">
              <a:spcBef>
                <a:spcPts val="2300"/>
              </a:spcBef>
            </a:pPr>
            <a:r>
              <a:rPr lang="pt-BR" sz="2300" smtClean="0">
                <a:solidFill>
                  <a:srgbClr val="000000"/>
                </a:solidFill>
                <a:latin typeface="Palatino"/>
                <a:ea typeface="Palatino"/>
                <a:cs typeface="Palatino"/>
                <a:sym typeface="Palatino"/>
              </a:rPr>
              <a:t>Tipo 3-b/C, atresia de esôfago com fístula traqueoesofágica distal (86%).</a:t>
            </a:r>
          </a:p>
          <a:p>
            <a:pPr marL="0" indent="0" defTabSz="379413" eaLnBrk="1" hangingPunct="1">
              <a:spcBef>
                <a:spcPts val="2300"/>
              </a:spcBef>
            </a:pPr>
            <a:r>
              <a:rPr lang="pt-BR" sz="2300" smtClean="0">
                <a:solidFill>
                  <a:srgbClr val="000000"/>
                </a:solidFill>
                <a:latin typeface="Palatino"/>
                <a:ea typeface="Palatino"/>
                <a:cs typeface="Palatino"/>
                <a:sym typeface="Palatino"/>
              </a:rPr>
              <a:t>Tipo 3-c/D, atresia de esôfago com fístula traqueoesofágica proximal e distal(&lt;1%).</a:t>
            </a:r>
          </a:p>
          <a:p>
            <a:pPr marL="0" indent="0" defTabSz="379413" eaLnBrk="1" hangingPunct="1">
              <a:spcBef>
                <a:spcPts val="2300"/>
              </a:spcBef>
            </a:pPr>
            <a:r>
              <a:rPr lang="pt-BR" sz="2300" smtClean="0">
                <a:solidFill>
                  <a:srgbClr val="000000"/>
                </a:solidFill>
                <a:latin typeface="Palatino"/>
                <a:ea typeface="Palatino"/>
                <a:cs typeface="Palatino"/>
                <a:sym typeface="Palatino"/>
              </a:rPr>
              <a:t>Tipo 4/E, fístula traqueoesofágica, sem atresia (4%) .</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7170" name="Shape 46"/>
          <p:cNvSpPr>
            <a:spLocks noGrp="1"/>
          </p:cNvSpPr>
          <p:nvPr>
            <p:ph type="body" idx="1"/>
          </p:nvPr>
        </p:nvSpPr>
        <p:spPr/>
        <p:txBody>
          <a:bodyPr/>
          <a:lstStyle/>
          <a:p>
            <a:pPr marL="525463" indent="-525463" algn="just" defTabSz="482600" eaLnBrk="1" hangingPunct="1">
              <a:spcBef>
                <a:spcPts val="2900"/>
              </a:spcBef>
            </a:pPr>
            <a:r>
              <a:rPr lang="pt-BR" sz="2800" smtClean="0">
                <a:solidFill>
                  <a:srgbClr val="000000"/>
                </a:solidFill>
                <a:latin typeface="Palatino"/>
                <a:ea typeface="Palatino"/>
                <a:cs typeface="Palatino"/>
                <a:sym typeface="Palatino"/>
              </a:rPr>
              <a:t>A maioria dos casos ocorrem de forma esporádica, embora exista casos descritos entre familiares.</a:t>
            </a:r>
          </a:p>
          <a:p>
            <a:pPr marL="525463" indent="-525463" algn="just" defTabSz="482600" eaLnBrk="1" hangingPunct="1">
              <a:spcBef>
                <a:spcPts val="2900"/>
              </a:spcBef>
            </a:pPr>
            <a:r>
              <a:rPr lang="pt-BR" sz="2800" smtClean="0">
                <a:solidFill>
                  <a:srgbClr val="000000"/>
                </a:solidFill>
                <a:latin typeface="Palatino"/>
                <a:ea typeface="Palatino"/>
                <a:cs typeface="Palatino"/>
                <a:sym typeface="Palatino"/>
              </a:rPr>
              <a:t>&gt;50% dos pacientes têm  alguma anomalias associada (principalmente cardiovascular).</a:t>
            </a:r>
          </a:p>
          <a:p>
            <a:pPr marL="525463" indent="-525463" algn="just" defTabSz="482600" eaLnBrk="1" hangingPunct="1">
              <a:spcBef>
                <a:spcPts val="2900"/>
              </a:spcBef>
            </a:pPr>
            <a:r>
              <a:rPr lang="pt-BR" sz="2800" smtClean="0">
                <a:solidFill>
                  <a:srgbClr val="000000"/>
                </a:solidFill>
                <a:latin typeface="Palatino"/>
                <a:ea typeface="Palatino"/>
                <a:cs typeface="Palatino"/>
                <a:sym typeface="Palatino"/>
              </a:rPr>
              <a:t>As malformações podem estar relacionadas com associação:</a:t>
            </a:r>
          </a:p>
          <a:p>
            <a:pPr marL="854075" lvl="1" indent="-527050" algn="just" defTabSz="482600" eaLnBrk="1" hangingPunct="1">
              <a:spcBef>
                <a:spcPts val="2900"/>
              </a:spcBef>
            </a:pPr>
            <a:r>
              <a:rPr lang="pt-BR" sz="2800" smtClean="0">
                <a:solidFill>
                  <a:srgbClr val="000000"/>
                </a:solidFill>
                <a:latin typeface="Palatino"/>
                <a:ea typeface="Palatino"/>
                <a:cs typeface="Palatino"/>
                <a:sym typeface="Palatino"/>
              </a:rPr>
              <a:t>VACTERL (</a:t>
            </a:r>
            <a:r>
              <a:rPr lang="pt-BR" sz="2800" b="1" smtClean="0">
                <a:solidFill>
                  <a:srgbClr val="000000"/>
                </a:solidFill>
                <a:latin typeface="Palatino"/>
                <a:ea typeface="Palatino"/>
                <a:cs typeface="Palatino"/>
                <a:sym typeface="Palatino"/>
              </a:rPr>
              <a:t>V</a:t>
            </a:r>
            <a:r>
              <a:rPr lang="pt-BR" sz="2800" smtClean="0">
                <a:solidFill>
                  <a:srgbClr val="000000"/>
                </a:solidFill>
                <a:latin typeface="Palatino"/>
                <a:ea typeface="Palatino"/>
                <a:cs typeface="Palatino"/>
                <a:sym typeface="Palatino"/>
              </a:rPr>
              <a:t>ertebral, </a:t>
            </a:r>
            <a:r>
              <a:rPr lang="pt-BR" sz="2800" b="1" smtClean="0">
                <a:solidFill>
                  <a:srgbClr val="000000"/>
                </a:solidFill>
                <a:latin typeface="Palatino"/>
                <a:ea typeface="Palatino"/>
                <a:cs typeface="Palatino"/>
                <a:sym typeface="Palatino"/>
              </a:rPr>
              <a:t>A</a:t>
            </a:r>
            <a:r>
              <a:rPr lang="pt-BR" sz="2800" smtClean="0">
                <a:solidFill>
                  <a:srgbClr val="000000"/>
                </a:solidFill>
                <a:latin typeface="Palatino"/>
                <a:ea typeface="Palatino"/>
                <a:cs typeface="Palatino"/>
                <a:sym typeface="Palatino"/>
              </a:rPr>
              <a:t>norectal-duodenal atresia, </a:t>
            </a:r>
            <a:r>
              <a:rPr lang="pt-BR" sz="2800" b="1" smtClean="0">
                <a:solidFill>
                  <a:srgbClr val="000000"/>
                </a:solidFill>
                <a:latin typeface="Palatino"/>
                <a:ea typeface="Palatino"/>
                <a:cs typeface="Palatino"/>
                <a:sym typeface="Palatino"/>
              </a:rPr>
              <a:t>C</a:t>
            </a:r>
            <a:r>
              <a:rPr lang="pt-BR" sz="2800" smtClean="0">
                <a:solidFill>
                  <a:srgbClr val="000000"/>
                </a:solidFill>
                <a:latin typeface="Palatino"/>
                <a:ea typeface="Palatino"/>
                <a:cs typeface="Palatino"/>
                <a:sym typeface="Palatino"/>
              </a:rPr>
              <a:t>ardiac, </a:t>
            </a:r>
            <a:r>
              <a:rPr lang="pt-BR" sz="2800" b="1" smtClean="0">
                <a:solidFill>
                  <a:srgbClr val="000000"/>
                </a:solidFill>
                <a:latin typeface="Palatino"/>
                <a:ea typeface="Palatino"/>
                <a:cs typeface="Palatino"/>
                <a:sym typeface="Palatino"/>
              </a:rPr>
              <a:t>T</a:t>
            </a:r>
            <a:r>
              <a:rPr lang="pt-BR" sz="2800" smtClean="0">
                <a:solidFill>
                  <a:srgbClr val="000000"/>
                </a:solidFill>
                <a:latin typeface="Palatino"/>
                <a:ea typeface="Palatino"/>
                <a:cs typeface="Palatino"/>
                <a:sym typeface="Palatino"/>
              </a:rPr>
              <a:t>racheo-</a:t>
            </a:r>
            <a:r>
              <a:rPr lang="pt-BR" sz="2800" b="1" smtClean="0">
                <a:solidFill>
                  <a:srgbClr val="000000"/>
                </a:solidFill>
                <a:latin typeface="Palatino"/>
                <a:ea typeface="Palatino"/>
                <a:cs typeface="Palatino"/>
                <a:sym typeface="Palatino"/>
              </a:rPr>
              <a:t>E</a:t>
            </a:r>
            <a:r>
              <a:rPr lang="pt-BR" sz="2800" smtClean="0">
                <a:solidFill>
                  <a:srgbClr val="000000"/>
                </a:solidFill>
                <a:latin typeface="Palatino"/>
                <a:ea typeface="Palatino"/>
                <a:cs typeface="Palatino"/>
                <a:sym typeface="Palatino"/>
              </a:rPr>
              <a:t>sophageal, </a:t>
            </a:r>
            <a:r>
              <a:rPr lang="pt-BR" sz="2800" b="1" smtClean="0">
                <a:solidFill>
                  <a:srgbClr val="000000"/>
                </a:solidFill>
                <a:latin typeface="Palatino"/>
                <a:ea typeface="Palatino"/>
                <a:cs typeface="Palatino"/>
                <a:sym typeface="Palatino"/>
              </a:rPr>
              <a:t>R</a:t>
            </a:r>
            <a:r>
              <a:rPr lang="pt-BR" sz="2800" smtClean="0">
                <a:solidFill>
                  <a:srgbClr val="000000"/>
                </a:solidFill>
                <a:latin typeface="Palatino"/>
                <a:ea typeface="Palatino"/>
                <a:cs typeface="Palatino"/>
                <a:sym typeface="Palatino"/>
              </a:rPr>
              <a:t>enal, </a:t>
            </a:r>
            <a:r>
              <a:rPr lang="pt-BR" sz="2800" b="1" smtClean="0">
                <a:solidFill>
                  <a:srgbClr val="000000"/>
                </a:solidFill>
                <a:latin typeface="Palatino"/>
                <a:ea typeface="Palatino"/>
                <a:cs typeface="Palatino"/>
                <a:sym typeface="Palatino"/>
              </a:rPr>
              <a:t>L</a:t>
            </a:r>
            <a:r>
              <a:rPr lang="pt-BR" sz="2800" smtClean="0">
                <a:solidFill>
                  <a:srgbClr val="000000"/>
                </a:solidFill>
                <a:latin typeface="Palatino"/>
                <a:ea typeface="Palatino"/>
                <a:cs typeface="Palatino"/>
                <a:sym typeface="Palatino"/>
              </a:rPr>
              <a:t>imb );</a:t>
            </a:r>
          </a:p>
          <a:p>
            <a:pPr marL="854075" lvl="1" indent="-527050" algn="just" defTabSz="482600" eaLnBrk="1" hangingPunct="1">
              <a:spcBef>
                <a:spcPts val="2900"/>
              </a:spcBef>
            </a:pPr>
            <a:r>
              <a:rPr lang="pt-BR" sz="2800" smtClean="0">
                <a:solidFill>
                  <a:srgbClr val="000000"/>
                </a:solidFill>
                <a:latin typeface="Palatino"/>
                <a:ea typeface="Palatino"/>
                <a:cs typeface="Palatino"/>
                <a:sym typeface="Palatino"/>
              </a:rPr>
              <a:t>CHARGE (</a:t>
            </a:r>
            <a:r>
              <a:rPr lang="pt-BR" sz="2800" b="1" smtClean="0">
                <a:solidFill>
                  <a:srgbClr val="000000"/>
                </a:solidFill>
                <a:latin typeface="Palatino"/>
                <a:ea typeface="Palatino"/>
                <a:cs typeface="Palatino"/>
                <a:sym typeface="Palatino"/>
              </a:rPr>
              <a:t>C</a:t>
            </a:r>
            <a:r>
              <a:rPr lang="pt-BR" sz="2800" smtClean="0">
                <a:solidFill>
                  <a:srgbClr val="000000"/>
                </a:solidFill>
                <a:latin typeface="Palatino"/>
                <a:ea typeface="Palatino"/>
                <a:cs typeface="Palatino"/>
                <a:sym typeface="Palatino"/>
              </a:rPr>
              <a:t>oloboma, </a:t>
            </a:r>
            <a:r>
              <a:rPr lang="pt-BR" sz="2800" b="1" smtClean="0">
                <a:solidFill>
                  <a:srgbClr val="000000"/>
                </a:solidFill>
                <a:latin typeface="Palatino"/>
                <a:ea typeface="Palatino"/>
                <a:cs typeface="Palatino"/>
                <a:sym typeface="Palatino"/>
              </a:rPr>
              <a:t>H</a:t>
            </a:r>
            <a:r>
              <a:rPr lang="pt-BR" sz="2800" smtClean="0">
                <a:solidFill>
                  <a:srgbClr val="000000"/>
                </a:solidFill>
                <a:latin typeface="Palatino"/>
                <a:ea typeface="Palatino"/>
                <a:cs typeface="Palatino"/>
                <a:sym typeface="Palatino"/>
              </a:rPr>
              <a:t>eart, </a:t>
            </a:r>
            <a:r>
              <a:rPr lang="pt-BR" sz="2800" b="1" smtClean="0">
                <a:solidFill>
                  <a:srgbClr val="000000"/>
                </a:solidFill>
                <a:latin typeface="Palatino"/>
                <a:ea typeface="Palatino"/>
                <a:cs typeface="Palatino"/>
                <a:sym typeface="Palatino"/>
              </a:rPr>
              <a:t>A</a:t>
            </a:r>
            <a:r>
              <a:rPr lang="pt-BR" sz="2800" smtClean="0">
                <a:solidFill>
                  <a:srgbClr val="000000"/>
                </a:solidFill>
                <a:latin typeface="Palatino"/>
                <a:ea typeface="Palatino"/>
                <a:cs typeface="Palatino"/>
                <a:sym typeface="Palatino"/>
              </a:rPr>
              <a:t>tresia choanal, </a:t>
            </a:r>
            <a:r>
              <a:rPr lang="pt-BR" sz="2800" b="1" smtClean="0">
                <a:solidFill>
                  <a:srgbClr val="000000"/>
                </a:solidFill>
                <a:latin typeface="Palatino"/>
                <a:ea typeface="Palatino"/>
                <a:cs typeface="Palatino"/>
                <a:sym typeface="Palatino"/>
              </a:rPr>
              <a:t>R</a:t>
            </a:r>
            <a:r>
              <a:rPr lang="pt-BR" sz="2800" smtClean="0">
                <a:solidFill>
                  <a:srgbClr val="000000"/>
                </a:solidFill>
                <a:latin typeface="Palatino"/>
                <a:ea typeface="Palatino"/>
                <a:cs typeface="Palatino"/>
                <a:sym typeface="Palatino"/>
              </a:rPr>
              <a:t>etarder growth and development, </a:t>
            </a:r>
            <a:r>
              <a:rPr lang="pt-BR" sz="2800" b="1" smtClean="0">
                <a:solidFill>
                  <a:srgbClr val="000000"/>
                </a:solidFill>
                <a:latin typeface="Palatino"/>
                <a:ea typeface="Palatino"/>
                <a:cs typeface="Palatino"/>
                <a:sym typeface="Palatino"/>
              </a:rPr>
              <a:t>G</a:t>
            </a:r>
            <a:r>
              <a:rPr lang="pt-BR" sz="2800" smtClean="0">
                <a:solidFill>
                  <a:srgbClr val="000000"/>
                </a:solidFill>
                <a:latin typeface="Palatino"/>
                <a:ea typeface="Palatino"/>
                <a:cs typeface="Palatino"/>
                <a:sym typeface="Palatino"/>
              </a:rPr>
              <a:t>enital hypoplasia, </a:t>
            </a:r>
            <a:r>
              <a:rPr lang="pt-BR" sz="2800" b="1" smtClean="0">
                <a:solidFill>
                  <a:srgbClr val="000000"/>
                </a:solidFill>
                <a:latin typeface="Palatino"/>
                <a:ea typeface="Palatino"/>
                <a:cs typeface="Palatino"/>
                <a:sym typeface="Palatino"/>
              </a:rPr>
              <a:t>E</a:t>
            </a:r>
            <a:r>
              <a:rPr lang="pt-BR" sz="2800" smtClean="0">
                <a:solidFill>
                  <a:srgbClr val="000000"/>
                </a:solidFill>
                <a:latin typeface="Palatino"/>
                <a:ea typeface="Palatino"/>
                <a:cs typeface="Palatino"/>
                <a:sym typeface="Palatino"/>
              </a:rPr>
              <a:t>ar deformities).</a:t>
            </a:r>
          </a:p>
          <a:p>
            <a:pPr marL="525463" indent="-525463" algn="just" defTabSz="482600" eaLnBrk="1" hangingPunct="1">
              <a:spcBef>
                <a:spcPts val="2900"/>
              </a:spcBef>
            </a:pPr>
            <a:r>
              <a:rPr lang="pt-BR" sz="2800" smtClean="0">
                <a:solidFill>
                  <a:srgbClr val="000000"/>
                </a:solidFill>
                <a:latin typeface="Palatino"/>
                <a:ea typeface="Palatino"/>
                <a:cs typeface="Palatino"/>
                <a:sym typeface="Palatino"/>
              </a:rPr>
              <a:t>Além disso, há uma alta frequência de trissomia 18 e 21. </a:t>
            </a: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8194" name="Shape 48"/>
          <p:cNvSpPr>
            <a:spLocks noGrp="1"/>
          </p:cNvSpPr>
          <p:nvPr>
            <p:ph type="body" idx="1"/>
          </p:nvPr>
        </p:nvSpPr>
        <p:spPr/>
        <p:txBody>
          <a:bodyPr/>
          <a:lstStyle/>
          <a:p>
            <a:pPr marL="787400" indent="-787400" algn="just" eaLnBrk="1" hangingPunct="1"/>
            <a:r>
              <a:rPr lang="pt-BR" smtClean="0">
                <a:solidFill>
                  <a:srgbClr val="000000"/>
                </a:solidFill>
                <a:latin typeface="Palatino"/>
                <a:ea typeface="Palatino"/>
                <a:cs typeface="Palatino"/>
                <a:sym typeface="Palatino"/>
              </a:rPr>
              <a:t>20-30% dos pacientes são prematuros (peso &lt;2.000g).</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Atualmente, a taxa de sobrevivência é cerca de 90%, atingindo quase 100% em pacientes com peso &gt;1500g que não possui grandes malformações cardíacas. </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O diagnóstico precoce, a identificação de malformações associadas, o manejo adequando pré e pós-operatório são essenciais para alcançar bons resultados esperados pelo trabalho em equipe entre cirurgiões, anestesistas e neonatologistas.</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9218" name="Shape 50"/>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DIAGNÓSTICO - pré natal</a:t>
            </a:r>
          </a:p>
        </p:txBody>
      </p:sp>
      <p:sp>
        <p:nvSpPr>
          <p:cNvPr id="51" name="Shape 51"/>
          <p:cNvSpPr>
            <a:spLocks noGrp="1"/>
          </p:cNvSpPr>
          <p:nvPr>
            <p:ph type="body" idx="1"/>
          </p:nvPr>
        </p:nvSpPr>
        <p:spPr>
          <a:xfrm>
            <a:off x="787400" y="2768600"/>
            <a:ext cx="11430000" cy="5716588"/>
          </a:xfrm>
        </p:spPr>
        <p:txBody>
          <a:bodyPr>
            <a:normAutofit/>
          </a:bodyPr>
          <a:lstStyle/>
          <a:p>
            <a:pPr marL="433388" indent="-433388" algn="just" defTabSz="428625" eaLnBrk="1" hangingPunct="1">
              <a:spcBef>
                <a:spcPts val="2600"/>
              </a:spcBef>
            </a:pPr>
            <a:r>
              <a:rPr lang="pt-BR" sz="2600" smtClean="0">
                <a:solidFill>
                  <a:srgbClr val="000000"/>
                </a:solidFill>
                <a:latin typeface="Palatino"/>
                <a:ea typeface="Palatino"/>
                <a:cs typeface="Palatino"/>
                <a:sym typeface="Palatino"/>
              </a:rPr>
              <a:t>A suspeita de atresia de esôfago pela USG-gestacional é baseada na presença de polidrâmnio  e na ausência ou diminuição da bolha gástrica. </a:t>
            </a:r>
          </a:p>
          <a:p>
            <a:pPr marL="433388" indent="-433388" algn="just" defTabSz="428625" eaLnBrk="1" hangingPunct="1">
              <a:spcBef>
                <a:spcPts val="2600"/>
              </a:spcBef>
            </a:pPr>
            <a:r>
              <a:rPr lang="pt-BR" sz="2600" smtClean="0">
                <a:solidFill>
                  <a:srgbClr val="000000"/>
                </a:solidFill>
                <a:latin typeface="Palatino"/>
                <a:ea typeface="Palatino"/>
                <a:cs typeface="Palatino"/>
                <a:sym typeface="Palatino"/>
              </a:rPr>
              <a:t>Ambos os critérios são inespecíficos, com um valor preditivo positivo de 44% e 55%, respectivamente.</a:t>
            </a:r>
            <a:endParaRPr lang="pt-BR" sz="900" smtClean="0">
              <a:solidFill>
                <a:srgbClr val="000000"/>
              </a:solidFill>
              <a:latin typeface="Palatino"/>
              <a:ea typeface="Palatino"/>
              <a:cs typeface="Palatino"/>
              <a:sym typeface="Palatino"/>
            </a:endParaRPr>
          </a:p>
          <a:p>
            <a:pPr marL="433388" indent="-433388" defTabSz="428625" eaLnBrk="1" hangingPunct="1">
              <a:spcBef>
                <a:spcPts val="800"/>
              </a:spcBef>
            </a:pPr>
            <a:endParaRPr lang="pt-BR" sz="900" smtClean="0">
              <a:solidFill>
                <a:srgbClr val="000000"/>
              </a:solidFill>
              <a:latin typeface="Times"/>
              <a:ea typeface="Times"/>
              <a:cs typeface="Times"/>
              <a:sym typeface="Times"/>
            </a:endParaRPr>
          </a:p>
          <a:p>
            <a:pPr marL="433388" indent="-433388" algn="just" defTabSz="428625" eaLnBrk="1" hangingPunct="1">
              <a:spcBef>
                <a:spcPts val="2600"/>
              </a:spcBef>
            </a:pPr>
            <a:r>
              <a:rPr lang="pt-BR" sz="2600" smtClean="0">
                <a:solidFill>
                  <a:srgbClr val="000000"/>
                </a:solidFill>
                <a:latin typeface="Palatino"/>
                <a:ea typeface="Palatino"/>
                <a:cs typeface="Palatino"/>
                <a:sym typeface="Palatino"/>
              </a:rPr>
              <a:t>No USG pode-se identificar a uma bolsa dilatada em fundo cego do segmento superior do esofágico durante a deglutição fetal (sinal da bolsa superior); Não há uma real estimativa da sensibilidade e especificidade do teste. </a:t>
            </a:r>
          </a:p>
          <a:p>
            <a:pPr marL="433388" indent="-433388" algn="just" defTabSz="428625" eaLnBrk="1" hangingPunct="1">
              <a:spcBef>
                <a:spcPts val="2600"/>
              </a:spcBef>
            </a:pPr>
            <a:r>
              <a:rPr lang="pt-BR" sz="2600" smtClean="0">
                <a:solidFill>
                  <a:srgbClr val="000000"/>
                </a:solidFill>
                <a:latin typeface="Palatino"/>
                <a:ea typeface="Palatino"/>
                <a:cs typeface="Palatino"/>
                <a:sym typeface="Palatino"/>
              </a:rPr>
              <a:t>A Ressonância Magnética permanece limitada, com uma taxa de falso positivo de até 64%. </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0242" name="Shape 53"/>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DIAGNÓSTICO - pós natal</a:t>
            </a:r>
          </a:p>
        </p:txBody>
      </p:sp>
      <p:sp>
        <p:nvSpPr>
          <p:cNvPr id="10243" name="Shape 54"/>
          <p:cNvSpPr>
            <a:spLocks noGrp="1"/>
          </p:cNvSpPr>
          <p:nvPr>
            <p:ph type="body" idx="1"/>
          </p:nvPr>
        </p:nvSpPr>
        <p:spPr>
          <a:xfrm>
            <a:off x="787400" y="2768600"/>
            <a:ext cx="11430000" cy="5716588"/>
          </a:xfrm>
        </p:spPr>
        <p:txBody>
          <a:bodyPr/>
          <a:lstStyle/>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Incapacidade de engolir a saliva</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Asfixia na tentativa de alimentação oral</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Desconforto respiratório </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Incapacidade ao tentar introduzir, em RN a termo, uma sonda 10 além de 9-13cm das narinas. </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Usar uma sonda mais fina pode enrolar na faringe posterior ou na bolsa superior , e deve ser desencorajado.</a:t>
            </a: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1266" name="Shape 56"/>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INVESTIGAÇÃO DIAGNÓSTICA</a:t>
            </a:r>
          </a:p>
        </p:txBody>
      </p:sp>
      <p:sp>
        <p:nvSpPr>
          <p:cNvPr id="11267" name="Shape 57"/>
          <p:cNvSpPr>
            <a:spLocks noGrp="1"/>
          </p:cNvSpPr>
          <p:nvPr>
            <p:ph type="body" idx="1"/>
          </p:nvPr>
        </p:nvSpPr>
        <p:spPr>
          <a:xfrm>
            <a:off x="787400" y="2768600"/>
            <a:ext cx="11430000" cy="5716588"/>
          </a:xfrm>
        </p:spPr>
        <p:txBody>
          <a:bodyPr/>
          <a:lstStyle/>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As investigações permitem a confirmação do diagnóstico, fornecem informações adicionais para melhor condução cirúrgica e determina a presença de anomalias associadas. </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Uma radiografia na posição frontal e lateral, no leito, utilizando uma sonda radiopaca, confirma o diagnóstico. </a:t>
            </a:r>
          </a:p>
          <a:p>
            <a:pPr marL="669925" indent="-669925" algn="just" defTabSz="541338" eaLnBrk="1" hangingPunct="1">
              <a:spcBef>
                <a:spcPts val="3300"/>
              </a:spcBef>
            </a:pPr>
            <a:r>
              <a:rPr lang="pt-BR" sz="3300" smtClean="0">
                <a:solidFill>
                  <a:srgbClr val="000000"/>
                </a:solidFill>
                <a:latin typeface="Palatino"/>
                <a:ea typeface="Palatino"/>
                <a:cs typeface="Palatino"/>
                <a:sym typeface="Palatino"/>
              </a:rPr>
              <a:t>Exames contrastados não são recomendados por adicionarem pouca informação e pelo risco de broncoaspiração.</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2290" name="Shape 59"/>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INVESTIGAÇÃO DIAGNÓSTICA</a:t>
            </a:r>
          </a:p>
        </p:txBody>
      </p:sp>
      <p:sp>
        <p:nvSpPr>
          <p:cNvPr id="12291" name="Shape 60"/>
          <p:cNvSpPr>
            <a:spLocks noGrp="1"/>
          </p:cNvSpPr>
          <p:nvPr>
            <p:ph type="body" idx="1"/>
          </p:nvPr>
        </p:nvSpPr>
        <p:spPr>
          <a:xfrm>
            <a:off x="787400" y="2768600"/>
            <a:ext cx="11430000" cy="5716588"/>
          </a:xfrm>
        </p:spPr>
        <p:txBody>
          <a:bodyPr/>
          <a:lstStyle/>
          <a:p>
            <a:pPr marL="439738" indent="-439738" algn="just" defTabSz="438150" eaLnBrk="1" hangingPunct="1">
              <a:spcBef>
                <a:spcPts val="2700"/>
              </a:spcBef>
            </a:pPr>
            <a:r>
              <a:rPr lang="pt-BR" sz="2700" smtClean="0">
                <a:solidFill>
                  <a:srgbClr val="000000"/>
                </a:solidFill>
                <a:latin typeface="Palatino"/>
                <a:ea typeface="Palatino"/>
                <a:cs typeface="Palatino"/>
                <a:sym typeface="Palatino"/>
              </a:rPr>
              <a:t>A radiografia simples pode fornecer informações adicionais;</a:t>
            </a:r>
          </a:p>
          <a:p>
            <a:pPr marL="439738" indent="-439738" algn="just" defTabSz="438150" eaLnBrk="1" hangingPunct="1">
              <a:spcBef>
                <a:spcPts val="2700"/>
              </a:spcBef>
            </a:pPr>
            <a:r>
              <a:rPr lang="pt-BR" sz="2700" smtClean="0">
                <a:solidFill>
                  <a:srgbClr val="000000"/>
                </a:solidFill>
                <a:latin typeface="Palatino"/>
                <a:ea typeface="Palatino"/>
                <a:cs typeface="Palatino"/>
                <a:sym typeface="Palatino"/>
              </a:rPr>
              <a:t>Presença de 13 costelas ou uma pequena bolsa superior, sugere uma atresia de hiato longo.</a:t>
            </a:r>
          </a:p>
          <a:p>
            <a:pPr marL="439738" indent="-439738" algn="just" defTabSz="438150" eaLnBrk="1" hangingPunct="1">
              <a:spcBef>
                <a:spcPts val="2700"/>
              </a:spcBef>
            </a:pPr>
            <a:r>
              <a:rPr lang="pt-BR" sz="2700" smtClean="0">
                <a:solidFill>
                  <a:srgbClr val="000000"/>
                </a:solidFill>
                <a:latin typeface="Palatino"/>
                <a:ea typeface="Palatino"/>
                <a:cs typeface="Palatino"/>
                <a:sym typeface="Palatino"/>
              </a:rPr>
              <a:t>A ausência de gás no abdômen sugere o diagnóstico de atresia de esôfago sem fístula, que geralmente é associada a um longo hiato. </a:t>
            </a:r>
          </a:p>
          <a:p>
            <a:pPr marL="439738" indent="-439738" algn="just" defTabSz="438150" eaLnBrk="1" hangingPunct="1">
              <a:spcBef>
                <a:spcPts val="2700"/>
              </a:spcBef>
            </a:pPr>
            <a:r>
              <a:rPr lang="pt-BR" sz="2700" smtClean="0">
                <a:solidFill>
                  <a:srgbClr val="000000"/>
                </a:solidFill>
                <a:latin typeface="Palatino"/>
                <a:ea typeface="Palatino"/>
                <a:cs typeface="Palatino"/>
                <a:sym typeface="Palatino"/>
              </a:rPr>
              <a:t>Anomalias associadas deve ser procuradas, incluindo malformações vertebrais ou de costelas , a "bolha dupla" da atresia duodenal ou uma silhueta cardíaca anormal. </a:t>
            </a:r>
          </a:p>
          <a:p>
            <a:pPr marL="439738" indent="-439738" algn="just" defTabSz="438150" eaLnBrk="1" hangingPunct="1">
              <a:spcBef>
                <a:spcPts val="2700"/>
              </a:spcBef>
            </a:pPr>
            <a:r>
              <a:rPr lang="pt-BR" sz="2700" smtClean="0">
                <a:solidFill>
                  <a:srgbClr val="000000"/>
                </a:solidFill>
                <a:latin typeface="Palatino"/>
                <a:ea typeface="Palatino"/>
                <a:cs typeface="Palatino"/>
                <a:sym typeface="Palatino"/>
              </a:rPr>
              <a:t>Infiltrado pulmonar indicam pneumonia por aspiração.</a:t>
            </a: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3314" name="Shape 62"/>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INVESTIGAÇÃO</a:t>
            </a:r>
            <a:r>
              <a:rPr lang="pt-BR" sz="5000" smtClean="0">
                <a:solidFill>
                  <a:srgbClr val="FFFFFF"/>
                </a:solidFill>
                <a:effectLst/>
                <a:latin typeface="Hoefler Text"/>
                <a:ea typeface="Hoefler Text"/>
                <a:cs typeface="Hoefler Text"/>
                <a:sym typeface="Hoefler Text"/>
              </a:rPr>
              <a:t> DIAGNÓSTICA</a:t>
            </a:r>
          </a:p>
        </p:txBody>
      </p:sp>
      <p:sp>
        <p:nvSpPr>
          <p:cNvPr id="13315" name="Shape 63"/>
          <p:cNvSpPr>
            <a:spLocks noGrp="1"/>
          </p:cNvSpPr>
          <p:nvPr>
            <p:ph type="body" idx="1"/>
          </p:nvPr>
        </p:nvSpPr>
        <p:spPr>
          <a:xfrm>
            <a:off x="787400" y="2768600"/>
            <a:ext cx="11430000" cy="5716588"/>
          </a:xfrm>
        </p:spPr>
        <p:txBody>
          <a:bodyPr/>
          <a:lstStyle/>
          <a:p>
            <a:pPr marL="787400" indent="-787400" algn="just" eaLnBrk="1" hangingPunct="1"/>
            <a:r>
              <a:rPr lang="pt-BR" smtClean="0">
                <a:solidFill>
                  <a:schemeClr val="hlink"/>
                </a:solidFill>
                <a:latin typeface="Palatino"/>
                <a:ea typeface="Palatino"/>
                <a:cs typeface="Palatino"/>
                <a:sym typeface="Palatino"/>
              </a:rPr>
              <a:t>Todas as crianças devem ter um ecocardiograma antes da cirurgia para identificar qualquer anomalia estrutural do coração ou dos grandes vasos</a:t>
            </a:r>
            <a:r>
              <a:rPr lang="pt-BR" smtClean="0">
                <a:solidFill>
                  <a:srgbClr val="000000"/>
                </a:solidFill>
                <a:latin typeface="Palatino"/>
                <a:ea typeface="Palatino"/>
                <a:cs typeface="Palatino"/>
                <a:sym typeface="Palatino"/>
              </a:rPr>
              <a:t>. </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Ex: presença de um arco aórtico do lado direito, que ocorre em 2,5% dos casos, a toracotomia deve ser realizada de preferência à esquerda.</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4338" name="Shape 65"/>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NO PRÉ-OPERATÓRIO</a:t>
            </a:r>
          </a:p>
        </p:txBody>
      </p:sp>
      <p:sp>
        <p:nvSpPr>
          <p:cNvPr id="14339" name="Shape 66"/>
          <p:cNvSpPr>
            <a:spLocks noGrp="1"/>
          </p:cNvSpPr>
          <p:nvPr>
            <p:ph type="body" idx="1"/>
          </p:nvPr>
        </p:nvSpPr>
        <p:spPr>
          <a:xfrm>
            <a:off x="787400" y="2768600"/>
            <a:ext cx="11430000" cy="5716588"/>
          </a:xfrm>
        </p:spPr>
        <p:txBody>
          <a:bodyPr/>
          <a:lstStyle/>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Após o diagnóstico de atresia de esôfago a criança deve ser transferida para a UTIN.</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O paciente é nutrido com a cabeça elevada (30°) para reduzir o risco de aspiração pulmonar.</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Uma sonda de Replogle nº10 é inserida no coto superior do esôfago em aspiração contínua; </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A sonda de Replogle, freqüentemente, é obstruída por secreções salivares grossas com risco de aspiração se não for reconhecida. </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Lavar com solução salina ou a infundir ar são maneiras úteis para impedir a obstrução da sonda  de Replogle ; por vezes, o tubo deve ser substituído preferindo a narina contralateral.</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5362" name="Shape 68"/>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NO PRÉ-OPERATÓRIO</a:t>
            </a:r>
          </a:p>
        </p:txBody>
      </p:sp>
      <p:sp>
        <p:nvSpPr>
          <p:cNvPr id="15363" name="Shape 69"/>
          <p:cNvSpPr>
            <a:spLocks noGrp="1"/>
          </p:cNvSpPr>
          <p:nvPr>
            <p:ph type="body" idx="1"/>
          </p:nvPr>
        </p:nvSpPr>
        <p:spPr>
          <a:xfrm>
            <a:off x="787400" y="2768600"/>
            <a:ext cx="11430000" cy="5716588"/>
          </a:xfrm>
        </p:spPr>
        <p:txBody>
          <a:bodyPr/>
          <a:lstStyle/>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Bass tem proposto uma técnica para facilitar o cuidado com a sonda de Replogle. </a:t>
            </a:r>
          </a:p>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Uma sonda de três vias é ligada ao tubo de Replogle ; infunde solução salina (10ml/h) e outra entrada permite a entrada de ar. Assim o bloqueio do replogle é imediatamente identificado uma vez que a solução salina infundida irá escapar através da entrada de ar .</a:t>
            </a:r>
          </a:p>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A criança deve ser colocada em uma incubadora ou leito cirúrgico pré-aquecido, e protegida com dispositivos para limitar a dissipação de calor.</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6386" name="Shape 71"/>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NO PRÉ-OPERATÓRIO</a:t>
            </a:r>
          </a:p>
        </p:txBody>
      </p:sp>
      <p:sp>
        <p:nvSpPr>
          <p:cNvPr id="16387" name="Shape 72"/>
          <p:cNvSpPr>
            <a:spLocks noGrp="1"/>
          </p:cNvSpPr>
          <p:nvPr>
            <p:ph type="body" idx="1"/>
          </p:nvPr>
        </p:nvSpPr>
        <p:spPr>
          <a:xfrm>
            <a:off x="787400" y="2768600"/>
            <a:ext cx="11430000" cy="5716588"/>
          </a:xfrm>
        </p:spPr>
        <p:txBody>
          <a:bodyPr/>
          <a:lstStyle/>
          <a:p>
            <a:pPr marL="787400" indent="-787400" algn="just" eaLnBrk="1" hangingPunct="1"/>
            <a:r>
              <a:rPr lang="pt-BR" smtClean="0">
                <a:solidFill>
                  <a:srgbClr val="000000"/>
                </a:solidFill>
                <a:latin typeface="Palatino"/>
                <a:ea typeface="Palatino"/>
                <a:cs typeface="Palatino"/>
                <a:sym typeface="Palatino"/>
              </a:rPr>
              <a:t>Acesso intravenoso deve ser estabelecido o mais rapidamente possível para garantir a ingestão calórica adequada, de fluidos e eletrólitos. </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É essencial identificar a dor e tranquilizar com analgésicos (o choro provoca aumento da passagem de ar através da fístula traqueo-esofágica, distensão gástrica, elevação do diafragma e prejuízo do padrão respiratório).</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7410" name="Shape 74"/>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NO PRÉ-OPERATÓRIO</a:t>
            </a:r>
          </a:p>
        </p:txBody>
      </p:sp>
      <p:sp>
        <p:nvSpPr>
          <p:cNvPr id="17411" name="Shape 75"/>
          <p:cNvSpPr>
            <a:spLocks noGrp="1"/>
          </p:cNvSpPr>
          <p:nvPr>
            <p:ph type="body" idx="1"/>
          </p:nvPr>
        </p:nvSpPr>
        <p:spPr>
          <a:xfrm>
            <a:off x="787400" y="2768600"/>
            <a:ext cx="11430000" cy="5716588"/>
          </a:xfrm>
        </p:spPr>
        <p:txBody>
          <a:bodyPr/>
          <a:lstStyle/>
          <a:p>
            <a:pPr marL="361950" indent="-361950" algn="just" defTabSz="401638" eaLnBrk="1" hangingPunct="1">
              <a:spcBef>
                <a:spcPts val="2400"/>
              </a:spcBef>
            </a:pPr>
            <a:r>
              <a:rPr lang="pt-BR" sz="2400" smtClean="0">
                <a:solidFill>
                  <a:srgbClr val="000000"/>
                </a:solidFill>
                <a:latin typeface="Palatino"/>
                <a:ea typeface="Palatino"/>
                <a:cs typeface="Palatino"/>
                <a:sym typeface="Palatino"/>
              </a:rPr>
              <a:t>A estimulação retal também favorece a passagem de ar e mecônio, reduz a distensão abdominal, a dor e melhora a dinâmica respiratória. </a:t>
            </a:r>
          </a:p>
          <a:p>
            <a:pPr marL="361950" indent="-361950" algn="just" defTabSz="401638" eaLnBrk="1" hangingPunct="1">
              <a:spcBef>
                <a:spcPts val="2400"/>
              </a:spcBef>
            </a:pPr>
            <a:r>
              <a:rPr lang="pt-BR" sz="2400" smtClean="0">
                <a:solidFill>
                  <a:srgbClr val="000000"/>
                </a:solidFill>
                <a:latin typeface="Palatino"/>
                <a:ea typeface="Palatino"/>
                <a:cs typeface="Palatino"/>
                <a:sym typeface="Palatino"/>
              </a:rPr>
              <a:t>Alguns pacientes, especialmente os prematuros com desconforto respiratório, necessitam de intubação orotraqueal e ventilação mecânica, com aumento do risco de distensão gástrica e ruptura do estômago, devido à passagem de uma grande quantidade de ar através da fístula traqueoesofágica. </a:t>
            </a:r>
          </a:p>
          <a:p>
            <a:pPr marL="361950" indent="-361950" algn="just" defTabSz="401638" eaLnBrk="1" hangingPunct="1">
              <a:spcBef>
                <a:spcPts val="2400"/>
              </a:spcBef>
            </a:pPr>
            <a:r>
              <a:rPr lang="pt-BR" sz="2400" smtClean="0">
                <a:solidFill>
                  <a:srgbClr val="000000"/>
                </a:solidFill>
                <a:latin typeface="Palatino"/>
                <a:ea typeface="Palatino"/>
                <a:cs typeface="Palatino"/>
                <a:sym typeface="Palatino"/>
              </a:rPr>
              <a:t>Esta complicação pode ser evitada pelo posicionamento da ponta do tubo traqueal para além da fístula, e utilizando ventilação com baixa pressão.</a:t>
            </a:r>
          </a:p>
          <a:p>
            <a:pPr marL="361950" indent="-361950" algn="just" defTabSz="401638" eaLnBrk="1" hangingPunct="1">
              <a:spcBef>
                <a:spcPts val="2400"/>
              </a:spcBef>
            </a:pPr>
            <a:r>
              <a:rPr lang="pt-BR" sz="2400" smtClean="0">
                <a:solidFill>
                  <a:srgbClr val="000000"/>
                </a:solidFill>
                <a:latin typeface="Palatino"/>
                <a:ea typeface="Palatino"/>
                <a:cs typeface="Palatino"/>
                <a:sym typeface="Palatino"/>
              </a:rPr>
              <a:t>Quando isto não for possível (no caso de fístula ao lado da carina), a fístula pode ser ocluída com um cateter de Fogarty, embora a maior parte destes casos requerer a ligadura da fístula com emergência.</a:t>
            </a: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8434" name="Shape 77"/>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ENDOSCOPIA PRÉ-OPERATÓRIA</a:t>
            </a:r>
          </a:p>
        </p:txBody>
      </p:sp>
      <p:sp>
        <p:nvSpPr>
          <p:cNvPr id="78" name="Shape 78"/>
          <p:cNvSpPr>
            <a:spLocks noGrp="1"/>
          </p:cNvSpPr>
          <p:nvPr>
            <p:ph type="body" idx="1"/>
          </p:nvPr>
        </p:nvSpPr>
        <p:spPr>
          <a:xfrm>
            <a:off x="787400" y="2768600"/>
            <a:ext cx="11430000" cy="5716588"/>
          </a:xfrm>
        </p:spPr>
        <p:txBody>
          <a:bodyPr>
            <a:normAutofit/>
          </a:bodyPr>
          <a:lstStyle/>
          <a:p>
            <a:pPr marL="0" indent="0" algn="just" defTabSz="479425" eaLnBrk="1" hangingPunct="1">
              <a:spcBef>
                <a:spcPts val="2900"/>
              </a:spcBef>
              <a:buSzTx/>
              <a:buFontTx/>
              <a:buNone/>
            </a:pPr>
            <a:r>
              <a:rPr lang="pt-BR" sz="2800" smtClean="0">
                <a:solidFill>
                  <a:schemeClr val="hlink"/>
                </a:solidFill>
                <a:latin typeface="Palatino"/>
                <a:ea typeface="Palatino"/>
                <a:cs typeface="Palatino"/>
                <a:sym typeface="Palatino"/>
              </a:rPr>
              <a:t>Objetivo da realização da traqueobroncoscopia no início da cirurgia</a:t>
            </a:r>
            <a:r>
              <a:rPr lang="pt-BR" sz="2800" smtClean="0">
                <a:solidFill>
                  <a:srgbClr val="000000"/>
                </a:solidFill>
                <a:latin typeface="Palatino"/>
                <a:ea typeface="Palatino"/>
                <a:cs typeface="Palatino"/>
                <a:sym typeface="Palatino"/>
              </a:rPr>
              <a:t>:</a:t>
            </a:r>
          </a:p>
          <a:p>
            <a:pPr marL="0" indent="0" algn="just" defTabSz="479425" eaLnBrk="1" hangingPunct="1">
              <a:spcBef>
                <a:spcPts val="2900"/>
              </a:spcBef>
            </a:pPr>
            <a:r>
              <a:rPr lang="pt-BR" sz="2800" smtClean="0">
                <a:solidFill>
                  <a:srgbClr val="000000"/>
                </a:solidFill>
                <a:latin typeface="Palatino"/>
                <a:ea typeface="Palatino"/>
                <a:cs typeface="Palatino"/>
                <a:sym typeface="Palatino"/>
              </a:rPr>
              <a:t>Avaliar a presença , tamanho e localização da fístula </a:t>
            </a:r>
          </a:p>
          <a:p>
            <a:pPr marL="0" indent="0" algn="just" defTabSz="479425" eaLnBrk="1" hangingPunct="1">
              <a:spcBef>
                <a:spcPts val="2900"/>
              </a:spcBef>
            </a:pPr>
            <a:r>
              <a:rPr lang="pt-BR" sz="2800" smtClean="0">
                <a:solidFill>
                  <a:srgbClr val="000000"/>
                </a:solidFill>
                <a:latin typeface="Palatino"/>
                <a:ea typeface="Palatino"/>
                <a:cs typeface="Palatino"/>
                <a:sym typeface="Palatino"/>
              </a:rPr>
              <a:t>Avaliar a presença de anormalidade brônquica ou traqueomalácia, uma vez que podem influenciar na extubação após a cirurgia.</a:t>
            </a:r>
          </a:p>
          <a:p>
            <a:pPr marL="0" indent="0" algn="just" defTabSz="479425" eaLnBrk="1" hangingPunct="1">
              <a:spcBef>
                <a:spcPts val="2900"/>
              </a:spcBef>
            </a:pPr>
            <a:r>
              <a:rPr lang="pt-BR" sz="2800" smtClean="0">
                <a:solidFill>
                  <a:srgbClr val="000000"/>
                </a:solidFill>
                <a:latin typeface="Palatino"/>
                <a:ea typeface="Palatino"/>
                <a:cs typeface="Palatino"/>
                <a:sym typeface="Palatino"/>
              </a:rPr>
              <a:t>Permitir o posicionamento de um cateter de Fogarty para ocluir a fístula e auxiliar o cirurgião na identificação, além de impedir a passagem de ar do estômago durante a ventilação.</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19458" name="Shape 80"/>
          <p:cNvSpPr>
            <a:spLocks noGrp="1"/>
          </p:cNvSpPr>
          <p:nvPr>
            <p:ph type="title"/>
          </p:nvPr>
        </p:nvSpPr>
        <p:spPr bwMode="auto">
          <a:xfrm>
            <a:off x="787400" y="266700"/>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CIRURGIA</a:t>
            </a:r>
          </a:p>
        </p:txBody>
      </p:sp>
      <p:sp>
        <p:nvSpPr>
          <p:cNvPr id="19459" name="Shape 81"/>
          <p:cNvSpPr>
            <a:spLocks noGrp="1"/>
          </p:cNvSpPr>
          <p:nvPr>
            <p:ph type="body" idx="1"/>
          </p:nvPr>
        </p:nvSpPr>
        <p:spPr>
          <a:xfrm>
            <a:off x="787400" y="2768600"/>
            <a:ext cx="11430000" cy="5716588"/>
          </a:xfrm>
        </p:spPr>
        <p:txBody>
          <a:bodyPr/>
          <a:lstStyle/>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A abordagem é através da toracotomia láterodorsal direita. </a:t>
            </a:r>
            <a:r>
              <a:rPr lang="pt-BR" sz="1700" b="1" smtClean="0">
                <a:solidFill>
                  <a:schemeClr val="hlink"/>
                </a:solidFill>
                <a:latin typeface="Palatino"/>
                <a:ea typeface="Palatino"/>
                <a:cs typeface="Palatino"/>
                <a:sym typeface="Palatino"/>
              </a:rPr>
              <a:t>Se houver um arco aórtico presente à direita é recomendado a abordagem pela toracotomia lateral esquerda.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A veia ázigos é normalmente ligada para melhor expor o esôfago e fístula (extrapleural).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Uma vez identificados, a fístula é envolvida com uma fita de borracha e, em seguida, cortada, prestando atenção em fechar o orifício.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A dissecção do esôfago da traquéia é difícil por serem aderentes. Deve-se ter cuidado extremo com o esôfago inferior para evitar qualquer trauma por ser fino e hipoplásico.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A bolsa superior é frequentemente recolhida para dentro do pescoço. O anestesista coloca o tubo de Replogle que irá empurrar a bolsa superior para o campo operatório.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O esôfago superior é mobilizado para construção de uma anastomose sem tensão (anastomose tÉrminoterminal do esôfago proximal e distal). </a:t>
            </a:r>
          </a:p>
          <a:p>
            <a:pPr marL="180975" indent="-180975" algn="just" defTabSz="287338" eaLnBrk="1" hangingPunct="1">
              <a:spcBef>
                <a:spcPts val="1713"/>
              </a:spcBef>
            </a:pPr>
            <a:r>
              <a:rPr lang="pt-BR" sz="1700" smtClean="0">
                <a:solidFill>
                  <a:srgbClr val="000000"/>
                </a:solidFill>
                <a:latin typeface="Palatino"/>
                <a:ea typeface="Palatino"/>
                <a:cs typeface="Palatino"/>
                <a:sym typeface="Palatino"/>
              </a:rPr>
              <a:t>Pouco antes dos pontos finais serem amarrados, é introduzida uma sonda nasogástrica transanastomótica, que permite a descompressão gástrica no pós-operatório precoce e fornece uma alternativa para a alimentação enteral precoce.  </a:t>
            </a: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0482" name="Shape 83"/>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CIRURGIA</a:t>
            </a:r>
          </a:p>
        </p:txBody>
      </p:sp>
      <p:sp>
        <p:nvSpPr>
          <p:cNvPr id="20483" name="Shape 84"/>
          <p:cNvSpPr>
            <a:spLocks noGrp="1"/>
          </p:cNvSpPr>
          <p:nvPr>
            <p:ph type="body" idx="1"/>
          </p:nvPr>
        </p:nvSpPr>
        <p:spPr>
          <a:xfrm>
            <a:off x="787400" y="2768600"/>
            <a:ext cx="11430000" cy="5716588"/>
          </a:xfrm>
        </p:spPr>
        <p:txBody>
          <a:bodyPr/>
          <a:lstStyle/>
          <a:p>
            <a:pPr marL="228600" indent="-228600" algn="just" defTabSz="320675" eaLnBrk="1" hangingPunct="1">
              <a:spcBef>
                <a:spcPts val="1900"/>
              </a:spcBef>
            </a:pPr>
            <a:r>
              <a:rPr lang="pt-BR" sz="1800" smtClean="0">
                <a:solidFill>
                  <a:srgbClr val="000000"/>
                </a:solidFill>
                <a:latin typeface="Palatino"/>
                <a:ea typeface="Palatino"/>
                <a:cs typeface="Palatino"/>
                <a:sym typeface="Palatino"/>
              </a:rPr>
              <a:t>Embora alguns autores consideram que não é necessário, na maioria dos casos, um dreno de tórax para-anastomótico geralmente é posicionado para o reconhecimento precoce de qualquer fístula e, em casos menos graves, para tratar a deiscência com uma abordagem conservadora.</a:t>
            </a:r>
          </a:p>
          <a:p>
            <a:pPr marL="228600" indent="-228600" algn="just" defTabSz="320675" eaLnBrk="1" hangingPunct="1">
              <a:spcBef>
                <a:spcPts val="1900"/>
              </a:spcBef>
            </a:pPr>
            <a:r>
              <a:rPr lang="pt-BR" sz="1800" smtClean="0">
                <a:solidFill>
                  <a:srgbClr val="000000"/>
                </a:solidFill>
                <a:latin typeface="Palatino"/>
                <a:ea typeface="Palatino"/>
                <a:cs typeface="Palatino"/>
                <a:sym typeface="Palatino"/>
              </a:rPr>
              <a:t>Todo o procedimento cirúrgico pode ser abordado por toracoscopia transpleural, e os resultados são compatíveis ​​com a cirugia aberta, embora requer habilidades avançada em cirurgia minimamente invasiva.</a:t>
            </a:r>
          </a:p>
          <a:p>
            <a:pPr marL="228600" indent="-228600" algn="just" defTabSz="320675" eaLnBrk="1" hangingPunct="1">
              <a:spcBef>
                <a:spcPts val="1900"/>
              </a:spcBef>
            </a:pPr>
            <a:r>
              <a:rPr lang="pt-BR" sz="1800" smtClean="0">
                <a:solidFill>
                  <a:srgbClr val="000000"/>
                </a:solidFill>
                <a:latin typeface="Palatino"/>
                <a:ea typeface="Palatino"/>
                <a:cs typeface="Palatino"/>
                <a:sym typeface="Palatino"/>
              </a:rPr>
              <a:t>Quando existe um hiato longo sem permitir anastomose sem tensão, o cirurgião fecha a fístula (se houver) e realizar uma gastrostomia para alimentação; a reabordagem é realizada após 6-12 sem. </a:t>
            </a:r>
          </a:p>
          <a:p>
            <a:pPr marL="228600" indent="-228600" algn="just" defTabSz="320675" eaLnBrk="1" hangingPunct="1">
              <a:spcBef>
                <a:spcPts val="1900"/>
              </a:spcBef>
            </a:pPr>
            <a:r>
              <a:rPr lang="pt-BR" sz="1800" smtClean="0">
                <a:solidFill>
                  <a:srgbClr val="000000"/>
                </a:solidFill>
                <a:latin typeface="Palatino"/>
                <a:ea typeface="Palatino"/>
                <a:cs typeface="Palatino"/>
                <a:sym typeface="Palatino"/>
              </a:rPr>
              <a:t>E se após este período de tempo ainda existir um hiato longo, alguns autores preferem aplicar um tração interna ou externa graduada em uma ou ambas as extremidades do esôfago ao longo de um período de 6-14 dias e, em seguida, executar a anastomose primária.</a:t>
            </a:r>
          </a:p>
          <a:p>
            <a:pPr marL="228600" indent="-228600" algn="just" defTabSz="320675" eaLnBrk="1" hangingPunct="1">
              <a:spcBef>
                <a:spcPts val="1900"/>
              </a:spcBef>
            </a:pPr>
            <a:r>
              <a:rPr lang="pt-BR" sz="1800" smtClean="0">
                <a:solidFill>
                  <a:srgbClr val="000000"/>
                </a:solidFill>
                <a:latin typeface="Palatino"/>
                <a:ea typeface="Palatino"/>
                <a:cs typeface="Palatino"/>
                <a:sym typeface="Palatino"/>
              </a:rPr>
              <a:t>O esôfago pode ser reconstruído com tecido do estômago, jejuno ou cólon, naqueles pacientes em que na anastomose esôfago-esofágica não é viável.</a:t>
            </a: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1506" name="Shape 86"/>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PÓS OPERATÓRIO</a:t>
            </a:r>
          </a:p>
        </p:txBody>
      </p:sp>
      <p:sp>
        <p:nvSpPr>
          <p:cNvPr id="21507" name="Shape 87"/>
          <p:cNvSpPr>
            <a:spLocks noGrp="1"/>
          </p:cNvSpPr>
          <p:nvPr>
            <p:ph type="body" idx="1"/>
          </p:nvPr>
        </p:nvSpPr>
        <p:spPr>
          <a:xfrm>
            <a:off x="787400" y="2768600"/>
            <a:ext cx="11430000" cy="5716588"/>
          </a:xfrm>
        </p:spPr>
        <p:txBody>
          <a:bodyPr/>
          <a:lstStyle/>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Posteriormente o bebê é internado na UTIN com monitorização e controle da dor; o transporte deve ser feito em incubadora de modo a minimizar a dissipação de calor. </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A decisão de extubar deve ser avaliado considerando diversos fatores, tais como: o peso e prematuridade, anomalias associadas, duração da cirurgia, a tensão da anastomose, dificuldades de ventilação durante o procedimento e controle da dor.</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Um RN a termo com um controle eficaz da dor pode ser extubado precoce após a cirurgia.</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Por outro lado, um RN prematuro ou com doenças associadas, ou quando o anestesista tem dificuldade em manter o paciente bem oxigenado durante a cirurgia, ou quando a cirurgia foi difícil e prolongada, todos esses pacientes irão beneficiar de um período de VM. </a:t>
            </a: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2530" name="Shape 89"/>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PÓS OPERATÓRIO</a:t>
            </a:r>
          </a:p>
        </p:txBody>
      </p:sp>
      <p:sp>
        <p:nvSpPr>
          <p:cNvPr id="22531" name="Shape 90"/>
          <p:cNvSpPr>
            <a:spLocks noGrp="1"/>
          </p:cNvSpPr>
          <p:nvPr>
            <p:ph type="body" idx="1"/>
          </p:nvPr>
        </p:nvSpPr>
        <p:spPr>
          <a:xfrm>
            <a:off x="787400" y="2768600"/>
            <a:ext cx="11430000" cy="5716588"/>
          </a:xfrm>
        </p:spPr>
        <p:txBody>
          <a:bodyPr/>
          <a:lstStyle/>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Se a anastomose primária está sob tensão, um período de 5 dias de ventilação, com paralisia e manutenção da flexão do pescoço, é eficaz na redução de deiscência, sem grandes efeitos colaterais. </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A aspiração regular da laríngea pode ser útil nos primeiros dias após a cirurgia; é importante marcar o comprimento da sonda de aspiração para impedir sua introdução além da anastomose.</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Nenhuma aspiração deve ser realizada no dreno para-anastomótico. A presença de ar ou saliva é um sinal de deiscência da anastomose que pode ocorrer em 10-20% dos pacientes. </a:t>
            </a:r>
          </a:p>
          <a:p>
            <a:pPr marL="325438" indent="-325438" algn="just" defTabSz="379413" eaLnBrk="1" hangingPunct="1">
              <a:spcBef>
                <a:spcPts val="2300"/>
              </a:spcBef>
            </a:pPr>
            <a:r>
              <a:rPr lang="pt-BR" sz="2300" smtClean="0">
                <a:solidFill>
                  <a:srgbClr val="000000"/>
                </a:solidFill>
                <a:latin typeface="Palatino"/>
                <a:ea typeface="Palatino"/>
                <a:cs typeface="Palatino"/>
                <a:sym typeface="Palatino"/>
              </a:rPr>
              <a:t>No caso de deiscência pequena da anastomose o tratamento conservador geralmente permite o fechamento espontâneo. (aspiração de secreções através do dreno para-anastomótico, jejum e terapia com antibióticos de grande espectro).</a:t>
            </a: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3554" name="Shape 92"/>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PÓS OPERATÓRIO</a:t>
            </a:r>
          </a:p>
        </p:txBody>
      </p:sp>
      <p:sp>
        <p:nvSpPr>
          <p:cNvPr id="23555" name="Shape 93"/>
          <p:cNvSpPr>
            <a:spLocks noGrp="1"/>
          </p:cNvSpPr>
          <p:nvPr>
            <p:ph type="body" idx="1"/>
          </p:nvPr>
        </p:nvSpPr>
        <p:spPr>
          <a:xfrm>
            <a:off x="787400" y="2768600"/>
            <a:ext cx="11430000" cy="5716588"/>
          </a:xfrm>
        </p:spPr>
        <p:txBody>
          <a:bodyPr/>
          <a:lstStyle/>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Nos primeiros dias do pós-operatório, a sonda transanastomótica deve ser mantida aspirada, para impedir o refluxo do conteúdo gástrico e o seu contato com a anastomose.</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A permeabilidade da sonda nasogástrica deve ser verificada a cada 2-3h, infundindo 3-5 ml de ar. </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No caso de obstrução da sonda, ela deve ser lavada suavemente com solução salina e, na dúvida de deslocamento sua posição deve ser verificada com um RX. </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Em caso de remoção acidental ou obstrução completa, a sonda não deve ser substituída pelo risco de danos a sutura.</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RGE esta presente &gt;40% das atresias de esôfago. A terapia anti-refluxo deve ser iniciada precocemente (impede estenose da anastomose).</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A alimentação enteral contínua com pequenos volumes pode ser introduzido através da sonda nasogástrica  48h após a cirurgia.</a:t>
            </a:r>
          </a:p>
          <a:p>
            <a:pPr marL="223838" indent="-223838" algn="just" defTabSz="314325" eaLnBrk="1" hangingPunct="1">
              <a:spcBef>
                <a:spcPts val="1900"/>
              </a:spcBef>
            </a:pPr>
            <a:r>
              <a:rPr lang="pt-BR" sz="1800" smtClean="0">
                <a:solidFill>
                  <a:srgbClr val="000000"/>
                </a:solidFill>
                <a:latin typeface="Palatino"/>
                <a:ea typeface="Palatino"/>
                <a:cs typeface="Palatino"/>
                <a:sym typeface="Palatino"/>
              </a:rPr>
              <a:t>Esofagograma é realizado após o 7ºPO. Confirmada a integridade da anastomose, sem extravasamento de contraste, a sonda nasogástrica é removida e alimentação por via oral é iniciada.</a:t>
            </a: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4578" name="Shape 95"/>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MANEJO PÓS OPERATÓRIO</a:t>
            </a:r>
          </a:p>
        </p:txBody>
      </p:sp>
      <p:sp>
        <p:nvSpPr>
          <p:cNvPr id="24579" name="Shape 96"/>
          <p:cNvSpPr>
            <a:spLocks noGrp="1"/>
          </p:cNvSpPr>
          <p:nvPr>
            <p:ph type="body" idx="1"/>
          </p:nvPr>
        </p:nvSpPr>
        <p:spPr>
          <a:xfrm>
            <a:off x="787400" y="2768600"/>
            <a:ext cx="11430000" cy="5716588"/>
          </a:xfrm>
        </p:spPr>
        <p:txBody>
          <a:bodyPr/>
          <a:lstStyle/>
          <a:p>
            <a:pPr marL="787400" indent="-787400" algn="just" eaLnBrk="1" hangingPunct="1"/>
            <a:r>
              <a:rPr lang="pt-BR" smtClean="0">
                <a:solidFill>
                  <a:srgbClr val="000000"/>
                </a:solidFill>
                <a:latin typeface="Palatino"/>
                <a:ea typeface="Palatino"/>
                <a:cs typeface="Palatino"/>
                <a:sym typeface="Palatino"/>
              </a:rPr>
              <a:t>Durante o jejum pós-operatório, o paciente deve receber um suporte adequado de eletrólitos e calorias por meio da NPT</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A NPT é normalmente mantida nos primeiros dias após o início da dieta devido a dificuldade para alimentar por via oral (dismotilidade esofágica ou refluxo gastroesofágico).</a:t>
            </a: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5602" name="Shape 98"/>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bg2"/>
                </a:solidFill>
                <a:effectLst/>
                <a:latin typeface="Hoefler Text"/>
                <a:ea typeface="Hoefler Text"/>
                <a:cs typeface="Hoefler Text"/>
                <a:sym typeface="Hoefler Text"/>
              </a:rPr>
              <a:t>MANEJO PÓS OPERATÓRIO</a:t>
            </a:r>
          </a:p>
        </p:txBody>
      </p:sp>
      <p:sp>
        <p:nvSpPr>
          <p:cNvPr id="25603" name="Shape 99"/>
          <p:cNvSpPr>
            <a:spLocks noGrp="1"/>
          </p:cNvSpPr>
          <p:nvPr>
            <p:ph type="body" idx="1"/>
          </p:nvPr>
        </p:nvSpPr>
        <p:spPr>
          <a:xfrm>
            <a:off x="787400" y="2768600"/>
            <a:ext cx="11430000" cy="5716588"/>
          </a:xfrm>
        </p:spPr>
        <p:txBody>
          <a:bodyPr/>
          <a:lstStyle/>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Quando o tratamento cirúrgico é adiado, alguns autores sugerem um método de "alimentação simulada", na qual o paciente é autorizado a "comer" por via oral, enquanto o material ingerido é imediatamente aspirado a partir da sonda de Replogle; </a:t>
            </a:r>
          </a:p>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Isso permite o desenvolvimento da sucção e deglutição, e uma recuperação rápida da alimentação por via oral após a correção da atresia, mas requer cuidado rigoroso para não broncoaspirar.</a:t>
            </a:r>
          </a:p>
          <a:p>
            <a:pPr marL="519113" indent="-519113" algn="just" defTabSz="479425" eaLnBrk="1" hangingPunct="1">
              <a:spcBef>
                <a:spcPts val="2900"/>
              </a:spcBef>
            </a:pPr>
            <a:r>
              <a:rPr lang="pt-BR" sz="2800" smtClean="0">
                <a:solidFill>
                  <a:srgbClr val="000000"/>
                </a:solidFill>
                <a:latin typeface="Palatino"/>
                <a:ea typeface="Palatino"/>
                <a:cs typeface="Palatino"/>
                <a:sym typeface="Palatino"/>
              </a:rPr>
              <a:t>Um </a:t>
            </a:r>
            <a:r>
              <a:rPr lang="pt-BR" sz="2800" smtClean="0">
                <a:solidFill>
                  <a:schemeClr val="hlink"/>
                </a:solidFill>
                <a:latin typeface="Palatino"/>
                <a:ea typeface="Palatino"/>
                <a:cs typeface="Palatino"/>
                <a:sym typeface="Palatino"/>
              </a:rPr>
              <a:t>novo esofagograma é realizado 1mês após a cirurgia</a:t>
            </a:r>
            <a:r>
              <a:rPr lang="pt-BR" sz="2800" smtClean="0">
                <a:solidFill>
                  <a:srgbClr val="000000"/>
                </a:solidFill>
                <a:latin typeface="Palatino"/>
                <a:ea typeface="Palatino"/>
                <a:cs typeface="Palatino"/>
                <a:sym typeface="Palatino"/>
              </a:rPr>
              <a:t>; A dilatação esofágica é necessária se existir estenose &gt;50% do lúmen esofágico.</a:t>
            </a: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2CBCA"/>
        </a:solidFill>
        <a:effectLst/>
      </p:bgPr>
    </p:bg>
    <p:spTree>
      <p:nvGrpSpPr>
        <p:cNvPr id="1" name=""/>
        <p:cNvGrpSpPr/>
        <p:nvPr/>
      </p:nvGrpSpPr>
      <p:grpSpPr>
        <a:xfrm>
          <a:off x="0" y="0"/>
          <a:ext cx="0" cy="0"/>
          <a:chOff x="0" y="0"/>
          <a:chExt cx="0" cy="0"/>
        </a:xfrm>
      </p:grpSpPr>
      <p:sp>
        <p:nvSpPr>
          <p:cNvPr id="26626" name="Shape 101"/>
          <p:cNvSpPr>
            <a:spLocks noGrp="1"/>
          </p:cNvSpPr>
          <p:nvPr>
            <p:ph type="title"/>
          </p:nvPr>
        </p:nvSpPr>
        <p:spPr bwMode="auto">
          <a:xfrm>
            <a:off x="787400" y="255588"/>
            <a:ext cx="11430000" cy="2438400"/>
          </a:xfrm>
          <a:solidFill>
            <a:srgbClr val="FFFFFF"/>
          </a:solidFill>
        </p:spPr>
        <p:txBody>
          <a:bodyPr vert="horz" wrap="square" numCol="1" anchorCtr="0" compatLnSpc="1">
            <a:prstTxWarp prst="textNoShape">
              <a:avLst/>
            </a:prstTxWarp>
          </a:bodyPr>
          <a:lstStyle/>
          <a:p>
            <a:pPr algn="l" eaLnBrk="1" hangingPunct="1"/>
            <a:r>
              <a:rPr lang="pt-BR" sz="5000" smtClean="0">
                <a:solidFill>
                  <a:srgbClr val="FFFFFF"/>
                </a:solidFill>
                <a:effectLst/>
                <a:latin typeface="Hoefler Text"/>
                <a:ea typeface="Hoefler Text"/>
                <a:cs typeface="Hoefler Text"/>
                <a:sym typeface="Hoefler Text"/>
              </a:rPr>
              <a:t> </a:t>
            </a:r>
            <a:r>
              <a:rPr lang="pt-BR" sz="5000" smtClean="0">
                <a:solidFill>
                  <a:schemeClr val="tx1"/>
                </a:solidFill>
                <a:effectLst/>
                <a:latin typeface="Hoefler Text"/>
                <a:ea typeface="Hoefler Text"/>
                <a:cs typeface="Hoefler Text"/>
                <a:sym typeface="Hoefler Text"/>
              </a:rPr>
              <a:t>CONCLUSÃO</a:t>
            </a:r>
          </a:p>
        </p:txBody>
      </p:sp>
      <p:sp>
        <p:nvSpPr>
          <p:cNvPr id="26627" name="Shape 102"/>
          <p:cNvSpPr>
            <a:spLocks noGrp="1"/>
          </p:cNvSpPr>
          <p:nvPr>
            <p:ph type="body" idx="1"/>
          </p:nvPr>
        </p:nvSpPr>
        <p:spPr>
          <a:xfrm>
            <a:off x="787400" y="2768600"/>
            <a:ext cx="11430000" cy="5716588"/>
          </a:xfrm>
        </p:spPr>
        <p:txBody>
          <a:bodyPr/>
          <a:lstStyle/>
          <a:p>
            <a:pPr marL="787400" indent="-787400" algn="just" eaLnBrk="1" hangingPunct="1"/>
            <a:r>
              <a:rPr lang="pt-BR" smtClean="0">
                <a:solidFill>
                  <a:srgbClr val="000000"/>
                </a:solidFill>
                <a:latin typeface="Palatino"/>
                <a:ea typeface="Palatino"/>
                <a:cs typeface="Palatino"/>
                <a:sym typeface="Palatino"/>
              </a:rPr>
              <a:t>Atualmente, a sobrevivência da atresia esofágica é &gt;90%, mantendo o esôfago nativo.</a:t>
            </a:r>
            <a:endParaRPr lang="pt-BR" sz="1800" smtClean="0">
              <a:solidFill>
                <a:srgbClr val="000000"/>
              </a:solidFill>
              <a:latin typeface="Palatino"/>
              <a:ea typeface="Palatino"/>
              <a:cs typeface="Palatino"/>
              <a:sym typeface="Palatino"/>
            </a:endParaRPr>
          </a:p>
          <a:p>
            <a:pPr marL="787400" indent="-787400" algn="just" eaLnBrk="1" hangingPunct="1"/>
            <a:r>
              <a:rPr lang="pt-BR" smtClean="0">
                <a:solidFill>
                  <a:srgbClr val="000000"/>
                </a:solidFill>
                <a:latin typeface="Palatino"/>
                <a:ea typeface="Palatino"/>
                <a:cs typeface="Palatino"/>
                <a:sym typeface="Palatino"/>
              </a:rPr>
              <a:t>A melhoria dos resultados foi possível não apenas pelo aperfeiçoamento das técnicas e materiais cirúrgicos, mas acima de tudo pela estreita cooperação com neonatologistas, responsáveis ​​pelo manejo pré e pós-operatório desses pacientes.</a:t>
            </a: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p:cNvPicPr>
            <a:picLocks noChangeAspect="1" noChangeArrowheads="1"/>
          </p:cNvPicPr>
          <p:nvPr/>
        </p:nvPicPr>
        <p:blipFill>
          <a:blip r:embed="rId2"/>
          <a:srcRect/>
          <a:stretch>
            <a:fillRect/>
          </a:stretch>
        </p:blipFill>
        <p:spPr bwMode="auto">
          <a:xfrm>
            <a:off x="1171575" y="2282825"/>
            <a:ext cx="10796588" cy="5803900"/>
          </a:xfrm>
          <a:prstGeom prst="rect">
            <a:avLst/>
          </a:prstGeom>
          <a:noFill/>
        </p:spPr>
      </p:pic>
      <p:sp>
        <p:nvSpPr>
          <p:cNvPr id="59397" name="Text Box 5"/>
          <p:cNvSpPr txBox="1">
            <a:spLocks noChangeArrowheads="1"/>
          </p:cNvSpPr>
          <p:nvPr/>
        </p:nvSpPr>
        <p:spPr bwMode="auto">
          <a:xfrm>
            <a:off x="5094288" y="1193800"/>
            <a:ext cx="2622550" cy="641350"/>
          </a:xfrm>
          <a:prstGeom prst="rect">
            <a:avLst/>
          </a:prstGeom>
          <a:noFill/>
          <a:ln w="9525">
            <a:noFill/>
            <a:miter lim="800000"/>
            <a:headEnd/>
            <a:tailEnd/>
          </a:ln>
          <a:effectLst/>
        </p:spPr>
        <p:txBody>
          <a:bodyPr wrap="none" lIns="91435" tIns="45718" rIns="91435" bIns="45718">
            <a:spAutoFit/>
          </a:bodyPr>
          <a:lstStyle/>
          <a:p>
            <a:pPr defTabSz="914400"/>
            <a:r>
              <a:rPr lang="pt-BR"/>
              <a:t>ABSTRACT</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p:cNvPicPr>
            <a:picLocks noChangeAspect="1" noChangeArrowheads="1"/>
          </p:cNvPicPr>
          <p:nvPr/>
        </p:nvPicPr>
        <p:blipFill>
          <a:blip r:embed="rId2"/>
          <a:srcRect/>
          <a:stretch>
            <a:fillRect/>
          </a:stretch>
        </p:blipFill>
        <p:spPr bwMode="auto">
          <a:xfrm>
            <a:off x="1887538" y="228600"/>
            <a:ext cx="9321800" cy="8882063"/>
          </a:xfrm>
          <a:prstGeom prst="rect">
            <a:avLst/>
          </a:prstGeom>
          <a:noFill/>
        </p:spPr>
      </p:pic>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 name="image3.png"/>
          <p:cNvPicPr/>
          <p:nvPr/>
        </p:nvPicPr>
        <p:blipFill>
          <a:blip r:embed="rId2"/>
          <a:stretch>
            <a:fillRect/>
          </a:stretch>
        </p:blipFill>
        <p:spPr>
          <a:xfrm>
            <a:off x="1962150" y="1847850"/>
            <a:ext cx="9737725" cy="7494588"/>
          </a:xfrm>
          <a:prstGeom prst="rect">
            <a:avLst/>
          </a:prstGeom>
          <a:ln w="12700">
            <a:miter lim="400000"/>
          </a:ln>
          <a:effectLst>
            <a:outerShdw blurRad="63500" dist="38100" dir="5400000" rotWithShape="0">
              <a:srgbClr val="000000">
                <a:alpha val="50000"/>
              </a:srgbClr>
            </a:outerShdw>
          </a:effectLst>
        </p:spPr>
      </p:pic>
      <p:sp>
        <p:nvSpPr>
          <p:cNvPr id="105" name="Shape 105"/>
          <p:cNvSpPr>
            <a:spLocks noGrp="1"/>
          </p:cNvSpPr>
          <p:nvPr>
            <p:ph type="title" idx="4294967295"/>
          </p:nvPr>
        </p:nvSpPr>
        <p:spPr>
          <a:xfrm>
            <a:off x="1152525" y="422275"/>
            <a:ext cx="11430000" cy="1270000"/>
          </a:xfrm>
        </p:spPr>
        <p:txBody>
          <a:bodyPr anchor="b"/>
          <a:lstStyle/>
          <a:p>
            <a:pPr eaLnBrk="1" fontAlgn="auto" hangingPunct="1">
              <a:spcBef>
                <a:spcPts val="0"/>
              </a:spcBef>
              <a:spcAft>
                <a:spcPts val="0"/>
              </a:spcAft>
              <a:defRPr sz="1800">
                <a:solidFill>
                  <a:srgbClr val="000000"/>
                </a:solidFill>
                <a:effectLst/>
              </a:defRPr>
            </a:pPr>
            <a:r>
              <a:rPr>
                <a:solidFill>
                  <a:srgbClr val="276D6D"/>
                </a:solidFill>
              </a:rPr>
              <a:t>OBRIGADA!</a:t>
            </a: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Default">
  <a:themeElements>
    <a:clrScheme name="Default">
      <a:dk1>
        <a:srgbClr val="5E5E5E"/>
      </a:dk1>
      <a:lt1>
        <a:srgbClr val="FFFFFF"/>
      </a:lt1>
      <a:dk2>
        <a:srgbClr val="A7A7A7"/>
      </a:dk2>
      <a:lt2>
        <a:srgbClr val="535353"/>
      </a:lt2>
      <a:accent1>
        <a:srgbClr val="87AEC1"/>
      </a:accent1>
      <a:accent2>
        <a:srgbClr val="D6BB9E"/>
      </a:accent2>
      <a:accent3>
        <a:srgbClr val="CC7A69"/>
      </a:accent3>
      <a:accent4>
        <a:srgbClr val="EAAB5C"/>
      </a:accent4>
      <a:accent5>
        <a:srgbClr val="98C8C6"/>
      </a:accent5>
      <a:accent6>
        <a:srgbClr val="C3CD8B"/>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5E0033"/>
        </a:solidFill>
        <a:ln w="25400" cap="flat">
          <a:solidFill>
            <a:srgbClr val="87AEC1"/>
          </a:solidFill>
          <a:prstDash val="solid"/>
          <a:bevel/>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87AEC1"/>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87AEC1"/>
      </a:accent1>
      <a:accent2>
        <a:srgbClr val="D6BB9E"/>
      </a:accent2>
      <a:accent3>
        <a:srgbClr val="CC7A69"/>
      </a:accent3>
      <a:accent4>
        <a:srgbClr val="EAAB5C"/>
      </a:accent4>
      <a:accent5>
        <a:srgbClr val="98C8C6"/>
      </a:accent5>
      <a:accent6>
        <a:srgbClr val="C3CD8B"/>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5E0033"/>
        </a:solidFill>
        <a:ln w="25400" cap="flat">
          <a:solidFill>
            <a:srgbClr val="87AEC1"/>
          </a:solidFill>
          <a:prstDash val="solid"/>
          <a:bevel/>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87AEC1"/>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42</TotalTime>
  <Words>2216</Words>
  <Application>Microsoft Office PowerPoint</Application>
  <PresentationFormat>Personalizar</PresentationFormat>
  <Paragraphs>119</Paragraphs>
  <Slides>26</Slides>
  <Notes>1</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26</vt:i4>
      </vt:variant>
    </vt:vector>
  </HeadingPairs>
  <TitlesOfParts>
    <vt:vector size="33" baseType="lpstr">
      <vt:lpstr>Baskerville</vt:lpstr>
      <vt:lpstr>Arial</vt:lpstr>
      <vt:lpstr>Hoefler Text</vt:lpstr>
      <vt:lpstr>Helvetica Neue</vt:lpstr>
      <vt:lpstr>Palatino</vt:lpstr>
      <vt:lpstr>Times</vt:lpstr>
      <vt:lpstr>Default</vt:lpstr>
      <vt:lpstr>Slide 1</vt:lpstr>
      <vt:lpstr> INTRODUÇÃO</vt:lpstr>
      <vt:lpstr> CLASSIFICAÇÃO</vt:lpstr>
      <vt:lpstr>Slide 4</vt:lpstr>
      <vt:lpstr>Slide 5</vt:lpstr>
      <vt:lpstr> DIAGNÓSTICO - pré natal</vt:lpstr>
      <vt:lpstr> DIAGNÓSTICO - pós natal</vt:lpstr>
      <vt:lpstr> INVESTIGAÇÃO DIAGNÓSTICA</vt:lpstr>
      <vt:lpstr> INVESTIGAÇÃO DIAGNÓSTICA</vt:lpstr>
      <vt:lpstr> INVESTIGAÇÃO DIAGNÓSTICA</vt:lpstr>
      <vt:lpstr> MANEJO NO PRÉ-OPERATÓRIO</vt:lpstr>
      <vt:lpstr> MANEJO NO PRÉ-OPERATÓRIO</vt:lpstr>
      <vt:lpstr> MANEJO NO PRÉ-OPERATÓRIO</vt:lpstr>
      <vt:lpstr> MANEJO NO PRÉ-OPERATÓRIO</vt:lpstr>
      <vt:lpstr> ENDOSCOPIA PRÉ-OPERATÓRIA</vt:lpstr>
      <vt:lpstr> CIRURGIA</vt:lpstr>
      <vt:lpstr> CIRURGIA</vt:lpstr>
      <vt:lpstr> MANEJO PÓS OPERATÓRIO</vt:lpstr>
      <vt:lpstr> MANEJO PÓS OPERATÓRIO</vt:lpstr>
      <vt:lpstr> MANEJO PÓS OPERATÓRIO</vt:lpstr>
      <vt:lpstr> MANEJO PÓS OPERATÓRIO</vt:lpstr>
      <vt:lpstr> MANEJO PÓS OPERATÓRIO</vt:lpstr>
      <vt:lpstr> CONCLUSÃO</vt:lpstr>
      <vt:lpstr>Slide 24</vt:lpstr>
      <vt:lpstr>Slide 25</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dc:creator>
  <cp:lastModifiedBy>Paulo</cp:lastModifiedBy>
  <cp:revision>7</cp:revision>
  <dcterms:modified xsi:type="dcterms:W3CDTF">2016-08-10T17:54:46Z</dcterms:modified>
</cp:coreProperties>
</file>