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82" r:id="rId2"/>
    <p:sldId id="283" r:id="rId3"/>
    <p:sldId id="284" r:id="rId4"/>
    <p:sldId id="285" r:id="rId5"/>
    <p:sldId id="286" r:id="rId6"/>
    <p:sldId id="287" r:id="rId7"/>
    <p:sldId id="288" r:id="rId8"/>
    <p:sldId id="289" r:id="rId9"/>
    <p:sldId id="290" r:id="rId10"/>
    <p:sldId id="291" r:id="rId11"/>
    <p:sldId id="292" r:id="rId12"/>
    <p:sldId id="293" r:id="rId13"/>
    <p:sldId id="294" r:id="rId14"/>
    <p:sldId id="296" r:id="rId15"/>
    <p:sldId id="297" r:id="rId16"/>
    <p:sldId id="295" r:id="rId17"/>
  </p:sldIdLst>
  <p:sldSz cx="13004800" cy="9753600"/>
  <p:notesSz cx="6858000" cy="9144000"/>
  <p:defaultTextStyle>
    <a:defPPr>
      <a:defRPr lang="pt-BR"/>
    </a:defPPr>
    <a:lvl1pPr algn="l" defTabSz="584200" rtl="0" fontAlgn="base">
      <a:spcBef>
        <a:spcPct val="0"/>
      </a:spcBef>
      <a:spcAft>
        <a:spcPct val="0"/>
      </a:spcAft>
      <a:defRPr sz="3600" kern="1200">
        <a:solidFill>
          <a:srgbClr val="5E5E5E"/>
        </a:solidFill>
        <a:latin typeface="Baskerville"/>
        <a:ea typeface="Baskerville"/>
        <a:cs typeface="Baskerville"/>
        <a:sym typeface="Baskerville"/>
      </a:defRPr>
    </a:lvl1pPr>
    <a:lvl2pPr marL="457200" algn="l" defTabSz="584200" rtl="0" fontAlgn="base">
      <a:spcBef>
        <a:spcPct val="0"/>
      </a:spcBef>
      <a:spcAft>
        <a:spcPct val="0"/>
      </a:spcAft>
      <a:defRPr sz="3600" kern="1200">
        <a:solidFill>
          <a:srgbClr val="5E5E5E"/>
        </a:solidFill>
        <a:latin typeface="Baskerville"/>
        <a:ea typeface="Baskerville"/>
        <a:cs typeface="Baskerville"/>
        <a:sym typeface="Baskerville"/>
      </a:defRPr>
    </a:lvl2pPr>
    <a:lvl3pPr marL="914400" algn="l" defTabSz="584200" rtl="0" fontAlgn="base">
      <a:spcBef>
        <a:spcPct val="0"/>
      </a:spcBef>
      <a:spcAft>
        <a:spcPct val="0"/>
      </a:spcAft>
      <a:defRPr sz="3600" kern="1200">
        <a:solidFill>
          <a:srgbClr val="5E5E5E"/>
        </a:solidFill>
        <a:latin typeface="Baskerville"/>
        <a:ea typeface="Baskerville"/>
        <a:cs typeface="Baskerville"/>
        <a:sym typeface="Baskerville"/>
      </a:defRPr>
    </a:lvl3pPr>
    <a:lvl4pPr marL="1371600" algn="l" defTabSz="584200" rtl="0" fontAlgn="base">
      <a:spcBef>
        <a:spcPct val="0"/>
      </a:spcBef>
      <a:spcAft>
        <a:spcPct val="0"/>
      </a:spcAft>
      <a:defRPr sz="3600" kern="1200">
        <a:solidFill>
          <a:srgbClr val="5E5E5E"/>
        </a:solidFill>
        <a:latin typeface="Baskerville"/>
        <a:ea typeface="Baskerville"/>
        <a:cs typeface="Baskerville"/>
        <a:sym typeface="Baskerville"/>
      </a:defRPr>
    </a:lvl4pPr>
    <a:lvl5pPr marL="1828800" algn="l" defTabSz="584200" rtl="0" fontAlgn="base">
      <a:spcBef>
        <a:spcPct val="0"/>
      </a:spcBef>
      <a:spcAft>
        <a:spcPct val="0"/>
      </a:spcAft>
      <a:defRPr sz="3600" kern="1200">
        <a:solidFill>
          <a:srgbClr val="5E5E5E"/>
        </a:solidFill>
        <a:latin typeface="Baskerville"/>
        <a:ea typeface="Baskerville"/>
        <a:cs typeface="Baskerville"/>
        <a:sym typeface="Baskerville"/>
      </a:defRPr>
    </a:lvl5pPr>
    <a:lvl6pPr marL="2286000" algn="l" defTabSz="914400" rtl="0" eaLnBrk="1" latinLnBrk="0" hangingPunct="1">
      <a:defRPr sz="3600" kern="1200">
        <a:solidFill>
          <a:srgbClr val="5E5E5E"/>
        </a:solidFill>
        <a:latin typeface="Baskerville"/>
        <a:ea typeface="Baskerville"/>
        <a:cs typeface="Baskerville"/>
        <a:sym typeface="Baskerville"/>
      </a:defRPr>
    </a:lvl6pPr>
    <a:lvl7pPr marL="2743200" algn="l" defTabSz="914400" rtl="0" eaLnBrk="1" latinLnBrk="0" hangingPunct="1">
      <a:defRPr sz="3600" kern="1200">
        <a:solidFill>
          <a:srgbClr val="5E5E5E"/>
        </a:solidFill>
        <a:latin typeface="Baskerville"/>
        <a:ea typeface="Baskerville"/>
        <a:cs typeface="Baskerville"/>
        <a:sym typeface="Baskerville"/>
      </a:defRPr>
    </a:lvl7pPr>
    <a:lvl8pPr marL="3200400" algn="l" defTabSz="914400" rtl="0" eaLnBrk="1" latinLnBrk="0" hangingPunct="1">
      <a:defRPr sz="3600" kern="1200">
        <a:solidFill>
          <a:srgbClr val="5E5E5E"/>
        </a:solidFill>
        <a:latin typeface="Baskerville"/>
        <a:ea typeface="Baskerville"/>
        <a:cs typeface="Baskerville"/>
        <a:sym typeface="Baskerville"/>
      </a:defRPr>
    </a:lvl8pPr>
    <a:lvl9pPr marL="3657600" algn="l" defTabSz="914400" rtl="0" eaLnBrk="1" latinLnBrk="0" hangingPunct="1">
      <a:defRPr sz="3600" kern="1200">
        <a:solidFill>
          <a:srgbClr val="5E5E5E"/>
        </a:solidFill>
        <a:latin typeface="Baskerville"/>
        <a:ea typeface="Baskerville"/>
        <a:cs typeface="Baskerville"/>
        <a:sym typeface="Baskerville"/>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FFFF00"/>
  </p:clrMru>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D9E3E9"/>
          </a:solidFill>
        </a:fill>
      </a:tcStyle>
    </a:wholeTbl>
    <a:band2H>
      <a:tcTxStyle/>
      <a:tcStyle>
        <a:tcBdr/>
        <a:fill>
          <a:solidFill>
            <a:srgbClr val="EDF1F4"/>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87AEC1"/>
          </a:solidFill>
        </a:fill>
      </a:tcStyle>
    </a:firstRow>
  </a:tblStyle>
  <a:tblStyle styleId="{C7B018BB-80A7-4F77-B60F-C8B233D01FF8}"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ECD6D3"/>
          </a:solidFill>
        </a:fill>
      </a:tcStyle>
    </a:wholeTbl>
    <a:band2H>
      <a:tcTxStyle/>
      <a:tcStyle>
        <a:tcBdr/>
        <a:fill>
          <a:solidFill>
            <a:srgbClr val="F6ECEA"/>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C7A69"/>
          </a:solidFill>
        </a:fill>
      </a:tcStyle>
    </a:firstRow>
  </a:tblStyle>
  <a:tblStyle styleId="{EEE7283C-3CF3-47DC-8721-378D4A62B228}"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E9EDDA"/>
          </a:solidFill>
        </a:fill>
      </a:tcStyle>
    </a:wholeTbl>
    <a:band2H>
      <a:tcTxStyle/>
      <a:tcStyle>
        <a:tcBdr/>
        <a:fill>
          <a:solidFill>
            <a:srgbClr val="F4F6ED"/>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C3CD8B"/>
          </a:solidFill>
        </a:fill>
      </a:tcStyle>
    </a:firstRow>
  </a:tblStyle>
  <a:tblStyle styleId="{CF821DB8-F4EB-4A41-A1BA-3FCAFE7338EE}" styleName="">
    <a:tblBg/>
    <a:wholeTbl>
      <a:tcTxStyle b="on" i="on">
        <a:font>
          <a:latin typeface="Baskerville"/>
          <a:ea typeface="Baskerville"/>
          <a:cs typeface="Baskerville"/>
        </a:font>
        <a:srgbClr val="5E5E5E"/>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9E9E9"/>
          </a:solidFill>
        </a:fill>
      </a:tcStyle>
    </a:wholeTbl>
    <a:band2H>
      <a:tcTxStyle/>
      <a:tcStyle>
        <a:tcBdr/>
        <a:fill>
          <a:solidFill>
            <a:srgbClr val="5E0033"/>
          </a:solidFill>
        </a:fill>
      </a:tcStyle>
    </a:band2H>
    <a:firstCol>
      <a:tcTxStyle b="on" i="on">
        <a:font>
          <a:latin typeface="Baskerville"/>
          <a:ea typeface="Baskerville"/>
          <a:cs typeface="Baskerville"/>
        </a:font>
        <a:srgbClr val="5E003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7AEC1"/>
          </a:solidFill>
        </a:fill>
      </a:tcStyle>
    </a:firstCol>
    <a:lastRow>
      <a:tcTxStyle b="on" i="on">
        <a:font>
          <a:latin typeface="Baskerville"/>
          <a:ea typeface="Baskerville"/>
          <a:cs typeface="Baskerville"/>
        </a:font>
        <a:srgbClr val="5E5E5E"/>
      </a:tcTxStyle>
      <a:tcStyle>
        <a:tcBdr>
          <a:left>
            <a:ln w="12700" cap="flat">
              <a:noFill/>
              <a:miter lim="400000"/>
            </a:ln>
          </a:left>
          <a:right>
            <a:ln w="12700" cap="flat">
              <a:noFill/>
              <a:miter lim="400000"/>
            </a:ln>
          </a:right>
          <a:top>
            <a:ln w="50800" cap="flat">
              <a:solidFill>
                <a:srgbClr val="5E5E5E"/>
              </a:solidFill>
              <a:prstDash val="solid"/>
              <a:bevel/>
            </a:ln>
          </a:top>
          <a:bottom>
            <a:ln w="25400" cap="flat">
              <a:solidFill>
                <a:srgbClr val="5E5E5E"/>
              </a:solidFill>
              <a:prstDash val="solid"/>
              <a:bevel/>
            </a:ln>
          </a:bottom>
          <a:insideH>
            <a:ln w="12700" cap="flat">
              <a:noFill/>
              <a:miter lim="400000"/>
            </a:ln>
          </a:insideH>
          <a:insideV>
            <a:ln w="12700" cap="flat">
              <a:noFill/>
              <a:miter lim="400000"/>
            </a:ln>
          </a:insideV>
        </a:tcBdr>
        <a:fill>
          <a:solidFill>
            <a:srgbClr val="5E0033"/>
          </a:solidFill>
        </a:fill>
      </a:tcStyle>
    </a:lastRow>
    <a:firstRow>
      <a:tcTxStyle b="on" i="on">
        <a:font>
          <a:latin typeface="Baskerville"/>
          <a:ea typeface="Baskerville"/>
          <a:cs typeface="Baskerville"/>
        </a:font>
        <a:srgbClr val="5E0033"/>
      </a:tcTxStyle>
      <a:tcStyle>
        <a:tcBdr>
          <a:left>
            <a:ln w="12700" cap="flat">
              <a:noFill/>
              <a:miter lim="400000"/>
            </a:ln>
          </a:left>
          <a:right>
            <a:ln w="12700" cap="flat">
              <a:noFill/>
              <a:miter lim="400000"/>
            </a:ln>
          </a:right>
          <a:top>
            <a:ln w="25400" cap="flat">
              <a:solidFill>
                <a:srgbClr val="5E5E5E"/>
              </a:solidFill>
              <a:prstDash val="solid"/>
              <a:bevel/>
            </a:ln>
          </a:top>
          <a:bottom>
            <a:ln w="25400" cap="flat">
              <a:solidFill>
                <a:srgbClr val="5E5E5E"/>
              </a:solidFill>
              <a:prstDash val="solid"/>
              <a:bevel/>
            </a:ln>
          </a:bottom>
          <a:insideH>
            <a:ln w="12700" cap="flat">
              <a:noFill/>
              <a:miter lim="400000"/>
            </a:ln>
          </a:insideH>
          <a:insideV>
            <a:ln w="12700" cap="flat">
              <a:noFill/>
              <a:miter lim="400000"/>
            </a:ln>
          </a:insideV>
        </a:tcBdr>
        <a:fill>
          <a:solidFill>
            <a:srgbClr val="87AEC1"/>
          </a:solidFill>
        </a:fill>
      </a:tcStyle>
    </a:firstRow>
  </a:tblStyle>
  <a:tblStyle styleId="{33BA23B1-9221-436E-865A-0063620EA4FD}" styleName="">
    <a:tblBg/>
    <a:wholeTbl>
      <a:tcTxStyle b="on" i="on">
        <a:font>
          <a:latin typeface="Baskerville"/>
          <a:ea typeface="Baskerville"/>
          <a:cs typeface="Baskerville"/>
        </a:font>
        <a:srgbClr val="5E5E5E"/>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D1D1D1"/>
          </a:solidFill>
        </a:fill>
      </a:tcStyle>
    </a:wholeTbl>
    <a:band2H>
      <a:tcTxStyle/>
      <a:tcStyle>
        <a:tcBdr/>
        <a:fill>
          <a:solidFill>
            <a:srgbClr val="E9E9E9"/>
          </a:solidFill>
        </a:fill>
      </a:tcStyle>
    </a:band2H>
    <a:firstCol>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firstCol>
    <a:la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38100" cap="flat">
              <a:solidFill>
                <a:srgbClr val="5E0033"/>
              </a:solidFill>
              <a:prstDash val="solid"/>
              <a:bevel/>
            </a:ln>
          </a:top>
          <a:bottom>
            <a:ln w="127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lastRow>
    <a:firstRow>
      <a:tcTxStyle b="on" i="on">
        <a:font>
          <a:latin typeface="Baskerville"/>
          <a:ea typeface="Baskerville"/>
          <a:cs typeface="Baskerville"/>
        </a:font>
        <a:srgbClr val="5E0033"/>
      </a:tcTxStyle>
      <a:tcStyle>
        <a:tcBdr>
          <a:left>
            <a:ln w="12700" cap="flat">
              <a:solidFill>
                <a:srgbClr val="5E0033"/>
              </a:solidFill>
              <a:prstDash val="solid"/>
              <a:bevel/>
            </a:ln>
          </a:left>
          <a:right>
            <a:ln w="12700" cap="flat">
              <a:solidFill>
                <a:srgbClr val="5E0033"/>
              </a:solidFill>
              <a:prstDash val="solid"/>
              <a:bevel/>
            </a:ln>
          </a:right>
          <a:top>
            <a:ln w="12700" cap="flat">
              <a:solidFill>
                <a:srgbClr val="5E0033"/>
              </a:solidFill>
              <a:prstDash val="solid"/>
              <a:bevel/>
            </a:ln>
          </a:top>
          <a:bottom>
            <a:ln w="38100" cap="flat">
              <a:solidFill>
                <a:srgbClr val="5E0033"/>
              </a:solidFill>
              <a:prstDash val="solid"/>
              <a:bevel/>
            </a:ln>
          </a:bottom>
          <a:insideH>
            <a:ln w="12700" cap="flat">
              <a:solidFill>
                <a:srgbClr val="5E0033"/>
              </a:solidFill>
              <a:prstDash val="solid"/>
              <a:bevel/>
            </a:ln>
          </a:insideH>
          <a:insideV>
            <a:ln w="12700" cap="flat">
              <a:solidFill>
                <a:srgbClr val="5E0033"/>
              </a:solidFill>
              <a:prstDash val="solid"/>
              <a:bevel/>
            </a:ln>
          </a:insideV>
        </a:tcBdr>
        <a:fill>
          <a:solidFill>
            <a:srgbClr val="5E5E5E"/>
          </a:solidFill>
        </a:fill>
      </a:tcStyle>
    </a:firstRow>
  </a:tblStyle>
  <a:tblStyle styleId="{2708684C-4D16-4618-839F-0558EEFCDFE6}" styleName="">
    <a:tblBg/>
    <a:wholeTbl>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solidFill>
            <a:srgbClr val="5E5E5E">
              <a:alpha val="20000"/>
            </a:srgbClr>
          </a:solidFill>
        </a:fill>
      </a:tcStyle>
    </a:wholeTbl>
    <a:band2H>
      <a:tcTxStyle/>
      <a:tcStyle>
        <a:tcBdr/>
        <a:fill>
          <a:solidFill>
            <a:srgbClr val="FFFFFF"/>
          </a:solidFill>
        </a:fill>
      </a:tcStyle>
    </a:band2H>
    <a:firstCol>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solidFill>
            <a:srgbClr val="5E5E5E">
              <a:alpha val="20000"/>
            </a:srgbClr>
          </a:solidFill>
        </a:fill>
      </a:tcStyle>
    </a:firstCol>
    <a:lastRow>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50800" cap="flat">
              <a:solidFill>
                <a:srgbClr val="5E5E5E"/>
              </a:solidFill>
              <a:prstDash val="solid"/>
              <a:bevel/>
            </a:ln>
          </a:top>
          <a:bottom>
            <a:ln w="127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noFill/>
        </a:fill>
      </a:tcStyle>
    </a:lastRow>
    <a:firstRow>
      <a:tcTxStyle b="on" i="on">
        <a:font>
          <a:latin typeface="Baskerville"/>
          <a:ea typeface="Baskerville"/>
          <a:cs typeface="Baskerville"/>
        </a:font>
        <a:srgbClr val="5E5E5E"/>
      </a:tcTxStyle>
      <a:tcStyle>
        <a:tcBdr>
          <a:left>
            <a:ln w="12700" cap="flat">
              <a:solidFill>
                <a:srgbClr val="5E5E5E"/>
              </a:solidFill>
              <a:prstDash val="solid"/>
              <a:bevel/>
            </a:ln>
          </a:left>
          <a:right>
            <a:ln w="12700" cap="flat">
              <a:solidFill>
                <a:srgbClr val="5E5E5E"/>
              </a:solidFill>
              <a:prstDash val="solid"/>
              <a:bevel/>
            </a:ln>
          </a:right>
          <a:top>
            <a:ln w="12700" cap="flat">
              <a:solidFill>
                <a:srgbClr val="5E5E5E"/>
              </a:solidFill>
              <a:prstDash val="solid"/>
              <a:bevel/>
            </a:ln>
          </a:top>
          <a:bottom>
            <a:ln w="25400" cap="flat">
              <a:solidFill>
                <a:srgbClr val="5E5E5E"/>
              </a:solidFill>
              <a:prstDash val="solid"/>
              <a:bevel/>
            </a:ln>
          </a:bottom>
          <a:insideH>
            <a:ln w="12700" cap="flat">
              <a:solidFill>
                <a:srgbClr val="5E5E5E"/>
              </a:solidFill>
              <a:prstDash val="solid"/>
              <a:bevel/>
            </a:ln>
          </a:insideH>
          <a:insideV>
            <a:ln w="12700" cap="flat">
              <a:solidFill>
                <a:srgbClr val="5E5E5E"/>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57" d="100"/>
          <a:sy n="57" d="100"/>
        </p:scale>
        <p:origin x="-1373" y="-82"/>
      </p:cViewPr>
      <p:guideLst>
        <p:guide orient="horz" pos="3072"/>
        <p:guide pos="4096"/>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1143000" y="685800"/>
            <a:ext cx="4572000" cy="3429000"/>
          </a:xfrm>
          <a:prstGeom prst="rect">
            <a:avLst/>
          </a:prstGeom>
        </p:spPr>
        <p:txBody>
          <a:bodyPr/>
          <a:lstStyle/>
          <a:p>
            <a:pPr lvl="0"/>
            <a:endParaRPr noProof="0">
              <a:sym typeface="Helvetica Neue"/>
            </a:endParaRPr>
          </a:p>
        </p:txBody>
      </p:sp>
      <p:sp>
        <p:nvSpPr>
          <p:cNvPr id="30" name="Shape 30"/>
          <p:cNvSpPr>
            <a:spLocks noGrp="1"/>
          </p:cNvSpPr>
          <p:nvPr>
            <p:ph type="body" sz="quarter" idx="1"/>
          </p:nvPr>
        </p:nvSpPr>
        <p:spPr>
          <a:xfrm>
            <a:off x="914400" y="4343400"/>
            <a:ext cx="5029200" cy="4114800"/>
          </a:xfrm>
          <a:prstGeom prst="rect">
            <a:avLst/>
          </a:prstGeom>
        </p:spPr>
        <p:txBody>
          <a:bodyPr/>
          <a:lstStyle/>
          <a:p>
            <a:pPr lvl="0"/>
            <a:endParaRPr noProof="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5pPr>
    <a:lvl6pPr indent="1143000" defTabSz="457200">
      <a:lnSpc>
        <a:spcPct val="117999"/>
      </a:lnSpc>
      <a:defRPr sz="2200">
        <a:latin typeface="+mn-lt"/>
        <a:ea typeface="+mn-ea"/>
        <a:cs typeface="+mn-cs"/>
        <a:sym typeface="Helvetica Neue"/>
      </a:defRPr>
    </a:lvl6pPr>
    <a:lvl7pPr indent="1371600" defTabSz="457200">
      <a:lnSpc>
        <a:spcPct val="117999"/>
      </a:lnSpc>
      <a:defRPr sz="2200">
        <a:latin typeface="+mn-lt"/>
        <a:ea typeface="+mn-ea"/>
        <a:cs typeface="+mn-cs"/>
        <a:sym typeface="Helvetica Neue"/>
      </a:defRPr>
    </a:lvl7pPr>
    <a:lvl8pPr indent="1600200" defTabSz="457200">
      <a:lnSpc>
        <a:spcPct val="117999"/>
      </a:lnSpc>
      <a:defRPr sz="2200">
        <a:latin typeface="+mn-lt"/>
        <a:ea typeface="+mn-ea"/>
        <a:cs typeface="+mn-cs"/>
        <a:sym typeface="Helvetica Neue"/>
      </a:defRPr>
    </a:lvl8pPr>
    <a:lvl9pPr indent="1828800" defTabSz="457200">
      <a:lnSpc>
        <a:spcPct val="117999"/>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ítulo e Sub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Shape 5"/>
          <p:cNvSpPr>
            <a:spLocks noGrp="1"/>
          </p:cNvSpPr>
          <p:nvPr>
            <p:ph type="title"/>
          </p:nvPr>
        </p:nvSpPr>
        <p:spPr>
          <a:xfrm>
            <a:off x="787400" y="1511300"/>
            <a:ext cx="11430000" cy="3810000"/>
          </a:xfrm>
          <a:prstGeom prst="rect">
            <a:avLst/>
          </a:prstGeom>
        </p:spPr>
        <p:txBody>
          <a:bodyPr anchor="b"/>
          <a:lstStyle>
            <a:lvl1pPr>
              <a:defRPr>
                <a:solidFill>
                  <a:srgbClr val="276D6D"/>
                </a:solidFill>
              </a:defRPr>
            </a:lvl1pPr>
          </a:lstStyle>
          <a:p>
            <a:pPr lvl="0"/>
            <a:r>
              <a:rPr/>
              <a:t>Texto do Título</a:t>
            </a:r>
          </a:p>
        </p:txBody>
      </p:sp>
      <p:sp>
        <p:nvSpPr>
          <p:cNvPr id="6" name="Shape 6"/>
          <p:cNvSpPr>
            <a:spLocks noGrp="1"/>
          </p:cNvSpPr>
          <p:nvPr>
            <p:ph type="body" idx="1"/>
          </p:nvPr>
        </p:nvSpPr>
        <p:spPr>
          <a:xfrm>
            <a:off x="787400" y="5308600"/>
            <a:ext cx="11430000" cy="1447800"/>
          </a:xfrm>
          <a:prstGeom prst="rect">
            <a:avLst/>
          </a:prstGeom>
        </p:spPr>
        <p:txBody>
          <a:bodyPr anchor="t"/>
          <a:lstStyle>
            <a:lvl1pPr marL="0" indent="0" algn="ctr">
              <a:spcBef>
                <a:spcPts val="0"/>
              </a:spcBef>
              <a:buSzTx/>
              <a:buNone/>
              <a:defRPr sz="4000"/>
            </a:lvl1pPr>
            <a:lvl2pPr marL="0" indent="0" algn="ctr">
              <a:spcBef>
                <a:spcPts val="0"/>
              </a:spcBef>
              <a:buSzTx/>
              <a:buNone/>
              <a:defRPr sz="4000"/>
            </a:lvl2pPr>
            <a:lvl3pPr marL="0" indent="0" algn="ctr">
              <a:spcBef>
                <a:spcPts val="0"/>
              </a:spcBef>
              <a:buSzTx/>
              <a:buNone/>
              <a:defRPr sz="4000"/>
            </a:lvl3pPr>
            <a:lvl4pPr marL="0" indent="0" algn="ctr">
              <a:spcBef>
                <a:spcPts val="0"/>
              </a:spcBef>
              <a:buSzTx/>
              <a:buNone/>
              <a:defRPr sz="4000"/>
            </a:lvl4pPr>
            <a:lvl5pPr marL="0" indent="0" algn="ctr">
              <a:spcBef>
                <a:spcPts val="0"/>
              </a:spcBef>
              <a:buSzTx/>
              <a:buNone/>
              <a:defRPr sz="4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ítulo - Centro">
    <p:spTree>
      <p:nvGrpSpPr>
        <p:cNvPr id="1" name=""/>
        <p:cNvGrpSpPr/>
        <p:nvPr/>
      </p:nvGrpSpPr>
      <p:grpSpPr>
        <a:xfrm>
          <a:off x="0" y="0"/>
          <a:ext cx="0" cy="0"/>
          <a:chOff x="0" y="0"/>
          <a:chExt cx="0" cy="0"/>
        </a:xfrm>
      </p:grpSpPr>
      <p:sp>
        <p:nvSpPr>
          <p:cNvPr id="11" name="Shape 11"/>
          <p:cNvSpPr>
            <a:spLocks noGrp="1"/>
          </p:cNvSpPr>
          <p:nvPr>
            <p:ph type="title"/>
          </p:nvPr>
        </p:nvSpPr>
        <p:spPr>
          <a:xfrm>
            <a:off x="787400" y="3657600"/>
            <a:ext cx="11430000" cy="2438400"/>
          </a:xfrm>
          <a:prstGeom prst="rect">
            <a:avLst/>
          </a:prstGeom>
        </p:spPr>
        <p:txBody>
          <a:bodyPr/>
          <a:lstStyle/>
          <a:p>
            <a:pPr lvl="0"/>
            <a:r>
              <a:rPr/>
              <a:t>Texto do Título</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Foto - Vertical">
    <p:spTree>
      <p:nvGrpSpPr>
        <p:cNvPr id="1" name=""/>
        <p:cNvGrpSpPr/>
        <p:nvPr/>
      </p:nvGrpSpPr>
      <p:grpSpPr>
        <a:xfrm>
          <a:off x="0" y="0"/>
          <a:ext cx="0" cy="0"/>
          <a:chOff x="0" y="0"/>
          <a:chExt cx="0" cy="0"/>
        </a:xfrm>
      </p:grpSpPr>
      <p:sp>
        <p:nvSpPr>
          <p:cNvPr id="13" name="Shape 13"/>
          <p:cNvSpPr>
            <a:spLocks noGrp="1"/>
          </p:cNvSpPr>
          <p:nvPr>
            <p:ph type="title"/>
          </p:nvPr>
        </p:nvSpPr>
        <p:spPr>
          <a:xfrm>
            <a:off x="457200" y="0"/>
            <a:ext cx="5600700" cy="4711700"/>
          </a:xfrm>
          <a:prstGeom prst="rect">
            <a:avLst/>
          </a:prstGeom>
        </p:spPr>
        <p:txBody>
          <a:bodyPr anchor="b"/>
          <a:lstStyle/>
          <a:p>
            <a:pPr lvl="0"/>
            <a:r>
              <a:rPr/>
              <a:t>Texto do Título</a:t>
            </a:r>
          </a:p>
        </p:txBody>
      </p:sp>
      <p:sp>
        <p:nvSpPr>
          <p:cNvPr id="14" name="Shape 14"/>
          <p:cNvSpPr>
            <a:spLocks noGrp="1"/>
          </p:cNvSpPr>
          <p:nvPr>
            <p:ph type="body" idx="1"/>
          </p:nvPr>
        </p:nvSpPr>
        <p:spPr>
          <a:xfrm>
            <a:off x="457200" y="4851400"/>
            <a:ext cx="5600700" cy="4902200"/>
          </a:xfrm>
          <a:prstGeom prst="rect">
            <a:avLst/>
          </a:prstGeom>
        </p:spPr>
        <p:txBody>
          <a:bodyPr anchor="t"/>
          <a:lstStyle>
            <a:lvl1pPr marL="0" indent="0" algn="ctr">
              <a:spcBef>
                <a:spcPts val="0"/>
              </a:spcBef>
              <a:buSzTx/>
              <a:buNone/>
              <a:defRPr sz="4000"/>
            </a:lvl1pPr>
            <a:lvl2pPr marL="0" indent="0" algn="ctr">
              <a:spcBef>
                <a:spcPts val="0"/>
              </a:spcBef>
              <a:buSzTx/>
              <a:buNone/>
              <a:defRPr sz="4000"/>
            </a:lvl2pPr>
            <a:lvl3pPr marL="0" indent="0" algn="ctr">
              <a:spcBef>
                <a:spcPts val="0"/>
              </a:spcBef>
              <a:buSzTx/>
              <a:buNone/>
              <a:defRPr sz="4000"/>
            </a:lvl3pPr>
            <a:lvl4pPr marL="0" indent="0" algn="ctr">
              <a:spcBef>
                <a:spcPts val="0"/>
              </a:spcBef>
              <a:buSzTx/>
              <a:buNone/>
              <a:defRPr sz="4000"/>
            </a:lvl4pPr>
            <a:lvl5pPr marL="0" indent="0" algn="ctr">
              <a:spcBef>
                <a:spcPts val="0"/>
              </a:spcBef>
              <a:buSzTx/>
              <a:buNone/>
              <a:defRPr sz="4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16" name="Shape 16"/>
          <p:cNvSpPr>
            <a:spLocks noGrp="1"/>
          </p:cNvSpPr>
          <p:nvPr>
            <p:ph type="title"/>
          </p:nvPr>
        </p:nvSpPr>
        <p:spPr>
          <a:xfrm>
            <a:off x="787400" y="36149"/>
            <a:ext cx="11430000" cy="2874102"/>
          </a:xfrm>
          <a:prstGeom prst="rect">
            <a:avLst/>
          </a:prstGeom>
        </p:spPr>
        <p:txBody>
          <a:bodyPr/>
          <a:lstStyle/>
          <a:p>
            <a:pPr lvl="0"/>
            <a:r>
              <a:rPr/>
              <a:t>Texto do Título</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a:lstStyle/>
          <a:p>
            <a:pPr lvl="0"/>
            <a:r>
              <a:rPr/>
              <a:t>Texto do Título</a:t>
            </a:r>
          </a:p>
        </p:txBody>
      </p:sp>
      <p:sp>
        <p:nvSpPr>
          <p:cNvPr id="19" name="Shape 19"/>
          <p:cNvSpPr>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21" name="Shape 21"/>
          <p:cNvSpPr>
            <a:spLocks noGrp="1"/>
          </p:cNvSpPr>
          <p:nvPr>
            <p:ph type="title"/>
          </p:nvPr>
        </p:nvSpPr>
        <p:spPr>
          <a:prstGeom prst="rect">
            <a:avLst/>
          </a:prstGeom>
        </p:spPr>
        <p:txBody>
          <a:bodyPr/>
          <a:lstStyle/>
          <a:p>
            <a:pPr lvl="0"/>
            <a:r>
              <a:rPr/>
              <a:t>Texto do Título</a:t>
            </a:r>
          </a:p>
        </p:txBody>
      </p:sp>
      <p:sp>
        <p:nvSpPr>
          <p:cNvPr id="22" name="Shape 22"/>
          <p:cNvSpPr>
            <a:spLocks noGrp="1"/>
          </p:cNvSpPr>
          <p:nvPr>
            <p:ph type="body" idx="1"/>
          </p:nvPr>
        </p:nvSpPr>
        <p:spPr>
          <a:xfrm>
            <a:off x="787400" y="2705537"/>
            <a:ext cx="5486400" cy="5841126"/>
          </a:xfrm>
          <a:prstGeom prst="rect">
            <a:avLst/>
          </a:prstGeom>
        </p:spPr>
        <p:txBody>
          <a:bodyPr/>
          <a:lstStyle>
            <a:lvl1pPr marL="342900" indent="-342900">
              <a:spcBef>
                <a:spcPts val="2800"/>
              </a:spcBef>
              <a:buBlip>
                <a:blip r:embed="rId2"/>
              </a:buBlip>
              <a:defRPr sz="3000"/>
            </a:lvl1pPr>
            <a:lvl2pPr marL="685800" indent="-342900">
              <a:spcBef>
                <a:spcPts val="2800"/>
              </a:spcBef>
              <a:buBlip>
                <a:blip r:embed="rId2"/>
              </a:buBlip>
              <a:defRPr sz="3000"/>
            </a:lvl2pPr>
            <a:lvl3pPr marL="1028700" indent="-342900">
              <a:spcBef>
                <a:spcPts val="2800"/>
              </a:spcBef>
              <a:buBlip>
                <a:blip r:embed="rId2"/>
              </a:buBlip>
              <a:defRPr sz="3000"/>
            </a:lvl3pPr>
            <a:lvl4pPr marL="1371600" indent="-342900">
              <a:spcBef>
                <a:spcPts val="2800"/>
              </a:spcBef>
              <a:buBlip>
                <a:blip r:embed="rId2"/>
              </a:buBlip>
              <a:defRPr sz="3000"/>
            </a:lvl4pPr>
            <a:lvl5pPr marL="1714500" indent="-342900">
              <a:spcBef>
                <a:spcPts val="2800"/>
              </a:spcBef>
              <a:buBlip>
                <a:blip r:embed="rId2"/>
              </a:buBlip>
              <a:defRPr sz="3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24" name="Shape 24"/>
          <p:cNvSpPr>
            <a:spLocks noGrp="1"/>
          </p:cNvSpPr>
          <p:nvPr>
            <p:ph type="body" idx="1"/>
          </p:nvPr>
        </p:nvSpPr>
        <p:spPr>
          <a:xfrm>
            <a:off x="787400" y="1257300"/>
            <a:ext cx="11430000" cy="72390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Foto 3 - Acima">
    <p:spTree>
      <p:nvGrpSpPr>
        <p:cNvPr id="1" name=""/>
        <p:cNvGrpSpPr/>
        <p:nvPr/>
      </p:nvGrpSpPr>
      <p:grpSpPr>
        <a:xfrm>
          <a:off x="0" y="0"/>
          <a:ext cx="0" cy="0"/>
          <a:chOff x="0" y="0"/>
          <a:chExt cx="0" cy="0"/>
        </a:xfrm>
      </p:grpSpPr>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787400" y="241300"/>
            <a:ext cx="11430000" cy="2463800"/>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787400" y="2705100"/>
            <a:ext cx="11430000" cy="584358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87400" y="241300"/>
            <a:ext cx="11430000" cy="2463800"/>
          </a:xfrm>
          <a:prstGeom prst="rect">
            <a:avLst/>
          </a:prstGeom>
          <a:ln w="12700">
            <a:miter lim="400000"/>
          </a:ln>
          <a:extLst>
            <a:ext uri="{C572A759-6A51-4108-AA02-DFA0A04FC94B}"/>
          </a:extLst>
        </p:spPr>
        <p:txBody>
          <a:bodyPr lIns="0" tIns="0" rIns="0" bIns="0" anchor="ctr">
            <a:normAutofit/>
          </a:bodyPr>
          <a:lstStyle/>
          <a:p>
            <a:pPr lvl="0"/>
            <a:r>
              <a:rPr/>
              <a:t>Texto do Título</a:t>
            </a:r>
          </a:p>
        </p:txBody>
      </p:sp>
      <p:sp>
        <p:nvSpPr>
          <p:cNvPr id="1027" name="Shape 3"/>
          <p:cNvSpPr>
            <a:spLocks noGrp="1"/>
          </p:cNvSpPr>
          <p:nvPr>
            <p:ph type="body" idx="1"/>
          </p:nvPr>
        </p:nvSpPr>
        <p:spPr bwMode="auto">
          <a:xfrm>
            <a:off x="787400" y="2705100"/>
            <a:ext cx="11430000" cy="5843588"/>
          </a:xfrm>
          <a:prstGeom prst="rect">
            <a:avLst/>
          </a:prstGeom>
          <a:noFill/>
          <a:ln w="12700">
            <a:noFill/>
            <a:miter lim="400000"/>
            <a:headEnd/>
            <a:tailEnd/>
          </a:ln>
        </p:spPr>
        <p:txBody>
          <a:bodyPr vert="horz" wrap="square" lIns="0" tIns="0" rIns="0" bIns="0" numCol="1" anchor="ctr" anchorCtr="0" compatLnSpc="1">
            <a:prstTxWarp prst="textNoShape">
              <a:avLst/>
            </a:prstTxWarp>
          </a:bodyPr>
          <a:lstStyle/>
          <a:p>
            <a:pPr lvl="0"/>
            <a:r>
              <a:rPr lang="pt-BR" smtClean="0">
                <a:sym typeface="Hoefler Text"/>
              </a:rPr>
              <a:t>Nível de Corpo Um</a:t>
            </a:r>
          </a:p>
          <a:p>
            <a:pPr lvl="1"/>
            <a:r>
              <a:rPr lang="pt-BR" smtClean="0">
                <a:sym typeface="Hoefler Text"/>
              </a:rPr>
              <a:t>Nível de Corpo Dois</a:t>
            </a:r>
          </a:p>
          <a:p>
            <a:pPr lvl="2"/>
            <a:r>
              <a:rPr lang="pt-BR" smtClean="0">
                <a:sym typeface="Hoefler Text"/>
              </a:rPr>
              <a:t>Nível de Corpo Três</a:t>
            </a:r>
          </a:p>
          <a:p>
            <a:pPr lvl="3"/>
            <a:r>
              <a:rPr lang="pt-BR" smtClean="0">
                <a:sym typeface="Hoefler Text"/>
              </a:rPr>
              <a:t>Nível de Corpo Quatro</a:t>
            </a:r>
          </a:p>
          <a:p>
            <a:pPr lvl="4"/>
            <a:r>
              <a:rPr lang="pt-BR" smtClean="0">
                <a:sym typeface="Hoefler Text"/>
              </a:rPr>
              <a:t>Nível de Corpo Cinco</a:t>
            </a:r>
          </a:p>
        </p:txBody>
      </p:sp>
    </p:spTree>
  </p:cSld>
  <p:clrMap bg1="lt1" tx1="dk1" bg2="lt2" tx2="dk2" accent1="accent1" accent2="accent2" accent3="accent3" accent4="accent4" accent5="accent5" accent6="accent6" hlink="hlink" folHlink="folHlink"/>
  <p:sldLayoutIdLst>
    <p:sldLayoutId id="2147483673"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spd="med"/>
  <p:txStyles>
    <p:titleStyle>
      <a:lvl1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1pPr>
      <a:lvl2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2pPr>
      <a:lvl3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3pPr>
      <a:lvl4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4pPr>
      <a:lvl5pPr algn="ctr" defTabSz="584200" rtl="0" eaLnBrk="0" fontAlgn="base" hangingPunct="0">
        <a:spcBef>
          <a:spcPct val="0"/>
        </a:spcBef>
        <a:spcAft>
          <a:spcPct val="0"/>
        </a:spcAft>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5pPr>
      <a:lvl6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6pPr>
      <a:lvl7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7pPr>
      <a:lvl8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8pPr>
      <a:lvl9pPr algn="ctr" defTabSz="584200">
        <a:defRPr sz="7800">
          <a:solidFill>
            <a:srgbClr val="767367"/>
          </a:solidFill>
          <a:effectLst>
            <a:outerShdw blurRad="63500" dist="12700" dir="5400000" rotWithShape="0">
              <a:srgbClr val="000000">
                <a:alpha val="30000"/>
              </a:srgbClr>
            </a:outerShdw>
          </a:effectLst>
          <a:latin typeface="Baskerville"/>
          <a:ea typeface="Baskerville"/>
          <a:cs typeface="Baskerville"/>
          <a:sym typeface="Baskerville"/>
        </a:defRPr>
      </a:lvl9pPr>
    </p:titleStyle>
    <p:bodyStyle>
      <a:lvl1pPr marL="392113" indent="-392113" algn="l" defTabSz="584200" rtl="0" eaLnBrk="0" fontAlgn="base" hangingPunct="0">
        <a:spcBef>
          <a:spcPts val="3588"/>
        </a:spcBef>
        <a:spcAft>
          <a:spcPct val="0"/>
        </a:spcAft>
        <a:buSzPct val="50000"/>
        <a:buBlip>
          <a:blip r:embed="rId15"/>
        </a:buBlip>
        <a:defRPr sz="3600">
          <a:solidFill>
            <a:srgbClr val="5E5E5E"/>
          </a:solidFill>
          <a:latin typeface="Hoefler Text"/>
          <a:ea typeface="Hoefler Text"/>
          <a:cs typeface="Hoefler Text"/>
          <a:sym typeface="Hoefler Text"/>
        </a:defRPr>
      </a:lvl1pPr>
      <a:lvl2pPr marL="787400" indent="-395288" algn="l" defTabSz="584200" rtl="0" eaLnBrk="0" fontAlgn="base" hangingPunct="0">
        <a:spcBef>
          <a:spcPts val="3588"/>
        </a:spcBef>
        <a:spcAft>
          <a:spcPct val="0"/>
        </a:spcAft>
        <a:buSzPct val="50000"/>
        <a:buBlip>
          <a:blip r:embed="rId15"/>
        </a:buBlip>
        <a:defRPr sz="3600">
          <a:solidFill>
            <a:srgbClr val="5E5E5E"/>
          </a:solidFill>
          <a:latin typeface="Hoefler Text"/>
          <a:ea typeface="Hoefler Text"/>
          <a:cs typeface="Hoefler Text"/>
          <a:sym typeface="Hoefler Text"/>
        </a:defRPr>
      </a:lvl2pPr>
      <a:lvl3pPr marL="1181100" indent="-393700" algn="l" defTabSz="584200" rtl="0" eaLnBrk="0" fontAlgn="base" hangingPunct="0">
        <a:spcBef>
          <a:spcPts val="3588"/>
        </a:spcBef>
        <a:spcAft>
          <a:spcPct val="0"/>
        </a:spcAft>
        <a:buSzPct val="50000"/>
        <a:buBlip>
          <a:blip r:embed="rId15"/>
        </a:buBlip>
        <a:defRPr sz="3600">
          <a:solidFill>
            <a:srgbClr val="5E5E5E"/>
          </a:solidFill>
          <a:latin typeface="Hoefler Text"/>
          <a:ea typeface="Hoefler Text"/>
          <a:cs typeface="Hoefler Text"/>
          <a:sym typeface="Hoefler Text"/>
        </a:defRPr>
      </a:lvl3pPr>
      <a:lvl4pPr marL="1573213" indent="-392113" algn="l" defTabSz="584200" rtl="0" eaLnBrk="0" fontAlgn="base" hangingPunct="0">
        <a:spcBef>
          <a:spcPts val="3588"/>
        </a:spcBef>
        <a:spcAft>
          <a:spcPct val="0"/>
        </a:spcAft>
        <a:buSzPct val="50000"/>
        <a:buBlip>
          <a:blip r:embed="rId15"/>
        </a:buBlip>
        <a:defRPr sz="3600">
          <a:solidFill>
            <a:srgbClr val="5E5E5E"/>
          </a:solidFill>
          <a:latin typeface="Hoefler Text"/>
          <a:ea typeface="Hoefler Text"/>
          <a:cs typeface="Hoefler Text"/>
          <a:sym typeface="Hoefler Text"/>
        </a:defRPr>
      </a:lvl4pPr>
      <a:lvl5pPr marL="1968500" indent="-395288" algn="l" defTabSz="584200" rtl="0" eaLnBrk="0" fontAlgn="base" hangingPunct="0">
        <a:spcBef>
          <a:spcPts val="3588"/>
        </a:spcBef>
        <a:spcAft>
          <a:spcPct val="0"/>
        </a:spcAft>
        <a:buSzPct val="50000"/>
        <a:buBlip>
          <a:blip r:embed="rId15"/>
        </a:buBlip>
        <a:defRPr sz="3600">
          <a:solidFill>
            <a:srgbClr val="5E5E5E"/>
          </a:solidFill>
          <a:latin typeface="Hoefler Text"/>
          <a:ea typeface="Hoefler Text"/>
          <a:cs typeface="Hoefler Text"/>
          <a:sym typeface="Hoefler Text"/>
        </a:defRPr>
      </a:lvl5pPr>
      <a:lvl6pPr marL="2362200" indent="-393700" defTabSz="584200">
        <a:spcBef>
          <a:spcPts val="3600"/>
        </a:spcBef>
        <a:buSzPct val="50000"/>
        <a:buBlip>
          <a:blip r:embed="rId15"/>
        </a:buBlip>
        <a:defRPr sz="3600">
          <a:solidFill>
            <a:srgbClr val="5E5E5E"/>
          </a:solidFill>
          <a:latin typeface="Hoefler Text"/>
          <a:ea typeface="Hoefler Text"/>
          <a:cs typeface="Hoefler Text"/>
          <a:sym typeface="Hoefler Text"/>
        </a:defRPr>
      </a:lvl6pPr>
      <a:lvl7pPr marL="2755900" indent="-393700" defTabSz="584200">
        <a:spcBef>
          <a:spcPts val="3600"/>
        </a:spcBef>
        <a:buSzPct val="50000"/>
        <a:buBlip>
          <a:blip r:embed="rId15"/>
        </a:buBlip>
        <a:defRPr sz="3600">
          <a:solidFill>
            <a:srgbClr val="5E5E5E"/>
          </a:solidFill>
          <a:latin typeface="Hoefler Text"/>
          <a:ea typeface="Hoefler Text"/>
          <a:cs typeface="Hoefler Text"/>
          <a:sym typeface="Hoefler Text"/>
        </a:defRPr>
      </a:lvl7pPr>
      <a:lvl8pPr marL="3149600" indent="-393700" defTabSz="584200">
        <a:spcBef>
          <a:spcPts val="3600"/>
        </a:spcBef>
        <a:buSzPct val="50000"/>
        <a:buBlip>
          <a:blip r:embed="rId15"/>
        </a:buBlip>
        <a:defRPr sz="3600">
          <a:solidFill>
            <a:srgbClr val="5E5E5E"/>
          </a:solidFill>
          <a:latin typeface="Hoefler Text"/>
          <a:ea typeface="Hoefler Text"/>
          <a:cs typeface="Hoefler Text"/>
          <a:sym typeface="Hoefler Text"/>
        </a:defRPr>
      </a:lvl8pPr>
      <a:lvl9pPr marL="3543300" indent="-393700" defTabSz="584200">
        <a:spcBef>
          <a:spcPts val="3600"/>
        </a:spcBef>
        <a:buSzPct val="50000"/>
        <a:buBlip>
          <a:blip r:embed="rId15"/>
        </a:buBlip>
        <a:defRPr sz="3600">
          <a:solidFill>
            <a:srgbClr val="5E5E5E"/>
          </a:solidFill>
          <a:latin typeface="Hoefler Text"/>
          <a:ea typeface="Hoefler Text"/>
          <a:cs typeface="Hoefler Text"/>
          <a:sym typeface="Hoefler Text"/>
        </a:defRPr>
      </a:lvl9pPr>
    </p:bodyStyle>
    <p:otherStyle>
      <a:lvl1pPr algn="r" defTabSz="584200">
        <a:defRPr sz="1200">
          <a:solidFill>
            <a:schemeClr val="tx1"/>
          </a:solidFill>
          <a:latin typeface="+mn-lt"/>
          <a:ea typeface="+mn-ea"/>
          <a:cs typeface="+mn-cs"/>
          <a:sym typeface="Hoefler Text"/>
        </a:defRPr>
      </a:lvl1pPr>
      <a:lvl2pPr algn="r" defTabSz="584200">
        <a:defRPr sz="1200">
          <a:solidFill>
            <a:schemeClr val="tx1"/>
          </a:solidFill>
          <a:latin typeface="+mn-lt"/>
          <a:ea typeface="+mn-ea"/>
          <a:cs typeface="+mn-cs"/>
          <a:sym typeface="Hoefler Text"/>
        </a:defRPr>
      </a:lvl2pPr>
      <a:lvl3pPr algn="r" defTabSz="584200">
        <a:defRPr sz="1200">
          <a:solidFill>
            <a:schemeClr val="tx1"/>
          </a:solidFill>
          <a:latin typeface="+mn-lt"/>
          <a:ea typeface="+mn-ea"/>
          <a:cs typeface="+mn-cs"/>
          <a:sym typeface="Hoefler Text"/>
        </a:defRPr>
      </a:lvl3pPr>
      <a:lvl4pPr algn="r" defTabSz="584200">
        <a:defRPr sz="1200">
          <a:solidFill>
            <a:schemeClr val="tx1"/>
          </a:solidFill>
          <a:latin typeface="+mn-lt"/>
          <a:ea typeface="+mn-ea"/>
          <a:cs typeface="+mn-cs"/>
          <a:sym typeface="Hoefler Text"/>
        </a:defRPr>
      </a:lvl4pPr>
      <a:lvl5pPr algn="r" defTabSz="584200">
        <a:defRPr sz="1200">
          <a:solidFill>
            <a:schemeClr val="tx1"/>
          </a:solidFill>
          <a:latin typeface="+mn-lt"/>
          <a:ea typeface="+mn-ea"/>
          <a:cs typeface="+mn-cs"/>
          <a:sym typeface="Hoefler Text"/>
        </a:defRPr>
      </a:lvl5pPr>
      <a:lvl6pPr algn="r" defTabSz="584200">
        <a:defRPr sz="1200">
          <a:solidFill>
            <a:schemeClr val="tx1"/>
          </a:solidFill>
          <a:latin typeface="+mn-lt"/>
          <a:ea typeface="+mn-ea"/>
          <a:cs typeface="+mn-cs"/>
          <a:sym typeface="Hoefler Text"/>
        </a:defRPr>
      </a:lvl6pPr>
      <a:lvl7pPr algn="r" defTabSz="584200">
        <a:defRPr sz="1200">
          <a:solidFill>
            <a:schemeClr val="tx1"/>
          </a:solidFill>
          <a:latin typeface="+mn-lt"/>
          <a:ea typeface="+mn-ea"/>
          <a:cs typeface="+mn-cs"/>
          <a:sym typeface="Hoefler Text"/>
        </a:defRPr>
      </a:lvl7pPr>
      <a:lvl8pPr algn="r" defTabSz="584200">
        <a:defRPr sz="1200">
          <a:solidFill>
            <a:schemeClr val="tx1"/>
          </a:solidFill>
          <a:latin typeface="+mn-lt"/>
          <a:ea typeface="+mn-ea"/>
          <a:cs typeface="+mn-cs"/>
          <a:sym typeface="Hoefler Text"/>
        </a:defRPr>
      </a:lvl8pPr>
      <a:lvl9pPr algn="r" defTabSz="584200">
        <a:defRPr sz="1200">
          <a:solidFill>
            <a:schemeClr val="tx1"/>
          </a:solidFill>
          <a:latin typeface="+mn-lt"/>
          <a:ea typeface="+mn-ea"/>
          <a:cs typeface="+mn-cs"/>
          <a:sym typeface="Hoefler Tex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6BB9E"/>
        </a:solidFill>
        <a:effectLst/>
      </p:bgPr>
    </p:bg>
    <p:spTree>
      <p:nvGrpSpPr>
        <p:cNvPr id="1" name=""/>
        <p:cNvGrpSpPr/>
        <p:nvPr/>
      </p:nvGrpSpPr>
      <p:grpSpPr>
        <a:xfrm>
          <a:off x="0" y="0"/>
          <a:ext cx="0" cy="0"/>
          <a:chOff x="0" y="0"/>
          <a:chExt cx="0" cy="0"/>
        </a:xfrm>
      </p:grpSpPr>
      <p:sp>
        <p:nvSpPr>
          <p:cNvPr id="111" name="Shape 111"/>
          <p:cNvSpPr>
            <a:spLocks noGrp="1"/>
          </p:cNvSpPr>
          <p:nvPr>
            <p:ph type="body" idx="1"/>
          </p:nvPr>
        </p:nvSpPr>
        <p:spPr>
          <a:xfrm>
            <a:off x="317500" y="4527550"/>
            <a:ext cx="12499975" cy="2149475"/>
          </a:xfrm>
        </p:spPr>
        <p:txBody>
          <a:bodyPr>
            <a:normAutofit/>
          </a:bodyPr>
          <a:lstStyle/>
          <a:p>
            <a:pPr defTabSz="474663" eaLnBrk="1" hangingPunct="1">
              <a:spcBef>
                <a:spcPct val="0"/>
              </a:spcBef>
            </a:pPr>
            <a:r>
              <a:rPr lang="pt-BR" b="1" dirty="0" smtClean="0">
                <a:solidFill>
                  <a:srgbClr val="565F5F"/>
                </a:solidFill>
                <a:latin typeface="Palatino"/>
                <a:ea typeface="Palatino"/>
                <a:cs typeface="Palatino"/>
                <a:sym typeface="Palatino"/>
              </a:rPr>
              <a:t>R</a:t>
            </a:r>
            <a:r>
              <a:rPr lang="pt-BR" b="1" dirty="0" smtClean="0">
                <a:solidFill>
                  <a:srgbClr val="565F5F"/>
                </a:solidFill>
                <a:latin typeface="Palatino"/>
                <a:ea typeface="Palatino"/>
                <a:cs typeface="Palatino"/>
                <a:sym typeface="Palatino"/>
              </a:rPr>
              <a:t>esultados do desenvolvimento de lactentes com </a:t>
            </a:r>
            <a:r>
              <a:rPr lang="pt-BR" b="1" dirty="0" err="1" smtClean="0">
                <a:solidFill>
                  <a:srgbClr val="565F5F"/>
                </a:solidFill>
                <a:latin typeface="Palatino"/>
                <a:ea typeface="Palatino"/>
                <a:cs typeface="Palatino"/>
                <a:sym typeface="Palatino"/>
              </a:rPr>
              <a:t>atresia</a:t>
            </a:r>
            <a:r>
              <a:rPr lang="pt-BR" b="1" dirty="0" smtClean="0">
                <a:solidFill>
                  <a:srgbClr val="565F5F"/>
                </a:solidFill>
                <a:latin typeface="Palatino"/>
                <a:ea typeface="Palatino"/>
                <a:cs typeface="Palatino"/>
                <a:sym typeface="Palatino"/>
              </a:rPr>
              <a:t> de esôfago aos três anos de idade</a:t>
            </a:r>
            <a:endParaRPr lang="pt-BR" b="1" dirty="0" smtClean="0">
              <a:solidFill>
                <a:srgbClr val="565F5F"/>
              </a:solidFill>
              <a:latin typeface="Palatino"/>
              <a:ea typeface="Palatino"/>
              <a:cs typeface="Palatino"/>
              <a:sym typeface="Palatino"/>
            </a:endParaRPr>
          </a:p>
        </p:txBody>
      </p:sp>
      <p:sp>
        <p:nvSpPr>
          <p:cNvPr id="28675" name="Shape 112"/>
          <p:cNvSpPr>
            <a:spLocks noChangeArrowheads="1"/>
          </p:cNvSpPr>
          <p:nvPr/>
        </p:nvSpPr>
        <p:spPr bwMode="auto">
          <a:xfrm>
            <a:off x="1058863" y="6237288"/>
            <a:ext cx="11017250" cy="1809750"/>
          </a:xfrm>
          <a:prstGeom prst="rect">
            <a:avLst/>
          </a:prstGeom>
          <a:noFill/>
          <a:ln w="12700">
            <a:noFill/>
            <a:miter lim="400000"/>
            <a:headEnd/>
            <a:tailEnd/>
          </a:ln>
        </p:spPr>
        <p:txBody>
          <a:bodyPr lIns="50797" tIns="50797" rIns="50797" bIns="50797" anchor="ctr">
            <a:spAutoFit/>
          </a:bodyPr>
          <a:lstStyle/>
          <a:p>
            <a:pPr marL="0" lvl="2" algn="ctr" defTabSz="560388"/>
            <a:r>
              <a:rPr lang="pt-BR" sz="2800" b="1" dirty="0">
                <a:solidFill>
                  <a:srgbClr val="7C4A08"/>
                </a:solidFill>
                <a:latin typeface="Palatino"/>
                <a:ea typeface="Palatino"/>
                <a:cs typeface="Palatino"/>
                <a:sym typeface="Palatino"/>
              </a:rPr>
              <a:t>Apresentação: R3 de  </a:t>
            </a:r>
            <a:r>
              <a:rPr lang="pt-BR" sz="2800" b="1" dirty="0" err="1">
                <a:solidFill>
                  <a:srgbClr val="7C4A08"/>
                </a:solidFill>
                <a:latin typeface="Palatino"/>
                <a:ea typeface="Palatino"/>
                <a:cs typeface="Palatino"/>
                <a:sym typeface="Palatino"/>
              </a:rPr>
              <a:t>de</a:t>
            </a:r>
            <a:r>
              <a:rPr lang="pt-BR" sz="2800" b="1" dirty="0">
                <a:solidFill>
                  <a:srgbClr val="7C4A08"/>
                </a:solidFill>
                <a:latin typeface="Palatino"/>
                <a:ea typeface="Palatino"/>
                <a:cs typeface="Palatino"/>
                <a:sym typeface="Palatino"/>
              </a:rPr>
              <a:t> Neonatologia: Ana Carolina Lopes Rabelo</a:t>
            </a:r>
          </a:p>
          <a:p>
            <a:pPr marL="0" lvl="2" algn="ctr" defTabSz="560388"/>
            <a:r>
              <a:rPr lang="pt-BR" sz="2800" b="1" dirty="0">
                <a:solidFill>
                  <a:srgbClr val="7C4A08"/>
                </a:solidFill>
                <a:latin typeface="Palatino"/>
                <a:ea typeface="Palatino"/>
                <a:cs typeface="Palatino"/>
                <a:sym typeface="Palatino"/>
              </a:rPr>
              <a:t>Coordenação:  </a:t>
            </a:r>
            <a:r>
              <a:rPr lang="pt-BR" sz="2800" b="1" dirty="0" err="1">
                <a:solidFill>
                  <a:srgbClr val="7C4A08"/>
                </a:solidFill>
                <a:latin typeface="Palatino"/>
                <a:ea typeface="Palatino"/>
                <a:cs typeface="Palatino"/>
                <a:sym typeface="Palatino"/>
              </a:rPr>
              <a:t>Evely</a:t>
            </a:r>
            <a:r>
              <a:rPr lang="pt-BR" sz="2800" b="1" dirty="0">
                <a:solidFill>
                  <a:srgbClr val="7C4A08"/>
                </a:solidFill>
                <a:latin typeface="Palatino"/>
                <a:ea typeface="Palatino"/>
                <a:cs typeface="Palatino"/>
                <a:sym typeface="Palatino"/>
              </a:rPr>
              <a:t> </a:t>
            </a:r>
            <a:r>
              <a:rPr lang="pt-BR" sz="2800" b="1" dirty="0" err="1">
                <a:solidFill>
                  <a:srgbClr val="7C4A08"/>
                </a:solidFill>
                <a:latin typeface="Palatino"/>
                <a:ea typeface="Palatino"/>
                <a:cs typeface="Palatino"/>
                <a:sym typeface="Palatino"/>
              </a:rPr>
              <a:t>Mirela</a:t>
            </a:r>
            <a:r>
              <a:rPr lang="pt-BR" sz="2800" b="1" dirty="0">
                <a:solidFill>
                  <a:srgbClr val="7C4A08"/>
                </a:solidFill>
                <a:latin typeface="Palatino"/>
                <a:ea typeface="Palatino"/>
                <a:cs typeface="Palatino"/>
                <a:sym typeface="Palatino"/>
              </a:rPr>
              <a:t> Santos França</a:t>
            </a:r>
          </a:p>
          <a:p>
            <a:pPr marL="0" lvl="2" algn="ctr" defTabSz="560388"/>
            <a:r>
              <a:rPr lang="pt-BR" sz="2800" b="1" dirty="0">
                <a:solidFill>
                  <a:srgbClr val="7C4A08"/>
                </a:solidFill>
                <a:latin typeface="Palatino"/>
                <a:ea typeface="Palatino"/>
                <a:cs typeface="Palatino"/>
                <a:sym typeface="Palatino"/>
                <a:hlinkClick r:id="rId2"/>
              </a:rPr>
              <a:t>www.paulomargotto.com.br</a:t>
            </a:r>
            <a:r>
              <a:rPr lang="pt-BR" sz="2800" b="1" dirty="0">
                <a:solidFill>
                  <a:srgbClr val="7C4A08"/>
                </a:solidFill>
                <a:latin typeface="Palatino"/>
                <a:ea typeface="Palatino"/>
                <a:cs typeface="Palatino"/>
                <a:sym typeface="Palatino"/>
              </a:rPr>
              <a:t> </a:t>
            </a:r>
          </a:p>
        </p:txBody>
      </p:sp>
      <p:sp>
        <p:nvSpPr>
          <p:cNvPr id="28676" name="Shape 113"/>
          <p:cNvSpPr>
            <a:spLocks noChangeArrowheads="1"/>
          </p:cNvSpPr>
          <p:nvPr/>
        </p:nvSpPr>
        <p:spPr bwMode="auto">
          <a:xfrm>
            <a:off x="5154613" y="9209088"/>
            <a:ext cx="3832225" cy="422275"/>
          </a:xfrm>
          <a:prstGeom prst="rect">
            <a:avLst/>
          </a:prstGeom>
          <a:noFill/>
          <a:ln w="12700">
            <a:noFill/>
            <a:miter lim="400000"/>
            <a:headEnd/>
            <a:tailEnd/>
          </a:ln>
        </p:spPr>
        <p:txBody>
          <a:bodyPr lIns="50797" tIns="50797" rIns="50797" bIns="50797" anchor="ctr">
            <a:spAutoFit/>
          </a:bodyPr>
          <a:lstStyle/>
          <a:p>
            <a:pPr algn="ctr"/>
            <a:r>
              <a:rPr lang="pt-BR" sz="2100">
                <a:solidFill>
                  <a:srgbClr val="7C4A08"/>
                </a:solidFill>
                <a:latin typeface="Hoefler Text"/>
                <a:ea typeface="Hoefler Text"/>
                <a:cs typeface="Hoefler Text"/>
                <a:sym typeface="Hoefler Text"/>
              </a:rPr>
              <a:t>Brasília, 10 de agosto de 2016</a:t>
            </a:r>
          </a:p>
        </p:txBody>
      </p:sp>
      <p:grpSp>
        <p:nvGrpSpPr>
          <p:cNvPr id="28677" name="Group 116"/>
          <p:cNvGrpSpPr>
            <a:grpSpLocks/>
          </p:cNvGrpSpPr>
          <p:nvPr/>
        </p:nvGrpSpPr>
        <p:grpSpPr bwMode="auto">
          <a:xfrm>
            <a:off x="1787525" y="0"/>
            <a:ext cx="9429750" cy="4716463"/>
            <a:chOff x="-1" y="0"/>
            <a:chExt cx="9426772" cy="4718245"/>
          </a:xfrm>
        </p:grpSpPr>
        <p:pic>
          <p:nvPicPr>
            <p:cNvPr id="28678" name="image4.png"/>
            <p:cNvPicPr>
              <a:picLocks noChangeAspect="1" noChangeArrowheads="1"/>
            </p:cNvPicPr>
            <p:nvPr/>
          </p:nvPicPr>
          <p:blipFill>
            <a:blip r:embed="rId3"/>
            <a:srcRect/>
            <a:stretch>
              <a:fillRect/>
            </a:stretch>
          </p:blipFill>
          <p:spPr bwMode="auto">
            <a:xfrm>
              <a:off x="165099" y="114299"/>
              <a:ext cx="9096573" cy="4286447"/>
            </a:xfrm>
            <a:prstGeom prst="rect">
              <a:avLst/>
            </a:prstGeom>
            <a:noFill/>
            <a:ln w="12700">
              <a:noFill/>
              <a:miter lim="400000"/>
              <a:headEnd/>
              <a:tailEnd/>
            </a:ln>
          </p:spPr>
        </p:pic>
        <p:pic>
          <p:nvPicPr>
            <p:cNvPr id="28679" name="image5.png"/>
            <p:cNvPicPr>
              <a:picLocks noChangeAspect="1" noChangeArrowheads="1"/>
            </p:cNvPicPr>
            <p:nvPr/>
          </p:nvPicPr>
          <p:blipFill>
            <a:blip r:embed="rId4"/>
            <a:srcRect/>
            <a:stretch>
              <a:fillRect/>
            </a:stretch>
          </p:blipFill>
          <p:spPr bwMode="auto">
            <a:xfrm>
              <a:off x="-2" y="-1"/>
              <a:ext cx="9426774" cy="4718247"/>
            </a:xfrm>
            <a:prstGeom prst="rect">
              <a:avLst/>
            </a:prstGeom>
            <a:noFill/>
            <a:ln w="12700">
              <a:noFill/>
              <a:miter lim="400000"/>
              <a:headEnd/>
              <a:tailEnd/>
            </a:ln>
          </p:spPr>
        </p:pic>
      </p:grpSp>
      <p:sp>
        <p:nvSpPr>
          <p:cNvPr id="28681" name="Rectangle 9"/>
          <p:cNvSpPr>
            <a:spLocks noChangeArrowheads="1"/>
          </p:cNvSpPr>
          <p:nvPr/>
        </p:nvSpPr>
        <p:spPr bwMode="auto">
          <a:xfrm>
            <a:off x="2220913" y="0"/>
            <a:ext cx="8842375" cy="511175"/>
          </a:xfrm>
          <a:prstGeom prst="rect">
            <a:avLst/>
          </a:prstGeom>
          <a:solidFill>
            <a:schemeClr val="accent1"/>
          </a:solidFill>
          <a:ln w="9525">
            <a:solidFill>
              <a:schemeClr val="tx1"/>
            </a:solidFill>
            <a:miter lim="800000"/>
            <a:headEnd/>
            <a:tailEnd/>
          </a:ln>
          <a:effectLst/>
        </p:spPr>
        <p:txBody>
          <a:bodyPr wrap="none" anchor="ctr"/>
          <a:lstStyle/>
          <a:p>
            <a:pPr algn="ctr" defTabSz="914400"/>
            <a:r>
              <a:rPr lang="pt-BR">
                <a:solidFill>
                  <a:srgbClr val="FFFF00"/>
                </a:solidFill>
              </a:rPr>
              <a:t>J Pediatr Surg. 2016 Feb;51(2):249-51</a:t>
            </a:r>
          </a:p>
        </p:txBody>
      </p:sp>
      <p:pic>
        <p:nvPicPr>
          <p:cNvPr id="28683" name="Picture 11" descr="20160509_074835_001"/>
          <p:cNvPicPr>
            <a:picLocks noChangeAspect="1" noChangeArrowheads="1"/>
          </p:cNvPicPr>
          <p:nvPr/>
        </p:nvPicPr>
        <p:blipFill>
          <a:blip r:embed="rId5" cstate="print"/>
          <a:srcRect/>
          <a:stretch>
            <a:fillRect/>
          </a:stretch>
        </p:blipFill>
        <p:spPr bwMode="auto">
          <a:xfrm>
            <a:off x="0" y="7607300"/>
            <a:ext cx="3816350" cy="2146300"/>
          </a:xfrm>
          <a:prstGeom prst="rect">
            <a:avLst/>
          </a:prstGeom>
          <a:noFill/>
        </p:spPr>
      </p:pic>
      <p:pic>
        <p:nvPicPr>
          <p:cNvPr id="28684" name="Picture 12" descr="20160301_124929"/>
          <p:cNvPicPr>
            <a:picLocks noChangeAspect="1" noChangeArrowheads="1"/>
          </p:cNvPicPr>
          <p:nvPr/>
        </p:nvPicPr>
        <p:blipFill>
          <a:blip r:embed="rId6" cstate="print"/>
          <a:srcRect/>
          <a:stretch>
            <a:fillRect/>
          </a:stretch>
        </p:blipFill>
        <p:spPr bwMode="auto">
          <a:xfrm>
            <a:off x="9063038" y="7535863"/>
            <a:ext cx="3941762" cy="2217737"/>
          </a:xfrm>
          <a:prstGeom prst="rect">
            <a:avLst/>
          </a:prstGeom>
          <a:noFill/>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Introdução</a:t>
            </a:r>
          </a:p>
        </p:txBody>
      </p:sp>
      <p:sp>
        <p:nvSpPr>
          <p:cNvPr id="29699" name="Shape 119"/>
          <p:cNvSpPr>
            <a:spLocks noGrp="1"/>
          </p:cNvSpPr>
          <p:nvPr>
            <p:ph type="body" idx="1"/>
          </p:nvPr>
        </p:nvSpPr>
        <p:spPr>
          <a:xfrm>
            <a:off x="787400" y="2768600"/>
            <a:ext cx="11430000" cy="5716588"/>
          </a:xfrm>
        </p:spPr>
        <p:txBody>
          <a:bodyPr/>
          <a:lstStyle/>
          <a:p>
            <a:pPr marL="565150" indent="-565150" algn="just" defTabSz="501650" eaLnBrk="1" hangingPunct="1">
              <a:spcBef>
                <a:spcPts val="3000"/>
              </a:spcBef>
            </a:pPr>
            <a:r>
              <a:rPr lang="pt-BR" sz="3000" smtClean="0"/>
              <a:t>A atresia esofágica(AE), associada a uma fístula traqueoesofágica(FTE), é uma das malformações congênitas neonatais mais comuns, com uma incidência de</a:t>
            </a:r>
            <a:r>
              <a:rPr lang="pt-BR" sz="3000" smtClean="0">
                <a:solidFill>
                  <a:srgbClr val="5E5042"/>
                </a:solidFill>
              </a:rPr>
              <a:t> </a:t>
            </a:r>
            <a:r>
              <a:rPr lang="pt-BR" sz="3000" smtClean="0">
                <a:solidFill>
                  <a:srgbClr val="5E5042"/>
                </a:solidFill>
                <a:latin typeface="Palatino"/>
                <a:ea typeface="Palatino"/>
                <a:cs typeface="Palatino"/>
                <a:sym typeface="Palatino"/>
              </a:rPr>
              <a:t>1:</a:t>
            </a:r>
            <a:r>
              <a:rPr lang="pt-BR" sz="3000" smtClean="0"/>
              <a:t>2.500-4.500 nascidos vivos [1,2]. </a:t>
            </a:r>
            <a:endParaRPr lang="pt-BR" sz="3000" smtClean="0">
              <a:solidFill>
                <a:srgbClr val="000000"/>
              </a:solidFill>
            </a:endParaRPr>
          </a:p>
          <a:p>
            <a:pPr marL="565150" indent="-565150" algn="just" defTabSz="501650" eaLnBrk="1" hangingPunct="1">
              <a:spcBef>
                <a:spcPts val="3000"/>
              </a:spcBef>
            </a:pPr>
            <a:r>
              <a:rPr lang="pt-BR" sz="3000" smtClean="0"/>
              <a:t>Enquanto a sobrevivência das crianças melhorou, o risco de morbidade significativa a longo prazo ainda permanece, incluindo:déficit do crescimento, dismotilidade esofágica, traqueomalácia, e refluxo gastroesofágico [3-5]. </a:t>
            </a:r>
            <a:endParaRPr lang="pt-BR" sz="3000" smtClean="0">
              <a:solidFill>
                <a:srgbClr val="000000"/>
              </a:solidFill>
            </a:endParaRPr>
          </a:p>
          <a:p>
            <a:pPr marL="565150" indent="-565150" algn="just" defTabSz="501650" eaLnBrk="1" hangingPunct="1">
              <a:spcBef>
                <a:spcPts val="3000"/>
              </a:spcBef>
            </a:pPr>
            <a:r>
              <a:rPr lang="pt-BR" sz="3000" smtClean="0"/>
              <a:t>As complicações permanecem frequente, especialmente, em crianças com atresia esofágica de hiato longo [6].</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hape 121"/>
          <p:cNvSpPr>
            <a:spLocks noGrp="1"/>
          </p:cNvSpPr>
          <p:nvPr>
            <p:ph type="body" idx="1"/>
          </p:nvPr>
        </p:nvSpPr>
        <p:spPr/>
        <p:txBody>
          <a:bodyPr/>
          <a:lstStyle/>
          <a:p>
            <a:pPr marL="787400" indent="-787400" algn="just" eaLnBrk="1" hangingPunct="1"/>
            <a:r>
              <a:rPr lang="pt-BR" smtClean="0"/>
              <a:t>Os desenvolvimento neurológico e psicológico destas crianças tornaram-se um foco recente de preocupação.</a:t>
            </a:r>
          </a:p>
          <a:p>
            <a:pPr marL="787400" indent="-787400" algn="just" eaLnBrk="1" hangingPunct="1"/>
            <a:r>
              <a:rPr lang="pt-BR" smtClean="0"/>
              <a:t>Estudos têm demostrado que não só é comum um atraso no desenvolvimento de crianças cirúrgicas [7,8], como também podem ter dificuldades de aprendizagem a longo prazo e problemas psicossociais [9,10].</a:t>
            </a:r>
          </a:p>
          <a:p>
            <a:pPr marL="787400" indent="-787400" algn="just" eaLnBrk="1" hangingPunct="1"/>
            <a:r>
              <a:rPr lang="pt-BR" smtClean="0"/>
              <a:t>No entanto, ainda faltam estudos avaliando especificamente o início do neurodesenvolvimento.</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Shape 123"/>
          <p:cNvSpPr>
            <a:spLocks noGrp="1"/>
          </p:cNvSpPr>
          <p:nvPr>
            <p:ph type="body" idx="1"/>
          </p:nvPr>
        </p:nvSpPr>
        <p:spPr/>
        <p:txBody>
          <a:bodyPr>
            <a:normAutofit fontScale="92500" lnSpcReduction="10000"/>
          </a:bodyPr>
          <a:lstStyle/>
          <a:p>
            <a:pPr marL="551178" indent="-551178" algn="just" defTabSz="490727" eaLnBrk="1" fontAlgn="auto" hangingPunct="1">
              <a:spcBef>
                <a:spcPts val="3000"/>
              </a:spcBef>
              <a:spcAft>
                <a:spcPts val="0"/>
              </a:spcAft>
              <a:defRPr sz="1800">
                <a:solidFill>
                  <a:srgbClr val="000000"/>
                </a:solidFill>
              </a:defRPr>
            </a:pPr>
            <a:r>
              <a:rPr sz="3000"/>
              <a:t>Um estudo anterior de coorte comparou o desenvolvimento neurológico de 34 RN com AE/ FTE com controles pareados com 1 ano de idade [11]. Lactentes com AE/ FTE  tiveram escores significativamente mais baixos para a linguagem expressiva. </a:t>
            </a:r>
            <a:endParaRPr sz="3000">
              <a:solidFill>
                <a:srgbClr val="000000"/>
              </a:solidFill>
            </a:endParaRPr>
          </a:p>
          <a:p>
            <a:pPr marL="551178" indent="-551178" algn="just" defTabSz="490727" eaLnBrk="1" fontAlgn="auto" hangingPunct="1">
              <a:spcBef>
                <a:spcPts val="3000"/>
              </a:spcBef>
              <a:spcAft>
                <a:spcPts val="0"/>
              </a:spcAft>
              <a:defRPr sz="1800">
                <a:solidFill>
                  <a:srgbClr val="000000"/>
                </a:solidFill>
              </a:defRPr>
            </a:pPr>
            <a:r>
              <a:rPr sz="3000"/>
              <a:t>Em um estudo semelhante demonstrou que crianças com AE com baixo peso e com baixo nível socioeconômico foram fatores de risco para alteração dos escores cognitivos com 1 ano de idade [12]. </a:t>
            </a:r>
            <a:endParaRPr sz="3000">
              <a:solidFill>
                <a:srgbClr val="000000"/>
              </a:solidFill>
            </a:endParaRPr>
          </a:p>
          <a:p>
            <a:pPr marL="551178" indent="-551178" algn="just" defTabSz="490727" eaLnBrk="1" fontAlgn="auto" hangingPunct="1">
              <a:spcBef>
                <a:spcPts val="3000"/>
              </a:spcBef>
              <a:spcAft>
                <a:spcPts val="0"/>
              </a:spcAft>
              <a:defRPr sz="1800">
                <a:solidFill>
                  <a:srgbClr val="000000"/>
                </a:solidFill>
              </a:defRPr>
            </a:pPr>
            <a:r>
              <a:rPr sz="3000"/>
              <a:t>No entanto, a avaliação do neurodesenvolvimento aos 3 anos de idade não foi relatado especificamente para crianças com AE.</a:t>
            </a:r>
            <a:endParaRPr sz="3000">
              <a:solidFill>
                <a:srgbClr val="000000"/>
              </a:solidFill>
            </a:endParaRPr>
          </a:p>
          <a:p>
            <a:pPr marL="551178" indent="-551178" algn="just" defTabSz="490727" eaLnBrk="1" fontAlgn="auto" hangingPunct="1">
              <a:spcBef>
                <a:spcPts val="3000"/>
              </a:spcBef>
              <a:spcAft>
                <a:spcPts val="0"/>
              </a:spcAft>
              <a:defRPr sz="1800">
                <a:solidFill>
                  <a:srgbClr val="000000"/>
                </a:solidFill>
              </a:defRPr>
            </a:pPr>
            <a:r>
              <a:rPr sz="3000"/>
              <a:t>O objetivo deste estudo prospectivo foi demonstrar o resultado do desenvolvimento aos três anos de idade de crianças com AE/ FTE submetidos à cirurgia na primeira infância, em Nova Gales do Sul (NSW) na Austrália.</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MÉTODO</a:t>
            </a:r>
          </a:p>
        </p:txBody>
      </p:sp>
      <p:sp>
        <p:nvSpPr>
          <p:cNvPr id="32771" name="Shape 126"/>
          <p:cNvSpPr>
            <a:spLocks noGrp="1"/>
          </p:cNvSpPr>
          <p:nvPr>
            <p:ph type="body" idx="1"/>
          </p:nvPr>
        </p:nvSpPr>
        <p:spPr>
          <a:xfrm>
            <a:off x="787400" y="2768600"/>
            <a:ext cx="11430000" cy="5716588"/>
          </a:xfrm>
        </p:spPr>
        <p:txBody>
          <a:bodyPr/>
          <a:lstStyle/>
          <a:p>
            <a:pPr marL="228600" indent="-228600" algn="just" defTabSz="320675" eaLnBrk="1" hangingPunct="1">
              <a:spcBef>
                <a:spcPts val="1900"/>
              </a:spcBef>
            </a:pPr>
            <a:r>
              <a:rPr lang="pt-BR" sz="1800" smtClean="0"/>
              <a:t>Lactentes que necessitaram de correção cirúrgica da AE/ FTE foram prospectivamente inscritos como parte de um estudo maior de base populacional, mostrando o desenvolvimento das crianças que haviam sido submetidas a uma grande cirurgia cardíaca e não cardíaca comparadas com controles saudáveis ​​nos primeiros três meses de vida em NSW, Austrália.</a:t>
            </a:r>
            <a:endParaRPr lang="pt-BR" sz="1800" smtClean="0">
              <a:solidFill>
                <a:srgbClr val="000000"/>
              </a:solidFill>
            </a:endParaRPr>
          </a:p>
          <a:p>
            <a:pPr marL="228600" indent="-228600" algn="just" defTabSz="320675" eaLnBrk="1" hangingPunct="1">
              <a:spcBef>
                <a:spcPts val="1900"/>
              </a:spcBef>
            </a:pPr>
            <a:r>
              <a:rPr lang="pt-BR" sz="1800" smtClean="0"/>
              <a:t>As crianças do grupo controle foram selecionados aleatoriamente a partir dos hospitais das crianças [7,8]. </a:t>
            </a:r>
            <a:endParaRPr lang="pt-BR" sz="1800" smtClean="0">
              <a:solidFill>
                <a:srgbClr val="000000"/>
              </a:solidFill>
            </a:endParaRPr>
          </a:p>
          <a:p>
            <a:pPr marL="228600" indent="-228600" algn="just" defTabSz="320675" eaLnBrk="1" hangingPunct="1">
              <a:spcBef>
                <a:spcPts val="1900"/>
              </a:spcBef>
            </a:pPr>
            <a:r>
              <a:rPr lang="pt-BR" sz="1800" smtClean="0"/>
              <a:t>Os RNs foram incluídos entre agosto de 2006 e julho de 2008, internados em 3 hospitais infantis onde foram realizadas as correções cirúrgicas da AE/ FTE. </a:t>
            </a:r>
            <a:endParaRPr lang="pt-BR" sz="1800" smtClean="0">
              <a:solidFill>
                <a:srgbClr val="000000"/>
              </a:solidFill>
            </a:endParaRPr>
          </a:p>
          <a:p>
            <a:pPr marL="228600" indent="-228600" algn="just" defTabSz="320675" eaLnBrk="1" hangingPunct="1">
              <a:spcBef>
                <a:spcPts val="1900"/>
              </a:spcBef>
            </a:pPr>
            <a:r>
              <a:rPr lang="pt-BR" sz="1800" smtClean="0"/>
              <a:t>As crianças inclusas no estudo realizaram correção cirúrgica da AE/ FTE no período neonatal e tinham uma avaliação concluída do desenvolvimento com um ano de idade corrigida. </a:t>
            </a:r>
            <a:endParaRPr lang="pt-BR" sz="1800" smtClean="0">
              <a:solidFill>
                <a:srgbClr val="000000"/>
              </a:solidFill>
            </a:endParaRPr>
          </a:p>
          <a:p>
            <a:pPr marL="228600" indent="-228600" algn="just" defTabSz="320675" eaLnBrk="1" hangingPunct="1">
              <a:spcBef>
                <a:spcPts val="1900"/>
              </a:spcBef>
            </a:pPr>
            <a:r>
              <a:rPr lang="pt-BR" sz="1800" smtClean="0"/>
              <a:t>RNs com anomalias associadas que alteravam o desenvolvimento neurológico, tais como Trissomia 21, foram excluídos [11].</a:t>
            </a:r>
            <a:endParaRPr lang="pt-BR" sz="1800" smtClean="0">
              <a:solidFill>
                <a:srgbClr val="000000"/>
              </a:solidFill>
            </a:endParaRPr>
          </a:p>
          <a:p>
            <a:pPr marL="228600" indent="-228600" algn="just" defTabSz="320675" eaLnBrk="1" hangingPunct="1">
              <a:spcBef>
                <a:spcPts val="1900"/>
              </a:spcBef>
            </a:pPr>
            <a:r>
              <a:rPr lang="pt-BR" sz="1800" smtClean="0"/>
              <a:t>A aprovação pelo comitê de ética foi obtida por cada um dos hospitais participantes (The Children’s Hospital at Westmead, Westmead Hospital, Royal Hospital for Women, John Hunter Hospital) e o consentimento informado foi obtido diretamente dos pais ou cuidadores.</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Avaliação de desenvolvimento</a:t>
            </a:r>
          </a:p>
        </p:txBody>
      </p:sp>
      <p:sp>
        <p:nvSpPr>
          <p:cNvPr id="33795" name="Shape 129"/>
          <p:cNvSpPr>
            <a:spLocks noGrp="1"/>
          </p:cNvSpPr>
          <p:nvPr>
            <p:ph type="body" idx="1"/>
          </p:nvPr>
        </p:nvSpPr>
        <p:spPr>
          <a:xfrm>
            <a:off x="787400" y="2768600"/>
            <a:ext cx="11430000" cy="5716588"/>
          </a:xfrm>
        </p:spPr>
        <p:txBody>
          <a:bodyPr/>
          <a:lstStyle/>
          <a:p>
            <a:pPr marL="271463" indent="-271463" algn="just" defTabSz="346075" eaLnBrk="1" hangingPunct="1">
              <a:spcBef>
                <a:spcPts val="2100"/>
              </a:spcBef>
            </a:pPr>
            <a:r>
              <a:rPr lang="pt-BR" sz="2100" smtClean="0"/>
              <a:t>As crianças foram avaliadas aos três anos de idade por meio da Escala de desenvolvimento infantil de Bayley (BSID-III), composta de cinco sub-escalas (cognição, comunicação receptiva, comunicação expressiva, controle motor fino e grosso). </a:t>
            </a:r>
            <a:endParaRPr lang="pt-BR" sz="2100" smtClean="0">
              <a:solidFill>
                <a:srgbClr val="000000"/>
              </a:solidFill>
            </a:endParaRPr>
          </a:p>
          <a:p>
            <a:pPr marL="271463" indent="-271463" algn="just" defTabSz="346075" eaLnBrk="1" hangingPunct="1">
              <a:spcBef>
                <a:spcPts val="2100"/>
              </a:spcBef>
            </a:pPr>
            <a:r>
              <a:rPr lang="pt-BR" sz="2100" smtClean="0"/>
              <a:t>Cada escala tem uma pontuação média de dez, com um desvio padrão de 3. O atraso leve do desenvolvimento foi considerado quando a pontuação foi de -2 DP a -1 DP,  atraso moderado de -3 a -2 DP e o grave &gt; -3 DP abaixo da média. </a:t>
            </a:r>
            <a:endParaRPr lang="pt-BR" sz="2100" smtClean="0">
              <a:solidFill>
                <a:srgbClr val="000000"/>
              </a:solidFill>
            </a:endParaRPr>
          </a:p>
          <a:p>
            <a:pPr marL="271463" indent="-271463" algn="just" defTabSz="346075" eaLnBrk="1" hangingPunct="1">
              <a:spcBef>
                <a:spcPts val="2100"/>
              </a:spcBef>
            </a:pPr>
            <a:r>
              <a:rPr lang="pt-BR" sz="2100" smtClean="0"/>
              <a:t>As avaliações foram realizadas por clínicos capacitados em desenvolvimento com certificados e experientes na escala de avaliação.</a:t>
            </a:r>
            <a:endParaRPr lang="pt-BR" sz="2100" smtClean="0">
              <a:solidFill>
                <a:srgbClr val="000000"/>
              </a:solidFill>
            </a:endParaRPr>
          </a:p>
          <a:p>
            <a:pPr marL="271463" indent="-271463" algn="just" defTabSz="346075" eaLnBrk="1" hangingPunct="1">
              <a:spcBef>
                <a:spcPts val="2100"/>
              </a:spcBef>
            </a:pPr>
            <a:r>
              <a:rPr lang="pt-BR" sz="2100" smtClean="0"/>
              <a:t>Os escores médios para as crianças em cada uma das sub-escalas foram comparadas com as normas padronizadas de avaliação [13].  E os escores médios em todos os subgrupos também foram comparados com  os escores das crianças saudáveis ​​do grupo controle. </a:t>
            </a:r>
            <a:endParaRPr lang="pt-BR" sz="2100" smtClean="0">
              <a:solidFill>
                <a:srgbClr val="000000"/>
              </a:solidFill>
            </a:endParaRPr>
          </a:p>
          <a:p>
            <a:pPr marL="271463" indent="-271463" algn="just" defTabSz="346075" eaLnBrk="1" hangingPunct="1">
              <a:spcBef>
                <a:spcPts val="2100"/>
              </a:spcBef>
            </a:pPr>
            <a:r>
              <a:rPr lang="pt-BR" sz="2100" smtClean="0"/>
              <a:t>O teste de </a:t>
            </a:r>
            <a:r>
              <a:rPr lang="pt-BR" sz="2100" i="1" smtClean="0"/>
              <a:t>t-Student</a:t>
            </a:r>
            <a:r>
              <a:rPr lang="pt-BR" sz="2100" smtClean="0"/>
              <a:t> foi utilizado para determinar a diferença significativa entre as médias para as sub-escalas com um valor de P &lt;0.05, considerado significativo. A análise estatística foi realizada utilizando o software estatístico versão 19-SPSS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Shape 131"/>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RESULTADO</a:t>
            </a:r>
          </a:p>
        </p:txBody>
      </p:sp>
      <p:sp>
        <p:nvSpPr>
          <p:cNvPr id="132" name="Shape 132"/>
          <p:cNvSpPr>
            <a:spLocks noGrp="1"/>
          </p:cNvSpPr>
          <p:nvPr>
            <p:ph type="body" idx="1"/>
          </p:nvPr>
        </p:nvSpPr>
        <p:spPr>
          <a:xfrm>
            <a:off x="787400" y="2076450"/>
            <a:ext cx="11430000" cy="7023100"/>
          </a:xfrm>
        </p:spPr>
        <p:txBody>
          <a:bodyPr>
            <a:normAutofit/>
          </a:bodyPr>
          <a:lstStyle/>
          <a:p>
            <a:pPr marL="196850" indent="-196850" algn="just" defTabSz="290513" eaLnBrk="1" hangingPunct="1">
              <a:lnSpc>
                <a:spcPct val="80000"/>
              </a:lnSpc>
              <a:spcBef>
                <a:spcPts val="1800"/>
              </a:spcBef>
            </a:pPr>
            <a:r>
              <a:rPr lang="pt-BR" sz="2000" smtClean="0"/>
              <a:t>Entre 31 crianças avaliadas com um ano de idade, 24 (77%) foram capazes de ser reavaliadas com três anos de idade. </a:t>
            </a:r>
          </a:p>
          <a:p>
            <a:pPr marL="196850" indent="-196850" algn="just" defTabSz="290513" eaLnBrk="1" hangingPunct="1">
              <a:lnSpc>
                <a:spcPct val="80000"/>
              </a:lnSpc>
              <a:spcBef>
                <a:spcPts val="1800"/>
              </a:spcBef>
            </a:pPr>
            <a:r>
              <a:rPr lang="pt-BR" sz="2000" smtClean="0"/>
              <a:t>Entre as 6 crianças que não foram reavaliadas: uma mudou de Estado e três foram localizadas distante do país e não puderam retornar. Uma mãe teve outro filho subsequente com vários problemas de saúde e não teve tempo suficiente para retornar para a reavaliação; dois se recusaram a participar. </a:t>
            </a:r>
          </a:p>
          <a:p>
            <a:pPr marL="196850" indent="-196850" algn="just" defTabSz="290513" eaLnBrk="1" hangingPunct="1">
              <a:lnSpc>
                <a:spcPct val="80000"/>
              </a:lnSpc>
              <a:spcBef>
                <a:spcPts val="1800"/>
              </a:spcBef>
            </a:pPr>
            <a:r>
              <a:rPr lang="pt-BR" sz="2000" smtClean="0"/>
              <a:t>Com um ano de idade, as pontuações médias para essas 6 crianças não foram estatisticamente diferentes das crianças que não compareceram.</a:t>
            </a:r>
          </a:p>
          <a:p>
            <a:pPr marL="196850" indent="-196850" algn="just" defTabSz="290513" eaLnBrk="1" hangingPunct="1">
              <a:lnSpc>
                <a:spcPct val="80000"/>
              </a:lnSpc>
              <a:spcBef>
                <a:spcPts val="1800"/>
              </a:spcBef>
            </a:pPr>
            <a:r>
              <a:rPr lang="pt-BR" sz="2000" smtClean="0"/>
              <a:t>A idade gestacional (IG) média para as crianças com AE/ FTE foi de 38 semanas e o peso ao nascer (PN) médio foi 2765 g. A IG média para os controles foi de 39 semanas e o PN médio foi de 3500 gramas.</a:t>
            </a:r>
          </a:p>
          <a:p>
            <a:pPr marL="196850" indent="-196850" algn="just" defTabSz="290513" eaLnBrk="1" hangingPunct="1">
              <a:lnSpc>
                <a:spcPct val="80000"/>
              </a:lnSpc>
              <a:spcBef>
                <a:spcPts val="1800"/>
              </a:spcBef>
            </a:pPr>
            <a:r>
              <a:rPr lang="pt-BR" sz="2000" smtClean="0"/>
              <a:t>Aos três anos de idade, os valores médios para todas as sub-escalas estavam na faixa média. Não houve diferença significativa entre crianças AE/ FTE, com as normas padronizadas dos testes em quatro dos subconjuntos: cognição, comunicação expressiva, motora fina e grossa. </a:t>
            </a:r>
          </a:p>
          <a:p>
            <a:pPr marL="196850" indent="-196850" algn="just" defTabSz="290513" eaLnBrk="1" hangingPunct="1">
              <a:lnSpc>
                <a:spcPct val="80000"/>
              </a:lnSpc>
              <a:spcBef>
                <a:spcPts val="1800"/>
              </a:spcBef>
            </a:pPr>
            <a:r>
              <a:rPr lang="pt-BR" sz="2000" smtClean="0"/>
              <a:t>Lactentes com AE/ FTE pontuaram mais do que os valores normativos para a sub-escala de comunicação receptiva (P = 0,001). </a:t>
            </a:r>
          </a:p>
          <a:p>
            <a:pPr marL="196850" indent="-196850" algn="just" defTabSz="290513" eaLnBrk="1" hangingPunct="1">
              <a:lnSpc>
                <a:spcPct val="80000"/>
              </a:lnSpc>
              <a:spcBef>
                <a:spcPts val="1800"/>
              </a:spcBef>
            </a:pPr>
            <a:r>
              <a:rPr lang="pt-BR" sz="2000" smtClean="0"/>
              <a:t>Os valores médios das 24 crianças com AE/ FTE foram comparados com os valores das 166 crianças saudáveis ​​do grupo controle e não houve diferença significativa em nenhuma das sub-escalas.</a:t>
            </a:r>
          </a:p>
          <a:p>
            <a:pPr marL="196850" indent="-196850" algn="just" defTabSz="290513" eaLnBrk="1" hangingPunct="1">
              <a:lnSpc>
                <a:spcPct val="80000"/>
              </a:lnSpc>
              <a:spcBef>
                <a:spcPts val="1800"/>
              </a:spcBef>
              <a:buFontTx/>
              <a:buNone/>
            </a:pPr>
            <a:r>
              <a:rPr lang="pt-BR" sz="2000" smtClean="0"/>
              <a:t>                                                                   </a:t>
            </a:r>
            <a:r>
              <a:rPr lang="pt-BR" sz="2000" smtClean="0">
                <a:solidFill>
                  <a:schemeClr val="hlink"/>
                </a:solidFill>
              </a:rPr>
              <a:t>TABELA 1</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Group 136"/>
          <p:cNvGrpSpPr>
            <a:grpSpLocks/>
          </p:cNvGrpSpPr>
          <p:nvPr/>
        </p:nvGrpSpPr>
        <p:grpSpPr bwMode="auto">
          <a:xfrm>
            <a:off x="885825" y="374650"/>
            <a:ext cx="10750550" cy="9083675"/>
            <a:chOff x="0" y="0"/>
            <a:chExt cx="8804382" cy="7124700"/>
          </a:xfrm>
        </p:grpSpPr>
        <p:pic>
          <p:nvPicPr>
            <p:cNvPr id="35843" name="image6.png"/>
            <p:cNvPicPr>
              <a:picLocks noChangeAspect="1" noChangeArrowheads="1"/>
            </p:cNvPicPr>
            <p:nvPr/>
          </p:nvPicPr>
          <p:blipFill>
            <a:blip r:embed="rId2"/>
            <a:srcRect/>
            <a:stretch>
              <a:fillRect/>
            </a:stretch>
          </p:blipFill>
          <p:spPr bwMode="auto">
            <a:xfrm>
              <a:off x="165100" y="114299"/>
              <a:ext cx="8474183" cy="6692902"/>
            </a:xfrm>
            <a:prstGeom prst="rect">
              <a:avLst/>
            </a:prstGeom>
            <a:noFill/>
            <a:ln w="12700">
              <a:noFill/>
              <a:miter lim="400000"/>
              <a:headEnd/>
              <a:tailEnd/>
            </a:ln>
          </p:spPr>
        </p:pic>
        <p:pic>
          <p:nvPicPr>
            <p:cNvPr id="35844" name="image7.png"/>
            <p:cNvPicPr>
              <a:picLocks noChangeAspect="1" noChangeArrowheads="1"/>
            </p:cNvPicPr>
            <p:nvPr/>
          </p:nvPicPr>
          <p:blipFill>
            <a:blip r:embed="rId3"/>
            <a:srcRect/>
            <a:stretch>
              <a:fillRect/>
            </a:stretch>
          </p:blipFill>
          <p:spPr bwMode="auto">
            <a:xfrm>
              <a:off x="0" y="0"/>
              <a:ext cx="8804383" cy="7124701"/>
            </a:xfrm>
            <a:prstGeom prst="rect">
              <a:avLst/>
            </a:prstGeom>
            <a:noFill/>
            <a:ln w="12700">
              <a:noFill/>
              <a:miter lim="400000"/>
              <a:headEnd/>
              <a:tailEnd/>
            </a:ln>
          </p:spPr>
        </p:pic>
      </p:grpSp>
      <p:sp>
        <p:nvSpPr>
          <p:cNvPr id="35846" name="Text Box 6"/>
          <p:cNvSpPr txBox="1">
            <a:spLocks noChangeArrowheads="1"/>
          </p:cNvSpPr>
          <p:nvPr/>
        </p:nvSpPr>
        <p:spPr bwMode="auto">
          <a:xfrm>
            <a:off x="2089150" y="8751888"/>
            <a:ext cx="8516938" cy="519112"/>
          </a:xfrm>
          <a:prstGeom prst="rect">
            <a:avLst/>
          </a:prstGeom>
          <a:noFill/>
          <a:ln w="9525">
            <a:noFill/>
            <a:miter lim="800000"/>
            <a:headEnd/>
            <a:tailEnd/>
          </a:ln>
          <a:effectLst/>
        </p:spPr>
        <p:txBody>
          <a:bodyPr wrap="none">
            <a:spAutoFit/>
          </a:bodyPr>
          <a:lstStyle/>
          <a:p>
            <a:pPr defTabSz="914400"/>
            <a:r>
              <a:rPr lang="pt-BR" sz="2800"/>
              <a:t>AO/TOF: atresia de esôfago/fístula traqueoesófágica</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Shape 138"/>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DISCUSSÃO</a:t>
            </a:r>
          </a:p>
        </p:txBody>
      </p:sp>
      <p:sp>
        <p:nvSpPr>
          <p:cNvPr id="139" name="Shape 139"/>
          <p:cNvSpPr>
            <a:spLocks noGrp="1"/>
          </p:cNvSpPr>
          <p:nvPr>
            <p:ph type="body" idx="1"/>
          </p:nvPr>
        </p:nvSpPr>
        <p:spPr>
          <a:xfrm>
            <a:off x="787400" y="2768600"/>
            <a:ext cx="11430000" cy="5716588"/>
          </a:xfrm>
        </p:spPr>
        <p:txBody>
          <a:bodyPr>
            <a:normAutofit lnSpcReduction="10000"/>
          </a:bodyPr>
          <a:lstStyle/>
          <a:p>
            <a:pPr marL="551178" indent="-551178" algn="just" defTabSz="490727" eaLnBrk="1" fontAlgn="auto" hangingPunct="1">
              <a:spcBef>
                <a:spcPts val="3000"/>
              </a:spcBef>
              <a:spcAft>
                <a:spcPts val="0"/>
              </a:spcAft>
              <a:defRPr sz="1800">
                <a:solidFill>
                  <a:srgbClr val="000000"/>
                </a:solidFill>
              </a:defRPr>
            </a:pPr>
            <a:r>
              <a:rPr sz="3000"/>
              <a:t>A AE/ FTE continua sendo uma das anomalias congênitas estruturais mais comuns que requerem intervenção cirúrgica no período neonatal [1,2] . </a:t>
            </a:r>
            <a:endParaRPr sz="3000">
              <a:solidFill>
                <a:srgbClr val="000000"/>
              </a:solidFill>
            </a:endParaRPr>
          </a:p>
          <a:p>
            <a:pPr marL="551178" indent="-551178" algn="just" defTabSz="490727" eaLnBrk="1" fontAlgn="auto" hangingPunct="1">
              <a:spcBef>
                <a:spcPts val="3000"/>
              </a:spcBef>
              <a:spcAft>
                <a:spcPts val="0"/>
              </a:spcAft>
              <a:defRPr sz="1800">
                <a:solidFill>
                  <a:srgbClr val="000000"/>
                </a:solidFill>
              </a:defRPr>
            </a:pPr>
            <a:r>
              <a:rPr sz="3000"/>
              <a:t>Compreender as consequências agravantes da cirurgia deve ser uma preocupação para todos os clínicos envolvidos no cuidar dessas crianças, especialmente com o aumento da sobrevida relatada em crianças de baixo peso e crianças com anomalias cardíacas [ 3-5,16 ].</a:t>
            </a:r>
            <a:endParaRPr sz="3000">
              <a:solidFill>
                <a:srgbClr val="000000"/>
              </a:solidFill>
            </a:endParaRPr>
          </a:p>
          <a:p>
            <a:pPr marL="551178" indent="-551178" algn="just" defTabSz="490727" eaLnBrk="1" fontAlgn="auto" hangingPunct="1">
              <a:spcBef>
                <a:spcPts val="3000"/>
              </a:spcBef>
              <a:spcAft>
                <a:spcPts val="0"/>
              </a:spcAft>
              <a:defRPr sz="1800">
                <a:solidFill>
                  <a:srgbClr val="000000"/>
                </a:solidFill>
              </a:defRPr>
            </a:pPr>
            <a:r>
              <a:rPr sz="3000"/>
              <a:t>Os desafios continuam em relação à ligadura da fístula e restauração da continuidade do esôfago, com consequências fisiológicas e complicações cirúrgicas a curto e longo prazo [1-5] .</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Shape 141"/>
          <p:cNvSpPr>
            <a:spLocks noGrp="1"/>
          </p:cNvSpPr>
          <p:nvPr>
            <p:ph type="body" idx="1"/>
          </p:nvPr>
        </p:nvSpPr>
        <p:spPr/>
        <p:txBody>
          <a:bodyPr>
            <a:normAutofit/>
          </a:bodyPr>
          <a:lstStyle/>
          <a:p>
            <a:pPr marL="439738" indent="-439738" algn="just" defTabSz="438150" eaLnBrk="1" hangingPunct="1">
              <a:lnSpc>
                <a:spcPct val="90000"/>
              </a:lnSpc>
              <a:spcBef>
                <a:spcPts val="2700"/>
              </a:spcBef>
            </a:pPr>
            <a:r>
              <a:rPr lang="pt-BR" sz="2700" smtClean="0"/>
              <a:t>Os médicos envolvidos com os cuidados destes pacientes também precisam estar ciente dos problemas que podem resultar ao desenvolvimento neurológico, mesmo naqueles pacientes sem comorbidades significativas; podendo estar associados à patologia de base, consequência da sedoanalgesia, intervenções médicas e/ou cirúrgica [6,7,12].</a:t>
            </a:r>
            <a:endParaRPr lang="pt-BR" sz="2700" smtClean="0">
              <a:solidFill>
                <a:srgbClr val="000000"/>
              </a:solidFill>
            </a:endParaRPr>
          </a:p>
          <a:p>
            <a:pPr marL="439738" indent="-439738" algn="just" defTabSz="438150" eaLnBrk="1" hangingPunct="1">
              <a:lnSpc>
                <a:spcPct val="90000"/>
              </a:lnSpc>
              <a:spcBef>
                <a:spcPts val="2700"/>
              </a:spcBef>
            </a:pPr>
            <a:r>
              <a:rPr lang="pt-BR" sz="2700" smtClean="0"/>
              <a:t>Esse conhecimento continua sendo importante, não só pelas informações sobre melhorias nos cuidados, como também para aconselhar os pais adequadamente. </a:t>
            </a:r>
            <a:endParaRPr lang="pt-BR" sz="2700" smtClean="0">
              <a:solidFill>
                <a:srgbClr val="000000"/>
              </a:solidFill>
            </a:endParaRPr>
          </a:p>
          <a:p>
            <a:pPr marL="439738" indent="-439738" algn="just" defTabSz="438150" eaLnBrk="1" hangingPunct="1">
              <a:lnSpc>
                <a:spcPct val="90000"/>
              </a:lnSpc>
              <a:spcBef>
                <a:spcPts val="2700"/>
              </a:spcBef>
            </a:pPr>
            <a:r>
              <a:rPr lang="pt-BR" sz="2700" smtClean="0"/>
              <a:t>No estudo anterior com RNs que necessitaram de cirurgia nas primeiras semanas de vida foi encontrada diferença estatisticamente significativa nos resultados do desenvolvimento neurológico com 1 ano de idade [7]. </a:t>
            </a:r>
            <a:endParaRPr lang="pt-BR" sz="2700" smtClean="0">
              <a:solidFill>
                <a:srgbClr val="000000"/>
              </a:solidFill>
            </a:endParaRPr>
          </a:p>
          <a:p>
            <a:pPr marL="439738" indent="-439738" algn="just" defTabSz="438150" eaLnBrk="1" hangingPunct="1">
              <a:lnSpc>
                <a:spcPct val="90000"/>
              </a:lnSpc>
              <a:spcBef>
                <a:spcPts val="2700"/>
              </a:spcBef>
            </a:pPr>
            <a:r>
              <a:rPr lang="pt-BR" sz="2700" smtClean="0"/>
              <a:t>Esses resultados talvez possam ser esperados tanto em crianças que necessitam de cirurgia para grandes anomalias congênitas como nos lactentes relativamente saudáveis ​​que necessitam de cirurgia relativamente menor,  como estenose pilórica [11,17].</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a:spLocks noGrp="1"/>
          </p:cNvSpPr>
          <p:nvPr>
            <p:ph type="body" idx="1"/>
          </p:nvPr>
        </p:nvSpPr>
        <p:spPr/>
        <p:txBody>
          <a:bodyPr>
            <a:normAutofit lnSpcReduction="10000"/>
          </a:bodyPr>
          <a:lstStyle/>
          <a:p>
            <a:pPr marL="477687" indent="-477687" algn="just" defTabSz="455674" eaLnBrk="1" fontAlgn="auto" hangingPunct="1">
              <a:spcBef>
                <a:spcPts val="2800"/>
              </a:spcBef>
              <a:spcAft>
                <a:spcPts val="0"/>
              </a:spcAft>
              <a:defRPr sz="1800">
                <a:solidFill>
                  <a:srgbClr val="000000"/>
                </a:solidFill>
              </a:defRPr>
            </a:pPr>
            <a:r>
              <a:rPr sz="2800"/>
              <a:t>Este estudo demonstrou que no momento parece que os déficits podem de fato melhorarem com o tempo e não conduzem a problemas funcionais a longo prazo . </a:t>
            </a:r>
            <a:endParaRPr sz="2800">
              <a:solidFill>
                <a:srgbClr val="000000"/>
              </a:solidFill>
            </a:endParaRPr>
          </a:p>
          <a:p>
            <a:pPr marL="477687" indent="-477687" algn="just" defTabSz="455674" eaLnBrk="1" fontAlgn="auto" hangingPunct="1">
              <a:spcBef>
                <a:spcPts val="2800"/>
              </a:spcBef>
              <a:spcAft>
                <a:spcPts val="0"/>
              </a:spcAft>
              <a:defRPr sz="1800">
                <a:solidFill>
                  <a:srgbClr val="000000"/>
                </a:solidFill>
              </a:defRPr>
            </a:pPr>
            <a:r>
              <a:rPr sz="2800"/>
              <a:t>Esta constatação converge com resultados de um grupo mais amplo de lactentes prospectivamente inscritos em um estudo de base populacional que necessitaram de cirurgia dentro dos primeiros 90 dias de vida [8] . </a:t>
            </a:r>
            <a:endParaRPr sz="2800">
              <a:solidFill>
                <a:srgbClr val="000000"/>
              </a:solidFill>
            </a:endParaRPr>
          </a:p>
          <a:p>
            <a:pPr marL="477687" indent="-477687" algn="just" defTabSz="455674" eaLnBrk="1" fontAlgn="auto" hangingPunct="1">
              <a:spcBef>
                <a:spcPts val="2800"/>
              </a:spcBef>
              <a:spcAft>
                <a:spcPts val="0"/>
              </a:spcAft>
              <a:defRPr sz="1800">
                <a:solidFill>
                  <a:srgbClr val="000000"/>
                </a:solidFill>
              </a:defRPr>
            </a:pPr>
            <a:r>
              <a:rPr sz="2800"/>
              <a:t>Em parte, os resultados encorajadores observados nos pacientes AE/ FTE do estudo podem terem sido devido ao estudo minucioso e a um grupo selecionado que teve uma intervenção precoce reforçada [ 8,14 ]. </a:t>
            </a:r>
            <a:endParaRPr sz="2800">
              <a:solidFill>
                <a:srgbClr val="000000"/>
              </a:solidFill>
            </a:endParaRPr>
          </a:p>
          <a:p>
            <a:pPr marL="477687" indent="-477687" algn="just" defTabSz="455674" eaLnBrk="1" fontAlgn="auto" hangingPunct="1">
              <a:spcBef>
                <a:spcPts val="2800"/>
              </a:spcBef>
              <a:spcAft>
                <a:spcPts val="0"/>
              </a:spcAft>
              <a:defRPr sz="1800">
                <a:solidFill>
                  <a:srgbClr val="000000"/>
                </a:solidFill>
              </a:defRPr>
            </a:pPr>
            <a:r>
              <a:rPr sz="2800"/>
              <a:t>Esta conclusão seria provavelmente pela diferença em relação aos resultados de comunicação receptiva observadas no grupo do estudo. Embora, um recente estudo destacou que as crianças em idade escolar demonstram deficiências intelectual e acadêmicas que não foram aparentemente observadas na primeira infância [18].</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Shape 145"/>
          <p:cNvSpPr>
            <a:spLocks noGrp="1"/>
          </p:cNvSpPr>
          <p:nvPr>
            <p:ph type="body" idx="1"/>
          </p:nvPr>
        </p:nvSpPr>
        <p:spPr/>
        <p:txBody>
          <a:bodyPr>
            <a:normAutofit/>
          </a:bodyPr>
          <a:lstStyle/>
          <a:p>
            <a:pPr marL="525463" indent="-525463" algn="just" defTabSz="482600" eaLnBrk="1" hangingPunct="1">
              <a:lnSpc>
                <a:spcPct val="90000"/>
              </a:lnSpc>
              <a:spcBef>
                <a:spcPts val="2900"/>
              </a:spcBef>
            </a:pPr>
            <a:r>
              <a:rPr lang="pt-BR" sz="2800" smtClean="0"/>
              <a:t>As limitações deste estudo incluem: o número pequeno de pacientes com AE/ FTE, a perda de 6 pacientes no </a:t>
            </a:r>
            <a:r>
              <a:rPr lang="pt-BR" sz="2800" i="1" smtClean="0"/>
              <a:t>follow-up</a:t>
            </a:r>
            <a:r>
              <a:rPr lang="pt-BR" sz="2800" smtClean="0"/>
              <a:t>, sendo a maioria por causa de mudança para outro estado ou um local mais distante. </a:t>
            </a:r>
            <a:endParaRPr lang="pt-BR" sz="2800" smtClean="0">
              <a:solidFill>
                <a:srgbClr val="000000"/>
              </a:solidFill>
            </a:endParaRPr>
          </a:p>
          <a:p>
            <a:pPr marL="525463" indent="-525463" algn="just" defTabSz="482600" eaLnBrk="1" hangingPunct="1">
              <a:lnSpc>
                <a:spcPct val="90000"/>
              </a:lnSpc>
              <a:spcBef>
                <a:spcPts val="2900"/>
              </a:spcBef>
            </a:pPr>
            <a:r>
              <a:rPr lang="pt-BR" sz="2800" smtClean="0"/>
              <a:t>Talvez, diferenças maiores teriam sido encontradas neste subgrupo devido às dificuldades das famílias no seguimento aos serviços de apoio adequados. </a:t>
            </a:r>
            <a:endParaRPr lang="pt-BR" sz="2800" smtClean="0">
              <a:solidFill>
                <a:srgbClr val="000000"/>
              </a:solidFill>
            </a:endParaRPr>
          </a:p>
          <a:p>
            <a:pPr marL="525463" indent="-525463" algn="just" defTabSz="482600" eaLnBrk="1" hangingPunct="1">
              <a:lnSpc>
                <a:spcPct val="90000"/>
              </a:lnSpc>
              <a:spcBef>
                <a:spcPts val="2900"/>
              </a:spcBef>
            </a:pPr>
            <a:r>
              <a:rPr lang="pt-BR" sz="2800" smtClean="0"/>
              <a:t>Idealmente, recomenda-se que todas as crianças cirúrgicas devem ser acompanhadas nos ambulatórios de </a:t>
            </a:r>
            <a:r>
              <a:rPr lang="pt-BR" sz="2800" i="1" smtClean="0"/>
              <a:t>follow-up</a:t>
            </a:r>
            <a:r>
              <a:rPr lang="pt-BR" sz="2800" smtClean="0"/>
              <a:t> [ 7,11,19 ]. </a:t>
            </a:r>
            <a:endParaRPr lang="pt-BR" sz="2800" smtClean="0">
              <a:solidFill>
                <a:srgbClr val="000000"/>
              </a:solidFill>
            </a:endParaRPr>
          </a:p>
          <a:p>
            <a:pPr marL="525463" indent="-525463" algn="just" defTabSz="482600" eaLnBrk="1" hangingPunct="1">
              <a:lnSpc>
                <a:spcPct val="90000"/>
              </a:lnSpc>
              <a:spcBef>
                <a:spcPts val="2900"/>
              </a:spcBef>
            </a:pPr>
            <a:r>
              <a:rPr lang="pt-BR" sz="2800" smtClean="0"/>
              <a:t>Apesar dos recursos limitados, é necessário um acompanhamento a longo prazo mais adequado para sub-populações de crianças de alto risco, como aqueles com AE/ FTE, para que as necessidades específicas de acompanhamento e intervenção precoce possam ser esclarecidas. </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Shape 147"/>
          <p:cNvSpPr>
            <a:spLocks noGrp="1"/>
          </p:cNvSpPr>
          <p:nvPr>
            <p:ph type="title"/>
          </p:nvPr>
        </p:nvSpPr>
        <p:spPr>
          <a:xfrm>
            <a:off x="787400" y="255588"/>
            <a:ext cx="11430000" cy="2438400"/>
          </a:xfrm>
        </p:spPr>
        <p:txBody>
          <a:bodyPr/>
          <a:lstStyle/>
          <a:p>
            <a:pPr eaLnBrk="1" fontAlgn="auto" hangingPunct="1">
              <a:spcBef>
                <a:spcPts val="0"/>
              </a:spcBef>
              <a:spcAft>
                <a:spcPts val="0"/>
              </a:spcAft>
              <a:defRPr sz="1800">
                <a:solidFill>
                  <a:srgbClr val="000000"/>
                </a:solidFill>
                <a:effectLst/>
              </a:defRPr>
            </a:pPr>
            <a:r>
              <a:t>CONCLUSÃO</a:t>
            </a:r>
          </a:p>
        </p:txBody>
      </p:sp>
      <p:sp>
        <p:nvSpPr>
          <p:cNvPr id="148" name="Shape 148"/>
          <p:cNvSpPr>
            <a:spLocks noGrp="1"/>
          </p:cNvSpPr>
          <p:nvPr>
            <p:ph type="body" idx="1"/>
          </p:nvPr>
        </p:nvSpPr>
        <p:spPr>
          <a:xfrm>
            <a:off x="787400" y="2768600"/>
            <a:ext cx="11430000" cy="5716588"/>
          </a:xfrm>
        </p:spPr>
        <p:txBody>
          <a:bodyPr>
            <a:normAutofit lnSpcReduction="10000"/>
          </a:bodyPr>
          <a:lstStyle/>
          <a:p>
            <a:pPr marL="755650" indent="-755650" algn="just" defTabSz="577850" eaLnBrk="1" hangingPunct="1">
              <a:lnSpc>
                <a:spcPct val="90000"/>
              </a:lnSpc>
              <a:spcBef>
                <a:spcPts val="3500"/>
              </a:spcBef>
            </a:pPr>
            <a:r>
              <a:rPr lang="pt-BR" smtClean="0"/>
              <a:t>Cirurgiões pediátricos, anestesistas e neonatologistas responsáveis pelo cuidado desse grupo de pacientes podem ter certeza de que a maioria das crianças com AE/ FTE serão agora não apenas sobreviventes, mas também avaliados em relação ao desenvolvimento neurológico, utilizando uma escala objetiva aos 3 anos de idade. </a:t>
            </a:r>
            <a:endParaRPr lang="pt-BR" smtClean="0">
              <a:solidFill>
                <a:srgbClr val="000000"/>
              </a:solidFill>
            </a:endParaRPr>
          </a:p>
          <a:p>
            <a:pPr marL="755650" indent="-755650" algn="just" defTabSz="577850" eaLnBrk="1" hangingPunct="1">
              <a:lnSpc>
                <a:spcPct val="90000"/>
              </a:lnSpc>
              <a:spcBef>
                <a:spcPts val="3500"/>
              </a:spcBef>
            </a:pPr>
            <a:r>
              <a:rPr lang="pt-BR" smtClean="0"/>
              <a:t>O </a:t>
            </a:r>
            <a:r>
              <a:rPr lang="pt-BR" i="1" smtClean="0"/>
              <a:t>follow-up</a:t>
            </a:r>
            <a:r>
              <a:rPr lang="pt-BR" smtClean="0"/>
              <a:t> a longo prazo deve ser mantido durante a infância para determinar quaisquer alterações acadêmicas posteriores.</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p:cNvPicPr>
            <a:picLocks noChangeAspect="1" noChangeArrowheads="1"/>
          </p:cNvPicPr>
          <p:nvPr/>
        </p:nvPicPr>
        <p:blipFill>
          <a:blip r:embed="rId2"/>
          <a:srcRect/>
          <a:stretch>
            <a:fillRect/>
          </a:stretch>
        </p:blipFill>
        <p:spPr bwMode="auto">
          <a:xfrm>
            <a:off x="511175" y="1765300"/>
            <a:ext cx="12295188" cy="6016625"/>
          </a:xfrm>
          <a:prstGeom prst="rect">
            <a:avLst/>
          </a:prstGeom>
          <a:noFill/>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p:cNvPicPr>
            <a:picLocks noChangeAspect="1" noChangeArrowheads="1"/>
          </p:cNvPicPr>
          <p:nvPr/>
        </p:nvPicPr>
        <p:blipFill>
          <a:blip r:embed="rId2"/>
          <a:srcRect/>
          <a:stretch>
            <a:fillRect/>
          </a:stretch>
        </p:blipFill>
        <p:spPr bwMode="auto">
          <a:xfrm>
            <a:off x="319088" y="220663"/>
            <a:ext cx="7539037" cy="4259262"/>
          </a:xfrm>
          <a:prstGeom prst="rect">
            <a:avLst/>
          </a:prstGeom>
          <a:noFill/>
        </p:spPr>
      </p:pic>
      <p:pic>
        <p:nvPicPr>
          <p:cNvPr id="83973" name="Picture 5"/>
          <p:cNvPicPr>
            <a:picLocks noChangeAspect="1" noChangeArrowheads="1"/>
          </p:cNvPicPr>
          <p:nvPr/>
        </p:nvPicPr>
        <p:blipFill>
          <a:blip r:embed="rId3"/>
          <a:srcRect/>
          <a:stretch>
            <a:fillRect/>
          </a:stretch>
        </p:blipFill>
        <p:spPr bwMode="auto">
          <a:xfrm>
            <a:off x="6842125" y="4108450"/>
            <a:ext cx="5940425" cy="5487988"/>
          </a:xfrm>
          <a:prstGeom prst="rect">
            <a:avLst/>
          </a:prstGeom>
          <a:noFill/>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Shape 150"/>
          <p:cNvSpPr>
            <a:spLocks noGrp="1"/>
          </p:cNvSpPr>
          <p:nvPr>
            <p:ph type="title"/>
          </p:nvPr>
        </p:nvSpPr>
        <p:spPr>
          <a:xfrm>
            <a:off x="-5299075" y="209550"/>
            <a:ext cx="11430000" cy="2438400"/>
          </a:xfrm>
        </p:spPr>
        <p:txBody>
          <a:bodyPr vert="horz" wrap="square" numCol="1" anchorCtr="0" compatLnSpc="1">
            <a:prstTxWarp prst="textNoShape">
              <a:avLst/>
            </a:prstTxWarp>
          </a:bodyPr>
          <a:lstStyle/>
          <a:p>
            <a:pPr marL="342900" indent="-342900" algn="r" eaLnBrk="1" hangingPunct="1"/>
            <a:r>
              <a:rPr lang="pt-BR" smtClean="0">
                <a:effectLst>
                  <a:outerShdw blurRad="38100" dist="38100" dir="2700000" algn="tl">
                    <a:srgbClr val="C0C0C0"/>
                  </a:outerShdw>
                </a:effectLst>
              </a:rPr>
              <a:t>OBRIGADA.</a:t>
            </a:r>
          </a:p>
        </p:txBody>
      </p:sp>
      <p:pic>
        <p:nvPicPr>
          <p:cNvPr id="41989" name="Picture 5"/>
          <p:cNvPicPr>
            <a:picLocks noChangeAspect="1" noChangeArrowheads="1"/>
          </p:cNvPicPr>
          <p:nvPr/>
        </p:nvPicPr>
        <p:blipFill>
          <a:blip r:embed="rId2" cstate="print">
            <a:lum bright="-6000" contrast="12000"/>
          </a:blip>
          <a:srcRect/>
          <a:stretch>
            <a:fillRect/>
          </a:stretch>
        </p:blipFill>
        <p:spPr bwMode="auto">
          <a:xfrm>
            <a:off x="1930400" y="2062163"/>
            <a:ext cx="10360025" cy="5638800"/>
          </a:xfrm>
          <a:prstGeom prst="rect">
            <a:avLst/>
          </a:prstGeom>
          <a:noFill/>
          <a:ln w="9525">
            <a:noFill/>
            <a:miter lim="800000"/>
            <a:headEnd/>
            <a:tailEnd/>
          </a:ln>
          <a:effectLst/>
        </p:spPr>
      </p:pic>
      <p:sp>
        <p:nvSpPr>
          <p:cNvPr id="41990" name="Text Box 6"/>
          <p:cNvSpPr txBox="1">
            <a:spLocks noChangeArrowheads="1"/>
          </p:cNvSpPr>
          <p:nvPr/>
        </p:nvSpPr>
        <p:spPr bwMode="auto">
          <a:xfrm>
            <a:off x="1971675" y="7910513"/>
            <a:ext cx="10367963" cy="822325"/>
          </a:xfrm>
          <a:prstGeom prst="rect">
            <a:avLst/>
          </a:prstGeom>
          <a:noFill/>
          <a:ln w="9525">
            <a:noFill/>
            <a:miter lim="800000"/>
            <a:headEnd/>
            <a:tailEnd/>
          </a:ln>
          <a:effectLst/>
        </p:spPr>
        <p:txBody>
          <a:bodyPr>
            <a:spAutoFit/>
          </a:bodyPr>
          <a:lstStyle/>
          <a:p>
            <a:pPr algn="ctr"/>
            <a:r>
              <a:rPr lang="pt-BR" sz="2400">
                <a:solidFill>
                  <a:srgbClr val="0000FF"/>
                </a:solidFill>
                <a:latin typeface="Arial" pitchFamily="34" charset="0"/>
                <a:cs typeface="Arial" pitchFamily="34" charset="0"/>
              </a:rPr>
              <a:t>Drs. Gustavo Borela, Carolina,Paulo R. Margotto, Fernanda Arane e Kate Lima</a:t>
            </a:r>
          </a:p>
        </p:txBody>
      </p:sp>
    </p:spTree>
  </p:cSld>
  <p:clrMapOvr>
    <a:masterClrMapping/>
  </p:clrMapOvr>
  <p:transition spd="med"/>
</p:sld>
</file>

<file path=ppt/theme/theme1.xml><?xml version="1.0" encoding="utf-8"?>
<a:theme xmlns:a="http://schemas.openxmlformats.org/drawingml/2006/main" name="Default">
  <a:themeElements>
    <a:clrScheme name="Default">
      <a:dk1>
        <a:srgbClr val="5E5E5E"/>
      </a:dk1>
      <a:lt1>
        <a:srgbClr val="FFFFFF"/>
      </a:lt1>
      <a:dk2>
        <a:srgbClr val="A7A7A7"/>
      </a:dk2>
      <a:lt2>
        <a:srgbClr val="535353"/>
      </a:lt2>
      <a:accent1>
        <a:srgbClr val="87AEC1"/>
      </a:accent1>
      <a:accent2>
        <a:srgbClr val="D6BB9E"/>
      </a:accent2>
      <a:accent3>
        <a:srgbClr val="CC7A69"/>
      </a:accent3>
      <a:accent4>
        <a:srgbClr val="EAAB5C"/>
      </a:accent4>
      <a:accent5>
        <a:srgbClr val="98C8C6"/>
      </a:accent5>
      <a:accent6>
        <a:srgbClr val="C3CD8B"/>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5E0033"/>
        </a:solidFill>
        <a:ln w="25400" cap="flat">
          <a:solidFill>
            <a:srgbClr val="87AEC1"/>
          </a:solidFill>
          <a:prstDash val="solid"/>
          <a:bevel/>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87AEC1"/>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87AEC1"/>
      </a:accent1>
      <a:accent2>
        <a:srgbClr val="D6BB9E"/>
      </a:accent2>
      <a:accent3>
        <a:srgbClr val="CC7A69"/>
      </a:accent3>
      <a:accent4>
        <a:srgbClr val="EAAB5C"/>
      </a:accent4>
      <a:accent5>
        <a:srgbClr val="98C8C6"/>
      </a:accent5>
      <a:accent6>
        <a:srgbClr val="C3CD8B"/>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5E0033"/>
        </a:solidFill>
        <a:ln w="25400" cap="flat">
          <a:solidFill>
            <a:srgbClr val="87AEC1"/>
          </a:solidFill>
          <a:prstDash val="solid"/>
          <a:bevel/>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87AEC1"/>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5E5E5E"/>
            </a:solidFill>
            <a:effectLst/>
            <a:uFillTx/>
            <a:latin typeface="Baskerville"/>
            <a:ea typeface="Baskerville"/>
            <a:cs typeface="Baskerville"/>
            <a:sym typeface="Baskervill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144</TotalTime>
  <Words>1577</Words>
  <Application>Microsoft Office PowerPoint</Application>
  <PresentationFormat>Personalizar</PresentationFormat>
  <Paragraphs>61</Paragraphs>
  <Slides>16</Slides>
  <Notes>0</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16</vt:i4>
      </vt:variant>
    </vt:vector>
  </HeadingPairs>
  <TitlesOfParts>
    <vt:vector size="22" baseType="lpstr">
      <vt:lpstr>Baskerville</vt:lpstr>
      <vt:lpstr>Arial</vt:lpstr>
      <vt:lpstr>Hoefler Text</vt:lpstr>
      <vt:lpstr>Helvetica Neue</vt:lpstr>
      <vt:lpstr>Palatino</vt:lpstr>
      <vt:lpstr>Default</vt:lpstr>
      <vt:lpstr>Slide 1</vt:lpstr>
      <vt:lpstr>Introdução</vt:lpstr>
      <vt:lpstr>Slide 3</vt:lpstr>
      <vt:lpstr>Slide 4</vt:lpstr>
      <vt:lpstr>MÉTODO</vt:lpstr>
      <vt:lpstr>Avaliação de desenvolvimento</vt:lpstr>
      <vt:lpstr>RESULTADO</vt:lpstr>
      <vt:lpstr>Slide 8</vt:lpstr>
      <vt:lpstr>DISCUSSÃO</vt:lpstr>
      <vt:lpstr>Slide 10</vt:lpstr>
      <vt:lpstr>Slide 11</vt:lpstr>
      <vt:lpstr>Slide 12</vt:lpstr>
      <vt:lpstr>CONCLUSÃO</vt:lpstr>
      <vt:lpstr>Slide 14</vt:lpstr>
      <vt:lpstr>Slide 15</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dc:creator>
  <cp:lastModifiedBy>Paulo</cp:lastModifiedBy>
  <cp:revision>7</cp:revision>
  <dcterms:modified xsi:type="dcterms:W3CDTF">2016-08-11T18:08:43Z</dcterms:modified>
</cp:coreProperties>
</file>