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1" r:id="rId13"/>
    <p:sldId id="269" r:id="rId14"/>
    <p:sldId id="272" r:id="rId15"/>
    <p:sldId id="270" r:id="rId16"/>
    <p:sldId id="271" r:id="rId17"/>
    <p:sldId id="273" r:id="rId18"/>
    <p:sldId id="274" r:id="rId19"/>
    <p:sldId id="275" r:id="rId20"/>
    <p:sldId id="276" r:id="rId21"/>
    <p:sldId id="288" r:id="rId22"/>
    <p:sldId id="283" r:id="rId23"/>
    <p:sldId id="284" r:id="rId24"/>
    <p:sldId id="285" r:id="rId25"/>
    <p:sldId id="286" r:id="rId26"/>
    <p:sldId id="287" r:id="rId27"/>
    <p:sldId id="277" r:id="rId28"/>
    <p:sldId id="278" r:id="rId29"/>
    <p:sldId id="279" r:id="rId30"/>
    <p:sldId id="280" r:id="rId31"/>
    <p:sldId id="281" r:id="rId3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76" autoAdjust="0"/>
    <p:restoredTop sz="94660"/>
  </p:normalViewPr>
  <p:slideViewPr>
    <p:cSldViewPr>
      <p:cViewPr varScale="1">
        <p:scale>
          <a:sx n="84" d="100"/>
          <a:sy n="84" d="100"/>
        </p:scale>
        <p:origin x="-1757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EF11-AFF0-467B-B5BC-9648EC604D17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2D1EC-F21C-4F14-8219-4AB4BAA39D8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E407-8707-47C2-91FB-4455B36FC659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487C1-52DD-461D-A14B-49C9A3C438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B7E52-B4AD-4D58-A5DB-8DA876410C94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7BE3F-FC2A-4560-A264-E80C2E9D92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9FE0E-3CC1-4C7A-9310-AFB9F20EE5AA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C4BB6-C11F-45FC-A4DC-DD51C349417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4B226-68C0-4EDD-A7E8-90A38B6CA501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D2502-CE49-4E3C-847C-E7775F8C63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82B4D-6F89-49BC-A765-EEEEB0399AD7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5E348-0E53-44CC-9721-67547CAE6E4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E0D66-2191-4002-ADCB-6798591ACCCF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63134-8D5F-45E2-8BA5-E50EA791F8D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CE51A-D35D-4D85-A41C-0A88845DE2EA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5E876-A1D2-4B01-BCA7-99B06DBD04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8B309-5F74-461B-9EAD-B11C2C06B397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59554-3F5A-4DD1-A4BC-8EEDD5A05F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24C6E-11AA-4493-81CE-EB6E2982F509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1A892-F636-44C9-BBB7-9BCF75AA12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61E04-81C1-45BE-8695-D04F33686744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F24A4-BF80-4D85-A1C4-B7269D892F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419249-4E47-43C0-AE31-F4866EA695CF}" type="datetimeFigureOut">
              <a:rPr lang="pt-BR"/>
              <a:pPr>
                <a:defRPr/>
              </a:pPr>
              <a:t>24/02/2014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C9B24F-C9D2-458A-AA47-713DD99A9A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22" r:id="rId5"/>
    <p:sldLayoutId id="2147483717" r:id="rId6"/>
    <p:sldLayoutId id="2147483716" r:id="rId7"/>
    <p:sldLayoutId id="2147483723" r:id="rId8"/>
    <p:sldLayoutId id="2147483715" r:id="rId9"/>
    <p:sldLayoutId id="2147483714" r:id="rId10"/>
    <p:sldLayoutId id="214748371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hyperlink" Target="http://www.paulomarg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tresia%20de%20esofago.ppt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ATRESIA%20DE%20ESOFAGO-2009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paulomargotto.com.br/documentos/Atresia%20de%20esofago.pp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paulomargotto.com.br/documentos/Atresia-%20de-Esofago.ppt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4213" y="1484313"/>
            <a:ext cx="7848600" cy="19272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cap="none" dirty="0" err="1" smtClean="0">
                <a:solidFill>
                  <a:srgbClr val="0070C0"/>
                </a:solidFill>
              </a:rPr>
              <a:t>Complicações</a:t>
            </a:r>
            <a:r>
              <a:rPr lang="en-US" sz="2000" b="1" cap="none" dirty="0" smtClean="0">
                <a:solidFill>
                  <a:srgbClr val="0070C0"/>
                </a:solidFill>
              </a:rPr>
              <a:t>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respiratórias</a:t>
            </a:r>
            <a:r>
              <a:rPr lang="en-US" sz="2000" b="1" cap="none" dirty="0" smtClean="0">
                <a:solidFill>
                  <a:srgbClr val="0070C0"/>
                </a:solidFill>
              </a:rPr>
              <a:t> a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longo</a:t>
            </a:r>
            <a:r>
              <a:rPr lang="en-US" sz="2000" b="1" cap="none" dirty="0" smtClean="0">
                <a:solidFill>
                  <a:srgbClr val="0070C0"/>
                </a:solidFill>
              </a:rPr>
              <a:t>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prazo</a:t>
            </a:r>
            <a:r>
              <a:rPr lang="en-US" sz="2000" b="1" cap="none" dirty="0" smtClean="0">
                <a:solidFill>
                  <a:srgbClr val="0070C0"/>
                </a:solidFill>
              </a:rPr>
              <a:t> da atresia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congênita</a:t>
            </a:r>
            <a:r>
              <a:rPr lang="en-US" sz="2000" b="1" cap="none" dirty="0" smtClean="0">
                <a:solidFill>
                  <a:srgbClr val="0070C0"/>
                </a:solidFill>
              </a:rPr>
              <a:t> de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esôfago</a:t>
            </a:r>
            <a:r>
              <a:rPr lang="en-US" sz="2000" b="1" cap="none" dirty="0" smtClean="0">
                <a:solidFill>
                  <a:srgbClr val="0070C0"/>
                </a:solidFill>
              </a:rPr>
              <a:t> com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ou</a:t>
            </a:r>
            <a:r>
              <a:rPr lang="en-US" sz="2000" b="1" cap="none" dirty="0" smtClean="0">
                <a:solidFill>
                  <a:srgbClr val="0070C0"/>
                </a:solidFill>
              </a:rPr>
              <a:t>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sem</a:t>
            </a:r>
            <a:r>
              <a:rPr lang="en-US" sz="2000" b="1" cap="none" dirty="0" smtClean="0">
                <a:solidFill>
                  <a:srgbClr val="0070C0"/>
                </a:solidFill>
              </a:rPr>
              <a:t>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fístula</a:t>
            </a:r>
            <a:r>
              <a:rPr lang="en-US" sz="2000" b="1" cap="none" dirty="0" smtClean="0">
                <a:solidFill>
                  <a:srgbClr val="0070C0"/>
                </a:solidFill>
              </a:rPr>
              <a:t>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traqueoesofágica</a:t>
            </a:r>
            <a:r>
              <a:rPr lang="en-US" sz="2000" b="1" cap="none" dirty="0" smtClean="0">
                <a:solidFill>
                  <a:srgbClr val="0070C0"/>
                </a:solidFill>
              </a:rPr>
              <a:t>: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uma</a:t>
            </a:r>
            <a:r>
              <a:rPr lang="en-US" sz="2000" b="1" cap="none" dirty="0" smtClean="0">
                <a:solidFill>
                  <a:srgbClr val="0070C0"/>
                </a:solidFill>
              </a:rPr>
              <a:t> </a:t>
            </a:r>
            <a:r>
              <a:rPr lang="en-US" sz="2000" b="1" cap="none" dirty="0" err="1" smtClean="0">
                <a:solidFill>
                  <a:srgbClr val="0070C0"/>
                </a:solidFill>
              </a:rPr>
              <a:t>atualização</a:t>
            </a:r>
            <a:r>
              <a:rPr lang="en-US" sz="2000" cap="none" dirty="0" smtClean="0">
                <a:solidFill>
                  <a:schemeClr val="tx1"/>
                </a:solidFill>
              </a:rPr>
              <a:t/>
            </a:r>
            <a:br>
              <a:rPr lang="en-US" sz="2000" cap="none" dirty="0" smtClean="0">
                <a:solidFill>
                  <a:schemeClr val="tx1"/>
                </a:solidFill>
              </a:rPr>
            </a:br>
            <a:r>
              <a:rPr lang="en-US" sz="1400" i="1" cap="none" dirty="0" smtClean="0">
                <a:solidFill>
                  <a:schemeClr val="tx1"/>
                </a:solidFill>
              </a:rPr>
              <a:t>Long-term respiratory complications of congenital esophageal atresia with or</a:t>
            </a:r>
            <a:br>
              <a:rPr lang="en-US" sz="1400" i="1" cap="none" dirty="0" smtClean="0">
                <a:solidFill>
                  <a:schemeClr val="tx1"/>
                </a:solidFill>
              </a:rPr>
            </a:br>
            <a:r>
              <a:rPr lang="en-US" sz="1400" i="1" cap="none" dirty="0" smtClean="0">
                <a:solidFill>
                  <a:schemeClr val="tx1"/>
                </a:solidFill>
              </a:rPr>
              <a:t>without </a:t>
            </a:r>
            <a:r>
              <a:rPr lang="en-US" sz="1400" i="1" cap="none" dirty="0" err="1" smtClean="0">
                <a:solidFill>
                  <a:schemeClr val="tx1"/>
                </a:solidFill>
              </a:rPr>
              <a:t>tracheoesophageal</a:t>
            </a:r>
            <a:r>
              <a:rPr lang="en-US" sz="1400" i="1" cap="none" dirty="0" smtClean="0">
                <a:solidFill>
                  <a:schemeClr val="tx1"/>
                </a:solidFill>
              </a:rPr>
              <a:t> fistula: an update</a:t>
            </a:r>
            <a:br>
              <a:rPr lang="en-US" sz="1400" i="1" cap="none" dirty="0" smtClean="0">
                <a:solidFill>
                  <a:schemeClr val="tx1"/>
                </a:solidFill>
              </a:rPr>
            </a:br>
            <a:r>
              <a:rPr lang="en-US" sz="1400" i="1" cap="none" dirty="0" smtClean="0">
                <a:solidFill>
                  <a:schemeClr val="tx1"/>
                </a:solidFill>
              </a:rPr>
              <a:t>T. </a:t>
            </a:r>
            <a:r>
              <a:rPr lang="en-US" sz="1400" i="1" cap="none" dirty="0" err="1" smtClean="0">
                <a:solidFill>
                  <a:schemeClr val="tx1"/>
                </a:solidFill>
              </a:rPr>
              <a:t>Kovesi</a:t>
            </a:r>
            <a:r>
              <a:rPr lang="en-US" sz="1400" i="1" cap="none" dirty="0" smtClean="0">
                <a:solidFill>
                  <a:schemeClr val="tx1"/>
                </a:solidFill>
              </a:rPr>
              <a:t/>
            </a:r>
            <a:br>
              <a:rPr lang="en-US" sz="1400" i="1" cap="none" dirty="0" smtClean="0">
                <a:solidFill>
                  <a:schemeClr val="tx1"/>
                </a:solidFill>
              </a:rPr>
            </a:br>
            <a:r>
              <a:rPr lang="en-US" sz="1400" i="1" cap="none" dirty="0" smtClean="0">
                <a:solidFill>
                  <a:schemeClr val="tx1"/>
                </a:solidFill>
              </a:rPr>
              <a:t>Children’s Hospital of Eastern Ontario and the University of Ottawa, Ottawa, Ontario, Canada</a:t>
            </a:r>
            <a:br>
              <a:rPr lang="en-US" sz="1400" i="1" cap="none" dirty="0" smtClean="0">
                <a:solidFill>
                  <a:schemeClr val="tx1"/>
                </a:solidFill>
              </a:rPr>
            </a:br>
            <a:r>
              <a:rPr lang="en-US" sz="1400" i="1" cap="none" dirty="0" smtClean="0"/>
              <a:t>Diseases of the Esophagus2013;26: 413–416</a:t>
            </a:r>
            <a:endParaRPr lang="pt-BR" sz="1400" i="1" cap="none" dirty="0" smtClean="0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900113" y="3933825"/>
            <a:ext cx="6932612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/>
              <a:t>Apresentação:</a:t>
            </a:r>
            <a:r>
              <a:rPr lang="pt-BR">
                <a:solidFill>
                  <a:srgbClr val="57576E"/>
                </a:solidFill>
              </a:rPr>
              <a:t>Priscila Dias Alves</a:t>
            </a:r>
          </a:p>
          <a:p>
            <a:pPr algn="ctr"/>
            <a:r>
              <a:rPr lang="pt-BR">
                <a:solidFill>
                  <a:srgbClr val="57576E"/>
                </a:solidFill>
              </a:rPr>
              <a:t> R4 em UTI Pediátrica UTIP</a:t>
            </a:r>
          </a:p>
          <a:p>
            <a:pPr algn="ctr"/>
            <a:r>
              <a:rPr lang="pt-BR">
                <a:solidFill>
                  <a:srgbClr val="57576E"/>
                </a:solidFill>
              </a:rPr>
              <a:t>Coordenação: Evely Mirella</a:t>
            </a:r>
          </a:p>
          <a:p>
            <a:pPr algn="ctr"/>
            <a:r>
              <a:rPr lang="pt-BR">
                <a:solidFill>
                  <a:srgbClr val="57576E"/>
                </a:solidFill>
                <a:hlinkClick r:id="rId2"/>
              </a:rPr>
              <a:t>www.paulomargtto.com.br</a:t>
            </a:r>
            <a:r>
              <a:rPr lang="pt-BR">
                <a:solidFill>
                  <a:srgbClr val="57576E"/>
                </a:solidFill>
              </a:rPr>
              <a:t> </a:t>
            </a:r>
          </a:p>
          <a:p>
            <a:pPr algn="ctr"/>
            <a:r>
              <a:rPr lang="pt-BR">
                <a:solidFill>
                  <a:srgbClr val="57576E"/>
                </a:solidFill>
              </a:rPr>
              <a:t>Brasília, 7 de dezembro de 2013</a:t>
            </a:r>
          </a:p>
          <a:p>
            <a:pPr algn="ctr"/>
            <a:endParaRPr lang="pt-BR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051050" y="5392738"/>
            <a:ext cx="457200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hlinkClick r:id="rId3"/>
              </a:rPr>
              <a:t>Paulo Roberto Margotto: Neonatologista </a:t>
            </a:r>
            <a:endParaRPr lang="pt-BR" b="1"/>
          </a:p>
          <a:p>
            <a:pPr algn="ctr"/>
            <a:r>
              <a:rPr lang="pt-BR"/>
              <a:t>Paulo Roberto Margotto</a:t>
            </a:r>
          </a:p>
          <a:p>
            <a:pPr algn="ctr"/>
            <a:r>
              <a:rPr lang="pt-BR"/>
              <a:t>Recurso na Internet [LIS ID: lis-LISBR1.1-20733 ] Idioma: Português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718550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Atresia esofágica congênita acompanhada ou não de fístula traqueoesofágica (AE </a:t>
            </a:r>
            <a:r>
              <a:rPr lang="pt-BR" smtClean="0">
                <a:cs typeface="Arial" charset="0"/>
              </a:rPr>
              <a:t>± FTE)</a:t>
            </a:r>
            <a:r>
              <a:rPr lang="pt-BR" smtClean="0"/>
              <a:t> é uma anomalia congênita relativamente comum que apresenta os primeiros sintomas logo após o nascimento.</a:t>
            </a:r>
          </a:p>
          <a:p>
            <a:r>
              <a:rPr lang="pt-BR" smtClean="0"/>
              <a:t>Apesar do reparo cirúrgico precoce há repercussões tardias respiratórias e gastrointestinais</a:t>
            </a:r>
            <a:r>
              <a:rPr lang="pt-BR" baseline="30000" smtClean="0"/>
              <a:t>1</a:t>
            </a:r>
            <a:r>
              <a:rPr lang="pt-BR" smtClean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908050"/>
            <a:ext cx="8435975" cy="6264275"/>
          </a:xfrm>
        </p:spPr>
        <p:txBody>
          <a:bodyPr/>
          <a:lstStyle/>
          <a:p>
            <a:r>
              <a:rPr lang="pt-BR" smtClean="0"/>
              <a:t>Anomalias estruturais podem persistir em traquéia e esôfago mesmo após o reparo cirúrgico da AE </a:t>
            </a:r>
            <a:r>
              <a:rPr lang="pt-BR" smtClean="0">
                <a:cs typeface="Arial" charset="0"/>
              </a:rPr>
              <a:t>± FTE</a:t>
            </a:r>
            <a:r>
              <a:rPr lang="pt-BR" smtClean="0"/>
              <a:t>.</a:t>
            </a:r>
          </a:p>
          <a:p>
            <a:r>
              <a:rPr lang="pt-BR" smtClean="0"/>
              <a:t>Traqueomalácia é comum e pode levar a pneumonias recorrentes.</a:t>
            </a:r>
          </a:p>
          <a:p>
            <a:r>
              <a:rPr lang="pt-BR" smtClean="0"/>
              <a:t>O plexo mioentérico do esôfago é incompleto e isso leva a peristaltismo reduzido podendo estar associado a doença do refluxo gastroesofágico (DRGE).</a:t>
            </a:r>
          </a:p>
          <a:p>
            <a:r>
              <a:rPr lang="pt-BR" smtClean="0"/>
              <a:t>Distúrbio de deglutição, DRGE e recorrência da fístula traqueoesofágica podem levar a infecções recorrente do trato respiratório inferior (IRTRI).</a:t>
            </a:r>
          </a:p>
          <a:p>
            <a:r>
              <a:rPr lang="pt-BR" smtClean="0"/>
              <a:t>Anormalidades da caixa torácica secundárias a toracotomia pode levar a queda na função pulmonar.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mtClean="0"/>
              <a:t>Anormalidades Anatômicas</a:t>
            </a:r>
            <a:endParaRPr lang="pt-BR"/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AE </a:t>
            </a:r>
            <a:r>
              <a:rPr lang="pt-BR" smtClean="0">
                <a:cs typeface="Arial" charset="0"/>
              </a:rPr>
              <a:t>± FTE</a:t>
            </a:r>
            <a:r>
              <a:rPr lang="pt-BR" smtClean="0"/>
              <a:t> frequentemente ocorre como parte da seqência da associação  </a:t>
            </a:r>
            <a:r>
              <a:rPr lang="pt-BR" i="1" smtClean="0"/>
              <a:t>vertebral-anal-cardiac-tracheoesophaeal-renal-limb </a:t>
            </a:r>
            <a:r>
              <a:rPr lang="pt-BR" smtClean="0"/>
              <a:t>– VACTERL</a:t>
            </a:r>
            <a:r>
              <a:rPr lang="pt-BR" baseline="30000" smtClean="0"/>
              <a:t>1</a:t>
            </a:r>
            <a:r>
              <a:rPr lang="pt-BR" smtClean="0"/>
              <a:t>.</a:t>
            </a:r>
          </a:p>
          <a:p>
            <a:r>
              <a:rPr lang="pt-BR" smtClean="0"/>
              <a:t>Estudos sugerem que malformações pulmonares também podem fazer parte da sequência de VACTERL</a:t>
            </a:r>
            <a:r>
              <a:rPr lang="pt-BR" baseline="30000" smtClean="0"/>
              <a:t>6</a:t>
            </a:r>
            <a:r>
              <a:rPr lang="pt-BR" smtClean="0"/>
              <a:t>.</a:t>
            </a:r>
          </a:p>
          <a:p>
            <a:r>
              <a:rPr lang="pt-BR" smtClean="0"/>
              <a:t>Stark et al</a:t>
            </a:r>
            <a:r>
              <a:rPr lang="pt-BR" baseline="30000" smtClean="0"/>
              <a:t>7</a:t>
            </a:r>
            <a:r>
              <a:rPr lang="pt-BR" smtClean="0"/>
              <a:t>, revisaram 28 pacientes com AE </a:t>
            </a:r>
            <a:r>
              <a:rPr lang="pt-BR" smtClean="0">
                <a:cs typeface="Arial" charset="0"/>
              </a:rPr>
              <a:t>± FTE</a:t>
            </a:r>
            <a:r>
              <a:rPr lang="pt-BR" smtClean="0"/>
              <a:t> e malformação pulmonar, sendo que destes 28% apresentam hiploplasia do pulmão direito e 50% aplasia pulmonar.</a:t>
            </a:r>
          </a:p>
          <a:p>
            <a:r>
              <a:rPr lang="pt-BR" smtClean="0"/>
              <a:t>Janjar et al</a:t>
            </a:r>
            <a:r>
              <a:rPr lang="pt-BR" baseline="30000" smtClean="0"/>
              <a:t>4</a:t>
            </a:r>
            <a:r>
              <a:rPr lang="pt-BR" smtClean="0"/>
              <a:t> relataram 10% de hipoplasia ppulmonar (4/41) pacientes com AE </a:t>
            </a:r>
            <a:r>
              <a:rPr lang="pt-BR" smtClean="0">
                <a:cs typeface="Arial" charset="0"/>
              </a:rPr>
              <a:t>± FTE.</a:t>
            </a:r>
            <a:r>
              <a:rPr lang="pt-BR" smtClean="0"/>
              <a:t> </a:t>
            </a:r>
          </a:p>
          <a:p>
            <a:r>
              <a:rPr lang="pt-BR" smtClean="0"/>
              <a:t>Oliveira et al</a:t>
            </a:r>
            <a:r>
              <a:rPr lang="pt-BR" baseline="30000" smtClean="0"/>
              <a:t>8</a:t>
            </a:r>
            <a:r>
              <a:rPr lang="pt-BR" smtClean="0"/>
              <a:t> relataram um caso raro de torção pulmonar após o reparo da AE </a:t>
            </a:r>
            <a:r>
              <a:rPr lang="pt-BR" smtClean="0">
                <a:cs typeface="Arial" charset="0"/>
              </a:rPr>
              <a:t>± FTE.</a:t>
            </a:r>
            <a:r>
              <a:rPr lang="pt-BR" smtClean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352550"/>
            <a:ext cx="8218487" cy="5505450"/>
          </a:xfrm>
        </p:spPr>
        <p:txBody>
          <a:bodyPr/>
          <a:lstStyle/>
          <a:p>
            <a:r>
              <a:rPr lang="pt-BR" smtClean="0"/>
              <a:t>Uma </a:t>
            </a:r>
            <a:r>
              <a:rPr lang="pt-BR" b="1" smtClean="0"/>
              <a:t>bolsa em fundo cego de extensão variável é observada por broncoscopia no local anterior da fístula</a:t>
            </a:r>
            <a:r>
              <a:rPr lang="pt-BR" smtClean="0"/>
              <a:t> (relatado em 11% dos caso de AE </a:t>
            </a:r>
            <a:r>
              <a:rPr lang="pt-BR" smtClean="0">
                <a:cs typeface="Arial" charset="0"/>
              </a:rPr>
              <a:t>± FTE</a:t>
            </a:r>
            <a:r>
              <a:rPr lang="pt-BR" smtClean="0"/>
              <a:t> por Johnson et al</a:t>
            </a:r>
            <a:r>
              <a:rPr lang="pt-BR" baseline="30000" smtClean="0"/>
              <a:t>9</a:t>
            </a:r>
            <a:r>
              <a:rPr lang="pt-BR" smtClean="0"/>
              <a:t>.  As complicações relatadas por estes autores foram tosse crônica em 45% dos casos e  aprisionamento da cânula de traqueostomia. A média de idade foi de 38 meses.</a:t>
            </a:r>
          </a:p>
          <a:p>
            <a:r>
              <a:rPr lang="pt-BR" smtClean="0"/>
              <a:t>Kang et al relataram um caso  com trissomia do 21 e bronquiectasia que apresentou grande bolsa com copiosa com copiosa quantidade de secreções</a:t>
            </a:r>
            <a:r>
              <a:rPr lang="pt-BR" baseline="30000" smtClean="0"/>
              <a:t>10</a:t>
            </a:r>
            <a:r>
              <a:rPr lang="pt-BR" smtClean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90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Traqueomalácia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876800"/>
          </a:xfrm>
        </p:spPr>
        <p:txBody>
          <a:bodyPr/>
          <a:lstStyle/>
          <a:p>
            <a:r>
              <a:rPr lang="pt-BR" dirty="0" err="1" smtClean="0"/>
              <a:t>Traqueomalácia</a:t>
            </a:r>
            <a:r>
              <a:rPr lang="pt-BR" dirty="0" smtClean="0"/>
              <a:t> de significado clínico é comum nestes pacientes com AE </a:t>
            </a:r>
            <a:r>
              <a:rPr lang="pt-BR" dirty="0" smtClean="0">
                <a:cs typeface="Arial" charset="0"/>
              </a:rPr>
              <a:t>± FTE</a:t>
            </a:r>
            <a:r>
              <a:rPr lang="pt-BR" dirty="0" smtClean="0"/>
              <a:t> .</a:t>
            </a:r>
          </a:p>
          <a:p>
            <a:r>
              <a:rPr lang="pt-BR" dirty="0" err="1" smtClean="0"/>
              <a:t>Malmstrim</a:t>
            </a:r>
            <a:r>
              <a:rPr lang="pt-BR" dirty="0" smtClean="0"/>
              <a:t> et al</a:t>
            </a:r>
            <a:r>
              <a:rPr lang="pt-BR" baseline="30000" dirty="0" smtClean="0"/>
              <a:t>2</a:t>
            </a:r>
            <a:r>
              <a:rPr lang="pt-BR" dirty="0" smtClean="0"/>
              <a:t> observaram uma incidência de </a:t>
            </a:r>
            <a:r>
              <a:rPr lang="pt-BR" dirty="0" err="1" smtClean="0"/>
              <a:t>traquemalácia</a:t>
            </a:r>
            <a:r>
              <a:rPr lang="pt-BR" dirty="0" smtClean="0"/>
              <a:t> de 78% neste grupo de gravidade variável; 26% destes pacientes necessitaram de </a:t>
            </a:r>
            <a:r>
              <a:rPr lang="pt-BR" dirty="0" err="1" smtClean="0"/>
              <a:t>aortopexia</a:t>
            </a:r>
            <a:r>
              <a:rPr lang="pt-BR" dirty="0" smtClean="0"/>
              <a:t>. </a:t>
            </a:r>
          </a:p>
          <a:p>
            <a:r>
              <a:rPr lang="pt-BR" dirty="0" smtClean="0"/>
              <a:t>A prevalência de </a:t>
            </a:r>
            <a:r>
              <a:rPr lang="pt-BR" dirty="0" err="1" smtClean="0"/>
              <a:t>traqueomalácia</a:t>
            </a:r>
            <a:r>
              <a:rPr lang="pt-BR" dirty="0" smtClean="0"/>
              <a:t> decresce com a idade (crianças, 29%</a:t>
            </a:r>
            <a:r>
              <a:rPr lang="pt-BR" baseline="30000" dirty="0" smtClean="0"/>
              <a:t>11</a:t>
            </a:r>
            <a:r>
              <a:rPr lang="pt-BR" dirty="0" smtClean="0"/>
              <a:t>;adolescentes,13%</a:t>
            </a:r>
            <a:r>
              <a:rPr lang="pt-BR" baseline="30000" dirty="0" smtClean="0"/>
              <a:t>5</a:t>
            </a:r>
            <a:r>
              <a:rPr lang="pt-BR" dirty="0" smtClean="0"/>
              <a:t>; adultos,10%</a:t>
            </a:r>
            <a:r>
              <a:rPr lang="pt-BR" baseline="30000" dirty="0" smtClean="0"/>
              <a:t>3</a:t>
            </a:r>
            <a:r>
              <a:rPr lang="pt-BR" dirty="0" smtClean="0"/>
              <a:t>.</a:t>
            </a:r>
          </a:p>
          <a:p>
            <a:r>
              <a:rPr lang="pt-BR" dirty="0" smtClean="0"/>
              <a:t>A </a:t>
            </a:r>
            <a:r>
              <a:rPr lang="pt-BR" dirty="0" err="1" smtClean="0"/>
              <a:t>traqueomalácia</a:t>
            </a:r>
            <a:r>
              <a:rPr lang="pt-BR" dirty="0" smtClean="0"/>
              <a:t> </a:t>
            </a:r>
            <a:r>
              <a:rPr lang="pt-BR" dirty="0" err="1" smtClean="0"/>
              <a:t>associo-se</a:t>
            </a:r>
            <a:r>
              <a:rPr lang="pt-BR" dirty="0" smtClean="0"/>
              <a:t> com estenose de esôfago,  recorrência da fístula e hérnia de hiato11.</a:t>
            </a:r>
          </a:p>
          <a:p>
            <a:r>
              <a:rPr lang="pt-BR" dirty="0" err="1" smtClean="0"/>
              <a:t>Pcientes</a:t>
            </a:r>
            <a:r>
              <a:rPr lang="pt-BR" dirty="0" smtClean="0"/>
              <a:t> com recorrentes </a:t>
            </a:r>
            <a:r>
              <a:rPr lang="pt-BR" dirty="0" err="1" smtClean="0"/>
              <a:t>sintpmas</a:t>
            </a:r>
            <a:r>
              <a:rPr lang="pt-BR" dirty="0" smtClean="0"/>
              <a:t> de </a:t>
            </a:r>
            <a:r>
              <a:rPr lang="pt-BR" dirty="0" err="1" smtClean="0"/>
              <a:t>traqueomalácia</a:t>
            </a:r>
            <a:r>
              <a:rPr lang="pt-BR" dirty="0" smtClean="0"/>
              <a:t> tiveram maiores taxas de IRTRI</a:t>
            </a:r>
            <a:r>
              <a:rPr lang="pt-BR" baseline="30000" dirty="0" smtClean="0"/>
              <a:t>5</a:t>
            </a:r>
            <a:r>
              <a:rPr lang="pt-BR" dirty="0" smtClean="0"/>
              <a:t>, diferente de outros autores como </a:t>
            </a:r>
            <a:r>
              <a:rPr lang="pt-BR" dirty="0" err="1" smtClean="0"/>
              <a:t>Sistonem</a:t>
            </a:r>
            <a:r>
              <a:rPr lang="pt-BR" dirty="0" smtClean="0"/>
              <a:t> et al</a:t>
            </a:r>
            <a:r>
              <a:rPr lang="pt-BR" baseline="30000" dirty="0" smtClean="0"/>
              <a:t>3</a:t>
            </a:r>
            <a:r>
              <a:rPr lang="pt-BR" dirty="0" smtClean="0"/>
              <a:t>, embora a história de </a:t>
            </a:r>
            <a:r>
              <a:rPr lang="pt-BR" dirty="0" err="1" smtClean="0"/>
              <a:t>traqueomalácia</a:t>
            </a:r>
            <a:r>
              <a:rPr lang="pt-BR" dirty="0" smtClean="0"/>
              <a:t> associou-se a redução da qualidade de vida (11% versos 6% nos controles).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3600" smtClean="0"/>
              <a:t>Infecções de Trato Respiratório Inferior</a:t>
            </a:r>
            <a:br>
              <a:rPr lang="pt-BR" sz="3600" smtClean="0"/>
            </a:br>
            <a:r>
              <a:rPr lang="pt-BR" sz="3600" smtClean="0"/>
              <a:t>                   (IRTRI)</a:t>
            </a:r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São anormalmente comuns nos pacientes com atresia. </a:t>
            </a:r>
          </a:p>
          <a:p>
            <a:r>
              <a:rPr lang="pt-BR" smtClean="0"/>
              <a:t>82% das crianças mais velhas tiveram ao menos um episódio de pneumonia</a:t>
            </a:r>
            <a:r>
              <a:rPr lang="pt-BR" baseline="30000" smtClean="0"/>
              <a:t>2</a:t>
            </a:r>
            <a:r>
              <a:rPr lang="pt-BR" smtClean="0"/>
              <a:t>.</a:t>
            </a:r>
          </a:p>
          <a:p>
            <a:r>
              <a:rPr lang="pt-BR" smtClean="0"/>
              <a:t>56% dos adultos apresentaram história de pneumonia prévia e 70% bronquite 9 na população, estas ocorrência estão em 20% e 50%, respectivamente)</a:t>
            </a:r>
            <a:r>
              <a:rPr lang="pt-BR" baseline="30000" smtClean="0"/>
              <a:t>3,12</a:t>
            </a:r>
            <a:r>
              <a:rPr lang="pt-BR" smtClean="0"/>
              <a:t>.</a:t>
            </a:r>
          </a:p>
          <a:p>
            <a:r>
              <a:rPr lang="pt-BR" smtClean="0"/>
              <a:t>Tosse persistem em 31% (8% no grupo controle)</a:t>
            </a:r>
          </a:p>
          <a:p>
            <a:r>
              <a:rPr lang="pt-BR" smtClean="0"/>
              <a:t>17% de bronquiectasia, afetando vários lobos</a:t>
            </a:r>
            <a:r>
              <a:rPr lang="pt-BR" baseline="30000" smtClean="0"/>
              <a:t>14</a:t>
            </a:r>
            <a:r>
              <a:rPr lang="pt-BR" smtClean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Câncer</a:t>
            </a:r>
            <a:endParaRPr lang="pt-BR" dirty="0"/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Relatos de câncer esofágico.</a:t>
            </a:r>
          </a:p>
          <a:p>
            <a:r>
              <a:rPr lang="pt-BR" smtClean="0"/>
              <a:t>Paciente de 19anos, com fístula para lobo superior direito, desenvolveu carcinoma de células escamosas traqueal</a:t>
            </a:r>
            <a:r>
              <a:rPr lang="pt-BR" baseline="30000" smtClean="0"/>
              <a:t>15</a:t>
            </a:r>
            <a:r>
              <a:rPr lang="pt-BR" smtClean="0"/>
              <a:t>.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Asma </a:t>
            </a:r>
            <a:r>
              <a:rPr lang="pt-BR" smtClean="0"/>
              <a:t>e Alergias</a:t>
            </a:r>
            <a:endParaRPr lang="pt-BR"/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Essa população tem maior diagnóstico de asma, que pode ser atribuídos as vezes a sintomatologia respiratória de outras causas</a:t>
            </a:r>
            <a:r>
              <a:rPr lang="pt-BR" baseline="30000" smtClean="0"/>
              <a:t>1</a:t>
            </a:r>
            <a:r>
              <a:rPr lang="pt-BR" smtClean="0"/>
              <a:t>.</a:t>
            </a:r>
          </a:p>
          <a:p>
            <a:r>
              <a:rPr lang="pt-BR" smtClean="0"/>
              <a:t>Segundo Malstrom et al</a:t>
            </a:r>
            <a:r>
              <a:rPr lang="pt-BR" baseline="30000" smtClean="0"/>
              <a:t>2</a:t>
            </a:r>
            <a:r>
              <a:rPr lang="pt-BR" smtClean="0"/>
              <a:t> 22% destas crianças apresentaram sibilância e o diagnóstico de asma.</a:t>
            </a:r>
          </a:p>
          <a:p>
            <a:r>
              <a:rPr lang="pt-BR" smtClean="0"/>
              <a:t>Sistonen et al</a:t>
            </a:r>
            <a:r>
              <a:rPr lang="pt-BR" baseline="30000" smtClean="0"/>
              <a:t>3</a:t>
            </a:r>
            <a:r>
              <a:rPr lang="pt-BR" smtClean="0"/>
              <a:t> observaram que 16% destas crianças tinham diagnóstico de asma versos 6% do grupo controle. No entanto, não houve aumento da prevalência de chiado (37% veros 30% nos controles)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196975"/>
            <a:ext cx="8642350" cy="6191250"/>
          </a:xfrm>
        </p:spPr>
        <p:txBody>
          <a:bodyPr/>
          <a:lstStyle/>
          <a:p>
            <a:r>
              <a:rPr lang="pt-BR" smtClean="0"/>
              <a:t>Malstrom et al</a:t>
            </a:r>
            <a:r>
              <a:rPr lang="pt-BR" baseline="30000" smtClean="0"/>
              <a:t>2</a:t>
            </a:r>
            <a:r>
              <a:rPr lang="pt-BR" smtClean="0"/>
              <a:t> relataram 15% dos adolescentes com rinite alérgica e 54% apresentaram um teste alérgico cutâneo positivo ( </a:t>
            </a:r>
            <a:r>
              <a:rPr lang="pt-BR" i="1" smtClean="0"/>
              <a:t>prick test)</a:t>
            </a:r>
            <a:r>
              <a:rPr lang="pt-BR" smtClean="0"/>
              <a:t> .</a:t>
            </a:r>
          </a:p>
          <a:p>
            <a:r>
              <a:rPr lang="pt-BR" smtClean="0"/>
              <a:t>Sistonen et al</a:t>
            </a:r>
            <a:r>
              <a:rPr lang="pt-BR" baseline="30000" smtClean="0"/>
              <a:t>3</a:t>
            </a:r>
            <a:r>
              <a:rPr lang="pt-BR" smtClean="0"/>
              <a:t> relataram  alergia em 42% ( 11% nos controles), 37% com teste cutâneo para alergia positivo, 20% com níveis elevadas de IgE.</a:t>
            </a:r>
          </a:p>
          <a:p>
            <a:r>
              <a:rPr lang="pt-BR" smtClean="0"/>
              <a:t>Múltiplos teste cutâneos positivos foram relacionados com sintomatologia respiratória atual e  IgE sérica elevada foi relacionada com sintomas atuais e reatividade brônquica</a:t>
            </a:r>
            <a:r>
              <a:rPr lang="pt-BR" baseline="30000" smtClean="0"/>
              <a:t>3</a:t>
            </a:r>
            <a:r>
              <a:rPr lang="pt-BR" smtClean="0"/>
              <a:t>. 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Função Pulmonar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smtClean="0"/>
              <a:t>Os valores médios  dos testes de função pulmonar foram relatados como normais (volume forçado expiratório em 1 segundo-VEF1;capacidade pulmonar total- CPT;capacidade vital forçada-CVF) em crianças e adultos com AE</a:t>
            </a:r>
            <a:r>
              <a:rPr lang="pt-BR" smtClean="0">
                <a:cs typeface="Arial" charset="0"/>
              </a:rPr>
              <a:t>±FTE,</a:t>
            </a:r>
            <a:r>
              <a:rPr lang="pt-BR" smtClean="0"/>
              <a:t> porém menores que na população controle.</a:t>
            </a:r>
          </a:p>
          <a:p>
            <a:r>
              <a:rPr lang="pt-BR" smtClean="0"/>
              <a:t>Banjar et al</a:t>
            </a:r>
            <a:r>
              <a:rPr lang="pt-BR" baseline="30000" smtClean="0"/>
              <a:t>4</a:t>
            </a:r>
            <a:r>
              <a:rPr lang="pt-BR" smtClean="0"/>
              <a:t> relataram menores valores, porém os seus pacientes foram mais graves.</a:t>
            </a:r>
          </a:p>
          <a:p>
            <a:r>
              <a:rPr lang="pt-BR" smtClean="0"/>
              <a:t>Defeitos  restritivos são mais comuns que os obstrutivas</a:t>
            </a:r>
            <a:r>
              <a:rPr lang="pt-BR" baseline="30000" smtClean="0"/>
              <a:t>1,2-4</a:t>
            </a:r>
            <a:r>
              <a:rPr lang="pt-BR" smtClean="0"/>
              <a:t>. Porém não há diferença entre os que necessitaram ou não de  cirurgia para DGRE, no entanto, apenas o VEF1 significativamente menor nos primeiros</a:t>
            </a:r>
            <a:r>
              <a:rPr lang="pt-BR" baseline="30000" smtClean="0"/>
              <a:t>3</a:t>
            </a:r>
            <a:r>
              <a:rPr lang="pt-BR" smtClean="0"/>
              <a:t>.</a:t>
            </a:r>
          </a:p>
          <a:p>
            <a:pPr>
              <a:buFont typeface="Arial" charset="0"/>
              <a:buNone/>
            </a:pPr>
            <a:r>
              <a:rPr lang="pt-BR" smtClean="0"/>
              <a:t>  Peetsold et al</a:t>
            </a:r>
            <a:r>
              <a:rPr lang="pt-BR" baseline="30000" smtClean="0"/>
              <a:t>5</a:t>
            </a:r>
            <a:r>
              <a:rPr lang="pt-BR" smtClean="0"/>
              <a:t> não relataram relação entre lesão pleural e capacidade pulmonar total.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600" smtClean="0"/>
              <a:t>Inflamação de vias aéreas e reatividade</a:t>
            </a:r>
          </a:p>
        </p:txBody>
      </p:sp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proporção de hiperreatividade brônquica varia com os estudos</a:t>
            </a:r>
            <a:r>
              <a:rPr lang="pt-BR" baseline="30000" smtClean="0"/>
              <a:t>2,3</a:t>
            </a:r>
            <a:r>
              <a:rPr lang="pt-BR" smtClean="0"/>
              <a:t> (</a:t>
            </a:r>
            <a:r>
              <a:rPr lang="pt-BR" smtClean="0">
                <a:solidFill>
                  <a:schemeClr val="hlink"/>
                </a:solidFill>
              </a:rPr>
              <a:t>vide tabela 1</a:t>
            </a:r>
            <a:r>
              <a:rPr lang="pt-BR" smtClean="0"/>
              <a:t>).</a:t>
            </a:r>
          </a:p>
          <a:p>
            <a:r>
              <a:rPr lang="pt-BR" smtClean="0"/>
              <a:t>Malstorm et al</a:t>
            </a:r>
            <a:r>
              <a:rPr lang="pt-BR" baseline="30000" smtClean="0"/>
              <a:t>2</a:t>
            </a:r>
            <a:r>
              <a:rPr lang="pt-BR" smtClean="0"/>
              <a:t> relataram que a hiperreatividade brônquica(HRB) com base nos testes de histamina foi comum porém não associada com traqueomalácia, testes cutâneos para alergia, número de pneumonias, e asma.</a:t>
            </a:r>
          </a:p>
          <a:p>
            <a:r>
              <a:rPr lang="pt-BR" smtClean="0"/>
              <a:t>Em adultos, houve menor associação entre AE</a:t>
            </a:r>
            <a:r>
              <a:rPr lang="pt-BR" smtClean="0">
                <a:cs typeface="Arial" charset="0"/>
              </a:rPr>
              <a:t>±FTE com  HRB e associou-se com </a:t>
            </a:r>
            <a:r>
              <a:rPr lang="pt-BR" smtClean="0"/>
              <a:t>com atopia cutânea e sintomas respiratórios recorrentes</a:t>
            </a:r>
            <a:r>
              <a:rPr lang="pt-BR" baseline="30000" smtClean="0"/>
              <a:t>3</a:t>
            </a:r>
            <a:r>
              <a:rPr lang="pt-BR" smtClean="0"/>
              <a:t>.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3175"/>
            <a:ext cx="9144000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333375"/>
            <a:ext cx="8291512" cy="5792788"/>
          </a:xfrm>
        </p:spPr>
        <p:txBody>
          <a:bodyPr/>
          <a:lstStyle/>
          <a:p>
            <a:r>
              <a:rPr lang="pt-BR" sz="2000" smtClean="0"/>
              <a:t>Níveis elevados de óxido nítrico (NO) expirado (FE</a:t>
            </a:r>
            <a:r>
              <a:rPr lang="pt-BR" sz="2000" baseline="-25000" smtClean="0"/>
              <a:t>NO</a:t>
            </a:r>
            <a:r>
              <a:rPr lang="pt-BR" sz="2000" smtClean="0"/>
              <a:t>) apesar da mediana ter sido normal (9.6partes por bilhão)</a:t>
            </a:r>
            <a:r>
              <a:rPr lang="pt-BR" sz="2000" baseline="30000" smtClean="0"/>
              <a:t>2</a:t>
            </a:r>
            <a:r>
              <a:rPr lang="pt-BR" sz="2000" smtClean="0"/>
              <a:t>. </a:t>
            </a:r>
          </a:p>
          <a:p>
            <a:r>
              <a:rPr lang="pt-BR" sz="2000" smtClean="0"/>
              <a:t>Níveis elevados de FE</a:t>
            </a:r>
            <a:r>
              <a:rPr lang="pt-BR" sz="2000" baseline="-25000" smtClean="0"/>
              <a:t>NO</a:t>
            </a:r>
            <a:r>
              <a:rPr lang="pt-BR" sz="2000" smtClean="0"/>
              <a:t> são associados com testes cutâneos positivos</a:t>
            </a:r>
            <a:r>
              <a:rPr lang="pt-BR" sz="2000" baseline="30000" smtClean="0"/>
              <a:t>2</a:t>
            </a:r>
            <a:r>
              <a:rPr lang="pt-BR" sz="2000" smtClean="0"/>
              <a:t>.</a:t>
            </a:r>
          </a:p>
          <a:p>
            <a:r>
              <a:rPr lang="pt-BR" sz="2000" smtClean="0"/>
              <a:t>Em adultos com AE</a:t>
            </a:r>
            <a:r>
              <a:rPr lang="pt-BR" sz="2000" smtClean="0">
                <a:cs typeface="Arial" charset="0"/>
              </a:rPr>
              <a:t>±FTE, 11% apresentaram elevado níveis de </a:t>
            </a:r>
            <a:r>
              <a:rPr lang="pt-BR" sz="2000" smtClean="0"/>
              <a:t> FE</a:t>
            </a:r>
            <a:r>
              <a:rPr lang="pt-BR" sz="2000" baseline="-25000" smtClean="0"/>
              <a:t>NO </a:t>
            </a:r>
            <a:r>
              <a:rPr lang="pt-BR" sz="2000" smtClean="0"/>
              <a:t> e valores elevados não se associaram sintomas recorrentes, atopia, HRB ou anormalidades na função pulmonar</a:t>
            </a:r>
            <a:r>
              <a:rPr lang="pt-BR" sz="2000" baseline="30000" smtClean="0"/>
              <a:t>3</a:t>
            </a:r>
            <a:r>
              <a:rPr lang="pt-BR" sz="2000" smtClean="0"/>
              <a:t>.</a:t>
            </a:r>
            <a:r>
              <a:rPr lang="pt-BR" sz="2000" smtClean="0">
                <a:cs typeface="Arial" charset="0"/>
              </a:rPr>
              <a:t> </a:t>
            </a:r>
            <a:endParaRPr lang="pt-BR" sz="2000" smtClean="0"/>
          </a:p>
          <a:p>
            <a:r>
              <a:rPr lang="pt-BR" sz="2000" smtClean="0"/>
              <a:t>Em uma série de biópsias brônquicas (31 crianças com AE</a:t>
            </a:r>
            <a:r>
              <a:rPr lang="pt-BR" sz="2000" smtClean="0">
                <a:cs typeface="Arial" charset="0"/>
              </a:rPr>
              <a:t>±FTE)</a:t>
            </a:r>
            <a:r>
              <a:rPr lang="pt-BR" sz="2000" smtClean="0"/>
              <a:t> foi observado leve espessamento da membrana basal reticular e aumentou com a idade, parecendo ser mais devido ao crescimento do que inflamação</a:t>
            </a:r>
            <a:r>
              <a:rPr lang="pt-BR" sz="2000" baseline="30000" smtClean="0"/>
              <a:t>2</a:t>
            </a:r>
            <a:r>
              <a:rPr lang="pt-BR" sz="2000" smtClean="0"/>
              <a:t>. A histologia foi compatível com bronquite em 79% dos casos</a:t>
            </a:r>
            <a:r>
              <a:rPr lang="pt-BR" sz="2000" baseline="30000" smtClean="0"/>
              <a:t>2</a:t>
            </a:r>
            <a:r>
              <a:rPr lang="pt-BR" sz="2000" smtClean="0"/>
              <a:t>.</a:t>
            </a:r>
          </a:p>
          <a:p>
            <a:r>
              <a:rPr lang="pt-BR" sz="2000" smtClean="0"/>
              <a:t>A anormalidades não pareceram ser consistentes com asma e não progrediu com o tempo, a despeito doe sintomas gastrintestinais e respiratórios</a:t>
            </a:r>
            <a:r>
              <a:rPr lang="pt-BR" sz="2000" baseline="30000" smtClean="0"/>
              <a:t>2</a:t>
            </a:r>
            <a:r>
              <a:rPr lang="pt-BR" sz="2000" smtClean="0"/>
              <a:t>.</a:t>
            </a:r>
          </a:p>
          <a:p>
            <a:r>
              <a:rPr lang="pt-BR" sz="2000" smtClean="0"/>
              <a:t>Nem  o infiltrado inflamatório, histologia ou o espessamento da da membrana basal se correlacionaram significativamente com os sintomas gastrintestinais e respiratórios,e com  apresença de atopia, resultados de biópsia de esôfago, mudanças nas funções pulmonares, HRB, concentrações de FE</a:t>
            </a:r>
            <a:r>
              <a:rPr lang="pt-BR" sz="2000" baseline="-25000" smtClean="0"/>
              <a:t>NO</a:t>
            </a:r>
            <a:r>
              <a:rPr lang="pt-BR" sz="2000" smtClean="0"/>
              <a:t> ou o diagnóstico de asma</a:t>
            </a:r>
            <a:r>
              <a:rPr lang="pt-BR" sz="2000" baseline="30000" smtClean="0"/>
              <a:t>2</a:t>
            </a:r>
            <a:r>
              <a:rPr lang="pt-BR" sz="2000" smtClean="0"/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Tolerância ao exercício</a:t>
            </a:r>
            <a:endParaRPr lang="pt-BR" dirty="0"/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Teste de esforço não teve diferença entre pacientes com AE</a:t>
            </a:r>
            <a:r>
              <a:rPr lang="pt-BR" smtClean="0">
                <a:cs typeface="Arial" charset="0"/>
              </a:rPr>
              <a:t>±FTE</a:t>
            </a:r>
            <a:r>
              <a:rPr lang="pt-BR" sz="2000" smtClean="0">
                <a:cs typeface="Arial" charset="0"/>
              </a:rPr>
              <a:t> </a:t>
            </a:r>
            <a:r>
              <a:rPr lang="pt-BR" smtClean="0">
                <a:cs typeface="Arial" charset="0"/>
              </a:rPr>
              <a:t>que apresentaram-se</a:t>
            </a:r>
            <a:r>
              <a:rPr lang="pt-BR" sz="2000" smtClean="0">
                <a:cs typeface="Arial" charset="0"/>
              </a:rPr>
              <a:t> </a:t>
            </a:r>
            <a:r>
              <a:rPr lang="pt-BR" smtClean="0"/>
              <a:t> com ou sem DRGE requerendo cirurgia, e não houve diferença dos controles com DRGE, após a correção para a atopia e nível de atividade</a:t>
            </a:r>
            <a:r>
              <a:rPr lang="pt-BR" baseline="30000" smtClean="0"/>
              <a:t>5</a:t>
            </a:r>
            <a:r>
              <a:rPr lang="pt-BR" smtClean="0"/>
              <a:t>.</a:t>
            </a:r>
          </a:p>
          <a:p>
            <a:r>
              <a:rPr lang="pt-BR" smtClean="0"/>
              <a:t>O consumo máximo de oxigênio foi anormal em somente um paciente com AE</a:t>
            </a:r>
            <a:r>
              <a:rPr lang="pt-BR" smtClean="0">
                <a:cs typeface="Arial" charset="0"/>
              </a:rPr>
              <a:t>±FTE</a:t>
            </a:r>
            <a:r>
              <a:rPr lang="pt-BR" baseline="30000" smtClean="0">
                <a:cs typeface="Arial" charset="0"/>
              </a:rPr>
              <a:t>5</a:t>
            </a:r>
            <a:r>
              <a:rPr lang="pt-BR" smtClean="0">
                <a:cs typeface="Arial" charset="0"/>
              </a:rPr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mtClean="0"/>
              <a:t>Conclusão</a:t>
            </a:r>
            <a:endParaRPr lang="pt-BR"/>
          </a:p>
        </p:txBody>
      </p:sp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Morbidade respiratória aumentada nesses pacientes (sintomas e função pulmonar anormal) é comum nos pacientes com AE</a:t>
            </a:r>
            <a:r>
              <a:rPr lang="pt-BR" dirty="0" smtClean="0">
                <a:cs typeface="Arial" charset="0"/>
              </a:rPr>
              <a:t>±FTE</a:t>
            </a:r>
            <a:r>
              <a:rPr lang="pt-BR" dirty="0" smtClean="0"/>
              <a:t> mas costuma diminuir com o tempo.</a:t>
            </a:r>
          </a:p>
          <a:p>
            <a:r>
              <a:rPr lang="pt-BR" dirty="0" smtClean="0"/>
              <a:t>Sintomas respiratórios em pacientes mais velhos são compatíveis com </a:t>
            </a:r>
            <a:r>
              <a:rPr lang="pt-BR" dirty="0" err="1" smtClean="0"/>
              <a:t>atopia</a:t>
            </a:r>
            <a:r>
              <a:rPr lang="pt-BR" dirty="0" smtClean="0"/>
              <a:t> apesar das biópsias e níveis de </a:t>
            </a:r>
            <a:r>
              <a:rPr lang="pt-BR" dirty="0" smtClean="0"/>
              <a:t>óxido nítrico expirado  diferem </a:t>
            </a:r>
            <a:r>
              <a:rPr lang="pt-BR" dirty="0" smtClean="0"/>
              <a:t>da asma típica.</a:t>
            </a:r>
          </a:p>
          <a:p>
            <a:r>
              <a:rPr lang="pt-BR" dirty="0" smtClean="0"/>
              <a:t>A detecção precoce e o manuseio da aspiração e outras causas de infecções do trato respiratório inferior nesta população pode ser importante na prevenção de piora da função pulmonar e sérias complicações a longo prazo</a:t>
            </a:r>
            <a:r>
              <a:rPr lang="pt-BR" baseline="30000" dirty="0" smtClean="0"/>
              <a:t>16</a:t>
            </a:r>
            <a:r>
              <a:rPr lang="pt-BR" dirty="0" smtClean="0"/>
              <a:t>, incluindo </a:t>
            </a:r>
            <a:r>
              <a:rPr lang="pt-BR" dirty="0" err="1" smtClean="0"/>
              <a:t>bronquiectasias</a:t>
            </a:r>
            <a:r>
              <a:rPr lang="pt-BR" dirty="0" smtClean="0"/>
              <a:t> e câncer respiratório.</a:t>
            </a:r>
          </a:p>
          <a:p>
            <a:endParaRPr lang="pt-BR" dirty="0" smtClean="0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0"/>
            <a:ext cx="4968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3805" anchor="ctr">
            <a:spAutoFit/>
          </a:bodyPr>
          <a:lstStyle/>
          <a:p>
            <a:r>
              <a:rPr lang="pt-BR"/>
              <a:t>      </a:t>
            </a:r>
            <a:br>
              <a:rPr lang="pt-BR"/>
            </a:br>
            <a:r>
              <a:rPr lang="pt-BR"/>
              <a:t>     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  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4968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3805" anchor="ctr">
            <a:spAutoFit/>
          </a:bodyPr>
          <a:lstStyle/>
          <a:p>
            <a:r>
              <a:rPr lang="pt-BR"/>
              <a:t>      </a:t>
            </a:r>
            <a:br>
              <a:rPr lang="pt-BR"/>
            </a:br>
            <a:r>
              <a:rPr lang="pt-BR"/>
              <a:t>     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  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4968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3805" anchor="ctr">
            <a:spAutoFit/>
          </a:bodyPr>
          <a:lstStyle/>
          <a:p>
            <a:r>
              <a:rPr lang="pt-BR"/>
              <a:t>      </a:t>
            </a:r>
            <a:br>
              <a:rPr lang="pt-BR"/>
            </a:br>
            <a:r>
              <a:rPr lang="pt-BR"/>
              <a:t>     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 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0"/>
            <a:ext cx="4968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3805" anchor="ctr">
            <a:spAutoFit/>
          </a:bodyPr>
          <a:lstStyle/>
          <a:p>
            <a:r>
              <a:rPr lang="pt-BR"/>
              <a:t>      </a:t>
            </a:r>
            <a:br>
              <a:rPr lang="pt-BR"/>
            </a:br>
            <a:r>
              <a:rPr lang="pt-BR"/>
              <a:t>     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  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0" y="0"/>
            <a:ext cx="4968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3805" anchor="ctr">
            <a:spAutoFit/>
          </a:bodyPr>
          <a:lstStyle/>
          <a:p>
            <a:r>
              <a:rPr lang="pt-BR"/>
              <a:t>      </a:t>
            </a:r>
            <a:br>
              <a:rPr lang="pt-BR"/>
            </a:br>
            <a:r>
              <a:rPr lang="pt-BR"/>
              <a:t>     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  </a:t>
            </a:r>
          </a:p>
        </p:txBody>
      </p:sp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73238"/>
            <a:ext cx="9144000" cy="3006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415925"/>
            <a:ext cx="7058025" cy="6327775"/>
          </a:xfrm>
          <a:prstGeom prst="rect">
            <a:avLst/>
          </a:prstGeom>
          <a:noFill/>
        </p:spPr>
      </p:pic>
      <p:pic>
        <p:nvPicPr>
          <p:cNvPr id="35846" name="Picture 6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105251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1388" y="549275"/>
            <a:ext cx="5219700" cy="6308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 bwMode="auto">
          <a:xfrm>
            <a:off x="179388" y="1916113"/>
            <a:ext cx="8229600" cy="990600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sz="3600" smtClean="0">
                <a:solidFill>
                  <a:schemeClr val="hlink"/>
                </a:solidFill>
              </a:rPr>
              <a:t>Nota do Editor do site, Dr. Paulo R. Margotto</a:t>
            </a:r>
            <a:br>
              <a:rPr lang="pt-BR" sz="3600" smtClean="0">
                <a:solidFill>
                  <a:schemeClr val="hlink"/>
                </a:solidFill>
              </a:rPr>
            </a:br>
            <a:r>
              <a:rPr lang="pt-BR" sz="3600" smtClean="0">
                <a:solidFill>
                  <a:schemeClr val="hlink"/>
                </a:solidFill>
              </a:rPr>
              <a:t>Consultem também!</a:t>
            </a:r>
            <a:br>
              <a:rPr lang="pt-BR" sz="3600" smtClean="0">
                <a:solidFill>
                  <a:schemeClr val="hlink"/>
                </a:solidFill>
              </a:rPr>
            </a:br>
            <a:r>
              <a:rPr lang="pt-BR" sz="3600" smtClean="0">
                <a:solidFill>
                  <a:schemeClr val="hlink"/>
                </a:solidFill>
              </a:rPr>
              <a:t>ESTUDANDO JUNTOS </a:t>
            </a:r>
            <a:br>
              <a:rPr lang="pt-BR" sz="3600" smtClean="0">
                <a:solidFill>
                  <a:schemeClr val="hlink"/>
                </a:solidFill>
              </a:rPr>
            </a:br>
            <a:r>
              <a:rPr lang="pt-BR" sz="3600" smtClean="0">
                <a:solidFill>
                  <a:schemeClr val="hlink"/>
                </a:solidFill>
              </a:rPr>
              <a:t>AQUI E AGORA!</a:t>
            </a:r>
          </a:p>
        </p:txBody>
      </p:sp>
      <p:pic>
        <p:nvPicPr>
          <p:cNvPr id="37892" name="Imagem 3" descr="imagesCASQ1ZW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3860800"/>
            <a:ext cx="3671888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/>
          </p:cNvSpPr>
          <p:nvPr>
            <p:ph type="body" idx="1"/>
          </p:nvPr>
        </p:nvSpPr>
        <p:spPr>
          <a:xfrm>
            <a:off x="395288" y="1981200"/>
            <a:ext cx="8229600" cy="48768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2000" b="1" smtClean="0"/>
              <a:t>                    Complicações no pós-operatório:</a:t>
            </a:r>
            <a:endParaRPr lang="pt-BR" sz="2000" b="1" i="1" smtClean="0"/>
          </a:p>
          <a:p>
            <a:pPr>
              <a:buFont typeface="Arial" charset="0"/>
              <a:buNone/>
            </a:pPr>
            <a:r>
              <a:rPr lang="pt-BR" sz="2000" smtClean="0"/>
              <a:t>     </a:t>
            </a:r>
            <a:r>
              <a:rPr lang="pt-BR" sz="2000" smtClean="0">
                <a:solidFill>
                  <a:srgbClr val="FF0000"/>
                </a:solidFill>
              </a:rPr>
              <a:t>Complicações precoces</a:t>
            </a:r>
            <a:r>
              <a:rPr lang="pt-BR" sz="2000" smtClean="0"/>
              <a:t>:</a:t>
            </a:r>
            <a:endParaRPr lang="pt-BR" sz="2000" b="1" i="1" smtClean="0"/>
          </a:p>
          <a:p>
            <a:r>
              <a:rPr lang="pt-BR" sz="2000" smtClean="0"/>
              <a:t>Fístula da anastomose esofágica (15 a 20%) – a maioria fecha espontaneamente.</a:t>
            </a:r>
          </a:p>
          <a:p>
            <a:r>
              <a:rPr lang="pt-BR" sz="2000" smtClean="0"/>
              <a:t>Fístula traqueal (rara) – drenagem com aspiração ou reoperação.</a:t>
            </a:r>
          </a:p>
          <a:p>
            <a:pPr>
              <a:buFont typeface="Arial" charset="0"/>
              <a:buNone/>
            </a:pPr>
            <a:r>
              <a:rPr lang="pt-BR" sz="2000" smtClean="0"/>
              <a:t>    </a:t>
            </a:r>
            <a:r>
              <a:rPr lang="pt-BR" sz="2000" b="1" smtClean="0">
                <a:solidFill>
                  <a:srgbClr val="FF0000"/>
                </a:solidFill>
              </a:rPr>
              <a:t>Complicações tardias</a:t>
            </a:r>
            <a:r>
              <a:rPr lang="pt-BR" sz="2000" smtClean="0"/>
              <a:t>:</a:t>
            </a:r>
          </a:p>
          <a:p>
            <a:r>
              <a:rPr lang="pt-BR" sz="2000" smtClean="0"/>
              <a:t>Estenose da anastomose (40%) – dilatações endoscópicas</a:t>
            </a:r>
          </a:p>
          <a:p>
            <a:r>
              <a:rPr lang="pt-BR" sz="2000" smtClean="0"/>
              <a:t>Refluxo gastro-esofágico (60 a 80%) destes (30 a 40%) são submetidos á fundoplicatura</a:t>
            </a:r>
          </a:p>
          <a:p>
            <a:r>
              <a:rPr lang="pt-BR" sz="2000" smtClean="0"/>
              <a:t>Alterações do peristaltismo esofágico</a:t>
            </a:r>
          </a:p>
          <a:p>
            <a:r>
              <a:rPr lang="pt-BR" sz="2000" smtClean="0"/>
              <a:t>Traqueomalácia (5% dos casos) estridor/cianose – geralmente se resolve entre 2 e 4 meses de idade.</a:t>
            </a:r>
          </a:p>
          <a:p>
            <a:r>
              <a:rPr lang="pt-BR" sz="2000" smtClean="0"/>
              <a:t>Sintomas respiratórios até os primeiros 5 anos de idade.</a:t>
            </a:r>
          </a:p>
        </p:txBody>
      </p:sp>
      <p:graphicFrame>
        <p:nvGraphicFramePr>
          <p:cNvPr id="50200" name="Group 24"/>
          <p:cNvGraphicFramePr>
            <a:graphicFrameLocks noGrp="1"/>
          </p:cNvGraphicFramePr>
          <p:nvPr/>
        </p:nvGraphicFramePr>
        <p:xfrm>
          <a:off x="1476375" y="260350"/>
          <a:ext cx="5657850" cy="1022033"/>
        </p:xfrm>
        <a:graphic>
          <a:graphicData uri="http://schemas.openxmlformats.org/drawingml/2006/table">
            <a:tbl>
              <a:tblPr/>
              <a:tblGrid>
                <a:gridCol w="1758950"/>
                <a:gridCol w="2924175"/>
                <a:gridCol w="974725"/>
              </a:tblGrid>
              <a:tr h="442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      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Arial" charset="0"/>
                          <a:hlinkClick r:id="rId2"/>
                        </a:rPr>
                        <a:t>Atresia de esôfago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Arial" charset="0"/>
                          <a:hlinkClick r:id="rId2"/>
                        </a:rPr>
                        <a:t>Jaisa Maria Magalhães de Moura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         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0185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908050"/>
            <a:ext cx="371475" cy="371475"/>
          </a:xfrm>
          <a:prstGeom prst="rect">
            <a:avLst/>
          </a:prstGeom>
          <a:noFill/>
        </p:spPr>
      </p:pic>
      <p:sp>
        <p:nvSpPr>
          <p:cNvPr id="50201" name="Text Box 25"/>
          <p:cNvSpPr txBox="1">
            <a:spLocks noChangeArrowheads="1"/>
          </p:cNvSpPr>
          <p:nvPr/>
        </p:nvSpPr>
        <p:spPr bwMode="auto">
          <a:xfrm>
            <a:off x="0" y="1628775"/>
            <a:ext cx="8921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600" b="1" i="1"/>
              <a:t>Capítulo do Livro Assistência ao Recém-Nascido de Risco, ESCS, Brasília, 3ª Edição, 2013</a:t>
            </a:r>
          </a:p>
        </p:txBody>
      </p:sp>
      <p:pic>
        <p:nvPicPr>
          <p:cNvPr id="50202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48488" y="404813"/>
            <a:ext cx="992187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48768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Complicações do trato respiratório</a:t>
            </a:r>
          </a:p>
        </p:txBody>
      </p:sp>
      <p:graphicFrame>
        <p:nvGraphicFramePr>
          <p:cNvPr id="45080" name="Group 24"/>
          <p:cNvGraphicFramePr>
            <a:graphicFrameLocks noGrp="1"/>
          </p:cNvGraphicFramePr>
          <p:nvPr/>
        </p:nvGraphicFramePr>
        <p:xfrm>
          <a:off x="468313" y="549275"/>
          <a:ext cx="7848600" cy="670560"/>
        </p:xfrm>
        <a:graphic>
          <a:graphicData uri="http://schemas.openxmlformats.org/drawingml/2006/table">
            <a:tbl>
              <a:tblPr/>
              <a:tblGrid>
                <a:gridCol w="6062662"/>
                <a:gridCol w="178593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Complica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Arial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ões a longo prazo da atresia de esôfago e /ou f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Arial" charset="0"/>
                        </a:rPr>
                        <a:t>í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stula traqueoesof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gica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Autor(es): Thomas Kovesi, Steven Rubin.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Arial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ão: Mar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Arial" charset="0"/>
                        </a:rPr>
                        <a:t>í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lia Aires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hlinkClick r:id="rId2"/>
                        </a:rPr>
                        <a:t>  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506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692150"/>
            <a:ext cx="352425" cy="285750"/>
          </a:xfrm>
          <a:prstGeom prst="rect">
            <a:avLst/>
          </a:prstGeom>
          <a:noFill/>
        </p:spPr>
      </p:pic>
      <p:sp>
        <p:nvSpPr>
          <p:cNvPr id="45073" name="Rectangle 17"/>
          <p:cNvSpPr>
            <a:spLocks noChangeArrowheads="1"/>
          </p:cNvSpPr>
          <p:nvPr/>
        </p:nvSpPr>
        <p:spPr bwMode="auto">
          <a:xfrm>
            <a:off x="539750" y="1773238"/>
            <a:ext cx="7993063" cy="504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400">
                <a:solidFill>
                  <a:srgbClr val="FF0000"/>
                </a:solidFill>
              </a:rPr>
              <a:t>Ocorrência freqüente – 46% dos pacientes</a:t>
            </a:r>
          </a:p>
          <a:p>
            <a:pPr algn="ctr"/>
            <a:r>
              <a:rPr lang="pt-BR" sz="1400">
                <a:solidFill>
                  <a:srgbClr val="FF0000"/>
                </a:solidFill>
              </a:rPr>
              <a:t>  19% pneumonia</a:t>
            </a:r>
          </a:p>
          <a:p>
            <a:pPr algn="ctr"/>
            <a:r>
              <a:rPr lang="en-US" sz="1400">
                <a:solidFill>
                  <a:srgbClr val="FF0000"/>
                </a:solidFill>
              </a:rPr>
              <a:t>  10% aspiração</a:t>
            </a:r>
          </a:p>
          <a:p>
            <a:pPr algn="ctr"/>
            <a:r>
              <a:rPr lang="en-US" sz="1400">
                <a:solidFill>
                  <a:srgbClr val="FF0000"/>
                </a:solidFill>
              </a:rPr>
              <a:t>  13% tosse, sibilância e cianose</a:t>
            </a:r>
          </a:p>
          <a:p>
            <a:pPr algn="ctr"/>
            <a:r>
              <a:rPr lang="en-US" sz="1400">
                <a:solidFill>
                  <a:srgbClr val="FF0000"/>
                </a:solidFill>
              </a:rPr>
              <a:t>Em 74% dos casos, sintomas são devido a DRGE, 13% a traqueomalácea, 10% a estenose e 13% a FTE recorrentes</a:t>
            </a:r>
          </a:p>
          <a:p>
            <a:pPr algn="ctr"/>
            <a:r>
              <a:rPr lang="en-US" sz="1400">
                <a:solidFill>
                  <a:srgbClr val="FF0000"/>
                </a:solidFill>
              </a:rPr>
              <a:t>38% de internação nos primeiros 10 anos de vida e 1,5% acima de 18 anos</a:t>
            </a:r>
          </a:p>
          <a:p>
            <a:pPr algn="ctr"/>
            <a:endParaRPr lang="en-US" sz="1400">
              <a:solidFill>
                <a:srgbClr val="FF0000"/>
              </a:solidFill>
            </a:endParaRPr>
          </a:p>
          <a:p>
            <a:r>
              <a:rPr lang="pt-BR" b="1">
                <a:solidFill>
                  <a:srgbClr val="FF0000"/>
                </a:solidFill>
              </a:rPr>
              <a:t>Traqueomalácia</a:t>
            </a:r>
            <a:r>
              <a:rPr lang="pt-BR"/>
              <a:t>:</a:t>
            </a:r>
          </a:p>
          <a:p>
            <a:pPr lvl="1"/>
            <a:r>
              <a:rPr lang="pt-BR" sz="1400"/>
              <a:t>Presente em 75% dos pacientes:</a:t>
            </a:r>
          </a:p>
          <a:p>
            <a:pPr lvl="1"/>
            <a:r>
              <a:rPr lang="pt-BR" sz="1400"/>
              <a:t>Clinicamente significante em 10 a 20% deles.</a:t>
            </a:r>
          </a:p>
          <a:p>
            <a:pPr lvl="1"/>
            <a:r>
              <a:rPr lang="pt-BR" sz="1400"/>
              <a:t>Incidência reduz com a idade</a:t>
            </a:r>
          </a:p>
          <a:p>
            <a:pPr lvl="1"/>
            <a:r>
              <a:rPr lang="pt-BR" sz="1400"/>
              <a:t>Mais comum no terço inferior da traquéia</a:t>
            </a:r>
          </a:p>
          <a:p>
            <a:pPr lvl="1"/>
            <a:r>
              <a:rPr lang="pt-BR" sz="1400"/>
              <a:t>Sintomas:</a:t>
            </a:r>
          </a:p>
          <a:p>
            <a:pPr lvl="2"/>
            <a:r>
              <a:rPr lang="pt-BR" sz="1400"/>
              <a:t>Tosse isolada : mais freqüente</a:t>
            </a:r>
          </a:p>
          <a:p>
            <a:pPr lvl="2"/>
            <a:r>
              <a:rPr lang="pt-BR" sz="1400"/>
              <a:t>Estridor expiratório ou bifásico</a:t>
            </a:r>
          </a:p>
          <a:p>
            <a:pPr lvl="2"/>
            <a:r>
              <a:rPr lang="pt-BR" sz="1400"/>
              <a:t>Dispnéia durante alimentação – esôfago comprime traquéia</a:t>
            </a:r>
          </a:p>
          <a:p>
            <a:pPr lvl="2"/>
            <a:r>
              <a:rPr lang="pt-BR" sz="1400"/>
              <a:t>Cianose e apneia após choro intenso</a:t>
            </a:r>
          </a:p>
          <a:p>
            <a:pPr lvl="1"/>
            <a:r>
              <a:rPr lang="pt-BR" sz="1400"/>
              <a:t>Tratamento de casos graves:</a:t>
            </a:r>
          </a:p>
          <a:p>
            <a:pPr lvl="2"/>
            <a:r>
              <a:rPr lang="pt-BR" sz="1400"/>
              <a:t>Aortopexia: 35 a 88% de sucesso</a:t>
            </a:r>
          </a:p>
          <a:p>
            <a:pPr lvl="2"/>
            <a:r>
              <a:rPr lang="pt-BR" sz="1400"/>
              <a:t>Stent traqueal – ainda em estudo</a:t>
            </a:r>
          </a:p>
          <a:p>
            <a:pPr lvl="2"/>
            <a:r>
              <a:rPr lang="pt-BR" sz="1400"/>
              <a:t>Traqueostomia</a:t>
            </a:r>
          </a:p>
          <a:p>
            <a:pPr lvl="2"/>
            <a:r>
              <a:rPr lang="pt-BR" sz="1400"/>
              <a:t>Ventilação com pressão positiva</a:t>
            </a:r>
          </a:p>
        </p:txBody>
      </p:sp>
      <p:pic>
        <p:nvPicPr>
          <p:cNvPr id="45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429000"/>
            <a:ext cx="309562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5300663"/>
            <a:ext cx="113982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76" name="Rectangle 20"/>
          <p:cNvSpPr>
            <a:spLocks noChangeArrowheads="1"/>
          </p:cNvSpPr>
          <p:nvPr/>
        </p:nvSpPr>
        <p:spPr bwMode="auto">
          <a:xfrm>
            <a:off x="4572000" y="4149725"/>
            <a:ext cx="127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Aortopexia</a:t>
            </a:r>
          </a:p>
        </p:txBody>
      </p:sp>
      <p:sp>
        <p:nvSpPr>
          <p:cNvPr id="45077" name="Rectangle 21"/>
          <p:cNvSpPr>
            <a:spLocks noChangeArrowheads="1"/>
          </p:cNvSpPr>
          <p:nvPr/>
        </p:nvSpPr>
        <p:spPr bwMode="auto">
          <a:xfrm>
            <a:off x="5076825" y="6021388"/>
            <a:ext cx="160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Stent traqueal</a:t>
            </a:r>
          </a:p>
        </p:txBody>
      </p:sp>
      <p:sp>
        <p:nvSpPr>
          <p:cNvPr id="45081" name="AutoShape 25"/>
          <p:cNvSpPr>
            <a:spLocks noChangeArrowheads="1"/>
          </p:cNvSpPr>
          <p:nvPr/>
        </p:nvSpPr>
        <p:spPr bwMode="auto">
          <a:xfrm>
            <a:off x="7885113" y="609282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pt-BR" sz="1800" smtClean="0"/>
              <a:t>Sibilância/ hiperreatividade brônquica</a:t>
            </a:r>
          </a:p>
          <a:p>
            <a:pPr lvl="1" algn="just"/>
            <a:r>
              <a:rPr lang="pt-BR" sz="1800" smtClean="0"/>
              <a:t>Hiperreatividade em 33 a 55% ( com resposta positiva a histamina e methacolina)- com e sem significado clínico</a:t>
            </a:r>
          </a:p>
          <a:p>
            <a:pPr lvl="1" algn="just"/>
            <a:r>
              <a:rPr lang="pt-BR" sz="1800" smtClean="0"/>
              <a:t> Sibilância em 43% dos casos</a:t>
            </a:r>
          </a:p>
          <a:p>
            <a:pPr lvl="2" algn="just"/>
            <a:r>
              <a:rPr lang="pt-BR" smtClean="0"/>
              <a:t>2/3 deles com diagnóstico de asma</a:t>
            </a:r>
          </a:p>
          <a:p>
            <a:pPr lvl="2" algn="just"/>
            <a:r>
              <a:rPr lang="pt-BR" smtClean="0"/>
              <a:t>Porem só 25% dos pacientes com diagnóstico de asma tinham resposta a broncodilatadores.</a:t>
            </a:r>
          </a:p>
          <a:p>
            <a:pPr lvl="1" algn="just"/>
            <a:r>
              <a:rPr lang="pt-BR" sz="1800" smtClean="0"/>
              <a:t>Lesões estruturais em vias respiratórias e não somente atopia</a:t>
            </a:r>
          </a:p>
          <a:p>
            <a:pPr lvl="1" algn="just">
              <a:buFont typeface="Arial" charset="0"/>
              <a:buNone/>
            </a:pPr>
            <a:r>
              <a:rPr lang="pt-BR" sz="1800" smtClean="0"/>
              <a:t>                      tratamento errôneo</a:t>
            </a:r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auto">
          <a:xfrm>
            <a:off x="7885113" y="609282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1125538"/>
            <a:ext cx="7499350" cy="4800600"/>
          </a:xfrm>
        </p:spPr>
      </p:pic>
      <p:sp>
        <p:nvSpPr>
          <p:cNvPr id="47107" name="AutoShape 3"/>
          <p:cNvSpPr>
            <a:spLocks noChangeArrowheads="1"/>
          </p:cNvSpPr>
          <p:nvPr/>
        </p:nvSpPr>
        <p:spPr bwMode="auto">
          <a:xfrm>
            <a:off x="7885113" y="609282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pt-BR" sz="2100" smtClean="0"/>
              <a:t>Função pulmonar:</a:t>
            </a:r>
          </a:p>
          <a:p>
            <a:pPr lvl="1" algn="just"/>
            <a:r>
              <a:rPr lang="pt-BR" smtClean="0"/>
              <a:t>Espirometria anormal em 56% das crianças:</a:t>
            </a:r>
          </a:p>
          <a:p>
            <a:pPr lvl="1" algn="just"/>
            <a:r>
              <a:rPr lang="pt-BR" smtClean="0"/>
              <a:t>38% com aumento de resistência de vias aéreas</a:t>
            </a:r>
          </a:p>
          <a:p>
            <a:pPr lvl="1" algn="just"/>
            <a:r>
              <a:rPr lang="pt-BR" smtClean="0"/>
              <a:t>19% com diminuição do volume expiratório</a:t>
            </a:r>
          </a:p>
          <a:p>
            <a:pPr lvl="1" algn="just"/>
            <a:r>
              <a:rPr lang="pt-BR" smtClean="0"/>
              <a:t>Função pulmonar tende a normalizar com o crescimento</a:t>
            </a:r>
          </a:p>
          <a:p>
            <a:pPr lvl="1" algn="just"/>
            <a:r>
              <a:rPr lang="pt-BR" smtClean="0"/>
              <a:t>Espirometria de adultos: normal ou pouco alteradas</a:t>
            </a:r>
          </a:p>
          <a:p>
            <a:pPr lvl="1" algn="just"/>
            <a:r>
              <a:rPr lang="pt-BR" smtClean="0"/>
              <a:t>Alterações mais associadas a presença de DRGE ou pneumonias de repetição na infância</a:t>
            </a:r>
          </a:p>
          <a:p>
            <a:endParaRPr lang="pt-BR" smtClean="0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auto">
          <a:xfrm>
            <a:off x="7885113" y="609282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Alterações de caixa torácica</a:t>
            </a:r>
          </a:p>
          <a:p>
            <a:pPr lvl="1"/>
            <a:r>
              <a:rPr lang="pt-BR" smtClean="0"/>
              <a:t>16% assimetria de parede anterior</a:t>
            </a:r>
          </a:p>
          <a:p>
            <a:pPr lvl="1"/>
            <a:r>
              <a:rPr lang="pt-BR" smtClean="0"/>
              <a:t>4% de escoliose + deformidade de parede</a:t>
            </a:r>
          </a:p>
          <a:p>
            <a:pPr lvl="1"/>
            <a:r>
              <a:rPr lang="pt-BR" smtClean="0"/>
              <a:t>6% de escoliose isolada</a:t>
            </a:r>
          </a:p>
          <a:p>
            <a:pPr lvl="1"/>
            <a:r>
              <a:rPr lang="pt-BR" smtClean="0"/>
              <a:t>19% associação com alterações vertebrais congênitas</a:t>
            </a:r>
          </a:p>
          <a:p>
            <a:pPr lvl="1"/>
            <a:r>
              <a:rPr lang="pt-BR" smtClean="0"/>
              <a:t>Incidência proporcional ao número de toracotomias realizadas</a:t>
            </a:r>
          </a:p>
          <a:p>
            <a:pPr lvl="1"/>
            <a:r>
              <a:rPr lang="pt-BR" smtClean="0"/>
              <a:t>Escoliose: pode alterar função pulmonar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b="1" u="sng" smtClean="0"/>
              <a:t>Complicações Tardias: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US" b="1" u="sng" smtClean="0"/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en-US" b="1" i="1" smtClean="0"/>
              <a:t>Traqueomalácia: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endParaRPr lang="en-US" smtClean="0"/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en-US" b="1" smtClean="0"/>
              <a:t>Incidência</a:t>
            </a:r>
            <a:r>
              <a:rPr lang="en-US" smtClean="0"/>
              <a:t>: </a:t>
            </a:r>
            <a:r>
              <a:rPr lang="en-US" b="1" smtClean="0">
                <a:solidFill>
                  <a:srgbClr val="FF0000"/>
                </a:solidFill>
              </a:rPr>
              <a:t>5% </a:t>
            </a:r>
            <a:r>
              <a:rPr lang="en-US" smtClean="0"/>
              <a:t>dos casos;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en-US" b="1" smtClean="0"/>
              <a:t>Causa</a:t>
            </a:r>
            <a:r>
              <a:rPr lang="en-US" smtClean="0"/>
              <a:t>: </a:t>
            </a:r>
            <a:r>
              <a:rPr lang="en-US" b="1" smtClean="0"/>
              <a:t>fraqueza estrutural </a:t>
            </a:r>
            <a:r>
              <a:rPr lang="en-US" smtClean="0"/>
              <a:t>da parede da traquéia (</a:t>
            </a:r>
            <a:r>
              <a:rPr lang="en-US" b="1" smtClean="0">
                <a:solidFill>
                  <a:srgbClr val="FF0000"/>
                </a:solidFill>
              </a:rPr>
              <a:t>deficiência de cartilagem</a:t>
            </a:r>
            <a:r>
              <a:rPr lang="en-US" smtClean="0"/>
              <a:t>) – colapso das VAS durante expiração;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en-US" b="1" smtClean="0"/>
              <a:t>Clínica</a:t>
            </a:r>
            <a:r>
              <a:rPr lang="en-US" smtClean="0"/>
              <a:t>: </a:t>
            </a:r>
            <a:r>
              <a:rPr lang="en-US" b="1" smtClean="0">
                <a:solidFill>
                  <a:srgbClr val="FF0000"/>
                </a:solidFill>
              </a:rPr>
              <a:t>estridor progressivo</a:t>
            </a:r>
            <a:r>
              <a:rPr lang="en-US" smtClean="0"/>
              <a:t> levando à </a:t>
            </a:r>
            <a:r>
              <a:rPr lang="en-US" b="1" smtClean="0">
                <a:solidFill>
                  <a:srgbClr val="FF0000"/>
                </a:solidFill>
              </a:rPr>
              <a:t>cianose/apnéia</a:t>
            </a:r>
            <a:r>
              <a:rPr lang="en-US" smtClean="0"/>
              <a:t>;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en-US" b="1" smtClean="0"/>
              <a:t>Diagnóstico</a:t>
            </a:r>
            <a:r>
              <a:rPr lang="en-US" smtClean="0"/>
              <a:t>: </a:t>
            </a:r>
            <a:r>
              <a:rPr lang="en-US" b="1" smtClean="0"/>
              <a:t>radiografia lateral do tórax</a:t>
            </a:r>
            <a:r>
              <a:rPr lang="en-US" smtClean="0"/>
              <a:t>. </a:t>
            </a:r>
            <a:r>
              <a:rPr lang="en-US" b="1" smtClean="0">
                <a:solidFill>
                  <a:srgbClr val="FF0000"/>
                </a:solidFill>
              </a:rPr>
              <a:t>Broncoscopia</a:t>
            </a:r>
            <a:r>
              <a:rPr lang="en-US" smtClean="0"/>
              <a:t> (o melhor): colapso ântero- posterior;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en-US" b="1" smtClean="0"/>
              <a:t>Tratamento</a:t>
            </a:r>
            <a:r>
              <a:rPr lang="en-US" smtClean="0"/>
              <a:t>: </a:t>
            </a:r>
            <a:r>
              <a:rPr lang="en-US" b="1" smtClean="0"/>
              <a:t>aortopexia</a:t>
            </a:r>
            <a:r>
              <a:rPr lang="en-US" smtClean="0"/>
              <a:t>.</a:t>
            </a:r>
          </a:p>
          <a:p>
            <a:endParaRPr lang="pt-BR" sz="2000" smtClean="0"/>
          </a:p>
        </p:txBody>
      </p:sp>
      <p:graphicFrame>
        <p:nvGraphicFramePr>
          <p:cNvPr id="38931" name="Group 19"/>
          <p:cNvGraphicFramePr>
            <a:graphicFrameLocks noGrp="1"/>
          </p:cNvGraphicFramePr>
          <p:nvPr/>
        </p:nvGraphicFramePr>
        <p:xfrm>
          <a:off x="755650" y="595313"/>
          <a:ext cx="6911975" cy="518160"/>
        </p:xfrm>
        <a:graphic>
          <a:graphicData uri="http://schemas.openxmlformats.org/drawingml/2006/table">
            <a:tbl>
              <a:tblPr/>
              <a:tblGrid>
                <a:gridCol w="5338763"/>
                <a:gridCol w="1573212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Atresia de esôfago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Autor(es): L. Spitz. 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Arial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ão: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Arial" charset="0"/>
                        </a:rPr>
                        <a:t>É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rica Cruz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38918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692150"/>
            <a:ext cx="352425" cy="285750"/>
          </a:xfrm>
          <a:prstGeom prst="rect">
            <a:avLst/>
          </a:prstGeom>
          <a:noFill/>
        </p:spPr>
      </p:pic>
      <p:sp>
        <p:nvSpPr>
          <p:cNvPr id="38932" name="AutoShape 20"/>
          <p:cNvSpPr>
            <a:spLocks noChangeArrowheads="1"/>
          </p:cNvSpPr>
          <p:nvPr/>
        </p:nvSpPr>
        <p:spPr bwMode="auto">
          <a:xfrm>
            <a:off x="7885113" y="609282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sz="3000" b="1" i="1" smtClean="0"/>
              <a:t>Refluxo Gastro-Esofágico (RGE):</a:t>
            </a:r>
          </a:p>
          <a:p>
            <a:pPr>
              <a:buFont typeface="Arial" charset="0"/>
              <a:buNone/>
            </a:pPr>
            <a:endParaRPr lang="en-US" sz="3000" smtClean="0"/>
          </a:p>
          <a:p>
            <a:pPr>
              <a:buFont typeface="Wingdings" pitchFamily="2" charset="2"/>
              <a:buChar char="ü"/>
            </a:pPr>
            <a:r>
              <a:rPr lang="en-US" sz="3000" b="1" smtClean="0"/>
              <a:t>Incidência</a:t>
            </a:r>
            <a:r>
              <a:rPr lang="en-US" sz="3000" smtClean="0"/>
              <a:t>: </a:t>
            </a:r>
            <a:r>
              <a:rPr lang="en-US" sz="3000" b="1" smtClean="0">
                <a:solidFill>
                  <a:srgbClr val="FF0000"/>
                </a:solidFill>
              </a:rPr>
              <a:t>40%</a:t>
            </a:r>
            <a:r>
              <a:rPr lang="en-US" sz="3000" smtClean="0"/>
              <a:t> dos casos (</a:t>
            </a:r>
            <a:r>
              <a:rPr lang="en-US" sz="3000" b="1" smtClean="0"/>
              <a:t>50% requer cirurgia anti-refluxo</a:t>
            </a:r>
            <a:r>
              <a:rPr lang="en-US" sz="3000" smtClean="0"/>
              <a:t>);</a:t>
            </a:r>
          </a:p>
          <a:p>
            <a:pPr>
              <a:buFont typeface="Wingdings" pitchFamily="2" charset="2"/>
              <a:buChar char="ü"/>
            </a:pPr>
            <a:r>
              <a:rPr lang="en-US" sz="3000" b="1" smtClean="0"/>
              <a:t>Clínica</a:t>
            </a:r>
            <a:r>
              <a:rPr lang="en-US" sz="3000" smtClean="0"/>
              <a:t>: </a:t>
            </a:r>
            <a:r>
              <a:rPr lang="en-US" sz="3000" b="1" smtClean="0"/>
              <a:t>Vômitos</a:t>
            </a:r>
            <a:r>
              <a:rPr lang="en-US" sz="3000" smtClean="0"/>
              <a:t>; </a:t>
            </a:r>
            <a:r>
              <a:rPr lang="en-US" sz="3000" b="1" smtClean="0"/>
              <a:t>Sintomas Respiratórios </a:t>
            </a:r>
            <a:r>
              <a:rPr lang="en-US" sz="3000" smtClean="0"/>
              <a:t>(</a:t>
            </a:r>
            <a:r>
              <a:rPr lang="en-US" sz="3000" b="1" smtClean="0">
                <a:solidFill>
                  <a:srgbClr val="FF0000"/>
                </a:solidFill>
              </a:rPr>
              <a:t>aspiração</a:t>
            </a:r>
            <a:r>
              <a:rPr lang="en-US" sz="3000" smtClean="0"/>
              <a:t>); </a:t>
            </a:r>
            <a:r>
              <a:rPr lang="en-US" sz="3000" b="1" smtClean="0"/>
              <a:t>Esofagite Péptica </a:t>
            </a:r>
            <a:r>
              <a:rPr lang="en-US" sz="3000" smtClean="0"/>
              <a:t>(</a:t>
            </a:r>
            <a:r>
              <a:rPr lang="en-US" sz="3000" b="1" smtClean="0">
                <a:solidFill>
                  <a:srgbClr val="FF0000"/>
                </a:solidFill>
              </a:rPr>
              <a:t>estenose/úlcera</a:t>
            </a:r>
            <a:r>
              <a:rPr lang="en-US" sz="3000" smtClean="0"/>
              <a:t>);</a:t>
            </a:r>
          </a:p>
          <a:p>
            <a:pPr>
              <a:buFont typeface="Wingdings" pitchFamily="2" charset="2"/>
              <a:buChar char="ü"/>
            </a:pPr>
            <a:r>
              <a:rPr lang="en-US" sz="3000" b="1" smtClean="0"/>
              <a:t>Tratamento</a:t>
            </a:r>
            <a:r>
              <a:rPr lang="en-US" sz="3000" smtClean="0"/>
              <a:t>: </a:t>
            </a:r>
            <a:r>
              <a:rPr lang="en-US" sz="3000" b="1" smtClean="0">
                <a:solidFill>
                  <a:srgbClr val="FF0000"/>
                </a:solidFill>
              </a:rPr>
              <a:t>Estenose</a:t>
            </a:r>
            <a:r>
              <a:rPr lang="en-US" sz="3000" smtClean="0"/>
              <a:t> </a:t>
            </a:r>
            <a:r>
              <a:rPr lang="en-US" sz="3000" b="1" smtClean="0"/>
              <a:t>responde à cirurgia</a:t>
            </a:r>
            <a:r>
              <a:rPr lang="en-US" sz="3000" smtClean="0"/>
              <a:t>.</a:t>
            </a:r>
          </a:p>
          <a:p>
            <a:endParaRPr lang="en-US" sz="3000" smtClean="0"/>
          </a:p>
          <a:p>
            <a:endParaRPr lang="pt-BR" smtClean="0"/>
          </a:p>
        </p:txBody>
      </p:sp>
      <p:sp>
        <p:nvSpPr>
          <p:cNvPr id="39940" name="AutoShape 4"/>
          <p:cNvSpPr>
            <a:spLocks noChangeArrowheads="1"/>
          </p:cNvSpPr>
          <p:nvPr/>
        </p:nvSpPr>
        <p:spPr bwMode="auto">
          <a:xfrm>
            <a:off x="7885113" y="609282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en-US" sz="3000" b="1" i="1" smtClean="0"/>
              <a:t>Desordens da Motilidade: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endParaRPr lang="en-US" sz="3000" smtClean="0"/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US" sz="3000" smtClean="0"/>
              <a:t>Ocorre principalmente no </a:t>
            </a:r>
            <a:r>
              <a:rPr lang="en-US" sz="3000" b="1" smtClean="0"/>
              <a:t>esôfago distal</a:t>
            </a:r>
            <a:r>
              <a:rPr lang="en-US" sz="3000" smtClean="0"/>
              <a:t>;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US" sz="3000" smtClean="0"/>
              <a:t>Contribui para </a:t>
            </a:r>
            <a:r>
              <a:rPr lang="en-US" sz="3000" b="1" smtClean="0"/>
              <a:t>problemas na deglutição </a:t>
            </a:r>
            <a:r>
              <a:rPr lang="en-US" sz="3000" smtClean="0"/>
              <a:t>(</a:t>
            </a:r>
            <a:r>
              <a:rPr lang="en-US" sz="3000" b="1" smtClean="0">
                <a:solidFill>
                  <a:srgbClr val="FF0000"/>
                </a:solidFill>
              </a:rPr>
              <a:t>anos</a:t>
            </a:r>
            <a:r>
              <a:rPr lang="en-US" sz="3000" smtClean="0"/>
              <a:t>);</a:t>
            </a:r>
          </a:p>
          <a:p>
            <a:pPr>
              <a:lnSpc>
                <a:spcPct val="90000"/>
              </a:lnSpc>
            </a:pPr>
            <a:endParaRPr lang="en-US" sz="3000" smtClean="0"/>
          </a:p>
          <a:p>
            <a:pPr>
              <a:lnSpc>
                <a:spcPct val="90000"/>
              </a:lnSpc>
            </a:pPr>
            <a:r>
              <a:rPr lang="en-US" sz="3000" b="1" smtClean="0">
                <a:solidFill>
                  <a:srgbClr val="FF0000"/>
                </a:solidFill>
              </a:rPr>
              <a:t>Obstrução por alimentos sólidos pode ocorrer na ausência de uma estenose anatômica somente por conta da motilidade anormal!</a:t>
            </a:r>
          </a:p>
          <a:p>
            <a:pPr>
              <a:lnSpc>
                <a:spcPct val="90000"/>
              </a:lnSpc>
            </a:pPr>
            <a:endParaRPr lang="pt-BR" smtClean="0"/>
          </a:p>
        </p:txBody>
      </p:sp>
      <p:sp>
        <p:nvSpPr>
          <p:cNvPr id="40964" name="AutoShape 4"/>
          <p:cNvSpPr>
            <a:spLocks noChangeArrowheads="1"/>
          </p:cNvSpPr>
          <p:nvPr/>
        </p:nvSpPr>
        <p:spPr bwMode="auto">
          <a:xfrm>
            <a:off x="7885113" y="609282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sz="3000" b="1" i="1" smtClean="0"/>
              <a:t>Crescimento:</a:t>
            </a:r>
          </a:p>
          <a:p>
            <a:endParaRPr lang="en-US" sz="3000" smtClean="0"/>
          </a:p>
          <a:p>
            <a:pPr>
              <a:buFont typeface="Wingdings" pitchFamily="2" charset="2"/>
              <a:buChar char="ü"/>
            </a:pPr>
            <a:r>
              <a:rPr lang="en-US" sz="3000" smtClean="0"/>
              <a:t>Tendência dos sobreviventes em permanecer nos </a:t>
            </a:r>
            <a:r>
              <a:rPr lang="en-US" sz="3000" b="1" smtClean="0"/>
              <a:t>percentis mais baixos</a:t>
            </a:r>
            <a:r>
              <a:rPr lang="en-US" sz="3000" smtClean="0"/>
              <a:t> de </a:t>
            </a:r>
            <a:r>
              <a:rPr lang="en-US" sz="3000" b="1" smtClean="0"/>
              <a:t>peso</a:t>
            </a:r>
            <a:r>
              <a:rPr lang="en-US" sz="3000" smtClean="0"/>
              <a:t>: </a:t>
            </a:r>
          </a:p>
          <a:p>
            <a:pPr>
              <a:buFont typeface="Arial" charset="0"/>
              <a:buNone/>
            </a:pPr>
            <a:endParaRPr lang="en-US" sz="3000" smtClean="0"/>
          </a:p>
          <a:p>
            <a:r>
              <a:rPr lang="en-US" sz="3000" b="1" smtClean="0">
                <a:solidFill>
                  <a:srgbClr val="FF0000"/>
                </a:solidFill>
              </a:rPr>
              <a:t>Desaparece no adulto e não é estatisticamente significativo!</a:t>
            </a:r>
          </a:p>
          <a:p>
            <a:endParaRPr lang="pt-BR" smtClean="0"/>
          </a:p>
        </p:txBody>
      </p:sp>
      <p:sp>
        <p:nvSpPr>
          <p:cNvPr id="41988" name="AutoShape 4"/>
          <p:cNvSpPr>
            <a:spLocks noChangeArrowheads="1"/>
          </p:cNvSpPr>
          <p:nvPr/>
        </p:nvSpPr>
        <p:spPr bwMode="auto">
          <a:xfrm>
            <a:off x="7885113" y="611187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200" b="1" smtClean="0"/>
              <a:t>Estômago pequeno/ausente </a:t>
            </a:r>
            <a:r>
              <a:rPr lang="pt-BR" sz="2200" smtClean="0"/>
              <a:t>no US pré-natal podem ser indicativos de </a:t>
            </a:r>
            <a:r>
              <a:rPr lang="pt-BR" sz="2200" b="1" smtClean="0"/>
              <a:t>atresia esofágica</a:t>
            </a:r>
            <a:r>
              <a:rPr lang="pt-BR" sz="2200" smtClean="0"/>
              <a:t>, especialmente associados com </a:t>
            </a:r>
            <a:r>
              <a:rPr lang="pt-BR" sz="2200" b="1" smtClean="0">
                <a:solidFill>
                  <a:srgbClr val="FF0000"/>
                </a:solidFill>
              </a:rPr>
              <a:t>polidrâmnio</a:t>
            </a:r>
            <a:r>
              <a:rPr lang="pt-BR" sz="2200" smtClean="0"/>
              <a:t>;</a:t>
            </a:r>
          </a:p>
          <a:p>
            <a:pPr>
              <a:lnSpc>
                <a:spcPct val="80000"/>
              </a:lnSpc>
            </a:pPr>
            <a:endParaRPr lang="pt-BR" sz="2200" smtClean="0"/>
          </a:p>
          <a:p>
            <a:pPr>
              <a:lnSpc>
                <a:spcPct val="80000"/>
              </a:lnSpc>
            </a:pPr>
            <a:r>
              <a:rPr lang="pt-BR" sz="2200" b="1" smtClean="0"/>
              <a:t>Anomalias associadas </a:t>
            </a:r>
            <a:r>
              <a:rPr lang="pt-BR" sz="2200" smtClean="0"/>
              <a:t>estão presentes em </a:t>
            </a:r>
            <a:r>
              <a:rPr lang="pt-BR" sz="2200" b="1" smtClean="0"/>
              <a:t>50% dos casos</a:t>
            </a:r>
            <a:r>
              <a:rPr lang="pt-BR" sz="2200" smtClean="0"/>
              <a:t>: </a:t>
            </a:r>
            <a:r>
              <a:rPr lang="pt-BR" sz="2200" b="1" smtClean="0">
                <a:solidFill>
                  <a:srgbClr val="FF0000"/>
                </a:solidFill>
              </a:rPr>
              <a:t>defeitos cardíacos são os mais comuns</a:t>
            </a:r>
            <a:r>
              <a:rPr lang="pt-BR" sz="2200" smtClean="0"/>
              <a:t>;</a:t>
            </a:r>
          </a:p>
          <a:p>
            <a:pPr>
              <a:lnSpc>
                <a:spcPct val="80000"/>
              </a:lnSpc>
            </a:pPr>
            <a:endParaRPr lang="pt-BR" sz="2200" smtClean="0"/>
          </a:p>
          <a:p>
            <a:pPr>
              <a:lnSpc>
                <a:spcPct val="80000"/>
              </a:lnSpc>
            </a:pPr>
            <a:r>
              <a:rPr lang="pt-BR" sz="2200" smtClean="0"/>
              <a:t>Fatores de risco para </a:t>
            </a:r>
            <a:r>
              <a:rPr lang="pt-BR" sz="2200" b="1" smtClean="0"/>
              <a:t>morbidade</a:t>
            </a:r>
            <a:r>
              <a:rPr lang="pt-BR" sz="2200" smtClean="0"/>
              <a:t> incluem: </a:t>
            </a:r>
            <a:r>
              <a:rPr lang="pt-BR" sz="2200" b="1" smtClean="0"/>
              <a:t>muito baixo peso </a:t>
            </a:r>
            <a:r>
              <a:rPr lang="pt-BR" sz="2200" smtClean="0"/>
              <a:t>(&lt; 1500g) e </a:t>
            </a:r>
            <a:r>
              <a:rPr lang="pt-BR" sz="2200" b="1" smtClean="0"/>
              <a:t>anomalias cardíacas  maiores;</a:t>
            </a:r>
          </a:p>
          <a:p>
            <a:pPr>
              <a:lnSpc>
                <a:spcPct val="80000"/>
              </a:lnSpc>
            </a:pPr>
            <a:endParaRPr lang="pt-BR" sz="2200" smtClean="0"/>
          </a:p>
          <a:p>
            <a:pPr>
              <a:lnSpc>
                <a:spcPct val="80000"/>
              </a:lnSpc>
            </a:pPr>
            <a:r>
              <a:rPr lang="pt-BR" sz="2200" b="1" smtClean="0"/>
              <a:t>Complicações precoces</a:t>
            </a:r>
            <a:r>
              <a:rPr lang="pt-BR" sz="2200" smtClean="0"/>
              <a:t> incluem: </a:t>
            </a:r>
            <a:r>
              <a:rPr lang="pt-BR" sz="2200" b="1" smtClean="0">
                <a:solidFill>
                  <a:srgbClr val="FF0000"/>
                </a:solidFill>
              </a:rPr>
              <a:t>deiscências, estenoses e fístula recorrente</a:t>
            </a:r>
            <a:r>
              <a:rPr lang="pt-BR" sz="2200" smtClean="0"/>
              <a:t>;</a:t>
            </a:r>
          </a:p>
          <a:p>
            <a:pPr>
              <a:lnSpc>
                <a:spcPct val="80000"/>
              </a:lnSpc>
            </a:pPr>
            <a:endParaRPr lang="pt-BR" sz="2200" smtClean="0"/>
          </a:p>
          <a:p>
            <a:pPr>
              <a:lnSpc>
                <a:spcPct val="80000"/>
              </a:lnSpc>
            </a:pPr>
            <a:r>
              <a:rPr lang="pt-BR" sz="2200" b="1" smtClean="0"/>
              <a:t>Complicações tardias </a:t>
            </a:r>
            <a:r>
              <a:rPr lang="pt-BR" sz="2200" smtClean="0"/>
              <a:t>incluem: </a:t>
            </a:r>
            <a:r>
              <a:rPr lang="pt-BR" sz="2200" b="1" smtClean="0">
                <a:solidFill>
                  <a:srgbClr val="FF0000"/>
                </a:solidFill>
              </a:rPr>
              <a:t>traqueomalácia e RGE</a:t>
            </a:r>
            <a:r>
              <a:rPr lang="pt-BR" sz="2200" smtClean="0"/>
              <a:t>.</a:t>
            </a:r>
          </a:p>
          <a:p>
            <a:endParaRPr lang="pt-BR" sz="200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rilho">
    <a:dk1>
      <a:srgbClr val="292934"/>
    </a:dk1>
    <a:lt1>
      <a:srgbClr val="FFFFFF"/>
    </a:lt1>
    <a:dk2>
      <a:srgbClr val="D2533C"/>
    </a:dk2>
    <a:lt2>
      <a:srgbClr val="F3F2DC"/>
    </a:lt2>
    <a:accent1>
      <a:srgbClr val="93A299"/>
    </a:accent1>
    <a:accent2>
      <a:srgbClr val="AD8F67"/>
    </a:accent2>
    <a:accent3>
      <a:srgbClr val="726056"/>
    </a:accent3>
    <a:accent4>
      <a:srgbClr val="4C5A6A"/>
    </a:accent4>
    <a:accent5>
      <a:srgbClr val="808DA0"/>
    </a:accent5>
    <a:accent6>
      <a:srgbClr val="79463D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1000</TotalTime>
  <Words>1968</Words>
  <Application>Microsoft Office PowerPoint</Application>
  <PresentationFormat>Apresentação na tela (4:3)</PresentationFormat>
  <Paragraphs>174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Brilho</vt:lpstr>
      <vt:lpstr>Complicações respiratórias a longo prazo da atresia congênita de esôfago com ou sem fístula traqueoesofágica: uma atualização Long-term respiratory complications of congenital esophageal atresia with or without tracheoesophageal fistula: an update T. Kovesi Children’s Hospital of Eastern Ontario and the University of Ottawa, Ottawa, Ontario, Canada Diseases of the Esophagus2013;26: 413–416</vt:lpstr>
      <vt:lpstr>Introdução</vt:lpstr>
      <vt:lpstr>Apresentação do PowerPoint</vt:lpstr>
      <vt:lpstr>Anormalidades Anatômicas</vt:lpstr>
      <vt:lpstr>Apresentação do PowerPoint</vt:lpstr>
      <vt:lpstr>Traqueomalácia </vt:lpstr>
      <vt:lpstr>Infecções de Trato Respiratório Inferior                    (IRTRI)</vt:lpstr>
      <vt:lpstr>Câncer</vt:lpstr>
      <vt:lpstr>Asma e Alergias</vt:lpstr>
      <vt:lpstr>Apresentação do PowerPoint</vt:lpstr>
      <vt:lpstr>Função Pulmonar</vt:lpstr>
      <vt:lpstr>Inflamação de vias aéreas e reatividade</vt:lpstr>
      <vt:lpstr>Apresentação do PowerPoint</vt:lpstr>
      <vt:lpstr>Apresentação do PowerPoint</vt:lpstr>
      <vt:lpstr>Tolerância ao exercício</vt:lpstr>
      <vt:lpstr>Conclusão</vt:lpstr>
      <vt:lpstr>Apresentação do PowerPoint</vt:lpstr>
      <vt:lpstr>Apresentação do PowerPoint</vt:lpstr>
      <vt:lpstr>Apresentação do PowerPoint</vt:lpstr>
      <vt:lpstr>Nota do Editor do site, Dr. Paulo R. Margotto Consultem também! ESTUDANDO JUNTOS  AQUI E AGORA!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 Neonatologia</dc:title>
  <dc:creator>kermittthefrog</dc:creator>
  <cp:lastModifiedBy>Paulo</cp:lastModifiedBy>
  <cp:revision>23</cp:revision>
  <dcterms:created xsi:type="dcterms:W3CDTF">2013-09-25T01:11:42Z</dcterms:created>
  <dcterms:modified xsi:type="dcterms:W3CDTF">2014-02-25T00:33:03Z</dcterms:modified>
</cp:coreProperties>
</file>