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87" r:id="rId4"/>
    <p:sldId id="258" r:id="rId5"/>
    <p:sldId id="259" r:id="rId6"/>
    <p:sldId id="265" r:id="rId7"/>
    <p:sldId id="267" r:id="rId8"/>
    <p:sldId id="268" r:id="rId9"/>
    <p:sldId id="270" r:id="rId10"/>
    <p:sldId id="276" r:id="rId11"/>
    <p:sldId id="266" r:id="rId12"/>
    <p:sldId id="260" r:id="rId13"/>
    <p:sldId id="272" r:id="rId14"/>
    <p:sldId id="263" r:id="rId15"/>
    <p:sldId id="261" r:id="rId16"/>
    <p:sldId id="262" r:id="rId17"/>
    <p:sldId id="264" r:id="rId18"/>
    <p:sldId id="273" r:id="rId19"/>
    <p:sldId id="274" r:id="rId20"/>
    <p:sldId id="280" r:id="rId21"/>
    <p:sldId id="286" r:id="rId22"/>
    <p:sldId id="292" r:id="rId23"/>
    <p:sldId id="293" r:id="rId24"/>
    <p:sldId id="291" r:id="rId25"/>
    <p:sldId id="315" r:id="rId26"/>
    <p:sldId id="288" r:id="rId27"/>
    <p:sldId id="289" r:id="rId28"/>
    <p:sldId id="278" r:id="rId29"/>
    <p:sldId id="285" r:id="rId30"/>
    <p:sldId id="297" r:id="rId31"/>
    <p:sldId id="296" r:id="rId32"/>
    <p:sldId id="298" r:id="rId33"/>
    <p:sldId id="312" r:id="rId34"/>
    <p:sldId id="299" r:id="rId35"/>
    <p:sldId id="300" r:id="rId36"/>
    <p:sldId id="301" r:id="rId37"/>
    <p:sldId id="302" r:id="rId38"/>
    <p:sldId id="303" r:id="rId39"/>
    <p:sldId id="295" r:id="rId40"/>
    <p:sldId id="290" r:id="rId41"/>
    <p:sldId id="294" r:id="rId42"/>
    <p:sldId id="304" r:id="rId43"/>
    <p:sldId id="305" r:id="rId44"/>
    <p:sldId id="307" r:id="rId45"/>
    <p:sldId id="310" r:id="rId46"/>
    <p:sldId id="308" r:id="rId47"/>
    <p:sldId id="309" r:id="rId48"/>
    <p:sldId id="311" r:id="rId49"/>
    <p:sldId id="313" r:id="rId50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Estilo Médio 1 - Ênfase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073A0DAA-6AF3-43AB-8588-CEC1D06C72B9}" styleName="Estilo Mé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750" autoAdjust="0"/>
  </p:normalViewPr>
  <p:slideViewPr>
    <p:cSldViewPr>
      <p:cViewPr varScale="1">
        <p:scale>
          <a:sx n="86" d="100"/>
          <a:sy n="86" d="100"/>
        </p:scale>
        <p:origin x="-1344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1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38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tângulo 39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tângulo 40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tângulo 41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Retângulo 55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tângulo 64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Retângulo 65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Retângulo 66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15" name="Espaço Reservado para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E1BBC59-7B47-44FE-AED3-3C9EB26C6974}" type="datetimeFigureOut">
              <a:rPr lang="pt-BR"/>
              <a:pPr>
                <a:defRPr/>
              </a:pPr>
              <a:t>21/08/2014</a:t>
            </a:fld>
            <a:endParaRPr lang="pt-BR"/>
          </a:p>
        </p:txBody>
      </p:sp>
      <p:sp>
        <p:nvSpPr>
          <p:cNvPr id="16" name="Espaço Reservado para Rodap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7" name="Espaço Reservado para Número de Slid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4D73645-B5B4-4886-B823-9F94560BA97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36D877-3636-4780-8416-D78E48CB1FB8}" type="datetimeFigureOut">
              <a:rPr lang="pt-BR"/>
              <a:pPr>
                <a:defRPr/>
              </a:pPr>
              <a:t>21/08/2014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C49D6B-115B-404A-9B44-4AB11351470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a livre 13"/>
          <p:cNvSpPr>
            <a:spLocks/>
          </p:cNvSpPr>
          <p:nvPr/>
        </p:nvSpPr>
        <p:spPr bwMode="auto">
          <a:xfrm>
            <a:off x="4829175" y="1073150"/>
            <a:ext cx="4321175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Forma livre 14"/>
          <p:cNvSpPr>
            <a:spLocks/>
          </p:cNvSpPr>
          <p:nvPr/>
        </p:nvSpPr>
        <p:spPr bwMode="auto">
          <a:xfrm>
            <a:off x="374650" y="0"/>
            <a:ext cx="5513388" cy="661511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orma livre 12"/>
          <p:cNvSpPr>
            <a:spLocks/>
          </p:cNvSpPr>
          <p:nvPr/>
        </p:nvSpPr>
        <p:spPr bwMode="auto">
          <a:xfrm rot="5236414">
            <a:off x="4461669" y="1483519"/>
            <a:ext cx="4114800" cy="1189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Forma livre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orma livre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Forma livre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Forma livre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Forma livre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Forma livre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Forma livre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Forma livre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Forma livre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Forma livre 24"/>
          <p:cNvSpPr>
            <a:spLocks/>
          </p:cNvSpPr>
          <p:nvPr/>
        </p:nvSpPr>
        <p:spPr bwMode="auto">
          <a:xfrm>
            <a:off x="366713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7" name="Forma livre 25"/>
          <p:cNvSpPr>
            <a:spLocks/>
          </p:cNvSpPr>
          <p:nvPr/>
        </p:nvSpPr>
        <p:spPr bwMode="auto">
          <a:xfrm>
            <a:off x="366713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8" name="Forma livre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9" name="Retângulo 6"/>
          <p:cNvSpPr/>
          <p:nvPr/>
        </p:nvSpPr>
        <p:spPr>
          <a:xfrm>
            <a:off x="363538" y="401638"/>
            <a:ext cx="8504237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0" name="Retângulo 7"/>
          <p:cNvSpPr/>
          <p:nvPr/>
        </p:nvSpPr>
        <p:spPr>
          <a:xfrm flipH="1">
            <a:off x="371475" y="681038"/>
            <a:ext cx="2698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Retângulo 8"/>
          <p:cNvSpPr/>
          <p:nvPr/>
        </p:nvSpPr>
        <p:spPr>
          <a:xfrm flipH="1">
            <a:off x="411163" y="681038"/>
            <a:ext cx="2698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2" name="Retângulo 9"/>
          <p:cNvSpPr/>
          <p:nvPr/>
        </p:nvSpPr>
        <p:spPr>
          <a:xfrm flipH="1">
            <a:off x="447675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Retângulo 10"/>
          <p:cNvSpPr/>
          <p:nvPr/>
        </p:nvSpPr>
        <p:spPr>
          <a:xfrm flipH="1">
            <a:off x="476250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4" name="Retângulo 11"/>
          <p:cNvSpPr/>
          <p:nvPr/>
        </p:nvSpPr>
        <p:spPr>
          <a:xfrm>
            <a:off x="500063" y="681038"/>
            <a:ext cx="36512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bIns="0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2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B364DBB-4E77-4691-A970-734E5471D3D8}" type="datetimeFigureOut">
              <a:rPr lang="pt-BR"/>
              <a:pPr>
                <a:defRPr/>
              </a:pPr>
              <a:t>21/08/2014</a:t>
            </a:fld>
            <a:endParaRPr lang="pt-BR"/>
          </a:p>
        </p:txBody>
      </p:sp>
      <p:sp>
        <p:nvSpPr>
          <p:cNvPr id="2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2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403E7C8-8407-4DD1-A324-6064ECC1A0B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6FF9AC5-B433-46D9-A581-42D8DD2AE04F}" type="datetimeFigureOut">
              <a:rPr lang="pt-BR"/>
              <a:pPr>
                <a:defRPr/>
              </a:pPr>
              <a:t>21/08/2014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A30BB45-9EC1-4453-BBEC-20A160907D2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24"/>
          <p:cNvSpPr/>
          <p:nvPr/>
        </p:nvSpPr>
        <p:spPr>
          <a:xfrm>
            <a:off x="0" y="401638"/>
            <a:ext cx="8867775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tângulo 15"/>
          <p:cNvSpPr/>
          <p:nvPr/>
        </p:nvSpPr>
        <p:spPr>
          <a:xfrm>
            <a:off x="87313" y="681038"/>
            <a:ext cx="460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tângulo 16"/>
          <p:cNvSpPr/>
          <p:nvPr/>
        </p:nvSpPr>
        <p:spPr>
          <a:xfrm>
            <a:off x="47625" y="681038"/>
            <a:ext cx="26988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Retângulo 17"/>
          <p:cNvSpPr/>
          <p:nvPr/>
        </p:nvSpPr>
        <p:spPr>
          <a:xfrm>
            <a:off x="28575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tângulo 18"/>
          <p:cNvSpPr/>
          <p:nvPr/>
        </p:nvSpPr>
        <p:spPr>
          <a:xfrm>
            <a:off x="0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Retângulo 19"/>
          <p:cNvSpPr/>
          <p:nvPr/>
        </p:nvSpPr>
        <p:spPr>
          <a:xfrm flipH="1">
            <a:off x="149225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3" name="Retângulo 20"/>
          <p:cNvSpPr/>
          <p:nvPr/>
        </p:nvSpPr>
        <p:spPr>
          <a:xfrm flipH="1">
            <a:off x="188913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Retângulo 21"/>
          <p:cNvSpPr/>
          <p:nvPr/>
        </p:nvSpPr>
        <p:spPr>
          <a:xfrm flipH="1">
            <a:off x="227013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tângulo 28"/>
          <p:cNvSpPr/>
          <p:nvPr/>
        </p:nvSpPr>
        <p:spPr>
          <a:xfrm flipH="1">
            <a:off x="255588" y="681038"/>
            <a:ext cx="79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Retângulo 29"/>
          <p:cNvSpPr/>
          <p:nvPr/>
        </p:nvSpPr>
        <p:spPr>
          <a:xfrm>
            <a:off x="279400" y="681038"/>
            <a:ext cx="36513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/>
          <a:lstStyle>
            <a:lvl1pPr>
              <a:defRPr sz="4000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BCCE55B-FB07-49A3-BE2C-D210B1504FF0}" type="datetimeFigureOut">
              <a:rPr lang="pt-BR"/>
              <a:pPr>
                <a:defRPr/>
              </a:pPr>
              <a:t>21/08/2014</a:t>
            </a:fld>
            <a:endParaRPr lang="pt-BR"/>
          </a:p>
        </p:txBody>
      </p:sp>
      <p:sp>
        <p:nvSpPr>
          <p:cNvPr id="1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E540CA1-72EE-4D7E-9D8A-8F053A73D24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287CC-AD34-43E2-B72A-80BF28B16ACC}" type="datetimeFigureOut">
              <a:rPr lang="pt-BR"/>
              <a:pPr>
                <a:defRPr/>
              </a:pPr>
              <a:t>21/08/2014</a:t>
            </a:fld>
            <a:endParaRPr lang="pt-BR"/>
          </a:p>
        </p:txBody>
      </p:sp>
      <p:sp>
        <p:nvSpPr>
          <p:cNvPr id="4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9B015-BBD2-4678-9382-AFE62294037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AD199BD-532C-4DA2-89AA-17AE029B73CA}" type="datetimeFigureOut">
              <a:rPr lang="pt-BR"/>
              <a:pPr>
                <a:defRPr/>
              </a:pPr>
              <a:t>21/08/2014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78BD06B-A02A-4C70-899F-6E182A9154A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660C5-1639-4B8A-B13C-D669FF9B8E92}" type="datetimeFigureOut">
              <a:rPr lang="pt-BR"/>
              <a:pPr>
                <a:defRPr/>
              </a:pPr>
              <a:t>21/08/2014</a:t>
            </a:fld>
            <a:endParaRPr lang="pt-BR"/>
          </a:p>
        </p:txBody>
      </p:sp>
      <p:sp>
        <p:nvSpPr>
          <p:cNvPr id="6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B805D4-C648-4D57-95A7-50908E1F246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7"/>
          <p:cNvSpPr/>
          <p:nvPr/>
        </p:nvSpPr>
        <p:spPr>
          <a:xfrm>
            <a:off x="368300" y="0"/>
            <a:ext cx="8777288" cy="1878013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6" name="Conector reto 8"/>
          <p:cNvCxnSpPr/>
          <p:nvPr/>
        </p:nvCxnSpPr>
        <p:spPr>
          <a:xfrm flipV="1">
            <a:off x="363538" y="1884363"/>
            <a:ext cx="8782050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Grupo 9"/>
          <p:cNvGrpSpPr>
            <a:grpSpLocks/>
          </p:cNvGrpSpPr>
          <p:nvPr/>
        </p:nvGrpSpPr>
        <p:grpSpPr bwMode="auto">
          <a:xfrm rot="5400000">
            <a:off x="8515351" y="1219200"/>
            <a:ext cx="131762" cy="128587"/>
            <a:chOff x="6668087" y="1297746"/>
            <a:chExt cx="161840" cy="156602"/>
          </a:xfrm>
        </p:grpSpPr>
        <p:cxnSp>
          <p:nvCxnSpPr>
            <p:cNvPr id="8" name="Conector reto 14"/>
            <p:cNvCxnSpPr/>
            <p:nvPr/>
          </p:nvCxnSpPr>
          <p:spPr>
            <a:xfrm rot="16200000">
              <a:off x="6663593" y="1300308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Conector reto 15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to 16"/>
            <p:cNvCxnSpPr/>
            <p:nvPr/>
          </p:nvCxnSpPr>
          <p:spPr>
            <a:xfrm rot="5400000" flipH="1">
              <a:off x="6744513" y="1299332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upo 13"/>
          <p:cNvGrpSpPr>
            <a:grpSpLocks/>
          </p:cNvGrpSpPr>
          <p:nvPr/>
        </p:nvGrpSpPr>
        <p:grpSpPr bwMode="auto">
          <a:xfrm rot="5400000">
            <a:off x="8667751" y="1371600"/>
            <a:ext cx="131762" cy="128587"/>
            <a:chOff x="6668087" y="1297746"/>
            <a:chExt cx="161840" cy="156602"/>
          </a:xfrm>
        </p:grpSpPr>
        <p:cxnSp>
          <p:nvCxnSpPr>
            <p:cNvPr id="12" name="Conector reto 10"/>
            <p:cNvCxnSpPr/>
            <p:nvPr/>
          </p:nvCxnSpPr>
          <p:spPr>
            <a:xfrm rot="16200000">
              <a:off x="6663593" y="1300308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ector reto 11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ector reto 12"/>
            <p:cNvCxnSpPr/>
            <p:nvPr/>
          </p:nvCxnSpPr>
          <p:spPr>
            <a:xfrm rot="5400000" flipH="1">
              <a:off x="6744513" y="1299332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7"/>
          <p:cNvGrpSpPr>
            <a:grpSpLocks/>
          </p:cNvGrpSpPr>
          <p:nvPr/>
        </p:nvGrpSpPr>
        <p:grpSpPr bwMode="auto">
          <a:xfrm rot="5400000">
            <a:off x="8320087" y="1474788"/>
            <a:ext cx="131763" cy="128588"/>
            <a:chOff x="6668087" y="1297746"/>
            <a:chExt cx="161840" cy="156602"/>
          </a:xfrm>
        </p:grpSpPr>
        <p:cxnSp>
          <p:nvCxnSpPr>
            <p:cNvPr id="16" name="Conector reto 18"/>
            <p:cNvCxnSpPr/>
            <p:nvPr/>
          </p:nvCxnSpPr>
          <p:spPr>
            <a:xfrm rot="16200000">
              <a:off x="6663592" y="1300307"/>
              <a:ext cx="88934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ector reto 19"/>
            <p:cNvCxnSpPr/>
            <p:nvPr/>
          </p:nvCxnSpPr>
          <p:spPr>
            <a:xfrm rot="16200000" flipV="1">
              <a:off x="6685198" y="1391513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ector reto 20"/>
            <p:cNvCxnSpPr/>
            <p:nvPr/>
          </p:nvCxnSpPr>
          <p:spPr>
            <a:xfrm rot="5400000" flipH="1">
              <a:off x="6744512" y="1299332"/>
              <a:ext cx="88934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ítulo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9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6477000" y="55563"/>
            <a:ext cx="2133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023CBC8-7B69-4B7D-AC9D-53392B4B7905}" type="datetimeFigureOut">
              <a:rPr lang="pt-BR"/>
              <a:pPr>
                <a:defRPr/>
              </a:pPr>
              <a:t>21/08/2014</a:t>
            </a:fld>
            <a:endParaRPr lang="pt-BR"/>
          </a:p>
        </p:txBody>
      </p:sp>
      <p:sp>
        <p:nvSpPr>
          <p:cNvPr id="20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914400" y="55563"/>
            <a:ext cx="5562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21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610600" y="55563"/>
            <a:ext cx="4572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8C5E96A-4B26-4B30-B303-F95EBF8B50E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A3C10-582B-419D-9B2A-5E9301D23A75}" type="datetimeFigureOut">
              <a:rPr lang="pt-BR"/>
              <a:pPr>
                <a:defRPr/>
              </a:pPr>
              <a:t>21/08/2014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AC3680-554C-4E16-B9C0-6F89451966B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1118A1-1866-4797-9C63-3427E4C031FC}" type="datetimeFigureOut">
              <a:rPr lang="pt-BR"/>
              <a:pPr>
                <a:defRPr/>
              </a:pPr>
              <a:t>21/08/2014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425F34-E2B8-4B5E-883D-46B901D2D58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tângulo 7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tângulo 8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tângulo 9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tângulo 10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Retângulo 11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Retângulo 14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Retângulo 15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Retângulo 16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036" name="Espaço Reservado para Texto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 smtClean="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DFDD78C4-19DF-49CF-8D41-733E806A8F4B}" type="datetimeFigureOut">
              <a:rPr lang="pt-BR"/>
              <a:pPr>
                <a:defRPr/>
              </a:pPr>
              <a:t>21/08/2014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C16E630A-5713-4DCB-860C-F323C6FC649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6" r:id="rId1"/>
    <p:sldLayoutId id="2147483695" r:id="rId2"/>
    <p:sldLayoutId id="2147483697" r:id="rId3"/>
    <p:sldLayoutId id="2147483698" r:id="rId4"/>
    <p:sldLayoutId id="2147483699" r:id="rId5"/>
    <p:sldLayoutId id="2147483694" r:id="rId6"/>
    <p:sldLayoutId id="2147483700" r:id="rId7"/>
    <p:sldLayoutId id="2147483693" r:id="rId8"/>
    <p:sldLayoutId id="2147483701" r:id="rId9"/>
    <p:sldLayoutId id="2147483692" r:id="rId10"/>
    <p:sldLayoutId id="214748369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 spc="-100">
          <a:solidFill>
            <a:srgbClr val="C1EEFF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9pPr>
      <a:extLst/>
    </p:titleStyle>
    <p:bodyStyle>
      <a:lvl1pPr marL="411163" indent="-342900" algn="l" rtl="0" fontAlgn="base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475" indent="-228600" algn="l" rtl="0" fontAlgn="base">
        <a:spcBef>
          <a:spcPct val="20000"/>
        </a:spcBef>
        <a:spcAft>
          <a:spcPct val="0"/>
        </a:spcAft>
        <a:buClr>
          <a:srgbClr val="FEB80A"/>
        </a:buClr>
        <a:buFont typeface="Wingdings 3" pitchFamily="18" charset="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38" indent="-209550" algn="l" rtl="0" fontAlgn="base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nversandocomopediatra.com.br/website/paginas/materias_gerais/materias_gerais.php?id=207&amp;content=detalhe" TargetMode="External"/><Relationship Id="rId2" Type="http://schemas.openxmlformats.org/officeDocument/2006/relationships/hyperlink" Target="http://www.iapo.org.br/manuals/v_manual_br_21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emedicine.medscape.com/article/1002527-overview" TargetMode="Externa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ubtítulo 2"/>
          <p:cNvSpPr>
            <a:spLocks noGrp="1"/>
          </p:cNvSpPr>
          <p:nvPr>
            <p:ph type="subTitle" idx="1"/>
          </p:nvPr>
        </p:nvSpPr>
        <p:spPr>
          <a:xfrm>
            <a:off x="1371600" y="4941888"/>
            <a:ext cx="7772400" cy="1509712"/>
          </a:xfrm>
        </p:spPr>
        <p:txBody>
          <a:bodyPr/>
          <a:lstStyle/>
          <a:p>
            <a:pPr algn="ctr">
              <a:spcBef>
                <a:spcPct val="0"/>
              </a:spcBef>
            </a:pPr>
            <a:r>
              <a:rPr lang="pt-BR" sz="2800" smtClean="0"/>
              <a:t>Internato-Pediatria-HRAS/HMIB / 2014</a:t>
            </a:r>
            <a:br>
              <a:rPr lang="pt-BR" sz="2800" smtClean="0"/>
            </a:br>
            <a:r>
              <a:rPr lang="pt-BR" sz="2800" smtClean="0"/>
              <a:t>Apresentação: Pedro R Bianchini</a:t>
            </a:r>
          </a:p>
          <a:p>
            <a:pPr algn="ctr">
              <a:spcBef>
                <a:spcPct val="0"/>
              </a:spcBef>
            </a:pPr>
            <a:r>
              <a:rPr lang="pt-BR" sz="2800" smtClean="0"/>
              <a:t>Coordenação: Lislie Capoulade</a:t>
            </a:r>
          </a:p>
          <a:p>
            <a:pPr algn="ctr">
              <a:spcBef>
                <a:spcPct val="0"/>
              </a:spcBef>
            </a:pPr>
            <a:r>
              <a:rPr lang="pt-BR" sz="2800" smtClean="0"/>
              <a:t>Escola Superior de Ciências da Saúde/SES/DF</a:t>
            </a:r>
          </a:p>
          <a:p>
            <a:pPr algn="ctr">
              <a:spcBef>
                <a:spcPct val="0"/>
              </a:spcBef>
            </a:pPr>
            <a:r>
              <a:rPr lang="pt-BR" sz="2800" smtClean="0">
                <a:hlinkClick r:id="rId2"/>
              </a:rPr>
              <a:t>www.paulomargotto.com.br</a:t>
            </a:r>
            <a:endParaRPr lang="pt-BR" sz="2800" smtClean="0"/>
          </a:p>
          <a:p>
            <a:pPr algn="ctr">
              <a:spcBef>
                <a:spcPct val="0"/>
              </a:spcBef>
            </a:pPr>
            <a:r>
              <a:rPr lang="pt-BR" sz="2800" smtClean="0"/>
              <a:t>Brasília, 21 de agosto de 2014</a:t>
            </a:r>
          </a:p>
        </p:txBody>
      </p:sp>
      <p:pic>
        <p:nvPicPr>
          <p:cNvPr id="13316" name="Picture 5" descr="DSC001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203325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2916238" y="1916113"/>
            <a:ext cx="30972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3200"/>
              <a:t>CASO CLÍNICO</a:t>
            </a:r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2339975" y="2636838"/>
            <a:ext cx="4832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3600">
                <a:solidFill>
                  <a:srgbClr val="C1EEFF"/>
                </a:solidFill>
              </a:rPr>
              <a:t>Laringotraqueomalácia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Paciente, HRSS, 1mês e 3 dias, procedente de </a:t>
            </a:r>
            <a:r>
              <a:rPr lang="pt-BR" dirty="0" err="1" smtClean="0"/>
              <a:t>Valparaíso-GO</a:t>
            </a:r>
            <a:r>
              <a:rPr lang="pt-BR" dirty="0" smtClean="0"/>
              <a:t>, 3,7kg</a:t>
            </a:r>
            <a:br>
              <a:rPr lang="pt-BR" dirty="0" smtClean="0"/>
            </a:br>
            <a:r>
              <a:rPr lang="pt-BR" dirty="0" smtClean="0"/>
              <a:t>  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Atendimento inicial em 04/07:</a:t>
            </a:r>
            <a:br>
              <a:rPr lang="pt-BR" dirty="0" smtClean="0"/>
            </a:br>
            <a:r>
              <a:rPr lang="pt-BR" dirty="0" smtClean="0"/>
              <a:t>QP+HDA: Criança vem encaminhada do centro de saúde de céu azul com historia de </a:t>
            </a:r>
            <a:r>
              <a:rPr lang="pt-BR" dirty="0" err="1" smtClean="0"/>
              <a:t>apnéias</a:t>
            </a:r>
            <a:r>
              <a:rPr lang="pt-BR" dirty="0" smtClean="0"/>
              <a:t> com cianose labial há 3 dias (mãe refere que criança para de respirar, fica roxa e sacode a criança para ela voltar), associado a crises de tosse e dispneia. 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Nega febre.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00113" y="549275"/>
            <a:ext cx="7772400" cy="58801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2300" smtClean="0"/>
              <a:t>*ANTECEDENTES PESSOAIS PATOLÓGICOS</a:t>
            </a:r>
            <a:br>
              <a:rPr lang="pt-BR" sz="2300" smtClean="0"/>
            </a:br>
            <a:r>
              <a:rPr lang="pt-BR" sz="2300" smtClean="0"/>
              <a:t>- seguimento ambulatorial agendado com a genética</a:t>
            </a:r>
            <a:br>
              <a:rPr lang="pt-BR" sz="2300" smtClean="0"/>
            </a:br>
            <a:r>
              <a:rPr lang="pt-BR" sz="2300" smtClean="0"/>
              <a:t>- mãe nega internações prévias, comorbidades, uso crônico de medicações ou alergia medicamentosa</a:t>
            </a:r>
            <a:br>
              <a:rPr lang="pt-BR" sz="2300" smtClean="0"/>
            </a:br>
            <a:r>
              <a:rPr lang="pt-BR" sz="2300" smtClean="0"/>
              <a:t>.</a:t>
            </a:r>
            <a:br>
              <a:rPr lang="pt-BR" sz="2300" smtClean="0"/>
            </a:br>
            <a:r>
              <a:rPr lang="pt-BR" sz="2300" smtClean="0"/>
              <a:t>*ANTECEDENTES FAMILIARES</a:t>
            </a:r>
            <a:br>
              <a:rPr lang="pt-BR" sz="2300" smtClean="0"/>
            </a:br>
            <a:r>
              <a:rPr lang="pt-BR" sz="2300" smtClean="0"/>
              <a:t>Mãe, hígida</a:t>
            </a:r>
            <a:br>
              <a:rPr lang="pt-BR" sz="2300" smtClean="0"/>
            </a:br>
            <a:r>
              <a:rPr lang="pt-BR" sz="2300" smtClean="0"/>
              <a:t>Pai, hígido</a:t>
            </a:r>
            <a:br>
              <a:rPr lang="pt-BR" sz="2300" smtClean="0"/>
            </a:br>
            <a:r>
              <a:rPr lang="pt-BR" sz="2300" smtClean="0"/>
              <a:t>Nega comorbidades prevalentes na família</a:t>
            </a:r>
            <a:br>
              <a:rPr lang="pt-BR" sz="2300" smtClean="0"/>
            </a:br>
            <a:r>
              <a:rPr lang="pt-BR" sz="2300" smtClean="0"/>
              <a:t>.</a:t>
            </a:r>
            <a:br>
              <a:rPr lang="pt-BR" sz="2300" smtClean="0"/>
            </a:br>
            <a:r>
              <a:rPr lang="pt-BR" sz="2300" smtClean="0"/>
              <a:t>*HABITOS DE VIDA E CONDIÇÕES SOCIOECONÔMICAS</a:t>
            </a:r>
            <a:br>
              <a:rPr lang="pt-BR" sz="2300" smtClean="0"/>
            </a:br>
            <a:r>
              <a:rPr lang="pt-BR" sz="2300" smtClean="0"/>
              <a:t>Reside em casa de alvenaria, com pais, saneamento básico, energia elétrica</a:t>
            </a:r>
            <a:br>
              <a:rPr lang="pt-BR" sz="2300" smtClean="0"/>
            </a:br>
            <a:r>
              <a:rPr lang="pt-BR" sz="2300" smtClean="0"/>
              <a:t>Nega contato com animais domésticos ou tabagismo passivo</a:t>
            </a:r>
            <a:br>
              <a:rPr lang="pt-BR" sz="2300" smtClean="0"/>
            </a:br>
            <a:r>
              <a:rPr lang="pt-BR" sz="2300" smtClean="0"/>
              <a:t>Aleitamento materno complementado com NAN-1 60mL 6 vezes ao dia</a:t>
            </a:r>
            <a:br>
              <a:rPr lang="pt-BR" sz="2300" smtClean="0"/>
            </a:br>
            <a:endParaRPr lang="pt-BR" sz="23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Ao exame físico:</a:t>
            </a:r>
            <a:br>
              <a:rPr lang="pt-BR" dirty="0" smtClean="0"/>
            </a:br>
            <a:r>
              <a:rPr lang="pt-BR" dirty="0" smtClean="0"/>
              <a:t>BEG, corada, hidratada, afebril, ativa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ACV: BNF, RCR em 2T sem sopros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AR: MV rude, com roncos de transmissão. Guincho inspiratório durante o choro, que mãe refere estar presente mesmo quando criança tranquila em repouso. 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Abdome: normotenso, indolor, sem VMG ou massas. RHA+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Extremidades: bem </a:t>
            </a:r>
            <a:r>
              <a:rPr lang="pt-BR" dirty="0" err="1" smtClean="0"/>
              <a:t>perfundidas</a:t>
            </a:r>
            <a:r>
              <a:rPr lang="pt-BR" dirty="0" smtClean="0"/>
              <a:t> e sem edemas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err="1" smtClean="0"/>
              <a:t>Oroscopia</a:t>
            </a:r>
            <a:r>
              <a:rPr lang="pt-BR" dirty="0" smtClean="0"/>
              <a:t> sem alterações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Sem sinais de irritação </a:t>
            </a:r>
            <a:r>
              <a:rPr lang="pt-BR" dirty="0" err="1" smtClean="0"/>
              <a:t>meníngea</a:t>
            </a:r>
            <a:endParaRPr lang="pt-BR" dirty="0" smtClean="0"/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Pele íntegra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HD: Apnéia</a:t>
            </a:r>
            <a:br>
              <a:rPr lang="pt-BR" smtClean="0"/>
            </a:br>
            <a:r>
              <a:rPr lang="pt-BR" smtClean="0"/>
              <a:t> </a:t>
            </a:r>
          </a:p>
          <a:p>
            <a:r>
              <a:rPr lang="pt-BR" smtClean="0"/>
              <a:t>Conduta: Internação e exames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200000"/>
                  </a:schemeClr>
                </a:solidFill>
              </a:rPr>
              <a:t>Perguntas</a:t>
            </a:r>
            <a:endParaRPr lang="pt-BR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1843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Qual a etiologia da apnéia da criança?</a:t>
            </a:r>
          </a:p>
          <a:p>
            <a:pPr>
              <a:buFont typeface="Wingdings" pitchFamily="2" charset="2"/>
              <a:buNone/>
            </a:pPr>
            <a:endParaRPr lang="pt-BR" smtClean="0"/>
          </a:p>
          <a:p>
            <a:r>
              <a:rPr lang="pt-BR" smtClean="0"/>
              <a:t>Por que foi optado pela internação da criança?</a:t>
            </a:r>
          </a:p>
          <a:p>
            <a:endParaRPr lang="pt-BR" smtClean="0"/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00113" y="2708275"/>
            <a:ext cx="7772400" cy="9144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sz="6000" dirty="0" smtClean="0">
                <a:solidFill>
                  <a:schemeClr val="tx2">
                    <a:satMod val="200000"/>
                  </a:schemeClr>
                </a:solidFill>
              </a:rPr>
              <a:t>Definições</a:t>
            </a:r>
            <a:endParaRPr lang="pt-BR" sz="6000" dirty="0">
              <a:solidFill>
                <a:schemeClr val="tx2">
                  <a:satMod val="20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549275"/>
            <a:ext cx="7772400" cy="580707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pt-BR" smtClean="0"/>
          </a:p>
          <a:p>
            <a:pPr>
              <a:lnSpc>
                <a:spcPct val="90000"/>
              </a:lnSpc>
            </a:pPr>
            <a:r>
              <a:rPr lang="pt-BR" smtClean="0"/>
              <a:t>Apnéia: interrupção do fluxo aéreo da respiração. A pausa respiratória pode ser de causa central,  obstrutiva ou mista. </a:t>
            </a:r>
          </a:p>
          <a:p>
            <a:pPr>
              <a:lnSpc>
                <a:spcPct val="90000"/>
              </a:lnSpc>
            </a:pPr>
            <a:endParaRPr lang="pt-BR" smtClean="0"/>
          </a:p>
          <a:p>
            <a:pPr>
              <a:lnSpc>
                <a:spcPct val="90000"/>
              </a:lnSpc>
            </a:pPr>
            <a:r>
              <a:rPr lang="pt-BR" smtClean="0"/>
              <a:t>Apnéia da prematuridade: episódio inexplicado de cessação da respiração por 20 segundos ou mais, ou pausas menores, porém, associada à bradicardia, cianose, palidez e/ou hipotonia acentuada. IG corrigida &lt;37sem</a:t>
            </a:r>
          </a:p>
          <a:p>
            <a:pPr>
              <a:lnSpc>
                <a:spcPct val="90000"/>
              </a:lnSpc>
            </a:pPr>
            <a:r>
              <a:rPr lang="pt-BR" smtClean="0"/>
              <a:t>Apnéia do lactente: Idem do prematuro, sem causa específica</a:t>
            </a:r>
          </a:p>
          <a:p>
            <a:pPr>
              <a:lnSpc>
                <a:spcPct val="90000"/>
              </a:lnSpc>
            </a:pPr>
            <a:endParaRPr lang="pt-BR" smtClean="0"/>
          </a:p>
          <a:p>
            <a:pPr>
              <a:lnSpc>
                <a:spcPct val="90000"/>
              </a:lnSpc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Então, como classificamos a apnéia da paciente?</a:t>
            </a:r>
            <a:br>
              <a:rPr lang="pt-BR" smtClean="0"/>
            </a:br>
            <a:endParaRPr lang="pt-BR" smtClean="0"/>
          </a:p>
          <a:p>
            <a:r>
              <a:rPr lang="pt-BR" smtClean="0"/>
              <a:t>Quais dados são importantes para que possamos fazer essa classificação?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Então, concluímos que a criança apresenta apnéia do lactente? </a:t>
            </a:r>
          </a:p>
          <a:p>
            <a:endParaRPr lang="pt-BR" smtClean="0"/>
          </a:p>
          <a:p>
            <a:r>
              <a:rPr lang="pt-BR" smtClean="0"/>
              <a:t>NÃO!!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200000"/>
                  </a:schemeClr>
                </a:solidFill>
              </a:rPr>
              <a:t>ALTE:(</a:t>
            </a:r>
            <a:r>
              <a:rPr lang="pt-BR" i="1" dirty="0" err="1" smtClean="0">
                <a:solidFill>
                  <a:schemeClr val="tx2">
                    <a:satMod val="200000"/>
                  </a:schemeClr>
                </a:solidFill>
              </a:rPr>
              <a:t>apparent</a:t>
            </a:r>
            <a:r>
              <a:rPr lang="pt-BR" i="1" dirty="0" smtClean="0">
                <a:solidFill>
                  <a:schemeClr val="tx2">
                    <a:satMod val="200000"/>
                  </a:schemeClr>
                </a:solidFill>
              </a:rPr>
              <a:t> </a:t>
            </a:r>
            <a:r>
              <a:rPr lang="pt-BR" i="1" dirty="0" err="1" smtClean="0">
                <a:solidFill>
                  <a:schemeClr val="tx2">
                    <a:satMod val="200000"/>
                  </a:schemeClr>
                </a:solidFill>
              </a:rPr>
              <a:t>life-threatening</a:t>
            </a:r>
            <a:r>
              <a:rPr lang="pt-BR" i="1" dirty="0" smtClean="0">
                <a:solidFill>
                  <a:schemeClr val="tx2">
                    <a:satMod val="200000"/>
                  </a:schemeClr>
                </a:solidFill>
              </a:rPr>
              <a:t> </a:t>
            </a:r>
            <a:r>
              <a:rPr lang="pt-BR" i="1" dirty="0" err="1" smtClean="0">
                <a:solidFill>
                  <a:schemeClr val="tx2">
                    <a:satMod val="200000"/>
                  </a:schemeClr>
                </a:solidFill>
              </a:rPr>
              <a:t>event</a:t>
            </a:r>
            <a:r>
              <a:rPr lang="pt-BR" i="1" dirty="0" smtClean="0">
                <a:solidFill>
                  <a:schemeClr val="tx2">
                    <a:satMod val="200000"/>
                  </a:schemeClr>
                </a:solidFill>
              </a:rPr>
              <a:t> )</a:t>
            </a:r>
            <a:endParaRPr lang="pt-BR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2355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  <a:p>
            <a:r>
              <a:rPr lang="pt-BR" smtClean="0"/>
              <a:t>Episódio assustador ao observador caracterizado por uma combinação de apneia (central ou obstrutiva), mudança de coloração da pele (geralmente cianose e palidez, ocasionalmente pletora), mudança acentuada do tônus muscular (geralmente hipotonia súbita), engasgo ou reflexo de vômito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pt-BR" smtClean="0"/>
              <a:t>Normalmente as crianças são levadas às emergências após recuperação do quadro clínico, o que dificulta a definição da etiologia</a:t>
            </a:r>
          </a:p>
          <a:p>
            <a:pPr>
              <a:buFont typeface="Wingdings" pitchFamily="2" charset="2"/>
              <a:buNone/>
            </a:pPr>
            <a:endParaRPr lang="pt-BR" smtClean="0"/>
          </a:p>
          <a:p>
            <a:pPr>
              <a:buFont typeface="Wingdings" pitchFamily="2" charset="2"/>
              <a:buNone/>
            </a:pPr>
            <a:endParaRPr lang="pt-BR" smtClean="0"/>
          </a:p>
          <a:p>
            <a:pPr>
              <a:buFont typeface="Wingdings" pitchFamily="2" charset="2"/>
              <a:buNone/>
            </a:pPr>
            <a:endParaRPr lang="pt-BR" smtClean="0"/>
          </a:p>
          <a:p>
            <a:pPr>
              <a:buFont typeface="Wingdings" pitchFamily="2" charset="2"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9975" y="333375"/>
            <a:ext cx="5256213" cy="624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Elipse 4"/>
          <p:cNvSpPr/>
          <p:nvPr/>
        </p:nvSpPr>
        <p:spPr>
          <a:xfrm>
            <a:off x="2484438" y="6092825"/>
            <a:ext cx="1727200" cy="3603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Elipse 5"/>
          <p:cNvSpPr/>
          <p:nvPr/>
        </p:nvSpPr>
        <p:spPr>
          <a:xfrm>
            <a:off x="4140200" y="6092825"/>
            <a:ext cx="1727200" cy="3603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Espaço Reservado para Conteúdo 3" descr="DSC_0085.jpg"/>
          <p:cNvPicPr>
            <a:picLocks noGrp="1" noChangeAspect="1"/>
          </p:cNvPicPr>
          <p:nvPr>
            <p:ph idx="1"/>
          </p:nvPr>
        </p:nvPicPr>
        <p:blipFill>
          <a:blip r:embed="rId2"/>
          <a:srcRect l="9479"/>
          <a:stretch>
            <a:fillRect/>
          </a:stretch>
        </p:blipFill>
        <p:spPr>
          <a:xfrm>
            <a:off x="1116013" y="549275"/>
            <a:ext cx="7269162" cy="60229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836613"/>
            <a:ext cx="9061450" cy="55435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44675"/>
            <a:ext cx="9144000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200000"/>
                  </a:schemeClr>
                </a:solidFill>
              </a:rPr>
              <a:t>1º DIH</a:t>
            </a:r>
            <a:endParaRPr lang="pt-BR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BR" smtClean="0"/>
              <a:t>HDA: Mãe relata que há 3 dias lactente começou a apresentar quadro de cianose perioral, associada a "perda de fôlego" (apnéia?) após crises de tosse.</a:t>
            </a:r>
            <a:br>
              <a:rPr lang="pt-BR" smtClean="0"/>
            </a:br>
            <a:r>
              <a:rPr lang="pt-BR" smtClean="0"/>
              <a:t>Refere que a mesma apresenta dispneia desde nascimento. Nega febre, vômitos, diarreia, ou outras queixas</a:t>
            </a:r>
            <a:br>
              <a:rPr lang="pt-BR" smtClean="0"/>
            </a:br>
            <a:r>
              <a:rPr lang="pt-BR" smtClean="0"/>
              <a:t>Em aleitamento materno complementar com NAN 60mL 6x/dia. Eliminações fisiológicas.</a:t>
            </a:r>
            <a:br>
              <a:rPr lang="pt-BR" smtClean="0"/>
            </a:br>
            <a:endParaRPr lang="pt-BR" smtClean="0"/>
          </a:p>
        </p:txBody>
      </p:sp>
      <p:sp>
        <p:nvSpPr>
          <p:cNvPr id="4" name="Elipse 3"/>
          <p:cNvSpPr/>
          <p:nvPr/>
        </p:nvSpPr>
        <p:spPr>
          <a:xfrm>
            <a:off x="6300788" y="2276475"/>
            <a:ext cx="1727200" cy="3603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Elipse 4"/>
          <p:cNvSpPr/>
          <p:nvPr/>
        </p:nvSpPr>
        <p:spPr>
          <a:xfrm>
            <a:off x="4572000" y="2636838"/>
            <a:ext cx="2879725" cy="431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Elipse 5"/>
          <p:cNvSpPr/>
          <p:nvPr/>
        </p:nvSpPr>
        <p:spPr>
          <a:xfrm>
            <a:off x="1331913" y="3068638"/>
            <a:ext cx="1727200" cy="3603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Elipse 6"/>
          <p:cNvSpPr/>
          <p:nvPr/>
        </p:nvSpPr>
        <p:spPr>
          <a:xfrm>
            <a:off x="1258888" y="3716338"/>
            <a:ext cx="3168650" cy="7921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Elipse 7"/>
          <p:cNvSpPr/>
          <p:nvPr/>
        </p:nvSpPr>
        <p:spPr>
          <a:xfrm>
            <a:off x="6084888" y="3500438"/>
            <a:ext cx="1727200" cy="36036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Espaço Reservado para Conteúdo 3" descr="DSC_0085.jpg"/>
          <p:cNvPicPr>
            <a:picLocks noChangeAspect="1"/>
          </p:cNvPicPr>
          <p:nvPr/>
        </p:nvPicPr>
        <p:blipFill>
          <a:blip r:embed="rId2"/>
          <a:srcRect l="9479"/>
          <a:stretch>
            <a:fillRect/>
          </a:stretch>
        </p:blipFill>
        <p:spPr bwMode="auto">
          <a:xfrm>
            <a:off x="1116013" y="549275"/>
            <a:ext cx="7269162" cy="602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Elipse 5"/>
          <p:cNvSpPr/>
          <p:nvPr/>
        </p:nvSpPr>
        <p:spPr>
          <a:xfrm>
            <a:off x="1042988" y="3644900"/>
            <a:ext cx="1728787" cy="3603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8" name="Conector reto 7"/>
          <p:cNvCxnSpPr/>
          <p:nvPr/>
        </p:nvCxnSpPr>
        <p:spPr>
          <a:xfrm>
            <a:off x="3851275" y="4365625"/>
            <a:ext cx="57626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200000"/>
                  </a:schemeClr>
                </a:solidFill>
              </a:rPr>
              <a:t>AO EXAME FÍSICO</a:t>
            </a:r>
            <a:endParaRPr lang="pt-BR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2600" smtClean="0"/>
              <a:t>Lactente em REG, ativa e reativa, hipocorada, hidratada, acianótica no momento, anictérica, ativa e reativa, afebril,</a:t>
            </a:r>
            <a:br>
              <a:rPr lang="pt-BR" sz="2600" smtClean="0"/>
            </a:br>
            <a:r>
              <a:rPr lang="pt-BR" sz="2600" smtClean="0"/>
              <a:t>FC= 135 FR= 65 SatO2= 96% (em ar ambiente)</a:t>
            </a:r>
            <a:br>
              <a:rPr lang="pt-BR" sz="2600" smtClean="0"/>
            </a:br>
            <a:r>
              <a:rPr lang="pt-BR" sz="2600" smtClean="0"/>
              <a:t>AR: MVF presente, com guincho inspiratório, esforço respiratório importante com TIC, TSC, retração de fúrcula esternal e batimento de aleta nasal.</a:t>
            </a:r>
            <a:br>
              <a:rPr lang="pt-BR" sz="2600" smtClean="0"/>
            </a:br>
            <a:r>
              <a:rPr lang="pt-BR" sz="2600" smtClean="0"/>
              <a:t>ACV: RCR em 2T, com BNF, não auscuto sopro</a:t>
            </a:r>
            <a:br>
              <a:rPr lang="pt-BR" sz="2600" smtClean="0"/>
            </a:br>
            <a:r>
              <a:rPr lang="pt-BR" sz="2600" smtClean="0"/>
              <a:t>ABD: Plano, RHA+, flácido, indolor, sem VMGs ou massas palpáveis</a:t>
            </a:r>
            <a:br>
              <a:rPr lang="pt-BR" sz="2600" smtClean="0"/>
            </a:br>
            <a:r>
              <a:rPr lang="pt-BR" sz="2600" smtClean="0"/>
              <a:t>Pele: ausência de manchas e petéquias</a:t>
            </a:r>
            <a:br>
              <a:rPr lang="pt-BR" sz="2600" smtClean="0"/>
            </a:br>
            <a:r>
              <a:rPr lang="pt-BR" sz="2600" smtClean="0"/>
              <a:t>Ext: bem perfundidas (tempo de enchimento capilar menor que 2 segundos) e sem edema.</a:t>
            </a:r>
            <a:br>
              <a:rPr lang="pt-BR" sz="2600" smtClean="0"/>
            </a:br>
            <a:r>
              <a:rPr lang="pt-BR" sz="2600" smtClean="0"/>
              <a:t>Neurológico: lactente ativa e reativa</a:t>
            </a:r>
          </a:p>
        </p:txBody>
      </p:sp>
      <p:cxnSp>
        <p:nvCxnSpPr>
          <p:cNvPr id="5" name="Conector reto 4"/>
          <p:cNvCxnSpPr/>
          <p:nvPr/>
        </p:nvCxnSpPr>
        <p:spPr>
          <a:xfrm>
            <a:off x="3851275" y="3429000"/>
            <a:ext cx="360045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smtClean="0"/>
              <a:t>Exames complementares</a:t>
            </a:r>
          </a:p>
        </p:txBody>
      </p:sp>
      <p:sp>
        <p:nvSpPr>
          <p:cNvPr id="3277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pt-BR" smtClean="0"/>
              <a:t>Laboratoriais (04/07): Hb 14 / HTC 40,9% / leuco 8900 (N 17% / basto 1 / baso 0 / mono 7 / TGO 58 / GTP 41 / ur 16 / cr 0.4 / glic 85 / K 6.1 / Na 134 / Cl 101 / VHS 10 / plaq 275.000</a:t>
            </a:r>
            <a:br>
              <a:rPr lang="pt-BR" smtClean="0"/>
            </a:br>
            <a:r>
              <a:rPr lang="pt-BR" smtClean="0"/>
              <a:t>- Radiografia de tórax: laudo: normal - vejo infiltrado em ápice direito</a:t>
            </a:r>
            <a:br>
              <a:rPr lang="pt-BR" smtClean="0"/>
            </a:b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200000"/>
                  </a:schemeClr>
                </a:solidFill>
              </a:rPr>
              <a:t>Estridor</a:t>
            </a:r>
            <a:endParaRPr lang="pt-BR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3379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  <a:p>
            <a:r>
              <a:rPr lang="pt-BR" smtClean="0"/>
              <a:t>Ruído audível durante a respiração da criança que está com dificuldade respiratória. </a:t>
            </a:r>
          </a:p>
          <a:p>
            <a:r>
              <a:rPr lang="pt-BR" smtClean="0"/>
              <a:t>Popularmente conhecido como “guincho”</a:t>
            </a:r>
          </a:p>
          <a:p>
            <a:r>
              <a:rPr lang="pt-BR" smtClean="0"/>
              <a:t>O estridor é um som respiratório áspero produzido pela passagem de ar em uma via respiratória estreitada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200000"/>
                  </a:schemeClr>
                </a:solidFill>
              </a:rPr>
              <a:t>Achados de acordo com o nível</a:t>
            </a:r>
            <a:endParaRPr lang="pt-BR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3481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Supraglótico/glótico:  Estridor inspiratório</a:t>
            </a:r>
          </a:p>
          <a:p>
            <a:r>
              <a:rPr lang="pt-BR" smtClean="0"/>
              <a:t>Abaixo das cordas vocais: Estridor expiratório</a:t>
            </a:r>
          </a:p>
          <a:p>
            <a:r>
              <a:rPr lang="pt-BR" smtClean="0"/>
              <a:t>Lesões fixas: bifásicos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71550" y="476250"/>
            <a:ext cx="7593013" cy="59769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 Pode ter causa congênita, infecciosa,tumoral ou ser causada pela aspiração de corpo estranho. 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Em caso de estridor e sintomatologia de início súbito, considerar a possibilidade de corpo estranho!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Os casos mais graves estão acompanhados por sinais de esforço respiratório</a:t>
            </a:r>
          </a:p>
          <a:p>
            <a:r>
              <a:rPr lang="pt-BR" smtClean="0"/>
              <a:t>A s vias aéreas das crianças são mais estreitas e complacentes em relação às do adulto</a:t>
            </a:r>
          </a:p>
          <a:p>
            <a:r>
              <a:rPr lang="pt-BR" smtClean="0"/>
              <a:t>A laringe das crianças é mais cefálica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Nos casos crônicos,  as crianças podem ter o crescimento de peso e altura comprometidos e apresentar  problemas cardíacos( ex: cor pulmonale) e de deformidade do tórax. 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0"/>
            <a:ext cx="7772400" cy="6858000"/>
          </a:xfrm>
        </p:spPr>
        <p:txBody>
          <a:bodyPr>
            <a:normAutofit fontScale="92500" lnSpcReduction="20000"/>
          </a:bodyPr>
          <a:lstStyle/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err="1" smtClean="0"/>
              <a:t>2ºDIH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.</a:t>
            </a:r>
            <a:br>
              <a:rPr lang="pt-BR" dirty="0" smtClean="0"/>
            </a:br>
            <a:r>
              <a:rPr lang="pt-BR" dirty="0" smtClean="0"/>
              <a:t># HD:</a:t>
            </a:r>
            <a:br>
              <a:rPr lang="pt-BR" dirty="0" smtClean="0"/>
            </a:br>
            <a:r>
              <a:rPr lang="pt-BR" dirty="0" smtClean="0"/>
              <a:t>- Cianose a/e</a:t>
            </a:r>
            <a:br>
              <a:rPr lang="pt-BR" dirty="0" smtClean="0"/>
            </a:br>
            <a:r>
              <a:rPr lang="pt-BR" dirty="0" smtClean="0"/>
              <a:t>. </a:t>
            </a:r>
            <a:br>
              <a:rPr lang="pt-BR" dirty="0" smtClean="0"/>
            </a:br>
            <a:r>
              <a:rPr lang="pt-BR" dirty="0" smtClean="0"/>
              <a:t># Evolução:</a:t>
            </a:r>
            <a:br>
              <a:rPr lang="pt-BR" dirty="0" smtClean="0"/>
            </a:br>
            <a:r>
              <a:rPr lang="pt-BR" dirty="0" smtClean="0"/>
              <a:t>Mãe refere melhora parcial do desconforto respiratório. Encontro paciente irritada, com estridor laríngeo inspiratório importante, sob </a:t>
            </a:r>
            <a:r>
              <a:rPr lang="pt-BR" dirty="0" err="1" smtClean="0"/>
              <a:t>oxitenda</a:t>
            </a:r>
            <a:r>
              <a:rPr lang="pt-BR" dirty="0" smtClean="0"/>
              <a:t> 10L/</a:t>
            </a:r>
            <a:r>
              <a:rPr lang="pt-BR" dirty="0" err="1" smtClean="0"/>
              <a:t>min</a:t>
            </a:r>
            <a:r>
              <a:rPr lang="pt-BR" dirty="0" smtClean="0"/>
              <a:t>, mantendo boa saturação.</a:t>
            </a:r>
            <a:br>
              <a:rPr lang="pt-BR" dirty="0" smtClean="0"/>
            </a:br>
            <a:r>
              <a:rPr lang="pt-BR" dirty="0" smtClean="0"/>
              <a:t>Nega novos episódios de cianose ou </a:t>
            </a:r>
            <a:r>
              <a:rPr lang="pt-BR" dirty="0" err="1" smtClean="0"/>
              <a:t>apnéia</a:t>
            </a:r>
            <a:r>
              <a:rPr lang="pt-BR" dirty="0" smtClean="0"/>
              <a:t>. Nega febre.</a:t>
            </a:r>
            <a:br>
              <a:rPr lang="pt-BR" dirty="0" smtClean="0"/>
            </a:br>
            <a:r>
              <a:rPr lang="pt-BR" dirty="0" smtClean="0"/>
              <a:t>Segue em dieta zero.</a:t>
            </a:r>
            <a:br>
              <a:rPr lang="pt-BR" dirty="0" smtClean="0"/>
            </a:br>
            <a:r>
              <a:rPr lang="pt-BR" dirty="0" smtClean="0"/>
              <a:t>Eliminações fisiológicas preservadas.</a:t>
            </a:r>
            <a:br>
              <a:rPr lang="pt-BR" dirty="0" smtClean="0"/>
            </a:br>
            <a:r>
              <a:rPr lang="pt-BR" dirty="0" smtClean="0"/>
              <a:t>Sem outras queixas.</a:t>
            </a:r>
            <a:br>
              <a:rPr lang="pt-BR" dirty="0" smtClean="0"/>
            </a:br>
            <a:r>
              <a:rPr lang="pt-BR" dirty="0" smtClean="0"/>
              <a:t>Realizado nebulização com adrenalina, com melhora do estridor.</a:t>
            </a:r>
            <a:br>
              <a:rPr lang="pt-BR" dirty="0" smtClean="0"/>
            </a:br>
            <a:endParaRPr lang="pt-BR" dirty="0"/>
          </a:p>
        </p:txBody>
      </p:sp>
      <p:cxnSp>
        <p:nvCxnSpPr>
          <p:cNvPr id="4" name="Conector reto 3"/>
          <p:cNvCxnSpPr/>
          <p:nvPr/>
        </p:nvCxnSpPr>
        <p:spPr>
          <a:xfrm>
            <a:off x="1403350" y="3141663"/>
            <a:ext cx="5832475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27088" y="260350"/>
            <a:ext cx="7772400" cy="58801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BR" sz="2600" smtClean="0"/>
              <a:t>BRONCOESOFAGOLOGIA( 08/07/14)</a:t>
            </a:r>
            <a:br>
              <a:rPr lang="pt-BR" sz="2600" smtClean="0"/>
            </a:br>
            <a:r>
              <a:rPr lang="pt-BR" sz="2600" smtClean="0"/>
              <a:t>Mãe refere que nota estridor laríngeo na criança desde o nascimento, havendo piora durante o choro e melhora ao dormir em decúbito lateral direito. Tem dificuldade de sugar ao seio materno devido a dificuldade respiratória,(...) houve piora do estridor com episódios de cianose labial(...)</a:t>
            </a:r>
            <a:br>
              <a:rPr lang="pt-BR" sz="2600" smtClean="0"/>
            </a:br>
            <a:r>
              <a:rPr lang="pt-BR" sz="2600" smtClean="0"/>
              <a:t>Ao exame</a:t>
            </a:r>
            <a:br>
              <a:rPr lang="pt-BR" sz="2600" smtClean="0"/>
            </a:br>
            <a:r>
              <a:rPr lang="pt-BR" sz="2600" smtClean="0"/>
              <a:t>Estridor laríngeo misto audível sem estetoscópio, predominantemente inspiratório; aumento do diâmetro ântero-posterior de tórax; retrações de fúrcula e subcostal bilateral moderadas a grave; FR= 51ipm, MV+ e simétrico com roncos de transmissão</a:t>
            </a:r>
            <a:br>
              <a:rPr lang="pt-BR" sz="2600" smtClean="0"/>
            </a:br>
            <a:r>
              <a:rPr lang="pt-BR" sz="2600" smtClean="0"/>
              <a:t>HD: - Estridor laríngeo a esclarecer </a:t>
            </a:r>
            <a:br>
              <a:rPr lang="pt-BR" sz="2600" smtClean="0"/>
            </a:br>
            <a:endParaRPr lang="pt-BR" sz="2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00113" y="2924175"/>
            <a:ext cx="7848600" cy="105886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sz="6000" dirty="0" smtClean="0">
                <a:solidFill>
                  <a:schemeClr val="tx2">
                    <a:satMod val="200000"/>
                  </a:schemeClr>
                </a:solidFill>
              </a:rPr>
              <a:t>Causas Infecciosas</a:t>
            </a:r>
            <a:endParaRPr lang="pt-BR" sz="6000" dirty="0">
              <a:solidFill>
                <a:schemeClr val="tx2">
                  <a:satMod val="20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067" name="Group 35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686550"/>
        </p:xfrm>
        <a:graphic>
          <a:graphicData uri="http://schemas.openxmlformats.org/drawingml/2006/table">
            <a:tbl>
              <a:tblPr/>
              <a:tblGrid>
                <a:gridCol w="1835150"/>
                <a:gridCol w="1584325"/>
                <a:gridCol w="1657350"/>
                <a:gridCol w="2303463"/>
                <a:gridCol w="1763712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Doença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Agente Etiológico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Epidemiologia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Clínica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Tratamento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895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Laringotraqueo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bronquite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(crupe viral)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Parainfluenza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Influenza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VSR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90% dos casos de de estridor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1-6 anos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Prodomos: IVAS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Tosse ladrante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Rouquidão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Estridor Inspiratório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3-7 dias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O2 e hidratação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Corticoesteróide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Epinefrina inalatória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</a:tr>
              <a:tr h="14620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Laringite estridulosa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Origem alérgica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( reação a antigenos virais) IVAS?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Crianças entre 3meses -3 anos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Noite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Desperta noturno súbito com tosse seca/metálica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Inspiração ruidosa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Afebril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Quando necessário, idem crupe viral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Supraglotite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H.Influenzae B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S. aureus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Klebisiela sp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S. pyogenes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3 anos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Agora, &gt;7 anos  adolescentes e adultos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Instalação rápida/abrupta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Disfagia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Estridor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Salivação profusa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Desconforto respiratório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Ansiedade/agitação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Posição tripóide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Choque/sepse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Via aérea definitiva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Hemocultura e cultura  superfície epiglótica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ATB EV( 7-10d)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331913" y="404813"/>
            <a:ext cx="7097712" cy="61928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981075"/>
            <a:ext cx="7737475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00113" y="2420938"/>
            <a:ext cx="7772400" cy="9144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sz="6000" dirty="0" smtClean="0">
                <a:solidFill>
                  <a:schemeClr val="tx2">
                    <a:satMod val="200000"/>
                  </a:schemeClr>
                </a:solidFill>
              </a:rPr>
              <a:t>Patologias congênitas</a:t>
            </a:r>
            <a:endParaRPr lang="pt-BR" sz="6000" dirty="0">
              <a:solidFill>
                <a:schemeClr val="tx2">
                  <a:satMod val="20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162" name="Group 34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7016750"/>
        </p:xfrm>
        <a:graphic>
          <a:graphicData uri="http://schemas.openxmlformats.org/drawingml/2006/table">
            <a:tbl>
              <a:tblPr/>
              <a:tblGrid>
                <a:gridCol w="1835150"/>
                <a:gridCol w="1728788"/>
                <a:gridCol w="1922462"/>
                <a:gridCol w="1828800"/>
                <a:gridCol w="1828800"/>
              </a:tblGrid>
              <a:tr h="655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Doença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Etiologia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Epidemiologia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Clínica/ Caratcerísticas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Tratamento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060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Estenose traqueia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Formação de tecido fibroso espesso entre as cordas vocais e região cricóide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12% das obstruções congênitas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Mais comum em meninos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Manifestações precoces-&gt; IVAS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Estridor sem melhora  c/ decúbito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Diag: broncospocia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Sem  malácia: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&lt;=1cm: dilatação+ corticóide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&gt;1cm: cirurgia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</a:tr>
              <a:tr h="1684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Fístula traqueoesofágica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Costuma acompanhar atresia esôfago/ esôfago em fundo cego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Atresia esôfago: 1:3000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Fístula traqueoesofágica 35-85%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Polidrâmnio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Espuma/bolhas na boca e nariz 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Desconforto Res.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Pneumonites  Repetidas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Diagnóstico comum período neonatal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Correção da fístula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</a:tr>
              <a:tr h="2195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Anomalias crâniofaciais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Sd. Pierre-Robin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Posições intra-uterinas anômalas(?)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Hereditariedade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(?)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Incidência  varia muito na literatura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1:8500-&gt;1:30.000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Queda da língua sobre a hipofaringe-&gt; obstrução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Micrognatia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Glossoptose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Fissura Palato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Manutenção da permeabilidade das VAS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Glossopexia, traqueostomia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distração mandibular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outros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</a:b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rbel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CBC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err="1" smtClean="0">
                <a:solidFill>
                  <a:schemeClr val="tx2">
                    <a:satMod val="200000"/>
                  </a:schemeClr>
                </a:solidFill>
              </a:rPr>
              <a:t>Laringotraqueomalácia</a:t>
            </a:r>
            <a:endParaRPr lang="pt-BR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4915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Patologia congênita mais comum</a:t>
            </a:r>
          </a:p>
          <a:p>
            <a:r>
              <a:rPr lang="pt-BR" smtClean="0"/>
              <a:t>Responde por cerca de 60% das mal formações de laringe( paralisia das cordas vocais, 2ª mais comum-15%)</a:t>
            </a:r>
          </a:p>
          <a:p>
            <a:r>
              <a:rPr lang="pt-BR" smtClean="0"/>
              <a:t>Causa mais comum de estridor por patologia congênita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Anormalidade congênita da cartilagem laríngea</a:t>
            </a:r>
          </a:p>
          <a:p>
            <a:r>
              <a:rPr lang="pt-BR" smtClean="0"/>
              <a:t>Tem a sua fisiopatologia explicada pelo atraso da maturação das estruturas de suporte da laringe</a:t>
            </a:r>
          </a:p>
          <a:p>
            <a:r>
              <a:rPr lang="pt-BR" smtClean="0"/>
              <a:t>Resulta no colapso das estruturas supra-glóticas durante a inspiração( epiglote e/ou cartilagem aritenóide)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200000"/>
                  </a:schemeClr>
                </a:solidFill>
              </a:rPr>
              <a:t>Fisiopatologia</a:t>
            </a:r>
            <a:endParaRPr lang="pt-BR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5120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Se a epiglote está envolvida, essa tem uma forma mais alongada e sem sustentação, formando a imagem em “Ômega”</a:t>
            </a:r>
          </a:p>
          <a:p>
            <a:r>
              <a:rPr lang="pt-BR" smtClean="0"/>
              <a:t>Se a cartilagem aritnóide estiver envolvida, essa está alongada.</a:t>
            </a:r>
          </a:p>
          <a:p>
            <a:r>
              <a:rPr lang="pt-BR" smtClean="0"/>
              <a:t>Ambas levam a um colapso da estrutura sobre si durante a inspiração, causando uma obstrução</a:t>
            </a:r>
            <a:r>
              <a:rPr lang="pt-BR" smtClean="0">
                <a:sym typeface="Wingdings" pitchFamily="2" charset="2"/>
              </a:rPr>
              <a:t> estridor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4313" y="1268413"/>
            <a:ext cx="8929687" cy="44640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214938" y="1484313"/>
            <a:ext cx="3929062" cy="4465637"/>
          </a:xfrm>
        </p:spPr>
      </p:pic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1773238"/>
            <a:ext cx="4465637" cy="345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27088" y="2349500"/>
            <a:ext cx="3529012" cy="3455988"/>
          </a:xfrm>
        </p:spPr>
      </p:pic>
      <p:pic>
        <p:nvPicPr>
          <p:cNvPr id="542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22825" y="2349500"/>
            <a:ext cx="4321175" cy="351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200000"/>
                  </a:schemeClr>
                </a:solidFill>
              </a:rPr>
              <a:t>Epidemiologia</a:t>
            </a:r>
            <a:endParaRPr lang="pt-BR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5529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Incidência maior em meninos( 60%)(???)</a:t>
            </a:r>
          </a:p>
          <a:p>
            <a:r>
              <a:rPr lang="pt-BR" smtClean="0"/>
              <a:t>Condição congênita, comumente descoberta precocemente. As IVAS provocam uma manifestação precoce dos sintomas e com isso o diagnóstico é feito mais rapidamente</a:t>
            </a:r>
          </a:p>
          <a:p>
            <a:r>
              <a:rPr lang="pt-BR" smtClean="0"/>
              <a:t>Relacionado a DRGE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200000"/>
                  </a:schemeClr>
                </a:solidFill>
              </a:rPr>
              <a:t>Manifestações clínicas</a:t>
            </a:r>
            <a:endParaRPr lang="pt-BR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5632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Estridor laríngeo predominantemente inspiratório</a:t>
            </a:r>
          </a:p>
          <a:p>
            <a:r>
              <a:rPr lang="pt-BR" smtClean="0"/>
              <a:t>Choro é normal( pode piorar o estridor em casos raros)</a:t>
            </a:r>
          </a:p>
          <a:p>
            <a:r>
              <a:rPr lang="pt-BR" smtClean="0"/>
              <a:t>Melhora na posição prona</a:t>
            </a:r>
          </a:p>
          <a:p>
            <a:endParaRPr lang="pt-BR" smtClean="0"/>
          </a:p>
          <a:p>
            <a:endParaRPr lang="pt-BR" smtClean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 smtClean="0">
                <a:solidFill>
                  <a:schemeClr val="tx2">
                    <a:satMod val="200000"/>
                  </a:schemeClr>
                </a:solidFill>
              </a:rPr>
              <a:t>Videolaringotraqueoscopia</a:t>
            </a:r>
            <a:endParaRPr lang="pt-BR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5734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Laringe: epiglote, pregas ariepiglóticas e aritenóides sem alterações; bandas ventriculares hipertrofiadas e flácidas com oclusão parcial (2/3) de glote a inspiração; pregas vocais móveis e simétricas; fenda glótica triangular; subglote sem alterações. </a:t>
            </a:r>
          </a:p>
          <a:p>
            <a:r>
              <a:rPr lang="pt-BR" smtClean="0"/>
              <a:t>Conclusão: Laringomalácia moderada + DRGE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200000"/>
                  </a:schemeClr>
                </a:solidFill>
              </a:rPr>
              <a:t>Tratamento</a:t>
            </a:r>
            <a:endParaRPr lang="pt-BR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5837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Normalmente essa condição involui espontaneamente em 90% dos casos em até 2 anos, sem necessidade de intervenção.</a:t>
            </a:r>
          </a:p>
          <a:p>
            <a:r>
              <a:rPr lang="pt-BR" smtClean="0"/>
              <a:t>A supraglotoplastia está indicada nos pacientes com sintomas graves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200000"/>
                  </a:schemeClr>
                </a:solidFill>
              </a:rPr>
              <a:t>Evolução</a:t>
            </a:r>
            <a:br>
              <a:rPr lang="pt-BR" dirty="0" smtClean="0">
                <a:solidFill>
                  <a:schemeClr val="tx2">
                    <a:satMod val="200000"/>
                  </a:schemeClr>
                </a:solidFill>
              </a:rPr>
            </a:br>
            <a:endParaRPr lang="pt-BR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5939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 criança  manteve tosse, dessaturação importante em ar ambiente, sendo solicitada a supraglostoplastia no HBDF com  equipe da broncoscopia. Durante o procedimento( não realizado) sugeriu-se reforço das medidas antirrefluxo, visto que  havia apenas “edema importante de aritenóides, com excesso de mucosa colabando e reduzindo ádito glótico durante inspiração”.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Durante a internação, evoluiu também com Síndrome aspirativa crônica por distúrbio de deglutição (incoordenação sucção/ventilação/deglutição)</a:t>
            </a:r>
          </a:p>
          <a:p>
            <a:r>
              <a:rPr lang="pt-BR" smtClean="0"/>
              <a:t>Após estabilização do quadro clínico, recebeu alta em 04/08, com acompanhamento agendado com a equipe da broncoscopia HBDF.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200000"/>
                  </a:schemeClr>
                </a:solidFill>
              </a:rPr>
              <a:t>Bibliografia</a:t>
            </a:r>
            <a:endParaRPr lang="pt-BR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Estridor na Infância: </a:t>
            </a:r>
            <a:r>
              <a:rPr lang="pt-BR" dirty="0" err="1" smtClean="0"/>
              <a:t>Agrício</a:t>
            </a:r>
            <a:r>
              <a:rPr lang="pt-BR" dirty="0" smtClean="0"/>
              <a:t> </a:t>
            </a:r>
            <a:r>
              <a:rPr lang="pt-BR" dirty="0" err="1" smtClean="0"/>
              <a:t>Nubiato</a:t>
            </a:r>
            <a:r>
              <a:rPr lang="pt-BR" dirty="0" smtClean="0"/>
              <a:t> Crespo  e Rodrigo César e Silva. Disponível em: </a:t>
            </a:r>
            <a:r>
              <a:rPr lang="pt-BR" dirty="0" smtClean="0">
                <a:hlinkClick r:id="rId2"/>
              </a:rPr>
              <a:t>http://www.iapo.org.br/manuals/v_manual_br_21.pdf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Estridor: </a:t>
            </a:r>
            <a:r>
              <a:rPr lang="pt-BR" dirty="0" err="1" smtClean="0"/>
              <a:t>Departamendo</a:t>
            </a:r>
            <a:r>
              <a:rPr lang="pt-BR" dirty="0" smtClean="0"/>
              <a:t> de Otorrinolaringologia da SBP. Disponível em: </a:t>
            </a:r>
            <a:r>
              <a:rPr lang="pt-BR" dirty="0" smtClean="0">
                <a:hlinkClick r:id="rId3"/>
              </a:rPr>
              <a:t>http://www.conversandocomopediatra.com.br/website/paginas/materias_gerais/materias_gerais.</a:t>
            </a:r>
            <a:r>
              <a:rPr lang="pt-BR" dirty="0" err="1" smtClean="0">
                <a:hlinkClick r:id="rId3"/>
              </a:rPr>
              <a:t>php</a:t>
            </a:r>
            <a:r>
              <a:rPr lang="pt-BR" dirty="0" smtClean="0">
                <a:hlinkClick r:id="rId3"/>
              </a:rPr>
              <a:t>?id=207&amp;</a:t>
            </a:r>
            <a:r>
              <a:rPr lang="pt-BR" dirty="0" err="1" smtClean="0">
                <a:hlinkClick r:id="rId3"/>
              </a:rPr>
              <a:t>content</a:t>
            </a:r>
            <a:r>
              <a:rPr lang="pt-BR" dirty="0" smtClean="0">
                <a:hlinkClick r:id="rId3"/>
              </a:rPr>
              <a:t>=detalhe</a:t>
            </a:r>
            <a:endParaRPr lang="pt-BR" dirty="0" smtClean="0"/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err="1" smtClean="0"/>
              <a:t>Laryngomalacia</a:t>
            </a:r>
            <a:r>
              <a:rPr lang="pt-BR" dirty="0" smtClean="0"/>
              <a:t>: </a:t>
            </a:r>
            <a:r>
              <a:rPr lang="pt-BR" dirty="0" err="1" smtClean="0"/>
              <a:t>Medscape</a:t>
            </a:r>
            <a:r>
              <a:rPr lang="pt-BR" dirty="0" smtClean="0"/>
              <a:t>. Disponível em: </a:t>
            </a:r>
            <a:r>
              <a:rPr lang="pt-BR" dirty="0" smtClean="0">
                <a:hlinkClick r:id="rId4"/>
              </a:rPr>
              <a:t>http://emedicine.medscape.com/article/1002527-overview</a:t>
            </a:r>
            <a:endParaRPr lang="pt-BR" dirty="0" smtClean="0"/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 </a:t>
            </a:r>
            <a:endParaRPr lang="pt-BR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200000"/>
                  </a:schemeClr>
                </a:solidFill>
              </a:rPr>
              <a:t>Bibliografia: </a:t>
            </a:r>
            <a:r>
              <a:rPr lang="pt-BR" dirty="0" err="1" smtClean="0">
                <a:solidFill>
                  <a:schemeClr val="tx2">
                    <a:satMod val="200000"/>
                  </a:schemeClr>
                </a:solidFill>
              </a:rPr>
              <a:t>cont</a:t>
            </a:r>
            <a:endParaRPr lang="pt-BR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Obstrução respiratória alta em pediatria: </a:t>
            </a:r>
            <a:r>
              <a:rPr lang="pt-BR" b="1" dirty="0" err="1" smtClean="0"/>
              <a:t>Rosanna</a:t>
            </a:r>
            <a:r>
              <a:rPr lang="pt-BR" b="1" dirty="0" smtClean="0"/>
              <a:t> </a:t>
            </a:r>
            <a:r>
              <a:rPr lang="pt-BR" b="1" dirty="0" err="1" smtClean="0"/>
              <a:t>Vilardo</a:t>
            </a:r>
            <a:r>
              <a:rPr lang="pt-BR" b="1" dirty="0" smtClean="0"/>
              <a:t> </a:t>
            </a:r>
            <a:r>
              <a:rPr lang="pt-BR" b="1" dirty="0" err="1" smtClean="0"/>
              <a:t>Mannarino</a:t>
            </a:r>
            <a:r>
              <a:rPr lang="pt-BR" b="1" dirty="0" smtClean="0"/>
              <a:t>.</a:t>
            </a:r>
            <a:r>
              <a:rPr lang="pt-BR" i="1" dirty="0" smtClean="0"/>
              <a:t>Revista de Pediatria SOPERJ - v. 13, no 2, p54-60 dez 2012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en-US" dirty="0" smtClean="0"/>
              <a:t>Management of acute severe upper airway obstruction in children.</a:t>
            </a:r>
            <a:r>
              <a:rPr lang="pt-BR" dirty="0" smtClean="0"/>
              <a:t> Andreas </a:t>
            </a:r>
            <a:r>
              <a:rPr lang="pt-BR" dirty="0" err="1" smtClean="0"/>
              <a:t>Pfleger</a:t>
            </a:r>
            <a:r>
              <a:rPr lang="pt-BR" dirty="0" smtClean="0"/>
              <a:t>, Ernst </a:t>
            </a:r>
            <a:r>
              <a:rPr lang="pt-BR" dirty="0" err="1" smtClean="0"/>
              <a:t>Eber</a:t>
            </a:r>
            <a:r>
              <a:rPr lang="pt-BR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Paediatric</a:t>
            </a:r>
            <a:r>
              <a:rPr lang="en-US" dirty="0" smtClean="0"/>
              <a:t> Respiratory Reviews 14 (2013) 70–77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en-US" dirty="0" err="1" smtClean="0"/>
              <a:t>Pediatria:Pronto</a:t>
            </a:r>
            <a:r>
              <a:rPr lang="en-US" dirty="0" smtClean="0"/>
              <a:t>-Socorro. IC-HCMUSP. 2ª Ed</a:t>
            </a:r>
            <a:endParaRPr lang="pt-BR" dirty="0" smtClean="0"/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 Evento com aparente risco de morte: uma revisão. </a:t>
            </a:r>
            <a:r>
              <a:rPr lang="pt-BR" i="1" dirty="0" smtClean="0"/>
              <a:t>Mariana </a:t>
            </a:r>
            <a:r>
              <a:rPr lang="pt-BR" i="1" dirty="0" err="1" smtClean="0"/>
              <a:t>Tresoldi</a:t>
            </a:r>
            <a:r>
              <a:rPr lang="pt-BR" i="1" dirty="0" smtClean="0"/>
              <a:t> das N. </a:t>
            </a:r>
            <a:r>
              <a:rPr lang="pt-BR" i="1" dirty="0" err="1" smtClean="0"/>
              <a:t>Romaneli</a:t>
            </a:r>
            <a:r>
              <a:rPr lang="pt-BR" i="1" dirty="0" smtClean="0"/>
              <a:t>, Emílio Carlos E. </a:t>
            </a:r>
            <a:r>
              <a:rPr lang="pt-BR" i="1" dirty="0" err="1" smtClean="0"/>
              <a:t>Baracat</a:t>
            </a:r>
            <a:r>
              <a:rPr lang="pt-BR" i="1" dirty="0" smtClean="0"/>
              <a:t>.</a:t>
            </a:r>
            <a:r>
              <a:rPr lang="pt-BR" dirty="0" smtClean="0"/>
              <a:t> </a:t>
            </a:r>
            <a:r>
              <a:rPr lang="pt-BR" i="1" dirty="0" err="1" smtClean="0"/>
              <a:t>Rev</a:t>
            </a:r>
            <a:r>
              <a:rPr lang="pt-BR" i="1" dirty="0" smtClean="0"/>
              <a:t> Paul </a:t>
            </a:r>
            <a:r>
              <a:rPr lang="pt-BR" i="1" dirty="0" err="1" smtClean="0"/>
              <a:t>Pediatr</a:t>
            </a:r>
            <a:r>
              <a:rPr lang="pt-BR" i="1" dirty="0" smtClean="0"/>
              <a:t> 2012;30(4):576-85. 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  </a:t>
            </a:r>
            <a:r>
              <a:rPr lang="pt-BR" dirty="0" err="1" smtClean="0"/>
              <a:t>Atresia</a:t>
            </a:r>
            <a:r>
              <a:rPr lang="pt-BR" dirty="0" smtClean="0"/>
              <a:t> do trato gastrintestinal: avaliação por método de imagem.Figueiredo </a:t>
            </a:r>
            <a:r>
              <a:rPr lang="pt-BR" dirty="0" err="1" smtClean="0"/>
              <a:t>et</a:t>
            </a:r>
            <a:r>
              <a:rPr lang="pt-BR" dirty="0" smtClean="0"/>
              <a:t> </a:t>
            </a:r>
            <a:r>
              <a:rPr lang="pt-BR" dirty="0" err="1" smtClean="0"/>
              <a:t>all</a:t>
            </a:r>
            <a:r>
              <a:rPr lang="pt-BR" dirty="0" smtClean="0"/>
              <a:t>. </a:t>
            </a:r>
            <a:r>
              <a:rPr lang="pt-BR" dirty="0" err="1" smtClean="0"/>
              <a:t>Radiol</a:t>
            </a:r>
            <a:r>
              <a:rPr lang="pt-BR" dirty="0" smtClean="0"/>
              <a:t> </a:t>
            </a:r>
            <a:r>
              <a:rPr lang="pt-BR" dirty="0" err="1" smtClean="0"/>
              <a:t>Bras</a:t>
            </a:r>
            <a:r>
              <a:rPr lang="pt-BR" dirty="0" smtClean="0"/>
              <a:t> 2005; 38(2):141-150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err="1" smtClean="0"/>
              <a:t>Seqüência</a:t>
            </a:r>
            <a:r>
              <a:rPr lang="pt-BR" dirty="0" smtClean="0"/>
              <a:t> de Robin . protocolo único de tratamento. Marques IL, de Sousa TV, Carneiro AF, Peres SP, Barbieri MA, </a:t>
            </a:r>
            <a:r>
              <a:rPr lang="pt-BR" dirty="0" err="1" smtClean="0"/>
              <a:t>Bettiol</a:t>
            </a:r>
            <a:r>
              <a:rPr lang="pt-BR" dirty="0" smtClean="0"/>
              <a:t> H. J </a:t>
            </a:r>
            <a:r>
              <a:rPr lang="pt-BR" dirty="0" err="1" smtClean="0"/>
              <a:t>Pediatr</a:t>
            </a:r>
            <a:r>
              <a:rPr lang="pt-BR" dirty="0" smtClean="0"/>
              <a:t> (Rio J). 2005;81:14-22.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pt-BR" i="1" dirty="0" smtClean="0"/>
              <a:t>ALTE, evento com aparente </a:t>
            </a:r>
            <a:r>
              <a:rPr lang="pt-BR" dirty="0" smtClean="0"/>
              <a:t>risco de morte, risco de óbito, lactentes.</a:t>
            </a:r>
            <a:r>
              <a:rPr lang="pt-BR" dirty="0" err="1" smtClean="0"/>
              <a:t>Romanelli</a:t>
            </a:r>
            <a:r>
              <a:rPr lang="pt-BR" dirty="0" smtClean="0"/>
              <a:t> </a:t>
            </a:r>
            <a:r>
              <a:rPr lang="pt-BR" dirty="0" err="1" smtClean="0"/>
              <a:t>et</a:t>
            </a:r>
            <a:r>
              <a:rPr lang="pt-BR" dirty="0" smtClean="0"/>
              <a:t> </a:t>
            </a:r>
            <a:r>
              <a:rPr lang="pt-BR" dirty="0" err="1" smtClean="0"/>
              <a:t>all</a:t>
            </a:r>
            <a:r>
              <a:rPr lang="pt-BR" dirty="0" smtClean="0"/>
              <a:t>. </a:t>
            </a:r>
            <a:r>
              <a:rPr lang="pt-BR" i="1" dirty="0" smtClean="0"/>
              <a:t>J </a:t>
            </a:r>
            <a:r>
              <a:rPr lang="pt-BR" i="1" dirty="0" err="1" smtClean="0"/>
              <a:t>Pediatr</a:t>
            </a:r>
            <a:r>
              <a:rPr lang="pt-BR" i="1" dirty="0" smtClean="0"/>
              <a:t> (Rio J). 2010;86(6):515-519</a:t>
            </a:r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endParaRPr lang="pt-BR" dirty="0" smtClean="0"/>
          </a:p>
          <a:p>
            <a:pPr marL="411480" fontAlgn="auto">
              <a:spcAft>
                <a:spcPts val="0"/>
              </a:spcAft>
              <a:buFont typeface="Wingdings"/>
              <a:buChar char=""/>
              <a:defRPr/>
            </a:pPr>
            <a:endParaRPr lang="pt-BR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ô">
  <a:themeElements>
    <a:clrScheme name="Metrô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ô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ô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738</TotalTime>
  <Words>1536</Words>
  <Application>Microsoft Office PowerPoint</Application>
  <PresentationFormat>Apresentação na tela (4:3)</PresentationFormat>
  <Paragraphs>171</Paragraphs>
  <Slides>49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Modelo de design</vt:lpstr>
      </vt:variant>
      <vt:variant>
        <vt:i4>7</vt:i4>
      </vt:variant>
      <vt:variant>
        <vt:lpstr>Títulos de slides</vt:lpstr>
      </vt:variant>
      <vt:variant>
        <vt:i4>49</vt:i4>
      </vt:variant>
    </vt:vector>
  </HeadingPairs>
  <TitlesOfParts>
    <vt:vector size="63" baseType="lpstr">
      <vt:lpstr>Corbel</vt:lpstr>
      <vt:lpstr>Arial</vt:lpstr>
      <vt:lpstr>Consolas</vt:lpstr>
      <vt:lpstr>Wingdings</vt:lpstr>
      <vt:lpstr>Wingdings 2</vt:lpstr>
      <vt:lpstr>Wingdings 3</vt:lpstr>
      <vt:lpstr>Calibri</vt:lpstr>
      <vt:lpstr>Metrô</vt:lpstr>
      <vt:lpstr>Metrô</vt:lpstr>
      <vt:lpstr>Metrô</vt:lpstr>
      <vt:lpstr>Metrô</vt:lpstr>
      <vt:lpstr>Metrô</vt:lpstr>
      <vt:lpstr>Metrô</vt:lpstr>
      <vt:lpstr>Metrô</vt:lpstr>
      <vt:lpstr>Slide 1</vt:lpstr>
      <vt:lpstr>Slide 2</vt:lpstr>
      <vt:lpstr>Slide 3</vt:lpstr>
      <vt:lpstr>Slide 4</vt:lpstr>
      <vt:lpstr>Slide 5</vt:lpstr>
      <vt:lpstr>Perguntas</vt:lpstr>
      <vt:lpstr>Definições</vt:lpstr>
      <vt:lpstr>Slide 8</vt:lpstr>
      <vt:lpstr>Slide 9</vt:lpstr>
      <vt:lpstr>Slide 10</vt:lpstr>
      <vt:lpstr>ALTE:(apparent life-threatening event )</vt:lpstr>
      <vt:lpstr>Slide 12</vt:lpstr>
      <vt:lpstr>Slide 13</vt:lpstr>
      <vt:lpstr>Slide 14</vt:lpstr>
      <vt:lpstr>Slide 15</vt:lpstr>
      <vt:lpstr>Slide 16</vt:lpstr>
      <vt:lpstr>1º DIH</vt:lpstr>
      <vt:lpstr>Slide 18</vt:lpstr>
      <vt:lpstr>AO EXAME FÍSICO</vt:lpstr>
      <vt:lpstr>Exames complementares</vt:lpstr>
      <vt:lpstr>Estridor</vt:lpstr>
      <vt:lpstr>Achados de acordo com o nível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Causas Infecciosas</vt:lpstr>
      <vt:lpstr>Slide 31</vt:lpstr>
      <vt:lpstr>Slide 32</vt:lpstr>
      <vt:lpstr>Slide 33</vt:lpstr>
      <vt:lpstr>Patologias congênitas</vt:lpstr>
      <vt:lpstr>Slide 35</vt:lpstr>
      <vt:lpstr>Laringotraqueomalácia</vt:lpstr>
      <vt:lpstr>Slide 37</vt:lpstr>
      <vt:lpstr>Fisiopatologia</vt:lpstr>
      <vt:lpstr>Slide 39</vt:lpstr>
      <vt:lpstr>Slide 40</vt:lpstr>
      <vt:lpstr>Slide 41</vt:lpstr>
      <vt:lpstr>Epidemiologia</vt:lpstr>
      <vt:lpstr>Manifestações clínicas</vt:lpstr>
      <vt:lpstr>Videolaringotraqueoscopia</vt:lpstr>
      <vt:lpstr>Tratamento</vt:lpstr>
      <vt:lpstr>Evolução </vt:lpstr>
      <vt:lpstr>Slide 47</vt:lpstr>
      <vt:lpstr>Bibliografia</vt:lpstr>
      <vt:lpstr>Bibliografia: cont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Caso clínico</dc:title>
  <dc:creator>Marcia</dc:creator>
  <cp:lastModifiedBy>Paulo</cp:lastModifiedBy>
  <cp:revision>70</cp:revision>
  <dcterms:created xsi:type="dcterms:W3CDTF">2014-08-03T15:32:59Z</dcterms:created>
  <dcterms:modified xsi:type="dcterms:W3CDTF">2014-08-21T23:11:17Z</dcterms:modified>
</cp:coreProperties>
</file>